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57" r:id="rId5"/>
    <p:sldId id="261" r:id="rId6"/>
    <p:sldId id="262" r:id="rId7"/>
    <p:sldId id="276" r:id="rId8"/>
    <p:sldId id="260" r:id="rId9"/>
    <p:sldId id="263" r:id="rId10"/>
    <p:sldId id="278" r:id="rId11"/>
    <p:sldId id="264" r:id="rId12"/>
    <p:sldId id="265" r:id="rId13"/>
    <p:sldId id="279" r:id="rId14"/>
    <p:sldId id="266" r:id="rId15"/>
    <p:sldId id="267" r:id="rId16"/>
    <p:sldId id="280" r:id="rId17"/>
    <p:sldId id="268" r:id="rId18"/>
    <p:sldId id="273" r:id="rId19"/>
    <p:sldId id="274" r:id="rId20"/>
    <p:sldId id="275" r:id="rId21"/>
    <p:sldId id="26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3"/>
    <p:restoredTop sz="94653"/>
  </p:normalViewPr>
  <p:slideViewPr>
    <p:cSldViewPr snapToGrid="0" snapToObjects="1">
      <p:cViewPr varScale="1">
        <p:scale>
          <a:sx n="75" d="100"/>
          <a:sy n="75" d="100"/>
        </p:scale>
        <p:origin x="160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2D667-A40F-6D4A-95DD-BCCE3F8AD156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7936A5-FC86-4E43-A811-749F5B6711F4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Four Types of Glues</a:t>
          </a:r>
          <a:endParaRPr lang="en-US" dirty="0"/>
        </a:p>
      </dgm:t>
    </dgm:pt>
    <dgm:pt modelId="{DA10244A-4805-E247-8E18-374498F6926E}" type="parTrans" cxnId="{974F60B9-EDC5-4242-B87B-600A4C24CBF3}">
      <dgm:prSet/>
      <dgm:spPr/>
      <dgm:t>
        <a:bodyPr/>
        <a:lstStyle/>
        <a:p>
          <a:endParaRPr lang="en-US"/>
        </a:p>
      </dgm:t>
    </dgm:pt>
    <dgm:pt modelId="{046631DD-193C-C04F-9545-56DA31640052}" type="sibTrans" cxnId="{974F60B9-EDC5-4242-B87B-600A4C24CBF3}">
      <dgm:prSet/>
      <dgm:spPr/>
      <dgm:t>
        <a:bodyPr/>
        <a:lstStyle/>
        <a:p>
          <a:endParaRPr lang="en-US"/>
        </a:p>
      </dgm:t>
    </dgm:pt>
    <dgm:pt modelId="{1B01E4CF-FC9C-4B49-86ED-58A359EDCC5C}">
      <dgm:prSet phldrT="[Text]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Polyvinyl Acetate (PVA)</a:t>
          </a:r>
          <a:endParaRPr lang="en-US" dirty="0">
            <a:solidFill>
              <a:schemeClr val="tx1"/>
            </a:solidFill>
          </a:endParaRPr>
        </a:p>
      </dgm:t>
    </dgm:pt>
    <dgm:pt modelId="{D5E6A277-8474-2D40-B88E-B0FF8143FFF6}" type="parTrans" cxnId="{35D796E4-A967-A146-91FD-D986CFB75367}">
      <dgm:prSet/>
      <dgm:spPr/>
      <dgm:t>
        <a:bodyPr/>
        <a:lstStyle/>
        <a:p>
          <a:endParaRPr lang="en-US"/>
        </a:p>
      </dgm:t>
    </dgm:pt>
    <dgm:pt modelId="{53A86C54-3118-C348-8E57-5A761E386D40}" type="sibTrans" cxnId="{35D796E4-A967-A146-91FD-D986CFB75367}">
      <dgm:prSet/>
      <dgm:spPr/>
      <dgm:t>
        <a:bodyPr/>
        <a:lstStyle/>
        <a:p>
          <a:endParaRPr lang="en-US"/>
        </a:p>
      </dgm:t>
    </dgm:pt>
    <dgm:pt modelId="{1CBA287D-43C8-9342-9B20-1488A0A9E3A2}">
      <dgm:prSet phldrT="[Text]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Animal</a:t>
          </a:r>
          <a:r>
            <a:rPr lang="en-US" baseline="0" dirty="0" smtClean="0">
              <a:solidFill>
                <a:schemeClr val="tx1"/>
              </a:solidFill>
            </a:rPr>
            <a:t>-</a:t>
          </a:r>
          <a:r>
            <a:rPr lang="en-US" dirty="0" smtClean="0">
              <a:solidFill>
                <a:schemeClr val="tx1"/>
              </a:solidFill>
            </a:rPr>
            <a:t>based</a:t>
          </a:r>
          <a:endParaRPr lang="en-US" dirty="0">
            <a:solidFill>
              <a:schemeClr val="tx1"/>
            </a:solidFill>
          </a:endParaRPr>
        </a:p>
      </dgm:t>
    </dgm:pt>
    <dgm:pt modelId="{36338C78-5886-954E-B655-43D50BD50A0A}" type="parTrans" cxnId="{4A151193-C6A3-0545-A71A-2D87D48AB287}">
      <dgm:prSet/>
      <dgm:spPr/>
      <dgm:t>
        <a:bodyPr/>
        <a:lstStyle/>
        <a:p>
          <a:endParaRPr lang="en-US"/>
        </a:p>
      </dgm:t>
    </dgm:pt>
    <dgm:pt modelId="{1FE37F3F-04CA-D840-8738-794512D44725}" type="sibTrans" cxnId="{4A151193-C6A3-0545-A71A-2D87D48AB287}">
      <dgm:prSet/>
      <dgm:spPr/>
      <dgm:t>
        <a:bodyPr/>
        <a:lstStyle/>
        <a:p>
          <a:endParaRPr lang="en-US"/>
        </a:p>
      </dgm:t>
    </dgm:pt>
    <dgm:pt modelId="{12911CDC-6F08-A44C-89FC-DDA589126635}">
      <dgm:prSet phldrT="[Text]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Cyanoacrylate</a:t>
          </a:r>
          <a:r>
            <a:rPr lang="en-US" baseline="0" dirty="0" smtClean="0">
              <a:solidFill>
                <a:schemeClr val="tx1"/>
              </a:solidFill>
            </a:rPr>
            <a:t> (CA)</a:t>
          </a:r>
          <a:endParaRPr lang="en-US" dirty="0">
            <a:solidFill>
              <a:schemeClr val="tx1"/>
            </a:solidFill>
          </a:endParaRPr>
        </a:p>
      </dgm:t>
    </dgm:pt>
    <dgm:pt modelId="{9C732875-F6C7-C64E-8CF5-BE652E47AD6E}" type="parTrans" cxnId="{26541CBA-315F-C149-9583-6B74190E3D2D}">
      <dgm:prSet/>
      <dgm:spPr/>
      <dgm:t>
        <a:bodyPr/>
        <a:lstStyle/>
        <a:p>
          <a:endParaRPr lang="en-US"/>
        </a:p>
      </dgm:t>
    </dgm:pt>
    <dgm:pt modelId="{B24E7A86-810C-764E-98DE-17335AC13FB6}" type="sibTrans" cxnId="{26541CBA-315F-C149-9583-6B74190E3D2D}">
      <dgm:prSet/>
      <dgm:spPr/>
      <dgm:t>
        <a:bodyPr/>
        <a:lstStyle/>
        <a:p>
          <a:endParaRPr lang="en-US"/>
        </a:p>
      </dgm:t>
    </dgm:pt>
    <dgm:pt modelId="{27161CC5-2C69-2E45-BCEF-5EF61F70322F}">
      <dgm:prSet phldrT="[Text]"/>
      <dgm:spPr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Two-part (Catalyst)</a:t>
          </a:r>
          <a:endParaRPr lang="en-US" dirty="0">
            <a:solidFill>
              <a:schemeClr val="tx1"/>
            </a:solidFill>
          </a:endParaRPr>
        </a:p>
      </dgm:t>
    </dgm:pt>
    <dgm:pt modelId="{D1A412B4-3A64-8F4F-AE13-D55FCD25BE00}" type="parTrans" cxnId="{4DC36D73-868F-5447-AF08-D763990E8F36}">
      <dgm:prSet/>
      <dgm:spPr/>
      <dgm:t>
        <a:bodyPr/>
        <a:lstStyle/>
        <a:p>
          <a:endParaRPr lang="en-US"/>
        </a:p>
      </dgm:t>
    </dgm:pt>
    <dgm:pt modelId="{D458BF20-E76C-324D-B117-17A7C08D1BF0}" type="sibTrans" cxnId="{4DC36D73-868F-5447-AF08-D763990E8F36}">
      <dgm:prSet/>
      <dgm:spPr/>
      <dgm:t>
        <a:bodyPr/>
        <a:lstStyle/>
        <a:p>
          <a:endParaRPr lang="en-US"/>
        </a:p>
      </dgm:t>
    </dgm:pt>
    <dgm:pt modelId="{8F41C149-C57F-5649-A9AA-6FC23EFF7573}" type="pres">
      <dgm:prSet presAssocID="{6182D667-A40F-6D4A-95DD-BCCE3F8AD15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4D30DE-5B35-D343-BC4C-AD4583162A40}" type="pres">
      <dgm:prSet presAssocID="{6182D667-A40F-6D4A-95DD-BCCE3F8AD156}" presName="matrix" presStyleCnt="0"/>
      <dgm:spPr/>
    </dgm:pt>
    <dgm:pt modelId="{B03109D4-E99F-0E47-89F7-43B5F461240E}" type="pres">
      <dgm:prSet presAssocID="{6182D667-A40F-6D4A-95DD-BCCE3F8AD156}" presName="tile1" presStyleLbl="node1" presStyleIdx="0" presStyleCnt="4"/>
      <dgm:spPr/>
      <dgm:t>
        <a:bodyPr/>
        <a:lstStyle/>
        <a:p>
          <a:endParaRPr lang="en-US"/>
        </a:p>
      </dgm:t>
    </dgm:pt>
    <dgm:pt modelId="{36D0BFB8-EA51-324F-956E-7258ADFFD8D8}" type="pres">
      <dgm:prSet presAssocID="{6182D667-A40F-6D4A-95DD-BCCE3F8AD15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E05AA0-71FB-A448-AF7A-BE1C5F309E06}" type="pres">
      <dgm:prSet presAssocID="{6182D667-A40F-6D4A-95DD-BCCE3F8AD156}" presName="tile2" presStyleLbl="node1" presStyleIdx="1" presStyleCnt="4"/>
      <dgm:spPr/>
      <dgm:t>
        <a:bodyPr/>
        <a:lstStyle/>
        <a:p>
          <a:endParaRPr lang="en-US"/>
        </a:p>
      </dgm:t>
    </dgm:pt>
    <dgm:pt modelId="{21388044-BDF6-EC47-8D37-0873E68DB48C}" type="pres">
      <dgm:prSet presAssocID="{6182D667-A40F-6D4A-95DD-BCCE3F8AD15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A8C727-6C9C-6A48-874D-37526609327D}" type="pres">
      <dgm:prSet presAssocID="{6182D667-A40F-6D4A-95DD-BCCE3F8AD156}" presName="tile3" presStyleLbl="node1" presStyleIdx="2" presStyleCnt="4"/>
      <dgm:spPr/>
      <dgm:t>
        <a:bodyPr/>
        <a:lstStyle/>
        <a:p>
          <a:endParaRPr lang="en-US"/>
        </a:p>
      </dgm:t>
    </dgm:pt>
    <dgm:pt modelId="{EDCC8192-3B62-2A46-B05D-107058A65BF1}" type="pres">
      <dgm:prSet presAssocID="{6182D667-A40F-6D4A-95DD-BCCE3F8AD15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A74D7-30F0-E64D-A3F8-E99E6768CE4D}" type="pres">
      <dgm:prSet presAssocID="{6182D667-A40F-6D4A-95DD-BCCE3F8AD156}" presName="tile4" presStyleLbl="node1" presStyleIdx="3" presStyleCnt="4"/>
      <dgm:spPr/>
      <dgm:t>
        <a:bodyPr/>
        <a:lstStyle/>
        <a:p>
          <a:endParaRPr lang="en-US"/>
        </a:p>
      </dgm:t>
    </dgm:pt>
    <dgm:pt modelId="{1C638384-72CB-2A43-9E2D-2B687A27D2A5}" type="pres">
      <dgm:prSet presAssocID="{6182D667-A40F-6D4A-95DD-BCCE3F8AD15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23AE9-B380-2246-932A-B65266F14BCB}" type="pres">
      <dgm:prSet presAssocID="{6182D667-A40F-6D4A-95DD-BCCE3F8AD15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653C899A-7C84-A643-83AB-8C87D9663D3F}" type="presOf" srcId="{1CBA287D-43C8-9342-9B20-1488A0A9E3A2}" destId="{69E05AA0-71FB-A448-AF7A-BE1C5F309E06}" srcOrd="0" destOrd="0" presId="urn:microsoft.com/office/officeart/2005/8/layout/matrix1"/>
    <dgm:cxn modelId="{C7F3BE0B-224F-0741-BA26-54DF447BE4DD}" type="presOf" srcId="{1B01E4CF-FC9C-4B49-86ED-58A359EDCC5C}" destId="{B03109D4-E99F-0E47-89F7-43B5F461240E}" srcOrd="0" destOrd="0" presId="urn:microsoft.com/office/officeart/2005/8/layout/matrix1"/>
    <dgm:cxn modelId="{974F60B9-EDC5-4242-B87B-600A4C24CBF3}" srcId="{6182D667-A40F-6D4A-95DD-BCCE3F8AD156}" destId="{C57936A5-FC86-4E43-A811-749F5B6711F4}" srcOrd="0" destOrd="0" parTransId="{DA10244A-4805-E247-8E18-374498F6926E}" sibTransId="{046631DD-193C-C04F-9545-56DA31640052}"/>
    <dgm:cxn modelId="{B504B8D7-AB50-884E-BC6E-7712CB6C8DA7}" type="presOf" srcId="{12911CDC-6F08-A44C-89FC-DDA589126635}" destId="{49A8C727-6C9C-6A48-874D-37526609327D}" srcOrd="0" destOrd="0" presId="urn:microsoft.com/office/officeart/2005/8/layout/matrix1"/>
    <dgm:cxn modelId="{F154F4C7-819E-784C-816E-0255463069AF}" type="presOf" srcId="{12911CDC-6F08-A44C-89FC-DDA589126635}" destId="{EDCC8192-3B62-2A46-B05D-107058A65BF1}" srcOrd="1" destOrd="0" presId="urn:microsoft.com/office/officeart/2005/8/layout/matrix1"/>
    <dgm:cxn modelId="{B03CEAE5-5C69-B047-A484-262457BB6148}" type="presOf" srcId="{27161CC5-2C69-2E45-BCEF-5EF61F70322F}" destId="{1C638384-72CB-2A43-9E2D-2B687A27D2A5}" srcOrd="1" destOrd="0" presId="urn:microsoft.com/office/officeart/2005/8/layout/matrix1"/>
    <dgm:cxn modelId="{CC55B67C-8705-2B41-AB79-E4CED2BABF1E}" type="presOf" srcId="{27161CC5-2C69-2E45-BCEF-5EF61F70322F}" destId="{769A74D7-30F0-E64D-A3F8-E99E6768CE4D}" srcOrd="0" destOrd="0" presId="urn:microsoft.com/office/officeart/2005/8/layout/matrix1"/>
    <dgm:cxn modelId="{4DC36D73-868F-5447-AF08-D763990E8F36}" srcId="{C57936A5-FC86-4E43-A811-749F5B6711F4}" destId="{27161CC5-2C69-2E45-BCEF-5EF61F70322F}" srcOrd="3" destOrd="0" parTransId="{D1A412B4-3A64-8F4F-AE13-D55FCD25BE00}" sibTransId="{D458BF20-E76C-324D-B117-17A7C08D1BF0}"/>
    <dgm:cxn modelId="{35D796E4-A967-A146-91FD-D986CFB75367}" srcId="{C57936A5-FC86-4E43-A811-749F5B6711F4}" destId="{1B01E4CF-FC9C-4B49-86ED-58A359EDCC5C}" srcOrd="0" destOrd="0" parTransId="{D5E6A277-8474-2D40-B88E-B0FF8143FFF6}" sibTransId="{53A86C54-3118-C348-8E57-5A761E386D40}"/>
    <dgm:cxn modelId="{CEA22CD0-5BD8-604A-BD7B-B05CA761C64E}" type="presOf" srcId="{1B01E4CF-FC9C-4B49-86ED-58A359EDCC5C}" destId="{36D0BFB8-EA51-324F-956E-7258ADFFD8D8}" srcOrd="1" destOrd="0" presId="urn:microsoft.com/office/officeart/2005/8/layout/matrix1"/>
    <dgm:cxn modelId="{26541CBA-315F-C149-9583-6B74190E3D2D}" srcId="{C57936A5-FC86-4E43-A811-749F5B6711F4}" destId="{12911CDC-6F08-A44C-89FC-DDA589126635}" srcOrd="2" destOrd="0" parTransId="{9C732875-F6C7-C64E-8CF5-BE652E47AD6E}" sibTransId="{B24E7A86-810C-764E-98DE-17335AC13FB6}"/>
    <dgm:cxn modelId="{256578A5-A642-3F4E-BB8A-E093E533F61D}" type="presOf" srcId="{1CBA287D-43C8-9342-9B20-1488A0A9E3A2}" destId="{21388044-BDF6-EC47-8D37-0873E68DB48C}" srcOrd="1" destOrd="0" presId="urn:microsoft.com/office/officeart/2005/8/layout/matrix1"/>
    <dgm:cxn modelId="{BCC83B26-E8F1-544D-8F96-3D9727F8170A}" type="presOf" srcId="{6182D667-A40F-6D4A-95DD-BCCE3F8AD156}" destId="{8F41C149-C57F-5649-A9AA-6FC23EFF7573}" srcOrd="0" destOrd="0" presId="urn:microsoft.com/office/officeart/2005/8/layout/matrix1"/>
    <dgm:cxn modelId="{4A151193-C6A3-0545-A71A-2D87D48AB287}" srcId="{C57936A5-FC86-4E43-A811-749F5B6711F4}" destId="{1CBA287D-43C8-9342-9B20-1488A0A9E3A2}" srcOrd="1" destOrd="0" parTransId="{36338C78-5886-954E-B655-43D50BD50A0A}" sibTransId="{1FE37F3F-04CA-D840-8738-794512D44725}"/>
    <dgm:cxn modelId="{800DDB46-FC48-C64A-82DF-37CA98103EE3}" type="presOf" srcId="{C57936A5-FC86-4E43-A811-749F5B6711F4}" destId="{27223AE9-B380-2246-932A-B65266F14BCB}" srcOrd="0" destOrd="0" presId="urn:microsoft.com/office/officeart/2005/8/layout/matrix1"/>
    <dgm:cxn modelId="{0ED61FD2-87D2-7146-9666-846494E7CD1E}" type="presParOf" srcId="{8F41C149-C57F-5649-A9AA-6FC23EFF7573}" destId="{184D30DE-5B35-D343-BC4C-AD4583162A40}" srcOrd="0" destOrd="0" presId="urn:microsoft.com/office/officeart/2005/8/layout/matrix1"/>
    <dgm:cxn modelId="{637B82A8-3CE3-FE49-8A06-B47DDB14736B}" type="presParOf" srcId="{184D30DE-5B35-D343-BC4C-AD4583162A40}" destId="{B03109D4-E99F-0E47-89F7-43B5F461240E}" srcOrd="0" destOrd="0" presId="urn:microsoft.com/office/officeart/2005/8/layout/matrix1"/>
    <dgm:cxn modelId="{4825C845-42B6-014E-8128-03C74F9941EC}" type="presParOf" srcId="{184D30DE-5B35-D343-BC4C-AD4583162A40}" destId="{36D0BFB8-EA51-324F-956E-7258ADFFD8D8}" srcOrd="1" destOrd="0" presId="urn:microsoft.com/office/officeart/2005/8/layout/matrix1"/>
    <dgm:cxn modelId="{C7B1CBE5-5F7B-A141-A119-4D21BC224FF8}" type="presParOf" srcId="{184D30DE-5B35-D343-BC4C-AD4583162A40}" destId="{69E05AA0-71FB-A448-AF7A-BE1C5F309E06}" srcOrd="2" destOrd="0" presId="urn:microsoft.com/office/officeart/2005/8/layout/matrix1"/>
    <dgm:cxn modelId="{FEF1A92C-D9F1-7042-8AFD-B9EA34265753}" type="presParOf" srcId="{184D30DE-5B35-D343-BC4C-AD4583162A40}" destId="{21388044-BDF6-EC47-8D37-0873E68DB48C}" srcOrd="3" destOrd="0" presId="urn:microsoft.com/office/officeart/2005/8/layout/matrix1"/>
    <dgm:cxn modelId="{E0CCB726-9DC6-6B4B-B084-6B153953B8F2}" type="presParOf" srcId="{184D30DE-5B35-D343-BC4C-AD4583162A40}" destId="{49A8C727-6C9C-6A48-874D-37526609327D}" srcOrd="4" destOrd="0" presId="urn:microsoft.com/office/officeart/2005/8/layout/matrix1"/>
    <dgm:cxn modelId="{1B47C6A2-5597-B843-9D72-1C5DD939CB24}" type="presParOf" srcId="{184D30DE-5B35-D343-BC4C-AD4583162A40}" destId="{EDCC8192-3B62-2A46-B05D-107058A65BF1}" srcOrd="5" destOrd="0" presId="urn:microsoft.com/office/officeart/2005/8/layout/matrix1"/>
    <dgm:cxn modelId="{D70A1EA7-86E9-CE41-AEB1-65CECE56C5FF}" type="presParOf" srcId="{184D30DE-5B35-D343-BC4C-AD4583162A40}" destId="{769A74D7-30F0-E64D-A3F8-E99E6768CE4D}" srcOrd="6" destOrd="0" presId="urn:microsoft.com/office/officeart/2005/8/layout/matrix1"/>
    <dgm:cxn modelId="{59CB7878-531B-B148-9AD8-66AE950C9295}" type="presParOf" srcId="{184D30DE-5B35-D343-BC4C-AD4583162A40}" destId="{1C638384-72CB-2A43-9E2D-2B687A27D2A5}" srcOrd="7" destOrd="0" presId="urn:microsoft.com/office/officeart/2005/8/layout/matrix1"/>
    <dgm:cxn modelId="{087C6703-009A-1A46-9CBA-DF5C565376CD}" type="presParOf" srcId="{8F41C149-C57F-5649-A9AA-6FC23EFF7573}" destId="{27223AE9-B380-2246-932A-B65266F14BC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109D4-E99F-0E47-89F7-43B5F461240E}">
      <dsp:nvSpPr>
        <dsp:cNvPr id="0" name=""/>
        <dsp:cNvSpPr/>
      </dsp:nvSpPr>
      <dsp:spPr>
        <a:xfrm rot="16200000">
          <a:off x="1186259" y="-1186259"/>
          <a:ext cx="2885281" cy="5257800"/>
        </a:xfrm>
        <a:prstGeom prst="round1Rect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Polyvinyl Acetate (PVA)</a:t>
          </a:r>
          <a:endParaRPr lang="en-US" sz="3600" kern="1200" dirty="0">
            <a:solidFill>
              <a:schemeClr val="tx1"/>
            </a:solidFill>
          </a:endParaRPr>
        </a:p>
      </dsp:txBody>
      <dsp:txXfrm rot="5400000">
        <a:off x="0" y="0"/>
        <a:ext cx="5257800" cy="2163961"/>
      </dsp:txXfrm>
    </dsp:sp>
    <dsp:sp modelId="{69E05AA0-71FB-A448-AF7A-BE1C5F309E06}">
      <dsp:nvSpPr>
        <dsp:cNvPr id="0" name=""/>
        <dsp:cNvSpPr/>
      </dsp:nvSpPr>
      <dsp:spPr>
        <a:xfrm>
          <a:off x="5257800" y="0"/>
          <a:ext cx="5257800" cy="2885281"/>
        </a:xfrm>
        <a:prstGeom prst="round1Rect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Animal</a:t>
          </a:r>
          <a:r>
            <a:rPr lang="en-US" sz="3600" kern="1200" baseline="0" dirty="0" smtClean="0">
              <a:solidFill>
                <a:schemeClr val="tx1"/>
              </a:solidFill>
            </a:rPr>
            <a:t>-</a:t>
          </a:r>
          <a:r>
            <a:rPr lang="en-US" sz="3600" kern="1200" dirty="0" smtClean="0">
              <a:solidFill>
                <a:schemeClr val="tx1"/>
              </a:solidFill>
            </a:rPr>
            <a:t>based</a:t>
          </a:r>
          <a:endParaRPr lang="en-US" sz="3600" kern="1200" dirty="0">
            <a:solidFill>
              <a:schemeClr val="tx1"/>
            </a:solidFill>
          </a:endParaRPr>
        </a:p>
      </dsp:txBody>
      <dsp:txXfrm>
        <a:off x="5257800" y="0"/>
        <a:ext cx="5257800" cy="2163961"/>
      </dsp:txXfrm>
    </dsp:sp>
    <dsp:sp modelId="{49A8C727-6C9C-6A48-874D-37526609327D}">
      <dsp:nvSpPr>
        <dsp:cNvPr id="0" name=""/>
        <dsp:cNvSpPr/>
      </dsp:nvSpPr>
      <dsp:spPr>
        <a:xfrm rot="10800000">
          <a:off x="0" y="2885281"/>
          <a:ext cx="5257800" cy="2885281"/>
        </a:xfrm>
        <a:prstGeom prst="round1Rect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Cyanoacrylate</a:t>
          </a:r>
          <a:r>
            <a:rPr lang="en-US" sz="3600" kern="1200" baseline="0" dirty="0" smtClean="0">
              <a:solidFill>
                <a:schemeClr val="tx1"/>
              </a:solidFill>
            </a:rPr>
            <a:t> (CA)</a:t>
          </a:r>
          <a:endParaRPr lang="en-US" sz="3600" kern="1200" dirty="0">
            <a:solidFill>
              <a:schemeClr val="tx1"/>
            </a:solidFill>
          </a:endParaRPr>
        </a:p>
      </dsp:txBody>
      <dsp:txXfrm rot="10800000">
        <a:off x="0" y="3606601"/>
        <a:ext cx="5257800" cy="2163961"/>
      </dsp:txXfrm>
    </dsp:sp>
    <dsp:sp modelId="{769A74D7-30F0-E64D-A3F8-E99E6768CE4D}">
      <dsp:nvSpPr>
        <dsp:cNvPr id="0" name=""/>
        <dsp:cNvSpPr/>
      </dsp:nvSpPr>
      <dsp:spPr>
        <a:xfrm rot="5400000">
          <a:off x="6444059" y="1699022"/>
          <a:ext cx="2885281" cy="5257800"/>
        </a:xfrm>
        <a:prstGeom prst="round1Rect">
          <a:avLst/>
        </a:prstGeom>
        <a:gradFill rotWithShape="0"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tx1"/>
              </a:solidFill>
            </a:rPr>
            <a:t>Two-part (Catalyst)</a:t>
          </a:r>
          <a:endParaRPr lang="en-US" sz="3600" kern="1200" dirty="0">
            <a:solidFill>
              <a:schemeClr val="tx1"/>
            </a:solidFill>
          </a:endParaRPr>
        </a:p>
      </dsp:txBody>
      <dsp:txXfrm rot="-5400000">
        <a:off x="5257800" y="3606601"/>
        <a:ext cx="5257800" cy="2163961"/>
      </dsp:txXfrm>
    </dsp:sp>
    <dsp:sp modelId="{27223AE9-B380-2246-932A-B65266F14BCB}">
      <dsp:nvSpPr>
        <dsp:cNvPr id="0" name=""/>
        <dsp:cNvSpPr/>
      </dsp:nvSpPr>
      <dsp:spPr>
        <a:xfrm>
          <a:off x="3680460" y="2163961"/>
          <a:ext cx="3154680" cy="1442640"/>
        </a:xfrm>
        <a:prstGeom prst="roundRect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Four Types of Glues</a:t>
          </a:r>
          <a:endParaRPr lang="en-US" sz="3600" kern="1200" dirty="0"/>
        </a:p>
      </dsp:txBody>
      <dsp:txXfrm>
        <a:off x="3750884" y="2234385"/>
        <a:ext cx="3013832" cy="1301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3C891-4743-2246-84F4-63B3BD2A8C29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8ABBB-9447-8440-A74F-151B2637F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3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ABBB-9447-8440-A74F-151B2637F8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920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8ABBB-9447-8440-A74F-151B2637F8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3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8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75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2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09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60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8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5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6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2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2">
              <a:schemeClr val="accent2">
                <a:lumMod val="60000"/>
                <a:lumOff val="40000"/>
              </a:schemeClr>
            </a:gs>
            <a:gs pos="0">
              <a:srgbClr val="92D050"/>
            </a:gs>
            <a:gs pos="78000">
              <a:schemeClr val="accent2">
                <a:lumMod val="40000"/>
                <a:lumOff val="60000"/>
              </a:schemeClr>
            </a:gs>
            <a:gs pos="97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ED500-257C-B549-8910-C652C3B12440}" type="datetimeFigureOut">
              <a:rPr lang="en-US" smtClean="0"/>
              <a:t>2/27/19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32941-BA36-9C4F-BCEC-E7FA2638A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94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tiff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759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Sticky Situation: Types of Adhesives with Applications to Acoustic Guitars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1756" y="3369585"/>
            <a:ext cx="2968487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STEM Guitar Grant</a:t>
            </a:r>
          </a:p>
          <a:p>
            <a:r>
              <a:rPr lang="en-US" dirty="0" smtClean="0"/>
              <a:t>Debbie French, PhD</a:t>
            </a:r>
          </a:p>
          <a:p>
            <a:r>
              <a:rPr lang="en-US" dirty="0" smtClean="0"/>
              <a:t>Wilkes University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829" y="2118484"/>
            <a:ext cx="3118474" cy="415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88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Animal-based Glues (Hide Glues): Guitar Uses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Hide glues were the primary glues used by luthiers and other instrument makers for centuries</a:t>
            </a:r>
          </a:p>
          <a:p>
            <a:r>
              <a:rPr lang="en-US" dirty="0" smtClean="0"/>
              <a:t>Used to attach the neck onto the body (this may be removed for repairs)</a:t>
            </a:r>
          </a:p>
          <a:p>
            <a:r>
              <a:rPr lang="en-US" dirty="0"/>
              <a:t>Fish glues are transparent and are used on instruments where glue joints may be visible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089118"/>
              </p:ext>
            </p:extLst>
          </p:nvPr>
        </p:nvGraphicFramePr>
        <p:xfrm>
          <a:off x="838200" y="4949561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Dry Time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Instantly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day +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782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Cyanoacrylate Glue (CA) (“Super Glue”)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About:</a:t>
            </a:r>
          </a:p>
          <a:p>
            <a:r>
              <a:rPr lang="en-US" dirty="0" smtClean="0"/>
              <a:t>CA was discovered in 1942 for applications for WWII.  It was “rediscovered” by Eastman Kodak in 1951.</a:t>
            </a:r>
          </a:p>
          <a:p>
            <a:r>
              <a:rPr lang="en-US" dirty="0" smtClean="0"/>
              <a:t>Thinner applications bond better than thicker applications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General Uses:</a:t>
            </a:r>
          </a:p>
        </p:txBody>
      </p:sp>
    </p:spTree>
    <p:extLst>
      <p:ext uri="{BB962C8B-B14F-4D97-AF65-F5344CB8AC3E}">
        <p14:creationId xmlns:p14="http://schemas.microsoft.com/office/powerpoint/2010/main" val="139193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Cyanoacrylate (CA) Glue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62947"/>
          </a:xfrm>
        </p:spPr>
        <p:txBody>
          <a:bodyPr/>
          <a:lstStyle/>
          <a:p>
            <a:r>
              <a:rPr lang="en-US"/>
              <a:t>Pros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9788" y="2144110"/>
            <a:ext cx="5157787" cy="404555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Quick dry time (though some CA glues are designed to dry longer)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Dries clear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62947"/>
          </a:xfrm>
        </p:spPr>
        <p:txBody>
          <a:bodyPr/>
          <a:lstStyle/>
          <a:p>
            <a:r>
              <a:rPr lang="en-US"/>
              <a:t>Cons</a:t>
            </a:r>
            <a:endParaRPr lang="en-US" b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6172200" y="2144110"/>
            <a:ext cx="5183188" cy="4045553"/>
          </a:xfrm>
        </p:spPr>
        <p:txBody>
          <a:bodyPr/>
          <a:lstStyle/>
          <a:p>
            <a:r>
              <a:rPr lang="en-US" dirty="0" smtClean="0"/>
              <a:t>Brittle</a:t>
            </a:r>
          </a:p>
          <a:p>
            <a:r>
              <a:rPr lang="en-US" dirty="0" smtClean="0"/>
              <a:t>Glue joint can come apart under tension</a:t>
            </a:r>
          </a:p>
          <a:p>
            <a:r>
              <a:rPr lang="en-US" dirty="0" smtClean="0"/>
              <a:t>Skin and eye irritant</a:t>
            </a:r>
          </a:p>
          <a:p>
            <a:r>
              <a:rPr lang="en-US" dirty="0"/>
              <a:t>May bond instantly to </a:t>
            </a:r>
            <a:r>
              <a:rPr lang="en-US" dirty="0" smtClean="0"/>
              <a:t>skin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431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Cyanoacrylate Glue: Guitar Uses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Low-viscosity superglues can fill gaps (can mix with saw dust so the blemish cannot be seen)</a:t>
            </a:r>
          </a:p>
          <a:p>
            <a:r>
              <a:rPr lang="en-US" dirty="0" smtClean="0"/>
              <a:t>CA glue can be used to hold frets in the fret slot, if the fret will not “seat” </a:t>
            </a:r>
            <a:r>
              <a:rPr lang="en-US" dirty="0" smtClean="0"/>
              <a:t>properly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303067"/>
              </p:ext>
            </p:extLst>
          </p:nvPr>
        </p:nvGraphicFramePr>
        <p:xfrm>
          <a:off x="838200" y="4001294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Dry Time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Instantly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day +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502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Two-part (Catalyst) Glues—Epoxy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About:</a:t>
            </a:r>
          </a:p>
          <a:p>
            <a:r>
              <a:rPr lang="en-US" dirty="0" smtClean="0"/>
              <a:t>Epoxies are made by combining two compounds: epoxide resin and a polyamine compound, which hardens the material. 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Uses: </a:t>
            </a:r>
          </a:p>
          <a:p>
            <a:r>
              <a:rPr lang="en-US" dirty="0" smtClean="0"/>
              <a:t>Epoxy glue is used where a strong bond is required.  Epoxy is used in construction and the automotive and aircraft industry.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2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Two-part (Catalyst) Glues—</a:t>
            </a:r>
            <a:r>
              <a:rPr lang="en-US" dirty="0" err="1" smtClean="0"/>
              <a:t>Epoxys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399885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Pros: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9788" y="2081048"/>
            <a:ext cx="5157787" cy="4108615"/>
          </a:xfrm>
        </p:spPr>
        <p:txBody>
          <a:bodyPr/>
          <a:lstStyle/>
          <a:p>
            <a:r>
              <a:rPr lang="en-US" dirty="0" smtClean="0"/>
              <a:t>Glues in the epoxy family produce a strong hold.</a:t>
            </a:r>
          </a:p>
          <a:p>
            <a:r>
              <a:rPr lang="en-US" dirty="0" smtClean="0"/>
              <a:t>Epoxy-based finishes are UV-cured and take only minutes to cure.  They produce a hard, high-gloss finish.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99885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Cons: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6172200" y="2081048"/>
            <a:ext cx="5183188" cy="4108615"/>
          </a:xfrm>
        </p:spPr>
        <p:txBody>
          <a:bodyPr/>
          <a:lstStyle/>
          <a:p>
            <a:r>
              <a:rPr lang="en-US" dirty="0" smtClean="0"/>
              <a:t>The two chemicals required to make epoxy must be mixed prior to using.  Any unused epoxy cannot be stored and reused at a later time. </a:t>
            </a:r>
          </a:p>
          <a:p>
            <a:r>
              <a:rPr lang="en-US" dirty="0" smtClean="0"/>
              <a:t>Epoxy-based finishes may be used on guitars.  </a:t>
            </a:r>
          </a:p>
        </p:txBody>
      </p:sp>
    </p:spTree>
    <p:extLst>
      <p:ext uri="{BB962C8B-B14F-4D97-AF65-F5344CB8AC3E}">
        <p14:creationId xmlns:p14="http://schemas.microsoft.com/office/powerpoint/2010/main" val="611036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Epoxy Glues: Guitar Uses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Epoxies are not widely used in the construction of acoustic guitars.  </a:t>
            </a:r>
          </a:p>
          <a:p>
            <a:r>
              <a:rPr lang="en-US" dirty="0" smtClean="0"/>
              <a:t>However, they may be used to glue decorative in-lays in the wood.</a:t>
            </a:r>
          </a:p>
          <a:p>
            <a:r>
              <a:rPr lang="en-US" dirty="0" smtClean="0"/>
              <a:t>Some epoxies may be used as a guitar finish.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51580"/>
              </p:ext>
            </p:extLst>
          </p:nvPr>
        </p:nvGraphicFramePr>
        <p:xfrm>
          <a:off x="838200" y="4001294"/>
          <a:ext cx="105156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Dry Time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Instantly (Some epoxies cure within</a:t>
                      </a:r>
                      <a:r>
                        <a:rPr lang="en-US" baseline="0" dirty="0" smtClean="0"/>
                        <a:t> minutes using UV light)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day +</a:t>
                      </a:r>
                    </a:p>
                    <a:p>
                      <a:pPr algn="r"/>
                      <a:r>
                        <a:rPr lang="en-US" baseline="0" dirty="0" smtClean="0"/>
                        <a:t>Some epoxies take up to 72 hours to dry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2114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glues work: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are three primary mechanisms for how glues bond materials together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Mechanical Joints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Diffusion Theory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Chemical bonds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</a:t>
            </a:r>
            <a:r>
              <a:rPr lang="en-US" dirty="0" smtClean="0"/>
              <a:t>Interfacial Secondary Bonds)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14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glues work: Mechanical Joints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glues act like “Velcro™.”  Velcro™ features one piece of material with “hooks” that attaches to another piece of material with loops. </a:t>
            </a:r>
          </a:p>
          <a:p>
            <a:r>
              <a:rPr lang="en-US" dirty="0" smtClean="0"/>
              <a:t>Some glues may behave in a similar way by physically joining the two surfaces.  </a:t>
            </a:r>
          </a:p>
          <a:p>
            <a:r>
              <a:rPr lang="en-US" dirty="0" smtClean="0"/>
              <a:t>The rougher the surface, the more surface area is exposed, and therefore, the stronger the bond.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57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glues work: Diffusion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glues work by chemically reacting to the two surfaces (in this case, usually plastic), by dissolving, or breaking down the bonds between those surfaces.  </a:t>
            </a:r>
          </a:p>
          <a:p>
            <a:r>
              <a:rPr lang="en-US" dirty="0" smtClean="0"/>
              <a:t>These surfaces mix together, and when the volatile solvent evaporates, the glue “dries,” which bonds the two surfaces together.</a:t>
            </a:r>
          </a:p>
          <a:p>
            <a:r>
              <a:rPr lang="en-US" dirty="0" smtClean="0"/>
              <a:t>Model glue for plastic models is an example of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9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types of glues have you used before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have you used them?</a:t>
            </a:r>
          </a:p>
          <a:p>
            <a:r>
              <a:rPr lang="en-US" dirty="0" smtClean="0"/>
              <a:t>List and describe three ways glues are used in the construction of an acoustic guitar.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3534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glues work: Interfacial Secondary Bonds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The third way in which glues work features chemical bonding between two materials.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Such chemical bonds include Hydrogen bonding or through van der Waals forces. 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Hydrogen bonding produces a weak hold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van der Waals bonding can produce quite a strong hold.  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van der Waals forces occur in glues such as starch glues, PVA (school glue) and epoxies and is used to bond materials such as glass, wood, paper, metal, and leather.</a:t>
            </a:r>
          </a:p>
        </p:txBody>
      </p:sp>
    </p:spTree>
    <p:extLst>
      <p:ext uri="{BB962C8B-B14F-4D97-AF65-F5344CB8AC3E}">
        <p14:creationId xmlns:p14="http://schemas.microsoft.com/office/powerpoint/2010/main" val="1405449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Epp</a:t>
            </a:r>
            <a:r>
              <a:rPr lang="en-US" dirty="0"/>
              <a:t>, D. N., &amp; Dianne, E. (1998). </a:t>
            </a:r>
            <a:r>
              <a:rPr lang="en-US" i="1" dirty="0"/>
              <a:t>Experimental Design: The Chemistry of Adhesives</a:t>
            </a:r>
            <a:r>
              <a:rPr lang="en-US" dirty="0"/>
              <a:t>. Terrific Science Press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French, R. M. </a:t>
            </a:r>
            <a:r>
              <a:rPr lang="en-US" dirty="0" smtClean="0"/>
              <a:t>(2012). </a:t>
            </a:r>
            <a:r>
              <a:rPr lang="en-US" i="1" dirty="0" smtClean="0"/>
              <a:t>The Technology of the Guitar.</a:t>
            </a:r>
            <a:r>
              <a:rPr lang="en-US" dirty="0" smtClean="0"/>
              <a:t> </a:t>
            </a:r>
            <a:r>
              <a:rPr lang="en-US" smtClean="0"/>
              <a:t>New York: Springer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005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Throughout this unit, we are going to learn about the different types of adhesives that are </a:t>
            </a:r>
            <a:r>
              <a:rPr lang="en-US" dirty="0"/>
              <a:t>used in the construction of an acoustic </a:t>
            </a:r>
            <a:r>
              <a:rPr lang="en-US" dirty="0" smtClean="0"/>
              <a:t>guitar. </a:t>
            </a:r>
          </a:p>
          <a:p>
            <a:r>
              <a:rPr lang="en-US" dirty="0" smtClean="0"/>
              <a:t>We are also going to experiment with different types of glue to determine some of their properties such as viscosity and strength.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209767"/>
              </p:ext>
            </p:extLst>
          </p:nvPr>
        </p:nvGraphicFramePr>
        <p:xfrm>
          <a:off x="855134" y="592667"/>
          <a:ext cx="10515600" cy="5770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4022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Polyvinyl Acetate (PVA)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3998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8" y="2081048"/>
            <a:ext cx="5157787" cy="41086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most common variety of PVA glue is white school glue.</a:t>
            </a:r>
          </a:p>
          <a:p>
            <a:r>
              <a:rPr lang="en-US" dirty="0" smtClean="0"/>
              <a:t>Wood glue is another type of PVA glue and is yellow in appearance.  </a:t>
            </a:r>
          </a:p>
          <a:p>
            <a:pPr lvl="1"/>
            <a:r>
              <a:rPr lang="en-US" sz="2800" dirty="0" smtClean="0"/>
              <a:t>It has slightly different properties than school glue.  </a:t>
            </a:r>
          </a:p>
          <a:p>
            <a:pPr lvl="1"/>
            <a:r>
              <a:rPr lang="en-US" sz="2800" dirty="0" smtClean="0"/>
              <a:t>Wood glue dries harder and is not as affected by moisture.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998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 Uses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172200" y="2081048"/>
            <a:ext cx="5183188" cy="4108615"/>
          </a:xfrm>
        </p:spPr>
        <p:txBody>
          <a:bodyPr/>
          <a:lstStyle/>
          <a:p>
            <a:r>
              <a:rPr lang="en-US" dirty="0" smtClean="0"/>
              <a:t>PVA glues are widely used in a  variety of arts and crafts applications.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6772" y="180340"/>
            <a:ext cx="2423928" cy="16277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122" y="3089228"/>
            <a:ext cx="2826578" cy="376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2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Polyvinyl Acetate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47182"/>
          </a:xfrm>
        </p:spPr>
        <p:txBody>
          <a:bodyPr/>
          <a:lstStyle/>
          <a:p>
            <a:r>
              <a:rPr lang="en-US" smtClean="0"/>
              <a:t>Pros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128345"/>
            <a:ext cx="5157787" cy="4061318"/>
          </a:xfrm>
        </p:spPr>
        <p:txBody>
          <a:bodyPr/>
          <a:lstStyle/>
          <a:p>
            <a:r>
              <a:rPr lang="en-US" dirty="0" smtClean="0"/>
              <a:t>Easily accessible</a:t>
            </a:r>
          </a:p>
          <a:p>
            <a:r>
              <a:rPr lang="en-US" dirty="0" smtClean="0"/>
              <a:t>Water-based</a:t>
            </a:r>
          </a:p>
          <a:p>
            <a:r>
              <a:rPr lang="en-US" dirty="0" smtClean="0"/>
              <a:t>Non-toxic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47182"/>
          </a:xfrm>
        </p:spPr>
        <p:txBody>
          <a:bodyPr/>
          <a:lstStyle/>
          <a:p>
            <a:r>
              <a:rPr lang="en-US" smtClean="0"/>
              <a:t>Cons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172200" y="2128345"/>
            <a:ext cx="5183188" cy="4061318"/>
          </a:xfrm>
        </p:spPr>
        <p:txBody>
          <a:bodyPr/>
          <a:lstStyle/>
          <a:p>
            <a:r>
              <a:rPr lang="en-US" dirty="0" smtClean="0"/>
              <a:t>Sensitive to moisture/humidity</a:t>
            </a:r>
          </a:p>
          <a:p>
            <a:r>
              <a:rPr lang="en-US" dirty="0" smtClean="0"/>
              <a:t>Works by being absorbed by the two surfaces.  These surfaces become bonded as water in the glue evaporates.  Works only on porous materials such as paper, cardboard, and wood.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6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2396"/>
          </a:xfrm>
        </p:spPr>
        <p:txBody>
          <a:bodyPr/>
          <a:lstStyle/>
          <a:p>
            <a:r>
              <a:rPr lang="en-US" dirty="0" smtClean="0"/>
              <a:t>Polyvinyl Acetate: Guitar Uses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187522"/>
            <a:ext cx="7616687" cy="4969563"/>
          </a:xfrm>
        </p:spPr>
        <p:txBody>
          <a:bodyPr/>
          <a:lstStyle/>
          <a:p>
            <a:r>
              <a:rPr lang="en-US" dirty="0" smtClean="0"/>
              <a:t>While the traditional white school glue is not used in the construction of the acoustic guitar, wood glue is used in several applications:</a:t>
            </a:r>
          </a:p>
          <a:p>
            <a:pPr lvl="1"/>
            <a:r>
              <a:rPr lang="en-US" sz="2800" dirty="0" smtClean="0"/>
              <a:t>Gluing the neck onto the body</a:t>
            </a:r>
          </a:p>
          <a:p>
            <a:pPr lvl="1"/>
            <a:r>
              <a:rPr lang="en-US" sz="2800" dirty="0" smtClean="0"/>
              <a:t>Gluing the bracing onto the top/bottom of guitar body</a:t>
            </a:r>
          </a:p>
          <a:p>
            <a:pPr lvl="1"/>
            <a:r>
              <a:rPr lang="en-US" sz="2800" dirty="0" smtClean="0"/>
              <a:t>Gluing the </a:t>
            </a:r>
            <a:r>
              <a:rPr lang="en-US" sz="2800" dirty="0" err="1" smtClean="0"/>
              <a:t>kerfing</a:t>
            </a:r>
            <a:r>
              <a:rPr lang="en-US" sz="2800" dirty="0" smtClean="0"/>
              <a:t> around the rim of the top/bottom of guitar</a:t>
            </a:r>
          </a:p>
          <a:p>
            <a:pPr lvl="1"/>
            <a:r>
              <a:rPr lang="en-US" sz="2800" dirty="0" smtClean="0"/>
              <a:t>Gluing the bridge to the top of the guitar 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887" y="3617842"/>
            <a:ext cx="3737113" cy="280283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124888"/>
              </p:ext>
            </p:extLst>
          </p:nvPr>
        </p:nvGraphicFramePr>
        <p:xfrm>
          <a:off x="1041401" y="5360934"/>
          <a:ext cx="649393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644"/>
                <a:gridCol w="2164644"/>
                <a:gridCol w="2164644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Dry Time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Instantly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Hours</a:t>
                      </a:r>
                    </a:p>
                    <a:p>
                      <a:pPr algn="ctr"/>
                      <a:r>
                        <a:rPr lang="en-US" dirty="0" smtClean="0"/>
                        <a:t>(gets tacky within 30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mins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day +</a:t>
                      </a:r>
                    </a:p>
                    <a:p>
                      <a:pPr algn="r"/>
                      <a:r>
                        <a:rPr lang="en-US" baseline="0" dirty="0" smtClean="0"/>
                        <a:t>(wood glues require 24 hours to set)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2629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Animal-based Glues (Hide Glue)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31416"/>
          </a:xfrm>
        </p:spPr>
        <p:txBody>
          <a:bodyPr/>
          <a:lstStyle/>
          <a:p>
            <a:r>
              <a:rPr lang="en-US"/>
              <a:t>About</a:t>
            </a:r>
            <a:r>
              <a:rPr lang="en-US" smtClean="0"/>
              <a:t>: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112579"/>
            <a:ext cx="5157787" cy="4077084"/>
          </a:xfrm>
        </p:spPr>
        <p:txBody>
          <a:bodyPr>
            <a:normAutofit/>
          </a:bodyPr>
          <a:lstStyle/>
          <a:p>
            <a:r>
              <a:rPr lang="en-US" dirty="0" smtClean="0"/>
              <a:t>Animal-based glues come in several types:</a:t>
            </a:r>
          </a:p>
          <a:p>
            <a:pPr lvl="1"/>
            <a:r>
              <a:rPr lang="en-US" dirty="0" smtClean="0"/>
              <a:t>Casein glues are made from milk</a:t>
            </a:r>
          </a:p>
          <a:p>
            <a:pPr lvl="1"/>
            <a:r>
              <a:rPr lang="en-US" dirty="0" smtClean="0"/>
              <a:t>Fish glue is made from fish bones and scales and dries clear</a:t>
            </a:r>
          </a:p>
          <a:p>
            <a:pPr lvl="1"/>
            <a:r>
              <a:rPr lang="en-US" dirty="0" smtClean="0"/>
              <a:t>Hide glues are made from animal hide, collagen, bone, and connective tissues</a:t>
            </a:r>
          </a:p>
          <a:p>
            <a:pPr lvl="1"/>
            <a:r>
              <a:rPr lang="en-US" dirty="0" smtClean="0"/>
              <a:t>Some glues have been made from eggs</a:t>
            </a:r>
          </a:p>
          <a:p>
            <a:pPr lvl="1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31416"/>
          </a:xfrm>
        </p:spPr>
        <p:txBody>
          <a:bodyPr/>
          <a:lstStyle/>
          <a:p>
            <a:r>
              <a:rPr lang="en-US" dirty="0" smtClean="0"/>
              <a:t>General Uses: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172200" y="2112579"/>
            <a:ext cx="5183188" cy="4077084"/>
          </a:xfrm>
        </p:spPr>
        <p:txBody>
          <a:bodyPr/>
          <a:lstStyle/>
          <a:p>
            <a:r>
              <a:rPr lang="en-US" dirty="0" smtClean="0"/>
              <a:t>Have been used to bind pigments together to form paint</a:t>
            </a:r>
          </a:p>
          <a:p>
            <a:r>
              <a:rPr lang="en-US" dirty="0" smtClean="0"/>
              <a:t>Fish glues are used on the back of adhesive stamps (plant-based glues have also been used on stamps)</a:t>
            </a:r>
          </a:p>
        </p:txBody>
      </p:sp>
    </p:spTree>
    <p:extLst>
      <p:ext uri="{BB962C8B-B14F-4D97-AF65-F5344CB8AC3E}">
        <p14:creationId xmlns:p14="http://schemas.microsoft.com/office/powerpoint/2010/main" val="1888588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Animal-based Glues (Hide Glue)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15651"/>
          </a:xfrm>
        </p:spPr>
        <p:txBody>
          <a:bodyPr>
            <a:normAutofit lnSpcReduction="10000"/>
          </a:bodyPr>
          <a:lstStyle/>
          <a:p>
            <a:r>
              <a:rPr lang="en-US"/>
              <a:t>Pros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096814"/>
            <a:ext cx="5157787" cy="4092849"/>
          </a:xfrm>
        </p:spPr>
        <p:txBody>
          <a:bodyPr>
            <a:normAutofit/>
          </a:bodyPr>
          <a:lstStyle/>
          <a:p>
            <a:r>
              <a:rPr lang="en-US" dirty="0" smtClean="0"/>
              <a:t>Strong </a:t>
            </a:r>
          </a:p>
          <a:p>
            <a:r>
              <a:rPr lang="en-US" dirty="0" smtClean="0"/>
              <a:t>Reversible—when heated the glue joint releases.  This is useful for making repairs.</a:t>
            </a:r>
          </a:p>
          <a:p>
            <a:r>
              <a:rPr lang="en-US" dirty="0" smtClean="0"/>
              <a:t>Glue will not move when under tension (called “creep”).</a:t>
            </a:r>
          </a:p>
          <a:p>
            <a:r>
              <a:rPr lang="en-US" dirty="0" smtClean="0"/>
              <a:t>Does not hinder sound transmission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156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6172200" y="2096814"/>
            <a:ext cx="5183188" cy="40928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 usable within a narrow temperature range (~50</a:t>
            </a:r>
            <a:r>
              <a:rPr lang="en-US" baseline="30000" dirty="0" smtClean="0"/>
              <a:t>◦</a:t>
            </a:r>
            <a:r>
              <a:rPr lang="en-US" dirty="0" smtClean="0"/>
              <a:t>C, or 120</a:t>
            </a:r>
            <a:r>
              <a:rPr lang="en-US" baseline="30000" dirty="0"/>
              <a:t> </a:t>
            </a:r>
            <a:r>
              <a:rPr lang="en-US" baseline="30000" dirty="0" smtClean="0"/>
              <a:t>◦</a:t>
            </a:r>
            <a:r>
              <a:rPr lang="en-US" dirty="0" smtClean="0"/>
              <a:t>F)</a:t>
            </a:r>
            <a:endParaRPr lang="en-US" baseline="30000" dirty="0"/>
          </a:p>
          <a:p>
            <a:r>
              <a:rPr lang="en-US" dirty="0" smtClean="0"/>
              <a:t>Brittle (may be an advantage to break off a component to repair)</a:t>
            </a:r>
          </a:p>
          <a:p>
            <a:r>
              <a:rPr lang="en-US" dirty="0" smtClean="0"/>
              <a:t>Glue joints are sensitive to extreme temperature changes and humidity changes—may affect transportation and use of instrument</a:t>
            </a:r>
          </a:p>
        </p:txBody>
      </p:sp>
    </p:spTree>
    <p:extLst>
      <p:ext uri="{BB962C8B-B14F-4D97-AF65-F5344CB8AC3E}">
        <p14:creationId xmlns:p14="http://schemas.microsoft.com/office/powerpoint/2010/main" val="477699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43384</TotalTime>
  <Words>1162</Words>
  <Application>Microsoft Macintosh PowerPoint</Application>
  <PresentationFormat>Widescreen</PresentationFormat>
  <Paragraphs>139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Wingdings</vt:lpstr>
      <vt:lpstr>Arial</vt:lpstr>
      <vt:lpstr>Office Theme</vt:lpstr>
      <vt:lpstr>A Sticky Situation: Types of Adhesives with Applications to Acoustic Guitars</vt:lpstr>
      <vt:lpstr>Introduction:</vt:lpstr>
      <vt:lpstr>Purpose:</vt:lpstr>
      <vt:lpstr>PowerPoint Presentation</vt:lpstr>
      <vt:lpstr>Polyvinyl Acetate (PVA) </vt:lpstr>
      <vt:lpstr>Polyvinyl Acetate </vt:lpstr>
      <vt:lpstr>Polyvinyl Acetate: Guitar Uses  </vt:lpstr>
      <vt:lpstr>Animal-based Glues (Hide Glue)</vt:lpstr>
      <vt:lpstr>Animal-based Glues (Hide Glue)</vt:lpstr>
      <vt:lpstr>Animal-based Glues (Hide Glues): Guitar Uses  </vt:lpstr>
      <vt:lpstr>Cyanoacrylate Glue (CA) (“Super Glue”)</vt:lpstr>
      <vt:lpstr>Cyanoacrylate (CA) Glue </vt:lpstr>
      <vt:lpstr>Cyanoacrylate Glue: Guitar Uses  </vt:lpstr>
      <vt:lpstr>Two-part (Catalyst) Glues—Epoxy </vt:lpstr>
      <vt:lpstr>Two-part (Catalyst) Glues—Epoxys </vt:lpstr>
      <vt:lpstr>Epoxy Glues: Guitar Uses  </vt:lpstr>
      <vt:lpstr>How glues work:</vt:lpstr>
      <vt:lpstr>How glues work: Mechanical Joints</vt:lpstr>
      <vt:lpstr>How glues work: Diffusion Theory</vt:lpstr>
      <vt:lpstr>How glues work: Interfacial Secondary Bonds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of Adhesives </dc:title>
  <dc:creator>Microsoft Office User</dc:creator>
  <cp:lastModifiedBy>Microsoft Office User</cp:lastModifiedBy>
  <cp:revision>43</cp:revision>
  <dcterms:created xsi:type="dcterms:W3CDTF">2018-10-07T17:48:37Z</dcterms:created>
  <dcterms:modified xsi:type="dcterms:W3CDTF">2019-02-28T20:39:37Z</dcterms:modified>
</cp:coreProperties>
</file>