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9" r:id="rId3"/>
    <p:sldId id="258" r:id="rId4"/>
    <p:sldId id="268" r:id="rId5"/>
    <p:sldId id="276" r:id="rId6"/>
    <p:sldId id="274" r:id="rId7"/>
    <p:sldId id="275" r:id="rId8"/>
    <p:sldId id="270" r:id="rId9"/>
    <p:sldId id="277" r:id="rId10"/>
    <p:sldId id="278" r:id="rId11"/>
    <p:sldId id="292" r:id="rId12"/>
    <p:sldId id="289" r:id="rId13"/>
    <p:sldId id="281" r:id="rId14"/>
    <p:sldId id="282" r:id="rId15"/>
    <p:sldId id="283" r:id="rId16"/>
    <p:sldId id="284" r:id="rId17"/>
    <p:sldId id="285" r:id="rId18"/>
    <p:sldId id="287" r:id="rId19"/>
    <p:sldId id="288" r:id="rId20"/>
    <p:sldId id="272" r:id="rId21"/>
    <p:sldId id="290" r:id="rId22"/>
    <p:sldId id="273" r:id="rId23"/>
    <p:sldId id="291"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34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93"/>
    <p:restoredTop sz="94643"/>
  </p:normalViewPr>
  <p:slideViewPr>
    <p:cSldViewPr snapToGrid="0" snapToObjects="1">
      <p:cViewPr>
        <p:scale>
          <a:sx n="77" d="100"/>
          <a:sy n="77" d="100"/>
        </p:scale>
        <p:origin x="744" y="8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73C891-4743-2246-84F4-63B3BD2A8C29}" type="datetimeFigureOut">
              <a:rPr lang="en-US" smtClean="0"/>
              <a:t>5/28/19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78ABBB-9447-8440-A74F-151B2637F80E}" type="slidenum">
              <a:rPr lang="en-US" smtClean="0"/>
              <a:t>‹#›</a:t>
            </a:fld>
            <a:endParaRPr lang="en-US"/>
          </a:p>
        </p:txBody>
      </p:sp>
    </p:spTree>
    <p:extLst>
      <p:ext uri="{BB962C8B-B14F-4D97-AF65-F5344CB8AC3E}">
        <p14:creationId xmlns:p14="http://schemas.microsoft.com/office/powerpoint/2010/main" val="214503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78ABBB-9447-8440-A74F-151B2637F80E}" type="slidenum">
              <a:rPr lang="en-US" smtClean="0"/>
              <a:t>1</a:t>
            </a:fld>
            <a:endParaRPr lang="en-US"/>
          </a:p>
        </p:txBody>
      </p:sp>
    </p:spTree>
    <p:extLst>
      <p:ext uri="{BB962C8B-B14F-4D97-AF65-F5344CB8AC3E}">
        <p14:creationId xmlns:p14="http://schemas.microsoft.com/office/powerpoint/2010/main" val="669920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78ABBB-9447-8440-A74F-151B2637F80E}" type="slidenum">
              <a:rPr lang="en-US" smtClean="0"/>
              <a:t>3</a:t>
            </a:fld>
            <a:endParaRPr lang="en-US"/>
          </a:p>
        </p:txBody>
      </p:sp>
    </p:spTree>
    <p:extLst>
      <p:ext uri="{BB962C8B-B14F-4D97-AF65-F5344CB8AC3E}">
        <p14:creationId xmlns:p14="http://schemas.microsoft.com/office/powerpoint/2010/main" val="1823431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4ED500-257C-B549-8910-C652C3B12440}"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32941-BA36-9C4F-BCEC-E7FA2638A169}" type="slidenum">
              <a:rPr lang="en-US" smtClean="0"/>
              <a:t>‹#›</a:t>
            </a:fld>
            <a:endParaRPr lang="en-US"/>
          </a:p>
        </p:txBody>
      </p:sp>
    </p:spTree>
    <p:extLst>
      <p:ext uri="{BB962C8B-B14F-4D97-AF65-F5344CB8AC3E}">
        <p14:creationId xmlns:p14="http://schemas.microsoft.com/office/powerpoint/2010/main" val="113008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ED500-257C-B549-8910-C652C3B12440}"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32941-BA36-9C4F-BCEC-E7FA2638A169}" type="slidenum">
              <a:rPr lang="en-US" smtClean="0"/>
              <a:t>‹#›</a:t>
            </a:fld>
            <a:endParaRPr lang="en-US"/>
          </a:p>
        </p:txBody>
      </p:sp>
    </p:spTree>
    <p:extLst>
      <p:ext uri="{BB962C8B-B14F-4D97-AF65-F5344CB8AC3E}">
        <p14:creationId xmlns:p14="http://schemas.microsoft.com/office/powerpoint/2010/main" val="1640875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ED500-257C-B549-8910-C652C3B12440}"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32941-BA36-9C4F-BCEC-E7FA2638A169}" type="slidenum">
              <a:rPr lang="en-US" smtClean="0"/>
              <a:t>‹#›</a:t>
            </a:fld>
            <a:endParaRPr lang="en-US"/>
          </a:p>
        </p:txBody>
      </p:sp>
    </p:spTree>
    <p:extLst>
      <p:ext uri="{BB962C8B-B14F-4D97-AF65-F5344CB8AC3E}">
        <p14:creationId xmlns:p14="http://schemas.microsoft.com/office/powerpoint/2010/main" val="20585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4ED500-257C-B549-8910-C652C3B12440}"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32941-BA36-9C4F-BCEC-E7FA2638A169}" type="slidenum">
              <a:rPr lang="en-US" smtClean="0"/>
              <a:t>‹#›</a:t>
            </a:fld>
            <a:endParaRPr lang="en-US"/>
          </a:p>
        </p:txBody>
      </p:sp>
    </p:spTree>
    <p:extLst>
      <p:ext uri="{BB962C8B-B14F-4D97-AF65-F5344CB8AC3E}">
        <p14:creationId xmlns:p14="http://schemas.microsoft.com/office/powerpoint/2010/main" val="138912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4ED500-257C-B549-8910-C652C3B12440}"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32941-BA36-9C4F-BCEC-E7FA2638A169}" type="slidenum">
              <a:rPr lang="en-US" smtClean="0"/>
              <a:t>‹#›</a:t>
            </a:fld>
            <a:endParaRPr lang="en-US"/>
          </a:p>
        </p:txBody>
      </p:sp>
    </p:spTree>
    <p:extLst>
      <p:ext uri="{BB962C8B-B14F-4D97-AF65-F5344CB8AC3E}">
        <p14:creationId xmlns:p14="http://schemas.microsoft.com/office/powerpoint/2010/main" val="1666609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4ED500-257C-B549-8910-C652C3B12440}"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32941-BA36-9C4F-BCEC-E7FA2638A169}" type="slidenum">
              <a:rPr lang="en-US" smtClean="0"/>
              <a:t>‹#›</a:t>
            </a:fld>
            <a:endParaRPr lang="en-US"/>
          </a:p>
        </p:txBody>
      </p:sp>
    </p:spTree>
    <p:extLst>
      <p:ext uri="{BB962C8B-B14F-4D97-AF65-F5344CB8AC3E}">
        <p14:creationId xmlns:p14="http://schemas.microsoft.com/office/powerpoint/2010/main" val="107860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4ED500-257C-B549-8910-C652C3B12440}" type="datetimeFigureOut">
              <a:rPr lang="en-US" smtClean="0"/>
              <a:t>5/28/19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D32941-BA36-9C4F-BCEC-E7FA2638A169}" type="slidenum">
              <a:rPr lang="en-US" smtClean="0"/>
              <a:t>‹#›</a:t>
            </a:fld>
            <a:endParaRPr lang="en-US"/>
          </a:p>
        </p:txBody>
      </p:sp>
    </p:spTree>
    <p:extLst>
      <p:ext uri="{BB962C8B-B14F-4D97-AF65-F5344CB8AC3E}">
        <p14:creationId xmlns:p14="http://schemas.microsoft.com/office/powerpoint/2010/main" val="1260082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4ED500-257C-B549-8910-C652C3B12440}" type="datetimeFigureOut">
              <a:rPr lang="en-US" smtClean="0"/>
              <a:t>5/28/19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D32941-BA36-9C4F-BCEC-E7FA2638A169}" type="slidenum">
              <a:rPr lang="en-US" smtClean="0"/>
              <a:t>‹#›</a:t>
            </a:fld>
            <a:endParaRPr lang="en-US"/>
          </a:p>
        </p:txBody>
      </p:sp>
    </p:spTree>
    <p:extLst>
      <p:ext uri="{BB962C8B-B14F-4D97-AF65-F5344CB8AC3E}">
        <p14:creationId xmlns:p14="http://schemas.microsoft.com/office/powerpoint/2010/main" val="1870502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ED500-257C-B549-8910-C652C3B12440}" type="datetimeFigureOut">
              <a:rPr lang="en-US" smtClean="0"/>
              <a:t>5/28/19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D32941-BA36-9C4F-BCEC-E7FA2638A169}" type="slidenum">
              <a:rPr lang="en-US" smtClean="0"/>
              <a:t>‹#›</a:t>
            </a:fld>
            <a:endParaRPr lang="en-US"/>
          </a:p>
        </p:txBody>
      </p:sp>
    </p:spTree>
    <p:extLst>
      <p:ext uri="{BB962C8B-B14F-4D97-AF65-F5344CB8AC3E}">
        <p14:creationId xmlns:p14="http://schemas.microsoft.com/office/powerpoint/2010/main" val="522459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4ED500-257C-B549-8910-C652C3B12440}"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32941-BA36-9C4F-BCEC-E7FA2638A169}" type="slidenum">
              <a:rPr lang="en-US" smtClean="0"/>
              <a:t>‹#›</a:t>
            </a:fld>
            <a:endParaRPr lang="en-US"/>
          </a:p>
        </p:txBody>
      </p:sp>
    </p:spTree>
    <p:extLst>
      <p:ext uri="{BB962C8B-B14F-4D97-AF65-F5344CB8AC3E}">
        <p14:creationId xmlns:p14="http://schemas.microsoft.com/office/powerpoint/2010/main" val="2063465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4ED500-257C-B549-8910-C652C3B12440}"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32941-BA36-9C4F-BCEC-E7FA2638A169}" type="slidenum">
              <a:rPr lang="en-US" smtClean="0"/>
              <a:t>‹#›</a:t>
            </a:fld>
            <a:endParaRPr lang="en-US"/>
          </a:p>
        </p:txBody>
      </p:sp>
    </p:spTree>
    <p:extLst>
      <p:ext uri="{BB962C8B-B14F-4D97-AF65-F5344CB8AC3E}">
        <p14:creationId xmlns:p14="http://schemas.microsoft.com/office/powerpoint/2010/main" val="9576297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5002">
              <a:schemeClr val="accent2">
                <a:lumMod val="60000"/>
                <a:lumOff val="40000"/>
              </a:schemeClr>
            </a:gs>
            <a:gs pos="0">
              <a:srgbClr val="92D050"/>
            </a:gs>
            <a:gs pos="78000">
              <a:schemeClr val="accent2">
                <a:lumMod val="40000"/>
                <a:lumOff val="60000"/>
              </a:schemeClr>
            </a:gs>
            <a:gs pos="97000">
              <a:schemeClr val="accent2">
                <a:lumMod val="60000"/>
                <a:lumOff val="40000"/>
              </a:schemeClr>
            </a:gs>
            <a:gs pos="100000">
              <a:schemeClr val="accent2">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ED500-257C-B549-8910-C652C3B12440}" type="datetimeFigureOut">
              <a:rPr lang="en-US" smtClean="0"/>
              <a:t>5/28/19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32941-BA36-9C4F-BCEC-E7FA2638A169}" type="slidenum">
              <a:rPr lang="en-US" smtClean="0"/>
              <a:t>‹#›</a:t>
            </a:fld>
            <a:endParaRPr lang="en-US"/>
          </a:p>
        </p:txBody>
      </p:sp>
    </p:spTree>
    <p:extLst>
      <p:ext uri="{BB962C8B-B14F-4D97-AF65-F5344CB8AC3E}">
        <p14:creationId xmlns:p14="http://schemas.microsoft.com/office/powerpoint/2010/main" val="1203946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4.xml"/><Relationship Id="rId2" Type="http://schemas.openxmlformats.org/officeDocument/2006/relationships/image" Target="../media/image1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7597"/>
            <a:ext cx="9144000" cy="1324136"/>
          </a:xfrm>
        </p:spPr>
        <p:txBody>
          <a:bodyPr>
            <a:normAutofit/>
          </a:bodyPr>
          <a:lstStyle/>
          <a:p>
            <a:r>
              <a:rPr lang="en-US" dirty="0" smtClean="0"/>
              <a:t>Strength </a:t>
            </a:r>
            <a:r>
              <a:rPr lang="en-US" smtClean="0"/>
              <a:t>of Materials </a:t>
            </a:r>
            <a:endParaRPr lang="en-US" dirty="0"/>
          </a:p>
        </p:txBody>
      </p:sp>
      <p:sp>
        <p:nvSpPr>
          <p:cNvPr id="3" name="Subtitle 2"/>
          <p:cNvSpPr>
            <a:spLocks noGrp="1"/>
          </p:cNvSpPr>
          <p:nvPr>
            <p:ph type="subTitle" idx="1"/>
          </p:nvPr>
        </p:nvSpPr>
        <p:spPr>
          <a:xfrm>
            <a:off x="4611756" y="3369585"/>
            <a:ext cx="2968487" cy="1655762"/>
          </a:xfrm>
        </p:spPr>
        <p:txBody>
          <a:bodyPr>
            <a:normAutofit lnSpcReduction="10000"/>
          </a:bodyPr>
          <a:lstStyle/>
          <a:p>
            <a:r>
              <a:rPr lang="en-US" dirty="0" smtClean="0"/>
              <a:t>The STEM Guitar Grant</a:t>
            </a:r>
          </a:p>
          <a:p>
            <a:r>
              <a:rPr lang="en-US" dirty="0" smtClean="0"/>
              <a:t>Doug Hunt</a:t>
            </a:r>
          </a:p>
          <a:p>
            <a:r>
              <a:rPr lang="en-US" dirty="0" smtClean="0"/>
              <a:t>Debbie French, PhD</a:t>
            </a:r>
          </a:p>
        </p:txBody>
      </p:sp>
    </p:spTree>
    <p:extLst>
      <p:ext uri="{BB962C8B-B14F-4D97-AF65-F5344CB8AC3E}">
        <p14:creationId xmlns:p14="http://schemas.microsoft.com/office/powerpoint/2010/main" val="1047188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Torsion</a:t>
            </a:r>
            <a:endParaRPr lang="en-US" dirty="0"/>
          </a:p>
        </p:txBody>
      </p:sp>
      <p:sp>
        <p:nvSpPr>
          <p:cNvPr id="3" name="Content Placeholder 2"/>
          <p:cNvSpPr>
            <a:spLocks noGrp="1"/>
          </p:cNvSpPr>
          <p:nvPr>
            <p:ph sz="half" idx="1"/>
          </p:nvPr>
        </p:nvSpPr>
        <p:spPr/>
        <p:txBody>
          <a:bodyPr>
            <a:normAutofit/>
          </a:bodyPr>
          <a:lstStyle/>
          <a:p>
            <a:r>
              <a:rPr lang="en-US" sz="3600" dirty="0" smtClean="0"/>
              <a:t>Twisting force</a:t>
            </a:r>
            <a:endParaRPr lang="en-US" sz="3600" dirty="0"/>
          </a:p>
        </p:txBody>
      </p:sp>
      <p:sp>
        <p:nvSpPr>
          <p:cNvPr id="4" name="Content Placeholder 3"/>
          <p:cNvSpPr>
            <a:spLocks noGrp="1"/>
          </p:cNvSpPr>
          <p:nvPr>
            <p:ph sz="half" idx="2"/>
          </p:nvPr>
        </p:nvSpPr>
        <p:spPr/>
        <p:txBody>
          <a:bodyPr/>
          <a:lstStyle/>
          <a:p>
            <a:endParaRPr lang="en-US"/>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182032" y="815793"/>
            <a:ext cx="3314335" cy="5334000"/>
          </a:xfrm>
          <a:prstGeom prst="rect">
            <a:avLst/>
          </a:prstGeom>
          <a:noFill/>
          <a:ln>
            <a:noFill/>
          </a:ln>
        </p:spPr>
      </p:pic>
    </p:spTree>
    <p:extLst>
      <p:ext uri="{BB962C8B-B14F-4D97-AF65-F5344CB8AC3E}">
        <p14:creationId xmlns:p14="http://schemas.microsoft.com/office/powerpoint/2010/main" val="768263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Material testing</a:t>
            </a:r>
            <a:endParaRPr lang="en-US" dirty="0"/>
          </a:p>
        </p:txBody>
      </p:sp>
      <p:sp>
        <p:nvSpPr>
          <p:cNvPr id="6" name="Content Placeholder 5"/>
          <p:cNvSpPr>
            <a:spLocks noGrp="1"/>
          </p:cNvSpPr>
          <p:nvPr>
            <p:ph idx="1"/>
          </p:nvPr>
        </p:nvSpPr>
        <p:spPr/>
        <p:txBody>
          <a:bodyPr/>
          <a:lstStyle/>
          <a:p>
            <a:r>
              <a:rPr lang="en-US" dirty="0"/>
              <a:t>Material testing results follow a fairly predictable progression during loading, or application of force, until failure and completion.  Material Scientists and Engineers call this a stress-strain curve.  This information is displayed as a graph with applied stress and reaction strain.</a:t>
            </a:r>
          </a:p>
          <a:p>
            <a:endParaRPr lang="en-US" dirty="0"/>
          </a:p>
        </p:txBody>
      </p:sp>
    </p:spTree>
    <p:extLst>
      <p:ext uri="{BB962C8B-B14F-4D97-AF65-F5344CB8AC3E}">
        <p14:creationId xmlns:p14="http://schemas.microsoft.com/office/powerpoint/2010/main" val="1059150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3" y="294787"/>
            <a:ext cx="6588369" cy="6293583"/>
          </a:xfrm>
          <a:prstGeom prst="rect">
            <a:avLst/>
          </a:prstGeom>
          <a:noFill/>
          <a:ln>
            <a:solidFill>
              <a:schemeClr val="bg1"/>
            </a:solidFill>
          </a:ln>
        </p:spPr>
      </p:pic>
      <p:sp>
        <p:nvSpPr>
          <p:cNvPr id="5" name="Title 4"/>
          <p:cNvSpPr>
            <a:spLocks noGrp="1"/>
          </p:cNvSpPr>
          <p:nvPr>
            <p:ph type="title"/>
          </p:nvPr>
        </p:nvSpPr>
        <p:spPr>
          <a:xfrm>
            <a:off x="472440" y="284046"/>
            <a:ext cx="6217920" cy="526856"/>
          </a:xfrm>
        </p:spPr>
        <p:txBody>
          <a:bodyPr>
            <a:normAutofit fontScale="90000"/>
          </a:bodyPr>
          <a:lstStyle/>
          <a:p>
            <a:r>
              <a:rPr lang="en-US" dirty="0" smtClean="0"/>
              <a:t>Stress-Strain Curve</a:t>
            </a:r>
            <a:endParaRPr lang="en-US" dirty="0"/>
          </a:p>
        </p:txBody>
      </p:sp>
      <p:sp>
        <p:nvSpPr>
          <p:cNvPr id="2" name="Rectangle 1"/>
          <p:cNvSpPr/>
          <p:nvPr/>
        </p:nvSpPr>
        <p:spPr>
          <a:xfrm>
            <a:off x="6330461" y="294787"/>
            <a:ext cx="3563815"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04581" y="800161"/>
            <a:ext cx="3563815"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99960" y="2939202"/>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06640" y="3694265"/>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406640" y="4308296"/>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06640" y="5078243"/>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2440" y="1027906"/>
            <a:ext cx="3474720" cy="1477328"/>
          </a:xfrm>
          <a:prstGeom prst="rect">
            <a:avLst/>
          </a:prstGeom>
          <a:noFill/>
        </p:spPr>
        <p:txBody>
          <a:bodyPr wrap="square" rtlCol="0">
            <a:spAutoFit/>
          </a:bodyPr>
          <a:lstStyle/>
          <a:p>
            <a:r>
              <a:rPr lang="en-US" b="1" dirty="0" smtClean="0"/>
              <a:t>Stress</a:t>
            </a:r>
            <a:r>
              <a:rPr lang="en-US" b="1" smtClean="0"/>
              <a:t>: </a:t>
            </a:r>
            <a:r>
              <a:rPr lang="en-US" smtClean="0"/>
              <a:t>Force applied </a:t>
            </a:r>
            <a:r>
              <a:rPr lang="en-US" dirty="0" smtClean="0"/>
              <a:t>to the material over a certain area.  Stress is abbreviated using the Greek lowercase letter, </a:t>
            </a:r>
            <a:r>
              <a:rPr lang="en-US" i="1" dirty="0" smtClean="0"/>
              <a:t>sigma</a:t>
            </a:r>
            <a:r>
              <a:rPr lang="en-US" dirty="0" smtClean="0"/>
              <a:t>, 𝛔.  </a:t>
            </a:r>
          </a:p>
          <a:p>
            <a:endParaRPr lang="en-US" dirty="0"/>
          </a:p>
        </p:txBody>
      </p:sp>
      <mc:AlternateContent xmlns:mc="http://schemas.openxmlformats.org/markup-compatibility/2006" xmlns:a14="http://schemas.microsoft.com/office/drawing/2010/main">
        <mc:Choice Requires="a14">
          <p:sp>
            <p:nvSpPr>
              <p:cNvPr id="14" name="TextBox 13"/>
              <p:cNvSpPr txBox="1"/>
              <p:nvPr/>
            </p:nvSpPr>
            <p:spPr>
              <a:xfrm>
                <a:off x="472440" y="2245964"/>
                <a:ext cx="2240280" cy="5185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𝜎</m:t>
                      </m:r>
                      <m:r>
                        <a:rPr lang="mr-IN" i="1" smtClean="0">
                          <a:latin typeface="Cambria Math" charset="0"/>
                          <a:ea typeface="Cambria Math" charset="0"/>
                          <a:cs typeface="Cambria Math" charset="0"/>
                        </a:rPr>
                        <m:t>=</m:t>
                      </m:r>
                      <m:f>
                        <m:fPr>
                          <m:ctrlPr>
                            <a:rPr lang="mr-IN" i="1" smtClean="0">
                              <a:latin typeface="Cambria Math" charset="0"/>
                              <a:ea typeface="Cambria Math" charset="0"/>
                              <a:cs typeface="Cambria Math" charset="0"/>
                            </a:rPr>
                          </m:ctrlPr>
                        </m:fPr>
                        <m:num>
                          <m:r>
                            <a:rPr lang="en-US" b="0" i="1" smtClean="0">
                              <a:latin typeface="Cambria Math" charset="0"/>
                              <a:ea typeface="Cambria Math" charset="0"/>
                              <a:cs typeface="Cambria Math" charset="0"/>
                            </a:rPr>
                            <m:t>𝐹𝑜𝑟𝑐𝑒</m:t>
                          </m:r>
                        </m:num>
                        <m:den>
                          <m:r>
                            <a:rPr lang="en-US" b="0" i="1" smtClean="0">
                              <a:latin typeface="Cambria Math" charset="0"/>
                              <a:ea typeface="Cambria Math" charset="0"/>
                              <a:cs typeface="Cambria Math" charset="0"/>
                            </a:rPr>
                            <m:t>𝐴𝑟𝑒𝑎</m:t>
                          </m:r>
                        </m:den>
                      </m:f>
                      <m:r>
                        <a:rPr lang="mr-IN" i="1" smtClean="0">
                          <a:latin typeface="Cambria Math" charset="0"/>
                          <a:ea typeface="Cambria Math" charset="0"/>
                          <a:cs typeface="Cambria Math" charset="0"/>
                        </a:rPr>
                        <m:t>=</m:t>
                      </m:r>
                      <m:f>
                        <m:fPr>
                          <m:ctrlPr>
                            <a:rPr lang="mr-IN" i="1" smtClean="0">
                              <a:latin typeface="Cambria Math" charset="0"/>
                              <a:ea typeface="Cambria Math" charset="0"/>
                              <a:cs typeface="Cambria Math" charset="0"/>
                            </a:rPr>
                          </m:ctrlPr>
                        </m:fPr>
                        <m:num>
                          <m:r>
                            <a:rPr lang="en-US" b="0" i="1" smtClean="0">
                              <a:latin typeface="Cambria Math" charset="0"/>
                              <a:ea typeface="Cambria Math" charset="0"/>
                              <a:cs typeface="Cambria Math" charset="0"/>
                            </a:rPr>
                            <m:t>𝐹</m:t>
                          </m:r>
                        </m:num>
                        <m:den>
                          <m:r>
                            <a:rPr lang="en-US" b="0" i="1" smtClean="0">
                              <a:latin typeface="Cambria Math" charset="0"/>
                              <a:ea typeface="Cambria Math" charset="0"/>
                              <a:cs typeface="Cambria Math" charset="0"/>
                            </a:rPr>
                            <m:t>𝐴</m:t>
                          </m:r>
                        </m:den>
                      </m:f>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472440" y="2245964"/>
                <a:ext cx="2240280" cy="5185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70557" y="3002607"/>
                <a:ext cx="2438403" cy="5185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mr-IN" i="1" smtClean="0">
                              <a:latin typeface="Cambria Math" charset="0"/>
                            </a:rPr>
                          </m:ctrlPr>
                        </m:fPr>
                        <m:num>
                          <m:r>
                            <a:rPr lang="en-US" b="0" i="1" smtClean="0">
                              <a:latin typeface="Cambria Math" charset="0"/>
                            </a:rPr>
                            <m:t>𝑁𝑒𝑤𝑡𝑜𝑛𝑠</m:t>
                          </m:r>
                        </m:num>
                        <m:den>
                          <m:sSup>
                            <m:sSupPr>
                              <m:ctrlPr>
                                <a:rPr lang="mr-IN" i="1" smtClean="0">
                                  <a:latin typeface="Cambria Math" charset="0"/>
                                </a:rPr>
                              </m:ctrlPr>
                            </m:sSupPr>
                            <m:e>
                              <m:r>
                                <a:rPr lang="en-US" b="0" i="1" smtClean="0">
                                  <a:latin typeface="Cambria Math" charset="0"/>
                                </a:rPr>
                                <m:t>𝑚</m:t>
                              </m:r>
                            </m:e>
                            <m:sup>
                              <m:r>
                                <a:rPr lang="en-US" b="0" i="1" smtClean="0">
                                  <a:latin typeface="Cambria Math" charset="0"/>
                                </a:rPr>
                                <m:t>2</m:t>
                              </m:r>
                            </m:sup>
                          </m:sSup>
                        </m:den>
                      </m:f>
                      <m:r>
                        <a:rPr lang="mr-IN" i="1" smtClean="0">
                          <a:latin typeface="Cambria Math" charset="0"/>
                          <a:ea typeface="Cambria Math" charset="0"/>
                          <a:cs typeface="Cambria Math" charset="0"/>
                        </a:rPr>
                        <m:t>=</m:t>
                      </m:r>
                      <m:r>
                        <m:rPr>
                          <m:sty m:val="p"/>
                        </m:rPr>
                        <a:rPr lang="en-US" b="0" i="0" smtClean="0">
                          <a:latin typeface="Cambria Math" charset="0"/>
                          <a:ea typeface="Cambria Math" charset="0"/>
                          <a:cs typeface="Cambria Math" charset="0"/>
                        </a:rPr>
                        <m:t>Pascal</m:t>
                      </m:r>
                      <m:r>
                        <a:rPr lang="en-US" b="0" i="0" smtClean="0">
                          <a:latin typeface="Cambria Math" charset="0"/>
                          <a:ea typeface="Cambria Math" charset="0"/>
                          <a:cs typeface="Cambria Math" charset="0"/>
                        </a:rPr>
                        <m:t> (</m:t>
                      </m:r>
                      <m:r>
                        <m:rPr>
                          <m:sty m:val="p"/>
                        </m:rPr>
                        <a:rPr lang="en-US" b="0" i="0" smtClean="0">
                          <a:latin typeface="Cambria Math" charset="0"/>
                          <a:ea typeface="Cambria Math" charset="0"/>
                          <a:cs typeface="Cambria Math" charset="0"/>
                        </a:rPr>
                        <m:t>Pa</m:t>
                      </m:r>
                      <m:r>
                        <a:rPr lang="en-US" b="0" i="0" smtClean="0">
                          <a:latin typeface="Cambria Math" charset="0"/>
                          <a:ea typeface="Cambria Math" charset="0"/>
                          <a:cs typeface="Cambria Math" charset="0"/>
                        </a:rPr>
                        <m:t>)</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670557" y="3002607"/>
                <a:ext cx="2438403" cy="518540"/>
              </a:xfrm>
              <a:prstGeom prst="rect">
                <a:avLst/>
              </a:prstGeom>
              <a:blipFill rotWithShape="0">
                <a:blip r:embed="rId4"/>
                <a:stretch>
                  <a:fillRect/>
                </a:stretch>
              </a:blipFill>
            </p:spPr>
            <p:txBody>
              <a:bodyPr/>
              <a:lstStyle/>
              <a:p>
                <a:r>
                  <a:rPr lang="en-US">
                    <a:noFill/>
                  </a:rPr>
                  <a:t> </a:t>
                </a:r>
              </a:p>
            </p:txBody>
          </p:sp>
        </mc:Fallback>
      </mc:AlternateContent>
      <p:sp>
        <p:nvSpPr>
          <p:cNvPr id="16" name="TextBox 15"/>
          <p:cNvSpPr txBox="1"/>
          <p:nvPr/>
        </p:nvSpPr>
        <p:spPr>
          <a:xfrm>
            <a:off x="472440" y="3828660"/>
            <a:ext cx="3696148" cy="1754326"/>
          </a:xfrm>
          <a:prstGeom prst="rect">
            <a:avLst/>
          </a:prstGeom>
          <a:noFill/>
        </p:spPr>
        <p:txBody>
          <a:bodyPr wrap="square" rtlCol="0">
            <a:spAutoFit/>
          </a:bodyPr>
          <a:lstStyle/>
          <a:p>
            <a:r>
              <a:rPr lang="en-US" b="1" dirty="0" smtClean="0"/>
              <a:t>Strain: </a:t>
            </a:r>
            <a:r>
              <a:rPr lang="en-US" dirty="0" smtClean="0"/>
              <a:t>Expressed as a ratio of change in length with respect to the original length.  For strong materials, this number tends to be quite small.  Abbreviated using the Greek letter, </a:t>
            </a:r>
            <a:r>
              <a:rPr lang="en-US" i="1" dirty="0" smtClean="0"/>
              <a:t>epsilon, </a:t>
            </a:r>
            <a:r>
              <a:rPr lang="en-US" b="1" dirty="0" err="1" smtClean="0"/>
              <a:t>ε</a:t>
            </a:r>
            <a:r>
              <a:rPr lang="en-US" b="1" dirty="0" smtClean="0"/>
              <a:t>, </a:t>
            </a:r>
            <a:r>
              <a:rPr lang="en-US" dirty="0" smtClean="0"/>
              <a:t>and is </a:t>
            </a:r>
            <a:r>
              <a:rPr lang="en-US" dirty="0" err="1" smtClean="0"/>
              <a:t>unitless</a:t>
            </a:r>
            <a:r>
              <a:rPr lang="en-US" b="1" dirty="0" smtClean="0"/>
              <a:t>.</a:t>
            </a:r>
            <a:endParaRPr lang="en-US" b="1" dirty="0"/>
          </a:p>
        </p:txBody>
      </p:sp>
      <mc:AlternateContent xmlns:mc="http://schemas.openxmlformats.org/markup-compatibility/2006" xmlns:a14="http://schemas.microsoft.com/office/drawing/2010/main">
        <mc:Choice Requires="a14">
          <p:sp>
            <p:nvSpPr>
              <p:cNvPr id="17" name="TextBox 16"/>
              <p:cNvSpPr txBox="1"/>
              <p:nvPr/>
            </p:nvSpPr>
            <p:spPr>
              <a:xfrm>
                <a:off x="90095" y="5713705"/>
                <a:ext cx="3857065" cy="57451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mr-IN" i="1" smtClean="0">
                          <a:latin typeface="Cambria Math" charset="0"/>
                          <a:ea typeface="Cambria Math" charset="0"/>
                          <a:cs typeface="Cambria Math" charset="0"/>
                        </a:rPr>
                        <m:t>𝜀</m:t>
                      </m:r>
                      <m:r>
                        <a:rPr lang="mr-IN" i="1" smtClean="0">
                          <a:latin typeface="Cambria Math" charset="0"/>
                          <a:ea typeface="Cambria Math" charset="0"/>
                          <a:cs typeface="Cambria Math" charset="0"/>
                        </a:rPr>
                        <m:t>=</m:t>
                      </m:r>
                      <m:f>
                        <m:fPr>
                          <m:ctrlPr>
                            <a:rPr lang="mr-IN" i="1" smtClean="0">
                              <a:latin typeface="Cambria Math" charset="0"/>
                              <a:ea typeface="Cambria Math" charset="0"/>
                              <a:cs typeface="Cambria Math" charset="0"/>
                            </a:rPr>
                          </m:ctrlPr>
                        </m:fPr>
                        <m:num>
                          <m:r>
                            <a:rPr lang="en-US" b="0" i="1" smtClean="0">
                              <a:latin typeface="Cambria Math" charset="0"/>
                              <a:ea typeface="Cambria Math" charset="0"/>
                              <a:cs typeface="Cambria Math" charset="0"/>
                            </a:rPr>
                            <m:t>𝐶h𝑎𝑛𝑔𝑒</m:t>
                          </m:r>
                          <m:r>
                            <a:rPr lang="en-US" b="0" i="1" smtClean="0">
                              <a:latin typeface="Cambria Math" charset="0"/>
                              <a:ea typeface="Cambria Math" charset="0"/>
                              <a:cs typeface="Cambria Math" charset="0"/>
                            </a:rPr>
                            <m:t> </m:t>
                          </m:r>
                          <m:r>
                            <a:rPr lang="en-US" b="0" i="1" smtClean="0">
                              <a:latin typeface="Cambria Math" charset="0"/>
                              <a:ea typeface="Cambria Math" charset="0"/>
                              <a:cs typeface="Cambria Math" charset="0"/>
                            </a:rPr>
                            <m:t>𝑖𝑛</m:t>
                          </m:r>
                          <m:r>
                            <a:rPr lang="en-US" b="0" i="1" smtClean="0">
                              <a:latin typeface="Cambria Math" charset="0"/>
                              <a:ea typeface="Cambria Math" charset="0"/>
                              <a:cs typeface="Cambria Math" charset="0"/>
                            </a:rPr>
                            <m:t> </m:t>
                          </m:r>
                          <m:r>
                            <a:rPr lang="en-US" b="0" i="1" smtClean="0">
                              <a:latin typeface="Cambria Math" charset="0"/>
                              <a:ea typeface="Cambria Math" charset="0"/>
                              <a:cs typeface="Cambria Math" charset="0"/>
                            </a:rPr>
                            <m:t>𝐿𝑒𝑛𝑔𝑡h</m:t>
                          </m:r>
                        </m:num>
                        <m:den>
                          <m:r>
                            <a:rPr lang="en-US" b="0" i="1" smtClean="0">
                              <a:latin typeface="Cambria Math" charset="0"/>
                              <a:ea typeface="Cambria Math" charset="0"/>
                              <a:cs typeface="Cambria Math" charset="0"/>
                            </a:rPr>
                            <m:t>𝑂𝑟𝑖𝑔𝑖𝑛𝑎𝑙</m:t>
                          </m:r>
                          <m:r>
                            <a:rPr lang="en-US" b="0" i="1" smtClean="0">
                              <a:latin typeface="Cambria Math" charset="0"/>
                              <a:ea typeface="Cambria Math" charset="0"/>
                              <a:cs typeface="Cambria Math" charset="0"/>
                            </a:rPr>
                            <m:t> </m:t>
                          </m:r>
                          <m:r>
                            <a:rPr lang="en-US" b="0" i="1" smtClean="0">
                              <a:latin typeface="Cambria Math" charset="0"/>
                              <a:ea typeface="Cambria Math" charset="0"/>
                              <a:cs typeface="Cambria Math" charset="0"/>
                            </a:rPr>
                            <m:t>𝐿𝑒𝑛𝑔𝑡h</m:t>
                          </m:r>
                        </m:den>
                      </m:f>
                      <m:r>
                        <a:rPr lang="mr-IN" i="1" smtClean="0">
                          <a:latin typeface="Cambria Math" charset="0"/>
                          <a:ea typeface="Cambria Math" charset="0"/>
                          <a:cs typeface="Cambria Math" charset="0"/>
                        </a:rPr>
                        <m:t>=</m:t>
                      </m:r>
                      <m:f>
                        <m:fPr>
                          <m:ctrlPr>
                            <a:rPr lang="mr-IN" i="1" smtClean="0">
                              <a:latin typeface="Cambria Math" charset="0"/>
                              <a:ea typeface="Cambria Math" charset="0"/>
                              <a:cs typeface="Cambria Math" charset="0"/>
                            </a:rPr>
                          </m:ctrlPr>
                        </m:fPr>
                        <m:num>
                          <m:r>
                            <a:rPr lang="mr-IN"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𝐿</m:t>
                          </m:r>
                        </m:num>
                        <m:den>
                          <m:r>
                            <a:rPr lang="en-US" b="0" i="1" smtClean="0">
                              <a:latin typeface="Cambria Math" charset="0"/>
                              <a:ea typeface="Cambria Math" charset="0"/>
                              <a:cs typeface="Cambria Math" charset="0"/>
                            </a:rPr>
                            <m:t>𝐿</m:t>
                          </m:r>
                        </m:den>
                      </m:f>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90095" y="5713705"/>
                <a:ext cx="3857065" cy="574516"/>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86669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3" y="294787"/>
            <a:ext cx="6588369" cy="6293583"/>
          </a:xfrm>
          <a:prstGeom prst="rect">
            <a:avLst/>
          </a:prstGeom>
          <a:noFill/>
          <a:ln>
            <a:solidFill>
              <a:schemeClr val="bg1"/>
            </a:solidFill>
          </a:ln>
        </p:spPr>
      </p:pic>
      <p:sp>
        <p:nvSpPr>
          <p:cNvPr id="5" name="Title 4"/>
          <p:cNvSpPr>
            <a:spLocks noGrp="1"/>
          </p:cNvSpPr>
          <p:nvPr>
            <p:ph type="title"/>
          </p:nvPr>
        </p:nvSpPr>
        <p:spPr>
          <a:xfrm>
            <a:off x="472440" y="284046"/>
            <a:ext cx="6217920" cy="526856"/>
          </a:xfrm>
        </p:spPr>
        <p:txBody>
          <a:bodyPr>
            <a:normAutofit fontScale="90000"/>
          </a:bodyPr>
          <a:lstStyle/>
          <a:p>
            <a:r>
              <a:rPr lang="en-US" dirty="0" smtClean="0"/>
              <a:t>Young’s Modulus</a:t>
            </a:r>
            <a:endParaRPr lang="en-US" dirty="0"/>
          </a:p>
        </p:txBody>
      </p:sp>
      <p:sp>
        <p:nvSpPr>
          <p:cNvPr id="2" name="Rectangle 1"/>
          <p:cNvSpPr/>
          <p:nvPr/>
        </p:nvSpPr>
        <p:spPr>
          <a:xfrm>
            <a:off x="6330461" y="294787"/>
            <a:ext cx="3563815"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04581" y="800161"/>
            <a:ext cx="3563815"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99960" y="2939202"/>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06640" y="3694265"/>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406640" y="4308296"/>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06640" y="5078243"/>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2440" y="1027906"/>
            <a:ext cx="3474720" cy="4801314"/>
          </a:xfrm>
          <a:prstGeom prst="rect">
            <a:avLst/>
          </a:prstGeom>
          <a:noFill/>
        </p:spPr>
        <p:txBody>
          <a:bodyPr wrap="square" rtlCol="0">
            <a:spAutoFit/>
          </a:bodyPr>
          <a:lstStyle/>
          <a:p>
            <a:r>
              <a:rPr lang="en-US" b="1" dirty="0" smtClean="0"/>
              <a:t>Young’s Modulus, or the Modulus of Elasticity (E): </a:t>
            </a:r>
            <a:r>
              <a:rPr lang="en-US" dirty="0" smtClean="0"/>
              <a:t>The ratio of the stress-to-strain at the </a:t>
            </a:r>
            <a:r>
              <a:rPr lang="en-US" b="1" i="1" dirty="0" smtClean="0"/>
              <a:t>Proportional Limit.</a:t>
            </a:r>
            <a:r>
              <a:rPr lang="en-US" b="1" dirty="0" smtClean="0"/>
              <a:t> </a:t>
            </a:r>
            <a:r>
              <a:rPr lang="en-US" dirty="0"/>
              <a:t>This portion of the graph, where the stress-strain curve is a straight line, is considered to be the </a:t>
            </a:r>
            <a:r>
              <a:rPr lang="en-US" b="1" i="1" dirty="0"/>
              <a:t>elastic region</a:t>
            </a:r>
            <a:r>
              <a:rPr lang="en-US" dirty="0"/>
              <a:t>.  If the stress is removed, the material will return to its original size and shape. </a:t>
            </a:r>
          </a:p>
          <a:p>
            <a:endParaRPr lang="en-US" dirty="0" smtClean="0"/>
          </a:p>
          <a:p>
            <a:r>
              <a:rPr lang="en-US" dirty="0" smtClean="0"/>
              <a:t>Numbers </a:t>
            </a:r>
            <a:r>
              <a:rPr lang="en-US" dirty="0"/>
              <a:t>for Young’s Modulus tend to be quite high for strong materials, because you are dividing the pressure by a very small number.</a:t>
            </a:r>
          </a:p>
          <a:p>
            <a:r>
              <a:rPr lang="en-US" i="1" dirty="0"/>
              <a:t> </a:t>
            </a:r>
            <a:endParaRPr lang="en-US" dirty="0"/>
          </a:p>
          <a:p>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159161" y="5563763"/>
                <a:ext cx="3740561" cy="5185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Cambria Math" charset="0"/>
                          <a:cs typeface="Cambria Math" charset="0"/>
                        </a:rPr>
                        <m:t>𝐸</m:t>
                      </m:r>
                      <m:r>
                        <a:rPr lang="mr-IN" i="1" smtClean="0">
                          <a:latin typeface="Cambria Math" charset="0"/>
                          <a:ea typeface="Cambria Math" charset="0"/>
                          <a:cs typeface="Cambria Math" charset="0"/>
                        </a:rPr>
                        <m:t>=</m:t>
                      </m:r>
                      <m:f>
                        <m:fPr>
                          <m:ctrlPr>
                            <a:rPr lang="mr-IN" i="1" smtClean="0">
                              <a:latin typeface="Cambria Math" charset="0"/>
                            </a:rPr>
                          </m:ctrlPr>
                        </m:fPr>
                        <m:num>
                          <m:r>
                            <a:rPr lang="mr-IN" i="1" smtClean="0">
                              <a:latin typeface="Cambria Math" charset="0"/>
                              <a:ea typeface="Cambria Math" charset="0"/>
                              <a:cs typeface="Cambria Math" charset="0"/>
                            </a:rPr>
                            <m:t>𝜎</m:t>
                          </m:r>
                        </m:num>
                        <m:den>
                          <m:r>
                            <a:rPr lang="mr-IN" i="1" smtClean="0">
                              <a:latin typeface="Cambria Math" charset="0"/>
                              <a:ea typeface="Cambria Math" charset="0"/>
                              <a:cs typeface="Cambria Math" charset="0"/>
                            </a:rPr>
                            <m:t>𝜀</m:t>
                          </m:r>
                        </m:den>
                      </m:f>
                      <m:r>
                        <a:rPr lang="mr-IN" i="1" smtClean="0">
                          <a:latin typeface="Cambria Math" charset="0"/>
                          <a:ea typeface="Cambria Math" charset="0"/>
                          <a:cs typeface="Cambria Math" charset="0"/>
                        </a:rPr>
                        <m:t>=</m:t>
                      </m:r>
                      <m:f>
                        <m:fPr>
                          <m:ctrlPr>
                            <a:rPr lang="mr-IN" i="1" smtClean="0">
                              <a:latin typeface="Cambria Math" charset="0"/>
                              <a:ea typeface="Cambria Math" charset="0"/>
                              <a:cs typeface="Cambria Math" charset="0"/>
                            </a:rPr>
                          </m:ctrlPr>
                        </m:fPr>
                        <m:num>
                          <m:r>
                            <a:rPr lang="en-US" b="0" i="1" smtClean="0">
                              <a:latin typeface="Cambria Math" charset="0"/>
                              <a:ea typeface="Cambria Math" charset="0"/>
                              <a:cs typeface="Cambria Math" charset="0"/>
                            </a:rPr>
                            <m:t>𝐹</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𝐿</m:t>
                          </m:r>
                        </m:num>
                        <m:den>
                          <m:r>
                            <a:rPr lang="en-US" b="0" i="1" smtClean="0">
                              <a:latin typeface="Cambria Math" charset="0"/>
                              <a:ea typeface="Cambria Math" charset="0"/>
                              <a:cs typeface="Cambria Math" charset="0"/>
                            </a:rPr>
                            <m:t>𝐴</m:t>
                          </m:r>
                          <m:r>
                            <a:rPr lang="en-US" b="0" i="1" smtClean="0">
                              <a:latin typeface="Cambria Math" charset="0"/>
                              <a:ea typeface="Cambria Math" charset="0"/>
                              <a:cs typeface="Cambria Math" charset="0"/>
                            </a:rPr>
                            <m:t>∙</m:t>
                          </m:r>
                          <m:r>
                            <m:rPr>
                              <m:sty m:val="p"/>
                            </m:rPr>
                            <a:rPr lang="el-GR" b="0" i="1" smtClean="0">
                              <a:latin typeface="Cambria Math" charset="0"/>
                              <a:ea typeface="Cambria Math" charset="0"/>
                              <a:cs typeface="Cambria Math" charset="0"/>
                            </a:rPr>
                            <m:t>Δ</m:t>
                          </m:r>
                          <m:r>
                            <a:rPr lang="en-US" b="0" i="1" smtClean="0">
                              <a:latin typeface="Cambria Math" charset="0"/>
                              <a:ea typeface="Cambria Math" charset="0"/>
                              <a:cs typeface="Cambria Math" charset="0"/>
                            </a:rPr>
                            <m:t>𝐿</m:t>
                          </m:r>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59161" y="5563763"/>
                <a:ext cx="3740561" cy="518540"/>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797209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3" y="294787"/>
            <a:ext cx="6588369" cy="6293583"/>
          </a:xfrm>
          <a:prstGeom prst="rect">
            <a:avLst/>
          </a:prstGeom>
          <a:noFill/>
          <a:ln>
            <a:solidFill>
              <a:schemeClr val="bg1"/>
            </a:solidFill>
          </a:ln>
        </p:spPr>
      </p:pic>
      <p:sp>
        <p:nvSpPr>
          <p:cNvPr id="5" name="Title 4"/>
          <p:cNvSpPr>
            <a:spLocks noGrp="1"/>
          </p:cNvSpPr>
          <p:nvPr>
            <p:ph type="title"/>
          </p:nvPr>
        </p:nvSpPr>
        <p:spPr>
          <a:xfrm>
            <a:off x="472440" y="284046"/>
            <a:ext cx="6217920" cy="526856"/>
          </a:xfrm>
        </p:spPr>
        <p:txBody>
          <a:bodyPr>
            <a:normAutofit fontScale="90000"/>
          </a:bodyPr>
          <a:lstStyle/>
          <a:p>
            <a:r>
              <a:rPr lang="en-US" dirty="0" smtClean="0"/>
              <a:t>Proportional Limit</a:t>
            </a:r>
            <a:endParaRPr lang="en-US" dirty="0"/>
          </a:p>
        </p:txBody>
      </p:sp>
      <p:sp>
        <p:nvSpPr>
          <p:cNvPr id="2" name="Rectangle 1"/>
          <p:cNvSpPr/>
          <p:nvPr/>
        </p:nvSpPr>
        <p:spPr>
          <a:xfrm>
            <a:off x="6330461" y="294787"/>
            <a:ext cx="3563815"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04581" y="800161"/>
            <a:ext cx="3563815"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99960" y="2939202"/>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06640" y="3694265"/>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406640" y="4308296"/>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2440" y="1027906"/>
            <a:ext cx="3474720" cy="1569660"/>
          </a:xfrm>
          <a:prstGeom prst="rect">
            <a:avLst/>
          </a:prstGeom>
          <a:noFill/>
        </p:spPr>
        <p:txBody>
          <a:bodyPr wrap="square" rtlCol="0">
            <a:spAutoFit/>
          </a:bodyPr>
          <a:lstStyle/>
          <a:p>
            <a:r>
              <a:rPr lang="en-US" sz="2400" b="1" dirty="0" smtClean="0"/>
              <a:t>Proportional Limit: </a:t>
            </a:r>
            <a:r>
              <a:rPr lang="en-US" sz="2400" dirty="0" smtClean="0"/>
              <a:t>is </a:t>
            </a:r>
            <a:r>
              <a:rPr lang="en-US" sz="2400" dirty="0"/>
              <a:t>the highest stress point where the stress/strain curve is still linear. </a:t>
            </a:r>
          </a:p>
        </p:txBody>
      </p:sp>
    </p:spTree>
    <p:extLst>
      <p:ext uri="{BB962C8B-B14F-4D97-AF65-F5344CB8AC3E}">
        <p14:creationId xmlns:p14="http://schemas.microsoft.com/office/powerpoint/2010/main" val="2911448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3" y="294787"/>
            <a:ext cx="6588369" cy="6293583"/>
          </a:xfrm>
          <a:prstGeom prst="rect">
            <a:avLst/>
          </a:prstGeom>
          <a:noFill/>
          <a:ln>
            <a:solidFill>
              <a:schemeClr val="bg1"/>
            </a:solidFill>
          </a:ln>
        </p:spPr>
      </p:pic>
      <p:sp>
        <p:nvSpPr>
          <p:cNvPr id="5" name="Title 4"/>
          <p:cNvSpPr>
            <a:spLocks noGrp="1"/>
          </p:cNvSpPr>
          <p:nvPr>
            <p:ph type="title"/>
          </p:nvPr>
        </p:nvSpPr>
        <p:spPr>
          <a:xfrm>
            <a:off x="472440" y="284046"/>
            <a:ext cx="6217920" cy="526856"/>
          </a:xfrm>
        </p:spPr>
        <p:txBody>
          <a:bodyPr>
            <a:normAutofit fontScale="90000"/>
          </a:bodyPr>
          <a:lstStyle/>
          <a:p>
            <a:r>
              <a:rPr lang="en-US" dirty="0" smtClean="0"/>
              <a:t>Elastic Limit</a:t>
            </a:r>
            <a:endParaRPr lang="en-US" dirty="0"/>
          </a:p>
        </p:txBody>
      </p:sp>
      <p:sp>
        <p:nvSpPr>
          <p:cNvPr id="2" name="Rectangle 1"/>
          <p:cNvSpPr/>
          <p:nvPr/>
        </p:nvSpPr>
        <p:spPr>
          <a:xfrm>
            <a:off x="6330461" y="294787"/>
            <a:ext cx="3563815"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04581" y="800161"/>
            <a:ext cx="3563815"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99960" y="2939202"/>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06640" y="3694265"/>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2440" y="1027906"/>
            <a:ext cx="3474720" cy="4893647"/>
          </a:xfrm>
          <a:prstGeom prst="rect">
            <a:avLst/>
          </a:prstGeom>
          <a:noFill/>
        </p:spPr>
        <p:txBody>
          <a:bodyPr wrap="square" rtlCol="0">
            <a:spAutoFit/>
          </a:bodyPr>
          <a:lstStyle/>
          <a:p>
            <a:r>
              <a:rPr lang="en-US" sz="2400" b="1" dirty="0" smtClean="0"/>
              <a:t>Elastic limit </a:t>
            </a:r>
            <a:r>
              <a:rPr lang="en-US" sz="2400" dirty="0" smtClean="0"/>
              <a:t>is </a:t>
            </a:r>
            <a:r>
              <a:rPr lang="en-US" sz="2400" dirty="0"/>
              <a:t>the point on the graph where materials will return to their original shape if stress is </a:t>
            </a:r>
            <a:r>
              <a:rPr lang="en-US" sz="2400" dirty="0" smtClean="0"/>
              <a:t>removed.</a:t>
            </a:r>
          </a:p>
          <a:p>
            <a:endParaRPr lang="en-US" sz="2400" dirty="0"/>
          </a:p>
          <a:p>
            <a:r>
              <a:rPr lang="en-US" sz="2400" dirty="0"/>
              <a:t>Between the Proportional limit and elastic limit, material will also still return to original shape, but the stress-strain relationship is no longer linear.</a:t>
            </a:r>
          </a:p>
        </p:txBody>
      </p:sp>
    </p:spTree>
    <p:extLst>
      <p:ext uri="{BB962C8B-B14F-4D97-AF65-F5344CB8AC3E}">
        <p14:creationId xmlns:p14="http://schemas.microsoft.com/office/powerpoint/2010/main" val="2019890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3" y="294787"/>
            <a:ext cx="6588369" cy="6293583"/>
          </a:xfrm>
          <a:prstGeom prst="rect">
            <a:avLst/>
          </a:prstGeom>
          <a:noFill/>
          <a:ln>
            <a:solidFill>
              <a:schemeClr val="bg1"/>
            </a:solidFill>
          </a:ln>
        </p:spPr>
      </p:pic>
      <p:sp>
        <p:nvSpPr>
          <p:cNvPr id="5" name="Title 4"/>
          <p:cNvSpPr>
            <a:spLocks noGrp="1"/>
          </p:cNvSpPr>
          <p:nvPr>
            <p:ph type="title"/>
          </p:nvPr>
        </p:nvSpPr>
        <p:spPr>
          <a:xfrm>
            <a:off x="472440" y="284046"/>
            <a:ext cx="6217920" cy="526856"/>
          </a:xfrm>
        </p:spPr>
        <p:txBody>
          <a:bodyPr>
            <a:normAutofit fontScale="90000"/>
          </a:bodyPr>
          <a:lstStyle/>
          <a:p>
            <a:r>
              <a:rPr lang="en-US" dirty="0" smtClean="0"/>
              <a:t>Yield Point</a:t>
            </a:r>
            <a:endParaRPr lang="en-US" dirty="0"/>
          </a:p>
        </p:txBody>
      </p:sp>
      <p:sp>
        <p:nvSpPr>
          <p:cNvPr id="2" name="Rectangle 1"/>
          <p:cNvSpPr/>
          <p:nvPr/>
        </p:nvSpPr>
        <p:spPr>
          <a:xfrm>
            <a:off x="6330461" y="294787"/>
            <a:ext cx="3563815"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04581" y="800161"/>
            <a:ext cx="3563815"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99960" y="2939202"/>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2440" y="1027906"/>
            <a:ext cx="3474720" cy="2492990"/>
          </a:xfrm>
          <a:prstGeom prst="rect">
            <a:avLst/>
          </a:prstGeom>
          <a:noFill/>
        </p:spPr>
        <p:txBody>
          <a:bodyPr wrap="square" rtlCol="0">
            <a:spAutoFit/>
          </a:bodyPr>
          <a:lstStyle/>
          <a:p>
            <a:r>
              <a:rPr lang="en-US" sz="2400" b="1" dirty="0" smtClean="0"/>
              <a:t>Yield Point </a:t>
            </a:r>
            <a:r>
              <a:rPr lang="en-US" sz="2400" dirty="0" smtClean="0"/>
              <a:t>is </a:t>
            </a:r>
            <a:r>
              <a:rPr lang="en-US" sz="2400" dirty="0"/>
              <a:t>the amount of stress needed to impart a small amount of deformation, or a strain amount of 0.2</a:t>
            </a:r>
            <a:r>
              <a:rPr lang="en-US" sz="2400" dirty="0" smtClean="0"/>
              <a:t>%.</a:t>
            </a:r>
            <a:endParaRPr lang="en-US" sz="2400" dirty="0"/>
          </a:p>
          <a:p>
            <a:r>
              <a:rPr lang="en-US" dirty="0"/>
              <a:t> </a:t>
            </a:r>
          </a:p>
          <a:p>
            <a:endParaRPr lang="en-US" dirty="0"/>
          </a:p>
        </p:txBody>
      </p:sp>
    </p:spTree>
    <p:extLst>
      <p:ext uri="{BB962C8B-B14F-4D97-AF65-F5344CB8AC3E}">
        <p14:creationId xmlns:p14="http://schemas.microsoft.com/office/powerpoint/2010/main" val="530438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3" y="294787"/>
            <a:ext cx="6588369" cy="6293583"/>
          </a:xfrm>
          <a:prstGeom prst="rect">
            <a:avLst/>
          </a:prstGeom>
          <a:noFill/>
          <a:ln>
            <a:solidFill>
              <a:schemeClr val="bg1"/>
            </a:solidFill>
          </a:ln>
        </p:spPr>
      </p:pic>
      <p:sp>
        <p:nvSpPr>
          <p:cNvPr id="5" name="Title 4"/>
          <p:cNvSpPr>
            <a:spLocks noGrp="1"/>
          </p:cNvSpPr>
          <p:nvPr>
            <p:ph type="title"/>
          </p:nvPr>
        </p:nvSpPr>
        <p:spPr>
          <a:xfrm>
            <a:off x="472440" y="284046"/>
            <a:ext cx="6217920" cy="526856"/>
          </a:xfrm>
        </p:spPr>
        <p:txBody>
          <a:bodyPr>
            <a:normAutofit fontScale="90000"/>
          </a:bodyPr>
          <a:lstStyle/>
          <a:p>
            <a:r>
              <a:rPr lang="en-US" dirty="0" smtClean="0"/>
              <a:t>Ultimate Strength</a:t>
            </a:r>
            <a:endParaRPr lang="en-US" dirty="0"/>
          </a:p>
        </p:txBody>
      </p:sp>
      <p:sp>
        <p:nvSpPr>
          <p:cNvPr id="2" name="Rectangle 1"/>
          <p:cNvSpPr/>
          <p:nvPr/>
        </p:nvSpPr>
        <p:spPr>
          <a:xfrm>
            <a:off x="6330461" y="294787"/>
            <a:ext cx="3563815"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99960" y="2939202"/>
            <a:ext cx="2914356" cy="455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2440" y="1027906"/>
            <a:ext cx="3474720" cy="1569660"/>
          </a:xfrm>
          <a:prstGeom prst="rect">
            <a:avLst/>
          </a:prstGeom>
          <a:noFill/>
        </p:spPr>
        <p:txBody>
          <a:bodyPr wrap="square" rtlCol="0">
            <a:spAutoFit/>
          </a:bodyPr>
          <a:lstStyle/>
          <a:p>
            <a:r>
              <a:rPr lang="en-US" sz="2400" dirty="0"/>
              <a:t>The </a:t>
            </a:r>
            <a:r>
              <a:rPr lang="en-US" sz="2400" b="1" dirty="0"/>
              <a:t>ultimate strength </a:t>
            </a:r>
            <a:r>
              <a:rPr lang="en-US" sz="2400" dirty="0"/>
              <a:t>is the point on the graph where the highest stress is applied. </a:t>
            </a:r>
          </a:p>
        </p:txBody>
      </p:sp>
    </p:spTree>
    <p:extLst>
      <p:ext uri="{BB962C8B-B14F-4D97-AF65-F5344CB8AC3E}">
        <p14:creationId xmlns:p14="http://schemas.microsoft.com/office/powerpoint/2010/main" val="13564299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Rupture</a:t>
            </a:r>
            <a:endParaRPr lang="en-US" dirty="0"/>
          </a:p>
        </p:txBody>
      </p:sp>
      <p:sp>
        <p:nvSpPr>
          <p:cNvPr id="6" name="Content Placeholder 5"/>
          <p:cNvSpPr>
            <a:spLocks noGrp="1"/>
          </p:cNvSpPr>
          <p:nvPr>
            <p:ph sz="half" idx="1"/>
          </p:nvPr>
        </p:nvSpPr>
        <p:spPr/>
        <p:txBody>
          <a:bodyPr/>
          <a:lstStyle/>
          <a:p>
            <a:r>
              <a:rPr lang="en-US" dirty="0"/>
              <a:t>When stress is applied beyond the </a:t>
            </a:r>
            <a:r>
              <a:rPr lang="en-US" i="1" dirty="0"/>
              <a:t>Ultimate strength</a:t>
            </a:r>
            <a:r>
              <a:rPr lang="en-US" dirty="0"/>
              <a:t>, the material stretches dramatically.  Metal parts in tension (pulling) undergo what is called “necking”. The cross-section greatly reduces and the part elongates.</a:t>
            </a:r>
          </a:p>
          <a:p>
            <a:endParaRPr lang="en-US" dirty="0"/>
          </a:p>
        </p:txBody>
      </p:sp>
      <p:pic>
        <p:nvPicPr>
          <p:cNvPr id="10" name="Content Placeholder 9" descr="neckin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95727" y="1825624"/>
            <a:ext cx="4722532" cy="3835587"/>
          </a:xfrm>
          <a:prstGeom prst="rect">
            <a:avLst/>
          </a:prstGeom>
          <a:noFill/>
          <a:ln>
            <a:noFill/>
          </a:ln>
        </p:spPr>
      </p:pic>
      <p:sp>
        <p:nvSpPr>
          <p:cNvPr id="9" name="TextBox 8"/>
          <p:cNvSpPr txBox="1"/>
          <p:nvPr/>
        </p:nvSpPr>
        <p:spPr>
          <a:xfrm>
            <a:off x="7288307" y="6176963"/>
            <a:ext cx="3733800" cy="738664"/>
          </a:xfrm>
          <a:prstGeom prst="rect">
            <a:avLst/>
          </a:prstGeom>
          <a:noFill/>
        </p:spPr>
        <p:txBody>
          <a:bodyPr wrap="square" rtlCol="0">
            <a:spAutoFit/>
          </a:bodyPr>
          <a:lstStyle/>
          <a:p>
            <a:r>
              <a:rPr lang="en-US" sz="1200" dirty="0" smtClean="0"/>
              <a:t>Image source: </a:t>
            </a:r>
            <a:r>
              <a:rPr lang="en-US" sz="1200" dirty="0"/>
              <a:t>https://</a:t>
            </a:r>
            <a:r>
              <a:rPr lang="en-US" sz="1200" dirty="0" err="1"/>
              <a:t>revisionworld.com</a:t>
            </a:r>
            <a:r>
              <a:rPr lang="en-US" sz="1200" dirty="0"/>
              <a:t>/a2-level-level-revision/physics/force-motion/solid-materials/steel</a:t>
            </a:r>
          </a:p>
          <a:p>
            <a:endParaRPr lang="en-US" dirty="0"/>
          </a:p>
        </p:txBody>
      </p:sp>
    </p:spTree>
    <p:extLst>
      <p:ext uri="{BB962C8B-B14F-4D97-AF65-F5344CB8AC3E}">
        <p14:creationId xmlns:p14="http://schemas.microsoft.com/office/powerpoint/2010/main" val="1131690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3" y="294787"/>
            <a:ext cx="6588369" cy="6293583"/>
          </a:xfrm>
          <a:prstGeom prst="rect">
            <a:avLst/>
          </a:prstGeom>
          <a:noFill/>
          <a:ln>
            <a:solidFill>
              <a:schemeClr val="bg1"/>
            </a:solidFill>
          </a:ln>
        </p:spPr>
      </p:pic>
      <p:sp>
        <p:nvSpPr>
          <p:cNvPr id="5" name="Title 4"/>
          <p:cNvSpPr>
            <a:spLocks noGrp="1"/>
          </p:cNvSpPr>
          <p:nvPr>
            <p:ph type="title"/>
          </p:nvPr>
        </p:nvSpPr>
        <p:spPr>
          <a:xfrm>
            <a:off x="472440" y="284046"/>
            <a:ext cx="6217920" cy="526856"/>
          </a:xfrm>
        </p:spPr>
        <p:txBody>
          <a:bodyPr>
            <a:normAutofit fontScale="90000"/>
          </a:bodyPr>
          <a:lstStyle/>
          <a:p>
            <a:r>
              <a:rPr lang="en-US" dirty="0" smtClean="0"/>
              <a:t>Rupture Point </a:t>
            </a:r>
            <a:endParaRPr lang="en-US" dirty="0"/>
          </a:p>
        </p:txBody>
      </p:sp>
      <p:sp>
        <p:nvSpPr>
          <p:cNvPr id="12" name="TextBox 11"/>
          <p:cNvSpPr txBox="1"/>
          <p:nvPr/>
        </p:nvSpPr>
        <p:spPr>
          <a:xfrm>
            <a:off x="472440" y="1027906"/>
            <a:ext cx="3474720" cy="1569660"/>
          </a:xfrm>
          <a:prstGeom prst="rect">
            <a:avLst/>
          </a:prstGeom>
          <a:noFill/>
        </p:spPr>
        <p:txBody>
          <a:bodyPr wrap="square" rtlCol="0">
            <a:spAutoFit/>
          </a:bodyPr>
          <a:lstStyle/>
          <a:p>
            <a:r>
              <a:rPr lang="en-US" sz="2400" b="1" dirty="0" smtClean="0"/>
              <a:t>Rupture Point: </a:t>
            </a:r>
            <a:r>
              <a:rPr lang="en-US" sz="2400" dirty="0"/>
              <a:t>Rupture point is the final point of failure where the material separates in to two pieces.</a:t>
            </a:r>
          </a:p>
        </p:txBody>
      </p:sp>
    </p:spTree>
    <p:extLst>
      <p:ext uri="{BB962C8B-B14F-4D97-AF65-F5344CB8AC3E}">
        <p14:creationId xmlns:p14="http://schemas.microsoft.com/office/powerpoint/2010/main" val="5116698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p:txBody>
          <a:bodyPr/>
          <a:lstStyle/>
          <a:p>
            <a:r>
              <a:rPr lang="en-US" dirty="0" smtClean="0"/>
              <a:t>Throughout lesson, we will be learning about materials testing and relate that information to how luthiers create bended sides for guitars.</a:t>
            </a:r>
            <a:endParaRPr lang="en-US" dirty="0"/>
          </a:p>
        </p:txBody>
      </p:sp>
    </p:spTree>
    <p:extLst>
      <p:ext uri="{BB962C8B-B14F-4D97-AF65-F5344CB8AC3E}">
        <p14:creationId xmlns:p14="http://schemas.microsoft.com/office/powerpoint/2010/main" val="394979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does this relate to guitars?</a:t>
            </a:r>
            <a:endParaRPr lang="en-US" dirty="0"/>
          </a:p>
        </p:txBody>
      </p:sp>
      <p:sp>
        <p:nvSpPr>
          <p:cNvPr id="2" name="Content Placeholder 1"/>
          <p:cNvSpPr>
            <a:spLocks noGrp="1"/>
          </p:cNvSpPr>
          <p:nvPr>
            <p:ph sz="half" idx="1"/>
          </p:nvPr>
        </p:nvSpPr>
        <p:spPr/>
        <p:txBody>
          <a:bodyPr/>
          <a:lstStyle/>
          <a:p>
            <a:r>
              <a:rPr lang="en-US" dirty="0" smtClean="0"/>
              <a:t>To bend </a:t>
            </a:r>
            <a:r>
              <a:rPr lang="en-US" dirty="0"/>
              <a:t>acoustic guitar sides, you must apply enough force to exceed the elastic limit, but not so much force as to exceed the ultimate strength</a:t>
            </a:r>
            <a:r>
              <a:rPr lang="en-US" dirty="0" smtClean="0"/>
              <a:t>.</a:t>
            </a:r>
          </a:p>
          <a:p>
            <a:r>
              <a:rPr lang="en-US" dirty="0" smtClean="0"/>
              <a:t>This subjects the material to which two forces? </a:t>
            </a:r>
          </a:p>
          <a:p>
            <a:pPr lvl="1"/>
            <a:r>
              <a:rPr lang="en-US" dirty="0" smtClean="0"/>
              <a:t>Compression</a:t>
            </a:r>
          </a:p>
          <a:p>
            <a:pPr lvl="1"/>
            <a:r>
              <a:rPr lang="en-US" dirty="0" smtClean="0"/>
              <a:t>Tension </a:t>
            </a:r>
            <a:endParaRPr lang="en-US" dirty="0"/>
          </a:p>
          <a:p>
            <a:endParaRPr lang="en-US" dirty="0"/>
          </a:p>
        </p:txBody>
      </p:sp>
      <p:pic>
        <p:nvPicPr>
          <p:cNvPr id="7" name="Content Placeholder 6"/>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935987"/>
            <a:ext cx="5181600" cy="1333624"/>
          </a:xfrm>
          <a:prstGeom prst="rect">
            <a:avLst/>
          </a:prstGeom>
          <a:noFill/>
          <a:ln>
            <a:noFill/>
          </a:ln>
        </p:spPr>
      </p:pic>
    </p:spTree>
    <p:extLst>
      <p:ext uri="{BB962C8B-B14F-4D97-AF65-F5344CB8AC3E}">
        <p14:creationId xmlns:p14="http://schemas.microsoft.com/office/powerpoint/2010/main" val="1751781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do luthiers bend sides?</a:t>
            </a:r>
            <a:endParaRPr lang="en-US" dirty="0"/>
          </a:p>
        </p:txBody>
      </p:sp>
      <p:sp>
        <p:nvSpPr>
          <p:cNvPr id="4" name="Content Placeholder 3"/>
          <p:cNvSpPr>
            <a:spLocks noGrp="1"/>
          </p:cNvSpPr>
          <p:nvPr>
            <p:ph sz="half" idx="1"/>
          </p:nvPr>
        </p:nvSpPr>
        <p:spPr/>
        <p:txBody>
          <a:bodyPr>
            <a:normAutofit lnSpcReduction="10000"/>
          </a:bodyPr>
          <a:lstStyle/>
          <a:p>
            <a:r>
              <a:rPr lang="en-US" dirty="0"/>
              <a:t>To assist wood in bending, it often has steam applied.  The heat and moisture </a:t>
            </a:r>
            <a:r>
              <a:rPr lang="en-US" dirty="0" smtClean="0"/>
              <a:t>alter </a:t>
            </a:r>
            <a:r>
              <a:rPr lang="en-US" dirty="0"/>
              <a:t>the makeup of the wood and makes it easier to bend. The heat and steam affect the lignin in the wood. Lignin is an organic material that binds the cells and fibers in the wood. It makes it </a:t>
            </a:r>
            <a:r>
              <a:rPr lang="en-US" dirty="0" smtClean="0"/>
              <a:t>easier </a:t>
            </a:r>
            <a:r>
              <a:rPr lang="en-US" dirty="0"/>
              <a:t>to compress, however, the tensile limits don’t change much.</a:t>
            </a:r>
          </a:p>
          <a:p>
            <a:endParaRPr lang="en-US" dirty="0"/>
          </a:p>
        </p:txBody>
      </p:sp>
      <p:sp>
        <p:nvSpPr>
          <p:cNvPr id="7" name="Content Placeholder 6"/>
          <p:cNvSpPr>
            <a:spLocks noGrp="1"/>
          </p:cNvSpPr>
          <p:nvPr>
            <p:ph sz="half" idx="2"/>
          </p:nvPr>
        </p:nvSpPr>
        <p:spPr/>
        <p:txBody>
          <a:bodyPr>
            <a:normAutofit lnSpcReduction="10000"/>
          </a:bodyPr>
          <a:lstStyle/>
          <a:p>
            <a:r>
              <a:rPr lang="en-US" dirty="0" smtClean="0">
                <a:solidFill>
                  <a:srgbClr val="FF0000"/>
                </a:solidFill>
              </a:rPr>
              <a:t>ADD PHOTO OF BENT SIDES</a:t>
            </a:r>
            <a:endParaRPr lang="en-US" dirty="0">
              <a:solidFill>
                <a:srgbClr val="FF0000"/>
              </a:solidFill>
            </a:endParaRPr>
          </a:p>
        </p:txBody>
      </p:sp>
    </p:spTree>
    <p:extLst>
      <p:ext uri="{BB962C8B-B14F-4D97-AF65-F5344CB8AC3E}">
        <p14:creationId xmlns:p14="http://schemas.microsoft.com/office/powerpoint/2010/main" val="1500449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Other applications: </a:t>
            </a:r>
            <a:endParaRPr lang="en-US" dirty="0"/>
          </a:p>
        </p:txBody>
      </p:sp>
      <p:sp>
        <p:nvSpPr>
          <p:cNvPr id="6" name="Content Placeholder 5"/>
          <p:cNvSpPr>
            <a:spLocks noGrp="1"/>
          </p:cNvSpPr>
          <p:nvPr>
            <p:ph sz="half" idx="1"/>
          </p:nvPr>
        </p:nvSpPr>
        <p:spPr/>
        <p:txBody>
          <a:bodyPr/>
          <a:lstStyle/>
          <a:p>
            <a:pPr marL="0" indent="0">
              <a:buNone/>
            </a:pPr>
            <a:r>
              <a:rPr lang="en-US" dirty="0" smtClean="0"/>
              <a:t>There are other applications to steam-bending woods:  </a:t>
            </a:r>
            <a:endParaRPr lang="en-US" dirty="0"/>
          </a:p>
          <a:p>
            <a:r>
              <a:rPr lang="en-US" dirty="0" smtClean="0"/>
              <a:t>Bending wood and other materials to make wings on an aircraft and other parts </a:t>
            </a:r>
            <a:endParaRPr lang="en-US" dirty="0"/>
          </a:p>
        </p:txBody>
      </p:sp>
      <p:sp>
        <p:nvSpPr>
          <p:cNvPr id="2" name="Content Placeholder 1"/>
          <p:cNvSpPr>
            <a:spLocks noGrp="1"/>
          </p:cNvSpPr>
          <p:nvPr>
            <p:ph sz="half" idx="2"/>
          </p:nvPr>
        </p:nvSpPr>
        <p:spPr/>
        <p:txBody>
          <a:bodyPr/>
          <a:lstStyle/>
          <a:p>
            <a:endParaRPr lang="en-US"/>
          </a:p>
        </p:txBody>
      </p:sp>
    </p:spTree>
    <p:extLst>
      <p:ext uri="{BB962C8B-B14F-4D97-AF65-F5344CB8AC3E}">
        <p14:creationId xmlns:p14="http://schemas.microsoft.com/office/powerpoint/2010/main" val="6279301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031"/>
          </a:xfrm>
        </p:spPr>
        <p:txBody>
          <a:bodyPr/>
          <a:lstStyle/>
          <a:p>
            <a:r>
              <a:rPr lang="en-US" dirty="0" smtClean="0"/>
              <a:t>Extension--Laminating </a:t>
            </a:r>
            <a:endParaRPr lang="en-US" dirty="0"/>
          </a:p>
        </p:txBody>
      </p:sp>
      <p:sp>
        <p:nvSpPr>
          <p:cNvPr id="3" name="Content Placeholder 2"/>
          <p:cNvSpPr>
            <a:spLocks noGrp="1"/>
          </p:cNvSpPr>
          <p:nvPr>
            <p:ph sz="half" idx="1"/>
          </p:nvPr>
        </p:nvSpPr>
        <p:spPr>
          <a:xfrm>
            <a:off x="838200" y="1117321"/>
            <a:ext cx="9968346" cy="1442999"/>
          </a:xfrm>
        </p:spPr>
        <p:txBody>
          <a:bodyPr>
            <a:normAutofit lnSpcReduction="10000"/>
          </a:bodyPr>
          <a:lstStyle/>
          <a:p>
            <a:r>
              <a:rPr lang="en-US" dirty="0" smtClean="0"/>
              <a:t>Laminating materials may also allow them to be bent.  </a:t>
            </a:r>
          </a:p>
          <a:p>
            <a:r>
              <a:rPr lang="en-US" dirty="0" smtClean="0"/>
              <a:t>Take a ¾-inch wide piece of thin </a:t>
            </a:r>
            <a:r>
              <a:rPr lang="en-US" dirty="0" err="1" smtClean="0"/>
              <a:t>styrofoam</a:t>
            </a:r>
            <a:r>
              <a:rPr lang="en-US" dirty="0" smtClean="0"/>
              <a:t> and try to bend it.  </a:t>
            </a:r>
          </a:p>
          <a:p>
            <a:r>
              <a:rPr lang="en-US" dirty="0" smtClean="0"/>
              <a:t>What happens?  </a:t>
            </a:r>
            <a:endParaRPr lang="en-US" dirty="0"/>
          </a:p>
        </p:txBody>
      </p:sp>
      <p:pic>
        <p:nvPicPr>
          <p:cNvPr id="7" name="Content Placeholder 6"/>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9996" r="20699"/>
          <a:stretch/>
        </p:blipFill>
        <p:spPr>
          <a:xfrm rot="5400000">
            <a:off x="1087046" y="3454522"/>
            <a:ext cx="2534894" cy="2743200"/>
          </a:xfr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2500" t="14041" r="21682"/>
          <a:stretch/>
        </p:blipFill>
        <p:spPr>
          <a:xfrm rot="5400000">
            <a:off x="4528895" y="3585157"/>
            <a:ext cx="2584878" cy="253191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0500" t="29798" r="26045"/>
          <a:stretch/>
        </p:blipFill>
        <p:spPr>
          <a:xfrm rot="5400000">
            <a:off x="8226704" y="3563714"/>
            <a:ext cx="2599366" cy="2560317"/>
          </a:xfrm>
          <a:prstGeom prst="rect">
            <a:avLst/>
          </a:prstGeom>
        </p:spPr>
      </p:pic>
      <p:sp>
        <p:nvSpPr>
          <p:cNvPr id="10" name="TextBox 9"/>
          <p:cNvSpPr txBox="1"/>
          <p:nvPr/>
        </p:nvSpPr>
        <p:spPr>
          <a:xfrm>
            <a:off x="982893" y="2560320"/>
            <a:ext cx="8560118" cy="523220"/>
          </a:xfrm>
          <a:prstGeom prst="rect">
            <a:avLst/>
          </a:prstGeom>
          <a:noFill/>
        </p:spPr>
        <p:txBody>
          <a:bodyPr wrap="square" rtlCol="0">
            <a:spAutoFit/>
          </a:bodyPr>
          <a:lstStyle/>
          <a:p>
            <a:r>
              <a:rPr lang="en-US" sz="2800" dirty="0" smtClean="0"/>
              <a:t>The Styrofoam tray broke as it was bent.  </a:t>
            </a:r>
            <a:endParaRPr lang="en-US" sz="2800" dirty="0"/>
          </a:p>
        </p:txBody>
      </p:sp>
    </p:spTree>
    <p:extLst>
      <p:ext uri="{BB962C8B-B14F-4D97-AF65-F5344CB8AC3E}">
        <p14:creationId xmlns:p14="http://schemas.microsoft.com/office/powerpoint/2010/main" val="66222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Laminating, Pt. 2</a:t>
            </a:r>
            <a:endParaRPr lang="en-US" dirty="0"/>
          </a:p>
        </p:txBody>
      </p:sp>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l="25450" r="11507"/>
          <a:stretch/>
        </p:blipFill>
        <p:spPr>
          <a:xfrm rot="5400000">
            <a:off x="7736153" y="3393047"/>
            <a:ext cx="2895548" cy="3444745"/>
          </a:xfrm>
        </p:spPr>
      </p:pic>
      <p:pic>
        <p:nvPicPr>
          <p:cNvPr id="4" name="Content Placeholder 3"/>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16244" r="22708"/>
          <a:stretch/>
        </p:blipFill>
        <p:spPr>
          <a:xfrm rot="5919284">
            <a:off x="7922021" y="182160"/>
            <a:ext cx="2901950" cy="3565525"/>
          </a:xfrm>
        </p:spPr>
      </p:pic>
      <p:sp>
        <p:nvSpPr>
          <p:cNvPr id="7" name="TextBox 6"/>
          <p:cNvSpPr txBox="1"/>
          <p:nvPr/>
        </p:nvSpPr>
        <p:spPr>
          <a:xfrm>
            <a:off x="838199" y="1641756"/>
            <a:ext cx="5579226" cy="1846659"/>
          </a:xfrm>
          <a:prstGeom prst="rect">
            <a:avLst/>
          </a:prstGeom>
          <a:noFill/>
        </p:spPr>
        <p:txBody>
          <a:bodyPr wrap="square" rtlCol="0">
            <a:spAutoFit/>
          </a:bodyPr>
          <a:lstStyle/>
          <a:p>
            <a:r>
              <a:rPr lang="en-US" sz="2400" dirty="0" smtClean="0"/>
              <a:t>Now place masking tape or painters tape on both sides of another ¾”-inch wide strip of Styrofoam.  And try to bend it.  What happens?  </a:t>
            </a:r>
          </a:p>
          <a:p>
            <a:endParaRPr lang="en-US" dirty="0"/>
          </a:p>
        </p:txBody>
      </p:sp>
      <p:sp>
        <p:nvSpPr>
          <p:cNvPr id="8" name="TextBox 7"/>
          <p:cNvSpPr txBox="1"/>
          <p:nvPr/>
        </p:nvSpPr>
        <p:spPr>
          <a:xfrm>
            <a:off x="838199" y="3482979"/>
            <a:ext cx="5446224" cy="2308324"/>
          </a:xfrm>
          <a:prstGeom prst="rect">
            <a:avLst/>
          </a:prstGeom>
          <a:noFill/>
        </p:spPr>
        <p:txBody>
          <a:bodyPr wrap="square" rtlCol="0">
            <a:spAutoFit/>
          </a:bodyPr>
          <a:lstStyle/>
          <a:p>
            <a:r>
              <a:rPr lang="en-US" sz="2400" dirty="0" smtClean="0"/>
              <a:t>The laminated pieces of Styrofoam did not break when bent.  </a:t>
            </a:r>
          </a:p>
          <a:p>
            <a:endParaRPr lang="en-US" sz="2400" dirty="0"/>
          </a:p>
          <a:p>
            <a:r>
              <a:rPr lang="en-US" sz="2400" dirty="0" smtClean="0"/>
              <a:t>Thin pieces of wood laminated together (in a few layers) will often bend more readily than a solid piece of wood.  </a:t>
            </a:r>
            <a:endParaRPr lang="en-US" sz="2400" dirty="0"/>
          </a:p>
        </p:txBody>
      </p:sp>
    </p:spTree>
    <p:extLst>
      <p:ext uri="{BB962C8B-B14F-4D97-AF65-F5344CB8AC3E}">
        <p14:creationId xmlns:p14="http://schemas.microsoft.com/office/powerpoint/2010/main" val="1611366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half" idx="1"/>
          </p:nvPr>
        </p:nvSpPr>
        <p:spPr/>
        <p:txBody>
          <a:bodyPr/>
          <a:lstStyle/>
          <a:p>
            <a:r>
              <a:rPr lang="en-US" dirty="0" smtClean="0"/>
              <a:t>How do luthiers (guitar makers) get wood to form the sides on an acoustic guitar?</a:t>
            </a:r>
            <a:endParaRPr lang="en-US" dirty="0"/>
          </a:p>
        </p:txBody>
      </p:sp>
      <p:sp>
        <p:nvSpPr>
          <p:cNvPr id="4" name="Content Placeholder 3"/>
          <p:cNvSpPr>
            <a:spLocks noGrp="1"/>
          </p:cNvSpPr>
          <p:nvPr>
            <p:ph sz="half" idx="2"/>
          </p:nvPr>
        </p:nvSpPr>
        <p:spPr/>
        <p:txBody>
          <a:bodyPr/>
          <a:lstStyle/>
          <a:p>
            <a:r>
              <a:rPr lang="en-US" b="1" dirty="0" smtClean="0">
                <a:solidFill>
                  <a:srgbClr val="FF0000"/>
                </a:solidFill>
              </a:rPr>
              <a:t>[Acoustic guitar photo] + [bent sides photo]</a:t>
            </a:r>
            <a:endParaRPr lang="en-US" b="1" dirty="0">
              <a:solidFill>
                <a:srgbClr val="FF0000"/>
              </a:solidFill>
            </a:endParaRPr>
          </a:p>
        </p:txBody>
      </p:sp>
    </p:spTree>
    <p:extLst>
      <p:ext uri="{BB962C8B-B14F-4D97-AF65-F5344CB8AC3E}">
        <p14:creationId xmlns:p14="http://schemas.microsoft.com/office/powerpoint/2010/main" val="1555353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Six common forces materials may be exposed to:</a:t>
            </a:r>
            <a:endParaRPr lang="en-US" dirty="0"/>
          </a:p>
        </p:txBody>
      </p:sp>
      <p:sp>
        <p:nvSpPr>
          <p:cNvPr id="6" name="Content Placeholder 5"/>
          <p:cNvSpPr>
            <a:spLocks noGrp="1"/>
          </p:cNvSpPr>
          <p:nvPr>
            <p:ph idx="1"/>
          </p:nvPr>
        </p:nvSpPr>
        <p:spPr/>
        <p:txBody>
          <a:bodyPr>
            <a:normAutofit/>
          </a:bodyPr>
          <a:lstStyle/>
          <a:p>
            <a:pPr marL="514350" indent="-514350">
              <a:buFont typeface="+mj-lt"/>
              <a:buAutoNum type="arabicPeriod"/>
            </a:pPr>
            <a:r>
              <a:rPr lang="en-US" sz="4000" dirty="0" smtClean="0"/>
              <a:t>Tensile</a:t>
            </a:r>
          </a:p>
          <a:p>
            <a:pPr marL="514350" indent="-514350">
              <a:buFont typeface="+mj-lt"/>
              <a:buAutoNum type="arabicPeriod"/>
            </a:pPr>
            <a:r>
              <a:rPr lang="en-US" sz="4000" dirty="0" smtClean="0"/>
              <a:t>Compression</a:t>
            </a:r>
          </a:p>
          <a:p>
            <a:pPr marL="514350" indent="-514350">
              <a:buFont typeface="+mj-lt"/>
              <a:buAutoNum type="arabicPeriod"/>
            </a:pPr>
            <a:r>
              <a:rPr lang="en-US" sz="4000" dirty="0" smtClean="0"/>
              <a:t>Shear</a:t>
            </a:r>
          </a:p>
          <a:p>
            <a:pPr marL="514350" indent="-514350">
              <a:buFont typeface="+mj-lt"/>
              <a:buAutoNum type="arabicPeriod"/>
            </a:pPr>
            <a:r>
              <a:rPr lang="en-US" sz="4000" dirty="0" smtClean="0"/>
              <a:t>Bending</a:t>
            </a:r>
          </a:p>
          <a:p>
            <a:pPr marL="514350" indent="-514350">
              <a:buFont typeface="+mj-lt"/>
              <a:buAutoNum type="arabicPeriod"/>
            </a:pPr>
            <a:r>
              <a:rPr lang="en-US" sz="4000" dirty="0" smtClean="0"/>
              <a:t>Hardness</a:t>
            </a:r>
          </a:p>
          <a:p>
            <a:pPr marL="514350" indent="-514350">
              <a:buFont typeface="+mj-lt"/>
              <a:buAutoNum type="arabicPeriod"/>
            </a:pPr>
            <a:r>
              <a:rPr lang="en-US" sz="4000" dirty="0" smtClean="0"/>
              <a:t>Torsion</a:t>
            </a:r>
            <a:endParaRPr lang="en-US" sz="4000" dirty="0"/>
          </a:p>
        </p:txBody>
      </p:sp>
    </p:spTree>
    <p:extLst>
      <p:ext uri="{BB962C8B-B14F-4D97-AF65-F5344CB8AC3E}">
        <p14:creationId xmlns:p14="http://schemas.microsoft.com/office/powerpoint/2010/main" val="899814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 Tension</a:t>
            </a:r>
            <a:endParaRPr lang="en-US" dirty="0"/>
          </a:p>
        </p:txBody>
      </p:sp>
      <p:sp>
        <p:nvSpPr>
          <p:cNvPr id="2" name="Content Placeholder 1"/>
          <p:cNvSpPr>
            <a:spLocks noGrp="1"/>
          </p:cNvSpPr>
          <p:nvPr>
            <p:ph sz="half" idx="1"/>
          </p:nvPr>
        </p:nvSpPr>
        <p:spPr/>
        <p:txBody>
          <a:bodyPr>
            <a:normAutofit/>
          </a:bodyPr>
          <a:lstStyle/>
          <a:p>
            <a:r>
              <a:rPr lang="en-US" sz="3600" dirty="0" smtClean="0"/>
              <a:t>Tension is a pulling force, end-for-end</a:t>
            </a:r>
            <a:endParaRPr lang="en-US" sz="3600" dirty="0"/>
          </a:p>
        </p:txBody>
      </p:sp>
      <p:sp>
        <p:nvSpPr>
          <p:cNvPr id="4" name="Content Placeholder 3"/>
          <p:cNvSpPr>
            <a:spLocks noGrp="1"/>
          </p:cNvSpPr>
          <p:nvPr>
            <p:ph sz="half" idx="2"/>
          </p:nvPr>
        </p:nvSpPr>
        <p:spPr/>
        <p:txBody>
          <a:bodyPr/>
          <a:lstStyle/>
          <a:p>
            <a:endParaRPr lang="en-US"/>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662403" y="997200"/>
            <a:ext cx="2543272" cy="5144320"/>
          </a:xfrm>
          <a:prstGeom prst="rect">
            <a:avLst/>
          </a:prstGeom>
          <a:noFill/>
          <a:ln>
            <a:noFill/>
          </a:ln>
        </p:spPr>
      </p:pic>
    </p:spTree>
    <p:extLst>
      <p:ext uri="{BB962C8B-B14F-4D97-AF65-F5344CB8AC3E}">
        <p14:creationId xmlns:p14="http://schemas.microsoft.com/office/powerpoint/2010/main" val="1829973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2. Compression</a:t>
            </a:r>
            <a:endParaRPr lang="en-US" dirty="0"/>
          </a:p>
        </p:txBody>
      </p:sp>
      <p:sp>
        <p:nvSpPr>
          <p:cNvPr id="2" name="Content Placeholder 1"/>
          <p:cNvSpPr>
            <a:spLocks noGrp="1"/>
          </p:cNvSpPr>
          <p:nvPr>
            <p:ph sz="half" idx="1"/>
          </p:nvPr>
        </p:nvSpPr>
        <p:spPr/>
        <p:txBody>
          <a:bodyPr>
            <a:normAutofit/>
          </a:bodyPr>
          <a:lstStyle/>
          <a:p>
            <a:r>
              <a:rPr lang="en-US" sz="3600" dirty="0" smtClean="0"/>
              <a:t>Squeezing, pushing end-for-end (the opposite of tension)</a:t>
            </a:r>
            <a:endParaRPr lang="en-US" sz="3600" dirty="0"/>
          </a:p>
        </p:txBody>
      </p:sp>
      <p:sp>
        <p:nvSpPr>
          <p:cNvPr id="3" name="Content Placeholder 2"/>
          <p:cNvSpPr>
            <a:spLocks noGrp="1"/>
          </p:cNvSpPr>
          <p:nvPr>
            <p:ph sz="half" idx="2"/>
          </p:nvPr>
        </p:nvSpPr>
        <p:spPr/>
        <p:txBody>
          <a:bodyPr/>
          <a:lstStyle/>
          <a:p>
            <a:endParaRPr lang="en-US"/>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580037" y="889887"/>
            <a:ext cx="1961479" cy="4777154"/>
          </a:xfrm>
          <a:prstGeom prst="rect">
            <a:avLst/>
          </a:prstGeom>
          <a:noFill/>
          <a:ln>
            <a:noFill/>
          </a:ln>
        </p:spPr>
      </p:pic>
    </p:spTree>
    <p:extLst>
      <p:ext uri="{BB962C8B-B14F-4D97-AF65-F5344CB8AC3E}">
        <p14:creationId xmlns:p14="http://schemas.microsoft.com/office/powerpoint/2010/main" val="1446333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3. Shear</a:t>
            </a:r>
            <a:endParaRPr lang="en-US" dirty="0"/>
          </a:p>
        </p:txBody>
      </p:sp>
      <p:sp>
        <p:nvSpPr>
          <p:cNvPr id="2" name="Content Placeholder 1"/>
          <p:cNvSpPr>
            <a:spLocks noGrp="1"/>
          </p:cNvSpPr>
          <p:nvPr>
            <p:ph sz="half" idx="1"/>
          </p:nvPr>
        </p:nvSpPr>
        <p:spPr/>
        <p:txBody>
          <a:bodyPr>
            <a:normAutofit/>
          </a:bodyPr>
          <a:lstStyle/>
          <a:p>
            <a:r>
              <a:rPr lang="en-US" sz="3600" dirty="0" smtClean="0"/>
              <a:t>Opposing forces along a plane, like scissors</a:t>
            </a:r>
            <a:endParaRPr lang="en-US" sz="3600" dirty="0"/>
          </a:p>
        </p:txBody>
      </p:sp>
      <p:sp>
        <p:nvSpPr>
          <p:cNvPr id="3" name="Content Placeholder 2"/>
          <p:cNvSpPr>
            <a:spLocks noGrp="1"/>
          </p:cNvSpPr>
          <p:nvPr>
            <p:ph sz="half" idx="2"/>
          </p:nvPr>
        </p:nvSpPr>
        <p:spPr/>
        <p:txBody>
          <a:bodyPr/>
          <a:lstStyle/>
          <a:p>
            <a:endParaRPr lang="en-US"/>
          </a:p>
        </p:txBody>
      </p:sp>
      <p:pic>
        <p:nvPicPr>
          <p:cNvPr id="7" name="Picture 6" descr="Image result for shear force"/>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186759" y="523731"/>
            <a:ext cx="2759758" cy="5093677"/>
          </a:xfrm>
          <a:prstGeom prst="rect">
            <a:avLst/>
          </a:prstGeom>
          <a:noFill/>
          <a:ln>
            <a:noFill/>
          </a:ln>
        </p:spPr>
      </p:pic>
    </p:spTree>
    <p:extLst>
      <p:ext uri="{BB962C8B-B14F-4D97-AF65-F5344CB8AC3E}">
        <p14:creationId xmlns:p14="http://schemas.microsoft.com/office/powerpoint/2010/main" val="3820583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Bending </a:t>
            </a:r>
            <a:endParaRPr lang="en-US" dirty="0"/>
          </a:p>
        </p:txBody>
      </p:sp>
      <p:sp>
        <p:nvSpPr>
          <p:cNvPr id="3" name="Content Placeholder 2"/>
          <p:cNvSpPr>
            <a:spLocks noGrp="1"/>
          </p:cNvSpPr>
          <p:nvPr>
            <p:ph sz="half" idx="1"/>
          </p:nvPr>
        </p:nvSpPr>
        <p:spPr/>
        <p:txBody>
          <a:bodyPr>
            <a:normAutofit/>
          </a:bodyPr>
          <a:lstStyle/>
          <a:p>
            <a:r>
              <a:rPr lang="en-US" sz="3600" dirty="0" smtClean="0"/>
              <a:t>Forces that cause material to flex</a:t>
            </a:r>
            <a:endParaRPr lang="en-US" sz="3600" dirty="0"/>
          </a:p>
        </p:txBody>
      </p:sp>
      <p:sp>
        <p:nvSpPr>
          <p:cNvPr id="4" name="Content Placeholder 3"/>
          <p:cNvSpPr>
            <a:spLocks noGrp="1"/>
          </p:cNvSpPr>
          <p:nvPr>
            <p:ph sz="half" idx="2"/>
          </p:nvPr>
        </p:nvSpPr>
        <p:spPr/>
        <p:txBody>
          <a:bodyPr/>
          <a:lstStyle/>
          <a:p>
            <a:endParaRPr lang="en-US"/>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461289" y="632887"/>
            <a:ext cx="2955582" cy="5533759"/>
          </a:xfrm>
          <a:prstGeom prst="rect">
            <a:avLst/>
          </a:prstGeom>
          <a:noFill/>
          <a:ln>
            <a:noFill/>
          </a:ln>
        </p:spPr>
      </p:pic>
    </p:spTree>
    <p:extLst>
      <p:ext uri="{BB962C8B-B14F-4D97-AF65-F5344CB8AC3E}">
        <p14:creationId xmlns:p14="http://schemas.microsoft.com/office/powerpoint/2010/main" val="1960399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5. Hardness</a:t>
            </a:r>
            <a:endParaRPr lang="en-US" dirty="0"/>
          </a:p>
        </p:txBody>
      </p:sp>
      <p:sp>
        <p:nvSpPr>
          <p:cNvPr id="2" name="Content Placeholder 1"/>
          <p:cNvSpPr>
            <a:spLocks noGrp="1"/>
          </p:cNvSpPr>
          <p:nvPr>
            <p:ph sz="half" idx="1"/>
          </p:nvPr>
        </p:nvSpPr>
        <p:spPr>
          <a:xfrm>
            <a:off x="838200" y="1825625"/>
            <a:ext cx="4713446" cy="4351338"/>
          </a:xfrm>
        </p:spPr>
        <p:txBody>
          <a:bodyPr>
            <a:normAutofit/>
          </a:bodyPr>
          <a:lstStyle/>
          <a:p>
            <a:r>
              <a:rPr lang="en-US" sz="3600" dirty="0"/>
              <a:t>Pressing a standard sized steel ball into a material surface and measuring penetration </a:t>
            </a:r>
          </a:p>
        </p:txBody>
      </p:sp>
      <p:sp>
        <p:nvSpPr>
          <p:cNvPr id="3" name="Content Placeholder 2"/>
          <p:cNvSpPr>
            <a:spLocks noGrp="1"/>
          </p:cNvSpPr>
          <p:nvPr>
            <p:ph sz="half" idx="2"/>
          </p:nvPr>
        </p:nvSpPr>
        <p:spPr/>
        <p:txBody>
          <a:bodyPr/>
          <a:lstStyle/>
          <a:p>
            <a:endParaRPr lang="en-US"/>
          </a:p>
        </p:txBody>
      </p:sp>
      <p:pic>
        <p:nvPicPr>
          <p:cNvPr id="4" name="Picture 3"/>
          <p:cNvPicPr>
            <a:picLocks noChangeAspect="1"/>
          </p:cNvPicPr>
          <p:nvPr/>
        </p:nvPicPr>
        <p:blipFill>
          <a:blip r:embed="rId2"/>
          <a:stretch>
            <a:fillRect/>
          </a:stretch>
        </p:blipFill>
        <p:spPr>
          <a:xfrm>
            <a:off x="5625812" y="1027906"/>
            <a:ext cx="6414250" cy="3693723"/>
          </a:xfrm>
          <a:prstGeom prst="rect">
            <a:avLst/>
          </a:prstGeom>
        </p:spPr>
      </p:pic>
    </p:spTree>
    <p:extLst>
      <p:ext uri="{BB962C8B-B14F-4D97-AF65-F5344CB8AC3E}">
        <p14:creationId xmlns:p14="http://schemas.microsoft.com/office/powerpoint/2010/main" val="29010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45422</TotalTime>
  <Words>810</Words>
  <Application>Microsoft Macintosh PowerPoint</Application>
  <PresentationFormat>Widescreen</PresentationFormat>
  <Paragraphs>81</Paragraphs>
  <Slides>24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Calibri Light</vt:lpstr>
      <vt:lpstr>Cambria Math</vt:lpstr>
      <vt:lpstr>Mangal</vt:lpstr>
      <vt:lpstr>Arial</vt:lpstr>
      <vt:lpstr>Office Theme</vt:lpstr>
      <vt:lpstr>Strength of Materials </vt:lpstr>
      <vt:lpstr>Purpose:</vt:lpstr>
      <vt:lpstr>Introduction:</vt:lpstr>
      <vt:lpstr>Six common forces materials may be exposed to:</vt:lpstr>
      <vt:lpstr>1. Tension</vt:lpstr>
      <vt:lpstr>2. Compression</vt:lpstr>
      <vt:lpstr>3. Shear</vt:lpstr>
      <vt:lpstr>4. Bending </vt:lpstr>
      <vt:lpstr>5. Hardness</vt:lpstr>
      <vt:lpstr>6. Torsion</vt:lpstr>
      <vt:lpstr>Material testing</vt:lpstr>
      <vt:lpstr>Stress-Strain Curve</vt:lpstr>
      <vt:lpstr>Young’s Modulus</vt:lpstr>
      <vt:lpstr>Proportional Limit</vt:lpstr>
      <vt:lpstr>Elastic Limit</vt:lpstr>
      <vt:lpstr>Yield Point</vt:lpstr>
      <vt:lpstr>Ultimate Strength</vt:lpstr>
      <vt:lpstr>Rupture</vt:lpstr>
      <vt:lpstr>Rupture Point </vt:lpstr>
      <vt:lpstr>How does this relate to guitars?</vt:lpstr>
      <vt:lpstr>How do luthiers bend sides?</vt:lpstr>
      <vt:lpstr>Other applications: </vt:lpstr>
      <vt:lpstr>Extension--Laminating </vt:lpstr>
      <vt:lpstr>Laminating, Pt. 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of Adhesives </dc:title>
  <dc:creator>Microsoft Office User</dc:creator>
  <cp:lastModifiedBy>Microsoft Office User</cp:lastModifiedBy>
  <cp:revision>62</cp:revision>
  <dcterms:created xsi:type="dcterms:W3CDTF">2018-10-07T17:48:37Z</dcterms:created>
  <dcterms:modified xsi:type="dcterms:W3CDTF">2019-05-28T23:03:25Z</dcterms:modified>
</cp:coreProperties>
</file>