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5" r:id="rId1"/>
  </p:sldMasterIdLst>
  <p:notesMasterIdLst>
    <p:notesMasterId r:id="rId52"/>
  </p:notesMasterIdLst>
  <p:handoutMasterIdLst>
    <p:handoutMasterId r:id="rId53"/>
  </p:handoutMasterIdLst>
  <p:sldIdLst>
    <p:sldId id="1177" r:id="rId2"/>
    <p:sldId id="1178" r:id="rId3"/>
    <p:sldId id="1179" r:id="rId4"/>
    <p:sldId id="1180" r:id="rId5"/>
    <p:sldId id="1181" r:id="rId6"/>
    <p:sldId id="1182" r:id="rId7"/>
    <p:sldId id="1296" r:id="rId8"/>
    <p:sldId id="1257" r:id="rId9"/>
    <p:sldId id="1200" r:id="rId10"/>
    <p:sldId id="1303" r:id="rId11"/>
    <p:sldId id="1204" r:id="rId12"/>
    <p:sldId id="1205" r:id="rId13"/>
    <p:sldId id="1206" r:id="rId14"/>
    <p:sldId id="1297" r:id="rId15"/>
    <p:sldId id="1304" r:id="rId16"/>
    <p:sldId id="1298" r:id="rId17"/>
    <p:sldId id="1301" r:id="rId18"/>
    <p:sldId id="1302" r:id="rId19"/>
    <p:sldId id="1305" r:id="rId20"/>
    <p:sldId id="1209" r:id="rId21"/>
    <p:sldId id="1241" r:id="rId22"/>
    <p:sldId id="1306" r:id="rId23"/>
    <p:sldId id="1312" r:id="rId24"/>
    <p:sldId id="1313" r:id="rId25"/>
    <p:sldId id="1314" r:id="rId26"/>
    <p:sldId id="1307" r:id="rId27"/>
    <p:sldId id="1316" r:id="rId28"/>
    <p:sldId id="1308" r:id="rId29"/>
    <p:sldId id="1315" r:id="rId30"/>
    <p:sldId id="1317" r:id="rId31"/>
    <p:sldId id="1318" r:id="rId32"/>
    <p:sldId id="1309" r:id="rId33"/>
    <p:sldId id="1310" r:id="rId34"/>
    <p:sldId id="1311" r:id="rId35"/>
    <p:sldId id="1319" r:id="rId36"/>
    <p:sldId id="1320" r:id="rId37"/>
    <p:sldId id="1321" r:id="rId38"/>
    <p:sldId id="1322" r:id="rId39"/>
    <p:sldId id="1326" r:id="rId40"/>
    <p:sldId id="1325" r:id="rId41"/>
    <p:sldId id="1328" r:id="rId42"/>
    <p:sldId id="1324" r:id="rId43"/>
    <p:sldId id="1327" r:id="rId44"/>
    <p:sldId id="1323" r:id="rId45"/>
    <p:sldId id="1329" r:id="rId46"/>
    <p:sldId id="1330" r:id="rId47"/>
    <p:sldId id="1331" r:id="rId48"/>
    <p:sldId id="1332" r:id="rId49"/>
    <p:sldId id="1333" r:id="rId50"/>
    <p:sldId id="1334" r:id="rId51"/>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8A"/>
    <a:srgbClr val="FFFFCC"/>
    <a:srgbClr val="A50021"/>
    <a:srgbClr val="FFFFFF"/>
    <a:srgbClr val="006600"/>
    <a:srgbClr val="CC0000"/>
    <a:srgbClr val="FFD9F8"/>
    <a:srgbClr val="E5FFEE"/>
    <a:srgbClr val="FFE9E5"/>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58" autoAdjust="0"/>
    <p:restoredTop sz="96233" autoAdjust="0"/>
  </p:normalViewPr>
  <p:slideViewPr>
    <p:cSldViewPr snapToGrid="0" snapToObjects="1">
      <p:cViewPr varScale="1">
        <p:scale>
          <a:sx n="101" d="100"/>
          <a:sy n="101" d="100"/>
        </p:scale>
        <p:origin x="132" y="354"/>
      </p:cViewPr>
      <p:guideLst>
        <p:guide orient="horz" pos="2160"/>
        <p:guide pos="2880"/>
      </p:guideLst>
    </p:cSldViewPr>
  </p:slideViewPr>
  <p:notesTextViewPr>
    <p:cViewPr>
      <p:scale>
        <a:sx n="400" d="100"/>
        <a:sy n="4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53" tIns="48327" rIns="96653" bIns="48327" numCol="1" anchor="t" anchorCtr="0" compatLnSpc="1">
            <a:prstTxWarp prst="textNoShape">
              <a:avLst/>
            </a:prstTxWarp>
          </a:bodyPr>
          <a:lstStyle>
            <a:lvl1pPr algn="r">
              <a:defRPr sz="1200">
                <a:latin typeface="Calibri" charset="0"/>
                <a:ea typeface="ＭＳ Ｐゴシック" charset="-128"/>
              </a:defRPr>
            </a:lvl1pPr>
          </a:lstStyle>
          <a:p>
            <a:pPr>
              <a:defRPr/>
            </a:pPr>
            <a:fld id="{1CA94C63-0A2A-47C0-BF8E-82C1013DCBB0}" type="datetime1">
              <a:rPr lang="en-US"/>
              <a:pPr>
                <a:defRPr/>
              </a:pPr>
              <a:t>2/27/2019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53" tIns="48327" rIns="96653" bIns="48327" numCol="1" anchor="b" anchorCtr="0" compatLnSpc="1">
            <a:prstTxWarp prst="textNoShape">
              <a:avLst/>
            </a:prstTxWarp>
          </a:bodyPr>
          <a:lstStyle>
            <a:lvl1pPr algn="r">
              <a:defRPr sz="1200">
                <a:latin typeface="Calibri" charset="0"/>
                <a:ea typeface="ＭＳ Ｐゴシック" charset="-128"/>
              </a:defRPr>
            </a:lvl1pPr>
          </a:lstStyle>
          <a:p>
            <a:pPr>
              <a:defRPr/>
            </a:pPr>
            <a:fld id="{9B42F3CC-0386-4C76-9044-DD920F220EFA}" type="slidenum">
              <a:rPr lang="en-US"/>
              <a:pPr>
                <a:defRPr/>
              </a:pPr>
              <a:t>‹#›</a:t>
            </a:fld>
            <a:endParaRPr lang="en-US"/>
          </a:p>
        </p:txBody>
      </p:sp>
    </p:spTree>
    <p:extLst>
      <p:ext uri="{BB962C8B-B14F-4D97-AF65-F5344CB8AC3E}">
        <p14:creationId xmlns:p14="http://schemas.microsoft.com/office/powerpoint/2010/main" val="5018113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53" tIns="48327" rIns="96653" bIns="48327" numCol="1" anchor="t" anchorCtr="0" compatLnSpc="1">
            <a:prstTxWarp prst="textNoShape">
              <a:avLst/>
            </a:prstTxWarp>
          </a:bodyPr>
          <a:lstStyle>
            <a:lvl1pPr algn="r">
              <a:defRPr sz="1200">
                <a:latin typeface="Calibri" charset="0"/>
                <a:ea typeface="ＭＳ Ｐゴシック" charset="-128"/>
              </a:defRPr>
            </a:lvl1pPr>
          </a:lstStyle>
          <a:p>
            <a:pPr>
              <a:defRPr/>
            </a:pPr>
            <a:fld id="{EDCFE1A0-97F0-49A5-A52D-D5D400B388C9}" type="datetime1">
              <a:rPr lang="en-US"/>
              <a:pPr>
                <a:defRPr/>
              </a:pPr>
              <a:t>2/27/2019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53" tIns="48327" rIns="96653" bIns="48327" numCol="1" anchor="b" anchorCtr="0" compatLnSpc="1">
            <a:prstTxWarp prst="textNoShape">
              <a:avLst/>
            </a:prstTxWarp>
          </a:bodyPr>
          <a:lstStyle>
            <a:lvl1pPr algn="r">
              <a:defRPr sz="1200">
                <a:latin typeface="Calibri" charset="0"/>
                <a:ea typeface="ＭＳ Ｐゴシック" charset="-128"/>
              </a:defRPr>
            </a:lvl1pPr>
          </a:lstStyle>
          <a:p>
            <a:pPr>
              <a:defRPr/>
            </a:pPr>
            <a:fld id="{8F317F0F-AB8E-4482-816D-CCBCE51CD42F}" type="slidenum">
              <a:rPr lang="en-US"/>
              <a:pPr>
                <a:defRPr/>
              </a:pPr>
              <a:t>‹#›</a:t>
            </a:fld>
            <a:endParaRPr lang="en-US"/>
          </a:p>
        </p:txBody>
      </p:sp>
    </p:spTree>
    <p:extLst>
      <p:ext uri="{BB962C8B-B14F-4D97-AF65-F5344CB8AC3E}">
        <p14:creationId xmlns:p14="http://schemas.microsoft.com/office/powerpoint/2010/main" val="357611474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hasCustomPrompt="1"/>
          </p:nvPr>
        </p:nvSpPr>
        <p:spPr>
          <a:xfrm>
            <a:off x="894944" y="4628780"/>
            <a:ext cx="7354975" cy="990600"/>
          </a:xfrm>
        </p:spPr>
        <p:txBody>
          <a:bodyPr anchor="t"/>
          <a:lstStyle>
            <a:lvl1pPr algn="ctr">
              <a:defRPr sz="5400">
                <a:solidFill>
                  <a:schemeClr val="tx1"/>
                </a:solidFill>
              </a:defRPr>
            </a:lvl1pPr>
          </a:lstStyle>
          <a:p>
            <a:r>
              <a:rPr lang="en-US" dirty="0"/>
              <a:t>DOW Safety Day</a:t>
            </a:r>
          </a:p>
        </p:txBody>
      </p:sp>
      <p:sp>
        <p:nvSpPr>
          <p:cNvPr id="10" name="Date Placeholder 27"/>
          <p:cNvSpPr>
            <a:spLocks noGrp="1"/>
          </p:cNvSpPr>
          <p:nvPr>
            <p:ph type="dt" sz="half" idx="10"/>
          </p:nvPr>
        </p:nvSpPr>
        <p:spPr>
          <a:xfrm>
            <a:off x="894944" y="6354763"/>
            <a:ext cx="1238655" cy="366712"/>
          </a:xfrm>
        </p:spPr>
        <p:txBody>
          <a:bodyPr/>
          <a:lstStyle>
            <a:lvl1pPr>
              <a:defRPr/>
            </a:lvl1pPr>
          </a:lstStyle>
          <a:p>
            <a:pPr>
              <a:defRPr/>
            </a:pPr>
            <a:fld id="{72D3A736-4695-4630-BD7F-200154D73F94}" type="datetime1">
              <a:rPr lang="en-US"/>
              <a:pPr>
                <a:defRPr/>
              </a:pPr>
              <a:t>2/27/2019</a:t>
            </a:fld>
            <a:endParaRPr lang="en-US" dirty="0"/>
          </a:p>
        </p:txBody>
      </p:sp>
      <p:sp>
        <p:nvSpPr>
          <p:cNvPr id="11" name="Footer Placeholder 16"/>
          <p:cNvSpPr>
            <a:spLocks noGrp="1"/>
          </p:cNvSpPr>
          <p:nvPr>
            <p:ph type="ftr" sz="quarter" idx="11"/>
          </p:nvPr>
        </p:nvSpPr>
        <p:spPr>
          <a:xfrm>
            <a:off x="3220720" y="6354763"/>
            <a:ext cx="5029200" cy="366712"/>
          </a:xfrm>
        </p:spPr>
        <p:txBody>
          <a:bodyPr/>
          <a:lstStyle>
            <a:lvl1pPr>
              <a:defRPr/>
            </a:lvl1pPr>
          </a:lstStyle>
          <a:p>
            <a:pPr>
              <a:defRPr/>
            </a:pPr>
            <a:r>
              <a:rPr lang="en-US" dirty="0"/>
              <a:t>Source:</a:t>
            </a:r>
          </a:p>
        </p:txBody>
      </p:sp>
      <p:pic>
        <p:nvPicPr>
          <p:cNvPr id="13" name="Picture 12" descr="Logo (colo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94937" y="514100"/>
            <a:ext cx="1818834" cy="842990"/>
          </a:xfrm>
          <a:prstGeom prst="rect">
            <a:avLst/>
          </a:prstGeom>
        </p:spPr>
      </p:pic>
      <p:pic>
        <p:nvPicPr>
          <p:cNvPr id="14" name="Picture 6" descr="college nam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651371" y="1560072"/>
            <a:ext cx="3962400" cy="533400"/>
          </a:xfrm>
          <a:prstGeom prst="rect">
            <a:avLst/>
          </a:prstGeom>
          <a:noFill/>
          <a:ln w="9525">
            <a:noFill/>
            <a:miter lim="800000"/>
            <a:headEnd/>
            <a:tailEnd/>
          </a:ln>
        </p:spPr>
      </p:pic>
      <p:pic>
        <p:nvPicPr>
          <p:cNvPr id="16" name="Picture 15" descr="NSF_Logo.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9411" y="514100"/>
            <a:ext cx="1579372" cy="1579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98B02AD-1B20-461F-AA0C-21F5E4BCF78E}" type="datetime1">
              <a:rPr lang="en-US"/>
              <a:pPr>
                <a:defRPr/>
              </a:pPr>
              <a:t>2/27/2019</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Source: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2CD8A9-3D31-4203-B533-5B80CF1BAE9E}" type="datetime1">
              <a:rPr lang="en-US"/>
              <a:pPr>
                <a:defRPr/>
              </a:pPr>
              <a:t>2/27/2019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Source: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894945" y="3540760"/>
            <a:ext cx="7354975" cy="990600"/>
          </a:xfrm>
        </p:spPr>
        <p:txBody>
          <a:bodyPr anchor="t"/>
          <a:lstStyle>
            <a:lvl1pPr algn="ctr">
              <a:defRPr sz="3600">
                <a:solidFill>
                  <a:schemeClr val="tx1"/>
                </a:solidFill>
                <a:latin typeface="Garamond" pitchFamily="18" charset="0"/>
              </a:defRPr>
            </a:lvl1pPr>
          </a:lstStyle>
          <a:p>
            <a:r>
              <a:rPr lang="en-US" dirty="0"/>
              <a:t>Click to edit Master title style</a:t>
            </a:r>
          </a:p>
        </p:txBody>
      </p:sp>
      <p:sp>
        <p:nvSpPr>
          <p:cNvPr id="9" name="Subtitle 8"/>
          <p:cNvSpPr>
            <a:spLocks noGrp="1"/>
          </p:cNvSpPr>
          <p:nvPr>
            <p:ph type="subTitle" idx="1"/>
          </p:nvPr>
        </p:nvSpPr>
        <p:spPr>
          <a:xfrm>
            <a:off x="894945" y="4870450"/>
            <a:ext cx="7354975" cy="533400"/>
          </a:xfrm>
        </p:spPr>
        <p:txBody>
          <a:bodyPr/>
          <a:lstStyle>
            <a:lvl1pPr marL="0" indent="0" algn="ctr">
              <a:buNone/>
              <a:defRPr sz="2800">
                <a:solidFill>
                  <a:schemeClr val="tx2"/>
                </a:solidFill>
                <a:latin typeface="Garamond" pitchFamily="18"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pic>
        <p:nvPicPr>
          <p:cNvPr id="13" name="Picture 12" descr="Logo (color).jpg"/>
          <p:cNvPicPr>
            <a:picLocks noChangeAspect="1"/>
          </p:cNvPicPr>
          <p:nvPr userDrawn="1"/>
        </p:nvPicPr>
        <p:blipFill>
          <a:blip r:embed="rId2"/>
          <a:stretch>
            <a:fillRect/>
          </a:stretch>
        </p:blipFill>
        <p:spPr>
          <a:xfrm>
            <a:off x="6929120" y="595380"/>
            <a:ext cx="1158240" cy="536819"/>
          </a:xfrm>
          <a:prstGeom prst="rect">
            <a:avLst/>
          </a:prstGeom>
        </p:spPr>
      </p:pic>
      <p:pic>
        <p:nvPicPr>
          <p:cNvPr id="14" name="Picture 6" descr="college name"/>
          <p:cNvPicPr>
            <a:picLocks noChangeAspect="1" noChangeArrowheads="1"/>
          </p:cNvPicPr>
          <p:nvPr userDrawn="1"/>
        </p:nvPicPr>
        <p:blipFill>
          <a:blip r:embed="rId3"/>
          <a:srcRect/>
          <a:stretch>
            <a:fillRect/>
          </a:stretch>
        </p:blipFill>
        <p:spPr bwMode="auto">
          <a:xfrm>
            <a:off x="4236720" y="1115360"/>
            <a:ext cx="3962400" cy="533400"/>
          </a:xfrm>
          <a:prstGeom prst="rect">
            <a:avLst/>
          </a:prstGeom>
          <a:noFill/>
          <a:ln w="9525">
            <a:noFill/>
            <a:miter lim="800000"/>
            <a:headEnd/>
            <a:tailEnd/>
          </a:ln>
        </p:spPr>
      </p:pic>
      <p:sp>
        <p:nvSpPr>
          <p:cNvPr id="15" name="Subtitle 8"/>
          <p:cNvSpPr txBox="1">
            <a:spLocks/>
          </p:cNvSpPr>
          <p:nvPr userDrawn="1"/>
        </p:nvSpPr>
        <p:spPr bwMode="auto">
          <a:xfrm>
            <a:off x="3830320" y="2083112"/>
            <a:ext cx="4297680" cy="881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a:buNone/>
              <a:defRPr sz="28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marL="0" marR="0" lvl="0" indent="0" algn="r" defTabSz="914400" rtl="0" eaLnBrk="0" fontAlgn="base" latinLnBrk="0" hangingPunct="0">
              <a:lnSpc>
                <a:spcPct val="100000"/>
              </a:lnSpc>
              <a:spcBef>
                <a:spcPts val="0"/>
              </a:spcBef>
              <a:spcAft>
                <a:spcPct val="0"/>
              </a:spcAft>
              <a:buClr>
                <a:schemeClr val="accent1"/>
              </a:buClr>
              <a:buSzPct val="76000"/>
              <a:buFont typeface="Wingdings 3" pitchFamily="18" charset="2"/>
              <a:buNone/>
              <a:tabLst/>
              <a:defRPr/>
            </a:pPr>
            <a:r>
              <a:rPr kumimoji="0" lang="en-US" sz="1800" b="1" i="1" u="none" strike="noStrike" kern="1200" cap="none" spc="0" normalizeH="0" baseline="0" noProof="0" dirty="0">
                <a:ln>
                  <a:noFill/>
                </a:ln>
                <a:solidFill>
                  <a:schemeClr val="tx2"/>
                </a:solidFill>
                <a:effectLst/>
                <a:uLnTx/>
                <a:uFillTx/>
                <a:latin typeface="Arial Unicode MS" pitchFamily="34" charset="-128"/>
                <a:ea typeface="Arial Unicode MS" pitchFamily="34" charset="-128"/>
                <a:cs typeface="Arial Unicode MS" pitchFamily="34" charset="-128"/>
              </a:rPr>
              <a:t>STEM1512</a:t>
            </a:r>
          </a:p>
          <a:p>
            <a:pPr marL="0" marR="0" lvl="0" indent="0" algn="r" defTabSz="914400" rtl="0" eaLnBrk="0" fontAlgn="base" latinLnBrk="0" hangingPunct="0">
              <a:lnSpc>
                <a:spcPct val="100000"/>
              </a:lnSpc>
              <a:spcBef>
                <a:spcPts val="0"/>
              </a:spcBef>
              <a:spcAft>
                <a:spcPct val="0"/>
              </a:spcAft>
              <a:buClr>
                <a:schemeClr val="accent1"/>
              </a:buClr>
              <a:buSzPct val="76000"/>
              <a:buFont typeface="Wingdings 3" pitchFamily="18" charset="2"/>
              <a:buNone/>
              <a:tabLst/>
              <a:defRPr/>
            </a:pPr>
            <a:r>
              <a:rPr kumimoji="0" lang="en-US" sz="1800" b="1" i="1" u="none" strike="noStrike" kern="1200" cap="none" spc="0" normalizeH="0" baseline="0" noProof="0" dirty="0">
                <a:ln>
                  <a:noFill/>
                </a:ln>
                <a:solidFill>
                  <a:schemeClr val="tx2"/>
                </a:solidFill>
                <a:effectLst/>
                <a:uLnTx/>
                <a:uFillTx/>
                <a:latin typeface="Arial Unicode MS" pitchFamily="34" charset="-128"/>
                <a:ea typeface="Arial Unicode MS" pitchFamily="34" charset="-128"/>
                <a:cs typeface="Arial Unicode MS" pitchFamily="34" charset="-128"/>
              </a:rPr>
              <a:t>STEM Guitar</a:t>
            </a:r>
          </a:p>
        </p:txBody>
      </p:sp>
      <p:pic>
        <p:nvPicPr>
          <p:cNvPr id="16" name="Picture 15" descr="NSF_Logo.jpg"/>
          <p:cNvPicPr>
            <a:picLocks noChangeAspect="1"/>
          </p:cNvPicPr>
          <p:nvPr userDrawn="1"/>
        </p:nvPicPr>
        <p:blipFill>
          <a:blip r:embed="rId4"/>
          <a:stretch>
            <a:fillRect/>
          </a:stretch>
        </p:blipFill>
        <p:spPr>
          <a:xfrm>
            <a:off x="869700" y="493780"/>
            <a:ext cx="959100" cy="959100"/>
          </a:xfrm>
          <a:prstGeom prst="rect">
            <a:avLst/>
          </a:prstGeom>
        </p:spPr>
      </p:pic>
    </p:spTree>
    <p:extLst>
      <p:ext uri="{BB962C8B-B14F-4D97-AF65-F5344CB8AC3E}">
        <p14:creationId xmlns:p14="http://schemas.microsoft.com/office/powerpoint/2010/main" val="314660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Garamond" pitchFamily="18" charset="0"/>
              </a:defRPr>
            </a:lvl1pPr>
          </a:lstStyle>
          <a:p>
            <a:r>
              <a:rPr lang="en-US" dirty="0"/>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a:xfrm>
            <a:off x="650240" y="6356350"/>
            <a:ext cx="1178560" cy="365125"/>
          </a:xfrm>
        </p:spPr>
        <p:txBody>
          <a:bodyPr/>
          <a:lstStyle>
            <a:lvl1pPr>
              <a:defRPr/>
            </a:lvl1pPr>
          </a:lstStyle>
          <a:p>
            <a:pPr>
              <a:defRPr/>
            </a:pPr>
            <a:fld id="{DEF04208-C952-4FF9-BE1C-BDA4FF64A277}" type="datetime1">
              <a:rPr lang="en-US"/>
              <a:pPr>
                <a:defRPr/>
              </a:pPr>
              <a:t>2/27/2019</a:t>
            </a:fld>
            <a:endParaRPr lang="en-US" dirty="0"/>
          </a:p>
        </p:txBody>
      </p:sp>
      <p:sp>
        <p:nvSpPr>
          <p:cNvPr id="5" name="Footer Placeholder 2"/>
          <p:cNvSpPr>
            <a:spLocks noGrp="1"/>
          </p:cNvSpPr>
          <p:nvPr>
            <p:ph type="ftr" sz="quarter" idx="11"/>
          </p:nvPr>
        </p:nvSpPr>
        <p:spPr>
          <a:xfrm>
            <a:off x="3268495" y="6356350"/>
            <a:ext cx="5418305" cy="365125"/>
          </a:xfrm>
        </p:spPr>
        <p:txBody>
          <a:bodyPr/>
          <a:lstStyle>
            <a:lvl1pPr>
              <a:defRPr/>
            </a:lvl1pPr>
          </a:lstStyle>
          <a:p>
            <a:pPr>
              <a:defRPr/>
            </a:pPr>
            <a:r>
              <a:rPr lang="en-US" dirty="0"/>
              <a:t>Source: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65719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4720" y="2971800"/>
            <a:ext cx="7305040" cy="1066800"/>
          </a:xfrm>
        </p:spPr>
        <p:txBody>
          <a:bodyPr anchor="t"/>
          <a:lstStyle>
            <a:lvl1pPr algn="l">
              <a:buNone/>
              <a:defRPr sz="3600" b="0" cap="none" baseline="0">
                <a:solidFill>
                  <a:srgbClr val="E9F1F3"/>
                </a:solidFill>
              </a:defRPr>
            </a:lvl1pPr>
          </a:lstStyle>
          <a:p>
            <a:r>
              <a:rPr lang="en-US" dirty="0"/>
              <a:t>Click to edit Master title style</a:t>
            </a:r>
          </a:p>
        </p:txBody>
      </p:sp>
      <p:sp>
        <p:nvSpPr>
          <p:cNvPr id="3" name="Text Placeholder 2"/>
          <p:cNvSpPr>
            <a:spLocks noGrp="1"/>
          </p:cNvSpPr>
          <p:nvPr>
            <p:ph type="body" idx="1"/>
          </p:nvPr>
        </p:nvSpPr>
        <p:spPr>
          <a:xfrm>
            <a:off x="934720" y="4267200"/>
            <a:ext cx="7305040" cy="1143000"/>
          </a:xfrm>
        </p:spPr>
        <p:txBody>
          <a:bodyPr/>
          <a:lstStyle>
            <a:lvl1pPr marL="0" indent="0" algn="l">
              <a:buNone/>
              <a:defRPr sz="3200">
                <a:solidFill>
                  <a:srgbClr val="E9F1F3"/>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6" name="Date Placeholder 3"/>
          <p:cNvSpPr>
            <a:spLocks noGrp="1"/>
          </p:cNvSpPr>
          <p:nvPr>
            <p:ph type="dt" sz="half" idx="10"/>
          </p:nvPr>
        </p:nvSpPr>
        <p:spPr>
          <a:xfrm>
            <a:off x="934720" y="6354763"/>
            <a:ext cx="1148080" cy="366712"/>
          </a:xfrm>
        </p:spPr>
        <p:txBody>
          <a:bodyPr/>
          <a:lstStyle>
            <a:lvl1pPr>
              <a:defRPr/>
            </a:lvl1pPr>
          </a:lstStyle>
          <a:p>
            <a:pPr>
              <a:defRPr/>
            </a:pPr>
            <a:fld id="{13480A4B-69B1-41D7-864B-53A7D3F12631}" type="datetime1">
              <a:rPr lang="en-US"/>
              <a:pPr>
                <a:defRPr/>
              </a:pPr>
              <a:t>2/27/2019</a:t>
            </a:fld>
            <a:endParaRPr lang="en-US" dirty="0"/>
          </a:p>
        </p:txBody>
      </p:sp>
      <p:sp>
        <p:nvSpPr>
          <p:cNvPr id="7" name="Footer Placeholder 4"/>
          <p:cNvSpPr>
            <a:spLocks noGrp="1"/>
          </p:cNvSpPr>
          <p:nvPr>
            <p:ph type="ftr" sz="quarter" idx="11"/>
          </p:nvPr>
        </p:nvSpPr>
        <p:spPr>
          <a:xfrm>
            <a:off x="3200401" y="6354763"/>
            <a:ext cx="5039359" cy="366712"/>
          </a:xfrm>
        </p:spPr>
        <p:txBody>
          <a:bodyPr/>
          <a:lstStyle>
            <a:lvl1pPr>
              <a:defRPr/>
            </a:lvl1pPr>
          </a:lstStyle>
          <a:p>
            <a:pPr>
              <a:defRPr/>
            </a:pPr>
            <a:r>
              <a:rPr lang="en-US" dirty="0"/>
              <a:t>Source: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a:t>Click to edit Master title style</a:t>
            </a:r>
          </a:p>
        </p:txBody>
      </p:sp>
      <p:sp>
        <p:nvSpPr>
          <p:cNvPr id="9" name="Content Placeholder 8"/>
          <p:cNvSpPr>
            <a:spLocks noGrp="1"/>
          </p:cNvSpPr>
          <p:nvPr>
            <p:ph sz="quarter" idx="1"/>
          </p:nvPr>
        </p:nvSpPr>
        <p:spPr>
          <a:xfrm>
            <a:off x="457200" y="1219200"/>
            <a:ext cx="4041648"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4632198" y="1216152"/>
            <a:ext cx="404164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87B9527-E697-491A-AC9C-995FB7FA589E}" type="datetime1">
              <a:rPr lang="en-US"/>
              <a:pPr>
                <a:defRPr/>
              </a:pPr>
              <a:t>2/27/2019</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Source: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EBC78AED-0858-4E5A-90A7-4766710F66A3}" type="datetime1">
              <a:rPr lang="en-US"/>
              <a:pPr>
                <a:defRPr/>
              </a:pPr>
              <a:t>2/27/2019</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a:t>Source: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p>
            <a:r>
              <a:rPr lang="en-US" dirty="0"/>
              <a:t>Click to edit Master title style</a:t>
            </a:r>
          </a:p>
        </p:txBody>
      </p:sp>
      <p:sp>
        <p:nvSpPr>
          <p:cNvPr id="4" name="Date Placeholder 2"/>
          <p:cNvSpPr>
            <a:spLocks noGrp="1"/>
          </p:cNvSpPr>
          <p:nvPr>
            <p:ph type="dt" sz="half" idx="10"/>
          </p:nvPr>
        </p:nvSpPr>
        <p:spPr/>
        <p:txBody>
          <a:bodyPr/>
          <a:lstStyle>
            <a:lvl1pPr>
              <a:defRPr/>
            </a:lvl1pPr>
          </a:lstStyle>
          <a:p>
            <a:pPr>
              <a:defRPr/>
            </a:pPr>
            <a:fld id="{258B15D6-2BC6-48DB-8A20-9A6AB1F87929}" type="datetime1">
              <a:rPr lang="en-US"/>
              <a:pPr>
                <a:defRPr/>
              </a:pPr>
              <a:t>2/27/2019</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Source: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D0D47802-5E95-47A1-A88E-B71808A81FAD}" type="datetime1">
              <a:rPr lang="en-US"/>
              <a:pPr>
                <a:defRPr/>
              </a:pPr>
              <a:t>2/27/2019</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Source: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Garamond" pitchFamily="18" charset="0"/>
                <a:ea typeface="+mn-ea"/>
                <a:cs typeface="+mn-cs"/>
              </a:defRPr>
            </a:lvl1pPr>
          </a:lstStyle>
          <a:p>
            <a:r>
              <a:rPr lang="en-US" dirty="0"/>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721360" y="6353175"/>
            <a:ext cx="1178560" cy="365125"/>
          </a:xfrm>
        </p:spPr>
        <p:txBody>
          <a:bodyPr/>
          <a:lstStyle>
            <a:lvl1pPr>
              <a:defRPr/>
            </a:lvl1pPr>
          </a:lstStyle>
          <a:p>
            <a:pPr>
              <a:defRPr/>
            </a:pPr>
            <a:fld id="{EA3604EA-1B7C-446F-A061-3A25F061E584}" type="datetime1">
              <a:rPr lang="en-US"/>
              <a:pPr>
                <a:defRPr/>
              </a:pPr>
              <a:t>2/27/2019</a:t>
            </a:fld>
            <a:endParaRPr lang="en-US" dirty="0"/>
          </a:p>
        </p:txBody>
      </p:sp>
      <p:sp>
        <p:nvSpPr>
          <p:cNvPr id="9" name="Footer Placeholder 5"/>
          <p:cNvSpPr>
            <a:spLocks noGrp="1"/>
          </p:cNvSpPr>
          <p:nvPr>
            <p:ph type="ftr" sz="quarter" idx="11"/>
          </p:nvPr>
        </p:nvSpPr>
        <p:spPr>
          <a:xfrm>
            <a:off x="2885441" y="6356350"/>
            <a:ext cx="5953759" cy="365125"/>
          </a:xfrm>
        </p:spPr>
        <p:txBody>
          <a:bodyPr/>
          <a:lstStyle>
            <a:lvl1pPr>
              <a:defRPr/>
            </a:lvl1pPr>
          </a:lstStyle>
          <a:p>
            <a:pPr>
              <a:defRPr/>
            </a:pPr>
            <a:r>
              <a:rPr lang="en-US"/>
              <a:t>Source: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C24329D4-87B0-4BFB-8F7D-7D2B3B372D19}" type="datetime1">
              <a:rPr lang="en-US"/>
              <a:pPr>
                <a:defRPr/>
              </a:pPr>
              <a:t>2/27/2019</a:t>
            </a:fld>
            <a:endParaRPr lang="en-US"/>
          </a:p>
        </p:txBody>
      </p:sp>
      <p:sp>
        <p:nvSpPr>
          <p:cNvPr id="9" name="Footer Placeholder 5"/>
          <p:cNvSpPr>
            <a:spLocks noGrp="1"/>
          </p:cNvSpPr>
          <p:nvPr>
            <p:ph type="ftr" sz="quarter" idx="11"/>
          </p:nvPr>
        </p:nvSpPr>
        <p:spPr/>
        <p:txBody>
          <a:bodyPr/>
          <a:lstStyle>
            <a:lvl1pPr>
              <a:defRPr/>
            </a:lvl1pPr>
          </a:lstStyle>
          <a:p>
            <a:pPr>
              <a:defRPr/>
            </a:pPr>
            <a:r>
              <a:rPr lang="en-US"/>
              <a:t>Source:</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97865" y="6356350"/>
            <a:ext cx="1100455" cy="365125"/>
          </a:xfrm>
          <a:prstGeom prst="rect">
            <a:avLst/>
          </a:prstGeom>
        </p:spPr>
        <p:txBody>
          <a:bodyPr vert="horz" wrap="square" lIns="91440" tIns="45720" rIns="91440" bIns="45720" numCol="1" anchor="t" anchorCtr="0" compatLnSpc="1">
            <a:prstTxWarp prst="textNoShape">
              <a:avLst/>
            </a:prstTxWarp>
          </a:bodyPr>
          <a:lstStyle>
            <a:lvl1pPr>
              <a:defRPr sz="1400" smtClean="0">
                <a:solidFill>
                  <a:schemeClr val="tx2"/>
                </a:solidFill>
                <a:latin typeface="Garamond" pitchFamily="18" charset="0"/>
                <a:ea typeface="ＭＳ Ｐゴシック" charset="-128"/>
              </a:defRPr>
            </a:lvl1pPr>
          </a:lstStyle>
          <a:p>
            <a:pPr>
              <a:defRPr/>
            </a:pPr>
            <a:fld id="{B3EB2C2A-B8C2-4E38-89A9-DD7991E8B57D}" type="datetime1">
              <a:rPr lang="en-US"/>
              <a:pPr>
                <a:defRPr/>
              </a:pPr>
              <a:t>2/27/2019</a:t>
            </a:fld>
            <a:endParaRPr lang="en-US" dirty="0"/>
          </a:p>
        </p:txBody>
      </p:sp>
      <p:sp>
        <p:nvSpPr>
          <p:cNvPr id="3" name="Footer Placeholder 2"/>
          <p:cNvSpPr>
            <a:spLocks noGrp="1"/>
          </p:cNvSpPr>
          <p:nvPr>
            <p:ph type="ftr" sz="quarter" idx="3"/>
          </p:nvPr>
        </p:nvSpPr>
        <p:spPr>
          <a:xfrm>
            <a:off x="2733041" y="6356350"/>
            <a:ext cx="5953759" cy="365125"/>
          </a:xfrm>
          <a:prstGeom prst="rect">
            <a:avLst/>
          </a:prstGeom>
        </p:spPr>
        <p:txBody>
          <a:bodyPr vert="horz"/>
          <a:lstStyle>
            <a:lvl1pPr algn="r" eaLnBrk="1" fontAlgn="auto" latinLnBrk="0" hangingPunct="1">
              <a:spcBef>
                <a:spcPts val="0"/>
              </a:spcBef>
              <a:spcAft>
                <a:spcPts val="0"/>
              </a:spcAft>
              <a:defRPr kumimoji="0" sz="1400" dirty="0" smtClean="0">
                <a:solidFill>
                  <a:schemeClr val="tx2"/>
                </a:solidFill>
                <a:latin typeface="Garamond" pitchFamily="18" charset="0"/>
                <a:ea typeface="+mn-ea"/>
                <a:cs typeface="+mn-cs"/>
              </a:defRPr>
            </a:lvl1pPr>
          </a:lstStyle>
          <a:p>
            <a:pPr>
              <a:defRPr/>
            </a:pPr>
            <a:r>
              <a:rPr lang="en-US" dirty="0"/>
              <a:t>Source:</a:t>
            </a: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Lst>
  <p:hf sldNum="0" hdr="0" dt="0"/>
  <p:txStyles>
    <p:titleStyle>
      <a:lvl1pPr algn="ctr" rtl="0" eaLnBrk="0" fontAlgn="base" hangingPunct="0">
        <a:spcBef>
          <a:spcPct val="0"/>
        </a:spcBef>
        <a:spcAft>
          <a:spcPct val="0"/>
        </a:spcAft>
        <a:defRPr sz="3600" kern="1200">
          <a:solidFill>
            <a:schemeClr val="tx2"/>
          </a:solidFill>
          <a:latin typeface="Garamond" pitchFamily="18" charset="0"/>
          <a:ea typeface="ＭＳ Ｐゴシック" charset="-128"/>
          <a:cs typeface="Garamond" pitchFamily="18" charset="0"/>
        </a:defRPr>
      </a:lvl1pPr>
      <a:lvl2pPr algn="ctr" rtl="0" eaLnBrk="0" fontAlgn="base" hangingPunct="0">
        <a:spcBef>
          <a:spcPct val="0"/>
        </a:spcBef>
        <a:spcAft>
          <a:spcPct val="0"/>
        </a:spcAft>
        <a:defRPr sz="3600">
          <a:solidFill>
            <a:schemeClr val="tx2"/>
          </a:solidFill>
          <a:latin typeface="Bookman Old Style" charset="0"/>
          <a:ea typeface="ＭＳ Ｐゴシック" charset="-128"/>
          <a:cs typeface="ＭＳ Ｐゴシック" charset="-128"/>
        </a:defRPr>
      </a:lvl2pPr>
      <a:lvl3pPr algn="ctr" rtl="0" eaLnBrk="0" fontAlgn="base" hangingPunct="0">
        <a:spcBef>
          <a:spcPct val="0"/>
        </a:spcBef>
        <a:spcAft>
          <a:spcPct val="0"/>
        </a:spcAft>
        <a:defRPr sz="3600">
          <a:solidFill>
            <a:schemeClr val="tx2"/>
          </a:solidFill>
          <a:latin typeface="Bookman Old Style" charset="0"/>
          <a:ea typeface="ＭＳ Ｐゴシック" charset="-128"/>
          <a:cs typeface="ＭＳ Ｐゴシック" charset="-128"/>
        </a:defRPr>
      </a:lvl3pPr>
      <a:lvl4pPr algn="ctr" rtl="0" eaLnBrk="0" fontAlgn="base" hangingPunct="0">
        <a:spcBef>
          <a:spcPct val="0"/>
        </a:spcBef>
        <a:spcAft>
          <a:spcPct val="0"/>
        </a:spcAft>
        <a:defRPr sz="3600">
          <a:solidFill>
            <a:schemeClr val="tx2"/>
          </a:solidFill>
          <a:latin typeface="Bookman Old Style" charset="0"/>
          <a:ea typeface="ＭＳ Ｐゴシック" charset="-128"/>
          <a:cs typeface="ＭＳ Ｐゴシック" charset="-128"/>
        </a:defRPr>
      </a:lvl4pPr>
      <a:lvl5pPr algn="ctr" rtl="0" eaLnBrk="0" fontAlgn="base" hangingPunct="0">
        <a:spcBef>
          <a:spcPct val="0"/>
        </a:spcBef>
        <a:spcAft>
          <a:spcPct val="0"/>
        </a:spcAft>
        <a:defRPr sz="3600">
          <a:solidFill>
            <a:schemeClr val="tx2"/>
          </a:solidFill>
          <a:latin typeface="Bookman Old Style"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6pPr>
      <a:lvl7pPr marL="9144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7pPr>
      <a:lvl8pPr marL="13716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8pPr>
      <a:lvl9pPr marL="18288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3200" kern="1200">
          <a:solidFill>
            <a:schemeClr val="tx1"/>
          </a:solidFill>
          <a:latin typeface="Garamond" pitchFamily="18" charset="0"/>
          <a:ea typeface="ＭＳ Ｐゴシック" charset="-128"/>
          <a:cs typeface="Garamond" pitchFamily="18" charset="0"/>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800" kern="1200">
          <a:solidFill>
            <a:schemeClr val="tx2"/>
          </a:solidFill>
          <a:latin typeface="Garamond" pitchFamily="18" charset="0"/>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400" kern="1200">
          <a:solidFill>
            <a:schemeClr val="tx1"/>
          </a:solidFill>
          <a:latin typeface="Garamond" pitchFamily="18" charset="0"/>
          <a:ea typeface="ＭＳ Ｐゴシック" charset="-128"/>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Garamond" pitchFamily="18" charset="0"/>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2000" kern="1200">
          <a:solidFill>
            <a:schemeClr val="tx1"/>
          </a:solidFill>
          <a:latin typeface="Garamond" pitchFamily="18" charset="0"/>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highlandwoodworking.com/woodworking-tips-1509sep/DTEW/dtew2.jpg" TargetMode="External"/><Relationship Id="rId2" Type="http://schemas.openxmlformats.org/officeDocument/2006/relationships/image" Target="../media/image8.jp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hyperlink" Target="http://www.tomonagura.com/honing/the-bevels-angle.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hyperlink" Target="https://www.lie-nielsen.com/product/no.-5-jack-plane-" TargetMode="External"/><Relationship Id="rId4" Type="http://schemas.openxmlformats.org/officeDocument/2006/relationships/hyperlink" Target="http://images.beatsons.co.uk/images/products/zoom/1350492401-75258000.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5" Type="http://schemas.openxmlformats.org/officeDocument/2006/relationships/hyperlink" Target="http://static.axminster.co.uk/media/catalog/product/cache/1/image/9df78eab33525d08d6e5fb8d27136e95/2/1/210947_inset3_xl.jpg" TargetMode="External"/><Relationship Id="rId4" Type="http://schemas.openxmlformats.org/officeDocument/2006/relationships/hyperlink" Target="http://www.pecktool.com/images/large/160-4002_lrg.jp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homedepot.com/p/Stanley-Wood-Chisel-Set-3-Piece-16-300/202883315" TargetMode="External"/><Relationship Id="rId2" Type="http://schemas.openxmlformats.org/officeDocument/2006/relationships/image" Target="../media/image14.jpg"/><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hyperlink" Target="http://static.axminster.co.uk/media/catalog/product/cache/1/image/9df78eab33525d08d6e5fb8d27136e95/5/1/510434_xl.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harpeningsupplies.com/Oil-Stone-and-SoftHard-Arkansas-Kit-P321.aspx" TargetMode="External"/><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hyperlink" Target="https://en.wikipedia.org/wiki/Sharpening_ston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oodworkersworkshop.co.uk/products/ice-bear-japanese-waterstones-1200-grit" TargetMode="External"/><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hyperlink" Target="https://en.wikipedia.org/wiki/Sharpening_ston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homedepot.com/p/DMT-6-in-Diamond-Whetstone-Bench-Stone-with-Rubber-Feet-6Fine/206750733" TargetMode="External"/><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hyperlink" Target="https://en.wikipedia.org/wiki/Sharpening_ston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5.xml"/><Relationship Id="rId5" Type="http://schemas.openxmlformats.org/officeDocument/2006/relationships/hyperlink" Target="https://www.walmart.com/ip/Perfect-Edge-Chisel-Planer-Blade-Honing-Guide/191750491" TargetMode="External"/><Relationship Id="rId4" Type="http://schemas.openxmlformats.org/officeDocument/2006/relationships/hyperlink" Target="https://www.amazon.com/Lansky-Nathans-Natural-Honing-Oil/dp/B07KBSF9V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Mohs_scale_of_mineral_hardness" TargetMode="External"/><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hyperlink" Target="https://loveyoutomorrow.com/mohs-hardness-scal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thehappyscientist.com/content/review-minerals-7" TargetMode="External"/><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sliceproducts.com/faq/how-long-do-blades-last" TargetMode="External"/><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truers.com/en-GB/Knowledge/Hardness-testing#hardness-testing-how-to" TargetMode="External"/><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multimedia.3m.com/mws/media/813249O/what-does-grit-mean-tech-talk.pdf"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5.xml.rels><?xml version="1.0" encoding="UTF-8" standalone="yes"?>
<Relationships xmlns="http://schemas.openxmlformats.org/package/2006/relationships"><Relationship Id="rId3" Type="http://schemas.openxmlformats.org/officeDocument/2006/relationships/hyperlink" Target="https://sharprazorpalace.com/advanced-honing-topics/130720-american-standard-grit-chart-conversions-microns.html" TargetMode="External"/><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www.stewmac.com/How-To/Trade_Secrets/Sharpen_your_chisels_so_they_cut_like_razors.html" TargetMode="External"/><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canadianwoodworking.com/tipstechniques/make-sharpening-easier-diamond-stones" TargetMode="External"/><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www.hocktools.com/tech-info/sharpen.html" TargetMode="External"/><Relationship Id="rId2" Type="http://schemas.openxmlformats.org/officeDocument/2006/relationships/image" Target="../media/image38.GIF"/><Relationship Id="rId1" Type="http://schemas.openxmlformats.org/officeDocument/2006/relationships/slideLayout" Target="../slideLayouts/slideLayout4.xml"/><Relationship Id="rId5" Type="http://schemas.openxmlformats.org/officeDocument/2006/relationships/image" Target="../media/image39.jpg"/><Relationship Id="rId4" Type="http://schemas.openxmlformats.org/officeDocument/2006/relationships/hyperlink" Target="https://www.knifeplanet.netfreehand-knife-sharpening-common-issue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94945" y="3344219"/>
            <a:ext cx="7354975" cy="1170631"/>
          </a:xfrm>
        </p:spPr>
        <p:txBody>
          <a:bodyPr/>
          <a:lstStyle/>
          <a:p>
            <a:r>
              <a:rPr lang="en-US" dirty="0"/>
              <a:t>The Science and Art of Sharpening Edged Wood-Cutting Tools</a:t>
            </a:r>
          </a:p>
        </p:txBody>
      </p:sp>
      <p:sp>
        <p:nvSpPr>
          <p:cNvPr id="6" name="Subtitle 5"/>
          <p:cNvSpPr>
            <a:spLocks noGrp="1"/>
          </p:cNvSpPr>
          <p:nvPr>
            <p:ph type="subTitle" idx="1"/>
          </p:nvPr>
        </p:nvSpPr>
        <p:spPr>
          <a:xfrm>
            <a:off x="894945" y="4911725"/>
            <a:ext cx="7354975" cy="533400"/>
          </a:xfrm>
        </p:spPr>
        <p:txBody>
          <a:bodyPr/>
          <a:lstStyle/>
          <a:p>
            <a:r>
              <a:rPr lang="en-US" sz="2400" dirty="0"/>
              <a:t>A STEM Acoustic Guitar Modular Learning Activity</a:t>
            </a:r>
          </a:p>
        </p:txBody>
      </p:sp>
    </p:spTree>
    <p:extLst>
      <p:ext uri="{BB962C8B-B14F-4D97-AF65-F5344CB8AC3E}">
        <p14:creationId xmlns:p14="http://schemas.microsoft.com/office/powerpoint/2010/main" val="2552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Edged Wood-Cutting Tools -- Vocabulary</a:t>
            </a:r>
          </a:p>
        </p:txBody>
      </p:sp>
      <p:pic>
        <p:nvPicPr>
          <p:cNvPr id="14" name="Content Placeholder 13" descr="A picture containing sky&#10;&#10;Description generated with high confidence">
            <a:extLst>
              <a:ext uri="{FF2B5EF4-FFF2-40B4-BE49-F238E27FC236}">
                <a16:creationId xmlns:a16="http://schemas.microsoft.com/office/drawing/2014/main" id="{9831B7E2-49BB-45B8-90F6-0C438E45C0B0}"/>
              </a:ext>
            </a:extLst>
          </p:cNvPr>
          <p:cNvPicPr>
            <a:picLocks noGrp="1" noChangeAspect="1"/>
          </p:cNvPicPr>
          <p:nvPr>
            <p:ph sz="quarter" idx="2"/>
          </p:nvPr>
        </p:nvPicPr>
        <p:blipFill>
          <a:blip r:embed="rId2"/>
          <a:stretch>
            <a:fillRect/>
          </a:stretch>
        </p:blipFill>
        <p:spPr>
          <a:xfrm>
            <a:off x="4632325" y="1999768"/>
            <a:ext cx="4041775" cy="3369639"/>
          </a:xfrm>
        </p:spPr>
      </p:pic>
      <p:sp>
        <p:nvSpPr>
          <p:cNvPr id="4" name="Footer Placeholder 3"/>
          <p:cNvSpPr>
            <a:spLocks noGrp="1"/>
          </p:cNvSpPr>
          <p:nvPr>
            <p:ph type="ftr" sz="quarter" idx="11"/>
          </p:nvPr>
        </p:nvSpPr>
        <p:spPr>
          <a:xfrm>
            <a:off x="857251" y="6124576"/>
            <a:ext cx="7829550" cy="596900"/>
          </a:xfrm>
        </p:spPr>
        <p:txBody>
          <a:bodyPr/>
          <a:lstStyle/>
          <a:p>
            <a:pPr>
              <a:defRPr/>
            </a:pPr>
            <a:r>
              <a:rPr lang="en-US" dirty="0"/>
              <a:t>Source:  </a:t>
            </a:r>
            <a:r>
              <a:rPr lang="en-US" u="sng" dirty="0">
                <a:hlinkClick r:id="rId3"/>
              </a:rPr>
              <a:t>https://www.highlandwoodworking.com/woodworking-tips-1509sep/DTEW/dtew2.jpg</a:t>
            </a:r>
            <a:r>
              <a:rPr lang="en-US" u="sng" dirty="0"/>
              <a:t> </a:t>
            </a:r>
            <a:r>
              <a:rPr lang="en-US" dirty="0"/>
              <a:t>and </a:t>
            </a:r>
            <a:r>
              <a:rPr lang="en-US" u="sng" dirty="0">
                <a:hlinkClick r:id="rId4"/>
              </a:rPr>
              <a:t>http://www.tomonagura.com/honing/the-bevels-angle.html</a:t>
            </a:r>
            <a:r>
              <a:rPr lang="en-US" dirty="0"/>
              <a:t> </a:t>
            </a:r>
          </a:p>
        </p:txBody>
      </p:sp>
      <p:pic>
        <p:nvPicPr>
          <p:cNvPr id="12" name="Content Placeholder 11" descr="A screenshot of a cell phone&#10;&#10;Description generated with high confidence">
            <a:extLst>
              <a:ext uri="{FF2B5EF4-FFF2-40B4-BE49-F238E27FC236}">
                <a16:creationId xmlns:a16="http://schemas.microsoft.com/office/drawing/2014/main" id="{4CCDC8DE-747E-447F-B7A9-1F8FD1CF6641}"/>
              </a:ext>
            </a:extLst>
          </p:cNvPr>
          <p:cNvPicPr>
            <a:picLocks noGrp="1" noChangeAspect="1"/>
          </p:cNvPicPr>
          <p:nvPr>
            <p:ph sz="quarter" idx="1"/>
          </p:nvPr>
        </p:nvPicPr>
        <p:blipFill>
          <a:blip r:embed="rId5"/>
          <a:stretch>
            <a:fillRect/>
          </a:stretch>
        </p:blipFill>
        <p:spPr>
          <a:xfrm>
            <a:off x="457200" y="2701569"/>
            <a:ext cx="4041775" cy="1972386"/>
          </a:xfrm>
        </p:spPr>
      </p:pic>
    </p:spTree>
    <p:extLst>
      <p:ext uri="{BB962C8B-B14F-4D97-AF65-F5344CB8AC3E}">
        <p14:creationId xmlns:p14="http://schemas.microsoft.com/office/powerpoint/2010/main" val="307902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plane, tool&#10;&#10;Description generated with very high confidence">
            <a:extLst>
              <a:ext uri="{FF2B5EF4-FFF2-40B4-BE49-F238E27FC236}">
                <a16:creationId xmlns:a16="http://schemas.microsoft.com/office/drawing/2014/main" id="{E1A52EC9-924F-4919-A4E2-13FD501D0B6A}"/>
              </a:ext>
            </a:extLst>
          </p:cNvPr>
          <p:cNvPicPr>
            <a:picLocks noGrp="1" noChangeAspect="1"/>
          </p:cNvPicPr>
          <p:nvPr>
            <p:ph sz="quarter" idx="2"/>
          </p:nvPr>
        </p:nvPicPr>
        <p:blipFill>
          <a:blip r:embed="rId2"/>
          <a:stretch>
            <a:fillRect/>
          </a:stretch>
        </p:blipFill>
        <p:spPr>
          <a:xfrm>
            <a:off x="3215787" y="3192589"/>
            <a:ext cx="5858363" cy="3046349"/>
          </a:xfrm>
        </p:spPr>
      </p:pic>
      <p:sp>
        <p:nvSpPr>
          <p:cNvPr id="2" name="Title 1"/>
          <p:cNvSpPr>
            <a:spLocks noGrp="1"/>
          </p:cNvSpPr>
          <p:nvPr>
            <p:ph type="title"/>
          </p:nvPr>
        </p:nvSpPr>
        <p:spPr/>
        <p:txBody>
          <a:bodyPr/>
          <a:lstStyle/>
          <a:p>
            <a:r>
              <a:rPr lang="en-US" dirty="0"/>
              <a:t>Block and Jack Planes</a:t>
            </a:r>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3675" y="1108138"/>
            <a:ext cx="4041775" cy="4041775"/>
          </a:xfrm>
        </p:spPr>
      </p:pic>
      <p:sp>
        <p:nvSpPr>
          <p:cNvPr id="5" name="Footer Placeholder 4"/>
          <p:cNvSpPr>
            <a:spLocks noGrp="1"/>
          </p:cNvSpPr>
          <p:nvPr>
            <p:ph type="ftr" sz="quarter" idx="11"/>
          </p:nvPr>
        </p:nvSpPr>
        <p:spPr>
          <a:xfrm>
            <a:off x="673101" y="6356350"/>
            <a:ext cx="8013700" cy="365125"/>
          </a:xfrm>
        </p:spPr>
        <p:txBody>
          <a:bodyPr/>
          <a:lstStyle/>
          <a:p>
            <a:pPr>
              <a:defRPr/>
            </a:pPr>
            <a:r>
              <a:rPr lang="en-US" sz="1000" dirty="0"/>
              <a:t> </a:t>
            </a:r>
            <a:r>
              <a:rPr lang="en-US" sz="1000" dirty="0">
                <a:hlinkClick r:id="rId4"/>
              </a:rPr>
              <a:t>http://images.beatsons.co.uk/images/products/zoom/1350492401-75258000.jpg</a:t>
            </a:r>
            <a:r>
              <a:rPr lang="en-US" sz="1000" dirty="0"/>
              <a:t> , and</a:t>
            </a:r>
          </a:p>
          <a:p>
            <a:pPr>
              <a:defRPr/>
            </a:pPr>
            <a:r>
              <a:rPr lang="en-US" sz="1000" dirty="0">
                <a:hlinkClick r:id="rId5"/>
              </a:rPr>
              <a:t>https://www.lie-nielsen.com/product/no.-5-jack-plane-</a:t>
            </a:r>
            <a:r>
              <a:rPr lang="en-US" sz="1000" dirty="0"/>
              <a:t> </a:t>
            </a:r>
          </a:p>
        </p:txBody>
      </p:sp>
    </p:spTree>
    <p:extLst>
      <p:ext uri="{BB962C8B-B14F-4D97-AF65-F5344CB8AC3E}">
        <p14:creationId xmlns:p14="http://schemas.microsoft.com/office/powerpoint/2010/main" val="4263889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Drawknives and Spokeshaves</a:t>
            </a:r>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071052"/>
            <a:ext cx="4041775" cy="3233420"/>
          </a:xfrm>
        </p:spPr>
      </p:pic>
      <p:pic>
        <p:nvPicPr>
          <p:cNvPr id="7" name="Content Placeholder 6"/>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32325" y="1663700"/>
            <a:ext cx="4041775" cy="4041775"/>
          </a:xfrm>
        </p:spPr>
      </p:pic>
      <p:sp>
        <p:nvSpPr>
          <p:cNvPr id="5" name="Footer Placeholder 4"/>
          <p:cNvSpPr>
            <a:spLocks noGrp="1"/>
          </p:cNvSpPr>
          <p:nvPr>
            <p:ph type="ftr" sz="quarter" idx="11"/>
          </p:nvPr>
        </p:nvSpPr>
        <p:spPr>
          <a:xfrm>
            <a:off x="825501" y="6356350"/>
            <a:ext cx="7861300" cy="365125"/>
          </a:xfrm>
        </p:spPr>
        <p:txBody>
          <a:bodyPr/>
          <a:lstStyle/>
          <a:p>
            <a:pPr>
              <a:defRPr/>
            </a:pPr>
            <a:r>
              <a:rPr lang="en-US" sz="1000" dirty="0"/>
              <a:t> </a:t>
            </a:r>
            <a:r>
              <a:rPr lang="en-US" sz="1000" dirty="0">
                <a:hlinkClick r:id="rId4"/>
              </a:rPr>
              <a:t>http://www.pecktool.com/images/large/160-4002_lrg.jpg</a:t>
            </a:r>
            <a:r>
              <a:rPr lang="en-US" sz="1000" dirty="0"/>
              <a:t> , and</a:t>
            </a:r>
          </a:p>
          <a:p>
            <a:pPr>
              <a:defRPr/>
            </a:pPr>
            <a:r>
              <a:rPr lang="en-US" sz="1000" dirty="0">
                <a:hlinkClick r:id="rId5"/>
              </a:rPr>
              <a:t>http://static.axminster.co.uk/media/catalog/product/cache/1/image/9df78eab33525d08d6e5fb8d27136e95/2/1/210947_inset3_xl.jpg</a:t>
            </a:r>
            <a:r>
              <a:rPr lang="en-US" sz="1000" dirty="0"/>
              <a:t> </a:t>
            </a:r>
          </a:p>
        </p:txBody>
      </p:sp>
    </p:spTree>
    <p:extLst>
      <p:ext uri="{BB962C8B-B14F-4D97-AF65-F5344CB8AC3E}">
        <p14:creationId xmlns:p14="http://schemas.microsoft.com/office/powerpoint/2010/main" val="3379559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Chisels and Cabinet Scrapers</a:t>
            </a:r>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184776" y="1225550"/>
            <a:ext cx="3502025" cy="3502025"/>
          </a:xfrm>
        </p:spPr>
      </p:pic>
      <p:sp>
        <p:nvSpPr>
          <p:cNvPr id="5" name="Footer Placeholder 4"/>
          <p:cNvSpPr>
            <a:spLocks noGrp="1"/>
          </p:cNvSpPr>
          <p:nvPr>
            <p:ph type="ftr" sz="quarter" idx="11"/>
          </p:nvPr>
        </p:nvSpPr>
        <p:spPr>
          <a:xfrm>
            <a:off x="787401" y="6356350"/>
            <a:ext cx="7899400" cy="365125"/>
          </a:xfrm>
        </p:spPr>
        <p:txBody>
          <a:bodyPr/>
          <a:lstStyle/>
          <a:p>
            <a:pPr>
              <a:defRPr/>
            </a:pPr>
            <a:r>
              <a:rPr lang="en-US" sz="1000" dirty="0">
                <a:hlinkClick r:id="rId3"/>
              </a:rPr>
              <a:t>https://www.homedepot.com/p/Stanley-Wood-Chisel-Set-3-Piece-16-300/202883315</a:t>
            </a:r>
            <a:r>
              <a:rPr lang="en-US" sz="1000" dirty="0"/>
              <a:t> and </a:t>
            </a:r>
            <a:r>
              <a:rPr lang="en-US" sz="1000" dirty="0">
                <a:hlinkClick r:id="rId4"/>
              </a:rPr>
              <a:t>http://static.axminster.co.uk/media/catalog/product/cache/1/image/9df78eab33525d08d6e5fb8d27136e95/5/1/510434_xl.jpg</a:t>
            </a:r>
            <a:r>
              <a:rPr lang="en-US" sz="1000" dirty="0"/>
              <a:t> </a:t>
            </a:r>
          </a:p>
        </p:txBody>
      </p:sp>
      <p:pic>
        <p:nvPicPr>
          <p:cNvPr id="9" name="Content Placeholder 8" descr="A picture containing chisel&#10;&#10;Description generated with very high confidence">
            <a:extLst>
              <a:ext uri="{FF2B5EF4-FFF2-40B4-BE49-F238E27FC236}">
                <a16:creationId xmlns:a16="http://schemas.microsoft.com/office/drawing/2014/main" id="{B78DB0F8-6361-481E-85C0-9E70519A7B67}"/>
              </a:ext>
            </a:extLst>
          </p:cNvPr>
          <p:cNvPicPr>
            <a:picLocks noGrp="1" noChangeAspect="1"/>
          </p:cNvPicPr>
          <p:nvPr>
            <p:ph sz="quarter" idx="1"/>
          </p:nvPr>
        </p:nvPicPr>
        <p:blipFill>
          <a:blip r:embed="rId5"/>
          <a:stretch>
            <a:fillRect/>
          </a:stretch>
        </p:blipFill>
        <p:spPr>
          <a:xfrm>
            <a:off x="238125" y="1706561"/>
            <a:ext cx="4727576" cy="4727576"/>
          </a:xfrm>
        </p:spPr>
      </p:pic>
    </p:spTree>
    <p:extLst>
      <p:ext uri="{BB962C8B-B14F-4D97-AF65-F5344CB8AC3E}">
        <p14:creationId xmlns:p14="http://schemas.microsoft.com/office/powerpoint/2010/main" val="116353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Edged Wood-Cutting Tools -- Sharpening</a:t>
            </a:r>
          </a:p>
        </p:txBody>
      </p:sp>
      <p:sp>
        <p:nvSpPr>
          <p:cNvPr id="6" name="Content Placeholder 5"/>
          <p:cNvSpPr>
            <a:spLocks noGrp="1"/>
          </p:cNvSpPr>
          <p:nvPr>
            <p:ph sz="quarter" idx="1"/>
          </p:nvPr>
        </p:nvSpPr>
        <p:spPr>
          <a:xfrm>
            <a:off x="457200" y="1600200"/>
            <a:ext cx="8229600" cy="4556760"/>
          </a:xfrm>
        </p:spPr>
        <p:txBody>
          <a:bodyPr/>
          <a:lstStyle/>
          <a:p>
            <a:pPr marL="0" indent="0">
              <a:buNone/>
            </a:pPr>
            <a:r>
              <a:rPr lang="en-US" sz="2800" dirty="0"/>
              <a:t>The primary tool for sharpening most (not cabinet scrapers) edged, wood-cutting tools is a “hone” (or whetstone, or sharpening stone).  The surface of a hone is flat and abrasive, able to grind the bevels of the tool, forming a sharp edge.  There are three, general types of hones:</a:t>
            </a:r>
          </a:p>
          <a:p>
            <a:pPr lvl="6"/>
            <a:endParaRPr lang="en-US" dirty="0"/>
          </a:p>
          <a:p>
            <a:r>
              <a:rPr lang="en-US" dirty="0"/>
              <a:t>Wet Stones</a:t>
            </a:r>
          </a:p>
          <a:p>
            <a:r>
              <a:rPr lang="en-US" dirty="0"/>
              <a:t>Oil Stones</a:t>
            </a:r>
          </a:p>
          <a:p>
            <a:r>
              <a:rPr lang="en-US" dirty="0"/>
              <a:t>Diamond Hones</a:t>
            </a:r>
          </a:p>
        </p:txBody>
      </p:sp>
      <p:sp>
        <p:nvSpPr>
          <p:cNvPr id="4" name="Footer Placeholder 3"/>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863419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EB8A-B3C7-42B5-8BF2-7340BD39BF02}"/>
              </a:ext>
            </a:extLst>
          </p:cNvPr>
          <p:cNvSpPr>
            <a:spLocks noGrp="1"/>
          </p:cNvSpPr>
          <p:nvPr>
            <p:ph type="title"/>
          </p:nvPr>
        </p:nvSpPr>
        <p:spPr/>
        <p:txBody>
          <a:bodyPr/>
          <a:lstStyle/>
          <a:p>
            <a:r>
              <a:rPr lang="en-US" dirty="0"/>
              <a:t>Tool Sharpening -- Vocabulary</a:t>
            </a:r>
          </a:p>
        </p:txBody>
      </p:sp>
      <p:sp>
        <p:nvSpPr>
          <p:cNvPr id="3" name="Content Placeholder 2">
            <a:extLst>
              <a:ext uri="{FF2B5EF4-FFF2-40B4-BE49-F238E27FC236}">
                <a16:creationId xmlns:a16="http://schemas.microsoft.com/office/drawing/2014/main" id="{FE7C0E8C-D962-4295-845D-F1A2576D8D67}"/>
              </a:ext>
            </a:extLst>
          </p:cNvPr>
          <p:cNvSpPr>
            <a:spLocks noGrp="1"/>
          </p:cNvSpPr>
          <p:nvPr>
            <p:ph sz="quarter" idx="1"/>
          </p:nvPr>
        </p:nvSpPr>
        <p:spPr>
          <a:xfrm>
            <a:off x="457200" y="1219200"/>
            <a:ext cx="8229600" cy="4937760"/>
          </a:xfrm>
        </p:spPr>
        <p:txBody>
          <a:bodyPr/>
          <a:lstStyle/>
          <a:p>
            <a:r>
              <a:rPr lang="en-US" sz="2800" b="1" dirty="0"/>
              <a:t>Hone</a:t>
            </a:r>
            <a:r>
              <a:rPr lang="en-US" sz="2800" dirty="0"/>
              <a:t> (verb):  to refine or perfect; to put an edge on; to sharpen</a:t>
            </a:r>
          </a:p>
          <a:p>
            <a:r>
              <a:rPr lang="en-US" sz="2800" b="1" dirty="0"/>
              <a:t>Whet</a:t>
            </a:r>
            <a:r>
              <a:rPr lang="en-US" sz="2800" dirty="0"/>
              <a:t> (verb):  to stimulate a focus on; to make more acute; to sharpen</a:t>
            </a:r>
          </a:p>
          <a:p>
            <a:r>
              <a:rPr lang="en-US" sz="2800" b="1" dirty="0"/>
              <a:t>Lap</a:t>
            </a:r>
            <a:r>
              <a:rPr lang="en-US" sz="2800" dirty="0"/>
              <a:t> (verb):  to smooth or polish to a high degree; to make flat; to create a very close fit</a:t>
            </a:r>
          </a:p>
          <a:p>
            <a:r>
              <a:rPr lang="en-US" sz="2800" b="1" dirty="0"/>
              <a:t>Grit</a:t>
            </a:r>
            <a:r>
              <a:rPr lang="en-US" sz="2800" dirty="0"/>
              <a:t> (noun): abrasive granules of stone or sand; an ANSI-standard number indicating the relative roughness of an abrasive tool, i.e. sandpaper, grinders, hones, etc.</a:t>
            </a:r>
          </a:p>
          <a:p>
            <a:r>
              <a:rPr lang="en-US" sz="2800" b="1" dirty="0"/>
              <a:t>Swarf</a:t>
            </a:r>
            <a:r>
              <a:rPr lang="en-US" sz="2800" dirty="0"/>
              <a:t> (noun):  filings; file dust; fine chips or filings of metal resulting from grinding, filing, or abrasion</a:t>
            </a:r>
          </a:p>
          <a:p>
            <a:endParaRPr lang="en-US" sz="2800" dirty="0"/>
          </a:p>
        </p:txBody>
      </p:sp>
      <p:sp>
        <p:nvSpPr>
          <p:cNvPr id="4" name="Footer Placeholder 3">
            <a:extLst>
              <a:ext uri="{FF2B5EF4-FFF2-40B4-BE49-F238E27FC236}">
                <a16:creationId xmlns:a16="http://schemas.microsoft.com/office/drawing/2014/main" id="{D0DE4834-C85D-42B5-99BE-335AA128822F}"/>
              </a:ext>
            </a:extLst>
          </p:cNvPr>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1440920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D2D00A5-4C46-41E7-A584-567C9C711FFC}"/>
              </a:ext>
            </a:extLst>
          </p:cNvPr>
          <p:cNvPicPr>
            <a:picLocks noGrp="1" noChangeAspect="1"/>
          </p:cNvPicPr>
          <p:nvPr>
            <p:ph sz="quarter" idx="2"/>
          </p:nvPr>
        </p:nvPicPr>
        <p:blipFill>
          <a:blip r:embed="rId2"/>
          <a:stretch>
            <a:fillRect/>
          </a:stretch>
        </p:blipFill>
        <p:spPr>
          <a:xfrm>
            <a:off x="1922949" y="2967476"/>
            <a:ext cx="5298102" cy="3245087"/>
          </a:xfrm>
        </p:spPr>
      </p:pic>
      <p:sp>
        <p:nvSpPr>
          <p:cNvPr id="2" name="Title 1">
            <a:extLst>
              <a:ext uri="{FF2B5EF4-FFF2-40B4-BE49-F238E27FC236}">
                <a16:creationId xmlns:a16="http://schemas.microsoft.com/office/drawing/2014/main" id="{0D844E38-9895-424A-B03E-48126ACD10D2}"/>
              </a:ext>
            </a:extLst>
          </p:cNvPr>
          <p:cNvSpPr>
            <a:spLocks noGrp="1"/>
          </p:cNvSpPr>
          <p:nvPr>
            <p:ph type="title"/>
          </p:nvPr>
        </p:nvSpPr>
        <p:spPr/>
        <p:txBody>
          <a:bodyPr/>
          <a:lstStyle/>
          <a:p>
            <a:r>
              <a:rPr lang="en-US" dirty="0"/>
              <a:t>Oil Stones</a:t>
            </a:r>
          </a:p>
        </p:txBody>
      </p:sp>
      <p:sp>
        <p:nvSpPr>
          <p:cNvPr id="3" name="Content Placeholder 2">
            <a:extLst>
              <a:ext uri="{FF2B5EF4-FFF2-40B4-BE49-F238E27FC236}">
                <a16:creationId xmlns:a16="http://schemas.microsoft.com/office/drawing/2014/main" id="{111F740E-366C-4044-8A79-79D5AAA892F7}"/>
              </a:ext>
            </a:extLst>
          </p:cNvPr>
          <p:cNvSpPr>
            <a:spLocks noGrp="1"/>
          </p:cNvSpPr>
          <p:nvPr>
            <p:ph sz="quarter" idx="1"/>
          </p:nvPr>
        </p:nvSpPr>
        <p:spPr>
          <a:xfrm>
            <a:off x="457200" y="1219200"/>
            <a:ext cx="8216900" cy="2543175"/>
          </a:xfrm>
        </p:spPr>
        <p:txBody>
          <a:bodyPr/>
          <a:lstStyle/>
          <a:p>
            <a:r>
              <a:rPr lang="en-US" sz="2800" dirty="0"/>
              <a:t>Oil Stones are lubricated with honing oil prior to the sharpening process.  They may be natural, quartz-based stones such as novaculite (a.k.a. Arkansas Stones); or, article stones of bonded, ceramic particles such as silicon carbide.</a:t>
            </a:r>
          </a:p>
        </p:txBody>
      </p:sp>
      <p:sp>
        <p:nvSpPr>
          <p:cNvPr id="4" name="Footer Placeholder 3">
            <a:extLst>
              <a:ext uri="{FF2B5EF4-FFF2-40B4-BE49-F238E27FC236}">
                <a16:creationId xmlns:a16="http://schemas.microsoft.com/office/drawing/2014/main" id="{25C41FF6-801F-4CCC-8949-A4955407A49F}"/>
              </a:ext>
            </a:extLst>
          </p:cNvPr>
          <p:cNvSpPr>
            <a:spLocks noGrp="1"/>
          </p:cNvSpPr>
          <p:nvPr>
            <p:ph type="ftr" sz="quarter" idx="11"/>
          </p:nvPr>
        </p:nvSpPr>
        <p:spPr>
          <a:xfrm>
            <a:off x="1171575" y="6143626"/>
            <a:ext cx="7515225" cy="577850"/>
          </a:xfrm>
        </p:spPr>
        <p:txBody>
          <a:bodyPr/>
          <a:lstStyle/>
          <a:p>
            <a:pPr>
              <a:defRPr/>
            </a:pPr>
            <a:r>
              <a:rPr lang="en-US" dirty="0"/>
              <a:t>Source:  </a:t>
            </a:r>
            <a:r>
              <a:rPr lang="en-US" dirty="0">
                <a:hlinkClick r:id="rId3"/>
              </a:rPr>
              <a:t>https://www.sharpeningsupplies.com/Oil-Stone-and-SoftHard-Arkansas-Kit-P321.aspx</a:t>
            </a:r>
            <a:r>
              <a:rPr lang="en-US" dirty="0"/>
              <a:t> and </a:t>
            </a:r>
            <a:r>
              <a:rPr lang="en-US" dirty="0">
                <a:hlinkClick r:id="rId4"/>
              </a:rPr>
              <a:t>https://en.wikipedia.org/wiki/Sharpening_stone</a:t>
            </a:r>
            <a:r>
              <a:rPr lang="en-US" dirty="0"/>
              <a:t>  </a:t>
            </a:r>
          </a:p>
        </p:txBody>
      </p:sp>
    </p:spTree>
    <p:extLst>
      <p:ext uri="{BB962C8B-B14F-4D97-AF65-F5344CB8AC3E}">
        <p14:creationId xmlns:p14="http://schemas.microsoft.com/office/powerpoint/2010/main" val="444156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 up of a box&#10;&#10;Description generated with high confidence">
            <a:extLst>
              <a:ext uri="{FF2B5EF4-FFF2-40B4-BE49-F238E27FC236}">
                <a16:creationId xmlns:a16="http://schemas.microsoft.com/office/drawing/2014/main" id="{DE7C8F8A-26C2-41D5-B18F-EBBA993ECAB4}"/>
              </a:ext>
            </a:extLst>
          </p:cNvPr>
          <p:cNvPicPr>
            <a:picLocks noGrp="1" noChangeAspect="1"/>
          </p:cNvPicPr>
          <p:nvPr>
            <p:ph sz="quarter" idx="2"/>
          </p:nvPr>
        </p:nvPicPr>
        <p:blipFill>
          <a:blip r:embed="rId2"/>
          <a:stretch>
            <a:fillRect/>
          </a:stretch>
        </p:blipFill>
        <p:spPr>
          <a:xfrm>
            <a:off x="2095500" y="1984375"/>
            <a:ext cx="4953000" cy="4953000"/>
          </a:xfrm>
        </p:spPr>
      </p:pic>
      <p:sp>
        <p:nvSpPr>
          <p:cNvPr id="2" name="Title 1">
            <a:extLst>
              <a:ext uri="{FF2B5EF4-FFF2-40B4-BE49-F238E27FC236}">
                <a16:creationId xmlns:a16="http://schemas.microsoft.com/office/drawing/2014/main" id="{0D844E38-9895-424A-B03E-48126ACD10D2}"/>
              </a:ext>
            </a:extLst>
          </p:cNvPr>
          <p:cNvSpPr>
            <a:spLocks noGrp="1"/>
          </p:cNvSpPr>
          <p:nvPr>
            <p:ph type="title"/>
          </p:nvPr>
        </p:nvSpPr>
        <p:spPr/>
        <p:txBody>
          <a:bodyPr/>
          <a:lstStyle/>
          <a:p>
            <a:r>
              <a:rPr lang="en-US" dirty="0"/>
              <a:t>Water Stones</a:t>
            </a:r>
          </a:p>
        </p:txBody>
      </p:sp>
      <p:sp>
        <p:nvSpPr>
          <p:cNvPr id="3" name="Content Placeholder 2">
            <a:extLst>
              <a:ext uri="{FF2B5EF4-FFF2-40B4-BE49-F238E27FC236}">
                <a16:creationId xmlns:a16="http://schemas.microsoft.com/office/drawing/2014/main" id="{111F740E-366C-4044-8A79-79D5AAA892F7}"/>
              </a:ext>
            </a:extLst>
          </p:cNvPr>
          <p:cNvSpPr>
            <a:spLocks noGrp="1"/>
          </p:cNvSpPr>
          <p:nvPr>
            <p:ph sz="quarter" idx="1"/>
          </p:nvPr>
        </p:nvSpPr>
        <p:spPr>
          <a:xfrm>
            <a:off x="457200" y="1219201"/>
            <a:ext cx="8216900" cy="1748276"/>
          </a:xfrm>
        </p:spPr>
        <p:txBody>
          <a:bodyPr/>
          <a:lstStyle/>
          <a:p>
            <a:r>
              <a:rPr lang="en-US" sz="2800" dirty="0"/>
              <a:t>Water Stones (a.k.a. Japanese Water Stones) are lubricated with water (only!) prior to the sharpening process.  They are natural, silicate-particle stones sourced primarily from Japan.</a:t>
            </a:r>
          </a:p>
        </p:txBody>
      </p:sp>
      <p:sp>
        <p:nvSpPr>
          <p:cNvPr id="4" name="Footer Placeholder 3">
            <a:extLst>
              <a:ext uri="{FF2B5EF4-FFF2-40B4-BE49-F238E27FC236}">
                <a16:creationId xmlns:a16="http://schemas.microsoft.com/office/drawing/2014/main" id="{25C41FF6-801F-4CCC-8949-A4955407A49F}"/>
              </a:ext>
            </a:extLst>
          </p:cNvPr>
          <p:cNvSpPr>
            <a:spLocks noGrp="1"/>
          </p:cNvSpPr>
          <p:nvPr>
            <p:ph type="ftr" sz="quarter" idx="11"/>
          </p:nvPr>
        </p:nvSpPr>
        <p:spPr>
          <a:xfrm>
            <a:off x="1171575" y="6143626"/>
            <a:ext cx="7515225" cy="577850"/>
          </a:xfrm>
        </p:spPr>
        <p:txBody>
          <a:bodyPr/>
          <a:lstStyle/>
          <a:p>
            <a:pPr>
              <a:defRPr/>
            </a:pPr>
            <a:r>
              <a:rPr lang="en-US" dirty="0"/>
              <a:t>Source:  </a:t>
            </a:r>
            <a:r>
              <a:rPr lang="en-US" dirty="0">
                <a:hlinkClick r:id="rId3"/>
              </a:rPr>
              <a:t>https://woodworkersworkshop.co.uk/products/ice-bear-japanese-waterstones-1200-grit</a:t>
            </a:r>
            <a:r>
              <a:rPr lang="en-US" dirty="0"/>
              <a:t> and </a:t>
            </a:r>
            <a:r>
              <a:rPr lang="en-US" dirty="0">
                <a:hlinkClick r:id="rId4"/>
              </a:rPr>
              <a:t>https://en.wikipedia.org/wiki/Sharpening_stone</a:t>
            </a:r>
            <a:r>
              <a:rPr lang="en-US" dirty="0"/>
              <a:t>  </a:t>
            </a:r>
          </a:p>
        </p:txBody>
      </p:sp>
    </p:spTree>
    <p:extLst>
      <p:ext uri="{BB962C8B-B14F-4D97-AF65-F5344CB8AC3E}">
        <p14:creationId xmlns:p14="http://schemas.microsoft.com/office/powerpoint/2010/main" val="2437428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building, building material&#10;&#10;Description generated with very high confidence">
            <a:extLst>
              <a:ext uri="{FF2B5EF4-FFF2-40B4-BE49-F238E27FC236}">
                <a16:creationId xmlns:a16="http://schemas.microsoft.com/office/drawing/2014/main" id="{0E63CC5F-B366-48D5-A524-0816728B1468}"/>
              </a:ext>
            </a:extLst>
          </p:cNvPr>
          <p:cNvPicPr>
            <a:picLocks noGrp="1" noChangeAspect="1"/>
          </p:cNvPicPr>
          <p:nvPr>
            <p:ph sz="quarter" idx="2"/>
          </p:nvPr>
        </p:nvPicPr>
        <p:blipFill>
          <a:blip r:embed="rId2"/>
          <a:stretch>
            <a:fillRect/>
          </a:stretch>
        </p:blipFill>
        <p:spPr>
          <a:xfrm>
            <a:off x="2206626" y="1787526"/>
            <a:ext cx="5070474" cy="5070474"/>
          </a:xfrm>
        </p:spPr>
      </p:pic>
      <p:sp>
        <p:nvSpPr>
          <p:cNvPr id="2" name="Title 1">
            <a:extLst>
              <a:ext uri="{FF2B5EF4-FFF2-40B4-BE49-F238E27FC236}">
                <a16:creationId xmlns:a16="http://schemas.microsoft.com/office/drawing/2014/main" id="{0D844E38-9895-424A-B03E-48126ACD10D2}"/>
              </a:ext>
            </a:extLst>
          </p:cNvPr>
          <p:cNvSpPr>
            <a:spLocks noGrp="1"/>
          </p:cNvSpPr>
          <p:nvPr>
            <p:ph type="title"/>
          </p:nvPr>
        </p:nvSpPr>
        <p:spPr/>
        <p:txBody>
          <a:bodyPr/>
          <a:lstStyle/>
          <a:p>
            <a:r>
              <a:rPr lang="en-US" dirty="0"/>
              <a:t>Diamond Hones</a:t>
            </a:r>
          </a:p>
        </p:txBody>
      </p:sp>
      <p:sp>
        <p:nvSpPr>
          <p:cNvPr id="3" name="Content Placeholder 2">
            <a:extLst>
              <a:ext uri="{FF2B5EF4-FFF2-40B4-BE49-F238E27FC236}">
                <a16:creationId xmlns:a16="http://schemas.microsoft.com/office/drawing/2014/main" id="{111F740E-366C-4044-8A79-79D5AAA892F7}"/>
              </a:ext>
            </a:extLst>
          </p:cNvPr>
          <p:cNvSpPr>
            <a:spLocks noGrp="1"/>
          </p:cNvSpPr>
          <p:nvPr>
            <p:ph sz="quarter" idx="1"/>
          </p:nvPr>
        </p:nvSpPr>
        <p:spPr>
          <a:xfrm>
            <a:off x="457200" y="1219201"/>
            <a:ext cx="8216900" cy="1748276"/>
          </a:xfrm>
        </p:spPr>
        <p:txBody>
          <a:bodyPr/>
          <a:lstStyle/>
          <a:p>
            <a:r>
              <a:rPr lang="en-US" sz="2800" dirty="0"/>
              <a:t>Diamond Hones (a.k.a. Diamond Plate) are made from flat pieces of steel coated with diamond grit.  They are lubricated honing oil prior to the sharpening process.</a:t>
            </a:r>
          </a:p>
        </p:txBody>
      </p:sp>
      <p:sp>
        <p:nvSpPr>
          <p:cNvPr id="4" name="Footer Placeholder 3">
            <a:extLst>
              <a:ext uri="{FF2B5EF4-FFF2-40B4-BE49-F238E27FC236}">
                <a16:creationId xmlns:a16="http://schemas.microsoft.com/office/drawing/2014/main" id="{25C41FF6-801F-4CCC-8949-A4955407A49F}"/>
              </a:ext>
            </a:extLst>
          </p:cNvPr>
          <p:cNvSpPr>
            <a:spLocks noGrp="1"/>
          </p:cNvSpPr>
          <p:nvPr>
            <p:ph type="ftr" sz="quarter" idx="11"/>
          </p:nvPr>
        </p:nvSpPr>
        <p:spPr>
          <a:xfrm>
            <a:off x="619125" y="6143626"/>
            <a:ext cx="8067675" cy="577850"/>
          </a:xfrm>
        </p:spPr>
        <p:txBody>
          <a:bodyPr/>
          <a:lstStyle/>
          <a:p>
            <a:pPr>
              <a:defRPr/>
            </a:pPr>
            <a:r>
              <a:rPr lang="en-US" dirty="0"/>
              <a:t>Source: </a:t>
            </a:r>
            <a:r>
              <a:rPr lang="en-US" dirty="0">
                <a:hlinkClick r:id="rId3"/>
              </a:rPr>
              <a:t>https://www.homedepot.com/p/DMT-6-in-Diamond-Whetstone-Bench-Stone-with-Rubber-Feet-6Fine/206750733</a:t>
            </a:r>
            <a:r>
              <a:rPr lang="en-US" dirty="0"/>
              <a:t> and </a:t>
            </a:r>
            <a:r>
              <a:rPr lang="en-US" dirty="0">
                <a:hlinkClick r:id="rId4"/>
              </a:rPr>
              <a:t>https://en.wikipedia.org/wiki/Sharpening_stone</a:t>
            </a:r>
            <a:r>
              <a:rPr lang="en-US" dirty="0"/>
              <a:t>  </a:t>
            </a:r>
          </a:p>
        </p:txBody>
      </p:sp>
    </p:spTree>
    <p:extLst>
      <p:ext uri="{BB962C8B-B14F-4D97-AF65-F5344CB8AC3E}">
        <p14:creationId xmlns:p14="http://schemas.microsoft.com/office/powerpoint/2010/main" val="3582993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picture containing toiletry&#10;&#10;Description generated with very high confidence">
            <a:extLst>
              <a:ext uri="{FF2B5EF4-FFF2-40B4-BE49-F238E27FC236}">
                <a16:creationId xmlns:a16="http://schemas.microsoft.com/office/drawing/2014/main" id="{FE4C747F-DB01-4222-BF48-59FBD45AFE14}"/>
              </a:ext>
            </a:extLst>
          </p:cNvPr>
          <p:cNvPicPr>
            <a:picLocks noGrp="1" noChangeAspect="1"/>
          </p:cNvPicPr>
          <p:nvPr>
            <p:ph sz="quarter" idx="2"/>
          </p:nvPr>
        </p:nvPicPr>
        <p:blipFill>
          <a:blip r:embed="rId2"/>
          <a:stretch>
            <a:fillRect/>
          </a:stretch>
        </p:blipFill>
        <p:spPr>
          <a:xfrm>
            <a:off x="576262" y="2714624"/>
            <a:ext cx="3609974" cy="3609974"/>
          </a:xfrm>
        </p:spPr>
      </p:pic>
      <p:pic>
        <p:nvPicPr>
          <p:cNvPr id="14" name="Content Placeholder 13" descr="A picture containing sky, indoor, LEGO&#10;&#10;Description generated with very high confidence">
            <a:extLst>
              <a:ext uri="{FF2B5EF4-FFF2-40B4-BE49-F238E27FC236}">
                <a16:creationId xmlns:a16="http://schemas.microsoft.com/office/drawing/2014/main" id="{6462765A-1A18-4CC9-8C68-40F7FAB5E0A0}"/>
              </a:ext>
            </a:extLst>
          </p:cNvPr>
          <p:cNvPicPr>
            <a:picLocks noGrp="1" noChangeAspect="1"/>
          </p:cNvPicPr>
          <p:nvPr>
            <p:ph sz="quarter" idx="4"/>
          </p:nvPr>
        </p:nvPicPr>
        <p:blipFill>
          <a:blip r:embed="rId3"/>
          <a:stretch>
            <a:fillRect/>
          </a:stretch>
        </p:blipFill>
        <p:spPr>
          <a:xfrm>
            <a:off x="4833935" y="2867023"/>
            <a:ext cx="3305177" cy="3305177"/>
          </a:xfrm>
        </p:spPr>
      </p:pic>
      <p:sp>
        <p:nvSpPr>
          <p:cNvPr id="6" name="Title 5">
            <a:extLst>
              <a:ext uri="{FF2B5EF4-FFF2-40B4-BE49-F238E27FC236}">
                <a16:creationId xmlns:a16="http://schemas.microsoft.com/office/drawing/2014/main" id="{218E2007-2965-4E74-9F4C-119501F162C0}"/>
              </a:ext>
            </a:extLst>
          </p:cNvPr>
          <p:cNvSpPr>
            <a:spLocks noGrp="1"/>
          </p:cNvSpPr>
          <p:nvPr>
            <p:ph type="title"/>
          </p:nvPr>
        </p:nvSpPr>
        <p:spPr/>
        <p:txBody>
          <a:bodyPr/>
          <a:lstStyle/>
          <a:p>
            <a:r>
              <a:rPr lang="en-US" dirty="0"/>
              <a:t>Honing Lubricants and Jigs</a:t>
            </a:r>
          </a:p>
        </p:txBody>
      </p:sp>
      <p:sp>
        <p:nvSpPr>
          <p:cNvPr id="7" name="Text Placeholder 6">
            <a:extLst>
              <a:ext uri="{FF2B5EF4-FFF2-40B4-BE49-F238E27FC236}">
                <a16:creationId xmlns:a16="http://schemas.microsoft.com/office/drawing/2014/main" id="{8A4F62AB-A520-4B13-A5C3-FB5B3A89692E}"/>
              </a:ext>
            </a:extLst>
          </p:cNvPr>
          <p:cNvSpPr>
            <a:spLocks noGrp="1"/>
          </p:cNvSpPr>
          <p:nvPr>
            <p:ph type="body" idx="1"/>
          </p:nvPr>
        </p:nvSpPr>
        <p:spPr>
          <a:xfrm>
            <a:off x="457200" y="1285875"/>
            <a:ext cx="4040188" cy="1428750"/>
          </a:xfrm>
        </p:spPr>
        <p:txBody>
          <a:bodyPr/>
          <a:lstStyle/>
          <a:p>
            <a:r>
              <a:rPr lang="en-US" dirty="0"/>
              <a:t>Honing lubricants are necessary to suspend the resulting swarf, preventing it from clogging the hone</a:t>
            </a:r>
          </a:p>
        </p:txBody>
      </p:sp>
      <p:sp>
        <p:nvSpPr>
          <p:cNvPr id="9" name="Text Placeholder 8">
            <a:extLst>
              <a:ext uri="{FF2B5EF4-FFF2-40B4-BE49-F238E27FC236}">
                <a16:creationId xmlns:a16="http://schemas.microsoft.com/office/drawing/2014/main" id="{3F3FC74D-0D87-4EB2-ABD4-88096F5DEE51}"/>
              </a:ext>
            </a:extLst>
          </p:cNvPr>
          <p:cNvSpPr>
            <a:spLocks noGrp="1"/>
          </p:cNvSpPr>
          <p:nvPr>
            <p:ph type="body" sz="half" idx="3"/>
          </p:nvPr>
        </p:nvSpPr>
        <p:spPr>
          <a:xfrm>
            <a:off x="4648200" y="1295399"/>
            <a:ext cx="4041775" cy="1419225"/>
          </a:xfrm>
        </p:spPr>
        <p:txBody>
          <a:bodyPr/>
          <a:lstStyle/>
          <a:p>
            <a:r>
              <a:rPr lang="en-US" dirty="0"/>
              <a:t>Honing jigs hold the tool being honed at a precise, consistent angle against the hone on successive strokes</a:t>
            </a:r>
          </a:p>
        </p:txBody>
      </p:sp>
      <p:sp>
        <p:nvSpPr>
          <p:cNvPr id="5" name="Footer Placeholder 4">
            <a:extLst>
              <a:ext uri="{FF2B5EF4-FFF2-40B4-BE49-F238E27FC236}">
                <a16:creationId xmlns:a16="http://schemas.microsoft.com/office/drawing/2014/main" id="{8A92F7B4-C6AE-42F0-B1F5-010F095404CA}"/>
              </a:ext>
            </a:extLst>
          </p:cNvPr>
          <p:cNvSpPr>
            <a:spLocks noGrp="1"/>
          </p:cNvSpPr>
          <p:nvPr>
            <p:ph type="ftr" sz="quarter" idx="11"/>
          </p:nvPr>
        </p:nvSpPr>
        <p:spPr>
          <a:xfrm>
            <a:off x="647701" y="6172200"/>
            <a:ext cx="8039100" cy="549275"/>
          </a:xfrm>
        </p:spPr>
        <p:txBody>
          <a:bodyPr/>
          <a:lstStyle/>
          <a:p>
            <a:pPr>
              <a:defRPr/>
            </a:pPr>
            <a:r>
              <a:rPr lang="en-US" dirty="0"/>
              <a:t>Source: </a:t>
            </a:r>
            <a:r>
              <a:rPr lang="en-US" dirty="0">
                <a:hlinkClick r:id="rId4"/>
              </a:rPr>
              <a:t>https://www.amazon.com/Lansky-Nathans-Natural-Honing-Oil/dp/B07KBSF9VM</a:t>
            </a:r>
            <a:r>
              <a:rPr lang="en-US" dirty="0"/>
              <a:t> and </a:t>
            </a:r>
            <a:r>
              <a:rPr lang="en-US" dirty="0">
                <a:hlinkClick r:id="rId5"/>
              </a:rPr>
              <a:t>https://www.walmart.com/ip/Perfect-Edge-Chisel-Planer-Blade-Honing-Guide/191750491</a:t>
            </a:r>
            <a:r>
              <a:rPr lang="en-US" dirty="0"/>
              <a:t>  </a:t>
            </a:r>
          </a:p>
        </p:txBody>
      </p:sp>
    </p:spTree>
    <p:extLst>
      <p:ext uri="{BB962C8B-B14F-4D97-AF65-F5344CB8AC3E}">
        <p14:creationId xmlns:p14="http://schemas.microsoft.com/office/powerpoint/2010/main" val="152534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Policy</a:t>
            </a:r>
          </a:p>
        </p:txBody>
      </p:sp>
      <p:sp>
        <p:nvSpPr>
          <p:cNvPr id="3" name="Content Placeholder 2"/>
          <p:cNvSpPr>
            <a:spLocks noGrp="1"/>
          </p:cNvSpPr>
          <p:nvPr>
            <p:ph sz="quarter" idx="1"/>
          </p:nvPr>
        </p:nvSpPr>
        <p:spPr/>
        <p:txBody>
          <a:bodyPr/>
          <a:lstStyle/>
          <a:p>
            <a:r>
              <a:rPr lang="en-US" dirty="0">
                <a:ea typeface="ＭＳ Ｐゴシック" pitchFamily="34" charset="-128"/>
              </a:rPr>
              <a:t>This presentation was developed by Timothy J. Wilhelm, P.E., Kankakee Community College, based on The STEM Guitar Project created at Sinclair Community College with funding from the National Science Foundation as part of ATE Grant </a:t>
            </a:r>
            <a:r>
              <a:rPr lang="en-US" dirty="0"/>
              <a:t>No. 0903336; Tom Singer, Project PI.</a:t>
            </a:r>
          </a:p>
          <a:p>
            <a:pPr eaLnBrk="1" hangingPunct="1"/>
            <a:r>
              <a:rPr lang="en-US" dirty="0">
                <a:ea typeface="ＭＳ Ｐゴシック" pitchFamily="34" charset="-128"/>
              </a:rPr>
              <a:t>All materials in this presentation are designed and intended for educational use, only.  They may not be used for any publication or commercial purposes. </a:t>
            </a:r>
          </a:p>
          <a:p>
            <a:endParaRPr lang="en-US" dirty="0"/>
          </a:p>
        </p:txBody>
      </p:sp>
      <p:sp>
        <p:nvSpPr>
          <p:cNvPr id="4" name="Footer Placeholder 3"/>
          <p:cNvSpPr>
            <a:spLocks noGrp="1"/>
          </p:cNvSpPr>
          <p:nvPr>
            <p:ph type="ftr" sz="quarter" idx="11"/>
          </p:nvPr>
        </p:nvSpPr>
        <p:spPr/>
        <p:txBody>
          <a:bodyPr/>
          <a:lstStyle/>
          <a:p>
            <a:pPr>
              <a:defRPr/>
            </a:pPr>
            <a:r>
              <a:rPr lang="en-US" dirty="0"/>
              <a:t>Source:</a:t>
            </a:r>
          </a:p>
        </p:txBody>
      </p:sp>
    </p:spTree>
    <p:extLst>
      <p:ext uri="{BB962C8B-B14F-4D97-AF65-F5344CB8AC3E}">
        <p14:creationId xmlns:p14="http://schemas.microsoft.com/office/powerpoint/2010/main" val="2333346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Hazards, Mitigation, and PPE</a:t>
            </a:r>
          </a:p>
        </p:txBody>
      </p:sp>
      <p:sp>
        <p:nvSpPr>
          <p:cNvPr id="7" name="Content Placeholder 6"/>
          <p:cNvSpPr>
            <a:spLocks noGrp="1"/>
          </p:cNvSpPr>
          <p:nvPr>
            <p:ph sz="quarter" idx="1"/>
          </p:nvPr>
        </p:nvSpPr>
        <p:spPr/>
        <p:txBody>
          <a:bodyPr/>
          <a:lstStyle/>
          <a:p>
            <a:r>
              <a:rPr lang="en-US" dirty="0"/>
              <a:t>Flying wood and/or metal chips</a:t>
            </a:r>
          </a:p>
          <a:p>
            <a:pPr lvl="1"/>
            <a:r>
              <a:rPr lang="en-US" b="1" dirty="0"/>
              <a:t>Awareness and Proper Technique</a:t>
            </a:r>
          </a:p>
          <a:p>
            <a:pPr lvl="1"/>
            <a:r>
              <a:rPr lang="en-US" b="1" dirty="0"/>
              <a:t>Safety Glasses</a:t>
            </a:r>
          </a:p>
          <a:p>
            <a:pPr lvl="3"/>
            <a:endParaRPr lang="en-US" dirty="0"/>
          </a:p>
          <a:p>
            <a:r>
              <a:rPr lang="en-US" sz="3200" dirty="0"/>
              <a:t>Sharp edges</a:t>
            </a:r>
          </a:p>
          <a:p>
            <a:pPr lvl="1"/>
            <a:r>
              <a:rPr lang="en-US" b="1" dirty="0"/>
              <a:t>Awareness and Proper Technique</a:t>
            </a:r>
          </a:p>
          <a:p>
            <a:pPr lvl="1"/>
            <a:r>
              <a:rPr lang="en-US" b="1" dirty="0"/>
              <a:t>Mechanic’s Gloves</a:t>
            </a:r>
          </a:p>
          <a:p>
            <a:pPr lvl="3"/>
            <a:endParaRPr lang="en-US" b="1" dirty="0"/>
          </a:p>
          <a:p>
            <a:r>
              <a:rPr lang="en-US" dirty="0"/>
              <a:t>Proximity of other students</a:t>
            </a:r>
          </a:p>
          <a:p>
            <a:pPr lvl="1"/>
            <a:r>
              <a:rPr lang="en-US" b="1" dirty="0"/>
              <a:t>Awareness and Communication</a:t>
            </a:r>
          </a:p>
          <a:p>
            <a:pPr lvl="1"/>
            <a:endParaRPr lang="en-US" dirty="0"/>
          </a:p>
        </p:txBody>
      </p:sp>
      <p:sp>
        <p:nvSpPr>
          <p:cNvPr id="5" name="Footer Placeholder 4"/>
          <p:cNvSpPr>
            <a:spLocks noGrp="1"/>
          </p:cNvSpPr>
          <p:nvPr>
            <p:ph type="ftr" sz="quarter" idx="11"/>
          </p:nvPr>
        </p:nvSpPr>
        <p:spPr/>
        <p:txBody>
          <a:bodyPr/>
          <a:lstStyle/>
          <a:p>
            <a:pPr>
              <a:defRPr/>
            </a:pPr>
            <a:r>
              <a:rPr lang="en-US"/>
              <a:t>Source:</a:t>
            </a:r>
          </a:p>
        </p:txBody>
      </p:sp>
    </p:spTree>
    <p:extLst>
      <p:ext uri="{BB962C8B-B14F-4D97-AF65-F5344CB8AC3E}">
        <p14:creationId xmlns:p14="http://schemas.microsoft.com/office/powerpoint/2010/main" val="1241698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4720" y="1905000"/>
            <a:ext cx="7305040" cy="1066800"/>
          </a:xfrm>
        </p:spPr>
        <p:txBody>
          <a:bodyPr/>
          <a:lstStyle/>
          <a:p>
            <a:r>
              <a:rPr lang="en-US" sz="6000" b="1" dirty="0">
                <a:solidFill>
                  <a:srgbClr val="FF0000"/>
                </a:solidFill>
              </a:rPr>
              <a:t>S</a:t>
            </a:r>
            <a:r>
              <a:rPr lang="en-US" sz="4800" dirty="0"/>
              <a:t>TEM – geology, physical science</a:t>
            </a:r>
          </a:p>
        </p:txBody>
      </p:sp>
      <p:sp>
        <p:nvSpPr>
          <p:cNvPr id="6" name="Text Placeholder 5"/>
          <p:cNvSpPr>
            <a:spLocks noGrp="1"/>
          </p:cNvSpPr>
          <p:nvPr>
            <p:ph type="body" idx="1"/>
          </p:nvPr>
        </p:nvSpPr>
        <p:spPr/>
        <p:txBody>
          <a:bodyPr/>
          <a:lstStyle/>
          <a:p>
            <a:pPr algn="ctr"/>
            <a:r>
              <a:rPr lang="en-US" sz="4000" dirty="0"/>
              <a:t>Hardness, Force, and Pressure</a:t>
            </a:r>
          </a:p>
        </p:txBody>
      </p:sp>
      <p:sp>
        <p:nvSpPr>
          <p:cNvPr id="4" name="Footer Placeholder 3"/>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3266944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6C993F-C0FF-4028-8927-3827FF91A851}"/>
              </a:ext>
            </a:extLst>
          </p:cNvPr>
          <p:cNvSpPr>
            <a:spLocks noGrp="1"/>
          </p:cNvSpPr>
          <p:nvPr>
            <p:ph type="title"/>
          </p:nvPr>
        </p:nvSpPr>
        <p:spPr/>
        <p:txBody>
          <a:bodyPr/>
          <a:lstStyle/>
          <a:p>
            <a:r>
              <a:rPr lang="en-US" dirty="0"/>
              <a:t>Hardness</a:t>
            </a:r>
          </a:p>
        </p:txBody>
      </p:sp>
      <p:sp>
        <p:nvSpPr>
          <p:cNvPr id="6" name="Content Placeholder 5">
            <a:extLst>
              <a:ext uri="{FF2B5EF4-FFF2-40B4-BE49-F238E27FC236}">
                <a16:creationId xmlns:a16="http://schemas.microsoft.com/office/drawing/2014/main" id="{E3EF1579-24FA-4F1B-B2A7-DD03F10EFEFA}"/>
              </a:ext>
            </a:extLst>
          </p:cNvPr>
          <p:cNvSpPr>
            <a:spLocks noGrp="1"/>
          </p:cNvSpPr>
          <p:nvPr>
            <p:ph sz="quarter" idx="1"/>
          </p:nvPr>
        </p:nvSpPr>
        <p:spPr/>
        <p:txBody>
          <a:bodyPr/>
          <a:lstStyle/>
          <a:p>
            <a:r>
              <a:rPr lang="en-US" dirty="0"/>
              <a:t>“Hardness” is a mechanical property of materials.  It’s the ability of a material to resist being deformed, fractured, sheared, or abraded by a different material, via mechanical indentation or abrasion.</a:t>
            </a:r>
          </a:p>
          <a:p>
            <a:r>
              <a:rPr lang="en-US" dirty="0"/>
              <a:t>Rubbing a hard material against a softer material results in the softer material being scratched or abraded, with particles of the softer material being removed from it.</a:t>
            </a:r>
          </a:p>
          <a:p>
            <a:endParaRPr lang="en-US" dirty="0"/>
          </a:p>
        </p:txBody>
      </p:sp>
      <p:sp>
        <p:nvSpPr>
          <p:cNvPr id="4" name="Footer Placeholder 3">
            <a:extLst>
              <a:ext uri="{FF2B5EF4-FFF2-40B4-BE49-F238E27FC236}">
                <a16:creationId xmlns:a16="http://schemas.microsoft.com/office/drawing/2014/main" id="{60C33E7B-B1ED-4C6E-B486-DD03742F3C12}"/>
              </a:ext>
            </a:extLst>
          </p:cNvPr>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2479827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generated with very high confidence">
            <a:extLst>
              <a:ext uri="{FF2B5EF4-FFF2-40B4-BE49-F238E27FC236}">
                <a16:creationId xmlns:a16="http://schemas.microsoft.com/office/drawing/2014/main" id="{693B4510-CA90-480A-A8EE-F4DAA12C87B6}"/>
              </a:ext>
            </a:extLst>
          </p:cNvPr>
          <p:cNvPicPr>
            <a:picLocks noGrp="1" noChangeAspect="1"/>
          </p:cNvPicPr>
          <p:nvPr>
            <p:ph sz="quarter" idx="2"/>
          </p:nvPr>
        </p:nvPicPr>
        <p:blipFill>
          <a:blip r:embed="rId2"/>
          <a:stretch>
            <a:fillRect/>
          </a:stretch>
        </p:blipFill>
        <p:spPr>
          <a:xfrm>
            <a:off x="1668461" y="2296992"/>
            <a:ext cx="5645150" cy="3936168"/>
          </a:xfrm>
        </p:spPr>
      </p:pic>
      <p:sp>
        <p:nvSpPr>
          <p:cNvPr id="2" name="Title 1">
            <a:extLst>
              <a:ext uri="{FF2B5EF4-FFF2-40B4-BE49-F238E27FC236}">
                <a16:creationId xmlns:a16="http://schemas.microsoft.com/office/drawing/2014/main" id="{23A8E814-03D3-4D02-9AEC-D793FD7B8A88}"/>
              </a:ext>
            </a:extLst>
          </p:cNvPr>
          <p:cNvSpPr>
            <a:spLocks noGrp="1"/>
          </p:cNvSpPr>
          <p:nvPr>
            <p:ph type="title"/>
          </p:nvPr>
        </p:nvSpPr>
        <p:spPr/>
        <p:txBody>
          <a:bodyPr/>
          <a:lstStyle/>
          <a:p>
            <a:r>
              <a:rPr lang="en-US" dirty="0"/>
              <a:t>Hardness</a:t>
            </a:r>
          </a:p>
        </p:txBody>
      </p:sp>
      <p:sp>
        <p:nvSpPr>
          <p:cNvPr id="3" name="Content Placeholder 2">
            <a:extLst>
              <a:ext uri="{FF2B5EF4-FFF2-40B4-BE49-F238E27FC236}">
                <a16:creationId xmlns:a16="http://schemas.microsoft.com/office/drawing/2014/main" id="{60FB4C4F-BABB-4C4F-8B11-E7C18AD66EEB}"/>
              </a:ext>
            </a:extLst>
          </p:cNvPr>
          <p:cNvSpPr>
            <a:spLocks noGrp="1"/>
          </p:cNvSpPr>
          <p:nvPr>
            <p:ph sz="quarter" idx="1"/>
          </p:nvPr>
        </p:nvSpPr>
        <p:spPr>
          <a:xfrm>
            <a:off x="457199" y="1143000"/>
            <a:ext cx="8067675" cy="1095375"/>
          </a:xfrm>
        </p:spPr>
        <p:txBody>
          <a:bodyPr/>
          <a:lstStyle/>
          <a:p>
            <a:r>
              <a:rPr lang="en-US" dirty="0"/>
              <a:t>In the realm of Geology, hardness of minerals is rated by the Mohs Scale:</a:t>
            </a:r>
          </a:p>
        </p:txBody>
      </p:sp>
      <p:sp>
        <p:nvSpPr>
          <p:cNvPr id="4" name="Footer Placeholder 3">
            <a:extLst>
              <a:ext uri="{FF2B5EF4-FFF2-40B4-BE49-F238E27FC236}">
                <a16:creationId xmlns:a16="http://schemas.microsoft.com/office/drawing/2014/main" id="{93E4168C-C08B-4CBF-A45A-6789E3893E3A}"/>
              </a:ext>
            </a:extLst>
          </p:cNvPr>
          <p:cNvSpPr>
            <a:spLocks noGrp="1"/>
          </p:cNvSpPr>
          <p:nvPr>
            <p:ph type="ftr" sz="quarter" idx="11"/>
          </p:nvPr>
        </p:nvSpPr>
        <p:spPr>
          <a:xfrm>
            <a:off x="2733041" y="6233160"/>
            <a:ext cx="5953759" cy="488315"/>
          </a:xfrm>
        </p:spPr>
        <p:txBody>
          <a:bodyPr/>
          <a:lstStyle/>
          <a:p>
            <a:pPr>
              <a:defRPr/>
            </a:pPr>
            <a:r>
              <a:rPr lang="en-US" dirty="0"/>
              <a:t>Source:  </a:t>
            </a:r>
            <a:r>
              <a:rPr lang="en-US" dirty="0">
                <a:hlinkClick r:id="rId3"/>
              </a:rPr>
              <a:t>https://en.wikipedia.org/wiki/Mohs_scale_of_mineral_hardness</a:t>
            </a:r>
            <a:r>
              <a:rPr lang="en-US" dirty="0"/>
              <a:t> and </a:t>
            </a:r>
            <a:r>
              <a:rPr lang="en-US" dirty="0">
                <a:hlinkClick r:id="rId4"/>
              </a:rPr>
              <a:t>https://loveyoutomorrow.com/mohs-hardness-scale/</a:t>
            </a:r>
            <a:r>
              <a:rPr lang="en-US" dirty="0"/>
              <a:t> </a:t>
            </a:r>
          </a:p>
        </p:txBody>
      </p:sp>
    </p:spTree>
    <p:extLst>
      <p:ext uri="{BB962C8B-B14F-4D97-AF65-F5344CB8AC3E}">
        <p14:creationId xmlns:p14="http://schemas.microsoft.com/office/powerpoint/2010/main" val="1101105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873E-2D99-4211-8028-F3996070EEDB}"/>
              </a:ext>
            </a:extLst>
          </p:cNvPr>
          <p:cNvSpPr>
            <a:spLocks noGrp="1"/>
          </p:cNvSpPr>
          <p:nvPr>
            <p:ph type="title"/>
          </p:nvPr>
        </p:nvSpPr>
        <p:spPr/>
        <p:txBody>
          <a:bodyPr/>
          <a:lstStyle/>
          <a:p>
            <a:r>
              <a:rPr lang="en-US" dirty="0"/>
              <a:t>Hardness</a:t>
            </a:r>
          </a:p>
        </p:txBody>
      </p:sp>
      <p:sp>
        <p:nvSpPr>
          <p:cNvPr id="3" name="Content Placeholder 2">
            <a:extLst>
              <a:ext uri="{FF2B5EF4-FFF2-40B4-BE49-F238E27FC236}">
                <a16:creationId xmlns:a16="http://schemas.microsoft.com/office/drawing/2014/main" id="{959FABCE-6DD8-4E37-AAC9-0B44652D3D91}"/>
              </a:ext>
            </a:extLst>
          </p:cNvPr>
          <p:cNvSpPr>
            <a:spLocks noGrp="1"/>
          </p:cNvSpPr>
          <p:nvPr>
            <p:ph sz="quarter" idx="1"/>
          </p:nvPr>
        </p:nvSpPr>
        <p:spPr>
          <a:xfrm>
            <a:off x="457200" y="1219200"/>
            <a:ext cx="8229600" cy="1647825"/>
          </a:xfrm>
        </p:spPr>
        <p:txBody>
          <a:bodyPr/>
          <a:lstStyle/>
          <a:p>
            <a:r>
              <a:rPr lang="en-US" dirty="0"/>
              <a:t>Relative mineral hardness is determined via a “scratch test” of one unknown material against another</a:t>
            </a:r>
          </a:p>
        </p:txBody>
      </p:sp>
      <p:pic>
        <p:nvPicPr>
          <p:cNvPr id="7" name="Content Placeholder 6" descr="A picture containing person, hand, holding, piece&#10;&#10;Description generated with very high confidence">
            <a:extLst>
              <a:ext uri="{FF2B5EF4-FFF2-40B4-BE49-F238E27FC236}">
                <a16:creationId xmlns:a16="http://schemas.microsoft.com/office/drawing/2014/main" id="{24E969BE-1244-4B0B-8E9D-89D45A13E395}"/>
              </a:ext>
            </a:extLst>
          </p:cNvPr>
          <p:cNvPicPr>
            <a:picLocks noGrp="1" noChangeAspect="1"/>
          </p:cNvPicPr>
          <p:nvPr>
            <p:ph sz="quarter" idx="2"/>
          </p:nvPr>
        </p:nvPicPr>
        <p:blipFill>
          <a:blip r:embed="rId2"/>
          <a:stretch>
            <a:fillRect/>
          </a:stretch>
        </p:blipFill>
        <p:spPr>
          <a:xfrm>
            <a:off x="2359819" y="2943225"/>
            <a:ext cx="4424362" cy="2949575"/>
          </a:xfrm>
        </p:spPr>
      </p:pic>
      <p:sp>
        <p:nvSpPr>
          <p:cNvPr id="5" name="Footer Placeholder 4">
            <a:extLst>
              <a:ext uri="{FF2B5EF4-FFF2-40B4-BE49-F238E27FC236}">
                <a16:creationId xmlns:a16="http://schemas.microsoft.com/office/drawing/2014/main" id="{2B3E752E-821C-4061-BD65-D72B7444D1A1}"/>
              </a:ext>
            </a:extLst>
          </p:cNvPr>
          <p:cNvSpPr>
            <a:spLocks noGrp="1"/>
          </p:cNvSpPr>
          <p:nvPr>
            <p:ph type="ftr" sz="quarter" idx="11"/>
          </p:nvPr>
        </p:nvSpPr>
        <p:spPr/>
        <p:txBody>
          <a:bodyPr/>
          <a:lstStyle/>
          <a:p>
            <a:pPr>
              <a:defRPr/>
            </a:pPr>
            <a:r>
              <a:rPr lang="en-US" dirty="0"/>
              <a:t>Source:  </a:t>
            </a:r>
            <a:r>
              <a:rPr lang="en-US" dirty="0">
                <a:hlinkClick r:id="rId3"/>
              </a:rPr>
              <a:t>https://thehappyscientist.com/content/review-minerals-7</a:t>
            </a:r>
            <a:r>
              <a:rPr lang="en-US" dirty="0"/>
              <a:t> </a:t>
            </a:r>
          </a:p>
        </p:txBody>
      </p:sp>
    </p:spTree>
    <p:extLst>
      <p:ext uri="{BB962C8B-B14F-4D97-AF65-F5344CB8AC3E}">
        <p14:creationId xmlns:p14="http://schemas.microsoft.com/office/powerpoint/2010/main" val="267925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4811-D7CE-4C4A-BA58-74C97045D588}"/>
              </a:ext>
            </a:extLst>
          </p:cNvPr>
          <p:cNvSpPr>
            <a:spLocks noGrp="1"/>
          </p:cNvSpPr>
          <p:nvPr>
            <p:ph type="title"/>
          </p:nvPr>
        </p:nvSpPr>
        <p:spPr/>
        <p:txBody>
          <a:bodyPr/>
          <a:lstStyle/>
          <a:p>
            <a:r>
              <a:rPr lang="en-US" dirty="0"/>
              <a:t>Hardness</a:t>
            </a:r>
          </a:p>
        </p:txBody>
      </p:sp>
      <p:sp>
        <p:nvSpPr>
          <p:cNvPr id="3" name="Content Placeholder 2">
            <a:extLst>
              <a:ext uri="{FF2B5EF4-FFF2-40B4-BE49-F238E27FC236}">
                <a16:creationId xmlns:a16="http://schemas.microsoft.com/office/drawing/2014/main" id="{F6B68049-A3FD-4FD5-AD32-466B195B6A56}"/>
              </a:ext>
            </a:extLst>
          </p:cNvPr>
          <p:cNvSpPr>
            <a:spLocks noGrp="1"/>
          </p:cNvSpPr>
          <p:nvPr>
            <p:ph sz="quarter" idx="1"/>
          </p:nvPr>
        </p:nvSpPr>
        <p:spPr>
          <a:xfrm>
            <a:off x="457199" y="1219200"/>
            <a:ext cx="8229599" cy="1228725"/>
          </a:xfrm>
        </p:spPr>
        <p:txBody>
          <a:bodyPr/>
          <a:lstStyle/>
          <a:p>
            <a:r>
              <a:rPr lang="en-US" dirty="0"/>
              <a:t>In order to sharpen a steel chisel, the hone must be harder than chisel</a:t>
            </a:r>
          </a:p>
        </p:txBody>
      </p:sp>
      <p:pic>
        <p:nvPicPr>
          <p:cNvPr id="7" name="Content Placeholder 6" descr="A picture containing text, map&#10;&#10;Description generated with very high confidence">
            <a:extLst>
              <a:ext uri="{FF2B5EF4-FFF2-40B4-BE49-F238E27FC236}">
                <a16:creationId xmlns:a16="http://schemas.microsoft.com/office/drawing/2014/main" id="{7B4E67D4-8AFC-4ABF-A6C7-A0D75401BF36}"/>
              </a:ext>
            </a:extLst>
          </p:cNvPr>
          <p:cNvPicPr>
            <a:picLocks noGrp="1" noChangeAspect="1"/>
          </p:cNvPicPr>
          <p:nvPr>
            <p:ph sz="quarter" idx="2"/>
          </p:nvPr>
        </p:nvPicPr>
        <p:blipFill>
          <a:blip r:embed="rId2"/>
          <a:stretch>
            <a:fillRect/>
          </a:stretch>
        </p:blipFill>
        <p:spPr>
          <a:xfrm>
            <a:off x="1505930" y="2293111"/>
            <a:ext cx="6132135" cy="4092185"/>
          </a:xfrm>
        </p:spPr>
      </p:pic>
      <p:sp>
        <p:nvSpPr>
          <p:cNvPr id="5" name="Footer Placeholder 4">
            <a:extLst>
              <a:ext uri="{FF2B5EF4-FFF2-40B4-BE49-F238E27FC236}">
                <a16:creationId xmlns:a16="http://schemas.microsoft.com/office/drawing/2014/main" id="{1B44EFDE-811A-49E0-BD68-03B98588FED4}"/>
              </a:ext>
            </a:extLst>
          </p:cNvPr>
          <p:cNvSpPr>
            <a:spLocks noGrp="1"/>
          </p:cNvSpPr>
          <p:nvPr>
            <p:ph type="ftr" sz="quarter" idx="11"/>
          </p:nvPr>
        </p:nvSpPr>
        <p:spPr/>
        <p:txBody>
          <a:bodyPr/>
          <a:lstStyle/>
          <a:p>
            <a:pPr>
              <a:defRPr/>
            </a:pPr>
            <a:r>
              <a:rPr lang="en-US" dirty="0"/>
              <a:t>Source:  </a:t>
            </a:r>
            <a:r>
              <a:rPr lang="en-US" dirty="0">
                <a:hlinkClick r:id="rId3"/>
              </a:rPr>
              <a:t>https://www.sliceproducts.com/faq/how-long-do-blades-last</a:t>
            </a:r>
            <a:r>
              <a:rPr lang="en-US" dirty="0"/>
              <a:t> </a:t>
            </a:r>
          </a:p>
        </p:txBody>
      </p:sp>
    </p:spTree>
    <p:extLst>
      <p:ext uri="{BB962C8B-B14F-4D97-AF65-F5344CB8AC3E}">
        <p14:creationId xmlns:p14="http://schemas.microsoft.com/office/powerpoint/2010/main" val="2981177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893225-39A8-48A3-AA8B-F76FAC277D7A}"/>
              </a:ext>
            </a:extLst>
          </p:cNvPr>
          <p:cNvSpPr>
            <a:spLocks noGrp="1"/>
          </p:cNvSpPr>
          <p:nvPr>
            <p:ph type="title"/>
          </p:nvPr>
        </p:nvSpPr>
        <p:spPr/>
        <p:txBody>
          <a:bodyPr/>
          <a:lstStyle/>
          <a:p>
            <a:r>
              <a:rPr lang="en-US" dirty="0"/>
              <a:t>Force</a:t>
            </a:r>
          </a:p>
        </p:txBody>
      </p:sp>
      <p:sp>
        <p:nvSpPr>
          <p:cNvPr id="6" name="Content Placeholder 5">
            <a:extLst>
              <a:ext uri="{FF2B5EF4-FFF2-40B4-BE49-F238E27FC236}">
                <a16:creationId xmlns:a16="http://schemas.microsoft.com/office/drawing/2014/main" id="{0685789C-A33E-4213-9B36-8E5870DACAA9}"/>
              </a:ext>
            </a:extLst>
          </p:cNvPr>
          <p:cNvSpPr>
            <a:spLocks noGrp="1"/>
          </p:cNvSpPr>
          <p:nvPr>
            <p:ph sz="quarter" idx="1"/>
          </p:nvPr>
        </p:nvSpPr>
        <p:spPr>
          <a:xfrm>
            <a:off x="457200" y="1562100"/>
            <a:ext cx="8229600" cy="4594860"/>
          </a:xfrm>
        </p:spPr>
        <p:txBody>
          <a:bodyPr/>
          <a:lstStyle/>
          <a:p>
            <a:r>
              <a:rPr lang="en-US" dirty="0"/>
              <a:t>For the purposes of this lesson, “force” refers to the magnitude and direction of a mechanical push on and through an edged cutting tool, into its working end.  When cutting, the force is pushing the tool into a softer material intending to cut the softer material; or, when sharpening the edge of the cutting tool, the force is pushing it into the harder material of the whetstone.</a:t>
            </a:r>
          </a:p>
          <a:p>
            <a:endParaRPr lang="en-US" dirty="0"/>
          </a:p>
        </p:txBody>
      </p:sp>
      <p:sp>
        <p:nvSpPr>
          <p:cNvPr id="4" name="Footer Placeholder 3">
            <a:extLst>
              <a:ext uri="{FF2B5EF4-FFF2-40B4-BE49-F238E27FC236}">
                <a16:creationId xmlns:a16="http://schemas.microsoft.com/office/drawing/2014/main" id="{ACBFE509-794E-4F56-9E59-4E08C20BE19F}"/>
              </a:ext>
            </a:extLst>
          </p:cNvPr>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3037607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E5D1-8C67-4E8B-AA99-F690AE219911}"/>
              </a:ext>
            </a:extLst>
          </p:cNvPr>
          <p:cNvSpPr>
            <a:spLocks noGrp="1"/>
          </p:cNvSpPr>
          <p:nvPr>
            <p:ph type="title"/>
          </p:nvPr>
        </p:nvSpPr>
        <p:spPr/>
        <p:txBody>
          <a:bodyPr/>
          <a:lstStyle/>
          <a:p>
            <a:r>
              <a:rPr lang="en-US" dirty="0"/>
              <a:t>Force</a:t>
            </a:r>
          </a:p>
        </p:txBody>
      </p:sp>
      <p:sp>
        <p:nvSpPr>
          <p:cNvPr id="3" name="Content Placeholder 2">
            <a:extLst>
              <a:ext uri="{FF2B5EF4-FFF2-40B4-BE49-F238E27FC236}">
                <a16:creationId xmlns:a16="http://schemas.microsoft.com/office/drawing/2014/main" id="{AC268478-F74B-49C7-808C-5AACC5165EFC}"/>
              </a:ext>
            </a:extLst>
          </p:cNvPr>
          <p:cNvSpPr>
            <a:spLocks noGrp="1"/>
          </p:cNvSpPr>
          <p:nvPr>
            <p:ph sz="quarter" idx="1"/>
          </p:nvPr>
        </p:nvSpPr>
        <p:spPr>
          <a:xfrm>
            <a:off x="457200" y="1219200"/>
            <a:ext cx="8229600" cy="3000375"/>
          </a:xfrm>
        </p:spPr>
        <p:txBody>
          <a:bodyPr/>
          <a:lstStyle/>
          <a:p>
            <a:r>
              <a:rPr lang="en-US" dirty="0"/>
              <a:t>When cutting wood, the greater the force applied to the chisel, the deeper it will penetrate the wood.</a:t>
            </a:r>
          </a:p>
          <a:p>
            <a:r>
              <a:rPr lang="en-US" dirty="0"/>
              <a:t>When sharpening a chisel, the greater the force applied to it, the more aggressively the hone will abrade the steel bevel of the chisel.</a:t>
            </a:r>
          </a:p>
        </p:txBody>
      </p:sp>
      <p:pic>
        <p:nvPicPr>
          <p:cNvPr id="7" name="Content Placeholder 6" descr="A picture containing object, clock&#10;&#10;Description generated with very high confidence">
            <a:extLst>
              <a:ext uri="{FF2B5EF4-FFF2-40B4-BE49-F238E27FC236}">
                <a16:creationId xmlns:a16="http://schemas.microsoft.com/office/drawing/2014/main" id="{B0312CDC-5EE0-42BB-9699-9043AD3C6476}"/>
              </a:ext>
            </a:extLst>
          </p:cNvPr>
          <p:cNvPicPr>
            <a:picLocks noGrp="1" noChangeAspect="1"/>
          </p:cNvPicPr>
          <p:nvPr>
            <p:ph sz="quarter" idx="2"/>
          </p:nvPr>
        </p:nvPicPr>
        <p:blipFill>
          <a:blip r:embed="rId2"/>
          <a:stretch>
            <a:fillRect/>
          </a:stretch>
        </p:blipFill>
        <p:spPr>
          <a:xfrm>
            <a:off x="1323366" y="4314825"/>
            <a:ext cx="6497267" cy="1981200"/>
          </a:xfrm>
        </p:spPr>
      </p:pic>
      <p:sp>
        <p:nvSpPr>
          <p:cNvPr id="4" name="Footer Placeholder 3">
            <a:extLst>
              <a:ext uri="{FF2B5EF4-FFF2-40B4-BE49-F238E27FC236}">
                <a16:creationId xmlns:a16="http://schemas.microsoft.com/office/drawing/2014/main" id="{A76C895E-9C9E-474A-863B-7E074D3B16B5}"/>
              </a:ext>
            </a:extLst>
          </p:cNvPr>
          <p:cNvSpPr>
            <a:spLocks noGrp="1"/>
          </p:cNvSpPr>
          <p:nvPr>
            <p:ph type="ftr" sz="quarter" idx="11"/>
          </p:nvPr>
        </p:nvSpPr>
        <p:spPr/>
        <p:txBody>
          <a:bodyPr/>
          <a:lstStyle/>
          <a:p>
            <a:pPr>
              <a:defRPr/>
            </a:pPr>
            <a:r>
              <a:rPr lang="en-US" dirty="0"/>
              <a:t>Source: </a:t>
            </a:r>
            <a:r>
              <a:rPr lang="en-US" dirty="0">
                <a:hlinkClick r:id="rId3"/>
              </a:rPr>
              <a:t>https://www.struers.com/en-GB/Knowledge/Hardness-testing#hardness-testing-how-to</a:t>
            </a:r>
            <a:r>
              <a:rPr lang="en-US" dirty="0"/>
              <a:t>   </a:t>
            </a:r>
          </a:p>
        </p:txBody>
      </p:sp>
    </p:spTree>
    <p:extLst>
      <p:ext uri="{BB962C8B-B14F-4D97-AF65-F5344CB8AC3E}">
        <p14:creationId xmlns:p14="http://schemas.microsoft.com/office/powerpoint/2010/main" val="1994216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D1AA67-C450-4C22-804B-D4FC5A67A963}"/>
              </a:ext>
            </a:extLst>
          </p:cNvPr>
          <p:cNvSpPr>
            <a:spLocks noGrp="1"/>
          </p:cNvSpPr>
          <p:nvPr>
            <p:ph type="title"/>
          </p:nvPr>
        </p:nvSpPr>
        <p:spPr/>
        <p:txBody>
          <a:bodyPr/>
          <a:lstStyle/>
          <a:p>
            <a:r>
              <a:rPr lang="en-US" dirty="0"/>
              <a:t>Pressure</a:t>
            </a:r>
          </a:p>
        </p:txBody>
      </p:sp>
      <p:sp>
        <p:nvSpPr>
          <p:cNvPr id="6" name="Content Placeholder 5">
            <a:extLst>
              <a:ext uri="{FF2B5EF4-FFF2-40B4-BE49-F238E27FC236}">
                <a16:creationId xmlns:a16="http://schemas.microsoft.com/office/drawing/2014/main" id="{A6F10AA0-1686-4C8B-B3F0-C5E7F71F2ACF}"/>
              </a:ext>
            </a:extLst>
          </p:cNvPr>
          <p:cNvSpPr>
            <a:spLocks noGrp="1"/>
          </p:cNvSpPr>
          <p:nvPr>
            <p:ph sz="quarter" idx="1"/>
          </p:nvPr>
        </p:nvSpPr>
        <p:spPr/>
        <p:txBody>
          <a:bodyPr/>
          <a:lstStyle/>
          <a:p>
            <a:r>
              <a:rPr lang="en-US" dirty="0"/>
              <a:t>“Pressure” is the magnitude of a force applied per the unit area through which the force is distributed on a surface. When cutting, the force pushing a dull, rounded-edge chisel applies less pressure into the wood than the same force pushing a sharp-edged chisel.  When sharpening the edge of a chisel, because the bevel has a constant area, the force pushing the chisel into </a:t>
            </a:r>
            <a:r>
              <a:rPr lang="en-US"/>
              <a:t>the hone must </a:t>
            </a:r>
            <a:r>
              <a:rPr lang="en-US" dirty="0"/>
              <a:t>increase in order for the pressure on the hone to be increased. </a:t>
            </a:r>
          </a:p>
          <a:p>
            <a:endParaRPr lang="en-US" dirty="0"/>
          </a:p>
        </p:txBody>
      </p:sp>
      <p:sp>
        <p:nvSpPr>
          <p:cNvPr id="4" name="Footer Placeholder 3">
            <a:extLst>
              <a:ext uri="{FF2B5EF4-FFF2-40B4-BE49-F238E27FC236}">
                <a16:creationId xmlns:a16="http://schemas.microsoft.com/office/drawing/2014/main" id="{D7D56766-38FF-4E96-A09F-432BD0FB975B}"/>
              </a:ext>
            </a:extLst>
          </p:cNvPr>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1563848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FC02-EC7E-4A13-BAB6-B56FBE30CB1B}"/>
              </a:ext>
            </a:extLst>
          </p:cNvPr>
          <p:cNvSpPr>
            <a:spLocks noGrp="1"/>
          </p:cNvSpPr>
          <p:nvPr>
            <p:ph type="title"/>
          </p:nvPr>
        </p:nvSpPr>
        <p:spPr/>
        <p:txBody>
          <a:bodyPr/>
          <a:lstStyle/>
          <a:p>
            <a:r>
              <a:rPr lang="en-US" dirty="0"/>
              <a:t>Pressure</a:t>
            </a:r>
          </a:p>
        </p:txBody>
      </p:sp>
      <p:sp>
        <p:nvSpPr>
          <p:cNvPr id="3" name="Content Placeholder 2">
            <a:extLst>
              <a:ext uri="{FF2B5EF4-FFF2-40B4-BE49-F238E27FC236}">
                <a16:creationId xmlns:a16="http://schemas.microsoft.com/office/drawing/2014/main" id="{EC127B6B-9260-47BE-A37F-4924FA1E5FB9}"/>
              </a:ext>
            </a:extLst>
          </p:cNvPr>
          <p:cNvSpPr>
            <a:spLocks noGrp="1"/>
          </p:cNvSpPr>
          <p:nvPr>
            <p:ph sz="quarter" idx="1"/>
          </p:nvPr>
        </p:nvSpPr>
        <p:spPr>
          <a:xfrm>
            <a:off x="457200" y="1219200"/>
            <a:ext cx="8229600" cy="3009900"/>
          </a:xfrm>
        </p:spPr>
        <p:txBody>
          <a:bodyPr/>
          <a:lstStyle/>
          <a:p>
            <a:r>
              <a:rPr lang="en-US" dirty="0"/>
              <a:t>Pressure exerted by a chisel cutting into wood can be increased in two ways:  apply greater force to the tool (primarily for sharpening); or, make the contact area between the tool and the target material smaller by sharpening the cutting edge of the tool (for more effective cutting).</a:t>
            </a:r>
          </a:p>
          <a:p>
            <a:endParaRPr lang="en-US" dirty="0"/>
          </a:p>
        </p:txBody>
      </p:sp>
      <p:pic>
        <p:nvPicPr>
          <p:cNvPr id="7" name="Content Placeholder 6" descr="A picture containing object, clock&#10;&#10;Description generated with very high confidence">
            <a:extLst>
              <a:ext uri="{FF2B5EF4-FFF2-40B4-BE49-F238E27FC236}">
                <a16:creationId xmlns:a16="http://schemas.microsoft.com/office/drawing/2014/main" id="{74CDABE4-7B3F-4601-833B-EA4A3C0C16F9}"/>
              </a:ext>
            </a:extLst>
          </p:cNvPr>
          <p:cNvPicPr>
            <a:picLocks noGrp="1" noChangeAspect="1"/>
          </p:cNvPicPr>
          <p:nvPr>
            <p:ph sz="quarter" idx="2"/>
          </p:nvPr>
        </p:nvPicPr>
        <p:blipFill>
          <a:blip r:embed="rId2"/>
          <a:stretch>
            <a:fillRect/>
          </a:stretch>
        </p:blipFill>
        <p:spPr>
          <a:xfrm>
            <a:off x="1208831" y="4305300"/>
            <a:ext cx="6726338" cy="2051050"/>
          </a:xfrm>
        </p:spPr>
      </p:pic>
      <p:sp>
        <p:nvSpPr>
          <p:cNvPr id="4" name="Footer Placeholder 3">
            <a:extLst>
              <a:ext uri="{FF2B5EF4-FFF2-40B4-BE49-F238E27FC236}">
                <a16:creationId xmlns:a16="http://schemas.microsoft.com/office/drawing/2014/main" id="{1EE8C40B-3FB7-42B6-854F-4E01E403FCD9}"/>
              </a:ext>
            </a:extLst>
          </p:cNvPr>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395358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 Editors/Reviewers</a:t>
            </a:r>
          </a:p>
        </p:txBody>
      </p:sp>
      <p:sp>
        <p:nvSpPr>
          <p:cNvPr id="3" name="Content Placeholder 2"/>
          <p:cNvSpPr>
            <a:spLocks noGrp="1"/>
          </p:cNvSpPr>
          <p:nvPr>
            <p:ph sz="quarter" idx="1"/>
          </p:nvPr>
        </p:nvSpPr>
        <p:spPr/>
        <p:txBody>
          <a:bodyPr/>
          <a:lstStyle/>
          <a:p>
            <a:r>
              <a:rPr lang="en-US" dirty="0"/>
              <a:t>Author:  Timothy J. Wilhelm, P.E., Kankakee Community College</a:t>
            </a:r>
          </a:p>
          <a:p>
            <a:r>
              <a:rPr lang="en-US" dirty="0"/>
              <a:t>Editors/Reviewers:</a:t>
            </a:r>
          </a:p>
          <a:p>
            <a:pPr lvl="1"/>
            <a:endParaRPr lang="en-US" dirty="0"/>
          </a:p>
        </p:txBody>
      </p:sp>
      <p:sp>
        <p:nvSpPr>
          <p:cNvPr id="4" name="Footer Placeholder 3"/>
          <p:cNvSpPr>
            <a:spLocks noGrp="1"/>
          </p:cNvSpPr>
          <p:nvPr>
            <p:ph type="ftr" sz="quarter" idx="11"/>
          </p:nvPr>
        </p:nvSpPr>
        <p:spPr/>
        <p:txBody>
          <a:bodyPr/>
          <a:lstStyle/>
          <a:p>
            <a:pPr>
              <a:defRPr/>
            </a:pPr>
            <a:r>
              <a:rPr lang="en-US" dirty="0"/>
              <a:t>Source:</a:t>
            </a:r>
          </a:p>
        </p:txBody>
      </p:sp>
    </p:spTree>
    <p:extLst>
      <p:ext uri="{BB962C8B-B14F-4D97-AF65-F5344CB8AC3E}">
        <p14:creationId xmlns:p14="http://schemas.microsoft.com/office/powerpoint/2010/main" val="1729316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007F1F-4104-42B8-962E-F1719DC3DA5B}"/>
              </a:ext>
            </a:extLst>
          </p:cNvPr>
          <p:cNvSpPr>
            <a:spLocks noGrp="1"/>
          </p:cNvSpPr>
          <p:nvPr>
            <p:ph type="title"/>
          </p:nvPr>
        </p:nvSpPr>
        <p:spPr/>
        <p:txBody>
          <a:bodyPr/>
          <a:lstStyle/>
          <a:p>
            <a:r>
              <a:rPr lang="en-US" dirty="0"/>
              <a:t>Pressure</a:t>
            </a:r>
          </a:p>
        </p:txBody>
      </p:sp>
      <p:sp>
        <p:nvSpPr>
          <p:cNvPr id="7" name="Content Placeholder 6">
            <a:extLst>
              <a:ext uri="{FF2B5EF4-FFF2-40B4-BE49-F238E27FC236}">
                <a16:creationId xmlns:a16="http://schemas.microsoft.com/office/drawing/2014/main" id="{5B8BE0F2-C2FA-4230-B537-3ED729FEE3B3}"/>
              </a:ext>
            </a:extLst>
          </p:cNvPr>
          <p:cNvSpPr>
            <a:spLocks noGrp="1"/>
          </p:cNvSpPr>
          <p:nvPr>
            <p:ph sz="quarter" idx="1"/>
          </p:nvPr>
        </p:nvSpPr>
        <p:spPr>
          <a:xfrm>
            <a:off x="457200" y="1581150"/>
            <a:ext cx="8229600" cy="4575810"/>
          </a:xfrm>
        </p:spPr>
        <p:txBody>
          <a:bodyPr/>
          <a:lstStyle/>
          <a:p>
            <a:r>
              <a:rPr lang="en-US" dirty="0"/>
              <a:t>When cutting wood with a chisel, because a sharp chisel translates force into a greater pressure than a dull chisel, sharp chisels are safer to use.</a:t>
            </a:r>
          </a:p>
          <a:p>
            <a:r>
              <a:rPr lang="en-US" dirty="0"/>
              <a:t>The extra hand-applied force required by a dull chisel makes the chisel more difficult to control, more prone to slipping and flying forward, creating a stabbing hazard.</a:t>
            </a:r>
          </a:p>
        </p:txBody>
      </p:sp>
      <p:sp>
        <p:nvSpPr>
          <p:cNvPr id="5" name="Footer Placeholder 4">
            <a:extLst>
              <a:ext uri="{FF2B5EF4-FFF2-40B4-BE49-F238E27FC236}">
                <a16:creationId xmlns:a16="http://schemas.microsoft.com/office/drawing/2014/main" id="{8E6D7CC4-243A-4BED-B54D-EC8EED1A4649}"/>
              </a:ext>
            </a:extLst>
          </p:cNvPr>
          <p:cNvSpPr>
            <a:spLocks noGrp="1"/>
          </p:cNvSpPr>
          <p:nvPr>
            <p:ph type="ftr" sz="quarter" idx="11"/>
          </p:nvPr>
        </p:nvSpPr>
        <p:spPr/>
        <p:txBody>
          <a:bodyPr/>
          <a:lstStyle/>
          <a:p>
            <a:pPr>
              <a:defRPr/>
            </a:pPr>
            <a:r>
              <a:rPr lang="en-US"/>
              <a:t>Source:</a:t>
            </a:r>
          </a:p>
        </p:txBody>
      </p:sp>
    </p:spTree>
    <p:extLst>
      <p:ext uri="{BB962C8B-B14F-4D97-AF65-F5344CB8AC3E}">
        <p14:creationId xmlns:p14="http://schemas.microsoft.com/office/powerpoint/2010/main" val="4067853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79610-14A3-4B12-8CB3-7D0538BC5131}"/>
              </a:ext>
            </a:extLst>
          </p:cNvPr>
          <p:cNvSpPr>
            <a:spLocks noGrp="1"/>
          </p:cNvSpPr>
          <p:nvPr>
            <p:ph type="title"/>
          </p:nvPr>
        </p:nvSpPr>
        <p:spPr/>
        <p:txBody>
          <a:bodyPr/>
          <a:lstStyle/>
          <a:p>
            <a:r>
              <a:rPr lang="en-US" dirty="0"/>
              <a:t>Pressure</a:t>
            </a:r>
          </a:p>
        </p:txBody>
      </p:sp>
      <p:sp>
        <p:nvSpPr>
          <p:cNvPr id="7" name="Content Placeholder 6">
            <a:extLst>
              <a:ext uri="{FF2B5EF4-FFF2-40B4-BE49-F238E27FC236}">
                <a16:creationId xmlns:a16="http://schemas.microsoft.com/office/drawing/2014/main" id="{F872DB6F-97D5-4AEA-988A-600A077D7D48}"/>
              </a:ext>
            </a:extLst>
          </p:cNvPr>
          <p:cNvSpPr>
            <a:spLocks noGrp="1"/>
          </p:cNvSpPr>
          <p:nvPr>
            <p:ph sz="quarter" idx="1"/>
          </p:nvPr>
        </p:nvSpPr>
        <p:spPr>
          <a:xfrm>
            <a:off x="457200" y="1219200"/>
            <a:ext cx="8229600" cy="4937760"/>
          </a:xfrm>
        </p:spPr>
        <p:txBody>
          <a:bodyPr/>
          <a:lstStyle/>
          <a:p>
            <a:r>
              <a:rPr lang="en-US" dirty="0"/>
              <a:t>A coarse hone’s abrasive granules are spaced further than a fine hone.  With fewer point-contacts per unit area, a coarse hone applies greater pressure to the chisel, providing an aggressive grind action.  This results in faster honing, but leaves a scratched, serrated edge.</a:t>
            </a:r>
          </a:p>
          <a:p>
            <a:r>
              <a:rPr lang="en-US" dirty="0"/>
              <a:t>The tiny, tight granules of a fine hone decrease the aggressiveness of the grind (less pressure), but remove the larger scratches left by the coarse hone.</a:t>
            </a:r>
          </a:p>
        </p:txBody>
      </p:sp>
      <p:sp>
        <p:nvSpPr>
          <p:cNvPr id="5" name="Footer Placeholder 4">
            <a:extLst>
              <a:ext uri="{FF2B5EF4-FFF2-40B4-BE49-F238E27FC236}">
                <a16:creationId xmlns:a16="http://schemas.microsoft.com/office/drawing/2014/main" id="{519AD774-6C05-4B78-A2E1-E648054AFA16}"/>
              </a:ext>
            </a:extLst>
          </p:cNvPr>
          <p:cNvSpPr>
            <a:spLocks noGrp="1"/>
          </p:cNvSpPr>
          <p:nvPr>
            <p:ph type="ftr" sz="quarter" idx="11"/>
          </p:nvPr>
        </p:nvSpPr>
        <p:spPr/>
        <p:txBody>
          <a:bodyPr/>
          <a:lstStyle/>
          <a:p>
            <a:pPr>
              <a:defRPr/>
            </a:pPr>
            <a:r>
              <a:rPr lang="en-US"/>
              <a:t>Source:</a:t>
            </a:r>
          </a:p>
        </p:txBody>
      </p:sp>
    </p:spTree>
    <p:extLst>
      <p:ext uri="{BB962C8B-B14F-4D97-AF65-F5344CB8AC3E}">
        <p14:creationId xmlns:p14="http://schemas.microsoft.com/office/powerpoint/2010/main" val="273425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4720" y="1905000"/>
            <a:ext cx="7305040" cy="1066800"/>
          </a:xfrm>
        </p:spPr>
        <p:txBody>
          <a:bodyPr/>
          <a:lstStyle/>
          <a:p>
            <a:r>
              <a:rPr lang="en-US" sz="4800" dirty="0"/>
              <a:t>S</a:t>
            </a:r>
            <a:r>
              <a:rPr lang="en-US" sz="6000" dirty="0">
                <a:solidFill>
                  <a:srgbClr val="FF0000"/>
                </a:solidFill>
              </a:rPr>
              <a:t>T</a:t>
            </a:r>
            <a:r>
              <a:rPr lang="en-US" sz="4800" dirty="0"/>
              <a:t>EM – abrasion, grinding, sanding, etc.</a:t>
            </a:r>
          </a:p>
        </p:txBody>
      </p:sp>
      <p:sp>
        <p:nvSpPr>
          <p:cNvPr id="6" name="Text Placeholder 5"/>
          <p:cNvSpPr>
            <a:spLocks noGrp="1"/>
          </p:cNvSpPr>
          <p:nvPr>
            <p:ph type="body" idx="1"/>
          </p:nvPr>
        </p:nvSpPr>
        <p:spPr/>
        <p:txBody>
          <a:bodyPr/>
          <a:lstStyle/>
          <a:p>
            <a:pPr algn="ctr"/>
            <a:r>
              <a:rPr lang="en-US" sz="3600" dirty="0"/>
              <a:t>Abrasive Grit</a:t>
            </a:r>
          </a:p>
        </p:txBody>
      </p:sp>
      <p:sp>
        <p:nvSpPr>
          <p:cNvPr id="4" name="Footer Placeholder 3"/>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4252314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B091-7F9E-4314-B66C-1583A8399B2F}"/>
              </a:ext>
            </a:extLst>
          </p:cNvPr>
          <p:cNvSpPr>
            <a:spLocks noGrp="1"/>
          </p:cNvSpPr>
          <p:nvPr>
            <p:ph type="title"/>
          </p:nvPr>
        </p:nvSpPr>
        <p:spPr/>
        <p:txBody>
          <a:bodyPr/>
          <a:lstStyle/>
          <a:p>
            <a:r>
              <a:rPr lang="en-US" dirty="0"/>
              <a:t>Abrasive Tools</a:t>
            </a:r>
          </a:p>
        </p:txBody>
      </p:sp>
      <p:sp>
        <p:nvSpPr>
          <p:cNvPr id="3" name="Content Placeholder 2">
            <a:extLst>
              <a:ext uri="{FF2B5EF4-FFF2-40B4-BE49-F238E27FC236}">
                <a16:creationId xmlns:a16="http://schemas.microsoft.com/office/drawing/2014/main" id="{84DB1B5F-1BED-4CFB-92E6-1F2AF00A8DF0}"/>
              </a:ext>
            </a:extLst>
          </p:cNvPr>
          <p:cNvSpPr>
            <a:spLocks noGrp="1"/>
          </p:cNvSpPr>
          <p:nvPr>
            <p:ph sz="quarter" idx="1"/>
          </p:nvPr>
        </p:nvSpPr>
        <p:spPr>
          <a:xfrm>
            <a:off x="457200" y="1581150"/>
            <a:ext cx="8229600" cy="4575810"/>
          </a:xfrm>
        </p:spPr>
        <p:txBody>
          <a:bodyPr/>
          <a:lstStyle/>
          <a:p>
            <a:r>
              <a:rPr lang="en-US" dirty="0"/>
              <a:t>Abrasive action is explained by the principles previously discussed:  Hardness, Force, and Pressure.</a:t>
            </a:r>
          </a:p>
          <a:p>
            <a:r>
              <a:rPr lang="en-US" dirty="0"/>
              <a:t>The grit on the surface of an abrasive tool must be </a:t>
            </a:r>
            <a:r>
              <a:rPr lang="en-US" b="1" dirty="0"/>
              <a:t>harder</a:t>
            </a:r>
            <a:r>
              <a:rPr lang="en-US" dirty="0"/>
              <a:t> than the target material.</a:t>
            </a:r>
          </a:p>
          <a:p>
            <a:r>
              <a:rPr lang="en-US" dirty="0"/>
              <a:t>The greater the </a:t>
            </a:r>
            <a:r>
              <a:rPr lang="en-US" b="1" dirty="0"/>
              <a:t>force</a:t>
            </a:r>
            <a:r>
              <a:rPr lang="en-US" dirty="0"/>
              <a:t> applied to the abrasive tool, the more aggressively it will grind the target material.</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1BCA9446-6991-45EC-868B-947A19DB86CD}"/>
              </a:ext>
            </a:extLst>
          </p:cNvPr>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2109001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E32571-99B4-4FF6-BECE-929809335406}"/>
              </a:ext>
            </a:extLst>
          </p:cNvPr>
          <p:cNvPicPr>
            <a:picLocks noChangeAspect="1"/>
          </p:cNvPicPr>
          <p:nvPr/>
        </p:nvPicPr>
        <p:blipFill>
          <a:blip r:embed="rId2"/>
          <a:stretch>
            <a:fillRect/>
          </a:stretch>
        </p:blipFill>
        <p:spPr>
          <a:xfrm>
            <a:off x="862012" y="4457700"/>
            <a:ext cx="3190875" cy="1428750"/>
          </a:xfrm>
          <a:prstGeom prst="rect">
            <a:avLst/>
          </a:prstGeom>
        </p:spPr>
      </p:pic>
      <p:sp>
        <p:nvSpPr>
          <p:cNvPr id="2" name="Title 1">
            <a:extLst>
              <a:ext uri="{FF2B5EF4-FFF2-40B4-BE49-F238E27FC236}">
                <a16:creationId xmlns:a16="http://schemas.microsoft.com/office/drawing/2014/main" id="{4DABE59E-EB87-4CBD-812E-3AD3C7D7DDD9}"/>
              </a:ext>
            </a:extLst>
          </p:cNvPr>
          <p:cNvSpPr>
            <a:spLocks noGrp="1"/>
          </p:cNvSpPr>
          <p:nvPr>
            <p:ph type="title"/>
          </p:nvPr>
        </p:nvSpPr>
        <p:spPr/>
        <p:txBody>
          <a:bodyPr/>
          <a:lstStyle/>
          <a:p>
            <a:r>
              <a:rPr lang="en-US" dirty="0"/>
              <a:t>Abrasive Tools</a:t>
            </a:r>
          </a:p>
        </p:txBody>
      </p:sp>
      <p:sp>
        <p:nvSpPr>
          <p:cNvPr id="3" name="Content Placeholder 2">
            <a:extLst>
              <a:ext uri="{FF2B5EF4-FFF2-40B4-BE49-F238E27FC236}">
                <a16:creationId xmlns:a16="http://schemas.microsoft.com/office/drawing/2014/main" id="{E0E311CD-DF04-420C-B63E-748F9F472F6A}"/>
              </a:ext>
            </a:extLst>
          </p:cNvPr>
          <p:cNvSpPr>
            <a:spLocks noGrp="1"/>
          </p:cNvSpPr>
          <p:nvPr>
            <p:ph sz="quarter" idx="1"/>
          </p:nvPr>
        </p:nvSpPr>
        <p:spPr>
          <a:xfrm>
            <a:off x="457200" y="1219200"/>
            <a:ext cx="8229600" cy="3057526"/>
          </a:xfrm>
        </p:spPr>
        <p:txBody>
          <a:bodyPr/>
          <a:lstStyle/>
          <a:p>
            <a:r>
              <a:rPr lang="en-US" dirty="0"/>
              <a:t>With fewer contact-points per unit area, coarse-grit abrasive tools apply more pressure to the target material than fine-grit tools.</a:t>
            </a:r>
          </a:p>
          <a:p>
            <a:r>
              <a:rPr lang="en-US" dirty="0"/>
              <a:t>Coarse abrasives leave a rough edge on a chisel.  Fine abrasives leave a smoother edge on a chisel.  The finer the abrasive, the finer the edge.</a:t>
            </a:r>
          </a:p>
        </p:txBody>
      </p:sp>
      <p:sp>
        <p:nvSpPr>
          <p:cNvPr id="4" name="Footer Placeholder 3">
            <a:extLst>
              <a:ext uri="{FF2B5EF4-FFF2-40B4-BE49-F238E27FC236}">
                <a16:creationId xmlns:a16="http://schemas.microsoft.com/office/drawing/2014/main" id="{0B05C245-B1D9-4B4A-A6B4-FB8CA96E7666}"/>
              </a:ext>
            </a:extLst>
          </p:cNvPr>
          <p:cNvSpPr>
            <a:spLocks noGrp="1"/>
          </p:cNvSpPr>
          <p:nvPr>
            <p:ph type="ftr" sz="quarter" idx="11"/>
          </p:nvPr>
        </p:nvSpPr>
        <p:spPr>
          <a:xfrm>
            <a:off x="1666875" y="6356350"/>
            <a:ext cx="7019925" cy="365125"/>
          </a:xfrm>
        </p:spPr>
        <p:txBody>
          <a:bodyPr/>
          <a:lstStyle/>
          <a:p>
            <a:pPr>
              <a:defRPr/>
            </a:pPr>
            <a:r>
              <a:rPr lang="en-US" dirty="0"/>
              <a:t>Source: </a:t>
            </a:r>
            <a:r>
              <a:rPr lang="en-US" dirty="0">
                <a:hlinkClick r:id="rId3"/>
              </a:rPr>
              <a:t>http://multimedia.3m.com/mws/media/813249O/what-does-grit-mean-tech-talk.pdf</a:t>
            </a:r>
            <a:r>
              <a:rPr lang="en-US" dirty="0"/>
              <a:t> </a:t>
            </a:r>
          </a:p>
        </p:txBody>
      </p:sp>
      <p:pic>
        <p:nvPicPr>
          <p:cNvPr id="8" name="Picture 7">
            <a:extLst>
              <a:ext uri="{FF2B5EF4-FFF2-40B4-BE49-F238E27FC236}">
                <a16:creationId xmlns:a16="http://schemas.microsoft.com/office/drawing/2014/main" id="{2AEE2C6A-111B-46D4-9922-624836AF6F0F}"/>
              </a:ext>
            </a:extLst>
          </p:cNvPr>
          <p:cNvPicPr>
            <a:picLocks noChangeAspect="1"/>
          </p:cNvPicPr>
          <p:nvPr/>
        </p:nvPicPr>
        <p:blipFill>
          <a:blip r:embed="rId4"/>
          <a:stretch>
            <a:fillRect/>
          </a:stretch>
        </p:blipFill>
        <p:spPr>
          <a:xfrm>
            <a:off x="5244035" y="4883151"/>
            <a:ext cx="3037953" cy="540736"/>
          </a:xfrm>
          <a:prstGeom prst="rect">
            <a:avLst/>
          </a:prstGeom>
        </p:spPr>
      </p:pic>
    </p:spTree>
    <p:extLst>
      <p:ext uri="{BB962C8B-B14F-4D97-AF65-F5344CB8AC3E}">
        <p14:creationId xmlns:p14="http://schemas.microsoft.com/office/powerpoint/2010/main" val="2776353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81F5-6FC9-418C-82F2-94350576F568}"/>
              </a:ext>
            </a:extLst>
          </p:cNvPr>
          <p:cNvSpPr>
            <a:spLocks noGrp="1"/>
          </p:cNvSpPr>
          <p:nvPr>
            <p:ph type="title"/>
          </p:nvPr>
        </p:nvSpPr>
        <p:spPr/>
        <p:txBody>
          <a:bodyPr/>
          <a:lstStyle/>
          <a:p>
            <a:r>
              <a:rPr lang="en-US" dirty="0"/>
              <a:t>Abrasive Tools</a:t>
            </a:r>
          </a:p>
        </p:txBody>
      </p:sp>
      <p:sp>
        <p:nvSpPr>
          <p:cNvPr id="3" name="Content Placeholder 2">
            <a:extLst>
              <a:ext uri="{FF2B5EF4-FFF2-40B4-BE49-F238E27FC236}">
                <a16:creationId xmlns:a16="http://schemas.microsoft.com/office/drawing/2014/main" id="{566DE696-11DE-4C98-9FEF-4B20D8DA5E96}"/>
              </a:ext>
            </a:extLst>
          </p:cNvPr>
          <p:cNvSpPr>
            <a:spLocks noGrp="1"/>
          </p:cNvSpPr>
          <p:nvPr>
            <p:ph sz="quarter" idx="1"/>
          </p:nvPr>
        </p:nvSpPr>
        <p:spPr>
          <a:xfrm>
            <a:off x="457200" y="1419224"/>
            <a:ext cx="4041648" cy="4737735"/>
          </a:xfrm>
        </p:spPr>
        <p:txBody>
          <a:bodyPr/>
          <a:lstStyle/>
          <a:p>
            <a:r>
              <a:rPr lang="en-US" sz="2800" dirty="0"/>
              <a:t>The abrasive surface of an individual abrasive tool is fairly homogeneous.  The grade of roughness on these abrasives is denoted by an ANSI-standard “grit” number – the number being inversely proportional to the degree of roughness.</a:t>
            </a:r>
          </a:p>
        </p:txBody>
      </p:sp>
      <p:pic>
        <p:nvPicPr>
          <p:cNvPr id="7" name="Content Placeholder 6" descr="A screenshot of a cell phone&#10;&#10;Description generated with very high confidence">
            <a:extLst>
              <a:ext uri="{FF2B5EF4-FFF2-40B4-BE49-F238E27FC236}">
                <a16:creationId xmlns:a16="http://schemas.microsoft.com/office/drawing/2014/main" id="{B9B73A2A-2ADE-40A0-AA29-25BFE805527D}"/>
              </a:ext>
            </a:extLst>
          </p:cNvPr>
          <p:cNvPicPr>
            <a:picLocks noGrp="1" noChangeAspect="1"/>
          </p:cNvPicPr>
          <p:nvPr>
            <p:ph sz="quarter" idx="2"/>
          </p:nvPr>
        </p:nvPicPr>
        <p:blipFill>
          <a:blip r:embed="rId2"/>
          <a:stretch>
            <a:fillRect/>
          </a:stretch>
        </p:blipFill>
        <p:spPr>
          <a:xfrm>
            <a:off x="4632325" y="1483666"/>
            <a:ext cx="4041775" cy="4401843"/>
          </a:xfrm>
        </p:spPr>
      </p:pic>
      <p:sp>
        <p:nvSpPr>
          <p:cNvPr id="4" name="Footer Placeholder 3">
            <a:extLst>
              <a:ext uri="{FF2B5EF4-FFF2-40B4-BE49-F238E27FC236}">
                <a16:creationId xmlns:a16="http://schemas.microsoft.com/office/drawing/2014/main" id="{25E9F909-F4FB-42AC-A7CF-3AF3887118FA}"/>
              </a:ext>
            </a:extLst>
          </p:cNvPr>
          <p:cNvSpPr>
            <a:spLocks noGrp="1"/>
          </p:cNvSpPr>
          <p:nvPr>
            <p:ph type="ftr" sz="quarter" idx="11"/>
          </p:nvPr>
        </p:nvSpPr>
        <p:spPr>
          <a:xfrm>
            <a:off x="704851" y="6356350"/>
            <a:ext cx="7981950" cy="365125"/>
          </a:xfrm>
        </p:spPr>
        <p:txBody>
          <a:bodyPr/>
          <a:lstStyle/>
          <a:p>
            <a:pPr>
              <a:defRPr/>
            </a:pPr>
            <a:r>
              <a:rPr lang="en-US" dirty="0"/>
              <a:t>Source: </a:t>
            </a:r>
            <a:r>
              <a:rPr lang="en-US" dirty="0">
                <a:hlinkClick r:id="rId3"/>
              </a:rPr>
              <a:t>https://sharprazorpalace.com/advanced-honing-topics/130720-american-standard-grit-chart-conversions-microns.html</a:t>
            </a:r>
            <a:r>
              <a:rPr lang="en-US" dirty="0"/>
              <a:t> </a:t>
            </a:r>
          </a:p>
        </p:txBody>
      </p:sp>
    </p:spTree>
    <p:extLst>
      <p:ext uri="{BB962C8B-B14F-4D97-AF65-F5344CB8AC3E}">
        <p14:creationId xmlns:p14="http://schemas.microsoft.com/office/powerpoint/2010/main" val="491779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4720" y="1905000"/>
            <a:ext cx="7305040" cy="1066800"/>
          </a:xfrm>
        </p:spPr>
        <p:txBody>
          <a:bodyPr/>
          <a:lstStyle/>
          <a:p>
            <a:r>
              <a:rPr lang="en-US" sz="4800" dirty="0"/>
              <a:t>S</a:t>
            </a:r>
            <a:r>
              <a:rPr lang="en-US" sz="6000" dirty="0">
                <a:solidFill>
                  <a:srgbClr val="FF0000"/>
                </a:solidFill>
              </a:rPr>
              <a:t>T</a:t>
            </a:r>
            <a:r>
              <a:rPr lang="en-US" sz="4800" dirty="0"/>
              <a:t>EM – sharpening edged cutting tools</a:t>
            </a:r>
          </a:p>
        </p:txBody>
      </p:sp>
      <p:sp>
        <p:nvSpPr>
          <p:cNvPr id="6" name="Text Placeholder 5"/>
          <p:cNvSpPr>
            <a:spLocks noGrp="1"/>
          </p:cNvSpPr>
          <p:nvPr>
            <p:ph type="body" idx="1"/>
          </p:nvPr>
        </p:nvSpPr>
        <p:spPr/>
        <p:txBody>
          <a:bodyPr/>
          <a:lstStyle/>
          <a:p>
            <a:pPr algn="ctr"/>
            <a:r>
              <a:rPr lang="en-US" sz="3600" dirty="0"/>
              <a:t>Sharpening a Wood Chisel, </a:t>
            </a:r>
          </a:p>
          <a:p>
            <a:pPr algn="ctr"/>
            <a:r>
              <a:rPr lang="en-US" sz="3600" dirty="0"/>
              <a:t>Step-by-Step</a:t>
            </a:r>
          </a:p>
        </p:txBody>
      </p:sp>
      <p:sp>
        <p:nvSpPr>
          <p:cNvPr id="4" name="Footer Placeholder 3"/>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3098219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AAA1-B5AB-4571-B584-7450A0F1FBA4}"/>
              </a:ext>
            </a:extLst>
          </p:cNvPr>
          <p:cNvSpPr>
            <a:spLocks noGrp="1"/>
          </p:cNvSpPr>
          <p:nvPr>
            <p:ph type="title"/>
          </p:nvPr>
        </p:nvSpPr>
        <p:spPr/>
        <p:txBody>
          <a:bodyPr/>
          <a:lstStyle/>
          <a:p>
            <a:r>
              <a:rPr lang="en-US" dirty="0"/>
              <a:t>Chisel Sharpening – General Comments</a:t>
            </a:r>
          </a:p>
        </p:txBody>
      </p:sp>
      <p:sp>
        <p:nvSpPr>
          <p:cNvPr id="3" name="Content Placeholder 2">
            <a:extLst>
              <a:ext uri="{FF2B5EF4-FFF2-40B4-BE49-F238E27FC236}">
                <a16:creationId xmlns:a16="http://schemas.microsoft.com/office/drawing/2014/main" id="{1324D9F8-F89F-4971-A7AD-33CFA013298D}"/>
              </a:ext>
            </a:extLst>
          </p:cNvPr>
          <p:cNvSpPr>
            <a:spLocks noGrp="1"/>
          </p:cNvSpPr>
          <p:nvPr>
            <p:ph sz="quarter" idx="1"/>
          </p:nvPr>
        </p:nvSpPr>
        <p:spPr/>
        <p:txBody>
          <a:bodyPr/>
          <a:lstStyle/>
          <a:p>
            <a:r>
              <a:rPr lang="en-US" dirty="0"/>
              <a:t>If the chisel’s edge is nicked, or chipped, or very dull, begin honing with a coarse hone (100 to 300 grit).  Then continue on with medium (800 to 1,200 grit) and fine (1,200 to 1,800 grit) stones.</a:t>
            </a:r>
          </a:p>
          <a:p>
            <a:r>
              <a:rPr lang="en-US" dirty="0"/>
              <a:t>If the chisel’s edge is not in bad shape, begin with the medium or fine hone.</a:t>
            </a:r>
          </a:p>
          <a:p>
            <a:r>
              <a:rPr lang="en-US" dirty="0"/>
              <a:t>Finish by stropping the edge with polishing compound (4,000 to 8,000 grit).</a:t>
            </a:r>
          </a:p>
        </p:txBody>
      </p:sp>
      <p:sp>
        <p:nvSpPr>
          <p:cNvPr id="4" name="Footer Placeholder 3">
            <a:extLst>
              <a:ext uri="{FF2B5EF4-FFF2-40B4-BE49-F238E27FC236}">
                <a16:creationId xmlns:a16="http://schemas.microsoft.com/office/drawing/2014/main" id="{BF81ECCE-D846-42AB-8FB7-9E3E74D6C9CF}"/>
              </a:ext>
            </a:extLst>
          </p:cNvPr>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271076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5869-55EF-4268-A01D-A6EC296ABA9D}"/>
              </a:ext>
            </a:extLst>
          </p:cNvPr>
          <p:cNvSpPr>
            <a:spLocks noGrp="1"/>
          </p:cNvSpPr>
          <p:nvPr>
            <p:ph type="title"/>
          </p:nvPr>
        </p:nvSpPr>
        <p:spPr/>
        <p:txBody>
          <a:bodyPr/>
          <a:lstStyle/>
          <a:p>
            <a:r>
              <a:rPr lang="en-US" dirty="0"/>
              <a:t>Chisel Sharpening -- Preparations</a:t>
            </a:r>
          </a:p>
        </p:txBody>
      </p:sp>
      <p:sp>
        <p:nvSpPr>
          <p:cNvPr id="3" name="Content Placeholder 2">
            <a:extLst>
              <a:ext uri="{FF2B5EF4-FFF2-40B4-BE49-F238E27FC236}">
                <a16:creationId xmlns:a16="http://schemas.microsoft.com/office/drawing/2014/main" id="{CA42883B-6179-406E-A6E4-6A372602EB7F}"/>
              </a:ext>
            </a:extLst>
          </p:cNvPr>
          <p:cNvSpPr>
            <a:spLocks noGrp="1"/>
          </p:cNvSpPr>
          <p:nvPr>
            <p:ph sz="quarter" idx="1"/>
          </p:nvPr>
        </p:nvSpPr>
        <p:spPr>
          <a:xfrm>
            <a:off x="457200" y="1219200"/>
            <a:ext cx="8216646" cy="1844675"/>
          </a:xfrm>
        </p:spPr>
        <p:txBody>
          <a:bodyPr/>
          <a:lstStyle/>
          <a:p>
            <a:r>
              <a:rPr lang="en-US" sz="2800" dirty="0"/>
              <a:t>The bevels of most wood chisels we’ll use are ground at a 25</a:t>
            </a:r>
            <a:r>
              <a:rPr lang="en-US" sz="2800" baseline="30000" dirty="0"/>
              <a:t>o</a:t>
            </a:r>
            <a:r>
              <a:rPr lang="en-US" sz="2800" dirty="0"/>
              <a:t> or 30</a:t>
            </a:r>
            <a:r>
              <a:rPr lang="en-US" sz="2800" baseline="30000" dirty="0"/>
              <a:t>o</a:t>
            </a:r>
            <a:r>
              <a:rPr lang="en-US" sz="2800" dirty="0"/>
              <a:t> angle.</a:t>
            </a:r>
          </a:p>
          <a:p>
            <a:r>
              <a:rPr lang="en-US" sz="2800" dirty="0"/>
              <a:t>Check the manufacturer’s specifications for the chisel’s grind angle; or, measure it…</a:t>
            </a:r>
          </a:p>
        </p:txBody>
      </p:sp>
      <p:sp>
        <p:nvSpPr>
          <p:cNvPr id="4" name="Footer Placeholder 3">
            <a:extLst>
              <a:ext uri="{FF2B5EF4-FFF2-40B4-BE49-F238E27FC236}">
                <a16:creationId xmlns:a16="http://schemas.microsoft.com/office/drawing/2014/main" id="{1E8BA7D9-9411-4DF3-BEAE-CAD48FAF18AA}"/>
              </a:ext>
            </a:extLst>
          </p:cNvPr>
          <p:cNvSpPr>
            <a:spLocks noGrp="1"/>
          </p:cNvSpPr>
          <p:nvPr>
            <p:ph type="ftr" sz="quarter" idx="11"/>
          </p:nvPr>
        </p:nvSpPr>
        <p:spPr/>
        <p:txBody>
          <a:bodyPr/>
          <a:lstStyle/>
          <a:p>
            <a:pPr>
              <a:defRPr/>
            </a:pPr>
            <a:r>
              <a:rPr lang="en-US"/>
              <a:t>Source:</a:t>
            </a:r>
            <a:endParaRPr lang="en-US" dirty="0"/>
          </a:p>
        </p:txBody>
      </p:sp>
      <p:pic>
        <p:nvPicPr>
          <p:cNvPr id="11" name="Content Placeholder 10" descr="A picture containing device&#10;&#10;Description generated with very high confidence">
            <a:extLst>
              <a:ext uri="{FF2B5EF4-FFF2-40B4-BE49-F238E27FC236}">
                <a16:creationId xmlns:a16="http://schemas.microsoft.com/office/drawing/2014/main" id="{8CB82B0D-E244-4114-A864-7768BF300076}"/>
              </a:ext>
            </a:extLst>
          </p:cNvPr>
          <p:cNvPicPr>
            <a:picLocks noGrp="1" noChangeAspect="1"/>
          </p:cNvPicPr>
          <p:nvPr>
            <p:ph sz="quarter" idx="2"/>
          </p:nvPr>
        </p:nvPicPr>
        <p:blipFill>
          <a:blip r:embed="rId2"/>
          <a:stretch>
            <a:fillRect/>
          </a:stretch>
        </p:blipFill>
        <p:spPr>
          <a:xfrm>
            <a:off x="1824553" y="3140075"/>
            <a:ext cx="5494893" cy="3444875"/>
          </a:xfrm>
        </p:spPr>
      </p:pic>
    </p:spTree>
    <p:extLst>
      <p:ext uri="{BB962C8B-B14F-4D97-AF65-F5344CB8AC3E}">
        <p14:creationId xmlns:p14="http://schemas.microsoft.com/office/powerpoint/2010/main" val="3253561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5869-55EF-4268-A01D-A6EC296ABA9D}"/>
              </a:ext>
            </a:extLst>
          </p:cNvPr>
          <p:cNvSpPr>
            <a:spLocks noGrp="1"/>
          </p:cNvSpPr>
          <p:nvPr>
            <p:ph type="title"/>
          </p:nvPr>
        </p:nvSpPr>
        <p:spPr/>
        <p:txBody>
          <a:bodyPr/>
          <a:lstStyle/>
          <a:p>
            <a:r>
              <a:rPr lang="en-US" dirty="0"/>
              <a:t>Chisel Sharpening -- Preparations</a:t>
            </a:r>
          </a:p>
        </p:txBody>
      </p:sp>
      <p:sp>
        <p:nvSpPr>
          <p:cNvPr id="3" name="Content Placeholder 2">
            <a:extLst>
              <a:ext uri="{FF2B5EF4-FFF2-40B4-BE49-F238E27FC236}">
                <a16:creationId xmlns:a16="http://schemas.microsoft.com/office/drawing/2014/main" id="{CA42883B-6179-406E-A6E4-6A372602EB7F}"/>
              </a:ext>
            </a:extLst>
          </p:cNvPr>
          <p:cNvSpPr>
            <a:spLocks noGrp="1"/>
          </p:cNvSpPr>
          <p:nvPr>
            <p:ph sz="quarter" idx="1"/>
          </p:nvPr>
        </p:nvSpPr>
        <p:spPr>
          <a:xfrm>
            <a:off x="457200" y="1533524"/>
            <a:ext cx="8229600" cy="4623435"/>
          </a:xfrm>
        </p:spPr>
        <p:txBody>
          <a:bodyPr/>
          <a:lstStyle/>
          <a:p>
            <a:r>
              <a:rPr lang="en-US" dirty="0"/>
              <a:t>Gather the necessary materials:</a:t>
            </a:r>
          </a:p>
          <a:p>
            <a:pPr lvl="3"/>
            <a:endParaRPr lang="en-US" dirty="0"/>
          </a:p>
          <a:p>
            <a:pPr lvl="1"/>
            <a:r>
              <a:rPr lang="en-US" dirty="0"/>
              <a:t>Hones of various grits, as needed;</a:t>
            </a:r>
          </a:p>
          <a:p>
            <a:pPr lvl="1"/>
            <a:r>
              <a:rPr lang="en-US" dirty="0"/>
              <a:t>A leather strop with polishing compound;</a:t>
            </a:r>
          </a:p>
          <a:p>
            <a:pPr lvl="1"/>
            <a:r>
              <a:rPr lang="en-US" dirty="0"/>
              <a:t>Appropriate hone lubricant;</a:t>
            </a:r>
          </a:p>
          <a:p>
            <a:pPr lvl="1"/>
            <a:r>
              <a:rPr lang="en-US" dirty="0"/>
              <a:t>Appropriate chisel honing jig;</a:t>
            </a:r>
          </a:p>
          <a:p>
            <a:pPr lvl="1"/>
            <a:r>
              <a:rPr lang="en-US" dirty="0"/>
              <a:t>Cleaning rags;</a:t>
            </a:r>
          </a:p>
          <a:p>
            <a:pPr lvl="1"/>
            <a:r>
              <a:rPr lang="en-US" dirty="0"/>
              <a:t>Safety glasses;</a:t>
            </a:r>
          </a:p>
          <a:p>
            <a:pPr lvl="1"/>
            <a:r>
              <a:rPr lang="en-US" dirty="0"/>
              <a:t>Mechanics gloves, if needed.</a:t>
            </a:r>
          </a:p>
        </p:txBody>
      </p:sp>
      <p:sp>
        <p:nvSpPr>
          <p:cNvPr id="4" name="Footer Placeholder 3">
            <a:extLst>
              <a:ext uri="{FF2B5EF4-FFF2-40B4-BE49-F238E27FC236}">
                <a16:creationId xmlns:a16="http://schemas.microsoft.com/office/drawing/2014/main" id="{1E8BA7D9-9411-4DF3-BEAE-CAD48FAF18AA}"/>
              </a:ext>
            </a:extLst>
          </p:cNvPr>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219727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quarter" idx="1"/>
          </p:nvPr>
        </p:nvSpPr>
        <p:spPr>
          <a:xfrm>
            <a:off x="457200" y="1809750"/>
            <a:ext cx="8229600" cy="4109084"/>
          </a:xfrm>
        </p:spPr>
        <p:txBody>
          <a:bodyPr/>
          <a:lstStyle/>
          <a:p>
            <a:pPr lvl="0"/>
            <a:r>
              <a:rPr lang="en-US" dirty="0"/>
              <a:t>Student will be able to explain, in simple terms, the concept of material hardness;</a:t>
            </a:r>
          </a:p>
          <a:p>
            <a:pPr lvl="0"/>
            <a:r>
              <a:rPr lang="en-US" dirty="0"/>
              <a:t>Student will be able to explain, in simple terms, the related concepts of force and pressure;</a:t>
            </a:r>
          </a:p>
          <a:p>
            <a:pPr lvl="0"/>
            <a:r>
              <a:rPr lang="en-US" dirty="0"/>
              <a:t>Student will be able to explain, in simple terms, how the concept of hardness relates to sharpening edged cutting tools;</a:t>
            </a:r>
          </a:p>
          <a:p>
            <a:pPr lvl="0"/>
            <a:endParaRPr lang="en-US" dirty="0"/>
          </a:p>
        </p:txBody>
      </p:sp>
      <p:sp>
        <p:nvSpPr>
          <p:cNvPr id="4" name="Footer Placeholder 3"/>
          <p:cNvSpPr>
            <a:spLocks noGrp="1"/>
          </p:cNvSpPr>
          <p:nvPr>
            <p:ph type="ftr" sz="quarter" idx="11"/>
          </p:nvPr>
        </p:nvSpPr>
        <p:spPr/>
        <p:txBody>
          <a:bodyPr/>
          <a:lstStyle/>
          <a:p>
            <a:pPr>
              <a:defRPr/>
            </a:pPr>
            <a:r>
              <a:rPr lang="en-US" dirty="0"/>
              <a:t>Source:</a:t>
            </a:r>
          </a:p>
        </p:txBody>
      </p:sp>
    </p:spTree>
    <p:extLst>
      <p:ext uri="{BB962C8B-B14F-4D97-AF65-F5344CB8AC3E}">
        <p14:creationId xmlns:p14="http://schemas.microsoft.com/office/powerpoint/2010/main" val="177543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5869-55EF-4268-A01D-A6EC296ABA9D}"/>
              </a:ext>
            </a:extLst>
          </p:cNvPr>
          <p:cNvSpPr>
            <a:spLocks noGrp="1"/>
          </p:cNvSpPr>
          <p:nvPr>
            <p:ph type="title"/>
          </p:nvPr>
        </p:nvSpPr>
        <p:spPr/>
        <p:txBody>
          <a:bodyPr/>
          <a:lstStyle/>
          <a:p>
            <a:r>
              <a:rPr lang="en-US" dirty="0"/>
              <a:t>Chisel Sharpening – Step 1</a:t>
            </a:r>
          </a:p>
        </p:txBody>
      </p:sp>
      <p:sp>
        <p:nvSpPr>
          <p:cNvPr id="3" name="Content Placeholder 2">
            <a:extLst>
              <a:ext uri="{FF2B5EF4-FFF2-40B4-BE49-F238E27FC236}">
                <a16:creationId xmlns:a16="http://schemas.microsoft.com/office/drawing/2014/main" id="{CA42883B-6179-406E-A6E4-6A372602EB7F}"/>
              </a:ext>
            </a:extLst>
          </p:cNvPr>
          <p:cNvSpPr>
            <a:spLocks noGrp="1"/>
          </p:cNvSpPr>
          <p:nvPr>
            <p:ph sz="quarter" idx="1"/>
          </p:nvPr>
        </p:nvSpPr>
        <p:spPr/>
        <p:txBody>
          <a:bodyPr/>
          <a:lstStyle/>
          <a:p>
            <a:r>
              <a:rPr lang="en-US" sz="2800" dirty="0"/>
              <a:t>Clean the chisel, well.  Remove oil, grease, dirt, and loose rust.</a:t>
            </a:r>
          </a:p>
          <a:p>
            <a:r>
              <a:rPr lang="en-US" sz="2800" dirty="0"/>
              <a:t>Examine the condition of the edge to determine if honing needs to begin with a coarse stone, or if a medium or fine stone will be a suitable starting hone.</a:t>
            </a:r>
          </a:p>
          <a:p>
            <a:r>
              <a:rPr lang="en-US" sz="2800" dirty="0"/>
              <a:t>The photos in the next slide were taken with a 250x USB microscope.  This chisel was never sharpened after purchase.  Thus, in addition to wear and nicks on the edge, as well as some pitting and rust, the original grinding grooves are still visible from the original manufacturing…</a:t>
            </a:r>
          </a:p>
        </p:txBody>
      </p:sp>
      <p:sp>
        <p:nvSpPr>
          <p:cNvPr id="4" name="Footer Placeholder 3">
            <a:extLst>
              <a:ext uri="{FF2B5EF4-FFF2-40B4-BE49-F238E27FC236}">
                <a16:creationId xmlns:a16="http://schemas.microsoft.com/office/drawing/2014/main" id="{1E8BA7D9-9411-4DF3-BEAE-CAD48FAF18AA}"/>
              </a:ext>
            </a:extLst>
          </p:cNvPr>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313241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0FD5-89D1-4AAF-8DCF-0F0A35AB92D7}"/>
              </a:ext>
            </a:extLst>
          </p:cNvPr>
          <p:cNvSpPr>
            <a:spLocks noGrp="1"/>
          </p:cNvSpPr>
          <p:nvPr>
            <p:ph type="title"/>
          </p:nvPr>
        </p:nvSpPr>
        <p:spPr/>
        <p:txBody>
          <a:bodyPr/>
          <a:lstStyle/>
          <a:p>
            <a:r>
              <a:rPr lang="en-US" dirty="0"/>
              <a:t>Chisel Sharpening – Step 1</a:t>
            </a:r>
          </a:p>
        </p:txBody>
      </p:sp>
      <p:sp>
        <p:nvSpPr>
          <p:cNvPr id="5" name="Text Placeholder 4">
            <a:extLst>
              <a:ext uri="{FF2B5EF4-FFF2-40B4-BE49-F238E27FC236}">
                <a16:creationId xmlns:a16="http://schemas.microsoft.com/office/drawing/2014/main" id="{A9132DAA-ECBF-44C1-A709-1E2AA77AFC19}"/>
              </a:ext>
            </a:extLst>
          </p:cNvPr>
          <p:cNvSpPr>
            <a:spLocks noGrp="1"/>
          </p:cNvSpPr>
          <p:nvPr>
            <p:ph type="body" idx="1"/>
          </p:nvPr>
        </p:nvSpPr>
        <p:spPr>
          <a:xfrm>
            <a:off x="457200" y="1285875"/>
            <a:ext cx="8229600" cy="685800"/>
          </a:xfrm>
        </p:spPr>
        <p:txBody>
          <a:bodyPr/>
          <a:lstStyle/>
          <a:p>
            <a:pPr algn="ctr"/>
            <a:r>
              <a:rPr lang="en-US" sz="3200" dirty="0"/>
              <a:t>The Back Flat Side -- Corners</a:t>
            </a:r>
          </a:p>
        </p:txBody>
      </p:sp>
      <p:pic>
        <p:nvPicPr>
          <p:cNvPr id="10" name="Content Placeholder 9" descr="A picture containing person&#10;&#10;Description generated with very high confidence">
            <a:extLst>
              <a:ext uri="{FF2B5EF4-FFF2-40B4-BE49-F238E27FC236}">
                <a16:creationId xmlns:a16="http://schemas.microsoft.com/office/drawing/2014/main" id="{85F8C38A-B845-4905-9F60-C5FF4AC399D8}"/>
              </a:ext>
            </a:extLst>
          </p:cNvPr>
          <p:cNvPicPr>
            <a:picLocks noGrp="1" noChangeAspect="1"/>
          </p:cNvPicPr>
          <p:nvPr>
            <p:ph sz="quarter" idx="2"/>
          </p:nvPr>
        </p:nvPicPr>
        <p:blipFill>
          <a:blip r:embed="rId2"/>
          <a:stretch>
            <a:fillRect/>
          </a:stretch>
        </p:blipFill>
        <p:spPr>
          <a:xfrm>
            <a:off x="457200" y="2638425"/>
            <a:ext cx="4038600" cy="3028950"/>
          </a:xfrm>
        </p:spPr>
      </p:pic>
      <p:pic>
        <p:nvPicPr>
          <p:cNvPr id="12" name="Content Placeholder 11" descr="A close up of an object&#10;&#10;Description generated with high confidence">
            <a:extLst>
              <a:ext uri="{FF2B5EF4-FFF2-40B4-BE49-F238E27FC236}">
                <a16:creationId xmlns:a16="http://schemas.microsoft.com/office/drawing/2014/main" id="{E350EB4C-BF07-466D-A4AA-1A44189AC43F}"/>
              </a:ext>
            </a:extLst>
          </p:cNvPr>
          <p:cNvPicPr>
            <a:picLocks noGrp="1" noChangeAspect="1"/>
          </p:cNvPicPr>
          <p:nvPr>
            <p:ph sz="quarter" idx="4"/>
          </p:nvPr>
        </p:nvPicPr>
        <p:blipFill>
          <a:blip r:embed="rId3"/>
          <a:stretch>
            <a:fillRect/>
          </a:stretch>
        </p:blipFill>
        <p:spPr>
          <a:xfrm>
            <a:off x="4648200" y="2638425"/>
            <a:ext cx="4038600" cy="3028950"/>
          </a:xfrm>
        </p:spPr>
      </p:pic>
      <p:sp>
        <p:nvSpPr>
          <p:cNvPr id="4" name="Footer Placeholder 3">
            <a:extLst>
              <a:ext uri="{FF2B5EF4-FFF2-40B4-BE49-F238E27FC236}">
                <a16:creationId xmlns:a16="http://schemas.microsoft.com/office/drawing/2014/main" id="{7B25925A-4036-4D70-88F1-C6C621219815}"/>
              </a:ext>
            </a:extLst>
          </p:cNvPr>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1885284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0FD5-89D1-4AAF-8DCF-0F0A35AB92D7}"/>
              </a:ext>
            </a:extLst>
          </p:cNvPr>
          <p:cNvSpPr>
            <a:spLocks noGrp="1"/>
          </p:cNvSpPr>
          <p:nvPr>
            <p:ph type="title"/>
          </p:nvPr>
        </p:nvSpPr>
        <p:spPr/>
        <p:txBody>
          <a:bodyPr/>
          <a:lstStyle/>
          <a:p>
            <a:r>
              <a:rPr lang="en-US" dirty="0"/>
              <a:t>Chisel Sharpening – Step 1</a:t>
            </a:r>
          </a:p>
        </p:txBody>
      </p:sp>
      <p:sp>
        <p:nvSpPr>
          <p:cNvPr id="5" name="Text Placeholder 4">
            <a:extLst>
              <a:ext uri="{FF2B5EF4-FFF2-40B4-BE49-F238E27FC236}">
                <a16:creationId xmlns:a16="http://schemas.microsoft.com/office/drawing/2014/main" id="{A9132DAA-ECBF-44C1-A709-1E2AA77AFC19}"/>
              </a:ext>
            </a:extLst>
          </p:cNvPr>
          <p:cNvSpPr>
            <a:spLocks noGrp="1"/>
          </p:cNvSpPr>
          <p:nvPr>
            <p:ph type="body" idx="1"/>
          </p:nvPr>
        </p:nvSpPr>
        <p:spPr>
          <a:xfrm>
            <a:off x="457200" y="1285875"/>
            <a:ext cx="8229600" cy="685800"/>
          </a:xfrm>
        </p:spPr>
        <p:txBody>
          <a:bodyPr/>
          <a:lstStyle/>
          <a:p>
            <a:pPr algn="ctr"/>
            <a:r>
              <a:rPr lang="en-US" sz="3200" dirty="0"/>
              <a:t>The Front Bevel Side -- Corners</a:t>
            </a:r>
          </a:p>
        </p:txBody>
      </p:sp>
      <p:sp>
        <p:nvSpPr>
          <p:cNvPr id="4" name="Footer Placeholder 3">
            <a:extLst>
              <a:ext uri="{FF2B5EF4-FFF2-40B4-BE49-F238E27FC236}">
                <a16:creationId xmlns:a16="http://schemas.microsoft.com/office/drawing/2014/main" id="{7B25925A-4036-4D70-88F1-C6C621219815}"/>
              </a:ext>
            </a:extLst>
          </p:cNvPr>
          <p:cNvSpPr>
            <a:spLocks noGrp="1"/>
          </p:cNvSpPr>
          <p:nvPr>
            <p:ph type="ftr" sz="quarter" idx="11"/>
          </p:nvPr>
        </p:nvSpPr>
        <p:spPr/>
        <p:txBody>
          <a:bodyPr/>
          <a:lstStyle/>
          <a:p>
            <a:pPr>
              <a:defRPr/>
            </a:pPr>
            <a:r>
              <a:rPr lang="en-US"/>
              <a:t>Source:</a:t>
            </a:r>
            <a:endParaRPr lang="en-US" dirty="0"/>
          </a:p>
        </p:txBody>
      </p:sp>
      <p:pic>
        <p:nvPicPr>
          <p:cNvPr id="19" name="Content Placeholder 18">
            <a:extLst>
              <a:ext uri="{FF2B5EF4-FFF2-40B4-BE49-F238E27FC236}">
                <a16:creationId xmlns:a16="http://schemas.microsoft.com/office/drawing/2014/main" id="{9B41ABAD-21FF-4B0D-AE78-D1D2EBC5C02E}"/>
              </a:ext>
            </a:extLst>
          </p:cNvPr>
          <p:cNvPicPr>
            <a:picLocks noGrp="1" noChangeAspect="1"/>
          </p:cNvPicPr>
          <p:nvPr>
            <p:ph sz="quarter" idx="2"/>
          </p:nvPr>
        </p:nvPicPr>
        <p:blipFill>
          <a:blip r:embed="rId2"/>
          <a:stretch>
            <a:fillRect/>
          </a:stretch>
        </p:blipFill>
        <p:spPr>
          <a:xfrm>
            <a:off x="457200" y="2638425"/>
            <a:ext cx="4038600" cy="3028950"/>
          </a:xfrm>
        </p:spPr>
      </p:pic>
      <p:pic>
        <p:nvPicPr>
          <p:cNvPr id="21" name="Content Placeholder 20">
            <a:extLst>
              <a:ext uri="{FF2B5EF4-FFF2-40B4-BE49-F238E27FC236}">
                <a16:creationId xmlns:a16="http://schemas.microsoft.com/office/drawing/2014/main" id="{EE1DABBA-23C5-4A60-8188-B604EAB39091}"/>
              </a:ext>
            </a:extLst>
          </p:cNvPr>
          <p:cNvPicPr>
            <a:picLocks noGrp="1" noChangeAspect="1"/>
          </p:cNvPicPr>
          <p:nvPr>
            <p:ph sz="quarter" idx="4"/>
          </p:nvPr>
        </p:nvPicPr>
        <p:blipFill>
          <a:blip r:embed="rId3"/>
          <a:stretch>
            <a:fillRect/>
          </a:stretch>
        </p:blipFill>
        <p:spPr>
          <a:xfrm>
            <a:off x="4648200" y="2638425"/>
            <a:ext cx="4038600" cy="3028950"/>
          </a:xfrm>
        </p:spPr>
      </p:pic>
    </p:spTree>
    <p:extLst>
      <p:ext uri="{BB962C8B-B14F-4D97-AF65-F5344CB8AC3E}">
        <p14:creationId xmlns:p14="http://schemas.microsoft.com/office/powerpoint/2010/main" val="2272275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0FD5-89D1-4AAF-8DCF-0F0A35AB92D7}"/>
              </a:ext>
            </a:extLst>
          </p:cNvPr>
          <p:cNvSpPr>
            <a:spLocks noGrp="1"/>
          </p:cNvSpPr>
          <p:nvPr>
            <p:ph type="title"/>
          </p:nvPr>
        </p:nvSpPr>
        <p:spPr/>
        <p:txBody>
          <a:bodyPr/>
          <a:lstStyle/>
          <a:p>
            <a:r>
              <a:rPr lang="en-US" dirty="0"/>
              <a:t>Chisel Sharpening – Step 1</a:t>
            </a:r>
          </a:p>
        </p:txBody>
      </p:sp>
      <p:sp>
        <p:nvSpPr>
          <p:cNvPr id="5" name="Text Placeholder 4">
            <a:extLst>
              <a:ext uri="{FF2B5EF4-FFF2-40B4-BE49-F238E27FC236}">
                <a16:creationId xmlns:a16="http://schemas.microsoft.com/office/drawing/2014/main" id="{A9132DAA-ECBF-44C1-A709-1E2AA77AFC19}"/>
              </a:ext>
            </a:extLst>
          </p:cNvPr>
          <p:cNvSpPr>
            <a:spLocks noGrp="1"/>
          </p:cNvSpPr>
          <p:nvPr>
            <p:ph type="body" idx="1"/>
          </p:nvPr>
        </p:nvSpPr>
        <p:spPr>
          <a:xfrm>
            <a:off x="457200" y="1285875"/>
            <a:ext cx="8229600" cy="685800"/>
          </a:xfrm>
        </p:spPr>
        <p:txBody>
          <a:bodyPr/>
          <a:lstStyle/>
          <a:p>
            <a:pPr algn="ctr"/>
            <a:r>
              <a:rPr lang="en-US" sz="3200" dirty="0"/>
              <a:t>The Front Bevel Side – Mid-Edge</a:t>
            </a:r>
          </a:p>
        </p:txBody>
      </p:sp>
      <p:sp>
        <p:nvSpPr>
          <p:cNvPr id="4" name="Footer Placeholder 3">
            <a:extLst>
              <a:ext uri="{FF2B5EF4-FFF2-40B4-BE49-F238E27FC236}">
                <a16:creationId xmlns:a16="http://schemas.microsoft.com/office/drawing/2014/main" id="{7B25925A-4036-4D70-88F1-C6C621219815}"/>
              </a:ext>
            </a:extLst>
          </p:cNvPr>
          <p:cNvSpPr>
            <a:spLocks noGrp="1"/>
          </p:cNvSpPr>
          <p:nvPr>
            <p:ph type="ftr" sz="quarter" idx="11"/>
          </p:nvPr>
        </p:nvSpPr>
        <p:spPr/>
        <p:txBody>
          <a:bodyPr/>
          <a:lstStyle/>
          <a:p>
            <a:pPr>
              <a:defRPr/>
            </a:pPr>
            <a:r>
              <a:rPr lang="en-US"/>
              <a:t>Source:</a:t>
            </a:r>
            <a:endParaRPr lang="en-US" dirty="0"/>
          </a:p>
        </p:txBody>
      </p:sp>
      <p:pic>
        <p:nvPicPr>
          <p:cNvPr id="11" name="Content Placeholder 10" descr="A close up of a piece of paper&#10;&#10;Description generated with high confidence">
            <a:extLst>
              <a:ext uri="{FF2B5EF4-FFF2-40B4-BE49-F238E27FC236}">
                <a16:creationId xmlns:a16="http://schemas.microsoft.com/office/drawing/2014/main" id="{20E84EEE-DD6F-45B2-969E-56F5BF02CD74}"/>
              </a:ext>
            </a:extLst>
          </p:cNvPr>
          <p:cNvPicPr>
            <a:picLocks noGrp="1" noChangeAspect="1"/>
          </p:cNvPicPr>
          <p:nvPr>
            <p:ph sz="quarter" idx="2"/>
          </p:nvPr>
        </p:nvPicPr>
        <p:blipFill>
          <a:blip r:embed="rId2"/>
          <a:stretch>
            <a:fillRect/>
          </a:stretch>
        </p:blipFill>
        <p:spPr>
          <a:xfrm>
            <a:off x="457200" y="2638425"/>
            <a:ext cx="4038600" cy="3028950"/>
          </a:xfrm>
        </p:spPr>
      </p:pic>
      <p:pic>
        <p:nvPicPr>
          <p:cNvPr id="14" name="Content Placeholder 13">
            <a:extLst>
              <a:ext uri="{FF2B5EF4-FFF2-40B4-BE49-F238E27FC236}">
                <a16:creationId xmlns:a16="http://schemas.microsoft.com/office/drawing/2014/main" id="{C489085B-5827-4E3E-9C0F-1AD5F1E7087C}"/>
              </a:ext>
            </a:extLst>
          </p:cNvPr>
          <p:cNvPicPr>
            <a:picLocks noGrp="1" noChangeAspect="1"/>
          </p:cNvPicPr>
          <p:nvPr>
            <p:ph sz="quarter" idx="4"/>
          </p:nvPr>
        </p:nvPicPr>
        <p:blipFill>
          <a:blip r:embed="rId3"/>
          <a:stretch>
            <a:fillRect/>
          </a:stretch>
        </p:blipFill>
        <p:spPr>
          <a:xfrm>
            <a:off x="4648200" y="2638425"/>
            <a:ext cx="4038600" cy="3028950"/>
          </a:xfrm>
        </p:spPr>
      </p:pic>
    </p:spTree>
    <p:extLst>
      <p:ext uri="{BB962C8B-B14F-4D97-AF65-F5344CB8AC3E}">
        <p14:creationId xmlns:p14="http://schemas.microsoft.com/office/powerpoint/2010/main" val="1863380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7481F-39B7-44B8-A2BE-CC2C05E792D2}"/>
              </a:ext>
            </a:extLst>
          </p:cNvPr>
          <p:cNvSpPr>
            <a:spLocks noGrp="1"/>
          </p:cNvSpPr>
          <p:nvPr>
            <p:ph type="title"/>
          </p:nvPr>
        </p:nvSpPr>
        <p:spPr/>
        <p:txBody>
          <a:bodyPr/>
          <a:lstStyle/>
          <a:p>
            <a:r>
              <a:rPr lang="en-US" dirty="0"/>
              <a:t>Chisel Sharpening – Step 2</a:t>
            </a:r>
          </a:p>
        </p:txBody>
      </p:sp>
      <p:sp>
        <p:nvSpPr>
          <p:cNvPr id="3" name="Content Placeholder 2">
            <a:extLst>
              <a:ext uri="{FF2B5EF4-FFF2-40B4-BE49-F238E27FC236}">
                <a16:creationId xmlns:a16="http://schemas.microsoft.com/office/drawing/2014/main" id="{7BEA1DB7-B45E-4DB3-A23F-60FEC49C55AA}"/>
              </a:ext>
            </a:extLst>
          </p:cNvPr>
          <p:cNvSpPr>
            <a:spLocks noGrp="1"/>
          </p:cNvSpPr>
          <p:nvPr>
            <p:ph sz="quarter" idx="1"/>
          </p:nvPr>
        </p:nvSpPr>
        <p:spPr>
          <a:xfrm>
            <a:off x="457200" y="1219200"/>
            <a:ext cx="8324850" cy="2438400"/>
          </a:xfrm>
        </p:spPr>
        <p:txBody>
          <a:bodyPr/>
          <a:lstStyle/>
          <a:p>
            <a:r>
              <a:rPr lang="en-US" dirty="0"/>
              <a:t>Lap the Back/Flat Side of the Chisel</a:t>
            </a:r>
          </a:p>
          <a:p>
            <a:pPr lvl="1"/>
            <a:r>
              <a:rPr lang="en-US" dirty="0"/>
              <a:t>Lay it flat on the lubricated hone and work it back and forth in a line perpendicular to the centerline of the chisel.</a:t>
            </a:r>
          </a:p>
          <a:p>
            <a:pPr lvl="1"/>
            <a:r>
              <a:rPr lang="en-US" dirty="0"/>
              <a:t>Work through all the appropriate grits.</a:t>
            </a:r>
          </a:p>
        </p:txBody>
      </p:sp>
      <p:pic>
        <p:nvPicPr>
          <p:cNvPr id="7" name="Content Placeholder 6" descr="A hand holding a toy&#10;&#10;Description generated with high confidence">
            <a:extLst>
              <a:ext uri="{FF2B5EF4-FFF2-40B4-BE49-F238E27FC236}">
                <a16:creationId xmlns:a16="http://schemas.microsoft.com/office/drawing/2014/main" id="{EA349A7F-ADE0-4A6A-8653-5F21728ED05E}"/>
              </a:ext>
            </a:extLst>
          </p:cNvPr>
          <p:cNvPicPr>
            <a:picLocks noGrp="1" noChangeAspect="1"/>
          </p:cNvPicPr>
          <p:nvPr>
            <p:ph sz="quarter" idx="2"/>
          </p:nvPr>
        </p:nvPicPr>
        <p:blipFill>
          <a:blip r:embed="rId2"/>
          <a:stretch>
            <a:fillRect/>
          </a:stretch>
        </p:blipFill>
        <p:spPr>
          <a:xfrm>
            <a:off x="2411413" y="3657600"/>
            <a:ext cx="4433660" cy="2698750"/>
          </a:xfrm>
        </p:spPr>
      </p:pic>
      <p:sp>
        <p:nvSpPr>
          <p:cNvPr id="4" name="Footer Placeholder 3">
            <a:extLst>
              <a:ext uri="{FF2B5EF4-FFF2-40B4-BE49-F238E27FC236}">
                <a16:creationId xmlns:a16="http://schemas.microsoft.com/office/drawing/2014/main" id="{377BF8E6-8DBA-4F7B-8080-6D4873511255}"/>
              </a:ext>
            </a:extLst>
          </p:cNvPr>
          <p:cNvSpPr>
            <a:spLocks noGrp="1"/>
          </p:cNvSpPr>
          <p:nvPr>
            <p:ph type="ftr" sz="quarter" idx="11"/>
          </p:nvPr>
        </p:nvSpPr>
        <p:spPr>
          <a:xfrm>
            <a:off x="561975" y="6356350"/>
            <a:ext cx="8124825" cy="365125"/>
          </a:xfrm>
        </p:spPr>
        <p:txBody>
          <a:bodyPr/>
          <a:lstStyle/>
          <a:p>
            <a:pPr>
              <a:defRPr/>
            </a:pPr>
            <a:r>
              <a:rPr lang="en-US" dirty="0"/>
              <a:t>Source:  </a:t>
            </a:r>
            <a:r>
              <a:rPr lang="en-US" dirty="0">
                <a:hlinkClick r:id="rId3"/>
              </a:rPr>
              <a:t>https://www.stewmac.com/How-To/Trade_Secrets/Sharpen_your_chisels_so_they_cut_like_razors.html</a:t>
            </a:r>
            <a:r>
              <a:rPr lang="en-US" dirty="0"/>
              <a:t> </a:t>
            </a:r>
          </a:p>
        </p:txBody>
      </p:sp>
    </p:spTree>
    <p:extLst>
      <p:ext uri="{BB962C8B-B14F-4D97-AF65-F5344CB8AC3E}">
        <p14:creationId xmlns:p14="http://schemas.microsoft.com/office/powerpoint/2010/main" val="1637609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D087-50E1-4B0E-BF9A-0BF074C10796}"/>
              </a:ext>
            </a:extLst>
          </p:cNvPr>
          <p:cNvSpPr>
            <a:spLocks noGrp="1"/>
          </p:cNvSpPr>
          <p:nvPr>
            <p:ph type="title"/>
          </p:nvPr>
        </p:nvSpPr>
        <p:spPr/>
        <p:txBody>
          <a:bodyPr/>
          <a:lstStyle/>
          <a:p>
            <a:r>
              <a:rPr lang="en-US" dirty="0"/>
              <a:t>Chisel Sharpening – Step 3</a:t>
            </a:r>
          </a:p>
        </p:txBody>
      </p:sp>
      <p:sp>
        <p:nvSpPr>
          <p:cNvPr id="3" name="Content Placeholder 2">
            <a:extLst>
              <a:ext uri="{FF2B5EF4-FFF2-40B4-BE49-F238E27FC236}">
                <a16:creationId xmlns:a16="http://schemas.microsoft.com/office/drawing/2014/main" id="{D5B17161-AF70-430C-B44D-7D191CC73375}"/>
              </a:ext>
            </a:extLst>
          </p:cNvPr>
          <p:cNvSpPr>
            <a:spLocks noGrp="1"/>
          </p:cNvSpPr>
          <p:nvPr>
            <p:ph sz="quarter" idx="1"/>
          </p:nvPr>
        </p:nvSpPr>
        <p:spPr>
          <a:xfrm>
            <a:off x="457200" y="1219200"/>
            <a:ext cx="8229600" cy="3371850"/>
          </a:xfrm>
        </p:spPr>
        <p:txBody>
          <a:bodyPr/>
          <a:lstStyle/>
          <a:p>
            <a:r>
              <a:rPr lang="en-US" dirty="0"/>
              <a:t>Hone the Bevel</a:t>
            </a:r>
          </a:p>
          <a:p>
            <a:pPr lvl="1"/>
            <a:r>
              <a:rPr lang="en-US" dirty="0"/>
              <a:t>Set the chisel in the jig, bevel down, so the bevel will lie flush on the hone’s lubricated surface.</a:t>
            </a:r>
          </a:p>
          <a:p>
            <a:pPr lvl="1"/>
            <a:r>
              <a:rPr lang="en-US" dirty="0"/>
              <a:t>Push the edge forward along the hone as if trying to slice off a thin layer.</a:t>
            </a:r>
          </a:p>
          <a:p>
            <a:pPr lvl="1"/>
            <a:r>
              <a:rPr lang="en-US" dirty="0"/>
              <a:t>Inspect often.</a:t>
            </a:r>
          </a:p>
          <a:p>
            <a:pPr lvl="1"/>
            <a:r>
              <a:rPr lang="en-US" dirty="0"/>
              <a:t>Proceed grit-to-grit.</a:t>
            </a:r>
          </a:p>
        </p:txBody>
      </p:sp>
      <p:pic>
        <p:nvPicPr>
          <p:cNvPr id="7" name="Content Placeholder 6" descr="A picture containing indoor, table, wooden, tool&#10;&#10;Description generated with very high confidence">
            <a:extLst>
              <a:ext uri="{FF2B5EF4-FFF2-40B4-BE49-F238E27FC236}">
                <a16:creationId xmlns:a16="http://schemas.microsoft.com/office/drawing/2014/main" id="{BAE80171-EFE9-4431-966C-6A7C0533C4CE}"/>
              </a:ext>
            </a:extLst>
          </p:cNvPr>
          <p:cNvPicPr>
            <a:picLocks noGrp="1" noChangeAspect="1"/>
          </p:cNvPicPr>
          <p:nvPr>
            <p:ph sz="quarter" idx="2"/>
          </p:nvPr>
        </p:nvPicPr>
        <p:blipFill>
          <a:blip r:embed="rId2"/>
          <a:stretch>
            <a:fillRect/>
          </a:stretch>
        </p:blipFill>
        <p:spPr>
          <a:xfrm>
            <a:off x="4156410" y="3190875"/>
            <a:ext cx="4530196" cy="3165475"/>
          </a:xfrm>
        </p:spPr>
      </p:pic>
      <p:sp>
        <p:nvSpPr>
          <p:cNvPr id="5" name="Footer Placeholder 4">
            <a:extLst>
              <a:ext uri="{FF2B5EF4-FFF2-40B4-BE49-F238E27FC236}">
                <a16:creationId xmlns:a16="http://schemas.microsoft.com/office/drawing/2014/main" id="{E69F8A90-1564-4158-8D2B-6E6B05B9405E}"/>
              </a:ext>
            </a:extLst>
          </p:cNvPr>
          <p:cNvSpPr>
            <a:spLocks noGrp="1"/>
          </p:cNvSpPr>
          <p:nvPr>
            <p:ph type="ftr" sz="quarter" idx="11"/>
          </p:nvPr>
        </p:nvSpPr>
        <p:spPr>
          <a:xfrm>
            <a:off x="781051" y="6356350"/>
            <a:ext cx="7905750" cy="365125"/>
          </a:xfrm>
        </p:spPr>
        <p:txBody>
          <a:bodyPr/>
          <a:lstStyle/>
          <a:p>
            <a:pPr>
              <a:defRPr/>
            </a:pPr>
            <a:r>
              <a:rPr lang="en-US" dirty="0"/>
              <a:t>Source:  </a:t>
            </a:r>
            <a:r>
              <a:rPr lang="en-US" dirty="0">
                <a:hlinkClick r:id="rId3"/>
              </a:rPr>
              <a:t>https://www.canadianwoodworking.com/tipstechniques/make-sharpening-easier-diamond-stones</a:t>
            </a:r>
            <a:endParaRPr lang="en-US" dirty="0"/>
          </a:p>
        </p:txBody>
      </p:sp>
    </p:spTree>
    <p:extLst>
      <p:ext uri="{BB962C8B-B14F-4D97-AF65-F5344CB8AC3E}">
        <p14:creationId xmlns:p14="http://schemas.microsoft.com/office/powerpoint/2010/main" val="3750444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D2FD5-C174-40A8-ABBD-18A204DD5701}"/>
              </a:ext>
            </a:extLst>
          </p:cNvPr>
          <p:cNvSpPr>
            <a:spLocks noGrp="1"/>
          </p:cNvSpPr>
          <p:nvPr>
            <p:ph type="title"/>
          </p:nvPr>
        </p:nvSpPr>
        <p:spPr/>
        <p:txBody>
          <a:bodyPr/>
          <a:lstStyle/>
          <a:p>
            <a:r>
              <a:rPr lang="en-US" dirty="0"/>
              <a:t>Chisel Sharpening -- Interlude</a:t>
            </a:r>
          </a:p>
        </p:txBody>
      </p:sp>
      <p:sp>
        <p:nvSpPr>
          <p:cNvPr id="3" name="Content Placeholder 2">
            <a:extLst>
              <a:ext uri="{FF2B5EF4-FFF2-40B4-BE49-F238E27FC236}">
                <a16:creationId xmlns:a16="http://schemas.microsoft.com/office/drawing/2014/main" id="{A8EA11F7-B725-464D-89CF-07CF60C44399}"/>
              </a:ext>
            </a:extLst>
          </p:cNvPr>
          <p:cNvSpPr>
            <a:spLocks noGrp="1"/>
          </p:cNvSpPr>
          <p:nvPr>
            <p:ph sz="quarter" idx="1"/>
          </p:nvPr>
        </p:nvSpPr>
        <p:spPr>
          <a:xfrm>
            <a:off x="457200" y="1219200"/>
            <a:ext cx="8216646" cy="2514600"/>
          </a:xfrm>
        </p:spPr>
        <p:txBody>
          <a:bodyPr/>
          <a:lstStyle/>
          <a:p>
            <a:r>
              <a:rPr lang="en-US" dirty="0"/>
              <a:t>During the sharpening process, a very, very thin wafer of steel will develop along the length of the cutting end – the “burr.”  It must be removed.  Otherwise, upon use, it will immediately fold over and dull the edge.</a:t>
            </a:r>
          </a:p>
        </p:txBody>
      </p:sp>
      <p:pic>
        <p:nvPicPr>
          <p:cNvPr id="7" name="Content Placeholder 6">
            <a:extLst>
              <a:ext uri="{FF2B5EF4-FFF2-40B4-BE49-F238E27FC236}">
                <a16:creationId xmlns:a16="http://schemas.microsoft.com/office/drawing/2014/main" id="{BB380891-879C-48F3-A3CE-1F8A414E12F9}"/>
              </a:ext>
            </a:extLst>
          </p:cNvPr>
          <p:cNvPicPr>
            <a:picLocks noGrp="1" noChangeAspect="1"/>
          </p:cNvPicPr>
          <p:nvPr>
            <p:ph sz="quarter" idx="2"/>
          </p:nvPr>
        </p:nvPicPr>
        <p:blipFill>
          <a:blip r:embed="rId2"/>
          <a:stretch>
            <a:fillRect/>
          </a:stretch>
        </p:blipFill>
        <p:spPr>
          <a:xfrm>
            <a:off x="4316275" y="3945731"/>
            <a:ext cx="4357571" cy="1693069"/>
          </a:xfrm>
        </p:spPr>
      </p:pic>
      <p:sp>
        <p:nvSpPr>
          <p:cNvPr id="5" name="Footer Placeholder 4">
            <a:extLst>
              <a:ext uri="{FF2B5EF4-FFF2-40B4-BE49-F238E27FC236}">
                <a16:creationId xmlns:a16="http://schemas.microsoft.com/office/drawing/2014/main" id="{BFDAFE8D-90EE-4BF2-9E6E-C2C4B70D6E48}"/>
              </a:ext>
            </a:extLst>
          </p:cNvPr>
          <p:cNvSpPr>
            <a:spLocks noGrp="1"/>
          </p:cNvSpPr>
          <p:nvPr>
            <p:ph type="ftr" sz="quarter" idx="11"/>
          </p:nvPr>
        </p:nvSpPr>
        <p:spPr>
          <a:xfrm>
            <a:off x="295275" y="6153150"/>
            <a:ext cx="8391525" cy="568325"/>
          </a:xfrm>
        </p:spPr>
        <p:txBody>
          <a:bodyPr/>
          <a:lstStyle/>
          <a:p>
            <a:pPr>
              <a:defRPr/>
            </a:pPr>
            <a:r>
              <a:rPr lang="en-US" dirty="0"/>
              <a:t>Source:  </a:t>
            </a:r>
            <a:r>
              <a:rPr lang="en-US" u="sng" dirty="0">
                <a:hlinkClick r:id="rId3"/>
              </a:rPr>
              <a:t>http://www.hocktools.com/tech-info/sharpen.html</a:t>
            </a:r>
            <a:endParaRPr lang="en-US" u="sng" dirty="0"/>
          </a:p>
          <a:p>
            <a:pPr>
              <a:defRPr/>
            </a:pPr>
            <a:r>
              <a:rPr lang="en-US" dirty="0"/>
              <a:t>and </a:t>
            </a:r>
            <a:r>
              <a:rPr lang="en-US" u="sng" dirty="0">
                <a:hlinkClick r:id="rId4"/>
              </a:rPr>
              <a:t>https://www.knifeplanet.netfreehand-knife-sharpening-common-issues</a:t>
            </a:r>
            <a:endParaRPr lang="en-US" dirty="0"/>
          </a:p>
        </p:txBody>
      </p:sp>
      <p:pic>
        <p:nvPicPr>
          <p:cNvPr id="9" name="Picture 8" descr="A screenshot of a cell phone&#10;&#10;Description generated with very high confidence">
            <a:extLst>
              <a:ext uri="{FF2B5EF4-FFF2-40B4-BE49-F238E27FC236}">
                <a16:creationId xmlns:a16="http://schemas.microsoft.com/office/drawing/2014/main" id="{1828F3C9-1617-42F7-BFD9-3903410A71B9}"/>
              </a:ext>
            </a:extLst>
          </p:cNvPr>
          <p:cNvPicPr>
            <a:picLocks noChangeAspect="1"/>
          </p:cNvPicPr>
          <p:nvPr/>
        </p:nvPicPr>
        <p:blipFill>
          <a:blip r:embed="rId5"/>
          <a:stretch>
            <a:fillRect/>
          </a:stretch>
        </p:blipFill>
        <p:spPr>
          <a:xfrm>
            <a:off x="1062037" y="3733800"/>
            <a:ext cx="3222084" cy="2419350"/>
          </a:xfrm>
          <a:prstGeom prst="rect">
            <a:avLst/>
          </a:prstGeom>
        </p:spPr>
      </p:pic>
    </p:spTree>
    <p:extLst>
      <p:ext uri="{BB962C8B-B14F-4D97-AF65-F5344CB8AC3E}">
        <p14:creationId xmlns:p14="http://schemas.microsoft.com/office/powerpoint/2010/main" val="4124060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C045-87AF-442B-AA8A-91A743B96157}"/>
              </a:ext>
            </a:extLst>
          </p:cNvPr>
          <p:cNvSpPr>
            <a:spLocks noGrp="1"/>
          </p:cNvSpPr>
          <p:nvPr>
            <p:ph type="title"/>
          </p:nvPr>
        </p:nvSpPr>
        <p:spPr/>
        <p:txBody>
          <a:bodyPr/>
          <a:lstStyle/>
          <a:p>
            <a:r>
              <a:rPr lang="en-US" dirty="0"/>
              <a:t>Chisel Sharpening – Step 4</a:t>
            </a:r>
          </a:p>
        </p:txBody>
      </p:sp>
      <p:sp>
        <p:nvSpPr>
          <p:cNvPr id="3" name="Content Placeholder 2">
            <a:extLst>
              <a:ext uri="{FF2B5EF4-FFF2-40B4-BE49-F238E27FC236}">
                <a16:creationId xmlns:a16="http://schemas.microsoft.com/office/drawing/2014/main" id="{D4697CAA-9D82-4B49-9C44-558E34E799AB}"/>
              </a:ext>
            </a:extLst>
          </p:cNvPr>
          <p:cNvSpPr>
            <a:spLocks noGrp="1"/>
          </p:cNvSpPr>
          <p:nvPr>
            <p:ph sz="quarter" idx="1"/>
          </p:nvPr>
        </p:nvSpPr>
        <p:spPr>
          <a:xfrm>
            <a:off x="457200" y="1362074"/>
            <a:ext cx="8229600" cy="4794885"/>
          </a:xfrm>
        </p:spPr>
        <p:txBody>
          <a:bodyPr/>
          <a:lstStyle/>
          <a:p>
            <a:r>
              <a:rPr lang="en-US" sz="3000" dirty="0"/>
              <a:t>Remove the burr by stropping the chisel.</a:t>
            </a:r>
          </a:p>
          <a:p>
            <a:r>
              <a:rPr lang="en-US" sz="3000" dirty="0"/>
              <a:t>When honing, the edge is pushed along the stone’s surface.</a:t>
            </a:r>
          </a:p>
          <a:p>
            <a:r>
              <a:rPr lang="en-US" sz="3000" dirty="0"/>
              <a:t>When stropping, the edge is dragged backwards over a flat, smooth, leather strop, surface-impregnated with high-grit polishing compound.</a:t>
            </a:r>
          </a:p>
          <a:p>
            <a:r>
              <a:rPr lang="en-US" sz="3000" dirty="0"/>
              <a:t>Use alternating strokes, back-bevel-back-bevel, etc.</a:t>
            </a:r>
          </a:p>
          <a:p>
            <a:r>
              <a:rPr lang="en-US" sz="3000" dirty="0"/>
              <a:t>Hold the honed surface flat on the strop, lift the back end up, ever so slightly, and drag the edge back.</a:t>
            </a:r>
          </a:p>
        </p:txBody>
      </p:sp>
      <p:sp>
        <p:nvSpPr>
          <p:cNvPr id="5" name="Footer Placeholder 4">
            <a:extLst>
              <a:ext uri="{FF2B5EF4-FFF2-40B4-BE49-F238E27FC236}">
                <a16:creationId xmlns:a16="http://schemas.microsoft.com/office/drawing/2014/main" id="{3728149B-04D9-43AF-BD6B-E411E6034FB0}"/>
              </a:ext>
            </a:extLst>
          </p:cNvPr>
          <p:cNvSpPr>
            <a:spLocks noGrp="1"/>
          </p:cNvSpPr>
          <p:nvPr>
            <p:ph type="ftr" sz="quarter" idx="11"/>
          </p:nvPr>
        </p:nvSpPr>
        <p:spPr/>
        <p:txBody>
          <a:bodyPr/>
          <a:lstStyle/>
          <a:p>
            <a:pPr>
              <a:defRPr/>
            </a:pPr>
            <a:r>
              <a:rPr lang="en-US"/>
              <a:t>Source:</a:t>
            </a:r>
          </a:p>
        </p:txBody>
      </p:sp>
    </p:spTree>
    <p:extLst>
      <p:ext uri="{BB962C8B-B14F-4D97-AF65-F5344CB8AC3E}">
        <p14:creationId xmlns:p14="http://schemas.microsoft.com/office/powerpoint/2010/main" val="1265548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FFF9-6D7B-4A1D-A25B-BA78C56302BF}"/>
              </a:ext>
            </a:extLst>
          </p:cNvPr>
          <p:cNvSpPr>
            <a:spLocks noGrp="1"/>
          </p:cNvSpPr>
          <p:nvPr>
            <p:ph type="title"/>
          </p:nvPr>
        </p:nvSpPr>
        <p:spPr/>
        <p:txBody>
          <a:bodyPr/>
          <a:lstStyle/>
          <a:p>
            <a:r>
              <a:rPr lang="en-US" dirty="0"/>
              <a:t>Chisel Sharpening – Step 4</a:t>
            </a:r>
          </a:p>
        </p:txBody>
      </p:sp>
      <p:sp>
        <p:nvSpPr>
          <p:cNvPr id="5" name="Content Placeholder 4">
            <a:extLst>
              <a:ext uri="{FF2B5EF4-FFF2-40B4-BE49-F238E27FC236}">
                <a16:creationId xmlns:a16="http://schemas.microsoft.com/office/drawing/2014/main" id="{C3E6B19A-D7A1-4B11-8AAA-C123EA3A376F}"/>
              </a:ext>
            </a:extLst>
          </p:cNvPr>
          <p:cNvSpPr>
            <a:spLocks noGrp="1"/>
          </p:cNvSpPr>
          <p:nvPr>
            <p:ph sz="quarter" idx="1"/>
          </p:nvPr>
        </p:nvSpPr>
        <p:spPr>
          <a:xfrm>
            <a:off x="457199" y="1219200"/>
            <a:ext cx="8229599" cy="2468880"/>
          </a:xfrm>
        </p:spPr>
        <p:txBody>
          <a:bodyPr/>
          <a:lstStyle/>
          <a:p>
            <a:r>
              <a:rPr lang="en-US" sz="2800" dirty="0"/>
              <a:t>Rub the polishing compound into the leather like coloring with a fat crayon.</a:t>
            </a:r>
          </a:p>
          <a:p>
            <a:r>
              <a:rPr lang="en-US" sz="2800" dirty="0"/>
              <a:t>Green = Chromium Oxide = about 10,000 grit</a:t>
            </a:r>
          </a:p>
          <a:p>
            <a:r>
              <a:rPr lang="en-US" sz="2800" dirty="0"/>
              <a:t>Gold = Aluminum &amp; Titanium Oxides = about 8,000 grit</a:t>
            </a:r>
          </a:p>
        </p:txBody>
      </p:sp>
      <p:pic>
        <p:nvPicPr>
          <p:cNvPr id="8" name="Content Placeholder 7">
            <a:extLst>
              <a:ext uri="{FF2B5EF4-FFF2-40B4-BE49-F238E27FC236}">
                <a16:creationId xmlns:a16="http://schemas.microsoft.com/office/drawing/2014/main" id="{2A40DAC9-8F83-491A-B3F6-79DAC39D3DE9}"/>
              </a:ext>
            </a:extLst>
          </p:cNvPr>
          <p:cNvPicPr>
            <a:picLocks noGrp="1" noChangeAspect="1"/>
          </p:cNvPicPr>
          <p:nvPr>
            <p:ph sz="quarter" idx="2"/>
          </p:nvPr>
        </p:nvPicPr>
        <p:blipFill>
          <a:blip r:embed="rId2"/>
          <a:stretch>
            <a:fillRect/>
          </a:stretch>
        </p:blipFill>
        <p:spPr>
          <a:xfrm>
            <a:off x="1891257" y="3429000"/>
            <a:ext cx="5361485" cy="3022537"/>
          </a:xfrm>
        </p:spPr>
      </p:pic>
      <p:sp>
        <p:nvSpPr>
          <p:cNvPr id="4" name="Footer Placeholder 3">
            <a:extLst>
              <a:ext uri="{FF2B5EF4-FFF2-40B4-BE49-F238E27FC236}">
                <a16:creationId xmlns:a16="http://schemas.microsoft.com/office/drawing/2014/main" id="{A9666FFD-295A-4715-A772-7B59BAFC0C9C}"/>
              </a:ext>
            </a:extLst>
          </p:cNvPr>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2206631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DDEA8-28B4-40D8-A7DC-35A1546CEFC0}"/>
              </a:ext>
            </a:extLst>
          </p:cNvPr>
          <p:cNvSpPr>
            <a:spLocks noGrp="1"/>
          </p:cNvSpPr>
          <p:nvPr>
            <p:ph type="title"/>
          </p:nvPr>
        </p:nvSpPr>
        <p:spPr/>
        <p:txBody>
          <a:bodyPr/>
          <a:lstStyle/>
          <a:p>
            <a:r>
              <a:rPr lang="en-US" dirty="0"/>
              <a:t>Chisel Sharpening – Step 5</a:t>
            </a:r>
          </a:p>
        </p:txBody>
      </p:sp>
      <p:sp>
        <p:nvSpPr>
          <p:cNvPr id="3" name="Content Placeholder 2">
            <a:extLst>
              <a:ext uri="{FF2B5EF4-FFF2-40B4-BE49-F238E27FC236}">
                <a16:creationId xmlns:a16="http://schemas.microsoft.com/office/drawing/2014/main" id="{507AF1C1-5533-45DF-9D35-7E8DBE896FCA}"/>
              </a:ext>
            </a:extLst>
          </p:cNvPr>
          <p:cNvSpPr>
            <a:spLocks noGrp="1"/>
          </p:cNvSpPr>
          <p:nvPr>
            <p:ph sz="quarter" idx="1"/>
          </p:nvPr>
        </p:nvSpPr>
        <p:spPr>
          <a:xfrm>
            <a:off x="457200" y="1219200"/>
            <a:ext cx="8229600" cy="2476500"/>
          </a:xfrm>
        </p:spPr>
        <p:txBody>
          <a:bodyPr/>
          <a:lstStyle/>
          <a:p>
            <a:r>
              <a:rPr lang="en-US" dirty="0"/>
              <a:t>Check the chisel for sharpness!</a:t>
            </a:r>
          </a:p>
          <a:p>
            <a:pPr lvl="1"/>
            <a:r>
              <a:rPr lang="en-US" dirty="0"/>
              <a:t>Hold a sheet of paper, vertically.  Attempt to shave thin slices off the edge of the hanging paper.</a:t>
            </a:r>
          </a:p>
          <a:p>
            <a:pPr lvl="1"/>
            <a:r>
              <a:rPr lang="en-US" dirty="0"/>
              <a:t>Try to shave very thin wafers and curls off the surface of a piece of scrap wood.</a:t>
            </a:r>
          </a:p>
        </p:txBody>
      </p:sp>
      <p:pic>
        <p:nvPicPr>
          <p:cNvPr id="7" name="Content Placeholder 6" descr="A chain on a wooden surface&#10;&#10;Description generated with high confidence">
            <a:extLst>
              <a:ext uri="{FF2B5EF4-FFF2-40B4-BE49-F238E27FC236}">
                <a16:creationId xmlns:a16="http://schemas.microsoft.com/office/drawing/2014/main" id="{5C2C6AB4-65AA-4D37-A757-4C315E6EA1E6}"/>
              </a:ext>
            </a:extLst>
          </p:cNvPr>
          <p:cNvPicPr>
            <a:picLocks noGrp="1" noChangeAspect="1"/>
          </p:cNvPicPr>
          <p:nvPr>
            <p:ph sz="quarter" idx="2"/>
          </p:nvPr>
        </p:nvPicPr>
        <p:blipFill>
          <a:blip r:embed="rId2"/>
          <a:stretch>
            <a:fillRect/>
          </a:stretch>
        </p:blipFill>
        <p:spPr>
          <a:xfrm>
            <a:off x="457200" y="4750816"/>
            <a:ext cx="2409807" cy="1605534"/>
          </a:xfrm>
        </p:spPr>
      </p:pic>
      <p:sp>
        <p:nvSpPr>
          <p:cNvPr id="5" name="Footer Placeholder 4">
            <a:extLst>
              <a:ext uri="{FF2B5EF4-FFF2-40B4-BE49-F238E27FC236}">
                <a16:creationId xmlns:a16="http://schemas.microsoft.com/office/drawing/2014/main" id="{F8728337-DD39-4341-BC40-A2C0042CC037}"/>
              </a:ext>
            </a:extLst>
          </p:cNvPr>
          <p:cNvSpPr>
            <a:spLocks noGrp="1"/>
          </p:cNvSpPr>
          <p:nvPr>
            <p:ph type="ftr" sz="quarter" idx="11"/>
          </p:nvPr>
        </p:nvSpPr>
        <p:spPr/>
        <p:txBody>
          <a:bodyPr/>
          <a:lstStyle/>
          <a:p>
            <a:pPr>
              <a:defRPr/>
            </a:pPr>
            <a:r>
              <a:rPr lang="en-US"/>
              <a:t>Source:</a:t>
            </a:r>
          </a:p>
        </p:txBody>
      </p:sp>
      <p:pic>
        <p:nvPicPr>
          <p:cNvPr id="9" name="Picture 8">
            <a:extLst>
              <a:ext uri="{FF2B5EF4-FFF2-40B4-BE49-F238E27FC236}">
                <a16:creationId xmlns:a16="http://schemas.microsoft.com/office/drawing/2014/main" id="{29B7333B-03A0-4654-A7A5-9CA27D59C44D}"/>
              </a:ext>
            </a:extLst>
          </p:cNvPr>
          <p:cNvPicPr>
            <a:picLocks noChangeAspect="1"/>
          </p:cNvPicPr>
          <p:nvPr/>
        </p:nvPicPr>
        <p:blipFill>
          <a:blip r:embed="rId3"/>
          <a:stretch>
            <a:fillRect/>
          </a:stretch>
        </p:blipFill>
        <p:spPr>
          <a:xfrm>
            <a:off x="3352800" y="4312666"/>
            <a:ext cx="2438400" cy="1624584"/>
          </a:xfrm>
          <a:prstGeom prst="rect">
            <a:avLst/>
          </a:prstGeom>
        </p:spPr>
      </p:pic>
      <p:pic>
        <p:nvPicPr>
          <p:cNvPr id="11" name="Picture 10" descr="A close up of a flower&#10;&#10;Description generated with high confidence">
            <a:extLst>
              <a:ext uri="{FF2B5EF4-FFF2-40B4-BE49-F238E27FC236}">
                <a16:creationId xmlns:a16="http://schemas.microsoft.com/office/drawing/2014/main" id="{467BC02C-AE3B-4643-9921-D4988C9B4342}"/>
              </a:ext>
            </a:extLst>
          </p:cNvPr>
          <p:cNvPicPr>
            <a:picLocks noChangeAspect="1"/>
          </p:cNvPicPr>
          <p:nvPr/>
        </p:nvPicPr>
        <p:blipFill>
          <a:blip r:embed="rId4"/>
          <a:stretch>
            <a:fillRect/>
          </a:stretch>
        </p:blipFill>
        <p:spPr>
          <a:xfrm>
            <a:off x="6219806" y="3429000"/>
            <a:ext cx="2438400" cy="1624584"/>
          </a:xfrm>
          <a:prstGeom prst="rect">
            <a:avLst/>
          </a:prstGeom>
        </p:spPr>
      </p:pic>
    </p:spTree>
    <p:extLst>
      <p:ext uri="{BB962C8B-B14F-4D97-AF65-F5344CB8AC3E}">
        <p14:creationId xmlns:p14="http://schemas.microsoft.com/office/powerpoint/2010/main" val="400022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quarter" idx="1"/>
          </p:nvPr>
        </p:nvSpPr>
        <p:spPr>
          <a:xfrm>
            <a:off x="457200" y="1666558"/>
            <a:ext cx="8229600" cy="4166234"/>
          </a:xfrm>
        </p:spPr>
        <p:txBody>
          <a:bodyPr/>
          <a:lstStyle/>
          <a:p>
            <a:r>
              <a:rPr lang="en-US" dirty="0"/>
              <a:t>Student will be able to explain, in simple terms, how the concepts of hardness and pressure relate to the ability of an edged cutting tool to efficiently cut, shape, and sculpt wood;</a:t>
            </a:r>
          </a:p>
          <a:p>
            <a:pPr lvl="0"/>
            <a:r>
              <a:rPr lang="en-US" dirty="0"/>
              <a:t>Student will be able to explain, in simple terms, the differences between common, sharpening-stone grits;</a:t>
            </a:r>
          </a:p>
          <a:p>
            <a:pPr lvl="0"/>
            <a:endParaRPr lang="en-US" dirty="0"/>
          </a:p>
        </p:txBody>
      </p:sp>
      <p:sp>
        <p:nvSpPr>
          <p:cNvPr id="4" name="Footer Placeholder 3"/>
          <p:cNvSpPr>
            <a:spLocks noGrp="1"/>
          </p:cNvSpPr>
          <p:nvPr>
            <p:ph type="ftr" sz="quarter" idx="11"/>
          </p:nvPr>
        </p:nvSpPr>
        <p:spPr/>
        <p:txBody>
          <a:bodyPr/>
          <a:lstStyle/>
          <a:p>
            <a:pPr>
              <a:defRPr/>
            </a:pPr>
            <a:r>
              <a:rPr lang="en-US" dirty="0"/>
              <a:t>Source:</a:t>
            </a:r>
          </a:p>
        </p:txBody>
      </p:sp>
    </p:spTree>
    <p:extLst>
      <p:ext uri="{BB962C8B-B14F-4D97-AF65-F5344CB8AC3E}">
        <p14:creationId xmlns:p14="http://schemas.microsoft.com/office/powerpoint/2010/main" val="3555058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240567-26F1-4E38-9020-B88B1AD0918B}"/>
              </a:ext>
            </a:extLst>
          </p:cNvPr>
          <p:cNvSpPr>
            <a:spLocks noGrp="1"/>
          </p:cNvSpPr>
          <p:nvPr>
            <p:ph type="title"/>
          </p:nvPr>
        </p:nvSpPr>
        <p:spPr/>
        <p:txBody>
          <a:bodyPr/>
          <a:lstStyle/>
          <a:p>
            <a:r>
              <a:rPr lang="en-US" dirty="0"/>
              <a:t>Put Your Sharp Chisel to Work!</a:t>
            </a:r>
          </a:p>
        </p:txBody>
      </p:sp>
      <p:sp>
        <p:nvSpPr>
          <p:cNvPr id="7" name="Content Placeholder 6">
            <a:extLst>
              <a:ext uri="{FF2B5EF4-FFF2-40B4-BE49-F238E27FC236}">
                <a16:creationId xmlns:a16="http://schemas.microsoft.com/office/drawing/2014/main" id="{6DAF2A57-C223-455D-975B-23C3C5029C46}"/>
              </a:ext>
            </a:extLst>
          </p:cNvPr>
          <p:cNvSpPr>
            <a:spLocks noGrp="1"/>
          </p:cNvSpPr>
          <p:nvPr>
            <p:ph sz="quarter" idx="1"/>
          </p:nvPr>
        </p:nvSpPr>
        <p:spPr/>
        <p:txBody>
          <a:bodyPr/>
          <a:lstStyle/>
          <a:p>
            <a:pPr marL="0" indent="0" algn="ctr">
              <a:buNone/>
            </a:pPr>
            <a:endParaRPr lang="en-US" dirty="0"/>
          </a:p>
          <a:p>
            <a:pPr marL="0" indent="0" algn="ctr">
              <a:buNone/>
            </a:pPr>
            <a:r>
              <a:rPr lang="en-US" sz="3000" b="1" dirty="0">
                <a:solidFill>
                  <a:srgbClr val="C00000"/>
                </a:solidFill>
              </a:rPr>
              <a:t>PROPERLY</a:t>
            </a:r>
          </a:p>
          <a:p>
            <a:pPr marL="0" indent="0" algn="ctr">
              <a:buNone/>
            </a:pPr>
            <a:endParaRPr lang="en-US" sz="1200" b="1" dirty="0">
              <a:solidFill>
                <a:srgbClr val="C00000"/>
              </a:solidFill>
            </a:endParaRPr>
          </a:p>
          <a:p>
            <a:pPr marL="0" indent="0" algn="ctr">
              <a:buNone/>
            </a:pPr>
            <a:endParaRPr lang="en-US" b="1" dirty="0">
              <a:solidFill>
                <a:srgbClr val="C00000"/>
              </a:solidFill>
            </a:endParaRPr>
          </a:p>
          <a:p>
            <a:pPr marL="0" indent="0" algn="ctr">
              <a:buNone/>
            </a:pPr>
            <a:r>
              <a:rPr lang="en-US" sz="3600" b="1" dirty="0">
                <a:solidFill>
                  <a:srgbClr val="C00000"/>
                </a:solidFill>
              </a:rPr>
              <a:t>CAREFULLY</a:t>
            </a:r>
          </a:p>
          <a:p>
            <a:pPr marL="0" indent="0" algn="ctr">
              <a:buNone/>
            </a:pPr>
            <a:endParaRPr lang="en-US" sz="1200" b="1" dirty="0">
              <a:solidFill>
                <a:srgbClr val="C00000"/>
              </a:solidFill>
            </a:endParaRPr>
          </a:p>
          <a:p>
            <a:pPr marL="0" indent="0" algn="ctr">
              <a:buNone/>
            </a:pPr>
            <a:endParaRPr lang="en-US" b="1" dirty="0">
              <a:solidFill>
                <a:srgbClr val="C00000"/>
              </a:solidFill>
            </a:endParaRPr>
          </a:p>
          <a:p>
            <a:pPr marL="0" indent="0" algn="ctr">
              <a:buNone/>
            </a:pPr>
            <a:r>
              <a:rPr lang="en-US" sz="6000" b="1" dirty="0">
                <a:solidFill>
                  <a:srgbClr val="C00000"/>
                </a:solidFill>
              </a:rPr>
              <a:t>SAFELY</a:t>
            </a:r>
          </a:p>
        </p:txBody>
      </p:sp>
      <p:sp>
        <p:nvSpPr>
          <p:cNvPr id="5" name="Footer Placeholder 4">
            <a:extLst>
              <a:ext uri="{FF2B5EF4-FFF2-40B4-BE49-F238E27FC236}">
                <a16:creationId xmlns:a16="http://schemas.microsoft.com/office/drawing/2014/main" id="{478810F7-95AE-4130-B8B4-2A2B1908A533}"/>
              </a:ext>
            </a:extLst>
          </p:cNvPr>
          <p:cNvSpPr>
            <a:spLocks noGrp="1"/>
          </p:cNvSpPr>
          <p:nvPr>
            <p:ph type="ftr" sz="quarter" idx="11"/>
          </p:nvPr>
        </p:nvSpPr>
        <p:spPr/>
        <p:txBody>
          <a:bodyPr/>
          <a:lstStyle/>
          <a:p>
            <a:pPr>
              <a:defRPr/>
            </a:pPr>
            <a:r>
              <a:rPr lang="en-US"/>
              <a:t>Source:</a:t>
            </a:r>
          </a:p>
        </p:txBody>
      </p:sp>
    </p:spTree>
    <p:extLst>
      <p:ext uri="{BB962C8B-B14F-4D97-AF65-F5344CB8AC3E}">
        <p14:creationId xmlns:p14="http://schemas.microsoft.com/office/powerpoint/2010/main" val="3558614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quarter" idx="1"/>
          </p:nvPr>
        </p:nvSpPr>
        <p:spPr>
          <a:xfrm>
            <a:off x="457200" y="1143000"/>
            <a:ext cx="8229600" cy="5013960"/>
          </a:xfrm>
        </p:spPr>
        <p:txBody>
          <a:bodyPr/>
          <a:lstStyle/>
          <a:p>
            <a:pPr lvl="0"/>
            <a:r>
              <a:rPr lang="en-US" dirty="0"/>
              <a:t>Student will be able to explain, in simple terms, the basic steps and techniques involved in sharpening a common, beveled-edge chisel;</a:t>
            </a:r>
          </a:p>
          <a:p>
            <a:pPr lvl="0"/>
            <a:r>
              <a:rPr lang="en-US" dirty="0"/>
              <a:t>Student will be able to list and explain the safety hazards associated with the sharpening of edged cutting tools;</a:t>
            </a:r>
          </a:p>
          <a:p>
            <a:pPr lvl="0"/>
            <a:r>
              <a:rPr lang="en-US" dirty="0"/>
              <a:t>Student will be able to list and explain the safety precautions, PPE, and on-hand first aid supplies relevant to the sharpening of edged cutting tools;</a:t>
            </a:r>
          </a:p>
          <a:p>
            <a:endParaRPr lang="en-US" dirty="0"/>
          </a:p>
        </p:txBody>
      </p:sp>
      <p:sp>
        <p:nvSpPr>
          <p:cNvPr id="4" name="Footer Placeholder 3"/>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213569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quarter" idx="1"/>
          </p:nvPr>
        </p:nvSpPr>
        <p:spPr>
          <a:xfrm>
            <a:off x="457200" y="1860723"/>
            <a:ext cx="8229600" cy="4159078"/>
          </a:xfrm>
        </p:spPr>
        <p:txBody>
          <a:bodyPr/>
          <a:lstStyle/>
          <a:p>
            <a:pPr lvl="0"/>
            <a:r>
              <a:rPr lang="en-US" dirty="0"/>
              <a:t>Student will be able to SAFELY demonstrate good, beginner-level technique in the sharpening of a beveled-edge chisel;</a:t>
            </a:r>
          </a:p>
          <a:p>
            <a:pPr lvl="0"/>
            <a:r>
              <a:rPr lang="en-US" dirty="0"/>
              <a:t>Student will be able to SAFELY demonstrate the good sharpness of the freshly sharpened, beveled-edge chisel, using the paper cutting method explained and illustrated in this lesson.</a:t>
            </a:r>
          </a:p>
          <a:p>
            <a:pPr lvl="0"/>
            <a:endParaRPr lang="en-US" dirty="0"/>
          </a:p>
        </p:txBody>
      </p:sp>
      <p:sp>
        <p:nvSpPr>
          <p:cNvPr id="4" name="Footer Placeholder 3"/>
          <p:cNvSpPr>
            <a:spLocks noGrp="1"/>
          </p:cNvSpPr>
          <p:nvPr>
            <p:ph type="ftr" sz="quarter" idx="11"/>
          </p:nvPr>
        </p:nvSpPr>
        <p:spPr/>
        <p:txBody>
          <a:bodyPr/>
          <a:lstStyle/>
          <a:p>
            <a:pPr>
              <a:defRPr/>
            </a:pPr>
            <a:r>
              <a:rPr lang="en-US" dirty="0"/>
              <a:t>Source:</a:t>
            </a:r>
          </a:p>
        </p:txBody>
      </p:sp>
    </p:spTree>
    <p:extLst>
      <p:ext uri="{BB962C8B-B14F-4D97-AF65-F5344CB8AC3E}">
        <p14:creationId xmlns:p14="http://schemas.microsoft.com/office/powerpoint/2010/main" val="186854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4720" y="1905000"/>
            <a:ext cx="7305040" cy="1066800"/>
          </a:xfrm>
        </p:spPr>
        <p:txBody>
          <a:bodyPr/>
          <a:lstStyle/>
          <a:p>
            <a:r>
              <a:rPr lang="en-US" sz="4800" dirty="0"/>
              <a:t>S</a:t>
            </a:r>
            <a:r>
              <a:rPr lang="en-US" sz="6000" dirty="0">
                <a:solidFill>
                  <a:srgbClr val="FF0000"/>
                </a:solidFill>
              </a:rPr>
              <a:t>T</a:t>
            </a:r>
            <a:r>
              <a:rPr lang="en-US" sz="4800" dirty="0"/>
              <a:t>EM – manufacturing, fabrication</a:t>
            </a:r>
          </a:p>
        </p:txBody>
      </p:sp>
      <p:sp>
        <p:nvSpPr>
          <p:cNvPr id="6" name="Text Placeholder 5"/>
          <p:cNvSpPr>
            <a:spLocks noGrp="1"/>
          </p:cNvSpPr>
          <p:nvPr>
            <p:ph type="body" idx="1"/>
          </p:nvPr>
        </p:nvSpPr>
        <p:spPr/>
        <p:txBody>
          <a:bodyPr/>
          <a:lstStyle/>
          <a:p>
            <a:pPr algn="ctr"/>
            <a:r>
              <a:rPr lang="en-US" sz="3600" dirty="0"/>
              <a:t>Intro to Edged Cutting Tools, Their Function, Care, and Safety Concerns</a:t>
            </a:r>
          </a:p>
        </p:txBody>
      </p:sp>
      <p:sp>
        <p:nvSpPr>
          <p:cNvPr id="4" name="Footer Placeholder 3"/>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64999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Edged Wood-Cutting Tools -- Function</a:t>
            </a:r>
          </a:p>
        </p:txBody>
      </p:sp>
      <p:sp>
        <p:nvSpPr>
          <p:cNvPr id="6" name="Content Placeholder 5"/>
          <p:cNvSpPr>
            <a:spLocks noGrp="1"/>
          </p:cNvSpPr>
          <p:nvPr>
            <p:ph sz="quarter" idx="1"/>
          </p:nvPr>
        </p:nvSpPr>
        <p:spPr>
          <a:xfrm>
            <a:off x="457200" y="1600200"/>
            <a:ext cx="8229600" cy="4556760"/>
          </a:xfrm>
        </p:spPr>
        <p:txBody>
          <a:bodyPr/>
          <a:lstStyle/>
          <a:p>
            <a:pPr marL="0" indent="0">
              <a:buNone/>
            </a:pPr>
            <a:r>
              <a:rPr lang="en-US" sz="2800" dirty="0"/>
              <a:t>As this category name implies, these legacy hand tools cut into a target material made of wood.  More specifically, </a:t>
            </a:r>
          </a:p>
          <a:p>
            <a:r>
              <a:rPr lang="en-US" sz="2800" dirty="0"/>
              <a:t>Shaping </a:t>
            </a:r>
          </a:p>
          <a:p>
            <a:pPr lvl="1"/>
            <a:r>
              <a:rPr lang="en-US" sz="2400" dirty="0"/>
              <a:t>Such as changing a square spindle into a round rod or spoke</a:t>
            </a:r>
          </a:p>
          <a:p>
            <a:r>
              <a:rPr lang="en-US" sz="2800" dirty="0"/>
              <a:t>Contouring</a:t>
            </a:r>
          </a:p>
          <a:p>
            <a:pPr lvl="1"/>
            <a:r>
              <a:rPr lang="en-US" sz="2400" dirty="0"/>
              <a:t>Such as forming the arm relief on a solid-body electric guitar</a:t>
            </a:r>
          </a:p>
          <a:p>
            <a:r>
              <a:rPr lang="en-US" sz="2800" dirty="0"/>
              <a:t>Carving Protruding Features</a:t>
            </a:r>
          </a:p>
          <a:p>
            <a:r>
              <a:rPr lang="en-US" sz="2800" dirty="0"/>
              <a:t>Carving Recessed Features</a:t>
            </a:r>
          </a:p>
          <a:p>
            <a:r>
              <a:rPr lang="en-US" sz="2800" dirty="0"/>
              <a:t>Scraping and Smoothing the Wood’s Surface</a:t>
            </a:r>
          </a:p>
          <a:p>
            <a:endParaRPr lang="en-US" dirty="0"/>
          </a:p>
        </p:txBody>
      </p:sp>
      <p:sp>
        <p:nvSpPr>
          <p:cNvPr id="4" name="Footer Placeholder 3"/>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16176773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Origin.thmx</Template>
  <TotalTime>12264</TotalTime>
  <Words>2701</Words>
  <Application>Microsoft Office PowerPoint</Application>
  <PresentationFormat>On-screen Show (4:3)</PresentationFormat>
  <Paragraphs>223</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 Unicode MS</vt:lpstr>
      <vt:lpstr>ＭＳ Ｐゴシック</vt:lpstr>
      <vt:lpstr>Arial</vt:lpstr>
      <vt:lpstr>Bookman Old Style</vt:lpstr>
      <vt:lpstr>Calibri</vt:lpstr>
      <vt:lpstr>Garamond</vt:lpstr>
      <vt:lpstr>Gill Sans MT</vt:lpstr>
      <vt:lpstr>Wingdings</vt:lpstr>
      <vt:lpstr>Wingdings 3</vt:lpstr>
      <vt:lpstr>Origin</vt:lpstr>
      <vt:lpstr>The Science and Art of Sharpening Edged Wood-Cutting Tools</vt:lpstr>
      <vt:lpstr>Use Policy</vt:lpstr>
      <vt:lpstr>Author, Editors/Reviewers</vt:lpstr>
      <vt:lpstr>Objectives</vt:lpstr>
      <vt:lpstr>Objectives</vt:lpstr>
      <vt:lpstr>Objectives</vt:lpstr>
      <vt:lpstr>Objectives</vt:lpstr>
      <vt:lpstr>STEM – manufacturing, fabrication</vt:lpstr>
      <vt:lpstr>Edged Wood-Cutting Tools -- Function</vt:lpstr>
      <vt:lpstr>Edged Wood-Cutting Tools -- Vocabulary</vt:lpstr>
      <vt:lpstr>Block and Jack Planes</vt:lpstr>
      <vt:lpstr>Drawknives and Spokeshaves</vt:lpstr>
      <vt:lpstr>Chisels and Cabinet Scrapers</vt:lpstr>
      <vt:lpstr>Edged Wood-Cutting Tools -- Sharpening</vt:lpstr>
      <vt:lpstr>Tool Sharpening -- Vocabulary</vt:lpstr>
      <vt:lpstr>Oil Stones</vt:lpstr>
      <vt:lpstr>Water Stones</vt:lpstr>
      <vt:lpstr>Diamond Hones</vt:lpstr>
      <vt:lpstr>Honing Lubricants and Jigs</vt:lpstr>
      <vt:lpstr>Hazards, Mitigation, and PPE</vt:lpstr>
      <vt:lpstr>STEM – geology, physical science</vt:lpstr>
      <vt:lpstr>Hardness</vt:lpstr>
      <vt:lpstr>Hardness</vt:lpstr>
      <vt:lpstr>Hardness</vt:lpstr>
      <vt:lpstr>Hardness</vt:lpstr>
      <vt:lpstr>Force</vt:lpstr>
      <vt:lpstr>Force</vt:lpstr>
      <vt:lpstr>Pressure</vt:lpstr>
      <vt:lpstr>Pressure</vt:lpstr>
      <vt:lpstr>Pressure</vt:lpstr>
      <vt:lpstr>Pressure</vt:lpstr>
      <vt:lpstr>STEM – abrasion, grinding, sanding, etc.</vt:lpstr>
      <vt:lpstr>Abrasive Tools</vt:lpstr>
      <vt:lpstr>Abrasive Tools</vt:lpstr>
      <vt:lpstr>Abrasive Tools</vt:lpstr>
      <vt:lpstr>STEM – sharpening edged cutting tools</vt:lpstr>
      <vt:lpstr>Chisel Sharpening – General Comments</vt:lpstr>
      <vt:lpstr>Chisel Sharpening -- Preparations</vt:lpstr>
      <vt:lpstr>Chisel Sharpening -- Preparations</vt:lpstr>
      <vt:lpstr>Chisel Sharpening – Step 1</vt:lpstr>
      <vt:lpstr>Chisel Sharpening – Step 1</vt:lpstr>
      <vt:lpstr>Chisel Sharpening – Step 1</vt:lpstr>
      <vt:lpstr>Chisel Sharpening – Step 1</vt:lpstr>
      <vt:lpstr>Chisel Sharpening – Step 2</vt:lpstr>
      <vt:lpstr>Chisel Sharpening – Step 3</vt:lpstr>
      <vt:lpstr>Chisel Sharpening -- Interlude</vt:lpstr>
      <vt:lpstr>Chisel Sharpening – Step 4</vt:lpstr>
      <vt:lpstr>Chisel Sharpening – Step 4</vt:lpstr>
      <vt:lpstr>Chisel Sharpening – Step 5</vt:lpstr>
      <vt:lpstr>Put Your Sharp Chisel to Work!</vt:lpstr>
    </vt:vector>
  </TitlesOfParts>
  <Company>Midwest Renewable Energy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MREA Powerpoint Template (Title)</dc:title>
  <dc:creator>Timothy J. Wilhelm, P.E.</dc:creator>
  <cp:lastModifiedBy>Timothy Wilhelm</cp:lastModifiedBy>
  <cp:revision>664</cp:revision>
  <cp:lastPrinted>2017-01-10T20:45:02Z</cp:lastPrinted>
  <dcterms:created xsi:type="dcterms:W3CDTF">2010-07-22T19:20:31Z</dcterms:created>
  <dcterms:modified xsi:type="dcterms:W3CDTF">2019-03-01T03:54:53Z</dcterms:modified>
</cp:coreProperties>
</file>