
<file path=[Content_Types].xml><?xml version="1.0" encoding="utf-8"?>
<Types xmlns="http://schemas.openxmlformats.org/package/2006/content-types">
  <Default Extension="1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9" r:id="rId2"/>
    <p:sldId id="258" r:id="rId3"/>
    <p:sldId id="260" r:id="rId4"/>
    <p:sldId id="261" r:id="rId5"/>
    <p:sldId id="579" r:id="rId6"/>
    <p:sldId id="578" r:id="rId7"/>
    <p:sldId id="582" r:id="rId8"/>
    <p:sldId id="577" r:id="rId9"/>
    <p:sldId id="262" r:id="rId10"/>
    <p:sldId id="572" r:id="rId11"/>
    <p:sldId id="283" r:id="rId12"/>
    <p:sldId id="570" r:id="rId13"/>
    <p:sldId id="573" r:id="rId14"/>
    <p:sldId id="583" r:id="rId15"/>
    <p:sldId id="576" r:id="rId16"/>
    <p:sldId id="586" r:id="rId17"/>
    <p:sldId id="263" r:id="rId18"/>
    <p:sldId id="593" r:id="rId19"/>
    <p:sldId id="280" r:id="rId20"/>
    <p:sldId id="264" r:id="rId21"/>
    <p:sldId id="592" r:id="rId22"/>
    <p:sldId id="272" r:id="rId23"/>
    <p:sldId id="591" r:id="rId24"/>
    <p:sldId id="281" r:id="rId25"/>
    <p:sldId id="265" r:id="rId26"/>
    <p:sldId id="266" r:id="rId27"/>
    <p:sldId id="585" r:id="rId28"/>
    <p:sldId id="594" r:id="rId29"/>
    <p:sldId id="269" r:id="rId30"/>
    <p:sldId id="595" r:id="rId31"/>
    <p:sldId id="596" r:id="rId32"/>
    <p:sldId id="271" r:id="rId33"/>
    <p:sldId id="274" r:id="rId34"/>
    <p:sldId id="278" r:id="rId35"/>
    <p:sldId id="279" r:id="rId36"/>
    <p:sldId id="273" r:id="rId37"/>
    <p:sldId id="282" r:id="rId38"/>
    <p:sldId id="275" r:id="rId39"/>
    <p:sldId id="580" r:id="rId40"/>
    <p:sldId id="581" r:id="rId41"/>
    <p:sldId id="276" r:id="rId42"/>
    <p:sldId id="27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86"/>
  </p:normalViewPr>
  <p:slideViewPr>
    <p:cSldViewPr snapToGrid="0">
      <p:cViewPr varScale="1">
        <p:scale>
          <a:sx n="77" d="100"/>
          <a:sy n="77" d="100"/>
        </p:scale>
        <p:origin x="200" y="5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DA77F-00A7-454D-BBEF-3782A3A1BB8D}" type="datetimeFigureOut">
              <a:rPr lang="en-US" smtClean="0"/>
              <a:t>6/8/20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E637C-1F93-4029-9FEA-36EDA8855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1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E637C-1F93-4029-9FEA-36EDA88556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97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385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59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27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15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7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22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45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18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13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1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6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99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31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15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65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67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01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57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312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1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41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51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02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19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0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70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B12FD-5A3F-4A9E-A63B-79E0DE46EC1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7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5DF6-44BA-403A-8A1F-924E75852596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E112-C5F9-407F-923C-BF77FFAA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5DF6-44BA-403A-8A1F-924E75852596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E112-C5F9-407F-923C-BF77FFAA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5DF6-44BA-403A-8A1F-924E75852596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E112-C5F9-407F-923C-BF77FFAA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2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5DF6-44BA-403A-8A1F-924E75852596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E112-C5F9-407F-923C-BF77FFAA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7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5DF6-44BA-403A-8A1F-924E75852596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E112-C5F9-407F-923C-BF77FFAA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5DF6-44BA-403A-8A1F-924E75852596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E112-C5F9-407F-923C-BF77FFAA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2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5DF6-44BA-403A-8A1F-924E75852596}" type="datetimeFigureOut">
              <a:rPr lang="en-US" smtClean="0"/>
              <a:t>6/8/20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E112-C5F9-407F-923C-BF77FFAA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3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5DF6-44BA-403A-8A1F-924E75852596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E112-C5F9-407F-923C-BF77FFAA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5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5DF6-44BA-403A-8A1F-924E75852596}" type="datetimeFigureOut">
              <a:rPr lang="en-US" smtClean="0"/>
              <a:t>6/8/20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E112-C5F9-407F-923C-BF77FFAA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2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5DF6-44BA-403A-8A1F-924E75852596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E112-C5F9-407F-923C-BF77FFAA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72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75DF6-44BA-403A-8A1F-924E75852596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6E112-C5F9-407F-923C-BF77FFAA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5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75DF6-44BA-403A-8A1F-924E75852596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E112-C5F9-407F-923C-BF77FFAA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dmanlit.blogspot.com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wpixel.com/search/team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7.1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tmp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vccarter@nsf.gov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pamelajsilvers@abtech.edu" TargetMode="External"/><Relationship Id="rId4" Type="http://schemas.openxmlformats.org/officeDocument/2006/relationships/hyperlink" Target="mailto:Elaine.Craft@fdtc.edu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8.wmf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or-connect.org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pxhere.com/en/photo/140320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667000" y="397668"/>
            <a:ext cx="6858000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3368387" y="664368"/>
            <a:ext cx="6229351" cy="457200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 rtlCol="0">
            <a:noAutofit/>
          </a:bodyPr>
          <a:lstStyle/>
          <a:p>
            <a:pPr>
              <a:defRPr/>
            </a:pPr>
            <a:r>
              <a:rPr lang="en-US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  <a:ea typeface="+mj-ea"/>
                <a:cs typeface="+mj-cs"/>
              </a:rPr>
              <a:t> 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Mentor-Connect</a:t>
            </a:r>
          </a:p>
        </p:txBody>
      </p:sp>
      <p:sp>
        <p:nvSpPr>
          <p:cNvPr id="3079" name="Content Placeholder 2"/>
          <p:cNvSpPr>
            <a:spLocks noGrp="1"/>
          </p:cNvSpPr>
          <p:nvPr>
            <p:ph idx="1"/>
          </p:nvPr>
        </p:nvSpPr>
        <p:spPr>
          <a:xfrm>
            <a:off x="261257" y="2171700"/>
            <a:ext cx="11103429" cy="16002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134000"/>
              </a:lnSpc>
              <a:buFont typeface="Arial" pitchFamily="34" charset="0"/>
              <a:buNone/>
            </a:pPr>
            <a:r>
              <a:rPr lang="en-US" altLang="en-US" sz="12800" b="1" dirty="0">
                <a:solidFill>
                  <a:srgbClr val="000066"/>
                </a:solidFill>
                <a:ea typeface="ＭＳ Ｐゴシック" pitchFamily="34" charset="-128"/>
              </a:rPr>
              <a:t>ATE Community Support – Addressing Questions on ATE Grants Management During Covid-19</a:t>
            </a:r>
          </a:p>
          <a:p>
            <a:pPr algn="ctr" eaLnBrk="1" hangingPunct="1">
              <a:lnSpc>
                <a:spcPct val="95000"/>
              </a:lnSpc>
              <a:buFont typeface="Arial" pitchFamily="34" charset="0"/>
              <a:buNone/>
            </a:pPr>
            <a:r>
              <a:rPr lang="en-US" altLang="en-US" sz="12800" dirty="0">
                <a:solidFill>
                  <a:srgbClr val="000066"/>
                </a:solidFill>
                <a:ea typeface="ＭＳ Ｐゴシック" pitchFamily="34" charset="-128"/>
              </a:rPr>
              <a:t>June 10, 2020</a:t>
            </a:r>
          </a:p>
          <a:p>
            <a:pPr algn="ctr" eaLnBrk="1" hangingPunct="1">
              <a:lnSpc>
                <a:spcPct val="95000"/>
              </a:lnSpc>
              <a:buFont typeface="Arial" pitchFamily="34" charset="0"/>
              <a:buNone/>
            </a:pPr>
            <a:r>
              <a:rPr lang="en-US" altLang="en-US" sz="12800" dirty="0">
                <a:solidFill>
                  <a:srgbClr val="000066"/>
                </a:solidFill>
                <a:ea typeface="ＭＳ Ｐゴシック" pitchFamily="34" charset="-128"/>
              </a:rPr>
              <a:t>1:00-2:00 p.m. Eastern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US" altLang="en-US" sz="5400" dirty="0"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030" name="Picture 4" descr="AACCcol.tif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68792" y="4451001"/>
            <a:ext cx="1110395" cy="1737360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3" name="Picture 2" descr="logo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8153" y="4936387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4" name="Picture 3" descr="SCATE_logo transparent 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4936387"/>
            <a:ext cx="1350818" cy="97798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Picture 5" descr="nsf-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09018" y="4831019"/>
            <a:ext cx="1188720" cy="118872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084" name="TextBox 6"/>
          <p:cNvSpPr txBox="1">
            <a:spLocks noChangeArrowheads="1"/>
          </p:cNvSpPr>
          <p:nvPr/>
        </p:nvSpPr>
        <p:spPr bwMode="auto">
          <a:xfrm>
            <a:off x="352696" y="2466181"/>
            <a:ext cx="6540825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 sz="5400" dirty="0">
              <a:solidFill>
                <a:srgbClr val="595959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2" y="5088466"/>
            <a:ext cx="35243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8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2226545"/>
            <a:ext cx="8686800" cy="4258541"/>
          </a:xfrm>
        </p:spPr>
        <p:txBody>
          <a:bodyPr>
            <a:noAutofit/>
          </a:bodyPr>
          <a:lstStyle/>
          <a:p>
            <a:pPr marL="461820" indent="-457200">
              <a:buBlip>
                <a:blip r:embed="rId2"/>
              </a:buBlip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E-mail - 90 days</a:t>
            </a:r>
            <a:br>
              <a:rPr lang="en-US" sz="32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marL="461820" indent="-457200">
              <a:buBlip>
                <a:blip r:embed="rId2"/>
              </a:buBlip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Timing for submission</a:t>
            </a:r>
          </a:p>
          <a:p>
            <a:pPr marL="4620" indent="0">
              <a:buNone/>
            </a:pP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marL="461820" indent="-457200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B9C66F-F08D-4D71-9EB0-EA468C89AEC5}"/>
              </a:ext>
            </a:extLst>
          </p:cNvPr>
          <p:cNvGrpSpPr/>
          <p:nvPr/>
        </p:nvGrpSpPr>
        <p:grpSpPr>
          <a:xfrm>
            <a:off x="-1" y="-17636"/>
            <a:ext cx="12192001" cy="1835487"/>
            <a:chOff x="-1" y="-6686"/>
            <a:chExt cx="12192001" cy="1835487"/>
          </a:xfrm>
        </p:grpSpPr>
        <p:pic>
          <p:nvPicPr>
            <p:cNvPr id="10" name="Picture 4" descr="Border1.jpg">
              <a:extLst>
                <a:ext uri="{FF2B5EF4-FFF2-40B4-BE49-F238E27FC236}">
                  <a16:creationId xmlns:a16="http://schemas.microsoft.com/office/drawing/2014/main" id="{A246A7DB-9CFD-49C9-B891-BD8933BC3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21920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1">
              <a:extLst>
                <a:ext uri="{FF2B5EF4-FFF2-40B4-BE49-F238E27FC236}">
                  <a16:creationId xmlns:a16="http://schemas.microsoft.com/office/drawing/2014/main" id="{CB74E7A5-F67B-419E-AC8A-B81D2EB2809D}"/>
                </a:ext>
              </a:extLst>
            </p:cNvPr>
            <p:cNvSpPr/>
            <p:nvPr/>
          </p:nvSpPr>
          <p:spPr>
            <a:xfrm>
              <a:off x="2463263" y="365125"/>
              <a:ext cx="7086600" cy="990600"/>
            </a:xfrm>
            <a:prstGeom prst="round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Aft>
                  <a:spcPct val="0"/>
                </a:spcAft>
                <a:defRPr/>
              </a:pPr>
              <a:r>
                <a:rPr lang="en-US" sz="4000" b="1" dirty="0">
                  <a:ln w="17780" cmpd="sng">
                    <a:solidFill>
                      <a:srgbClr val="2C7C9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2C7C9F">
                          <a:tint val="63000"/>
                          <a:sat val="105000"/>
                        </a:srgbClr>
                      </a:gs>
                      <a:gs pos="90000">
                        <a:srgbClr val="2C7C9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charset="0"/>
                </a:rPr>
                <a:t> Annual Reports</a:t>
              </a:r>
            </a:p>
          </p:txBody>
        </p:sp>
        <p:pic>
          <p:nvPicPr>
            <p:cNvPr id="12" name="Picture 11" descr="logonew.png">
              <a:extLst>
                <a:ext uri="{FF2B5EF4-FFF2-40B4-BE49-F238E27FC236}">
                  <a16:creationId xmlns:a16="http://schemas.microsoft.com/office/drawing/2014/main" id="{ECF5EAA9-AF22-4AEB-9EB8-09D434D56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" y="-6686"/>
              <a:ext cx="1143000" cy="1164981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A5C87-1A59-4333-8A5D-2B10648AADA7}"/>
              </a:ext>
            </a:extLst>
          </p:cNvPr>
          <p:cNvGrpSpPr/>
          <p:nvPr/>
        </p:nvGrpSpPr>
        <p:grpSpPr>
          <a:xfrm>
            <a:off x="6412358" y="2256912"/>
            <a:ext cx="4005805" cy="2344176"/>
            <a:chOff x="236411" y="4513824"/>
            <a:chExt cx="4005805" cy="2344176"/>
          </a:xfrm>
        </p:grpSpPr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53B2A13-2EB0-4A86-9181-91BFE78A6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236411" y="4513824"/>
              <a:ext cx="4005805" cy="234417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E590AD7-C71A-4EF3-BB10-109505F42102}"/>
                </a:ext>
              </a:extLst>
            </p:cNvPr>
            <p:cNvSpPr/>
            <p:nvPr/>
          </p:nvSpPr>
          <p:spPr>
            <a:xfrm rot="20887783">
              <a:off x="614494" y="4597305"/>
              <a:ext cx="1140124" cy="1509850"/>
            </a:xfrm>
            <a:custGeom>
              <a:avLst/>
              <a:gdLst>
                <a:gd name="connsiteX0" fmla="*/ 0 w 1050133"/>
                <a:gd name="connsiteY0" fmla="*/ 0 h 1371903"/>
                <a:gd name="connsiteX1" fmla="*/ 1050133 w 1050133"/>
                <a:gd name="connsiteY1" fmla="*/ 0 h 1371903"/>
                <a:gd name="connsiteX2" fmla="*/ 1050133 w 1050133"/>
                <a:gd name="connsiteY2" fmla="*/ 1371903 h 1371903"/>
                <a:gd name="connsiteX3" fmla="*/ 0 w 1050133"/>
                <a:gd name="connsiteY3" fmla="*/ 1371903 h 1371903"/>
                <a:gd name="connsiteX4" fmla="*/ 0 w 1050133"/>
                <a:gd name="connsiteY4" fmla="*/ 0 h 1371903"/>
                <a:gd name="connsiteX0" fmla="*/ 0 w 1050133"/>
                <a:gd name="connsiteY0" fmla="*/ 0 h 1371903"/>
                <a:gd name="connsiteX1" fmla="*/ 1050133 w 1050133"/>
                <a:gd name="connsiteY1" fmla="*/ 0 h 1371903"/>
                <a:gd name="connsiteX2" fmla="*/ 919260 w 1050133"/>
                <a:gd name="connsiteY2" fmla="*/ 578509 h 1371903"/>
                <a:gd name="connsiteX3" fmla="*/ 1050133 w 1050133"/>
                <a:gd name="connsiteY3" fmla="*/ 1371903 h 1371903"/>
                <a:gd name="connsiteX4" fmla="*/ 0 w 1050133"/>
                <a:gd name="connsiteY4" fmla="*/ 1371903 h 1371903"/>
                <a:gd name="connsiteX5" fmla="*/ 0 w 1050133"/>
                <a:gd name="connsiteY5" fmla="*/ 0 h 1371903"/>
                <a:gd name="connsiteX0" fmla="*/ 0 w 1050133"/>
                <a:gd name="connsiteY0" fmla="*/ 0 h 1371903"/>
                <a:gd name="connsiteX1" fmla="*/ 1050133 w 1050133"/>
                <a:gd name="connsiteY1" fmla="*/ 0 h 1371903"/>
                <a:gd name="connsiteX2" fmla="*/ 919260 w 1050133"/>
                <a:gd name="connsiteY2" fmla="*/ 578509 h 1371903"/>
                <a:gd name="connsiteX3" fmla="*/ 742072 w 1050133"/>
                <a:gd name="connsiteY3" fmla="*/ 1307151 h 1371903"/>
                <a:gd name="connsiteX4" fmla="*/ 0 w 1050133"/>
                <a:gd name="connsiteY4" fmla="*/ 1371903 h 1371903"/>
                <a:gd name="connsiteX5" fmla="*/ 0 w 1050133"/>
                <a:gd name="connsiteY5" fmla="*/ 0 h 1371903"/>
                <a:gd name="connsiteX0" fmla="*/ 0 w 1050133"/>
                <a:gd name="connsiteY0" fmla="*/ 0 h 1371903"/>
                <a:gd name="connsiteX1" fmla="*/ 1050133 w 1050133"/>
                <a:gd name="connsiteY1" fmla="*/ 0 h 1371903"/>
                <a:gd name="connsiteX2" fmla="*/ 919260 w 1050133"/>
                <a:gd name="connsiteY2" fmla="*/ 578509 h 1371903"/>
                <a:gd name="connsiteX3" fmla="*/ 967193 w 1050133"/>
                <a:gd name="connsiteY3" fmla="*/ 787714 h 1371903"/>
                <a:gd name="connsiteX4" fmla="*/ 742072 w 1050133"/>
                <a:gd name="connsiteY4" fmla="*/ 1307151 h 1371903"/>
                <a:gd name="connsiteX5" fmla="*/ 0 w 1050133"/>
                <a:gd name="connsiteY5" fmla="*/ 1371903 h 1371903"/>
                <a:gd name="connsiteX6" fmla="*/ 0 w 1050133"/>
                <a:gd name="connsiteY6" fmla="*/ 0 h 1371903"/>
                <a:gd name="connsiteX0" fmla="*/ 0 w 1140124"/>
                <a:gd name="connsiteY0" fmla="*/ 0 h 1371903"/>
                <a:gd name="connsiteX1" fmla="*/ 1050133 w 1140124"/>
                <a:gd name="connsiteY1" fmla="*/ 0 h 1371903"/>
                <a:gd name="connsiteX2" fmla="*/ 1081643 w 1140124"/>
                <a:gd name="connsiteY2" fmla="*/ 316085 h 1371903"/>
                <a:gd name="connsiteX3" fmla="*/ 919260 w 1140124"/>
                <a:gd name="connsiteY3" fmla="*/ 578509 h 1371903"/>
                <a:gd name="connsiteX4" fmla="*/ 967193 w 1140124"/>
                <a:gd name="connsiteY4" fmla="*/ 787714 h 1371903"/>
                <a:gd name="connsiteX5" fmla="*/ 742072 w 1140124"/>
                <a:gd name="connsiteY5" fmla="*/ 1307151 h 1371903"/>
                <a:gd name="connsiteX6" fmla="*/ 0 w 1140124"/>
                <a:gd name="connsiteY6" fmla="*/ 1371903 h 1371903"/>
                <a:gd name="connsiteX7" fmla="*/ 0 w 1140124"/>
                <a:gd name="connsiteY7" fmla="*/ 0 h 1371903"/>
                <a:gd name="connsiteX0" fmla="*/ 0 w 1140124"/>
                <a:gd name="connsiteY0" fmla="*/ 0 h 1393133"/>
                <a:gd name="connsiteX1" fmla="*/ 1050133 w 1140124"/>
                <a:gd name="connsiteY1" fmla="*/ 0 h 1393133"/>
                <a:gd name="connsiteX2" fmla="*/ 1081643 w 1140124"/>
                <a:gd name="connsiteY2" fmla="*/ 316085 h 1393133"/>
                <a:gd name="connsiteX3" fmla="*/ 919260 w 1140124"/>
                <a:gd name="connsiteY3" fmla="*/ 578509 h 1393133"/>
                <a:gd name="connsiteX4" fmla="*/ 967193 w 1140124"/>
                <a:gd name="connsiteY4" fmla="*/ 787714 h 1393133"/>
                <a:gd name="connsiteX5" fmla="*/ 885892 w 1140124"/>
                <a:gd name="connsiteY5" fmla="*/ 1393133 h 1393133"/>
                <a:gd name="connsiteX6" fmla="*/ 742072 w 1140124"/>
                <a:gd name="connsiteY6" fmla="*/ 1307151 h 1393133"/>
                <a:gd name="connsiteX7" fmla="*/ 0 w 1140124"/>
                <a:gd name="connsiteY7" fmla="*/ 1371903 h 1393133"/>
                <a:gd name="connsiteX8" fmla="*/ 0 w 1140124"/>
                <a:gd name="connsiteY8" fmla="*/ 0 h 1393133"/>
                <a:gd name="connsiteX0" fmla="*/ 0 w 1140124"/>
                <a:gd name="connsiteY0" fmla="*/ 116717 h 1509850"/>
                <a:gd name="connsiteX1" fmla="*/ 115691 w 1140124"/>
                <a:gd name="connsiteY1" fmla="*/ 0 h 1509850"/>
                <a:gd name="connsiteX2" fmla="*/ 1050133 w 1140124"/>
                <a:gd name="connsiteY2" fmla="*/ 116717 h 1509850"/>
                <a:gd name="connsiteX3" fmla="*/ 1081643 w 1140124"/>
                <a:gd name="connsiteY3" fmla="*/ 432802 h 1509850"/>
                <a:gd name="connsiteX4" fmla="*/ 919260 w 1140124"/>
                <a:gd name="connsiteY4" fmla="*/ 695226 h 1509850"/>
                <a:gd name="connsiteX5" fmla="*/ 967193 w 1140124"/>
                <a:gd name="connsiteY5" fmla="*/ 904431 h 1509850"/>
                <a:gd name="connsiteX6" fmla="*/ 885892 w 1140124"/>
                <a:gd name="connsiteY6" fmla="*/ 1509850 h 1509850"/>
                <a:gd name="connsiteX7" fmla="*/ 742072 w 1140124"/>
                <a:gd name="connsiteY7" fmla="*/ 1423868 h 1509850"/>
                <a:gd name="connsiteX8" fmla="*/ 0 w 1140124"/>
                <a:gd name="connsiteY8" fmla="*/ 1488620 h 1509850"/>
                <a:gd name="connsiteX9" fmla="*/ 0 w 1140124"/>
                <a:gd name="connsiteY9" fmla="*/ 116717 h 15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0124" h="1509850">
                  <a:moveTo>
                    <a:pt x="0" y="116717"/>
                  </a:moveTo>
                  <a:cubicBezTo>
                    <a:pt x="96993" y="115622"/>
                    <a:pt x="18698" y="1095"/>
                    <a:pt x="115691" y="0"/>
                  </a:cubicBezTo>
                  <a:lnTo>
                    <a:pt x="1050133" y="116717"/>
                  </a:lnTo>
                  <a:cubicBezTo>
                    <a:pt x="1218182" y="166828"/>
                    <a:pt x="1103455" y="336384"/>
                    <a:pt x="1081643" y="432802"/>
                  </a:cubicBezTo>
                  <a:cubicBezTo>
                    <a:pt x="1059831" y="529220"/>
                    <a:pt x="926110" y="614052"/>
                    <a:pt x="919260" y="695226"/>
                  </a:cubicBezTo>
                  <a:cubicBezTo>
                    <a:pt x="896368" y="731261"/>
                    <a:pt x="990085" y="868396"/>
                    <a:pt x="967193" y="904431"/>
                  </a:cubicBezTo>
                  <a:cubicBezTo>
                    <a:pt x="922309" y="1020805"/>
                    <a:pt x="930776" y="1393476"/>
                    <a:pt x="885892" y="1509850"/>
                  </a:cubicBezTo>
                  <a:lnTo>
                    <a:pt x="742072" y="1423868"/>
                  </a:lnTo>
                  <a:lnTo>
                    <a:pt x="0" y="1488620"/>
                  </a:lnTo>
                  <a:lnTo>
                    <a:pt x="0" y="1167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Annual Report</a:t>
              </a:r>
            </a:p>
          </p:txBody>
        </p:sp>
      </p:grpSp>
      <p:pic>
        <p:nvPicPr>
          <p:cNvPr id="15" name="Picture 1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6E4C0B52-2C6A-46FC-8DAA-A1C7C2A314B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3881" y="1457"/>
            <a:ext cx="958119" cy="10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0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73" y="214153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66"/>
                </a:solidFill>
              </a:rPr>
              <a:t>Information Needed</a:t>
            </a:r>
          </a:p>
          <a:p>
            <a:pPr marL="0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What are the major goals of the project?</a:t>
            </a:r>
          </a:p>
          <a:p>
            <a:pPr marL="463550" indent="-457200">
              <a:spcAft>
                <a:spcPts val="1200"/>
              </a:spcAft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What was accomplished under these goals (you must provide information for at least one of the 4 categories)? </a:t>
            </a:r>
          </a:p>
          <a:p>
            <a:pPr marL="914400" lvl="3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Major activities</a:t>
            </a:r>
          </a:p>
          <a:p>
            <a:pPr marL="914400" lvl="3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Specific objectives</a:t>
            </a:r>
          </a:p>
          <a:p>
            <a:pPr marL="914400" lvl="3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Significant results</a:t>
            </a:r>
          </a:p>
          <a:p>
            <a:pPr marL="914400" lvl="3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Key outcomes or other achievements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A9AF7B-260C-410B-ABF4-AD979475F2C3}"/>
              </a:ext>
            </a:extLst>
          </p:cNvPr>
          <p:cNvGrpSpPr/>
          <p:nvPr/>
        </p:nvGrpSpPr>
        <p:grpSpPr>
          <a:xfrm>
            <a:off x="0" y="1"/>
            <a:ext cx="12192000" cy="1828800"/>
            <a:chOff x="0" y="1"/>
            <a:chExt cx="12192000" cy="1828800"/>
          </a:xfrm>
        </p:grpSpPr>
        <p:pic>
          <p:nvPicPr>
            <p:cNvPr id="7" name="Picture 4" descr="Border1.jpg">
              <a:extLst>
                <a:ext uri="{FF2B5EF4-FFF2-40B4-BE49-F238E27FC236}">
                  <a16:creationId xmlns:a16="http://schemas.microsoft.com/office/drawing/2014/main" id="{5E9B714C-185D-4438-896D-B61AA5950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21920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11">
              <a:extLst>
                <a:ext uri="{FF2B5EF4-FFF2-40B4-BE49-F238E27FC236}">
                  <a16:creationId xmlns:a16="http://schemas.microsoft.com/office/drawing/2014/main" id="{67571EC4-C64E-412E-9D43-0760FECB7091}"/>
                </a:ext>
              </a:extLst>
            </p:cNvPr>
            <p:cNvSpPr/>
            <p:nvPr/>
          </p:nvSpPr>
          <p:spPr>
            <a:xfrm>
              <a:off x="2463263" y="365125"/>
              <a:ext cx="7086600" cy="990600"/>
            </a:xfrm>
            <a:prstGeom prst="round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endParaRPr>
            </a:p>
            <a:p>
              <a:pPr algn="ctr" fontAlgn="base">
                <a:spcAft>
                  <a:spcPct val="0"/>
                </a:spcAft>
                <a:defRPr/>
              </a:pPr>
              <a:r>
                <a:rPr lang="en-US" sz="4000" b="1" dirty="0">
                  <a:ln w="17780" cmpd="sng">
                    <a:solidFill>
                      <a:srgbClr val="2C7C9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2C7C9F">
                          <a:tint val="63000"/>
                          <a:sat val="105000"/>
                        </a:srgbClr>
                      </a:gs>
                      <a:gs pos="90000">
                        <a:srgbClr val="2C7C9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charset="0"/>
                </a:rPr>
                <a:t> Annual Reports</a:t>
              </a:r>
            </a:p>
            <a:p>
              <a:pPr algn="ctr">
                <a:defRPr/>
              </a:pPr>
              <a:r>
                <a:rPr lang="en-US" sz="4000" b="1" dirty="0">
                  <a:latin typeface="Trebuchet MS" panose="020B0603020202020204" pitchFamily="34" charset="0"/>
                </a:rPr>
                <a:t> </a:t>
              </a:r>
            </a:p>
          </p:txBody>
        </p:sp>
        <p:pic>
          <p:nvPicPr>
            <p:cNvPr id="8" name="Picture 7" descr="logonew.png">
              <a:extLst>
                <a:ext uri="{FF2B5EF4-FFF2-40B4-BE49-F238E27FC236}">
                  <a16:creationId xmlns:a16="http://schemas.microsoft.com/office/drawing/2014/main" id="{2761834C-017E-4635-B2D8-63833ECD1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3274"/>
              <a:ext cx="945573" cy="963757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pic>
        <p:nvPicPr>
          <p:cNvPr id="9" name="Picture 8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40D890CC-4986-4531-B8C0-7C20FC22B9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3881" y="53274"/>
            <a:ext cx="958119" cy="10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95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541" y="2198094"/>
            <a:ext cx="10863718" cy="4258541"/>
          </a:xfrm>
        </p:spPr>
        <p:txBody>
          <a:bodyPr>
            <a:noAutofit/>
          </a:bodyPr>
          <a:lstStyle/>
          <a:p>
            <a:pPr marL="4620" indent="0">
              <a:buNone/>
            </a:pPr>
            <a:r>
              <a:rPr lang="en-US" sz="3200" dirty="0">
                <a:solidFill>
                  <a:srgbClr val="000066"/>
                </a:solidFill>
              </a:rPr>
              <a:t>Information Needed (continued)</a:t>
            </a:r>
          </a:p>
          <a:p>
            <a:pPr marL="461820" indent="-457200">
              <a:buBlip>
                <a:blip r:embed="rId2"/>
              </a:buBlip>
            </a:pPr>
            <a:r>
              <a:rPr lang="en-US" sz="3200" dirty="0">
                <a:solidFill>
                  <a:srgbClr val="000066"/>
                </a:solidFill>
              </a:rPr>
              <a:t>What opportunities for training and professional development has the project provided? </a:t>
            </a:r>
          </a:p>
          <a:p>
            <a:pPr marL="461820" indent="-457200">
              <a:buBlip>
                <a:blip r:embed="rId2"/>
              </a:buBlip>
            </a:pPr>
            <a:r>
              <a:rPr lang="en-US" sz="3200" dirty="0">
                <a:solidFill>
                  <a:srgbClr val="000066"/>
                </a:solidFill>
              </a:rPr>
              <a:t>How have the results been disseminated to communities of interest? </a:t>
            </a:r>
          </a:p>
          <a:p>
            <a:pPr marL="461820" indent="-457200">
              <a:buBlip>
                <a:blip r:embed="rId2"/>
              </a:buBlip>
            </a:pPr>
            <a:r>
              <a:rPr lang="en-US" sz="3200" dirty="0">
                <a:solidFill>
                  <a:srgbClr val="000066"/>
                </a:solidFill>
              </a:rPr>
              <a:t>What do you plan to do during the next reporting period to accomplish the goals?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E53104-5C04-4691-8D03-39EF83472776}"/>
              </a:ext>
            </a:extLst>
          </p:cNvPr>
          <p:cNvGrpSpPr/>
          <p:nvPr/>
        </p:nvGrpSpPr>
        <p:grpSpPr>
          <a:xfrm>
            <a:off x="0" y="-30480"/>
            <a:ext cx="12192000" cy="1828800"/>
            <a:chOff x="0" y="1810118"/>
            <a:chExt cx="12192000" cy="1828800"/>
          </a:xfrm>
        </p:grpSpPr>
        <p:pic>
          <p:nvPicPr>
            <p:cNvPr id="7" name="Picture 4" descr="Border1.jpg">
              <a:extLst>
                <a:ext uri="{FF2B5EF4-FFF2-40B4-BE49-F238E27FC236}">
                  <a16:creationId xmlns:a16="http://schemas.microsoft.com/office/drawing/2014/main" id="{A9D6C814-B13F-4D1C-9837-3CB6B1432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0118"/>
              <a:ext cx="121920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11">
              <a:extLst>
                <a:ext uri="{FF2B5EF4-FFF2-40B4-BE49-F238E27FC236}">
                  <a16:creationId xmlns:a16="http://schemas.microsoft.com/office/drawing/2014/main" id="{BC03EB33-D13A-4B41-B1C9-A66D22297BD0}"/>
                </a:ext>
              </a:extLst>
            </p:cNvPr>
            <p:cNvSpPr/>
            <p:nvPr/>
          </p:nvSpPr>
          <p:spPr>
            <a:xfrm>
              <a:off x="2463263" y="2175242"/>
              <a:ext cx="7086600" cy="990600"/>
            </a:xfrm>
            <a:prstGeom prst="round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endParaRPr>
            </a:p>
            <a:p>
              <a:pPr algn="ctr" fontAlgn="base">
                <a:spcAft>
                  <a:spcPct val="0"/>
                </a:spcAft>
                <a:defRPr/>
              </a:pPr>
              <a:r>
                <a:rPr lang="en-US" sz="4000" b="1" dirty="0">
                  <a:ln w="17780" cmpd="sng">
                    <a:solidFill>
                      <a:srgbClr val="2C7C9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2C7C9F">
                          <a:tint val="63000"/>
                          <a:sat val="105000"/>
                        </a:srgbClr>
                      </a:gs>
                      <a:gs pos="90000">
                        <a:srgbClr val="2C7C9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charset="0"/>
                </a:rPr>
                <a:t> Annual Reports</a:t>
              </a:r>
            </a:p>
            <a:p>
              <a:pPr algn="ctr">
                <a:defRPr/>
              </a:pPr>
              <a:r>
                <a:rPr lang="en-US" sz="4000" b="1" dirty="0">
                  <a:latin typeface="Trebuchet MS" panose="020B0603020202020204" pitchFamily="34" charset="0"/>
                </a:rPr>
                <a:t> </a:t>
              </a:r>
            </a:p>
          </p:txBody>
        </p:sp>
        <p:pic>
          <p:nvPicPr>
            <p:cNvPr id="9" name="Picture 8" descr="logonew.png">
              <a:extLst>
                <a:ext uri="{FF2B5EF4-FFF2-40B4-BE49-F238E27FC236}">
                  <a16:creationId xmlns:a16="http://schemas.microsoft.com/office/drawing/2014/main" id="{EAE917AB-73B8-4E33-A715-32519951E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63391"/>
              <a:ext cx="945573" cy="963757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pic>
          <p:nvPicPr>
            <p:cNvPr id="10" name="Picture 9" descr="A person wearing glasses and smiling at the camera&#10;&#10;Description automatically generated">
              <a:extLst>
                <a:ext uri="{FF2B5EF4-FFF2-40B4-BE49-F238E27FC236}">
                  <a16:creationId xmlns:a16="http://schemas.microsoft.com/office/drawing/2014/main" id="{06AF3D39-7D8B-42C8-B59F-7B2F8E09DC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91"/>
            <a:stretch/>
          </p:blipFill>
          <p:spPr>
            <a:xfrm flipH="1">
              <a:off x="11233881" y="1810118"/>
              <a:ext cx="958119" cy="1079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07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482" y="1828801"/>
            <a:ext cx="8686800" cy="4258541"/>
          </a:xfrm>
        </p:spPr>
        <p:txBody>
          <a:bodyPr>
            <a:noAutofit/>
          </a:bodyPr>
          <a:lstStyle/>
          <a:p>
            <a:pPr marL="60325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0066"/>
                </a:solidFill>
              </a:rPr>
              <a:t>COVID Challenges &amp; Changes</a:t>
            </a:r>
          </a:p>
          <a:p>
            <a:pPr marL="465138" indent="-404813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rgbClr val="000066"/>
                </a:solidFill>
              </a:rPr>
              <a:t>Activity completion</a:t>
            </a:r>
          </a:p>
          <a:p>
            <a:pPr marL="465138" indent="-404813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rgbClr val="000066"/>
                </a:solidFill>
              </a:rPr>
              <a:t>Training &amp; travel</a:t>
            </a:r>
            <a:endParaRPr lang="en-US" sz="2000" dirty="0">
              <a:solidFill>
                <a:srgbClr val="000066"/>
              </a:solidFill>
            </a:endParaRPr>
          </a:p>
          <a:p>
            <a:pPr marL="465138" indent="-404813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rgbClr val="000066"/>
                </a:solidFill>
              </a:rPr>
              <a:t>Faculty teleworking</a:t>
            </a:r>
          </a:p>
          <a:p>
            <a:pPr marL="465138" indent="-404813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rgbClr val="000066"/>
                </a:solidFill>
              </a:rPr>
              <a:t>Unexpected financial costs changes</a:t>
            </a:r>
          </a:p>
          <a:p>
            <a:pPr marL="465138" indent="-404813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solidFill>
                  <a:srgbClr val="000066"/>
                </a:solidFill>
              </a:rPr>
              <a:t>Evaluator’s site visit</a:t>
            </a:r>
          </a:p>
        </p:txBody>
      </p:sp>
      <p:pic>
        <p:nvPicPr>
          <p:cNvPr id="7" name="Picture 4" descr="Border1.jpg">
            <a:extLst>
              <a:ext uri="{FF2B5EF4-FFF2-40B4-BE49-F238E27FC236}">
                <a16:creationId xmlns:a16="http://schemas.microsoft.com/office/drawing/2014/main" id="{80550A03-2971-4740-A4DD-E15C9FFBD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C13164A4-DABF-4AD4-961B-E3AAFAD60003}"/>
              </a:ext>
            </a:extLst>
          </p:cNvPr>
          <p:cNvSpPr/>
          <p:nvPr/>
        </p:nvSpPr>
        <p:spPr>
          <a:xfrm>
            <a:off x="2383315" y="260628"/>
            <a:ext cx="7735505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ct val="0"/>
              </a:spcAft>
              <a:defRPr/>
            </a:pPr>
            <a:r>
              <a:rPr lang="en-US" sz="4000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 Annual Reports</a:t>
            </a:r>
          </a:p>
        </p:txBody>
      </p:sp>
      <p:pic>
        <p:nvPicPr>
          <p:cNvPr id="9" name="Picture 8" descr="logonew.png">
            <a:extLst>
              <a:ext uri="{FF2B5EF4-FFF2-40B4-BE49-F238E27FC236}">
                <a16:creationId xmlns:a16="http://schemas.microsoft.com/office/drawing/2014/main" id="{54CD089E-911E-4249-95D9-65BAA977CD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274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E110FCF1-66DF-4103-B559-F467F58991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3881" y="22794"/>
            <a:ext cx="958119" cy="10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8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73" y="2338831"/>
            <a:ext cx="9772394" cy="4258541"/>
          </a:xfrm>
        </p:spPr>
        <p:txBody>
          <a:bodyPr>
            <a:noAutofit/>
          </a:bodyPr>
          <a:lstStyle/>
          <a:p>
            <a:pPr marL="4620" indent="0">
              <a:buNone/>
            </a:pPr>
            <a:r>
              <a:rPr lang="en-US" sz="3200" dirty="0">
                <a:solidFill>
                  <a:srgbClr val="000066"/>
                </a:solidFill>
              </a:rPr>
              <a:t>Five Report Pitfalls</a:t>
            </a:r>
          </a:p>
          <a:p>
            <a:pPr marL="51897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</a:rPr>
              <a:t>Recycling last year’s report without changes.</a:t>
            </a:r>
          </a:p>
          <a:p>
            <a:pPr marL="51897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</a:rPr>
              <a:t>Including students’ names. </a:t>
            </a:r>
          </a:p>
          <a:p>
            <a:pPr marL="51897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</a:rPr>
              <a:t>Not attaching your evaluator’s report. </a:t>
            </a:r>
          </a:p>
          <a:p>
            <a:pPr marL="51897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</a:rPr>
              <a:t>Not using/responding to your evaluator’s report. </a:t>
            </a:r>
          </a:p>
          <a:p>
            <a:pPr marL="518970" indent="-514350">
              <a:buFont typeface="+mj-lt"/>
              <a:buAutoNum type="arabicPeriod"/>
            </a:pPr>
            <a:r>
              <a:rPr lang="en-US" sz="3200" dirty="0">
                <a:solidFill>
                  <a:srgbClr val="000066"/>
                </a:solidFill>
              </a:rPr>
              <a:t>Only reporting the positive things and not the challenges/unforeseen obstacles.  </a:t>
            </a:r>
          </a:p>
        </p:txBody>
      </p:sp>
      <p:pic>
        <p:nvPicPr>
          <p:cNvPr id="8" name="Picture 4" descr="Border1.jpg">
            <a:extLst>
              <a:ext uri="{FF2B5EF4-FFF2-40B4-BE49-F238E27FC236}">
                <a16:creationId xmlns:a16="http://schemas.microsoft.com/office/drawing/2014/main" id="{291897F2-3358-4724-A9B8-AA32D4F46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79082AAF-4E9E-4460-BC54-D9ABB4033EB1}"/>
              </a:ext>
            </a:extLst>
          </p:cNvPr>
          <p:cNvSpPr/>
          <p:nvPr/>
        </p:nvSpPr>
        <p:spPr>
          <a:xfrm>
            <a:off x="2383315" y="260628"/>
            <a:ext cx="7735505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ln w="17780" cmpd="sng">
                <a:solidFill>
                  <a:srgbClr val="2C7C9F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2C7C9F">
                      <a:tint val="63000"/>
                      <a:sat val="105000"/>
                    </a:srgbClr>
                  </a:gs>
                  <a:gs pos="90000">
                    <a:srgbClr val="2C7C9F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n-US" sz="4000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 Annual Reports</a:t>
            </a:r>
          </a:p>
          <a:p>
            <a:pPr algn="ctr">
              <a:defRPr/>
            </a:pPr>
            <a:r>
              <a:rPr lang="en-US" sz="4000" b="1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10" name="Picture 9" descr="logonew.png">
            <a:extLst>
              <a:ext uri="{FF2B5EF4-FFF2-40B4-BE49-F238E27FC236}">
                <a16:creationId xmlns:a16="http://schemas.microsoft.com/office/drawing/2014/main" id="{BDAF44C4-096B-4A04-8CA9-DAC7BD26CD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274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1" name="Picture 1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633E3F7F-80CE-4881-B8B5-05FCFFF476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3881" y="53274"/>
            <a:ext cx="958119" cy="10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8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73" y="1922110"/>
            <a:ext cx="8686800" cy="4258541"/>
          </a:xfrm>
        </p:spPr>
        <p:txBody>
          <a:bodyPr>
            <a:noAutofit/>
          </a:bodyPr>
          <a:lstStyle/>
          <a:p>
            <a:pPr marL="462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000066"/>
                </a:solidFill>
              </a:rPr>
              <a:t>Evaluator</a:t>
            </a:r>
          </a:p>
          <a:p>
            <a:pPr marL="518970" indent="-51435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000066"/>
                </a:solidFill>
              </a:rPr>
              <a:t>Communicate with evaluator</a:t>
            </a:r>
          </a:p>
          <a:p>
            <a:pPr marL="518970" indent="-51435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000066"/>
                </a:solidFill>
              </a:rPr>
              <a:t>Discuss changes</a:t>
            </a:r>
          </a:p>
          <a:p>
            <a:pPr marL="518970" indent="-51435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000066"/>
                </a:solidFill>
              </a:rPr>
              <a:t>Plan the timing for report submission</a:t>
            </a:r>
          </a:p>
          <a:p>
            <a:pPr marL="518970" indent="-514350">
              <a:lnSpc>
                <a:spcPct val="150000"/>
              </a:lnSpc>
              <a:buBlip>
                <a:blip r:embed="rId2"/>
              </a:buBlip>
            </a:pPr>
            <a:r>
              <a:rPr lang="en-US" sz="3200" dirty="0">
                <a:solidFill>
                  <a:srgbClr val="000066"/>
                </a:solidFill>
              </a:rPr>
              <a:t>Attach external evaluator report</a:t>
            </a:r>
          </a:p>
          <a:p>
            <a:pPr marL="518970" indent="-514350">
              <a:buFont typeface="+mj-lt"/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5F2B77-E77E-4F67-9710-73F1397AEB25}"/>
              </a:ext>
            </a:extLst>
          </p:cNvPr>
          <p:cNvGrpSpPr/>
          <p:nvPr/>
        </p:nvGrpSpPr>
        <p:grpSpPr>
          <a:xfrm>
            <a:off x="1511968" y="19126"/>
            <a:ext cx="9144000" cy="1801813"/>
            <a:chOff x="0" y="-7938"/>
            <a:chExt cx="9144000" cy="1801813"/>
          </a:xfrm>
        </p:grpSpPr>
        <p:pic>
          <p:nvPicPr>
            <p:cNvPr id="5" name="Picture 9" descr="Border1.jpg">
              <a:extLst>
                <a:ext uri="{FF2B5EF4-FFF2-40B4-BE49-F238E27FC236}">
                  <a16:creationId xmlns:a16="http://schemas.microsoft.com/office/drawing/2014/main" id="{BED069B9-EC2A-4E97-84FD-5B490D0C5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938"/>
              <a:ext cx="9144000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11">
              <a:extLst>
                <a:ext uri="{FF2B5EF4-FFF2-40B4-BE49-F238E27FC236}">
                  <a16:creationId xmlns:a16="http://schemas.microsoft.com/office/drawing/2014/main" id="{67571EC4-C64E-412E-9D43-0760FECB7091}"/>
                </a:ext>
              </a:extLst>
            </p:cNvPr>
            <p:cNvSpPr/>
            <p:nvPr/>
          </p:nvSpPr>
          <p:spPr>
            <a:xfrm>
              <a:off x="1108076" y="397668"/>
              <a:ext cx="7086600" cy="990600"/>
            </a:xfrm>
            <a:prstGeom prst="round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latin typeface="Trebuchet MS" panose="020B0603020202020204" pitchFamily="34" charset="0"/>
                </a:rPr>
                <a:t>Five Common Mistakes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90B15-8B32-40BC-852D-7122C487787C}"/>
              </a:ext>
            </a:extLst>
          </p:cNvPr>
          <p:cNvGrpSpPr/>
          <p:nvPr/>
        </p:nvGrpSpPr>
        <p:grpSpPr>
          <a:xfrm>
            <a:off x="0" y="-41563"/>
            <a:ext cx="12192000" cy="1828800"/>
            <a:chOff x="0" y="1"/>
            <a:chExt cx="12192000" cy="1828800"/>
          </a:xfrm>
        </p:grpSpPr>
        <p:pic>
          <p:nvPicPr>
            <p:cNvPr id="8" name="Picture 4" descr="Border1.jpg">
              <a:extLst>
                <a:ext uri="{FF2B5EF4-FFF2-40B4-BE49-F238E27FC236}">
                  <a16:creationId xmlns:a16="http://schemas.microsoft.com/office/drawing/2014/main" id="{4707E68F-F964-4799-BC93-353BED32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21920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190AADF2-23D5-453C-A4A3-8F4CBF7DC391}"/>
                </a:ext>
              </a:extLst>
            </p:cNvPr>
            <p:cNvSpPr/>
            <p:nvPr/>
          </p:nvSpPr>
          <p:spPr>
            <a:xfrm>
              <a:off x="2463263" y="365125"/>
              <a:ext cx="7086600" cy="990600"/>
            </a:xfrm>
            <a:prstGeom prst="round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endParaRPr>
            </a:p>
            <a:p>
              <a:pPr algn="ctr" fontAlgn="base">
                <a:spcAft>
                  <a:spcPct val="0"/>
                </a:spcAft>
                <a:defRPr/>
              </a:pPr>
              <a:r>
                <a:rPr lang="en-US" sz="4000" b="1" dirty="0">
                  <a:ln w="17780" cmpd="sng">
                    <a:solidFill>
                      <a:srgbClr val="2C7C9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2C7C9F">
                          <a:tint val="63000"/>
                          <a:sat val="105000"/>
                        </a:srgbClr>
                      </a:gs>
                      <a:gs pos="90000">
                        <a:srgbClr val="2C7C9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charset="0"/>
                </a:rPr>
                <a:t> Annual Reports</a:t>
              </a:r>
            </a:p>
            <a:p>
              <a:pPr algn="ctr">
                <a:defRPr/>
              </a:pPr>
              <a:endParaRPr lang="en-US" sz="4000" b="1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9" descr="logonew.png">
              <a:extLst>
                <a:ext uri="{FF2B5EF4-FFF2-40B4-BE49-F238E27FC236}">
                  <a16:creationId xmlns:a16="http://schemas.microsoft.com/office/drawing/2014/main" id="{3822151E-54B5-4CA1-A6F9-253662CC2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3274"/>
              <a:ext cx="945573" cy="963757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pic>
        <p:nvPicPr>
          <p:cNvPr id="11" name="Picture 1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ED8B0A7-7D81-458D-8C6A-32B0AB769F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3881" y="23294"/>
            <a:ext cx="958119" cy="1079521"/>
          </a:xfrm>
          <a:prstGeom prst="rect">
            <a:avLst/>
          </a:prstGeom>
        </p:spPr>
      </p:pic>
      <p:pic>
        <p:nvPicPr>
          <p:cNvPr id="12" name="Picture 11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04AC41E9-B9B9-4F3C-9894-BCBE94AFCD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3881" y="53274"/>
            <a:ext cx="958119" cy="1079521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4DB566-14F5-4DDA-9381-D5F8105C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43740" y="2192843"/>
            <a:ext cx="4248260" cy="29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40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73" y="1922110"/>
            <a:ext cx="8686800" cy="4258541"/>
          </a:xfrm>
        </p:spPr>
        <p:txBody>
          <a:bodyPr>
            <a:noAutofit/>
          </a:bodyPr>
          <a:lstStyle/>
          <a:p>
            <a:pPr marL="4620" indent="0">
              <a:lnSpc>
                <a:spcPct val="150000"/>
              </a:lnSpc>
              <a:buNone/>
            </a:pPr>
            <a:r>
              <a:rPr lang="en-US" sz="3200" u="sng" dirty="0">
                <a:solidFill>
                  <a:srgbClr val="000066"/>
                </a:solidFill>
              </a:rPr>
              <a:t>Full copy of presentation entitled: </a:t>
            </a:r>
          </a:p>
          <a:p>
            <a:pPr marL="462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000066"/>
                </a:solidFill>
              </a:rPr>
              <a:t>Effective Strategies for </a:t>
            </a:r>
          </a:p>
          <a:p>
            <a:pPr marL="462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000066"/>
                </a:solidFill>
              </a:rPr>
              <a:t>Preparing Annual Reports: </a:t>
            </a:r>
          </a:p>
          <a:p>
            <a:pPr marL="4620" indent="0">
              <a:lnSpc>
                <a:spcPct val="150000"/>
              </a:lnSpc>
              <a:buNone/>
            </a:pPr>
            <a:r>
              <a:rPr lang="en-US" sz="3200" dirty="0">
                <a:solidFill>
                  <a:srgbClr val="000066"/>
                </a:solidFill>
              </a:rPr>
              <a:t>Demystifying the Process</a:t>
            </a:r>
          </a:p>
          <a:p>
            <a:pPr marL="4620" indent="0">
              <a:lnSpc>
                <a:spcPct val="150000"/>
              </a:lnSpc>
              <a:buNone/>
            </a:pPr>
            <a:endParaRPr lang="en-US" sz="3200" dirty="0">
              <a:solidFill>
                <a:srgbClr val="000066"/>
              </a:solidFill>
            </a:endParaRPr>
          </a:p>
          <a:p>
            <a:pPr marL="518970" indent="-514350">
              <a:buFont typeface="+mj-lt"/>
              <a:buAutoNum type="arabicPeriod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5F2B77-E77E-4F67-9710-73F1397AEB25}"/>
              </a:ext>
            </a:extLst>
          </p:cNvPr>
          <p:cNvGrpSpPr/>
          <p:nvPr/>
        </p:nvGrpSpPr>
        <p:grpSpPr>
          <a:xfrm>
            <a:off x="1511968" y="19126"/>
            <a:ext cx="9144000" cy="1801813"/>
            <a:chOff x="0" y="-7938"/>
            <a:chExt cx="9144000" cy="1801813"/>
          </a:xfrm>
        </p:grpSpPr>
        <p:pic>
          <p:nvPicPr>
            <p:cNvPr id="5" name="Picture 9" descr="Border1.jpg">
              <a:extLst>
                <a:ext uri="{FF2B5EF4-FFF2-40B4-BE49-F238E27FC236}">
                  <a16:creationId xmlns:a16="http://schemas.microsoft.com/office/drawing/2014/main" id="{BED069B9-EC2A-4E97-84FD-5B490D0C5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938"/>
              <a:ext cx="9144000" cy="180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ounded Rectangle 11">
              <a:extLst>
                <a:ext uri="{FF2B5EF4-FFF2-40B4-BE49-F238E27FC236}">
                  <a16:creationId xmlns:a16="http://schemas.microsoft.com/office/drawing/2014/main" id="{67571EC4-C64E-412E-9D43-0760FECB7091}"/>
                </a:ext>
              </a:extLst>
            </p:cNvPr>
            <p:cNvSpPr/>
            <p:nvPr/>
          </p:nvSpPr>
          <p:spPr>
            <a:xfrm>
              <a:off x="1108076" y="397668"/>
              <a:ext cx="7086600" cy="990600"/>
            </a:xfrm>
            <a:prstGeom prst="round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b="1" dirty="0">
                  <a:latin typeface="Trebuchet MS" panose="020B0603020202020204" pitchFamily="34" charset="0"/>
                </a:rPr>
                <a:t>Five Common Mistakes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90B15-8B32-40BC-852D-7122C487787C}"/>
              </a:ext>
            </a:extLst>
          </p:cNvPr>
          <p:cNvGrpSpPr/>
          <p:nvPr/>
        </p:nvGrpSpPr>
        <p:grpSpPr>
          <a:xfrm>
            <a:off x="0" y="-41563"/>
            <a:ext cx="12192000" cy="1828800"/>
            <a:chOff x="0" y="1"/>
            <a:chExt cx="12192000" cy="1828800"/>
          </a:xfrm>
        </p:grpSpPr>
        <p:pic>
          <p:nvPicPr>
            <p:cNvPr id="8" name="Picture 4" descr="Border1.jpg">
              <a:extLst>
                <a:ext uri="{FF2B5EF4-FFF2-40B4-BE49-F238E27FC236}">
                  <a16:creationId xmlns:a16="http://schemas.microsoft.com/office/drawing/2014/main" id="{4707E68F-F964-4799-BC93-353BED32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21920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190AADF2-23D5-453C-A4A3-8F4CBF7DC391}"/>
                </a:ext>
              </a:extLst>
            </p:cNvPr>
            <p:cNvSpPr/>
            <p:nvPr/>
          </p:nvSpPr>
          <p:spPr>
            <a:xfrm>
              <a:off x="2463263" y="365125"/>
              <a:ext cx="7086600" cy="990600"/>
            </a:xfrm>
            <a:prstGeom prst="round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endParaRPr>
            </a:p>
            <a:p>
              <a:pPr algn="ctr" fontAlgn="base">
                <a:spcAft>
                  <a:spcPct val="0"/>
                </a:spcAft>
                <a:defRPr/>
              </a:pPr>
              <a:r>
                <a:rPr lang="en-US" sz="4000" b="1" dirty="0">
                  <a:ln w="17780" cmpd="sng">
                    <a:solidFill>
                      <a:srgbClr val="2C7C9F">
                        <a:tint val="3000"/>
                      </a:srgb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rgbClr val="2C7C9F">
                          <a:tint val="63000"/>
                          <a:sat val="105000"/>
                        </a:srgbClr>
                      </a:gs>
                      <a:gs pos="90000">
                        <a:srgbClr val="2C7C9F">
                          <a:shade val="50000"/>
                          <a:satMod val="100000"/>
                        </a:srgb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Calibri" charset="0"/>
                </a:rPr>
                <a:t> Annual Reports</a:t>
              </a:r>
            </a:p>
            <a:p>
              <a:pPr algn="ctr">
                <a:defRPr/>
              </a:pPr>
              <a:endParaRPr lang="en-US" sz="4000" b="1" dirty="0">
                <a:latin typeface="Trebuchet MS" panose="020B0603020202020204" pitchFamily="34" charset="0"/>
              </a:endParaRPr>
            </a:p>
          </p:txBody>
        </p:sp>
        <p:pic>
          <p:nvPicPr>
            <p:cNvPr id="10" name="Picture 9" descr="logonew.png">
              <a:extLst>
                <a:ext uri="{FF2B5EF4-FFF2-40B4-BE49-F238E27FC236}">
                  <a16:creationId xmlns:a16="http://schemas.microsoft.com/office/drawing/2014/main" id="{3822151E-54B5-4CA1-A6F9-253662CC2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3274"/>
              <a:ext cx="945573" cy="963757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</p:grpSp>
      <p:pic>
        <p:nvPicPr>
          <p:cNvPr id="11" name="Picture 1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9ED8B0A7-7D81-458D-8C6A-32B0AB769F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3881" y="23294"/>
            <a:ext cx="958119" cy="1079521"/>
          </a:xfrm>
          <a:prstGeom prst="rect">
            <a:avLst/>
          </a:prstGeom>
        </p:spPr>
      </p:pic>
      <p:pic>
        <p:nvPicPr>
          <p:cNvPr id="12" name="Picture 11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04AC41E9-B9B9-4F3C-9894-BCBE94AFCD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3881" y="53274"/>
            <a:ext cx="958119" cy="1079521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9D1B26-7673-489C-AAD6-E4A6A448D1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142" y="2672385"/>
            <a:ext cx="5275045" cy="33818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691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No-Cost Extensions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95422" y="1828800"/>
            <a:ext cx="1124642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en-US" sz="2800" b="1" dirty="0">
                <a:solidFill>
                  <a:srgbClr val="000066"/>
                </a:solidFill>
              </a:rPr>
              <a:t>What?</a:t>
            </a:r>
          </a:p>
          <a:p>
            <a:pPr marL="793750" indent="-342900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 More time to complete your project</a:t>
            </a:r>
          </a:p>
          <a:p>
            <a:pPr marL="793750" indent="-342900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 Within same budget </a:t>
            </a:r>
          </a:p>
          <a:p>
            <a:pPr marL="793750" indent="-342900">
              <a:buBlip>
                <a:blip r:embed="rId5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b="1" dirty="0">
                <a:solidFill>
                  <a:srgbClr val="000066"/>
                </a:solidFill>
              </a:rPr>
              <a:t>When? </a:t>
            </a:r>
          </a:p>
          <a:p>
            <a:pPr marL="793750" indent="-342900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In final months of last year of a grant award</a:t>
            </a:r>
          </a:p>
          <a:p>
            <a:pPr marL="793750" indent="-342900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Submit notification (or request) 1-2 months before award anniversary </a:t>
            </a:r>
          </a:p>
          <a:p>
            <a:pPr marL="450850"/>
            <a:r>
              <a:rPr lang="en-US" sz="2800" dirty="0">
                <a:solidFill>
                  <a:srgbClr val="000066"/>
                </a:solidFill>
              </a:rPr>
              <a:t>	</a:t>
            </a:r>
          </a:p>
          <a:p>
            <a:pPr marL="342900" indent="-342900">
              <a:buBlip>
                <a:blip r:embed="rId5"/>
              </a:buBlip>
            </a:pPr>
            <a:r>
              <a:rPr lang="en-US" sz="2800" b="1" dirty="0">
                <a:solidFill>
                  <a:srgbClr val="000066"/>
                </a:solidFill>
              </a:rPr>
              <a:t>Restrictions?  </a:t>
            </a:r>
          </a:p>
          <a:p>
            <a:pPr marL="914400" indent="-509588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May not have $0 remaining balance of grant funds at time of request</a:t>
            </a:r>
          </a:p>
          <a:p>
            <a:pPr marL="914400" indent="-509588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May not be just for using unliquidated balances </a:t>
            </a:r>
          </a:p>
          <a:p>
            <a:r>
              <a:rPr lang="en-US" sz="2400" dirty="0">
                <a:solidFill>
                  <a:srgbClr val="000066"/>
                </a:solidFill>
              </a:rPr>
              <a:t>	</a:t>
            </a:r>
          </a:p>
          <a:p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4706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No-Cost Extensions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45573" y="1828800"/>
            <a:ext cx="109068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en-US" sz="2800" b="1" dirty="0">
                <a:solidFill>
                  <a:srgbClr val="000066"/>
                </a:solidFill>
              </a:rPr>
              <a:t>Length?</a:t>
            </a:r>
          </a:p>
          <a:p>
            <a:pPr marL="914400" indent="-509588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12 months </a:t>
            </a:r>
          </a:p>
          <a:p>
            <a:pPr marL="914400" indent="-509588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Can close out grant sooner if money is gone/work is done</a:t>
            </a:r>
          </a:p>
          <a:p>
            <a:pPr marL="342900" indent="-342900">
              <a:buBlip>
                <a:blip r:embed="rId5"/>
              </a:buBlip>
            </a:pPr>
            <a:endParaRPr lang="en-US" sz="2800" b="1" dirty="0">
              <a:solidFill>
                <a:srgbClr val="000066"/>
              </a:solidFill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2800" b="1" dirty="0">
                <a:solidFill>
                  <a:srgbClr val="000066"/>
                </a:solidFill>
              </a:rPr>
              <a:t>Justification?</a:t>
            </a:r>
          </a:p>
          <a:p>
            <a:pPr marL="800100" lvl="1" indent="-342900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Work plan must adhere to previously approved objectives of project</a:t>
            </a:r>
          </a:p>
          <a:p>
            <a:pPr marL="800100" lvl="1" indent="-342900">
              <a:buBlip>
                <a:blip r:embed="rId5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 marL="0" lvl="1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 </a:t>
            </a:r>
            <a:r>
              <a:rPr lang="en-US" sz="2800" b="1" dirty="0">
                <a:solidFill>
                  <a:srgbClr val="000066"/>
                </a:solidFill>
              </a:rPr>
              <a:t>Types?</a:t>
            </a:r>
          </a:p>
          <a:p>
            <a:pPr marL="457200" lvl="2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Grantee approved - 1</a:t>
            </a:r>
            <a:r>
              <a:rPr lang="en-US" sz="2800" baseline="30000" dirty="0">
                <a:solidFill>
                  <a:srgbClr val="000066"/>
                </a:solidFill>
              </a:rPr>
              <a:t>st</a:t>
            </a:r>
            <a:r>
              <a:rPr lang="en-US" sz="2800" dirty="0">
                <a:solidFill>
                  <a:srgbClr val="000066"/>
                </a:solidFill>
              </a:rPr>
              <a:t> no-cost extension</a:t>
            </a:r>
          </a:p>
          <a:p>
            <a:pPr marL="457200" lvl="2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NSF Program Officer approved - subsequent no-cost extension(s)</a:t>
            </a:r>
          </a:p>
          <a:p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763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No-Cost Extensions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45573" y="1998779"/>
            <a:ext cx="105867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5"/>
              </a:buBlip>
            </a:pPr>
            <a:r>
              <a:rPr lang="en-US" sz="2400" b="1" dirty="0">
                <a:solidFill>
                  <a:srgbClr val="000066"/>
                </a:solidFill>
              </a:rPr>
              <a:t>When to Submit?</a:t>
            </a:r>
          </a:p>
          <a:p>
            <a:pPr marL="914400" indent="-509588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1st no-cost extension: at least 10 calendar days prior to anniversary date of award (sooner is advisable)</a:t>
            </a:r>
          </a:p>
          <a:p>
            <a:pPr marL="914400" indent="-509588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2nd no-cost extension: at least 45 days before scheduled grant end date 	</a:t>
            </a:r>
          </a:p>
          <a:p>
            <a:endParaRPr lang="en-US" sz="2400" b="1" dirty="0">
              <a:solidFill>
                <a:srgbClr val="000066"/>
              </a:solidFill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2400" b="1" dirty="0">
                <a:solidFill>
                  <a:srgbClr val="000066"/>
                </a:solidFill>
              </a:rPr>
              <a:t>What information to supply?</a:t>
            </a:r>
          </a:p>
          <a:p>
            <a:pPr marL="800100" lvl="1" indent="-342900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Each request must be justified – brief statement inserted in text box</a:t>
            </a:r>
          </a:p>
          <a:p>
            <a:pPr marL="800100" lvl="1" indent="-342900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Plan for work must adhere to previously approved objectives of project</a:t>
            </a:r>
          </a:p>
          <a:p>
            <a:pPr lvl="1"/>
            <a:endParaRPr lang="en-US" sz="2400" b="1" dirty="0">
              <a:solidFill>
                <a:srgbClr val="000066"/>
              </a:solidFill>
            </a:endParaRPr>
          </a:p>
          <a:p>
            <a:pPr marL="342900" indent="-342900">
              <a:buBlip>
                <a:blip r:embed="rId5"/>
              </a:buBlip>
            </a:pPr>
            <a:r>
              <a:rPr lang="en-US" sz="2400" b="1" dirty="0">
                <a:solidFill>
                  <a:srgbClr val="000066"/>
                </a:solidFill>
              </a:rPr>
              <a:t>How to submit?</a:t>
            </a:r>
          </a:p>
          <a:p>
            <a:pPr marL="914400" indent="-509588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PI initiates in Research.gov</a:t>
            </a:r>
          </a:p>
          <a:p>
            <a:pPr marL="914400" indent="-509588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AOR must approve &amp; submit to NSF</a:t>
            </a:r>
          </a:p>
          <a:p>
            <a:pPr marL="914400" indent="-509588">
              <a:buBlip>
                <a:blip r:embed="rId5"/>
              </a:buBlip>
            </a:pPr>
            <a:endParaRPr lang="en-US" sz="2400" dirty="0">
              <a:solidFill>
                <a:srgbClr val="000066"/>
              </a:solidFill>
            </a:endParaRPr>
          </a:p>
          <a:p>
            <a:endParaRPr lang="en-US" sz="2400" dirty="0">
              <a:solidFill>
                <a:srgbClr val="000066"/>
              </a:solidFill>
            </a:endParaRPr>
          </a:p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" descr="Argumentario de Ventas. Tipos de Argumentos ~ Javier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61" y="5303520"/>
            <a:ext cx="1642124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1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02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097280" y="396125"/>
            <a:ext cx="9888583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39027" y="561702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 Welcome &amp; Introductions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987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49" y="3535795"/>
            <a:ext cx="2320519" cy="2926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0720" y="1994378"/>
            <a:ext cx="829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	Dr. Celeste Carter, NSF Program Director</a:t>
            </a:r>
          </a:p>
          <a:p>
            <a:pPr algn="ctr"/>
            <a:r>
              <a:rPr lang="en-US" sz="2800" b="1" dirty="0">
                <a:solidFill>
                  <a:srgbClr val="000066"/>
                </a:solidFill>
              </a:rPr>
              <a:t>      Co-Lead, ATE Program Officer</a:t>
            </a:r>
          </a:p>
          <a:p>
            <a:pPr algn="ctr"/>
            <a:r>
              <a:rPr lang="en-US" sz="2800" b="1" dirty="0">
                <a:solidFill>
                  <a:srgbClr val="000066"/>
                </a:solidFill>
              </a:rPr>
              <a:t>National Science Foundation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083" y="3614535"/>
            <a:ext cx="41529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392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No-Cost Extensions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2026920" y="2525495"/>
            <a:ext cx="8138160" cy="4389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0996" y="1676940"/>
            <a:ext cx="8975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66"/>
                </a:solidFill>
              </a:rPr>
              <a:t>Log-in to </a:t>
            </a:r>
            <a:r>
              <a:rPr lang="en-US" sz="2400" dirty="0">
                <a:solidFill>
                  <a:srgbClr val="FF0000"/>
                </a:solidFill>
              </a:rPr>
              <a:t>Research.gov</a:t>
            </a:r>
            <a:r>
              <a:rPr lang="en-US" sz="2400" dirty="0">
                <a:solidFill>
                  <a:srgbClr val="000066"/>
                </a:solidFill>
              </a:rPr>
              <a:t> (same NSF # and password as FastLane)</a:t>
            </a:r>
          </a:p>
          <a:p>
            <a:r>
              <a:rPr lang="en-US" sz="2400" dirty="0">
                <a:solidFill>
                  <a:srgbClr val="000066"/>
                </a:solidFill>
              </a:rPr>
              <a:t>Select </a:t>
            </a:r>
            <a:r>
              <a:rPr lang="en-US" sz="2400" dirty="0">
                <a:solidFill>
                  <a:srgbClr val="FF0000"/>
                </a:solidFill>
              </a:rPr>
              <a:t>“Notifications &amp; Requests” under Awards &amp; Reporting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58358" y="3320700"/>
            <a:ext cx="0" cy="692331"/>
          </a:xfrm>
          <a:prstGeom prst="straightConnector1">
            <a:avLst/>
          </a:prstGeom>
          <a:ln w="44450" cmpd="sng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360228" y="4731946"/>
            <a:ext cx="100584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54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No-Cost Extensions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EBF8234-41A9-488F-8323-D8302CBA7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7" y="2507814"/>
            <a:ext cx="11479227" cy="37629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61104" y="3973032"/>
            <a:ext cx="548322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0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No-Cost Extensions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0AC3D5-FDB4-40FD-A349-6E2F6648CD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1"/>
          <a:stretch/>
        </p:blipFill>
        <p:spPr>
          <a:xfrm>
            <a:off x="2517097" y="1977658"/>
            <a:ext cx="7528596" cy="448056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603478-FC9B-4A11-B61E-EF6CB0FCA449}"/>
              </a:ext>
            </a:extLst>
          </p:cNvPr>
          <p:cNvCxnSpPr>
            <a:cxnSpLocks/>
          </p:cNvCxnSpPr>
          <p:nvPr/>
        </p:nvCxnSpPr>
        <p:spPr>
          <a:xfrm>
            <a:off x="1334250" y="3558792"/>
            <a:ext cx="1102962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3296C34-5303-4E9E-9590-D083E524957F}"/>
              </a:ext>
            </a:extLst>
          </p:cNvPr>
          <p:cNvSpPr/>
          <p:nvPr/>
        </p:nvSpPr>
        <p:spPr>
          <a:xfrm>
            <a:off x="2704922" y="3380562"/>
            <a:ext cx="1558957" cy="356461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0B4DFD-77EE-446E-986F-51FC81E8C8FF}"/>
              </a:ext>
            </a:extLst>
          </p:cNvPr>
          <p:cNvCxnSpPr/>
          <p:nvPr/>
        </p:nvCxnSpPr>
        <p:spPr>
          <a:xfrm flipV="1">
            <a:off x="1334250" y="5901478"/>
            <a:ext cx="1027209" cy="1905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85BBF08-86C5-4FDE-9E22-A18758984DB5}"/>
              </a:ext>
            </a:extLst>
          </p:cNvPr>
          <p:cNvSpPr txBox="1"/>
          <p:nvPr/>
        </p:nvSpPr>
        <p:spPr>
          <a:xfrm>
            <a:off x="277498" y="5357204"/>
            <a:ext cx="281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Enter your Grant #</a:t>
            </a:r>
          </a:p>
        </p:txBody>
      </p:sp>
    </p:spTree>
    <p:extLst>
      <p:ext uri="{BB962C8B-B14F-4D97-AF65-F5344CB8AC3E}">
        <p14:creationId xmlns:p14="http://schemas.microsoft.com/office/powerpoint/2010/main" val="1898436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No-Cost Extensions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417E732-A3BA-4182-8F47-A59256A99C0B}"/>
              </a:ext>
            </a:extLst>
          </p:cNvPr>
          <p:cNvGrpSpPr/>
          <p:nvPr/>
        </p:nvGrpSpPr>
        <p:grpSpPr>
          <a:xfrm>
            <a:off x="2517097" y="2138328"/>
            <a:ext cx="8099241" cy="4319899"/>
            <a:chOff x="0" y="971624"/>
            <a:chExt cx="12192000" cy="4914752"/>
          </a:xfrm>
        </p:grpSpPr>
        <p:pic>
          <p:nvPicPr>
            <p:cNvPr id="16" name="Picture 1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29B8365-D8AA-4A09-9D7F-76AB0F9DA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71624"/>
              <a:ext cx="12192000" cy="4914752"/>
            </a:xfrm>
            <a:prstGeom prst="rect">
              <a:avLst/>
            </a:prstGeom>
          </p:spPr>
        </p:pic>
        <p:sp>
          <p:nvSpPr>
            <p:cNvPr id="17" name="Flowchart: Alternate Process 16">
              <a:extLst>
                <a:ext uri="{FF2B5EF4-FFF2-40B4-BE49-F238E27FC236}">
                  <a16:creationId xmlns:a16="http://schemas.microsoft.com/office/drawing/2014/main" id="{E0C40B11-0F47-4A88-8006-058C71D99411}"/>
                </a:ext>
              </a:extLst>
            </p:cNvPr>
            <p:cNvSpPr/>
            <p:nvPr/>
          </p:nvSpPr>
          <p:spPr>
            <a:xfrm>
              <a:off x="2030278" y="1084881"/>
              <a:ext cx="960895" cy="75941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Alternate Process 19">
              <a:extLst>
                <a:ext uri="{FF2B5EF4-FFF2-40B4-BE49-F238E27FC236}">
                  <a16:creationId xmlns:a16="http://schemas.microsoft.com/office/drawing/2014/main" id="{6335F230-5493-42A7-A593-16E013F33924}"/>
                </a:ext>
              </a:extLst>
            </p:cNvPr>
            <p:cNvSpPr/>
            <p:nvPr/>
          </p:nvSpPr>
          <p:spPr>
            <a:xfrm>
              <a:off x="5731790" y="1084880"/>
              <a:ext cx="4264617" cy="759417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Alternate Process 21">
              <a:extLst>
                <a:ext uri="{FF2B5EF4-FFF2-40B4-BE49-F238E27FC236}">
                  <a16:creationId xmlns:a16="http://schemas.microsoft.com/office/drawing/2014/main" id="{AC5515F4-5A50-4A15-9BEC-87961033510E}"/>
                </a:ext>
              </a:extLst>
            </p:cNvPr>
            <p:cNvSpPr/>
            <p:nvPr/>
          </p:nvSpPr>
          <p:spPr>
            <a:xfrm>
              <a:off x="493363" y="3717010"/>
              <a:ext cx="6217403" cy="111846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F6476FA-23E2-4C85-9F9E-CEE6DC8A84A1}"/>
              </a:ext>
            </a:extLst>
          </p:cNvPr>
          <p:cNvCxnSpPr/>
          <p:nvPr/>
        </p:nvCxnSpPr>
        <p:spPr>
          <a:xfrm flipV="1">
            <a:off x="1062056" y="4927723"/>
            <a:ext cx="1027209" cy="19050"/>
          </a:xfrm>
          <a:prstGeom prst="straightConnector1">
            <a:avLst/>
          </a:prstGeom>
          <a:ln w="63500" cmpd="sng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A01F355-3D65-4B7E-82C7-BCCA13CBDB5E}"/>
              </a:ext>
            </a:extLst>
          </p:cNvPr>
          <p:cNvSpPr txBox="1"/>
          <p:nvPr/>
        </p:nvSpPr>
        <p:spPr>
          <a:xfrm>
            <a:off x="226625" y="4307044"/>
            <a:ext cx="2815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Type in Justification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2A1ED99-033A-4449-8066-543C3750AD2E}"/>
              </a:ext>
            </a:extLst>
          </p:cNvPr>
          <p:cNvCxnSpPr/>
          <p:nvPr/>
        </p:nvCxnSpPr>
        <p:spPr>
          <a:xfrm flipV="1">
            <a:off x="1062056" y="4067425"/>
            <a:ext cx="1027209" cy="1905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8F8AA19-2F4B-4566-BA47-01FFF537DE24}"/>
              </a:ext>
            </a:extLst>
          </p:cNvPr>
          <p:cNvSpPr txBox="1"/>
          <p:nvPr/>
        </p:nvSpPr>
        <p:spPr>
          <a:xfrm>
            <a:off x="140267" y="3170145"/>
            <a:ext cx="2469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Select revised End Date from Drop Down</a:t>
            </a:r>
          </a:p>
        </p:txBody>
      </p:sp>
    </p:spTree>
    <p:extLst>
      <p:ext uri="{BB962C8B-B14F-4D97-AF65-F5344CB8AC3E}">
        <p14:creationId xmlns:p14="http://schemas.microsoft.com/office/powerpoint/2010/main" val="3081801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No-Cost Extensions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913404" y="1977658"/>
            <a:ext cx="92620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</a:rPr>
              <a:t>More information about no-cost extensions:  </a:t>
            </a:r>
          </a:p>
          <a:p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>
                <a:solidFill>
                  <a:srgbClr val="000066"/>
                </a:solidFill>
              </a:rPr>
              <a:t>PAPPG 20-1, Part II -Award Administration and monitoring of Grants and Cooperative Agreements, </a:t>
            </a:r>
          </a:p>
          <a:p>
            <a:r>
              <a:rPr lang="en-US" sz="3200" dirty="0">
                <a:solidFill>
                  <a:srgbClr val="000066"/>
                </a:solidFill>
              </a:rPr>
              <a:t>Chapter VI: NSF Awards,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Subpart D: NSF Grant Periods,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Subpart 3, Change in Grant Period,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Subpart c, No-cost extensions.</a:t>
            </a:r>
          </a:p>
        </p:txBody>
      </p:sp>
    </p:spTree>
    <p:extLst>
      <p:ext uri="{BB962C8B-B14F-4D97-AF65-F5344CB8AC3E}">
        <p14:creationId xmlns:p14="http://schemas.microsoft.com/office/powerpoint/2010/main" val="357385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Budget Adjustments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7236" y="1926069"/>
            <a:ext cx="110511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6"/>
              </a:buBlip>
            </a:pPr>
            <a:r>
              <a:rPr lang="en-US" sz="2400" dirty="0">
                <a:solidFill>
                  <a:srgbClr val="000066"/>
                </a:solidFill>
              </a:rPr>
              <a:t>PI has authority to move money ….with one exception: Participant Support</a:t>
            </a:r>
          </a:p>
          <a:p>
            <a:endParaRPr lang="en-US" sz="2400" dirty="0">
              <a:solidFill>
                <a:srgbClr val="000066"/>
              </a:solidFill>
            </a:endParaRPr>
          </a:p>
          <a:p>
            <a:pPr marL="342900" indent="-342900">
              <a:buBlip>
                <a:blip r:embed="rId6"/>
              </a:buBlip>
            </a:pPr>
            <a:r>
              <a:rPr lang="en-US" sz="2400" dirty="0">
                <a:solidFill>
                  <a:srgbClr val="000066"/>
                </a:solidFill>
              </a:rPr>
              <a:t>Restrictions on Participant Support</a:t>
            </a:r>
          </a:p>
          <a:p>
            <a:r>
              <a:rPr lang="en-US" sz="2400" dirty="0">
                <a:solidFill>
                  <a:srgbClr val="000066"/>
                </a:solidFill>
              </a:rPr>
              <a:t>	Program Officer must approve:</a:t>
            </a:r>
          </a:p>
          <a:p>
            <a:r>
              <a:rPr lang="en-US" sz="2400" dirty="0">
                <a:solidFill>
                  <a:srgbClr val="000066"/>
                </a:solidFill>
              </a:rPr>
              <a:t>		$ moved </a:t>
            </a:r>
            <a:r>
              <a:rPr lang="en-US" sz="2400" u="sng" dirty="0">
                <a:solidFill>
                  <a:srgbClr val="000066"/>
                </a:solidFill>
              </a:rPr>
              <a:t>out of </a:t>
            </a:r>
            <a:r>
              <a:rPr lang="en-US" sz="2400" dirty="0">
                <a:solidFill>
                  <a:srgbClr val="000066"/>
                </a:solidFill>
              </a:rPr>
              <a:t>Participant Support, or</a:t>
            </a:r>
          </a:p>
          <a:p>
            <a:r>
              <a:rPr lang="en-US" sz="2400" dirty="0">
                <a:solidFill>
                  <a:srgbClr val="000066"/>
                </a:solidFill>
              </a:rPr>
              <a:t>		$ moved between categories </a:t>
            </a:r>
            <a:r>
              <a:rPr lang="en-US" sz="2400" u="sng" dirty="0">
                <a:solidFill>
                  <a:srgbClr val="000066"/>
                </a:solidFill>
              </a:rPr>
              <a:t>within</a:t>
            </a:r>
            <a:r>
              <a:rPr lang="en-US" sz="2400" dirty="0">
                <a:solidFill>
                  <a:srgbClr val="000066"/>
                </a:solidFill>
              </a:rPr>
              <a:t> Participant Support</a:t>
            </a:r>
          </a:p>
          <a:p>
            <a:r>
              <a:rPr lang="en-US" sz="2400" dirty="0">
                <a:solidFill>
                  <a:srgbClr val="000066"/>
                </a:solidFill>
              </a:rPr>
              <a:t>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Blip>
                <a:blip r:embed="rId6"/>
              </a:buBlip>
            </a:pPr>
            <a:r>
              <a:rPr lang="en-US" sz="2400" dirty="0">
                <a:solidFill>
                  <a:srgbClr val="000066"/>
                </a:solidFill>
              </a:rPr>
              <a:t>However, PI has authority to move money </a:t>
            </a:r>
            <a:r>
              <a:rPr lang="en-US" sz="2400" u="sng" dirty="0">
                <a:solidFill>
                  <a:srgbClr val="000066"/>
                </a:solidFill>
              </a:rPr>
              <a:t>into </a:t>
            </a:r>
            <a:r>
              <a:rPr lang="en-US" sz="2400" dirty="0">
                <a:solidFill>
                  <a:srgbClr val="000066"/>
                </a:solidFill>
              </a:rPr>
              <a:t>Participant Support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D8AE63-DC5F-4282-90FC-821B103BA3D6}"/>
              </a:ext>
            </a:extLst>
          </p:cNvPr>
          <p:cNvSpPr txBox="1"/>
          <p:nvPr/>
        </p:nvSpPr>
        <p:spPr>
          <a:xfrm>
            <a:off x="3125971" y="4419059"/>
            <a:ext cx="618814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F. PARTICIPANT SUPPORT COSTS</a:t>
            </a:r>
          </a:p>
          <a:p>
            <a:pPr marL="342900" indent="-342900">
              <a:buAutoNum type="arabicPeriod"/>
            </a:pPr>
            <a:r>
              <a:rPr lang="en-US" b="1" dirty="0"/>
              <a:t>STIPENDS       </a:t>
            </a:r>
            <a:r>
              <a:rPr lang="en-US" b="1"/>
              <a:t>	$___________________</a:t>
            </a:r>
            <a:endParaRPr lang="en-US" b="1" dirty="0"/>
          </a:p>
          <a:p>
            <a:pPr marL="342900" indent="-342900">
              <a:buAutoNum type="arabicPeriod"/>
            </a:pPr>
            <a:r>
              <a:rPr lang="en-US" b="1" dirty="0"/>
              <a:t>TRAVEL            	$___________________</a:t>
            </a:r>
          </a:p>
          <a:p>
            <a:pPr marL="342900" indent="-342900">
              <a:buAutoNum type="arabicPeriod"/>
            </a:pPr>
            <a:r>
              <a:rPr lang="en-US" b="1" dirty="0"/>
              <a:t>SUBSISTENCE 	$___________________</a:t>
            </a:r>
          </a:p>
          <a:p>
            <a:pPr marL="342900" indent="-342900">
              <a:buAutoNum type="arabicPeriod"/>
            </a:pPr>
            <a:r>
              <a:rPr lang="en-US" b="1" dirty="0"/>
              <a:t>OTHER	$___________________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22385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Budget Adjustments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7236" y="1926069"/>
            <a:ext cx="110511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Budget reallocation impact on indirect costs?  A business office concern</a:t>
            </a:r>
          </a:p>
          <a:p>
            <a:pPr marL="342900" indent="-342900">
              <a:buBlip>
                <a:blip r:embed="rId6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 marL="342900" indent="-3429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College Policies &amp; Procedures for expenditures must be followed</a:t>
            </a:r>
          </a:p>
          <a:p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 descr="Give federal employees bonuses for finding spending cuts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31" y="3526972"/>
            <a:ext cx="583753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70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Supplemental Funding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93173" y="1749058"/>
            <a:ext cx="1105117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66"/>
                </a:solidFill>
              </a:rPr>
              <a:t>PAPPG 20-1 </a:t>
            </a:r>
          </a:p>
          <a:p>
            <a:r>
              <a:rPr lang="en-US" sz="4000" i="1" dirty="0">
                <a:solidFill>
                  <a:srgbClr val="000066"/>
                </a:solidFill>
              </a:rPr>
              <a:t>“In unusual circumstances, small amounts of supplemental funding and up to six months of additional support may be requested to assure adequate completion of the original scope of work” </a:t>
            </a:r>
          </a:p>
          <a:p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dirty="0"/>
          </a:p>
          <a:p>
            <a:endParaRPr lang="en-US" dirty="0"/>
          </a:p>
          <a:p>
            <a:r>
              <a:rPr lang="en-US" sz="3600" dirty="0">
                <a:solidFill>
                  <a:srgbClr val="000066"/>
                </a:solidFill>
              </a:rPr>
              <a:t>But, NSF Programs and Program Officers have additional flexibility …..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65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Supplemental Funding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7236" y="1926069"/>
            <a:ext cx="110511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6"/>
              </a:buBlip>
            </a:pPr>
            <a:r>
              <a:rPr lang="en-US" sz="2800" b="1" dirty="0">
                <a:solidFill>
                  <a:srgbClr val="000066"/>
                </a:solidFill>
              </a:rPr>
              <a:t>What?</a:t>
            </a:r>
          </a:p>
          <a:p>
            <a:pPr marL="800100" lvl="1" indent="-3429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Adds additional funding to an existing grant award</a:t>
            </a:r>
          </a:p>
          <a:p>
            <a:pPr marL="342900" indent="-342900">
              <a:buBlip>
                <a:blip r:embed="rId6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 marL="342900" indent="-342900">
              <a:buBlip>
                <a:blip r:embed="rId6"/>
              </a:buBlip>
            </a:pPr>
            <a:r>
              <a:rPr lang="en-US" sz="2800" b="1" dirty="0">
                <a:solidFill>
                  <a:srgbClr val="000066"/>
                </a:solidFill>
              </a:rPr>
              <a:t>Why?</a:t>
            </a:r>
          </a:p>
          <a:p>
            <a:pPr marL="800100" lvl="1" indent="-3429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Circumstances change or opportunities emerge that align with original project goals/objectives</a:t>
            </a:r>
          </a:p>
          <a:p>
            <a:pPr marL="800100" lvl="1" indent="-342900">
              <a:buBlip>
                <a:blip r:embed="rId6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 marL="0" lvl="3">
              <a:buBlip>
                <a:blip r:embed="rId6"/>
              </a:buBlip>
            </a:pPr>
            <a:r>
              <a:rPr lang="en-US" sz="2800" b="1" dirty="0">
                <a:solidFill>
                  <a:srgbClr val="000066"/>
                </a:solidFill>
              </a:rPr>
              <a:t>Types?</a:t>
            </a:r>
          </a:p>
          <a:p>
            <a:pPr marL="457200" lvl="4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 Additional financial support for work within current goals/objectives</a:t>
            </a:r>
          </a:p>
          <a:p>
            <a:pPr marL="457200" lvl="4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 Financial support for an additional scope of work that responds to a Dear Colleague Letter opportunity</a:t>
            </a:r>
          </a:p>
          <a:p>
            <a:pPr lvl="1"/>
            <a:endParaRPr lang="en-US" sz="2800" dirty="0">
              <a:solidFill>
                <a:srgbClr val="000066"/>
              </a:solidFill>
            </a:endParaRPr>
          </a:p>
          <a:p>
            <a:pPr lvl="1"/>
            <a:endParaRPr lang="en-US" sz="2800" dirty="0">
              <a:solidFill>
                <a:srgbClr val="000066"/>
              </a:solidFill>
            </a:endParaRPr>
          </a:p>
          <a:p>
            <a:pPr lvl="1"/>
            <a:endParaRPr lang="en-US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9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Supplemental Funding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18773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45573" y="1785324"/>
            <a:ext cx="1105117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Dear Colleague </a:t>
            </a:r>
            <a:r>
              <a:rPr lang="en-US" sz="2800">
                <a:solidFill>
                  <a:srgbClr val="000066"/>
                </a:solidFill>
              </a:rPr>
              <a:t>Letters- ATE Funding </a:t>
            </a:r>
            <a:r>
              <a:rPr lang="en-US" sz="2800" dirty="0">
                <a:solidFill>
                  <a:srgbClr val="000066"/>
                </a:solidFill>
              </a:rPr>
              <a:t>Opportunities for Grantees </a:t>
            </a:r>
            <a:endParaRPr lang="en-US" sz="2400" dirty="0">
              <a:solidFill>
                <a:srgbClr val="000066"/>
              </a:solidFill>
            </a:endParaRPr>
          </a:p>
          <a:p>
            <a:pPr marL="914400" indent="-449263">
              <a:buBlip>
                <a:blip r:embed="rId6"/>
              </a:buBlip>
            </a:pPr>
            <a:r>
              <a:rPr lang="en-US" sz="2400" b="1" dirty="0"/>
              <a:t>NSF 16-007</a:t>
            </a:r>
          </a:p>
          <a:p>
            <a:pPr lvl="2"/>
            <a:r>
              <a:rPr lang="en-US" sz="2400" dirty="0"/>
              <a:t>Dear Colleague Letter: Advanced Technological Education (ATE) Program Support for Manufacturing Innovation Institutes (MIIs) and Investing in Manufacturing Communities Partnerships (IMCPs) </a:t>
            </a:r>
          </a:p>
          <a:p>
            <a:pPr lvl="2"/>
            <a:endParaRPr lang="en-US" sz="2400" dirty="0"/>
          </a:p>
          <a:p>
            <a:pPr marL="914400" indent="-449263">
              <a:buBlip>
                <a:blip r:embed="rId6"/>
              </a:buBlip>
            </a:pPr>
            <a:r>
              <a:rPr lang="en-US" sz="2400" b="1" dirty="0"/>
              <a:t>NSF 19-057 </a:t>
            </a:r>
          </a:p>
          <a:p>
            <a:pPr lvl="2"/>
            <a:r>
              <a:rPr lang="en-US" sz="2400" dirty="0"/>
              <a:t>Dear Colleague Letter: International Training and Education in Advanced Technologies (ATE-I) </a:t>
            </a:r>
          </a:p>
          <a:p>
            <a:pPr lvl="2"/>
            <a:endParaRPr lang="en-US" sz="2400" b="1" dirty="0"/>
          </a:p>
          <a:p>
            <a:pPr marL="914400" indent="-449263">
              <a:buBlip>
                <a:blip r:embed="rId6"/>
              </a:buBlip>
            </a:pPr>
            <a:r>
              <a:rPr lang="en-US" sz="2400" b="1" dirty="0"/>
              <a:t>NSF 20-054 </a:t>
            </a:r>
          </a:p>
          <a:p>
            <a:pPr lvl="2"/>
            <a:r>
              <a:rPr lang="en-US" sz="2400" dirty="0"/>
              <a:t>Dear Colleague Letter: Undergraduate Research Experiences in Advanced Technological Education (ATE-URE)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4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Agenda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945573" y="1842867"/>
            <a:ext cx="10570823" cy="5203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Changes in Project</a:t>
            </a:r>
          </a:p>
          <a:p>
            <a:endParaRPr lang="en-US" sz="2400" dirty="0">
              <a:solidFill>
                <a:srgbClr val="000066"/>
              </a:solidFill>
            </a:endParaRPr>
          </a:p>
          <a:p>
            <a:pPr marL="465138" indent="-465138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Annual Reports</a:t>
            </a:r>
          </a:p>
          <a:p>
            <a:pPr marL="465138" indent="-465138">
              <a:buBlip>
                <a:blip r:embed="rId5"/>
              </a:buBlip>
            </a:pPr>
            <a:endParaRPr lang="en-US" sz="2400" dirty="0">
              <a:solidFill>
                <a:srgbClr val="000066"/>
              </a:solidFill>
            </a:endParaRPr>
          </a:p>
          <a:p>
            <a:pPr marL="465138" indent="-465138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No-cost Extensions</a:t>
            </a:r>
          </a:p>
          <a:p>
            <a:pPr marL="465138" indent="-465138">
              <a:buBlip>
                <a:blip r:embed="rId5"/>
              </a:buBlip>
            </a:pPr>
            <a:endParaRPr lang="en-US" sz="2400" dirty="0">
              <a:solidFill>
                <a:srgbClr val="000066"/>
              </a:solidFill>
            </a:endParaRPr>
          </a:p>
          <a:p>
            <a:pPr marL="465138" indent="-465138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Budget Adjustments</a:t>
            </a:r>
          </a:p>
          <a:p>
            <a:pPr marL="465138" indent="-465138">
              <a:buBlip>
                <a:blip r:embed="rId5"/>
              </a:buBlip>
            </a:pPr>
            <a:endParaRPr lang="en-US" sz="2400" dirty="0">
              <a:solidFill>
                <a:srgbClr val="000066"/>
              </a:solidFill>
            </a:endParaRPr>
          </a:p>
          <a:p>
            <a:pPr marL="465138" indent="-465138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Supplemental Funding Requests</a:t>
            </a:r>
          </a:p>
          <a:p>
            <a:pPr marL="465138" indent="-465138">
              <a:buBlip>
                <a:blip r:embed="rId5"/>
              </a:buBlip>
            </a:pPr>
            <a:endParaRPr lang="en-US" sz="2400" dirty="0">
              <a:solidFill>
                <a:srgbClr val="000066"/>
              </a:solidFill>
            </a:endParaRPr>
          </a:p>
          <a:p>
            <a:pPr marL="465138" indent="-465138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Re-cap</a:t>
            </a:r>
          </a:p>
          <a:p>
            <a:pPr marL="342900" indent="-342900">
              <a:buBlip>
                <a:blip r:embed="rId5"/>
              </a:buBlip>
            </a:pPr>
            <a:endParaRPr lang="en-US" sz="2400" dirty="0">
              <a:solidFill>
                <a:srgbClr val="000066"/>
              </a:solidFill>
            </a:endParaRPr>
          </a:p>
          <a:p>
            <a:pPr marL="465138" indent="-465138">
              <a:buBlip>
                <a:blip r:embed="rId5"/>
              </a:buBlip>
            </a:pPr>
            <a:r>
              <a:rPr lang="en-US" sz="2400" dirty="0">
                <a:solidFill>
                  <a:srgbClr val="000066"/>
                </a:solidFill>
              </a:rPr>
              <a:t>Q &amp; A with Dr. Carter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435756" y="1441565"/>
            <a:ext cx="1730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Elaine Craft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9AEBD7-F930-204F-9D9D-A3CB7265B9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44" y="69965"/>
            <a:ext cx="990600" cy="13716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22483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Supplemental Funding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7236" y="1926069"/>
            <a:ext cx="11051177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6"/>
              </a:buBlip>
            </a:pPr>
            <a:r>
              <a:rPr lang="en-US" sz="2800" b="1" dirty="0">
                <a:solidFill>
                  <a:srgbClr val="000066"/>
                </a:solidFill>
              </a:rPr>
              <a:t>When to consider?</a:t>
            </a:r>
          </a:p>
          <a:p>
            <a:pPr marL="800100" lvl="1" indent="-3429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Circumstances change or opportunities emerge that align with original project goals/objectives</a:t>
            </a:r>
          </a:p>
          <a:p>
            <a:pPr marL="800100" lvl="1" indent="-3429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Any project year, including no-cost extension year</a:t>
            </a:r>
          </a:p>
          <a:p>
            <a:pPr marL="800100" lvl="1" indent="-3429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After communicating with your Program Officer</a:t>
            </a:r>
          </a:p>
          <a:p>
            <a:pPr marL="0" lvl="1"/>
            <a:endParaRPr lang="en-US" sz="2800" b="1" dirty="0">
              <a:solidFill>
                <a:srgbClr val="000066"/>
              </a:solidFill>
            </a:endParaRPr>
          </a:p>
          <a:p>
            <a:pPr marL="0" lvl="1">
              <a:buBlip>
                <a:blip r:embed="rId6"/>
              </a:buBlip>
            </a:pPr>
            <a:r>
              <a:rPr lang="en-US" sz="2800" b="1" dirty="0">
                <a:solidFill>
                  <a:srgbClr val="000066"/>
                </a:solidFill>
              </a:rPr>
              <a:t>When to submit request?</a:t>
            </a:r>
          </a:p>
          <a:p>
            <a:pPr marL="800100" lvl="1" indent="-3429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2 months before money is needed</a:t>
            </a:r>
          </a:p>
          <a:p>
            <a:pPr marL="800100" lvl="1" indent="-3429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Requests may be submitted within any project year</a:t>
            </a:r>
          </a:p>
          <a:p>
            <a:pPr marL="457200" lvl="2"/>
            <a:endParaRPr lang="en-US" sz="2800" dirty="0">
              <a:solidFill>
                <a:srgbClr val="000066"/>
              </a:solidFill>
            </a:endParaRPr>
          </a:p>
          <a:p>
            <a:pPr marL="457200" lvl="3">
              <a:buBlip>
                <a:blip r:embed="rId6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 marL="800100" lvl="1" indent="-342900">
              <a:buBlip>
                <a:blip r:embed="rId6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33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Supplemental Funding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7236" y="1926069"/>
            <a:ext cx="11051177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Blip>
                <a:blip r:embed="rId6"/>
              </a:buBlip>
            </a:pPr>
            <a:r>
              <a:rPr lang="en-US" sz="2800" b="1" dirty="0">
                <a:solidFill>
                  <a:srgbClr val="000066"/>
                </a:solidFill>
              </a:rPr>
              <a:t>Length?</a:t>
            </a:r>
          </a:p>
          <a:p>
            <a:pPr marL="457200" lvl="3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Work to be completed by end date of grant award</a:t>
            </a:r>
          </a:p>
          <a:p>
            <a:pPr marL="0" lvl="1"/>
            <a:endParaRPr lang="en-US" sz="2800" b="1" dirty="0">
              <a:solidFill>
                <a:srgbClr val="000066"/>
              </a:solidFill>
            </a:endParaRPr>
          </a:p>
          <a:p>
            <a:pPr marL="0" lvl="1">
              <a:buBlip>
                <a:blip r:embed="rId6"/>
              </a:buBlip>
            </a:pPr>
            <a:r>
              <a:rPr lang="en-US" sz="2800" b="1" dirty="0">
                <a:solidFill>
                  <a:srgbClr val="000066"/>
                </a:solidFill>
              </a:rPr>
              <a:t>Restrictions?</a:t>
            </a:r>
          </a:p>
          <a:p>
            <a:pPr marL="457200" lvl="2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Amount of request in a given year is restricted (PAPPG)</a:t>
            </a:r>
          </a:p>
          <a:p>
            <a:pPr marL="457200" lvl="2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Limit applies to annual total if multiple requests are submitted </a:t>
            </a:r>
          </a:p>
          <a:p>
            <a:pPr marL="457200" lvl="2">
              <a:buBlip>
                <a:blip r:embed="rId6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 marL="0" lvl="2">
              <a:buBlip>
                <a:blip r:embed="rId6"/>
              </a:buBlip>
            </a:pPr>
            <a:r>
              <a:rPr lang="en-US" sz="2800" b="1" dirty="0">
                <a:solidFill>
                  <a:srgbClr val="000066"/>
                </a:solidFill>
              </a:rPr>
              <a:t>Notification?</a:t>
            </a:r>
          </a:p>
          <a:p>
            <a:pPr marL="457200" lvl="3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Award amendment is issued via email</a:t>
            </a:r>
          </a:p>
          <a:p>
            <a:pPr marL="800100" lvl="1" indent="-342900">
              <a:buBlip>
                <a:blip r:embed="rId6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	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99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2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272089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481878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Supplemental Funding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45573" y="1643688"/>
            <a:ext cx="10998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66"/>
                </a:solidFill>
              </a:rPr>
              <a:t>How to Request?   </a:t>
            </a:r>
            <a:r>
              <a:rPr lang="en-US" sz="2800" dirty="0">
                <a:solidFill>
                  <a:srgbClr val="000066"/>
                </a:solidFill>
              </a:rPr>
              <a:t>	</a:t>
            </a:r>
          </a:p>
          <a:p>
            <a:pPr marL="457200" indent="-4572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Outline your idea/concept for a supplemental funding request </a:t>
            </a:r>
          </a:p>
          <a:p>
            <a:pPr marL="457200" indent="-457200">
              <a:buBlip>
                <a:blip r:embed="rId6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Send to your Program Officer and request feedback</a:t>
            </a:r>
          </a:p>
          <a:p>
            <a:pPr marL="457200" indent="-457200">
              <a:buBlip>
                <a:blip r:embed="rId6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Formally submit a Supplemental Funding request only if Program Officer has informally indicated that it is OK to do so</a:t>
            </a:r>
          </a:p>
          <a:p>
            <a:pPr marL="457200" indent="-457200">
              <a:buBlip>
                <a:blip r:embed="rId6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6"/>
              </a:buBlip>
            </a:pPr>
            <a:r>
              <a:rPr lang="en-US" sz="2800" dirty="0">
                <a:solidFill>
                  <a:srgbClr val="000066"/>
                </a:solidFill>
              </a:rPr>
              <a:t>NOTE: This is </a:t>
            </a:r>
            <a:r>
              <a:rPr lang="en-US" sz="2800" u="sng" dirty="0">
                <a:solidFill>
                  <a:srgbClr val="000066"/>
                </a:solidFill>
              </a:rPr>
              <a:t>not a new grant proposal</a:t>
            </a:r>
          </a:p>
          <a:p>
            <a:r>
              <a:rPr lang="en-US" sz="2800" dirty="0">
                <a:solidFill>
                  <a:srgbClr val="000066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97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2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272089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481878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Supplemental Funding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7859" y="1882918"/>
            <a:ext cx="1105117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</a:rPr>
              <a:t>How to submit online request?   </a:t>
            </a:r>
            <a:r>
              <a:rPr lang="en-US" sz="2800" dirty="0">
                <a:solidFill>
                  <a:srgbClr val="000066"/>
                </a:solidFill>
              </a:rPr>
              <a:t>	</a:t>
            </a:r>
          </a:p>
          <a:p>
            <a:endParaRPr lang="en-US" sz="28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6"/>
              </a:buBlip>
            </a:pPr>
            <a:r>
              <a:rPr lang="en-US" sz="3200" dirty="0">
                <a:solidFill>
                  <a:srgbClr val="000066"/>
                </a:solidFill>
              </a:rPr>
              <a:t>Login to Research.gov </a:t>
            </a:r>
          </a:p>
          <a:p>
            <a:endParaRPr lang="en-US" sz="32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6"/>
              </a:buBlip>
            </a:pPr>
            <a:r>
              <a:rPr lang="en-US" sz="3200" dirty="0">
                <a:solidFill>
                  <a:srgbClr val="000066"/>
                </a:solidFill>
              </a:rPr>
              <a:t>Under “Awards and Reporting,” select </a:t>
            </a:r>
            <a:r>
              <a:rPr lang="en-US" sz="3200" dirty="0" err="1">
                <a:solidFill>
                  <a:srgbClr val="000066"/>
                </a:solidFill>
              </a:rPr>
              <a:t>FastLane</a:t>
            </a:r>
            <a:endParaRPr lang="en-US" sz="3200" dirty="0">
              <a:solidFill>
                <a:srgbClr val="000066"/>
              </a:solidFill>
            </a:endParaRPr>
          </a:p>
          <a:p>
            <a:endParaRPr lang="en-US" sz="3200" dirty="0">
              <a:solidFill>
                <a:srgbClr val="000066"/>
              </a:solidFill>
            </a:endParaRPr>
          </a:p>
          <a:p>
            <a:endParaRPr lang="en-US" sz="3200" dirty="0">
              <a:solidFill>
                <a:srgbClr val="000066"/>
              </a:solidFill>
            </a:endParaRPr>
          </a:p>
          <a:p>
            <a:endParaRPr lang="en-US" sz="32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6"/>
              </a:buBlip>
            </a:pPr>
            <a:r>
              <a:rPr lang="en-US" sz="3200" dirty="0">
                <a:solidFill>
                  <a:srgbClr val="000066"/>
                </a:solidFill>
              </a:rPr>
              <a:t>Automatically transfers from Research.gov to </a:t>
            </a:r>
            <a:r>
              <a:rPr lang="en-US" sz="3200" dirty="0" err="1">
                <a:solidFill>
                  <a:srgbClr val="000066"/>
                </a:solidFill>
              </a:rPr>
              <a:t>FastLane</a:t>
            </a:r>
            <a:r>
              <a:rPr lang="en-US" sz="3200" dirty="0">
                <a:solidFill>
                  <a:srgbClr val="000066"/>
                </a:solidFill>
              </a:rPr>
              <a:t>  </a:t>
            </a:r>
            <a:r>
              <a:rPr lang="en-US" sz="2800" dirty="0">
                <a:solidFill>
                  <a:srgbClr val="000066"/>
                </a:solidFill>
              </a:rPr>
              <a:t>	</a:t>
            </a:r>
          </a:p>
          <a:p>
            <a:endParaRPr lang="en-US" sz="2800" dirty="0">
              <a:solidFill>
                <a:srgbClr val="000066"/>
              </a:solidFill>
            </a:endParaRPr>
          </a:p>
          <a:p>
            <a:r>
              <a:rPr lang="en-US" sz="2800" dirty="0">
                <a:solidFill>
                  <a:srgbClr val="000066"/>
                </a:solidFill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254366" y="4329453"/>
            <a:ext cx="82296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0" y="4433603"/>
            <a:ext cx="302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66"/>
                </a:solidFill>
              </a:rPr>
              <a:t>Award Functions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333905" y="4652907"/>
            <a:ext cx="74295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49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2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272089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481878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Supplemental Funding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744566"/>
            <a:ext cx="11523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</a:rPr>
              <a:t>In </a:t>
            </a:r>
            <a:r>
              <a:rPr lang="en-US" sz="3200" dirty="0" err="1">
                <a:solidFill>
                  <a:srgbClr val="000066"/>
                </a:solidFill>
              </a:rPr>
              <a:t>FastLane</a:t>
            </a:r>
            <a:r>
              <a:rPr lang="en-US" sz="3200" dirty="0">
                <a:solidFill>
                  <a:srgbClr val="000066"/>
                </a:solidFill>
              </a:rPr>
              <a:t>, Select Award &amp; Reporting Functions </a:t>
            </a:r>
          </a:p>
          <a:p>
            <a:r>
              <a:rPr lang="en-US" sz="2800" dirty="0">
                <a:solidFill>
                  <a:srgbClr val="000066"/>
                </a:solidFill>
              </a:rPr>
              <a:t>	</a:t>
            </a:r>
          </a:p>
          <a:p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795451" y="2272938"/>
            <a:ext cx="6675120" cy="4252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101203" y="5181094"/>
            <a:ext cx="831787" cy="1306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372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2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272089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481878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Supplemental Funding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4317" y="1654557"/>
            <a:ext cx="11582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</a:rPr>
              <a:t>Select Supplemental Funding Request </a:t>
            </a:r>
          </a:p>
          <a:p>
            <a:r>
              <a:rPr lang="en-US" sz="3200" dirty="0">
                <a:solidFill>
                  <a:srgbClr val="000066"/>
                </a:solidFill>
              </a:rPr>
              <a:t>		Next, select grant # </a:t>
            </a:r>
          </a:p>
          <a:p>
            <a:r>
              <a:rPr lang="en-US" sz="2800" dirty="0">
                <a:solidFill>
                  <a:srgbClr val="000066"/>
                </a:solidFill>
              </a:rPr>
              <a:t>	</a:t>
            </a:r>
          </a:p>
          <a:p>
            <a:endParaRPr lang="en-US" sz="2800" dirty="0">
              <a:solidFill>
                <a:srgbClr val="000066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30859" y="6221483"/>
            <a:ext cx="831787" cy="13062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662646" y="2651762"/>
            <a:ext cx="62179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18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62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272089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481878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Supplemental Funding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45573" y="1836926"/>
            <a:ext cx="1105117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66"/>
                </a:solidFill>
              </a:rPr>
              <a:t>Information required?</a:t>
            </a:r>
          </a:p>
          <a:p>
            <a:r>
              <a:rPr lang="en-US" sz="3200" b="1" dirty="0">
                <a:solidFill>
                  <a:srgbClr val="000066"/>
                </a:solidFill>
              </a:rPr>
              <a:t>	</a:t>
            </a:r>
            <a:r>
              <a:rPr lang="en-US" sz="3200" dirty="0">
                <a:solidFill>
                  <a:srgbClr val="000066"/>
                </a:solidFill>
              </a:rPr>
              <a:t>Summary of Proposed Work</a:t>
            </a:r>
          </a:p>
          <a:p>
            <a:r>
              <a:rPr lang="en-US" sz="3200" dirty="0">
                <a:solidFill>
                  <a:srgbClr val="000066"/>
                </a:solidFill>
              </a:rPr>
              <a:t>	Justification</a:t>
            </a:r>
          </a:p>
          <a:p>
            <a:r>
              <a:rPr lang="en-US" sz="3200" dirty="0">
                <a:solidFill>
                  <a:srgbClr val="000066"/>
                </a:solidFill>
              </a:rPr>
              <a:t>	Budget &amp; Budget Justification</a:t>
            </a:r>
          </a:p>
          <a:p>
            <a:pPr lvl="2"/>
            <a:endParaRPr lang="en-US" sz="3200" dirty="0">
              <a:solidFill>
                <a:srgbClr val="000066"/>
              </a:solidFill>
            </a:endParaRPr>
          </a:p>
          <a:p>
            <a:pPr marL="0" lvl="2"/>
            <a:r>
              <a:rPr lang="en-US" sz="3200" dirty="0">
                <a:solidFill>
                  <a:srgbClr val="000066"/>
                </a:solidFill>
              </a:rPr>
              <a:t>If responding to </a:t>
            </a:r>
            <a:r>
              <a:rPr lang="en-US" sz="3200" b="1" dirty="0">
                <a:solidFill>
                  <a:srgbClr val="000066"/>
                </a:solidFill>
              </a:rPr>
              <a:t>Dear Colleague Letter</a:t>
            </a:r>
            <a:r>
              <a:rPr lang="en-US" sz="3200" dirty="0">
                <a:solidFill>
                  <a:srgbClr val="000066"/>
                </a:solidFill>
              </a:rPr>
              <a:t>, see the letter for additional specifications and funding limits. 	</a:t>
            </a:r>
          </a:p>
          <a:p>
            <a:r>
              <a:rPr lang="en-US" sz="2800" dirty="0">
                <a:solidFill>
                  <a:srgbClr val="000066"/>
                </a:solidFill>
              </a:rPr>
              <a:t>	</a:t>
            </a:r>
          </a:p>
          <a:p>
            <a:endParaRPr lang="en-US" sz="2400" dirty="0">
              <a:solidFill>
                <a:srgbClr val="000066"/>
              </a:solidFill>
            </a:endParaRPr>
          </a:p>
          <a:p>
            <a:endParaRPr lang="en-US" sz="2400" dirty="0">
              <a:solidFill>
                <a:srgbClr val="000066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692936" y="2013088"/>
            <a:ext cx="243329" cy="222068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02244" y="4457348"/>
            <a:ext cx="243329" cy="222068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1563645" y="2497998"/>
            <a:ext cx="243329" cy="222068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563645" y="3048159"/>
            <a:ext cx="243329" cy="222068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1563645" y="3495524"/>
            <a:ext cx="243329" cy="222068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79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517097" y="399773"/>
            <a:ext cx="7086872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5310" y="587286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Supplemental Funding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881583" y="1977658"/>
            <a:ext cx="90588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66"/>
                </a:solidFill>
              </a:rPr>
              <a:t>More information about </a:t>
            </a:r>
            <a:r>
              <a:rPr lang="en-US" sz="3200" b="1" dirty="0">
                <a:solidFill>
                  <a:srgbClr val="000066"/>
                </a:solidFill>
              </a:rPr>
              <a:t>Supplemental Funding</a:t>
            </a:r>
            <a:r>
              <a:rPr lang="en-US" sz="3200" dirty="0">
                <a:solidFill>
                  <a:srgbClr val="000066"/>
                </a:solidFill>
              </a:rPr>
              <a:t>:</a:t>
            </a:r>
          </a:p>
          <a:p>
            <a:endParaRPr lang="en-US" sz="3200" dirty="0">
              <a:solidFill>
                <a:srgbClr val="000066"/>
              </a:solidFill>
            </a:endParaRPr>
          </a:p>
          <a:p>
            <a:r>
              <a:rPr lang="en-US" sz="3200" dirty="0">
                <a:solidFill>
                  <a:srgbClr val="000066"/>
                </a:solidFill>
              </a:rPr>
              <a:t>PAPPG 20-1, Part II -Award Administration and monitoring of Grants and Cooperative Agreements, </a:t>
            </a:r>
          </a:p>
          <a:p>
            <a:r>
              <a:rPr lang="en-US" sz="3200" dirty="0">
                <a:solidFill>
                  <a:srgbClr val="000066"/>
                </a:solidFill>
              </a:rPr>
              <a:t>Chapter VI: NSF Awards,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Subpart E: Additional Funding Support,</a:t>
            </a:r>
          </a:p>
          <a:p>
            <a:r>
              <a:rPr lang="en-US" sz="3200" dirty="0">
                <a:solidFill>
                  <a:srgbClr val="000066"/>
                </a:solidFill>
              </a:rPr>
              <a:t>Subpart 4, Supplemental Support</a:t>
            </a:r>
          </a:p>
        </p:txBody>
      </p:sp>
    </p:spTree>
    <p:extLst>
      <p:ext uri="{BB962C8B-B14F-4D97-AF65-F5344CB8AC3E}">
        <p14:creationId xmlns:p14="http://schemas.microsoft.com/office/powerpoint/2010/main" val="2158524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6" y="21003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85310" y="399773"/>
            <a:ext cx="8483747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99740" y="666836"/>
            <a:ext cx="8549163" cy="57163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Grant Management Strategies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148892" y="2353760"/>
            <a:ext cx="105219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Changes in Project</a:t>
            </a:r>
          </a:p>
          <a:p>
            <a:endParaRPr lang="en-US" sz="2800" dirty="0">
              <a:solidFill>
                <a:srgbClr val="000066"/>
              </a:solidFill>
            </a:endParaRPr>
          </a:p>
          <a:p>
            <a:pPr marL="465138" indent="-465138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Annual Reports</a:t>
            </a:r>
          </a:p>
          <a:p>
            <a:pPr marL="465138" indent="-465138">
              <a:buBlip>
                <a:blip r:embed="rId5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 marL="465138" indent="-465138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No-cost Extensions</a:t>
            </a:r>
          </a:p>
          <a:p>
            <a:pPr marL="465138" indent="-465138">
              <a:buBlip>
                <a:blip r:embed="rId5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 marL="465138" indent="-465138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Budget Adjustments</a:t>
            </a:r>
          </a:p>
          <a:p>
            <a:pPr marL="465138" indent="-465138">
              <a:buBlip>
                <a:blip r:embed="rId5"/>
              </a:buBlip>
            </a:pPr>
            <a:endParaRPr lang="en-US" sz="2800" dirty="0">
              <a:solidFill>
                <a:srgbClr val="000066"/>
              </a:solidFill>
            </a:endParaRPr>
          </a:p>
          <a:p>
            <a:pPr marL="465138" indent="-465138">
              <a:buBlip>
                <a:blip r:embed="rId5"/>
              </a:buBlip>
            </a:pPr>
            <a:r>
              <a:rPr lang="en-US" sz="2800" dirty="0">
                <a:solidFill>
                  <a:srgbClr val="000066"/>
                </a:solidFill>
              </a:rPr>
              <a:t>Supplemental Funding Requests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494" y="0"/>
            <a:ext cx="990600" cy="13716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9079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order1.jpg">
            <a:extLst>
              <a:ext uri="{FF2B5EF4-FFF2-40B4-BE49-F238E27FC236}">
                <a16:creationId xmlns:a16="http://schemas.microsoft.com/office/drawing/2014/main" id="{5E9B714C-185D-4438-896D-B61AA595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0066"/>
                </a:solidFill>
              </a:rPr>
              <a:t>https://library.mentor-connect.org/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67571EC4-C64E-412E-9D43-0760FECB7091}"/>
              </a:ext>
            </a:extLst>
          </p:cNvPr>
          <p:cNvSpPr/>
          <p:nvPr/>
        </p:nvSpPr>
        <p:spPr>
          <a:xfrm>
            <a:off x="2463263" y="365125"/>
            <a:ext cx="7086600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Trebuchet MS" panose="020B0603020202020204" pitchFamily="34" charset="0"/>
              </a:rPr>
              <a:t>Additional Resources</a:t>
            </a:r>
          </a:p>
        </p:txBody>
      </p:sp>
      <p:pic>
        <p:nvPicPr>
          <p:cNvPr id="8" name="Picture 7" descr="logonew.png">
            <a:extLst>
              <a:ext uri="{FF2B5EF4-FFF2-40B4-BE49-F238E27FC236}">
                <a16:creationId xmlns:a16="http://schemas.microsoft.com/office/drawing/2014/main" id="{2761834C-017E-4635-B2D8-63833ECD11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274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ED03A1-4E03-4B49-82AD-7FD956B15512}"/>
              </a:ext>
            </a:extLst>
          </p:cNvPr>
          <p:cNvGrpSpPr/>
          <p:nvPr/>
        </p:nvGrpSpPr>
        <p:grpSpPr>
          <a:xfrm>
            <a:off x="2022423" y="2938110"/>
            <a:ext cx="6941695" cy="2758192"/>
            <a:chOff x="838200" y="3147934"/>
            <a:chExt cx="6941695" cy="2758192"/>
          </a:xfrm>
        </p:grpSpPr>
        <p:pic>
          <p:nvPicPr>
            <p:cNvPr id="4" name="Picture 3" descr="Mentor-Connect Resource Library - Home - Mozilla Firefox">
              <a:extLst>
                <a:ext uri="{FF2B5EF4-FFF2-40B4-BE49-F238E27FC236}">
                  <a16:creationId xmlns:a16="http://schemas.microsoft.com/office/drawing/2014/main" id="{611FFAF2-3DA1-4050-ABD7-938317A0A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1" t="16857" r="2260" b="18777"/>
            <a:stretch/>
          </p:blipFill>
          <p:spPr>
            <a:xfrm>
              <a:off x="838200" y="3147934"/>
              <a:ext cx="6941695" cy="27581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93AD43-78C9-4109-9102-B4762CBFE166}"/>
                </a:ext>
              </a:extLst>
            </p:cNvPr>
            <p:cNvSpPr/>
            <p:nvPr/>
          </p:nvSpPr>
          <p:spPr>
            <a:xfrm>
              <a:off x="5396459" y="3147934"/>
              <a:ext cx="1454046" cy="3897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40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684600" y="393516"/>
            <a:ext cx="6738223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39027" y="561702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Changes in Project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987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945573" y="1945817"/>
            <a:ext cx="109108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5"/>
              </a:buBlip>
            </a:pPr>
            <a:r>
              <a:rPr lang="en-US" sz="3200" dirty="0">
                <a:solidFill>
                  <a:srgbClr val="000066"/>
                </a:solidFill>
              </a:rPr>
              <a:t>Communicating with your Program Officer</a:t>
            </a:r>
          </a:p>
          <a:p>
            <a:endParaRPr lang="en-US" sz="32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5"/>
              </a:buBlip>
            </a:pPr>
            <a:r>
              <a:rPr lang="en-US" sz="3200" dirty="0">
                <a:solidFill>
                  <a:srgbClr val="000066"/>
                </a:solidFill>
              </a:rPr>
              <a:t>Preserving original Goals, Intellectual Merit &amp; Broader Impacts</a:t>
            </a:r>
          </a:p>
          <a:p>
            <a:pPr marL="457200" indent="-457200">
              <a:buBlip>
                <a:blip r:embed="rId5"/>
              </a:buBlip>
            </a:pPr>
            <a:endParaRPr lang="en-US" sz="32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5"/>
              </a:buBlip>
            </a:pPr>
            <a:r>
              <a:rPr lang="en-US" sz="3200" dirty="0">
                <a:solidFill>
                  <a:srgbClr val="000066"/>
                </a:solidFill>
              </a:rPr>
              <a:t>Revisiting Deliverables, Timeline, and Scope</a:t>
            </a:r>
          </a:p>
          <a:p>
            <a:pPr marL="457200" indent="-457200">
              <a:buBlip>
                <a:blip r:embed="rId5"/>
              </a:buBlip>
            </a:pPr>
            <a:endParaRPr lang="en-US" sz="32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5"/>
              </a:buBlip>
            </a:pPr>
            <a:r>
              <a:rPr lang="en-US" sz="3200" dirty="0">
                <a:solidFill>
                  <a:srgbClr val="000066"/>
                </a:solidFill>
              </a:rPr>
              <a:t>Changes as needed to move forward</a:t>
            </a:r>
          </a:p>
          <a:p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55382" y="1384116"/>
            <a:ext cx="200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Pamela Silvers</a:t>
            </a:r>
          </a:p>
        </p:txBody>
      </p:sp>
      <p:pic>
        <p:nvPicPr>
          <p:cNvPr id="8" name="Picture 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FF410C3E-C897-4A06-A538-369528AFC7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0679634" y="246087"/>
            <a:ext cx="958119" cy="10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99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order1.jpg">
            <a:extLst>
              <a:ext uri="{FF2B5EF4-FFF2-40B4-BE49-F238E27FC236}">
                <a16:creationId xmlns:a16="http://schemas.microsoft.com/office/drawing/2014/main" id="{5E9B714C-185D-4438-896D-B61AA595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64" y="2424545"/>
            <a:ext cx="10550236" cy="4068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66"/>
                </a:solidFill>
              </a:rPr>
              <a:t>Celeste Carter – </a:t>
            </a:r>
            <a:r>
              <a:rPr lang="en-US" sz="4000" dirty="0">
                <a:solidFill>
                  <a:srgbClr val="000066"/>
                </a:solidFill>
                <a:hlinkClick r:id="rId3"/>
              </a:rPr>
              <a:t>vccarter@nsf.gov</a:t>
            </a:r>
            <a:endParaRPr lang="en-US" sz="40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0066"/>
                </a:solidFill>
              </a:rPr>
              <a:t>Elaine Craft – </a:t>
            </a:r>
            <a:r>
              <a:rPr lang="fr-FR" sz="4000" dirty="0">
                <a:solidFill>
                  <a:srgbClr val="000066"/>
                </a:solidFill>
                <a:hlinkClick r:id="rId4"/>
              </a:rPr>
              <a:t>Elaine.Craft@fdtc.edu</a:t>
            </a:r>
            <a:r>
              <a:rPr lang="fr-FR" sz="4000" dirty="0">
                <a:solidFill>
                  <a:srgbClr val="000066"/>
                </a:solidFill>
              </a:rPr>
              <a:t> </a:t>
            </a:r>
            <a:endParaRPr lang="en-US" sz="4000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000066"/>
                </a:solidFill>
              </a:rPr>
              <a:t>Pamela Silvers – </a:t>
            </a:r>
            <a:r>
              <a:rPr lang="en-US" sz="4000" dirty="0">
                <a:solidFill>
                  <a:srgbClr val="000066"/>
                </a:solidFill>
                <a:hlinkClick r:id="rId5"/>
              </a:rPr>
              <a:t>pamelajsilvers@abtech.edu</a:t>
            </a:r>
            <a:endParaRPr lang="en-US" sz="4000" dirty="0">
              <a:solidFill>
                <a:srgbClr val="000066"/>
              </a:solidFill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67571EC4-C64E-412E-9D43-0760FECB7091}"/>
              </a:ext>
            </a:extLst>
          </p:cNvPr>
          <p:cNvSpPr/>
          <p:nvPr/>
        </p:nvSpPr>
        <p:spPr>
          <a:xfrm>
            <a:off x="2463263" y="365125"/>
            <a:ext cx="7086600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Trebuchet MS" panose="020B0603020202020204" pitchFamily="34" charset="0"/>
              </a:rPr>
              <a:t>Contact Us</a:t>
            </a:r>
          </a:p>
        </p:txBody>
      </p:sp>
      <p:pic>
        <p:nvPicPr>
          <p:cNvPr id="8" name="Picture 7" descr="logonew.png">
            <a:extLst>
              <a:ext uri="{FF2B5EF4-FFF2-40B4-BE49-F238E27FC236}">
                <a16:creationId xmlns:a16="http://schemas.microsoft.com/office/drawing/2014/main" id="{2761834C-017E-4635-B2D8-63833ECD11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3274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18614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06" y="21003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85310" y="399773"/>
            <a:ext cx="8483747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99740" y="666836"/>
            <a:ext cx="8549163" cy="57163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Q &amp; A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847849" y="2057399"/>
            <a:ext cx="9711615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66"/>
              </a:solidFill>
            </a:endParaRPr>
          </a:p>
          <a:p>
            <a:endParaRPr lang="en-US" sz="2400" dirty="0">
              <a:solidFill>
                <a:srgbClr val="000066"/>
              </a:solidFill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16" name="Picture 2" descr="C:\Users\crafte\AppData\Local\Microsoft\Windows\Temporary Internet Files\Content.IE5\A9PFPT5P\MC90044190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6" y="1885646"/>
            <a:ext cx="348232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94" y="1997802"/>
            <a:ext cx="2610583" cy="3291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639" y="5349239"/>
            <a:ext cx="6137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66"/>
                </a:solidFill>
              </a:rPr>
              <a:t>Dr. Celeste Carter, NSF Program Director</a:t>
            </a:r>
          </a:p>
          <a:p>
            <a:pPr algn="ctr"/>
            <a:r>
              <a:rPr lang="en-US" sz="2800" b="1" dirty="0">
                <a:solidFill>
                  <a:srgbClr val="000066"/>
                </a:solidFill>
              </a:rPr>
              <a:t>      Co-Lead, ATE Program Officer</a:t>
            </a:r>
          </a:p>
        </p:txBody>
      </p:sp>
    </p:spTree>
    <p:extLst>
      <p:ext uri="{BB962C8B-B14F-4D97-AF65-F5344CB8AC3E}">
        <p14:creationId xmlns:p14="http://schemas.microsoft.com/office/powerpoint/2010/main" val="1519467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Border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794747" y="325438"/>
            <a:ext cx="6678706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828800" y="1925638"/>
            <a:ext cx="9982200" cy="2209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600" dirty="0"/>
          </a:p>
          <a:p>
            <a:pPr marL="0" indent="0" algn="ctr">
              <a:lnSpc>
                <a:spcPct val="70000"/>
              </a:lnSpc>
              <a:buNone/>
            </a:pPr>
            <a:r>
              <a:rPr lang="en-US" sz="11200" b="1" dirty="0">
                <a:solidFill>
                  <a:srgbClr val="000066"/>
                </a:solidFill>
              </a:rPr>
              <a:t>Mentor-Connect: Leadership Development and Outreach for ATE 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11200" dirty="0">
                <a:solidFill>
                  <a:srgbClr val="000066"/>
                </a:solidFill>
              </a:rPr>
              <a:t>NSF DUE # 1501183 and #1840856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11200" b="1" dirty="0">
                <a:solidFill>
                  <a:srgbClr val="000066"/>
                </a:solidFill>
              </a:rPr>
              <a:t>Elaine Craft, Principal Investigator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dirty="0">
                <a:solidFill>
                  <a:srgbClr val="000066"/>
                </a:solidFill>
              </a:rPr>
              <a:t>SC ATE Center of Excellence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dirty="0">
                <a:solidFill>
                  <a:srgbClr val="000066"/>
                </a:solidFill>
              </a:rPr>
              <a:t>Florence-Darlington Technical College - Florence, SC 29501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200" dirty="0">
                <a:hlinkClick r:id="rId3"/>
              </a:rPr>
              <a:t>www.Mentor-Connect.org</a:t>
            </a:r>
            <a:r>
              <a:rPr lang="en-US" sz="11200" dirty="0"/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6000" dirty="0"/>
          </a:p>
          <a:p>
            <a:endParaRPr lang="en-US" sz="3600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AACCcol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480" y="5484452"/>
            <a:ext cx="631320" cy="987786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ATE_logo transparent backgroun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982" y="5477667"/>
            <a:ext cx="1350818" cy="97798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0" name="Picture 9" descr="nsf-logo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5486400"/>
            <a:ext cx="990600" cy="9906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2286000" y="457201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Mentor-Connect@fdtc.edu</a:t>
            </a:r>
          </a:p>
        </p:txBody>
      </p:sp>
      <p:pic>
        <p:nvPicPr>
          <p:cNvPr id="13" name="Picture 12" descr="logonew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12" y="2538782"/>
            <a:ext cx="1373038" cy="13994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5218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order1.jpg">
            <a:extLst>
              <a:ext uri="{FF2B5EF4-FFF2-40B4-BE49-F238E27FC236}">
                <a16:creationId xmlns:a16="http://schemas.microsoft.com/office/drawing/2014/main" id="{5E9B714C-185D-4438-896D-B61AA595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3263" y="1887436"/>
            <a:ext cx="10515600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br>
              <a:rPr lang="en-US" sz="3200" dirty="0">
                <a:solidFill>
                  <a:srgbClr val="000066"/>
                </a:solidFill>
              </a:rPr>
            </a:br>
            <a:r>
              <a:rPr lang="en-US" sz="3200" dirty="0">
                <a:solidFill>
                  <a:srgbClr val="000066"/>
                </a:solidFill>
              </a:rPr>
              <a:t>Program officer</a:t>
            </a:r>
            <a:br>
              <a:rPr lang="en-US" sz="3200" dirty="0">
                <a:solidFill>
                  <a:srgbClr val="000066"/>
                </a:solidFill>
              </a:rPr>
            </a:br>
            <a:endParaRPr lang="en-US" sz="3200" dirty="0">
              <a:solidFill>
                <a:srgbClr val="000066"/>
              </a:solidFill>
            </a:endParaRPr>
          </a:p>
          <a:p>
            <a:pPr marL="457200" lvl="1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 E-mail </a:t>
            </a:r>
          </a:p>
          <a:p>
            <a:pPr marL="457200" lvl="1" indent="-457200">
              <a:buBlip>
                <a:blip r:embed="rId3"/>
              </a:buBlip>
            </a:pPr>
            <a:endParaRPr lang="en-US" sz="3200" dirty="0">
              <a:solidFill>
                <a:srgbClr val="000066"/>
              </a:solidFill>
            </a:endParaRPr>
          </a:p>
          <a:p>
            <a:pPr marL="457200" lvl="1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They approve changes</a:t>
            </a:r>
          </a:p>
          <a:p>
            <a:pPr marL="0" lvl="1" indent="0">
              <a:buNone/>
            </a:pPr>
            <a:endParaRPr lang="en-US" sz="3200" dirty="0">
              <a:solidFill>
                <a:srgbClr val="000066"/>
              </a:solidFill>
            </a:endParaRPr>
          </a:p>
          <a:p>
            <a:pPr marL="457200" lvl="1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They want you to succeed</a:t>
            </a:r>
          </a:p>
          <a:p>
            <a:pPr marL="914400" lvl="2" indent="-457200">
              <a:buBlip>
                <a:blip r:embed="rId3"/>
              </a:buBlip>
            </a:pP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67571EC4-C64E-412E-9D43-0760FECB7091}"/>
              </a:ext>
            </a:extLst>
          </p:cNvPr>
          <p:cNvSpPr/>
          <p:nvPr/>
        </p:nvSpPr>
        <p:spPr>
          <a:xfrm>
            <a:off x="2358331" y="372219"/>
            <a:ext cx="7086600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ln w="17780" cmpd="sng">
                <a:solidFill>
                  <a:srgbClr val="2C7C9F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2C7C9F">
                      <a:tint val="63000"/>
                      <a:sat val="105000"/>
                    </a:srgbClr>
                  </a:gs>
                  <a:gs pos="90000">
                    <a:srgbClr val="2C7C9F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n-US" sz="4000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Changes in Project</a:t>
            </a:r>
          </a:p>
          <a:p>
            <a:pPr algn="ctr">
              <a:defRPr/>
            </a:pPr>
            <a:r>
              <a:rPr lang="en-US" sz="4000" b="1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8" name="Picture 7" descr="logonew.png">
            <a:extLst>
              <a:ext uri="{FF2B5EF4-FFF2-40B4-BE49-F238E27FC236}">
                <a16:creationId xmlns:a16="http://schemas.microsoft.com/office/drawing/2014/main" id="{2761834C-017E-4635-B2D8-63833ECD11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294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40D890CC-4986-4531-B8C0-7C20FC22B9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3881" y="8304"/>
            <a:ext cx="958119" cy="1079521"/>
          </a:xfrm>
          <a:prstGeom prst="rect">
            <a:avLst/>
          </a:prstGeom>
        </p:spPr>
      </p:pic>
      <p:pic>
        <p:nvPicPr>
          <p:cNvPr id="2" name="Picture 1" descr="Email 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42" y="2193925"/>
            <a:ext cx="299939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8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order1.jpg">
            <a:extLst>
              <a:ext uri="{FF2B5EF4-FFF2-40B4-BE49-F238E27FC236}">
                <a16:creationId xmlns:a16="http://schemas.microsoft.com/office/drawing/2014/main" id="{5E9B714C-185D-4438-896D-B61AA595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6000" y="1999961"/>
            <a:ext cx="10515600" cy="4351338"/>
          </a:xfrm>
        </p:spPr>
        <p:txBody>
          <a:bodyPr numCol="2">
            <a:noAutofit/>
          </a:bodyPr>
          <a:lstStyle/>
          <a:p>
            <a:pPr marL="0" indent="-457200">
              <a:lnSpc>
                <a:spcPct val="150000"/>
              </a:lnSpc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Integrity of Proposal</a:t>
            </a:r>
          </a:p>
          <a:p>
            <a:pPr marL="914400" lvl="2" indent="-457200">
              <a:lnSpc>
                <a:spcPct val="150000"/>
              </a:lnSpc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Goals</a:t>
            </a:r>
          </a:p>
          <a:p>
            <a:pPr marL="914400" lvl="2" indent="-457200">
              <a:lnSpc>
                <a:spcPct val="150000"/>
              </a:lnSpc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Intellectual Merit </a:t>
            </a:r>
          </a:p>
          <a:p>
            <a:pPr marL="914400" lvl="2" indent="-457200">
              <a:lnSpc>
                <a:spcPct val="150000"/>
              </a:lnSpc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Broader Impacts</a:t>
            </a:r>
          </a:p>
          <a:p>
            <a:pPr marL="457200" lvl="2" indent="0">
              <a:buNone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67571EC4-C64E-412E-9D43-0760FECB7091}"/>
              </a:ext>
            </a:extLst>
          </p:cNvPr>
          <p:cNvSpPr/>
          <p:nvPr/>
        </p:nvSpPr>
        <p:spPr>
          <a:xfrm>
            <a:off x="2463263" y="365125"/>
            <a:ext cx="7086600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latin typeface="Trebuchet MS" panose="020B0603020202020204" pitchFamily="34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n-US" sz="4000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Changes in Project</a:t>
            </a:r>
          </a:p>
          <a:p>
            <a:pPr algn="ctr">
              <a:defRPr/>
            </a:pPr>
            <a:endParaRPr lang="en-US" sz="4000" b="1" dirty="0">
              <a:latin typeface="Trebuchet MS" panose="020B0603020202020204" pitchFamily="34" charset="0"/>
            </a:endParaRPr>
          </a:p>
        </p:txBody>
      </p:sp>
      <p:pic>
        <p:nvPicPr>
          <p:cNvPr id="8" name="Picture 7" descr="logonew.png">
            <a:extLst>
              <a:ext uri="{FF2B5EF4-FFF2-40B4-BE49-F238E27FC236}">
                <a16:creationId xmlns:a16="http://schemas.microsoft.com/office/drawing/2014/main" id="{2761834C-017E-4635-B2D8-63833ECD11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274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40D890CC-4986-4531-B8C0-7C20FC22B9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3881" y="53274"/>
            <a:ext cx="958119" cy="107952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1059CF-4662-4AA7-9CE9-25F7C1A610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69996" y="1999961"/>
            <a:ext cx="3780295" cy="37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order1.jpg">
            <a:extLst>
              <a:ext uri="{FF2B5EF4-FFF2-40B4-BE49-F238E27FC236}">
                <a16:creationId xmlns:a16="http://schemas.microsoft.com/office/drawing/2014/main" id="{5E9B714C-185D-4438-896D-B61AA595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797" y="1828801"/>
            <a:ext cx="10515600" cy="4922652"/>
          </a:xfrm>
        </p:spPr>
        <p:txBody>
          <a:bodyPr numCol="2">
            <a:noAutofit/>
          </a:bodyPr>
          <a:lstStyle/>
          <a:p>
            <a:pPr marL="457200" lvl="2" indent="0">
              <a:buNone/>
            </a:pPr>
            <a:endParaRPr lang="en-US" sz="3200" dirty="0">
              <a:solidFill>
                <a:srgbClr val="000066"/>
              </a:solidFill>
            </a:endParaRPr>
          </a:p>
          <a:p>
            <a:pPr marL="457200" lvl="1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Deliverables might include</a:t>
            </a:r>
          </a:p>
          <a:p>
            <a:pPr marL="914400" lvl="2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Workshops</a:t>
            </a:r>
          </a:p>
          <a:p>
            <a:pPr marL="914400" lvl="2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Presentations</a:t>
            </a:r>
          </a:p>
          <a:p>
            <a:pPr marL="914400" lvl="2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Course Modifications</a:t>
            </a:r>
          </a:p>
          <a:p>
            <a:pPr marL="457200" lvl="2" indent="0">
              <a:buNone/>
            </a:pPr>
            <a:endParaRPr lang="en-US" sz="3200" dirty="0">
              <a:solidFill>
                <a:srgbClr val="000066"/>
              </a:solidFill>
            </a:endParaRPr>
          </a:p>
          <a:p>
            <a:pPr marL="463550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Timeline Solutions</a:t>
            </a:r>
          </a:p>
          <a:p>
            <a:pPr marL="920750" lvl="1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Virtual</a:t>
            </a:r>
          </a:p>
          <a:p>
            <a:pPr marL="920750" lvl="1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No Cost Extension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67571EC4-C64E-412E-9D43-0760FECB7091}"/>
              </a:ext>
            </a:extLst>
          </p:cNvPr>
          <p:cNvSpPr/>
          <p:nvPr/>
        </p:nvSpPr>
        <p:spPr>
          <a:xfrm>
            <a:off x="2463263" y="365125"/>
            <a:ext cx="7086600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ln w="17780" cmpd="sng">
                <a:solidFill>
                  <a:srgbClr val="2C7C9F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2C7C9F">
                      <a:tint val="63000"/>
                      <a:sat val="105000"/>
                    </a:srgbClr>
                  </a:gs>
                  <a:gs pos="90000">
                    <a:srgbClr val="2C7C9F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en-US" sz="4000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Changes in Project</a:t>
            </a:r>
          </a:p>
          <a:p>
            <a:pPr algn="ctr">
              <a:defRPr/>
            </a:pPr>
            <a:endParaRPr lang="en-US" sz="4000" b="1" dirty="0">
              <a:latin typeface="Trebuchet MS" panose="020B0603020202020204" pitchFamily="34" charset="0"/>
            </a:endParaRPr>
          </a:p>
        </p:txBody>
      </p:sp>
      <p:pic>
        <p:nvPicPr>
          <p:cNvPr id="8" name="Picture 7" descr="logonew.png">
            <a:extLst>
              <a:ext uri="{FF2B5EF4-FFF2-40B4-BE49-F238E27FC236}">
                <a16:creationId xmlns:a16="http://schemas.microsoft.com/office/drawing/2014/main" id="{2761834C-017E-4635-B2D8-63833ECD11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274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40D890CC-4986-4531-B8C0-7C20FC22B9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3881" y="53274"/>
            <a:ext cx="958119" cy="10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order1.jpg">
            <a:extLst>
              <a:ext uri="{FF2B5EF4-FFF2-40B4-BE49-F238E27FC236}">
                <a16:creationId xmlns:a16="http://schemas.microsoft.com/office/drawing/2014/main" id="{5E9B714C-185D-4438-896D-B61AA595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245" y="2193925"/>
            <a:ext cx="10408227" cy="4273118"/>
          </a:xfrm>
        </p:spPr>
        <p:txBody>
          <a:bodyPr>
            <a:noAutofit/>
          </a:bodyPr>
          <a:lstStyle/>
          <a:p>
            <a:pPr marL="0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COVID</a:t>
            </a:r>
          </a:p>
          <a:p>
            <a:pPr marL="914400" lvl="2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Workshops</a:t>
            </a:r>
          </a:p>
          <a:p>
            <a:pPr marL="914400" lvl="2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Travel</a:t>
            </a:r>
          </a:p>
          <a:p>
            <a:pPr marL="914400" lvl="2" indent="-457200">
              <a:buBlip>
                <a:blip r:embed="rId3"/>
              </a:buBlip>
            </a:pPr>
            <a:endParaRPr lang="en-US" sz="3200" dirty="0">
              <a:solidFill>
                <a:srgbClr val="000066"/>
              </a:solidFill>
            </a:endParaRPr>
          </a:p>
          <a:p>
            <a:pPr marL="457200" lvl="1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Non-COVID</a:t>
            </a:r>
          </a:p>
          <a:p>
            <a:pPr marL="914400" lvl="2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Change of courses</a:t>
            </a:r>
          </a:p>
          <a:p>
            <a:pPr marL="914400" lvl="2" indent="-457200">
              <a:buBlip>
                <a:blip r:embed="rId3"/>
              </a:buBlip>
            </a:pPr>
            <a:r>
              <a:rPr lang="en-US" sz="3200" dirty="0">
                <a:solidFill>
                  <a:srgbClr val="000066"/>
                </a:solidFill>
              </a:rPr>
              <a:t>PI/Co-PI Change</a:t>
            </a:r>
          </a:p>
          <a:p>
            <a:pPr marL="914400" lvl="2" indent="-457200">
              <a:buBlip>
                <a:blip r:embed="rId3"/>
              </a:buBlip>
            </a:pPr>
            <a:endParaRPr lang="en-US" sz="3200" dirty="0">
              <a:solidFill>
                <a:srgbClr val="000066"/>
              </a:solidFill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67571EC4-C64E-412E-9D43-0760FECB7091}"/>
              </a:ext>
            </a:extLst>
          </p:cNvPr>
          <p:cNvSpPr/>
          <p:nvPr/>
        </p:nvSpPr>
        <p:spPr>
          <a:xfrm>
            <a:off x="2463263" y="365125"/>
            <a:ext cx="7086600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ln w="17780" cmpd="sng">
                <a:solidFill>
                  <a:srgbClr val="2C7C9F">
                    <a:tint val="3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2C7C9F">
                      <a:tint val="63000"/>
                      <a:sat val="105000"/>
                    </a:srgbClr>
                  </a:gs>
                  <a:gs pos="90000">
                    <a:srgbClr val="2C7C9F">
                      <a:shade val="50000"/>
                      <a:satMod val="100000"/>
                    </a:srgb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alibri" charset="0"/>
            </a:endParaRPr>
          </a:p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Changes in Project</a:t>
            </a:r>
          </a:p>
          <a:p>
            <a:pPr algn="ctr">
              <a:defRPr/>
            </a:pPr>
            <a:endParaRPr lang="en-US" sz="4000" b="1" dirty="0">
              <a:latin typeface="Trebuchet MS" panose="020B0603020202020204" pitchFamily="34" charset="0"/>
            </a:endParaRPr>
          </a:p>
        </p:txBody>
      </p:sp>
      <p:pic>
        <p:nvPicPr>
          <p:cNvPr id="8" name="Picture 7" descr="logonew.png">
            <a:extLst>
              <a:ext uri="{FF2B5EF4-FFF2-40B4-BE49-F238E27FC236}">
                <a16:creationId xmlns:a16="http://schemas.microsoft.com/office/drawing/2014/main" id="{2761834C-017E-4635-B2D8-63833ECD11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294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9" name="Picture 8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40D890CC-4986-4531-B8C0-7C20FC22B9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3881" y="8304"/>
            <a:ext cx="958119" cy="10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2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rd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69743" y="422250"/>
            <a:ext cx="8120418" cy="990600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39027" y="561702"/>
            <a:ext cx="8750447" cy="6542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ln w="17780" cmpd="sng">
                  <a:solidFill>
                    <a:srgbClr val="2C7C9F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2C7C9F">
                        <a:tint val="63000"/>
                        <a:sat val="105000"/>
                      </a:srgbClr>
                    </a:gs>
                    <a:gs pos="90000">
                      <a:srgbClr val="2C7C9F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charset="0"/>
              </a:rPr>
              <a:t> Annual Reports</a:t>
            </a:r>
          </a:p>
        </p:txBody>
      </p:sp>
      <p:pic>
        <p:nvPicPr>
          <p:cNvPr id="10" name="Picture 9" descr="logo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987"/>
            <a:ext cx="945573" cy="9637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945573" y="2085187"/>
            <a:ext cx="102592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5"/>
              </a:buBlip>
            </a:pPr>
            <a:r>
              <a:rPr lang="en-US" sz="3200" dirty="0">
                <a:solidFill>
                  <a:srgbClr val="000066"/>
                </a:solidFill>
              </a:rPr>
              <a:t>Timeline</a:t>
            </a:r>
          </a:p>
          <a:p>
            <a:endParaRPr lang="en-US" sz="32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5"/>
              </a:buBlip>
            </a:pPr>
            <a:r>
              <a:rPr lang="en-US" sz="3200" dirty="0">
                <a:solidFill>
                  <a:srgbClr val="000066"/>
                </a:solidFill>
              </a:rPr>
              <a:t>Sections – Information needed</a:t>
            </a:r>
          </a:p>
          <a:p>
            <a:pPr marL="457200" indent="-457200">
              <a:buBlip>
                <a:blip r:embed="rId5"/>
              </a:buBlip>
            </a:pPr>
            <a:endParaRPr lang="en-US" sz="32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5"/>
              </a:buBlip>
            </a:pPr>
            <a:r>
              <a:rPr lang="en-US" sz="3200" dirty="0">
                <a:solidFill>
                  <a:srgbClr val="000066"/>
                </a:solidFill>
              </a:rPr>
              <a:t>How to address shortfalls &amp; change in plans</a:t>
            </a:r>
          </a:p>
          <a:p>
            <a:pPr marL="457200" indent="-457200">
              <a:buBlip>
                <a:blip r:embed="rId5"/>
              </a:buBlip>
            </a:pPr>
            <a:endParaRPr lang="en-US" sz="32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5"/>
              </a:buBlip>
            </a:pPr>
            <a:r>
              <a:rPr lang="en-US" sz="3200" dirty="0">
                <a:solidFill>
                  <a:srgbClr val="000066"/>
                </a:solidFill>
              </a:rPr>
              <a:t>Report pitfalls</a:t>
            </a:r>
          </a:p>
          <a:p>
            <a:pPr marL="457200" indent="-457200">
              <a:buBlip>
                <a:blip r:embed="rId5"/>
              </a:buBlip>
            </a:pPr>
            <a:endParaRPr lang="en-US" sz="3200" dirty="0">
              <a:solidFill>
                <a:srgbClr val="000066"/>
              </a:solidFill>
            </a:endParaRPr>
          </a:p>
          <a:p>
            <a:pPr marL="457200" indent="-457200">
              <a:buBlip>
                <a:blip r:embed="rId5"/>
              </a:buBlip>
            </a:pPr>
            <a:r>
              <a:rPr lang="en-US" sz="3200" dirty="0">
                <a:solidFill>
                  <a:srgbClr val="000066"/>
                </a:solidFill>
              </a:rPr>
              <a:t>Evaluator’s report</a:t>
            </a:r>
          </a:p>
        </p:txBody>
      </p:sp>
      <p:pic>
        <p:nvPicPr>
          <p:cNvPr id="16" name="Picture 1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B481BC2C-D2C3-46F3-B8E5-A9C2AF0DB2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1"/>
          <a:stretch/>
        </p:blipFill>
        <p:spPr>
          <a:xfrm flipH="1">
            <a:off x="11235559" y="26987"/>
            <a:ext cx="958119" cy="10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2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</TotalTime>
  <Words>1404</Words>
  <Application>Microsoft Macintosh PowerPoint</Application>
  <PresentationFormat>Widescreen</PresentationFormat>
  <Paragraphs>390</Paragraphs>
  <Slides>42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Trebuchet MS</vt:lpstr>
      <vt:lpstr>Wingdings 2</vt:lpstr>
      <vt:lpstr>Office Theme</vt:lpstr>
      <vt:lpstr> Mentor-Connect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Florence-Darlington Technical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Mentor-Connect</dc:title>
  <dc:creator>Elaine Craft</dc:creator>
  <cp:lastModifiedBy>Michael Lesiecki</cp:lastModifiedBy>
  <cp:revision>139</cp:revision>
  <dcterms:created xsi:type="dcterms:W3CDTF">2020-05-11T17:07:56Z</dcterms:created>
  <dcterms:modified xsi:type="dcterms:W3CDTF">2020-06-08T20:10:00Z</dcterms:modified>
</cp:coreProperties>
</file>