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71"/>
  </p:notesMasterIdLst>
  <p:sldIdLst>
    <p:sldId id="356" r:id="rId2"/>
    <p:sldId id="283" r:id="rId3"/>
    <p:sldId id="284" r:id="rId4"/>
    <p:sldId id="285" r:id="rId5"/>
    <p:sldId id="286" r:id="rId6"/>
    <p:sldId id="287" r:id="rId7"/>
    <p:sldId id="288" r:id="rId8"/>
    <p:sldId id="289" r:id="rId9"/>
    <p:sldId id="290" r:id="rId10"/>
    <p:sldId id="291" r:id="rId11"/>
    <p:sldId id="292" r:id="rId12"/>
    <p:sldId id="293" r:id="rId13"/>
    <p:sldId id="343" r:id="rId14"/>
    <p:sldId id="294" r:id="rId15"/>
    <p:sldId id="344" r:id="rId16"/>
    <p:sldId id="295" r:id="rId17"/>
    <p:sldId id="345" r:id="rId18"/>
    <p:sldId id="297" r:id="rId19"/>
    <p:sldId id="298" r:id="rId20"/>
    <p:sldId id="299" r:id="rId21"/>
    <p:sldId id="300" r:id="rId22"/>
    <p:sldId id="301" r:id="rId23"/>
    <p:sldId id="302" r:id="rId24"/>
    <p:sldId id="303" r:id="rId25"/>
    <p:sldId id="304" r:id="rId26"/>
    <p:sldId id="305" r:id="rId27"/>
    <p:sldId id="307" r:id="rId28"/>
    <p:sldId id="308" r:id="rId29"/>
    <p:sldId id="309" r:id="rId30"/>
    <p:sldId id="346" r:id="rId31"/>
    <p:sldId id="347" r:id="rId32"/>
    <p:sldId id="312" r:id="rId33"/>
    <p:sldId id="313" r:id="rId34"/>
    <p:sldId id="314" r:id="rId35"/>
    <p:sldId id="315" r:id="rId36"/>
    <p:sldId id="316" r:id="rId37"/>
    <p:sldId id="317" r:id="rId38"/>
    <p:sldId id="348" r:id="rId39"/>
    <p:sldId id="318" r:id="rId40"/>
    <p:sldId id="349" r:id="rId41"/>
    <p:sldId id="319" r:id="rId42"/>
    <p:sldId id="320" r:id="rId43"/>
    <p:sldId id="350" r:id="rId44"/>
    <p:sldId id="321" r:id="rId45"/>
    <p:sldId id="352" r:id="rId46"/>
    <p:sldId id="322" r:id="rId47"/>
    <p:sldId id="351" r:id="rId48"/>
    <p:sldId id="323" r:id="rId49"/>
    <p:sldId id="353" r:id="rId50"/>
    <p:sldId id="324" r:id="rId51"/>
    <p:sldId id="325" r:id="rId52"/>
    <p:sldId id="354" r:id="rId53"/>
    <p:sldId id="326" r:id="rId54"/>
    <p:sldId id="327" r:id="rId55"/>
    <p:sldId id="328" r:id="rId56"/>
    <p:sldId id="329" r:id="rId57"/>
    <p:sldId id="330" r:id="rId58"/>
    <p:sldId id="331" r:id="rId59"/>
    <p:sldId id="332" r:id="rId60"/>
    <p:sldId id="333" r:id="rId61"/>
    <p:sldId id="334" r:id="rId62"/>
    <p:sldId id="335" r:id="rId63"/>
    <p:sldId id="336" r:id="rId64"/>
    <p:sldId id="337" r:id="rId65"/>
    <p:sldId id="338" r:id="rId66"/>
    <p:sldId id="339" r:id="rId67"/>
    <p:sldId id="340" r:id="rId68"/>
    <p:sldId id="341" r:id="rId69"/>
    <p:sldId id="342" r:id="rId7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82" autoAdjust="0"/>
    <p:restoredTop sz="94693" autoAdjust="0"/>
  </p:normalViewPr>
  <p:slideViewPr>
    <p:cSldViewPr>
      <p:cViewPr varScale="1">
        <p:scale>
          <a:sx n="44" d="100"/>
          <a:sy n="44" d="100"/>
        </p:scale>
        <p:origin x="-86" y="-893"/>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E20204-6B90-4CB5-82C6-ECA7657FD345}" type="datetimeFigureOut">
              <a:rPr lang="en-US" smtClean="0"/>
              <a:t>3/4/2013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EF4D98-6E36-4252-81DF-57092F35CEF3}" type="slidenum">
              <a:rPr lang="en-US" smtClean="0"/>
              <a:t>‹#›</a:t>
            </a:fld>
            <a:endParaRPr lang="en-US"/>
          </a:p>
        </p:txBody>
      </p:sp>
    </p:spTree>
    <p:extLst>
      <p:ext uri="{BB962C8B-B14F-4D97-AF65-F5344CB8AC3E}">
        <p14:creationId xmlns:p14="http://schemas.microsoft.com/office/powerpoint/2010/main" val="496352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CAD153-C11F-41BC-9000-B752AF128BB6}" type="slidenum">
              <a:rPr lang="en-US"/>
              <a:pPr/>
              <a:t>6</a:t>
            </a:fld>
            <a:endParaRPr lang="en-US"/>
          </a:p>
        </p:txBody>
      </p:sp>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3D1528-A3C5-4BF7-A368-089F88A7CB4A}" type="slidenum">
              <a:rPr lang="en-US"/>
              <a:pPr/>
              <a:t>7</a:t>
            </a:fld>
            <a:endParaRPr lang="en-US"/>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75E3A3-A57C-48E3-BAA5-2E735EC799C1}" type="slidenum">
              <a:rPr lang="en-US"/>
              <a:pPr/>
              <a:t>9</a:t>
            </a:fld>
            <a:endParaRPr lang="en-US"/>
          </a:p>
        </p:txBody>
      </p:sp>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4B87BC-7B78-47D6-B72F-FA34ED1FD3E2}" type="slidenum">
              <a:rPr lang="en-US"/>
              <a:pPr/>
              <a:t>41</a:t>
            </a:fld>
            <a:endParaRPr lang="en-US"/>
          </a:p>
        </p:txBody>
      </p:sp>
      <p:sp>
        <p:nvSpPr>
          <p:cNvPr id="220162" name="Rectangle 2"/>
          <p:cNvSpPr>
            <a:spLocks noGrp="1" noRot="1" noChangeAspect="1" noChangeArrowheads="1" noTextEdit="1"/>
          </p:cNvSpPr>
          <p:nvPr>
            <p:ph type="sldImg"/>
          </p:nvPr>
        </p:nvSpPr>
        <p:spPr>
          <a:ln/>
        </p:spPr>
      </p:sp>
      <p:sp>
        <p:nvSpPr>
          <p:cNvPr id="22016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2E89D0-4872-40B9-A134-B81529F79F80}" type="slidenum">
              <a:rPr lang="en-US" smtClean="0"/>
              <a:pPr/>
              <a:t>‹#›</a:t>
            </a:fld>
            <a:endParaRPr lang="en-US" dirty="0"/>
          </a:p>
        </p:txBody>
      </p:sp>
    </p:spTree>
    <p:extLst>
      <p:ext uri="{BB962C8B-B14F-4D97-AF65-F5344CB8AC3E}">
        <p14:creationId xmlns:p14="http://schemas.microsoft.com/office/powerpoint/2010/main" val="1760543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solidFill>
                <a:srgbClr val="000000"/>
              </a:solidFill>
            </a:endParaRPr>
          </a:p>
        </p:txBody>
      </p:sp>
      <p:sp>
        <p:nvSpPr>
          <p:cNvPr id="5" name="Footer Placeholder 4"/>
          <p:cNvSpPr>
            <a:spLocks noGrp="1"/>
          </p:cNvSpPr>
          <p:nvPr>
            <p:ph type="ftr" sz="quarter" idx="11"/>
          </p:nvPr>
        </p:nvSpPr>
        <p:spPr/>
        <p:txBody>
          <a:body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p>
            <a:fld id="{230B39EC-5759-4563-B702-86D75B2F86D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5106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solidFill>
                <a:srgbClr val="000000"/>
              </a:solidFill>
            </a:endParaRPr>
          </a:p>
        </p:txBody>
      </p:sp>
      <p:sp>
        <p:nvSpPr>
          <p:cNvPr id="5" name="Footer Placeholder 4"/>
          <p:cNvSpPr>
            <a:spLocks noGrp="1"/>
          </p:cNvSpPr>
          <p:nvPr>
            <p:ph type="ftr" sz="quarter" idx="11"/>
          </p:nvPr>
        </p:nvSpPr>
        <p:spPr/>
        <p:txBody>
          <a:body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p>
            <a:fld id="{62C51CDF-E1B7-4794-B855-00D151CE323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26991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90488" y="238125"/>
            <a:ext cx="8824912" cy="6000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62063" y="1447800"/>
            <a:ext cx="7577137" cy="1752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62063" y="3352800"/>
            <a:ext cx="7577137" cy="1752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6553200" y="6245225"/>
            <a:ext cx="2133600" cy="476250"/>
          </a:xfrm>
        </p:spPr>
        <p:txBody>
          <a:bodyPr/>
          <a:lstStyle>
            <a:lvl1pPr>
              <a:defRPr/>
            </a:lvl1pPr>
          </a:lstStyle>
          <a:p>
            <a:fld id="{E6870781-18CB-4D8B-BA7A-419F609716CC}" type="slidenum">
              <a:rPr lang="en-US"/>
              <a:pPr/>
              <a:t>‹#›</a:t>
            </a:fld>
            <a:endParaRPr lang="en-US"/>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solidFill>
                <a:srgbClr val="000000"/>
              </a:solidFill>
            </a:endParaRPr>
          </a:p>
        </p:txBody>
      </p:sp>
      <p:sp>
        <p:nvSpPr>
          <p:cNvPr id="5" name="Footer Placeholder 4"/>
          <p:cNvSpPr>
            <a:spLocks noGrp="1"/>
          </p:cNvSpPr>
          <p:nvPr>
            <p:ph type="ftr" sz="quarter" idx="11"/>
          </p:nvPr>
        </p:nvSpPr>
        <p:spPr/>
        <p:txBody>
          <a:body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p>
            <a:fld id="{E905247A-2D52-46CE-8FF6-9D453AE82DE2}"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57176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dirty="0">
              <a:solidFill>
                <a:srgbClr val="000000"/>
              </a:solidFill>
            </a:endParaRPr>
          </a:p>
        </p:txBody>
      </p:sp>
      <p:sp>
        <p:nvSpPr>
          <p:cNvPr id="5" name="Footer Placeholder 4"/>
          <p:cNvSpPr>
            <a:spLocks noGrp="1"/>
          </p:cNvSpPr>
          <p:nvPr>
            <p:ph type="ftr" sz="quarter" idx="11"/>
          </p:nvPr>
        </p:nvSpPr>
        <p:spPr/>
        <p:txBody>
          <a:body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p>
            <a:fld id="{BC64029B-349A-47E8-B079-85FD95CB780A}"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65393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dirty="0">
              <a:solidFill>
                <a:srgbClr val="000000"/>
              </a:solidFill>
            </a:endParaRPr>
          </a:p>
        </p:txBody>
      </p:sp>
      <p:sp>
        <p:nvSpPr>
          <p:cNvPr id="6" name="Footer Placeholder 5"/>
          <p:cNvSpPr>
            <a:spLocks noGrp="1"/>
          </p:cNvSpPr>
          <p:nvPr>
            <p:ph type="ftr" sz="quarter" idx="11"/>
          </p:nvPr>
        </p:nvSpPr>
        <p:spPr/>
        <p:txBody>
          <a:bodyPr/>
          <a:lstStyle/>
          <a:p>
            <a:endParaRPr lang="en-US" dirty="0">
              <a:solidFill>
                <a:srgbClr val="000000"/>
              </a:solidFill>
            </a:endParaRPr>
          </a:p>
        </p:txBody>
      </p:sp>
      <p:sp>
        <p:nvSpPr>
          <p:cNvPr id="7" name="Slide Number Placeholder 6"/>
          <p:cNvSpPr>
            <a:spLocks noGrp="1"/>
          </p:cNvSpPr>
          <p:nvPr>
            <p:ph type="sldNum" sz="quarter" idx="12"/>
          </p:nvPr>
        </p:nvSpPr>
        <p:spPr/>
        <p:txBody>
          <a:bodyPr/>
          <a:lstStyle/>
          <a:p>
            <a:fld id="{2D53DD63-7FCD-4723-A9D5-A284159608EA}"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61112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dirty="0">
              <a:solidFill>
                <a:srgbClr val="000000"/>
              </a:solidFill>
            </a:endParaRPr>
          </a:p>
        </p:txBody>
      </p:sp>
      <p:sp>
        <p:nvSpPr>
          <p:cNvPr id="8" name="Footer Placeholder 7"/>
          <p:cNvSpPr>
            <a:spLocks noGrp="1"/>
          </p:cNvSpPr>
          <p:nvPr>
            <p:ph type="ftr" sz="quarter" idx="11"/>
          </p:nvPr>
        </p:nvSpPr>
        <p:spPr/>
        <p:txBody>
          <a:bodyPr/>
          <a:lstStyle/>
          <a:p>
            <a:endParaRPr lang="en-US" dirty="0">
              <a:solidFill>
                <a:srgbClr val="000000"/>
              </a:solidFill>
            </a:endParaRPr>
          </a:p>
        </p:txBody>
      </p:sp>
      <p:sp>
        <p:nvSpPr>
          <p:cNvPr id="9" name="Slide Number Placeholder 8"/>
          <p:cNvSpPr>
            <a:spLocks noGrp="1"/>
          </p:cNvSpPr>
          <p:nvPr>
            <p:ph type="sldNum" sz="quarter" idx="12"/>
          </p:nvPr>
        </p:nvSpPr>
        <p:spPr/>
        <p:txBody>
          <a:bodyPr/>
          <a:lstStyle/>
          <a:p>
            <a:fld id="{5AF4DC3B-944A-472F-A96F-13E28F4B9E54}"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298101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dirty="0">
              <a:solidFill>
                <a:srgbClr val="000000"/>
              </a:solidFill>
            </a:endParaRPr>
          </a:p>
        </p:txBody>
      </p:sp>
      <p:sp>
        <p:nvSpPr>
          <p:cNvPr id="4" name="Footer Placeholder 3"/>
          <p:cNvSpPr>
            <a:spLocks noGrp="1"/>
          </p:cNvSpPr>
          <p:nvPr>
            <p:ph type="ftr" sz="quarter" idx="11"/>
          </p:nvPr>
        </p:nvSpPr>
        <p:spPr/>
        <p:txBody>
          <a:bodyPr/>
          <a:lstStyle/>
          <a:p>
            <a:endParaRPr lang="en-US" dirty="0">
              <a:solidFill>
                <a:srgbClr val="000000"/>
              </a:solidFill>
            </a:endParaRPr>
          </a:p>
        </p:txBody>
      </p:sp>
      <p:sp>
        <p:nvSpPr>
          <p:cNvPr id="5" name="Slide Number Placeholder 4"/>
          <p:cNvSpPr>
            <a:spLocks noGrp="1"/>
          </p:cNvSpPr>
          <p:nvPr>
            <p:ph type="sldNum" sz="quarter" idx="12"/>
          </p:nvPr>
        </p:nvSpPr>
        <p:spPr/>
        <p:txBody>
          <a:bodyPr/>
          <a:lstStyle/>
          <a:p>
            <a:fld id="{6F367604-F2DC-4C95-BDE6-D44963B509C0}"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764184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27C832-C3C1-4FA6-AD15-682F1C83F064}" type="datetimeFigureOut">
              <a:rPr lang="en-US" smtClean="0"/>
              <a:t>3/4/2013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76B8D0-7708-4DD8-A8D5-54D465646690}" type="slidenum">
              <a:rPr lang="en-US" smtClean="0"/>
              <a:t>‹#›</a:t>
            </a:fld>
            <a:endParaRPr lang="en-US"/>
          </a:p>
        </p:txBody>
      </p:sp>
      <p:pic>
        <p:nvPicPr>
          <p:cNvPr id="5" name="Picture 4" descr="RCNET.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1650" y="5961063"/>
            <a:ext cx="1044575" cy="966787"/>
          </a:xfrm>
          <a:prstGeom prst="rect">
            <a:avLst/>
          </a:prstGeom>
          <a:noFill/>
          <a:ln w="9525">
            <a:noFill/>
            <a:miter lim="800000"/>
            <a:headEnd/>
            <a:tailEnd/>
          </a:ln>
        </p:spPr>
      </p:pic>
      <p:pic>
        <p:nvPicPr>
          <p:cNvPr id="6" name="Picture 5" descr="IRSC_NSFPoster.jpg"/>
          <p:cNvPicPr>
            <a:picLocks noChangeAspect="1"/>
          </p:cNvPicPr>
          <p:nvPr/>
        </p:nvPicPr>
        <p:blipFill>
          <a:blip r:embed="rId3" cstate="print">
            <a:clrChange>
              <a:clrFrom>
                <a:srgbClr val="1A174E"/>
              </a:clrFrom>
              <a:clrTo>
                <a:srgbClr val="1A174E">
                  <a:alpha val="0"/>
                </a:srgbClr>
              </a:clrTo>
            </a:clrChange>
            <a:extLst>
              <a:ext uri="{28A0092B-C50C-407E-A947-70E740481C1C}">
                <a14:useLocalDpi xmlns:a14="http://schemas.microsoft.com/office/drawing/2010/main" val="0"/>
              </a:ext>
            </a:extLst>
          </a:blip>
          <a:srcRect/>
          <a:stretch>
            <a:fillRect/>
          </a:stretch>
        </p:blipFill>
        <p:spPr bwMode="auto">
          <a:xfrm>
            <a:off x="0" y="6443663"/>
            <a:ext cx="457200" cy="358775"/>
          </a:xfrm>
          <a:prstGeom prst="rect">
            <a:avLst/>
          </a:prstGeom>
          <a:noFill/>
          <a:ln w="9525">
            <a:noFill/>
            <a:miter lim="800000"/>
            <a:headEnd/>
            <a:tailEnd/>
          </a:ln>
        </p:spPr>
      </p:pic>
      <p:pic>
        <p:nvPicPr>
          <p:cNvPr id="7" name="Picture 6" descr="RCNET.jpg"/>
          <p:cNvPicPr>
            <a:picLocks noChangeAspect="1"/>
          </p:cNvPicPr>
          <p:nvPr userDrawn="1"/>
        </p:nvPicPr>
        <p:blipFill rotWithShape="1">
          <a:blip r:embed="rId4" cstate="print">
            <a:clrChange>
              <a:clrFrom>
                <a:srgbClr val="FFFFFF"/>
              </a:clrFrom>
              <a:clrTo>
                <a:srgbClr val="FFFFFF">
                  <a:alpha val="0"/>
                </a:srgbClr>
              </a:clrTo>
            </a:clrChange>
          </a:blip>
          <a:srcRect l="4051" t="7091" r="7100" b="8977"/>
          <a:stretch/>
        </p:blipFill>
        <p:spPr>
          <a:xfrm>
            <a:off x="8122193" y="5960508"/>
            <a:ext cx="1044292" cy="966866"/>
          </a:xfrm>
          <a:prstGeom prst="rect">
            <a:avLst/>
          </a:prstGeom>
        </p:spPr>
      </p:pic>
      <p:pic>
        <p:nvPicPr>
          <p:cNvPr id="8" name="Picture 7" descr="IRSC_NSFPoster.jpg"/>
          <p:cNvPicPr>
            <a:picLocks noChangeAspect="1"/>
          </p:cNvPicPr>
          <p:nvPr userDrawn="1"/>
        </p:nvPicPr>
        <p:blipFill rotWithShape="1">
          <a:blip r:embed="rId5" cstate="print">
            <a:clrChange>
              <a:clrFrom>
                <a:srgbClr val="1A174E"/>
              </a:clrFrom>
              <a:clrTo>
                <a:srgbClr val="1A174E">
                  <a:alpha val="0"/>
                </a:srgbClr>
              </a:clrTo>
            </a:clrChange>
          </a:blip>
          <a:srcRect l="87300" t="1495" r="2500" b="90521"/>
          <a:stretch/>
        </p:blipFill>
        <p:spPr>
          <a:xfrm>
            <a:off x="0" y="6443941"/>
            <a:ext cx="457200" cy="357845"/>
          </a:xfrm>
          <a:prstGeom prst="rect">
            <a:avLst/>
          </a:prstGeom>
        </p:spPr>
      </p:pic>
    </p:spTree>
    <p:extLst>
      <p:ext uri="{BB962C8B-B14F-4D97-AF65-F5344CB8AC3E}">
        <p14:creationId xmlns:p14="http://schemas.microsoft.com/office/powerpoint/2010/main" val="1974933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solidFill>
                <a:srgbClr val="000000"/>
              </a:solidFill>
            </a:endParaRPr>
          </a:p>
        </p:txBody>
      </p:sp>
      <p:sp>
        <p:nvSpPr>
          <p:cNvPr id="6" name="Footer Placeholder 5"/>
          <p:cNvSpPr>
            <a:spLocks noGrp="1"/>
          </p:cNvSpPr>
          <p:nvPr>
            <p:ph type="ftr" sz="quarter" idx="11"/>
          </p:nvPr>
        </p:nvSpPr>
        <p:spPr/>
        <p:txBody>
          <a:bodyPr/>
          <a:lstStyle/>
          <a:p>
            <a:endParaRPr lang="en-US" dirty="0">
              <a:solidFill>
                <a:srgbClr val="000000"/>
              </a:solidFill>
            </a:endParaRPr>
          </a:p>
        </p:txBody>
      </p:sp>
      <p:sp>
        <p:nvSpPr>
          <p:cNvPr id="7" name="Slide Number Placeholder 6"/>
          <p:cNvSpPr>
            <a:spLocks noGrp="1"/>
          </p:cNvSpPr>
          <p:nvPr>
            <p:ph type="sldNum" sz="quarter" idx="12"/>
          </p:nvPr>
        </p:nvSpPr>
        <p:spPr/>
        <p:txBody>
          <a:bodyPr/>
          <a:lstStyle/>
          <a:p>
            <a:fld id="{958F9752-DB18-41F4-BC01-0A77572ED53D}"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878319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solidFill>
                <a:srgbClr val="000000"/>
              </a:solidFill>
            </a:endParaRPr>
          </a:p>
        </p:txBody>
      </p:sp>
      <p:sp>
        <p:nvSpPr>
          <p:cNvPr id="6" name="Footer Placeholder 5"/>
          <p:cNvSpPr>
            <a:spLocks noGrp="1"/>
          </p:cNvSpPr>
          <p:nvPr>
            <p:ph type="ftr" sz="quarter" idx="11"/>
          </p:nvPr>
        </p:nvSpPr>
        <p:spPr/>
        <p:txBody>
          <a:bodyPr/>
          <a:lstStyle/>
          <a:p>
            <a:endParaRPr lang="en-US" dirty="0">
              <a:solidFill>
                <a:srgbClr val="000000"/>
              </a:solidFill>
            </a:endParaRPr>
          </a:p>
        </p:txBody>
      </p:sp>
      <p:sp>
        <p:nvSpPr>
          <p:cNvPr id="7" name="Slide Number Placeholder 6"/>
          <p:cNvSpPr>
            <a:spLocks noGrp="1"/>
          </p:cNvSpPr>
          <p:nvPr>
            <p:ph type="sldNum" sz="quarter" idx="12"/>
          </p:nvPr>
        </p:nvSpPr>
        <p:spPr/>
        <p:txBody>
          <a:bodyPr/>
          <a:lstStyle/>
          <a:p>
            <a:fld id="{E240A613-6D3A-448E-831E-F69F6FE8DF3F}"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73087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pPr>
            <a:endParaRPr lang="en-US" dirty="0">
              <a:solidFill>
                <a:srgbClr val="000000"/>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pPr>
            <a:endParaRPr lang="en-US" dirty="0">
              <a:solidFill>
                <a:srgbClr val="000000"/>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pPr>
            <a:fld id="{36F92789-1FDA-4828-869C-02A39A2399EC}" type="slidenum">
              <a:rPr lang="en-US" smtClean="0">
                <a:solidFill>
                  <a:srgbClr val="000000"/>
                </a:solidFill>
              </a:rPr>
              <a:pPr fontAlgn="base">
                <a:spcBef>
                  <a:spcPct val="0"/>
                </a:spcBef>
                <a:spcAft>
                  <a:spcPct val="0"/>
                </a:spcAft>
              </a:pPr>
              <a:t>‹#›</a:t>
            </a:fld>
            <a:endParaRPr lang="en-US" dirty="0">
              <a:solidFill>
                <a:srgbClr val="000000"/>
              </a:solidFill>
            </a:endParaRPr>
          </a:p>
        </p:txBody>
      </p:sp>
    </p:spTree>
    <p:extLst>
      <p:ext uri="{BB962C8B-B14F-4D97-AF65-F5344CB8AC3E}">
        <p14:creationId xmlns:p14="http://schemas.microsoft.com/office/powerpoint/2010/main" val="129168953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5.wmf"/></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image" Target="../media/image19.emf"/></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vmlDrawing" Target="../drawings/vmlDrawing4.vml"/><Relationship Id="rId4" Type="http://schemas.openxmlformats.org/officeDocument/2006/relationships/image" Target="../media/image20.e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image" Target="../media/image22.jpeg"/><Relationship Id="rId5" Type="http://schemas.openxmlformats.org/officeDocument/2006/relationships/hyperlink" Target="http://upload.wikimedia.org/wikipedia/en/9/9f/Thomas_Young_(scientist).jpg" TargetMode="External"/><Relationship Id="rId4" Type="http://schemas.openxmlformats.org/officeDocument/2006/relationships/image" Target="../media/image21.e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6.xml"/><Relationship Id="rId1" Type="http://schemas.openxmlformats.org/officeDocument/2006/relationships/vmlDrawing" Target="../drawings/vmlDrawing6.vml"/><Relationship Id="rId4" Type="http://schemas.openxmlformats.org/officeDocument/2006/relationships/image" Target="../media/image23.wmf"/></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2.xml"/><Relationship Id="rId1" Type="http://schemas.openxmlformats.org/officeDocument/2006/relationships/vmlDrawing" Target="../drawings/vmlDrawing7.vml"/><Relationship Id="rId4" Type="http://schemas.openxmlformats.org/officeDocument/2006/relationships/image" Target="../media/image25.w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image" Target="../media/image54.gif"/><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52400" y="76200"/>
            <a:ext cx="8610600" cy="990600"/>
          </a:xfrm>
          <a:prstGeom prst="rect">
            <a:avLst/>
          </a:prstGeom>
        </p:spPr>
        <p:txBody>
          <a:bodyPr anchor="b"/>
          <a:lstStyle/>
          <a:p>
            <a:pPr eaLnBrk="1" hangingPunct="1">
              <a:defRPr/>
            </a:pPr>
            <a:r>
              <a:rPr lang="en-US" sz="2800" b="1" kern="0" dirty="0" smtClean="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rPr>
              <a:t>Properties of Reactor Plant Materials</a:t>
            </a:r>
            <a:endParaRPr lang="en-US" sz="2800" b="1" kern="0" dirty="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endParaRPr>
          </a:p>
        </p:txBody>
      </p:sp>
      <p:sp>
        <p:nvSpPr>
          <p:cNvPr id="2" name="TextBox 1"/>
          <p:cNvSpPr txBox="1"/>
          <p:nvPr/>
        </p:nvSpPr>
        <p:spPr>
          <a:xfrm>
            <a:off x="121920" y="1671435"/>
            <a:ext cx="8839200" cy="4724370"/>
          </a:xfrm>
          <a:prstGeom prst="rect">
            <a:avLst/>
          </a:prstGeom>
          <a:noFill/>
        </p:spPr>
        <p:txBody>
          <a:bodyPr>
            <a:spAutoFit/>
          </a:bodyPr>
          <a:lstStyle/>
          <a:p>
            <a:pPr eaLnBrk="1" hangingPunct="1">
              <a:defRPr/>
            </a:pPr>
            <a:r>
              <a:rPr lang="en-US" sz="1800" b="1" u="sng" dirty="0">
                <a:solidFill>
                  <a:srgbClr val="000000"/>
                </a:solidFill>
                <a:latin typeface="+mj-lt"/>
              </a:rPr>
              <a:t>ACADs (08-006)  Covered</a:t>
            </a:r>
          </a:p>
          <a:p>
            <a:pPr eaLnBrk="1" hangingPunct="1">
              <a:defRPr/>
            </a:pPr>
            <a:endParaRPr lang="en-US" sz="1800" b="1" u="sng" dirty="0">
              <a:solidFill>
                <a:srgbClr val="000000"/>
              </a:solidFill>
              <a:latin typeface="+mj-lt"/>
            </a:endParaRPr>
          </a:p>
          <a:p>
            <a:pPr eaLnBrk="1" hangingPunct="1">
              <a:defRPr/>
            </a:pPr>
            <a:endParaRPr lang="en-US" sz="1800" b="1" u="sng" dirty="0">
              <a:solidFill>
                <a:srgbClr val="000000"/>
              </a:solidFill>
              <a:latin typeface="+mj-lt"/>
            </a:endParaRPr>
          </a:p>
          <a:p>
            <a:pPr eaLnBrk="1" hangingPunct="1">
              <a:defRPr/>
            </a:pPr>
            <a:endParaRPr lang="en-US" sz="1800" b="1" u="sng" dirty="0">
              <a:solidFill>
                <a:srgbClr val="000000"/>
              </a:solidFill>
              <a:latin typeface="+mj-lt"/>
            </a:endParaRPr>
          </a:p>
          <a:p>
            <a:pPr>
              <a:buFont typeface="Monotype Sorts" pitchFamily="2" charset="2"/>
              <a:buNone/>
              <a:tabLst>
                <a:tab pos="339725" algn="l"/>
              </a:tabLst>
              <a:defRPr/>
            </a:pPr>
            <a:endParaRPr lang="en-US" sz="2000" u="sng" dirty="0" smtClean="0">
              <a:latin typeface="+mj-lt"/>
            </a:endParaRPr>
          </a:p>
          <a:p>
            <a:pPr>
              <a:buFont typeface="Monotype Sorts" pitchFamily="2" charset="2"/>
              <a:buNone/>
              <a:tabLst>
                <a:tab pos="339725" algn="l"/>
              </a:tabLst>
              <a:defRPr/>
            </a:pPr>
            <a:endParaRPr lang="en-US" sz="2000" u="sng" dirty="0" smtClean="0">
              <a:latin typeface="+mj-lt"/>
            </a:endParaRPr>
          </a:p>
          <a:p>
            <a:pPr>
              <a:buFont typeface="Monotype Sorts" pitchFamily="2" charset="2"/>
              <a:buNone/>
              <a:tabLst>
                <a:tab pos="339725" algn="l"/>
              </a:tabLst>
              <a:defRPr/>
            </a:pPr>
            <a:r>
              <a:rPr lang="en-US" sz="2000" u="sng" dirty="0" smtClean="0">
                <a:latin typeface="+mj-lt"/>
              </a:rPr>
              <a:t>Keywords</a:t>
            </a:r>
            <a:endParaRPr lang="en-US" sz="2000" u="sng" dirty="0">
              <a:latin typeface="+mj-lt"/>
            </a:endParaRPr>
          </a:p>
          <a:p>
            <a:pPr>
              <a:defRPr/>
            </a:pPr>
            <a:r>
              <a:rPr lang="en-US" dirty="0" smtClean="0">
                <a:latin typeface="+mj-lt"/>
              </a:rPr>
              <a:t>Alloys, </a:t>
            </a:r>
            <a:r>
              <a:rPr lang="en-US" dirty="0" smtClean="0"/>
              <a:t>tempering, quench,</a:t>
            </a:r>
            <a:r>
              <a:rPr lang="en-US" dirty="0"/>
              <a:t> r</a:t>
            </a:r>
            <a:r>
              <a:rPr lang="en-US" dirty="0" smtClean="0"/>
              <a:t>adiation induced </a:t>
            </a:r>
            <a:r>
              <a:rPr lang="en-US" dirty="0" err="1"/>
              <a:t>e</a:t>
            </a:r>
            <a:r>
              <a:rPr lang="en-US" dirty="0" err="1" smtClean="0"/>
              <a:t>mbrittlement</a:t>
            </a:r>
            <a:r>
              <a:rPr lang="en-US" dirty="0" smtClean="0"/>
              <a:t>, </a:t>
            </a:r>
            <a:r>
              <a:rPr lang="en-US" dirty="0" smtClean="0"/>
              <a:t>Hooke’s </a:t>
            </a:r>
            <a:r>
              <a:rPr lang="en-US" dirty="0" smtClean="0"/>
              <a:t>Law, </a:t>
            </a:r>
            <a:r>
              <a:rPr lang="en-US" dirty="0"/>
              <a:t>Young’s </a:t>
            </a:r>
            <a:r>
              <a:rPr lang="en-US" dirty="0" smtClean="0"/>
              <a:t>Modulus, residual stress, structural stress, mass flow stress, brittle failure, galvanic corrosion, thermal shock, h</a:t>
            </a:r>
            <a:r>
              <a:rPr lang="en-US" dirty="0" smtClean="0">
                <a:latin typeface="+mj-lt"/>
              </a:rPr>
              <a:t>ot working, cold working, </a:t>
            </a:r>
            <a:r>
              <a:rPr lang="en-US" dirty="0" err="1" smtClean="0">
                <a:latin typeface="+mj-lt"/>
              </a:rPr>
              <a:t>recrystallation</a:t>
            </a:r>
            <a:r>
              <a:rPr lang="en-US" dirty="0" smtClean="0">
                <a:latin typeface="+mj-lt"/>
              </a:rPr>
              <a:t> temperature, vibration induced cracking, </a:t>
            </a:r>
            <a:endParaRPr lang="en-US" sz="1800" dirty="0" smtClean="0">
              <a:latin typeface="+mj-lt"/>
            </a:endParaRPr>
          </a:p>
          <a:p>
            <a:pPr>
              <a:defRPr/>
            </a:pPr>
            <a:endParaRPr lang="en-US" sz="1200" dirty="0">
              <a:latin typeface="+mj-lt"/>
            </a:endParaRPr>
          </a:p>
          <a:p>
            <a:pPr>
              <a:defRPr/>
            </a:pPr>
            <a:r>
              <a:rPr lang="en-US" sz="2000" u="sng" dirty="0">
                <a:latin typeface="+mj-lt"/>
              </a:rPr>
              <a:t>Description</a:t>
            </a:r>
          </a:p>
          <a:p>
            <a:pPr>
              <a:defRPr/>
            </a:pPr>
            <a:r>
              <a:rPr lang="en-US" sz="1800" dirty="0">
                <a:latin typeface="+mj-lt"/>
              </a:rPr>
              <a:t>This PowerPoint presentation </a:t>
            </a:r>
            <a:r>
              <a:rPr lang="en-US" dirty="0" smtClean="0">
                <a:latin typeface="+mj-lt"/>
              </a:rPr>
              <a:t>is an overview of</a:t>
            </a:r>
            <a:r>
              <a:rPr lang="en-US" sz="1800" dirty="0" smtClean="0">
                <a:latin typeface="+mj-lt"/>
              </a:rPr>
              <a:t> the properties of metals and alloys used in reactor plant materials.  </a:t>
            </a:r>
          </a:p>
          <a:p>
            <a:pPr>
              <a:defRPr/>
            </a:pPr>
            <a:endParaRPr lang="en-US" sz="1100" u="sng" dirty="0">
              <a:solidFill>
                <a:srgbClr val="000000"/>
              </a:solidFill>
              <a:latin typeface="+mj-lt"/>
            </a:endParaRPr>
          </a:p>
          <a:p>
            <a:pPr eaLnBrk="1" hangingPunct="1">
              <a:defRPr/>
            </a:pPr>
            <a:r>
              <a:rPr lang="en-US" sz="1800" b="1" u="sng" dirty="0">
                <a:solidFill>
                  <a:srgbClr val="000000"/>
                </a:solidFill>
                <a:latin typeface="+mj-lt"/>
              </a:rPr>
              <a:t>Supporting Material</a:t>
            </a:r>
          </a:p>
          <a:p>
            <a:pPr eaLnBrk="1" hangingPunct="1">
              <a:defRPr/>
            </a:pPr>
            <a:endParaRPr lang="en-US" sz="1800" dirty="0">
              <a:solidFill>
                <a:srgbClr val="000000"/>
              </a:solidFill>
              <a:latin typeface="+mj-lt"/>
            </a:endParaRPr>
          </a:p>
        </p:txBody>
      </p:sp>
      <p:graphicFrame>
        <p:nvGraphicFramePr>
          <p:cNvPr id="3" name="Table 2"/>
          <p:cNvGraphicFramePr>
            <a:graphicFrameLocks noGrp="1"/>
          </p:cNvGraphicFramePr>
          <p:nvPr>
            <p:extLst>
              <p:ext uri="{D42A27DB-BD31-4B8C-83A1-F6EECF244321}">
                <p14:modId xmlns:p14="http://schemas.microsoft.com/office/powerpoint/2010/main" val="3514595823"/>
              </p:ext>
            </p:extLst>
          </p:nvPr>
        </p:nvGraphicFramePr>
        <p:xfrm>
          <a:off x="381000" y="2133600"/>
          <a:ext cx="7315200" cy="1097748"/>
        </p:xfrm>
        <a:graphic>
          <a:graphicData uri="http://schemas.openxmlformats.org/drawingml/2006/table">
            <a:tbl>
              <a:tblPr firstRow="1" bandRow="1">
                <a:effectLst/>
                <a:tableStyleId>{5C22544A-7EE6-4342-B048-85BDC9FD1C3A}</a:tableStyleId>
              </a:tblPr>
              <a:tblGrid>
                <a:gridCol w="1463040"/>
                <a:gridCol w="1463040"/>
                <a:gridCol w="1463040"/>
                <a:gridCol w="1463040"/>
                <a:gridCol w="1463040"/>
              </a:tblGrid>
              <a:tr h="295275">
                <a:tc>
                  <a:txBody>
                    <a:bodyPr/>
                    <a:lstStyle/>
                    <a:p>
                      <a:r>
                        <a:rPr lang="en-US" sz="1800" b="1" dirty="0" smtClean="0">
                          <a:solidFill>
                            <a:schemeClr val="tx1"/>
                          </a:solidFill>
                        </a:rPr>
                        <a:t>1.1.7.1.1</a:t>
                      </a:r>
                      <a:endParaRPr lang="en-US" sz="1800" b="1" dirty="0">
                        <a:solidFill>
                          <a:schemeClr val="tx1"/>
                        </a:solidFill>
                      </a:endParaRPr>
                    </a:p>
                  </a:txBody>
                  <a:tcPr marT="45798" marB="45798">
                    <a:noFill/>
                  </a:tcPr>
                </a:tc>
                <a:tc>
                  <a:txBody>
                    <a:bodyPr/>
                    <a:lstStyle/>
                    <a:p>
                      <a:r>
                        <a:rPr lang="en-US" sz="1800" b="1" dirty="0" smtClean="0">
                          <a:solidFill>
                            <a:schemeClr val="tx1"/>
                          </a:solidFill>
                        </a:rPr>
                        <a:t>1.1.7.1.2</a:t>
                      </a:r>
                      <a:endParaRPr lang="en-US" sz="1800" b="1" dirty="0">
                        <a:solidFill>
                          <a:schemeClr val="tx1"/>
                        </a:solidFill>
                      </a:endParaRPr>
                    </a:p>
                  </a:txBody>
                  <a:tcPr marT="45798" marB="45798">
                    <a:noFill/>
                  </a:tcPr>
                </a:tc>
                <a:tc>
                  <a:txBody>
                    <a:bodyPr/>
                    <a:lstStyle/>
                    <a:p>
                      <a:r>
                        <a:rPr lang="en-US" sz="1800" b="1" dirty="0" smtClean="0">
                          <a:solidFill>
                            <a:schemeClr val="tx1"/>
                          </a:solidFill>
                        </a:rPr>
                        <a:t>1.1.7.1.3</a:t>
                      </a:r>
                      <a:endParaRPr lang="en-US" sz="1800" b="1" dirty="0">
                        <a:solidFill>
                          <a:schemeClr val="tx1"/>
                        </a:solidFill>
                      </a:endParaRPr>
                    </a:p>
                  </a:txBody>
                  <a:tcPr marT="45798" marB="45798">
                    <a:noFill/>
                  </a:tcPr>
                </a:tc>
                <a:tc>
                  <a:txBody>
                    <a:bodyPr/>
                    <a:lstStyle/>
                    <a:p>
                      <a:r>
                        <a:rPr lang="en-US" sz="1800" b="1" dirty="0" smtClean="0">
                          <a:solidFill>
                            <a:schemeClr val="tx1"/>
                          </a:solidFill>
                        </a:rPr>
                        <a:t>1.1.7.1.4</a:t>
                      </a:r>
                      <a:endParaRPr lang="en-US" sz="1800" b="1" dirty="0">
                        <a:solidFill>
                          <a:schemeClr val="tx1"/>
                        </a:solidFill>
                      </a:endParaRPr>
                    </a:p>
                  </a:txBody>
                  <a:tcPr marT="45798" marB="45798">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tx1"/>
                          </a:solidFill>
                        </a:rPr>
                        <a:t>1.1.7.1.5</a:t>
                      </a:r>
                      <a:endParaRPr lang="en-US" sz="1800" b="1" dirty="0">
                        <a:solidFill>
                          <a:schemeClr val="tx1"/>
                        </a:solidFill>
                      </a:endParaRPr>
                    </a:p>
                  </a:txBody>
                  <a:tcPr marT="45798" marB="45798">
                    <a:noFill/>
                  </a:tcPr>
                </a:tc>
              </a:tr>
              <a:tr h="295275">
                <a:tc>
                  <a:txBody>
                    <a:bodyPr/>
                    <a:lstStyle/>
                    <a:p>
                      <a:r>
                        <a:rPr lang="en-US" sz="1800" b="1" dirty="0" smtClean="0">
                          <a:solidFill>
                            <a:schemeClr val="tx1"/>
                          </a:solidFill>
                        </a:rPr>
                        <a:t>1.1.7.1.6</a:t>
                      </a:r>
                      <a:endParaRPr lang="en-US" sz="1800" b="1" dirty="0">
                        <a:solidFill>
                          <a:schemeClr val="tx1"/>
                        </a:solidFill>
                      </a:endParaRPr>
                    </a:p>
                  </a:txBody>
                  <a:tcPr marT="45798" marB="45798">
                    <a:noFill/>
                  </a:tcPr>
                </a:tc>
                <a:tc>
                  <a:txBody>
                    <a:bodyPr/>
                    <a:lstStyle/>
                    <a:p>
                      <a:r>
                        <a:rPr lang="en-US" sz="1800" b="1" dirty="0" smtClean="0">
                          <a:solidFill>
                            <a:schemeClr val="tx1"/>
                          </a:solidFill>
                        </a:rPr>
                        <a:t>1.1.7.1.9</a:t>
                      </a:r>
                      <a:endParaRPr lang="en-US" sz="1800" b="1" dirty="0">
                        <a:solidFill>
                          <a:schemeClr val="tx1"/>
                        </a:solidFill>
                      </a:endParaRPr>
                    </a:p>
                  </a:txBody>
                  <a:tcPr marT="45798" marB="45798">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tx1"/>
                          </a:solidFill>
                        </a:rPr>
                        <a:t>1.1.7.2</a:t>
                      </a:r>
                      <a:endParaRPr lang="en-US" sz="1800" b="1" dirty="0">
                        <a:solidFill>
                          <a:schemeClr val="tx1"/>
                        </a:solidFill>
                      </a:endParaRPr>
                    </a:p>
                  </a:txBody>
                  <a:tcPr marT="45798" marB="45798">
                    <a:noFill/>
                  </a:tcPr>
                </a:tc>
                <a:tc>
                  <a:txBody>
                    <a:bodyPr/>
                    <a:lstStyle/>
                    <a:p>
                      <a:r>
                        <a:rPr lang="en-US" sz="1800" b="1" dirty="0" smtClean="0">
                          <a:solidFill>
                            <a:schemeClr val="tx1"/>
                          </a:solidFill>
                        </a:rPr>
                        <a:t>1.1.7.3.1</a:t>
                      </a:r>
                      <a:endParaRPr lang="en-US" sz="1800" b="1" dirty="0">
                        <a:solidFill>
                          <a:schemeClr val="tx1"/>
                        </a:solidFill>
                      </a:endParaRPr>
                    </a:p>
                  </a:txBody>
                  <a:tcPr marT="45798" marB="45798">
                    <a:noFill/>
                  </a:tcPr>
                </a:tc>
                <a:tc>
                  <a:txBody>
                    <a:bodyPr/>
                    <a:lstStyle/>
                    <a:p>
                      <a:r>
                        <a:rPr lang="en-US" sz="1800" b="1" dirty="0" smtClean="0">
                          <a:solidFill>
                            <a:schemeClr val="tx1"/>
                          </a:solidFill>
                        </a:rPr>
                        <a:t>1.1.7.3.1.2</a:t>
                      </a:r>
                      <a:endParaRPr lang="en-US" sz="1800" b="1" dirty="0">
                        <a:solidFill>
                          <a:schemeClr val="tx1"/>
                        </a:solidFill>
                      </a:endParaRPr>
                    </a:p>
                  </a:txBody>
                  <a:tcPr marT="45798" marB="45798">
                    <a:noFill/>
                  </a:tcPr>
                </a:tc>
              </a:tr>
              <a:tr h="295275">
                <a:tc>
                  <a:txBody>
                    <a:bodyPr/>
                    <a:lstStyle/>
                    <a:p>
                      <a:r>
                        <a:rPr lang="en-US" sz="1800" b="1" dirty="0" smtClean="0">
                          <a:solidFill>
                            <a:schemeClr val="tx1"/>
                          </a:solidFill>
                        </a:rPr>
                        <a:t>1.1.7.3.1.5</a:t>
                      </a:r>
                      <a:endParaRPr lang="en-US" sz="1800" b="1" dirty="0">
                        <a:solidFill>
                          <a:schemeClr val="tx1"/>
                        </a:solidFill>
                      </a:endParaRPr>
                    </a:p>
                  </a:txBody>
                  <a:tcPr marT="45798" marB="45798">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tx1"/>
                          </a:solidFill>
                        </a:rPr>
                        <a:t>1.1.7.3.1.6</a:t>
                      </a:r>
                      <a:endParaRPr lang="en-US" sz="1800" b="1" dirty="0">
                        <a:solidFill>
                          <a:schemeClr val="tx1"/>
                        </a:solidFill>
                      </a:endParaRPr>
                    </a:p>
                  </a:txBody>
                  <a:tcPr marT="45798" marB="45798">
                    <a:noFill/>
                  </a:tcPr>
                </a:tc>
                <a:tc>
                  <a:txBody>
                    <a:bodyPr/>
                    <a:lstStyle/>
                    <a:p>
                      <a:r>
                        <a:rPr lang="en-US" sz="1800" b="1" dirty="0" smtClean="0">
                          <a:solidFill>
                            <a:schemeClr val="tx1"/>
                          </a:solidFill>
                        </a:rPr>
                        <a:t>1.1.7.3.4</a:t>
                      </a:r>
                      <a:endParaRPr lang="en-US" sz="1800" b="1" dirty="0">
                        <a:solidFill>
                          <a:schemeClr val="tx1"/>
                        </a:solidFill>
                      </a:endParaRPr>
                    </a:p>
                  </a:txBody>
                  <a:tcPr marT="45798" marB="45798">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tx1"/>
                          </a:solidFill>
                        </a:rPr>
                        <a:t>1.1.7.3.5</a:t>
                      </a:r>
                      <a:endParaRPr lang="en-US" sz="1800" b="1" dirty="0">
                        <a:solidFill>
                          <a:schemeClr val="tx1"/>
                        </a:solidFill>
                      </a:endParaRPr>
                    </a:p>
                  </a:txBody>
                  <a:tcPr marT="45798" marB="45798">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800" b="1" dirty="0">
                        <a:solidFill>
                          <a:schemeClr val="tx1"/>
                        </a:solidFill>
                      </a:endParaRPr>
                    </a:p>
                  </a:txBody>
                  <a:tcPr marT="45798" marB="45798">
                    <a:noFill/>
                  </a:tcPr>
                </a:tc>
              </a:tr>
            </a:tbl>
          </a:graphicData>
        </a:graphic>
      </p:graphicFrame>
    </p:spTree>
    <p:extLst>
      <p:ext uri="{BB962C8B-B14F-4D97-AF65-F5344CB8AC3E}">
        <p14:creationId xmlns:p14="http://schemas.microsoft.com/office/powerpoint/2010/main" val="2319635296"/>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Compressive Strength (1.1.7.1.2) </a:t>
            </a:r>
            <a:endParaRPr lang="en-US" dirty="0"/>
          </a:p>
        </p:txBody>
      </p:sp>
      <p:sp>
        <p:nvSpPr>
          <p:cNvPr id="3" name="Content Placeholder 2"/>
          <p:cNvSpPr>
            <a:spLocks noGrp="1"/>
          </p:cNvSpPr>
          <p:nvPr>
            <p:ph idx="1"/>
          </p:nvPr>
        </p:nvSpPr>
        <p:spPr>
          <a:xfrm>
            <a:off x="457200" y="1600201"/>
            <a:ext cx="8229600" cy="2133600"/>
          </a:xfrm>
        </p:spPr>
        <p:txBody>
          <a:bodyPr/>
          <a:lstStyle/>
          <a:p>
            <a:r>
              <a:rPr lang="en-US" dirty="0" smtClean="0"/>
              <a:t>The capacity of a material or structure to withstand axially directed pushing forces. When the limit of compressive strength is reached, materials are crushed</a:t>
            </a:r>
            <a:endParaRPr lang="en-US" dirty="0"/>
          </a:p>
        </p:txBody>
      </p:sp>
      <p:pic>
        <p:nvPicPr>
          <p:cNvPr id="80898" name="Picture 2" descr="File:Compression applied.svg"/>
          <p:cNvPicPr>
            <a:picLocks noChangeAspect="1" noChangeArrowheads="1"/>
          </p:cNvPicPr>
          <p:nvPr/>
        </p:nvPicPr>
        <p:blipFill>
          <a:blip r:embed="rId2" cstate="print"/>
          <a:srcRect/>
          <a:stretch>
            <a:fillRect/>
          </a:stretch>
        </p:blipFill>
        <p:spPr bwMode="auto">
          <a:xfrm>
            <a:off x="8229600" y="1661883"/>
            <a:ext cx="609600" cy="5196117"/>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p:txBody>
          <a:bodyPr>
            <a:normAutofit fontScale="90000"/>
          </a:bodyPr>
          <a:lstStyle/>
          <a:p>
            <a:pPr algn="ctr"/>
            <a:r>
              <a:rPr lang="en-US" dirty="0"/>
              <a:t>Thermal </a:t>
            </a:r>
            <a:r>
              <a:rPr lang="en-US" dirty="0" smtClean="0"/>
              <a:t>Stress (1.1.7.1.3)</a:t>
            </a:r>
            <a:endParaRPr lang="en-US" dirty="0"/>
          </a:p>
        </p:txBody>
      </p:sp>
      <p:sp>
        <p:nvSpPr>
          <p:cNvPr id="194563" name="Rectangle 3"/>
          <p:cNvSpPr>
            <a:spLocks noGrp="1" noChangeArrowheads="1"/>
          </p:cNvSpPr>
          <p:nvPr>
            <p:ph type="body" sz="half" idx="1"/>
          </p:nvPr>
        </p:nvSpPr>
        <p:spPr>
          <a:xfrm>
            <a:off x="3124200" y="1790700"/>
            <a:ext cx="5568950" cy="4381500"/>
          </a:xfrm>
        </p:spPr>
        <p:txBody>
          <a:bodyPr>
            <a:normAutofit fontScale="92500" lnSpcReduction="20000"/>
          </a:bodyPr>
          <a:lstStyle/>
          <a:p>
            <a:pPr>
              <a:spcBef>
                <a:spcPct val="50000"/>
              </a:spcBef>
            </a:pPr>
            <a:r>
              <a:rPr lang="en-US"/>
              <a:t>Exists in materials having a temperature gradient across them when they are heated or cooled – the material attempts to expand or contract at different rates</a:t>
            </a:r>
          </a:p>
          <a:p>
            <a:pPr>
              <a:spcBef>
                <a:spcPct val="50000"/>
              </a:spcBef>
            </a:pPr>
            <a:endParaRPr lang="en-US"/>
          </a:p>
          <a:p>
            <a:pPr>
              <a:spcBef>
                <a:spcPct val="50000"/>
              </a:spcBef>
            </a:pPr>
            <a:r>
              <a:rPr lang="en-US"/>
              <a:t>Examples: RX vessel during a plant cooldown or Main Steam line on heat up</a:t>
            </a:r>
          </a:p>
        </p:txBody>
      </p:sp>
      <p:pic>
        <p:nvPicPr>
          <p:cNvPr id="194564" name="Picture 4" descr="fabricating-molybdenum-metals"/>
          <p:cNvPicPr>
            <a:picLocks noChangeAspect="1" noChangeArrowheads="1"/>
          </p:cNvPicPr>
          <p:nvPr/>
        </p:nvPicPr>
        <p:blipFill>
          <a:blip r:embed="rId2" cstate="print"/>
          <a:srcRect/>
          <a:stretch>
            <a:fillRect/>
          </a:stretch>
        </p:blipFill>
        <p:spPr bwMode="auto">
          <a:xfrm>
            <a:off x="228600" y="1981200"/>
            <a:ext cx="2684463" cy="3124200"/>
          </a:xfrm>
          <a:prstGeom prst="rect">
            <a:avLst/>
          </a:prstGeom>
          <a:noFill/>
          <a:ln w="9525">
            <a:solidFill>
              <a:schemeClr val="tx1"/>
            </a:solid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945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9456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3"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ChangeArrowheads="1"/>
          </p:cNvSpPr>
          <p:nvPr>
            <p:ph type="title"/>
          </p:nvPr>
        </p:nvSpPr>
        <p:spPr>
          <a:xfrm>
            <a:off x="457200" y="228600"/>
            <a:ext cx="8686800" cy="762000"/>
          </a:xfrm>
        </p:spPr>
        <p:txBody>
          <a:bodyPr/>
          <a:lstStyle/>
          <a:p>
            <a:pPr algn="ctr"/>
            <a:r>
              <a:rPr lang="en-US" sz="3200" dirty="0"/>
              <a:t>Heat </a:t>
            </a:r>
            <a:r>
              <a:rPr lang="en-US" sz="3200" dirty="0" smtClean="0"/>
              <a:t>Treatment (1.1.7.1.4)</a:t>
            </a:r>
            <a:endParaRPr lang="en-US" sz="3200" dirty="0"/>
          </a:p>
        </p:txBody>
      </p:sp>
      <p:sp>
        <p:nvSpPr>
          <p:cNvPr id="214019" name="Rectangle 3"/>
          <p:cNvSpPr>
            <a:spLocks noChangeArrowheads="1"/>
          </p:cNvSpPr>
          <p:nvPr/>
        </p:nvSpPr>
        <p:spPr bwMode="auto">
          <a:xfrm>
            <a:off x="0" y="1600200"/>
            <a:ext cx="7924800" cy="4495800"/>
          </a:xfrm>
          <a:prstGeom prst="rect">
            <a:avLst/>
          </a:prstGeom>
          <a:noFill/>
          <a:ln w="9525">
            <a:noFill/>
            <a:miter lim="800000"/>
            <a:headEnd/>
            <a:tailEnd/>
          </a:ln>
          <a:effectLst/>
        </p:spPr>
        <p:txBody>
          <a:bodyPr lIns="182562" tIns="46038" rIns="182562" bIns="46038"/>
          <a:lstStyle/>
          <a:p>
            <a:pPr marL="342900" indent="-342900" algn="l">
              <a:spcBef>
                <a:spcPct val="50000"/>
              </a:spcBef>
              <a:buFontTx/>
              <a:buChar char="•"/>
            </a:pPr>
            <a:r>
              <a:rPr lang="en-US" sz="2400" dirty="0"/>
              <a:t>When steel is heated to the critical temperature (about 1400 degrees F), the iron will change from body-centered to face-centered, and the carbon atoms will migrate into the central position formerly occupied by an iron atom (</a:t>
            </a:r>
            <a:r>
              <a:rPr lang="en-US" sz="2400" dirty="0" err="1"/>
              <a:t>austentite</a:t>
            </a:r>
            <a:r>
              <a:rPr lang="en-US" sz="2400" dirty="0"/>
              <a:t>). </a:t>
            </a:r>
          </a:p>
        </p:txBody>
      </p:sp>
      <p:pic>
        <p:nvPicPr>
          <p:cNvPr id="214024" name="Picture 8" descr="heat_t2"/>
          <p:cNvPicPr>
            <a:picLocks noChangeAspect="1" noChangeArrowheads="1"/>
          </p:cNvPicPr>
          <p:nvPr/>
        </p:nvPicPr>
        <p:blipFill>
          <a:blip r:embed="rId2" cstate="print"/>
          <a:srcRect/>
          <a:stretch>
            <a:fillRect/>
          </a:stretch>
        </p:blipFill>
        <p:spPr bwMode="auto">
          <a:xfrm>
            <a:off x="5562600" y="3493655"/>
            <a:ext cx="3581400" cy="3364345"/>
          </a:xfrm>
          <a:prstGeom prst="rect">
            <a:avLst/>
          </a:prstGeom>
          <a:solidFill>
            <a:srgbClr val="FFCCCC"/>
          </a:solidFill>
          <a:ln w="9525">
            <a:solidFill>
              <a:schemeClr val="tx1"/>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14019">
                                            <p:txEl>
                                              <p:pRg st="0" end="0"/>
                                            </p:txEl>
                                          </p:spTgt>
                                        </p:tgtEl>
                                        <p:attrNameLst>
                                          <p:attrName>style.visibility</p:attrName>
                                        </p:attrNameLst>
                                      </p:cBhvr>
                                      <p:to>
                                        <p:strVal val="visible"/>
                                      </p:to>
                                    </p:set>
                                    <p:animEffect transition="in" filter="dissolve">
                                      <p:cBhvr>
                                        <p:cTn id="7" dur="500"/>
                                        <p:tgtEl>
                                          <p:spTgt spid="2140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01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Heat Treatment</a:t>
            </a:r>
            <a:endParaRPr lang="en-US" dirty="0"/>
          </a:p>
        </p:txBody>
      </p:sp>
      <p:sp>
        <p:nvSpPr>
          <p:cNvPr id="4" name="Content Placeholder 3"/>
          <p:cNvSpPr>
            <a:spLocks noGrp="1"/>
          </p:cNvSpPr>
          <p:nvPr>
            <p:ph idx="1"/>
          </p:nvPr>
        </p:nvSpPr>
        <p:spPr/>
        <p:txBody>
          <a:bodyPr>
            <a:normAutofit fontScale="92500" lnSpcReduction="10000"/>
          </a:bodyPr>
          <a:lstStyle/>
          <a:p>
            <a:pPr>
              <a:spcBef>
                <a:spcPct val="50000"/>
              </a:spcBef>
            </a:pPr>
            <a:r>
              <a:rPr lang="en-US" dirty="0" smtClean="0"/>
              <a:t>If you cool (</a:t>
            </a:r>
            <a:r>
              <a:rPr lang="en-US" dirty="0" smtClean="0">
                <a:solidFill>
                  <a:srgbClr val="FB47E6"/>
                </a:solidFill>
              </a:rPr>
              <a:t>quench</a:t>
            </a:r>
            <a:r>
              <a:rPr lang="en-US" dirty="0" smtClean="0"/>
              <a:t>) the sample suddenly by immersing it in oil or water, the carbon atoms are trapped, and the result is a very hard, brittle steel. The structure is now a body centered tetragonal form (</a:t>
            </a:r>
            <a:r>
              <a:rPr lang="en-US" dirty="0" err="1" smtClean="0"/>
              <a:t>martensite</a:t>
            </a:r>
            <a:r>
              <a:rPr lang="en-US" dirty="0" smtClean="0"/>
              <a:t>). </a:t>
            </a:r>
          </a:p>
          <a:p>
            <a:pPr>
              <a:spcBef>
                <a:spcPct val="50000"/>
              </a:spcBef>
            </a:pPr>
            <a:r>
              <a:rPr lang="en-US" dirty="0" smtClean="0"/>
              <a:t>If rather than quenching, you let the sample cool slowly, the iron atoms migrate back into the cube and force the carbon back out, resulting in soft steel (</a:t>
            </a:r>
            <a:r>
              <a:rPr lang="en-US" dirty="0" err="1" smtClean="0"/>
              <a:t>pearlite</a:t>
            </a:r>
            <a:r>
              <a:rPr lang="en-US" dirty="0" smtClean="0"/>
              <a:t>). If the sample was formerly hard, this softening process is called </a:t>
            </a:r>
            <a:r>
              <a:rPr lang="en-US" i="1" dirty="0" smtClean="0"/>
              <a:t>annealing.</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p:txBody>
          <a:bodyPr/>
          <a:lstStyle/>
          <a:p>
            <a:pPr algn="ctr"/>
            <a:r>
              <a:rPr lang="en-US" sz="3200" dirty="0"/>
              <a:t>Tempering</a:t>
            </a:r>
          </a:p>
        </p:txBody>
      </p:sp>
      <p:sp>
        <p:nvSpPr>
          <p:cNvPr id="7" name="Content Placeholder 6"/>
          <p:cNvSpPr>
            <a:spLocks noGrp="1"/>
          </p:cNvSpPr>
          <p:nvPr>
            <p:ph idx="1"/>
          </p:nvPr>
        </p:nvSpPr>
        <p:spPr>
          <a:xfrm>
            <a:off x="152400" y="1676400"/>
            <a:ext cx="6934200" cy="4648200"/>
          </a:xfrm>
        </p:spPr>
        <p:txBody>
          <a:bodyPr>
            <a:normAutofit fontScale="92500"/>
          </a:bodyPr>
          <a:lstStyle/>
          <a:p>
            <a:r>
              <a:rPr lang="en-US" dirty="0" smtClean="0"/>
              <a:t>After quenching, the steel is hard, brittle and internally stressed.  Before use, it is usually necessary to reduce these stresses and increase toughness by '</a:t>
            </a:r>
            <a:r>
              <a:rPr lang="en-US" i="1" dirty="0" smtClean="0"/>
              <a:t>tempering</a:t>
            </a:r>
            <a:r>
              <a:rPr lang="en-US" dirty="0" smtClean="0"/>
              <a:t>'.  </a:t>
            </a:r>
          </a:p>
          <a:p>
            <a:endParaRPr lang="en-US" dirty="0" smtClean="0"/>
          </a:p>
          <a:p>
            <a:r>
              <a:rPr lang="en-US" dirty="0" smtClean="0"/>
              <a:t>There will also be a reduction in hardness and the selection of tempering temperature dictates the final properties. </a:t>
            </a:r>
          </a:p>
          <a:p>
            <a:endParaRPr lang="en-US" dirty="0"/>
          </a:p>
        </p:txBody>
      </p:sp>
      <p:pic>
        <p:nvPicPr>
          <p:cNvPr id="215045" name="Picture 5" descr="heat_t3"/>
          <p:cNvPicPr>
            <a:picLocks noChangeAspect="1" noChangeArrowheads="1"/>
          </p:cNvPicPr>
          <p:nvPr/>
        </p:nvPicPr>
        <p:blipFill>
          <a:blip r:embed="rId2" cstate="print"/>
          <a:srcRect/>
          <a:stretch>
            <a:fillRect/>
          </a:stretch>
        </p:blipFill>
        <p:spPr bwMode="auto">
          <a:xfrm>
            <a:off x="7239000" y="1981200"/>
            <a:ext cx="1466850" cy="4152900"/>
          </a:xfrm>
          <a:prstGeom prst="rect">
            <a:avLst/>
          </a:prstGeom>
          <a:solidFill>
            <a:srgbClr val="FFCCCC"/>
          </a:solidFill>
          <a:ln w="9525">
            <a:solidFill>
              <a:schemeClr val="tx1"/>
            </a:solid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Tempering</a:t>
            </a:r>
            <a:endParaRPr lang="en-US" dirty="0"/>
          </a:p>
        </p:txBody>
      </p:sp>
      <p:sp>
        <p:nvSpPr>
          <p:cNvPr id="4" name="Content Placeholder 3"/>
          <p:cNvSpPr>
            <a:spLocks noGrp="1"/>
          </p:cNvSpPr>
          <p:nvPr>
            <p:ph idx="1"/>
          </p:nvPr>
        </p:nvSpPr>
        <p:spPr>
          <a:xfrm>
            <a:off x="152400" y="1676400"/>
            <a:ext cx="8839200" cy="5181600"/>
          </a:xfrm>
        </p:spPr>
        <p:txBody>
          <a:bodyPr>
            <a:normAutofit lnSpcReduction="10000"/>
          </a:bodyPr>
          <a:lstStyle/>
          <a:p>
            <a:pPr>
              <a:spcBef>
                <a:spcPct val="50000"/>
              </a:spcBef>
            </a:pPr>
            <a:r>
              <a:rPr lang="en-US" dirty="0" smtClean="0"/>
              <a:t>Color change indicates the temperature of the metal and is used to control the tempering process.  Each stage of the color change indicates a percentage of the carbide compound remaining in the steel, and therefore its hardness. </a:t>
            </a:r>
          </a:p>
          <a:p>
            <a:pPr>
              <a:spcBef>
                <a:spcPct val="50000"/>
              </a:spcBef>
            </a:pPr>
            <a:endParaRPr lang="en-US" dirty="0" smtClean="0"/>
          </a:p>
          <a:p>
            <a:pPr>
              <a:spcBef>
                <a:spcPct val="50000"/>
              </a:spcBef>
            </a:pPr>
            <a:r>
              <a:rPr lang="en-US" dirty="0" smtClean="0"/>
              <a:t>The objective of tempering is to reduce the hardness to the point required and then stop the carbide breaking down any further by immediately quenching in cold water.</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Rectangle 4"/>
          <p:cNvSpPr>
            <a:spLocks noGrp="1" noChangeArrowheads="1"/>
          </p:cNvSpPr>
          <p:nvPr>
            <p:ph type="title"/>
          </p:nvPr>
        </p:nvSpPr>
        <p:spPr>
          <a:xfrm>
            <a:off x="0" y="0"/>
            <a:ext cx="8686800" cy="914400"/>
          </a:xfrm>
        </p:spPr>
        <p:txBody>
          <a:bodyPr/>
          <a:lstStyle/>
          <a:p>
            <a:pPr algn="ctr"/>
            <a:r>
              <a:rPr lang="en-US" sz="3200" dirty="0">
                <a:solidFill>
                  <a:schemeClr val="tx1"/>
                </a:solidFill>
              </a:rPr>
              <a:t>Radiation Induced </a:t>
            </a:r>
            <a:r>
              <a:rPr lang="en-US" sz="3200" dirty="0" err="1" smtClean="0">
                <a:solidFill>
                  <a:schemeClr val="tx1"/>
                </a:solidFill>
              </a:rPr>
              <a:t>Embrittlement</a:t>
            </a:r>
            <a:r>
              <a:rPr lang="en-US" sz="3200" dirty="0" smtClean="0">
                <a:solidFill>
                  <a:schemeClr val="tx1"/>
                </a:solidFill>
              </a:rPr>
              <a:t> (1.1.7.1.5)</a:t>
            </a:r>
            <a:endParaRPr lang="en-US" sz="3200" dirty="0">
              <a:solidFill>
                <a:schemeClr val="tx1"/>
              </a:solidFill>
            </a:endParaRPr>
          </a:p>
        </p:txBody>
      </p:sp>
      <p:sp>
        <p:nvSpPr>
          <p:cNvPr id="52230" name="Text Box 6"/>
          <p:cNvSpPr txBox="1">
            <a:spLocks noChangeArrowheads="1"/>
          </p:cNvSpPr>
          <p:nvPr/>
        </p:nvSpPr>
        <p:spPr bwMode="auto">
          <a:xfrm>
            <a:off x="2286000" y="1752600"/>
            <a:ext cx="4021138" cy="396875"/>
          </a:xfrm>
          <a:prstGeom prst="rect">
            <a:avLst/>
          </a:prstGeom>
          <a:noFill/>
          <a:ln w="12700" cap="sq">
            <a:noFill/>
            <a:miter lim="800000"/>
            <a:headEnd type="none" w="sm" len="sm"/>
            <a:tailEnd type="none" w="sm" len="sm"/>
          </a:ln>
          <a:effectLst/>
        </p:spPr>
        <p:txBody>
          <a:bodyPr wrap="none">
            <a:spAutoFit/>
          </a:bodyPr>
          <a:lstStyle/>
          <a:p>
            <a:pPr algn="l" eaLnBrk="0" hangingPunct="0"/>
            <a:r>
              <a:rPr lang="en-US" sz="2000" u="sng" dirty="0"/>
              <a:t>Stress-Strain Curve for BCC Steel</a:t>
            </a:r>
            <a:endParaRPr lang="en-US" sz="2400" dirty="0"/>
          </a:p>
        </p:txBody>
      </p:sp>
      <p:grpSp>
        <p:nvGrpSpPr>
          <p:cNvPr id="2" name="Group 12"/>
          <p:cNvGrpSpPr>
            <a:grpSpLocks/>
          </p:cNvGrpSpPr>
          <p:nvPr/>
        </p:nvGrpSpPr>
        <p:grpSpPr bwMode="auto">
          <a:xfrm>
            <a:off x="990600" y="2155825"/>
            <a:ext cx="6629400" cy="4702175"/>
            <a:chOff x="768" y="1550"/>
            <a:chExt cx="4176" cy="2962"/>
          </a:xfrm>
        </p:grpSpPr>
        <p:graphicFrame>
          <p:nvGraphicFramePr>
            <p:cNvPr id="52227" name="Object 3"/>
            <p:cNvGraphicFramePr>
              <a:graphicFrameLocks noChangeAspect="1"/>
            </p:cNvGraphicFramePr>
            <p:nvPr/>
          </p:nvGraphicFramePr>
          <p:xfrm>
            <a:off x="768" y="1550"/>
            <a:ext cx="4176" cy="2962"/>
          </p:xfrm>
          <a:graphic>
            <a:graphicData uri="http://schemas.openxmlformats.org/presentationml/2006/ole">
              <mc:AlternateContent xmlns:mc="http://schemas.openxmlformats.org/markup-compatibility/2006">
                <mc:Choice xmlns:v="urn:schemas-microsoft-com:vml" Requires="v">
                  <p:oleObj spid="_x0000_s1036" name="Photo Editor Photo" r:id="rId3" imgW="7857143" imgH="5571429" progId="">
                    <p:embed/>
                  </p:oleObj>
                </mc:Choice>
                <mc:Fallback>
                  <p:oleObj name="Photo Editor Photo" r:id="rId3" imgW="7857143" imgH="5571429"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 y="1550"/>
                          <a:ext cx="4176" cy="2962"/>
                        </a:xfrm>
                        <a:prstGeom prst="rect">
                          <a:avLst/>
                        </a:prstGeom>
                        <a:noFill/>
                        <a:ln w="12700" cap="sq">
                          <a:solidFill>
                            <a:srgbClr val="FDAD9D"/>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2231" name="Text Box 7"/>
            <p:cNvSpPr txBox="1">
              <a:spLocks noChangeArrowheads="1"/>
            </p:cNvSpPr>
            <p:nvPr/>
          </p:nvSpPr>
          <p:spPr bwMode="auto">
            <a:xfrm>
              <a:off x="3120" y="3648"/>
              <a:ext cx="524" cy="231"/>
            </a:xfrm>
            <a:prstGeom prst="rect">
              <a:avLst/>
            </a:prstGeom>
            <a:solidFill>
              <a:schemeClr val="bg1"/>
            </a:solidFill>
            <a:ln w="9525">
              <a:noFill/>
              <a:miter lim="800000"/>
              <a:headEnd/>
              <a:tailEnd/>
            </a:ln>
            <a:effectLst/>
          </p:spPr>
          <p:txBody>
            <a:bodyPr wrap="none">
              <a:spAutoFit/>
            </a:bodyPr>
            <a:lstStyle/>
            <a:p>
              <a:pPr algn="l"/>
              <a:r>
                <a:rPr lang="en-US" sz="1800" b="1"/>
                <a:t>Strain</a:t>
              </a:r>
            </a:p>
          </p:txBody>
        </p:sp>
        <p:sp>
          <p:nvSpPr>
            <p:cNvPr id="52232" name="Text Box 8"/>
            <p:cNvSpPr txBox="1">
              <a:spLocks noChangeArrowheads="1"/>
            </p:cNvSpPr>
            <p:nvPr/>
          </p:nvSpPr>
          <p:spPr bwMode="auto">
            <a:xfrm rot="16200000">
              <a:off x="692" y="2236"/>
              <a:ext cx="576" cy="231"/>
            </a:xfrm>
            <a:prstGeom prst="rect">
              <a:avLst/>
            </a:prstGeom>
            <a:solidFill>
              <a:schemeClr val="bg1"/>
            </a:solidFill>
            <a:ln w="9525">
              <a:noFill/>
              <a:miter lim="800000"/>
              <a:headEnd/>
              <a:tailEnd/>
            </a:ln>
            <a:effectLst/>
          </p:spPr>
          <p:txBody>
            <a:bodyPr>
              <a:spAutoFit/>
            </a:bodyPr>
            <a:lstStyle/>
            <a:p>
              <a:pPr algn="l"/>
              <a:r>
                <a:rPr lang="en-US" sz="1800" b="1"/>
                <a:t>Stress</a:t>
              </a:r>
            </a:p>
          </p:txBody>
        </p:sp>
        <p:sp>
          <p:nvSpPr>
            <p:cNvPr id="52233" name="Text Box 9"/>
            <p:cNvSpPr txBox="1">
              <a:spLocks noChangeArrowheads="1"/>
            </p:cNvSpPr>
            <p:nvPr/>
          </p:nvSpPr>
          <p:spPr bwMode="auto">
            <a:xfrm>
              <a:off x="3600" y="2160"/>
              <a:ext cx="1100" cy="231"/>
            </a:xfrm>
            <a:prstGeom prst="rect">
              <a:avLst/>
            </a:prstGeom>
            <a:solidFill>
              <a:schemeClr val="bg1"/>
            </a:solidFill>
            <a:ln w="9525">
              <a:noFill/>
              <a:miter lim="800000"/>
              <a:headEnd/>
              <a:tailEnd/>
            </a:ln>
            <a:effectLst/>
          </p:spPr>
          <p:txBody>
            <a:bodyPr wrap="none">
              <a:spAutoFit/>
            </a:bodyPr>
            <a:lstStyle/>
            <a:p>
              <a:pPr algn="l"/>
              <a:r>
                <a:rPr lang="en-US" sz="1800" b="1">
                  <a:solidFill>
                    <a:srgbClr val="0000FF"/>
                  </a:solidFill>
                </a:rPr>
                <a:t>Non-irradiated</a:t>
              </a:r>
            </a:p>
          </p:txBody>
        </p:sp>
        <p:sp>
          <p:nvSpPr>
            <p:cNvPr id="52234" name="Text Box 10"/>
            <p:cNvSpPr txBox="1">
              <a:spLocks noChangeArrowheads="1"/>
            </p:cNvSpPr>
            <p:nvPr/>
          </p:nvSpPr>
          <p:spPr bwMode="auto">
            <a:xfrm>
              <a:off x="2496" y="1632"/>
              <a:ext cx="772" cy="231"/>
            </a:xfrm>
            <a:prstGeom prst="rect">
              <a:avLst/>
            </a:prstGeom>
            <a:solidFill>
              <a:schemeClr val="bg1"/>
            </a:solidFill>
            <a:ln w="9525">
              <a:noFill/>
              <a:miter lim="800000"/>
              <a:headEnd/>
              <a:tailEnd/>
            </a:ln>
            <a:effectLst/>
          </p:spPr>
          <p:txBody>
            <a:bodyPr wrap="none">
              <a:spAutoFit/>
            </a:bodyPr>
            <a:lstStyle/>
            <a:p>
              <a:pPr algn="l"/>
              <a:r>
                <a:rPr lang="en-US" sz="1800" b="1">
                  <a:solidFill>
                    <a:srgbClr val="DE2804"/>
                  </a:solidFill>
                </a:rPr>
                <a:t>Irradiated</a:t>
              </a:r>
            </a:p>
          </p:txBody>
        </p:sp>
      </p:gr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839200" cy="1066800"/>
          </a:xfrm>
        </p:spPr>
        <p:txBody>
          <a:bodyPr>
            <a:normAutofit fontScale="90000"/>
          </a:bodyPr>
          <a:lstStyle/>
          <a:p>
            <a:r>
              <a:rPr lang="en-US" sz="2800" b="1" dirty="0" smtClean="0"/>
              <a:t>Radiation Induced </a:t>
            </a:r>
            <a:r>
              <a:rPr lang="en-US" sz="2800" b="1" dirty="0" err="1" smtClean="0"/>
              <a:t>Embrittlement</a:t>
            </a:r>
            <a:r>
              <a:rPr lang="en-US" sz="2800" b="1" dirty="0" smtClean="0"/>
              <a:t> Effect on NDT Temperature</a:t>
            </a:r>
            <a:r>
              <a:rPr lang="en-US" b="1" dirty="0" smtClean="0"/>
              <a:t/>
            </a:r>
            <a:br>
              <a:rPr lang="en-US" b="1" dirty="0" smtClean="0"/>
            </a:br>
            <a:endParaRPr lang="en-US" dirty="0"/>
          </a:p>
        </p:txBody>
      </p:sp>
      <p:graphicFrame>
        <p:nvGraphicFramePr>
          <p:cNvPr id="9218" name="Object 2"/>
          <p:cNvGraphicFramePr>
            <a:graphicFrameLocks noGrp="1" noChangeAspect="1"/>
          </p:cNvGraphicFramePr>
          <p:nvPr>
            <p:ph idx="1"/>
            <p:extLst>
              <p:ext uri="{D42A27DB-BD31-4B8C-83A1-F6EECF244321}">
                <p14:modId xmlns:p14="http://schemas.microsoft.com/office/powerpoint/2010/main" val="4185064800"/>
              </p:ext>
            </p:extLst>
          </p:nvPr>
        </p:nvGraphicFramePr>
        <p:xfrm>
          <a:off x="304800" y="1905000"/>
          <a:ext cx="8078788" cy="4648200"/>
        </p:xfrm>
        <a:graphic>
          <a:graphicData uri="http://schemas.openxmlformats.org/presentationml/2006/ole">
            <mc:AlternateContent xmlns:mc="http://schemas.openxmlformats.org/markup-compatibility/2006">
              <mc:Choice xmlns:v="urn:schemas-microsoft-com:vml" Requires="v">
                <p:oleObj spid="_x0000_s9228" name="Picture" r:id="rId3" imgW="3866041" imgH="2224381" progId="Word.Picture.8">
                  <p:embed/>
                </p:oleObj>
              </mc:Choice>
              <mc:Fallback>
                <p:oleObj name="Picture" r:id="rId3" imgW="3866041" imgH="2224381" progId="Word.Picture.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1905000"/>
                        <a:ext cx="8078788" cy="4648200"/>
                      </a:xfrm>
                      <a:prstGeom prst="rect">
                        <a:avLst/>
                      </a:prstGeom>
                      <a:noFill/>
                      <a:ln>
                        <a:noFill/>
                      </a:ln>
                      <a:effectLst/>
                    </p:spPr>
                  </p:pic>
                </p:oleObj>
              </mc:Fallback>
            </mc:AlternateContent>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20" name="Rectangle 4"/>
          <p:cNvSpPr>
            <a:spLocks noGrp="1" noChangeArrowheads="1"/>
          </p:cNvSpPr>
          <p:nvPr>
            <p:ph type="title"/>
          </p:nvPr>
        </p:nvSpPr>
        <p:spPr>
          <a:xfrm>
            <a:off x="1143000" y="0"/>
            <a:ext cx="6400800" cy="1143000"/>
          </a:xfrm>
        </p:spPr>
        <p:txBody>
          <a:bodyPr/>
          <a:lstStyle/>
          <a:p>
            <a:pPr algn="ctr"/>
            <a:r>
              <a:rPr lang="en-US" sz="2800" dirty="0">
                <a:solidFill>
                  <a:schemeClr val="tx1"/>
                </a:solidFill>
              </a:rPr>
              <a:t>Types of </a:t>
            </a:r>
            <a:r>
              <a:rPr lang="en-US" sz="2800" dirty="0" smtClean="0">
                <a:solidFill>
                  <a:schemeClr val="tx1"/>
                </a:solidFill>
              </a:rPr>
              <a:t>Strength (1.1.7.1.6)</a:t>
            </a:r>
            <a:endParaRPr lang="en-US" sz="2800" dirty="0">
              <a:solidFill>
                <a:schemeClr val="tx1"/>
              </a:solidFill>
            </a:endParaRPr>
          </a:p>
        </p:txBody>
      </p:sp>
      <p:sp>
        <p:nvSpPr>
          <p:cNvPr id="188422" name="Rectangle 6"/>
          <p:cNvSpPr>
            <a:spLocks noChangeArrowheads="1"/>
          </p:cNvSpPr>
          <p:nvPr/>
        </p:nvSpPr>
        <p:spPr bwMode="auto">
          <a:xfrm>
            <a:off x="1676400" y="1524000"/>
            <a:ext cx="7467600" cy="1187450"/>
          </a:xfrm>
          <a:prstGeom prst="rect">
            <a:avLst/>
          </a:prstGeom>
          <a:noFill/>
          <a:ln w="9525">
            <a:noFill/>
            <a:miter lim="800000"/>
            <a:headEnd/>
            <a:tailEnd/>
          </a:ln>
          <a:effectLst/>
        </p:spPr>
        <p:txBody>
          <a:bodyPr>
            <a:spAutoFit/>
          </a:bodyPr>
          <a:lstStyle/>
          <a:p>
            <a:pPr algn="l"/>
            <a:r>
              <a:rPr lang="en-US" sz="2400"/>
              <a:t>Strength is defined as the highest stress that a material can withstand before it completely fails to perform structurally.</a:t>
            </a:r>
          </a:p>
        </p:txBody>
      </p:sp>
      <p:grpSp>
        <p:nvGrpSpPr>
          <p:cNvPr id="2" name="Group 41"/>
          <p:cNvGrpSpPr>
            <a:grpSpLocks/>
          </p:cNvGrpSpPr>
          <p:nvPr/>
        </p:nvGrpSpPr>
        <p:grpSpPr bwMode="auto">
          <a:xfrm>
            <a:off x="152400" y="2895600"/>
            <a:ext cx="1676400" cy="2667000"/>
            <a:chOff x="240" y="1824"/>
            <a:chExt cx="1008" cy="1680"/>
          </a:xfrm>
        </p:grpSpPr>
        <p:sp>
          <p:nvSpPr>
            <p:cNvPr id="188432" name="Rectangle 16"/>
            <p:cNvSpPr>
              <a:spLocks noChangeArrowheads="1"/>
            </p:cNvSpPr>
            <p:nvPr/>
          </p:nvSpPr>
          <p:spPr bwMode="auto">
            <a:xfrm>
              <a:off x="240" y="1824"/>
              <a:ext cx="1008" cy="1680"/>
            </a:xfrm>
            <a:prstGeom prst="rect">
              <a:avLst/>
            </a:prstGeom>
            <a:solidFill>
              <a:srgbClr val="FFCCCC"/>
            </a:solidFill>
            <a:ln w="9525">
              <a:solidFill>
                <a:schemeClr val="tx1"/>
              </a:solidFill>
              <a:miter lim="800000"/>
              <a:headEnd/>
              <a:tailEnd/>
            </a:ln>
            <a:effectLst/>
          </p:spPr>
          <p:txBody>
            <a:bodyPr wrap="none" anchor="ctr"/>
            <a:lstStyle/>
            <a:p>
              <a:endParaRPr lang="en-US"/>
            </a:p>
          </p:txBody>
        </p:sp>
        <p:pic>
          <p:nvPicPr>
            <p:cNvPr id="188433" name="Picture 17" descr="ASTMD638_Test"/>
            <p:cNvPicPr>
              <a:picLocks noChangeAspect="1" noChangeArrowheads="1"/>
            </p:cNvPicPr>
            <p:nvPr/>
          </p:nvPicPr>
          <p:blipFill>
            <a:blip r:embed="rId2" cstate="print"/>
            <a:srcRect/>
            <a:stretch>
              <a:fillRect/>
            </a:stretch>
          </p:blipFill>
          <p:spPr bwMode="auto">
            <a:xfrm>
              <a:off x="528" y="1920"/>
              <a:ext cx="618" cy="1488"/>
            </a:xfrm>
            <a:prstGeom prst="rect">
              <a:avLst/>
            </a:prstGeom>
            <a:noFill/>
          </p:spPr>
        </p:pic>
        <p:sp>
          <p:nvSpPr>
            <p:cNvPr id="188434" name="Text Box 18"/>
            <p:cNvSpPr txBox="1">
              <a:spLocks noChangeArrowheads="1"/>
            </p:cNvSpPr>
            <p:nvPr/>
          </p:nvSpPr>
          <p:spPr bwMode="auto">
            <a:xfrm>
              <a:off x="240" y="2064"/>
              <a:ext cx="584" cy="231"/>
            </a:xfrm>
            <a:prstGeom prst="rect">
              <a:avLst/>
            </a:prstGeom>
            <a:noFill/>
            <a:ln w="9525">
              <a:noFill/>
              <a:miter lim="800000"/>
              <a:headEnd/>
              <a:tailEnd/>
            </a:ln>
            <a:effectLst/>
          </p:spPr>
          <p:txBody>
            <a:bodyPr wrap="none">
              <a:spAutoFit/>
            </a:bodyPr>
            <a:lstStyle/>
            <a:p>
              <a:pPr algn="l"/>
              <a:r>
                <a:rPr lang="en-US" sz="1800" b="1"/>
                <a:t>Tensile</a:t>
              </a:r>
            </a:p>
          </p:txBody>
        </p:sp>
      </p:grpSp>
      <p:grpSp>
        <p:nvGrpSpPr>
          <p:cNvPr id="3" name="Group 50"/>
          <p:cNvGrpSpPr>
            <a:grpSpLocks/>
          </p:cNvGrpSpPr>
          <p:nvPr/>
        </p:nvGrpSpPr>
        <p:grpSpPr bwMode="auto">
          <a:xfrm>
            <a:off x="1828800" y="2895600"/>
            <a:ext cx="1981200" cy="2667000"/>
            <a:chOff x="1152" y="1824"/>
            <a:chExt cx="1248" cy="1680"/>
          </a:xfrm>
        </p:grpSpPr>
        <p:sp>
          <p:nvSpPr>
            <p:cNvPr id="188436" name="Rectangle 20"/>
            <p:cNvSpPr>
              <a:spLocks noChangeArrowheads="1"/>
            </p:cNvSpPr>
            <p:nvPr/>
          </p:nvSpPr>
          <p:spPr bwMode="auto">
            <a:xfrm>
              <a:off x="1152" y="1824"/>
              <a:ext cx="1248" cy="1680"/>
            </a:xfrm>
            <a:prstGeom prst="rect">
              <a:avLst/>
            </a:prstGeom>
            <a:solidFill>
              <a:srgbClr val="FFCCCC"/>
            </a:solidFill>
            <a:ln w="9525">
              <a:solidFill>
                <a:schemeClr val="tx1"/>
              </a:solidFill>
              <a:miter lim="800000"/>
              <a:headEnd/>
              <a:tailEnd/>
            </a:ln>
            <a:effectLst/>
          </p:spPr>
          <p:txBody>
            <a:bodyPr wrap="none" anchor="ctr"/>
            <a:lstStyle/>
            <a:p>
              <a:endParaRPr lang="en-US"/>
            </a:p>
          </p:txBody>
        </p:sp>
        <p:pic>
          <p:nvPicPr>
            <p:cNvPr id="188437" name="Picture 21" descr="druck_pr"/>
            <p:cNvPicPr>
              <a:picLocks noChangeAspect="1" noChangeArrowheads="1"/>
            </p:cNvPicPr>
            <p:nvPr/>
          </p:nvPicPr>
          <p:blipFill>
            <a:blip r:embed="rId3" cstate="print"/>
            <a:srcRect l="15190" t="6837" r="12659" b="14529"/>
            <a:stretch>
              <a:fillRect/>
            </a:stretch>
          </p:blipFill>
          <p:spPr bwMode="auto">
            <a:xfrm>
              <a:off x="1248" y="1872"/>
              <a:ext cx="1071" cy="1296"/>
            </a:xfrm>
            <a:prstGeom prst="rect">
              <a:avLst/>
            </a:prstGeom>
            <a:noFill/>
          </p:spPr>
        </p:pic>
        <p:sp>
          <p:nvSpPr>
            <p:cNvPr id="188438" name="Text Box 22"/>
            <p:cNvSpPr txBox="1">
              <a:spLocks noChangeArrowheads="1"/>
            </p:cNvSpPr>
            <p:nvPr/>
          </p:nvSpPr>
          <p:spPr bwMode="auto">
            <a:xfrm>
              <a:off x="1296" y="3216"/>
              <a:ext cx="1020" cy="231"/>
            </a:xfrm>
            <a:prstGeom prst="rect">
              <a:avLst/>
            </a:prstGeom>
            <a:noFill/>
            <a:ln w="9525">
              <a:noFill/>
              <a:miter lim="800000"/>
              <a:headEnd/>
              <a:tailEnd/>
            </a:ln>
            <a:effectLst/>
          </p:spPr>
          <p:txBody>
            <a:bodyPr wrap="none">
              <a:spAutoFit/>
            </a:bodyPr>
            <a:lstStyle/>
            <a:p>
              <a:pPr algn="l"/>
              <a:r>
                <a:rPr lang="en-US" sz="1800" b="1"/>
                <a:t>Compressive</a:t>
              </a:r>
            </a:p>
          </p:txBody>
        </p:sp>
      </p:grpSp>
      <p:grpSp>
        <p:nvGrpSpPr>
          <p:cNvPr id="4" name="Group 45"/>
          <p:cNvGrpSpPr>
            <a:grpSpLocks/>
          </p:cNvGrpSpPr>
          <p:nvPr/>
        </p:nvGrpSpPr>
        <p:grpSpPr bwMode="auto">
          <a:xfrm>
            <a:off x="3810000" y="2895600"/>
            <a:ext cx="2057400" cy="2667000"/>
            <a:chOff x="2736" y="1824"/>
            <a:chExt cx="1248" cy="1680"/>
          </a:xfrm>
        </p:grpSpPr>
        <p:sp>
          <p:nvSpPr>
            <p:cNvPr id="188440" name="Rectangle 24"/>
            <p:cNvSpPr>
              <a:spLocks noChangeArrowheads="1"/>
            </p:cNvSpPr>
            <p:nvPr/>
          </p:nvSpPr>
          <p:spPr bwMode="auto">
            <a:xfrm>
              <a:off x="2736" y="1824"/>
              <a:ext cx="1248" cy="1680"/>
            </a:xfrm>
            <a:prstGeom prst="rect">
              <a:avLst/>
            </a:prstGeom>
            <a:solidFill>
              <a:srgbClr val="FFCCCC"/>
            </a:solidFill>
            <a:ln w="9525">
              <a:solidFill>
                <a:schemeClr val="tx1"/>
              </a:solidFill>
              <a:miter lim="800000"/>
              <a:headEnd/>
              <a:tailEnd/>
            </a:ln>
            <a:effectLst/>
          </p:spPr>
          <p:txBody>
            <a:bodyPr wrap="none" anchor="ctr"/>
            <a:lstStyle/>
            <a:p>
              <a:endParaRPr lang="en-US"/>
            </a:p>
          </p:txBody>
        </p:sp>
        <p:grpSp>
          <p:nvGrpSpPr>
            <p:cNvPr id="5" name="Group 39"/>
            <p:cNvGrpSpPr>
              <a:grpSpLocks/>
            </p:cNvGrpSpPr>
            <p:nvPr/>
          </p:nvGrpSpPr>
          <p:grpSpPr bwMode="auto">
            <a:xfrm>
              <a:off x="2890" y="2208"/>
              <a:ext cx="958" cy="1232"/>
              <a:chOff x="2890" y="2208"/>
              <a:chExt cx="958" cy="1232"/>
            </a:xfrm>
          </p:grpSpPr>
          <p:sp>
            <p:nvSpPr>
              <p:cNvPr id="188444" name="AutoShape 28"/>
              <p:cNvSpPr>
                <a:spLocks noChangeArrowheads="1"/>
              </p:cNvSpPr>
              <p:nvPr/>
            </p:nvSpPr>
            <p:spPr bwMode="auto">
              <a:xfrm>
                <a:off x="3063" y="2311"/>
                <a:ext cx="589" cy="1016"/>
              </a:xfrm>
              <a:prstGeom prst="flowChartMagneticDisk">
                <a:avLst/>
              </a:prstGeom>
              <a:solidFill>
                <a:srgbClr val="B2B2B2"/>
              </a:solidFill>
              <a:ln w="12700" cap="sq">
                <a:solidFill>
                  <a:schemeClr val="tx1"/>
                </a:solidFill>
                <a:round/>
                <a:headEnd type="none" w="sm" len="sm"/>
                <a:tailEnd type="none" w="sm" len="sm"/>
              </a:ln>
              <a:effectLst/>
            </p:spPr>
            <p:txBody>
              <a:bodyPr wrap="none" anchor="ctr"/>
              <a:lstStyle/>
              <a:p>
                <a:endParaRPr lang="en-US"/>
              </a:p>
            </p:txBody>
          </p:sp>
          <p:sp>
            <p:nvSpPr>
              <p:cNvPr id="188445" name="Line 29"/>
              <p:cNvSpPr>
                <a:spLocks noChangeShapeType="1"/>
              </p:cNvSpPr>
              <p:nvPr/>
            </p:nvSpPr>
            <p:spPr bwMode="auto">
              <a:xfrm flipH="1">
                <a:off x="2994" y="3195"/>
                <a:ext cx="59" cy="113"/>
              </a:xfrm>
              <a:prstGeom prst="line">
                <a:avLst/>
              </a:prstGeom>
              <a:noFill/>
              <a:ln w="12700" cap="sq">
                <a:solidFill>
                  <a:schemeClr val="tx1"/>
                </a:solidFill>
                <a:round/>
                <a:headEnd type="none" w="sm" len="sm"/>
                <a:tailEnd type="none" w="sm" len="sm"/>
              </a:ln>
              <a:effectLst/>
            </p:spPr>
            <p:txBody>
              <a:bodyPr wrap="none" anchor="ctr"/>
              <a:lstStyle/>
              <a:p>
                <a:endParaRPr lang="en-US"/>
              </a:p>
            </p:txBody>
          </p:sp>
          <p:sp>
            <p:nvSpPr>
              <p:cNvPr id="188446" name="Line 30"/>
              <p:cNvSpPr>
                <a:spLocks noChangeShapeType="1"/>
              </p:cNvSpPr>
              <p:nvPr/>
            </p:nvSpPr>
            <p:spPr bwMode="auto">
              <a:xfrm flipH="1">
                <a:off x="3048" y="3271"/>
                <a:ext cx="59" cy="113"/>
              </a:xfrm>
              <a:prstGeom prst="line">
                <a:avLst/>
              </a:prstGeom>
              <a:noFill/>
              <a:ln w="12700" cap="sq">
                <a:solidFill>
                  <a:schemeClr val="tx1"/>
                </a:solidFill>
                <a:round/>
                <a:headEnd type="none" w="sm" len="sm"/>
                <a:tailEnd type="none" w="sm" len="sm"/>
              </a:ln>
              <a:effectLst/>
            </p:spPr>
            <p:txBody>
              <a:bodyPr wrap="none" anchor="ctr"/>
              <a:lstStyle/>
              <a:p>
                <a:endParaRPr lang="en-US"/>
              </a:p>
            </p:txBody>
          </p:sp>
          <p:sp>
            <p:nvSpPr>
              <p:cNvPr id="188447" name="Line 31"/>
              <p:cNvSpPr>
                <a:spLocks noChangeShapeType="1"/>
              </p:cNvSpPr>
              <p:nvPr/>
            </p:nvSpPr>
            <p:spPr bwMode="auto">
              <a:xfrm flipH="1">
                <a:off x="3122" y="3299"/>
                <a:ext cx="59" cy="113"/>
              </a:xfrm>
              <a:prstGeom prst="line">
                <a:avLst/>
              </a:prstGeom>
              <a:noFill/>
              <a:ln w="12700" cap="sq">
                <a:solidFill>
                  <a:schemeClr val="tx1"/>
                </a:solidFill>
                <a:round/>
                <a:headEnd type="none" w="sm" len="sm"/>
                <a:tailEnd type="none" w="sm" len="sm"/>
              </a:ln>
              <a:effectLst/>
            </p:spPr>
            <p:txBody>
              <a:bodyPr wrap="none" anchor="ctr"/>
              <a:lstStyle/>
              <a:p>
                <a:endParaRPr lang="en-US"/>
              </a:p>
            </p:txBody>
          </p:sp>
          <p:sp>
            <p:nvSpPr>
              <p:cNvPr id="188448" name="Line 32"/>
              <p:cNvSpPr>
                <a:spLocks noChangeShapeType="1"/>
              </p:cNvSpPr>
              <p:nvPr/>
            </p:nvSpPr>
            <p:spPr bwMode="auto">
              <a:xfrm flipH="1">
                <a:off x="3387" y="3327"/>
                <a:ext cx="59" cy="113"/>
              </a:xfrm>
              <a:prstGeom prst="line">
                <a:avLst/>
              </a:prstGeom>
              <a:noFill/>
              <a:ln w="12700" cap="sq">
                <a:solidFill>
                  <a:schemeClr val="tx1"/>
                </a:solidFill>
                <a:round/>
                <a:headEnd type="none" w="sm" len="sm"/>
                <a:tailEnd type="none" w="sm" len="sm"/>
              </a:ln>
              <a:effectLst/>
            </p:spPr>
            <p:txBody>
              <a:bodyPr wrap="none" anchor="ctr"/>
              <a:lstStyle/>
              <a:p>
                <a:endParaRPr lang="en-US"/>
              </a:p>
            </p:txBody>
          </p:sp>
          <p:sp>
            <p:nvSpPr>
              <p:cNvPr id="188449" name="Line 33"/>
              <p:cNvSpPr>
                <a:spLocks noChangeShapeType="1"/>
              </p:cNvSpPr>
              <p:nvPr/>
            </p:nvSpPr>
            <p:spPr bwMode="auto">
              <a:xfrm flipH="1">
                <a:off x="3505" y="3299"/>
                <a:ext cx="59" cy="113"/>
              </a:xfrm>
              <a:prstGeom prst="line">
                <a:avLst/>
              </a:prstGeom>
              <a:noFill/>
              <a:ln w="12700" cap="sq">
                <a:solidFill>
                  <a:schemeClr val="tx1"/>
                </a:solidFill>
                <a:round/>
                <a:headEnd type="none" w="sm" len="sm"/>
                <a:tailEnd type="none" w="sm" len="sm"/>
              </a:ln>
              <a:effectLst/>
            </p:spPr>
            <p:txBody>
              <a:bodyPr wrap="none" anchor="ctr"/>
              <a:lstStyle/>
              <a:p>
                <a:endParaRPr lang="en-US"/>
              </a:p>
            </p:txBody>
          </p:sp>
          <p:sp>
            <p:nvSpPr>
              <p:cNvPr id="188450" name="Line 34"/>
              <p:cNvSpPr>
                <a:spLocks noChangeShapeType="1"/>
              </p:cNvSpPr>
              <p:nvPr/>
            </p:nvSpPr>
            <p:spPr bwMode="auto">
              <a:xfrm flipH="1">
                <a:off x="3652" y="3214"/>
                <a:ext cx="59" cy="113"/>
              </a:xfrm>
              <a:prstGeom prst="line">
                <a:avLst/>
              </a:prstGeom>
              <a:noFill/>
              <a:ln w="12700" cap="sq">
                <a:solidFill>
                  <a:schemeClr val="tx1"/>
                </a:solidFill>
                <a:round/>
                <a:headEnd type="none" w="sm" len="sm"/>
                <a:tailEnd type="none" w="sm" len="sm"/>
              </a:ln>
              <a:effectLst/>
            </p:spPr>
            <p:txBody>
              <a:bodyPr wrap="none" anchor="ctr"/>
              <a:lstStyle/>
              <a:p>
                <a:endParaRPr lang="en-US"/>
              </a:p>
            </p:txBody>
          </p:sp>
          <p:sp>
            <p:nvSpPr>
              <p:cNvPr id="188451" name="Line 35"/>
              <p:cNvSpPr>
                <a:spLocks noChangeShapeType="1"/>
              </p:cNvSpPr>
              <p:nvPr/>
            </p:nvSpPr>
            <p:spPr bwMode="auto">
              <a:xfrm flipH="1">
                <a:off x="3186" y="3327"/>
                <a:ext cx="59" cy="113"/>
              </a:xfrm>
              <a:prstGeom prst="line">
                <a:avLst/>
              </a:prstGeom>
              <a:noFill/>
              <a:ln w="12700" cap="sq">
                <a:solidFill>
                  <a:schemeClr val="tx1"/>
                </a:solidFill>
                <a:round/>
                <a:headEnd type="none" w="sm" len="sm"/>
                <a:tailEnd type="none" w="sm" len="sm"/>
              </a:ln>
              <a:effectLst/>
            </p:spPr>
            <p:txBody>
              <a:bodyPr wrap="none" anchor="ctr"/>
              <a:lstStyle/>
              <a:p>
                <a:endParaRPr lang="en-US"/>
              </a:p>
            </p:txBody>
          </p:sp>
          <p:sp>
            <p:nvSpPr>
              <p:cNvPr id="188452" name="Line 36"/>
              <p:cNvSpPr>
                <a:spLocks noChangeShapeType="1"/>
              </p:cNvSpPr>
              <p:nvPr/>
            </p:nvSpPr>
            <p:spPr bwMode="auto">
              <a:xfrm flipH="1">
                <a:off x="3269" y="3327"/>
                <a:ext cx="59" cy="113"/>
              </a:xfrm>
              <a:prstGeom prst="line">
                <a:avLst/>
              </a:prstGeom>
              <a:noFill/>
              <a:ln w="12700" cap="sq">
                <a:solidFill>
                  <a:schemeClr val="tx1"/>
                </a:solidFill>
                <a:round/>
                <a:headEnd type="none" w="sm" len="sm"/>
                <a:tailEnd type="none" w="sm" len="sm"/>
              </a:ln>
              <a:effectLst/>
            </p:spPr>
            <p:txBody>
              <a:bodyPr wrap="none" anchor="ctr"/>
              <a:lstStyle/>
              <a:p>
                <a:endParaRPr lang="en-US"/>
              </a:p>
            </p:txBody>
          </p:sp>
          <p:sp>
            <p:nvSpPr>
              <p:cNvPr id="188453" name="AutoShape 37"/>
              <p:cNvSpPr>
                <a:spLocks noChangeArrowheads="1"/>
              </p:cNvSpPr>
              <p:nvPr/>
            </p:nvSpPr>
            <p:spPr bwMode="auto">
              <a:xfrm>
                <a:off x="2890" y="2208"/>
                <a:ext cx="291" cy="555"/>
              </a:xfrm>
              <a:prstGeom prst="curvedRightArrow">
                <a:avLst>
                  <a:gd name="adj1" fmla="val 38144"/>
                  <a:gd name="adj2" fmla="val 76289"/>
                  <a:gd name="adj3" fmla="val 33333"/>
                </a:avLst>
              </a:prstGeom>
              <a:solidFill>
                <a:schemeClr val="hlink"/>
              </a:solidFill>
              <a:ln w="12700" cap="sq">
                <a:solidFill>
                  <a:schemeClr val="tx1"/>
                </a:solidFill>
                <a:miter lim="800000"/>
                <a:headEnd type="none" w="sm" len="sm"/>
                <a:tailEnd type="none" w="sm" len="sm"/>
              </a:ln>
              <a:effectLst/>
            </p:spPr>
            <p:txBody>
              <a:bodyPr wrap="none" anchor="ctr"/>
              <a:lstStyle/>
              <a:p>
                <a:endParaRPr lang="en-US"/>
              </a:p>
            </p:txBody>
          </p:sp>
          <p:sp>
            <p:nvSpPr>
              <p:cNvPr id="188454" name="AutoShape 38"/>
              <p:cNvSpPr>
                <a:spLocks noChangeArrowheads="1"/>
              </p:cNvSpPr>
              <p:nvPr/>
            </p:nvSpPr>
            <p:spPr bwMode="auto">
              <a:xfrm flipV="1">
                <a:off x="3564" y="2208"/>
                <a:ext cx="284" cy="498"/>
              </a:xfrm>
              <a:prstGeom prst="curvedLeftArrow">
                <a:avLst>
                  <a:gd name="adj1" fmla="val 35070"/>
                  <a:gd name="adj2" fmla="val 70141"/>
                  <a:gd name="adj3" fmla="val 33333"/>
                </a:avLst>
              </a:prstGeom>
              <a:solidFill>
                <a:schemeClr val="hlink"/>
              </a:solidFill>
              <a:ln w="12700" cap="sq">
                <a:solidFill>
                  <a:schemeClr val="tx1"/>
                </a:solidFill>
                <a:miter lim="800000"/>
                <a:headEnd type="none" w="sm" len="sm"/>
                <a:tailEnd type="none" w="sm" len="sm"/>
              </a:ln>
              <a:effectLst/>
            </p:spPr>
            <p:txBody>
              <a:bodyPr wrap="none" anchor="ctr"/>
              <a:lstStyle/>
              <a:p>
                <a:endParaRPr lang="en-US"/>
              </a:p>
            </p:txBody>
          </p:sp>
        </p:grpSp>
        <p:sp>
          <p:nvSpPr>
            <p:cNvPr id="188459" name="Text Box 43"/>
            <p:cNvSpPr txBox="1">
              <a:spLocks noChangeArrowheads="1"/>
            </p:cNvSpPr>
            <p:nvPr/>
          </p:nvSpPr>
          <p:spPr bwMode="auto">
            <a:xfrm>
              <a:off x="2976" y="1872"/>
              <a:ext cx="735" cy="231"/>
            </a:xfrm>
            <a:prstGeom prst="rect">
              <a:avLst/>
            </a:prstGeom>
            <a:noFill/>
            <a:ln w="9525">
              <a:noFill/>
              <a:miter lim="800000"/>
              <a:headEnd/>
              <a:tailEnd/>
            </a:ln>
            <a:effectLst/>
          </p:spPr>
          <p:txBody>
            <a:bodyPr wrap="none">
              <a:spAutoFit/>
            </a:bodyPr>
            <a:lstStyle/>
            <a:p>
              <a:pPr algn="l"/>
              <a:r>
                <a:rPr lang="en-US" sz="1800" b="1"/>
                <a:t>Torsional</a:t>
              </a:r>
            </a:p>
          </p:txBody>
        </p:sp>
      </p:grpSp>
      <p:grpSp>
        <p:nvGrpSpPr>
          <p:cNvPr id="6" name="Group 49"/>
          <p:cNvGrpSpPr>
            <a:grpSpLocks/>
          </p:cNvGrpSpPr>
          <p:nvPr/>
        </p:nvGrpSpPr>
        <p:grpSpPr bwMode="auto">
          <a:xfrm>
            <a:off x="5867400" y="2895600"/>
            <a:ext cx="3124200" cy="2667000"/>
            <a:chOff x="3696" y="1824"/>
            <a:chExt cx="1968" cy="1680"/>
          </a:xfrm>
        </p:grpSpPr>
        <p:sp>
          <p:nvSpPr>
            <p:cNvPr id="188462" name="Rectangle 46"/>
            <p:cNvSpPr>
              <a:spLocks noChangeArrowheads="1"/>
            </p:cNvSpPr>
            <p:nvPr/>
          </p:nvSpPr>
          <p:spPr bwMode="auto">
            <a:xfrm>
              <a:off x="3696" y="1824"/>
              <a:ext cx="1968" cy="1680"/>
            </a:xfrm>
            <a:prstGeom prst="rect">
              <a:avLst/>
            </a:prstGeom>
            <a:solidFill>
              <a:srgbClr val="FFCCCC"/>
            </a:solidFill>
            <a:ln w="9525">
              <a:solidFill>
                <a:schemeClr val="tx1"/>
              </a:solidFill>
              <a:miter lim="800000"/>
              <a:headEnd/>
              <a:tailEnd/>
            </a:ln>
            <a:effectLst/>
          </p:spPr>
          <p:txBody>
            <a:bodyPr wrap="none" anchor="ctr"/>
            <a:lstStyle/>
            <a:p>
              <a:endParaRPr lang="en-US"/>
            </a:p>
          </p:txBody>
        </p:sp>
        <p:pic>
          <p:nvPicPr>
            <p:cNvPr id="188463" name="Picture 47" descr="Image63"/>
            <p:cNvPicPr>
              <a:picLocks noChangeAspect="1" noChangeArrowheads="1"/>
            </p:cNvPicPr>
            <p:nvPr/>
          </p:nvPicPr>
          <p:blipFill>
            <a:blip r:embed="rId4" cstate="print"/>
            <a:srcRect/>
            <a:stretch>
              <a:fillRect/>
            </a:stretch>
          </p:blipFill>
          <p:spPr bwMode="auto">
            <a:xfrm>
              <a:off x="3744" y="2160"/>
              <a:ext cx="1872" cy="790"/>
            </a:xfrm>
            <a:prstGeom prst="rect">
              <a:avLst/>
            </a:prstGeom>
            <a:noFill/>
            <a:ln w="9525">
              <a:noFill/>
              <a:miter lim="800000"/>
              <a:headEnd/>
              <a:tailEnd/>
            </a:ln>
          </p:spPr>
        </p:pic>
        <p:sp>
          <p:nvSpPr>
            <p:cNvPr id="188464" name="Text Box 48"/>
            <p:cNvSpPr txBox="1">
              <a:spLocks noChangeArrowheads="1"/>
            </p:cNvSpPr>
            <p:nvPr/>
          </p:nvSpPr>
          <p:spPr bwMode="auto">
            <a:xfrm>
              <a:off x="4320" y="3120"/>
              <a:ext cx="516" cy="231"/>
            </a:xfrm>
            <a:prstGeom prst="rect">
              <a:avLst/>
            </a:prstGeom>
            <a:noFill/>
            <a:ln w="9525">
              <a:noFill/>
              <a:miter lim="800000"/>
              <a:headEnd/>
              <a:tailEnd/>
            </a:ln>
            <a:effectLst/>
          </p:spPr>
          <p:txBody>
            <a:bodyPr wrap="none">
              <a:spAutoFit/>
            </a:bodyPr>
            <a:lstStyle/>
            <a:p>
              <a:pPr algn="l"/>
              <a:r>
                <a:rPr lang="en-US" sz="1800" b="1"/>
                <a:t>Shear</a:t>
              </a:r>
            </a:p>
          </p:txBody>
        </p:sp>
      </p:gr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a:xfrm>
            <a:off x="228600" y="304800"/>
            <a:ext cx="8458200" cy="857250"/>
          </a:xfrm>
        </p:spPr>
        <p:txBody>
          <a:bodyPr/>
          <a:lstStyle/>
          <a:p>
            <a:pPr algn="ctr"/>
            <a:r>
              <a:rPr lang="en-US" sz="2800" dirty="0" smtClean="0">
                <a:solidFill>
                  <a:schemeClr val="tx1"/>
                </a:solidFill>
              </a:rPr>
              <a:t>Stress (1.1.7.1.9)</a:t>
            </a:r>
            <a:endParaRPr lang="en-US" sz="2800" dirty="0">
              <a:solidFill>
                <a:schemeClr val="tx1"/>
              </a:solidFill>
            </a:endParaRPr>
          </a:p>
        </p:txBody>
      </p:sp>
      <p:sp>
        <p:nvSpPr>
          <p:cNvPr id="178181" name="Rectangle 5"/>
          <p:cNvSpPr>
            <a:spLocks noChangeArrowheads="1"/>
          </p:cNvSpPr>
          <p:nvPr/>
        </p:nvSpPr>
        <p:spPr bwMode="auto">
          <a:xfrm>
            <a:off x="2609850" y="4522788"/>
            <a:ext cx="4344988" cy="1241425"/>
          </a:xfrm>
          <a:prstGeom prst="rect">
            <a:avLst/>
          </a:prstGeom>
          <a:noFill/>
          <a:ln w="9525">
            <a:noFill/>
            <a:miter lim="800000"/>
            <a:headEnd/>
            <a:tailEnd/>
          </a:ln>
        </p:spPr>
        <p:txBody>
          <a:bodyPr wrap="none" lIns="0" tIns="0" rIns="0" bIns="0">
            <a:spAutoFit/>
          </a:bodyPr>
          <a:lstStyle/>
          <a:p>
            <a:pPr algn="l" eaLnBrk="0" hangingPunct="0">
              <a:spcBef>
                <a:spcPct val="20000"/>
              </a:spcBef>
              <a:tabLst>
                <a:tab pos="571500" algn="l"/>
                <a:tab pos="976313" algn="l"/>
              </a:tabLst>
            </a:pPr>
            <a:r>
              <a:rPr lang="en-US" sz="2400">
                <a:latin typeface="Symbol" pitchFamily="18" charset="2"/>
              </a:rPr>
              <a:t>s  	</a:t>
            </a:r>
            <a:r>
              <a:rPr lang="en-US" sz="2400"/>
              <a:t>=	stress (psi or lb</a:t>
            </a:r>
            <a:r>
              <a:rPr lang="en-US" sz="2400" baseline="-25000"/>
              <a:t>f</a:t>
            </a:r>
            <a:r>
              <a:rPr lang="en-US" sz="2400"/>
              <a:t>/in</a:t>
            </a:r>
            <a:r>
              <a:rPr lang="en-US" sz="2400" baseline="30000"/>
              <a:t>2</a:t>
            </a:r>
            <a:r>
              <a:rPr lang="en-US" sz="2400"/>
              <a:t>)</a:t>
            </a:r>
          </a:p>
          <a:p>
            <a:pPr algn="l" eaLnBrk="0" hangingPunct="0">
              <a:spcBef>
                <a:spcPct val="20000"/>
              </a:spcBef>
              <a:tabLst>
                <a:tab pos="571500" algn="l"/>
                <a:tab pos="976313" algn="l"/>
              </a:tabLst>
            </a:pPr>
            <a:r>
              <a:rPr lang="en-US" sz="2400"/>
              <a:t>F	=	applied force (lb</a:t>
            </a:r>
            <a:r>
              <a:rPr lang="en-US" sz="2400" baseline="-25000"/>
              <a:t>f</a:t>
            </a:r>
            <a:r>
              <a:rPr lang="en-US" sz="2400"/>
              <a:t>)</a:t>
            </a:r>
          </a:p>
          <a:p>
            <a:pPr algn="l" eaLnBrk="0" hangingPunct="0">
              <a:spcBef>
                <a:spcPct val="20000"/>
              </a:spcBef>
              <a:tabLst>
                <a:tab pos="571500" algn="l"/>
                <a:tab pos="976313" algn="l"/>
              </a:tabLst>
            </a:pPr>
            <a:r>
              <a:rPr lang="en-US" sz="2400"/>
              <a:t>A	=	cross-sectional area (in</a:t>
            </a:r>
            <a:r>
              <a:rPr lang="en-US" sz="2400" baseline="30000"/>
              <a:t>2</a:t>
            </a:r>
            <a:r>
              <a:rPr lang="en-US" sz="2400"/>
              <a:t>)</a:t>
            </a:r>
            <a:endParaRPr lang="en-US" sz="2400">
              <a:latin typeface="Symbol" pitchFamily="18" charset="2"/>
            </a:endParaRPr>
          </a:p>
        </p:txBody>
      </p:sp>
      <p:graphicFrame>
        <p:nvGraphicFramePr>
          <p:cNvPr id="178182" name="Object 6"/>
          <p:cNvGraphicFramePr>
            <a:graphicFrameLocks noChangeAspect="1"/>
          </p:cNvGraphicFramePr>
          <p:nvPr>
            <p:extLst>
              <p:ext uri="{D42A27DB-BD31-4B8C-83A1-F6EECF244321}">
                <p14:modId xmlns:p14="http://schemas.microsoft.com/office/powerpoint/2010/main" val="1683361304"/>
              </p:ext>
            </p:extLst>
          </p:nvPr>
        </p:nvGraphicFramePr>
        <p:xfrm>
          <a:off x="4973638" y="2286000"/>
          <a:ext cx="855662" cy="914400"/>
        </p:xfrm>
        <a:graphic>
          <a:graphicData uri="http://schemas.openxmlformats.org/presentationml/2006/ole">
            <mc:AlternateContent xmlns:mc="http://schemas.openxmlformats.org/markup-compatibility/2006">
              <mc:Choice xmlns:v="urn:schemas-microsoft-com:vml" Requires="v">
                <p:oleObj spid="_x0000_s3084" name="Equation" r:id="rId3" imgW="25602480" imgH="23970960" progId="Equation.3">
                  <p:embed/>
                </p:oleObj>
              </mc:Choice>
              <mc:Fallback>
                <p:oleObj name="Equation" r:id="rId3" imgW="25602480" imgH="2397096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73638" y="2286000"/>
                        <a:ext cx="855662" cy="914400"/>
                      </a:xfrm>
                      <a:prstGeom prst="rect">
                        <a:avLst/>
                      </a:prstGeom>
                      <a:noFill/>
                    </p:spPr>
                  </p:pic>
                </p:oleObj>
              </mc:Fallback>
            </mc:AlternateContent>
          </a:graphicData>
        </a:graphic>
      </p:graphicFrame>
      <p:grpSp>
        <p:nvGrpSpPr>
          <p:cNvPr id="2" name="Group 7"/>
          <p:cNvGrpSpPr>
            <a:grpSpLocks/>
          </p:cNvGrpSpPr>
          <p:nvPr/>
        </p:nvGrpSpPr>
        <p:grpSpPr bwMode="auto">
          <a:xfrm>
            <a:off x="2209800" y="3760788"/>
            <a:ext cx="6400800" cy="487362"/>
            <a:chOff x="576" y="1584"/>
            <a:chExt cx="4608" cy="307"/>
          </a:xfrm>
        </p:grpSpPr>
        <p:sp>
          <p:nvSpPr>
            <p:cNvPr id="178184" name="Rectangle 8"/>
            <p:cNvSpPr>
              <a:spLocks noChangeArrowheads="1"/>
            </p:cNvSpPr>
            <p:nvPr/>
          </p:nvSpPr>
          <p:spPr bwMode="auto">
            <a:xfrm>
              <a:off x="576" y="1661"/>
              <a:ext cx="707" cy="230"/>
            </a:xfrm>
            <a:prstGeom prst="rect">
              <a:avLst/>
            </a:prstGeom>
            <a:noFill/>
            <a:ln w="9525">
              <a:noFill/>
              <a:miter lim="800000"/>
              <a:headEnd/>
              <a:tailEnd/>
            </a:ln>
          </p:spPr>
          <p:txBody>
            <a:bodyPr wrap="none" lIns="0" tIns="0" rIns="0" bIns="0">
              <a:spAutoFit/>
            </a:bodyPr>
            <a:lstStyle/>
            <a:p>
              <a:pPr algn="l" eaLnBrk="0" hangingPunct="0"/>
              <a:r>
                <a:rPr lang="en-US" sz="2400"/>
                <a:t>Where:</a:t>
              </a:r>
            </a:p>
          </p:txBody>
        </p:sp>
        <p:sp>
          <p:nvSpPr>
            <p:cNvPr id="178185" name="Line 9"/>
            <p:cNvSpPr>
              <a:spLocks noChangeShapeType="1"/>
            </p:cNvSpPr>
            <p:nvPr/>
          </p:nvSpPr>
          <p:spPr bwMode="auto">
            <a:xfrm>
              <a:off x="576" y="1584"/>
              <a:ext cx="4608" cy="0"/>
            </a:xfrm>
            <a:prstGeom prst="line">
              <a:avLst/>
            </a:prstGeom>
            <a:noFill/>
            <a:ln w="38100">
              <a:solidFill>
                <a:schemeClr val="accent2"/>
              </a:solidFill>
              <a:round/>
              <a:headEnd/>
              <a:tailEnd/>
            </a:ln>
            <a:effectLst/>
          </p:spPr>
          <p:txBody>
            <a:bodyPr/>
            <a:lstStyle/>
            <a:p>
              <a:endParaRPr lang="en-US"/>
            </a:p>
          </p:txBody>
        </p:sp>
      </p:grpSp>
      <p:sp>
        <p:nvSpPr>
          <p:cNvPr id="178186" name="Text Box 10"/>
          <p:cNvSpPr txBox="1">
            <a:spLocks noChangeArrowheads="1"/>
          </p:cNvSpPr>
          <p:nvPr/>
        </p:nvSpPr>
        <p:spPr bwMode="auto">
          <a:xfrm>
            <a:off x="1676400" y="1524000"/>
            <a:ext cx="6797675" cy="641350"/>
          </a:xfrm>
          <a:prstGeom prst="rect">
            <a:avLst/>
          </a:prstGeom>
          <a:noFill/>
          <a:ln w="9525">
            <a:noFill/>
            <a:miter lim="800000"/>
            <a:headEnd/>
            <a:tailEnd/>
          </a:ln>
          <a:effectLst/>
        </p:spPr>
        <p:txBody>
          <a:bodyPr>
            <a:spAutoFit/>
          </a:bodyPr>
          <a:lstStyle/>
          <a:p>
            <a:pPr algn="l"/>
            <a:r>
              <a:rPr lang="en-US" sz="1800" b="1"/>
              <a:t>The ratio of forces acting on an object to the cross sectional area where those forces are being applied.</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Power Plant Science</a:t>
            </a:r>
            <a:endParaRPr lang="en-US"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8952" y="1927412"/>
            <a:ext cx="8606095" cy="4447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txBox="1">
            <a:spLocks/>
          </p:cNvSpPr>
          <p:nvPr/>
        </p:nvSpPr>
        <p:spPr bwMode="auto">
          <a:xfrm>
            <a:off x="152400" y="76200"/>
            <a:ext cx="8839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3600">
                <a:solidFill>
                  <a:srgbClr val="FFFFFF"/>
                </a:solidFill>
                <a:latin typeface="+mj-lt"/>
                <a:ea typeface="+mj-ea"/>
                <a:cs typeface="+mj-cs"/>
              </a:defRPr>
            </a:lvl1pPr>
            <a:lvl2pPr algn="l" rtl="0" eaLnBrk="1" fontAlgn="base" hangingPunct="1">
              <a:spcBef>
                <a:spcPct val="0"/>
              </a:spcBef>
              <a:spcAft>
                <a:spcPct val="0"/>
              </a:spcAft>
              <a:defRPr sz="3600">
                <a:solidFill>
                  <a:schemeClr val="tx2"/>
                </a:solidFill>
                <a:latin typeface="Arial" charset="0"/>
              </a:defRPr>
            </a:lvl2pPr>
            <a:lvl3pPr algn="l" rtl="0" eaLnBrk="1" fontAlgn="base" hangingPunct="1">
              <a:spcBef>
                <a:spcPct val="0"/>
              </a:spcBef>
              <a:spcAft>
                <a:spcPct val="0"/>
              </a:spcAft>
              <a:defRPr sz="3600">
                <a:solidFill>
                  <a:schemeClr val="tx2"/>
                </a:solidFill>
                <a:latin typeface="Arial" charset="0"/>
              </a:defRPr>
            </a:lvl3pPr>
            <a:lvl4pPr algn="l" rtl="0" eaLnBrk="1" fontAlgn="base" hangingPunct="1">
              <a:spcBef>
                <a:spcPct val="0"/>
              </a:spcBef>
              <a:spcAft>
                <a:spcPct val="0"/>
              </a:spcAft>
              <a:defRPr sz="3600">
                <a:solidFill>
                  <a:schemeClr val="tx2"/>
                </a:solidFill>
                <a:latin typeface="Arial" charset="0"/>
              </a:defRPr>
            </a:lvl4pPr>
            <a:lvl5pPr algn="l" rtl="0" eaLnBrk="1" fontAlgn="base" hangingPunct="1">
              <a:spcBef>
                <a:spcPct val="0"/>
              </a:spcBef>
              <a:spcAft>
                <a:spcPct val="0"/>
              </a:spcAft>
              <a:defRPr sz="3600">
                <a:solidFill>
                  <a:schemeClr val="tx2"/>
                </a:solidFill>
                <a:latin typeface="Arial" charset="0"/>
              </a:defRPr>
            </a:lvl5pPr>
            <a:lvl6pPr marL="457200" algn="l" rtl="0" eaLnBrk="1" fontAlgn="base" hangingPunct="1">
              <a:spcBef>
                <a:spcPct val="0"/>
              </a:spcBef>
              <a:spcAft>
                <a:spcPct val="0"/>
              </a:spcAft>
              <a:defRPr sz="3600">
                <a:solidFill>
                  <a:schemeClr val="tx2"/>
                </a:solidFill>
                <a:latin typeface="Arial" charset="0"/>
              </a:defRPr>
            </a:lvl6pPr>
            <a:lvl7pPr marL="914400" algn="l" rtl="0" eaLnBrk="1" fontAlgn="base" hangingPunct="1">
              <a:spcBef>
                <a:spcPct val="0"/>
              </a:spcBef>
              <a:spcAft>
                <a:spcPct val="0"/>
              </a:spcAft>
              <a:defRPr sz="3600">
                <a:solidFill>
                  <a:schemeClr val="tx2"/>
                </a:solidFill>
                <a:latin typeface="Arial" charset="0"/>
              </a:defRPr>
            </a:lvl7pPr>
            <a:lvl8pPr marL="1371600" algn="l" rtl="0" eaLnBrk="1" fontAlgn="base" hangingPunct="1">
              <a:spcBef>
                <a:spcPct val="0"/>
              </a:spcBef>
              <a:spcAft>
                <a:spcPct val="0"/>
              </a:spcAft>
              <a:defRPr sz="3600">
                <a:solidFill>
                  <a:schemeClr val="tx2"/>
                </a:solidFill>
                <a:latin typeface="Arial" charset="0"/>
              </a:defRPr>
            </a:lvl8pPr>
            <a:lvl9pPr marL="1828800" algn="l" rtl="0" eaLnBrk="1" fontAlgn="base" hangingPunct="1">
              <a:spcBef>
                <a:spcPct val="0"/>
              </a:spcBef>
              <a:spcAft>
                <a:spcPct val="0"/>
              </a:spcAft>
              <a:defRPr sz="3600">
                <a:solidFill>
                  <a:schemeClr val="tx2"/>
                </a:solidFill>
                <a:latin typeface="Arial" charset="0"/>
              </a:defRPr>
            </a:lvl9pPr>
          </a:lstStyle>
          <a:p>
            <a:r>
              <a:rPr lang="en-US" sz="4400" b="1" smtClean="0">
                <a:solidFill>
                  <a:srgbClr val="C00000"/>
                </a:solidFill>
              </a:rPr>
              <a:t>Power Plant Science</a:t>
            </a:r>
            <a:endParaRPr lang="en-US" sz="4400" b="1" dirty="0">
              <a:solidFill>
                <a:srgbClr val="C00000"/>
              </a:solidFill>
            </a:endParaRPr>
          </a:p>
        </p:txBody>
      </p:sp>
    </p:spTree>
    <p:extLst>
      <p:ext uri="{BB962C8B-B14F-4D97-AF65-F5344CB8AC3E}">
        <p14:creationId xmlns:p14="http://schemas.microsoft.com/office/powerpoint/2010/main" val="17257372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0" y="304800"/>
            <a:ext cx="8534400" cy="857250"/>
          </a:xfrm>
        </p:spPr>
        <p:txBody>
          <a:bodyPr/>
          <a:lstStyle/>
          <a:p>
            <a:pPr algn="ctr"/>
            <a:r>
              <a:rPr lang="en-US" sz="3200" dirty="0">
                <a:solidFill>
                  <a:schemeClr val="tx1"/>
                </a:solidFill>
              </a:rPr>
              <a:t>Strain</a:t>
            </a:r>
          </a:p>
        </p:txBody>
      </p:sp>
      <p:sp>
        <p:nvSpPr>
          <p:cNvPr id="179205" name="Rectangle 5"/>
          <p:cNvSpPr>
            <a:spLocks noChangeArrowheads="1"/>
          </p:cNvSpPr>
          <p:nvPr/>
        </p:nvSpPr>
        <p:spPr bwMode="auto">
          <a:xfrm>
            <a:off x="2609850" y="4551363"/>
            <a:ext cx="4062413" cy="1241425"/>
          </a:xfrm>
          <a:prstGeom prst="rect">
            <a:avLst/>
          </a:prstGeom>
          <a:noFill/>
          <a:ln w="9525">
            <a:noFill/>
            <a:miter lim="800000"/>
            <a:headEnd/>
            <a:tailEnd/>
          </a:ln>
        </p:spPr>
        <p:txBody>
          <a:bodyPr wrap="none" lIns="0" tIns="0" rIns="0" bIns="0">
            <a:spAutoFit/>
          </a:bodyPr>
          <a:lstStyle/>
          <a:p>
            <a:pPr algn="l" eaLnBrk="0" hangingPunct="0">
              <a:spcBef>
                <a:spcPct val="20000"/>
              </a:spcBef>
              <a:tabLst>
                <a:tab pos="452438" algn="l"/>
                <a:tab pos="976313" algn="l"/>
              </a:tabLst>
            </a:pPr>
            <a:r>
              <a:rPr lang="en-US" sz="2400">
                <a:latin typeface="Symbol" pitchFamily="18" charset="2"/>
              </a:rPr>
              <a:t>e  	</a:t>
            </a:r>
            <a:r>
              <a:rPr lang="en-US" sz="2400"/>
              <a:t>=	strain (inches per inch)</a:t>
            </a:r>
          </a:p>
          <a:p>
            <a:pPr algn="l" eaLnBrk="0" hangingPunct="0">
              <a:spcBef>
                <a:spcPct val="20000"/>
              </a:spcBef>
              <a:tabLst>
                <a:tab pos="452438" algn="l"/>
                <a:tab pos="976313" algn="l"/>
              </a:tabLst>
            </a:pPr>
            <a:r>
              <a:rPr lang="en-US" sz="2400">
                <a:latin typeface="Symbol" pitchFamily="18" charset="2"/>
              </a:rPr>
              <a:t>d  	</a:t>
            </a:r>
            <a:r>
              <a:rPr lang="en-US" sz="2400"/>
              <a:t>=</a:t>
            </a:r>
            <a:r>
              <a:rPr lang="en-US" sz="2400">
                <a:latin typeface="Symbol" pitchFamily="18" charset="2"/>
              </a:rPr>
              <a:t>	</a:t>
            </a:r>
            <a:r>
              <a:rPr lang="en-US" sz="2400"/>
              <a:t>total elongation (in)</a:t>
            </a:r>
          </a:p>
          <a:p>
            <a:pPr algn="l" eaLnBrk="0" hangingPunct="0">
              <a:spcBef>
                <a:spcPct val="20000"/>
              </a:spcBef>
              <a:tabLst>
                <a:tab pos="452438" algn="l"/>
                <a:tab pos="976313" algn="l"/>
              </a:tabLst>
            </a:pPr>
            <a:r>
              <a:rPr lang="en-US" sz="2400"/>
              <a:t>L	=	original length (in)</a:t>
            </a:r>
          </a:p>
        </p:txBody>
      </p:sp>
      <p:graphicFrame>
        <p:nvGraphicFramePr>
          <p:cNvPr id="179206" name="Object 6"/>
          <p:cNvGraphicFramePr>
            <a:graphicFrameLocks noChangeAspect="1"/>
          </p:cNvGraphicFramePr>
          <p:nvPr>
            <p:extLst>
              <p:ext uri="{D42A27DB-BD31-4B8C-83A1-F6EECF244321}">
                <p14:modId xmlns:p14="http://schemas.microsoft.com/office/powerpoint/2010/main" val="1783363854"/>
              </p:ext>
            </p:extLst>
          </p:nvPr>
        </p:nvGraphicFramePr>
        <p:xfrm>
          <a:off x="4429125" y="2057400"/>
          <a:ext cx="1133475" cy="1420813"/>
        </p:xfrm>
        <a:graphic>
          <a:graphicData uri="http://schemas.openxmlformats.org/presentationml/2006/ole">
            <mc:AlternateContent xmlns:mc="http://schemas.openxmlformats.org/markup-compatibility/2006">
              <mc:Choice xmlns:v="urn:schemas-microsoft-com:vml" Requires="v">
                <p:oleObj spid="_x0000_s4108" name="Equation" r:id="rId3" imgW="21943080" imgH="23970960" progId="Equation.3">
                  <p:embed/>
                </p:oleObj>
              </mc:Choice>
              <mc:Fallback>
                <p:oleObj name="Equation" r:id="rId3" imgW="21943080" imgH="2397096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9125" y="2057400"/>
                        <a:ext cx="1133475" cy="1420813"/>
                      </a:xfrm>
                      <a:prstGeom prst="rect">
                        <a:avLst/>
                      </a:prstGeom>
                      <a:noFill/>
                    </p:spPr>
                  </p:pic>
                </p:oleObj>
              </mc:Fallback>
            </mc:AlternateContent>
          </a:graphicData>
        </a:graphic>
      </p:graphicFrame>
      <p:grpSp>
        <p:nvGrpSpPr>
          <p:cNvPr id="2" name="Group 7"/>
          <p:cNvGrpSpPr>
            <a:grpSpLocks/>
          </p:cNvGrpSpPr>
          <p:nvPr/>
        </p:nvGrpSpPr>
        <p:grpSpPr bwMode="auto">
          <a:xfrm>
            <a:off x="2209800" y="3789363"/>
            <a:ext cx="6400800" cy="488950"/>
            <a:chOff x="576" y="1584"/>
            <a:chExt cx="4608" cy="308"/>
          </a:xfrm>
        </p:grpSpPr>
        <p:sp>
          <p:nvSpPr>
            <p:cNvPr id="179208" name="Rectangle 8"/>
            <p:cNvSpPr>
              <a:spLocks noChangeArrowheads="1"/>
            </p:cNvSpPr>
            <p:nvPr/>
          </p:nvSpPr>
          <p:spPr bwMode="auto">
            <a:xfrm>
              <a:off x="576" y="1662"/>
              <a:ext cx="707" cy="230"/>
            </a:xfrm>
            <a:prstGeom prst="rect">
              <a:avLst/>
            </a:prstGeom>
            <a:noFill/>
            <a:ln w="9525">
              <a:noFill/>
              <a:miter lim="800000"/>
              <a:headEnd/>
              <a:tailEnd/>
            </a:ln>
          </p:spPr>
          <p:txBody>
            <a:bodyPr wrap="none" lIns="0" tIns="0" rIns="0" bIns="0">
              <a:spAutoFit/>
            </a:bodyPr>
            <a:lstStyle/>
            <a:p>
              <a:pPr algn="l" eaLnBrk="0" hangingPunct="0"/>
              <a:r>
                <a:rPr lang="en-US" sz="2400"/>
                <a:t>Where:</a:t>
              </a:r>
            </a:p>
          </p:txBody>
        </p:sp>
        <p:sp>
          <p:nvSpPr>
            <p:cNvPr id="179209" name="Line 9"/>
            <p:cNvSpPr>
              <a:spLocks noChangeShapeType="1"/>
            </p:cNvSpPr>
            <p:nvPr/>
          </p:nvSpPr>
          <p:spPr bwMode="auto">
            <a:xfrm>
              <a:off x="576" y="1584"/>
              <a:ext cx="4608" cy="0"/>
            </a:xfrm>
            <a:prstGeom prst="line">
              <a:avLst/>
            </a:prstGeom>
            <a:noFill/>
            <a:ln w="38100">
              <a:solidFill>
                <a:schemeClr val="accent2"/>
              </a:solidFill>
              <a:round/>
              <a:headEnd/>
              <a:tailEnd/>
            </a:ln>
            <a:effectLst/>
          </p:spPr>
          <p:txBody>
            <a:bodyPr/>
            <a:lstStyle/>
            <a:p>
              <a:endParaRPr lang="en-US"/>
            </a:p>
          </p:txBody>
        </p:sp>
      </p:grpSp>
      <p:sp>
        <p:nvSpPr>
          <p:cNvPr id="179210" name="Text Box 10"/>
          <p:cNvSpPr txBox="1">
            <a:spLocks noChangeArrowheads="1"/>
          </p:cNvSpPr>
          <p:nvPr/>
        </p:nvSpPr>
        <p:spPr bwMode="auto">
          <a:xfrm>
            <a:off x="1676400" y="1524000"/>
            <a:ext cx="6797675" cy="366713"/>
          </a:xfrm>
          <a:prstGeom prst="rect">
            <a:avLst/>
          </a:prstGeom>
          <a:noFill/>
          <a:ln w="9525">
            <a:noFill/>
            <a:miter lim="800000"/>
            <a:headEnd/>
            <a:tailEnd/>
          </a:ln>
          <a:effectLst/>
        </p:spPr>
        <p:txBody>
          <a:bodyPr>
            <a:spAutoFit/>
          </a:bodyPr>
          <a:lstStyle/>
          <a:p>
            <a:pPr algn="l"/>
            <a:r>
              <a:rPr lang="en-US" sz="1800" b="1"/>
              <a:t>Total elongation per unit length.</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a:xfrm>
            <a:off x="609600" y="381000"/>
            <a:ext cx="7516812" cy="449263"/>
          </a:xfrm>
        </p:spPr>
        <p:txBody>
          <a:bodyPr>
            <a:noAutofit/>
          </a:bodyPr>
          <a:lstStyle/>
          <a:p>
            <a:pPr algn="ctr"/>
            <a:r>
              <a:rPr lang="en-US" dirty="0">
                <a:solidFill>
                  <a:schemeClr val="tx1"/>
                </a:solidFill>
              </a:rPr>
              <a:t>Young’s Modulus</a:t>
            </a:r>
          </a:p>
        </p:txBody>
      </p:sp>
      <p:grpSp>
        <p:nvGrpSpPr>
          <p:cNvPr id="2" name="Group 4"/>
          <p:cNvGrpSpPr>
            <a:grpSpLocks/>
          </p:cNvGrpSpPr>
          <p:nvPr/>
        </p:nvGrpSpPr>
        <p:grpSpPr bwMode="auto">
          <a:xfrm>
            <a:off x="1981200" y="1828800"/>
            <a:ext cx="6629400" cy="3848100"/>
            <a:chOff x="576" y="985"/>
            <a:chExt cx="4608" cy="2424"/>
          </a:xfrm>
        </p:grpSpPr>
        <p:sp>
          <p:nvSpPr>
            <p:cNvPr id="180229" name="Rectangle 5"/>
            <p:cNvSpPr>
              <a:spLocks noChangeArrowheads="1"/>
            </p:cNvSpPr>
            <p:nvPr/>
          </p:nvSpPr>
          <p:spPr bwMode="auto">
            <a:xfrm>
              <a:off x="864" y="2397"/>
              <a:ext cx="4320" cy="1012"/>
            </a:xfrm>
            <a:prstGeom prst="rect">
              <a:avLst/>
            </a:prstGeom>
            <a:solidFill>
              <a:schemeClr val="bg1"/>
            </a:solidFill>
            <a:ln w="9525">
              <a:noFill/>
              <a:miter lim="800000"/>
              <a:headEnd/>
              <a:tailEnd/>
            </a:ln>
          </p:spPr>
          <p:txBody>
            <a:bodyPr lIns="0" tIns="0" rIns="0" bIns="0">
              <a:spAutoFit/>
            </a:bodyPr>
            <a:lstStyle/>
            <a:p>
              <a:pPr algn="l" eaLnBrk="0" hangingPunct="0">
                <a:spcBef>
                  <a:spcPct val="20000"/>
                </a:spcBef>
                <a:tabLst>
                  <a:tab pos="571500" algn="l"/>
                  <a:tab pos="1190625" algn="l"/>
                </a:tabLst>
              </a:pPr>
              <a:r>
                <a:rPr lang="en-US" sz="2400" dirty="0">
                  <a:solidFill>
                    <a:srgbClr val="0000FF"/>
                  </a:solidFill>
                </a:rPr>
                <a:t>E 	= 	Young’s Modulus or modulus of 		elasticity	(psi or </a:t>
              </a:r>
              <a:r>
                <a:rPr lang="en-US" sz="2400" dirty="0" err="1">
                  <a:solidFill>
                    <a:srgbClr val="0000FF"/>
                  </a:solidFill>
                </a:rPr>
                <a:t>lb</a:t>
              </a:r>
              <a:r>
                <a:rPr lang="en-US" sz="2400" baseline="-25000" dirty="0" err="1">
                  <a:solidFill>
                    <a:srgbClr val="0000FF"/>
                  </a:solidFill>
                </a:rPr>
                <a:t>f</a:t>
              </a:r>
              <a:r>
                <a:rPr lang="en-US" sz="1200" dirty="0">
                  <a:solidFill>
                    <a:srgbClr val="0000FF"/>
                  </a:solidFill>
                </a:rPr>
                <a:t> </a:t>
              </a:r>
              <a:r>
                <a:rPr lang="en-US" sz="2400" dirty="0">
                  <a:solidFill>
                    <a:srgbClr val="0000FF"/>
                  </a:solidFill>
                </a:rPr>
                <a:t>/</a:t>
              </a:r>
              <a:r>
                <a:rPr lang="en-US" sz="1200" dirty="0">
                  <a:solidFill>
                    <a:srgbClr val="0000FF"/>
                  </a:solidFill>
                </a:rPr>
                <a:t> </a:t>
              </a:r>
              <a:r>
                <a:rPr lang="en-US" sz="2400" dirty="0">
                  <a:solidFill>
                    <a:srgbClr val="0000FF"/>
                  </a:solidFill>
                </a:rPr>
                <a:t>in</a:t>
              </a:r>
              <a:r>
                <a:rPr lang="en-US" sz="2400" baseline="30000" dirty="0">
                  <a:solidFill>
                    <a:srgbClr val="0000FF"/>
                  </a:solidFill>
                </a:rPr>
                <a:t>2</a:t>
              </a:r>
              <a:r>
                <a:rPr lang="en-US" sz="2400" dirty="0">
                  <a:solidFill>
                    <a:srgbClr val="0000FF"/>
                  </a:solidFill>
                </a:rPr>
                <a:t>)</a:t>
              </a:r>
            </a:p>
            <a:p>
              <a:pPr algn="l" eaLnBrk="0" hangingPunct="0">
                <a:spcBef>
                  <a:spcPct val="20000"/>
                </a:spcBef>
                <a:tabLst>
                  <a:tab pos="571500" algn="l"/>
                  <a:tab pos="1190625" algn="l"/>
                </a:tabLst>
              </a:pPr>
              <a:r>
                <a:rPr lang="en-US" sz="2400" dirty="0">
                  <a:solidFill>
                    <a:srgbClr val="0000FF"/>
                  </a:solidFill>
                  <a:latin typeface="Symbol" pitchFamily="18" charset="2"/>
                </a:rPr>
                <a:t>s 	</a:t>
              </a:r>
              <a:r>
                <a:rPr lang="en-US" sz="2400" dirty="0">
                  <a:solidFill>
                    <a:srgbClr val="0000FF"/>
                  </a:solidFill>
                </a:rPr>
                <a:t>=	stress (psi or </a:t>
              </a:r>
              <a:r>
                <a:rPr lang="en-US" sz="2400" dirty="0" err="1">
                  <a:solidFill>
                    <a:srgbClr val="0000FF"/>
                  </a:solidFill>
                </a:rPr>
                <a:t>lb</a:t>
              </a:r>
              <a:r>
                <a:rPr lang="en-US" sz="2400" baseline="-25000" dirty="0" err="1">
                  <a:solidFill>
                    <a:srgbClr val="0000FF"/>
                  </a:solidFill>
                </a:rPr>
                <a:t>f</a:t>
              </a:r>
              <a:r>
                <a:rPr lang="en-US" sz="1200" dirty="0">
                  <a:solidFill>
                    <a:srgbClr val="0000FF"/>
                  </a:solidFill>
                </a:rPr>
                <a:t> </a:t>
              </a:r>
              <a:r>
                <a:rPr lang="en-US" sz="2400" dirty="0">
                  <a:solidFill>
                    <a:srgbClr val="0000FF"/>
                  </a:solidFill>
                </a:rPr>
                <a:t>/</a:t>
              </a:r>
              <a:r>
                <a:rPr lang="en-US" sz="1200" dirty="0">
                  <a:solidFill>
                    <a:srgbClr val="0000FF"/>
                  </a:solidFill>
                </a:rPr>
                <a:t> </a:t>
              </a:r>
              <a:r>
                <a:rPr lang="en-US" sz="2400" dirty="0">
                  <a:solidFill>
                    <a:srgbClr val="0000FF"/>
                  </a:solidFill>
                </a:rPr>
                <a:t>in</a:t>
              </a:r>
              <a:r>
                <a:rPr lang="en-US" sz="2400" baseline="30000" dirty="0">
                  <a:solidFill>
                    <a:srgbClr val="0000FF"/>
                  </a:solidFill>
                </a:rPr>
                <a:t>2</a:t>
              </a:r>
              <a:r>
                <a:rPr lang="en-US" sz="2400" dirty="0">
                  <a:solidFill>
                    <a:srgbClr val="0000FF"/>
                  </a:solidFill>
                </a:rPr>
                <a:t>)</a:t>
              </a:r>
            </a:p>
            <a:p>
              <a:pPr algn="l" eaLnBrk="0" hangingPunct="0">
                <a:spcBef>
                  <a:spcPct val="20000"/>
                </a:spcBef>
                <a:tabLst>
                  <a:tab pos="571500" algn="l"/>
                  <a:tab pos="1190625" algn="l"/>
                </a:tabLst>
              </a:pPr>
              <a:r>
                <a:rPr lang="en-US" sz="2400" dirty="0">
                  <a:solidFill>
                    <a:srgbClr val="0000FF"/>
                  </a:solidFill>
                  <a:latin typeface="Symbol" pitchFamily="18" charset="2"/>
                </a:rPr>
                <a:t>e</a:t>
              </a:r>
              <a:r>
                <a:rPr lang="en-US" sz="2400" dirty="0">
                  <a:solidFill>
                    <a:srgbClr val="0000FF"/>
                  </a:solidFill>
                </a:rPr>
                <a:t> 	=	strain (inches per inch)</a:t>
              </a:r>
            </a:p>
          </p:txBody>
        </p:sp>
        <p:graphicFrame>
          <p:nvGraphicFramePr>
            <p:cNvPr id="180230" name="Object 6"/>
            <p:cNvGraphicFramePr>
              <a:graphicFrameLocks noChangeAspect="1"/>
            </p:cNvGraphicFramePr>
            <p:nvPr>
              <p:extLst>
                <p:ext uri="{D42A27DB-BD31-4B8C-83A1-F6EECF244321}">
                  <p14:modId xmlns:p14="http://schemas.microsoft.com/office/powerpoint/2010/main" val="3856709484"/>
                </p:ext>
              </p:extLst>
            </p:nvPr>
          </p:nvGraphicFramePr>
          <p:xfrm>
            <a:off x="2586" y="985"/>
            <a:ext cx="830" cy="816"/>
          </p:xfrm>
          <a:graphic>
            <a:graphicData uri="http://schemas.openxmlformats.org/presentationml/2006/ole">
              <mc:AlternateContent xmlns:mc="http://schemas.openxmlformats.org/markup-compatibility/2006">
                <mc:Choice xmlns:v="urn:schemas-microsoft-com:vml" Requires="v">
                  <p:oleObj spid="_x0000_s5132" name="Equation" r:id="rId3" imgW="24382440" imgH="23970960" progId="Equation.3">
                    <p:embed/>
                  </p:oleObj>
                </mc:Choice>
                <mc:Fallback>
                  <p:oleObj name="Equation" r:id="rId3" imgW="24382440" imgH="2397096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6" y="985"/>
                          <a:ext cx="830" cy="816"/>
                        </a:xfrm>
                        <a:prstGeom prst="rect">
                          <a:avLst/>
                        </a:prstGeom>
                        <a:noFill/>
                      </p:spPr>
                    </p:pic>
                  </p:oleObj>
                </mc:Fallback>
              </mc:AlternateContent>
            </a:graphicData>
          </a:graphic>
        </p:graphicFrame>
        <p:grpSp>
          <p:nvGrpSpPr>
            <p:cNvPr id="3" name="Group 7"/>
            <p:cNvGrpSpPr>
              <a:grpSpLocks/>
            </p:cNvGrpSpPr>
            <p:nvPr/>
          </p:nvGrpSpPr>
          <p:grpSpPr bwMode="auto">
            <a:xfrm>
              <a:off x="576" y="1969"/>
              <a:ext cx="4608" cy="304"/>
              <a:chOff x="576" y="1584"/>
              <a:chExt cx="4608" cy="304"/>
            </a:xfrm>
          </p:grpSpPr>
          <p:sp>
            <p:nvSpPr>
              <p:cNvPr id="180232" name="Rectangle 8"/>
              <p:cNvSpPr>
                <a:spLocks noChangeArrowheads="1"/>
              </p:cNvSpPr>
              <p:nvPr/>
            </p:nvSpPr>
            <p:spPr bwMode="auto">
              <a:xfrm>
                <a:off x="576" y="1658"/>
                <a:ext cx="683" cy="230"/>
              </a:xfrm>
              <a:prstGeom prst="rect">
                <a:avLst/>
              </a:prstGeom>
              <a:solidFill>
                <a:schemeClr val="bg1"/>
              </a:solidFill>
              <a:ln w="9525">
                <a:noFill/>
                <a:miter lim="800000"/>
                <a:headEnd/>
                <a:tailEnd/>
              </a:ln>
            </p:spPr>
            <p:txBody>
              <a:bodyPr wrap="none" lIns="0" tIns="0" rIns="0" bIns="0">
                <a:spAutoFit/>
              </a:bodyPr>
              <a:lstStyle/>
              <a:p>
                <a:pPr algn="l" eaLnBrk="0" hangingPunct="0"/>
                <a:r>
                  <a:rPr lang="en-US" sz="2400" dirty="0">
                    <a:solidFill>
                      <a:srgbClr val="0000FF"/>
                    </a:solidFill>
                  </a:rPr>
                  <a:t>Where:</a:t>
                </a:r>
                <a:endParaRPr lang="en-US" sz="2400" dirty="0"/>
              </a:p>
            </p:txBody>
          </p:sp>
          <p:sp>
            <p:nvSpPr>
              <p:cNvPr id="180233" name="Line 9"/>
              <p:cNvSpPr>
                <a:spLocks noChangeShapeType="1"/>
              </p:cNvSpPr>
              <p:nvPr/>
            </p:nvSpPr>
            <p:spPr bwMode="auto">
              <a:xfrm>
                <a:off x="576" y="1584"/>
                <a:ext cx="4608" cy="0"/>
              </a:xfrm>
              <a:prstGeom prst="line">
                <a:avLst/>
              </a:prstGeom>
              <a:noFill/>
              <a:ln w="38100">
                <a:solidFill>
                  <a:schemeClr val="accent2"/>
                </a:solidFill>
                <a:round/>
                <a:headEnd/>
                <a:tailEnd/>
              </a:ln>
              <a:effectLst/>
            </p:spPr>
            <p:txBody>
              <a:bodyPr/>
              <a:lstStyle/>
              <a:p>
                <a:endParaRPr lang="en-US"/>
              </a:p>
            </p:txBody>
          </p:sp>
        </p:grpSp>
      </p:grpSp>
      <p:grpSp>
        <p:nvGrpSpPr>
          <p:cNvPr id="4" name="Group 13"/>
          <p:cNvGrpSpPr>
            <a:grpSpLocks/>
          </p:cNvGrpSpPr>
          <p:nvPr/>
        </p:nvGrpSpPr>
        <p:grpSpPr bwMode="auto">
          <a:xfrm>
            <a:off x="0" y="3352800"/>
            <a:ext cx="1752600" cy="2514600"/>
            <a:chOff x="144" y="96"/>
            <a:chExt cx="1104" cy="1584"/>
          </a:xfrm>
        </p:grpSpPr>
        <p:pic>
          <p:nvPicPr>
            <p:cNvPr id="180235" name="Picture 11" descr="479px-Thomas_Young_%28scientist%29">
              <a:hlinkClick r:id="rId5"/>
            </p:cNvPr>
            <p:cNvPicPr>
              <a:picLocks noChangeAspect="1" noChangeArrowheads="1"/>
            </p:cNvPicPr>
            <p:nvPr/>
          </p:nvPicPr>
          <p:blipFill>
            <a:blip r:embed="rId6" cstate="print"/>
            <a:srcRect l="4109" r="5479"/>
            <a:stretch>
              <a:fillRect/>
            </a:stretch>
          </p:blipFill>
          <p:spPr bwMode="auto">
            <a:xfrm>
              <a:off x="192" y="96"/>
              <a:ext cx="1056" cy="1461"/>
            </a:xfrm>
            <a:prstGeom prst="rect">
              <a:avLst/>
            </a:prstGeom>
            <a:noFill/>
            <a:ln w="9525">
              <a:solidFill>
                <a:schemeClr val="tx1"/>
              </a:solidFill>
              <a:miter lim="800000"/>
              <a:headEnd/>
              <a:tailEnd/>
            </a:ln>
          </p:spPr>
        </p:pic>
        <p:sp>
          <p:nvSpPr>
            <p:cNvPr id="180236" name="Text Box 12"/>
            <p:cNvSpPr txBox="1">
              <a:spLocks noChangeArrowheads="1"/>
            </p:cNvSpPr>
            <p:nvPr/>
          </p:nvSpPr>
          <p:spPr bwMode="auto">
            <a:xfrm>
              <a:off x="144" y="1536"/>
              <a:ext cx="604" cy="144"/>
            </a:xfrm>
            <a:prstGeom prst="rect">
              <a:avLst/>
            </a:prstGeom>
            <a:noFill/>
            <a:ln w="9525">
              <a:noFill/>
              <a:miter lim="800000"/>
              <a:headEnd/>
              <a:tailEnd/>
            </a:ln>
            <a:effectLst/>
          </p:spPr>
          <p:txBody>
            <a:bodyPr wrap="none">
              <a:spAutoFit/>
            </a:bodyPr>
            <a:lstStyle/>
            <a:p>
              <a:pPr algn="l"/>
              <a:r>
                <a:rPr lang="en-US" sz="900" i="1"/>
                <a:t>Thomas Young</a:t>
              </a:r>
            </a:p>
          </p:txBody>
        </p:sp>
      </p:gr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ChangeArrowheads="1"/>
          </p:cNvSpPr>
          <p:nvPr>
            <p:ph type="title"/>
          </p:nvPr>
        </p:nvSpPr>
        <p:spPr>
          <a:xfrm>
            <a:off x="0" y="685800"/>
            <a:ext cx="8915400" cy="449263"/>
          </a:xfrm>
        </p:spPr>
        <p:txBody>
          <a:bodyPr>
            <a:noAutofit/>
          </a:bodyPr>
          <a:lstStyle/>
          <a:p>
            <a:pPr algn="ctr"/>
            <a:r>
              <a:rPr lang="en-US" dirty="0">
                <a:solidFill>
                  <a:schemeClr val="tx1"/>
                </a:solidFill>
              </a:rPr>
              <a:t>Hooke’s Law</a:t>
            </a:r>
          </a:p>
        </p:txBody>
      </p:sp>
      <p:sp>
        <p:nvSpPr>
          <p:cNvPr id="260109" name="Text Box 13"/>
          <p:cNvSpPr txBox="1">
            <a:spLocks noChangeArrowheads="1"/>
          </p:cNvSpPr>
          <p:nvPr/>
        </p:nvSpPr>
        <p:spPr bwMode="auto">
          <a:xfrm>
            <a:off x="2193925" y="1789113"/>
            <a:ext cx="184150" cy="366712"/>
          </a:xfrm>
          <a:prstGeom prst="rect">
            <a:avLst/>
          </a:prstGeom>
          <a:noFill/>
          <a:ln w="9525">
            <a:noFill/>
            <a:miter lim="800000"/>
            <a:headEnd/>
            <a:tailEnd/>
          </a:ln>
          <a:effectLst/>
        </p:spPr>
        <p:txBody>
          <a:bodyPr wrap="none">
            <a:spAutoFit/>
          </a:bodyPr>
          <a:lstStyle/>
          <a:p>
            <a:pPr algn="l"/>
            <a:endParaRPr lang="en-US" sz="1800"/>
          </a:p>
        </p:txBody>
      </p:sp>
      <p:sp>
        <p:nvSpPr>
          <p:cNvPr id="260111" name="Rectangle 1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260110" name="Object 14"/>
          <p:cNvGraphicFramePr>
            <a:graphicFrameLocks noChangeAspect="1"/>
          </p:cNvGraphicFramePr>
          <p:nvPr/>
        </p:nvGraphicFramePr>
        <p:xfrm>
          <a:off x="3429000" y="1905000"/>
          <a:ext cx="1852613" cy="990600"/>
        </p:xfrm>
        <a:graphic>
          <a:graphicData uri="http://schemas.openxmlformats.org/presentationml/2006/ole">
            <mc:AlternateContent xmlns:mc="http://schemas.openxmlformats.org/markup-compatibility/2006">
              <mc:Choice xmlns:v="urn:schemas-microsoft-com:vml" Requires="v">
                <p:oleObj spid="_x0000_s6156" name="Equation" r:id="rId3" imgW="558558" imgH="393529" progId="Equation.3">
                  <p:embed/>
                </p:oleObj>
              </mc:Choice>
              <mc:Fallback>
                <p:oleObj name="Equation" r:id="rId3" imgW="558558" imgH="393529"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1905000"/>
                        <a:ext cx="1852613"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0112" name="Rectangle 16"/>
          <p:cNvSpPr>
            <a:spLocks noChangeArrowheads="1"/>
          </p:cNvSpPr>
          <p:nvPr/>
        </p:nvSpPr>
        <p:spPr bwMode="auto">
          <a:xfrm>
            <a:off x="0" y="390525"/>
            <a:ext cx="9144000" cy="0"/>
          </a:xfrm>
          <a:prstGeom prst="rect">
            <a:avLst/>
          </a:prstGeom>
          <a:noFill/>
          <a:ln w="9525">
            <a:noFill/>
            <a:miter lim="800000"/>
            <a:headEnd/>
            <a:tailEnd/>
          </a:ln>
          <a:effectLst/>
        </p:spPr>
        <p:txBody>
          <a:bodyPr wrap="none" anchor="ctr">
            <a:spAutoFit/>
          </a:bodyPr>
          <a:lstStyle/>
          <a:p>
            <a:endParaRPr lang="en-US"/>
          </a:p>
        </p:txBody>
      </p:sp>
      <p:sp>
        <p:nvSpPr>
          <p:cNvPr id="260114" name="Text Box 18"/>
          <p:cNvSpPr txBox="1">
            <a:spLocks noChangeArrowheads="1"/>
          </p:cNvSpPr>
          <p:nvPr/>
        </p:nvSpPr>
        <p:spPr bwMode="auto">
          <a:xfrm>
            <a:off x="0" y="3352800"/>
            <a:ext cx="8686800" cy="3013075"/>
          </a:xfrm>
          <a:prstGeom prst="rect">
            <a:avLst/>
          </a:prstGeom>
          <a:noFill/>
          <a:ln w="9525">
            <a:noFill/>
            <a:miter lim="800000"/>
            <a:headEnd/>
            <a:tailEnd/>
          </a:ln>
          <a:effectLst/>
        </p:spPr>
        <p:txBody>
          <a:bodyPr>
            <a:spAutoFit/>
          </a:bodyPr>
          <a:lstStyle/>
          <a:p>
            <a:pPr algn="l"/>
            <a:r>
              <a:rPr lang="en-US" sz="2400" dirty="0">
                <a:solidFill>
                  <a:srgbClr val="0000FF"/>
                </a:solidFill>
              </a:rPr>
              <a:t>Where:</a:t>
            </a:r>
          </a:p>
          <a:p>
            <a:pPr algn="l"/>
            <a:endParaRPr lang="en-US" sz="2400" dirty="0">
              <a:solidFill>
                <a:srgbClr val="0000FF"/>
              </a:solidFill>
            </a:endParaRPr>
          </a:p>
          <a:p>
            <a:pPr algn="l"/>
            <a:r>
              <a:rPr lang="en-US" sz="2400" dirty="0">
                <a:solidFill>
                  <a:srgbClr val="0000FF"/>
                </a:solidFill>
              </a:rPr>
              <a:t>δ = total elongation of bar (in) (lower case Greek letter delta)</a:t>
            </a:r>
          </a:p>
          <a:p>
            <a:pPr algn="l"/>
            <a:r>
              <a:rPr lang="en-US" sz="2400" dirty="0">
                <a:solidFill>
                  <a:srgbClr val="0000FF"/>
                </a:solidFill>
              </a:rPr>
              <a:t>F = force producing extension of bar (</a:t>
            </a:r>
            <a:r>
              <a:rPr lang="en-US" sz="2400" dirty="0" err="1">
                <a:solidFill>
                  <a:srgbClr val="0000FF"/>
                </a:solidFill>
              </a:rPr>
              <a:t>lbf</a:t>
            </a:r>
            <a:r>
              <a:rPr lang="en-US" sz="2400" dirty="0">
                <a:solidFill>
                  <a:srgbClr val="0000FF"/>
                </a:solidFill>
              </a:rPr>
              <a:t>)  </a:t>
            </a:r>
          </a:p>
          <a:p>
            <a:pPr algn="l"/>
            <a:r>
              <a:rPr lang="en-US" sz="2400" dirty="0">
                <a:solidFill>
                  <a:srgbClr val="0000FF"/>
                </a:solidFill>
              </a:rPr>
              <a:t>L = length of bar (in)</a:t>
            </a:r>
          </a:p>
          <a:p>
            <a:pPr algn="l"/>
            <a:r>
              <a:rPr lang="en-US" sz="2400" dirty="0">
                <a:solidFill>
                  <a:srgbClr val="0000FF"/>
                </a:solidFill>
              </a:rPr>
              <a:t>A = cross-sectional area of bar (in2)</a:t>
            </a:r>
          </a:p>
          <a:p>
            <a:pPr algn="l"/>
            <a:r>
              <a:rPr lang="en-US" sz="2400" dirty="0">
                <a:solidFill>
                  <a:srgbClr val="0000FF"/>
                </a:solidFill>
              </a:rPr>
              <a:t>E = elastic constant of the material, called the </a:t>
            </a:r>
          </a:p>
          <a:p>
            <a:pPr algn="l"/>
            <a:r>
              <a:rPr lang="en-US" sz="2400" dirty="0">
                <a:solidFill>
                  <a:srgbClr val="0000FF"/>
                </a:solidFill>
              </a:rPr>
              <a:t>       Modulus of Elasticity, or Young’s Modulus (</a:t>
            </a:r>
            <a:r>
              <a:rPr lang="en-US" sz="2400" dirty="0" err="1">
                <a:solidFill>
                  <a:srgbClr val="0000FF"/>
                </a:solidFill>
              </a:rPr>
              <a:t>lbf</a:t>
            </a:r>
            <a:r>
              <a:rPr lang="en-US" sz="2400" dirty="0">
                <a:solidFill>
                  <a:srgbClr val="0000FF"/>
                </a:solidFill>
              </a:rPr>
              <a:t>/ in2) </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0" y="0"/>
            <a:ext cx="8686800" cy="1143000"/>
          </a:xfrm>
        </p:spPr>
        <p:txBody>
          <a:bodyPr/>
          <a:lstStyle/>
          <a:p>
            <a:pPr algn="ctr"/>
            <a:r>
              <a:rPr lang="en-US" sz="2800" dirty="0"/>
              <a:t>Residual Stress</a:t>
            </a:r>
          </a:p>
        </p:txBody>
      </p:sp>
      <p:sp>
        <p:nvSpPr>
          <p:cNvPr id="197657" name="Rectangle 25"/>
          <p:cNvSpPr>
            <a:spLocks noChangeArrowheads="1"/>
          </p:cNvSpPr>
          <p:nvPr/>
        </p:nvSpPr>
        <p:spPr bwMode="auto">
          <a:xfrm>
            <a:off x="3048000" y="2209800"/>
            <a:ext cx="6096000" cy="3276600"/>
          </a:xfrm>
          <a:prstGeom prst="rect">
            <a:avLst/>
          </a:prstGeom>
          <a:noFill/>
          <a:ln w="9525">
            <a:noFill/>
            <a:miter lim="800000"/>
            <a:headEnd/>
            <a:tailEnd/>
          </a:ln>
          <a:effectLst/>
        </p:spPr>
        <p:txBody>
          <a:bodyPr lIns="182562" tIns="46038" rIns="182562" bIns="46038"/>
          <a:lstStyle/>
          <a:p>
            <a:pPr marL="342900" indent="-342900" algn="l">
              <a:spcBef>
                <a:spcPct val="45000"/>
              </a:spcBef>
              <a:buFontTx/>
              <a:buChar char="•"/>
            </a:pPr>
            <a:r>
              <a:rPr lang="en-US" sz="2400"/>
              <a:t>Stresses exist in the metal from the manufacturing processes.</a:t>
            </a:r>
          </a:p>
          <a:p>
            <a:pPr marL="342900" indent="-342900" algn="l">
              <a:spcBef>
                <a:spcPct val="45000"/>
              </a:spcBef>
              <a:buFontTx/>
              <a:buChar char="•"/>
            </a:pPr>
            <a:r>
              <a:rPr lang="en-US" sz="2400"/>
              <a:t>A crack, flaw, geometry change, etc., can tend to concentrate stress on a smaller area, since less area is available to carry the load.</a:t>
            </a:r>
          </a:p>
          <a:p>
            <a:pPr marL="342900" indent="-342900" algn="l">
              <a:spcBef>
                <a:spcPct val="45000"/>
              </a:spcBef>
              <a:buFontTx/>
              <a:buChar char="•"/>
            </a:pPr>
            <a:r>
              <a:rPr lang="en-US" sz="2400"/>
              <a:t>Example: Welding induces several residual stresses.</a:t>
            </a:r>
            <a:r>
              <a:rPr lang="en-US" sz="2400" i="1"/>
              <a:t> </a:t>
            </a:r>
            <a:endParaRPr lang="en-US" sz="2400"/>
          </a:p>
        </p:txBody>
      </p:sp>
      <p:pic>
        <p:nvPicPr>
          <p:cNvPr id="197659" name="Picture 27" descr="325px-SMAW"/>
          <p:cNvPicPr>
            <a:picLocks noChangeAspect="1" noChangeArrowheads="1"/>
          </p:cNvPicPr>
          <p:nvPr/>
        </p:nvPicPr>
        <p:blipFill>
          <a:blip r:embed="rId2" cstate="print"/>
          <a:srcRect/>
          <a:stretch>
            <a:fillRect/>
          </a:stretch>
        </p:blipFill>
        <p:spPr bwMode="auto">
          <a:xfrm>
            <a:off x="228600" y="2286000"/>
            <a:ext cx="2762250" cy="3119438"/>
          </a:xfrm>
          <a:prstGeom prst="rect">
            <a:avLst/>
          </a:prstGeom>
          <a:noFill/>
          <a:ln w="9525">
            <a:solidFill>
              <a:schemeClr val="tx1"/>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97657">
                                            <p:txEl>
                                              <p:pRg st="0" end="0"/>
                                            </p:txEl>
                                          </p:spTgt>
                                        </p:tgtEl>
                                        <p:attrNameLst>
                                          <p:attrName>style.visibility</p:attrName>
                                        </p:attrNameLst>
                                      </p:cBhvr>
                                      <p:to>
                                        <p:strVal val="visible"/>
                                      </p:to>
                                    </p:set>
                                    <p:animEffect transition="in" filter="dissolve">
                                      <p:cBhvr>
                                        <p:cTn id="7" dur="500"/>
                                        <p:tgtEl>
                                          <p:spTgt spid="19765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97657">
                                            <p:txEl>
                                              <p:pRg st="1" end="1"/>
                                            </p:txEl>
                                          </p:spTgt>
                                        </p:tgtEl>
                                        <p:attrNameLst>
                                          <p:attrName>style.visibility</p:attrName>
                                        </p:attrNameLst>
                                      </p:cBhvr>
                                      <p:to>
                                        <p:strVal val="visible"/>
                                      </p:to>
                                    </p:set>
                                    <p:animEffect transition="in" filter="dissolve">
                                      <p:cBhvr>
                                        <p:cTn id="12" dur="500"/>
                                        <p:tgtEl>
                                          <p:spTgt spid="19765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97657">
                                            <p:txEl>
                                              <p:pRg st="2" end="2"/>
                                            </p:txEl>
                                          </p:spTgt>
                                        </p:tgtEl>
                                        <p:attrNameLst>
                                          <p:attrName>style.visibility</p:attrName>
                                        </p:attrNameLst>
                                      </p:cBhvr>
                                      <p:to>
                                        <p:strVal val="visible"/>
                                      </p:to>
                                    </p:set>
                                    <p:animEffect transition="in" filter="dissolve">
                                      <p:cBhvr>
                                        <p:cTn id="17" dur="500"/>
                                        <p:tgtEl>
                                          <p:spTgt spid="19765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657"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a:xfrm>
            <a:off x="228600" y="0"/>
            <a:ext cx="8458200" cy="1143000"/>
          </a:xfrm>
        </p:spPr>
        <p:txBody>
          <a:bodyPr/>
          <a:lstStyle/>
          <a:p>
            <a:pPr algn="ctr"/>
            <a:r>
              <a:rPr lang="en-US" sz="3200" dirty="0"/>
              <a:t>Structural Stress</a:t>
            </a:r>
          </a:p>
        </p:txBody>
      </p:sp>
      <p:grpSp>
        <p:nvGrpSpPr>
          <p:cNvPr id="2" name="Group 3"/>
          <p:cNvGrpSpPr>
            <a:grpSpLocks/>
          </p:cNvGrpSpPr>
          <p:nvPr/>
        </p:nvGrpSpPr>
        <p:grpSpPr bwMode="auto">
          <a:xfrm>
            <a:off x="2362200" y="3352800"/>
            <a:ext cx="5218113" cy="3163888"/>
            <a:chOff x="2112" y="2160"/>
            <a:chExt cx="3287" cy="1993"/>
          </a:xfrm>
          <a:noFill/>
        </p:grpSpPr>
        <p:grpSp>
          <p:nvGrpSpPr>
            <p:cNvPr id="3" name="Group 4"/>
            <p:cNvGrpSpPr>
              <a:grpSpLocks/>
            </p:cNvGrpSpPr>
            <p:nvPr/>
          </p:nvGrpSpPr>
          <p:grpSpPr bwMode="auto">
            <a:xfrm>
              <a:off x="2112" y="2304"/>
              <a:ext cx="1536" cy="1344"/>
              <a:chOff x="2112" y="2064"/>
              <a:chExt cx="1536" cy="1344"/>
            </a:xfrm>
            <a:grpFill/>
          </p:grpSpPr>
          <p:sp>
            <p:nvSpPr>
              <p:cNvPr id="191493" name="AutoShape 5"/>
              <p:cNvSpPr>
                <a:spLocks noChangeArrowheads="1"/>
              </p:cNvSpPr>
              <p:nvPr/>
            </p:nvSpPr>
            <p:spPr bwMode="auto">
              <a:xfrm>
                <a:off x="2448" y="2592"/>
                <a:ext cx="864" cy="816"/>
              </a:xfrm>
              <a:custGeom>
                <a:avLst/>
                <a:gdLst>
                  <a:gd name="G0" fmla="+- 1000 0 0"/>
                  <a:gd name="G1" fmla="+- 21600 0 1000"/>
                  <a:gd name="G2" fmla="+- 21600 0 10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00" y="10800"/>
                    </a:moveTo>
                    <a:cubicBezTo>
                      <a:pt x="1000" y="16212"/>
                      <a:pt x="5388" y="20600"/>
                      <a:pt x="10800" y="20600"/>
                    </a:cubicBezTo>
                    <a:cubicBezTo>
                      <a:pt x="16212" y="20600"/>
                      <a:pt x="20600" y="16212"/>
                      <a:pt x="20600" y="10800"/>
                    </a:cubicBezTo>
                    <a:cubicBezTo>
                      <a:pt x="20600" y="5388"/>
                      <a:pt x="16212" y="1000"/>
                      <a:pt x="10800" y="1000"/>
                    </a:cubicBezTo>
                    <a:cubicBezTo>
                      <a:pt x="5388" y="1000"/>
                      <a:pt x="1000" y="5388"/>
                      <a:pt x="1000" y="10800"/>
                    </a:cubicBezTo>
                    <a:close/>
                  </a:path>
                </a:pathLst>
              </a:custGeom>
              <a:grpFill/>
              <a:ln w="9525">
                <a:solidFill>
                  <a:schemeClr val="tx1"/>
                </a:solidFill>
                <a:round/>
                <a:headEnd/>
                <a:tailEnd/>
              </a:ln>
              <a:effectLst/>
            </p:spPr>
            <p:txBody>
              <a:bodyPr wrap="none" anchor="ctr"/>
              <a:lstStyle/>
              <a:p>
                <a:endParaRPr lang="en-US"/>
              </a:p>
            </p:txBody>
          </p:sp>
          <p:sp>
            <p:nvSpPr>
              <p:cNvPr id="191494" name="AutoShape 6"/>
              <p:cNvSpPr>
                <a:spLocks noChangeArrowheads="1"/>
              </p:cNvSpPr>
              <p:nvPr/>
            </p:nvSpPr>
            <p:spPr bwMode="auto">
              <a:xfrm>
                <a:off x="2496" y="2640"/>
                <a:ext cx="768" cy="720"/>
              </a:xfrm>
              <a:custGeom>
                <a:avLst/>
                <a:gdLst>
                  <a:gd name="G0" fmla="+- 2278 0 0"/>
                  <a:gd name="G1" fmla="+- 21600 0 2278"/>
                  <a:gd name="G2" fmla="+- 21600 0 227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278" y="10800"/>
                    </a:moveTo>
                    <a:cubicBezTo>
                      <a:pt x="2278" y="15507"/>
                      <a:pt x="6093" y="19322"/>
                      <a:pt x="10800" y="19322"/>
                    </a:cubicBezTo>
                    <a:cubicBezTo>
                      <a:pt x="15507" y="19322"/>
                      <a:pt x="19322" y="15507"/>
                      <a:pt x="19322" y="10800"/>
                    </a:cubicBezTo>
                    <a:cubicBezTo>
                      <a:pt x="19322" y="6093"/>
                      <a:pt x="15507" y="2278"/>
                      <a:pt x="10800" y="2278"/>
                    </a:cubicBezTo>
                    <a:cubicBezTo>
                      <a:pt x="6093" y="2278"/>
                      <a:pt x="2278" y="6093"/>
                      <a:pt x="2278" y="10800"/>
                    </a:cubicBezTo>
                    <a:close/>
                  </a:path>
                </a:pathLst>
              </a:custGeom>
              <a:grpFill/>
              <a:ln w="9525">
                <a:solidFill>
                  <a:schemeClr val="tx1"/>
                </a:solidFill>
                <a:round/>
                <a:headEnd/>
                <a:tailEnd/>
              </a:ln>
              <a:effectLst/>
            </p:spPr>
            <p:txBody>
              <a:bodyPr wrap="none" anchor="ctr"/>
              <a:lstStyle/>
              <a:p>
                <a:endParaRPr lang="en-US"/>
              </a:p>
            </p:txBody>
          </p:sp>
          <p:sp>
            <p:nvSpPr>
              <p:cNvPr id="191495" name="Line 7"/>
              <p:cNvSpPr>
                <a:spLocks noChangeShapeType="1"/>
              </p:cNvSpPr>
              <p:nvPr/>
            </p:nvSpPr>
            <p:spPr bwMode="auto">
              <a:xfrm>
                <a:off x="2112" y="2064"/>
                <a:ext cx="1536" cy="0"/>
              </a:xfrm>
              <a:prstGeom prst="line">
                <a:avLst/>
              </a:prstGeom>
              <a:grpFill/>
              <a:ln w="9525">
                <a:solidFill>
                  <a:schemeClr val="tx1"/>
                </a:solidFill>
                <a:round/>
                <a:headEnd/>
                <a:tailEnd/>
              </a:ln>
              <a:effectLst/>
            </p:spPr>
            <p:txBody>
              <a:bodyPr wrap="none" anchor="ctr"/>
              <a:lstStyle/>
              <a:p>
                <a:endParaRPr lang="en-US"/>
              </a:p>
            </p:txBody>
          </p:sp>
          <p:sp>
            <p:nvSpPr>
              <p:cNvPr id="191496" name="Line 8"/>
              <p:cNvSpPr>
                <a:spLocks noChangeShapeType="1"/>
              </p:cNvSpPr>
              <p:nvPr/>
            </p:nvSpPr>
            <p:spPr bwMode="auto">
              <a:xfrm flipV="1">
                <a:off x="2880" y="2064"/>
                <a:ext cx="0" cy="528"/>
              </a:xfrm>
              <a:prstGeom prst="line">
                <a:avLst/>
              </a:prstGeom>
              <a:grpFill/>
              <a:ln w="57150">
                <a:solidFill>
                  <a:schemeClr val="tx1"/>
                </a:solidFill>
                <a:round/>
                <a:headEnd/>
                <a:tailEnd/>
              </a:ln>
              <a:effectLst/>
            </p:spPr>
            <p:txBody>
              <a:bodyPr wrap="none" anchor="ctr"/>
              <a:lstStyle/>
              <a:p>
                <a:endParaRPr lang="en-US"/>
              </a:p>
            </p:txBody>
          </p:sp>
          <p:sp>
            <p:nvSpPr>
              <p:cNvPr id="191497" name="Rectangle 9"/>
              <p:cNvSpPr>
                <a:spLocks noChangeArrowheads="1"/>
              </p:cNvSpPr>
              <p:nvPr/>
            </p:nvSpPr>
            <p:spPr bwMode="auto">
              <a:xfrm>
                <a:off x="2832" y="2496"/>
                <a:ext cx="96" cy="96"/>
              </a:xfrm>
              <a:prstGeom prst="rect">
                <a:avLst/>
              </a:prstGeom>
              <a:grpFill/>
              <a:ln w="9525">
                <a:solidFill>
                  <a:schemeClr val="tx1"/>
                </a:solidFill>
                <a:miter lim="800000"/>
                <a:headEnd/>
                <a:tailEnd/>
              </a:ln>
              <a:effectLst/>
            </p:spPr>
            <p:txBody>
              <a:bodyPr wrap="none" anchor="ctr"/>
              <a:lstStyle/>
              <a:p>
                <a:endParaRPr lang="en-US"/>
              </a:p>
            </p:txBody>
          </p:sp>
          <p:sp>
            <p:nvSpPr>
              <p:cNvPr id="191498" name="Rectangle 10"/>
              <p:cNvSpPr>
                <a:spLocks noChangeArrowheads="1"/>
              </p:cNvSpPr>
              <p:nvPr/>
            </p:nvSpPr>
            <p:spPr bwMode="auto">
              <a:xfrm>
                <a:off x="2832" y="2064"/>
                <a:ext cx="96" cy="96"/>
              </a:xfrm>
              <a:prstGeom prst="rect">
                <a:avLst/>
              </a:prstGeom>
              <a:grpFill/>
              <a:ln w="9525">
                <a:solidFill>
                  <a:schemeClr val="tx1"/>
                </a:solidFill>
                <a:miter lim="800000"/>
                <a:headEnd/>
                <a:tailEnd/>
              </a:ln>
              <a:effectLst/>
            </p:spPr>
            <p:txBody>
              <a:bodyPr wrap="none" anchor="ctr"/>
              <a:lstStyle/>
              <a:p>
                <a:endParaRPr lang="en-US"/>
              </a:p>
            </p:txBody>
          </p:sp>
        </p:grpSp>
        <p:sp>
          <p:nvSpPr>
            <p:cNvPr id="191499" name="Line 11"/>
            <p:cNvSpPr>
              <a:spLocks noChangeShapeType="1"/>
            </p:cNvSpPr>
            <p:nvPr/>
          </p:nvSpPr>
          <p:spPr bwMode="auto">
            <a:xfrm flipV="1">
              <a:off x="3360" y="2160"/>
              <a:ext cx="192" cy="144"/>
            </a:xfrm>
            <a:prstGeom prst="line">
              <a:avLst/>
            </a:prstGeom>
            <a:grpFill/>
            <a:ln w="9525">
              <a:solidFill>
                <a:schemeClr val="tx1"/>
              </a:solidFill>
              <a:round/>
              <a:headEnd/>
              <a:tailEnd/>
            </a:ln>
            <a:effectLst/>
          </p:spPr>
          <p:txBody>
            <a:bodyPr wrap="none" anchor="ctr"/>
            <a:lstStyle/>
            <a:p>
              <a:endParaRPr lang="en-US"/>
            </a:p>
          </p:txBody>
        </p:sp>
        <p:sp>
          <p:nvSpPr>
            <p:cNvPr id="191500" name="Line 12"/>
            <p:cNvSpPr>
              <a:spLocks noChangeShapeType="1"/>
            </p:cNvSpPr>
            <p:nvPr/>
          </p:nvSpPr>
          <p:spPr bwMode="auto">
            <a:xfrm flipV="1">
              <a:off x="2640" y="2160"/>
              <a:ext cx="192" cy="144"/>
            </a:xfrm>
            <a:prstGeom prst="line">
              <a:avLst/>
            </a:prstGeom>
            <a:grpFill/>
            <a:ln w="9525">
              <a:solidFill>
                <a:schemeClr val="tx1"/>
              </a:solidFill>
              <a:round/>
              <a:headEnd/>
              <a:tailEnd/>
            </a:ln>
            <a:effectLst/>
          </p:spPr>
          <p:txBody>
            <a:bodyPr wrap="none" anchor="ctr"/>
            <a:lstStyle/>
            <a:p>
              <a:endParaRPr lang="en-US"/>
            </a:p>
          </p:txBody>
        </p:sp>
        <p:sp>
          <p:nvSpPr>
            <p:cNvPr id="191501" name="Line 13"/>
            <p:cNvSpPr>
              <a:spLocks noChangeShapeType="1"/>
            </p:cNvSpPr>
            <p:nvPr/>
          </p:nvSpPr>
          <p:spPr bwMode="auto">
            <a:xfrm flipV="1">
              <a:off x="2880" y="2160"/>
              <a:ext cx="192" cy="144"/>
            </a:xfrm>
            <a:prstGeom prst="line">
              <a:avLst/>
            </a:prstGeom>
            <a:grpFill/>
            <a:ln w="9525">
              <a:solidFill>
                <a:schemeClr val="tx1"/>
              </a:solidFill>
              <a:round/>
              <a:headEnd/>
              <a:tailEnd/>
            </a:ln>
            <a:effectLst/>
          </p:spPr>
          <p:txBody>
            <a:bodyPr wrap="none" anchor="ctr"/>
            <a:lstStyle/>
            <a:p>
              <a:endParaRPr lang="en-US"/>
            </a:p>
          </p:txBody>
        </p:sp>
        <p:sp>
          <p:nvSpPr>
            <p:cNvPr id="191502" name="Line 14"/>
            <p:cNvSpPr>
              <a:spLocks noChangeShapeType="1"/>
            </p:cNvSpPr>
            <p:nvPr/>
          </p:nvSpPr>
          <p:spPr bwMode="auto">
            <a:xfrm flipV="1">
              <a:off x="3120" y="2160"/>
              <a:ext cx="192" cy="144"/>
            </a:xfrm>
            <a:prstGeom prst="line">
              <a:avLst/>
            </a:prstGeom>
            <a:grpFill/>
            <a:ln w="9525">
              <a:solidFill>
                <a:schemeClr val="tx1"/>
              </a:solidFill>
              <a:round/>
              <a:headEnd/>
              <a:tailEnd/>
            </a:ln>
            <a:effectLst/>
          </p:spPr>
          <p:txBody>
            <a:bodyPr wrap="none" anchor="ctr"/>
            <a:lstStyle/>
            <a:p>
              <a:endParaRPr lang="en-US"/>
            </a:p>
          </p:txBody>
        </p:sp>
        <p:sp>
          <p:nvSpPr>
            <p:cNvPr id="191503" name="Line 15"/>
            <p:cNvSpPr>
              <a:spLocks noChangeShapeType="1"/>
            </p:cNvSpPr>
            <p:nvPr/>
          </p:nvSpPr>
          <p:spPr bwMode="auto">
            <a:xfrm flipV="1">
              <a:off x="2400" y="2160"/>
              <a:ext cx="192" cy="144"/>
            </a:xfrm>
            <a:prstGeom prst="line">
              <a:avLst/>
            </a:prstGeom>
            <a:grpFill/>
            <a:ln w="9525">
              <a:solidFill>
                <a:schemeClr val="tx1"/>
              </a:solidFill>
              <a:round/>
              <a:headEnd/>
              <a:tailEnd/>
            </a:ln>
            <a:effectLst/>
          </p:spPr>
          <p:txBody>
            <a:bodyPr wrap="none" anchor="ctr"/>
            <a:lstStyle/>
            <a:p>
              <a:endParaRPr lang="en-US"/>
            </a:p>
          </p:txBody>
        </p:sp>
        <p:sp>
          <p:nvSpPr>
            <p:cNvPr id="191504" name="Line 16"/>
            <p:cNvSpPr>
              <a:spLocks noChangeShapeType="1"/>
            </p:cNvSpPr>
            <p:nvPr/>
          </p:nvSpPr>
          <p:spPr bwMode="auto">
            <a:xfrm flipV="1">
              <a:off x="2160" y="2160"/>
              <a:ext cx="192" cy="144"/>
            </a:xfrm>
            <a:prstGeom prst="line">
              <a:avLst/>
            </a:prstGeom>
            <a:grpFill/>
            <a:ln w="9525">
              <a:solidFill>
                <a:schemeClr val="tx1"/>
              </a:solidFill>
              <a:round/>
              <a:headEnd/>
              <a:tailEnd/>
            </a:ln>
            <a:effectLst/>
          </p:spPr>
          <p:txBody>
            <a:bodyPr wrap="none" anchor="ctr"/>
            <a:lstStyle/>
            <a:p>
              <a:endParaRPr lang="en-US"/>
            </a:p>
          </p:txBody>
        </p:sp>
        <p:sp>
          <p:nvSpPr>
            <p:cNvPr id="191505" name="Line 17"/>
            <p:cNvSpPr>
              <a:spLocks noChangeShapeType="1"/>
            </p:cNvSpPr>
            <p:nvPr/>
          </p:nvSpPr>
          <p:spPr bwMode="auto">
            <a:xfrm>
              <a:off x="2880" y="3696"/>
              <a:ext cx="0" cy="432"/>
            </a:xfrm>
            <a:prstGeom prst="line">
              <a:avLst/>
            </a:prstGeom>
            <a:grpFill/>
            <a:ln w="9525">
              <a:solidFill>
                <a:schemeClr val="tx1"/>
              </a:solidFill>
              <a:round/>
              <a:headEnd/>
              <a:tailEnd type="triangle" w="med" len="med"/>
            </a:ln>
            <a:effectLst/>
          </p:spPr>
          <p:txBody>
            <a:bodyPr wrap="none" anchor="ctr"/>
            <a:lstStyle/>
            <a:p>
              <a:endParaRPr lang="en-US"/>
            </a:p>
          </p:txBody>
        </p:sp>
        <p:sp>
          <p:nvSpPr>
            <p:cNvPr id="191506" name="Text Box 18"/>
            <p:cNvSpPr txBox="1">
              <a:spLocks noChangeArrowheads="1"/>
            </p:cNvSpPr>
            <p:nvPr/>
          </p:nvSpPr>
          <p:spPr bwMode="auto">
            <a:xfrm>
              <a:off x="2918" y="3865"/>
              <a:ext cx="2481" cy="288"/>
            </a:xfrm>
            <a:prstGeom prst="rect">
              <a:avLst/>
            </a:prstGeom>
            <a:grpFill/>
            <a:ln w="9525">
              <a:noFill/>
              <a:miter lim="800000"/>
              <a:headEnd/>
              <a:tailEnd/>
            </a:ln>
            <a:effectLst/>
          </p:spPr>
          <p:txBody>
            <a:bodyPr wrap="none">
              <a:spAutoFit/>
            </a:bodyPr>
            <a:lstStyle/>
            <a:p>
              <a:pPr algn="l" eaLnBrk="0" hangingPunct="0"/>
              <a:r>
                <a:rPr lang="en-US" sz="2400" dirty="0">
                  <a:solidFill>
                    <a:schemeClr val="accent2"/>
                  </a:solidFill>
                </a:rPr>
                <a:t>W = weight of pipe and fluid</a:t>
              </a:r>
              <a:endParaRPr lang="en-US" sz="3200" dirty="0"/>
            </a:p>
          </p:txBody>
        </p:sp>
      </p:grpSp>
      <p:grpSp>
        <p:nvGrpSpPr>
          <p:cNvPr id="4" name="Group 19"/>
          <p:cNvGrpSpPr>
            <a:grpSpLocks/>
          </p:cNvGrpSpPr>
          <p:nvPr/>
        </p:nvGrpSpPr>
        <p:grpSpPr bwMode="auto">
          <a:xfrm>
            <a:off x="3886200" y="3732213"/>
            <a:ext cx="3276600" cy="850900"/>
            <a:chOff x="2448" y="2351"/>
            <a:chExt cx="2064" cy="536"/>
          </a:xfrm>
          <a:noFill/>
        </p:grpSpPr>
        <p:sp>
          <p:nvSpPr>
            <p:cNvPr id="191508" name="Text Box 20"/>
            <p:cNvSpPr txBox="1">
              <a:spLocks noChangeArrowheads="1"/>
            </p:cNvSpPr>
            <p:nvPr/>
          </p:nvSpPr>
          <p:spPr bwMode="auto">
            <a:xfrm>
              <a:off x="2976" y="2351"/>
              <a:ext cx="607" cy="518"/>
            </a:xfrm>
            <a:prstGeom prst="rect">
              <a:avLst/>
            </a:prstGeom>
            <a:grpFill/>
            <a:ln w="9525">
              <a:noFill/>
              <a:miter lim="800000"/>
              <a:headEnd/>
              <a:tailEnd/>
            </a:ln>
            <a:effectLst/>
          </p:spPr>
          <p:txBody>
            <a:bodyPr wrap="none">
              <a:spAutoFit/>
            </a:bodyPr>
            <a:lstStyle/>
            <a:p>
              <a:pPr algn="l" eaLnBrk="0" hangingPunct="0"/>
              <a:r>
                <a:rPr lang="en-US" sz="2400" i="1" u="sng">
                  <a:solidFill>
                    <a:schemeClr val="accent2"/>
                  </a:solidFill>
                </a:rPr>
                <a:t>Force</a:t>
              </a:r>
            </a:p>
            <a:p>
              <a:pPr algn="l" eaLnBrk="0" hangingPunct="0"/>
              <a:r>
                <a:rPr lang="en-US" sz="2400" i="1">
                  <a:solidFill>
                    <a:schemeClr val="accent2"/>
                  </a:solidFill>
                </a:rPr>
                <a:t> Area</a:t>
              </a:r>
              <a:endParaRPr lang="en-US" sz="2400">
                <a:solidFill>
                  <a:schemeClr val="accent2"/>
                </a:solidFill>
              </a:endParaRPr>
            </a:p>
          </p:txBody>
        </p:sp>
        <p:sp>
          <p:nvSpPr>
            <p:cNvPr id="191509" name="Text Box 21"/>
            <p:cNvSpPr txBox="1">
              <a:spLocks noChangeArrowheads="1"/>
            </p:cNvSpPr>
            <p:nvPr/>
          </p:nvSpPr>
          <p:spPr bwMode="auto">
            <a:xfrm>
              <a:off x="2688" y="2400"/>
              <a:ext cx="260" cy="365"/>
            </a:xfrm>
            <a:prstGeom prst="rect">
              <a:avLst/>
            </a:prstGeom>
            <a:grpFill/>
            <a:ln w="9525">
              <a:noFill/>
              <a:miter lim="800000"/>
              <a:headEnd/>
              <a:tailEnd/>
            </a:ln>
            <a:effectLst/>
          </p:spPr>
          <p:txBody>
            <a:bodyPr>
              <a:spAutoFit/>
            </a:bodyPr>
            <a:lstStyle/>
            <a:p>
              <a:pPr algn="l" eaLnBrk="0" hangingPunct="0"/>
              <a:r>
                <a:rPr lang="en-US" sz="3200">
                  <a:solidFill>
                    <a:schemeClr val="accent2"/>
                  </a:solidFill>
                  <a:latin typeface="Times New Roman" pitchFamily="18" charset="0"/>
                </a:rPr>
                <a:t>=</a:t>
              </a:r>
              <a:endParaRPr lang="en-US" sz="6000">
                <a:solidFill>
                  <a:schemeClr val="accent2"/>
                </a:solidFill>
                <a:latin typeface="Times New Roman" pitchFamily="18" charset="0"/>
              </a:endParaRPr>
            </a:p>
          </p:txBody>
        </p:sp>
        <p:sp>
          <p:nvSpPr>
            <p:cNvPr id="191510" name="Text Box 22"/>
            <p:cNvSpPr txBox="1">
              <a:spLocks noChangeArrowheads="1"/>
            </p:cNvSpPr>
            <p:nvPr/>
          </p:nvSpPr>
          <p:spPr bwMode="auto">
            <a:xfrm>
              <a:off x="2448" y="2352"/>
              <a:ext cx="328" cy="404"/>
            </a:xfrm>
            <a:prstGeom prst="rect">
              <a:avLst/>
            </a:prstGeom>
            <a:grpFill/>
            <a:ln w="9525">
              <a:noFill/>
              <a:miter lim="800000"/>
              <a:headEnd/>
              <a:tailEnd/>
            </a:ln>
            <a:effectLst/>
          </p:spPr>
          <p:txBody>
            <a:bodyPr>
              <a:spAutoFit/>
            </a:bodyPr>
            <a:lstStyle/>
            <a:p>
              <a:pPr algn="l" eaLnBrk="0" hangingPunct="0"/>
              <a:r>
                <a:rPr lang="en-US" sz="3600" dirty="0">
                  <a:solidFill>
                    <a:schemeClr val="accent2"/>
                  </a:solidFill>
                  <a:latin typeface="Times New Roman" pitchFamily="18" charset="0"/>
                  <a:sym typeface="Symbol" pitchFamily="18" charset="2"/>
                </a:rPr>
                <a:t></a:t>
              </a:r>
              <a:endParaRPr lang="en-US" sz="8000" dirty="0">
                <a:solidFill>
                  <a:schemeClr val="accent2"/>
                </a:solidFill>
                <a:latin typeface="Times New Roman" pitchFamily="18" charset="0"/>
                <a:sym typeface="Symbol" pitchFamily="18" charset="2"/>
              </a:endParaRPr>
            </a:p>
          </p:txBody>
        </p:sp>
        <p:sp>
          <p:nvSpPr>
            <p:cNvPr id="191511" name="Text Box 23"/>
            <p:cNvSpPr txBox="1">
              <a:spLocks noChangeArrowheads="1"/>
            </p:cNvSpPr>
            <p:nvPr/>
          </p:nvSpPr>
          <p:spPr bwMode="auto">
            <a:xfrm>
              <a:off x="3552" y="2400"/>
              <a:ext cx="260" cy="365"/>
            </a:xfrm>
            <a:prstGeom prst="rect">
              <a:avLst/>
            </a:prstGeom>
            <a:grpFill/>
            <a:ln w="12700" cap="sq">
              <a:noFill/>
              <a:miter lim="800000"/>
              <a:headEnd type="none" w="sm" len="sm"/>
              <a:tailEnd type="none" w="sm" len="sm"/>
            </a:ln>
            <a:effectLst/>
          </p:spPr>
          <p:txBody>
            <a:bodyPr wrap="none">
              <a:spAutoFit/>
            </a:bodyPr>
            <a:lstStyle/>
            <a:p>
              <a:pPr algn="l" eaLnBrk="0" hangingPunct="0"/>
              <a:r>
                <a:rPr lang="en-US" sz="3200">
                  <a:solidFill>
                    <a:schemeClr val="accent2"/>
                  </a:solidFill>
                  <a:latin typeface="Times New Roman" pitchFamily="18" charset="0"/>
                </a:rPr>
                <a:t>=</a:t>
              </a:r>
              <a:endParaRPr lang="en-US" sz="3200">
                <a:latin typeface="Times New Roman" pitchFamily="18" charset="0"/>
              </a:endParaRPr>
            </a:p>
          </p:txBody>
        </p:sp>
        <p:sp>
          <p:nvSpPr>
            <p:cNvPr id="191512" name="Text Box 24"/>
            <p:cNvSpPr txBox="1">
              <a:spLocks noChangeArrowheads="1"/>
            </p:cNvSpPr>
            <p:nvPr/>
          </p:nvSpPr>
          <p:spPr bwMode="auto">
            <a:xfrm>
              <a:off x="3792" y="2369"/>
              <a:ext cx="720" cy="518"/>
            </a:xfrm>
            <a:prstGeom prst="rect">
              <a:avLst/>
            </a:prstGeom>
            <a:grpFill/>
            <a:ln w="12700" cap="sq">
              <a:noFill/>
              <a:miter lim="800000"/>
              <a:headEnd type="none" w="sm" len="sm"/>
              <a:tailEnd type="none" w="sm" len="sm"/>
            </a:ln>
            <a:effectLst/>
          </p:spPr>
          <p:txBody>
            <a:bodyPr>
              <a:spAutoFit/>
            </a:bodyPr>
            <a:lstStyle/>
            <a:p>
              <a:pPr algn="l" eaLnBrk="0" hangingPunct="0"/>
              <a:r>
                <a:rPr lang="en-US" sz="2400" i="1" u="sng" dirty="0">
                  <a:solidFill>
                    <a:schemeClr val="accent2"/>
                  </a:solidFill>
                </a:rPr>
                <a:t>Weight</a:t>
              </a:r>
            </a:p>
            <a:p>
              <a:pPr algn="l" eaLnBrk="0" hangingPunct="0"/>
              <a:r>
                <a:rPr lang="en-US" sz="2400" i="1" dirty="0">
                  <a:solidFill>
                    <a:schemeClr val="accent2"/>
                  </a:solidFill>
                </a:rPr>
                <a:t>  Area</a:t>
              </a:r>
              <a:endParaRPr lang="en-US" sz="2000" i="1" dirty="0">
                <a:solidFill>
                  <a:schemeClr val="accent2"/>
                </a:solidFill>
              </a:endParaRPr>
            </a:p>
          </p:txBody>
        </p:sp>
      </p:grpSp>
      <p:sp>
        <p:nvSpPr>
          <p:cNvPr id="191513" name="Rectangle 25"/>
          <p:cNvSpPr>
            <a:spLocks noChangeArrowheads="1"/>
          </p:cNvSpPr>
          <p:nvPr/>
        </p:nvSpPr>
        <p:spPr bwMode="auto">
          <a:xfrm>
            <a:off x="1676400" y="1524000"/>
            <a:ext cx="7285038" cy="1589088"/>
          </a:xfrm>
          <a:prstGeom prst="rect">
            <a:avLst/>
          </a:prstGeom>
          <a:noFill/>
          <a:ln w="9525">
            <a:noFill/>
            <a:miter lim="800000"/>
            <a:headEnd/>
            <a:tailEnd/>
          </a:ln>
          <a:effectLst/>
        </p:spPr>
        <p:txBody>
          <a:bodyPr lIns="182562" tIns="46038" rIns="182562" bIns="46038"/>
          <a:lstStyle/>
          <a:p>
            <a:pPr marL="342900" indent="-342900" algn="l">
              <a:spcBef>
                <a:spcPct val="20000"/>
              </a:spcBef>
              <a:buFontTx/>
              <a:buChar char="•"/>
            </a:pPr>
            <a:r>
              <a:rPr lang="en-US" sz="2000" dirty="0"/>
              <a:t>A result of components being in stress due to other components requiring support of the total weight.</a:t>
            </a:r>
            <a:r>
              <a:rPr lang="en-US" sz="2000" i="1" dirty="0"/>
              <a:t> </a:t>
            </a:r>
            <a:endParaRPr lang="en-US" sz="2000"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5" name="Rectangle 3"/>
          <p:cNvSpPr>
            <a:spLocks noGrp="1" noChangeArrowheads="1"/>
          </p:cNvSpPr>
          <p:nvPr>
            <p:ph type="title"/>
          </p:nvPr>
        </p:nvSpPr>
        <p:spPr>
          <a:xfrm>
            <a:off x="152400" y="0"/>
            <a:ext cx="8302625" cy="1143000"/>
          </a:xfrm>
        </p:spPr>
        <p:txBody>
          <a:bodyPr/>
          <a:lstStyle/>
          <a:p>
            <a:pPr algn="ctr"/>
            <a:r>
              <a:rPr lang="en-US" sz="3200" dirty="0"/>
              <a:t>Pressure Stress</a:t>
            </a:r>
          </a:p>
        </p:txBody>
      </p:sp>
      <p:sp>
        <p:nvSpPr>
          <p:cNvPr id="192516" name="Rectangle 4"/>
          <p:cNvSpPr>
            <a:spLocks noGrp="1" noChangeArrowheads="1"/>
          </p:cNvSpPr>
          <p:nvPr>
            <p:ph type="body" sz="half" idx="1"/>
          </p:nvPr>
        </p:nvSpPr>
        <p:spPr>
          <a:xfrm>
            <a:off x="1676400" y="1490663"/>
            <a:ext cx="7089775" cy="2166937"/>
          </a:xfrm>
        </p:spPr>
        <p:txBody>
          <a:bodyPr/>
          <a:lstStyle/>
          <a:p>
            <a:r>
              <a:rPr lang="en-US" sz="2000"/>
              <a:t>Results from containing a fluid under pressure</a:t>
            </a:r>
          </a:p>
          <a:p>
            <a:endParaRPr lang="en-US" sz="2000"/>
          </a:p>
          <a:p>
            <a:r>
              <a:rPr lang="en-US" sz="2000"/>
              <a:t>Examples:  RCS during normal operation or Steam System Piping</a:t>
            </a:r>
          </a:p>
        </p:txBody>
      </p:sp>
      <p:grpSp>
        <p:nvGrpSpPr>
          <p:cNvPr id="2" name="Group 7"/>
          <p:cNvGrpSpPr>
            <a:grpSpLocks/>
          </p:cNvGrpSpPr>
          <p:nvPr/>
        </p:nvGrpSpPr>
        <p:grpSpPr bwMode="auto">
          <a:xfrm>
            <a:off x="1981200" y="3200400"/>
            <a:ext cx="6134100" cy="2892425"/>
            <a:chOff x="1248" y="2352"/>
            <a:chExt cx="3864" cy="1822"/>
          </a:xfrm>
          <a:noFill/>
        </p:grpSpPr>
        <p:graphicFrame>
          <p:nvGraphicFramePr>
            <p:cNvPr id="192517" name="Object 5"/>
            <p:cNvGraphicFramePr>
              <a:graphicFrameLocks noChangeAspect="1"/>
            </p:cNvGraphicFramePr>
            <p:nvPr>
              <p:extLst>
                <p:ext uri="{D42A27DB-BD31-4B8C-83A1-F6EECF244321}">
                  <p14:modId xmlns:p14="http://schemas.microsoft.com/office/powerpoint/2010/main" val="1880560215"/>
                </p:ext>
              </p:extLst>
            </p:nvPr>
          </p:nvGraphicFramePr>
          <p:xfrm>
            <a:off x="1248" y="2352"/>
            <a:ext cx="3864" cy="1822"/>
          </p:xfrm>
          <a:graphic>
            <a:graphicData uri="http://schemas.openxmlformats.org/presentationml/2006/ole">
              <mc:AlternateContent xmlns:mc="http://schemas.openxmlformats.org/markup-compatibility/2006">
                <mc:Choice xmlns:v="urn:schemas-microsoft-com:vml" Requires="v">
                  <p:oleObj spid="_x0000_s7180" name="Picture" r:id="rId3" imgW="4744212" imgH="2353056" progId="Word.Picture.8">
                    <p:embed/>
                  </p:oleObj>
                </mc:Choice>
                <mc:Fallback>
                  <p:oleObj name="Picture" r:id="rId3" imgW="4744212" imgH="2353056" progId="Word.Picture.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8" y="2352"/>
                          <a:ext cx="3864" cy="1822"/>
                        </a:xfrm>
                        <a:prstGeom prst="rect">
                          <a:avLst/>
                        </a:prstGeom>
                        <a:noFill/>
                        <a:ln w="12700" cap="sq">
                          <a:solidFill>
                            <a:schemeClr val="tx1"/>
                          </a:solidFill>
                          <a:miter lim="800000"/>
                          <a:headEnd type="none" w="sm" len="sm"/>
                          <a:tailEnd type="none" w="sm" len="sm"/>
                        </a:ln>
                        <a:effectLst/>
                      </p:spPr>
                    </p:pic>
                  </p:oleObj>
                </mc:Fallback>
              </mc:AlternateContent>
            </a:graphicData>
          </a:graphic>
        </p:graphicFrame>
        <p:sp>
          <p:nvSpPr>
            <p:cNvPr id="192518" name="Rectangle 6"/>
            <p:cNvSpPr>
              <a:spLocks noChangeArrowheads="1"/>
            </p:cNvSpPr>
            <p:nvPr/>
          </p:nvSpPr>
          <p:spPr bwMode="auto">
            <a:xfrm>
              <a:off x="2976" y="3600"/>
              <a:ext cx="912" cy="192"/>
            </a:xfrm>
            <a:prstGeom prst="rect">
              <a:avLst/>
            </a:prstGeom>
            <a:grpFill/>
            <a:ln w="9525">
              <a:noFill/>
              <a:miter lim="800000"/>
              <a:headEnd/>
              <a:tailEnd/>
            </a:ln>
            <a:effectLst/>
          </p:spPr>
          <p:txBody>
            <a:bodyPr wrap="none" anchor="ctr"/>
            <a:lstStyle/>
            <a:p>
              <a:endParaRPr lang="en-US"/>
            </a:p>
          </p:txBody>
        </p:sp>
      </p:grpSp>
    </p:spTree>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a:xfrm>
            <a:off x="228600" y="0"/>
            <a:ext cx="8226425" cy="1143000"/>
          </a:xfrm>
        </p:spPr>
        <p:txBody>
          <a:bodyPr/>
          <a:lstStyle/>
          <a:p>
            <a:pPr algn="ctr"/>
            <a:r>
              <a:rPr lang="en-US" dirty="0"/>
              <a:t>Mass Flow Stress</a:t>
            </a:r>
          </a:p>
        </p:txBody>
      </p:sp>
      <p:sp>
        <p:nvSpPr>
          <p:cNvPr id="193539" name="Rectangle 3"/>
          <p:cNvSpPr>
            <a:spLocks noGrp="1" noChangeArrowheads="1"/>
          </p:cNvSpPr>
          <p:nvPr>
            <p:ph type="body" sz="half" idx="1"/>
          </p:nvPr>
        </p:nvSpPr>
        <p:spPr>
          <a:xfrm>
            <a:off x="1295400" y="1752600"/>
            <a:ext cx="7315200" cy="2362200"/>
          </a:xfrm>
        </p:spPr>
        <p:txBody>
          <a:bodyPr/>
          <a:lstStyle/>
          <a:p>
            <a:r>
              <a:rPr lang="en-US" sz="2000"/>
              <a:t>Result from forces applied to vessels or piping systems by fluids in motion</a:t>
            </a:r>
          </a:p>
          <a:p>
            <a:endParaRPr lang="en-US" sz="2000"/>
          </a:p>
          <a:p>
            <a:pPr>
              <a:lnSpc>
                <a:spcPct val="130000"/>
              </a:lnSpc>
            </a:pPr>
            <a:r>
              <a:rPr lang="en-US" sz="2000"/>
              <a:t>Examples: Primary coolant flowing through the RX vessel or water hammer on start-up of a system</a:t>
            </a:r>
          </a:p>
        </p:txBody>
      </p:sp>
      <p:grpSp>
        <p:nvGrpSpPr>
          <p:cNvPr id="2" name="Group 44"/>
          <p:cNvGrpSpPr>
            <a:grpSpLocks/>
          </p:cNvGrpSpPr>
          <p:nvPr/>
        </p:nvGrpSpPr>
        <p:grpSpPr bwMode="auto">
          <a:xfrm>
            <a:off x="2438400" y="4572000"/>
            <a:ext cx="5486400" cy="1828800"/>
            <a:chOff x="1536" y="2880"/>
            <a:chExt cx="3456" cy="1152"/>
          </a:xfrm>
        </p:grpSpPr>
        <p:sp>
          <p:nvSpPr>
            <p:cNvPr id="193541" name="Text Box 5"/>
            <p:cNvSpPr txBox="1">
              <a:spLocks noChangeArrowheads="1"/>
            </p:cNvSpPr>
            <p:nvPr/>
          </p:nvSpPr>
          <p:spPr bwMode="auto">
            <a:xfrm>
              <a:off x="1536" y="3216"/>
              <a:ext cx="898" cy="327"/>
            </a:xfrm>
            <a:prstGeom prst="rect">
              <a:avLst/>
            </a:prstGeom>
            <a:noFill/>
            <a:ln w="9525">
              <a:noFill/>
              <a:miter lim="800000"/>
              <a:headEnd/>
              <a:tailEnd/>
            </a:ln>
            <a:effectLst/>
          </p:spPr>
          <p:txBody>
            <a:bodyPr>
              <a:spAutoFit/>
            </a:bodyPr>
            <a:lstStyle/>
            <a:p>
              <a:pPr algn="l" eaLnBrk="0" hangingPunct="0">
                <a:spcBef>
                  <a:spcPct val="50000"/>
                </a:spcBef>
              </a:pPr>
              <a:r>
                <a:rPr lang="en-US" b="1"/>
                <a:t>Force</a:t>
              </a:r>
            </a:p>
          </p:txBody>
        </p:sp>
        <p:sp>
          <p:nvSpPr>
            <p:cNvPr id="193542" name="AutoShape 6"/>
            <p:cNvSpPr>
              <a:spLocks noChangeArrowheads="1"/>
            </p:cNvSpPr>
            <p:nvPr/>
          </p:nvSpPr>
          <p:spPr bwMode="auto">
            <a:xfrm>
              <a:off x="2352" y="3264"/>
              <a:ext cx="480" cy="306"/>
            </a:xfrm>
            <a:prstGeom prst="rightArrow">
              <a:avLst>
                <a:gd name="adj1" fmla="val 34639"/>
                <a:gd name="adj2" fmla="val 62092"/>
              </a:avLst>
            </a:prstGeom>
            <a:solidFill>
              <a:schemeClr val="accent1"/>
            </a:solidFill>
            <a:ln w="9525">
              <a:solidFill>
                <a:schemeClr val="tx1"/>
              </a:solidFill>
              <a:miter lim="800000"/>
              <a:headEnd/>
              <a:tailEnd/>
            </a:ln>
            <a:effectLst/>
          </p:spPr>
          <p:txBody>
            <a:bodyPr wrap="none" anchor="ctr"/>
            <a:lstStyle/>
            <a:p>
              <a:endParaRPr lang="en-US"/>
            </a:p>
          </p:txBody>
        </p:sp>
        <p:grpSp>
          <p:nvGrpSpPr>
            <p:cNvPr id="3" name="Group 7"/>
            <p:cNvGrpSpPr>
              <a:grpSpLocks/>
            </p:cNvGrpSpPr>
            <p:nvPr/>
          </p:nvGrpSpPr>
          <p:grpSpPr bwMode="auto">
            <a:xfrm>
              <a:off x="2949" y="2931"/>
              <a:ext cx="1536" cy="1012"/>
              <a:chOff x="1824" y="2928"/>
              <a:chExt cx="1536" cy="1012"/>
            </a:xfrm>
          </p:grpSpPr>
          <p:grpSp>
            <p:nvGrpSpPr>
              <p:cNvPr id="4" name="Group 8"/>
              <p:cNvGrpSpPr>
                <a:grpSpLocks/>
              </p:cNvGrpSpPr>
              <p:nvPr/>
            </p:nvGrpSpPr>
            <p:grpSpPr bwMode="auto">
              <a:xfrm rot="4308636">
                <a:off x="1956" y="2796"/>
                <a:ext cx="1012" cy="1276"/>
                <a:chOff x="2021" y="3430"/>
                <a:chExt cx="567" cy="301"/>
              </a:xfrm>
            </p:grpSpPr>
            <p:sp>
              <p:nvSpPr>
                <p:cNvPr id="193545" name="Freeform 9"/>
                <p:cNvSpPr>
                  <a:spLocks/>
                </p:cNvSpPr>
                <p:nvPr/>
              </p:nvSpPr>
              <p:spPr bwMode="auto">
                <a:xfrm>
                  <a:off x="2082" y="3469"/>
                  <a:ext cx="105" cy="142"/>
                </a:xfrm>
                <a:custGeom>
                  <a:avLst/>
                  <a:gdLst/>
                  <a:ahLst/>
                  <a:cxnLst>
                    <a:cxn ang="0">
                      <a:pos x="186" y="27"/>
                    </a:cxn>
                    <a:cxn ang="0">
                      <a:pos x="196" y="4"/>
                    </a:cxn>
                    <a:cxn ang="0">
                      <a:pos x="208" y="7"/>
                    </a:cxn>
                    <a:cxn ang="0">
                      <a:pos x="208" y="37"/>
                    </a:cxn>
                    <a:cxn ang="0">
                      <a:pos x="193" y="52"/>
                    </a:cxn>
                    <a:cxn ang="0">
                      <a:pos x="184" y="65"/>
                    </a:cxn>
                    <a:cxn ang="0">
                      <a:pos x="176" y="80"/>
                    </a:cxn>
                    <a:cxn ang="0">
                      <a:pos x="164" y="95"/>
                    </a:cxn>
                    <a:cxn ang="0">
                      <a:pos x="147" y="109"/>
                    </a:cxn>
                    <a:cxn ang="0">
                      <a:pos x="135" y="133"/>
                    </a:cxn>
                    <a:cxn ang="0">
                      <a:pos x="114" y="153"/>
                    </a:cxn>
                    <a:cxn ang="0">
                      <a:pos x="110" y="174"/>
                    </a:cxn>
                    <a:cxn ang="0">
                      <a:pos x="93" y="187"/>
                    </a:cxn>
                    <a:cxn ang="0">
                      <a:pos x="81" y="202"/>
                    </a:cxn>
                    <a:cxn ang="0">
                      <a:pos x="71" y="219"/>
                    </a:cxn>
                    <a:cxn ang="0">
                      <a:pos x="61" y="230"/>
                    </a:cxn>
                    <a:cxn ang="0">
                      <a:pos x="52" y="236"/>
                    </a:cxn>
                    <a:cxn ang="0">
                      <a:pos x="44" y="251"/>
                    </a:cxn>
                    <a:cxn ang="0">
                      <a:pos x="33" y="269"/>
                    </a:cxn>
                    <a:cxn ang="0">
                      <a:pos x="15" y="282"/>
                    </a:cxn>
                    <a:cxn ang="0">
                      <a:pos x="0" y="282"/>
                    </a:cxn>
                    <a:cxn ang="0">
                      <a:pos x="5" y="275"/>
                    </a:cxn>
                    <a:cxn ang="0">
                      <a:pos x="17" y="262"/>
                    </a:cxn>
                    <a:cxn ang="0">
                      <a:pos x="26" y="246"/>
                    </a:cxn>
                    <a:cxn ang="0">
                      <a:pos x="30" y="228"/>
                    </a:cxn>
                    <a:cxn ang="0">
                      <a:pos x="41" y="214"/>
                    </a:cxn>
                    <a:cxn ang="0">
                      <a:pos x="53" y="204"/>
                    </a:cxn>
                    <a:cxn ang="0">
                      <a:pos x="63" y="193"/>
                    </a:cxn>
                    <a:cxn ang="0">
                      <a:pos x="65" y="183"/>
                    </a:cxn>
                    <a:cxn ang="0">
                      <a:pos x="73" y="171"/>
                    </a:cxn>
                    <a:cxn ang="0">
                      <a:pos x="86" y="160"/>
                    </a:cxn>
                    <a:cxn ang="0">
                      <a:pos x="96" y="149"/>
                    </a:cxn>
                    <a:cxn ang="0">
                      <a:pos x="101" y="136"/>
                    </a:cxn>
                    <a:cxn ang="0">
                      <a:pos x="117" y="118"/>
                    </a:cxn>
                    <a:cxn ang="0">
                      <a:pos x="125" y="102"/>
                    </a:cxn>
                    <a:cxn ang="0">
                      <a:pos x="146" y="85"/>
                    </a:cxn>
                    <a:cxn ang="0">
                      <a:pos x="154" y="65"/>
                    </a:cxn>
                    <a:cxn ang="0">
                      <a:pos x="167" y="45"/>
                    </a:cxn>
                  </a:cxnLst>
                  <a:rect l="0" t="0" r="r" b="b"/>
                  <a:pathLst>
                    <a:path w="210" h="283">
                      <a:moveTo>
                        <a:pt x="180" y="35"/>
                      </a:moveTo>
                      <a:lnTo>
                        <a:pt x="186" y="27"/>
                      </a:lnTo>
                      <a:lnTo>
                        <a:pt x="192" y="16"/>
                      </a:lnTo>
                      <a:lnTo>
                        <a:pt x="196" y="4"/>
                      </a:lnTo>
                      <a:lnTo>
                        <a:pt x="200" y="0"/>
                      </a:lnTo>
                      <a:lnTo>
                        <a:pt x="208" y="7"/>
                      </a:lnTo>
                      <a:lnTo>
                        <a:pt x="210" y="22"/>
                      </a:lnTo>
                      <a:lnTo>
                        <a:pt x="208" y="37"/>
                      </a:lnTo>
                      <a:lnTo>
                        <a:pt x="200" y="47"/>
                      </a:lnTo>
                      <a:lnTo>
                        <a:pt x="193" y="52"/>
                      </a:lnTo>
                      <a:lnTo>
                        <a:pt x="188" y="58"/>
                      </a:lnTo>
                      <a:lnTo>
                        <a:pt x="184" y="65"/>
                      </a:lnTo>
                      <a:lnTo>
                        <a:pt x="180" y="72"/>
                      </a:lnTo>
                      <a:lnTo>
                        <a:pt x="176" y="80"/>
                      </a:lnTo>
                      <a:lnTo>
                        <a:pt x="171" y="88"/>
                      </a:lnTo>
                      <a:lnTo>
                        <a:pt x="164" y="95"/>
                      </a:lnTo>
                      <a:lnTo>
                        <a:pt x="155" y="101"/>
                      </a:lnTo>
                      <a:lnTo>
                        <a:pt x="147" y="109"/>
                      </a:lnTo>
                      <a:lnTo>
                        <a:pt x="142" y="121"/>
                      </a:lnTo>
                      <a:lnTo>
                        <a:pt x="135" y="133"/>
                      </a:lnTo>
                      <a:lnTo>
                        <a:pt x="123" y="144"/>
                      </a:lnTo>
                      <a:lnTo>
                        <a:pt x="114" y="153"/>
                      </a:lnTo>
                      <a:lnTo>
                        <a:pt x="113" y="163"/>
                      </a:lnTo>
                      <a:lnTo>
                        <a:pt x="110" y="174"/>
                      </a:lnTo>
                      <a:lnTo>
                        <a:pt x="101" y="183"/>
                      </a:lnTo>
                      <a:lnTo>
                        <a:pt x="93" y="187"/>
                      </a:lnTo>
                      <a:lnTo>
                        <a:pt x="87" y="194"/>
                      </a:lnTo>
                      <a:lnTo>
                        <a:pt x="81" y="202"/>
                      </a:lnTo>
                      <a:lnTo>
                        <a:pt x="75" y="210"/>
                      </a:lnTo>
                      <a:lnTo>
                        <a:pt x="71" y="219"/>
                      </a:lnTo>
                      <a:lnTo>
                        <a:pt x="66" y="225"/>
                      </a:lnTo>
                      <a:lnTo>
                        <a:pt x="61" y="230"/>
                      </a:lnTo>
                      <a:lnTo>
                        <a:pt x="57" y="232"/>
                      </a:lnTo>
                      <a:lnTo>
                        <a:pt x="52" y="236"/>
                      </a:lnTo>
                      <a:lnTo>
                        <a:pt x="49" y="242"/>
                      </a:lnTo>
                      <a:lnTo>
                        <a:pt x="44" y="251"/>
                      </a:lnTo>
                      <a:lnTo>
                        <a:pt x="40" y="260"/>
                      </a:lnTo>
                      <a:lnTo>
                        <a:pt x="33" y="269"/>
                      </a:lnTo>
                      <a:lnTo>
                        <a:pt x="26" y="277"/>
                      </a:lnTo>
                      <a:lnTo>
                        <a:pt x="15" y="282"/>
                      </a:lnTo>
                      <a:lnTo>
                        <a:pt x="4" y="283"/>
                      </a:lnTo>
                      <a:lnTo>
                        <a:pt x="0" y="282"/>
                      </a:lnTo>
                      <a:lnTo>
                        <a:pt x="2" y="280"/>
                      </a:lnTo>
                      <a:lnTo>
                        <a:pt x="5" y="275"/>
                      </a:lnTo>
                      <a:lnTo>
                        <a:pt x="11" y="269"/>
                      </a:lnTo>
                      <a:lnTo>
                        <a:pt x="17" y="262"/>
                      </a:lnTo>
                      <a:lnTo>
                        <a:pt x="22" y="255"/>
                      </a:lnTo>
                      <a:lnTo>
                        <a:pt x="26" y="246"/>
                      </a:lnTo>
                      <a:lnTo>
                        <a:pt x="28" y="237"/>
                      </a:lnTo>
                      <a:lnTo>
                        <a:pt x="30" y="228"/>
                      </a:lnTo>
                      <a:lnTo>
                        <a:pt x="34" y="221"/>
                      </a:lnTo>
                      <a:lnTo>
                        <a:pt x="41" y="214"/>
                      </a:lnTo>
                      <a:lnTo>
                        <a:pt x="47" y="208"/>
                      </a:lnTo>
                      <a:lnTo>
                        <a:pt x="53" y="204"/>
                      </a:lnTo>
                      <a:lnTo>
                        <a:pt x="59" y="199"/>
                      </a:lnTo>
                      <a:lnTo>
                        <a:pt x="63" y="193"/>
                      </a:lnTo>
                      <a:lnTo>
                        <a:pt x="64" y="189"/>
                      </a:lnTo>
                      <a:lnTo>
                        <a:pt x="65" y="183"/>
                      </a:lnTo>
                      <a:lnTo>
                        <a:pt x="68" y="177"/>
                      </a:lnTo>
                      <a:lnTo>
                        <a:pt x="73" y="171"/>
                      </a:lnTo>
                      <a:lnTo>
                        <a:pt x="80" y="166"/>
                      </a:lnTo>
                      <a:lnTo>
                        <a:pt x="86" y="160"/>
                      </a:lnTo>
                      <a:lnTo>
                        <a:pt x="91" y="154"/>
                      </a:lnTo>
                      <a:lnTo>
                        <a:pt x="96" y="149"/>
                      </a:lnTo>
                      <a:lnTo>
                        <a:pt x="97" y="145"/>
                      </a:lnTo>
                      <a:lnTo>
                        <a:pt x="101" y="136"/>
                      </a:lnTo>
                      <a:lnTo>
                        <a:pt x="109" y="126"/>
                      </a:lnTo>
                      <a:lnTo>
                        <a:pt x="117" y="118"/>
                      </a:lnTo>
                      <a:lnTo>
                        <a:pt x="120" y="110"/>
                      </a:lnTo>
                      <a:lnTo>
                        <a:pt x="125" y="102"/>
                      </a:lnTo>
                      <a:lnTo>
                        <a:pt x="135" y="94"/>
                      </a:lnTo>
                      <a:lnTo>
                        <a:pt x="146" y="85"/>
                      </a:lnTo>
                      <a:lnTo>
                        <a:pt x="151" y="75"/>
                      </a:lnTo>
                      <a:lnTo>
                        <a:pt x="154" y="65"/>
                      </a:lnTo>
                      <a:lnTo>
                        <a:pt x="158" y="55"/>
                      </a:lnTo>
                      <a:lnTo>
                        <a:pt x="167" y="45"/>
                      </a:lnTo>
                      <a:lnTo>
                        <a:pt x="180" y="35"/>
                      </a:lnTo>
                      <a:close/>
                    </a:path>
                  </a:pathLst>
                </a:custGeom>
                <a:solidFill>
                  <a:srgbClr val="2DA0ED"/>
                </a:solidFill>
                <a:ln w="9525">
                  <a:noFill/>
                  <a:round/>
                  <a:headEnd/>
                  <a:tailEnd/>
                </a:ln>
              </p:spPr>
              <p:txBody>
                <a:bodyPr/>
                <a:lstStyle/>
                <a:p>
                  <a:endParaRPr lang="en-US"/>
                </a:p>
              </p:txBody>
            </p:sp>
            <p:sp>
              <p:nvSpPr>
                <p:cNvPr id="193546" name="Freeform 10"/>
                <p:cNvSpPr>
                  <a:spLocks/>
                </p:cNvSpPr>
                <p:nvPr/>
              </p:nvSpPr>
              <p:spPr bwMode="auto">
                <a:xfrm>
                  <a:off x="2047" y="3621"/>
                  <a:ext cx="38" cy="44"/>
                </a:xfrm>
                <a:custGeom>
                  <a:avLst/>
                  <a:gdLst/>
                  <a:ahLst/>
                  <a:cxnLst>
                    <a:cxn ang="0">
                      <a:pos x="75" y="3"/>
                    </a:cxn>
                    <a:cxn ang="0">
                      <a:pos x="76" y="7"/>
                    </a:cxn>
                    <a:cxn ang="0">
                      <a:pos x="74" y="10"/>
                    </a:cxn>
                    <a:cxn ang="0">
                      <a:pos x="69" y="14"/>
                    </a:cxn>
                    <a:cxn ang="0">
                      <a:pos x="65" y="18"/>
                    </a:cxn>
                    <a:cxn ang="0">
                      <a:pos x="59" y="23"/>
                    </a:cxn>
                    <a:cxn ang="0">
                      <a:pos x="53" y="28"/>
                    </a:cxn>
                    <a:cxn ang="0">
                      <a:pos x="51" y="33"/>
                    </a:cxn>
                    <a:cxn ang="0">
                      <a:pos x="50" y="38"/>
                    </a:cxn>
                    <a:cxn ang="0">
                      <a:pos x="48" y="46"/>
                    </a:cxn>
                    <a:cxn ang="0">
                      <a:pos x="43" y="54"/>
                    </a:cxn>
                    <a:cxn ang="0">
                      <a:pos x="36" y="62"/>
                    </a:cxn>
                    <a:cxn ang="0">
                      <a:pos x="30" y="72"/>
                    </a:cxn>
                    <a:cxn ang="0">
                      <a:pos x="23" y="82"/>
                    </a:cxn>
                    <a:cxn ang="0">
                      <a:pos x="14" y="86"/>
                    </a:cxn>
                    <a:cxn ang="0">
                      <a:pos x="6" y="86"/>
                    </a:cxn>
                    <a:cxn ang="0">
                      <a:pos x="0" y="82"/>
                    </a:cxn>
                    <a:cxn ang="0">
                      <a:pos x="1" y="74"/>
                    </a:cxn>
                    <a:cxn ang="0">
                      <a:pos x="8" y="64"/>
                    </a:cxn>
                    <a:cxn ang="0">
                      <a:pos x="17" y="54"/>
                    </a:cxn>
                    <a:cxn ang="0">
                      <a:pos x="23" y="45"/>
                    </a:cxn>
                    <a:cxn ang="0">
                      <a:pos x="27" y="34"/>
                    </a:cxn>
                    <a:cxn ang="0">
                      <a:pos x="33" y="24"/>
                    </a:cxn>
                    <a:cxn ang="0">
                      <a:pos x="42" y="16"/>
                    </a:cxn>
                    <a:cxn ang="0">
                      <a:pos x="51" y="11"/>
                    </a:cxn>
                    <a:cxn ang="0">
                      <a:pos x="59" y="8"/>
                    </a:cxn>
                    <a:cxn ang="0">
                      <a:pos x="65" y="3"/>
                    </a:cxn>
                    <a:cxn ang="0">
                      <a:pos x="69" y="0"/>
                    </a:cxn>
                    <a:cxn ang="0">
                      <a:pos x="75" y="3"/>
                    </a:cxn>
                  </a:cxnLst>
                  <a:rect l="0" t="0" r="r" b="b"/>
                  <a:pathLst>
                    <a:path w="76" h="86">
                      <a:moveTo>
                        <a:pt x="75" y="3"/>
                      </a:moveTo>
                      <a:lnTo>
                        <a:pt x="76" y="7"/>
                      </a:lnTo>
                      <a:lnTo>
                        <a:pt x="74" y="10"/>
                      </a:lnTo>
                      <a:lnTo>
                        <a:pt x="69" y="14"/>
                      </a:lnTo>
                      <a:lnTo>
                        <a:pt x="65" y="18"/>
                      </a:lnTo>
                      <a:lnTo>
                        <a:pt x="59" y="23"/>
                      </a:lnTo>
                      <a:lnTo>
                        <a:pt x="53" y="28"/>
                      </a:lnTo>
                      <a:lnTo>
                        <a:pt x="51" y="33"/>
                      </a:lnTo>
                      <a:lnTo>
                        <a:pt x="50" y="38"/>
                      </a:lnTo>
                      <a:lnTo>
                        <a:pt x="48" y="46"/>
                      </a:lnTo>
                      <a:lnTo>
                        <a:pt x="43" y="54"/>
                      </a:lnTo>
                      <a:lnTo>
                        <a:pt x="36" y="62"/>
                      </a:lnTo>
                      <a:lnTo>
                        <a:pt x="30" y="72"/>
                      </a:lnTo>
                      <a:lnTo>
                        <a:pt x="23" y="82"/>
                      </a:lnTo>
                      <a:lnTo>
                        <a:pt x="14" y="86"/>
                      </a:lnTo>
                      <a:lnTo>
                        <a:pt x="6" y="86"/>
                      </a:lnTo>
                      <a:lnTo>
                        <a:pt x="0" y="82"/>
                      </a:lnTo>
                      <a:lnTo>
                        <a:pt x="1" y="74"/>
                      </a:lnTo>
                      <a:lnTo>
                        <a:pt x="8" y="64"/>
                      </a:lnTo>
                      <a:lnTo>
                        <a:pt x="17" y="54"/>
                      </a:lnTo>
                      <a:lnTo>
                        <a:pt x="23" y="45"/>
                      </a:lnTo>
                      <a:lnTo>
                        <a:pt x="27" y="34"/>
                      </a:lnTo>
                      <a:lnTo>
                        <a:pt x="33" y="24"/>
                      </a:lnTo>
                      <a:lnTo>
                        <a:pt x="42" y="16"/>
                      </a:lnTo>
                      <a:lnTo>
                        <a:pt x="51" y="11"/>
                      </a:lnTo>
                      <a:lnTo>
                        <a:pt x="59" y="8"/>
                      </a:lnTo>
                      <a:lnTo>
                        <a:pt x="65" y="3"/>
                      </a:lnTo>
                      <a:lnTo>
                        <a:pt x="69" y="0"/>
                      </a:lnTo>
                      <a:lnTo>
                        <a:pt x="75" y="3"/>
                      </a:lnTo>
                      <a:close/>
                    </a:path>
                  </a:pathLst>
                </a:custGeom>
                <a:solidFill>
                  <a:srgbClr val="2DA0ED"/>
                </a:solidFill>
                <a:ln w="9525">
                  <a:noFill/>
                  <a:round/>
                  <a:headEnd/>
                  <a:tailEnd/>
                </a:ln>
              </p:spPr>
              <p:txBody>
                <a:bodyPr/>
                <a:lstStyle/>
                <a:p>
                  <a:endParaRPr lang="en-US"/>
                </a:p>
              </p:txBody>
            </p:sp>
            <p:sp>
              <p:nvSpPr>
                <p:cNvPr id="193547" name="Freeform 11"/>
                <p:cNvSpPr>
                  <a:spLocks/>
                </p:cNvSpPr>
                <p:nvPr/>
              </p:nvSpPr>
              <p:spPr bwMode="auto">
                <a:xfrm>
                  <a:off x="2024" y="3673"/>
                  <a:ext cx="20" cy="24"/>
                </a:xfrm>
                <a:custGeom>
                  <a:avLst/>
                  <a:gdLst/>
                  <a:ahLst/>
                  <a:cxnLst>
                    <a:cxn ang="0">
                      <a:pos x="38" y="0"/>
                    </a:cxn>
                    <a:cxn ang="0">
                      <a:pos x="39" y="3"/>
                    </a:cxn>
                    <a:cxn ang="0">
                      <a:pos x="39" y="13"/>
                    </a:cxn>
                    <a:cxn ang="0">
                      <a:pos x="39" y="25"/>
                    </a:cxn>
                    <a:cxn ang="0">
                      <a:pos x="36" y="38"/>
                    </a:cxn>
                    <a:cxn ang="0">
                      <a:pos x="32" y="42"/>
                    </a:cxn>
                    <a:cxn ang="0">
                      <a:pos x="25" y="46"/>
                    </a:cxn>
                    <a:cxn ang="0">
                      <a:pos x="19" y="48"/>
                    </a:cxn>
                    <a:cxn ang="0">
                      <a:pos x="10" y="48"/>
                    </a:cxn>
                    <a:cxn ang="0">
                      <a:pos x="5" y="47"/>
                    </a:cxn>
                    <a:cxn ang="0">
                      <a:pos x="0" y="43"/>
                    </a:cxn>
                    <a:cxn ang="0">
                      <a:pos x="0" y="36"/>
                    </a:cxn>
                    <a:cxn ang="0">
                      <a:pos x="6" y="27"/>
                    </a:cxn>
                    <a:cxn ang="0">
                      <a:pos x="17" y="15"/>
                    </a:cxn>
                    <a:cxn ang="0">
                      <a:pos x="28" y="5"/>
                    </a:cxn>
                    <a:cxn ang="0">
                      <a:pos x="35" y="1"/>
                    </a:cxn>
                    <a:cxn ang="0">
                      <a:pos x="38" y="0"/>
                    </a:cxn>
                  </a:cxnLst>
                  <a:rect l="0" t="0" r="r" b="b"/>
                  <a:pathLst>
                    <a:path w="39" h="48">
                      <a:moveTo>
                        <a:pt x="38" y="0"/>
                      </a:moveTo>
                      <a:lnTo>
                        <a:pt x="39" y="3"/>
                      </a:lnTo>
                      <a:lnTo>
                        <a:pt x="39" y="13"/>
                      </a:lnTo>
                      <a:lnTo>
                        <a:pt x="39" y="25"/>
                      </a:lnTo>
                      <a:lnTo>
                        <a:pt x="36" y="38"/>
                      </a:lnTo>
                      <a:lnTo>
                        <a:pt x="32" y="42"/>
                      </a:lnTo>
                      <a:lnTo>
                        <a:pt x="25" y="46"/>
                      </a:lnTo>
                      <a:lnTo>
                        <a:pt x="19" y="48"/>
                      </a:lnTo>
                      <a:lnTo>
                        <a:pt x="10" y="48"/>
                      </a:lnTo>
                      <a:lnTo>
                        <a:pt x="5" y="47"/>
                      </a:lnTo>
                      <a:lnTo>
                        <a:pt x="0" y="43"/>
                      </a:lnTo>
                      <a:lnTo>
                        <a:pt x="0" y="36"/>
                      </a:lnTo>
                      <a:lnTo>
                        <a:pt x="6" y="27"/>
                      </a:lnTo>
                      <a:lnTo>
                        <a:pt x="17" y="15"/>
                      </a:lnTo>
                      <a:lnTo>
                        <a:pt x="28" y="5"/>
                      </a:lnTo>
                      <a:lnTo>
                        <a:pt x="35" y="1"/>
                      </a:lnTo>
                      <a:lnTo>
                        <a:pt x="38" y="0"/>
                      </a:lnTo>
                      <a:close/>
                    </a:path>
                  </a:pathLst>
                </a:custGeom>
                <a:solidFill>
                  <a:srgbClr val="2DA0ED"/>
                </a:solidFill>
                <a:ln w="9525">
                  <a:noFill/>
                  <a:round/>
                  <a:headEnd/>
                  <a:tailEnd/>
                </a:ln>
              </p:spPr>
              <p:txBody>
                <a:bodyPr/>
                <a:lstStyle/>
                <a:p>
                  <a:endParaRPr lang="en-US"/>
                </a:p>
              </p:txBody>
            </p:sp>
            <p:sp>
              <p:nvSpPr>
                <p:cNvPr id="193548" name="Freeform 12"/>
                <p:cNvSpPr>
                  <a:spLocks/>
                </p:cNvSpPr>
                <p:nvPr/>
              </p:nvSpPr>
              <p:spPr bwMode="auto">
                <a:xfrm>
                  <a:off x="2120" y="3543"/>
                  <a:ext cx="73" cy="109"/>
                </a:xfrm>
                <a:custGeom>
                  <a:avLst/>
                  <a:gdLst/>
                  <a:ahLst/>
                  <a:cxnLst>
                    <a:cxn ang="0">
                      <a:pos x="144" y="1"/>
                    </a:cxn>
                    <a:cxn ang="0">
                      <a:pos x="141" y="0"/>
                    </a:cxn>
                    <a:cxn ang="0">
                      <a:pos x="135" y="4"/>
                    </a:cxn>
                    <a:cxn ang="0">
                      <a:pos x="129" y="10"/>
                    </a:cxn>
                    <a:cxn ang="0">
                      <a:pos x="124" y="18"/>
                    </a:cxn>
                    <a:cxn ang="0">
                      <a:pos x="118" y="27"/>
                    </a:cxn>
                    <a:cxn ang="0">
                      <a:pos x="113" y="36"/>
                    </a:cxn>
                    <a:cxn ang="0">
                      <a:pos x="110" y="43"/>
                    </a:cxn>
                    <a:cxn ang="0">
                      <a:pos x="109" y="48"/>
                    </a:cxn>
                    <a:cxn ang="0">
                      <a:pos x="105" y="53"/>
                    </a:cxn>
                    <a:cxn ang="0">
                      <a:pos x="96" y="61"/>
                    </a:cxn>
                    <a:cxn ang="0">
                      <a:pos x="86" y="73"/>
                    </a:cxn>
                    <a:cxn ang="0">
                      <a:pos x="76" y="90"/>
                    </a:cxn>
                    <a:cxn ang="0">
                      <a:pos x="72" y="99"/>
                    </a:cxn>
                    <a:cxn ang="0">
                      <a:pos x="67" y="107"/>
                    </a:cxn>
                    <a:cxn ang="0">
                      <a:pos x="63" y="114"/>
                    </a:cxn>
                    <a:cxn ang="0">
                      <a:pos x="57" y="120"/>
                    </a:cxn>
                    <a:cxn ang="0">
                      <a:pos x="51" y="126"/>
                    </a:cxn>
                    <a:cxn ang="0">
                      <a:pos x="47" y="133"/>
                    </a:cxn>
                    <a:cxn ang="0">
                      <a:pos x="43" y="141"/>
                    </a:cxn>
                    <a:cxn ang="0">
                      <a:pos x="40" y="150"/>
                    </a:cxn>
                    <a:cxn ang="0">
                      <a:pos x="35" y="160"/>
                    </a:cxn>
                    <a:cxn ang="0">
                      <a:pos x="28" y="170"/>
                    </a:cxn>
                    <a:cxn ang="0">
                      <a:pos x="19" y="179"/>
                    </a:cxn>
                    <a:cxn ang="0">
                      <a:pos x="11" y="187"/>
                    </a:cxn>
                    <a:cxn ang="0">
                      <a:pos x="4" y="195"/>
                    </a:cxn>
                    <a:cxn ang="0">
                      <a:pos x="0" y="202"/>
                    </a:cxn>
                    <a:cxn ang="0">
                      <a:pos x="2" y="210"/>
                    </a:cxn>
                    <a:cxn ang="0">
                      <a:pos x="10" y="218"/>
                    </a:cxn>
                    <a:cxn ang="0">
                      <a:pos x="13" y="218"/>
                    </a:cxn>
                    <a:cxn ang="0">
                      <a:pos x="17" y="214"/>
                    </a:cxn>
                    <a:cxn ang="0">
                      <a:pos x="21" y="209"/>
                    </a:cxn>
                    <a:cxn ang="0">
                      <a:pos x="26" y="200"/>
                    </a:cxn>
                    <a:cxn ang="0">
                      <a:pos x="30" y="190"/>
                    </a:cxn>
                    <a:cxn ang="0">
                      <a:pos x="37" y="180"/>
                    </a:cxn>
                    <a:cxn ang="0">
                      <a:pos x="45" y="171"/>
                    </a:cxn>
                    <a:cxn ang="0">
                      <a:pos x="55" y="163"/>
                    </a:cxn>
                    <a:cxn ang="0">
                      <a:pos x="63" y="156"/>
                    </a:cxn>
                    <a:cxn ang="0">
                      <a:pos x="68" y="148"/>
                    </a:cxn>
                    <a:cxn ang="0">
                      <a:pos x="72" y="140"/>
                    </a:cxn>
                    <a:cxn ang="0">
                      <a:pos x="75" y="130"/>
                    </a:cxn>
                    <a:cxn ang="0">
                      <a:pos x="78" y="122"/>
                    </a:cxn>
                    <a:cxn ang="0">
                      <a:pos x="81" y="114"/>
                    </a:cxn>
                    <a:cxn ang="0">
                      <a:pos x="87" y="107"/>
                    </a:cxn>
                    <a:cxn ang="0">
                      <a:pos x="96" y="102"/>
                    </a:cxn>
                    <a:cxn ang="0">
                      <a:pos x="110" y="91"/>
                    </a:cxn>
                    <a:cxn ang="0">
                      <a:pos x="116" y="79"/>
                    </a:cxn>
                    <a:cxn ang="0">
                      <a:pos x="118" y="66"/>
                    </a:cxn>
                    <a:cxn ang="0">
                      <a:pos x="125" y="54"/>
                    </a:cxn>
                    <a:cxn ang="0">
                      <a:pos x="135" y="42"/>
                    </a:cxn>
                    <a:cxn ang="0">
                      <a:pos x="143" y="26"/>
                    </a:cxn>
                    <a:cxn ang="0">
                      <a:pos x="147" y="12"/>
                    </a:cxn>
                    <a:cxn ang="0">
                      <a:pos x="144" y="1"/>
                    </a:cxn>
                  </a:cxnLst>
                  <a:rect l="0" t="0" r="r" b="b"/>
                  <a:pathLst>
                    <a:path w="147" h="218">
                      <a:moveTo>
                        <a:pt x="144" y="1"/>
                      </a:moveTo>
                      <a:lnTo>
                        <a:pt x="141" y="0"/>
                      </a:lnTo>
                      <a:lnTo>
                        <a:pt x="135" y="4"/>
                      </a:lnTo>
                      <a:lnTo>
                        <a:pt x="129" y="10"/>
                      </a:lnTo>
                      <a:lnTo>
                        <a:pt x="124" y="18"/>
                      </a:lnTo>
                      <a:lnTo>
                        <a:pt x="118" y="27"/>
                      </a:lnTo>
                      <a:lnTo>
                        <a:pt x="113" y="36"/>
                      </a:lnTo>
                      <a:lnTo>
                        <a:pt x="110" y="43"/>
                      </a:lnTo>
                      <a:lnTo>
                        <a:pt x="109" y="48"/>
                      </a:lnTo>
                      <a:lnTo>
                        <a:pt x="105" y="53"/>
                      </a:lnTo>
                      <a:lnTo>
                        <a:pt x="96" y="61"/>
                      </a:lnTo>
                      <a:lnTo>
                        <a:pt x="86" y="73"/>
                      </a:lnTo>
                      <a:lnTo>
                        <a:pt x="76" y="90"/>
                      </a:lnTo>
                      <a:lnTo>
                        <a:pt x="72" y="99"/>
                      </a:lnTo>
                      <a:lnTo>
                        <a:pt x="67" y="107"/>
                      </a:lnTo>
                      <a:lnTo>
                        <a:pt x="63" y="114"/>
                      </a:lnTo>
                      <a:lnTo>
                        <a:pt x="57" y="120"/>
                      </a:lnTo>
                      <a:lnTo>
                        <a:pt x="51" y="126"/>
                      </a:lnTo>
                      <a:lnTo>
                        <a:pt x="47" y="133"/>
                      </a:lnTo>
                      <a:lnTo>
                        <a:pt x="43" y="141"/>
                      </a:lnTo>
                      <a:lnTo>
                        <a:pt x="40" y="150"/>
                      </a:lnTo>
                      <a:lnTo>
                        <a:pt x="35" y="160"/>
                      </a:lnTo>
                      <a:lnTo>
                        <a:pt x="28" y="170"/>
                      </a:lnTo>
                      <a:lnTo>
                        <a:pt x="19" y="179"/>
                      </a:lnTo>
                      <a:lnTo>
                        <a:pt x="11" y="187"/>
                      </a:lnTo>
                      <a:lnTo>
                        <a:pt x="4" y="195"/>
                      </a:lnTo>
                      <a:lnTo>
                        <a:pt x="0" y="202"/>
                      </a:lnTo>
                      <a:lnTo>
                        <a:pt x="2" y="210"/>
                      </a:lnTo>
                      <a:lnTo>
                        <a:pt x="10" y="218"/>
                      </a:lnTo>
                      <a:lnTo>
                        <a:pt x="13" y="218"/>
                      </a:lnTo>
                      <a:lnTo>
                        <a:pt x="17" y="214"/>
                      </a:lnTo>
                      <a:lnTo>
                        <a:pt x="21" y="209"/>
                      </a:lnTo>
                      <a:lnTo>
                        <a:pt x="26" y="200"/>
                      </a:lnTo>
                      <a:lnTo>
                        <a:pt x="30" y="190"/>
                      </a:lnTo>
                      <a:lnTo>
                        <a:pt x="37" y="180"/>
                      </a:lnTo>
                      <a:lnTo>
                        <a:pt x="45" y="171"/>
                      </a:lnTo>
                      <a:lnTo>
                        <a:pt x="55" y="163"/>
                      </a:lnTo>
                      <a:lnTo>
                        <a:pt x="63" y="156"/>
                      </a:lnTo>
                      <a:lnTo>
                        <a:pt x="68" y="148"/>
                      </a:lnTo>
                      <a:lnTo>
                        <a:pt x="72" y="140"/>
                      </a:lnTo>
                      <a:lnTo>
                        <a:pt x="75" y="130"/>
                      </a:lnTo>
                      <a:lnTo>
                        <a:pt x="78" y="122"/>
                      </a:lnTo>
                      <a:lnTo>
                        <a:pt x="81" y="114"/>
                      </a:lnTo>
                      <a:lnTo>
                        <a:pt x="87" y="107"/>
                      </a:lnTo>
                      <a:lnTo>
                        <a:pt x="96" y="102"/>
                      </a:lnTo>
                      <a:lnTo>
                        <a:pt x="110" y="91"/>
                      </a:lnTo>
                      <a:lnTo>
                        <a:pt x="116" y="79"/>
                      </a:lnTo>
                      <a:lnTo>
                        <a:pt x="118" y="66"/>
                      </a:lnTo>
                      <a:lnTo>
                        <a:pt x="125" y="54"/>
                      </a:lnTo>
                      <a:lnTo>
                        <a:pt x="135" y="42"/>
                      </a:lnTo>
                      <a:lnTo>
                        <a:pt x="143" y="26"/>
                      </a:lnTo>
                      <a:lnTo>
                        <a:pt x="147" y="12"/>
                      </a:lnTo>
                      <a:lnTo>
                        <a:pt x="144" y="1"/>
                      </a:lnTo>
                      <a:close/>
                    </a:path>
                  </a:pathLst>
                </a:custGeom>
                <a:solidFill>
                  <a:srgbClr val="2DA0ED"/>
                </a:solidFill>
                <a:ln w="9525">
                  <a:noFill/>
                  <a:round/>
                  <a:headEnd/>
                  <a:tailEnd/>
                </a:ln>
              </p:spPr>
              <p:txBody>
                <a:bodyPr/>
                <a:lstStyle/>
                <a:p>
                  <a:endParaRPr lang="en-US"/>
                </a:p>
              </p:txBody>
            </p:sp>
            <p:sp>
              <p:nvSpPr>
                <p:cNvPr id="193549" name="Freeform 13"/>
                <p:cNvSpPr>
                  <a:spLocks/>
                </p:cNvSpPr>
                <p:nvPr/>
              </p:nvSpPr>
              <p:spPr bwMode="auto">
                <a:xfrm>
                  <a:off x="2118" y="3699"/>
                  <a:ext cx="22" cy="32"/>
                </a:xfrm>
                <a:custGeom>
                  <a:avLst/>
                  <a:gdLst/>
                  <a:ahLst/>
                  <a:cxnLst>
                    <a:cxn ang="0">
                      <a:pos x="7" y="64"/>
                    </a:cxn>
                    <a:cxn ang="0">
                      <a:pos x="15" y="64"/>
                    </a:cxn>
                    <a:cxn ang="0">
                      <a:pos x="22" y="60"/>
                    </a:cxn>
                    <a:cxn ang="0">
                      <a:pos x="25" y="53"/>
                    </a:cxn>
                    <a:cxn ang="0">
                      <a:pos x="26" y="46"/>
                    </a:cxn>
                    <a:cxn ang="0">
                      <a:pos x="27" y="40"/>
                    </a:cxn>
                    <a:cxn ang="0">
                      <a:pos x="29" y="34"/>
                    </a:cxn>
                    <a:cxn ang="0">
                      <a:pos x="32" y="29"/>
                    </a:cxn>
                    <a:cxn ang="0">
                      <a:pos x="37" y="26"/>
                    </a:cxn>
                    <a:cxn ang="0">
                      <a:pos x="41" y="20"/>
                    </a:cxn>
                    <a:cxn ang="0">
                      <a:pos x="44" y="12"/>
                    </a:cxn>
                    <a:cxn ang="0">
                      <a:pos x="44" y="4"/>
                    </a:cxn>
                    <a:cxn ang="0">
                      <a:pos x="41" y="0"/>
                    </a:cxn>
                    <a:cxn ang="0">
                      <a:pos x="38" y="4"/>
                    </a:cxn>
                    <a:cxn ang="0">
                      <a:pos x="32" y="12"/>
                    </a:cxn>
                    <a:cxn ang="0">
                      <a:pos x="25" y="20"/>
                    </a:cxn>
                    <a:cxn ang="0">
                      <a:pos x="16" y="25"/>
                    </a:cxn>
                    <a:cxn ang="0">
                      <a:pos x="7" y="31"/>
                    </a:cxn>
                    <a:cxn ang="0">
                      <a:pos x="1" y="44"/>
                    </a:cxn>
                    <a:cxn ang="0">
                      <a:pos x="0" y="57"/>
                    </a:cxn>
                    <a:cxn ang="0">
                      <a:pos x="7" y="64"/>
                    </a:cxn>
                  </a:cxnLst>
                  <a:rect l="0" t="0" r="r" b="b"/>
                  <a:pathLst>
                    <a:path w="44" h="64">
                      <a:moveTo>
                        <a:pt x="7" y="64"/>
                      </a:moveTo>
                      <a:lnTo>
                        <a:pt x="15" y="64"/>
                      </a:lnTo>
                      <a:lnTo>
                        <a:pt x="22" y="60"/>
                      </a:lnTo>
                      <a:lnTo>
                        <a:pt x="25" y="53"/>
                      </a:lnTo>
                      <a:lnTo>
                        <a:pt x="26" y="46"/>
                      </a:lnTo>
                      <a:lnTo>
                        <a:pt x="27" y="40"/>
                      </a:lnTo>
                      <a:lnTo>
                        <a:pt x="29" y="34"/>
                      </a:lnTo>
                      <a:lnTo>
                        <a:pt x="32" y="29"/>
                      </a:lnTo>
                      <a:lnTo>
                        <a:pt x="37" y="26"/>
                      </a:lnTo>
                      <a:lnTo>
                        <a:pt x="41" y="20"/>
                      </a:lnTo>
                      <a:lnTo>
                        <a:pt x="44" y="12"/>
                      </a:lnTo>
                      <a:lnTo>
                        <a:pt x="44" y="4"/>
                      </a:lnTo>
                      <a:lnTo>
                        <a:pt x="41" y="0"/>
                      </a:lnTo>
                      <a:lnTo>
                        <a:pt x="38" y="4"/>
                      </a:lnTo>
                      <a:lnTo>
                        <a:pt x="32" y="12"/>
                      </a:lnTo>
                      <a:lnTo>
                        <a:pt x="25" y="20"/>
                      </a:lnTo>
                      <a:lnTo>
                        <a:pt x="16" y="25"/>
                      </a:lnTo>
                      <a:lnTo>
                        <a:pt x="7" y="31"/>
                      </a:lnTo>
                      <a:lnTo>
                        <a:pt x="1" y="44"/>
                      </a:lnTo>
                      <a:lnTo>
                        <a:pt x="0" y="57"/>
                      </a:lnTo>
                      <a:lnTo>
                        <a:pt x="7" y="64"/>
                      </a:lnTo>
                      <a:close/>
                    </a:path>
                  </a:pathLst>
                </a:custGeom>
                <a:solidFill>
                  <a:srgbClr val="2DA0ED"/>
                </a:solidFill>
                <a:ln w="9525">
                  <a:noFill/>
                  <a:round/>
                  <a:headEnd/>
                  <a:tailEnd/>
                </a:ln>
              </p:spPr>
              <p:txBody>
                <a:bodyPr/>
                <a:lstStyle/>
                <a:p>
                  <a:endParaRPr lang="en-US"/>
                </a:p>
              </p:txBody>
            </p:sp>
            <p:sp>
              <p:nvSpPr>
                <p:cNvPr id="193550" name="Freeform 14"/>
                <p:cNvSpPr>
                  <a:spLocks/>
                </p:cNvSpPr>
                <p:nvPr/>
              </p:nvSpPr>
              <p:spPr bwMode="auto">
                <a:xfrm>
                  <a:off x="2143" y="3612"/>
                  <a:ext cx="61" cy="82"/>
                </a:xfrm>
                <a:custGeom>
                  <a:avLst/>
                  <a:gdLst/>
                  <a:ahLst/>
                  <a:cxnLst>
                    <a:cxn ang="0">
                      <a:pos x="10" y="123"/>
                    </a:cxn>
                    <a:cxn ang="0">
                      <a:pos x="3" y="136"/>
                    </a:cxn>
                    <a:cxn ang="0">
                      <a:pos x="0" y="149"/>
                    </a:cxn>
                    <a:cxn ang="0">
                      <a:pos x="2" y="159"/>
                    </a:cxn>
                    <a:cxn ang="0">
                      <a:pos x="4" y="164"/>
                    </a:cxn>
                    <a:cxn ang="0">
                      <a:pos x="7" y="162"/>
                    </a:cxn>
                    <a:cxn ang="0">
                      <a:pos x="11" y="156"/>
                    </a:cxn>
                    <a:cxn ang="0">
                      <a:pos x="16" y="148"/>
                    </a:cxn>
                    <a:cxn ang="0">
                      <a:pos x="22" y="139"/>
                    </a:cxn>
                    <a:cxn ang="0">
                      <a:pos x="29" y="128"/>
                    </a:cxn>
                    <a:cxn ang="0">
                      <a:pos x="36" y="119"/>
                    </a:cxn>
                    <a:cxn ang="0">
                      <a:pos x="43" y="113"/>
                    </a:cxn>
                    <a:cxn ang="0">
                      <a:pos x="49" y="110"/>
                    </a:cxn>
                    <a:cxn ang="0">
                      <a:pos x="58" y="104"/>
                    </a:cxn>
                    <a:cxn ang="0">
                      <a:pos x="63" y="94"/>
                    </a:cxn>
                    <a:cxn ang="0">
                      <a:pos x="66" y="83"/>
                    </a:cxn>
                    <a:cxn ang="0">
                      <a:pos x="73" y="76"/>
                    </a:cxn>
                    <a:cxn ang="0">
                      <a:pos x="79" y="73"/>
                    </a:cxn>
                    <a:cxn ang="0">
                      <a:pos x="83" y="67"/>
                    </a:cxn>
                    <a:cxn ang="0">
                      <a:pos x="88" y="60"/>
                    </a:cxn>
                    <a:cxn ang="0">
                      <a:pos x="93" y="52"/>
                    </a:cxn>
                    <a:cxn ang="0">
                      <a:pos x="97" y="45"/>
                    </a:cxn>
                    <a:cxn ang="0">
                      <a:pos x="102" y="37"/>
                    </a:cxn>
                    <a:cxn ang="0">
                      <a:pos x="106" y="32"/>
                    </a:cxn>
                    <a:cxn ang="0">
                      <a:pos x="112" y="28"/>
                    </a:cxn>
                    <a:cxn ang="0">
                      <a:pos x="121" y="21"/>
                    </a:cxn>
                    <a:cxn ang="0">
                      <a:pos x="124" y="12"/>
                    </a:cxn>
                    <a:cxn ang="0">
                      <a:pos x="124" y="5"/>
                    </a:cxn>
                    <a:cxn ang="0">
                      <a:pos x="120" y="0"/>
                    </a:cxn>
                    <a:cxn ang="0">
                      <a:pos x="117" y="0"/>
                    </a:cxn>
                    <a:cxn ang="0">
                      <a:pos x="112" y="3"/>
                    </a:cxn>
                    <a:cxn ang="0">
                      <a:pos x="105" y="6"/>
                    </a:cxn>
                    <a:cxn ang="0">
                      <a:pos x="98" y="11"/>
                    </a:cxn>
                    <a:cxn ang="0">
                      <a:pos x="91" y="15"/>
                    </a:cxn>
                    <a:cxn ang="0">
                      <a:pos x="86" y="21"/>
                    </a:cxn>
                    <a:cxn ang="0">
                      <a:pos x="82" y="26"/>
                    </a:cxn>
                    <a:cxn ang="0">
                      <a:pos x="80" y="30"/>
                    </a:cxn>
                    <a:cxn ang="0">
                      <a:pos x="78" y="35"/>
                    </a:cxn>
                    <a:cxn ang="0">
                      <a:pos x="74" y="41"/>
                    </a:cxn>
                    <a:cxn ang="0">
                      <a:pos x="68" y="48"/>
                    </a:cxn>
                    <a:cxn ang="0">
                      <a:pos x="63" y="55"/>
                    </a:cxn>
                    <a:cxn ang="0">
                      <a:pos x="57" y="62"/>
                    </a:cxn>
                    <a:cxn ang="0">
                      <a:pos x="51" y="68"/>
                    </a:cxn>
                    <a:cxn ang="0">
                      <a:pos x="48" y="75"/>
                    </a:cxn>
                    <a:cxn ang="0">
                      <a:pos x="45" y="82"/>
                    </a:cxn>
                    <a:cxn ang="0">
                      <a:pos x="44" y="89"/>
                    </a:cxn>
                    <a:cxn ang="0">
                      <a:pos x="41" y="95"/>
                    </a:cxn>
                    <a:cxn ang="0">
                      <a:pos x="35" y="101"/>
                    </a:cxn>
                    <a:cxn ang="0">
                      <a:pos x="29" y="105"/>
                    </a:cxn>
                    <a:cxn ang="0">
                      <a:pos x="23" y="110"/>
                    </a:cxn>
                    <a:cxn ang="0">
                      <a:pos x="18" y="114"/>
                    </a:cxn>
                    <a:cxn ang="0">
                      <a:pos x="13" y="119"/>
                    </a:cxn>
                    <a:cxn ang="0">
                      <a:pos x="10" y="123"/>
                    </a:cxn>
                  </a:cxnLst>
                  <a:rect l="0" t="0" r="r" b="b"/>
                  <a:pathLst>
                    <a:path w="124" h="164">
                      <a:moveTo>
                        <a:pt x="10" y="123"/>
                      </a:moveTo>
                      <a:lnTo>
                        <a:pt x="3" y="136"/>
                      </a:lnTo>
                      <a:lnTo>
                        <a:pt x="0" y="149"/>
                      </a:lnTo>
                      <a:lnTo>
                        <a:pt x="2" y="159"/>
                      </a:lnTo>
                      <a:lnTo>
                        <a:pt x="4" y="164"/>
                      </a:lnTo>
                      <a:lnTo>
                        <a:pt x="7" y="162"/>
                      </a:lnTo>
                      <a:lnTo>
                        <a:pt x="11" y="156"/>
                      </a:lnTo>
                      <a:lnTo>
                        <a:pt x="16" y="148"/>
                      </a:lnTo>
                      <a:lnTo>
                        <a:pt x="22" y="139"/>
                      </a:lnTo>
                      <a:lnTo>
                        <a:pt x="29" y="128"/>
                      </a:lnTo>
                      <a:lnTo>
                        <a:pt x="36" y="119"/>
                      </a:lnTo>
                      <a:lnTo>
                        <a:pt x="43" y="113"/>
                      </a:lnTo>
                      <a:lnTo>
                        <a:pt x="49" y="110"/>
                      </a:lnTo>
                      <a:lnTo>
                        <a:pt x="58" y="104"/>
                      </a:lnTo>
                      <a:lnTo>
                        <a:pt x="63" y="94"/>
                      </a:lnTo>
                      <a:lnTo>
                        <a:pt x="66" y="83"/>
                      </a:lnTo>
                      <a:lnTo>
                        <a:pt x="73" y="76"/>
                      </a:lnTo>
                      <a:lnTo>
                        <a:pt x="79" y="73"/>
                      </a:lnTo>
                      <a:lnTo>
                        <a:pt x="83" y="67"/>
                      </a:lnTo>
                      <a:lnTo>
                        <a:pt x="88" y="60"/>
                      </a:lnTo>
                      <a:lnTo>
                        <a:pt x="93" y="52"/>
                      </a:lnTo>
                      <a:lnTo>
                        <a:pt x="97" y="45"/>
                      </a:lnTo>
                      <a:lnTo>
                        <a:pt x="102" y="37"/>
                      </a:lnTo>
                      <a:lnTo>
                        <a:pt x="106" y="32"/>
                      </a:lnTo>
                      <a:lnTo>
                        <a:pt x="112" y="28"/>
                      </a:lnTo>
                      <a:lnTo>
                        <a:pt x="121" y="21"/>
                      </a:lnTo>
                      <a:lnTo>
                        <a:pt x="124" y="12"/>
                      </a:lnTo>
                      <a:lnTo>
                        <a:pt x="124" y="5"/>
                      </a:lnTo>
                      <a:lnTo>
                        <a:pt x="120" y="0"/>
                      </a:lnTo>
                      <a:lnTo>
                        <a:pt x="117" y="0"/>
                      </a:lnTo>
                      <a:lnTo>
                        <a:pt x="112" y="3"/>
                      </a:lnTo>
                      <a:lnTo>
                        <a:pt x="105" y="6"/>
                      </a:lnTo>
                      <a:lnTo>
                        <a:pt x="98" y="11"/>
                      </a:lnTo>
                      <a:lnTo>
                        <a:pt x="91" y="15"/>
                      </a:lnTo>
                      <a:lnTo>
                        <a:pt x="86" y="21"/>
                      </a:lnTo>
                      <a:lnTo>
                        <a:pt x="82" y="26"/>
                      </a:lnTo>
                      <a:lnTo>
                        <a:pt x="80" y="30"/>
                      </a:lnTo>
                      <a:lnTo>
                        <a:pt x="78" y="35"/>
                      </a:lnTo>
                      <a:lnTo>
                        <a:pt x="74" y="41"/>
                      </a:lnTo>
                      <a:lnTo>
                        <a:pt x="68" y="48"/>
                      </a:lnTo>
                      <a:lnTo>
                        <a:pt x="63" y="55"/>
                      </a:lnTo>
                      <a:lnTo>
                        <a:pt x="57" y="62"/>
                      </a:lnTo>
                      <a:lnTo>
                        <a:pt x="51" y="68"/>
                      </a:lnTo>
                      <a:lnTo>
                        <a:pt x="48" y="75"/>
                      </a:lnTo>
                      <a:lnTo>
                        <a:pt x="45" y="82"/>
                      </a:lnTo>
                      <a:lnTo>
                        <a:pt x="44" y="89"/>
                      </a:lnTo>
                      <a:lnTo>
                        <a:pt x="41" y="95"/>
                      </a:lnTo>
                      <a:lnTo>
                        <a:pt x="35" y="101"/>
                      </a:lnTo>
                      <a:lnTo>
                        <a:pt x="29" y="105"/>
                      </a:lnTo>
                      <a:lnTo>
                        <a:pt x="23" y="110"/>
                      </a:lnTo>
                      <a:lnTo>
                        <a:pt x="18" y="114"/>
                      </a:lnTo>
                      <a:lnTo>
                        <a:pt x="13" y="119"/>
                      </a:lnTo>
                      <a:lnTo>
                        <a:pt x="10" y="123"/>
                      </a:lnTo>
                      <a:close/>
                    </a:path>
                  </a:pathLst>
                </a:custGeom>
                <a:solidFill>
                  <a:srgbClr val="2DA0ED"/>
                </a:solidFill>
                <a:ln w="9525">
                  <a:noFill/>
                  <a:round/>
                  <a:headEnd/>
                  <a:tailEnd/>
                </a:ln>
              </p:spPr>
              <p:txBody>
                <a:bodyPr/>
                <a:lstStyle/>
                <a:p>
                  <a:endParaRPr lang="en-US"/>
                </a:p>
              </p:txBody>
            </p:sp>
            <p:sp>
              <p:nvSpPr>
                <p:cNvPr id="193551" name="Freeform 15"/>
                <p:cNvSpPr>
                  <a:spLocks/>
                </p:cNvSpPr>
                <p:nvPr/>
              </p:nvSpPr>
              <p:spPr bwMode="auto">
                <a:xfrm>
                  <a:off x="2204" y="3507"/>
                  <a:ext cx="73" cy="96"/>
                </a:xfrm>
                <a:custGeom>
                  <a:avLst/>
                  <a:gdLst/>
                  <a:ahLst/>
                  <a:cxnLst>
                    <a:cxn ang="0">
                      <a:pos x="142" y="3"/>
                    </a:cxn>
                    <a:cxn ang="0">
                      <a:pos x="139" y="1"/>
                    </a:cxn>
                    <a:cxn ang="0">
                      <a:pos x="136" y="0"/>
                    </a:cxn>
                    <a:cxn ang="0">
                      <a:pos x="130" y="0"/>
                    </a:cxn>
                    <a:cxn ang="0">
                      <a:pos x="124" y="1"/>
                    </a:cxn>
                    <a:cxn ang="0">
                      <a:pos x="118" y="4"/>
                    </a:cxn>
                    <a:cxn ang="0">
                      <a:pos x="111" y="9"/>
                    </a:cxn>
                    <a:cxn ang="0">
                      <a:pos x="106" y="17"/>
                    </a:cxn>
                    <a:cxn ang="0">
                      <a:pos x="99" y="26"/>
                    </a:cxn>
                    <a:cxn ang="0">
                      <a:pos x="87" y="45"/>
                    </a:cxn>
                    <a:cxn ang="0">
                      <a:pos x="78" y="58"/>
                    </a:cxn>
                    <a:cxn ang="0">
                      <a:pos x="72" y="71"/>
                    </a:cxn>
                    <a:cxn ang="0">
                      <a:pos x="70" y="82"/>
                    </a:cxn>
                    <a:cxn ang="0">
                      <a:pos x="65" y="90"/>
                    </a:cxn>
                    <a:cxn ang="0">
                      <a:pos x="56" y="95"/>
                    </a:cxn>
                    <a:cxn ang="0">
                      <a:pos x="46" y="103"/>
                    </a:cxn>
                    <a:cxn ang="0">
                      <a:pos x="41" y="120"/>
                    </a:cxn>
                    <a:cxn ang="0">
                      <a:pos x="39" y="130"/>
                    </a:cxn>
                    <a:cxn ang="0">
                      <a:pos x="33" y="140"/>
                    </a:cxn>
                    <a:cxn ang="0">
                      <a:pos x="26" y="149"/>
                    </a:cxn>
                    <a:cxn ang="0">
                      <a:pos x="18" y="158"/>
                    </a:cxn>
                    <a:cxn ang="0">
                      <a:pos x="10" y="166"/>
                    </a:cxn>
                    <a:cxn ang="0">
                      <a:pos x="3" y="174"/>
                    </a:cxn>
                    <a:cxn ang="0">
                      <a:pos x="0" y="181"/>
                    </a:cxn>
                    <a:cxn ang="0">
                      <a:pos x="0" y="189"/>
                    </a:cxn>
                    <a:cxn ang="0">
                      <a:pos x="2" y="192"/>
                    </a:cxn>
                    <a:cxn ang="0">
                      <a:pos x="5" y="191"/>
                    </a:cxn>
                    <a:cxn ang="0">
                      <a:pos x="9" y="187"/>
                    </a:cxn>
                    <a:cxn ang="0">
                      <a:pos x="15" y="182"/>
                    </a:cxn>
                    <a:cxn ang="0">
                      <a:pos x="20" y="175"/>
                    </a:cxn>
                    <a:cxn ang="0">
                      <a:pos x="27" y="169"/>
                    </a:cxn>
                    <a:cxn ang="0">
                      <a:pos x="34" y="163"/>
                    </a:cxn>
                    <a:cxn ang="0">
                      <a:pos x="41" y="159"/>
                    </a:cxn>
                    <a:cxn ang="0">
                      <a:pos x="49" y="148"/>
                    </a:cxn>
                    <a:cxn ang="0">
                      <a:pos x="55" y="131"/>
                    </a:cxn>
                    <a:cxn ang="0">
                      <a:pos x="61" y="115"/>
                    </a:cxn>
                    <a:cxn ang="0">
                      <a:pos x="71" y="105"/>
                    </a:cxn>
                    <a:cxn ang="0">
                      <a:pos x="80" y="98"/>
                    </a:cxn>
                    <a:cxn ang="0">
                      <a:pos x="85" y="87"/>
                    </a:cxn>
                    <a:cxn ang="0">
                      <a:pos x="89" y="76"/>
                    </a:cxn>
                    <a:cxn ang="0">
                      <a:pos x="95" y="63"/>
                    </a:cxn>
                    <a:cxn ang="0">
                      <a:pos x="102" y="55"/>
                    </a:cxn>
                    <a:cxn ang="0">
                      <a:pos x="109" y="48"/>
                    </a:cxn>
                    <a:cxn ang="0">
                      <a:pos x="115" y="41"/>
                    </a:cxn>
                    <a:cxn ang="0">
                      <a:pos x="117" y="31"/>
                    </a:cxn>
                    <a:cxn ang="0">
                      <a:pos x="118" y="26"/>
                    </a:cxn>
                    <a:cxn ang="0">
                      <a:pos x="122" y="23"/>
                    </a:cxn>
                    <a:cxn ang="0">
                      <a:pos x="127" y="19"/>
                    </a:cxn>
                    <a:cxn ang="0">
                      <a:pos x="133" y="16"/>
                    </a:cxn>
                    <a:cxn ang="0">
                      <a:pos x="139" y="14"/>
                    </a:cxn>
                    <a:cxn ang="0">
                      <a:pos x="142" y="10"/>
                    </a:cxn>
                    <a:cxn ang="0">
                      <a:pos x="145" y="7"/>
                    </a:cxn>
                    <a:cxn ang="0">
                      <a:pos x="142" y="3"/>
                    </a:cxn>
                  </a:cxnLst>
                  <a:rect l="0" t="0" r="r" b="b"/>
                  <a:pathLst>
                    <a:path w="145" h="192">
                      <a:moveTo>
                        <a:pt x="142" y="3"/>
                      </a:moveTo>
                      <a:lnTo>
                        <a:pt x="139" y="1"/>
                      </a:lnTo>
                      <a:lnTo>
                        <a:pt x="136" y="0"/>
                      </a:lnTo>
                      <a:lnTo>
                        <a:pt x="130" y="0"/>
                      </a:lnTo>
                      <a:lnTo>
                        <a:pt x="124" y="1"/>
                      </a:lnTo>
                      <a:lnTo>
                        <a:pt x="118" y="4"/>
                      </a:lnTo>
                      <a:lnTo>
                        <a:pt x="111" y="9"/>
                      </a:lnTo>
                      <a:lnTo>
                        <a:pt x="106" y="17"/>
                      </a:lnTo>
                      <a:lnTo>
                        <a:pt x="99" y="26"/>
                      </a:lnTo>
                      <a:lnTo>
                        <a:pt x="87" y="45"/>
                      </a:lnTo>
                      <a:lnTo>
                        <a:pt x="78" y="58"/>
                      </a:lnTo>
                      <a:lnTo>
                        <a:pt x="72" y="71"/>
                      </a:lnTo>
                      <a:lnTo>
                        <a:pt x="70" y="82"/>
                      </a:lnTo>
                      <a:lnTo>
                        <a:pt x="65" y="90"/>
                      </a:lnTo>
                      <a:lnTo>
                        <a:pt x="56" y="95"/>
                      </a:lnTo>
                      <a:lnTo>
                        <a:pt x="46" y="103"/>
                      </a:lnTo>
                      <a:lnTo>
                        <a:pt x="41" y="120"/>
                      </a:lnTo>
                      <a:lnTo>
                        <a:pt x="39" y="130"/>
                      </a:lnTo>
                      <a:lnTo>
                        <a:pt x="33" y="140"/>
                      </a:lnTo>
                      <a:lnTo>
                        <a:pt x="26" y="149"/>
                      </a:lnTo>
                      <a:lnTo>
                        <a:pt x="18" y="158"/>
                      </a:lnTo>
                      <a:lnTo>
                        <a:pt x="10" y="166"/>
                      </a:lnTo>
                      <a:lnTo>
                        <a:pt x="3" y="174"/>
                      </a:lnTo>
                      <a:lnTo>
                        <a:pt x="0" y="181"/>
                      </a:lnTo>
                      <a:lnTo>
                        <a:pt x="0" y="189"/>
                      </a:lnTo>
                      <a:lnTo>
                        <a:pt x="2" y="192"/>
                      </a:lnTo>
                      <a:lnTo>
                        <a:pt x="5" y="191"/>
                      </a:lnTo>
                      <a:lnTo>
                        <a:pt x="9" y="187"/>
                      </a:lnTo>
                      <a:lnTo>
                        <a:pt x="15" y="182"/>
                      </a:lnTo>
                      <a:lnTo>
                        <a:pt x="20" y="175"/>
                      </a:lnTo>
                      <a:lnTo>
                        <a:pt x="27" y="169"/>
                      </a:lnTo>
                      <a:lnTo>
                        <a:pt x="34" y="163"/>
                      </a:lnTo>
                      <a:lnTo>
                        <a:pt x="41" y="159"/>
                      </a:lnTo>
                      <a:lnTo>
                        <a:pt x="49" y="148"/>
                      </a:lnTo>
                      <a:lnTo>
                        <a:pt x="55" y="131"/>
                      </a:lnTo>
                      <a:lnTo>
                        <a:pt x="61" y="115"/>
                      </a:lnTo>
                      <a:lnTo>
                        <a:pt x="71" y="105"/>
                      </a:lnTo>
                      <a:lnTo>
                        <a:pt x="80" y="98"/>
                      </a:lnTo>
                      <a:lnTo>
                        <a:pt x="85" y="87"/>
                      </a:lnTo>
                      <a:lnTo>
                        <a:pt x="89" y="76"/>
                      </a:lnTo>
                      <a:lnTo>
                        <a:pt x="95" y="63"/>
                      </a:lnTo>
                      <a:lnTo>
                        <a:pt x="102" y="55"/>
                      </a:lnTo>
                      <a:lnTo>
                        <a:pt x="109" y="48"/>
                      </a:lnTo>
                      <a:lnTo>
                        <a:pt x="115" y="41"/>
                      </a:lnTo>
                      <a:lnTo>
                        <a:pt x="117" y="31"/>
                      </a:lnTo>
                      <a:lnTo>
                        <a:pt x="118" y="26"/>
                      </a:lnTo>
                      <a:lnTo>
                        <a:pt x="122" y="23"/>
                      </a:lnTo>
                      <a:lnTo>
                        <a:pt x="127" y="19"/>
                      </a:lnTo>
                      <a:lnTo>
                        <a:pt x="133" y="16"/>
                      </a:lnTo>
                      <a:lnTo>
                        <a:pt x="139" y="14"/>
                      </a:lnTo>
                      <a:lnTo>
                        <a:pt x="142" y="10"/>
                      </a:lnTo>
                      <a:lnTo>
                        <a:pt x="145" y="7"/>
                      </a:lnTo>
                      <a:lnTo>
                        <a:pt x="142" y="3"/>
                      </a:lnTo>
                      <a:close/>
                    </a:path>
                  </a:pathLst>
                </a:custGeom>
                <a:solidFill>
                  <a:srgbClr val="2DA0ED"/>
                </a:solidFill>
                <a:ln w="9525">
                  <a:noFill/>
                  <a:round/>
                  <a:headEnd/>
                  <a:tailEnd/>
                </a:ln>
              </p:spPr>
              <p:txBody>
                <a:bodyPr/>
                <a:lstStyle/>
                <a:p>
                  <a:endParaRPr lang="en-US"/>
                </a:p>
              </p:txBody>
            </p:sp>
            <p:sp>
              <p:nvSpPr>
                <p:cNvPr id="193552" name="Freeform 16"/>
                <p:cNvSpPr>
                  <a:spLocks/>
                </p:cNvSpPr>
                <p:nvPr/>
              </p:nvSpPr>
              <p:spPr bwMode="auto">
                <a:xfrm>
                  <a:off x="2246" y="3430"/>
                  <a:ext cx="124" cy="175"/>
                </a:xfrm>
                <a:custGeom>
                  <a:avLst/>
                  <a:gdLst/>
                  <a:ahLst/>
                  <a:cxnLst>
                    <a:cxn ang="0">
                      <a:pos x="237" y="0"/>
                    </a:cxn>
                    <a:cxn ang="0">
                      <a:pos x="220" y="10"/>
                    </a:cxn>
                    <a:cxn ang="0">
                      <a:pos x="209" y="31"/>
                    </a:cxn>
                    <a:cxn ang="0">
                      <a:pos x="191" y="49"/>
                    </a:cxn>
                    <a:cxn ang="0">
                      <a:pos x="180" y="79"/>
                    </a:cxn>
                    <a:cxn ang="0">
                      <a:pos x="170" y="91"/>
                    </a:cxn>
                    <a:cxn ang="0">
                      <a:pos x="160" y="102"/>
                    </a:cxn>
                    <a:cxn ang="0">
                      <a:pos x="149" y="117"/>
                    </a:cxn>
                    <a:cxn ang="0">
                      <a:pos x="142" y="138"/>
                    </a:cxn>
                    <a:cxn ang="0">
                      <a:pos x="126" y="156"/>
                    </a:cxn>
                    <a:cxn ang="0">
                      <a:pos x="115" y="180"/>
                    </a:cxn>
                    <a:cxn ang="0">
                      <a:pos x="102" y="196"/>
                    </a:cxn>
                    <a:cxn ang="0">
                      <a:pos x="86" y="213"/>
                    </a:cxn>
                    <a:cxn ang="0">
                      <a:pos x="75" y="229"/>
                    </a:cxn>
                    <a:cxn ang="0">
                      <a:pos x="65" y="252"/>
                    </a:cxn>
                    <a:cxn ang="0">
                      <a:pos x="45" y="276"/>
                    </a:cxn>
                    <a:cxn ang="0">
                      <a:pos x="38" y="293"/>
                    </a:cxn>
                    <a:cxn ang="0">
                      <a:pos x="25" y="305"/>
                    </a:cxn>
                    <a:cxn ang="0">
                      <a:pos x="9" y="316"/>
                    </a:cxn>
                    <a:cxn ang="0">
                      <a:pos x="0" y="335"/>
                    </a:cxn>
                    <a:cxn ang="0">
                      <a:pos x="4" y="350"/>
                    </a:cxn>
                    <a:cxn ang="0">
                      <a:pos x="25" y="335"/>
                    </a:cxn>
                    <a:cxn ang="0">
                      <a:pos x="53" y="308"/>
                    </a:cxn>
                    <a:cxn ang="0">
                      <a:pos x="72" y="279"/>
                    </a:cxn>
                    <a:cxn ang="0">
                      <a:pos x="79" y="256"/>
                    </a:cxn>
                    <a:cxn ang="0">
                      <a:pos x="100" y="237"/>
                    </a:cxn>
                    <a:cxn ang="0">
                      <a:pos x="107" y="218"/>
                    </a:cxn>
                    <a:cxn ang="0">
                      <a:pos x="118" y="205"/>
                    </a:cxn>
                    <a:cxn ang="0">
                      <a:pos x="136" y="187"/>
                    </a:cxn>
                    <a:cxn ang="0">
                      <a:pos x="152" y="167"/>
                    </a:cxn>
                    <a:cxn ang="0">
                      <a:pos x="162" y="138"/>
                    </a:cxn>
                    <a:cxn ang="0">
                      <a:pos x="175" y="114"/>
                    </a:cxn>
                    <a:cxn ang="0">
                      <a:pos x="189" y="100"/>
                    </a:cxn>
                    <a:cxn ang="0">
                      <a:pos x="198" y="89"/>
                    </a:cxn>
                    <a:cxn ang="0">
                      <a:pos x="204" y="74"/>
                    </a:cxn>
                    <a:cxn ang="0">
                      <a:pos x="217" y="54"/>
                    </a:cxn>
                    <a:cxn ang="0">
                      <a:pos x="228" y="31"/>
                    </a:cxn>
                    <a:cxn ang="0">
                      <a:pos x="245" y="9"/>
                    </a:cxn>
                  </a:cxnLst>
                  <a:rect l="0" t="0" r="r" b="b"/>
                  <a:pathLst>
                    <a:path w="246" h="350">
                      <a:moveTo>
                        <a:pt x="246" y="3"/>
                      </a:moveTo>
                      <a:lnTo>
                        <a:pt x="237" y="0"/>
                      </a:lnTo>
                      <a:lnTo>
                        <a:pt x="228" y="2"/>
                      </a:lnTo>
                      <a:lnTo>
                        <a:pt x="220" y="10"/>
                      </a:lnTo>
                      <a:lnTo>
                        <a:pt x="215" y="23"/>
                      </a:lnTo>
                      <a:lnTo>
                        <a:pt x="209" y="31"/>
                      </a:lnTo>
                      <a:lnTo>
                        <a:pt x="201" y="38"/>
                      </a:lnTo>
                      <a:lnTo>
                        <a:pt x="191" y="49"/>
                      </a:lnTo>
                      <a:lnTo>
                        <a:pt x="183" y="71"/>
                      </a:lnTo>
                      <a:lnTo>
                        <a:pt x="180" y="79"/>
                      </a:lnTo>
                      <a:lnTo>
                        <a:pt x="176" y="85"/>
                      </a:lnTo>
                      <a:lnTo>
                        <a:pt x="170" y="91"/>
                      </a:lnTo>
                      <a:lnTo>
                        <a:pt x="166" y="96"/>
                      </a:lnTo>
                      <a:lnTo>
                        <a:pt x="160" y="102"/>
                      </a:lnTo>
                      <a:lnTo>
                        <a:pt x="154" y="109"/>
                      </a:lnTo>
                      <a:lnTo>
                        <a:pt x="149" y="117"/>
                      </a:lnTo>
                      <a:lnTo>
                        <a:pt x="147" y="127"/>
                      </a:lnTo>
                      <a:lnTo>
                        <a:pt x="142" y="138"/>
                      </a:lnTo>
                      <a:lnTo>
                        <a:pt x="136" y="147"/>
                      </a:lnTo>
                      <a:lnTo>
                        <a:pt x="126" y="156"/>
                      </a:lnTo>
                      <a:lnTo>
                        <a:pt x="119" y="171"/>
                      </a:lnTo>
                      <a:lnTo>
                        <a:pt x="115" y="180"/>
                      </a:lnTo>
                      <a:lnTo>
                        <a:pt x="109" y="188"/>
                      </a:lnTo>
                      <a:lnTo>
                        <a:pt x="102" y="196"/>
                      </a:lnTo>
                      <a:lnTo>
                        <a:pt x="94" y="205"/>
                      </a:lnTo>
                      <a:lnTo>
                        <a:pt x="86" y="213"/>
                      </a:lnTo>
                      <a:lnTo>
                        <a:pt x="79" y="221"/>
                      </a:lnTo>
                      <a:lnTo>
                        <a:pt x="75" y="229"/>
                      </a:lnTo>
                      <a:lnTo>
                        <a:pt x="71" y="237"/>
                      </a:lnTo>
                      <a:lnTo>
                        <a:pt x="65" y="252"/>
                      </a:lnTo>
                      <a:lnTo>
                        <a:pt x="54" y="264"/>
                      </a:lnTo>
                      <a:lnTo>
                        <a:pt x="45" y="276"/>
                      </a:lnTo>
                      <a:lnTo>
                        <a:pt x="40" y="287"/>
                      </a:lnTo>
                      <a:lnTo>
                        <a:pt x="38" y="293"/>
                      </a:lnTo>
                      <a:lnTo>
                        <a:pt x="33" y="299"/>
                      </a:lnTo>
                      <a:lnTo>
                        <a:pt x="25" y="305"/>
                      </a:lnTo>
                      <a:lnTo>
                        <a:pt x="17" y="309"/>
                      </a:lnTo>
                      <a:lnTo>
                        <a:pt x="9" y="316"/>
                      </a:lnTo>
                      <a:lnTo>
                        <a:pt x="3" y="324"/>
                      </a:lnTo>
                      <a:lnTo>
                        <a:pt x="0" y="335"/>
                      </a:lnTo>
                      <a:lnTo>
                        <a:pt x="1" y="349"/>
                      </a:lnTo>
                      <a:lnTo>
                        <a:pt x="4" y="350"/>
                      </a:lnTo>
                      <a:lnTo>
                        <a:pt x="14" y="344"/>
                      </a:lnTo>
                      <a:lnTo>
                        <a:pt x="25" y="335"/>
                      </a:lnTo>
                      <a:lnTo>
                        <a:pt x="39" y="322"/>
                      </a:lnTo>
                      <a:lnTo>
                        <a:pt x="53" y="308"/>
                      </a:lnTo>
                      <a:lnTo>
                        <a:pt x="64" y="293"/>
                      </a:lnTo>
                      <a:lnTo>
                        <a:pt x="72" y="279"/>
                      </a:lnTo>
                      <a:lnTo>
                        <a:pt x="75" y="268"/>
                      </a:lnTo>
                      <a:lnTo>
                        <a:pt x="79" y="256"/>
                      </a:lnTo>
                      <a:lnTo>
                        <a:pt x="90" y="247"/>
                      </a:lnTo>
                      <a:lnTo>
                        <a:pt x="100" y="237"/>
                      </a:lnTo>
                      <a:lnTo>
                        <a:pt x="104" y="225"/>
                      </a:lnTo>
                      <a:lnTo>
                        <a:pt x="107" y="218"/>
                      </a:lnTo>
                      <a:lnTo>
                        <a:pt x="111" y="211"/>
                      </a:lnTo>
                      <a:lnTo>
                        <a:pt x="118" y="205"/>
                      </a:lnTo>
                      <a:lnTo>
                        <a:pt x="128" y="196"/>
                      </a:lnTo>
                      <a:lnTo>
                        <a:pt x="136" y="187"/>
                      </a:lnTo>
                      <a:lnTo>
                        <a:pt x="145" y="178"/>
                      </a:lnTo>
                      <a:lnTo>
                        <a:pt x="152" y="167"/>
                      </a:lnTo>
                      <a:lnTo>
                        <a:pt x="156" y="154"/>
                      </a:lnTo>
                      <a:lnTo>
                        <a:pt x="162" y="138"/>
                      </a:lnTo>
                      <a:lnTo>
                        <a:pt x="168" y="124"/>
                      </a:lnTo>
                      <a:lnTo>
                        <a:pt x="175" y="114"/>
                      </a:lnTo>
                      <a:lnTo>
                        <a:pt x="182" y="106"/>
                      </a:lnTo>
                      <a:lnTo>
                        <a:pt x="189" y="100"/>
                      </a:lnTo>
                      <a:lnTo>
                        <a:pt x="194" y="94"/>
                      </a:lnTo>
                      <a:lnTo>
                        <a:pt x="198" y="89"/>
                      </a:lnTo>
                      <a:lnTo>
                        <a:pt x="200" y="85"/>
                      </a:lnTo>
                      <a:lnTo>
                        <a:pt x="204" y="74"/>
                      </a:lnTo>
                      <a:lnTo>
                        <a:pt x="210" y="64"/>
                      </a:lnTo>
                      <a:lnTo>
                        <a:pt x="217" y="54"/>
                      </a:lnTo>
                      <a:lnTo>
                        <a:pt x="222" y="43"/>
                      </a:lnTo>
                      <a:lnTo>
                        <a:pt x="228" y="31"/>
                      </a:lnTo>
                      <a:lnTo>
                        <a:pt x="238" y="19"/>
                      </a:lnTo>
                      <a:lnTo>
                        <a:pt x="245" y="9"/>
                      </a:lnTo>
                      <a:lnTo>
                        <a:pt x="246" y="3"/>
                      </a:lnTo>
                      <a:close/>
                    </a:path>
                  </a:pathLst>
                </a:custGeom>
                <a:solidFill>
                  <a:srgbClr val="2DA0ED"/>
                </a:solidFill>
                <a:ln w="9525">
                  <a:noFill/>
                  <a:round/>
                  <a:headEnd/>
                  <a:tailEnd/>
                </a:ln>
              </p:spPr>
              <p:txBody>
                <a:bodyPr/>
                <a:lstStyle/>
                <a:p>
                  <a:endParaRPr lang="en-US"/>
                </a:p>
              </p:txBody>
            </p:sp>
            <p:sp>
              <p:nvSpPr>
                <p:cNvPr id="193553" name="Freeform 17"/>
                <p:cNvSpPr>
                  <a:spLocks/>
                </p:cNvSpPr>
                <p:nvPr/>
              </p:nvSpPr>
              <p:spPr bwMode="auto">
                <a:xfrm>
                  <a:off x="2223" y="3617"/>
                  <a:ext cx="21" cy="24"/>
                </a:xfrm>
                <a:custGeom>
                  <a:avLst/>
                  <a:gdLst/>
                  <a:ahLst/>
                  <a:cxnLst>
                    <a:cxn ang="0">
                      <a:pos x="5" y="47"/>
                    </a:cxn>
                    <a:cxn ang="0">
                      <a:pos x="13" y="48"/>
                    </a:cxn>
                    <a:cxn ang="0">
                      <a:pos x="19" y="41"/>
                    </a:cxn>
                    <a:cxn ang="0">
                      <a:pos x="25" y="32"/>
                    </a:cxn>
                    <a:cxn ang="0">
                      <a:pos x="30" y="25"/>
                    </a:cxn>
                    <a:cxn ang="0">
                      <a:pos x="36" y="19"/>
                    </a:cxn>
                    <a:cxn ang="0">
                      <a:pos x="41" y="12"/>
                    </a:cxn>
                    <a:cxn ang="0">
                      <a:pos x="43" y="5"/>
                    </a:cxn>
                    <a:cxn ang="0">
                      <a:pos x="41" y="0"/>
                    </a:cxn>
                    <a:cxn ang="0">
                      <a:pos x="36" y="1"/>
                    </a:cxn>
                    <a:cxn ang="0">
                      <a:pos x="32" y="7"/>
                    </a:cxn>
                    <a:cxn ang="0">
                      <a:pos x="26" y="12"/>
                    </a:cxn>
                    <a:cxn ang="0">
                      <a:pos x="20" y="15"/>
                    </a:cxn>
                    <a:cxn ang="0">
                      <a:pos x="12" y="18"/>
                    </a:cxn>
                    <a:cxn ang="0">
                      <a:pos x="4" y="26"/>
                    </a:cxn>
                    <a:cxn ang="0">
                      <a:pos x="0" y="38"/>
                    </a:cxn>
                    <a:cxn ang="0">
                      <a:pos x="5" y="47"/>
                    </a:cxn>
                  </a:cxnLst>
                  <a:rect l="0" t="0" r="r" b="b"/>
                  <a:pathLst>
                    <a:path w="43" h="48">
                      <a:moveTo>
                        <a:pt x="5" y="47"/>
                      </a:moveTo>
                      <a:lnTo>
                        <a:pt x="13" y="48"/>
                      </a:lnTo>
                      <a:lnTo>
                        <a:pt x="19" y="41"/>
                      </a:lnTo>
                      <a:lnTo>
                        <a:pt x="25" y="32"/>
                      </a:lnTo>
                      <a:lnTo>
                        <a:pt x="30" y="25"/>
                      </a:lnTo>
                      <a:lnTo>
                        <a:pt x="36" y="19"/>
                      </a:lnTo>
                      <a:lnTo>
                        <a:pt x="41" y="12"/>
                      </a:lnTo>
                      <a:lnTo>
                        <a:pt x="43" y="5"/>
                      </a:lnTo>
                      <a:lnTo>
                        <a:pt x="41" y="0"/>
                      </a:lnTo>
                      <a:lnTo>
                        <a:pt x="36" y="1"/>
                      </a:lnTo>
                      <a:lnTo>
                        <a:pt x="32" y="7"/>
                      </a:lnTo>
                      <a:lnTo>
                        <a:pt x="26" y="12"/>
                      </a:lnTo>
                      <a:lnTo>
                        <a:pt x="20" y="15"/>
                      </a:lnTo>
                      <a:lnTo>
                        <a:pt x="12" y="18"/>
                      </a:lnTo>
                      <a:lnTo>
                        <a:pt x="4" y="26"/>
                      </a:lnTo>
                      <a:lnTo>
                        <a:pt x="0" y="38"/>
                      </a:lnTo>
                      <a:lnTo>
                        <a:pt x="5" y="47"/>
                      </a:lnTo>
                      <a:close/>
                    </a:path>
                  </a:pathLst>
                </a:custGeom>
                <a:solidFill>
                  <a:srgbClr val="2DA0ED"/>
                </a:solidFill>
                <a:ln w="9525">
                  <a:noFill/>
                  <a:round/>
                  <a:headEnd/>
                  <a:tailEnd/>
                </a:ln>
              </p:spPr>
              <p:txBody>
                <a:bodyPr/>
                <a:lstStyle/>
                <a:p>
                  <a:endParaRPr lang="en-US"/>
                </a:p>
              </p:txBody>
            </p:sp>
            <p:sp>
              <p:nvSpPr>
                <p:cNvPr id="193554" name="Freeform 18"/>
                <p:cNvSpPr>
                  <a:spLocks/>
                </p:cNvSpPr>
                <p:nvPr/>
              </p:nvSpPr>
              <p:spPr bwMode="auto">
                <a:xfrm>
                  <a:off x="2239" y="3589"/>
                  <a:ext cx="73" cy="114"/>
                </a:xfrm>
                <a:custGeom>
                  <a:avLst/>
                  <a:gdLst/>
                  <a:ahLst/>
                  <a:cxnLst>
                    <a:cxn ang="0">
                      <a:pos x="5" y="228"/>
                    </a:cxn>
                    <a:cxn ang="0">
                      <a:pos x="12" y="226"/>
                    </a:cxn>
                    <a:cxn ang="0">
                      <a:pos x="15" y="218"/>
                    </a:cxn>
                    <a:cxn ang="0">
                      <a:pos x="18" y="206"/>
                    </a:cxn>
                    <a:cxn ang="0">
                      <a:pos x="26" y="197"/>
                    </a:cxn>
                    <a:cxn ang="0">
                      <a:pos x="31" y="194"/>
                    </a:cxn>
                    <a:cxn ang="0">
                      <a:pos x="35" y="188"/>
                    </a:cxn>
                    <a:cxn ang="0">
                      <a:pos x="39" y="181"/>
                    </a:cxn>
                    <a:cxn ang="0">
                      <a:pos x="43" y="173"/>
                    </a:cxn>
                    <a:cxn ang="0">
                      <a:pos x="47" y="166"/>
                    </a:cxn>
                    <a:cxn ang="0">
                      <a:pos x="52" y="159"/>
                    </a:cxn>
                    <a:cxn ang="0">
                      <a:pos x="56" y="153"/>
                    </a:cxn>
                    <a:cxn ang="0">
                      <a:pos x="63" y="149"/>
                    </a:cxn>
                    <a:cxn ang="0">
                      <a:pos x="70" y="143"/>
                    </a:cxn>
                    <a:cxn ang="0">
                      <a:pos x="76" y="134"/>
                    </a:cxn>
                    <a:cxn ang="0">
                      <a:pos x="81" y="121"/>
                    </a:cxn>
                    <a:cxn ang="0">
                      <a:pos x="87" y="107"/>
                    </a:cxn>
                    <a:cxn ang="0">
                      <a:pos x="93" y="94"/>
                    </a:cxn>
                    <a:cxn ang="0">
                      <a:pos x="99" y="81"/>
                    </a:cxn>
                    <a:cxn ang="0">
                      <a:pos x="106" y="69"/>
                    </a:cxn>
                    <a:cxn ang="0">
                      <a:pos x="114" y="61"/>
                    </a:cxn>
                    <a:cxn ang="0">
                      <a:pos x="123" y="53"/>
                    </a:cxn>
                    <a:cxn ang="0">
                      <a:pos x="131" y="45"/>
                    </a:cxn>
                    <a:cxn ang="0">
                      <a:pos x="137" y="36"/>
                    </a:cxn>
                    <a:cxn ang="0">
                      <a:pos x="143" y="26"/>
                    </a:cxn>
                    <a:cxn ang="0">
                      <a:pos x="145" y="18"/>
                    </a:cxn>
                    <a:cxn ang="0">
                      <a:pos x="146" y="9"/>
                    </a:cxn>
                    <a:cxn ang="0">
                      <a:pos x="146" y="4"/>
                    </a:cxn>
                    <a:cxn ang="0">
                      <a:pos x="143" y="0"/>
                    </a:cxn>
                    <a:cxn ang="0">
                      <a:pos x="138" y="1"/>
                    </a:cxn>
                    <a:cxn ang="0">
                      <a:pos x="134" y="8"/>
                    </a:cxn>
                    <a:cxn ang="0">
                      <a:pos x="129" y="15"/>
                    </a:cxn>
                    <a:cxn ang="0">
                      <a:pos x="119" y="19"/>
                    </a:cxn>
                    <a:cxn ang="0">
                      <a:pos x="114" y="21"/>
                    </a:cxn>
                    <a:cxn ang="0">
                      <a:pos x="109" y="28"/>
                    </a:cxn>
                    <a:cxn ang="0">
                      <a:pos x="103" y="37"/>
                    </a:cxn>
                    <a:cxn ang="0">
                      <a:pos x="99" y="47"/>
                    </a:cxn>
                    <a:cxn ang="0">
                      <a:pos x="94" y="58"/>
                    </a:cxn>
                    <a:cxn ang="0">
                      <a:pos x="91" y="66"/>
                    </a:cxn>
                    <a:cxn ang="0">
                      <a:pos x="87" y="73"/>
                    </a:cxn>
                    <a:cxn ang="0">
                      <a:pos x="84" y="74"/>
                    </a:cxn>
                    <a:cxn ang="0">
                      <a:pos x="80" y="76"/>
                    </a:cxn>
                    <a:cxn ang="0">
                      <a:pos x="75" y="84"/>
                    </a:cxn>
                    <a:cxn ang="0">
                      <a:pos x="69" y="95"/>
                    </a:cxn>
                    <a:cxn ang="0">
                      <a:pos x="63" y="107"/>
                    </a:cxn>
                    <a:cxn ang="0">
                      <a:pos x="56" y="120"/>
                    </a:cxn>
                    <a:cxn ang="0">
                      <a:pos x="49" y="132"/>
                    </a:cxn>
                    <a:cxn ang="0">
                      <a:pos x="43" y="140"/>
                    </a:cxn>
                    <a:cxn ang="0">
                      <a:pos x="38" y="143"/>
                    </a:cxn>
                    <a:cxn ang="0">
                      <a:pos x="30" y="151"/>
                    </a:cxn>
                    <a:cxn ang="0">
                      <a:pos x="26" y="164"/>
                    </a:cxn>
                    <a:cxn ang="0">
                      <a:pos x="23" y="178"/>
                    </a:cxn>
                    <a:cxn ang="0">
                      <a:pos x="18" y="183"/>
                    </a:cxn>
                    <a:cxn ang="0">
                      <a:pos x="10" y="190"/>
                    </a:cxn>
                    <a:cxn ang="0">
                      <a:pos x="3" y="205"/>
                    </a:cxn>
                    <a:cxn ang="0">
                      <a:pos x="0" y="220"/>
                    </a:cxn>
                    <a:cxn ang="0">
                      <a:pos x="5" y="228"/>
                    </a:cxn>
                  </a:cxnLst>
                  <a:rect l="0" t="0" r="r" b="b"/>
                  <a:pathLst>
                    <a:path w="146" h="228">
                      <a:moveTo>
                        <a:pt x="5" y="228"/>
                      </a:moveTo>
                      <a:lnTo>
                        <a:pt x="12" y="226"/>
                      </a:lnTo>
                      <a:lnTo>
                        <a:pt x="15" y="218"/>
                      </a:lnTo>
                      <a:lnTo>
                        <a:pt x="18" y="206"/>
                      </a:lnTo>
                      <a:lnTo>
                        <a:pt x="26" y="197"/>
                      </a:lnTo>
                      <a:lnTo>
                        <a:pt x="31" y="194"/>
                      </a:lnTo>
                      <a:lnTo>
                        <a:pt x="35" y="188"/>
                      </a:lnTo>
                      <a:lnTo>
                        <a:pt x="39" y="181"/>
                      </a:lnTo>
                      <a:lnTo>
                        <a:pt x="43" y="173"/>
                      </a:lnTo>
                      <a:lnTo>
                        <a:pt x="47" y="166"/>
                      </a:lnTo>
                      <a:lnTo>
                        <a:pt x="52" y="159"/>
                      </a:lnTo>
                      <a:lnTo>
                        <a:pt x="56" y="153"/>
                      </a:lnTo>
                      <a:lnTo>
                        <a:pt x="63" y="149"/>
                      </a:lnTo>
                      <a:lnTo>
                        <a:pt x="70" y="143"/>
                      </a:lnTo>
                      <a:lnTo>
                        <a:pt x="76" y="134"/>
                      </a:lnTo>
                      <a:lnTo>
                        <a:pt x="81" y="121"/>
                      </a:lnTo>
                      <a:lnTo>
                        <a:pt x="87" y="107"/>
                      </a:lnTo>
                      <a:lnTo>
                        <a:pt x="93" y="94"/>
                      </a:lnTo>
                      <a:lnTo>
                        <a:pt x="99" y="81"/>
                      </a:lnTo>
                      <a:lnTo>
                        <a:pt x="106" y="69"/>
                      </a:lnTo>
                      <a:lnTo>
                        <a:pt x="114" y="61"/>
                      </a:lnTo>
                      <a:lnTo>
                        <a:pt x="123" y="53"/>
                      </a:lnTo>
                      <a:lnTo>
                        <a:pt x="131" y="45"/>
                      </a:lnTo>
                      <a:lnTo>
                        <a:pt x="137" y="36"/>
                      </a:lnTo>
                      <a:lnTo>
                        <a:pt x="143" y="26"/>
                      </a:lnTo>
                      <a:lnTo>
                        <a:pt x="145" y="18"/>
                      </a:lnTo>
                      <a:lnTo>
                        <a:pt x="146" y="9"/>
                      </a:lnTo>
                      <a:lnTo>
                        <a:pt x="146" y="4"/>
                      </a:lnTo>
                      <a:lnTo>
                        <a:pt x="143" y="0"/>
                      </a:lnTo>
                      <a:lnTo>
                        <a:pt x="138" y="1"/>
                      </a:lnTo>
                      <a:lnTo>
                        <a:pt x="134" y="8"/>
                      </a:lnTo>
                      <a:lnTo>
                        <a:pt x="129" y="15"/>
                      </a:lnTo>
                      <a:lnTo>
                        <a:pt x="119" y="19"/>
                      </a:lnTo>
                      <a:lnTo>
                        <a:pt x="114" y="21"/>
                      </a:lnTo>
                      <a:lnTo>
                        <a:pt x="109" y="28"/>
                      </a:lnTo>
                      <a:lnTo>
                        <a:pt x="103" y="37"/>
                      </a:lnTo>
                      <a:lnTo>
                        <a:pt x="99" y="47"/>
                      </a:lnTo>
                      <a:lnTo>
                        <a:pt x="94" y="58"/>
                      </a:lnTo>
                      <a:lnTo>
                        <a:pt x="91" y="66"/>
                      </a:lnTo>
                      <a:lnTo>
                        <a:pt x="87" y="73"/>
                      </a:lnTo>
                      <a:lnTo>
                        <a:pt x="84" y="74"/>
                      </a:lnTo>
                      <a:lnTo>
                        <a:pt x="80" y="76"/>
                      </a:lnTo>
                      <a:lnTo>
                        <a:pt x="75" y="84"/>
                      </a:lnTo>
                      <a:lnTo>
                        <a:pt x="69" y="95"/>
                      </a:lnTo>
                      <a:lnTo>
                        <a:pt x="63" y="107"/>
                      </a:lnTo>
                      <a:lnTo>
                        <a:pt x="56" y="120"/>
                      </a:lnTo>
                      <a:lnTo>
                        <a:pt x="49" y="132"/>
                      </a:lnTo>
                      <a:lnTo>
                        <a:pt x="43" y="140"/>
                      </a:lnTo>
                      <a:lnTo>
                        <a:pt x="38" y="143"/>
                      </a:lnTo>
                      <a:lnTo>
                        <a:pt x="30" y="151"/>
                      </a:lnTo>
                      <a:lnTo>
                        <a:pt x="26" y="164"/>
                      </a:lnTo>
                      <a:lnTo>
                        <a:pt x="23" y="178"/>
                      </a:lnTo>
                      <a:lnTo>
                        <a:pt x="18" y="183"/>
                      </a:lnTo>
                      <a:lnTo>
                        <a:pt x="10" y="190"/>
                      </a:lnTo>
                      <a:lnTo>
                        <a:pt x="3" y="205"/>
                      </a:lnTo>
                      <a:lnTo>
                        <a:pt x="0" y="220"/>
                      </a:lnTo>
                      <a:lnTo>
                        <a:pt x="5" y="228"/>
                      </a:lnTo>
                      <a:close/>
                    </a:path>
                  </a:pathLst>
                </a:custGeom>
                <a:solidFill>
                  <a:srgbClr val="2DA0ED"/>
                </a:solidFill>
                <a:ln w="9525">
                  <a:noFill/>
                  <a:round/>
                  <a:headEnd/>
                  <a:tailEnd/>
                </a:ln>
              </p:spPr>
              <p:txBody>
                <a:bodyPr/>
                <a:lstStyle/>
                <a:p>
                  <a:endParaRPr lang="en-US"/>
                </a:p>
              </p:txBody>
            </p:sp>
            <p:sp>
              <p:nvSpPr>
                <p:cNvPr id="193555" name="Freeform 19"/>
                <p:cNvSpPr>
                  <a:spLocks/>
                </p:cNvSpPr>
                <p:nvPr/>
              </p:nvSpPr>
              <p:spPr bwMode="auto">
                <a:xfrm>
                  <a:off x="2311" y="3542"/>
                  <a:ext cx="33" cy="38"/>
                </a:xfrm>
                <a:custGeom>
                  <a:avLst/>
                  <a:gdLst/>
                  <a:ahLst/>
                  <a:cxnLst>
                    <a:cxn ang="0">
                      <a:pos x="6" y="76"/>
                    </a:cxn>
                    <a:cxn ang="0">
                      <a:pos x="0" y="69"/>
                    </a:cxn>
                    <a:cxn ang="0">
                      <a:pos x="3" y="55"/>
                    </a:cxn>
                    <a:cxn ang="0">
                      <a:pos x="11" y="40"/>
                    </a:cxn>
                    <a:cxn ang="0">
                      <a:pos x="24" y="32"/>
                    </a:cxn>
                    <a:cxn ang="0">
                      <a:pos x="30" y="28"/>
                    </a:cxn>
                    <a:cxn ang="0">
                      <a:pos x="34" y="21"/>
                    </a:cxn>
                    <a:cxn ang="0">
                      <a:pos x="39" y="12"/>
                    </a:cxn>
                    <a:cxn ang="0">
                      <a:pos x="46" y="6"/>
                    </a:cxn>
                    <a:cxn ang="0">
                      <a:pos x="55" y="1"/>
                    </a:cxn>
                    <a:cxn ang="0">
                      <a:pos x="61" y="0"/>
                    </a:cxn>
                    <a:cxn ang="0">
                      <a:pos x="64" y="3"/>
                    </a:cxn>
                    <a:cxn ang="0">
                      <a:pos x="63" y="13"/>
                    </a:cxn>
                    <a:cxn ang="0">
                      <a:pos x="61" y="20"/>
                    </a:cxn>
                    <a:cxn ang="0">
                      <a:pos x="56" y="25"/>
                    </a:cxn>
                    <a:cxn ang="0">
                      <a:pos x="50" y="31"/>
                    </a:cxn>
                    <a:cxn ang="0">
                      <a:pos x="45" y="37"/>
                    </a:cxn>
                    <a:cxn ang="0">
                      <a:pos x="39" y="43"/>
                    </a:cxn>
                    <a:cxn ang="0">
                      <a:pos x="34" y="48"/>
                    </a:cxn>
                    <a:cxn ang="0">
                      <a:pos x="31" y="53"/>
                    </a:cxn>
                    <a:cxn ang="0">
                      <a:pos x="29" y="59"/>
                    </a:cxn>
                    <a:cxn ang="0">
                      <a:pos x="26" y="68"/>
                    </a:cxn>
                    <a:cxn ang="0">
                      <a:pos x="23" y="74"/>
                    </a:cxn>
                    <a:cxn ang="0">
                      <a:pos x="16" y="76"/>
                    </a:cxn>
                    <a:cxn ang="0">
                      <a:pos x="6" y="76"/>
                    </a:cxn>
                  </a:cxnLst>
                  <a:rect l="0" t="0" r="r" b="b"/>
                  <a:pathLst>
                    <a:path w="64" h="76">
                      <a:moveTo>
                        <a:pt x="6" y="76"/>
                      </a:moveTo>
                      <a:lnTo>
                        <a:pt x="0" y="69"/>
                      </a:lnTo>
                      <a:lnTo>
                        <a:pt x="3" y="55"/>
                      </a:lnTo>
                      <a:lnTo>
                        <a:pt x="11" y="40"/>
                      </a:lnTo>
                      <a:lnTo>
                        <a:pt x="24" y="32"/>
                      </a:lnTo>
                      <a:lnTo>
                        <a:pt x="30" y="28"/>
                      </a:lnTo>
                      <a:lnTo>
                        <a:pt x="34" y="21"/>
                      </a:lnTo>
                      <a:lnTo>
                        <a:pt x="39" y="12"/>
                      </a:lnTo>
                      <a:lnTo>
                        <a:pt x="46" y="6"/>
                      </a:lnTo>
                      <a:lnTo>
                        <a:pt x="55" y="1"/>
                      </a:lnTo>
                      <a:lnTo>
                        <a:pt x="61" y="0"/>
                      </a:lnTo>
                      <a:lnTo>
                        <a:pt x="64" y="3"/>
                      </a:lnTo>
                      <a:lnTo>
                        <a:pt x="63" y="13"/>
                      </a:lnTo>
                      <a:lnTo>
                        <a:pt x="61" y="20"/>
                      </a:lnTo>
                      <a:lnTo>
                        <a:pt x="56" y="25"/>
                      </a:lnTo>
                      <a:lnTo>
                        <a:pt x="50" y="31"/>
                      </a:lnTo>
                      <a:lnTo>
                        <a:pt x="45" y="37"/>
                      </a:lnTo>
                      <a:lnTo>
                        <a:pt x="39" y="43"/>
                      </a:lnTo>
                      <a:lnTo>
                        <a:pt x="34" y="48"/>
                      </a:lnTo>
                      <a:lnTo>
                        <a:pt x="31" y="53"/>
                      </a:lnTo>
                      <a:lnTo>
                        <a:pt x="29" y="59"/>
                      </a:lnTo>
                      <a:lnTo>
                        <a:pt x="26" y="68"/>
                      </a:lnTo>
                      <a:lnTo>
                        <a:pt x="23" y="74"/>
                      </a:lnTo>
                      <a:lnTo>
                        <a:pt x="16" y="76"/>
                      </a:lnTo>
                      <a:lnTo>
                        <a:pt x="6" y="76"/>
                      </a:lnTo>
                      <a:close/>
                    </a:path>
                  </a:pathLst>
                </a:custGeom>
                <a:solidFill>
                  <a:srgbClr val="2DA0ED"/>
                </a:solidFill>
                <a:ln w="9525">
                  <a:noFill/>
                  <a:round/>
                  <a:headEnd/>
                  <a:tailEnd/>
                </a:ln>
              </p:spPr>
              <p:txBody>
                <a:bodyPr/>
                <a:lstStyle/>
                <a:p>
                  <a:endParaRPr lang="en-US"/>
                </a:p>
              </p:txBody>
            </p:sp>
            <p:sp>
              <p:nvSpPr>
                <p:cNvPr id="193556" name="Freeform 20"/>
                <p:cNvSpPr>
                  <a:spLocks/>
                </p:cNvSpPr>
                <p:nvPr/>
              </p:nvSpPr>
              <p:spPr bwMode="auto">
                <a:xfrm>
                  <a:off x="2320" y="3497"/>
                  <a:ext cx="104" cy="146"/>
                </a:xfrm>
                <a:custGeom>
                  <a:avLst/>
                  <a:gdLst/>
                  <a:ahLst/>
                  <a:cxnLst>
                    <a:cxn ang="0">
                      <a:pos x="199" y="0"/>
                    </a:cxn>
                    <a:cxn ang="0">
                      <a:pos x="186" y="5"/>
                    </a:cxn>
                    <a:cxn ang="0">
                      <a:pos x="172" y="15"/>
                    </a:cxn>
                    <a:cxn ang="0">
                      <a:pos x="162" y="30"/>
                    </a:cxn>
                    <a:cxn ang="0">
                      <a:pos x="159" y="44"/>
                    </a:cxn>
                    <a:cxn ang="0">
                      <a:pos x="149" y="58"/>
                    </a:cxn>
                    <a:cxn ang="0">
                      <a:pos x="135" y="72"/>
                    </a:cxn>
                    <a:cxn ang="0">
                      <a:pos x="126" y="87"/>
                    </a:cxn>
                    <a:cxn ang="0">
                      <a:pos x="122" y="100"/>
                    </a:cxn>
                    <a:cxn ang="0">
                      <a:pos x="113" y="113"/>
                    </a:cxn>
                    <a:cxn ang="0">
                      <a:pos x="100" y="125"/>
                    </a:cxn>
                    <a:cxn ang="0">
                      <a:pos x="90" y="138"/>
                    </a:cxn>
                    <a:cxn ang="0">
                      <a:pos x="82" y="154"/>
                    </a:cxn>
                    <a:cxn ang="0">
                      <a:pos x="66" y="171"/>
                    </a:cxn>
                    <a:cxn ang="0">
                      <a:pos x="59" y="190"/>
                    </a:cxn>
                    <a:cxn ang="0">
                      <a:pos x="39" y="216"/>
                    </a:cxn>
                    <a:cxn ang="0">
                      <a:pos x="31" y="236"/>
                    </a:cxn>
                    <a:cxn ang="0">
                      <a:pos x="20" y="255"/>
                    </a:cxn>
                    <a:cxn ang="0">
                      <a:pos x="7" y="275"/>
                    </a:cxn>
                    <a:cxn ang="0">
                      <a:pos x="0" y="289"/>
                    </a:cxn>
                    <a:cxn ang="0">
                      <a:pos x="8" y="292"/>
                    </a:cxn>
                    <a:cxn ang="0">
                      <a:pos x="20" y="281"/>
                    </a:cxn>
                    <a:cxn ang="0">
                      <a:pos x="31" y="264"/>
                    </a:cxn>
                    <a:cxn ang="0">
                      <a:pos x="43" y="250"/>
                    </a:cxn>
                    <a:cxn ang="0">
                      <a:pos x="54" y="241"/>
                    </a:cxn>
                    <a:cxn ang="0">
                      <a:pos x="63" y="225"/>
                    </a:cxn>
                    <a:cxn ang="0">
                      <a:pos x="72" y="206"/>
                    </a:cxn>
                    <a:cxn ang="0">
                      <a:pos x="83" y="190"/>
                    </a:cxn>
                    <a:cxn ang="0">
                      <a:pos x="97" y="182"/>
                    </a:cxn>
                    <a:cxn ang="0">
                      <a:pos x="104" y="167"/>
                    </a:cxn>
                    <a:cxn ang="0">
                      <a:pos x="110" y="149"/>
                    </a:cxn>
                    <a:cxn ang="0">
                      <a:pos x="120" y="130"/>
                    </a:cxn>
                    <a:cxn ang="0">
                      <a:pos x="138" y="115"/>
                    </a:cxn>
                    <a:cxn ang="0">
                      <a:pos x="146" y="96"/>
                    </a:cxn>
                    <a:cxn ang="0">
                      <a:pos x="168" y="74"/>
                    </a:cxn>
                    <a:cxn ang="0">
                      <a:pos x="179" y="58"/>
                    </a:cxn>
                    <a:cxn ang="0">
                      <a:pos x="187" y="40"/>
                    </a:cxn>
                    <a:cxn ang="0">
                      <a:pos x="194" y="28"/>
                    </a:cxn>
                    <a:cxn ang="0">
                      <a:pos x="205" y="19"/>
                    </a:cxn>
                    <a:cxn ang="0">
                      <a:pos x="209" y="4"/>
                    </a:cxn>
                  </a:cxnLst>
                  <a:rect l="0" t="0" r="r" b="b"/>
                  <a:pathLst>
                    <a:path w="209" h="292">
                      <a:moveTo>
                        <a:pt x="205" y="0"/>
                      </a:moveTo>
                      <a:lnTo>
                        <a:pt x="199" y="0"/>
                      </a:lnTo>
                      <a:lnTo>
                        <a:pt x="192" y="1"/>
                      </a:lnTo>
                      <a:lnTo>
                        <a:pt x="186" y="5"/>
                      </a:lnTo>
                      <a:lnTo>
                        <a:pt x="179" y="9"/>
                      </a:lnTo>
                      <a:lnTo>
                        <a:pt x="172" y="15"/>
                      </a:lnTo>
                      <a:lnTo>
                        <a:pt x="167" y="22"/>
                      </a:lnTo>
                      <a:lnTo>
                        <a:pt x="162" y="30"/>
                      </a:lnTo>
                      <a:lnTo>
                        <a:pt x="161" y="37"/>
                      </a:lnTo>
                      <a:lnTo>
                        <a:pt x="159" y="44"/>
                      </a:lnTo>
                      <a:lnTo>
                        <a:pt x="154" y="51"/>
                      </a:lnTo>
                      <a:lnTo>
                        <a:pt x="149" y="58"/>
                      </a:lnTo>
                      <a:lnTo>
                        <a:pt x="142" y="65"/>
                      </a:lnTo>
                      <a:lnTo>
                        <a:pt x="135" y="72"/>
                      </a:lnTo>
                      <a:lnTo>
                        <a:pt x="129" y="80"/>
                      </a:lnTo>
                      <a:lnTo>
                        <a:pt x="126" y="87"/>
                      </a:lnTo>
                      <a:lnTo>
                        <a:pt x="123" y="95"/>
                      </a:lnTo>
                      <a:lnTo>
                        <a:pt x="122" y="100"/>
                      </a:lnTo>
                      <a:lnTo>
                        <a:pt x="118" y="106"/>
                      </a:lnTo>
                      <a:lnTo>
                        <a:pt x="113" y="113"/>
                      </a:lnTo>
                      <a:lnTo>
                        <a:pt x="106" y="119"/>
                      </a:lnTo>
                      <a:lnTo>
                        <a:pt x="100" y="125"/>
                      </a:lnTo>
                      <a:lnTo>
                        <a:pt x="95" y="131"/>
                      </a:lnTo>
                      <a:lnTo>
                        <a:pt x="90" y="138"/>
                      </a:lnTo>
                      <a:lnTo>
                        <a:pt x="88" y="145"/>
                      </a:lnTo>
                      <a:lnTo>
                        <a:pt x="82" y="154"/>
                      </a:lnTo>
                      <a:lnTo>
                        <a:pt x="74" y="164"/>
                      </a:lnTo>
                      <a:lnTo>
                        <a:pt x="66" y="171"/>
                      </a:lnTo>
                      <a:lnTo>
                        <a:pt x="63" y="179"/>
                      </a:lnTo>
                      <a:lnTo>
                        <a:pt x="59" y="190"/>
                      </a:lnTo>
                      <a:lnTo>
                        <a:pt x="50" y="203"/>
                      </a:lnTo>
                      <a:lnTo>
                        <a:pt x="39" y="216"/>
                      </a:lnTo>
                      <a:lnTo>
                        <a:pt x="33" y="228"/>
                      </a:lnTo>
                      <a:lnTo>
                        <a:pt x="31" y="236"/>
                      </a:lnTo>
                      <a:lnTo>
                        <a:pt x="25" y="245"/>
                      </a:lnTo>
                      <a:lnTo>
                        <a:pt x="20" y="255"/>
                      </a:lnTo>
                      <a:lnTo>
                        <a:pt x="13" y="265"/>
                      </a:lnTo>
                      <a:lnTo>
                        <a:pt x="7" y="275"/>
                      </a:lnTo>
                      <a:lnTo>
                        <a:pt x="2" y="283"/>
                      </a:lnTo>
                      <a:lnTo>
                        <a:pt x="0" y="289"/>
                      </a:lnTo>
                      <a:lnTo>
                        <a:pt x="2" y="292"/>
                      </a:lnTo>
                      <a:lnTo>
                        <a:pt x="8" y="292"/>
                      </a:lnTo>
                      <a:lnTo>
                        <a:pt x="14" y="287"/>
                      </a:lnTo>
                      <a:lnTo>
                        <a:pt x="20" y="281"/>
                      </a:lnTo>
                      <a:lnTo>
                        <a:pt x="25" y="273"/>
                      </a:lnTo>
                      <a:lnTo>
                        <a:pt x="31" y="264"/>
                      </a:lnTo>
                      <a:lnTo>
                        <a:pt x="37" y="256"/>
                      </a:lnTo>
                      <a:lnTo>
                        <a:pt x="43" y="250"/>
                      </a:lnTo>
                      <a:lnTo>
                        <a:pt x="48" y="245"/>
                      </a:lnTo>
                      <a:lnTo>
                        <a:pt x="54" y="241"/>
                      </a:lnTo>
                      <a:lnTo>
                        <a:pt x="59" y="234"/>
                      </a:lnTo>
                      <a:lnTo>
                        <a:pt x="63" y="225"/>
                      </a:lnTo>
                      <a:lnTo>
                        <a:pt x="68" y="216"/>
                      </a:lnTo>
                      <a:lnTo>
                        <a:pt x="72" y="206"/>
                      </a:lnTo>
                      <a:lnTo>
                        <a:pt x="76" y="197"/>
                      </a:lnTo>
                      <a:lnTo>
                        <a:pt x="83" y="190"/>
                      </a:lnTo>
                      <a:lnTo>
                        <a:pt x="90" y="186"/>
                      </a:lnTo>
                      <a:lnTo>
                        <a:pt x="97" y="182"/>
                      </a:lnTo>
                      <a:lnTo>
                        <a:pt x="101" y="175"/>
                      </a:lnTo>
                      <a:lnTo>
                        <a:pt x="104" y="167"/>
                      </a:lnTo>
                      <a:lnTo>
                        <a:pt x="106" y="158"/>
                      </a:lnTo>
                      <a:lnTo>
                        <a:pt x="110" y="149"/>
                      </a:lnTo>
                      <a:lnTo>
                        <a:pt x="113" y="138"/>
                      </a:lnTo>
                      <a:lnTo>
                        <a:pt x="120" y="130"/>
                      </a:lnTo>
                      <a:lnTo>
                        <a:pt x="129" y="123"/>
                      </a:lnTo>
                      <a:lnTo>
                        <a:pt x="138" y="115"/>
                      </a:lnTo>
                      <a:lnTo>
                        <a:pt x="142" y="107"/>
                      </a:lnTo>
                      <a:lnTo>
                        <a:pt x="146" y="96"/>
                      </a:lnTo>
                      <a:lnTo>
                        <a:pt x="161" y="81"/>
                      </a:lnTo>
                      <a:lnTo>
                        <a:pt x="168" y="74"/>
                      </a:lnTo>
                      <a:lnTo>
                        <a:pt x="174" y="66"/>
                      </a:lnTo>
                      <a:lnTo>
                        <a:pt x="179" y="58"/>
                      </a:lnTo>
                      <a:lnTo>
                        <a:pt x="183" y="49"/>
                      </a:lnTo>
                      <a:lnTo>
                        <a:pt x="187" y="40"/>
                      </a:lnTo>
                      <a:lnTo>
                        <a:pt x="190" y="34"/>
                      </a:lnTo>
                      <a:lnTo>
                        <a:pt x="194" y="28"/>
                      </a:lnTo>
                      <a:lnTo>
                        <a:pt x="198" y="24"/>
                      </a:lnTo>
                      <a:lnTo>
                        <a:pt x="205" y="19"/>
                      </a:lnTo>
                      <a:lnTo>
                        <a:pt x="209" y="11"/>
                      </a:lnTo>
                      <a:lnTo>
                        <a:pt x="209" y="4"/>
                      </a:lnTo>
                      <a:lnTo>
                        <a:pt x="205" y="0"/>
                      </a:lnTo>
                      <a:close/>
                    </a:path>
                  </a:pathLst>
                </a:custGeom>
                <a:solidFill>
                  <a:srgbClr val="2DA0ED"/>
                </a:solidFill>
                <a:ln w="9525">
                  <a:noFill/>
                  <a:round/>
                  <a:headEnd/>
                  <a:tailEnd/>
                </a:ln>
              </p:spPr>
              <p:txBody>
                <a:bodyPr/>
                <a:lstStyle/>
                <a:p>
                  <a:endParaRPr lang="en-US"/>
                </a:p>
              </p:txBody>
            </p:sp>
            <p:sp>
              <p:nvSpPr>
                <p:cNvPr id="193557" name="Freeform 21"/>
                <p:cNvSpPr>
                  <a:spLocks/>
                </p:cNvSpPr>
                <p:nvPr/>
              </p:nvSpPr>
              <p:spPr bwMode="auto">
                <a:xfrm>
                  <a:off x="2299" y="3654"/>
                  <a:ext cx="23" cy="28"/>
                </a:xfrm>
                <a:custGeom>
                  <a:avLst/>
                  <a:gdLst/>
                  <a:ahLst/>
                  <a:cxnLst>
                    <a:cxn ang="0">
                      <a:pos x="38" y="0"/>
                    </a:cxn>
                    <a:cxn ang="0">
                      <a:pos x="33" y="6"/>
                    </a:cxn>
                    <a:cxn ang="0">
                      <a:pos x="27" y="12"/>
                    </a:cxn>
                    <a:cxn ang="0">
                      <a:pos x="19" y="19"/>
                    </a:cxn>
                    <a:cxn ang="0">
                      <a:pos x="13" y="27"/>
                    </a:cxn>
                    <a:cxn ang="0">
                      <a:pos x="6" y="34"/>
                    </a:cxn>
                    <a:cxn ang="0">
                      <a:pos x="3" y="42"/>
                    </a:cxn>
                    <a:cxn ang="0">
                      <a:pos x="0" y="49"/>
                    </a:cxn>
                    <a:cxn ang="0">
                      <a:pos x="0" y="55"/>
                    </a:cxn>
                    <a:cxn ang="0">
                      <a:pos x="5" y="58"/>
                    </a:cxn>
                    <a:cxn ang="0">
                      <a:pos x="13" y="58"/>
                    </a:cxn>
                    <a:cxn ang="0">
                      <a:pos x="20" y="53"/>
                    </a:cxn>
                    <a:cxn ang="0">
                      <a:pos x="24" y="45"/>
                    </a:cxn>
                    <a:cxn ang="0">
                      <a:pos x="25" y="37"/>
                    </a:cxn>
                    <a:cxn ang="0">
                      <a:pos x="29" y="33"/>
                    </a:cxn>
                    <a:cxn ang="0">
                      <a:pos x="34" y="29"/>
                    </a:cxn>
                    <a:cxn ang="0">
                      <a:pos x="41" y="25"/>
                    </a:cxn>
                    <a:cxn ang="0">
                      <a:pos x="45" y="18"/>
                    </a:cxn>
                    <a:cxn ang="0">
                      <a:pos x="47" y="7"/>
                    </a:cxn>
                    <a:cxn ang="0">
                      <a:pos x="43" y="0"/>
                    </a:cxn>
                    <a:cxn ang="0">
                      <a:pos x="38" y="0"/>
                    </a:cxn>
                  </a:cxnLst>
                  <a:rect l="0" t="0" r="r" b="b"/>
                  <a:pathLst>
                    <a:path w="47" h="58">
                      <a:moveTo>
                        <a:pt x="38" y="0"/>
                      </a:moveTo>
                      <a:lnTo>
                        <a:pt x="33" y="6"/>
                      </a:lnTo>
                      <a:lnTo>
                        <a:pt x="27" y="12"/>
                      </a:lnTo>
                      <a:lnTo>
                        <a:pt x="19" y="19"/>
                      </a:lnTo>
                      <a:lnTo>
                        <a:pt x="13" y="27"/>
                      </a:lnTo>
                      <a:lnTo>
                        <a:pt x="6" y="34"/>
                      </a:lnTo>
                      <a:lnTo>
                        <a:pt x="3" y="42"/>
                      </a:lnTo>
                      <a:lnTo>
                        <a:pt x="0" y="49"/>
                      </a:lnTo>
                      <a:lnTo>
                        <a:pt x="0" y="55"/>
                      </a:lnTo>
                      <a:lnTo>
                        <a:pt x="5" y="58"/>
                      </a:lnTo>
                      <a:lnTo>
                        <a:pt x="13" y="58"/>
                      </a:lnTo>
                      <a:lnTo>
                        <a:pt x="20" y="53"/>
                      </a:lnTo>
                      <a:lnTo>
                        <a:pt x="24" y="45"/>
                      </a:lnTo>
                      <a:lnTo>
                        <a:pt x="25" y="37"/>
                      </a:lnTo>
                      <a:lnTo>
                        <a:pt x="29" y="33"/>
                      </a:lnTo>
                      <a:lnTo>
                        <a:pt x="34" y="29"/>
                      </a:lnTo>
                      <a:lnTo>
                        <a:pt x="41" y="25"/>
                      </a:lnTo>
                      <a:lnTo>
                        <a:pt x="45" y="18"/>
                      </a:lnTo>
                      <a:lnTo>
                        <a:pt x="47" y="7"/>
                      </a:lnTo>
                      <a:lnTo>
                        <a:pt x="43" y="0"/>
                      </a:lnTo>
                      <a:lnTo>
                        <a:pt x="38" y="0"/>
                      </a:lnTo>
                      <a:close/>
                    </a:path>
                  </a:pathLst>
                </a:custGeom>
                <a:solidFill>
                  <a:srgbClr val="2DA0ED"/>
                </a:solidFill>
                <a:ln w="9525">
                  <a:noFill/>
                  <a:round/>
                  <a:headEnd/>
                  <a:tailEnd/>
                </a:ln>
              </p:spPr>
              <p:txBody>
                <a:bodyPr/>
                <a:lstStyle/>
                <a:p>
                  <a:endParaRPr lang="en-US"/>
                </a:p>
              </p:txBody>
            </p:sp>
            <p:sp>
              <p:nvSpPr>
                <p:cNvPr id="193558" name="Freeform 22"/>
                <p:cNvSpPr>
                  <a:spLocks/>
                </p:cNvSpPr>
                <p:nvPr/>
              </p:nvSpPr>
              <p:spPr bwMode="auto">
                <a:xfrm>
                  <a:off x="2373" y="3462"/>
                  <a:ext cx="118" cy="166"/>
                </a:xfrm>
                <a:custGeom>
                  <a:avLst/>
                  <a:gdLst/>
                  <a:ahLst/>
                  <a:cxnLst>
                    <a:cxn ang="0">
                      <a:pos x="222" y="0"/>
                    </a:cxn>
                    <a:cxn ang="0">
                      <a:pos x="205" y="19"/>
                    </a:cxn>
                    <a:cxn ang="0">
                      <a:pos x="196" y="44"/>
                    </a:cxn>
                    <a:cxn ang="0">
                      <a:pos x="180" y="63"/>
                    </a:cxn>
                    <a:cxn ang="0">
                      <a:pos x="159" y="86"/>
                    </a:cxn>
                    <a:cxn ang="0">
                      <a:pos x="141" y="114"/>
                    </a:cxn>
                    <a:cxn ang="0">
                      <a:pos x="129" y="145"/>
                    </a:cxn>
                    <a:cxn ang="0">
                      <a:pos x="113" y="167"/>
                    </a:cxn>
                    <a:cxn ang="0">
                      <a:pos x="97" y="182"/>
                    </a:cxn>
                    <a:cxn ang="0">
                      <a:pos x="85" y="195"/>
                    </a:cxn>
                    <a:cxn ang="0">
                      <a:pos x="78" y="210"/>
                    </a:cxn>
                    <a:cxn ang="0">
                      <a:pos x="65" y="229"/>
                    </a:cxn>
                    <a:cxn ang="0">
                      <a:pos x="47" y="248"/>
                    </a:cxn>
                    <a:cxn ang="0">
                      <a:pos x="35" y="265"/>
                    </a:cxn>
                    <a:cxn ang="0">
                      <a:pos x="30" y="279"/>
                    </a:cxn>
                    <a:cxn ang="0">
                      <a:pos x="20" y="297"/>
                    </a:cxn>
                    <a:cxn ang="0">
                      <a:pos x="7" y="314"/>
                    </a:cxn>
                    <a:cxn ang="0">
                      <a:pos x="0" y="328"/>
                    </a:cxn>
                    <a:cxn ang="0">
                      <a:pos x="8" y="330"/>
                    </a:cxn>
                    <a:cxn ang="0">
                      <a:pos x="27" y="318"/>
                    </a:cxn>
                    <a:cxn ang="0">
                      <a:pos x="48" y="296"/>
                    </a:cxn>
                    <a:cxn ang="0">
                      <a:pos x="65" y="272"/>
                    </a:cxn>
                    <a:cxn ang="0">
                      <a:pos x="73" y="252"/>
                    </a:cxn>
                    <a:cxn ang="0">
                      <a:pos x="90" y="234"/>
                    </a:cxn>
                    <a:cxn ang="0">
                      <a:pos x="111" y="212"/>
                    </a:cxn>
                    <a:cxn ang="0">
                      <a:pos x="127" y="191"/>
                    </a:cxn>
                    <a:cxn ang="0">
                      <a:pos x="136" y="168"/>
                    </a:cxn>
                    <a:cxn ang="0">
                      <a:pos x="157" y="145"/>
                    </a:cxn>
                    <a:cxn ang="0">
                      <a:pos x="167" y="113"/>
                    </a:cxn>
                    <a:cxn ang="0">
                      <a:pos x="184" y="91"/>
                    </a:cxn>
                    <a:cxn ang="0">
                      <a:pos x="202" y="75"/>
                    </a:cxn>
                    <a:cxn ang="0">
                      <a:pos x="217" y="53"/>
                    </a:cxn>
                    <a:cxn ang="0">
                      <a:pos x="218" y="41"/>
                    </a:cxn>
                    <a:cxn ang="0">
                      <a:pos x="225" y="31"/>
                    </a:cxn>
                    <a:cxn ang="0">
                      <a:pos x="234" y="17"/>
                    </a:cxn>
                    <a:cxn ang="0">
                      <a:pos x="236" y="6"/>
                    </a:cxn>
                  </a:cxnLst>
                  <a:rect l="0" t="0" r="r" b="b"/>
                  <a:pathLst>
                    <a:path w="236" h="332">
                      <a:moveTo>
                        <a:pt x="232" y="1"/>
                      </a:moveTo>
                      <a:lnTo>
                        <a:pt x="222" y="0"/>
                      </a:lnTo>
                      <a:lnTo>
                        <a:pt x="213" y="8"/>
                      </a:lnTo>
                      <a:lnTo>
                        <a:pt x="205" y="19"/>
                      </a:lnTo>
                      <a:lnTo>
                        <a:pt x="199" y="36"/>
                      </a:lnTo>
                      <a:lnTo>
                        <a:pt x="196" y="44"/>
                      </a:lnTo>
                      <a:lnTo>
                        <a:pt x="189" y="53"/>
                      </a:lnTo>
                      <a:lnTo>
                        <a:pt x="180" y="63"/>
                      </a:lnTo>
                      <a:lnTo>
                        <a:pt x="169" y="74"/>
                      </a:lnTo>
                      <a:lnTo>
                        <a:pt x="159" y="86"/>
                      </a:lnTo>
                      <a:lnTo>
                        <a:pt x="150" y="99"/>
                      </a:lnTo>
                      <a:lnTo>
                        <a:pt x="141" y="114"/>
                      </a:lnTo>
                      <a:lnTo>
                        <a:pt x="135" y="130"/>
                      </a:lnTo>
                      <a:lnTo>
                        <a:pt x="129" y="145"/>
                      </a:lnTo>
                      <a:lnTo>
                        <a:pt x="121" y="158"/>
                      </a:lnTo>
                      <a:lnTo>
                        <a:pt x="113" y="167"/>
                      </a:lnTo>
                      <a:lnTo>
                        <a:pt x="105" y="175"/>
                      </a:lnTo>
                      <a:lnTo>
                        <a:pt x="97" y="182"/>
                      </a:lnTo>
                      <a:lnTo>
                        <a:pt x="90" y="188"/>
                      </a:lnTo>
                      <a:lnTo>
                        <a:pt x="85" y="195"/>
                      </a:lnTo>
                      <a:lnTo>
                        <a:pt x="82" y="201"/>
                      </a:lnTo>
                      <a:lnTo>
                        <a:pt x="78" y="210"/>
                      </a:lnTo>
                      <a:lnTo>
                        <a:pt x="73" y="219"/>
                      </a:lnTo>
                      <a:lnTo>
                        <a:pt x="65" y="229"/>
                      </a:lnTo>
                      <a:lnTo>
                        <a:pt x="56" y="238"/>
                      </a:lnTo>
                      <a:lnTo>
                        <a:pt x="47" y="248"/>
                      </a:lnTo>
                      <a:lnTo>
                        <a:pt x="40" y="257"/>
                      </a:lnTo>
                      <a:lnTo>
                        <a:pt x="35" y="265"/>
                      </a:lnTo>
                      <a:lnTo>
                        <a:pt x="32" y="272"/>
                      </a:lnTo>
                      <a:lnTo>
                        <a:pt x="30" y="279"/>
                      </a:lnTo>
                      <a:lnTo>
                        <a:pt x="25" y="287"/>
                      </a:lnTo>
                      <a:lnTo>
                        <a:pt x="20" y="297"/>
                      </a:lnTo>
                      <a:lnTo>
                        <a:pt x="13" y="306"/>
                      </a:lnTo>
                      <a:lnTo>
                        <a:pt x="7" y="314"/>
                      </a:lnTo>
                      <a:lnTo>
                        <a:pt x="2" y="322"/>
                      </a:lnTo>
                      <a:lnTo>
                        <a:pt x="0" y="328"/>
                      </a:lnTo>
                      <a:lnTo>
                        <a:pt x="2" y="332"/>
                      </a:lnTo>
                      <a:lnTo>
                        <a:pt x="8" y="330"/>
                      </a:lnTo>
                      <a:lnTo>
                        <a:pt x="16" y="326"/>
                      </a:lnTo>
                      <a:lnTo>
                        <a:pt x="27" y="318"/>
                      </a:lnTo>
                      <a:lnTo>
                        <a:pt x="38" y="307"/>
                      </a:lnTo>
                      <a:lnTo>
                        <a:pt x="48" y="296"/>
                      </a:lnTo>
                      <a:lnTo>
                        <a:pt x="58" y="283"/>
                      </a:lnTo>
                      <a:lnTo>
                        <a:pt x="65" y="272"/>
                      </a:lnTo>
                      <a:lnTo>
                        <a:pt x="69" y="261"/>
                      </a:lnTo>
                      <a:lnTo>
                        <a:pt x="73" y="252"/>
                      </a:lnTo>
                      <a:lnTo>
                        <a:pt x="81" y="243"/>
                      </a:lnTo>
                      <a:lnTo>
                        <a:pt x="90" y="234"/>
                      </a:lnTo>
                      <a:lnTo>
                        <a:pt x="100" y="222"/>
                      </a:lnTo>
                      <a:lnTo>
                        <a:pt x="111" y="212"/>
                      </a:lnTo>
                      <a:lnTo>
                        <a:pt x="120" y="201"/>
                      </a:lnTo>
                      <a:lnTo>
                        <a:pt x="127" y="191"/>
                      </a:lnTo>
                      <a:lnTo>
                        <a:pt x="130" y="181"/>
                      </a:lnTo>
                      <a:lnTo>
                        <a:pt x="136" y="168"/>
                      </a:lnTo>
                      <a:lnTo>
                        <a:pt x="146" y="157"/>
                      </a:lnTo>
                      <a:lnTo>
                        <a:pt x="157" y="145"/>
                      </a:lnTo>
                      <a:lnTo>
                        <a:pt x="162" y="130"/>
                      </a:lnTo>
                      <a:lnTo>
                        <a:pt x="167" y="113"/>
                      </a:lnTo>
                      <a:lnTo>
                        <a:pt x="175" y="100"/>
                      </a:lnTo>
                      <a:lnTo>
                        <a:pt x="184" y="91"/>
                      </a:lnTo>
                      <a:lnTo>
                        <a:pt x="191" y="85"/>
                      </a:lnTo>
                      <a:lnTo>
                        <a:pt x="202" y="75"/>
                      </a:lnTo>
                      <a:lnTo>
                        <a:pt x="211" y="63"/>
                      </a:lnTo>
                      <a:lnTo>
                        <a:pt x="217" y="53"/>
                      </a:lnTo>
                      <a:lnTo>
                        <a:pt x="217" y="45"/>
                      </a:lnTo>
                      <a:lnTo>
                        <a:pt x="218" y="41"/>
                      </a:lnTo>
                      <a:lnTo>
                        <a:pt x="220" y="37"/>
                      </a:lnTo>
                      <a:lnTo>
                        <a:pt x="225" y="31"/>
                      </a:lnTo>
                      <a:lnTo>
                        <a:pt x="230" y="24"/>
                      </a:lnTo>
                      <a:lnTo>
                        <a:pt x="234" y="17"/>
                      </a:lnTo>
                      <a:lnTo>
                        <a:pt x="236" y="11"/>
                      </a:lnTo>
                      <a:lnTo>
                        <a:pt x="236" y="6"/>
                      </a:lnTo>
                      <a:lnTo>
                        <a:pt x="232" y="1"/>
                      </a:lnTo>
                      <a:close/>
                    </a:path>
                  </a:pathLst>
                </a:custGeom>
                <a:solidFill>
                  <a:srgbClr val="2DA0ED"/>
                </a:solidFill>
                <a:ln w="9525">
                  <a:noFill/>
                  <a:round/>
                  <a:headEnd/>
                  <a:tailEnd/>
                </a:ln>
              </p:spPr>
              <p:txBody>
                <a:bodyPr/>
                <a:lstStyle/>
                <a:p>
                  <a:endParaRPr lang="en-US"/>
                </a:p>
              </p:txBody>
            </p:sp>
            <p:sp>
              <p:nvSpPr>
                <p:cNvPr id="193559" name="Freeform 23"/>
                <p:cNvSpPr>
                  <a:spLocks/>
                </p:cNvSpPr>
                <p:nvPr/>
              </p:nvSpPr>
              <p:spPr bwMode="auto">
                <a:xfrm>
                  <a:off x="2355" y="3702"/>
                  <a:ext cx="26" cy="29"/>
                </a:xfrm>
                <a:custGeom>
                  <a:avLst/>
                  <a:gdLst/>
                  <a:ahLst/>
                  <a:cxnLst>
                    <a:cxn ang="0">
                      <a:pos x="11" y="59"/>
                    </a:cxn>
                    <a:cxn ang="0">
                      <a:pos x="3" y="55"/>
                    </a:cxn>
                    <a:cxn ang="0">
                      <a:pos x="0" y="48"/>
                    </a:cxn>
                    <a:cxn ang="0">
                      <a:pos x="3" y="39"/>
                    </a:cxn>
                    <a:cxn ang="0">
                      <a:pos x="8" y="31"/>
                    </a:cxn>
                    <a:cxn ang="0">
                      <a:pos x="13" y="28"/>
                    </a:cxn>
                    <a:cxn ang="0">
                      <a:pos x="18" y="23"/>
                    </a:cxn>
                    <a:cxn ang="0">
                      <a:pos x="25" y="20"/>
                    </a:cxn>
                    <a:cxn ang="0">
                      <a:pos x="30" y="15"/>
                    </a:cxn>
                    <a:cxn ang="0">
                      <a:pos x="36" y="12"/>
                    </a:cxn>
                    <a:cxn ang="0">
                      <a:pos x="42" y="8"/>
                    </a:cxn>
                    <a:cxn ang="0">
                      <a:pos x="46" y="4"/>
                    </a:cxn>
                    <a:cxn ang="0">
                      <a:pos x="51" y="0"/>
                    </a:cxn>
                    <a:cxn ang="0">
                      <a:pos x="51" y="5"/>
                    </a:cxn>
                    <a:cxn ang="0">
                      <a:pos x="51" y="14"/>
                    </a:cxn>
                    <a:cxn ang="0">
                      <a:pos x="48" y="25"/>
                    </a:cxn>
                    <a:cxn ang="0">
                      <a:pos x="38" y="34"/>
                    </a:cxn>
                    <a:cxn ang="0">
                      <a:pos x="33" y="40"/>
                    </a:cxn>
                    <a:cxn ang="0">
                      <a:pos x="30" y="48"/>
                    </a:cxn>
                    <a:cxn ang="0">
                      <a:pos x="26" y="55"/>
                    </a:cxn>
                    <a:cxn ang="0">
                      <a:pos x="11" y="59"/>
                    </a:cxn>
                  </a:cxnLst>
                  <a:rect l="0" t="0" r="r" b="b"/>
                  <a:pathLst>
                    <a:path w="51" h="59">
                      <a:moveTo>
                        <a:pt x="11" y="59"/>
                      </a:moveTo>
                      <a:lnTo>
                        <a:pt x="3" y="55"/>
                      </a:lnTo>
                      <a:lnTo>
                        <a:pt x="0" y="48"/>
                      </a:lnTo>
                      <a:lnTo>
                        <a:pt x="3" y="39"/>
                      </a:lnTo>
                      <a:lnTo>
                        <a:pt x="8" y="31"/>
                      </a:lnTo>
                      <a:lnTo>
                        <a:pt x="13" y="28"/>
                      </a:lnTo>
                      <a:lnTo>
                        <a:pt x="18" y="23"/>
                      </a:lnTo>
                      <a:lnTo>
                        <a:pt x="25" y="20"/>
                      </a:lnTo>
                      <a:lnTo>
                        <a:pt x="30" y="15"/>
                      </a:lnTo>
                      <a:lnTo>
                        <a:pt x="36" y="12"/>
                      </a:lnTo>
                      <a:lnTo>
                        <a:pt x="42" y="8"/>
                      </a:lnTo>
                      <a:lnTo>
                        <a:pt x="46" y="4"/>
                      </a:lnTo>
                      <a:lnTo>
                        <a:pt x="51" y="0"/>
                      </a:lnTo>
                      <a:lnTo>
                        <a:pt x="51" y="5"/>
                      </a:lnTo>
                      <a:lnTo>
                        <a:pt x="51" y="14"/>
                      </a:lnTo>
                      <a:lnTo>
                        <a:pt x="48" y="25"/>
                      </a:lnTo>
                      <a:lnTo>
                        <a:pt x="38" y="34"/>
                      </a:lnTo>
                      <a:lnTo>
                        <a:pt x="33" y="40"/>
                      </a:lnTo>
                      <a:lnTo>
                        <a:pt x="30" y="48"/>
                      </a:lnTo>
                      <a:lnTo>
                        <a:pt x="26" y="55"/>
                      </a:lnTo>
                      <a:lnTo>
                        <a:pt x="11" y="59"/>
                      </a:lnTo>
                      <a:close/>
                    </a:path>
                  </a:pathLst>
                </a:custGeom>
                <a:solidFill>
                  <a:srgbClr val="2DA0ED"/>
                </a:solidFill>
                <a:ln w="9525">
                  <a:noFill/>
                  <a:round/>
                  <a:headEnd/>
                  <a:tailEnd/>
                </a:ln>
              </p:spPr>
              <p:txBody>
                <a:bodyPr/>
                <a:lstStyle/>
                <a:p>
                  <a:endParaRPr lang="en-US"/>
                </a:p>
              </p:txBody>
            </p:sp>
            <p:sp>
              <p:nvSpPr>
                <p:cNvPr id="193560" name="Freeform 24"/>
                <p:cNvSpPr>
                  <a:spLocks/>
                </p:cNvSpPr>
                <p:nvPr/>
              </p:nvSpPr>
              <p:spPr bwMode="auto">
                <a:xfrm>
                  <a:off x="2386" y="3530"/>
                  <a:ext cx="105" cy="165"/>
                </a:xfrm>
                <a:custGeom>
                  <a:avLst/>
                  <a:gdLst/>
                  <a:ahLst/>
                  <a:cxnLst>
                    <a:cxn ang="0">
                      <a:pos x="211" y="7"/>
                    </a:cxn>
                    <a:cxn ang="0">
                      <a:pos x="205" y="34"/>
                    </a:cxn>
                    <a:cxn ang="0">
                      <a:pos x="185" y="63"/>
                    </a:cxn>
                    <a:cxn ang="0">
                      <a:pos x="172" y="93"/>
                    </a:cxn>
                    <a:cxn ang="0">
                      <a:pos x="155" y="112"/>
                    </a:cxn>
                    <a:cxn ang="0">
                      <a:pos x="142" y="129"/>
                    </a:cxn>
                    <a:cxn ang="0">
                      <a:pos x="131" y="150"/>
                    </a:cxn>
                    <a:cxn ang="0">
                      <a:pos x="124" y="167"/>
                    </a:cxn>
                    <a:cxn ang="0">
                      <a:pos x="121" y="178"/>
                    </a:cxn>
                    <a:cxn ang="0">
                      <a:pos x="111" y="189"/>
                    </a:cxn>
                    <a:cxn ang="0">
                      <a:pos x="96" y="199"/>
                    </a:cxn>
                    <a:cxn ang="0">
                      <a:pos x="86" y="208"/>
                    </a:cxn>
                    <a:cxn ang="0">
                      <a:pos x="83" y="221"/>
                    </a:cxn>
                    <a:cxn ang="0">
                      <a:pos x="67" y="240"/>
                    </a:cxn>
                    <a:cxn ang="0">
                      <a:pos x="53" y="266"/>
                    </a:cxn>
                    <a:cxn ang="0">
                      <a:pos x="44" y="289"/>
                    </a:cxn>
                    <a:cxn ang="0">
                      <a:pos x="31" y="298"/>
                    </a:cxn>
                    <a:cxn ang="0">
                      <a:pos x="21" y="310"/>
                    </a:cxn>
                    <a:cxn ang="0">
                      <a:pos x="13" y="322"/>
                    </a:cxn>
                    <a:cxn ang="0">
                      <a:pos x="5" y="330"/>
                    </a:cxn>
                    <a:cxn ang="0">
                      <a:pos x="0" y="326"/>
                    </a:cxn>
                    <a:cxn ang="0">
                      <a:pos x="6" y="305"/>
                    </a:cxn>
                    <a:cxn ang="0">
                      <a:pos x="21" y="276"/>
                    </a:cxn>
                    <a:cxn ang="0">
                      <a:pos x="40" y="249"/>
                    </a:cxn>
                    <a:cxn ang="0">
                      <a:pos x="49" y="231"/>
                    </a:cxn>
                    <a:cxn ang="0">
                      <a:pos x="56" y="215"/>
                    </a:cxn>
                    <a:cxn ang="0">
                      <a:pos x="67" y="199"/>
                    </a:cxn>
                    <a:cxn ang="0">
                      <a:pos x="81" y="186"/>
                    </a:cxn>
                    <a:cxn ang="0">
                      <a:pos x="94" y="178"/>
                    </a:cxn>
                    <a:cxn ang="0">
                      <a:pos x="104" y="162"/>
                    </a:cxn>
                    <a:cxn ang="0">
                      <a:pos x="113" y="141"/>
                    </a:cxn>
                    <a:cxn ang="0">
                      <a:pos x="122" y="124"/>
                    </a:cxn>
                    <a:cxn ang="0">
                      <a:pos x="134" y="115"/>
                    </a:cxn>
                    <a:cxn ang="0">
                      <a:pos x="144" y="98"/>
                    </a:cxn>
                    <a:cxn ang="0">
                      <a:pos x="154" y="78"/>
                    </a:cxn>
                    <a:cxn ang="0">
                      <a:pos x="162" y="62"/>
                    </a:cxn>
                    <a:cxn ang="0">
                      <a:pos x="171" y="54"/>
                    </a:cxn>
                    <a:cxn ang="0">
                      <a:pos x="180" y="37"/>
                    </a:cxn>
                    <a:cxn ang="0">
                      <a:pos x="190" y="15"/>
                    </a:cxn>
                    <a:cxn ang="0">
                      <a:pos x="202" y="1"/>
                    </a:cxn>
                  </a:cxnLst>
                  <a:rect l="0" t="0" r="r" b="b"/>
                  <a:pathLst>
                    <a:path w="211" h="330">
                      <a:moveTo>
                        <a:pt x="207" y="0"/>
                      </a:moveTo>
                      <a:lnTo>
                        <a:pt x="211" y="7"/>
                      </a:lnTo>
                      <a:lnTo>
                        <a:pt x="211" y="19"/>
                      </a:lnTo>
                      <a:lnTo>
                        <a:pt x="205" y="34"/>
                      </a:lnTo>
                      <a:lnTo>
                        <a:pt x="195" y="49"/>
                      </a:lnTo>
                      <a:lnTo>
                        <a:pt x="185" y="63"/>
                      </a:lnTo>
                      <a:lnTo>
                        <a:pt x="179" y="79"/>
                      </a:lnTo>
                      <a:lnTo>
                        <a:pt x="172" y="93"/>
                      </a:lnTo>
                      <a:lnTo>
                        <a:pt x="162" y="106"/>
                      </a:lnTo>
                      <a:lnTo>
                        <a:pt x="155" y="112"/>
                      </a:lnTo>
                      <a:lnTo>
                        <a:pt x="149" y="120"/>
                      </a:lnTo>
                      <a:lnTo>
                        <a:pt x="142" y="129"/>
                      </a:lnTo>
                      <a:lnTo>
                        <a:pt x="135" y="139"/>
                      </a:lnTo>
                      <a:lnTo>
                        <a:pt x="131" y="150"/>
                      </a:lnTo>
                      <a:lnTo>
                        <a:pt x="126" y="159"/>
                      </a:lnTo>
                      <a:lnTo>
                        <a:pt x="124" y="167"/>
                      </a:lnTo>
                      <a:lnTo>
                        <a:pt x="122" y="173"/>
                      </a:lnTo>
                      <a:lnTo>
                        <a:pt x="121" y="178"/>
                      </a:lnTo>
                      <a:lnTo>
                        <a:pt x="117" y="184"/>
                      </a:lnTo>
                      <a:lnTo>
                        <a:pt x="111" y="189"/>
                      </a:lnTo>
                      <a:lnTo>
                        <a:pt x="104" y="194"/>
                      </a:lnTo>
                      <a:lnTo>
                        <a:pt x="96" y="199"/>
                      </a:lnTo>
                      <a:lnTo>
                        <a:pt x="90" y="204"/>
                      </a:lnTo>
                      <a:lnTo>
                        <a:pt x="86" y="208"/>
                      </a:lnTo>
                      <a:lnTo>
                        <a:pt x="84" y="213"/>
                      </a:lnTo>
                      <a:lnTo>
                        <a:pt x="83" y="221"/>
                      </a:lnTo>
                      <a:lnTo>
                        <a:pt x="76" y="230"/>
                      </a:lnTo>
                      <a:lnTo>
                        <a:pt x="67" y="240"/>
                      </a:lnTo>
                      <a:lnTo>
                        <a:pt x="59" y="253"/>
                      </a:lnTo>
                      <a:lnTo>
                        <a:pt x="53" y="266"/>
                      </a:lnTo>
                      <a:lnTo>
                        <a:pt x="49" y="278"/>
                      </a:lnTo>
                      <a:lnTo>
                        <a:pt x="44" y="289"/>
                      </a:lnTo>
                      <a:lnTo>
                        <a:pt x="36" y="296"/>
                      </a:lnTo>
                      <a:lnTo>
                        <a:pt x="31" y="298"/>
                      </a:lnTo>
                      <a:lnTo>
                        <a:pt x="26" y="304"/>
                      </a:lnTo>
                      <a:lnTo>
                        <a:pt x="21" y="310"/>
                      </a:lnTo>
                      <a:lnTo>
                        <a:pt x="18" y="316"/>
                      </a:lnTo>
                      <a:lnTo>
                        <a:pt x="13" y="322"/>
                      </a:lnTo>
                      <a:lnTo>
                        <a:pt x="8" y="328"/>
                      </a:lnTo>
                      <a:lnTo>
                        <a:pt x="5" y="330"/>
                      </a:lnTo>
                      <a:lnTo>
                        <a:pt x="2" y="330"/>
                      </a:lnTo>
                      <a:lnTo>
                        <a:pt x="0" y="326"/>
                      </a:lnTo>
                      <a:lnTo>
                        <a:pt x="2" y="318"/>
                      </a:lnTo>
                      <a:lnTo>
                        <a:pt x="6" y="305"/>
                      </a:lnTo>
                      <a:lnTo>
                        <a:pt x="13" y="291"/>
                      </a:lnTo>
                      <a:lnTo>
                        <a:pt x="21" y="276"/>
                      </a:lnTo>
                      <a:lnTo>
                        <a:pt x="30" y="261"/>
                      </a:lnTo>
                      <a:lnTo>
                        <a:pt x="40" y="249"/>
                      </a:lnTo>
                      <a:lnTo>
                        <a:pt x="49" y="238"/>
                      </a:lnTo>
                      <a:lnTo>
                        <a:pt x="49" y="231"/>
                      </a:lnTo>
                      <a:lnTo>
                        <a:pt x="51" y="223"/>
                      </a:lnTo>
                      <a:lnTo>
                        <a:pt x="56" y="215"/>
                      </a:lnTo>
                      <a:lnTo>
                        <a:pt x="61" y="207"/>
                      </a:lnTo>
                      <a:lnTo>
                        <a:pt x="67" y="199"/>
                      </a:lnTo>
                      <a:lnTo>
                        <a:pt x="74" y="192"/>
                      </a:lnTo>
                      <a:lnTo>
                        <a:pt x="81" y="186"/>
                      </a:lnTo>
                      <a:lnTo>
                        <a:pt x="88" y="183"/>
                      </a:lnTo>
                      <a:lnTo>
                        <a:pt x="94" y="178"/>
                      </a:lnTo>
                      <a:lnTo>
                        <a:pt x="99" y="171"/>
                      </a:lnTo>
                      <a:lnTo>
                        <a:pt x="104" y="162"/>
                      </a:lnTo>
                      <a:lnTo>
                        <a:pt x="109" y="152"/>
                      </a:lnTo>
                      <a:lnTo>
                        <a:pt x="113" y="141"/>
                      </a:lnTo>
                      <a:lnTo>
                        <a:pt x="118" y="132"/>
                      </a:lnTo>
                      <a:lnTo>
                        <a:pt x="122" y="124"/>
                      </a:lnTo>
                      <a:lnTo>
                        <a:pt x="128" y="120"/>
                      </a:lnTo>
                      <a:lnTo>
                        <a:pt x="134" y="115"/>
                      </a:lnTo>
                      <a:lnTo>
                        <a:pt x="140" y="107"/>
                      </a:lnTo>
                      <a:lnTo>
                        <a:pt x="144" y="98"/>
                      </a:lnTo>
                      <a:lnTo>
                        <a:pt x="149" y="87"/>
                      </a:lnTo>
                      <a:lnTo>
                        <a:pt x="154" y="78"/>
                      </a:lnTo>
                      <a:lnTo>
                        <a:pt x="158" y="69"/>
                      </a:lnTo>
                      <a:lnTo>
                        <a:pt x="162" y="62"/>
                      </a:lnTo>
                      <a:lnTo>
                        <a:pt x="166" y="59"/>
                      </a:lnTo>
                      <a:lnTo>
                        <a:pt x="171" y="54"/>
                      </a:lnTo>
                      <a:lnTo>
                        <a:pt x="175" y="47"/>
                      </a:lnTo>
                      <a:lnTo>
                        <a:pt x="180" y="37"/>
                      </a:lnTo>
                      <a:lnTo>
                        <a:pt x="186" y="25"/>
                      </a:lnTo>
                      <a:lnTo>
                        <a:pt x="190" y="15"/>
                      </a:lnTo>
                      <a:lnTo>
                        <a:pt x="196" y="7"/>
                      </a:lnTo>
                      <a:lnTo>
                        <a:pt x="202" y="1"/>
                      </a:lnTo>
                      <a:lnTo>
                        <a:pt x="207" y="0"/>
                      </a:lnTo>
                      <a:close/>
                    </a:path>
                  </a:pathLst>
                </a:custGeom>
                <a:solidFill>
                  <a:srgbClr val="2DA0ED"/>
                </a:solidFill>
                <a:ln w="9525">
                  <a:noFill/>
                  <a:round/>
                  <a:headEnd/>
                  <a:tailEnd/>
                </a:ln>
              </p:spPr>
              <p:txBody>
                <a:bodyPr/>
                <a:lstStyle/>
                <a:p>
                  <a:endParaRPr lang="en-US"/>
                </a:p>
              </p:txBody>
            </p:sp>
            <p:sp>
              <p:nvSpPr>
                <p:cNvPr id="193561" name="Freeform 25"/>
                <p:cNvSpPr>
                  <a:spLocks/>
                </p:cNvSpPr>
                <p:nvPr/>
              </p:nvSpPr>
              <p:spPr bwMode="auto">
                <a:xfrm>
                  <a:off x="2021" y="3494"/>
                  <a:ext cx="93" cy="121"/>
                </a:xfrm>
                <a:custGeom>
                  <a:avLst/>
                  <a:gdLst/>
                  <a:ahLst/>
                  <a:cxnLst>
                    <a:cxn ang="0">
                      <a:pos x="179" y="0"/>
                    </a:cxn>
                    <a:cxn ang="0">
                      <a:pos x="164" y="6"/>
                    </a:cxn>
                    <a:cxn ang="0">
                      <a:pos x="150" y="16"/>
                    </a:cxn>
                    <a:cxn ang="0">
                      <a:pos x="140" y="30"/>
                    </a:cxn>
                    <a:cxn ang="0">
                      <a:pos x="135" y="44"/>
                    </a:cxn>
                    <a:cxn ang="0">
                      <a:pos x="125" y="57"/>
                    </a:cxn>
                    <a:cxn ang="0">
                      <a:pos x="110" y="70"/>
                    </a:cxn>
                    <a:cxn ang="0">
                      <a:pos x="99" y="84"/>
                    </a:cxn>
                    <a:cxn ang="0">
                      <a:pos x="96" y="98"/>
                    </a:cxn>
                    <a:cxn ang="0">
                      <a:pos x="85" y="110"/>
                    </a:cxn>
                    <a:cxn ang="0">
                      <a:pos x="73" y="122"/>
                    </a:cxn>
                    <a:cxn ang="0">
                      <a:pos x="62" y="135"/>
                    </a:cxn>
                    <a:cxn ang="0">
                      <a:pos x="53" y="151"/>
                    </a:cxn>
                    <a:cxn ang="0">
                      <a:pos x="37" y="167"/>
                    </a:cxn>
                    <a:cxn ang="0">
                      <a:pos x="29" y="186"/>
                    </a:cxn>
                    <a:cxn ang="0">
                      <a:pos x="8" y="210"/>
                    </a:cxn>
                    <a:cxn ang="0">
                      <a:pos x="0" y="233"/>
                    </a:cxn>
                    <a:cxn ang="0">
                      <a:pos x="7" y="242"/>
                    </a:cxn>
                    <a:cxn ang="0">
                      <a:pos x="22" y="236"/>
                    </a:cxn>
                    <a:cxn ang="0">
                      <a:pos x="32" y="221"/>
                    </a:cxn>
                    <a:cxn ang="0">
                      <a:pos x="42" y="202"/>
                    </a:cxn>
                    <a:cxn ang="0">
                      <a:pos x="53" y="186"/>
                    </a:cxn>
                    <a:cxn ang="0">
                      <a:pos x="67" y="179"/>
                    </a:cxn>
                    <a:cxn ang="0">
                      <a:pos x="75" y="164"/>
                    </a:cxn>
                    <a:cxn ang="0">
                      <a:pos x="81" y="145"/>
                    </a:cxn>
                    <a:cxn ang="0">
                      <a:pos x="92" y="128"/>
                    </a:cxn>
                    <a:cxn ang="0">
                      <a:pos x="112" y="114"/>
                    </a:cxn>
                    <a:cxn ang="0">
                      <a:pos x="120" y="95"/>
                    </a:cxn>
                    <a:cxn ang="0">
                      <a:pos x="143" y="74"/>
                    </a:cxn>
                    <a:cxn ang="0">
                      <a:pos x="155" y="58"/>
                    </a:cxn>
                    <a:cxn ang="0">
                      <a:pos x="164" y="41"/>
                    </a:cxn>
                    <a:cxn ang="0">
                      <a:pos x="172" y="28"/>
                    </a:cxn>
                    <a:cxn ang="0">
                      <a:pos x="183" y="20"/>
                    </a:cxn>
                    <a:cxn ang="0">
                      <a:pos x="187" y="5"/>
                    </a:cxn>
                  </a:cxnLst>
                  <a:rect l="0" t="0" r="r" b="b"/>
                  <a:pathLst>
                    <a:path w="187" h="242">
                      <a:moveTo>
                        <a:pt x="184" y="1"/>
                      </a:moveTo>
                      <a:lnTo>
                        <a:pt x="179" y="0"/>
                      </a:lnTo>
                      <a:lnTo>
                        <a:pt x="172" y="3"/>
                      </a:lnTo>
                      <a:lnTo>
                        <a:pt x="164" y="6"/>
                      </a:lnTo>
                      <a:lnTo>
                        <a:pt x="157" y="11"/>
                      </a:lnTo>
                      <a:lnTo>
                        <a:pt x="150" y="16"/>
                      </a:lnTo>
                      <a:lnTo>
                        <a:pt x="144" y="22"/>
                      </a:lnTo>
                      <a:lnTo>
                        <a:pt x="140" y="30"/>
                      </a:lnTo>
                      <a:lnTo>
                        <a:pt x="137" y="37"/>
                      </a:lnTo>
                      <a:lnTo>
                        <a:pt x="135" y="44"/>
                      </a:lnTo>
                      <a:lnTo>
                        <a:pt x="130" y="50"/>
                      </a:lnTo>
                      <a:lnTo>
                        <a:pt x="125" y="57"/>
                      </a:lnTo>
                      <a:lnTo>
                        <a:pt x="118" y="64"/>
                      </a:lnTo>
                      <a:lnTo>
                        <a:pt x="110" y="70"/>
                      </a:lnTo>
                      <a:lnTo>
                        <a:pt x="104" y="77"/>
                      </a:lnTo>
                      <a:lnTo>
                        <a:pt x="99" y="84"/>
                      </a:lnTo>
                      <a:lnTo>
                        <a:pt x="97" y="92"/>
                      </a:lnTo>
                      <a:lnTo>
                        <a:pt x="96" y="98"/>
                      </a:lnTo>
                      <a:lnTo>
                        <a:pt x="91" y="104"/>
                      </a:lnTo>
                      <a:lnTo>
                        <a:pt x="85" y="110"/>
                      </a:lnTo>
                      <a:lnTo>
                        <a:pt x="80" y="115"/>
                      </a:lnTo>
                      <a:lnTo>
                        <a:pt x="73" y="122"/>
                      </a:lnTo>
                      <a:lnTo>
                        <a:pt x="67" y="128"/>
                      </a:lnTo>
                      <a:lnTo>
                        <a:pt x="62" y="135"/>
                      </a:lnTo>
                      <a:lnTo>
                        <a:pt x="59" y="142"/>
                      </a:lnTo>
                      <a:lnTo>
                        <a:pt x="53" y="151"/>
                      </a:lnTo>
                      <a:lnTo>
                        <a:pt x="45" y="159"/>
                      </a:lnTo>
                      <a:lnTo>
                        <a:pt x="37" y="167"/>
                      </a:lnTo>
                      <a:lnTo>
                        <a:pt x="34" y="174"/>
                      </a:lnTo>
                      <a:lnTo>
                        <a:pt x="29" y="186"/>
                      </a:lnTo>
                      <a:lnTo>
                        <a:pt x="20" y="197"/>
                      </a:lnTo>
                      <a:lnTo>
                        <a:pt x="8" y="210"/>
                      </a:lnTo>
                      <a:lnTo>
                        <a:pt x="1" y="223"/>
                      </a:lnTo>
                      <a:lnTo>
                        <a:pt x="0" y="233"/>
                      </a:lnTo>
                      <a:lnTo>
                        <a:pt x="3" y="240"/>
                      </a:lnTo>
                      <a:lnTo>
                        <a:pt x="7" y="242"/>
                      </a:lnTo>
                      <a:lnTo>
                        <a:pt x="16" y="241"/>
                      </a:lnTo>
                      <a:lnTo>
                        <a:pt x="22" y="236"/>
                      </a:lnTo>
                      <a:lnTo>
                        <a:pt x="28" y="229"/>
                      </a:lnTo>
                      <a:lnTo>
                        <a:pt x="32" y="221"/>
                      </a:lnTo>
                      <a:lnTo>
                        <a:pt x="37" y="211"/>
                      </a:lnTo>
                      <a:lnTo>
                        <a:pt x="42" y="202"/>
                      </a:lnTo>
                      <a:lnTo>
                        <a:pt x="46" y="193"/>
                      </a:lnTo>
                      <a:lnTo>
                        <a:pt x="53" y="186"/>
                      </a:lnTo>
                      <a:lnTo>
                        <a:pt x="60" y="182"/>
                      </a:lnTo>
                      <a:lnTo>
                        <a:pt x="67" y="179"/>
                      </a:lnTo>
                      <a:lnTo>
                        <a:pt x="72" y="172"/>
                      </a:lnTo>
                      <a:lnTo>
                        <a:pt x="75" y="164"/>
                      </a:lnTo>
                      <a:lnTo>
                        <a:pt x="79" y="155"/>
                      </a:lnTo>
                      <a:lnTo>
                        <a:pt x="81" y="145"/>
                      </a:lnTo>
                      <a:lnTo>
                        <a:pt x="87" y="136"/>
                      </a:lnTo>
                      <a:lnTo>
                        <a:pt x="92" y="128"/>
                      </a:lnTo>
                      <a:lnTo>
                        <a:pt x="103" y="121"/>
                      </a:lnTo>
                      <a:lnTo>
                        <a:pt x="112" y="114"/>
                      </a:lnTo>
                      <a:lnTo>
                        <a:pt x="115" y="105"/>
                      </a:lnTo>
                      <a:lnTo>
                        <a:pt x="120" y="95"/>
                      </a:lnTo>
                      <a:lnTo>
                        <a:pt x="135" y="81"/>
                      </a:lnTo>
                      <a:lnTo>
                        <a:pt x="143" y="74"/>
                      </a:lnTo>
                      <a:lnTo>
                        <a:pt x="149" y="66"/>
                      </a:lnTo>
                      <a:lnTo>
                        <a:pt x="155" y="58"/>
                      </a:lnTo>
                      <a:lnTo>
                        <a:pt x="159" y="49"/>
                      </a:lnTo>
                      <a:lnTo>
                        <a:pt x="164" y="41"/>
                      </a:lnTo>
                      <a:lnTo>
                        <a:pt x="168" y="34"/>
                      </a:lnTo>
                      <a:lnTo>
                        <a:pt x="172" y="28"/>
                      </a:lnTo>
                      <a:lnTo>
                        <a:pt x="176" y="26"/>
                      </a:lnTo>
                      <a:lnTo>
                        <a:pt x="183" y="20"/>
                      </a:lnTo>
                      <a:lnTo>
                        <a:pt x="187" y="12"/>
                      </a:lnTo>
                      <a:lnTo>
                        <a:pt x="187" y="5"/>
                      </a:lnTo>
                      <a:lnTo>
                        <a:pt x="184" y="1"/>
                      </a:lnTo>
                      <a:close/>
                    </a:path>
                  </a:pathLst>
                </a:custGeom>
                <a:solidFill>
                  <a:srgbClr val="2DA0ED"/>
                </a:solidFill>
                <a:ln w="9525">
                  <a:noFill/>
                  <a:round/>
                  <a:headEnd/>
                  <a:tailEnd/>
                </a:ln>
              </p:spPr>
              <p:txBody>
                <a:bodyPr/>
                <a:lstStyle/>
                <a:p>
                  <a:endParaRPr lang="en-US"/>
                </a:p>
              </p:txBody>
            </p:sp>
            <p:sp>
              <p:nvSpPr>
                <p:cNvPr id="193562" name="Freeform 26"/>
                <p:cNvSpPr>
                  <a:spLocks/>
                </p:cNvSpPr>
                <p:nvPr/>
              </p:nvSpPr>
              <p:spPr bwMode="auto">
                <a:xfrm>
                  <a:off x="2490" y="3472"/>
                  <a:ext cx="98" cy="145"/>
                </a:xfrm>
                <a:custGeom>
                  <a:avLst/>
                  <a:gdLst/>
                  <a:ahLst/>
                  <a:cxnLst>
                    <a:cxn ang="0">
                      <a:pos x="173" y="29"/>
                    </a:cxn>
                    <a:cxn ang="0">
                      <a:pos x="182" y="5"/>
                    </a:cxn>
                    <a:cxn ang="0">
                      <a:pos x="193" y="6"/>
                    </a:cxn>
                    <a:cxn ang="0">
                      <a:pos x="194" y="37"/>
                    </a:cxn>
                    <a:cxn ang="0">
                      <a:pos x="181" y="53"/>
                    </a:cxn>
                    <a:cxn ang="0">
                      <a:pos x="173" y="67"/>
                    </a:cxn>
                    <a:cxn ang="0">
                      <a:pos x="166" y="82"/>
                    </a:cxn>
                    <a:cxn ang="0">
                      <a:pos x="154" y="97"/>
                    </a:cxn>
                    <a:cxn ang="0">
                      <a:pos x="138" y="112"/>
                    </a:cxn>
                    <a:cxn ang="0">
                      <a:pos x="128" y="138"/>
                    </a:cxn>
                    <a:cxn ang="0">
                      <a:pos x="108" y="157"/>
                    </a:cxn>
                    <a:cxn ang="0">
                      <a:pos x="104" y="179"/>
                    </a:cxn>
                    <a:cxn ang="0">
                      <a:pos x="87" y="193"/>
                    </a:cxn>
                    <a:cxn ang="0">
                      <a:pos x="76" y="208"/>
                    </a:cxn>
                    <a:cxn ang="0">
                      <a:pos x="67" y="225"/>
                    </a:cxn>
                    <a:cxn ang="0">
                      <a:pos x="59" y="238"/>
                    </a:cxn>
                    <a:cxn ang="0">
                      <a:pos x="49" y="243"/>
                    </a:cxn>
                    <a:cxn ang="0">
                      <a:pos x="41" y="258"/>
                    </a:cxn>
                    <a:cxn ang="0">
                      <a:pos x="31" y="277"/>
                    </a:cxn>
                    <a:cxn ang="0">
                      <a:pos x="15" y="291"/>
                    </a:cxn>
                    <a:cxn ang="0">
                      <a:pos x="0" y="291"/>
                    </a:cxn>
                    <a:cxn ang="0">
                      <a:pos x="3" y="284"/>
                    </a:cxn>
                    <a:cxn ang="0">
                      <a:pos x="14" y="272"/>
                    </a:cxn>
                    <a:cxn ang="0">
                      <a:pos x="23" y="255"/>
                    </a:cxn>
                    <a:cxn ang="0">
                      <a:pos x="26" y="237"/>
                    </a:cxn>
                    <a:cxn ang="0">
                      <a:pos x="36" y="223"/>
                    </a:cxn>
                    <a:cxn ang="0">
                      <a:pos x="48" y="211"/>
                    </a:cxn>
                    <a:cxn ang="0">
                      <a:pos x="56" y="201"/>
                    </a:cxn>
                    <a:cxn ang="0">
                      <a:pos x="59" y="189"/>
                    </a:cxn>
                    <a:cxn ang="0">
                      <a:pos x="67" y="178"/>
                    </a:cxn>
                    <a:cxn ang="0">
                      <a:pos x="79" y="165"/>
                    </a:cxn>
                    <a:cxn ang="0">
                      <a:pos x="89" y="155"/>
                    </a:cxn>
                    <a:cxn ang="0">
                      <a:pos x="93" y="141"/>
                    </a:cxn>
                    <a:cxn ang="0">
                      <a:pos x="108" y="123"/>
                    </a:cxn>
                    <a:cxn ang="0">
                      <a:pos x="115" y="106"/>
                    </a:cxn>
                    <a:cxn ang="0">
                      <a:pos x="136" y="89"/>
                    </a:cxn>
                    <a:cxn ang="0">
                      <a:pos x="142" y="68"/>
                    </a:cxn>
                    <a:cxn ang="0">
                      <a:pos x="155" y="45"/>
                    </a:cxn>
                  </a:cxnLst>
                  <a:rect l="0" t="0" r="r" b="b"/>
                  <a:pathLst>
                    <a:path w="197" h="292">
                      <a:moveTo>
                        <a:pt x="168" y="36"/>
                      </a:moveTo>
                      <a:lnTo>
                        <a:pt x="173" y="29"/>
                      </a:lnTo>
                      <a:lnTo>
                        <a:pt x="178" y="17"/>
                      </a:lnTo>
                      <a:lnTo>
                        <a:pt x="182" y="5"/>
                      </a:lnTo>
                      <a:lnTo>
                        <a:pt x="185" y="0"/>
                      </a:lnTo>
                      <a:lnTo>
                        <a:pt x="193" y="6"/>
                      </a:lnTo>
                      <a:lnTo>
                        <a:pt x="197" y="21"/>
                      </a:lnTo>
                      <a:lnTo>
                        <a:pt x="194" y="37"/>
                      </a:lnTo>
                      <a:lnTo>
                        <a:pt x="188" y="48"/>
                      </a:lnTo>
                      <a:lnTo>
                        <a:pt x="181" y="53"/>
                      </a:lnTo>
                      <a:lnTo>
                        <a:pt x="176" y="59"/>
                      </a:lnTo>
                      <a:lnTo>
                        <a:pt x="173" y="67"/>
                      </a:lnTo>
                      <a:lnTo>
                        <a:pt x="169" y="74"/>
                      </a:lnTo>
                      <a:lnTo>
                        <a:pt x="166" y="82"/>
                      </a:lnTo>
                      <a:lnTo>
                        <a:pt x="160" y="90"/>
                      </a:lnTo>
                      <a:lnTo>
                        <a:pt x="154" y="97"/>
                      </a:lnTo>
                      <a:lnTo>
                        <a:pt x="145" y="104"/>
                      </a:lnTo>
                      <a:lnTo>
                        <a:pt x="138" y="112"/>
                      </a:lnTo>
                      <a:lnTo>
                        <a:pt x="133" y="125"/>
                      </a:lnTo>
                      <a:lnTo>
                        <a:pt x="128" y="138"/>
                      </a:lnTo>
                      <a:lnTo>
                        <a:pt x="115" y="149"/>
                      </a:lnTo>
                      <a:lnTo>
                        <a:pt x="108" y="157"/>
                      </a:lnTo>
                      <a:lnTo>
                        <a:pt x="107" y="169"/>
                      </a:lnTo>
                      <a:lnTo>
                        <a:pt x="104" y="179"/>
                      </a:lnTo>
                      <a:lnTo>
                        <a:pt x="94" y="188"/>
                      </a:lnTo>
                      <a:lnTo>
                        <a:pt x="87" y="193"/>
                      </a:lnTo>
                      <a:lnTo>
                        <a:pt x="80" y="200"/>
                      </a:lnTo>
                      <a:lnTo>
                        <a:pt x="76" y="208"/>
                      </a:lnTo>
                      <a:lnTo>
                        <a:pt x="71" y="217"/>
                      </a:lnTo>
                      <a:lnTo>
                        <a:pt x="67" y="225"/>
                      </a:lnTo>
                      <a:lnTo>
                        <a:pt x="63" y="232"/>
                      </a:lnTo>
                      <a:lnTo>
                        <a:pt x="59" y="238"/>
                      </a:lnTo>
                      <a:lnTo>
                        <a:pt x="54" y="240"/>
                      </a:lnTo>
                      <a:lnTo>
                        <a:pt x="49" y="243"/>
                      </a:lnTo>
                      <a:lnTo>
                        <a:pt x="45" y="249"/>
                      </a:lnTo>
                      <a:lnTo>
                        <a:pt x="41" y="258"/>
                      </a:lnTo>
                      <a:lnTo>
                        <a:pt x="37" y="268"/>
                      </a:lnTo>
                      <a:lnTo>
                        <a:pt x="31" y="277"/>
                      </a:lnTo>
                      <a:lnTo>
                        <a:pt x="24" y="285"/>
                      </a:lnTo>
                      <a:lnTo>
                        <a:pt x="15" y="291"/>
                      </a:lnTo>
                      <a:lnTo>
                        <a:pt x="2" y="292"/>
                      </a:lnTo>
                      <a:lnTo>
                        <a:pt x="0" y="291"/>
                      </a:lnTo>
                      <a:lnTo>
                        <a:pt x="0" y="288"/>
                      </a:lnTo>
                      <a:lnTo>
                        <a:pt x="3" y="284"/>
                      </a:lnTo>
                      <a:lnTo>
                        <a:pt x="9" y="279"/>
                      </a:lnTo>
                      <a:lnTo>
                        <a:pt x="14" y="272"/>
                      </a:lnTo>
                      <a:lnTo>
                        <a:pt x="19" y="264"/>
                      </a:lnTo>
                      <a:lnTo>
                        <a:pt x="23" y="255"/>
                      </a:lnTo>
                      <a:lnTo>
                        <a:pt x="25" y="246"/>
                      </a:lnTo>
                      <a:lnTo>
                        <a:pt x="26" y="237"/>
                      </a:lnTo>
                      <a:lnTo>
                        <a:pt x="31" y="230"/>
                      </a:lnTo>
                      <a:lnTo>
                        <a:pt x="36" y="223"/>
                      </a:lnTo>
                      <a:lnTo>
                        <a:pt x="42" y="217"/>
                      </a:lnTo>
                      <a:lnTo>
                        <a:pt x="48" y="211"/>
                      </a:lnTo>
                      <a:lnTo>
                        <a:pt x="53" y="205"/>
                      </a:lnTo>
                      <a:lnTo>
                        <a:pt x="56" y="201"/>
                      </a:lnTo>
                      <a:lnTo>
                        <a:pt x="57" y="195"/>
                      </a:lnTo>
                      <a:lnTo>
                        <a:pt x="59" y="189"/>
                      </a:lnTo>
                      <a:lnTo>
                        <a:pt x="62" y="184"/>
                      </a:lnTo>
                      <a:lnTo>
                        <a:pt x="67" y="178"/>
                      </a:lnTo>
                      <a:lnTo>
                        <a:pt x="72" y="171"/>
                      </a:lnTo>
                      <a:lnTo>
                        <a:pt x="79" y="165"/>
                      </a:lnTo>
                      <a:lnTo>
                        <a:pt x="84" y="159"/>
                      </a:lnTo>
                      <a:lnTo>
                        <a:pt x="89" y="155"/>
                      </a:lnTo>
                      <a:lnTo>
                        <a:pt x="90" y="150"/>
                      </a:lnTo>
                      <a:lnTo>
                        <a:pt x="93" y="141"/>
                      </a:lnTo>
                      <a:lnTo>
                        <a:pt x="100" y="132"/>
                      </a:lnTo>
                      <a:lnTo>
                        <a:pt x="108" y="123"/>
                      </a:lnTo>
                      <a:lnTo>
                        <a:pt x="112" y="114"/>
                      </a:lnTo>
                      <a:lnTo>
                        <a:pt x="115" y="106"/>
                      </a:lnTo>
                      <a:lnTo>
                        <a:pt x="125" y="98"/>
                      </a:lnTo>
                      <a:lnTo>
                        <a:pt x="136" y="89"/>
                      </a:lnTo>
                      <a:lnTo>
                        <a:pt x="140" y="78"/>
                      </a:lnTo>
                      <a:lnTo>
                        <a:pt x="142" y="68"/>
                      </a:lnTo>
                      <a:lnTo>
                        <a:pt x="147" y="57"/>
                      </a:lnTo>
                      <a:lnTo>
                        <a:pt x="155" y="45"/>
                      </a:lnTo>
                      <a:lnTo>
                        <a:pt x="168" y="36"/>
                      </a:lnTo>
                      <a:close/>
                    </a:path>
                  </a:pathLst>
                </a:custGeom>
                <a:solidFill>
                  <a:srgbClr val="2DA0ED"/>
                </a:solidFill>
                <a:ln w="9525">
                  <a:noFill/>
                  <a:round/>
                  <a:headEnd/>
                  <a:tailEnd/>
                </a:ln>
              </p:spPr>
              <p:txBody>
                <a:bodyPr/>
                <a:lstStyle/>
                <a:p>
                  <a:endParaRPr lang="en-US"/>
                </a:p>
              </p:txBody>
            </p:sp>
          </p:grpSp>
          <p:sp>
            <p:nvSpPr>
              <p:cNvPr id="193563" name="Line 27"/>
              <p:cNvSpPr>
                <a:spLocks noChangeShapeType="1"/>
              </p:cNvSpPr>
              <p:nvPr/>
            </p:nvSpPr>
            <p:spPr bwMode="auto">
              <a:xfrm>
                <a:off x="2736" y="2976"/>
                <a:ext cx="96" cy="0"/>
              </a:xfrm>
              <a:prstGeom prst="line">
                <a:avLst/>
              </a:prstGeom>
              <a:noFill/>
              <a:ln w="9525">
                <a:solidFill>
                  <a:srgbClr val="0066FF"/>
                </a:solidFill>
                <a:round/>
                <a:headEnd/>
                <a:tailEnd type="triangle" w="med" len="med"/>
              </a:ln>
              <a:effectLst/>
            </p:spPr>
            <p:txBody>
              <a:bodyPr wrap="none" anchor="ctr"/>
              <a:lstStyle/>
              <a:p>
                <a:endParaRPr lang="en-US"/>
              </a:p>
            </p:txBody>
          </p:sp>
          <p:sp>
            <p:nvSpPr>
              <p:cNvPr id="193564" name="Line 28"/>
              <p:cNvSpPr>
                <a:spLocks noChangeShapeType="1"/>
              </p:cNvSpPr>
              <p:nvPr/>
            </p:nvSpPr>
            <p:spPr bwMode="auto">
              <a:xfrm>
                <a:off x="2880" y="3120"/>
                <a:ext cx="144" cy="0"/>
              </a:xfrm>
              <a:prstGeom prst="line">
                <a:avLst/>
              </a:prstGeom>
              <a:noFill/>
              <a:ln w="9525">
                <a:solidFill>
                  <a:srgbClr val="0066FF"/>
                </a:solidFill>
                <a:round/>
                <a:headEnd/>
                <a:tailEnd type="triangle" w="med" len="med"/>
              </a:ln>
              <a:effectLst/>
            </p:spPr>
            <p:txBody>
              <a:bodyPr wrap="none" anchor="ctr"/>
              <a:lstStyle/>
              <a:p>
                <a:endParaRPr lang="en-US"/>
              </a:p>
            </p:txBody>
          </p:sp>
          <p:sp>
            <p:nvSpPr>
              <p:cNvPr id="193565" name="Line 29"/>
              <p:cNvSpPr>
                <a:spLocks noChangeShapeType="1"/>
              </p:cNvSpPr>
              <p:nvPr/>
            </p:nvSpPr>
            <p:spPr bwMode="auto">
              <a:xfrm>
                <a:off x="3168" y="3360"/>
                <a:ext cx="192" cy="0"/>
              </a:xfrm>
              <a:prstGeom prst="line">
                <a:avLst/>
              </a:prstGeom>
              <a:noFill/>
              <a:ln w="9525">
                <a:solidFill>
                  <a:srgbClr val="0066FF"/>
                </a:solidFill>
                <a:round/>
                <a:headEnd/>
                <a:tailEnd type="triangle" w="med" len="med"/>
              </a:ln>
              <a:effectLst/>
            </p:spPr>
            <p:txBody>
              <a:bodyPr wrap="none" anchor="ctr"/>
              <a:lstStyle/>
              <a:p>
                <a:endParaRPr lang="en-US"/>
              </a:p>
            </p:txBody>
          </p:sp>
          <p:sp>
            <p:nvSpPr>
              <p:cNvPr id="193566" name="Line 30"/>
              <p:cNvSpPr>
                <a:spLocks noChangeShapeType="1"/>
              </p:cNvSpPr>
              <p:nvPr/>
            </p:nvSpPr>
            <p:spPr bwMode="auto">
              <a:xfrm>
                <a:off x="3024" y="3648"/>
                <a:ext cx="192" cy="0"/>
              </a:xfrm>
              <a:prstGeom prst="line">
                <a:avLst/>
              </a:prstGeom>
              <a:noFill/>
              <a:ln w="9525">
                <a:solidFill>
                  <a:srgbClr val="0066FF"/>
                </a:solidFill>
                <a:round/>
                <a:headEnd/>
                <a:tailEnd type="triangle" w="med" len="med"/>
              </a:ln>
              <a:effectLst/>
            </p:spPr>
            <p:txBody>
              <a:bodyPr wrap="none" anchor="ctr"/>
              <a:lstStyle/>
              <a:p>
                <a:endParaRPr lang="en-US"/>
              </a:p>
            </p:txBody>
          </p:sp>
        </p:grpSp>
        <p:grpSp>
          <p:nvGrpSpPr>
            <p:cNvPr id="5" name="Group 31"/>
            <p:cNvGrpSpPr>
              <a:grpSpLocks/>
            </p:cNvGrpSpPr>
            <p:nvPr/>
          </p:nvGrpSpPr>
          <p:grpSpPr bwMode="auto">
            <a:xfrm>
              <a:off x="2448" y="2880"/>
              <a:ext cx="2544" cy="1152"/>
              <a:chOff x="1296" y="2784"/>
              <a:chExt cx="2544" cy="1152"/>
            </a:xfrm>
          </p:grpSpPr>
          <p:sp>
            <p:nvSpPr>
              <p:cNvPr id="193568" name="Line 32"/>
              <p:cNvSpPr>
                <a:spLocks noChangeShapeType="1"/>
              </p:cNvSpPr>
              <p:nvPr/>
            </p:nvSpPr>
            <p:spPr bwMode="auto">
              <a:xfrm flipH="1">
                <a:off x="1296" y="3840"/>
                <a:ext cx="1680" cy="0"/>
              </a:xfrm>
              <a:prstGeom prst="line">
                <a:avLst/>
              </a:prstGeom>
              <a:noFill/>
              <a:ln w="9525">
                <a:solidFill>
                  <a:schemeClr val="tx1"/>
                </a:solidFill>
                <a:round/>
                <a:headEnd/>
                <a:tailEnd/>
              </a:ln>
              <a:effectLst/>
            </p:spPr>
            <p:txBody>
              <a:bodyPr wrap="none" anchor="ctr"/>
              <a:lstStyle/>
              <a:p>
                <a:endParaRPr lang="en-US"/>
              </a:p>
            </p:txBody>
          </p:sp>
          <p:cxnSp>
            <p:nvCxnSpPr>
              <p:cNvPr id="193569" name="AutoShape 33"/>
              <p:cNvCxnSpPr>
                <a:cxnSpLocks noChangeShapeType="1"/>
                <a:stCxn id="193568" idx="0"/>
              </p:cNvCxnSpPr>
              <p:nvPr/>
            </p:nvCxnSpPr>
            <p:spPr bwMode="auto">
              <a:xfrm rot="16200000">
                <a:off x="2808" y="2952"/>
                <a:ext cx="1056" cy="720"/>
              </a:xfrm>
              <a:prstGeom prst="curvedConnector3">
                <a:avLst>
                  <a:gd name="adj1" fmla="val -667"/>
                </a:avLst>
              </a:prstGeom>
              <a:noFill/>
              <a:ln w="9525">
                <a:solidFill>
                  <a:schemeClr val="tx1"/>
                </a:solidFill>
                <a:round/>
                <a:headEnd/>
                <a:tailEnd/>
              </a:ln>
              <a:effectLst/>
            </p:spPr>
          </p:cxnSp>
          <p:sp>
            <p:nvSpPr>
              <p:cNvPr id="193570" name="Line 34"/>
              <p:cNvSpPr>
                <a:spLocks noChangeShapeType="1"/>
              </p:cNvSpPr>
              <p:nvPr/>
            </p:nvSpPr>
            <p:spPr bwMode="auto">
              <a:xfrm>
                <a:off x="3696" y="2880"/>
                <a:ext cx="144" cy="96"/>
              </a:xfrm>
              <a:prstGeom prst="line">
                <a:avLst/>
              </a:prstGeom>
              <a:noFill/>
              <a:ln w="9525">
                <a:solidFill>
                  <a:schemeClr val="tx1"/>
                </a:solidFill>
                <a:round/>
                <a:headEnd/>
                <a:tailEnd/>
              </a:ln>
              <a:effectLst/>
            </p:spPr>
            <p:txBody>
              <a:bodyPr wrap="none" anchor="ctr"/>
              <a:lstStyle/>
              <a:p>
                <a:endParaRPr lang="en-US"/>
              </a:p>
            </p:txBody>
          </p:sp>
          <p:sp>
            <p:nvSpPr>
              <p:cNvPr id="193571" name="Line 35"/>
              <p:cNvSpPr>
                <a:spLocks noChangeShapeType="1"/>
              </p:cNvSpPr>
              <p:nvPr/>
            </p:nvSpPr>
            <p:spPr bwMode="auto">
              <a:xfrm>
                <a:off x="3696" y="3072"/>
                <a:ext cx="144" cy="96"/>
              </a:xfrm>
              <a:prstGeom prst="line">
                <a:avLst/>
              </a:prstGeom>
              <a:noFill/>
              <a:ln w="9525">
                <a:solidFill>
                  <a:schemeClr val="tx1"/>
                </a:solidFill>
                <a:round/>
                <a:headEnd/>
                <a:tailEnd/>
              </a:ln>
              <a:effectLst/>
            </p:spPr>
            <p:txBody>
              <a:bodyPr wrap="none" anchor="ctr"/>
              <a:lstStyle/>
              <a:p>
                <a:endParaRPr lang="en-US"/>
              </a:p>
            </p:txBody>
          </p:sp>
          <p:sp>
            <p:nvSpPr>
              <p:cNvPr id="193572" name="Line 36"/>
              <p:cNvSpPr>
                <a:spLocks noChangeShapeType="1"/>
              </p:cNvSpPr>
              <p:nvPr/>
            </p:nvSpPr>
            <p:spPr bwMode="auto">
              <a:xfrm>
                <a:off x="3648" y="3216"/>
                <a:ext cx="144" cy="96"/>
              </a:xfrm>
              <a:prstGeom prst="line">
                <a:avLst/>
              </a:prstGeom>
              <a:noFill/>
              <a:ln w="9525">
                <a:solidFill>
                  <a:schemeClr val="tx1"/>
                </a:solidFill>
                <a:round/>
                <a:headEnd/>
                <a:tailEnd/>
              </a:ln>
              <a:effectLst/>
            </p:spPr>
            <p:txBody>
              <a:bodyPr wrap="none" anchor="ctr"/>
              <a:lstStyle/>
              <a:p>
                <a:endParaRPr lang="en-US"/>
              </a:p>
            </p:txBody>
          </p:sp>
          <p:sp>
            <p:nvSpPr>
              <p:cNvPr id="193573" name="Line 37"/>
              <p:cNvSpPr>
                <a:spLocks noChangeShapeType="1"/>
              </p:cNvSpPr>
              <p:nvPr/>
            </p:nvSpPr>
            <p:spPr bwMode="auto">
              <a:xfrm>
                <a:off x="3648" y="3408"/>
                <a:ext cx="144" cy="96"/>
              </a:xfrm>
              <a:prstGeom prst="line">
                <a:avLst/>
              </a:prstGeom>
              <a:noFill/>
              <a:ln w="9525">
                <a:solidFill>
                  <a:schemeClr val="tx1"/>
                </a:solidFill>
                <a:round/>
                <a:headEnd/>
                <a:tailEnd/>
              </a:ln>
              <a:effectLst/>
            </p:spPr>
            <p:txBody>
              <a:bodyPr wrap="none" anchor="ctr"/>
              <a:lstStyle/>
              <a:p>
                <a:endParaRPr lang="en-US"/>
              </a:p>
            </p:txBody>
          </p:sp>
          <p:sp>
            <p:nvSpPr>
              <p:cNvPr id="193574" name="Line 38"/>
              <p:cNvSpPr>
                <a:spLocks noChangeShapeType="1"/>
              </p:cNvSpPr>
              <p:nvPr/>
            </p:nvSpPr>
            <p:spPr bwMode="auto">
              <a:xfrm>
                <a:off x="3600" y="3552"/>
                <a:ext cx="144" cy="96"/>
              </a:xfrm>
              <a:prstGeom prst="line">
                <a:avLst/>
              </a:prstGeom>
              <a:noFill/>
              <a:ln w="9525">
                <a:solidFill>
                  <a:schemeClr val="tx1"/>
                </a:solidFill>
                <a:round/>
                <a:headEnd/>
                <a:tailEnd/>
              </a:ln>
              <a:effectLst/>
            </p:spPr>
            <p:txBody>
              <a:bodyPr wrap="none" anchor="ctr"/>
              <a:lstStyle/>
              <a:p>
                <a:endParaRPr lang="en-US"/>
              </a:p>
            </p:txBody>
          </p:sp>
          <p:sp>
            <p:nvSpPr>
              <p:cNvPr id="193575" name="Line 39"/>
              <p:cNvSpPr>
                <a:spLocks noChangeShapeType="1"/>
              </p:cNvSpPr>
              <p:nvPr/>
            </p:nvSpPr>
            <p:spPr bwMode="auto">
              <a:xfrm>
                <a:off x="3504" y="3696"/>
                <a:ext cx="144" cy="96"/>
              </a:xfrm>
              <a:prstGeom prst="line">
                <a:avLst/>
              </a:prstGeom>
              <a:noFill/>
              <a:ln w="9525">
                <a:solidFill>
                  <a:schemeClr val="tx1"/>
                </a:solidFill>
                <a:round/>
                <a:headEnd/>
                <a:tailEnd/>
              </a:ln>
              <a:effectLst/>
            </p:spPr>
            <p:txBody>
              <a:bodyPr wrap="none" anchor="ctr"/>
              <a:lstStyle/>
              <a:p>
                <a:endParaRPr lang="en-US"/>
              </a:p>
            </p:txBody>
          </p:sp>
          <p:sp>
            <p:nvSpPr>
              <p:cNvPr id="193576" name="Line 40"/>
              <p:cNvSpPr>
                <a:spLocks noChangeShapeType="1"/>
              </p:cNvSpPr>
              <p:nvPr/>
            </p:nvSpPr>
            <p:spPr bwMode="auto">
              <a:xfrm>
                <a:off x="3408" y="3840"/>
                <a:ext cx="144" cy="96"/>
              </a:xfrm>
              <a:prstGeom prst="line">
                <a:avLst/>
              </a:prstGeom>
              <a:noFill/>
              <a:ln w="9525">
                <a:solidFill>
                  <a:schemeClr val="tx1"/>
                </a:solidFill>
                <a:round/>
                <a:headEnd/>
                <a:tailEnd/>
              </a:ln>
              <a:effectLst/>
            </p:spPr>
            <p:txBody>
              <a:bodyPr wrap="none" anchor="ctr"/>
              <a:lstStyle/>
              <a:p>
                <a:endParaRPr lang="en-US"/>
              </a:p>
            </p:txBody>
          </p:sp>
          <p:sp>
            <p:nvSpPr>
              <p:cNvPr id="193577" name="Line 41"/>
              <p:cNvSpPr>
                <a:spLocks noChangeShapeType="1"/>
              </p:cNvSpPr>
              <p:nvPr/>
            </p:nvSpPr>
            <p:spPr bwMode="auto">
              <a:xfrm>
                <a:off x="3216" y="3840"/>
                <a:ext cx="144" cy="96"/>
              </a:xfrm>
              <a:prstGeom prst="line">
                <a:avLst/>
              </a:prstGeom>
              <a:noFill/>
              <a:ln w="9525">
                <a:solidFill>
                  <a:schemeClr val="tx1"/>
                </a:solidFill>
                <a:round/>
                <a:headEnd/>
                <a:tailEnd/>
              </a:ln>
              <a:effectLst/>
            </p:spPr>
            <p:txBody>
              <a:bodyPr wrap="none" anchor="ctr"/>
              <a:lstStyle/>
              <a:p>
                <a:endParaRPr lang="en-US"/>
              </a:p>
            </p:txBody>
          </p:sp>
          <p:sp>
            <p:nvSpPr>
              <p:cNvPr id="193578" name="Line 42"/>
              <p:cNvSpPr>
                <a:spLocks noChangeShapeType="1"/>
              </p:cNvSpPr>
              <p:nvPr/>
            </p:nvSpPr>
            <p:spPr bwMode="auto">
              <a:xfrm>
                <a:off x="3024" y="3840"/>
                <a:ext cx="144" cy="96"/>
              </a:xfrm>
              <a:prstGeom prst="line">
                <a:avLst/>
              </a:prstGeom>
              <a:noFill/>
              <a:ln w="9525">
                <a:solidFill>
                  <a:schemeClr val="tx1"/>
                </a:solidFill>
                <a:round/>
                <a:headEnd/>
                <a:tailEnd/>
              </a:ln>
              <a:effectLst/>
            </p:spPr>
            <p:txBody>
              <a:bodyPr wrap="none" anchor="ctr"/>
              <a:lstStyle/>
              <a:p>
                <a:endParaRPr lang="en-US"/>
              </a:p>
            </p:txBody>
          </p:sp>
        </p:grpSp>
      </p:grpSp>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381000" y="0"/>
            <a:ext cx="8305800" cy="1143000"/>
          </a:xfrm>
        </p:spPr>
        <p:txBody>
          <a:bodyPr/>
          <a:lstStyle/>
          <a:p>
            <a:pPr algn="ctr"/>
            <a:r>
              <a:rPr lang="en-US" dirty="0">
                <a:solidFill>
                  <a:schemeClr val="tx1"/>
                </a:solidFill>
              </a:rPr>
              <a:t>Stress</a:t>
            </a:r>
          </a:p>
        </p:txBody>
      </p:sp>
      <p:sp>
        <p:nvSpPr>
          <p:cNvPr id="185347" name="AutoShape 3"/>
          <p:cNvSpPr>
            <a:spLocks noChangeArrowheads="1"/>
          </p:cNvSpPr>
          <p:nvPr/>
        </p:nvSpPr>
        <p:spPr bwMode="auto">
          <a:xfrm rot="1943">
            <a:off x="3575050" y="2481263"/>
            <a:ext cx="3048000" cy="990600"/>
          </a:xfrm>
          <a:prstGeom prst="cube">
            <a:avLst>
              <a:gd name="adj" fmla="val 25000"/>
            </a:avLst>
          </a:prstGeom>
          <a:solidFill>
            <a:srgbClr val="0066FF"/>
          </a:solidFill>
          <a:ln w="9525">
            <a:solidFill>
              <a:schemeClr val="tx1"/>
            </a:solidFill>
            <a:miter lim="800000"/>
            <a:headEnd/>
            <a:tailEnd/>
          </a:ln>
          <a:effectLst/>
        </p:spPr>
        <p:txBody>
          <a:bodyPr wrap="none" anchor="ctr"/>
          <a:lstStyle/>
          <a:p>
            <a:endParaRPr lang="en-US"/>
          </a:p>
        </p:txBody>
      </p:sp>
      <p:sp>
        <p:nvSpPr>
          <p:cNvPr id="185348" name="AutoShape 4"/>
          <p:cNvSpPr>
            <a:spLocks noChangeArrowheads="1"/>
          </p:cNvSpPr>
          <p:nvPr/>
        </p:nvSpPr>
        <p:spPr bwMode="auto">
          <a:xfrm rot="31262">
            <a:off x="6623050" y="2695575"/>
            <a:ext cx="976313" cy="485775"/>
          </a:xfrm>
          <a:prstGeom prst="rightArrow">
            <a:avLst>
              <a:gd name="adj1" fmla="val 50000"/>
              <a:gd name="adj2" fmla="val 50245"/>
            </a:avLst>
          </a:prstGeom>
          <a:solidFill>
            <a:srgbClr val="FF0066"/>
          </a:solidFill>
          <a:ln w="9525">
            <a:solidFill>
              <a:schemeClr val="tx1"/>
            </a:solidFill>
            <a:miter lim="800000"/>
            <a:headEnd/>
            <a:tailEnd/>
          </a:ln>
          <a:effectLst/>
        </p:spPr>
        <p:txBody>
          <a:bodyPr wrap="none" anchor="ctr"/>
          <a:lstStyle/>
          <a:p>
            <a:endParaRPr lang="en-US"/>
          </a:p>
        </p:txBody>
      </p:sp>
      <p:sp>
        <p:nvSpPr>
          <p:cNvPr id="185349" name="AutoShape 5"/>
          <p:cNvSpPr>
            <a:spLocks noChangeArrowheads="1"/>
          </p:cNvSpPr>
          <p:nvPr/>
        </p:nvSpPr>
        <p:spPr bwMode="auto">
          <a:xfrm rot="21595629">
            <a:off x="2598738" y="2789238"/>
            <a:ext cx="976312" cy="485775"/>
          </a:xfrm>
          <a:prstGeom prst="leftArrow">
            <a:avLst>
              <a:gd name="adj1" fmla="val 50000"/>
              <a:gd name="adj2" fmla="val 50245"/>
            </a:avLst>
          </a:prstGeom>
          <a:solidFill>
            <a:srgbClr val="FF0066"/>
          </a:solidFill>
          <a:ln w="9525">
            <a:solidFill>
              <a:schemeClr val="tx1"/>
            </a:solidFill>
            <a:miter lim="800000"/>
            <a:headEnd/>
            <a:tailEnd/>
          </a:ln>
          <a:effectLst/>
        </p:spPr>
        <p:txBody>
          <a:bodyPr wrap="none" anchor="ctr"/>
          <a:lstStyle/>
          <a:p>
            <a:endParaRPr lang="en-US"/>
          </a:p>
        </p:txBody>
      </p:sp>
      <p:sp>
        <p:nvSpPr>
          <p:cNvPr id="185350" name="Text Box 6"/>
          <p:cNvSpPr txBox="1">
            <a:spLocks noChangeArrowheads="1"/>
          </p:cNvSpPr>
          <p:nvPr/>
        </p:nvSpPr>
        <p:spPr bwMode="auto">
          <a:xfrm>
            <a:off x="1781175" y="2593975"/>
            <a:ext cx="493713" cy="701675"/>
          </a:xfrm>
          <a:prstGeom prst="rect">
            <a:avLst/>
          </a:prstGeom>
          <a:noFill/>
          <a:ln w="9525">
            <a:noFill/>
            <a:miter lim="800000"/>
            <a:headEnd/>
            <a:tailEnd/>
          </a:ln>
          <a:effectLst/>
        </p:spPr>
        <p:txBody>
          <a:bodyPr wrap="none">
            <a:spAutoFit/>
          </a:bodyPr>
          <a:lstStyle/>
          <a:p>
            <a:pPr algn="l" eaLnBrk="0" hangingPunct="0"/>
            <a:r>
              <a:rPr lang="en-US" sz="4000" b="1" i="1"/>
              <a:t>F</a:t>
            </a:r>
            <a:endParaRPr lang="en-US" sz="4000" b="1"/>
          </a:p>
        </p:txBody>
      </p:sp>
      <p:sp>
        <p:nvSpPr>
          <p:cNvPr id="185351" name="Rectangle 7"/>
          <p:cNvSpPr>
            <a:spLocks noChangeArrowheads="1"/>
          </p:cNvSpPr>
          <p:nvPr/>
        </p:nvSpPr>
        <p:spPr bwMode="auto">
          <a:xfrm>
            <a:off x="8001000" y="2593975"/>
            <a:ext cx="493713" cy="701675"/>
          </a:xfrm>
          <a:prstGeom prst="rect">
            <a:avLst/>
          </a:prstGeom>
          <a:noFill/>
          <a:ln w="9525">
            <a:noFill/>
            <a:miter lim="800000"/>
            <a:headEnd/>
            <a:tailEnd/>
          </a:ln>
          <a:effectLst/>
        </p:spPr>
        <p:txBody>
          <a:bodyPr wrap="none">
            <a:spAutoFit/>
          </a:bodyPr>
          <a:lstStyle/>
          <a:p>
            <a:pPr algn="l" eaLnBrk="0" hangingPunct="0"/>
            <a:r>
              <a:rPr lang="en-US" sz="4000" b="1" i="1"/>
              <a:t>F</a:t>
            </a:r>
          </a:p>
        </p:txBody>
      </p:sp>
      <p:sp>
        <p:nvSpPr>
          <p:cNvPr id="185352" name="AutoShape 8"/>
          <p:cNvSpPr>
            <a:spLocks noChangeArrowheads="1"/>
          </p:cNvSpPr>
          <p:nvPr/>
        </p:nvSpPr>
        <p:spPr bwMode="auto">
          <a:xfrm rot="1943">
            <a:off x="3598863" y="4376738"/>
            <a:ext cx="3048000" cy="990600"/>
          </a:xfrm>
          <a:prstGeom prst="cube">
            <a:avLst>
              <a:gd name="adj" fmla="val 25000"/>
            </a:avLst>
          </a:prstGeom>
          <a:solidFill>
            <a:srgbClr val="0066FF"/>
          </a:solidFill>
          <a:ln w="9525">
            <a:solidFill>
              <a:schemeClr val="tx1"/>
            </a:solidFill>
            <a:miter lim="800000"/>
            <a:headEnd/>
            <a:tailEnd/>
          </a:ln>
          <a:effectLst/>
        </p:spPr>
        <p:txBody>
          <a:bodyPr wrap="none" anchor="ctr"/>
          <a:lstStyle/>
          <a:p>
            <a:endParaRPr lang="en-US"/>
          </a:p>
        </p:txBody>
      </p:sp>
      <p:sp>
        <p:nvSpPr>
          <p:cNvPr id="185353" name="AutoShape 9"/>
          <p:cNvSpPr>
            <a:spLocks noChangeArrowheads="1"/>
          </p:cNvSpPr>
          <p:nvPr/>
        </p:nvSpPr>
        <p:spPr bwMode="auto">
          <a:xfrm rot="31262">
            <a:off x="2584450" y="4684713"/>
            <a:ext cx="976313" cy="485775"/>
          </a:xfrm>
          <a:prstGeom prst="rightArrow">
            <a:avLst>
              <a:gd name="adj1" fmla="val 50000"/>
              <a:gd name="adj2" fmla="val 50245"/>
            </a:avLst>
          </a:prstGeom>
          <a:solidFill>
            <a:srgbClr val="FF0066"/>
          </a:solidFill>
          <a:ln w="9525">
            <a:solidFill>
              <a:schemeClr val="tx1"/>
            </a:solidFill>
            <a:miter lim="800000"/>
            <a:headEnd/>
            <a:tailEnd/>
          </a:ln>
          <a:effectLst/>
        </p:spPr>
        <p:txBody>
          <a:bodyPr wrap="none" anchor="ctr"/>
          <a:lstStyle/>
          <a:p>
            <a:endParaRPr lang="en-US"/>
          </a:p>
        </p:txBody>
      </p:sp>
      <p:sp>
        <p:nvSpPr>
          <p:cNvPr id="185354" name="AutoShape 10"/>
          <p:cNvSpPr>
            <a:spLocks noChangeArrowheads="1"/>
          </p:cNvSpPr>
          <p:nvPr/>
        </p:nvSpPr>
        <p:spPr bwMode="auto">
          <a:xfrm rot="21595629">
            <a:off x="6589713" y="4584700"/>
            <a:ext cx="976312" cy="485775"/>
          </a:xfrm>
          <a:prstGeom prst="leftArrow">
            <a:avLst>
              <a:gd name="adj1" fmla="val 50000"/>
              <a:gd name="adj2" fmla="val 50245"/>
            </a:avLst>
          </a:prstGeom>
          <a:solidFill>
            <a:srgbClr val="FF0066"/>
          </a:solidFill>
          <a:ln w="9525">
            <a:solidFill>
              <a:schemeClr val="tx1"/>
            </a:solidFill>
            <a:miter lim="800000"/>
            <a:headEnd/>
            <a:tailEnd/>
          </a:ln>
          <a:effectLst/>
        </p:spPr>
        <p:txBody>
          <a:bodyPr wrap="none" anchor="ctr"/>
          <a:lstStyle/>
          <a:p>
            <a:endParaRPr lang="en-US"/>
          </a:p>
        </p:txBody>
      </p:sp>
      <p:sp>
        <p:nvSpPr>
          <p:cNvPr id="185355" name="Text Box 11"/>
          <p:cNvSpPr txBox="1">
            <a:spLocks noChangeArrowheads="1"/>
          </p:cNvSpPr>
          <p:nvPr/>
        </p:nvSpPr>
        <p:spPr bwMode="auto">
          <a:xfrm>
            <a:off x="1804988" y="4489450"/>
            <a:ext cx="493712" cy="701675"/>
          </a:xfrm>
          <a:prstGeom prst="rect">
            <a:avLst/>
          </a:prstGeom>
          <a:noFill/>
          <a:ln w="9525">
            <a:noFill/>
            <a:miter lim="800000"/>
            <a:headEnd/>
            <a:tailEnd/>
          </a:ln>
          <a:effectLst/>
        </p:spPr>
        <p:txBody>
          <a:bodyPr wrap="none">
            <a:spAutoFit/>
          </a:bodyPr>
          <a:lstStyle/>
          <a:p>
            <a:pPr algn="l" eaLnBrk="0" hangingPunct="0"/>
            <a:r>
              <a:rPr lang="en-US" sz="4000" b="1" i="1"/>
              <a:t>F</a:t>
            </a:r>
          </a:p>
        </p:txBody>
      </p:sp>
      <p:sp>
        <p:nvSpPr>
          <p:cNvPr id="185356" name="Rectangle 12"/>
          <p:cNvSpPr>
            <a:spLocks noChangeArrowheads="1"/>
          </p:cNvSpPr>
          <p:nvPr/>
        </p:nvSpPr>
        <p:spPr bwMode="auto">
          <a:xfrm>
            <a:off x="8024813" y="4489450"/>
            <a:ext cx="493712" cy="701675"/>
          </a:xfrm>
          <a:prstGeom prst="rect">
            <a:avLst/>
          </a:prstGeom>
          <a:noFill/>
          <a:ln w="9525">
            <a:noFill/>
            <a:miter lim="800000"/>
            <a:headEnd/>
            <a:tailEnd/>
          </a:ln>
          <a:effectLst/>
        </p:spPr>
        <p:txBody>
          <a:bodyPr wrap="none">
            <a:spAutoFit/>
          </a:bodyPr>
          <a:lstStyle/>
          <a:p>
            <a:pPr algn="l" eaLnBrk="0" hangingPunct="0"/>
            <a:r>
              <a:rPr lang="en-US" sz="4000" b="1" i="1"/>
              <a:t>F</a:t>
            </a:r>
          </a:p>
        </p:txBody>
      </p:sp>
      <p:sp>
        <p:nvSpPr>
          <p:cNvPr id="185357" name="Text Box 13"/>
          <p:cNvSpPr txBox="1">
            <a:spLocks noChangeArrowheads="1"/>
          </p:cNvSpPr>
          <p:nvPr/>
        </p:nvSpPr>
        <p:spPr bwMode="auto">
          <a:xfrm>
            <a:off x="3810000" y="3429000"/>
            <a:ext cx="2479675" cy="519113"/>
          </a:xfrm>
          <a:prstGeom prst="rect">
            <a:avLst/>
          </a:prstGeom>
          <a:noFill/>
          <a:ln w="12700" cap="sq">
            <a:noFill/>
            <a:miter lim="800000"/>
            <a:headEnd type="none" w="sm" len="sm"/>
            <a:tailEnd type="none" w="sm" len="sm"/>
          </a:ln>
          <a:effectLst/>
        </p:spPr>
        <p:txBody>
          <a:bodyPr>
            <a:spAutoFit/>
          </a:bodyPr>
          <a:lstStyle/>
          <a:p>
            <a:pPr algn="l" eaLnBrk="0" hangingPunct="0">
              <a:spcBef>
                <a:spcPct val="50000"/>
              </a:spcBef>
            </a:pPr>
            <a:r>
              <a:rPr lang="en-US" b="1">
                <a:latin typeface="Times New Roman" pitchFamily="18" charset="0"/>
              </a:rPr>
              <a:t>Tensile Stress</a:t>
            </a:r>
          </a:p>
        </p:txBody>
      </p:sp>
      <p:sp>
        <p:nvSpPr>
          <p:cNvPr id="185358" name="Text Box 14"/>
          <p:cNvSpPr txBox="1">
            <a:spLocks noChangeArrowheads="1"/>
          </p:cNvSpPr>
          <p:nvPr/>
        </p:nvSpPr>
        <p:spPr bwMode="auto">
          <a:xfrm>
            <a:off x="3476625" y="5353050"/>
            <a:ext cx="3375025" cy="519113"/>
          </a:xfrm>
          <a:prstGeom prst="rect">
            <a:avLst/>
          </a:prstGeom>
          <a:noFill/>
          <a:ln w="12700" cap="sq">
            <a:noFill/>
            <a:miter lim="800000"/>
            <a:headEnd type="none" w="sm" len="sm"/>
            <a:tailEnd type="none" w="sm" len="sm"/>
          </a:ln>
          <a:effectLst/>
        </p:spPr>
        <p:txBody>
          <a:bodyPr>
            <a:spAutoFit/>
          </a:bodyPr>
          <a:lstStyle/>
          <a:p>
            <a:pPr algn="l" eaLnBrk="0" hangingPunct="0">
              <a:spcBef>
                <a:spcPct val="50000"/>
              </a:spcBef>
            </a:pPr>
            <a:r>
              <a:rPr lang="en-US" b="1">
                <a:latin typeface="Times New Roman" pitchFamily="18" charset="0"/>
              </a:rPr>
              <a:t>Compressive Stress</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a:xfrm>
            <a:off x="2590800" y="228600"/>
            <a:ext cx="3581400" cy="838200"/>
          </a:xfrm>
        </p:spPr>
        <p:txBody>
          <a:bodyPr/>
          <a:lstStyle/>
          <a:p>
            <a:pPr algn="ctr"/>
            <a:r>
              <a:rPr lang="en-US" dirty="0">
                <a:solidFill>
                  <a:schemeClr val="tx1"/>
                </a:solidFill>
              </a:rPr>
              <a:t>Tensile Test</a:t>
            </a:r>
          </a:p>
        </p:txBody>
      </p:sp>
      <p:pic>
        <p:nvPicPr>
          <p:cNvPr id="181258" name="Picture 10" descr="loadcell"/>
          <p:cNvPicPr>
            <a:picLocks noChangeAspect="1" noChangeArrowheads="1"/>
          </p:cNvPicPr>
          <p:nvPr/>
        </p:nvPicPr>
        <p:blipFill>
          <a:blip r:embed="rId2" cstate="print"/>
          <a:srcRect/>
          <a:stretch>
            <a:fillRect/>
          </a:stretch>
        </p:blipFill>
        <p:spPr bwMode="auto">
          <a:xfrm>
            <a:off x="5484660" y="1676400"/>
            <a:ext cx="3278339" cy="5181600"/>
          </a:xfrm>
          <a:prstGeom prst="rect">
            <a:avLst/>
          </a:prstGeom>
          <a:noFill/>
          <a:ln w="9525">
            <a:solidFill>
              <a:schemeClr val="tx1"/>
            </a:solidFill>
            <a:miter lim="800000"/>
            <a:headEnd/>
            <a:tailEnd/>
          </a:ln>
        </p:spPr>
      </p:pic>
      <p:pic>
        <p:nvPicPr>
          <p:cNvPr id="181260" name="Picture 12" descr="jk69f4"/>
          <p:cNvPicPr>
            <a:picLocks noChangeAspect="1" noChangeArrowheads="1"/>
          </p:cNvPicPr>
          <p:nvPr/>
        </p:nvPicPr>
        <p:blipFill>
          <a:blip r:embed="rId3" cstate="print"/>
          <a:srcRect/>
          <a:stretch>
            <a:fillRect/>
          </a:stretch>
        </p:blipFill>
        <p:spPr bwMode="auto">
          <a:xfrm>
            <a:off x="0" y="1600200"/>
            <a:ext cx="4267200" cy="4995746"/>
          </a:xfrm>
          <a:prstGeom prst="rect">
            <a:avLst/>
          </a:prstGeom>
          <a:solidFill>
            <a:srgbClr val="FFCCCC"/>
          </a:solidFill>
          <a:ln w="9525">
            <a:solidFill>
              <a:schemeClr val="tx1"/>
            </a:solidFill>
            <a:miter lim="800000"/>
            <a:headEnd/>
            <a:tailEnd/>
          </a:ln>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a:xfrm>
            <a:off x="0" y="381000"/>
            <a:ext cx="8915400" cy="685800"/>
          </a:xfrm>
        </p:spPr>
        <p:txBody>
          <a:bodyPr>
            <a:normAutofit fontScale="90000"/>
          </a:bodyPr>
          <a:lstStyle/>
          <a:p>
            <a:pPr algn="ctr"/>
            <a:r>
              <a:rPr lang="en-US" dirty="0">
                <a:solidFill>
                  <a:schemeClr val="tx1"/>
                </a:solidFill>
              </a:rPr>
              <a:t>Stress vs. Strain</a:t>
            </a:r>
          </a:p>
        </p:txBody>
      </p:sp>
      <p:pic>
        <p:nvPicPr>
          <p:cNvPr id="182285" name="Picture 13" descr="stress"/>
          <p:cNvPicPr>
            <a:picLocks noChangeAspect="1" noChangeArrowheads="1"/>
          </p:cNvPicPr>
          <p:nvPr/>
        </p:nvPicPr>
        <p:blipFill>
          <a:blip r:embed="rId2" cstate="print"/>
          <a:srcRect/>
          <a:stretch>
            <a:fillRect/>
          </a:stretch>
        </p:blipFill>
        <p:spPr bwMode="auto">
          <a:xfrm>
            <a:off x="990600" y="1684180"/>
            <a:ext cx="7151688" cy="5173820"/>
          </a:xfrm>
          <a:prstGeom prst="rect">
            <a:avLst/>
          </a:prstGeom>
          <a:noFill/>
          <a:ln w="9525">
            <a:solidFill>
              <a:schemeClr val="tx1"/>
            </a:solid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smtClean="0"/>
              <a:t>Properties of Reactor Plant Materials (1.1.7)</a:t>
            </a:r>
            <a:endParaRPr lang="en-US" sz="3200" dirty="0"/>
          </a:p>
        </p:txBody>
      </p:sp>
      <p:sp>
        <p:nvSpPr>
          <p:cNvPr id="4" name="Content Placeholder 3"/>
          <p:cNvSpPr>
            <a:spLocks noGrp="1"/>
          </p:cNvSpPr>
          <p:nvPr>
            <p:ph idx="1"/>
          </p:nvPr>
        </p:nvSpPr>
        <p:spPr/>
        <p:txBody>
          <a:bodyPr/>
          <a:lstStyle/>
          <a:p>
            <a:r>
              <a:rPr lang="en-US" dirty="0" smtClean="0"/>
              <a:t>Objectives:</a:t>
            </a:r>
          </a:p>
          <a:p>
            <a:pPr lvl="1"/>
            <a:r>
              <a:rPr lang="en-US" dirty="0" smtClean="0"/>
              <a:t>Explain basic material properties</a:t>
            </a:r>
          </a:p>
          <a:p>
            <a:pPr lvl="1"/>
            <a:endParaRPr lang="en-US" dirty="0" smtClean="0"/>
          </a:p>
          <a:p>
            <a:pPr lvl="1"/>
            <a:r>
              <a:rPr lang="en-US" dirty="0" smtClean="0"/>
              <a:t>Explain fracture mechanics</a:t>
            </a:r>
          </a:p>
          <a:p>
            <a:pPr lvl="1"/>
            <a:endParaRPr lang="en-US" dirty="0" smtClean="0"/>
          </a:p>
          <a:p>
            <a:pPr lvl="1"/>
            <a:r>
              <a:rPr lang="en-US" dirty="0" smtClean="0"/>
              <a:t>Understand problems with planet materials</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lvl="0" algn="ctr"/>
            <a:r>
              <a:rPr lang="en-US" dirty="0" smtClean="0">
                <a:solidFill>
                  <a:schemeClr val="tx1"/>
                </a:solidFill>
              </a:rPr>
              <a:t>Stress vs. Strain</a:t>
            </a:r>
            <a:endParaRPr lang="en-US" dirty="0"/>
          </a:p>
        </p:txBody>
      </p:sp>
      <p:pic>
        <p:nvPicPr>
          <p:cNvPr id="5" name="Picture 2" descr="stress-strain"/>
          <p:cNvPicPr>
            <a:picLocks noGrp="1" noChangeAspect="1" noChangeArrowheads="1"/>
          </p:cNvPicPr>
          <p:nvPr>
            <p:ph idx="1"/>
          </p:nvPr>
        </p:nvPicPr>
        <p:blipFill>
          <a:blip r:embed="rId2" cstate="print"/>
          <a:stretch>
            <a:fillRect/>
          </a:stretch>
        </p:blipFill>
        <p:spPr bwMode="auto">
          <a:xfrm>
            <a:off x="1985736" y="1600200"/>
            <a:ext cx="5172528" cy="4525963"/>
          </a:xfrm>
          <a:prstGeom prst="rect">
            <a:avLst/>
          </a:prstGeom>
          <a:noFill/>
          <a:ln w="9525">
            <a:solidFill>
              <a:srgbClr val="003300"/>
            </a:solidFill>
            <a:miter lim="800000"/>
            <a:headEnd/>
            <a:tailEnd/>
          </a:ln>
        </p:spPr>
      </p:pic>
      <p:sp>
        <p:nvSpPr>
          <p:cNvPr id="7" name="Text Box 3"/>
          <p:cNvSpPr txBox="1">
            <a:spLocks noChangeArrowheads="1"/>
          </p:cNvSpPr>
          <p:nvPr/>
        </p:nvSpPr>
        <p:spPr bwMode="auto">
          <a:xfrm>
            <a:off x="0" y="1752600"/>
            <a:ext cx="4114800" cy="3785652"/>
          </a:xfrm>
          <a:prstGeom prst="rect">
            <a:avLst/>
          </a:prstGeom>
          <a:noFill/>
          <a:ln w="12700" cap="sq">
            <a:noFill/>
            <a:miter lim="800000"/>
            <a:headEnd type="none" w="sm" len="sm"/>
            <a:tailEnd type="none" w="sm" len="sm"/>
          </a:ln>
          <a:effectLst/>
        </p:spPr>
        <p:txBody>
          <a:bodyPr wrap="square">
            <a:spAutoFit/>
          </a:bodyPr>
          <a:lstStyle/>
          <a:p>
            <a:pPr algn="l" eaLnBrk="0" hangingPunct="0">
              <a:spcBef>
                <a:spcPct val="50000"/>
              </a:spcBef>
            </a:pPr>
            <a:r>
              <a:rPr lang="en-US" sz="2400" dirty="0"/>
              <a:t>Stress-Strain Curve for:</a:t>
            </a:r>
          </a:p>
          <a:p>
            <a:pPr lvl="1" eaLnBrk="0" hangingPunct="0">
              <a:spcBef>
                <a:spcPct val="50000"/>
              </a:spcBef>
              <a:buFontTx/>
              <a:buChar char="•"/>
            </a:pPr>
            <a:r>
              <a:rPr lang="en-US" sz="2400" dirty="0"/>
              <a:t>Brittle Material</a:t>
            </a:r>
          </a:p>
          <a:p>
            <a:pPr lvl="1" eaLnBrk="0" hangingPunct="0">
              <a:spcBef>
                <a:spcPct val="50000"/>
              </a:spcBef>
              <a:buFontTx/>
              <a:buChar char="•"/>
            </a:pPr>
            <a:r>
              <a:rPr lang="en-US" sz="2400" dirty="0" smtClean="0"/>
              <a:t>“Tough</a:t>
            </a:r>
            <a:r>
              <a:rPr lang="en-US" sz="2400" dirty="0"/>
              <a:t>” Material</a:t>
            </a:r>
          </a:p>
          <a:p>
            <a:pPr lvl="1" eaLnBrk="0" hangingPunct="0">
              <a:spcBef>
                <a:spcPct val="50000"/>
              </a:spcBef>
              <a:buFontTx/>
              <a:buChar char="•"/>
            </a:pPr>
            <a:r>
              <a:rPr lang="en-US" sz="2400" dirty="0"/>
              <a:t>Ductile Material</a:t>
            </a:r>
          </a:p>
          <a:p>
            <a:pPr algn="l" eaLnBrk="0" hangingPunct="0">
              <a:spcBef>
                <a:spcPct val="50000"/>
              </a:spcBef>
            </a:pPr>
            <a:r>
              <a:rPr lang="en-US" sz="2400" dirty="0"/>
              <a:t>Area under the curve represents the total  energy absorbed prior</a:t>
            </a:r>
            <a:br>
              <a:rPr lang="en-US" sz="2400" dirty="0"/>
            </a:br>
            <a:r>
              <a:rPr lang="en-US" sz="2400" dirty="0"/>
              <a:t>to failure.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Stress vs. Strain</a:t>
            </a:r>
            <a:endParaRPr lang="en-US" dirty="0"/>
          </a:p>
        </p:txBody>
      </p:sp>
      <p:pic>
        <p:nvPicPr>
          <p:cNvPr id="4" name="Picture 13" descr="stress"/>
          <p:cNvPicPr>
            <a:picLocks noGrp="1" noChangeAspect="1" noChangeArrowheads="1"/>
          </p:cNvPicPr>
          <p:nvPr>
            <p:ph idx="1"/>
          </p:nvPr>
        </p:nvPicPr>
        <p:blipFill>
          <a:blip r:embed="rId2" cstate="print"/>
          <a:stretch>
            <a:fillRect/>
          </a:stretch>
        </p:blipFill>
        <p:spPr bwMode="auto">
          <a:xfrm>
            <a:off x="1444157" y="1600200"/>
            <a:ext cx="6255686" cy="4525963"/>
          </a:xfrm>
          <a:prstGeom prst="rect">
            <a:avLst/>
          </a:prstGeom>
          <a:noFill/>
          <a:ln w="9525">
            <a:solidFill>
              <a:schemeClr val="tx1"/>
            </a:solid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a:xfrm>
            <a:off x="0" y="0"/>
            <a:ext cx="8686800" cy="914400"/>
          </a:xfrm>
        </p:spPr>
        <p:txBody>
          <a:bodyPr/>
          <a:lstStyle/>
          <a:p>
            <a:pPr algn="ctr"/>
            <a:r>
              <a:rPr lang="en-US" dirty="0"/>
              <a:t>Brittle vs. Ductile</a:t>
            </a:r>
          </a:p>
        </p:txBody>
      </p:sp>
      <p:sp>
        <p:nvSpPr>
          <p:cNvPr id="4135" name="Rectangle 39"/>
          <p:cNvSpPr>
            <a:spLocks noChangeArrowheads="1"/>
          </p:cNvSpPr>
          <p:nvPr/>
        </p:nvSpPr>
        <p:spPr bwMode="auto">
          <a:xfrm>
            <a:off x="5410200" y="2133600"/>
            <a:ext cx="3733800" cy="3657600"/>
          </a:xfrm>
          <a:prstGeom prst="rect">
            <a:avLst/>
          </a:prstGeom>
          <a:noFill/>
          <a:ln w="9525">
            <a:noFill/>
            <a:miter lim="800000"/>
            <a:headEnd/>
            <a:tailEnd/>
          </a:ln>
          <a:effectLst/>
        </p:spPr>
        <p:txBody>
          <a:bodyPr lIns="182562" tIns="46038" rIns="182562" bIns="46038"/>
          <a:lstStyle/>
          <a:p>
            <a:pPr marL="342900" indent="-342900" algn="l">
              <a:spcBef>
                <a:spcPct val="20000"/>
              </a:spcBef>
              <a:buFontTx/>
              <a:buChar char="•"/>
            </a:pPr>
            <a:r>
              <a:rPr lang="en-US" sz="2400" dirty="0"/>
              <a:t>Toughness</a:t>
            </a:r>
            <a:r>
              <a:rPr lang="en-US" sz="2000" dirty="0"/>
              <a:t> is measured as the combination of strength and ductility, or the total area under the stress-strain curve.  </a:t>
            </a:r>
            <a:endParaRPr lang="en-US" sz="2000" dirty="0" smtClean="0"/>
          </a:p>
          <a:p>
            <a:pPr marL="342900" indent="-342900" algn="l">
              <a:spcBef>
                <a:spcPct val="20000"/>
              </a:spcBef>
              <a:buFontTx/>
              <a:buChar char="•"/>
            </a:pPr>
            <a:endParaRPr lang="en-US" sz="2000" dirty="0" smtClean="0"/>
          </a:p>
          <a:p>
            <a:pPr marL="342900" indent="-342900" algn="l">
              <a:spcBef>
                <a:spcPct val="20000"/>
              </a:spcBef>
              <a:buFontTx/>
              <a:buChar char="•"/>
            </a:pPr>
            <a:r>
              <a:rPr lang="en-US" sz="2000" dirty="0" smtClean="0"/>
              <a:t>Therefore</a:t>
            </a:r>
            <a:r>
              <a:rPr lang="en-US" sz="2000" dirty="0"/>
              <a:t>, alloys that are both high in strength and ductility should withstand high impact energy. </a:t>
            </a:r>
          </a:p>
        </p:txBody>
      </p:sp>
      <p:pic>
        <p:nvPicPr>
          <p:cNvPr id="4136" name="Picture 40" descr="stress-strain"/>
          <p:cNvPicPr>
            <a:picLocks noChangeAspect="1" noChangeArrowheads="1"/>
          </p:cNvPicPr>
          <p:nvPr/>
        </p:nvPicPr>
        <p:blipFill>
          <a:blip r:embed="rId2" cstate="print"/>
          <a:srcRect l="9329" t="8595" r="4880"/>
          <a:stretch>
            <a:fillRect/>
          </a:stretch>
        </p:blipFill>
        <p:spPr bwMode="auto">
          <a:xfrm>
            <a:off x="0" y="1676401"/>
            <a:ext cx="5557078" cy="5181600"/>
          </a:xfrm>
          <a:prstGeom prst="rect">
            <a:avLst/>
          </a:prstGeom>
          <a:noFill/>
          <a:ln w="9525">
            <a:solidFill>
              <a:srgbClr val="003300"/>
            </a:solidFill>
            <a:miter lim="800000"/>
            <a:headEnd/>
            <a:tailEnd/>
          </a:ln>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a:xfrm>
            <a:off x="0" y="228600"/>
            <a:ext cx="8915400" cy="600075"/>
          </a:xfrm>
        </p:spPr>
        <p:txBody>
          <a:bodyPr>
            <a:normAutofit fontScale="90000"/>
          </a:bodyPr>
          <a:lstStyle/>
          <a:p>
            <a:pPr algn="ctr"/>
            <a:r>
              <a:rPr lang="en-US" dirty="0"/>
              <a:t>Brittle vs. Ductile</a:t>
            </a:r>
          </a:p>
        </p:txBody>
      </p:sp>
      <p:pic>
        <p:nvPicPr>
          <p:cNvPr id="198659" name="Picture 3" descr="liberty%20ship%20broken"/>
          <p:cNvPicPr>
            <a:picLocks noChangeAspect="1" noChangeArrowheads="1"/>
          </p:cNvPicPr>
          <p:nvPr/>
        </p:nvPicPr>
        <p:blipFill>
          <a:blip r:embed="rId2" cstate="print"/>
          <a:srcRect/>
          <a:stretch>
            <a:fillRect/>
          </a:stretch>
        </p:blipFill>
        <p:spPr bwMode="auto">
          <a:xfrm>
            <a:off x="1219200" y="1638300"/>
            <a:ext cx="7086600" cy="5219700"/>
          </a:xfrm>
          <a:prstGeom prst="rect">
            <a:avLst/>
          </a:prstGeom>
          <a:noFill/>
          <a:ln w="9525">
            <a:solidFill>
              <a:schemeClr val="tx1"/>
            </a:solidFill>
            <a:miter lim="800000"/>
            <a:headEnd/>
            <a:tailEnd/>
          </a:ln>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0"/>
            <a:ext cx="8686800" cy="1143000"/>
          </a:xfrm>
        </p:spPr>
        <p:txBody>
          <a:bodyPr/>
          <a:lstStyle/>
          <a:p>
            <a:pPr algn="ctr"/>
            <a:r>
              <a:rPr lang="en-US" dirty="0"/>
              <a:t>Brittle vs. Ductile</a:t>
            </a:r>
          </a:p>
        </p:txBody>
      </p:sp>
      <p:grpSp>
        <p:nvGrpSpPr>
          <p:cNvPr id="2" name="Group 3"/>
          <p:cNvGrpSpPr>
            <a:grpSpLocks/>
          </p:cNvGrpSpPr>
          <p:nvPr/>
        </p:nvGrpSpPr>
        <p:grpSpPr bwMode="auto">
          <a:xfrm>
            <a:off x="1976438" y="1524000"/>
            <a:ext cx="5738812" cy="5140325"/>
            <a:chOff x="1075" y="720"/>
            <a:chExt cx="3615" cy="3238"/>
          </a:xfrm>
        </p:grpSpPr>
        <p:sp>
          <p:nvSpPr>
            <p:cNvPr id="8196" name="Rectangle 4"/>
            <p:cNvSpPr>
              <a:spLocks noChangeArrowheads="1"/>
            </p:cNvSpPr>
            <p:nvPr/>
          </p:nvSpPr>
          <p:spPr bwMode="auto">
            <a:xfrm>
              <a:off x="1075" y="3188"/>
              <a:ext cx="701" cy="616"/>
            </a:xfrm>
            <a:prstGeom prst="rect">
              <a:avLst/>
            </a:prstGeom>
            <a:noFill/>
            <a:ln w="9525">
              <a:noFill/>
              <a:miter lim="800000"/>
              <a:headEnd/>
              <a:tailEnd/>
            </a:ln>
          </p:spPr>
          <p:txBody>
            <a:bodyPr wrap="none" lIns="0" tIns="0" rIns="0" bIns="0">
              <a:spAutoFit/>
            </a:bodyPr>
            <a:lstStyle/>
            <a:p>
              <a:pPr eaLnBrk="0" hangingPunct="0"/>
              <a:r>
                <a:rPr lang="en-US" sz="1600" b="1"/>
                <a:t>A</a:t>
              </a:r>
            </a:p>
            <a:p>
              <a:pPr eaLnBrk="0" hangingPunct="0"/>
              <a:endParaRPr lang="en-US" sz="1600" b="1"/>
            </a:p>
            <a:p>
              <a:pPr eaLnBrk="0" hangingPunct="0"/>
              <a:r>
                <a:rPr lang="en-US" sz="1600" b="1"/>
                <a:t>BRITTLE</a:t>
              </a:r>
            </a:p>
            <a:p>
              <a:pPr eaLnBrk="0" hangingPunct="0"/>
              <a:r>
                <a:rPr lang="en-US" sz="1600" b="1"/>
                <a:t>FRACTURE</a:t>
              </a:r>
            </a:p>
          </p:txBody>
        </p:sp>
        <p:sp>
          <p:nvSpPr>
            <p:cNvPr id="8197" name="Rectangle 5"/>
            <p:cNvSpPr>
              <a:spLocks noChangeArrowheads="1"/>
            </p:cNvSpPr>
            <p:nvPr/>
          </p:nvSpPr>
          <p:spPr bwMode="auto">
            <a:xfrm>
              <a:off x="1957" y="3188"/>
              <a:ext cx="701" cy="616"/>
            </a:xfrm>
            <a:prstGeom prst="rect">
              <a:avLst/>
            </a:prstGeom>
            <a:noFill/>
            <a:ln w="9525">
              <a:noFill/>
              <a:miter lim="800000"/>
              <a:headEnd/>
              <a:tailEnd/>
            </a:ln>
          </p:spPr>
          <p:txBody>
            <a:bodyPr wrap="none" lIns="0" tIns="0" rIns="0" bIns="0">
              <a:spAutoFit/>
            </a:bodyPr>
            <a:lstStyle/>
            <a:p>
              <a:pPr eaLnBrk="0" hangingPunct="0"/>
              <a:r>
                <a:rPr lang="en-US" sz="1600" b="1"/>
                <a:t>B</a:t>
              </a:r>
            </a:p>
            <a:p>
              <a:pPr eaLnBrk="0" hangingPunct="0"/>
              <a:endParaRPr lang="en-US" sz="1600" b="1"/>
            </a:p>
            <a:p>
              <a:pPr eaLnBrk="0" hangingPunct="0"/>
              <a:r>
                <a:rPr lang="en-US" sz="1600" b="1"/>
                <a:t>SHEARING</a:t>
              </a:r>
            </a:p>
            <a:p>
              <a:pPr eaLnBrk="0" hangingPunct="0"/>
              <a:r>
                <a:rPr lang="en-US" sz="1600" b="1"/>
                <a:t>FRACTURE</a:t>
              </a:r>
            </a:p>
          </p:txBody>
        </p:sp>
        <p:sp>
          <p:nvSpPr>
            <p:cNvPr id="8198" name="Rectangle 6"/>
            <p:cNvSpPr>
              <a:spLocks noChangeArrowheads="1"/>
            </p:cNvSpPr>
            <p:nvPr/>
          </p:nvSpPr>
          <p:spPr bwMode="auto">
            <a:xfrm>
              <a:off x="2837" y="3188"/>
              <a:ext cx="710" cy="770"/>
            </a:xfrm>
            <a:prstGeom prst="rect">
              <a:avLst/>
            </a:prstGeom>
            <a:noFill/>
            <a:ln w="9525">
              <a:noFill/>
              <a:miter lim="800000"/>
              <a:headEnd/>
              <a:tailEnd/>
            </a:ln>
          </p:spPr>
          <p:txBody>
            <a:bodyPr wrap="none" lIns="0" tIns="0" rIns="0" bIns="0">
              <a:spAutoFit/>
            </a:bodyPr>
            <a:lstStyle/>
            <a:p>
              <a:pPr eaLnBrk="0" hangingPunct="0"/>
              <a:r>
                <a:rPr lang="en-US" sz="1600" b="1"/>
                <a:t>C</a:t>
              </a:r>
            </a:p>
            <a:p>
              <a:pPr eaLnBrk="0" hangingPunct="0"/>
              <a:endParaRPr lang="en-US" sz="1600" b="1"/>
            </a:p>
            <a:p>
              <a:pPr eaLnBrk="0" hangingPunct="0"/>
              <a:r>
                <a:rPr lang="en-US" sz="1600" b="1"/>
                <a:t>COMPLETE</a:t>
              </a:r>
            </a:p>
            <a:p>
              <a:pPr eaLnBrk="0" hangingPunct="0"/>
              <a:r>
                <a:rPr lang="en-US" sz="1600" b="1"/>
                <a:t>DUCTILE</a:t>
              </a:r>
            </a:p>
            <a:p>
              <a:pPr eaLnBrk="0" hangingPunct="0"/>
              <a:r>
                <a:rPr lang="en-US" sz="1600" b="1"/>
                <a:t>FRACTURE</a:t>
              </a:r>
            </a:p>
          </p:txBody>
        </p:sp>
        <p:sp>
          <p:nvSpPr>
            <p:cNvPr id="8199" name="Rectangle 7"/>
            <p:cNvSpPr>
              <a:spLocks noChangeArrowheads="1"/>
            </p:cNvSpPr>
            <p:nvPr/>
          </p:nvSpPr>
          <p:spPr bwMode="auto">
            <a:xfrm>
              <a:off x="3793" y="3188"/>
              <a:ext cx="888" cy="770"/>
            </a:xfrm>
            <a:prstGeom prst="rect">
              <a:avLst/>
            </a:prstGeom>
            <a:noFill/>
            <a:ln w="9525">
              <a:noFill/>
              <a:miter lim="800000"/>
              <a:headEnd/>
              <a:tailEnd/>
            </a:ln>
          </p:spPr>
          <p:txBody>
            <a:bodyPr wrap="none" lIns="0" tIns="0" rIns="0" bIns="0">
              <a:spAutoFit/>
            </a:bodyPr>
            <a:lstStyle/>
            <a:p>
              <a:pPr eaLnBrk="0" hangingPunct="0"/>
              <a:r>
                <a:rPr lang="en-US" sz="1600" b="1"/>
                <a:t>D</a:t>
              </a:r>
            </a:p>
            <a:p>
              <a:pPr eaLnBrk="0" hangingPunct="0"/>
              <a:endParaRPr lang="en-US" sz="1600" b="1"/>
            </a:p>
            <a:p>
              <a:pPr eaLnBrk="0" hangingPunct="0"/>
              <a:r>
                <a:rPr lang="en-US" sz="1600" b="1"/>
                <a:t>DUCTILE</a:t>
              </a:r>
            </a:p>
            <a:p>
              <a:pPr eaLnBrk="0" hangingPunct="0"/>
              <a:r>
                <a:rPr lang="en-US" sz="1600" b="1"/>
                <a:t>FRACTURE</a:t>
              </a:r>
            </a:p>
            <a:p>
              <a:pPr eaLnBrk="0" hangingPunct="0"/>
              <a:r>
                <a:rPr lang="en-US" sz="1600" b="1"/>
                <a:t>(CUP &amp; CONE)</a:t>
              </a:r>
            </a:p>
          </p:txBody>
        </p:sp>
        <p:grpSp>
          <p:nvGrpSpPr>
            <p:cNvPr id="3" name="Group 8"/>
            <p:cNvGrpSpPr>
              <a:grpSpLocks/>
            </p:cNvGrpSpPr>
            <p:nvPr/>
          </p:nvGrpSpPr>
          <p:grpSpPr bwMode="auto">
            <a:xfrm>
              <a:off x="1138" y="919"/>
              <a:ext cx="586" cy="1972"/>
              <a:chOff x="387" y="1418"/>
              <a:chExt cx="586" cy="1972"/>
            </a:xfrm>
          </p:grpSpPr>
          <p:sp>
            <p:nvSpPr>
              <p:cNvPr id="8201" name="Rectangle 9"/>
              <p:cNvSpPr>
                <a:spLocks noChangeArrowheads="1"/>
              </p:cNvSpPr>
              <p:nvPr/>
            </p:nvSpPr>
            <p:spPr bwMode="auto">
              <a:xfrm>
                <a:off x="387" y="1418"/>
                <a:ext cx="586" cy="838"/>
              </a:xfrm>
              <a:prstGeom prst="rect">
                <a:avLst/>
              </a:prstGeom>
              <a:gradFill rotWithShape="0">
                <a:gsLst>
                  <a:gs pos="0">
                    <a:srgbClr val="A50021"/>
                  </a:gs>
                  <a:gs pos="100000">
                    <a:srgbClr val="FF9900"/>
                  </a:gs>
                </a:gsLst>
                <a:lin ang="5400000" scaled="1"/>
              </a:gradFill>
              <a:ln w="17526">
                <a:noFill/>
                <a:miter lim="800000"/>
                <a:headEnd/>
                <a:tailEnd/>
              </a:ln>
            </p:spPr>
            <p:txBody>
              <a:bodyPr/>
              <a:lstStyle/>
              <a:p>
                <a:endParaRPr lang="en-US"/>
              </a:p>
            </p:txBody>
          </p:sp>
          <p:sp>
            <p:nvSpPr>
              <p:cNvPr id="8202" name="Rectangle 10"/>
              <p:cNvSpPr>
                <a:spLocks noChangeArrowheads="1"/>
              </p:cNvSpPr>
              <p:nvPr/>
            </p:nvSpPr>
            <p:spPr bwMode="auto">
              <a:xfrm>
                <a:off x="387" y="2550"/>
                <a:ext cx="586" cy="840"/>
              </a:xfrm>
              <a:prstGeom prst="rect">
                <a:avLst/>
              </a:prstGeom>
              <a:gradFill rotWithShape="0">
                <a:gsLst>
                  <a:gs pos="0">
                    <a:srgbClr val="FF9900"/>
                  </a:gs>
                  <a:gs pos="100000">
                    <a:srgbClr val="A50021"/>
                  </a:gs>
                </a:gsLst>
                <a:lin ang="5400000" scaled="1"/>
              </a:gradFill>
              <a:ln w="17526">
                <a:noFill/>
                <a:miter lim="800000"/>
                <a:headEnd/>
                <a:tailEnd/>
              </a:ln>
            </p:spPr>
            <p:txBody>
              <a:bodyPr/>
              <a:lstStyle/>
              <a:p>
                <a:endParaRPr lang="en-US"/>
              </a:p>
            </p:txBody>
          </p:sp>
        </p:grpSp>
        <p:grpSp>
          <p:nvGrpSpPr>
            <p:cNvPr id="4" name="Group 11"/>
            <p:cNvGrpSpPr>
              <a:grpSpLocks/>
            </p:cNvGrpSpPr>
            <p:nvPr/>
          </p:nvGrpSpPr>
          <p:grpSpPr bwMode="auto">
            <a:xfrm>
              <a:off x="1426" y="720"/>
              <a:ext cx="10" cy="2371"/>
              <a:chOff x="675" y="1267"/>
              <a:chExt cx="10" cy="2371"/>
            </a:xfrm>
          </p:grpSpPr>
          <p:sp>
            <p:nvSpPr>
              <p:cNvPr id="8204" name="Line 12"/>
              <p:cNvSpPr>
                <a:spLocks noChangeShapeType="1"/>
              </p:cNvSpPr>
              <p:nvPr/>
            </p:nvSpPr>
            <p:spPr bwMode="auto">
              <a:xfrm>
                <a:off x="675" y="3283"/>
                <a:ext cx="0" cy="355"/>
              </a:xfrm>
              <a:prstGeom prst="line">
                <a:avLst/>
              </a:prstGeom>
              <a:noFill/>
              <a:ln w="57150">
                <a:solidFill>
                  <a:srgbClr val="FF0000"/>
                </a:solidFill>
                <a:round/>
                <a:headEnd/>
                <a:tailEnd type="triangle" w="med" len="med"/>
              </a:ln>
              <a:effectLst/>
            </p:spPr>
            <p:txBody>
              <a:bodyPr wrap="none" anchor="ctr"/>
              <a:lstStyle/>
              <a:p>
                <a:endParaRPr lang="en-US"/>
              </a:p>
            </p:txBody>
          </p:sp>
          <p:sp>
            <p:nvSpPr>
              <p:cNvPr id="8205" name="Line 13"/>
              <p:cNvSpPr>
                <a:spLocks noChangeShapeType="1"/>
              </p:cNvSpPr>
              <p:nvPr/>
            </p:nvSpPr>
            <p:spPr bwMode="auto">
              <a:xfrm flipV="1">
                <a:off x="685" y="1267"/>
                <a:ext cx="0" cy="355"/>
              </a:xfrm>
              <a:prstGeom prst="line">
                <a:avLst/>
              </a:prstGeom>
              <a:noFill/>
              <a:ln w="57150">
                <a:solidFill>
                  <a:srgbClr val="FF0000"/>
                </a:solidFill>
                <a:round/>
                <a:headEnd/>
                <a:tailEnd type="triangle" w="med" len="med"/>
              </a:ln>
              <a:effectLst/>
            </p:spPr>
            <p:txBody>
              <a:bodyPr wrap="none" anchor="ctr"/>
              <a:lstStyle/>
              <a:p>
                <a:endParaRPr lang="en-US"/>
              </a:p>
            </p:txBody>
          </p:sp>
        </p:grpSp>
        <p:grpSp>
          <p:nvGrpSpPr>
            <p:cNvPr id="5" name="Group 14"/>
            <p:cNvGrpSpPr>
              <a:grpSpLocks/>
            </p:cNvGrpSpPr>
            <p:nvPr/>
          </p:nvGrpSpPr>
          <p:grpSpPr bwMode="auto">
            <a:xfrm>
              <a:off x="2024" y="919"/>
              <a:ext cx="585" cy="1972"/>
              <a:chOff x="1273" y="1418"/>
              <a:chExt cx="585" cy="1972"/>
            </a:xfrm>
          </p:grpSpPr>
          <p:sp>
            <p:nvSpPr>
              <p:cNvPr id="8207" name="Freeform 15"/>
              <p:cNvSpPr>
                <a:spLocks/>
              </p:cNvSpPr>
              <p:nvPr/>
            </p:nvSpPr>
            <p:spPr bwMode="auto">
              <a:xfrm>
                <a:off x="1273" y="2247"/>
                <a:ext cx="585" cy="1143"/>
              </a:xfrm>
              <a:custGeom>
                <a:avLst/>
                <a:gdLst/>
                <a:ahLst/>
                <a:cxnLst>
                  <a:cxn ang="0">
                    <a:pos x="0" y="1140"/>
                  </a:cxn>
                  <a:cxn ang="0">
                    <a:pos x="585" y="1143"/>
                  </a:cxn>
                  <a:cxn ang="0">
                    <a:pos x="585" y="449"/>
                  </a:cxn>
                  <a:cxn ang="0">
                    <a:pos x="0" y="0"/>
                  </a:cxn>
                  <a:cxn ang="0">
                    <a:pos x="0" y="1140"/>
                  </a:cxn>
                </a:cxnLst>
                <a:rect l="0" t="0" r="r" b="b"/>
                <a:pathLst>
                  <a:path w="585" h="1143">
                    <a:moveTo>
                      <a:pt x="0" y="1140"/>
                    </a:moveTo>
                    <a:lnTo>
                      <a:pt x="585" y="1143"/>
                    </a:lnTo>
                    <a:lnTo>
                      <a:pt x="585" y="449"/>
                    </a:lnTo>
                    <a:lnTo>
                      <a:pt x="0" y="0"/>
                    </a:lnTo>
                    <a:lnTo>
                      <a:pt x="0" y="1140"/>
                    </a:lnTo>
                    <a:close/>
                  </a:path>
                </a:pathLst>
              </a:custGeom>
              <a:gradFill rotWithShape="0">
                <a:gsLst>
                  <a:gs pos="0">
                    <a:srgbClr val="FF9900"/>
                  </a:gs>
                  <a:gs pos="100000">
                    <a:srgbClr val="A50021"/>
                  </a:gs>
                </a:gsLst>
                <a:lin ang="5400000" scaled="1"/>
              </a:gradFill>
              <a:ln w="9525">
                <a:noFill/>
                <a:round/>
                <a:headEnd/>
                <a:tailEnd/>
              </a:ln>
              <a:effectLst/>
            </p:spPr>
            <p:txBody>
              <a:bodyPr wrap="none" anchor="ctr"/>
              <a:lstStyle/>
              <a:p>
                <a:endParaRPr lang="en-US"/>
              </a:p>
            </p:txBody>
          </p:sp>
          <p:sp>
            <p:nvSpPr>
              <p:cNvPr id="8208" name="Line 16"/>
              <p:cNvSpPr>
                <a:spLocks noChangeShapeType="1"/>
              </p:cNvSpPr>
              <p:nvPr/>
            </p:nvSpPr>
            <p:spPr bwMode="auto">
              <a:xfrm>
                <a:off x="1275" y="2326"/>
                <a:ext cx="580" cy="450"/>
              </a:xfrm>
              <a:prstGeom prst="line">
                <a:avLst/>
              </a:prstGeom>
              <a:noFill/>
              <a:ln w="17463">
                <a:solidFill>
                  <a:srgbClr val="121415"/>
                </a:solidFill>
                <a:round/>
                <a:headEnd/>
                <a:tailEnd/>
              </a:ln>
            </p:spPr>
            <p:txBody>
              <a:bodyPr/>
              <a:lstStyle/>
              <a:p>
                <a:endParaRPr lang="en-US"/>
              </a:p>
            </p:txBody>
          </p:sp>
          <p:sp>
            <p:nvSpPr>
              <p:cNvPr id="8209" name="Line 17"/>
              <p:cNvSpPr>
                <a:spLocks noChangeShapeType="1"/>
              </p:cNvSpPr>
              <p:nvPr/>
            </p:nvSpPr>
            <p:spPr bwMode="auto">
              <a:xfrm>
                <a:off x="1275" y="2397"/>
                <a:ext cx="580" cy="449"/>
              </a:xfrm>
              <a:prstGeom prst="line">
                <a:avLst/>
              </a:prstGeom>
              <a:noFill/>
              <a:ln w="17463">
                <a:solidFill>
                  <a:srgbClr val="121415"/>
                </a:solidFill>
                <a:round/>
                <a:headEnd/>
                <a:tailEnd/>
              </a:ln>
            </p:spPr>
            <p:txBody>
              <a:bodyPr/>
              <a:lstStyle/>
              <a:p>
                <a:endParaRPr lang="en-US"/>
              </a:p>
            </p:txBody>
          </p:sp>
          <p:sp>
            <p:nvSpPr>
              <p:cNvPr id="8210" name="Line 18"/>
              <p:cNvSpPr>
                <a:spLocks noChangeShapeType="1"/>
              </p:cNvSpPr>
              <p:nvPr/>
            </p:nvSpPr>
            <p:spPr bwMode="auto">
              <a:xfrm>
                <a:off x="1275" y="2467"/>
                <a:ext cx="580" cy="450"/>
              </a:xfrm>
              <a:prstGeom prst="line">
                <a:avLst/>
              </a:prstGeom>
              <a:noFill/>
              <a:ln w="17463">
                <a:solidFill>
                  <a:srgbClr val="121415"/>
                </a:solidFill>
                <a:round/>
                <a:headEnd/>
                <a:tailEnd/>
              </a:ln>
            </p:spPr>
            <p:txBody>
              <a:bodyPr/>
              <a:lstStyle/>
              <a:p>
                <a:endParaRPr lang="en-US"/>
              </a:p>
            </p:txBody>
          </p:sp>
          <p:sp>
            <p:nvSpPr>
              <p:cNvPr id="8211" name="Line 19"/>
              <p:cNvSpPr>
                <a:spLocks noChangeShapeType="1"/>
              </p:cNvSpPr>
              <p:nvPr/>
            </p:nvSpPr>
            <p:spPr bwMode="auto">
              <a:xfrm>
                <a:off x="1275" y="2542"/>
                <a:ext cx="580" cy="449"/>
              </a:xfrm>
              <a:prstGeom prst="line">
                <a:avLst/>
              </a:prstGeom>
              <a:noFill/>
              <a:ln w="17463">
                <a:solidFill>
                  <a:srgbClr val="121415"/>
                </a:solidFill>
                <a:round/>
                <a:headEnd/>
                <a:tailEnd/>
              </a:ln>
            </p:spPr>
            <p:txBody>
              <a:bodyPr/>
              <a:lstStyle/>
              <a:p>
                <a:endParaRPr lang="en-US"/>
              </a:p>
            </p:txBody>
          </p:sp>
          <p:sp>
            <p:nvSpPr>
              <p:cNvPr id="8212" name="Line 20"/>
              <p:cNvSpPr>
                <a:spLocks noChangeShapeType="1"/>
              </p:cNvSpPr>
              <p:nvPr/>
            </p:nvSpPr>
            <p:spPr bwMode="auto">
              <a:xfrm>
                <a:off x="1275" y="2612"/>
                <a:ext cx="580" cy="450"/>
              </a:xfrm>
              <a:prstGeom prst="line">
                <a:avLst/>
              </a:prstGeom>
              <a:noFill/>
              <a:ln w="17463">
                <a:solidFill>
                  <a:srgbClr val="121415"/>
                </a:solidFill>
                <a:round/>
                <a:headEnd/>
                <a:tailEnd/>
              </a:ln>
            </p:spPr>
            <p:txBody>
              <a:bodyPr/>
              <a:lstStyle/>
              <a:p>
                <a:endParaRPr lang="en-US"/>
              </a:p>
            </p:txBody>
          </p:sp>
          <p:sp>
            <p:nvSpPr>
              <p:cNvPr id="8213" name="Freeform 21"/>
              <p:cNvSpPr>
                <a:spLocks/>
              </p:cNvSpPr>
              <p:nvPr/>
            </p:nvSpPr>
            <p:spPr bwMode="auto">
              <a:xfrm flipH="1" flipV="1">
                <a:off x="1273" y="1418"/>
                <a:ext cx="585" cy="1143"/>
              </a:xfrm>
              <a:custGeom>
                <a:avLst/>
                <a:gdLst/>
                <a:ahLst/>
                <a:cxnLst>
                  <a:cxn ang="0">
                    <a:pos x="0" y="1140"/>
                  </a:cxn>
                  <a:cxn ang="0">
                    <a:pos x="585" y="1143"/>
                  </a:cxn>
                  <a:cxn ang="0">
                    <a:pos x="585" y="449"/>
                  </a:cxn>
                  <a:cxn ang="0">
                    <a:pos x="0" y="0"/>
                  </a:cxn>
                  <a:cxn ang="0">
                    <a:pos x="0" y="1140"/>
                  </a:cxn>
                </a:cxnLst>
                <a:rect l="0" t="0" r="r" b="b"/>
                <a:pathLst>
                  <a:path w="585" h="1143">
                    <a:moveTo>
                      <a:pt x="0" y="1140"/>
                    </a:moveTo>
                    <a:lnTo>
                      <a:pt x="585" y="1143"/>
                    </a:lnTo>
                    <a:lnTo>
                      <a:pt x="585" y="449"/>
                    </a:lnTo>
                    <a:lnTo>
                      <a:pt x="0" y="0"/>
                    </a:lnTo>
                    <a:lnTo>
                      <a:pt x="0" y="1140"/>
                    </a:lnTo>
                    <a:close/>
                  </a:path>
                </a:pathLst>
              </a:custGeom>
              <a:gradFill rotWithShape="0">
                <a:gsLst>
                  <a:gs pos="0">
                    <a:srgbClr val="A50021"/>
                  </a:gs>
                  <a:gs pos="100000">
                    <a:srgbClr val="FF9900"/>
                  </a:gs>
                </a:gsLst>
                <a:lin ang="5400000" scaled="1"/>
              </a:gradFill>
              <a:ln w="9525">
                <a:noFill/>
                <a:round/>
                <a:headEnd/>
                <a:tailEnd/>
              </a:ln>
              <a:effectLst/>
            </p:spPr>
            <p:txBody>
              <a:bodyPr wrap="none" anchor="ctr"/>
              <a:lstStyle/>
              <a:p>
                <a:endParaRPr lang="en-US"/>
              </a:p>
            </p:txBody>
          </p:sp>
          <p:sp>
            <p:nvSpPr>
              <p:cNvPr id="8214" name="Line 22"/>
              <p:cNvSpPr>
                <a:spLocks noChangeShapeType="1"/>
              </p:cNvSpPr>
              <p:nvPr/>
            </p:nvSpPr>
            <p:spPr bwMode="auto">
              <a:xfrm flipH="1" flipV="1">
                <a:off x="1276" y="2032"/>
                <a:ext cx="580" cy="450"/>
              </a:xfrm>
              <a:prstGeom prst="line">
                <a:avLst/>
              </a:prstGeom>
              <a:noFill/>
              <a:ln w="17463">
                <a:solidFill>
                  <a:srgbClr val="121415"/>
                </a:solidFill>
                <a:round/>
                <a:headEnd/>
                <a:tailEnd/>
              </a:ln>
            </p:spPr>
            <p:txBody>
              <a:bodyPr/>
              <a:lstStyle/>
              <a:p>
                <a:endParaRPr lang="en-US"/>
              </a:p>
            </p:txBody>
          </p:sp>
          <p:sp>
            <p:nvSpPr>
              <p:cNvPr id="8215" name="Line 23"/>
              <p:cNvSpPr>
                <a:spLocks noChangeShapeType="1"/>
              </p:cNvSpPr>
              <p:nvPr/>
            </p:nvSpPr>
            <p:spPr bwMode="auto">
              <a:xfrm flipH="1" flipV="1">
                <a:off x="1276" y="1962"/>
                <a:ext cx="580" cy="449"/>
              </a:xfrm>
              <a:prstGeom prst="line">
                <a:avLst/>
              </a:prstGeom>
              <a:noFill/>
              <a:ln w="17463">
                <a:solidFill>
                  <a:srgbClr val="121415"/>
                </a:solidFill>
                <a:round/>
                <a:headEnd/>
                <a:tailEnd/>
              </a:ln>
            </p:spPr>
            <p:txBody>
              <a:bodyPr/>
              <a:lstStyle/>
              <a:p>
                <a:endParaRPr lang="en-US"/>
              </a:p>
            </p:txBody>
          </p:sp>
          <p:sp>
            <p:nvSpPr>
              <p:cNvPr id="8216" name="Line 24"/>
              <p:cNvSpPr>
                <a:spLocks noChangeShapeType="1"/>
              </p:cNvSpPr>
              <p:nvPr/>
            </p:nvSpPr>
            <p:spPr bwMode="auto">
              <a:xfrm flipH="1" flipV="1">
                <a:off x="1276" y="1891"/>
                <a:ext cx="580" cy="450"/>
              </a:xfrm>
              <a:prstGeom prst="line">
                <a:avLst/>
              </a:prstGeom>
              <a:noFill/>
              <a:ln w="17463">
                <a:solidFill>
                  <a:srgbClr val="121415"/>
                </a:solidFill>
                <a:round/>
                <a:headEnd/>
                <a:tailEnd/>
              </a:ln>
            </p:spPr>
            <p:txBody>
              <a:bodyPr/>
              <a:lstStyle/>
              <a:p>
                <a:endParaRPr lang="en-US"/>
              </a:p>
            </p:txBody>
          </p:sp>
          <p:sp>
            <p:nvSpPr>
              <p:cNvPr id="8217" name="Line 25"/>
              <p:cNvSpPr>
                <a:spLocks noChangeShapeType="1"/>
              </p:cNvSpPr>
              <p:nvPr/>
            </p:nvSpPr>
            <p:spPr bwMode="auto">
              <a:xfrm flipH="1" flipV="1">
                <a:off x="1276" y="1817"/>
                <a:ext cx="580" cy="449"/>
              </a:xfrm>
              <a:prstGeom prst="line">
                <a:avLst/>
              </a:prstGeom>
              <a:noFill/>
              <a:ln w="17463">
                <a:solidFill>
                  <a:srgbClr val="121415"/>
                </a:solidFill>
                <a:round/>
                <a:headEnd/>
                <a:tailEnd/>
              </a:ln>
            </p:spPr>
            <p:txBody>
              <a:bodyPr/>
              <a:lstStyle/>
              <a:p>
                <a:endParaRPr lang="en-US"/>
              </a:p>
            </p:txBody>
          </p:sp>
          <p:sp>
            <p:nvSpPr>
              <p:cNvPr id="8218" name="Line 26"/>
              <p:cNvSpPr>
                <a:spLocks noChangeShapeType="1"/>
              </p:cNvSpPr>
              <p:nvPr/>
            </p:nvSpPr>
            <p:spPr bwMode="auto">
              <a:xfrm flipH="1" flipV="1">
                <a:off x="1276" y="1746"/>
                <a:ext cx="580" cy="450"/>
              </a:xfrm>
              <a:prstGeom prst="line">
                <a:avLst/>
              </a:prstGeom>
              <a:noFill/>
              <a:ln w="17463">
                <a:solidFill>
                  <a:srgbClr val="121415"/>
                </a:solidFill>
                <a:round/>
                <a:headEnd/>
                <a:tailEnd/>
              </a:ln>
            </p:spPr>
            <p:txBody>
              <a:bodyPr/>
              <a:lstStyle/>
              <a:p>
                <a:endParaRPr lang="en-US"/>
              </a:p>
            </p:txBody>
          </p:sp>
        </p:grpSp>
        <p:grpSp>
          <p:nvGrpSpPr>
            <p:cNvPr id="6" name="Group 27"/>
            <p:cNvGrpSpPr>
              <a:grpSpLocks/>
            </p:cNvGrpSpPr>
            <p:nvPr/>
          </p:nvGrpSpPr>
          <p:grpSpPr bwMode="auto">
            <a:xfrm>
              <a:off x="2311" y="720"/>
              <a:ext cx="10" cy="2371"/>
              <a:chOff x="1560" y="1267"/>
              <a:chExt cx="10" cy="2371"/>
            </a:xfrm>
          </p:grpSpPr>
          <p:sp>
            <p:nvSpPr>
              <p:cNvPr id="8220" name="Line 28"/>
              <p:cNvSpPr>
                <a:spLocks noChangeShapeType="1"/>
              </p:cNvSpPr>
              <p:nvPr/>
            </p:nvSpPr>
            <p:spPr bwMode="auto">
              <a:xfrm>
                <a:off x="1560" y="3283"/>
                <a:ext cx="0" cy="355"/>
              </a:xfrm>
              <a:prstGeom prst="line">
                <a:avLst/>
              </a:prstGeom>
              <a:noFill/>
              <a:ln w="57150">
                <a:solidFill>
                  <a:srgbClr val="FF0000"/>
                </a:solidFill>
                <a:round/>
                <a:headEnd/>
                <a:tailEnd type="triangle" w="med" len="med"/>
              </a:ln>
              <a:effectLst/>
            </p:spPr>
            <p:txBody>
              <a:bodyPr wrap="none" anchor="ctr"/>
              <a:lstStyle/>
              <a:p>
                <a:endParaRPr lang="en-US"/>
              </a:p>
            </p:txBody>
          </p:sp>
          <p:sp>
            <p:nvSpPr>
              <p:cNvPr id="8221" name="Line 29"/>
              <p:cNvSpPr>
                <a:spLocks noChangeShapeType="1"/>
              </p:cNvSpPr>
              <p:nvPr/>
            </p:nvSpPr>
            <p:spPr bwMode="auto">
              <a:xfrm flipV="1">
                <a:off x="1570" y="1267"/>
                <a:ext cx="0" cy="355"/>
              </a:xfrm>
              <a:prstGeom prst="line">
                <a:avLst/>
              </a:prstGeom>
              <a:noFill/>
              <a:ln w="57150">
                <a:solidFill>
                  <a:srgbClr val="FF0000"/>
                </a:solidFill>
                <a:round/>
                <a:headEnd/>
                <a:tailEnd type="triangle" w="med" len="med"/>
              </a:ln>
              <a:effectLst/>
            </p:spPr>
            <p:txBody>
              <a:bodyPr wrap="none" anchor="ctr"/>
              <a:lstStyle/>
              <a:p>
                <a:endParaRPr lang="en-US"/>
              </a:p>
            </p:txBody>
          </p:sp>
        </p:grpSp>
        <p:grpSp>
          <p:nvGrpSpPr>
            <p:cNvPr id="7" name="Group 30"/>
            <p:cNvGrpSpPr>
              <a:grpSpLocks/>
            </p:cNvGrpSpPr>
            <p:nvPr/>
          </p:nvGrpSpPr>
          <p:grpSpPr bwMode="auto">
            <a:xfrm>
              <a:off x="2910" y="920"/>
              <a:ext cx="586" cy="1972"/>
              <a:chOff x="2159" y="1418"/>
              <a:chExt cx="586" cy="1972"/>
            </a:xfrm>
          </p:grpSpPr>
          <p:sp>
            <p:nvSpPr>
              <p:cNvPr id="8223" name="Freeform 31"/>
              <p:cNvSpPr>
                <a:spLocks/>
              </p:cNvSpPr>
              <p:nvPr/>
            </p:nvSpPr>
            <p:spPr bwMode="auto">
              <a:xfrm>
                <a:off x="2159" y="2460"/>
                <a:ext cx="586" cy="930"/>
              </a:xfrm>
              <a:custGeom>
                <a:avLst/>
                <a:gdLst/>
                <a:ahLst/>
                <a:cxnLst>
                  <a:cxn ang="0">
                    <a:pos x="0" y="4647"/>
                  </a:cxn>
                  <a:cxn ang="0">
                    <a:pos x="0" y="4613"/>
                  </a:cxn>
                  <a:cxn ang="0">
                    <a:pos x="2" y="4516"/>
                  </a:cxn>
                  <a:cxn ang="0">
                    <a:pos x="6" y="4446"/>
                  </a:cxn>
                  <a:cxn ang="0">
                    <a:pos x="9" y="4363"/>
                  </a:cxn>
                  <a:cxn ang="0">
                    <a:pos x="15" y="4266"/>
                  </a:cxn>
                  <a:cxn ang="0">
                    <a:pos x="23" y="4158"/>
                  </a:cxn>
                  <a:cxn ang="0">
                    <a:pos x="33" y="4039"/>
                  </a:cxn>
                  <a:cxn ang="0">
                    <a:pos x="44" y="3909"/>
                  </a:cxn>
                  <a:cxn ang="0">
                    <a:pos x="60" y="3768"/>
                  </a:cxn>
                  <a:cxn ang="0">
                    <a:pos x="78" y="3621"/>
                  </a:cxn>
                  <a:cxn ang="0">
                    <a:pos x="99" y="3464"/>
                  </a:cxn>
                  <a:cxn ang="0">
                    <a:pos x="124" y="3301"/>
                  </a:cxn>
                  <a:cxn ang="0">
                    <a:pos x="152" y="3131"/>
                  </a:cxn>
                  <a:cxn ang="0">
                    <a:pos x="185" y="2956"/>
                  </a:cxn>
                  <a:cxn ang="0">
                    <a:pos x="222" y="2774"/>
                  </a:cxn>
                  <a:cxn ang="0">
                    <a:pos x="263" y="2589"/>
                  </a:cxn>
                  <a:cxn ang="0">
                    <a:pos x="310" y="2401"/>
                  </a:cxn>
                  <a:cxn ang="0">
                    <a:pos x="362" y="2210"/>
                  </a:cxn>
                  <a:cxn ang="0">
                    <a:pos x="419" y="2017"/>
                  </a:cxn>
                  <a:cxn ang="0">
                    <a:pos x="481" y="1824"/>
                  </a:cxn>
                  <a:cxn ang="0">
                    <a:pos x="550" y="1630"/>
                  </a:cxn>
                  <a:cxn ang="0">
                    <a:pos x="625" y="1436"/>
                  </a:cxn>
                  <a:cxn ang="0">
                    <a:pos x="707" y="1244"/>
                  </a:cxn>
                  <a:cxn ang="0">
                    <a:pos x="794" y="1055"/>
                  </a:cxn>
                  <a:cxn ang="0">
                    <a:pos x="889" y="868"/>
                  </a:cxn>
                  <a:cxn ang="0">
                    <a:pos x="992" y="683"/>
                  </a:cxn>
                  <a:cxn ang="0">
                    <a:pos x="1102" y="504"/>
                  </a:cxn>
                  <a:cxn ang="0">
                    <a:pos x="1220" y="330"/>
                  </a:cxn>
                  <a:cxn ang="0">
                    <a:pos x="1347" y="162"/>
                  </a:cxn>
                  <a:cxn ang="0">
                    <a:pos x="1481" y="0"/>
                  </a:cxn>
                  <a:cxn ang="0">
                    <a:pos x="1611" y="173"/>
                  </a:cxn>
                  <a:cxn ang="0">
                    <a:pos x="1733" y="351"/>
                  </a:cxn>
                  <a:cxn ang="0">
                    <a:pos x="1847" y="533"/>
                  </a:cxn>
                  <a:cxn ang="0">
                    <a:pos x="1954" y="720"/>
                  </a:cxn>
                  <a:cxn ang="0">
                    <a:pos x="2053" y="910"/>
                  </a:cxn>
                  <a:cxn ang="0">
                    <a:pos x="2146" y="1102"/>
                  </a:cxn>
                  <a:cxn ang="0">
                    <a:pos x="2231" y="1296"/>
                  </a:cxn>
                  <a:cxn ang="0">
                    <a:pos x="2311" y="1491"/>
                  </a:cxn>
                  <a:cxn ang="0">
                    <a:pos x="2383" y="1686"/>
                  </a:cxn>
                  <a:cxn ang="0">
                    <a:pos x="2451" y="1881"/>
                  </a:cxn>
                  <a:cxn ang="0">
                    <a:pos x="2512" y="2075"/>
                  </a:cxn>
                  <a:cxn ang="0">
                    <a:pos x="2568" y="2267"/>
                  </a:cxn>
                  <a:cxn ang="0">
                    <a:pos x="2618" y="2456"/>
                  </a:cxn>
                  <a:cxn ang="0">
                    <a:pos x="2664" y="2642"/>
                  </a:cxn>
                  <a:cxn ang="0">
                    <a:pos x="2705" y="2825"/>
                  </a:cxn>
                  <a:cxn ang="0">
                    <a:pos x="2743" y="3003"/>
                  </a:cxn>
                  <a:cxn ang="0">
                    <a:pos x="2774" y="3175"/>
                  </a:cxn>
                  <a:cxn ang="0">
                    <a:pos x="2803" y="3341"/>
                  </a:cxn>
                  <a:cxn ang="0">
                    <a:pos x="2828" y="3502"/>
                  </a:cxn>
                  <a:cxn ang="0">
                    <a:pos x="2849" y="3654"/>
                  </a:cxn>
                  <a:cxn ang="0">
                    <a:pos x="2868" y="3799"/>
                  </a:cxn>
                  <a:cxn ang="0">
                    <a:pos x="2883" y="3934"/>
                  </a:cxn>
                  <a:cxn ang="0">
                    <a:pos x="2896" y="4060"/>
                  </a:cxn>
                  <a:cxn ang="0">
                    <a:pos x="2905" y="4175"/>
                  </a:cxn>
                  <a:cxn ang="0">
                    <a:pos x="2913" y="4281"/>
                  </a:cxn>
                  <a:cxn ang="0">
                    <a:pos x="2920" y="4373"/>
                  </a:cxn>
                  <a:cxn ang="0">
                    <a:pos x="2924" y="4454"/>
                  </a:cxn>
                  <a:cxn ang="0">
                    <a:pos x="2927" y="4522"/>
                  </a:cxn>
                  <a:cxn ang="0">
                    <a:pos x="2931" y="4614"/>
                  </a:cxn>
                  <a:cxn ang="0">
                    <a:pos x="2931" y="4647"/>
                  </a:cxn>
                </a:cxnLst>
                <a:rect l="0" t="0" r="r" b="b"/>
                <a:pathLst>
                  <a:path w="2931" h="4647">
                    <a:moveTo>
                      <a:pt x="0" y="4647"/>
                    </a:moveTo>
                    <a:lnTo>
                      <a:pt x="0" y="4613"/>
                    </a:lnTo>
                    <a:lnTo>
                      <a:pt x="2" y="4516"/>
                    </a:lnTo>
                    <a:lnTo>
                      <a:pt x="6" y="4446"/>
                    </a:lnTo>
                    <a:lnTo>
                      <a:pt x="9" y="4363"/>
                    </a:lnTo>
                    <a:lnTo>
                      <a:pt x="15" y="4266"/>
                    </a:lnTo>
                    <a:lnTo>
                      <a:pt x="23" y="4158"/>
                    </a:lnTo>
                    <a:lnTo>
                      <a:pt x="33" y="4039"/>
                    </a:lnTo>
                    <a:lnTo>
                      <a:pt x="44" y="3909"/>
                    </a:lnTo>
                    <a:lnTo>
                      <a:pt x="60" y="3768"/>
                    </a:lnTo>
                    <a:lnTo>
                      <a:pt x="78" y="3621"/>
                    </a:lnTo>
                    <a:lnTo>
                      <a:pt x="99" y="3464"/>
                    </a:lnTo>
                    <a:lnTo>
                      <a:pt x="124" y="3301"/>
                    </a:lnTo>
                    <a:lnTo>
                      <a:pt x="152" y="3131"/>
                    </a:lnTo>
                    <a:lnTo>
                      <a:pt x="185" y="2956"/>
                    </a:lnTo>
                    <a:lnTo>
                      <a:pt x="222" y="2774"/>
                    </a:lnTo>
                    <a:lnTo>
                      <a:pt x="263" y="2589"/>
                    </a:lnTo>
                    <a:lnTo>
                      <a:pt x="310" y="2401"/>
                    </a:lnTo>
                    <a:lnTo>
                      <a:pt x="362" y="2210"/>
                    </a:lnTo>
                    <a:lnTo>
                      <a:pt x="419" y="2017"/>
                    </a:lnTo>
                    <a:lnTo>
                      <a:pt x="481" y="1824"/>
                    </a:lnTo>
                    <a:lnTo>
                      <a:pt x="550" y="1630"/>
                    </a:lnTo>
                    <a:lnTo>
                      <a:pt x="625" y="1436"/>
                    </a:lnTo>
                    <a:lnTo>
                      <a:pt x="707" y="1244"/>
                    </a:lnTo>
                    <a:lnTo>
                      <a:pt x="794" y="1055"/>
                    </a:lnTo>
                    <a:lnTo>
                      <a:pt x="889" y="868"/>
                    </a:lnTo>
                    <a:lnTo>
                      <a:pt x="992" y="683"/>
                    </a:lnTo>
                    <a:lnTo>
                      <a:pt x="1102" y="504"/>
                    </a:lnTo>
                    <a:lnTo>
                      <a:pt x="1220" y="330"/>
                    </a:lnTo>
                    <a:lnTo>
                      <a:pt x="1347" y="162"/>
                    </a:lnTo>
                    <a:lnTo>
                      <a:pt x="1481" y="0"/>
                    </a:lnTo>
                    <a:lnTo>
                      <a:pt x="1611" y="173"/>
                    </a:lnTo>
                    <a:lnTo>
                      <a:pt x="1733" y="351"/>
                    </a:lnTo>
                    <a:lnTo>
                      <a:pt x="1847" y="533"/>
                    </a:lnTo>
                    <a:lnTo>
                      <a:pt x="1954" y="720"/>
                    </a:lnTo>
                    <a:lnTo>
                      <a:pt x="2053" y="910"/>
                    </a:lnTo>
                    <a:lnTo>
                      <a:pt x="2146" y="1102"/>
                    </a:lnTo>
                    <a:lnTo>
                      <a:pt x="2231" y="1296"/>
                    </a:lnTo>
                    <a:lnTo>
                      <a:pt x="2311" y="1491"/>
                    </a:lnTo>
                    <a:lnTo>
                      <a:pt x="2383" y="1686"/>
                    </a:lnTo>
                    <a:lnTo>
                      <a:pt x="2451" y="1881"/>
                    </a:lnTo>
                    <a:lnTo>
                      <a:pt x="2512" y="2075"/>
                    </a:lnTo>
                    <a:lnTo>
                      <a:pt x="2568" y="2267"/>
                    </a:lnTo>
                    <a:lnTo>
                      <a:pt x="2618" y="2456"/>
                    </a:lnTo>
                    <a:lnTo>
                      <a:pt x="2664" y="2642"/>
                    </a:lnTo>
                    <a:lnTo>
                      <a:pt x="2705" y="2825"/>
                    </a:lnTo>
                    <a:lnTo>
                      <a:pt x="2743" y="3003"/>
                    </a:lnTo>
                    <a:lnTo>
                      <a:pt x="2774" y="3175"/>
                    </a:lnTo>
                    <a:lnTo>
                      <a:pt x="2803" y="3341"/>
                    </a:lnTo>
                    <a:lnTo>
                      <a:pt x="2828" y="3502"/>
                    </a:lnTo>
                    <a:lnTo>
                      <a:pt x="2849" y="3654"/>
                    </a:lnTo>
                    <a:lnTo>
                      <a:pt x="2868" y="3799"/>
                    </a:lnTo>
                    <a:lnTo>
                      <a:pt x="2883" y="3934"/>
                    </a:lnTo>
                    <a:lnTo>
                      <a:pt x="2896" y="4060"/>
                    </a:lnTo>
                    <a:lnTo>
                      <a:pt x="2905" y="4175"/>
                    </a:lnTo>
                    <a:lnTo>
                      <a:pt x="2913" y="4281"/>
                    </a:lnTo>
                    <a:lnTo>
                      <a:pt x="2920" y="4373"/>
                    </a:lnTo>
                    <a:lnTo>
                      <a:pt x="2924" y="4454"/>
                    </a:lnTo>
                    <a:lnTo>
                      <a:pt x="2927" y="4522"/>
                    </a:lnTo>
                    <a:lnTo>
                      <a:pt x="2931" y="4614"/>
                    </a:lnTo>
                    <a:lnTo>
                      <a:pt x="2931" y="4647"/>
                    </a:lnTo>
                  </a:path>
                </a:pathLst>
              </a:custGeom>
              <a:gradFill rotWithShape="0">
                <a:gsLst>
                  <a:gs pos="0">
                    <a:srgbClr val="FF9900"/>
                  </a:gs>
                  <a:gs pos="100000">
                    <a:srgbClr val="A50021"/>
                  </a:gs>
                </a:gsLst>
                <a:lin ang="5400000" scaled="1"/>
              </a:gradFill>
              <a:ln w="17526">
                <a:noFill/>
                <a:prstDash val="solid"/>
                <a:round/>
                <a:headEnd/>
                <a:tailEnd/>
              </a:ln>
            </p:spPr>
            <p:txBody>
              <a:bodyPr/>
              <a:lstStyle/>
              <a:p>
                <a:endParaRPr lang="en-US"/>
              </a:p>
            </p:txBody>
          </p:sp>
          <p:sp>
            <p:nvSpPr>
              <p:cNvPr id="8224" name="Freeform 32"/>
              <p:cNvSpPr>
                <a:spLocks/>
              </p:cNvSpPr>
              <p:nvPr/>
            </p:nvSpPr>
            <p:spPr bwMode="auto">
              <a:xfrm flipV="1">
                <a:off x="2159" y="1418"/>
                <a:ext cx="586" cy="930"/>
              </a:xfrm>
              <a:custGeom>
                <a:avLst/>
                <a:gdLst/>
                <a:ahLst/>
                <a:cxnLst>
                  <a:cxn ang="0">
                    <a:pos x="0" y="4647"/>
                  </a:cxn>
                  <a:cxn ang="0">
                    <a:pos x="0" y="4613"/>
                  </a:cxn>
                  <a:cxn ang="0">
                    <a:pos x="2" y="4516"/>
                  </a:cxn>
                  <a:cxn ang="0">
                    <a:pos x="6" y="4446"/>
                  </a:cxn>
                  <a:cxn ang="0">
                    <a:pos x="9" y="4363"/>
                  </a:cxn>
                  <a:cxn ang="0">
                    <a:pos x="15" y="4266"/>
                  </a:cxn>
                  <a:cxn ang="0">
                    <a:pos x="23" y="4158"/>
                  </a:cxn>
                  <a:cxn ang="0">
                    <a:pos x="33" y="4039"/>
                  </a:cxn>
                  <a:cxn ang="0">
                    <a:pos x="44" y="3909"/>
                  </a:cxn>
                  <a:cxn ang="0">
                    <a:pos x="60" y="3768"/>
                  </a:cxn>
                  <a:cxn ang="0">
                    <a:pos x="78" y="3621"/>
                  </a:cxn>
                  <a:cxn ang="0">
                    <a:pos x="99" y="3464"/>
                  </a:cxn>
                  <a:cxn ang="0">
                    <a:pos x="124" y="3301"/>
                  </a:cxn>
                  <a:cxn ang="0">
                    <a:pos x="152" y="3131"/>
                  </a:cxn>
                  <a:cxn ang="0">
                    <a:pos x="185" y="2956"/>
                  </a:cxn>
                  <a:cxn ang="0">
                    <a:pos x="222" y="2774"/>
                  </a:cxn>
                  <a:cxn ang="0">
                    <a:pos x="263" y="2589"/>
                  </a:cxn>
                  <a:cxn ang="0">
                    <a:pos x="310" y="2401"/>
                  </a:cxn>
                  <a:cxn ang="0">
                    <a:pos x="362" y="2210"/>
                  </a:cxn>
                  <a:cxn ang="0">
                    <a:pos x="419" y="2017"/>
                  </a:cxn>
                  <a:cxn ang="0">
                    <a:pos x="481" y="1824"/>
                  </a:cxn>
                  <a:cxn ang="0">
                    <a:pos x="550" y="1630"/>
                  </a:cxn>
                  <a:cxn ang="0">
                    <a:pos x="625" y="1436"/>
                  </a:cxn>
                  <a:cxn ang="0">
                    <a:pos x="707" y="1244"/>
                  </a:cxn>
                  <a:cxn ang="0">
                    <a:pos x="794" y="1055"/>
                  </a:cxn>
                  <a:cxn ang="0">
                    <a:pos x="889" y="868"/>
                  </a:cxn>
                  <a:cxn ang="0">
                    <a:pos x="992" y="683"/>
                  </a:cxn>
                  <a:cxn ang="0">
                    <a:pos x="1102" y="504"/>
                  </a:cxn>
                  <a:cxn ang="0">
                    <a:pos x="1220" y="330"/>
                  </a:cxn>
                  <a:cxn ang="0">
                    <a:pos x="1347" y="162"/>
                  </a:cxn>
                  <a:cxn ang="0">
                    <a:pos x="1481" y="0"/>
                  </a:cxn>
                  <a:cxn ang="0">
                    <a:pos x="1611" y="173"/>
                  </a:cxn>
                  <a:cxn ang="0">
                    <a:pos x="1733" y="351"/>
                  </a:cxn>
                  <a:cxn ang="0">
                    <a:pos x="1847" y="533"/>
                  </a:cxn>
                  <a:cxn ang="0">
                    <a:pos x="1954" y="720"/>
                  </a:cxn>
                  <a:cxn ang="0">
                    <a:pos x="2053" y="910"/>
                  </a:cxn>
                  <a:cxn ang="0">
                    <a:pos x="2146" y="1102"/>
                  </a:cxn>
                  <a:cxn ang="0">
                    <a:pos x="2231" y="1296"/>
                  </a:cxn>
                  <a:cxn ang="0">
                    <a:pos x="2311" y="1491"/>
                  </a:cxn>
                  <a:cxn ang="0">
                    <a:pos x="2383" y="1686"/>
                  </a:cxn>
                  <a:cxn ang="0">
                    <a:pos x="2451" y="1881"/>
                  </a:cxn>
                  <a:cxn ang="0">
                    <a:pos x="2512" y="2075"/>
                  </a:cxn>
                  <a:cxn ang="0">
                    <a:pos x="2568" y="2267"/>
                  </a:cxn>
                  <a:cxn ang="0">
                    <a:pos x="2618" y="2456"/>
                  </a:cxn>
                  <a:cxn ang="0">
                    <a:pos x="2664" y="2642"/>
                  </a:cxn>
                  <a:cxn ang="0">
                    <a:pos x="2705" y="2825"/>
                  </a:cxn>
                  <a:cxn ang="0">
                    <a:pos x="2743" y="3003"/>
                  </a:cxn>
                  <a:cxn ang="0">
                    <a:pos x="2774" y="3175"/>
                  </a:cxn>
                  <a:cxn ang="0">
                    <a:pos x="2803" y="3341"/>
                  </a:cxn>
                  <a:cxn ang="0">
                    <a:pos x="2828" y="3502"/>
                  </a:cxn>
                  <a:cxn ang="0">
                    <a:pos x="2849" y="3654"/>
                  </a:cxn>
                  <a:cxn ang="0">
                    <a:pos x="2868" y="3799"/>
                  </a:cxn>
                  <a:cxn ang="0">
                    <a:pos x="2883" y="3934"/>
                  </a:cxn>
                  <a:cxn ang="0">
                    <a:pos x="2896" y="4060"/>
                  </a:cxn>
                  <a:cxn ang="0">
                    <a:pos x="2905" y="4175"/>
                  </a:cxn>
                  <a:cxn ang="0">
                    <a:pos x="2913" y="4281"/>
                  </a:cxn>
                  <a:cxn ang="0">
                    <a:pos x="2920" y="4373"/>
                  </a:cxn>
                  <a:cxn ang="0">
                    <a:pos x="2924" y="4454"/>
                  </a:cxn>
                  <a:cxn ang="0">
                    <a:pos x="2927" y="4522"/>
                  </a:cxn>
                  <a:cxn ang="0">
                    <a:pos x="2931" y="4614"/>
                  </a:cxn>
                  <a:cxn ang="0">
                    <a:pos x="2931" y="4647"/>
                  </a:cxn>
                </a:cxnLst>
                <a:rect l="0" t="0" r="r" b="b"/>
                <a:pathLst>
                  <a:path w="2931" h="4647">
                    <a:moveTo>
                      <a:pt x="0" y="4647"/>
                    </a:moveTo>
                    <a:lnTo>
                      <a:pt x="0" y="4613"/>
                    </a:lnTo>
                    <a:lnTo>
                      <a:pt x="2" y="4516"/>
                    </a:lnTo>
                    <a:lnTo>
                      <a:pt x="6" y="4446"/>
                    </a:lnTo>
                    <a:lnTo>
                      <a:pt x="9" y="4363"/>
                    </a:lnTo>
                    <a:lnTo>
                      <a:pt x="15" y="4266"/>
                    </a:lnTo>
                    <a:lnTo>
                      <a:pt x="23" y="4158"/>
                    </a:lnTo>
                    <a:lnTo>
                      <a:pt x="33" y="4039"/>
                    </a:lnTo>
                    <a:lnTo>
                      <a:pt x="44" y="3909"/>
                    </a:lnTo>
                    <a:lnTo>
                      <a:pt x="60" y="3768"/>
                    </a:lnTo>
                    <a:lnTo>
                      <a:pt x="78" y="3621"/>
                    </a:lnTo>
                    <a:lnTo>
                      <a:pt x="99" y="3464"/>
                    </a:lnTo>
                    <a:lnTo>
                      <a:pt x="124" y="3301"/>
                    </a:lnTo>
                    <a:lnTo>
                      <a:pt x="152" y="3131"/>
                    </a:lnTo>
                    <a:lnTo>
                      <a:pt x="185" y="2956"/>
                    </a:lnTo>
                    <a:lnTo>
                      <a:pt x="222" y="2774"/>
                    </a:lnTo>
                    <a:lnTo>
                      <a:pt x="263" y="2589"/>
                    </a:lnTo>
                    <a:lnTo>
                      <a:pt x="310" y="2401"/>
                    </a:lnTo>
                    <a:lnTo>
                      <a:pt x="362" y="2210"/>
                    </a:lnTo>
                    <a:lnTo>
                      <a:pt x="419" y="2017"/>
                    </a:lnTo>
                    <a:lnTo>
                      <a:pt x="481" y="1824"/>
                    </a:lnTo>
                    <a:lnTo>
                      <a:pt x="550" y="1630"/>
                    </a:lnTo>
                    <a:lnTo>
                      <a:pt x="625" y="1436"/>
                    </a:lnTo>
                    <a:lnTo>
                      <a:pt x="707" y="1244"/>
                    </a:lnTo>
                    <a:lnTo>
                      <a:pt x="794" y="1055"/>
                    </a:lnTo>
                    <a:lnTo>
                      <a:pt x="889" y="868"/>
                    </a:lnTo>
                    <a:lnTo>
                      <a:pt x="992" y="683"/>
                    </a:lnTo>
                    <a:lnTo>
                      <a:pt x="1102" y="504"/>
                    </a:lnTo>
                    <a:lnTo>
                      <a:pt x="1220" y="330"/>
                    </a:lnTo>
                    <a:lnTo>
                      <a:pt x="1347" y="162"/>
                    </a:lnTo>
                    <a:lnTo>
                      <a:pt x="1481" y="0"/>
                    </a:lnTo>
                    <a:lnTo>
                      <a:pt x="1611" y="173"/>
                    </a:lnTo>
                    <a:lnTo>
                      <a:pt x="1733" y="351"/>
                    </a:lnTo>
                    <a:lnTo>
                      <a:pt x="1847" y="533"/>
                    </a:lnTo>
                    <a:lnTo>
                      <a:pt x="1954" y="720"/>
                    </a:lnTo>
                    <a:lnTo>
                      <a:pt x="2053" y="910"/>
                    </a:lnTo>
                    <a:lnTo>
                      <a:pt x="2146" y="1102"/>
                    </a:lnTo>
                    <a:lnTo>
                      <a:pt x="2231" y="1296"/>
                    </a:lnTo>
                    <a:lnTo>
                      <a:pt x="2311" y="1491"/>
                    </a:lnTo>
                    <a:lnTo>
                      <a:pt x="2383" y="1686"/>
                    </a:lnTo>
                    <a:lnTo>
                      <a:pt x="2451" y="1881"/>
                    </a:lnTo>
                    <a:lnTo>
                      <a:pt x="2512" y="2075"/>
                    </a:lnTo>
                    <a:lnTo>
                      <a:pt x="2568" y="2267"/>
                    </a:lnTo>
                    <a:lnTo>
                      <a:pt x="2618" y="2456"/>
                    </a:lnTo>
                    <a:lnTo>
                      <a:pt x="2664" y="2642"/>
                    </a:lnTo>
                    <a:lnTo>
                      <a:pt x="2705" y="2825"/>
                    </a:lnTo>
                    <a:lnTo>
                      <a:pt x="2743" y="3003"/>
                    </a:lnTo>
                    <a:lnTo>
                      <a:pt x="2774" y="3175"/>
                    </a:lnTo>
                    <a:lnTo>
                      <a:pt x="2803" y="3341"/>
                    </a:lnTo>
                    <a:lnTo>
                      <a:pt x="2828" y="3502"/>
                    </a:lnTo>
                    <a:lnTo>
                      <a:pt x="2849" y="3654"/>
                    </a:lnTo>
                    <a:lnTo>
                      <a:pt x="2868" y="3799"/>
                    </a:lnTo>
                    <a:lnTo>
                      <a:pt x="2883" y="3934"/>
                    </a:lnTo>
                    <a:lnTo>
                      <a:pt x="2896" y="4060"/>
                    </a:lnTo>
                    <a:lnTo>
                      <a:pt x="2905" y="4175"/>
                    </a:lnTo>
                    <a:lnTo>
                      <a:pt x="2913" y="4281"/>
                    </a:lnTo>
                    <a:lnTo>
                      <a:pt x="2920" y="4373"/>
                    </a:lnTo>
                    <a:lnTo>
                      <a:pt x="2924" y="4454"/>
                    </a:lnTo>
                    <a:lnTo>
                      <a:pt x="2927" y="4522"/>
                    </a:lnTo>
                    <a:lnTo>
                      <a:pt x="2931" y="4614"/>
                    </a:lnTo>
                    <a:lnTo>
                      <a:pt x="2931" y="4647"/>
                    </a:lnTo>
                  </a:path>
                </a:pathLst>
              </a:custGeom>
              <a:gradFill rotWithShape="0">
                <a:gsLst>
                  <a:gs pos="0">
                    <a:srgbClr val="A50021"/>
                  </a:gs>
                  <a:gs pos="100000">
                    <a:srgbClr val="FF9900"/>
                  </a:gs>
                </a:gsLst>
                <a:lin ang="5400000" scaled="1"/>
              </a:gradFill>
              <a:ln w="17526">
                <a:noFill/>
                <a:prstDash val="solid"/>
                <a:round/>
                <a:headEnd/>
                <a:tailEnd/>
              </a:ln>
            </p:spPr>
            <p:txBody>
              <a:bodyPr/>
              <a:lstStyle/>
              <a:p>
                <a:endParaRPr lang="en-US"/>
              </a:p>
            </p:txBody>
          </p:sp>
        </p:grpSp>
        <p:grpSp>
          <p:nvGrpSpPr>
            <p:cNvPr id="8" name="Group 33"/>
            <p:cNvGrpSpPr>
              <a:grpSpLocks/>
            </p:cNvGrpSpPr>
            <p:nvPr/>
          </p:nvGrpSpPr>
          <p:grpSpPr bwMode="auto">
            <a:xfrm>
              <a:off x="3198" y="721"/>
              <a:ext cx="10" cy="2371"/>
              <a:chOff x="2447" y="1268"/>
              <a:chExt cx="10" cy="2371"/>
            </a:xfrm>
          </p:grpSpPr>
          <p:sp>
            <p:nvSpPr>
              <p:cNvPr id="8226" name="Line 34"/>
              <p:cNvSpPr>
                <a:spLocks noChangeShapeType="1"/>
              </p:cNvSpPr>
              <p:nvPr/>
            </p:nvSpPr>
            <p:spPr bwMode="auto">
              <a:xfrm>
                <a:off x="2447" y="3284"/>
                <a:ext cx="0" cy="355"/>
              </a:xfrm>
              <a:prstGeom prst="line">
                <a:avLst/>
              </a:prstGeom>
              <a:noFill/>
              <a:ln w="57150">
                <a:solidFill>
                  <a:srgbClr val="FF0000"/>
                </a:solidFill>
                <a:round/>
                <a:headEnd/>
                <a:tailEnd type="triangle" w="med" len="med"/>
              </a:ln>
              <a:effectLst/>
            </p:spPr>
            <p:txBody>
              <a:bodyPr wrap="none" anchor="ctr"/>
              <a:lstStyle/>
              <a:p>
                <a:endParaRPr lang="en-US"/>
              </a:p>
            </p:txBody>
          </p:sp>
          <p:sp>
            <p:nvSpPr>
              <p:cNvPr id="8227" name="Line 35"/>
              <p:cNvSpPr>
                <a:spLocks noChangeShapeType="1"/>
              </p:cNvSpPr>
              <p:nvPr/>
            </p:nvSpPr>
            <p:spPr bwMode="auto">
              <a:xfrm flipV="1">
                <a:off x="2457" y="1268"/>
                <a:ext cx="0" cy="355"/>
              </a:xfrm>
              <a:prstGeom prst="line">
                <a:avLst/>
              </a:prstGeom>
              <a:noFill/>
              <a:ln w="57150">
                <a:solidFill>
                  <a:srgbClr val="FF0000"/>
                </a:solidFill>
                <a:round/>
                <a:headEnd/>
                <a:tailEnd type="triangle" w="med" len="med"/>
              </a:ln>
              <a:effectLst/>
            </p:spPr>
            <p:txBody>
              <a:bodyPr wrap="none" anchor="ctr"/>
              <a:lstStyle/>
              <a:p>
                <a:endParaRPr lang="en-US"/>
              </a:p>
            </p:txBody>
          </p:sp>
        </p:grpSp>
        <p:grpSp>
          <p:nvGrpSpPr>
            <p:cNvPr id="9" name="Group 36"/>
            <p:cNvGrpSpPr>
              <a:grpSpLocks/>
            </p:cNvGrpSpPr>
            <p:nvPr/>
          </p:nvGrpSpPr>
          <p:grpSpPr bwMode="auto">
            <a:xfrm>
              <a:off x="3797" y="919"/>
              <a:ext cx="893" cy="1972"/>
              <a:chOff x="3046" y="1418"/>
              <a:chExt cx="893" cy="1972"/>
            </a:xfrm>
          </p:grpSpPr>
          <p:sp>
            <p:nvSpPr>
              <p:cNvPr id="8229" name="Freeform 37"/>
              <p:cNvSpPr>
                <a:spLocks/>
              </p:cNvSpPr>
              <p:nvPr/>
            </p:nvSpPr>
            <p:spPr bwMode="auto">
              <a:xfrm>
                <a:off x="3048" y="2563"/>
                <a:ext cx="889" cy="827"/>
              </a:xfrm>
              <a:custGeom>
                <a:avLst/>
                <a:gdLst/>
                <a:ahLst/>
                <a:cxnLst>
                  <a:cxn ang="0">
                    <a:pos x="0" y="4016"/>
                  </a:cxn>
                  <a:cxn ang="0">
                    <a:pos x="3" y="3777"/>
                  </a:cxn>
                  <a:cxn ang="0">
                    <a:pos x="9" y="3538"/>
                  </a:cxn>
                  <a:cxn ang="0">
                    <a:pos x="22" y="3301"/>
                  </a:cxn>
                  <a:cxn ang="0">
                    <a:pos x="41" y="3062"/>
                  </a:cxn>
                  <a:cxn ang="0">
                    <a:pos x="68" y="2824"/>
                  </a:cxn>
                  <a:cxn ang="0">
                    <a:pos x="94" y="2645"/>
                  </a:cxn>
                  <a:cxn ang="0">
                    <a:pos x="115" y="2527"/>
                  </a:cxn>
                  <a:cxn ang="0">
                    <a:pos x="139" y="2407"/>
                  </a:cxn>
                  <a:cxn ang="0">
                    <a:pos x="164" y="2288"/>
                  </a:cxn>
                  <a:cxn ang="0">
                    <a:pos x="203" y="2107"/>
                  </a:cxn>
                  <a:cxn ang="0">
                    <a:pos x="252" y="1859"/>
                  </a:cxn>
                  <a:cxn ang="0">
                    <a:pos x="308" y="1612"/>
                  </a:cxn>
                  <a:cxn ang="0">
                    <a:pos x="356" y="1427"/>
                  </a:cxn>
                  <a:cxn ang="0">
                    <a:pos x="390" y="1306"/>
                  </a:cxn>
                  <a:cxn ang="0">
                    <a:pos x="458" y="1089"/>
                  </a:cxn>
                  <a:cxn ang="0">
                    <a:pos x="559" y="778"/>
                  </a:cxn>
                  <a:cxn ang="0">
                    <a:pos x="658" y="468"/>
                  </a:cxn>
                  <a:cxn ang="0">
                    <a:pos x="728" y="235"/>
                  </a:cxn>
                  <a:cxn ang="0">
                    <a:pos x="771" y="79"/>
                  </a:cxn>
                  <a:cxn ang="0">
                    <a:pos x="867" y="28"/>
                  </a:cxn>
                  <a:cxn ang="0">
                    <a:pos x="1029" y="84"/>
                  </a:cxn>
                  <a:cxn ang="0">
                    <a:pos x="1201" y="139"/>
                  </a:cxn>
                  <a:cxn ang="0">
                    <a:pos x="1335" y="177"/>
                  </a:cxn>
                  <a:cxn ang="0">
                    <a:pos x="1428" y="199"/>
                  </a:cxn>
                  <a:cxn ang="0">
                    <a:pos x="1521" y="218"/>
                  </a:cxn>
                  <a:cxn ang="0">
                    <a:pos x="1616" y="235"/>
                  </a:cxn>
                  <a:cxn ang="0">
                    <a:pos x="1712" y="248"/>
                  </a:cxn>
                  <a:cxn ang="0">
                    <a:pos x="1808" y="258"/>
                  </a:cxn>
                  <a:cxn ang="0">
                    <a:pos x="1905" y="262"/>
                  </a:cxn>
                  <a:cxn ang="0">
                    <a:pos x="2002" y="262"/>
                  </a:cxn>
                  <a:cxn ang="0">
                    <a:pos x="2099" y="256"/>
                  </a:cxn>
                  <a:cxn ang="0">
                    <a:pos x="2195" y="246"/>
                  </a:cxn>
                  <a:cxn ang="0">
                    <a:pos x="2288" y="240"/>
                  </a:cxn>
                  <a:cxn ang="0">
                    <a:pos x="2374" y="243"/>
                  </a:cxn>
                  <a:cxn ang="0">
                    <a:pos x="2462" y="243"/>
                  </a:cxn>
                  <a:cxn ang="0">
                    <a:pos x="2548" y="240"/>
                  </a:cxn>
                  <a:cxn ang="0">
                    <a:pos x="2634" y="234"/>
                  </a:cxn>
                  <a:cxn ang="0">
                    <a:pos x="2720" y="226"/>
                  </a:cxn>
                  <a:cxn ang="0">
                    <a:pos x="2805" y="214"/>
                  </a:cxn>
                  <a:cxn ang="0">
                    <a:pos x="2890" y="200"/>
                  </a:cxn>
                  <a:cxn ang="0">
                    <a:pos x="3018" y="176"/>
                  </a:cxn>
                  <a:cxn ang="0">
                    <a:pos x="3188" y="135"/>
                  </a:cxn>
                  <a:cxn ang="0">
                    <a:pos x="3357" y="86"/>
                  </a:cxn>
                  <a:cxn ang="0">
                    <a:pos x="3529" y="31"/>
                  </a:cxn>
                  <a:cxn ang="0">
                    <a:pos x="3657" y="145"/>
                  </a:cxn>
                  <a:cxn ang="0">
                    <a:pos x="3747" y="436"/>
                  </a:cxn>
                  <a:cxn ang="0">
                    <a:pos x="3886" y="869"/>
                  </a:cxn>
                  <a:cxn ang="0">
                    <a:pos x="4025" y="1302"/>
                  </a:cxn>
                  <a:cxn ang="0">
                    <a:pos x="4112" y="1590"/>
                  </a:cxn>
                  <a:cxn ang="0">
                    <a:pos x="4172" y="1806"/>
                  </a:cxn>
                  <a:cxn ang="0">
                    <a:pos x="4209" y="1951"/>
                  </a:cxn>
                  <a:cxn ang="0">
                    <a:pos x="4243" y="2096"/>
                  </a:cxn>
                  <a:cxn ang="0">
                    <a:pos x="4274" y="2242"/>
                  </a:cxn>
                  <a:cxn ang="0">
                    <a:pos x="4305" y="2428"/>
                  </a:cxn>
                  <a:cxn ang="0">
                    <a:pos x="4335" y="2656"/>
                  </a:cxn>
                  <a:cxn ang="0">
                    <a:pos x="4362" y="2883"/>
                  </a:cxn>
                  <a:cxn ang="0">
                    <a:pos x="4386" y="3110"/>
                  </a:cxn>
                  <a:cxn ang="0">
                    <a:pos x="4406" y="3338"/>
                  </a:cxn>
                  <a:cxn ang="0">
                    <a:pos x="4422" y="3565"/>
                  </a:cxn>
                  <a:cxn ang="0">
                    <a:pos x="4435" y="3793"/>
                  </a:cxn>
                  <a:cxn ang="0">
                    <a:pos x="4444" y="4020"/>
                  </a:cxn>
                </a:cxnLst>
                <a:rect l="0" t="0" r="r" b="b"/>
                <a:pathLst>
                  <a:path w="4448" h="4135">
                    <a:moveTo>
                      <a:pt x="0" y="4135"/>
                    </a:moveTo>
                    <a:lnTo>
                      <a:pt x="0" y="4016"/>
                    </a:lnTo>
                    <a:lnTo>
                      <a:pt x="0" y="3896"/>
                    </a:lnTo>
                    <a:lnTo>
                      <a:pt x="3" y="3777"/>
                    </a:lnTo>
                    <a:lnTo>
                      <a:pt x="5" y="3658"/>
                    </a:lnTo>
                    <a:lnTo>
                      <a:pt x="9" y="3538"/>
                    </a:lnTo>
                    <a:lnTo>
                      <a:pt x="14" y="3419"/>
                    </a:lnTo>
                    <a:lnTo>
                      <a:pt x="22" y="3301"/>
                    </a:lnTo>
                    <a:lnTo>
                      <a:pt x="31" y="3182"/>
                    </a:lnTo>
                    <a:lnTo>
                      <a:pt x="41" y="3062"/>
                    </a:lnTo>
                    <a:lnTo>
                      <a:pt x="53" y="2943"/>
                    </a:lnTo>
                    <a:lnTo>
                      <a:pt x="68" y="2824"/>
                    </a:lnTo>
                    <a:lnTo>
                      <a:pt x="85" y="2704"/>
                    </a:lnTo>
                    <a:lnTo>
                      <a:pt x="94" y="2645"/>
                    </a:lnTo>
                    <a:lnTo>
                      <a:pt x="105" y="2586"/>
                    </a:lnTo>
                    <a:lnTo>
                      <a:pt x="115" y="2527"/>
                    </a:lnTo>
                    <a:lnTo>
                      <a:pt x="127" y="2467"/>
                    </a:lnTo>
                    <a:lnTo>
                      <a:pt x="139" y="2407"/>
                    </a:lnTo>
                    <a:lnTo>
                      <a:pt x="151" y="2348"/>
                    </a:lnTo>
                    <a:lnTo>
                      <a:pt x="164" y="2288"/>
                    </a:lnTo>
                    <a:lnTo>
                      <a:pt x="178" y="2228"/>
                    </a:lnTo>
                    <a:lnTo>
                      <a:pt x="203" y="2107"/>
                    </a:lnTo>
                    <a:lnTo>
                      <a:pt x="227" y="1983"/>
                    </a:lnTo>
                    <a:lnTo>
                      <a:pt x="252" y="1859"/>
                    </a:lnTo>
                    <a:lnTo>
                      <a:pt x="280" y="1735"/>
                    </a:lnTo>
                    <a:lnTo>
                      <a:pt x="308" y="1612"/>
                    </a:lnTo>
                    <a:lnTo>
                      <a:pt x="340" y="1488"/>
                    </a:lnTo>
                    <a:lnTo>
                      <a:pt x="356" y="1427"/>
                    </a:lnTo>
                    <a:lnTo>
                      <a:pt x="373" y="1366"/>
                    </a:lnTo>
                    <a:lnTo>
                      <a:pt x="390" y="1306"/>
                    </a:lnTo>
                    <a:lnTo>
                      <a:pt x="409" y="1245"/>
                    </a:lnTo>
                    <a:lnTo>
                      <a:pt x="458" y="1089"/>
                    </a:lnTo>
                    <a:lnTo>
                      <a:pt x="508" y="934"/>
                    </a:lnTo>
                    <a:lnTo>
                      <a:pt x="559" y="778"/>
                    </a:lnTo>
                    <a:lnTo>
                      <a:pt x="609" y="624"/>
                    </a:lnTo>
                    <a:lnTo>
                      <a:pt x="658" y="468"/>
                    </a:lnTo>
                    <a:lnTo>
                      <a:pt x="706" y="313"/>
                    </a:lnTo>
                    <a:lnTo>
                      <a:pt x="728" y="235"/>
                    </a:lnTo>
                    <a:lnTo>
                      <a:pt x="750" y="157"/>
                    </a:lnTo>
                    <a:lnTo>
                      <a:pt x="771" y="79"/>
                    </a:lnTo>
                    <a:lnTo>
                      <a:pt x="793" y="0"/>
                    </a:lnTo>
                    <a:lnTo>
                      <a:pt x="867" y="28"/>
                    </a:lnTo>
                    <a:lnTo>
                      <a:pt x="947" y="56"/>
                    </a:lnTo>
                    <a:lnTo>
                      <a:pt x="1029" y="84"/>
                    </a:lnTo>
                    <a:lnTo>
                      <a:pt x="1113" y="112"/>
                    </a:lnTo>
                    <a:lnTo>
                      <a:pt x="1201" y="139"/>
                    </a:lnTo>
                    <a:lnTo>
                      <a:pt x="1290" y="164"/>
                    </a:lnTo>
                    <a:lnTo>
                      <a:pt x="1335" y="177"/>
                    </a:lnTo>
                    <a:lnTo>
                      <a:pt x="1381" y="187"/>
                    </a:lnTo>
                    <a:lnTo>
                      <a:pt x="1428" y="199"/>
                    </a:lnTo>
                    <a:lnTo>
                      <a:pt x="1475" y="208"/>
                    </a:lnTo>
                    <a:lnTo>
                      <a:pt x="1521" y="218"/>
                    </a:lnTo>
                    <a:lnTo>
                      <a:pt x="1568" y="227"/>
                    </a:lnTo>
                    <a:lnTo>
                      <a:pt x="1616" y="235"/>
                    </a:lnTo>
                    <a:lnTo>
                      <a:pt x="1664" y="242"/>
                    </a:lnTo>
                    <a:lnTo>
                      <a:pt x="1712" y="248"/>
                    </a:lnTo>
                    <a:lnTo>
                      <a:pt x="1760" y="253"/>
                    </a:lnTo>
                    <a:lnTo>
                      <a:pt x="1808" y="258"/>
                    </a:lnTo>
                    <a:lnTo>
                      <a:pt x="1857" y="260"/>
                    </a:lnTo>
                    <a:lnTo>
                      <a:pt x="1905" y="262"/>
                    </a:lnTo>
                    <a:lnTo>
                      <a:pt x="1954" y="263"/>
                    </a:lnTo>
                    <a:lnTo>
                      <a:pt x="2002" y="262"/>
                    </a:lnTo>
                    <a:lnTo>
                      <a:pt x="2051" y="260"/>
                    </a:lnTo>
                    <a:lnTo>
                      <a:pt x="2099" y="256"/>
                    </a:lnTo>
                    <a:lnTo>
                      <a:pt x="2147" y="252"/>
                    </a:lnTo>
                    <a:lnTo>
                      <a:pt x="2195" y="246"/>
                    </a:lnTo>
                    <a:lnTo>
                      <a:pt x="2243" y="238"/>
                    </a:lnTo>
                    <a:lnTo>
                      <a:pt x="2288" y="240"/>
                    </a:lnTo>
                    <a:lnTo>
                      <a:pt x="2331" y="242"/>
                    </a:lnTo>
                    <a:lnTo>
                      <a:pt x="2374" y="243"/>
                    </a:lnTo>
                    <a:lnTo>
                      <a:pt x="2419" y="243"/>
                    </a:lnTo>
                    <a:lnTo>
                      <a:pt x="2462" y="243"/>
                    </a:lnTo>
                    <a:lnTo>
                      <a:pt x="2505" y="242"/>
                    </a:lnTo>
                    <a:lnTo>
                      <a:pt x="2548" y="240"/>
                    </a:lnTo>
                    <a:lnTo>
                      <a:pt x="2591" y="238"/>
                    </a:lnTo>
                    <a:lnTo>
                      <a:pt x="2634" y="234"/>
                    </a:lnTo>
                    <a:lnTo>
                      <a:pt x="2677" y="229"/>
                    </a:lnTo>
                    <a:lnTo>
                      <a:pt x="2720" y="226"/>
                    </a:lnTo>
                    <a:lnTo>
                      <a:pt x="2763" y="220"/>
                    </a:lnTo>
                    <a:lnTo>
                      <a:pt x="2805" y="214"/>
                    </a:lnTo>
                    <a:lnTo>
                      <a:pt x="2847" y="207"/>
                    </a:lnTo>
                    <a:lnTo>
                      <a:pt x="2890" y="200"/>
                    </a:lnTo>
                    <a:lnTo>
                      <a:pt x="2932" y="193"/>
                    </a:lnTo>
                    <a:lnTo>
                      <a:pt x="3018" y="176"/>
                    </a:lnTo>
                    <a:lnTo>
                      <a:pt x="3102" y="157"/>
                    </a:lnTo>
                    <a:lnTo>
                      <a:pt x="3188" y="135"/>
                    </a:lnTo>
                    <a:lnTo>
                      <a:pt x="3272" y="111"/>
                    </a:lnTo>
                    <a:lnTo>
                      <a:pt x="3357" y="86"/>
                    </a:lnTo>
                    <a:lnTo>
                      <a:pt x="3443" y="59"/>
                    </a:lnTo>
                    <a:lnTo>
                      <a:pt x="3529" y="31"/>
                    </a:lnTo>
                    <a:lnTo>
                      <a:pt x="3615" y="0"/>
                    </a:lnTo>
                    <a:lnTo>
                      <a:pt x="3657" y="145"/>
                    </a:lnTo>
                    <a:lnTo>
                      <a:pt x="3701" y="291"/>
                    </a:lnTo>
                    <a:lnTo>
                      <a:pt x="3747" y="436"/>
                    </a:lnTo>
                    <a:lnTo>
                      <a:pt x="3792" y="580"/>
                    </a:lnTo>
                    <a:lnTo>
                      <a:pt x="3886" y="869"/>
                    </a:lnTo>
                    <a:lnTo>
                      <a:pt x="3980" y="1157"/>
                    </a:lnTo>
                    <a:lnTo>
                      <a:pt x="4025" y="1302"/>
                    </a:lnTo>
                    <a:lnTo>
                      <a:pt x="4069" y="1446"/>
                    </a:lnTo>
                    <a:lnTo>
                      <a:pt x="4112" y="1590"/>
                    </a:lnTo>
                    <a:lnTo>
                      <a:pt x="4153" y="1735"/>
                    </a:lnTo>
                    <a:lnTo>
                      <a:pt x="4172" y="1806"/>
                    </a:lnTo>
                    <a:lnTo>
                      <a:pt x="4190" y="1879"/>
                    </a:lnTo>
                    <a:lnTo>
                      <a:pt x="4209" y="1951"/>
                    </a:lnTo>
                    <a:lnTo>
                      <a:pt x="4226" y="2024"/>
                    </a:lnTo>
                    <a:lnTo>
                      <a:pt x="4243" y="2096"/>
                    </a:lnTo>
                    <a:lnTo>
                      <a:pt x="4259" y="2169"/>
                    </a:lnTo>
                    <a:lnTo>
                      <a:pt x="4274" y="2242"/>
                    </a:lnTo>
                    <a:lnTo>
                      <a:pt x="4289" y="2315"/>
                    </a:lnTo>
                    <a:lnTo>
                      <a:pt x="4305" y="2428"/>
                    </a:lnTo>
                    <a:lnTo>
                      <a:pt x="4321" y="2542"/>
                    </a:lnTo>
                    <a:lnTo>
                      <a:pt x="4335" y="2656"/>
                    </a:lnTo>
                    <a:lnTo>
                      <a:pt x="4349" y="2770"/>
                    </a:lnTo>
                    <a:lnTo>
                      <a:pt x="4362" y="2883"/>
                    </a:lnTo>
                    <a:lnTo>
                      <a:pt x="4375" y="2997"/>
                    </a:lnTo>
                    <a:lnTo>
                      <a:pt x="4386" y="3110"/>
                    </a:lnTo>
                    <a:lnTo>
                      <a:pt x="4396" y="3225"/>
                    </a:lnTo>
                    <a:lnTo>
                      <a:pt x="4406" y="3338"/>
                    </a:lnTo>
                    <a:lnTo>
                      <a:pt x="4415" y="3452"/>
                    </a:lnTo>
                    <a:lnTo>
                      <a:pt x="4422" y="3565"/>
                    </a:lnTo>
                    <a:lnTo>
                      <a:pt x="4429" y="3679"/>
                    </a:lnTo>
                    <a:lnTo>
                      <a:pt x="4435" y="3793"/>
                    </a:lnTo>
                    <a:lnTo>
                      <a:pt x="4439" y="3907"/>
                    </a:lnTo>
                    <a:lnTo>
                      <a:pt x="4444" y="4020"/>
                    </a:lnTo>
                    <a:lnTo>
                      <a:pt x="4448" y="4134"/>
                    </a:lnTo>
                  </a:path>
                </a:pathLst>
              </a:custGeom>
              <a:gradFill rotWithShape="0">
                <a:gsLst>
                  <a:gs pos="0">
                    <a:srgbClr val="FF9900"/>
                  </a:gs>
                  <a:gs pos="100000">
                    <a:srgbClr val="A50021"/>
                  </a:gs>
                </a:gsLst>
                <a:lin ang="5400000" scaled="1"/>
              </a:gradFill>
              <a:ln w="22225">
                <a:noFill/>
                <a:prstDash val="solid"/>
                <a:round/>
                <a:headEnd/>
                <a:tailEnd/>
              </a:ln>
            </p:spPr>
            <p:txBody>
              <a:bodyPr/>
              <a:lstStyle/>
              <a:p>
                <a:endParaRPr lang="en-US"/>
              </a:p>
            </p:txBody>
          </p:sp>
          <p:sp>
            <p:nvSpPr>
              <p:cNvPr id="8230" name="Freeform 38"/>
              <p:cNvSpPr>
                <a:spLocks/>
              </p:cNvSpPr>
              <p:nvPr/>
            </p:nvSpPr>
            <p:spPr bwMode="auto">
              <a:xfrm>
                <a:off x="3046" y="1418"/>
                <a:ext cx="893" cy="815"/>
              </a:xfrm>
              <a:custGeom>
                <a:avLst/>
                <a:gdLst/>
                <a:ahLst/>
                <a:cxnLst>
                  <a:cxn ang="0">
                    <a:pos x="0" y="170"/>
                  </a:cxn>
                  <a:cxn ang="0">
                    <a:pos x="4" y="389"/>
                  </a:cxn>
                  <a:cxn ang="0">
                    <a:pos x="13" y="604"/>
                  </a:cxn>
                  <a:cxn ang="0">
                    <a:pos x="30" y="817"/>
                  </a:cxn>
                  <a:cxn ang="0">
                    <a:pos x="53" y="1029"/>
                  </a:cxn>
                  <a:cxn ang="0">
                    <a:pos x="84" y="1242"/>
                  </a:cxn>
                  <a:cxn ang="0">
                    <a:pos x="122" y="1457"/>
                  </a:cxn>
                  <a:cxn ang="0">
                    <a:pos x="171" y="1676"/>
                  </a:cxn>
                  <a:cxn ang="0">
                    <a:pos x="223" y="1901"/>
                  </a:cxn>
                  <a:cxn ang="0">
                    <a:pos x="273" y="2133"/>
                  </a:cxn>
                  <a:cxn ang="0">
                    <a:pos x="329" y="2365"/>
                  </a:cxn>
                  <a:cxn ang="0">
                    <a:pos x="376" y="2538"/>
                  </a:cxn>
                  <a:cxn ang="0">
                    <a:pos x="410" y="2652"/>
                  </a:cxn>
                  <a:cxn ang="0">
                    <a:pos x="478" y="2855"/>
                  </a:cxn>
                  <a:cxn ang="0">
                    <a:pos x="578" y="3146"/>
                  </a:cxn>
                  <a:cxn ang="0">
                    <a:pos x="678" y="3437"/>
                  </a:cxn>
                  <a:cxn ang="0">
                    <a:pos x="749" y="3656"/>
                  </a:cxn>
                  <a:cxn ang="0">
                    <a:pos x="793" y="3803"/>
                  </a:cxn>
                  <a:cxn ang="0">
                    <a:pos x="903" y="3899"/>
                  </a:cxn>
                  <a:cxn ang="0">
                    <a:pos x="1084" y="3940"/>
                  </a:cxn>
                  <a:cxn ang="0">
                    <a:pos x="1265" y="3977"/>
                  </a:cxn>
                  <a:cxn ang="0">
                    <a:pos x="1447" y="4009"/>
                  </a:cxn>
                  <a:cxn ang="0">
                    <a:pos x="1629" y="4036"/>
                  </a:cxn>
                  <a:cxn ang="0">
                    <a:pos x="1810" y="4057"/>
                  </a:cxn>
                  <a:cxn ang="0">
                    <a:pos x="1992" y="4071"/>
                  </a:cxn>
                  <a:cxn ang="0">
                    <a:pos x="2173" y="4078"/>
                  </a:cxn>
                  <a:cxn ang="0">
                    <a:pos x="2351" y="4073"/>
                  </a:cxn>
                  <a:cxn ang="0">
                    <a:pos x="2525" y="4059"/>
                  </a:cxn>
                  <a:cxn ang="0">
                    <a:pos x="2697" y="4041"/>
                  </a:cxn>
                  <a:cxn ang="0">
                    <a:pos x="2868" y="4020"/>
                  </a:cxn>
                  <a:cxn ang="0">
                    <a:pos x="3038" y="3994"/>
                  </a:cxn>
                  <a:cxn ang="0">
                    <a:pos x="3207" y="3966"/>
                  </a:cxn>
                  <a:cxn ang="0">
                    <a:pos x="3377" y="3933"/>
                  </a:cxn>
                  <a:cxn ang="0">
                    <a:pos x="3549" y="3896"/>
                  </a:cxn>
                  <a:cxn ang="0">
                    <a:pos x="3678" y="3740"/>
                  </a:cxn>
                  <a:cxn ang="0">
                    <a:pos x="3767" y="3467"/>
                  </a:cxn>
                  <a:cxn ang="0">
                    <a:pos x="3906" y="3060"/>
                  </a:cxn>
                  <a:cxn ang="0">
                    <a:pos x="4045" y="2656"/>
                  </a:cxn>
                  <a:cxn ang="0">
                    <a:pos x="4132" y="2386"/>
                  </a:cxn>
                  <a:cxn ang="0">
                    <a:pos x="4191" y="2182"/>
                  </a:cxn>
                  <a:cxn ang="0">
                    <a:pos x="4229" y="2046"/>
                  </a:cxn>
                  <a:cxn ang="0">
                    <a:pos x="4263" y="1910"/>
                  </a:cxn>
                  <a:cxn ang="0">
                    <a:pos x="4294" y="1774"/>
                  </a:cxn>
                  <a:cxn ang="0">
                    <a:pos x="4325" y="1598"/>
                  </a:cxn>
                  <a:cxn ang="0">
                    <a:pos x="4355" y="1386"/>
                  </a:cxn>
                  <a:cxn ang="0">
                    <a:pos x="4383" y="1171"/>
                  </a:cxn>
                  <a:cxn ang="0">
                    <a:pos x="4407" y="959"/>
                  </a:cxn>
                  <a:cxn ang="0">
                    <a:pos x="4427" y="746"/>
                  </a:cxn>
                  <a:cxn ang="0">
                    <a:pos x="4442" y="532"/>
                  </a:cxn>
                  <a:cxn ang="0">
                    <a:pos x="4455" y="319"/>
                  </a:cxn>
                  <a:cxn ang="0">
                    <a:pos x="4464" y="106"/>
                  </a:cxn>
                </a:cxnLst>
                <a:rect l="0" t="0" r="r" b="b"/>
                <a:pathLst>
                  <a:path w="4468" h="4079">
                    <a:moveTo>
                      <a:pt x="0" y="59"/>
                    </a:moveTo>
                    <a:lnTo>
                      <a:pt x="0" y="170"/>
                    </a:lnTo>
                    <a:lnTo>
                      <a:pt x="2" y="280"/>
                    </a:lnTo>
                    <a:lnTo>
                      <a:pt x="4" y="389"/>
                    </a:lnTo>
                    <a:lnTo>
                      <a:pt x="9" y="497"/>
                    </a:lnTo>
                    <a:lnTo>
                      <a:pt x="13" y="604"/>
                    </a:lnTo>
                    <a:lnTo>
                      <a:pt x="22" y="711"/>
                    </a:lnTo>
                    <a:lnTo>
                      <a:pt x="30" y="817"/>
                    </a:lnTo>
                    <a:lnTo>
                      <a:pt x="40" y="922"/>
                    </a:lnTo>
                    <a:lnTo>
                      <a:pt x="53" y="1029"/>
                    </a:lnTo>
                    <a:lnTo>
                      <a:pt x="67" y="1135"/>
                    </a:lnTo>
                    <a:lnTo>
                      <a:pt x="84" y="1242"/>
                    </a:lnTo>
                    <a:lnTo>
                      <a:pt x="102" y="1349"/>
                    </a:lnTo>
                    <a:lnTo>
                      <a:pt x="122" y="1457"/>
                    </a:lnTo>
                    <a:lnTo>
                      <a:pt x="146" y="1566"/>
                    </a:lnTo>
                    <a:lnTo>
                      <a:pt x="171" y="1676"/>
                    </a:lnTo>
                    <a:lnTo>
                      <a:pt x="199" y="1787"/>
                    </a:lnTo>
                    <a:lnTo>
                      <a:pt x="223" y="1901"/>
                    </a:lnTo>
                    <a:lnTo>
                      <a:pt x="247" y="2016"/>
                    </a:lnTo>
                    <a:lnTo>
                      <a:pt x="273" y="2133"/>
                    </a:lnTo>
                    <a:lnTo>
                      <a:pt x="300" y="2249"/>
                    </a:lnTo>
                    <a:lnTo>
                      <a:pt x="329" y="2365"/>
                    </a:lnTo>
                    <a:lnTo>
                      <a:pt x="360" y="2480"/>
                    </a:lnTo>
                    <a:lnTo>
                      <a:pt x="376" y="2538"/>
                    </a:lnTo>
                    <a:lnTo>
                      <a:pt x="392" y="2595"/>
                    </a:lnTo>
                    <a:lnTo>
                      <a:pt x="410" y="2652"/>
                    </a:lnTo>
                    <a:lnTo>
                      <a:pt x="429" y="2708"/>
                    </a:lnTo>
                    <a:lnTo>
                      <a:pt x="478" y="2855"/>
                    </a:lnTo>
                    <a:lnTo>
                      <a:pt x="528" y="3001"/>
                    </a:lnTo>
                    <a:lnTo>
                      <a:pt x="578" y="3146"/>
                    </a:lnTo>
                    <a:lnTo>
                      <a:pt x="629" y="3292"/>
                    </a:lnTo>
                    <a:lnTo>
                      <a:pt x="678" y="3437"/>
                    </a:lnTo>
                    <a:lnTo>
                      <a:pt x="726" y="3583"/>
                    </a:lnTo>
                    <a:lnTo>
                      <a:pt x="749" y="3656"/>
                    </a:lnTo>
                    <a:lnTo>
                      <a:pt x="770" y="3729"/>
                    </a:lnTo>
                    <a:lnTo>
                      <a:pt x="793" y="3803"/>
                    </a:lnTo>
                    <a:lnTo>
                      <a:pt x="812" y="3877"/>
                    </a:lnTo>
                    <a:lnTo>
                      <a:pt x="903" y="3899"/>
                    </a:lnTo>
                    <a:lnTo>
                      <a:pt x="993" y="3920"/>
                    </a:lnTo>
                    <a:lnTo>
                      <a:pt x="1084" y="3940"/>
                    </a:lnTo>
                    <a:lnTo>
                      <a:pt x="1174" y="3960"/>
                    </a:lnTo>
                    <a:lnTo>
                      <a:pt x="1265" y="3977"/>
                    </a:lnTo>
                    <a:lnTo>
                      <a:pt x="1356" y="3994"/>
                    </a:lnTo>
                    <a:lnTo>
                      <a:pt x="1447" y="4009"/>
                    </a:lnTo>
                    <a:lnTo>
                      <a:pt x="1538" y="4023"/>
                    </a:lnTo>
                    <a:lnTo>
                      <a:pt x="1629" y="4036"/>
                    </a:lnTo>
                    <a:lnTo>
                      <a:pt x="1720" y="4048"/>
                    </a:lnTo>
                    <a:lnTo>
                      <a:pt x="1810" y="4057"/>
                    </a:lnTo>
                    <a:lnTo>
                      <a:pt x="1902" y="4065"/>
                    </a:lnTo>
                    <a:lnTo>
                      <a:pt x="1992" y="4071"/>
                    </a:lnTo>
                    <a:lnTo>
                      <a:pt x="2083" y="4076"/>
                    </a:lnTo>
                    <a:lnTo>
                      <a:pt x="2173" y="4078"/>
                    </a:lnTo>
                    <a:lnTo>
                      <a:pt x="2263" y="4079"/>
                    </a:lnTo>
                    <a:lnTo>
                      <a:pt x="2351" y="4073"/>
                    </a:lnTo>
                    <a:lnTo>
                      <a:pt x="2439" y="4066"/>
                    </a:lnTo>
                    <a:lnTo>
                      <a:pt x="2525" y="4059"/>
                    </a:lnTo>
                    <a:lnTo>
                      <a:pt x="2611" y="4050"/>
                    </a:lnTo>
                    <a:lnTo>
                      <a:pt x="2697" y="4041"/>
                    </a:lnTo>
                    <a:lnTo>
                      <a:pt x="2783" y="4031"/>
                    </a:lnTo>
                    <a:lnTo>
                      <a:pt x="2868" y="4020"/>
                    </a:lnTo>
                    <a:lnTo>
                      <a:pt x="2952" y="4008"/>
                    </a:lnTo>
                    <a:lnTo>
                      <a:pt x="3038" y="3994"/>
                    </a:lnTo>
                    <a:lnTo>
                      <a:pt x="3122" y="3980"/>
                    </a:lnTo>
                    <a:lnTo>
                      <a:pt x="3207" y="3966"/>
                    </a:lnTo>
                    <a:lnTo>
                      <a:pt x="3293" y="3949"/>
                    </a:lnTo>
                    <a:lnTo>
                      <a:pt x="3377" y="3933"/>
                    </a:lnTo>
                    <a:lnTo>
                      <a:pt x="3462" y="3915"/>
                    </a:lnTo>
                    <a:lnTo>
                      <a:pt x="3549" y="3896"/>
                    </a:lnTo>
                    <a:lnTo>
                      <a:pt x="3634" y="3877"/>
                    </a:lnTo>
                    <a:lnTo>
                      <a:pt x="3678" y="3740"/>
                    </a:lnTo>
                    <a:lnTo>
                      <a:pt x="3721" y="3603"/>
                    </a:lnTo>
                    <a:lnTo>
                      <a:pt x="3767" y="3467"/>
                    </a:lnTo>
                    <a:lnTo>
                      <a:pt x="3812" y="3332"/>
                    </a:lnTo>
                    <a:lnTo>
                      <a:pt x="3906" y="3060"/>
                    </a:lnTo>
                    <a:lnTo>
                      <a:pt x="4000" y="2790"/>
                    </a:lnTo>
                    <a:lnTo>
                      <a:pt x="4045" y="2656"/>
                    </a:lnTo>
                    <a:lnTo>
                      <a:pt x="4090" y="2520"/>
                    </a:lnTo>
                    <a:lnTo>
                      <a:pt x="4132" y="2386"/>
                    </a:lnTo>
                    <a:lnTo>
                      <a:pt x="4173" y="2250"/>
                    </a:lnTo>
                    <a:lnTo>
                      <a:pt x="4191" y="2182"/>
                    </a:lnTo>
                    <a:lnTo>
                      <a:pt x="4211" y="2114"/>
                    </a:lnTo>
                    <a:lnTo>
                      <a:pt x="4229" y="2046"/>
                    </a:lnTo>
                    <a:lnTo>
                      <a:pt x="4246" y="1979"/>
                    </a:lnTo>
                    <a:lnTo>
                      <a:pt x="4263" y="1910"/>
                    </a:lnTo>
                    <a:lnTo>
                      <a:pt x="4279" y="1842"/>
                    </a:lnTo>
                    <a:lnTo>
                      <a:pt x="4294" y="1774"/>
                    </a:lnTo>
                    <a:lnTo>
                      <a:pt x="4308" y="1705"/>
                    </a:lnTo>
                    <a:lnTo>
                      <a:pt x="4325" y="1598"/>
                    </a:lnTo>
                    <a:lnTo>
                      <a:pt x="4341" y="1492"/>
                    </a:lnTo>
                    <a:lnTo>
                      <a:pt x="4355" y="1386"/>
                    </a:lnTo>
                    <a:lnTo>
                      <a:pt x="4369" y="1278"/>
                    </a:lnTo>
                    <a:lnTo>
                      <a:pt x="4383" y="1171"/>
                    </a:lnTo>
                    <a:lnTo>
                      <a:pt x="4395" y="1065"/>
                    </a:lnTo>
                    <a:lnTo>
                      <a:pt x="4407" y="959"/>
                    </a:lnTo>
                    <a:lnTo>
                      <a:pt x="4416" y="852"/>
                    </a:lnTo>
                    <a:lnTo>
                      <a:pt x="4427" y="746"/>
                    </a:lnTo>
                    <a:lnTo>
                      <a:pt x="4435" y="639"/>
                    </a:lnTo>
                    <a:lnTo>
                      <a:pt x="4442" y="532"/>
                    </a:lnTo>
                    <a:lnTo>
                      <a:pt x="4449" y="425"/>
                    </a:lnTo>
                    <a:lnTo>
                      <a:pt x="4455" y="319"/>
                    </a:lnTo>
                    <a:lnTo>
                      <a:pt x="4460" y="212"/>
                    </a:lnTo>
                    <a:lnTo>
                      <a:pt x="4464" y="106"/>
                    </a:lnTo>
                    <a:lnTo>
                      <a:pt x="4468" y="0"/>
                    </a:lnTo>
                  </a:path>
                </a:pathLst>
              </a:custGeom>
              <a:gradFill rotWithShape="0">
                <a:gsLst>
                  <a:gs pos="0">
                    <a:srgbClr val="A50021"/>
                  </a:gs>
                  <a:gs pos="100000">
                    <a:srgbClr val="FF9900"/>
                  </a:gs>
                </a:gsLst>
                <a:lin ang="5400000" scaled="1"/>
              </a:gradFill>
              <a:ln w="22225">
                <a:noFill/>
                <a:prstDash val="solid"/>
                <a:round/>
                <a:headEnd/>
                <a:tailEnd/>
              </a:ln>
            </p:spPr>
            <p:txBody>
              <a:bodyPr/>
              <a:lstStyle/>
              <a:p>
                <a:endParaRPr lang="en-US"/>
              </a:p>
            </p:txBody>
          </p:sp>
        </p:grpSp>
        <p:grpSp>
          <p:nvGrpSpPr>
            <p:cNvPr id="10" name="Group 39"/>
            <p:cNvGrpSpPr>
              <a:grpSpLocks/>
            </p:cNvGrpSpPr>
            <p:nvPr/>
          </p:nvGrpSpPr>
          <p:grpSpPr bwMode="auto">
            <a:xfrm>
              <a:off x="4238" y="720"/>
              <a:ext cx="10" cy="2371"/>
              <a:chOff x="3487" y="1267"/>
              <a:chExt cx="10" cy="2371"/>
            </a:xfrm>
          </p:grpSpPr>
          <p:sp>
            <p:nvSpPr>
              <p:cNvPr id="8232" name="Line 40"/>
              <p:cNvSpPr>
                <a:spLocks noChangeShapeType="1"/>
              </p:cNvSpPr>
              <p:nvPr/>
            </p:nvSpPr>
            <p:spPr bwMode="auto">
              <a:xfrm>
                <a:off x="3487" y="3283"/>
                <a:ext cx="0" cy="355"/>
              </a:xfrm>
              <a:prstGeom prst="line">
                <a:avLst/>
              </a:prstGeom>
              <a:noFill/>
              <a:ln w="57150">
                <a:solidFill>
                  <a:srgbClr val="FF0000"/>
                </a:solidFill>
                <a:round/>
                <a:headEnd/>
                <a:tailEnd type="triangle" w="med" len="med"/>
              </a:ln>
              <a:effectLst/>
            </p:spPr>
            <p:txBody>
              <a:bodyPr wrap="none" anchor="ctr"/>
              <a:lstStyle/>
              <a:p>
                <a:endParaRPr lang="en-US"/>
              </a:p>
            </p:txBody>
          </p:sp>
          <p:sp>
            <p:nvSpPr>
              <p:cNvPr id="8233" name="Line 41"/>
              <p:cNvSpPr>
                <a:spLocks noChangeShapeType="1"/>
              </p:cNvSpPr>
              <p:nvPr/>
            </p:nvSpPr>
            <p:spPr bwMode="auto">
              <a:xfrm flipV="1">
                <a:off x="3497" y="1267"/>
                <a:ext cx="0" cy="355"/>
              </a:xfrm>
              <a:prstGeom prst="line">
                <a:avLst/>
              </a:prstGeom>
              <a:noFill/>
              <a:ln w="57150">
                <a:solidFill>
                  <a:srgbClr val="FF0000"/>
                </a:solidFill>
                <a:round/>
                <a:headEnd/>
                <a:tailEnd type="triangle" w="med" len="med"/>
              </a:ln>
              <a:effectLst/>
            </p:spPr>
            <p:txBody>
              <a:bodyPr wrap="none" anchor="ctr"/>
              <a:lstStyle/>
              <a:p>
                <a:endParaRPr lang="en-US"/>
              </a:p>
            </p:txBody>
          </p:sp>
        </p:grpSp>
      </p:gr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a:xfrm>
            <a:off x="0" y="0"/>
            <a:ext cx="8686800" cy="1173163"/>
          </a:xfrm>
        </p:spPr>
        <p:txBody>
          <a:bodyPr/>
          <a:lstStyle/>
          <a:p>
            <a:pPr algn="ctr"/>
            <a:r>
              <a:rPr lang="en-US" dirty="0"/>
              <a:t>Brittle </a:t>
            </a:r>
            <a:r>
              <a:rPr lang="en-US" dirty="0" smtClean="0"/>
              <a:t>Failure (1.1.7.2)</a:t>
            </a:r>
            <a:endParaRPr lang="en-US" dirty="0"/>
          </a:p>
        </p:txBody>
      </p:sp>
      <p:sp>
        <p:nvSpPr>
          <p:cNvPr id="224259" name="Rectangle 3"/>
          <p:cNvSpPr>
            <a:spLocks noChangeArrowheads="1"/>
          </p:cNvSpPr>
          <p:nvPr/>
        </p:nvSpPr>
        <p:spPr bwMode="auto">
          <a:xfrm>
            <a:off x="0" y="1600200"/>
            <a:ext cx="7162800" cy="1371600"/>
          </a:xfrm>
          <a:prstGeom prst="rect">
            <a:avLst/>
          </a:prstGeom>
          <a:noFill/>
          <a:ln w="9525">
            <a:noFill/>
            <a:miter lim="800000"/>
            <a:headEnd/>
            <a:tailEnd/>
          </a:ln>
          <a:effectLst/>
        </p:spPr>
        <p:txBody>
          <a:bodyPr lIns="182562" tIns="46038" rIns="182562" bIns="46038"/>
          <a:lstStyle/>
          <a:p>
            <a:pPr marL="533400" indent="-533400" algn="l">
              <a:spcBef>
                <a:spcPct val="20000"/>
              </a:spcBef>
              <a:buFontTx/>
              <a:buChar char="•"/>
            </a:pPr>
            <a:r>
              <a:rPr lang="en-US" sz="2800" dirty="0"/>
              <a:t>Brittle fracture is defined as a sudden catastrophic failure with little or no plastic deformation.</a:t>
            </a:r>
          </a:p>
        </p:txBody>
      </p:sp>
      <p:sp>
        <p:nvSpPr>
          <p:cNvPr id="224262" name="Rectangle 6"/>
          <p:cNvSpPr>
            <a:spLocks noChangeArrowheads="1"/>
          </p:cNvSpPr>
          <p:nvPr/>
        </p:nvSpPr>
        <p:spPr bwMode="auto">
          <a:xfrm>
            <a:off x="304800" y="2895600"/>
            <a:ext cx="4572000" cy="3429000"/>
          </a:xfrm>
          <a:prstGeom prst="rect">
            <a:avLst/>
          </a:prstGeom>
          <a:noFill/>
          <a:ln w="9525">
            <a:noFill/>
            <a:miter lim="800000"/>
            <a:headEnd/>
            <a:tailEnd/>
          </a:ln>
          <a:effectLst/>
        </p:spPr>
        <p:txBody>
          <a:bodyPr lIns="182562" tIns="46038" rIns="182562" bIns="46038"/>
          <a:lstStyle/>
          <a:p>
            <a:pPr marL="533400" indent="-533400" algn="l">
              <a:spcBef>
                <a:spcPct val="20000"/>
              </a:spcBef>
              <a:buFontTx/>
              <a:buChar char="•"/>
            </a:pPr>
            <a:r>
              <a:rPr lang="en-US" sz="2800" dirty="0"/>
              <a:t>Requires three conditions present to occur:</a:t>
            </a:r>
          </a:p>
          <a:p>
            <a:pPr marL="914400" lvl="1" indent="-457200" algn="l">
              <a:spcBef>
                <a:spcPct val="20000"/>
              </a:spcBef>
              <a:buFontTx/>
              <a:buChar char="–"/>
            </a:pPr>
            <a:r>
              <a:rPr lang="en-US" sz="2800" dirty="0"/>
              <a:t>Tensile stress</a:t>
            </a:r>
          </a:p>
          <a:p>
            <a:pPr marL="914400" lvl="1" indent="-457200" algn="l">
              <a:spcBef>
                <a:spcPct val="20000"/>
              </a:spcBef>
              <a:buFontTx/>
              <a:buChar char="–"/>
            </a:pPr>
            <a:r>
              <a:rPr lang="en-US" sz="2800" dirty="0"/>
              <a:t>Susceptible material (one with low fracture toughness)</a:t>
            </a:r>
          </a:p>
          <a:p>
            <a:pPr marL="914400" lvl="1" indent="-457200" algn="l">
              <a:spcBef>
                <a:spcPct val="20000"/>
              </a:spcBef>
              <a:buFontTx/>
              <a:buChar char="–"/>
            </a:pPr>
            <a:r>
              <a:rPr lang="en-US" sz="2800" dirty="0"/>
              <a:t>Pre-existing flaw</a:t>
            </a:r>
          </a:p>
        </p:txBody>
      </p:sp>
      <p:pic>
        <p:nvPicPr>
          <p:cNvPr id="224264" name="Picture 8" descr="brittle_pipe"/>
          <p:cNvPicPr>
            <a:picLocks noChangeAspect="1" noChangeArrowheads="1"/>
          </p:cNvPicPr>
          <p:nvPr/>
        </p:nvPicPr>
        <p:blipFill>
          <a:blip r:embed="rId2" cstate="print"/>
          <a:srcRect l="15384"/>
          <a:stretch>
            <a:fillRect/>
          </a:stretch>
        </p:blipFill>
        <p:spPr bwMode="auto">
          <a:xfrm>
            <a:off x="6172201" y="2175953"/>
            <a:ext cx="2971800" cy="4682047"/>
          </a:xfrm>
          <a:prstGeom prst="rect">
            <a:avLst/>
          </a:prstGeom>
          <a:noFill/>
          <a:ln w="9525">
            <a:solidFill>
              <a:schemeClr val="tx1"/>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24262"/>
                                        </p:tgtEl>
                                        <p:attrNameLst>
                                          <p:attrName>style.visibility</p:attrName>
                                        </p:attrNameLst>
                                      </p:cBhvr>
                                      <p:to>
                                        <p:strVal val="visible"/>
                                      </p:to>
                                    </p:set>
                                    <p:animEffect transition="in" filter="dissolve">
                                      <p:cBhvr>
                                        <p:cTn id="7" dur="500"/>
                                        <p:tgtEl>
                                          <p:spTgt spid="2242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26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a:xfrm>
            <a:off x="0" y="0"/>
            <a:ext cx="8686800" cy="838200"/>
          </a:xfrm>
        </p:spPr>
        <p:txBody>
          <a:bodyPr/>
          <a:lstStyle/>
          <a:p>
            <a:pPr algn="ctr"/>
            <a:r>
              <a:rPr lang="en-US" dirty="0" smtClean="0">
                <a:solidFill>
                  <a:schemeClr val="tx1"/>
                </a:solidFill>
              </a:rPr>
              <a:t>Corrosion (1.1.7.3.1)</a:t>
            </a:r>
            <a:endParaRPr lang="en-US" dirty="0">
              <a:solidFill>
                <a:schemeClr val="tx1"/>
              </a:solidFill>
            </a:endParaRPr>
          </a:p>
        </p:txBody>
      </p:sp>
      <p:sp>
        <p:nvSpPr>
          <p:cNvPr id="236547" name="Rectangle 3"/>
          <p:cNvSpPr>
            <a:spLocks noChangeArrowheads="1"/>
          </p:cNvSpPr>
          <p:nvPr/>
        </p:nvSpPr>
        <p:spPr bwMode="auto">
          <a:xfrm>
            <a:off x="0" y="1600200"/>
            <a:ext cx="9144000" cy="2514600"/>
          </a:xfrm>
          <a:prstGeom prst="rect">
            <a:avLst/>
          </a:prstGeom>
          <a:noFill/>
          <a:ln w="9525">
            <a:noFill/>
            <a:miter lim="800000"/>
            <a:headEnd/>
            <a:tailEnd/>
          </a:ln>
          <a:effectLst/>
        </p:spPr>
        <p:txBody>
          <a:bodyPr lIns="182562" tIns="46038" rIns="182562" bIns="46038"/>
          <a:lstStyle/>
          <a:p>
            <a:pPr marL="342900" indent="-342900" algn="l">
              <a:spcBef>
                <a:spcPct val="50000"/>
              </a:spcBef>
              <a:buFontTx/>
              <a:buChar char="•"/>
            </a:pPr>
            <a:r>
              <a:rPr lang="en-US" sz="2400" dirty="0"/>
              <a:t>Corrosion is the result of an anodic reaction, in which the metal dissolves in the electrolyte in the form of positively charged ions and a </a:t>
            </a:r>
            <a:r>
              <a:rPr lang="en-US" sz="2400" dirty="0" err="1"/>
              <a:t>cathodic</a:t>
            </a:r>
            <a:r>
              <a:rPr lang="en-US" sz="2400" dirty="0"/>
              <a:t> reaction, in which positively charged hydrogen ions build-up (“plate-out”) on the </a:t>
            </a:r>
            <a:r>
              <a:rPr lang="en-US" sz="2400" dirty="0" err="1"/>
              <a:t>cathodic</a:t>
            </a:r>
            <a:r>
              <a:rPr lang="en-US" sz="2400" dirty="0"/>
              <a:t> surface.  The electrons released by the anodic reaction flow through the metallic circuit and neutralize an equivalent number of hydrogen ions in the cathode. </a:t>
            </a:r>
          </a:p>
        </p:txBody>
      </p:sp>
      <p:pic>
        <p:nvPicPr>
          <p:cNvPr id="236549" name="Picture 5" descr="FG18_13"/>
          <p:cNvPicPr>
            <a:picLocks noChangeAspect="1" noChangeArrowheads="1"/>
          </p:cNvPicPr>
          <p:nvPr/>
        </p:nvPicPr>
        <p:blipFill>
          <a:blip r:embed="rId2" cstate="print"/>
          <a:srcRect/>
          <a:stretch>
            <a:fillRect/>
          </a:stretch>
        </p:blipFill>
        <p:spPr bwMode="auto">
          <a:xfrm>
            <a:off x="1219200" y="4251325"/>
            <a:ext cx="7124700" cy="2606675"/>
          </a:xfrm>
          <a:prstGeom prst="rect">
            <a:avLst/>
          </a:prstGeom>
          <a:noFill/>
          <a:ln w="9525">
            <a:solidFill>
              <a:schemeClr val="tx1"/>
            </a:solidFill>
            <a:miter lim="800000"/>
            <a:headEnd/>
            <a:tailEnd/>
          </a:ln>
        </p:spPr>
      </p:pic>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a:xfrm>
            <a:off x="990600" y="381000"/>
            <a:ext cx="7010400" cy="838200"/>
          </a:xfrm>
        </p:spPr>
        <p:txBody>
          <a:bodyPr/>
          <a:lstStyle/>
          <a:p>
            <a:pPr algn="ctr"/>
            <a:r>
              <a:rPr lang="en-US" dirty="0">
                <a:solidFill>
                  <a:schemeClr val="tx1"/>
                </a:solidFill>
              </a:rPr>
              <a:t>General </a:t>
            </a:r>
            <a:r>
              <a:rPr lang="en-US" dirty="0" smtClean="0">
                <a:solidFill>
                  <a:schemeClr val="tx1"/>
                </a:solidFill>
              </a:rPr>
              <a:t>Corrosion (1.1.7.3.1)</a:t>
            </a:r>
            <a:endParaRPr lang="en-US" dirty="0">
              <a:solidFill>
                <a:schemeClr val="tx1"/>
              </a:solidFill>
            </a:endParaRPr>
          </a:p>
        </p:txBody>
      </p:sp>
      <p:sp>
        <p:nvSpPr>
          <p:cNvPr id="230403" name="Rectangle 3"/>
          <p:cNvSpPr>
            <a:spLocks noChangeArrowheads="1"/>
          </p:cNvSpPr>
          <p:nvPr/>
        </p:nvSpPr>
        <p:spPr bwMode="auto">
          <a:xfrm>
            <a:off x="0" y="1600200"/>
            <a:ext cx="7086600" cy="1600200"/>
          </a:xfrm>
          <a:prstGeom prst="rect">
            <a:avLst/>
          </a:prstGeom>
          <a:noFill/>
          <a:ln w="9525">
            <a:noFill/>
            <a:miter lim="800000"/>
            <a:headEnd/>
            <a:tailEnd/>
          </a:ln>
          <a:effectLst/>
        </p:spPr>
        <p:txBody>
          <a:bodyPr lIns="182562" tIns="46038" rIns="182562" bIns="46038"/>
          <a:lstStyle/>
          <a:p>
            <a:pPr marL="342900" indent="-342900" algn="l">
              <a:spcBef>
                <a:spcPct val="50000"/>
              </a:spcBef>
              <a:buFontTx/>
              <a:buChar char="•"/>
            </a:pPr>
            <a:r>
              <a:rPr lang="en-US" sz="2400" b="1" dirty="0"/>
              <a:t>General Corrosion</a:t>
            </a:r>
            <a:r>
              <a:rPr lang="en-US" sz="2400" dirty="0"/>
              <a:t> - corrosion that occurs over large areas of a metal surface.</a:t>
            </a:r>
          </a:p>
          <a:p>
            <a:pPr marL="342900" indent="-342900" algn="l">
              <a:spcBef>
                <a:spcPct val="50000"/>
              </a:spcBef>
              <a:buFontTx/>
              <a:buChar char="•"/>
            </a:pPr>
            <a:r>
              <a:rPr lang="en-US" sz="2400" dirty="0"/>
              <a:t>This is the </a:t>
            </a:r>
            <a:r>
              <a:rPr lang="en-US" sz="2400" u="sng" dirty="0"/>
              <a:t>most common form of corrosion</a:t>
            </a:r>
            <a:r>
              <a:rPr lang="en-US" sz="2400" dirty="0"/>
              <a:t> and it represents the greatest destruction of metal on a weight basis</a:t>
            </a:r>
          </a:p>
        </p:txBody>
      </p:sp>
      <p:pic>
        <p:nvPicPr>
          <p:cNvPr id="230413" name="Picture 13" descr="uniform1"/>
          <p:cNvPicPr>
            <a:picLocks noChangeAspect="1" noChangeArrowheads="1"/>
          </p:cNvPicPr>
          <p:nvPr/>
        </p:nvPicPr>
        <p:blipFill>
          <a:blip r:embed="rId2" cstate="print"/>
          <a:srcRect l="10930" r="18372"/>
          <a:stretch>
            <a:fillRect/>
          </a:stretch>
        </p:blipFill>
        <p:spPr bwMode="auto">
          <a:xfrm>
            <a:off x="6553200" y="3269898"/>
            <a:ext cx="2590800" cy="3588102"/>
          </a:xfrm>
          <a:prstGeom prst="rect">
            <a:avLst/>
          </a:prstGeom>
          <a:noFill/>
          <a:ln w="9525">
            <a:solidFill>
              <a:schemeClr val="tx1"/>
            </a:solidFill>
            <a:miter lim="800000"/>
            <a:headEnd/>
            <a:tailEnd/>
          </a:ln>
        </p:spPr>
      </p:pic>
      <p:sp>
        <p:nvSpPr>
          <p:cNvPr id="230414" name="Rectangle 14"/>
          <p:cNvSpPr>
            <a:spLocks noChangeArrowheads="1"/>
          </p:cNvSpPr>
          <p:nvPr/>
        </p:nvSpPr>
        <p:spPr bwMode="auto">
          <a:xfrm>
            <a:off x="609600" y="3429000"/>
            <a:ext cx="8534400" cy="2971800"/>
          </a:xfrm>
          <a:prstGeom prst="rect">
            <a:avLst/>
          </a:prstGeom>
          <a:noFill/>
          <a:ln w="9525">
            <a:noFill/>
            <a:miter lim="800000"/>
            <a:headEnd/>
            <a:tailEnd/>
          </a:ln>
          <a:effectLst/>
        </p:spPr>
        <p:txBody>
          <a:bodyPr lIns="182562" tIns="46038" rIns="182562" bIns="46038"/>
          <a:lstStyle/>
          <a:p>
            <a:pPr marL="342900" indent="-342900" algn="l">
              <a:spcBef>
                <a:spcPct val="50000"/>
              </a:spcBef>
              <a:buFontTx/>
              <a:buChar char="•"/>
            </a:pPr>
            <a:endParaRPr lang="en-US" sz="16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nodePh="1">
                                  <p:stCondLst>
                                    <p:cond delay="0"/>
                                  </p:stCondLst>
                                  <p:endCondLst>
                                    <p:cond evt="begin" delay="0">
                                      <p:tn val="5"/>
                                    </p:cond>
                                  </p:endCondLst>
                                  <p:childTnLst>
                                    <p:set>
                                      <p:cBhvr>
                                        <p:cTn id="6" dur="1" fill="hold">
                                          <p:stCondLst>
                                            <p:cond delay="0"/>
                                          </p:stCondLst>
                                        </p:cTn>
                                        <p:tgtEl>
                                          <p:spTgt spid="230414"/>
                                        </p:tgtEl>
                                        <p:attrNameLst>
                                          <p:attrName>style.visibility</p:attrName>
                                        </p:attrNameLst>
                                      </p:cBhvr>
                                      <p:to>
                                        <p:strVal val="visible"/>
                                      </p:to>
                                    </p:set>
                                    <p:animEffect transition="in" filter="dissolve">
                                      <p:cBhvr>
                                        <p:cTn id="7" dur="500"/>
                                        <p:tgtEl>
                                          <p:spTgt spid="230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41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fontScale="92500"/>
          </a:bodyPr>
          <a:lstStyle/>
          <a:p>
            <a:pPr>
              <a:spcBef>
                <a:spcPct val="50000"/>
              </a:spcBef>
              <a:buFont typeface="Arial" pitchFamily="34" charset="0"/>
              <a:buChar char="•"/>
            </a:pPr>
            <a:r>
              <a:rPr lang="en-US" sz="2400" dirty="0" smtClean="0"/>
              <a:t>There is an iron oxide film at the metal-water interface.  Depending on a number of factors, including the amount of oxygen present and the pH, two types of films may develop.</a:t>
            </a:r>
          </a:p>
          <a:p>
            <a:pPr>
              <a:spcBef>
                <a:spcPct val="50000"/>
              </a:spcBef>
              <a:buFont typeface="Arial" pitchFamily="34" charset="0"/>
              <a:buChar char="•"/>
            </a:pPr>
            <a:endParaRPr lang="en-US" sz="2400" dirty="0" smtClean="0"/>
          </a:p>
          <a:p>
            <a:pPr lvl="1">
              <a:spcBef>
                <a:spcPct val="50000"/>
              </a:spcBef>
              <a:buFont typeface="Arial" pitchFamily="34" charset="0"/>
              <a:buChar char="•"/>
            </a:pPr>
            <a:r>
              <a:rPr lang="en-US" dirty="0" smtClean="0"/>
              <a:t>Hematite (Fe2O3) – The compound is red (red rust).  It is a very soft and easily sloughed off of the surface allowing the cycle to repeat (undesirable).</a:t>
            </a:r>
          </a:p>
          <a:p>
            <a:pPr lvl="1">
              <a:spcBef>
                <a:spcPct val="50000"/>
              </a:spcBef>
              <a:buFont typeface="Arial" pitchFamily="34" charset="0"/>
              <a:buChar char="•"/>
            </a:pPr>
            <a:r>
              <a:rPr lang="en-US" dirty="0" smtClean="0"/>
              <a:t>Magnetite (Fe3O4) – Called black rust.  This is a harder, tightly adhering film that protects the surface from further deterioration (this is what we want). </a:t>
            </a:r>
          </a:p>
          <a:p>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a:xfrm>
            <a:off x="762000" y="0"/>
            <a:ext cx="7010400" cy="1143000"/>
          </a:xfrm>
        </p:spPr>
        <p:txBody>
          <a:bodyPr/>
          <a:lstStyle/>
          <a:p>
            <a:pPr algn="ctr"/>
            <a:r>
              <a:rPr lang="en-US" dirty="0">
                <a:solidFill>
                  <a:schemeClr val="tx1"/>
                </a:solidFill>
              </a:rPr>
              <a:t>Localized Corrosion</a:t>
            </a:r>
          </a:p>
        </p:txBody>
      </p:sp>
      <p:sp>
        <p:nvSpPr>
          <p:cNvPr id="231427" name="Rectangle 3"/>
          <p:cNvSpPr>
            <a:spLocks noChangeArrowheads="1"/>
          </p:cNvSpPr>
          <p:nvPr/>
        </p:nvSpPr>
        <p:spPr bwMode="auto">
          <a:xfrm>
            <a:off x="0" y="1676400"/>
            <a:ext cx="9144000" cy="1752600"/>
          </a:xfrm>
          <a:prstGeom prst="rect">
            <a:avLst/>
          </a:prstGeom>
          <a:noFill/>
          <a:ln w="9525">
            <a:noFill/>
            <a:miter lim="800000"/>
            <a:headEnd/>
            <a:tailEnd/>
          </a:ln>
          <a:effectLst/>
        </p:spPr>
        <p:txBody>
          <a:bodyPr lIns="182562" tIns="46038" rIns="182562" bIns="46038"/>
          <a:lstStyle/>
          <a:p>
            <a:pPr marL="342900" indent="-342900" algn="l">
              <a:spcBef>
                <a:spcPct val="50000"/>
              </a:spcBef>
              <a:buFontTx/>
              <a:buChar char="•"/>
            </a:pPr>
            <a:r>
              <a:rPr lang="en-US" sz="2800" b="1" dirty="0" err="1"/>
              <a:t>Intergranular</a:t>
            </a:r>
            <a:r>
              <a:rPr lang="en-US" sz="2800" b="1" dirty="0"/>
              <a:t> Corrosion</a:t>
            </a:r>
            <a:r>
              <a:rPr lang="en-US" sz="2800" dirty="0"/>
              <a:t> - Localized attack at and adjacent to grain boundaries, with very little corrosion of the grains.</a:t>
            </a:r>
          </a:p>
        </p:txBody>
      </p:sp>
      <p:sp>
        <p:nvSpPr>
          <p:cNvPr id="231428" name="Rectangle 4"/>
          <p:cNvSpPr>
            <a:spLocks noChangeArrowheads="1"/>
          </p:cNvSpPr>
          <p:nvPr/>
        </p:nvSpPr>
        <p:spPr bwMode="auto">
          <a:xfrm>
            <a:off x="762000" y="3276600"/>
            <a:ext cx="7391400" cy="2743200"/>
          </a:xfrm>
          <a:prstGeom prst="rect">
            <a:avLst/>
          </a:prstGeom>
          <a:noFill/>
          <a:ln w="9525">
            <a:noFill/>
            <a:miter lim="800000"/>
            <a:headEnd/>
            <a:tailEnd/>
          </a:ln>
          <a:effectLst/>
        </p:spPr>
        <p:txBody>
          <a:bodyPr lIns="182562" tIns="46038" rIns="182562" bIns="46038"/>
          <a:lstStyle/>
          <a:p>
            <a:pPr marL="342900" indent="-342900" algn="l">
              <a:spcBef>
                <a:spcPct val="50000"/>
              </a:spcBef>
              <a:buFontTx/>
              <a:buChar char="•"/>
            </a:pPr>
            <a:endParaRPr lang="en-US" sz="1800" dirty="0"/>
          </a:p>
        </p:txBody>
      </p:sp>
      <p:pic>
        <p:nvPicPr>
          <p:cNvPr id="231431" name="Picture 7" descr="intergranular-cracking"/>
          <p:cNvPicPr>
            <a:picLocks noChangeAspect="1" noChangeArrowheads="1"/>
          </p:cNvPicPr>
          <p:nvPr/>
        </p:nvPicPr>
        <p:blipFill>
          <a:blip r:embed="rId2" cstate="print"/>
          <a:srcRect/>
          <a:stretch>
            <a:fillRect/>
          </a:stretch>
        </p:blipFill>
        <p:spPr bwMode="auto">
          <a:xfrm>
            <a:off x="3657600" y="2607934"/>
            <a:ext cx="5483557" cy="4273570"/>
          </a:xfrm>
          <a:prstGeom prst="rect">
            <a:avLst/>
          </a:prstGeom>
          <a:noFill/>
          <a:ln w="9525">
            <a:solidFill>
              <a:schemeClr val="tx1"/>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nodePh="1">
                                  <p:stCondLst>
                                    <p:cond delay="0"/>
                                  </p:stCondLst>
                                  <p:endCondLst>
                                    <p:cond evt="begin" delay="0">
                                      <p:tn val="5"/>
                                    </p:cond>
                                  </p:endCondLst>
                                  <p:childTnLst>
                                    <p:set>
                                      <p:cBhvr>
                                        <p:cTn id="6" dur="1" fill="hold">
                                          <p:stCondLst>
                                            <p:cond delay="0"/>
                                          </p:stCondLst>
                                        </p:cTn>
                                        <p:tgtEl>
                                          <p:spTgt spid="231428">
                                            <p:txEl>
                                              <p:pRg st="0" end="0"/>
                                            </p:txEl>
                                          </p:spTgt>
                                        </p:tgtEl>
                                        <p:attrNameLst>
                                          <p:attrName>style.visibility</p:attrName>
                                        </p:attrNameLst>
                                      </p:cBhvr>
                                      <p:to>
                                        <p:strVal val="visible"/>
                                      </p:to>
                                    </p:set>
                                    <p:animEffect transition="in" filter="dissolve">
                                      <p:cBhvr>
                                        <p:cTn id="7" dur="500"/>
                                        <p:tgtEl>
                                          <p:spTgt spid="2314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428"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pPr algn="ctr"/>
            <a:r>
              <a:rPr lang="en-US" sz="2800" dirty="0"/>
              <a:t>Properties of Metals and the Metallic Bond</a:t>
            </a:r>
          </a:p>
        </p:txBody>
      </p:sp>
      <p:sp>
        <p:nvSpPr>
          <p:cNvPr id="7" name="Content Placeholder 6"/>
          <p:cNvSpPr>
            <a:spLocks noGrp="1"/>
          </p:cNvSpPr>
          <p:nvPr>
            <p:ph idx="1"/>
          </p:nvPr>
        </p:nvSpPr>
        <p:spPr/>
        <p:txBody>
          <a:bodyPr/>
          <a:lstStyle/>
          <a:p>
            <a:pPr>
              <a:buFont typeface="Arial" pitchFamily="34" charset="0"/>
              <a:buChar char="•"/>
            </a:pPr>
            <a:r>
              <a:rPr lang="en-US" dirty="0" smtClean="0"/>
              <a:t>The general physical properties of metals are: </a:t>
            </a:r>
          </a:p>
          <a:p>
            <a:pPr marL="1085850" lvl="1" indent="-334963">
              <a:buFont typeface="Arial" pitchFamily="34" charset="0"/>
              <a:buChar char="•"/>
              <a:tabLst>
                <a:tab pos="685800" algn="l"/>
              </a:tabLst>
            </a:pPr>
            <a:r>
              <a:rPr lang="en-US" dirty="0" smtClean="0"/>
              <a:t>High metallic luster </a:t>
            </a:r>
          </a:p>
          <a:p>
            <a:pPr marL="1085850" lvl="1" indent="-334963">
              <a:buFont typeface="Arial" pitchFamily="34" charset="0"/>
              <a:buChar char="•"/>
              <a:tabLst>
                <a:tab pos="685800" algn="l"/>
              </a:tabLst>
            </a:pPr>
            <a:r>
              <a:rPr lang="en-US" dirty="0" smtClean="0"/>
              <a:t>High electrical and thermal conductivity </a:t>
            </a:r>
          </a:p>
          <a:p>
            <a:pPr marL="1085850" lvl="1" indent="-334963">
              <a:buFont typeface="Arial" pitchFamily="34" charset="0"/>
              <a:buChar char="•"/>
              <a:tabLst>
                <a:tab pos="685800" algn="l"/>
              </a:tabLst>
            </a:pPr>
            <a:r>
              <a:rPr lang="en-US" dirty="0" smtClean="0"/>
              <a:t>Malleability </a:t>
            </a:r>
          </a:p>
          <a:p>
            <a:pPr marL="1085850" lvl="1" indent="-334963">
              <a:buFont typeface="Arial" pitchFamily="34" charset="0"/>
              <a:buChar char="•"/>
              <a:tabLst>
                <a:tab pos="685800" algn="l"/>
              </a:tabLst>
            </a:pPr>
            <a:r>
              <a:rPr lang="en-US" dirty="0" smtClean="0"/>
              <a:t>Ductility </a:t>
            </a:r>
          </a:p>
          <a:p>
            <a:pPr marL="1085850" lvl="1" indent="-334963">
              <a:buFont typeface="Arial" pitchFamily="34" charset="0"/>
              <a:buChar char="•"/>
              <a:tabLst>
                <a:tab pos="685800" algn="l"/>
              </a:tabLst>
            </a:pPr>
            <a:r>
              <a:rPr lang="en-US" dirty="0" smtClean="0"/>
              <a:t>High density </a:t>
            </a:r>
          </a:p>
          <a:p>
            <a:endParaRPr lang="en-US" dirty="0"/>
          </a:p>
        </p:txBody>
      </p:sp>
      <p:sp>
        <p:nvSpPr>
          <p:cNvPr id="6" name="Slide Number Placeholder 3"/>
          <p:cNvSpPr>
            <a:spLocks noGrp="1"/>
          </p:cNvSpPr>
          <p:nvPr>
            <p:ph type="sldNum" sz="quarter" idx="12"/>
          </p:nvPr>
        </p:nvSpPr>
        <p:spPr/>
        <p:txBody>
          <a:bodyPr/>
          <a:lstStyle/>
          <a:p>
            <a:fld id="{30CE9AEB-B6FF-449D-AA9A-EAC495B9A7AF}" type="slidenum">
              <a:rPr lang="en-US"/>
              <a:pPr/>
              <a:t>4</a:t>
            </a:fld>
            <a:endParaRPr lang="en-US"/>
          </a:p>
        </p:txBody>
      </p:sp>
      <p:pic>
        <p:nvPicPr>
          <p:cNvPr id="109576" name="Picture 8" descr="mercury"/>
          <p:cNvPicPr>
            <a:picLocks noChangeAspect="1" noChangeArrowheads="1"/>
          </p:cNvPicPr>
          <p:nvPr/>
        </p:nvPicPr>
        <p:blipFill>
          <a:blip r:embed="rId2" cstate="print"/>
          <a:srcRect/>
          <a:stretch>
            <a:fillRect/>
          </a:stretch>
        </p:blipFill>
        <p:spPr bwMode="auto">
          <a:xfrm>
            <a:off x="4419600" y="3410937"/>
            <a:ext cx="4724400" cy="3447063"/>
          </a:xfrm>
          <a:prstGeom prst="rect">
            <a:avLst/>
          </a:prstGeom>
          <a:noFill/>
          <a:ln w="9525">
            <a:solidFill>
              <a:schemeClr val="tx1"/>
            </a:solidFill>
            <a:miter lim="800000"/>
            <a:headEnd/>
            <a:tailEnd/>
          </a:ln>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solidFill>
                  <a:schemeClr val="tx1"/>
                </a:solidFill>
              </a:rPr>
              <a:t>Localized Corrosion</a:t>
            </a:r>
            <a:endParaRPr lang="en-US" dirty="0"/>
          </a:p>
        </p:txBody>
      </p:sp>
      <p:sp>
        <p:nvSpPr>
          <p:cNvPr id="4" name="Content Placeholder 3"/>
          <p:cNvSpPr>
            <a:spLocks noGrp="1"/>
          </p:cNvSpPr>
          <p:nvPr>
            <p:ph idx="1"/>
          </p:nvPr>
        </p:nvSpPr>
        <p:spPr/>
        <p:txBody>
          <a:bodyPr>
            <a:normAutofit fontScale="85000" lnSpcReduction="10000"/>
          </a:bodyPr>
          <a:lstStyle/>
          <a:p>
            <a:pPr>
              <a:spcBef>
                <a:spcPct val="50000"/>
              </a:spcBef>
            </a:pPr>
            <a:r>
              <a:rPr lang="en-US" dirty="0" smtClean="0"/>
              <a:t>The alloy disintegrates (grains fall out) and/or loses its strength.  In a severe case of grain-boundary corrosion, entire grains are dislodged due to complete deterioration of their boundaries.</a:t>
            </a:r>
          </a:p>
          <a:p>
            <a:pPr>
              <a:spcBef>
                <a:spcPct val="50000"/>
              </a:spcBef>
            </a:pPr>
            <a:r>
              <a:rPr lang="en-US" dirty="0" err="1" smtClean="0"/>
              <a:t>Intergranular</a:t>
            </a:r>
            <a:r>
              <a:rPr lang="en-US" dirty="0" smtClean="0"/>
              <a:t> corrosion can be caused by impurities at the grain boundaries, enrichment of one of the alloying elements, or depletion of one of these elements in the grain boundary areas.</a:t>
            </a:r>
          </a:p>
          <a:p>
            <a:pPr>
              <a:spcBef>
                <a:spcPct val="50000"/>
              </a:spcBef>
            </a:pPr>
            <a:r>
              <a:rPr lang="en-US" dirty="0" smtClean="0"/>
              <a:t>Depletion of chromium in the grain-boundary regions results in </a:t>
            </a:r>
            <a:r>
              <a:rPr lang="en-US" dirty="0" err="1" smtClean="0"/>
              <a:t>intergranular</a:t>
            </a:r>
            <a:r>
              <a:rPr lang="en-US" dirty="0" smtClean="0"/>
              <a:t> corrosion of stainless steels. </a:t>
            </a:r>
          </a:p>
          <a:p>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ChangeArrowheads="1"/>
          </p:cNvSpPr>
          <p:nvPr>
            <p:ph type="title"/>
          </p:nvPr>
        </p:nvSpPr>
        <p:spPr>
          <a:xfrm>
            <a:off x="0" y="304800"/>
            <a:ext cx="8915400" cy="762000"/>
          </a:xfrm>
        </p:spPr>
        <p:txBody>
          <a:bodyPr/>
          <a:lstStyle/>
          <a:p>
            <a:pPr algn="ctr"/>
            <a:r>
              <a:rPr lang="en-US" sz="3200" dirty="0">
                <a:solidFill>
                  <a:schemeClr val="tx1"/>
                </a:solidFill>
              </a:rPr>
              <a:t>Chromium Carbide Precipitation</a:t>
            </a:r>
          </a:p>
        </p:txBody>
      </p:sp>
      <p:grpSp>
        <p:nvGrpSpPr>
          <p:cNvPr id="2" name="Group 71"/>
          <p:cNvGrpSpPr>
            <a:grpSpLocks noChangeAspect="1"/>
          </p:cNvGrpSpPr>
          <p:nvPr/>
        </p:nvGrpSpPr>
        <p:grpSpPr bwMode="auto">
          <a:xfrm>
            <a:off x="0" y="2533650"/>
            <a:ext cx="8686800" cy="4324350"/>
            <a:chOff x="144" y="924"/>
            <a:chExt cx="5472" cy="2724"/>
          </a:xfrm>
        </p:grpSpPr>
        <p:sp>
          <p:nvSpPr>
            <p:cNvPr id="219206" name="AutoShape 70"/>
            <p:cNvSpPr>
              <a:spLocks noChangeAspect="1" noChangeArrowheads="1" noTextEdit="1"/>
            </p:cNvSpPr>
            <p:nvPr/>
          </p:nvSpPr>
          <p:spPr bwMode="auto">
            <a:xfrm>
              <a:off x="144" y="924"/>
              <a:ext cx="5472" cy="2724"/>
            </a:xfrm>
            <a:prstGeom prst="rect">
              <a:avLst/>
            </a:prstGeom>
            <a:solidFill>
              <a:schemeClr val="bg1"/>
            </a:solidFill>
            <a:ln w="9525">
              <a:solidFill>
                <a:schemeClr val="tx1"/>
              </a:solidFill>
              <a:miter lim="800000"/>
              <a:headEnd/>
              <a:tailEnd/>
            </a:ln>
          </p:spPr>
          <p:txBody>
            <a:bodyPr/>
            <a:lstStyle/>
            <a:p>
              <a:endParaRPr lang="en-US"/>
            </a:p>
          </p:txBody>
        </p:sp>
        <p:sp>
          <p:nvSpPr>
            <p:cNvPr id="219208" name="Freeform 72"/>
            <p:cNvSpPr>
              <a:spLocks/>
            </p:cNvSpPr>
            <p:nvPr/>
          </p:nvSpPr>
          <p:spPr bwMode="auto">
            <a:xfrm>
              <a:off x="608" y="1258"/>
              <a:ext cx="1447" cy="1446"/>
            </a:xfrm>
            <a:custGeom>
              <a:avLst/>
              <a:gdLst/>
              <a:ahLst/>
              <a:cxnLst>
                <a:cxn ang="0">
                  <a:pos x="2392" y="4327"/>
                </a:cxn>
                <a:cxn ang="0">
                  <a:pos x="2712" y="4270"/>
                </a:cxn>
                <a:cxn ang="0">
                  <a:pos x="3014" y="4167"/>
                </a:cxn>
                <a:cxn ang="0">
                  <a:pos x="3295" y="4024"/>
                </a:cxn>
                <a:cxn ang="0">
                  <a:pos x="3549" y="3842"/>
                </a:cxn>
                <a:cxn ang="0">
                  <a:pos x="3776" y="3626"/>
                </a:cxn>
                <a:cxn ang="0">
                  <a:pos x="3969" y="3381"/>
                </a:cxn>
                <a:cxn ang="0">
                  <a:pos x="4126" y="3108"/>
                </a:cxn>
                <a:cxn ang="0">
                  <a:pos x="4243" y="2813"/>
                </a:cxn>
                <a:cxn ang="0">
                  <a:pos x="4316" y="2499"/>
                </a:cxn>
                <a:cxn ang="0">
                  <a:pos x="4340" y="2170"/>
                </a:cxn>
                <a:cxn ang="0">
                  <a:pos x="4316" y="1840"/>
                </a:cxn>
                <a:cxn ang="0">
                  <a:pos x="4243" y="1526"/>
                </a:cxn>
                <a:cxn ang="0">
                  <a:pos x="4126" y="1230"/>
                </a:cxn>
                <a:cxn ang="0">
                  <a:pos x="3969" y="958"/>
                </a:cxn>
                <a:cxn ang="0">
                  <a:pos x="3776" y="713"/>
                </a:cxn>
                <a:cxn ang="0">
                  <a:pos x="3549" y="496"/>
                </a:cxn>
                <a:cxn ang="0">
                  <a:pos x="3295" y="315"/>
                </a:cxn>
                <a:cxn ang="0">
                  <a:pos x="3014" y="171"/>
                </a:cxn>
                <a:cxn ang="0">
                  <a:pos x="2712" y="69"/>
                </a:cxn>
                <a:cxn ang="0">
                  <a:pos x="2392" y="11"/>
                </a:cxn>
                <a:cxn ang="0">
                  <a:pos x="2059" y="3"/>
                </a:cxn>
                <a:cxn ang="0">
                  <a:pos x="1734" y="45"/>
                </a:cxn>
                <a:cxn ang="0">
                  <a:pos x="1425" y="132"/>
                </a:cxn>
                <a:cxn ang="0">
                  <a:pos x="1138" y="262"/>
                </a:cxn>
                <a:cxn ang="0">
                  <a:pos x="873" y="433"/>
                </a:cxn>
                <a:cxn ang="0">
                  <a:pos x="637" y="637"/>
                </a:cxn>
                <a:cxn ang="0">
                  <a:pos x="432" y="873"/>
                </a:cxn>
                <a:cxn ang="0">
                  <a:pos x="263" y="1137"/>
                </a:cxn>
                <a:cxn ang="0">
                  <a:pos x="133" y="1425"/>
                </a:cxn>
                <a:cxn ang="0">
                  <a:pos x="44" y="1733"/>
                </a:cxn>
                <a:cxn ang="0">
                  <a:pos x="3" y="2058"/>
                </a:cxn>
                <a:cxn ang="0">
                  <a:pos x="12" y="2390"/>
                </a:cxn>
                <a:cxn ang="0">
                  <a:pos x="69" y="2710"/>
                </a:cxn>
                <a:cxn ang="0">
                  <a:pos x="172" y="3013"/>
                </a:cxn>
                <a:cxn ang="0">
                  <a:pos x="315" y="3293"/>
                </a:cxn>
                <a:cxn ang="0">
                  <a:pos x="497" y="3548"/>
                </a:cxn>
                <a:cxn ang="0">
                  <a:pos x="712" y="3774"/>
                </a:cxn>
                <a:cxn ang="0">
                  <a:pos x="959" y="3967"/>
                </a:cxn>
                <a:cxn ang="0">
                  <a:pos x="1231" y="4124"/>
                </a:cxn>
                <a:cxn ang="0">
                  <a:pos x="1527" y="4240"/>
                </a:cxn>
                <a:cxn ang="0">
                  <a:pos x="1841" y="4313"/>
                </a:cxn>
                <a:cxn ang="0">
                  <a:pos x="2170" y="4339"/>
                </a:cxn>
              </a:cxnLst>
              <a:rect l="0" t="0" r="r" b="b"/>
              <a:pathLst>
                <a:path w="4340" h="4339">
                  <a:moveTo>
                    <a:pt x="2170" y="4339"/>
                  </a:moveTo>
                  <a:lnTo>
                    <a:pt x="2282" y="4336"/>
                  </a:lnTo>
                  <a:lnTo>
                    <a:pt x="2392" y="4327"/>
                  </a:lnTo>
                  <a:lnTo>
                    <a:pt x="2501" y="4313"/>
                  </a:lnTo>
                  <a:lnTo>
                    <a:pt x="2607" y="4295"/>
                  </a:lnTo>
                  <a:lnTo>
                    <a:pt x="2712" y="4270"/>
                  </a:lnTo>
                  <a:lnTo>
                    <a:pt x="2815" y="4240"/>
                  </a:lnTo>
                  <a:lnTo>
                    <a:pt x="2915" y="4206"/>
                  </a:lnTo>
                  <a:lnTo>
                    <a:pt x="3014" y="4167"/>
                  </a:lnTo>
                  <a:lnTo>
                    <a:pt x="3110" y="4124"/>
                  </a:lnTo>
                  <a:lnTo>
                    <a:pt x="3203" y="4076"/>
                  </a:lnTo>
                  <a:lnTo>
                    <a:pt x="3295" y="4024"/>
                  </a:lnTo>
                  <a:lnTo>
                    <a:pt x="3382" y="3967"/>
                  </a:lnTo>
                  <a:lnTo>
                    <a:pt x="3467" y="3907"/>
                  </a:lnTo>
                  <a:lnTo>
                    <a:pt x="3549" y="3842"/>
                  </a:lnTo>
                  <a:lnTo>
                    <a:pt x="3628" y="3774"/>
                  </a:lnTo>
                  <a:lnTo>
                    <a:pt x="3704" y="3702"/>
                  </a:lnTo>
                  <a:lnTo>
                    <a:pt x="3776" y="3626"/>
                  </a:lnTo>
                  <a:lnTo>
                    <a:pt x="3844" y="3548"/>
                  </a:lnTo>
                  <a:lnTo>
                    <a:pt x="3908" y="3466"/>
                  </a:lnTo>
                  <a:lnTo>
                    <a:pt x="3969" y="3381"/>
                  </a:lnTo>
                  <a:lnTo>
                    <a:pt x="4025" y="3293"/>
                  </a:lnTo>
                  <a:lnTo>
                    <a:pt x="4078" y="3201"/>
                  </a:lnTo>
                  <a:lnTo>
                    <a:pt x="4126" y="3108"/>
                  </a:lnTo>
                  <a:lnTo>
                    <a:pt x="4170" y="3013"/>
                  </a:lnTo>
                  <a:lnTo>
                    <a:pt x="4209" y="2914"/>
                  </a:lnTo>
                  <a:lnTo>
                    <a:pt x="4243" y="2813"/>
                  </a:lnTo>
                  <a:lnTo>
                    <a:pt x="4273" y="2710"/>
                  </a:lnTo>
                  <a:lnTo>
                    <a:pt x="4296" y="2606"/>
                  </a:lnTo>
                  <a:lnTo>
                    <a:pt x="4316" y="2499"/>
                  </a:lnTo>
                  <a:lnTo>
                    <a:pt x="4329" y="2390"/>
                  </a:lnTo>
                  <a:lnTo>
                    <a:pt x="4338" y="2281"/>
                  </a:lnTo>
                  <a:lnTo>
                    <a:pt x="4340" y="2170"/>
                  </a:lnTo>
                  <a:lnTo>
                    <a:pt x="4338" y="2058"/>
                  </a:lnTo>
                  <a:lnTo>
                    <a:pt x="4329" y="1948"/>
                  </a:lnTo>
                  <a:lnTo>
                    <a:pt x="4316" y="1840"/>
                  </a:lnTo>
                  <a:lnTo>
                    <a:pt x="4296" y="1733"/>
                  </a:lnTo>
                  <a:lnTo>
                    <a:pt x="4273" y="1628"/>
                  </a:lnTo>
                  <a:lnTo>
                    <a:pt x="4243" y="1526"/>
                  </a:lnTo>
                  <a:lnTo>
                    <a:pt x="4209" y="1425"/>
                  </a:lnTo>
                  <a:lnTo>
                    <a:pt x="4170" y="1327"/>
                  </a:lnTo>
                  <a:lnTo>
                    <a:pt x="4126" y="1230"/>
                  </a:lnTo>
                  <a:lnTo>
                    <a:pt x="4078" y="1137"/>
                  </a:lnTo>
                  <a:lnTo>
                    <a:pt x="4025" y="1046"/>
                  </a:lnTo>
                  <a:lnTo>
                    <a:pt x="3969" y="958"/>
                  </a:lnTo>
                  <a:lnTo>
                    <a:pt x="3908" y="873"/>
                  </a:lnTo>
                  <a:lnTo>
                    <a:pt x="3844" y="791"/>
                  </a:lnTo>
                  <a:lnTo>
                    <a:pt x="3776" y="713"/>
                  </a:lnTo>
                  <a:lnTo>
                    <a:pt x="3704" y="637"/>
                  </a:lnTo>
                  <a:lnTo>
                    <a:pt x="3628" y="565"/>
                  </a:lnTo>
                  <a:lnTo>
                    <a:pt x="3549" y="496"/>
                  </a:lnTo>
                  <a:lnTo>
                    <a:pt x="3467" y="433"/>
                  </a:lnTo>
                  <a:lnTo>
                    <a:pt x="3382" y="371"/>
                  </a:lnTo>
                  <a:lnTo>
                    <a:pt x="3295" y="315"/>
                  </a:lnTo>
                  <a:lnTo>
                    <a:pt x="3203" y="262"/>
                  </a:lnTo>
                  <a:lnTo>
                    <a:pt x="3110" y="215"/>
                  </a:lnTo>
                  <a:lnTo>
                    <a:pt x="3014" y="171"/>
                  </a:lnTo>
                  <a:lnTo>
                    <a:pt x="2915" y="132"/>
                  </a:lnTo>
                  <a:lnTo>
                    <a:pt x="2815" y="98"/>
                  </a:lnTo>
                  <a:lnTo>
                    <a:pt x="2712" y="69"/>
                  </a:lnTo>
                  <a:lnTo>
                    <a:pt x="2607" y="45"/>
                  </a:lnTo>
                  <a:lnTo>
                    <a:pt x="2501" y="26"/>
                  </a:lnTo>
                  <a:lnTo>
                    <a:pt x="2392" y="11"/>
                  </a:lnTo>
                  <a:lnTo>
                    <a:pt x="2282" y="3"/>
                  </a:lnTo>
                  <a:lnTo>
                    <a:pt x="2170" y="0"/>
                  </a:lnTo>
                  <a:lnTo>
                    <a:pt x="2059" y="3"/>
                  </a:lnTo>
                  <a:lnTo>
                    <a:pt x="1950" y="11"/>
                  </a:lnTo>
                  <a:lnTo>
                    <a:pt x="1841" y="26"/>
                  </a:lnTo>
                  <a:lnTo>
                    <a:pt x="1734" y="45"/>
                  </a:lnTo>
                  <a:lnTo>
                    <a:pt x="1630" y="69"/>
                  </a:lnTo>
                  <a:lnTo>
                    <a:pt x="1527" y="98"/>
                  </a:lnTo>
                  <a:lnTo>
                    <a:pt x="1425" y="132"/>
                  </a:lnTo>
                  <a:lnTo>
                    <a:pt x="1327" y="171"/>
                  </a:lnTo>
                  <a:lnTo>
                    <a:pt x="1231" y="215"/>
                  </a:lnTo>
                  <a:lnTo>
                    <a:pt x="1138" y="262"/>
                  </a:lnTo>
                  <a:lnTo>
                    <a:pt x="1047" y="315"/>
                  </a:lnTo>
                  <a:lnTo>
                    <a:pt x="959" y="371"/>
                  </a:lnTo>
                  <a:lnTo>
                    <a:pt x="873" y="433"/>
                  </a:lnTo>
                  <a:lnTo>
                    <a:pt x="791" y="496"/>
                  </a:lnTo>
                  <a:lnTo>
                    <a:pt x="712" y="565"/>
                  </a:lnTo>
                  <a:lnTo>
                    <a:pt x="637" y="637"/>
                  </a:lnTo>
                  <a:lnTo>
                    <a:pt x="566" y="713"/>
                  </a:lnTo>
                  <a:lnTo>
                    <a:pt x="497" y="791"/>
                  </a:lnTo>
                  <a:lnTo>
                    <a:pt x="432" y="873"/>
                  </a:lnTo>
                  <a:lnTo>
                    <a:pt x="372" y="958"/>
                  </a:lnTo>
                  <a:lnTo>
                    <a:pt x="315" y="1046"/>
                  </a:lnTo>
                  <a:lnTo>
                    <a:pt x="263" y="1137"/>
                  </a:lnTo>
                  <a:lnTo>
                    <a:pt x="215" y="1230"/>
                  </a:lnTo>
                  <a:lnTo>
                    <a:pt x="172" y="1327"/>
                  </a:lnTo>
                  <a:lnTo>
                    <a:pt x="133" y="1425"/>
                  </a:lnTo>
                  <a:lnTo>
                    <a:pt x="99" y="1526"/>
                  </a:lnTo>
                  <a:lnTo>
                    <a:pt x="69" y="1628"/>
                  </a:lnTo>
                  <a:lnTo>
                    <a:pt x="44" y="1733"/>
                  </a:lnTo>
                  <a:lnTo>
                    <a:pt x="26" y="1840"/>
                  </a:lnTo>
                  <a:lnTo>
                    <a:pt x="12" y="1948"/>
                  </a:lnTo>
                  <a:lnTo>
                    <a:pt x="3" y="2058"/>
                  </a:lnTo>
                  <a:lnTo>
                    <a:pt x="0" y="2170"/>
                  </a:lnTo>
                  <a:lnTo>
                    <a:pt x="3" y="2281"/>
                  </a:lnTo>
                  <a:lnTo>
                    <a:pt x="12" y="2390"/>
                  </a:lnTo>
                  <a:lnTo>
                    <a:pt x="26" y="2499"/>
                  </a:lnTo>
                  <a:lnTo>
                    <a:pt x="44" y="2606"/>
                  </a:lnTo>
                  <a:lnTo>
                    <a:pt x="69" y="2710"/>
                  </a:lnTo>
                  <a:lnTo>
                    <a:pt x="99" y="2813"/>
                  </a:lnTo>
                  <a:lnTo>
                    <a:pt x="133" y="2914"/>
                  </a:lnTo>
                  <a:lnTo>
                    <a:pt x="172" y="3013"/>
                  </a:lnTo>
                  <a:lnTo>
                    <a:pt x="215" y="3108"/>
                  </a:lnTo>
                  <a:lnTo>
                    <a:pt x="263" y="3201"/>
                  </a:lnTo>
                  <a:lnTo>
                    <a:pt x="315" y="3293"/>
                  </a:lnTo>
                  <a:lnTo>
                    <a:pt x="372" y="3381"/>
                  </a:lnTo>
                  <a:lnTo>
                    <a:pt x="432" y="3466"/>
                  </a:lnTo>
                  <a:lnTo>
                    <a:pt x="497" y="3548"/>
                  </a:lnTo>
                  <a:lnTo>
                    <a:pt x="566" y="3626"/>
                  </a:lnTo>
                  <a:lnTo>
                    <a:pt x="637" y="3702"/>
                  </a:lnTo>
                  <a:lnTo>
                    <a:pt x="712" y="3774"/>
                  </a:lnTo>
                  <a:lnTo>
                    <a:pt x="791" y="3842"/>
                  </a:lnTo>
                  <a:lnTo>
                    <a:pt x="873" y="3907"/>
                  </a:lnTo>
                  <a:lnTo>
                    <a:pt x="959" y="3967"/>
                  </a:lnTo>
                  <a:lnTo>
                    <a:pt x="1047" y="4024"/>
                  </a:lnTo>
                  <a:lnTo>
                    <a:pt x="1138" y="4076"/>
                  </a:lnTo>
                  <a:lnTo>
                    <a:pt x="1231" y="4124"/>
                  </a:lnTo>
                  <a:lnTo>
                    <a:pt x="1327" y="4167"/>
                  </a:lnTo>
                  <a:lnTo>
                    <a:pt x="1425" y="4206"/>
                  </a:lnTo>
                  <a:lnTo>
                    <a:pt x="1527" y="4240"/>
                  </a:lnTo>
                  <a:lnTo>
                    <a:pt x="1630" y="4270"/>
                  </a:lnTo>
                  <a:lnTo>
                    <a:pt x="1734" y="4295"/>
                  </a:lnTo>
                  <a:lnTo>
                    <a:pt x="1841" y="4313"/>
                  </a:lnTo>
                  <a:lnTo>
                    <a:pt x="1950" y="4327"/>
                  </a:lnTo>
                  <a:lnTo>
                    <a:pt x="2059" y="4336"/>
                  </a:lnTo>
                  <a:lnTo>
                    <a:pt x="2170" y="4339"/>
                  </a:lnTo>
                  <a:close/>
                </a:path>
              </a:pathLst>
            </a:custGeom>
            <a:solidFill>
              <a:srgbClr val="FFFDC9"/>
            </a:solidFill>
            <a:ln w="9525">
              <a:noFill/>
              <a:round/>
              <a:headEnd/>
              <a:tailEnd/>
            </a:ln>
          </p:spPr>
          <p:txBody>
            <a:bodyPr/>
            <a:lstStyle/>
            <a:p>
              <a:endParaRPr lang="en-US"/>
            </a:p>
          </p:txBody>
        </p:sp>
        <p:sp>
          <p:nvSpPr>
            <p:cNvPr id="219209" name="Freeform 73"/>
            <p:cNvSpPr>
              <a:spLocks/>
            </p:cNvSpPr>
            <p:nvPr/>
          </p:nvSpPr>
          <p:spPr bwMode="auto">
            <a:xfrm>
              <a:off x="608" y="1258"/>
              <a:ext cx="1447" cy="1446"/>
            </a:xfrm>
            <a:custGeom>
              <a:avLst/>
              <a:gdLst/>
              <a:ahLst/>
              <a:cxnLst>
                <a:cxn ang="0">
                  <a:pos x="2392" y="4327"/>
                </a:cxn>
                <a:cxn ang="0">
                  <a:pos x="2712" y="4270"/>
                </a:cxn>
                <a:cxn ang="0">
                  <a:pos x="3014" y="4167"/>
                </a:cxn>
                <a:cxn ang="0">
                  <a:pos x="3295" y="4024"/>
                </a:cxn>
                <a:cxn ang="0">
                  <a:pos x="3549" y="3842"/>
                </a:cxn>
                <a:cxn ang="0">
                  <a:pos x="3776" y="3626"/>
                </a:cxn>
                <a:cxn ang="0">
                  <a:pos x="3969" y="3381"/>
                </a:cxn>
                <a:cxn ang="0">
                  <a:pos x="4126" y="3108"/>
                </a:cxn>
                <a:cxn ang="0">
                  <a:pos x="4243" y="2813"/>
                </a:cxn>
                <a:cxn ang="0">
                  <a:pos x="4316" y="2499"/>
                </a:cxn>
                <a:cxn ang="0">
                  <a:pos x="4340" y="2170"/>
                </a:cxn>
                <a:cxn ang="0">
                  <a:pos x="4316" y="1840"/>
                </a:cxn>
                <a:cxn ang="0">
                  <a:pos x="4243" y="1526"/>
                </a:cxn>
                <a:cxn ang="0">
                  <a:pos x="4126" y="1230"/>
                </a:cxn>
                <a:cxn ang="0">
                  <a:pos x="3969" y="958"/>
                </a:cxn>
                <a:cxn ang="0">
                  <a:pos x="3776" y="713"/>
                </a:cxn>
                <a:cxn ang="0">
                  <a:pos x="3549" y="496"/>
                </a:cxn>
                <a:cxn ang="0">
                  <a:pos x="3295" y="315"/>
                </a:cxn>
                <a:cxn ang="0">
                  <a:pos x="3014" y="171"/>
                </a:cxn>
                <a:cxn ang="0">
                  <a:pos x="2712" y="69"/>
                </a:cxn>
                <a:cxn ang="0">
                  <a:pos x="2392" y="11"/>
                </a:cxn>
                <a:cxn ang="0">
                  <a:pos x="2059" y="3"/>
                </a:cxn>
                <a:cxn ang="0">
                  <a:pos x="1734" y="45"/>
                </a:cxn>
                <a:cxn ang="0">
                  <a:pos x="1425" y="132"/>
                </a:cxn>
                <a:cxn ang="0">
                  <a:pos x="1138" y="262"/>
                </a:cxn>
                <a:cxn ang="0">
                  <a:pos x="873" y="433"/>
                </a:cxn>
                <a:cxn ang="0">
                  <a:pos x="637" y="637"/>
                </a:cxn>
                <a:cxn ang="0">
                  <a:pos x="432" y="873"/>
                </a:cxn>
                <a:cxn ang="0">
                  <a:pos x="263" y="1137"/>
                </a:cxn>
                <a:cxn ang="0">
                  <a:pos x="133" y="1425"/>
                </a:cxn>
                <a:cxn ang="0">
                  <a:pos x="44" y="1733"/>
                </a:cxn>
                <a:cxn ang="0">
                  <a:pos x="3" y="2058"/>
                </a:cxn>
                <a:cxn ang="0">
                  <a:pos x="12" y="2390"/>
                </a:cxn>
                <a:cxn ang="0">
                  <a:pos x="69" y="2710"/>
                </a:cxn>
                <a:cxn ang="0">
                  <a:pos x="172" y="3013"/>
                </a:cxn>
                <a:cxn ang="0">
                  <a:pos x="315" y="3293"/>
                </a:cxn>
                <a:cxn ang="0">
                  <a:pos x="497" y="3548"/>
                </a:cxn>
                <a:cxn ang="0">
                  <a:pos x="712" y="3774"/>
                </a:cxn>
                <a:cxn ang="0">
                  <a:pos x="959" y="3967"/>
                </a:cxn>
                <a:cxn ang="0">
                  <a:pos x="1231" y="4124"/>
                </a:cxn>
                <a:cxn ang="0">
                  <a:pos x="1527" y="4240"/>
                </a:cxn>
                <a:cxn ang="0">
                  <a:pos x="1841" y="4313"/>
                </a:cxn>
                <a:cxn ang="0">
                  <a:pos x="2170" y="4339"/>
                </a:cxn>
              </a:cxnLst>
              <a:rect l="0" t="0" r="r" b="b"/>
              <a:pathLst>
                <a:path w="4340" h="4339">
                  <a:moveTo>
                    <a:pt x="2170" y="4339"/>
                  </a:moveTo>
                  <a:lnTo>
                    <a:pt x="2282" y="4336"/>
                  </a:lnTo>
                  <a:lnTo>
                    <a:pt x="2392" y="4327"/>
                  </a:lnTo>
                  <a:lnTo>
                    <a:pt x="2501" y="4313"/>
                  </a:lnTo>
                  <a:lnTo>
                    <a:pt x="2607" y="4295"/>
                  </a:lnTo>
                  <a:lnTo>
                    <a:pt x="2712" y="4270"/>
                  </a:lnTo>
                  <a:lnTo>
                    <a:pt x="2815" y="4240"/>
                  </a:lnTo>
                  <a:lnTo>
                    <a:pt x="2915" y="4206"/>
                  </a:lnTo>
                  <a:lnTo>
                    <a:pt x="3014" y="4167"/>
                  </a:lnTo>
                  <a:lnTo>
                    <a:pt x="3110" y="4124"/>
                  </a:lnTo>
                  <a:lnTo>
                    <a:pt x="3203" y="4076"/>
                  </a:lnTo>
                  <a:lnTo>
                    <a:pt x="3295" y="4024"/>
                  </a:lnTo>
                  <a:lnTo>
                    <a:pt x="3382" y="3967"/>
                  </a:lnTo>
                  <a:lnTo>
                    <a:pt x="3467" y="3907"/>
                  </a:lnTo>
                  <a:lnTo>
                    <a:pt x="3549" y="3842"/>
                  </a:lnTo>
                  <a:lnTo>
                    <a:pt x="3628" y="3774"/>
                  </a:lnTo>
                  <a:lnTo>
                    <a:pt x="3704" y="3702"/>
                  </a:lnTo>
                  <a:lnTo>
                    <a:pt x="3776" y="3626"/>
                  </a:lnTo>
                  <a:lnTo>
                    <a:pt x="3844" y="3548"/>
                  </a:lnTo>
                  <a:lnTo>
                    <a:pt x="3908" y="3466"/>
                  </a:lnTo>
                  <a:lnTo>
                    <a:pt x="3969" y="3381"/>
                  </a:lnTo>
                  <a:lnTo>
                    <a:pt x="4025" y="3293"/>
                  </a:lnTo>
                  <a:lnTo>
                    <a:pt x="4078" y="3201"/>
                  </a:lnTo>
                  <a:lnTo>
                    <a:pt x="4126" y="3108"/>
                  </a:lnTo>
                  <a:lnTo>
                    <a:pt x="4170" y="3013"/>
                  </a:lnTo>
                  <a:lnTo>
                    <a:pt x="4209" y="2914"/>
                  </a:lnTo>
                  <a:lnTo>
                    <a:pt x="4243" y="2813"/>
                  </a:lnTo>
                  <a:lnTo>
                    <a:pt x="4273" y="2710"/>
                  </a:lnTo>
                  <a:lnTo>
                    <a:pt x="4296" y="2606"/>
                  </a:lnTo>
                  <a:lnTo>
                    <a:pt x="4316" y="2499"/>
                  </a:lnTo>
                  <a:lnTo>
                    <a:pt x="4329" y="2390"/>
                  </a:lnTo>
                  <a:lnTo>
                    <a:pt x="4338" y="2281"/>
                  </a:lnTo>
                  <a:lnTo>
                    <a:pt x="4340" y="2170"/>
                  </a:lnTo>
                  <a:lnTo>
                    <a:pt x="4338" y="2058"/>
                  </a:lnTo>
                  <a:lnTo>
                    <a:pt x="4329" y="1948"/>
                  </a:lnTo>
                  <a:lnTo>
                    <a:pt x="4316" y="1840"/>
                  </a:lnTo>
                  <a:lnTo>
                    <a:pt x="4296" y="1733"/>
                  </a:lnTo>
                  <a:lnTo>
                    <a:pt x="4273" y="1628"/>
                  </a:lnTo>
                  <a:lnTo>
                    <a:pt x="4243" y="1526"/>
                  </a:lnTo>
                  <a:lnTo>
                    <a:pt x="4209" y="1425"/>
                  </a:lnTo>
                  <a:lnTo>
                    <a:pt x="4170" y="1327"/>
                  </a:lnTo>
                  <a:lnTo>
                    <a:pt x="4126" y="1230"/>
                  </a:lnTo>
                  <a:lnTo>
                    <a:pt x="4078" y="1137"/>
                  </a:lnTo>
                  <a:lnTo>
                    <a:pt x="4025" y="1046"/>
                  </a:lnTo>
                  <a:lnTo>
                    <a:pt x="3969" y="958"/>
                  </a:lnTo>
                  <a:lnTo>
                    <a:pt x="3908" y="873"/>
                  </a:lnTo>
                  <a:lnTo>
                    <a:pt x="3844" y="791"/>
                  </a:lnTo>
                  <a:lnTo>
                    <a:pt x="3776" y="713"/>
                  </a:lnTo>
                  <a:lnTo>
                    <a:pt x="3704" y="637"/>
                  </a:lnTo>
                  <a:lnTo>
                    <a:pt x="3628" y="565"/>
                  </a:lnTo>
                  <a:lnTo>
                    <a:pt x="3549" y="496"/>
                  </a:lnTo>
                  <a:lnTo>
                    <a:pt x="3467" y="433"/>
                  </a:lnTo>
                  <a:lnTo>
                    <a:pt x="3382" y="371"/>
                  </a:lnTo>
                  <a:lnTo>
                    <a:pt x="3295" y="315"/>
                  </a:lnTo>
                  <a:lnTo>
                    <a:pt x="3203" y="262"/>
                  </a:lnTo>
                  <a:lnTo>
                    <a:pt x="3110" y="215"/>
                  </a:lnTo>
                  <a:lnTo>
                    <a:pt x="3014" y="171"/>
                  </a:lnTo>
                  <a:lnTo>
                    <a:pt x="2915" y="132"/>
                  </a:lnTo>
                  <a:lnTo>
                    <a:pt x="2815" y="98"/>
                  </a:lnTo>
                  <a:lnTo>
                    <a:pt x="2712" y="69"/>
                  </a:lnTo>
                  <a:lnTo>
                    <a:pt x="2607" y="45"/>
                  </a:lnTo>
                  <a:lnTo>
                    <a:pt x="2501" y="26"/>
                  </a:lnTo>
                  <a:lnTo>
                    <a:pt x="2392" y="11"/>
                  </a:lnTo>
                  <a:lnTo>
                    <a:pt x="2282" y="3"/>
                  </a:lnTo>
                  <a:lnTo>
                    <a:pt x="2170" y="0"/>
                  </a:lnTo>
                  <a:lnTo>
                    <a:pt x="2059" y="3"/>
                  </a:lnTo>
                  <a:lnTo>
                    <a:pt x="1950" y="11"/>
                  </a:lnTo>
                  <a:lnTo>
                    <a:pt x="1841" y="26"/>
                  </a:lnTo>
                  <a:lnTo>
                    <a:pt x="1734" y="45"/>
                  </a:lnTo>
                  <a:lnTo>
                    <a:pt x="1630" y="69"/>
                  </a:lnTo>
                  <a:lnTo>
                    <a:pt x="1527" y="98"/>
                  </a:lnTo>
                  <a:lnTo>
                    <a:pt x="1425" y="132"/>
                  </a:lnTo>
                  <a:lnTo>
                    <a:pt x="1327" y="171"/>
                  </a:lnTo>
                  <a:lnTo>
                    <a:pt x="1231" y="215"/>
                  </a:lnTo>
                  <a:lnTo>
                    <a:pt x="1138" y="262"/>
                  </a:lnTo>
                  <a:lnTo>
                    <a:pt x="1047" y="315"/>
                  </a:lnTo>
                  <a:lnTo>
                    <a:pt x="959" y="371"/>
                  </a:lnTo>
                  <a:lnTo>
                    <a:pt x="873" y="433"/>
                  </a:lnTo>
                  <a:lnTo>
                    <a:pt x="791" y="496"/>
                  </a:lnTo>
                  <a:lnTo>
                    <a:pt x="712" y="565"/>
                  </a:lnTo>
                  <a:lnTo>
                    <a:pt x="637" y="637"/>
                  </a:lnTo>
                  <a:lnTo>
                    <a:pt x="566" y="713"/>
                  </a:lnTo>
                  <a:lnTo>
                    <a:pt x="497" y="791"/>
                  </a:lnTo>
                  <a:lnTo>
                    <a:pt x="432" y="873"/>
                  </a:lnTo>
                  <a:lnTo>
                    <a:pt x="372" y="958"/>
                  </a:lnTo>
                  <a:lnTo>
                    <a:pt x="315" y="1046"/>
                  </a:lnTo>
                  <a:lnTo>
                    <a:pt x="263" y="1137"/>
                  </a:lnTo>
                  <a:lnTo>
                    <a:pt x="215" y="1230"/>
                  </a:lnTo>
                  <a:lnTo>
                    <a:pt x="172" y="1327"/>
                  </a:lnTo>
                  <a:lnTo>
                    <a:pt x="133" y="1425"/>
                  </a:lnTo>
                  <a:lnTo>
                    <a:pt x="99" y="1526"/>
                  </a:lnTo>
                  <a:lnTo>
                    <a:pt x="69" y="1628"/>
                  </a:lnTo>
                  <a:lnTo>
                    <a:pt x="44" y="1733"/>
                  </a:lnTo>
                  <a:lnTo>
                    <a:pt x="26" y="1840"/>
                  </a:lnTo>
                  <a:lnTo>
                    <a:pt x="12" y="1948"/>
                  </a:lnTo>
                  <a:lnTo>
                    <a:pt x="3" y="2058"/>
                  </a:lnTo>
                  <a:lnTo>
                    <a:pt x="0" y="2170"/>
                  </a:lnTo>
                  <a:lnTo>
                    <a:pt x="3" y="2281"/>
                  </a:lnTo>
                  <a:lnTo>
                    <a:pt x="12" y="2390"/>
                  </a:lnTo>
                  <a:lnTo>
                    <a:pt x="26" y="2499"/>
                  </a:lnTo>
                  <a:lnTo>
                    <a:pt x="44" y="2606"/>
                  </a:lnTo>
                  <a:lnTo>
                    <a:pt x="69" y="2710"/>
                  </a:lnTo>
                  <a:lnTo>
                    <a:pt x="99" y="2813"/>
                  </a:lnTo>
                  <a:lnTo>
                    <a:pt x="133" y="2914"/>
                  </a:lnTo>
                  <a:lnTo>
                    <a:pt x="172" y="3013"/>
                  </a:lnTo>
                  <a:lnTo>
                    <a:pt x="215" y="3108"/>
                  </a:lnTo>
                  <a:lnTo>
                    <a:pt x="263" y="3201"/>
                  </a:lnTo>
                  <a:lnTo>
                    <a:pt x="315" y="3293"/>
                  </a:lnTo>
                  <a:lnTo>
                    <a:pt x="372" y="3381"/>
                  </a:lnTo>
                  <a:lnTo>
                    <a:pt x="432" y="3466"/>
                  </a:lnTo>
                  <a:lnTo>
                    <a:pt x="497" y="3548"/>
                  </a:lnTo>
                  <a:lnTo>
                    <a:pt x="566" y="3626"/>
                  </a:lnTo>
                  <a:lnTo>
                    <a:pt x="637" y="3702"/>
                  </a:lnTo>
                  <a:lnTo>
                    <a:pt x="712" y="3774"/>
                  </a:lnTo>
                  <a:lnTo>
                    <a:pt x="791" y="3842"/>
                  </a:lnTo>
                  <a:lnTo>
                    <a:pt x="873" y="3907"/>
                  </a:lnTo>
                  <a:lnTo>
                    <a:pt x="959" y="3967"/>
                  </a:lnTo>
                  <a:lnTo>
                    <a:pt x="1047" y="4024"/>
                  </a:lnTo>
                  <a:lnTo>
                    <a:pt x="1138" y="4076"/>
                  </a:lnTo>
                  <a:lnTo>
                    <a:pt x="1231" y="4124"/>
                  </a:lnTo>
                  <a:lnTo>
                    <a:pt x="1327" y="4167"/>
                  </a:lnTo>
                  <a:lnTo>
                    <a:pt x="1425" y="4206"/>
                  </a:lnTo>
                  <a:lnTo>
                    <a:pt x="1527" y="4240"/>
                  </a:lnTo>
                  <a:lnTo>
                    <a:pt x="1630" y="4270"/>
                  </a:lnTo>
                  <a:lnTo>
                    <a:pt x="1734" y="4295"/>
                  </a:lnTo>
                  <a:lnTo>
                    <a:pt x="1841" y="4313"/>
                  </a:lnTo>
                  <a:lnTo>
                    <a:pt x="1950" y="4327"/>
                  </a:lnTo>
                  <a:lnTo>
                    <a:pt x="2059" y="4336"/>
                  </a:lnTo>
                  <a:lnTo>
                    <a:pt x="2170" y="4339"/>
                  </a:lnTo>
                </a:path>
              </a:pathLst>
            </a:custGeom>
            <a:noFill/>
            <a:ln w="7938">
              <a:solidFill>
                <a:srgbClr val="1F1A17"/>
              </a:solidFill>
              <a:prstDash val="solid"/>
              <a:round/>
              <a:headEnd/>
              <a:tailEnd/>
            </a:ln>
          </p:spPr>
          <p:txBody>
            <a:bodyPr/>
            <a:lstStyle/>
            <a:p>
              <a:endParaRPr lang="en-US"/>
            </a:p>
          </p:txBody>
        </p:sp>
        <p:sp>
          <p:nvSpPr>
            <p:cNvPr id="219210" name="Freeform 74"/>
            <p:cNvSpPr>
              <a:spLocks/>
            </p:cNvSpPr>
            <p:nvPr/>
          </p:nvSpPr>
          <p:spPr bwMode="auto">
            <a:xfrm>
              <a:off x="3594" y="1683"/>
              <a:ext cx="1811" cy="459"/>
            </a:xfrm>
            <a:custGeom>
              <a:avLst/>
              <a:gdLst/>
              <a:ahLst/>
              <a:cxnLst>
                <a:cxn ang="0">
                  <a:pos x="53" y="1373"/>
                </a:cxn>
                <a:cxn ang="0">
                  <a:pos x="4" y="1352"/>
                </a:cxn>
                <a:cxn ang="0">
                  <a:pos x="4" y="1321"/>
                </a:cxn>
                <a:cxn ang="0">
                  <a:pos x="41" y="1264"/>
                </a:cxn>
                <a:cxn ang="0">
                  <a:pos x="32" y="1251"/>
                </a:cxn>
                <a:cxn ang="0">
                  <a:pos x="52" y="1217"/>
                </a:cxn>
                <a:cxn ang="0">
                  <a:pos x="132" y="1140"/>
                </a:cxn>
                <a:cxn ang="0">
                  <a:pos x="136" y="1095"/>
                </a:cxn>
                <a:cxn ang="0">
                  <a:pos x="94" y="1058"/>
                </a:cxn>
                <a:cxn ang="0">
                  <a:pos x="72" y="1022"/>
                </a:cxn>
                <a:cxn ang="0">
                  <a:pos x="78" y="971"/>
                </a:cxn>
                <a:cxn ang="0">
                  <a:pos x="119" y="958"/>
                </a:cxn>
                <a:cxn ang="0">
                  <a:pos x="148" y="945"/>
                </a:cxn>
                <a:cxn ang="0">
                  <a:pos x="141" y="908"/>
                </a:cxn>
                <a:cxn ang="0">
                  <a:pos x="78" y="830"/>
                </a:cxn>
                <a:cxn ang="0">
                  <a:pos x="70" y="777"/>
                </a:cxn>
                <a:cxn ang="0">
                  <a:pos x="99" y="746"/>
                </a:cxn>
                <a:cxn ang="0">
                  <a:pos x="154" y="719"/>
                </a:cxn>
                <a:cxn ang="0">
                  <a:pos x="162" y="683"/>
                </a:cxn>
                <a:cxn ang="0">
                  <a:pos x="128" y="653"/>
                </a:cxn>
                <a:cxn ang="0">
                  <a:pos x="78" y="619"/>
                </a:cxn>
                <a:cxn ang="0">
                  <a:pos x="71" y="566"/>
                </a:cxn>
                <a:cxn ang="0">
                  <a:pos x="95" y="537"/>
                </a:cxn>
                <a:cxn ang="0">
                  <a:pos x="148" y="507"/>
                </a:cxn>
                <a:cxn ang="0">
                  <a:pos x="141" y="472"/>
                </a:cxn>
                <a:cxn ang="0">
                  <a:pos x="85" y="421"/>
                </a:cxn>
                <a:cxn ang="0">
                  <a:pos x="69" y="373"/>
                </a:cxn>
                <a:cxn ang="0">
                  <a:pos x="85" y="331"/>
                </a:cxn>
                <a:cxn ang="0">
                  <a:pos x="141" y="300"/>
                </a:cxn>
                <a:cxn ang="0">
                  <a:pos x="148" y="268"/>
                </a:cxn>
                <a:cxn ang="0">
                  <a:pos x="92" y="222"/>
                </a:cxn>
                <a:cxn ang="0">
                  <a:pos x="79" y="193"/>
                </a:cxn>
                <a:cxn ang="0">
                  <a:pos x="133" y="145"/>
                </a:cxn>
                <a:cxn ang="0">
                  <a:pos x="197" y="90"/>
                </a:cxn>
                <a:cxn ang="0">
                  <a:pos x="163" y="47"/>
                </a:cxn>
                <a:cxn ang="0">
                  <a:pos x="124" y="0"/>
                </a:cxn>
                <a:cxn ang="0">
                  <a:pos x="5400" y="5"/>
                </a:cxn>
                <a:cxn ang="0">
                  <a:pos x="5379" y="32"/>
                </a:cxn>
                <a:cxn ang="0">
                  <a:pos x="5312" y="102"/>
                </a:cxn>
                <a:cxn ang="0">
                  <a:pos x="5313" y="141"/>
                </a:cxn>
                <a:cxn ang="0">
                  <a:pos x="5359" y="226"/>
                </a:cxn>
                <a:cxn ang="0">
                  <a:pos x="5360" y="263"/>
                </a:cxn>
                <a:cxn ang="0">
                  <a:pos x="5323" y="324"/>
                </a:cxn>
                <a:cxn ang="0">
                  <a:pos x="5323" y="364"/>
                </a:cxn>
                <a:cxn ang="0">
                  <a:pos x="5365" y="413"/>
                </a:cxn>
                <a:cxn ang="0">
                  <a:pos x="5368" y="442"/>
                </a:cxn>
                <a:cxn ang="0">
                  <a:pos x="5317" y="492"/>
                </a:cxn>
                <a:cxn ang="0">
                  <a:pos x="5307" y="536"/>
                </a:cxn>
                <a:cxn ang="0">
                  <a:pos x="5308" y="598"/>
                </a:cxn>
                <a:cxn ang="0">
                  <a:pos x="5328" y="630"/>
                </a:cxn>
                <a:cxn ang="0">
                  <a:pos x="5320" y="654"/>
                </a:cxn>
                <a:cxn ang="0">
                  <a:pos x="5301" y="692"/>
                </a:cxn>
                <a:cxn ang="0">
                  <a:pos x="5322" y="740"/>
                </a:cxn>
                <a:cxn ang="0">
                  <a:pos x="5369" y="810"/>
                </a:cxn>
                <a:cxn ang="0">
                  <a:pos x="5352" y="898"/>
                </a:cxn>
                <a:cxn ang="0">
                  <a:pos x="5304" y="1008"/>
                </a:cxn>
                <a:cxn ang="0">
                  <a:pos x="5315" y="1063"/>
                </a:cxn>
                <a:cxn ang="0">
                  <a:pos x="5323" y="1147"/>
                </a:cxn>
                <a:cxn ang="0">
                  <a:pos x="5412" y="1246"/>
                </a:cxn>
                <a:cxn ang="0">
                  <a:pos x="5431" y="1295"/>
                </a:cxn>
                <a:cxn ang="0">
                  <a:pos x="5397" y="1371"/>
                </a:cxn>
              </a:cxnLst>
              <a:rect l="0" t="0" r="r" b="b"/>
              <a:pathLst>
                <a:path w="5432" h="1377">
                  <a:moveTo>
                    <a:pt x="5386" y="1377"/>
                  </a:moveTo>
                  <a:lnTo>
                    <a:pt x="124" y="1377"/>
                  </a:lnTo>
                  <a:lnTo>
                    <a:pt x="103" y="1377"/>
                  </a:lnTo>
                  <a:lnTo>
                    <a:pt x="84" y="1376"/>
                  </a:lnTo>
                  <a:lnTo>
                    <a:pt x="68" y="1375"/>
                  </a:lnTo>
                  <a:lnTo>
                    <a:pt x="53" y="1373"/>
                  </a:lnTo>
                  <a:lnTo>
                    <a:pt x="40" y="1370"/>
                  </a:lnTo>
                  <a:lnTo>
                    <a:pt x="30" y="1368"/>
                  </a:lnTo>
                  <a:lnTo>
                    <a:pt x="21" y="1363"/>
                  </a:lnTo>
                  <a:lnTo>
                    <a:pt x="15" y="1360"/>
                  </a:lnTo>
                  <a:lnTo>
                    <a:pt x="8" y="1356"/>
                  </a:lnTo>
                  <a:lnTo>
                    <a:pt x="4" y="1352"/>
                  </a:lnTo>
                  <a:lnTo>
                    <a:pt x="2" y="1347"/>
                  </a:lnTo>
                  <a:lnTo>
                    <a:pt x="0" y="1342"/>
                  </a:lnTo>
                  <a:lnTo>
                    <a:pt x="0" y="1337"/>
                  </a:lnTo>
                  <a:lnTo>
                    <a:pt x="0" y="1332"/>
                  </a:lnTo>
                  <a:lnTo>
                    <a:pt x="2" y="1327"/>
                  </a:lnTo>
                  <a:lnTo>
                    <a:pt x="4" y="1321"/>
                  </a:lnTo>
                  <a:lnTo>
                    <a:pt x="10" y="1310"/>
                  </a:lnTo>
                  <a:lnTo>
                    <a:pt x="17" y="1300"/>
                  </a:lnTo>
                  <a:lnTo>
                    <a:pt x="25" y="1290"/>
                  </a:lnTo>
                  <a:lnTo>
                    <a:pt x="32" y="1279"/>
                  </a:lnTo>
                  <a:lnTo>
                    <a:pt x="38" y="1271"/>
                  </a:lnTo>
                  <a:lnTo>
                    <a:pt x="41" y="1264"/>
                  </a:lnTo>
                  <a:lnTo>
                    <a:pt x="42" y="1261"/>
                  </a:lnTo>
                  <a:lnTo>
                    <a:pt x="41" y="1258"/>
                  </a:lnTo>
                  <a:lnTo>
                    <a:pt x="40" y="1256"/>
                  </a:lnTo>
                  <a:lnTo>
                    <a:pt x="37" y="1254"/>
                  </a:lnTo>
                  <a:lnTo>
                    <a:pt x="34" y="1253"/>
                  </a:lnTo>
                  <a:lnTo>
                    <a:pt x="32" y="1251"/>
                  </a:lnTo>
                  <a:lnTo>
                    <a:pt x="31" y="1248"/>
                  </a:lnTo>
                  <a:lnTo>
                    <a:pt x="31" y="1246"/>
                  </a:lnTo>
                  <a:lnTo>
                    <a:pt x="33" y="1239"/>
                  </a:lnTo>
                  <a:lnTo>
                    <a:pt x="37" y="1233"/>
                  </a:lnTo>
                  <a:lnTo>
                    <a:pt x="43" y="1225"/>
                  </a:lnTo>
                  <a:lnTo>
                    <a:pt x="52" y="1217"/>
                  </a:lnTo>
                  <a:lnTo>
                    <a:pt x="62" y="1209"/>
                  </a:lnTo>
                  <a:lnTo>
                    <a:pt x="72" y="1199"/>
                  </a:lnTo>
                  <a:lnTo>
                    <a:pt x="95" y="1179"/>
                  </a:lnTo>
                  <a:lnTo>
                    <a:pt x="116" y="1159"/>
                  </a:lnTo>
                  <a:lnTo>
                    <a:pt x="124" y="1150"/>
                  </a:lnTo>
                  <a:lnTo>
                    <a:pt x="132" y="1140"/>
                  </a:lnTo>
                  <a:lnTo>
                    <a:pt x="138" y="1132"/>
                  </a:lnTo>
                  <a:lnTo>
                    <a:pt x="140" y="1122"/>
                  </a:lnTo>
                  <a:lnTo>
                    <a:pt x="141" y="1115"/>
                  </a:lnTo>
                  <a:lnTo>
                    <a:pt x="140" y="1108"/>
                  </a:lnTo>
                  <a:lnTo>
                    <a:pt x="138" y="1101"/>
                  </a:lnTo>
                  <a:lnTo>
                    <a:pt x="136" y="1095"/>
                  </a:lnTo>
                  <a:lnTo>
                    <a:pt x="132" y="1090"/>
                  </a:lnTo>
                  <a:lnTo>
                    <a:pt x="126" y="1085"/>
                  </a:lnTo>
                  <a:lnTo>
                    <a:pt x="121" y="1079"/>
                  </a:lnTo>
                  <a:lnTo>
                    <a:pt x="116" y="1075"/>
                  </a:lnTo>
                  <a:lnTo>
                    <a:pt x="105" y="1066"/>
                  </a:lnTo>
                  <a:lnTo>
                    <a:pt x="94" y="1058"/>
                  </a:lnTo>
                  <a:lnTo>
                    <a:pt x="89" y="1054"/>
                  </a:lnTo>
                  <a:lnTo>
                    <a:pt x="84" y="1050"/>
                  </a:lnTo>
                  <a:lnTo>
                    <a:pt x="81" y="1046"/>
                  </a:lnTo>
                  <a:lnTo>
                    <a:pt x="78" y="1040"/>
                  </a:lnTo>
                  <a:lnTo>
                    <a:pt x="75" y="1031"/>
                  </a:lnTo>
                  <a:lnTo>
                    <a:pt x="72" y="1022"/>
                  </a:lnTo>
                  <a:lnTo>
                    <a:pt x="71" y="1013"/>
                  </a:lnTo>
                  <a:lnTo>
                    <a:pt x="70" y="1004"/>
                  </a:lnTo>
                  <a:lnTo>
                    <a:pt x="70" y="995"/>
                  </a:lnTo>
                  <a:lnTo>
                    <a:pt x="72" y="987"/>
                  </a:lnTo>
                  <a:lnTo>
                    <a:pt x="74" y="979"/>
                  </a:lnTo>
                  <a:lnTo>
                    <a:pt x="78" y="971"/>
                  </a:lnTo>
                  <a:lnTo>
                    <a:pt x="81" y="968"/>
                  </a:lnTo>
                  <a:lnTo>
                    <a:pt x="85" y="965"/>
                  </a:lnTo>
                  <a:lnTo>
                    <a:pt x="90" y="964"/>
                  </a:lnTo>
                  <a:lnTo>
                    <a:pt x="95" y="961"/>
                  </a:lnTo>
                  <a:lnTo>
                    <a:pt x="107" y="959"/>
                  </a:lnTo>
                  <a:lnTo>
                    <a:pt x="119" y="958"/>
                  </a:lnTo>
                  <a:lnTo>
                    <a:pt x="125" y="957"/>
                  </a:lnTo>
                  <a:lnTo>
                    <a:pt x="131" y="955"/>
                  </a:lnTo>
                  <a:lnTo>
                    <a:pt x="137" y="954"/>
                  </a:lnTo>
                  <a:lnTo>
                    <a:pt x="141" y="952"/>
                  </a:lnTo>
                  <a:lnTo>
                    <a:pt x="145" y="949"/>
                  </a:lnTo>
                  <a:lnTo>
                    <a:pt x="148" y="945"/>
                  </a:lnTo>
                  <a:lnTo>
                    <a:pt x="150" y="941"/>
                  </a:lnTo>
                  <a:lnTo>
                    <a:pt x="150" y="935"/>
                  </a:lnTo>
                  <a:lnTo>
                    <a:pt x="150" y="929"/>
                  </a:lnTo>
                  <a:lnTo>
                    <a:pt x="148" y="923"/>
                  </a:lnTo>
                  <a:lnTo>
                    <a:pt x="145" y="915"/>
                  </a:lnTo>
                  <a:lnTo>
                    <a:pt x="141" y="908"/>
                  </a:lnTo>
                  <a:lnTo>
                    <a:pt x="131" y="895"/>
                  </a:lnTo>
                  <a:lnTo>
                    <a:pt x="119" y="880"/>
                  </a:lnTo>
                  <a:lnTo>
                    <a:pt x="107" y="867"/>
                  </a:lnTo>
                  <a:lnTo>
                    <a:pt x="95" y="854"/>
                  </a:lnTo>
                  <a:lnTo>
                    <a:pt x="85" y="841"/>
                  </a:lnTo>
                  <a:lnTo>
                    <a:pt x="78" y="830"/>
                  </a:lnTo>
                  <a:lnTo>
                    <a:pt x="74" y="820"/>
                  </a:lnTo>
                  <a:lnTo>
                    <a:pt x="71" y="811"/>
                  </a:lnTo>
                  <a:lnTo>
                    <a:pt x="69" y="801"/>
                  </a:lnTo>
                  <a:lnTo>
                    <a:pt x="68" y="793"/>
                  </a:lnTo>
                  <a:lnTo>
                    <a:pt x="68" y="785"/>
                  </a:lnTo>
                  <a:lnTo>
                    <a:pt x="70" y="777"/>
                  </a:lnTo>
                  <a:lnTo>
                    <a:pt x="73" y="769"/>
                  </a:lnTo>
                  <a:lnTo>
                    <a:pt x="78" y="760"/>
                  </a:lnTo>
                  <a:lnTo>
                    <a:pt x="82" y="756"/>
                  </a:lnTo>
                  <a:lnTo>
                    <a:pt x="86" y="752"/>
                  </a:lnTo>
                  <a:lnTo>
                    <a:pt x="93" y="749"/>
                  </a:lnTo>
                  <a:lnTo>
                    <a:pt x="99" y="746"/>
                  </a:lnTo>
                  <a:lnTo>
                    <a:pt x="113" y="740"/>
                  </a:lnTo>
                  <a:lnTo>
                    <a:pt x="128" y="734"/>
                  </a:lnTo>
                  <a:lnTo>
                    <a:pt x="136" y="731"/>
                  </a:lnTo>
                  <a:lnTo>
                    <a:pt x="142" y="728"/>
                  </a:lnTo>
                  <a:lnTo>
                    <a:pt x="149" y="724"/>
                  </a:lnTo>
                  <a:lnTo>
                    <a:pt x="154" y="719"/>
                  </a:lnTo>
                  <a:lnTo>
                    <a:pt x="159" y="714"/>
                  </a:lnTo>
                  <a:lnTo>
                    <a:pt x="162" y="709"/>
                  </a:lnTo>
                  <a:lnTo>
                    <a:pt x="165" y="703"/>
                  </a:lnTo>
                  <a:lnTo>
                    <a:pt x="165" y="696"/>
                  </a:lnTo>
                  <a:lnTo>
                    <a:pt x="165" y="689"/>
                  </a:lnTo>
                  <a:lnTo>
                    <a:pt x="162" y="683"/>
                  </a:lnTo>
                  <a:lnTo>
                    <a:pt x="159" y="677"/>
                  </a:lnTo>
                  <a:lnTo>
                    <a:pt x="154" y="671"/>
                  </a:lnTo>
                  <a:lnTo>
                    <a:pt x="149" y="666"/>
                  </a:lnTo>
                  <a:lnTo>
                    <a:pt x="142" y="662"/>
                  </a:lnTo>
                  <a:lnTo>
                    <a:pt x="136" y="657"/>
                  </a:lnTo>
                  <a:lnTo>
                    <a:pt x="128" y="653"/>
                  </a:lnTo>
                  <a:lnTo>
                    <a:pt x="113" y="645"/>
                  </a:lnTo>
                  <a:lnTo>
                    <a:pt x="99" y="636"/>
                  </a:lnTo>
                  <a:lnTo>
                    <a:pt x="93" y="632"/>
                  </a:lnTo>
                  <a:lnTo>
                    <a:pt x="86" y="628"/>
                  </a:lnTo>
                  <a:lnTo>
                    <a:pt x="82" y="624"/>
                  </a:lnTo>
                  <a:lnTo>
                    <a:pt x="78" y="619"/>
                  </a:lnTo>
                  <a:lnTo>
                    <a:pt x="73" y="610"/>
                  </a:lnTo>
                  <a:lnTo>
                    <a:pt x="70" y="601"/>
                  </a:lnTo>
                  <a:lnTo>
                    <a:pt x="68" y="591"/>
                  </a:lnTo>
                  <a:lnTo>
                    <a:pt x="68" y="582"/>
                  </a:lnTo>
                  <a:lnTo>
                    <a:pt x="69" y="574"/>
                  </a:lnTo>
                  <a:lnTo>
                    <a:pt x="71" y="566"/>
                  </a:lnTo>
                  <a:lnTo>
                    <a:pt x="74" y="557"/>
                  </a:lnTo>
                  <a:lnTo>
                    <a:pt x="78" y="549"/>
                  </a:lnTo>
                  <a:lnTo>
                    <a:pt x="81" y="546"/>
                  </a:lnTo>
                  <a:lnTo>
                    <a:pt x="85" y="543"/>
                  </a:lnTo>
                  <a:lnTo>
                    <a:pt x="90" y="540"/>
                  </a:lnTo>
                  <a:lnTo>
                    <a:pt x="95" y="537"/>
                  </a:lnTo>
                  <a:lnTo>
                    <a:pt x="107" y="533"/>
                  </a:lnTo>
                  <a:lnTo>
                    <a:pt x="119" y="528"/>
                  </a:lnTo>
                  <a:lnTo>
                    <a:pt x="131" y="522"/>
                  </a:lnTo>
                  <a:lnTo>
                    <a:pt x="141" y="515"/>
                  </a:lnTo>
                  <a:lnTo>
                    <a:pt x="145" y="511"/>
                  </a:lnTo>
                  <a:lnTo>
                    <a:pt x="148" y="507"/>
                  </a:lnTo>
                  <a:lnTo>
                    <a:pt x="150" y="502"/>
                  </a:lnTo>
                  <a:lnTo>
                    <a:pt x="150" y="496"/>
                  </a:lnTo>
                  <a:lnTo>
                    <a:pt x="150" y="490"/>
                  </a:lnTo>
                  <a:lnTo>
                    <a:pt x="148" y="484"/>
                  </a:lnTo>
                  <a:lnTo>
                    <a:pt x="145" y="477"/>
                  </a:lnTo>
                  <a:lnTo>
                    <a:pt x="141" y="472"/>
                  </a:lnTo>
                  <a:lnTo>
                    <a:pt x="131" y="462"/>
                  </a:lnTo>
                  <a:lnTo>
                    <a:pt x="119" y="452"/>
                  </a:lnTo>
                  <a:lnTo>
                    <a:pt x="107" y="442"/>
                  </a:lnTo>
                  <a:lnTo>
                    <a:pt x="95" y="431"/>
                  </a:lnTo>
                  <a:lnTo>
                    <a:pt x="90" y="426"/>
                  </a:lnTo>
                  <a:lnTo>
                    <a:pt x="85" y="421"/>
                  </a:lnTo>
                  <a:lnTo>
                    <a:pt x="81" y="416"/>
                  </a:lnTo>
                  <a:lnTo>
                    <a:pt x="78" y="411"/>
                  </a:lnTo>
                  <a:lnTo>
                    <a:pt x="74" y="401"/>
                  </a:lnTo>
                  <a:lnTo>
                    <a:pt x="71" y="391"/>
                  </a:lnTo>
                  <a:lnTo>
                    <a:pt x="69" y="382"/>
                  </a:lnTo>
                  <a:lnTo>
                    <a:pt x="69" y="373"/>
                  </a:lnTo>
                  <a:lnTo>
                    <a:pt x="69" y="365"/>
                  </a:lnTo>
                  <a:lnTo>
                    <a:pt x="71" y="356"/>
                  </a:lnTo>
                  <a:lnTo>
                    <a:pt x="74" y="347"/>
                  </a:lnTo>
                  <a:lnTo>
                    <a:pt x="78" y="339"/>
                  </a:lnTo>
                  <a:lnTo>
                    <a:pt x="81" y="335"/>
                  </a:lnTo>
                  <a:lnTo>
                    <a:pt x="85" y="331"/>
                  </a:lnTo>
                  <a:lnTo>
                    <a:pt x="90" y="328"/>
                  </a:lnTo>
                  <a:lnTo>
                    <a:pt x="95" y="325"/>
                  </a:lnTo>
                  <a:lnTo>
                    <a:pt x="107" y="318"/>
                  </a:lnTo>
                  <a:lnTo>
                    <a:pt x="119" y="313"/>
                  </a:lnTo>
                  <a:lnTo>
                    <a:pt x="131" y="307"/>
                  </a:lnTo>
                  <a:lnTo>
                    <a:pt x="141" y="300"/>
                  </a:lnTo>
                  <a:lnTo>
                    <a:pt x="145" y="296"/>
                  </a:lnTo>
                  <a:lnTo>
                    <a:pt x="148" y="291"/>
                  </a:lnTo>
                  <a:lnTo>
                    <a:pt x="150" y="286"/>
                  </a:lnTo>
                  <a:lnTo>
                    <a:pt x="150" y="280"/>
                  </a:lnTo>
                  <a:lnTo>
                    <a:pt x="150" y="273"/>
                  </a:lnTo>
                  <a:lnTo>
                    <a:pt x="148" y="268"/>
                  </a:lnTo>
                  <a:lnTo>
                    <a:pt x="144" y="263"/>
                  </a:lnTo>
                  <a:lnTo>
                    <a:pt x="140" y="258"/>
                  </a:lnTo>
                  <a:lnTo>
                    <a:pt x="130" y="249"/>
                  </a:lnTo>
                  <a:lnTo>
                    <a:pt x="116" y="240"/>
                  </a:lnTo>
                  <a:lnTo>
                    <a:pt x="104" y="231"/>
                  </a:lnTo>
                  <a:lnTo>
                    <a:pt x="92" y="222"/>
                  </a:lnTo>
                  <a:lnTo>
                    <a:pt x="87" y="217"/>
                  </a:lnTo>
                  <a:lnTo>
                    <a:pt x="83" y="212"/>
                  </a:lnTo>
                  <a:lnTo>
                    <a:pt x="80" y="206"/>
                  </a:lnTo>
                  <a:lnTo>
                    <a:pt x="78" y="201"/>
                  </a:lnTo>
                  <a:lnTo>
                    <a:pt x="78" y="197"/>
                  </a:lnTo>
                  <a:lnTo>
                    <a:pt x="79" y="193"/>
                  </a:lnTo>
                  <a:lnTo>
                    <a:pt x="80" y="190"/>
                  </a:lnTo>
                  <a:lnTo>
                    <a:pt x="81" y="187"/>
                  </a:lnTo>
                  <a:lnTo>
                    <a:pt x="86" y="180"/>
                  </a:lnTo>
                  <a:lnTo>
                    <a:pt x="94" y="174"/>
                  </a:lnTo>
                  <a:lnTo>
                    <a:pt x="112" y="160"/>
                  </a:lnTo>
                  <a:lnTo>
                    <a:pt x="133" y="145"/>
                  </a:lnTo>
                  <a:lnTo>
                    <a:pt x="154" y="131"/>
                  </a:lnTo>
                  <a:lnTo>
                    <a:pt x="175" y="116"/>
                  </a:lnTo>
                  <a:lnTo>
                    <a:pt x="183" y="109"/>
                  </a:lnTo>
                  <a:lnTo>
                    <a:pt x="189" y="102"/>
                  </a:lnTo>
                  <a:lnTo>
                    <a:pt x="194" y="96"/>
                  </a:lnTo>
                  <a:lnTo>
                    <a:pt x="197" y="90"/>
                  </a:lnTo>
                  <a:lnTo>
                    <a:pt x="197" y="84"/>
                  </a:lnTo>
                  <a:lnTo>
                    <a:pt x="196" y="78"/>
                  </a:lnTo>
                  <a:lnTo>
                    <a:pt x="193" y="72"/>
                  </a:lnTo>
                  <a:lnTo>
                    <a:pt x="189" y="67"/>
                  </a:lnTo>
                  <a:lnTo>
                    <a:pt x="178" y="57"/>
                  </a:lnTo>
                  <a:lnTo>
                    <a:pt x="163" y="47"/>
                  </a:lnTo>
                  <a:lnTo>
                    <a:pt x="150" y="36"/>
                  </a:lnTo>
                  <a:lnTo>
                    <a:pt x="137" y="25"/>
                  </a:lnTo>
                  <a:lnTo>
                    <a:pt x="132" y="19"/>
                  </a:lnTo>
                  <a:lnTo>
                    <a:pt x="129" y="13"/>
                  </a:lnTo>
                  <a:lnTo>
                    <a:pt x="125" y="7"/>
                  </a:lnTo>
                  <a:lnTo>
                    <a:pt x="124" y="0"/>
                  </a:lnTo>
                  <a:lnTo>
                    <a:pt x="5386" y="0"/>
                  </a:lnTo>
                  <a:lnTo>
                    <a:pt x="5390" y="0"/>
                  </a:lnTo>
                  <a:lnTo>
                    <a:pt x="5394" y="1"/>
                  </a:lnTo>
                  <a:lnTo>
                    <a:pt x="5397" y="2"/>
                  </a:lnTo>
                  <a:lnTo>
                    <a:pt x="5399" y="3"/>
                  </a:lnTo>
                  <a:lnTo>
                    <a:pt x="5400" y="5"/>
                  </a:lnTo>
                  <a:lnTo>
                    <a:pt x="5400" y="7"/>
                  </a:lnTo>
                  <a:lnTo>
                    <a:pt x="5399" y="9"/>
                  </a:lnTo>
                  <a:lnTo>
                    <a:pt x="5398" y="12"/>
                  </a:lnTo>
                  <a:lnTo>
                    <a:pt x="5394" y="18"/>
                  </a:lnTo>
                  <a:lnTo>
                    <a:pt x="5387" y="25"/>
                  </a:lnTo>
                  <a:lnTo>
                    <a:pt x="5379" y="32"/>
                  </a:lnTo>
                  <a:lnTo>
                    <a:pt x="5369" y="42"/>
                  </a:lnTo>
                  <a:lnTo>
                    <a:pt x="5348" y="59"/>
                  </a:lnTo>
                  <a:lnTo>
                    <a:pt x="5328" y="79"/>
                  </a:lnTo>
                  <a:lnTo>
                    <a:pt x="5320" y="89"/>
                  </a:lnTo>
                  <a:lnTo>
                    <a:pt x="5314" y="98"/>
                  </a:lnTo>
                  <a:lnTo>
                    <a:pt x="5312" y="102"/>
                  </a:lnTo>
                  <a:lnTo>
                    <a:pt x="5310" y="107"/>
                  </a:lnTo>
                  <a:lnTo>
                    <a:pt x="5309" y="111"/>
                  </a:lnTo>
                  <a:lnTo>
                    <a:pt x="5308" y="115"/>
                  </a:lnTo>
                  <a:lnTo>
                    <a:pt x="5309" y="124"/>
                  </a:lnTo>
                  <a:lnTo>
                    <a:pt x="5311" y="132"/>
                  </a:lnTo>
                  <a:lnTo>
                    <a:pt x="5313" y="141"/>
                  </a:lnTo>
                  <a:lnTo>
                    <a:pt x="5317" y="150"/>
                  </a:lnTo>
                  <a:lnTo>
                    <a:pt x="5326" y="168"/>
                  </a:lnTo>
                  <a:lnTo>
                    <a:pt x="5337" y="185"/>
                  </a:lnTo>
                  <a:lnTo>
                    <a:pt x="5347" y="203"/>
                  </a:lnTo>
                  <a:lnTo>
                    <a:pt x="5356" y="219"/>
                  </a:lnTo>
                  <a:lnTo>
                    <a:pt x="5359" y="226"/>
                  </a:lnTo>
                  <a:lnTo>
                    <a:pt x="5362" y="233"/>
                  </a:lnTo>
                  <a:lnTo>
                    <a:pt x="5364" y="241"/>
                  </a:lnTo>
                  <a:lnTo>
                    <a:pt x="5364" y="247"/>
                  </a:lnTo>
                  <a:lnTo>
                    <a:pt x="5364" y="252"/>
                  </a:lnTo>
                  <a:lnTo>
                    <a:pt x="5363" y="258"/>
                  </a:lnTo>
                  <a:lnTo>
                    <a:pt x="5360" y="263"/>
                  </a:lnTo>
                  <a:lnTo>
                    <a:pt x="5357" y="269"/>
                  </a:lnTo>
                  <a:lnTo>
                    <a:pt x="5350" y="281"/>
                  </a:lnTo>
                  <a:lnTo>
                    <a:pt x="5342" y="292"/>
                  </a:lnTo>
                  <a:lnTo>
                    <a:pt x="5333" y="304"/>
                  </a:lnTo>
                  <a:lnTo>
                    <a:pt x="5325" y="316"/>
                  </a:lnTo>
                  <a:lnTo>
                    <a:pt x="5323" y="324"/>
                  </a:lnTo>
                  <a:lnTo>
                    <a:pt x="5320" y="330"/>
                  </a:lnTo>
                  <a:lnTo>
                    <a:pt x="5319" y="337"/>
                  </a:lnTo>
                  <a:lnTo>
                    <a:pt x="5318" y="344"/>
                  </a:lnTo>
                  <a:lnTo>
                    <a:pt x="5319" y="351"/>
                  </a:lnTo>
                  <a:lnTo>
                    <a:pt x="5320" y="357"/>
                  </a:lnTo>
                  <a:lnTo>
                    <a:pt x="5323" y="364"/>
                  </a:lnTo>
                  <a:lnTo>
                    <a:pt x="5326" y="370"/>
                  </a:lnTo>
                  <a:lnTo>
                    <a:pt x="5334" y="380"/>
                  </a:lnTo>
                  <a:lnTo>
                    <a:pt x="5344" y="390"/>
                  </a:lnTo>
                  <a:lnTo>
                    <a:pt x="5353" y="400"/>
                  </a:lnTo>
                  <a:lnTo>
                    <a:pt x="5362" y="408"/>
                  </a:lnTo>
                  <a:lnTo>
                    <a:pt x="5365" y="413"/>
                  </a:lnTo>
                  <a:lnTo>
                    <a:pt x="5368" y="417"/>
                  </a:lnTo>
                  <a:lnTo>
                    <a:pt x="5371" y="422"/>
                  </a:lnTo>
                  <a:lnTo>
                    <a:pt x="5372" y="426"/>
                  </a:lnTo>
                  <a:lnTo>
                    <a:pt x="5372" y="431"/>
                  </a:lnTo>
                  <a:lnTo>
                    <a:pt x="5371" y="436"/>
                  </a:lnTo>
                  <a:lnTo>
                    <a:pt x="5368" y="442"/>
                  </a:lnTo>
                  <a:lnTo>
                    <a:pt x="5365" y="447"/>
                  </a:lnTo>
                  <a:lnTo>
                    <a:pt x="5355" y="457"/>
                  </a:lnTo>
                  <a:lnTo>
                    <a:pt x="5344" y="467"/>
                  </a:lnTo>
                  <a:lnTo>
                    <a:pt x="5331" y="477"/>
                  </a:lnTo>
                  <a:lnTo>
                    <a:pt x="5321" y="488"/>
                  </a:lnTo>
                  <a:lnTo>
                    <a:pt x="5317" y="492"/>
                  </a:lnTo>
                  <a:lnTo>
                    <a:pt x="5314" y="497"/>
                  </a:lnTo>
                  <a:lnTo>
                    <a:pt x="5312" y="501"/>
                  </a:lnTo>
                  <a:lnTo>
                    <a:pt x="5311" y="506"/>
                  </a:lnTo>
                  <a:lnTo>
                    <a:pt x="5310" y="515"/>
                  </a:lnTo>
                  <a:lnTo>
                    <a:pt x="5309" y="526"/>
                  </a:lnTo>
                  <a:lnTo>
                    <a:pt x="5307" y="536"/>
                  </a:lnTo>
                  <a:lnTo>
                    <a:pt x="5305" y="546"/>
                  </a:lnTo>
                  <a:lnTo>
                    <a:pt x="5300" y="566"/>
                  </a:lnTo>
                  <a:lnTo>
                    <a:pt x="5298" y="580"/>
                  </a:lnTo>
                  <a:lnTo>
                    <a:pt x="5300" y="586"/>
                  </a:lnTo>
                  <a:lnTo>
                    <a:pt x="5303" y="592"/>
                  </a:lnTo>
                  <a:lnTo>
                    <a:pt x="5308" y="598"/>
                  </a:lnTo>
                  <a:lnTo>
                    <a:pt x="5313" y="606"/>
                  </a:lnTo>
                  <a:lnTo>
                    <a:pt x="5319" y="613"/>
                  </a:lnTo>
                  <a:lnTo>
                    <a:pt x="5324" y="620"/>
                  </a:lnTo>
                  <a:lnTo>
                    <a:pt x="5326" y="623"/>
                  </a:lnTo>
                  <a:lnTo>
                    <a:pt x="5327" y="627"/>
                  </a:lnTo>
                  <a:lnTo>
                    <a:pt x="5328" y="630"/>
                  </a:lnTo>
                  <a:lnTo>
                    <a:pt x="5328" y="634"/>
                  </a:lnTo>
                  <a:lnTo>
                    <a:pt x="5328" y="638"/>
                  </a:lnTo>
                  <a:lnTo>
                    <a:pt x="5327" y="642"/>
                  </a:lnTo>
                  <a:lnTo>
                    <a:pt x="5326" y="645"/>
                  </a:lnTo>
                  <a:lnTo>
                    <a:pt x="5324" y="648"/>
                  </a:lnTo>
                  <a:lnTo>
                    <a:pt x="5320" y="654"/>
                  </a:lnTo>
                  <a:lnTo>
                    <a:pt x="5315" y="660"/>
                  </a:lnTo>
                  <a:lnTo>
                    <a:pt x="5310" y="667"/>
                  </a:lnTo>
                  <a:lnTo>
                    <a:pt x="5305" y="675"/>
                  </a:lnTo>
                  <a:lnTo>
                    <a:pt x="5303" y="680"/>
                  </a:lnTo>
                  <a:lnTo>
                    <a:pt x="5302" y="686"/>
                  </a:lnTo>
                  <a:lnTo>
                    <a:pt x="5301" y="692"/>
                  </a:lnTo>
                  <a:lnTo>
                    <a:pt x="5301" y="699"/>
                  </a:lnTo>
                  <a:lnTo>
                    <a:pt x="5302" y="706"/>
                  </a:lnTo>
                  <a:lnTo>
                    <a:pt x="5304" y="713"/>
                  </a:lnTo>
                  <a:lnTo>
                    <a:pt x="5307" y="719"/>
                  </a:lnTo>
                  <a:lnTo>
                    <a:pt x="5311" y="727"/>
                  </a:lnTo>
                  <a:lnTo>
                    <a:pt x="5322" y="740"/>
                  </a:lnTo>
                  <a:lnTo>
                    <a:pt x="5335" y="754"/>
                  </a:lnTo>
                  <a:lnTo>
                    <a:pt x="5348" y="769"/>
                  </a:lnTo>
                  <a:lnTo>
                    <a:pt x="5359" y="784"/>
                  </a:lnTo>
                  <a:lnTo>
                    <a:pt x="5363" y="792"/>
                  </a:lnTo>
                  <a:lnTo>
                    <a:pt x="5367" y="801"/>
                  </a:lnTo>
                  <a:lnTo>
                    <a:pt x="5369" y="810"/>
                  </a:lnTo>
                  <a:lnTo>
                    <a:pt x="5369" y="820"/>
                  </a:lnTo>
                  <a:lnTo>
                    <a:pt x="5369" y="837"/>
                  </a:lnTo>
                  <a:lnTo>
                    <a:pt x="5367" y="854"/>
                  </a:lnTo>
                  <a:lnTo>
                    <a:pt x="5364" y="867"/>
                  </a:lnTo>
                  <a:lnTo>
                    <a:pt x="5360" y="879"/>
                  </a:lnTo>
                  <a:lnTo>
                    <a:pt x="5352" y="898"/>
                  </a:lnTo>
                  <a:lnTo>
                    <a:pt x="5344" y="912"/>
                  </a:lnTo>
                  <a:lnTo>
                    <a:pt x="5333" y="933"/>
                  </a:lnTo>
                  <a:lnTo>
                    <a:pt x="5317" y="966"/>
                  </a:lnTo>
                  <a:lnTo>
                    <a:pt x="5310" y="983"/>
                  </a:lnTo>
                  <a:lnTo>
                    <a:pt x="5305" y="999"/>
                  </a:lnTo>
                  <a:lnTo>
                    <a:pt x="5304" y="1008"/>
                  </a:lnTo>
                  <a:lnTo>
                    <a:pt x="5304" y="1014"/>
                  </a:lnTo>
                  <a:lnTo>
                    <a:pt x="5304" y="1020"/>
                  </a:lnTo>
                  <a:lnTo>
                    <a:pt x="5306" y="1025"/>
                  </a:lnTo>
                  <a:lnTo>
                    <a:pt x="5310" y="1035"/>
                  </a:lnTo>
                  <a:lnTo>
                    <a:pt x="5313" y="1049"/>
                  </a:lnTo>
                  <a:lnTo>
                    <a:pt x="5315" y="1063"/>
                  </a:lnTo>
                  <a:lnTo>
                    <a:pt x="5317" y="1078"/>
                  </a:lnTo>
                  <a:lnTo>
                    <a:pt x="5318" y="1107"/>
                  </a:lnTo>
                  <a:lnTo>
                    <a:pt x="5318" y="1128"/>
                  </a:lnTo>
                  <a:lnTo>
                    <a:pt x="5319" y="1135"/>
                  </a:lnTo>
                  <a:lnTo>
                    <a:pt x="5320" y="1141"/>
                  </a:lnTo>
                  <a:lnTo>
                    <a:pt x="5323" y="1147"/>
                  </a:lnTo>
                  <a:lnTo>
                    <a:pt x="5326" y="1153"/>
                  </a:lnTo>
                  <a:lnTo>
                    <a:pt x="5337" y="1168"/>
                  </a:lnTo>
                  <a:lnTo>
                    <a:pt x="5352" y="1184"/>
                  </a:lnTo>
                  <a:lnTo>
                    <a:pt x="5374" y="1207"/>
                  </a:lnTo>
                  <a:lnTo>
                    <a:pt x="5400" y="1232"/>
                  </a:lnTo>
                  <a:lnTo>
                    <a:pt x="5412" y="1246"/>
                  </a:lnTo>
                  <a:lnTo>
                    <a:pt x="5423" y="1259"/>
                  </a:lnTo>
                  <a:lnTo>
                    <a:pt x="5426" y="1265"/>
                  </a:lnTo>
                  <a:lnTo>
                    <a:pt x="5429" y="1271"/>
                  </a:lnTo>
                  <a:lnTo>
                    <a:pt x="5431" y="1276"/>
                  </a:lnTo>
                  <a:lnTo>
                    <a:pt x="5432" y="1282"/>
                  </a:lnTo>
                  <a:lnTo>
                    <a:pt x="5431" y="1295"/>
                  </a:lnTo>
                  <a:lnTo>
                    <a:pt x="5427" y="1309"/>
                  </a:lnTo>
                  <a:lnTo>
                    <a:pt x="5423" y="1324"/>
                  </a:lnTo>
                  <a:lnTo>
                    <a:pt x="5417" y="1340"/>
                  </a:lnTo>
                  <a:lnTo>
                    <a:pt x="5409" y="1354"/>
                  </a:lnTo>
                  <a:lnTo>
                    <a:pt x="5401" y="1367"/>
                  </a:lnTo>
                  <a:lnTo>
                    <a:pt x="5397" y="1371"/>
                  </a:lnTo>
                  <a:lnTo>
                    <a:pt x="5393" y="1375"/>
                  </a:lnTo>
                  <a:lnTo>
                    <a:pt x="5389" y="1377"/>
                  </a:lnTo>
                  <a:lnTo>
                    <a:pt x="5386" y="1377"/>
                  </a:lnTo>
                  <a:close/>
                </a:path>
              </a:pathLst>
            </a:custGeom>
            <a:solidFill>
              <a:srgbClr val="FFFDC9"/>
            </a:solidFill>
            <a:ln w="9525">
              <a:noFill/>
              <a:round/>
              <a:headEnd/>
              <a:tailEnd/>
            </a:ln>
          </p:spPr>
          <p:txBody>
            <a:bodyPr/>
            <a:lstStyle/>
            <a:p>
              <a:endParaRPr lang="en-US"/>
            </a:p>
          </p:txBody>
        </p:sp>
        <p:sp>
          <p:nvSpPr>
            <p:cNvPr id="219211" name="Freeform 75"/>
            <p:cNvSpPr>
              <a:spLocks/>
            </p:cNvSpPr>
            <p:nvPr/>
          </p:nvSpPr>
          <p:spPr bwMode="auto">
            <a:xfrm>
              <a:off x="3594" y="1683"/>
              <a:ext cx="1811" cy="459"/>
            </a:xfrm>
            <a:custGeom>
              <a:avLst/>
              <a:gdLst/>
              <a:ahLst/>
              <a:cxnLst>
                <a:cxn ang="0">
                  <a:pos x="53" y="1373"/>
                </a:cxn>
                <a:cxn ang="0">
                  <a:pos x="4" y="1352"/>
                </a:cxn>
                <a:cxn ang="0">
                  <a:pos x="4" y="1321"/>
                </a:cxn>
                <a:cxn ang="0">
                  <a:pos x="41" y="1264"/>
                </a:cxn>
                <a:cxn ang="0">
                  <a:pos x="32" y="1251"/>
                </a:cxn>
                <a:cxn ang="0">
                  <a:pos x="52" y="1217"/>
                </a:cxn>
                <a:cxn ang="0">
                  <a:pos x="132" y="1140"/>
                </a:cxn>
                <a:cxn ang="0">
                  <a:pos x="136" y="1095"/>
                </a:cxn>
                <a:cxn ang="0">
                  <a:pos x="94" y="1058"/>
                </a:cxn>
                <a:cxn ang="0">
                  <a:pos x="72" y="1022"/>
                </a:cxn>
                <a:cxn ang="0">
                  <a:pos x="78" y="971"/>
                </a:cxn>
                <a:cxn ang="0">
                  <a:pos x="119" y="958"/>
                </a:cxn>
                <a:cxn ang="0">
                  <a:pos x="148" y="945"/>
                </a:cxn>
                <a:cxn ang="0">
                  <a:pos x="141" y="908"/>
                </a:cxn>
                <a:cxn ang="0">
                  <a:pos x="78" y="830"/>
                </a:cxn>
                <a:cxn ang="0">
                  <a:pos x="70" y="777"/>
                </a:cxn>
                <a:cxn ang="0">
                  <a:pos x="99" y="746"/>
                </a:cxn>
                <a:cxn ang="0">
                  <a:pos x="154" y="719"/>
                </a:cxn>
                <a:cxn ang="0">
                  <a:pos x="162" y="683"/>
                </a:cxn>
                <a:cxn ang="0">
                  <a:pos x="128" y="653"/>
                </a:cxn>
                <a:cxn ang="0">
                  <a:pos x="78" y="619"/>
                </a:cxn>
                <a:cxn ang="0">
                  <a:pos x="71" y="566"/>
                </a:cxn>
                <a:cxn ang="0">
                  <a:pos x="95" y="537"/>
                </a:cxn>
                <a:cxn ang="0">
                  <a:pos x="148" y="507"/>
                </a:cxn>
                <a:cxn ang="0">
                  <a:pos x="141" y="472"/>
                </a:cxn>
                <a:cxn ang="0">
                  <a:pos x="85" y="421"/>
                </a:cxn>
                <a:cxn ang="0">
                  <a:pos x="69" y="373"/>
                </a:cxn>
                <a:cxn ang="0">
                  <a:pos x="85" y="331"/>
                </a:cxn>
                <a:cxn ang="0">
                  <a:pos x="141" y="300"/>
                </a:cxn>
                <a:cxn ang="0">
                  <a:pos x="148" y="268"/>
                </a:cxn>
                <a:cxn ang="0">
                  <a:pos x="92" y="222"/>
                </a:cxn>
                <a:cxn ang="0">
                  <a:pos x="79" y="193"/>
                </a:cxn>
                <a:cxn ang="0">
                  <a:pos x="133" y="145"/>
                </a:cxn>
                <a:cxn ang="0">
                  <a:pos x="197" y="90"/>
                </a:cxn>
                <a:cxn ang="0">
                  <a:pos x="163" y="47"/>
                </a:cxn>
                <a:cxn ang="0">
                  <a:pos x="124" y="0"/>
                </a:cxn>
                <a:cxn ang="0">
                  <a:pos x="5400" y="5"/>
                </a:cxn>
                <a:cxn ang="0">
                  <a:pos x="5379" y="32"/>
                </a:cxn>
                <a:cxn ang="0">
                  <a:pos x="5312" y="102"/>
                </a:cxn>
                <a:cxn ang="0">
                  <a:pos x="5313" y="141"/>
                </a:cxn>
                <a:cxn ang="0">
                  <a:pos x="5359" y="226"/>
                </a:cxn>
                <a:cxn ang="0">
                  <a:pos x="5360" y="263"/>
                </a:cxn>
                <a:cxn ang="0">
                  <a:pos x="5323" y="324"/>
                </a:cxn>
                <a:cxn ang="0">
                  <a:pos x="5323" y="364"/>
                </a:cxn>
                <a:cxn ang="0">
                  <a:pos x="5365" y="413"/>
                </a:cxn>
                <a:cxn ang="0">
                  <a:pos x="5368" y="442"/>
                </a:cxn>
                <a:cxn ang="0">
                  <a:pos x="5317" y="492"/>
                </a:cxn>
                <a:cxn ang="0">
                  <a:pos x="5307" y="536"/>
                </a:cxn>
                <a:cxn ang="0">
                  <a:pos x="5308" y="598"/>
                </a:cxn>
                <a:cxn ang="0">
                  <a:pos x="5328" y="630"/>
                </a:cxn>
                <a:cxn ang="0">
                  <a:pos x="5320" y="654"/>
                </a:cxn>
                <a:cxn ang="0">
                  <a:pos x="5301" y="692"/>
                </a:cxn>
                <a:cxn ang="0">
                  <a:pos x="5322" y="740"/>
                </a:cxn>
                <a:cxn ang="0">
                  <a:pos x="5369" y="810"/>
                </a:cxn>
                <a:cxn ang="0">
                  <a:pos x="5352" y="898"/>
                </a:cxn>
                <a:cxn ang="0">
                  <a:pos x="5304" y="1008"/>
                </a:cxn>
                <a:cxn ang="0">
                  <a:pos x="5315" y="1063"/>
                </a:cxn>
                <a:cxn ang="0">
                  <a:pos x="5323" y="1147"/>
                </a:cxn>
                <a:cxn ang="0">
                  <a:pos x="5412" y="1246"/>
                </a:cxn>
                <a:cxn ang="0">
                  <a:pos x="5431" y="1295"/>
                </a:cxn>
                <a:cxn ang="0">
                  <a:pos x="5397" y="1371"/>
                </a:cxn>
              </a:cxnLst>
              <a:rect l="0" t="0" r="r" b="b"/>
              <a:pathLst>
                <a:path w="5432" h="1377">
                  <a:moveTo>
                    <a:pt x="5386" y="1377"/>
                  </a:moveTo>
                  <a:lnTo>
                    <a:pt x="124" y="1377"/>
                  </a:lnTo>
                  <a:lnTo>
                    <a:pt x="103" y="1377"/>
                  </a:lnTo>
                  <a:lnTo>
                    <a:pt x="84" y="1376"/>
                  </a:lnTo>
                  <a:lnTo>
                    <a:pt x="68" y="1375"/>
                  </a:lnTo>
                  <a:lnTo>
                    <a:pt x="53" y="1373"/>
                  </a:lnTo>
                  <a:lnTo>
                    <a:pt x="40" y="1370"/>
                  </a:lnTo>
                  <a:lnTo>
                    <a:pt x="30" y="1368"/>
                  </a:lnTo>
                  <a:lnTo>
                    <a:pt x="21" y="1363"/>
                  </a:lnTo>
                  <a:lnTo>
                    <a:pt x="15" y="1360"/>
                  </a:lnTo>
                  <a:lnTo>
                    <a:pt x="8" y="1356"/>
                  </a:lnTo>
                  <a:lnTo>
                    <a:pt x="4" y="1352"/>
                  </a:lnTo>
                  <a:lnTo>
                    <a:pt x="2" y="1347"/>
                  </a:lnTo>
                  <a:lnTo>
                    <a:pt x="0" y="1342"/>
                  </a:lnTo>
                  <a:lnTo>
                    <a:pt x="0" y="1337"/>
                  </a:lnTo>
                  <a:lnTo>
                    <a:pt x="0" y="1332"/>
                  </a:lnTo>
                  <a:lnTo>
                    <a:pt x="2" y="1327"/>
                  </a:lnTo>
                  <a:lnTo>
                    <a:pt x="4" y="1321"/>
                  </a:lnTo>
                  <a:lnTo>
                    <a:pt x="10" y="1310"/>
                  </a:lnTo>
                  <a:lnTo>
                    <a:pt x="17" y="1300"/>
                  </a:lnTo>
                  <a:lnTo>
                    <a:pt x="25" y="1290"/>
                  </a:lnTo>
                  <a:lnTo>
                    <a:pt x="32" y="1279"/>
                  </a:lnTo>
                  <a:lnTo>
                    <a:pt x="38" y="1271"/>
                  </a:lnTo>
                  <a:lnTo>
                    <a:pt x="41" y="1264"/>
                  </a:lnTo>
                  <a:lnTo>
                    <a:pt x="42" y="1261"/>
                  </a:lnTo>
                  <a:lnTo>
                    <a:pt x="41" y="1258"/>
                  </a:lnTo>
                  <a:lnTo>
                    <a:pt x="40" y="1256"/>
                  </a:lnTo>
                  <a:lnTo>
                    <a:pt x="37" y="1254"/>
                  </a:lnTo>
                  <a:lnTo>
                    <a:pt x="34" y="1253"/>
                  </a:lnTo>
                  <a:lnTo>
                    <a:pt x="32" y="1251"/>
                  </a:lnTo>
                  <a:lnTo>
                    <a:pt x="31" y="1248"/>
                  </a:lnTo>
                  <a:lnTo>
                    <a:pt x="31" y="1246"/>
                  </a:lnTo>
                  <a:lnTo>
                    <a:pt x="33" y="1239"/>
                  </a:lnTo>
                  <a:lnTo>
                    <a:pt x="37" y="1233"/>
                  </a:lnTo>
                  <a:lnTo>
                    <a:pt x="43" y="1225"/>
                  </a:lnTo>
                  <a:lnTo>
                    <a:pt x="52" y="1217"/>
                  </a:lnTo>
                  <a:lnTo>
                    <a:pt x="62" y="1209"/>
                  </a:lnTo>
                  <a:lnTo>
                    <a:pt x="72" y="1199"/>
                  </a:lnTo>
                  <a:lnTo>
                    <a:pt x="95" y="1179"/>
                  </a:lnTo>
                  <a:lnTo>
                    <a:pt x="116" y="1159"/>
                  </a:lnTo>
                  <a:lnTo>
                    <a:pt x="124" y="1150"/>
                  </a:lnTo>
                  <a:lnTo>
                    <a:pt x="132" y="1140"/>
                  </a:lnTo>
                  <a:lnTo>
                    <a:pt x="138" y="1132"/>
                  </a:lnTo>
                  <a:lnTo>
                    <a:pt x="140" y="1122"/>
                  </a:lnTo>
                  <a:lnTo>
                    <a:pt x="141" y="1115"/>
                  </a:lnTo>
                  <a:lnTo>
                    <a:pt x="140" y="1108"/>
                  </a:lnTo>
                  <a:lnTo>
                    <a:pt x="138" y="1101"/>
                  </a:lnTo>
                  <a:lnTo>
                    <a:pt x="136" y="1095"/>
                  </a:lnTo>
                  <a:lnTo>
                    <a:pt x="132" y="1090"/>
                  </a:lnTo>
                  <a:lnTo>
                    <a:pt x="126" y="1085"/>
                  </a:lnTo>
                  <a:lnTo>
                    <a:pt x="121" y="1079"/>
                  </a:lnTo>
                  <a:lnTo>
                    <a:pt x="116" y="1075"/>
                  </a:lnTo>
                  <a:lnTo>
                    <a:pt x="105" y="1066"/>
                  </a:lnTo>
                  <a:lnTo>
                    <a:pt x="94" y="1058"/>
                  </a:lnTo>
                  <a:lnTo>
                    <a:pt x="89" y="1054"/>
                  </a:lnTo>
                  <a:lnTo>
                    <a:pt x="84" y="1050"/>
                  </a:lnTo>
                  <a:lnTo>
                    <a:pt x="81" y="1046"/>
                  </a:lnTo>
                  <a:lnTo>
                    <a:pt x="78" y="1040"/>
                  </a:lnTo>
                  <a:lnTo>
                    <a:pt x="75" y="1031"/>
                  </a:lnTo>
                  <a:lnTo>
                    <a:pt x="72" y="1022"/>
                  </a:lnTo>
                  <a:lnTo>
                    <a:pt x="71" y="1013"/>
                  </a:lnTo>
                  <a:lnTo>
                    <a:pt x="70" y="1004"/>
                  </a:lnTo>
                  <a:lnTo>
                    <a:pt x="70" y="995"/>
                  </a:lnTo>
                  <a:lnTo>
                    <a:pt x="72" y="987"/>
                  </a:lnTo>
                  <a:lnTo>
                    <a:pt x="74" y="979"/>
                  </a:lnTo>
                  <a:lnTo>
                    <a:pt x="78" y="971"/>
                  </a:lnTo>
                  <a:lnTo>
                    <a:pt x="81" y="968"/>
                  </a:lnTo>
                  <a:lnTo>
                    <a:pt x="85" y="965"/>
                  </a:lnTo>
                  <a:lnTo>
                    <a:pt x="90" y="964"/>
                  </a:lnTo>
                  <a:lnTo>
                    <a:pt x="95" y="961"/>
                  </a:lnTo>
                  <a:lnTo>
                    <a:pt x="107" y="959"/>
                  </a:lnTo>
                  <a:lnTo>
                    <a:pt x="119" y="958"/>
                  </a:lnTo>
                  <a:lnTo>
                    <a:pt x="125" y="957"/>
                  </a:lnTo>
                  <a:lnTo>
                    <a:pt x="131" y="955"/>
                  </a:lnTo>
                  <a:lnTo>
                    <a:pt x="137" y="954"/>
                  </a:lnTo>
                  <a:lnTo>
                    <a:pt x="141" y="952"/>
                  </a:lnTo>
                  <a:lnTo>
                    <a:pt x="145" y="949"/>
                  </a:lnTo>
                  <a:lnTo>
                    <a:pt x="148" y="945"/>
                  </a:lnTo>
                  <a:lnTo>
                    <a:pt x="150" y="941"/>
                  </a:lnTo>
                  <a:lnTo>
                    <a:pt x="150" y="935"/>
                  </a:lnTo>
                  <a:lnTo>
                    <a:pt x="150" y="929"/>
                  </a:lnTo>
                  <a:lnTo>
                    <a:pt x="148" y="923"/>
                  </a:lnTo>
                  <a:lnTo>
                    <a:pt x="145" y="915"/>
                  </a:lnTo>
                  <a:lnTo>
                    <a:pt x="141" y="908"/>
                  </a:lnTo>
                  <a:lnTo>
                    <a:pt x="131" y="895"/>
                  </a:lnTo>
                  <a:lnTo>
                    <a:pt x="119" y="880"/>
                  </a:lnTo>
                  <a:lnTo>
                    <a:pt x="107" y="867"/>
                  </a:lnTo>
                  <a:lnTo>
                    <a:pt x="95" y="854"/>
                  </a:lnTo>
                  <a:lnTo>
                    <a:pt x="85" y="841"/>
                  </a:lnTo>
                  <a:lnTo>
                    <a:pt x="78" y="830"/>
                  </a:lnTo>
                  <a:lnTo>
                    <a:pt x="74" y="820"/>
                  </a:lnTo>
                  <a:lnTo>
                    <a:pt x="71" y="811"/>
                  </a:lnTo>
                  <a:lnTo>
                    <a:pt x="69" y="801"/>
                  </a:lnTo>
                  <a:lnTo>
                    <a:pt x="68" y="793"/>
                  </a:lnTo>
                  <a:lnTo>
                    <a:pt x="68" y="785"/>
                  </a:lnTo>
                  <a:lnTo>
                    <a:pt x="70" y="777"/>
                  </a:lnTo>
                  <a:lnTo>
                    <a:pt x="73" y="769"/>
                  </a:lnTo>
                  <a:lnTo>
                    <a:pt x="78" y="760"/>
                  </a:lnTo>
                  <a:lnTo>
                    <a:pt x="82" y="756"/>
                  </a:lnTo>
                  <a:lnTo>
                    <a:pt x="86" y="752"/>
                  </a:lnTo>
                  <a:lnTo>
                    <a:pt x="93" y="749"/>
                  </a:lnTo>
                  <a:lnTo>
                    <a:pt x="99" y="746"/>
                  </a:lnTo>
                  <a:lnTo>
                    <a:pt x="113" y="740"/>
                  </a:lnTo>
                  <a:lnTo>
                    <a:pt x="128" y="734"/>
                  </a:lnTo>
                  <a:lnTo>
                    <a:pt x="136" y="731"/>
                  </a:lnTo>
                  <a:lnTo>
                    <a:pt x="142" y="728"/>
                  </a:lnTo>
                  <a:lnTo>
                    <a:pt x="149" y="724"/>
                  </a:lnTo>
                  <a:lnTo>
                    <a:pt x="154" y="719"/>
                  </a:lnTo>
                  <a:lnTo>
                    <a:pt x="159" y="714"/>
                  </a:lnTo>
                  <a:lnTo>
                    <a:pt x="162" y="709"/>
                  </a:lnTo>
                  <a:lnTo>
                    <a:pt x="165" y="703"/>
                  </a:lnTo>
                  <a:lnTo>
                    <a:pt x="165" y="696"/>
                  </a:lnTo>
                  <a:lnTo>
                    <a:pt x="165" y="689"/>
                  </a:lnTo>
                  <a:lnTo>
                    <a:pt x="162" y="683"/>
                  </a:lnTo>
                  <a:lnTo>
                    <a:pt x="159" y="677"/>
                  </a:lnTo>
                  <a:lnTo>
                    <a:pt x="154" y="671"/>
                  </a:lnTo>
                  <a:lnTo>
                    <a:pt x="149" y="666"/>
                  </a:lnTo>
                  <a:lnTo>
                    <a:pt x="142" y="662"/>
                  </a:lnTo>
                  <a:lnTo>
                    <a:pt x="136" y="657"/>
                  </a:lnTo>
                  <a:lnTo>
                    <a:pt x="128" y="653"/>
                  </a:lnTo>
                  <a:lnTo>
                    <a:pt x="113" y="645"/>
                  </a:lnTo>
                  <a:lnTo>
                    <a:pt x="99" y="636"/>
                  </a:lnTo>
                  <a:lnTo>
                    <a:pt x="93" y="632"/>
                  </a:lnTo>
                  <a:lnTo>
                    <a:pt x="86" y="628"/>
                  </a:lnTo>
                  <a:lnTo>
                    <a:pt x="82" y="624"/>
                  </a:lnTo>
                  <a:lnTo>
                    <a:pt x="78" y="619"/>
                  </a:lnTo>
                  <a:lnTo>
                    <a:pt x="73" y="610"/>
                  </a:lnTo>
                  <a:lnTo>
                    <a:pt x="70" y="601"/>
                  </a:lnTo>
                  <a:lnTo>
                    <a:pt x="68" y="591"/>
                  </a:lnTo>
                  <a:lnTo>
                    <a:pt x="68" y="582"/>
                  </a:lnTo>
                  <a:lnTo>
                    <a:pt x="69" y="574"/>
                  </a:lnTo>
                  <a:lnTo>
                    <a:pt x="71" y="566"/>
                  </a:lnTo>
                  <a:lnTo>
                    <a:pt x="74" y="557"/>
                  </a:lnTo>
                  <a:lnTo>
                    <a:pt x="78" y="549"/>
                  </a:lnTo>
                  <a:lnTo>
                    <a:pt x="81" y="546"/>
                  </a:lnTo>
                  <a:lnTo>
                    <a:pt x="85" y="543"/>
                  </a:lnTo>
                  <a:lnTo>
                    <a:pt x="90" y="540"/>
                  </a:lnTo>
                  <a:lnTo>
                    <a:pt x="95" y="537"/>
                  </a:lnTo>
                  <a:lnTo>
                    <a:pt x="107" y="533"/>
                  </a:lnTo>
                  <a:lnTo>
                    <a:pt x="119" y="528"/>
                  </a:lnTo>
                  <a:lnTo>
                    <a:pt x="131" y="522"/>
                  </a:lnTo>
                  <a:lnTo>
                    <a:pt x="141" y="515"/>
                  </a:lnTo>
                  <a:lnTo>
                    <a:pt x="145" y="511"/>
                  </a:lnTo>
                  <a:lnTo>
                    <a:pt x="148" y="507"/>
                  </a:lnTo>
                  <a:lnTo>
                    <a:pt x="150" y="502"/>
                  </a:lnTo>
                  <a:lnTo>
                    <a:pt x="150" y="496"/>
                  </a:lnTo>
                  <a:lnTo>
                    <a:pt x="150" y="490"/>
                  </a:lnTo>
                  <a:lnTo>
                    <a:pt x="148" y="484"/>
                  </a:lnTo>
                  <a:lnTo>
                    <a:pt x="145" y="477"/>
                  </a:lnTo>
                  <a:lnTo>
                    <a:pt x="141" y="472"/>
                  </a:lnTo>
                  <a:lnTo>
                    <a:pt x="131" y="462"/>
                  </a:lnTo>
                  <a:lnTo>
                    <a:pt x="119" y="452"/>
                  </a:lnTo>
                  <a:lnTo>
                    <a:pt x="107" y="442"/>
                  </a:lnTo>
                  <a:lnTo>
                    <a:pt x="95" y="431"/>
                  </a:lnTo>
                  <a:lnTo>
                    <a:pt x="90" y="426"/>
                  </a:lnTo>
                  <a:lnTo>
                    <a:pt x="85" y="421"/>
                  </a:lnTo>
                  <a:lnTo>
                    <a:pt x="81" y="416"/>
                  </a:lnTo>
                  <a:lnTo>
                    <a:pt x="78" y="411"/>
                  </a:lnTo>
                  <a:lnTo>
                    <a:pt x="74" y="401"/>
                  </a:lnTo>
                  <a:lnTo>
                    <a:pt x="71" y="391"/>
                  </a:lnTo>
                  <a:lnTo>
                    <a:pt x="69" y="382"/>
                  </a:lnTo>
                  <a:lnTo>
                    <a:pt x="69" y="373"/>
                  </a:lnTo>
                  <a:lnTo>
                    <a:pt x="69" y="365"/>
                  </a:lnTo>
                  <a:lnTo>
                    <a:pt x="71" y="356"/>
                  </a:lnTo>
                  <a:lnTo>
                    <a:pt x="74" y="347"/>
                  </a:lnTo>
                  <a:lnTo>
                    <a:pt x="78" y="339"/>
                  </a:lnTo>
                  <a:lnTo>
                    <a:pt x="81" y="335"/>
                  </a:lnTo>
                  <a:lnTo>
                    <a:pt x="85" y="331"/>
                  </a:lnTo>
                  <a:lnTo>
                    <a:pt x="90" y="328"/>
                  </a:lnTo>
                  <a:lnTo>
                    <a:pt x="95" y="325"/>
                  </a:lnTo>
                  <a:lnTo>
                    <a:pt x="107" y="318"/>
                  </a:lnTo>
                  <a:lnTo>
                    <a:pt x="119" y="313"/>
                  </a:lnTo>
                  <a:lnTo>
                    <a:pt x="131" y="307"/>
                  </a:lnTo>
                  <a:lnTo>
                    <a:pt x="141" y="300"/>
                  </a:lnTo>
                  <a:lnTo>
                    <a:pt x="145" y="296"/>
                  </a:lnTo>
                  <a:lnTo>
                    <a:pt x="148" y="291"/>
                  </a:lnTo>
                  <a:lnTo>
                    <a:pt x="150" y="286"/>
                  </a:lnTo>
                  <a:lnTo>
                    <a:pt x="150" y="280"/>
                  </a:lnTo>
                  <a:lnTo>
                    <a:pt x="150" y="273"/>
                  </a:lnTo>
                  <a:lnTo>
                    <a:pt x="148" y="268"/>
                  </a:lnTo>
                  <a:lnTo>
                    <a:pt x="144" y="263"/>
                  </a:lnTo>
                  <a:lnTo>
                    <a:pt x="140" y="258"/>
                  </a:lnTo>
                  <a:lnTo>
                    <a:pt x="130" y="249"/>
                  </a:lnTo>
                  <a:lnTo>
                    <a:pt x="116" y="240"/>
                  </a:lnTo>
                  <a:lnTo>
                    <a:pt x="104" y="231"/>
                  </a:lnTo>
                  <a:lnTo>
                    <a:pt x="92" y="222"/>
                  </a:lnTo>
                  <a:lnTo>
                    <a:pt x="87" y="217"/>
                  </a:lnTo>
                  <a:lnTo>
                    <a:pt x="83" y="212"/>
                  </a:lnTo>
                  <a:lnTo>
                    <a:pt x="80" y="206"/>
                  </a:lnTo>
                  <a:lnTo>
                    <a:pt x="78" y="201"/>
                  </a:lnTo>
                  <a:lnTo>
                    <a:pt x="78" y="197"/>
                  </a:lnTo>
                  <a:lnTo>
                    <a:pt x="79" y="193"/>
                  </a:lnTo>
                  <a:lnTo>
                    <a:pt x="80" y="190"/>
                  </a:lnTo>
                  <a:lnTo>
                    <a:pt x="81" y="187"/>
                  </a:lnTo>
                  <a:lnTo>
                    <a:pt x="86" y="180"/>
                  </a:lnTo>
                  <a:lnTo>
                    <a:pt x="94" y="174"/>
                  </a:lnTo>
                  <a:lnTo>
                    <a:pt x="112" y="160"/>
                  </a:lnTo>
                  <a:lnTo>
                    <a:pt x="133" y="145"/>
                  </a:lnTo>
                  <a:lnTo>
                    <a:pt x="154" y="131"/>
                  </a:lnTo>
                  <a:lnTo>
                    <a:pt x="175" y="116"/>
                  </a:lnTo>
                  <a:lnTo>
                    <a:pt x="183" y="109"/>
                  </a:lnTo>
                  <a:lnTo>
                    <a:pt x="189" y="102"/>
                  </a:lnTo>
                  <a:lnTo>
                    <a:pt x="194" y="96"/>
                  </a:lnTo>
                  <a:lnTo>
                    <a:pt x="197" y="90"/>
                  </a:lnTo>
                  <a:lnTo>
                    <a:pt x="197" y="84"/>
                  </a:lnTo>
                  <a:lnTo>
                    <a:pt x="196" y="78"/>
                  </a:lnTo>
                  <a:lnTo>
                    <a:pt x="193" y="72"/>
                  </a:lnTo>
                  <a:lnTo>
                    <a:pt x="189" y="67"/>
                  </a:lnTo>
                  <a:lnTo>
                    <a:pt x="178" y="57"/>
                  </a:lnTo>
                  <a:lnTo>
                    <a:pt x="163" y="47"/>
                  </a:lnTo>
                  <a:lnTo>
                    <a:pt x="150" y="36"/>
                  </a:lnTo>
                  <a:lnTo>
                    <a:pt x="137" y="25"/>
                  </a:lnTo>
                  <a:lnTo>
                    <a:pt x="132" y="19"/>
                  </a:lnTo>
                  <a:lnTo>
                    <a:pt x="129" y="13"/>
                  </a:lnTo>
                  <a:lnTo>
                    <a:pt x="125" y="7"/>
                  </a:lnTo>
                  <a:lnTo>
                    <a:pt x="124" y="0"/>
                  </a:lnTo>
                  <a:lnTo>
                    <a:pt x="5386" y="0"/>
                  </a:lnTo>
                  <a:lnTo>
                    <a:pt x="5390" y="0"/>
                  </a:lnTo>
                  <a:lnTo>
                    <a:pt x="5394" y="1"/>
                  </a:lnTo>
                  <a:lnTo>
                    <a:pt x="5397" y="2"/>
                  </a:lnTo>
                  <a:lnTo>
                    <a:pt x="5399" y="3"/>
                  </a:lnTo>
                  <a:lnTo>
                    <a:pt x="5400" y="5"/>
                  </a:lnTo>
                  <a:lnTo>
                    <a:pt x="5400" y="7"/>
                  </a:lnTo>
                  <a:lnTo>
                    <a:pt x="5399" y="9"/>
                  </a:lnTo>
                  <a:lnTo>
                    <a:pt x="5398" y="12"/>
                  </a:lnTo>
                  <a:lnTo>
                    <a:pt x="5394" y="18"/>
                  </a:lnTo>
                  <a:lnTo>
                    <a:pt x="5387" y="25"/>
                  </a:lnTo>
                  <a:lnTo>
                    <a:pt x="5379" y="32"/>
                  </a:lnTo>
                  <a:lnTo>
                    <a:pt x="5369" y="42"/>
                  </a:lnTo>
                  <a:lnTo>
                    <a:pt x="5348" y="59"/>
                  </a:lnTo>
                  <a:lnTo>
                    <a:pt x="5328" y="79"/>
                  </a:lnTo>
                  <a:lnTo>
                    <a:pt x="5320" y="89"/>
                  </a:lnTo>
                  <a:lnTo>
                    <a:pt x="5314" y="98"/>
                  </a:lnTo>
                  <a:lnTo>
                    <a:pt x="5312" y="102"/>
                  </a:lnTo>
                  <a:lnTo>
                    <a:pt x="5310" y="107"/>
                  </a:lnTo>
                  <a:lnTo>
                    <a:pt x="5309" y="111"/>
                  </a:lnTo>
                  <a:lnTo>
                    <a:pt x="5308" y="115"/>
                  </a:lnTo>
                  <a:lnTo>
                    <a:pt x="5309" y="124"/>
                  </a:lnTo>
                  <a:lnTo>
                    <a:pt x="5311" y="132"/>
                  </a:lnTo>
                  <a:lnTo>
                    <a:pt x="5313" y="141"/>
                  </a:lnTo>
                  <a:lnTo>
                    <a:pt x="5317" y="150"/>
                  </a:lnTo>
                  <a:lnTo>
                    <a:pt x="5326" y="168"/>
                  </a:lnTo>
                  <a:lnTo>
                    <a:pt x="5337" y="185"/>
                  </a:lnTo>
                  <a:lnTo>
                    <a:pt x="5347" y="203"/>
                  </a:lnTo>
                  <a:lnTo>
                    <a:pt x="5356" y="219"/>
                  </a:lnTo>
                  <a:lnTo>
                    <a:pt x="5359" y="226"/>
                  </a:lnTo>
                  <a:lnTo>
                    <a:pt x="5362" y="233"/>
                  </a:lnTo>
                  <a:lnTo>
                    <a:pt x="5364" y="241"/>
                  </a:lnTo>
                  <a:lnTo>
                    <a:pt x="5364" y="247"/>
                  </a:lnTo>
                  <a:lnTo>
                    <a:pt x="5364" y="252"/>
                  </a:lnTo>
                  <a:lnTo>
                    <a:pt x="5363" y="258"/>
                  </a:lnTo>
                  <a:lnTo>
                    <a:pt x="5360" y="263"/>
                  </a:lnTo>
                  <a:lnTo>
                    <a:pt x="5357" y="269"/>
                  </a:lnTo>
                  <a:lnTo>
                    <a:pt x="5350" y="281"/>
                  </a:lnTo>
                  <a:lnTo>
                    <a:pt x="5342" y="292"/>
                  </a:lnTo>
                  <a:lnTo>
                    <a:pt x="5333" y="304"/>
                  </a:lnTo>
                  <a:lnTo>
                    <a:pt x="5325" y="316"/>
                  </a:lnTo>
                  <a:lnTo>
                    <a:pt x="5323" y="324"/>
                  </a:lnTo>
                  <a:lnTo>
                    <a:pt x="5320" y="330"/>
                  </a:lnTo>
                  <a:lnTo>
                    <a:pt x="5319" y="337"/>
                  </a:lnTo>
                  <a:lnTo>
                    <a:pt x="5318" y="344"/>
                  </a:lnTo>
                  <a:lnTo>
                    <a:pt x="5319" y="351"/>
                  </a:lnTo>
                  <a:lnTo>
                    <a:pt x="5320" y="357"/>
                  </a:lnTo>
                  <a:lnTo>
                    <a:pt x="5323" y="364"/>
                  </a:lnTo>
                  <a:lnTo>
                    <a:pt x="5326" y="370"/>
                  </a:lnTo>
                  <a:lnTo>
                    <a:pt x="5334" y="380"/>
                  </a:lnTo>
                  <a:lnTo>
                    <a:pt x="5344" y="390"/>
                  </a:lnTo>
                  <a:lnTo>
                    <a:pt x="5353" y="400"/>
                  </a:lnTo>
                  <a:lnTo>
                    <a:pt x="5362" y="408"/>
                  </a:lnTo>
                  <a:lnTo>
                    <a:pt x="5365" y="413"/>
                  </a:lnTo>
                  <a:lnTo>
                    <a:pt x="5368" y="417"/>
                  </a:lnTo>
                  <a:lnTo>
                    <a:pt x="5371" y="422"/>
                  </a:lnTo>
                  <a:lnTo>
                    <a:pt x="5372" y="426"/>
                  </a:lnTo>
                  <a:lnTo>
                    <a:pt x="5372" y="431"/>
                  </a:lnTo>
                  <a:lnTo>
                    <a:pt x="5371" y="436"/>
                  </a:lnTo>
                  <a:lnTo>
                    <a:pt x="5368" y="442"/>
                  </a:lnTo>
                  <a:lnTo>
                    <a:pt x="5365" y="447"/>
                  </a:lnTo>
                  <a:lnTo>
                    <a:pt x="5355" y="457"/>
                  </a:lnTo>
                  <a:lnTo>
                    <a:pt x="5344" y="467"/>
                  </a:lnTo>
                  <a:lnTo>
                    <a:pt x="5331" y="477"/>
                  </a:lnTo>
                  <a:lnTo>
                    <a:pt x="5321" y="488"/>
                  </a:lnTo>
                  <a:lnTo>
                    <a:pt x="5317" y="492"/>
                  </a:lnTo>
                  <a:lnTo>
                    <a:pt x="5314" y="497"/>
                  </a:lnTo>
                  <a:lnTo>
                    <a:pt x="5312" y="501"/>
                  </a:lnTo>
                  <a:lnTo>
                    <a:pt x="5311" y="506"/>
                  </a:lnTo>
                  <a:lnTo>
                    <a:pt x="5310" y="515"/>
                  </a:lnTo>
                  <a:lnTo>
                    <a:pt x="5309" y="526"/>
                  </a:lnTo>
                  <a:lnTo>
                    <a:pt x="5307" y="536"/>
                  </a:lnTo>
                  <a:lnTo>
                    <a:pt x="5305" y="546"/>
                  </a:lnTo>
                  <a:lnTo>
                    <a:pt x="5300" y="566"/>
                  </a:lnTo>
                  <a:lnTo>
                    <a:pt x="5298" y="580"/>
                  </a:lnTo>
                  <a:lnTo>
                    <a:pt x="5300" y="586"/>
                  </a:lnTo>
                  <a:lnTo>
                    <a:pt x="5303" y="592"/>
                  </a:lnTo>
                  <a:lnTo>
                    <a:pt x="5308" y="598"/>
                  </a:lnTo>
                  <a:lnTo>
                    <a:pt x="5313" y="606"/>
                  </a:lnTo>
                  <a:lnTo>
                    <a:pt x="5319" y="613"/>
                  </a:lnTo>
                  <a:lnTo>
                    <a:pt x="5324" y="620"/>
                  </a:lnTo>
                  <a:lnTo>
                    <a:pt x="5326" y="623"/>
                  </a:lnTo>
                  <a:lnTo>
                    <a:pt x="5327" y="627"/>
                  </a:lnTo>
                  <a:lnTo>
                    <a:pt x="5328" y="630"/>
                  </a:lnTo>
                  <a:lnTo>
                    <a:pt x="5328" y="634"/>
                  </a:lnTo>
                  <a:lnTo>
                    <a:pt x="5328" y="638"/>
                  </a:lnTo>
                  <a:lnTo>
                    <a:pt x="5327" y="642"/>
                  </a:lnTo>
                  <a:lnTo>
                    <a:pt x="5326" y="645"/>
                  </a:lnTo>
                  <a:lnTo>
                    <a:pt x="5324" y="648"/>
                  </a:lnTo>
                  <a:lnTo>
                    <a:pt x="5320" y="654"/>
                  </a:lnTo>
                  <a:lnTo>
                    <a:pt x="5315" y="660"/>
                  </a:lnTo>
                  <a:lnTo>
                    <a:pt x="5310" y="667"/>
                  </a:lnTo>
                  <a:lnTo>
                    <a:pt x="5305" y="675"/>
                  </a:lnTo>
                  <a:lnTo>
                    <a:pt x="5303" y="680"/>
                  </a:lnTo>
                  <a:lnTo>
                    <a:pt x="5302" y="686"/>
                  </a:lnTo>
                  <a:lnTo>
                    <a:pt x="5301" y="692"/>
                  </a:lnTo>
                  <a:lnTo>
                    <a:pt x="5301" y="699"/>
                  </a:lnTo>
                  <a:lnTo>
                    <a:pt x="5302" y="706"/>
                  </a:lnTo>
                  <a:lnTo>
                    <a:pt x="5304" y="713"/>
                  </a:lnTo>
                  <a:lnTo>
                    <a:pt x="5307" y="719"/>
                  </a:lnTo>
                  <a:lnTo>
                    <a:pt x="5311" y="727"/>
                  </a:lnTo>
                  <a:lnTo>
                    <a:pt x="5322" y="740"/>
                  </a:lnTo>
                  <a:lnTo>
                    <a:pt x="5335" y="754"/>
                  </a:lnTo>
                  <a:lnTo>
                    <a:pt x="5348" y="769"/>
                  </a:lnTo>
                  <a:lnTo>
                    <a:pt x="5359" y="784"/>
                  </a:lnTo>
                  <a:lnTo>
                    <a:pt x="5363" y="792"/>
                  </a:lnTo>
                  <a:lnTo>
                    <a:pt x="5367" y="801"/>
                  </a:lnTo>
                  <a:lnTo>
                    <a:pt x="5369" y="810"/>
                  </a:lnTo>
                  <a:lnTo>
                    <a:pt x="5369" y="820"/>
                  </a:lnTo>
                  <a:lnTo>
                    <a:pt x="5369" y="837"/>
                  </a:lnTo>
                  <a:lnTo>
                    <a:pt x="5367" y="854"/>
                  </a:lnTo>
                  <a:lnTo>
                    <a:pt x="5364" y="867"/>
                  </a:lnTo>
                  <a:lnTo>
                    <a:pt x="5360" y="879"/>
                  </a:lnTo>
                  <a:lnTo>
                    <a:pt x="5352" y="898"/>
                  </a:lnTo>
                  <a:lnTo>
                    <a:pt x="5344" y="912"/>
                  </a:lnTo>
                  <a:lnTo>
                    <a:pt x="5333" y="933"/>
                  </a:lnTo>
                  <a:lnTo>
                    <a:pt x="5317" y="966"/>
                  </a:lnTo>
                  <a:lnTo>
                    <a:pt x="5310" y="983"/>
                  </a:lnTo>
                  <a:lnTo>
                    <a:pt x="5305" y="999"/>
                  </a:lnTo>
                  <a:lnTo>
                    <a:pt x="5304" y="1008"/>
                  </a:lnTo>
                  <a:lnTo>
                    <a:pt x="5304" y="1014"/>
                  </a:lnTo>
                  <a:lnTo>
                    <a:pt x="5304" y="1020"/>
                  </a:lnTo>
                  <a:lnTo>
                    <a:pt x="5306" y="1025"/>
                  </a:lnTo>
                  <a:lnTo>
                    <a:pt x="5310" y="1035"/>
                  </a:lnTo>
                  <a:lnTo>
                    <a:pt x="5313" y="1049"/>
                  </a:lnTo>
                  <a:lnTo>
                    <a:pt x="5315" y="1063"/>
                  </a:lnTo>
                  <a:lnTo>
                    <a:pt x="5317" y="1078"/>
                  </a:lnTo>
                  <a:lnTo>
                    <a:pt x="5318" y="1107"/>
                  </a:lnTo>
                  <a:lnTo>
                    <a:pt x="5318" y="1128"/>
                  </a:lnTo>
                  <a:lnTo>
                    <a:pt x="5319" y="1135"/>
                  </a:lnTo>
                  <a:lnTo>
                    <a:pt x="5320" y="1141"/>
                  </a:lnTo>
                  <a:lnTo>
                    <a:pt x="5323" y="1147"/>
                  </a:lnTo>
                  <a:lnTo>
                    <a:pt x="5326" y="1153"/>
                  </a:lnTo>
                  <a:lnTo>
                    <a:pt x="5337" y="1168"/>
                  </a:lnTo>
                  <a:lnTo>
                    <a:pt x="5352" y="1184"/>
                  </a:lnTo>
                  <a:lnTo>
                    <a:pt x="5374" y="1207"/>
                  </a:lnTo>
                  <a:lnTo>
                    <a:pt x="5400" y="1232"/>
                  </a:lnTo>
                  <a:lnTo>
                    <a:pt x="5412" y="1246"/>
                  </a:lnTo>
                  <a:lnTo>
                    <a:pt x="5423" y="1259"/>
                  </a:lnTo>
                  <a:lnTo>
                    <a:pt x="5426" y="1265"/>
                  </a:lnTo>
                  <a:lnTo>
                    <a:pt x="5429" y="1271"/>
                  </a:lnTo>
                  <a:lnTo>
                    <a:pt x="5431" y="1276"/>
                  </a:lnTo>
                  <a:lnTo>
                    <a:pt x="5432" y="1282"/>
                  </a:lnTo>
                  <a:lnTo>
                    <a:pt x="5431" y="1295"/>
                  </a:lnTo>
                  <a:lnTo>
                    <a:pt x="5427" y="1309"/>
                  </a:lnTo>
                  <a:lnTo>
                    <a:pt x="5423" y="1324"/>
                  </a:lnTo>
                  <a:lnTo>
                    <a:pt x="5417" y="1340"/>
                  </a:lnTo>
                  <a:lnTo>
                    <a:pt x="5409" y="1354"/>
                  </a:lnTo>
                  <a:lnTo>
                    <a:pt x="5401" y="1367"/>
                  </a:lnTo>
                  <a:lnTo>
                    <a:pt x="5397" y="1371"/>
                  </a:lnTo>
                  <a:lnTo>
                    <a:pt x="5393" y="1375"/>
                  </a:lnTo>
                  <a:lnTo>
                    <a:pt x="5389" y="1377"/>
                  </a:lnTo>
                  <a:lnTo>
                    <a:pt x="5386" y="1377"/>
                  </a:lnTo>
                </a:path>
              </a:pathLst>
            </a:custGeom>
            <a:noFill/>
            <a:ln w="7938">
              <a:solidFill>
                <a:srgbClr val="1F1A17"/>
              </a:solidFill>
              <a:prstDash val="solid"/>
              <a:round/>
              <a:headEnd/>
              <a:tailEnd/>
            </a:ln>
          </p:spPr>
          <p:txBody>
            <a:bodyPr/>
            <a:lstStyle/>
            <a:p>
              <a:endParaRPr lang="en-US"/>
            </a:p>
          </p:txBody>
        </p:sp>
        <p:pic>
          <p:nvPicPr>
            <p:cNvPr id="219212" name="Picture 76"/>
            <p:cNvPicPr>
              <a:picLocks noChangeAspect="1" noChangeArrowheads="1"/>
            </p:cNvPicPr>
            <p:nvPr/>
          </p:nvPicPr>
          <p:blipFill>
            <a:blip r:embed="rId3" cstate="print"/>
            <a:srcRect/>
            <a:stretch>
              <a:fillRect/>
            </a:stretch>
          </p:blipFill>
          <p:spPr bwMode="auto">
            <a:xfrm>
              <a:off x="765" y="1257"/>
              <a:ext cx="1134" cy="1291"/>
            </a:xfrm>
            <a:prstGeom prst="rect">
              <a:avLst/>
            </a:prstGeom>
            <a:noFill/>
            <a:ln w="9525">
              <a:noFill/>
              <a:miter lim="800000"/>
              <a:headEnd/>
              <a:tailEnd/>
            </a:ln>
          </p:spPr>
        </p:pic>
        <p:sp>
          <p:nvSpPr>
            <p:cNvPr id="219213" name="Freeform 77"/>
            <p:cNvSpPr>
              <a:spLocks/>
            </p:cNvSpPr>
            <p:nvPr/>
          </p:nvSpPr>
          <p:spPr bwMode="auto">
            <a:xfrm>
              <a:off x="765" y="1257"/>
              <a:ext cx="1134" cy="1291"/>
            </a:xfrm>
            <a:custGeom>
              <a:avLst/>
              <a:gdLst/>
              <a:ahLst/>
              <a:cxnLst>
                <a:cxn ang="0">
                  <a:pos x="360" y="3871"/>
                </a:cxn>
                <a:cxn ang="0">
                  <a:pos x="333" y="3852"/>
                </a:cxn>
                <a:cxn ang="0">
                  <a:pos x="306" y="3831"/>
                </a:cxn>
                <a:cxn ang="0">
                  <a:pos x="280" y="3812"/>
                </a:cxn>
                <a:cxn ang="0">
                  <a:pos x="256" y="3790"/>
                </a:cxn>
                <a:cxn ang="0">
                  <a:pos x="231" y="3769"/>
                </a:cxn>
                <a:cxn ang="0">
                  <a:pos x="207" y="3748"/>
                </a:cxn>
                <a:cxn ang="0">
                  <a:pos x="184" y="3726"/>
                </a:cxn>
                <a:cxn ang="0">
                  <a:pos x="161" y="3704"/>
                </a:cxn>
                <a:cxn ang="0">
                  <a:pos x="140" y="3681"/>
                </a:cxn>
                <a:cxn ang="0">
                  <a:pos x="118" y="3659"/>
                </a:cxn>
                <a:cxn ang="0">
                  <a:pos x="98" y="3635"/>
                </a:cxn>
                <a:cxn ang="0">
                  <a:pos x="77" y="3612"/>
                </a:cxn>
                <a:cxn ang="0">
                  <a:pos x="58" y="3587"/>
                </a:cxn>
                <a:cxn ang="0">
                  <a:pos x="38" y="3562"/>
                </a:cxn>
                <a:cxn ang="0">
                  <a:pos x="20" y="3537"/>
                </a:cxn>
                <a:cxn ang="0">
                  <a:pos x="0" y="3511"/>
                </a:cxn>
                <a:cxn ang="0">
                  <a:pos x="1441" y="2076"/>
                </a:cxn>
                <a:cxn ang="0">
                  <a:pos x="1441" y="20"/>
                </a:cxn>
                <a:cxn ang="0">
                  <a:pos x="1474" y="15"/>
                </a:cxn>
                <a:cxn ang="0">
                  <a:pos x="1507" y="11"/>
                </a:cxn>
                <a:cxn ang="0">
                  <a:pos x="1540" y="7"/>
                </a:cxn>
                <a:cxn ang="0">
                  <a:pos x="1572" y="4"/>
                </a:cxn>
                <a:cxn ang="0">
                  <a:pos x="1604" y="2"/>
                </a:cxn>
                <a:cxn ang="0">
                  <a:pos x="1636" y="1"/>
                </a:cxn>
                <a:cxn ang="0">
                  <a:pos x="1667" y="0"/>
                </a:cxn>
                <a:cxn ang="0">
                  <a:pos x="1699" y="0"/>
                </a:cxn>
                <a:cxn ang="0">
                  <a:pos x="1730" y="0"/>
                </a:cxn>
                <a:cxn ang="0">
                  <a:pos x="1762" y="1"/>
                </a:cxn>
                <a:cxn ang="0">
                  <a:pos x="1793" y="3"/>
                </a:cxn>
                <a:cxn ang="0">
                  <a:pos x="1823" y="6"/>
                </a:cxn>
                <a:cxn ang="0">
                  <a:pos x="1886" y="12"/>
                </a:cxn>
                <a:cxn ang="0">
                  <a:pos x="1950" y="20"/>
                </a:cxn>
                <a:cxn ang="0">
                  <a:pos x="1950" y="2061"/>
                </a:cxn>
                <a:cxn ang="0">
                  <a:pos x="3402" y="3508"/>
                </a:cxn>
                <a:cxn ang="0">
                  <a:pos x="3382" y="3536"/>
                </a:cxn>
                <a:cxn ang="0">
                  <a:pos x="3362" y="3562"/>
                </a:cxn>
                <a:cxn ang="0">
                  <a:pos x="3342" y="3588"/>
                </a:cxn>
                <a:cxn ang="0">
                  <a:pos x="3320" y="3614"/>
                </a:cxn>
                <a:cxn ang="0">
                  <a:pos x="3300" y="3638"/>
                </a:cxn>
                <a:cxn ang="0">
                  <a:pos x="3278" y="3662"/>
                </a:cxn>
                <a:cxn ang="0">
                  <a:pos x="3256" y="3685"/>
                </a:cxn>
                <a:cxn ang="0">
                  <a:pos x="3234" y="3708"/>
                </a:cxn>
                <a:cxn ang="0">
                  <a:pos x="3212" y="3729"/>
                </a:cxn>
                <a:cxn ang="0">
                  <a:pos x="3188" y="3751"/>
                </a:cxn>
                <a:cxn ang="0">
                  <a:pos x="3165" y="3773"/>
                </a:cxn>
                <a:cxn ang="0">
                  <a:pos x="3141" y="3793"/>
                </a:cxn>
                <a:cxn ang="0">
                  <a:pos x="3117" y="3813"/>
                </a:cxn>
                <a:cxn ang="0">
                  <a:pos x="3093" y="3832"/>
                </a:cxn>
                <a:cxn ang="0">
                  <a:pos x="3068" y="3852"/>
                </a:cxn>
                <a:cxn ang="0">
                  <a:pos x="3042" y="3871"/>
                </a:cxn>
                <a:cxn ang="0">
                  <a:pos x="1700" y="2532"/>
                </a:cxn>
                <a:cxn ang="0">
                  <a:pos x="360" y="3871"/>
                </a:cxn>
              </a:cxnLst>
              <a:rect l="0" t="0" r="r" b="b"/>
              <a:pathLst>
                <a:path w="3402" h="3871">
                  <a:moveTo>
                    <a:pt x="360" y="3871"/>
                  </a:moveTo>
                  <a:lnTo>
                    <a:pt x="333" y="3852"/>
                  </a:lnTo>
                  <a:lnTo>
                    <a:pt x="306" y="3831"/>
                  </a:lnTo>
                  <a:lnTo>
                    <a:pt x="280" y="3812"/>
                  </a:lnTo>
                  <a:lnTo>
                    <a:pt x="256" y="3790"/>
                  </a:lnTo>
                  <a:lnTo>
                    <a:pt x="231" y="3769"/>
                  </a:lnTo>
                  <a:lnTo>
                    <a:pt x="207" y="3748"/>
                  </a:lnTo>
                  <a:lnTo>
                    <a:pt x="184" y="3726"/>
                  </a:lnTo>
                  <a:lnTo>
                    <a:pt x="161" y="3704"/>
                  </a:lnTo>
                  <a:lnTo>
                    <a:pt x="140" y="3681"/>
                  </a:lnTo>
                  <a:lnTo>
                    <a:pt x="118" y="3659"/>
                  </a:lnTo>
                  <a:lnTo>
                    <a:pt x="98" y="3635"/>
                  </a:lnTo>
                  <a:lnTo>
                    <a:pt x="77" y="3612"/>
                  </a:lnTo>
                  <a:lnTo>
                    <a:pt x="58" y="3587"/>
                  </a:lnTo>
                  <a:lnTo>
                    <a:pt x="38" y="3562"/>
                  </a:lnTo>
                  <a:lnTo>
                    <a:pt x="20" y="3537"/>
                  </a:lnTo>
                  <a:lnTo>
                    <a:pt x="0" y="3511"/>
                  </a:lnTo>
                  <a:lnTo>
                    <a:pt x="1441" y="2076"/>
                  </a:lnTo>
                  <a:lnTo>
                    <a:pt x="1441" y="20"/>
                  </a:lnTo>
                  <a:lnTo>
                    <a:pt x="1474" y="15"/>
                  </a:lnTo>
                  <a:lnTo>
                    <a:pt x="1507" y="11"/>
                  </a:lnTo>
                  <a:lnTo>
                    <a:pt x="1540" y="7"/>
                  </a:lnTo>
                  <a:lnTo>
                    <a:pt x="1572" y="4"/>
                  </a:lnTo>
                  <a:lnTo>
                    <a:pt x="1604" y="2"/>
                  </a:lnTo>
                  <a:lnTo>
                    <a:pt x="1636" y="1"/>
                  </a:lnTo>
                  <a:lnTo>
                    <a:pt x="1667" y="0"/>
                  </a:lnTo>
                  <a:lnTo>
                    <a:pt x="1699" y="0"/>
                  </a:lnTo>
                  <a:lnTo>
                    <a:pt x="1730" y="0"/>
                  </a:lnTo>
                  <a:lnTo>
                    <a:pt x="1762" y="1"/>
                  </a:lnTo>
                  <a:lnTo>
                    <a:pt x="1793" y="3"/>
                  </a:lnTo>
                  <a:lnTo>
                    <a:pt x="1823" y="6"/>
                  </a:lnTo>
                  <a:lnTo>
                    <a:pt x="1886" y="12"/>
                  </a:lnTo>
                  <a:lnTo>
                    <a:pt x="1950" y="20"/>
                  </a:lnTo>
                  <a:lnTo>
                    <a:pt x="1950" y="2061"/>
                  </a:lnTo>
                  <a:lnTo>
                    <a:pt x="3402" y="3508"/>
                  </a:lnTo>
                  <a:lnTo>
                    <a:pt x="3382" y="3536"/>
                  </a:lnTo>
                  <a:lnTo>
                    <a:pt x="3362" y="3562"/>
                  </a:lnTo>
                  <a:lnTo>
                    <a:pt x="3342" y="3588"/>
                  </a:lnTo>
                  <a:lnTo>
                    <a:pt x="3320" y="3614"/>
                  </a:lnTo>
                  <a:lnTo>
                    <a:pt x="3300" y="3638"/>
                  </a:lnTo>
                  <a:lnTo>
                    <a:pt x="3278" y="3662"/>
                  </a:lnTo>
                  <a:lnTo>
                    <a:pt x="3256" y="3685"/>
                  </a:lnTo>
                  <a:lnTo>
                    <a:pt x="3234" y="3708"/>
                  </a:lnTo>
                  <a:lnTo>
                    <a:pt x="3212" y="3729"/>
                  </a:lnTo>
                  <a:lnTo>
                    <a:pt x="3188" y="3751"/>
                  </a:lnTo>
                  <a:lnTo>
                    <a:pt x="3165" y="3773"/>
                  </a:lnTo>
                  <a:lnTo>
                    <a:pt x="3141" y="3793"/>
                  </a:lnTo>
                  <a:lnTo>
                    <a:pt x="3117" y="3813"/>
                  </a:lnTo>
                  <a:lnTo>
                    <a:pt x="3093" y="3832"/>
                  </a:lnTo>
                  <a:lnTo>
                    <a:pt x="3068" y="3852"/>
                  </a:lnTo>
                  <a:lnTo>
                    <a:pt x="3042" y="3871"/>
                  </a:lnTo>
                  <a:lnTo>
                    <a:pt x="1700" y="2532"/>
                  </a:lnTo>
                  <a:lnTo>
                    <a:pt x="360" y="3871"/>
                  </a:lnTo>
                  <a:close/>
                </a:path>
              </a:pathLst>
            </a:custGeom>
            <a:noFill/>
            <a:ln w="7938">
              <a:solidFill>
                <a:srgbClr val="1F1A17"/>
              </a:solidFill>
              <a:prstDash val="solid"/>
              <a:round/>
              <a:headEnd/>
              <a:tailEnd/>
            </a:ln>
          </p:spPr>
          <p:txBody>
            <a:bodyPr/>
            <a:lstStyle/>
            <a:p>
              <a:endParaRPr lang="en-US"/>
            </a:p>
          </p:txBody>
        </p:sp>
        <p:sp>
          <p:nvSpPr>
            <p:cNvPr id="219214" name="Line 78"/>
            <p:cNvSpPr>
              <a:spLocks noChangeShapeType="1"/>
            </p:cNvSpPr>
            <p:nvPr/>
          </p:nvSpPr>
          <p:spPr bwMode="auto">
            <a:xfrm>
              <a:off x="1332" y="1259"/>
              <a:ext cx="1" cy="723"/>
            </a:xfrm>
            <a:prstGeom prst="line">
              <a:avLst/>
            </a:prstGeom>
            <a:noFill/>
            <a:ln w="3175">
              <a:solidFill>
                <a:srgbClr val="1F1A17"/>
              </a:solidFill>
              <a:round/>
              <a:headEnd/>
              <a:tailEnd/>
            </a:ln>
          </p:spPr>
          <p:txBody>
            <a:bodyPr/>
            <a:lstStyle/>
            <a:p>
              <a:endParaRPr lang="en-US"/>
            </a:p>
          </p:txBody>
        </p:sp>
        <p:sp>
          <p:nvSpPr>
            <p:cNvPr id="219215" name="Line 79"/>
            <p:cNvSpPr>
              <a:spLocks noChangeShapeType="1"/>
            </p:cNvSpPr>
            <p:nvPr/>
          </p:nvSpPr>
          <p:spPr bwMode="auto">
            <a:xfrm flipH="1" flipV="1">
              <a:off x="1331" y="1981"/>
              <a:ext cx="512" cy="511"/>
            </a:xfrm>
            <a:prstGeom prst="line">
              <a:avLst/>
            </a:prstGeom>
            <a:noFill/>
            <a:ln w="3175">
              <a:solidFill>
                <a:srgbClr val="1F1A17"/>
              </a:solidFill>
              <a:round/>
              <a:headEnd/>
              <a:tailEnd/>
            </a:ln>
          </p:spPr>
          <p:txBody>
            <a:bodyPr/>
            <a:lstStyle/>
            <a:p>
              <a:endParaRPr lang="en-US"/>
            </a:p>
          </p:txBody>
        </p:sp>
        <p:sp>
          <p:nvSpPr>
            <p:cNvPr id="219216" name="Line 80"/>
            <p:cNvSpPr>
              <a:spLocks noChangeShapeType="1"/>
            </p:cNvSpPr>
            <p:nvPr/>
          </p:nvSpPr>
          <p:spPr bwMode="auto">
            <a:xfrm flipV="1">
              <a:off x="820" y="1981"/>
              <a:ext cx="512" cy="511"/>
            </a:xfrm>
            <a:prstGeom prst="line">
              <a:avLst/>
            </a:prstGeom>
            <a:noFill/>
            <a:ln w="3175">
              <a:solidFill>
                <a:srgbClr val="1F1A17"/>
              </a:solidFill>
              <a:round/>
              <a:headEnd/>
              <a:tailEnd/>
            </a:ln>
          </p:spPr>
          <p:txBody>
            <a:bodyPr/>
            <a:lstStyle/>
            <a:p>
              <a:endParaRPr lang="en-US"/>
            </a:p>
          </p:txBody>
        </p:sp>
        <p:sp>
          <p:nvSpPr>
            <p:cNvPr id="219217" name="Freeform 81"/>
            <p:cNvSpPr>
              <a:spLocks/>
            </p:cNvSpPr>
            <p:nvPr/>
          </p:nvSpPr>
          <p:spPr bwMode="auto">
            <a:xfrm>
              <a:off x="1309" y="1297"/>
              <a:ext cx="45" cy="92"/>
            </a:xfrm>
            <a:custGeom>
              <a:avLst/>
              <a:gdLst/>
              <a:ahLst/>
              <a:cxnLst>
                <a:cxn ang="0">
                  <a:pos x="75" y="274"/>
                </a:cxn>
                <a:cxn ang="0">
                  <a:pos x="89" y="268"/>
                </a:cxn>
                <a:cxn ang="0">
                  <a:pos x="100" y="258"/>
                </a:cxn>
                <a:cxn ang="0">
                  <a:pos x="111" y="243"/>
                </a:cxn>
                <a:cxn ang="0">
                  <a:pos x="121" y="224"/>
                </a:cxn>
                <a:cxn ang="0">
                  <a:pos x="128" y="203"/>
                </a:cxn>
                <a:cxn ang="0">
                  <a:pos x="133" y="178"/>
                </a:cxn>
                <a:cxn ang="0">
                  <a:pos x="136" y="152"/>
                </a:cxn>
                <a:cxn ang="0">
                  <a:pos x="136" y="123"/>
                </a:cxn>
                <a:cxn ang="0">
                  <a:pos x="133" y="96"/>
                </a:cxn>
                <a:cxn ang="0">
                  <a:pos x="128" y="72"/>
                </a:cxn>
                <a:cxn ang="0">
                  <a:pos x="121" y="50"/>
                </a:cxn>
                <a:cxn ang="0">
                  <a:pos x="111" y="32"/>
                </a:cxn>
                <a:cxn ang="0">
                  <a:pos x="100" y="16"/>
                </a:cxn>
                <a:cxn ang="0">
                  <a:pos x="89" y="6"/>
                </a:cxn>
                <a:cxn ang="0">
                  <a:pos x="75" y="1"/>
                </a:cxn>
                <a:cxn ang="0">
                  <a:pos x="61" y="1"/>
                </a:cxn>
                <a:cxn ang="0">
                  <a:pos x="48" y="6"/>
                </a:cxn>
                <a:cxn ang="0">
                  <a:pos x="35" y="16"/>
                </a:cxn>
                <a:cxn ang="0">
                  <a:pos x="25" y="32"/>
                </a:cxn>
                <a:cxn ang="0">
                  <a:pos x="16" y="50"/>
                </a:cxn>
                <a:cxn ang="0">
                  <a:pos x="8" y="72"/>
                </a:cxn>
                <a:cxn ang="0">
                  <a:pos x="3" y="96"/>
                </a:cxn>
                <a:cxn ang="0">
                  <a:pos x="1" y="123"/>
                </a:cxn>
                <a:cxn ang="0">
                  <a:pos x="1" y="152"/>
                </a:cxn>
                <a:cxn ang="0">
                  <a:pos x="3" y="178"/>
                </a:cxn>
                <a:cxn ang="0">
                  <a:pos x="8" y="203"/>
                </a:cxn>
                <a:cxn ang="0">
                  <a:pos x="16" y="224"/>
                </a:cxn>
                <a:cxn ang="0">
                  <a:pos x="25" y="243"/>
                </a:cxn>
                <a:cxn ang="0">
                  <a:pos x="35" y="258"/>
                </a:cxn>
                <a:cxn ang="0">
                  <a:pos x="48" y="268"/>
                </a:cxn>
                <a:cxn ang="0">
                  <a:pos x="61" y="274"/>
                </a:cxn>
              </a:cxnLst>
              <a:rect l="0" t="0" r="r" b="b"/>
              <a:pathLst>
                <a:path w="136" h="275">
                  <a:moveTo>
                    <a:pt x="68" y="275"/>
                  </a:moveTo>
                  <a:lnTo>
                    <a:pt x="75" y="274"/>
                  </a:lnTo>
                  <a:lnTo>
                    <a:pt x="82" y="272"/>
                  </a:lnTo>
                  <a:lnTo>
                    <a:pt x="89" y="268"/>
                  </a:lnTo>
                  <a:lnTo>
                    <a:pt x="95" y="263"/>
                  </a:lnTo>
                  <a:lnTo>
                    <a:pt x="100" y="258"/>
                  </a:lnTo>
                  <a:lnTo>
                    <a:pt x="106" y="251"/>
                  </a:lnTo>
                  <a:lnTo>
                    <a:pt x="111" y="243"/>
                  </a:lnTo>
                  <a:lnTo>
                    <a:pt x="116" y="235"/>
                  </a:lnTo>
                  <a:lnTo>
                    <a:pt x="121" y="224"/>
                  </a:lnTo>
                  <a:lnTo>
                    <a:pt x="125" y="214"/>
                  </a:lnTo>
                  <a:lnTo>
                    <a:pt x="128" y="203"/>
                  </a:lnTo>
                  <a:lnTo>
                    <a:pt x="131" y="191"/>
                  </a:lnTo>
                  <a:lnTo>
                    <a:pt x="133" y="178"/>
                  </a:lnTo>
                  <a:lnTo>
                    <a:pt x="135" y="165"/>
                  </a:lnTo>
                  <a:lnTo>
                    <a:pt x="136" y="152"/>
                  </a:lnTo>
                  <a:lnTo>
                    <a:pt x="136" y="137"/>
                  </a:lnTo>
                  <a:lnTo>
                    <a:pt x="136" y="123"/>
                  </a:lnTo>
                  <a:lnTo>
                    <a:pt x="135" y="110"/>
                  </a:lnTo>
                  <a:lnTo>
                    <a:pt x="133" y="96"/>
                  </a:lnTo>
                  <a:lnTo>
                    <a:pt x="131" y="84"/>
                  </a:lnTo>
                  <a:lnTo>
                    <a:pt x="128" y="72"/>
                  </a:lnTo>
                  <a:lnTo>
                    <a:pt x="125" y="60"/>
                  </a:lnTo>
                  <a:lnTo>
                    <a:pt x="121" y="50"/>
                  </a:lnTo>
                  <a:lnTo>
                    <a:pt x="116" y="40"/>
                  </a:lnTo>
                  <a:lnTo>
                    <a:pt x="111" y="32"/>
                  </a:lnTo>
                  <a:lnTo>
                    <a:pt x="106" y="23"/>
                  </a:lnTo>
                  <a:lnTo>
                    <a:pt x="100" y="16"/>
                  </a:lnTo>
                  <a:lnTo>
                    <a:pt x="95" y="10"/>
                  </a:lnTo>
                  <a:lnTo>
                    <a:pt x="89" y="6"/>
                  </a:lnTo>
                  <a:lnTo>
                    <a:pt x="82" y="3"/>
                  </a:lnTo>
                  <a:lnTo>
                    <a:pt x="75" y="1"/>
                  </a:lnTo>
                  <a:lnTo>
                    <a:pt x="68" y="0"/>
                  </a:lnTo>
                  <a:lnTo>
                    <a:pt x="61" y="1"/>
                  </a:lnTo>
                  <a:lnTo>
                    <a:pt x="54" y="3"/>
                  </a:lnTo>
                  <a:lnTo>
                    <a:pt x="48" y="6"/>
                  </a:lnTo>
                  <a:lnTo>
                    <a:pt x="42" y="10"/>
                  </a:lnTo>
                  <a:lnTo>
                    <a:pt x="35" y="16"/>
                  </a:lnTo>
                  <a:lnTo>
                    <a:pt x="30" y="23"/>
                  </a:lnTo>
                  <a:lnTo>
                    <a:pt x="25" y="32"/>
                  </a:lnTo>
                  <a:lnTo>
                    <a:pt x="20" y="40"/>
                  </a:lnTo>
                  <a:lnTo>
                    <a:pt x="16" y="50"/>
                  </a:lnTo>
                  <a:lnTo>
                    <a:pt x="12" y="60"/>
                  </a:lnTo>
                  <a:lnTo>
                    <a:pt x="8" y="72"/>
                  </a:lnTo>
                  <a:lnTo>
                    <a:pt x="6" y="84"/>
                  </a:lnTo>
                  <a:lnTo>
                    <a:pt x="3" y="96"/>
                  </a:lnTo>
                  <a:lnTo>
                    <a:pt x="2" y="110"/>
                  </a:lnTo>
                  <a:lnTo>
                    <a:pt x="1" y="123"/>
                  </a:lnTo>
                  <a:lnTo>
                    <a:pt x="0" y="137"/>
                  </a:lnTo>
                  <a:lnTo>
                    <a:pt x="1" y="152"/>
                  </a:lnTo>
                  <a:lnTo>
                    <a:pt x="2" y="165"/>
                  </a:lnTo>
                  <a:lnTo>
                    <a:pt x="3" y="178"/>
                  </a:lnTo>
                  <a:lnTo>
                    <a:pt x="6" y="191"/>
                  </a:lnTo>
                  <a:lnTo>
                    <a:pt x="8" y="203"/>
                  </a:lnTo>
                  <a:lnTo>
                    <a:pt x="12" y="214"/>
                  </a:lnTo>
                  <a:lnTo>
                    <a:pt x="16" y="224"/>
                  </a:lnTo>
                  <a:lnTo>
                    <a:pt x="20" y="235"/>
                  </a:lnTo>
                  <a:lnTo>
                    <a:pt x="25" y="243"/>
                  </a:lnTo>
                  <a:lnTo>
                    <a:pt x="30" y="251"/>
                  </a:lnTo>
                  <a:lnTo>
                    <a:pt x="35" y="258"/>
                  </a:lnTo>
                  <a:lnTo>
                    <a:pt x="42" y="263"/>
                  </a:lnTo>
                  <a:lnTo>
                    <a:pt x="48" y="268"/>
                  </a:lnTo>
                  <a:lnTo>
                    <a:pt x="54" y="272"/>
                  </a:lnTo>
                  <a:lnTo>
                    <a:pt x="61" y="274"/>
                  </a:lnTo>
                  <a:lnTo>
                    <a:pt x="68" y="275"/>
                  </a:lnTo>
                  <a:close/>
                </a:path>
              </a:pathLst>
            </a:custGeom>
            <a:solidFill>
              <a:srgbClr val="131516"/>
            </a:solidFill>
            <a:ln w="9525">
              <a:noFill/>
              <a:round/>
              <a:headEnd/>
              <a:tailEnd/>
            </a:ln>
          </p:spPr>
          <p:txBody>
            <a:bodyPr/>
            <a:lstStyle/>
            <a:p>
              <a:endParaRPr lang="en-US"/>
            </a:p>
          </p:txBody>
        </p:sp>
        <p:sp>
          <p:nvSpPr>
            <p:cNvPr id="219218" name="Freeform 82"/>
            <p:cNvSpPr>
              <a:spLocks/>
            </p:cNvSpPr>
            <p:nvPr/>
          </p:nvSpPr>
          <p:spPr bwMode="auto">
            <a:xfrm>
              <a:off x="1309" y="1297"/>
              <a:ext cx="45" cy="92"/>
            </a:xfrm>
            <a:custGeom>
              <a:avLst/>
              <a:gdLst/>
              <a:ahLst/>
              <a:cxnLst>
                <a:cxn ang="0">
                  <a:pos x="75" y="274"/>
                </a:cxn>
                <a:cxn ang="0">
                  <a:pos x="89" y="268"/>
                </a:cxn>
                <a:cxn ang="0">
                  <a:pos x="100" y="258"/>
                </a:cxn>
                <a:cxn ang="0">
                  <a:pos x="111" y="243"/>
                </a:cxn>
                <a:cxn ang="0">
                  <a:pos x="121" y="224"/>
                </a:cxn>
                <a:cxn ang="0">
                  <a:pos x="128" y="203"/>
                </a:cxn>
                <a:cxn ang="0">
                  <a:pos x="133" y="178"/>
                </a:cxn>
                <a:cxn ang="0">
                  <a:pos x="136" y="152"/>
                </a:cxn>
                <a:cxn ang="0">
                  <a:pos x="136" y="123"/>
                </a:cxn>
                <a:cxn ang="0">
                  <a:pos x="133" y="96"/>
                </a:cxn>
                <a:cxn ang="0">
                  <a:pos x="128" y="72"/>
                </a:cxn>
                <a:cxn ang="0">
                  <a:pos x="121" y="50"/>
                </a:cxn>
                <a:cxn ang="0">
                  <a:pos x="111" y="32"/>
                </a:cxn>
                <a:cxn ang="0">
                  <a:pos x="100" y="16"/>
                </a:cxn>
                <a:cxn ang="0">
                  <a:pos x="89" y="6"/>
                </a:cxn>
                <a:cxn ang="0">
                  <a:pos x="75" y="1"/>
                </a:cxn>
                <a:cxn ang="0">
                  <a:pos x="61" y="1"/>
                </a:cxn>
                <a:cxn ang="0">
                  <a:pos x="48" y="6"/>
                </a:cxn>
                <a:cxn ang="0">
                  <a:pos x="35" y="16"/>
                </a:cxn>
                <a:cxn ang="0">
                  <a:pos x="25" y="32"/>
                </a:cxn>
                <a:cxn ang="0">
                  <a:pos x="16" y="50"/>
                </a:cxn>
                <a:cxn ang="0">
                  <a:pos x="8" y="72"/>
                </a:cxn>
                <a:cxn ang="0">
                  <a:pos x="3" y="96"/>
                </a:cxn>
                <a:cxn ang="0">
                  <a:pos x="1" y="123"/>
                </a:cxn>
                <a:cxn ang="0">
                  <a:pos x="1" y="152"/>
                </a:cxn>
                <a:cxn ang="0">
                  <a:pos x="3" y="178"/>
                </a:cxn>
                <a:cxn ang="0">
                  <a:pos x="8" y="203"/>
                </a:cxn>
                <a:cxn ang="0">
                  <a:pos x="16" y="224"/>
                </a:cxn>
                <a:cxn ang="0">
                  <a:pos x="25" y="243"/>
                </a:cxn>
                <a:cxn ang="0">
                  <a:pos x="35" y="258"/>
                </a:cxn>
                <a:cxn ang="0">
                  <a:pos x="48" y="268"/>
                </a:cxn>
                <a:cxn ang="0">
                  <a:pos x="61" y="274"/>
                </a:cxn>
              </a:cxnLst>
              <a:rect l="0" t="0" r="r" b="b"/>
              <a:pathLst>
                <a:path w="136" h="275">
                  <a:moveTo>
                    <a:pt x="68" y="275"/>
                  </a:moveTo>
                  <a:lnTo>
                    <a:pt x="75" y="274"/>
                  </a:lnTo>
                  <a:lnTo>
                    <a:pt x="82" y="272"/>
                  </a:lnTo>
                  <a:lnTo>
                    <a:pt x="89" y="268"/>
                  </a:lnTo>
                  <a:lnTo>
                    <a:pt x="95" y="263"/>
                  </a:lnTo>
                  <a:lnTo>
                    <a:pt x="100" y="258"/>
                  </a:lnTo>
                  <a:lnTo>
                    <a:pt x="106" y="251"/>
                  </a:lnTo>
                  <a:lnTo>
                    <a:pt x="111" y="243"/>
                  </a:lnTo>
                  <a:lnTo>
                    <a:pt x="116" y="235"/>
                  </a:lnTo>
                  <a:lnTo>
                    <a:pt x="121" y="224"/>
                  </a:lnTo>
                  <a:lnTo>
                    <a:pt x="125" y="214"/>
                  </a:lnTo>
                  <a:lnTo>
                    <a:pt x="128" y="203"/>
                  </a:lnTo>
                  <a:lnTo>
                    <a:pt x="131" y="191"/>
                  </a:lnTo>
                  <a:lnTo>
                    <a:pt x="133" y="178"/>
                  </a:lnTo>
                  <a:lnTo>
                    <a:pt x="135" y="165"/>
                  </a:lnTo>
                  <a:lnTo>
                    <a:pt x="136" y="152"/>
                  </a:lnTo>
                  <a:lnTo>
                    <a:pt x="136" y="137"/>
                  </a:lnTo>
                  <a:lnTo>
                    <a:pt x="136" y="123"/>
                  </a:lnTo>
                  <a:lnTo>
                    <a:pt x="135" y="110"/>
                  </a:lnTo>
                  <a:lnTo>
                    <a:pt x="133" y="96"/>
                  </a:lnTo>
                  <a:lnTo>
                    <a:pt x="131" y="84"/>
                  </a:lnTo>
                  <a:lnTo>
                    <a:pt x="128" y="72"/>
                  </a:lnTo>
                  <a:lnTo>
                    <a:pt x="125" y="60"/>
                  </a:lnTo>
                  <a:lnTo>
                    <a:pt x="121" y="50"/>
                  </a:lnTo>
                  <a:lnTo>
                    <a:pt x="116" y="40"/>
                  </a:lnTo>
                  <a:lnTo>
                    <a:pt x="111" y="32"/>
                  </a:lnTo>
                  <a:lnTo>
                    <a:pt x="106" y="23"/>
                  </a:lnTo>
                  <a:lnTo>
                    <a:pt x="100" y="16"/>
                  </a:lnTo>
                  <a:lnTo>
                    <a:pt x="95" y="10"/>
                  </a:lnTo>
                  <a:lnTo>
                    <a:pt x="89" y="6"/>
                  </a:lnTo>
                  <a:lnTo>
                    <a:pt x="82" y="3"/>
                  </a:lnTo>
                  <a:lnTo>
                    <a:pt x="75" y="1"/>
                  </a:lnTo>
                  <a:lnTo>
                    <a:pt x="68" y="0"/>
                  </a:lnTo>
                  <a:lnTo>
                    <a:pt x="61" y="1"/>
                  </a:lnTo>
                  <a:lnTo>
                    <a:pt x="54" y="3"/>
                  </a:lnTo>
                  <a:lnTo>
                    <a:pt x="48" y="6"/>
                  </a:lnTo>
                  <a:lnTo>
                    <a:pt x="42" y="10"/>
                  </a:lnTo>
                  <a:lnTo>
                    <a:pt x="35" y="16"/>
                  </a:lnTo>
                  <a:lnTo>
                    <a:pt x="30" y="23"/>
                  </a:lnTo>
                  <a:lnTo>
                    <a:pt x="25" y="32"/>
                  </a:lnTo>
                  <a:lnTo>
                    <a:pt x="20" y="40"/>
                  </a:lnTo>
                  <a:lnTo>
                    <a:pt x="16" y="50"/>
                  </a:lnTo>
                  <a:lnTo>
                    <a:pt x="12" y="60"/>
                  </a:lnTo>
                  <a:lnTo>
                    <a:pt x="8" y="72"/>
                  </a:lnTo>
                  <a:lnTo>
                    <a:pt x="6" y="84"/>
                  </a:lnTo>
                  <a:lnTo>
                    <a:pt x="3" y="96"/>
                  </a:lnTo>
                  <a:lnTo>
                    <a:pt x="2" y="110"/>
                  </a:lnTo>
                  <a:lnTo>
                    <a:pt x="1" y="123"/>
                  </a:lnTo>
                  <a:lnTo>
                    <a:pt x="0" y="137"/>
                  </a:lnTo>
                  <a:lnTo>
                    <a:pt x="1" y="152"/>
                  </a:lnTo>
                  <a:lnTo>
                    <a:pt x="2" y="165"/>
                  </a:lnTo>
                  <a:lnTo>
                    <a:pt x="3" y="178"/>
                  </a:lnTo>
                  <a:lnTo>
                    <a:pt x="6" y="191"/>
                  </a:lnTo>
                  <a:lnTo>
                    <a:pt x="8" y="203"/>
                  </a:lnTo>
                  <a:lnTo>
                    <a:pt x="12" y="214"/>
                  </a:lnTo>
                  <a:lnTo>
                    <a:pt x="16" y="224"/>
                  </a:lnTo>
                  <a:lnTo>
                    <a:pt x="20" y="235"/>
                  </a:lnTo>
                  <a:lnTo>
                    <a:pt x="25" y="243"/>
                  </a:lnTo>
                  <a:lnTo>
                    <a:pt x="30" y="251"/>
                  </a:lnTo>
                  <a:lnTo>
                    <a:pt x="35" y="258"/>
                  </a:lnTo>
                  <a:lnTo>
                    <a:pt x="42" y="263"/>
                  </a:lnTo>
                  <a:lnTo>
                    <a:pt x="48" y="268"/>
                  </a:lnTo>
                  <a:lnTo>
                    <a:pt x="54" y="272"/>
                  </a:lnTo>
                  <a:lnTo>
                    <a:pt x="61" y="274"/>
                  </a:lnTo>
                  <a:lnTo>
                    <a:pt x="68" y="275"/>
                  </a:lnTo>
                </a:path>
              </a:pathLst>
            </a:custGeom>
            <a:noFill/>
            <a:ln w="7938">
              <a:solidFill>
                <a:srgbClr val="1F1A17"/>
              </a:solidFill>
              <a:prstDash val="solid"/>
              <a:round/>
              <a:headEnd/>
              <a:tailEnd/>
            </a:ln>
          </p:spPr>
          <p:txBody>
            <a:bodyPr/>
            <a:lstStyle/>
            <a:p>
              <a:endParaRPr lang="en-US"/>
            </a:p>
          </p:txBody>
        </p:sp>
        <p:sp>
          <p:nvSpPr>
            <p:cNvPr id="219219" name="Freeform 83"/>
            <p:cNvSpPr>
              <a:spLocks/>
            </p:cNvSpPr>
            <p:nvPr/>
          </p:nvSpPr>
          <p:spPr bwMode="auto">
            <a:xfrm>
              <a:off x="1747" y="2397"/>
              <a:ext cx="73" cy="72"/>
            </a:xfrm>
            <a:custGeom>
              <a:avLst/>
              <a:gdLst/>
              <a:ahLst/>
              <a:cxnLst>
                <a:cxn ang="0">
                  <a:pos x="210" y="200"/>
                </a:cxn>
                <a:cxn ang="0">
                  <a:pos x="216" y="186"/>
                </a:cxn>
                <a:cxn ang="0">
                  <a:pos x="217" y="170"/>
                </a:cxn>
                <a:cxn ang="0">
                  <a:pos x="214" y="153"/>
                </a:cxn>
                <a:cxn ang="0">
                  <a:pos x="208" y="132"/>
                </a:cxn>
                <a:cxn ang="0">
                  <a:pos x="197" y="112"/>
                </a:cxn>
                <a:cxn ang="0">
                  <a:pos x="184" y="91"/>
                </a:cxn>
                <a:cxn ang="0">
                  <a:pos x="166" y="69"/>
                </a:cxn>
                <a:cxn ang="0">
                  <a:pos x="147" y="50"/>
                </a:cxn>
                <a:cxn ang="0">
                  <a:pos x="126" y="33"/>
                </a:cxn>
                <a:cxn ang="0">
                  <a:pos x="105" y="19"/>
                </a:cxn>
                <a:cxn ang="0">
                  <a:pos x="84" y="9"/>
                </a:cxn>
                <a:cxn ang="0">
                  <a:pos x="65" y="2"/>
                </a:cxn>
                <a:cxn ang="0">
                  <a:pos x="46" y="0"/>
                </a:cxn>
                <a:cxn ang="0">
                  <a:pos x="30" y="1"/>
                </a:cxn>
                <a:cxn ang="0">
                  <a:pos x="17" y="6"/>
                </a:cxn>
                <a:cxn ang="0">
                  <a:pos x="7" y="16"/>
                </a:cxn>
                <a:cxn ang="0">
                  <a:pos x="2" y="29"/>
                </a:cxn>
                <a:cxn ang="0">
                  <a:pos x="0" y="45"/>
                </a:cxn>
                <a:cxn ang="0">
                  <a:pos x="3" y="63"/>
                </a:cxn>
                <a:cxn ang="0">
                  <a:pos x="10" y="83"/>
                </a:cxn>
                <a:cxn ang="0">
                  <a:pos x="20" y="103"/>
                </a:cxn>
                <a:cxn ang="0">
                  <a:pos x="34" y="125"/>
                </a:cxn>
                <a:cxn ang="0">
                  <a:pos x="51" y="145"/>
                </a:cxn>
                <a:cxn ang="0">
                  <a:pos x="71" y="166"/>
                </a:cxn>
                <a:cxn ang="0">
                  <a:pos x="91" y="182"/>
                </a:cxn>
                <a:cxn ang="0">
                  <a:pos x="113" y="197"/>
                </a:cxn>
                <a:cxn ang="0">
                  <a:pos x="133" y="207"/>
                </a:cxn>
                <a:cxn ang="0">
                  <a:pos x="153" y="213"/>
                </a:cxn>
                <a:cxn ang="0">
                  <a:pos x="171" y="216"/>
                </a:cxn>
                <a:cxn ang="0">
                  <a:pos x="188" y="215"/>
                </a:cxn>
                <a:cxn ang="0">
                  <a:pos x="201" y="209"/>
                </a:cxn>
              </a:cxnLst>
              <a:rect l="0" t="0" r="r" b="b"/>
              <a:pathLst>
                <a:path w="217" h="216">
                  <a:moveTo>
                    <a:pt x="206" y="205"/>
                  </a:moveTo>
                  <a:lnTo>
                    <a:pt x="210" y="200"/>
                  </a:lnTo>
                  <a:lnTo>
                    <a:pt x="213" y="194"/>
                  </a:lnTo>
                  <a:lnTo>
                    <a:pt x="216" y="186"/>
                  </a:lnTo>
                  <a:lnTo>
                    <a:pt x="217" y="178"/>
                  </a:lnTo>
                  <a:lnTo>
                    <a:pt x="217" y="170"/>
                  </a:lnTo>
                  <a:lnTo>
                    <a:pt x="216" y="162"/>
                  </a:lnTo>
                  <a:lnTo>
                    <a:pt x="214" y="153"/>
                  </a:lnTo>
                  <a:lnTo>
                    <a:pt x="211" y="142"/>
                  </a:lnTo>
                  <a:lnTo>
                    <a:pt x="208" y="132"/>
                  </a:lnTo>
                  <a:lnTo>
                    <a:pt x="203" y="122"/>
                  </a:lnTo>
                  <a:lnTo>
                    <a:pt x="197" y="112"/>
                  </a:lnTo>
                  <a:lnTo>
                    <a:pt x="191" y="101"/>
                  </a:lnTo>
                  <a:lnTo>
                    <a:pt x="184" y="91"/>
                  </a:lnTo>
                  <a:lnTo>
                    <a:pt x="175" y="80"/>
                  </a:lnTo>
                  <a:lnTo>
                    <a:pt x="166" y="69"/>
                  </a:lnTo>
                  <a:lnTo>
                    <a:pt x="157" y="59"/>
                  </a:lnTo>
                  <a:lnTo>
                    <a:pt x="147" y="50"/>
                  </a:lnTo>
                  <a:lnTo>
                    <a:pt x="136" y="41"/>
                  </a:lnTo>
                  <a:lnTo>
                    <a:pt x="126" y="33"/>
                  </a:lnTo>
                  <a:lnTo>
                    <a:pt x="115" y="25"/>
                  </a:lnTo>
                  <a:lnTo>
                    <a:pt x="105" y="19"/>
                  </a:lnTo>
                  <a:lnTo>
                    <a:pt x="94" y="13"/>
                  </a:lnTo>
                  <a:lnTo>
                    <a:pt x="84" y="9"/>
                  </a:lnTo>
                  <a:lnTo>
                    <a:pt x="74" y="5"/>
                  </a:lnTo>
                  <a:lnTo>
                    <a:pt x="65" y="2"/>
                  </a:lnTo>
                  <a:lnTo>
                    <a:pt x="55" y="0"/>
                  </a:lnTo>
                  <a:lnTo>
                    <a:pt x="46" y="0"/>
                  </a:lnTo>
                  <a:lnTo>
                    <a:pt x="38" y="0"/>
                  </a:lnTo>
                  <a:lnTo>
                    <a:pt x="30" y="1"/>
                  </a:lnTo>
                  <a:lnTo>
                    <a:pt x="23" y="3"/>
                  </a:lnTo>
                  <a:lnTo>
                    <a:pt x="17" y="6"/>
                  </a:lnTo>
                  <a:lnTo>
                    <a:pt x="11" y="10"/>
                  </a:lnTo>
                  <a:lnTo>
                    <a:pt x="7" y="16"/>
                  </a:lnTo>
                  <a:lnTo>
                    <a:pt x="4" y="22"/>
                  </a:lnTo>
                  <a:lnTo>
                    <a:pt x="2" y="29"/>
                  </a:lnTo>
                  <a:lnTo>
                    <a:pt x="0" y="37"/>
                  </a:lnTo>
                  <a:lnTo>
                    <a:pt x="0" y="45"/>
                  </a:lnTo>
                  <a:lnTo>
                    <a:pt x="1" y="54"/>
                  </a:lnTo>
                  <a:lnTo>
                    <a:pt x="3" y="63"/>
                  </a:lnTo>
                  <a:lnTo>
                    <a:pt x="6" y="73"/>
                  </a:lnTo>
                  <a:lnTo>
                    <a:pt x="10" y="83"/>
                  </a:lnTo>
                  <a:lnTo>
                    <a:pt x="14" y="93"/>
                  </a:lnTo>
                  <a:lnTo>
                    <a:pt x="20" y="103"/>
                  </a:lnTo>
                  <a:lnTo>
                    <a:pt x="27" y="115"/>
                  </a:lnTo>
                  <a:lnTo>
                    <a:pt x="34" y="125"/>
                  </a:lnTo>
                  <a:lnTo>
                    <a:pt x="42" y="135"/>
                  </a:lnTo>
                  <a:lnTo>
                    <a:pt x="51" y="145"/>
                  </a:lnTo>
                  <a:lnTo>
                    <a:pt x="60" y="156"/>
                  </a:lnTo>
                  <a:lnTo>
                    <a:pt x="71" y="166"/>
                  </a:lnTo>
                  <a:lnTo>
                    <a:pt x="81" y="174"/>
                  </a:lnTo>
                  <a:lnTo>
                    <a:pt x="91" y="182"/>
                  </a:lnTo>
                  <a:lnTo>
                    <a:pt x="102" y="189"/>
                  </a:lnTo>
                  <a:lnTo>
                    <a:pt x="113" y="197"/>
                  </a:lnTo>
                  <a:lnTo>
                    <a:pt x="123" y="202"/>
                  </a:lnTo>
                  <a:lnTo>
                    <a:pt x="133" y="207"/>
                  </a:lnTo>
                  <a:lnTo>
                    <a:pt x="144" y="210"/>
                  </a:lnTo>
                  <a:lnTo>
                    <a:pt x="153" y="213"/>
                  </a:lnTo>
                  <a:lnTo>
                    <a:pt x="162" y="215"/>
                  </a:lnTo>
                  <a:lnTo>
                    <a:pt x="171" y="216"/>
                  </a:lnTo>
                  <a:lnTo>
                    <a:pt x="179" y="216"/>
                  </a:lnTo>
                  <a:lnTo>
                    <a:pt x="188" y="215"/>
                  </a:lnTo>
                  <a:lnTo>
                    <a:pt x="195" y="213"/>
                  </a:lnTo>
                  <a:lnTo>
                    <a:pt x="201" y="209"/>
                  </a:lnTo>
                  <a:lnTo>
                    <a:pt x="206" y="205"/>
                  </a:lnTo>
                  <a:close/>
                </a:path>
              </a:pathLst>
            </a:custGeom>
            <a:solidFill>
              <a:srgbClr val="131516"/>
            </a:solidFill>
            <a:ln w="9525">
              <a:noFill/>
              <a:round/>
              <a:headEnd/>
              <a:tailEnd/>
            </a:ln>
          </p:spPr>
          <p:txBody>
            <a:bodyPr/>
            <a:lstStyle/>
            <a:p>
              <a:endParaRPr lang="en-US"/>
            </a:p>
          </p:txBody>
        </p:sp>
        <p:sp>
          <p:nvSpPr>
            <p:cNvPr id="219220" name="Freeform 84"/>
            <p:cNvSpPr>
              <a:spLocks/>
            </p:cNvSpPr>
            <p:nvPr/>
          </p:nvSpPr>
          <p:spPr bwMode="auto">
            <a:xfrm>
              <a:off x="1747" y="2397"/>
              <a:ext cx="73" cy="72"/>
            </a:xfrm>
            <a:custGeom>
              <a:avLst/>
              <a:gdLst/>
              <a:ahLst/>
              <a:cxnLst>
                <a:cxn ang="0">
                  <a:pos x="210" y="200"/>
                </a:cxn>
                <a:cxn ang="0">
                  <a:pos x="216" y="186"/>
                </a:cxn>
                <a:cxn ang="0">
                  <a:pos x="217" y="170"/>
                </a:cxn>
                <a:cxn ang="0">
                  <a:pos x="214" y="153"/>
                </a:cxn>
                <a:cxn ang="0">
                  <a:pos x="208" y="132"/>
                </a:cxn>
                <a:cxn ang="0">
                  <a:pos x="197" y="112"/>
                </a:cxn>
                <a:cxn ang="0">
                  <a:pos x="184" y="91"/>
                </a:cxn>
                <a:cxn ang="0">
                  <a:pos x="166" y="69"/>
                </a:cxn>
                <a:cxn ang="0">
                  <a:pos x="147" y="50"/>
                </a:cxn>
                <a:cxn ang="0">
                  <a:pos x="126" y="33"/>
                </a:cxn>
                <a:cxn ang="0">
                  <a:pos x="105" y="19"/>
                </a:cxn>
                <a:cxn ang="0">
                  <a:pos x="84" y="9"/>
                </a:cxn>
                <a:cxn ang="0">
                  <a:pos x="65" y="2"/>
                </a:cxn>
                <a:cxn ang="0">
                  <a:pos x="46" y="0"/>
                </a:cxn>
                <a:cxn ang="0">
                  <a:pos x="30" y="1"/>
                </a:cxn>
                <a:cxn ang="0">
                  <a:pos x="17" y="6"/>
                </a:cxn>
                <a:cxn ang="0">
                  <a:pos x="7" y="16"/>
                </a:cxn>
                <a:cxn ang="0">
                  <a:pos x="2" y="29"/>
                </a:cxn>
                <a:cxn ang="0">
                  <a:pos x="0" y="45"/>
                </a:cxn>
                <a:cxn ang="0">
                  <a:pos x="3" y="63"/>
                </a:cxn>
                <a:cxn ang="0">
                  <a:pos x="10" y="83"/>
                </a:cxn>
                <a:cxn ang="0">
                  <a:pos x="20" y="103"/>
                </a:cxn>
                <a:cxn ang="0">
                  <a:pos x="34" y="125"/>
                </a:cxn>
                <a:cxn ang="0">
                  <a:pos x="51" y="145"/>
                </a:cxn>
                <a:cxn ang="0">
                  <a:pos x="71" y="166"/>
                </a:cxn>
                <a:cxn ang="0">
                  <a:pos x="91" y="182"/>
                </a:cxn>
                <a:cxn ang="0">
                  <a:pos x="113" y="197"/>
                </a:cxn>
                <a:cxn ang="0">
                  <a:pos x="133" y="207"/>
                </a:cxn>
                <a:cxn ang="0">
                  <a:pos x="153" y="213"/>
                </a:cxn>
                <a:cxn ang="0">
                  <a:pos x="171" y="216"/>
                </a:cxn>
                <a:cxn ang="0">
                  <a:pos x="188" y="215"/>
                </a:cxn>
                <a:cxn ang="0">
                  <a:pos x="201" y="209"/>
                </a:cxn>
              </a:cxnLst>
              <a:rect l="0" t="0" r="r" b="b"/>
              <a:pathLst>
                <a:path w="217" h="216">
                  <a:moveTo>
                    <a:pt x="206" y="205"/>
                  </a:moveTo>
                  <a:lnTo>
                    <a:pt x="210" y="200"/>
                  </a:lnTo>
                  <a:lnTo>
                    <a:pt x="213" y="194"/>
                  </a:lnTo>
                  <a:lnTo>
                    <a:pt x="216" y="186"/>
                  </a:lnTo>
                  <a:lnTo>
                    <a:pt x="217" y="178"/>
                  </a:lnTo>
                  <a:lnTo>
                    <a:pt x="217" y="170"/>
                  </a:lnTo>
                  <a:lnTo>
                    <a:pt x="216" y="162"/>
                  </a:lnTo>
                  <a:lnTo>
                    <a:pt x="214" y="153"/>
                  </a:lnTo>
                  <a:lnTo>
                    <a:pt x="211" y="142"/>
                  </a:lnTo>
                  <a:lnTo>
                    <a:pt x="208" y="132"/>
                  </a:lnTo>
                  <a:lnTo>
                    <a:pt x="203" y="122"/>
                  </a:lnTo>
                  <a:lnTo>
                    <a:pt x="197" y="112"/>
                  </a:lnTo>
                  <a:lnTo>
                    <a:pt x="191" y="101"/>
                  </a:lnTo>
                  <a:lnTo>
                    <a:pt x="184" y="91"/>
                  </a:lnTo>
                  <a:lnTo>
                    <a:pt x="175" y="80"/>
                  </a:lnTo>
                  <a:lnTo>
                    <a:pt x="166" y="69"/>
                  </a:lnTo>
                  <a:lnTo>
                    <a:pt x="157" y="59"/>
                  </a:lnTo>
                  <a:lnTo>
                    <a:pt x="147" y="50"/>
                  </a:lnTo>
                  <a:lnTo>
                    <a:pt x="136" y="41"/>
                  </a:lnTo>
                  <a:lnTo>
                    <a:pt x="126" y="33"/>
                  </a:lnTo>
                  <a:lnTo>
                    <a:pt x="115" y="25"/>
                  </a:lnTo>
                  <a:lnTo>
                    <a:pt x="105" y="19"/>
                  </a:lnTo>
                  <a:lnTo>
                    <a:pt x="94" y="13"/>
                  </a:lnTo>
                  <a:lnTo>
                    <a:pt x="84" y="9"/>
                  </a:lnTo>
                  <a:lnTo>
                    <a:pt x="74" y="5"/>
                  </a:lnTo>
                  <a:lnTo>
                    <a:pt x="65" y="2"/>
                  </a:lnTo>
                  <a:lnTo>
                    <a:pt x="55" y="0"/>
                  </a:lnTo>
                  <a:lnTo>
                    <a:pt x="46" y="0"/>
                  </a:lnTo>
                  <a:lnTo>
                    <a:pt x="38" y="0"/>
                  </a:lnTo>
                  <a:lnTo>
                    <a:pt x="30" y="1"/>
                  </a:lnTo>
                  <a:lnTo>
                    <a:pt x="23" y="3"/>
                  </a:lnTo>
                  <a:lnTo>
                    <a:pt x="17" y="6"/>
                  </a:lnTo>
                  <a:lnTo>
                    <a:pt x="11" y="10"/>
                  </a:lnTo>
                  <a:lnTo>
                    <a:pt x="7" y="16"/>
                  </a:lnTo>
                  <a:lnTo>
                    <a:pt x="4" y="22"/>
                  </a:lnTo>
                  <a:lnTo>
                    <a:pt x="2" y="29"/>
                  </a:lnTo>
                  <a:lnTo>
                    <a:pt x="0" y="37"/>
                  </a:lnTo>
                  <a:lnTo>
                    <a:pt x="0" y="45"/>
                  </a:lnTo>
                  <a:lnTo>
                    <a:pt x="1" y="54"/>
                  </a:lnTo>
                  <a:lnTo>
                    <a:pt x="3" y="63"/>
                  </a:lnTo>
                  <a:lnTo>
                    <a:pt x="6" y="73"/>
                  </a:lnTo>
                  <a:lnTo>
                    <a:pt x="10" y="83"/>
                  </a:lnTo>
                  <a:lnTo>
                    <a:pt x="14" y="93"/>
                  </a:lnTo>
                  <a:lnTo>
                    <a:pt x="20" y="103"/>
                  </a:lnTo>
                  <a:lnTo>
                    <a:pt x="27" y="115"/>
                  </a:lnTo>
                  <a:lnTo>
                    <a:pt x="34" y="125"/>
                  </a:lnTo>
                  <a:lnTo>
                    <a:pt x="42" y="135"/>
                  </a:lnTo>
                  <a:lnTo>
                    <a:pt x="51" y="145"/>
                  </a:lnTo>
                  <a:lnTo>
                    <a:pt x="60" y="156"/>
                  </a:lnTo>
                  <a:lnTo>
                    <a:pt x="71" y="166"/>
                  </a:lnTo>
                  <a:lnTo>
                    <a:pt x="81" y="174"/>
                  </a:lnTo>
                  <a:lnTo>
                    <a:pt x="91" y="182"/>
                  </a:lnTo>
                  <a:lnTo>
                    <a:pt x="102" y="189"/>
                  </a:lnTo>
                  <a:lnTo>
                    <a:pt x="113" y="197"/>
                  </a:lnTo>
                  <a:lnTo>
                    <a:pt x="123" y="202"/>
                  </a:lnTo>
                  <a:lnTo>
                    <a:pt x="133" y="207"/>
                  </a:lnTo>
                  <a:lnTo>
                    <a:pt x="144" y="210"/>
                  </a:lnTo>
                  <a:lnTo>
                    <a:pt x="153" y="213"/>
                  </a:lnTo>
                  <a:lnTo>
                    <a:pt x="162" y="215"/>
                  </a:lnTo>
                  <a:lnTo>
                    <a:pt x="171" y="216"/>
                  </a:lnTo>
                  <a:lnTo>
                    <a:pt x="179" y="216"/>
                  </a:lnTo>
                  <a:lnTo>
                    <a:pt x="188" y="215"/>
                  </a:lnTo>
                  <a:lnTo>
                    <a:pt x="195" y="213"/>
                  </a:lnTo>
                  <a:lnTo>
                    <a:pt x="201" y="209"/>
                  </a:lnTo>
                  <a:lnTo>
                    <a:pt x="206" y="205"/>
                  </a:lnTo>
                </a:path>
              </a:pathLst>
            </a:custGeom>
            <a:noFill/>
            <a:ln w="7938">
              <a:solidFill>
                <a:srgbClr val="1F1A17"/>
              </a:solidFill>
              <a:prstDash val="solid"/>
              <a:round/>
              <a:headEnd/>
              <a:tailEnd/>
            </a:ln>
          </p:spPr>
          <p:txBody>
            <a:bodyPr/>
            <a:lstStyle/>
            <a:p>
              <a:endParaRPr lang="en-US"/>
            </a:p>
          </p:txBody>
        </p:sp>
        <p:sp>
          <p:nvSpPr>
            <p:cNvPr id="219221" name="Freeform 85"/>
            <p:cNvSpPr>
              <a:spLocks/>
            </p:cNvSpPr>
            <p:nvPr/>
          </p:nvSpPr>
          <p:spPr bwMode="auto">
            <a:xfrm>
              <a:off x="844" y="2397"/>
              <a:ext cx="73" cy="72"/>
            </a:xfrm>
            <a:custGeom>
              <a:avLst/>
              <a:gdLst/>
              <a:ahLst/>
              <a:cxnLst>
                <a:cxn ang="0">
                  <a:pos x="17" y="210"/>
                </a:cxn>
                <a:cxn ang="0">
                  <a:pos x="30" y="215"/>
                </a:cxn>
                <a:cxn ang="0">
                  <a:pos x="46" y="216"/>
                </a:cxn>
                <a:cxn ang="0">
                  <a:pos x="65" y="213"/>
                </a:cxn>
                <a:cxn ang="0">
                  <a:pos x="84" y="207"/>
                </a:cxn>
                <a:cxn ang="0">
                  <a:pos x="105" y="197"/>
                </a:cxn>
                <a:cxn ang="0">
                  <a:pos x="126" y="182"/>
                </a:cxn>
                <a:cxn ang="0">
                  <a:pos x="147" y="166"/>
                </a:cxn>
                <a:cxn ang="0">
                  <a:pos x="166" y="145"/>
                </a:cxn>
                <a:cxn ang="0">
                  <a:pos x="184" y="125"/>
                </a:cxn>
                <a:cxn ang="0">
                  <a:pos x="197" y="104"/>
                </a:cxn>
                <a:cxn ang="0">
                  <a:pos x="207" y="83"/>
                </a:cxn>
                <a:cxn ang="0">
                  <a:pos x="215" y="63"/>
                </a:cxn>
                <a:cxn ang="0">
                  <a:pos x="218" y="45"/>
                </a:cxn>
                <a:cxn ang="0">
                  <a:pos x="216" y="30"/>
                </a:cxn>
                <a:cxn ang="0">
                  <a:pos x="211" y="16"/>
                </a:cxn>
                <a:cxn ang="0">
                  <a:pos x="200" y="6"/>
                </a:cxn>
                <a:cxn ang="0">
                  <a:pos x="188" y="1"/>
                </a:cxn>
                <a:cxn ang="0">
                  <a:pos x="172" y="0"/>
                </a:cxn>
                <a:cxn ang="0">
                  <a:pos x="153" y="2"/>
                </a:cxn>
                <a:cxn ang="0">
                  <a:pos x="134" y="9"/>
                </a:cxn>
                <a:cxn ang="0">
                  <a:pos x="113" y="19"/>
                </a:cxn>
                <a:cxn ang="0">
                  <a:pos x="92" y="33"/>
                </a:cxn>
                <a:cxn ang="0">
                  <a:pos x="71" y="50"/>
                </a:cxn>
                <a:cxn ang="0">
                  <a:pos x="52" y="69"/>
                </a:cxn>
                <a:cxn ang="0">
                  <a:pos x="34" y="91"/>
                </a:cxn>
                <a:cxn ang="0">
                  <a:pos x="21" y="112"/>
                </a:cxn>
                <a:cxn ang="0">
                  <a:pos x="9" y="132"/>
                </a:cxn>
                <a:cxn ang="0">
                  <a:pos x="3" y="153"/>
                </a:cxn>
                <a:cxn ang="0">
                  <a:pos x="0" y="170"/>
                </a:cxn>
                <a:cxn ang="0">
                  <a:pos x="1" y="186"/>
                </a:cxn>
                <a:cxn ang="0">
                  <a:pos x="7" y="200"/>
                </a:cxn>
              </a:cxnLst>
              <a:rect l="0" t="0" r="r" b="b"/>
              <a:pathLst>
                <a:path w="218" h="216">
                  <a:moveTo>
                    <a:pt x="12" y="205"/>
                  </a:moveTo>
                  <a:lnTo>
                    <a:pt x="17" y="210"/>
                  </a:lnTo>
                  <a:lnTo>
                    <a:pt x="24" y="213"/>
                  </a:lnTo>
                  <a:lnTo>
                    <a:pt x="30" y="215"/>
                  </a:lnTo>
                  <a:lnTo>
                    <a:pt x="38" y="216"/>
                  </a:lnTo>
                  <a:lnTo>
                    <a:pt x="46" y="216"/>
                  </a:lnTo>
                  <a:lnTo>
                    <a:pt x="56" y="215"/>
                  </a:lnTo>
                  <a:lnTo>
                    <a:pt x="65" y="213"/>
                  </a:lnTo>
                  <a:lnTo>
                    <a:pt x="74" y="211"/>
                  </a:lnTo>
                  <a:lnTo>
                    <a:pt x="84" y="207"/>
                  </a:lnTo>
                  <a:lnTo>
                    <a:pt x="95" y="202"/>
                  </a:lnTo>
                  <a:lnTo>
                    <a:pt x="105" y="197"/>
                  </a:lnTo>
                  <a:lnTo>
                    <a:pt x="115" y="191"/>
                  </a:lnTo>
                  <a:lnTo>
                    <a:pt x="126" y="182"/>
                  </a:lnTo>
                  <a:lnTo>
                    <a:pt x="137" y="174"/>
                  </a:lnTo>
                  <a:lnTo>
                    <a:pt x="147" y="166"/>
                  </a:lnTo>
                  <a:lnTo>
                    <a:pt x="157" y="156"/>
                  </a:lnTo>
                  <a:lnTo>
                    <a:pt x="166" y="145"/>
                  </a:lnTo>
                  <a:lnTo>
                    <a:pt x="176" y="135"/>
                  </a:lnTo>
                  <a:lnTo>
                    <a:pt x="184" y="125"/>
                  </a:lnTo>
                  <a:lnTo>
                    <a:pt x="191" y="115"/>
                  </a:lnTo>
                  <a:lnTo>
                    <a:pt x="197" y="104"/>
                  </a:lnTo>
                  <a:lnTo>
                    <a:pt x="203" y="93"/>
                  </a:lnTo>
                  <a:lnTo>
                    <a:pt x="207" y="83"/>
                  </a:lnTo>
                  <a:lnTo>
                    <a:pt x="212" y="74"/>
                  </a:lnTo>
                  <a:lnTo>
                    <a:pt x="215" y="63"/>
                  </a:lnTo>
                  <a:lnTo>
                    <a:pt x="217" y="54"/>
                  </a:lnTo>
                  <a:lnTo>
                    <a:pt x="218" y="45"/>
                  </a:lnTo>
                  <a:lnTo>
                    <a:pt x="218" y="37"/>
                  </a:lnTo>
                  <a:lnTo>
                    <a:pt x="216" y="30"/>
                  </a:lnTo>
                  <a:lnTo>
                    <a:pt x="214" y="22"/>
                  </a:lnTo>
                  <a:lnTo>
                    <a:pt x="211" y="16"/>
                  </a:lnTo>
                  <a:lnTo>
                    <a:pt x="206" y="11"/>
                  </a:lnTo>
                  <a:lnTo>
                    <a:pt x="200" y="6"/>
                  </a:lnTo>
                  <a:lnTo>
                    <a:pt x="194" y="3"/>
                  </a:lnTo>
                  <a:lnTo>
                    <a:pt x="188" y="1"/>
                  </a:lnTo>
                  <a:lnTo>
                    <a:pt x="180" y="0"/>
                  </a:lnTo>
                  <a:lnTo>
                    <a:pt x="172" y="0"/>
                  </a:lnTo>
                  <a:lnTo>
                    <a:pt x="162" y="1"/>
                  </a:lnTo>
                  <a:lnTo>
                    <a:pt x="153" y="2"/>
                  </a:lnTo>
                  <a:lnTo>
                    <a:pt x="144" y="5"/>
                  </a:lnTo>
                  <a:lnTo>
                    <a:pt x="134" y="9"/>
                  </a:lnTo>
                  <a:lnTo>
                    <a:pt x="123" y="14"/>
                  </a:lnTo>
                  <a:lnTo>
                    <a:pt x="113" y="19"/>
                  </a:lnTo>
                  <a:lnTo>
                    <a:pt x="103" y="25"/>
                  </a:lnTo>
                  <a:lnTo>
                    <a:pt x="92" y="33"/>
                  </a:lnTo>
                  <a:lnTo>
                    <a:pt x="81" y="41"/>
                  </a:lnTo>
                  <a:lnTo>
                    <a:pt x="71" y="50"/>
                  </a:lnTo>
                  <a:lnTo>
                    <a:pt x="61" y="59"/>
                  </a:lnTo>
                  <a:lnTo>
                    <a:pt x="52" y="69"/>
                  </a:lnTo>
                  <a:lnTo>
                    <a:pt x="42" y="80"/>
                  </a:lnTo>
                  <a:lnTo>
                    <a:pt x="34" y="91"/>
                  </a:lnTo>
                  <a:lnTo>
                    <a:pt x="27" y="101"/>
                  </a:lnTo>
                  <a:lnTo>
                    <a:pt x="21" y="112"/>
                  </a:lnTo>
                  <a:lnTo>
                    <a:pt x="15" y="122"/>
                  </a:lnTo>
                  <a:lnTo>
                    <a:pt x="9" y="132"/>
                  </a:lnTo>
                  <a:lnTo>
                    <a:pt x="6" y="142"/>
                  </a:lnTo>
                  <a:lnTo>
                    <a:pt x="3" y="153"/>
                  </a:lnTo>
                  <a:lnTo>
                    <a:pt x="1" y="162"/>
                  </a:lnTo>
                  <a:lnTo>
                    <a:pt x="0" y="170"/>
                  </a:lnTo>
                  <a:lnTo>
                    <a:pt x="0" y="178"/>
                  </a:lnTo>
                  <a:lnTo>
                    <a:pt x="1" y="186"/>
                  </a:lnTo>
                  <a:lnTo>
                    <a:pt x="4" y="194"/>
                  </a:lnTo>
                  <a:lnTo>
                    <a:pt x="7" y="200"/>
                  </a:lnTo>
                  <a:lnTo>
                    <a:pt x="12" y="205"/>
                  </a:lnTo>
                  <a:close/>
                </a:path>
              </a:pathLst>
            </a:custGeom>
            <a:solidFill>
              <a:srgbClr val="131516"/>
            </a:solidFill>
            <a:ln w="9525">
              <a:noFill/>
              <a:round/>
              <a:headEnd/>
              <a:tailEnd/>
            </a:ln>
          </p:spPr>
          <p:txBody>
            <a:bodyPr/>
            <a:lstStyle/>
            <a:p>
              <a:endParaRPr lang="en-US"/>
            </a:p>
          </p:txBody>
        </p:sp>
        <p:sp>
          <p:nvSpPr>
            <p:cNvPr id="219222" name="Freeform 86"/>
            <p:cNvSpPr>
              <a:spLocks/>
            </p:cNvSpPr>
            <p:nvPr/>
          </p:nvSpPr>
          <p:spPr bwMode="auto">
            <a:xfrm>
              <a:off x="844" y="2397"/>
              <a:ext cx="73" cy="72"/>
            </a:xfrm>
            <a:custGeom>
              <a:avLst/>
              <a:gdLst/>
              <a:ahLst/>
              <a:cxnLst>
                <a:cxn ang="0">
                  <a:pos x="17" y="210"/>
                </a:cxn>
                <a:cxn ang="0">
                  <a:pos x="30" y="215"/>
                </a:cxn>
                <a:cxn ang="0">
                  <a:pos x="46" y="216"/>
                </a:cxn>
                <a:cxn ang="0">
                  <a:pos x="65" y="213"/>
                </a:cxn>
                <a:cxn ang="0">
                  <a:pos x="84" y="207"/>
                </a:cxn>
                <a:cxn ang="0">
                  <a:pos x="105" y="197"/>
                </a:cxn>
                <a:cxn ang="0">
                  <a:pos x="126" y="182"/>
                </a:cxn>
                <a:cxn ang="0">
                  <a:pos x="147" y="166"/>
                </a:cxn>
                <a:cxn ang="0">
                  <a:pos x="166" y="145"/>
                </a:cxn>
                <a:cxn ang="0">
                  <a:pos x="184" y="125"/>
                </a:cxn>
                <a:cxn ang="0">
                  <a:pos x="197" y="104"/>
                </a:cxn>
                <a:cxn ang="0">
                  <a:pos x="207" y="83"/>
                </a:cxn>
                <a:cxn ang="0">
                  <a:pos x="215" y="63"/>
                </a:cxn>
                <a:cxn ang="0">
                  <a:pos x="218" y="45"/>
                </a:cxn>
                <a:cxn ang="0">
                  <a:pos x="216" y="30"/>
                </a:cxn>
                <a:cxn ang="0">
                  <a:pos x="211" y="16"/>
                </a:cxn>
                <a:cxn ang="0">
                  <a:pos x="200" y="6"/>
                </a:cxn>
                <a:cxn ang="0">
                  <a:pos x="188" y="1"/>
                </a:cxn>
                <a:cxn ang="0">
                  <a:pos x="172" y="0"/>
                </a:cxn>
                <a:cxn ang="0">
                  <a:pos x="153" y="2"/>
                </a:cxn>
                <a:cxn ang="0">
                  <a:pos x="134" y="9"/>
                </a:cxn>
                <a:cxn ang="0">
                  <a:pos x="113" y="19"/>
                </a:cxn>
                <a:cxn ang="0">
                  <a:pos x="92" y="33"/>
                </a:cxn>
                <a:cxn ang="0">
                  <a:pos x="71" y="50"/>
                </a:cxn>
                <a:cxn ang="0">
                  <a:pos x="52" y="69"/>
                </a:cxn>
                <a:cxn ang="0">
                  <a:pos x="34" y="91"/>
                </a:cxn>
                <a:cxn ang="0">
                  <a:pos x="21" y="112"/>
                </a:cxn>
                <a:cxn ang="0">
                  <a:pos x="9" y="132"/>
                </a:cxn>
                <a:cxn ang="0">
                  <a:pos x="3" y="153"/>
                </a:cxn>
                <a:cxn ang="0">
                  <a:pos x="0" y="170"/>
                </a:cxn>
                <a:cxn ang="0">
                  <a:pos x="1" y="186"/>
                </a:cxn>
                <a:cxn ang="0">
                  <a:pos x="7" y="200"/>
                </a:cxn>
              </a:cxnLst>
              <a:rect l="0" t="0" r="r" b="b"/>
              <a:pathLst>
                <a:path w="218" h="216">
                  <a:moveTo>
                    <a:pt x="12" y="205"/>
                  </a:moveTo>
                  <a:lnTo>
                    <a:pt x="17" y="210"/>
                  </a:lnTo>
                  <a:lnTo>
                    <a:pt x="24" y="213"/>
                  </a:lnTo>
                  <a:lnTo>
                    <a:pt x="30" y="215"/>
                  </a:lnTo>
                  <a:lnTo>
                    <a:pt x="38" y="216"/>
                  </a:lnTo>
                  <a:lnTo>
                    <a:pt x="46" y="216"/>
                  </a:lnTo>
                  <a:lnTo>
                    <a:pt x="56" y="215"/>
                  </a:lnTo>
                  <a:lnTo>
                    <a:pt x="65" y="213"/>
                  </a:lnTo>
                  <a:lnTo>
                    <a:pt x="74" y="211"/>
                  </a:lnTo>
                  <a:lnTo>
                    <a:pt x="84" y="207"/>
                  </a:lnTo>
                  <a:lnTo>
                    <a:pt x="95" y="202"/>
                  </a:lnTo>
                  <a:lnTo>
                    <a:pt x="105" y="197"/>
                  </a:lnTo>
                  <a:lnTo>
                    <a:pt x="115" y="191"/>
                  </a:lnTo>
                  <a:lnTo>
                    <a:pt x="126" y="182"/>
                  </a:lnTo>
                  <a:lnTo>
                    <a:pt x="137" y="174"/>
                  </a:lnTo>
                  <a:lnTo>
                    <a:pt x="147" y="166"/>
                  </a:lnTo>
                  <a:lnTo>
                    <a:pt x="157" y="156"/>
                  </a:lnTo>
                  <a:lnTo>
                    <a:pt x="166" y="145"/>
                  </a:lnTo>
                  <a:lnTo>
                    <a:pt x="176" y="135"/>
                  </a:lnTo>
                  <a:lnTo>
                    <a:pt x="184" y="125"/>
                  </a:lnTo>
                  <a:lnTo>
                    <a:pt x="191" y="115"/>
                  </a:lnTo>
                  <a:lnTo>
                    <a:pt x="197" y="104"/>
                  </a:lnTo>
                  <a:lnTo>
                    <a:pt x="203" y="93"/>
                  </a:lnTo>
                  <a:lnTo>
                    <a:pt x="207" y="83"/>
                  </a:lnTo>
                  <a:lnTo>
                    <a:pt x="212" y="74"/>
                  </a:lnTo>
                  <a:lnTo>
                    <a:pt x="215" y="63"/>
                  </a:lnTo>
                  <a:lnTo>
                    <a:pt x="217" y="54"/>
                  </a:lnTo>
                  <a:lnTo>
                    <a:pt x="218" y="45"/>
                  </a:lnTo>
                  <a:lnTo>
                    <a:pt x="218" y="37"/>
                  </a:lnTo>
                  <a:lnTo>
                    <a:pt x="216" y="30"/>
                  </a:lnTo>
                  <a:lnTo>
                    <a:pt x="214" y="22"/>
                  </a:lnTo>
                  <a:lnTo>
                    <a:pt x="211" y="16"/>
                  </a:lnTo>
                  <a:lnTo>
                    <a:pt x="206" y="11"/>
                  </a:lnTo>
                  <a:lnTo>
                    <a:pt x="200" y="6"/>
                  </a:lnTo>
                  <a:lnTo>
                    <a:pt x="194" y="3"/>
                  </a:lnTo>
                  <a:lnTo>
                    <a:pt x="188" y="1"/>
                  </a:lnTo>
                  <a:lnTo>
                    <a:pt x="180" y="0"/>
                  </a:lnTo>
                  <a:lnTo>
                    <a:pt x="172" y="0"/>
                  </a:lnTo>
                  <a:lnTo>
                    <a:pt x="162" y="1"/>
                  </a:lnTo>
                  <a:lnTo>
                    <a:pt x="153" y="2"/>
                  </a:lnTo>
                  <a:lnTo>
                    <a:pt x="144" y="5"/>
                  </a:lnTo>
                  <a:lnTo>
                    <a:pt x="134" y="9"/>
                  </a:lnTo>
                  <a:lnTo>
                    <a:pt x="123" y="14"/>
                  </a:lnTo>
                  <a:lnTo>
                    <a:pt x="113" y="19"/>
                  </a:lnTo>
                  <a:lnTo>
                    <a:pt x="103" y="25"/>
                  </a:lnTo>
                  <a:lnTo>
                    <a:pt x="92" y="33"/>
                  </a:lnTo>
                  <a:lnTo>
                    <a:pt x="81" y="41"/>
                  </a:lnTo>
                  <a:lnTo>
                    <a:pt x="71" y="50"/>
                  </a:lnTo>
                  <a:lnTo>
                    <a:pt x="61" y="59"/>
                  </a:lnTo>
                  <a:lnTo>
                    <a:pt x="52" y="69"/>
                  </a:lnTo>
                  <a:lnTo>
                    <a:pt x="42" y="80"/>
                  </a:lnTo>
                  <a:lnTo>
                    <a:pt x="34" y="91"/>
                  </a:lnTo>
                  <a:lnTo>
                    <a:pt x="27" y="101"/>
                  </a:lnTo>
                  <a:lnTo>
                    <a:pt x="21" y="112"/>
                  </a:lnTo>
                  <a:lnTo>
                    <a:pt x="15" y="122"/>
                  </a:lnTo>
                  <a:lnTo>
                    <a:pt x="9" y="132"/>
                  </a:lnTo>
                  <a:lnTo>
                    <a:pt x="6" y="142"/>
                  </a:lnTo>
                  <a:lnTo>
                    <a:pt x="3" y="153"/>
                  </a:lnTo>
                  <a:lnTo>
                    <a:pt x="1" y="162"/>
                  </a:lnTo>
                  <a:lnTo>
                    <a:pt x="0" y="170"/>
                  </a:lnTo>
                  <a:lnTo>
                    <a:pt x="0" y="178"/>
                  </a:lnTo>
                  <a:lnTo>
                    <a:pt x="1" y="186"/>
                  </a:lnTo>
                  <a:lnTo>
                    <a:pt x="4" y="194"/>
                  </a:lnTo>
                  <a:lnTo>
                    <a:pt x="7" y="200"/>
                  </a:lnTo>
                  <a:lnTo>
                    <a:pt x="12" y="205"/>
                  </a:lnTo>
                </a:path>
              </a:pathLst>
            </a:custGeom>
            <a:noFill/>
            <a:ln w="7938">
              <a:solidFill>
                <a:srgbClr val="1F1A17"/>
              </a:solidFill>
              <a:prstDash val="solid"/>
              <a:round/>
              <a:headEnd/>
              <a:tailEnd/>
            </a:ln>
          </p:spPr>
          <p:txBody>
            <a:bodyPr/>
            <a:lstStyle/>
            <a:p>
              <a:endParaRPr lang="en-US"/>
            </a:p>
          </p:txBody>
        </p:sp>
        <p:sp>
          <p:nvSpPr>
            <p:cNvPr id="219223" name="Freeform 87"/>
            <p:cNvSpPr>
              <a:spLocks/>
            </p:cNvSpPr>
            <p:nvPr/>
          </p:nvSpPr>
          <p:spPr bwMode="auto">
            <a:xfrm>
              <a:off x="1309" y="1460"/>
              <a:ext cx="45" cy="92"/>
            </a:xfrm>
            <a:custGeom>
              <a:avLst/>
              <a:gdLst/>
              <a:ahLst/>
              <a:cxnLst>
                <a:cxn ang="0">
                  <a:pos x="75" y="275"/>
                </a:cxn>
                <a:cxn ang="0">
                  <a:pos x="89" y="270"/>
                </a:cxn>
                <a:cxn ang="0">
                  <a:pos x="100" y="258"/>
                </a:cxn>
                <a:cxn ang="0">
                  <a:pos x="111" y="244"/>
                </a:cxn>
                <a:cxn ang="0">
                  <a:pos x="121" y="226"/>
                </a:cxn>
                <a:cxn ang="0">
                  <a:pos x="128" y="203"/>
                </a:cxn>
                <a:cxn ang="0">
                  <a:pos x="133" y="178"/>
                </a:cxn>
                <a:cxn ang="0">
                  <a:pos x="136" y="152"/>
                </a:cxn>
                <a:cxn ang="0">
                  <a:pos x="136" y="124"/>
                </a:cxn>
                <a:cxn ang="0">
                  <a:pos x="133" y="97"/>
                </a:cxn>
                <a:cxn ang="0">
                  <a:pos x="128" y="73"/>
                </a:cxn>
                <a:cxn ang="0">
                  <a:pos x="121" y="50"/>
                </a:cxn>
                <a:cxn ang="0">
                  <a:pos x="111" y="32"/>
                </a:cxn>
                <a:cxn ang="0">
                  <a:pos x="100" y="17"/>
                </a:cxn>
                <a:cxn ang="0">
                  <a:pos x="89" y="6"/>
                </a:cxn>
                <a:cxn ang="0">
                  <a:pos x="75" y="1"/>
                </a:cxn>
                <a:cxn ang="0">
                  <a:pos x="61" y="1"/>
                </a:cxn>
                <a:cxn ang="0">
                  <a:pos x="48" y="6"/>
                </a:cxn>
                <a:cxn ang="0">
                  <a:pos x="35" y="17"/>
                </a:cxn>
                <a:cxn ang="0">
                  <a:pos x="25" y="32"/>
                </a:cxn>
                <a:cxn ang="0">
                  <a:pos x="16" y="50"/>
                </a:cxn>
                <a:cxn ang="0">
                  <a:pos x="8" y="73"/>
                </a:cxn>
                <a:cxn ang="0">
                  <a:pos x="3" y="97"/>
                </a:cxn>
                <a:cxn ang="0">
                  <a:pos x="1" y="124"/>
                </a:cxn>
                <a:cxn ang="0">
                  <a:pos x="1" y="152"/>
                </a:cxn>
                <a:cxn ang="0">
                  <a:pos x="3" y="178"/>
                </a:cxn>
                <a:cxn ang="0">
                  <a:pos x="8" y="203"/>
                </a:cxn>
                <a:cxn ang="0">
                  <a:pos x="16" y="226"/>
                </a:cxn>
                <a:cxn ang="0">
                  <a:pos x="25" y="244"/>
                </a:cxn>
                <a:cxn ang="0">
                  <a:pos x="35" y="258"/>
                </a:cxn>
                <a:cxn ang="0">
                  <a:pos x="48" y="270"/>
                </a:cxn>
                <a:cxn ang="0">
                  <a:pos x="61" y="275"/>
                </a:cxn>
              </a:cxnLst>
              <a:rect l="0" t="0" r="r" b="b"/>
              <a:pathLst>
                <a:path w="136" h="276">
                  <a:moveTo>
                    <a:pt x="68" y="276"/>
                  </a:moveTo>
                  <a:lnTo>
                    <a:pt x="75" y="275"/>
                  </a:lnTo>
                  <a:lnTo>
                    <a:pt x="82" y="273"/>
                  </a:lnTo>
                  <a:lnTo>
                    <a:pt x="89" y="270"/>
                  </a:lnTo>
                  <a:lnTo>
                    <a:pt x="95" y="265"/>
                  </a:lnTo>
                  <a:lnTo>
                    <a:pt x="100" y="258"/>
                  </a:lnTo>
                  <a:lnTo>
                    <a:pt x="106" y="252"/>
                  </a:lnTo>
                  <a:lnTo>
                    <a:pt x="111" y="244"/>
                  </a:lnTo>
                  <a:lnTo>
                    <a:pt x="116" y="235"/>
                  </a:lnTo>
                  <a:lnTo>
                    <a:pt x="121" y="226"/>
                  </a:lnTo>
                  <a:lnTo>
                    <a:pt x="125" y="214"/>
                  </a:lnTo>
                  <a:lnTo>
                    <a:pt x="128" y="203"/>
                  </a:lnTo>
                  <a:lnTo>
                    <a:pt x="131" y="192"/>
                  </a:lnTo>
                  <a:lnTo>
                    <a:pt x="133" y="178"/>
                  </a:lnTo>
                  <a:lnTo>
                    <a:pt x="135" y="165"/>
                  </a:lnTo>
                  <a:lnTo>
                    <a:pt x="136" y="152"/>
                  </a:lnTo>
                  <a:lnTo>
                    <a:pt x="136" y="137"/>
                  </a:lnTo>
                  <a:lnTo>
                    <a:pt x="136" y="124"/>
                  </a:lnTo>
                  <a:lnTo>
                    <a:pt x="135" y="111"/>
                  </a:lnTo>
                  <a:lnTo>
                    <a:pt x="133" y="97"/>
                  </a:lnTo>
                  <a:lnTo>
                    <a:pt x="131" y="84"/>
                  </a:lnTo>
                  <a:lnTo>
                    <a:pt x="128" y="73"/>
                  </a:lnTo>
                  <a:lnTo>
                    <a:pt x="125" y="61"/>
                  </a:lnTo>
                  <a:lnTo>
                    <a:pt x="121" y="50"/>
                  </a:lnTo>
                  <a:lnTo>
                    <a:pt x="116" y="41"/>
                  </a:lnTo>
                  <a:lnTo>
                    <a:pt x="111" y="32"/>
                  </a:lnTo>
                  <a:lnTo>
                    <a:pt x="106" y="24"/>
                  </a:lnTo>
                  <a:lnTo>
                    <a:pt x="100" y="17"/>
                  </a:lnTo>
                  <a:lnTo>
                    <a:pt x="95" y="11"/>
                  </a:lnTo>
                  <a:lnTo>
                    <a:pt x="89" y="6"/>
                  </a:lnTo>
                  <a:lnTo>
                    <a:pt x="82" y="3"/>
                  </a:lnTo>
                  <a:lnTo>
                    <a:pt x="75" y="1"/>
                  </a:lnTo>
                  <a:lnTo>
                    <a:pt x="68" y="0"/>
                  </a:lnTo>
                  <a:lnTo>
                    <a:pt x="61" y="1"/>
                  </a:lnTo>
                  <a:lnTo>
                    <a:pt x="54" y="3"/>
                  </a:lnTo>
                  <a:lnTo>
                    <a:pt x="48" y="6"/>
                  </a:lnTo>
                  <a:lnTo>
                    <a:pt x="42" y="11"/>
                  </a:lnTo>
                  <a:lnTo>
                    <a:pt x="35" y="17"/>
                  </a:lnTo>
                  <a:lnTo>
                    <a:pt x="30" y="24"/>
                  </a:lnTo>
                  <a:lnTo>
                    <a:pt x="25" y="32"/>
                  </a:lnTo>
                  <a:lnTo>
                    <a:pt x="20" y="41"/>
                  </a:lnTo>
                  <a:lnTo>
                    <a:pt x="16" y="50"/>
                  </a:lnTo>
                  <a:lnTo>
                    <a:pt x="12" y="61"/>
                  </a:lnTo>
                  <a:lnTo>
                    <a:pt x="8" y="73"/>
                  </a:lnTo>
                  <a:lnTo>
                    <a:pt x="6" y="84"/>
                  </a:lnTo>
                  <a:lnTo>
                    <a:pt x="3" y="97"/>
                  </a:lnTo>
                  <a:lnTo>
                    <a:pt x="2" y="111"/>
                  </a:lnTo>
                  <a:lnTo>
                    <a:pt x="1" y="124"/>
                  </a:lnTo>
                  <a:lnTo>
                    <a:pt x="0" y="137"/>
                  </a:lnTo>
                  <a:lnTo>
                    <a:pt x="1" y="152"/>
                  </a:lnTo>
                  <a:lnTo>
                    <a:pt x="2" y="165"/>
                  </a:lnTo>
                  <a:lnTo>
                    <a:pt x="3" y="178"/>
                  </a:lnTo>
                  <a:lnTo>
                    <a:pt x="6" y="192"/>
                  </a:lnTo>
                  <a:lnTo>
                    <a:pt x="8" y="203"/>
                  </a:lnTo>
                  <a:lnTo>
                    <a:pt x="12" y="214"/>
                  </a:lnTo>
                  <a:lnTo>
                    <a:pt x="16" y="226"/>
                  </a:lnTo>
                  <a:lnTo>
                    <a:pt x="20" y="235"/>
                  </a:lnTo>
                  <a:lnTo>
                    <a:pt x="25" y="244"/>
                  </a:lnTo>
                  <a:lnTo>
                    <a:pt x="30" y="252"/>
                  </a:lnTo>
                  <a:lnTo>
                    <a:pt x="35" y="258"/>
                  </a:lnTo>
                  <a:lnTo>
                    <a:pt x="42" y="265"/>
                  </a:lnTo>
                  <a:lnTo>
                    <a:pt x="48" y="270"/>
                  </a:lnTo>
                  <a:lnTo>
                    <a:pt x="54" y="273"/>
                  </a:lnTo>
                  <a:lnTo>
                    <a:pt x="61" y="275"/>
                  </a:lnTo>
                  <a:lnTo>
                    <a:pt x="68" y="276"/>
                  </a:lnTo>
                  <a:close/>
                </a:path>
              </a:pathLst>
            </a:custGeom>
            <a:solidFill>
              <a:srgbClr val="131516"/>
            </a:solidFill>
            <a:ln w="9525">
              <a:noFill/>
              <a:round/>
              <a:headEnd/>
              <a:tailEnd/>
            </a:ln>
          </p:spPr>
          <p:txBody>
            <a:bodyPr/>
            <a:lstStyle/>
            <a:p>
              <a:endParaRPr lang="en-US"/>
            </a:p>
          </p:txBody>
        </p:sp>
        <p:sp>
          <p:nvSpPr>
            <p:cNvPr id="219224" name="Freeform 88"/>
            <p:cNvSpPr>
              <a:spLocks/>
            </p:cNvSpPr>
            <p:nvPr/>
          </p:nvSpPr>
          <p:spPr bwMode="auto">
            <a:xfrm>
              <a:off x="1309" y="1460"/>
              <a:ext cx="45" cy="92"/>
            </a:xfrm>
            <a:custGeom>
              <a:avLst/>
              <a:gdLst/>
              <a:ahLst/>
              <a:cxnLst>
                <a:cxn ang="0">
                  <a:pos x="75" y="275"/>
                </a:cxn>
                <a:cxn ang="0">
                  <a:pos x="89" y="270"/>
                </a:cxn>
                <a:cxn ang="0">
                  <a:pos x="100" y="258"/>
                </a:cxn>
                <a:cxn ang="0">
                  <a:pos x="111" y="244"/>
                </a:cxn>
                <a:cxn ang="0">
                  <a:pos x="121" y="226"/>
                </a:cxn>
                <a:cxn ang="0">
                  <a:pos x="128" y="203"/>
                </a:cxn>
                <a:cxn ang="0">
                  <a:pos x="133" y="178"/>
                </a:cxn>
                <a:cxn ang="0">
                  <a:pos x="136" y="152"/>
                </a:cxn>
                <a:cxn ang="0">
                  <a:pos x="136" y="124"/>
                </a:cxn>
                <a:cxn ang="0">
                  <a:pos x="133" y="97"/>
                </a:cxn>
                <a:cxn ang="0">
                  <a:pos x="128" y="73"/>
                </a:cxn>
                <a:cxn ang="0">
                  <a:pos x="121" y="50"/>
                </a:cxn>
                <a:cxn ang="0">
                  <a:pos x="111" y="32"/>
                </a:cxn>
                <a:cxn ang="0">
                  <a:pos x="100" y="17"/>
                </a:cxn>
                <a:cxn ang="0">
                  <a:pos x="89" y="6"/>
                </a:cxn>
                <a:cxn ang="0">
                  <a:pos x="75" y="1"/>
                </a:cxn>
                <a:cxn ang="0">
                  <a:pos x="61" y="1"/>
                </a:cxn>
                <a:cxn ang="0">
                  <a:pos x="48" y="6"/>
                </a:cxn>
                <a:cxn ang="0">
                  <a:pos x="35" y="17"/>
                </a:cxn>
                <a:cxn ang="0">
                  <a:pos x="25" y="32"/>
                </a:cxn>
                <a:cxn ang="0">
                  <a:pos x="16" y="50"/>
                </a:cxn>
                <a:cxn ang="0">
                  <a:pos x="8" y="73"/>
                </a:cxn>
                <a:cxn ang="0">
                  <a:pos x="3" y="97"/>
                </a:cxn>
                <a:cxn ang="0">
                  <a:pos x="1" y="124"/>
                </a:cxn>
                <a:cxn ang="0">
                  <a:pos x="1" y="152"/>
                </a:cxn>
                <a:cxn ang="0">
                  <a:pos x="3" y="178"/>
                </a:cxn>
                <a:cxn ang="0">
                  <a:pos x="8" y="203"/>
                </a:cxn>
                <a:cxn ang="0">
                  <a:pos x="16" y="226"/>
                </a:cxn>
                <a:cxn ang="0">
                  <a:pos x="25" y="244"/>
                </a:cxn>
                <a:cxn ang="0">
                  <a:pos x="35" y="258"/>
                </a:cxn>
                <a:cxn ang="0">
                  <a:pos x="48" y="270"/>
                </a:cxn>
                <a:cxn ang="0">
                  <a:pos x="61" y="275"/>
                </a:cxn>
              </a:cxnLst>
              <a:rect l="0" t="0" r="r" b="b"/>
              <a:pathLst>
                <a:path w="136" h="276">
                  <a:moveTo>
                    <a:pt x="68" y="276"/>
                  </a:moveTo>
                  <a:lnTo>
                    <a:pt x="75" y="275"/>
                  </a:lnTo>
                  <a:lnTo>
                    <a:pt x="82" y="273"/>
                  </a:lnTo>
                  <a:lnTo>
                    <a:pt x="89" y="270"/>
                  </a:lnTo>
                  <a:lnTo>
                    <a:pt x="95" y="265"/>
                  </a:lnTo>
                  <a:lnTo>
                    <a:pt x="100" y="258"/>
                  </a:lnTo>
                  <a:lnTo>
                    <a:pt x="106" y="252"/>
                  </a:lnTo>
                  <a:lnTo>
                    <a:pt x="111" y="244"/>
                  </a:lnTo>
                  <a:lnTo>
                    <a:pt x="116" y="235"/>
                  </a:lnTo>
                  <a:lnTo>
                    <a:pt x="121" y="226"/>
                  </a:lnTo>
                  <a:lnTo>
                    <a:pt x="125" y="214"/>
                  </a:lnTo>
                  <a:lnTo>
                    <a:pt x="128" y="203"/>
                  </a:lnTo>
                  <a:lnTo>
                    <a:pt x="131" y="192"/>
                  </a:lnTo>
                  <a:lnTo>
                    <a:pt x="133" y="178"/>
                  </a:lnTo>
                  <a:lnTo>
                    <a:pt x="135" y="165"/>
                  </a:lnTo>
                  <a:lnTo>
                    <a:pt x="136" y="152"/>
                  </a:lnTo>
                  <a:lnTo>
                    <a:pt x="136" y="137"/>
                  </a:lnTo>
                  <a:lnTo>
                    <a:pt x="136" y="124"/>
                  </a:lnTo>
                  <a:lnTo>
                    <a:pt x="135" y="111"/>
                  </a:lnTo>
                  <a:lnTo>
                    <a:pt x="133" y="97"/>
                  </a:lnTo>
                  <a:lnTo>
                    <a:pt x="131" y="84"/>
                  </a:lnTo>
                  <a:lnTo>
                    <a:pt x="128" y="73"/>
                  </a:lnTo>
                  <a:lnTo>
                    <a:pt x="125" y="61"/>
                  </a:lnTo>
                  <a:lnTo>
                    <a:pt x="121" y="50"/>
                  </a:lnTo>
                  <a:lnTo>
                    <a:pt x="116" y="41"/>
                  </a:lnTo>
                  <a:lnTo>
                    <a:pt x="111" y="32"/>
                  </a:lnTo>
                  <a:lnTo>
                    <a:pt x="106" y="24"/>
                  </a:lnTo>
                  <a:lnTo>
                    <a:pt x="100" y="17"/>
                  </a:lnTo>
                  <a:lnTo>
                    <a:pt x="95" y="11"/>
                  </a:lnTo>
                  <a:lnTo>
                    <a:pt x="89" y="6"/>
                  </a:lnTo>
                  <a:lnTo>
                    <a:pt x="82" y="3"/>
                  </a:lnTo>
                  <a:lnTo>
                    <a:pt x="75" y="1"/>
                  </a:lnTo>
                  <a:lnTo>
                    <a:pt x="68" y="0"/>
                  </a:lnTo>
                  <a:lnTo>
                    <a:pt x="61" y="1"/>
                  </a:lnTo>
                  <a:lnTo>
                    <a:pt x="54" y="3"/>
                  </a:lnTo>
                  <a:lnTo>
                    <a:pt x="48" y="6"/>
                  </a:lnTo>
                  <a:lnTo>
                    <a:pt x="42" y="11"/>
                  </a:lnTo>
                  <a:lnTo>
                    <a:pt x="35" y="17"/>
                  </a:lnTo>
                  <a:lnTo>
                    <a:pt x="30" y="24"/>
                  </a:lnTo>
                  <a:lnTo>
                    <a:pt x="25" y="32"/>
                  </a:lnTo>
                  <a:lnTo>
                    <a:pt x="20" y="41"/>
                  </a:lnTo>
                  <a:lnTo>
                    <a:pt x="16" y="50"/>
                  </a:lnTo>
                  <a:lnTo>
                    <a:pt x="12" y="61"/>
                  </a:lnTo>
                  <a:lnTo>
                    <a:pt x="8" y="73"/>
                  </a:lnTo>
                  <a:lnTo>
                    <a:pt x="6" y="84"/>
                  </a:lnTo>
                  <a:lnTo>
                    <a:pt x="3" y="97"/>
                  </a:lnTo>
                  <a:lnTo>
                    <a:pt x="2" y="111"/>
                  </a:lnTo>
                  <a:lnTo>
                    <a:pt x="1" y="124"/>
                  </a:lnTo>
                  <a:lnTo>
                    <a:pt x="0" y="137"/>
                  </a:lnTo>
                  <a:lnTo>
                    <a:pt x="1" y="152"/>
                  </a:lnTo>
                  <a:lnTo>
                    <a:pt x="2" y="165"/>
                  </a:lnTo>
                  <a:lnTo>
                    <a:pt x="3" y="178"/>
                  </a:lnTo>
                  <a:lnTo>
                    <a:pt x="6" y="192"/>
                  </a:lnTo>
                  <a:lnTo>
                    <a:pt x="8" y="203"/>
                  </a:lnTo>
                  <a:lnTo>
                    <a:pt x="12" y="214"/>
                  </a:lnTo>
                  <a:lnTo>
                    <a:pt x="16" y="226"/>
                  </a:lnTo>
                  <a:lnTo>
                    <a:pt x="20" y="235"/>
                  </a:lnTo>
                  <a:lnTo>
                    <a:pt x="25" y="244"/>
                  </a:lnTo>
                  <a:lnTo>
                    <a:pt x="30" y="252"/>
                  </a:lnTo>
                  <a:lnTo>
                    <a:pt x="35" y="258"/>
                  </a:lnTo>
                  <a:lnTo>
                    <a:pt x="42" y="265"/>
                  </a:lnTo>
                  <a:lnTo>
                    <a:pt x="48" y="270"/>
                  </a:lnTo>
                  <a:lnTo>
                    <a:pt x="54" y="273"/>
                  </a:lnTo>
                  <a:lnTo>
                    <a:pt x="61" y="275"/>
                  </a:lnTo>
                  <a:lnTo>
                    <a:pt x="68" y="276"/>
                  </a:lnTo>
                </a:path>
              </a:pathLst>
            </a:custGeom>
            <a:noFill/>
            <a:ln w="7938">
              <a:solidFill>
                <a:srgbClr val="1F1A17"/>
              </a:solidFill>
              <a:prstDash val="solid"/>
              <a:round/>
              <a:headEnd/>
              <a:tailEnd/>
            </a:ln>
          </p:spPr>
          <p:txBody>
            <a:bodyPr/>
            <a:lstStyle/>
            <a:p>
              <a:endParaRPr lang="en-US"/>
            </a:p>
          </p:txBody>
        </p:sp>
        <p:sp>
          <p:nvSpPr>
            <p:cNvPr id="219225" name="Freeform 89"/>
            <p:cNvSpPr>
              <a:spLocks/>
            </p:cNvSpPr>
            <p:nvPr/>
          </p:nvSpPr>
          <p:spPr bwMode="auto">
            <a:xfrm>
              <a:off x="1632" y="2281"/>
              <a:ext cx="73" cy="73"/>
            </a:xfrm>
            <a:custGeom>
              <a:avLst/>
              <a:gdLst/>
              <a:ahLst/>
              <a:cxnLst>
                <a:cxn ang="0">
                  <a:pos x="210" y="200"/>
                </a:cxn>
                <a:cxn ang="0">
                  <a:pos x="216" y="187"/>
                </a:cxn>
                <a:cxn ang="0">
                  <a:pos x="217" y="171"/>
                </a:cxn>
                <a:cxn ang="0">
                  <a:pos x="214" y="153"/>
                </a:cxn>
                <a:cxn ang="0">
                  <a:pos x="207" y="133"/>
                </a:cxn>
                <a:cxn ang="0">
                  <a:pos x="197" y="113"/>
                </a:cxn>
                <a:cxn ang="0">
                  <a:pos x="184" y="91"/>
                </a:cxn>
                <a:cxn ang="0">
                  <a:pos x="166" y="71"/>
                </a:cxn>
                <a:cxn ang="0">
                  <a:pos x="147" y="50"/>
                </a:cxn>
                <a:cxn ang="0">
                  <a:pos x="125" y="34"/>
                </a:cxn>
                <a:cxn ang="0">
                  <a:pos x="105" y="20"/>
                </a:cxn>
                <a:cxn ang="0">
                  <a:pos x="84" y="9"/>
                </a:cxn>
                <a:cxn ang="0">
                  <a:pos x="64" y="3"/>
                </a:cxn>
                <a:cxn ang="0">
                  <a:pos x="46" y="0"/>
                </a:cxn>
                <a:cxn ang="0">
                  <a:pos x="30" y="1"/>
                </a:cxn>
                <a:cxn ang="0">
                  <a:pos x="17" y="7"/>
                </a:cxn>
                <a:cxn ang="0">
                  <a:pos x="6" y="17"/>
                </a:cxn>
                <a:cxn ang="0">
                  <a:pos x="1" y="30"/>
                </a:cxn>
                <a:cxn ang="0">
                  <a:pos x="0" y="46"/>
                </a:cxn>
                <a:cxn ang="0">
                  <a:pos x="3" y="64"/>
                </a:cxn>
                <a:cxn ang="0">
                  <a:pos x="9" y="84"/>
                </a:cxn>
                <a:cxn ang="0">
                  <a:pos x="20" y="105"/>
                </a:cxn>
                <a:cxn ang="0">
                  <a:pos x="34" y="125"/>
                </a:cxn>
                <a:cxn ang="0">
                  <a:pos x="50" y="147"/>
                </a:cxn>
                <a:cxn ang="0">
                  <a:pos x="70" y="166"/>
                </a:cxn>
                <a:cxn ang="0">
                  <a:pos x="91" y="184"/>
                </a:cxn>
                <a:cxn ang="0">
                  <a:pos x="112" y="197"/>
                </a:cxn>
                <a:cxn ang="0">
                  <a:pos x="134" y="207"/>
                </a:cxn>
                <a:cxn ang="0">
                  <a:pos x="153" y="214"/>
                </a:cxn>
                <a:cxn ang="0">
                  <a:pos x="171" y="217"/>
                </a:cxn>
                <a:cxn ang="0">
                  <a:pos x="187" y="216"/>
                </a:cxn>
                <a:cxn ang="0">
                  <a:pos x="200" y="210"/>
                </a:cxn>
              </a:cxnLst>
              <a:rect l="0" t="0" r="r" b="b"/>
              <a:pathLst>
                <a:path w="217" h="217">
                  <a:moveTo>
                    <a:pt x="205" y="206"/>
                  </a:moveTo>
                  <a:lnTo>
                    <a:pt x="210" y="200"/>
                  </a:lnTo>
                  <a:lnTo>
                    <a:pt x="214" y="194"/>
                  </a:lnTo>
                  <a:lnTo>
                    <a:pt x="216" y="187"/>
                  </a:lnTo>
                  <a:lnTo>
                    <a:pt x="217" y="180"/>
                  </a:lnTo>
                  <a:lnTo>
                    <a:pt x="217" y="171"/>
                  </a:lnTo>
                  <a:lnTo>
                    <a:pt x="216" y="162"/>
                  </a:lnTo>
                  <a:lnTo>
                    <a:pt x="214" y="153"/>
                  </a:lnTo>
                  <a:lnTo>
                    <a:pt x="212" y="144"/>
                  </a:lnTo>
                  <a:lnTo>
                    <a:pt x="207" y="133"/>
                  </a:lnTo>
                  <a:lnTo>
                    <a:pt x="202" y="123"/>
                  </a:lnTo>
                  <a:lnTo>
                    <a:pt x="197" y="113"/>
                  </a:lnTo>
                  <a:lnTo>
                    <a:pt x="191" y="102"/>
                  </a:lnTo>
                  <a:lnTo>
                    <a:pt x="184" y="91"/>
                  </a:lnTo>
                  <a:lnTo>
                    <a:pt x="176" y="81"/>
                  </a:lnTo>
                  <a:lnTo>
                    <a:pt x="166" y="71"/>
                  </a:lnTo>
                  <a:lnTo>
                    <a:pt x="157" y="61"/>
                  </a:lnTo>
                  <a:lnTo>
                    <a:pt x="147" y="50"/>
                  </a:lnTo>
                  <a:lnTo>
                    <a:pt x="136" y="42"/>
                  </a:lnTo>
                  <a:lnTo>
                    <a:pt x="125" y="34"/>
                  </a:lnTo>
                  <a:lnTo>
                    <a:pt x="115" y="27"/>
                  </a:lnTo>
                  <a:lnTo>
                    <a:pt x="105" y="20"/>
                  </a:lnTo>
                  <a:lnTo>
                    <a:pt x="95" y="15"/>
                  </a:lnTo>
                  <a:lnTo>
                    <a:pt x="84" y="9"/>
                  </a:lnTo>
                  <a:lnTo>
                    <a:pt x="74" y="6"/>
                  </a:lnTo>
                  <a:lnTo>
                    <a:pt x="64" y="3"/>
                  </a:lnTo>
                  <a:lnTo>
                    <a:pt x="55" y="1"/>
                  </a:lnTo>
                  <a:lnTo>
                    <a:pt x="46" y="0"/>
                  </a:lnTo>
                  <a:lnTo>
                    <a:pt x="37" y="0"/>
                  </a:lnTo>
                  <a:lnTo>
                    <a:pt x="30" y="1"/>
                  </a:lnTo>
                  <a:lnTo>
                    <a:pt x="23" y="3"/>
                  </a:lnTo>
                  <a:lnTo>
                    <a:pt x="17" y="7"/>
                  </a:lnTo>
                  <a:lnTo>
                    <a:pt x="11" y="11"/>
                  </a:lnTo>
                  <a:lnTo>
                    <a:pt x="6" y="17"/>
                  </a:lnTo>
                  <a:lnTo>
                    <a:pt x="3" y="23"/>
                  </a:lnTo>
                  <a:lnTo>
                    <a:pt x="1" y="30"/>
                  </a:lnTo>
                  <a:lnTo>
                    <a:pt x="0" y="38"/>
                  </a:lnTo>
                  <a:lnTo>
                    <a:pt x="0" y="46"/>
                  </a:lnTo>
                  <a:lnTo>
                    <a:pt x="1" y="55"/>
                  </a:lnTo>
                  <a:lnTo>
                    <a:pt x="3" y="64"/>
                  </a:lnTo>
                  <a:lnTo>
                    <a:pt x="5" y="74"/>
                  </a:lnTo>
                  <a:lnTo>
                    <a:pt x="9" y="84"/>
                  </a:lnTo>
                  <a:lnTo>
                    <a:pt x="15" y="94"/>
                  </a:lnTo>
                  <a:lnTo>
                    <a:pt x="20" y="105"/>
                  </a:lnTo>
                  <a:lnTo>
                    <a:pt x="26" y="115"/>
                  </a:lnTo>
                  <a:lnTo>
                    <a:pt x="34" y="125"/>
                  </a:lnTo>
                  <a:lnTo>
                    <a:pt x="41" y="137"/>
                  </a:lnTo>
                  <a:lnTo>
                    <a:pt x="50" y="147"/>
                  </a:lnTo>
                  <a:lnTo>
                    <a:pt x="61" y="157"/>
                  </a:lnTo>
                  <a:lnTo>
                    <a:pt x="70" y="166"/>
                  </a:lnTo>
                  <a:lnTo>
                    <a:pt x="81" y="176"/>
                  </a:lnTo>
                  <a:lnTo>
                    <a:pt x="91" y="184"/>
                  </a:lnTo>
                  <a:lnTo>
                    <a:pt x="102" y="191"/>
                  </a:lnTo>
                  <a:lnTo>
                    <a:pt x="112" y="197"/>
                  </a:lnTo>
                  <a:lnTo>
                    <a:pt x="123" y="203"/>
                  </a:lnTo>
                  <a:lnTo>
                    <a:pt x="134" y="207"/>
                  </a:lnTo>
                  <a:lnTo>
                    <a:pt x="143" y="211"/>
                  </a:lnTo>
                  <a:lnTo>
                    <a:pt x="153" y="214"/>
                  </a:lnTo>
                  <a:lnTo>
                    <a:pt x="162" y="217"/>
                  </a:lnTo>
                  <a:lnTo>
                    <a:pt x="171" y="217"/>
                  </a:lnTo>
                  <a:lnTo>
                    <a:pt x="180" y="217"/>
                  </a:lnTo>
                  <a:lnTo>
                    <a:pt x="187" y="216"/>
                  </a:lnTo>
                  <a:lnTo>
                    <a:pt x="194" y="213"/>
                  </a:lnTo>
                  <a:lnTo>
                    <a:pt x="200" y="210"/>
                  </a:lnTo>
                  <a:lnTo>
                    <a:pt x="205" y="206"/>
                  </a:lnTo>
                  <a:close/>
                </a:path>
              </a:pathLst>
            </a:custGeom>
            <a:solidFill>
              <a:srgbClr val="131516"/>
            </a:solidFill>
            <a:ln w="9525">
              <a:noFill/>
              <a:round/>
              <a:headEnd/>
              <a:tailEnd/>
            </a:ln>
          </p:spPr>
          <p:txBody>
            <a:bodyPr/>
            <a:lstStyle/>
            <a:p>
              <a:endParaRPr lang="en-US"/>
            </a:p>
          </p:txBody>
        </p:sp>
        <p:sp>
          <p:nvSpPr>
            <p:cNvPr id="219226" name="Freeform 90"/>
            <p:cNvSpPr>
              <a:spLocks/>
            </p:cNvSpPr>
            <p:nvPr/>
          </p:nvSpPr>
          <p:spPr bwMode="auto">
            <a:xfrm>
              <a:off x="1632" y="2281"/>
              <a:ext cx="73" cy="73"/>
            </a:xfrm>
            <a:custGeom>
              <a:avLst/>
              <a:gdLst/>
              <a:ahLst/>
              <a:cxnLst>
                <a:cxn ang="0">
                  <a:pos x="210" y="200"/>
                </a:cxn>
                <a:cxn ang="0">
                  <a:pos x="216" y="187"/>
                </a:cxn>
                <a:cxn ang="0">
                  <a:pos x="217" y="171"/>
                </a:cxn>
                <a:cxn ang="0">
                  <a:pos x="214" y="153"/>
                </a:cxn>
                <a:cxn ang="0">
                  <a:pos x="207" y="133"/>
                </a:cxn>
                <a:cxn ang="0">
                  <a:pos x="197" y="113"/>
                </a:cxn>
                <a:cxn ang="0">
                  <a:pos x="184" y="91"/>
                </a:cxn>
                <a:cxn ang="0">
                  <a:pos x="166" y="71"/>
                </a:cxn>
                <a:cxn ang="0">
                  <a:pos x="147" y="50"/>
                </a:cxn>
                <a:cxn ang="0">
                  <a:pos x="125" y="34"/>
                </a:cxn>
                <a:cxn ang="0">
                  <a:pos x="105" y="20"/>
                </a:cxn>
                <a:cxn ang="0">
                  <a:pos x="84" y="9"/>
                </a:cxn>
                <a:cxn ang="0">
                  <a:pos x="64" y="3"/>
                </a:cxn>
                <a:cxn ang="0">
                  <a:pos x="46" y="0"/>
                </a:cxn>
                <a:cxn ang="0">
                  <a:pos x="30" y="1"/>
                </a:cxn>
                <a:cxn ang="0">
                  <a:pos x="17" y="7"/>
                </a:cxn>
                <a:cxn ang="0">
                  <a:pos x="6" y="17"/>
                </a:cxn>
                <a:cxn ang="0">
                  <a:pos x="1" y="30"/>
                </a:cxn>
                <a:cxn ang="0">
                  <a:pos x="0" y="46"/>
                </a:cxn>
                <a:cxn ang="0">
                  <a:pos x="3" y="64"/>
                </a:cxn>
                <a:cxn ang="0">
                  <a:pos x="9" y="84"/>
                </a:cxn>
                <a:cxn ang="0">
                  <a:pos x="20" y="105"/>
                </a:cxn>
                <a:cxn ang="0">
                  <a:pos x="34" y="125"/>
                </a:cxn>
                <a:cxn ang="0">
                  <a:pos x="50" y="147"/>
                </a:cxn>
                <a:cxn ang="0">
                  <a:pos x="70" y="166"/>
                </a:cxn>
                <a:cxn ang="0">
                  <a:pos x="91" y="184"/>
                </a:cxn>
                <a:cxn ang="0">
                  <a:pos x="112" y="197"/>
                </a:cxn>
                <a:cxn ang="0">
                  <a:pos x="134" y="207"/>
                </a:cxn>
                <a:cxn ang="0">
                  <a:pos x="153" y="214"/>
                </a:cxn>
                <a:cxn ang="0">
                  <a:pos x="171" y="217"/>
                </a:cxn>
                <a:cxn ang="0">
                  <a:pos x="187" y="216"/>
                </a:cxn>
                <a:cxn ang="0">
                  <a:pos x="200" y="210"/>
                </a:cxn>
              </a:cxnLst>
              <a:rect l="0" t="0" r="r" b="b"/>
              <a:pathLst>
                <a:path w="217" h="217">
                  <a:moveTo>
                    <a:pt x="205" y="206"/>
                  </a:moveTo>
                  <a:lnTo>
                    <a:pt x="210" y="200"/>
                  </a:lnTo>
                  <a:lnTo>
                    <a:pt x="214" y="194"/>
                  </a:lnTo>
                  <a:lnTo>
                    <a:pt x="216" y="187"/>
                  </a:lnTo>
                  <a:lnTo>
                    <a:pt x="217" y="180"/>
                  </a:lnTo>
                  <a:lnTo>
                    <a:pt x="217" y="171"/>
                  </a:lnTo>
                  <a:lnTo>
                    <a:pt x="216" y="162"/>
                  </a:lnTo>
                  <a:lnTo>
                    <a:pt x="214" y="153"/>
                  </a:lnTo>
                  <a:lnTo>
                    <a:pt x="212" y="144"/>
                  </a:lnTo>
                  <a:lnTo>
                    <a:pt x="207" y="133"/>
                  </a:lnTo>
                  <a:lnTo>
                    <a:pt x="202" y="123"/>
                  </a:lnTo>
                  <a:lnTo>
                    <a:pt x="197" y="113"/>
                  </a:lnTo>
                  <a:lnTo>
                    <a:pt x="191" y="102"/>
                  </a:lnTo>
                  <a:lnTo>
                    <a:pt x="184" y="91"/>
                  </a:lnTo>
                  <a:lnTo>
                    <a:pt x="176" y="81"/>
                  </a:lnTo>
                  <a:lnTo>
                    <a:pt x="166" y="71"/>
                  </a:lnTo>
                  <a:lnTo>
                    <a:pt x="157" y="61"/>
                  </a:lnTo>
                  <a:lnTo>
                    <a:pt x="147" y="50"/>
                  </a:lnTo>
                  <a:lnTo>
                    <a:pt x="136" y="42"/>
                  </a:lnTo>
                  <a:lnTo>
                    <a:pt x="125" y="34"/>
                  </a:lnTo>
                  <a:lnTo>
                    <a:pt x="115" y="27"/>
                  </a:lnTo>
                  <a:lnTo>
                    <a:pt x="105" y="20"/>
                  </a:lnTo>
                  <a:lnTo>
                    <a:pt x="95" y="15"/>
                  </a:lnTo>
                  <a:lnTo>
                    <a:pt x="84" y="9"/>
                  </a:lnTo>
                  <a:lnTo>
                    <a:pt x="74" y="6"/>
                  </a:lnTo>
                  <a:lnTo>
                    <a:pt x="64" y="3"/>
                  </a:lnTo>
                  <a:lnTo>
                    <a:pt x="55" y="1"/>
                  </a:lnTo>
                  <a:lnTo>
                    <a:pt x="46" y="0"/>
                  </a:lnTo>
                  <a:lnTo>
                    <a:pt x="37" y="0"/>
                  </a:lnTo>
                  <a:lnTo>
                    <a:pt x="30" y="1"/>
                  </a:lnTo>
                  <a:lnTo>
                    <a:pt x="23" y="3"/>
                  </a:lnTo>
                  <a:lnTo>
                    <a:pt x="17" y="7"/>
                  </a:lnTo>
                  <a:lnTo>
                    <a:pt x="11" y="11"/>
                  </a:lnTo>
                  <a:lnTo>
                    <a:pt x="6" y="17"/>
                  </a:lnTo>
                  <a:lnTo>
                    <a:pt x="3" y="23"/>
                  </a:lnTo>
                  <a:lnTo>
                    <a:pt x="1" y="30"/>
                  </a:lnTo>
                  <a:lnTo>
                    <a:pt x="0" y="38"/>
                  </a:lnTo>
                  <a:lnTo>
                    <a:pt x="0" y="46"/>
                  </a:lnTo>
                  <a:lnTo>
                    <a:pt x="1" y="55"/>
                  </a:lnTo>
                  <a:lnTo>
                    <a:pt x="3" y="64"/>
                  </a:lnTo>
                  <a:lnTo>
                    <a:pt x="5" y="74"/>
                  </a:lnTo>
                  <a:lnTo>
                    <a:pt x="9" y="84"/>
                  </a:lnTo>
                  <a:lnTo>
                    <a:pt x="15" y="94"/>
                  </a:lnTo>
                  <a:lnTo>
                    <a:pt x="20" y="105"/>
                  </a:lnTo>
                  <a:lnTo>
                    <a:pt x="26" y="115"/>
                  </a:lnTo>
                  <a:lnTo>
                    <a:pt x="34" y="125"/>
                  </a:lnTo>
                  <a:lnTo>
                    <a:pt x="41" y="137"/>
                  </a:lnTo>
                  <a:lnTo>
                    <a:pt x="50" y="147"/>
                  </a:lnTo>
                  <a:lnTo>
                    <a:pt x="61" y="157"/>
                  </a:lnTo>
                  <a:lnTo>
                    <a:pt x="70" y="166"/>
                  </a:lnTo>
                  <a:lnTo>
                    <a:pt x="81" y="176"/>
                  </a:lnTo>
                  <a:lnTo>
                    <a:pt x="91" y="184"/>
                  </a:lnTo>
                  <a:lnTo>
                    <a:pt x="102" y="191"/>
                  </a:lnTo>
                  <a:lnTo>
                    <a:pt x="112" y="197"/>
                  </a:lnTo>
                  <a:lnTo>
                    <a:pt x="123" y="203"/>
                  </a:lnTo>
                  <a:lnTo>
                    <a:pt x="134" y="207"/>
                  </a:lnTo>
                  <a:lnTo>
                    <a:pt x="143" y="211"/>
                  </a:lnTo>
                  <a:lnTo>
                    <a:pt x="153" y="214"/>
                  </a:lnTo>
                  <a:lnTo>
                    <a:pt x="162" y="217"/>
                  </a:lnTo>
                  <a:lnTo>
                    <a:pt x="171" y="217"/>
                  </a:lnTo>
                  <a:lnTo>
                    <a:pt x="180" y="217"/>
                  </a:lnTo>
                  <a:lnTo>
                    <a:pt x="187" y="216"/>
                  </a:lnTo>
                  <a:lnTo>
                    <a:pt x="194" y="213"/>
                  </a:lnTo>
                  <a:lnTo>
                    <a:pt x="200" y="210"/>
                  </a:lnTo>
                  <a:lnTo>
                    <a:pt x="205" y="206"/>
                  </a:lnTo>
                </a:path>
              </a:pathLst>
            </a:custGeom>
            <a:noFill/>
            <a:ln w="7938">
              <a:solidFill>
                <a:srgbClr val="1F1A17"/>
              </a:solidFill>
              <a:prstDash val="solid"/>
              <a:round/>
              <a:headEnd/>
              <a:tailEnd/>
            </a:ln>
          </p:spPr>
          <p:txBody>
            <a:bodyPr/>
            <a:lstStyle/>
            <a:p>
              <a:endParaRPr lang="en-US"/>
            </a:p>
          </p:txBody>
        </p:sp>
        <p:sp>
          <p:nvSpPr>
            <p:cNvPr id="219227" name="Freeform 91"/>
            <p:cNvSpPr>
              <a:spLocks/>
            </p:cNvSpPr>
            <p:nvPr/>
          </p:nvSpPr>
          <p:spPr bwMode="auto">
            <a:xfrm>
              <a:off x="959" y="2282"/>
              <a:ext cx="72" cy="72"/>
            </a:xfrm>
            <a:custGeom>
              <a:avLst/>
              <a:gdLst/>
              <a:ahLst/>
              <a:cxnLst>
                <a:cxn ang="0">
                  <a:pos x="16" y="210"/>
                </a:cxn>
                <a:cxn ang="0">
                  <a:pos x="30" y="216"/>
                </a:cxn>
                <a:cxn ang="0">
                  <a:pos x="45" y="218"/>
                </a:cxn>
                <a:cxn ang="0">
                  <a:pos x="64" y="215"/>
                </a:cxn>
                <a:cxn ang="0">
                  <a:pos x="83" y="207"/>
                </a:cxn>
                <a:cxn ang="0">
                  <a:pos x="105" y="197"/>
                </a:cxn>
                <a:cxn ang="0">
                  <a:pos x="125" y="184"/>
                </a:cxn>
                <a:cxn ang="0">
                  <a:pos x="147" y="166"/>
                </a:cxn>
                <a:cxn ang="0">
                  <a:pos x="166" y="147"/>
                </a:cxn>
                <a:cxn ang="0">
                  <a:pos x="183" y="126"/>
                </a:cxn>
                <a:cxn ang="0">
                  <a:pos x="197" y="105"/>
                </a:cxn>
                <a:cxn ang="0">
                  <a:pos x="207" y="84"/>
                </a:cxn>
                <a:cxn ang="0">
                  <a:pos x="213" y="65"/>
                </a:cxn>
                <a:cxn ang="0">
                  <a:pos x="216" y="46"/>
                </a:cxn>
                <a:cxn ang="0">
                  <a:pos x="215" y="30"/>
                </a:cxn>
                <a:cxn ang="0">
                  <a:pos x="210" y="17"/>
                </a:cxn>
                <a:cxn ang="0">
                  <a:pos x="200" y="7"/>
                </a:cxn>
                <a:cxn ang="0">
                  <a:pos x="187" y="1"/>
                </a:cxn>
                <a:cxn ang="0">
                  <a:pos x="170" y="0"/>
                </a:cxn>
                <a:cxn ang="0">
                  <a:pos x="153" y="3"/>
                </a:cxn>
                <a:cxn ang="0">
                  <a:pos x="132" y="9"/>
                </a:cxn>
                <a:cxn ang="0">
                  <a:pos x="112" y="20"/>
                </a:cxn>
                <a:cxn ang="0">
                  <a:pos x="91" y="34"/>
                </a:cxn>
                <a:cxn ang="0">
                  <a:pos x="70" y="50"/>
                </a:cxn>
                <a:cxn ang="0">
                  <a:pos x="50" y="71"/>
                </a:cxn>
                <a:cxn ang="0">
                  <a:pos x="33" y="91"/>
                </a:cxn>
                <a:cxn ang="0">
                  <a:pos x="19" y="113"/>
                </a:cxn>
                <a:cxn ang="0">
                  <a:pos x="9" y="133"/>
                </a:cxn>
                <a:cxn ang="0">
                  <a:pos x="3" y="153"/>
                </a:cxn>
                <a:cxn ang="0">
                  <a:pos x="0" y="171"/>
                </a:cxn>
                <a:cxn ang="0">
                  <a:pos x="1" y="187"/>
                </a:cxn>
                <a:cxn ang="0">
                  <a:pos x="6" y="200"/>
                </a:cxn>
              </a:cxnLst>
              <a:rect l="0" t="0" r="r" b="b"/>
              <a:pathLst>
                <a:path w="216" h="218">
                  <a:moveTo>
                    <a:pt x="11" y="206"/>
                  </a:moveTo>
                  <a:lnTo>
                    <a:pt x="16" y="210"/>
                  </a:lnTo>
                  <a:lnTo>
                    <a:pt x="23" y="213"/>
                  </a:lnTo>
                  <a:lnTo>
                    <a:pt x="30" y="216"/>
                  </a:lnTo>
                  <a:lnTo>
                    <a:pt x="37" y="217"/>
                  </a:lnTo>
                  <a:lnTo>
                    <a:pt x="45" y="218"/>
                  </a:lnTo>
                  <a:lnTo>
                    <a:pt x="54" y="217"/>
                  </a:lnTo>
                  <a:lnTo>
                    <a:pt x="64" y="215"/>
                  </a:lnTo>
                  <a:lnTo>
                    <a:pt x="74" y="211"/>
                  </a:lnTo>
                  <a:lnTo>
                    <a:pt x="83" y="207"/>
                  </a:lnTo>
                  <a:lnTo>
                    <a:pt x="93" y="203"/>
                  </a:lnTo>
                  <a:lnTo>
                    <a:pt x="105" y="197"/>
                  </a:lnTo>
                  <a:lnTo>
                    <a:pt x="115" y="191"/>
                  </a:lnTo>
                  <a:lnTo>
                    <a:pt x="125" y="184"/>
                  </a:lnTo>
                  <a:lnTo>
                    <a:pt x="135" y="176"/>
                  </a:lnTo>
                  <a:lnTo>
                    <a:pt x="147" y="166"/>
                  </a:lnTo>
                  <a:lnTo>
                    <a:pt x="156" y="157"/>
                  </a:lnTo>
                  <a:lnTo>
                    <a:pt x="166" y="147"/>
                  </a:lnTo>
                  <a:lnTo>
                    <a:pt x="175" y="137"/>
                  </a:lnTo>
                  <a:lnTo>
                    <a:pt x="183" y="126"/>
                  </a:lnTo>
                  <a:lnTo>
                    <a:pt x="191" y="115"/>
                  </a:lnTo>
                  <a:lnTo>
                    <a:pt x="197" y="105"/>
                  </a:lnTo>
                  <a:lnTo>
                    <a:pt x="202" y="95"/>
                  </a:lnTo>
                  <a:lnTo>
                    <a:pt x="207" y="84"/>
                  </a:lnTo>
                  <a:lnTo>
                    <a:pt x="211" y="74"/>
                  </a:lnTo>
                  <a:lnTo>
                    <a:pt x="213" y="65"/>
                  </a:lnTo>
                  <a:lnTo>
                    <a:pt x="215" y="55"/>
                  </a:lnTo>
                  <a:lnTo>
                    <a:pt x="216" y="46"/>
                  </a:lnTo>
                  <a:lnTo>
                    <a:pt x="216" y="38"/>
                  </a:lnTo>
                  <a:lnTo>
                    <a:pt x="215" y="30"/>
                  </a:lnTo>
                  <a:lnTo>
                    <a:pt x="213" y="23"/>
                  </a:lnTo>
                  <a:lnTo>
                    <a:pt x="210" y="17"/>
                  </a:lnTo>
                  <a:lnTo>
                    <a:pt x="205" y="11"/>
                  </a:lnTo>
                  <a:lnTo>
                    <a:pt x="200" y="7"/>
                  </a:lnTo>
                  <a:lnTo>
                    <a:pt x="194" y="4"/>
                  </a:lnTo>
                  <a:lnTo>
                    <a:pt x="187" y="1"/>
                  </a:lnTo>
                  <a:lnTo>
                    <a:pt x="180" y="0"/>
                  </a:lnTo>
                  <a:lnTo>
                    <a:pt x="170" y="0"/>
                  </a:lnTo>
                  <a:lnTo>
                    <a:pt x="162" y="1"/>
                  </a:lnTo>
                  <a:lnTo>
                    <a:pt x="153" y="3"/>
                  </a:lnTo>
                  <a:lnTo>
                    <a:pt x="143" y="6"/>
                  </a:lnTo>
                  <a:lnTo>
                    <a:pt x="132" y="9"/>
                  </a:lnTo>
                  <a:lnTo>
                    <a:pt x="122" y="15"/>
                  </a:lnTo>
                  <a:lnTo>
                    <a:pt x="112" y="20"/>
                  </a:lnTo>
                  <a:lnTo>
                    <a:pt x="102" y="27"/>
                  </a:lnTo>
                  <a:lnTo>
                    <a:pt x="91" y="34"/>
                  </a:lnTo>
                  <a:lnTo>
                    <a:pt x="81" y="42"/>
                  </a:lnTo>
                  <a:lnTo>
                    <a:pt x="70" y="50"/>
                  </a:lnTo>
                  <a:lnTo>
                    <a:pt x="61" y="61"/>
                  </a:lnTo>
                  <a:lnTo>
                    <a:pt x="50" y="71"/>
                  </a:lnTo>
                  <a:lnTo>
                    <a:pt x="41" y="81"/>
                  </a:lnTo>
                  <a:lnTo>
                    <a:pt x="33" y="91"/>
                  </a:lnTo>
                  <a:lnTo>
                    <a:pt x="26" y="102"/>
                  </a:lnTo>
                  <a:lnTo>
                    <a:pt x="19" y="113"/>
                  </a:lnTo>
                  <a:lnTo>
                    <a:pt x="14" y="123"/>
                  </a:lnTo>
                  <a:lnTo>
                    <a:pt x="9" y="133"/>
                  </a:lnTo>
                  <a:lnTo>
                    <a:pt x="5" y="144"/>
                  </a:lnTo>
                  <a:lnTo>
                    <a:pt x="3" y="153"/>
                  </a:lnTo>
                  <a:lnTo>
                    <a:pt x="1" y="162"/>
                  </a:lnTo>
                  <a:lnTo>
                    <a:pt x="0" y="171"/>
                  </a:lnTo>
                  <a:lnTo>
                    <a:pt x="0" y="180"/>
                  </a:lnTo>
                  <a:lnTo>
                    <a:pt x="1" y="187"/>
                  </a:lnTo>
                  <a:lnTo>
                    <a:pt x="3" y="194"/>
                  </a:lnTo>
                  <a:lnTo>
                    <a:pt x="6" y="200"/>
                  </a:lnTo>
                  <a:lnTo>
                    <a:pt x="11" y="206"/>
                  </a:lnTo>
                  <a:close/>
                </a:path>
              </a:pathLst>
            </a:custGeom>
            <a:solidFill>
              <a:srgbClr val="131516"/>
            </a:solidFill>
            <a:ln w="9525">
              <a:noFill/>
              <a:round/>
              <a:headEnd/>
              <a:tailEnd/>
            </a:ln>
          </p:spPr>
          <p:txBody>
            <a:bodyPr/>
            <a:lstStyle/>
            <a:p>
              <a:endParaRPr lang="en-US"/>
            </a:p>
          </p:txBody>
        </p:sp>
        <p:sp>
          <p:nvSpPr>
            <p:cNvPr id="219228" name="Freeform 92"/>
            <p:cNvSpPr>
              <a:spLocks/>
            </p:cNvSpPr>
            <p:nvPr/>
          </p:nvSpPr>
          <p:spPr bwMode="auto">
            <a:xfrm>
              <a:off x="959" y="2282"/>
              <a:ext cx="72" cy="72"/>
            </a:xfrm>
            <a:custGeom>
              <a:avLst/>
              <a:gdLst/>
              <a:ahLst/>
              <a:cxnLst>
                <a:cxn ang="0">
                  <a:pos x="16" y="210"/>
                </a:cxn>
                <a:cxn ang="0">
                  <a:pos x="30" y="216"/>
                </a:cxn>
                <a:cxn ang="0">
                  <a:pos x="45" y="218"/>
                </a:cxn>
                <a:cxn ang="0">
                  <a:pos x="64" y="215"/>
                </a:cxn>
                <a:cxn ang="0">
                  <a:pos x="83" y="207"/>
                </a:cxn>
                <a:cxn ang="0">
                  <a:pos x="105" y="197"/>
                </a:cxn>
                <a:cxn ang="0">
                  <a:pos x="125" y="184"/>
                </a:cxn>
                <a:cxn ang="0">
                  <a:pos x="147" y="166"/>
                </a:cxn>
                <a:cxn ang="0">
                  <a:pos x="166" y="147"/>
                </a:cxn>
                <a:cxn ang="0">
                  <a:pos x="183" y="126"/>
                </a:cxn>
                <a:cxn ang="0">
                  <a:pos x="197" y="105"/>
                </a:cxn>
                <a:cxn ang="0">
                  <a:pos x="207" y="84"/>
                </a:cxn>
                <a:cxn ang="0">
                  <a:pos x="213" y="65"/>
                </a:cxn>
                <a:cxn ang="0">
                  <a:pos x="216" y="46"/>
                </a:cxn>
                <a:cxn ang="0">
                  <a:pos x="215" y="30"/>
                </a:cxn>
                <a:cxn ang="0">
                  <a:pos x="210" y="17"/>
                </a:cxn>
                <a:cxn ang="0">
                  <a:pos x="200" y="7"/>
                </a:cxn>
                <a:cxn ang="0">
                  <a:pos x="187" y="1"/>
                </a:cxn>
                <a:cxn ang="0">
                  <a:pos x="170" y="0"/>
                </a:cxn>
                <a:cxn ang="0">
                  <a:pos x="153" y="3"/>
                </a:cxn>
                <a:cxn ang="0">
                  <a:pos x="132" y="9"/>
                </a:cxn>
                <a:cxn ang="0">
                  <a:pos x="112" y="20"/>
                </a:cxn>
                <a:cxn ang="0">
                  <a:pos x="91" y="34"/>
                </a:cxn>
                <a:cxn ang="0">
                  <a:pos x="70" y="50"/>
                </a:cxn>
                <a:cxn ang="0">
                  <a:pos x="50" y="71"/>
                </a:cxn>
                <a:cxn ang="0">
                  <a:pos x="33" y="91"/>
                </a:cxn>
                <a:cxn ang="0">
                  <a:pos x="19" y="113"/>
                </a:cxn>
                <a:cxn ang="0">
                  <a:pos x="9" y="133"/>
                </a:cxn>
                <a:cxn ang="0">
                  <a:pos x="3" y="153"/>
                </a:cxn>
                <a:cxn ang="0">
                  <a:pos x="0" y="171"/>
                </a:cxn>
                <a:cxn ang="0">
                  <a:pos x="1" y="187"/>
                </a:cxn>
                <a:cxn ang="0">
                  <a:pos x="6" y="200"/>
                </a:cxn>
              </a:cxnLst>
              <a:rect l="0" t="0" r="r" b="b"/>
              <a:pathLst>
                <a:path w="216" h="218">
                  <a:moveTo>
                    <a:pt x="11" y="206"/>
                  </a:moveTo>
                  <a:lnTo>
                    <a:pt x="16" y="210"/>
                  </a:lnTo>
                  <a:lnTo>
                    <a:pt x="23" y="213"/>
                  </a:lnTo>
                  <a:lnTo>
                    <a:pt x="30" y="216"/>
                  </a:lnTo>
                  <a:lnTo>
                    <a:pt x="37" y="217"/>
                  </a:lnTo>
                  <a:lnTo>
                    <a:pt x="45" y="218"/>
                  </a:lnTo>
                  <a:lnTo>
                    <a:pt x="54" y="217"/>
                  </a:lnTo>
                  <a:lnTo>
                    <a:pt x="64" y="215"/>
                  </a:lnTo>
                  <a:lnTo>
                    <a:pt x="74" y="211"/>
                  </a:lnTo>
                  <a:lnTo>
                    <a:pt x="83" y="207"/>
                  </a:lnTo>
                  <a:lnTo>
                    <a:pt x="93" y="203"/>
                  </a:lnTo>
                  <a:lnTo>
                    <a:pt x="105" y="197"/>
                  </a:lnTo>
                  <a:lnTo>
                    <a:pt x="115" y="191"/>
                  </a:lnTo>
                  <a:lnTo>
                    <a:pt x="125" y="184"/>
                  </a:lnTo>
                  <a:lnTo>
                    <a:pt x="135" y="176"/>
                  </a:lnTo>
                  <a:lnTo>
                    <a:pt x="147" y="166"/>
                  </a:lnTo>
                  <a:lnTo>
                    <a:pt x="156" y="157"/>
                  </a:lnTo>
                  <a:lnTo>
                    <a:pt x="166" y="147"/>
                  </a:lnTo>
                  <a:lnTo>
                    <a:pt x="175" y="137"/>
                  </a:lnTo>
                  <a:lnTo>
                    <a:pt x="183" y="126"/>
                  </a:lnTo>
                  <a:lnTo>
                    <a:pt x="191" y="115"/>
                  </a:lnTo>
                  <a:lnTo>
                    <a:pt x="197" y="105"/>
                  </a:lnTo>
                  <a:lnTo>
                    <a:pt x="202" y="95"/>
                  </a:lnTo>
                  <a:lnTo>
                    <a:pt x="207" y="84"/>
                  </a:lnTo>
                  <a:lnTo>
                    <a:pt x="211" y="74"/>
                  </a:lnTo>
                  <a:lnTo>
                    <a:pt x="213" y="65"/>
                  </a:lnTo>
                  <a:lnTo>
                    <a:pt x="215" y="55"/>
                  </a:lnTo>
                  <a:lnTo>
                    <a:pt x="216" y="46"/>
                  </a:lnTo>
                  <a:lnTo>
                    <a:pt x="216" y="38"/>
                  </a:lnTo>
                  <a:lnTo>
                    <a:pt x="215" y="30"/>
                  </a:lnTo>
                  <a:lnTo>
                    <a:pt x="213" y="23"/>
                  </a:lnTo>
                  <a:lnTo>
                    <a:pt x="210" y="17"/>
                  </a:lnTo>
                  <a:lnTo>
                    <a:pt x="205" y="11"/>
                  </a:lnTo>
                  <a:lnTo>
                    <a:pt x="200" y="7"/>
                  </a:lnTo>
                  <a:lnTo>
                    <a:pt x="194" y="4"/>
                  </a:lnTo>
                  <a:lnTo>
                    <a:pt x="187" y="1"/>
                  </a:lnTo>
                  <a:lnTo>
                    <a:pt x="180" y="0"/>
                  </a:lnTo>
                  <a:lnTo>
                    <a:pt x="170" y="0"/>
                  </a:lnTo>
                  <a:lnTo>
                    <a:pt x="162" y="1"/>
                  </a:lnTo>
                  <a:lnTo>
                    <a:pt x="153" y="3"/>
                  </a:lnTo>
                  <a:lnTo>
                    <a:pt x="143" y="6"/>
                  </a:lnTo>
                  <a:lnTo>
                    <a:pt x="132" y="9"/>
                  </a:lnTo>
                  <a:lnTo>
                    <a:pt x="122" y="15"/>
                  </a:lnTo>
                  <a:lnTo>
                    <a:pt x="112" y="20"/>
                  </a:lnTo>
                  <a:lnTo>
                    <a:pt x="102" y="27"/>
                  </a:lnTo>
                  <a:lnTo>
                    <a:pt x="91" y="34"/>
                  </a:lnTo>
                  <a:lnTo>
                    <a:pt x="81" y="42"/>
                  </a:lnTo>
                  <a:lnTo>
                    <a:pt x="70" y="50"/>
                  </a:lnTo>
                  <a:lnTo>
                    <a:pt x="61" y="61"/>
                  </a:lnTo>
                  <a:lnTo>
                    <a:pt x="50" y="71"/>
                  </a:lnTo>
                  <a:lnTo>
                    <a:pt x="41" y="81"/>
                  </a:lnTo>
                  <a:lnTo>
                    <a:pt x="33" y="91"/>
                  </a:lnTo>
                  <a:lnTo>
                    <a:pt x="26" y="102"/>
                  </a:lnTo>
                  <a:lnTo>
                    <a:pt x="19" y="113"/>
                  </a:lnTo>
                  <a:lnTo>
                    <a:pt x="14" y="123"/>
                  </a:lnTo>
                  <a:lnTo>
                    <a:pt x="9" y="133"/>
                  </a:lnTo>
                  <a:lnTo>
                    <a:pt x="5" y="144"/>
                  </a:lnTo>
                  <a:lnTo>
                    <a:pt x="3" y="153"/>
                  </a:lnTo>
                  <a:lnTo>
                    <a:pt x="1" y="162"/>
                  </a:lnTo>
                  <a:lnTo>
                    <a:pt x="0" y="171"/>
                  </a:lnTo>
                  <a:lnTo>
                    <a:pt x="0" y="180"/>
                  </a:lnTo>
                  <a:lnTo>
                    <a:pt x="1" y="187"/>
                  </a:lnTo>
                  <a:lnTo>
                    <a:pt x="3" y="194"/>
                  </a:lnTo>
                  <a:lnTo>
                    <a:pt x="6" y="200"/>
                  </a:lnTo>
                  <a:lnTo>
                    <a:pt x="11" y="206"/>
                  </a:lnTo>
                </a:path>
              </a:pathLst>
            </a:custGeom>
            <a:noFill/>
            <a:ln w="7938">
              <a:solidFill>
                <a:srgbClr val="1F1A17"/>
              </a:solidFill>
              <a:prstDash val="solid"/>
              <a:round/>
              <a:headEnd/>
              <a:tailEnd/>
            </a:ln>
          </p:spPr>
          <p:txBody>
            <a:bodyPr/>
            <a:lstStyle/>
            <a:p>
              <a:endParaRPr lang="en-US"/>
            </a:p>
          </p:txBody>
        </p:sp>
        <p:sp>
          <p:nvSpPr>
            <p:cNvPr id="219229" name="Freeform 93"/>
            <p:cNvSpPr>
              <a:spLocks/>
            </p:cNvSpPr>
            <p:nvPr/>
          </p:nvSpPr>
          <p:spPr bwMode="auto">
            <a:xfrm>
              <a:off x="1309" y="1622"/>
              <a:ext cx="45" cy="92"/>
            </a:xfrm>
            <a:custGeom>
              <a:avLst/>
              <a:gdLst/>
              <a:ahLst/>
              <a:cxnLst>
                <a:cxn ang="0">
                  <a:pos x="75" y="275"/>
                </a:cxn>
                <a:cxn ang="0">
                  <a:pos x="89" y="269"/>
                </a:cxn>
                <a:cxn ang="0">
                  <a:pos x="100" y="258"/>
                </a:cxn>
                <a:cxn ang="0">
                  <a:pos x="111" y="244"/>
                </a:cxn>
                <a:cxn ang="0">
                  <a:pos x="121" y="226"/>
                </a:cxn>
                <a:cxn ang="0">
                  <a:pos x="128" y="203"/>
                </a:cxn>
                <a:cxn ang="0">
                  <a:pos x="133" y="178"/>
                </a:cxn>
                <a:cxn ang="0">
                  <a:pos x="136" y="152"/>
                </a:cxn>
                <a:cxn ang="0">
                  <a:pos x="136" y="124"/>
                </a:cxn>
                <a:cxn ang="0">
                  <a:pos x="133" y="97"/>
                </a:cxn>
                <a:cxn ang="0">
                  <a:pos x="128" y="73"/>
                </a:cxn>
                <a:cxn ang="0">
                  <a:pos x="121" y="50"/>
                </a:cxn>
                <a:cxn ang="0">
                  <a:pos x="111" y="32"/>
                </a:cxn>
                <a:cxn ang="0">
                  <a:pos x="100" y="17"/>
                </a:cxn>
                <a:cxn ang="0">
                  <a:pos x="89" y="6"/>
                </a:cxn>
                <a:cxn ang="0">
                  <a:pos x="75" y="1"/>
                </a:cxn>
                <a:cxn ang="0">
                  <a:pos x="61" y="1"/>
                </a:cxn>
                <a:cxn ang="0">
                  <a:pos x="48" y="6"/>
                </a:cxn>
                <a:cxn ang="0">
                  <a:pos x="35" y="17"/>
                </a:cxn>
                <a:cxn ang="0">
                  <a:pos x="25" y="32"/>
                </a:cxn>
                <a:cxn ang="0">
                  <a:pos x="16" y="50"/>
                </a:cxn>
                <a:cxn ang="0">
                  <a:pos x="8" y="73"/>
                </a:cxn>
                <a:cxn ang="0">
                  <a:pos x="3" y="97"/>
                </a:cxn>
                <a:cxn ang="0">
                  <a:pos x="1" y="124"/>
                </a:cxn>
                <a:cxn ang="0">
                  <a:pos x="1" y="152"/>
                </a:cxn>
                <a:cxn ang="0">
                  <a:pos x="3" y="178"/>
                </a:cxn>
                <a:cxn ang="0">
                  <a:pos x="8" y="203"/>
                </a:cxn>
                <a:cxn ang="0">
                  <a:pos x="16" y="226"/>
                </a:cxn>
                <a:cxn ang="0">
                  <a:pos x="25" y="244"/>
                </a:cxn>
                <a:cxn ang="0">
                  <a:pos x="35" y="258"/>
                </a:cxn>
                <a:cxn ang="0">
                  <a:pos x="48" y="269"/>
                </a:cxn>
                <a:cxn ang="0">
                  <a:pos x="61" y="275"/>
                </a:cxn>
              </a:cxnLst>
              <a:rect l="0" t="0" r="r" b="b"/>
              <a:pathLst>
                <a:path w="136" h="276">
                  <a:moveTo>
                    <a:pt x="68" y="276"/>
                  </a:moveTo>
                  <a:lnTo>
                    <a:pt x="75" y="275"/>
                  </a:lnTo>
                  <a:lnTo>
                    <a:pt x="82" y="273"/>
                  </a:lnTo>
                  <a:lnTo>
                    <a:pt x="89" y="269"/>
                  </a:lnTo>
                  <a:lnTo>
                    <a:pt x="95" y="265"/>
                  </a:lnTo>
                  <a:lnTo>
                    <a:pt x="100" y="258"/>
                  </a:lnTo>
                  <a:lnTo>
                    <a:pt x="106" y="252"/>
                  </a:lnTo>
                  <a:lnTo>
                    <a:pt x="111" y="244"/>
                  </a:lnTo>
                  <a:lnTo>
                    <a:pt x="116" y="235"/>
                  </a:lnTo>
                  <a:lnTo>
                    <a:pt x="121" y="226"/>
                  </a:lnTo>
                  <a:lnTo>
                    <a:pt x="125" y="214"/>
                  </a:lnTo>
                  <a:lnTo>
                    <a:pt x="128" y="203"/>
                  </a:lnTo>
                  <a:lnTo>
                    <a:pt x="131" y="192"/>
                  </a:lnTo>
                  <a:lnTo>
                    <a:pt x="133" y="178"/>
                  </a:lnTo>
                  <a:lnTo>
                    <a:pt x="135" y="165"/>
                  </a:lnTo>
                  <a:lnTo>
                    <a:pt x="136" y="152"/>
                  </a:lnTo>
                  <a:lnTo>
                    <a:pt x="136" y="137"/>
                  </a:lnTo>
                  <a:lnTo>
                    <a:pt x="136" y="124"/>
                  </a:lnTo>
                  <a:lnTo>
                    <a:pt x="135" y="110"/>
                  </a:lnTo>
                  <a:lnTo>
                    <a:pt x="133" y="97"/>
                  </a:lnTo>
                  <a:lnTo>
                    <a:pt x="131" y="84"/>
                  </a:lnTo>
                  <a:lnTo>
                    <a:pt x="128" y="73"/>
                  </a:lnTo>
                  <a:lnTo>
                    <a:pt x="125" y="62"/>
                  </a:lnTo>
                  <a:lnTo>
                    <a:pt x="121" y="50"/>
                  </a:lnTo>
                  <a:lnTo>
                    <a:pt x="116" y="41"/>
                  </a:lnTo>
                  <a:lnTo>
                    <a:pt x="111" y="32"/>
                  </a:lnTo>
                  <a:lnTo>
                    <a:pt x="106" y="24"/>
                  </a:lnTo>
                  <a:lnTo>
                    <a:pt x="100" y="17"/>
                  </a:lnTo>
                  <a:lnTo>
                    <a:pt x="95" y="11"/>
                  </a:lnTo>
                  <a:lnTo>
                    <a:pt x="89" y="6"/>
                  </a:lnTo>
                  <a:lnTo>
                    <a:pt x="82" y="3"/>
                  </a:lnTo>
                  <a:lnTo>
                    <a:pt x="75" y="1"/>
                  </a:lnTo>
                  <a:lnTo>
                    <a:pt x="68" y="0"/>
                  </a:lnTo>
                  <a:lnTo>
                    <a:pt x="61" y="1"/>
                  </a:lnTo>
                  <a:lnTo>
                    <a:pt x="54" y="3"/>
                  </a:lnTo>
                  <a:lnTo>
                    <a:pt x="48" y="6"/>
                  </a:lnTo>
                  <a:lnTo>
                    <a:pt x="42" y="11"/>
                  </a:lnTo>
                  <a:lnTo>
                    <a:pt x="35" y="17"/>
                  </a:lnTo>
                  <a:lnTo>
                    <a:pt x="30" y="24"/>
                  </a:lnTo>
                  <a:lnTo>
                    <a:pt x="25" y="32"/>
                  </a:lnTo>
                  <a:lnTo>
                    <a:pt x="20" y="41"/>
                  </a:lnTo>
                  <a:lnTo>
                    <a:pt x="16" y="50"/>
                  </a:lnTo>
                  <a:lnTo>
                    <a:pt x="12" y="62"/>
                  </a:lnTo>
                  <a:lnTo>
                    <a:pt x="8" y="73"/>
                  </a:lnTo>
                  <a:lnTo>
                    <a:pt x="6" y="84"/>
                  </a:lnTo>
                  <a:lnTo>
                    <a:pt x="3" y="97"/>
                  </a:lnTo>
                  <a:lnTo>
                    <a:pt x="2" y="110"/>
                  </a:lnTo>
                  <a:lnTo>
                    <a:pt x="1" y="124"/>
                  </a:lnTo>
                  <a:lnTo>
                    <a:pt x="0" y="137"/>
                  </a:lnTo>
                  <a:lnTo>
                    <a:pt x="1" y="152"/>
                  </a:lnTo>
                  <a:lnTo>
                    <a:pt x="2" y="165"/>
                  </a:lnTo>
                  <a:lnTo>
                    <a:pt x="3" y="178"/>
                  </a:lnTo>
                  <a:lnTo>
                    <a:pt x="6" y="192"/>
                  </a:lnTo>
                  <a:lnTo>
                    <a:pt x="8" y="203"/>
                  </a:lnTo>
                  <a:lnTo>
                    <a:pt x="12" y="214"/>
                  </a:lnTo>
                  <a:lnTo>
                    <a:pt x="16" y="226"/>
                  </a:lnTo>
                  <a:lnTo>
                    <a:pt x="20" y="235"/>
                  </a:lnTo>
                  <a:lnTo>
                    <a:pt x="25" y="244"/>
                  </a:lnTo>
                  <a:lnTo>
                    <a:pt x="30" y="252"/>
                  </a:lnTo>
                  <a:lnTo>
                    <a:pt x="35" y="258"/>
                  </a:lnTo>
                  <a:lnTo>
                    <a:pt x="42" y="265"/>
                  </a:lnTo>
                  <a:lnTo>
                    <a:pt x="48" y="269"/>
                  </a:lnTo>
                  <a:lnTo>
                    <a:pt x="54" y="273"/>
                  </a:lnTo>
                  <a:lnTo>
                    <a:pt x="61" y="275"/>
                  </a:lnTo>
                  <a:lnTo>
                    <a:pt x="68" y="276"/>
                  </a:lnTo>
                  <a:close/>
                </a:path>
              </a:pathLst>
            </a:custGeom>
            <a:solidFill>
              <a:srgbClr val="131516"/>
            </a:solidFill>
            <a:ln w="9525">
              <a:noFill/>
              <a:round/>
              <a:headEnd/>
              <a:tailEnd/>
            </a:ln>
          </p:spPr>
          <p:txBody>
            <a:bodyPr/>
            <a:lstStyle/>
            <a:p>
              <a:endParaRPr lang="en-US"/>
            </a:p>
          </p:txBody>
        </p:sp>
        <p:sp>
          <p:nvSpPr>
            <p:cNvPr id="219230" name="Freeform 94"/>
            <p:cNvSpPr>
              <a:spLocks/>
            </p:cNvSpPr>
            <p:nvPr/>
          </p:nvSpPr>
          <p:spPr bwMode="auto">
            <a:xfrm>
              <a:off x="1309" y="1622"/>
              <a:ext cx="45" cy="92"/>
            </a:xfrm>
            <a:custGeom>
              <a:avLst/>
              <a:gdLst/>
              <a:ahLst/>
              <a:cxnLst>
                <a:cxn ang="0">
                  <a:pos x="75" y="275"/>
                </a:cxn>
                <a:cxn ang="0">
                  <a:pos x="89" y="269"/>
                </a:cxn>
                <a:cxn ang="0">
                  <a:pos x="100" y="258"/>
                </a:cxn>
                <a:cxn ang="0">
                  <a:pos x="111" y="244"/>
                </a:cxn>
                <a:cxn ang="0">
                  <a:pos x="121" y="226"/>
                </a:cxn>
                <a:cxn ang="0">
                  <a:pos x="128" y="203"/>
                </a:cxn>
                <a:cxn ang="0">
                  <a:pos x="133" y="178"/>
                </a:cxn>
                <a:cxn ang="0">
                  <a:pos x="136" y="152"/>
                </a:cxn>
                <a:cxn ang="0">
                  <a:pos x="136" y="124"/>
                </a:cxn>
                <a:cxn ang="0">
                  <a:pos x="133" y="97"/>
                </a:cxn>
                <a:cxn ang="0">
                  <a:pos x="128" y="73"/>
                </a:cxn>
                <a:cxn ang="0">
                  <a:pos x="121" y="50"/>
                </a:cxn>
                <a:cxn ang="0">
                  <a:pos x="111" y="32"/>
                </a:cxn>
                <a:cxn ang="0">
                  <a:pos x="100" y="17"/>
                </a:cxn>
                <a:cxn ang="0">
                  <a:pos x="89" y="6"/>
                </a:cxn>
                <a:cxn ang="0">
                  <a:pos x="75" y="1"/>
                </a:cxn>
                <a:cxn ang="0">
                  <a:pos x="61" y="1"/>
                </a:cxn>
                <a:cxn ang="0">
                  <a:pos x="48" y="6"/>
                </a:cxn>
                <a:cxn ang="0">
                  <a:pos x="35" y="17"/>
                </a:cxn>
                <a:cxn ang="0">
                  <a:pos x="25" y="32"/>
                </a:cxn>
                <a:cxn ang="0">
                  <a:pos x="16" y="50"/>
                </a:cxn>
                <a:cxn ang="0">
                  <a:pos x="8" y="73"/>
                </a:cxn>
                <a:cxn ang="0">
                  <a:pos x="3" y="97"/>
                </a:cxn>
                <a:cxn ang="0">
                  <a:pos x="1" y="124"/>
                </a:cxn>
                <a:cxn ang="0">
                  <a:pos x="1" y="152"/>
                </a:cxn>
                <a:cxn ang="0">
                  <a:pos x="3" y="178"/>
                </a:cxn>
                <a:cxn ang="0">
                  <a:pos x="8" y="203"/>
                </a:cxn>
                <a:cxn ang="0">
                  <a:pos x="16" y="226"/>
                </a:cxn>
                <a:cxn ang="0">
                  <a:pos x="25" y="244"/>
                </a:cxn>
                <a:cxn ang="0">
                  <a:pos x="35" y="258"/>
                </a:cxn>
                <a:cxn ang="0">
                  <a:pos x="48" y="269"/>
                </a:cxn>
                <a:cxn ang="0">
                  <a:pos x="61" y="275"/>
                </a:cxn>
              </a:cxnLst>
              <a:rect l="0" t="0" r="r" b="b"/>
              <a:pathLst>
                <a:path w="136" h="276">
                  <a:moveTo>
                    <a:pt x="68" y="276"/>
                  </a:moveTo>
                  <a:lnTo>
                    <a:pt x="75" y="275"/>
                  </a:lnTo>
                  <a:lnTo>
                    <a:pt x="82" y="273"/>
                  </a:lnTo>
                  <a:lnTo>
                    <a:pt x="89" y="269"/>
                  </a:lnTo>
                  <a:lnTo>
                    <a:pt x="95" y="265"/>
                  </a:lnTo>
                  <a:lnTo>
                    <a:pt x="100" y="258"/>
                  </a:lnTo>
                  <a:lnTo>
                    <a:pt x="106" y="252"/>
                  </a:lnTo>
                  <a:lnTo>
                    <a:pt x="111" y="244"/>
                  </a:lnTo>
                  <a:lnTo>
                    <a:pt x="116" y="235"/>
                  </a:lnTo>
                  <a:lnTo>
                    <a:pt x="121" y="226"/>
                  </a:lnTo>
                  <a:lnTo>
                    <a:pt x="125" y="214"/>
                  </a:lnTo>
                  <a:lnTo>
                    <a:pt x="128" y="203"/>
                  </a:lnTo>
                  <a:lnTo>
                    <a:pt x="131" y="192"/>
                  </a:lnTo>
                  <a:lnTo>
                    <a:pt x="133" y="178"/>
                  </a:lnTo>
                  <a:lnTo>
                    <a:pt x="135" y="165"/>
                  </a:lnTo>
                  <a:lnTo>
                    <a:pt x="136" y="152"/>
                  </a:lnTo>
                  <a:lnTo>
                    <a:pt x="136" y="137"/>
                  </a:lnTo>
                  <a:lnTo>
                    <a:pt x="136" y="124"/>
                  </a:lnTo>
                  <a:lnTo>
                    <a:pt x="135" y="110"/>
                  </a:lnTo>
                  <a:lnTo>
                    <a:pt x="133" y="97"/>
                  </a:lnTo>
                  <a:lnTo>
                    <a:pt x="131" y="84"/>
                  </a:lnTo>
                  <a:lnTo>
                    <a:pt x="128" y="73"/>
                  </a:lnTo>
                  <a:lnTo>
                    <a:pt x="125" y="62"/>
                  </a:lnTo>
                  <a:lnTo>
                    <a:pt x="121" y="50"/>
                  </a:lnTo>
                  <a:lnTo>
                    <a:pt x="116" y="41"/>
                  </a:lnTo>
                  <a:lnTo>
                    <a:pt x="111" y="32"/>
                  </a:lnTo>
                  <a:lnTo>
                    <a:pt x="106" y="24"/>
                  </a:lnTo>
                  <a:lnTo>
                    <a:pt x="100" y="17"/>
                  </a:lnTo>
                  <a:lnTo>
                    <a:pt x="95" y="11"/>
                  </a:lnTo>
                  <a:lnTo>
                    <a:pt x="89" y="6"/>
                  </a:lnTo>
                  <a:lnTo>
                    <a:pt x="82" y="3"/>
                  </a:lnTo>
                  <a:lnTo>
                    <a:pt x="75" y="1"/>
                  </a:lnTo>
                  <a:lnTo>
                    <a:pt x="68" y="0"/>
                  </a:lnTo>
                  <a:lnTo>
                    <a:pt x="61" y="1"/>
                  </a:lnTo>
                  <a:lnTo>
                    <a:pt x="54" y="3"/>
                  </a:lnTo>
                  <a:lnTo>
                    <a:pt x="48" y="6"/>
                  </a:lnTo>
                  <a:lnTo>
                    <a:pt x="42" y="11"/>
                  </a:lnTo>
                  <a:lnTo>
                    <a:pt x="35" y="17"/>
                  </a:lnTo>
                  <a:lnTo>
                    <a:pt x="30" y="24"/>
                  </a:lnTo>
                  <a:lnTo>
                    <a:pt x="25" y="32"/>
                  </a:lnTo>
                  <a:lnTo>
                    <a:pt x="20" y="41"/>
                  </a:lnTo>
                  <a:lnTo>
                    <a:pt x="16" y="50"/>
                  </a:lnTo>
                  <a:lnTo>
                    <a:pt x="12" y="62"/>
                  </a:lnTo>
                  <a:lnTo>
                    <a:pt x="8" y="73"/>
                  </a:lnTo>
                  <a:lnTo>
                    <a:pt x="6" y="84"/>
                  </a:lnTo>
                  <a:lnTo>
                    <a:pt x="3" y="97"/>
                  </a:lnTo>
                  <a:lnTo>
                    <a:pt x="2" y="110"/>
                  </a:lnTo>
                  <a:lnTo>
                    <a:pt x="1" y="124"/>
                  </a:lnTo>
                  <a:lnTo>
                    <a:pt x="0" y="137"/>
                  </a:lnTo>
                  <a:lnTo>
                    <a:pt x="1" y="152"/>
                  </a:lnTo>
                  <a:lnTo>
                    <a:pt x="2" y="165"/>
                  </a:lnTo>
                  <a:lnTo>
                    <a:pt x="3" y="178"/>
                  </a:lnTo>
                  <a:lnTo>
                    <a:pt x="6" y="192"/>
                  </a:lnTo>
                  <a:lnTo>
                    <a:pt x="8" y="203"/>
                  </a:lnTo>
                  <a:lnTo>
                    <a:pt x="12" y="214"/>
                  </a:lnTo>
                  <a:lnTo>
                    <a:pt x="16" y="226"/>
                  </a:lnTo>
                  <a:lnTo>
                    <a:pt x="20" y="235"/>
                  </a:lnTo>
                  <a:lnTo>
                    <a:pt x="25" y="244"/>
                  </a:lnTo>
                  <a:lnTo>
                    <a:pt x="30" y="252"/>
                  </a:lnTo>
                  <a:lnTo>
                    <a:pt x="35" y="258"/>
                  </a:lnTo>
                  <a:lnTo>
                    <a:pt x="42" y="265"/>
                  </a:lnTo>
                  <a:lnTo>
                    <a:pt x="48" y="269"/>
                  </a:lnTo>
                  <a:lnTo>
                    <a:pt x="54" y="273"/>
                  </a:lnTo>
                  <a:lnTo>
                    <a:pt x="61" y="275"/>
                  </a:lnTo>
                  <a:lnTo>
                    <a:pt x="68" y="276"/>
                  </a:lnTo>
                </a:path>
              </a:pathLst>
            </a:custGeom>
            <a:noFill/>
            <a:ln w="7938">
              <a:solidFill>
                <a:srgbClr val="1F1A17"/>
              </a:solidFill>
              <a:prstDash val="solid"/>
              <a:round/>
              <a:headEnd/>
              <a:tailEnd/>
            </a:ln>
          </p:spPr>
          <p:txBody>
            <a:bodyPr/>
            <a:lstStyle/>
            <a:p>
              <a:endParaRPr lang="en-US"/>
            </a:p>
          </p:txBody>
        </p:sp>
        <p:sp>
          <p:nvSpPr>
            <p:cNvPr id="219231" name="Freeform 95"/>
            <p:cNvSpPr>
              <a:spLocks/>
            </p:cNvSpPr>
            <p:nvPr/>
          </p:nvSpPr>
          <p:spPr bwMode="auto">
            <a:xfrm>
              <a:off x="1517" y="2166"/>
              <a:ext cx="73" cy="72"/>
            </a:xfrm>
            <a:custGeom>
              <a:avLst/>
              <a:gdLst/>
              <a:ahLst/>
              <a:cxnLst>
                <a:cxn ang="0">
                  <a:pos x="211" y="200"/>
                </a:cxn>
                <a:cxn ang="0">
                  <a:pos x="216" y="186"/>
                </a:cxn>
                <a:cxn ang="0">
                  <a:pos x="218" y="171"/>
                </a:cxn>
                <a:cxn ang="0">
                  <a:pos x="215" y="152"/>
                </a:cxn>
                <a:cxn ang="0">
                  <a:pos x="208" y="133"/>
                </a:cxn>
                <a:cxn ang="0">
                  <a:pos x="197" y="111"/>
                </a:cxn>
                <a:cxn ang="0">
                  <a:pos x="184" y="91"/>
                </a:cxn>
                <a:cxn ang="0">
                  <a:pos x="167" y="70"/>
                </a:cxn>
                <a:cxn ang="0">
                  <a:pos x="147" y="50"/>
                </a:cxn>
                <a:cxn ang="0">
                  <a:pos x="127" y="33"/>
                </a:cxn>
                <a:cxn ang="0">
                  <a:pos x="105" y="19"/>
                </a:cxn>
                <a:cxn ang="0">
                  <a:pos x="85" y="9"/>
                </a:cxn>
                <a:cxn ang="0">
                  <a:pos x="65" y="3"/>
                </a:cxn>
                <a:cxn ang="0">
                  <a:pos x="47" y="0"/>
                </a:cxn>
                <a:cxn ang="0">
                  <a:pos x="30" y="1"/>
                </a:cxn>
                <a:cxn ang="0">
                  <a:pos x="17" y="6"/>
                </a:cxn>
                <a:cxn ang="0">
                  <a:pos x="8" y="16"/>
                </a:cxn>
                <a:cxn ang="0">
                  <a:pos x="2" y="29"/>
                </a:cxn>
                <a:cxn ang="0">
                  <a:pos x="0" y="46"/>
                </a:cxn>
                <a:cxn ang="0">
                  <a:pos x="3" y="63"/>
                </a:cxn>
                <a:cxn ang="0">
                  <a:pos x="11" y="84"/>
                </a:cxn>
                <a:cxn ang="0">
                  <a:pos x="21" y="104"/>
                </a:cxn>
                <a:cxn ang="0">
                  <a:pos x="34" y="125"/>
                </a:cxn>
                <a:cxn ang="0">
                  <a:pos x="52" y="146"/>
                </a:cxn>
                <a:cxn ang="0">
                  <a:pos x="71" y="166"/>
                </a:cxn>
                <a:cxn ang="0">
                  <a:pos x="92" y="183"/>
                </a:cxn>
                <a:cxn ang="0">
                  <a:pos x="113" y="196"/>
                </a:cxn>
                <a:cxn ang="0">
                  <a:pos x="134" y="207"/>
                </a:cxn>
                <a:cxn ang="0">
                  <a:pos x="153" y="214"/>
                </a:cxn>
                <a:cxn ang="0">
                  <a:pos x="172" y="216"/>
                </a:cxn>
                <a:cxn ang="0">
                  <a:pos x="188" y="215"/>
                </a:cxn>
                <a:cxn ang="0">
                  <a:pos x="201" y="210"/>
                </a:cxn>
              </a:cxnLst>
              <a:rect l="0" t="0" r="r" b="b"/>
              <a:pathLst>
                <a:path w="218" h="216">
                  <a:moveTo>
                    <a:pt x="207" y="205"/>
                  </a:moveTo>
                  <a:lnTo>
                    <a:pt x="211" y="200"/>
                  </a:lnTo>
                  <a:lnTo>
                    <a:pt x="214" y="193"/>
                  </a:lnTo>
                  <a:lnTo>
                    <a:pt x="216" y="186"/>
                  </a:lnTo>
                  <a:lnTo>
                    <a:pt x="218" y="179"/>
                  </a:lnTo>
                  <a:lnTo>
                    <a:pt x="218" y="171"/>
                  </a:lnTo>
                  <a:lnTo>
                    <a:pt x="217" y="162"/>
                  </a:lnTo>
                  <a:lnTo>
                    <a:pt x="215" y="152"/>
                  </a:lnTo>
                  <a:lnTo>
                    <a:pt x="212" y="142"/>
                  </a:lnTo>
                  <a:lnTo>
                    <a:pt x="208" y="133"/>
                  </a:lnTo>
                  <a:lnTo>
                    <a:pt x="204" y="123"/>
                  </a:lnTo>
                  <a:lnTo>
                    <a:pt x="197" y="111"/>
                  </a:lnTo>
                  <a:lnTo>
                    <a:pt x="191" y="101"/>
                  </a:lnTo>
                  <a:lnTo>
                    <a:pt x="184" y="91"/>
                  </a:lnTo>
                  <a:lnTo>
                    <a:pt x="176" y="81"/>
                  </a:lnTo>
                  <a:lnTo>
                    <a:pt x="167" y="70"/>
                  </a:lnTo>
                  <a:lnTo>
                    <a:pt x="157" y="60"/>
                  </a:lnTo>
                  <a:lnTo>
                    <a:pt x="147" y="50"/>
                  </a:lnTo>
                  <a:lnTo>
                    <a:pt x="137" y="41"/>
                  </a:lnTo>
                  <a:lnTo>
                    <a:pt x="127" y="33"/>
                  </a:lnTo>
                  <a:lnTo>
                    <a:pt x="115" y="25"/>
                  </a:lnTo>
                  <a:lnTo>
                    <a:pt x="105" y="19"/>
                  </a:lnTo>
                  <a:lnTo>
                    <a:pt x="95" y="14"/>
                  </a:lnTo>
                  <a:lnTo>
                    <a:pt x="85" y="9"/>
                  </a:lnTo>
                  <a:lnTo>
                    <a:pt x="74" y="5"/>
                  </a:lnTo>
                  <a:lnTo>
                    <a:pt x="65" y="3"/>
                  </a:lnTo>
                  <a:lnTo>
                    <a:pt x="56" y="1"/>
                  </a:lnTo>
                  <a:lnTo>
                    <a:pt x="47" y="0"/>
                  </a:lnTo>
                  <a:lnTo>
                    <a:pt x="38" y="0"/>
                  </a:lnTo>
                  <a:lnTo>
                    <a:pt x="30" y="1"/>
                  </a:lnTo>
                  <a:lnTo>
                    <a:pt x="24" y="3"/>
                  </a:lnTo>
                  <a:lnTo>
                    <a:pt x="17" y="6"/>
                  </a:lnTo>
                  <a:lnTo>
                    <a:pt x="12" y="11"/>
                  </a:lnTo>
                  <a:lnTo>
                    <a:pt x="8" y="16"/>
                  </a:lnTo>
                  <a:lnTo>
                    <a:pt x="4" y="22"/>
                  </a:lnTo>
                  <a:lnTo>
                    <a:pt x="2" y="29"/>
                  </a:lnTo>
                  <a:lnTo>
                    <a:pt x="0" y="36"/>
                  </a:lnTo>
                  <a:lnTo>
                    <a:pt x="0" y="46"/>
                  </a:lnTo>
                  <a:lnTo>
                    <a:pt x="1" y="54"/>
                  </a:lnTo>
                  <a:lnTo>
                    <a:pt x="3" y="63"/>
                  </a:lnTo>
                  <a:lnTo>
                    <a:pt x="7" y="73"/>
                  </a:lnTo>
                  <a:lnTo>
                    <a:pt x="11" y="84"/>
                  </a:lnTo>
                  <a:lnTo>
                    <a:pt x="15" y="94"/>
                  </a:lnTo>
                  <a:lnTo>
                    <a:pt x="21" y="104"/>
                  </a:lnTo>
                  <a:lnTo>
                    <a:pt x="27" y="114"/>
                  </a:lnTo>
                  <a:lnTo>
                    <a:pt x="34" y="125"/>
                  </a:lnTo>
                  <a:lnTo>
                    <a:pt x="42" y="136"/>
                  </a:lnTo>
                  <a:lnTo>
                    <a:pt x="52" y="146"/>
                  </a:lnTo>
                  <a:lnTo>
                    <a:pt x="61" y="156"/>
                  </a:lnTo>
                  <a:lnTo>
                    <a:pt x="71" y="166"/>
                  </a:lnTo>
                  <a:lnTo>
                    <a:pt x="81" y="175"/>
                  </a:lnTo>
                  <a:lnTo>
                    <a:pt x="92" y="183"/>
                  </a:lnTo>
                  <a:lnTo>
                    <a:pt x="103" y="190"/>
                  </a:lnTo>
                  <a:lnTo>
                    <a:pt x="113" y="196"/>
                  </a:lnTo>
                  <a:lnTo>
                    <a:pt x="124" y="202"/>
                  </a:lnTo>
                  <a:lnTo>
                    <a:pt x="134" y="207"/>
                  </a:lnTo>
                  <a:lnTo>
                    <a:pt x="144" y="211"/>
                  </a:lnTo>
                  <a:lnTo>
                    <a:pt x="153" y="214"/>
                  </a:lnTo>
                  <a:lnTo>
                    <a:pt x="162" y="215"/>
                  </a:lnTo>
                  <a:lnTo>
                    <a:pt x="172" y="216"/>
                  </a:lnTo>
                  <a:lnTo>
                    <a:pt x="180" y="216"/>
                  </a:lnTo>
                  <a:lnTo>
                    <a:pt x="188" y="215"/>
                  </a:lnTo>
                  <a:lnTo>
                    <a:pt x="194" y="213"/>
                  </a:lnTo>
                  <a:lnTo>
                    <a:pt x="201" y="210"/>
                  </a:lnTo>
                  <a:lnTo>
                    <a:pt x="207" y="205"/>
                  </a:lnTo>
                  <a:close/>
                </a:path>
              </a:pathLst>
            </a:custGeom>
            <a:solidFill>
              <a:srgbClr val="131516"/>
            </a:solidFill>
            <a:ln w="9525">
              <a:noFill/>
              <a:round/>
              <a:headEnd/>
              <a:tailEnd/>
            </a:ln>
          </p:spPr>
          <p:txBody>
            <a:bodyPr/>
            <a:lstStyle/>
            <a:p>
              <a:endParaRPr lang="en-US"/>
            </a:p>
          </p:txBody>
        </p:sp>
        <p:sp>
          <p:nvSpPr>
            <p:cNvPr id="219232" name="Freeform 96"/>
            <p:cNvSpPr>
              <a:spLocks/>
            </p:cNvSpPr>
            <p:nvPr/>
          </p:nvSpPr>
          <p:spPr bwMode="auto">
            <a:xfrm>
              <a:off x="1517" y="2166"/>
              <a:ext cx="73" cy="72"/>
            </a:xfrm>
            <a:custGeom>
              <a:avLst/>
              <a:gdLst/>
              <a:ahLst/>
              <a:cxnLst>
                <a:cxn ang="0">
                  <a:pos x="211" y="200"/>
                </a:cxn>
                <a:cxn ang="0">
                  <a:pos x="216" y="186"/>
                </a:cxn>
                <a:cxn ang="0">
                  <a:pos x="218" y="171"/>
                </a:cxn>
                <a:cxn ang="0">
                  <a:pos x="215" y="152"/>
                </a:cxn>
                <a:cxn ang="0">
                  <a:pos x="208" y="133"/>
                </a:cxn>
                <a:cxn ang="0">
                  <a:pos x="197" y="111"/>
                </a:cxn>
                <a:cxn ang="0">
                  <a:pos x="184" y="91"/>
                </a:cxn>
                <a:cxn ang="0">
                  <a:pos x="167" y="70"/>
                </a:cxn>
                <a:cxn ang="0">
                  <a:pos x="147" y="50"/>
                </a:cxn>
                <a:cxn ang="0">
                  <a:pos x="127" y="33"/>
                </a:cxn>
                <a:cxn ang="0">
                  <a:pos x="105" y="19"/>
                </a:cxn>
                <a:cxn ang="0">
                  <a:pos x="85" y="9"/>
                </a:cxn>
                <a:cxn ang="0">
                  <a:pos x="65" y="3"/>
                </a:cxn>
                <a:cxn ang="0">
                  <a:pos x="47" y="0"/>
                </a:cxn>
                <a:cxn ang="0">
                  <a:pos x="30" y="1"/>
                </a:cxn>
                <a:cxn ang="0">
                  <a:pos x="17" y="6"/>
                </a:cxn>
                <a:cxn ang="0">
                  <a:pos x="8" y="16"/>
                </a:cxn>
                <a:cxn ang="0">
                  <a:pos x="2" y="29"/>
                </a:cxn>
                <a:cxn ang="0">
                  <a:pos x="0" y="46"/>
                </a:cxn>
                <a:cxn ang="0">
                  <a:pos x="3" y="63"/>
                </a:cxn>
                <a:cxn ang="0">
                  <a:pos x="11" y="84"/>
                </a:cxn>
                <a:cxn ang="0">
                  <a:pos x="21" y="104"/>
                </a:cxn>
                <a:cxn ang="0">
                  <a:pos x="34" y="125"/>
                </a:cxn>
                <a:cxn ang="0">
                  <a:pos x="52" y="146"/>
                </a:cxn>
                <a:cxn ang="0">
                  <a:pos x="71" y="166"/>
                </a:cxn>
                <a:cxn ang="0">
                  <a:pos x="92" y="183"/>
                </a:cxn>
                <a:cxn ang="0">
                  <a:pos x="113" y="196"/>
                </a:cxn>
                <a:cxn ang="0">
                  <a:pos x="134" y="207"/>
                </a:cxn>
                <a:cxn ang="0">
                  <a:pos x="153" y="214"/>
                </a:cxn>
                <a:cxn ang="0">
                  <a:pos x="172" y="216"/>
                </a:cxn>
                <a:cxn ang="0">
                  <a:pos x="188" y="215"/>
                </a:cxn>
                <a:cxn ang="0">
                  <a:pos x="201" y="210"/>
                </a:cxn>
              </a:cxnLst>
              <a:rect l="0" t="0" r="r" b="b"/>
              <a:pathLst>
                <a:path w="218" h="216">
                  <a:moveTo>
                    <a:pt x="207" y="205"/>
                  </a:moveTo>
                  <a:lnTo>
                    <a:pt x="211" y="200"/>
                  </a:lnTo>
                  <a:lnTo>
                    <a:pt x="214" y="193"/>
                  </a:lnTo>
                  <a:lnTo>
                    <a:pt x="216" y="186"/>
                  </a:lnTo>
                  <a:lnTo>
                    <a:pt x="218" y="179"/>
                  </a:lnTo>
                  <a:lnTo>
                    <a:pt x="218" y="171"/>
                  </a:lnTo>
                  <a:lnTo>
                    <a:pt x="217" y="162"/>
                  </a:lnTo>
                  <a:lnTo>
                    <a:pt x="215" y="152"/>
                  </a:lnTo>
                  <a:lnTo>
                    <a:pt x="212" y="142"/>
                  </a:lnTo>
                  <a:lnTo>
                    <a:pt x="208" y="133"/>
                  </a:lnTo>
                  <a:lnTo>
                    <a:pt x="204" y="123"/>
                  </a:lnTo>
                  <a:lnTo>
                    <a:pt x="197" y="111"/>
                  </a:lnTo>
                  <a:lnTo>
                    <a:pt x="191" y="101"/>
                  </a:lnTo>
                  <a:lnTo>
                    <a:pt x="184" y="91"/>
                  </a:lnTo>
                  <a:lnTo>
                    <a:pt x="176" y="81"/>
                  </a:lnTo>
                  <a:lnTo>
                    <a:pt x="167" y="70"/>
                  </a:lnTo>
                  <a:lnTo>
                    <a:pt x="157" y="60"/>
                  </a:lnTo>
                  <a:lnTo>
                    <a:pt x="147" y="50"/>
                  </a:lnTo>
                  <a:lnTo>
                    <a:pt x="137" y="41"/>
                  </a:lnTo>
                  <a:lnTo>
                    <a:pt x="127" y="33"/>
                  </a:lnTo>
                  <a:lnTo>
                    <a:pt x="115" y="25"/>
                  </a:lnTo>
                  <a:lnTo>
                    <a:pt x="105" y="19"/>
                  </a:lnTo>
                  <a:lnTo>
                    <a:pt x="95" y="14"/>
                  </a:lnTo>
                  <a:lnTo>
                    <a:pt x="85" y="9"/>
                  </a:lnTo>
                  <a:lnTo>
                    <a:pt x="74" y="5"/>
                  </a:lnTo>
                  <a:lnTo>
                    <a:pt x="65" y="3"/>
                  </a:lnTo>
                  <a:lnTo>
                    <a:pt x="56" y="1"/>
                  </a:lnTo>
                  <a:lnTo>
                    <a:pt x="47" y="0"/>
                  </a:lnTo>
                  <a:lnTo>
                    <a:pt x="38" y="0"/>
                  </a:lnTo>
                  <a:lnTo>
                    <a:pt x="30" y="1"/>
                  </a:lnTo>
                  <a:lnTo>
                    <a:pt x="24" y="3"/>
                  </a:lnTo>
                  <a:lnTo>
                    <a:pt x="17" y="6"/>
                  </a:lnTo>
                  <a:lnTo>
                    <a:pt x="12" y="11"/>
                  </a:lnTo>
                  <a:lnTo>
                    <a:pt x="8" y="16"/>
                  </a:lnTo>
                  <a:lnTo>
                    <a:pt x="4" y="22"/>
                  </a:lnTo>
                  <a:lnTo>
                    <a:pt x="2" y="29"/>
                  </a:lnTo>
                  <a:lnTo>
                    <a:pt x="0" y="36"/>
                  </a:lnTo>
                  <a:lnTo>
                    <a:pt x="0" y="46"/>
                  </a:lnTo>
                  <a:lnTo>
                    <a:pt x="1" y="54"/>
                  </a:lnTo>
                  <a:lnTo>
                    <a:pt x="3" y="63"/>
                  </a:lnTo>
                  <a:lnTo>
                    <a:pt x="7" y="73"/>
                  </a:lnTo>
                  <a:lnTo>
                    <a:pt x="11" y="84"/>
                  </a:lnTo>
                  <a:lnTo>
                    <a:pt x="15" y="94"/>
                  </a:lnTo>
                  <a:lnTo>
                    <a:pt x="21" y="104"/>
                  </a:lnTo>
                  <a:lnTo>
                    <a:pt x="27" y="114"/>
                  </a:lnTo>
                  <a:lnTo>
                    <a:pt x="34" y="125"/>
                  </a:lnTo>
                  <a:lnTo>
                    <a:pt x="42" y="136"/>
                  </a:lnTo>
                  <a:lnTo>
                    <a:pt x="52" y="146"/>
                  </a:lnTo>
                  <a:lnTo>
                    <a:pt x="61" y="156"/>
                  </a:lnTo>
                  <a:lnTo>
                    <a:pt x="71" y="166"/>
                  </a:lnTo>
                  <a:lnTo>
                    <a:pt x="81" y="175"/>
                  </a:lnTo>
                  <a:lnTo>
                    <a:pt x="92" y="183"/>
                  </a:lnTo>
                  <a:lnTo>
                    <a:pt x="103" y="190"/>
                  </a:lnTo>
                  <a:lnTo>
                    <a:pt x="113" y="196"/>
                  </a:lnTo>
                  <a:lnTo>
                    <a:pt x="124" y="202"/>
                  </a:lnTo>
                  <a:lnTo>
                    <a:pt x="134" y="207"/>
                  </a:lnTo>
                  <a:lnTo>
                    <a:pt x="144" y="211"/>
                  </a:lnTo>
                  <a:lnTo>
                    <a:pt x="153" y="214"/>
                  </a:lnTo>
                  <a:lnTo>
                    <a:pt x="162" y="215"/>
                  </a:lnTo>
                  <a:lnTo>
                    <a:pt x="172" y="216"/>
                  </a:lnTo>
                  <a:lnTo>
                    <a:pt x="180" y="216"/>
                  </a:lnTo>
                  <a:lnTo>
                    <a:pt x="188" y="215"/>
                  </a:lnTo>
                  <a:lnTo>
                    <a:pt x="194" y="213"/>
                  </a:lnTo>
                  <a:lnTo>
                    <a:pt x="201" y="210"/>
                  </a:lnTo>
                  <a:lnTo>
                    <a:pt x="207" y="205"/>
                  </a:lnTo>
                </a:path>
              </a:pathLst>
            </a:custGeom>
            <a:noFill/>
            <a:ln w="7938">
              <a:solidFill>
                <a:srgbClr val="1F1A17"/>
              </a:solidFill>
              <a:prstDash val="solid"/>
              <a:round/>
              <a:headEnd/>
              <a:tailEnd/>
            </a:ln>
          </p:spPr>
          <p:txBody>
            <a:bodyPr/>
            <a:lstStyle/>
            <a:p>
              <a:endParaRPr lang="en-US"/>
            </a:p>
          </p:txBody>
        </p:sp>
        <p:sp>
          <p:nvSpPr>
            <p:cNvPr id="219233" name="Freeform 97"/>
            <p:cNvSpPr>
              <a:spLocks/>
            </p:cNvSpPr>
            <p:nvPr/>
          </p:nvSpPr>
          <p:spPr bwMode="auto">
            <a:xfrm>
              <a:off x="1074" y="2167"/>
              <a:ext cx="73" cy="72"/>
            </a:xfrm>
            <a:custGeom>
              <a:avLst/>
              <a:gdLst/>
              <a:ahLst/>
              <a:cxnLst>
                <a:cxn ang="0">
                  <a:pos x="16" y="209"/>
                </a:cxn>
                <a:cxn ang="0">
                  <a:pos x="29" y="215"/>
                </a:cxn>
                <a:cxn ang="0">
                  <a:pos x="46" y="216"/>
                </a:cxn>
                <a:cxn ang="0">
                  <a:pos x="64" y="213"/>
                </a:cxn>
                <a:cxn ang="0">
                  <a:pos x="84" y="207"/>
                </a:cxn>
                <a:cxn ang="0">
                  <a:pos x="104" y="197"/>
                </a:cxn>
                <a:cxn ang="0">
                  <a:pos x="126" y="182"/>
                </a:cxn>
                <a:cxn ang="0">
                  <a:pos x="146" y="166"/>
                </a:cxn>
                <a:cxn ang="0">
                  <a:pos x="166" y="145"/>
                </a:cxn>
                <a:cxn ang="0">
                  <a:pos x="183" y="125"/>
                </a:cxn>
                <a:cxn ang="0">
                  <a:pos x="197" y="103"/>
                </a:cxn>
                <a:cxn ang="0">
                  <a:pos x="207" y="83"/>
                </a:cxn>
                <a:cxn ang="0">
                  <a:pos x="214" y="63"/>
                </a:cxn>
                <a:cxn ang="0">
                  <a:pos x="217" y="45"/>
                </a:cxn>
                <a:cxn ang="0">
                  <a:pos x="215" y="29"/>
                </a:cxn>
                <a:cxn ang="0">
                  <a:pos x="210" y="16"/>
                </a:cxn>
                <a:cxn ang="0">
                  <a:pos x="201" y="6"/>
                </a:cxn>
                <a:cxn ang="0">
                  <a:pos x="187" y="1"/>
                </a:cxn>
                <a:cxn ang="0">
                  <a:pos x="171" y="0"/>
                </a:cxn>
                <a:cxn ang="0">
                  <a:pos x="153" y="2"/>
                </a:cxn>
                <a:cxn ang="0">
                  <a:pos x="133" y="9"/>
                </a:cxn>
                <a:cxn ang="0">
                  <a:pos x="113" y="19"/>
                </a:cxn>
                <a:cxn ang="0">
                  <a:pos x="91" y="32"/>
                </a:cxn>
                <a:cxn ang="0">
                  <a:pos x="71" y="50"/>
                </a:cxn>
                <a:cxn ang="0">
                  <a:pos x="51" y="69"/>
                </a:cxn>
                <a:cxn ang="0">
                  <a:pos x="34" y="91"/>
                </a:cxn>
                <a:cxn ang="0">
                  <a:pos x="20" y="111"/>
                </a:cxn>
                <a:cxn ang="0">
                  <a:pos x="10" y="132"/>
                </a:cxn>
                <a:cxn ang="0">
                  <a:pos x="3" y="152"/>
                </a:cxn>
                <a:cxn ang="0">
                  <a:pos x="0" y="170"/>
                </a:cxn>
                <a:cxn ang="0">
                  <a:pos x="2" y="186"/>
                </a:cxn>
                <a:cxn ang="0">
                  <a:pos x="7" y="200"/>
                </a:cxn>
              </a:cxnLst>
              <a:rect l="0" t="0" r="r" b="b"/>
              <a:pathLst>
                <a:path w="217" h="216">
                  <a:moveTo>
                    <a:pt x="11" y="205"/>
                  </a:moveTo>
                  <a:lnTo>
                    <a:pt x="16" y="209"/>
                  </a:lnTo>
                  <a:lnTo>
                    <a:pt x="23" y="213"/>
                  </a:lnTo>
                  <a:lnTo>
                    <a:pt x="29" y="215"/>
                  </a:lnTo>
                  <a:lnTo>
                    <a:pt x="38" y="216"/>
                  </a:lnTo>
                  <a:lnTo>
                    <a:pt x="46" y="216"/>
                  </a:lnTo>
                  <a:lnTo>
                    <a:pt x="55" y="215"/>
                  </a:lnTo>
                  <a:lnTo>
                    <a:pt x="64" y="213"/>
                  </a:lnTo>
                  <a:lnTo>
                    <a:pt x="74" y="210"/>
                  </a:lnTo>
                  <a:lnTo>
                    <a:pt x="84" y="207"/>
                  </a:lnTo>
                  <a:lnTo>
                    <a:pt x="94" y="202"/>
                  </a:lnTo>
                  <a:lnTo>
                    <a:pt x="104" y="197"/>
                  </a:lnTo>
                  <a:lnTo>
                    <a:pt x="115" y="189"/>
                  </a:lnTo>
                  <a:lnTo>
                    <a:pt x="126" y="182"/>
                  </a:lnTo>
                  <a:lnTo>
                    <a:pt x="136" y="174"/>
                  </a:lnTo>
                  <a:lnTo>
                    <a:pt x="146" y="166"/>
                  </a:lnTo>
                  <a:lnTo>
                    <a:pt x="157" y="155"/>
                  </a:lnTo>
                  <a:lnTo>
                    <a:pt x="166" y="145"/>
                  </a:lnTo>
                  <a:lnTo>
                    <a:pt x="175" y="135"/>
                  </a:lnTo>
                  <a:lnTo>
                    <a:pt x="183" y="125"/>
                  </a:lnTo>
                  <a:lnTo>
                    <a:pt x="191" y="114"/>
                  </a:lnTo>
                  <a:lnTo>
                    <a:pt x="197" y="103"/>
                  </a:lnTo>
                  <a:lnTo>
                    <a:pt x="203" y="93"/>
                  </a:lnTo>
                  <a:lnTo>
                    <a:pt x="207" y="83"/>
                  </a:lnTo>
                  <a:lnTo>
                    <a:pt x="211" y="72"/>
                  </a:lnTo>
                  <a:lnTo>
                    <a:pt x="214" y="63"/>
                  </a:lnTo>
                  <a:lnTo>
                    <a:pt x="216" y="54"/>
                  </a:lnTo>
                  <a:lnTo>
                    <a:pt x="217" y="45"/>
                  </a:lnTo>
                  <a:lnTo>
                    <a:pt x="217" y="37"/>
                  </a:lnTo>
                  <a:lnTo>
                    <a:pt x="215" y="29"/>
                  </a:lnTo>
                  <a:lnTo>
                    <a:pt x="213" y="22"/>
                  </a:lnTo>
                  <a:lnTo>
                    <a:pt x="210" y="16"/>
                  </a:lnTo>
                  <a:lnTo>
                    <a:pt x="206" y="10"/>
                  </a:lnTo>
                  <a:lnTo>
                    <a:pt x="201" y="6"/>
                  </a:lnTo>
                  <a:lnTo>
                    <a:pt x="194" y="3"/>
                  </a:lnTo>
                  <a:lnTo>
                    <a:pt x="187" y="1"/>
                  </a:lnTo>
                  <a:lnTo>
                    <a:pt x="179" y="0"/>
                  </a:lnTo>
                  <a:lnTo>
                    <a:pt x="171" y="0"/>
                  </a:lnTo>
                  <a:lnTo>
                    <a:pt x="162" y="0"/>
                  </a:lnTo>
                  <a:lnTo>
                    <a:pt x="153" y="2"/>
                  </a:lnTo>
                  <a:lnTo>
                    <a:pt x="143" y="5"/>
                  </a:lnTo>
                  <a:lnTo>
                    <a:pt x="133" y="9"/>
                  </a:lnTo>
                  <a:lnTo>
                    <a:pt x="123" y="13"/>
                  </a:lnTo>
                  <a:lnTo>
                    <a:pt x="113" y="19"/>
                  </a:lnTo>
                  <a:lnTo>
                    <a:pt x="102" y="25"/>
                  </a:lnTo>
                  <a:lnTo>
                    <a:pt x="91" y="32"/>
                  </a:lnTo>
                  <a:lnTo>
                    <a:pt x="81" y="41"/>
                  </a:lnTo>
                  <a:lnTo>
                    <a:pt x="71" y="50"/>
                  </a:lnTo>
                  <a:lnTo>
                    <a:pt x="60" y="59"/>
                  </a:lnTo>
                  <a:lnTo>
                    <a:pt x="51" y="69"/>
                  </a:lnTo>
                  <a:lnTo>
                    <a:pt x="42" y="80"/>
                  </a:lnTo>
                  <a:lnTo>
                    <a:pt x="34" y="91"/>
                  </a:lnTo>
                  <a:lnTo>
                    <a:pt x="26" y="101"/>
                  </a:lnTo>
                  <a:lnTo>
                    <a:pt x="20" y="111"/>
                  </a:lnTo>
                  <a:lnTo>
                    <a:pt x="14" y="122"/>
                  </a:lnTo>
                  <a:lnTo>
                    <a:pt x="10" y="132"/>
                  </a:lnTo>
                  <a:lnTo>
                    <a:pt x="6" y="142"/>
                  </a:lnTo>
                  <a:lnTo>
                    <a:pt x="3" y="152"/>
                  </a:lnTo>
                  <a:lnTo>
                    <a:pt x="1" y="162"/>
                  </a:lnTo>
                  <a:lnTo>
                    <a:pt x="0" y="170"/>
                  </a:lnTo>
                  <a:lnTo>
                    <a:pt x="0" y="178"/>
                  </a:lnTo>
                  <a:lnTo>
                    <a:pt x="2" y="186"/>
                  </a:lnTo>
                  <a:lnTo>
                    <a:pt x="4" y="193"/>
                  </a:lnTo>
                  <a:lnTo>
                    <a:pt x="7" y="200"/>
                  </a:lnTo>
                  <a:lnTo>
                    <a:pt x="11" y="205"/>
                  </a:lnTo>
                  <a:close/>
                </a:path>
              </a:pathLst>
            </a:custGeom>
            <a:solidFill>
              <a:srgbClr val="131516"/>
            </a:solidFill>
            <a:ln w="9525">
              <a:noFill/>
              <a:round/>
              <a:headEnd/>
              <a:tailEnd/>
            </a:ln>
          </p:spPr>
          <p:txBody>
            <a:bodyPr/>
            <a:lstStyle/>
            <a:p>
              <a:endParaRPr lang="en-US"/>
            </a:p>
          </p:txBody>
        </p:sp>
        <p:sp>
          <p:nvSpPr>
            <p:cNvPr id="219234" name="Freeform 98"/>
            <p:cNvSpPr>
              <a:spLocks/>
            </p:cNvSpPr>
            <p:nvPr/>
          </p:nvSpPr>
          <p:spPr bwMode="auto">
            <a:xfrm>
              <a:off x="1074" y="2167"/>
              <a:ext cx="73" cy="72"/>
            </a:xfrm>
            <a:custGeom>
              <a:avLst/>
              <a:gdLst/>
              <a:ahLst/>
              <a:cxnLst>
                <a:cxn ang="0">
                  <a:pos x="16" y="209"/>
                </a:cxn>
                <a:cxn ang="0">
                  <a:pos x="29" y="215"/>
                </a:cxn>
                <a:cxn ang="0">
                  <a:pos x="46" y="216"/>
                </a:cxn>
                <a:cxn ang="0">
                  <a:pos x="64" y="213"/>
                </a:cxn>
                <a:cxn ang="0">
                  <a:pos x="84" y="207"/>
                </a:cxn>
                <a:cxn ang="0">
                  <a:pos x="104" y="197"/>
                </a:cxn>
                <a:cxn ang="0">
                  <a:pos x="126" y="182"/>
                </a:cxn>
                <a:cxn ang="0">
                  <a:pos x="146" y="166"/>
                </a:cxn>
                <a:cxn ang="0">
                  <a:pos x="166" y="145"/>
                </a:cxn>
                <a:cxn ang="0">
                  <a:pos x="183" y="125"/>
                </a:cxn>
                <a:cxn ang="0">
                  <a:pos x="197" y="103"/>
                </a:cxn>
                <a:cxn ang="0">
                  <a:pos x="207" y="83"/>
                </a:cxn>
                <a:cxn ang="0">
                  <a:pos x="214" y="63"/>
                </a:cxn>
                <a:cxn ang="0">
                  <a:pos x="217" y="45"/>
                </a:cxn>
                <a:cxn ang="0">
                  <a:pos x="215" y="29"/>
                </a:cxn>
                <a:cxn ang="0">
                  <a:pos x="210" y="16"/>
                </a:cxn>
                <a:cxn ang="0">
                  <a:pos x="201" y="6"/>
                </a:cxn>
                <a:cxn ang="0">
                  <a:pos x="187" y="1"/>
                </a:cxn>
                <a:cxn ang="0">
                  <a:pos x="171" y="0"/>
                </a:cxn>
                <a:cxn ang="0">
                  <a:pos x="153" y="2"/>
                </a:cxn>
                <a:cxn ang="0">
                  <a:pos x="133" y="9"/>
                </a:cxn>
                <a:cxn ang="0">
                  <a:pos x="113" y="19"/>
                </a:cxn>
                <a:cxn ang="0">
                  <a:pos x="91" y="32"/>
                </a:cxn>
                <a:cxn ang="0">
                  <a:pos x="71" y="50"/>
                </a:cxn>
                <a:cxn ang="0">
                  <a:pos x="51" y="69"/>
                </a:cxn>
                <a:cxn ang="0">
                  <a:pos x="34" y="91"/>
                </a:cxn>
                <a:cxn ang="0">
                  <a:pos x="20" y="111"/>
                </a:cxn>
                <a:cxn ang="0">
                  <a:pos x="10" y="132"/>
                </a:cxn>
                <a:cxn ang="0">
                  <a:pos x="3" y="152"/>
                </a:cxn>
                <a:cxn ang="0">
                  <a:pos x="0" y="170"/>
                </a:cxn>
                <a:cxn ang="0">
                  <a:pos x="2" y="186"/>
                </a:cxn>
                <a:cxn ang="0">
                  <a:pos x="7" y="200"/>
                </a:cxn>
              </a:cxnLst>
              <a:rect l="0" t="0" r="r" b="b"/>
              <a:pathLst>
                <a:path w="217" h="216">
                  <a:moveTo>
                    <a:pt x="11" y="205"/>
                  </a:moveTo>
                  <a:lnTo>
                    <a:pt x="16" y="209"/>
                  </a:lnTo>
                  <a:lnTo>
                    <a:pt x="23" y="213"/>
                  </a:lnTo>
                  <a:lnTo>
                    <a:pt x="29" y="215"/>
                  </a:lnTo>
                  <a:lnTo>
                    <a:pt x="38" y="216"/>
                  </a:lnTo>
                  <a:lnTo>
                    <a:pt x="46" y="216"/>
                  </a:lnTo>
                  <a:lnTo>
                    <a:pt x="55" y="215"/>
                  </a:lnTo>
                  <a:lnTo>
                    <a:pt x="64" y="213"/>
                  </a:lnTo>
                  <a:lnTo>
                    <a:pt x="74" y="210"/>
                  </a:lnTo>
                  <a:lnTo>
                    <a:pt x="84" y="207"/>
                  </a:lnTo>
                  <a:lnTo>
                    <a:pt x="94" y="202"/>
                  </a:lnTo>
                  <a:lnTo>
                    <a:pt x="104" y="197"/>
                  </a:lnTo>
                  <a:lnTo>
                    <a:pt x="115" y="189"/>
                  </a:lnTo>
                  <a:lnTo>
                    <a:pt x="126" y="182"/>
                  </a:lnTo>
                  <a:lnTo>
                    <a:pt x="136" y="174"/>
                  </a:lnTo>
                  <a:lnTo>
                    <a:pt x="146" y="166"/>
                  </a:lnTo>
                  <a:lnTo>
                    <a:pt x="157" y="155"/>
                  </a:lnTo>
                  <a:lnTo>
                    <a:pt x="166" y="145"/>
                  </a:lnTo>
                  <a:lnTo>
                    <a:pt x="175" y="135"/>
                  </a:lnTo>
                  <a:lnTo>
                    <a:pt x="183" y="125"/>
                  </a:lnTo>
                  <a:lnTo>
                    <a:pt x="191" y="114"/>
                  </a:lnTo>
                  <a:lnTo>
                    <a:pt x="197" y="103"/>
                  </a:lnTo>
                  <a:lnTo>
                    <a:pt x="203" y="93"/>
                  </a:lnTo>
                  <a:lnTo>
                    <a:pt x="207" y="83"/>
                  </a:lnTo>
                  <a:lnTo>
                    <a:pt x="211" y="72"/>
                  </a:lnTo>
                  <a:lnTo>
                    <a:pt x="214" y="63"/>
                  </a:lnTo>
                  <a:lnTo>
                    <a:pt x="216" y="54"/>
                  </a:lnTo>
                  <a:lnTo>
                    <a:pt x="217" y="45"/>
                  </a:lnTo>
                  <a:lnTo>
                    <a:pt x="217" y="37"/>
                  </a:lnTo>
                  <a:lnTo>
                    <a:pt x="215" y="29"/>
                  </a:lnTo>
                  <a:lnTo>
                    <a:pt x="213" y="22"/>
                  </a:lnTo>
                  <a:lnTo>
                    <a:pt x="210" y="16"/>
                  </a:lnTo>
                  <a:lnTo>
                    <a:pt x="206" y="10"/>
                  </a:lnTo>
                  <a:lnTo>
                    <a:pt x="201" y="6"/>
                  </a:lnTo>
                  <a:lnTo>
                    <a:pt x="194" y="3"/>
                  </a:lnTo>
                  <a:lnTo>
                    <a:pt x="187" y="1"/>
                  </a:lnTo>
                  <a:lnTo>
                    <a:pt x="179" y="0"/>
                  </a:lnTo>
                  <a:lnTo>
                    <a:pt x="171" y="0"/>
                  </a:lnTo>
                  <a:lnTo>
                    <a:pt x="162" y="0"/>
                  </a:lnTo>
                  <a:lnTo>
                    <a:pt x="153" y="2"/>
                  </a:lnTo>
                  <a:lnTo>
                    <a:pt x="143" y="5"/>
                  </a:lnTo>
                  <a:lnTo>
                    <a:pt x="133" y="9"/>
                  </a:lnTo>
                  <a:lnTo>
                    <a:pt x="123" y="13"/>
                  </a:lnTo>
                  <a:lnTo>
                    <a:pt x="113" y="19"/>
                  </a:lnTo>
                  <a:lnTo>
                    <a:pt x="102" y="25"/>
                  </a:lnTo>
                  <a:lnTo>
                    <a:pt x="91" y="32"/>
                  </a:lnTo>
                  <a:lnTo>
                    <a:pt x="81" y="41"/>
                  </a:lnTo>
                  <a:lnTo>
                    <a:pt x="71" y="50"/>
                  </a:lnTo>
                  <a:lnTo>
                    <a:pt x="60" y="59"/>
                  </a:lnTo>
                  <a:lnTo>
                    <a:pt x="51" y="69"/>
                  </a:lnTo>
                  <a:lnTo>
                    <a:pt x="42" y="80"/>
                  </a:lnTo>
                  <a:lnTo>
                    <a:pt x="34" y="91"/>
                  </a:lnTo>
                  <a:lnTo>
                    <a:pt x="26" y="101"/>
                  </a:lnTo>
                  <a:lnTo>
                    <a:pt x="20" y="111"/>
                  </a:lnTo>
                  <a:lnTo>
                    <a:pt x="14" y="122"/>
                  </a:lnTo>
                  <a:lnTo>
                    <a:pt x="10" y="132"/>
                  </a:lnTo>
                  <a:lnTo>
                    <a:pt x="6" y="142"/>
                  </a:lnTo>
                  <a:lnTo>
                    <a:pt x="3" y="152"/>
                  </a:lnTo>
                  <a:lnTo>
                    <a:pt x="1" y="162"/>
                  </a:lnTo>
                  <a:lnTo>
                    <a:pt x="0" y="170"/>
                  </a:lnTo>
                  <a:lnTo>
                    <a:pt x="0" y="178"/>
                  </a:lnTo>
                  <a:lnTo>
                    <a:pt x="2" y="186"/>
                  </a:lnTo>
                  <a:lnTo>
                    <a:pt x="4" y="193"/>
                  </a:lnTo>
                  <a:lnTo>
                    <a:pt x="7" y="200"/>
                  </a:lnTo>
                  <a:lnTo>
                    <a:pt x="11" y="205"/>
                  </a:lnTo>
                </a:path>
              </a:pathLst>
            </a:custGeom>
            <a:noFill/>
            <a:ln w="7938">
              <a:solidFill>
                <a:srgbClr val="1F1A17"/>
              </a:solidFill>
              <a:prstDash val="solid"/>
              <a:round/>
              <a:headEnd/>
              <a:tailEnd/>
            </a:ln>
          </p:spPr>
          <p:txBody>
            <a:bodyPr/>
            <a:lstStyle/>
            <a:p>
              <a:endParaRPr lang="en-US"/>
            </a:p>
          </p:txBody>
        </p:sp>
        <p:sp>
          <p:nvSpPr>
            <p:cNvPr id="219235" name="Freeform 99"/>
            <p:cNvSpPr>
              <a:spLocks/>
            </p:cNvSpPr>
            <p:nvPr/>
          </p:nvSpPr>
          <p:spPr bwMode="auto">
            <a:xfrm>
              <a:off x="1309" y="1785"/>
              <a:ext cx="45" cy="92"/>
            </a:xfrm>
            <a:custGeom>
              <a:avLst/>
              <a:gdLst/>
              <a:ahLst/>
              <a:cxnLst>
                <a:cxn ang="0">
                  <a:pos x="75" y="274"/>
                </a:cxn>
                <a:cxn ang="0">
                  <a:pos x="89" y="269"/>
                </a:cxn>
                <a:cxn ang="0">
                  <a:pos x="100" y="259"/>
                </a:cxn>
                <a:cxn ang="0">
                  <a:pos x="111" y="243"/>
                </a:cxn>
                <a:cxn ang="0">
                  <a:pos x="121" y="225"/>
                </a:cxn>
                <a:cxn ang="0">
                  <a:pos x="128" y="203"/>
                </a:cxn>
                <a:cxn ang="0">
                  <a:pos x="133" y="179"/>
                </a:cxn>
                <a:cxn ang="0">
                  <a:pos x="136" y="152"/>
                </a:cxn>
                <a:cxn ang="0">
                  <a:pos x="136" y="123"/>
                </a:cxn>
                <a:cxn ang="0">
                  <a:pos x="133" y="97"/>
                </a:cxn>
                <a:cxn ang="0">
                  <a:pos x="128" y="72"/>
                </a:cxn>
                <a:cxn ang="0">
                  <a:pos x="121" y="50"/>
                </a:cxn>
                <a:cxn ang="0">
                  <a:pos x="111" y="32"/>
                </a:cxn>
                <a:cxn ang="0">
                  <a:pos x="100" y="17"/>
                </a:cxn>
                <a:cxn ang="0">
                  <a:pos x="89" y="6"/>
                </a:cxn>
                <a:cxn ang="0">
                  <a:pos x="75" y="1"/>
                </a:cxn>
                <a:cxn ang="0">
                  <a:pos x="61" y="1"/>
                </a:cxn>
                <a:cxn ang="0">
                  <a:pos x="48" y="6"/>
                </a:cxn>
                <a:cxn ang="0">
                  <a:pos x="35" y="17"/>
                </a:cxn>
                <a:cxn ang="0">
                  <a:pos x="25" y="32"/>
                </a:cxn>
                <a:cxn ang="0">
                  <a:pos x="16" y="50"/>
                </a:cxn>
                <a:cxn ang="0">
                  <a:pos x="8" y="72"/>
                </a:cxn>
                <a:cxn ang="0">
                  <a:pos x="3" y="97"/>
                </a:cxn>
                <a:cxn ang="0">
                  <a:pos x="1" y="123"/>
                </a:cxn>
                <a:cxn ang="0">
                  <a:pos x="1" y="152"/>
                </a:cxn>
                <a:cxn ang="0">
                  <a:pos x="3" y="179"/>
                </a:cxn>
                <a:cxn ang="0">
                  <a:pos x="8" y="203"/>
                </a:cxn>
                <a:cxn ang="0">
                  <a:pos x="16" y="225"/>
                </a:cxn>
                <a:cxn ang="0">
                  <a:pos x="25" y="243"/>
                </a:cxn>
                <a:cxn ang="0">
                  <a:pos x="35" y="259"/>
                </a:cxn>
                <a:cxn ang="0">
                  <a:pos x="48" y="269"/>
                </a:cxn>
                <a:cxn ang="0">
                  <a:pos x="61" y="274"/>
                </a:cxn>
              </a:cxnLst>
              <a:rect l="0" t="0" r="r" b="b"/>
              <a:pathLst>
                <a:path w="136" h="275">
                  <a:moveTo>
                    <a:pt x="68" y="275"/>
                  </a:moveTo>
                  <a:lnTo>
                    <a:pt x="75" y="274"/>
                  </a:lnTo>
                  <a:lnTo>
                    <a:pt x="82" y="272"/>
                  </a:lnTo>
                  <a:lnTo>
                    <a:pt x="89" y="269"/>
                  </a:lnTo>
                  <a:lnTo>
                    <a:pt x="95" y="265"/>
                  </a:lnTo>
                  <a:lnTo>
                    <a:pt x="100" y="259"/>
                  </a:lnTo>
                  <a:lnTo>
                    <a:pt x="106" y="251"/>
                  </a:lnTo>
                  <a:lnTo>
                    <a:pt x="111" y="243"/>
                  </a:lnTo>
                  <a:lnTo>
                    <a:pt x="116" y="235"/>
                  </a:lnTo>
                  <a:lnTo>
                    <a:pt x="121" y="225"/>
                  </a:lnTo>
                  <a:lnTo>
                    <a:pt x="125" y="215"/>
                  </a:lnTo>
                  <a:lnTo>
                    <a:pt x="128" y="203"/>
                  </a:lnTo>
                  <a:lnTo>
                    <a:pt x="131" y="191"/>
                  </a:lnTo>
                  <a:lnTo>
                    <a:pt x="133" y="179"/>
                  </a:lnTo>
                  <a:lnTo>
                    <a:pt x="135" y="165"/>
                  </a:lnTo>
                  <a:lnTo>
                    <a:pt x="136" y="152"/>
                  </a:lnTo>
                  <a:lnTo>
                    <a:pt x="136" y="138"/>
                  </a:lnTo>
                  <a:lnTo>
                    <a:pt x="136" y="123"/>
                  </a:lnTo>
                  <a:lnTo>
                    <a:pt x="135" y="110"/>
                  </a:lnTo>
                  <a:lnTo>
                    <a:pt x="133" y="97"/>
                  </a:lnTo>
                  <a:lnTo>
                    <a:pt x="131" y="84"/>
                  </a:lnTo>
                  <a:lnTo>
                    <a:pt x="128" y="72"/>
                  </a:lnTo>
                  <a:lnTo>
                    <a:pt x="125" y="61"/>
                  </a:lnTo>
                  <a:lnTo>
                    <a:pt x="121" y="50"/>
                  </a:lnTo>
                  <a:lnTo>
                    <a:pt x="116" y="40"/>
                  </a:lnTo>
                  <a:lnTo>
                    <a:pt x="111" y="32"/>
                  </a:lnTo>
                  <a:lnTo>
                    <a:pt x="106" y="24"/>
                  </a:lnTo>
                  <a:lnTo>
                    <a:pt x="100" y="17"/>
                  </a:lnTo>
                  <a:lnTo>
                    <a:pt x="95" y="10"/>
                  </a:lnTo>
                  <a:lnTo>
                    <a:pt x="89" y="6"/>
                  </a:lnTo>
                  <a:lnTo>
                    <a:pt x="82" y="3"/>
                  </a:lnTo>
                  <a:lnTo>
                    <a:pt x="75" y="1"/>
                  </a:lnTo>
                  <a:lnTo>
                    <a:pt x="68" y="0"/>
                  </a:lnTo>
                  <a:lnTo>
                    <a:pt x="61" y="1"/>
                  </a:lnTo>
                  <a:lnTo>
                    <a:pt x="54" y="3"/>
                  </a:lnTo>
                  <a:lnTo>
                    <a:pt x="48" y="6"/>
                  </a:lnTo>
                  <a:lnTo>
                    <a:pt x="42" y="10"/>
                  </a:lnTo>
                  <a:lnTo>
                    <a:pt x="35" y="17"/>
                  </a:lnTo>
                  <a:lnTo>
                    <a:pt x="30" y="24"/>
                  </a:lnTo>
                  <a:lnTo>
                    <a:pt x="25" y="32"/>
                  </a:lnTo>
                  <a:lnTo>
                    <a:pt x="20" y="40"/>
                  </a:lnTo>
                  <a:lnTo>
                    <a:pt x="16" y="50"/>
                  </a:lnTo>
                  <a:lnTo>
                    <a:pt x="12" y="61"/>
                  </a:lnTo>
                  <a:lnTo>
                    <a:pt x="8" y="72"/>
                  </a:lnTo>
                  <a:lnTo>
                    <a:pt x="6" y="84"/>
                  </a:lnTo>
                  <a:lnTo>
                    <a:pt x="3" y="97"/>
                  </a:lnTo>
                  <a:lnTo>
                    <a:pt x="2" y="110"/>
                  </a:lnTo>
                  <a:lnTo>
                    <a:pt x="1" y="123"/>
                  </a:lnTo>
                  <a:lnTo>
                    <a:pt x="0" y="138"/>
                  </a:lnTo>
                  <a:lnTo>
                    <a:pt x="1" y="152"/>
                  </a:lnTo>
                  <a:lnTo>
                    <a:pt x="2" y="165"/>
                  </a:lnTo>
                  <a:lnTo>
                    <a:pt x="3" y="179"/>
                  </a:lnTo>
                  <a:lnTo>
                    <a:pt x="6" y="191"/>
                  </a:lnTo>
                  <a:lnTo>
                    <a:pt x="8" y="203"/>
                  </a:lnTo>
                  <a:lnTo>
                    <a:pt x="12" y="215"/>
                  </a:lnTo>
                  <a:lnTo>
                    <a:pt x="16" y="225"/>
                  </a:lnTo>
                  <a:lnTo>
                    <a:pt x="20" y="235"/>
                  </a:lnTo>
                  <a:lnTo>
                    <a:pt x="25" y="243"/>
                  </a:lnTo>
                  <a:lnTo>
                    <a:pt x="30" y="251"/>
                  </a:lnTo>
                  <a:lnTo>
                    <a:pt x="35" y="259"/>
                  </a:lnTo>
                  <a:lnTo>
                    <a:pt x="42" y="265"/>
                  </a:lnTo>
                  <a:lnTo>
                    <a:pt x="48" y="269"/>
                  </a:lnTo>
                  <a:lnTo>
                    <a:pt x="54" y="272"/>
                  </a:lnTo>
                  <a:lnTo>
                    <a:pt x="61" y="274"/>
                  </a:lnTo>
                  <a:lnTo>
                    <a:pt x="68" y="275"/>
                  </a:lnTo>
                  <a:close/>
                </a:path>
              </a:pathLst>
            </a:custGeom>
            <a:solidFill>
              <a:srgbClr val="131516"/>
            </a:solidFill>
            <a:ln w="9525">
              <a:noFill/>
              <a:round/>
              <a:headEnd/>
              <a:tailEnd/>
            </a:ln>
          </p:spPr>
          <p:txBody>
            <a:bodyPr/>
            <a:lstStyle/>
            <a:p>
              <a:endParaRPr lang="en-US"/>
            </a:p>
          </p:txBody>
        </p:sp>
        <p:sp>
          <p:nvSpPr>
            <p:cNvPr id="219236" name="Freeform 100"/>
            <p:cNvSpPr>
              <a:spLocks/>
            </p:cNvSpPr>
            <p:nvPr/>
          </p:nvSpPr>
          <p:spPr bwMode="auto">
            <a:xfrm>
              <a:off x="1309" y="1785"/>
              <a:ext cx="45" cy="92"/>
            </a:xfrm>
            <a:custGeom>
              <a:avLst/>
              <a:gdLst/>
              <a:ahLst/>
              <a:cxnLst>
                <a:cxn ang="0">
                  <a:pos x="75" y="274"/>
                </a:cxn>
                <a:cxn ang="0">
                  <a:pos x="89" y="269"/>
                </a:cxn>
                <a:cxn ang="0">
                  <a:pos x="100" y="259"/>
                </a:cxn>
                <a:cxn ang="0">
                  <a:pos x="111" y="243"/>
                </a:cxn>
                <a:cxn ang="0">
                  <a:pos x="121" y="225"/>
                </a:cxn>
                <a:cxn ang="0">
                  <a:pos x="128" y="203"/>
                </a:cxn>
                <a:cxn ang="0">
                  <a:pos x="133" y="179"/>
                </a:cxn>
                <a:cxn ang="0">
                  <a:pos x="136" y="152"/>
                </a:cxn>
                <a:cxn ang="0">
                  <a:pos x="136" y="123"/>
                </a:cxn>
                <a:cxn ang="0">
                  <a:pos x="133" y="97"/>
                </a:cxn>
                <a:cxn ang="0">
                  <a:pos x="128" y="72"/>
                </a:cxn>
                <a:cxn ang="0">
                  <a:pos x="121" y="50"/>
                </a:cxn>
                <a:cxn ang="0">
                  <a:pos x="111" y="32"/>
                </a:cxn>
                <a:cxn ang="0">
                  <a:pos x="100" y="17"/>
                </a:cxn>
                <a:cxn ang="0">
                  <a:pos x="89" y="6"/>
                </a:cxn>
                <a:cxn ang="0">
                  <a:pos x="75" y="1"/>
                </a:cxn>
                <a:cxn ang="0">
                  <a:pos x="61" y="1"/>
                </a:cxn>
                <a:cxn ang="0">
                  <a:pos x="48" y="6"/>
                </a:cxn>
                <a:cxn ang="0">
                  <a:pos x="35" y="17"/>
                </a:cxn>
                <a:cxn ang="0">
                  <a:pos x="25" y="32"/>
                </a:cxn>
                <a:cxn ang="0">
                  <a:pos x="16" y="50"/>
                </a:cxn>
                <a:cxn ang="0">
                  <a:pos x="8" y="72"/>
                </a:cxn>
                <a:cxn ang="0">
                  <a:pos x="3" y="97"/>
                </a:cxn>
                <a:cxn ang="0">
                  <a:pos x="1" y="123"/>
                </a:cxn>
                <a:cxn ang="0">
                  <a:pos x="1" y="152"/>
                </a:cxn>
                <a:cxn ang="0">
                  <a:pos x="3" y="179"/>
                </a:cxn>
                <a:cxn ang="0">
                  <a:pos x="8" y="203"/>
                </a:cxn>
                <a:cxn ang="0">
                  <a:pos x="16" y="225"/>
                </a:cxn>
                <a:cxn ang="0">
                  <a:pos x="25" y="243"/>
                </a:cxn>
                <a:cxn ang="0">
                  <a:pos x="35" y="259"/>
                </a:cxn>
                <a:cxn ang="0">
                  <a:pos x="48" y="269"/>
                </a:cxn>
                <a:cxn ang="0">
                  <a:pos x="61" y="274"/>
                </a:cxn>
              </a:cxnLst>
              <a:rect l="0" t="0" r="r" b="b"/>
              <a:pathLst>
                <a:path w="136" h="275">
                  <a:moveTo>
                    <a:pt x="68" y="275"/>
                  </a:moveTo>
                  <a:lnTo>
                    <a:pt x="75" y="274"/>
                  </a:lnTo>
                  <a:lnTo>
                    <a:pt x="82" y="272"/>
                  </a:lnTo>
                  <a:lnTo>
                    <a:pt x="89" y="269"/>
                  </a:lnTo>
                  <a:lnTo>
                    <a:pt x="95" y="265"/>
                  </a:lnTo>
                  <a:lnTo>
                    <a:pt x="100" y="259"/>
                  </a:lnTo>
                  <a:lnTo>
                    <a:pt x="106" y="251"/>
                  </a:lnTo>
                  <a:lnTo>
                    <a:pt x="111" y="243"/>
                  </a:lnTo>
                  <a:lnTo>
                    <a:pt x="116" y="235"/>
                  </a:lnTo>
                  <a:lnTo>
                    <a:pt x="121" y="225"/>
                  </a:lnTo>
                  <a:lnTo>
                    <a:pt x="125" y="215"/>
                  </a:lnTo>
                  <a:lnTo>
                    <a:pt x="128" y="203"/>
                  </a:lnTo>
                  <a:lnTo>
                    <a:pt x="131" y="191"/>
                  </a:lnTo>
                  <a:lnTo>
                    <a:pt x="133" y="179"/>
                  </a:lnTo>
                  <a:lnTo>
                    <a:pt x="135" y="165"/>
                  </a:lnTo>
                  <a:lnTo>
                    <a:pt x="136" y="152"/>
                  </a:lnTo>
                  <a:lnTo>
                    <a:pt x="136" y="138"/>
                  </a:lnTo>
                  <a:lnTo>
                    <a:pt x="136" y="123"/>
                  </a:lnTo>
                  <a:lnTo>
                    <a:pt x="135" y="110"/>
                  </a:lnTo>
                  <a:lnTo>
                    <a:pt x="133" y="97"/>
                  </a:lnTo>
                  <a:lnTo>
                    <a:pt x="131" y="84"/>
                  </a:lnTo>
                  <a:lnTo>
                    <a:pt x="128" y="72"/>
                  </a:lnTo>
                  <a:lnTo>
                    <a:pt x="125" y="61"/>
                  </a:lnTo>
                  <a:lnTo>
                    <a:pt x="121" y="50"/>
                  </a:lnTo>
                  <a:lnTo>
                    <a:pt x="116" y="40"/>
                  </a:lnTo>
                  <a:lnTo>
                    <a:pt x="111" y="32"/>
                  </a:lnTo>
                  <a:lnTo>
                    <a:pt x="106" y="24"/>
                  </a:lnTo>
                  <a:lnTo>
                    <a:pt x="100" y="17"/>
                  </a:lnTo>
                  <a:lnTo>
                    <a:pt x="95" y="10"/>
                  </a:lnTo>
                  <a:lnTo>
                    <a:pt x="89" y="6"/>
                  </a:lnTo>
                  <a:lnTo>
                    <a:pt x="82" y="3"/>
                  </a:lnTo>
                  <a:lnTo>
                    <a:pt x="75" y="1"/>
                  </a:lnTo>
                  <a:lnTo>
                    <a:pt x="68" y="0"/>
                  </a:lnTo>
                  <a:lnTo>
                    <a:pt x="61" y="1"/>
                  </a:lnTo>
                  <a:lnTo>
                    <a:pt x="54" y="3"/>
                  </a:lnTo>
                  <a:lnTo>
                    <a:pt x="48" y="6"/>
                  </a:lnTo>
                  <a:lnTo>
                    <a:pt x="42" y="10"/>
                  </a:lnTo>
                  <a:lnTo>
                    <a:pt x="35" y="17"/>
                  </a:lnTo>
                  <a:lnTo>
                    <a:pt x="30" y="24"/>
                  </a:lnTo>
                  <a:lnTo>
                    <a:pt x="25" y="32"/>
                  </a:lnTo>
                  <a:lnTo>
                    <a:pt x="20" y="40"/>
                  </a:lnTo>
                  <a:lnTo>
                    <a:pt x="16" y="50"/>
                  </a:lnTo>
                  <a:lnTo>
                    <a:pt x="12" y="61"/>
                  </a:lnTo>
                  <a:lnTo>
                    <a:pt x="8" y="72"/>
                  </a:lnTo>
                  <a:lnTo>
                    <a:pt x="6" y="84"/>
                  </a:lnTo>
                  <a:lnTo>
                    <a:pt x="3" y="97"/>
                  </a:lnTo>
                  <a:lnTo>
                    <a:pt x="2" y="110"/>
                  </a:lnTo>
                  <a:lnTo>
                    <a:pt x="1" y="123"/>
                  </a:lnTo>
                  <a:lnTo>
                    <a:pt x="0" y="138"/>
                  </a:lnTo>
                  <a:lnTo>
                    <a:pt x="1" y="152"/>
                  </a:lnTo>
                  <a:lnTo>
                    <a:pt x="2" y="165"/>
                  </a:lnTo>
                  <a:lnTo>
                    <a:pt x="3" y="179"/>
                  </a:lnTo>
                  <a:lnTo>
                    <a:pt x="6" y="191"/>
                  </a:lnTo>
                  <a:lnTo>
                    <a:pt x="8" y="203"/>
                  </a:lnTo>
                  <a:lnTo>
                    <a:pt x="12" y="215"/>
                  </a:lnTo>
                  <a:lnTo>
                    <a:pt x="16" y="225"/>
                  </a:lnTo>
                  <a:lnTo>
                    <a:pt x="20" y="235"/>
                  </a:lnTo>
                  <a:lnTo>
                    <a:pt x="25" y="243"/>
                  </a:lnTo>
                  <a:lnTo>
                    <a:pt x="30" y="251"/>
                  </a:lnTo>
                  <a:lnTo>
                    <a:pt x="35" y="259"/>
                  </a:lnTo>
                  <a:lnTo>
                    <a:pt x="42" y="265"/>
                  </a:lnTo>
                  <a:lnTo>
                    <a:pt x="48" y="269"/>
                  </a:lnTo>
                  <a:lnTo>
                    <a:pt x="54" y="272"/>
                  </a:lnTo>
                  <a:lnTo>
                    <a:pt x="61" y="274"/>
                  </a:lnTo>
                  <a:lnTo>
                    <a:pt x="68" y="275"/>
                  </a:lnTo>
                </a:path>
              </a:pathLst>
            </a:custGeom>
            <a:noFill/>
            <a:ln w="7938">
              <a:solidFill>
                <a:srgbClr val="1F1A17"/>
              </a:solidFill>
              <a:prstDash val="solid"/>
              <a:round/>
              <a:headEnd/>
              <a:tailEnd/>
            </a:ln>
          </p:spPr>
          <p:txBody>
            <a:bodyPr/>
            <a:lstStyle/>
            <a:p>
              <a:endParaRPr lang="en-US"/>
            </a:p>
          </p:txBody>
        </p:sp>
        <p:sp>
          <p:nvSpPr>
            <p:cNvPr id="219237" name="Freeform 101"/>
            <p:cNvSpPr>
              <a:spLocks/>
            </p:cNvSpPr>
            <p:nvPr/>
          </p:nvSpPr>
          <p:spPr bwMode="auto">
            <a:xfrm>
              <a:off x="1402" y="2051"/>
              <a:ext cx="72" cy="72"/>
            </a:xfrm>
            <a:custGeom>
              <a:avLst/>
              <a:gdLst/>
              <a:ahLst/>
              <a:cxnLst>
                <a:cxn ang="0">
                  <a:pos x="210" y="200"/>
                </a:cxn>
                <a:cxn ang="0">
                  <a:pos x="215" y="187"/>
                </a:cxn>
                <a:cxn ang="0">
                  <a:pos x="216" y="171"/>
                </a:cxn>
                <a:cxn ang="0">
                  <a:pos x="213" y="153"/>
                </a:cxn>
                <a:cxn ang="0">
                  <a:pos x="207" y="133"/>
                </a:cxn>
                <a:cxn ang="0">
                  <a:pos x="197" y="112"/>
                </a:cxn>
                <a:cxn ang="0">
                  <a:pos x="182" y="91"/>
                </a:cxn>
                <a:cxn ang="0">
                  <a:pos x="166" y="71"/>
                </a:cxn>
                <a:cxn ang="0">
                  <a:pos x="145" y="50"/>
                </a:cxn>
                <a:cxn ang="0">
                  <a:pos x="125" y="34"/>
                </a:cxn>
                <a:cxn ang="0">
                  <a:pos x="104" y="19"/>
                </a:cxn>
                <a:cxn ang="0">
                  <a:pos x="83" y="9"/>
                </a:cxn>
                <a:cxn ang="0">
                  <a:pos x="63" y="3"/>
                </a:cxn>
                <a:cxn ang="0">
                  <a:pos x="45" y="0"/>
                </a:cxn>
                <a:cxn ang="0">
                  <a:pos x="29" y="1"/>
                </a:cxn>
                <a:cxn ang="0">
                  <a:pos x="16" y="6"/>
                </a:cxn>
                <a:cxn ang="0">
                  <a:pos x="6" y="16"/>
                </a:cxn>
                <a:cxn ang="0">
                  <a:pos x="1" y="30"/>
                </a:cxn>
                <a:cxn ang="0">
                  <a:pos x="0" y="46"/>
                </a:cxn>
                <a:cxn ang="0">
                  <a:pos x="2" y="64"/>
                </a:cxn>
                <a:cxn ang="0">
                  <a:pos x="9" y="84"/>
                </a:cxn>
                <a:cxn ang="0">
                  <a:pos x="19" y="105"/>
                </a:cxn>
                <a:cxn ang="0">
                  <a:pos x="32" y="125"/>
                </a:cxn>
                <a:cxn ang="0">
                  <a:pos x="50" y="147"/>
                </a:cxn>
                <a:cxn ang="0">
                  <a:pos x="69" y="166"/>
                </a:cxn>
                <a:cxn ang="0">
                  <a:pos x="91" y="184"/>
                </a:cxn>
                <a:cxn ang="0">
                  <a:pos x="111" y="197"/>
                </a:cxn>
                <a:cxn ang="0">
                  <a:pos x="132" y="207"/>
                </a:cxn>
                <a:cxn ang="0">
                  <a:pos x="153" y="214"/>
                </a:cxn>
                <a:cxn ang="0">
                  <a:pos x="170" y="216"/>
                </a:cxn>
                <a:cxn ang="0">
                  <a:pos x="186" y="215"/>
                </a:cxn>
                <a:cxn ang="0">
                  <a:pos x="200" y="210"/>
                </a:cxn>
              </a:cxnLst>
              <a:rect l="0" t="0" r="r" b="b"/>
              <a:pathLst>
                <a:path w="216" h="216">
                  <a:moveTo>
                    <a:pt x="205" y="205"/>
                  </a:moveTo>
                  <a:lnTo>
                    <a:pt x="210" y="200"/>
                  </a:lnTo>
                  <a:lnTo>
                    <a:pt x="213" y="194"/>
                  </a:lnTo>
                  <a:lnTo>
                    <a:pt x="215" y="187"/>
                  </a:lnTo>
                  <a:lnTo>
                    <a:pt x="216" y="179"/>
                  </a:lnTo>
                  <a:lnTo>
                    <a:pt x="216" y="171"/>
                  </a:lnTo>
                  <a:lnTo>
                    <a:pt x="215" y="162"/>
                  </a:lnTo>
                  <a:lnTo>
                    <a:pt x="213" y="153"/>
                  </a:lnTo>
                  <a:lnTo>
                    <a:pt x="211" y="143"/>
                  </a:lnTo>
                  <a:lnTo>
                    <a:pt x="207" y="133"/>
                  </a:lnTo>
                  <a:lnTo>
                    <a:pt x="202" y="123"/>
                  </a:lnTo>
                  <a:lnTo>
                    <a:pt x="197" y="112"/>
                  </a:lnTo>
                  <a:lnTo>
                    <a:pt x="190" y="102"/>
                  </a:lnTo>
                  <a:lnTo>
                    <a:pt x="182" y="91"/>
                  </a:lnTo>
                  <a:lnTo>
                    <a:pt x="175" y="81"/>
                  </a:lnTo>
                  <a:lnTo>
                    <a:pt x="166" y="71"/>
                  </a:lnTo>
                  <a:lnTo>
                    <a:pt x="156" y="61"/>
                  </a:lnTo>
                  <a:lnTo>
                    <a:pt x="145" y="50"/>
                  </a:lnTo>
                  <a:lnTo>
                    <a:pt x="135" y="42"/>
                  </a:lnTo>
                  <a:lnTo>
                    <a:pt x="125" y="34"/>
                  </a:lnTo>
                  <a:lnTo>
                    <a:pt x="115" y="26"/>
                  </a:lnTo>
                  <a:lnTo>
                    <a:pt x="104" y="19"/>
                  </a:lnTo>
                  <a:lnTo>
                    <a:pt x="93" y="14"/>
                  </a:lnTo>
                  <a:lnTo>
                    <a:pt x="83" y="9"/>
                  </a:lnTo>
                  <a:lnTo>
                    <a:pt x="74" y="5"/>
                  </a:lnTo>
                  <a:lnTo>
                    <a:pt x="63" y="3"/>
                  </a:lnTo>
                  <a:lnTo>
                    <a:pt x="54" y="1"/>
                  </a:lnTo>
                  <a:lnTo>
                    <a:pt x="45" y="0"/>
                  </a:lnTo>
                  <a:lnTo>
                    <a:pt x="37" y="0"/>
                  </a:lnTo>
                  <a:lnTo>
                    <a:pt x="29" y="1"/>
                  </a:lnTo>
                  <a:lnTo>
                    <a:pt x="22" y="3"/>
                  </a:lnTo>
                  <a:lnTo>
                    <a:pt x="16" y="6"/>
                  </a:lnTo>
                  <a:lnTo>
                    <a:pt x="11" y="11"/>
                  </a:lnTo>
                  <a:lnTo>
                    <a:pt x="6" y="16"/>
                  </a:lnTo>
                  <a:lnTo>
                    <a:pt x="3" y="23"/>
                  </a:lnTo>
                  <a:lnTo>
                    <a:pt x="1" y="30"/>
                  </a:lnTo>
                  <a:lnTo>
                    <a:pt x="0" y="37"/>
                  </a:lnTo>
                  <a:lnTo>
                    <a:pt x="0" y="46"/>
                  </a:lnTo>
                  <a:lnTo>
                    <a:pt x="1" y="54"/>
                  </a:lnTo>
                  <a:lnTo>
                    <a:pt x="2" y="64"/>
                  </a:lnTo>
                  <a:lnTo>
                    <a:pt x="5" y="74"/>
                  </a:lnTo>
                  <a:lnTo>
                    <a:pt x="9" y="84"/>
                  </a:lnTo>
                  <a:lnTo>
                    <a:pt x="14" y="94"/>
                  </a:lnTo>
                  <a:lnTo>
                    <a:pt x="19" y="105"/>
                  </a:lnTo>
                  <a:lnTo>
                    <a:pt x="25" y="115"/>
                  </a:lnTo>
                  <a:lnTo>
                    <a:pt x="32" y="125"/>
                  </a:lnTo>
                  <a:lnTo>
                    <a:pt x="41" y="136"/>
                  </a:lnTo>
                  <a:lnTo>
                    <a:pt x="50" y="147"/>
                  </a:lnTo>
                  <a:lnTo>
                    <a:pt x="59" y="157"/>
                  </a:lnTo>
                  <a:lnTo>
                    <a:pt x="69" y="166"/>
                  </a:lnTo>
                  <a:lnTo>
                    <a:pt x="81" y="175"/>
                  </a:lnTo>
                  <a:lnTo>
                    <a:pt x="91" y="184"/>
                  </a:lnTo>
                  <a:lnTo>
                    <a:pt x="101" y="191"/>
                  </a:lnTo>
                  <a:lnTo>
                    <a:pt x="111" y="197"/>
                  </a:lnTo>
                  <a:lnTo>
                    <a:pt x="122" y="202"/>
                  </a:lnTo>
                  <a:lnTo>
                    <a:pt x="132" y="207"/>
                  </a:lnTo>
                  <a:lnTo>
                    <a:pt x="142" y="211"/>
                  </a:lnTo>
                  <a:lnTo>
                    <a:pt x="153" y="214"/>
                  </a:lnTo>
                  <a:lnTo>
                    <a:pt x="162" y="215"/>
                  </a:lnTo>
                  <a:lnTo>
                    <a:pt x="170" y="216"/>
                  </a:lnTo>
                  <a:lnTo>
                    <a:pt x="179" y="216"/>
                  </a:lnTo>
                  <a:lnTo>
                    <a:pt x="186" y="215"/>
                  </a:lnTo>
                  <a:lnTo>
                    <a:pt x="194" y="213"/>
                  </a:lnTo>
                  <a:lnTo>
                    <a:pt x="200" y="210"/>
                  </a:lnTo>
                  <a:lnTo>
                    <a:pt x="205" y="205"/>
                  </a:lnTo>
                  <a:close/>
                </a:path>
              </a:pathLst>
            </a:custGeom>
            <a:solidFill>
              <a:srgbClr val="131516"/>
            </a:solidFill>
            <a:ln w="9525">
              <a:noFill/>
              <a:round/>
              <a:headEnd/>
              <a:tailEnd/>
            </a:ln>
          </p:spPr>
          <p:txBody>
            <a:bodyPr/>
            <a:lstStyle/>
            <a:p>
              <a:endParaRPr lang="en-US"/>
            </a:p>
          </p:txBody>
        </p:sp>
        <p:sp>
          <p:nvSpPr>
            <p:cNvPr id="219238" name="Freeform 102"/>
            <p:cNvSpPr>
              <a:spLocks/>
            </p:cNvSpPr>
            <p:nvPr/>
          </p:nvSpPr>
          <p:spPr bwMode="auto">
            <a:xfrm>
              <a:off x="1402" y="2051"/>
              <a:ext cx="72" cy="72"/>
            </a:xfrm>
            <a:custGeom>
              <a:avLst/>
              <a:gdLst/>
              <a:ahLst/>
              <a:cxnLst>
                <a:cxn ang="0">
                  <a:pos x="210" y="200"/>
                </a:cxn>
                <a:cxn ang="0">
                  <a:pos x="215" y="187"/>
                </a:cxn>
                <a:cxn ang="0">
                  <a:pos x="216" y="171"/>
                </a:cxn>
                <a:cxn ang="0">
                  <a:pos x="213" y="153"/>
                </a:cxn>
                <a:cxn ang="0">
                  <a:pos x="207" y="133"/>
                </a:cxn>
                <a:cxn ang="0">
                  <a:pos x="197" y="112"/>
                </a:cxn>
                <a:cxn ang="0">
                  <a:pos x="182" y="91"/>
                </a:cxn>
                <a:cxn ang="0">
                  <a:pos x="166" y="71"/>
                </a:cxn>
                <a:cxn ang="0">
                  <a:pos x="145" y="50"/>
                </a:cxn>
                <a:cxn ang="0">
                  <a:pos x="125" y="34"/>
                </a:cxn>
                <a:cxn ang="0">
                  <a:pos x="104" y="19"/>
                </a:cxn>
                <a:cxn ang="0">
                  <a:pos x="83" y="9"/>
                </a:cxn>
                <a:cxn ang="0">
                  <a:pos x="63" y="3"/>
                </a:cxn>
                <a:cxn ang="0">
                  <a:pos x="45" y="0"/>
                </a:cxn>
                <a:cxn ang="0">
                  <a:pos x="29" y="1"/>
                </a:cxn>
                <a:cxn ang="0">
                  <a:pos x="16" y="6"/>
                </a:cxn>
                <a:cxn ang="0">
                  <a:pos x="6" y="16"/>
                </a:cxn>
                <a:cxn ang="0">
                  <a:pos x="1" y="30"/>
                </a:cxn>
                <a:cxn ang="0">
                  <a:pos x="0" y="46"/>
                </a:cxn>
                <a:cxn ang="0">
                  <a:pos x="2" y="64"/>
                </a:cxn>
                <a:cxn ang="0">
                  <a:pos x="9" y="84"/>
                </a:cxn>
                <a:cxn ang="0">
                  <a:pos x="19" y="105"/>
                </a:cxn>
                <a:cxn ang="0">
                  <a:pos x="32" y="125"/>
                </a:cxn>
                <a:cxn ang="0">
                  <a:pos x="50" y="147"/>
                </a:cxn>
                <a:cxn ang="0">
                  <a:pos x="69" y="166"/>
                </a:cxn>
                <a:cxn ang="0">
                  <a:pos x="91" y="184"/>
                </a:cxn>
                <a:cxn ang="0">
                  <a:pos x="111" y="197"/>
                </a:cxn>
                <a:cxn ang="0">
                  <a:pos x="132" y="207"/>
                </a:cxn>
                <a:cxn ang="0">
                  <a:pos x="153" y="214"/>
                </a:cxn>
                <a:cxn ang="0">
                  <a:pos x="170" y="216"/>
                </a:cxn>
                <a:cxn ang="0">
                  <a:pos x="186" y="215"/>
                </a:cxn>
                <a:cxn ang="0">
                  <a:pos x="200" y="210"/>
                </a:cxn>
              </a:cxnLst>
              <a:rect l="0" t="0" r="r" b="b"/>
              <a:pathLst>
                <a:path w="216" h="216">
                  <a:moveTo>
                    <a:pt x="205" y="205"/>
                  </a:moveTo>
                  <a:lnTo>
                    <a:pt x="210" y="200"/>
                  </a:lnTo>
                  <a:lnTo>
                    <a:pt x="213" y="194"/>
                  </a:lnTo>
                  <a:lnTo>
                    <a:pt x="215" y="187"/>
                  </a:lnTo>
                  <a:lnTo>
                    <a:pt x="216" y="179"/>
                  </a:lnTo>
                  <a:lnTo>
                    <a:pt x="216" y="171"/>
                  </a:lnTo>
                  <a:lnTo>
                    <a:pt x="215" y="162"/>
                  </a:lnTo>
                  <a:lnTo>
                    <a:pt x="213" y="153"/>
                  </a:lnTo>
                  <a:lnTo>
                    <a:pt x="211" y="143"/>
                  </a:lnTo>
                  <a:lnTo>
                    <a:pt x="207" y="133"/>
                  </a:lnTo>
                  <a:lnTo>
                    <a:pt x="202" y="123"/>
                  </a:lnTo>
                  <a:lnTo>
                    <a:pt x="197" y="112"/>
                  </a:lnTo>
                  <a:lnTo>
                    <a:pt x="190" y="102"/>
                  </a:lnTo>
                  <a:lnTo>
                    <a:pt x="182" y="91"/>
                  </a:lnTo>
                  <a:lnTo>
                    <a:pt x="175" y="81"/>
                  </a:lnTo>
                  <a:lnTo>
                    <a:pt x="166" y="71"/>
                  </a:lnTo>
                  <a:lnTo>
                    <a:pt x="156" y="61"/>
                  </a:lnTo>
                  <a:lnTo>
                    <a:pt x="145" y="50"/>
                  </a:lnTo>
                  <a:lnTo>
                    <a:pt x="135" y="42"/>
                  </a:lnTo>
                  <a:lnTo>
                    <a:pt x="125" y="34"/>
                  </a:lnTo>
                  <a:lnTo>
                    <a:pt x="115" y="26"/>
                  </a:lnTo>
                  <a:lnTo>
                    <a:pt x="104" y="19"/>
                  </a:lnTo>
                  <a:lnTo>
                    <a:pt x="93" y="14"/>
                  </a:lnTo>
                  <a:lnTo>
                    <a:pt x="83" y="9"/>
                  </a:lnTo>
                  <a:lnTo>
                    <a:pt x="74" y="5"/>
                  </a:lnTo>
                  <a:lnTo>
                    <a:pt x="63" y="3"/>
                  </a:lnTo>
                  <a:lnTo>
                    <a:pt x="54" y="1"/>
                  </a:lnTo>
                  <a:lnTo>
                    <a:pt x="45" y="0"/>
                  </a:lnTo>
                  <a:lnTo>
                    <a:pt x="37" y="0"/>
                  </a:lnTo>
                  <a:lnTo>
                    <a:pt x="29" y="1"/>
                  </a:lnTo>
                  <a:lnTo>
                    <a:pt x="22" y="3"/>
                  </a:lnTo>
                  <a:lnTo>
                    <a:pt x="16" y="6"/>
                  </a:lnTo>
                  <a:lnTo>
                    <a:pt x="11" y="11"/>
                  </a:lnTo>
                  <a:lnTo>
                    <a:pt x="6" y="16"/>
                  </a:lnTo>
                  <a:lnTo>
                    <a:pt x="3" y="23"/>
                  </a:lnTo>
                  <a:lnTo>
                    <a:pt x="1" y="30"/>
                  </a:lnTo>
                  <a:lnTo>
                    <a:pt x="0" y="37"/>
                  </a:lnTo>
                  <a:lnTo>
                    <a:pt x="0" y="46"/>
                  </a:lnTo>
                  <a:lnTo>
                    <a:pt x="1" y="54"/>
                  </a:lnTo>
                  <a:lnTo>
                    <a:pt x="2" y="64"/>
                  </a:lnTo>
                  <a:lnTo>
                    <a:pt x="5" y="74"/>
                  </a:lnTo>
                  <a:lnTo>
                    <a:pt x="9" y="84"/>
                  </a:lnTo>
                  <a:lnTo>
                    <a:pt x="14" y="94"/>
                  </a:lnTo>
                  <a:lnTo>
                    <a:pt x="19" y="105"/>
                  </a:lnTo>
                  <a:lnTo>
                    <a:pt x="25" y="115"/>
                  </a:lnTo>
                  <a:lnTo>
                    <a:pt x="32" y="125"/>
                  </a:lnTo>
                  <a:lnTo>
                    <a:pt x="41" y="136"/>
                  </a:lnTo>
                  <a:lnTo>
                    <a:pt x="50" y="147"/>
                  </a:lnTo>
                  <a:lnTo>
                    <a:pt x="59" y="157"/>
                  </a:lnTo>
                  <a:lnTo>
                    <a:pt x="69" y="166"/>
                  </a:lnTo>
                  <a:lnTo>
                    <a:pt x="81" y="175"/>
                  </a:lnTo>
                  <a:lnTo>
                    <a:pt x="91" y="184"/>
                  </a:lnTo>
                  <a:lnTo>
                    <a:pt x="101" y="191"/>
                  </a:lnTo>
                  <a:lnTo>
                    <a:pt x="111" y="197"/>
                  </a:lnTo>
                  <a:lnTo>
                    <a:pt x="122" y="202"/>
                  </a:lnTo>
                  <a:lnTo>
                    <a:pt x="132" y="207"/>
                  </a:lnTo>
                  <a:lnTo>
                    <a:pt x="142" y="211"/>
                  </a:lnTo>
                  <a:lnTo>
                    <a:pt x="153" y="214"/>
                  </a:lnTo>
                  <a:lnTo>
                    <a:pt x="162" y="215"/>
                  </a:lnTo>
                  <a:lnTo>
                    <a:pt x="170" y="216"/>
                  </a:lnTo>
                  <a:lnTo>
                    <a:pt x="179" y="216"/>
                  </a:lnTo>
                  <a:lnTo>
                    <a:pt x="186" y="215"/>
                  </a:lnTo>
                  <a:lnTo>
                    <a:pt x="194" y="213"/>
                  </a:lnTo>
                  <a:lnTo>
                    <a:pt x="200" y="210"/>
                  </a:lnTo>
                  <a:lnTo>
                    <a:pt x="205" y="205"/>
                  </a:lnTo>
                </a:path>
              </a:pathLst>
            </a:custGeom>
            <a:noFill/>
            <a:ln w="7938">
              <a:solidFill>
                <a:srgbClr val="1F1A17"/>
              </a:solidFill>
              <a:prstDash val="solid"/>
              <a:round/>
              <a:headEnd/>
              <a:tailEnd/>
            </a:ln>
          </p:spPr>
          <p:txBody>
            <a:bodyPr/>
            <a:lstStyle/>
            <a:p>
              <a:endParaRPr lang="en-US"/>
            </a:p>
          </p:txBody>
        </p:sp>
        <p:sp>
          <p:nvSpPr>
            <p:cNvPr id="219239" name="Freeform 103"/>
            <p:cNvSpPr>
              <a:spLocks/>
            </p:cNvSpPr>
            <p:nvPr/>
          </p:nvSpPr>
          <p:spPr bwMode="auto">
            <a:xfrm>
              <a:off x="1190" y="2052"/>
              <a:ext cx="72" cy="72"/>
            </a:xfrm>
            <a:custGeom>
              <a:avLst/>
              <a:gdLst/>
              <a:ahLst/>
              <a:cxnLst>
                <a:cxn ang="0">
                  <a:pos x="17" y="209"/>
                </a:cxn>
                <a:cxn ang="0">
                  <a:pos x="30" y="215"/>
                </a:cxn>
                <a:cxn ang="0">
                  <a:pos x="46" y="216"/>
                </a:cxn>
                <a:cxn ang="0">
                  <a:pos x="64" y="213"/>
                </a:cxn>
                <a:cxn ang="0">
                  <a:pos x="84" y="207"/>
                </a:cxn>
                <a:cxn ang="0">
                  <a:pos x="104" y="197"/>
                </a:cxn>
                <a:cxn ang="0">
                  <a:pos x="126" y="183"/>
                </a:cxn>
                <a:cxn ang="0">
                  <a:pos x="146" y="166"/>
                </a:cxn>
                <a:cxn ang="0">
                  <a:pos x="167" y="146"/>
                </a:cxn>
                <a:cxn ang="0">
                  <a:pos x="183" y="125"/>
                </a:cxn>
                <a:cxn ang="0">
                  <a:pos x="198" y="104"/>
                </a:cxn>
                <a:cxn ang="0">
                  <a:pos x="208" y="83"/>
                </a:cxn>
                <a:cxn ang="0">
                  <a:pos x="214" y="64"/>
                </a:cxn>
                <a:cxn ang="0">
                  <a:pos x="217" y="45"/>
                </a:cxn>
                <a:cxn ang="0">
                  <a:pos x="216" y="30"/>
                </a:cxn>
                <a:cxn ang="0">
                  <a:pos x="210" y="16"/>
                </a:cxn>
                <a:cxn ang="0">
                  <a:pos x="201" y="6"/>
                </a:cxn>
                <a:cxn ang="0">
                  <a:pos x="187" y="1"/>
                </a:cxn>
                <a:cxn ang="0">
                  <a:pos x="171" y="0"/>
                </a:cxn>
                <a:cxn ang="0">
                  <a:pos x="152" y="2"/>
                </a:cxn>
                <a:cxn ang="0">
                  <a:pos x="133" y="9"/>
                </a:cxn>
                <a:cxn ang="0">
                  <a:pos x="112" y="20"/>
                </a:cxn>
                <a:cxn ang="0">
                  <a:pos x="91" y="33"/>
                </a:cxn>
                <a:cxn ang="0">
                  <a:pos x="70" y="50"/>
                </a:cxn>
                <a:cxn ang="0">
                  <a:pos x="51" y="70"/>
                </a:cxn>
                <a:cxn ang="0">
                  <a:pos x="33" y="91"/>
                </a:cxn>
                <a:cxn ang="0">
                  <a:pos x="20" y="112"/>
                </a:cxn>
                <a:cxn ang="0">
                  <a:pos x="10" y="132"/>
                </a:cxn>
                <a:cxn ang="0">
                  <a:pos x="3" y="153"/>
                </a:cxn>
                <a:cxn ang="0">
                  <a:pos x="0" y="170"/>
                </a:cxn>
                <a:cxn ang="0">
                  <a:pos x="2" y="187"/>
                </a:cxn>
                <a:cxn ang="0">
                  <a:pos x="7" y="200"/>
                </a:cxn>
              </a:cxnLst>
              <a:rect l="0" t="0" r="r" b="b"/>
              <a:pathLst>
                <a:path w="217" h="216">
                  <a:moveTo>
                    <a:pt x="11" y="205"/>
                  </a:moveTo>
                  <a:lnTo>
                    <a:pt x="17" y="209"/>
                  </a:lnTo>
                  <a:lnTo>
                    <a:pt x="23" y="213"/>
                  </a:lnTo>
                  <a:lnTo>
                    <a:pt x="30" y="215"/>
                  </a:lnTo>
                  <a:lnTo>
                    <a:pt x="37" y="216"/>
                  </a:lnTo>
                  <a:lnTo>
                    <a:pt x="46" y="216"/>
                  </a:lnTo>
                  <a:lnTo>
                    <a:pt x="55" y="215"/>
                  </a:lnTo>
                  <a:lnTo>
                    <a:pt x="64" y="213"/>
                  </a:lnTo>
                  <a:lnTo>
                    <a:pt x="73" y="210"/>
                  </a:lnTo>
                  <a:lnTo>
                    <a:pt x="84" y="207"/>
                  </a:lnTo>
                  <a:lnTo>
                    <a:pt x="94" y="202"/>
                  </a:lnTo>
                  <a:lnTo>
                    <a:pt x="104" y="197"/>
                  </a:lnTo>
                  <a:lnTo>
                    <a:pt x="115" y="190"/>
                  </a:lnTo>
                  <a:lnTo>
                    <a:pt x="126" y="183"/>
                  </a:lnTo>
                  <a:lnTo>
                    <a:pt x="136" y="174"/>
                  </a:lnTo>
                  <a:lnTo>
                    <a:pt x="146" y="166"/>
                  </a:lnTo>
                  <a:lnTo>
                    <a:pt x="156" y="156"/>
                  </a:lnTo>
                  <a:lnTo>
                    <a:pt x="167" y="146"/>
                  </a:lnTo>
                  <a:lnTo>
                    <a:pt x="175" y="135"/>
                  </a:lnTo>
                  <a:lnTo>
                    <a:pt x="183" y="125"/>
                  </a:lnTo>
                  <a:lnTo>
                    <a:pt x="190" y="115"/>
                  </a:lnTo>
                  <a:lnTo>
                    <a:pt x="198" y="104"/>
                  </a:lnTo>
                  <a:lnTo>
                    <a:pt x="203" y="93"/>
                  </a:lnTo>
                  <a:lnTo>
                    <a:pt x="208" y="83"/>
                  </a:lnTo>
                  <a:lnTo>
                    <a:pt x="211" y="73"/>
                  </a:lnTo>
                  <a:lnTo>
                    <a:pt x="214" y="64"/>
                  </a:lnTo>
                  <a:lnTo>
                    <a:pt x="216" y="54"/>
                  </a:lnTo>
                  <a:lnTo>
                    <a:pt x="217" y="45"/>
                  </a:lnTo>
                  <a:lnTo>
                    <a:pt x="217" y="37"/>
                  </a:lnTo>
                  <a:lnTo>
                    <a:pt x="216" y="30"/>
                  </a:lnTo>
                  <a:lnTo>
                    <a:pt x="213" y="23"/>
                  </a:lnTo>
                  <a:lnTo>
                    <a:pt x="210" y="16"/>
                  </a:lnTo>
                  <a:lnTo>
                    <a:pt x="206" y="10"/>
                  </a:lnTo>
                  <a:lnTo>
                    <a:pt x="201" y="6"/>
                  </a:lnTo>
                  <a:lnTo>
                    <a:pt x="194" y="3"/>
                  </a:lnTo>
                  <a:lnTo>
                    <a:pt x="187" y="1"/>
                  </a:lnTo>
                  <a:lnTo>
                    <a:pt x="179" y="0"/>
                  </a:lnTo>
                  <a:lnTo>
                    <a:pt x="171" y="0"/>
                  </a:lnTo>
                  <a:lnTo>
                    <a:pt x="162" y="0"/>
                  </a:lnTo>
                  <a:lnTo>
                    <a:pt x="152" y="2"/>
                  </a:lnTo>
                  <a:lnTo>
                    <a:pt x="143" y="5"/>
                  </a:lnTo>
                  <a:lnTo>
                    <a:pt x="133" y="9"/>
                  </a:lnTo>
                  <a:lnTo>
                    <a:pt x="123" y="13"/>
                  </a:lnTo>
                  <a:lnTo>
                    <a:pt x="112" y="20"/>
                  </a:lnTo>
                  <a:lnTo>
                    <a:pt x="102" y="26"/>
                  </a:lnTo>
                  <a:lnTo>
                    <a:pt x="91" y="33"/>
                  </a:lnTo>
                  <a:lnTo>
                    <a:pt x="81" y="41"/>
                  </a:lnTo>
                  <a:lnTo>
                    <a:pt x="70" y="50"/>
                  </a:lnTo>
                  <a:lnTo>
                    <a:pt x="60" y="60"/>
                  </a:lnTo>
                  <a:lnTo>
                    <a:pt x="51" y="70"/>
                  </a:lnTo>
                  <a:lnTo>
                    <a:pt x="42" y="80"/>
                  </a:lnTo>
                  <a:lnTo>
                    <a:pt x="33" y="91"/>
                  </a:lnTo>
                  <a:lnTo>
                    <a:pt x="26" y="102"/>
                  </a:lnTo>
                  <a:lnTo>
                    <a:pt x="20" y="112"/>
                  </a:lnTo>
                  <a:lnTo>
                    <a:pt x="14" y="122"/>
                  </a:lnTo>
                  <a:lnTo>
                    <a:pt x="10" y="132"/>
                  </a:lnTo>
                  <a:lnTo>
                    <a:pt x="6" y="143"/>
                  </a:lnTo>
                  <a:lnTo>
                    <a:pt x="3" y="153"/>
                  </a:lnTo>
                  <a:lnTo>
                    <a:pt x="1" y="162"/>
                  </a:lnTo>
                  <a:lnTo>
                    <a:pt x="0" y="170"/>
                  </a:lnTo>
                  <a:lnTo>
                    <a:pt x="1" y="179"/>
                  </a:lnTo>
                  <a:lnTo>
                    <a:pt x="2" y="187"/>
                  </a:lnTo>
                  <a:lnTo>
                    <a:pt x="4" y="194"/>
                  </a:lnTo>
                  <a:lnTo>
                    <a:pt x="7" y="200"/>
                  </a:lnTo>
                  <a:lnTo>
                    <a:pt x="11" y="205"/>
                  </a:lnTo>
                  <a:close/>
                </a:path>
              </a:pathLst>
            </a:custGeom>
            <a:solidFill>
              <a:srgbClr val="131516"/>
            </a:solidFill>
            <a:ln w="9525">
              <a:noFill/>
              <a:round/>
              <a:headEnd/>
              <a:tailEnd/>
            </a:ln>
          </p:spPr>
          <p:txBody>
            <a:bodyPr/>
            <a:lstStyle/>
            <a:p>
              <a:endParaRPr lang="en-US"/>
            </a:p>
          </p:txBody>
        </p:sp>
        <p:sp>
          <p:nvSpPr>
            <p:cNvPr id="219240" name="Freeform 104"/>
            <p:cNvSpPr>
              <a:spLocks/>
            </p:cNvSpPr>
            <p:nvPr/>
          </p:nvSpPr>
          <p:spPr bwMode="auto">
            <a:xfrm>
              <a:off x="1190" y="2052"/>
              <a:ext cx="72" cy="72"/>
            </a:xfrm>
            <a:custGeom>
              <a:avLst/>
              <a:gdLst/>
              <a:ahLst/>
              <a:cxnLst>
                <a:cxn ang="0">
                  <a:pos x="17" y="209"/>
                </a:cxn>
                <a:cxn ang="0">
                  <a:pos x="30" y="215"/>
                </a:cxn>
                <a:cxn ang="0">
                  <a:pos x="46" y="216"/>
                </a:cxn>
                <a:cxn ang="0">
                  <a:pos x="64" y="213"/>
                </a:cxn>
                <a:cxn ang="0">
                  <a:pos x="84" y="207"/>
                </a:cxn>
                <a:cxn ang="0">
                  <a:pos x="104" y="197"/>
                </a:cxn>
                <a:cxn ang="0">
                  <a:pos x="126" y="183"/>
                </a:cxn>
                <a:cxn ang="0">
                  <a:pos x="146" y="166"/>
                </a:cxn>
                <a:cxn ang="0">
                  <a:pos x="167" y="146"/>
                </a:cxn>
                <a:cxn ang="0">
                  <a:pos x="183" y="125"/>
                </a:cxn>
                <a:cxn ang="0">
                  <a:pos x="198" y="104"/>
                </a:cxn>
                <a:cxn ang="0">
                  <a:pos x="208" y="83"/>
                </a:cxn>
                <a:cxn ang="0">
                  <a:pos x="214" y="64"/>
                </a:cxn>
                <a:cxn ang="0">
                  <a:pos x="217" y="45"/>
                </a:cxn>
                <a:cxn ang="0">
                  <a:pos x="216" y="30"/>
                </a:cxn>
                <a:cxn ang="0">
                  <a:pos x="210" y="16"/>
                </a:cxn>
                <a:cxn ang="0">
                  <a:pos x="201" y="6"/>
                </a:cxn>
                <a:cxn ang="0">
                  <a:pos x="187" y="1"/>
                </a:cxn>
                <a:cxn ang="0">
                  <a:pos x="171" y="0"/>
                </a:cxn>
                <a:cxn ang="0">
                  <a:pos x="152" y="2"/>
                </a:cxn>
                <a:cxn ang="0">
                  <a:pos x="133" y="9"/>
                </a:cxn>
                <a:cxn ang="0">
                  <a:pos x="112" y="20"/>
                </a:cxn>
                <a:cxn ang="0">
                  <a:pos x="91" y="33"/>
                </a:cxn>
                <a:cxn ang="0">
                  <a:pos x="70" y="50"/>
                </a:cxn>
                <a:cxn ang="0">
                  <a:pos x="51" y="70"/>
                </a:cxn>
                <a:cxn ang="0">
                  <a:pos x="33" y="91"/>
                </a:cxn>
                <a:cxn ang="0">
                  <a:pos x="20" y="112"/>
                </a:cxn>
                <a:cxn ang="0">
                  <a:pos x="10" y="132"/>
                </a:cxn>
                <a:cxn ang="0">
                  <a:pos x="3" y="153"/>
                </a:cxn>
                <a:cxn ang="0">
                  <a:pos x="0" y="170"/>
                </a:cxn>
                <a:cxn ang="0">
                  <a:pos x="2" y="187"/>
                </a:cxn>
                <a:cxn ang="0">
                  <a:pos x="7" y="200"/>
                </a:cxn>
              </a:cxnLst>
              <a:rect l="0" t="0" r="r" b="b"/>
              <a:pathLst>
                <a:path w="217" h="216">
                  <a:moveTo>
                    <a:pt x="11" y="205"/>
                  </a:moveTo>
                  <a:lnTo>
                    <a:pt x="17" y="209"/>
                  </a:lnTo>
                  <a:lnTo>
                    <a:pt x="23" y="213"/>
                  </a:lnTo>
                  <a:lnTo>
                    <a:pt x="30" y="215"/>
                  </a:lnTo>
                  <a:lnTo>
                    <a:pt x="37" y="216"/>
                  </a:lnTo>
                  <a:lnTo>
                    <a:pt x="46" y="216"/>
                  </a:lnTo>
                  <a:lnTo>
                    <a:pt x="55" y="215"/>
                  </a:lnTo>
                  <a:lnTo>
                    <a:pt x="64" y="213"/>
                  </a:lnTo>
                  <a:lnTo>
                    <a:pt x="73" y="210"/>
                  </a:lnTo>
                  <a:lnTo>
                    <a:pt x="84" y="207"/>
                  </a:lnTo>
                  <a:lnTo>
                    <a:pt x="94" y="202"/>
                  </a:lnTo>
                  <a:lnTo>
                    <a:pt x="104" y="197"/>
                  </a:lnTo>
                  <a:lnTo>
                    <a:pt x="115" y="190"/>
                  </a:lnTo>
                  <a:lnTo>
                    <a:pt x="126" y="183"/>
                  </a:lnTo>
                  <a:lnTo>
                    <a:pt x="136" y="174"/>
                  </a:lnTo>
                  <a:lnTo>
                    <a:pt x="146" y="166"/>
                  </a:lnTo>
                  <a:lnTo>
                    <a:pt x="156" y="156"/>
                  </a:lnTo>
                  <a:lnTo>
                    <a:pt x="167" y="146"/>
                  </a:lnTo>
                  <a:lnTo>
                    <a:pt x="175" y="135"/>
                  </a:lnTo>
                  <a:lnTo>
                    <a:pt x="183" y="125"/>
                  </a:lnTo>
                  <a:lnTo>
                    <a:pt x="190" y="115"/>
                  </a:lnTo>
                  <a:lnTo>
                    <a:pt x="198" y="104"/>
                  </a:lnTo>
                  <a:lnTo>
                    <a:pt x="203" y="93"/>
                  </a:lnTo>
                  <a:lnTo>
                    <a:pt x="208" y="83"/>
                  </a:lnTo>
                  <a:lnTo>
                    <a:pt x="211" y="73"/>
                  </a:lnTo>
                  <a:lnTo>
                    <a:pt x="214" y="64"/>
                  </a:lnTo>
                  <a:lnTo>
                    <a:pt x="216" y="54"/>
                  </a:lnTo>
                  <a:lnTo>
                    <a:pt x="217" y="45"/>
                  </a:lnTo>
                  <a:lnTo>
                    <a:pt x="217" y="37"/>
                  </a:lnTo>
                  <a:lnTo>
                    <a:pt x="216" y="30"/>
                  </a:lnTo>
                  <a:lnTo>
                    <a:pt x="213" y="23"/>
                  </a:lnTo>
                  <a:lnTo>
                    <a:pt x="210" y="16"/>
                  </a:lnTo>
                  <a:lnTo>
                    <a:pt x="206" y="10"/>
                  </a:lnTo>
                  <a:lnTo>
                    <a:pt x="201" y="6"/>
                  </a:lnTo>
                  <a:lnTo>
                    <a:pt x="194" y="3"/>
                  </a:lnTo>
                  <a:lnTo>
                    <a:pt x="187" y="1"/>
                  </a:lnTo>
                  <a:lnTo>
                    <a:pt x="179" y="0"/>
                  </a:lnTo>
                  <a:lnTo>
                    <a:pt x="171" y="0"/>
                  </a:lnTo>
                  <a:lnTo>
                    <a:pt x="162" y="0"/>
                  </a:lnTo>
                  <a:lnTo>
                    <a:pt x="152" y="2"/>
                  </a:lnTo>
                  <a:lnTo>
                    <a:pt x="143" y="5"/>
                  </a:lnTo>
                  <a:lnTo>
                    <a:pt x="133" y="9"/>
                  </a:lnTo>
                  <a:lnTo>
                    <a:pt x="123" y="13"/>
                  </a:lnTo>
                  <a:lnTo>
                    <a:pt x="112" y="20"/>
                  </a:lnTo>
                  <a:lnTo>
                    <a:pt x="102" y="26"/>
                  </a:lnTo>
                  <a:lnTo>
                    <a:pt x="91" y="33"/>
                  </a:lnTo>
                  <a:lnTo>
                    <a:pt x="81" y="41"/>
                  </a:lnTo>
                  <a:lnTo>
                    <a:pt x="70" y="50"/>
                  </a:lnTo>
                  <a:lnTo>
                    <a:pt x="60" y="60"/>
                  </a:lnTo>
                  <a:lnTo>
                    <a:pt x="51" y="70"/>
                  </a:lnTo>
                  <a:lnTo>
                    <a:pt x="42" y="80"/>
                  </a:lnTo>
                  <a:lnTo>
                    <a:pt x="33" y="91"/>
                  </a:lnTo>
                  <a:lnTo>
                    <a:pt x="26" y="102"/>
                  </a:lnTo>
                  <a:lnTo>
                    <a:pt x="20" y="112"/>
                  </a:lnTo>
                  <a:lnTo>
                    <a:pt x="14" y="122"/>
                  </a:lnTo>
                  <a:lnTo>
                    <a:pt x="10" y="132"/>
                  </a:lnTo>
                  <a:lnTo>
                    <a:pt x="6" y="143"/>
                  </a:lnTo>
                  <a:lnTo>
                    <a:pt x="3" y="153"/>
                  </a:lnTo>
                  <a:lnTo>
                    <a:pt x="1" y="162"/>
                  </a:lnTo>
                  <a:lnTo>
                    <a:pt x="0" y="170"/>
                  </a:lnTo>
                  <a:lnTo>
                    <a:pt x="1" y="179"/>
                  </a:lnTo>
                  <a:lnTo>
                    <a:pt x="2" y="187"/>
                  </a:lnTo>
                  <a:lnTo>
                    <a:pt x="4" y="194"/>
                  </a:lnTo>
                  <a:lnTo>
                    <a:pt x="7" y="200"/>
                  </a:lnTo>
                  <a:lnTo>
                    <a:pt x="11" y="205"/>
                  </a:lnTo>
                </a:path>
              </a:pathLst>
            </a:custGeom>
            <a:noFill/>
            <a:ln w="7938">
              <a:solidFill>
                <a:srgbClr val="1F1A17"/>
              </a:solidFill>
              <a:prstDash val="solid"/>
              <a:round/>
              <a:headEnd/>
              <a:tailEnd/>
            </a:ln>
          </p:spPr>
          <p:txBody>
            <a:bodyPr/>
            <a:lstStyle/>
            <a:p>
              <a:endParaRPr lang="en-US"/>
            </a:p>
          </p:txBody>
        </p:sp>
        <p:sp>
          <p:nvSpPr>
            <p:cNvPr id="219241" name="Freeform 105"/>
            <p:cNvSpPr>
              <a:spLocks/>
            </p:cNvSpPr>
            <p:nvPr/>
          </p:nvSpPr>
          <p:spPr bwMode="auto">
            <a:xfrm>
              <a:off x="1332" y="1370"/>
              <a:ext cx="109" cy="89"/>
            </a:xfrm>
            <a:custGeom>
              <a:avLst/>
              <a:gdLst/>
              <a:ahLst/>
              <a:cxnLst>
                <a:cxn ang="0">
                  <a:pos x="297" y="0"/>
                </a:cxn>
                <a:cxn ang="0">
                  <a:pos x="295" y="5"/>
                </a:cxn>
                <a:cxn ang="0">
                  <a:pos x="292" y="14"/>
                </a:cxn>
                <a:cxn ang="0">
                  <a:pos x="290" y="23"/>
                </a:cxn>
                <a:cxn ang="0">
                  <a:pos x="287" y="31"/>
                </a:cxn>
                <a:cxn ang="0">
                  <a:pos x="285" y="40"/>
                </a:cxn>
                <a:cxn ang="0">
                  <a:pos x="282" y="48"/>
                </a:cxn>
                <a:cxn ang="0">
                  <a:pos x="281" y="57"/>
                </a:cxn>
                <a:cxn ang="0">
                  <a:pos x="279" y="66"/>
                </a:cxn>
                <a:cxn ang="0">
                  <a:pos x="278" y="74"/>
                </a:cxn>
                <a:cxn ang="0">
                  <a:pos x="277" y="83"/>
                </a:cxn>
                <a:cxn ang="0">
                  <a:pos x="277" y="91"/>
                </a:cxn>
                <a:cxn ang="0">
                  <a:pos x="276" y="100"/>
                </a:cxn>
                <a:cxn ang="0">
                  <a:pos x="276" y="108"/>
                </a:cxn>
                <a:cxn ang="0">
                  <a:pos x="276" y="117"/>
                </a:cxn>
                <a:cxn ang="0">
                  <a:pos x="277" y="125"/>
                </a:cxn>
                <a:cxn ang="0">
                  <a:pos x="277" y="134"/>
                </a:cxn>
                <a:cxn ang="0">
                  <a:pos x="278" y="142"/>
                </a:cxn>
                <a:cxn ang="0">
                  <a:pos x="279" y="150"/>
                </a:cxn>
                <a:cxn ang="0">
                  <a:pos x="281" y="158"/>
                </a:cxn>
                <a:cxn ang="0">
                  <a:pos x="282" y="166"/>
                </a:cxn>
                <a:cxn ang="0">
                  <a:pos x="285" y="175"/>
                </a:cxn>
                <a:cxn ang="0">
                  <a:pos x="287" y="183"/>
                </a:cxn>
                <a:cxn ang="0">
                  <a:pos x="290" y="191"/>
                </a:cxn>
                <a:cxn ang="0">
                  <a:pos x="292" y="199"/>
                </a:cxn>
                <a:cxn ang="0">
                  <a:pos x="295" y="207"/>
                </a:cxn>
                <a:cxn ang="0">
                  <a:pos x="299" y="216"/>
                </a:cxn>
                <a:cxn ang="0">
                  <a:pos x="302" y="224"/>
                </a:cxn>
                <a:cxn ang="0">
                  <a:pos x="306" y="232"/>
                </a:cxn>
                <a:cxn ang="0">
                  <a:pos x="310" y="239"/>
                </a:cxn>
                <a:cxn ang="0">
                  <a:pos x="314" y="247"/>
                </a:cxn>
                <a:cxn ang="0">
                  <a:pos x="318" y="256"/>
                </a:cxn>
                <a:cxn ang="0">
                  <a:pos x="324" y="264"/>
                </a:cxn>
                <a:cxn ang="0">
                  <a:pos x="0" y="168"/>
                </a:cxn>
              </a:cxnLst>
              <a:rect l="0" t="0" r="r" b="b"/>
              <a:pathLst>
                <a:path w="326" h="267">
                  <a:moveTo>
                    <a:pt x="0" y="168"/>
                  </a:moveTo>
                  <a:lnTo>
                    <a:pt x="297" y="0"/>
                  </a:lnTo>
                  <a:lnTo>
                    <a:pt x="297" y="0"/>
                  </a:lnTo>
                  <a:lnTo>
                    <a:pt x="295" y="5"/>
                  </a:lnTo>
                  <a:lnTo>
                    <a:pt x="294" y="9"/>
                  </a:lnTo>
                  <a:lnTo>
                    <a:pt x="292" y="14"/>
                  </a:lnTo>
                  <a:lnTo>
                    <a:pt x="291" y="18"/>
                  </a:lnTo>
                  <a:lnTo>
                    <a:pt x="290" y="23"/>
                  </a:lnTo>
                  <a:lnTo>
                    <a:pt x="288" y="27"/>
                  </a:lnTo>
                  <a:lnTo>
                    <a:pt x="287" y="31"/>
                  </a:lnTo>
                  <a:lnTo>
                    <a:pt x="286" y="35"/>
                  </a:lnTo>
                  <a:lnTo>
                    <a:pt x="285" y="40"/>
                  </a:lnTo>
                  <a:lnTo>
                    <a:pt x="284" y="44"/>
                  </a:lnTo>
                  <a:lnTo>
                    <a:pt x="282" y="48"/>
                  </a:lnTo>
                  <a:lnTo>
                    <a:pt x="281" y="53"/>
                  </a:lnTo>
                  <a:lnTo>
                    <a:pt x="281" y="57"/>
                  </a:lnTo>
                  <a:lnTo>
                    <a:pt x="280" y="62"/>
                  </a:lnTo>
                  <a:lnTo>
                    <a:pt x="279" y="66"/>
                  </a:lnTo>
                  <a:lnTo>
                    <a:pt x="279" y="70"/>
                  </a:lnTo>
                  <a:lnTo>
                    <a:pt x="278" y="74"/>
                  </a:lnTo>
                  <a:lnTo>
                    <a:pt x="278" y="78"/>
                  </a:lnTo>
                  <a:lnTo>
                    <a:pt x="277" y="83"/>
                  </a:lnTo>
                  <a:lnTo>
                    <a:pt x="277" y="87"/>
                  </a:lnTo>
                  <a:lnTo>
                    <a:pt x="277" y="91"/>
                  </a:lnTo>
                  <a:lnTo>
                    <a:pt x="276" y="96"/>
                  </a:lnTo>
                  <a:lnTo>
                    <a:pt x="276" y="100"/>
                  </a:lnTo>
                  <a:lnTo>
                    <a:pt x="276" y="104"/>
                  </a:lnTo>
                  <a:lnTo>
                    <a:pt x="276" y="108"/>
                  </a:lnTo>
                  <a:lnTo>
                    <a:pt x="276" y="112"/>
                  </a:lnTo>
                  <a:lnTo>
                    <a:pt x="276" y="117"/>
                  </a:lnTo>
                  <a:lnTo>
                    <a:pt x="276" y="121"/>
                  </a:lnTo>
                  <a:lnTo>
                    <a:pt x="277" y="125"/>
                  </a:lnTo>
                  <a:lnTo>
                    <a:pt x="277" y="129"/>
                  </a:lnTo>
                  <a:lnTo>
                    <a:pt x="277" y="134"/>
                  </a:lnTo>
                  <a:lnTo>
                    <a:pt x="278" y="138"/>
                  </a:lnTo>
                  <a:lnTo>
                    <a:pt x="278" y="142"/>
                  </a:lnTo>
                  <a:lnTo>
                    <a:pt x="279" y="146"/>
                  </a:lnTo>
                  <a:lnTo>
                    <a:pt x="279" y="150"/>
                  </a:lnTo>
                  <a:lnTo>
                    <a:pt x="280" y="154"/>
                  </a:lnTo>
                  <a:lnTo>
                    <a:pt x="281" y="158"/>
                  </a:lnTo>
                  <a:lnTo>
                    <a:pt x="281" y="162"/>
                  </a:lnTo>
                  <a:lnTo>
                    <a:pt x="282" y="166"/>
                  </a:lnTo>
                  <a:lnTo>
                    <a:pt x="284" y="170"/>
                  </a:lnTo>
                  <a:lnTo>
                    <a:pt x="285" y="175"/>
                  </a:lnTo>
                  <a:lnTo>
                    <a:pt x="286" y="179"/>
                  </a:lnTo>
                  <a:lnTo>
                    <a:pt x="287" y="183"/>
                  </a:lnTo>
                  <a:lnTo>
                    <a:pt x="289" y="187"/>
                  </a:lnTo>
                  <a:lnTo>
                    <a:pt x="290" y="191"/>
                  </a:lnTo>
                  <a:lnTo>
                    <a:pt x="291" y="195"/>
                  </a:lnTo>
                  <a:lnTo>
                    <a:pt x="292" y="199"/>
                  </a:lnTo>
                  <a:lnTo>
                    <a:pt x="294" y="203"/>
                  </a:lnTo>
                  <a:lnTo>
                    <a:pt x="295" y="207"/>
                  </a:lnTo>
                  <a:lnTo>
                    <a:pt x="297" y="211"/>
                  </a:lnTo>
                  <a:lnTo>
                    <a:pt x="299" y="216"/>
                  </a:lnTo>
                  <a:lnTo>
                    <a:pt x="300" y="220"/>
                  </a:lnTo>
                  <a:lnTo>
                    <a:pt x="302" y="224"/>
                  </a:lnTo>
                  <a:lnTo>
                    <a:pt x="304" y="228"/>
                  </a:lnTo>
                  <a:lnTo>
                    <a:pt x="306" y="232"/>
                  </a:lnTo>
                  <a:lnTo>
                    <a:pt x="308" y="235"/>
                  </a:lnTo>
                  <a:lnTo>
                    <a:pt x="310" y="239"/>
                  </a:lnTo>
                  <a:lnTo>
                    <a:pt x="312" y="243"/>
                  </a:lnTo>
                  <a:lnTo>
                    <a:pt x="314" y="247"/>
                  </a:lnTo>
                  <a:lnTo>
                    <a:pt x="316" y="251"/>
                  </a:lnTo>
                  <a:lnTo>
                    <a:pt x="318" y="256"/>
                  </a:lnTo>
                  <a:lnTo>
                    <a:pt x="321" y="260"/>
                  </a:lnTo>
                  <a:lnTo>
                    <a:pt x="324" y="264"/>
                  </a:lnTo>
                  <a:lnTo>
                    <a:pt x="326" y="267"/>
                  </a:lnTo>
                  <a:lnTo>
                    <a:pt x="0" y="168"/>
                  </a:lnTo>
                  <a:lnTo>
                    <a:pt x="0" y="168"/>
                  </a:lnTo>
                  <a:close/>
                </a:path>
              </a:pathLst>
            </a:custGeom>
            <a:solidFill>
              <a:srgbClr val="169BCD"/>
            </a:solidFill>
            <a:ln w="9525">
              <a:noFill/>
              <a:round/>
              <a:headEnd/>
              <a:tailEnd/>
            </a:ln>
          </p:spPr>
          <p:txBody>
            <a:bodyPr/>
            <a:lstStyle/>
            <a:p>
              <a:endParaRPr lang="en-US"/>
            </a:p>
          </p:txBody>
        </p:sp>
        <p:sp>
          <p:nvSpPr>
            <p:cNvPr id="219242" name="Freeform 106"/>
            <p:cNvSpPr>
              <a:spLocks/>
            </p:cNvSpPr>
            <p:nvPr/>
          </p:nvSpPr>
          <p:spPr bwMode="auto">
            <a:xfrm>
              <a:off x="1383" y="1340"/>
              <a:ext cx="666" cy="88"/>
            </a:xfrm>
            <a:custGeom>
              <a:avLst/>
              <a:gdLst/>
              <a:ahLst/>
              <a:cxnLst>
                <a:cxn ang="0">
                  <a:pos x="1991" y="0"/>
                </a:cxn>
                <a:cxn ang="0">
                  <a:pos x="0" y="218"/>
                </a:cxn>
                <a:cxn ang="0">
                  <a:pos x="5" y="264"/>
                </a:cxn>
                <a:cxn ang="0">
                  <a:pos x="1996" y="44"/>
                </a:cxn>
                <a:cxn ang="0">
                  <a:pos x="1991" y="0"/>
                </a:cxn>
              </a:cxnLst>
              <a:rect l="0" t="0" r="r" b="b"/>
              <a:pathLst>
                <a:path w="1996" h="264">
                  <a:moveTo>
                    <a:pt x="1991" y="0"/>
                  </a:moveTo>
                  <a:lnTo>
                    <a:pt x="0" y="218"/>
                  </a:lnTo>
                  <a:lnTo>
                    <a:pt x="5" y="264"/>
                  </a:lnTo>
                  <a:lnTo>
                    <a:pt x="1996" y="44"/>
                  </a:lnTo>
                  <a:lnTo>
                    <a:pt x="1991" y="0"/>
                  </a:lnTo>
                  <a:close/>
                </a:path>
              </a:pathLst>
            </a:custGeom>
            <a:solidFill>
              <a:srgbClr val="169BCD"/>
            </a:solidFill>
            <a:ln w="9525">
              <a:noFill/>
              <a:round/>
              <a:headEnd/>
              <a:tailEnd/>
            </a:ln>
          </p:spPr>
          <p:txBody>
            <a:bodyPr/>
            <a:lstStyle/>
            <a:p>
              <a:endParaRPr lang="en-US"/>
            </a:p>
          </p:txBody>
        </p:sp>
        <p:sp>
          <p:nvSpPr>
            <p:cNvPr id="219243" name="Freeform 107"/>
            <p:cNvSpPr>
              <a:spLocks/>
            </p:cNvSpPr>
            <p:nvPr/>
          </p:nvSpPr>
          <p:spPr bwMode="auto">
            <a:xfrm>
              <a:off x="1927" y="2569"/>
              <a:ext cx="110" cy="97"/>
            </a:xfrm>
            <a:custGeom>
              <a:avLst/>
              <a:gdLst/>
              <a:ahLst/>
              <a:cxnLst>
                <a:cxn ang="0">
                  <a:pos x="331" y="76"/>
                </a:cxn>
                <a:cxn ang="0">
                  <a:pos x="327" y="79"/>
                </a:cxn>
                <a:cxn ang="0">
                  <a:pos x="319" y="83"/>
                </a:cxn>
                <a:cxn ang="0">
                  <a:pos x="311" y="88"/>
                </a:cxn>
                <a:cxn ang="0">
                  <a:pos x="303" y="93"/>
                </a:cxn>
                <a:cxn ang="0">
                  <a:pos x="296" y="97"/>
                </a:cxn>
                <a:cxn ang="0">
                  <a:pos x="289" y="102"/>
                </a:cxn>
                <a:cxn ang="0">
                  <a:pos x="282" y="107"/>
                </a:cxn>
                <a:cxn ang="0">
                  <a:pos x="274" y="113"/>
                </a:cxn>
                <a:cxn ang="0">
                  <a:pos x="268" y="119"/>
                </a:cxn>
                <a:cxn ang="0">
                  <a:pos x="261" y="124"/>
                </a:cxn>
                <a:cxn ang="0">
                  <a:pos x="255" y="130"/>
                </a:cxn>
                <a:cxn ang="0">
                  <a:pos x="249" y="136"/>
                </a:cxn>
                <a:cxn ang="0">
                  <a:pos x="244" y="142"/>
                </a:cxn>
                <a:cxn ang="0">
                  <a:pos x="238" y="148"/>
                </a:cxn>
                <a:cxn ang="0">
                  <a:pos x="232" y="154"/>
                </a:cxn>
                <a:cxn ang="0">
                  <a:pos x="227" y="162"/>
                </a:cxn>
                <a:cxn ang="0">
                  <a:pos x="222" y="168"/>
                </a:cxn>
                <a:cxn ang="0">
                  <a:pos x="218" y="175"/>
                </a:cxn>
                <a:cxn ang="0">
                  <a:pos x="213" y="182"/>
                </a:cxn>
                <a:cxn ang="0">
                  <a:pos x="209" y="189"/>
                </a:cxn>
                <a:cxn ang="0">
                  <a:pos x="205" y="196"/>
                </a:cxn>
                <a:cxn ang="0">
                  <a:pos x="201" y="205"/>
                </a:cxn>
                <a:cxn ang="0">
                  <a:pos x="198" y="212"/>
                </a:cxn>
                <a:cxn ang="0">
                  <a:pos x="193" y="220"/>
                </a:cxn>
                <a:cxn ang="0">
                  <a:pos x="190" y="228"/>
                </a:cxn>
                <a:cxn ang="0">
                  <a:pos x="187" y="236"/>
                </a:cxn>
                <a:cxn ang="0">
                  <a:pos x="184" y="245"/>
                </a:cxn>
                <a:cxn ang="0">
                  <a:pos x="182" y="253"/>
                </a:cxn>
                <a:cxn ang="0">
                  <a:pos x="179" y="261"/>
                </a:cxn>
                <a:cxn ang="0">
                  <a:pos x="177" y="270"/>
                </a:cxn>
                <a:cxn ang="0">
                  <a:pos x="175" y="280"/>
                </a:cxn>
                <a:cxn ang="0">
                  <a:pos x="174" y="289"/>
                </a:cxn>
                <a:cxn ang="0">
                  <a:pos x="0" y="0"/>
                </a:cxn>
              </a:cxnLst>
              <a:rect l="0" t="0" r="r" b="b"/>
              <a:pathLst>
                <a:path w="331" h="293">
                  <a:moveTo>
                    <a:pt x="0" y="0"/>
                  </a:moveTo>
                  <a:lnTo>
                    <a:pt x="331" y="76"/>
                  </a:lnTo>
                  <a:lnTo>
                    <a:pt x="331" y="76"/>
                  </a:lnTo>
                  <a:lnTo>
                    <a:pt x="327" y="79"/>
                  </a:lnTo>
                  <a:lnTo>
                    <a:pt x="323" y="81"/>
                  </a:lnTo>
                  <a:lnTo>
                    <a:pt x="319" y="83"/>
                  </a:lnTo>
                  <a:lnTo>
                    <a:pt x="314" y="86"/>
                  </a:lnTo>
                  <a:lnTo>
                    <a:pt x="311" y="88"/>
                  </a:lnTo>
                  <a:lnTo>
                    <a:pt x="307" y="90"/>
                  </a:lnTo>
                  <a:lnTo>
                    <a:pt x="303" y="93"/>
                  </a:lnTo>
                  <a:lnTo>
                    <a:pt x="299" y="95"/>
                  </a:lnTo>
                  <a:lnTo>
                    <a:pt x="296" y="97"/>
                  </a:lnTo>
                  <a:lnTo>
                    <a:pt x="292" y="100"/>
                  </a:lnTo>
                  <a:lnTo>
                    <a:pt x="289" y="102"/>
                  </a:lnTo>
                  <a:lnTo>
                    <a:pt x="285" y="105"/>
                  </a:lnTo>
                  <a:lnTo>
                    <a:pt x="282" y="107"/>
                  </a:lnTo>
                  <a:lnTo>
                    <a:pt x="278" y="110"/>
                  </a:lnTo>
                  <a:lnTo>
                    <a:pt x="274" y="113"/>
                  </a:lnTo>
                  <a:lnTo>
                    <a:pt x="271" y="115"/>
                  </a:lnTo>
                  <a:lnTo>
                    <a:pt x="268" y="119"/>
                  </a:lnTo>
                  <a:lnTo>
                    <a:pt x="264" y="122"/>
                  </a:lnTo>
                  <a:lnTo>
                    <a:pt x="261" y="124"/>
                  </a:lnTo>
                  <a:lnTo>
                    <a:pt x="258" y="127"/>
                  </a:lnTo>
                  <a:lnTo>
                    <a:pt x="255" y="130"/>
                  </a:lnTo>
                  <a:lnTo>
                    <a:pt x="252" y="133"/>
                  </a:lnTo>
                  <a:lnTo>
                    <a:pt x="249" y="136"/>
                  </a:lnTo>
                  <a:lnTo>
                    <a:pt x="247" y="139"/>
                  </a:lnTo>
                  <a:lnTo>
                    <a:pt x="244" y="142"/>
                  </a:lnTo>
                  <a:lnTo>
                    <a:pt x="241" y="145"/>
                  </a:lnTo>
                  <a:lnTo>
                    <a:pt x="238" y="148"/>
                  </a:lnTo>
                  <a:lnTo>
                    <a:pt x="235" y="151"/>
                  </a:lnTo>
                  <a:lnTo>
                    <a:pt x="232" y="154"/>
                  </a:lnTo>
                  <a:lnTo>
                    <a:pt x="230" y="159"/>
                  </a:lnTo>
                  <a:lnTo>
                    <a:pt x="227" y="162"/>
                  </a:lnTo>
                  <a:lnTo>
                    <a:pt x="225" y="165"/>
                  </a:lnTo>
                  <a:lnTo>
                    <a:pt x="222" y="168"/>
                  </a:lnTo>
                  <a:lnTo>
                    <a:pt x="220" y="172"/>
                  </a:lnTo>
                  <a:lnTo>
                    <a:pt x="218" y="175"/>
                  </a:lnTo>
                  <a:lnTo>
                    <a:pt x="215" y="179"/>
                  </a:lnTo>
                  <a:lnTo>
                    <a:pt x="213" y="182"/>
                  </a:lnTo>
                  <a:lnTo>
                    <a:pt x="211" y="186"/>
                  </a:lnTo>
                  <a:lnTo>
                    <a:pt x="209" y="189"/>
                  </a:lnTo>
                  <a:lnTo>
                    <a:pt x="207" y="193"/>
                  </a:lnTo>
                  <a:lnTo>
                    <a:pt x="205" y="196"/>
                  </a:lnTo>
                  <a:lnTo>
                    <a:pt x="203" y="201"/>
                  </a:lnTo>
                  <a:lnTo>
                    <a:pt x="201" y="205"/>
                  </a:lnTo>
                  <a:lnTo>
                    <a:pt x="199" y="208"/>
                  </a:lnTo>
                  <a:lnTo>
                    <a:pt x="198" y="212"/>
                  </a:lnTo>
                  <a:lnTo>
                    <a:pt x="195" y="216"/>
                  </a:lnTo>
                  <a:lnTo>
                    <a:pt x="193" y="220"/>
                  </a:lnTo>
                  <a:lnTo>
                    <a:pt x="192" y="224"/>
                  </a:lnTo>
                  <a:lnTo>
                    <a:pt x="190" y="228"/>
                  </a:lnTo>
                  <a:lnTo>
                    <a:pt x="189" y="232"/>
                  </a:lnTo>
                  <a:lnTo>
                    <a:pt x="187" y="236"/>
                  </a:lnTo>
                  <a:lnTo>
                    <a:pt x="186" y="241"/>
                  </a:lnTo>
                  <a:lnTo>
                    <a:pt x="184" y="245"/>
                  </a:lnTo>
                  <a:lnTo>
                    <a:pt x="183" y="249"/>
                  </a:lnTo>
                  <a:lnTo>
                    <a:pt x="182" y="253"/>
                  </a:lnTo>
                  <a:lnTo>
                    <a:pt x="181" y="257"/>
                  </a:lnTo>
                  <a:lnTo>
                    <a:pt x="179" y="261"/>
                  </a:lnTo>
                  <a:lnTo>
                    <a:pt x="178" y="266"/>
                  </a:lnTo>
                  <a:lnTo>
                    <a:pt x="177" y="270"/>
                  </a:lnTo>
                  <a:lnTo>
                    <a:pt x="176" y="274"/>
                  </a:lnTo>
                  <a:lnTo>
                    <a:pt x="175" y="280"/>
                  </a:lnTo>
                  <a:lnTo>
                    <a:pt x="174" y="284"/>
                  </a:lnTo>
                  <a:lnTo>
                    <a:pt x="174" y="289"/>
                  </a:lnTo>
                  <a:lnTo>
                    <a:pt x="173" y="293"/>
                  </a:lnTo>
                  <a:lnTo>
                    <a:pt x="0" y="0"/>
                  </a:lnTo>
                  <a:lnTo>
                    <a:pt x="0" y="0"/>
                  </a:lnTo>
                  <a:close/>
                </a:path>
              </a:pathLst>
            </a:custGeom>
            <a:solidFill>
              <a:srgbClr val="169BCD"/>
            </a:solidFill>
            <a:ln w="9525">
              <a:noFill/>
              <a:round/>
              <a:headEnd/>
              <a:tailEnd/>
            </a:ln>
          </p:spPr>
          <p:txBody>
            <a:bodyPr/>
            <a:lstStyle/>
            <a:p>
              <a:endParaRPr lang="en-US"/>
            </a:p>
          </p:txBody>
        </p:sp>
        <p:sp>
          <p:nvSpPr>
            <p:cNvPr id="219244" name="Freeform 108"/>
            <p:cNvSpPr>
              <a:spLocks/>
            </p:cNvSpPr>
            <p:nvPr/>
          </p:nvSpPr>
          <p:spPr bwMode="auto">
            <a:xfrm>
              <a:off x="1964" y="2593"/>
              <a:ext cx="213" cy="161"/>
            </a:xfrm>
            <a:custGeom>
              <a:avLst/>
              <a:gdLst/>
              <a:ahLst/>
              <a:cxnLst>
                <a:cxn ang="0">
                  <a:pos x="638" y="448"/>
                </a:cxn>
                <a:cxn ang="0">
                  <a:pos x="26" y="0"/>
                </a:cxn>
                <a:cxn ang="0">
                  <a:pos x="0" y="36"/>
                </a:cxn>
                <a:cxn ang="0">
                  <a:pos x="611" y="483"/>
                </a:cxn>
                <a:cxn ang="0">
                  <a:pos x="638" y="448"/>
                </a:cxn>
              </a:cxnLst>
              <a:rect l="0" t="0" r="r" b="b"/>
              <a:pathLst>
                <a:path w="638" h="483">
                  <a:moveTo>
                    <a:pt x="638" y="448"/>
                  </a:moveTo>
                  <a:lnTo>
                    <a:pt x="26" y="0"/>
                  </a:lnTo>
                  <a:lnTo>
                    <a:pt x="0" y="36"/>
                  </a:lnTo>
                  <a:lnTo>
                    <a:pt x="611" y="483"/>
                  </a:lnTo>
                  <a:lnTo>
                    <a:pt x="638" y="448"/>
                  </a:lnTo>
                  <a:close/>
                </a:path>
              </a:pathLst>
            </a:custGeom>
            <a:solidFill>
              <a:srgbClr val="169BCD"/>
            </a:solidFill>
            <a:ln w="9525">
              <a:noFill/>
              <a:round/>
              <a:headEnd/>
              <a:tailEnd/>
            </a:ln>
          </p:spPr>
          <p:txBody>
            <a:bodyPr/>
            <a:lstStyle/>
            <a:p>
              <a:endParaRPr lang="en-US"/>
            </a:p>
          </p:txBody>
        </p:sp>
        <p:sp>
          <p:nvSpPr>
            <p:cNvPr id="219245" name="Freeform 109"/>
            <p:cNvSpPr>
              <a:spLocks/>
            </p:cNvSpPr>
            <p:nvPr/>
          </p:nvSpPr>
          <p:spPr bwMode="auto">
            <a:xfrm>
              <a:off x="4500" y="1571"/>
              <a:ext cx="85" cy="113"/>
            </a:xfrm>
            <a:custGeom>
              <a:avLst/>
              <a:gdLst/>
              <a:ahLst/>
              <a:cxnLst>
                <a:cxn ang="0">
                  <a:pos x="0" y="0"/>
                </a:cxn>
                <a:cxn ang="0">
                  <a:pos x="3" y="3"/>
                </a:cxn>
                <a:cxn ang="0">
                  <a:pos x="10" y="9"/>
                </a:cxn>
                <a:cxn ang="0">
                  <a:pos x="18" y="16"/>
                </a:cxn>
                <a:cxn ang="0">
                  <a:pos x="24" y="22"/>
                </a:cxn>
                <a:cxn ang="0">
                  <a:pos x="31" y="27"/>
                </a:cxn>
                <a:cxn ang="0">
                  <a:pos x="38" y="32"/>
                </a:cxn>
                <a:cxn ang="0">
                  <a:pos x="45" y="37"/>
                </a:cxn>
                <a:cxn ang="0">
                  <a:pos x="52" y="42"/>
                </a:cxn>
                <a:cxn ang="0">
                  <a:pos x="61" y="46"/>
                </a:cxn>
                <a:cxn ang="0">
                  <a:pos x="68" y="50"/>
                </a:cxn>
                <a:cxn ang="0">
                  <a:pos x="75" y="55"/>
                </a:cxn>
                <a:cxn ang="0">
                  <a:pos x="83" y="58"/>
                </a:cxn>
                <a:cxn ang="0">
                  <a:pos x="90" y="62"/>
                </a:cxn>
                <a:cxn ang="0">
                  <a:pos x="99" y="65"/>
                </a:cxn>
                <a:cxn ang="0">
                  <a:pos x="106" y="68"/>
                </a:cxn>
                <a:cxn ang="0">
                  <a:pos x="114" y="71"/>
                </a:cxn>
                <a:cxn ang="0">
                  <a:pos x="122" y="73"/>
                </a:cxn>
                <a:cxn ang="0">
                  <a:pos x="130" y="75"/>
                </a:cxn>
                <a:cxn ang="0">
                  <a:pos x="139" y="77"/>
                </a:cxn>
                <a:cxn ang="0">
                  <a:pos x="147" y="79"/>
                </a:cxn>
                <a:cxn ang="0">
                  <a:pos x="155" y="80"/>
                </a:cxn>
                <a:cxn ang="0">
                  <a:pos x="163" y="81"/>
                </a:cxn>
                <a:cxn ang="0">
                  <a:pos x="171" y="82"/>
                </a:cxn>
                <a:cxn ang="0">
                  <a:pos x="181" y="83"/>
                </a:cxn>
                <a:cxn ang="0">
                  <a:pos x="189" y="84"/>
                </a:cxn>
                <a:cxn ang="0">
                  <a:pos x="198" y="84"/>
                </a:cxn>
                <a:cxn ang="0">
                  <a:pos x="206" y="84"/>
                </a:cxn>
                <a:cxn ang="0">
                  <a:pos x="216" y="83"/>
                </a:cxn>
                <a:cxn ang="0">
                  <a:pos x="224" y="83"/>
                </a:cxn>
                <a:cxn ang="0">
                  <a:pos x="233" y="82"/>
                </a:cxn>
                <a:cxn ang="0">
                  <a:pos x="242" y="81"/>
                </a:cxn>
                <a:cxn ang="0">
                  <a:pos x="252" y="80"/>
                </a:cxn>
                <a:cxn ang="0">
                  <a:pos x="36" y="339"/>
                </a:cxn>
              </a:cxnLst>
              <a:rect l="0" t="0" r="r" b="b"/>
              <a:pathLst>
                <a:path w="257" h="339">
                  <a:moveTo>
                    <a:pt x="36" y="339"/>
                  </a:moveTo>
                  <a:lnTo>
                    <a:pt x="0" y="0"/>
                  </a:lnTo>
                  <a:lnTo>
                    <a:pt x="0" y="0"/>
                  </a:lnTo>
                  <a:lnTo>
                    <a:pt x="3" y="3"/>
                  </a:lnTo>
                  <a:lnTo>
                    <a:pt x="6" y="6"/>
                  </a:lnTo>
                  <a:lnTo>
                    <a:pt x="10" y="9"/>
                  </a:lnTo>
                  <a:lnTo>
                    <a:pt x="13" y="13"/>
                  </a:lnTo>
                  <a:lnTo>
                    <a:pt x="18" y="16"/>
                  </a:lnTo>
                  <a:lnTo>
                    <a:pt x="21" y="19"/>
                  </a:lnTo>
                  <a:lnTo>
                    <a:pt x="24" y="22"/>
                  </a:lnTo>
                  <a:lnTo>
                    <a:pt x="28" y="24"/>
                  </a:lnTo>
                  <a:lnTo>
                    <a:pt x="31" y="27"/>
                  </a:lnTo>
                  <a:lnTo>
                    <a:pt x="35" y="30"/>
                  </a:lnTo>
                  <a:lnTo>
                    <a:pt x="38" y="32"/>
                  </a:lnTo>
                  <a:lnTo>
                    <a:pt x="42" y="34"/>
                  </a:lnTo>
                  <a:lnTo>
                    <a:pt x="45" y="37"/>
                  </a:lnTo>
                  <a:lnTo>
                    <a:pt x="49" y="39"/>
                  </a:lnTo>
                  <a:lnTo>
                    <a:pt x="52" y="42"/>
                  </a:lnTo>
                  <a:lnTo>
                    <a:pt x="57" y="44"/>
                  </a:lnTo>
                  <a:lnTo>
                    <a:pt x="61" y="46"/>
                  </a:lnTo>
                  <a:lnTo>
                    <a:pt x="64" y="48"/>
                  </a:lnTo>
                  <a:lnTo>
                    <a:pt x="68" y="50"/>
                  </a:lnTo>
                  <a:lnTo>
                    <a:pt x="72" y="52"/>
                  </a:lnTo>
                  <a:lnTo>
                    <a:pt x="75" y="55"/>
                  </a:lnTo>
                  <a:lnTo>
                    <a:pt x="79" y="57"/>
                  </a:lnTo>
                  <a:lnTo>
                    <a:pt x="83" y="58"/>
                  </a:lnTo>
                  <a:lnTo>
                    <a:pt x="86" y="60"/>
                  </a:lnTo>
                  <a:lnTo>
                    <a:pt x="90" y="62"/>
                  </a:lnTo>
                  <a:lnTo>
                    <a:pt x="95" y="63"/>
                  </a:lnTo>
                  <a:lnTo>
                    <a:pt x="99" y="65"/>
                  </a:lnTo>
                  <a:lnTo>
                    <a:pt x="103" y="67"/>
                  </a:lnTo>
                  <a:lnTo>
                    <a:pt x="106" y="68"/>
                  </a:lnTo>
                  <a:lnTo>
                    <a:pt x="110" y="69"/>
                  </a:lnTo>
                  <a:lnTo>
                    <a:pt x="114" y="71"/>
                  </a:lnTo>
                  <a:lnTo>
                    <a:pt x="118" y="72"/>
                  </a:lnTo>
                  <a:lnTo>
                    <a:pt x="122" y="73"/>
                  </a:lnTo>
                  <a:lnTo>
                    <a:pt x="126" y="74"/>
                  </a:lnTo>
                  <a:lnTo>
                    <a:pt x="130" y="75"/>
                  </a:lnTo>
                  <a:lnTo>
                    <a:pt x="135" y="76"/>
                  </a:lnTo>
                  <a:lnTo>
                    <a:pt x="139" y="77"/>
                  </a:lnTo>
                  <a:lnTo>
                    <a:pt x="143" y="78"/>
                  </a:lnTo>
                  <a:lnTo>
                    <a:pt x="147" y="79"/>
                  </a:lnTo>
                  <a:lnTo>
                    <a:pt x="151" y="80"/>
                  </a:lnTo>
                  <a:lnTo>
                    <a:pt x="155" y="80"/>
                  </a:lnTo>
                  <a:lnTo>
                    <a:pt x="159" y="81"/>
                  </a:lnTo>
                  <a:lnTo>
                    <a:pt x="163" y="81"/>
                  </a:lnTo>
                  <a:lnTo>
                    <a:pt x="167" y="82"/>
                  </a:lnTo>
                  <a:lnTo>
                    <a:pt x="171" y="82"/>
                  </a:lnTo>
                  <a:lnTo>
                    <a:pt x="176" y="83"/>
                  </a:lnTo>
                  <a:lnTo>
                    <a:pt x="181" y="83"/>
                  </a:lnTo>
                  <a:lnTo>
                    <a:pt x="185" y="83"/>
                  </a:lnTo>
                  <a:lnTo>
                    <a:pt x="189" y="84"/>
                  </a:lnTo>
                  <a:lnTo>
                    <a:pt x="193" y="84"/>
                  </a:lnTo>
                  <a:lnTo>
                    <a:pt x="198" y="84"/>
                  </a:lnTo>
                  <a:lnTo>
                    <a:pt x="202" y="84"/>
                  </a:lnTo>
                  <a:lnTo>
                    <a:pt x="206" y="84"/>
                  </a:lnTo>
                  <a:lnTo>
                    <a:pt x="210" y="84"/>
                  </a:lnTo>
                  <a:lnTo>
                    <a:pt x="216" y="83"/>
                  </a:lnTo>
                  <a:lnTo>
                    <a:pt x="220" y="83"/>
                  </a:lnTo>
                  <a:lnTo>
                    <a:pt x="224" y="83"/>
                  </a:lnTo>
                  <a:lnTo>
                    <a:pt x="229" y="83"/>
                  </a:lnTo>
                  <a:lnTo>
                    <a:pt x="233" y="82"/>
                  </a:lnTo>
                  <a:lnTo>
                    <a:pt x="238" y="82"/>
                  </a:lnTo>
                  <a:lnTo>
                    <a:pt x="242" y="81"/>
                  </a:lnTo>
                  <a:lnTo>
                    <a:pt x="247" y="81"/>
                  </a:lnTo>
                  <a:lnTo>
                    <a:pt x="252" y="80"/>
                  </a:lnTo>
                  <a:lnTo>
                    <a:pt x="257" y="79"/>
                  </a:lnTo>
                  <a:lnTo>
                    <a:pt x="36" y="339"/>
                  </a:lnTo>
                  <a:lnTo>
                    <a:pt x="36" y="339"/>
                  </a:lnTo>
                  <a:close/>
                </a:path>
              </a:pathLst>
            </a:custGeom>
            <a:solidFill>
              <a:srgbClr val="169BCD"/>
            </a:solidFill>
            <a:ln w="9525">
              <a:noFill/>
              <a:round/>
              <a:headEnd/>
              <a:tailEnd/>
            </a:ln>
          </p:spPr>
          <p:txBody>
            <a:bodyPr/>
            <a:lstStyle/>
            <a:p>
              <a:endParaRPr lang="en-US"/>
            </a:p>
          </p:txBody>
        </p:sp>
        <p:sp>
          <p:nvSpPr>
            <p:cNvPr id="219246" name="Freeform 110"/>
            <p:cNvSpPr>
              <a:spLocks/>
            </p:cNvSpPr>
            <p:nvPr/>
          </p:nvSpPr>
          <p:spPr bwMode="auto">
            <a:xfrm>
              <a:off x="4520" y="1421"/>
              <a:ext cx="79" cy="215"/>
            </a:xfrm>
            <a:custGeom>
              <a:avLst/>
              <a:gdLst/>
              <a:ahLst/>
              <a:cxnLst>
                <a:cxn ang="0">
                  <a:pos x="195" y="0"/>
                </a:cxn>
                <a:cxn ang="0">
                  <a:pos x="0" y="631"/>
                </a:cxn>
                <a:cxn ang="0">
                  <a:pos x="43" y="644"/>
                </a:cxn>
                <a:cxn ang="0">
                  <a:pos x="238" y="13"/>
                </a:cxn>
                <a:cxn ang="0">
                  <a:pos x="195" y="0"/>
                </a:cxn>
              </a:cxnLst>
              <a:rect l="0" t="0" r="r" b="b"/>
              <a:pathLst>
                <a:path w="238" h="644">
                  <a:moveTo>
                    <a:pt x="195" y="0"/>
                  </a:moveTo>
                  <a:lnTo>
                    <a:pt x="0" y="631"/>
                  </a:lnTo>
                  <a:lnTo>
                    <a:pt x="43" y="644"/>
                  </a:lnTo>
                  <a:lnTo>
                    <a:pt x="238" y="13"/>
                  </a:lnTo>
                  <a:lnTo>
                    <a:pt x="195" y="0"/>
                  </a:lnTo>
                  <a:close/>
                </a:path>
              </a:pathLst>
            </a:custGeom>
            <a:solidFill>
              <a:srgbClr val="169BCD"/>
            </a:solidFill>
            <a:ln w="9525">
              <a:noFill/>
              <a:round/>
              <a:headEnd/>
              <a:tailEnd/>
            </a:ln>
          </p:spPr>
          <p:txBody>
            <a:bodyPr/>
            <a:lstStyle/>
            <a:p>
              <a:endParaRPr lang="en-US"/>
            </a:p>
          </p:txBody>
        </p:sp>
        <p:sp>
          <p:nvSpPr>
            <p:cNvPr id="219247" name="Freeform 111"/>
            <p:cNvSpPr>
              <a:spLocks/>
            </p:cNvSpPr>
            <p:nvPr/>
          </p:nvSpPr>
          <p:spPr bwMode="auto">
            <a:xfrm>
              <a:off x="1185" y="1425"/>
              <a:ext cx="114" cy="83"/>
            </a:xfrm>
            <a:custGeom>
              <a:avLst/>
              <a:gdLst/>
              <a:ahLst/>
              <a:cxnLst>
                <a:cxn ang="0">
                  <a:pos x="0" y="248"/>
                </a:cxn>
                <a:cxn ang="0">
                  <a:pos x="3" y="244"/>
                </a:cxn>
                <a:cxn ang="0">
                  <a:pos x="10" y="238"/>
                </a:cxn>
                <a:cxn ang="0">
                  <a:pos x="17" y="232"/>
                </a:cxn>
                <a:cxn ang="0">
                  <a:pos x="24" y="225"/>
                </a:cxn>
                <a:cxn ang="0">
                  <a:pos x="30" y="219"/>
                </a:cxn>
                <a:cxn ang="0">
                  <a:pos x="35" y="213"/>
                </a:cxn>
                <a:cxn ang="0">
                  <a:pos x="41" y="205"/>
                </a:cxn>
                <a:cxn ang="0">
                  <a:pos x="46" y="198"/>
                </a:cxn>
                <a:cxn ang="0">
                  <a:pos x="51" y="192"/>
                </a:cxn>
                <a:cxn ang="0">
                  <a:pos x="57" y="185"/>
                </a:cxn>
                <a:cxn ang="0">
                  <a:pos x="61" y="178"/>
                </a:cxn>
                <a:cxn ang="0">
                  <a:pos x="66" y="171"/>
                </a:cxn>
                <a:cxn ang="0">
                  <a:pos x="70" y="163"/>
                </a:cxn>
                <a:cxn ang="0">
                  <a:pos x="73" y="155"/>
                </a:cxn>
                <a:cxn ang="0">
                  <a:pos x="77" y="148"/>
                </a:cxn>
                <a:cxn ang="0">
                  <a:pos x="80" y="140"/>
                </a:cxn>
                <a:cxn ang="0">
                  <a:pos x="84" y="133"/>
                </a:cxn>
                <a:cxn ang="0">
                  <a:pos x="86" y="124"/>
                </a:cxn>
                <a:cxn ang="0">
                  <a:pos x="89" y="117"/>
                </a:cxn>
                <a:cxn ang="0">
                  <a:pos x="91" y="109"/>
                </a:cxn>
                <a:cxn ang="0">
                  <a:pos x="95" y="101"/>
                </a:cxn>
                <a:cxn ang="0">
                  <a:pos x="97" y="93"/>
                </a:cxn>
                <a:cxn ang="0">
                  <a:pos x="98" y="84"/>
                </a:cxn>
                <a:cxn ang="0">
                  <a:pos x="100" y="75"/>
                </a:cxn>
                <a:cxn ang="0">
                  <a:pos x="101" y="67"/>
                </a:cxn>
                <a:cxn ang="0">
                  <a:pos x="102" y="59"/>
                </a:cxn>
                <a:cxn ang="0">
                  <a:pos x="103" y="50"/>
                </a:cxn>
                <a:cxn ang="0">
                  <a:pos x="103" y="41"/>
                </a:cxn>
                <a:cxn ang="0">
                  <a:pos x="104" y="32"/>
                </a:cxn>
                <a:cxn ang="0">
                  <a:pos x="104" y="23"/>
                </a:cxn>
                <a:cxn ang="0">
                  <a:pos x="103" y="14"/>
                </a:cxn>
                <a:cxn ang="0">
                  <a:pos x="103" y="4"/>
                </a:cxn>
                <a:cxn ang="0">
                  <a:pos x="341" y="243"/>
                </a:cxn>
              </a:cxnLst>
              <a:rect l="0" t="0" r="r" b="b"/>
              <a:pathLst>
                <a:path w="341" h="248">
                  <a:moveTo>
                    <a:pt x="341" y="243"/>
                  </a:moveTo>
                  <a:lnTo>
                    <a:pt x="0" y="248"/>
                  </a:lnTo>
                  <a:lnTo>
                    <a:pt x="0" y="248"/>
                  </a:lnTo>
                  <a:lnTo>
                    <a:pt x="3" y="244"/>
                  </a:lnTo>
                  <a:lnTo>
                    <a:pt x="7" y="241"/>
                  </a:lnTo>
                  <a:lnTo>
                    <a:pt x="10" y="238"/>
                  </a:lnTo>
                  <a:lnTo>
                    <a:pt x="14" y="235"/>
                  </a:lnTo>
                  <a:lnTo>
                    <a:pt x="17" y="232"/>
                  </a:lnTo>
                  <a:lnTo>
                    <a:pt x="21" y="229"/>
                  </a:lnTo>
                  <a:lnTo>
                    <a:pt x="24" y="225"/>
                  </a:lnTo>
                  <a:lnTo>
                    <a:pt x="27" y="222"/>
                  </a:lnTo>
                  <a:lnTo>
                    <a:pt x="30" y="219"/>
                  </a:lnTo>
                  <a:lnTo>
                    <a:pt x="32" y="216"/>
                  </a:lnTo>
                  <a:lnTo>
                    <a:pt x="35" y="213"/>
                  </a:lnTo>
                  <a:lnTo>
                    <a:pt x="38" y="209"/>
                  </a:lnTo>
                  <a:lnTo>
                    <a:pt x="41" y="205"/>
                  </a:lnTo>
                  <a:lnTo>
                    <a:pt x="43" y="202"/>
                  </a:lnTo>
                  <a:lnTo>
                    <a:pt x="46" y="198"/>
                  </a:lnTo>
                  <a:lnTo>
                    <a:pt x="49" y="195"/>
                  </a:lnTo>
                  <a:lnTo>
                    <a:pt x="51" y="192"/>
                  </a:lnTo>
                  <a:lnTo>
                    <a:pt x="54" y="188"/>
                  </a:lnTo>
                  <a:lnTo>
                    <a:pt x="57" y="185"/>
                  </a:lnTo>
                  <a:lnTo>
                    <a:pt x="59" y="181"/>
                  </a:lnTo>
                  <a:lnTo>
                    <a:pt x="61" y="178"/>
                  </a:lnTo>
                  <a:lnTo>
                    <a:pt x="63" y="174"/>
                  </a:lnTo>
                  <a:lnTo>
                    <a:pt x="66" y="171"/>
                  </a:lnTo>
                  <a:lnTo>
                    <a:pt x="68" y="166"/>
                  </a:lnTo>
                  <a:lnTo>
                    <a:pt x="70" y="163"/>
                  </a:lnTo>
                  <a:lnTo>
                    <a:pt x="72" y="159"/>
                  </a:lnTo>
                  <a:lnTo>
                    <a:pt x="73" y="155"/>
                  </a:lnTo>
                  <a:lnTo>
                    <a:pt x="75" y="152"/>
                  </a:lnTo>
                  <a:lnTo>
                    <a:pt x="77" y="148"/>
                  </a:lnTo>
                  <a:lnTo>
                    <a:pt x="79" y="144"/>
                  </a:lnTo>
                  <a:lnTo>
                    <a:pt x="80" y="140"/>
                  </a:lnTo>
                  <a:lnTo>
                    <a:pt x="82" y="137"/>
                  </a:lnTo>
                  <a:lnTo>
                    <a:pt x="84" y="133"/>
                  </a:lnTo>
                  <a:lnTo>
                    <a:pt x="85" y="129"/>
                  </a:lnTo>
                  <a:lnTo>
                    <a:pt x="86" y="124"/>
                  </a:lnTo>
                  <a:lnTo>
                    <a:pt x="88" y="120"/>
                  </a:lnTo>
                  <a:lnTo>
                    <a:pt x="89" y="117"/>
                  </a:lnTo>
                  <a:lnTo>
                    <a:pt x="90" y="113"/>
                  </a:lnTo>
                  <a:lnTo>
                    <a:pt x="91" y="109"/>
                  </a:lnTo>
                  <a:lnTo>
                    <a:pt x="94" y="105"/>
                  </a:lnTo>
                  <a:lnTo>
                    <a:pt x="95" y="101"/>
                  </a:lnTo>
                  <a:lnTo>
                    <a:pt x="96" y="97"/>
                  </a:lnTo>
                  <a:lnTo>
                    <a:pt x="97" y="93"/>
                  </a:lnTo>
                  <a:lnTo>
                    <a:pt x="97" y="89"/>
                  </a:lnTo>
                  <a:lnTo>
                    <a:pt x="98" y="84"/>
                  </a:lnTo>
                  <a:lnTo>
                    <a:pt x="99" y="80"/>
                  </a:lnTo>
                  <a:lnTo>
                    <a:pt x="100" y="75"/>
                  </a:lnTo>
                  <a:lnTo>
                    <a:pt x="100" y="71"/>
                  </a:lnTo>
                  <a:lnTo>
                    <a:pt x="101" y="67"/>
                  </a:lnTo>
                  <a:lnTo>
                    <a:pt x="101" y="63"/>
                  </a:lnTo>
                  <a:lnTo>
                    <a:pt x="102" y="59"/>
                  </a:lnTo>
                  <a:lnTo>
                    <a:pt x="102" y="54"/>
                  </a:lnTo>
                  <a:lnTo>
                    <a:pt x="103" y="50"/>
                  </a:lnTo>
                  <a:lnTo>
                    <a:pt x="103" y="45"/>
                  </a:lnTo>
                  <a:lnTo>
                    <a:pt x="103" y="41"/>
                  </a:lnTo>
                  <a:lnTo>
                    <a:pt x="103" y="36"/>
                  </a:lnTo>
                  <a:lnTo>
                    <a:pt x="104" y="32"/>
                  </a:lnTo>
                  <a:lnTo>
                    <a:pt x="104" y="27"/>
                  </a:lnTo>
                  <a:lnTo>
                    <a:pt x="104" y="23"/>
                  </a:lnTo>
                  <a:lnTo>
                    <a:pt x="104" y="19"/>
                  </a:lnTo>
                  <a:lnTo>
                    <a:pt x="103" y="14"/>
                  </a:lnTo>
                  <a:lnTo>
                    <a:pt x="103" y="10"/>
                  </a:lnTo>
                  <a:lnTo>
                    <a:pt x="103" y="4"/>
                  </a:lnTo>
                  <a:lnTo>
                    <a:pt x="103" y="0"/>
                  </a:lnTo>
                  <a:lnTo>
                    <a:pt x="341" y="243"/>
                  </a:lnTo>
                  <a:lnTo>
                    <a:pt x="341" y="243"/>
                  </a:lnTo>
                  <a:close/>
                </a:path>
              </a:pathLst>
            </a:custGeom>
            <a:solidFill>
              <a:srgbClr val="169BCD"/>
            </a:solidFill>
            <a:ln w="9525">
              <a:noFill/>
              <a:round/>
              <a:headEnd/>
              <a:tailEnd/>
            </a:ln>
          </p:spPr>
          <p:txBody>
            <a:bodyPr/>
            <a:lstStyle/>
            <a:p>
              <a:endParaRPr lang="en-US"/>
            </a:p>
          </p:txBody>
        </p:sp>
        <p:sp>
          <p:nvSpPr>
            <p:cNvPr id="219248" name="Freeform 112"/>
            <p:cNvSpPr>
              <a:spLocks/>
            </p:cNvSpPr>
            <p:nvPr/>
          </p:nvSpPr>
          <p:spPr bwMode="auto">
            <a:xfrm>
              <a:off x="779" y="1286"/>
              <a:ext cx="474" cy="207"/>
            </a:xfrm>
            <a:custGeom>
              <a:avLst/>
              <a:gdLst/>
              <a:ahLst/>
              <a:cxnLst>
                <a:cxn ang="0">
                  <a:pos x="0" y="42"/>
                </a:cxn>
                <a:cxn ang="0">
                  <a:pos x="1406" y="621"/>
                </a:cxn>
                <a:cxn ang="0">
                  <a:pos x="1422" y="580"/>
                </a:cxn>
                <a:cxn ang="0">
                  <a:pos x="18" y="0"/>
                </a:cxn>
                <a:cxn ang="0">
                  <a:pos x="0" y="42"/>
                </a:cxn>
              </a:cxnLst>
              <a:rect l="0" t="0" r="r" b="b"/>
              <a:pathLst>
                <a:path w="1422" h="621">
                  <a:moveTo>
                    <a:pt x="0" y="42"/>
                  </a:moveTo>
                  <a:lnTo>
                    <a:pt x="1406" y="621"/>
                  </a:lnTo>
                  <a:lnTo>
                    <a:pt x="1422" y="580"/>
                  </a:lnTo>
                  <a:lnTo>
                    <a:pt x="18" y="0"/>
                  </a:lnTo>
                  <a:lnTo>
                    <a:pt x="0" y="42"/>
                  </a:lnTo>
                  <a:close/>
                </a:path>
              </a:pathLst>
            </a:custGeom>
            <a:solidFill>
              <a:srgbClr val="169BCD"/>
            </a:solidFill>
            <a:ln w="9525">
              <a:noFill/>
              <a:round/>
              <a:headEnd/>
              <a:tailEnd/>
            </a:ln>
          </p:spPr>
          <p:txBody>
            <a:bodyPr/>
            <a:lstStyle/>
            <a:p>
              <a:endParaRPr lang="en-US"/>
            </a:p>
          </p:txBody>
        </p:sp>
        <p:sp>
          <p:nvSpPr>
            <p:cNvPr id="219249" name="Rectangle 113"/>
            <p:cNvSpPr>
              <a:spLocks noChangeArrowheads="1"/>
            </p:cNvSpPr>
            <p:nvPr/>
          </p:nvSpPr>
          <p:spPr bwMode="auto">
            <a:xfrm>
              <a:off x="2152" y="1232"/>
              <a:ext cx="294" cy="144"/>
            </a:xfrm>
            <a:prstGeom prst="rect">
              <a:avLst/>
            </a:prstGeom>
            <a:noFill/>
            <a:ln w="9525">
              <a:noFill/>
              <a:miter lim="800000"/>
              <a:headEnd/>
              <a:tailEnd/>
            </a:ln>
          </p:spPr>
          <p:txBody>
            <a:bodyPr wrap="none" lIns="0" tIns="0" rIns="0" bIns="0">
              <a:spAutoFit/>
            </a:bodyPr>
            <a:lstStyle/>
            <a:p>
              <a:pPr algn="l"/>
              <a:r>
                <a:rPr lang="en-US" sz="1500"/>
                <a:t>Grain</a:t>
              </a:r>
              <a:endParaRPr lang="en-US" sz="1800"/>
            </a:p>
          </p:txBody>
        </p:sp>
        <p:sp>
          <p:nvSpPr>
            <p:cNvPr id="219250" name="Rectangle 114"/>
            <p:cNvSpPr>
              <a:spLocks noChangeArrowheads="1"/>
            </p:cNvSpPr>
            <p:nvPr/>
          </p:nvSpPr>
          <p:spPr bwMode="auto">
            <a:xfrm>
              <a:off x="2152" y="1364"/>
              <a:ext cx="609" cy="144"/>
            </a:xfrm>
            <a:prstGeom prst="rect">
              <a:avLst/>
            </a:prstGeom>
            <a:noFill/>
            <a:ln w="9525">
              <a:noFill/>
              <a:miter lim="800000"/>
              <a:headEnd/>
              <a:tailEnd/>
            </a:ln>
          </p:spPr>
          <p:txBody>
            <a:bodyPr wrap="none" lIns="0" tIns="0" rIns="0" bIns="0">
              <a:spAutoFit/>
            </a:bodyPr>
            <a:lstStyle/>
            <a:p>
              <a:pPr algn="l"/>
              <a:r>
                <a:rPr lang="en-US" sz="1500"/>
                <a:t>Boundaries</a:t>
              </a:r>
              <a:endParaRPr lang="en-US" sz="1800"/>
            </a:p>
          </p:txBody>
        </p:sp>
        <p:sp>
          <p:nvSpPr>
            <p:cNvPr id="219251" name="Rectangle 115"/>
            <p:cNvSpPr>
              <a:spLocks noChangeArrowheads="1"/>
            </p:cNvSpPr>
            <p:nvPr/>
          </p:nvSpPr>
          <p:spPr bwMode="auto">
            <a:xfrm>
              <a:off x="434" y="3141"/>
              <a:ext cx="1848" cy="144"/>
            </a:xfrm>
            <a:prstGeom prst="rect">
              <a:avLst/>
            </a:prstGeom>
            <a:noFill/>
            <a:ln w="9525">
              <a:noFill/>
              <a:miter lim="800000"/>
              <a:headEnd/>
              <a:tailEnd/>
            </a:ln>
          </p:spPr>
          <p:txBody>
            <a:bodyPr wrap="none" lIns="0" tIns="0" rIns="0" bIns="0">
              <a:spAutoFit/>
            </a:bodyPr>
            <a:lstStyle/>
            <a:p>
              <a:pPr algn="l"/>
              <a:r>
                <a:rPr lang="en-US" sz="1500" b="1"/>
                <a:t>Diagrammatic Representation of</a:t>
              </a:r>
              <a:endParaRPr lang="en-US" sz="1800"/>
            </a:p>
          </p:txBody>
        </p:sp>
        <p:sp>
          <p:nvSpPr>
            <p:cNvPr id="219252" name="Rectangle 116"/>
            <p:cNvSpPr>
              <a:spLocks noChangeArrowheads="1"/>
            </p:cNvSpPr>
            <p:nvPr/>
          </p:nvSpPr>
          <p:spPr bwMode="auto">
            <a:xfrm>
              <a:off x="319" y="3272"/>
              <a:ext cx="2084" cy="144"/>
            </a:xfrm>
            <a:prstGeom prst="rect">
              <a:avLst/>
            </a:prstGeom>
            <a:noFill/>
            <a:ln w="9525">
              <a:noFill/>
              <a:miter lim="800000"/>
              <a:headEnd/>
              <a:tailEnd/>
            </a:ln>
          </p:spPr>
          <p:txBody>
            <a:bodyPr wrap="none" lIns="0" tIns="0" rIns="0" bIns="0">
              <a:spAutoFit/>
            </a:bodyPr>
            <a:lstStyle/>
            <a:p>
              <a:pPr algn="l"/>
              <a:r>
                <a:rPr lang="en-US" sz="1500" b="1" dirty="0"/>
                <a:t>a Grain Boundary in Sensitized Type</a:t>
              </a:r>
              <a:endParaRPr lang="en-US" sz="1800" dirty="0"/>
            </a:p>
          </p:txBody>
        </p:sp>
        <p:sp>
          <p:nvSpPr>
            <p:cNvPr id="219253" name="Rectangle 117"/>
            <p:cNvSpPr>
              <a:spLocks noChangeArrowheads="1"/>
            </p:cNvSpPr>
            <p:nvPr/>
          </p:nvSpPr>
          <p:spPr bwMode="auto">
            <a:xfrm>
              <a:off x="813" y="3404"/>
              <a:ext cx="1081" cy="144"/>
            </a:xfrm>
            <a:prstGeom prst="rect">
              <a:avLst/>
            </a:prstGeom>
            <a:noFill/>
            <a:ln w="9525">
              <a:noFill/>
              <a:miter lim="800000"/>
              <a:headEnd/>
              <a:tailEnd/>
            </a:ln>
          </p:spPr>
          <p:txBody>
            <a:bodyPr wrap="none" lIns="0" tIns="0" rIns="0" bIns="0">
              <a:spAutoFit/>
            </a:bodyPr>
            <a:lstStyle/>
            <a:p>
              <a:pPr algn="l"/>
              <a:r>
                <a:rPr lang="en-US" sz="1500" b="1"/>
                <a:t>304 Stainless Steel</a:t>
              </a:r>
              <a:endParaRPr lang="en-US" sz="1800"/>
            </a:p>
          </p:txBody>
        </p:sp>
        <p:sp>
          <p:nvSpPr>
            <p:cNvPr id="219254" name="Rectangle 118"/>
            <p:cNvSpPr>
              <a:spLocks noChangeArrowheads="1"/>
            </p:cNvSpPr>
            <p:nvPr/>
          </p:nvSpPr>
          <p:spPr bwMode="auto">
            <a:xfrm>
              <a:off x="3462" y="3141"/>
              <a:ext cx="2079" cy="144"/>
            </a:xfrm>
            <a:prstGeom prst="rect">
              <a:avLst/>
            </a:prstGeom>
            <a:noFill/>
            <a:ln w="9525">
              <a:noFill/>
              <a:miter lim="800000"/>
              <a:headEnd/>
              <a:tailEnd/>
            </a:ln>
          </p:spPr>
          <p:txBody>
            <a:bodyPr wrap="none" lIns="0" tIns="0" rIns="0" bIns="0">
              <a:spAutoFit/>
            </a:bodyPr>
            <a:lstStyle/>
            <a:p>
              <a:pPr algn="l"/>
              <a:r>
                <a:rPr lang="en-US" sz="1500" b="1"/>
                <a:t>Cross Section of Area Shown Above</a:t>
              </a:r>
              <a:endParaRPr lang="en-US" sz="1800"/>
            </a:p>
          </p:txBody>
        </p:sp>
        <p:sp>
          <p:nvSpPr>
            <p:cNvPr id="219255" name="Rectangle 119"/>
            <p:cNvSpPr>
              <a:spLocks noChangeArrowheads="1"/>
            </p:cNvSpPr>
            <p:nvPr/>
          </p:nvSpPr>
          <p:spPr bwMode="auto">
            <a:xfrm>
              <a:off x="2255" y="2692"/>
              <a:ext cx="555" cy="144"/>
            </a:xfrm>
            <a:prstGeom prst="rect">
              <a:avLst/>
            </a:prstGeom>
            <a:noFill/>
            <a:ln w="9525">
              <a:noFill/>
              <a:miter lim="800000"/>
              <a:headEnd/>
              <a:tailEnd/>
            </a:ln>
          </p:spPr>
          <p:txBody>
            <a:bodyPr wrap="none" lIns="0" tIns="0" rIns="0" bIns="0">
              <a:spAutoFit/>
            </a:bodyPr>
            <a:lstStyle/>
            <a:p>
              <a:pPr algn="l"/>
              <a:r>
                <a:rPr lang="en-US" sz="1500"/>
                <a:t>Chromium</a:t>
              </a:r>
              <a:endParaRPr lang="en-US" sz="1800"/>
            </a:p>
          </p:txBody>
        </p:sp>
        <p:sp>
          <p:nvSpPr>
            <p:cNvPr id="219256" name="Rectangle 120"/>
            <p:cNvSpPr>
              <a:spLocks noChangeArrowheads="1"/>
            </p:cNvSpPr>
            <p:nvPr/>
          </p:nvSpPr>
          <p:spPr bwMode="auto">
            <a:xfrm>
              <a:off x="2255" y="2824"/>
              <a:ext cx="789" cy="144"/>
            </a:xfrm>
            <a:prstGeom prst="rect">
              <a:avLst/>
            </a:prstGeom>
            <a:noFill/>
            <a:ln w="9525">
              <a:noFill/>
              <a:miter lim="800000"/>
              <a:headEnd/>
              <a:tailEnd/>
            </a:ln>
          </p:spPr>
          <p:txBody>
            <a:bodyPr wrap="none" lIns="0" tIns="0" rIns="0" bIns="0">
              <a:spAutoFit/>
            </a:bodyPr>
            <a:lstStyle/>
            <a:p>
              <a:pPr algn="l"/>
              <a:r>
                <a:rPr lang="en-US" sz="1500"/>
                <a:t>Depleted Zone</a:t>
              </a:r>
              <a:endParaRPr lang="en-US" sz="1800"/>
            </a:p>
          </p:txBody>
        </p:sp>
        <p:sp>
          <p:nvSpPr>
            <p:cNvPr id="219257" name="Rectangle 121"/>
            <p:cNvSpPr>
              <a:spLocks noChangeArrowheads="1"/>
            </p:cNvSpPr>
            <p:nvPr/>
          </p:nvSpPr>
          <p:spPr bwMode="auto">
            <a:xfrm>
              <a:off x="4553" y="1274"/>
              <a:ext cx="422" cy="144"/>
            </a:xfrm>
            <a:prstGeom prst="rect">
              <a:avLst/>
            </a:prstGeom>
            <a:noFill/>
            <a:ln w="9525">
              <a:noFill/>
              <a:miter lim="800000"/>
              <a:headEnd/>
              <a:tailEnd/>
            </a:ln>
          </p:spPr>
          <p:txBody>
            <a:bodyPr wrap="none" lIns="0" tIns="0" rIns="0" bIns="0">
              <a:spAutoFit/>
            </a:bodyPr>
            <a:lstStyle/>
            <a:p>
              <a:pPr algn="l"/>
              <a:r>
                <a:rPr lang="en-US" sz="1500"/>
                <a:t>Carbide</a:t>
              </a:r>
              <a:endParaRPr lang="en-US" sz="1800"/>
            </a:p>
          </p:txBody>
        </p:sp>
        <p:sp>
          <p:nvSpPr>
            <p:cNvPr id="219258" name="Rectangle 122"/>
            <p:cNvSpPr>
              <a:spLocks noChangeArrowheads="1"/>
            </p:cNvSpPr>
            <p:nvPr/>
          </p:nvSpPr>
          <p:spPr bwMode="auto">
            <a:xfrm>
              <a:off x="4957" y="1878"/>
              <a:ext cx="294" cy="144"/>
            </a:xfrm>
            <a:prstGeom prst="rect">
              <a:avLst/>
            </a:prstGeom>
            <a:noFill/>
            <a:ln w="9525">
              <a:noFill/>
              <a:miter lim="800000"/>
              <a:headEnd/>
              <a:tailEnd/>
            </a:ln>
          </p:spPr>
          <p:txBody>
            <a:bodyPr wrap="none" lIns="0" tIns="0" rIns="0" bIns="0">
              <a:spAutoFit/>
            </a:bodyPr>
            <a:lstStyle/>
            <a:p>
              <a:pPr algn="l"/>
              <a:r>
                <a:rPr lang="en-US" sz="1500">
                  <a:solidFill>
                    <a:srgbClr val="1F1A17"/>
                  </a:solidFill>
                </a:rPr>
                <a:t>Grain</a:t>
              </a:r>
              <a:endParaRPr lang="en-US" sz="1800"/>
            </a:p>
          </p:txBody>
        </p:sp>
        <p:sp>
          <p:nvSpPr>
            <p:cNvPr id="219259" name="Rectangle 123"/>
            <p:cNvSpPr>
              <a:spLocks noChangeArrowheads="1"/>
            </p:cNvSpPr>
            <p:nvPr/>
          </p:nvSpPr>
          <p:spPr bwMode="auto">
            <a:xfrm>
              <a:off x="4066" y="2301"/>
              <a:ext cx="849" cy="144"/>
            </a:xfrm>
            <a:prstGeom prst="rect">
              <a:avLst/>
            </a:prstGeom>
            <a:noFill/>
            <a:ln w="9525">
              <a:noFill/>
              <a:miter lim="800000"/>
              <a:headEnd/>
              <a:tailEnd/>
            </a:ln>
          </p:spPr>
          <p:txBody>
            <a:bodyPr wrap="none" lIns="0" tIns="0" rIns="0" bIns="0">
              <a:spAutoFit/>
            </a:bodyPr>
            <a:lstStyle/>
            <a:p>
              <a:pPr algn="l"/>
              <a:r>
                <a:rPr lang="en-US" sz="1500"/>
                <a:t>Dissolved Metal</a:t>
              </a:r>
              <a:endParaRPr lang="en-US" sz="1800"/>
            </a:p>
          </p:txBody>
        </p:sp>
        <p:sp>
          <p:nvSpPr>
            <p:cNvPr id="219260" name="Rectangle 124"/>
            <p:cNvSpPr>
              <a:spLocks noChangeArrowheads="1"/>
            </p:cNvSpPr>
            <p:nvPr/>
          </p:nvSpPr>
          <p:spPr bwMode="auto">
            <a:xfrm>
              <a:off x="3783" y="1878"/>
              <a:ext cx="294" cy="144"/>
            </a:xfrm>
            <a:prstGeom prst="rect">
              <a:avLst/>
            </a:prstGeom>
            <a:noFill/>
            <a:ln w="9525">
              <a:noFill/>
              <a:miter lim="800000"/>
              <a:headEnd/>
              <a:tailEnd/>
            </a:ln>
          </p:spPr>
          <p:txBody>
            <a:bodyPr wrap="none" lIns="0" tIns="0" rIns="0" bIns="0">
              <a:spAutoFit/>
            </a:bodyPr>
            <a:lstStyle/>
            <a:p>
              <a:pPr algn="l"/>
              <a:r>
                <a:rPr lang="en-US" sz="1500">
                  <a:solidFill>
                    <a:srgbClr val="1F1A17"/>
                  </a:solidFill>
                </a:rPr>
                <a:t>Grain</a:t>
              </a:r>
              <a:endParaRPr lang="en-US" sz="1800"/>
            </a:p>
          </p:txBody>
        </p:sp>
        <p:sp>
          <p:nvSpPr>
            <p:cNvPr id="219261" name="Rectangle 125"/>
            <p:cNvSpPr>
              <a:spLocks noChangeArrowheads="1"/>
            </p:cNvSpPr>
            <p:nvPr/>
          </p:nvSpPr>
          <p:spPr bwMode="auto">
            <a:xfrm>
              <a:off x="228" y="989"/>
              <a:ext cx="1010" cy="144"/>
            </a:xfrm>
            <a:prstGeom prst="rect">
              <a:avLst/>
            </a:prstGeom>
            <a:noFill/>
            <a:ln w="9525">
              <a:noFill/>
              <a:miter lim="800000"/>
              <a:headEnd/>
              <a:tailEnd/>
            </a:ln>
          </p:spPr>
          <p:txBody>
            <a:bodyPr wrap="none" lIns="0" tIns="0" rIns="0" bIns="0">
              <a:spAutoFit/>
            </a:bodyPr>
            <a:lstStyle/>
            <a:p>
              <a:pPr algn="l"/>
              <a:r>
                <a:rPr lang="en-US" sz="1500"/>
                <a:t>Chromium Carbide</a:t>
              </a:r>
              <a:endParaRPr lang="en-US" sz="1800"/>
            </a:p>
          </p:txBody>
        </p:sp>
        <p:sp>
          <p:nvSpPr>
            <p:cNvPr id="219262" name="Rectangle 126"/>
            <p:cNvSpPr>
              <a:spLocks noChangeArrowheads="1"/>
            </p:cNvSpPr>
            <p:nvPr/>
          </p:nvSpPr>
          <p:spPr bwMode="auto">
            <a:xfrm>
              <a:off x="228" y="1121"/>
              <a:ext cx="568" cy="144"/>
            </a:xfrm>
            <a:prstGeom prst="rect">
              <a:avLst/>
            </a:prstGeom>
            <a:noFill/>
            <a:ln w="9525">
              <a:noFill/>
              <a:miter lim="800000"/>
              <a:headEnd/>
              <a:tailEnd/>
            </a:ln>
          </p:spPr>
          <p:txBody>
            <a:bodyPr wrap="none" lIns="0" tIns="0" rIns="0" bIns="0">
              <a:spAutoFit/>
            </a:bodyPr>
            <a:lstStyle/>
            <a:p>
              <a:pPr algn="l"/>
              <a:r>
                <a:rPr lang="en-US" sz="1500"/>
                <a:t>Precipitate</a:t>
              </a:r>
              <a:endParaRPr lang="en-US" sz="1800"/>
            </a:p>
          </p:txBody>
        </p:sp>
        <p:sp>
          <p:nvSpPr>
            <p:cNvPr id="219263" name="Rectangle 127"/>
            <p:cNvSpPr>
              <a:spLocks noChangeArrowheads="1"/>
            </p:cNvSpPr>
            <p:nvPr/>
          </p:nvSpPr>
          <p:spPr bwMode="auto">
            <a:xfrm rot="2700000">
              <a:off x="1860" y="2367"/>
              <a:ext cx="104" cy="259"/>
            </a:xfrm>
            <a:prstGeom prst="rect">
              <a:avLst/>
            </a:prstGeom>
            <a:noFill/>
            <a:ln w="9525">
              <a:noFill/>
              <a:miter lim="800000"/>
              <a:headEnd/>
              <a:tailEnd/>
            </a:ln>
          </p:spPr>
          <p:txBody>
            <a:bodyPr wrap="none" lIns="0" tIns="0" rIns="0" bIns="0">
              <a:spAutoFit/>
            </a:bodyPr>
            <a:lstStyle/>
            <a:p>
              <a:pPr algn="l"/>
              <a:r>
                <a:rPr lang="en-US" sz="2700">
                  <a:solidFill>
                    <a:srgbClr val="FFFFFF"/>
                  </a:solidFill>
                  <a:latin typeface="Times New Roman" pitchFamily="18" charset="0"/>
                </a:rPr>
                <a:t>}</a:t>
              </a:r>
              <a:endParaRPr lang="en-US" sz="1800"/>
            </a:p>
          </p:txBody>
        </p:sp>
        <p:sp>
          <p:nvSpPr>
            <p:cNvPr id="219264" name="Freeform 128"/>
            <p:cNvSpPr>
              <a:spLocks/>
            </p:cNvSpPr>
            <p:nvPr/>
          </p:nvSpPr>
          <p:spPr bwMode="auto">
            <a:xfrm>
              <a:off x="4091" y="1683"/>
              <a:ext cx="845" cy="459"/>
            </a:xfrm>
            <a:custGeom>
              <a:avLst/>
              <a:gdLst/>
              <a:ahLst/>
              <a:cxnLst>
                <a:cxn ang="0">
                  <a:pos x="2535" y="0"/>
                </a:cxn>
                <a:cxn ang="0">
                  <a:pos x="2404" y="33"/>
                </a:cxn>
                <a:cxn ang="0">
                  <a:pos x="2302" y="87"/>
                </a:cxn>
                <a:cxn ang="0">
                  <a:pos x="2225" y="158"/>
                </a:cxn>
                <a:cxn ang="0">
                  <a:pos x="2168" y="243"/>
                </a:cxn>
                <a:cxn ang="0">
                  <a:pos x="2126" y="339"/>
                </a:cxn>
                <a:cxn ang="0">
                  <a:pos x="2095" y="445"/>
                </a:cxn>
                <a:cxn ang="0">
                  <a:pos x="2072" y="555"/>
                </a:cxn>
                <a:cxn ang="0">
                  <a:pos x="2049" y="670"/>
                </a:cxn>
                <a:cxn ang="0">
                  <a:pos x="2023" y="785"/>
                </a:cxn>
                <a:cxn ang="0">
                  <a:pos x="1992" y="898"/>
                </a:cxn>
                <a:cxn ang="0">
                  <a:pos x="1947" y="1007"/>
                </a:cxn>
                <a:cxn ang="0">
                  <a:pos x="1887" y="1107"/>
                </a:cxn>
                <a:cxn ang="0">
                  <a:pos x="1806" y="1196"/>
                </a:cxn>
                <a:cxn ang="0">
                  <a:pos x="1699" y="1273"/>
                </a:cxn>
                <a:cxn ang="0">
                  <a:pos x="1562" y="1335"/>
                </a:cxn>
                <a:cxn ang="0">
                  <a:pos x="1391" y="1377"/>
                </a:cxn>
                <a:cxn ang="0">
                  <a:pos x="1049" y="1358"/>
                </a:cxn>
                <a:cxn ang="0">
                  <a:pos x="897" y="1306"/>
                </a:cxn>
                <a:cxn ang="0">
                  <a:pos x="776" y="1237"/>
                </a:cxn>
                <a:cxn ang="0">
                  <a:pos x="683" y="1153"/>
                </a:cxn>
                <a:cxn ang="0">
                  <a:pos x="614" y="1058"/>
                </a:cxn>
                <a:cxn ang="0">
                  <a:pos x="562" y="953"/>
                </a:cxn>
                <a:cxn ang="0">
                  <a:pos x="525" y="843"/>
                </a:cxn>
                <a:cxn ang="0">
                  <a:pos x="498" y="728"/>
                </a:cxn>
                <a:cxn ang="0">
                  <a:pos x="474" y="613"/>
                </a:cxn>
                <a:cxn ang="0">
                  <a:pos x="451" y="499"/>
                </a:cxn>
                <a:cxn ang="0">
                  <a:pos x="425" y="391"/>
                </a:cxn>
                <a:cxn ang="0">
                  <a:pos x="389" y="290"/>
                </a:cxn>
                <a:cxn ang="0">
                  <a:pos x="341" y="199"/>
                </a:cxn>
                <a:cxn ang="0">
                  <a:pos x="274" y="121"/>
                </a:cxn>
                <a:cxn ang="0">
                  <a:pos x="185" y="58"/>
                </a:cxn>
                <a:cxn ang="0">
                  <a:pos x="69" y="14"/>
                </a:cxn>
              </a:cxnLst>
              <a:rect l="0" t="0" r="r" b="b"/>
              <a:pathLst>
                <a:path w="2535" h="1377">
                  <a:moveTo>
                    <a:pt x="0" y="0"/>
                  </a:moveTo>
                  <a:lnTo>
                    <a:pt x="2535" y="0"/>
                  </a:lnTo>
                  <a:lnTo>
                    <a:pt x="2466" y="14"/>
                  </a:lnTo>
                  <a:lnTo>
                    <a:pt x="2404" y="33"/>
                  </a:lnTo>
                  <a:lnTo>
                    <a:pt x="2350" y="58"/>
                  </a:lnTo>
                  <a:lnTo>
                    <a:pt x="2302" y="87"/>
                  </a:lnTo>
                  <a:lnTo>
                    <a:pt x="2260" y="121"/>
                  </a:lnTo>
                  <a:lnTo>
                    <a:pt x="2225" y="158"/>
                  </a:lnTo>
                  <a:lnTo>
                    <a:pt x="2194" y="199"/>
                  </a:lnTo>
                  <a:lnTo>
                    <a:pt x="2168" y="243"/>
                  </a:lnTo>
                  <a:lnTo>
                    <a:pt x="2145" y="290"/>
                  </a:lnTo>
                  <a:lnTo>
                    <a:pt x="2126" y="339"/>
                  </a:lnTo>
                  <a:lnTo>
                    <a:pt x="2109" y="391"/>
                  </a:lnTo>
                  <a:lnTo>
                    <a:pt x="2095" y="445"/>
                  </a:lnTo>
                  <a:lnTo>
                    <a:pt x="2083" y="499"/>
                  </a:lnTo>
                  <a:lnTo>
                    <a:pt x="2072" y="555"/>
                  </a:lnTo>
                  <a:lnTo>
                    <a:pt x="2060" y="613"/>
                  </a:lnTo>
                  <a:lnTo>
                    <a:pt x="2049" y="670"/>
                  </a:lnTo>
                  <a:lnTo>
                    <a:pt x="2037" y="728"/>
                  </a:lnTo>
                  <a:lnTo>
                    <a:pt x="2023" y="785"/>
                  </a:lnTo>
                  <a:lnTo>
                    <a:pt x="2009" y="843"/>
                  </a:lnTo>
                  <a:lnTo>
                    <a:pt x="1992" y="898"/>
                  </a:lnTo>
                  <a:lnTo>
                    <a:pt x="1971" y="953"/>
                  </a:lnTo>
                  <a:lnTo>
                    <a:pt x="1947" y="1007"/>
                  </a:lnTo>
                  <a:lnTo>
                    <a:pt x="1920" y="1058"/>
                  </a:lnTo>
                  <a:lnTo>
                    <a:pt x="1887" y="1107"/>
                  </a:lnTo>
                  <a:lnTo>
                    <a:pt x="1849" y="1153"/>
                  </a:lnTo>
                  <a:lnTo>
                    <a:pt x="1806" y="1196"/>
                  </a:lnTo>
                  <a:lnTo>
                    <a:pt x="1756" y="1237"/>
                  </a:lnTo>
                  <a:lnTo>
                    <a:pt x="1699" y="1273"/>
                  </a:lnTo>
                  <a:lnTo>
                    <a:pt x="1634" y="1306"/>
                  </a:lnTo>
                  <a:lnTo>
                    <a:pt x="1562" y="1335"/>
                  </a:lnTo>
                  <a:lnTo>
                    <a:pt x="1481" y="1358"/>
                  </a:lnTo>
                  <a:lnTo>
                    <a:pt x="1391" y="1377"/>
                  </a:lnTo>
                  <a:lnTo>
                    <a:pt x="1139" y="1377"/>
                  </a:lnTo>
                  <a:lnTo>
                    <a:pt x="1049" y="1358"/>
                  </a:lnTo>
                  <a:lnTo>
                    <a:pt x="969" y="1335"/>
                  </a:lnTo>
                  <a:lnTo>
                    <a:pt x="897" y="1306"/>
                  </a:lnTo>
                  <a:lnTo>
                    <a:pt x="833" y="1273"/>
                  </a:lnTo>
                  <a:lnTo>
                    <a:pt x="776" y="1237"/>
                  </a:lnTo>
                  <a:lnTo>
                    <a:pt x="726" y="1196"/>
                  </a:lnTo>
                  <a:lnTo>
                    <a:pt x="683" y="1153"/>
                  </a:lnTo>
                  <a:lnTo>
                    <a:pt x="646" y="1107"/>
                  </a:lnTo>
                  <a:lnTo>
                    <a:pt x="614" y="1058"/>
                  </a:lnTo>
                  <a:lnTo>
                    <a:pt x="586" y="1007"/>
                  </a:lnTo>
                  <a:lnTo>
                    <a:pt x="562" y="953"/>
                  </a:lnTo>
                  <a:lnTo>
                    <a:pt x="542" y="898"/>
                  </a:lnTo>
                  <a:lnTo>
                    <a:pt x="525" y="843"/>
                  </a:lnTo>
                  <a:lnTo>
                    <a:pt x="510" y="785"/>
                  </a:lnTo>
                  <a:lnTo>
                    <a:pt x="498" y="728"/>
                  </a:lnTo>
                  <a:lnTo>
                    <a:pt x="485" y="670"/>
                  </a:lnTo>
                  <a:lnTo>
                    <a:pt x="474" y="613"/>
                  </a:lnTo>
                  <a:lnTo>
                    <a:pt x="463" y="555"/>
                  </a:lnTo>
                  <a:lnTo>
                    <a:pt x="451" y="499"/>
                  </a:lnTo>
                  <a:lnTo>
                    <a:pt x="439" y="445"/>
                  </a:lnTo>
                  <a:lnTo>
                    <a:pt x="425" y="391"/>
                  </a:lnTo>
                  <a:lnTo>
                    <a:pt x="408" y="339"/>
                  </a:lnTo>
                  <a:lnTo>
                    <a:pt x="389" y="290"/>
                  </a:lnTo>
                  <a:lnTo>
                    <a:pt x="367" y="243"/>
                  </a:lnTo>
                  <a:lnTo>
                    <a:pt x="341" y="199"/>
                  </a:lnTo>
                  <a:lnTo>
                    <a:pt x="310" y="158"/>
                  </a:lnTo>
                  <a:lnTo>
                    <a:pt x="274" y="121"/>
                  </a:lnTo>
                  <a:lnTo>
                    <a:pt x="233" y="87"/>
                  </a:lnTo>
                  <a:lnTo>
                    <a:pt x="185" y="58"/>
                  </a:lnTo>
                  <a:lnTo>
                    <a:pt x="130" y="33"/>
                  </a:lnTo>
                  <a:lnTo>
                    <a:pt x="69" y="14"/>
                  </a:lnTo>
                  <a:lnTo>
                    <a:pt x="0" y="0"/>
                  </a:lnTo>
                  <a:close/>
                </a:path>
              </a:pathLst>
            </a:custGeom>
            <a:solidFill>
              <a:srgbClr val="DFDFDE"/>
            </a:solidFill>
            <a:ln w="9525">
              <a:noFill/>
              <a:round/>
              <a:headEnd/>
              <a:tailEnd/>
            </a:ln>
          </p:spPr>
          <p:txBody>
            <a:bodyPr/>
            <a:lstStyle/>
            <a:p>
              <a:endParaRPr lang="en-US"/>
            </a:p>
          </p:txBody>
        </p:sp>
        <p:sp>
          <p:nvSpPr>
            <p:cNvPr id="219265" name="Freeform 129"/>
            <p:cNvSpPr>
              <a:spLocks/>
            </p:cNvSpPr>
            <p:nvPr/>
          </p:nvSpPr>
          <p:spPr bwMode="auto">
            <a:xfrm>
              <a:off x="4091" y="1683"/>
              <a:ext cx="845" cy="459"/>
            </a:xfrm>
            <a:custGeom>
              <a:avLst/>
              <a:gdLst/>
              <a:ahLst/>
              <a:cxnLst>
                <a:cxn ang="0">
                  <a:pos x="2535" y="0"/>
                </a:cxn>
                <a:cxn ang="0">
                  <a:pos x="2404" y="33"/>
                </a:cxn>
                <a:cxn ang="0">
                  <a:pos x="2302" y="87"/>
                </a:cxn>
                <a:cxn ang="0">
                  <a:pos x="2225" y="158"/>
                </a:cxn>
                <a:cxn ang="0">
                  <a:pos x="2168" y="243"/>
                </a:cxn>
                <a:cxn ang="0">
                  <a:pos x="2126" y="339"/>
                </a:cxn>
                <a:cxn ang="0">
                  <a:pos x="2095" y="445"/>
                </a:cxn>
                <a:cxn ang="0">
                  <a:pos x="2072" y="555"/>
                </a:cxn>
                <a:cxn ang="0">
                  <a:pos x="2049" y="670"/>
                </a:cxn>
                <a:cxn ang="0">
                  <a:pos x="2023" y="785"/>
                </a:cxn>
                <a:cxn ang="0">
                  <a:pos x="1992" y="898"/>
                </a:cxn>
                <a:cxn ang="0">
                  <a:pos x="1947" y="1007"/>
                </a:cxn>
                <a:cxn ang="0">
                  <a:pos x="1887" y="1107"/>
                </a:cxn>
                <a:cxn ang="0">
                  <a:pos x="1806" y="1196"/>
                </a:cxn>
                <a:cxn ang="0">
                  <a:pos x="1699" y="1273"/>
                </a:cxn>
                <a:cxn ang="0">
                  <a:pos x="1562" y="1335"/>
                </a:cxn>
                <a:cxn ang="0">
                  <a:pos x="1391" y="1377"/>
                </a:cxn>
                <a:cxn ang="0">
                  <a:pos x="1049" y="1358"/>
                </a:cxn>
                <a:cxn ang="0">
                  <a:pos x="897" y="1306"/>
                </a:cxn>
                <a:cxn ang="0">
                  <a:pos x="776" y="1237"/>
                </a:cxn>
                <a:cxn ang="0">
                  <a:pos x="683" y="1153"/>
                </a:cxn>
                <a:cxn ang="0">
                  <a:pos x="614" y="1058"/>
                </a:cxn>
                <a:cxn ang="0">
                  <a:pos x="562" y="953"/>
                </a:cxn>
                <a:cxn ang="0">
                  <a:pos x="525" y="843"/>
                </a:cxn>
                <a:cxn ang="0">
                  <a:pos x="498" y="728"/>
                </a:cxn>
                <a:cxn ang="0">
                  <a:pos x="474" y="613"/>
                </a:cxn>
                <a:cxn ang="0">
                  <a:pos x="451" y="499"/>
                </a:cxn>
                <a:cxn ang="0">
                  <a:pos x="425" y="391"/>
                </a:cxn>
                <a:cxn ang="0">
                  <a:pos x="389" y="290"/>
                </a:cxn>
                <a:cxn ang="0">
                  <a:pos x="341" y="199"/>
                </a:cxn>
                <a:cxn ang="0">
                  <a:pos x="274" y="121"/>
                </a:cxn>
                <a:cxn ang="0">
                  <a:pos x="185" y="58"/>
                </a:cxn>
                <a:cxn ang="0">
                  <a:pos x="69" y="14"/>
                </a:cxn>
              </a:cxnLst>
              <a:rect l="0" t="0" r="r" b="b"/>
              <a:pathLst>
                <a:path w="2535" h="1377">
                  <a:moveTo>
                    <a:pt x="0" y="0"/>
                  </a:moveTo>
                  <a:lnTo>
                    <a:pt x="2535" y="0"/>
                  </a:lnTo>
                  <a:lnTo>
                    <a:pt x="2466" y="14"/>
                  </a:lnTo>
                  <a:lnTo>
                    <a:pt x="2404" y="33"/>
                  </a:lnTo>
                  <a:lnTo>
                    <a:pt x="2350" y="58"/>
                  </a:lnTo>
                  <a:lnTo>
                    <a:pt x="2302" y="87"/>
                  </a:lnTo>
                  <a:lnTo>
                    <a:pt x="2260" y="121"/>
                  </a:lnTo>
                  <a:lnTo>
                    <a:pt x="2225" y="158"/>
                  </a:lnTo>
                  <a:lnTo>
                    <a:pt x="2194" y="199"/>
                  </a:lnTo>
                  <a:lnTo>
                    <a:pt x="2168" y="243"/>
                  </a:lnTo>
                  <a:lnTo>
                    <a:pt x="2145" y="290"/>
                  </a:lnTo>
                  <a:lnTo>
                    <a:pt x="2126" y="339"/>
                  </a:lnTo>
                  <a:lnTo>
                    <a:pt x="2109" y="391"/>
                  </a:lnTo>
                  <a:lnTo>
                    <a:pt x="2095" y="445"/>
                  </a:lnTo>
                  <a:lnTo>
                    <a:pt x="2083" y="499"/>
                  </a:lnTo>
                  <a:lnTo>
                    <a:pt x="2072" y="555"/>
                  </a:lnTo>
                  <a:lnTo>
                    <a:pt x="2060" y="613"/>
                  </a:lnTo>
                  <a:lnTo>
                    <a:pt x="2049" y="670"/>
                  </a:lnTo>
                  <a:lnTo>
                    <a:pt x="2037" y="728"/>
                  </a:lnTo>
                  <a:lnTo>
                    <a:pt x="2023" y="785"/>
                  </a:lnTo>
                  <a:lnTo>
                    <a:pt x="2009" y="843"/>
                  </a:lnTo>
                  <a:lnTo>
                    <a:pt x="1992" y="898"/>
                  </a:lnTo>
                  <a:lnTo>
                    <a:pt x="1971" y="953"/>
                  </a:lnTo>
                  <a:lnTo>
                    <a:pt x="1947" y="1007"/>
                  </a:lnTo>
                  <a:lnTo>
                    <a:pt x="1920" y="1058"/>
                  </a:lnTo>
                  <a:lnTo>
                    <a:pt x="1887" y="1107"/>
                  </a:lnTo>
                  <a:lnTo>
                    <a:pt x="1849" y="1153"/>
                  </a:lnTo>
                  <a:lnTo>
                    <a:pt x="1806" y="1196"/>
                  </a:lnTo>
                  <a:lnTo>
                    <a:pt x="1756" y="1237"/>
                  </a:lnTo>
                  <a:lnTo>
                    <a:pt x="1699" y="1273"/>
                  </a:lnTo>
                  <a:lnTo>
                    <a:pt x="1634" y="1306"/>
                  </a:lnTo>
                  <a:lnTo>
                    <a:pt x="1562" y="1335"/>
                  </a:lnTo>
                  <a:lnTo>
                    <a:pt x="1481" y="1358"/>
                  </a:lnTo>
                  <a:lnTo>
                    <a:pt x="1391" y="1377"/>
                  </a:lnTo>
                  <a:lnTo>
                    <a:pt x="1139" y="1377"/>
                  </a:lnTo>
                  <a:lnTo>
                    <a:pt x="1049" y="1358"/>
                  </a:lnTo>
                  <a:lnTo>
                    <a:pt x="969" y="1335"/>
                  </a:lnTo>
                  <a:lnTo>
                    <a:pt x="897" y="1306"/>
                  </a:lnTo>
                  <a:lnTo>
                    <a:pt x="833" y="1273"/>
                  </a:lnTo>
                  <a:lnTo>
                    <a:pt x="776" y="1237"/>
                  </a:lnTo>
                  <a:lnTo>
                    <a:pt x="726" y="1196"/>
                  </a:lnTo>
                  <a:lnTo>
                    <a:pt x="683" y="1153"/>
                  </a:lnTo>
                  <a:lnTo>
                    <a:pt x="646" y="1107"/>
                  </a:lnTo>
                  <a:lnTo>
                    <a:pt x="614" y="1058"/>
                  </a:lnTo>
                  <a:lnTo>
                    <a:pt x="586" y="1007"/>
                  </a:lnTo>
                  <a:lnTo>
                    <a:pt x="562" y="953"/>
                  </a:lnTo>
                  <a:lnTo>
                    <a:pt x="542" y="898"/>
                  </a:lnTo>
                  <a:lnTo>
                    <a:pt x="525" y="843"/>
                  </a:lnTo>
                  <a:lnTo>
                    <a:pt x="510" y="785"/>
                  </a:lnTo>
                  <a:lnTo>
                    <a:pt x="498" y="728"/>
                  </a:lnTo>
                  <a:lnTo>
                    <a:pt x="485" y="670"/>
                  </a:lnTo>
                  <a:lnTo>
                    <a:pt x="474" y="613"/>
                  </a:lnTo>
                  <a:lnTo>
                    <a:pt x="463" y="555"/>
                  </a:lnTo>
                  <a:lnTo>
                    <a:pt x="451" y="499"/>
                  </a:lnTo>
                  <a:lnTo>
                    <a:pt x="439" y="445"/>
                  </a:lnTo>
                  <a:lnTo>
                    <a:pt x="425" y="391"/>
                  </a:lnTo>
                  <a:lnTo>
                    <a:pt x="408" y="339"/>
                  </a:lnTo>
                  <a:lnTo>
                    <a:pt x="389" y="290"/>
                  </a:lnTo>
                  <a:lnTo>
                    <a:pt x="367" y="243"/>
                  </a:lnTo>
                  <a:lnTo>
                    <a:pt x="341" y="199"/>
                  </a:lnTo>
                  <a:lnTo>
                    <a:pt x="310" y="158"/>
                  </a:lnTo>
                  <a:lnTo>
                    <a:pt x="274" y="121"/>
                  </a:lnTo>
                  <a:lnTo>
                    <a:pt x="233" y="87"/>
                  </a:lnTo>
                  <a:lnTo>
                    <a:pt x="185" y="58"/>
                  </a:lnTo>
                  <a:lnTo>
                    <a:pt x="130" y="33"/>
                  </a:lnTo>
                  <a:lnTo>
                    <a:pt x="69" y="14"/>
                  </a:lnTo>
                  <a:lnTo>
                    <a:pt x="0" y="0"/>
                  </a:lnTo>
                  <a:close/>
                </a:path>
              </a:pathLst>
            </a:custGeom>
            <a:noFill/>
            <a:ln w="7938">
              <a:solidFill>
                <a:srgbClr val="1F1A17"/>
              </a:solidFill>
              <a:prstDash val="solid"/>
              <a:round/>
              <a:headEnd/>
              <a:tailEnd/>
            </a:ln>
          </p:spPr>
          <p:txBody>
            <a:bodyPr/>
            <a:lstStyle/>
            <a:p>
              <a:endParaRPr lang="en-US"/>
            </a:p>
          </p:txBody>
        </p:sp>
        <p:sp>
          <p:nvSpPr>
            <p:cNvPr id="219266" name="Rectangle 130"/>
            <p:cNvSpPr>
              <a:spLocks noChangeArrowheads="1"/>
            </p:cNvSpPr>
            <p:nvPr/>
          </p:nvSpPr>
          <p:spPr bwMode="auto">
            <a:xfrm>
              <a:off x="4468" y="1683"/>
              <a:ext cx="87" cy="459"/>
            </a:xfrm>
            <a:prstGeom prst="rect">
              <a:avLst/>
            </a:prstGeom>
            <a:solidFill>
              <a:srgbClr val="994779"/>
            </a:solidFill>
            <a:ln w="9525">
              <a:noFill/>
              <a:miter lim="800000"/>
              <a:headEnd/>
              <a:tailEnd/>
            </a:ln>
          </p:spPr>
          <p:txBody>
            <a:bodyPr/>
            <a:lstStyle/>
            <a:p>
              <a:endParaRPr lang="en-US"/>
            </a:p>
          </p:txBody>
        </p:sp>
        <p:sp>
          <p:nvSpPr>
            <p:cNvPr id="219267" name="Rectangle 131"/>
            <p:cNvSpPr>
              <a:spLocks noChangeArrowheads="1"/>
            </p:cNvSpPr>
            <p:nvPr/>
          </p:nvSpPr>
          <p:spPr bwMode="auto">
            <a:xfrm>
              <a:off x="4468" y="1683"/>
              <a:ext cx="87" cy="459"/>
            </a:xfrm>
            <a:prstGeom prst="rect">
              <a:avLst/>
            </a:prstGeom>
            <a:noFill/>
            <a:ln w="7938">
              <a:solidFill>
                <a:srgbClr val="1F1A17"/>
              </a:solidFill>
              <a:miter lim="800000"/>
              <a:headEnd/>
              <a:tailEnd/>
            </a:ln>
          </p:spPr>
          <p:txBody>
            <a:bodyPr/>
            <a:lstStyle/>
            <a:p>
              <a:endParaRPr lang="en-US"/>
            </a:p>
          </p:txBody>
        </p:sp>
        <p:sp>
          <p:nvSpPr>
            <p:cNvPr id="219268" name="Freeform 132"/>
            <p:cNvSpPr>
              <a:spLocks/>
            </p:cNvSpPr>
            <p:nvPr/>
          </p:nvSpPr>
          <p:spPr bwMode="auto">
            <a:xfrm>
              <a:off x="4325" y="1950"/>
              <a:ext cx="89" cy="113"/>
            </a:xfrm>
            <a:custGeom>
              <a:avLst/>
              <a:gdLst/>
              <a:ahLst/>
              <a:cxnLst>
                <a:cxn ang="0">
                  <a:pos x="266" y="214"/>
                </a:cxn>
                <a:cxn ang="0">
                  <a:pos x="260" y="214"/>
                </a:cxn>
                <a:cxn ang="0">
                  <a:pos x="251" y="215"/>
                </a:cxn>
                <a:cxn ang="0">
                  <a:pos x="242" y="215"/>
                </a:cxn>
                <a:cxn ang="0">
                  <a:pos x="233" y="216"/>
                </a:cxn>
                <a:cxn ang="0">
                  <a:pos x="225" y="217"/>
                </a:cxn>
                <a:cxn ang="0">
                  <a:pos x="215" y="219"/>
                </a:cxn>
                <a:cxn ang="0">
                  <a:pos x="207" y="220"/>
                </a:cxn>
                <a:cxn ang="0">
                  <a:pos x="199" y="222"/>
                </a:cxn>
                <a:cxn ang="0">
                  <a:pos x="190" y="224"/>
                </a:cxn>
                <a:cxn ang="0">
                  <a:pos x="181" y="226"/>
                </a:cxn>
                <a:cxn ang="0">
                  <a:pos x="173" y="229"/>
                </a:cxn>
                <a:cxn ang="0">
                  <a:pos x="166" y="231"/>
                </a:cxn>
                <a:cxn ang="0">
                  <a:pos x="158" y="234"/>
                </a:cxn>
                <a:cxn ang="0">
                  <a:pos x="150" y="238"/>
                </a:cxn>
                <a:cxn ang="0">
                  <a:pos x="142" y="241"/>
                </a:cxn>
                <a:cxn ang="0">
                  <a:pos x="134" y="246"/>
                </a:cxn>
                <a:cxn ang="0">
                  <a:pos x="127" y="249"/>
                </a:cxn>
                <a:cxn ang="0">
                  <a:pos x="120" y="253"/>
                </a:cxn>
                <a:cxn ang="0">
                  <a:pos x="113" y="258"/>
                </a:cxn>
                <a:cxn ang="0">
                  <a:pos x="106" y="262"/>
                </a:cxn>
                <a:cxn ang="0">
                  <a:pos x="98" y="267"/>
                </a:cxn>
                <a:cxn ang="0">
                  <a:pos x="92" y="272"/>
                </a:cxn>
                <a:cxn ang="0">
                  <a:pos x="85" y="277"/>
                </a:cxn>
                <a:cxn ang="0">
                  <a:pos x="79" y="282"/>
                </a:cxn>
                <a:cxn ang="0">
                  <a:pos x="73" y="289"/>
                </a:cxn>
                <a:cxn ang="0">
                  <a:pos x="67" y="295"/>
                </a:cxn>
                <a:cxn ang="0">
                  <a:pos x="59" y="301"/>
                </a:cxn>
                <a:cxn ang="0">
                  <a:pos x="54" y="307"/>
                </a:cxn>
                <a:cxn ang="0">
                  <a:pos x="48" y="314"/>
                </a:cxn>
                <a:cxn ang="0">
                  <a:pos x="42" y="321"/>
                </a:cxn>
                <a:cxn ang="0">
                  <a:pos x="37" y="329"/>
                </a:cxn>
                <a:cxn ang="0">
                  <a:pos x="31" y="336"/>
                </a:cxn>
                <a:cxn ang="0">
                  <a:pos x="0" y="0"/>
                </a:cxn>
              </a:cxnLst>
              <a:rect l="0" t="0" r="r" b="b"/>
              <a:pathLst>
                <a:path w="266" h="339">
                  <a:moveTo>
                    <a:pt x="0" y="0"/>
                  </a:moveTo>
                  <a:lnTo>
                    <a:pt x="266" y="214"/>
                  </a:lnTo>
                  <a:lnTo>
                    <a:pt x="266" y="214"/>
                  </a:lnTo>
                  <a:lnTo>
                    <a:pt x="260" y="214"/>
                  </a:lnTo>
                  <a:lnTo>
                    <a:pt x="256" y="214"/>
                  </a:lnTo>
                  <a:lnTo>
                    <a:pt x="251" y="215"/>
                  </a:lnTo>
                  <a:lnTo>
                    <a:pt x="247" y="215"/>
                  </a:lnTo>
                  <a:lnTo>
                    <a:pt x="242" y="215"/>
                  </a:lnTo>
                  <a:lnTo>
                    <a:pt x="238" y="216"/>
                  </a:lnTo>
                  <a:lnTo>
                    <a:pt x="233" y="216"/>
                  </a:lnTo>
                  <a:lnTo>
                    <a:pt x="229" y="217"/>
                  </a:lnTo>
                  <a:lnTo>
                    <a:pt x="225" y="217"/>
                  </a:lnTo>
                  <a:lnTo>
                    <a:pt x="219" y="218"/>
                  </a:lnTo>
                  <a:lnTo>
                    <a:pt x="215" y="219"/>
                  </a:lnTo>
                  <a:lnTo>
                    <a:pt x="211" y="219"/>
                  </a:lnTo>
                  <a:lnTo>
                    <a:pt x="207" y="220"/>
                  </a:lnTo>
                  <a:lnTo>
                    <a:pt x="203" y="221"/>
                  </a:lnTo>
                  <a:lnTo>
                    <a:pt x="199" y="222"/>
                  </a:lnTo>
                  <a:lnTo>
                    <a:pt x="194" y="223"/>
                  </a:lnTo>
                  <a:lnTo>
                    <a:pt x="190" y="224"/>
                  </a:lnTo>
                  <a:lnTo>
                    <a:pt x="186" y="225"/>
                  </a:lnTo>
                  <a:lnTo>
                    <a:pt x="181" y="226"/>
                  </a:lnTo>
                  <a:lnTo>
                    <a:pt x="177" y="228"/>
                  </a:lnTo>
                  <a:lnTo>
                    <a:pt x="173" y="229"/>
                  </a:lnTo>
                  <a:lnTo>
                    <a:pt x="169" y="230"/>
                  </a:lnTo>
                  <a:lnTo>
                    <a:pt x="166" y="231"/>
                  </a:lnTo>
                  <a:lnTo>
                    <a:pt x="162" y="233"/>
                  </a:lnTo>
                  <a:lnTo>
                    <a:pt x="158" y="234"/>
                  </a:lnTo>
                  <a:lnTo>
                    <a:pt x="154" y="236"/>
                  </a:lnTo>
                  <a:lnTo>
                    <a:pt x="150" y="238"/>
                  </a:lnTo>
                  <a:lnTo>
                    <a:pt x="146" y="239"/>
                  </a:lnTo>
                  <a:lnTo>
                    <a:pt x="142" y="241"/>
                  </a:lnTo>
                  <a:lnTo>
                    <a:pt x="138" y="243"/>
                  </a:lnTo>
                  <a:lnTo>
                    <a:pt x="134" y="246"/>
                  </a:lnTo>
                  <a:lnTo>
                    <a:pt x="131" y="247"/>
                  </a:lnTo>
                  <a:lnTo>
                    <a:pt x="127" y="249"/>
                  </a:lnTo>
                  <a:lnTo>
                    <a:pt x="124" y="251"/>
                  </a:lnTo>
                  <a:lnTo>
                    <a:pt x="120" y="253"/>
                  </a:lnTo>
                  <a:lnTo>
                    <a:pt x="117" y="255"/>
                  </a:lnTo>
                  <a:lnTo>
                    <a:pt x="113" y="258"/>
                  </a:lnTo>
                  <a:lnTo>
                    <a:pt x="110" y="260"/>
                  </a:lnTo>
                  <a:lnTo>
                    <a:pt x="106" y="262"/>
                  </a:lnTo>
                  <a:lnTo>
                    <a:pt x="102" y="264"/>
                  </a:lnTo>
                  <a:lnTo>
                    <a:pt x="98" y="267"/>
                  </a:lnTo>
                  <a:lnTo>
                    <a:pt x="95" y="269"/>
                  </a:lnTo>
                  <a:lnTo>
                    <a:pt x="92" y="272"/>
                  </a:lnTo>
                  <a:lnTo>
                    <a:pt x="89" y="274"/>
                  </a:lnTo>
                  <a:lnTo>
                    <a:pt x="85" y="277"/>
                  </a:lnTo>
                  <a:lnTo>
                    <a:pt x="82" y="280"/>
                  </a:lnTo>
                  <a:lnTo>
                    <a:pt x="79" y="282"/>
                  </a:lnTo>
                  <a:lnTo>
                    <a:pt x="76" y="286"/>
                  </a:lnTo>
                  <a:lnTo>
                    <a:pt x="73" y="289"/>
                  </a:lnTo>
                  <a:lnTo>
                    <a:pt x="70" y="292"/>
                  </a:lnTo>
                  <a:lnTo>
                    <a:pt x="67" y="295"/>
                  </a:lnTo>
                  <a:lnTo>
                    <a:pt x="62" y="298"/>
                  </a:lnTo>
                  <a:lnTo>
                    <a:pt x="59" y="301"/>
                  </a:lnTo>
                  <a:lnTo>
                    <a:pt x="57" y="304"/>
                  </a:lnTo>
                  <a:lnTo>
                    <a:pt x="54" y="307"/>
                  </a:lnTo>
                  <a:lnTo>
                    <a:pt x="51" y="310"/>
                  </a:lnTo>
                  <a:lnTo>
                    <a:pt x="48" y="314"/>
                  </a:lnTo>
                  <a:lnTo>
                    <a:pt x="45" y="317"/>
                  </a:lnTo>
                  <a:lnTo>
                    <a:pt x="42" y="321"/>
                  </a:lnTo>
                  <a:lnTo>
                    <a:pt x="39" y="324"/>
                  </a:lnTo>
                  <a:lnTo>
                    <a:pt x="37" y="329"/>
                  </a:lnTo>
                  <a:lnTo>
                    <a:pt x="34" y="332"/>
                  </a:lnTo>
                  <a:lnTo>
                    <a:pt x="31" y="336"/>
                  </a:lnTo>
                  <a:lnTo>
                    <a:pt x="28" y="339"/>
                  </a:lnTo>
                  <a:lnTo>
                    <a:pt x="0" y="0"/>
                  </a:lnTo>
                  <a:lnTo>
                    <a:pt x="0" y="0"/>
                  </a:lnTo>
                  <a:close/>
                </a:path>
              </a:pathLst>
            </a:custGeom>
            <a:solidFill>
              <a:srgbClr val="169BCD"/>
            </a:solidFill>
            <a:ln w="9525">
              <a:noFill/>
              <a:round/>
              <a:headEnd/>
              <a:tailEnd/>
            </a:ln>
          </p:spPr>
          <p:txBody>
            <a:bodyPr/>
            <a:lstStyle/>
            <a:p>
              <a:endParaRPr lang="en-US"/>
            </a:p>
          </p:txBody>
        </p:sp>
        <p:sp>
          <p:nvSpPr>
            <p:cNvPr id="219269" name="Freeform 133"/>
            <p:cNvSpPr>
              <a:spLocks/>
            </p:cNvSpPr>
            <p:nvPr/>
          </p:nvSpPr>
          <p:spPr bwMode="auto">
            <a:xfrm>
              <a:off x="4343" y="1993"/>
              <a:ext cx="179" cy="332"/>
            </a:xfrm>
            <a:custGeom>
              <a:avLst/>
              <a:gdLst/>
              <a:ahLst/>
              <a:cxnLst>
                <a:cxn ang="0">
                  <a:pos x="535" y="953"/>
                </a:cxn>
                <a:cxn ang="0">
                  <a:pos x="535" y="935"/>
                </a:cxn>
                <a:cxn ang="0">
                  <a:pos x="39" y="0"/>
                </a:cxn>
                <a:cxn ang="0">
                  <a:pos x="0" y="20"/>
                </a:cxn>
                <a:cxn ang="0">
                  <a:pos x="495" y="955"/>
                </a:cxn>
                <a:cxn ang="0">
                  <a:pos x="535" y="953"/>
                </a:cxn>
                <a:cxn ang="0">
                  <a:pos x="495" y="955"/>
                </a:cxn>
                <a:cxn ang="0">
                  <a:pos x="517" y="997"/>
                </a:cxn>
                <a:cxn ang="0">
                  <a:pos x="535" y="953"/>
                </a:cxn>
              </a:cxnLst>
              <a:rect l="0" t="0" r="r" b="b"/>
              <a:pathLst>
                <a:path w="535" h="997">
                  <a:moveTo>
                    <a:pt x="535" y="953"/>
                  </a:moveTo>
                  <a:lnTo>
                    <a:pt x="535" y="935"/>
                  </a:lnTo>
                  <a:lnTo>
                    <a:pt x="39" y="0"/>
                  </a:lnTo>
                  <a:lnTo>
                    <a:pt x="0" y="20"/>
                  </a:lnTo>
                  <a:lnTo>
                    <a:pt x="495" y="955"/>
                  </a:lnTo>
                  <a:lnTo>
                    <a:pt x="535" y="953"/>
                  </a:lnTo>
                  <a:lnTo>
                    <a:pt x="495" y="955"/>
                  </a:lnTo>
                  <a:lnTo>
                    <a:pt x="517" y="997"/>
                  </a:lnTo>
                  <a:lnTo>
                    <a:pt x="535" y="953"/>
                  </a:lnTo>
                  <a:close/>
                </a:path>
              </a:pathLst>
            </a:custGeom>
            <a:solidFill>
              <a:srgbClr val="169BCD"/>
            </a:solidFill>
            <a:ln w="9525">
              <a:noFill/>
              <a:round/>
              <a:headEnd/>
              <a:tailEnd/>
            </a:ln>
          </p:spPr>
          <p:txBody>
            <a:bodyPr/>
            <a:lstStyle/>
            <a:p>
              <a:endParaRPr lang="en-US"/>
            </a:p>
          </p:txBody>
        </p:sp>
        <p:sp>
          <p:nvSpPr>
            <p:cNvPr id="219270" name="Freeform 134"/>
            <p:cNvSpPr>
              <a:spLocks/>
            </p:cNvSpPr>
            <p:nvPr/>
          </p:nvSpPr>
          <p:spPr bwMode="auto">
            <a:xfrm>
              <a:off x="4508" y="1944"/>
              <a:ext cx="160" cy="366"/>
            </a:xfrm>
            <a:custGeom>
              <a:avLst/>
              <a:gdLst/>
              <a:ahLst/>
              <a:cxnLst>
                <a:cxn ang="0">
                  <a:pos x="437" y="0"/>
                </a:cxn>
                <a:cxn ang="0">
                  <a:pos x="0" y="1083"/>
                </a:cxn>
                <a:cxn ang="0">
                  <a:pos x="41" y="1099"/>
                </a:cxn>
                <a:cxn ang="0">
                  <a:pos x="479" y="16"/>
                </a:cxn>
                <a:cxn ang="0">
                  <a:pos x="437" y="0"/>
                </a:cxn>
              </a:cxnLst>
              <a:rect l="0" t="0" r="r" b="b"/>
              <a:pathLst>
                <a:path w="479" h="1099">
                  <a:moveTo>
                    <a:pt x="437" y="0"/>
                  </a:moveTo>
                  <a:lnTo>
                    <a:pt x="0" y="1083"/>
                  </a:lnTo>
                  <a:lnTo>
                    <a:pt x="41" y="1099"/>
                  </a:lnTo>
                  <a:lnTo>
                    <a:pt x="479" y="16"/>
                  </a:lnTo>
                  <a:lnTo>
                    <a:pt x="437" y="0"/>
                  </a:lnTo>
                  <a:close/>
                </a:path>
              </a:pathLst>
            </a:custGeom>
            <a:solidFill>
              <a:srgbClr val="169BCD"/>
            </a:solidFill>
            <a:ln w="9525">
              <a:noFill/>
              <a:round/>
              <a:headEnd/>
              <a:tailEnd/>
            </a:ln>
          </p:spPr>
          <p:txBody>
            <a:bodyPr/>
            <a:lstStyle/>
            <a:p>
              <a:endParaRPr lang="en-US"/>
            </a:p>
          </p:txBody>
        </p:sp>
        <p:sp>
          <p:nvSpPr>
            <p:cNvPr id="219271" name="Freeform 135"/>
            <p:cNvSpPr>
              <a:spLocks/>
            </p:cNvSpPr>
            <p:nvPr/>
          </p:nvSpPr>
          <p:spPr bwMode="auto">
            <a:xfrm>
              <a:off x="4600" y="1898"/>
              <a:ext cx="83" cy="114"/>
            </a:xfrm>
            <a:custGeom>
              <a:avLst/>
              <a:gdLst/>
              <a:ahLst/>
              <a:cxnLst>
                <a:cxn ang="0">
                  <a:pos x="0" y="240"/>
                </a:cxn>
                <a:cxn ang="0">
                  <a:pos x="4" y="240"/>
                </a:cxn>
                <a:cxn ang="0">
                  <a:pos x="13" y="239"/>
                </a:cxn>
                <a:cxn ang="0">
                  <a:pos x="22" y="239"/>
                </a:cxn>
                <a:cxn ang="0">
                  <a:pos x="32" y="239"/>
                </a:cxn>
                <a:cxn ang="0">
                  <a:pos x="41" y="239"/>
                </a:cxn>
                <a:cxn ang="0">
                  <a:pos x="49" y="240"/>
                </a:cxn>
                <a:cxn ang="0">
                  <a:pos x="58" y="240"/>
                </a:cxn>
                <a:cxn ang="0">
                  <a:pos x="66" y="241"/>
                </a:cxn>
                <a:cxn ang="0">
                  <a:pos x="75" y="242"/>
                </a:cxn>
                <a:cxn ang="0">
                  <a:pos x="84" y="244"/>
                </a:cxn>
                <a:cxn ang="0">
                  <a:pos x="92" y="245"/>
                </a:cxn>
                <a:cxn ang="0">
                  <a:pos x="100" y="247"/>
                </a:cxn>
                <a:cxn ang="0">
                  <a:pos x="109" y="249"/>
                </a:cxn>
                <a:cxn ang="0">
                  <a:pos x="117" y="252"/>
                </a:cxn>
                <a:cxn ang="0">
                  <a:pos x="124" y="254"/>
                </a:cxn>
                <a:cxn ang="0">
                  <a:pos x="132" y="257"/>
                </a:cxn>
                <a:cxn ang="0">
                  <a:pos x="140" y="260"/>
                </a:cxn>
                <a:cxn ang="0">
                  <a:pos x="147" y="264"/>
                </a:cxn>
                <a:cxn ang="0">
                  <a:pos x="156" y="267"/>
                </a:cxn>
                <a:cxn ang="0">
                  <a:pos x="163" y="271"/>
                </a:cxn>
                <a:cxn ang="0">
                  <a:pos x="170" y="275"/>
                </a:cxn>
                <a:cxn ang="0">
                  <a:pos x="177" y="280"/>
                </a:cxn>
                <a:cxn ang="0">
                  <a:pos x="184" y="285"/>
                </a:cxn>
                <a:cxn ang="0">
                  <a:pos x="192" y="289"/>
                </a:cxn>
                <a:cxn ang="0">
                  <a:pos x="199" y="294"/>
                </a:cxn>
                <a:cxn ang="0">
                  <a:pos x="206" y="299"/>
                </a:cxn>
                <a:cxn ang="0">
                  <a:pos x="212" y="305"/>
                </a:cxn>
                <a:cxn ang="0">
                  <a:pos x="219" y="310"/>
                </a:cxn>
                <a:cxn ang="0">
                  <a:pos x="225" y="316"/>
                </a:cxn>
                <a:cxn ang="0">
                  <a:pos x="232" y="324"/>
                </a:cxn>
                <a:cxn ang="0">
                  <a:pos x="239" y="330"/>
                </a:cxn>
                <a:cxn ang="0">
                  <a:pos x="245" y="337"/>
                </a:cxn>
                <a:cxn ang="0">
                  <a:pos x="241" y="0"/>
                </a:cxn>
              </a:cxnLst>
              <a:rect l="0" t="0" r="r" b="b"/>
              <a:pathLst>
                <a:path w="248" h="340">
                  <a:moveTo>
                    <a:pt x="241" y="0"/>
                  </a:moveTo>
                  <a:lnTo>
                    <a:pt x="0" y="240"/>
                  </a:lnTo>
                  <a:lnTo>
                    <a:pt x="0" y="240"/>
                  </a:lnTo>
                  <a:lnTo>
                    <a:pt x="4" y="240"/>
                  </a:lnTo>
                  <a:lnTo>
                    <a:pt x="9" y="239"/>
                  </a:lnTo>
                  <a:lnTo>
                    <a:pt x="13" y="239"/>
                  </a:lnTo>
                  <a:lnTo>
                    <a:pt x="18" y="239"/>
                  </a:lnTo>
                  <a:lnTo>
                    <a:pt x="22" y="239"/>
                  </a:lnTo>
                  <a:lnTo>
                    <a:pt x="26" y="239"/>
                  </a:lnTo>
                  <a:lnTo>
                    <a:pt x="32" y="239"/>
                  </a:lnTo>
                  <a:lnTo>
                    <a:pt x="36" y="239"/>
                  </a:lnTo>
                  <a:lnTo>
                    <a:pt x="41" y="239"/>
                  </a:lnTo>
                  <a:lnTo>
                    <a:pt x="45" y="239"/>
                  </a:lnTo>
                  <a:lnTo>
                    <a:pt x="49" y="240"/>
                  </a:lnTo>
                  <a:lnTo>
                    <a:pt x="53" y="240"/>
                  </a:lnTo>
                  <a:lnTo>
                    <a:pt x="58" y="240"/>
                  </a:lnTo>
                  <a:lnTo>
                    <a:pt x="62" y="241"/>
                  </a:lnTo>
                  <a:lnTo>
                    <a:pt x="66" y="241"/>
                  </a:lnTo>
                  <a:lnTo>
                    <a:pt x="71" y="242"/>
                  </a:lnTo>
                  <a:lnTo>
                    <a:pt x="75" y="242"/>
                  </a:lnTo>
                  <a:lnTo>
                    <a:pt x="80" y="243"/>
                  </a:lnTo>
                  <a:lnTo>
                    <a:pt x="84" y="244"/>
                  </a:lnTo>
                  <a:lnTo>
                    <a:pt x="88" y="245"/>
                  </a:lnTo>
                  <a:lnTo>
                    <a:pt x="92" y="245"/>
                  </a:lnTo>
                  <a:lnTo>
                    <a:pt x="96" y="246"/>
                  </a:lnTo>
                  <a:lnTo>
                    <a:pt x="100" y="247"/>
                  </a:lnTo>
                  <a:lnTo>
                    <a:pt x="104" y="248"/>
                  </a:lnTo>
                  <a:lnTo>
                    <a:pt x="109" y="249"/>
                  </a:lnTo>
                  <a:lnTo>
                    <a:pt x="113" y="251"/>
                  </a:lnTo>
                  <a:lnTo>
                    <a:pt x="117" y="252"/>
                  </a:lnTo>
                  <a:lnTo>
                    <a:pt x="121" y="253"/>
                  </a:lnTo>
                  <a:lnTo>
                    <a:pt x="124" y="254"/>
                  </a:lnTo>
                  <a:lnTo>
                    <a:pt x="128" y="256"/>
                  </a:lnTo>
                  <a:lnTo>
                    <a:pt x="132" y="257"/>
                  </a:lnTo>
                  <a:lnTo>
                    <a:pt x="136" y="259"/>
                  </a:lnTo>
                  <a:lnTo>
                    <a:pt x="140" y="260"/>
                  </a:lnTo>
                  <a:lnTo>
                    <a:pt x="143" y="262"/>
                  </a:lnTo>
                  <a:lnTo>
                    <a:pt x="147" y="264"/>
                  </a:lnTo>
                  <a:lnTo>
                    <a:pt x="152" y="265"/>
                  </a:lnTo>
                  <a:lnTo>
                    <a:pt x="156" y="267"/>
                  </a:lnTo>
                  <a:lnTo>
                    <a:pt x="159" y="269"/>
                  </a:lnTo>
                  <a:lnTo>
                    <a:pt x="163" y="271"/>
                  </a:lnTo>
                  <a:lnTo>
                    <a:pt x="166" y="273"/>
                  </a:lnTo>
                  <a:lnTo>
                    <a:pt x="170" y="275"/>
                  </a:lnTo>
                  <a:lnTo>
                    <a:pt x="174" y="278"/>
                  </a:lnTo>
                  <a:lnTo>
                    <a:pt x="177" y="280"/>
                  </a:lnTo>
                  <a:lnTo>
                    <a:pt x="181" y="282"/>
                  </a:lnTo>
                  <a:lnTo>
                    <a:pt x="184" y="285"/>
                  </a:lnTo>
                  <a:lnTo>
                    <a:pt x="189" y="287"/>
                  </a:lnTo>
                  <a:lnTo>
                    <a:pt x="192" y="289"/>
                  </a:lnTo>
                  <a:lnTo>
                    <a:pt x="195" y="292"/>
                  </a:lnTo>
                  <a:lnTo>
                    <a:pt x="199" y="294"/>
                  </a:lnTo>
                  <a:lnTo>
                    <a:pt x="202" y="297"/>
                  </a:lnTo>
                  <a:lnTo>
                    <a:pt x="206" y="299"/>
                  </a:lnTo>
                  <a:lnTo>
                    <a:pt x="209" y="302"/>
                  </a:lnTo>
                  <a:lnTo>
                    <a:pt x="212" y="305"/>
                  </a:lnTo>
                  <a:lnTo>
                    <a:pt x="215" y="308"/>
                  </a:lnTo>
                  <a:lnTo>
                    <a:pt x="219" y="310"/>
                  </a:lnTo>
                  <a:lnTo>
                    <a:pt x="222" y="313"/>
                  </a:lnTo>
                  <a:lnTo>
                    <a:pt x="225" y="316"/>
                  </a:lnTo>
                  <a:lnTo>
                    <a:pt x="229" y="320"/>
                  </a:lnTo>
                  <a:lnTo>
                    <a:pt x="232" y="324"/>
                  </a:lnTo>
                  <a:lnTo>
                    <a:pt x="236" y="327"/>
                  </a:lnTo>
                  <a:lnTo>
                    <a:pt x="239" y="330"/>
                  </a:lnTo>
                  <a:lnTo>
                    <a:pt x="242" y="333"/>
                  </a:lnTo>
                  <a:lnTo>
                    <a:pt x="245" y="337"/>
                  </a:lnTo>
                  <a:lnTo>
                    <a:pt x="248" y="340"/>
                  </a:lnTo>
                  <a:lnTo>
                    <a:pt x="241" y="0"/>
                  </a:lnTo>
                  <a:lnTo>
                    <a:pt x="241" y="0"/>
                  </a:lnTo>
                  <a:close/>
                </a:path>
              </a:pathLst>
            </a:custGeom>
            <a:solidFill>
              <a:srgbClr val="169BCD"/>
            </a:solidFill>
            <a:ln w="9525">
              <a:noFill/>
              <a:round/>
              <a:headEnd/>
              <a:tailEnd/>
            </a:ln>
          </p:spPr>
          <p:txBody>
            <a:bodyPr/>
            <a:lstStyle/>
            <a:p>
              <a:endParaRPr lang="en-US"/>
            </a:p>
          </p:txBody>
        </p:sp>
      </p:grpSp>
      <p:sp>
        <p:nvSpPr>
          <p:cNvPr id="72" name="Rectangle 71"/>
          <p:cNvSpPr/>
          <p:nvPr/>
        </p:nvSpPr>
        <p:spPr>
          <a:xfrm>
            <a:off x="304800" y="1600200"/>
            <a:ext cx="7696200" cy="1015663"/>
          </a:xfrm>
          <a:prstGeom prst="rect">
            <a:avLst/>
          </a:prstGeom>
        </p:spPr>
        <p:txBody>
          <a:bodyPr wrap="square">
            <a:spAutoFit/>
          </a:bodyPr>
          <a:lstStyle/>
          <a:p>
            <a:r>
              <a:rPr lang="en-US" sz="2000" b="1" dirty="0" smtClean="0"/>
              <a:t>The most universally accepted theory for </a:t>
            </a:r>
            <a:r>
              <a:rPr lang="en-US" sz="2000" b="1" dirty="0" err="1" smtClean="0"/>
              <a:t>intergranular</a:t>
            </a:r>
            <a:r>
              <a:rPr lang="en-US" sz="2000" b="1" dirty="0" smtClean="0"/>
              <a:t> corrosion is based on depletion of chromium in the grain boundary areas. </a:t>
            </a:r>
            <a:endParaRPr lang="en-US" sz="2000" b="1" dirty="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ChangeArrowheads="1"/>
          </p:cNvSpPr>
          <p:nvPr>
            <p:ph type="title"/>
          </p:nvPr>
        </p:nvSpPr>
        <p:spPr>
          <a:xfrm>
            <a:off x="1219200" y="0"/>
            <a:ext cx="7010400" cy="1143000"/>
          </a:xfrm>
        </p:spPr>
        <p:txBody>
          <a:bodyPr/>
          <a:lstStyle/>
          <a:p>
            <a:pPr algn="ctr"/>
            <a:r>
              <a:rPr lang="en-US" dirty="0">
                <a:solidFill>
                  <a:schemeClr val="tx1"/>
                </a:solidFill>
              </a:rPr>
              <a:t>Localized Corrosion</a:t>
            </a:r>
          </a:p>
        </p:txBody>
      </p:sp>
      <p:sp>
        <p:nvSpPr>
          <p:cNvPr id="240643" name="Rectangle 3"/>
          <p:cNvSpPr>
            <a:spLocks noChangeArrowheads="1"/>
          </p:cNvSpPr>
          <p:nvPr/>
        </p:nvSpPr>
        <p:spPr bwMode="auto">
          <a:xfrm>
            <a:off x="0" y="1676400"/>
            <a:ext cx="8610600" cy="1295400"/>
          </a:xfrm>
          <a:prstGeom prst="rect">
            <a:avLst/>
          </a:prstGeom>
          <a:noFill/>
          <a:ln w="9525">
            <a:noFill/>
            <a:miter lim="800000"/>
            <a:headEnd/>
            <a:tailEnd/>
          </a:ln>
          <a:effectLst/>
        </p:spPr>
        <p:txBody>
          <a:bodyPr lIns="182562" tIns="46038" rIns="182562" bIns="46038"/>
          <a:lstStyle/>
          <a:p>
            <a:pPr marL="342900" indent="-342900" algn="l">
              <a:spcBef>
                <a:spcPct val="50000"/>
              </a:spcBef>
              <a:buFontTx/>
              <a:buChar char="•"/>
            </a:pPr>
            <a:r>
              <a:rPr lang="en-US" sz="2400" b="1" dirty="0">
                <a:solidFill>
                  <a:srgbClr val="0000FF"/>
                </a:solidFill>
              </a:rPr>
              <a:t>Fretting corrosion</a:t>
            </a:r>
            <a:r>
              <a:rPr lang="en-US" sz="2400" dirty="0"/>
              <a:t> occurs at contact areas between materials under load subject to vibration and slip.</a:t>
            </a:r>
          </a:p>
          <a:p>
            <a:pPr marL="342900" indent="-342900" algn="l">
              <a:spcBef>
                <a:spcPct val="50000"/>
              </a:spcBef>
              <a:buFontTx/>
              <a:buChar char="•"/>
            </a:pPr>
            <a:r>
              <a:rPr lang="en-US" sz="2400" dirty="0"/>
              <a:t>Characterized by pits or grooves and oxide debris. </a:t>
            </a:r>
          </a:p>
        </p:txBody>
      </p:sp>
      <p:sp>
        <p:nvSpPr>
          <p:cNvPr id="240644" name="Rectangle 4"/>
          <p:cNvSpPr>
            <a:spLocks noChangeArrowheads="1"/>
          </p:cNvSpPr>
          <p:nvPr/>
        </p:nvSpPr>
        <p:spPr bwMode="auto">
          <a:xfrm>
            <a:off x="1219200" y="3200400"/>
            <a:ext cx="7391400" cy="1828800"/>
          </a:xfrm>
          <a:prstGeom prst="rect">
            <a:avLst/>
          </a:prstGeom>
          <a:noFill/>
          <a:ln w="9525">
            <a:noFill/>
            <a:miter lim="800000"/>
            <a:headEnd/>
            <a:tailEnd/>
          </a:ln>
          <a:effectLst/>
        </p:spPr>
        <p:txBody>
          <a:bodyPr lIns="182562" tIns="46038" rIns="182562" bIns="46038"/>
          <a:lstStyle/>
          <a:p>
            <a:pPr marL="342900" indent="-342900" algn="l">
              <a:spcBef>
                <a:spcPct val="50000"/>
              </a:spcBef>
              <a:buFontTx/>
              <a:buChar char="•"/>
            </a:pPr>
            <a:endParaRPr lang="en-US" sz="1600" dirty="0"/>
          </a:p>
        </p:txBody>
      </p:sp>
      <p:grpSp>
        <p:nvGrpSpPr>
          <p:cNvPr id="2" name="Group 11"/>
          <p:cNvGrpSpPr>
            <a:grpSpLocks/>
          </p:cNvGrpSpPr>
          <p:nvPr/>
        </p:nvGrpSpPr>
        <p:grpSpPr bwMode="auto">
          <a:xfrm>
            <a:off x="304394" y="3079751"/>
            <a:ext cx="8839395" cy="3778251"/>
            <a:chOff x="-67" y="1220"/>
            <a:chExt cx="7731" cy="2380"/>
          </a:xfrm>
        </p:grpSpPr>
        <p:sp>
          <p:nvSpPr>
            <p:cNvPr id="240646" name="Rectangle 6"/>
            <p:cNvSpPr>
              <a:spLocks noChangeArrowheads="1"/>
            </p:cNvSpPr>
            <p:nvPr/>
          </p:nvSpPr>
          <p:spPr bwMode="auto">
            <a:xfrm>
              <a:off x="-67" y="1536"/>
              <a:ext cx="3999" cy="1440"/>
            </a:xfrm>
            <a:prstGeom prst="rect">
              <a:avLst/>
            </a:prstGeom>
            <a:noFill/>
            <a:ln w="9525">
              <a:noFill/>
              <a:miter lim="800000"/>
              <a:headEnd/>
              <a:tailEnd/>
            </a:ln>
            <a:effectLst/>
          </p:spPr>
          <p:txBody>
            <a:bodyPr lIns="182562" tIns="46038" rIns="182562" bIns="46038"/>
            <a:lstStyle/>
            <a:p>
              <a:pPr marL="342900" indent="-342900" algn="l">
                <a:spcBef>
                  <a:spcPct val="50000"/>
                </a:spcBef>
                <a:buFontTx/>
                <a:buChar char="•"/>
              </a:pPr>
              <a:r>
                <a:rPr lang="en-US" sz="2400" dirty="0"/>
                <a:t>Common on ball bearings and other metal surfaces where metal to metal contact and motion occurs. </a:t>
              </a:r>
            </a:p>
            <a:p>
              <a:pPr marL="342900" indent="-342900" algn="l">
                <a:spcBef>
                  <a:spcPct val="50000"/>
                </a:spcBef>
                <a:buFontTx/>
                <a:buChar char="•"/>
              </a:pPr>
              <a:endParaRPr lang="en-US" sz="2400" dirty="0"/>
            </a:p>
          </p:txBody>
        </p:sp>
        <p:pic>
          <p:nvPicPr>
            <p:cNvPr id="240648" name="Picture 8" descr="cracks4.jpg (43536 bytes)"/>
            <p:cNvPicPr>
              <a:picLocks noChangeAspect="1" noChangeArrowheads="1"/>
            </p:cNvPicPr>
            <p:nvPr/>
          </p:nvPicPr>
          <p:blipFill>
            <a:blip r:embed="rId2" cstate="print"/>
            <a:srcRect/>
            <a:stretch>
              <a:fillRect/>
            </a:stretch>
          </p:blipFill>
          <p:spPr bwMode="auto">
            <a:xfrm>
              <a:off x="4665" y="1220"/>
              <a:ext cx="2999" cy="2380"/>
            </a:xfrm>
            <a:prstGeom prst="rect">
              <a:avLst/>
            </a:prstGeom>
            <a:noFill/>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nodePh="1">
                                  <p:stCondLst>
                                    <p:cond delay="0"/>
                                  </p:stCondLst>
                                  <p:endCondLst>
                                    <p:cond evt="begin" delay="0">
                                      <p:tn val="5"/>
                                    </p:cond>
                                  </p:endCondLst>
                                  <p:childTnLst>
                                    <p:set>
                                      <p:cBhvr>
                                        <p:cTn id="6" dur="1" fill="hold">
                                          <p:stCondLst>
                                            <p:cond delay="0"/>
                                          </p:stCondLst>
                                        </p:cTn>
                                        <p:tgtEl>
                                          <p:spTgt spid="240644">
                                            <p:txEl>
                                              <p:pRg st="0" end="0"/>
                                            </p:txEl>
                                          </p:spTgt>
                                        </p:tgtEl>
                                        <p:attrNameLst>
                                          <p:attrName>style.visibility</p:attrName>
                                        </p:attrNameLst>
                                      </p:cBhvr>
                                      <p:to>
                                        <p:strVal val="visible"/>
                                      </p:to>
                                    </p:set>
                                    <p:animEffect transition="in" filter="dissolve">
                                      <p:cBhvr>
                                        <p:cTn id="7" dur="500"/>
                                        <p:tgtEl>
                                          <p:spTgt spid="24064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644"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lstStyle/>
          <a:p>
            <a:pPr algn="ctr"/>
            <a:r>
              <a:rPr lang="en-US" dirty="0">
                <a:solidFill>
                  <a:schemeClr val="tx1"/>
                </a:solidFill>
              </a:rPr>
              <a:t>Localized Corrosion</a:t>
            </a:r>
          </a:p>
        </p:txBody>
      </p:sp>
      <p:sp>
        <p:nvSpPr>
          <p:cNvPr id="5" name="Content Placeholder 4"/>
          <p:cNvSpPr>
            <a:spLocks noGrp="1"/>
          </p:cNvSpPr>
          <p:nvPr>
            <p:ph idx="1"/>
          </p:nvPr>
        </p:nvSpPr>
        <p:spPr/>
        <p:txBody>
          <a:bodyPr/>
          <a:lstStyle/>
          <a:p>
            <a:pPr>
              <a:spcBef>
                <a:spcPct val="50000"/>
              </a:spcBef>
            </a:pPr>
            <a:r>
              <a:rPr lang="en-US" dirty="0" smtClean="0"/>
              <a:t>The protective film on the metal surfaces is removed by the rubbing action and exposes fresh, active metal to the corrosive action of the atmosphere.</a:t>
            </a:r>
          </a:p>
          <a:p>
            <a:pPr>
              <a:spcBef>
                <a:spcPct val="50000"/>
              </a:spcBef>
            </a:pPr>
            <a:r>
              <a:rPr lang="en-US" dirty="0" smtClean="0"/>
              <a:t>Also called friction oxidation, wear oxidation, chafing, and false </a:t>
            </a:r>
            <a:r>
              <a:rPr lang="en-US" dirty="0" err="1" smtClean="0"/>
              <a:t>brinelling</a:t>
            </a:r>
            <a:r>
              <a:rPr lang="en-US" dirty="0" smtClean="0"/>
              <a:t>.</a:t>
            </a:r>
          </a:p>
          <a:p>
            <a:endParaRPr lang="en-US" dirty="0"/>
          </a:p>
        </p:txBody>
      </p:sp>
      <p:pic>
        <p:nvPicPr>
          <p:cNvPr id="3" name="Picture 5" descr="Fretting"/>
          <p:cNvPicPr>
            <a:picLocks noChangeAspect="1" noChangeArrowheads="1"/>
          </p:cNvPicPr>
          <p:nvPr/>
        </p:nvPicPr>
        <p:blipFill>
          <a:blip r:embed="rId2" cstate="print"/>
          <a:srcRect/>
          <a:stretch>
            <a:fillRect/>
          </a:stretch>
        </p:blipFill>
        <p:spPr bwMode="auto">
          <a:xfrm>
            <a:off x="5410201" y="3659421"/>
            <a:ext cx="3733800" cy="3198580"/>
          </a:xfrm>
          <a:prstGeom prst="rect">
            <a:avLst/>
          </a:prstGeom>
          <a:noFill/>
          <a:ln w="9525">
            <a:solidFill>
              <a:schemeClr val="tx1"/>
            </a:solid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a:xfrm>
            <a:off x="1066800" y="0"/>
            <a:ext cx="7010400" cy="1143000"/>
          </a:xfrm>
        </p:spPr>
        <p:txBody>
          <a:bodyPr>
            <a:normAutofit fontScale="90000"/>
          </a:bodyPr>
          <a:lstStyle/>
          <a:p>
            <a:pPr algn="ctr"/>
            <a:r>
              <a:rPr lang="en-US" dirty="0">
                <a:solidFill>
                  <a:schemeClr val="tx1"/>
                </a:solidFill>
              </a:rPr>
              <a:t>Localized </a:t>
            </a:r>
            <a:r>
              <a:rPr lang="en-US" dirty="0" smtClean="0">
                <a:solidFill>
                  <a:schemeClr val="tx1"/>
                </a:solidFill>
              </a:rPr>
              <a:t>Corrosion (1.1.7.3.1.1)</a:t>
            </a:r>
            <a:endParaRPr lang="en-US" dirty="0">
              <a:solidFill>
                <a:schemeClr val="tx1"/>
              </a:solidFill>
            </a:endParaRPr>
          </a:p>
        </p:txBody>
      </p:sp>
      <p:sp>
        <p:nvSpPr>
          <p:cNvPr id="238595" name="Rectangle 3"/>
          <p:cNvSpPr>
            <a:spLocks noChangeArrowheads="1"/>
          </p:cNvSpPr>
          <p:nvPr/>
        </p:nvSpPr>
        <p:spPr bwMode="auto">
          <a:xfrm>
            <a:off x="0" y="1676400"/>
            <a:ext cx="9144000" cy="1295400"/>
          </a:xfrm>
          <a:prstGeom prst="rect">
            <a:avLst/>
          </a:prstGeom>
          <a:noFill/>
          <a:ln w="9525">
            <a:noFill/>
            <a:miter lim="800000"/>
            <a:headEnd/>
            <a:tailEnd/>
          </a:ln>
          <a:effectLst/>
        </p:spPr>
        <p:txBody>
          <a:bodyPr lIns="182562" tIns="46038" rIns="182562" bIns="46038"/>
          <a:lstStyle/>
          <a:p>
            <a:pPr marL="342900" indent="-342900" algn="l">
              <a:spcBef>
                <a:spcPct val="50000"/>
              </a:spcBef>
              <a:buFontTx/>
              <a:buChar char="•"/>
            </a:pPr>
            <a:r>
              <a:rPr lang="en-US" sz="2400" b="1" dirty="0"/>
              <a:t>Crevice Corrosion</a:t>
            </a:r>
            <a:r>
              <a:rPr lang="en-US" sz="2400" dirty="0"/>
              <a:t> - Intensive localized corrosion that frequently occurs within crevices and other shielded areas on metal surfaces exposed to a corrosive environment.</a:t>
            </a:r>
          </a:p>
        </p:txBody>
      </p:sp>
      <p:sp>
        <p:nvSpPr>
          <p:cNvPr id="238596" name="Rectangle 4"/>
          <p:cNvSpPr>
            <a:spLocks noChangeArrowheads="1"/>
          </p:cNvSpPr>
          <p:nvPr/>
        </p:nvSpPr>
        <p:spPr bwMode="auto">
          <a:xfrm>
            <a:off x="609600" y="3124200"/>
            <a:ext cx="6400800" cy="3200400"/>
          </a:xfrm>
          <a:prstGeom prst="rect">
            <a:avLst/>
          </a:prstGeom>
          <a:noFill/>
          <a:ln w="9525">
            <a:noFill/>
            <a:miter lim="800000"/>
            <a:headEnd/>
            <a:tailEnd/>
          </a:ln>
          <a:effectLst/>
        </p:spPr>
        <p:txBody>
          <a:bodyPr lIns="182562" tIns="46038" rIns="182562" bIns="46038"/>
          <a:lstStyle/>
          <a:p>
            <a:pPr marL="342900" indent="-342900" algn="l">
              <a:spcBef>
                <a:spcPct val="50000"/>
              </a:spcBef>
              <a:buFontTx/>
              <a:buChar char="•"/>
            </a:pPr>
            <a:endParaRPr lang="en-US" sz="2000" dirty="0"/>
          </a:p>
        </p:txBody>
      </p:sp>
      <p:pic>
        <p:nvPicPr>
          <p:cNvPr id="238599" name="Picture 7" descr="monel"/>
          <p:cNvPicPr>
            <a:picLocks noChangeAspect="1" noChangeArrowheads="1"/>
          </p:cNvPicPr>
          <p:nvPr/>
        </p:nvPicPr>
        <p:blipFill>
          <a:blip r:embed="rId2" cstate="print"/>
          <a:srcRect l="5194" t="4683"/>
          <a:stretch>
            <a:fillRect/>
          </a:stretch>
        </p:blipFill>
        <p:spPr bwMode="auto">
          <a:xfrm>
            <a:off x="-1" y="2895600"/>
            <a:ext cx="4987159" cy="3962400"/>
          </a:xfrm>
          <a:prstGeom prst="rect">
            <a:avLst/>
          </a:prstGeom>
          <a:noFill/>
          <a:ln w="9525">
            <a:solidFill>
              <a:schemeClr val="tx1"/>
            </a:solidFill>
            <a:miter lim="800000"/>
            <a:headEnd/>
            <a:tailEnd/>
          </a:ln>
        </p:spPr>
      </p:pic>
      <p:pic>
        <p:nvPicPr>
          <p:cNvPr id="238601" name="Picture 9" descr="Fig5"/>
          <p:cNvPicPr>
            <a:picLocks noChangeAspect="1" noChangeArrowheads="1"/>
          </p:cNvPicPr>
          <p:nvPr/>
        </p:nvPicPr>
        <p:blipFill>
          <a:blip r:embed="rId3" cstate="print"/>
          <a:srcRect l="47452" t="9322" r="22263" b="15134"/>
          <a:stretch>
            <a:fillRect/>
          </a:stretch>
        </p:blipFill>
        <p:spPr bwMode="auto">
          <a:xfrm>
            <a:off x="7010401" y="2846183"/>
            <a:ext cx="2133600" cy="4011817"/>
          </a:xfrm>
          <a:prstGeom prst="rect">
            <a:avLst/>
          </a:prstGeom>
          <a:noFill/>
          <a:ln w="9525">
            <a:solidFill>
              <a:schemeClr val="tx1"/>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nodePh="1">
                                  <p:stCondLst>
                                    <p:cond delay="0"/>
                                  </p:stCondLst>
                                  <p:endCondLst>
                                    <p:cond evt="begin" delay="0">
                                      <p:tn val="5"/>
                                    </p:cond>
                                  </p:endCondLst>
                                  <p:childTnLst>
                                    <p:set>
                                      <p:cBhvr>
                                        <p:cTn id="6" dur="1" fill="hold">
                                          <p:stCondLst>
                                            <p:cond delay="0"/>
                                          </p:stCondLst>
                                        </p:cTn>
                                        <p:tgtEl>
                                          <p:spTgt spid="238596">
                                            <p:txEl>
                                              <p:pRg st="0" end="0"/>
                                            </p:txEl>
                                          </p:spTgt>
                                        </p:tgtEl>
                                        <p:attrNameLst>
                                          <p:attrName>style.visibility</p:attrName>
                                        </p:attrNameLst>
                                      </p:cBhvr>
                                      <p:to>
                                        <p:strVal val="visible"/>
                                      </p:to>
                                    </p:set>
                                    <p:animEffect transition="in" filter="dissolve">
                                      <p:cBhvr>
                                        <p:cTn id="7" dur="500"/>
                                        <p:tgtEl>
                                          <p:spTgt spid="23859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596"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solidFill>
                  <a:schemeClr val="tx1"/>
                </a:solidFill>
              </a:rPr>
              <a:t>Localized Corrosion</a:t>
            </a:r>
            <a:endParaRPr lang="en-US" dirty="0"/>
          </a:p>
        </p:txBody>
      </p:sp>
      <p:sp>
        <p:nvSpPr>
          <p:cNvPr id="4" name="Content Placeholder 3"/>
          <p:cNvSpPr>
            <a:spLocks noGrp="1"/>
          </p:cNvSpPr>
          <p:nvPr>
            <p:ph idx="1"/>
          </p:nvPr>
        </p:nvSpPr>
        <p:spPr>
          <a:xfrm>
            <a:off x="457200" y="1646237"/>
            <a:ext cx="8229600" cy="4525963"/>
          </a:xfrm>
        </p:spPr>
        <p:txBody>
          <a:bodyPr>
            <a:normAutofit/>
          </a:bodyPr>
          <a:lstStyle/>
          <a:p>
            <a:pPr>
              <a:spcBef>
                <a:spcPct val="50000"/>
              </a:spcBef>
            </a:pPr>
            <a:r>
              <a:rPr lang="en-US" sz="2800" dirty="0" smtClean="0"/>
              <a:t>Usually associated with small volumes of stagnant solution caused by holes, gasket surfaces, lap joints, surface deposits, and crevices under bolt and rivet heads.</a:t>
            </a:r>
          </a:p>
          <a:p>
            <a:pPr>
              <a:spcBef>
                <a:spcPct val="50000"/>
              </a:spcBef>
            </a:pPr>
            <a:r>
              <a:rPr lang="en-US" sz="2800" dirty="0" smtClean="0"/>
              <a:t>To function as a corrosion site, a crevice must be wide enough to permit liquid entry but sufficiently narrow to maintain a stagnant zone.</a:t>
            </a:r>
          </a:p>
          <a:p>
            <a:pPr>
              <a:spcBef>
                <a:spcPct val="50000"/>
              </a:spcBef>
            </a:pPr>
            <a:r>
              <a:rPr lang="en-US" sz="2800" dirty="0" smtClean="0"/>
              <a:t>This type of corrosion occurs in many mediums but it is most intense in chloride-containing solutions. </a:t>
            </a:r>
            <a:endParaRPr lang="en-US" sz="28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ChangeArrowheads="1"/>
          </p:cNvSpPr>
          <p:nvPr>
            <p:ph type="title"/>
          </p:nvPr>
        </p:nvSpPr>
        <p:spPr>
          <a:xfrm>
            <a:off x="914400" y="0"/>
            <a:ext cx="7010400" cy="1143000"/>
          </a:xfrm>
        </p:spPr>
        <p:txBody>
          <a:bodyPr/>
          <a:lstStyle/>
          <a:p>
            <a:pPr algn="ctr"/>
            <a:r>
              <a:rPr lang="en-US" dirty="0" smtClean="0">
                <a:solidFill>
                  <a:schemeClr val="tx1"/>
                </a:solidFill>
              </a:rPr>
              <a:t>Localized Corrosion</a:t>
            </a:r>
            <a:endParaRPr lang="en-US" dirty="0">
              <a:solidFill>
                <a:srgbClr val="FF0000"/>
              </a:solidFill>
            </a:endParaRPr>
          </a:p>
        </p:txBody>
      </p:sp>
      <p:sp>
        <p:nvSpPr>
          <p:cNvPr id="239619" name="Rectangle 3"/>
          <p:cNvSpPr>
            <a:spLocks noChangeArrowheads="1"/>
          </p:cNvSpPr>
          <p:nvPr/>
        </p:nvSpPr>
        <p:spPr bwMode="auto">
          <a:xfrm>
            <a:off x="18691" y="1181100"/>
            <a:ext cx="8458200" cy="4648200"/>
          </a:xfrm>
          <a:prstGeom prst="rect">
            <a:avLst/>
          </a:prstGeom>
          <a:noFill/>
          <a:ln w="9525">
            <a:noFill/>
            <a:miter lim="800000"/>
            <a:headEnd/>
            <a:tailEnd/>
          </a:ln>
          <a:effectLst/>
        </p:spPr>
        <p:txBody>
          <a:bodyPr lIns="182562" tIns="46038" rIns="182562" bIns="46038"/>
          <a:lstStyle/>
          <a:p>
            <a:pPr marL="342900" indent="-342900" algn="l">
              <a:spcBef>
                <a:spcPct val="50000"/>
              </a:spcBef>
              <a:buFontTx/>
              <a:buChar char="•"/>
            </a:pPr>
            <a:r>
              <a:rPr lang="en-US" sz="2800" b="1" dirty="0"/>
              <a:t>Pitting</a:t>
            </a:r>
            <a:r>
              <a:rPr lang="en-US" sz="2800" dirty="0"/>
              <a:t> is a form of extremely localized attack that results in holes in the metal</a:t>
            </a:r>
            <a:r>
              <a:rPr lang="en-US" sz="2800" dirty="0" smtClean="0"/>
              <a:t>.</a:t>
            </a:r>
            <a:endParaRPr lang="en-US" sz="2800" dirty="0"/>
          </a:p>
          <a:p>
            <a:pPr marL="342900" indent="-342900" algn="l">
              <a:spcBef>
                <a:spcPct val="50000"/>
              </a:spcBef>
              <a:buFontTx/>
              <a:buChar char="•"/>
            </a:pPr>
            <a:r>
              <a:rPr lang="en-US" sz="2800" dirty="0"/>
              <a:t>It is often difficult to detect pits because of their small size and because the pits are often covered with corrosion products.</a:t>
            </a:r>
          </a:p>
        </p:txBody>
      </p:sp>
      <p:sp>
        <p:nvSpPr>
          <p:cNvPr id="239620" name="Rectangle 4"/>
          <p:cNvSpPr>
            <a:spLocks noChangeArrowheads="1"/>
          </p:cNvSpPr>
          <p:nvPr/>
        </p:nvSpPr>
        <p:spPr bwMode="auto">
          <a:xfrm>
            <a:off x="1219200" y="3505200"/>
            <a:ext cx="7924800" cy="3200400"/>
          </a:xfrm>
          <a:prstGeom prst="rect">
            <a:avLst/>
          </a:prstGeom>
          <a:noFill/>
          <a:ln w="9525">
            <a:noFill/>
            <a:miter lim="800000"/>
            <a:headEnd/>
            <a:tailEnd/>
          </a:ln>
          <a:effectLst/>
        </p:spPr>
        <p:txBody>
          <a:bodyPr lIns="182562" tIns="46038" rIns="182562" bIns="46038"/>
          <a:lstStyle/>
          <a:p>
            <a:pPr marL="342900" indent="-342900" algn="l">
              <a:spcBef>
                <a:spcPct val="50000"/>
              </a:spcBef>
              <a:buFontTx/>
              <a:buChar char="•"/>
            </a:pPr>
            <a:endParaRPr lang="en-US" sz="1800" dirty="0"/>
          </a:p>
        </p:txBody>
      </p:sp>
      <p:pic>
        <p:nvPicPr>
          <p:cNvPr id="239621" name="Picture 5" descr="Ductile_Iron_Pipe_Elbow_Perforation"/>
          <p:cNvPicPr>
            <a:picLocks noChangeAspect="1" noChangeArrowheads="1"/>
          </p:cNvPicPr>
          <p:nvPr/>
        </p:nvPicPr>
        <p:blipFill>
          <a:blip r:embed="rId2" cstate="print"/>
          <a:srcRect l="12903" r="22581" b="3226"/>
          <a:stretch>
            <a:fillRect/>
          </a:stretch>
        </p:blipFill>
        <p:spPr bwMode="auto">
          <a:xfrm>
            <a:off x="6019800" y="3343275"/>
            <a:ext cx="3124200" cy="3514725"/>
          </a:xfrm>
          <a:prstGeom prst="rect">
            <a:avLst/>
          </a:prstGeom>
          <a:noFill/>
          <a:ln w="9525">
            <a:solidFill>
              <a:schemeClr val="tx1"/>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nodePh="1">
                                  <p:stCondLst>
                                    <p:cond delay="0"/>
                                  </p:stCondLst>
                                  <p:endCondLst>
                                    <p:cond evt="begin" delay="0">
                                      <p:tn val="5"/>
                                    </p:cond>
                                  </p:endCondLst>
                                  <p:childTnLst>
                                    <p:set>
                                      <p:cBhvr>
                                        <p:cTn id="6" dur="1" fill="hold">
                                          <p:stCondLst>
                                            <p:cond delay="0"/>
                                          </p:stCondLst>
                                        </p:cTn>
                                        <p:tgtEl>
                                          <p:spTgt spid="239620">
                                            <p:txEl>
                                              <p:pRg st="0" end="0"/>
                                            </p:txEl>
                                          </p:spTgt>
                                        </p:tgtEl>
                                        <p:attrNameLst>
                                          <p:attrName>style.visibility</p:attrName>
                                        </p:attrNameLst>
                                      </p:cBhvr>
                                      <p:to>
                                        <p:strVal val="visible"/>
                                      </p:to>
                                    </p:set>
                                    <p:animEffect transition="in" filter="dissolve">
                                      <p:cBhvr>
                                        <p:cTn id="7" dur="500"/>
                                        <p:tgtEl>
                                          <p:spTgt spid="2396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620"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solidFill>
                  <a:schemeClr val="tx1"/>
                </a:solidFill>
              </a:rPr>
              <a:t>Localized Corrosion</a:t>
            </a:r>
            <a:endParaRPr lang="en-US" dirty="0"/>
          </a:p>
        </p:txBody>
      </p:sp>
      <p:sp>
        <p:nvSpPr>
          <p:cNvPr id="4" name="Content Placeholder 3"/>
          <p:cNvSpPr>
            <a:spLocks noGrp="1"/>
          </p:cNvSpPr>
          <p:nvPr>
            <p:ph idx="1"/>
          </p:nvPr>
        </p:nvSpPr>
        <p:spPr/>
        <p:txBody>
          <a:bodyPr>
            <a:normAutofit fontScale="92500" lnSpcReduction="10000"/>
          </a:bodyPr>
          <a:lstStyle/>
          <a:p>
            <a:pPr>
              <a:spcBef>
                <a:spcPct val="50000"/>
              </a:spcBef>
            </a:pPr>
            <a:r>
              <a:rPr lang="en-US" dirty="0" smtClean="0"/>
              <a:t>An intense form of corrosion and failure can occur very quickly.</a:t>
            </a:r>
          </a:p>
          <a:p>
            <a:pPr>
              <a:spcBef>
                <a:spcPct val="50000"/>
              </a:spcBef>
            </a:pPr>
            <a:r>
              <a:rPr lang="en-US" dirty="0" smtClean="0"/>
              <a:t>Many pitting failures are caused by chloride and chlorine-containing ions.</a:t>
            </a:r>
          </a:p>
          <a:p>
            <a:pPr>
              <a:spcBef>
                <a:spcPct val="50000"/>
              </a:spcBef>
            </a:pPr>
            <a:r>
              <a:rPr lang="en-US" dirty="0" smtClean="0"/>
              <a:t>Often associated with stagnant conditions such as a liquid in a tank or liquid trapped in a low part of an inactive piping system.</a:t>
            </a:r>
          </a:p>
          <a:p>
            <a:pPr>
              <a:spcBef>
                <a:spcPct val="50000"/>
              </a:spcBef>
            </a:pPr>
            <a:r>
              <a:rPr lang="en-US" dirty="0" smtClean="0"/>
              <a:t>Stainless steels are more susceptible to damage by pitting than any other class of alloy.</a:t>
            </a:r>
          </a:p>
          <a:p>
            <a:pPr>
              <a:spcBef>
                <a:spcPct val="50000"/>
              </a:spcBef>
            </a:pPr>
            <a:endParaRPr lang="en-US" dirty="0" smtClean="0"/>
          </a:p>
          <a:p>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a:xfrm>
            <a:off x="990600" y="0"/>
            <a:ext cx="7010400" cy="1143000"/>
          </a:xfrm>
        </p:spPr>
        <p:txBody>
          <a:bodyPr>
            <a:normAutofit fontScale="90000"/>
          </a:bodyPr>
          <a:lstStyle/>
          <a:p>
            <a:pPr algn="ctr"/>
            <a:r>
              <a:rPr lang="en-US" dirty="0">
                <a:solidFill>
                  <a:schemeClr val="tx1"/>
                </a:solidFill>
              </a:rPr>
              <a:t>Galvanic </a:t>
            </a:r>
            <a:r>
              <a:rPr lang="en-US" dirty="0" smtClean="0">
                <a:solidFill>
                  <a:schemeClr val="tx1"/>
                </a:solidFill>
              </a:rPr>
              <a:t>Corrosion (1.1.7.3.1.2)</a:t>
            </a:r>
            <a:endParaRPr lang="en-US" dirty="0">
              <a:solidFill>
                <a:schemeClr val="tx1"/>
              </a:solidFill>
            </a:endParaRPr>
          </a:p>
        </p:txBody>
      </p:sp>
      <p:sp>
        <p:nvSpPr>
          <p:cNvPr id="232451" name="Rectangle 3"/>
          <p:cNvSpPr>
            <a:spLocks noChangeArrowheads="1"/>
          </p:cNvSpPr>
          <p:nvPr/>
        </p:nvSpPr>
        <p:spPr bwMode="auto">
          <a:xfrm>
            <a:off x="0" y="1600200"/>
            <a:ext cx="9144000" cy="1981200"/>
          </a:xfrm>
          <a:prstGeom prst="rect">
            <a:avLst/>
          </a:prstGeom>
          <a:noFill/>
          <a:ln w="9525">
            <a:noFill/>
            <a:miter lim="800000"/>
            <a:headEnd/>
            <a:tailEnd/>
          </a:ln>
          <a:effectLst/>
        </p:spPr>
        <p:txBody>
          <a:bodyPr lIns="182562" tIns="46038" rIns="182562" bIns="46038"/>
          <a:lstStyle/>
          <a:p>
            <a:pPr marL="342900" indent="-342900" algn="l">
              <a:spcBef>
                <a:spcPct val="20000"/>
              </a:spcBef>
              <a:buFontTx/>
              <a:buChar char="•"/>
            </a:pPr>
            <a:r>
              <a:rPr lang="en-US" sz="2800" dirty="0"/>
              <a:t>Galvanic corrosion tends to occur when dissimilar conducting materials are connected electrically and exposed to an electrolyte. The following fundamental requirements therefore have to be met for galvanic corrosion: </a:t>
            </a:r>
          </a:p>
        </p:txBody>
      </p:sp>
      <p:pic>
        <p:nvPicPr>
          <p:cNvPr id="232456" name="Picture 8" descr="gal3"/>
          <p:cNvPicPr>
            <a:picLocks noChangeAspect="1" noChangeArrowheads="1"/>
          </p:cNvPicPr>
          <p:nvPr/>
        </p:nvPicPr>
        <p:blipFill>
          <a:blip r:embed="rId2" cstate="print"/>
          <a:srcRect t="15166" b="16588"/>
          <a:stretch>
            <a:fillRect/>
          </a:stretch>
        </p:blipFill>
        <p:spPr bwMode="auto">
          <a:xfrm>
            <a:off x="2057400" y="4114800"/>
            <a:ext cx="6196402" cy="2743200"/>
          </a:xfrm>
          <a:prstGeom prst="rect">
            <a:avLst/>
          </a:prstGeom>
          <a:noFill/>
          <a:ln w="9525">
            <a:solidFill>
              <a:schemeClr val="tx1"/>
            </a:solidFill>
            <a:miter lim="800000"/>
            <a:headEnd/>
            <a:tailEnd/>
          </a:ln>
        </p:spPr>
      </p:pic>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Galvanic Corrosion</a:t>
            </a:r>
            <a:endParaRPr lang="en-US" dirty="0"/>
          </a:p>
        </p:txBody>
      </p:sp>
      <p:sp>
        <p:nvSpPr>
          <p:cNvPr id="3" name="Rectangle 4"/>
          <p:cNvSpPr>
            <a:spLocks noChangeArrowheads="1"/>
          </p:cNvSpPr>
          <p:nvPr/>
        </p:nvSpPr>
        <p:spPr bwMode="auto">
          <a:xfrm>
            <a:off x="0" y="1752600"/>
            <a:ext cx="5486400" cy="4876800"/>
          </a:xfrm>
          <a:prstGeom prst="rect">
            <a:avLst/>
          </a:prstGeom>
          <a:noFill/>
          <a:ln w="9525">
            <a:noFill/>
            <a:miter lim="800000"/>
            <a:headEnd/>
            <a:tailEnd/>
          </a:ln>
          <a:effectLst/>
        </p:spPr>
        <p:txBody>
          <a:bodyPr lIns="182562" tIns="46038" rIns="182562" bIns="46038"/>
          <a:lstStyle/>
          <a:p>
            <a:pPr marL="742950" lvl="1" indent="-285750" algn="l">
              <a:spcBef>
                <a:spcPct val="50000"/>
              </a:spcBef>
              <a:buFontTx/>
              <a:buChar char="–"/>
            </a:pPr>
            <a:r>
              <a:rPr lang="en-US" sz="2400" dirty="0"/>
              <a:t>Dissimilar metals.</a:t>
            </a:r>
          </a:p>
          <a:p>
            <a:pPr marL="742950" lvl="1" indent="-285750" algn="l">
              <a:spcBef>
                <a:spcPct val="50000"/>
              </a:spcBef>
              <a:buFontTx/>
              <a:buChar char="–"/>
            </a:pPr>
            <a:r>
              <a:rPr lang="en-US" sz="2400" dirty="0"/>
              <a:t>Electrical contact between the dissimilar conducting materials</a:t>
            </a:r>
            <a:br>
              <a:rPr lang="en-US" sz="2400" dirty="0"/>
            </a:br>
            <a:r>
              <a:rPr lang="en-US" sz="2400" dirty="0"/>
              <a:t>(can be direct contact or a secondary connection such as a common grounding path).</a:t>
            </a:r>
          </a:p>
          <a:p>
            <a:pPr marL="742950" lvl="1" indent="-285750" algn="l">
              <a:spcBef>
                <a:spcPct val="50000"/>
              </a:spcBef>
              <a:buFontTx/>
              <a:buChar char="–"/>
            </a:pPr>
            <a:r>
              <a:rPr lang="en-US" sz="2400" dirty="0"/>
              <a:t>Electrolyte (the corrosive medium) in contact with the dissimilar conducting materials.</a:t>
            </a:r>
          </a:p>
        </p:txBody>
      </p:sp>
      <p:pic>
        <p:nvPicPr>
          <p:cNvPr id="4" name="Picture 6" descr="corrosioncell"/>
          <p:cNvPicPr>
            <a:picLocks noChangeAspect="1" noChangeArrowheads="1"/>
          </p:cNvPicPr>
          <p:nvPr/>
        </p:nvPicPr>
        <p:blipFill>
          <a:blip r:embed="rId2" cstate="print"/>
          <a:srcRect/>
          <a:stretch>
            <a:fillRect/>
          </a:stretch>
        </p:blipFill>
        <p:spPr bwMode="auto">
          <a:xfrm>
            <a:off x="5356927" y="1752600"/>
            <a:ext cx="3787073" cy="2743200"/>
          </a:xfrm>
          <a:prstGeom prst="rect">
            <a:avLst/>
          </a:prstGeom>
          <a:noFill/>
          <a:ln w="9525">
            <a:solidFill>
              <a:schemeClr val="tx1"/>
            </a:solid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228600" y="0"/>
            <a:ext cx="8458200" cy="1143000"/>
          </a:xfrm>
        </p:spPr>
        <p:txBody>
          <a:bodyPr/>
          <a:lstStyle/>
          <a:p>
            <a:pPr algn="ctr"/>
            <a:r>
              <a:rPr lang="en-US" sz="2800" dirty="0"/>
              <a:t>Properties of Metals and the Metallic Bond</a:t>
            </a:r>
          </a:p>
        </p:txBody>
      </p:sp>
      <p:sp>
        <p:nvSpPr>
          <p:cNvPr id="6" name="Slide Number Placeholder 3"/>
          <p:cNvSpPr>
            <a:spLocks noGrp="1"/>
          </p:cNvSpPr>
          <p:nvPr>
            <p:ph type="sldNum" sz="quarter" idx="12"/>
          </p:nvPr>
        </p:nvSpPr>
        <p:spPr/>
        <p:txBody>
          <a:bodyPr/>
          <a:lstStyle/>
          <a:p>
            <a:fld id="{7B855E1B-806A-4F97-ADE9-C4DFF85B5C93}" type="slidenum">
              <a:rPr lang="en-US"/>
              <a:pPr/>
              <a:t>5</a:t>
            </a:fld>
            <a:endParaRPr lang="en-US"/>
          </a:p>
        </p:txBody>
      </p:sp>
      <p:pic>
        <p:nvPicPr>
          <p:cNvPr id="110596" name="Picture 4" descr="metals"/>
          <p:cNvPicPr>
            <a:picLocks noChangeAspect="1" noChangeArrowheads="1"/>
          </p:cNvPicPr>
          <p:nvPr/>
        </p:nvPicPr>
        <p:blipFill>
          <a:blip r:embed="rId2" cstate="print"/>
          <a:srcRect/>
          <a:stretch>
            <a:fillRect/>
          </a:stretch>
        </p:blipFill>
        <p:spPr bwMode="auto">
          <a:xfrm>
            <a:off x="228600" y="2819400"/>
            <a:ext cx="2819400" cy="2819400"/>
          </a:xfrm>
          <a:prstGeom prst="rect">
            <a:avLst/>
          </a:prstGeom>
          <a:noFill/>
          <a:ln w="9525">
            <a:solidFill>
              <a:schemeClr val="tx1"/>
            </a:solidFill>
            <a:miter lim="800000"/>
            <a:headEnd/>
            <a:tailEnd/>
          </a:ln>
        </p:spPr>
      </p:pic>
      <p:sp>
        <p:nvSpPr>
          <p:cNvPr id="110598" name="Rectangle 6"/>
          <p:cNvSpPr>
            <a:spLocks noChangeArrowheads="1"/>
          </p:cNvSpPr>
          <p:nvPr/>
        </p:nvSpPr>
        <p:spPr bwMode="auto">
          <a:xfrm>
            <a:off x="1631950" y="2057400"/>
            <a:ext cx="6572250" cy="519113"/>
          </a:xfrm>
          <a:prstGeom prst="rect">
            <a:avLst/>
          </a:prstGeom>
          <a:noFill/>
          <a:ln w="9525">
            <a:noFill/>
            <a:miter lim="800000"/>
            <a:headEnd/>
            <a:tailEnd/>
          </a:ln>
          <a:effectLst/>
        </p:spPr>
        <p:txBody>
          <a:bodyPr wrap="none">
            <a:spAutoFit/>
          </a:bodyPr>
          <a:lstStyle/>
          <a:p>
            <a:pPr algn="l"/>
            <a:r>
              <a:rPr lang="en-US" sz="2400" dirty="0"/>
              <a:t>The general chemical properties of metals are:</a:t>
            </a:r>
            <a:r>
              <a:rPr lang="en-US" dirty="0"/>
              <a:t> </a:t>
            </a:r>
          </a:p>
        </p:txBody>
      </p:sp>
      <p:sp>
        <p:nvSpPr>
          <p:cNvPr id="110600" name="Rectangle 8"/>
          <p:cNvSpPr>
            <a:spLocks noChangeArrowheads="1"/>
          </p:cNvSpPr>
          <p:nvPr/>
        </p:nvSpPr>
        <p:spPr bwMode="auto">
          <a:xfrm>
            <a:off x="2895600" y="3187700"/>
            <a:ext cx="6248400" cy="1917700"/>
          </a:xfrm>
          <a:prstGeom prst="rect">
            <a:avLst/>
          </a:prstGeom>
          <a:noFill/>
          <a:ln w="9525" algn="ctr">
            <a:noFill/>
            <a:miter lim="800000"/>
            <a:headEnd/>
            <a:tailEnd/>
          </a:ln>
          <a:effectLst/>
        </p:spPr>
        <p:txBody>
          <a:bodyPr anchor="ctr">
            <a:spAutoFit/>
          </a:bodyPr>
          <a:lstStyle/>
          <a:p>
            <a:pPr marL="685800" indent="-334963" algn="l">
              <a:buFontTx/>
              <a:buChar char="•"/>
              <a:tabLst>
                <a:tab pos="685800" algn="l"/>
              </a:tabLst>
            </a:pPr>
            <a:r>
              <a:rPr lang="en-US" sz="2400" dirty="0"/>
              <a:t>Metals do not readily chemically combine with each other.</a:t>
            </a:r>
          </a:p>
          <a:p>
            <a:pPr marL="685800" indent="-334963" algn="l">
              <a:buFontTx/>
              <a:buChar char="•"/>
              <a:tabLst>
                <a:tab pos="685800" algn="l"/>
              </a:tabLst>
            </a:pPr>
            <a:r>
              <a:rPr lang="en-US" sz="2400" dirty="0"/>
              <a:t>Metals combine readily with nonmetals, and are found in nature combined with elements such as oxygen or sulfur.</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0"/>
            <a:ext cx="8229600" cy="1143000"/>
          </a:xfrm>
        </p:spPr>
        <p:txBody>
          <a:bodyPr/>
          <a:lstStyle/>
          <a:p>
            <a:pPr algn="ctr"/>
            <a:r>
              <a:rPr lang="en-US" dirty="0">
                <a:solidFill>
                  <a:schemeClr val="tx1"/>
                </a:solidFill>
              </a:rPr>
              <a:t>Galvanic Series</a:t>
            </a:r>
          </a:p>
        </p:txBody>
      </p:sp>
      <p:sp>
        <p:nvSpPr>
          <p:cNvPr id="50179" name="Rectangle 3"/>
          <p:cNvSpPr>
            <a:spLocks noGrp="1" noChangeArrowheads="1"/>
          </p:cNvSpPr>
          <p:nvPr>
            <p:ph idx="1"/>
          </p:nvPr>
        </p:nvSpPr>
        <p:spPr>
          <a:xfrm>
            <a:off x="3048000" y="1828800"/>
            <a:ext cx="3200400" cy="5029200"/>
          </a:xfrm>
          <a:solidFill>
            <a:schemeClr val="bg1"/>
          </a:solidFill>
          <a:ln>
            <a:solidFill>
              <a:schemeClr val="tx1"/>
            </a:solidFill>
          </a:ln>
        </p:spPr>
        <p:txBody>
          <a:bodyPr/>
          <a:lstStyle/>
          <a:p>
            <a:pPr>
              <a:lnSpc>
                <a:spcPct val="80000"/>
              </a:lnSpc>
            </a:pPr>
            <a:r>
              <a:rPr lang="en-US" sz="1600" b="1" dirty="0"/>
              <a:t>Magnesium</a:t>
            </a:r>
          </a:p>
          <a:p>
            <a:pPr>
              <a:lnSpc>
                <a:spcPct val="80000"/>
              </a:lnSpc>
            </a:pPr>
            <a:r>
              <a:rPr lang="en-US" sz="1600" b="1" dirty="0"/>
              <a:t>Zinc</a:t>
            </a:r>
          </a:p>
          <a:p>
            <a:pPr>
              <a:lnSpc>
                <a:spcPct val="80000"/>
              </a:lnSpc>
            </a:pPr>
            <a:r>
              <a:rPr lang="en-US" sz="1600" b="1" dirty="0"/>
              <a:t>Aluminum</a:t>
            </a:r>
          </a:p>
          <a:p>
            <a:pPr>
              <a:lnSpc>
                <a:spcPct val="80000"/>
              </a:lnSpc>
            </a:pPr>
            <a:r>
              <a:rPr lang="en-US" sz="1600" b="1" dirty="0"/>
              <a:t>Carbon Steel</a:t>
            </a:r>
          </a:p>
          <a:p>
            <a:pPr>
              <a:lnSpc>
                <a:spcPct val="80000"/>
              </a:lnSpc>
            </a:pPr>
            <a:r>
              <a:rPr lang="en-US" sz="1600" b="1" dirty="0"/>
              <a:t>Cast Iron</a:t>
            </a:r>
          </a:p>
          <a:p>
            <a:pPr>
              <a:lnSpc>
                <a:spcPct val="80000"/>
              </a:lnSpc>
            </a:pPr>
            <a:r>
              <a:rPr lang="en-US" sz="1600" b="1" dirty="0"/>
              <a:t>Stainless Steel (active)</a:t>
            </a:r>
          </a:p>
          <a:p>
            <a:pPr>
              <a:lnSpc>
                <a:spcPct val="80000"/>
              </a:lnSpc>
            </a:pPr>
            <a:r>
              <a:rPr lang="en-US" sz="1600" b="1" dirty="0"/>
              <a:t>Tin</a:t>
            </a:r>
          </a:p>
          <a:p>
            <a:pPr>
              <a:lnSpc>
                <a:spcPct val="80000"/>
              </a:lnSpc>
            </a:pPr>
            <a:r>
              <a:rPr lang="en-US" sz="1600" b="1" dirty="0"/>
              <a:t>Lead</a:t>
            </a:r>
          </a:p>
          <a:p>
            <a:pPr>
              <a:lnSpc>
                <a:spcPct val="80000"/>
              </a:lnSpc>
            </a:pPr>
            <a:r>
              <a:rPr lang="en-US" sz="1600" b="1" dirty="0"/>
              <a:t>Nickel (active)</a:t>
            </a:r>
          </a:p>
          <a:p>
            <a:pPr>
              <a:lnSpc>
                <a:spcPct val="80000"/>
              </a:lnSpc>
            </a:pPr>
            <a:r>
              <a:rPr lang="en-US" sz="1600" b="1" dirty="0"/>
              <a:t>Brasses</a:t>
            </a:r>
          </a:p>
          <a:p>
            <a:pPr>
              <a:lnSpc>
                <a:spcPct val="80000"/>
              </a:lnSpc>
            </a:pPr>
            <a:r>
              <a:rPr lang="en-US" sz="1600" b="1" dirty="0"/>
              <a:t>Copper</a:t>
            </a:r>
          </a:p>
          <a:p>
            <a:pPr>
              <a:lnSpc>
                <a:spcPct val="80000"/>
              </a:lnSpc>
            </a:pPr>
            <a:r>
              <a:rPr lang="en-US" sz="1600" b="1" dirty="0"/>
              <a:t>Bronzes</a:t>
            </a:r>
          </a:p>
          <a:p>
            <a:pPr>
              <a:lnSpc>
                <a:spcPct val="80000"/>
              </a:lnSpc>
            </a:pPr>
            <a:r>
              <a:rPr lang="en-US" sz="1600" b="1" dirty="0"/>
              <a:t>Nickel-copper alloy</a:t>
            </a:r>
          </a:p>
          <a:p>
            <a:pPr>
              <a:lnSpc>
                <a:spcPct val="80000"/>
              </a:lnSpc>
            </a:pPr>
            <a:r>
              <a:rPr lang="en-US" sz="1600" b="1" dirty="0"/>
              <a:t>Nickel (passive)</a:t>
            </a:r>
          </a:p>
          <a:p>
            <a:pPr>
              <a:lnSpc>
                <a:spcPct val="80000"/>
              </a:lnSpc>
            </a:pPr>
            <a:r>
              <a:rPr lang="en-US" sz="1600" b="1" dirty="0"/>
              <a:t>Stainless Steel (passive)</a:t>
            </a:r>
          </a:p>
          <a:p>
            <a:pPr>
              <a:lnSpc>
                <a:spcPct val="80000"/>
              </a:lnSpc>
            </a:pPr>
            <a:r>
              <a:rPr lang="en-US" sz="1600" b="1" dirty="0"/>
              <a:t>Silver solder</a:t>
            </a:r>
          </a:p>
          <a:p>
            <a:pPr>
              <a:lnSpc>
                <a:spcPct val="80000"/>
              </a:lnSpc>
            </a:pPr>
            <a:r>
              <a:rPr lang="en-US" sz="1600" b="1" dirty="0"/>
              <a:t>Titanium</a:t>
            </a:r>
          </a:p>
          <a:p>
            <a:pPr>
              <a:lnSpc>
                <a:spcPct val="80000"/>
              </a:lnSpc>
            </a:pPr>
            <a:r>
              <a:rPr lang="en-US" sz="1600" b="1" dirty="0"/>
              <a:t>Graphite</a:t>
            </a:r>
          </a:p>
          <a:p>
            <a:pPr>
              <a:lnSpc>
                <a:spcPct val="80000"/>
              </a:lnSpc>
            </a:pPr>
            <a:r>
              <a:rPr lang="en-US" sz="1600" b="1" dirty="0"/>
              <a:t>Gold</a:t>
            </a:r>
          </a:p>
          <a:p>
            <a:pPr>
              <a:lnSpc>
                <a:spcPct val="80000"/>
              </a:lnSpc>
            </a:pPr>
            <a:r>
              <a:rPr lang="en-US" sz="1600" b="1" dirty="0"/>
              <a:t>Platinum</a:t>
            </a:r>
          </a:p>
        </p:txBody>
      </p:sp>
      <p:sp>
        <p:nvSpPr>
          <p:cNvPr id="50180" name="Text Box 4"/>
          <p:cNvSpPr txBox="1">
            <a:spLocks noChangeArrowheads="1"/>
          </p:cNvSpPr>
          <p:nvPr/>
        </p:nvSpPr>
        <p:spPr bwMode="auto">
          <a:xfrm>
            <a:off x="304800" y="1828800"/>
            <a:ext cx="1981200" cy="650875"/>
          </a:xfrm>
          <a:prstGeom prst="rect">
            <a:avLst/>
          </a:prstGeom>
          <a:solidFill>
            <a:srgbClr val="FFCCCC"/>
          </a:solidFill>
          <a:ln w="9525">
            <a:solidFill>
              <a:schemeClr val="tx1"/>
            </a:solidFill>
            <a:miter lim="800000"/>
            <a:headEnd/>
            <a:tailEnd/>
          </a:ln>
          <a:effectLst/>
        </p:spPr>
        <p:txBody>
          <a:bodyPr>
            <a:spAutoFit/>
          </a:bodyPr>
          <a:lstStyle/>
          <a:p>
            <a:pPr algn="l"/>
            <a:r>
              <a:rPr lang="en-US" sz="1800" i="1" dirty="0"/>
              <a:t>Anode End (Corroding Metal)</a:t>
            </a:r>
          </a:p>
        </p:txBody>
      </p:sp>
      <p:sp>
        <p:nvSpPr>
          <p:cNvPr id="50181" name="Text Box 5"/>
          <p:cNvSpPr txBox="1">
            <a:spLocks noChangeArrowheads="1"/>
          </p:cNvSpPr>
          <p:nvPr/>
        </p:nvSpPr>
        <p:spPr bwMode="auto">
          <a:xfrm>
            <a:off x="533400" y="5638800"/>
            <a:ext cx="1981200" cy="650875"/>
          </a:xfrm>
          <a:prstGeom prst="rect">
            <a:avLst/>
          </a:prstGeom>
          <a:solidFill>
            <a:srgbClr val="FFCCCC"/>
          </a:solidFill>
          <a:ln w="9525">
            <a:solidFill>
              <a:schemeClr val="tx1"/>
            </a:solidFill>
            <a:miter lim="800000"/>
            <a:headEnd/>
            <a:tailEnd/>
          </a:ln>
          <a:effectLst/>
        </p:spPr>
        <p:txBody>
          <a:bodyPr>
            <a:spAutoFit/>
          </a:bodyPr>
          <a:lstStyle/>
          <a:p>
            <a:pPr algn="l"/>
            <a:r>
              <a:rPr lang="en-US" sz="1800" i="1" dirty="0"/>
              <a:t>Cathode End (Protected Metal)</a:t>
            </a:r>
          </a:p>
        </p:txBody>
      </p:sp>
      <p:sp>
        <p:nvSpPr>
          <p:cNvPr id="50182" name="AutoShape 6"/>
          <p:cNvSpPr>
            <a:spLocks noChangeArrowheads="1"/>
          </p:cNvSpPr>
          <p:nvPr/>
        </p:nvSpPr>
        <p:spPr bwMode="auto">
          <a:xfrm>
            <a:off x="6553200" y="2667000"/>
            <a:ext cx="1323975" cy="2286000"/>
          </a:xfrm>
          <a:prstGeom prst="downArrow">
            <a:avLst>
              <a:gd name="adj1" fmla="val 50000"/>
              <a:gd name="adj2" fmla="val 43165"/>
            </a:avLst>
          </a:prstGeom>
          <a:solidFill>
            <a:srgbClr val="FB47E6"/>
          </a:solidFill>
          <a:ln w="9525">
            <a:solidFill>
              <a:schemeClr val="tx1"/>
            </a:solidFill>
            <a:miter lim="800000"/>
            <a:headEnd/>
            <a:tailEnd/>
          </a:ln>
          <a:effectLst/>
        </p:spPr>
        <p:txBody>
          <a:bodyPr vert="eaVert" wrap="none" anchor="ctr"/>
          <a:lstStyle/>
          <a:p>
            <a:endParaRPr lang="en-US"/>
          </a:p>
        </p:txBody>
      </p:sp>
      <p:sp>
        <p:nvSpPr>
          <p:cNvPr id="50183" name="Text Box 7"/>
          <p:cNvSpPr txBox="1">
            <a:spLocks noChangeArrowheads="1"/>
          </p:cNvSpPr>
          <p:nvPr/>
        </p:nvSpPr>
        <p:spPr bwMode="auto">
          <a:xfrm>
            <a:off x="6400800" y="1981200"/>
            <a:ext cx="1524000" cy="641350"/>
          </a:xfrm>
          <a:prstGeom prst="rect">
            <a:avLst/>
          </a:prstGeom>
          <a:noFill/>
          <a:ln w="9525">
            <a:noFill/>
            <a:miter lim="800000"/>
            <a:headEnd/>
            <a:tailEnd/>
          </a:ln>
          <a:effectLst/>
        </p:spPr>
        <p:txBody>
          <a:bodyPr>
            <a:spAutoFit/>
          </a:bodyPr>
          <a:lstStyle/>
          <a:p>
            <a:r>
              <a:rPr lang="en-US" sz="1800" b="1"/>
              <a:t>Increasing Nobility</a:t>
            </a: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a:xfrm>
            <a:off x="1676400" y="0"/>
            <a:ext cx="7010400" cy="1143000"/>
          </a:xfrm>
        </p:spPr>
        <p:txBody>
          <a:bodyPr/>
          <a:lstStyle/>
          <a:p>
            <a:r>
              <a:rPr lang="en-US" dirty="0">
                <a:solidFill>
                  <a:schemeClr val="tx1"/>
                </a:solidFill>
              </a:rPr>
              <a:t>Localized </a:t>
            </a:r>
            <a:r>
              <a:rPr lang="en-US" dirty="0" smtClean="0">
                <a:solidFill>
                  <a:schemeClr val="tx1"/>
                </a:solidFill>
              </a:rPr>
              <a:t>Corrosion </a:t>
            </a:r>
            <a:r>
              <a:rPr lang="en-US" sz="2800" dirty="0" smtClean="0">
                <a:solidFill>
                  <a:schemeClr val="tx1"/>
                </a:solidFill>
              </a:rPr>
              <a:t>(1.1.7.3.1.5)</a:t>
            </a:r>
            <a:endParaRPr lang="en-US" sz="2800" dirty="0">
              <a:solidFill>
                <a:schemeClr val="tx1"/>
              </a:solidFill>
            </a:endParaRPr>
          </a:p>
        </p:txBody>
      </p:sp>
      <p:sp>
        <p:nvSpPr>
          <p:cNvPr id="237571" name="Rectangle 3"/>
          <p:cNvSpPr>
            <a:spLocks noChangeArrowheads="1"/>
          </p:cNvSpPr>
          <p:nvPr/>
        </p:nvSpPr>
        <p:spPr bwMode="auto">
          <a:xfrm>
            <a:off x="0" y="1828800"/>
            <a:ext cx="9144000" cy="1143000"/>
          </a:xfrm>
          <a:prstGeom prst="rect">
            <a:avLst/>
          </a:prstGeom>
          <a:noFill/>
          <a:ln w="9525">
            <a:noFill/>
            <a:miter lim="800000"/>
            <a:headEnd/>
            <a:tailEnd/>
          </a:ln>
          <a:effectLst/>
        </p:spPr>
        <p:txBody>
          <a:bodyPr lIns="182562" tIns="46038" rIns="182562" bIns="46038"/>
          <a:lstStyle/>
          <a:p>
            <a:pPr marL="342900" indent="-342900" algn="l">
              <a:spcBef>
                <a:spcPct val="50000"/>
              </a:spcBef>
              <a:buFontTx/>
              <a:buChar char="•"/>
            </a:pPr>
            <a:r>
              <a:rPr lang="en-US" sz="2400" b="1" dirty="0"/>
              <a:t>Stress Corrosion Cracking</a:t>
            </a:r>
            <a:r>
              <a:rPr lang="en-US" sz="2400" dirty="0"/>
              <a:t> (SCC) refers to cracking caused by the simultaneous presence of tensile stress and a specific corrosive medium.</a:t>
            </a:r>
          </a:p>
        </p:txBody>
      </p:sp>
      <p:pic>
        <p:nvPicPr>
          <p:cNvPr id="237575" name="Picture 7" descr="intergrainscc"/>
          <p:cNvPicPr>
            <a:picLocks noChangeAspect="1" noChangeArrowheads="1"/>
          </p:cNvPicPr>
          <p:nvPr/>
        </p:nvPicPr>
        <p:blipFill>
          <a:blip r:embed="rId2" cstate="print"/>
          <a:srcRect/>
          <a:stretch>
            <a:fillRect/>
          </a:stretch>
        </p:blipFill>
        <p:spPr bwMode="auto">
          <a:xfrm>
            <a:off x="5715000" y="2775857"/>
            <a:ext cx="3429000" cy="4082144"/>
          </a:xfrm>
          <a:prstGeom prst="rect">
            <a:avLst/>
          </a:prstGeom>
          <a:noFill/>
          <a:ln w="9525">
            <a:solidFill>
              <a:schemeClr val="tx1"/>
            </a:solidFill>
            <a:miter lim="800000"/>
            <a:headEnd/>
            <a:tailEnd/>
          </a:ln>
        </p:spPr>
      </p:pic>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solidFill>
                  <a:schemeClr val="tx1"/>
                </a:solidFill>
              </a:rPr>
              <a:t>Localized Corrosion</a:t>
            </a:r>
            <a:endParaRPr lang="en-US" dirty="0"/>
          </a:p>
        </p:txBody>
      </p:sp>
      <p:sp>
        <p:nvSpPr>
          <p:cNvPr id="5" name="Content Placeholder 4"/>
          <p:cNvSpPr>
            <a:spLocks noGrp="1" noChangeArrowheads="1"/>
          </p:cNvSpPr>
          <p:nvPr>
            <p:ph idx="1"/>
          </p:nvPr>
        </p:nvSpPr>
        <p:spPr bwMode="auto">
          <a:prstGeom prst="rect">
            <a:avLst/>
          </a:prstGeom>
          <a:noFill/>
          <a:ln w="9525">
            <a:noFill/>
            <a:miter lim="800000"/>
            <a:headEnd/>
            <a:tailEnd/>
          </a:ln>
          <a:effectLst/>
        </p:spPr>
        <p:txBody>
          <a:bodyPr lIns="182562" tIns="46038" rIns="182562" bIns="46038">
            <a:normAutofit lnSpcReduction="10000"/>
          </a:bodyPr>
          <a:lstStyle/>
          <a:p>
            <a:pPr marL="342900" indent="-342900" algn="l">
              <a:spcBef>
                <a:spcPct val="50000"/>
              </a:spcBef>
              <a:buFontTx/>
              <a:buChar char="•"/>
            </a:pPr>
            <a:r>
              <a:rPr lang="en-US" dirty="0"/>
              <a:t>Has serious consequences since it can occur at stresses within the range of typical design stress.</a:t>
            </a:r>
          </a:p>
          <a:p>
            <a:pPr marL="342900" indent="-342900" algn="l">
              <a:spcBef>
                <a:spcPct val="50000"/>
              </a:spcBef>
              <a:buFontTx/>
              <a:buChar char="•"/>
            </a:pPr>
            <a:r>
              <a:rPr lang="en-US" dirty="0" err="1"/>
              <a:t>Intergranular</a:t>
            </a:r>
            <a:r>
              <a:rPr lang="en-US" dirty="0"/>
              <a:t> stress corrosion cracking (IGSCC) requires three components to occur:</a:t>
            </a:r>
          </a:p>
          <a:p>
            <a:pPr marL="742950" lvl="1" indent="-285750" algn="l">
              <a:spcBef>
                <a:spcPct val="50000"/>
              </a:spcBef>
              <a:buFontTx/>
              <a:buChar char="–"/>
            </a:pPr>
            <a:r>
              <a:rPr lang="en-US" sz="2800" dirty="0"/>
              <a:t>tensile stress</a:t>
            </a:r>
          </a:p>
          <a:p>
            <a:pPr marL="742950" lvl="1" indent="-285750" algn="l">
              <a:spcBef>
                <a:spcPct val="50000"/>
              </a:spcBef>
              <a:buFontTx/>
              <a:buChar char="–"/>
            </a:pPr>
            <a:r>
              <a:rPr lang="en-US" sz="2800" dirty="0"/>
              <a:t>susceptible (sensitized) material</a:t>
            </a:r>
          </a:p>
          <a:p>
            <a:pPr marL="742950" lvl="1" indent="-285750" algn="l">
              <a:spcBef>
                <a:spcPct val="50000"/>
              </a:spcBef>
              <a:buFontTx/>
              <a:buChar char="–"/>
            </a:pPr>
            <a:r>
              <a:rPr lang="en-US" sz="2800" dirty="0"/>
              <a:t>corrosive environment</a:t>
            </a:r>
          </a:p>
          <a:p>
            <a:pPr marL="342900" indent="-342900" algn="l">
              <a:spcBef>
                <a:spcPct val="50000"/>
              </a:spcBef>
              <a:buFontTx/>
              <a:buChar char="•"/>
            </a:pP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dissolv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dissolv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dissolv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dissolve">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2"/>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Chloride Stress Corrosion</a:t>
            </a:r>
            <a:r>
              <a:rPr lang="en-US" dirty="0" smtClean="0">
                <a:solidFill>
                  <a:srgbClr val="FF0000"/>
                </a:solidFill>
              </a:rPr>
              <a:t> </a:t>
            </a:r>
            <a:endParaRPr lang="en-US" dirty="0">
              <a:solidFill>
                <a:srgbClr val="FF0000"/>
              </a:solidFill>
            </a:endParaRPr>
          </a:p>
        </p:txBody>
      </p:sp>
      <p:sp>
        <p:nvSpPr>
          <p:cNvPr id="3" name="Rectangle 2"/>
          <p:cNvSpPr/>
          <p:nvPr/>
        </p:nvSpPr>
        <p:spPr>
          <a:xfrm>
            <a:off x="457200" y="1524000"/>
            <a:ext cx="3581400" cy="4524315"/>
          </a:xfrm>
          <a:prstGeom prst="rect">
            <a:avLst/>
          </a:prstGeom>
        </p:spPr>
        <p:txBody>
          <a:bodyPr wrap="square">
            <a:spAutoFit/>
          </a:bodyPr>
          <a:lstStyle/>
          <a:p>
            <a:r>
              <a:rPr lang="en-US" sz="2400" dirty="0" smtClean="0"/>
              <a:t>Chloride Stress is caused </a:t>
            </a:r>
            <a:r>
              <a:rPr lang="en-US" sz="2400" dirty="0"/>
              <a:t>by chlorides breaking up passive oxide</a:t>
            </a:r>
          </a:p>
          <a:p>
            <a:r>
              <a:rPr lang="en-US" sz="2400" dirty="0" smtClean="0"/>
              <a:t>Layer on materials </a:t>
            </a:r>
            <a:endParaRPr lang="en-US" sz="2400" dirty="0"/>
          </a:p>
          <a:p>
            <a:r>
              <a:rPr lang="en-US" sz="2400" dirty="0"/>
              <a:t> Sources of chlorides:</a:t>
            </a:r>
          </a:p>
          <a:p>
            <a:r>
              <a:rPr lang="en-US" sz="2400" dirty="0"/>
              <a:t>– Marine Environments</a:t>
            </a:r>
          </a:p>
          <a:p>
            <a:r>
              <a:rPr lang="en-US" sz="2400" dirty="0"/>
              <a:t>– De-icing Salts (</a:t>
            </a:r>
            <a:r>
              <a:rPr lang="en-US" sz="2400" dirty="0" err="1"/>
              <a:t>NaCl</a:t>
            </a:r>
            <a:r>
              <a:rPr lang="en-US" sz="2400" dirty="0"/>
              <a:t>, CaCl2)</a:t>
            </a:r>
          </a:p>
          <a:p>
            <a:r>
              <a:rPr lang="en-US" sz="2400" dirty="0"/>
              <a:t>– Chemical Plant Environment</a:t>
            </a:r>
          </a:p>
          <a:p>
            <a:r>
              <a:rPr lang="en-US" sz="2400" dirty="0"/>
              <a:t> Vicious Circle: Chlorides are never consumed</a:t>
            </a:r>
          </a:p>
        </p:txBody>
      </p:sp>
      <p:pic>
        <p:nvPicPr>
          <p:cNvPr id="71682" name="Picture 2"/>
          <p:cNvPicPr>
            <a:picLocks noChangeAspect="1" noChangeArrowheads="1"/>
          </p:cNvPicPr>
          <p:nvPr/>
        </p:nvPicPr>
        <p:blipFill>
          <a:blip r:embed="rId2" cstate="print"/>
          <a:srcRect l="25006" t="22917" r="27965" b="16667"/>
          <a:stretch>
            <a:fillRect/>
          </a:stretch>
        </p:blipFill>
        <p:spPr bwMode="auto">
          <a:xfrm>
            <a:off x="3962401" y="2048683"/>
            <a:ext cx="5181600" cy="3742517"/>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ChangeArrowheads="1"/>
          </p:cNvSpPr>
          <p:nvPr>
            <p:ph type="title"/>
          </p:nvPr>
        </p:nvSpPr>
        <p:spPr>
          <a:xfrm>
            <a:off x="457200" y="0"/>
            <a:ext cx="8229600" cy="1143000"/>
          </a:xfrm>
        </p:spPr>
        <p:txBody>
          <a:bodyPr/>
          <a:lstStyle/>
          <a:p>
            <a:r>
              <a:rPr lang="en-US" sz="2000" dirty="0">
                <a:solidFill>
                  <a:schemeClr val="tx1"/>
                </a:solidFill>
              </a:rPr>
              <a:t/>
            </a:r>
            <a:br>
              <a:rPr lang="en-US" sz="2000" dirty="0">
                <a:solidFill>
                  <a:schemeClr val="tx1"/>
                </a:solidFill>
              </a:rPr>
            </a:br>
            <a:endParaRPr lang="en-US" sz="2000" dirty="0">
              <a:solidFill>
                <a:schemeClr val="tx1"/>
              </a:solidFill>
            </a:endParaRPr>
          </a:p>
        </p:txBody>
      </p:sp>
      <p:sp>
        <p:nvSpPr>
          <p:cNvPr id="264196" name="Text Box 4"/>
          <p:cNvSpPr txBox="1">
            <a:spLocks noChangeArrowheads="1"/>
          </p:cNvSpPr>
          <p:nvPr/>
        </p:nvSpPr>
        <p:spPr bwMode="auto">
          <a:xfrm>
            <a:off x="2346325" y="1789113"/>
            <a:ext cx="311150" cy="366712"/>
          </a:xfrm>
          <a:prstGeom prst="rect">
            <a:avLst/>
          </a:prstGeom>
          <a:noFill/>
          <a:ln w="9525">
            <a:noFill/>
            <a:miter lim="800000"/>
            <a:headEnd/>
            <a:tailEnd/>
          </a:ln>
          <a:effectLst/>
        </p:spPr>
        <p:txBody>
          <a:bodyPr wrap="none">
            <a:spAutoFit/>
          </a:bodyPr>
          <a:lstStyle/>
          <a:p>
            <a:pPr algn="l"/>
            <a:r>
              <a:rPr lang="en-US" sz="1800"/>
              <a:t>. </a:t>
            </a:r>
          </a:p>
        </p:txBody>
      </p:sp>
      <p:sp>
        <p:nvSpPr>
          <p:cNvPr id="264197" name="Text Box 5"/>
          <p:cNvSpPr txBox="1">
            <a:spLocks noChangeArrowheads="1"/>
          </p:cNvSpPr>
          <p:nvPr/>
        </p:nvSpPr>
        <p:spPr bwMode="auto">
          <a:xfrm>
            <a:off x="0" y="228600"/>
            <a:ext cx="8763000" cy="954107"/>
          </a:xfrm>
          <a:prstGeom prst="rect">
            <a:avLst/>
          </a:prstGeom>
          <a:noFill/>
          <a:ln w="9525">
            <a:noFill/>
            <a:miter lim="800000"/>
            <a:headEnd/>
            <a:tailEnd/>
          </a:ln>
          <a:effectLst/>
        </p:spPr>
        <p:txBody>
          <a:bodyPr>
            <a:spAutoFit/>
          </a:bodyPr>
          <a:lstStyle/>
          <a:p>
            <a:pPr algn="ctr"/>
            <a:r>
              <a:rPr lang="en-US" sz="2800" b="1" dirty="0"/>
              <a:t>Microbiologically Induced </a:t>
            </a:r>
            <a:r>
              <a:rPr lang="en-US" sz="2800" b="1" dirty="0" smtClean="0"/>
              <a:t>Corrosion (1.1.7.3.1.6)</a:t>
            </a:r>
            <a:r>
              <a:rPr lang="en-US" sz="2800" b="1" dirty="0"/>
              <a:t/>
            </a:r>
            <a:br>
              <a:rPr lang="en-US" sz="2800" b="1" dirty="0"/>
            </a:br>
            <a:endParaRPr lang="en-US" sz="2800" b="1" dirty="0"/>
          </a:p>
        </p:txBody>
      </p:sp>
      <p:sp>
        <p:nvSpPr>
          <p:cNvPr id="264198" name="Text Box 6"/>
          <p:cNvSpPr txBox="1">
            <a:spLocks noChangeArrowheads="1"/>
          </p:cNvSpPr>
          <p:nvPr/>
        </p:nvSpPr>
        <p:spPr bwMode="auto">
          <a:xfrm>
            <a:off x="381000" y="1524000"/>
            <a:ext cx="7010400" cy="5632311"/>
          </a:xfrm>
          <a:prstGeom prst="rect">
            <a:avLst/>
          </a:prstGeom>
          <a:noFill/>
          <a:ln w="9525">
            <a:noFill/>
            <a:miter lim="800000"/>
            <a:headEnd/>
            <a:tailEnd/>
          </a:ln>
          <a:effectLst/>
        </p:spPr>
        <p:txBody>
          <a:bodyPr>
            <a:spAutoFit/>
          </a:bodyPr>
          <a:lstStyle/>
          <a:p>
            <a:pPr algn="l"/>
            <a:r>
              <a:rPr lang="en-US" sz="2400" b="1" dirty="0"/>
              <a:t>Bacteria in water</a:t>
            </a:r>
          </a:p>
          <a:p>
            <a:pPr algn="l"/>
            <a:endParaRPr lang="en-US" sz="2400" b="1" dirty="0"/>
          </a:p>
          <a:p>
            <a:pPr algn="l"/>
            <a:r>
              <a:rPr lang="en-US" sz="2400" dirty="0"/>
              <a:t>. Can be in presence of oxygen or not</a:t>
            </a:r>
          </a:p>
          <a:p>
            <a:pPr algn="l"/>
            <a:endParaRPr lang="en-US" sz="2400" dirty="0"/>
          </a:p>
          <a:p>
            <a:pPr algn="l"/>
            <a:r>
              <a:rPr lang="en-US" sz="2400" dirty="0"/>
              <a:t>. Bacteria form a nodule</a:t>
            </a:r>
          </a:p>
          <a:p>
            <a:pPr algn="l"/>
            <a:endParaRPr lang="en-US" sz="2400" dirty="0"/>
          </a:p>
          <a:p>
            <a:pPr algn="l"/>
            <a:r>
              <a:rPr lang="en-US" sz="2400" dirty="0"/>
              <a:t>. Similar to pitting corrosion.</a:t>
            </a:r>
          </a:p>
          <a:p>
            <a:pPr algn="l"/>
            <a:endParaRPr lang="en-US" sz="2400" dirty="0"/>
          </a:p>
          <a:p>
            <a:pPr algn="l"/>
            <a:r>
              <a:rPr lang="en-US" sz="2400" b="1" dirty="0"/>
              <a:t>Control:</a:t>
            </a:r>
          </a:p>
          <a:p>
            <a:pPr algn="l"/>
            <a:endParaRPr lang="en-US" sz="2400" dirty="0"/>
          </a:p>
          <a:p>
            <a:pPr algn="l">
              <a:buFontTx/>
              <a:buChar char="•"/>
            </a:pPr>
            <a:r>
              <a:rPr lang="en-US" sz="2400" dirty="0"/>
              <a:t> Biocide introduced into system medium</a:t>
            </a:r>
          </a:p>
          <a:p>
            <a:pPr algn="l">
              <a:buFontTx/>
              <a:buChar char="•"/>
            </a:pPr>
            <a:endParaRPr lang="en-US" sz="2400" dirty="0"/>
          </a:p>
          <a:p>
            <a:pPr algn="l">
              <a:buFontTx/>
              <a:buChar char="•"/>
            </a:pPr>
            <a:r>
              <a:rPr lang="en-US" sz="2400" dirty="0"/>
              <a:t> Applied </a:t>
            </a:r>
            <a:r>
              <a:rPr lang="en-US" sz="2400" dirty="0" err="1"/>
              <a:t>Cathodic</a:t>
            </a:r>
            <a:r>
              <a:rPr lang="en-US" sz="2400" dirty="0"/>
              <a:t> Currents</a:t>
            </a:r>
          </a:p>
          <a:p>
            <a:pPr algn="l"/>
            <a:endParaRPr lang="en-US" sz="2400" b="1" dirty="0"/>
          </a:p>
          <a:p>
            <a:pPr algn="l"/>
            <a:endParaRPr lang="en-US" sz="2400" dirty="0"/>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ChangeArrowheads="1"/>
          </p:cNvSpPr>
          <p:nvPr>
            <p:ph type="title"/>
          </p:nvPr>
        </p:nvSpPr>
        <p:spPr>
          <a:xfrm>
            <a:off x="533400" y="0"/>
            <a:ext cx="8229600" cy="1143000"/>
          </a:xfrm>
        </p:spPr>
        <p:txBody>
          <a:bodyPr/>
          <a:lstStyle/>
          <a:p>
            <a:r>
              <a:rPr lang="en-US" sz="2000" dirty="0">
                <a:solidFill>
                  <a:schemeClr val="tx1"/>
                </a:solidFill>
              </a:rPr>
              <a:t/>
            </a:r>
            <a:br>
              <a:rPr lang="en-US" sz="2000" dirty="0">
                <a:solidFill>
                  <a:schemeClr val="tx1"/>
                </a:solidFill>
              </a:rPr>
            </a:br>
            <a:endParaRPr lang="en-US" sz="2000" dirty="0">
              <a:solidFill>
                <a:schemeClr val="tx1"/>
              </a:solidFill>
            </a:endParaRPr>
          </a:p>
        </p:txBody>
      </p:sp>
      <p:sp>
        <p:nvSpPr>
          <p:cNvPr id="263177" name="Text Box 9"/>
          <p:cNvSpPr txBox="1">
            <a:spLocks noChangeArrowheads="1"/>
          </p:cNvSpPr>
          <p:nvPr/>
        </p:nvSpPr>
        <p:spPr bwMode="auto">
          <a:xfrm>
            <a:off x="2346325" y="1789113"/>
            <a:ext cx="311150" cy="366712"/>
          </a:xfrm>
          <a:prstGeom prst="rect">
            <a:avLst/>
          </a:prstGeom>
          <a:noFill/>
          <a:ln w="9525">
            <a:noFill/>
            <a:miter lim="800000"/>
            <a:headEnd/>
            <a:tailEnd/>
          </a:ln>
          <a:effectLst/>
        </p:spPr>
        <p:txBody>
          <a:bodyPr wrap="none">
            <a:spAutoFit/>
          </a:bodyPr>
          <a:lstStyle/>
          <a:p>
            <a:pPr algn="l"/>
            <a:r>
              <a:rPr lang="en-US" sz="1800"/>
              <a:t>. </a:t>
            </a:r>
          </a:p>
        </p:txBody>
      </p:sp>
      <p:sp>
        <p:nvSpPr>
          <p:cNvPr id="263178" name="Text Box 10"/>
          <p:cNvSpPr txBox="1">
            <a:spLocks noChangeArrowheads="1"/>
          </p:cNvSpPr>
          <p:nvPr/>
        </p:nvSpPr>
        <p:spPr bwMode="auto">
          <a:xfrm>
            <a:off x="0" y="457200"/>
            <a:ext cx="8763000" cy="646331"/>
          </a:xfrm>
          <a:prstGeom prst="rect">
            <a:avLst/>
          </a:prstGeom>
          <a:noFill/>
          <a:ln w="9525">
            <a:noFill/>
            <a:miter lim="800000"/>
            <a:headEnd/>
            <a:tailEnd/>
          </a:ln>
          <a:effectLst/>
        </p:spPr>
        <p:txBody>
          <a:bodyPr>
            <a:spAutoFit/>
          </a:bodyPr>
          <a:lstStyle/>
          <a:p>
            <a:pPr algn="ctr"/>
            <a:r>
              <a:rPr lang="en-US" sz="3600" dirty="0"/>
              <a:t>Corrosion Prevention</a:t>
            </a:r>
          </a:p>
        </p:txBody>
      </p:sp>
      <p:sp>
        <p:nvSpPr>
          <p:cNvPr id="263179" name="Text Box 11"/>
          <p:cNvSpPr txBox="1">
            <a:spLocks noChangeArrowheads="1"/>
          </p:cNvSpPr>
          <p:nvPr/>
        </p:nvSpPr>
        <p:spPr bwMode="auto">
          <a:xfrm>
            <a:off x="1371600" y="551765"/>
            <a:ext cx="7010400" cy="457200"/>
          </a:xfrm>
          <a:prstGeom prst="rect">
            <a:avLst/>
          </a:prstGeom>
          <a:noFill/>
          <a:ln w="9525">
            <a:noFill/>
            <a:miter lim="800000"/>
            <a:headEnd/>
            <a:tailEnd/>
          </a:ln>
          <a:effectLst/>
        </p:spPr>
        <p:txBody>
          <a:bodyPr>
            <a:spAutoFit/>
          </a:bodyPr>
          <a:lstStyle/>
          <a:p>
            <a:pPr algn="l"/>
            <a:endParaRPr lang="en-US" sz="2400"/>
          </a:p>
        </p:txBody>
      </p:sp>
      <p:sp>
        <p:nvSpPr>
          <p:cNvPr id="263180" name="Text Box 12"/>
          <p:cNvSpPr txBox="1">
            <a:spLocks noChangeArrowheads="1"/>
          </p:cNvSpPr>
          <p:nvPr/>
        </p:nvSpPr>
        <p:spPr bwMode="auto">
          <a:xfrm>
            <a:off x="76200" y="1130885"/>
            <a:ext cx="8991600" cy="5786199"/>
          </a:xfrm>
          <a:prstGeom prst="rect">
            <a:avLst/>
          </a:prstGeom>
          <a:noFill/>
          <a:ln w="9525">
            <a:noFill/>
            <a:miter lim="800000"/>
            <a:headEnd/>
            <a:tailEnd/>
          </a:ln>
          <a:effectLst/>
        </p:spPr>
        <p:txBody>
          <a:bodyPr wrap="square">
            <a:spAutoFit/>
          </a:bodyPr>
          <a:lstStyle/>
          <a:p>
            <a:pPr algn="l">
              <a:spcBef>
                <a:spcPct val="50000"/>
              </a:spcBef>
              <a:buFontTx/>
              <a:buChar char="•"/>
            </a:pPr>
            <a:r>
              <a:rPr lang="en-US" sz="2000" dirty="0"/>
              <a:t>Galvanic corrosion can be reduced or prevented by using proper practice to minimize galvanic effects.</a:t>
            </a:r>
          </a:p>
          <a:p>
            <a:pPr algn="l">
              <a:spcBef>
                <a:spcPct val="50000"/>
              </a:spcBef>
              <a:buFontTx/>
              <a:buChar char="•"/>
            </a:pPr>
            <a:r>
              <a:rPr lang="en-US" sz="2000" dirty="0"/>
              <a:t>Select combinations of metals as close together as possible in the     galvanic series.</a:t>
            </a:r>
          </a:p>
          <a:p>
            <a:pPr algn="l">
              <a:spcBef>
                <a:spcPct val="50000"/>
              </a:spcBef>
              <a:buFontTx/>
              <a:buChar char="•"/>
            </a:pPr>
            <a:r>
              <a:rPr lang="en-US" sz="2000" dirty="0"/>
              <a:t>Avoid unfavorable area effects of small anodes and large cathodes.</a:t>
            </a:r>
          </a:p>
          <a:p>
            <a:pPr algn="l">
              <a:spcBef>
                <a:spcPct val="50000"/>
              </a:spcBef>
              <a:buFontTx/>
              <a:buChar char="•"/>
            </a:pPr>
            <a:r>
              <a:rPr lang="en-US" sz="2000" dirty="0"/>
              <a:t>Insulate dissimilar metals completely.</a:t>
            </a:r>
          </a:p>
          <a:p>
            <a:pPr algn="l">
              <a:spcBef>
                <a:spcPct val="50000"/>
              </a:spcBef>
              <a:buFontTx/>
              <a:buChar char="•"/>
            </a:pPr>
            <a:r>
              <a:rPr lang="en-US" sz="2000" dirty="0"/>
              <a:t>Apply coatings with caution.  Coat the cathode if only one material is to be coated.                </a:t>
            </a:r>
          </a:p>
          <a:p>
            <a:pPr algn="l">
              <a:spcBef>
                <a:spcPct val="50000"/>
              </a:spcBef>
              <a:buFontTx/>
              <a:buChar char="•"/>
            </a:pPr>
            <a:r>
              <a:rPr lang="en-US" sz="2000" dirty="0"/>
              <a:t>Add inhibitors to decrease the aggressiveness of the environment.</a:t>
            </a:r>
          </a:p>
          <a:p>
            <a:pPr algn="l">
              <a:spcBef>
                <a:spcPct val="50000"/>
              </a:spcBef>
              <a:buFontTx/>
              <a:buChar char="•"/>
            </a:pPr>
            <a:r>
              <a:rPr lang="en-US" sz="2000" dirty="0"/>
              <a:t>Avoid threaded joints for materials far apart in the series. Welded or brazed joints should be used    </a:t>
            </a:r>
          </a:p>
          <a:p>
            <a:pPr algn="l">
              <a:spcBef>
                <a:spcPct val="50000"/>
              </a:spcBef>
              <a:buFontTx/>
              <a:buChar char="•"/>
            </a:pPr>
            <a:r>
              <a:rPr lang="en-US" sz="2000" dirty="0"/>
              <a:t>Design for the use of readily replaceable anodic parts or make them thicker for longer life.</a:t>
            </a:r>
          </a:p>
          <a:p>
            <a:pPr algn="l">
              <a:spcBef>
                <a:spcPct val="50000"/>
              </a:spcBef>
              <a:buFontTx/>
              <a:buChar char="•"/>
            </a:pPr>
            <a:r>
              <a:rPr lang="en-US" sz="2000" dirty="0"/>
              <a:t>Install a third metal that is anodic to both metals in the galvanic contact.</a:t>
            </a:r>
          </a:p>
          <a:p>
            <a:pPr algn="l">
              <a:spcBef>
                <a:spcPct val="50000"/>
              </a:spcBef>
              <a:buFontTx/>
              <a:buChar char="•"/>
            </a:pPr>
            <a:endParaRPr lang="en-US" sz="2000" dirty="0"/>
          </a:p>
          <a:p>
            <a:pPr algn="l"/>
            <a:endParaRPr lang="en-US" sz="2000" dirty="0"/>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a:xfrm>
            <a:off x="0" y="0"/>
            <a:ext cx="8686800" cy="762000"/>
          </a:xfrm>
        </p:spPr>
        <p:txBody>
          <a:bodyPr/>
          <a:lstStyle/>
          <a:p>
            <a:pPr algn="ctr"/>
            <a:r>
              <a:rPr lang="en-US" dirty="0">
                <a:solidFill>
                  <a:schemeClr val="tx1"/>
                </a:solidFill>
              </a:rPr>
              <a:t>Corrosion Prevention</a:t>
            </a:r>
          </a:p>
        </p:txBody>
      </p:sp>
      <p:sp>
        <p:nvSpPr>
          <p:cNvPr id="241667" name="Rectangle 3"/>
          <p:cNvSpPr>
            <a:spLocks noChangeArrowheads="1"/>
          </p:cNvSpPr>
          <p:nvPr/>
        </p:nvSpPr>
        <p:spPr bwMode="auto">
          <a:xfrm>
            <a:off x="0" y="1676400"/>
            <a:ext cx="7620000" cy="762000"/>
          </a:xfrm>
          <a:prstGeom prst="rect">
            <a:avLst/>
          </a:prstGeom>
          <a:noFill/>
          <a:ln w="9525">
            <a:noFill/>
            <a:miter lim="800000"/>
            <a:headEnd/>
            <a:tailEnd/>
          </a:ln>
          <a:effectLst/>
        </p:spPr>
        <p:txBody>
          <a:bodyPr lIns="182562" tIns="46038" rIns="182562" bIns="46038"/>
          <a:lstStyle/>
          <a:p>
            <a:pPr marL="342900" indent="-342900" algn="l">
              <a:spcBef>
                <a:spcPct val="50000"/>
              </a:spcBef>
              <a:buFontTx/>
              <a:buChar char="•"/>
            </a:pPr>
            <a:r>
              <a:rPr lang="en-US" sz="2400" dirty="0"/>
              <a:t>Three major factors affect the rates or likelihood of corrosion:</a:t>
            </a:r>
          </a:p>
        </p:txBody>
      </p:sp>
      <p:sp>
        <p:nvSpPr>
          <p:cNvPr id="241668" name="Rectangle 4"/>
          <p:cNvSpPr>
            <a:spLocks noChangeArrowheads="1"/>
          </p:cNvSpPr>
          <p:nvPr/>
        </p:nvSpPr>
        <p:spPr bwMode="auto">
          <a:xfrm>
            <a:off x="1143000" y="2590800"/>
            <a:ext cx="7239000" cy="3886200"/>
          </a:xfrm>
          <a:prstGeom prst="rect">
            <a:avLst/>
          </a:prstGeom>
          <a:noFill/>
          <a:ln w="9525">
            <a:noFill/>
            <a:miter lim="800000"/>
            <a:headEnd/>
            <a:tailEnd/>
          </a:ln>
          <a:effectLst/>
        </p:spPr>
        <p:txBody>
          <a:bodyPr lIns="182562" tIns="46038" rIns="182562" bIns="46038"/>
          <a:lstStyle/>
          <a:p>
            <a:pPr marL="742950" lvl="1" indent="-285750" algn="l">
              <a:spcBef>
                <a:spcPct val="50000"/>
              </a:spcBef>
              <a:buFontTx/>
              <a:buChar char="–"/>
            </a:pPr>
            <a:r>
              <a:rPr lang="en-US" sz="2000" dirty="0"/>
              <a:t>pH – May determine the type of corrosion that takes place and can directly affect passive protective layers.</a:t>
            </a:r>
          </a:p>
          <a:p>
            <a:pPr marL="742950" lvl="1" indent="-285750" algn="l">
              <a:spcBef>
                <a:spcPct val="50000"/>
              </a:spcBef>
              <a:buFontTx/>
              <a:buChar char="–"/>
            </a:pPr>
            <a:r>
              <a:rPr lang="en-US" sz="2000" dirty="0"/>
              <a:t>Oxygen content – Oxygen is added to condensate to maintain a tight corrosion layer in condensate and </a:t>
            </a:r>
            <a:r>
              <a:rPr lang="en-US" sz="2000" dirty="0" err="1"/>
              <a:t>feedwater</a:t>
            </a:r>
            <a:r>
              <a:rPr lang="en-US" sz="2000" dirty="0"/>
              <a:t> piping, however, hydrogen is added to scavenge oxygen in the reactor.  This is to prevent </a:t>
            </a:r>
            <a:r>
              <a:rPr lang="en-US" sz="2000" dirty="0" err="1"/>
              <a:t>intergranular</a:t>
            </a:r>
            <a:r>
              <a:rPr lang="en-US" sz="2000" dirty="0"/>
              <a:t> stress corrosion cracking (IGSCC).</a:t>
            </a:r>
          </a:p>
          <a:p>
            <a:pPr marL="742950" lvl="1" indent="-285750" algn="l">
              <a:spcBef>
                <a:spcPct val="50000"/>
              </a:spcBef>
              <a:buFontTx/>
              <a:buChar char="–"/>
            </a:pPr>
            <a:r>
              <a:rPr lang="en-US" sz="2000" dirty="0"/>
              <a:t>Impurities – Could be any number of chemicals or elements that would adversely affect chemistry and promote corrosion.  One in particular that must be avoided is anything containing chlorides.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41668">
                                            <p:txEl>
                                              <p:pRg st="0" end="0"/>
                                            </p:txEl>
                                          </p:spTgt>
                                        </p:tgtEl>
                                        <p:attrNameLst>
                                          <p:attrName>style.visibility</p:attrName>
                                        </p:attrNameLst>
                                      </p:cBhvr>
                                      <p:to>
                                        <p:strVal val="visible"/>
                                      </p:to>
                                    </p:set>
                                    <p:animEffect transition="in" filter="dissolve">
                                      <p:cBhvr>
                                        <p:cTn id="7" dur="500"/>
                                        <p:tgtEl>
                                          <p:spTgt spid="24166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1668">
                                            <p:txEl>
                                              <p:pRg st="1" end="1"/>
                                            </p:txEl>
                                          </p:spTgt>
                                        </p:tgtEl>
                                        <p:attrNameLst>
                                          <p:attrName>style.visibility</p:attrName>
                                        </p:attrNameLst>
                                      </p:cBhvr>
                                      <p:to>
                                        <p:strVal val="visible"/>
                                      </p:to>
                                    </p:set>
                                    <p:animEffect transition="in" filter="dissolve">
                                      <p:cBhvr>
                                        <p:cTn id="12" dur="500"/>
                                        <p:tgtEl>
                                          <p:spTgt spid="24166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41668">
                                            <p:txEl>
                                              <p:pRg st="2" end="2"/>
                                            </p:txEl>
                                          </p:spTgt>
                                        </p:tgtEl>
                                        <p:attrNameLst>
                                          <p:attrName>style.visibility</p:attrName>
                                        </p:attrNameLst>
                                      </p:cBhvr>
                                      <p:to>
                                        <p:strVal val="visible"/>
                                      </p:to>
                                    </p:set>
                                    <p:animEffect transition="in" filter="dissolve">
                                      <p:cBhvr>
                                        <p:cTn id="17" dur="500"/>
                                        <p:tgtEl>
                                          <p:spTgt spid="24166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668" grpId="0" build="p" bldLvl="2"/>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ChangeArrowheads="1"/>
          </p:cNvSpPr>
          <p:nvPr>
            <p:ph type="title"/>
          </p:nvPr>
        </p:nvSpPr>
        <p:spPr>
          <a:xfrm>
            <a:off x="1295400" y="0"/>
            <a:ext cx="6400800" cy="1524000"/>
          </a:xfrm>
        </p:spPr>
        <p:txBody>
          <a:bodyPr/>
          <a:lstStyle/>
          <a:p>
            <a:pPr algn="ctr"/>
            <a:r>
              <a:rPr lang="en-US" dirty="0" smtClean="0">
                <a:solidFill>
                  <a:schemeClr val="tx1"/>
                </a:solidFill>
              </a:rPr>
              <a:t>Erosion (1.1.7.3.4)</a:t>
            </a:r>
            <a:endParaRPr lang="en-US" dirty="0">
              <a:solidFill>
                <a:schemeClr val="tx1"/>
              </a:solidFill>
            </a:endParaRPr>
          </a:p>
        </p:txBody>
      </p:sp>
      <p:sp>
        <p:nvSpPr>
          <p:cNvPr id="7" name="Slide Number Placeholder 2"/>
          <p:cNvSpPr>
            <a:spLocks noGrp="1"/>
          </p:cNvSpPr>
          <p:nvPr>
            <p:ph type="sldNum" sz="quarter" idx="12"/>
          </p:nvPr>
        </p:nvSpPr>
        <p:spPr/>
        <p:txBody>
          <a:bodyPr/>
          <a:lstStyle/>
          <a:p>
            <a:fld id="{794EFAA4-B05A-462A-A37B-155DF13A2B5C}" type="slidenum">
              <a:rPr lang="en-US"/>
              <a:pPr/>
              <a:t>57</a:t>
            </a:fld>
            <a:endParaRPr lang="en-US"/>
          </a:p>
        </p:txBody>
      </p:sp>
      <p:sp>
        <p:nvSpPr>
          <p:cNvPr id="235524" name="Rectangle 4"/>
          <p:cNvSpPr>
            <a:spLocks noChangeArrowheads="1"/>
          </p:cNvSpPr>
          <p:nvPr/>
        </p:nvSpPr>
        <p:spPr bwMode="auto">
          <a:xfrm>
            <a:off x="0" y="1676400"/>
            <a:ext cx="9144000" cy="3505200"/>
          </a:xfrm>
          <a:prstGeom prst="rect">
            <a:avLst/>
          </a:prstGeom>
          <a:noFill/>
          <a:ln w="9525">
            <a:noFill/>
            <a:miter lim="800000"/>
            <a:headEnd/>
            <a:tailEnd/>
          </a:ln>
          <a:effectLst/>
        </p:spPr>
        <p:txBody>
          <a:bodyPr lIns="182562" tIns="46038" rIns="182562" bIns="46038"/>
          <a:lstStyle/>
          <a:p>
            <a:pPr marL="342900" indent="-342900" algn="l">
              <a:spcBef>
                <a:spcPct val="50000"/>
              </a:spcBef>
              <a:buFontTx/>
              <a:buChar char="•"/>
            </a:pPr>
            <a:r>
              <a:rPr lang="en-US" sz="1800" b="1" dirty="0"/>
              <a:t>Abrasive action erosion</a:t>
            </a:r>
            <a:r>
              <a:rPr lang="en-US" sz="1800" dirty="0"/>
              <a:t> - caused by the presence of solids in a fluid.</a:t>
            </a:r>
          </a:p>
          <a:p>
            <a:pPr marL="342900" indent="-342900" algn="l">
              <a:spcBef>
                <a:spcPct val="50000"/>
              </a:spcBef>
              <a:buFontTx/>
              <a:buChar char="•"/>
            </a:pPr>
            <a:r>
              <a:rPr lang="en-US" sz="1800" b="1" dirty="0"/>
              <a:t>Droplet impingement</a:t>
            </a:r>
            <a:r>
              <a:rPr lang="en-US" sz="1800" dirty="0"/>
              <a:t> - highly accelerated liquid droplet that causes a plastic deformation in the metal surface.</a:t>
            </a:r>
          </a:p>
          <a:p>
            <a:pPr marL="342900" indent="-342900" algn="l">
              <a:spcBef>
                <a:spcPct val="50000"/>
              </a:spcBef>
              <a:buFontTx/>
              <a:buChar char="•"/>
            </a:pPr>
            <a:r>
              <a:rPr lang="en-US" sz="1800" b="1" dirty="0" err="1"/>
              <a:t>Cavitation</a:t>
            </a:r>
            <a:r>
              <a:rPr lang="en-US" sz="1800" b="1" dirty="0"/>
              <a:t> erosion</a:t>
            </a:r>
            <a:r>
              <a:rPr lang="en-US" sz="1800" dirty="0"/>
              <a:t> - damage to material surfaces caused by the formation and subsequent collapse of bubbles caused by local pressure fluctuations.</a:t>
            </a:r>
          </a:p>
          <a:p>
            <a:pPr marL="342900" indent="-342900" algn="l">
              <a:spcBef>
                <a:spcPct val="50000"/>
              </a:spcBef>
              <a:buFontTx/>
              <a:buChar char="•"/>
            </a:pPr>
            <a:r>
              <a:rPr lang="en-US" sz="1800" b="1" dirty="0"/>
              <a:t>Liquid impact-induced erosion</a:t>
            </a:r>
            <a:r>
              <a:rPr lang="en-US" sz="1800" dirty="0"/>
              <a:t> - a two-phase flow phenomenon that is caused by liquid droplets that are suspended in a flowing gas/vapor.</a:t>
            </a:r>
          </a:p>
          <a:p>
            <a:pPr marL="342900" indent="-342900" algn="l">
              <a:spcBef>
                <a:spcPct val="50000"/>
              </a:spcBef>
              <a:buFontTx/>
              <a:buChar char="•"/>
            </a:pPr>
            <a:r>
              <a:rPr lang="en-US" sz="1800" b="1" dirty="0"/>
              <a:t>Flashing induced erosion</a:t>
            </a:r>
            <a:r>
              <a:rPr lang="en-US" sz="1800" dirty="0"/>
              <a:t> - caused by the spontaneous vaporization caused by a sudden pressure change. </a:t>
            </a:r>
          </a:p>
        </p:txBody>
      </p:sp>
      <p:pic>
        <p:nvPicPr>
          <p:cNvPr id="235526" name="Picture 6" descr="Erosion%2520corrosion"/>
          <p:cNvPicPr>
            <a:picLocks noChangeAspect="1" noChangeArrowheads="1"/>
          </p:cNvPicPr>
          <p:nvPr/>
        </p:nvPicPr>
        <p:blipFill>
          <a:blip r:embed="rId2" cstate="print"/>
          <a:srcRect l="10001"/>
          <a:stretch>
            <a:fillRect/>
          </a:stretch>
        </p:blipFill>
        <p:spPr bwMode="auto">
          <a:xfrm>
            <a:off x="0" y="4762500"/>
            <a:ext cx="2514600" cy="2095500"/>
          </a:xfrm>
          <a:prstGeom prst="rect">
            <a:avLst/>
          </a:prstGeom>
          <a:noFill/>
          <a:ln w="9525">
            <a:solidFill>
              <a:schemeClr val="tx1"/>
            </a:solidFill>
            <a:miter lim="800000"/>
            <a:headEnd/>
            <a:tailEnd/>
          </a:ln>
        </p:spPr>
      </p:pic>
      <p:pic>
        <p:nvPicPr>
          <p:cNvPr id="235528" name="Picture 8" descr="erosion_corrosion"/>
          <p:cNvPicPr>
            <a:picLocks noChangeAspect="1" noChangeArrowheads="1"/>
          </p:cNvPicPr>
          <p:nvPr/>
        </p:nvPicPr>
        <p:blipFill>
          <a:blip r:embed="rId3" cstate="print"/>
          <a:srcRect b="16667"/>
          <a:stretch>
            <a:fillRect/>
          </a:stretch>
        </p:blipFill>
        <p:spPr bwMode="auto">
          <a:xfrm>
            <a:off x="5486400" y="4572000"/>
            <a:ext cx="3657600" cy="2286000"/>
          </a:xfrm>
          <a:prstGeom prst="rect">
            <a:avLst/>
          </a:prstGeom>
          <a:noFill/>
          <a:ln w="9525">
            <a:solidFill>
              <a:schemeClr val="tx1"/>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35524">
                                            <p:txEl>
                                              <p:pRg st="0" end="0"/>
                                            </p:txEl>
                                          </p:spTgt>
                                        </p:tgtEl>
                                        <p:attrNameLst>
                                          <p:attrName>style.visibility</p:attrName>
                                        </p:attrNameLst>
                                      </p:cBhvr>
                                      <p:to>
                                        <p:strVal val="visible"/>
                                      </p:to>
                                    </p:set>
                                    <p:animEffect transition="in" filter="dissolve">
                                      <p:cBhvr>
                                        <p:cTn id="7" dur="500"/>
                                        <p:tgtEl>
                                          <p:spTgt spid="23552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35524">
                                            <p:txEl>
                                              <p:pRg st="1" end="1"/>
                                            </p:txEl>
                                          </p:spTgt>
                                        </p:tgtEl>
                                        <p:attrNameLst>
                                          <p:attrName>style.visibility</p:attrName>
                                        </p:attrNameLst>
                                      </p:cBhvr>
                                      <p:to>
                                        <p:strVal val="visible"/>
                                      </p:to>
                                    </p:set>
                                    <p:animEffect transition="in" filter="dissolve">
                                      <p:cBhvr>
                                        <p:cTn id="12" dur="500"/>
                                        <p:tgtEl>
                                          <p:spTgt spid="23552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35524">
                                            <p:txEl>
                                              <p:pRg st="2" end="2"/>
                                            </p:txEl>
                                          </p:spTgt>
                                        </p:tgtEl>
                                        <p:attrNameLst>
                                          <p:attrName>style.visibility</p:attrName>
                                        </p:attrNameLst>
                                      </p:cBhvr>
                                      <p:to>
                                        <p:strVal val="visible"/>
                                      </p:to>
                                    </p:set>
                                    <p:animEffect transition="in" filter="dissolve">
                                      <p:cBhvr>
                                        <p:cTn id="17" dur="500"/>
                                        <p:tgtEl>
                                          <p:spTgt spid="23552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35524">
                                            <p:txEl>
                                              <p:pRg st="3" end="3"/>
                                            </p:txEl>
                                          </p:spTgt>
                                        </p:tgtEl>
                                        <p:attrNameLst>
                                          <p:attrName>style.visibility</p:attrName>
                                        </p:attrNameLst>
                                      </p:cBhvr>
                                      <p:to>
                                        <p:strVal val="visible"/>
                                      </p:to>
                                    </p:set>
                                    <p:animEffect transition="in" filter="dissolve">
                                      <p:cBhvr>
                                        <p:cTn id="22" dur="500"/>
                                        <p:tgtEl>
                                          <p:spTgt spid="23552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35524">
                                            <p:txEl>
                                              <p:pRg st="4" end="4"/>
                                            </p:txEl>
                                          </p:spTgt>
                                        </p:tgtEl>
                                        <p:attrNameLst>
                                          <p:attrName>style.visibility</p:attrName>
                                        </p:attrNameLst>
                                      </p:cBhvr>
                                      <p:to>
                                        <p:strVal val="visible"/>
                                      </p:to>
                                    </p:set>
                                    <p:animEffect transition="in" filter="dissolve">
                                      <p:cBhvr>
                                        <p:cTn id="27" dur="500"/>
                                        <p:tgtEl>
                                          <p:spTgt spid="23552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24"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a:xfrm>
            <a:off x="0" y="381000"/>
            <a:ext cx="8686800" cy="762000"/>
          </a:xfrm>
        </p:spPr>
        <p:txBody>
          <a:bodyPr/>
          <a:lstStyle/>
          <a:p>
            <a:pPr algn="ctr"/>
            <a:r>
              <a:rPr lang="en-US" dirty="0">
                <a:solidFill>
                  <a:schemeClr val="tx1"/>
                </a:solidFill>
              </a:rPr>
              <a:t>Fatigue </a:t>
            </a:r>
            <a:r>
              <a:rPr lang="en-US" dirty="0" smtClean="0">
                <a:solidFill>
                  <a:schemeClr val="tx1"/>
                </a:solidFill>
              </a:rPr>
              <a:t>Failure (1.1.7.3.5)</a:t>
            </a:r>
            <a:endParaRPr lang="en-US" dirty="0">
              <a:solidFill>
                <a:schemeClr val="tx1"/>
              </a:solidFill>
            </a:endParaRPr>
          </a:p>
        </p:txBody>
      </p:sp>
      <p:sp>
        <p:nvSpPr>
          <p:cNvPr id="229379" name="Rectangle 3"/>
          <p:cNvSpPr>
            <a:spLocks noChangeArrowheads="1"/>
          </p:cNvSpPr>
          <p:nvPr/>
        </p:nvSpPr>
        <p:spPr bwMode="auto">
          <a:xfrm>
            <a:off x="4343400" y="1676400"/>
            <a:ext cx="4800600" cy="2209800"/>
          </a:xfrm>
          <a:prstGeom prst="rect">
            <a:avLst/>
          </a:prstGeom>
          <a:noFill/>
          <a:ln w="9525">
            <a:noFill/>
            <a:miter lim="800000"/>
            <a:headEnd/>
            <a:tailEnd/>
          </a:ln>
          <a:effectLst/>
        </p:spPr>
        <p:txBody>
          <a:bodyPr lIns="182562" tIns="46038" rIns="182562" bIns="46038"/>
          <a:lstStyle/>
          <a:p>
            <a:pPr marL="342900" indent="-342900" algn="l">
              <a:spcBef>
                <a:spcPct val="50000"/>
              </a:spcBef>
              <a:buFontTx/>
              <a:buChar char="•"/>
            </a:pPr>
            <a:r>
              <a:rPr lang="en-US" sz="1800"/>
              <a:t>Many applications involve cyclical loading.</a:t>
            </a:r>
          </a:p>
          <a:p>
            <a:pPr marL="342900" indent="-342900" algn="l">
              <a:spcBef>
                <a:spcPct val="50000"/>
              </a:spcBef>
              <a:buFontTx/>
              <a:buChar char="•"/>
            </a:pPr>
            <a:r>
              <a:rPr lang="en-US" sz="1800"/>
              <a:t>Fatigue failure may occur in steel, for example, after several cycles of loading to a stress level at 80% of the yield strength. </a:t>
            </a:r>
          </a:p>
        </p:txBody>
      </p:sp>
      <p:sp>
        <p:nvSpPr>
          <p:cNvPr id="229380" name="Rectangle 4"/>
          <p:cNvSpPr>
            <a:spLocks noChangeArrowheads="1"/>
          </p:cNvSpPr>
          <p:nvPr/>
        </p:nvSpPr>
        <p:spPr bwMode="auto">
          <a:xfrm>
            <a:off x="1219200" y="4800600"/>
            <a:ext cx="7696200" cy="2057400"/>
          </a:xfrm>
          <a:prstGeom prst="rect">
            <a:avLst/>
          </a:prstGeom>
          <a:noFill/>
          <a:ln w="9525">
            <a:noFill/>
            <a:miter lim="800000"/>
            <a:headEnd/>
            <a:tailEnd/>
          </a:ln>
          <a:effectLst/>
        </p:spPr>
        <p:txBody>
          <a:bodyPr lIns="182562" tIns="46038" rIns="182562" bIns="46038"/>
          <a:lstStyle/>
          <a:p>
            <a:pPr marL="342900" indent="-342900" algn="l">
              <a:spcBef>
                <a:spcPct val="50000"/>
              </a:spcBef>
              <a:buFontTx/>
              <a:buChar char="•"/>
            </a:pPr>
            <a:r>
              <a:rPr lang="en-US" sz="1800" dirty="0"/>
              <a:t>No elongation is generally evident at the site of a fatigue failure.</a:t>
            </a:r>
          </a:p>
          <a:p>
            <a:pPr marL="342900" indent="-342900" algn="l">
              <a:spcBef>
                <a:spcPct val="50000"/>
              </a:spcBef>
              <a:buFontTx/>
              <a:buChar char="•"/>
            </a:pPr>
            <a:r>
              <a:rPr lang="en-US" sz="1800" dirty="0"/>
              <a:t>Repeated stress applications can create localized plastic deformation at the metal surface resulting in cold working (lower ductility and higher hardness) at these sites, resulting in cracking over time .</a:t>
            </a:r>
          </a:p>
        </p:txBody>
      </p:sp>
      <p:grpSp>
        <p:nvGrpSpPr>
          <p:cNvPr id="2" name="Group 12"/>
          <p:cNvGrpSpPr>
            <a:grpSpLocks/>
          </p:cNvGrpSpPr>
          <p:nvPr/>
        </p:nvGrpSpPr>
        <p:grpSpPr bwMode="auto">
          <a:xfrm>
            <a:off x="152400" y="1600200"/>
            <a:ext cx="4267200" cy="2819400"/>
            <a:chOff x="96" y="576"/>
            <a:chExt cx="2688" cy="1776"/>
          </a:xfrm>
        </p:grpSpPr>
        <p:sp>
          <p:nvSpPr>
            <p:cNvPr id="229384" name="Rectangle 8"/>
            <p:cNvSpPr>
              <a:spLocks noChangeArrowheads="1"/>
            </p:cNvSpPr>
            <p:nvPr/>
          </p:nvSpPr>
          <p:spPr bwMode="auto">
            <a:xfrm>
              <a:off x="96" y="576"/>
              <a:ext cx="2688" cy="1776"/>
            </a:xfrm>
            <a:prstGeom prst="rect">
              <a:avLst/>
            </a:prstGeom>
            <a:solidFill>
              <a:srgbClr val="FFCCCC"/>
            </a:solidFill>
            <a:ln w="9525">
              <a:solidFill>
                <a:schemeClr val="tx1"/>
              </a:solidFill>
              <a:miter lim="800000"/>
              <a:headEnd/>
              <a:tailEnd/>
            </a:ln>
            <a:effectLst/>
          </p:spPr>
          <p:txBody>
            <a:bodyPr wrap="none" anchor="ctr"/>
            <a:lstStyle/>
            <a:p>
              <a:endParaRPr lang="en-US"/>
            </a:p>
          </p:txBody>
        </p:sp>
        <p:pic>
          <p:nvPicPr>
            <p:cNvPr id="229385" name="Picture 9" descr="shaft2"/>
            <p:cNvPicPr>
              <a:picLocks noChangeAspect="1" noChangeArrowheads="1"/>
            </p:cNvPicPr>
            <p:nvPr/>
          </p:nvPicPr>
          <p:blipFill>
            <a:blip r:embed="rId2" cstate="print"/>
            <a:srcRect b="4347"/>
            <a:stretch>
              <a:fillRect/>
            </a:stretch>
          </p:blipFill>
          <p:spPr bwMode="auto">
            <a:xfrm>
              <a:off x="144" y="720"/>
              <a:ext cx="1296" cy="1286"/>
            </a:xfrm>
            <a:prstGeom prst="rect">
              <a:avLst/>
            </a:prstGeom>
            <a:noFill/>
          </p:spPr>
        </p:pic>
        <p:pic>
          <p:nvPicPr>
            <p:cNvPr id="229386" name="Picture 10" descr="shaft1"/>
            <p:cNvPicPr>
              <a:picLocks noChangeAspect="1" noChangeArrowheads="1"/>
            </p:cNvPicPr>
            <p:nvPr/>
          </p:nvPicPr>
          <p:blipFill>
            <a:blip r:embed="rId3" cstate="print"/>
            <a:srcRect l="24074"/>
            <a:stretch>
              <a:fillRect/>
            </a:stretch>
          </p:blipFill>
          <p:spPr bwMode="auto">
            <a:xfrm rot="-10800000">
              <a:off x="1499" y="720"/>
              <a:ext cx="1236" cy="1296"/>
            </a:xfrm>
            <a:prstGeom prst="rect">
              <a:avLst/>
            </a:prstGeom>
            <a:noFill/>
          </p:spPr>
        </p:pic>
        <p:sp>
          <p:nvSpPr>
            <p:cNvPr id="229387" name="Text Box 11"/>
            <p:cNvSpPr txBox="1">
              <a:spLocks noChangeArrowheads="1"/>
            </p:cNvSpPr>
            <p:nvPr/>
          </p:nvSpPr>
          <p:spPr bwMode="auto">
            <a:xfrm>
              <a:off x="240" y="2064"/>
              <a:ext cx="2352" cy="192"/>
            </a:xfrm>
            <a:prstGeom prst="rect">
              <a:avLst/>
            </a:prstGeom>
            <a:noFill/>
            <a:ln w="9525">
              <a:noFill/>
              <a:miter lim="800000"/>
              <a:headEnd/>
              <a:tailEnd/>
            </a:ln>
            <a:effectLst/>
          </p:spPr>
          <p:txBody>
            <a:bodyPr>
              <a:spAutoFit/>
            </a:bodyPr>
            <a:lstStyle/>
            <a:p>
              <a:pPr algn="l"/>
              <a:r>
                <a:rPr lang="en-US" sz="1400" b="1"/>
                <a:t>Torsional fatigue failure of a splined shaft</a:t>
              </a:r>
            </a:p>
          </p:txBody>
        </p:sp>
      </p:gr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a:xfrm>
            <a:off x="228600" y="0"/>
            <a:ext cx="8458200" cy="1143000"/>
          </a:xfrm>
        </p:spPr>
        <p:txBody>
          <a:bodyPr/>
          <a:lstStyle/>
          <a:p>
            <a:pPr algn="ctr"/>
            <a:r>
              <a:rPr lang="en-US" sz="3200" dirty="0"/>
              <a:t>Cold Working/Work </a:t>
            </a:r>
            <a:r>
              <a:rPr lang="en-US" sz="3200" dirty="0" smtClean="0"/>
              <a:t>Hardening (1.1.7.3.5)</a:t>
            </a:r>
            <a:endParaRPr lang="en-US" sz="3200" dirty="0"/>
          </a:p>
        </p:txBody>
      </p:sp>
      <p:sp>
        <p:nvSpPr>
          <p:cNvPr id="11" name="Slide Number Placeholder 2"/>
          <p:cNvSpPr>
            <a:spLocks noGrp="1"/>
          </p:cNvSpPr>
          <p:nvPr>
            <p:ph type="sldNum" sz="quarter" idx="12"/>
          </p:nvPr>
        </p:nvSpPr>
        <p:spPr/>
        <p:txBody>
          <a:bodyPr/>
          <a:lstStyle/>
          <a:p>
            <a:fld id="{E050E02D-B807-4FCF-A753-64E79FFD37B0}" type="slidenum">
              <a:rPr lang="en-US"/>
              <a:pPr/>
              <a:t>59</a:t>
            </a:fld>
            <a:endParaRPr lang="en-US"/>
          </a:p>
        </p:txBody>
      </p:sp>
      <p:sp>
        <p:nvSpPr>
          <p:cNvPr id="202755" name="Rectangle 3"/>
          <p:cNvSpPr>
            <a:spLocks noChangeArrowheads="1"/>
          </p:cNvSpPr>
          <p:nvPr/>
        </p:nvSpPr>
        <p:spPr bwMode="auto">
          <a:xfrm>
            <a:off x="1676400" y="1676400"/>
            <a:ext cx="7285038" cy="3124200"/>
          </a:xfrm>
          <a:prstGeom prst="rect">
            <a:avLst/>
          </a:prstGeom>
          <a:noFill/>
          <a:ln w="9525">
            <a:noFill/>
            <a:miter lim="800000"/>
            <a:headEnd/>
            <a:tailEnd/>
          </a:ln>
          <a:effectLst/>
        </p:spPr>
        <p:txBody>
          <a:bodyPr lIns="182562" tIns="46038" rIns="182562" bIns="46038"/>
          <a:lstStyle/>
          <a:p>
            <a:pPr marL="342900" indent="-342900" algn="l">
              <a:spcBef>
                <a:spcPct val="20000"/>
              </a:spcBef>
              <a:buFontTx/>
              <a:buChar char="•"/>
            </a:pPr>
            <a:r>
              <a:rPr lang="en-US" sz="2000"/>
              <a:t>A dislocation may be defined as a disturbed region between two substantially perfect parts of a crystal. A dislocation is a linear defect around which some of the atoms are misaligned. Two simple types of dislocation are:</a:t>
            </a:r>
          </a:p>
          <a:p>
            <a:pPr marL="342900" indent="-342900" algn="l">
              <a:spcBef>
                <a:spcPct val="20000"/>
              </a:spcBef>
              <a:buFontTx/>
              <a:buChar char="•"/>
            </a:pPr>
            <a:endParaRPr lang="en-US" sz="2000"/>
          </a:p>
          <a:p>
            <a:pPr marL="742950" lvl="1" indent="-285750" algn="l">
              <a:spcBef>
                <a:spcPct val="20000"/>
              </a:spcBef>
              <a:buFontTx/>
              <a:buChar char="–"/>
            </a:pPr>
            <a:r>
              <a:rPr lang="en-US" sz="2000"/>
              <a:t>Edge dislocation</a:t>
            </a:r>
          </a:p>
          <a:p>
            <a:pPr marL="742950" lvl="1" indent="-285750" algn="l">
              <a:spcBef>
                <a:spcPct val="20000"/>
              </a:spcBef>
              <a:buFontTx/>
              <a:buChar char="–"/>
            </a:pPr>
            <a:r>
              <a:rPr lang="en-US" sz="2000"/>
              <a:t>Screw dislocation</a:t>
            </a:r>
          </a:p>
        </p:txBody>
      </p:sp>
      <p:grpSp>
        <p:nvGrpSpPr>
          <p:cNvPr id="2" name="Group 18"/>
          <p:cNvGrpSpPr>
            <a:grpSpLocks/>
          </p:cNvGrpSpPr>
          <p:nvPr/>
        </p:nvGrpSpPr>
        <p:grpSpPr bwMode="auto">
          <a:xfrm>
            <a:off x="4495800" y="4343400"/>
            <a:ext cx="3657600" cy="1778000"/>
            <a:chOff x="2880" y="2928"/>
            <a:chExt cx="2304" cy="1120"/>
          </a:xfrm>
        </p:grpSpPr>
        <p:pic>
          <p:nvPicPr>
            <p:cNvPr id="202765" name="Picture 13" descr="screw_disl_schem"/>
            <p:cNvPicPr>
              <a:picLocks noChangeAspect="1" noChangeArrowheads="1"/>
            </p:cNvPicPr>
            <p:nvPr/>
          </p:nvPicPr>
          <p:blipFill>
            <a:blip r:embed="rId2" cstate="print"/>
            <a:srcRect/>
            <a:stretch>
              <a:fillRect/>
            </a:stretch>
          </p:blipFill>
          <p:spPr bwMode="auto">
            <a:xfrm>
              <a:off x="2880" y="2928"/>
              <a:ext cx="2304" cy="1120"/>
            </a:xfrm>
            <a:prstGeom prst="rect">
              <a:avLst/>
            </a:prstGeom>
            <a:noFill/>
            <a:ln w="9525">
              <a:solidFill>
                <a:schemeClr val="tx1"/>
              </a:solidFill>
              <a:miter lim="800000"/>
              <a:headEnd/>
              <a:tailEnd/>
            </a:ln>
          </p:spPr>
        </p:pic>
        <p:sp>
          <p:nvSpPr>
            <p:cNvPr id="202767" name="Text Box 15"/>
            <p:cNvSpPr txBox="1">
              <a:spLocks noChangeArrowheads="1"/>
            </p:cNvSpPr>
            <p:nvPr/>
          </p:nvSpPr>
          <p:spPr bwMode="auto">
            <a:xfrm>
              <a:off x="4416" y="3696"/>
              <a:ext cx="640" cy="294"/>
            </a:xfrm>
            <a:prstGeom prst="rect">
              <a:avLst/>
            </a:prstGeom>
            <a:solidFill>
              <a:srgbClr val="FFCCCC"/>
            </a:solidFill>
            <a:ln w="9525">
              <a:solidFill>
                <a:schemeClr val="tx1"/>
              </a:solidFill>
              <a:miter lim="800000"/>
              <a:headEnd/>
              <a:tailEnd/>
            </a:ln>
            <a:effectLst/>
          </p:spPr>
          <p:txBody>
            <a:bodyPr wrap="none">
              <a:spAutoFit/>
            </a:bodyPr>
            <a:lstStyle/>
            <a:p>
              <a:pPr algn="l"/>
              <a:r>
                <a:rPr lang="en-US" sz="1200" b="1"/>
                <a:t>Screw</a:t>
              </a:r>
            </a:p>
            <a:p>
              <a:pPr algn="l"/>
              <a:r>
                <a:rPr lang="en-US" sz="1200" b="1"/>
                <a:t>Dislocation</a:t>
              </a:r>
            </a:p>
          </p:txBody>
        </p:sp>
      </p:grpSp>
      <p:grpSp>
        <p:nvGrpSpPr>
          <p:cNvPr id="3" name="Group 17"/>
          <p:cNvGrpSpPr>
            <a:grpSpLocks/>
          </p:cNvGrpSpPr>
          <p:nvPr/>
        </p:nvGrpSpPr>
        <p:grpSpPr bwMode="auto">
          <a:xfrm>
            <a:off x="1295400" y="4343400"/>
            <a:ext cx="2933700" cy="1914525"/>
            <a:chOff x="864" y="2928"/>
            <a:chExt cx="1848" cy="1206"/>
          </a:xfrm>
        </p:grpSpPr>
        <p:pic>
          <p:nvPicPr>
            <p:cNvPr id="202761" name="Picture 9" descr="9"/>
            <p:cNvPicPr>
              <a:picLocks noChangeAspect="1" noChangeArrowheads="1"/>
            </p:cNvPicPr>
            <p:nvPr/>
          </p:nvPicPr>
          <p:blipFill>
            <a:blip r:embed="rId3" cstate="print"/>
            <a:srcRect/>
            <a:stretch>
              <a:fillRect/>
            </a:stretch>
          </p:blipFill>
          <p:spPr bwMode="auto">
            <a:xfrm>
              <a:off x="1440" y="2928"/>
              <a:ext cx="1272" cy="1124"/>
            </a:xfrm>
            <a:prstGeom prst="rect">
              <a:avLst/>
            </a:prstGeom>
            <a:solidFill>
              <a:schemeClr val="tx1"/>
            </a:solidFill>
            <a:ln w="9525">
              <a:solidFill>
                <a:schemeClr val="tx1"/>
              </a:solidFill>
              <a:miter lim="800000"/>
              <a:headEnd/>
              <a:tailEnd/>
            </a:ln>
          </p:spPr>
        </p:pic>
        <p:sp>
          <p:nvSpPr>
            <p:cNvPr id="202766" name="Text Box 14"/>
            <p:cNvSpPr txBox="1">
              <a:spLocks noChangeArrowheads="1"/>
            </p:cNvSpPr>
            <p:nvPr/>
          </p:nvSpPr>
          <p:spPr bwMode="auto">
            <a:xfrm>
              <a:off x="864" y="3840"/>
              <a:ext cx="640" cy="294"/>
            </a:xfrm>
            <a:prstGeom prst="rect">
              <a:avLst/>
            </a:prstGeom>
            <a:solidFill>
              <a:schemeClr val="tx1"/>
            </a:solidFill>
            <a:ln w="9525">
              <a:solidFill>
                <a:schemeClr val="tx1"/>
              </a:solidFill>
              <a:miter lim="800000"/>
              <a:headEnd/>
              <a:tailEnd/>
            </a:ln>
            <a:effectLst/>
          </p:spPr>
          <p:txBody>
            <a:bodyPr wrap="none">
              <a:spAutoFit/>
            </a:bodyPr>
            <a:lstStyle/>
            <a:p>
              <a:pPr algn="l"/>
              <a:r>
                <a:rPr lang="en-US" sz="1200" b="1">
                  <a:solidFill>
                    <a:schemeClr val="bg1"/>
                  </a:solidFill>
                </a:rPr>
                <a:t>Edge</a:t>
              </a:r>
            </a:p>
            <a:p>
              <a:pPr algn="l"/>
              <a:r>
                <a:rPr lang="en-US" sz="1200" b="1">
                  <a:solidFill>
                    <a:schemeClr val="bg1"/>
                  </a:solidFill>
                </a:rPr>
                <a:t>Dislocation</a:t>
              </a:r>
            </a:p>
          </p:txBody>
        </p:sp>
        <p:sp>
          <p:nvSpPr>
            <p:cNvPr id="202768" name="Line 16"/>
            <p:cNvSpPr>
              <a:spLocks noChangeShapeType="1"/>
            </p:cNvSpPr>
            <p:nvPr/>
          </p:nvSpPr>
          <p:spPr bwMode="auto">
            <a:xfrm flipV="1">
              <a:off x="1488" y="3600"/>
              <a:ext cx="480" cy="240"/>
            </a:xfrm>
            <a:prstGeom prst="line">
              <a:avLst/>
            </a:prstGeom>
            <a:noFill/>
            <a:ln w="38100">
              <a:solidFill>
                <a:srgbClr val="DE2804"/>
              </a:solidFill>
              <a:round/>
              <a:headEnd/>
              <a:tailEnd type="triangle" w="med" len="med"/>
            </a:ln>
            <a:effectLst/>
          </p:spPr>
          <p:txBody>
            <a:bodyPr/>
            <a:lstStyle/>
            <a:p>
              <a:endParaRPr lang="en-US"/>
            </a:p>
          </p:txBody>
        </p:sp>
      </p:gr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3" name="Picture 3" descr="02_02"/>
          <p:cNvPicPr>
            <a:picLocks noChangeAspect="1" noChangeArrowheads="1"/>
          </p:cNvPicPr>
          <p:nvPr/>
        </p:nvPicPr>
        <p:blipFill>
          <a:blip r:embed="rId3" cstate="print"/>
          <a:srcRect/>
          <a:stretch>
            <a:fillRect/>
          </a:stretch>
        </p:blipFill>
        <p:spPr bwMode="auto">
          <a:xfrm>
            <a:off x="990600" y="1524000"/>
            <a:ext cx="6261100" cy="3424238"/>
          </a:xfrm>
          <a:prstGeom prst="rect">
            <a:avLst/>
          </a:prstGeom>
          <a:noFill/>
        </p:spPr>
      </p:pic>
      <p:sp>
        <p:nvSpPr>
          <p:cNvPr id="112644" name="Rectangle 4"/>
          <p:cNvSpPr>
            <a:spLocks noChangeArrowheads="1"/>
          </p:cNvSpPr>
          <p:nvPr/>
        </p:nvSpPr>
        <p:spPr bwMode="auto">
          <a:xfrm>
            <a:off x="381000" y="5380672"/>
            <a:ext cx="8763000" cy="1477328"/>
          </a:xfrm>
          <a:prstGeom prst="rect">
            <a:avLst/>
          </a:prstGeom>
          <a:noFill/>
          <a:ln w="9525">
            <a:noFill/>
            <a:miter lim="800000"/>
            <a:headEnd/>
            <a:tailEnd/>
          </a:ln>
          <a:effectLst/>
        </p:spPr>
        <p:txBody>
          <a:bodyPr wrap="square">
            <a:spAutoFit/>
          </a:bodyPr>
          <a:lstStyle/>
          <a:p>
            <a:pPr algn="l"/>
            <a:r>
              <a:rPr lang="en-US" sz="1800" b="1" dirty="0"/>
              <a:t>The outermost (valance) electrons surrounding each metal atom are loosely held by the nucleus, and may readily enter the orbital continuum.  The resulting structure is often described as a regular crystal lattice of positively charged nuclei surrounded by a sea of electrons. (Large circles are nuclei and small dots are electrons)</a:t>
            </a:r>
          </a:p>
        </p:txBody>
      </p:sp>
      <p:sp>
        <p:nvSpPr>
          <p:cNvPr id="112645" name="Rectangle 5"/>
          <p:cNvSpPr>
            <a:spLocks noChangeArrowheads="1"/>
          </p:cNvSpPr>
          <p:nvPr/>
        </p:nvSpPr>
        <p:spPr bwMode="auto">
          <a:xfrm>
            <a:off x="0" y="0"/>
            <a:ext cx="8686800" cy="1143000"/>
          </a:xfrm>
          <a:prstGeom prst="rect">
            <a:avLst/>
          </a:prstGeom>
          <a:noFill/>
          <a:ln w="9525">
            <a:noFill/>
            <a:miter lim="800000"/>
            <a:headEnd/>
            <a:tailEnd/>
          </a:ln>
          <a:effectLst/>
        </p:spPr>
        <p:txBody>
          <a:bodyPr anchor="ctr"/>
          <a:lstStyle/>
          <a:p>
            <a:pPr algn="ctr"/>
            <a:r>
              <a:rPr lang="en-US" sz="2800" b="1" dirty="0"/>
              <a:t>Properties of Metals and the Metallic Bond</a:t>
            </a:r>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a:xfrm>
            <a:off x="152400" y="0"/>
            <a:ext cx="8534400" cy="1143000"/>
          </a:xfrm>
        </p:spPr>
        <p:txBody>
          <a:bodyPr/>
          <a:lstStyle/>
          <a:p>
            <a:pPr algn="ctr"/>
            <a:r>
              <a:rPr lang="en-US" sz="2800" dirty="0"/>
              <a:t>Cold Working/Work Hardening</a:t>
            </a:r>
          </a:p>
        </p:txBody>
      </p:sp>
      <p:sp>
        <p:nvSpPr>
          <p:cNvPr id="206851" name="Rectangle 3"/>
          <p:cNvSpPr>
            <a:spLocks noChangeArrowheads="1"/>
          </p:cNvSpPr>
          <p:nvPr/>
        </p:nvSpPr>
        <p:spPr bwMode="auto">
          <a:xfrm>
            <a:off x="0" y="1676400"/>
            <a:ext cx="8839200" cy="4648200"/>
          </a:xfrm>
          <a:prstGeom prst="rect">
            <a:avLst/>
          </a:prstGeom>
          <a:noFill/>
          <a:ln w="9525">
            <a:noFill/>
            <a:miter lim="800000"/>
            <a:headEnd/>
            <a:tailEnd/>
          </a:ln>
          <a:effectLst/>
        </p:spPr>
        <p:txBody>
          <a:bodyPr lIns="182562" tIns="46038" rIns="182562" bIns="46038"/>
          <a:lstStyle/>
          <a:p>
            <a:pPr marL="342900" indent="-342900" algn="l">
              <a:spcBef>
                <a:spcPct val="20000"/>
              </a:spcBef>
              <a:buFontTx/>
              <a:buChar char="•"/>
            </a:pPr>
            <a:r>
              <a:rPr lang="en-US" sz="2400" dirty="0"/>
              <a:t>Dislocations can be observed in crystalline materials using an electron-microscopic. Virtually all metals contain some dislocations that were introduced during solidification, during plastic deformation, and as consequence of thermal stresses that result from rapid cooling</a:t>
            </a:r>
            <a:r>
              <a:rPr lang="en-US" sz="2400" dirty="0" smtClean="0"/>
              <a:t>.</a:t>
            </a:r>
          </a:p>
          <a:p>
            <a:pPr marL="342900" indent="-342900" algn="l">
              <a:spcBef>
                <a:spcPct val="20000"/>
              </a:spcBef>
              <a:buFontTx/>
              <a:buChar char="•"/>
            </a:pPr>
            <a:endParaRPr lang="en-US" sz="2400" dirty="0"/>
          </a:p>
          <a:p>
            <a:pPr marL="342900" indent="-342900" algn="l">
              <a:spcBef>
                <a:spcPct val="20000"/>
              </a:spcBef>
              <a:buFontTx/>
              <a:buChar char="•"/>
            </a:pPr>
            <a:r>
              <a:rPr lang="en-US" sz="2400" dirty="0"/>
              <a:t>The importance of dislocations to the metal user is that dislocation interactions within a metal are a primary means by which metals are deformed and strengthened. When metals deform by dislocation motion, the more barriers the dislocations meet, the stronger the metal.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6851">
                                            <p:txEl>
                                              <p:pRg st="0" end="0"/>
                                            </p:txEl>
                                          </p:spTgt>
                                        </p:tgtEl>
                                        <p:attrNameLst>
                                          <p:attrName>style.visibility</p:attrName>
                                        </p:attrNameLst>
                                      </p:cBhvr>
                                      <p:to>
                                        <p:strVal val="visible"/>
                                      </p:to>
                                    </p:set>
                                    <p:animEffect transition="in" filter="dissolve">
                                      <p:cBhvr>
                                        <p:cTn id="7" dur="500"/>
                                        <p:tgtEl>
                                          <p:spTgt spid="2068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06851">
                                            <p:txEl>
                                              <p:pRg st="2" end="2"/>
                                            </p:txEl>
                                          </p:spTgt>
                                        </p:tgtEl>
                                        <p:attrNameLst>
                                          <p:attrName>style.visibility</p:attrName>
                                        </p:attrNameLst>
                                      </p:cBhvr>
                                      <p:to>
                                        <p:strVal val="visible"/>
                                      </p:to>
                                    </p:set>
                                    <p:animEffect transition="in" filter="dissolve">
                                      <p:cBhvr>
                                        <p:cTn id="12" dur="500"/>
                                        <p:tgtEl>
                                          <p:spTgt spid="2068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51"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a:xfrm>
            <a:off x="0" y="0"/>
            <a:ext cx="8686800" cy="1143000"/>
          </a:xfrm>
        </p:spPr>
        <p:txBody>
          <a:bodyPr/>
          <a:lstStyle/>
          <a:p>
            <a:pPr algn="ctr"/>
            <a:r>
              <a:rPr lang="en-US" sz="2800" dirty="0"/>
              <a:t>Cold Working/Work Hardening</a:t>
            </a:r>
          </a:p>
        </p:txBody>
      </p:sp>
      <p:sp>
        <p:nvSpPr>
          <p:cNvPr id="205827" name="Rectangle 3"/>
          <p:cNvSpPr>
            <a:spLocks noChangeArrowheads="1"/>
          </p:cNvSpPr>
          <p:nvPr/>
        </p:nvSpPr>
        <p:spPr bwMode="auto">
          <a:xfrm>
            <a:off x="228600" y="1752600"/>
            <a:ext cx="7742238" cy="2362200"/>
          </a:xfrm>
          <a:prstGeom prst="rect">
            <a:avLst/>
          </a:prstGeom>
          <a:noFill/>
          <a:ln w="9525">
            <a:noFill/>
            <a:miter lim="800000"/>
            <a:headEnd/>
            <a:tailEnd/>
          </a:ln>
          <a:effectLst/>
        </p:spPr>
        <p:txBody>
          <a:bodyPr lIns="182562" tIns="46038" rIns="182562" bIns="46038"/>
          <a:lstStyle/>
          <a:p>
            <a:pPr marL="342900" indent="-342900" algn="l">
              <a:spcBef>
                <a:spcPct val="20000"/>
              </a:spcBef>
              <a:buFontTx/>
              <a:buChar char="•"/>
            </a:pPr>
            <a:r>
              <a:rPr lang="en-US" sz="2000" dirty="0"/>
              <a:t>Work hardening takes place when a metal has been deformed (by hammering, bending, pressing or rolling for instance).</a:t>
            </a:r>
          </a:p>
          <a:p>
            <a:pPr marL="342900" indent="-342900" algn="l">
              <a:spcBef>
                <a:spcPct val="20000"/>
              </a:spcBef>
              <a:buFontTx/>
              <a:buChar char="•"/>
            </a:pPr>
            <a:endParaRPr lang="en-US" sz="2000" dirty="0"/>
          </a:p>
          <a:p>
            <a:pPr marL="342900" indent="-342900" algn="l">
              <a:spcBef>
                <a:spcPct val="20000"/>
              </a:spcBef>
              <a:buFontTx/>
              <a:buChar char="•"/>
            </a:pPr>
            <a:r>
              <a:rPr lang="en-US" sz="2000" dirty="0"/>
              <a:t>As mentioned, during deformation the dislocations run into each other, thus increasing the material’s strength.</a:t>
            </a:r>
          </a:p>
        </p:txBody>
      </p:sp>
      <p:grpSp>
        <p:nvGrpSpPr>
          <p:cNvPr id="2" name="Group 6"/>
          <p:cNvGrpSpPr>
            <a:grpSpLocks/>
          </p:cNvGrpSpPr>
          <p:nvPr/>
        </p:nvGrpSpPr>
        <p:grpSpPr bwMode="auto">
          <a:xfrm>
            <a:off x="228600" y="3886200"/>
            <a:ext cx="8915400" cy="2438400"/>
            <a:chOff x="384" y="2544"/>
            <a:chExt cx="5616" cy="1536"/>
          </a:xfrm>
        </p:grpSpPr>
        <p:pic>
          <p:nvPicPr>
            <p:cNvPr id="205828" name="Picture 4" descr="coldRolling1"/>
            <p:cNvPicPr>
              <a:picLocks noChangeAspect="1" noChangeArrowheads="1"/>
            </p:cNvPicPr>
            <p:nvPr/>
          </p:nvPicPr>
          <p:blipFill>
            <a:blip r:embed="rId2" cstate="print"/>
            <a:srcRect/>
            <a:stretch>
              <a:fillRect/>
            </a:stretch>
          </p:blipFill>
          <p:spPr bwMode="auto">
            <a:xfrm>
              <a:off x="3160" y="2544"/>
              <a:ext cx="2840" cy="1536"/>
            </a:xfrm>
            <a:prstGeom prst="rect">
              <a:avLst/>
            </a:prstGeom>
            <a:noFill/>
            <a:ln w="9525">
              <a:solidFill>
                <a:schemeClr val="tx1"/>
              </a:solidFill>
              <a:miter lim="800000"/>
              <a:headEnd/>
              <a:tailEnd/>
            </a:ln>
          </p:spPr>
        </p:pic>
        <p:sp>
          <p:nvSpPr>
            <p:cNvPr id="205829" name="Rectangle 5"/>
            <p:cNvSpPr>
              <a:spLocks noChangeArrowheads="1"/>
            </p:cNvSpPr>
            <p:nvPr/>
          </p:nvSpPr>
          <p:spPr bwMode="auto">
            <a:xfrm>
              <a:off x="384" y="2688"/>
              <a:ext cx="2592" cy="1344"/>
            </a:xfrm>
            <a:prstGeom prst="rect">
              <a:avLst/>
            </a:prstGeom>
            <a:noFill/>
            <a:ln w="9525">
              <a:noFill/>
              <a:miter lim="800000"/>
              <a:headEnd/>
              <a:tailEnd/>
            </a:ln>
            <a:effectLst/>
          </p:spPr>
          <p:txBody>
            <a:bodyPr lIns="182562" tIns="46038" rIns="182562" bIns="46038"/>
            <a:lstStyle/>
            <a:p>
              <a:pPr marL="342900" indent="-342900" algn="l">
                <a:spcBef>
                  <a:spcPct val="20000"/>
                </a:spcBef>
                <a:buFontTx/>
                <a:buChar char="•"/>
              </a:pPr>
              <a:r>
                <a:rPr lang="en-US" sz="2000" dirty="0"/>
                <a:t>The deformation also increases the number of dislocations, which increases the strength too.</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a:xfrm>
            <a:off x="0" y="228600"/>
            <a:ext cx="8686800" cy="838200"/>
          </a:xfrm>
        </p:spPr>
        <p:txBody>
          <a:bodyPr/>
          <a:lstStyle/>
          <a:p>
            <a:pPr algn="ctr"/>
            <a:r>
              <a:rPr lang="en-US" sz="2800"/>
              <a:t>Cold Working/Work Hardening</a:t>
            </a:r>
          </a:p>
        </p:txBody>
      </p:sp>
      <p:pic>
        <p:nvPicPr>
          <p:cNvPr id="208900" name="Picture 4" descr="coldwork"/>
          <p:cNvPicPr>
            <a:picLocks noChangeAspect="1" noChangeArrowheads="1"/>
          </p:cNvPicPr>
          <p:nvPr/>
        </p:nvPicPr>
        <p:blipFill>
          <a:blip r:embed="rId2" cstate="print"/>
          <a:srcRect/>
          <a:stretch>
            <a:fillRect/>
          </a:stretch>
        </p:blipFill>
        <p:spPr bwMode="auto">
          <a:xfrm>
            <a:off x="1524000" y="2517488"/>
            <a:ext cx="6172200" cy="4340512"/>
          </a:xfrm>
          <a:prstGeom prst="rect">
            <a:avLst/>
          </a:prstGeom>
          <a:noFill/>
          <a:ln w="9525">
            <a:solidFill>
              <a:schemeClr val="tx1"/>
            </a:solidFill>
            <a:miter lim="800000"/>
            <a:headEnd/>
            <a:tailEnd/>
          </a:ln>
        </p:spPr>
      </p:pic>
      <p:sp>
        <p:nvSpPr>
          <p:cNvPr id="6" name="Rectangle 5"/>
          <p:cNvSpPr/>
          <p:nvPr/>
        </p:nvSpPr>
        <p:spPr>
          <a:xfrm>
            <a:off x="0" y="1676400"/>
            <a:ext cx="8534400" cy="646331"/>
          </a:xfrm>
          <a:prstGeom prst="rect">
            <a:avLst/>
          </a:prstGeom>
        </p:spPr>
        <p:txBody>
          <a:bodyPr wrap="square">
            <a:spAutoFit/>
          </a:bodyPr>
          <a:lstStyle/>
          <a:p>
            <a:pPr marL="342900" indent="-342900">
              <a:spcBef>
                <a:spcPct val="20000"/>
              </a:spcBef>
              <a:buFontTx/>
              <a:buChar char="•"/>
            </a:pPr>
            <a:r>
              <a:rPr lang="en-US" b="1" dirty="0" smtClean="0"/>
              <a:t>As a result of this process, the material’s Yield and Tensile Strength go up while its Ductility goes down (it becomes brittle)</a:t>
            </a:r>
            <a:endParaRPr lang="en-US" b="1" dirty="0"/>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a:xfrm>
            <a:off x="0" y="0"/>
            <a:ext cx="8686800" cy="1143000"/>
          </a:xfrm>
        </p:spPr>
        <p:txBody>
          <a:bodyPr/>
          <a:lstStyle/>
          <a:p>
            <a:pPr algn="ctr"/>
            <a:r>
              <a:rPr lang="en-US" sz="2800" dirty="0"/>
              <a:t>Cold Working/Work Hardening</a:t>
            </a:r>
          </a:p>
        </p:txBody>
      </p:sp>
      <p:sp>
        <p:nvSpPr>
          <p:cNvPr id="209923" name="Rectangle 3"/>
          <p:cNvSpPr>
            <a:spLocks noChangeArrowheads="1"/>
          </p:cNvSpPr>
          <p:nvPr/>
        </p:nvSpPr>
        <p:spPr bwMode="auto">
          <a:xfrm>
            <a:off x="0" y="1676400"/>
            <a:ext cx="9144000" cy="4953000"/>
          </a:xfrm>
          <a:prstGeom prst="rect">
            <a:avLst/>
          </a:prstGeom>
          <a:noFill/>
          <a:ln w="9525">
            <a:noFill/>
            <a:miter lim="800000"/>
            <a:headEnd/>
            <a:tailEnd/>
          </a:ln>
          <a:effectLst/>
        </p:spPr>
        <p:txBody>
          <a:bodyPr lIns="182562" tIns="46038" rIns="182562" bIns="46038"/>
          <a:lstStyle/>
          <a:p>
            <a:pPr marL="342900" indent="-342900" algn="l">
              <a:spcBef>
                <a:spcPct val="20000"/>
              </a:spcBef>
              <a:buFontTx/>
              <a:buChar char="•"/>
            </a:pPr>
            <a:r>
              <a:rPr lang="en-US" sz="2400" dirty="0"/>
              <a:t>The metal must have some ductility to begin with. Since HCP metals are already brittle, little work hardening is possible. Some work hardening is possible with BCC metals while FCC metals are ductile and easily work hardened.</a:t>
            </a:r>
          </a:p>
          <a:p>
            <a:pPr marL="342900" indent="-342900" algn="l">
              <a:spcBef>
                <a:spcPct val="20000"/>
              </a:spcBef>
              <a:buFontTx/>
              <a:buChar char="•"/>
            </a:pPr>
            <a:endParaRPr lang="en-US" sz="2400" dirty="0"/>
          </a:p>
          <a:p>
            <a:pPr marL="342900" indent="-342900" algn="l">
              <a:spcBef>
                <a:spcPct val="20000"/>
              </a:spcBef>
              <a:buFontTx/>
              <a:buChar char="•"/>
            </a:pPr>
            <a:r>
              <a:rPr lang="en-US" sz="2400" dirty="0"/>
              <a:t>There is only a certain amount you can deform a material before it breaks.</a:t>
            </a:r>
          </a:p>
          <a:p>
            <a:pPr marL="342900" indent="-342900" algn="l">
              <a:spcBef>
                <a:spcPct val="20000"/>
              </a:spcBef>
              <a:buFontTx/>
              <a:buChar char="•"/>
            </a:pPr>
            <a:endParaRPr lang="en-US" sz="2400" dirty="0"/>
          </a:p>
          <a:p>
            <a:pPr marL="342900" indent="-342900" algn="l">
              <a:spcBef>
                <a:spcPct val="20000"/>
              </a:spcBef>
              <a:buFontTx/>
              <a:buChar char="•"/>
            </a:pPr>
            <a:r>
              <a:rPr lang="en-US" sz="2400" dirty="0"/>
              <a:t>Cold work is measured in %  (the percent change in cross-section of the material) </a:t>
            </a:r>
          </a:p>
          <a:p>
            <a:pPr marL="342900" indent="-342900" algn="l">
              <a:spcBef>
                <a:spcPct val="20000"/>
              </a:spcBef>
              <a:buFontTx/>
              <a:buChar char="•"/>
            </a:pPr>
            <a:endParaRPr lang="en-US" sz="2400" dirty="0"/>
          </a:p>
          <a:p>
            <a:pPr marL="342900" indent="-342900" algn="l">
              <a:spcBef>
                <a:spcPct val="20000"/>
              </a:spcBef>
              <a:buFontTx/>
              <a:buChar char="•"/>
            </a:pPr>
            <a:r>
              <a:rPr lang="en-US" sz="2400" dirty="0"/>
              <a:t>Different materials have varying % allowable cold work.</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9923">
                                            <p:txEl>
                                              <p:pRg st="0" end="0"/>
                                            </p:txEl>
                                          </p:spTgt>
                                        </p:tgtEl>
                                        <p:attrNameLst>
                                          <p:attrName>style.visibility</p:attrName>
                                        </p:attrNameLst>
                                      </p:cBhvr>
                                      <p:to>
                                        <p:strVal val="visible"/>
                                      </p:to>
                                    </p:set>
                                    <p:animEffect transition="in" filter="dissolve">
                                      <p:cBhvr>
                                        <p:cTn id="7" dur="500"/>
                                        <p:tgtEl>
                                          <p:spTgt spid="2099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09923">
                                            <p:txEl>
                                              <p:pRg st="2" end="2"/>
                                            </p:txEl>
                                          </p:spTgt>
                                        </p:tgtEl>
                                        <p:attrNameLst>
                                          <p:attrName>style.visibility</p:attrName>
                                        </p:attrNameLst>
                                      </p:cBhvr>
                                      <p:to>
                                        <p:strVal val="visible"/>
                                      </p:to>
                                    </p:set>
                                    <p:animEffect transition="in" filter="dissolve">
                                      <p:cBhvr>
                                        <p:cTn id="12" dur="500"/>
                                        <p:tgtEl>
                                          <p:spTgt spid="20992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9923">
                                            <p:txEl>
                                              <p:pRg st="4" end="4"/>
                                            </p:txEl>
                                          </p:spTgt>
                                        </p:tgtEl>
                                        <p:attrNameLst>
                                          <p:attrName>style.visibility</p:attrName>
                                        </p:attrNameLst>
                                      </p:cBhvr>
                                      <p:to>
                                        <p:strVal val="visible"/>
                                      </p:to>
                                    </p:set>
                                    <p:animEffect transition="in" filter="dissolve">
                                      <p:cBhvr>
                                        <p:cTn id="17" dur="500"/>
                                        <p:tgtEl>
                                          <p:spTgt spid="20992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09923">
                                            <p:txEl>
                                              <p:pRg st="6" end="6"/>
                                            </p:txEl>
                                          </p:spTgt>
                                        </p:tgtEl>
                                        <p:attrNameLst>
                                          <p:attrName>style.visibility</p:attrName>
                                        </p:attrNameLst>
                                      </p:cBhvr>
                                      <p:to>
                                        <p:strVal val="visible"/>
                                      </p:to>
                                    </p:set>
                                    <p:animEffect transition="in" filter="dissolve">
                                      <p:cBhvr>
                                        <p:cTn id="22" dur="500"/>
                                        <p:tgtEl>
                                          <p:spTgt spid="20992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a:xfrm>
            <a:off x="0" y="0"/>
            <a:ext cx="8686800" cy="1143000"/>
          </a:xfrm>
        </p:spPr>
        <p:txBody>
          <a:bodyPr/>
          <a:lstStyle/>
          <a:p>
            <a:pPr algn="ctr"/>
            <a:r>
              <a:rPr lang="en-US" sz="2800" dirty="0"/>
              <a:t>Cold Working/Work Hardening</a:t>
            </a:r>
          </a:p>
        </p:txBody>
      </p:sp>
      <p:sp>
        <p:nvSpPr>
          <p:cNvPr id="210947" name="Rectangle 3"/>
          <p:cNvSpPr>
            <a:spLocks noChangeArrowheads="1"/>
          </p:cNvSpPr>
          <p:nvPr/>
        </p:nvSpPr>
        <p:spPr bwMode="auto">
          <a:xfrm>
            <a:off x="0" y="1676400"/>
            <a:ext cx="7924800" cy="4648200"/>
          </a:xfrm>
          <a:prstGeom prst="rect">
            <a:avLst/>
          </a:prstGeom>
          <a:noFill/>
          <a:ln w="9525">
            <a:noFill/>
            <a:miter lim="800000"/>
            <a:headEnd/>
            <a:tailEnd/>
          </a:ln>
          <a:effectLst/>
        </p:spPr>
        <p:txBody>
          <a:bodyPr lIns="182562" tIns="46038" rIns="182562" bIns="46038"/>
          <a:lstStyle/>
          <a:p>
            <a:pPr marL="342900" indent="-342900" algn="l">
              <a:spcBef>
                <a:spcPct val="20000"/>
              </a:spcBef>
              <a:buFontTx/>
              <a:buChar char="•"/>
            </a:pPr>
            <a:r>
              <a:rPr lang="en-US" sz="2000" dirty="0"/>
              <a:t>What if you want or need to deform a sample more than is “possible”? For example, what if you want to draw a piece of wire from a rod of copper?</a:t>
            </a:r>
          </a:p>
          <a:p>
            <a:pPr marL="342900" indent="-342900" algn="l">
              <a:spcBef>
                <a:spcPct val="20000"/>
              </a:spcBef>
              <a:buFontTx/>
              <a:buChar char="•"/>
            </a:pPr>
            <a:endParaRPr lang="en-US" sz="2000" dirty="0"/>
          </a:p>
          <a:p>
            <a:pPr marL="342900" indent="-342900" algn="l">
              <a:spcBef>
                <a:spcPct val="20000"/>
              </a:spcBef>
              <a:buFontTx/>
              <a:buChar char="•"/>
            </a:pPr>
            <a:r>
              <a:rPr lang="en-US" sz="2000" dirty="0"/>
              <a:t>You can anneal the material, and “undo” the strain hardening.</a:t>
            </a:r>
          </a:p>
          <a:p>
            <a:pPr marL="342900" indent="-342900" algn="l">
              <a:spcBef>
                <a:spcPct val="20000"/>
              </a:spcBef>
              <a:buFontTx/>
              <a:buChar char="•"/>
            </a:pPr>
            <a:endParaRPr lang="en-US" sz="2000" dirty="0"/>
          </a:p>
          <a:p>
            <a:pPr marL="342900" indent="-342900" algn="l">
              <a:spcBef>
                <a:spcPct val="20000"/>
              </a:spcBef>
              <a:buFontTx/>
              <a:buChar char="•"/>
            </a:pPr>
            <a:r>
              <a:rPr lang="en-US" sz="2000" dirty="0"/>
              <a:t>The maximum cold work allowable for copper is 85%. You will have to draw the copper, then anneal it several times</a:t>
            </a:r>
            <a:r>
              <a:rPr lang="en-US" sz="1800" dirty="0"/>
              <a:t>.</a:t>
            </a:r>
          </a:p>
        </p:txBody>
      </p:sp>
      <p:pic>
        <p:nvPicPr>
          <p:cNvPr id="210949" name="Picture 5" descr="funktion%20ziehstein"/>
          <p:cNvPicPr>
            <a:picLocks noChangeAspect="1" noChangeArrowheads="1"/>
          </p:cNvPicPr>
          <p:nvPr/>
        </p:nvPicPr>
        <p:blipFill>
          <a:blip r:embed="rId2" cstate="print"/>
          <a:srcRect/>
          <a:stretch>
            <a:fillRect/>
          </a:stretch>
        </p:blipFill>
        <p:spPr bwMode="auto">
          <a:xfrm>
            <a:off x="2895600" y="4457151"/>
            <a:ext cx="3505200" cy="2400849"/>
          </a:xfrm>
          <a:prstGeom prst="rect">
            <a:avLst/>
          </a:prstGeom>
          <a:noFill/>
          <a:ln w="9525">
            <a:solidFill>
              <a:schemeClr val="tx1"/>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10947">
                                            <p:txEl>
                                              <p:pRg st="0" end="0"/>
                                            </p:txEl>
                                          </p:spTgt>
                                        </p:tgtEl>
                                        <p:attrNameLst>
                                          <p:attrName>style.visibility</p:attrName>
                                        </p:attrNameLst>
                                      </p:cBhvr>
                                      <p:to>
                                        <p:strVal val="visible"/>
                                      </p:to>
                                    </p:set>
                                    <p:animEffect transition="in" filter="dissolve">
                                      <p:cBhvr>
                                        <p:cTn id="7" dur="500"/>
                                        <p:tgtEl>
                                          <p:spTgt spid="2109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10947">
                                            <p:txEl>
                                              <p:pRg st="2" end="2"/>
                                            </p:txEl>
                                          </p:spTgt>
                                        </p:tgtEl>
                                        <p:attrNameLst>
                                          <p:attrName>style.visibility</p:attrName>
                                        </p:attrNameLst>
                                      </p:cBhvr>
                                      <p:to>
                                        <p:strVal val="visible"/>
                                      </p:to>
                                    </p:set>
                                    <p:animEffect transition="in" filter="dissolve">
                                      <p:cBhvr>
                                        <p:cTn id="12" dur="500"/>
                                        <p:tgtEl>
                                          <p:spTgt spid="21094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10947">
                                            <p:txEl>
                                              <p:pRg st="4" end="4"/>
                                            </p:txEl>
                                          </p:spTgt>
                                        </p:tgtEl>
                                        <p:attrNameLst>
                                          <p:attrName>style.visibility</p:attrName>
                                        </p:attrNameLst>
                                      </p:cBhvr>
                                      <p:to>
                                        <p:strVal val="visible"/>
                                      </p:to>
                                    </p:set>
                                    <p:animEffect transition="in" filter="dissolve">
                                      <p:cBhvr>
                                        <p:cTn id="17" dur="500"/>
                                        <p:tgtEl>
                                          <p:spTgt spid="2109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47"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a:xfrm>
            <a:off x="0" y="228600"/>
            <a:ext cx="8686800" cy="685800"/>
          </a:xfrm>
        </p:spPr>
        <p:txBody>
          <a:bodyPr>
            <a:normAutofit fontScale="90000"/>
          </a:bodyPr>
          <a:lstStyle/>
          <a:p>
            <a:pPr algn="ctr"/>
            <a:r>
              <a:rPr lang="en-US" dirty="0"/>
              <a:t>Cold Working/Work Hardening</a:t>
            </a:r>
          </a:p>
        </p:txBody>
      </p:sp>
      <p:sp>
        <p:nvSpPr>
          <p:cNvPr id="211971" name="Rectangle 3"/>
          <p:cNvSpPr>
            <a:spLocks noChangeArrowheads="1"/>
          </p:cNvSpPr>
          <p:nvPr/>
        </p:nvSpPr>
        <p:spPr bwMode="auto">
          <a:xfrm>
            <a:off x="0" y="1676400"/>
            <a:ext cx="7924800" cy="3124200"/>
          </a:xfrm>
          <a:prstGeom prst="rect">
            <a:avLst/>
          </a:prstGeom>
          <a:noFill/>
          <a:ln w="9525">
            <a:noFill/>
            <a:miter lim="800000"/>
            <a:headEnd/>
            <a:tailEnd/>
          </a:ln>
          <a:effectLst/>
        </p:spPr>
        <p:txBody>
          <a:bodyPr lIns="182562" tIns="46038" rIns="182562" bIns="46038"/>
          <a:lstStyle/>
          <a:p>
            <a:pPr marL="342900" indent="-342900" algn="l">
              <a:spcBef>
                <a:spcPct val="50000"/>
              </a:spcBef>
              <a:buFontTx/>
              <a:buChar char="•"/>
            </a:pPr>
            <a:r>
              <a:rPr lang="en-US" sz="2000" dirty="0"/>
              <a:t>When you deform a piece of metal, you elongate the grains. Slip only occurs in the favored direction.</a:t>
            </a:r>
          </a:p>
          <a:p>
            <a:pPr marL="342900" indent="-342900" algn="l">
              <a:spcBef>
                <a:spcPct val="50000"/>
              </a:spcBef>
              <a:buFontTx/>
              <a:buChar char="•"/>
            </a:pPr>
            <a:endParaRPr lang="en-US" sz="2000" dirty="0"/>
          </a:p>
          <a:p>
            <a:pPr marL="342900" indent="-342900" algn="l">
              <a:spcBef>
                <a:spcPct val="50000"/>
              </a:spcBef>
              <a:buFontTx/>
              <a:buChar char="•"/>
            </a:pPr>
            <a:r>
              <a:rPr lang="en-US" sz="2000" dirty="0"/>
              <a:t>You strengthen the material in the direction it is deformed, but properties in the other directions do not change as much.</a:t>
            </a:r>
          </a:p>
          <a:p>
            <a:pPr marL="342900" indent="-342900" algn="l">
              <a:spcBef>
                <a:spcPct val="50000"/>
              </a:spcBef>
              <a:buFontTx/>
              <a:buChar char="•"/>
            </a:pPr>
            <a:endParaRPr lang="en-US" sz="2000" dirty="0"/>
          </a:p>
          <a:p>
            <a:pPr marL="342900" indent="-342900" algn="l">
              <a:spcBef>
                <a:spcPct val="50000"/>
              </a:spcBef>
              <a:buFontTx/>
              <a:buChar char="•"/>
            </a:pPr>
            <a:r>
              <a:rPr lang="en-US" sz="2000" dirty="0"/>
              <a:t>When you draw wire, you strengthen in the longitudinal direction. It is not strengthened axially.</a:t>
            </a:r>
          </a:p>
        </p:txBody>
      </p:sp>
      <p:grpSp>
        <p:nvGrpSpPr>
          <p:cNvPr id="2" name="Group 7"/>
          <p:cNvGrpSpPr>
            <a:grpSpLocks/>
          </p:cNvGrpSpPr>
          <p:nvPr/>
        </p:nvGrpSpPr>
        <p:grpSpPr bwMode="auto">
          <a:xfrm>
            <a:off x="304800" y="4784725"/>
            <a:ext cx="8839200" cy="2073274"/>
            <a:chOff x="-144" y="2903"/>
            <a:chExt cx="5568" cy="1306"/>
          </a:xfrm>
        </p:grpSpPr>
        <p:pic>
          <p:nvPicPr>
            <p:cNvPr id="211973" name="Picture 5" descr="metl_slip"/>
            <p:cNvPicPr>
              <a:picLocks noChangeAspect="1" noChangeArrowheads="1" noCrop="1"/>
            </p:cNvPicPr>
            <p:nvPr/>
          </p:nvPicPr>
          <p:blipFill>
            <a:blip r:embed="rId2" cstate="print"/>
            <a:srcRect/>
            <a:stretch>
              <a:fillRect/>
            </a:stretch>
          </p:blipFill>
          <p:spPr bwMode="auto">
            <a:xfrm>
              <a:off x="2832" y="2903"/>
              <a:ext cx="2592" cy="1306"/>
            </a:xfrm>
            <a:prstGeom prst="rect">
              <a:avLst/>
            </a:prstGeom>
            <a:noFill/>
          </p:spPr>
        </p:pic>
        <p:sp>
          <p:nvSpPr>
            <p:cNvPr id="211974" name="Rectangle 6"/>
            <p:cNvSpPr>
              <a:spLocks noChangeArrowheads="1"/>
            </p:cNvSpPr>
            <p:nvPr/>
          </p:nvSpPr>
          <p:spPr bwMode="auto">
            <a:xfrm>
              <a:off x="-144" y="3057"/>
              <a:ext cx="2496" cy="672"/>
            </a:xfrm>
            <a:prstGeom prst="rect">
              <a:avLst/>
            </a:prstGeom>
            <a:noFill/>
            <a:ln w="9525">
              <a:noFill/>
              <a:miter lim="800000"/>
              <a:headEnd/>
              <a:tailEnd/>
            </a:ln>
            <a:effectLst/>
          </p:spPr>
          <p:txBody>
            <a:bodyPr lIns="182562" tIns="46038" rIns="182562" bIns="46038"/>
            <a:lstStyle/>
            <a:p>
              <a:pPr marL="342900" indent="-342900" algn="l">
                <a:spcBef>
                  <a:spcPct val="50000"/>
                </a:spcBef>
                <a:buFontTx/>
                <a:buChar char="•"/>
              </a:pPr>
              <a:r>
                <a:rPr lang="en-US" sz="2400" dirty="0"/>
                <a:t>This makes it easy to cut, but hard to break by pulling on it.</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11971">
                                            <p:txEl>
                                              <p:pRg st="0" end="0"/>
                                            </p:txEl>
                                          </p:spTgt>
                                        </p:tgtEl>
                                        <p:attrNameLst>
                                          <p:attrName>style.visibility</p:attrName>
                                        </p:attrNameLst>
                                      </p:cBhvr>
                                      <p:to>
                                        <p:strVal val="visible"/>
                                      </p:to>
                                    </p:set>
                                    <p:animEffect transition="in" filter="dissolve">
                                      <p:cBhvr>
                                        <p:cTn id="7" dur="500"/>
                                        <p:tgtEl>
                                          <p:spTgt spid="2119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11971">
                                            <p:txEl>
                                              <p:pRg st="2" end="2"/>
                                            </p:txEl>
                                          </p:spTgt>
                                        </p:tgtEl>
                                        <p:attrNameLst>
                                          <p:attrName>style.visibility</p:attrName>
                                        </p:attrNameLst>
                                      </p:cBhvr>
                                      <p:to>
                                        <p:strVal val="visible"/>
                                      </p:to>
                                    </p:set>
                                    <p:animEffect transition="in" filter="dissolve">
                                      <p:cBhvr>
                                        <p:cTn id="12" dur="500"/>
                                        <p:tgtEl>
                                          <p:spTgt spid="21197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11971">
                                            <p:txEl>
                                              <p:pRg st="4" end="4"/>
                                            </p:txEl>
                                          </p:spTgt>
                                        </p:tgtEl>
                                        <p:attrNameLst>
                                          <p:attrName>style.visibility</p:attrName>
                                        </p:attrNameLst>
                                      </p:cBhvr>
                                      <p:to>
                                        <p:strVal val="visible"/>
                                      </p:to>
                                    </p:set>
                                    <p:animEffect transition="in" filter="dissolve">
                                      <p:cBhvr>
                                        <p:cTn id="17" dur="500"/>
                                        <p:tgtEl>
                                          <p:spTgt spid="211971">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dissolve">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1"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eaLnBrk="1" hangingPunct="1"/>
            <a:r>
              <a:rPr lang="en-US" dirty="0" smtClean="0"/>
              <a:t>Hot Working</a:t>
            </a:r>
          </a:p>
        </p:txBody>
      </p:sp>
      <p:sp>
        <p:nvSpPr>
          <p:cNvPr id="19459" name="Rectangle 3"/>
          <p:cNvSpPr>
            <a:spLocks noGrp="1" noChangeArrowheads="1"/>
          </p:cNvSpPr>
          <p:nvPr>
            <p:ph idx="1"/>
          </p:nvPr>
        </p:nvSpPr>
        <p:spPr>
          <a:xfrm>
            <a:off x="457200" y="1447800"/>
            <a:ext cx="8382000" cy="4343400"/>
          </a:xfrm>
        </p:spPr>
        <p:txBody>
          <a:bodyPr/>
          <a:lstStyle/>
          <a:p>
            <a:pPr eaLnBrk="1" hangingPunct="1">
              <a:lnSpc>
                <a:spcPct val="90000"/>
              </a:lnSpc>
              <a:buFontTx/>
              <a:buNone/>
            </a:pPr>
            <a:r>
              <a:rPr lang="en-US" dirty="0" smtClean="0">
                <a:solidFill>
                  <a:schemeClr val="accent1"/>
                </a:solidFill>
              </a:rPr>
              <a:t>	</a:t>
            </a:r>
          </a:p>
          <a:p>
            <a:pPr eaLnBrk="1" hangingPunct="1">
              <a:lnSpc>
                <a:spcPct val="90000"/>
              </a:lnSpc>
              <a:buFontTx/>
              <a:buNone/>
            </a:pPr>
            <a:r>
              <a:rPr lang="en-US" dirty="0" smtClean="0">
                <a:solidFill>
                  <a:schemeClr val="accent1"/>
                </a:solidFill>
              </a:rPr>
              <a:t>	</a:t>
            </a:r>
            <a:r>
              <a:rPr lang="en-US" dirty="0" smtClean="0"/>
              <a:t>Hot Working – is the working of metals above their </a:t>
            </a:r>
            <a:r>
              <a:rPr lang="en-US" dirty="0" err="1" smtClean="0"/>
              <a:t>recrystallation</a:t>
            </a:r>
            <a:r>
              <a:rPr lang="en-US" dirty="0" smtClean="0"/>
              <a:t> temperature and no strain hardening occurs.</a:t>
            </a:r>
          </a:p>
          <a:p>
            <a:pPr eaLnBrk="1" hangingPunct="1">
              <a:lnSpc>
                <a:spcPct val="90000"/>
              </a:lnSpc>
              <a:buFontTx/>
              <a:buNone/>
            </a:pPr>
            <a:endParaRPr lang="en-US" dirty="0" smtClean="0"/>
          </a:p>
          <a:p>
            <a:pPr eaLnBrk="1" hangingPunct="1">
              <a:lnSpc>
                <a:spcPct val="90000"/>
              </a:lnSpc>
              <a:buFontTx/>
              <a:buNone/>
            </a:pPr>
            <a:r>
              <a:rPr lang="en-US" dirty="0" smtClean="0"/>
              <a:t>	</a:t>
            </a:r>
            <a:r>
              <a:rPr lang="en-US" dirty="0" err="1" smtClean="0"/>
              <a:t>Recrystallation</a:t>
            </a:r>
            <a:r>
              <a:rPr lang="en-US" dirty="0" smtClean="0"/>
              <a:t> temperature is the where deformed grains are replaced with new </a:t>
            </a:r>
            <a:r>
              <a:rPr lang="en-US" dirty="0" err="1" smtClean="0"/>
              <a:t>undeformed</a:t>
            </a:r>
            <a:r>
              <a:rPr lang="en-US" dirty="0" smtClean="0"/>
              <a:t> grains until all existing grains are replaced. </a:t>
            </a:r>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Thermal Shock </a:t>
            </a:r>
            <a:endParaRPr lang="en-US" dirty="0"/>
          </a:p>
        </p:txBody>
      </p:sp>
      <p:sp>
        <p:nvSpPr>
          <p:cNvPr id="3" name="Rectangle 2"/>
          <p:cNvSpPr/>
          <p:nvPr/>
        </p:nvSpPr>
        <p:spPr>
          <a:xfrm>
            <a:off x="0" y="1676400"/>
            <a:ext cx="9144000" cy="2677656"/>
          </a:xfrm>
          <a:prstGeom prst="rect">
            <a:avLst/>
          </a:prstGeom>
        </p:spPr>
        <p:txBody>
          <a:bodyPr wrap="square">
            <a:spAutoFit/>
          </a:bodyPr>
          <a:lstStyle/>
          <a:p>
            <a:pPr>
              <a:buFont typeface="Arial" pitchFamily="34" charset="0"/>
              <a:buChar char="•"/>
            </a:pPr>
            <a:r>
              <a:rPr lang="en-US" sz="2400" dirty="0" smtClean="0"/>
              <a:t>Thermal shock occurs when a thermal gradient causes different parts of an object to expand at different rates. </a:t>
            </a:r>
          </a:p>
          <a:p>
            <a:pPr>
              <a:buFont typeface="Arial" pitchFamily="34" charset="0"/>
              <a:buChar char="•"/>
            </a:pPr>
            <a:endParaRPr lang="en-US" sz="2400" dirty="0" smtClean="0"/>
          </a:p>
          <a:p>
            <a:pPr>
              <a:buFont typeface="Arial" pitchFamily="34" charset="0"/>
              <a:buChar char="•"/>
            </a:pPr>
            <a:r>
              <a:rPr lang="en-US" sz="2400" dirty="0" smtClean="0"/>
              <a:t>This causes stress to be put on the material that eventually exceeds the strength of the material with causes it to crack. nothing stops this crack from propagating through the material, it will cause the object's structure to fail.</a:t>
            </a:r>
            <a:endParaRPr lang="en-US" sz="2400"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Vibration Induced Cracking</a:t>
            </a:r>
            <a:endParaRPr lang="en-US" dirty="0"/>
          </a:p>
        </p:txBody>
      </p:sp>
      <p:sp>
        <p:nvSpPr>
          <p:cNvPr id="3" name="Rectangle 2"/>
          <p:cNvSpPr/>
          <p:nvPr/>
        </p:nvSpPr>
        <p:spPr>
          <a:xfrm>
            <a:off x="0" y="1676400"/>
            <a:ext cx="9144000" cy="4524315"/>
          </a:xfrm>
          <a:prstGeom prst="rect">
            <a:avLst/>
          </a:prstGeom>
        </p:spPr>
        <p:txBody>
          <a:bodyPr wrap="square">
            <a:spAutoFit/>
          </a:bodyPr>
          <a:lstStyle/>
          <a:p>
            <a:pPr>
              <a:buFont typeface="Arial" pitchFamily="34" charset="0"/>
              <a:buChar char="•"/>
            </a:pPr>
            <a:r>
              <a:rPr lang="en-US" sz="2400" dirty="0" smtClean="0"/>
              <a:t> Excess </a:t>
            </a:r>
            <a:r>
              <a:rPr lang="en-US" sz="2400" dirty="0"/>
              <a:t>vibrations &amp; resultant stresses in the effected parts cause excessive fatigue &amp; hence failure of that part. Vibrations from any one source may induce more vibrations on other sources &amp; the net effect may be more severe &amp; cascading in nature. </a:t>
            </a:r>
            <a:endParaRPr lang="en-US" sz="2400" dirty="0" smtClean="0"/>
          </a:p>
          <a:p>
            <a:endParaRPr lang="en-US" sz="2400" dirty="0" smtClean="0"/>
          </a:p>
          <a:p>
            <a:endParaRPr lang="en-US" sz="2400" dirty="0" smtClean="0"/>
          </a:p>
          <a:p>
            <a:endParaRPr lang="en-US" sz="2400" dirty="0" smtClean="0"/>
          </a:p>
          <a:p>
            <a:pPr>
              <a:buFont typeface="Arial" pitchFamily="34" charset="0"/>
              <a:buChar char="•"/>
            </a:pPr>
            <a:r>
              <a:rPr lang="en-US" sz="2400" dirty="0" smtClean="0"/>
              <a:t> Excess </a:t>
            </a:r>
            <a:r>
              <a:rPr lang="en-US" sz="2400" dirty="0"/>
              <a:t>vibrations may also effect foundations of machines or part of building, if their resonant frequency coincides with one of the exciting machine frequencies &amp; causes excess vibrations. If the value of vibration &amp; pulsation are within limits, than these do not affect machine life by themselves.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5400" b="1" dirty="0" smtClean="0"/>
              <a:t>Questions???</a:t>
            </a:r>
            <a:endParaRPr lang="en-US" sz="5400" b="1" dirty="0"/>
          </a:p>
        </p:txBody>
      </p:sp>
      <p:sp>
        <p:nvSpPr>
          <p:cNvPr id="3" name="TextBox 2"/>
          <p:cNvSpPr txBox="1"/>
          <p:nvPr/>
        </p:nvSpPr>
        <p:spPr>
          <a:xfrm>
            <a:off x="0" y="1600200"/>
            <a:ext cx="9144000" cy="1815882"/>
          </a:xfrm>
          <a:prstGeom prst="rect">
            <a:avLst/>
          </a:prstGeom>
          <a:noFill/>
        </p:spPr>
        <p:txBody>
          <a:bodyPr wrap="square" rtlCol="0">
            <a:spAutoFit/>
          </a:bodyPr>
          <a:lstStyle/>
          <a:p>
            <a:r>
              <a:rPr lang="en-US" sz="2800" u="sng" dirty="0">
                <a:solidFill>
                  <a:srgbClr val="000000"/>
                </a:solidFill>
              </a:rPr>
              <a:t>Students</a:t>
            </a:r>
            <a:r>
              <a:rPr lang="en-US" sz="2800" dirty="0">
                <a:solidFill>
                  <a:srgbClr val="000000"/>
                </a:solidFill>
              </a:rPr>
              <a:t>: Now is your chance to have unclear concepts clarified. </a:t>
            </a:r>
            <a:r>
              <a:rPr lang="en-US" sz="2800" b="1" dirty="0">
                <a:solidFill>
                  <a:srgbClr val="000000"/>
                </a:solidFill>
              </a:rPr>
              <a:t>Please take advantage</a:t>
            </a:r>
            <a:r>
              <a:rPr lang="en-US" sz="2800" dirty="0">
                <a:solidFill>
                  <a:srgbClr val="000000"/>
                </a:solidFill>
              </a:rPr>
              <a:t> of this time to ask any questions pertaining to this material or material previously covered! </a:t>
            </a:r>
          </a:p>
        </p:txBody>
      </p:sp>
      <p:pic>
        <p:nvPicPr>
          <p:cNvPr id="174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29000" y="2968570"/>
            <a:ext cx="5029200" cy="3775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24631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1143000" y="228600"/>
            <a:ext cx="7010400" cy="914400"/>
          </a:xfrm>
        </p:spPr>
        <p:txBody>
          <a:bodyPr>
            <a:normAutofit/>
          </a:bodyPr>
          <a:lstStyle/>
          <a:p>
            <a:pPr algn="ctr"/>
            <a:r>
              <a:rPr lang="en-US" sz="3600" dirty="0" smtClean="0">
                <a:solidFill>
                  <a:schemeClr val="tx1"/>
                </a:solidFill>
              </a:rPr>
              <a:t>Alloys (1.1.7.1.1) </a:t>
            </a:r>
            <a:endParaRPr lang="en-US" sz="3600" dirty="0">
              <a:solidFill>
                <a:schemeClr val="tx1"/>
              </a:solidFill>
            </a:endParaRPr>
          </a:p>
        </p:txBody>
      </p:sp>
      <p:sp>
        <p:nvSpPr>
          <p:cNvPr id="124931" name="Rectangle 3"/>
          <p:cNvSpPr>
            <a:spLocks noGrp="1" noChangeArrowheads="1"/>
          </p:cNvSpPr>
          <p:nvPr>
            <p:ph idx="1"/>
          </p:nvPr>
        </p:nvSpPr>
        <p:spPr>
          <a:xfrm>
            <a:off x="1066800" y="1600200"/>
            <a:ext cx="7086600" cy="4525963"/>
          </a:xfrm>
        </p:spPr>
        <p:txBody>
          <a:bodyPr/>
          <a:lstStyle/>
          <a:p>
            <a:r>
              <a:rPr lang="en-US"/>
              <a:t>Definition: Substance having metallic properties and being composed of two or more chemical elements of which one is a metal.</a:t>
            </a:r>
          </a:p>
          <a:p>
            <a:pPr>
              <a:buFontTx/>
              <a:buNone/>
            </a:pPr>
            <a:endParaRPr lang="en-US"/>
          </a:p>
          <a:p>
            <a:r>
              <a:rPr lang="en-US"/>
              <a:t>Gives a combination of desired properties not found in pure metals.</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1143000" y="228600"/>
            <a:ext cx="7010400" cy="914400"/>
          </a:xfrm>
        </p:spPr>
        <p:txBody>
          <a:bodyPr>
            <a:normAutofit/>
          </a:bodyPr>
          <a:lstStyle/>
          <a:p>
            <a:pPr algn="ctr"/>
            <a:r>
              <a:rPr lang="en-US" sz="3600" dirty="0" smtClean="0">
                <a:solidFill>
                  <a:schemeClr val="tx1"/>
                </a:solidFill>
              </a:rPr>
              <a:t>Alloys  </a:t>
            </a:r>
            <a:endParaRPr lang="en-US" sz="3600" dirty="0">
              <a:solidFill>
                <a:schemeClr val="tx1"/>
              </a:solidFill>
            </a:endParaRPr>
          </a:p>
        </p:txBody>
      </p:sp>
      <p:sp>
        <p:nvSpPr>
          <p:cNvPr id="126979" name="Rectangle 3"/>
          <p:cNvSpPr>
            <a:spLocks noGrp="1" noChangeArrowheads="1"/>
          </p:cNvSpPr>
          <p:nvPr>
            <p:ph idx="1"/>
          </p:nvPr>
        </p:nvSpPr>
        <p:spPr>
          <a:xfrm>
            <a:off x="1676400" y="1828800"/>
            <a:ext cx="6858000" cy="4525963"/>
          </a:xfrm>
        </p:spPr>
        <p:txBody>
          <a:bodyPr>
            <a:normAutofit lnSpcReduction="10000"/>
          </a:bodyPr>
          <a:lstStyle/>
          <a:p>
            <a:r>
              <a:rPr lang="en-US"/>
              <a:t>Metals cannot spontaneously combine with each other</a:t>
            </a:r>
          </a:p>
          <a:p>
            <a:endParaRPr lang="en-US"/>
          </a:p>
          <a:p>
            <a:r>
              <a:rPr lang="en-US"/>
              <a:t>Mixing is done by combining in a molten state</a:t>
            </a:r>
          </a:p>
          <a:p>
            <a:endParaRPr lang="en-US"/>
          </a:p>
          <a:p>
            <a:r>
              <a:rPr lang="en-US"/>
              <a:t>Two ways of combining</a:t>
            </a:r>
          </a:p>
          <a:p>
            <a:pPr lvl="1"/>
            <a:r>
              <a:rPr lang="en-US"/>
              <a:t>Solid solution</a:t>
            </a:r>
          </a:p>
          <a:p>
            <a:pPr lvl="1"/>
            <a:r>
              <a:rPr lang="en-US"/>
              <a:t>Mixture</a:t>
            </a:r>
          </a:p>
          <a:p>
            <a:pPr lvl="1">
              <a:buFontTx/>
              <a:buNone/>
            </a:pPr>
            <a:endParaRPr lang="en-US"/>
          </a:p>
          <a:p>
            <a:endParaRPr lang="en-US" sz="200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1143000" y="228600"/>
            <a:ext cx="7010400" cy="914400"/>
          </a:xfrm>
        </p:spPr>
        <p:txBody>
          <a:bodyPr>
            <a:normAutofit/>
          </a:bodyPr>
          <a:lstStyle/>
          <a:p>
            <a:pPr algn="ctr"/>
            <a:r>
              <a:rPr lang="en-US" sz="3600" dirty="0" smtClean="0">
                <a:solidFill>
                  <a:schemeClr val="tx1"/>
                </a:solidFill>
              </a:rPr>
              <a:t>Alloys (1.1.7.1.1) </a:t>
            </a:r>
            <a:endParaRPr lang="en-US" sz="3600" dirty="0">
              <a:solidFill>
                <a:schemeClr val="tx1"/>
              </a:solidFill>
            </a:endParaRPr>
          </a:p>
        </p:txBody>
      </p:sp>
      <p:sp>
        <p:nvSpPr>
          <p:cNvPr id="128003" name="Rectangle 3"/>
          <p:cNvSpPr>
            <a:spLocks noGrp="1" noChangeArrowheads="1"/>
          </p:cNvSpPr>
          <p:nvPr>
            <p:ph idx="1"/>
          </p:nvPr>
        </p:nvSpPr>
        <p:spPr>
          <a:xfrm>
            <a:off x="1676400" y="1600200"/>
            <a:ext cx="7239000" cy="4876800"/>
          </a:xfrm>
        </p:spPr>
        <p:txBody>
          <a:bodyPr/>
          <a:lstStyle/>
          <a:p>
            <a:pPr>
              <a:lnSpc>
                <a:spcPct val="90000"/>
              </a:lnSpc>
            </a:pPr>
            <a:r>
              <a:rPr lang="en-US"/>
              <a:t>Solid solution</a:t>
            </a:r>
          </a:p>
          <a:p>
            <a:pPr lvl="1">
              <a:lnSpc>
                <a:spcPct val="90000"/>
              </a:lnSpc>
            </a:pPr>
            <a:r>
              <a:rPr lang="en-US"/>
              <a:t>Solidified solution of mutually soluble constituents (e.g. metal and non-metal)</a:t>
            </a:r>
          </a:p>
          <a:p>
            <a:pPr lvl="1">
              <a:lnSpc>
                <a:spcPct val="90000"/>
              </a:lnSpc>
            </a:pPr>
            <a:endParaRPr lang="en-US"/>
          </a:p>
          <a:p>
            <a:pPr>
              <a:lnSpc>
                <a:spcPct val="90000"/>
              </a:lnSpc>
            </a:pPr>
            <a:r>
              <a:rPr lang="en-US"/>
              <a:t>Mixture</a:t>
            </a:r>
          </a:p>
          <a:p>
            <a:pPr lvl="1">
              <a:lnSpc>
                <a:spcPct val="90000"/>
              </a:lnSpc>
            </a:pPr>
            <a:r>
              <a:rPr lang="en-US"/>
              <a:t>Components not mutually soluble (e.g. two metals)</a:t>
            </a:r>
          </a:p>
          <a:p>
            <a:pPr lvl="1">
              <a:lnSpc>
                <a:spcPct val="90000"/>
              </a:lnSpc>
            </a:pPr>
            <a:r>
              <a:rPr lang="en-US"/>
              <a:t>Physical separation of phases</a:t>
            </a:r>
          </a:p>
          <a:p>
            <a:pPr lvl="1">
              <a:lnSpc>
                <a:spcPct val="90000"/>
              </a:lnSpc>
            </a:pPr>
            <a:r>
              <a:rPr lang="en-US"/>
              <a:t>Phases are solid solutions of pure element components</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RCN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RCNET</Template>
  <TotalTime>483</TotalTime>
  <Words>3179</Words>
  <Application>Microsoft Office PowerPoint</Application>
  <PresentationFormat>On-screen Show (4:3)</PresentationFormat>
  <Paragraphs>408</Paragraphs>
  <Slides>69</Slides>
  <Notes>4</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69</vt:i4>
      </vt:variant>
    </vt:vector>
  </HeadingPairs>
  <TitlesOfParts>
    <vt:vector size="73" baseType="lpstr">
      <vt:lpstr>RCNET</vt:lpstr>
      <vt:lpstr>Photo Editor Photo</vt:lpstr>
      <vt:lpstr>Picture</vt:lpstr>
      <vt:lpstr>Equation</vt:lpstr>
      <vt:lpstr>PowerPoint Presentation</vt:lpstr>
      <vt:lpstr>Power Plant Science</vt:lpstr>
      <vt:lpstr>Properties of Reactor Plant Materials (1.1.7)</vt:lpstr>
      <vt:lpstr>Properties of Metals and the Metallic Bond</vt:lpstr>
      <vt:lpstr>Properties of Metals and the Metallic Bond</vt:lpstr>
      <vt:lpstr>PowerPoint Presentation</vt:lpstr>
      <vt:lpstr>Alloys (1.1.7.1.1) </vt:lpstr>
      <vt:lpstr>Alloys  </vt:lpstr>
      <vt:lpstr>Alloys (1.1.7.1.1) </vt:lpstr>
      <vt:lpstr>Compressive Strength (1.1.7.1.2) </vt:lpstr>
      <vt:lpstr>Thermal Stress (1.1.7.1.3)</vt:lpstr>
      <vt:lpstr>Heat Treatment (1.1.7.1.4)</vt:lpstr>
      <vt:lpstr>Heat Treatment</vt:lpstr>
      <vt:lpstr>Tempering</vt:lpstr>
      <vt:lpstr>Tempering</vt:lpstr>
      <vt:lpstr>Radiation Induced Embrittlement (1.1.7.1.5)</vt:lpstr>
      <vt:lpstr>Radiation Induced Embrittlement Effect on NDT Temperature </vt:lpstr>
      <vt:lpstr>Types of Strength (1.1.7.1.6)</vt:lpstr>
      <vt:lpstr>Stress (1.1.7.1.9)</vt:lpstr>
      <vt:lpstr>Strain</vt:lpstr>
      <vt:lpstr>Young’s Modulus</vt:lpstr>
      <vt:lpstr>Hooke’s Law</vt:lpstr>
      <vt:lpstr>Residual Stress</vt:lpstr>
      <vt:lpstr>Structural Stress</vt:lpstr>
      <vt:lpstr>Pressure Stress</vt:lpstr>
      <vt:lpstr>Mass Flow Stress</vt:lpstr>
      <vt:lpstr>Stress</vt:lpstr>
      <vt:lpstr>Tensile Test</vt:lpstr>
      <vt:lpstr>Stress vs. Strain</vt:lpstr>
      <vt:lpstr>Stress vs. Strain</vt:lpstr>
      <vt:lpstr>Stress vs. Strain</vt:lpstr>
      <vt:lpstr>Brittle vs. Ductile</vt:lpstr>
      <vt:lpstr>Brittle vs. Ductile</vt:lpstr>
      <vt:lpstr>Brittle vs. Ductile</vt:lpstr>
      <vt:lpstr>Brittle Failure (1.1.7.2)</vt:lpstr>
      <vt:lpstr>Corrosion (1.1.7.3.1)</vt:lpstr>
      <vt:lpstr>General Corrosion (1.1.7.3.1)</vt:lpstr>
      <vt:lpstr>PowerPoint Presentation</vt:lpstr>
      <vt:lpstr>Localized Corrosion</vt:lpstr>
      <vt:lpstr>Localized Corrosion</vt:lpstr>
      <vt:lpstr>Chromium Carbide Precipitation</vt:lpstr>
      <vt:lpstr>Localized Corrosion</vt:lpstr>
      <vt:lpstr>Localized Corrosion</vt:lpstr>
      <vt:lpstr>Localized Corrosion (1.1.7.3.1.1)</vt:lpstr>
      <vt:lpstr>Localized Corrosion</vt:lpstr>
      <vt:lpstr>Localized Corrosion</vt:lpstr>
      <vt:lpstr>Localized Corrosion</vt:lpstr>
      <vt:lpstr>Galvanic Corrosion (1.1.7.3.1.2)</vt:lpstr>
      <vt:lpstr>Galvanic Corrosion</vt:lpstr>
      <vt:lpstr>Galvanic Series</vt:lpstr>
      <vt:lpstr>Localized Corrosion (1.1.7.3.1.5)</vt:lpstr>
      <vt:lpstr>Localized Corrosion</vt:lpstr>
      <vt:lpstr>Chloride Stress Corrosion </vt:lpstr>
      <vt:lpstr> </vt:lpstr>
      <vt:lpstr> </vt:lpstr>
      <vt:lpstr>Corrosion Prevention</vt:lpstr>
      <vt:lpstr>Erosion (1.1.7.3.4)</vt:lpstr>
      <vt:lpstr>Fatigue Failure (1.1.7.3.5)</vt:lpstr>
      <vt:lpstr>Cold Working/Work Hardening (1.1.7.3.5)</vt:lpstr>
      <vt:lpstr>Cold Working/Work Hardening</vt:lpstr>
      <vt:lpstr>Cold Working/Work Hardening</vt:lpstr>
      <vt:lpstr>Cold Working/Work Hardening</vt:lpstr>
      <vt:lpstr>Cold Working/Work Hardening</vt:lpstr>
      <vt:lpstr>Cold Working/Work Hardening</vt:lpstr>
      <vt:lpstr>Cold Working/Work Hardening</vt:lpstr>
      <vt:lpstr>Hot Working</vt:lpstr>
      <vt:lpstr>Thermal Shock </vt:lpstr>
      <vt:lpstr>Vibration Induced Cracking</vt:lpstr>
      <vt:lpstr>Questions???</vt:lpstr>
    </vt:vector>
  </TitlesOfParts>
  <Company>Indian River State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 Plant Science</dc:title>
  <dc:creator>Windows User</dc:creator>
  <cp:lastModifiedBy>Peggy Hines IRSC</cp:lastModifiedBy>
  <cp:revision>29</cp:revision>
  <dcterms:created xsi:type="dcterms:W3CDTF">2012-05-17T17:56:11Z</dcterms:created>
  <dcterms:modified xsi:type="dcterms:W3CDTF">2013-03-04T20:48:44Z</dcterms:modified>
</cp:coreProperties>
</file>