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8"/>
  </p:notesMasterIdLst>
  <p:handoutMasterIdLst>
    <p:handoutMasterId r:id="rId19"/>
  </p:handoutMasterIdLst>
  <p:sldIdLst>
    <p:sldId id="293" r:id="rId6"/>
    <p:sldId id="25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9" r:id="rId16"/>
    <p:sldId id="286" r:id="rId17"/>
  </p:sldIdLst>
  <p:sldSz cx="9144000" cy="6858000" type="letter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81B7"/>
    <a:srgbClr val="2B88B7"/>
    <a:srgbClr val="0066CC"/>
    <a:srgbClr val="000099"/>
    <a:srgbClr val="00206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15" autoAdjust="0"/>
    <p:restoredTop sz="86402" autoAdjust="0"/>
  </p:normalViewPr>
  <p:slideViewPr>
    <p:cSldViewPr>
      <p:cViewPr varScale="1">
        <p:scale>
          <a:sx n="65" d="100"/>
          <a:sy n="65" d="100"/>
        </p:scale>
        <p:origin x="1467" y="3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84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A1F688D-9AC7-4242-A887-E7BDBEEA4827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D574BC-7E85-40C2-BDEA-3F2EEBCB13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5071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9BBDBCD-2F34-40B6-84B0-57F71A2DE33B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BD436C7-08D7-46F8-82CF-A482C178C2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86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166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574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8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64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ark with photo_no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2321753" y="2334342"/>
            <a:ext cx="1597224" cy="2129632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Рисунок 2"/>
          <p:cNvSpPr>
            <a:spLocks noGrp="1"/>
          </p:cNvSpPr>
          <p:nvPr>
            <p:ph type="pic" sz="quarter" idx="11"/>
          </p:nvPr>
        </p:nvSpPr>
        <p:spPr>
          <a:xfrm>
            <a:off x="4152186" y="2312742"/>
            <a:ext cx="1597224" cy="2129632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Рисунок 2"/>
          <p:cNvSpPr>
            <a:spLocks noGrp="1"/>
          </p:cNvSpPr>
          <p:nvPr>
            <p:ph type="pic" sz="quarter" idx="12"/>
          </p:nvPr>
        </p:nvSpPr>
        <p:spPr>
          <a:xfrm>
            <a:off x="5982619" y="2312742"/>
            <a:ext cx="1597224" cy="212963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hape 26"/>
          <p:cNvSpPr>
            <a:spLocks noGrp="1"/>
          </p:cNvSpPr>
          <p:nvPr>
            <p:ph type="sldNum" sz="quarter" idx="2"/>
          </p:nvPr>
        </p:nvSpPr>
        <p:spPr>
          <a:xfrm>
            <a:off x="161726" y="303682"/>
            <a:ext cx="327509" cy="2476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751204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5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39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984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334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308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940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159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99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3B411-C909-481A-9F92-89107302F5EF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6248400"/>
            <a:ext cx="1525260" cy="47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35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slc.ws/macrog/xlink.htm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72727"/>
          </a:solidFill>
          <a:ln w="3175">
            <a:miter lim="400000"/>
          </a:ln>
        </p:spPr>
        <p:txBody>
          <a:bodyPr lIns="14288" tIns="14288" rIns="14288" bIns="14288" anchor="ctr"/>
          <a:lstStyle/>
          <a:p>
            <a:pPr algn="ctr">
              <a:defRPr sz="3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125"/>
          </a:p>
        </p:txBody>
      </p:sp>
      <p:sp>
        <p:nvSpPr>
          <p:cNvPr id="90" name="Shape 90"/>
          <p:cNvSpPr/>
          <p:nvPr/>
        </p:nvSpPr>
        <p:spPr>
          <a:xfrm>
            <a:off x="1765803" y="3822319"/>
            <a:ext cx="5285439" cy="88300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4288" tIns="14288" rIns="14288" bIns="14288" anchor="ctr">
            <a:spAutoFit/>
          </a:bodyPr>
          <a:lstStyle/>
          <a:p>
            <a:pPr>
              <a:lnSpc>
                <a:spcPct val="80000"/>
              </a:lnSpc>
              <a:defRPr sz="18500">
                <a:solidFill>
                  <a:srgbClr val="F6F5F3"/>
                </a:solidFill>
                <a:latin typeface="Bebas"/>
                <a:ea typeface="Bebas"/>
                <a:cs typeface="Bebas"/>
                <a:sym typeface="Bebas"/>
              </a:defRPr>
            </a:pPr>
            <a:endParaRPr sz="6938" dirty="0">
              <a:solidFill>
                <a:srgbClr val="C7A57F"/>
              </a:solidFill>
            </a:endParaRPr>
          </a:p>
        </p:txBody>
      </p:sp>
      <p:sp>
        <p:nvSpPr>
          <p:cNvPr id="9" name="Shape 99"/>
          <p:cNvSpPr/>
          <p:nvPr/>
        </p:nvSpPr>
        <p:spPr>
          <a:xfrm>
            <a:off x="1231340" y="2209800"/>
            <a:ext cx="6681319" cy="12107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4288" tIns="14288" rIns="14288" bIns="14288" anchor="ctr">
            <a:spAutoFit/>
          </a:bodyPr>
          <a:lstStyle/>
          <a:p>
            <a:pPr algn="ctr">
              <a:lnSpc>
                <a:spcPct val="80000"/>
              </a:lnSpc>
              <a:defRPr sz="15500">
                <a:solidFill>
                  <a:srgbClr val="F6F5F3"/>
                </a:solidFill>
                <a:latin typeface="Bebas"/>
                <a:ea typeface="Bebas"/>
                <a:cs typeface="Bebas"/>
                <a:sym typeface="Bebas"/>
              </a:defRPr>
            </a:pPr>
            <a:r>
              <a:rPr lang="en-US" sz="7200" dirty="0" smtClean="0">
                <a:solidFill>
                  <a:srgbClr val="2D81B7"/>
                </a:solidFill>
              </a:rPr>
              <a:t>CROSS-LINK POLYMERS</a:t>
            </a:r>
            <a:br>
              <a:rPr lang="en-US" sz="7200" dirty="0" smtClean="0">
                <a:solidFill>
                  <a:srgbClr val="2D81B7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  <a:latin typeface="Bebas Neue" charset="0"/>
                <a:ea typeface="Bebas Neue" charset="0"/>
                <a:cs typeface="Bebas Neue" charset="0"/>
              </a:rPr>
              <a:t>Background Information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4238216"/>
            <a:ext cx="1920606" cy="5945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248400"/>
            <a:ext cx="402677" cy="403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1683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14400"/>
            <a:ext cx="7276584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066800"/>
            <a:ext cx="6019800" cy="4825929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6248400" y="1066800"/>
            <a:ext cx="1295400" cy="170065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638800" y="2090106"/>
            <a:ext cx="990600" cy="105834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004961" y="802135"/>
            <a:ext cx="2468078" cy="2575940"/>
            <a:chOff x="4838700" y="1188530"/>
            <a:chExt cx="2468078" cy="2575940"/>
          </a:xfrm>
        </p:grpSpPr>
        <p:sp>
          <p:nvSpPr>
            <p:cNvPr id="17" name="Flowchart: Extract 4"/>
            <p:cNvSpPr/>
            <p:nvPr/>
          </p:nvSpPr>
          <p:spPr>
            <a:xfrm>
              <a:off x="5029200" y="1676400"/>
              <a:ext cx="1752600" cy="1600200"/>
            </a:xfrm>
            <a:prstGeom prst="flowChartExtra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15000" y="18288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O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324600" y="2922652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715000" y="1188530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000" dirty="0">
                  <a:solidFill>
                    <a:srgbClr val="000000"/>
                  </a:solidFill>
                </a:rPr>
                <a:t>δ</a:t>
              </a:r>
              <a:r>
                <a:rPr lang="en-US" sz="2000" dirty="0">
                  <a:solidFill>
                    <a:srgbClr val="000000"/>
                  </a:solidFill>
                </a:rPr>
                <a:t> -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181600" y="2922652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838700" y="3364360"/>
              <a:ext cx="8763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000" dirty="0">
                  <a:solidFill>
                    <a:srgbClr val="000000"/>
                  </a:solidFill>
                </a:rPr>
                <a:t>δ</a:t>
              </a:r>
              <a:r>
                <a:rPr lang="en-US" sz="2000" dirty="0">
                  <a:solidFill>
                    <a:srgbClr val="000000"/>
                  </a:solidFill>
                </a:rPr>
                <a:t> +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430478" y="3364360"/>
              <a:ext cx="8763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000" dirty="0">
                  <a:solidFill>
                    <a:srgbClr val="000000"/>
                  </a:solidFill>
                </a:rPr>
                <a:t>δ</a:t>
              </a:r>
              <a:r>
                <a:rPr lang="en-US" sz="2000" dirty="0">
                  <a:solidFill>
                    <a:srgbClr val="000000"/>
                  </a:solidFill>
                </a:rPr>
                <a:t> +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914400"/>
            <a:ext cx="7090610" cy="4937441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 rot="16200000">
            <a:off x="5310017" y="3148182"/>
            <a:ext cx="1952966" cy="2667000"/>
            <a:chOff x="4838700" y="1188530"/>
            <a:chExt cx="2468078" cy="2575940"/>
          </a:xfrm>
        </p:grpSpPr>
        <p:sp>
          <p:nvSpPr>
            <p:cNvPr id="12" name="Flowchart: Extract 3"/>
            <p:cNvSpPr/>
            <p:nvPr/>
          </p:nvSpPr>
          <p:spPr>
            <a:xfrm>
              <a:off x="5029200" y="1676400"/>
              <a:ext cx="1752600" cy="1600200"/>
            </a:xfrm>
            <a:prstGeom prst="flowChartExtra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15000" y="18288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O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24600" y="2934791"/>
              <a:ext cx="381001" cy="356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715000" y="1188530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000" dirty="0">
                  <a:solidFill>
                    <a:srgbClr val="000000"/>
                  </a:solidFill>
                </a:rPr>
                <a:t>δ</a:t>
              </a:r>
              <a:r>
                <a:rPr lang="en-US" sz="2000" dirty="0">
                  <a:solidFill>
                    <a:srgbClr val="000000"/>
                  </a:solidFill>
                </a:rPr>
                <a:t> -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181599" y="2934791"/>
              <a:ext cx="381001" cy="356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838700" y="3364360"/>
              <a:ext cx="8763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000" dirty="0">
                  <a:solidFill>
                    <a:srgbClr val="000000"/>
                  </a:solidFill>
                </a:rPr>
                <a:t>δ</a:t>
              </a:r>
              <a:r>
                <a:rPr lang="en-US" sz="2000" dirty="0">
                  <a:solidFill>
                    <a:srgbClr val="000000"/>
                  </a:solidFill>
                </a:rPr>
                <a:t> +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30478" y="3364360"/>
              <a:ext cx="8763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000" dirty="0">
                  <a:solidFill>
                    <a:srgbClr val="000000"/>
                  </a:solidFill>
                </a:rPr>
                <a:t>δ</a:t>
              </a:r>
              <a:r>
                <a:rPr lang="en-US" sz="2000" dirty="0">
                  <a:solidFill>
                    <a:srgbClr val="000000"/>
                  </a:solidFill>
                </a:rPr>
                <a:t> +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0" y="685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POLYMERS</a:t>
            </a:r>
            <a:br>
              <a:rPr lang="en-US" sz="72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</a:br>
            <a:r>
              <a:rPr lang="en-US" sz="3200" dirty="0" smtClean="0">
                <a:latin typeface="Bebas Neue" charset="0"/>
                <a:ea typeface="Bebas Neue" charset="0"/>
                <a:cs typeface="Bebas Neue" charset="0"/>
              </a:rPr>
              <a:t>Two Variations on a Theme</a:t>
            </a:r>
            <a:endParaRPr lang="en-US" sz="3200" dirty="0"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/>
        </p:nvSpPr>
        <p:spPr bwMode="auto">
          <a:xfrm>
            <a:off x="616317" y="31242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1pPr>
            <a:lvl2pPr marL="639763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2pPr>
            <a:lvl3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3pPr>
            <a:lvl4pPr marL="11239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4pPr>
            <a:lvl5pPr marL="13255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9pPr>
          </a:lstStyle>
          <a:p>
            <a:pPr eaLnBrk="1" hangingPunct="1"/>
            <a:r>
              <a:rPr lang="en-US" sz="1800" kern="1200" dirty="0"/>
              <a:t>Cross-linked</a:t>
            </a:r>
          </a:p>
          <a:p>
            <a:pPr eaLnBrk="1" hangingPunct="1"/>
            <a:endParaRPr lang="en-US" sz="1800" kern="1200" dirty="0"/>
          </a:p>
          <a:p>
            <a:pPr eaLnBrk="1" hangingPunct="1"/>
            <a:endParaRPr lang="en-US" sz="1800" kern="1200" dirty="0"/>
          </a:p>
          <a:p>
            <a:pPr eaLnBrk="1" hangingPunct="1"/>
            <a:endParaRPr lang="en-US" sz="1800" kern="1200" dirty="0"/>
          </a:p>
          <a:p>
            <a:pPr eaLnBrk="1" hangingPunct="1"/>
            <a:endParaRPr lang="en-US" sz="1800" kern="1200" dirty="0"/>
          </a:p>
          <a:p>
            <a:pPr eaLnBrk="1" hangingPunct="1"/>
            <a:r>
              <a:rPr lang="en-US" sz="1800" kern="1200" dirty="0"/>
              <a:t>Ringed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5750" y="3029239"/>
            <a:ext cx="217560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5165" y="2894157"/>
            <a:ext cx="3343275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1686" y="5067878"/>
            <a:ext cx="3076575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0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1676400"/>
            <a:ext cx="4471988" cy="407908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611473" y="5383940"/>
            <a:ext cx="2395207" cy="3693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sz="900" kern="1200" dirty="0">
                <a:solidFill>
                  <a:srgbClr val="000000"/>
                </a:solidFill>
              </a:rPr>
              <a:t>Image: </a:t>
            </a:r>
            <a:r>
              <a:rPr lang="en-US" sz="900" kern="1200" dirty="0">
                <a:solidFill>
                  <a:srgbClr val="000000"/>
                </a:solidFill>
                <a:hlinkClick r:id="rId3"/>
              </a:rPr>
              <a:t>http://pslc.ws/macrog/xlink.htm</a:t>
            </a:r>
            <a:endParaRPr lang="en-US" sz="900" kern="1200" dirty="0">
              <a:solidFill>
                <a:srgbClr val="000000"/>
              </a:solidFill>
            </a:endParaRPr>
          </a:p>
          <a:p>
            <a:r>
              <a:rPr lang="en-US" sz="900" kern="1200" dirty="0">
                <a:solidFill>
                  <a:srgbClr val="000000"/>
                </a:solidFill>
              </a:rPr>
              <a:t>University of Southern Mississippi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0760" y="1847562"/>
            <a:ext cx="3339376" cy="71558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sz="1350" kern="1200" dirty="0">
                <a:solidFill>
                  <a:srgbClr val="000000"/>
                </a:solidFill>
              </a:rPr>
              <a:t>Mer: a group of atoms</a:t>
            </a:r>
          </a:p>
          <a:p>
            <a:r>
              <a:rPr lang="en-US" sz="1350" kern="1200" dirty="0">
                <a:solidFill>
                  <a:srgbClr val="000000"/>
                </a:solidFill>
              </a:rPr>
              <a:t>Polymer: A group of repeating “mers”</a:t>
            </a:r>
          </a:p>
          <a:p>
            <a:endParaRPr lang="en-US" sz="1350" kern="1200" dirty="0">
              <a:solidFill>
                <a:srgbClr val="000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4089729" y="1535819"/>
            <a:ext cx="885825" cy="4407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 kern="1200">
              <a:solidFill>
                <a:srgbClr val="FFFFFF"/>
              </a:solidFill>
            </a:endParaRPr>
          </a:p>
        </p:txBody>
      </p:sp>
      <p:cxnSp>
        <p:nvCxnSpPr>
          <p:cNvPr id="19" name="Straight Arrow Connector 18"/>
          <p:cNvCxnSpPr>
            <a:endCxn id="18" idx="1"/>
          </p:cNvCxnSpPr>
          <p:nvPr/>
        </p:nvCxnSpPr>
        <p:spPr>
          <a:xfrm>
            <a:off x="3518228" y="1430077"/>
            <a:ext cx="701226" cy="170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28459" y="1182876"/>
            <a:ext cx="2598788" cy="30008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sz="1350" kern="1200" dirty="0">
                <a:solidFill>
                  <a:srgbClr val="000000"/>
                </a:solidFill>
              </a:rPr>
              <a:t>A </a:t>
            </a:r>
            <a:r>
              <a:rPr lang="en-US" sz="1350" u="sng" kern="1200" dirty="0">
                <a:solidFill>
                  <a:srgbClr val="000000"/>
                </a:solidFill>
              </a:rPr>
              <a:t>mer</a:t>
            </a:r>
            <a:r>
              <a:rPr lang="en-US" sz="1350" kern="1200" dirty="0">
                <a:solidFill>
                  <a:srgbClr val="000000"/>
                </a:solidFill>
              </a:rPr>
              <a:t> in a polymer of rubber</a:t>
            </a:r>
          </a:p>
        </p:txBody>
      </p:sp>
      <p:cxnSp>
        <p:nvCxnSpPr>
          <p:cNvPr id="21" name="Straight Arrow Connector 20"/>
          <p:cNvCxnSpPr>
            <a:endCxn id="18" idx="1"/>
          </p:cNvCxnSpPr>
          <p:nvPr/>
        </p:nvCxnSpPr>
        <p:spPr>
          <a:xfrm>
            <a:off x="3518228" y="1430077"/>
            <a:ext cx="701226" cy="170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55928" y="3850415"/>
            <a:ext cx="3812262" cy="1754326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sz="1350" kern="1200" dirty="0">
                <a:solidFill>
                  <a:srgbClr val="000000"/>
                </a:solidFill>
              </a:rPr>
              <a:t>For the rubber polymer, introducing</a:t>
            </a:r>
          </a:p>
          <a:p>
            <a:r>
              <a:rPr lang="en-US" sz="1350" kern="1200" dirty="0">
                <a:solidFill>
                  <a:srgbClr val="000000"/>
                </a:solidFill>
              </a:rPr>
              <a:t>sulfur forms cross links between the polymer</a:t>
            </a:r>
          </a:p>
          <a:p>
            <a:r>
              <a:rPr lang="en-US" sz="1350" kern="1200" dirty="0">
                <a:solidFill>
                  <a:srgbClr val="000000"/>
                </a:solidFill>
              </a:rPr>
              <a:t>chains and significantly strengthens the</a:t>
            </a:r>
          </a:p>
          <a:p>
            <a:r>
              <a:rPr lang="en-US" sz="1350" kern="1200" dirty="0">
                <a:solidFill>
                  <a:srgbClr val="000000"/>
                </a:solidFill>
              </a:rPr>
              <a:t>rubber…</a:t>
            </a:r>
          </a:p>
          <a:p>
            <a:endParaRPr lang="en-US" sz="1350" kern="1200" dirty="0">
              <a:solidFill>
                <a:srgbClr val="000000"/>
              </a:solidFill>
            </a:endParaRPr>
          </a:p>
          <a:p>
            <a:r>
              <a:rPr lang="en-US" sz="1350" kern="1200" dirty="0">
                <a:solidFill>
                  <a:srgbClr val="000000"/>
                </a:solidFill>
              </a:rPr>
              <a:t>It changes the physical properties</a:t>
            </a:r>
          </a:p>
          <a:p>
            <a:r>
              <a:rPr lang="en-US" sz="1350" kern="1200" dirty="0">
                <a:solidFill>
                  <a:srgbClr val="000000"/>
                </a:solidFill>
              </a:rPr>
              <a:t>by changing the atomic structure and the</a:t>
            </a:r>
          </a:p>
          <a:p>
            <a:r>
              <a:rPr lang="en-US" sz="1350" kern="1200" dirty="0">
                <a:solidFill>
                  <a:srgbClr val="000000"/>
                </a:solidFill>
              </a:rPr>
              <a:t>cross linked polymer is 1 giant molecule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57702" y="2743200"/>
            <a:ext cx="1428596" cy="203132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kern="1200" dirty="0">
                <a:solidFill>
                  <a:srgbClr val="000000"/>
                </a:solidFill>
              </a:rPr>
              <a:t>Experiment</a:t>
            </a:r>
          </a:p>
          <a:p>
            <a:endParaRPr lang="en-US" kern="1200" dirty="0">
              <a:solidFill>
                <a:srgbClr val="000000"/>
              </a:solidFill>
            </a:endParaRPr>
          </a:p>
          <a:p>
            <a:r>
              <a:rPr lang="en-US" kern="1200" dirty="0">
                <a:solidFill>
                  <a:srgbClr val="000000"/>
                </a:solidFill>
              </a:rPr>
              <a:t>Observe</a:t>
            </a:r>
          </a:p>
          <a:p>
            <a:endParaRPr lang="en-US" kern="1200" dirty="0">
              <a:solidFill>
                <a:srgbClr val="000000"/>
              </a:solidFill>
            </a:endParaRPr>
          </a:p>
          <a:p>
            <a:r>
              <a:rPr lang="en-US" kern="1200" dirty="0">
                <a:solidFill>
                  <a:srgbClr val="000000"/>
                </a:solidFill>
              </a:rPr>
              <a:t>Document</a:t>
            </a:r>
          </a:p>
          <a:p>
            <a:endParaRPr lang="en-US" kern="1200" dirty="0">
              <a:solidFill>
                <a:srgbClr val="000000"/>
              </a:solidFill>
            </a:endParaRPr>
          </a:p>
          <a:p>
            <a:r>
              <a:rPr lang="en-US" kern="1200" dirty="0">
                <a:solidFill>
                  <a:srgbClr val="000000"/>
                </a:solidFill>
              </a:rPr>
              <a:t>Ponder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6200" y="685800"/>
            <a:ext cx="8991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POLYMERS: </a:t>
            </a:r>
            <a:r>
              <a:rPr lang="en-US" sz="48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CROSS-LINKED</a:t>
            </a:r>
            <a:endParaRPr lang="en-US" sz="4800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295400"/>
            <a:ext cx="6553200" cy="4475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95400"/>
            <a:ext cx="7979107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74638"/>
            <a:ext cx="8458200" cy="1143000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CROSS-LINKED POLYMER</a:t>
            </a:r>
            <a:endParaRPr lang="en-US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grpSp>
        <p:nvGrpSpPr>
          <p:cNvPr id="8" name="Group 88"/>
          <p:cNvGrpSpPr>
            <a:grpSpLocks/>
          </p:cNvGrpSpPr>
          <p:nvPr/>
        </p:nvGrpSpPr>
        <p:grpSpPr bwMode="auto">
          <a:xfrm>
            <a:off x="1295400" y="1600200"/>
            <a:ext cx="6759951" cy="2990026"/>
            <a:chOff x="0" y="1827526"/>
            <a:chExt cx="8613156" cy="3810000"/>
          </a:xfrm>
        </p:grpSpPr>
        <p:grpSp>
          <p:nvGrpSpPr>
            <p:cNvPr id="9" name="Group 1"/>
            <p:cNvGrpSpPr/>
            <p:nvPr/>
          </p:nvGrpSpPr>
          <p:grpSpPr>
            <a:xfrm rot="21301618">
              <a:off x="3202956" y="1827526"/>
              <a:ext cx="5410200" cy="3810000"/>
              <a:chOff x="1143000" y="457200"/>
              <a:chExt cx="7391400" cy="58674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4" name="Group 1"/>
              <p:cNvGrpSpPr/>
              <p:nvPr/>
            </p:nvGrpSpPr>
            <p:grpSpPr>
              <a:xfrm>
                <a:off x="1143000" y="457200"/>
                <a:ext cx="7391398" cy="5867399"/>
                <a:chOff x="2968092" y="1161279"/>
                <a:chExt cx="5486400" cy="4800601"/>
              </a:xfrm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</p:grpSpPr>
            <p:grpSp>
              <p:nvGrpSpPr>
                <p:cNvPr id="68" name="Group 5"/>
                <p:cNvGrpSpPr/>
                <p:nvPr/>
              </p:nvGrpSpPr>
              <p:grpSpPr>
                <a:xfrm rot="660047">
                  <a:off x="3272892" y="3904480"/>
                  <a:ext cx="5181600" cy="2057400"/>
                  <a:chOff x="3962400" y="609600"/>
                  <a:chExt cx="5181600" cy="2057400"/>
                </a:xfrm>
              </p:grpSpPr>
              <p:pic>
                <p:nvPicPr>
                  <p:cNvPr id="86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7620000" y="6096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87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5181600" y="10668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88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00800" y="8382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89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3962400" y="12954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</p:grpSp>
            <p:pic>
              <p:nvPicPr>
                <p:cNvPr id="69" name="Picture 2" descr="http://www.hscripts.com/freeimages/icons/symbols/shapes/wavy-line/wavy-line25.gif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 rot="6064049">
                  <a:off x="3238500" y="2512589"/>
                  <a:ext cx="838200" cy="45720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</p:spPr>
            </p:pic>
            <p:grpSp>
              <p:nvGrpSpPr>
                <p:cNvPr id="70" name="Group 7"/>
                <p:cNvGrpSpPr/>
                <p:nvPr/>
              </p:nvGrpSpPr>
              <p:grpSpPr>
                <a:xfrm rot="660047">
                  <a:off x="2968092" y="1161279"/>
                  <a:ext cx="5181600" cy="2057400"/>
                  <a:chOff x="3962400" y="609600"/>
                  <a:chExt cx="5181600" cy="2057400"/>
                </a:xfrm>
              </p:grpSpPr>
              <p:pic>
                <p:nvPicPr>
                  <p:cNvPr id="82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7620000" y="6096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83" name="Picture 8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5181600" y="10668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84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00800" y="8382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85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3962400" y="12954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</p:grpSp>
            <p:grpSp>
              <p:nvGrpSpPr>
                <p:cNvPr id="71" name="Group 12"/>
                <p:cNvGrpSpPr/>
                <p:nvPr/>
              </p:nvGrpSpPr>
              <p:grpSpPr>
                <a:xfrm rot="660047">
                  <a:off x="3120493" y="2456680"/>
                  <a:ext cx="5181600" cy="2057400"/>
                  <a:chOff x="3962400" y="609600"/>
                  <a:chExt cx="5181600" cy="2057400"/>
                </a:xfrm>
              </p:grpSpPr>
              <p:pic>
                <p:nvPicPr>
                  <p:cNvPr id="78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7620000" y="6096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79" name="Picture 78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5181600" y="10668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80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00800" y="8382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81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3962400" y="12954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</p:grpSp>
            <p:pic>
              <p:nvPicPr>
                <p:cNvPr id="72" name="Picture 2" descr="http://www.hscripts.com/freeimages/icons/symbols/shapes/wavy-line/wavy-line25.gif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 rot="6064049">
                  <a:off x="4457702" y="2512589"/>
                  <a:ext cx="838200" cy="45720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</p:spPr>
            </p:pic>
            <p:pic>
              <p:nvPicPr>
                <p:cNvPr id="73" name="Picture 2" descr="http://www.hscripts.com/freeimages/icons/symbols/shapes/wavy-line/wavy-line25.gif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 rot="6064049">
                  <a:off x="5676900" y="2512589"/>
                  <a:ext cx="838200" cy="45720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</p:spPr>
            </p:pic>
            <p:pic>
              <p:nvPicPr>
                <p:cNvPr id="74" name="Picture 2" descr="http://www.hscripts.com/freeimages/icons/symbols/shapes/wavy-line/wavy-line25.gif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 rot="6064049">
                  <a:off x="6972299" y="2512587"/>
                  <a:ext cx="838200" cy="45720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</p:spPr>
            </p:pic>
            <p:pic>
              <p:nvPicPr>
                <p:cNvPr id="75" name="Picture 2" descr="http://www.hscripts.com/freeimages/icons/symbols/shapes/wavy-line/wavy-line25.gif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 rot="6064049">
                  <a:off x="3924300" y="3960388"/>
                  <a:ext cx="838200" cy="45720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</p:spPr>
            </p:pic>
            <p:pic>
              <p:nvPicPr>
                <p:cNvPr id="76" name="Picture 2" descr="http://www.hscripts.com/freeimages/icons/symbols/shapes/wavy-line/wavy-line25.gif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 rot="6064049">
                  <a:off x="5143501" y="3960389"/>
                  <a:ext cx="838200" cy="45720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</p:spPr>
            </p:pic>
            <p:pic>
              <p:nvPicPr>
                <p:cNvPr id="77" name="Picture 2" descr="http://www.hscripts.com/freeimages/icons/symbols/shapes/wavy-line/wavy-line25.gif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 rot="6064049">
                  <a:off x="6438902" y="3884189"/>
                  <a:ext cx="838200" cy="45720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</p:spPr>
            </p:pic>
          </p:grpSp>
          <p:sp>
            <p:nvSpPr>
              <p:cNvPr id="15" name="Oval 14"/>
              <p:cNvSpPr/>
              <p:nvPr/>
            </p:nvSpPr>
            <p:spPr>
              <a:xfrm>
                <a:off x="4876800" y="1143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4343400" y="1752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3505200" y="16002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4038600" y="1066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667000" y="1752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3276600" y="990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828800" y="16002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2362200" y="990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1524000" y="990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819400" y="3429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590800" y="2590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1981200" y="32004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828800" y="2514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7620000" y="1905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858000" y="16764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7391400" y="1143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6553200" y="1143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6019800" y="1828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5715000" y="1066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5181600" y="16764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5181600" y="2667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5334000" y="3276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5943600" y="2667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6172200" y="3429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6781800" y="2590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7010400" y="3352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7848600" y="35052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7620000" y="27432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3429000" y="2590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3733800" y="3276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4191000" y="2667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4495800" y="3429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5562600" y="51054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4419600" y="4419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6096000" y="4419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6400800" y="5181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7010400" y="4495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7315200" y="51054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7772400" y="4495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8001000" y="5181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3886200" y="51054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3657600" y="43434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3048000" y="5181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2743200" y="4419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2209800" y="4953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1981200" y="43434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4648200" y="5257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5334000" y="4419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10" name="Straight Arrow Connector 9"/>
            <p:cNvCxnSpPr>
              <a:endCxn id="16" idx="2"/>
            </p:cNvCxnSpPr>
            <p:nvPr/>
          </p:nvCxnSpPr>
          <p:spPr>
            <a:xfrm flipV="1">
              <a:off x="1142918" y="2887976"/>
              <a:ext cx="2479497" cy="6175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066723" y="3505514"/>
              <a:ext cx="2514419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1066723" y="3124514"/>
              <a:ext cx="2590614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83"/>
            <p:cNvSpPr txBox="1">
              <a:spLocks noChangeArrowheads="1"/>
            </p:cNvSpPr>
            <p:nvPr/>
          </p:nvSpPr>
          <p:spPr bwMode="auto">
            <a:xfrm>
              <a:off x="0" y="2285999"/>
              <a:ext cx="2613434" cy="2078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rgbClr val="506E94">
                      <a:lumMod val="50000"/>
                    </a:srgbClr>
                  </a:solidFill>
                </a:rPr>
                <a:t>Each bond</a:t>
              </a:r>
            </a:p>
            <a:p>
              <a:r>
                <a:rPr lang="en-US" sz="2000" dirty="0">
                  <a:solidFill>
                    <a:srgbClr val="506E94">
                      <a:lumMod val="50000"/>
                    </a:srgbClr>
                  </a:solidFill>
                </a:rPr>
                <a:t> between atoms </a:t>
              </a:r>
            </a:p>
            <a:p>
              <a:r>
                <a:rPr lang="en-US" sz="2000" dirty="0">
                  <a:solidFill>
                    <a:srgbClr val="506E94">
                      <a:lumMod val="50000"/>
                    </a:srgbClr>
                  </a:solidFill>
                </a:rPr>
                <a:t>has a specific strength</a:t>
              </a:r>
            </a:p>
          </p:txBody>
        </p:sp>
      </p:grpSp>
      <p:sp>
        <p:nvSpPr>
          <p:cNvPr id="90" name="TextBox 87"/>
          <p:cNvSpPr txBox="1">
            <a:spLocks noChangeArrowheads="1"/>
          </p:cNvSpPr>
          <p:nvPr/>
        </p:nvSpPr>
        <p:spPr bwMode="auto">
          <a:xfrm>
            <a:off x="831927" y="4359018"/>
            <a:ext cx="77724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506E94">
                    <a:lumMod val="50000"/>
                  </a:srgbClr>
                </a:solidFill>
              </a:rPr>
              <a:t>A different atom or molecule introduced into this polymer “system” can form or break bonds dependent upon the relative strengths</a:t>
            </a:r>
          </a:p>
          <a:p>
            <a:endParaRPr lang="en-US" sz="2000" dirty="0">
              <a:solidFill>
                <a:srgbClr val="506E94">
                  <a:lumMod val="50000"/>
                </a:srgbClr>
              </a:solidFill>
            </a:endParaRPr>
          </a:p>
          <a:p>
            <a:r>
              <a:rPr lang="en-US" sz="2000" dirty="0">
                <a:solidFill>
                  <a:srgbClr val="506E94">
                    <a:lumMod val="50000"/>
                  </a:srgbClr>
                </a:solidFill>
              </a:rPr>
              <a:t>Changes in bonds will result in a change in the atomic arrangement (molecular structure) and potentially change the properties of the “system”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914400"/>
            <a:ext cx="78464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3"/>
          <p:cNvGrpSpPr/>
          <p:nvPr/>
        </p:nvGrpSpPr>
        <p:grpSpPr>
          <a:xfrm>
            <a:off x="914400" y="838200"/>
            <a:ext cx="3581400" cy="2760821"/>
            <a:chOff x="838201" y="1295400"/>
            <a:chExt cx="3581400" cy="2760821"/>
          </a:xfrm>
        </p:grpSpPr>
        <p:pic>
          <p:nvPicPr>
            <p:cNvPr id="10" name="Picture 9" descr="http://alevelnotes.com/content_images/i49_water_molecules_con_c_la_784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8201" y="1295400"/>
              <a:ext cx="3581400" cy="2456185"/>
            </a:xfrm>
            <a:prstGeom prst="rect">
              <a:avLst/>
            </a:prstGeom>
            <a:noFill/>
          </p:spPr>
        </p:pic>
        <p:sp>
          <p:nvSpPr>
            <p:cNvPr id="11" name="Rectangle 10"/>
            <p:cNvSpPr/>
            <p:nvPr/>
          </p:nvSpPr>
          <p:spPr>
            <a:xfrm>
              <a:off x="1752600" y="3810000"/>
              <a:ext cx="149432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</a:rPr>
                <a:t>Ref: alevelnotes.com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267199" y="3124200"/>
            <a:ext cx="3810000" cy="2379821"/>
            <a:chOff x="990600" y="1752600"/>
            <a:chExt cx="3810000" cy="2379821"/>
          </a:xfrm>
        </p:grpSpPr>
        <p:pic>
          <p:nvPicPr>
            <p:cNvPr id="13" name="Picture 2" descr="http://im.glogster.com/media/7/38/82/61/38826137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90600" y="1752600"/>
              <a:ext cx="3810000" cy="2305050"/>
            </a:xfrm>
            <a:prstGeom prst="rect">
              <a:avLst/>
            </a:prstGeom>
            <a:noFill/>
          </p:spPr>
        </p:pic>
        <p:sp>
          <p:nvSpPr>
            <p:cNvPr id="14" name="Rectangle 13"/>
            <p:cNvSpPr/>
            <p:nvPr/>
          </p:nvSpPr>
          <p:spPr>
            <a:xfrm>
              <a:off x="2286000" y="3886200"/>
              <a:ext cx="127631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rgbClr val="000000"/>
                  </a:solidFill>
                </a:rPr>
                <a:t>Ref: glogster.com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92ca6bb-2566-4a78-aff9-d2aca1a4e44d">SARHDQF24KZP-291081219-85</_dlc_DocId>
    <_dlc_DocIdUrl xmlns="b92ca6bb-2566-4a78-aff9-d2aca1a4e44d">
      <Url>https://nanolink.sharepoint.com/sites/media/_layouts/15/DocIdRedir.aspx?ID=SARHDQF24KZP-291081219-85</Url>
      <Description>SARHDQF24KZP-291081219-85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FE2C8FAAF33841B889878B89DF9E37" ma:contentTypeVersion="2" ma:contentTypeDescription="Create a new document." ma:contentTypeScope="" ma:versionID="41f39470fe47cda6f96058c36f7e0113">
  <xsd:schema xmlns:xsd="http://www.w3.org/2001/XMLSchema" xmlns:xs="http://www.w3.org/2001/XMLSchema" xmlns:p="http://schemas.microsoft.com/office/2006/metadata/properties" xmlns:ns2="b92ca6bb-2566-4a78-aff9-d2aca1a4e44d" xmlns:ns3="9cd6257c-f053-42aa-ae13-ac1b9d227f15" targetNamespace="http://schemas.microsoft.com/office/2006/metadata/properties" ma:root="true" ma:fieldsID="02a07fa1f513549263409a239dff3971" ns2:_="" ns3:_="">
    <xsd:import namespace="b92ca6bb-2566-4a78-aff9-d2aca1a4e44d"/>
    <xsd:import namespace="9cd6257c-f053-42aa-ae13-ac1b9d227f1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ca6bb-2566-4a78-aff9-d2aca1a4e44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d6257c-f053-42aa-ae13-ac1b9d227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F50E100-6773-4D8D-8C67-B090B0D94116}">
  <ds:schemaRefs>
    <ds:schemaRef ds:uri="b92ca6bb-2566-4a78-aff9-d2aca1a4e44d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9cd6257c-f053-42aa-ae13-ac1b9d227f15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BBBF952-3830-48B9-AF77-FD2429B1D4C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AF6713-6356-4877-B9CB-6EBB306A997E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DDD70F30-43AF-4423-B869-B9873B70A9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2ca6bb-2566-4a78-aff9-d2aca1a4e44d"/>
    <ds:schemaRef ds:uri="9cd6257c-f053-42aa-ae13-ac1b9d227f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1035</TotalTime>
  <Words>174</Words>
  <Application>Microsoft Office PowerPoint</Application>
  <PresentationFormat>Letter Paper (8.5x11 in)</PresentationFormat>
  <Paragraphs>50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Bebas</vt:lpstr>
      <vt:lpstr>Bebas Neue</vt:lpstr>
      <vt:lpstr>Calibri</vt:lpstr>
      <vt:lpstr>Helvetica Light</vt:lpstr>
      <vt:lpstr>Wingdings 2</vt:lpstr>
      <vt:lpstr>Office Theme</vt:lpstr>
      <vt:lpstr>PowerPoint Presentation</vt:lpstr>
      <vt:lpstr>POLYMERS Two Variations on a Theme</vt:lpstr>
      <vt:lpstr>PowerPoint Presentation</vt:lpstr>
      <vt:lpstr>POLYMERS: CROSS-LINKED</vt:lpstr>
      <vt:lpstr>PowerPoint Presentation</vt:lpstr>
      <vt:lpstr>PowerPoint Presentation</vt:lpstr>
      <vt:lpstr>CROSS-LINKED POLYMER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Nanoparticles: A Study of Sunscreen</dc:title>
  <dc:creator>Jim</dc:creator>
  <cp:lastModifiedBy>Billie Copley</cp:lastModifiedBy>
  <cp:revision>102</cp:revision>
  <cp:lastPrinted>2018-10-12T19:00:41Z</cp:lastPrinted>
  <dcterms:created xsi:type="dcterms:W3CDTF">2015-08-22T15:52:04Z</dcterms:created>
  <dcterms:modified xsi:type="dcterms:W3CDTF">2020-03-30T14:00:02Z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0x010100B1FE2C8FAAF33841B889878B89DF9E37</vt:lpwstr>
  </property>
  <property fmtid="{D5CDD505-2E9C-101B-9397-08002B2CF9AE}" pid="3" name="_dlc_DocIdItemGuid">
    <vt:lpwstr>61da2209-ec05-4deb-b56b-c60fdb09ba8d</vt:lpwstr>
  </property>
</Properties>
</file>