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5"/>
  </p:sldMasterIdLst>
  <p:notesMasterIdLst>
    <p:notesMasterId r:id="rId15"/>
  </p:notesMasterIdLst>
  <p:sldIdLst>
    <p:sldId id="271" r:id="rId6"/>
    <p:sldId id="273" r:id="rId7"/>
    <p:sldId id="276" r:id="rId8"/>
    <p:sldId id="280" r:id="rId9"/>
    <p:sldId id="281" r:id="rId10"/>
    <p:sldId id="282" r:id="rId11"/>
    <p:sldId id="277" r:id="rId12"/>
    <p:sldId id="270" r:id="rId13"/>
    <p:sldId id="27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0000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5" d="100"/>
          <a:sy n="65" d="100"/>
        </p:scale>
        <p:origin x="534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70061-4B01-44B9-A84B-20502C9BA76E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D322BE-B0CF-4824-A161-FB1AB06D86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616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/>
              <a:t>The reason is that everything is made up of atoms – which we can now observe, study and manipulate.  Those atoms form molecules – which again we can observe,  study and manipulate.  Atomic and molecular structure will determine the physical, electrical and biological characteristics and properties of all materials.</a:t>
            </a:r>
          </a:p>
        </p:txBody>
      </p:sp>
    </p:spTree>
    <p:extLst>
      <p:ext uri="{BB962C8B-B14F-4D97-AF65-F5344CB8AC3E}">
        <p14:creationId xmlns:p14="http://schemas.microsoft.com/office/powerpoint/2010/main" val="616377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89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33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90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625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7887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079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4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732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4508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7445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876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268A2F-83DB-40B4-A8DF-943CD13A482F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2226" y="6098458"/>
            <a:ext cx="707701" cy="6617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39430" y="6194405"/>
            <a:ext cx="1511939" cy="56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23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A7E1C17-A004-4773-B350-443972A64B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6" b="14926"/>
          <a:stretch/>
        </p:blipFill>
        <p:spPr>
          <a:xfrm rot="21339791">
            <a:off x="9140954" y="2781148"/>
            <a:ext cx="2871841" cy="21930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656039-835A-40E5-921F-B760A191F5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156" y="2815593"/>
            <a:ext cx="4116318" cy="2305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E41ADE-5EC5-4C98-AA1F-E331C8571F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14" b="12382"/>
          <a:stretch/>
        </p:blipFill>
        <p:spPr>
          <a:xfrm rot="21339791">
            <a:off x="177158" y="2720029"/>
            <a:ext cx="2847863" cy="2315271"/>
          </a:xfrm>
          <a:prstGeom prst="rect">
            <a:avLst/>
          </a:prstGeom>
        </p:spPr>
      </p:pic>
      <p:sp>
        <p:nvSpPr>
          <p:cNvPr id="13" name="TextBox 7">
            <a:extLst>
              <a:ext uri="{FF2B5EF4-FFF2-40B4-BE49-F238E27FC236}">
                <a16:creationId xmlns:a16="http://schemas.microsoft.com/office/drawing/2014/main" id="{407D9054-D5B3-478C-92EE-29B24F89A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2084" y="511402"/>
            <a:ext cx="8741045" cy="1123712"/>
          </a:xfrm>
          <a:prstGeom prst="roundRect">
            <a:avLst/>
          </a:prstGeom>
          <a:noFill/>
          <a:ln w="76200">
            <a:noFill/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Method</a:t>
            </a:r>
          </a:p>
        </p:txBody>
      </p:sp>
    </p:spTree>
    <p:extLst>
      <p:ext uri="{BB962C8B-B14F-4D97-AF65-F5344CB8AC3E}">
        <p14:creationId xmlns:p14="http://schemas.microsoft.com/office/powerpoint/2010/main" val="1677899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TextBox 7"/>
          <p:cNvSpPr txBox="1">
            <a:spLocks noChangeArrowheads="1"/>
          </p:cNvSpPr>
          <p:nvPr/>
        </p:nvSpPr>
        <p:spPr bwMode="auto">
          <a:xfrm>
            <a:off x="271056" y="1579408"/>
            <a:ext cx="6323707" cy="510778"/>
          </a:xfrm>
          <a:prstGeom prst="roundRect">
            <a:avLst/>
          </a:prstGeom>
          <a:solidFill>
            <a:schemeClr val="accent6"/>
          </a:solidFill>
          <a:ln w="3810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 Black" panose="020B0A04020102020204" pitchFamily="34" charset="0"/>
              </a:rPr>
              <a:t>Step 1. Ask a question</a:t>
            </a:r>
          </a:p>
        </p:txBody>
      </p:sp>
      <p:sp>
        <p:nvSpPr>
          <p:cNvPr id="20" name="Shape 80">
            <a:extLst>
              <a:ext uri="{FF2B5EF4-FFF2-40B4-BE49-F238E27FC236}">
                <a16:creationId xmlns:a16="http://schemas.microsoft.com/office/drawing/2014/main" id="{41EAA132-6E99-4541-A07D-30F189620E7C}"/>
              </a:ext>
            </a:extLst>
          </p:cNvPr>
          <p:cNvSpPr txBox="1">
            <a:spLocks/>
          </p:cNvSpPr>
          <p:nvPr/>
        </p:nvSpPr>
        <p:spPr>
          <a:xfrm>
            <a:off x="361110" y="117796"/>
            <a:ext cx="7495307" cy="1143001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6000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Scientific Method</a:t>
            </a:r>
          </a:p>
        </p:txBody>
      </p:sp>
      <p:sp>
        <p:nvSpPr>
          <p:cNvPr id="24" name="TextBox 7">
            <a:extLst>
              <a:ext uri="{FF2B5EF4-FFF2-40B4-BE49-F238E27FC236}">
                <a16:creationId xmlns:a16="http://schemas.microsoft.com/office/drawing/2014/main" id="{89E0EA62-E246-4A62-9EB6-34F7FAB87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911" y="2490689"/>
            <a:ext cx="6323707" cy="510778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 Black" panose="020B0A04020102020204" pitchFamily="34" charset="0"/>
              </a:rPr>
              <a:t>Step 2. State a hypothesis</a:t>
            </a:r>
          </a:p>
        </p:txBody>
      </p:sp>
      <p:sp>
        <p:nvSpPr>
          <p:cNvPr id="25" name="TextBox 7">
            <a:extLst>
              <a:ext uri="{FF2B5EF4-FFF2-40B4-BE49-F238E27FC236}">
                <a16:creationId xmlns:a16="http://schemas.microsoft.com/office/drawing/2014/main" id="{052CD104-8934-403E-8FB0-63264DCCDF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8909" y="3429000"/>
            <a:ext cx="6323707" cy="510778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 Black" panose="020B0A04020102020204" pitchFamily="34" charset="0"/>
              </a:rPr>
              <a:t>Step 3. Conduct an experiment</a:t>
            </a:r>
          </a:p>
        </p:txBody>
      </p:sp>
      <p:sp>
        <p:nvSpPr>
          <p:cNvPr id="26" name="TextBox 7">
            <a:extLst>
              <a:ext uri="{FF2B5EF4-FFF2-40B4-BE49-F238E27FC236}">
                <a16:creationId xmlns:a16="http://schemas.microsoft.com/office/drawing/2014/main" id="{AD5A4F1B-B585-4AA1-B0DF-9D2650434A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0291" y="4364316"/>
            <a:ext cx="6323707" cy="510778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 Black" panose="020B0A04020102020204" pitchFamily="34" charset="0"/>
              </a:rPr>
              <a:t>Step 4. Analyze the results</a:t>
            </a:r>
          </a:p>
        </p:txBody>
      </p:sp>
      <p:sp>
        <p:nvSpPr>
          <p:cNvPr id="27" name="TextBox 7">
            <a:extLst>
              <a:ext uri="{FF2B5EF4-FFF2-40B4-BE49-F238E27FC236}">
                <a16:creationId xmlns:a16="http://schemas.microsoft.com/office/drawing/2014/main" id="{825AE0A5-EB69-4B6F-9961-17256084F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9600" y="5278592"/>
            <a:ext cx="6323707" cy="510778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 Black" panose="020B0A04020102020204" pitchFamily="34" charset="0"/>
              </a:rPr>
              <a:t>Step 5. Make a conclusion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0BD856-2F63-417D-94F0-7B6E04FE1A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1" t="15646" r="12811" b="11172"/>
          <a:stretch/>
        </p:blipFill>
        <p:spPr>
          <a:xfrm>
            <a:off x="7729574" y="573930"/>
            <a:ext cx="4191370" cy="227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25CE3EF-B613-4318-9064-23E7C359AC7E}"/>
              </a:ext>
            </a:extLst>
          </p:cNvPr>
          <p:cNvSpPr txBox="1"/>
          <p:nvPr/>
        </p:nvSpPr>
        <p:spPr>
          <a:xfrm>
            <a:off x="7729574" y="2894697"/>
            <a:ext cx="4191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Ref.: http://www.creative-little-scientists.eu/content/posters</a:t>
            </a:r>
          </a:p>
        </p:txBody>
      </p:sp>
    </p:spTree>
    <p:extLst>
      <p:ext uri="{BB962C8B-B14F-4D97-AF65-F5344CB8AC3E}">
        <p14:creationId xmlns:p14="http://schemas.microsoft.com/office/powerpoint/2010/main" val="405059846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rrow: Curved Down 12">
            <a:extLst>
              <a:ext uri="{FF2B5EF4-FFF2-40B4-BE49-F238E27FC236}">
                <a16:creationId xmlns:a16="http://schemas.microsoft.com/office/drawing/2014/main" id="{046923E4-3064-4F91-8CAB-4FD45E8500EE}"/>
              </a:ext>
            </a:extLst>
          </p:cNvPr>
          <p:cNvSpPr/>
          <p:nvPr/>
        </p:nvSpPr>
        <p:spPr>
          <a:xfrm rot="2498661">
            <a:off x="8377168" y="4014202"/>
            <a:ext cx="1187564" cy="74447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Arrow: Curved Down 11">
            <a:extLst>
              <a:ext uri="{FF2B5EF4-FFF2-40B4-BE49-F238E27FC236}">
                <a16:creationId xmlns:a16="http://schemas.microsoft.com/office/drawing/2014/main" id="{9A12EBE0-E811-4D3F-87DA-4C40EE56A870}"/>
              </a:ext>
            </a:extLst>
          </p:cNvPr>
          <p:cNvSpPr/>
          <p:nvPr/>
        </p:nvSpPr>
        <p:spPr>
          <a:xfrm rot="2498661">
            <a:off x="6700384" y="2997722"/>
            <a:ext cx="1187564" cy="74447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Arrow: Curved Down 2">
            <a:extLst>
              <a:ext uri="{FF2B5EF4-FFF2-40B4-BE49-F238E27FC236}">
                <a16:creationId xmlns:a16="http://schemas.microsoft.com/office/drawing/2014/main" id="{7A612EE3-8774-45CC-B29D-B818A714C5B1}"/>
              </a:ext>
            </a:extLst>
          </p:cNvPr>
          <p:cNvSpPr/>
          <p:nvPr/>
        </p:nvSpPr>
        <p:spPr>
          <a:xfrm rot="2498661">
            <a:off x="4964237" y="1960219"/>
            <a:ext cx="1187564" cy="74447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Shape 80">
            <a:extLst>
              <a:ext uri="{FF2B5EF4-FFF2-40B4-BE49-F238E27FC236}">
                <a16:creationId xmlns:a16="http://schemas.microsoft.com/office/drawing/2014/main" id="{D2AE46D3-3384-4D37-BC73-934E39DFE5BB}"/>
              </a:ext>
            </a:extLst>
          </p:cNvPr>
          <p:cNvSpPr txBox="1">
            <a:spLocks/>
          </p:cNvSpPr>
          <p:nvPr/>
        </p:nvSpPr>
        <p:spPr>
          <a:xfrm>
            <a:off x="-13852" y="170498"/>
            <a:ext cx="12205852" cy="1143001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6000" spc="0" dirty="0">
                <a:ln w="0"/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Activity: Scientific Method</a:t>
            </a:r>
          </a:p>
        </p:txBody>
      </p:sp>
      <p:sp>
        <p:nvSpPr>
          <p:cNvPr id="8" name="Shape 247">
            <a:extLst>
              <a:ext uri="{FF2B5EF4-FFF2-40B4-BE49-F238E27FC236}">
                <a16:creationId xmlns:a16="http://schemas.microsoft.com/office/drawing/2014/main" id="{EC01DC1B-AB08-47E6-BBD1-526E4AA474F2}"/>
              </a:ext>
            </a:extLst>
          </p:cNvPr>
          <p:cNvSpPr txBox="1">
            <a:spLocks/>
          </p:cNvSpPr>
          <p:nvPr/>
        </p:nvSpPr>
        <p:spPr>
          <a:xfrm>
            <a:off x="1382928" y="1874399"/>
            <a:ext cx="3621966" cy="764441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n-US" sz="32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EXPERIMENT</a:t>
            </a:r>
          </a:p>
        </p:txBody>
      </p:sp>
      <p:sp>
        <p:nvSpPr>
          <p:cNvPr id="9" name="Shape 247">
            <a:extLst>
              <a:ext uri="{FF2B5EF4-FFF2-40B4-BE49-F238E27FC236}">
                <a16:creationId xmlns:a16="http://schemas.microsoft.com/office/drawing/2014/main" id="{0E9BCBBC-F76A-4277-A821-A101BECB824F}"/>
              </a:ext>
            </a:extLst>
          </p:cNvPr>
          <p:cNvSpPr txBox="1">
            <a:spLocks/>
          </p:cNvSpPr>
          <p:nvPr/>
        </p:nvSpPr>
        <p:spPr>
          <a:xfrm>
            <a:off x="3130796" y="2910298"/>
            <a:ext cx="3621966" cy="764441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n-US" sz="32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OBSERVE</a:t>
            </a:r>
          </a:p>
        </p:txBody>
      </p:sp>
      <p:sp>
        <p:nvSpPr>
          <p:cNvPr id="10" name="Shape 247">
            <a:extLst>
              <a:ext uri="{FF2B5EF4-FFF2-40B4-BE49-F238E27FC236}">
                <a16:creationId xmlns:a16="http://schemas.microsoft.com/office/drawing/2014/main" id="{92058D5C-4400-4ADC-8B0E-A5857B2F54C0}"/>
              </a:ext>
            </a:extLst>
          </p:cNvPr>
          <p:cNvSpPr txBox="1">
            <a:spLocks/>
          </p:cNvSpPr>
          <p:nvPr/>
        </p:nvSpPr>
        <p:spPr>
          <a:xfrm>
            <a:off x="4866943" y="3944210"/>
            <a:ext cx="3621966" cy="76444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n-US" sz="32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DOCUMENT</a:t>
            </a:r>
          </a:p>
        </p:txBody>
      </p:sp>
      <p:sp>
        <p:nvSpPr>
          <p:cNvPr id="11" name="Shape 247">
            <a:extLst>
              <a:ext uri="{FF2B5EF4-FFF2-40B4-BE49-F238E27FC236}">
                <a16:creationId xmlns:a16="http://schemas.microsoft.com/office/drawing/2014/main" id="{1C585033-B47F-4ED5-9B30-52A0A7FE6CA7}"/>
              </a:ext>
            </a:extLst>
          </p:cNvPr>
          <p:cNvSpPr txBox="1">
            <a:spLocks/>
          </p:cNvSpPr>
          <p:nvPr/>
        </p:nvSpPr>
        <p:spPr>
          <a:xfrm>
            <a:off x="6561074" y="4950826"/>
            <a:ext cx="3621966" cy="76444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n-US" sz="32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PONDER</a:t>
            </a:r>
          </a:p>
        </p:txBody>
      </p:sp>
    </p:spTree>
    <p:extLst>
      <p:ext uri="{BB962C8B-B14F-4D97-AF65-F5344CB8AC3E}">
        <p14:creationId xmlns:p14="http://schemas.microsoft.com/office/powerpoint/2010/main" val="1937393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F3577B0-B769-489D-9D41-B1E342EC889F}"/>
              </a:ext>
            </a:extLst>
          </p:cNvPr>
          <p:cNvSpPr/>
          <p:nvPr/>
        </p:nvSpPr>
        <p:spPr>
          <a:xfrm>
            <a:off x="228601" y="1278610"/>
            <a:ext cx="11720946" cy="428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6687">
              <a:lnSpc>
                <a:spcPct val="107000"/>
              </a:lnSpc>
              <a:buClr>
                <a:schemeClr val="accent2"/>
              </a:buClr>
            </a:pPr>
            <a:r>
              <a:rPr lang="en-US" sz="3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STUDENTS:</a:t>
            </a:r>
          </a:p>
          <a:p>
            <a:pPr marL="166687">
              <a:lnSpc>
                <a:spcPct val="107000"/>
              </a:lnSpc>
              <a:buClr>
                <a:schemeClr val="accent2"/>
              </a:buClr>
            </a:pPr>
            <a:endParaRPr lang="en-US" sz="16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Make a list of the physical properties of the fish.</a:t>
            </a: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Observe the behavior of the fish on the surface of the table and in the palm of the hand.   </a:t>
            </a: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Ask a question. </a:t>
            </a: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Formulate different hypotheses.</a:t>
            </a: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hape 80">
            <a:extLst>
              <a:ext uri="{FF2B5EF4-FFF2-40B4-BE49-F238E27FC236}">
                <a16:creationId xmlns:a16="http://schemas.microsoft.com/office/drawing/2014/main" id="{25E5F782-4D5A-4073-9B5B-0960A77A6865}"/>
              </a:ext>
            </a:extLst>
          </p:cNvPr>
          <p:cNvSpPr txBox="1">
            <a:spLocks/>
          </p:cNvSpPr>
          <p:nvPr/>
        </p:nvSpPr>
        <p:spPr>
          <a:xfrm>
            <a:off x="-13852" y="152405"/>
            <a:ext cx="12205852" cy="987084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spc="0" dirty="0">
                <a:ln w="0"/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Activity: Scientific Method</a:t>
            </a:r>
          </a:p>
        </p:txBody>
      </p:sp>
    </p:spTree>
    <p:extLst>
      <p:ext uri="{BB962C8B-B14F-4D97-AF65-F5344CB8AC3E}">
        <p14:creationId xmlns:p14="http://schemas.microsoft.com/office/powerpoint/2010/main" val="23939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F3577B0-B769-489D-9D41-B1E342EC889F}"/>
              </a:ext>
            </a:extLst>
          </p:cNvPr>
          <p:cNvSpPr/>
          <p:nvPr/>
        </p:nvSpPr>
        <p:spPr>
          <a:xfrm>
            <a:off x="228601" y="1597275"/>
            <a:ext cx="11720946" cy="2966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6687">
              <a:lnSpc>
                <a:spcPct val="107000"/>
              </a:lnSpc>
              <a:buClr>
                <a:schemeClr val="accent2"/>
              </a:buClr>
            </a:pPr>
            <a:r>
              <a:rPr lang="en-US" sz="3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PROFESSOR:</a:t>
            </a:r>
          </a:p>
          <a:p>
            <a:pPr marL="166687">
              <a:lnSpc>
                <a:spcPct val="107000"/>
              </a:lnSpc>
              <a:buClr>
                <a:schemeClr val="accent2"/>
              </a:buClr>
            </a:pPr>
            <a:endParaRPr lang="en-US" sz="16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Compile the different hypotheses. </a:t>
            </a:r>
          </a:p>
          <a:p>
            <a:pPr algn="just">
              <a:lnSpc>
                <a:spcPct val="107000"/>
              </a:lnSpc>
              <a:buClr>
                <a:schemeClr val="accent2"/>
              </a:buClr>
            </a:pPr>
            <a:endParaRPr lang="en-US" altLang="en-US" sz="1600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 different methods to try each one.</a:t>
            </a:r>
          </a:p>
          <a:p>
            <a:pPr algn="just">
              <a:lnSpc>
                <a:spcPct val="107000"/>
              </a:lnSpc>
              <a:buClr>
                <a:schemeClr val="accent2"/>
              </a:buClr>
            </a:pPr>
            <a:r>
              <a:rPr lang="en-US" altLang="en-US" sz="16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a hypothesis to be tested.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Shape 80">
            <a:extLst>
              <a:ext uri="{FF2B5EF4-FFF2-40B4-BE49-F238E27FC236}">
                <a16:creationId xmlns:a16="http://schemas.microsoft.com/office/drawing/2014/main" id="{25E5F782-4D5A-4073-9B5B-0960A77A6865}"/>
              </a:ext>
            </a:extLst>
          </p:cNvPr>
          <p:cNvSpPr txBox="1">
            <a:spLocks/>
          </p:cNvSpPr>
          <p:nvPr/>
        </p:nvSpPr>
        <p:spPr>
          <a:xfrm>
            <a:off x="-13852" y="152405"/>
            <a:ext cx="12205852" cy="987084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Activity: Scientific Method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E77913F2-CF24-4D24-9C99-31193E2EA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735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F3577B0-B769-489D-9D41-B1E342EC889F}"/>
              </a:ext>
            </a:extLst>
          </p:cNvPr>
          <p:cNvSpPr/>
          <p:nvPr/>
        </p:nvSpPr>
        <p:spPr>
          <a:xfrm>
            <a:off x="228601" y="1181625"/>
            <a:ext cx="11720946" cy="3907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6687">
              <a:lnSpc>
                <a:spcPct val="107000"/>
              </a:lnSpc>
              <a:buClr>
                <a:schemeClr val="accent2"/>
              </a:buClr>
            </a:pPr>
            <a:r>
              <a:rPr lang="en-US" sz="3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STUDENTS:</a:t>
            </a:r>
          </a:p>
          <a:p>
            <a:pPr marL="166687">
              <a:lnSpc>
                <a:spcPct val="107000"/>
              </a:lnSpc>
              <a:buClr>
                <a:schemeClr val="accent2"/>
              </a:buClr>
            </a:pPr>
            <a:endParaRPr lang="en-US" sz="10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the experiment, working one variable at a time. </a:t>
            </a:r>
          </a:p>
          <a:p>
            <a:pPr algn="just">
              <a:lnSpc>
                <a:spcPct val="107000"/>
              </a:lnSpc>
              <a:buClr>
                <a:schemeClr val="accent2"/>
              </a:buClr>
            </a:pPr>
            <a:endParaRPr lang="en-US" altLang="en-US" sz="800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 to test the hypothesis. </a:t>
            </a:r>
          </a:p>
          <a:p>
            <a:pPr algn="just">
              <a:lnSpc>
                <a:spcPct val="107000"/>
              </a:lnSpc>
              <a:buClr>
                <a:schemeClr val="accent2"/>
              </a:buClr>
            </a:pPr>
            <a:endParaRPr lang="en-US" altLang="en-US" sz="800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down observations. </a:t>
            </a:r>
          </a:p>
          <a:p>
            <a:pPr algn="just">
              <a:lnSpc>
                <a:spcPct val="107000"/>
              </a:lnSpc>
              <a:buClr>
                <a:schemeClr val="accent2"/>
              </a:buClr>
            </a:pPr>
            <a:endParaRPr lang="en-US" altLang="en-US" sz="800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 the data appropriately. </a:t>
            </a:r>
          </a:p>
          <a:p>
            <a:pPr algn="just">
              <a:lnSpc>
                <a:spcPct val="107000"/>
              </a:lnSpc>
              <a:buClr>
                <a:schemeClr val="accent2"/>
              </a:buClr>
            </a:pPr>
            <a:endParaRPr lang="en-US" altLang="en-US" sz="800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the conclusion.</a:t>
            </a: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hape 80">
            <a:extLst>
              <a:ext uri="{FF2B5EF4-FFF2-40B4-BE49-F238E27FC236}">
                <a16:creationId xmlns:a16="http://schemas.microsoft.com/office/drawing/2014/main" id="{25E5F782-4D5A-4073-9B5B-0960A77A6865}"/>
              </a:ext>
            </a:extLst>
          </p:cNvPr>
          <p:cNvSpPr txBox="1">
            <a:spLocks/>
          </p:cNvSpPr>
          <p:nvPr/>
        </p:nvSpPr>
        <p:spPr>
          <a:xfrm>
            <a:off x="-13852" y="96985"/>
            <a:ext cx="12205852" cy="987084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spc="0" dirty="0">
                <a:ln w="0"/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Activity: Scientific Method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2AE96E0-B3EF-4877-B256-510D78498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6267"/>
            <a:ext cx="70532" cy="18466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.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552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CCAD3CF-B228-4130-AEBC-BD3589790F90}"/>
              </a:ext>
            </a:extLst>
          </p:cNvPr>
          <p:cNvSpPr/>
          <p:nvPr/>
        </p:nvSpPr>
        <p:spPr>
          <a:xfrm>
            <a:off x="166256" y="2785856"/>
            <a:ext cx="11845635" cy="2333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07000"/>
              </a:lnSpc>
              <a:buClr>
                <a:srgbClr val="EA0000"/>
              </a:buClr>
              <a:buFont typeface="Wingdings" panose="05000000000000000000" pitchFamily="2" charset="2"/>
              <a:buChar char="§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The material is a polymer called polyacrylate which absorbs small amounts of moisture. </a:t>
            </a:r>
          </a:p>
          <a:p>
            <a:pPr algn="just">
              <a:lnSpc>
                <a:spcPct val="107000"/>
              </a:lnSpc>
              <a:buClr>
                <a:srgbClr val="EA0000"/>
              </a:buClr>
            </a:pPr>
            <a:endParaRPr 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7000"/>
              </a:lnSpc>
              <a:buClr>
                <a:srgbClr val="EA0000"/>
              </a:buClr>
              <a:buFont typeface="Wingdings" panose="05000000000000000000" pitchFamily="2" charset="2"/>
              <a:buChar char="§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The side of the fish that is exposed to moisture will expand while the other side will not expand, causing the fish to move. </a:t>
            </a:r>
          </a:p>
          <a:p>
            <a:pPr algn="just">
              <a:lnSpc>
                <a:spcPct val="107000"/>
              </a:lnSpc>
              <a:buClr>
                <a:srgbClr val="EA0000"/>
              </a:buClr>
            </a:pPr>
            <a:endParaRPr 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7000"/>
              </a:lnSpc>
              <a:buClr>
                <a:srgbClr val="EA0000"/>
              </a:buClr>
              <a:buFont typeface="Wingdings" panose="05000000000000000000" pitchFamily="2" charset="2"/>
              <a:buChar char="§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As the polymer dries, the fish will remain flat on the surface again.</a:t>
            </a:r>
            <a:endParaRPr lang="en-US" sz="26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Shape 80">
            <a:extLst>
              <a:ext uri="{FF2B5EF4-FFF2-40B4-BE49-F238E27FC236}">
                <a16:creationId xmlns:a16="http://schemas.microsoft.com/office/drawing/2014/main" id="{BED404A3-871D-43CF-82B0-B675372E7270}"/>
              </a:ext>
            </a:extLst>
          </p:cNvPr>
          <p:cNvSpPr txBox="1">
            <a:spLocks/>
          </p:cNvSpPr>
          <p:nvPr/>
        </p:nvSpPr>
        <p:spPr>
          <a:xfrm>
            <a:off x="-13852" y="31948"/>
            <a:ext cx="12205852" cy="1143001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spc="0" dirty="0">
                <a:ln w="0"/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Conclusion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9B94B8-41E0-4372-BBF7-ECBADBDD6827}"/>
              </a:ext>
            </a:extLst>
          </p:cNvPr>
          <p:cNvSpPr/>
          <p:nvPr/>
        </p:nvSpPr>
        <p:spPr>
          <a:xfrm>
            <a:off x="1" y="1168245"/>
            <a:ext cx="1219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US" sz="3200" dirty="0">
                <a:ln w="0"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Fortune Telling Fish works by absorption of water from people’s hands. </a:t>
            </a:r>
            <a:endParaRPr lang="en-US" sz="3200" dirty="0">
              <a:ln w="0"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691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025930CE-1A95-47CB-B954-BD02FDF90D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48"/>
          <a:stretch/>
        </p:blipFill>
        <p:spPr bwMode="auto">
          <a:xfrm>
            <a:off x="6441641" y="2083186"/>
            <a:ext cx="4880514" cy="1889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349DCEC-A1E9-4436-9C03-2D30680A49A0}"/>
              </a:ext>
            </a:extLst>
          </p:cNvPr>
          <p:cNvSpPr/>
          <p:nvPr/>
        </p:nvSpPr>
        <p:spPr>
          <a:xfrm>
            <a:off x="0" y="4260920"/>
            <a:ext cx="1219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EA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Ref: http://saveabuckenterprises.com/store.cfm?event=itemdetail&amp;itemid=1043641&amp;returnto=http%3A%2F%2Fsaveabuckenterprises.com%2Fstore.cfm</a:t>
            </a:r>
          </a:p>
        </p:txBody>
      </p:sp>
      <p:sp>
        <p:nvSpPr>
          <p:cNvPr id="18" name="Shape 247">
            <a:extLst>
              <a:ext uri="{FF2B5EF4-FFF2-40B4-BE49-F238E27FC236}">
                <a16:creationId xmlns:a16="http://schemas.microsoft.com/office/drawing/2014/main" id="{56868CDD-1633-420B-8131-6E369B84B79C}"/>
              </a:ext>
            </a:extLst>
          </p:cNvPr>
          <p:cNvSpPr txBox="1">
            <a:spLocks/>
          </p:cNvSpPr>
          <p:nvPr/>
        </p:nvSpPr>
        <p:spPr>
          <a:xfrm>
            <a:off x="6368968" y="4810308"/>
            <a:ext cx="5025860" cy="1490391"/>
          </a:xfrm>
          <a:prstGeom prst="roundRect">
            <a:avLst/>
          </a:prstGeom>
          <a:noFill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algn="ctr">
              <a:lnSpc>
                <a:spcPct val="107000"/>
              </a:lnSpc>
            </a:pPr>
            <a:r>
              <a:rPr lang="en-US" sz="24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what does the behavior of the fish reveal on the palm of the hand?</a:t>
            </a:r>
            <a:endParaRPr lang="en-US" sz="4000" dirty="0">
              <a:ln w="0"/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9" name="Shape 247">
            <a:extLst>
              <a:ext uri="{FF2B5EF4-FFF2-40B4-BE49-F238E27FC236}">
                <a16:creationId xmlns:a16="http://schemas.microsoft.com/office/drawing/2014/main" id="{B24A0932-BC09-4732-A054-285931B2F8A4}"/>
              </a:ext>
            </a:extLst>
          </p:cNvPr>
          <p:cNvSpPr txBox="1">
            <a:spLocks/>
          </p:cNvSpPr>
          <p:nvPr/>
        </p:nvSpPr>
        <p:spPr>
          <a:xfrm>
            <a:off x="1016260" y="4596456"/>
            <a:ext cx="5025860" cy="1490390"/>
          </a:xfrm>
          <a:prstGeom prst="roundRect">
            <a:avLst/>
          </a:prstGeom>
          <a:noFill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n-US" sz="24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the results obtained, is this statement justified?</a:t>
            </a:r>
            <a:endParaRPr lang="en-US" sz="4000" dirty="0">
              <a:ln w="0"/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20" name="Picture 2" descr="Related image">
            <a:extLst>
              <a:ext uri="{FF2B5EF4-FFF2-40B4-BE49-F238E27FC236}">
                <a16:creationId xmlns:a16="http://schemas.microsoft.com/office/drawing/2014/main" id="{7EBF3CEE-E404-49F9-937A-25AA081BA2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53"/>
          <a:stretch/>
        </p:blipFill>
        <p:spPr bwMode="auto">
          <a:xfrm>
            <a:off x="1016260" y="1815276"/>
            <a:ext cx="4880514" cy="215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5B13742-BD61-433F-B8CE-78CC442A01A7}"/>
              </a:ext>
            </a:extLst>
          </p:cNvPr>
          <p:cNvSpPr/>
          <p:nvPr/>
        </p:nvSpPr>
        <p:spPr>
          <a:xfrm>
            <a:off x="375611" y="563475"/>
            <a:ext cx="11333018" cy="865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8325" indent="-401638" algn="just">
              <a:lnSpc>
                <a:spcPct val="107000"/>
              </a:lnSpc>
              <a:buClr>
                <a:srgbClr val="EA0000"/>
              </a:buClr>
              <a:buFont typeface="Wingdings" panose="05000000000000000000" pitchFamily="2" charset="2"/>
              <a:buChar char="§"/>
            </a:pPr>
            <a:r>
              <a:rPr lang="en-US" altLang="en-US" sz="24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back of the packaging it is stated that the behavior of the fish reveals the mood of the person touching it.</a:t>
            </a:r>
            <a:endParaRPr lang="en-US" sz="2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588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F3577B0-B769-489D-9D41-B1E342EC889F}"/>
              </a:ext>
            </a:extLst>
          </p:cNvPr>
          <p:cNvSpPr/>
          <p:nvPr/>
        </p:nvSpPr>
        <p:spPr>
          <a:xfrm>
            <a:off x="126705" y="2029479"/>
            <a:ext cx="11720946" cy="3742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8325" indent="-401638" algn="just">
              <a:lnSpc>
                <a:spcPct val="107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scientific method is fundamental for formal research at any level. </a:t>
            </a:r>
          </a:p>
          <a:p>
            <a:pPr marL="166687" algn="just">
              <a:lnSpc>
                <a:spcPct val="107000"/>
              </a:lnSpc>
              <a:buClr>
                <a:schemeClr val="accent6">
                  <a:lumMod val="75000"/>
                </a:schemeClr>
              </a:buClr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68325" indent="-401638" algn="just">
              <a:lnSpc>
                <a:spcPct val="107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applications of the scientific method are extensive and can be used by everyone.  </a:t>
            </a:r>
          </a:p>
          <a:p>
            <a:pPr marL="166687" algn="just">
              <a:lnSpc>
                <a:spcPct val="107000"/>
              </a:lnSpc>
              <a:buClr>
                <a:schemeClr val="accent6">
                  <a:lumMod val="75000"/>
                </a:schemeClr>
              </a:buClr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568325" indent="-401638" algn="just">
              <a:lnSpc>
                <a:spcPct val="107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Any person who learns more about how something behaves in nature is applying the scientific method in his daily life.</a:t>
            </a: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hape 80">
            <a:extLst>
              <a:ext uri="{FF2B5EF4-FFF2-40B4-BE49-F238E27FC236}">
                <a16:creationId xmlns:a16="http://schemas.microsoft.com/office/drawing/2014/main" id="{25E5F782-4D5A-4073-9B5B-0960A77A6865}"/>
              </a:ext>
            </a:extLst>
          </p:cNvPr>
          <p:cNvSpPr txBox="1">
            <a:spLocks/>
          </p:cNvSpPr>
          <p:nvPr/>
        </p:nvSpPr>
        <p:spPr>
          <a:xfrm>
            <a:off x="-13852" y="59658"/>
            <a:ext cx="12205852" cy="1143001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spc="0" dirty="0">
                <a:ln w="0"/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Current uses and future applications</a:t>
            </a:r>
          </a:p>
        </p:txBody>
      </p:sp>
    </p:spTree>
    <p:extLst>
      <p:ext uri="{BB962C8B-B14F-4D97-AF65-F5344CB8AC3E}">
        <p14:creationId xmlns:p14="http://schemas.microsoft.com/office/powerpoint/2010/main" val="967118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FE2C8FAAF33841B889878B89DF9E37" ma:contentTypeVersion="3" ma:contentTypeDescription="Create a new document." ma:contentTypeScope="" ma:versionID="e9a3491c63ee1cf3cba7bcca2167d343">
  <xsd:schema xmlns:xsd="http://www.w3.org/2001/XMLSchema" xmlns:xs="http://www.w3.org/2001/XMLSchema" xmlns:p="http://schemas.microsoft.com/office/2006/metadata/properties" xmlns:ns2="b92ca6bb-2566-4a78-aff9-d2aca1a4e44d" xmlns:ns3="9cd6257c-f053-42aa-ae13-ac1b9d227f15" targetNamespace="http://schemas.microsoft.com/office/2006/metadata/properties" ma:root="true" ma:fieldsID="a8265bc8c9a22137b7f70b21c78dc3c7" ns2:_="" ns3:_="">
    <xsd:import namespace="b92ca6bb-2566-4a78-aff9-d2aca1a4e44d"/>
    <xsd:import namespace="9cd6257c-f053-42aa-ae13-ac1b9d227f1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ca6bb-2566-4a78-aff9-d2aca1a4e44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d6257c-f053-42aa-ae13-ac1b9d227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92ca6bb-2566-4a78-aff9-d2aca1a4e44d">SARHDQF24KZP-291081219-157</_dlc_DocId>
    <_dlc_DocIdUrl xmlns="b92ca6bb-2566-4a78-aff9-d2aca1a4e44d">
      <Url>https://nanolink.sharepoint.com/sites/media/_layouts/15/DocIdRedir.aspx?ID=SARHDQF24KZP-291081219-157</Url>
      <Description>SARHDQF24KZP-291081219-157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82DF496-7036-41D8-A1E8-B74DB053EF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2ca6bb-2566-4a78-aff9-d2aca1a4e44d"/>
    <ds:schemaRef ds:uri="9cd6257c-f053-42aa-ae13-ac1b9d227f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C8DF13A-F171-40E9-BA1E-0791ABBD9237}">
  <ds:schemaRefs>
    <ds:schemaRef ds:uri="http://schemas.microsoft.com/office/2006/documentManagement/types"/>
    <ds:schemaRef ds:uri="9cd6257c-f053-42aa-ae13-ac1b9d227f15"/>
    <ds:schemaRef ds:uri="http://purl.org/dc/elements/1.1/"/>
    <ds:schemaRef ds:uri="b92ca6bb-2566-4a78-aff9-d2aca1a4e44d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4FD8430-49D2-444C-8D54-A8C263FE9CD2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1966501-070F-43EF-807F-7EC5599C7E57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393</Words>
  <Application>Microsoft Office PowerPoint</Application>
  <PresentationFormat>Widescreen</PresentationFormat>
  <Paragraphs>62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inherit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Dakota County Technical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Polymers Two Variations on a Theme</dc:title>
  <dc:creator>Deb Newberry</dc:creator>
  <cp:lastModifiedBy>Billie Copley</cp:lastModifiedBy>
  <cp:revision>54</cp:revision>
  <dcterms:created xsi:type="dcterms:W3CDTF">2014-09-09T19:39:44Z</dcterms:created>
  <dcterms:modified xsi:type="dcterms:W3CDTF">2020-03-30T18:59:04Z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0x010100B1FE2C8FAAF33841B889878B89DF9E37</vt:lpwstr>
  </property>
  <property fmtid="{D5CDD505-2E9C-101B-9397-08002B2CF9AE}" pid="3" name="_dlc_DocIdItemGuid">
    <vt:lpwstr>9af2796a-c0ff-4bd3-8ffb-1414b51b1d82</vt:lpwstr>
  </property>
</Properties>
</file>