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2"/>
  </p:notesMasterIdLst>
  <p:handoutMasterIdLst>
    <p:handoutMasterId r:id="rId23"/>
  </p:handoutMasterIdLst>
  <p:sldIdLst>
    <p:sldId id="293" r:id="rId6"/>
    <p:sldId id="257" r:id="rId7"/>
    <p:sldId id="278" r:id="rId8"/>
    <p:sldId id="279" r:id="rId9"/>
    <p:sldId id="280" r:id="rId10"/>
    <p:sldId id="281" r:id="rId11"/>
    <p:sldId id="282" r:id="rId12"/>
    <p:sldId id="283" r:id="rId13"/>
    <p:sldId id="284" r:id="rId14"/>
    <p:sldId id="285" r:id="rId15"/>
    <p:sldId id="286" r:id="rId16"/>
    <p:sldId id="287" r:id="rId17"/>
    <p:sldId id="288" r:id="rId18"/>
    <p:sldId id="289" r:id="rId19"/>
    <p:sldId id="290" r:id="rId20"/>
    <p:sldId id="291" r:id="rId21"/>
  </p:sldIdLst>
  <p:sldSz cx="9144000" cy="6858000" type="letter"/>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81B7"/>
    <a:srgbClr val="0066CC"/>
    <a:srgbClr val="000099"/>
    <a:srgbClr val="00206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81" autoAdjust="0"/>
    <p:restoredTop sz="86402" autoAdjust="0"/>
  </p:normalViewPr>
  <p:slideViewPr>
    <p:cSldViewPr>
      <p:cViewPr varScale="1">
        <p:scale>
          <a:sx n="65" d="100"/>
          <a:sy n="65" d="100"/>
        </p:scale>
        <p:origin x="1470" y="39"/>
      </p:cViewPr>
      <p:guideLst>
        <p:guide orient="horz" pos="2160"/>
        <p:guide pos="2880"/>
      </p:guideLst>
    </p:cSldViewPr>
  </p:slideViewPr>
  <p:outlineViewPr>
    <p:cViewPr>
      <p:scale>
        <a:sx n="33" d="100"/>
        <a:sy n="33" d="100"/>
      </p:scale>
      <p:origin x="0" y="-8"/>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2784"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AA1F688D-9AC7-4242-A887-E7BDBEEA4827}" type="datetimeFigureOut">
              <a:rPr lang="en-US" smtClean="0"/>
              <a:pPr/>
              <a:t>3/30/2020</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17D574BC-7E85-40C2-BDEA-3F2EEBCB1307}" type="slidenum">
              <a:rPr lang="en-US" smtClean="0"/>
              <a:pPr/>
              <a:t>‹#›</a:t>
            </a:fld>
            <a:endParaRPr lang="en-US"/>
          </a:p>
        </p:txBody>
      </p:sp>
    </p:spTree>
    <p:extLst>
      <p:ext uri="{BB962C8B-B14F-4D97-AF65-F5344CB8AC3E}">
        <p14:creationId xmlns:p14="http://schemas.microsoft.com/office/powerpoint/2010/main" val="24405071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29BBDBCD-2F34-40B6-84B0-57F71A2DE33B}" type="datetimeFigureOut">
              <a:rPr lang="en-US" smtClean="0"/>
              <a:pPr/>
              <a:t>3/30/2020</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BD436C7-08D7-46F8-82CF-A482C178C2FE}" type="slidenum">
              <a:rPr lang="en-US" smtClean="0"/>
              <a:pPr/>
              <a:t>‹#›</a:t>
            </a:fld>
            <a:endParaRPr lang="en-US"/>
          </a:p>
        </p:txBody>
      </p:sp>
    </p:spTree>
    <p:extLst>
      <p:ext uri="{BB962C8B-B14F-4D97-AF65-F5344CB8AC3E}">
        <p14:creationId xmlns:p14="http://schemas.microsoft.com/office/powerpoint/2010/main" val="193978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43000" y="685800"/>
            <a:ext cx="4572000" cy="3429000"/>
          </a:xfrm>
        </p:spPr>
      </p:sp>
      <p:sp>
        <p:nvSpPr>
          <p:cNvPr id="3" name="Заметки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08166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636574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3747581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19949647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ark with photo_no number">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321753" y="2334342"/>
            <a:ext cx="1597224" cy="2129632"/>
          </a:xfrm>
        </p:spPr>
        <p:txBody>
          <a:bodyPr/>
          <a:lstStyle/>
          <a:p>
            <a:endParaRPr lang="en-US"/>
          </a:p>
        </p:txBody>
      </p:sp>
      <p:sp>
        <p:nvSpPr>
          <p:cNvPr id="13" name="Рисунок 2"/>
          <p:cNvSpPr>
            <a:spLocks noGrp="1"/>
          </p:cNvSpPr>
          <p:nvPr>
            <p:ph type="pic" sz="quarter" idx="11"/>
          </p:nvPr>
        </p:nvSpPr>
        <p:spPr>
          <a:xfrm>
            <a:off x="4152186" y="2312742"/>
            <a:ext cx="1597224" cy="2129632"/>
          </a:xfrm>
        </p:spPr>
        <p:txBody>
          <a:bodyPr/>
          <a:lstStyle/>
          <a:p>
            <a:endParaRPr lang="en-US"/>
          </a:p>
        </p:txBody>
      </p:sp>
      <p:sp>
        <p:nvSpPr>
          <p:cNvPr id="14" name="Рисунок 2"/>
          <p:cNvSpPr>
            <a:spLocks noGrp="1"/>
          </p:cNvSpPr>
          <p:nvPr>
            <p:ph type="pic" sz="quarter" idx="12"/>
          </p:nvPr>
        </p:nvSpPr>
        <p:spPr>
          <a:xfrm>
            <a:off x="5982619" y="2312742"/>
            <a:ext cx="1597224" cy="2129632"/>
          </a:xfrm>
        </p:spPr>
        <p:txBody>
          <a:bodyPr/>
          <a:lstStyle/>
          <a:p>
            <a:endParaRPr lang="en-US"/>
          </a:p>
        </p:txBody>
      </p:sp>
      <p:sp>
        <p:nvSpPr>
          <p:cNvPr id="5" name="Shape 26"/>
          <p:cNvSpPr>
            <a:spLocks noGrp="1"/>
          </p:cNvSpPr>
          <p:nvPr>
            <p:ph type="sldNum" sz="quarter" idx="2"/>
          </p:nvPr>
        </p:nvSpPr>
        <p:spPr>
          <a:xfrm>
            <a:off x="161726" y="303682"/>
            <a:ext cx="327509" cy="247651"/>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0751204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21785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1344539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A3B411-C909-481A-9F92-89107302F5EF}"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263984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A3B411-C909-481A-9F92-89107302F5EF}" type="datetimeFigureOut">
              <a:rPr lang="en-US" smtClean="0"/>
              <a:pPr/>
              <a:t>3/30/2020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663334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A3B411-C909-481A-9F92-89107302F5EF}" type="datetimeFigureOut">
              <a:rPr lang="en-US" smtClean="0"/>
              <a:pPr/>
              <a:t>3/30/2020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745308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A3B411-C909-481A-9F92-89107302F5EF}" type="datetimeFigureOut">
              <a:rPr lang="en-US" smtClean="0"/>
              <a:pPr/>
              <a:t>3/30/2020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82094069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A3B411-C909-481A-9F92-89107302F5EF}"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93215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A3B411-C909-481A-9F92-89107302F5EF}"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55199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A3B411-C909-481A-9F92-89107302F5EF}" type="datetimeFigureOut">
              <a:rPr lang="en-US" smtClean="0"/>
              <a:pPr/>
              <a:t>3/30/2020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DA68DC-01D1-468C-8FB1-4A2CAAE3BE48}" type="slidenum">
              <a:rPr lang="en-US" smtClean="0"/>
              <a:pPr/>
              <a:t>‹#›</a:t>
            </a:fld>
            <a:endParaRPr lang="en-US"/>
          </a:p>
        </p:txBody>
      </p:sp>
      <p:pic>
        <p:nvPicPr>
          <p:cNvPr id="8" name="Picture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391400" y="6248400"/>
            <a:ext cx="1525260" cy="472134"/>
          </a:xfrm>
          <a:prstGeom prst="rect">
            <a:avLst/>
          </a:prstGeom>
        </p:spPr>
      </p:pic>
    </p:spTree>
    <p:extLst>
      <p:ext uri="{BB962C8B-B14F-4D97-AF65-F5344CB8AC3E}">
        <p14:creationId xmlns:p14="http://schemas.microsoft.com/office/powerpoint/2010/main" val="2367350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tardustathome.ssl.berkeley.edu/"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p:nvPr/>
        </p:nvSpPr>
        <p:spPr>
          <a:xfrm>
            <a:off x="0" y="0"/>
            <a:ext cx="9144000" cy="6858000"/>
          </a:xfrm>
          <a:prstGeom prst="rect">
            <a:avLst/>
          </a:prstGeom>
          <a:solidFill>
            <a:srgbClr val="272727"/>
          </a:solidFill>
          <a:ln w="3175">
            <a:miter lim="400000"/>
          </a:ln>
        </p:spPr>
        <p:txBody>
          <a:bodyPr lIns="14288" tIns="14288" rIns="14288" bIns="14288" anchor="ctr"/>
          <a:lstStyle/>
          <a:p>
            <a:pPr algn="ctr">
              <a:defRPr sz="3000">
                <a:solidFill>
                  <a:srgbClr val="FFFFFF"/>
                </a:solidFill>
                <a:latin typeface="Helvetica Light"/>
                <a:ea typeface="Helvetica Light"/>
                <a:cs typeface="Helvetica Light"/>
                <a:sym typeface="Helvetica Light"/>
              </a:defRPr>
            </a:pPr>
            <a:endParaRPr sz="1125"/>
          </a:p>
        </p:txBody>
      </p:sp>
      <p:sp>
        <p:nvSpPr>
          <p:cNvPr id="90" name="Shape 90"/>
          <p:cNvSpPr/>
          <p:nvPr/>
        </p:nvSpPr>
        <p:spPr>
          <a:xfrm>
            <a:off x="1765803" y="3822319"/>
            <a:ext cx="5285439" cy="883000"/>
          </a:xfrm>
          <a:prstGeom prst="rect">
            <a:avLst/>
          </a:prstGeom>
          <a:ln w="3175">
            <a:miter lim="400000"/>
          </a:ln>
          <a:extLst>
            <a:ext uri="{C572A759-6A51-4108-AA02-DFA0A04FC94B}">
              <ma14:wrappingTextBoxFlag xmlns:ma14="http://schemas.microsoft.com/office/mac/drawingml/2011/main" xmlns="" val="1"/>
            </a:ext>
          </a:extLst>
        </p:spPr>
        <p:txBody>
          <a:bodyPr lIns="14288" tIns="14288" rIns="14288" bIns="14288" anchor="ctr">
            <a:spAutoFit/>
          </a:bodyPr>
          <a:lstStyle/>
          <a:p>
            <a:pPr>
              <a:lnSpc>
                <a:spcPct val="80000"/>
              </a:lnSpc>
              <a:defRPr sz="18500">
                <a:solidFill>
                  <a:srgbClr val="F6F5F3"/>
                </a:solidFill>
                <a:latin typeface="Bebas"/>
                <a:ea typeface="Bebas"/>
                <a:cs typeface="Bebas"/>
                <a:sym typeface="Bebas"/>
              </a:defRPr>
            </a:pPr>
            <a:endParaRPr sz="6938" dirty="0">
              <a:solidFill>
                <a:srgbClr val="C7A57F"/>
              </a:solidFill>
            </a:endParaRPr>
          </a:p>
        </p:txBody>
      </p:sp>
      <p:sp>
        <p:nvSpPr>
          <p:cNvPr id="9" name="Shape 99"/>
          <p:cNvSpPr/>
          <p:nvPr/>
        </p:nvSpPr>
        <p:spPr>
          <a:xfrm>
            <a:off x="1231340" y="2209800"/>
            <a:ext cx="6681319" cy="1210717"/>
          </a:xfrm>
          <a:prstGeom prst="rect">
            <a:avLst/>
          </a:prstGeom>
          <a:ln w="3175">
            <a:miter lim="400000"/>
          </a:ln>
          <a:extLst>
            <a:ext uri="{C572A759-6A51-4108-AA02-DFA0A04FC94B}">
              <ma14:wrappingTextBoxFlag xmlns:ma14="http://schemas.microsoft.com/office/mac/drawingml/2011/main" xmlns="" val="1"/>
            </a:ext>
          </a:extLst>
        </p:spPr>
        <p:txBody>
          <a:bodyPr wrap="square" lIns="14288" tIns="14288" rIns="14288" bIns="14288" anchor="ctr">
            <a:spAutoFit/>
          </a:bodyPr>
          <a:lstStyle/>
          <a:p>
            <a:pPr algn="ctr">
              <a:lnSpc>
                <a:spcPct val="80000"/>
              </a:lnSpc>
              <a:defRPr sz="15500">
                <a:solidFill>
                  <a:srgbClr val="F6F5F3"/>
                </a:solidFill>
                <a:latin typeface="Bebas"/>
                <a:ea typeface="Bebas"/>
                <a:cs typeface="Bebas"/>
                <a:sym typeface="Bebas"/>
              </a:defRPr>
            </a:pPr>
            <a:r>
              <a:rPr lang="en-US" sz="7200" dirty="0" smtClean="0">
                <a:solidFill>
                  <a:srgbClr val="208CCC"/>
                </a:solidFill>
                <a:latin typeface="Bebas"/>
              </a:rPr>
              <a:t>Aerogels</a:t>
            </a:r>
            <a:endParaRPr lang="en-US" sz="7200" dirty="0">
              <a:solidFill>
                <a:srgbClr val="208CCC"/>
              </a:solidFill>
              <a:latin typeface="Bebas"/>
            </a:endParaRPr>
          </a:p>
          <a:p>
            <a:pPr algn="ctr">
              <a:lnSpc>
                <a:spcPct val="80000"/>
              </a:lnSpc>
              <a:defRPr sz="15500">
                <a:solidFill>
                  <a:srgbClr val="F6F5F3"/>
                </a:solidFill>
                <a:latin typeface="Bebas"/>
                <a:ea typeface="Bebas"/>
                <a:cs typeface="Bebas"/>
                <a:sym typeface="Bebas"/>
              </a:defRPr>
            </a:pPr>
            <a:r>
              <a:rPr lang="en-US" sz="2400" dirty="0">
                <a:solidFill>
                  <a:schemeClr val="bg1"/>
                </a:solidFill>
                <a:latin typeface="Bebas Neue" charset="0"/>
                <a:ea typeface="Bebas Neue" charset="0"/>
                <a:cs typeface="Bebas Neue" charset="0"/>
              </a:rPr>
              <a:t>Background </a:t>
            </a:r>
            <a:r>
              <a:rPr lang="en-US" sz="2400" dirty="0" smtClean="0">
                <a:solidFill>
                  <a:schemeClr val="bg1"/>
                </a:solidFill>
                <a:latin typeface="Bebas Neue" charset="0"/>
                <a:ea typeface="Bebas Neue" charset="0"/>
                <a:cs typeface="Bebas Neue" charset="0"/>
              </a:rPr>
              <a:t>Information</a:t>
            </a:r>
            <a:endParaRPr lang="en-US" sz="2400" dirty="0">
              <a:solidFill>
                <a:schemeClr val="bg1">
                  <a:lumMod val="75000"/>
                </a:schemeClr>
              </a:solidFill>
              <a:latin typeface="Bebas Neue" charset="0"/>
              <a:ea typeface="Bebas Neue" charset="0"/>
              <a:cs typeface="Bebas Neue"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3789583"/>
            <a:ext cx="1920606" cy="594512"/>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8200" y="6248400"/>
            <a:ext cx="402677" cy="403398"/>
          </a:xfrm>
          <a:prstGeom prst="rect">
            <a:avLst/>
          </a:prstGeom>
        </p:spPr>
      </p:pic>
    </p:spTree>
    <p:extLst>
      <p:ext uri="{BB962C8B-B14F-4D97-AF65-F5344CB8AC3E}">
        <p14:creationId xmlns:p14="http://schemas.microsoft.com/office/powerpoint/2010/main" val="193416839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solidFill>
                  <a:srgbClr val="2D81B7"/>
                </a:solidFill>
                <a:latin typeface="Bebas Neue" charset="0"/>
                <a:ea typeface="Bebas Neue" charset="0"/>
                <a:cs typeface="Bebas Neue" charset="0"/>
              </a:rPr>
              <a:t>Aerogel is an Extreme Insulator</a:t>
            </a:r>
            <a:endParaRPr lang="en-US" sz="4800" dirty="0">
              <a:solidFill>
                <a:srgbClr val="2D81B7"/>
              </a:solidFill>
              <a:latin typeface="Bebas Neue" charset="0"/>
              <a:ea typeface="Bebas Neue" charset="0"/>
              <a:cs typeface="Bebas Neue" charset="0"/>
            </a:endParaRPr>
          </a:p>
        </p:txBody>
      </p:sp>
      <p:sp>
        <p:nvSpPr>
          <p:cNvPr id="3" name="Content Placeholder 2"/>
          <p:cNvSpPr>
            <a:spLocks noGrp="1"/>
          </p:cNvSpPr>
          <p:nvPr>
            <p:ph idx="1"/>
          </p:nvPr>
        </p:nvSpPr>
        <p:spPr>
          <a:xfrm>
            <a:off x="457200" y="1419560"/>
            <a:ext cx="8229600" cy="4525963"/>
          </a:xfrm>
        </p:spPr>
        <p:txBody>
          <a:bodyPr>
            <a:normAutofit lnSpcReduction="10000"/>
          </a:bodyPr>
          <a:lstStyle/>
          <a:p>
            <a:endParaRPr lang="en-US" dirty="0" smtClean="0"/>
          </a:p>
          <a:p>
            <a:r>
              <a:rPr lang="en-US" dirty="0" smtClean="0"/>
              <a:t>All those tiny glass bubbles</a:t>
            </a:r>
          </a:p>
          <a:p>
            <a:pPr>
              <a:buNone/>
            </a:pPr>
            <a:r>
              <a:rPr lang="en-US" dirty="0" smtClean="0"/>
              <a:t>	 filled with air make </a:t>
            </a:r>
          </a:p>
          <a:p>
            <a:pPr>
              <a:buNone/>
            </a:pPr>
            <a:r>
              <a:rPr lang="en-US" dirty="0" smtClean="0"/>
              <a:t>	</a:t>
            </a:r>
            <a:r>
              <a:rPr lang="en-US" dirty="0" err="1" smtClean="0"/>
              <a:t>aerogel</a:t>
            </a:r>
            <a:r>
              <a:rPr lang="en-US" dirty="0" smtClean="0"/>
              <a:t> an amazing</a:t>
            </a:r>
          </a:p>
          <a:p>
            <a:pPr>
              <a:buNone/>
            </a:pPr>
            <a:r>
              <a:rPr lang="en-US" dirty="0" smtClean="0"/>
              <a:t>	 insulator.</a:t>
            </a:r>
          </a:p>
          <a:p>
            <a:pPr>
              <a:buNone/>
            </a:pPr>
            <a:endParaRPr lang="en-US" dirty="0" smtClean="0"/>
          </a:p>
          <a:p>
            <a:r>
              <a:rPr lang="en-US" dirty="0" smtClean="0"/>
              <a:t>40 times better than</a:t>
            </a:r>
          </a:p>
          <a:p>
            <a:pPr>
              <a:buNone/>
            </a:pPr>
            <a:r>
              <a:rPr lang="en-US" dirty="0" smtClean="0"/>
              <a:t>	 fiberglass</a:t>
            </a:r>
            <a:endParaRPr lang="en-US" dirty="0"/>
          </a:p>
        </p:txBody>
      </p:sp>
      <p:pic>
        <p:nvPicPr>
          <p:cNvPr id="4" name="Picture 3" descr="Screen Shot 2015-08-03 at 6.09.21 PM.png"/>
          <p:cNvPicPr>
            <a:picLocks noChangeAspect="1"/>
          </p:cNvPicPr>
          <p:nvPr/>
        </p:nvPicPr>
        <p:blipFill>
          <a:blip r:embed="rId2"/>
          <a:stretch>
            <a:fillRect/>
          </a:stretch>
        </p:blipFill>
        <p:spPr>
          <a:xfrm>
            <a:off x="5486400" y="1295400"/>
            <a:ext cx="3365500" cy="4267200"/>
          </a:xfrm>
          <a:prstGeom prst="rect">
            <a:avLst/>
          </a:prstGeom>
        </p:spPr>
      </p:pic>
      <p:sp>
        <p:nvSpPr>
          <p:cNvPr id="5" name="TextBox 4"/>
          <p:cNvSpPr txBox="1"/>
          <p:nvPr/>
        </p:nvSpPr>
        <p:spPr>
          <a:xfrm>
            <a:off x="5181600" y="5545630"/>
            <a:ext cx="3801041" cy="492443"/>
          </a:xfrm>
          <a:prstGeom prst="rect">
            <a:avLst/>
          </a:prstGeom>
          <a:noFill/>
        </p:spPr>
        <p:txBody>
          <a:bodyPr wrap="none" rtlCol="0">
            <a:spAutoFit/>
          </a:bodyPr>
          <a:lstStyle/>
          <a:p>
            <a:r>
              <a:rPr lang="en-US" sz="800" dirty="0" smtClean="0"/>
              <a:t>NASA Jet Propulsion Laboratory, California Institute of Technology, Pasadena, California</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2D81B7"/>
                </a:solidFill>
                <a:latin typeface="Bebas Neue" charset="0"/>
                <a:ea typeface="Bebas Neue" charset="0"/>
                <a:cs typeface="Bebas Neue" charset="0"/>
              </a:rPr>
              <a:t>Aerogel is Transparent</a:t>
            </a:r>
            <a:endParaRPr lang="en-US" sz="4800" dirty="0">
              <a:solidFill>
                <a:srgbClr val="2D81B7"/>
              </a:solidFill>
              <a:latin typeface="Bebas Neue" charset="0"/>
              <a:ea typeface="Bebas Neue" charset="0"/>
              <a:cs typeface="Bebas Neue" charset="0"/>
            </a:endParaRPr>
          </a:p>
        </p:txBody>
      </p:sp>
      <p:sp>
        <p:nvSpPr>
          <p:cNvPr id="3" name="Content Placeholder 2"/>
          <p:cNvSpPr>
            <a:spLocks noGrp="1"/>
          </p:cNvSpPr>
          <p:nvPr>
            <p:ph idx="1"/>
          </p:nvPr>
        </p:nvSpPr>
        <p:spPr/>
        <p:txBody>
          <a:bodyPr>
            <a:normAutofit fontScale="85000" lnSpcReduction="20000"/>
          </a:bodyPr>
          <a:lstStyle/>
          <a:p>
            <a:endParaRPr lang="en-US" dirty="0" smtClean="0"/>
          </a:p>
          <a:p>
            <a:r>
              <a:rPr lang="en-US" sz="3097" dirty="0" err="1" smtClean="0"/>
              <a:t>Aerogel</a:t>
            </a:r>
            <a:r>
              <a:rPr lang="en-US" sz="3097" dirty="0" smtClean="0"/>
              <a:t> panels are used for </a:t>
            </a:r>
            <a:r>
              <a:rPr lang="en-US" sz="3097" dirty="0" err="1" smtClean="0"/>
              <a:t>daylighting</a:t>
            </a:r>
            <a:r>
              <a:rPr lang="en-US" sz="3097" dirty="0" smtClean="0"/>
              <a:t>.  Buildings are</a:t>
            </a:r>
          </a:p>
          <a:p>
            <a:pPr>
              <a:buNone/>
            </a:pPr>
            <a:r>
              <a:rPr lang="en-US" sz="3097" dirty="0" smtClean="0"/>
              <a:t>	designed to save money by using natural light and thus</a:t>
            </a:r>
          </a:p>
          <a:p>
            <a:pPr>
              <a:buNone/>
            </a:pPr>
            <a:r>
              <a:rPr lang="en-US" sz="3097" dirty="0" smtClean="0"/>
              <a:t>	reducing lighting costs.</a:t>
            </a:r>
          </a:p>
          <a:p>
            <a:pPr>
              <a:buNone/>
            </a:pPr>
            <a:endParaRPr lang="en-US" dirty="0" smtClean="0"/>
          </a:p>
          <a:p>
            <a:r>
              <a:rPr lang="en-US" sz="3097" dirty="0" err="1" smtClean="0"/>
              <a:t>Aerogel</a:t>
            </a:r>
            <a:r>
              <a:rPr lang="en-US" sz="3097" dirty="0" smtClean="0"/>
              <a:t> is </a:t>
            </a:r>
          </a:p>
          <a:p>
            <a:pPr>
              <a:buNone/>
            </a:pPr>
            <a:r>
              <a:rPr lang="en-US" sz="3097" dirty="0" smtClean="0"/>
              <a:t>	transparent</a:t>
            </a:r>
          </a:p>
          <a:p>
            <a:pPr>
              <a:buNone/>
            </a:pPr>
            <a:r>
              <a:rPr lang="en-US" sz="3097" dirty="0" smtClean="0"/>
              <a:t>	and allows light in </a:t>
            </a:r>
          </a:p>
          <a:p>
            <a:pPr>
              <a:buNone/>
            </a:pPr>
            <a:r>
              <a:rPr lang="en-US" sz="3097" dirty="0" smtClean="0"/>
              <a:t>	through panels</a:t>
            </a:r>
          </a:p>
          <a:p>
            <a:endParaRPr lang="en-US" dirty="0" smtClean="0"/>
          </a:p>
          <a:p>
            <a:r>
              <a:rPr lang="en-US" sz="3097" dirty="0" smtClean="0"/>
              <a:t>Keeps building warm</a:t>
            </a:r>
          </a:p>
          <a:p>
            <a:endParaRPr lang="en-US" dirty="0"/>
          </a:p>
        </p:txBody>
      </p:sp>
      <p:pic>
        <p:nvPicPr>
          <p:cNvPr id="6" name="Picture 5" descr="Screen Shot 2015-08-22 at 11.24.06 AM.png"/>
          <p:cNvPicPr>
            <a:picLocks noChangeAspect="1"/>
          </p:cNvPicPr>
          <p:nvPr/>
        </p:nvPicPr>
        <p:blipFill>
          <a:blip r:embed="rId2"/>
          <a:stretch>
            <a:fillRect/>
          </a:stretch>
        </p:blipFill>
        <p:spPr>
          <a:xfrm>
            <a:off x="3581400" y="3352800"/>
            <a:ext cx="5228992" cy="226695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800" dirty="0" smtClean="0">
                <a:solidFill>
                  <a:srgbClr val="2D81B7"/>
                </a:solidFill>
                <a:latin typeface="Bebas Neue" charset="0"/>
                <a:ea typeface="Bebas Neue" charset="0"/>
                <a:cs typeface="Bebas Neue" charset="0"/>
              </a:rPr>
              <a:t>Aerogel is Extremely Lightweight</a:t>
            </a:r>
            <a:endParaRPr lang="en-US" sz="4800" dirty="0">
              <a:solidFill>
                <a:srgbClr val="2D81B7"/>
              </a:solidFill>
              <a:latin typeface="Bebas Neue" charset="0"/>
              <a:ea typeface="Bebas Neue" charset="0"/>
              <a:cs typeface="Bebas Neue" charset="0"/>
            </a:endParaRPr>
          </a:p>
        </p:txBody>
      </p:sp>
      <p:sp>
        <p:nvSpPr>
          <p:cNvPr id="5" name="TextBox 4"/>
          <p:cNvSpPr txBox="1"/>
          <p:nvPr/>
        </p:nvSpPr>
        <p:spPr>
          <a:xfrm>
            <a:off x="773121" y="3368035"/>
            <a:ext cx="184666" cy="369332"/>
          </a:xfrm>
          <a:prstGeom prst="rect">
            <a:avLst/>
          </a:prstGeom>
          <a:noFill/>
        </p:spPr>
        <p:txBody>
          <a:bodyPr wrap="none" rtlCol="0">
            <a:spAutoFit/>
          </a:bodyPr>
          <a:lstStyle/>
          <a:p>
            <a:endParaRPr lang="en-US" dirty="0"/>
          </a:p>
        </p:txBody>
      </p:sp>
      <p:sp>
        <p:nvSpPr>
          <p:cNvPr id="6" name="TextBox 5"/>
          <p:cNvSpPr txBox="1"/>
          <p:nvPr/>
        </p:nvSpPr>
        <p:spPr>
          <a:xfrm>
            <a:off x="846752" y="4490713"/>
            <a:ext cx="184666" cy="584776"/>
          </a:xfrm>
          <a:prstGeom prst="rect">
            <a:avLst/>
          </a:prstGeom>
          <a:noFill/>
        </p:spPr>
        <p:txBody>
          <a:bodyPr wrap="none" rtlCol="0">
            <a:spAutoFit/>
          </a:bodyPr>
          <a:lstStyle/>
          <a:p>
            <a:endParaRPr lang="en-US" sz="3200" dirty="0"/>
          </a:p>
        </p:txBody>
      </p:sp>
      <p:sp>
        <p:nvSpPr>
          <p:cNvPr id="7" name="TextBox 6"/>
          <p:cNvSpPr txBox="1"/>
          <p:nvPr/>
        </p:nvSpPr>
        <p:spPr>
          <a:xfrm>
            <a:off x="920382" y="5889460"/>
            <a:ext cx="184666" cy="584776"/>
          </a:xfrm>
          <a:prstGeom prst="rect">
            <a:avLst/>
          </a:prstGeom>
          <a:noFill/>
        </p:spPr>
        <p:txBody>
          <a:bodyPr wrap="none" rtlCol="0">
            <a:spAutoFit/>
          </a:bodyPr>
          <a:lstStyle/>
          <a:p>
            <a:endParaRPr lang="en-US" sz="3200" dirty="0"/>
          </a:p>
        </p:txBody>
      </p:sp>
      <p:sp>
        <p:nvSpPr>
          <p:cNvPr id="8" name="Content Placeholder 7"/>
          <p:cNvSpPr>
            <a:spLocks noGrp="1"/>
          </p:cNvSpPr>
          <p:nvPr>
            <p:ph idx="1"/>
          </p:nvPr>
        </p:nvSpPr>
        <p:spPr>
          <a:xfrm>
            <a:off x="773121" y="1783560"/>
            <a:ext cx="7772400" cy="4572000"/>
          </a:xfrm>
        </p:spPr>
        <p:txBody>
          <a:bodyPr/>
          <a:lstStyle/>
          <a:p>
            <a:r>
              <a:rPr lang="en-US" sz="2800" dirty="0" err="1" smtClean="0"/>
              <a:t>Aerogel</a:t>
            </a:r>
            <a:r>
              <a:rPr lang="en-US" sz="2800" dirty="0" smtClean="0"/>
              <a:t> has extremely low density</a:t>
            </a:r>
          </a:p>
          <a:p>
            <a:r>
              <a:rPr lang="en-US" sz="2800" dirty="0" smtClean="0"/>
              <a:t>NASA uses </a:t>
            </a:r>
            <a:r>
              <a:rPr lang="en-US" sz="2800" dirty="0" err="1" smtClean="0"/>
              <a:t>aerogel</a:t>
            </a:r>
            <a:r>
              <a:rPr lang="en-US" sz="2800" dirty="0" smtClean="0"/>
              <a:t> because it is so lightweight which makes rocket payloads less expensive to send into space.</a:t>
            </a:r>
          </a:p>
          <a:p>
            <a:r>
              <a:rPr lang="en-US" sz="2800" dirty="0" smtClean="0"/>
              <a:t> Was used on the Mars Pathfinder rover and on the Stardust probe</a:t>
            </a:r>
          </a:p>
          <a:p>
            <a:endParaRPr lang="en-US" sz="2800" dirty="0" smtClean="0"/>
          </a:p>
          <a:p>
            <a:endParaRPr lang="en-US" dirty="0"/>
          </a:p>
        </p:txBody>
      </p:sp>
      <p:pic>
        <p:nvPicPr>
          <p:cNvPr id="9" name="Picture 8" descr="Screen Shot 2015-08-03 at 6.16.56 PM.png"/>
          <p:cNvPicPr>
            <a:picLocks noChangeAspect="1"/>
          </p:cNvPicPr>
          <p:nvPr/>
        </p:nvPicPr>
        <p:blipFill>
          <a:blip r:embed="rId2"/>
          <a:stretch>
            <a:fillRect/>
          </a:stretch>
        </p:blipFill>
        <p:spPr>
          <a:xfrm rot="5400000">
            <a:off x="1999538" y="4096462"/>
            <a:ext cx="2031845" cy="2982921"/>
          </a:xfrm>
          <a:prstGeom prst="rect">
            <a:avLst/>
          </a:prstGeom>
        </p:spPr>
      </p:pic>
      <p:pic>
        <p:nvPicPr>
          <p:cNvPr id="10" name="Picture 9" descr="Screen Shot 2015-08-03 at 6.18.40 PM.png"/>
          <p:cNvPicPr>
            <a:picLocks noChangeAspect="1"/>
          </p:cNvPicPr>
          <p:nvPr/>
        </p:nvPicPr>
        <p:blipFill>
          <a:blip r:embed="rId3"/>
          <a:stretch>
            <a:fillRect/>
          </a:stretch>
        </p:blipFill>
        <p:spPr>
          <a:xfrm>
            <a:off x="4876800" y="4495800"/>
            <a:ext cx="3808773" cy="1298167"/>
          </a:xfrm>
          <a:prstGeom prst="rect">
            <a:avLst/>
          </a:prstGeom>
        </p:spPr>
      </p:pic>
      <p:pic>
        <p:nvPicPr>
          <p:cNvPr id="11" name="Picture 10" descr="Screen Shot 2015-08-03 at 6.15.38 PM.png"/>
          <p:cNvPicPr>
            <a:picLocks noChangeAspect="1"/>
          </p:cNvPicPr>
          <p:nvPr/>
        </p:nvPicPr>
        <p:blipFill>
          <a:blip r:embed="rId4"/>
          <a:stretch>
            <a:fillRect/>
          </a:stretch>
        </p:blipFill>
        <p:spPr>
          <a:xfrm rot="5400000">
            <a:off x="7137571" y="1351519"/>
            <a:ext cx="886849" cy="1036739"/>
          </a:xfrm>
          <a:prstGeom prst="rect">
            <a:avLst/>
          </a:prstGeom>
        </p:spPr>
      </p:pic>
      <p:sp>
        <p:nvSpPr>
          <p:cNvPr id="12" name="TextBox 11"/>
          <p:cNvSpPr txBox="1"/>
          <p:nvPr/>
        </p:nvSpPr>
        <p:spPr>
          <a:xfrm>
            <a:off x="5039948" y="5913723"/>
            <a:ext cx="3801041" cy="492443"/>
          </a:xfrm>
          <a:prstGeom prst="rect">
            <a:avLst/>
          </a:prstGeom>
          <a:noFill/>
        </p:spPr>
        <p:txBody>
          <a:bodyPr wrap="none" rtlCol="0">
            <a:spAutoFit/>
          </a:bodyPr>
          <a:lstStyle/>
          <a:p>
            <a:r>
              <a:rPr lang="en-US" sz="800" dirty="0" smtClean="0"/>
              <a:t>NASA Jet Propulsion Laboratory, California Institute of Technology, Pasadena, California</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solidFill>
                  <a:srgbClr val="2D81B7"/>
                </a:solidFill>
                <a:latin typeface="Bebas Neue" charset="0"/>
                <a:ea typeface="Bebas Neue" charset="0"/>
                <a:cs typeface="Bebas Neue" charset="0"/>
              </a:rPr>
              <a:t>Catching Comet Dust</a:t>
            </a:r>
            <a:endParaRPr lang="en-US" sz="4800" dirty="0">
              <a:solidFill>
                <a:srgbClr val="2D81B7"/>
              </a:solidFill>
              <a:latin typeface="Bebas Neue" charset="0"/>
              <a:ea typeface="Bebas Neue" charset="0"/>
              <a:cs typeface="Bebas Neue" charset="0"/>
            </a:endParaRPr>
          </a:p>
        </p:txBody>
      </p:sp>
      <p:sp>
        <p:nvSpPr>
          <p:cNvPr id="3" name="Content Placeholder 2"/>
          <p:cNvSpPr>
            <a:spLocks noGrp="1"/>
          </p:cNvSpPr>
          <p:nvPr>
            <p:ph idx="1"/>
          </p:nvPr>
        </p:nvSpPr>
        <p:spPr/>
        <p:txBody>
          <a:bodyPr/>
          <a:lstStyle/>
          <a:p>
            <a:r>
              <a:rPr lang="en-US" sz="2800" dirty="0" smtClean="0"/>
              <a:t>The challenge of the Stardust mission was to gather dust from comet Wild 2. The problem was how to slow down the comet particles  from their high velocity without changing their shape and chemical composition.</a:t>
            </a:r>
          </a:p>
          <a:p>
            <a:r>
              <a:rPr lang="en-US" sz="2800" dirty="0" smtClean="0"/>
              <a:t>These particles were travelling six times faster than a rifle bullet but were stopped by a block of aerogel.</a:t>
            </a:r>
          </a:p>
          <a:p>
            <a:endParaRPr lang="en-US" dirty="0"/>
          </a:p>
        </p:txBody>
      </p:sp>
      <p:pic>
        <p:nvPicPr>
          <p:cNvPr id="5" name="Picture 4" descr="Screen Shot 2015-08-03 at 6.18.40 PM.png"/>
          <p:cNvPicPr>
            <a:picLocks noChangeAspect="1"/>
          </p:cNvPicPr>
          <p:nvPr/>
        </p:nvPicPr>
        <p:blipFill>
          <a:blip r:embed="rId2"/>
          <a:stretch>
            <a:fillRect/>
          </a:stretch>
        </p:blipFill>
        <p:spPr>
          <a:xfrm>
            <a:off x="833720" y="5053700"/>
            <a:ext cx="4271680" cy="1549727"/>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solidFill>
                  <a:srgbClr val="2D81B7"/>
                </a:solidFill>
                <a:latin typeface="Bebas Neue" charset="0"/>
                <a:ea typeface="Bebas Neue" charset="0"/>
                <a:cs typeface="Bebas Neue" charset="0"/>
              </a:rPr>
              <a:t>Catching Comet Dust</a:t>
            </a:r>
          </a:p>
        </p:txBody>
      </p:sp>
      <p:sp>
        <p:nvSpPr>
          <p:cNvPr id="3" name="Content Placeholder 2"/>
          <p:cNvSpPr>
            <a:spLocks noGrp="1"/>
          </p:cNvSpPr>
          <p:nvPr>
            <p:ph idx="1"/>
          </p:nvPr>
        </p:nvSpPr>
        <p:spPr/>
        <p:txBody>
          <a:bodyPr>
            <a:normAutofit fontScale="85000" lnSpcReduction="20000"/>
          </a:bodyPr>
          <a:lstStyle/>
          <a:p>
            <a:r>
              <a:rPr lang="en-US" dirty="0" smtClean="0"/>
              <a:t>When a particle hits the</a:t>
            </a:r>
          </a:p>
          <a:p>
            <a:pPr>
              <a:buNone/>
            </a:pPr>
            <a:r>
              <a:rPr lang="en-US" dirty="0" smtClean="0"/>
              <a:t>	 </a:t>
            </a:r>
            <a:r>
              <a:rPr lang="en-US" dirty="0" err="1" smtClean="0"/>
              <a:t>aerogel</a:t>
            </a:r>
            <a:r>
              <a:rPr lang="en-US" dirty="0" smtClean="0"/>
              <a:t>, it buries itself in</a:t>
            </a:r>
          </a:p>
          <a:p>
            <a:pPr>
              <a:buNone/>
            </a:pPr>
            <a:r>
              <a:rPr lang="en-US" dirty="0" smtClean="0"/>
              <a:t>	 the material, creating a </a:t>
            </a:r>
          </a:p>
          <a:p>
            <a:pPr>
              <a:buNone/>
            </a:pPr>
            <a:r>
              <a:rPr lang="en-US" dirty="0" smtClean="0"/>
              <a:t>	carrot shaped track up to </a:t>
            </a:r>
          </a:p>
          <a:p>
            <a:pPr>
              <a:buNone/>
            </a:pPr>
            <a:r>
              <a:rPr lang="en-US" dirty="0" smtClean="0"/>
              <a:t>	200 times its own length.</a:t>
            </a:r>
          </a:p>
          <a:p>
            <a:pPr>
              <a:buNone/>
            </a:pPr>
            <a:endParaRPr lang="en-US" dirty="0" smtClean="0"/>
          </a:p>
          <a:p>
            <a:r>
              <a:rPr lang="en-US" dirty="0" smtClean="0"/>
              <a:t>Since </a:t>
            </a:r>
            <a:r>
              <a:rPr lang="en-US" dirty="0" err="1" smtClean="0"/>
              <a:t>aerogel</a:t>
            </a:r>
            <a:r>
              <a:rPr lang="en-US" dirty="0" smtClean="0"/>
              <a:t> is mostly</a:t>
            </a:r>
          </a:p>
          <a:p>
            <a:pPr>
              <a:buNone/>
            </a:pPr>
            <a:r>
              <a:rPr lang="en-US" dirty="0" smtClean="0"/>
              <a:t>	transparent, scientists</a:t>
            </a:r>
          </a:p>
          <a:p>
            <a:pPr>
              <a:buNone/>
            </a:pPr>
            <a:r>
              <a:rPr lang="en-US" dirty="0" smtClean="0"/>
              <a:t>	 can use the tracks to find</a:t>
            </a:r>
          </a:p>
          <a:p>
            <a:pPr>
              <a:buNone/>
            </a:pPr>
            <a:r>
              <a:rPr lang="en-US" dirty="0" smtClean="0"/>
              <a:t>	 the tiny (10 micron) particles.</a:t>
            </a:r>
          </a:p>
          <a:p>
            <a:endParaRPr lang="en-US" dirty="0"/>
          </a:p>
        </p:txBody>
      </p:sp>
      <p:pic>
        <p:nvPicPr>
          <p:cNvPr id="4" name="Picture 3" descr="Screen Shot 2015-08-03 at 6.08.46 PM.png"/>
          <p:cNvPicPr>
            <a:picLocks noChangeAspect="1"/>
          </p:cNvPicPr>
          <p:nvPr/>
        </p:nvPicPr>
        <p:blipFill>
          <a:blip r:embed="rId2"/>
          <a:stretch>
            <a:fillRect/>
          </a:stretch>
        </p:blipFill>
        <p:spPr>
          <a:xfrm>
            <a:off x="5854632" y="1426464"/>
            <a:ext cx="3289368" cy="4405404"/>
          </a:xfrm>
          <a:prstGeom prst="rect">
            <a:avLst/>
          </a:prstGeom>
        </p:spPr>
      </p:pic>
      <p:sp>
        <p:nvSpPr>
          <p:cNvPr id="5" name="TextBox 4"/>
          <p:cNvSpPr txBox="1"/>
          <p:nvPr/>
        </p:nvSpPr>
        <p:spPr>
          <a:xfrm>
            <a:off x="5342959" y="5791200"/>
            <a:ext cx="3801041" cy="492443"/>
          </a:xfrm>
          <a:prstGeom prst="rect">
            <a:avLst/>
          </a:prstGeom>
          <a:noFill/>
        </p:spPr>
        <p:txBody>
          <a:bodyPr wrap="none" rtlCol="0">
            <a:spAutoFit/>
          </a:bodyPr>
          <a:lstStyle/>
          <a:p>
            <a:r>
              <a:rPr lang="en-US" sz="800" dirty="0" smtClean="0"/>
              <a:t>NASA Jet Propulsion Laboratory, California Institute of Technology, Pasadena, California</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solidFill>
                  <a:srgbClr val="2D81B7"/>
                </a:solidFill>
                <a:latin typeface="Bebas Neue" charset="0"/>
                <a:ea typeface="Bebas Neue" charset="0"/>
                <a:cs typeface="Bebas Neue" charset="0"/>
              </a:rPr>
              <a:t>Citizen Science</a:t>
            </a:r>
            <a:endParaRPr lang="en-US" sz="4800" dirty="0">
              <a:solidFill>
                <a:srgbClr val="2D81B7"/>
              </a:solidFill>
              <a:latin typeface="Bebas Neue" charset="0"/>
              <a:ea typeface="Bebas Neue" charset="0"/>
              <a:cs typeface="Bebas Neue" charset="0"/>
            </a:endParaRPr>
          </a:p>
        </p:txBody>
      </p:sp>
      <p:sp>
        <p:nvSpPr>
          <p:cNvPr id="3" name="Content Placeholder 2"/>
          <p:cNvSpPr>
            <a:spLocks noGrp="1"/>
          </p:cNvSpPr>
          <p:nvPr>
            <p:ph idx="1"/>
          </p:nvPr>
        </p:nvSpPr>
        <p:spPr>
          <a:xfrm>
            <a:off x="955538" y="1524000"/>
            <a:ext cx="6969261" cy="4234732"/>
          </a:xfrm>
        </p:spPr>
        <p:txBody>
          <a:bodyPr/>
          <a:lstStyle/>
          <a:p>
            <a:pPr>
              <a:buNone/>
            </a:pPr>
            <a:r>
              <a:rPr lang="en-US" dirty="0" smtClean="0"/>
              <a:t>	You can help look for comet dust!</a:t>
            </a:r>
          </a:p>
          <a:p>
            <a:pPr algn="ctr">
              <a:buNone/>
            </a:pPr>
            <a:r>
              <a:rPr lang="en-US" sz="1800" dirty="0" smtClean="0"/>
              <a:t>(Computers can’t tell the difference between cracks in the </a:t>
            </a:r>
            <a:r>
              <a:rPr lang="en-US" sz="1800" dirty="0" err="1" smtClean="0"/>
              <a:t>aerogel</a:t>
            </a:r>
            <a:r>
              <a:rPr lang="en-US" sz="1800" dirty="0" smtClean="0"/>
              <a:t> and tracks made by comet particles; humans can)</a:t>
            </a:r>
            <a:endParaRPr lang="en-US" sz="1800" dirty="0"/>
          </a:p>
        </p:txBody>
      </p:sp>
      <p:pic>
        <p:nvPicPr>
          <p:cNvPr id="4" name="Picture 3" descr="Screen Shot 2015-08-03 at 6.19.00 PM.png"/>
          <p:cNvPicPr>
            <a:picLocks noChangeAspect="1"/>
          </p:cNvPicPr>
          <p:nvPr/>
        </p:nvPicPr>
        <p:blipFill>
          <a:blip r:embed="rId2"/>
          <a:stretch>
            <a:fillRect/>
          </a:stretch>
        </p:blipFill>
        <p:spPr>
          <a:xfrm>
            <a:off x="2209800" y="3124200"/>
            <a:ext cx="3848100" cy="2755900"/>
          </a:xfrm>
          <a:prstGeom prst="rect">
            <a:avLst/>
          </a:prstGeom>
        </p:spPr>
      </p:pic>
      <p:sp>
        <p:nvSpPr>
          <p:cNvPr id="5" name="TextBox 4"/>
          <p:cNvSpPr txBox="1"/>
          <p:nvPr/>
        </p:nvSpPr>
        <p:spPr>
          <a:xfrm>
            <a:off x="838200" y="5943600"/>
            <a:ext cx="5533636" cy="738664"/>
          </a:xfrm>
          <a:prstGeom prst="rect">
            <a:avLst/>
          </a:prstGeom>
          <a:noFill/>
        </p:spPr>
        <p:txBody>
          <a:bodyPr wrap="none" rtlCol="0">
            <a:spAutoFit/>
          </a:bodyPr>
          <a:lstStyle/>
          <a:p>
            <a:r>
              <a:rPr lang="en-US" sz="2400" dirty="0" smtClean="0">
                <a:latin typeface="Arial" pitchFamily="-65" charset="0"/>
              </a:rPr>
              <a:t> </a:t>
            </a:r>
            <a:r>
              <a:rPr lang="en-US" sz="2400" dirty="0" smtClean="0">
                <a:latin typeface="Arial" pitchFamily="-65" charset="0"/>
                <a:hlinkClick r:id="rId3"/>
              </a:rPr>
              <a:t>http://stardustathome.ssl.berkeley.edu/</a:t>
            </a:r>
            <a:endParaRPr lang="en-US" sz="2400" dirty="0" smtClean="0">
              <a:latin typeface="Arial" pitchFamily="-65" charset="0"/>
            </a:endParaRP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solidFill>
                  <a:srgbClr val="2D81B7"/>
                </a:solidFill>
                <a:latin typeface="Bebas Neue" charset="0"/>
                <a:ea typeface="Bebas Neue" charset="0"/>
                <a:cs typeface="Bebas Neue" charset="0"/>
              </a:rPr>
              <a:t>Photo Credits and References</a:t>
            </a:r>
            <a:endParaRPr lang="en-US" sz="4800" dirty="0">
              <a:solidFill>
                <a:srgbClr val="2D81B7"/>
              </a:solidFill>
              <a:latin typeface="Bebas Neue" charset="0"/>
              <a:ea typeface="Bebas Neue" charset="0"/>
              <a:cs typeface="Bebas Neue" charset="0"/>
            </a:endParaRPr>
          </a:p>
        </p:txBody>
      </p:sp>
      <p:sp>
        <p:nvSpPr>
          <p:cNvPr id="5" name="TextBox 4"/>
          <p:cNvSpPr txBox="1"/>
          <p:nvPr/>
        </p:nvSpPr>
        <p:spPr>
          <a:xfrm>
            <a:off x="685800" y="1600200"/>
            <a:ext cx="7620000" cy="4308872"/>
          </a:xfrm>
          <a:prstGeom prst="rect">
            <a:avLst/>
          </a:prstGeom>
          <a:noFill/>
        </p:spPr>
        <p:txBody>
          <a:bodyPr wrap="square" rtlCol="0">
            <a:spAutoFit/>
          </a:bodyPr>
          <a:lstStyle/>
          <a:p>
            <a:pPr>
              <a:spcAft>
                <a:spcPts val="1200"/>
              </a:spcAft>
            </a:pPr>
            <a:r>
              <a:rPr lang="en-US" sz="1600" dirty="0" smtClean="0"/>
              <a:t>"Aerogels: Their History, Structure, and Applications." The Frontier -. </a:t>
            </a:r>
            <a:r>
              <a:rPr lang="en-US" sz="1600" dirty="0" err="1" smtClean="0"/>
              <a:t>N.p</a:t>
            </a:r>
            <a:r>
              <a:rPr lang="en-US" sz="1600" dirty="0" smtClean="0"/>
              <a:t>., </a:t>
            </a:r>
            <a:r>
              <a:rPr lang="en-US" sz="1600" dirty="0" err="1" smtClean="0"/>
              <a:t>n.d</a:t>
            </a:r>
            <a:r>
              <a:rPr lang="en-US" sz="1600" dirty="0" smtClean="0"/>
              <a:t>. Web. 22 Aug. 2015. &lt;http://</a:t>
            </a:r>
            <a:r>
              <a:rPr lang="en-US" sz="1600" dirty="0" err="1" smtClean="0"/>
              <a:t>geobeck.tripod.com/frontier/aerogels.html</a:t>
            </a:r>
            <a:r>
              <a:rPr lang="en-US" sz="1600" dirty="0" smtClean="0"/>
              <a:t>&gt;.</a:t>
            </a:r>
          </a:p>
          <a:p>
            <a:pPr>
              <a:spcAft>
                <a:spcPts val="1200"/>
              </a:spcAft>
            </a:pPr>
            <a:r>
              <a:rPr lang="en-US" sz="1600" dirty="0" smtClean="0"/>
              <a:t>"</a:t>
            </a:r>
            <a:r>
              <a:rPr lang="en-US" sz="1600" dirty="0" err="1" smtClean="0"/>
              <a:t>Bristolite</a:t>
            </a:r>
            <a:r>
              <a:rPr lang="en-US" sz="1600" dirty="0" smtClean="0"/>
              <a:t> </a:t>
            </a:r>
            <a:r>
              <a:rPr lang="en-US" sz="1600" dirty="0" err="1" smtClean="0"/>
              <a:t>Daylighting</a:t>
            </a:r>
            <a:r>
              <a:rPr lang="en-US" sz="1600" dirty="0" smtClean="0"/>
              <a:t> Systems." </a:t>
            </a:r>
            <a:r>
              <a:rPr lang="en-US" sz="1600" dirty="0" err="1" smtClean="0"/>
              <a:t>Bristolite</a:t>
            </a:r>
            <a:r>
              <a:rPr lang="en-US" sz="1600" dirty="0" smtClean="0"/>
              <a:t> </a:t>
            </a:r>
            <a:r>
              <a:rPr lang="en-US" sz="1600" dirty="0" err="1" smtClean="0"/>
              <a:t>Daylighting</a:t>
            </a:r>
            <a:r>
              <a:rPr lang="en-US" sz="1600" dirty="0" smtClean="0"/>
              <a:t> Systems. </a:t>
            </a:r>
            <a:r>
              <a:rPr lang="en-US" sz="1600" dirty="0" err="1" smtClean="0"/>
              <a:t>N.p</a:t>
            </a:r>
            <a:r>
              <a:rPr lang="en-US" sz="1600" dirty="0" smtClean="0"/>
              <a:t>., </a:t>
            </a:r>
            <a:r>
              <a:rPr lang="en-US" sz="1600" dirty="0" err="1" smtClean="0"/>
              <a:t>n.d</a:t>
            </a:r>
            <a:r>
              <a:rPr lang="en-US" sz="1600" dirty="0" smtClean="0"/>
              <a:t>. Web. 22 Aug. 2015. &lt;http://</a:t>
            </a:r>
            <a:r>
              <a:rPr lang="en-US" sz="1600" dirty="0" err="1" smtClean="0"/>
              <a:t>www.bristolite.com/interfaces/productsummary.aspx?M</a:t>
            </a:r>
            <a:r>
              <a:rPr lang="en-US" sz="1600" dirty="0" smtClean="0"/>
              <a:t>=4&amp;V=1&gt;.</a:t>
            </a:r>
          </a:p>
          <a:p>
            <a:pPr>
              <a:spcAft>
                <a:spcPts val="1200"/>
              </a:spcAft>
            </a:pPr>
            <a:r>
              <a:rPr lang="en-US" sz="1600" dirty="0" err="1" smtClean="0"/>
              <a:t>DeForrest</a:t>
            </a:r>
            <a:r>
              <a:rPr lang="en-US" sz="1600" dirty="0" smtClean="0"/>
              <a:t>. "</a:t>
            </a:r>
            <a:r>
              <a:rPr lang="en-US" sz="1600" dirty="0" err="1" smtClean="0"/>
              <a:t>Aerogel</a:t>
            </a:r>
            <a:r>
              <a:rPr lang="en-US" sz="1600" dirty="0" smtClean="0"/>
              <a:t> Uses: Current and Future." Untitled. Western Oregon University, </a:t>
            </a:r>
            <a:r>
              <a:rPr lang="en-US" sz="1600" dirty="0" err="1" smtClean="0"/>
              <a:t>n.d</a:t>
            </a:r>
            <a:r>
              <a:rPr lang="en-US" sz="1600" dirty="0" smtClean="0"/>
              <a:t>. Web. 22 Aug. 2015. &lt;https://www.wou.edu/las/physci/ch350/Projects_2006/DeForrest/Aerogel%20Project/Uses-Current%20and%20Future.html&gt;.</a:t>
            </a:r>
          </a:p>
          <a:p>
            <a:pPr>
              <a:spcAft>
                <a:spcPts val="1200"/>
              </a:spcAft>
            </a:pPr>
            <a:r>
              <a:rPr lang="en-US" sz="1600" dirty="0" err="1" smtClean="0"/>
              <a:t>Liljeholm</a:t>
            </a:r>
            <a:r>
              <a:rPr lang="en-US" sz="1600" dirty="0" smtClean="0"/>
              <a:t>, Anders. "</a:t>
            </a:r>
            <a:r>
              <a:rPr lang="en-US" sz="1600" dirty="0" err="1" smtClean="0"/>
              <a:t>Aerogel</a:t>
            </a:r>
            <a:r>
              <a:rPr lang="en-US" sz="1600" dirty="0" smtClean="0"/>
              <a:t>." </a:t>
            </a:r>
            <a:r>
              <a:rPr lang="en-US" sz="1600" dirty="0" err="1" smtClean="0"/>
              <a:t>Nanoscale</a:t>
            </a:r>
            <a:r>
              <a:rPr lang="en-US" sz="1600" dirty="0" smtClean="0"/>
              <a:t> Informal Science Education. Oregon Museum of Science and Industry, </a:t>
            </a:r>
            <a:r>
              <a:rPr lang="en-US" sz="1600" dirty="0" err="1" smtClean="0"/>
              <a:t>n.d</a:t>
            </a:r>
            <a:r>
              <a:rPr lang="en-US" sz="1600" dirty="0" smtClean="0"/>
              <a:t>. Web. &lt;http://</a:t>
            </a:r>
            <a:r>
              <a:rPr lang="en-US" sz="1600" dirty="0" err="1" smtClean="0"/>
              <a:t>www.nisenet.org</a:t>
            </a:r>
            <a:r>
              <a:rPr lang="en-US" sz="1600" dirty="0" smtClean="0"/>
              <a:t>/&gt;.</a:t>
            </a:r>
          </a:p>
          <a:p>
            <a:pPr>
              <a:spcAft>
                <a:spcPts val="1200"/>
              </a:spcAft>
            </a:pPr>
            <a:r>
              <a:rPr lang="en-US" sz="1600" dirty="0" smtClean="0"/>
              <a:t>United States. NASA. Jet Propulsion Laboratory. </a:t>
            </a:r>
            <a:r>
              <a:rPr lang="en-US" sz="1600" dirty="0" err="1" smtClean="0"/>
              <a:t>Aerogel</a:t>
            </a:r>
            <a:r>
              <a:rPr lang="en-US" sz="1600" dirty="0" smtClean="0"/>
              <a:t> Mystifying Blue Smoke. </a:t>
            </a:r>
            <a:r>
              <a:rPr lang="en-US" sz="1600" dirty="0" err="1" smtClean="0"/>
              <a:t>N.p</a:t>
            </a:r>
            <a:r>
              <a:rPr lang="en-US" sz="1600" dirty="0" smtClean="0"/>
              <a:t>.: </a:t>
            </a:r>
            <a:r>
              <a:rPr lang="en-US" sz="1600" dirty="0" err="1" smtClean="0"/>
              <a:t>n.p</a:t>
            </a:r>
            <a:r>
              <a:rPr lang="en-US" sz="1600" dirty="0" smtClean="0"/>
              <a:t>., </a:t>
            </a:r>
            <a:r>
              <a:rPr lang="en-US" sz="1600" dirty="0" err="1" smtClean="0"/>
              <a:t>n.d</a:t>
            </a:r>
            <a:r>
              <a:rPr lang="en-US" sz="1600" dirty="0" smtClean="0"/>
              <a:t>. Print.</a:t>
            </a:r>
          </a:p>
          <a:p>
            <a:pPr>
              <a:spcAft>
                <a:spcPts val="1200"/>
              </a:spcAft>
            </a:pPr>
            <a:r>
              <a:rPr lang="en-US" sz="1600" dirty="0" smtClean="0"/>
              <a:t>United States. NASA. Jet Propulsion Laboratory. Stardust NASA's Comet Sample Return Mission. </a:t>
            </a:r>
            <a:r>
              <a:rPr lang="en-US" sz="1600" dirty="0" err="1" smtClean="0"/>
              <a:t>N.p</a:t>
            </a:r>
            <a:r>
              <a:rPr lang="en-US" sz="1600" dirty="0" smtClean="0"/>
              <a:t>.: </a:t>
            </a:r>
            <a:r>
              <a:rPr lang="en-US" sz="1600" dirty="0" err="1" smtClean="0"/>
              <a:t>n.p</a:t>
            </a:r>
            <a:r>
              <a:rPr lang="en-US" sz="1600" dirty="0" smtClean="0"/>
              <a:t>., </a:t>
            </a:r>
            <a:r>
              <a:rPr lang="en-US" sz="1600" dirty="0" err="1" smtClean="0"/>
              <a:t>n.d</a:t>
            </a:r>
            <a:r>
              <a:rPr lang="en-US" sz="1600" dirty="0" smtClean="0"/>
              <a:t>. Print.</a:t>
            </a:r>
            <a:endParaRPr lang="en-US"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Autofit/>
          </a:bodyPr>
          <a:lstStyle/>
          <a:p>
            <a:r>
              <a:rPr lang="en-US" sz="7200" dirty="0" smtClean="0">
                <a:solidFill>
                  <a:srgbClr val="2D81B7"/>
                </a:solidFill>
                <a:latin typeface="Bebas Neue" charset="0"/>
                <a:ea typeface="Bebas Neue" charset="0"/>
                <a:cs typeface="Bebas Neue" charset="0"/>
              </a:rPr>
              <a:t>Overview</a:t>
            </a:r>
            <a:endParaRPr lang="en-US" sz="7200" dirty="0">
              <a:solidFill>
                <a:srgbClr val="2D81B7"/>
              </a:solidFill>
              <a:latin typeface="Bebas Neue" charset="0"/>
              <a:ea typeface="Bebas Neue" charset="0"/>
              <a:cs typeface="Bebas Neue" charset="0"/>
            </a:endParaRPr>
          </a:p>
        </p:txBody>
      </p:sp>
      <p:sp>
        <p:nvSpPr>
          <p:cNvPr id="3" name="Content Placeholder 2"/>
          <p:cNvSpPr>
            <a:spLocks noGrp="1"/>
          </p:cNvSpPr>
          <p:nvPr>
            <p:ph idx="1"/>
          </p:nvPr>
        </p:nvSpPr>
        <p:spPr>
          <a:xfrm>
            <a:off x="457200" y="2849562"/>
            <a:ext cx="8229600" cy="1981200"/>
          </a:xfrm>
        </p:spPr>
        <p:txBody>
          <a:bodyPr>
            <a:normAutofit/>
          </a:bodyPr>
          <a:lstStyle/>
          <a:p>
            <a:pPr marL="0" indent="0" algn="ctr">
              <a:buNone/>
            </a:pPr>
            <a:r>
              <a:rPr lang="en-US" altLang="en-US" sz="2800" dirty="0">
                <a:latin typeface="Arial" panose="020B0604020202020204" pitchFamily="34" charset="0"/>
                <a:cs typeface="Arial" panose="020B0604020202020204" pitchFamily="34" charset="0"/>
              </a:rPr>
              <a:t>The following slides present </a:t>
            </a:r>
            <a:r>
              <a:rPr lang="en-US" altLang="en-US" sz="2800" dirty="0" smtClean="0">
                <a:latin typeface="Arial" panose="020B0604020202020204" pitchFamily="34" charset="0"/>
                <a:cs typeface="Arial" panose="020B0604020202020204" pitchFamily="34" charset="0"/>
              </a:rPr>
              <a:t>background information on </a:t>
            </a:r>
            <a:r>
              <a:rPr lang="en-US" altLang="en-US" sz="2800" dirty="0" err="1" smtClean="0">
                <a:latin typeface="Arial" panose="020B0604020202020204" pitchFamily="34" charset="0"/>
                <a:cs typeface="Arial" panose="020B0604020202020204" pitchFamily="34" charset="0"/>
              </a:rPr>
              <a:t>aerogel</a:t>
            </a:r>
            <a:r>
              <a:rPr lang="en-US" altLang="en-US" sz="2800" dirty="0" smtClean="0">
                <a:latin typeface="Arial" panose="020B0604020202020204" pitchFamily="34" charset="0"/>
                <a:cs typeface="Arial" panose="020B0604020202020204" pitchFamily="34" charset="0"/>
              </a:rPr>
              <a:t> and its role in nanotechnology. They </a:t>
            </a:r>
            <a:r>
              <a:rPr lang="en-US" altLang="en-US" sz="2800" dirty="0">
                <a:latin typeface="Arial" panose="020B0604020202020204" pitchFamily="34" charset="0"/>
                <a:cs typeface="Arial" panose="020B0604020202020204" pitchFamily="34" charset="0"/>
              </a:rPr>
              <a:t>may be </a:t>
            </a:r>
            <a:r>
              <a:rPr lang="en-US" altLang="en-US" sz="2800" dirty="0" smtClean="0">
                <a:latin typeface="Arial" panose="020B0604020202020204" pitchFamily="34" charset="0"/>
                <a:cs typeface="Arial" panose="020B0604020202020204" pitchFamily="34" charset="0"/>
              </a:rPr>
              <a:t>presented </a:t>
            </a:r>
            <a:r>
              <a:rPr lang="en-US" altLang="en-US" sz="2800" dirty="0">
                <a:latin typeface="Arial" panose="020B0604020202020204" pitchFamily="34" charset="0"/>
                <a:cs typeface="Arial" panose="020B0604020202020204" pitchFamily="34" charset="0"/>
              </a:rPr>
              <a:t>as part of a lecture introducing the</a:t>
            </a:r>
            <a:r>
              <a:rPr lang="en-US" altLang="en-US" sz="2800" dirty="0" smtClean="0">
                <a:latin typeface="Arial" panose="020B0604020202020204" pitchFamily="34" charset="0"/>
                <a:cs typeface="Arial" panose="020B0604020202020204" pitchFamily="34" charset="0"/>
              </a:rPr>
              <a:t> </a:t>
            </a:r>
            <a:r>
              <a:rPr lang="en-US" altLang="en-US" sz="2800" dirty="0" err="1" smtClean="0">
                <a:latin typeface="Arial" panose="020B0604020202020204" pitchFamily="34" charset="0"/>
                <a:cs typeface="Arial" panose="020B0604020202020204" pitchFamily="34" charset="0"/>
              </a:rPr>
              <a:t>Aerogel</a:t>
            </a:r>
            <a:r>
              <a:rPr lang="en-US" altLang="en-US" sz="2800" dirty="0" smtClean="0">
                <a:latin typeface="Arial" panose="020B0604020202020204" pitchFamily="34" charset="0"/>
                <a:cs typeface="Arial" panose="020B0604020202020204" pitchFamily="34" charset="0"/>
              </a:rPr>
              <a:t> activity</a:t>
            </a:r>
            <a:r>
              <a:rPr lang="en-US" altLang="en-US" sz="2800" dirty="0">
                <a:latin typeface="Arial" panose="020B0604020202020204" pitchFamily="34" charset="0"/>
                <a:cs typeface="Arial" panose="020B0604020202020204" pitchFamily="34" charset="0"/>
              </a:rPr>
              <a:t>.  </a:t>
            </a:r>
          </a:p>
        </p:txBody>
      </p:sp>
      <p:cxnSp>
        <p:nvCxnSpPr>
          <p:cNvPr id="5" name="Straight Connector 4"/>
          <p:cNvCxnSpPr/>
          <p:nvPr/>
        </p:nvCxnSpPr>
        <p:spPr>
          <a:xfrm>
            <a:off x="4038600" y="2392362"/>
            <a:ext cx="10668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4808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5052"/>
            <a:ext cx="8991600" cy="914400"/>
          </a:xfrm>
        </p:spPr>
        <p:txBody>
          <a:bodyPr>
            <a:noAutofit/>
          </a:bodyPr>
          <a:lstStyle/>
          <a:p>
            <a:r>
              <a:rPr lang="en-US" dirty="0" smtClean="0">
                <a:solidFill>
                  <a:srgbClr val="2D81B7"/>
                </a:solidFill>
                <a:latin typeface="Bebas Neue" charset="0"/>
                <a:ea typeface="Bebas Neue" charset="0"/>
                <a:cs typeface="Bebas Neue" charset="0"/>
              </a:rPr>
              <a:t>Aerogel’s nickname:  “Solid blue smoke”</a:t>
            </a:r>
            <a:endParaRPr lang="en-US" dirty="0">
              <a:solidFill>
                <a:srgbClr val="2D81B7"/>
              </a:solidFill>
              <a:latin typeface="Bebas Neue" charset="0"/>
              <a:ea typeface="Bebas Neue" charset="0"/>
              <a:cs typeface="Bebas Neue" charset="0"/>
            </a:endParaRPr>
          </a:p>
        </p:txBody>
      </p:sp>
      <p:pic>
        <p:nvPicPr>
          <p:cNvPr id="4" name="Content Placeholder 3" descr="Screen Shot 2015-08-03 at 6.16.19 PM.png"/>
          <p:cNvPicPr>
            <a:picLocks noGrp="1" noChangeAspect="1"/>
          </p:cNvPicPr>
          <p:nvPr>
            <p:ph idx="1"/>
          </p:nvPr>
        </p:nvPicPr>
        <p:blipFill>
          <a:blip r:embed="rId2"/>
          <a:srcRect t="-2061" b="-2061"/>
          <a:stretch>
            <a:fillRect/>
          </a:stretch>
        </p:blipFill>
        <p:spPr>
          <a:xfrm rot="5400000">
            <a:off x="4808219" y="2278381"/>
            <a:ext cx="4404361" cy="2590800"/>
          </a:xfrm>
        </p:spPr>
      </p:pic>
      <p:sp>
        <p:nvSpPr>
          <p:cNvPr id="5" name="TextBox 4"/>
          <p:cNvSpPr txBox="1"/>
          <p:nvPr/>
        </p:nvSpPr>
        <p:spPr>
          <a:xfrm>
            <a:off x="809937" y="1565191"/>
            <a:ext cx="3200027" cy="1384995"/>
          </a:xfrm>
          <a:prstGeom prst="rect">
            <a:avLst/>
          </a:prstGeom>
          <a:noFill/>
        </p:spPr>
        <p:txBody>
          <a:bodyPr wrap="square" rtlCol="0">
            <a:spAutoFit/>
          </a:bodyPr>
          <a:lstStyle/>
          <a:p>
            <a:r>
              <a:rPr lang="en-US" sz="2800" dirty="0" smtClean="0"/>
              <a:t>Aerogel  resembles a hologram.  </a:t>
            </a:r>
          </a:p>
          <a:p>
            <a:r>
              <a:rPr lang="en-US" sz="2800" i="1" dirty="0" smtClean="0"/>
              <a:t>Is it there or not?</a:t>
            </a:r>
            <a:endParaRPr lang="en-US" sz="2800" i="1" dirty="0"/>
          </a:p>
        </p:txBody>
      </p:sp>
      <p:sp>
        <p:nvSpPr>
          <p:cNvPr id="6" name="TextBox 5"/>
          <p:cNvSpPr txBox="1"/>
          <p:nvPr/>
        </p:nvSpPr>
        <p:spPr>
          <a:xfrm>
            <a:off x="838200" y="3098521"/>
            <a:ext cx="4078536" cy="954107"/>
          </a:xfrm>
          <a:prstGeom prst="rect">
            <a:avLst/>
          </a:prstGeom>
          <a:noFill/>
        </p:spPr>
        <p:txBody>
          <a:bodyPr wrap="none" rtlCol="0">
            <a:spAutoFit/>
          </a:bodyPr>
          <a:lstStyle/>
          <a:p>
            <a:r>
              <a:rPr lang="en-US" sz="2800" dirty="0" smtClean="0"/>
              <a:t>Aerogel is a highly porous,</a:t>
            </a:r>
          </a:p>
          <a:p>
            <a:r>
              <a:rPr lang="en-US" sz="2800" dirty="0"/>
              <a:t>s</a:t>
            </a:r>
            <a:r>
              <a:rPr lang="en-US" sz="2800" dirty="0" smtClean="0"/>
              <a:t>olid material.</a:t>
            </a:r>
            <a:endParaRPr lang="en-US" sz="2800" dirty="0"/>
          </a:p>
        </p:txBody>
      </p:sp>
      <p:sp>
        <p:nvSpPr>
          <p:cNvPr id="7" name="TextBox 6"/>
          <p:cNvSpPr txBox="1"/>
          <p:nvPr/>
        </p:nvSpPr>
        <p:spPr>
          <a:xfrm>
            <a:off x="838200" y="4165321"/>
            <a:ext cx="4714276" cy="1815882"/>
          </a:xfrm>
          <a:prstGeom prst="rect">
            <a:avLst/>
          </a:prstGeom>
          <a:noFill/>
        </p:spPr>
        <p:txBody>
          <a:bodyPr wrap="none" rtlCol="0">
            <a:spAutoFit/>
          </a:bodyPr>
          <a:lstStyle/>
          <a:p>
            <a:r>
              <a:rPr lang="en-US" sz="2800" dirty="0" err="1" smtClean="0"/>
              <a:t>Aerogel</a:t>
            </a:r>
            <a:r>
              <a:rPr lang="en-US" sz="2800" dirty="0" smtClean="0"/>
              <a:t> has the lowest density</a:t>
            </a:r>
          </a:p>
          <a:p>
            <a:r>
              <a:rPr lang="en-US" sz="2800" dirty="0"/>
              <a:t>o</a:t>
            </a:r>
            <a:r>
              <a:rPr lang="en-US" sz="2800" dirty="0" smtClean="0"/>
              <a:t>f any solid known to man.</a:t>
            </a:r>
          </a:p>
          <a:p>
            <a:r>
              <a:rPr lang="en-US" sz="2800" dirty="0" smtClean="0"/>
              <a:t>It is one thousand times less </a:t>
            </a:r>
          </a:p>
          <a:p>
            <a:r>
              <a:rPr lang="en-US" sz="2800" dirty="0"/>
              <a:t>d</a:t>
            </a:r>
            <a:r>
              <a:rPr lang="en-US" sz="2800" dirty="0" smtClean="0"/>
              <a:t>ense than glass.</a:t>
            </a:r>
            <a:endParaRPr lang="en-US" sz="2800" dirty="0"/>
          </a:p>
        </p:txBody>
      </p:sp>
      <p:sp>
        <p:nvSpPr>
          <p:cNvPr id="8" name="TextBox 7"/>
          <p:cNvSpPr txBox="1"/>
          <p:nvPr/>
        </p:nvSpPr>
        <p:spPr>
          <a:xfrm>
            <a:off x="5105400" y="5791200"/>
            <a:ext cx="3839513" cy="492443"/>
          </a:xfrm>
          <a:prstGeom prst="rect">
            <a:avLst/>
          </a:prstGeom>
          <a:noFill/>
        </p:spPr>
        <p:txBody>
          <a:bodyPr wrap="square" rtlCol="0">
            <a:spAutoFit/>
          </a:bodyPr>
          <a:lstStyle/>
          <a:p>
            <a:r>
              <a:rPr lang="en-US" sz="800" dirty="0" smtClean="0"/>
              <a:t>NASA Jet Propulsion Laboratory, California Institute of Technology, Pasadena, California</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14607"/>
            <a:ext cx="8375781" cy="1011937"/>
          </a:xfrm>
        </p:spPr>
        <p:txBody>
          <a:bodyPr>
            <a:noAutofit/>
          </a:bodyPr>
          <a:lstStyle/>
          <a:p>
            <a:r>
              <a:rPr lang="en-US" sz="4800" dirty="0" smtClean="0">
                <a:solidFill>
                  <a:srgbClr val="2D81B7"/>
                </a:solidFill>
                <a:latin typeface="Bebas Neue" charset="0"/>
                <a:ea typeface="Bebas Neue" charset="0"/>
                <a:cs typeface="Bebas Neue" charset="0"/>
              </a:rPr>
              <a:t>Aerogel is a Product of Nanotechnology</a:t>
            </a:r>
            <a:endParaRPr lang="en-US" sz="4800" dirty="0">
              <a:solidFill>
                <a:srgbClr val="2D81B7"/>
              </a:solidFill>
              <a:latin typeface="Bebas Neue" charset="0"/>
              <a:ea typeface="Bebas Neue" charset="0"/>
              <a:cs typeface="Bebas Neue" charset="0"/>
            </a:endParaRPr>
          </a:p>
        </p:txBody>
      </p:sp>
      <p:pic>
        <p:nvPicPr>
          <p:cNvPr id="4" name="Content Placeholder 3" descr="Screen Shot 2015-08-03 at 6.28.16 PM.png"/>
          <p:cNvPicPr>
            <a:picLocks noGrp="1" noChangeAspect="1"/>
          </p:cNvPicPr>
          <p:nvPr>
            <p:ph idx="1"/>
          </p:nvPr>
        </p:nvPicPr>
        <p:blipFill>
          <a:blip r:embed="rId2"/>
          <a:srcRect l="-17781" r="-17781"/>
          <a:stretch>
            <a:fillRect/>
          </a:stretch>
        </p:blipFill>
        <p:spPr>
          <a:xfrm>
            <a:off x="4089247" y="1949550"/>
            <a:ext cx="5735836" cy="3374021"/>
          </a:xfrm>
        </p:spPr>
      </p:pic>
      <p:sp>
        <p:nvSpPr>
          <p:cNvPr id="5" name="TextBox 4"/>
          <p:cNvSpPr txBox="1"/>
          <p:nvPr/>
        </p:nvSpPr>
        <p:spPr>
          <a:xfrm>
            <a:off x="460331" y="1677644"/>
            <a:ext cx="4245448" cy="954107"/>
          </a:xfrm>
          <a:prstGeom prst="rect">
            <a:avLst/>
          </a:prstGeom>
          <a:noFill/>
        </p:spPr>
        <p:txBody>
          <a:bodyPr wrap="none" rtlCol="0">
            <a:spAutoFit/>
          </a:bodyPr>
          <a:lstStyle/>
          <a:p>
            <a:r>
              <a:rPr lang="en-US" sz="2800" dirty="0" err="1" smtClean="0"/>
              <a:t>Aerogels</a:t>
            </a:r>
            <a:r>
              <a:rPr lang="en-US" sz="2800" dirty="0" smtClean="0"/>
              <a:t> are made of 10nm </a:t>
            </a:r>
          </a:p>
          <a:p>
            <a:r>
              <a:rPr lang="en-US" sz="2800" dirty="0" smtClean="0"/>
              <a:t>silica spheres.</a:t>
            </a:r>
            <a:endParaRPr lang="en-US" sz="2800" dirty="0"/>
          </a:p>
        </p:txBody>
      </p:sp>
      <p:sp>
        <p:nvSpPr>
          <p:cNvPr id="6" name="TextBox 5"/>
          <p:cNvSpPr txBox="1"/>
          <p:nvPr/>
        </p:nvSpPr>
        <p:spPr>
          <a:xfrm>
            <a:off x="476470" y="3049244"/>
            <a:ext cx="3749744" cy="1384995"/>
          </a:xfrm>
          <a:prstGeom prst="rect">
            <a:avLst/>
          </a:prstGeom>
          <a:noFill/>
        </p:spPr>
        <p:txBody>
          <a:bodyPr wrap="none" rtlCol="0">
            <a:spAutoFit/>
          </a:bodyPr>
          <a:lstStyle/>
          <a:p>
            <a:r>
              <a:rPr lang="en-US" sz="2800" dirty="0" smtClean="0"/>
              <a:t>They weigh only slightly</a:t>
            </a:r>
          </a:p>
          <a:p>
            <a:r>
              <a:rPr lang="en-US" sz="2800" dirty="0"/>
              <a:t>m</a:t>
            </a:r>
            <a:r>
              <a:rPr lang="en-US" sz="2800" dirty="0" smtClean="0"/>
              <a:t>ore than air.  In fact, </a:t>
            </a:r>
          </a:p>
          <a:p>
            <a:r>
              <a:rPr lang="en-US" sz="2800" dirty="0"/>
              <a:t>o</a:t>
            </a:r>
            <a:r>
              <a:rPr lang="en-US" sz="2800" dirty="0" smtClean="0"/>
              <a:t>ne form is  99.8% air.</a:t>
            </a:r>
            <a:endParaRPr lang="en-US" sz="2800" dirty="0"/>
          </a:p>
        </p:txBody>
      </p:sp>
      <p:sp>
        <p:nvSpPr>
          <p:cNvPr id="7" name="TextBox 6"/>
          <p:cNvSpPr txBox="1"/>
          <p:nvPr/>
        </p:nvSpPr>
        <p:spPr>
          <a:xfrm>
            <a:off x="457200" y="5105400"/>
            <a:ext cx="4248580" cy="1384995"/>
          </a:xfrm>
          <a:prstGeom prst="rect">
            <a:avLst/>
          </a:prstGeom>
          <a:noFill/>
        </p:spPr>
        <p:txBody>
          <a:bodyPr wrap="square" rtlCol="0">
            <a:spAutoFit/>
          </a:bodyPr>
          <a:lstStyle/>
          <a:p>
            <a:r>
              <a:rPr lang="en-US" sz="2800" dirty="0" smtClean="0"/>
              <a:t>About 8,000 of these air bubbles would fit across a single human hair</a:t>
            </a:r>
            <a:endParaRPr lang="en-US" sz="2800" dirty="0"/>
          </a:p>
        </p:txBody>
      </p:sp>
      <p:sp>
        <p:nvSpPr>
          <p:cNvPr id="8" name="TextBox 7"/>
          <p:cNvSpPr txBox="1"/>
          <p:nvPr/>
        </p:nvSpPr>
        <p:spPr>
          <a:xfrm>
            <a:off x="5522294" y="5323571"/>
            <a:ext cx="2691863" cy="246221"/>
          </a:xfrm>
          <a:prstGeom prst="rect">
            <a:avLst/>
          </a:prstGeom>
          <a:noFill/>
        </p:spPr>
        <p:txBody>
          <a:bodyPr wrap="none" rtlCol="0">
            <a:spAutoFit/>
          </a:bodyPr>
          <a:lstStyle/>
          <a:p>
            <a:r>
              <a:rPr lang="en-US" sz="1000" dirty="0" smtClean="0"/>
              <a:t>Scanning electron microscope image of </a:t>
            </a:r>
            <a:r>
              <a:rPr lang="en-US" sz="1000" dirty="0" err="1" smtClean="0"/>
              <a:t>aerogel</a:t>
            </a:r>
            <a:endParaRPr lang="en-US" sz="1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69935"/>
            <a:ext cx="8229600" cy="1143000"/>
          </a:xfrm>
        </p:spPr>
        <p:txBody>
          <a:bodyPr>
            <a:normAutofit/>
          </a:bodyPr>
          <a:lstStyle/>
          <a:p>
            <a:r>
              <a:rPr lang="en-US" sz="4800" dirty="0" smtClean="0">
                <a:solidFill>
                  <a:srgbClr val="2D81B7"/>
                </a:solidFill>
                <a:latin typeface="Bebas Neue" charset="0"/>
                <a:ea typeface="Bebas Neue" charset="0"/>
                <a:cs typeface="Bebas Neue" charset="0"/>
              </a:rPr>
              <a:t>Why is </a:t>
            </a:r>
            <a:r>
              <a:rPr lang="en-US" sz="4800" dirty="0">
                <a:solidFill>
                  <a:srgbClr val="2D81B7"/>
                </a:solidFill>
                <a:latin typeface="Bebas Neue" charset="0"/>
                <a:ea typeface="Bebas Neue" charset="0"/>
                <a:cs typeface="Bebas Neue" charset="0"/>
              </a:rPr>
              <a:t>A</a:t>
            </a:r>
            <a:r>
              <a:rPr lang="en-US" sz="4800" dirty="0" smtClean="0">
                <a:solidFill>
                  <a:srgbClr val="2D81B7"/>
                </a:solidFill>
                <a:latin typeface="Bebas Neue" charset="0"/>
                <a:ea typeface="Bebas Neue" charset="0"/>
                <a:cs typeface="Bebas Neue" charset="0"/>
              </a:rPr>
              <a:t>erogel Blue?</a:t>
            </a:r>
            <a:endParaRPr lang="en-US" sz="4800" dirty="0">
              <a:solidFill>
                <a:srgbClr val="2D81B7"/>
              </a:solidFill>
              <a:latin typeface="Bebas Neue" charset="0"/>
              <a:ea typeface="Bebas Neue" charset="0"/>
              <a:cs typeface="Bebas Neue" charset="0"/>
            </a:endParaRPr>
          </a:p>
        </p:txBody>
      </p:sp>
      <p:pic>
        <p:nvPicPr>
          <p:cNvPr id="4" name="Content Placeholder 3" descr="Screen Shot 2015-08-03 at 6.09.06 PM.png"/>
          <p:cNvPicPr>
            <a:picLocks noGrp="1" noChangeAspect="1"/>
          </p:cNvPicPr>
          <p:nvPr>
            <p:ph idx="1"/>
          </p:nvPr>
        </p:nvPicPr>
        <p:blipFill>
          <a:blip r:embed="rId2"/>
          <a:srcRect l="-11232" r="-11232"/>
          <a:stretch>
            <a:fillRect/>
          </a:stretch>
        </p:blipFill>
        <p:spPr>
          <a:xfrm>
            <a:off x="4495800" y="3124200"/>
            <a:ext cx="4219143" cy="2481849"/>
          </a:xfrm>
        </p:spPr>
      </p:pic>
      <p:sp>
        <p:nvSpPr>
          <p:cNvPr id="5" name="TextBox 4"/>
          <p:cNvSpPr txBox="1"/>
          <p:nvPr/>
        </p:nvSpPr>
        <p:spPr>
          <a:xfrm>
            <a:off x="570637" y="1426464"/>
            <a:ext cx="8573363" cy="2062103"/>
          </a:xfrm>
          <a:prstGeom prst="rect">
            <a:avLst/>
          </a:prstGeom>
          <a:noFill/>
        </p:spPr>
        <p:txBody>
          <a:bodyPr wrap="square" rtlCol="0">
            <a:spAutoFit/>
          </a:bodyPr>
          <a:lstStyle/>
          <a:p>
            <a:r>
              <a:rPr lang="en-US" sz="3200" dirty="0" smtClean="0"/>
              <a:t>The size of the air bubbles is similar in size to the </a:t>
            </a:r>
          </a:p>
          <a:p>
            <a:r>
              <a:rPr lang="en-US" sz="3200" dirty="0" smtClean="0"/>
              <a:t>molecules in air and the air pockets in glaciers. </a:t>
            </a:r>
          </a:p>
          <a:p>
            <a:r>
              <a:rPr lang="en-US" sz="3200" dirty="0" smtClean="0"/>
              <a:t>They all scatter blue light more than red, making them look blue.</a:t>
            </a:r>
            <a:endParaRPr lang="en-US" sz="3200" dirty="0"/>
          </a:p>
        </p:txBody>
      </p:sp>
      <p:pic>
        <p:nvPicPr>
          <p:cNvPr id="7" name="Picture 6" descr="Screen Shot 2015-08-03 at 6.52.08 PM.png"/>
          <p:cNvPicPr>
            <a:picLocks noChangeAspect="1"/>
          </p:cNvPicPr>
          <p:nvPr/>
        </p:nvPicPr>
        <p:blipFill>
          <a:blip r:embed="rId3"/>
          <a:stretch>
            <a:fillRect/>
          </a:stretch>
        </p:blipFill>
        <p:spPr>
          <a:xfrm>
            <a:off x="570637" y="3492500"/>
            <a:ext cx="2806700" cy="1676400"/>
          </a:xfrm>
          <a:prstGeom prst="rect">
            <a:avLst/>
          </a:prstGeom>
        </p:spPr>
      </p:pic>
      <p:sp>
        <p:nvSpPr>
          <p:cNvPr id="8" name="TextBox 7"/>
          <p:cNvSpPr txBox="1"/>
          <p:nvPr/>
        </p:nvSpPr>
        <p:spPr>
          <a:xfrm>
            <a:off x="4760849" y="5683682"/>
            <a:ext cx="3839513" cy="492443"/>
          </a:xfrm>
          <a:prstGeom prst="rect">
            <a:avLst/>
          </a:prstGeom>
          <a:noFill/>
        </p:spPr>
        <p:txBody>
          <a:bodyPr wrap="none" rtlCol="0">
            <a:spAutoFit/>
          </a:bodyPr>
          <a:lstStyle/>
          <a:p>
            <a:r>
              <a:rPr lang="en-US" sz="800" dirty="0" smtClean="0"/>
              <a:t>NASA Jet Propulsion Laboratory, California Institute of Technology, Pasadena, California</a:t>
            </a:r>
          </a:p>
          <a:p>
            <a:endParaRPr lang="en-US" dirty="0"/>
          </a:p>
        </p:txBody>
      </p:sp>
      <p:pic>
        <p:nvPicPr>
          <p:cNvPr id="9" name="Picture 8" descr="Screen Shot 2015-08-22 at 11.13.08 AM.png"/>
          <p:cNvPicPr>
            <a:picLocks noChangeAspect="1"/>
          </p:cNvPicPr>
          <p:nvPr/>
        </p:nvPicPr>
        <p:blipFill>
          <a:blip r:embed="rId4"/>
          <a:stretch>
            <a:fillRect/>
          </a:stretch>
        </p:blipFill>
        <p:spPr>
          <a:xfrm>
            <a:off x="2514600" y="4934914"/>
            <a:ext cx="2131668" cy="1600824"/>
          </a:xfrm>
          <a:prstGeom prst="rect">
            <a:avLst/>
          </a:prstGeom>
        </p:spPr>
      </p:pic>
      <p:sp>
        <p:nvSpPr>
          <p:cNvPr id="10" name="TextBox 9"/>
          <p:cNvSpPr txBox="1"/>
          <p:nvPr/>
        </p:nvSpPr>
        <p:spPr>
          <a:xfrm>
            <a:off x="2535382" y="6560928"/>
            <a:ext cx="2226090" cy="215444"/>
          </a:xfrm>
          <a:prstGeom prst="rect">
            <a:avLst/>
          </a:prstGeom>
          <a:noFill/>
        </p:spPr>
        <p:txBody>
          <a:bodyPr wrap="none" rtlCol="0">
            <a:spAutoFit/>
          </a:bodyPr>
          <a:lstStyle/>
          <a:p>
            <a:r>
              <a:rPr lang="en-US" sz="800" dirty="0" smtClean="0"/>
              <a:t>Gray Glacier, Torres del Paine National Park Chile</a:t>
            </a:r>
            <a:endParaRPr lang="en-US" sz="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4800" dirty="0" smtClean="0">
                <a:solidFill>
                  <a:srgbClr val="2D81B7"/>
                </a:solidFill>
                <a:latin typeface="Bebas Neue" charset="0"/>
                <a:ea typeface="Bebas Neue" charset="0"/>
                <a:cs typeface="Bebas Neue" charset="0"/>
              </a:rPr>
              <a:t>How is </a:t>
            </a:r>
            <a:r>
              <a:rPr lang="en-US" sz="4800" dirty="0">
                <a:solidFill>
                  <a:srgbClr val="2D81B7"/>
                </a:solidFill>
                <a:latin typeface="Bebas Neue" charset="0"/>
                <a:ea typeface="Bebas Neue" charset="0"/>
                <a:cs typeface="Bebas Neue" charset="0"/>
              </a:rPr>
              <a:t>A</a:t>
            </a:r>
            <a:r>
              <a:rPr lang="en-US" sz="4800" dirty="0" smtClean="0">
                <a:solidFill>
                  <a:srgbClr val="2D81B7"/>
                </a:solidFill>
                <a:latin typeface="Bebas Neue" charset="0"/>
                <a:ea typeface="Bebas Neue" charset="0"/>
                <a:cs typeface="Bebas Neue" charset="0"/>
              </a:rPr>
              <a:t>erogel Made?</a:t>
            </a:r>
            <a:endParaRPr lang="en-US" sz="4800" dirty="0">
              <a:solidFill>
                <a:srgbClr val="2D81B7"/>
              </a:solidFill>
              <a:latin typeface="Bebas Neue" charset="0"/>
              <a:ea typeface="Bebas Neue" charset="0"/>
              <a:cs typeface="Bebas Neue" charset="0"/>
            </a:endParaRPr>
          </a:p>
        </p:txBody>
      </p:sp>
      <p:sp>
        <p:nvSpPr>
          <p:cNvPr id="3" name="Content Placeholder 2"/>
          <p:cNvSpPr>
            <a:spLocks noGrp="1"/>
          </p:cNvSpPr>
          <p:nvPr>
            <p:ph idx="1"/>
          </p:nvPr>
        </p:nvSpPr>
        <p:spPr/>
        <p:txBody>
          <a:bodyPr/>
          <a:lstStyle/>
          <a:p>
            <a:r>
              <a:rPr lang="en-US" dirty="0" smtClean="0"/>
              <a:t>Labs make </a:t>
            </a:r>
            <a:r>
              <a:rPr lang="en-US" dirty="0" err="1" smtClean="0"/>
              <a:t>aerogels</a:t>
            </a:r>
            <a:r>
              <a:rPr lang="en-US" dirty="0" smtClean="0"/>
              <a:t> by suspending silicon dioxide in alcohol and water to form a gel.</a:t>
            </a:r>
          </a:p>
          <a:p>
            <a:endParaRPr lang="en-US" dirty="0" smtClean="0"/>
          </a:p>
          <a:p>
            <a:r>
              <a:rPr lang="en-US" dirty="0" smtClean="0"/>
              <a:t>The liquid is removed with carbon dioxide under high pressure and temperature.</a:t>
            </a:r>
          </a:p>
          <a:p>
            <a:endParaRPr lang="en-US" dirty="0" smtClean="0"/>
          </a:p>
          <a:p>
            <a:r>
              <a:rPr lang="en-US" dirty="0" err="1" smtClean="0"/>
              <a:t>Aerogels</a:t>
            </a:r>
            <a:r>
              <a:rPr lang="en-US" dirty="0" smtClean="0"/>
              <a:t> are expensive to make.</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800" dirty="0" smtClean="0">
                <a:solidFill>
                  <a:srgbClr val="2D81B7"/>
                </a:solidFill>
                <a:latin typeface="Bebas Neue" charset="0"/>
                <a:ea typeface="Bebas Neue" charset="0"/>
                <a:cs typeface="Bebas Neue" charset="0"/>
              </a:rPr>
              <a:t>Extreme Physical Properties of </a:t>
            </a:r>
            <a:r>
              <a:rPr lang="en-US" sz="4800" dirty="0" err="1" smtClean="0">
                <a:solidFill>
                  <a:srgbClr val="2D81B7"/>
                </a:solidFill>
                <a:latin typeface="Bebas Neue" charset="0"/>
                <a:ea typeface="Bebas Neue" charset="0"/>
                <a:cs typeface="Bebas Neue" charset="0"/>
              </a:rPr>
              <a:t>Aerogel</a:t>
            </a:r>
            <a:endParaRPr lang="en-US" sz="4800" dirty="0">
              <a:solidFill>
                <a:srgbClr val="2D81B7"/>
              </a:solidFill>
              <a:latin typeface="Bebas Neue" charset="0"/>
              <a:ea typeface="Bebas Neue" charset="0"/>
              <a:cs typeface="Bebas Neue"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91121179"/>
              </p:ext>
            </p:extLst>
          </p:nvPr>
        </p:nvGraphicFramePr>
        <p:xfrm>
          <a:off x="914400" y="1661108"/>
          <a:ext cx="7315200" cy="4297680"/>
        </p:xfrm>
        <a:graphic>
          <a:graphicData uri="http://schemas.openxmlformats.org/drawingml/2006/table">
            <a:tbl>
              <a:tblPr firstRow="1" bandRow="1">
                <a:tableStyleId>{5940675A-B579-460E-94D1-54222C63F5DA}</a:tableStyleId>
              </a:tblPr>
              <a:tblGrid>
                <a:gridCol w="2438400">
                  <a:extLst>
                    <a:ext uri="{9D8B030D-6E8A-4147-A177-3AD203B41FA5}">
                      <a16:colId xmlns:a16="http://schemas.microsoft.com/office/drawing/2014/main" val="20000"/>
                    </a:ext>
                  </a:extLst>
                </a:gridCol>
                <a:gridCol w="2438400">
                  <a:extLst>
                    <a:ext uri="{9D8B030D-6E8A-4147-A177-3AD203B41FA5}">
                      <a16:colId xmlns:a16="http://schemas.microsoft.com/office/drawing/2014/main" val="20001"/>
                    </a:ext>
                  </a:extLst>
                </a:gridCol>
                <a:gridCol w="2438400">
                  <a:extLst>
                    <a:ext uri="{9D8B030D-6E8A-4147-A177-3AD203B41FA5}">
                      <a16:colId xmlns:a16="http://schemas.microsoft.com/office/drawing/2014/main" val="20002"/>
                    </a:ext>
                  </a:extLst>
                </a:gridCol>
              </a:tblGrid>
              <a:tr h="349286">
                <a:tc>
                  <a:txBody>
                    <a:bodyPr/>
                    <a:lstStyle/>
                    <a:p>
                      <a:r>
                        <a:rPr lang="en-US" sz="2000" b="1" dirty="0" smtClean="0"/>
                        <a:t>Property</a:t>
                      </a:r>
                      <a:endParaRPr lang="en-US" sz="2000" b="1" dirty="0"/>
                    </a:p>
                  </a:txBody>
                  <a:tcPr/>
                </a:tc>
                <a:tc>
                  <a:txBody>
                    <a:bodyPr/>
                    <a:lstStyle/>
                    <a:p>
                      <a:r>
                        <a:rPr lang="en-US" sz="2000" b="1" dirty="0" smtClean="0"/>
                        <a:t>Silica </a:t>
                      </a:r>
                      <a:r>
                        <a:rPr lang="en-US" sz="2000" b="1" dirty="0" err="1" smtClean="0"/>
                        <a:t>Aerogel</a:t>
                      </a:r>
                      <a:endParaRPr lang="en-US" sz="2000" b="1" dirty="0"/>
                    </a:p>
                  </a:txBody>
                  <a:tcPr/>
                </a:tc>
                <a:tc>
                  <a:txBody>
                    <a:bodyPr/>
                    <a:lstStyle/>
                    <a:p>
                      <a:r>
                        <a:rPr lang="en-US" sz="2000" b="1" dirty="0" smtClean="0"/>
                        <a:t>Silica Glass</a:t>
                      </a:r>
                      <a:endParaRPr lang="en-US" sz="2000" b="1" dirty="0"/>
                    </a:p>
                  </a:txBody>
                  <a:tcPr/>
                </a:tc>
                <a:extLst>
                  <a:ext uri="{0D108BD9-81ED-4DB2-BD59-A6C34878D82A}">
                    <a16:rowId xmlns:a16="http://schemas.microsoft.com/office/drawing/2014/main" val="10000"/>
                  </a:ext>
                </a:extLst>
              </a:tr>
              <a:tr h="349286">
                <a:tc>
                  <a:txBody>
                    <a:bodyPr/>
                    <a:lstStyle/>
                    <a:p>
                      <a:r>
                        <a:rPr lang="en-US" sz="2000" dirty="0" smtClean="0"/>
                        <a:t>Density (kgm</a:t>
                      </a:r>
                      <a:r>
                        <a:rPr lang="en-US" sz="2000" baseline="30000" dirty="0" smtClean="0"/>
                        <a:t>3</a:t>
                      </a:r>
                      <a:r>
                        <a:rPr lang="en-US" sz="2000" dirty="0" smtClean="0"/>
                        <a:t>)</a:t>
                      </a:r>
                      <a:endParaRPr lang="en-US" sz="2000" dirty="0"/>
                    </a:p>
                  </a:txBody>
                  <a:tcPr/>
                </a:tc>
                <a:tc>
                  <a:txBody>
                    <a:bodyPr/>
                    <a:lstStyle/>
                    <a:p>
                      <a:r>
                        <a:rPr lang="en-US" sz="2000" dirty="0" smtClean="0"/>
                        <a:t>5-200</a:t>
                      </a:r>
                      <a:endParaRPr lang="en-US" sz="2000" dirty="0"/>
                    </a:p>
                  </a:txBody>
                  <a:tcPr/>
                </a:tc>
                <a:tc>
                  <a:txBody>
                    <a:bodyPr/>
                    <a:lstStyle/>
                    <a:p>
                      <a:r>
                        <a:rPr lang="en-US" sz="2000" dirty="0" smtClean="0"/>
                        <a:t>2300</a:t>
                      </a:r>
                    </a:p>
                  </a:txBody>
                  <a:tcPr/>
                </a:tc>
                <a:extLst>
                  <a:ext uri="{0D108BD9-81ED-4DB2-BD59-A6C34878D82A}">
                    <a16:rowId xmlns:a16="http://schemas.microsoft.com/office/drawing/2014/main" val="10001"/>
                  </a:ext>
                </a:extLst>
              </a:tr>
              <a:tr h="617968">
                <a:tc>
                  <a:txBody>
                    <a:bodyPr/>
                    <a:lstStyle/>
                    <a:p>
                      <a:r>
                        <a:rPr lang="en-US" sz="2000" dirty="0" smtClean="0"/>
                        <a:t>Specific Surface area (m</a:t>
                      </a:r>
                      <a:r>
                        <a:rPr lang="en-US" sz="2000" baseline="30000" dirty="0" smtClean="0"/>
                        <a:t>2</a:t>
                      </a:r>
                      <a:r>
                        <a:rPr lang="en-US" sz="2000" dirty="0" smtClean="0"/>
                        <a:t>/g)</a:t>
                      </a:r>
                      <a:endParaRPr lang="en-US" sz="2000" dirty="0"/>
                    </a:p>
                  </a:txBody>
                  <a:tcPr/>
                </a:tc>
                <a:tc>
                  <a:txBody>
                    <a:bodyPr/>
                    <a:lstStyle/>
                    <a:p>
                      <a:r>
                        <a:rPr lang="en-US" sz="2000" dirty="0" smtClean="0"/>
                        <a:t>500-800</a:t>
                      </a:r>
                      <a:endParaRPr lang="en-US" sz="2000" dirty="0"/>
                    </a:p>
                  </a:txBody>
                  <a:tcPr/>
                </a:tc>
                <a:tc>
                  <a:txBody>
                    <a:bodyPr/>
                    <a:lstStyle/>
                    <a:p>
                      <a:r>
                        <a:rPr lang="en-US" sz="2000" dirty="0" smtClean="0"/>
                        <a:t>0.1</a:t>
                      </a:r>
                    </a:p>
                  </a:txBody>
                  <a:tcPr/>
                </a:tc>
                <a:extLst>
                  <a:ext uri="{0D108BD9-81ED-4DB2-BD59-A6C34878D82A}">
                    <a16:rowId xmlns:a16="http://schemas.microsoft.com/office/drawing/2014/main" val="10002"/>
                  </a:ext>
                </a:extLst>
              </a:tr>
              <a:tr h="617968">
                <a:tc>
                  <a:txBody>
                    <a:bodyPr/>
                    <a:lstStyle/>
                    <a:p>
                      <a:r>
                        <a:rPr lang="en-US" sz="2000" dirty="0" smtClean="0"/>
                        <a:t>Optical Transmission at 632.8nm</a:t>
                      </a:r>
                      <a:endParaRPr lang="en-US" sz="2000" dirty="0"/>
                    </a:p>
                  </a:txBody>
                  <a:tcPr/>
                </a:tc>
                <a:tc>
                  <a:txBody>
                    <a:bodyPr/>
                    <a:lstStyle/>
                    <a:p>
                      <a:r>
                        <a:rPr lang="en-US" sz="2000" dirty="0" smtClean="0"/>
                        <a:t>90%</a:t>
                      </a:r>
                      <a:endParaRPr lang="en-US" sz="2000" dirty="0"/>
                    </a:p>
                  </a:txBody>
                  <a:tcPr/>
                </a:tc>
                <a:tc>
                  <a:txBody>
                    <a:bodyPr/>
                    <a:lstStyle/>
                    <a:p>
                      <a:r>
                        <a:rPr lang="en-US" sz="2000" dirty="0" smtClean="0"/>
                        <a:t>99%</a:t>
                      </a:r>
                    </a:p>
                  </a:txBody>
                  <a:tcPr/>
                </a:tc>
                <a:extLst>
                  <a:ext uri="{0D108BD9-81ED-4DB2-BD59-A6C34878D82A}">
                    <a16:rowId xmlns:a16="http://schemas.microsoft.com/office/drawing/2014/main" val="10003"/>
                  </a:ext>
                </a:extLst>
              </a:tr>
              <a:tr h="617968">
                <a:tc>
                  <a:txBody>
                    <a:bodyPr/>
                    <a:lstStyle/>
                    <a:p>
                      <a:r>
                        <a:rPr lang="en-US" sz="2000" dirty="0" smtClean="0"/>
                        <a:t>Thermal conductivity (1/C at 20-80 deg C)</a:t>
                      </a:r>
                      <a:endParaRPr lang="en-US" sz="2000" dirty="0"/>
                    </a:p>
                  </a:txBody>
                  <a:tcPr/>
                </a:tc>
                <a:tc>
                  <a:txBody>
                    <a:bodyPr/>
                    <a:lstStyle/>
                    <a:p>
                      <a:r>
                        <a:rPr lang="en-US" sz="2000" dirty="0" smtClean="0"/>
                        <a:t>0.016-0.03</a:t>
                      </a:r>
                      <a:endParaRPr lang="en-US" sz="2000" dirty="0"/>
                    </a:p>
                  </a:txBody>
                  <a:tcPr/>
                </a:tc>
                <a:tc>
                  <a:txBody>
                    <a:bodyPr/>
                    <a:lstStyle/>
                    <a:p>
                      <a:r>
                        <a:rPr lang="en-US" sz="2000" dirty="0" smtClean="0"/>
                        <a:t>1.2</a:t>
                      </a:r>
                    </a:p>
                  </a:txBody>
                  <a:tcPr/>
                </a:tc>
                <a:extLst>
                  <a:ext uri="{0D108BD9-81ED-4DB2-BD59-A6C34878D82A}">
                    <a16:rowId xmlns:a16="http://schemas.microsoft.com/office/drawing/2014/main" val="10004"/>
                  </a:ext>
                </a:extLst>
              </a:tr>
              <a:tr h="617968">
                <a:tc>
                  <a:txBody>
                    <a:bodyPr/>
                    <a:lstStyle/>
                    <a:p>
                      <a:r>
                        <a:rPr lang="en-US" sz="2000" dirty="0" smtClean="0"/>
                        <a:t>Acoustic</a:t>
                      </a:r>
                      <a:r>
                        <a:rPr lang="en-US" sz="2000" baseline="0" dirty="0" smtClean="0"/>
                        <a:t> Impedance (kg/m2/s)</a:t>
                      </a:r>
                      <a:endParaRPr lang="en-US" sz="2000" dirty="0"/>
                    </a:p>
                  </a:txBody>
                  <a:tcPr/>
                </a:tc>
                <a:tc>
                  <a:txBody>
                    <a:bodyPr/>
                    <a:lstStyle/>
                    <a:p>
                      <a:r>
                        <a:rPr lang="en-US" sz="2000" dirty="0" smtClean="0"/>
                        <a:t>10</a:t>
                      </a:r>
                      <a:r>
                        <a:rPr lang="en-US" sz="2000" baseline="30000" dirty="0" smtClean="0"/>
                        <a:t>4</a:t>
                      </a:r>
                      <a:endParaRPr lang="en-US" sz="2000" baseline="30000" dirty="0"/>
                    </a:p>
                  </a:txBody>
                  <a:tcPr/>
                </a:tc>
                <a:tc>
                  <a:txBody>
                    <a:bodyPr/>
                    <a:lstStyle/>
                    <a:p>
                      <a:r>
                        <a:rPr lang="en-US" sz="2000" dirty="0" smtClean="0"/>
                        <a:t>10</a:t>
                      </a:r>
                      <a:r>
                        <a:rPr lang="en-US" sz="2000" baseline="30000" dirty="0" smtClean="0"/>
                        <a:t>7</a:t>
                      </a:r>
                    </a:p>
                  </a:txBody>
                  <a:tcPr/>
                </a:tc>
                <a:extLst>
                  <a:ext uri="{0D108BD9-81ED-4DB2-BD59-A6C34878D82A}">
                    <a16:rowId xmlns:a16="http://schemas.microsoft.com/office/drawing/2014/main" val="10005"/>
                  </a:ext>
                </a:extLst>
              </a:tr>
              <a:tr h="617968">
                <a:tc>
                  <a:txBody>
                    <a:bodyPr/>
                    <a:lstStyle/>
                    <a:p>
                      <a:r>
                        <a:rPr lang="en-US" sz="2000" dirty="0" smtClean="0"/>
                        <a:t>Refractive Index  at 632.8</a:t>
                      </a:r>
                      <a:r>
                        <a:rPr lang="en-US" sz="2000" baseline="0" dirty="0" smtClean="0"/>
                        <a:t> nm</a:t>
                      </a:r>
                      <a:endParaRPr lang="en-US" sz="2000" dirty="0"/>
                    </a:p>
                  </a:txBody>
                  <a:tcPr/>
                </a:tc>
                <a:tc>
                  <a:txBody>
                    <a:bodyPr/>
                    <a:lstStyle/>
                    <a:p>
                      <a:r>
                        <a:rPr lang="en-US" sz="2800" baseline="30000" dirty="0" smtClean="0"/>
                        <a:t>1.002-1.046</a:t>
                      </a:r>
                      <a:endParaRPr lang="en-US" sz="2800" baseline="30000" dirty="0"/>
                    </a:p>
                  </a:txBody>
                  <a:tcPr/>
                </a:tc>
                <a:tc>
                  <a:txBody>
                    <a:bodyPr/>
                    <a:lstStyle/>
                    <a:p>
                      <a:r>
                        <a:rPr lang="en-US" sz="2800" baseline="30000" dirty="0" smtClean="0"/>
                        <a:t>1.514-1.644</a:t>
                      </a:r>
                    </a:p>
                  </a:txBody>
                  <a:tcPr/>
                </a:tc>
                <a:extLst>
                  <a:ext uri="{0D108BD9-81ED-4DB2-BD59-A6C34878D82A}">
                    <a16:rowId xmlns:a16="http://schemas.microsoft.com/office/drawing/2014/main" val="10006"/>
                  </a:ext>
                </a:extLst>
              </a:tr>
            </a:tbl>
          </a:graphicData>
        </a:graphic>
      </p:graphicFrame>
      <p:sp>
        <p:nvSpPr>
          <p:cNvPr id="5" name="TextBox 4"/>
          <p:cNvSpPr txBox="1"/>
          <p:nvPr/>
        </p:nvSpPr>
        <p:spPr>
          <a:xfrm>
            <a:off x="914400" y="6202258"/>
            <a:ext cx="3839513" cy="215444"/>
          </a:xfrm>
          <a:prstGeom prst="rect">
            <a:avLst/>
          </a:prstGeom>
          <a:noFill/>
        </p:spPr>
        <p:txBody>
          <a:bodyPr wrap="none" rtlCol="0">
            <a:spAutoFit/>
          </a:bodyPr>
          <a:lstStyle/>
          <a:p>
            <a:r>
              <a:rPr lang="en-US" sz="800" dirty="0" smtClean="0"/>
              <a:t>NASA Jet Propulsion Laboratory, California Institute of Technology, Pasadena, </a:t>
            </a:r>
            <a:r>
              <a:rPr lang="en-US" sz="800" dirty="0" err="1" smtClean="0"/>
              <a:t>Californisa</a:t>
            </a:r>
            <a:endParaRPr lang="en-US" sz="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152400"/>
            <a:ext cx="8915400" cy="1143000"/>
          </a:xfrm>
        </p:spPr>
        <p:txBody>
          <a:bodyPr>
            <a:noAutofit/>
          </a:bodyPr>
          <a:lstStyle/>
          <a:p>
            <a:r>
              <a:rPr lang="en-US" sz="4800" dirty="0" smtClean="0">
                <a:solidFill>
                  <a:srgbClr val="2D81B7"/>
                </a:solidFill>
                <a:latin typeface="Bebas Neue" charset="0"/>
                <a:ea typeface="Bebas Neue" charset="0"/>
                <a:cs typeface="Bebas Neue" charset="0"/>
              </a:rPr>
              <a:t>Aerogel is Extremely Strong for its Weight</a:t>
            </a:r>
            <a:endParaRPr lang="en-US" sz="4800" dirty="0">
              <a:solidFill>
                <a:srgbClr val="2D81B7"/>
              </a:solidFill>
              <a:latin typeface="Bebas Neue" charset="0"/>
              <a:ea typeface="Bebas Neue" charset="0"/>
              <a:cs typeface="Bebas Neue" charset="0"/>
            </a:endParaRPr>
          </a:p>
        </p:txBody>
      </p:sp>
      <p:pic>
        <p:nvPicPr>
          <p:cNvPr id="4" name="Content Placeholder 3" descr="Screen Shot 2015-08-03 at 6.17.48 PM.png"/>
          <p:cNvPicPr>
            <a:picLocks noGrp="1" noChangeAspect="1"/>
          </p:cNvPicPr>
          <p:nvPr>
            <p:ph idx="1"/>
          </p:nvPr>
        </p:nvPicPr>
        <p:blipFill>
          <a:blip r:embed="rId2"/>
          <a:srcRect l="-44808" r="-44808"/>
          <a:stretch>
            <a:fillRect/>
          </a:stretch>
        </p:blipFill>
        <p:spPr>
          <a:xfrm>
            <a:off x="3276600" y="1676400"/>
            <a:ext cx="6954295" cy="4090762"/>
          </a:xfrm>
        </p:spPr>
      </p:pic>
      <p:sp>
        <p:nvSpPr>
          <p:cNvPr id="5" name="TextBox 4"/>
          <p:cNvSpPr txBox="1"/>
          <p:nvPr/>
        </p:nvSpPr>
        <p:spPr>
          <a:xfrm>
            <a:off x="853655" y="2057400"/>
            <a:ext cx="3718345" cy="3539430"/>
          </a:xfrm>
          <a:prstGeom prst="rect">
            <a:avLst/>
          </a:prstGeom>
          <a:noFill/>
        </p:spPr>
        <p:txBody>
          <a:bodyPr wrap="square" rtlCol="0">
            <a:spAutoFit/>
          </a:bodyPr>
          <a:lstStyle/>
          <a:p>
            <a:r>
              <a:rPr lang="en-US" sz="3200" dirty="0" smtClean="0"/>
              <a:t>A 2.5 kg brick</a:t>
            </a:r>
          </a:p>
          <a:p>
            <a:r>
              <a:rPr lang="en-US" sz="3200" dirty="0"/>
              <a:t>s</a:t>
            </a:r>
            <a:r>
              <a:rPr lang="en-US" sz="3200" dirty="0" smtClean="0"/>
              <a:t>upported on top of </a:t>
            </a:r>
          </a:p>
          <a:p>
            <a:r>
              <a:rPr lang="en-US" sz="3200" dirty="0"/>
              <a:t>a</a:t>
            </a:r>
            <a:r>
              <a:rPr lang="en-US" sz="3200" dirty="0" smtClean="0"/>
              <a:t> piece of </a:t>
            </a:r>
            <a:r>
              <a:rPr lang="en-US" sz="3200" dirty="0" err="1" smtClean="0"/>
              <a:t>aerogel</a:t>
            </a:r>
            <a:endParaRPr lang="en-US" sz="3200" dirty="0" smtClean="0"/>
          </a:p>
          <a:p>
            <a:r>
              <a:rPr lang="en-US" sz="3200" dirty="0"/>
              <a:t>w</a:t>
            </a:r>
            <a:r>
              <a:rPr lang="en-US" sz="3200" dirty="0" smtClean="0"/>
              <a:t>eighing only 2 grams-</a:t>
            </a:r>
          </a:p>
          <a:p>
            <a:r>
              <a:rPr lang="en-US" sz="3200" dirty="0"/>
              <a:t>o</a:t>
            </a:r>
            <a:r>
              <a:rPr lang="en-US" sz="3200" dirty="0" smtClean="0"/>
              <a:t>ver 1000 times </a:t>
            </a:r>
          </a:p>
          <a:p>
            <a:r>
              <a:rPr lang="en-US" sz="3200" dirty="0"/>
              <a:t>l</a:t>
            </a:r>
            <a:r>
              <a:rPr lang="en-US" sz="3200" dirty="0" smtClean="0"/>
              <a:t>ighter!</a:t>
            </a:r>
            <a:endParaRPr lang="en-US" sz="3200" dirty="0"/>
          </a:p>
        </p:txBody>
      </p:sp>
      <p:sp>
        <p:nvSpPr>
          <p:cNvPr id="6" name="TextBox 5"/>
          <p:cNvSpPr txBox="1"/>
          <p:nvPr/>
        </p:nvSpPr>
        <p:spPr>
          <a:xfrm>
            <a:off x="4865550" y="5867400"/>
            <a:ext cx="3839513" cy="492443"/>
          </a:xfrm>
          <a:prstGeom prst="rect">
            <a:avLst/>
          </a:prstGeom>
          <a:noFill/>
        </p:spPr>
        <p:txBody>
          <a:bodyPr wrap="none" rtlCol="0">
            <a:spAutoFit/>
          </a:bodyPr>
          <a:lstStyle/>
          <a:p>
            <a:r>
              <a:rPr lang="en-US" sz="800" dirty="0" smtClean="0"/>
              <a:t>NASA Jet Propulsion Laboratory, California Institute of Technology, Pasadena, California</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2D81B7"/>
                </a:solidFill>
                <a:latin typeface="Bebas Neue" charset="0"/>
                <a:ea typeface="Bebas Neue" charset="0"/>
                <a:cs typeface="Bebas Neue" charset="0"/>
              </a:rPr>
              <a:t>Why is Aerogel So Strong?</a:t>
            </a:r>
            <a:r>
              <a:rPr lang="en-US" b="1" dirty="0" smtClean="0">
                <a:solidFill>
                  <a:srgbClr val="002060"/>
                </a:solidFill>
              </a:rPr>
              <a:t>	</a:t>
            </a:r>
            <a:endParaRPr lang="en-US" b="1" dirty="0">
              <a:solidFill>
                <a:srgbClr val="002060"/>
              </a:solidFill>
            </a:endParaRPr>
          </a:p>
        </p:txBody>
      </p:sp>
      <p:sp>
        <p:nvSpPr>
          <p:cNvPr id="3" name="Content Placeholder 2"/>
          <p:cNvSpPr>
            <a:spLocks noGrp="1"/>
          </p:cNvSpPr>
          <p:nvPr>
            <p:ph idx="1"/>
          </p:nvPr>
        </p:nvSpPr>
        <p:spPr/>
        <p:txBody>
          <a:bodyPr>
            <a:normAutofit/>
          </a:bodyPr>
          <a:lstStyle/>
          <a:p>
            <a:r>
              <a:rPr lang="en-US" dirty="0" err="1" smtClean="0"/>
              <a:t>Aerogel</a:t>
            </a:r>
            <a:r>
              <a:rPr lang="en-US" dirty="0" smtClean="0"/>
              <a:t> has a high surface area to volume ratio.</a:t>
            </a:r>
          </a:p>
          <a:p>
            <a:r>
              <a:rPr lang="en-US" dirty="0" smtClean="0"/>
              <a:t>All of the tiny spheres that make up aerogel provide more structural support than regular glass that has less surface area per volume.</a:t>
            </a:r>
          </a:p>
          <a:p>
            <a:endParaRPr lang="en-US" dirty="0" smtClean="0"/>
          </a:p>
        </p:txBody>
      </p:sp>
      <p:pic>
        <p:nvPicPr>
          <p:cNvPr id="4" name="Picture 3" descr="Screen Shot 2015-08-22 at 12.04.17 PM.png"/>
          <p:cNvPicPr>
            <a:picLocks noChangeAspect="1"/>
          </p:cNvPicPr>
          <p:nvPr/>
        </p:nvPicPr>
        <p:blipFill>
          <a:blip r:embed="rId2"/>
          <a:stretch>
            <a:fillRect/>
          </a:stretch>
        </p:blipFill>
        <p:spPr>
          <a:xfrm>
            <a:off x="3352800" y="4267200"/>
            <a:ext cx="3190404" cy="2065338"/>
          </a:xfrm>
          <a:prstGeom prst="rect">
            <a:avLst/>
          </a:prstGeom>
        </p:spPr>
      </p:pic>
      <p:sp>
        <p:nvSpPr>
          <p:cNvPr id="5" name="TextBox 4"/>
          <p:cNvSpPr txBox="1"/>
          <p:nvPr/>
        </p:nvSpPr>
        <p:spPr>
          <a:xfrm>
            <a:off x="3276600" y="6332538"/>
            <a:ext cx="3266604" cy="338554"/>
          </a:xfrm>
          <a:prstGeom prst="rect">
            <a:avLst/>
          </a:prstGeom>
          <a:noFill/>
        </p:spPr>
        <p:txBody>
          <a:bodyPr wrap="square" rtlCol="0">
            <a:spAutoFit/>
          </a:bodyPr>
          <a:lstStyle/>
          <a:p>
            <a:r>
              <a:rPr lang="en-US" sz="800" dirty="0" err="1" smtClean="0"/>
              <a:t>Aerogel</a:t>
            </a:r>
            <a:r>
              <a:rPr lang="en-US" sz="800" dirty="0" smtClean="0"/>
              <a:t> structure</a:t>
            </a:r>
          </a:p>
          <a:p>
            <a:r>
              <a:rPr lang="en-US" sz="800" dirty="0" smtClean="0"/>
              <a:t>German Aerospace Center (DLR)</a:t>
            </a:r>
            <a:endParaRPr lang="en-US" sz="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B1FE2C8FAAF33841B889878B89DF9E37" ma:contentTypeVersion="2" ma:contentTypeDescription="Create a new document." ma:contentTypeScope="" ma:versionID="41f39470fe47cda6f96058c36f7e0113">
  <xsd:schema xmlns:xsd="http://www.w3.org/2001/XMLSchema" xmlns:xs="http://www.w3.org/2001/XMLSchema" xmlns:p="http://schemas.microsoft.com/office/2006/metadata/properties" xmlns:ns2="b92ca6bb-2566-4a78-aff9-d2aca1a4e44d" xmlns:ns3="9cd6257c-f053-42aa-ae13-ac1b9d227f15" targetNamespace="http://schemas.microsoft.com/office/2006/metadata/properties" ma:root="true" ma:fieldsID="02a07fa1f513549263409a239dff3971" ns2:_="" ns3:_="">
    <xsd:import namespace="b92ca6bb-2566-4a78-aff9-d2aca1a4e44d"/>
    <xsd:import namespace="9cd6257c-f053-42aa-ae13-ac1b9d227f1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ca6bb-2566-4a78-aff9-d2aca1a4e44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d6257c-f053-42aa-ae13-ac1b9d227f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 xmlns="b92ca6bb-2566-4a78-aff9-d2aca1a4e44d">SARHDQF24KZP-291081219-43</_dlc_DocId>
    <_dlc_DocIdUrl xmlns="b92ca6bb-2566-4a78-aff9-d2aca1a4e44d">
      <Url>https://nanolink.sharepoint.com/sites/media/_layouts/15/DocIdRedir.aspx?ID=SARHDQF24KZP-291081219-43</Url>
      <Description>SARHDQF24KZP-291081219-43</Description>
    </_dlc_DocIdUrl>
  </documentManagement>
</p:properties>
</file>

<file path=customXml/itemProps1.xml><?xml version="1.0" encoding="utf-8"?>
<ds:datastoreItem xmlns:ds="http://schemas.openxmlformats.org/officeDocument/2006/customXml" ds:itemID="{01B513DE-2DAD-4B15-ADD6-D217D5DBCE4A}">
  <ds:schemaRefs>
    <ds:schemaRef ds:uri="http://schemas.microsoft.com/sharepoint/v3/contenttype/forms"/>
  </ds:schemaRefs>
</ds:datastoreItem>
</file>

<file path=customXml/itemProps2.xml><?xml version="1.0" encoding="utf-8"?>
<ds:datastoreItem xmlns:ds="http://schemas.openxmlformats.org/officeDocument/2006/customXml" ds:itemID="{8478E100-19C5-45E1-A2D5-11D6115A8959}">
  <ds:schemaRefs>
    <ds:schemaRef ds:uri="http://schemas.microsoft.com/sharepoint/events"/>
  </ds:schemaRefs>
</ds:datastoreItem>
</file>

<file path=customXml/itemProps3.xml><?xml version="1.0" encoding="utf-8"?>
<ds:datastoreItem xmlns:ds="http://schemas.openxmlformats.org/officeDocument/2006/customXml" ds:itemID="{A8E9E7D7-4B6F-4DC5-B4B3-39145E11CC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ca6bb-2566-4a78-aff9-d2aca1a4e44d"/>
    <ds:schemaRef ds:uri="9cd6257c-f053-42aa-ae13-ac1b9d227f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A1828A16-8218-4F6B-8406-BC84332AEA1B}">
  <ds:schemaRefs>
    <ds:schemaRef ds:uri="http://purl.org/dc/dcmitype/"/>
    <ds:schemaRef ds:uri="9cd6257c-f053-42aa-ae13-ac1b9d227f15"/>
    <ds:schemaRef ds:uri="http://schemas.microsoft.com/office/2006/documentManagement/types"/>
    <ds:schemaRef ds:uri="b92ca6bb-2566-4a78-aff9-d2aca1a4e44d"/>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736</TotalTime>
  <Words>885</Words>
  <Application>Microsoft Office PowerPoint</Application>
  <PresentationFormat>Letter Paper (8.5x11 in)</PresentationFormat>
  <Paragraphs>123</Paragraphs>
  <Slides>16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Bebas</vt:lpstr>
      <vt:lpstr>Bebas Neue</vt:lpstr>
      <vt:lpstr>Calibri</vt:lpstr>
      <vt:lpstr>Helvetica Light</vt:lpstr>
      <vt:lpstr>Office Theme</vt:lpstr>
      <vt:lpstr>PowerPoint Presentation</vt:lpstr>
      <vt:lpstr>Overview</vt:lpstr>
      <vt:lpstr>Aerogel’s nickname:  “Solid blue smoke”</vt:lpstr>
      <vt:lpstr>Aerogel is a Product of Nanotechnology</vt:lpstr>
      <vt:lpstr>Why is Aerogel Blue?</vt:lpstr>
      <vt:lpstr>How is Aerogel Made?</vt:lpstr>
      <vt:lpstr>Extreme Physical Properties of Aerogel</vt:lpstr>
      <vt:lpstr>Aerogel is Extremely Strong for its Weight</vt:lpstr>
      <vt:lpstr>Why is Aerogel So Strong? </vt:lpstr>
      <vt:lpstr>Aerogel is an Extreme Insulator</vt:lpstr>
      <vt:lpstr>Aerogel is Transparent</vt:lpstr>
      <vt:lpstr>Aerogel is Extremely Lightweight</vt:lpstr>
      <vt:lpstr>Catching Comet Dust</vt:lpstr>
      <vt:lpstr>Catching Comet Dust</vt:lpstr>
      <vt:lpstr>Citizen Science</vt:lpstr>
      <vt:lpstr>Photo Credits and 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Nanoparticles: A Study of Sunscreen</dc:title>
  <dc:creator>Jim</dc:creator>
  <cp:lastModifiedBy>Billie Copley</cp:lastModifiedBy>
  <cp:revision>77</cp:revision>
  <cp:lastPrinted>2014-07-01T21:58:14Z</cp:lastPrinted>
  <dcterms:created xsi:type="dcterms:W3CDTF">2015-08-22T15:52:04Z</dcterms:created>
  <dcterms:modified xsi:type="dcterms:W3CDTF">2020-03-30T13:51:56Z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0x010100B1FE2C8FAAF33841B889878B89DF9E37</vt:lpwstr>
  </property>
  <property fmtid="{D5CDD505-2E9C-101B-9397-08002B2CF9AE}" pid="3" name="_dlc_DocIdItemGuid">
    <vt:lpwstr>325bbcda-e3a2-4056-8527-4fc2f59ee35c</vt:lpwstr>
  </property>
</Properties>
</file>