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5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  <p:sldMasterId id="2147483702" r:id="rId2"/>
    <p:sldMasterId id="2147483797" r:id="rId3"/>
    <p:sldMasterId id="2147483809" r:id="rId4"/>
  </p:sldMasterIdLst>
  <p:notesMasterIdLst>
    <p:notesMasterId r:id="rId21"/>
  </p:notesMasterIdLst>
  <p:handoutMasterIdLst>
    <p:handoutMasterId r:id="rId22"/>
  </p:handoutMasterIdLst>
  <p:sldIdLst>
    <p:sldId id="256" r:id="rId5"/>
    <p:sldId id="683" r:id="rId6"/>
    <p:sldId id="687" r:id="rId7"/>
    <p:sldId id="668" r:id="rId8"/>
    <p:sldId id="688" r:id="rId9"/>
    <p:sldId id="686" r:id="rId10"/>
    <p:sldId id="682" r:id="rId11"/>
    <p:sldId id="669" r:id="rId12"/>
    <p:sldId id="680" r:id="rId13"/>
    <p:sldId id="691" r:id="rId14"/>
    <p:sldId id="690" r:id="rId15"/>
    <p:sldId id="689" r:id="rId16"/>
    <p:sldId id="677" r:id="rId17"/>
    <p:sldId id="676" r:id="rId18"/>
    <p:sldId id="673" r:id="rId19"/>
    <p:sldId id="675" r:id="rId20"/>
  </p:sldIdLst>
  <p:sldSz cx="12192000" cy="6858000"/>
  <p:notesSz cx="7007225" cy="92884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6E6E6"/>
    <a:srgbClr val="FFFF47"/>
    <a:srgbClr val="A50021"/>
    <a:srgbClr val="28374A"/>
    <a:srgbClr val="6D6D6D"/>
    <a:srgbClr val="545553"/>
    <a:srgbClr val="4E4E4E"/>
    <a:srgbClr val="525252"/>
    <a:srgbClr val="62626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78229" autoAdjust="0"/>
  </p:normalViewPr>
  <p:slideViewPr>
    <p:cSldViewPr>
      <p:cViewPr varScale="1">
        <p:scale>
          <a:sx n="53" d="100"/>
          <a:sy n="53" d="100"/>
        </p:scale>
        <p:origin x="1308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75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79C316C7-E048-43B0-9DFE-BC75E95ED2E2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0B59497-8903-4ACE-A825-8CC631E47FC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8460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9139" y="0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AFF92A0B-AF83-4FAE-801C-BFA4E159E02E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7988" y="696913"/>
            <a:ext cx="61912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723" y="4412020"/>
            <a:ext cx="5605780" cy="4179808"/>
          </a:xfrm>
          <a:prstGeom prst="rect">
            <a:avLst/>
          </a:prstGeom>
        </p:spPr>
        <p:txBody>
          <a:bodyPr vert="horz" lIns="93113" tIns="46557" rIns="93113" bIns="46557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9139" y="8822428"/>
            <a:ext cx="3036464" cy="464423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42F85A6D-EA37-4C98-920E-5EEF77E1C1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346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0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2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3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4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5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2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3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4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5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7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8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33101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56234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17514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694152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158958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69741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5213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1040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1333637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6757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45926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42674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63690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44634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986" name="Slide Image Placeholder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-150918863" y="0"/>
            <a:ext cx="301912338" cy="169825988"/>
          </a:xfrm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987" name="Notes Placeholder 2"/>
          <p:cNvSpPr>
            <a:spLocks noGrp="1" noRot="1" noChangeAspect="1" noChangeArrowheads="1"/>
          </p:cNvSpPr>
          <p:nvPr>
            <p:ph type="body" idx="1"/>
          </p:nvPr>
        </p:nvSpPr>
        <p:spPr bwMode="auto">
          <a:xfrm>
            <a:off x="76200" y="0"/>
            <a:ext cx="0" cy="19548440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3120206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4" name="Rectangle 33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5" name="Rectangle 34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1" name="Rectangle 30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6" name="Freeform 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7" name="Freeform 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Hexagon 1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Freeform 15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Hexagon 16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Freeform 25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3" name="Rectangle 42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4" name="Rectangle 43"/>
          <p:cNvSpPr/>
          <p:nvPr/>
        </p:nvSpPr>
        <p:spPr>
          <a:xfrm>
            <a:off x="6199717" y="-22225"/>
            <a:ext cx="46736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251" y="1516064"/>
            <a:ext cx="28448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784" y="5719764"/>
            <a:ext cx="377401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9718" y="5719764"/>
            <a:ext cx="857249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4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7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6312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 Deb Newberry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3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729675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58702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529241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693019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9348F-FC2A-4207-A3CF-7F62F82B9DE4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55011-2E30-4BC5-A440-19AB2FB9A0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80849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6F33-5223-416F-8673-E99A44AF8EEA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4EEC-F2B1-4529-ADF7-EADF109A1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7170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408D71-873A-4F83-91F2-F53C1B6C74A7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D3133-35BD-40E8-A5F5-C287919BD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530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8076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DBF3F0-64AC-48AB-8170-E6FE6D097A56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BCC4F4-272E-42EF-8B18-35099D8E1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477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D07DF-9E0A-43E9-A141-A393AE7A2B3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B8A0E-F732-49F7-BDE8-4940DD7B97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3754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8DE1-523C-4FEA-A612-97F08D3B6B0E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66F31-3525-4897-87EF-6696C37EE9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33880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46DB37-F099-402A-B091-3F545EE516CA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0F7F-357D-4992-BA6B-C5B8A7571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1404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DF1CEA-2AC9-44AA-B051-047F0063E545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7F3B4A-A5A0-420D-B2E9-40E8A363BD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255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F604-FDB3-4FEC-A75B-E30F6BD32554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15544-1351-4F24-865E-D5C50D3E66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1902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761719-02D0-43CC-AAB5-FEA02E9D6AA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5E069-54B2-440E-89D6-C8682F5EF2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51333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CC502-0846-4394-A40E-984577D4D4F2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94B0C-D5CB-4098-B7CA-CE6234F9846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3849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325540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48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39909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678921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23635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6464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79418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3623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86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2658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50738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35763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099446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800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3775586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669422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5822509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52BF85-0622-44EE-97FD-8F0E6DFDC87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06CE2B-195F-471B-A7FB-1AC136F7213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540568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77782F8-61FD-4C40-ACD2-C129A15A4155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A416A-2C3D-4FC0-B68D-3C4348EDC8CE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2404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44BFED-A92A-44B8-8A67-82A5523D9641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D3362B-5EFA-4058-962C-086BC3F61BF4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29919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292F92-2FD0-47C7-8AA8-DCA3DC798043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BDE4F0-31C6-4CF8-8BFB-5CB3C53C97D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405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E38F242-C932-4DB1-A49A-01DF7F447E4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3E7EA-1428-4A1C-9D72-5E313806214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715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5984FCA-D2D6-4A83-8EBE-3CE98C614469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44FAB-9532-46B6-AFAA-4E534BFA21A8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98559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EFDF3D6-EF45-49B1-8A79-1F2962056198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1A5D79-7B22-4262-9B55-890633D66C4C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172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94035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C870E35F-9175-477B-9911-CFBBD21095C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7590ECE-D088-4B12-99A2-17D381FBF1D3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6803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9ACF21-6333-485C-A893-50E6E8D81A87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DF224E-6E16-433E-B339-251514AF9B31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21606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9173B4-A37B-4D26-A89C-124963995CFB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EDBC6B-0B70-46A2-B6FB-FDFC4D9C3DAF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7861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9FB87AA-9144-424E-B5F6-9F148BD3C293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05162-0400-49F0-A241-E233EB8F5A3B}" type="slidenum">
              <a:rPr lang="en-US" altLang="en-US" smtClean="0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4611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0660" y="1027113"/>
            <a:ext cx="9366249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A4C6C6-C1A9-41AF-BC47-12F54BE7ABF5}" type="datetime1">
              <a:rPr lang="en-US" altLang="en-US" smtClean="0"/>
              <a:t>19-May-20</a:t>
            </a:fld>
            <a:endParaRPr lang="en-US" altLang="en-US" sz="1800">
              <a:solidFill>
                <a:schemeClr val="tx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605687D-FC52-4A7A-B802-3E53D1090173}" type="slidenum">
              <a:rPr lang="en-US" altLang="en-US"/>
              <a:pPr>
                <a:defRPr/>
              </a:pPr>
              <a:t>‹#›</a:t>
            </a:fld>
            <a:endParaRPr lang="en-US" altLang="en-US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73166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02385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785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460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81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61"/>
          <p:cNvGrpSpPr>
            <a:grpSpLocks/>
          </p:cNvGrpSpPr>
          <p:nvPr/>
        </p:nvGrpSpPr>
        <p:grpSpPr bwMode="auto">
          <a:xfrm>
            <a:off x="-510117" y="0"/>
            <a:ext cx="13243984" cy="6858000"/>
            <a:chOff x="-382404" y="0"/>
            <a:chExt cx="9932332" cy="6858000"/>
          </a:xfrm>
        </p:grpSpPr>
        <p:grpSp>
          <p:nvGrpSpPr>
            <p:cNvPr id="6" name="Group 62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41" name="Rectangle 40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38" name="Rectangle 37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6" name="Rectangle 35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32" name="Rectangle 31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7" name="Freeform 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8" name="Freeform 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" name="Freeform 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" name="Freeform 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2" name="Hexagon 1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3" name="Hexagon 1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4" name="Hexagon 1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5" name="Hexagon 1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6" name="Hexagon 1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7" name="Freeform 16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8" name="Hexagon 17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9" name="Hexagon 18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0" name="Hexagon 19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1" name="Hexagon 20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2" name="Hexagon 21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3" name="Hexagon 22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4" name="Hexagon 23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5" name="Hexagon 24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6" name="Hexagon 25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7" name="Freeform 26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28" name="Freeform 27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6081185" y="-22225"/>
            <a:ext cx="4906433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5" name="Rectangle 44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6" name="Rectangle 45"/>
          <p:cNvSpPr/>
          <p:nvPr/>
        </p:nvSpPr>
        <p:spPr>
          <a:xfrm>
            <a:off x="1206500" y="601664"/>
            <a:ext cx="474980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47" name="Rectangle 46"/>
          <p:cNvSpPr/>
          <p:nvPr/>
        </p:nvSpPr>
        <p:spPr>
          <a:xfrm>
            <a:off x="6201833" y="6088063"/>
            <a:ext cx="46736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9133" y="5724526"/>
            <a:ext cx="4656667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329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9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5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2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2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39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4" y="5851526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39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714" r:id="rId12"/>
    <p:sldLayoutId id="2147483775" r:id="rId13"/>
    <p:sldLayoutId id="2147483776" r:id="rId14"/>
    <p:sldLayoutId id="2147483778" r:id="rId15"/>
    <p:sldLayoutId id="2147483779" r:id="rId16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63" indent="-2730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5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63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294DBFE-2338-4985-8DF2-F5FF84F5D10B}" type="datetimeFigureOut">
              <a:rPr lang="en-US"/>
              <a:pPr>
                <a:defRPr/>
              </a:pPr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340C84B-9749-49B3-8C4B-3A5B0C320B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6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10983385" y="6556375"/>
            <a:ext cx="1119716" cy="26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19-May-20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8D1F6BF2-69EF-4141-9705-91D7EDE54730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154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  <p:sldLayoutId id="2147483792" r:id="rId12"/>
    <p:sldLayoutId id="2147483793" r:id="rId13"/>
    <p:sldLayoutId id="2147483794" r:id="rId14"/>
    <p:sldLayoutId id="2147483795" r:id="rId15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AC927DE6-5FE0-4ED5-87F3-F28E7EE318C2}" type="datetime1">
              <a:rPr lang="en-US" altLang="en-US" smtClean="0"/>
              <a:t>19-May-20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4CAC204-FCA2-44A0-B700-5B8A491F240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42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  <p:sldLayoutId id="2147483821" r:id="rId12"/>
    <p:sldLayoutId id="2147483822" r:id="rId13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s://www.hisour.com/aerogel-40784/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4.xml"/><Relationship Id="rId6" Type="http://schemas.openxmlformats.org/officeDocument/2006/relationships/hyperlink" Target="https://www.dataphysics-instruments.com/knowledge/understanding-interfaces/surfactants-cmc/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0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://stardustathome.ssl.berkeley.edu/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isenet.org/" TargetMode="External"/><Relationship Id="rId3" Type="http://schemas.openxmlformats.org/officeDocument/2006/relationships/image" Target="../media/image6.png"/><Relationship Id="rId7" Type="http://schemas.openxmlformats.org/officeDocument/2006/relationships/hyperlink" Target="https://www.wou.edu/las/physci/ch350/Projects_2006/DeForrest/Aerogel%20Project/Uses-Current%20and%20Future.html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9.xml"/><Relationship Id="rId6" Type="http://schemas.openxmlformats.org/officeDocument/2006/relationships/hyperlink" Target="http://www.bristolite.com/interfaces/productsummary.aspx?M=4&amp;V=1" TargetMode="External"/><Relationship Id="rId5" Type="http://schemas.openxmlformats.org/officeDocument/2006/relationships/hyperlink" Target="http://geobeck.tripod.com/frontier/aerogels.html" TargetMode="External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9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erogel – HiSoUR – Hi So You Are">
            <a:extLst>
              <a:ext uri="{FF2B5EF4-FFF2-40B4-BE49-F238E27FC236}">
                <a16:creationId xmlns:a16="http://schemas.microsoft.com/office/drawing/2014/main" id="{BA2FD99F-0FA4-4659-AA38-6A0F8EBB00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469" t="5451"/>
          <a:stretch/>
        </p:blipFill>
        <p:spPr bwMode="auto">
          <a:xfrm>
            <a:off x="8303977" y="400414"/>
            <a:ext cx="3122377" cy="500978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1F59D9-7D49-4CB8-B6B4-69A4D3698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2554" y="5638800"/>
            <a:ext cx="613246" cy="6029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9D79B-2033-4404-9306-DCF4664886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25" y="5727404"/>
            <a:ext cx="1849075" cy="597196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6AB5A576-AF2D-4967-B64F-DD07C1880484}"/>
              </a:ext>
            </a:extLst>
          </p:cNvPr>
          <p:cNvSpPr/>
          <p:nvPr/>
        </p:nvSpPr>
        <p:spPr>
          <a:xfrm>
            <a:off x="1" y="6519446"/>
            <a:ext cx="1219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mbria" panose="02040503050406030204" pitchFamily="18" charset="0"/>
                <a:cs typeface="Arial" panose="020B060402020202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Imagen: </a:t>
            </a:r>
            <a:r>
              <a:rPr lang="es-PR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https://www.hisour.com/aerogel-40784/</a:t>
            </a:r>
            <a:endParaRPr lang="es-P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mbria" panose="02040503050406030204" pitchFamily="18" charset="0"/>
              <a:cs typeface="Arial" panose="020B06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2762658-AB56-494A-AE45-FD534D7C3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54063" y="5681640"/>
            <a:ext cx="613246" cy="602927"/>
          </a:xfrm>
          <a:prstGeom prst="rect">
            <a:avLst/>
          </a:prstGeom>
        </p:spPr>
      </p:pic>
      <p:sp>
        <p:nvSpPr>
          <p:cNvPr id="19" name="Rectangle 1">
            <a:extLst>
              <a:ext uri="{FF2B5EF4-FFF2-40B4-BE49-F238E27FC236}">
                <a16:creationId xmlns:a16="http://schemas.microsoft.com/office/drawing/2014/main" id="{68A3C4F9-72C4-4C2E-822E-2C5DB899CF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267200"/>
            <a:ext cx="807719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SimSun" panose="02010600030101010101" pitchFamily="2" charset="-122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4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cs typeface="Arial" panose="020B0604020202020204" pitchFamily="34" charset="0"/>
              </a:rPr>
              <a:t>www.nano-link.org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8E2BDD-ABBC-4786-9663-7AEAE05BDD8B}"/>
              </a:ext>
            </a:extLst>
          </p:cNvPr>
          <p:cNvSpPr/>
          <p:nvPr/>
        </p:nvSpPr>
        <p:spPr>
          <a:xfrm>
            <a:off x="0" y="2888159"/>
            <a:ext cx="80772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4400" dirty="0">
                <a:ln w="28575">
                  <a:solidFill>
                    <a:srgbClr val="C00000"/>
                  </a:solidFill>
                </a:ln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rial Black" panose="020B0A04020102020204" pitchFamily="34" charset="0"/>
                <a:ea typeface="Bebas Neue" charset="0"/>
                <a:cs typeface="Bebas Neue" charset="0"/>
              </a:rPr>
              <a:t>Versión 022519</a:t>
            </a:r>
            <a:endParaRPr lang="es-PR" sz="4400" dirty="0">
              <a:ln w="28575">
                <a:solidFill>
                  <a:srgbClr val="C00000"/>
                </a:solidFill>
              </a:ln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12" name="Shape 80">
            <a:extLst>
              <a:ext uri="{FF2B5EF4-FFF2-40B4-BE49-F238E27FC236}">
                <a16:creationId xmlns:a16="http://schemas.microsoft.com/office/drawing/2014/main" id="{47668180-777C-4DD8-B741-4A01C5907533}"/>
              </a:ext>
            </a:extLst>
          </p:cNvPr>
          <p:cNvSpPr txBox="1">
            <a:spLocks/>
          </p:cNvSpPr>
          <p:nvPr/>
        </p:nvSpPr>
        <p:spPr>
          <a:xfrm>
            <a:off x="0" y="615232"/>
            <a:ext cx="8077200" cy="1899368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n-US" sz="11500" b="1" dirty="0">
                <a:ln w="57150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Aerogels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2C223F2-9040-46A2-BB16-1C95B8BFDCA7}"/>
              </a:ext>
            </a:extLst>
          </p:cNvPr>
          <p:cNvSpPr txBox="1">
            <a:spLocks noChangeArrowheads="1"/>
          </p:cNvSpPr>
          <p:nvPr/>
        </p:nvSpPr>
        <p:spPr>
          <a:xfrm>
            <a:off x="11795" y="152400"/>
            <a:ext cx="7529944" cy="161794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5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</a:t>
            </a:r>
            <a:r>
              <a:rPr lang="es-PR" altLang="zh-CN" sz="5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l </a:t>
            </a:r>
            <a:r>
              <a:rPr lang="es-PR" altLang="zh-CN" sz="5000" b="1" spc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lang="es-PR" altLang="zh-CN" sz="5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un aislante extremo</a:t>
            </a:r>
            <a:endParaRPr kumimoji="0" lang="es-PR" altLang="zh-CN" sz="5000" b="1" i="0" u="none" strike="noStrike" kern="1200" cap="none" spc="0" normalizeH="0" baseline="0" noProof="0" dirty="0">
              <a:ln w="6600">
                <a:solidFill>
                  <a:prstClr val="black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rgbClr val="000000"/>
                </a:outerShdw>
              </a:effectLst>
              <a:uLnTx/>
              <a:uFillTx/>
              <a:latin typeface="Arial Black" panose="020B0A0402010202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69C293-453B-4EB9-92E8-683EC5E4E825}"/>
              </a:ext>
            </a:extLst>
          </p:cNvPr>
          <p:cNvSpPr/>
          <p:nvPr/>
        </p:nvSpPr>
        <p:spPr>
          <a:xfrm>
            <a:off x="0" y="2180034"/>
            <a:ext cx="7432610" cy="30777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Todas esas “burbujas” (esferas) de vidrio llenas de aire hacen del </a:t>
            </a:r>
            <a:r>
              <a:rPr lang="es-PR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un aislante asombroso.</a:t>
            </a:r>
          </a:p>
          <a:p>
            <a:pPr algn="just">
              <a:buClr>
                <a:srgbClr val="C00000"/>
              </a:buClr>
            </a:pPr>
            <a:endParaRPr 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PR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es 40 veces mejor que la fibra de vidrio (“</a:t>
            </a:r>
            <a:r>
              <a:rPr lang="es-PR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fiberglass</a:t>
            </a:r>
            <a:r>
              <a:rPr lang="es-PR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”). </a:t>
            </a:r>
          </a:p>
        </p:txBody>
      </p:sp>
      <p:pic>
        <p:nvPicPr>
          <p:cNvPr id="12" name="Picture 11" descr="Screen Shot 2015-08-03 at 6.09.21 PM.png">
            <a:extLst>
              <a:ext uri="{FF2B5EF4-FFF2-40B4-BE49-F238E27FC236}">
                <a16:creationId xmlns:a16="http://schemas.microsoft.com/office/drawing/2014/main" id="{96DCD6E6-6022-487D-9531-6622A6BEAD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965" b="7892"/>
          <a:stretch/>
        </p:blipFill>
        <p:spPr>
          <a:xfrm>
            <a:off x="7754072" y="1515212"/>
            <a:ext cx="3748482" cy="3904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DEE059E-B55A-4EA0-8E16-18F194CA5AF0}"/>
              </a:ext>
            </a:extLst>
          </p:cNvPr>
          <p:cNvSpPr/>
          <p:nvPr/>
        </p:nvSpPr>
        <p:spPr>
          <a:xfrm>
            <a:off x="7754072" y="361402"/>
            <a:ext cx="37484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Crayones en </a:t>
            </a:r>
            <a:r>
              <a:rPr lang="es-PR" sz="28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</a:t>
            </a:r>
            <a:r>
              <a:rPr lang="es-PR" sz="2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sobre una flama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997372-3C8D-4C8A-878C-CFE9405179F3}"/>
              </a:ext>
            </a:extLst>
          </p:cNvPr>
          <p:cNvSpPr txBox="1"/>
          <p:nvPr/>
        </p:nvSpPr>
        <p:spPr>
          <a:xfrm>
            <a:off x="7945563" y="5541877"/>
            <a:ext cx="336549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</p:spTree>
    <p:extLst>
      <p:ext uri="{BB962C8B-B14F-4D97-AF65-F5344CB8AC3E}">
        <p14:creationId xmlns:p14="http://schemas.microsoft.com/office/powerpoint/2010/main" val="26353819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2C223F2-9040-46A2-BB16-1C95B8BFDCA7}"/>
              </a:ext>
            </a:extLst>
          </p:cNvPr>
          <p:cNvSpPr txBox="1">
            <a:spLocks noChangeArrowheads="1"/>
          </p:cNvSpPr>
          <p:nvPr/>
        </p:nvSpPr>
        <p:spPr>
          <a:xfrm>
            <a:off x="13856" y="153081"/>
            <a:ext cx="12191999" cy="913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6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</a:t>
            </a:r>
            <a:r>
              <a:rPr lang="es-PR" altLang="zh-CN" sz="6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l </a:t>
            </a:r>
            <a:r>
              <a:rPr lang="es-PR" altLang="zh-CN" sz="6000" b="1" spc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lang="es-PR" altLang="zh-CN" sz="60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transparente</a:t>
            </a:r>
            <a:endParaRPr kumimoji="0" lang="es-PR" altLang="zh-CN" sz="6000" b="1" i="0" u="none" strike="noStrike" kern="1200" cap="none" spc="0" normalizeH="0" baseline="0" noProof="0" dirty="0">
              <a:ln w="6600">
                <a:solidFill>
                  <a:prstClr val="black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rgbClr val="000000"/>
                </a:outerShdw>
              </a:effectLst>
              <a:uLnTx/>
              <a:uFillTx/>
              <a:latin typeface="Arial Black" panose="020B0A0402010202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69C293-453B-4EB9-92E8-683EC5E4E825}"/>
              </a:ext>
            </a:extLst>
          </p:cNvPr>
          <p:cNvSpPr/>
          <p:nvPr/>
        </p:nvSpPr>
        <p:spPr>
          <a:xfrm>
            <a:off x="6096000" y="1465101"/>
            <a:ext cx="6019800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Los paneles de </a:t>
            </a:r>
            <a:r>
              <a:rPr lang="es-PR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se utilizan en el diseño de algunos edificios para ahorrar dinero, ya que disminuye los costos energéticos.</a:t>
            </a:r>
          </a:p>
          <a:p>
            <a:pPr algn="just">
              <a:buClr>
                <a:srgbClr val="C00000"/>
              </a:buClr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Como el </a:t>
            </a:r>
            <a:r>
              <a:rPr lang="es-PR" sz="2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es transparente, permite que la luz atraviese los paneles.</a:t>
            </a:r>
          </a:p>
          <a:p>
            <a:pPr algn="just">
              <a:buClr>
                <a:srgbClr val="C00000"/>
              </a:buClr>
            </a:pPr>
            <a:endParaRPr lang="en-U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De esta forma, se mantiene la temperatura ideal (cálida) en el edificio.</a:t>
            </a:r>
          </a:p>
        </p:txBody>
      </p:sp>
      <p:pic>
        <p:nvPicPr>
          <p:cNvPr id="9" name="Picture 8" descr="Screen Shot 2015-08-22 at 11.24.06 AM.png">
            <a:extLst>
              <a:ext uri="{FF2B5EF4-FFF2-40B4-BE49-F238E27FC236}">
                <a16:creationId xmlns:a16="http://schemas.microsoft.com/office/drawing/2014/main" id="{A065C0ED-CACB-4E2D-ABBB-4B63EDA93C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034" y="2030049"/>
            <a:ext cx="5390966" cy="30911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026696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7301E2-8E9D-4E9F-ABE9-F6246529CCAF}"/>
              </a:ext>
            </a:extLst>
          </p:cNvPr>
          <p:cNvSpPr txBox="1">
            <a:spLocks noChangeArrowheads="1"/>
          </p:cNvSpPr>
          <p:nvPr/>
        </p:nvSpPr>
        <p:spPr>
          <a:xfrm>
            <a:off x="1" y="0"/>
            <a:ext cx="12191999" cy="9899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El </a:t>
            </a:r>
            <a:r>
              <a:rPr kumimoji="0" lang="es-PR" altLang="zh-CN" sz="44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4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extremadamente liviano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469C28-20F7-4EFF-B76F-575476C3A24E}"/>
              </a:ext>
            </a:extLst>
          </p:cNvPr>
          <p:cNvSpPr txBox="1"/>
          <p:nvPr/>
        </p:nvSpPr>
        <p:spPr>
          <a:xfrm>
            <a:off x="1828800" y="5986046"/>
            <a:ext cx="95292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1EC3A67-895A-456E-BBFE-3C915AC39B9A}"/>
              </a:ext>
            </a:extLst>
          </p:cNvPr>
          <p:cNvSpPr txBox="1"/>
          <p:nvPr/>
        </p:nvSpPr>
        <p:spPr>
          <a:xfrm>
            <a:off x="155278" y="1066800"/>
            <a:ext cx="1180812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tiene una densidad extremadamente baja.</a:t>
            </a:r>
          </a:p>
          <a:p>
            <a:pPr algn="just">
              <a:buClr>
                <a:srgbClr val="C00000"/>
              </a:buClr>
            </a:pPr>
            <a:endParaRPr 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NASA utiliza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por lo liviano que es el material, lo cual permite que las cargas de los cohetes sean menos costosas de enviar al espacio. </a:t>
            </a:r>
          </a:p>
          <a:p>
            <a:pPr algn="just">
              <a:buClr>
                <a:srgbClr val="C00000"/>
              </a:buClr>
            </a:pPr>
            <a:endParaRPr 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Por tal razón, fue utilizado en el “Mars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Pathfinder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Rover” y en la sonda “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Stardust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”. </a:t>
            </a:r>
          </a:p>
        </p:txBody>
      </p:sp>
      <p:pic>
        <p:nvPicPr>
          <p:cNvPr id="9" name="Picture 8" descr="Screen Shot 2015-08-03 at 6.15.38 PM.png">
            <a:extLst>
              <a:ext uri="{FF2B5EF4-FFF2-40B4-BE49-F238E27FC236}">
                <a16:creationId xmlns:a16="http://schemas.microsoft.com/office/drawing/2014/main" id="{6D86A3F5-6750-465E-B0EC-B6791D3C695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481867" y="4445291"/>
            <a:ext cx="1335099" cy="156074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Picture 10" descr="Screen Shot 2015-08-03 at 6.16.56 PM.png">
            <a:extLst>
              <a:ext uri="{FF2B5EF4-FFF2-40B4-BE49-F238E27FC236}">
                <a16:creationId xmlns:a16="http://schemas.microsoft.com/office/drawing/2014/main" id="{9C8CB478-5FEF-4503-8F3D-6F6959BA5C0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8678986" y="3374634"/>
            <a:ext cx="2031845" cy="29829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6" name="Picture 15" descr="Screen Shot 2015-08-03 at 6.18.40 PM.png">
            <a:extLst>
              <a:ext uri="{FF2B5EF4-FFF2-40B4-BE49-F238E27FC236}">
                <a16:creationId xmlns:a16="http://schemas.microsoft.com/office/drawing/2014/main" id="{B598382C-F007-43F7-896C-74C1FE27FC9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01048" y="4564030"/>
            <a:ext cx="4080484" cy="13291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51246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1A0F6EFC-D973-4B3F-B0D9-CC3D8583253E}"/>
              </a:ext>
            </a:extLst>
          </p:cNvPr>
          <p:cNvSpPr txBox="1">
            <a:spLocks noChangeArrowheads="1"/>
          </p:cNvSpPr>
          <p:nvPr/>
        </p:nvSpPr>
        <p:spPr>
          <a:xfrm>
            <a:off x="114300" y="228600"/>
            <a:ext cx="6248400" cy="199041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i="0" u="none" strike="noStrike" kern="1200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Atrapando polvo de cometa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E8A13A1-0CD2-4CE1-8AA4-17FADFEFF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DDF7F57-3934-4D55-B2F6-53491C162E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pic>
        <p:nvPicPr>
          <p:cNvPr id="24" name="Picture 23" descr="Screen Shot 2015-08-03 at 6.18.40 PM.png">
            <a:extLst>
              <a:ext uri="{FF2B5EF4-FFF2-40B4-BE49-F238E27FC236}">
                <a16:creationId xmlns:a16="http://schemas.microsoft.com/office/drawing/2014/main" id="{731DF04C-BD2D-4C46-B2BE-DC0E0269A7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7000" y="228600"/>
            <a:ext cx="5486400" cy="19904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278B20C4-2A69-4B29-A0A9-3251BE6C438D}"/>
              </a:ext>
            </a:extLst>
          </p:cNvPr>
          <p:cNvSpPr txBox="1">
            <a:spLocks/>
          </p:cNvSpPr>
          <p:nvPr/>
        </p:nvSpPr>
        <p:spPr>
          <a:xfrm>
            <a:off x="171450" y="2648202"/>
            <a:ext cx="11849100" cy="3033433"/>
          </a:xfrm>
          <a:prstGeom prst="rect">
            <a:avLst/>
          </a:prstGeom>
        </p:spPr>
        <p:txBody>
          <a:bodyPr/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6075" indent="-34607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reto de la misión “</a:t>
            </a:r>
            <a:r>
              <a:rPr lang="es-PR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Stardust</a:t>
            </a: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” era recolectar polvo del cometa “Wild 2”. ¿El obstáculo encontrado? Cómo disminuir la alta velocidad de las partículas sin cambiar su forma y composición química.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None/>
            </a:pPr>
            <a:endParaRPr lang="es-PR" sz="1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6075" indent="-346075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Estas partículas viajaban seis veces más rápido que la bala de un rifle, pero fueron detenidas por un bloque de </a:t>
            </a:r>
            <a:r>
              <a:rPr lang="es-PR" sz="2800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244802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0667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000" i="0" u="none" strike="noStrike" kern="1200" spc="0" normalizeH="0" baseline="0" noProof="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Atrapando polvo de cometa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D377A6E-30C7-4A5E-A687-D013321D1FA4}"/>
              </a:ext>
            </a:extLst>
          </p:cNvPr>
          <p:cNvSpPr/>
          <p:nvPr/>
        </p:nvSpPr>
        <p:spPr>
          <a:xfrm>
            <a:off x="76200" y="1376839"/>
            <a:ext cx="7474161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Cuando una partícula golpea el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, se entierra en el material, produciendo una marca (“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track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”) en forma de zanahoria de casi 200 veces su propia longitud.</a:t>
            </a:r>
          </a:p>
          <a:p>
            <a:pPr marR="0" lvl="0" algn="just">
              <a:spcBef>
                <a:spcPts val="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tabLst>
                <a:tab pos="457200" algn="l"/>
              </a:tabLst>
            </a:pPr>
            <a:endParaRPr 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" panose="02040503050406030204" pitchFamily="18" charset="0"/>
              <a:cs typeface="Arial" panose="020B0604020202020204" pitchFamily="34" charset="0"/>
            </a:endParaRPr>
          </a:p>
          <a:p>
            <a:pPr marL="342900" marR="0" lvl="0" indent="-342900" algn="just">
              <a:spcBef>
                <a:spcPts val="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Como el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" panose="02040503050406030204" pitchFamily="18" charset="0"/>
                <a:cs typeface="Arial" panose="020B0604020202020204" pitchFamily="34" charset="0"/>
              </a:rPr>
              <a:t> mayormente es transparente, los científicos pueden utilizar las marcas para encontrar las partículas diminutas (10 micrones).</a:t>
            </a:r>
            <a:endParaRPr lang="es-PR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pic>
        <p:nvPicPr>
          <p:cNvPr id="7" name="Picture 6" descr="Screen Shot 2015-08-03 at 6.08.46 PM.png">
            <a:extLst>
              <a:ext uri="{FF2B5EF4-FFF2-40B4-BE49-F238E27FC236}">
                <a16:creationId xmlns:a16="http://schemas.microsoft.com/office/drawing/2014/main" id="{27F40F99-B1EB-44A8-A85A-27C9C8C9CE4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460" b="11742"/>
          <a:stretch/>
        </p:blipFill>
        <p:spPr>
          <a:xfrm>
            <a:off x="7918416" y="1244689"/>
            <a:ext cx="3289368" cy="37797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AADB911-5472-424C-A04C-63E51085C93E}"/>
              </a:ext>
            </a:extLst>
          </p:cNvPr>
          <p:cNvSpPr/>
          <p:nvPr/>
        </p:nvSpPr>
        <p:spPr>
          <a:xfrm>
            <a:off x="7696200" y="5093489"/>
            <a:ext cx="3733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2000" b="1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Partícula atrapada en </a:t>
            </a:r>
            <a:r>
              <a:rPr lang="es-PR" sz="2000" b="1" i="1" dirty="0" err="1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</a:t>
            </a:r>
            <a:endParaRPr lang="es-PR" sz="2000" b="1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FC214B0-E6F4-4A54-8DFF-E2E1ADC359E1}"/>
              </a:ext>
            </a:extLst>
          </p:cNvPr>
          <p:cNvSpPr txBox="1"/>
          <p:nvPr/>
        </p:nvSpPr>
        <p:spPr>
          <a:xfrm>
            <a:off x="8115299" y="5613311"/>
            <a:ext cx="2895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</p:spTree>
    <p:extLst>
      <p:ext uri="{BB962C8B-B14F-4D97-AF65-F5344CB8AC3E}">
        <p14:creationId xmlns:p14="http://schemas.microsoft.com/office/powerpoint/2010/main" val="14034792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7A1014E6-8F49-4D93-B4CC-A07D8EBB1D28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84126"/>
            <a:ext cx="12191999" cy="10588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6600" b="1" i="1" u="none" strike="noStrike" kern="1200" spc="0" normalizeH="0" baseline="0" noProof="0" dirty="0">
                <a:ln/>
                <a:solidFill>
                  <a:schemeClr val="accent3"/>
                </a:solidFill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Ciencia ciudadana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9F06F5-241E-4850-80A6-5AC7B92F9D49}"/>
              </a:ext>
            </a:extLst>
          </p:cNvPr>
          <p:cNvSpPr/>
          <p:nvPr/>
        </p:nvSpPr>
        <p:spPr>
          <a:xfrm>
            <a:off x="361421" y="1676400"/>
            <a:ext cx="573457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ctr">
              <a:spcBef>
                <a:spcPts val="0"/>
              </a:spcBef>
              <a:spcAft>
                <a:spcPts val="0"/>
              </a:spcAft>
              <a:buClr>
                <a:schemeClr val="accent3">
                  <a:lumMod val="75000"/>
                </a:schemeClr>
              </a:buClr>
              <a:tabLst>
                <a:tab pos="457200" algn="l"/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s-ES" sz="3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¡Puedes ayudar a buscar polvo de cometas!</a:t>
            </a:r>
          </a:p>
        </p:txBody>
      </p:sp>
      <p:pic>
        <p:nvPicPr>
          <p:cNvPr id="7" name="Picture 6" descr="Screen Shot 2015-08-03 at 6.19.00 PM.png">
            <a:extLst>
              <a:ext uri="{FF2B5EF4-FFF2-40B4-BE49-F238E27FC236}">
                <a16:creationId xmlns:a16="http://schemas.microsoft.com/office/drawing/2014/main" id="{28DC51F2-9020-469A-9C4F-50D4F7DE07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5015" y="1623614"/>
            <a:ext cx="5024466" cy="35983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8EF012-CC34-4155-83DB-F59C10C7D064}"/>
              </a:ext>
            </a:extLst>
          </p:cNvPr>
          <p:cNvSpPr txBox="1"/>
          <p:nvPr/>
        </p:nvSpPr>
        <p:spPr>
          <a:xfrm>
            <a:off x="0" y="5638800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2800" b="1" dirty="0">
                <a:ln/>
                <a:solidFill>
                  <a:schemeClr val="accent3"/>
                </a:solidFill>
                <a:latin typeface="Arial" pitchFamily="-65" charset="0"/>
              </a:rPr>
              <a:t> </a:t>
            </a:r>
            <a:r>
              <a:rPr lang="en-US" sz="2800" b="1" dirty="0">
                <a:ln/>
                <a:solidFill>
                  <a:schemeClr val="accent3"/>
                </a:solidFill>
                <a:latin typeface="Arial" pitchFamily="-65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http://stardustathome.ssl.berkeley.edu/</a:t>
            </a:r>
            <a:endParaRPr lang="en-US" sz="2800" b="1" dirty="0">
              <a:ln/>
              <a:solidFill>
                <a:schemeClr val="accent3"/>
              </a:solidFill>
              <a:latin typeface="Arial" pitchFamily="-65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1853559-9318-4730-8C80-24E05EB97E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3138619"/>
            <a:ext cx="5916006" cy="211918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PR" sz="28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Las computadoras no pueden notar la diferencia entre las grietas en el </a:t>
            </a:r>
            <a:r>
              <a:rPr kumimoji="0" lang="es-ES" altLang="es-PR" sz="2800" b="1" i="0" u="none" strike="noStrike" cap="none" normalizeH="0" baseline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kumimoji="0" lang="es-ES" altLang="es-PR" sz="28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 las huellas hechas por partículas de cometas; los humanos sí. </a:t>
            </a:r>
          </a:p>
        </p:txBody>
      </p:sp>
    </p:spTree>
    <p:extLst>
      <p:ext uri="{BB962C8B-B14F-4D97-AF65-F5344CB8AC3E}">
        <p14:creationId xmlns:p14="http://schemas.microsoft.com/office/powerpoint/2010/main" val="301063433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0584579B-910D-43C8-A7AC-58E23731510D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36493"/>
            <a:ext cx="12191999" cy="8779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1" u="none" strike="noStrike" kern="1200" spc="0" normalizeH="0" baseline="0" noProof="0" dirty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Referencias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BCD81F5-E240-4390-A6F9-65EE99E7757B}"/>
              </a:ext>
            </a:extLst>
          </p:cNvPr>
          <p:cNvSpPr txBox="1"/>
          <p:nvPr/>
        </p:nvSpPr>
        <p:spPr>
          <a:xfrm>
            <a:off x="180109" y="1143000"/>
            <a:ext cx="1185949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"Aerogels: Their History, Structure, and Applications." “The Frontier” -. </a:t>
            </a:r>
            <a:r>
              <a:rPr lang="en-US" b="1" dirty="0" err="1"/>
              <a:t>N.p.</a:t>
            </a:r>
            <a:r>
              <a:rPr lang="en-US" b="1" dirty="0"/>
              <a:t>, n.d. </a:t>
            </a:r>
            <a:r>
              <a:rPr lang="en-US" b="1" dirty="0" err="1"/>
              <a:t>Recuperado</a:t>
            </a:r>
            <a:r>
              <a:rPr lang="en-US" b="1" dirty="0"/>
              <a:t> el 22 de </a:t>
            </a:r>
            <a:r>
              <a:rPr lang="en-US" b="1" dirty="0" err="1"/>
              <a:t>agosto</a:t>
            </a:r>
            <a:r>
              <a:rPr lang="en-US" b="1" dirty="0"/>
              <a:t> de 2015. Sitio web: </a:t>
            </a:r>
            <a:r>
              <a:rPr lang="en-US" b="1" dirty="0">
                <a:solidFill>
                  <a:srgbClr val="00B0F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http://geobeck.tripod.com/frontier/aerogels.html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Clr>
                <a:srgbClr val="C00000"/>
              </a:buClr>
            </a:pPr>
            <a:endParaRPr lang="en-US" sz="600" b="1" dirty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"</a:t>
            </a:r>
            <a:r>
              <a:rPr lang="en-US" b="1" dirty="0" err="1"/>
              <a:t>Bristolite</a:t>
            </a:r>
            <a:r>
              <a:rPr lang="en-US" b="1" dirty="0"/>
              <a:t> Daylighting Systems." “</a:t>
            </a:r>
            <a:r>
              <a:rPr lang="en-US" b="1" dirty="0" err="1"/>
              <a:t>Bristolite</a:t>
            </a:r>
            <a:r>
              <a:rPr lang="en-US" b="1" dirty="0"/>
              <a:t> Daylighting Systems. </a:t>
            </a:r>
            <a:r>
              <a:rPr lang="en-US" b="1" dirty="0" err="1"/>
              <a:t>N.p.</a:t>
            </a:r>
            <a:r>
              <a:rPr lang="en-US" b="1" dirty="0"/>
              <a:t>, n.d. </a:t>
            </a:r>
            <a:r>
              <a:rPr lang="en-US" b="1" dirty="0" err="1"/>
              <a:t>Recuperado</a:t>
            </a:r>
            <a:r>
              <a:rPr lang="en-US" b="1" dirty="0"/>
              <a:t> el 22 de </a:t>
            </a:r>
            <a:r>
              <a:rPr lang="en-US" b="1" dirty="0" err="1"/>
              <a:t>agosto</a:t>
            </a:r>
            <a:r>
              <a:rPr lang="en-US" b="1" dirty="0"/>
              <a:t> de 2015. Sitio web: </a:t>
            </a:r>
            <a:r>
              <a:rPr lang="en-US" b="1" dirty="0">
                <a:solidFill>
                  <a:srgbClr val="00B0F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http://www.bristolite.com/interfaces/productsummary.aspx?M=4&amp;V=1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Clr>
                <a:srgbClr val="C00000"/>
              </a:buClr>
            </a:pPr>
            <a:endParaRPr lang="en-US" sz="600" b="1" dirty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 err="1"/>
              <a:t>DeForrest</a:t>
            </a:r>
            <a:r>
              <a:rPr lang="en-US" b="1" dirty="0"/>
              <a:t>. "Aerogel Uses: Current and Future." </a:t>
            </a:r>
            <a:r>
              <a:rPr lang="en-US" b="1" dirty="0" err="1"/>
              <a:t>Título</a:t>
            </a:r>
            <a:r>
              <a:rPr lang="en-US" b="1" dirty="0"/>
              <a:t> </a:t>
            </a:r>
            <a:r>
              <a:rPr lang="en-US" b="1" dirty="0" err="1"/>
              <a:t>desconocido</a:t>
            </a:r>
            <a:r>
              <a:rPr lang="en-US" b="1" dirty="0"/>
              <a:t>. “Western Oregon University”, n.d.. </a:t>
            </a:r>
            <a:r>
              <a:rPr lang="en-US" b="1" dirty="0" err="1"/>
              <a:t>Recuperado</a:t>
            </a:r>
            <a:r>
              <a:rPr lang="en-US" b="1" dirty="0"/>
              <a:t> el 22  de </a:t>
            </a:r>
            <a:r>
              <a:rPr lang="en-US" b="1" dirty="0" err="1"/>
              <a:t>agosto</a:t>
            </a:r>
            <a:r>
              <a:rPr lang="en-US" b="1" dirty="0"/>
              <a:t> de 2015. Sitio web: </a:t>
            </a:r>
            <a:r>
              <a:rPr lang="en-US" b="1" dirty="0">
                <a:solidFill>
                  <a:srgbClr val="00B0F0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https://www.wou.edu/las/physci/ch350/Projects_2006/DeForrest/Aerogel%20Project/Uses-Current%20and%20Future.html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Clr>
                <a:srgbClr val="C00000"/>
              </a:buClr>
            </a:pPr>
            <a:endParaRPr lang="en-US" sz="600" b="1" dirty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 err="1"/>
              <a:t>Liljeholm</a:t>
            </a:r>
            <a:r>
              <a:rPr lang="en-US" b="1" dirty="0"/>
              <a:t>, Anders. "Aerogel." “Nanoscale Informal Science Education”. “Oregon Museum of Science and Industry”, n.d. Sitio web: </a:t>
            </a:r>
            <a:r>
              <a:rPr lang="en-US" b="1" dirty="0">
                <a:solidFill>
                  <a:srgbClr val="00B0F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http://www.nisenet.org/</a:t>
            </a:r>
            <a:endParaRPr lang="en-US" b="1" dirty="0">
              <a:solidFill>
                <a:srgbClr val="00B0F0"/>
              </a:solidFill>
            </a:endParaRPr>
          </a:p>
          <a:p>
            <a:pPr>
              <a:buClr>
                <a:srgbClr val="C00000"/>
              </a:buClr>
            </a:pPr>
            <a:endParaRPr lang="en-US" sz="600" b="1" dirty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“United States. NASA. Jet Propulsion Laboratory. Aerogel Mystifying Blue Smoke”. </a:t>
            </a:r>
            <a:r>
              <a:rPr lang="en-US" b="1" dirty="0" err="1"/>
              <a:t>N.p.</a:t>
            </a:r>
            <a:r>
              <a:rPr lang="en-US" b="1" dirty="0"/>
              <a:t>: </a:t>
            </a:r>
            <a:r>
              <a:rPr lang="en-US" b="1" dirty="0" err="1"/>
              <a:t>n.p.</a:t>
            </a:r>
            <a:r>
              <a:rPr lang="en-US" b="1" dirty="0"/>
              <a:t>, n.d. “Print”.</a:t>
            </a:r>
          </a:p>
          <a:p>
            <a:pPr>
              <a:buClr>
                <a:srgbClr val="C00000"/>
              </a:buClr>
            </a:pPr>
            <a:endParaRPr lang="en-US" sz="600" b="1" dirty="0"/>
          </a:p>
          <a:p>
            <a:pPr marL="342900" indent="-342900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n-US" b="1" dirty="0"/>
              <a:t>“United States. NASA. Jet Propulsion Laboratory. Stardust NASA's Comet Sample Return Mission”. </a:t>
            </a:r>
            <a:r>
              <a:rPr lang="en-US" b="1" dirty="0" err="1"/>
              <a:t>N.p.</a:t>
            </a:r>
            <a:r>
              <a:rPr lang="en-US" b="1" dirty="0"/>
              <a:t>: </a:t>
            </a:r>
            <a:r>
              <a:rPr lang="en-US" b="1" dirty="0" err="1"/>
              <a:t>n.p.</a:t>
            </a:r>
            <a:r>
              <a:rPr lang="en-US" b="1" dirty="0"/>
              <a:t>, n.d. “Print”.</a:t>
            </a:r>
          </a:p>
        </p:txBody>
      </p:sp>
    </p:spTree>
    <p:extLst>
      <p:ext uri="{BB962C8B-B14F-4D97-AF65-F5344CB8AC3E}">
        <p14:creationId xmlns:p14="http://schemas.microsoft.com/office/powerpoint/2010/main" val="894221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Rectangle 1">
            <a:extLst>
              <a:ext uri="{FF2B5EF4-FFF2-40B4-BE49-F238E27FC236}">
                <a16:creationId xmlns:a16="http://schemas.microsoft.com/office/drawing/2014/main" id="{0B060C1F-A39F-4839-93A4-3C15705BF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1797278"/>
            <a:ext cx="11734800" cy="3565731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-17457" rIns="0" bIns="-17457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s-ES" altLang="es-PR" sz="4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La siguiente presentación contiene información de trasfondo sobre </a:t>
            </a:r>
            <a:r>
              <a:rPr kumimoji="0" lang="es-ES" altLang="es-PR" sz="4400" b="1" i="0" u="none" strike="noStrike" cap="none" normalizeH="0" baseline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aerogeles</a:t>
            </a:r>
            <a:r>
              <a:rPr kumimoji="0" lang="es-ES" altLang="es-PR" sz="4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y su rol en la nanotecnología.</a:t>
            </a: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SzTx/>
              <a:tabLst/>
            </a:pPr>
            <a:endParaRPr lang="es-ES" altLang="es-PR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3">
                  <a:lumMod val="75000"/>
                </a:schemeClr>
              </a:buClr>
              <a:buSzTx/>
              <a:buFont typeface="Wingdings" panose="05000000000000000000" pitchFamily="2" charset="2"/>
              <a:buChar char="§"/>
              <a:tabLst/>
            </a:pPr>
            <a:r>
              <a:rPr kumimoji="0" lang="es-ES" altLang="es-PR" sz="4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Puede presentarse como introducción a la actividad de laboratorio sobre </a:t>
            </a:r>
            <a:r>
              <a:rPr kumimoji="0" lang="es-ES" altLang="es-PR" sz="4400" b="1" i="0" u="none" strike="noStrike" cap="none" normalizeH="0" baseline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aerogeles</a:t>
            </a:r>
            <a:r>
              <a:rPr kumimoji="0" lang="es-ES" altLang="es-PR" sz="4400" b="1" i="0" u="none" strike="noStrike" cap="none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C41E001-7DED-436C-B44E-A5F0C659CE71}"/>
              </a:ext>
            </a:extLst>
          </p:cNvPr>
          <p:cNvSpPr txBox="1">
            <a:spLocks noChangeArrowheads="1"/>
          </p:cNvSpPr>
          <p:nvPr/>
        </p:nvSpPr>
        <p:spPr>
          <a:xfrm>
            <a:off x="-27709" y="228600"/>
            <a:ext cx="12219709" cy="10668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PR" altLang="zh-CN" sz="7200" b="1" spc="0" dirty="0">
                <a:ln w="28575">
                  <a:solidFill>
                    <a:srgbClr val="00B0F0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Black" panose="020B0A04020102020204"/>
                <a:ea typeface="SimSun" panose="02010600030101010101" pitchFamily="2" charset="-122"/>
              </a:rPr>
              <a:t>Visión general</a:t>
            </a:r>
            <a:endParaRPr kumimoji="0" lang="es-PR" altLang="zh-CN" sz="7200" b="1" i="0" u="none" strike="noStrike" kern="1200" spc="0" normalizeH="0" baseline="0" dirty="0">
              <a:ln w="28575">
                <a:solidFill>
                  <a:srgbClr val="00B0F0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  <a:uLnTx/>
              <a:uFillTx/>
              <a:latin typeface="Arial Black" panose="020B0A04020102020204"/>
              <a:ea typeface="SimSun" panose="02010600030101010101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03796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>
            <a:extLst>
              <a:ext uri="{FF2B5EF4-FFF2-40B4-BE49-F238E27FC236}">
                <a16:creationId xmlns:a16="http://schemas.microsoft.com/office/drawing/2014/main" id="{C08271C6-AFC9-4B30-823F-B26F4CA3D64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7619999" cy="173283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El apodo del </a:t>
            </a:r>
            <a:r>
              <a:rPr kumimoji="0" lang="es-PR" altLang="zh-CN" sz="44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4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:</a:t>
            </a:r>
            <a:r>
              <a:rPr lang="es-PR" altLang="zh-CN" sz="4400" b="1" spc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“Humo azul semisólido”</a:t>
            </a:r>
            <a:endParaRPr kumimoji="0" lang="es-PR" altLang="zh-CN" sz="4400" b="1" i="0" u="none" strike="noStrike" kern="1200" cap="none" spc="0" normalizeH="0" baseline="0" noProof="0" dirty="0">
              <a:ln w="6600">
                <a:solidFill>
                  <a:prstClr val="black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rgbClr val="000000"/>
                </a:outerShdw>
              </a:effectLst>
              <a:uLnTx/>
              <a:uFillTx/>
              <a:latin typeface="Arial Black" panose="020B0A0402010202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048E3C-6115-4B7D-8E30-FA9B1EBB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8AE285-FB06-40A6-968F-2A9DB18EA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pic>
        <p:nvPicPr>
          <p:cNvPr id="7" name="Content Placeholder 3" descr="Screen Shot 2015-08-03 at 6.16.19 PM.png">
            <a:extLst>
              <a:ext uri="{FF2B5EF4-FFF2-40B4-BE49-F238E27FC236}">
                <a16:creationId xmlns:a16="http://schemas.microsoft.com/office/drawing/2014/main" id="{C6CE90DE-5028-4999-95C4-7D2F553A11F4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-2061" b="-2061"/>
          <a:stretch>
            <a:fillRect/>
          </a:stretch>
        </p:blipFill>
        <p:spPr>
          <a:xfrm rot="5400000">
            <a:off x="7703819" y="2522219"/>
            <a:ext cx="4404361" cy="2590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8C6B2A6-AC8A-460D-A850-0ABAD105C3B6}"/>
              </a:ext>
            </a:extLst>
          </p:cNvPr>
          <p:cNvSpPr txBox="1"/>
          <p:nvPr/>
        </p:nvSpPr>
        <p:spPr>
          <a:xfrm>
            <a:off x="7620000" y="337032"/>
            <a:ext cx="457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FAC9585-D48D-44C9-B668-C25AFCA1126A}"/>
              </a:ext>
            </a:extLst>
          </p:cNvPr>
          <p:cNvSpPr txBox="1"/>
          <p:nvPr/>
        </p:nvSpPr>
        <p:spPr>
          <a:xfrm>
            <a:off x="152402" y="1995575"/>
            <a:ext cx="815704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PR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parece un holograma …….¿realmente está ahí?....... </a:t>
            </a:r>
          </a:p>
          <a:p>
            <a:pPr algn="just">
              <a:buClr>
                <a:srgbClr val="C00000"/>
              </a:buClr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Es un material semisólido altamente poroso. </a:t>
            </a:r>
          </a:p>
          <a:p>
            <a:pPr algn="just">
              <a:buClr>
                <a:srgbClr val="C00000"/>
              </a:buClr>
            </a:pPr>
            <a:endParaRPr lang="en-US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Tiene la densidad más baja que cualquier semisólido conocido hasta ahora. Es mil veces menos denso que el vidrio.</a:t>
            </a:r>
          </a:p>
        </p:txBody>
      </p:sp>
    </p:spTree>
    <p:extLst>
      <p:ext uri="{BB962C8B-B14F-4D97-AF65-F5344CB8AC3E}">
        <p14:creationId xmlns:p14="http://schemas.microsoft.com/office/powerpoint/2010/main" val="1966319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08271C6-AFC9-4B30-823F-B26F4CA3D64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-76200"/>
            <a:ext cx="12192000" cy="179332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El </a:t>
            </a:r>
            <a:r>
              <a:rPr kumimoji="0" lang="es-PR" altLang="zh-CN" sz="54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5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un producto de la nanotecnología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048E3C-6115-4B7D-8E30-FA9B1EBB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8AE285-FB06-40A6-968F-2A9DB18EA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pic>
        <p:nvPicPr>
          <p:cNvPr id="15" name="Content Placeholder 3" descr="Screen Shot 2015-08-03 at 6.28.16 PM.png">
            <a:extLst>
              <a:ext uri="{FF2B5EF4-FFF2-40B4-BE49-F238E27FC236}">
                <a16:creationId xmlns:a16="http://schemas.microsoft.com/office/drawing/2014/main" id="{56A2F990-A3C4-40E6-BE8F-08B68B0C1F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9" r="-1080"/>
          <a:stretch/>
        </p:blipFill>
        <p:spPr>
          <a:xfrm>
            <a:off x="7620000" y="2062360"/>
            <a:ext cx="4267200" cy="3374021"/>
          </a:xfrm>
          <a:prstGeom prst="rect">
            <a:avLst/>
          </a:prstGeom>
          <a:ln w="5715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A972FA7-3029-43F8-8263-C815519A3F9F}"/>
              </a:ext>
            </a:extLst>
          </p:cNvPr>
          <p:cNvSpPr txBox="1"/>
          <p:nvPr/>
        </p:nvSpPr>
        <p:spPr>
          <a:xfrm>
            <a:off x="7241450" y="5654545"/>
            <a:ext cx="42611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Imagen (SEM) del aerogel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16CE20D-0181-4C5F-A8A9-9FB4367F1C32}"/>
              </a:ext>
            </a:extLst>
          </p:cNvPr>
          <p:cNvSpPr txBox="1"/>
          <p:nvPr/>
        </p:nvSpPr>
        <p:spPr>
          <a:xfrm>
            <a:off x="0" y="1905000"/>
            <a:ext cx="7287491" cy="377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</a:t>
            </a:r>
            <a:r>
              <a:rPr lang="es-PR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aerogeles</a:t>
            </a:r>
            <a:r>
              <a:rPr lang="es-P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están compuestos de esferas de sílice o dióxido de silicio (SiO</a:t>
            </a:r>
            <a:r>
              <a:rPr lang="es-PR" sz="2700" b="1" baseline="-25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s-P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de 10 nm, llenas de aire.  </a:t>
            </a:r>
          </a:p>
          <a:p>
            <a:pPr algn="just">
              <a:buClr>
                <a:srgbClr val="C00000"/>
              </a:buClr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Pesan solo un poco más que el aire. De hecho, una de sus formas es 99.8% aire. </a:t>
            </a:r>
          </a:p>
          <a:p>
            <a:pPr algn="just">
              <a:buClr>
                <a:srgbClr val="C00000"/>
              </a:buClr>
            </a:pPr>
            <a:endParaRPr lang="es-PR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 necesitarían cerca de 8,000 de estas “burbujas” de aire para rellenar el ancho de un cabello humano. </a:t>
            </a:r>
          </a:p>
        </p:txBody>
      </p:sp>
    </p:spTree>
    <p:extLst>
      <p:ext uri="{BB962C8B-B14F-4D97-AF65-F5344CB8AC3E}">
        <p14:creationId xmlns:p14="http://schemas.microsoft.com/office/powerpoint/2010/main" val="869323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Screen Shot 2015-08-03 at 6.09.06 PM.png">
            <a:extLst>
              <a:ext uri="{FF2B5EF4-FFF2-40B4-BE49-F238E27FC236}">
                <a16:creationId xmlns:a16="http://schemas.microsoft.com/office/drawing/2014/main" id="{69A7CBD7-123E-459D-AD68-F970EF9C26E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1232" r="-11232"/>
          <a:stretch>
            <a:fillRect/>
          </a:stretch>
        </p:blipFill>
        <p:spPr>
          <a:xfrm>
            <a:off x="7930763" y="3385276"/>
            <a:ext cx="4343400" cy="2710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08271C6-AFC9-4B30-823F-B26F4CA3D641}"/>
              </a:ext>
            </a:extLst>
          </p:cNvPr>
          <p:cNvSpPr txBox="1">
            <a:spLocks noChangeArrowheads="1"/>
          </p:cNvSpPr>
          <p:nvPr/>
        </p:nvSpPr>
        <p:spPr>
          <a:xfrm>
            <a:off x="1" y="1"/>
            <a:ext cx="12191999" cy="8899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¿Por qué el </a:t>
            </a:r>
            <a:r>
              <a:rPr kumimoji="0" lang="es-PR" altLang="zh-CN" sz="40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4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se observa color azul?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048E3C-6115-4B7D-8E30-FA9B1EBB7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8AE285-FB06-40A6-968F-2A9DB18EA6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BD4297-8CFB-4424-B278-DB77D3A8EFD0}"/>
              </a:ext>
            </a:extLst>
          </p:cNvPr>
          <p:cNvSpPr txBox="1"/>
          <p:nvPr/>
        </p:nvSpPr>
        <p:spPr>
          <a:xfrm>
            <a:off x="17135" y="1391254"/>
            <a:ext cx="58498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tamaño de las “burbujas” de aire es similar al de las moléculas de aire y los espacios con aire en los glaciares.</a:t>
            </a:r>
          </a:p>
          <a:p>
            <a:pPr algn="just">
              <a:buClr>
                <a:srgbClr val="C00000"/>
              </a:buClr>
            </a:pPr>
            <a:r>
              <a:rPr lang="en-US" sz="1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Todas dispersan la luz azul más que la roja, haciendo que se observe color azul.</a:t>
            </a:r>
          </a:p>
        </p:txBody>
      </p:sp>
      <p:pic>
        <p:nvPicPr>
          <p:cNvPr id="9" name="Picture 8" descr="Screen Shot 2015-08-03 at 6.52.08 PM.png">
            <a:extLst>
              <a:ext uri="{FF2B5EF4-FFF2-40B4-BE49-F238E27FC236}">
                <a16:creationId xmlns:a16="http://schemas.microsoft.com/office/drawing/2014/main" id="{C6AE0EA0-AE60-43C9-911E-CEC29508801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67039" y="961079"/>
            <a:ext cx="3234906" cy="2225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B30B6AB-682A-469A-B23C-EF7C18CCBCB6}"/>
              </a:ext>
            </a:extLst>
          </p:cNvPr>
          <p:cNvSpPr txBox="1"/>
          <p:nvPr/>
        </p:nvSpPr>
        <p:spPr>
          <a:xfrm>
            <a:off x="5867021" y="3932889"/>
            <a:ext cx="23966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</a:t>
            </a:r>
            <a:r>
              <a:rPr lang="en-US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Pasadena</a:t>
            </a:r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California</a:t>
            </a:r>
          </a:p>
        </p:txBody>
      </p:sp>
      <p:pic>
        <p:nvPicPr>
          <p:cNvPr id="14" name="Picture 13" descr="Screen Shot 2015-08-22 at 11.13.08 AM.png">
            <a:extLst>
              <a:ext uri="{FF2B5EF4-FFF2-40B4-BE49-F238E27FC236}">
                <a16:creationId xmlns:a16="http://schemas.microsoft.com/office/drawing/2014/main" id="{AB1FEE2D-3730-4C71-90C6-7B477B2722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6000" y="1381986"/>
            <a:ext cx="2572877" cy="1932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9002F43-1EA6-4C9F-87F1-955B5031E4B7}"/>
              </a:ext>
            </a:extLst>
          </p:cNvPr>
          <p:cNvSpPr txBox="1"/>
          <p:nvPr/>
        </p:nvSpPr>
        <p:spPr>
          <a:xfrm>
            <a:off x="2535382" y="6560928"/>
            <a:ext cx="222609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Gray Glacier, Torres del Paine National Park Chile</a:t>
            </a:r>
          </a:p>
        </p:txBody>
      </p:sp>
    </p:spTree>
    <p:extLst>
      <p:ext uri="{BB962C8B-B14F-4D97-AF65-F5344CB8AC3E}">
        <p14:creationId xmlns:p14="http://schemas.microsoft.com/office/powerpoint/2010/main" val="26521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08271C6-AFC9-4B30-823F-B26F4CA3D641}"/>
              </a:ext>
            </a:extLst>
          </p:cNvPr>
          <p:cNvSpPr txBox="1">
            <a:spLocks noChangeArrowheads="1"/>
          </p:cNvSpPr>
          <p:nvPr/>
        </p:nvSpPr>
        <p:spPr>
          <a:xfrm>
            <a:off x="0" y="0"/>
            <a:ext cx="12191999" cy="11827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¿Cómo se produce el </a:t>
            </a:r>
            <a:r>
              <a:rPr kumimoji="0" lang="es-PR" altLang="zh-CN" sz="54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54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F048E3C-6115-4B7D-8E30-FA9B1EBB7D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08AE285-FB06-40A6-968F-2A9DB18EA6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744FDDC-01DF-4A19-AD05-1CAE22061988}"/>
              </a:ext>
            </a:extLst>
          </p:cNvPr>
          <p:cNvSpPr txBox="1"/>
          <p:nvPr/>
        </p:nvSpPr>
        <p:spPr>
          <a:xfrm>
            <a:off x="1219200" y="1371600"/>
            <a:ext cx="97917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Los laboratorios producen </a:t>
            </a:r>
            <a:r>
              <a:rPr lang="es-P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</a:t>
            </a: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suspendiendo bióxido de silicio en alcohol y agua para formar un gel.</a:t>
            </a:r>
          </a:p>
          <a:p>
            <a:pPr algn="just">
              <a:buClr>
                <a:srgbClr val="C00000"/>
              </a:buClr>
            </a:pPr>
            <a:r>
              <a:rPr lang="en-US" sz="1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 líquido se remueve con bióxido de carbono bajo alta presión y temperatura.</a:t>
            </a:r>
          </a:p>
          <a:p>
            <a:pPr algn="just">
              <a:buClr>
                <a:srgbClr val="C00000"/>
              </a:buClr>
            </a:pPr>
            <a:endParaRPr lang="es-PR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Por esa razón, la producción de </a:t>
            </a:r>
            <a:r>
              <a:rPr lang="es-P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aerogeles</a:t>
            </a: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es costosa.</a:t>
            </a:r>
          </a:p>
        </p:txBody>
      </p:sp>
    </p:spTree>
    <p:extLst>
      <p:ext uri="{BB962C8B-B14F-4D97-AF65-F5344CB8AC3E}">
        <p14:creationId xmlns:p14="http://schemas.microsoft.com/office/powerpoint/2010/main" val="24496210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DD1BE74-BD5C-4202-8B14-C629A9ACE139}"/>
              </a:ext>
            </a:extLst>
          </p:cNvPr>
          <p:cNvSpPr txBox="1"/>
          <p:nvPr/>
        </p:nvSpPr>
        <p:spPr>
          <a:xfrm>
            <a:off x="2057400" y="5678269"/>
            <a:ext cx="906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E0495E9-D044-45CF-9C2D-00C78448B6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D7019D-E617-46B9-9E3B-F5FC198D5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FB8D559D-ADE2-466E-BB2B-7BB274C56DCB}"/>
              </a:ext>
            </a:extLst>
          </p:cNvPr>
          <p:cNvSpPr txBox="1">
            <a:spLocks noChangeArrowheads="1"/>
          </p:cNvSpPr>
          <p:nvPr/>
        </p:nvSpPr>
        <p:spPr>
          <a:xfrm>
            <a:off x="1" y="76881"/>
            <a:ext cx="12191999" cy="913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4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Propiedades físicas extremas del </a:t>
            </a:r>
            <a:r>
              <a:rPr kumimoji="0" lang="es-PR" altLang="zh-CN" sz="40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endParaRPr kumimoji="0" lang="es-PR" altLang="zh-CN" sz="4000" b="1" i="0" u="none" strike="noStrike" kern="1200" cap="none" spc="0" normalizeH="0" baseline="0" noProof="0" dirty="0">
              <a:ln w="6600">
                <a:solidFill>
                  <a:prstClr val="black"/>
                </a:solidFill>
                <a:prstDash val="solid"/>
              </a:ln>
              <a:solidFill>
                <a:srgbClr val="00B0F0"/>
              </a:solidFill>
              <a:effectLst>
                <a:outerShdw dist="38100" dir="2700000" algn="tl" rotWithShape="0">
                  <a:srgbClr val="000000"/>
                </a:outerShdw>
              </a:effectLst>
              <a:uLnTx/>
              <a:uFillTx/>
              <a:latin typeface="Arial Black" panose="020B0A04020102020204" pitchFamily="34" charset="0"/>
              <a:ea typeface="SimSun" panose="02010600030101010101" pitchFamily="2" charset="-122"/>
              <a:cs typeface="Calibri" panose="020F0502020204030204" pitchFamily="34" charset="0"/>
            </a:endParaRPr>
          </a:p>
        </p:txBody>
      </p:sp>
      <p:graphicFrame>
        <p:nvGraphicFramePr>
          <p:cNvPr id="14" name="Content Placeholder 3">
            <a:extLst>
              <a:ext uri="{FF2B5EF4-FFF2-40B4-BE49-F238E27FC236}">
                <a16:creationId xmlns:a16="http://schemas.microsoft.com/office/drawing/2014/main" id="{47C6E681-B7C5-4F1F-8E00-ED5C2805095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1779882"/>
              </p:ext>
            </p:extLst>
          </p:nvPr>
        </p:nvGraphicFramePr>
        <p:xfrm>
          <a:off x="304800" y="1209085"/>
          <a:ext cx="11582400" cy="41771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1695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40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213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49286">
                <a:tc>
                  <a:txBody>
                    <a:bodyPr/>
                    <a:lstStyle/>
                    <a:p>
                      <a:pPr algn="ctr"/>
                      <a:r>
                        <a:rPr lang="es-PR" sz="2800" b="1" i="1" noProof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Propiedad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800" b="1" i="1" noProof="0" dirty="0" err="1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Aerogel</a:t>
                      </a:r>
                      <a:r>
                        <a:rPr lang="es-PR" sz="2800" b="1" i="1" noProof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sílice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800" b="1" i="1" noProof="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Vidrio de sílice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9194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Densidad (kgm</a:t>
                      </a:r>
                      <a:r>
                        <a:rPr lang="es-PR" sz="2400" b="1" baseline="3000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5-200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7968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 superficial específica (m</a:t>
                      </a:r>
                      <a:r>
                        <a:rPr lang="es-PR" sz="2400" b="1" baseline="3000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/g)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500-800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7968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Transmisión óptica a 632.8 nm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7968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Conducción termal (1/C a 20-80 °C)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0.016-0.03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7968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Impedancia acústica </a:t>
                      </a:r>
                      <a:r>
                        <a:rPr lang="es-PR" sz="2400" b="1" baseline="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(kg/m2/s)</a:t>
                      </a:r>
                      <a:endParaRPr lang="es-PR" sz="2400" b="1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s-PR" sz="2400" b="1" baseline="3000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  <a:r>
                        <a:rPr lang="es-PR" sz="2400" b="1" baseline="3000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7968">
                <a:tc>
                  <a:txBody>
                    <a:bodyPr/>
                    <a:lstStyle/>
                    <a:p>
                      <a:pPr algn="l"/>
                      <a:r>
                        <a:rPr lang="es-PR" sz="2400" b="1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Indice de refracción  a 632.8</a:t>
                      </a:r>
                      <a:r>
                        <a:rPr lang="es-PR" sz="2400" b="1" baseline="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nm</a:t>
                      </a:r>
                      <a:endParaRPr lang="es-PR" sz="2400" b="1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PR" sz="1800" b="1" baseline="30000" noProof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PR" sz="3200" b="1" baseline="30000" noProof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1.002-1.046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s-PR" sz="1800" b="1" baseline="30000" noProof="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/>
                      <a:r>
                        <a:rPr lang="es-PR" sz="3200" b="1" baseline="30000" noProof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1.514-1.644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23796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PR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627301E2-8E9D-4E9F-ABE9-F6246529CCAF}"/>
              </a:ext>
            </a:extLst>
          </p:cNvPr>
          <p:cNvSpPr txBox="1">
            <a:spLocks noChangeArrowheads="1"/>
          </p:cNvSpPr>
          <p:nvPr/>
        </p:nvSpPr>
        <p:spPr>
          <a:xfrm>
            <a:off x="1" y="76881"/>
            <a:ext cx="12191999" cy="15233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El </a:t>
            </a:r>
            <a:r>
              <a:rPr kumimoji="0" lang="es-PR" altLang="zh-CN" sz="50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5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extremadamente fuerte para su masa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469C28-20F7-4EFF-B76F-575476C3A24E}"/>
              </a:ext>
            </a:extLst>
          </p:cNvPr>
          <p:cNvSpPr txBox="1"/>
          <p:nvPr/>
        </p:nvSpPr>
        <p:spPr>
          <a:xfrm>
            <a:off x="8458199" y="5638236"/>
            <a:ext cx="28956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“NASA Jet Propulsion Laboratory”, “California Institute of Technology”, Pasadena, California</a:t>
            </a:r>
          </a:p>
        </p:txBody>
      </p:sp>
      <p:pic>
        <p:nvPicPr>
          <p:cNvPr id="14" name="Content Placeholder 3" descr="Screen Shot 2015-08-03 at 6.17.48 PM.png">
            <a:extLst>
              <a:ext uri="{FF2B5EF4-FFF2-40B4-BE49-F238E27FC236}">
                <a16:creationId xmlns:a16="http://schemas.microsoft.com/office/drawing/2014/main" id="{FFF56BC9-DC49-470D-9513-FF47DB756A8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367" r="7682" b="8983"/>
          <a:stretch/>
        </p:blipFill>
        <p:spPr>
          <a:xfrm>
            <a:off x="8458198" y="1828119"/>
            <a:ext cx="2895601" cy="3723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1EC3A67-895A-456E-BBFE-3C915AC39B9A}"/>
              </a:ext>
            </a:extLst>
          </p:cNvPr>
          <p:cNvSpPr txBox="1"/>
          <p:nvPr/>
        </p:nvSpPr>
        <p:spPr>
          <a:xfrm>
            <a:off x="228600" y="2209800"/>
            <a:ext cx="7924799" cy="32008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Un ladrillo con una masa de 2.5 Kg puede ser sostenido por un pedazo de </a:t>
            </a:r>
            <a:r>
              <a:rPr lang="es-PR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con una masa de 2 gramos. </a:t>
            </a:r>
          </a:p>
          <a:p>
            <a:pPr algn="just">
              <a:buClr>
                <a:srgbClr val="C00000"/>
              </a:buClr>
            </a:pP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Clr>
                <a:srgbClr val="C00000"/>
              </a:buClr>
            </a:pPr>
            <a:r>
              <a:rPr lang="es-PR" sz="4000" b="1" i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pattFill prst="narHorz">
                  <a:fgClr>
                    <a:schemeClr val="accent3"/>
                  </a:fgClr>
                  <a:bgClr>
                    <a:schemeClr val="accent3">
                      <a:lumMod val="40000"/>
                      <a:lumOff val="60000"/>
                    </a:schemeClr>
                  </a:bgClr>
                </a:patt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¡Casi 1,000 veces más liviano!</a:t>
            </a:r>
          </a:p>
        </p:txBody>
      </p:sp>
    </p:spTree>
    <p:extLst>
      <p:ext uri="{BB962C8B-B14F-4D97-AF65-F5344CB8AC3E}">
        <p14:creationId xmlns:p14="http://schemas.microsoft.com/office/powerpoint/2010/main" val="9197969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A2A30A51-6F99-4561-B8FD-38EF8B15CE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02554" y="5681640"/>
            <a:ext cx="613246" cy="60292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F4E40D4-D04B-49FE-A159-7823750B1F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909" y="5705416"/>
            <a:ext cx="1752600" cy="579152"/>
          </a:xfrm>
          <a:prstGeom prst="rect">
            <a:avLst/>
          </a:prstGeom>
        </p:spPr>
      </p:pic>
      <p:sp>
        <p:nvSpPr>
          <p:cNvPr id="6" name="Rectangle 17">
            <a:extLst>
              <a:ext uri="{FF2B5EF4-FFF2-40B4-BE49-F238E27FC236}">
                <a16:creationId xmlns:a16="http://schemas.microsoft.com/office/drawing/2014/main" id="{F449F819-BC9D-4A6A-A3EA-DB1FC1CAF2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P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2C223F2-9040-46A2-BB16-1C95B8BFDCA7}"/>
              </a:ext>
            </a:extLst>
          </p:cNvPr>
          <p:cNvSpPr txBox="1">
            <a:spLocks noChangeArrowheads="1"/>
          </p:cNvSpPr>
          <p:nvPr/>
        </p:nvSpPr>
        <p:spPr>
          <a:xfrm>
            <a:off x="13856" y="153081"/>
            <a:ext cx="12191999" cy="91371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s-PR" altLang="zh-CN" sz="5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¿Por qué el </a:t>
            </a:r>
            <a:r>
              <a:rPr kumimoji="0" lang="es-PR" altLang="zh-CN" sz="5000" b="1" i="0" u="none" strike="noStrike" kern="1200" cap="none" spc="0" normalizeH="0" baseline="0" noProof="0" dirty="0" err="1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aerogel</a:t>
            </a:r>
            <a:r>
              <a:rPr kumimoji="0" lang="es-PR" altLang="zh-CN" sz="5000" b="1" i="0" u="none" strike="noStrike" kern="1200" cap="none" spc="0" normalizeH="0" baseline="0" noProof="0" dirty="0">
                <a:ln w="6600">
                  <a:solidFill>
                    <a:prstClr val="black"/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700000" algn="tl" rotWithShape="0">
                    <a:srgbClr val="000000"/>
                  </a:outerShdw>
                </a:effectLst>
                <a:uLnTx/>
                <a:uFillTx/>
                <a:latin typeface="Arial Black" panose="020B0A04020102020204" pitchFamily="34" charset="0"/>
                <a:ea typeface="SimSun" panose="02010600030101010101" pitchFamily="2" charset="-122"/>
                <a:cs typeface="Calibri" panose="020F0502020204030204" pitchFamily="34" charset="0"/>
              </a:rPr>
              <a:t> es tan fuerte?</a:t>
            </a:r>
          </a:p>
        </p:txBody>
      </p:sp>
      <p:pic>
        <p:nvPicPr>
          <p:cNvPr id="13" name="Picture 12" descr="Screen Shot 2015-08-22 at 12.04.17 PM.png">
            <a:extLst>
              <a:ext uri="{FF2B5EF4-FFF2-40B4-BE49-F238E27FC236}">
                <a16:creationId xmlns:a16="http://schemas.microsoft.com/office/drawing/2014/main" id="{D86BDDBB-A0B6-445E-8893-6B1BF45BF7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6600" y="1812120"/>
            <a:ext cx="4545392" cy="304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68069B9-357D-4E75-8F36-7434E6572A36}"/>
              </a:ext>
            </a:extLst>
          </p:cNvPr>
          <p:cNvSpPr/>
          <p:nvPr/>
        </p:nvSpPr>
        <p:spPr>
          <a:xfrm>
            <a:off x="7086600" y="5007114"/>
            <a:ext cx="4648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P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Estructura del </a:t>
            </a:r>
            <a:r>
              <a:rPr lang="es-PR" sz="2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aerogel</a:t>
            </a:r>
            <a:endParaRPr lang="es-PR" sz="2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s-P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“German </a:t>
            </a:r>
            <a:r>
              <a:rPr lang="es-PR" sz="2000" b="1" i="1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Aerospace</a:t>
            </a:r>
            <a:r>
              <a:rPr lang="es-PR" sz="20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Center (DLR)”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69C293-453B-4EB9-92E8-683EC5E4E825}"/>
              </a:ext>
            </a:extLst>
          </p:cNvPr>
          <p:cNvSpPr/>
          <p:nvPr/>
        </p:nvSpPr>
        <p:spPr>
          <a:xfrm>
            <a:off x="228600" y="1676400"/>
            <a:ext cx="64770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El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tiene una relación mayor de área superficial a volumen.</a:t>
            </a:r>
          </a:p>
          <a:p>
            <a:pPr algn="just">
              <a:buClr>
                <a:srgbClr val="C00000"/>
              </a:buClr>
            </a:pPr>
            <a:endParaRPr lang="en-US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Todas las esferas diminutas que componen al </a:t>
            </a:r>
            <a:r>
              <a:rPr lang="es-PR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aerogel</a:t>
            </a:r>
            <a:r>
              <a:rPr lang="es-P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proveen mayor soporte estructural que el vidrio, el cual tiene una relación menor de área superficial a volumen. </a:t>
            </a:r>
          </a:p>
        </p:txBody>
      </p:sp>
    </p:spTree>
    <p:extLst>
      <p:ext uri="{BB962C8B-B14F-4D97-AF65-F5344CB8AC3E}">
        <p14:creationId xmlns:p14="http://schemas.microsoft.com/office/powerpoint/2010/main" val="9056161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Retrospect">
  <a:themeElements>
    <a:clrScheme name="Custom 3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0070C0"/>
      </a:accent1>
      <a:accent2>
        <a:srgbClr val="000000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4.xml><?xml version="1.0" encoding="utf-8"?>
<a:theme xmlns:a="http://schemas.openxmlformats.org/drawingml/2006/main" name="1_Retrospect">
  <a:themeElements>
    <a:clrScheme name="Custom 4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070C0"/>
      </a:accent1>
      <a:accent2>
        <a:srgbClr val="000000"/>
      </a:accent2>
      <a:accent3>
        <a:srgbClr val="C00000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0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1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2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3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4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5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6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7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8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ppt/theme/themeOverride9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34342"/>
    </a:dk2>
    <a:lt2>
      <a:srgbClr val="CDD7D9"/>
    </a:lt2>
    <a:accent1>
      <a:srgbClr val="797B7E"/>
    </a:accent1>
    <a:accent2>
      <a:srgbClr val="28374A"/>
    </a:accent2>
    <a:accent3>
      <a:srgbClr val="FFFFFF"/>
    </a:accent3>
    <a:accent4>
      <a:srgbClr val="000000"/>
    </a:accent4>
    <a:accent5>
      <a:srgbClr val="BEBFC0"/>
    </a:accent5>
    <a:accent6>
      <a:srgbClr val="233142"/>
    </a:accent6>
    <a:hlink>
      <a:srgbClr val="5F5F5F"/>
    </a:hlink>
    <a:folHlink>
      <a:srgbClr val="969696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PPT Theme1</Template>
  <TotalTime>5934</TotalTime>
  <Words>1162</Words>
  <Application>Microsoft Office PowerPoint</Application>
  <PresentationFormat>Widescreen</PresentationFormat>
  <Paragraphs>115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Century Gothic</vt:lpstr>
      <vt:lpstr>Wingdings</vt:lpstr>
      <vt:lpstr>Wingdings 2</vt:lpstr>
      <vt:lpstr>PPT Theme1</vt:lpstr>
      <vt:lpstr>Office Theme</vt:lpstr>
      <vt:lpstr>Retrospect</vt:lpstr>
      <vt:lpstr>1_Retrospect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dnewb</dc:creator>
  <cp:lastModifiedBy>María Teresa Rivera</cp:lastModifiedBy>
  <cp:revision>412</cp:revision>
  <cp:lastPrinted>2012-05-16T14:33:33Z</cp:lastPrinted>
  <dcterms:created xsi:type="dcterms:W3CDTF">2011-01-18T18:54:20Z</dcterms:created>
  <dcterms:modified xsi:type="dcterms:W3CDTF">2020-05-19T15:28:35Z</dcterms:modified>
</cp:coreProperties>
</file>