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8"/>
  </p:notesMasterIdLst>
  <p:handoutMasterIdLst>
    <p:handoutMasterId r:id="rId19"/>
  </p:handoutMasterIdLst>
  <p:sldIdLst>
    <p:sldId id="293" r:id="rId6"/>
    <p:sldId id="278" r:id="rId7"/>
    <p:sldId id="280" r:id="rId8"/>
    <p:sldId id="281" r:id="rId9"/>
    <p:sldId id="282" r:id="rId10"/>
    <p:sldId id="283" r:id="rId11"/>
    <p:sldId id="284" r:id="rId12"/>
    <p:sldId id="285" r:id="rId13"/>
    <p:sldId id="289" r:id="rId14"/>
    <p:sldId id="286" r:id="rId15"/>
    <p:sldId id="287" r:id="rId16"/>
    <p:sldId id="288" r:id="rId17"/>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2B88B7"/>
    <a:srgbClr val="0066CC"/>
    <a:srgbClr val="000099"/>
    <a:srgbClr val="00206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2" autoAdjust="0"/>
    <p:restoredTop sz="86402" autoAdjust="0"/>
  </p:normalViewPr>
  <p:slideViewPr>
    <p:cSldViewPr>
      <p:cViewPr varScale="1">
        <p:scale>
          <a:sx n="65" d="100"/>
          <a:sy n="65" d="100"/>
        </p:scale>
        <p:origin x="1470" y="39"/>
      </p:cViewPr>
      <p:guideLst>
        <p:guide orient="horz" pos="2160"/>
        <p:guide pos="2880"/>
      </p:guideLst>
    </p:cSldViewPr>
  </p:slideViewPr>
  <p:outlineViewPr>
    <p:cViewPr>
      <p:scale>
        <a:sx n="33" d="100"/>
        <a:sy n="33" d="100"/>
      </p:scale>
      <p:origin x="0" y="-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pPr/>
              <a:t>3/30/2020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pPr/>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pPr/>
              <a:t>3/30/2020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pPr/>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8166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6365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374758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994964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075120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17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3445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63984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A3B411-C909-481A-9F92-89107302F5EF}" type="datetimeFigureOut">
              <a:rPr lang="en-US" smtClean="0"/>
              <a:pPr/>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66333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A3B411-C909-481A-9F92-89107302F5EF}" type="datetimeFigureOut">
              <a:rPr lang="en-US" smtClean="0"/>
              <a:pPr/>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745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3B411-C909-481A-9F92-89107302F5EF}" type="datetimeFigureOut">
              <a:rPr lang="en-US" smtClean="0"/>
              <a:pPr/>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820940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93215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551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3B411-C909-481A-9F92-89107302F5EF}" type="datetimeFigureOut">
              <a:rPr lang="en-US" smtClean="0"/>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A68DC-01D1-468C-8FB1-4A2CAAE3BE48}" type="slidenum">
              <a:rPr lang="en-US" smtClean="0"/>
              <a:pPr/>
              <a:t>‹#›</a:t>
            </a:fld>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extLst>
      <p:ext uri="{BB962C8B-B14F-4D97-AF65-F5344CB8AC3E}">
        <p14:creationId xmlns:p14="http://schemas.microsoft.com/office/powerpoint/2010/main" val="2367350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education.mrsec.wisc.edu/289.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914400" y="1046758"/>
            <a:ext cx="7391400" cy="2983510"/>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7200" dirty="0" smtClean="0">
                <a:solidFill>
                  <a:srgbClr val="2D81B7"/>
                </a:solidFill>
                <a:latin typeface="Arial" panose="020B0604020202020204" pitchFamily="34" charset="0"/>
                <a:ea typeface="Bebas"/>
                <a:cs typeface="Arial" panose="020B0604020202020204" pitchFamily="34" charset="0"/>
              </a:rPr>
              <a:t>DYE SENSITIZED </a:t>
            </a:r>
            <a:br>
              <a:rPr lang="en-US" sz="7200" dirty="0" smtClean="0">
                <a:solidFill>
                  <a:srgbClr val="2D81B7"/>
                </a:solidFill>
                <a:latin typeface="Arial" panose="020B0604020202020204" pitchFamily="34" charset="0"/>
                <a:ea typeface="Bebas"/>
                <a:cs typeface="Arial" panose="020B0604020202020204" pitchFamily="34" charset="0"/>
              </a:rPr>
            </a:br>
            <a:r>
              <a:rPr lang="en-US" sz="7200" dirty="0" smtClean="0">
                <a:solidFill>
                  <a:srgbClr val="2D81B7"/>
                </a:solidFill>
                <a:latin typeface="Arial" panose="020B0604020202020204" pitchFamily="34" charset="0"/>
                <a:ea typeface="Bebas"/>
                <a:cs typeface="Arial" panose="020B0604020202020204" pitchFamily="34" charset="0"/>
              </a:rPr>
              <a:t>SOLAR CELLS</a:t>
            </a:r>
            <a:r>
              <a:rPr lang="en-US" sz="7200" dirty="0" smtClean="0">
                <a:solidFill>
                  <a:srgbClr val="2D81B7"/>
                </a:solidFill>
                <a:latin typeface="Bebas"/>
                <a:ea typeface="Bebas"/>
                <a:cs typeface="Bebas"/>
              </a:rPr>
              <a:t/>
            </a:r>
            <a:br>
              <a:rPr lang="en-US" sz="7200" dirty="0" smtClean="0">
                <a:solidFill>
                  <a:srgbClr val="2D81B7"/>
                </a:solidFill>
                <a:latin typeface="Bebas"/>
                <a:ea typeface="Bebas"/>
                <a:cs typeface="Bebas"/>
              </a:rPr>
            </a:br>
            <a:r>
              <a:rPr lang="en-US" sz="2400" dirty="0" smtClean="0">
                <a:solidFill>
                  <a:schemeClr val="bg1"/>
                </a:solidFill>
                <a:latin typeface="Bebas Neue" charset="0"/>
                <a:ea typeface="Bebas Neue" charset="0"/>
                <a:cs typeface="Bebas Neue" charset="0"/>
              </a:rPr>
              <a:t>Background </a:t>
            </a:r>
            <a:r>
              <a:rPr lang="en-US" sz="2400" dirty="0" smtClean="0">
                <a:solidFill>
                  <a:schemeClr val="bg1"/>
                </a:solidFill>
                <a:latin typeface="Bebas Neue" charset="0"/>
                <a:ea typeface="Bebas Neue" charset="0"/>
                <a:cs typeface="Bebas Neue" charset="0"/>
              </a:rPr>
              <a:t>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552366"/>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19341683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2D81B7"/>
                </a:solidFill>
                <a:latin typeface="Arial" panose="020B0604020202020204" pitchFamily="34" charset="0"/>
                <a:ea typeface="Bebas Neue" charset="0"/>
                <a:cs typeface="Arial" panose="020B0604020202020204" pitchFamily="34" charset="0"/>
              </a:rPr>
              <a:t>TESTING &amp; SAMPLE RESULTS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6" name="Content Placeholder 2"/>
          <p:cNvSpPr>
            <a:spLocks noGrp="1"/>
          </p:cNvSpPr>
          <p:nvPr>
            <p:ph sz="half" idx="1"/>
          </p:nvPr>
        </p:nvSpPr>
        <p:spPr>
          <a:xfrm>
            <a:off x="254977" y="1248508"/>
            <a:ext cx="4161692" cy="5106255"/>
          </a:xfrm>
        </p:spPr>
        <p:txBody>
          <a:bodyPr>
            <a:noAutofit/>
          </a:bodyPr>
          <a:lstStyle/>
          <a:p>
            <a:r>
              <a:rPr lang="en-US" sz="1600" dirty="0" smtClean="0"/>
              <a:t>Fasten </a:t>
            </a:r>
            <a:r>
              <a:rPr lang="en-US" sz="1600" dirty="0"/>
              <a:t>alligator clips and electrical test leads to the device. Attach the black (-) wire lead to the TiO2 coated glass. Attach the red (+) wire lead to the counter electrode (carbon coated glass</a:t>
            </a:r>
            <a:r>
              <a:rPr lang="en-US" sz="1600" dirty="0" smtClean="0"/>
              <a:t>).</a:t>
            </a:r>
          </a:p>
          <a:p>
            <a:r>
              <a:rPr lang="en-US" sz="1600" dirty="0"/>
              <a:t>Test the current and voltage produced by illumination from an overhead projector or heat </a:t>
            </a:r>
            <a:r>
              <a:rPr lang="en-US" sz="1600" dirty="0" smtClean="0"/>
              <a:t>lamp (as shown) </a:t>
            </a:r>
          </a:p>
          <a:p>
            <a:r>
              <a:rPr lang="en-US" sz="1600" dirty="0" smtClean="0"/>
              <a:t>To characterize the cell, use the </a:t>
            </a:r>
            <a:r>
              <a:rPr lang="en-US" sz="1600" dirty="0" err="1" smtClean="0"/>
              <a:t>poten-tiometer</a:t>
            </a:r>
            <a:r>
              <a:rPr lang="en-US" sz="1600" dirty="0" smtClean="0"/>
              <a:t> and the detailed instructions that are provided with the kit to obtain the current and voltage data for your students’ solar cells as shown in Fig. 5, which is an example of a J-V curve for a solar cell.  Note the current </a:t>
            </a:r>
            <a:r>
              <a:rPr lang="en-US" sz="1600" dirty="0"/>
              <a:t>d</a:t>
            </a:r>
            <a:r>
              <a:rPr lang="en-US" sz="1600" dirty="0" smtClean="0"/>
              <a:t>ensity J (blue, in units of mA/cm</a:t>
            </a:r>
            <a:r>
              <a:rPr lang="en-US" sz="1600" baseline="30000" dirty="0" smtClean="0"/>
              <a:t>2</a:t>
            </a:r>
            <a:r>
              <a:rPr lang="en-US" sz="1600" dirty="0" smtClean="0"/>
              <a:t>) is on the left axis and power </a:t>
            </a:r>
            <a:r>
              <a:rPr lang="en-US" sz="1600" dirty="0"/>
              <a:t>d</a:t>
            </a:r>
            <a:r>
              <a:rPr lang="en-US" sz="1600" dirty="0" smtClean="0"/>
              <a:t>ensity (red, in units of </a:t>
            </a:r>
            <a:r>
              <a:rPr lang="en-US" sz="1600" dirty="0" err="1" smtClean="0"/>
              <a:t>mW</a:t>
            </a:r>
            <a:r>
              <a:rPr lang="en-US" sz="1600" dirty="0" smtClean="0"/>
              <a:t>/cm</a:t>
            </a:r>
            <a:r>
              <a:rPr lang="en-US" sz="1600" baseline="30000" dirty="0" smtClean="0"/>
              <a:t>2</a:t>
            </a:r>
            <a:r>
              <a:rPr lang="en-US" sz="1600" dirty="0" smtClean="0"/>
              <a:t>) is on the right axis.</a:t>
            </a:r>
          </a:p>
          <a:p>
            <a:pPr marL="0" indent="0">
              <a:buNone/>
            </a:pPr>
            <a:r>
              <a:rPr lang="en-US" sz="1600" dirty="0"/>
              <a:t> </a:t>
            </a:r>
            <a:r>
              <a:rPr lang="en-US" sz="1600" dirty="0" smtClean="0"/>
              <a:t>      (</a:t>
            </a:r>
            <a:r>
              <a:rPr lang="en-US" sz="1600" i="1" dirty="0" smtClean="0"/>
              <a:t>Data reproduced with permission from the     </a:t>
            </a:r>
          </a:p>
          <a:p>
            <a:pPr marL="0" indent="0">
              <a:buNone/>
            </a:pPr>
            <a:r>
              <a:rPr lang="en-US" sz="1600" i="1" dirty="0"/>
              <a:t> </a:t>
            </a:r>
            <a:r>
              <a:rPr lang="en-US" sz="1600" i="1" dirty="0" smtClean="0"/>
              <a:t>        NACK RAIN network</a:t>
            </a:r>
            <a:r>
              <a:rPr lang="en-US" sz="1600" dirty="0" smtClean="0"/>
              <a:t>)</a:t>
            </a:r>
          </a:p>
          <a:p>
            <a:pPr marL="0" indent="0">
              <a:buNone/>
            </a:pPr>
            <a:endParaRPr lang="en-US" sz="1600" dirty="0"/>
          </a:p>
          <a:p>
            <a:endParaRPr lang="en-US" sz="1600" dirty="0"/>
          </a:p>
        </p:txBody>
      </p:sp>
      <p:pic>
        <p:nvPicPr>
          <p:cNvPr id="10" name="Content Placeholder 4"/>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1248508"/>
            <a:ext cx="2532184" cy="2992582"/>
          </a:xfrm>
          <a:prstGeom prst="rect">
            <a:avLst/>
          </a:prstGeom>
          <a:noFill/>
          <a:ln>
            <a:noFill/>
          </a:ln>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8569" y="4038600"/>
            <a:ext cx="4270131" cy="2128821"/>
          </a:xfrm>
          <a:prstGeom prst="rect">
            <a:avLst/>
          </a:prstGeom>
        </p:spPr>
      </p:pic>
      <p:sp>
        <p:nvSpPr>
          <p:cNvPr id="12" name="TextBox 11"/>
          <p:cNvSpPr txBox="1"/>
          <p:nvPr/>
        </p:nvSpPr>
        <p:spPr>
          <a:xfrm>
            <a:off x="6409592" y="6354763"/>
            <a:ext cx="569387" cy="307777"/>
          </a:xfrm>
          <a:prstGeom prst="rect">
            <a:avLst/>
          </a:prstGeom>
          <a:noFill/>
        </p:spPr>
        <p:txBody>
          <a:bodyPr wrap="none" rtlCol="0">
            <a:spAutoFit/>
          </a:bodyPr>
          <a:lstStyle/>
          <a:p>
            <a:r>
              <a:rPr lang="en-US" sz="1400" dirty="0" smtClean="0"/>
              <a:t>Fig. 5</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a:spLocks noGrp="1"/>
          </p:cNvSpPr>
          <p:nvPr>
            <p:ph type="title"/>
          </p:nvPr>
        </p:nvSpPr>
        <p:spPr>
          <a:xfrm>
            <a:off x="0" y="274638"/>
            <a:ext cx="9144000" cy="1143000"/>
          </a:xfrm>
        </p:spPr>
        <p:txBody>
          <a:bodyPr>
            <a:noAutofit/>
          </a:bodyPr>
          <a:lstStyle/>
          <a:p>
            <a:r>
              <a:rPr lang="en-US" sz="4000" dirty="0" smtClean="0">
                <a:solidFill>
                  <a:srgbClr val="2D81B7"/>
                </a:solidFill>
                <a:latin typeface="Arial" panose="020B0604020202020204" pitchFamily="34" charset="0"/>
                <a:ea typeface="Bebas Neue" charset="0"/>
                <a:cs typeface="Arial" panose="020B0604020202020204" pitchFamily="34" charset="0"/>
              </a:rPr>
              <a:t>EXTENSIONS </a:t>
            </a:r>
            <a:r>
              <a:rPr lang="mr-IN" sz="4000" dirty="0" smtClean="0">
                <a:solidFill>
                  <a:srgbClr val="2D81B7"/>
                </a:solidFill>
                <a:latin typeface="Arial" panose="020B0604020202020204" pitchFamily="34" charset="0"/>
                <a:ea typeface="Bebas Neue" charset="0"/>
                <a:cs typeface="Bebas Neue" charset="0"/>
              </a:rPr>
              <a:t>–</a:t>
            </a:r>
            <a:r>
              <a:rPr lang="en-US" sz="4000" dirty="0" smtClean="0">
                <a:solidFill>
                  <a:srgbClr val="2D81B7"/>
                </a:solidFill>
                <a:latin typeface="Arial" panose="020B0604020202020204" pitchFamily="34" charset="0"/>
                <a:ea typeface="Bebas Neue" charset="0"/>
                <a:cs typeface="Arial" panose="020B0604020202020204" pitchFamily="34" charset="0"/>
              </a:rPr>
              <a:t> FUTURE &amp; DRAWBACKS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21" name="Content Placeholder 2"/>
          <p:cNvSpPr>
            <a:spLocks noGrp="1"/>
          </p:cNvSpPr>
          <p:nvPr>
            <p:ph sz="half" idx="1"/>
          </p:nvPr>
        </p:nvSpPr>
        <p:spPr>
          <a:xfrm>
            <a:off x="381000" y="1524000"/>
            <a:ext cx="8311369" cy="5282418"/>
          </a:xfrm>
        </p:spPr>
        <p:txBody>
          <a:bodyPr>
            <a:noAutofit/>
          </a:bodyPr>
          <a:lstStyle/>
          <a:p>
            <a:r>
              <a:rPr lang="en-US" sz="1800" dirty="0" smtClean="0"/>
              <a:t>One advantage of </a:t>
            </a:r>
            <a:r>
              <a:rPr lang="en-US" sz="1800" dirty="0"/>
              <a:t>DSC’s </a:t>
            </a:r>
            <a:r>
              <a:rPr lang="en-US" sz="1800" dirty="0" smtClean="0"/>
              <a:t>is that they be can </a:t>
            </a:r>
            <a:r>
              <a:rPr lang="en-US" sz="1800" dirty="0"/>
              <a:t>be fabricated on a variety of substrates such as thin film, flexible or robust plastics, and applied to metal and glass substrates</a:t>
            </a:r>
            <a:r>
              <a:rPr lang="en-US" sz="1800" dirty="0" smtClean="0"/>
              <a:t>.</a:t>
            </a:r>
          </a:p>
          <a:p>
            <a:r>
              <a:rPr lang="en-US" sz="1800" dirty="0"/>
              <a:t>DSC’s could also power small electronic devices. One application gaining a lot of attention is the Internet of Things, which refers to a network of appliances, vehicles, and other objects that are fitted with sensors and other electronics to enable them to collect and transmit </a:t>
            </a:r>
            <a:r>
              <a:rPr lang="en-US" sz="1800" dirty="0" smtClean="0"/>
              <a:t>data</a:t>
            </a:r>
          </a:p>
          <a:p>
            <a:r>
              <a:rPr lang="en-US" sz="1800" dirty="0"/>
              <a:t>In the future, some DSC companies intend to manufacture DSC powered beacons that broadcast Bluetooth signals. These devices can be used in many ways. One such example is to direct game-day attendees from the entrance of a sports stadium to ticketed seats via cell phone </a:t>
            </a:r>
            <a:r>
              <a:rPr lang="en-US" sz="1800" dirty="0" smtClean="0"/>
              <a:t>communication</a:t>
            </a:r>
          </a:p>
          <a:p>
            <a:r>
              <a:rPr lang="en-US" sz="1800" dirty="0" smtClean="0"/>
              <a:t>One drawback </a:t>
            </a:r>
            <a:r>
              <a:rPr lang="en-US" sz="1800" dirty="0"/>
              <a:t>of DSC technology </a:t>
            </a:r>
            <a:r>
              <a:rPr lang="en-US" sz="1800" dirty="0" smtClean="0"/>
              <a:t>is in relation </a:t>
            </a:r>
            <a:r>
              <a:rPr lang="en-US" sz="1800" dirty="0"/>
              <a:t>to the liquid </a:t>
            </a:r>
            <a:r>
              <a:rPr lang="en-US" sz="1800" dirty="0" smtClean="0"/>
              <a:t>electrolyte. The electrolyte is </a:t>
            </a:r>
            <a:r>
              <a:rPr lang="en-US" sz="1800" dirty="0"/>
              <a:t>corrosive, volatile, and prone to </a:t>
            </a:r>
            <a:r>
              <a:rPr lang="en-US" sz="1800" dirty="0" smtClean="0"/>
              <a:t>leaking</a:t>
            </a:r>
            <a:r>
              <a:rPr lang="en-US" sz="1800" baseline="30000" dirty="0" smtClean="0"/>
              <a:t>4</a:t>
            </a:r>
            <a:r>
              <a:rPr lang="en-US" sz="1800" dirty="0" smtClean="0"/>
              <a:t>; </a:t>
            </a:r>
            <a:r>
              <a:rPr lang="en-US" sz="1800" dirty="0"/>
              <a:t>all of which limit the long term stability of the cell. However, Northwestern University researchers have replaced the liquid electrolyte with a novel semiconducting inorganic solid: fluorine doped cesium tin iodide (CsSnI</a:t>
            </a:r>
            <a:r>
              <a:rPr lang="en-US" sz="1800" baseline="-25000" dirty="0"/>
              <a:t>2.95</a:t>
            </a:r>
            <a:r>
              <a:rPr lang="en-US" sz="1800" dirty="0"/>
              <a:t>F</a:t>
            </a:r>
            <a:r>
              <a:rPr lang="en-US" sz="1800" baseline="-25000" dirty="0"/>
              <a:t>0.05</a:t>
            </a:r>
            <a:r>
              <a:rPr lang="en-US" sz="1800" dirty="0"/>
              <a:t>).  Implementing lab findings and improvements into the manufacturing process usually takes several years. </a:t>
            </a:r>
          </a:p>
          <a:p>
            <a:endParaRPr lang="en-US" sz="1800" dirty="0"/>
          </a:p>
          <a:p>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rgbClr val="2D81B7"/>
                </a:solidFill>
                <a:latin typeface="Arial" panose="020B0604020202020204" pitchFamily="34" charset="0"/>
                <a:ea typeface="Bebas Neue" charset="0"/>
                <a:cs typeface="Arial" panose="020B0604020202020204" pitchFamily="34" charset="0"/>
              </a:rPr>
              <a:t>References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5" name="Rectangle 4"/>
          <p:cNvSpPr/>
          <p:nvPr/>
        </p:nvSpPr>
        <p:spPr>
          <a:xfrm>
            <a:off x="351264" y="1681398"/>
            <a:ext cx="8168054" cy="3308598"/>
          </a:xfrm>
          <a:prstGeom prst="rect">
            <a:avLst/>
          </a:prstGeom>
        </p:spPr>
        <p:txBody>
          <a:bodyPr wrap="square">
            <a:spAutoFit/>
          </a:bodyPr>
          <a:lstStyle/>
          <a:p>
            <a:endParaRPr lang="en-US" sz="1100" b="1" dirty="0" smtClean="0">
              <a:solidFill>
                <a:srgbClr val="000000"/>
              </a:solidFill>
              <a:latin typeface="Arial" panose="020B0604020202020204" pitchFamily="34" charset="0"/>
            </a:endParaRPr>
          </a:p>
          <a:p>
            <a:r>
              <a:rPr lang="en-US" sz="1600" b="1" dirty="0" smtClean="0">
                <a:solidFill>
                  <a:srgbClr val="000000"/>
                </a:solidFill>
                <a:latin typeface="+mj-lt"/>
              </a:rPr>
              <a:t>1    </a:t>
            </a:r>
            <a:r>
              <a:rPr lang="en-US" sz="1600" dirty="0" err="1">
                <a:latin typeface="+mj-lt"/>
                <a:cs typeface="Arial" panose="020B0604020202020204" pitchFamily="34" charset="0"/>
              </a:rPr>
              <a:t>O’Regan</a:t>
            </a:r>
            <a:r>
              <a:rPr lang="en-US" sz="1600" dirty="0">
                <a:latin typeface="+mj-lt"/>
                <a:cs typeface="Arial" panose="020B0604020202020204" pitchFamily="34" charset="0"/>
              </a:rPr>
              <a:t>, B.; </a:t>
            </a:r>
            <a:r>
              <a:rPr lang="en-US" sz="1600" dirty="0" err="1">
                <a:latin typeface="+mj-lt"/>
                <a:cs typeface="Arial" panose="020B0604020202020204" pitchFamily="34" charset="0"/>
              </a:rPr>
              <a:t>Gra¨tzel</a:t>
            </a:r>
            <a:r>
              <a:rPr lang="en-US" sz="1600" dirty="0">
                <a:latin typeface="+mj-lt"/>
                <a:cs typeface="Arial" panose="020B0604020202020204" pitchFamily="34" charset="0"/>
              </a:rPr>
              <a:t>, M. Nature 1991, 353, 737.</a:t>
            </a:r>
            <a:endParaRPr lang="en-US" sz="1600" b="1" dirty="0">
              <a:solidFill>
                <a:srgbClr val="000000"/>
              </a:solidFill>
              <a:latin typeface="+mj-lt"/>
              <a:cs typeface="Arial" panose="020B0604020202020204" pitchFamily="34" charset="0"/>
            </a:endParaRPr>
          </a:p>
          <a:p>
            <a:pPr marL="342900" indent="-342900">
              <a:buAutoNum type="arabicPlain" startAt="2"/>
            </a:pPr>
            <a:r>
              <a:rPr lang="en-US" sz="1600" b="1" dirty="0" smtClean="0">
                <a:solidFill>
                  <a:srgbClr val="000000"/>
                </a:solidFill>
                <a:latin typeface="+mj-lt"/>
              </a:rPr>
              <a:t>Dye-Sensitized </a:t>
            </a:r>
            <a:r>
              <a:rPr lang="en-US" sz="1600" b="1" dirty="0">
                <a:solidFill>
                  <a:srgbClr val="000000"/>
                </a:solidFill>
                <a:latin typeface="+mj-lt"/>
              </a:rPr>
              <a:t>Solar </a:t>
            </a:r>
            <a:r>
              <a:rPr lang="en-US" sz="1600" b="1" dirty="0" smtClean="0">
                <a:solidFill>
                  <a:srgbClr val="000000"/>
                </a:solidFill>
                <a:latin typeface="+mj-lt"/>
              </a:rPr>
              <a:t>Cells: </a:t>
            </a:r>
            <a:r>
              <a:rPr lang="en-US" sz="1600" dirty="0" smtClean="0">
                <a:solidFill>
                  <a:srgbClr val="000000"/>
                </a:solidFill>
                <a:latin typeface="+mj-lt"/>
              </a:rPr>
              <a:t>Anders </a:t>
            </a:r>
            <a:r>
              <a:rPr lang="en-US" sz="1600" dirty="0" err="1">
                <a:solidFill>
                  <a:srgbClr val="000000"/>
                </a:solidFill>
                <a:latin typeface="+mj-lt"/>
              </a:rPr>
              <a:t>Hagfeldt</a:t>
            </a:r>
            <a:r>
              <a:rPr lang="en-US" sz="1600" dirty="0">
                <a:solidFill>
                  <a:srgbClr val="000000"/>
                </a:solidFill>
                <a:latin typeface="+mj-lt"/>
              </a:rPr>
              <a:t>, </a:t>
            </a:r>
            <a:r>
              <a:rPr lang="en-US" sz="1600" dirty="0" err="1">
                <a:solidFill>
                  <a:srgbClr val="000000"/>
                </a:solidFill>
                <a:latin typeface="+mj-lt"/>
              </a:rPr>
              <a:t>Gerrit</a:t>
            </a:r>
            <a:r>
              <a:rPr lang="en-US" sz="1600" dirty="0">
                <a:solidFill>
                  <a:srgbClr val="000000"/>
                </a:solidFill>
                <a:latin typeface="+mj-lt"/>
              </a:rPr>
              <a:t> </a:t>
            </a:r>
            <a:r>
              <a:rPr lang="en-US" sz="1600" dirty="0" err="1">
                <a:solidFill>
                  <a:srgbClr val="000000"/>
                </a:solidFill>
                <a:latin typeface="+mj-lt"/>
              </a:rPr>
              <a:t>Boschloo</a:t>
            </a:r>
            <a:r>
              <a:rPr lang="en-US" sz="1600" dirty="0">
                <a:solidFill>
                  <a:srgbClr val="000000"/>
                </a:solidFill>
                <a:latin typeface="+mj-lt"/>
              </a:rPr>
              <a:t>, </a:t>
            </a:r>
            <a:r>
              <a:rPr lang="en-US" sz="1600" dirty="0" err="1">
                <a:solidFill>
                  <a:srgbClr val="000000"/>
                </a:solidFill>
                <a:latin typeface="+mj-lt"/>
              </a:rPr>
              <a:t>Licheng</a:t>
            </a:r>
            <a:r>
              <a:rPr lang="en-US" sz="1600" dirty="0">
                <a:solidFill>
                  <a:srgbClr val="000000"/>
                </a:solidFill>
                <a:latin typeface="+mj-lt"/>
              </a:rPr>
              <a:t> Sun, Lars </a:t>
            </a:r>
            <a:r>
              <a:rPr lang="en-US" sz="1600" dirty="0" err="1">
                <a:solidFill>
                  <a:srgbClr val="000000"/>
                </a:solidFill>
                <a:latin typeface="+mj-lt"/>
              </a:rPr>
              <a:t>Kloo</a:t>
            </a:r>
            <a:r>
              <a:rPr lang="en-US" sz="1600" dirty="0">
                <a:solidFill>
                  <a:srgbClr val="000000"/>
                </a:solidFill>
                <a:latin typeface="+mj-lt"/>
              </a:rPr>
              <a:t>, and </a:t>
            </a:r>
            <a:r>
              <a:rPr lang="en-US" sz="1600" dirty="0" smtClean="0">
                <a:solidFill>
                  <a:srgbClr val="000000"/>
                </a:solidFill>
                <a:latin typeface="+mj-lt"/>
              </a:rPr>
              <a:t> </a:t>
            </a:r>
          </a:p>
          <a:p>
            <a:r>
              <a:rPr lang="en-US" sz="1600" dirty="0">
                <a:solidFill>
                  <a:srgbClr val="000000"/>
                </a:solidFill>
                <a:latin typeface="+mj-lt"/>
              </a:rPr>
              <a:t> </a:t>
            </a:r>
            <a:r>
              <a:rPr lang="en-US" sz="1600" dirty="0" smtClean="0">
                <a:solidFill>
                  <a:srgbClr val="000000"/>
                </a:solidFill>
                <a:latin typeface="+mj-lt"/>
              </a:rPr>
              <a:t>       Henrik </a:t>
            </a:r>
            <a:r>
              <a:rPr lang="en-US" sz="1600" dirty="0" err="1" smtClean="0">
                <a:solidFill>
                  <a:srgbClr val="000000"/>
                </a:solidFill>
                <a:latin typeface="+mj-lt"/>
              </a:rPr>
              <a:t>Pettersson</a:t>
            </a:r>
            <a:r>
              <a:rPr lang="en-US" sz="1600" dirty="0" smtClean="0">
                <a:solidFill>
                  <a:srgbClr val="000000"/>
                </a:solidFill>
                <a:latin typeface="+mj-lt"/>
              </a:rPr>
              <a:t>  </a:t>
            </a:r>
            <a:r>
              <a:rPr lang="en-US" sz="1600" i="1" dirty="0" smtClean="0">
                <a:solidFill>
                  <a:srgbClr val="000000"/>
                </a:solidFill>
                <a:latin typeface="+mj-lt"/>
              </a:rPr>
              <a:t>Chemical </a:t>
            </a:r>
            <a:r>
              <a:rPr lang="en-US" sz="1600" i="1" dirty="0">
                <a:solidFill>
                  <a:srgbClr val="000000"/>
                </a:solidFill>
                <a:latin typeface="+mj-lt"/>
              </a:rPr>
              <a:t>Reviews</a:t>
            </a:r>
            <a:r>
              <a:rPr lang="en-US" sz="1600" dirty="0">
                <a:solidFill>
                  <a:srgbClr val="000000"/>
                </a:solidFill>
                <a:latin typeface="+mj-lt"/>
              </a:rPr>
              <a:t> </a:t>
            </a:r>
            <a:r>
              <a:rPr lang="en-US" sz="1600" b="1" dirty="0">
                <a:solidFill>
                  <a:srgbClr val="000000"/>
                </a:solidFill>
                <a:latin typeface="+mj-lt"/>
              </a:rPr>
              <a:t>2010</a:t>
            </a:r>
            <a:r>
              <a:rPr lang="en-US" sz="1600" dirty="0">
                <a:solidFill>
                  <a:srgbClr val="000000"/>
                </a:solidFill>
                <a:latin typeface="+mj-lt"/>
              </a:rPr>
              <a:t> </a:t>
            </a:r>
            <a:r>
              <a:rPr lang="en-US" sz="1600" i="1" dirty="0">
                <a:solidFill>
                  <a:srgbClr val="000000"/>
                </a:solidFill>
                <a:latin typeface="+mj-lt"/>
              </a:rPr>
              <a:t>110</a:t>
            </a:r>
            <a:r>
              <a:rPr lang="en-US" sz="1600" dirty="0">
                <a:solidFill>
                  <a:srgbClr val="000000"/>
                </a:solidFill>
                <a:latin typeface="+mj-lt"/>
              </a:rPr>
              <a:t> (11), 6595-6663</a:t>
            </a:r>
          </a:p>
          <a:p>
            <a:r>
              <a:rPr lang="en-US" sz="1600" dirty="0">
                <a:solidFill>
                  <a:srgbClr val="000000"/>
                </a:solidFill>
                <a:latin typeface="+mj-lt"/>
              </a:rPr>
              <a:t> </a:t>
            </a:r>
            <a:r>
              <a:rPr lang="en-US" sz="1600" dirty="0" smtClean="0">
                <a:solidFill>
                  <a:srgbClr val="000000"/>
                </a:solidFill>
                <a:latin typeface="+mj-lt"/>
              </a:rPr>
              <a:t>        DOI</a:t>
            </a:r>
            <a:r>
              <a:rPr lang="en-US" sz="1600" dirty="0">
                <a:solidFill>
                  <a:srgbClr val="000000"/>
                </a:solidFill>
                <a:latin typeface="+mj-lt"/>
              </a:rPr>
              <a:t>: </a:t>
            </a:r>
            <a:r>
              <a:rPr lang="en-US" sz="1600" dirty="0" smtClean="0">
                <a:solidFill>
                  <a:srgbClr val="000000"/>
                </a:solidFill>
                <a:latin typeface="+mj-lt"/>
              </a:rPr>
              <a:t>10.1021/cr900356p</a:t>
            </a:r>
          </a:p>
          <a:p>
            <a:pPr marL="342900" indent="-342900">
              <a:buAutoNum type="arabicPlain" startAt="3"/>
            </a:pPr>
            <a:r>
              <a:rPr lang="en-US" sz="1600" dirty="0" smtClean="0">
                <a:latin typeface="+mj-lt"/>
              </a:rPr>
              <a:t>University </a:t>
            </a:r>
            <a:r>
              <a:rPr lang="en-US" sz="1600" dirty="0">
                <a:latin typeface="+mj-lt"/>
              </a:rPr>
              <a:t>of Wisconsin Madison MRSEC Education group </a:t>
            </a:r>
            <a:r>
              <a:rPr lang="en-US" sz="1600" dirty="0" smtClean="0">
                <a:latin typeface="+mj-lt"/>
              </a:rPr>
              <a:t> </a:t>
            </a:r>
          </a:p>
          <a:p>
            <a:r>
              <a:rPr lang="en-US" sz="1600" dirty="0" smtClean="0">
                <a:latin typeface="+mj-lt"/>
                <a:hlinkClick r:id="rId2"/>
              </a:rPr>
              <a:t>http</a:t>
            </a:r>
            <a:r>
              <a:rPr lang="en-US" sz="1600" dirty="0">
                <a:latin typeface="+mj-lt"/>
                <a:hlinkClick r:id="rId2"/>
              </a:rPr>
              <a:t>://www.education.mrsec.wisc.edu/289.htm</a:t>
            </a:r>
            <a:r>
              <a:rPr lang="en-US" sz="1600" dirty="0">
                <a:latin typeface="+mj-lt"/>
              </a:rPr>
              <a:t>  </a:t>
            </a:r>
            <a:endParaRPr lang="en-US" sz="1600" dirty="0" smtClean="0">
              <a:latin typeface="+mj-lt"/>
            </a:endParaRPr>
          </a:p>
          <a:p>
            <a:endParaRPr lang="en-US" sz="1600" dirty="0">
              <a:latin typeface="+mj-lt"/>
            </a:endParaRPr>
          </a:p>
          <a:p>
            <a:r>
              <a:rPr lang="en-US" sz="1600" dirty="0" smtClean="0">
                <a:latin typeface="+mj-lt"/>
              </a:rPr>
              <a:t>4    </a:t>
            </a:r>
            <a:r>
              <a:rPr lang="en-US" sz="1600" b="1" dirty="0"/>
              <a:t>Characteristics of the Iodide/Triiodide Redox Mediator in Dye-Sensitized Solar Cells</a:t>
            </a:r>
          </a:p>
          <a:p>
            <a:r>
              <a:rPr lang="en-US" sz="1600" dirty="0" smtClean="0"/>
              <a:t>         </a:t>
            </a:r>
            <a:r>
              <a:rPr lang="en-US" sz="1600" dirty="0" err="1" smtClean="0"/>
              <a:t>Gerrit</a:t>
            </a:r>
            <a:r>
              <a:rPr lang="en-US" sz="1600" dirty="0" smtClean="0"/>
              <a:t> </a:t>
            </a:r>
            <a:r>
              <a:rPr lang="en-US" sz="1600" dirty="0" err="1"/>
              <a:t>Boschloo</a:t>
            </a:r>
            <a:r>
              <a:rPr lang="en-US" sz="1600" dirty="0"/>
              <a:t> and Anders </a:t>
            </a:r>
            <a:r>
              <a:rPr lang="en-US" sz="1600" dirty="0" err="1" smtClean="0"/>
              <a:t>Hagfeldt</a:t>
            </a:r>
            <a:r>
              <a:rPr lang="en-US" sz="1600" dirty="0" smtClean="0"/>
              <a:t>, </a:t>
            </a:r>
            <a:r>
              <a:rPr lang="en-US" sz="1600" i="1" dirty="0" smtClean="0"/>
              <a:t> Accounts </a:t>
            </a:r>
            <a:r>
              <a:rPr lang="en-US" sz="1600" i="1" dirty="0"/>
              <a:t>of Chemical Research</a:t>
            </a:r>
            <a:r>
              <a:rPr lang="en-US" sz="1600" dirty="0"/>
              <a:t> </a:t>
            </a:r>
            <a:r>
              <a:rPr lang="en-US" sz="1600" b="1" dirty="0"/>
              <a:t>2009</a:t>
            </a:r>
            <a:r>
              <a:rPr lang="en-US" sz="1600" dirty="0"/>
              <a:t> </a:t>
            </a:r>
            <a:r>
              <a:rPr lang="en-US" sz="1600" i="1" dirty="0"/>
              <a:t>42</a:t>
            </a:r>
            <a:r>
              <a:rPr lang="en-US" sz="1600" dirty="0"/>
              <a:t> (11), 1819-1826</a:t>
            </a:r>
          </a:p>
          <a:p>
            <a:r>
              <a:rPr lang="en-US" sz="1600" dirty="0" smtClean="0"/>
              <a:t>         DOI</a:t>
            </a:r>
            <a:r>
              <a:rPr lang="en-US" sz="1600" dirty="0"/>
              <a:t>: 10.1021/ar900138m</a:t>
            </a:r>
            <a:endParaRPr lang="en-US" sz="1600" dirty="0">
              <a:latin typeface="+mj-lt"/>
            </a:endParaRPr>
          </a:p>
          <a:p>
            <a:endParaRPr lang="en-US" sz="1100" dirty="0" smtClean="0">
              <a:solidFill>
                <a:srgbClr val="000000"/>
              </a:solidFill>
              <a:latin typeface="Arial" panose="020B0604020202020204" pitchFamily="34" charset="0"/>
            </a:endParaRPr>
          </a:p>
          <a:p>
            <a:r>
              <a:rPr lang="en-US" sz="1100" dirty="0" smtClean="0"/>
              <a:t> </a:t>
            </a:r>
            <a:endParaRPr lang="en-US"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45016" cy="914400"/>
          </a:xfrm>
        </p:spPr>
        <p:txBody>
          <a:bodyPr>
            <a:noAutofit/>
          </a:bodyPr>
          <a:lstStyle/>
          <a:p>
            <a:r>
              <a:rPr lang="en-US" sz="4000" dirty="0" smtClean="0">
                <a:solidFill>
                  <a:srgbClr val="2D81B7"/>
                </a:solidFill>
                <a:latin typeface="Arial" panose="020B0604020202020204" pitchFamily="34" charset="0"/>
                <a:ea typeface="Bebas Neue" charset="0"/>
                <a:cs typeface="Arial" panose="020B0604020202020204" pitchFamily="34" charset="0"/>
              </a:rPr>
              <a:t>PROPERTIES OF SOLAR CELLS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15" name="Content Placeholder 2"/>
          <p:cNvSpPr>
            <a:spLocks noGrp="1"/>
          </p:cNvSpPr>
          <p:nvPr>
            <p:ph sz="quarter" idx="4294967295"/>
          </p:nvPr>
        </p:nvSpPr>
        <p:spPr>
          <a:xfrm>
            <a:off x="304800" y="1333500"/>
            <a:ext cx="8157561" cy="1875064"/>
          </a:xfrm>
          <a:prstGeom prst="rect">
            <a:avLst/>
          </a:prstGeom>
        </p:spPr>
        <p:txBody>
          <a:bodyPr>
            <a:normAutofit/>
          </a:bodyPr>
          <a:lstStyle/>
          <a:p>
            <a:r>
              <a:rPr lang="en-US" sz="2000" dirty="0" smtClean="0"/>
              <a:t>Silicon based Solar cells were developed by Bell labs approximately 50 years ago and the utilize a p-n junction.</a:t>
            </a:r>
          </a:p>
          <a:p>
            <a:r>
              <a:rPr lang="en-US" sz="2000" dirty="0" smtClean="0"/>
              <a:t>Absorbed light creates free electrons and holes, which act as charge carriers and are connected to electrodes (top and bottom) as shown in Fig. 1</a:t>
            </a:r>
          </a:p>
          <a:p>
            <a:endParaRPr lang="en-US" sz="1600" dirty="0" smtClean="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465" y="3208564"/>
            <a:ext cx="7020137" cy="3305781"/>
          </a:xfrm>
          <a:prstGeom prst="rect">
            <a:avLst/>
          </a:prstGeom>
        </p:spPr>
      </p:pic>
      <p:sp>
        <p:nvSpPr>
          <p:cNvPr id="17" name="TextBox 16"/>
          <p:cNvSpPr txBox="1"/>
          <p:nvPr/>
        </p:nvSpPr>
        <p:spPr>
          <a:xfrm>
            <a:off x="4876800" y="6248400"/>
            <a:ext cx="685800" cy="369332"/>
          </a:xfrm>
          <a:prstGeom prst="rect">
            <a:avLst/>
          </a:prstGeom>
          <a:noFill/>
        </p:spPr>
        <p:txBody>
          <a:bodyPr wrap="square" rtlCol="0">
            <a:spAutoFit/>
          </a:bodyPr>
          <a:lstStyle/>
          <a:p>
            <a:r>
              <a:rPr lang="en-US" dirty="0" smtClean="0"/>
              <a:t>Fig. 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69935"/>
            <a:ext cx="8229600" cy="1143000"/>
          </a:xfrm>
        </p:spPr>
        <p:txBody>
          <a:bodyPr>
            <a:normAutofit/>
          </a:bodyPr>
          <a:lstStyle/>
          <a:p>
            <a:r>
              <a:rPr lang="en-US" sz="4000" dirty="0">
                <a:solidFill>
                  <a:srgbClr val="2D81B7"/>
                </a:solidFill>
                <a:latin typeface="Arial" panose="020B0604020202020204" pitchFamily="34" charset="0"/>
                <a:ea typeface="Bebas Neue" charset="0"/>
                <a:cs typeface="Arial" panose="020B0604020202020204" pitchFamily="34" charset="0"/>
              </a:rPr>
              <a:t>PROPERTIES OF SOLAR CELLS</a:t>
            </a:r>
          </a:p>
        </p:txBody>
      </p:sp>
      <p:sp>
        <p:nvSpPr>
          <p:cNvPr id="4" name="Content Placeholder 2"/>
          <p:cNvSpPr>
            <a:spLocks noGrp="1"/>
          </p:cNvSpPr>
          <p:nvPr>
            <p:ph sz="quarter" idx="4294967295"/>
          </p:nvPr>
        </p:nvSpPr>
        <p:spPr>
          <a:xfrm>
            <a:off x="152400" y="1389874"/>
            <a:ext cx="8885544" cy="2478316"/>
          </a:xfrm>
          <a:prstGeom prst="rect">
            <a:avLst/>
          </a:prstGeom>
        </p:spPr>
        <p:txBody>
          <a:bodyPr>
            <a:normAutofit lnSpcReduction="10000"/>
          </a:bodyPr>
          <a:lstStyle/>
          <a:p>
            <a:r>
              <a:rPr lang="en-US" sz="2000" dirty="0" smtClean="0"/>
              <a:t>The resultant current created can drive an external load (Fig. 2) or stored in a battery for later use.</a:t>
            </a:r>
          </a:p>
          <a:p>
            <a:r>
              <a:rPr lang="en-US" sz="2000" dirty="0" smtClean="0"/>
              <a:t>Conventional solar cells have a variety of uses from toys, electrical power generation to powering satellites or remote places where power cannot be reached by the distribution grid.</a:t>
            </a:r>
          </a:p>
          <a:p>
            <a:r>
              <a:rPr lang="en-US" sz="2000" dirty="0" smtClean="0"/>
              <a:t>Since these solar cells must be constructed from extremely pure silicon, these devices are often too expensive to be competitive with fossil fuels generation of electricity</a:t>
            </a:r>
            <a:r>
              <a:rPr lang="en-US" sz="1800" dirty="0" smtClean="0"/>
              <a:t>.</a:t>
            </a:r>
          </a:p>
          <a:p>
            <a:endParaRPr lang="en-US" sz="1600" dirty="0" smtClean="0"/>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3897687"/>
            <a:ext cx="6650894" cy="26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049347" y="6213965"/>
            <a:ext cx="685800" cy="369332"/>
          </a:xfrm>
          <a:prstGeom prst="rect">
            <a:avLst/>
          </a:prstGeom>
          <a:noFill/>
        </p:spPr>
        <p:txBody>
          <a:bodyPr wrap="square" rtlCol="0">
            <a:spAutoFit/>
          </a:bodyPr>
          <a:lstStyle/>
          <a:p>
            <a:r>
              <a:rPr lang="en-US" dirty="0" smtClean="0"/>
              <a:t>Fig. 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441" y="228600"/>
            <a:ext cx="8229600" cy="1143000"/>
          </a:xfrm>
        </p:spPr>
        <p:txBody>
          <a:bodyPr anchor="ctr">
            <a:noAutofit/>
          </a:bodyPr>
          <a:lstStyle/>
          <a:p>
            <a:pPr algn="ctr"/>
            <a:r>
              <a:rPr lang="en-US" sz="4000" dirty="0" smtClean="0">
                <a:solidFill>
                  <a:srgbClr val="2D81B7"/>
                </a:solidFill>
                <a:latin typeface="Arial" panose="020B0604020202020204" pitchFamily="34" charset="0"/>
                <a:ea typeface="Bebas Neue" charset="0"/>
                <a:cs typeface="Arial" panose="020B0604020202020204" pitchFamily="34" charset="0"/>
              </a:rPr>
              <a:t>DSC’S VS CONVENTIONAL SOLAR </a:t>
            </a:r>
            <a:r>
              <a:rPr lang="en-US" sz="4000" dirty="0" smtClean="0">
                <a:solidFill>
                  <a:srgbClr val="2D81B7"/>
                </a:solidFill>
                <a:latin typeface="Arial" panose="020B0604020202020204" pitchFamily="34" charset="0"/>
                <a:ea typeface="Bebas Neue" charset="0"/>
                <a:cs typeface="Arial" panose="020B0604020202020204" pitchFamily="34" charset="0"/>
              </a:rPr>
              <a:t>CELLS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16" name="Content Placeholder 2"/>
          <p:cNvSpPr txBox="1">
            <a:spLocks/>
          </p:cNvSpPr>
          <p:nvPr/>
        </p:nvSpPr>
        <p:spPr>
          <a:xfrm>
            <a:off x="304800" y="2133600"/>
            <a:ext cx="4809809" cy="432427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t>In this lab, we will construct a Dye sensitized solar cell (DSC) based on a paper published in </a:t>
            </a:r>
            <a:r>
              <a:rPr lang="en-US" sz="2000" i="1" dirty="0" smtClean="0"/>
              <a:t>Nature</a:t>
            </a:r>
            <a:r>
              <a:rPr lang="en-US" sz="2000" dirty="0" smtClean="0"/>
              <a:t> by </a:t>
            </a:r>
            <a:r>
              <a:rPr lang="en-US" sz="2000" dirty="0" err="1" smtClean="0"/>
              <a:t>O’Reagan</a:t>
            </a:r>
            <a:r>
              <a:rPr lang="en-US" sz="2000" dirty="0" smtClean="0"/>
              <a:t> &amp; </a:t>
            </a:r>
            <a:r>
              <a:rPr lang="en-US" sz="2000" dirty="0" err="1" smtClean="0"/>
              <a:t>Gratzel</a:t>
            </a:r>
            <a:r>
              <a:rPr lang="en-US" sz="2000" dirty="0" smtClean="0"/>
              <a:t> in 1991</a:t>
            </a:r>
            <a:r>
              <a:rPr lang="en-US" sz="2000" baseline="30000" dirty="0" smtClean="0"/>
              <a:t>1 </a:t>
            </a:r>
          </a:p>
          <a:p>
            <a:r>
              <a:rPr lang="en-US" sz="2000" dirty="0" smtClean="0"/>
              <a:t> It consists of  a photoelectrochemical cell, which means that a photo-induced chemical reaction causes electrons to travel from one substance to another.</a:t>
            </a:r>
          </a:p>
          <a:p>
            <a:r>
              <a:rPr lang="en-US" sz="2000" dirty="0" smtClean="0"/>
              <a:t>DSC’s have challenged conventional solid-state photovoltaic technologies by functioning at the molecular and nano level</a:t>
            </a:r>
          </a:p>
          <a:p>
            <a:endParaRPr lang="en-US" sz="2000" baseline="30000" dirty="0" smtClean="0"/>
          </a:p>
        </p:txBody>
      </p:sp>
      <p:pic>
        <p:nvPicPr>
          <p:cNvPr id="17" name="Picture 16" descr="https://upload.wikimedia.org/wikipedia/commons/thumb/f/fd/Dye_Sensitized_Solar_Cell_Scheme.png/300px-Dye_Sensitized_Solar_Cell_Schem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981200"/>
            <a:ext cx="3431719" cy="39693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Image result for images of solar cell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7428" y="3886200"/>
            <a:ext cx="2389713" cy="238971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42900" y="274638"/>
            <a:ext cx="8458200" cy="1143000"/>
          </a:xfrm>
        </p:spPr>
        <p:txBody>
          <a:bodyPr>
            <a:noAutofit/>
          </a:bodyPr>
          <a:lstStyle/>
          <a:p>
            <a:r>
              <a:rPr lang="en-US" sz="4000" dirty="0">
                <a:solidFill>
                  <a:srgbClr val="2D81B7"/>
                </a:solidFill>
                <a:latin typeface="Arial" panose="020B0604020202020204" pitchFamily="34" charset="0"/>
                <a:ea typeface="Bebas Neue" charset="0"/>
                <a:cs typeface="Arial" panose="020B0604020202020204" pitchFamily="34" charset="0"/>
              </a:rPr>
              <a:t>DSC’S VS CONVENTIONAL SOLAR </a:t>
            </a:r>
            <a:r>
              <a:rPr lang="en-US" sz="4000" dirty="0" smtClean="0">
                <a:solidFill>
                  <a:srgbClr val="2D81B7"/>
                </a:solidFill>
                <a:latin typeface="Arial" panose="020B0604020202020204" pitchFamily="34" charset="0"/>
                <a:ea typeface="Bebas Neue" charset="0"/>
                <a:cs typeface="Arial" panose="020B0604020202020204" pitchFamily="34" charset="0"/>
              </a:rPr>
              <a:t>CELLS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8" name="Content Placeholder 2"/>
          <p:cNvSpPr>
            <a:spLocks noGrp="1"/>
          </p:cNvSpPr>
          <p:nvPr>
            <p:ph idx="4294967295"/>
          </p:nvPr>
        </p:nvSpPr>
        <p:spPr>
          <a:xfrm>
            <a:off x="685800" y="1417638"/>
            <a:ext cx="7585666" cy="2544762"/>
          </a:xfrm>
        </p:spPr>
        <p:txBody>
          <a:bodyPr>
            <a:normAutofit/>
          </a:bodyPr>
          <a:lstStyle/>
          <a:p>
            <a:r>
              <a:rPr lang="en-US" sz="2000" dirty="0" smtClean="0"/>
              <a:t>DSC’s have shown to possess efficiencies of 12% for small cells as well as exhibit promising stability data, 1000 h stability test at 80</a:t>
            </a:r>
            <a:r>
              <a:rPr lang="en-US" sz="2000" baseline="30000" dirty="0" smtClean="0"/>
              <a:t>o</a:t>
            </a:r>
            <a:r>
              <a:rPr lang="en-US" sz="2000" dirty="0" smtClean="0"/>
              <a:t>C </a:t>
            </a:r>
            <a:r>
              <a:rPr lang="en-US" sz="2000" baseline="30000" dirty="0" smtClean="0"/>
              <a:t>2</a:t>
            </a:r>
            <a:r>
              <a:rPr lang="en-US" sz="2000" dirty="0" smtClean="0"/>
              <a:t> </a:t>
            </a:r>
          </a:p>
          <a:p>
            <a:r>
              <a:rPr lang="en-US" sz="2000" dirty="0" smtClean="0"/>
              <a:t>DSC’s perform better than other solar technologies under diffuse light and at higher temperatures</a:t>
            </a:r>
          </a:p>
          <a:p>
            <a:r>
              <a:rPr lang="en-US" sz="2000" dirty="0" smtClean="0"/>
              <a:t>DSC’s offer the potential to design solar cells with a large flexibility in shape, color, and transparency thus opening the possibility for a lot of commercial applications</a:t>
            </a:r>
          </a:p>
          <a:p>
            <a:endParaRPr lang="en-US" sz="2000" baseline="30000" dirty="0" smtClean="0"/>
          </a:p>
        </p:txBody>
      </p:sp>
      <p:pic>
        <p:nvPicPr>
          <p:cNvPr id="9" name="Picture 8" descr="Image result for images of solar cel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274" y="4038600"/>
            <a:ext cx="5074191" cy="26003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292781"/>
            <a:ext cx="8915400" cy="1143000"/>
          </a:xfrm>
        </p:spPr>
        <p:txBody>
          <a:bodyPr>
            <a:noAutofit/>
          </a:bodyPr>
          <a:lstStyle/>
          <a:p>
            <a:r>
              <a:rPr lang="en-US" sz="4000" dirty="0" smtClean="0">
                <a:solidFill>
                  <a:srgbClr val="2D81B7"/>
                </a:solidFill>
                <a:latin typeface="Arial" panose="020B0604020202020204" pitchFamily="34" charset="0"/>
                <a:ea typeface="Bebas Neue" charset="0"/>
                <a:cs typeface="Arial" panose="020B0604020202020204" pitchFamily="34" charset="0"/>
              </a:rPr>
              <a:t>OPERATION OF DYE SENSITIZED SOLAR CELLS</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14" name="Content Placeholder 5"/>
          <p:cNvSpPr txBox="1">
            <a:spLocks/>
          </p:cNvSpPr>
          <p:nvPr/>
        </p:nvSpPr>
        <p:spPr>
          <a:xfrm>
            <a:off x="468085" y="1739296"/>
            <a:ext cx="8207830" cy="2390252"/>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cs typeface="Arial" panose="020B0604020202020204" pitchFamily="34" charset="0"/>
              </a:rPr>
              <a:t>Dye-sensitized solar cells (DSCs) consist of a nanostructured semiconductor film coated with organic dye molecules. The nanostructure intimately contacts an electrolyte solution that contains an iodide-triiodide mediator (Fig. 3).</a:t>
            </a:r>
          </a:p>
          <a:p>
            <a:r>
              <a:rPr lang="en-US" sz="1800" dirty="0" smtClean="0">
                <a:cs typeface="Arial" panose="020B0604020202020204" pitchFamily="34" charset="0"/>
              </a:rPr>
              <a:t>The film and solution are sandwiched between two electrodes, which allow for electrical connections. Importantly, one electrode (the one coated with nanocrystals) must be transparent, while the other should be coated with a carbon catalyst to facilitate reduction of the iodide-triiodide mediator</a:t>
            </a:r>
          </a:p>
          <a:p>
            <a:r>
              <a:rPr lang="en-US" sz="1800" dirty="0" smtClean="0">
                <a:cs typeface="Arial" panose="020B0604020202020204" pitchFamily="34" charset="0"/>
              </a:rPr>
              <a:t>The </a:t>
            </a:r>
            <a:r>
              <a:rPr lang="en-US" sz="1800" dirty="0" err="1" smtClean="0">
                <a:cs typeface="Arial" panose="020B0604020202020204" pitchFamily="34" charset="0"/>
              </a:rPr>
              <a:t>anatase</a:t>
            </a:r>
            <a:r>
              <a:rPr lang="en-US" sz="1800" dirty="0" smtClean="0">
                <a:cs typeface="Arial" panose="020B0604020202020204" pitchFamily="34" charset="0"/>
              </a:rPr>
              <a:t> form of TiO</a:t>
            </a:r>
            <a:r>
              <a:rPr lang="en-US" sz="1800" baseline="-25000" dirty="0" smtClean="0">
                <a:cs typeface="Arial" panose="020B0604020202020204" pitchFamily="34" charset="0"/>
              </a:rPr>
              <a:t>2 </a:t>
            </a:r>
            <a:r>
              <a:rPr lang="en-US" sz="1800" dirty="0" smtClean="0">
                <a:cs typeface="Arial" panose="020B0604020202020204" pitchFamily="34" charset="0"/>
              </a:rPr>
              <a:t> (a white pigment found in paints) is a semiconductor with a band gap of 3.2 eV, it primarily absorbs ultraviolet light rather than visible light. </a:t>
            </a:r>
          </a:p>
          <a:p>
            <a:endParaRPr lang="en-US" sz="1400" dirty="0">
              <a:latin typeface="Arial" panose="020B0604020202020204" pitchFamily="34" charset="0"/>
              <a:cs typeface="Arial" panose="020B0604020202020204" pitchFamily="34" charset="0"/>
            </a:endParaRPr>
          </a:p>
        </p:txBody>
      </p:sp>
      <p:pic>
        <p:nvPicPr>
          <p:cNvPr id="15" name="Content Placeholder 3"/>
          <p:cNvPicPr>
            <a:picLocks/>
          </p:cNvPicPr>
          <p:nvPr/>
        </p:nvPicPr>
        <p:blipFill rotWithShape="1">
          <a:blip r:embed="rId2">
            <a:extLst>
              <a:ext uri="{28A0092B-C50C-407E-A947-70E740481C1C}">
                <a14:useLocalDpi xmlns:a14="http://schemas.microsoft.com/office/drawing/2010/main" val="0"/>
              </a:ext>
            </a:extLst>
          </a:blip>
          <a:srcRect l="15602" r="7172"/>
          <a:stretch/>
        </p:blipFill>
        <p:spPr bwMode="auto">
          <a:xfrm>
            <a:off x="228600" y="4114800"/>
            <a:ext cx="5812972" cy="2666163"/>
          </a:xfrm>
          <a:prstGeom prst="rect">
            <a:avLst/>
          </a:prstGeom>
          <a:noFill/>
          <a:ln>
            <a:noFill/>
          </a:ln>
        </p:spPr>
      </p:pic>
      <p:sp>
        <p:nvSpPr>
          <p:cNvPr id="16" name="Text Box 2"/>
          <p:cNvSpPr txBox="1">
            <a:spLocks noChangeArrowheads="1"/>
          </p:cNvSpPr>
          <p:nvPr/>
        </p:nvSpPr>
        <p:spPr bwMode="auto">
          <a:xfrm>
            <a:off x="5943600" y="4840671"/>
            <a:ext cx="2086357" cy="114933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pPr>
            <a:r>
              <a:rPr lang="en-US" sz="12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Fig</a:t>
            </a:r>
            <a:r>
              <a:rPr lang="en-US"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en-US" sz="12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3. T</a:t>
            </a:r>
            <a:r>
              <a:rPr lang="en-US" sz="1200" dirty="0" smtClean="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he </a:t>
            </a:r>
            <a:r>
              <a:rPr lang="en-US" sz="1200" dirty="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structure of a dye-sensitized solar cell. </a:t>
            </a:r>
            <a:endParaRPr lang="en-US" sz="16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100" i="1" dirty="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Reproduced with the permission of NACK RAIN </a:t>
            </a:r>
            <a:r>
              <a:rPr lang="en-US" sz="1100" i="1" dirty="0" smtClean="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network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rgbClr val="2D81B7"/>
                </a:solidFill>
                <a:latin typeface="Arial" panose="020B0604020202020204" pitchFamily="34" charset="0"/>
                <a:ea typeface="Bebas Neue" charset="0"/>
                <a:cs typeface="Arial" panose="020B0604020202020204" pitchFamily="34" charset="0"/>
              </a:rPr>
              <a:t>OPERATION OF DYE SENSITIZED SOLAR CELLS</a:t>
            </a:r>
          </a:p>
        </p:txBody>
      </p:sp>
      <p:sp>
        <p:nvSpPr>
          <p:cNvPr id="9" name="Content Placeholder 5"/>
          <p:cNvSpPr txBox="1">
            <a:spLocks/>
          </p:cNvSpPr>
          <p:nvPr/>
        </p:nvSpPr>
        <p:spPr>
          <a:xfrm>
            <a:off x="228600" y="1980883"/>
            <a:ext cx="4721469" cy="53721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cs typeface="Arial" panose="020B0604020202020204" pitchFamily="34" charset="0"/>
              </a:rPr>
              <a:t>Anthocyanin dyes (raspberry, blackberry, </a:t>
            </a:r>
            <a:r>
              <a:rPr lang="en-US" sz="1800" dirty="0" err="1" smtClean="0">
                <a:cs typeface="Arial" panose="020B0604020202020204" pitchFamily="34" charset="0"/>
              </a:rPr>
              <a:t>bing</a:t>
            </a:r>
            <a:r>
              <a:rPr lang="en-US" sz="1800" dirty="0" smtClean="0">
                <a:cs typeface="Arial" panose="020B0604020202020204" pitchFamily="34" charset="0"/>
              </a:rPr>
              <a:t> cherry) on the other hand, are organic molecules that absorb visible light extremely well. This gives them a deep red-purple color. When certain anthocyanin dyes come in contact with TiO</a:t>
            </a:r>
            <a:r>
              <a:rPr lang="en-US" sz="1800" baseline="-25000" dirty="0" smtClean="0">
                <a:cs typeface="Arial" panose="020B0604020202020204" pitchFamily="34" charset="0"/>
              </a:rPr>
              <a:t>2</a:t>
            </a:r>
            <a:r>
              <a:rPr lang="en-US" sz="1800" dirty="0" smtClean="0">
                <a:cs typeface="Arial" panose="020B0604020202020204" pitchFamily="34" charset="0"/>
              </a:rPr>
              <a:t>, they can chemically react with and attach to the surface of the nanocrystals (Fig. 4). </a:t>
            </a:r>
          </a:p>
          <a:p>
            <a:r>
              <a:rPr lang="en-US" sz="1800" dirty="0" smtClean="0">
                <a:cs typeface="Arial" panose="020B0604020202020204" pitchFamily="34" charset="0"/>
              </a:rPr>
              <a:t>The dye molecule acts as a ligand and forms bonds with titanium atoms on the TiO</a:t>
            </a:r>
            <a:r>
              <a:rPr lang="en-US" sz="1800" baseline="-25000" dirty="0" smtClean="0">
                <a:cs typeface="Arial" panose="020B0604020202020204" pitchFamily="34" charset="0"/>
              </a:rPr>
              <a:t>2</a:t>
            </a:r>
            <a:r>
              <a:rPr lang="en-US" sz="1800" dirty="0" smtClean="0">
                <a:cs typeface="Arial" panose="020B0604020202020204" pitchFamily="34" charset="0"/>
              </a:rPr>
              <a:t> surface.</a:t>
            </a:r>
          </a:p>
          <a:p>
            <a:r>
              <a:rPr lang="en-US" sz="1800" dirty="0" smtClean="0">
                <a:cs typeface="Arial" panose="020B0604020202020204" pitchFamily="34" charset="0"/>
              </a:rPr>
              <a:t>The dye molecules absorb visible light and transfer the photo-excited electrons to the TiO</a:t>
            </a:r>
            <a:r>
              <a:rPr lang="en-US" sz="1800" baseline="-25000" dirty="0" smtClean="0">
                <a:cs typeface="Arial" panose="020B0604020202020204" pitchFamily="34" charset="0"/>
              </a:rPr>
              <a:t>2</a:t>
            </a:r>
            <a:r>
              <a:rPr lang="en-US" sz="1800" dirty="0" smtClean="0">
                <a:cs typeface="Arial" panose="020B0604020202020204" pitchFamily="34" charset="0"/>
              </a:rPr>
              <a:t>. </a:t>
            </a:r>
          </a:p>
          <a:p>
            <a:endParaRPr lang="en-US" sz="1800" dirty="0">
              <a:latin typeface="Arial" panose="020B0604020202020204" pitchFamily="34" charset="0"/>
              <a:cs typeface="Arial" panose="020B0604020202020204" pitchFamily="34" charset="0"/>
            </a:endParaRPr>
          </a:p>
        </p:txBody>
      </p:sp>
      <p:grpSp>
        <p:nvGrpSpPr>
          <p:cNvPr id="10" name="Group 9"/>
          <p:cNvGrpSpPr/>
          <p:nvPr/>
        </p:nvGrpSpPr>
        <p:grpSpPr>
          <a:xfrm>
            <a:off x="5181600" y="2286000"/>
            <a:ext cx="3323075" cy="3956205"/>
            <a:chOff x="0" y="-424454"/>
            <a:chExt cx="3110267" cy="3926742"/>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24454"/>
              <a:ext cx="3029447" cy="2814763"/>
            </a:xfrm>
            <a:prstGeom prst="rect">
              <a:avLst/>
            </a:prstGeom>
            <a:noFill/>
            <a:ln>
              <a:noFill/>
            </a:ln>
          </p:spPr>
        </p:pic>
        <p:sp>
          <p:nvSpPr>
            <p:cNvPr id="12" name="Text Box 2"/>
            <p:cNvSpPr txBox="1">
              <a:spLocks noChangeArrowheads="1"/>
            </p:cNvSpPr>
            <p:nvPr/>
          </p:nvSpPr>
          <p:spPr bwMode="auto">
            <a:xfrm>
              <a:off x="247268" y="2693428"/>
              <a:ext cx="2862999" cy="80886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en-US" sz="1000" dirty="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Surface of TiO2 particle with organic dye </a:t>
              </a:r>
              <a:r>
                <a:rPr lang="en-US" sz="1000" dirty="0" smtClean="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molecule. </a:t>
              </a:r>
              <a:r>
                <a:rPr lang="en-US" sz="900" i="1" dirty="0" smtClean="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Reproduced </a:t>
              </a:r>
              <a:r>
                <a:rPr lang="en-US" sz="900" i="1" dirty="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with permission of NACK RAIN network</a:t>
              </a:r>
              <a:r>
                <a:rPr lang="en-US" sz="900" i="1" dirty="0" smtClean="0">
                  <a:solidFill>
                    <a:srgbClr val="000000"/>
                  </a:solidFill>
                  <a:effectLst/>
                  <a:latin typeface="Arial" panose="020B0604020202020204" pitchFamily="34" charset="0"/>
                  <a:ea typeface="Times New Roman" panose="02020603050405020304" pitchFamily="18" charset="0"/>
                  <a:cs typeface="Gill Sans MT" panose="020B0502020104020203" pitchFamily="34" charset="0"/>
                </a:rPr>
                <a:t>)</a:t>
              </a:r>
            </a:p>
            <a:p>
              <a:pPr marL="0" marR="0">
                <a:lnSpc>
                  <a:spcPct val="107000"/>
                </a:lnSpc>
                <a:spcBef>
                  <a:spcPts val="0"/>
                </a:spcBef>
                <a:spcAft>
                  <a:spcPts val="800"/>
                </a:spcAft>
              </a:pPr>
              <a:r>
                <a:rPr lang="en-US" sz="900" i="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en-US" sz="900" i="1"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r>
                <a:rPr lang="en-US" sz="14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Fig. 4</a:t>
              </a: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rgbClr val="2D81B7"/>
                </a:solidFill>
                <a:latin typeface="Arial" panose="020B0604020202020204" pitchFamily="34" charset="0"/>
                <a:ea typeface="Bebas Neue" charset="0"/>
                <a:cs typeface="Arial" panose="020B0604020202020204" pitchFamily="34" charset="0"/>
              </a:rPr>
              <a:t>OPERATION OF DYE SENSITIZED SOLAR CELLS</a:t>
            </a:r>
          </a:p>
        </p:txBody>
      </p:sp>
      <p:sp>
        <p:nvSpPr>
          <p:cNvPr id="19" name="Content Placeholder 6"/>
          <p:cNvSpPr txBox="1">
            <a:spLocks/>
          </p:cNvSpPr>
          <p:nvPr/>
        </p:nvSpPr>
        <p:spPr>
          <a:xfrm>
            <a:off x="400050" y="2133601"/>
            <a:ext cx="8343900" cy="33528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000" dirty="0" smtClean="0"/>
              <a:t>The iodide/tri-iodide mediator transfers electrons to the oxidized dye molecules, which results in the dye molecule reduced back to their original state, while the mediator gets oxidized</a:t>
            </a:r>
          </a:p>
          <a:p>
            <a:r>
              <a:rPr lang="en-US" sz="2000" dirty="0" smtClean="0"/>
              <a:t>Electrons that were injected into the TiO2 percolate are collected by the top electrode </a:t>
            </a:r>
          </a:p>
          <a:p>
            <a:r>
              <a:rPr lang="en-US" sz="2000" dirty="0" smtClean="0"/>
              <a:t>Having passed through the external circuit an possibly used to drive a load, the electrons reach the carbon coated counter electrode</a:t>
            </a:r>
          </a:p>
          <a:p>
            <a:r>
              <a:rPr lang="en-US" sz="2000" dirty="0" smtClean="0"/>
              <a:t>The carbon acts as a catalyst to transfer the electrons back into the oxidized mediator, reducing it to its original state and thus completing the electrical circuit.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85015"/>
            <a:ext cx="8686800" cy="1143000"/>
          </a:xfrm>
        </p:spPr>
        <p:txBody>
          <a:bodyPr>
            <a:noAutofit/>
          </a:bodyPr>
          <a:lstStyle/>
          <a:p>
            <a:r>
              <a:rPr lang="en-US" sz="4000" dirty="0" smtClean="0">
                <a:solidFill>
                  <a:srgbClr val="2D81B7"/>
                </a:solidFill>
                <a:latin typeface="Arial" panose="020B0604020202020204" pitchFamily="34" charset="0"/>
                <a:ea typeface="Bebas Neue" charset="0"/>
                <a:cs typeface="Arial" panose="020B0604020202020204" pitchFamily="34" charset="0"/>
              </a:rPr>
              <a:t>HELPFUL HINTS FOR </a:t>
            </a:r>
            <a:r>
              <a:rPr lang="en-US" sz="4000" dirty="0" smtClean="0">
                <a:solidFill>
                  <a:srgbClr val="2D81B7"/>
                </a:solidFill>
                <a:latin typeface="Arial" panose="020B0604020202020204" pitchFamily="34" charset="0"/>
                <a:ea typeface="Bebas Neue" charset="0"/>
                <a:cs typeface="Arial" panose="020B0604020202020204" pitchFamily="34" charset="0"/>
              </a:rPr>
              <a:t>THE </a:t>
            </a:r>
            <a:r>
              <a:rPr lang="en-US" sz="4000" dirty="0" smtClean="0">
                <a:solidFill>
                  <a:srgbClr val="2D81B7"/>
                </a:solidFill>
                <a:latin typeface="Arial" panose="020B0604020202020204" pitchFamily="34" charset="0"/>
                <a:ea typeface="Bebas Neue" charset="0"/>
                <a:cs typeface="Arial" panose="020B0604020202020204" pitchFamily="34" charset="0"/>
              </a:rPr>
              <a:t>LAB</a:t>
            </a:r>
            <a:endParaRPr lang="en-US" sz="4000" dirty="0">
              <a:solidFill>
                <a:srgbClr val="2D81B7"/>
              </a:solidFill>
              <a:latin typeface="Arial" panose="020B0604020202020204" pitchFamily="34" charset="0"/>
              <a:ea typeface="Bebas Neue" charset="0"/>
              <a:cs typeface="Arial" panose="020B0604020202020204" pitchFamily="34" charset="0"/>
            </a:endParaRPr>
          </a:p>
        </p:txBody>
      </p:sp>
      <p:sp>
        <p:nvSpPr>
          <p:cNvPr id="13" name="Content Placeholder 3"/>
          <p:cNvSpPr>
            <a:spLocks noGrp="1"/>
          </p:cNvSpPr>
          <p:nvPr>
            <p:ph sz="half" idx="1"/>
          </p:nvPr>
        </p:nvSpPr>
        <p:spPr>
          <a:xfrm>
            <a:off x="333814" y="1546860"/>
            <a:ext cx="8400171" cy="2948940"/>
          </a:xfrm>
        </p:spPr>
        <p:txBody>
          <a:bodyPr>
            <a:normAutofit fontScale="92500" lnSpcReduction="20000"/>
          </a:bodyPr>
          <a:lstStyle/>
          <a:p>
            <a:r>
              <a:rPr lang="en-US" sz="1900" dirty="0"/>
              <a:t>P</a:t>
            </a:r>
            <a:r>
              <a:rPr lang="en-US" sz="1900" dirty="0" smtClean="0"/>
              <a:t>urchase kits from </a:t>
            </a:r>
            <a:r>
              <a:rPr lang="en-US" sz="1900" dirty="0"/>
              <a:t>the Institute of Chemical Education (ICE) which </a:t>
            </a:r>
            <a:r>
              <a:rPr lang="en-US" sz="1900" dirty="0" smtClean="0"/>
              <a:t>contain </a:t>
            </a:r>
            <a:r>
              <a:rPr lang="en-US" sz="1900" dirty="0"/>
              <a:t>the supplies to create five titanium dioxide raspberry solar cells: Kits may be ordered at </a:t>
            </a:r>
            <a:r>
              <a:rPr lang="en-US" sz="1900" i="1" u="sng" dirty="0"/>
              <a:t>ice.chem.wisc.edu/Catalog/SciKits.html#Anchor-Nanocrystalline-41703</a:t>
            </a:r>
            <a:r>
              <a:rPr lang="en-US" sz="1900" i="1" u="sng" dirty="0" smtClean="0"/>
              <a:t>)</a:t>
            </a:r>
          </a:p>
          <a:p>
            <a:r>
              <a:rPr lang="en-US" sz="1900" dirty="0" smtClean="0"/>
              <a:t>Assemble </a:t>
            </a:r>
            <a:r>
              <a:rPr lang="en-US" sz="1900" dirty="0"/>
              <a:t>all the materials needed on a laboratory cart, and perform the experiment under a fume hood. </a:t>
            </a:r>
            <a:endParaRPr lang="en-US" sz="1900" dirty="0" smtClean="0"/>
          </a:p>
          <a:p>
            <a:r>
              <a:rPr lang="en-US" sz="1900" dirty="0" smtClean="0"/>
              <a:t>Wear eye protection and gloves when performing the lab</a:t>
            </a:r>
          </a:p>
          <a:p>
            <a:r>
              <a:rPr lang="en-US" sz="1900" dirty="0" smtClean="0"/>
              <a:t>We used </a:t>
            </a:r>
            <a:r>
              <a:rPr lang="en-US" sz="1900" dirty="0"/>
              <a:t>thawed </a:t>
            </a:r>
            <a:r>
              <a:rPr lang="en-US" sz="1900" dirty="0" smtClean="0"/>
              <a:t>out frozen </a:t>
            </a:r>
            <a:r>
              <a:rPr lang="en-US" sz="1900" dirty="0"/>
              <a:t>raspberries pulverized in a blender; the mixture can </a:t>
            </a:r>
            <a:r>
              <a:rPr lang="en-US" sz="1900" dirty="0" smtClean="0"/>
              <a:t>be refrozen </a:t>
            </a:r>
            <a:r>
              <a:rPr lang="en-US" sz="1900" dirty="0"/>
              <a:t>and thawed many times</a:t>
            </a:r>
            <a:r>
              <a:rPr lang="en-US" sz="1900" dirty="0" smtClean="0"/>
              <a:t>.</a:t>
            </a:r>
          </a:p>
          <a:p>
            <a:r>
              <a:rPr lang="en-US" sz="1900" dirty="0" smtClean="0"/>
              <a:t>For step by step instructions on performing this lab, please watch the video link below (courtesy of MRSEC</a:t>
            </a:r>
            <a:r>
              <a:rPr lang="en-US" sz="1900" baseline="30000" dirty="0" smtClean="0"/>
              <a:t>3</a:t>
            </a:r>
            <a:r>
              <a:rPr lang="en-US" sz="1900" dirty="0" smtClean="0"/>
              <a:t> at </a:t>
            </a:r>
            <a:r>
              <a:rPr lang="en-US" sz="1900" dirty="0"/>
              <a:t>UW Madison) </a:t>
            </a:r>
            <a:r>
              <a:rPr lang="en-US" sz="1900" dirty="0" smtClean="0"/>
              <a:t> </a:t>
            </a:r>
            <a:r>
              <a:rPr lang="en-US" sz="1900" u="sng" dirty="0" smtClean="0"/>
              <a:t>http</a:t>
            </a:r>
            <a:r>
              <a:rPr lang="en-US" sz="1900" u="sng" dirty="0"/>
              <a:t>://www.youtube.com/watch?v=Jw3qCLOXmi0</a:t>
            </a:r>
            <a:endParaRPr lang="en-US" sz="1900" dirty="0" smtClean="0"/>
          </a:p>
          <a:p>
            <a:endParaRPr lang="en-US" sz="1400" dirty="0"/>
          </a:p>
          <a:p>
            <a:pPr marL="0" indent="0">
              <a:buNone/>
            </a:pPr>
            <a:endParaRPr lang="en-US" sz="1400" dirty="0"/>
          </a:p>
        </p:txBody>
      </p:sp>
      <p:pic>
        <p:nvPicPr>
          <p:cNvPr id="14" name="Content Placeholder 5"/>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228600" y="4495800"/>
            <a:ext cx="2808164" cy="2227811"/>
          </a:xfrm>
          <a:prstGeom prst="rect">
            <a:avLst/>
          </a:prstGeom>
        </p:spPr>
      </p:pic>
      <p:pic>
        <p:nvPicPr>
          <p:cNvPr id="15" name="Picture 14"/>
          <p:cNvPicPr/>
          <p:nvPr/>
        </p:nvPicPr>
        <p:blipFill>
          <a:blip r:embed="rId3" cstate="print">
            <a:extLst>
              <a:ext uri="{28A0092B-C50C-407E-A947-70E740481C1C}">
                <a14:useLocalDpi xmlns:a14="http://schemas.microsoft.com/office/drawing/2010/main" val="0"/>
              </a:ext>
            </a:extLst>
          </a:blip>
          <a:stretch>
            <a:fillRect/>
          </a:stretch>
        </p:blipFill>
        <p:spPr>
          <a:xfrm>
            <a:off x="3271390" y="4504122"/>
            <a:ext cx="2966085" cy="2224405"/>
          </a:xfrm>
          <a:prstGeom prst="rect">
            <a:avLst/>
          </a:prstGeom>
        </p:spPr>
      </p:pic>
      <p:pic>
        <p:nvPicPr>
          <p:cNvPr id="16" name="Picture 1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2270" y="3962400"/>
            <a:ext cx="2193338" cy="2227811"/>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SARHDQF24KZP-291081219-84</_dlc_DocId>
    <_dlc_DocIdUrl xmlns="b92ca6bb-2566-4a78-aff9-d2aca1a4e44d">
      <Url>https://nanolink.sharepoint.com/sites/media/_layouts/15/DocIdRedir.aspx?ID=SARHDQF24KZP-291081219-84</Url>
      <Description>SARHDQF24KZP-291081219-84</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CC97B8-6B48-426B-B45A-102C03659985}">
  <ds:schemaRefs>
    <ds:schemaRef ds:uri="http://schemas.microsoft.com/sharepoint/events"/>
  </ds:schemaRefs>
</ds:datastoreItem>
</file>

<file path=customXml/itemProps2.xml><?xml version="1.0" encoding="utf-8"?>
<ds:datastoreItem xmlns:ds="http://schemas.openxmlformats.org/officeDocument/2006/customXml" ds:itemID="{2E87223B-C2E4-4298-83B7-14D75F038F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D8B39-BC73-44CA-9B96-999D905A8FC0}">
  <ds:schemaRefs>
    <ds:schemaRef ds:uri="http://purl.org/dc/terms/"/>
    <ds:schemaRef ds:uri="http://schemas.openxmlformats.org/package/2006/metadata/core-properties"/>
    <ds:schemaRef ds:uri="http://purl.org/dc/dcmitype/"/>
    <ds:schemaRef ds:uri="9cd6257c-f053-42aa-ae13-ac1b9d227f15"/>
    <ds:schemaRef ds:uri="b92ca6bb-2566-4a78-aff9-d2aca1a4e44d"/>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elements/1.1/"/>
  </ds:schemaRefs>
</ds:datastoreItem>
</file>

<file path=customXml/itemProps4.xml><?xml version="1.0" encoding="utf-8"?>
<ds:datastoreItem xmlns:ds="http://schemas.openxmlformats.org/officeDocument/2006/customXml" ds:itemID="{A034B252-D0A6-4F66-96D4-662800274CE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792</TotalTime>
  <Words>1251</Words>
  <Application>Microsoft Office PowerPoint</Application>
  <PresentationFormat>Letter Paper (8.5x11 in)</PresentationFormat>
  <Paragraphs>67</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Bebas</vt:lpstr>
      <vt:lpstr>Bebas Neue</vt:lpstr>
      <vt:lpstr>Calibri</vt:lpstr>
      <vt:lpstr>Gill Sans MT</vt:lpstr>
      <vt:lpstr>Helvetica Light</vt:lpstr>
      <vt:lpstr>Times New Roman</vt:lpstr>
      <vt:lpstr>Office Theme</vt:lpstr>
      <vt:lpstr>PowerPoint Presentation</vt:lpstr>
      <vt:lpstr>PROPERTIES OF SOLAR CELLS</vt:lpstr>
      <vt:lpstr>PROPERTIES OF SOLAR CELLS</vt:lpstr>
      <vt:lpstr>DSC’S VS CONVENTIONAL SOLAR CELLS</vt:lpstr>
      <vt:lpstr>DSC’S VS CONVENTIONAL SOLAR CELLS</vt:lpstr>
      <vt:lpstr>OPERATION OF DYE SENSITIZED SOLAR CELLS</vt:lpstr>
      <vt:lpstr>OPERATION OF DYE SENSITIZED SOLAR CELLS</vt:lpstr>
      <vt:lpstr>OPERATION OF DYE SENSITIZED SOLAR CELLS</vt:lpstr>
      <vt:lpstr>HELPFUL HINTS FOR THE LAB</vt:lpstr>
      <vt:lpstr>TESTING &amp; SAMPLE RESULTS</vt:lpstr>
      <vt:lpstr>EXTENSIONS – FUTURE &amp; DRAWBACKS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101</cp:revision>
  <cp:lastPrinted>2014-07-01T21:58:14Z</cp:lastPrinted>
  <dcterms:created xsi:type="dcterms:W3CDTF">2015-08-22T15:52:04Z</dcterms:created>
  <dcterms:modified xsi:type="dcterms:W3CDTF">2020-03-30T14:21:29Z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d6cdf0ea-7bde-4daa-b967-f6d02c5a2e19</vt:lpwstr>
  </property>
</Properties>
</file>