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02" r:id="rId2"/>
    <p:sldMasterId id="2147483797" r:id="rId3"/>
    <p:sldMasterId id="2147483809" r:id="rId4"/>
  </p:sldMasterIdLst>
  <p:notesMasterIdLst>
    <p:notesMasterId r:id="rId22"/>
  </p:notesMasterIdLst>
  <p:handoutMasterIdLst>
    <p:handoutMasterId r:id="rId23"/>
  </p:handoutMasterIdLst>
  <p:sldIdLst>
    <p:sldId id="256" r:id="rId5"/>
    <p:sldId id="683" r:id="rId6"/>
    <p:sldId id="668" r:id="rId7"/>
    <p:sldId id="682" r:id="rId8"/>
    <p:sldId id="669" r:id="rId9"/>
    <p:sldId id="680" r:id="rId10"/>
    <p:sldId id="685" r:id="rId11"/>
    <p:sldId id="679" r:id="rId12"/>
    <p:sldId id="670" r:id="rId13"/>
    <p:sldId id="671" r:id="rId14"/>
    <p:sldId id="684" r:id="rId15"/>
    <p:sldId id="678" r:id="rId16"/>
    <p:sldId id="672" r:id="rId17"/>
    <p:sldId id="677" r:id="rId18"/>
    <p:sldId id="676" r:id="rId19"/>
    <p:sldId id="673" r:id="rId20"/>
    <p:sldId id="675" r:id="rId21"/>
  </p:sldIdLst>
  <p:sldSz cx="12192000" cy="6858000"/>
  <p:notesSz cx="7007225" cy="9288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6E6E6"/>
    <a:srgbClr val="FFFF47"/>
    <a:srgbClr val="A50021"/>
    <a:srgbClr val="28374A"/>
    <a:srgbClr val="6D6D6D"/>
    <a:srgbClr val="545553"/>
    <a:srgbClr val="4E4E4E"/>
    <a:srgbClr val="525252"/>
    <a:srgbClr val="6262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80812" autoAdjust="0"/>
  </p:normalViewPr>
  <p:slideViewPr>
    <p:cSldViewPr>
      <p:cViewPr varScale="1">
        <p:scale>
          <a:sx n="55" d="100"/>
          <a:sy n="55" d="100"/>
        </p:scale>
        <p:origin x="1230" y="66"/>
      </p:cViewPr>
      <p:guideLst>
        <p:guide orient="horz" pos="2160"/>
        <p:guide pos="3840"/>
      </p:guideLst>
    </p:cSldViewPr>
  </p:slideViewPr>
  <p:outlineViewPr>
    <p:cViewPr>
      <p:scale>
        <a:sx n="33" d="100"/>
        <a:sy n="33" d="100"/>
      </p:scale>
      <p:origin x="0" y="-17552"/>
    </p:cViewPr>
  </p:outlineViewPr>
  <p:notesTextViewPr>
    <p:cViewPr>
      <p:scale>
        <a:sx n="100" d="100"/>
        <a:sy n="100" d="100"/>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sz="quarter" idx="1"/>
          </p:nvPr>
        </p:nvSpPr>
        <p:spPr>
          <a:xfrm>
            <a:off x="3969139" y="0"/>
            <a:ext cx="3036464" cy="464423"/>
          </a:xfrm>
          <a:prstGeom prst="rect">
            <a:avLst/>
          </a:prstGeom>
        </p:spPr>
        <p:txBody>
          <a:bodyPr vert="horz" lIns="93113" tIns="46557" rIns="93113" bIns="46557" rtlCol="0"/>
          <a:lstStyle>
            <a:lvl1pPr algn="r">
              <a:defRPr sz="1200"/>
            </a:lvl1pPr>
          </a:lstStyle>
          <a:p>
            <a:fld id="{79C316C7-E048-43B0-9DFE-BC75E95ED2E2}" type="datetimeFigureOut">
              <a:rPr lang="en-US" smtClean="0"/>
              <a:pPr/>
              <a:t>19-May-20</a:t>
            </a:fld>
            <a:endParaRPr lang="en-US"/>
          </a:p>
        </p:txBody>
      </p:sp>
      <p:sp>
        <p:nvSpPr>
          <p:cNvPr id="4" name="Footer Placeholder 3"/>
          <p:cNvSpPr>
            <a:spLocks noGrp="1"/>
          </p:cNvSpPr>
          <p:nvPr>
            <p:ph type="ftr" sz="quarter" idx="2"/>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5" name="Slide Number Placeholder 4"/>
          <p:cNvSpPr>
            <a:spLocks noGrp="1"/>
          </p:cNvSpPr>
          <p:nvPr>
            <p:ph type="sldNum" sz="quarter" idx="3"/>
          </p:nvPr>
        </p:nvSpPr>
        <p:spPr>
          <a:xfrm>
            <a:off x="3969139" y="8822428"/>
            <a:ext cx="3036464" cy="464423"/>
          </a:xfrm>
          <a:prstGeom prst="rect">
            <a:avLst/>
          </a:prstGeom>
        </p:spPr>
        <p:txBody>
          <a:bodyPr vert="horz" lIns="93113" tIns="46557" rIns="93113" bIns="46557" rtlCol="0" anchor="b"/>
          <a:lstStyle>
            <a:lvl1pPr algn="r">
              <a:defRPr sz="1200"/>
            </a:lvl1pPr>
          </a:lstStyle>
          <a:p>
            <a:fld id="{90B59497-8903-4ACE-A825-8CC631E47FCD}" type="slidenum">
              <a:rPr lang="en-US" smtClean="0"/>
              <a:pPr/>
              <a:t>‹#›</a:t>
            </a:fld>
            <a:endParaRPr lang="en-US"/>
          </a:p>
        </p:txBody>
      </p:sp>
    </p:spTree>
    <p:extLst>
      <p:ext uri="{BB962C8B-B14F-4D97-AF65-F5344CB8AC3E}">
        <p14:creationId xmlns:p14="http://schemas.microsoft.com/office/powerpoint/2010/main" val="669846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idx="1"/>
          </p:nvPr>
        </p:nvSpPr>
        <p:spPr>
          <a:xfrm>
            <a:off x="3969139" y="0"/>
            <a:ext cx="3036464" cy="464423"/>
          </a:xfrm>
          <a:prstGeom prst="rect">
            <a:avLst/>
          </a:prstGeom>
        </p:spPr>
        <p:txBody>
          <a:bodyPr vert="horz" lIns="93113" tIns="46557" rIns="93113" bIns="46557" rtlCol="0"/>
          <a:lstStyle>
            <a:lvl1pPr algn="r">
              <a:defRPr sz="1200"/>
            </a:lvl1pPr>
          </a:lstStyle>
          <a:p>
            <a:fld id="{AFF92A0B-AF83-4FAE-801C-BFA4E159E02E}" type="datetimeFigureOut">
              <a:rPr lang="en-US" smtClean="0"/>
              <a:pPr/>
              <a:t>19-May-20</a:t>
            </a:fld>
            <a:endParaRPr lang="en-US"/>
          </a:p>
        </p:txBody>
      </p:sp>
      <p:sp>
        <p:nvSpPr>
          <p:cNvPr id="4" name="Slide Image Placeholder 3"/>
          <p:cNvSpPr>
            <a:spLocks noGrp="1" noRot="1" noChangeAspect="1"/>
          </p:cNvSpPr>
          <p:nvPr>
            <p:ph type="sldImg" idx="2"/>
          </p:nvPr>
        </p:nvSpPr>
        <p:spPr>
          <a:xfrm>
            <a:off x="407988" y="696913"/>
            <a:ext cx="6191250" cy="3482975"/>
          </a:xfrm>
          <a:prstGeom prst="rect">
            <a:avLst/>
          </a:prstGeom>
          <a:noFill/>
          <a:ln w="12700">
            <a:solidFill>
              <a:prstClr val="black"/>
            </a:solidFill>
          </a:ln>
        </p:spPr>
        <p:txBody>
          <a:bodyPr vert="horz" lIns="93113" tIns="46557" rIns="93113" bIns="46557" rtlCol="0" anchor="ctr"/>
          <a:lstStyle/>
          <a:p>
            <a:endParaRPr lang="en-US"/>
          </a:p>
        </p:txBody>
      </p:sp>
      <p:sp>
        <p:nvSpPr>
          <p:cNvPr id="5" name="Notes Placeholder 4"/>
          <p:cNvSpPr>
            <a:spLocks noGrp="1"/>
          </p:cNvSpPr>
          <p:nvPr>
            <p:ph type="body" sz="quarter" idx="3"/>
          </p:nvPr>
        </p:nvSpPr>
        <p:spPr>
          <a:xfrm>
            <a:off x="700723" y="4412020"/>
            <a:ext cx="5605780" cy="4179808"/>
          </a:xfrm>
          <a:prstGeom prst="rect">
            <a:avLst/>
          </a:prstGeom>
        </p:spPr>
        <p:txBody>
          <a:bodyPr vert="horz" lIns="93113" tIns="46557" rIns="93113" bIns="465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7" name="Slide Number Placeholder 6"/>
          <p:cNvSpPr>
            <a:spLocks noGrp="1"/>
          </p:cNvSpPr>
          <p:nvPr>
            <p:ph type="sldNum" sz="quarter" idx="5"/>
          </p:nvPr>
        </p:nvSpPr>
        <p:spPr>
          <a:xfrm>
            <a:off x="3969139" y="8822428"/>
            <a:ext cx="3036464" cy="464423"/>
          </a:xfrm>
          <a:prstGeom prst="rect">
            <a:avLst/>
          </a:prstGeom>
        </p:spPr>
        <p:txBody>
          <a:bodyPr vert="horz" lIns="93113" tIns="46557" rIns="93113" bIns="46557" rtlCol="0" anchor="b"/>
          <a:lstStyle>
            <a:lvl1pPr algn="r">
              <a:defRPr sz="1200"/>
            </a:lvl1pPr>
          </a:lstStyle>
          <a:p>
            <a:fld id="{42F85A6D-EA37-4C98-920E-5EEF77E1C101}" type="slidenum">
              <a:rPr lang="en-US" smtClean="0"/>
              <a:pPr/>
              <a:t>‹#›</a:t>
            </a:fld>
            <a:endParaRPr lang="en-US"/>
          </a:p>
        </p:txBody>
      </p:sp>
    </p:spTree>
    <p:extLst>
      <p:ext uri="{BB962C8B-B14F-4D97-AF65-F5344CB8AC3E}">
        <p14:creationId xmlns:p14="http://schemas.microsoft.com/office/powerpoint/2010/main" val="4064346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themeOverride" Target="../theme/themeOverride10.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1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themeOverride" Target="../theme/themeOverride12.xml"/></Relationships>
</file>

<file path=ppt/notesSlides/_rels/notesSlide13.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themeOverride" Target="../theme/themeOverride13.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themeOverride" Target="../theme/themeOverride14.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5.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6.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4.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5.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6.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7.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themeOverride" Target="../theme/themeOverride8.xml"/></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themeOverride" Target="../theme/themeOverr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623310184"/>
      </p:ext>
    </p:extLst>
  </p:cSld>
  <p:clrMapOvr>
    <a:overrideClrMapping bg1="lt1" tx1="dk1" bg2="lt2" tx2="dk2" accent1="accent1" accent2="accent2" accent3="accent3" accent4="accent4" accent5="accent5" accent6="accent6" hlink="hlink" folHlink="folHlink"/>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4001178823"/>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311380338"/>
      </p:ext>
    </p:extLst>
  </p:cSld>
  <p:clrMapOvr>
    <a:overrideClrMapping bg1="lt1" tx1="dk1" bg2="lt2" tx2="dk2" accent1="accent1" accent2="accent2" accent3="accent3" accent4="accent4" accent5="accent5" accent6="accent6" hlink="hlink" folHlink="folHlink"/>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922562081"/>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869415234"/>
      </p:ext>
    </p:extLst>
  </p:cSld>
  <p:clrMapOvr>
    <a:overrideClrMapping bg1="lt1" tx1="dk1" bg2="lt2" tx2="dk2" accent1="accent1" accent2="accent2" accent3="accent3" accent4="accent4" accent5="accent5" accent6="accent6" hlink="hlink" folHlink="folHlink"/>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115895843"/>
      </p:ext>
    </p:extLst>
  </p:cSld>
  <p:clrMapOvr>
    <a:overrideClrMapping bg1="lt1" tx1="dk1" bg2="lt2" tx2="dk2" accent1="accent1" accent2="accent2" accent3="accent3" accent4="accent4" accent5="accent5" accent6="accent6" hlink="hlink" folHlink="folHlink"/>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1269741104"/>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05213617"/>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413336373"/>
      </p:ext>
    </p:extLst>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742674321"/>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956369042"/>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294463453"/>
      </p:ext>
    </p:extLst>
  </p:cSld>
  <p:clrMapOvr>
    <a:overrideClrMapping bg1="lt1" tx1="dk1" bg2="lt2" tx2="dk2" accent1="accent1" accent2="accent2" accent3="accent3" accent4="accent4" accent5="accent5" accent6="accent6" hlink="hlink" folHlink="folHlink"/>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2079197948"/>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64927717"/>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591501560"/>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en-US" altLang="en-US" dirty="0"/>
          </a:p>
        </p:txBody>
      </p:sp>
    </p:spTree>
    <p:extLst>
      <p:ext uri="{BB962C8B-B14F-4D97-AF65-F5344CB8AC3E}">
        <p14:creationId xmlns:p14="http://schemas.microsoft.com/office/powerpoint/2010/main" val="3667972194"/>
      </p:ext>
    </p:extLst>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1"/>
          <p:cNvGrpSpPr>
            <a:grpSpLocks/>
          </p:cNvGrpSpPr>
          <p:nvPr/>
        </p:nvGrpSpPr>
        <p:grpSpPr bwMode="auto">
          <a:xfrm>
            <a:off x="-510117" y="0"/>
            <a:ext cx="13243984"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29" name="Group 5"/>
              <p:cNvGrpSpPr>
                <a:grpSpLocks/>
              </p:cNvGrpSpPr>
              <p:nvPr/>
            </p:nvGrpSpPr>
            <p:grpSpPr bwMode="auto">
              <a:xfrm>
                <a:off x="422910" y="0"/>
                <a:ext cx="2514600" cy="6858000"/>
                <a:chOff x="0" y="0"/>
                <a:chExt cx="2514600"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3" name="Rectangle 42"/>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4" name="Rectangle 43"/>
          <p:cNvSpPr/>
          <p:nvPr/>
        </p:nvSpPr>
        <p:spPr>
          <a:xfrm>
            <a:off x="6199717" y="-22225"/>
            <a:ext cx="46736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7" name="Date Placeholder 3"/>
          <p:cNvSpPr>
            <a:spLocks noGrp="1"/>
          </p:cNvSpPr>
          <p:nvPr>
            <p:ph type="dt" sz="half" idx="10"/>
          </p:nvPr>
        </p:nvSpPr>
        <p:spPr>
          <a:xfrm>
            <a:off x="6318251" y="1516064"/>
            <a:ext cx="2844800" cy="752475"/>
          </a:xfrm>
        </p:spPr>
        <p:txBody>
          <a:bodyPr anchor="b"/>
          <a:lstStyle>
            <a:lvl1pPr algn="l">
              <a:defRPr sz="2400" smtClean="0"/>
            </a:lvl1pPr>
          </a:lstStyle>
          <a:p>
            <a:fld id="{33E8226A-2B89-4F3E-AC23-EB1C632E4A3A}" type="datetimeFigureOut">
              <a:rPr lang="en-US" smtClean="0"/>
              <a:pPr/>
              <a:t>19-May-20</a:t>
            </a:fld>
            <a:endParaRPr lang="en-US"/>
          </a:p>
        </p:txBody>
      </p:sp>
      <p:sp>
        <p:nvSpPr>
          <p:cNvPr id="48" name="Footer Placeholder 4"/>
          <p:cNvSpPr>
            <a:spLocks noGrp="1"/>
          </p:cNvSpPr>
          <p:nvPr>
            <p:ph type="ftr" sz="quarter" idx="11"/>
          </p:nvPr>
        </p:nvSpPr>
        <p:spPr>
          <a:xfrm>
            <a:off x="7071784" y="5719764"/>
            <a:ext cx="3774016" cy="365125"/>
          </a:xfrm>
        </p:spPr>
        <p:txBody>
          <a:bodyPr>
            <a:normAutofit/>
          </a:bodyPr>
          <a:lstStyle>
            <a:lvl1pPr>
              <a:defRPr>
                <a:solidFill>
                  <a:schemeClr val="accent1"/>
                </a:solidFill>
              </a:defRPr>
            </a:lvl1pPr>
          </a:lstStyle>
          <a:p>
            <a:endParaRPr lang="en-US"/>
          </a:p>
        </p:txBody>
      </p:sp>
      <p:sp>
        <p:nvSpPr>
          <p:cNvPr id="49" name="Slide Number Placeholder 5"/>
          <p:cNvSpPr>
            <a:spLocks noGrp="1"/>
          </p:cNvSpPr>
          <p:nvPr>
            <p:ph type="sldNum" sz="quarter" idx="12"/>
          </p:nvPr>
        </p:nvSpPr>
        <p:spPr>
          <a:xfrm>
            <a:off x="6199718" y="5719764"/>
            <a:ext cx="857249" cy="365125"/>
          </a:xfrm>
        </p:spPr>
        <p:txBody>
          <a:bodyPr/>
          <a:lstStyle>
            <a:lvl1pPr>
              <a:defRPr smtClean="0">
                <a:solidFill>
                  <a:schemeClr val="accent1"/>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81774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0901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036631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r>
              <a:rPr lang="en-US"/>
              <a:t>© Deb Newberry 2008</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42803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729675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55870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52924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69301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B819348F-FC2A-4207-A3CF-7F62F82B9DE4}" type="datetimeFigureOut">
              <a:rPr lang="en-US"/>
              <a:pPr>
                <a:defRPr/>
              </a:pPr>
              <a:t>19-May-20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655011-2E30-4BC5-A440-19AB2FB9A00B}" type="slidenum">
              <a:rPr lang="en-US"/>
              <a:pPr>
                <a:defRPr/>
              </a:pPr>
              <a:t>‹#›</a:t>
            </a:fld>
            <a:endParaRPr lang="en-US"/>
          </a:p>
        </p:txBody>
      </p:sp>
    </p:spTree>
    <p:extLst>
      <p:ext uri="{BB962C8B-B14F-4D97-AF65-F5344CB8AC3E}">
        <p14:creationId xmlns:p14="http://schemas.microsoft.com/office/powerpoint/2010/main" val="1218084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47A6F33-5223-416F-8673-E99A44AF8EEA}" type="datetimeFigureOut">
              <a:rPr lang="en-US"/>
              <a:pPr>
                <a:defRPr/>
              </a:pPr>
              <a:t>19-May-20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1C4EEC-F2B1-4529-ADF7-EADF109A19E0}" type="slidenum">
              <a:rPr lang="en-US"/>
              <a:pPr>
                <a:defRPr/>
              </a:pPr>
              <a:t>‹#›</a:t>
            </a:fld>
            <a:endParaRPr lang="en-US"/>
          </a:p>
        </p:txBody>
      </p:sp>
    </p:spTree>
    <p:extLst>
      <p:ext uri="{BB962C8B-B14F-4D97-AF65-F5344CB8AC3E}">
        <p14:creationId xmlns:p14="http://schemas.microsoft.com/office/powerpoint/2010/main" val="4687170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C408D71-873A-4F83-91F2-F53C1B6C74A7}" type="datetimeFigureOut">
              <a:rPr lang="en-US"/>
              <a:pPr>
                <a:defRPr/>
              </a:pPr>
              <a:t>19-May-20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6D3133-35BD-40E8-A5F5-C287919BD228}" type="slidenum">
              <a:rPr lang="en-US"/>
              <a:pPr>
                <a:defRPr/>
              </a:pPr>
              <a:t>‹#›</a:t>
            </a:fld>
            <a:endParaRPr lang="en-US"/>
          </a:p>
        </p:txBody>
      </p:sp>
    </p:spTree>
    <p:extLst>
      <p:ext uri="{BB962C8B-B14F-4D97-AF65-F5344CB8AC3E}">
        <p14:creationId xmlns:p14="http://schemas.microsoft.com/office/powerpoint/2010/main" val="256053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7468076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40DBF3F0-64AC-48AB-8170-E6FE6D097A56}" type="datetimeFigureOut">
              <a:rPr lang="en-US"/>
              <a:pPr>
                <a:defRPr/>
              </a:pPr>
              <a:t>19-May-20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BCC4F4-272E-42EF-8B18-35099D8E19E5}" type="slidenum">
              <a:rPr lang="en-US"/>
              <a:pPr>
                <a:defRPr/>
              </a:pPr>
              <a:t>‹#›</a:t>
            </a:fld>
            <a:endParaRPr lang="en-US"/>
          </a:p>
        </p:txBody>
      </p:sp>
    </p:spTree>
    <p:extLst>
      <p:ext uri="{BB962C8B-B14F-4D97-AF65-F5344CB8AC3E}">
        <p14:creationId xmlns:p14="http://schemas.microsoft.com/office/powerpoint/2010/main" val="577347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258D07DF-9E0A-43E9-A141-A393AE7A2B3B}" type="datetimeFigureOut">
              <a:rPr lang="en-US"/>
              <a:pPr>
                <a:defRPr/>
              </a:pPr>
              <a:t>19-May-20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5FB8A0E-F732-49F7-BDE8-4940DD7B9793}" type="slidenum">
              <a:rPr lang="en-US"/>
              <a:pPr>
                <a:defRPr/>
              </a:pPr>
              <a:t>‹#›</a:t>
            </a:fld>
            <a:endParaRPr lang="en-US"/>
          </a:p>
        </p:txBody>
      </p:sp>
    </p:spTree>
    <p:extLst>
      <p:ext uri="{BB962C8B-B14F-4D97-AF65-F5344CB8AC3E}">
        <p14:creationId xmlns:p14="http://schemas.microsoft.com/office/powerpoint/2010/main" val="1404375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8C98DE1-523C-4FEA-A612-97F08D3B6B0E}" type="datetimeFigureOut">
              <a:rPr lang="en-US"/>
              <a:pPr>
                <a:defRPr/>
              </a:pPr>
              <a:t>19-May-20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B966F31-3525-4897-87EF-6696C37EE969}" type="slidenum">
              <a:rPr lang="en-US"/>
              <a:pPr>
                <a:defRPr/>
              </a:pPr>
              <a:t>‹#›</a:t>
            </a:fld>
            <a:endParaRPr lang="en-US"/>
          </a:p>
        </p:txBody>
      </p:sp>
    </p:spTree>
    <p:extLst>
      <p:ext uri="{BB962C8B-B14F-4D97-AF65-F5344CB8AC3E}">
        <p14:creationId xmlns:p14="http://schemas.microsoft.com/office/powerpoint/2010/main" val="36603388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246DB37-F099-402A-B091-3F545EE516CA}" type="datetimeFigureOut">
              <a:rPr lang="en-US"/>
              <a:pPr>
                <a:defRPr/>
              </a:pPr>
              <a:t>19-May-20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F10F7F-357D-4992-BA6B-C5B8A7571480}" type="slidenum">
              <a:rPr lang="en-US"/>
              <a:pPr>
                <a:defRPr/>
              </a:pPr>
              <a:t>‹#›</a:t>
            </a:fld>
            <a:endParaRPr lang="en-US"/>
          </a:p>
        </p:txBody>
      </p:sp>
    </p:spTree>
    <p:extLst>
      <p:ext uri="{BB962C8B-B14F-4D97-AF65-F5344CB8AC3E}">
        <p14:creationId xmlns:p14="http://schemas.microsoft.com/office/powerpoint/2010/main" val="2742140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FDF1CEA-2AC9-44AA-B051-047F0063E545}" type="datetimeFigureOut">
              <a:rPr lang="en-US"/>
              <a:pPr>
                <a:defRPr/>
              </a:pPr>
              <a:t>19-May-20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7F3B4A-A5A0-420D-B2E9-40E8A363BD3B}" type="slidenum">
              <a:rPr lang="en-US"/>
              <a:pPr>
                <a:defRPr/>
              </a:pPr>
              <a:t>‹#›</a:t>
            </a:fld>
            <a:endParaRPr lang="en-US"/>
          </a:p>
        </p:txBody>
      </p:sp>
    </p:spTree>
    <p:extLst>
      <p:ext uri="{BB962C8B-B14F-4D97-AF65-F5344CB8AC3E}">
        <p14:creationId xmlns:p14="http://schemas.microsoft.com/office/powerpoint/2010/main" val="441325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13FF604-FDB3-4FEC-A75B-E30F6BD32554}" type="datetimeFigureOut">
              <a:rPr lang="en-US"/>
              <a:pPr>
                <a:defRPr/>
              </a:pPr>
              <a:t>19-May-20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515544-1351-4F24-865E-D5C50D3E66F6}" type="slidenum">
              <a:rPr lang="en-US"/>
              <a:pPr>
                <a:defRPr/>
              </a:pPr>
              <a:t>‹#›</a:t>
            </a:fld>
            <a:endParaRPr lang="en-US"/>
          </a:p>
        </p:txBody>
      </p:sp>
    </p:spTree>
    <p:extLst>
      <p:ext uri="{BB962C8B-B14F-4D97-AF65-F5344CB8AC3E}">
        <p14:creationId xmlns:p14="http://schemas.microsoft.com/office/powerpoint/2010/main" val="1694190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F761719-02D0-43CC-AAB5-FEA02E9D6AAB}" type="datetimeFigureOut">
              <a:rPr lang="en-US"/>
              <a:pPr>
                <a:defRPr/>
              </a:pPr>
              <a:t>19-May-20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5E069-54B2-440E-89D6-C8682F5EF228}" type="slidenum">
              <a:rPr lang="en-US"/>
              <a:pPr>
                <a:defRPr/>
              </a:pPr>
              <a:t>‹#›</a:t>
            </a:fld>
            <a:endParaRPr lang="en-US"/>
          </a:p>
        </p:txBody>
      </p:sp>
    </p:spTree>
    <p:extLst>
      <p:ext uri="{BB962C8B-B14F-4D97-AF65-F5344CB8AC3E}">
        <p14:creationId xmlns:p14="http://schemas.microsoft.com/office/powerpoint/2010/main" val="885133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ACC502-0846-4394-A40E-984577D4D4F2}" type="datetimeFigureOut">
              <a:rPr lang="en-US"/>
              <a:pPr>
                <a:defRPr/>
              </a:pPr>
              <a:t>19-May-20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694B0C-D5CB-4098-B7CA-CE6234F98464}" type="slidenum">
              <a:rPr lang="en-US"/>
              <a:pPr>
                <a:defRPr/>
              </a:pPr>
              <a:t>‹#›</a:t>
            </a:fld>
            <a:endParaRPr lang="en-US"/>
          </a:p>
        </p:txBody>
      </p:sp>
    </p:spTree>
    <p:extLst>
      <p:ext uri="{BB962C8B-B14F-4D97-AF65-F5344CB8AC3E}">
        <p14:creationId xmlns:p14="http://schemas.microsoft.com/office/powerpoint/2010/main" val="3207738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3255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37944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4623990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7892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E8226A-2B89-4F3E-AC23-EB1C632E4A3A}" type="datetimeFigureOut">
              <a:rPr lang="en-US" smtClean="0"/>
              <a:pPr/>
              <a:t>19-May-20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450C0BBA-624C-4EC6-916D-513C3A9B3CDB}" type="slidenum">
              <a:rPr lang="en-US" smtClean="0"/>
              <a:pPr>
                <a:defRPr/>
              </a:pPr>
              <a:t>‹#›</a:t>
            </a:fld>
            <a:endParaRPr lang="en-US"/>
          </a:p>
        </p:txBody>
      </p:sp>
    </p:spTree>
    <p:extLst>
      <p:ext uri="{BB962C8B-B14F-4D97-AF65-F5344CB8AC3E}">
        <p14:creationId xmlns:p14="http://schemas.microsoft.com/office/powerpoint/2010/main" val="27552363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E8226A-2B89-4F3E-AC23-EB1C632E4A3A}" type="datetimeFigureOut">
              <a:rPr lang="en-US" smtClean="0"/>
              <a:pPr/>
              <a:t>19-May-20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379646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E8226A-2B89-4F3E-AC23-EB1C632E4A3A}" type="datetimeFigureOut">
              <a:rPr lang="en-US" smtClean="0"/>
              <a:pPr/>
              <a:t>19-May-20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0827941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3E8226A-2B89-4F3E-AC23-EB1C632E4A3A}" type="datetimeFigureOut">
              <a:rPr lang="en-US" smtClean="0"/>
              <a:pPr/>
              <a:t>19-May-20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42543362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3E8226A-2B89-4F3E-AC23-EB1C632E4A3A}" type="datetimeFigureOut">
              <a:rPr lang="en-US" smtClean="0"/>
              <a:pPr/>
              <a:t>19-May-20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88768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3E8226A-2B89-4F3E-AC23-EB1C632E4A3A}" type="datetimeFigureOut">
              <a:rPr lang="en-US" smtClean="0"/>
              <a:pPr/>
              <a:t>19-May-20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1872265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7875073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19-May-20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31493576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99446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fld id="{33E8226A-2B89-4F3E-AC23-EB1C632E4A3A}" type="datetimeFigureOut">
              <a:rPr lang="en-US" smtClean="0"/>
              <a:pPr/>
              <a:t>19-May-20</a:t>
            </a:fld>
            <a:endParaRPr lang="en-US"/>
          </a:p>
        </p:txBody>
      </p:sp>
      <p:sp>
        <p:nvSpPr>
          <p:cNvPr id="6" name="Footer Placeholder 4"/>
          <p:cNvSpPr>
            <a:spLocks noGrp="1"/>
          </p:cNvSpPr>
          <p:nvPr>
            <p:ph type="ftr" sz="quarter" idx="16"/>
          </p:nvPr>
        </p:nvSpPr>
        <p:spPr/>
        <p:txBody>
          <a:bodyPr/>
          <a:lstStyle>
            <a:lvl1pPr>
              <a:defRPr/>
            </a:lvl1pPr>
          </a:lstStyle>
          <a:p>
            <a:endParaRPr lang="en-US"/>
          </a:p>
        </p:txBody>
      </p:sp>
      <p:sp>
        <p:nvSpPr>
          <p:cNvPr id="7" name="Slide Number Placeholder 5"/>
          <p:cNvSpPr>
            <a:spLocks noGrp="1"/>
          </p:cNvSpPr>
          <p:nvPr>
            <p:ph type="sldNum" sz="quarter" idx="17"/>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340800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3377558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6694224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582250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19-May-20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54056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19-May-20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1562240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19-May-20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991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19-May-20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6674940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19-May-20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4947715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19-May-20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13898559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19-May-20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63817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3794035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19-May-20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5316803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19-May-20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712160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19-May-20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54786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19-May-20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232346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19-May-20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33627316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385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527785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431460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1"/>
          <p:cNvGrpSpPr>
            <a:grpSpLocks/>
          </p:cNvGrpSpPr>
          <p:nvPr/>
        </p:nvGrpSpPr>
        <p:grpSpPr bwMode="auto">
          <a:xfrm>
            <a:off x="-510117" y="0"/>
            <a:ext cx="13243984" cy="6858000"/>
            <a:chOff x="-382404" y="0"/>
            <a:chExt cx="9932332" cy="6858000"/>
          </a:xfrm>
        </p:grpSpPr>
        <p:grpSp>
          <p:nvGrpSpPr>
            <p:cNvPr id="6" name="Group 62"/>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Rectangle 43"/>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1206500" y="601664"/>
            <a:ext cx="474980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7" name="Rectangle 46"/>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319777" y="2657435"/>
            <a:ext cx="4406096" cy="1463153"/>
          </a:xfrm>
        </p:spPr>
        <p:txBody>
          <a:bodyPr>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49" name="Slide Number Placeholder 6"/>
          <p:cNvSpPr>
            <a:spLocks noGrp="1"/>
          </p:cNvSpPr>
          <p:nvPr>
            <p:ph type="sldNum" sz="quarter" idx="11"/>
          </p:nvPr>
        </p:nvSpPr>
        <p:spPr/>
        <p:txBody>
          <a:bodyPr/>
          <a:lstStyle>
            <a:lvl1pPr>
              <a:defRPr/>
            </a:lvl1pPr>
          </a:lstStyle>
          <a:p>
            <a:fld id="{8FCCDAC3-4480-4DF0-9CF7-C863844BDD4A}" type="slidenum">
              <a:rPr lang="en-US" smtClean="0"/>
              <a:pPr/>
              <a:t>‹#›</a:t>
            </a:fld>
            <a:endParaRPr lang="en-US"/>
          </a:p>
        </p:txBody>
      </p:sp>
      <p:sp>
        <p:nvSpPr>
          <p:cNvPr id="50" name="Footer Placeholder 5"/>
          <p:cNvSpPr>
            <a:spLocks noGrp="1"/>
          </p:cNvSpPr>
          <p:nvPr>
            <p:ph type="ftr" sz="quarter" idx="12"/>
          </p:nvPr>
        </p:nvSpPr>
        <p:spPr>
          <a:xfrm>
            <a:off x="6189133" y="5724526"/>
            <a:ext cx="4656667" cy="365125"/>
          </a:xfrm>
        </p:spPr>
        <p:txBody>
          <a:bodyPr>
            <a:normAutofit/>
          </a:bodyPr>
          <a:lstStyle>
            <a:lvl1pPr>
              <a:defRPr/>
            </a:lvl1pPr>
          </a:lstStyle>
          <a:p>
            <a:endParaRPr lang="en-US"/>
          </a:p>
        </p:txBody>
      </p:sp>
    </p:spTree>
    <p:extLst>
      <p:ext uri="{BB962C8B-B14F-4D97-AF65-F5344CB8AC3E}">
        <p14:creationId xmlns:p14="http://schemas.microsoft.com/office/powerpoint/2010/main" val="2826881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1"/>
          <p:cNvGrpSpPr>
            <a:grpSpLocks/>
          </p:cNvGrpSpPr>
          <p:nvPr/>
        </p:nvGrpSpPr>
        <p:grpSpPr bwMode="auto">
          <a:xfrm>
            <a:off x="-510117" y="0"/>
            <a:ext cx="13243984" cy="6858000"/>
            <a:chOff x="-382404" y="0"/>
            <a:chExt cx="9932332" cy="6858000"/>
          </a:xfrm>
        </p:grpSpPr>
        <p:grpSp>
          <p:nvGrpSpPr>
            <p:cNvPr id="6" name="Group 62"/>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Rectangle 43"/>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1206500" y="601664"/>
            <a:ext cx="474980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7" name="Rectangle 46"/>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Title 1"/>
          <p:cNvSpPr>
            <a:spLocks noGrp="1"/>
          </p:cNvSpPr>
          <p:nvPr>
            <p:ph type="title"/>
          </p:nvPr>
        </p:nvSpPr>
        <p:spPr>
          <a:xfrm>
            <a:off x="6312565" y="2660904"/>
            <a:ext cx="4401312" cy="1463040"/>
          </a:xfrm>
        </p:spPr>
        <p:txBody>
          <a:bodyPr>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340278" y="693795"/>
            <a:ext cx="4479497"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fld id="{33E8226A-2B89-4F3E-AC23-EB1C632E4A3A}" type="datetimeFigureOut">
              <a:rPr lang="en-US" smtClean="0"/>
              <a:pPr/>
              <a:t>19-May-20</a:t>
            </a:fld>
            <a:endParaRPr lang="en-US"/>
          </a:p>
        </p:txBody>
      </p:sp>
      <p:sp>
        <p:nvSpPr>
          <p:cNvPr id="49" name="Footer Placeholder 5"/>
          <p:cNvSpPr>
            <a:spLocks noGrp="1"/>
          </p:cNvSpPr>
          <p:nvPr>
            <p:ph type="ftr" sz="quarter" idx="11"/>
          </p:nvPr>
        </p:nvSpPr>
        <p:spPr>
          <a:xfrm>
            <a:off x="6189133" y="5724526"/>
            <a:ext cx="4656667" cy="365125"/>
          </a:xfrm>
        </p:spPr>
        <p:txBody>
          <a:bodyPr>
            <a:normAutofit/>
          </a:bodyPr>
          <a:lstStyle>
            <a:lvl1pPr>
              <a:defRPr/>
            </a:lvl1pPr>
          </a:lstStyle>
          <a:p>
            <a:endParaRPr lang="en-US"/>
          </a:p>
        </p:txBody>
      </p:sp>
      <p:sp>
        <p:nvSpPr>
          <p:cNvPr id="50" name="Slide Number Placeholder 6"/>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048329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3.jpeg"/><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406400" y="0"/>
            <a:ext cx="13243984" cy="6858000"/>
            <a:chOff x="-382404" y="0"/>
            <a:chExt cx="9932332" cy="6858000"/>
          </a:xfrm>
        </p:grpSpPr>
        <p:grpSp>
          <p:nvGrpSpPr>
            <p:cNvPr id="1036" name="Group 44"/>
            <p:cNvGrpSpPr>
              <a:grpSpLocks/>
            </p:cNvGrpSpPr>
            <p:nvPr/>
          </p:nvGrpSpPr>
          <p:grpSpPr bwMode="auto">
            <a:xfrm>
              <a:off x="0" y="0"/>
              <a:ext cx="9144000" cy="6858000"/>
              <a:chOff x="0" y="0"/>
              <a:chExt cx="9144000" cy="6858000"/>
            </a:xfrm>
          </p:grpSpPr>
          <p:grpSp>
            <p:nvGrpSpPr>
              <p:cNvPr id="1059"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1060"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1061"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66" name="Rectangle 65"/>
          <p:cNvSpPr/>
          <p:nvPr/>
        </p:nvSpPr>
        <p:spPr>
          <a:xfrm>
            <a:off x="609600" y="333375"/>
            <a:ext cx="109728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schemeClr val="accent6">
                  <a:lumMod val="50000"/>
                </a:schemeClr>
              </a:solidFill>
            </a:endParaRPr>
          </a:p>
        </p:txBody>
      </p:sp>
      <p:sp>
        <p:nvSpPr>
          <p:cNvPr id="70" name="Rectangle 69"/>
          <p:cNvSpPr/>
          <p:nvPr/>
        </p:nvSpPr>
        <p:spPr>
          <a:xfrm>
            <a:off x="6081185" y="-22225"/>
            <a:ext cx="4906433"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71" name="Rectangle 70"/>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30" name="Title Placeholder 1"/>
          <p:cNvSpPr>
            <a:spLocks noGrp="1"/>
          </p:cNvSpPr>
          <p:nvPr>
            <p:ph type="title"/>
          </p:nvPr>
        </p:nvSpPr>
        <p:spPr bwMode="auto">
          <a:xfrm>
            <a:off x="1390652" y="1027113"/>
            <a:ext cx="936624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1" name="Text Placeholder 2"/>
          <p:cNvSpPr>
            <a:spLocks noGrp="1"/>
          </p:cNvSpPr>
          <p:nvPr>
            <p:ph type="body" idx="1"/>
          </p:nvPr>
        </p:nvSpPr>
        <p:spPr bwMode="auto">
          <a:xfrm>
            <a:off x="1390652" y="2324100"/>
            <a:ext cx="9036049"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996767" y="223839"/>
            <a:ext cx="2844800" cy="365125"/>
          </a:xfrm>
          <a:prstGeom prst="rect">
            <a:avLst/>
          </a:prstGeom>
        </p:spPr>
        <p:txBody>
          <a:bodyPr vert="horz" lIns="91440" tIns="45720" rIns="91440" bIns="45720" rtlCol="0" anchor="ctr"/>
          <a:lstStyle>
            <a:lvl1pPr algn="r">
              <a:defRPr sz="1200" smtClean="0">
                <a:solidFill>
                  <a:srgbClr val="FEFEFE"/>
                </a:solidFill>
                <a:latin typeface="Arial" charset="0"/>
                <a:cs typeface="Arial" charset="0"/>
              </a:defRPr>
            </a:lvl1pPr>
          </a:lstStyle>
          <a:p>
            <a:fld id="{33E8226A-2B89-4F3E-AC23-EB1C632E4A3A}" type="datetimeFigureOut">
              <a:rPr lang="en-US" smtClean="0"/>
              <a:pPr/>
              <a:t>19-May-20</a:t>
            </a:fld>
            <a:endParaRPr lang="en-US"/>
          </a:p>
        </p:txBody>
      </p:sp>
      <p:sp>
        <p:nvSpPr>
          <p:cNvPr id="5" name="Footer Placeholder 4"/>
          <p:cNvSpPr>
            <a:spLocks noGrp="1"/>
          </p:cNvSpPr>
          <p:nvPr>
            <p:ph type="ftr" sz="quarter" idx="3"/>
          </p:nvPr>
        </p:nvSpPr>
        <p:spPr>
          <a:xfrm>
            <a:off x="6189134" y="5851526"/>
            <a:ext cx="4669367" cy="365125"/>
          </a:xfrm>
          <a:prstGeom prst="rect">
            <a:avLst/>
          </a:prstGeom>
        </p:spPr>
        <p:txBody>
          <a:bodyPr vert="horz" lIns="91440" tIns="45720" rIns="91440" bIns="45720" rtlCol="0" anchor="ctr"/>
          <a:lstStyle>
            <a:lvl1pPr algn="r">
              <a:defRPr sz="1200">
                <a:solidFill>
                  <a:schemeClr val="accent1"/>
                </a:solidFill>
                <a:latin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199717" y="223839"/>
            <a:ext cx="1775883" cy="365125"/>
          </a:xfrm>
          <a:prstGeom prst="rect">
            <a:avLst/>
          </a:prstGeom>
        </p:spPr>
        <p:txBody>
          <a:bodyPr vert="horz" lIns="91440" tIns="45720" rIns="91440" bIns="45720" rtlCol="0" anchor="ctr"/>
          <a:lstStyle>
            <a:lvl1pPr algn="l">
              <a:defRPr sz="1200" smtClean="0">
                <a:solidFill>
                  <a:srgbClr val="FEFEFE"/>
                </a:solidFill>
                <a:latin typeface="Arial" charset="0"/>
                <a:cs typeface="Arial" charset="0"/>
              </a:defRPr>
            </a:lvl1pPr>
          </a:lstStyle>
          <a:p>
            <a:pPr>
              <a:defRPr/>
            </a:pPr>
            <a:fld id="{450C0BBA-624C-4EC6-916D-513C3A9B3CDB}" type="slidenum">
              <a:rPr lang="en-US"/>
              <a:pPr>
                <a:defRPr/>
              </a:pPr>
              <a:t>‹#›</a:t>
            </a:fld>
            <a:endParaRPr lang="en-US"/>
          </a:p>
        </p:txBody>
      </p:sp>
      <p:pic>
        <p:nvPicPr>
          <p:cNvPr id="1035" name="Picture 60"/>
          <p:cNvPicPr>
            <a:picLocks noChangeAspect="1" noChangeArrowheads="1"/>
          </p:cNvPicPr>
          <p:nvPr/>
        </p:nvPicPr>
        <p:blipFill>
          <a:blip r:embed="rId18" cstate="print">
            <a:extLst>
              <a:ext uri="{28A0092B-C50C-407E-A947-70E740481C1C}">
                <a14:useLocalDpi xmlns:a14="http://schemas.microsoft.com/office/drawing/2010/main" val="0"/>
              </a:ext>
            </a:extLst>
          </a:blip>
          <a:srcRect b="33780"/>
          <a:stretch>
            <a:fillRect/>
          </a:stretch>
        </p:blipFill>
        <p:spPr bwMode="auto">
          <a:xfrm>
            <a:off x="711200" y="6096000"/>
            <a:ext cx="1511909" cy="36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14" r:id="rId12"/>
    <p:sldLayoutId id="2147483775" r:id="rId13"/>
    <p:sldLayoutId id="2147483776" r:id="rId14"/>
    <p:sldLayoutId id="2147483778" r:id="rId15"/>
    <p:sldLayoutId id="2147483779" r:id="rId16"/>
  </p:sldLayoutIdLst>
  <p:txStyles>
    <p:titleStyle>
      <a:lvl1pPr algn="l" rtl="0" eaLnBrk="1" fontAlgn="base" hangingPunct="1">
        <a:spcBef>
          <a:spcPct val="0"/>
        </a:spcBef>
        <a:spcAft>
          <a:spcPct val="0"/>
        </a:spcAft>
        <a:defRPr sz="2800" b="1" kern="1200">
          <a:solidFill>
            <a:srgbClr val="28374A"/>
          </a:solidFill>
          <a:latin typeface="+mj-lt"/>
          <a:ea typeface="+mj-ea"/>
          <a:cs typeface="+mj-cs"/>
        </a:defRPr>
      </a:lvl1pPr>
      <a:lvl2pPr algn="l" rtl="0" eaLnBrk="1" fontAlgn="base" hangingPunct="1">
        <a:spcBef>
          <a:spcPct val="0"/>
        </a:spcBef>
        <a:spcAft>
          <a:spcPct val="0"/>
        </a:spcAft>
        <a:defRPr sz="4000">
          <a:solidFill>
            <a:srgbClr val="28374A"/>
          </a:solidFill>
          <a:latin typeface="Century Gothic" pitchFamily="34" charset="0"/>
        </a:defRPr>
      </a:lvl2pPr>
      <a:lvl3pPr algn="l" rtl="0" eaLnBrk="1" fontAlgn="base" hangingPunct="1">
        <a:spcBef>
          <a:spcPct val="0"/>
        </a:spcBef>
        <a:spcAft>
          <a:spcPct val="0"/>
        </a:spcAft>
        <a:defRPr sz="4000">
          <a:solidFill>
            <a:srgbClr val="28374A"/>
          </a:solidFill>
          <a:latin typeface="Century Gothic" pitchFamily="34" charset="0"/>
        </a:defRPr>
      </a:lvl3pPr>
      <a:lvl4pPr algn="l" rtl="0" eaLnBrk="1" fontAlgn="base" hangingPunct="1">
        <a:spcBef>
          <a:spcPct val="0"/>
        </a:spcBef>
        <a:spcAft>
          <a:spcPct val="0"/>
        </a:spcAft>
        <a:defRPr sz="4000">
          <a:solidFill>
            <a:srgbClr val="28374A"/>
          </a:solidFill>
          <a:latin typeface="Century Gothic" pitchFamily="34" charset="0"/>
        </a:defRPr>
      </a:lvl4pPr>
      <a:lvl5pPr algn="l" rtl="0" eaLnBrk="1" fontAlgn="base" hangingPunct="1">
        <a:spcBef>
          <a:spcPct val="0"/>
        </a:spcBef>
        <a:spcAft>
          <a:spcPct val="0"/>
        </a:spcAft>
        <a:defRPr sz="4000">
          <a:solidFill>
            <a:srgbClr val="28374A"/>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1" fontAlgn="base" hangingPunct="1">
        <a:spcBef>
          <a:spcPct val="20000"/>
        </a:spcBef>
        <a:spcAft>
          <a:spcPct val="0"/>
        </a:spcAft>
        <a:buClr>
          <a:schemeClr val="accent1"/>
        </a:buClr>
        <a:buSzPct val="76000"/>
        <a:buFont typeface="Wingdings 2" pitchFamily="18" charset="2"/>
        <a:buChar char=""/>
        <a:defRPr sz="2400" kern="1200">
          <a:solidFill>
            <a:srgbClr val="28374A"/>
          </a:solidFill>
          <a:latin typeface="+mn-lt"/>
          <a:ea typeface="+mn-ea"/>
          <a:cs typeface="+mn-cs"/>
        </a:defRPr>
      </a:lvl1pPr>
      <a:lvl2pPr marL="639763" indent="-273050" algn="l" rtl="0" eaLnBrk="1" fontAlgn="base" hangingPunct="1">
        <a:spcBef>
          <a:spcPct val="20000"/>
        </a:spcBef>
        <a:spcAft>
          <a:spcPct val="0"/>
        </a:spcAft>
        <a:buClr>
          <a:schemeClr val="accent1"/>
        </a:buClr>
        <a:buSzPct val="76000"/>
        <a:buFont typeface="Wingdings 2" pitchFamily="18" charset="2"/>
        <a:buChar char=""/>
        <a:defRPr sz="2200" kern="1200">
          <a:solidFill>
            <a:srgbClr val="28374A"/>
          </a:solidFill>
          <a:latin typeface="+mn-lt"/>
          <a:ea typeface="+mn-ea"/>
          <a:cs typeface="+mn-cs"/>
        </a:defRPr>
      </a:lvl2pPr>
      <a:lvl3pPr marL="914400" indent="-228600" algn="l" rtl="0" eaLnBrk="1" fontAlgn="base" hangingPunct="1">
        <a:spcBef>
          <a:spcPct val="20000"/>
        </a:spcBef>
        <a:spcAft>
          <a:spcPct val="0"/>
        </a:spcAft>
        <a:buClr>
          <a:schemeClr val="accent1"/>
        </a:buClr>
        <a:buSzPct val="76000"/>
        <a:buFont typeface="Wingdings 2" pitchFamily="18" charset="2"/>
        <a:buChar char=""/>
        <a:defRPr sz="2000" kern="1200">
          <a:solidFill>
            <a:srgbClr val="28374A"/>
          </a:solidFill>
          <a:latin typeface="+mn-lt"/>
          <a:ea typeface="+mn-ea"/>
          <a:cs typeface="+mn-cs"/>
        </a:defRPr>
      </a:lvl3pPr>
      <a:lvl4pPr marL="1123950" indent="-228600" algn="l" rtl="0" eaLnBrk="1" fontAlgn="base" hangingPunct="1">
        <a:spcBef>
          <a:spcPct val="20000"/>
        </a:spcBef>
        <a:spcAft>
          <a:spcPct val="0"/>
        </a:spcAft>
        <a:buClr>
          <a:schemeClr val="accent1"/>
        </a:buClr>
        <a:buSzPct val="76000"/>
        <a:buFont typeface="Wingdings 2" pitchFamily="18" charset="2"/>
        <a:buChar char=""/>
        <a:defRPr kern="1200">
          <a:solidFill>
            <a:srgbClr val="28374A"/>
          </a:solidFill>
          <a:latin typeface="+mn-lt"/>
          <a:ea typeface="+mn-ea"/>
          <a:cs typeface="+mn-cs"/>
        </a:defRPr>
      </a:lvl4pPr>
      <a:lvl5pPr marL="1325563" indent="-228600" algn="l" rtl="0" eaLnBrk="1" fontAlgn="base" hangingPunct="1">
        <a:spcBef>
          <a:spcPct val="20000"/>
        </a:spcBef>
        <a:spcAft>
          <a:spcPct val="0"/>
        </a:spcAft>
        <a:buClr>
          <a:schemeClr val="accent1"/>
        </a:buClr>
        <a:buSzPct val="76000"/>
        <a:buFont typeface="Wingdings 2" pitchFamily="18" charset="2"/>
        <a:buChar char=""/>
        <a:defRPr sz="1600" kern="1200">
          <a:solidFill>
            <a:srgbClr val="28374A"/>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smtClean="0">
                <a:solidFill>
                  <a:schemeClr val="tx1">
                    <a:tint val="75000"/>
                  </a:schemeClr>
                </a:solidFill>
                <a:latin typeface="Arial" charset="0"/>
                <a:cs typeface="Arial" charset="0"/>
              </a:defRPr>
            </a:lvl1pPr>
          </a:lstStyle>
          <a:p>
            <a:pPr>
              <a:defRPr/>
            </a:pPr>
            <a:fld id="{7294DBFE-2338-4985-8DF2-F5FF84F5D10B}" type="datetimeFigureOut">
              <a:rPr lang="en-US"/>
              <a:pPr>
                <a:defRPr/>
              </a:pPr>
              <a:t>19-May-20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smtClean="0">
                <a:solidFill>
                  <a:schemeClr val="tx1">
                    <a:tint val="75000"/>
                  </a:schemeClr>
                </a:solidFill>
                <a:latin typeface="Arial" charset="0"/>
                <a:cs typeface="Arial" charset="0"/>
              </a:defRPr>
            </a:lvl1pPr>
          </a:lstStyle>
          <a:p>
            <a:pPr>
              <a:defRPr/>
            </a:pPr>
            <a:fld id="{6340C84B-9749-49B3-8C4B-3A5B0C320B4B}" type="slidenum">
              <a:rPr lang="en-US"/>
              <a:pPr>
                <a:defRPr/>
              </a:pPr>
              <a:t>‹#›</a:t>
            </a:fld>
            <a:endParaRPr lang="en-US"/>
          </a:p>
        </p:txBody>
      </p:sp>
      <p:pic>
        <p:nvPicPr>
          <p:cNvPr id="2055"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b="33780"/>
          <a:stretch>
            <a:fillRect/>
          </a:stretch>
        </p:blipFill>
        <p:spPr bwMode="auto">
          <a:xfrm>
            <a:off x="10983385" y="6556375"/>
            <a:ext cx="1119716"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3E8226A-2B89-4F3E-AC23-EB1C632E4A3A}" type="datetimeFigureOut">
              <a:rPr lang="en-US" smtClean="0"/>
              <a:pPr/>
              <a:t>19-May-20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450C0BBA-624C-4EC6-916D-513C3A9B3CDB}" type="slidenum">
              <a:rPr lang="en-US" smtClean="0"/>
              <a:pPr>
                <a:defRPr/>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8D1F6BF2-69EF-4141-9705-91D7EDE54730}"/>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extLst>
      <p:ext uri="{BB962C8B-B14F-4D97-AF65-F5344CB8AC3E}">
        <p14:creationId xmlns:p14="http://schemas.microsoft.com/office/powerpoint/2010/main" val="258154547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792" r:id="rId12"/>
    <p:sldLayoutId id="2147483793" r:id="rId13"/>
    <p:sldLayoutId id="2147483794" r:id="rId14"/>
    <p:sldLayoutId id="2147483795"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19-May-20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426759"/>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s://www.solarquotes.com.au/panels/photovoltaic/dye-sensitised-cells/" TargetMode="External"/><Relationship Id="rId2" Type="http://schemas.openxmlformats.org/officeDocument/2006/relationships/image" Target="../media/image5.png"/><Relationship Id="rId1" Type="http://schemas.openxmlformats.org/officeDocument/2006/relationships/slideLayout" Target="../slideLayouts/slideLayout34.xml"/><Relationship Id="rId6" Type="http://schemas.openxmlformats.org/officeDocument/2006/relationships/hyperlink" Target="https://www.dataphysics-instruments.com/knowledge/understanding-interfaces/surfactants-cmc/" TargetMode="Externa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9.xml"/><Relationship Id="rId5" Type="http://schemas.openxmlformats.org/officeDocument/2006/relationships/image" Target="../media/image15.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9.xml"/><Relationship Id="rId5" Type="http://schemas.openxmlformats.org/officeDocument/2006/relationships/image" Target="../media/image16.jpe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9.xml"/><Relationship Id="rId6" Type="http://schemas.openxmlformats.org/officeDocument/2006/relationships/hyperlink" Target="http://www.youtube.com/watch?v=Jw3qCLOXmi0" TargetMode="External"/><Relationship Id="rId5" Type="http://schemas.openxmlformats.org/officeDocument/2006/relationships/image" Target="../media/image17.jpe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49.xml"/><Relationship Id="rId5" Type="http://schemas.openxmlformats.org/officeDocument/2006/relationships/image" Target="../media/image18.jpe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9.xml"/><Relationship Id="rId5" Type="http://schemas.openxmlformats.org/officeDocument/2006/relationships/image" Target="../media/image19.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9.xml"/><Relationship Id="rId6" Type="http://schemas.openxmlformats.org/officeDocument/2006/relationships/hyperlink" Target="http://pubs.acs.org/doi/abs/10.1021/ar900138m" TargetMode="External"/><Relationship Id="rId5" Type="http://schemas.openxmlformats.org/officeDocument/2006/relationships/hyperlink" Target="http://www.education.mrsec.wisc.edu/289.htm" TargetMode="Externa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9.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9.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9.xml"/><Relationship Id="rId5" Type="http://schemas.openxmlformats.org/officeDocument/2006/relationships/image" Target="../media/image10.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9.xml"/><Relationship Id="rId6" Type="http://schemas.openxmlformats.org/officeDocument/2006/relationships/image" Target="../media/image12.jpe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9.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9.xml"/><Relationship Id="rId5" Type="http://schemas.openxmlformats.org/officeDocument/2006/relationships/image" Target="../media/image6.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9.xml"/><Relationship Id="rId5" Type="http://schemas.openxmlformats.org/officeDocument/2006/relationships/image" Target="../media/image14.emf"/><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9.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974EC41-0878-4B43-A8AF-FB0DC1FCF26E}"/>
              </a:ext>
            </a:extLst>
          </p:cNvPr>
          <p:cNvPicPr>
            <a:picLocks noChangeAspect="1"/>
          </p:cNvPicPr>
          <p:nvPr/>
        </p:nvPicPr>
        <p:blipFill rotWithShape="1">
          <a:blip r:embed="rId2">
            <a:extLst>
              <a:ext uri="{BEBA8EAE-BF5A-486C-A8C5-ECC9F3942E4B}">
                <a14:imgProps xmlns:a14="http://schemas.microsoft.com/office/drawing/2010/main">
                  <a14:imgLayer r:embed="rId3">
                    <a14:imgEffect>
                      <a14:artisticBlur radius="3"/>
                    </a14:imgEffect>
                  </a14:imgLayer>
                </a14:imgProps>
              </a:ext>
              <a:ext uri="{28A0092B-C50C-407E-A947-70E740481C1C}">
                <a14:useLocalDpi xmlns:a14="http://schemas.microsoft.com/office/drawing/2010/main" val="0"/>
              </a:ext>
            </a:extLst>
          </a:blip>
          <a:srcRect l="3278" t="3096" r="4918" b="4486"/>
          <a:stretch/>
        </p:blipFill>
        <p:spPr>
          <a:xfrm>
            <a:off x="3047999" y="381000"/>
            <a:ext cx="6193067" cy="5023485"/>
          </a:xfrm>
          <a:prstGeom prst="rect">
            <a:avLst/>
          </a:prstGeom>
          <a:ln>
            <a:noFill/>
          </a:ln>
          <a:effectLst>
            <a:softEdge rad="112500"/>
          </a:effectLst>
        </p:spPr>
      </p:pic>
      <p:sp>
        <p:nvSpPr>
          <p:cNvPr id="13" name="Shape 80">
            <a:extLst>
              <a:ext uri="{FF2B5EF4-FFF2-40B4-BE49-F238E27FC236}">
                <a16:creationId xmlns:a16="http://schemas.microsoft.com/office/drawing/2014/main" id="{E626C388-B7C4-44DF-B0EA-F417F31D741C}"/>
              </a:ext>
            </a:extLst>
          </p:cNvPr>
          <p:cNvSpPr txBox="1">
            <a:spLocks/>
          </p:cNvSpPr>
          <p:nvPr/>
        </p:nvSpPr>
        <p:spPr>
          <a:xfrm>
            <a:off x="0" y="0"/>
            <a:ext cx="12192000" cy="5491004"/>
          </a:xfrm>
          <a:prstGeom prst="rect">
            <a:avLst/>
          </a:prstGeom>
          <a:noFill/>
          <a:ln>
            <a:noFill/>
          </a:ln>
        </p:spPr>
        <p:txBody>
          <a:bodyPr vert="horz" lIns="91425" tIns="45700" rIns="91425" bIns="45700" rtlCol="0" anchor="ctr" anchorCtr="0">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spcBef>
                <a:spcPts val="0"/>
              </a:spcBef>
              <a:buClr>
                <a:schemeClr val="dk1"/>
              </a:buClr>
              <a:buSzPct val="25000"/>
            </a:pPr>
            <a:r>
              <a:rPr lang="es-PR" sz="7700" b="1" spc="0" dirty="0">
                <a:ln w="57150">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Celdas solares con tintes fotosensibles</a:t>
            </a:r>
          </a:p>
        </p:txBody>
      </p:sp>
      <p:pic>
        <p:nvPicPr>
          <p:cNvPr id="6" name="Picture 5">
            <a:extLst>
              <a:ext uri="{FF2B5EF4-FFF2-40B4-BE49-F238E27FC236}">
                <a16:creationId xmlns:a16="http://schemas.microsoft.com/office/drawing/2014/main" id="{741F59D9-7D49-4CB8-B6B4-69A4D369877E}"/>
              </a:ext>
            </a:extLst>
          </p:cNvPr>
          <p:cNvPicPr>
            <a:picLocks noChangeAspect="1"/>
          </p:cNvPicPr>
          <p:nvPr/>
        </p:nvPicPr>
        <p:blipFill>
          <a:blip r:embed="rId4"/>
          <a:stretch>
            <a:fillRect/>
          </a:stretch>
        </p:blipFill>
        <p:spPr>
          <a:xfrm>
            <a:off x="11502554" y="5638800"/>
            <a:ext cx="613246" cy="602927"/>
          </a:xfrm>
          <a:prstGeom prst="rect">
            <a:avLst/>
          </a:prstGeom>
        </p:spPr>
      </p:pic>
      <p:pic>
        <p:nvPicPr>
          <p:cNvPr id="7" name="Picture 6">
            <a:extLst>
              <a:ext uri="{FF2B5EF4-FFF2-40B4-BE49-F238E27FC236}">
                <a16:creationId xmlns:a16="http://schemas.microsoft.com/office/drawing/2014/main" id="{E8C9D79B-2033-4404-9306-DCF466488606}"/>
              </a:ext>
            </a:extLst>
          </p:cNvPr>
          <p:cNvPicPr>
            <a:picLocks noChangeAspect="1"/>
          </p:cNvPicPr>
          <p:nvPr/>
        </p:nvPicPr>
        <p:blipFill>
          <a:blip r:embed="rId5"/>
          <a:stretch>
            <a:fillRect/>
          </a:stretch>
        </p:blipFill>
        <p:spPr>
          <a:xfrm>
            <a:off x="55925" y="5727404"/>
            <a:ext cx="1849075" cy="597196"/>
          </a:xfrm>
          <a:prstGeom prst="rect">
            <a:avLst/>
          </a:prstGeom>
        </p:spPr>
      </p:pic>
      <p:sp>
        <p:nvSpPr>
          <p:cNvPr id="15" name="Rectangle 14">
            <a:extLst>
              <a:ext uri="{FF2B5EF4-FFF2-40B4-BE49-F238E27FC236}">
                <a16:creationId xmlns:a16="http://schemas.microsoft.com/office/drawing/2014/main" id="{6AB5A576-AF2D-4967-B64F-DD07C1880484}"/>
              </a:ext>
            </a:extLst>
          </p:cNvPr>
          <p:cNvSpPr/>
          <p:nvPr/>
        </p:nvSpPr>
        <p:spPr>
          <a:xfrm>
            <a:off x="1" y="6519446"/>
            <a:ext cx="12192000" cy="307777"/>
          </a:xfrm>
          <a:prstGeom prst="rect">
            <a:avLst/>
          </a:prstGeom>
        </p:spPr>
        <p:txBody>
          <a:bodyPr wrap="square">
            <a:spAutoFit/>
          </a:bodyPr>
          <a:lstStyle/>
          <a:p>
            <a:pPr algn="ctr"/>
            <a:r>
              <a:rPr lang="es-PR" sz="1400" b="1" dirty="0">
                <a:solidFill>
                  <a:schemeClr val="bg1"/>
                </a:solidFill>
                <a:latin typeface="Arial" panose="020B0604020202020204" pitchFamily="34" charset="0"/>
                <a:ea typeface="Cambria" panose="02040503050406030204" pitchFamily="18" charset="0"/>
                <a:cs typeface="Arial" panose="020B0604020202020204" pitchFamily="34" charset="0"/>
                <a:hlinkClick r:id="rId6">
                  <a:extLst>
                    <a:ext uri="{A12FA001-AC4F-418D-AE19-62706E023703}">
                      <ahyp:hlinkClr xmlns:ahyp="http://schemas.microsoft.com/office/drawing/2018/hyperlinkcolor" val="tx"/>
                    </a:ext>
                  </a:extLst>
                </a:hlinkClick>
              </a:rPr>
              <a:t>Imagen: </a:t>
            </a:r>
            <a:r>
              <a:rPr lang="es-PR" sz="1400" b="1" dirty="0">
                <a:solidFill>
                  <a:schemeClr val="bg1"/>
                </a:solidFill>
                <a:latin typeface="Arial" panose="020B0604020202020204" pitchFamily="34" charset="0"/>
                <a:ea typeface="Cambria" panose="02040503050406030204" pitchFamily="18" charset="0"/>
                <a:cs typeface="Arial" panose="020B0604020202020204" pitchFamily="34" charset="0"/>
                <a:hlinkClick r:id="rId7">
                  <a:extLst>
                    <a:ext uri="{A12FA001-AC4F-418D-AE19-62706E023703}">
                      <ahyp:hlinkClr xmlns:ahyp="http://schemas.microsoft.com/office/drawing/2018/hyperlinkcolor" val="tx"/>
                    </a:ext>
                  </a:extLst>
                </a:hlinkClick>
              </a:rPr>
              <a:t>https://www.solarquotes.com.au/panels/photovoltaic/dye-sensitised-cells/</a:t>
            </a:r>
            <a:endParaRPr lang="es-PR" sz="1400" b="1" dirty="0">
              <a:solidFill>
                <a:schemeClr val="bg1"/>
              </a:solidFill>
              <a:latin typeface="Arial" panose="020B0604020202020204" pitchFamily="34" charset="0"/>
              <a:ea typeface="Cambria" panose="02040503050406030204" pitchFamily="18" charset="0"/>
              <a:cs typeface="Arial" panose="020B0604020202020204" pitchFamily="34" charset="0"/>
            </a:endParaRPr>
          </a:p>
        </p:txBody>
      </p:sp>
      <p:pic>
        <p:nvPicPr>
          <p:cNvPr id="17" name="Picture 16">
            <a:extLst>
              <a:ext uri="{FF2B5EF4-FFF2-40B4-BE49-F238E27FC236}">
                <a16:creationId xmlns:a16="http://schemas.microsoft.com/office/drawing/2014/main" id="{D2762658-AB56-494A-AE45-FD534D7C3441}"/>
              </a:ext>
            </a:extLst>
          </p:cNvPr>
          <p:cNvPicPr>
            <a:picLocks noChangeAspect="1"/>
          </p:cNvPicPr>
          <p:nvPr/>
        </p:nvPicPr>
        <p:blipFill>
          <a:blip r:embed="rId4"/>
          <a:stretch>
            <a:fillRect/>
          </a:stretch>
        </p:blipFill>
        <p:spPr>
          <a:xfrm>
            <a:off x="11454063" y="5681640"/>
            <a:ext cx="613246" cy="602927"/>
          </a:xfrm>
          <a:prstGeom prst="rect">
            <a:avLst/>
          </a:prstGeom>
        </p:spPr>
      </p:pic>
      <p:sp>
        <p:nvSpPr>
          <p:cNvPr id="19" name="Rectangle 1">
            <a:extLst>
              <a:ext uri="{FF2B5EF4-FFF2-40B4-BE49-F238E27FC236}">
                <a16:creationId xmlns:a16="http://schemas.microsoft.com/office/drawing/2014/main" id="{68A3C4F9-72C4-4C2E-822E-2C5DB899CF51}"/>
              </a:ext>
            </a:extLst>
          </p:cNvPr>
          <p:cNvSpPr>
            <a:spLocks noChangeArrowheads="1"/>
          </p:cNvSpPr>
          <p:nvPr/>
        </p:nvSpPr>
        <p:spPr bwMode="auto">
          <a:xfrm>
            <a:off x="3048000" y="5678269"/>
            <a:ext cx="61930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extrusionH="57150">
              <a:bevelT w="38100" h="38100"/>
            </a:sp3d>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n-US" altLang="en-US" sz="3600" b="1" dirty="0">
                <a:ln w="19050">
                  <a:solidFill>
                    <a:schemeClr val="tx1"/>
                  </a:solidFill>
                  <a:prstDash val="solid"/>
                </a:ln>
                <a:solidFill>
                  <a:sysClr val="windowText" lastClr="000000"/>
                </a:solidFill>
                <a:cs typeface="Arial" panose="020B0604020202020204" pitchFamily="34" charset="0"/>
              </a:rPr>
              <a:t>www.nano-link.org</a:t>
            </a:r>
          </a:p>
        </p:txBody>
      </p:sp>
      <p:sp>
        <p:nvSpPr>
          <p:cNvPr id="20" name="Rectangle 19">
            <a:extLst>
              <a:ext uri="{FF2B5EF4-FFF2-40B4-BE49-F238E27FC236}">
                <a16:creationId xmlns:a16="http://schemas.microsoft.com/office/drawing/2014/main" id="{848E2BDD-ABBC-4786-9663-7AEAE05BDD8B}"/>
              </a:ext>
            </a:extLst>
          </p:cNvPr>
          <p:cNvSpPr/>
          <p:nvPr/>
        </p:nvSpPr>
        <p:spPr>
          <a:xfrm>
            <a:off x="3048000" y="4191000"/>
            <a:ext cx="6193068" cy="523220"/>
          </a:xfrm>
          <a:prstGeom prst="rect">
            <a:avLst/>
          </a:prstGeom>
        </p:spPr>
        <p:txBody>
          <a:bodyPr wrap="square">
            <a:spAutoFit/>
          </a:bodyPr>
          <a:lstStyle/>
          <a:p>
            <a:pPr algn="ctr"/>
            <a:r>
              <a:rPr lang="es-PR" sz="2800" b="1" dirty="0">
                <a:ln w="28575">
                  <a:solidFill>
                    <a:schemeClr val="tx1"/>
                  </a:solidFill>
                </a:ln>
                <a:solidFill>
                  <a:schemeClr val="bg1"/>
                </a:solidFill>
                <a:effectLst>
                  <a:outerShdw blurRad="38100" dist="38100" dir="2700000" algn="tl">
                    <a:srgbClr val="000000">
                      <a:alpha val="43137"/>
                    </a:srgbClr>
                  </a:outerShdw>
                </a:effectLst>
                <a:latin typeface="Arial Black" panose="020B0A04020102020204" pitchFamily="34" charset="0"/>
                <a:ea typeface="Bebas Neue" charset="0"/>
                <a:cs typeface="Bebas Neue" charset="0"/>
              </a:rPr>
              <a:t>Versión 041019</a:t>
            </a:r>
            <a:endParaRPr lang="es-PR" sz="2800" b="1" dirty="0">
              <a:ln w="28575">
                <a:solidFill>
                  <a:schemeClr val="tx1"/>
                </a:solidFill>
              </a:ln>
              <a:solidFill>
                <a:schemeClr val="bg1"/>
              </a:solidFill>
              <a:effectLst>
                <a:outerShdw blurRad="38100" dist="38100" dir="2700000" algn="tl">
                  <a:srgbClr val="000000">
                    <a:alpha val="43137"/>
                  </a:srgbClr>
                </a:outerShdw>
              </a:effectLst>
              <a:latin typeface="Arial Black" panose="020B0A040201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R"/>
          </a:p>
        </p:txBody>
      </p:sp>
      <p:sp>
        <p:nvSpPr>
          <p:cNvPr id="3" name="Rectangle 2">
            <a:extLst>
              <a:ext uri="{FF2B5EF4-FFF2-40B4-BE49-F238E27FC236}">
                <a16:creationId xmlns:a16="http://schemas.microsoft.com/office/drawing/2014/main" id="{1DA50161-49AD-4362-8F20-7908F0C1098D}"/>
              </a:ext>
            </a:extLst>
          </p:cNvPr>
          <p:cNvSpPr/>
          <p:nvPr/>
        </p:nvSpPr>
        <p:spPr>
          <a:xfrm>
            <a:off x="373166" y="2549088"/>
            <a:ext cx="6084618" cy="2893100"/>
          </a:xfrm>
          <a:prstGeom prst="rect">
            <a:avLst/>
          </a:prstGeom>
        </p:spPr>
        <p:txBody>
          <a:bodyPr wrap="square">
            <a:spAutoFit/>
          </a:bodyPr>
          <a:lstStyle/>
          <a:p>
            <a:pPr marR="0" lvl="0" algn="ctr">
              <a:spcBef>
                <a:spcPts val="0"/>
              </a:spcBef>
              <a:spcAft>
                <a:spcPts val="0"/>
              </a:spcAft>
              <a:buClr>
                <a:schemeClr val="accent3">
                  <a:lumMod val="75000"/>
                </a:schemeClr>
              </a:buClr>
            </a:pPr>
            <a:r>
              <a:rPr lang="es-PR" sz="26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Se puede comprar un kit en “</a:t>
            </a:r>
            <a:r>
              <a:rPr lang="es-PR" sz="2600" b="1" i="1" dirty="0" err="1">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Institute</a:t>
            </a:r>
            <a:r>
              <a:rPr lang="es-PR" sz="26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s-PR" sz="2600" b="1" i="1" dirty="0" err="1">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of</a:t>
            </a:r>
            <a:r>
              <a:rPr lang="es-PR" sz="26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Chemical </a:t>
            </a:r>
            <a:r>
              <a:rPr lang="es-PR" sz="2600" b="1" i="1" dirty="0" err="1">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Education</a:t>
            </a:r>
            <a:r>
              <a:rPr lang="es-PR" sz="26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(ICE)”, el cual contiene los materiales para crear cinco celdas solares. Se pueden ordenar en: </a:t>
            </a:r>
            <a:r>
              <a:rPr lang="es-PR" sz="2600" b="1" i="1" u="sng"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ice.chem.wisc.edu/</a:t>
            </a:r>
            <a:r>
              <a:rPr lang="es-PR" sz="2600" b="1" i="1" u="sng" dirty="0" err="1">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Catalog</a:t>
            </a:r>
            <a:r>
              <a:rPr lang="es-PR" sz="2600" b="1" i="1" u="sng"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/SciKits.html#Anchor-Nanocrystalline-41703)</a:t>
            </a:r>
            <a:endParaRPr lang="es-PR" sz="26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p:txBody>
      </p:sp>
      <p:sp>
        <p:nvSpPr>
          <p:cNvPr id="11" name="Title 1">
            <a:extLst>
              <a:ext uri="{FF2B5EF4-FFF2-40B4-BE49-F238E27FC236}">
                <a16:creationId xmlns:a16="http://schemas.microsoft.com/office/drawing/2014/main" id="{ACC1850D-8A70-42E5-B0A1-28ECF7E21ABE}"/>
              </a:ext>
            </a:extLst>
          </p:cNvPr>
          <p:cNvSpPr txBox="1">
            <a:spLocks noChangeArrowheads="1"/>
          </p:cNvSpPr>
          <p:nvPr/>
        </p:nvSpPr>
        <p:spPr>
          <a:xfrm>
            <a:off x="76859" y="79333"/>
            <a:ext cx="6692899" cy="2435261"/>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38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Recomendaciones útiles para la actividad de laboratorio</a:t>
            </a:r>
          </a:p>
        </p:txBody>
      </p:sp>
      <p:pic>
        <p:nvPicPr>
          <p:cNvPr id="4" name="Picture 3">
            <a:extLst>
              <a:ext uri="{FF2B5EF4-FFF2-40B4-BE49-F238E27FC236}">
                <a16:creationId xmlns:a16="http://schemas.microsoft.com/office/drawing/2014/main" id="{4EEAD5CA-4743-4C0C-B298-6A7B1D297C1C}"/>
              </a:ext>
            </a:extLst>
          </p:cNvPr>
          <p:cNvPicPr>
            <a:picLocks noChangeAspect="1"/>
          </p:cNvPicPr>
          <p:nvPr/>
        </p:nvPicPr>
        <p:blipFill>
          <a:blip r:embed="rId5"/>
          <a:stretch>
            <a:fillRect/>
          </a:stretch>
        </p:blipFill>
        <p:spPr>
          <a:xfrm>
            <a:off x="6754091" y="457200"/>
            <a:ext cx="5196613" cy="4964206"/>
          </a:xfrm>
          <a:prstGeom prst="rect">
            <a:avLst/>
          </a:prstGeom>
        </p:spPr>
      </p:pic>
    </p:spTree>
    <p:extLst>
      <p:ext uri="{BB962C8B-B14F-4D97-AF65-F5344CB8AC3E}">
        <p14:creationId xmlns:p14="http://schemas.microsoft.com/office/powerpoint/2010/main" val="30083754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165101" y="76200"/>
            <a:ext cx="6692899" cy="21336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38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Recomendaciones útiles para la actividad de laboratorio</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7" name="Picture 6">
            <a:extLst>
              <a:ext uri="{FF2B5EF4-FFF2-40B4-BE49-F238E27FC236}">
                <a16:creationId xmlns:a16="http://schemas.microsoft.com/office/drawing/2014/main" id="{C0E4EB0D-15E5-459A-A354-64364EBD171D}"/>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6981380" y="366260"/>
            <a:ext cx="4809654" cy="49879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Rectangle 2">
            <a:extLst>
              <a:ext uri="{FF2B5EF4-FFF2-40B4-BE49-F238E27FC236}">
                <a16:creationId xmlns:a16="http://schemas.microsoft.com/office/drawing/2014/main" id="{2D311A0D-E6F7-4725-A12A-C854CB1E15B2}"/>
              </a:ext>
            </a:extLst>
          </p:cNvPr>
          <p:cNvSpPr/>
          <p:nvPr/>
        </p:nvSpPr>
        <p:spPr>
          <a:xfrm>
            <a:off x="201387" y="2379345"/>
            <a:ext cx="6504213" cy="2954655"/>
          </a:xfrm>
          <a:prstGeom prst="rect">
            <a:avLst/>
          </a:prstGeom>
        </p:spPr>
        <p:txBody>
          <a:bodyPr wrap="square">
            <a:spAutoFit/>
          </a:bodyPr>
          <a:lstStyle/>
          <a:p>
            <a:pPr marL="342900" indent="-34290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5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Reunir todos los materiales necesarios en la mesa rodante de laboratorio y realiza el experimento debajo de un extractor. </a:t>
            </a:r>
          </a:p>
          <a:p>
            <a:pPr algn="just">
              <a:buClr>
                <a:schemeClr val="accent3">
                  <a:lumMod val="75000"/>
                </a:schemeClr>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12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5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Utilizar el equipo de seguridad mientras se realiza el experimento (gafas, guantes y delantal).</a:t>
            </a:r>
            <a:endParaRPr lang="es-PR" sz="25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2549087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Picture 9">
            <a:extLst>
              <a:ext uri="{FF2B5EF4-FFF2-40B4-BE49-F238E27FC236}">
                <a16:creationId xmlns:a16="http://schemas.microsoft.com/office/drawing/2014/main" id="{0727C4B8-DF9B-4DF1-BC43-33A7703AEC6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76630" y="464457"/>
            <a:ext cx="4796953" cy="495299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itle 1">
            <a:extLst>
              <a:ext uri="{FF2B5EF4-FFF2-40B4-BE49-F238E27FC236}">
                <a16:creationId xmlns:a16="http://schemas.microsoft.com/office/drawing/2014/main" id="{D1C61BA1-5450-440B-9B45-92A1A6D120FB}"/>
              </a:ext>
            </a:extLst>
          </p:cNvPr>
          <p:cNvSpPr txBox="1">
            <a:spLocks noChangeArrowheads="1"/>
          </p:cNvSpPr>
          <p:nvPr/>
        </p:nvSpPr>
        <p:spPr>
          <a:xfrm>
            <a:off x="165101" y="304800"/>
            <a:ext cx="6692899" cy="1703704"/>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38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Recomendaciones útiles para la actividad de laboratorio</a:t>
            </a:r>
          </a:p>
        </p:txBody>
      </p:sp>
      <p:sp>
        <p:nvSpPr>
          <p:cNvPr id="13" name="Rectangle 12">
            <a:extLst>
              <a:ext uri="{FF2B5EF4-FFF2-40B4-BE49-F238E27FC236}">
                <a16:creationId xmlns:a16="http://schemas.microsoft.com/office/drawing/2014/main" id="{EC126AAF-A134-48DD-8BA4-FDFDE6FF155A}"/>
              </a:ext>
            </a:extLst>
          </p:cNvPr>
          <p:cNvSpPr/>
          <p:nvPr/>
        </p:nvSpPr>
        <p:spPr>
          <a:xfrm>
            <a:off x="152400" y="2362200"/>
            <a:ext cx="6692899" cy="3108543"/>
          </a:xfrm>
          <a:prstGeom prst="rect">
            <a:avLst/>
          </a:prstGeom>
        </p:spPr>
        <p:txBody>
          <a:bodyPr wrap="square">
            <a:spAutoFit/>
          </a:bodyPr>
          <a:lstStyle/>
          <a:p>
            <a:pPr marL="342900" indent="-34290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2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Se pueden utilizar frambuesas descongeladas que se trituraron , la mezcla puede congelarse y descongelarse varias veces.</a:t>
            </a:r>
          </a:p>
          <a:p>
            <a:pPr algn="just">
              <a:buClr>
                <a:schemeClr val="accent3">
                  <a:lumMod val="75000"/>
                </a:schemeClr>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11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a:p>
            <a:pPr marL="342900" indent="-34290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2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Para las instrucciones paso a paso de cómo realizar este experimento, puede acceder al siguiente enlace y observar el video (cortesía de MRSEC</a:t>
            </a:r>
            <a:r>
              <a:rPr lang="es-ES" sz="2200" b="1" baseline="300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3</a:t>
            </a:r>
            <a:r>
              <a:rPr lang="es-ES" sz="22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en “UW Madison”) </a:t>
            </a:r>
          </a:p>
          <a:p>
            <a:pPr algn="just">
              <a:buClr>
                <a:schemeClr val="accent3">
                  <a:lumMod val="75000"/>
                </a:schemeClr>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ES" sz="12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algn="ctr">
              <a:buClr>
                <a:schemeClr val="accent3">
                  <a:lumMod val="75000"/>
                </a:schemeClr>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000" b="1" u="sng"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http://www.youtube.com/watch?v=Jw3qCLOXmi0</a:t>
            </a:r>
            <a:r>
              <a:rPr lang="en-US" sz="20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endParaRPr lang="es-PR" sz="20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708289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1066797"/>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6000" b="1" u="none" strike="noStrike" kern="1200" spc="0" normalizeH="0" baseline="0" noProof="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Pruebas y resultados</a:t>
            </a:r>
            <a:endParaRPr kumimoji="0" lang="es-PR" altLang="zh-CN" sz="6000"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endParaRP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R"/>
          </a:p>
        </p:txBody>
      </p:sp>
      <p:pic>
        <p:nvPicPr>
          <p:cNvPr id="10" name="Content Placeholder 4">
            <a:extLst>
              <a:ext uri="{FF2B5EF4-FFF2-40B4-BE49-F238E27FC236}">
                <a16:creationId xmlns:a16="http://schemas.microsoft.com/office/drawing/2014/main" id="{16E0B09A-95F2-4A2C-9EF4-09BFFD5ECEF5}"/>
              </a:ext>
            </a:extLst>
          </p:cNvPr>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5200" y="1339838"/>
            <a:ext cx="3750588" cy="4365577"/>
          </a:xfrm>
          <a:prstGeom prst="rect">
            <a:avLst/>
          </a:prstGeom>
          <a:ln>
            <a:noFill/>
          </a:ln>
          <a:effectLst>
            <a:softEdge rad="112500"/>
          </a:effectLst>
        </p:spPr>
      </p:pic>
      <p:sp>
        <p:nvSpPr>
          <p:cNvPr id="12" name="Content Placeholder 2">
            <a:extLst>
              <a:ext uri="{FF2B5EF4-FFF2-40B4-BE49-F238E27FC236}">
                <a16:creationId xmlns:a16="http://schemas.microsoft.com/office/drawing/2014/main" id="{F1350D58-575C-4610-B4E2-3A1A11F1243F}"/>
              </a:ext>
            </a:extLst>
          </p:cNvPr>
          <p:cNvSpPr txBox="1">
            <a:spLocks/>
          </p:cNvSpPr>
          <p:nvPr/>
        </p:nvSpPr>
        <p:spPr>
          <a:xfrm>
            <a:off x="254977" y="1371600"/>
            <a:ext cx="6623457" cy="4191000"/>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indent="-234950" algn="just">
              <a:lnSpc>
                <a:spcPct val="100000"/>
              </a:lnSpc>
              <a:spcBef>
                <a:spcPts val="0"/>
              </a:spcBef>
              <a:spcAft>
                <a:spcPts val="0"/>
              </a:spcAft>
              <a:buClr>
                <a:schemeClr val="accent3">
                  <a:lumMod val="75000"/>
                </a:schemeClr>
              </a:buClr>
              <a:buFont typeface="Wingdings" panose="05000000000000000000" pitchFamily="2" charset="2"/>
              <a:buChar cha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Conectar el multímetro utilizando una pinza de cocodrilo en cada placa. El cable negro con el electrodo negativo, que es el vidrio cubierto con TiO</a:t>
            </a:r>
            <a:r>
              <a:rPr lang="es-PR" sz="2400" b="1" baseline="-25000" dirty="0">
                <a:solidFill>
                  <a:schemeClr val="tx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2. </a:t>
            </a:r>
            <a:r>
              <a:rPr lang="es-PR" sz="2400" b="1" dirty="0">
                <a:solidFill>
                  <a:schemeClr val="tx1"/>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El cable rojo con electrodo positivo, que es el vidrio cubierto con carbón.</a:t>
            </a:r>
            <a:endParaRPr lang="es-PR" b="1" dirty="0">
              <a:solidFill>
                <a:schemeClr val="tx1"/>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L="0" indent="0" algn="just">
              <a:lnSpc>
                <a:spcPct val="100000"/>
              </a:lnSpc>
              <a:spcBef>
                <a:spcPts val="0"/>
              </a:spcBef>
              <a:spcAft>
                <a:spcPts val="0"/>
              </a:spcAft>
              <a:buClr>
                <a:schemeClr val="accent3">
                  <a:lumMod val="75000"/>
                </a:schemeClr>
              </a:buClr>
              <a:buNone/>
            </a:pPr>
            <a:endPar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34950" indent="-234950" algn="just">
              <a:lnSpc>
                <a:spcPct val="100000"/>
              </a:lnSpc>
              <a:spcBef>
                <a:spcPts val="0"/>
              </a:spcBef>
              <a:spcAft>
                <a:spcPts val="0"/>
              </a:spcAft>
              <a:buClr>
                <a:schemeClr val="accent3">
                  <a:lumMod val="75000"/>
                </a:schemeClr>
              </a:buClr>
              <a:buFont typeface="Wingdings" panose="05000000000000000000" pitchFamily="2" charset="2"/>
              <a:buChar cha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Medir la corriente y el voltaje producido por la iluminación del proyector digital o lámpara de calor (como se ilustra en la imagen). </a:t>
            </a:r>
            <a:endParaRPr lang="es-PR" sz="1600" dirty="0"/>
          </a:p>
        </p:txBody>
      </p:sp>
    </p:spTree>
    <p:extLst>
      <p:ext uri="{BB962C8B-B14F-4D97-AF65-F5344CB8AC3E}">
        <p14:creationId xmlns:p14="http://schemas.microsoft.com/office/powerpoint/2010/main" val="42714824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954107"/>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60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Pruebas y resultados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0" y="5745448"/>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Rectangle 1">
            <a:extLst>
              <a:ext uri="{FF2B5EF4-FFF2-40B4-BE49-F238E27FC236}">
                <a16:creationId xmlns:a16="http://schemas.microsoft.com/office/drawing/2014/main" id="{7E9C7FCE-B40C-43E5-8CF3-FB6DFAB54869}"/>
              </a:ext>
            </a:extLst>
          </p:cNvPr>
          <p:cNvSpPr/>
          <p:nvPr/>
        </p:nvSpPr>
        <p:spPr>
          <a:xfrm>
            <a:off x="0" y="1219200"/>
            <a:ext cx="5230091" cy="4739759"/>
          </a:xfrm>
          <a:prstGeom prst="rect">
            <a:avLst/>
          </a:prstGeom>
        </p:spPr>
        <p:txBody>
          <a:bodyPr wrap="square">
            <a:spAutoFit/>
          </a:bodyPr>
          <a:lstStyle/>
          <a:p>
            <a:pPr marL="285750" indent="-285750" algn="just">
              <a:buClr>
                <a:schemeClr val="accent3">
                  <a:lumMod val="75000"/>
                </a:schemeClr>
              </a:buClr>
              <a:buFont typeface="Wingdings" panose="05000000000000000000" pitchFamily="2" charset="2"/>
              <a:buChar char="§"/>
            </a:pPr>
            <a:r>
              <a:rPr lang="es-PR" sz="2000" b="1" dirty="0">
                <a:effectLst>
                  <a:outerShdw blurRad="38100" dist="38100" dir="2700000" algn="tl">
                    <a:srgbClr val="000000">
                      <a:alpha val="43137"/>
                    </a:srgbClr>
                  </a:outerShdw>
                </a:effectLst>
              </a:rPr>
              <a:t>Para caracterizar la celda se utiliza el potenciómetro (con las instrucciones detalladas proporcionadas por el kit) para obtener los datos de corriente y voltaje de las celdas solares de los estudiantes como se muestra en la Figura 5, que es un ejemplo de una curva J-V para una celda solar.  La densidad de corriente J (azul, en unidades mA/cm</a:t>
            </a:r>
            <a:r>
              <a:rPr lang="es-PR" sz="2000" b="1" baseline="30000" dirty="0">
                <a:effectLst>
                  <a:outerShdw blurRad="38100" dist="38100" dir="2700000" algn="tl">
                    <a:srgbClr val="000000">
                      <a:alpha val="43137"/>
                    </a:srgbClr>
                  </a:outerShdw>
                </a:effectLst>
              </a:rPr>
              <a:t>2</a:t>
            </a:r>
            <a:r>
              <a:rPr lang="es-PR" sz="2000" b="1" dirty="0">
                <a:effectLst>
                  <a:outerShdw blurRad="38100" dist="38100" dir="2700000" algn="tl">
                    <a:srgbClr val="000000">
                      <a:alpha val="43137"/>
                    </a:srgbClr>
                  </a:outerShdw>
                </a:effectLst>
              </a:rPr>
              <a:t>) está en el eje izquierdo y la densidad de potencia (rojo, en unidades </a:t>
            </a:r>
            <a:r>
              <a:rPr lang="es-PR" sz="2000" b="1" dirty="0" err="1">
                <a:effectLst>
                  <a:outerShdw blurRad="38100" dist="38100" dir="2700000" algn="tl">
                    <a:srgbClr val="000000">
                      <a:alpha val="43137"/>
                    </a:srgbClr>
                  </a:outerShdw>
                </a:effectLst>
              </a:rPr>
              <a:t>mW</a:t>
            </a:r>
            <a:r>
              <a:rPr lang="es-PR" sz="2000" b="1" dirty="0">
                <a:effectLst>
                  <a:outerShdw blurRad="38100" dist="38100" dir="2700000" algn="tl">
                    <a:srgbClr val="000000">
                      <a:alpha val="43137"/>
                    </a:srgbClr>
                  </a:outerShdw>
                </a:effectLst>
              </a:rPr>
              <a:t>/cm</a:t>
            </a:r>
            <a:r>
              <a:rPr lang="es-PR" sz="2000" b="1" baseline="30000" dirty="0">
                <a:effectLst>
                  <a:outerShdw blurRad="38100" dist="38100" dir="2700000" algn="tl">
                    <a:srgbClr val="000000">
                      <a:alpha val="43137"/>
                    </a:srgbClr>
                  </a:outerShdw>
                </a:effectLst>
              </a:rPr>
              <a:t>2</a:t>
            </a:r>
            <a:r>
              <a:rPr lang="es-PR" sz="2000" b="1" dirty="0">
                <a:effectLst>
                  <a:outerShdw blurRad="38100" dist="38100" dir="2700000" algn="tl">
                    <a:srgbClr val="000000">
                      <a:alpha val="43137"/>
                    </a:srgbClr>
                  </a:outerShdw>
                </a:effectLst>
              </a:rPr>
              <a:t>) está en el eje derecho. </a:t>
            </a:r>
          </a:p>
          <a:p>
            <a:pPr algn="ctr">
              <a:buClr>
                <a:schemeClr val="accent3">
                  <a:lumMod val="75000"/>
                </a:schemeClr>
              </a:buClr>
            </a:pPr>
            <a:endParaRPr lang="es-PR" sz="600" b="1" dirty="0">
              <a:effectLst>
                <a:outerShdw blurRad="38100" dist="38100" dir="2700000" algn="tl">
                  <a:srgbClr val="000000">
                    <a:alpha val="43137"/>
                  </a:srgbClr>
                </a:outerShdw>
              </a:effectLst>
            </a:endParaRPr>
          </a:p>
          <a:p>
            <a:pPr algn="ctr">
              <a:buClr>
                <a:schemeClr val="accent3">
                  <a:lumMod val="75000"/>
                </a:schemeClr>
              </a:buClr>
            </a:pPr>
            <a:r>
              <a:rPr lang="es-PR" b="1" dirty="0">
                <a:solidFill>
                  <a:schemeClr val="accent3">
                    <a:lumMod val="75000"/>
                  </a:schemeClr>
                </a:solidFill>
                <a:effectLst>
                  <a:outerShdw blurRad="38100" dist="38100" dir="2700000" algn="tl">
                    <a:srgbClr val="000000">
                      <a:alpha val="43137"/>
                    </a:srgbClr>
                  </a:outerShdw>
                </a:effectLst>
              </a:rPr>
              <a:t>(</a:t>
            </a:r>
            <a:r>
              <a:rPr lang="es-PR" b="1" i="1" dirty="0">
                <a:solidFill>
                  <a:schemeClr val="accent3">
                    <a:lumMod val="75000"/>
                  </a:schemeClr>
                </a:solidFill>
                <a:effectLst>
                  <a:outerShdw blurRad="38100" dist="38100" dir="2700000" algn="tl">
                    <a:srgbClr val="000000">
                      <a:alpha val="43137"/>
                    </a:srgbClr>
                  </a:outerShdw>
                </a:effectLst>
              </a:rPr>
              <a:t>Datos replicados con la autorización de la red “NACK RAIN”</a:t>
            </a:r>
            <a:r>
              <a:rPr lang="es-PR" b="1" dirty="0">
                <a:solidFill>
                  <a:schemeClr val="accent3">
                    <a:lumMod val="75000"/>
                  </a:schemeClr>
                </a:solidFill>
                <a:effectLst>
                  <a:outerShdw blurRad="38100" dist="38100" dir="2700000" algn="tl">
                    <a:srgbClr val="000000">
                      <a:alpha val="43137"/>
                    </a:srgbClr>
                  </a:outerShdw>
                </a:effectLst>
              </a:rPr>
              <a:t>)</a:t>
            </a:r>
          </a:p>
        </p:txBody>
      </p:sp>
      <p:grpSp>
        <p:nvGrpSpPr>
          <p:cNvPr id="7" name="Group 6">
            <a:extLst>
              <a:ext uri="{FF2B5EF4-FFF2-40B4-BE49-F238E27FC236}">
                <a16:creationId xmlns:a16="http://schemas.microsoft.com/office/drawing/2014/main" id="{CE814206-7C7E-49D5-A912-A6A205295DFF}"/>
              </a:ext>
            </a:extLst>
          </p:cNvPr>
          <p:cNvGrpSpPr/>
          <p:nvPr/>
        </p:nvGrpSpPr>
        <p:grpSpPr>
          <a:xfrm>
            <a:off x="5349390" y="1269263"/>
            <a:ext cx="6793690" cy="4713840"/>
            <a:chOff x="5349390" y="1269263"/>
            <a:chExt cx="6793690" cy="4713840"/>
          </a:xfrm>
        </p:grpSpPr>
        <p:pic>
          <p:nvPicPr>
            <p:cNvPr id="4" name="Picture 3">
              <a:extLst>
                <a:ext uri="{FF2B5EF4-FFF2-40B4-BE49-F238E27FC236}">
                  <a16:creationId xmlns:a16="http://schemas.microsoft.com/office/drawing/2014/main" id="{03033653-CFBC-4984-B2FA-6622ADEBF0EA}"/>
                </a:ext>
              </a:extLst>
            </p:cNvPr>
            <p:cNvPicPr>
              <a:picLocks noChangeAspect="1"/>
            </p:cNvPicPr>
            <p:nvPr/>
          </p:nvPicPr>
          <p:blipFill>
            <a:blip r:embed="rId5"/>
            <a:stretch>
              <a:fillRect/>
            </a:stretch>
          </p:blipFill>
          <p:spPr>
            <a:xfrm>
              <a:off x="5791200" y="1269265"/>
              <a:ext cx="6086475" cy="4314825"/>
            </a:xfrm>
            <a:prstGeom prst="rect">
              <a:avLst/>
            </a:prstGeom>
          </p:spPr>
        </p:pic>
        <p:sp>
          <p:nvSpPr>
            <p:cNvPr id="5" name="Rectangle 4">
              <a:extLst>
                <a:ext uri="{FF2B5EF4-FFF2-40B4-BE49-F238E27FC236}">
                  <a16:creationId xmlns:a16="http://schemas.microsoft.com/office/drawing/2014/main" id="{F7AA10D2-E309-431C-94A2-9F8B509D0DA3}"/>
                </a:ext>
              </a:extLst>
            </p:cNvPr>
            <p:cNvSpPr/>
            <p:nvPr/>
          </p:nvSpPr>
          <p:spPr>
            <a:xfrm rot="16200000">
              <a:off x="10017635" y="3056155"/>
              <a:ext cx="3912335"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Densidad de potencia (</a:t>
              </a:r>
              <a:r>
                <a:rPr lang="es-PR" sz="1600" b="1" dirty="0" err="1">
                  <a:solidFill>
                    <a:prstClr val="black"/>
                  </a:solidFill>
                  <a:effectLst>
                    <a:outerShdw blurRad="38100" dist="38100" dir="2700000" algn="tl">
                      <a:srgbClr val="000000">
                        <a:alpha val="43137"/>
                      </a:srgbClr>
                    </a:outerShdw>
                  </a:effectLst>
                </a:rPr>
                <a:t>mW</a:t>
              </a:r>
              <a:r>
                <a:rPr lang="es-PR" sz="1600" b="1" dirty="0">
                  <a:solidFill>
                    <a:prstClr val="black"/>
                  </a:solidFill>
                  <a:effectLst>
                    <a:outerShdw blurRad="38100" dist="38100" dir="2700000" algn="tl">
                      <a:srgbClr val="000000">
                        <a:alpha val="43137"/>
                      </a:srgbClr>
                    </a:outerShdw>
                  </a:effectLst>
                </a:rPr>
                <a:t>/cm</a:t>
              </a:r>
              <a:r>
                <a:rPr lang="es-PR" sz="1600" b="1" baseline="30000" dirty="0">
                  <a:solidFill>
                    <a:prstClr val="black"/>
                  </a:solidFill>
                  <a:effectLst>
                    <a:outerShdw blurRad="38100" dist="38100" dir="2700000" algn="tl">
                      <a:srgbClr val="000000">
                        <a:alpha val="43137"/>
                      </a:srgbClr>
                    </a:outerShdw>
                  </a:effectLst>
                </a:rPr>
                <a:t>2</a:t>
              </a:r>
              <a:r>
                <a:rPr lang="es-PR" sz="1600" b="1" dirty="0">
                  <a:solidFill>
                    <a:prstClr val="black"/>
                  </a:solidFill>
                  <a:effectLst>
                    <a:outerShdw blurRad="38100" dist="38100" dir="2700000" algn="tl">
                      <a:srgbClr val="000000">
                        <a:alpha val="43137"/>
                      </a:srgbClr>
                    </a:outerShdw>
                  </a:effectLst>
                </a:rPr>
                <a:t>)</a:t>
              </a:r>
              <a:endParaRPr lang="es-PR" sz="1400" dirty="0"/>
            </a:p>
          </p:txBody>
        </p:sp>
        <p:sp>
          <p:nvSpPr>
            <p:cNvPr id="11" name="Rectangle 10">
              <a:extLst>
                <a:ext uri="{FF2B5EF4-FFF2-40B4-BE49-F238E27FC236}">
                  <a16:creationId xmlns:a16="http://schemas.microsoft.com/office/drawing/2014/main" id="{F2FA4345-4037-42DB-9E94-4E487A29E415}"/>
                </a:ext>
              </a:extLst>
            </p:cNvPr>
            <p:cNvSpPr/>
            <p:nvPr/>
          </p:nvSpPr>
          <p:spPr>
            <a:xfrm rot="16200000">
              <a:off x="3562499" y="3056154"/>
              <a:ext cx="3912335"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Densidad de corriente (mA/cm</a:t>
              </a:r>
              <a:r>
                <a:rPr lang="es-PR" sz="1600" b="1" baseline="30000" dirty="0">
                  <a:solidFill>
                    <a:prstClr val="black"/>
                  </a:solidFill>
                  <a:effectLst>
                    <a:outerShdw blurRad="38100" dist="38100" dir="2700000" algn="tl">
                      <a:srgbClr val="000000">
                        <a:alpha val="43137"/>
                      </a:srgbClr>
                    </a:outerShdw>
                  </a:effectLst>
                </a:rPr>
                <a:t>2</a:t>
              </a:r>
              <a:r>
                <a:rPr lang="es-PR" sz="1600" b="1" dirty="0">
                  <a:solidFill>
                    <a:prstClr val="black"/>
                  </a:solidFill>
                  <a:effectLst>
                    <a:outerShdw blurRad="38100" dist="38100" dir="2700000" algn="tl">
                      <a:srgbClr val="000000">
                        <a:alpha val="43137"/>
                      </a:srgbClr>
                    </a:outerShdw>
                  </a:effectLst>
                </a:rPr>
                <a:t>)</a:t>
              </a:r>
              <a:endParaRPr lang="es-PR" sz="1400" dirty="0"/>
            </a:p>
          </p:txBody>
        </p:sp>
        <p:sp>
          <p:nvSpPr>
            <p:cNvPr id="12" name="Rectangle 11">
              <a:extLst>
                <a:ext uri="{FF2B5EF4-FFF2-40B4-BE49-F238E27FC236}">
                  <a16:creationId xmlns:a16="http://schemas.microsoft.com/office/drawing/2014/main" id="{A06C9B93-FDF8-4A71-BA9E-EE942AD90728}"/>
                </a:ext>
              </a:extLst>
            </p:cNvPr>
            <p:cNvSpPr/>
            <p:nvPr/>
          </p:nvSpPr>
          <p:spPr>
            <a:xfrm>
              <a:off x="6553200" y="1337846"/>
              <a:ext cx="2917587"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Punto de Potencia Máxima</a:t>
              </a:r>
              <a:endParaRPr lang="es-PR" sz="1400" dirty="0"/>
            </a:p>
          </p:txBody>
        </p:sp>
        <p:sp>
          <p:nvSpPr>
            <p:cNvPr id="13" name="Rectangle 12">
              <a:extLst>
                <a:ext uri="{FF2B5EF4-FFF2-40B4-BE49-F238E27FC236}">
                  <a16:creationId xmlns:a16="http://schemas.microsoft.com/office/drawing/2014/main" id="{C29278D8-4D0A-48FB-B77A-FCE4E3229AA1}"/>
                </a:ext>
              </a:extLst>
            </p:cNvPr>
            <p:cNvSpPr/>
            <p:nvPr/>
          </p:nvSpPr>
          <p:spPr>
            <a:xfrm>
              <a:off x="6095999" y="5644549"/>
              <a:ext cx="5406555"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Voltaje (V)</a:t>
              </a:r>
              <a:endParaRPr lang="es-PR" sz="1400" dirty="0"/>
            </a:p>
          </p:txBody>
        </p:sp>
        <p:sp>
          <p:nvSpPr>
            <p:cNvPr id="14" name="Rectangle 13">
              <a:extLst>
                <a:ext uri="{FF2B5EF4-FFF2-40B4-BE49-F238E27FC236}">
                  <a16:creationId xmlns:a16="http://schemas.microsoft.com/office/drawing/2014/main" id="{0738992D-3760-46F8-B423-68B99AEAD606}"/>
                </a:ext>
              </a:extLst>
            </p:cNvPr>
            <p:cNvSpPr/>
            <p:nvPr/>
          </p:nvSpPr>
          <p:spPr>
            <a:xfrm>
              <a:off x="9289992" y="1331066"/>
              <a:ext cx="1483807"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a:t>
              </a:r>
              <a:r>
                <a:rPr lang="es-PR" sz="1600" b="1" dirty="0" err="1">
                  <a:solidFill>
                    <a:prstClr val="black"/>
                  </a:solidFill>
                  <a:effectLst>
                    <a:outerShdw blurRad="38100" dist="38100" dir="2700000" algn="tl">
                      <a:srgbClr val="000000">
                        <a:alpha val="43137"/>
                      </a:srgbClr>
                    </a:outerShdw>
                  </a:effectLst>
                </a:rPr>
                <a:t>V</a:t>
              </a:r>
              <a:r>
                <a:rPr lang="es-PR" sz="1600" b="1" baseline="-25000" dirty="0" err="1">
                  <a:solidFill>
                    <a:prstClr val="black"/>
                  </a:solidFill>
                  <a:effectLst>
                    <a:outerShdw blurRad="38100" dist="38100" dir="2700000" algn="tl">
                      <a:srgbClr val="000000">
                        <a:alpha val="43137"/>
                      </a:srgbClr>
                    </a:outerShdw>
                  </a:effectLst>
                </a:rPr>
                <a:t>ppm</a:t>
              </a:r>
              <a:r>
                <a:rPr lang="es-PR" sz="1600" b="1" dirty="0">
                  <a:solidFill>
                    <a:prstClr val="black"/>
                  </a:solidFill>
                  <a:effectLst>
                    <a:outerShdw blurRad="38100" dist="38100" dir="2700000" algn="tl">
                      <a:srgbClr val="000000">
                        <a:alpha val="43137"/>
                      </a:srgbClr>
                    </a:outerShdw>
                  </a:effectLst>
                </a:rPr>
                <a:t>, </a:t>
              </a:r>
              <a:r>
                <a:rPr lang="es-PR" sz="1600" b="1" dirty="0" err="1">
                  <a:solidFill>
                    <a:prstClr val="black"/>
                  </a:solidFill>
                  <a:effectLst>
                    <a:outerShdw blurRad="38100" dist="38100" dir="2700000" algn="tl">
                      <a:srgbClr val="000000">
                        <a:alpha val="43137"/>
                      </a:srgbClr>
                    </a:outerShdw>
                  </a:effectLst>
                </a:rPr>
                <a:t>P</a:t>
              </a:r>
              <a:r>
                <a:rPr lang="es-PR" sz="1600" b="1" baseline="-25000" dirty="0" err="1">
                  <a:solidFill>
                    <a:prstClr val="black"/>
                  </a:solidFill>
                  <a:effectLst>
                    <a:outerShdw blurRad="38100" dist="38100" dir="2700000" algn="tl">
                      <a:srgbClr val="000000">
                        <a:alpha val="43137"/>
                      </a:srgbClr>
                    </a:outerShdw>
                  </a:effectLst>
                </a:rPr>
                <a:t>ppm</a:t>
              </a:r>
              <a:r>
                <a:rPr lang="es-PR" sz="1600" b="1" dirty="0">
                  <a:solidFill>
                    <a:prstClr val="black"/>
                  </a:solidFill>
                  <a:effectLst>
                    <a:outerShdw blurRad="38100" dist="38100" dir="2700000" algn="tl">
                      <a:srgbClr val="000000">
                        <a:alpha val="43137"/>
                      </a:srgbClr>
                    </a:outerShdw>
                  </a:effectLst>
                </a:rPr>
                <a:t>)</a:t>
              </a:r>
              <a:endParaRPr lang="es-PR" sz="1400" dirty="0"/>
            </a:p>
          </p:txBody>
        </p:sp>
        <p:sp>
          <p:nvSpPr>
            <p:cNvPr id="15" name="Rectangle 14">
              <a:extLst>
                <a:ext uri="{FF2B5EF4-FFF2-40B4-BE49-F238E27FC236}">
                  <a16:creationId xmlns:a16="http://schemas.microsoft.com/office/drawing/2014/main" id="{0576806A-DA95-45C9-8070-55E8457E4569}"/>
                </a:ext>
              </a:extLst>
            </p:cNvPr>
            <p:cNvSpPr/>
            <p:nvPr/>
          </p:nvSpPr>
          <p:spPr>
            <a:xfrm>
              <a:off x="8728883" y="2539046"/>
              <a:ext cx="1483807"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a:t>
              </a:r>
              <a:r>
                <a:rPr lang="es-PR" sz="1600" b="1" dirty="0" err="1">
                  <a:solidFill>
                    <a:prstClr val="black"/>
                  </a:solidFill>
                  <a:effectLst>
                    <a:outerShdw blurRad="38100" dist="38100" dir="2700000" algn="tl">
                      <a:srgbClr val="000000">
                        <a:alpha val="43137"/>
                      </a:srgbClr>
                    </a:outerShdw>
                  </a:effectLst>
                </a:rPr>
                <a:t>V</a:t>
              </a:r>
              <a:r>
                <a:rPr lang="es-PR" sz="1600" b="1" baseline="-25000" dirty="0" err="1">
                  <a:solidFill>
                    <a:prstClr val="black"/>
                  </a:solidFill>
                  <a:effectLst>
                    <a:outerShdw blurRad="38100" dist="38100" dir="2700000" algn="tl">
                      <a:srgbClr val="000000">
                        <a:alpha val="43137"/>
                      </a:srgbClr>
                    </a:outerShdw>
                  </a:effectLst>
                </a:rPr>
                <a:t>ppm</a:t>
              </a:r>
              <a:r>
                <a:rPr lang="es-PR" sz="1600" b="1" dirty="0">
                  <a:solidFill>
                    <a:prstClr val="black"/>
                  </a:solidFill>
                  <a:effectLst>
                    <a:outerShdw blurRad="38100" dist="38100" dir="2700000" algn="tl">
                      <a:srgbClr val="000000">
                        <a:alpha val="43137"/>
                      </a:srgbClr>
                    </a:outerShdw>
                  </a:effectLst>
                </a:rPr>
                <a:t>, </a:t>
              </a:r>
              <a:r>
                <a:rPr lang="es-PR" sz="1600" b="1" dirty="0" err="1">
                  <a:solidFill>
                    <a:prstClr val="black"/>
                  </a:solidFill>
                  <a:effectLst>
                    <a:outerShdw blurRad="38100" dist="38100" dir="2700000" algn="tl">
                      <a:srgbClr val="000000">
                        <a:alpha val="43137"/>
                      </a:srgbClr>
                    </a:outerShdw>
                  </a:effectLst>
                </a:rPr>
                <a:t>J</a:t>
              </a:r>
              <a:r>
                <a:rPr lang="es-PR" sz="1600" b="1" baseline="-25000" dirty="0" err="1">
                  <a:solidFill>
                    <a:prstClr val="black"/>
                  </a:solidFill>
                  <a:effectLst>
                    <a:outerShdw blurRad="38100" dist="38100" dir="2700000" algn="tl">
                      <a:srgbClr val="000000">
                        <a:alpha val="43137"/>
                      </a:srgbClr>
                    </a:outerShdw>
                  </a:effectLst>
                </a:rPr>
                <a:t>ppm</a:t>
              </a:r>
              <a:r>
                <a:rPr lang="es-PR" sz="1600" b="1" dirty="0">
                  <a:solidFill>
                    <a:prstClr val="black"/>
                  </a:solidFill>
                  <a:effectLst>
                    <a:outerShdw blurRad="38100" dist="38100" dir="2700000" algn="tl">
                      <a:srgbClr val="000000">
                        <a:alpha val="43137"/>
                      </a:srgbClr>
                    </a:outerShdw>
                  </a:effectLst>
                </a:rPr>
                <a:t>)</a:t>
              </a:r>
              <a:endParaRPr lang="es-PR" sz="1400" dirty="0"/>
            </a:p>
          </p:txBody>
        </p:sp>
        <p:sp>
          <p:nvSpPr>
            <p:cNvPr id="16" name="Rectangle 15">
              <a:extLst>
                <a:ext uri="{FF2B5EF4-FFF2-40B4-BE49-F238E27FC236}">
                  <a16:creationId xmlns:a16="http://schemas.microsoft.com/office/drawing/2014/main" id="{6BA3B6D5-EDB6-4E10-8EFD-A121479D6B48}"/>
                </a:ext>
              </a:extLst>
            </p:cNvPr>
            <p:cNvSpPr/>
            <p:nvPr/>
          </p:nvSpPr>
          <p:spPr>
            <a:xfrm>
              <a:off x="7772400" y="3150275"/>
              <a:ext cx="2917587" cy="2031325"/>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a:t>
              </a:r>
              <a:r>
                <a:rPr lang="es-PR" sz="1400" b="1" u="sng" dirty="0">
                  <a:solidFill>
                    <a:prstClr val="black"/>
                  </a:solidFill>
                  <a:effectLst>
                    <a:outerShdw blurRad="38100" dist="38100" dir="2700000" algn="tl">
                      <a:srgbClr val="000000">
                        <a:alpha val="43137"/>
                      </a:srgbClr>
                    </a:outerShdw>
                  </a:effectLst>
                </a:rPr>
                <a:t>Características del instrumento</a:t>
              </a:r>
            </a:p>
            <a:p>
              <a:pPr algn="ctr"/>
              <a:endParaRPr lang="es-PR" sz="400" b="1" dirty="0">
                <a:solidFill>
                  <a:prstClr val="black"/>
                </a:solidFill>
                <a:effectLst>
                  <a:outerShdw blurRad="38100" dist="38100" dir="2700000" algn="tl">
                    <a:srgbClr val="000000">
                      <a:alpha val="43137"/>
                    </a:srgbClr>
                  </a:outerShdw>
                </a:effectLst>
              </a:endParaRPr>
            </a:p>
            <a:p>
              <a:pPr marL="58738"/>
              <a:r>
                <a:rPr lang="es-PR" sz="1400" b="1" dirty="0" err="1">
                  <a:solidFill>
                    <a:prstClr val="black"/>
                  </a:solidFill>
                  <a:effectLst>
                    <a:outerShdw blurRad="38100" dist="38100" dir="2700000" algn="tl">
                      <a:srgbClr val="000000">
                        <a:alpha val="43137"/>
                      </a:srgbClr>
                    </a:outerShdw>
                  </a:effectLst>
                </a:rPr>
                <a:t>Area</a:t>
              </a:r>
              <a:r>
                <a:rPr lang="es-PR" sz="1400" b="1" dirty="0">
                  <a:solidFill>
                    <a:prstClr val="black"/>
                  </a:solidFill>
                  <a:effectLst>
                    <a:outerShdw blurRad="38100" dist="38100" dir="2700000" algn="tl">
                      <a:srgbClr val="000000">
                        <a:alpha val="43137"/>
                      </a:srgbClr>
                    </a:outerShdw>
                  </a:effectLst>
                </a:rPr>
                <a:t>: 0.09 cm</a:t>
              </a:r>
              <a:r>
                <a:rPr lang="es-PR" sz="1400" b="1" baseline="30000" dirty="0">
                  <a:solidFill>
                    <a:prstClr val="black"/>
                  </a:solidFill>
                  <a:effectLst>
                    <a:outerShdw blurRad="38100" dist="38100" dir="2700000" algn="tl">
                      <a:srgbClr val="000000">
                        <a:alpha val="43137"/>
                      </a:srgbClr>
                    </a:outerShdw>
                  </a:effectLst>
                </a:rPr>
                <a:t>2</a:t>
              </a:r>
            </a:p>
            <a:p>
              <a:pPr marL="58738"/>
              <a:r>
                <a:rPr lang="es-PR" sz="1400" b="1" dirty="0" err="1">
                  <a:solidFill>
                    <a:prstClr val="black"/>
                  </a:solidFill>
                  <a:effectLst>
                    <a:outerShdw blurRad="38100" dist="38100" dir="2700000" algn="tl">
                      <a:srgbClr val="000000">
                        <a:alpha val="43137"/>
                      </a:srgbClr>
                    </a:outerShdw>
                  </a:effectLst>
                </a:rPr>
                <a:t>V</a:t>
              </a:r>
              <a:r>
                <a:rPr lang="es-PR" sz="1400" b="1" baseline="-25000" dirty="0" err="1">
                  <a:solidFill>
                    <a:prstClr val="black"/>
                  </a:solidFill>
                  <a:effectLst>
                    <a:outerShdw blurRad="38100" dist="38100" dir="2700000" algn="tl">
                      <a:srgbClr val="000000">
                        <a:alpha val="43137"/>
                      </a:srgbClr>
                    </a:outerShdw>
                  </a:effectLst>
                </a:rPr>
                <a:t>oc</a:t>
              </a:r>
              <a:r>
                <a:rPr lang="es-PR" sz="1400" b="1" dirty="0">
                  <a:solidFill>
                    <a:prstClr val="black"/>
                  </a:solidFill>
                  <a:effectLst>
                    <a:outerShdw blurRad="38100" dist="38100" dir="2700000" algn="tl">
                      <a:srgbClr val="000000">
                        <a:alpha val="43137"/>
                      </a:srgbClr>
                    </a:outerShdw>
                  </a:effectLst>
                </a:rPr>
                <a:t>: 0.56 V</a:t>
              </a:r>
            </a:p>
            <a:p>
              <a:pPr marL="58738"/>
              <a:r>
                <a:rPr lang="es-PR" sz="1400" b="1" dirty="0" err="1">
                  <a:solidFill>
                    <a:prstClr val="black"/>
                  </a:solidFill>
                  <a:effectLst>
                    <a:outerShdw blurRad="38100" dist="38100" dir="2700000" algn="tl">
                      <a:srgbClr val="000000">
                        <a:alpha val="43137"/>
                      </a:srgbClr>
                    </a:outerShdw>
                  </a:effectLst>
                </a:rPr>
                <a:t>J</a:t>
              </a:r>
              <a:r>
                <a:rPr lang="es-PR" sz="1400" b="1" baseline="-25000" dirty="0" err="1">
                  <a:solidFill>
                    <a:prstClr val="black"/>
                  </a:solidFill>
                  <a:effectLst>
                    <a:outerShdw blurRad="38100" dist="38100" dir="2700000" algn="tl">
                      <a:srgbClr val="000000">
                        <a:alpha val="43137"/>
                      </a:srgbClr>
                    </a:outerShdw>
                  </a:effectLst>
                </a:rPr>
                <a:t>sc</a:t>
              </a:r>
              <a:r>
                <a:rPr lang="es-PR" sz="1400" b="1" dirty="0">
                  <a:solidFill>
                    <a:prstClr val="black"/>
                  </a:solidFill>
                  <a:effectLst>
                    <a:outerShdw blurRad="38100" dist="38100" dir="2700000" algn="tl">
                      <a:srgbClr val="000000">
                        <a:alpha val="43137"/>
                      </a:srgbClr>
                    </a:outerShdw>
                  </a:effectLst>
                </a:rPr>
                <a:t>: 10.47 mA/cm</a:t>
              </a:r>
              <a:r>
                <a:rPr lang="es-PR" sz="1400" b="1" baseline="30000" dirty="0">
                  <a:solidFill>
                    <a:prstClr val="black"/>
                  </a:solidFill>
                  <a:effectLst>
                    <a:outerShdw blurRad="38100" dist="38100" dir="2700000" algn="tl">
                      <a:srgbClr val="000000">
                        <a:alpha val="43137"/>
                      </a:srgbClr>
                    </a:outerShdw>
                  </a:effectLst>
                </a:rPr>
                <a:t>2</a:t>
              </a:r>
            </a:p>
            <a:p>
              <a:pPr marL="58738"/>
              <a:endParaRPr lang="es-PR" sz="400" b="1" dirty="0">
                <a:solidFill>
                  <a:prstClr val="black"/>
                </a:solidFill>
                <a:effectLst>
                  <a:outerShdw blurRad="38100" dist="38100" dir="2700000" algn="tl">
                    <a:srgbClr val="000000">
                      <a:alpha val="43137"/>
                    </a:srgbClr>
                  </a:outerShdw>
                </a:effectLst>
              </a:endParaRPr>
            </a:p>
            <a:p>
              <a:pPr marL="58738"/>
              <a:r>
                <a:rPr lang="es-PR" sz="1400" b="1" dirty="0" err="1">
                  <a:solidFill>
                    <a:prstClr val="black"/>
                  </a:solidFill>
                  <a:effectLst>
                    <a:outerShdw blurRad="38100" dist="38100" dir="2700000" algn="tl">
                      <a:srgbClr val="000000">
                        <a:alpha val="43137"/>
                      </a:srgbClr>
                    </a:outerShdw>
                  </a:effectLst>
                </a:rPr>
                <a:t>V</a:t>
              </a:r>
              <a:r>
                <a:rPr lang="es-PR" sz="1400" b="1" baseline="-25000" dirty="0" err="1">
                  <a:solidFill>
                    <a:prstClr val="black"/>
                  </a:solidFill>
                  <a:effectLst>
                    <a:outerShdw blurRad="38100" dist="38100" dir="2700000" algn="tl">
                      <a:srgbClr val="000000">
                        <a:alpha val="43137"/>
                      </a:srgbClr>
                    </a:outerShdw>
                  </a:effectLst>
                </a:rPr>
                <a:t>ppm</a:t>
              </a:r>
              <a:r>
                <a:rPr lang="es-PR" sz="1400" b="1" dirty="0">
                  <a:solidFill>
                    <a:prstClr val="black"/>
                  </a:solidFill>
                  <a:effectLst>
                    <a:outerShdw blurRad="38100" dist="38100" dir="2700000" algn="tl">
                      <a:srgbClr val="000000">
                        <a:alpha val="43137"/>
                      </a:srgbClr>
                    </a:outerShdw>
                  </a:effectLst>
                </a:rPr>
                <a:t>: 0.43 V</a:t>
              </a:r>
            </a:p>
            <a:p>
              <a:pPr marL="58738"/>
              <a:r>
                <a:rPr lang="es-PR" sz="1400" b="1" dirty="0" err="1">
                  <a:solidFill>
                    <a:prstClr val="black"/>
                  </a:solidFill>
                  <a:effectLst>
                    <a:outerShdw blurRad="38100" dist="38100" dir="2700000" algn="tl">
                      <a:srgbClr val="000000">
                        <a:alpha val="43137"/>
                      </a:srgbClr>
                    </a:outerShdw>
                  </a:effectLst>
                </a:rPr>
                <a:t>J</a:t>
              </a:r>
              <a:r>
                <a:rPr lang="es-PR" sz="1400" b="1" baseline="-25000" dirty="0" err="1">
                  <a:solidFill>
                    <a:prstClr val="black"/>
                  </a:solidFill>
                  <a:effectLst>
                    <a:outerShdw blurRad="38100" dist="38100" dir="2700000" algn="tl">
                      <a:srgbClr val="000000">
                        <a:alpha val="43137"/>
                      </a:srgbClr>
                    </a:outerShdw>
                  </a:effectLst>
                </a:rPr>
                <a:t>ppm</a:t>
              </a:r>
              <a:r>
                <a:rPr lang="es-PR" sz="1400" b="1" dirty="0">
                  <a:solidFill>
                    <a:prstClr val="black"/>
                  </a:solidFill>
                  <a:effectLst>
                    <a:outerShdw blurRad="38100" dist="38100" dir="2700000" algn="tl">
                      <a:srgbClr val="000000">
                        <a:alpha val="43137"/>
                      </a:srgbClr>
                    </a:outerShdw>
                  </a:effectLst>
                </a:rPr>
                <a:t>: 8.41 mA/cm</a:t>
              </a:r>
              <a:r>
                <a:rPr lang="es-PR" sz="1400" b="1" baseline="30000" dirty="0">
                  <a:solidFill>
                    <a:prstClr val="black"/>
                  </a:solidFill>
                  <a:effectLst>
                    <a:outerShdw blurRad="38100" dist="38100" dir="2700000" algn="tl">
                      <a:srgbClr val="000000">
                        <a:alpha val="43137"/>
                      </a:srgbClr>
                    </a:outerShdw>
                  </a:effectLst>
                </a:rPr>
                <a:t>2</a:t>
              </a:r>
            </a:p>
            <a:p>
              <a:pPr marL="58738"/>
              <a:endParaRPr lang="es-PR" sz="400" b="1" dirty="0">
                <a:solidFill>
                  <a:prstClr val="black"/>
                </a:solidFill>
                <a:effectLst>
                  <a:outerShdw blurRad="38100" dist="38100" dir="2700000" algn="tl">
                    <a:srgbClr val="000000">
                      <a:alpha val="43137"/>
                    </a:srgbClr>
                  </a:outerShdw>
                </a:effectLst>
              </a:endParaRPr>
            </a:p>
            <a:p>
              <a:pPr marL="58738"/>
              <a:r>
                <a:rPr lang="es-PR" sz="1400" b="1" dirty="0">
                  <a:solidFill>
                    <a:prstClr val="black"/>
                  </a:solidFill>
                  <a:effectLst>
                    <a:outerShdw blurRad="38100" dist="38100" dir="2700000" algn="tl">
                      <a:srgbClr val="000000">
                        <a:alpha val="43137"/>
                      </a:srgbClr>
                    </a:outerShdw>
                  </a:effectLst>
                </a:rPr>
                <a:t>FF: 0.62</a:t>
              </a:r>
            </a:p>
            <a:p>
              <a:pPr marL="58738"/>
              <a:r>
                <a:rPr lang="es-PR" sz="1400" b="1" dirty="0">
                  <a:solidFill>
                    <a:prstClr val="black"/>
                  </a:solidFill>
                  <a:effectLst>
                    <a:outerShdw blurRad="38100" dist="38100" dir="2700000" algn="tl">
                      <a:srgbClr val="000000">
                        <a:alpha val="43137"/>
                      </a:srgbClr>
                    </a:outerShdw>
                  </a:effectLst>
                </a:rPr>
                <a:t>PCE: 3.62%</a:t>
              </a:r>
              <a:endParaRPr lang="es-PR" sz="1400" dirty="0"/>
            </a:p>
          </p:txBody>
        </p:sp>
        <p:sp>
          <p:nvSpPr>
            <p:cNvPr id="17" name="Rectangle 16">
              <a:extLst>
                <a:ext uri="{FF2B5EF4-FFF2-40B4-BE49-F238E27FC236}">
                  <a16:creationId xmlns:a16="http://schemas.microsoft.com/office/drawing/2014/main" id="{286C7035-EEBF-4376-A711-9C0220E3ABB5}"/>
                </a:ext>
              </a:extLst>
            </p:cNvPr>
            <p:cNvSpPr/>
            <p:nvPr/>
          </p:nvSpPr>
          <p:spPr>
            <a:xfrm>
              <a:off x="10459496" y="4841533"/>
              <a:ext cx="589504" cy="340067"/>
            </a:xfrm>
            <a:prstGeom prst="rect">
              <a:avLst/>
            </a:prstGeom>
            <a:solidFill>
              <a:schemeClr val="bg1"/>
            </a:solidFill>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 </a:t>
              </a:r>
              <a:r>
                <a:rPr lang="es-PR" sz="1600" b="1" dirty="0" err="1">
                  <a:solidFill>
                    <a:prstClr val="black"/>
                  </a:solidFill>
                  <a:effectLst>
                    <a:outerShdw blurRad="38100" dist="38100" dir="2700000" algn="tl">
                      <a:srgbClr val="000000">
                        <a:alpha val="43137"/>
                      </a:srgbClr>
                    </a:outerShdw>
                  </a:effectLst>
                </a:rPr>
                <a:t>V</a:t>
              </a:r>
              <a:r>
                <a:rPr lang="es-PR" sz="1600" b="1" baseline="-25000" dirty="0" err="1">
                  <a:solidFill>
                    <a:prstClr val="black"/>
                  </a:solidFill>
                  <a:effectLst>
                    <a:outerShdw blurRad="38100" dist="38100" dir="2700000" algn="tl">
                      <a:srgbClr val="000000">
                        <a:alpha val="43137"/>
                      </a:srgbClr>
                    </a:outerShdw>
                  </a:effectLst>
                </a:rPr>
                <a:t>oc</a:t>
              </a:r>
              <a:endParaRPr lang="es-PR" sz="1400" dirty="0"/>
            </a:p>
          </p:txBody>
        </p:sp>
        <p:sp>
          <p:nvSpPr>
            <p:cNvPr id="19" name="Rectangle 18">
              <a:extLst>
                <a:ext uri="{FF2B5EF4-FFF2-40B4-BE49-F238E27FC236}">
                  <a16:creationId xmlns:a16="http://schemas.microsoft.com/office/drawing/2014/main" id="{42E300F4-7851-4674-9D43-052431273DEB}"/>
                </a:ext>
              </a:extLst>
            </p:cNvPr>
            <p:cNvSpPr/>
            <p:nvPr/>
          </p:nvSpPr>
          <p:spPr>
            <a:xfrm>
              <a:off x="6068477" y="1491497"/>
              <a:ext cx="560923" cy="337303"/>
            </a:xfrm>
            <a:prstGeom prst="rect">
              <a:avLst/>
            </a:prstGeom>
            <a:noFill/>
          </p:spPr>
          <p:txBody>
            <a:bodyPr wrap="square">
              <a:spAutoFit/>
            </a:bodyPr>
            <a:lstStyle/>
            <a:p>
              <a:r>
                <a:rPr lang="es-PR" sz="1600" b="1" dirty="0">
                  <a:solidFill>
                    <a:prstClr val="black"/>
                  </a:solidFill>
                  <a:effectLst>
                    <a:outerShdw blurRad="38100" dist="38100" dir="2700000" algn="tl">
                      <a:srgbClr val="000000">
                        <a:alpha val="43137"/>
                      </a:srgbClr>
                    </a:outerShdw>
                  </a:effectLst>
                </a:rPr>
                <a:t> </a:t>
              </a:r>
              <a:r>
                <a:rPr lang="es-PR" sz="1600" b="1" dirty="0" err="1">
                  <a:solidFill>
                    <a:prstClr val="black"/>
                  </a:solidFill>
                  <a:effectLst>
                    <a:outerShdw blurRad="38100" dist="38100" dir="2700000" algn="tl">
                      <a:srgbClr val="000000">
                        <a:alpha val="43137"/>
                      </a:srgbClr>
                    </a:outerShdw>
                  </a:effectLst>
                </a:rPr>
                <a:t>J</a:t>
              </a:r>
              <a:r>
                <a:rPr lang="es-PR" sz="1600" b="1" baseline="-25000" dirty="0" err="1">
                  <a:solidFill>
                    <a:prstClr val="black"/>
                  </a:solidFill>
                  <a:effectLst>
                    <a:outerShdw blurRad="38100" dist="38100" dir="2700000" algn="tl">
                      <a:srgbClr val="000000">
                        <a:alpha val="43137"/>
                      </a:srgbClr>
                    </a:outerShdw>
                  </a:effectLst>
                </a:rPr>
                <a:t>oc</a:t>
              </a:r>
              <a:endParaRPr lang="es-PR" sz="1400" dirty="0"/>
            </a:p>
          </p:txBody>
        </p:sp>
      </p:grpSp>
    </p:spTree>
    <p:extLst>
      <p:ext uri="{BB962C8B-B14F-4D97-AF65-F5344CB8AC3E}">
        <p14:creationId xmlns:p14="http://schemas.microsoft.com/office/powerpoint/2010/main" val="2244802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16764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8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Usos presentes, aplicaciones futuras y retos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2" name="Rectangle 1">
            <a:extLst>
              <a:ext uri="{FF2B5EF4-FFF2-40B4-BE49-F238E27FC236}">
                <a16:creationId xmlns:a16="http://schemas.microsoft.com/office/drawing/2014/main" id="{DD377A6E-30C7-4A5E-A687-D013321D1FA4}"/>
              </a:ext>
            </a:extLst>
          </p:cNvPr>
          <p:cNvSpPr/>
          <p:nvPr/>
        </p:nvSpPr>
        <p:spPr>
          <a:xfrm>
            <a:off x="76200" y="2008525"/>
            <a:ext cx="12011891" cy="3477875"/>
          </a:xfrm>
          <a:prstGeom prst="rect">
            <a:avLst/>
          </a:prstGeom>
        </p:spPr>
        <p:txBody>
          <a:bodyPr wrap="square">
            <a:spAutoFit/>
          </a:bodyPr>
          <a:lstStyle/>
          <a:p>
            <a:pPr marL="342900" marR="0" lvl="0" indent="-342900" algn="just">
              <a:spcBef>
                <a:spcPts val="0"/>
              </a:spcBef>
              <a:spcAft>
                <a:spcPts val="0"/>
              </a:spcAft>
              <a:buClr>
                <a:schemeClr val="accent3">
                  <a:lumMod val="75000"/>
                </a:schemeClr>
              </a:buClr>
              <a:buFont typeface="Wingdings" panose="05000000000000000000" pitchFamily="2" charset="2"/>
              <a:buChar char="§"/>
              <a:tabLst>
                <a:tab pos="457200" algn="l"/>
              </a:tabLst>
            </a:pPr>
            <a:r>
              <a:rPr lang="es-ES" sz="2500" b="1" dirty="0">
                <a:effectLst>
                  <a:outerShdw blurRad="38100" dist="38100" dir="2700000" algn="tl">
                    <a:srgbClr val="000000">
                      <a:alpha val="43137"/>
                    </a:srgbClr>
                  </a:outerShdw>
                </a:effectLst>
                <a:ea typeface="Cambria" panose="02040503050406030204" pitchFamily="18" charset="0"/>
                <a:cs typeface="Arial" panose="020B0604020202020204" pitchFamily="34" charset="0"/>
              </a:rPr>
              <a:t>Una ventaja que provee el uso de las “DSC” es que </a:t>
            </a:r>
            <a:r>
              <a:rPr lang="es-ES" sz="2500" b="1" dirty="0">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pueden fabricarse en una variedad de sustratos, como capas finas, plásticos flexibles o resistentes y aplicarse a sustratos de metal y vidrio.</a:t>
            </a:r>
            <a:endParaRPr lang="es-PR" sz="25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endParaRPr>
          </a:p>
          <a:p>
            <a:pPr marL="342900" indent="-342900" algn="just">
              <a:buClr>
                <a:schemeClr val="accent3">
                  <a:lumMod val="75000"/>
                </a:schemeClr>
              </a:buClr>
              <a:buFont typeface="Wingdings" panose="05000000000000000000" pitchFamily="2" charset="2"/>
              <a:buChar char="§"/>
            </a:pPr>
            <a:endParaRPr lang="es-PR" sz="20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endParaRPr>
          </a:p>
          <a:p>
            <a:pPr marL="342900" marR="0" lvl="0" indent="-342900" algn="just">
              <a:spcBef>
                <a:spcPts val="0"/>
              </a:spcBef>
              <a:spcAft>
                <a:spcPts val="0"/>
              </a:spcAft>
              <a:buClr>
                <a:schemeClr val="accent3">
                  <a:lumMod val="75000"/>
                </a:schemeClr>
              </a:buClr>
              <a:buFont typeface="Wingdings" panose="05000000000000000000" pitchFamily="2" charset="2"/>
              <a:buChar char="§"/>
              <a:tabLst>
                <a:tab pos="457200" algn="l"/>
              </a:tabLst>
            </a:pPr>
            <a:r>
              <a:rPr lang="es-PR" sz="2500" b="1" dirty="0">
                <a:effectLst>
                  <a:outerShdw blurRad="38100" dist="38100" dir="2700000" algn="tl">
                    <a:srgbClr val="000000">
                      <a:alpha val="43137"/>
                    </a:srgbClr>
                  </a:outerShdw>
                </a:effectLst>
                <a:ea typeface="Cambria" panose="02040503050406030204" pitchFamily="18" charset="0"/>
                <a:cs typeface="Arial" panose="020B0604020202020204" pitchFamily="34" charset="0"/>
              </a:rPr>
              <a:t>Con las “DSC” se pueden encender dispositivos electrónicos pequeños. </a:t>
            </a:r>
            <a:r>
              <a:rPr lang="es-ES" sz="2500" b="1" dirty="0">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Una aplicación que llama mucho la atención es el “</a:t>
            </a:r>
            <a:r>
              <a:rPr lang="es-PR" sz="2500" b="1" dirty="0">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Internet </a:t>
            </a:r>
            <a:r>
              <a:rPr lang="es-PR" sz="2500" b="1" dirty="0" err="1">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of</a:t>
            </a:r>
            <a:r>
              <a:rPr lang="es-PR" sz="2500" b="1" dirty="0">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 </a:t>
            </a:r>
            <a:r>
              <a:rPr lang="es-PR" sz="2500" b="1" dirty="0" err="1">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Things</a:t>
            </a:r>
            <a:r>
              <a:rPr lang="es-ES" sz="2500" b="1" dirty="0">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 que se refiere a una red de electrodomésticos, vehículos y otros objetos que están equipados con sensores y otros dispositivos electrónicos para permitirles recopilar y transmitir datos.</a:t>
            </a:r>
            <a:endParaRPr lang="es-PR" sz="25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endParaRPr>
          </a:p>
        </p:txBody>
      </p:sp>
    </p:spTree>
    <p:extLst>
      <p:ext uri="{BB962C8B-B14F-4D97-AF65-F5344CB8AC3E}">
        <p14:creationId xmlns:p14="http://schemas.microsoft.com/office/powerpoint/2010/main" val="14034792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16764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Usos presentes, aplicaciones futuras y retos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R"/>
          </a:p>
        </p:txBody>
      </p:sp>
      <p:sp>
        <p:nvSpPr>
          <p:cNvPr id="3" name="Rectangle 2">
            <a:extLst>
              <a:ext uri="{FF2B5EF4-FFF2-40B4-BE49-F238E27FC236}">
                <a16:creationId xmlns:a16="http://schemas.microsoft.com/office/drawing/2014/main" id="{D99F06F5-241E-4850-80A6-5AC7B92F9D49}"/>
              </a:ext>
            </a:extLst>
          </p:cNvPr>
          <p:cNvSpPr/>
          <p:nvPr/>
        </p:nvSpPr>
        <p:spPr>
          <a:xfrm>
            <a:off x="76201" y="1828800"/>
            <a:ext cx="11963400" cy="3970318"/>
          </a:xfrm>
          <a:prstGeom prst="rect">
            <a:avLst/>
          </a:prstGeom>
        </p:spPr>
        <p:txBody>
          <a:bodyPr wrap="square">
            <a:spAutoFit/>
          </a:bodyPr>
          <a:lstStyle/>
          <a:p>
            <a:pPr marL="342900" marR="0" lvl="0" indent="-342900" algn="just">
              <a:spcBef>
                <a:spcPts val="0"/>
              </a:spcBef>
              <a:spcAft>
                <a:spcPts val="0"/>
              </a:spcAft>
              <a:buClr>
                <a:schemeClr val="accent3">
                  <a:lumMod val="75000"/>
                </a:schemeClr>
              </a:buClr>
              <a:buFont typeface="Wingdings" panose="05000000000000000000" pitchFamily="2" charset="2"/>
              <a:buChar char="§"/>
              <a:tabLst>
                <a:tab pos="457200" algn="l"/>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En el futuro, algunas compañías proyectan la fabricación de balizas energizadas por “DSC” que transmitan señales de “Bluetooth”. Estos dispositivos se pueden usar de muchas maneras. Un ejemplo es dirigir a las personas que asistan a un día de juego (deportivo) desde la entrada del estadio hasta sus asientos con boleto a través de la comunicación por teléfono celular.</a:t>
            </a:r>
            <a:endParaRPr lang="es-PR" sz="20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L="171450" indent="-171450" algn="just">
              <a:buClr>
                <a:schemeClr val="accent3">
                  <a:lumMod val="75000"/>
                </a:schemeClr>
              </a:buClr>
              <a:buFont typeface="Wingdings" panose="05000000000000000000" pitchFamily="2" charset="2"/>
              <a:buChar char="§"/>
            </a:pPr>
            <a:endParaRPr lang="es-PR" sz="6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L="342900" marR="0" lvl="0" indent="-342900" algn="just">
              <a:spcBef>
                <a:spcPts val="0"/>
              </a:spcBef>
              <a:spcAft>
                <a:spcPts val="0"/>
              </a:spcAft>
              <a:buClr>
                <a:schemeClr val="accent3">
                  <a:lumMod val="75000"/>
                </a:schemeClr>
              </a:buClr>
              <a:buFont typeface="Wingdings" panose="05000000000000000000" pitchFamily="2" charset="2"/>
              <a:buChar char="§"/>
              <a:tabLst>
                <a:tab pos="457200" algn="l"/>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La desventaja de la tecnología en las celdas solares con tintes fotosensibles se relaciona con el electrolito líquido, que es corrosivo, volátil y propenso a fugas (escape/derrame); todo esto limita la estabilidad a largo plazo de la celda. Sin embargo, los investigadores de la Universidad de </a:t>
            </a:r>
            <a:r>
              <a:rPr lang="en-U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Northwestern</a:t>
            </a: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han reemplazado el electrolito líquido con un nuevo semiconductor inorgánico sólido: yoduro de estaño y cesio dopado con flúor (CsSnI</a:t>
            </a:r>
            <a:r>
              <a:rPr lang="es-ES" sz="2000" b="1" baseline="-25000"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2.95</a:t>
            </a: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a:t>
            </a:r>
            <a:r>
              <a:rPr lang="es-ES" sz="2000" b="1" baseline="-25000"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0.05</a:t>
            </a: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 La implementación de los hallazgos en los laboratorios y las mejoras en el proceso de fabricación generalmente toman varios años.</a:t>
            </a:r>
            <a:endParaRPr lang="es-PR" sz="20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3010634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Title 1">
            <a:extLst>
              <a:ext uri="{FF2B5EF4-FFF2-40B4-BE49-F238E27FC236}">
                <a16:creationId xmlns:a16="http://schemas.microsoft.com/office/drawing/2014/main" id="{0584579B-910D-43C8-A7AC-58E23731510D}"/>
              </a:ext>
            </a:extLst>
          </p:cNvPr>
          <p:cNvSpPr txBox="1">
            <a:spLocks noChangeArrowheads="1"/>
          </p:cNvSpPr>
          <p:nvPr/>
        </p:nvSpPr>
        <p:spPr>
          <a:xfrm>
            <a:off x="0" y="36493"/>
            <a:ext cx="12191999" cy="1106506"/>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6000"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Referencias</a:t>
            </a:r>
          </a:p>
        </p:txBody>
      </p:sp>
      <p:sp>
        <p:nvSpPr>
          <p:cNvPr id="10" name="Rectangle 9">
            <a:extLst>
              <a:ext uri="{FF2B5EF4-FFF2-40B4-BE49-F238E27FC236}">
                <a16:creationId xmlns:a16="http://schemas.microsoft.com/office/drawing/2014/main" id="{687F05BF-617F-4D61-AACC-537456570F7C}"/>
              </a:ext>
            </a:extLst>
          </p:cNvPr>
          <p:cNvSpPr/>
          <p:nvPr/>
        </p:nvSpPr>
        <p:spPr>
          <a:xfrm>
            <a:off x="242453" y="1304369"/>
            <a:ext cx="11707091" cy="4410631"/>
          </a:xfrm>
          <a:prstGeom prst="rect">
            <a:avLst/>
          </a:prstGeom>
          <a:noFill/>
        </p:spPr>
        <p:txBody>
          <a:bodyPr wrap="square">
            <a:spAutoFit/>
          </a:bodyPr>
          <a:lstStyle/>
          <a:p>
            <a:pPr>
              <a:lnSpc>
                <a:spcPct val="107000"/>
              </a:lnSpc>
              <a:tabLst>
                <a:tab pos="292735" algn="l"/>
              </a:tabLst>
            </a:pPr>
            <a:r>
              <a:rPr lang="en-US" sz="2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1.</a:t>
            </a:r>
            <a:r>
              <a:rPr lang="en-US" sz="24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O’Regan</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B.;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Gratzel</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M., </a:t>
            </a:r>
            <a:r>
              <a:rPr lang="en-US" sz="2400" b="1" u="sng"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“Nature”</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1991</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353, 737.</a:t>
            </a:r>
          </a:p>
          <a:p>
            <a:pPr>
              <a:lnSpc>
                <a:spcPct val="107000"/>
              </a:lnSpc>
              <a:tabLst>
                <a:tab pos="292735" algn="l"/>
              </a:tabLst>
            </a:pPr>
            <a:endParaRPr lang="en-US" sz="1200" b="1" u="sng"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a:lnSpc>
                <a:spcPct val="107000"/>
              </a:lnSpc>
              <a:tabLst>
                <a:tab pos="292735" algn="l"/>
              </a:tabLst>
            </a:pPr>
            <a:r>
              <a:rPr lang="en-US" sz="2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2.</a:t>
            </a:r>
            <a:r>
              <a:rPr lang="en-US" sz="24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b="1" u="sng"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“Dye-Sensitized Solar Cells”</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Anders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Hagfeldt</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Gerrit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Boschloo</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Licheng</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Sun, Lars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Kloo</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Henrik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Pettersson</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i="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“Chemicals Reviews” </a:t>
            </a:r>
            <a:r>
              <a:rPr lang="en-US" sz="24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2010</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i="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110</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(11), 6595–6663.</a:t>
            </a:r>
            <a:endParaRPr lang="es-PR"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R="0" lvl="0">
              <a:lnSpc>
                <a:spcPct val="107000"/>
              </a:lnSpc>
              <a:spcBef>
                <a:spcPts val="0"/>
              </a:spcBef>
              <a:spcAft>
                <a:spcPts val="0"/>
              </a:spcAft>
              <a:tabLst>
                <a:tab pos="292735" algn="l"/>
              </a:tabLst>
            </a:pPr>
            <a:endParaRPr lang="en-US" sz="12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R="0" lvl="0">
              <a:lnSpc>
                <a:spcPct val="107000"/>
              </a:lnSpc>
              <a:spcBef>
                <a:spcPts val="0"/>
              </a:spcBef>
              <a:spcAft>
                <a:spcPts val="0"/>
              </a:spcAft>
              <a:tabLst>
                <a:tab pos="292735" algn="l"/>
              </a:tabLst>
            </a:pPr>
            <a:r>
              <a:rPr lang="en-US" sz="2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3.</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“University of Wisconsin Madison MRSEC Education group”</a:t>
            </a:r>
            <a:r>
              <a:rPr lang="es-PR"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hlinkClick r:id="rId5">
                  <a:extLst>
                    <a:ext uri="{A12FA001-AC4F-418D-AE19-62706E023703}">
                      <ahyp:hlinkClr xmlns:ahyp="http://schemas.microsoft.com/office/drawing/2018/hyperlinkcolor" val="tx"/>
                    </a:ext>
                  </a:extLst>
                </a:hlinkClick>
              </a:rPr>
              <a:t>http://www.education.mrsec.wisc.edu/289.htm</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endParaRPr lang="es-PR"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L="457200" marR="0">
              <a:lnSpc>
                <a:spcPct val="107000"/>
              </a:lnSpc>
              <a:spcBef>
                <a:spcPts val="0"/>
              </a:spcBef>
              <a:spcAft>
                <a:spcPts val="0"/>
              </a:spcAft>
              <a:tabLst>
                <a:tab pos="292735" algn="l"/>
              </a:tabLst>
            </a:pPr>
            <a:endParaRPr lang="es-PR" sz="12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marR="0" lvl="0">
              <a:lnSpc>
                <a:spcPct val="107000"/>
              </a:lnSpc>
              <a:spcBef>
                <a:spcPts val="0"/>
              </a:spcBef>
              <a:spcAft>
                <a:spcPts val="0"/>
              </a:spcAft>
              <a:tabLst>
                <a:tab pos="292735" algn="l"/>
              </a:tabLst>
            </a:pPr>
            <a:r>
              <a:rPr lang="en-US" sz="24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4.</a:t>
            </a:r>
            <a:r>
              <a:rPr lang="en-US" sz="24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Characteristics of the Iodide/Triiodide Redox Mediator in Dye-Sensitized Solar Cells</a:t>
            </a:r>
            <a:r>
              <a:rPr lang="en-US" sz="2400" b="1"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a:t>
            </a:r>
            <a:r>
              <a:rPr lang="en-US" sz="2400" dirty="0">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 </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Gerrit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Boschloo</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y Anders </a:t>
            </a:r>
            <a:r>
              <a:rPr lang="en-US" sz="2400" dirty="0" err="1">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Hagfeldt</a:t>
            </a: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r>
              <a:rPr lang="en-US" sz="2400" i="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a:t>
            </a:r>
            <a:r>
              <a:rPr lang="en-US" sz="2400" i="1" dirty="0">
                <a:solidFill>
                  <a:srgbClr val="0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Accounts of Chemical Research” </a:t>
            </a:r>
            <a:r>
              <a:rPr lang="en-US" sz="2400" b="1" dirty="0">
                <a:solidFill>
                  <a:srgbClr val="0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2009</a:t>
            </a:r>
            <a:r>
              <a:rPr lang="en-US" sz="2400" dirty="0">
                <a:solidFill>
                  <a:srgbClr val="0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 </a:t>
            </a:r>
            <a:r>
              <a:rPr lang="en-US" sz="2400" i="1" dirty="0">
                <a:solidFill>
                  <a:srgbClr val="0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42</a:t>
            </a:r>
            <a:r>
              <a:rPr lang="en-US" sz="2400" dirty="0">
                <a:solidFill>
                  <a:srgbClr val="000000"/>
                </a:solidFill>
                <a:effectLst>
                  <a:outerShdw blurRad="38100" dist="38100" dir="2700000" algn="tl">
                    <a:srgbClr val="000000">
                      <a:alpha val="43137"/>
                    </a:srgbClr>
                  </a:outerShdw>
                </a:effectLst>
                <a:latin typeface="Arial" panose="020B0604020202020204" pitchFamily="34" charset="0"/>
                <a:ea typeface="Calibri" panose="020F0502020204030204" pitchFamily="34" charset="0"/>
                <a:cs typeface="Arial" panose="020B0604020202020204" pitchFamily="34" charset="0"/>
              </a:rPr>
              <a:t> (11), 1819–1826.</a:t>
            </a:r>
            <a:endParaRPr lang="es-PR"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a:p>
            <a:pPr>
              <a:lnSpc>
                <a:spcPct val="107000"/>
              </a:lnSpc>
              <a:tabLst>
                <a:tab pos="292735" algn="l"/>
              </a:tabLst>
            </a:pPr>
            <a:r>
              <a:rPr lang="en-US" sz="6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             </a:t>
            </a:r>
          </a:p>
          <a:p>
            <a:pPr>
              <a:lnSpc>
                <a:spcPct val="107000"/>
              </a:lnSpc>
              <a:tabLst>
                <a:tab pos="292735" algn="l"/>
              </a:tabLst>
            </a:pPr>
            <a:r>
              <a:rPr lang="en-US"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rPr>
              <a:t>DOI;10.1021/ar900138m</a:t>
            </a:r>
            <a:endParaRPr lang="es-PR" sz="2400"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p:txBody>
      </p:sp>
    </p:spTree>
    <p:extLst>
      <p:ext uri="{BB962C8B-B14F-4D97-AF65-F5344CB8AC3E}">
        <p14:creationId xmlns:p14="http://schemas.microsoft.com/office/powerpoint/2010/main" val="894221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36495"/>
            <a:ext cx="12191999" cy="118270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50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Propiedades de las celdas solares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3" name="Rectangle 1">
            <a:extLst>
              <a:ext uri="{FF2B5EF4-FFF2-40B4-BE49-F238E27FC236}">
                <a16:creationId xmlns:a16="http://schemas.microsoft.com/office/drawing/2014/main" id="{0B060C1F-A39F-4839-93A4-3C15705BFDBF}"/>
              </a:ext>
            </a:extLst>
          </p:cNvPr>
          <p:cNvSpPr>
            <a:spLocks noChangeArrowheads="1"/>
          </p:cNvSpPr>
          <p:nvPr/>
        </p:nvSpPr>
        <p:spPr bwMode="auto">
          <a:xfrm>
            <a:off x="164432" y="1784402"/>
            <a:ext cx="6541168" cy="3473398"/>
          </a:xfrm>
          <a:prstGeom prst="rect">
            <a:avLst/>
          </a:prstGeom>
          <a:noFill/>
          <a:ln>
            <a:noFill/>
          </a:ln>
          <a:effectLst/>
        </p:spPr>
        <p:txBody>
          <a:bodyPr vert="horz" wrap="square" lIns="0" tIns="-17457" rIns="0" bIns="-17457"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
                <a:schemeClr val="accent3">
                  <a:lumMod val="75000"/>
                </a:schemeClr>
              </a:buClr>
              <a:buSzTx/>
              <a:buFont typeface="Wingdings" panose="05000000000000000000" pitchFamily="2" charset="2"/>
              <a:buChar char="§"/>
              <a:tabLst/>
            </a:pPr>
            <a:r>
              <a:rPr kumimoji="0" lang="es-ES" altLang="es-PR" sz="24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celdas solares a base de silicio fueron desarrolladas por los laboratorios Bell hace aproximadamente 50 años y utilizan una unión p-n. </a:t>
            </a:r>
          </a:p>
          <a:p>
            <a:pPr marR="0" lvl="0" algn="just" defTabSz="914400" rtl="0" eaLnBrk="0" fontAlgn="base" latinLnBrk="0" hangingPunct="0">
              <a:lnSpc>
                <a:spcPct val="100000"/>
              </a:lnSpc>
              <a:spcBef>
                <a:spcPct val="0"/>
              </a:spcBef>
              <a:spcAft>
                <a:spcPct val="0"/>
              </a:spcAft>
              <a:buClr>
                <a:schemeClr val="accent3">
                  <a:lumMod val="75000"/>
                </a:schemeClr>
              </a:buClr>
              <a:buSzTx/>
              <a:tabLst/>
            </a:pPr>
            <a:endParaRPr lang="es-ES" altLang="es-PR" sz="1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3">
                  <a:lumMod val="75000"/>
                </a:schemeClr>
              </a:buClr>
              <a:buSzTx/>
              <a:buFont typeface="Wingdings" panose="05000000000000000000" pitchFamily="2" charset="2"/>
              <a:buChar char="§"/>
              <a:tabLst/>
            </a:pPr>
            <a:r>
              <a:rPr kumimoji="0" lang="es-ES" altLang="es-PR" sz="24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La luz absorbida produce electrones y agujeros libres, que actúan como portadores de carga y están conectados a los electrodos (arriba y abajo) como se muestra en la Figura 1.</a:t>
            </a:r>
          </a:p>
        </p:txBody>
      </p:sp>
      <p:grpSp>
        <p:nvGrpSpPr>
          <p:cNvPr id="5" name="Group 4">
            <a:extLst>
              <a:ext uri="{FF2B5EF4-FFF2-40B4-BE49-F238E27FC236}">
                <a16:creationId xmlns:a16="http://schemas.microsoft.com/office/drawing/2014/main" id="{2FD17718-D719-43A8-ABAE-7CA35956EBCF}"/>
              </a:ext>
            </a:extLst>
          </p:cNvPr>
          <p:cNvGrpSpPr/>
          <p:nvPr/>
        </p:nvGrpSpPr>
        <p:grpSpPr>
          <a:xfrm>
            <a:off x="7086600" y="1600200"/>
            <a:ext cx="5029200" cy="4475486"/>
            <a:chOff x="6468143" y="2906656"/>
            <a:chExt cx="5613021" cy="3893789"/>
          </a:xfrm>
        </p:grpSpPr>
        <p:pic>
          <p:nvPicPr>
            <p:cNvPr id="2" name="Picture 1">
              <a:extLst>
                <a:ext uri="{FF2B5EF4-FFF2-40B4-BE49-F238E27FC236}">
                  <a16:creationId xmlns:a16="http://schemas.microsoft.com/office/drawing/2014/main" id="{CE9BF316-BF42-4B01-9A6B-4ECC0DDC7A0F}"/>
                </a:ext>
              </a:extLst>
            </p:cNvPr>
            <p:cNvPicPr>
              <a:picLocks noChangeAspect="1"/>
            </p:cNvPicPr>
            <p:nvPr/>
          </p:nvPicPr>
          <p:blipFill>
            <a:blip r:embed="rId5"/>
            <a:stretch>
              <a:fillRect/>
            </a:stretch>
          </p:blipFill>
          <p:spPr>
            <a:xfrm>
              <a:off x="6468143" y="2906656"/>
              <a:ext cx="5613021" cy="3343275"/>
            </a:xfrm>
            <a:prstGeom prst="rect">
              <a:avLst/>
            </a:prstGeom>
          </p:spPr>
        </p:pic>
        <p:sp>
          <p:nvSpPr>
            <p:cNvPr id="10" name="Rectangle 9">
              <a:extLst>
                <a:ext uri="{FF2B5EF4-FFF2-40B4-BE49-F238E27FC236}">
                  <a16:creationId xmlns:a16="http://schemas.microsoft.com/office/drawing/2014/main" id="{38F55B5D-70CB-4E5E-8E9F-1A7788AF4EF8}"/>
                </a:ext>
              </a:extLst>
            </p:cNvPr>
            <p:cNvSpPr/>
            <p:nvPr/>
          </p:nvSpPr>
          <p:spPr>
            <a:xfrm rot="3631329">
              <a:off x="6778987" y="3137343"/>
              <a:ext cx="744539"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Luz</a:t>
              </a:r>
              <a:endParaRPr lang="es-PR" sz="1400" dirty="0"/>
            </a:p>
          </p:txBody>
        </p:sp>
        <p:sp>
          <p:nvSpPr>
            <p:cNvPr id="4" name="Rectangle 3">
              <a:extLst>
                <a:ext uri="{FF2B5EF4-FFF2-40B4-BE49-F238E27FC236}">
                  <a16:creationId xmlns:a16="http://schemas.microsoft.com/office/drawing/2014/main" id="{431B21A3-5FBD-417B-A648-B405984322C8}"/>
                </a:ext>
              </a:extLst>
            </p:cNvPr>
            <p:cNvSpPr/>
            <p:nvPr/>
          </p:nvSpPr>
          <p:spPr>
            <a:xfrm>
              <a:off x="8746989" y="6431113"/>
              <a:ext cx="1082348" cy="369332"/>
            </a:xfrm>
            <a:prstGeom prst="rect">
              <a:avLst/>
            </a:prstGeom>
          </p:spPr>
          <p:txBody>
            <a:bodyPr wrap="none">
              <a:spAutoFit/>
            </a:bodyPr>
            <a:lstStyle/>
            <a:p>
              <a:r>
                <a:rPr lang="es-PR"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Figura 1</a:t>
              </a:r>
              <a:endParaRPr lang="es-PR" dirty="0"/>
            </a:p>
          </p:txBody>
        </p:sp>
      </p:grpSp>
    </p:spTree>
    <p:extLst>
      <p:ext uri="{BB962C8B-B14F-4D97-AF65-F5344CB8AC3E}">
        <p14:creationId xmlns:p14="http://schemas.microsoft.com/office/powerpoint/2010/main" val="803796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3CEAB39-B119-4BE0-B9E9-1CA4A5C3AFC9}"/>
              </a:ext>
            </a:extLst>
          </p:cNvPr>
          <p:cNvPicPr>
            <a:picLocks noChangeAspect="1"/>
          </p:cNvPicPr>
          <p:nvPr/>
        </p:nvPicPr>
        <p:blipFill rotWithShape="1">
          <a:blip r:embed="rId3"/>
          <a:srcRect l="943"/>
          <a:stretch/>
        </p:blipFill>
        <p:spPr>
          <a:xfrm>
            <a:off x="0" y="2954281"/>
            <a:ext cx="8001000" cy="3295650"/>
          </a:xfrm>
          <a:prstGeom prst="rect">
            <a:avLst/>
          </a:prstGeom>
        </p:spPr>
      </p:pic>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1"/>
            <a:ext cx="12191999" cy="1066800"/>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5000" b="1" i="0" u="none" strike="noStrike" kern="1200" cap="none" spc="0" normalizeH="0" baseline="0" noProof="0" dirty="0">
                <a:ln w="6600">
                  <a:solidFill>
                    <a:prstClr val="black"/>
                  </a:solidFill>
                  <a:prstDash val="solid"/>
                </a:ln>
                <a:solidFill>
                  <a:schemeClr val="bg1">
                    <a:lumMod val="50000"/>
                  </a:scheme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Propiedades de las celdas solares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8305800" y="5745448"/>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3" name="Rectangle 2">
            <a:extLst>
              <a:ext uri="{FF2B5EF4-FFF2-40B4-BE49-F238E27FC236}">
                <a16:creationId xmlns:a16="http://schemas.microsoft.com/office/drawing/2014/main" id="{F780CA44-5EBD-4FBA-9A4B-D655847277DE}"/>
              </a:ext>
            </a:extLst>
          </p:cNvPr>
          <p:cNvSpPr/>
          <p:nvPr/>
        </p:nvSpPr>
        <p:spPr>
          <a:xfrm>
            <a:off x="7848600" y="3048000"/>
            <a:ext cx="4191000" cy="2554545"/>
          </a:xfrm>
          <a:prstGeom prst="rect">
            <a:avLst/>
          </a:prstGeom>
        </p:spPr>
        <p:txBody>
          <a:bodyPr wrap="square">
            <a:spAutoFit/>
          </a:bodyPr>
          <a:lstStyle/>
          <a:p>
            <a:pPr marL="285750" indent="-285750" algn="just">
              <a:buClr>
                <a:schemeClr val="accent3">
                  <a:lumMod val="75000"/>
                </a:schemeClr>
              </a:buClr>
              <a:buFont typeface="Wingdings" panose="05000000000000000000" pitchFamily="2" charset="2"/>
              <a:buChar char="§"/>
            </a:pPr>
            <a:r>
              <a:rPr lang="es-PR" sz="2000" b="1" dirty="0">
                <a:effectLst>
                  <a:outerShdw blurRad="38100" dist="38100" dir="2700000" algn="tl">
                    <a:srgbClr val="000000">
                      <a:alpha val="43137"/>
                    </a:srgbClr>
                  </a:outerShdw>
                </a:effectLst>
              </a:rPr>
              <a:t>Como estas celdas solares deben de construirse con silicio extremadamente puro, estos dispositivos usualmente son bien costosos como para competir con la electricidad generada a base de combustible fósil.</a:t>
            </a:r>
          </a:p>
        </p:txBody>
      </p:sp>
      <p:sp>
        <p:nvSpPr>
          <p:cNvPr id="4" name="Rectangle 3">
            <a:extLst>
              <a:ext uri="{FF2B5EF4-FFF2-40B4-BE49-F238E27FC236}">
                <a16:creationId xmlns:a16="http://schemas.microsoft.com/office/drawing/2014/main" id="{702A3E8C-7352-427D-9F32-B64EB388F471}"/>
              </a:ext>
            </a:extLst>
          </p:cNvPr>
          <p:cNvSpPr/>
          <p:nvPr/>
        </p:nvSpPr>
        <p:spPr>
          <a:xfrm>
            <a:off x="5257800" y="1343561"/>
            <a:ext cx="6709245" cy="1323439"/>
          </a:xfrm>
          <a:prstGeom prst="rect">
            <a:avLst/>
          </a:prstGeom>
        </p:spPr>
        <p:txBody>
          <a:bodyPr wrap="square">
            <a:spAutoFit/>
          </a:bodyPr>
          <a:lstStyle/>
          <a:p>
            <a:pPr marL="342900" indent="-342900" algn="just">
              <a:buClr>
                <a:schemeClr val="accent3">
                  <a:lumMod val="75000"/>
                </a:schemeClr>
              </a:buClr>
              <a:buFont typeface="Wingdings" panose="05000000000000000000" pitchFamily="2" charset="2"/>
              <a:buChar char="§"/>
            </a:pPr>
            <a:r>
              <a:rPr lang="es-PR" sz="2000" b="1" dirty="0">
                <a:effectLst>
                  <a:outerShdw blurRad="38100" dist="38100" dir="2700000" algn="tl">
                    <a:srgbClr val="000000">
                      <a:alpha val="43137"/>
                    </a:srgbClr>
                  </a:outerShdw>
                </a:effectLst>
              </a:rPr>
              <a:t>Las celdas solares convencionales tienen una variedad de usos: en juguetes, para generar energía eléctrica para satélites o lugares remotos donde la red de distribución no tiene alcance.</a:t>
            </a:r>
          </a:p>
        </p:txBody>
      </p:sp>
      <p:sp>
        <p:nvSpPr>
          <p:cNvPr id="5" name="Rectangle 4">
            <a:extLst>
              <a:ext uri="{FF2B5EF4-FFF2-40B4-BE49-F238E27FC236}">
                <a16:creationId xmlns:a16="http://schemas.microsoft.com/office/drawing/2014/main" id="{4D043F1C-457F-439F-92D4-6D06A8801813}"/>
              </a:ext>
            </a:extLst>
          </p:cNvPr>
          <p:cNvSpPr/>
          <p:nvPr/>
        </p:nvSpPr>
        <p:spPr>
          <a:xfrm>
            <a:off x="228601" y="1343561"/>
            <a:ext cx="4800599" cy="1323439"/>
          </a:xfrm>
          <a:prstGeom prst="rect">
            <a:avLst/>
          </a:prstGeom>
        </p:spPr>
        <p:txBody>
          <a:bodyPr wrap="square">
            <a:spAutoFit/>
          </a:bodyPr>
          <a:lstStyle/>
          <a:p>
            <a:pPr marL="285750" indent="-285750" algn="just">
              <a:buClr>
                <a:schemeClr val="accent3">
                  <a:lumMod val="75000"/>
                </a:schemeClr>
              </a:buClr>
              <a:buFont typeface="Wingdings" panose="05000000000000000000" pitchFamily="2" charset="2"/>
              <a:buChar char="§"/>
            </a:pPr>
            <a:r>
              <a:rPr lang="es-PR" sz="2000" b="1" dirty="0">
                <a:effectLst>
                  <a:outerShdw blurRad="38100" dist="38100" dir="2700000" algn="tl">
                    <a:srgbClr val="000000">
                      <a:alpha val="43137"/>
                    </a:srgbClr>
                  </a:outerShdw>
                </a:effectLst>
              </a:rPr>
              <a:t>La corriente resultante producida puede conducir una carga externa o almacenada en una batería para utilizarse luego (Figura 2).</a:t>
            </a:r>
          </a:p>
        </p:txBody>
      </p:sp>
      <p:sp>
        <p:nvSpPr>
          <p:cNvPr id="7" name="Rectangle 6">
            <a:extLst>
              <a:ext uri="{FF2B5EF4-FFF2-40B4-BE49-F238E27FC236}">
                <a16:creationId xmlns:a16="http://schemas.microsoft.com/office/drawing/2014/main" id="{1C76070B-A581-42D0-98A7-EF4F69F1AA3F}"/>
              </a:ext>
            </a:extLst>
          </p:cNvPr>
          <p:cNvSpPr/>
          <p:nvPr/>
        </p:nvSpPr>
        <p:spPr>
          <a:xfrm>
            <a:off x="76200" y="5962321"/>
            <a:ext cx="1082348" cy="369332"/>
          </a:xfrm>
          <a:prstGeom prst="rect">
            <a:avLst/>
          </a:prstGeom>
        </p:spPr>
        <p:txBody>
          <a:bodyPr wrap="none">
            <a:spAutoFit/>
          </a:bodyPr>
          <a:lstStyle/>
          <a:p>
            <a:r>
              <a:rPr lang="es-PR"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Figura 2</a:t>
            </a:r>
            <a:endParaRPr lang="es-PR" dirty="0"/>
          </a:p>
        </p:txBody>
      </p:sp>
    </p:spTree>
    <p:extLst>
      <p:ext uri="{BB962C8B-B14F-4D97-AF65-F5344CB8AC3E}">
        <p14:creationId xmlns:p14="http://schemas.microsoft.com/office/powerpoint/2010/main" val="869323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6701954" y="5705416"/>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2" name="Title 1">
            <a:extLst>
              <a:ext uri="{FF2B5EF4-FFF2-40B4-BE49-F238E27FC236}">
                <a16:creationId xmlns:a16="http://schemas.microsoft.com/office/drawing/2014/main" id="{79594A89-B703-40E0-A199-10DC7E119BDA}"/>
              </a:ext>
            </a:extLst>
          </p:cNvPr>
          <p:cNvSpPr txBox="1">
            <a:spLocks noChangeArrowheads="1"/>
          </p:cNvSpPr>
          <p:nvPr/>
        </p:nvSpPr>
        <p:spPr>
          <a:xfrm>
            <a:off x="1" y="30165"/>
            <a:ext cx="7543799" cy="141763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400"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“DSC” vs. Celdas solares convencionales</a:t>
            </a:r>
          </a:p>
        </p:txBody>
      </p:sp>
      <p:sp>
        <p:nvSpPr>
          <p:cNvPr id="2" name="Rectangle 1">
            <a:extLst>
              <a:ext uri="{FF2B5EF4-FFF2-40B4-BE49-F238E27FC236}">
                <a16:creationId xmlns:a16="http://schemas.microsoft.com/office/drawing/2014/main" id="{53AA03E7-1A1A-4063-AA55-AE89DA9E2CCB}"/>
              </a:ext>
            </a:extLst>
          </p:cNvPr>
          <p:cNvSpPr>
            <a:spLocks noChangeArrowheads="1"/>
          </p:cNvSpPr>
          <p:nvPr/>
        </p:nvSpPr>
        <p:spPr bwMode="auto">
          <a:xfrm>
            <a:off x="100262" y="1642182"/>
            <a:ext cx="7138738" cy="3996618"/>
          </a:xfrm>
          <a:prstGeom prst="rect">
            <a:avLst/>
          </a:prstGeom>
          <a:noFill/>
          <a:ln>
            <a:noFill/>
          </a:ln>
          <a:effectLst/>
        </p:spPr>
        <p:txBody>
          <a:bodyPr vert="horz" wrap="square" lIns="0" tIns="-17457" rIns="0" bIns="-17457" numCol="1" anchor="ctr" anchorCtr="0" compatLnSpc="1">
            <a:prstTxWarp prst="textNoShape">
              <a:avLst/>
            </a:prstTxWarp>
            <a:spAutoFit/>
          </a:bodyPr>
          <a:lstStyle/>
          <a:p>
            <a:pPr marL="342900" marR="0" lvl="0" indent="-342900" algn="just" defTabSz="914400" rtl="0" eaLnBrk="0" fontAlgn="base" latinLnBrk="0" hangingPunct="0">
              <a:lnSpc>
                <a:spcPct val="100000"/>
              </a:lnSpc>
              <a:spcBef>
                <a:spcPct val="0"/>
              </a:spcBef>
              <a:spcAft>
                <a:spcPct val="0"/>
              </a:spcAft>
              <a:buClr>
                <a:schemeClr val="accent3">
                  <a:lumMod val="75000"/>
                </a:schemeClr>
              </a:buClr>
              <a:buSzTx/>
              <a:buFont typeface="Wingdings" panose="05000000000000000000" pitchFamily="2" charset="2"/>
              <a:buChar char="§"/>
              <a:tabLst/>
            </a:pP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En este laboratorio, se construye una celda solar con </a:t>
            </a:r>
            <a:r>
              <a:rPr lang="es-ES" altLang="es-PR"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tinte</a:t>
            </a: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fotosensible (“DSC”) basado en un artículo publicado en “</a:t>
            </a:r>
            <a:r>
              <a:rPr kumimoji="0" lang="es-ES" altLang="es-PR" sz="2200" b="1" i="0" u="none"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Nature</a:t>
            </a: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por </a:t>
            </a:r>
            <a:r>
              <a:rPr kumimoji="0" lang="es-ES" altLang="es-PR" sz="2200" b="1" i="0" u="none"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O’Reagan</a:t>
            </a: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&amp; </a:t>
            </a:r>
            <a:r>
              <a:rPr kumimoji="0" lang="es-ES" altLang="es-PR" sz="2200" b="1" i="0" u="none" strike="noStrike" cap="none" normalizeH="0" baseline="0" dirty="0" err="1">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Gratzel</a:t>
            </a: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en 1991</a:t>
            </a:r>
            <a:r>
              <a:rPr kumimoji="0" lang="es-ES" altLang="es-PR" sz="2200" b="1" i="0" u="none" strike="noStrike" cap="none" normalizeH="0" baseline="3000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marR="0" lvl="0" algn="just" defTabSz="914400" rtl="0" eaLnBrk="0" fontAlgn="base" latinLnBrk="0" hangingPunct="0">
              <a:lnSpc>
                <a:spcPct val="100000"/>
              </a:lnSpc>
              <a:spcBef>
                <a:spcPct val="0"/>
              </a:spcBef>
              <a:spcAft>
                <a:spcPct val="0"/>
              </a:spcAft>
              <a:buClr>
                <a:schemeClr val="accent3">
                  <a:lumMod val="75000"/>
                </a:schemeClr>
              </a:buClr>
              <a:buSzTx/>
              <a:tabLst/>
            </a:pPr>
            <a:endParaRPr lang="es-ES" altLang="es-PR"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3">
                  <a:lumMod val="75000"/>
                </a:schemeClr>
              </a:buClr>
              <a:buSzTx/>
              <a:buFont typeface="Wingdings" panose="05000000000000000000" pitchFamily="2" charset="2"/>
              <a:buChar char="§"/>
              <a:tabLst/>
            </a:pP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Consisten en celdas foto-electroquímicas; lo que significa que reacciones químicas foto-inducidas provocan que los electrones  </a:t>
            </a:r>
            <a:r>
              <a:rPr lang="es-ES" altLang="es-PR" sz="2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se transporten de un material a otro.</a:t>
            </a: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marR="0" lvl="0" algn="just" defTabSz="914400" rtl="0" eaLnBrk="0" fontAlgn="base" latinLnBrk="0" hangingPunct="0">
              <a:lnSpc>
                <a:spcPct val="100000"/>
              </a:lnSpc>
              <a:spcBef>
                <a:spcPct val="0"/>
              </a:spcBef>
              <a:spcAft>
                <a:spcPct val="0"/>
              </a:spcAft>
              <a:buClr>
                <a:schemeClr val="accent3">
                  <a:lumMod val="75000"/>
                </a:schemeClr>
              </a:buClr>
              <a:buSzTx/>
              <a:tabLst/>
            </a:pPr>
            <a:endParaRPr kumimoji="0" lang="es-ES" altLang="es-PR" sz="10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marR="0" lvl="0" indent="-342900" algn="just" defTabSz="914400" rtl="0" eaLnBrk="0" fontAlgn="base" latinLnBrk="0" hangingPunct="0">
              <a:lnSpc>
                <a:spcPct val="100000"/>
              </a:lnSpc>
              <a:spcBef>
                <a:spcPct val="0"/>
              </a:spcBef>
              <a:spcAft>
                <a:spcPct val="0"/>
              </a:spcAft>
              <a:buClr>
                <a:schemeClr val="accent3">
                  <a:lumMod val="75000"/>
                </a:schemeClr>
              </a:buClr>
              <a:buSzTx/>
              <a:buFont typeface="Wingdings" panose="05000000000000000000" pitchFamily="2" charset="2"/>
              <a:buChar char="§"/>
              <a:tabLst/>
            </a:pPr>
            <a:r>
              <a:rPr kumimoji="0" lang="es-ES" altLang="es-PR" sz="2200" b="1" i="0" u="none" strike="noStrike" cap="none" normalizeH="0" baseline="0" dirty="0">
                <a:ln>
                  <a:noFill/>
                </a:ln>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“DSC” han desafiado las tecnologías fotovoltaicas convencionales de estado sólido al funcionar a nivel molecular y nano. </a:t>
            </a:r>
          </a:p>
        </p:txBody>
      </p:sp>
      <p:pic>
        <p:nvPicPr>
          <p:cNvPr id="4" name="Picture 3">
            <a:extLst>
              <a:ext uri="{FF2B5EF4-FFF2-40B4-BE49-F238E27FC236}">
                <a16:creationId xmlns:a16="http://schemas.microsoft.com/office/drawing/2014/main" id="{76FA26AF-E48B-4E57-ABCC-D3B09A045B68}"/>
              </a:ext>
            </a:extLst>
          </p:cNvPr>
          <p:cNvPicPr>
            <a:picLocks noChangeAspect="1"/>
          </p:cNvPicPr>
          <p:nvPr/>
        </p:nvPicPr>
        <p:blipFill>
          <a:blip r:embed="rId5"/>
          <a:stretch>
            <a:fillRect/>
          </a:stretch>
        </p:blipFill>
        <p:spPr>
          <a:xfrm>
            <a:off x="7430095" y="0"/>
            <a:ext cx="4761905" cy="6276190"/>
          </a:xfrm>
          <a:prstGeom prst="rect">
            <a:avLst/>
          </a:prstGeom>
        </p:spPr>
      </p:pic>
    </p:spTree>
    <p:extLst>
      <p:ext uri="{BB962C8B-B14F-4D97-AF65-F5344CB8AC3E}">
        <p14:creationId xmlns:p14="http://schemas.microsoft.com/office/powerpoint/2010/main" val="2892379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Image result for images of solar cells">
            <a:extLst>
              <a:ext uri="{FF2B5EF4-FFF2-40B4-BE49-F238E27FC236}">
                <a16:creationId xmlns:a16="http://schemas.microsoft.com/office/drawing/2014/main" id="{FF95C82D-40BB-458F-99B1-2AF02154A1B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008" t="5692" r="3989" b="-1282"/>
          <a:stretch/>
        </p:blipFill>
        <p:spPr bwMode="auto">
          <a:xfrm>
            <a:off x="9448800" y="304800"/>
            <a:ext cx="2675520" cy="2798338"/>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1" y="76200"/>
            <a:ext cx="9220200" cy="1417635"/>
          </a:xfrm>
          <a:prstGeom prst="rect">
            <a:avLst/>
          </a:prstGeom>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sz="4400"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“DSC” vs. Celdas solares convencionales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R"/>
          </a:p>
        </p:txBody>
      </p:sp>
      <p:pic>
        <p:nvPicPr>
          <p:cNvPr id="10" name="Picture 9" descr="Image result for images of solar cells">
            <a:extLst>
              <a:ext uri="{FF2B5EF4-FFF2-40B4-BE49-F238E27FC236}">
                <a16:creationId xmlns:a16="http://schemas.microsoft.com/office/drawing/2014/main" id="{750957A9-6DBB-4E62-94DF-9B86BA3714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4799" y="3641418"/>
            <a:ext cx="3438099" cy="24937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843C51AD-68BA-4B06-BFBD-304599F7AA42}"/>
              </a:ext>
            </a:extLst>
          </p:cNvPr>
          <p:cNvSpPr txBox="1">
            <a:spLocks/>
          </p:cNvSpPr>
          <p:nvPr/>
        </p:nvSpPr>
        <p:spPr>
          <a:xfrm>
            <a:off x="228599" y="1697236"/>
            <a:ext cx="8991601" cy="249376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indent="-234950" algn="just">
              <a:lnSpc>
                <a:spcPct val="110000"/>
              </a:lnSpc>
              <a:spcBef>
                <a:spcPts val="0"/>
              </a:spcBef>
              <a:spcAft>
                <a:spcPts val="0"/>
              </a:spcAft>
              <a:buClr>
                <a:schemeClr val="accent3">
                  <a:lumMod val="75000"/>
                </a:schemeClr>
              </a:buClr>
              <a:buFont typeface="Wingdings" panose="05000000000000000000" pitchFamily="2" charset="2"/>
              <a:buChar cha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“DSC” han demostrado tener eficiencia de 12% en celdas pequeñas, al igual que exhiben datos prometedores de estabilidad, 1000 h estabilidad probada a 80</a:t>
            </a:r>
            <a:r>
              <a:rPr lang="es-PR" sz="2400" b="1" baseline="300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a:t>
            </a: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 </a:t>
            </a:r>
            <a:r>
              <a:rPr lang="es-PR" sz="2400" b="1" baseline="300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0" indent="0" algn="just">
              <a:lnSpc>
                <a:spcPct val="110000"/>
              </a:lnSpc>
              <a:spcBef>
                <a:spcPts val="0"/>
              </a:spcBef>
              <a:spcAft>
                <a:spcPts val="0"/>
              </a:spcAft>
              <a:buClr>
                <a:schemeClr val="accent3">
                  <a:lumMod val="75000"/>
                </a:schemeClr>
              </a:buClr>
              <a:buNone/>
            </a:pPr>
            <a:endParaRPr lang="es-PR" sz="12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34950" indent="-234950" algn="just">
              <a:lnSpc>
                <a:spcPct val="110000"/>
              </a:lnSpc>
              <a:spcBef>
                <a:spcPts val="0"/>
              </a:spcBef>
              <a:spcAft>
                <a:spcPts val="0"/>
              </a:spcAft>
              <a:buClr>
                <a:schemeClr val="accent3">
                  <a:lumMod val="75000"/>
                </a:schemeClr>
              </a:buClr>
              <a:buFont typeface="Wingdings" panose="05000000000000000000" pitchFamily="2" charset="2"/>
              <a:buChar char="§"/>
            </a:pPr>
            <a:r>
              <a:rPr lang="es-PR" sz="24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Su funcionamiento es mejor que cualquier otra tecnología utilizando luz difuminada y en altas temperaturas.</a:t>
            </a:r>
          </a:p>
        </p:txBody>
      </p:sp>
      <p:sp>
        <p:nvSpPr>
          <p:cNvPr id="2" name="Rectangle 1">
            <a:extLst>
              <a:ext uri="{FF2B5EF4-FFF2-40B4-BE49-F238E27FC236}">
                <a16:creationId xmlns:a16="http://schemas.microsoft.com/office/drawing/2014/main" id="{D74B265B-FC35-4317-B942-DDE0012C4949}"/>
              </a:ext>
            </a:extLst>
          </p:cNvPr>
          <p:cNvSpPr/>
          <p:nvPr/>
        </p:nvSpPr>
        <p:spPr>
          <a:xfrm>
            <a:off x="103909" y="4038600"/>
            <a:ext cx="7681234" cy="1685846"/>
          </a:xfrm>
          <a:prstGeom prst="rect">
            <a:avLst/>
          </a:prstGeom>
        </p:spPr>
        <p:txBody>
          <a:bodyPr wrap="square">
            <a:spAutoFit/>
          </a:bodyPr>
          <a:lstStyle/>
          <a:p>
            <a:pPr marL="234950" indent="-234950" algn="just">
              <a:lnSpc>
                <a:spcPct val="110000"/>
              </a:lnSpc>
              <a:spcBef>
                <a:spcPts val="0"/>
              </a:spcBef>
              <a:spcAft>
                <a:spcPts val="0"/>
              </a:spcAft>
              <a:buClr>
                <a:schemeClr val="accent3">
                  <a:lumMod val="75000"/>
                </a:schemeClr>
              </a:buClr>
              <a:buFont typeface="Wingdings" panose="05000000000000000000" pitchFamily="2" charset="2"/>
              <a:buChar char="§"/>
            </a:pPr>
            <a:r>
              <a:rPr lang="es-PR" sz="24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Las “DSC” ofrecen el potencial de diseñar celdas solares con gran flexibilidad en forma, color, transparencia; abriendo posibilidades para muchas aplicaciones comerciales.</a:t>
            </a:r>
          </a:p>
        </p:txBody>
      </p:sp>
    </p:spTree>
    <p:extLst>
      <p:ext uri="{BB962C8B-B14F-4D97-AF65-F5344CB8AC3E}">
        <p14:creationId xmlns:p14="http://schemas.microsoft.com/office/powerpoint/2010/main" val="919796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3805E75-76F7-4788-B549-8004542598C7}"/>
              </a:ext>
            </a:extLst>
          </p:cNvPr>
          <p:cNvPicPr>
            <a:picLocks noChangeAspect="1"/>
          </p:cNvPicPr>
          <p:nvPr/>
        </p:nvPicPr>
        <p:blipFill>
          <a:blip r:embed="rId3"/>
          <a:stretch>
            <a:fillRect/>
          </a:stretch>
        </p:blipFill>
        <p:spPr>
          <a:xfrm>
            <a:off x="5943600" y="1752600"/>
            <a:ext cx="6172200" cy="3933352"/>
          </a:xfrm>
          <a:prstGeom prst="rect">
            <a:avLst/>
          </a:prstGeom>
        </p:spPr>
      </p:pic>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1487506"/>
          </a:xfrm>
          <a:prstGeom prst="rect">
            <a:avLst/>
          </a:prstGeom>
        </p:spPr>
        <p:txBody>
          <a:bodyPr vert="horz" lIns="91440" tIns="45720" rIns="91440" bIns="45720" rtlCol="0" anchor="t">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8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Funcionamiento de las celdas solares con tintes fotosensibles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4"/>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5"/>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9" name="Text Box 2">
            <a:extLst>
              <a:ext uri="{FF2B5EF4-FFF2-40B4-BE49-F238E27FC236}">
                <a16:creationId xmlns:a16="http://schemas.microsoft.com/office/drawing/2014/main" id="{D45CD612-41BB-475A-9C18-2796A81129E0}"/>
              </a:ext>
            </a:extLst>
          </p:cNvPr>
          <p:cNvSpPr txBox="1">
            <a:spLocks noChangeArrowheads="1"/>
          </p:cNvSpPr>
          <p:nvPr/>
        </p:nvSpPr>
        <p:spPr bwMode="auto">
          <a:xfrm>
            <a:off x="6400800" y="5745448"/>
            <a:ext cx="4953000" cy="579152"/>
          </a:xfrm>
          <a:prstGeom prst="rect">
            <a:avLst/>
          </a:prstGeom>
          <a:noFill/>
          <a:ln w="9525">
            <a:noFill/>
            <a:miter lim="800000"/>
            <a:headEnd/>
            <a:tailEnd/>
          </a:ln>
        </p:spPr>
        <p:txBody>
          <a:bodyPr rot="0" vert="horz" wrap="square" lIns="91440" tIns="45720" rIns="91440" bIns="45720" anchor="t" anchorCtr="0">
            <a:noAutofit/>
          </a:bodyPr>
          <a:lstStyle/>
          <a:p>
            <a:pPr algn="ctr"/>
            <a:r>
              <a:rPr lang="es-PR" sz="12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Figura 3. Estructura de una celda solar con tinte fotosensible. </a:t>
            </a:r>
            <a:r>
              <a:rPr lang="es-PR" sz="12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Autorizado por la red “NACK RAIN”.</a:t>
            </a:r>
          </a:p>
        </p:txBody>
      </p:sp>
      <p:sp>
        <p:nvSpPr>
          <p:cNvPr id="11" name="Rectangle 10">
            <a:extLst>
              <a:ext uri="{FF2B5EF4-FFF2-40B4-BE49-F238E27FC236}">
                <a16:creationId xmlns:a16="http://schemas.microsoft.com/office/drawing/2014/main" id="{1841F0D6-0754-4C59-964B-DE025E49BA57}"/>
              </a:ext>
            </a:extLst>
          </p:cNvPr>
          <p:cNvSpPr/>
          <p:nvPr/>
        </p:nvSpPr>
        <p:spPr>
          <a:xfrm>
            <a:off x="152400" y="1752600"/>
            <a:ext cx="5686425" cy="3785652"/>
          </a:xfrm>
          <a:prstGeom prst="rect">
            <a:avLst/>
          </a:prstGeom>
          <a:solidFill>
            <a:schemeClr val="bg1"/>
          </a:solidFill>
        </p:spPr>
        <p:txBody>
          <a:bodyPr wrap="square">
            <a:spAutoFit/>
          </a:bodyPr>
          <a:lstStyle/>
          <a:p>
            <a:pPr marL="285750" indent="-285750">
              <a:buClr>
                <a:schemeClr val="accent3">
                  <a:lumMod val="75000"/>
                </a:schemeClr>
              </a:buClr>
              <a:buFont typeface="Wingdings" panose="05000000000000000000" pitchFamily="2" charset="2"/>
              <a:buChar char="§"/>
              <a:tabLst>
                <a:tab pos="457200" algn="l"/>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400" b="1" dirty="0">
                <a:effectLst>
                  <a:outerShdw blurRad="38100" dist="38100" dir="2700000" algn="tl">
                    <a:srgbClr val="000000">
                      <a:alpha val="43137"/>
                    </a:srgbClr>
                  </a:outerShdw>
                </a:effectLst>
                <a:ea typeface="Times New Roman" panose="02020603050405020304" pitchFamily="18" charset="0"/>
                <a:cs typeface="Courier New" panose="02070309020205020404" pitchFamily="49" charset="0"/>
              </a:rPr>
              <a:t>Las celdas solares con tintes fotosensibles (“DSC”) consisten en una capa semiconductora nanoestructurada cubierta con moléculas de tinte orgánico. La nanoestructura entra en contacto cercano con una solución electrolítica que contiene un mediador de yoduro-triyoduro (Figura 3). </a:t>
            </a:r>
            <a:endParaRPr lang="es-PR" sz="2400" b="1" dirty="0">
              <a:effectLst>
                <a:outerShdw blurRad="38100" dist="38100" dir="2700000" algn="tl">
                  <a:srgbClr val="000000">
                    <a:alpha val="43137"/>
                  </a:srgbClr>
                </a:outerShdw>
              </a:effectLst>
              <a:ea typeface="MS Mincho" panose="02020609040205080304" pitchFamily="49" charset="-128"/>
              <a:cs typeface="Times New Roman" panose="02020603050405020304" pitchFamily="18" charset="0"/>
            </a:endParaRPr>
          </a:p>
        </p:txBody>
      </p:sp>
      <p:sp>
        <p:nvSpPr>
          <p:cNvPr id="12" name="Rectangle 11">
            <a:extLst>
              <a:ext uri="{FF2B5EF4-FFF2-40B4-BE49-F238E27FC236}">
                <a16:creationId xmlns:a16="http://schemas.microsoft.com/office/drawing/2014/main" id="{8BF2E847-935A-4047-BB0A-FF7111D0D4AF}"/>
              </a:ext>
            </a:extLst>
          </p:cNvPr>
          <p:cNvSpPr/>
          <p:nvPr/>
        </p:nvSpPr>
        <p:spPr>
          <a:xfrm rot="5400000">
            <a:off x="7764253" y="2125456"/>
            <a:ext cx="744539" cy="338554"/>
          </a:xfrm>
          <a:prstGeom prst="rect">
            <a:avLst/>
          </a:prstGeom>
        </p:spPr>
        <p:txBody>
          <a:bodyPr wrap="square">
            <a:spAutoFit/>
          </a:bodyPr>
          <a:lstStyle/>
          <a:p>
            <a:pPr algn="ctr"/>
            <a:r>
              <a:rPr lang="es-PR" sz="1600" b="1" dirty="0">
                <a:solidFill>
                  <a:prstClr val="black"/>
                </a:solidFill>
                <a:effectLst>
                  <a:outerShdw blurRad="38100" dist="38100" dir="2700000" algn="tl">
                    <a:srgbClr val="000000">
                      <a:alpha val="43137"/>
                    </a:srgbClr>
                  </a:outerShdw>
                </a:effectLst>
              </a:rPr>
              <a:t>Luz</a:t>
            </a:r>
            <a:endParaRPr lang="es-PR" sz="1400" dirty="0"/>
          </a:p>
        </p:txBody>
      </p:sp>
    </p:spTree>
    <p:extLst>
      <p:ext uri="{BB962C8B-B14F-4D97-AF65-F5344CB8AC3E}">
        <p14:creationId xmlns:p14="http://schemas.microsoft.com/office/powerpoint/2010/main" val="905616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877ED0C-2680-4224-A092-EB71DE764149}"/>
              </a:ext>
            </a:extLst>
          </p:cNvPr>
          <p:cNvPicPr>
            <a:picLocks noChangeAspect="1"/>
          </p:cNvPicPr>
          <p:nvPr/>
        </p:nvPicPr>
        <p:blipFill>
          <a:blip r:embed="rId3"/>
          <a:stretch>
            <a:fillRect/>
          </a:stretch>
        </p:blipFill>
        <p:spPr>
          <a:xfrm>
            <a:off x="7164213" y="1922463"/>
            <a:ext cx="4951587" cy="3563937"/>
          </a:xfrm>
          <a:prstGeom prst="rect">
            <a:avLst/>
          </a:prstGeom>
        </p:spPr>
      </p:pic>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76200"/>
            <a:ext cx="12191999" cy="1487506"/>
          </a:xfrm>
          <a:prstGeom prst="rect">
            <a:avLst/>
          </a:prstGeom>
        </p:spPr>
        <p:txBody>
          <a:bodyPr vert="horz" lIns="91440" tIns="45720" rIns="91440" bIns="45720" rtlCol="0" anchor="t">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8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Funcionamiento de las celdas solares con tintes fotosensibles</a:t>
            </a:r>
          </a:p>
        </p:txBody>
      </p:sp>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11" name="Rectangle 10">
            <a:extLst>
              <a:ext uri="{FF2B5EF4-FFF2-40B4-BE49-F238E27FC236}">
                <a16:creationId xmlns:a16="http://schemas.microsoft.com/office/drawing/2014/main" id="{1841F0D6-0754-4C59-964B-DE025E49BA57}"/>
              </a:ext>
            </a:extLst>
          </p:cNvPr>
          <p:cNvSpPr/>
          <p:nvPr/>
        </p:nvSpPr>
        <p:spPr>
          <a:xfrm>
            <a:off x="103908" y="1752600"/>
            <a:ext cx="6833938" cy="3908762"/>
          </a:xfrm>
          <a:prstGeom prst="rect">
            <a:avLst/>
          </a:prstGeom>
          <a:noFill/>
        </p:spPr>
        <p:txBody>
          <a:bodyPr wrap="square">
            <a:spAutoFit/>
          </a:bodyPr>
          <a:lstStyle/>
          <a:p>
            <a:pPr marL="285750" marR="0" lvl="0" indent="-285750" algn="just" defTabSz="914400" rtl="0" eaLnBrk="1" fontAlgn="auto" latinLnBrk="0" hangingPunct="1">
              <a:spcBef>
                <a:spcPts val="0"/>
              </a:spcBef>
              <a:spcAft>
                <a:spcPts val="0"/>
              </a:spcAft>
              <a:buClr>
                <a:schemeClr val="accent3">
                  <a:lumMod val="75000"/>
                </a:schemeClr>
              </a:buClr>
              <a:buSzTx/>
              <a:buFont typeface="Wingdings" panose="05000000000000000000" pitchFamily="2" charset="2"/>
              <a:buChar char="§"/>
              <a:tabLst>
                <a:tab pos="457200" algn="l"/>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kumimoji="0" lang="es-ES"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Times New Roman" panose="02020603050405020304" pitchFamily="18" charset="0"/>
                <a:cs typeface="Courier New" panose="02070309020205020404" pitchFamily="49" charset="0"/>
              </a:rPr>
              <a:t>La capa y la solución se encuentran entre dos electrodos, lo que permite conexiones eléctricas a un circuito externo. Es importante que un electrodo (el que esté cubierto con nano cristales) sea transparente, mientras que el otro electrodo debe de cubrirse con un catalizador de carbono para facilitar la reducción del mediador de yoduro-triyoduro.</a:t>
            </a:r>
            <a:r>
              <a:rPr kumimoji="0" lang="es-PR"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a:t>
            </a:r>
          </a:p>
          <a:p>
            <a:pPr marR="0" lvl="0" algn="just" defTabSz="914400" rtl="0" eaLnBrk="1" fontAlgn="auto" latinLnBrk="0" hangingPunct="1">
              <a:spcBef>
                <a:spcPts val="0"/>
              </a:spcBef>
              <a:spcAft>
                <a:spcPts val="0"/>
              </a:spcAft>
              <a:buClr>
                <a:schemeClr val="accent3">
                  <a:lumMod val="75000"/>
                </a:schemeClr>
              </a:buClr>
              <a:buSzTx/>
              <a:tabLst>
                <a:tab pos="457200" algn="l"/>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endParaRPr kumimoji="0" lang="es-PR"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endParaRPr>
          </a:p>
          <a:p>
            <a:pPr marL="285750" marR="0" lvl="0" indent="-285750" algn="just" defTabSz="914400" rtl="0" eaLnBrk="1" fontAlgn="auto" latinLnBrk="0" hangingPunct="1">
              <a:spcBef>
                <a:spcPts val="0"/>
              </a:spcBef>
              <a:spcAft>
                <a:spcPts val="0"/>
              </a:spcAft>
              <a:buClr>
                <a:schemeClr val="accent3">
                  <a:lumMod val="75000"/>
                </a:schemeClr>
              </a:buClr>
              <a:buSzTx/>
              <a:buFont typeface="Wingdings" panose="05000000000000000000" pitchFamily="2" charset="2"/>
              <a:buChar char="§"/>
              <a:tabLst>
                <a:tab pos="457200" algn="l"/>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defRPr/>
            </a:pPr>
            <a:r>
              <a:rPr kumimoji="0" lang="es-PR"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Dado que la estructura anatasa de TiO</a:t>
            </a:r>
            <a:r>
              <a:rPr kumimoji="0" lang="es-PR" sz="2000" b="1" i="0" u="none" strike="noStrike" kern="1200" cap="none" spc="0" normalizeH="0" baseline="-2500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2</a:t>
            </a:r>
            <a:r>
              <a:rPr kumimoji="0" lang="es-PR"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es un semiconductor con un estrecho de banda o brecha energética (“band gap”) de 3.2 eV, absorbe principalmente la luz ultravioleta en lugar de la luz visible. </a:t>
            </a:r>
            <a:endParaRPr kumimoji="0" lang="es-PR" sz="20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S Mincho" panose="02020609040205080304" pitchFamily="49" charset="-128"/>
              <a:cs typeface="Times New Roman" panose="02020603050405020304" pitchFamily="18" charset="0"/>
            </a:endParaRPr>
          </a:p>
        </p:txBody>
      </p:sp>
      <p:pic>
        <p:nvPicPr>
          <p:cNvPr id="10" name="Picture 9">
            <a:extLst>
              <a:ext uri="{FF2B5EF4-FFF2-40B4-BE49-F238E27FC236}">
                <a16:creationId xmlns:a16="http://schemas.microsoft.com/office/drawing/2014/main" id="{BC75C96F-8118-467F-A6AE-F6321B703CBB}"/>
              </a:ext>
            </a:extLst>
          </p:cNvPr>
          <p:cNvPicPr>
            <a:picLocks noChangeAspect="1"/>
          </p:cNvPicPr>
          <p:nvPr/>
        </p:nvPicPr>
        <p:blipFill>
          <a:blip r:embed="rId5"/>
          <a:stretch>
            <a:fillRect/>
          </a:stretch>
        </p:blipFill>
        <p:spPr>
          <a:xfrm>
            <a:off x="11502554" y="5681640"/>
            <a:ext cx="613246" cy="602927"/>
          </a:xfrm>
          <a:prstGeom prst="rect">
            <a:avLst/>
          </a:prstGeom>
        </p:spPr>
      </p:pic>
      <p:sp>
        <p:nvSpPr>
          <p:cNvPr id="12" name="Text Box 2">
            <a:extLst>
              <a:ext uri="{FF2B5EF4-FFF2-40B4-BE49-F238E27FC236}">
                <a16:creationId xmlns:a16="http://schemas.microsoft.com/office/drawing/2014/main" id="{BC111447-EAF6-4E71-9B33-B6184642F664}"/>
              </a:ext>
            </a:extLst>
          </p:cNvPr>
          <p:cNvSpPr txBox="1">
            <a:spLocks noChangeArrowheads="1"/>
          </p:cNvSpPr>
          <p:nvPr/>
        </p:nvSpPr>
        <p:spPr bwMode="auto">
          <a:xfrm>
            <a:off x="7086600" y="5593048"/>
            <a:ext cx="4415954" cy="579152"/>
          </a:xfrm>
          <a:prstGeom prst="rect">
            <a:avLst/>
          </a:prstGeom>
          <a:noFill/>
          <a:ln w="9525">
            <a:noFill/>
            <a:miter lim="800000"/>
            <a:headEnd/>
            <a:tailEnd/>
          </a:ln>
        </p:spPr>
        <p:txBody>
          <a:bodyPr rot="0" vert="horz" wrap="square" lIns="91440" tIns="45720" rIns="91440" bIns="45720" anchor="t" anchorCtr="0">
            <a:noAutofit/>
          </a:bodyPr>
          <a:lstStyle/>
          <a:p>
            <a:pPr algn="ctr"/>
            <a:r>
              <a:rPr lang="es-PR" sz="12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Figura 3. Estructura de una celda solar con tinte fotosensible. </a:t>
            </a:r>
            <a:r>
              <a:rPr lang="es-PR" sz="12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Autorizado por la red “NACK RAIN”.</a:t>
            </a:r>
          </a:p>
        </p:txBody>
      </p:sp>
      <p:sp>
        <p:nvSpPr>
          <p:cNvPr id="14" name="Rectangle 13">
            <a:extLst>
              <a:ext uri="{FF2B5EF4-FFF2-40B4-BE49-F238E27FC236}">
                <a16:creationId xmlns:a16="http://schemas.microsoft.com/office/drawing/2014/main" id="{93FD4C76-BBEC-43FF-A5C0-936DC098B452}"/>
              </a:ext>
            </a:extLst>
          </p:cNvPr>
          <p:cNvSpPr/>
          <p:nvPr/>
        </p:nvSpPr>
        <p:spPr>
          <a:xfrm rot="5400000">
            <a:off x="8526253" y="2140844"/>
            <a:ext cx="744539" cy="307777"/>
          </a:xfrm>
          <a:prstGeom prst="rect">
            <a:avLst/>
          </a:prstGeom>
        </p:spPr>
        <p:txBody>
          <a:bodyPr wrap="square">
            <a:spAutoFit/>
          </a:bodyPr>
          <a:lstStyle/>
          <a:p>
            <a:pPr algn="ctr"/>
            <a:r>
              <a:rPr lang="es-PR" sz="1400" b="1" dirty="0">
                <a:solidFill>
                  <a:prstClr val="black"/>
                </a:solidFill>
                <a:effectLst>
                  <a:outerShdw blurRad="38100" dist="38100" dir="2700000" algn="tl">
                    <a:srgbClr val="000000">
                      <a:alpha val="43137"/>
                    </a:srgbClr>
                  </a:outerShdw>
                </a:effectLst>
              </a:rPr>
              <a:t>Luz</a:t>
            </a:r>
            <a:endParaRPr lang="es-PR" sz="1200" dirty="0"/>
          </a:p>
        </p:txBody>
      </p:sp>
    </p:spTree>
    <p:extLst>
      <p:ext uri="{BB962C8B-B14F-4D97-AF65-F5344CB8AC3E}">
        <p14:creationId xmlns:p14="http://schemas.microsoft.com/office/powerpoint/2010/main" val="2185776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1487506"/>
          </a:xfrm>
          <a:prstGeom prst="rect">
            <a:avLst/>
          </a:prstGeom>
        </p:spPr>
        <p:txBody>
          <a:bodyPr vert="horz" lIns="91440" tIns="45720" rIns="91440" bIns="45720" rtlCol="0" anchor="t">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400" b="1" i="0" u="none" strike="noStrike" kern="1200" cap="none" spc="0" normalizeH="0" baseline="0" noProof="0" dirty="0">
                <a:ln w="6600">
                  <a:solidFill>
                    <a:prstClr val="black"/>
                  </a:solidFill>
                  <a:prstDash val="solid"/>
                </a:ln>
                <a:solidFill>
                  <a:prstClr val="white">
                    <a:lumMod val="50000"/>
                  </a:prstClr>
                </a:solidFill>
                <a:effectLst>
                  <a:outerShdw dist="38100" dir="2700000" algn="tl" rotWithShape="0">
                    <a:srgbClr val="000000"/>
                  </a:outerShdw>
                </a:effectLst>
                <a:uLnTx/>
                <a:uFillTx/>
                <a:latin typeface="Arial Black" panose="020B0A04020102020204" pitchFamily="34" charset="0"/>
                <a:ea typeface="SimSun" panose="02010600030101010101" pitchFamily="2" charset="-122"/>
                <a:cs typeface="Calibri" panose="020F0502020204030204" pitchFamily="34" charset="0"/>
              </a:rPr>
              <a:t>Funcionamiento de las celdas solares con tintes fotosensibles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7696200" y="5721673"/>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sp>
        <p:nvSpPr>
          <p:cNvPr id="7" name="Rectangle 6">
            <a:extLst>
              <a:ext uri="{FF2B5EF4-FFF2-40B4-BE49-F238E27FC236}">
                <a16:creationId xmlns:a16="http://schemas.microsoft.com/office/drawing/2014/main" id="{DDFAAB2E-5435-451F-B14F-0C517D0C88CB}"/>
              </a:ext>
            </a:extLst>
          </p:cNvPr>
          <p:cNvSpPr/>
          <p:nvPr/>
        </p:nvSpPr>
        <p:spPr>
          <a:xfrm>
            <a:off x="0" y="1759327"/>
            <a:ext cx="8382000" cy="3724096"/>
          </a:xfrm>
          <a:prstGeom prst="rect">
            <a:avLst/>
          </a:prstGeom>
          <a:noFill/>
        </p:spPr>
        <p:txBody>
          <a:bodyPr wrap="square">
            <a:spAutoFit/>
          </a:bodyPr>
          <a:lstStyle/>
          <a:p>
            <a:pPr marL="285750" indent="-28575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ES" sz="2000" b="1" dirty="0">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Por otro lado, los tintes de antocianinas (frambuesas, bayas y cerezas “Bing”) son moléculas orgánicas que absorben la luz visible extremadamente bien. </a:t>
            </a:r>
            <a:r>
              <a:rPr lang="es-PR"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Esto les da un color rojo púrpura intenso. Cuando ciertos tintes de antocianina entran en contacto con TiO</a:t>
            </a:r>
            <a:r>
              <a:rPr lang="es-PR" sz="2000" b="1" baseline="-25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pueden reaccionar químicamente y adherirse a la superficie de los nano cristales, como se muestra en la Figura 4. </a:t>
            </a:r>
          </a:p>
          <a:p>
            <a:pPr algn="just">
              <a:buClr>
                <a:schemeClr val="accent3">
                  <a:lumMod val="75000"/>
                </a:schemeClr>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indent="-28575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PR"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La molécula de tinte actúa como un ligando y forma enlaces con átomos de titanio en la superficie de TiO</a:t>
            </a:r>
            <a:r>
              <a:rPr lang="es-PR" sz="2000" b="1" baseline="-25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algn="just">
              <a:buClr>
                <a:schemeClr val="accent3">
                  <a:lumMod val="75000"/>
                </a:schemeClr>
              </a:buCl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1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indent="-285750" algn="just">
              <a:buClr>
                <a:schemeClr val="accent3">
                  <a:lumMod val="75000"/>
                </a:schemeClr>
              </a:buClr>
              <a:buFont typeface="Wingdings" panose="05000000000000000000" pitchFamily="2" charset="2"/>
              <a:buChar char="§"/>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PR"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Cuando las moléculas del tinte absorben la luz visible, pueden transferir los electrones foto excitados al TiO</a:t>
            </a:r>
            <a:r>
              <a:rPr lang="es-PR" sz="2000" b="1" baseline="-250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sz="20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p>
          <a:p>
            <a:pPr marL="342900" marR="0" lvl="0" indent="-342900" algn="just">
              <a:spcBef>
                <a:spcPts val="0"/>
              </a:spcBef>
              <a:spcAft>
                <a:spcPts val="0"/>
              </a:spcAft>
              <a:buFont typeface="+mj-lt"/>
              <a:buAutoNum type="arabicPeriod"/>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es-PR" sz="1600" b="1" dirty="0">
              <a:effectLst>
                <a:outerShdw blurRad="38100" dist="38100" dir="2700000" algn="tl">
                  <a:srgbClr val="000000">
                    <a:alpha val="43137"/>
                  </a:srgbClr>
                </a:outerShdw>
              </a:effectLst>
              <a:latin typeface="Arial" panose="020B0604020202020204" pitchFamily="34" charset="0"/>
              <a:ea typeface="MS Mincho" panose="02020609040205080304" pitchFamily="49" charset="-128"/>
              <a:cs typeface="Arial" panose="020B0604020202020204" pitchFamily="34" charset="0"/>
            </a:endParaRPr>
          </a:p>
        </p:txBody>
      </p:sp>
      <p:pic>
        <p:nvPicPr>
          <p:cNvPr id="9" name="Picture 8">
            <a:extLst>
              <a:ext uri="{FF2B5EF4-FFF2-40B4-BE49-F238E27FC236}">
                <a16:creationId xmlns:a16="http://schemas.microsoft.com/office/drawing/2014/main" id="{D6F634C7-AEAF-4412-A342-FBCF84887CE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26675" y="1606929"/>
            <a:ext cx="3236725" cy="4031871"/>
          </a:xfrm>
          <a:prstGeom prst="rect">
            <a:avLst/>
          </a:prstGeom>
          <a:noFill/>
          <a:ln>
            <a:noFill/>
          </a:ln>
        </p:spPr>
      </p:pic>
      <p:sp>
        <p:nvSpPr>
          <p:cNvPr id="10" name="Text Box 2">
            <a:extLst>
              <a:ext uri="{FF2B5EF4-FFF2-40B4-BE49-F238E27FC236}">
                <a16:creationId xmlns:a16="http://schemas.microsoft.com/office/drawing/2014/main" id="{12077D9B-ECB3-4CFB-8CF4-C430E624E8A8}"/>
              </a:ext>
            </a:extLst>
          </p:cNvPr>
          <p:cNvSpPr txBox="1">
            <a:spLocks noChangeArrowheads="1"/>
          </p:cNvSpPr>
          <p:nvPr/>
        </p:nvSpPr>
        <p:spPr bwMode="auto">
          <a:xfrm>
            <a:off x="8572452" y="5645473"/>
            <a:ext cx="3515639" cy="602927"/>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es-PR" sz="12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Figura 4. Superficie de una partícula de TiO</a:t>
            </a:r>
            <a:r>
              <a:rPr lang="es-PR" sz="1200" b="1" baseline="-25000"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2 </a:t>
            </a:r>
            <a:r>
              <a:rPr lang="es-PR" sz="12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con una molécula de tinte orgánico. Autorizado por la red “</a:t>
            </a:r>
            <a:r>
              <a:rPr lang="es-PR" sz="1200" b="1" i="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rPr>
              <a:t>NACK RAIN”.</a:t>
            </a:r>
            <a:endParaRPr lang="es-PR" sz="1200" b="1" dirty="0">
              <a:solidFill>
                <a:schemeClr val="accent3">
                  <a:lumMod val="75000"/>
                </a:schemeClr>
              </a:solidFill>
              <a:effectLst>
                <a:outerShdw blurRad="38100" dist="38100" dir="2700000" algn="tl">
                  <a:srgbClr val="000000">
                    <a:alpha val="43137"/>
                  </a:srgbClr>
                </a:outerShdw>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34430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A1014E6-8F49-4D93-B4CC-A07D8EBB1D28}"/>
              </a:ext>
            </a:extLst>
          </p:cNvPr>
          <p:cNvSpPr txBox="1">
            <a:spLocks noChangeArrowheads="1"/>
          </p:cNvSpPr>
          <p:nvPr/>
        </p:nvSpPr>
        <p:spPr>
          <a:xfrm>
            <a:off x="0" y="0"/>
            <a:ext cx="12191999" cy="1487506"/>
          </a:xfrm>
          <a:prstGeom prst="rect">
            <a:avLst/>
          </a:prstGeom>
        </p:spPr>
        <p:txBody>
          <a:bodyPr vert="horz" lIns="91440" tIns="45720" rIns="91440" bIns="45720" rtlCol="0" anchor="t">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buClrTx/>
              <a:buSzTx/>
              <a:buFontTx/>
              <a:buNone/>
              <a:tabLst/>
              <a:defRPr/>
            </a:pPr>
            <a:r>
              <a:rPr kumimoji="0" lang="es-PR" altLang="zh-CN"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Funcionamiento de las celdas solares con </a:t>
            </a:r>
            <a:r>
              <a:rPr lang="es-PR" altLang="zh-CN" b="1" spc="0" dirty="0">
                <a:ln w="6600">
                  <a:solidFill>
                    <a:schemeClr val="tx1"/>
                  </a:solidFill>
                  <a:prstDash val="solid"/>
                </a:ln>
                <a:solidFill>
                  <a:schemeClr val="bg1">
                    <a:lumMod val="50000"/>
                  </a:schemeClr>
                </a:solidFill>
                <a:effectLst>
                  <a:outerShdw dist="38100" dir="2700000" algn="tl" rotWithShape="0">
                    <a:schemeClr val="accent2"/>
                  </a:outerShdw>
                </a:effectLst>
                <a:latin typeface="Arial Black" panose="020B0A04020102020204" pitchFamily="34" charset="0"/>
                <a:ea typeface="SimSun" panose="02010600030101010101" pitchFamily="2" charset="-122"/>
                <a:cs typeface="Calibri" panose="020F0502020204030204" pitchFamily="34" charset="0"/>
              </a:rPr>
              <a:t>tintes</a:t>
            </a:r>
            <a:r>
              <a:rPr kumimoji="0" lang="es-PR" altLang="zh-CN" b="1" u="none" strike="noStrike" kern="1200" spc="0" normalizeH="0" baseline="0" noProof="0" dirty="0">
                <a:ln w="6600">
                  <a:solidFill>
                    <a:schemeClr val="tx1"/>
                  </a:solidFill>
                  <a:prstDash val="solid"/>
                </a:ln>
                <a:solidFill>
                  <a:schemeClr val="bg1">
                    <a:lumMod val="50000"/>
                  </a:schemeClr>
                </a:solidFill>
                <a:effectLst>
                  <a:outerShdw dist="38100" dir="2700000" algn="tl" rotWithShape="0">
                    <a:schemeClr val="accent2"/>
                  </a:outerShdw>
                </a:effectLst>
                <a:uLnTx/>
                <a:uFillTx/>
                <a:latin typeface="Arial Black" panose="020B0A04020102020204" pitchFamily="34" charset="0"/>
                <a:ea typeface="SimSun" panose="02010600030101010101" pitchFamily="2" charset="-122"/>
                <a:cs typeface="Calibri" panose="020F0502020204030204" pitchFamily="34" charset="0"/>
              </a:rPr>
              <a:t> fotosensibles</a:t>
            </a:r>
          </a:p>
        </p:txBody>
      </p:sp>
      <p:pic>
        <p:nvPicPr>
          <p:cNvPr id="18" name="Picture 17">
            <a:extLst>
              <a:ext uri="{FF2B5EF4-FFF2-40B4-BE49-F238E27FC236}">
                <a16:creationId xmlns:a16="http://schemas.microsoft.com/office/drawing/2014/main" id="{A2A30A51-6F99-4561-B8FD-38EF8B15CECF}"/>
              </a:ext>
            </a:extLst>
          </p:cNvPr>
          <p:cNvPicPr>
            <a:picLocks noChangeAspect="1"/>
          </p:cNvPicPr>
          <p:nvPr/>
        </p:nvPicPr>
        <p:blipFill>
          <a:blip r:embed="rId3"/>
          <a:stretch>
            <a:fillRect/>
          </a:stretch>
        </p:blipFill>
        <p:spPr>
          <a:xfrm>
            <a:off x="11502554" y="5681640"/>
            <a:ext cx="613246" cy="602927"/>
          </a:xfrm>
          <a:prstGeom prst="rect">
            <a:avLst/>
          </a:prstGeom>
        </p:spPr>
      </p:pic>
      <p:pic>
        <p:nvPicPr>
          <p:cNvPr id="21" name="Picture 20">
            <a:extLst>
              <a:ext uri="{FF2B5EF4-FFF2-40B4-BE49-F238E27FC236}">
                <a16:creationId xmlns:a16="http://schemas.microsoft.com/office/drawing/2014/main" id="{BF4E40D4-D04B-49FE-A159-7823750B1F30}"/>
              </a:ext>
            </a:extLst>
          </p:cNvPr>
          <p:cNvPicPr>
            <a:picLocks noChangeAspect="1"/>
          </p:cNvPicPr>
          <p:nvPr/>
        </p:nvPicPr>
        <p:blipFill>
          <a:blip r:embed="rId4"/>
          <a:stretch>
            <a:fillRect/>
          </a:stretch>
        </p:blipFill>
        <p:spPr>
          <a:xfrm>
            <a:off x="103909" y="5705416"/>
            <a:ext cx="1752600" cy="579152"/>
          </a:xfrm>
          <a:prstGeom prst="rect">
            <a:avLst/>
          </a:prstGeom>
        </p:spPr>
      </p:pic>
      <p:sp>
        <p:nvSpPr>
          <p:cNvPr id="6" name="Rectangle 17">
            <a:extLst>
              <a:ext uri="{FF2B5EF4-FFF2-40B4-BE49-F238E27FC236}">
                <a16:creationId xmlns:a16="http://schemas.microsoft.com/office/drawing/2014/main" id="{F449F819-BC9D-4A6A-A3EA-DB1FC1CAF25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PR"/>
          </a:p>
        </p:txBody>
      </p:sp>
      <p:sp>
        <p:nvSpPr>
          <p:cNvPr id="2" name="Rectangle 1">
            <a:extLst>
              <a:ext uri="{FF2B5EF4-FFF2-40B4-BE49-F238E27FC236}">
                <a16:creationId xmlns:a16="http://schemas.microsoft.com/office/drawing/2014/main" id="{AFFB7F9B-6333-4E84-9DB1-33915625E85E}"/>
              </a:ext>
            </a:extLst>
          </p:cNvPr>
          <p:cNvSpPr/>
          <p:nvPr/>
        </p:nvSpPr>
        <p:spPr>
          <a:xfrm>
            <a:off x="103909" y="1752600"/>
            <a:ext cx="12011891" cy="3877985"/>
          </a:xfrm>
          <a:prstGeom prst="rect">
            <a:avLst/>
          </a:prstGeom>
        </p:spPr>
        <p:txBody>
          <a:bodyPr wrap="square">
            <a:spAutoFit/>
          </a:bodyPr>
          <a:lstStyle/>
          <a:p>
            <a:pPr marL="285750" indent="-285750" algn="just">
              <a:spcBef>
                <a:spcPts val="0"/>
              </a:spcBef>
              <a:buClr>
                <a:schemeClr val="accent3">
                  <a:lumMod val="75000"/>
                </a:schemeClr>
              </a:buClr>
              <a:buFont typeface="Wingdings" panose="05000000000000000000" pitchFamily="2" charset="2"/>
              <a:buChar char="§"/>
            </a:pPr>
            <a:r>
              <a:rPr lang="es-PR" sz="24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mediador de yoduro-triyoduro transfiere electrones a las moléculas oxidadas del tinte; esto da paso a que las moléculas del tinte se reduzcan a su estado original, mientras el mediador se oxida.</a:t>
            </a:r>
          </a:p>
          <a:p>
            <a:pPr algn="just">
              <a:spcBef>
                <a:spcPts val="0"/>
              </a:spcBef>
              <a:buClr>
                <a:schemeClr val="accent3">
                  <a:lumMod val="75000"/>
                </a:schemeClr>
              </a:buClr>
            </a:pPr>
            <a:endParaRPr lang="es-PR" sz="10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indent="-285750" algn="just">
              <a:buClr>
                <a:schemeClr val="accent3">
                  <a:lumMod val="75000"/>
                </a:schemeClr>
              </a:buClr>
              <a:buFont typeface="Wingdings" panose="05000000000000000000" pitchFamily="2" charset="2"/>
              <a:buChar char="§"/>
            </a:pPr>
            <a:r>
              <a:rPr lang="es-PR" sz="24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Los electrones inyectados en el percolado de TiO</a:t>
            </a:r>
            <a:r>
              <a:rPr lang="es-PR" sz="2400" b="1" baseline="-25000"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sz="24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son recogidos por el electrodo superior.</a:t>
            </a:r>
          </a:p>
          <a:p>
            <a:pPr algn="just">
              <a:buClr>
                <a:schemeClr val="accent3">
                  <a:lumMod val="75000"/>
                </a:schemeClr>
              </a:buClr>
            </a:pPr>
            <a:endParaRPr lang="es-PR" sz="10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indent="-285750" algn="just">
              <a:buClr>
                <a:schemeClr val="accent3">
                  <a:lumMod val="75000"/>
                </a:schemeClr>
              </a:buClr>
              <a:buFont typeface="Wingdings" panose="05000000000000000000" pitchFamily="2" charset="2"/>
              <a:buChar char="§"/>
            </a:pPr>
            <a:r>
              <a:rPr lang="es-PR" sz="24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Luego de pasar por el circuito externo y posiblemente, utilizados para conducir una carga, los electrones alcanzan el electrodo opuesto cubierto con carbón. </a:t>
            </a:r>
          </a:p>
          <a:p>
            <a:pPr algn="just">
              <a:buClr>
                <a:schemeClr val="accent3">
                  <a:lumMod val="75000"/>
                </a:schemeClr>
              </a:buClr>
            </a:pPr>
            <a:endParaRPr lang="es-PR" sz="10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285750" indent="-285750" algn="just">
              <a:buClr>
                <a:schemeClr val="accent3">
                  <a:lumMod val="75000"/>
                </a:schemeClr>
              </a:buClr>
              <a:buFont typeface="Wingdings" panose="05000000000000000000" pitchFamily="2" charset="2"/>
              <a:buChar char="§"/>
            </a:pPr>
            <a:r>
              <a:rPr lang="es-PR" sz="24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carbón actúa como catalizador para transferir los electrones de regreso al mediador oxidado, reduciéndolo a su estado original y completando el circuito.</a:t>
            </a:r>
          </a:p>
        </p:txBody>
      </p:sp>
    </p:spTree>
    <p:extLst>
      <p:ext uri="{BB962C8B-B14F-4D97-AF65-F5344CB8AC3E}">
        <p14:creationId xmlns:p14="http://schemas.microsoft.com/office/powerpoint/2010/main" val="14610689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PT Theme1">
  <a:themeElements>
    <a:clrScheme name="Custom 2">
      <a:dk1>
        <a:srgbClr val="000000"/>
      </a:dk1>
      <a:lt1>
        <a:srgbClr val="FFFFFF"/>
      </a:lt1>
      <a:dk2>
        <a:srgbClr val="434342"/>
      </a:dk2>
      <a:lt2>
        <a:srgbClr val="CDD7D9"/>
      </a:lt2>
      <a:accent1>
        <a:srgbClr val="797B7E"/>
      </a:accent1>
      <a:accent2>
        <a:srgbClr val="28374A"/>
      </a:accent2>
      <a:accent3>
        <a:srgbClr val="91A7AB"/>
      </a:accent3>
      <a:accent4>
        <a:srgbClr val="002060"/>
      </a:accent4>
      <a:accent5>
        <a:srgbClr val="C2AD8D"/>
      </a:accent5>
      <a:accent6>
        <a:srgbClr val="506E94"/>
      </a:accent6>
      <a:hlink>
        <a:srgbClr val="5F5F5F"/>
      </a:hlink>
      <a:folHlink>
        <a:srgbClr val="969696"/>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Custom 2">
      <a:dk1>
        <a:srgbClr val="000000"/>
      </a:dk1>
      <a:lt1>
        <a:srgbClr val="FFFFFF"/>
      </a:lt1>
      <a:dk2>
        <a:srgbClr val="434342"/>
      </a:dk2>
      <a:lt2>
        <a:srgbClr val="CDD7D9"/>
      </a:lt2>
      <a:accent1>
        <a:srgbClr val="797B7E"/>
      </a:accent1>
      <a:accent2>
        <a:srgbClr val="28374A"/>
      </a:accent2>
      <a:accent3>
        <a:srgbClr val="91A7AB"/>
      </a:accent3>
      <a:accent4>
        <a:srgbClr val="002060"/>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etrospect">
  <a:themeElements>
    <a:clrScheme name="Custom 3">
      <a:dk1>
        <a:sysClr val="windowText" lastClr="000000"/>
      </a:dk1>
      <a:lt1>
        <a:sysClr val="window" lastClr="FFFFFF"/>
      </a:lt1>
      <a:dk2>
        <a:srgbClr val="696464"/>
      </a:dk2>
      <a:lt2>
        <a:srgbClr val="E9E5DC"/>
      </a:lt2>
      <a:accent1>
        <a:srgbClr val="0070C0"/>
      </a:accent1>
      <a:accent2>
        <a:srgbClr val="000000"/>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4.xml><?xml version="1.0" encoding="utf-8"?>
<a:theme xmlns:a="http://schemas.openxmlformats.org/drawingml/2006/main" name="1_Retrospect">
  <a:themeElements>
    <a:clrScheme name="Custom 4">
      <a:dk1>
        <a:sysClr val="windowText" lastClr="000000"/>
      </a:dk1>
      <a:lt1>
        <a:sysClr val="window" lastClr="FFFFFF"/>
      </a:lt1>
      <a:dk2>
        <a:srgbClr val="17406D"/>
      </a:dk2>
      <a:lt2>
        <a:srgbClr val="DBEFF9"/>
      </a:lt2>
      <a:accent1>
        <a:srgbClr val="0070C0"/>
      </a:accent1>
      <a:accent2>
        <a:srgbClr val="000000"/>
      </a:accent2>
      <a:accent3>
        <a:srgbClr val="C00000"/>
      </a:accent3>
      <a:accent4>
        <a:srgbClr val="10CF9B"/>
      </a:accent4>
      <a:accent5>
        <a:srgbClr val="7CCA62"/>
      </a:accent5>
      <a:accent6>
        <a:srgbClr val="A5C249"/>
      </a:accent6>
      <a:hlink>
        <a:srgbClr val="F49100"/>
      </a:hlink>
      <a:folHlink>
        <a:srgbClr val="85DFD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0.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16.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2.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3.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4.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5.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6.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7.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8.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ppt/theme/themeOverride9.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PPT Theme1</Template>
  <TotalTime>5519</TotalTime>
  <Words>1619</Words>
  <Application>Microsoft Office PowerPoint</Application>
  <PresentationFormat>Widescreen</PresentationFormat>
  <Paragraphs>108</Paragraphs>
  <Slides>17</Slides>
  <Notes>16</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17</vt:i4>
      </vt:variant>
    </vt:vector>
  </HeadingPairs>
  <TitlesOfParts>
    <vt:vector size="28" baseType="lpstr">
      <vt:lpstr>Arial</vt:lpstr>
      <vt:lpstr>Arial Black</vt:lpstr>
      <vt:lpstr>Calibri</vt:lpstr>
      <vt:lpstr>Calibri Light</vt:lpstr>
      <vt:lpstr>Century Gothic</vt:lpstr>
      <vt:lpstr>Wingdings</vt:lpstr>
      <vt:lpstr>Wingdings 2</vt:lpstr>
      <vt:lpstr>PPT Theme1</vt:lpstr>
      <vt:lpstr>Office Theme</vt:lpstr>
      <vt:lpstr>Retrospect</vt:lpstr>
      <vt:lpstr>1_Retrospect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Dakota County Technical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dnewb</dc:creator>
  <cp:lastModifiedBy>María Teresa Rivera</cp:lastModifiedBy>
  <cp:revision>379</cp:revision>
  <cp:lastPrinted>2012-05-16T14:33:33Z</cp:lastPrinted>
  <dcterms:created xsi:type="dcterms:W3CDTF">2011-01-18T18:54:20Z</dcterms:created>
  <dcterms:modified xsi:type="dcterms:W3CDTF">2020-05-19T15:37:42Z</dcterms:modified>
</cp:coreProperties>
</file>