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93" r:id="rId6"/>
    <p:sldId id="25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9" r:id="rId16"/>
    <p:sldId id="286" r:id="rId17"/>
    <p:sldId id="287" r:id="rId18"/>
    <p:sldId id="288" r:id="rId19"/>
  </p:sldIdLst>
  <p:sldSz cx="9144000" cy="6858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81B7"/>
    <a:srgbClr val="2B88B7"/>
    <a:srgbClr val="0066CC"/>
    <a:srgbClr val="000099"/>
    <a:srgbClr val="00206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87" autoAdjust="0"/>
    <p:restoredTop sz="86402" autoAdjust="0"/>
  </p:normalViewPr>
  <p:slideViewPr>
    <p:cSldViewPr>
      <p:cViewPr varScale="1">
        <p:scale>
          <a:sx n="65" d="100"/>
          <a:sy n="65" d="100"/>
        </p:scale>
        <p:origin x="1470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A1F688D-9AC7-4242-A887-E7BDBEEA482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D574BC-7E85-40C2-BDEA-3F2EEBCB13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07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BBDBCD-2F34-40B6-84B0-57F71A2DE33B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BD436C7-08D7-46F8-82CF-A482C178C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6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7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8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64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ark with photo_no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2321753" y="23343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Рисунок 2"/>
          <p:cNvSpPr>
            <a:spLocks noGrp="1"/>
          </p:cNvSpPr>
          <p:nvPr>
            <p:ph type="pic" sz="quarter" idx="11"/>
          </p:nvPr>
        </p:nvSpPr>
        <p:spPr>
          <a:xfrm>
            <a:off x="4152186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2"/>
          </p:nvPr>
        </p:nvSpPr>
        <p:spPr>
          <a:xfrm>
            <a:off x="5982619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hape 26"/>
          <p:cNvSpPr>
            <a:spLocks noGrp="1"/>
          </p:cNvSpPr>
          <p:nvPr>
            <p:ph type="sldNum" sz="quarter" idx="2"/>
          </p:nvPr>
        </p:nvSpPr>
        <p:spPr>
          <a:xfrm>
            <a:off x="161726" y="303682"/>
            <a:ext cx="327509" cy="2476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75120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3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8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3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40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5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248400"/>
            <a:ext cx="1525260" cy="47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pubs.rsc.org/-/content/articlelanding/2015/ra/c5ra01629k#!divAbstract" TargetMode="External"/><Relationship Id="rId3" Type="http://schemas.openxmlformats.org/officeDocument/2006/relationships/hyperlink" Target="file:///C:\Users\jq6246vh\Downloads\50406777-MIT.pdf" TargetMode="External"/><Relationship Id="rId7" Type="http://schemas.openxmlformats.org/officeDocument/2006/relationships/hyperlink" Target="http://oregonstate.edu/instruct/bb450/450material/lecture/introductionoutline.html" TargetMode="External"/><Relationship Id="rId2" Type="http://schemas.openxmlformats.org/officeDocument/2006/relationships/hyperlink" Target="http://www.academia.edu/16290403/A_SEMINAR_ON_MICROENCAPSULATION_FOR_CORROSION_DETECTION_AND_CONTROL_WRITTEN_BY_ENWENYEOKWU_GENESIS_NNEJ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space.clarkson.edu/projects/crcd/me537/notes/aerosols/aerosols_page19.html" TargetMode="External"/><Relationship Id="rId5" Type="http://schemas.openxmlformats.org/officeDocument/2006/relationships/hyperlink" Target="http://www.sciencefriday.com/educational-resources/salad-dressing-science-emulsions/" TargetMode="External"/><Relationship Id="rId10" Type="http://schemas.openxmlformats.org/officeDocument/2006/relationships/hyperlink" Target="http://www.nature.com/articles/ncomms7124" TargetMode="External"/><Relationship Id="rId4" Type="http://schemas.openxmlformats.org/officeDocument/2006/relationships/hyperlink" Target="http://site.thebiotransportlab.com/whatIsMicroencapsulation.htm" TargetMode="External"/><Relationship Id="rId9" Type="http://schemas.openxmlformats.org/officeDocument/2006/relationships/hyperlink" Target="https://www.slideshare.net/srinivasnaik52643/controlled-release-formulations-as-a-smart-delivery-system-for-eco-friendly-pesticides-ssnaik-tna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72727"/>
          </a:solidFill>
          <a:ln w="3175">
            <a:miter lim="400000"/>
          </a:ln>
        </p:spPr>
        <p:txBody>
          <a:bodyPr lIns="14288" tIns="14288" rIns="14288" bIns="14288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125"/>
          </a:p>
        </p:txBody>
      </p:sp>
      <p:sp>
        <p:nvSpPr>
          <p:cNvPr id="90" name="Shape 90"/>
          <p:cNvSpPr/>
          <p:nvPr/>
        </p:nvSpPr>
        <p:spPr>
          <a:xfrm>
            <a:off x="1765803" y="3822319"/>
            <a:ext cx="5285439" cy="8830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4288" tIns="14288" rIns="14288" bIns="14288" anchor="ctr">
            <a:spAutoFit/>
          </a:bodyPr>
          <a:lstStyle/>
          <a:p>
            <a:pPr>
              <a:lnSpc>
                <a:spcPct val="80000"/>
              </a:lnSpc>
              <a:defRPr sz="18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endParaRPr sz="6938" dirty="0">
              <a:solidFill>
                <a:srgbClr val="C7A57F"/>
              </a:solidFill>
            </a:endParaRPr>
          </a:p>
        </p:txBody>
      </p:sp>
      <p:sp>
        <p:nvSpPr>
          <p:cNvPr id="9" name="Shape 99"/>
          <p:cNvSpPr/>
          <p:nvPr/>
        </p:nvSpPr>
        <p:spPr>
          <a:xfrm>
            <a:off x="381000" y="1766600"/>
            <a:ext cx="8305800" cy="20971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4288" tIns="14288" rIns="14288" bIns="14288" anchor="ctr">
            <a:spAutoFit/>
          </a:bodyPr>
          <a:lstStyle/>
          <a:p>
            <a:pPr algn="ctr">
              <a:lnSpc>
                <a:spcPct val="80000"/>
              </a:lnSpc>
              <a:defRPr sz="15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en-US" sz="7200" dirty="0">
                <a:solidFill>
                  <a:srgbClr val="2D81B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Encapsulation &amp; Controlled Release </a:t>
            </a:r>
            <a:r>
              <a:rPr lang="en-US" sz="2400" dirty="0" smtClean="0">
                <a:solidFill>
                  <a:schemeClr val="bg1"/>
                </a:solidFill>
                <a:latin typeface="Bebas Neue" charset="0"/>
                <a:ea typeface="Bebas Neue" charset="0"/>
                <a:cs typeface="Bebas Neue" charset="0"/>
              </a:rPr>
              <a:t>Background </a:t>
            </a:r>
            <a:r>
              <a:rPr lang="en-US" sz="2400" dirty="0" smtClean="0">
                <a:solidFill>
                  <a:schemeClr val="bg1"/>
                </a:solidFill>
                <a:latin typeface="Bebas Neue" charset="0"/>
                <a:ea typeface="Bebas Neue" charset="0"/>
                <a:cs typeface="Bebas Neue" charset="0"/>
              </a:rPr>
              <a:t>Information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238216"/>
            <a:ext cx="1920606" cy="5945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248400"/>
            <a:ext cx="402677" cy="40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683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Applications of micro/</a:t>
            </a:r>
            <a:r>
              <a:rPr lang="en-US" sz="4000" dirty="0" err="1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nanocapsules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4082" y="153350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Agriculture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Biomedical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Consumer Products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Drug Delivery/ Pharmaceutical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Food Technology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Industrial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Tracers/Tagging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Environmental</a:t>
            </a:r>
          </a:p>
        </p:txBody>
      </p:sp>
      <p:pic>
        <p:nvPicPr>
          <p:cNvPr id="8" name="Picture 2" descr="Image result for encapsulation in biotechnology site:.ed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529" y="1926925"/>
            <a:ext cx="2582063" cy="216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235762" y="4088049"/>
            <a:ext cx="1451038" cy="277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Biomedical</a:t>
            </a:r>
            <a:endParaRPr lang="en-US" b="1" u="sng" baseline="30000" dirty="0"/>
          </a:p>
        </p:txBody>
      </p:sp>
      <p:sp>
        <p:nvSpPr>
          <p:cNvPr id="10" name="Rectangle 9"/>
          <p:cNvSpPr/>
          <p:nvPr/>
        </p:nvSpPr>
        <p:spPr>
          <a:xfrm>
            <a:off x="3983105" y="1327912"/>
            <a:ext cx="2621230" cy="277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Consumer Products</a:t>
            </a:r>
            <a:r>
              <a:rPr lang="en-US" sz="2400" b="1" u="sng" baseline="30000" dirty="0" smtClean="0"/>
              <a:t>(9)</a:t>
            </a:r>
            <a:endParaRPr lang="en-US" sz="2400" b="1" u="sng" baseline="300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3" t="7267" r="33572" b="12556"/>
          <a:stretch/>
        </p:blipFill>
        <p:spPr>
          <a:xfrm>
            <a:off x="5092701" y="4759671"/>
            <a:ext cx="1884174" cy="198276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 descr="https://www.seas.harvard.edu/sites/default/files/images/news/absorption-desorption_6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029200"/>
            <a:ext cx="2231043" cy="125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23654" y="4519926"/>
            <a:ext cx="2119491" cy="277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Environmental </a:t>
            </a:r>
            <a:r>
              <a:rPr lang="en-US" b="1" u="sng" baseline="30000" dirty="0" smtClean="0"/>
              <a:t>(11)</a:t>
            </a:r>
            <a:endParaRPr lang="en-US" b="1" u="sng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423654" y="6468411"/>
            <a:ext cx="1810111" cy="25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Carbon capture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32127" t="26943" r="50165" b="48612"/>
          <a:stretch/>
        </p:blipFill>
        <p:spPr>
          <a:xfrm>
            <a:off x="4464340" y="1836609"/>
            <a:ext cx="1382530" cy="1431326"/>
          </a:xfrm>
          <a:prstGeom prst="rect">
            <a:avLst/>
          </a:prstGeom>
        </p:spPr>
      </p:pic>
      <p:pic>
        <p:nvPicPr>
          <p:cNvPr id="17" name="Picture 2" descr="Image result for encapsulation in food technology site:.edu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5504"/>
          <a:stretch/>
        </p:blipFill>
        <p:spPr bwMode="auto">
          <a:xfrm>
            <a:off x="3140082" y="4797411"/>
            <a:ext cx="1500780" cy="201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643822" y="4346545"/>
            <a:ext cx="2678567" cy="300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/>
              <a:t>Food Technology</a:t>
            </a:r>
            <a:r>
              <a:rPr lang="en-US" sz="2000" b="1" u="sng" baseline="30000" dirty="0" smtClean="0"/>
              <a:t>(10)</a:t>
            </a:r>
            <a:endParaRPr lang="en-US" sz="2000" b="1" u="sng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4645813" y="4058201"/>
            <a:ext cx="2777949" cy="53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 smtClean="0"/>
              <a:t>Drug Delivery Delivery/Detection</a:t>
            </a:r>
            <a:endParaRPr lang="en-US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85015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How are alginate </a:t>
            </a:r>
            <a:r>
              <a:rPr lang="en-US" sz="4000" dirty="0" err="1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macrocapsules</a:t>
            </a:r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 formed?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912291"/>
            <a:ext cx="8153400" cy="1510002"/>
          </a:xfrm>
        </p:spPr>
        <p:txBody>
          <a:bodyPr>
            <a:noAutofit/>
          </a:bodyPr>
          <a:lstStyle/>
          <a:p>
            <a:r>
              <a:rPr lang="en-US" sz="2000" dirty="0"/>
              <a:t>Alginate </a:t>
            </a:r>
            <a:r>
              <a:rPr lang="en-US" sz="2000" dirty="0" smtClean="0"/>
              <a:t>is derived from giant kelp (brown seaweed)</a:t>
            </a:r>
          </a:p>
          <a:p>
            <a:r>
              <a:rPr lang="en-US" sz="2000" dirty="0" smtClean="0"/>
              <a:t>Alginate is an organic polymer used in the food industry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Alginate reacts with calcium chloride ions to form a gel-like bead</a:t>
            </a:r>
          </a:p>
        </p:txBody>
      </p:sp>
      <p:sp>
        <p:nvSpPr>
          <p:cNvPr id="9" name="Rectangle 8"/>
          <p:cNvSpPr/>
          <p:nvPr/>
        </p:nvSpPr>
        <p:spPr>
          <a:xfrm>
            <a:off x="165100" y="5963834"/>
            <a:ext cx="3355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education.mrsec.wisc.edu</a:t>
            </a:r>
            <a:r>
              <a:rPr lang="en-US" dirty="0"/>
              <a:t>/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2048" t="5448" r="11865" b="5421"/>
          <a:stretch/>
        </p:blipFill>
        <p:spPr>
          <a:xfrm>
            <a:off x="5943601" y="3643993"/>
            <a:ext cx="2743199" cy="20084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43601" y="5748390"/>
            <a:ext cx="200247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youtube.com/</a:t>
            </a:r>
            <a:r>
              <a:rPr lang="en-US" sz="800" dirty="0" err="1" smtClean="0"/>
              <a:t>watch?v</a:t>
            </a:r>
            <a:r>
              <a:rPr lang="en-US" sz="800" dirty="0" smtClean="0"/>
              <a:t>=afIT1vZMivM</a:t>
            </a:r>
            <a:endParaRPr lang="en-US" sz="800" dirty="0"/>
          </a:p>
        </p:txBody>
      </p:sp>
      <p:pic>
        <p:nvPicPr>
          <p:cNvPr id="12" name="Picture 2" descr="Image result for alginate reaction with calcium chloride site:.ed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11" y="3643993"/>
            <a:ext cx="5451886" cy="187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Formation of alginate </a:t>
            </a:r>
            <a:r>
              <a:rPr lang="en-US" sz="4000" dirty="0" err="1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macrocapsule</a:t>
            </a:r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 beads in a calcium chloride bath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62200"/>
            <a:ext cx="2807415" cy="37432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362200"/>
            <a:ext cx="2816816" cy="37557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1800" y="6466867"/>
            <a:ext cx="2675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Picture Credits: Kyle Forgette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038" y="-2014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Some alginate beads are coated with a layer of chitosan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3121" y="29991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46752" y="4121869"/>
            <a:ext cx="184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20382" y="5520616"/>
            <a:ext cx="184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9100" y="950701"/>
            <a:ext cx="8748700" cy="1951434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What is chitosan?</a:t>
            </a:r>
          </a:p>
          <a:p>
            <a:pPr lvl="1"/>
            <a:r>
              <a:rPr lang="en-US" sz="2400" dirty="0"/>
              <a:t>Derived from the polysaccharide chitin found in exoskeletons (ex: crustaceans)</a:t>
            </a:r>
          </a:p>
          <a:p>
            <a:pPr lvl="1"/>
            <a:r>
              <a:rPr lang="en-US" sz="2400" dirty="0"/>
              <a:t>Chitin is </a:t>
            </a:r>
            <a:r>
              <a:rPr lang="en-US" sz="2400" dirty="0" err="1"/>
              <a:t>deacetylated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into </a:t>
            </a:r>
            <a:r>
              <a:rPr lang="en-US" sz="2400" dirty="0" smtClean="0">
                <a:sym typeface="Wingdings" panose="05000000000000000000" pitchFamily="2" charset="2"/>
              </a:rPr>
              <a:t/>
            </a:r>
            <a:br>
              <a:rPr lang="en-US" sz="2400" dirty="0" smtClean="0">
                <a:sym typeface="Wingdings" panose="05000000000000000000" pitchFamily="2" charset="2"/>
              </a:rPr>
            </a:br>
            <a:r>
              <a:rPr lang="en-US" sz="2400" dirty="0" smtClean="0">
                <a:sym typeface="Wingdings" panose="05000000000000000000" pitchFamily="2" charset="2"/>
              </a:rPr>
              <a:t>chitosan</a:t>
            </a:r>
            <a:endParaRPr lang="en-US" sz="2400" dirty="0"/>
          </a:p>
        </p:txBody>
      </p:sp>
      <p:pic>
        <p:nvPicPr>
          <p:cNvPr id="31" name="Picture 2" descr="Image result for chitosan site:.ed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22146"/>
            <a:ext cx="4602838" cy="38617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3259185" y="6657201"/>
            <a:ext cx="1418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aic.stanford.edu</a:t>
            </a:r>
            <a:endParaRPr lang="en-US" sz="1200" dirty="0"/>
          </a:p>
        </p:txBody>
      </p:sp>
      <p:sp>
        <p:nvSpPr>
          <p:cNvPr id="33" name="Oval 32"/>
          <p:cNvSpPr/>
          <p:nvPr/>
        </p:nvSpPr>
        <p:spPr>
          <a:xfrm>
            <a:off x="1232497" y="5366344"/>
            <a:ext cx="380783" cy="36020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024371" y="4237012"/>
            <a:ext cx="380783" cy="36020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8" descr="Marinedrugs 12 00300 g001 102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39"/>
          <a:stretch/>
        </p:blipFill>
        <p:spPr bwMode="auto">
          <a:xfrm>
            <a:off x="4775383" y="2238107"/>
            <a:ext cx="4121239" cy="316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472761" y="2238104"/>
            <a:ext cx="7264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MDPI.com</a:t>
            </a:r>
            <a:endParaRPr lang="en-US" sz="1000" dirty="0"/>
          </a:p>
        </p:txBody>
      </p:sp>
      <p:sp>
        <p:nvSpPr>
          <p:cNvPr id="37" name="Rectangle 36"/>
          <p:cNvSpPr/>
          <p:nvPr/>
        </p:nvSpPr>
        <p:spPr>
          <a:xfrm>
            <a:off x="3757124" y="3705402"/>
            <a:ext cx="743955" cy="301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6" descr="Image result for chitosan coated alginate bea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17" y="3839405"/>
            <a:ext cx="1945768" cy="15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5512772" y="5186616"/>
            <a:ext cx="1384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researchgate.net</a:t>
            </a:r>
            <a:endParaRPr lang="en-US" sz="10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63" y="5520156"/>
            <a:ext cx="1693007" cy="126975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886230" y="6480376"/>
            <a:ext cx="611065" cy="189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(12)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References</a:t>
            </a:r>
            <a:endParaRPr lang="en-US" sz="48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2"/>
              </a:rPr>
              <a:t>http://www.academia.edu/16290403/A_SEMINAR_ON_MICROENCAPSULATION_FOR_CORROSION_DETECTION_AND_CONTROL_WRITTEN_BY_ENWENYEOKWU_GENESIS_NNEJI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3" action="ppaction://hlinkfile"/>
              </a:rPr>
              <a:t>file:///C:/Users/jq6246vh/Downloads/50406777-MIT.pdf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4"/>
              </a:rPr>
              <a:t>http://site.thebiotransportlab.com/whatIsMicroencapsulation.htm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5"/>
              </a:rPr>
              <a:t>http://www.sciencefriday.com/educational-resources/salad-dressing-science-emulsions/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6"/>
              </a:rPr>
              <a:t>http://webspace.clarkson.edu/projects/crcd/me537/notes/aerosols/aerosols_page19.html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7"/>
              </a:rPr>
              <a:t>http://oregonstate.edu/instruct/bb450/450material/lecture/introductionoutline.html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8"/>
              </a:rPr>
              <a:t>http://pubs.rsc.org/-/content/articlelanding/2015/ra/c5ra01629k#!divAbstract</a:t>
            </a:r>
            <a:endParaRPr lang="en-US" sz="1600" dirty="0"/>
          </a:p>
          <a:p>
            <a:pPr marL="584200" indent="-514350">
              <a:buFont typeface="+mj-lt"/>
              <a:buAutoNum type="arabicPeriod"/>
            </a:pPr>
            <a:r>
              <a:rPr lang="en-US" sz="1600" dirty="0">
                <a:hlinkClick r:id="rId9"/>
              </a:rPr>
              <a:t>https://www.slideshare.net/srinivasnaik52643/controlled-release-formulations-as-a-smart-delivery-system-for-eco-friendly-pesticides-ssnaik-tnau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http://</a:t>
            </a:r>
            <a:r>
              <a:rPr lang="en-US" sz="1600" dirty="0" err="1"/>
              <a:t>www.nanowhite.com.my</a:t>
            </a:r>
            <a:r>
              <a:rPr lang="en-US" sz="1600" dirty="0"/>
              <a:t>/index2.html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http://</a:t>
            </a:r>
            <a:r>
              <a:rPr lang="en-US" sz="1600" dirty="0" err="1"/>
              <a:t>munews.missouri.edu</a:t>
            </a:r>
            <a:r>
              <a:rPr lang="en-US" sz="1600" dirty="0"/>
              <a:t>/news-releases/2011/0909-the-next-generation-of-ice-cream-one-bite-two-flavors/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>
                <a:hlinkClick r:id="rId10"/>
              </a:rPr>
              <a:t>http://www.nature.com/articles/ncomms7124</a:t>
            </a:r>
            <a:endParaRPr lang="en-US" sz="1600" dirty="0"/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arthropods-grade7.wikispaces.com/Crustaceans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Overview</a:t>
            </a:r>
            <a:endParaRPr lang="en-US" sz="72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49562"/>
            <a:ext cx="8229600" cy="1981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600" dirty="0"/>
              <a:t>What is encapsulation?</a:t>
            </a:r>
          </a:p>
          <a:p>
            <a:pPr marL="0" indent="0" algn="ctr">
              <a:buNone/>
            </a:pPr>
            <a:r>
              <a:rPr lang="en-US" sz="2600" dirty="0"/>
              <a:t>What is self-assembly and what are the forces behind it?</a:t>
            </a:r>
          </a:p>
          <a:p>
            <a:pPr marL="0" indent="0" algn="ctr">
              <a:buNone/>
            </a:pPr>
            <a:r>
              <a:rPr lang="en-US" sz="2600" dirty="0"/>
              <a:t>What is micro and </a:t>
            </a:r>
            <a:r>
              <a:rPr lang="en-US" sz="2600" dirty="0" err="1"/>
              <a:t>nanoencapsulation</a:t>
            </a:r>
            <a:r>
              <a:rPr lang="en-US" sz="2600" dirty="0"/>
              <a:t>?</a:t>
            </a:r>
          </a:p>
          <a:p>
            <a:pPr marL="0" indent="0" algn="ctr">
              <a:buNone/>
            </a:pPr>
            <a:r>
              <a:rPr lang="en-US" sz="2600" dirty="0"/>
              <a:t>What types of capsules can be made?</a:t>
            </a:r>
          </a:p>
          <a:p>
            <a:pPr marL="0" indent="0" algn="ctr">
              <a:buNone/>
            </a:pPr>
            <a:r>
              <a:rPr lang="en-US" sz="2600" dirty="0"/>
              <a:t>Why is encapsulation important?</a:t>
            </a:r>
          </a:p>
          <a:p>
            <a:pPr marL="0" indent="0" algn="ctr">
              <a:buNone/>
            </a:pPr>
            <a:r>
              <a:rPr lang="en-US" sz="2600" dirty="0"/>
              <a:t>How are sodium-alginate </a:t>
            </a:r>
            <a:r>
              <a:rPr lang="en-US" sz="2600" dirty="0" err="1"/>
              <a:t>macrocapsules</a:t>
            </a:r>
            <a:r>
              <a:rPr lang="en-US" sz="2600" dirty="0"/>
              <a:t> formed?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038600" y="2392362"/>
            <a:ext cx="10668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8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45016" cy="9144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What is encapsulation?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533465"/>
            <a:ext cx="65489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Encapsulation</a:t>
            </a:r>
            <a:r>
              <a:rPr lang="en-US" sz="2000" dirty="0"/>
              <a:t>, the process of enclosing something in a </a:t>
            </a:r>
            <a:r>
              <a:rPr lang="en-US" sz="2000" dirty="0" smtClean="0"/>
              <a:t>capsule</a:t>
            </a:r>
            <a:r>
              <a:rPr lang="en-US" sz="2000" dirty="0"/>
              <a:t>, occurs naturally</a:t>
            </a:r>
          </a:p>
          <a:p>
            <a:pPr lvl="1"/>
            <a:r>
              <a:rPr lang="en-US" sz="2000" dirty="0" smtClean="0"/>
              <a:t>Example</a:t>
            </a:r>
            <a:r>
              <a:rPr lang="en-US" sz="2000" dirty="0"/>
              <a:t>: the formation of liposomes via the process of self-assembly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Liposomes</a:t>
            </a:r>
          </a:p>
          <a:p>
            <a:pPr lvl="1"/>
            <a:r>
              <a:rPr lang="en-US" sz="2000" dirty="0"/>
              <a:t>Are small, spherical vesicles made up of at least one lipid bilayer</a:t>
            </a:r>
          </a:p>
          <a:p>
            <a:pPr lvl="1"/>
            <a:r>
              <a:rPr lang="en-US" sz="2000" dirty="0"/>
              <a:t>Diameter range: a few tens of nanometers </a:t>
            </a:r>
            <a:r>
              <a:rPr lang="en-US" sz="2000" dirty="0">
                <a:sym typeface="Wingdings" panose="05000000000000000000" pitchFamily="2" charset="2"/>
              </a:rPr>
              <a:t>to a few tens of </a:t>
            </a:r>
            <a:r>
              <a:rPr lang="en-US" sz="2000" dirty="0" smtClean="0">
                <a:sym typeface="Wingdings" panose="05000000000000000000" pitchFamily="2" charset="2"/>
              </a:rPr>
              <a:t>micrometers</a:t>
            </a:r>
            <a:endParaRPr lang="en-US" sz="2000" dirty="0">
              <a:sym typeface="Wingdings" panose="05000000000000000000" pitchFamily="2" charset="2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The </a:t>
            </a:r>
            <a:r>
              <a:rPr lang="en-US" sz="2000" dirty="0">
                <a:sym typeface="Wingdings" panose="05000000000000000000" pitchFamily="2" charset="2"/>
              </a:rPr>
              <a:t>Core</a:t>
            </a:r>
          </a:p>
          <a:p>
            <a:pPr lvl="2"/>
            <a:r>
              <a:rPr lang="en-US" sz="2000" dirty="0">
                <a:sym typeface="Wingdings" panose="05000000000000000000" pitchFamily="2" charset="2"/>
              </a:rPr>
              <a:t>May be various substances dependent upon the surrounding environment, liposome size, and other natural processes (ex: diffusion/osmosis)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The Shell</a:t>
            </a:r>
          </a:p>
          <a:p>
            <a:pPr lvl="2"/>
            <a:r>
              <a:rPr lang="en-US" sz="2000" dirty="0"/>
              <a:t>May be a hydrophilic or hydrophobic membrane surrounding the core depending on surroundings</a:t>
            </a:r>
          </a:p>
        </p:txBody>
      </p:sp>
      <p:sp>
        <p:nvSpPr>
          <p:cNvPr id="9" name="Oval 8"/>
          <p:cNvSpPr/>
          <p:nvPr/>
        </p:nvSpPr>
        <p:spPr>
          <a:xfrm>
            <a:off x="6950689" y="2819400"/>
            <a:ext cx="775252" cy="775252"/>
          </a:xfrm>
          <a:prstGeom prst="ellipse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998219" y="2861999"/>
            <a:ext cx="680193" cy="730817"/>
          </a:xfrm>
          <a:prstGeom prst="ellipse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88003" y="3510156"/>
            <a:ext cx="777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55675" y="2665511"/>
            <a:ext cx="777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Shell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338315" y="3262183"/>
            <a:ext cx="617360" cy="4693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4" idx="1"/>
            <a:endCxn id="12" idx="7"/>
          </p:cNvCxnSpPr>
          <p:nvPr/>
        </p:nvCxnSpPr>
        <p:spPr>
          <a:xfrm flipH="1">
            <a:off x="7578800" y="2850177"/>
            <a:ext cx="376875" cy="1188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399" y="50292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1: The cross-section of a liposome showing phospholipid bilayer surrounding an aqueous interior and excluding an aqueous exterior environment (</a:t>
            </a:r>
            <a:r>
              <a:rPr lang="en-US" sz="2000" dirty="0" err="1">
                <a:solidFill>
                  <a:srgbClr val="5F5F5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en.wikipedia.org</a:t>
            </a:r>
            <a:r>
              <a:rPr lang="en-US" sz="2000" dirty="0">
                <a:solidFill>
                  <a:srgbClr val="5F5F5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/wiki/Liposome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000" dirty="0"/>
          </a:p>
        </p:txBody>
      </p:sp>
      <p:pic>
        <p:nvPicPr>
          <p:cNvPr id="9" name="Picture 8" descr="https://upload.wikimedia.org/wikipedia/commons/thumb/0/01/Liposome_scheme-en.svg/1024px-Liposome_scheme-en.svg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005" y="228600"/>
            <a:ext cx="5665789" cy="4404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9935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What is self-assembly</a:t>
            </a:r>
            <a:endParaRPr lang="en-US" sz="48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057400"/>
            <a:ext cx="85733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Lipid bilayers are formed via self-assembly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Self-assembly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/>
              <a:t>The formation of an organized structure within a disordered system due to various physical, chemical, electrical, and other environmental forces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129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Self-assembly Example</a:t>
            </a:r>
            <a:endParaRPr lang="en-US" sz="48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277"/>
            <a:ext cx="8229600" cy="2819400"/>
          </a:xfrm>
        </p:spPr>
        <p:txBody>
          <a:bodyPr>
            <a:normAutofit/>
          </a:bodyPr>
          <a:lstStyle/>
          <a:p>
            <a:r>
              <a:rPr lang="en-US" sz="1800" dirty="0"/>
              <a:t>Imagine a bottle of your favorite oil-based salad dressing</a:t>
            </a:r>
          </a:p>
          <a:p>
            <a:r>
              <a:rPr lang="en-US" sz="1800" dirty="0"/>
              <a:t>Shake the bottle vigorously and the contents become well mixed (i.e. disordered)</a:t>
            </a:r>
          </a:p>
          <a:p>
            <a:r>
              <a:rPr lang="en-US" sz="1800" dirty="0"/>
              <a:t>Put the bottle down and over time the oil separates from the rest of the ingredients forming a single layer at the top of the bottle</a:t>
            </a:r>
          </a:p>
          <a:p>
            <a:r>
              <a:rPr lang="en-US" sz="1800" dirty="0"/>
              <a:t>The oil molecules (hydrophobic lipids) have self-assembled excluding all the other (hydrophilic) ingredients</a:t>
            </a:r>
          </a:p>
          <a:p>
            <a:r>
              <a:rPr lang="en-US" sz="1800" dirty="0"/>
              <a:t>There is order amongst the ingredients once again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5453" y="6175126"/>
            <a:ext cx="24129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u="sng" dirty="0" smtClean="0"/>
              <a:t>Organized oil-based salad dressing</a:t>
            </a:r>
            <a:endParaRPr lang="en-US" sz="1700" u="sng" dirty="0"/>
          </a:p>
        </p:txBody>
      </p:sp>
      <p:pic>
        <p:nvPicPr>
          <p:cNvPr id="6" name="Picture 4" descr="Image result for separated and separated oil-based salad dress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5" t="7556" r="35467"/>
          <a:stretch/>
        </p:blipFill>
        <p:spPr bwMode="auto">
          <a:xfrm>
            <a:off x="1161559" y="3138147"/>
            <a:ext cx="1715993" cy="291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 result for separated and separated oil-based salad dress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88" t="7556" r="353"/>
          <a:stretch/>
        </p:blipFill>
        <p:spPr bwMode="auto">
          <a:xfrm>
            <a:off x="3956558" y="3138146"/>
            <a:ext cx="1790700" cy="291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29452" y="5004347"/>
            <a:ext cx="3158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Hydrophobic oil molecules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94918" y="5499169"/>
            <a:ext cx="2722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Hydrophilic ingredients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188013" y="5042972"/>
            <a:ext cx="1341439" cy="346503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5137214" y="5510584"/>
            <a:ext cx="1443039" cy="346503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49695" y="5848406"/>
            <a:ext cx="403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(4)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2525636" y="5789975"/>
            <a:ext cx="403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(4)</a:t>
            </a:r>
            <a:endParaRPr lang="en-US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161149"/>
            <a:ext cx="25781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u="sng" dirty="0" smtClean="0"/>
              <a:t>Disorganized </a:t>
            </a:r>
            <a:r>
              <a:rPr lang="en-US" sz="1700" u="sng" dirty="0"/>
              <a:t>oil-based </a:t>
            </a:r>
            <a:r>
              <a:rPr lang="en-US" sz="1700" u="sng" dirty="0" smtClean="0"/>
              <a:t>salad dressing</a:t>
            </a:r>
            <a:endParaRPr lang="en-US" sz="17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What are the forces behind Self-assembly?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4653099"/>
            <a:ext cx="2933700" cy="14300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2900" y="6017522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(5)</a:t>
            </a:r>
            <a:endParaRPr lang="en-US" sz="1400" dirty="0"/>
          </a:p>
        </p:txBody>
      </p:sp>
      <p:pic>
        <p:nvPicPr>
          <p:cNvPr id="19" name="Picture 8" descr="Image result for hydrophobic effect site:.edu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3"/>
          <a:stretch/>
        </p:blipFill>
        <p:spPr bwMode="auto">
          <a:xfrm>
            <a:off x="3581400" y="4552356"/>
            <a:ext cx="3874569" cy="163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907051" y="6181242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(6)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152400" y="1618955"/>
            <a:ext cx="8648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Several forces play a crucial role in self-assembly and the formation of liposomes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/>
              <a:t>Brownian </a:t>
            </a:r>
            <a:r>
              <a:rPr lang="en-US" dirty="0" smtClean="0"/>
              <a:t>motion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Random </a:t>
            </a:r>
            <a:r>
              <a:rPr lang="en-US" dirty="0"/>
              <a:t>motion of particles suspended in a fluid or gas as a result of colliding with quick moving atoms or molecules (left image)</a:t>
            </a:r>
          </a:p>
          <a:p>
            <a:pPr lvl="2"/>
            <a:endParaRPr lang="en-US" dirty="0"/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Electrostatic </a:t>
            </a:r>
            <a:r>
              <a:rPr lang="en-US" dirty="0"/>
              <a:t>forces that drive the hydrophobic </a:t>
            </a:r>
            <a:r>
              <a:rPr lang="en-US" dirty="0" smtClean="0"/>
              <a:t>effect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tendency of hydrophobic molecules to aggregate in an aqueous (hydrophilic) environment (right </a:t>
            </a:r>
            <a:r>
              <a:rPr lang="en-US" dirty="0" smtClean="0"/>
              <a:t>image)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 smtClean="0"/>
              <a:t>Example</a:t>
            </a:r>
            <a:r>
              <a:rPr lang="en-US" dirty="0"/>
              <a:t>: when a drop of oil in a pot of water remains as one drop even after turbulent mixing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9" y="457200"/>
            <a:ext cx="89154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What is micro &amp; </a:t>
            </a:r>
            <a:r>
              <a:rPr lang="en-US" sz="4000" dirty="0" err="1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nanoencapsulation</a:t>
            </a:r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?</a:t>
            </a:r>
            <a:b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</a:br>
            <a:r>
              <a:rPr lang="en-US" sz="40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What types of capsules can be formed?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9886" y="2227632"/>
            <a:ext cx="8404225" cy="350837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Both processes take advantage of self-assembly</a:t>
            </a:r>
          </a:p>
          <a:p>
            <a:r>
              <a:rPr lang="en-US" sz="1800" dirty="0" smtClean="0"/>
              <a:t>Microencapsulation</a:t>
            </a:r>
            <a:endParaRPr lang="en-US" sz="1800" dirty="0"/>
          </a:p>
          <a:p>
            <a:pPr lvl="1"/>
            <a:r>
              <a:rPr lang="en-US" sz="1800" dirty="0"/>
              <a:t>The process </a:t>
            </a:r>
            <a:r>
              <a:rPr lang="en-US" sz="1800" dirty="0" smtClean="0"/>
              <a:t>of </a:t>
            </a:r>
            <a:r>
              <a:rPr lang="en-US" sz="1800" dirty="0"/>
              <a:t>enclosing </a:t>
            </a:r>
            <a:r>
              <a:rPr lang="en-US" sz="1800" dirty="0" smtClean="0"/>
              <a:t>an active ingredient (food ingredients, enzymes, drugs) </a:t>
            </a:r>
            <a:r>
              <a:rPr lang="en-US" sz="1800" dirty="0"/>
              <a:t>with a coating resulting in a capsule 1 – </a:t>
            </a:r>
            <a:r>
              <a:rPr lang="en-US" sz="1800" dirty="0" smtClean="0"/>
              <a:t>1000 microns </a:t>
            </a:r>
            <a:r>
              <a:rPr lang="en-US" sz="1800" dirty="0"/>
              <a:t>in diameter. </a:t>
            </a:r>
            <a:r>
              <a:rPr lang="en-US" sz="1800" baseline="30000" dirty="0"/>
              <a:t>(1, 2, 3)</a:t>
            </a:r>
          </a:p>
          <a:p>
            <a:r>
              <a:rPr lang="en-US" sz="1800" dirty="0" err="1"/>
              <a:t>Nanoencapsulation</a:t>
            </a:r>
            <a:endParaRPr lang="en-US" sz="1800" dirty="0"/>
          </a:p>
          <a:p>
            <a:pPr lvl="1"/>
            <a:r>
              <a:rPr lang="en-US" sz="1800" dirty="0"/>
              <a:t>The production of small particles that are less than one micron in diameter and contain a core material surrounded by a </a:t>
            </a:r>
            <a:r>
              <a:rPr lang="en-US" sz="1800" dirty="0" smtClean="0"/>
              <a:t>capsule. </a:t>
            </a:r>
            <a:r>
              <a:rPr lang="en-US" sz="1800" baseline="30000" dirty="0"/>
              <a:t>(3</a:t>
            </a:r>
            <a:r>
              <a:rPr lang="en-US" sz="1800" baseline="30000" dirty="0" smtClean="0"/>
              <a:t>)</a:t>
            </a:r>
            <a:endParaRPr lang="en-US" sz="1800" baseline="30000" dirty="0"/>
          </a:p>
        </p:txBody>
      </p:sp>
      <p:pic>
        <p:nvPicPr>
          <p:cNvPr id="8" name="Picture 2" descr="Image result for agricultural application of nanocapsul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" t="41400" r="513" b="19074"/>
          <a:stretch/>
        </p:blipFill>
        <p:spPr bwMode="auto">
          <a:xfrm>
            <a:off x="533400" y="4780965"/>
            <a:ext cx="6208208" cy="187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54834" y="6203303"/>
            <a:ext cx="13081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/>
              <a:t>Micro/</a:t>
            </a:r>
            <a:r>
              <a:rPr lang="en-US" sz="1500" b="1" dirty="0"/>
              <a:t>N</a:t>
            </a:r>
            <a:r>
              <a:rPr lang="en-US" sz="1500" b="1" dirty="0" smtClean="0"/>
              <a:t>ano </a:t>
            </a:r>
            <a:r>
              <a:rPr lang="en-US" sz="1500" b="1" dirty="0"/>
              <a:t>D</a:t>
            </a:r>
            <a:r>
              <a:rPr lang="en-US" sz="1500" b="1" dirty="0" smtClean="0"/>
              <a:t>omains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70682" y="6203303"/>
            <a:ext cx="147092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Non Solid Domains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0845" y="6244091"/>
            <a:ext cx="13081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Non Solid Core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8208" y="6251655"/>
            <a:ext cx="13081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Solid Core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0460" y="6206216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(8)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Why is encapsulation important?</a:t>
            </a:r>
            <a:r>
              <a:rPr lang="en-US" sz="48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	</a:t>
            </a:r>
            <a:endParaRPr lang="en-US" sz="48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Active ingredients are encapsulated for intended release</a:t>
            </a:r>
          </a:p>
          <a:p>
            <a:r>
              <a:rPr lang="en-US" sz="2000" dirty="0"/>
              <a:t>Encapsulation of a substance is important when it is necessary to</a:t>
            </a:r>
          </a:p>
          <a:p>
            <a:pPr lvl="1"/>
            <a:r>
              <a:rPr lang="en-US" sz="2000" dirty="0"/>
              <a:t>Entrap it within a shell (permanently or temporarily)</a:t>
            </a:r>
          </a:p>
          <a:p>
            <a:pPr lvl="1"/>
            <a:r>
              <a:rPr lang="en-US" sz="2000" dirty="0"/>
              <a:t>Extend its life and stability</a:t>
            </a:r>
          </a:p>
          <a:p>
            <a:pPr lvl="1"/>
            <a:r>
              <a:rPr lang="en-US" sz="2000" dirty="0"/>
              <a:t>Control its release under specific environmental conditions</a:t>
            </a:r>
          </a:p>
          <a:p>
            <a:pPr lvl="2"/>
            <a:r>
              <a:rPr lang="en-US" sz="2000" dirty="0"/>
              <a:t>pH, salinity, temperature, etc.</a:t>
            </a:r>
          </a:p>
        </p:txBody>
      </p:sp>
      <p:pic>
        <p:nvPicPr>
          <p:cNvPr id="6" name="Picture 2" descr="Image result for controlled release from capsul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1" t="51339" r="27168"/>
          <a:stretch/>
        </p:blipFill>
        <p:spPr bwMode="auto">
          <a:xfrm>
            <a:off x="1143000" y="4267200"/>
            <a:ext cx="5206999" cy="216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08598" y="4267200"/>
            <a:ext cx="355600" cy="191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64198" y="605651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(7)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SARHDQF24KZP-291081219-44</_dlc_DocId>
    <_dlc_DocIdUrl xmlns="b92ca6bb-2566-4a78-aff9-d2aca1a4e44d">
      <Url>https://nanolink.sharepoint.com/sites/media/_layouts/15/DocIdRedir.aspx?ID=SARHDQF24KZP-291081219-44</Url>
      <Description>SARHDQF24KZP-291081219-44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2" ma:contentTypeDescription="Create a new document." ma:contentTypeScope="" ma:versionID="41f39470fe47cda6f96058c36f7e011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02a07fa1f513549263409a239dff3971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98CAF6-7351-4266-ADCC-24F96B231415}">
  <ds:schemaRefs>
    <ds:schemaRef ds:uri="http://purl.org/dc/terms/"/>
    <ds:schemaRef ds:uri="http://schemas.openxmlformats.org/package/2006/metadata/core-properties"/>
    <ds:schemaRef ds:uri="http://purl.org/dc/dcmitype/"/>
    <ds:schemaRef ds:uri="9cd6257c-f053-42aa-ae13-ac1b9d227f15"/>
    <ds:schemaRef ds:uri="http://schemas.microsoft.com/office/2006/documentManagement/types"/>
    <ds:schemaRef ds:uri="b92ca6bb-2566-4a78-aff9-d2aca1a4e44d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010B904-55C4-4E33-8D14-7144C8C4EA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B99014-BB44-4A3E-B513-AB663F9F11FD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163A354-895F-4497-9936-CF67BF33ED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719</Words>
  <Application>Microsoft Office PowerPoint</Application>
  <PresentationFormat>Letter Paper (8.5x11 in)</PresentationFormat>
  <Paragraphs>110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Bebas</vt:lpstr>
      <vt:lpstr>Bebas Neue</vt:lpstr>
      <vt:lpstr>Calibri</vt:lpstr>
      <vt:lpstr>Helvetica Light</vt:lpstr>
      <vt:lpstr>Times New Roman</vt:lpstr>
      <vt:lpstr>Wingdings</vt:lpstr>
      <vt:lpstr>Office Theme</vt:lpstr>
      <vt:lpstr>PowerPoint Presentation</vt:lpstr>
      <vt:lpstr>Overview</vt:lpstr>
      <vt:lpstr>What is encapsulation?</vt:lpstr>
      <vt:lpstr>PowerPoint Presentation</vt:lpstr>
      <vt:lpstr>What is self-assembly</vt:lpstr>
      <vt:lpstr>Self-assembly Example</vt:lpstr>
      <vt:lpstr>What are the forces behind Self-assembly?</vt:lpstr>
      <vt:lpstr>What is micro &amp; nanoencapsulation? What types of capsules can be formed?</vt:lpstr>
      <vt:lpstr>Why is encapsulation important? </vt:lpstr>
      <vt:lpstr>Applications of micro/nanocapsules</vt:lpstr>
      <vt:lpstr>How are alginate macrocapsules formed?</vt:lpstr>
      <vt:lpstr>Formation of alginate macrocapsule beads in a calcium chloride bath</vt:lpstr>
      <vt:lpstr>Some alginate beads are coated with a layer of chitosan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Nanoparticles: A Study of Sunscreen</dc:title>
  <dc:creator>Jim</dc:creator>
  <cp:lastModifiedBy>Billie Copley</cp:lastModifiedBy>
  <cp:revision>99</cp:revision>
  <cp:lastPrinted>2014-07-01T21:58:14Z</cp:lastPrinted>
  <dcterms:created xsi:type="dcterms:W3CDTF">2015-08-22T15:52:04Z</dcterms:created>
  <dcterms:modified xsi:type="dcterms:W3CDTF">2020-03-30T15:25:22Z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da6d8312-5f79-4998-a771-4f1564d8ab1f</vt:lpwstr>
  </property>
</Properties>
</file>