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79" r:id="rId8"/>
    <p:sldId id="280" r:id="rId9"/>
    <p:sldId id="271" r:id="rId10"/>
    <p:sldId id="273" r:id="rId11"/>
    <p:sldId id="274" r:id="rId12"/>
    <p:sldId id="288" r:id="rId13"/>
    <p:sldId id="285" r:id="rId14"/>
    <p:sldId id="276" r:id="rId15"/>
    <p:sldId id="277" r:id="rId16"/>
    <p:sldId id="278" r:id="rId17"/>
    <p:sldId id="283" r:id="rId18"/>
    <p:sldId id="260" r:id="rId19"/>
    <p:sldId id="270" r:id="rId20"/>
    <p:sldId id="282" r:id="rId21"/>
    <p:sldId id="284" r:id="rId22"/>
    <p:sldId id="286" r:id="rId23"/>
    <p:sldId id="258" r:id="rId24"/>
    <p:sldId id="264" r:id="rId25"/>
    <p:sldId id="290" r:id="rId26"/>
    <p:sldId id="287" r:id="rId27"/>
    <p:sldId id="289" r:id="rId28"/>
    <p:sldId id="291" r:id="rId29"/>
    <p:sldId id="292" r:id="rId30"/>
    <p:sldId id="29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2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9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6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9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3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1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33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0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7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44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7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9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5F87E-A993-4D46-9337-8E3404AC7CB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FEAF-527E-4036-B9E1-2B5496419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8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1371600" y="2945130"/>
            <a:ext cx="26289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lseidman\Documents\BIOLINK\logo 2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895600"/>
            <a:ext cx="2907235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2060"/>
                </a:solidFill>
                <a:latin typeface="Cambria" panose="02040503050406030204" pitchFamily="18" charset="0"/>
              </a:rPr>
              <a:t>Micelles</a:t>
            </a:r>
            <a:endParaRPr lang="en-US" sz="48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33450" y="3886200"/>
            <a:ext cx="3505200" cy="914400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ambria"/>
                <a:ea typeface="Calibri"/>
                <a:cs typeface="Times New Roman"/>
              </a:rPr>
              <a:t>Center for Nanotechnology </a:t>
            </a:r>
            <a:r>
              <a:rPr lang="en-US" sz="1600" b="1" dirty="0" smtClean="0">
                <a:solidFill>
                  <a:srgbClr val="000000"/>
                </a:solidFill>
                <a:latin typeface="Cambria"/>
                <a:ea typeface="Calibri"/>
                <a:cs typeface="Times New Roman"/>
              </a:rPr>
              <a:t>Education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686050" y="5105400"/>
            <a:ext cx="35052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  <a:latin typeface="Cambria"/>
                <a:cs typeface="Times New Roman"/>
              </a:rPr>
              <a:t>Version 010919</a:t>
            </a:r>
          </a:p>
        </p:txBody>
      </p:sp>
    </p:spTree>
    <p:extLst>
      <p:ext uri="{BB962C8B-B14F-4D97-AF65-F5344CB8AC3E}">
        <p14:creationId xmlns:p14="http://schemas.microsoft.com/office/powerpoint/2010/main" val="425307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 Familiar Application of Micelles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Detergents are familiar as cleaning agents so let’s consider this application of micelles first</a:t>
            </a:r>
          </a:p>
          <a:p>
            <a:r>
              <a:rPr lang="en-US" dirty="0" smtClean="0"/>
              <a:t>How do detergents help clean our laundry?</a:t>
            </a:r>
          </a:p>
        </p:txBody>
      </p:sp>
      <p:pic>
        <p:nvPicPr>
          <p:cNvPr id="2050" name="Picture 2" descr="C:\Users\lseidman\AppData\Local\Microsoft\Windows\Temporary Internet Files\Content.IE5\N1GTRYEL\MP90044857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81400"/>
            <a:ext cx="1828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1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Oils and greases </a:t>
            </a:r>
            <a:r>
              <a:rPr lang="en-US" dirty="0" smtClean="0"/>
              <a:t>are hydrophobic so they do </a:t>
            </a:r>
            <a:r>
              <a:rPr lang="en-US" dirty="0"/>
              <a:t>not </a:t>
            </a:r>
            <a:r>
              <a:rPr lang="en-US" dirty="0" smtClean="0"/>
              <a:t>dissolve or mix with </a:t>
            </a:r>
            <a:r>
              <a:rPr lang="en-US" dirty="0"/>
              <a:t>in water </a:t>
            </a:r>
          </a:p>
          <a:p>
            <a:r>
              <a:rPr lang="en-US" dirty="0" smtClean="0"/>
              <a:t>If clothing </a:t>
            </a:r>
            <a:r>
              <a:rPr lang="en-US" dirty="0"/>
              <a:t>soiled with grease or oil is placed in water, the </a:t>
            </a:r>
            <a:r>
              <a:rPr lang="en-US" dirty="0" smtClean="0"/>
              <a:t>oil or grease is repelled </a:t>
            </a:r>
            <a:r>
              <a:rPr lang="en-US" dirty="0"/>
              <a:t>by </a:t>
            </a:r>
            <a:r>
              <a:rPr lang="en-US" dirty="0" smtClean="0"/>
              <a:t>water </a:t>
            </a:r>
            <a:r>
              <a:rPr lang="en-US" dirty="0"/>
              <a:t>and </a:t>
            </a:r>
            <a:r>
              <a:rPr lang="en-US" dirty="0" smtClean="0"/>
              <a:t>remains </a:t>
            </a:r>
            <a:r>
              <a:rPr lang="en-US" dirty="0"/>
              <a:t>in the fabric </a:t>
            </a:r>
          </a:p>
          <a:p>
            <a:r>
              <a:rPr lang="en-US" dirty="0"/>
              <a:t>But if detergent is added </a:t>
            </a:r>
            <a:r>
              <a:rPr lang="en-US" dirty="0" smtClean="0"/>
              <a:t>the </a:t>
            </a:r>
            <a:r>
              <a:rPr lang="en-US" dirty="0"/>
              <a:t>oils and greases </a:t>
            </a:r>
            <a:r>
              <a:rPr lang="en-US" dirty="0" smtClean="0"/>
              <a:t>interact with the detergent micelles</a:t>
            </a:r>
          </a:p>
          <a:p>
            <a:pPr lvl="1"/>
            <a:r>
              <a:rPr lang="en-US" dirty="0" smtClean="0"/>
              <a:t>The oil or grease molecules move into the hydrophobic interiors of micelles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51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Detergents,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micelles interact with water because their surfaces are hydrophilic</a:t>
            </a:r>
          </a:p>
          <a:p>
            <a:r>
              <a:rPr lang="en-US" dirty="0" smtClean="0"/>
              <a:t>The oil or grease-micelles can be washed away from the clothing </a:t>
            </a:r>
          </a:p>
          <a:p>
            <a:r>
              <a:rPr lang="en-US" dirty="0" smtClean="0"/>
              <a:t>This video demonstrates the action of a detergent:</a:t>
            </a:r>
          </a:p>
          <a:p>
            <a:pPr marL="0" indent="0">
              <a:buNone/>
            </a:pPr>
            <a:r>
              <a:rPr lang="en-US" sz="2800" dirty="0"/>
              <a:t>https://www.youtube.com/watch?v=kpRbnLZX_dI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to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that we have considered a familiar application of micelles in cleaning, let’s consider how micelles can be applied in biology and biotechnology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Water in Biological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evolved in the ocean; all of life on earth is based on water</a:t>
            </a:r>
          </a:p>
          <a:p>
            <a:r>
              <a:rPr lang="en-US" dirty="0" smtClean="0"/>
              <a:t>Humans are about 50-70% water</a:t>
            </a:r>
          </a:p>
          <a:p>
            <a:r>
              <a:rPr lang="en-US" dirty="0" smtClean="0"/>
              <a:t>Cells are typically 70% water</a:t>
            </a:r>
          </a:p>
          <a:p>
            <a:r>
              <a:rPr lang="en-US" dirty="0" smtClean="0"/>
              <a:t>Therefore it is necessary to understand how chemicals interact with water when studying biology</a:t>
            </a:r>
            <a:endParaRPr lang="en-US" dirty="0"/>
          </a:p>
        </p:txBody>
      </p:sp>
      <p:pic>
        <p:nvPicPr>
          <p:cNvPr id="5122" name="Picture 2" descr="C:\Users\lseidman\AppData\Local\Microsoft\Windows\Temporary Internet Files\Content.IE5\SX3OO45O\MP90041405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155525"/>
            <a:ext cx="1981200" cy="132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71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Hydrophilic and </a:t>
            </a:r>
            <a:r>
              <a:rPr lang="en-US" dirty="0" err="1" smtClean="0"/>
              <a:t>Hyrdophobic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Compounds that are hydrophilic readily dissolve in </a:t>
            </a:r>
            <a:r>
              <a:rPr lang="en-US" dirty="0" smtClean="0"/>
              <a:t>the watery environment of blood or cells or the gut</a:t>
            </a:r>
          </a:p>
          <a:p>
            <a:r>
              <a:rPr lang="en-US" dirty="0" smtClean="0"/>
              <a:t>Compounds that are hydrophobic do not dissolve in the aqueous milieu of organisms</a:t>
            </a:r>
            <a:endParaRPr lang="en-US" dirty="0"/>
          </a:p>
          <a:p>
            <a:endParaRPr lang="en-US" dirty="0"/>
          </a:p>
        </p:txBody>
      </p:sp>
      <p:pic>
        <p:nvPicPr>
          <p:cNvPr id="6146" name="Picture 2" descr="C:\Users\lseidman\AppData\Local\Microsoft\Windows\Temporary Internet Files\Content.IE5\PWJFNKA7\MP90039019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570476"/>
            <a:ext cx="2057400" cy="146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37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major challenge is ensuring that drugs reach their target site inside a patient</a:t>
            </a:r>
          </a:p>
          <a:p>
            <a:r>
              <a:rPr lang="en-US" dirty="0" smtClean="0"/>
              <a:t>Consider</a:t>
            </a:r>
            <a:r>
              <a:rPr lang="en-US" dirty="0"/>
              <a:t>, for example, a drug that is taken orally. </a:t>
            </a:r>
          </a:p>
          <a:p>
            <a:pPr lvl="1"/>
            <a:r>
              <a:rPr lang="en-US" sz="2600" dirty="0" smtClean="0"/>
              <a:t>Hydrophobic </a:t>
            </a:r>
            <a:r>
              <a:rPr lang="en-US" sz="2600" dirty="0"/>
              <a:t>drugs </a:t>
            </a:r>
            <a:r>
              <a:rPr lang="en-US" sz="2600" dirty="0" smtClean="0"/>
              <a:t>pass </a:t>
            </a:r>
            <a:r>
              <a:rPr lang="en-US" sz="2600" dirty="0"/>
              <a:t>through the gut without being absorbed -- they do not interact with the watery environment in the gut</a:t>
            </a:r>
          </a:p>
          <a:p>
            <a:pPr lvl="1"/>
            <a:r>
              <a:rPr lang="en-US" sz="2600" dirty="0" smtClean="0"/>
              <a:t>Also, the </a:t>
            </a:r>
            <a:r>
              <a:rPr lang="en-US" sz="2600" dirty="0"/>
              <a:t>gut is </a:t>
            </a:r>
            <a:r>
              <a:rPr lang="en-US" sz="2600" dirty="0" smtClean="0"/>
              <a:t>filled with enzymes that break </a:t>
            </a:r>
            <a:r>
              <a:rPr lang="en-US" sz="2600" dirty="0"/>
              <a:t>down </a:t>
            </a:r>
            <a:r>
              <a:rPr lang="en-US" sz="2600" dirty="0" smtClean="0"/>
              <a:t>food that is ingested</a:t>
            </a:r>
            <a:r>
              <a:rPr lang="en-US" sz="2600" dirty="0"/>
              <a:t>. </a:t>
            </a:r>
            <a:r>
              <a:rPr lang="en-US" sz="2600" dirty="0" smtClean="0"/>
              <a:t>The </a:t>
            </a:r>
            <a:r>
              <a:rPr lang="en-US" sz="2600" dirty="0"/>
              <a:t>same mechanisms that digest food also break down ingested drugs. </a:t>
            </a: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81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Delivery,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Hydrophobic drugs that are injected or delivered intravenously do not dissolve in the blood and so are not readily transported in the body</a:t>
            </a:r>
          </a:p>
        </p:txBody>
      </p:sp>
    </p:spTree>
    <p:extLst>
      <p:ext uri="{BB962C8B-B14F-4D97-AF65-F5344CB8AC3E}">
        <p14:creationId xmlns:p14="http://schemas.microsoft.com/office/powerpoint/2010/main" val="271202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Delivery,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Micelles can be used to overcome the problems delivering drugs</a:t>
            </a:r>
          </a:p>
          <a:p>
            <a:r>
              <a:rPr lang="en-US" dirty="0"/>
              <a:t>Drugs can be packaged inside micelles, much as grease or oil is surrounded by </a:t>
            </a:r>
            <a:r>
              <a:rPr lang="en-US" dirty="0" smtClean="0"/>
              <a:t>detergent micelles </a:t>
            </a:r>
            <a:r>
              <a:rPr lang="en-US" dirty="0"/>
              <a:t>when doing laundry</a:t>
            </a:r>
          </a:p>
          <a:p>
            <a:endParaRPr lang="en-US" dirty="0"/>
          </a:p>
        </p:txBody>
      </p:sp>
      <p:pic>
        <p:nvPicPr>
          <p:cNvPr id="7170" name="Picture 2" descr="C:\Users\lseidman\AppData\Local\Microsoft\Windows\Temporary Internet Files\Content.IE5\PWJFNKA7\MP90044839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2400"/>
            <a:ext cx="1514475" cy="22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76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Delivery, Cont.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Drugs packaged in micelles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re not broken down by enzymes in the gut </a:t>
            </a:r>
          </a:p>
          <a:p>
            <a:pPr lvl="1"/>
            <a:r>
              <a:rPr lang="en-US" dirty="0" smtClean="0"/>
              <a:t>Are readily transported into the cells that line the gut and hence enter into the body</a:t>
            </a:r>
          </a:p>
          <a:p>
            <a:pPr lvl="1"/>
            <a:r>
              <a:rPr lang="en-US" dirty="0" smtClean="0"/>
              <a:t>Are transported readily in the blood</a:t>
            </a:r>
          </a:p>
          <a:p>
            <a:pPr lvl="1"/>
            <a:r>
              <a:rPr lang="en-US" dirty="0" smtClean="0"/>
              <a:t>Can be targeted to sites in a patient</a:t>
            </a:r>
          </a:p>
          <a:p>
            <a:r>
              <a:rPr lang="en-US" dirty="0" smtClean="0"/>
              <a:t>Not all drugs are delivered in micelles but some 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Hydrophilic versus hydrophobic substances</a:t>
            </a:r>
          </a:p>
          <a:p>
            <a:r>
              <a:rPr lang="en-US" dirty="0" smtClean="0"/>
              <a:t>Micelles</a:t>
            </a:r>
          </a:p>
          <a:p>
            <a:r>
              <a:rPr lang="en-US" dirty="0" smtClean="0"/>
              <a:t>How detergents work</a:t>
            </a:r>
          </a:p>
          <a:p>
            <a:r>
              <a:rPr lang="en-US" dirty="0" smtClean="0"/>
              <a:t>Biological systems</a:t>
            </a:r>
          </a:p>
          <a:p>
            <a:r>
              <a:rPr lang="en-US" dirty="0" smtClean="0"/>
              <a:t>How micelles are used for drug delivery</a:t>
            </a:r>
          </a:p>
          <a:p>
            <a:r>
              <a:rPr lang="en-US" dirty="0" smtClean="0"/>
              <a:t>Other applications of micelles in biology</a:t>
            </a:r>
          </a:p>
          <a:p>
            <a:r>
              <a:rPr lang="en-US" dirty="0" smtClean="0"/>
              <a:t>Critical micelle concentration</a:t>
            </a:r>
          </a:p>
          <a:p>
            <a:r>
              <a:rPr lang="en-US" dirty="0" smtClean="0"/>
              <a:t>Lab activity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3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Another Application of Micelles in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Micelle formation is </a:t>
            </a:r>
            <a:r>
              <a:rPr lang="en-US" dirty="0" smtClean="0"/>
              <a:t>essential </a:t>
            </a:r>
            <a:r>
              <a:rPr lang="en-US" dirty="0"/>
              <a:t>for </a:t>
            </a:r>
            <a:r>
              <a:rPr lang="en-US" dirty="0" smtClean="0"/>
              <a:t>humans to absorb fat-soluble </a:t>
            </a:r>
            <a:r>
              <a:rPr lang="en-US" dirty="0"/>
              <a:t>vitamins and </a:t>
            </a:r>
            <a:r>
              <a:rPr lang="en-US" dirty="0" smtClean="0"/>
              <a:t>lipid nutrients </a:t>
            </a:r>
          </a:p>
          <a:p>
            <a:r>
              <a:rPr lang="en-US" dirty="0" smtClean="0"/>
              <a:t>Bile salts are compounds made in </a:t>
            </a:r>
            <a:r>
              <a:rPr lang="en-US" dirty="0"/>
              <a:t>the liver </a:t>
            </a:r>
            <a:endParaRPr lang="en-US" dirty="0" smtClean="0"/>
          </a:p>
          <a:p>
            <a:pPr lvl="1"/>
            <a:r>
              <a:rPr lang="en-US" dirty="0" smtClean="0"/>
              <a:t>Bile salts allow ingested fatty acids to form micelles. 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allows the </a:t>
            </a:r>
            <a:r>
              <a:rPr lang="en-US" dirty="0" smtClean="0"/>
              <a:t>intestine to absorb fatty acids that the body needs</a:t>
            </a:r>
          </a:p>
          <a:p>
            <a:pPr lvl="1"/>
            <a:r>
              <a:rPr lang="en-US" dirty="0" smtClean="0"/>
              <a:t>Micelles also allow the intestine to absorb lipid-soluble </a:t>
            </a:r>
            <a:r>
              <a:rPr lang="en-US" dirty="0"/>
              <a:t>vitamins (A, D, E, and K) </a:t>
            </a:r>
            <a:r>
              <a:rPr lang="en-US" dirty="0" smtClean="0"/>
              <a:t>that are packaged into </a:t>
            </a:r>
            <a:r>
              <a:rPr lang="en-US" dirty="0"/>
              <a:t>t</a:t>
            </a:r>
            <a:r>
              <a:rPr lang="en-US" dirty="0" smtClean="0"/>
              <a:t>he micelles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6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Bile Salts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absence of bile salts and the resulting micelles, essential lipid nutrients and vitamins pass through the intestine and are excreted without being absorbed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696447"/>
            <a:ext cx="3048000" cy="25101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93229" y="5003800"/>
            <a:ext cx="246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err="1"/>
              <a:t>Fotosearch</a:t>
            </a:r>
            <a:r>
              <a:rPr lang="en-US" sz="900" b="1" dirty="0"/>
              <a:t> Stock Photography and Stock Footage 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b="1" dirty="0"/>
              <a:t>Royalty Free Images</a:t>
            </a:r>
            <a:r>
              <a:rPr lang="en-US" sz="900" dirty="0"/>
              <a:t/>
            </a:r>
            <a:br>
              <a:rPr lang="en-US" sz="900" dirty="0"/>
            </a:br>
            <a:endParaRPr lang="en-US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4103914" y="5837232"/>
            <a:ext cx="63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 Micelle Concentration, CMC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Critical micelle concentration, </a:t>
            </a:r>
            <a:r>
              <a:rPr lang="en-US" dirty="0" smtClean="0"/>
              <a:t>is </a:t>
            </a:r>
            <a:r>
              <a:rPr lang="en-US" dirty="0"/>
              <a:t>the concentration at which detergents (or other </a:t>
            </a:r>
            <a:r>
              <a:rPr lang="en-US" dirty="0" smtClean="0"/>
              <a:t>micelle-forming </a:t>
            </a:r>
            <a:r>
              <a:rPr lang="en-US" dirty="0"/>
              <a:t>molecules) spontaneously assemble into micelles when they are placed in water.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concentrations below the CMC </a:t>
            </a:r>
            <a:r>
              <a:rPr lang="en-US" dirty="0" smtClean="0"/>
              <a:t>detergent </a:t>
            </a:r>
            <a:r>
              <a:rPr lang="en-US" dirty="0"/>
              <a:t>molecules </a:t>
            </a:r>
            <a:r>
              <a:rPr lang="en-US" dirty="0" smtClean="0"/>
              <a:t>exist </a:t>
            </a:r>
            <a:r>
              <a:rPr lang="en-US" dirty="0"/>
              <a:t>in the water as individual molecules. </a:t>
            </a:r>
          </a:p>
        </p:txBody>
      </p:sp>
    </p:spTree>
    <p:extLst>
      <p:ext uri="{BB962C8B-B14F-4D97-AF65-F5344CB8AC3E}">
        <p14:creationId xmlns:p14="http://schemas.microsoft.com/office/powerpoint/2010/main" val="24329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CMC and Drug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drug delivery </a:t>
            </a:r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</a:t>
            </a:r>
            <a:r>
              <a:rPr lang="en-US" dirty="0" smtClean="0"/>
              <a:t>important </a:t>
            </a:r>
            <a:r>
              <a:rPr lang="en-US" dirty="0"/>
              <a:t>that the CMC be as low as possible so that the micelles do not disperse when they are diluted in the </a:t>
            </a:r>
            <a:r>
              <a:rPr lang="en-US" dirty="0" smtClean="0"/>
              <a:t>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experiment with a system that forms micelles, as a scientist might experiment when designing a drug delivery system</a:t>
            </a:r>
          </a:p>
          <a:p>
            <a:r>
              <a:rPr lang="en-US" dirty="0" smtClean="0"/>
              <a:t>Instead of a drug, you will use a dye -- the dye is visible and so it can be detected readily</a:t>
            </a:r>
          </a:p>
          <a:p>
            <a:r>
              <a:rPr lang="en-US" dirty="0" smtClean="0"/>
              <a:t>You will use a detergent that forms micelles when present at concentrations above its CMC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44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basic experiment will allow you to estimate the CMC for your system</a:t>
            </a:r>
          </a:p>
          <a:p>
            <a:r>
              <a:rPr lang="en-US" dirty="0" smtClean="0"/>
              <a:t>Once you have estimated the CMC, time permitting, you can try to modify the CMC</a:t>
            </a:r>
          </a:p>
          <a:p>
            <a:r>
              <a:rPr lang="en-US" dirty="0" smtClean="0"/>
              <a:t>CMC is sometimes influenced by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Added salts</a:t>
            </a:r>
          </a:p>
          <a:p>
            <a:pPr lvl="1"/>
            <a:r>
              <a:rPr lang="en-US" dirty="0" smtClean="0"/>
              <a:t>The type of detergent</a:t>
            </a:r>
          </a:p>
        </p:txBody>
      </p:sp>
    </p:spTree>
    <p:extLst>
      <p:ext uri="{BB962C8B-B14F-4D97-AF65-F5344CB8AC3E}">
        <p14:creationId xmlns:p14="http://schemas.microsoft.com/office/powerpoint/2010/main" val="10587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Basic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Read the handout carefully</a:t>
            </a:r>
          </a:p>
          <a:p>
            <a:r>
              <a:rPr lang="en-US" dirty="0" smtClean="0"/>
              <a:t>Plan your work:</a:t>
            </a:r>
          </a:p>
          <a:p>
            <a:pPr lvl="1"/>
            <a:r>
              <a:rPr lang="en-US" dirty="0" smtClean="0"/>
              <a:t>What materials will you need?</a:t>
            </a:r>
          </a:p>
          <a:p>
            <a:pPr lvl="1"/>
            <a:r>
              <a:rPr lang="en-US" dirty="0" smtClean="0"/>
              <a:t>How will you label your beakers?</a:t>
            </a:r>
          </a:p>
          <a:p>
            <a:pPr lvl="1"/>
            <a:r>
              <a:rPr lang="en-US" dirty="0" smtClean="0"/>
              <a:t>How will you label your test tubes?</a:t>
            </a:r>
          </a:p>
          <a:p>
            <a:pPr lvl="1"/>
            <a:r>
              <a:rPr lang="en-US" dirty="0" smtClean="0"/>
              <a:t>How many filter papers will you need?</a:t>
            </a:r>
          </a:p>
          <a:p>
            <a:pPr lvl="1"/>
            <a:r>
              <a:rPr lang="en-US" dirty="0" smtClean="0"/>
              <a:t>How will you measure out the detergent</a:t>
            </a:r>
          </a:p>
          <a:p>
            <a:pPr lvl="1"/>
            <a:r>
              <a:rPr lang="en-US" dirty="0" smtClean="0"/>
              <a:t>How will you measure the amount of color in your samples?</a:t>
            </a:r>
          </a:p>
          <a:p>
            <a:r>
              <a:rPr lang="en-US" dirty="0" smtClean="0"/>
              <a:t>Your instructor may provide additional directions to prepare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64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Hydrophilic versus Hydrophobic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compounds naturally dissolve readily in water; these compounds are called </a:t>
            </a:r>
            <a:r>
              <a:rPr lang="en-US" b="1" dirty="0" smtClean="0"/>
              <a:t>hydrophilic</a:t>
            </a:r>
            <a:r>
              <a:rPr lang="en-US" dirty="0" smtClean="0"/>
              <a:t>, </a:t>
            </a:r>
            <a:r>
              <a:rPr lang="en-US" i="1" dirty="0" smtClean="0"/>
              <a:t>meaning they “like” water</a:t>
            </a:r>
          </a:p>
          <a:p>
            <a:pPr lvl="1"/>
            <a:r>
              <a:rPr lang="en-US" dirty="0" smtClean="0"/>
              <a:t>For example, table salt</a:t>
            </a:r>
          </a:p>
          <a:p>
            <a:endParaRPr lang="en-US" dirty="0"/>
          </a:p>
        </p:txBody>
      </p:sp>
      <p:pic>
        <p:nvPicPr>
          <p:cNvPr id="3074" name="Picture 2" descr="C:\Users\lseidman\AppData\Local\Microsoft\Windows\Temporary Internet Files\Content.IE5\PWJFNKA7\MP9003869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86200"/>
            <a:ext cx="1770453" cy="248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79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Hydrophobic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compounds naturally do not dissolve readily in water; these compounds are called </a:t>
            </a:r>
            <a:r>
              <a:rPr lang="en-US" b="1" dirty="0"/>
              <a:t>hydrophobic</a:t>
            </a:r>
            <a:r>
              <a:rPr lang="en-US" dirty="0"/>
              <a:t>, meaning they “dislike” water</a:t>
            </a:r>
          </a:p>
          <a:p>
            <a:pPr lvl="1"/>
            <a:r>
              <a:rPr lang="en-US" dirty="0"/>
              <a:t>For example, grease </a:t>
            </a:r>
            <a:r>
              <a:rPr lang="en-US" dirty="0" smtClean="0"/>
              <a:t>or </a:t>
            </a:r>
            <a:r>
              <a:rPr lang="en-US" dirty="0"/>
              <a:t>oil</a:t>
            </a:r>
          </a:p>
          <a:p>
            <a:endParaRPr lang="en-US" dirty="0"/>
          </a:p>
        </p:txBody>
      </p:sp>
      <p:pic>
        <p:nvPicPr>
          <p:cNvPr id="4098" name="Picture 2" descr="C:\Users\lseidman\AppData\Local\Microsoft\Windows\Temporary Internet Files\Content.IE5\PWJFNKA7\MP9003878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394817"/>
            <a:ext cx="1981200" cy="277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9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b="1" dirty="0" smtClean="0"/>
              <a:t>Detergents</a:t>
            </a:r>
            <a:r>
              <a:rPr lang="en-US" dirty="0" smtClean="0"/>
              <a:t> are a type of molecule </a:t>
            </a:r>
            <a:r>
              <a:rPr lang="en-US" dirty="0"/>
              <a:t>that </a:t>
            </a:r>
            <a:r>
              <a:rPr lang="en-US" dirty="0" smtClean="0"/>
              <a:t>has </a:t>
            </a:r>
            <a:r>
              <a:rPr lang="en-US" dirty="0"/>
              <a:t>a hydrophilic “head” and a hydrophobic </a:t>
            </a:r>
            <a:r>
              <a:rPr lang="en-US" dirty="0" smtClean="0"/>
              <a:t>“tail.” Part </a:t>
            </a:r>
            <a:r>
              <a:rPr lang="en-US" dirty="0"/>
              <a:t>of an individual detergent molecule “likes” water and part does not.</a:t>
            </a:r>
          </a:p>
        </p:txBody>
      </p:sp>
      <p:sp>
        <p:nvSpPr>
          <p:cNvPr id="6" name="Rectangle 5"/>
          <p:cNvSpPr/>
          <p:nvPr/>
        </p:nvSpPr>
        <p:spPr>
          <a:xfrm>
            <a:off x="2743200" y="3733800"/>
            <a:ext cx="5715000" cy="259040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4" t="45396" r="22263" b="20635"/>
          <a:stretch/>
        </p:blipFill>
        <p:spPr>
          <a:xfrm>
            <a:off x="3162300" y="4272120"/>
            <a:ext cx="4876800" cy="18181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24676" y="3777344"/>
            <a:ext cx="255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detergent molecules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76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Detergents (and some other molecules) spontaneously assemble into micelles when placed in water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micelle</a:t>
            </a:r>
            <a:r>
              <a:rPr lang="en-US" i="1" dirty="0" smtClean="0"/>
              <a:t> </a:t>
            </a:r>
            <a:r>
              <a:rPr lang="en-US" dirty="0" smtClean="0"/>
              <a:t>is a </a:t>
            </a:r>
            <a:r>
              <a:rPr lang="en-US" dirty="0"/>
              <a:t>ball-like structure </a:t>
            </a:r>
            <a:r>
              <a:rPr lang="en-US" dirty="0" smtClean="0"/>
              <a:t>where the hydrophobic </a:t>
            </a:r>
            <a:r>
              <a:rPr lang="en-US" dirty="0"/>
              <a:t>tails orient into the center of the ball and the hydrophilic heads orient outwards.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444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1717066" y="1165093"/>
            <a:ext cx="6324600" cy="3886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>
            <a:off x="3995058" y="2299444"/>
            <a:ext cx="272142" cy="13280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2426943">
            <a:off x="4454932" y="2444165"/>
            <a:ext cx="272142" cy="13280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20455855">
            <a:off x="3851384" y="2401306"/>
            <a:ext cx="272142" cy="13280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5685789">
            <a:off x="4692022" y="3162367"/>
            <a:ext cx="272142" cy="1328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339213">
            <a:off x="4365232" y="2314172"/>
            <a:ext cx="272142" cy="13280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5091450">
            <a:off x="4658848" y="2931585"/>
            <a:ext cx="272142" cy="13280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471257">
            <a:off x="4210831" y="2255193"/>
            <a:ext cx="272142" cy="1328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4095683">
            <a:off x="4630053" y="2773639"/>
            <a:ext cx="272142" cy="13280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3040445">
            <a:off x="4531421" y="2633340"/>
            <a:ext cx="272142" cy="132805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7990175">
            <a:off x="3657392" y="2792267"/>
            <a:ext cx="321018" cy="132805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1993626">
            <a:off x="4081853" y="3439211"/>
            <a:ext cx="272142" cy="132805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5833178">
            <a:off x="3659960" y="3182299"/>
            <a:ext cx="272142" cy="132805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6779010">
            <a:off x="3639439" y="3007955"/>
            <a:ext cx="272142" cy="132805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8697630">
            <a:off x="4400532" y="3311972"/>
            <a:ext cx="272142" cy="132805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3599466">
            <a:off x="3851384" y="3379053"/>
            <a:ext cx="272142" cy="132805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9097989">
            <a:off x="3794370" y="2637384"/>
            <a:ext cx="272142" cy="132805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0041224">
            <a:off x="4262684" y="3451348"/>
            <a:ext cx="272142" cy="13280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14342580">
            <a:off x="3761098" y="3282595"/>
            <a:ext cx="272142" cy="132805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0" t="54286" r="74403" b="26349"/>
          <a:stretch/>
        </p:blipFill>
        <p:spPr>
          <a:xfrm rot="7370177">
            <a:off x="4539592" y="3223692"/>
            <a:ext cx="272142" cy="1328057"/>
          </a:xfrm>
          <a:prstGeom prst="rect">
            <a:avLst/>
          </a:prstGeom>
        </p:spPr>
      </p:pic>
      <p:cxnSp>
        <p:nvCxnSpPr>
          <p:cNvPr id="40" name="Straight Arrow Connector 39"/>
          <p:cNvCxnSpPr/>
          <p:nvPr/>
        </p:nvCxnSpPr>
        <p:spPr>
          <a:xfrm>
            <a:off x="3387111" y="2514599"/>
            <a:ext cx="607947" cy="593594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112001" y="2023956"/>
            <a:ext cx="175201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Hydrophobic Tail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4267200" y="2312246"/>
            <a:ext cx="1524000" cy="1283367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91200" y="2014907"/>
            <a:ext cx="219662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Hydrophobic Interior </a:t>
            </a:r>
          </a:p>
          <a:p>
            <a:r>
              <a:rPr lang="en-US" dirty="0" smtClean="0"/>
              <a:t>of Micelle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5125354" y="4267200"/>
            <a:ext cx="665846" cy="330601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774753" y="4362114"/>
            <a:ext cx="199764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Hydrophilic head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957655" y="1295400"/>
            <a:ext cx="2514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Aqueous Environment</a:t>
            </a:r>
            <a:endParaRPr lang="en-US" sz="20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7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Micelles,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Micelles form spontaneously because they are stable. </a:t>
            </a:r>
          </a:p>
          <a:p>
            <a:pPr lvl="1"/>
            <a:r>
              <a:rPr lang="en-US" dirty="0"/>
              <a:t>Micelles are stable because the hydrophobic tails that do not “like” water are protected from water inside the sphere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Micelles,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Micelles are </a:t>
            </a:r>
            <a:r>
              <a:rPr lang="en-US" dirty="0" smtClean="0"/>
              <a:t>small</a:t>
            </a:r>
          </a:p>
          <a:p>
            <a:r>
              <a:rPr lang="en-US" dirty="0" smtClean="0"/>
              <a:t>Micelles used for drug delivery (which we will discuss later) are </a:t>
            </a:r>
            <a:r>
              <a:rPr lang="en-US" dirty="0"/>
              <a:t>often in the 10-30 nm </a:t>
            </a:r>
            <a:r>
              <a:rPr lang="en-US" dirty="0" smtClean="0"/>
              <a:t>range </a:t>
            </a:r>
          </a:p>
          <a:p>
            <a:pPr lvl="1"/>
            <a:r>
              <a:rPr lang="en-US" dirty="0" smtClean="0"/>
              <a:t>Micelle </a:t>
            </a:r>
            <a:r>
              <a:rPr lang="en-US" dirty="0"/>
              <a:t>formation is an example </a:t>
            </a:r>
            <a:r>
              <a:rPr lang="en-US" dirty="0" smtClean="0"/>
              <a:t>where molecules spontaneously </a:t>
            </a:r>
            <a:r>
              <a:rPr lang="en-US" dirty="0"/>
              <a:t>associate to form a nanoparticle</a:t>
            </a:r>
          </a:p>
        </p:txBody>
      </p:sp>
    </p:spTree>
    <p:extLst>
      <p:ext uri="{BB962C8B-B14F-4D97-AF65-F5344CB8AC3E}">
        <p14:creationId xmlns:p14="http://schemas.microsoft.com/office/powerpoint/2010/main" val="22916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SARHDQF24KZP-291081219-158</_dlc_DocId>
    <_dlc_DocIdUrl xmlns="b92ca6bb-2566-4a78-aff9-d2aca1a4e44d">
      <Url>https://nanolink.sharepoint.com/sites/media/_layouts/15/DocIdRedir.aspx?ID=SARHDQF24KZP-291081219-158</Url>
      <Description>SARHDQF24KZP-291081219-158</Description>
    </_dlc_DocIdUrl>
  </documentManagement>
</p:properties>
</file>

<file path=customXml/itemProps1.xml><?xml version="1.0" encoding="utf-8"?>
<ds:datastoreItem xmlns:ds="http://schemas.openxmlformats.org/officeDocument/2006/customXml" ds:itemID="{7D15B429-BD90-4234-93E3-2ECEE96044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5AEF95-71C9-405F-A936-009BE6C9E2B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2BE4D0A-3FFE-41A7-9FEE-C86AFE11CD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3277FB4-EBDD-45B7-93F5-8893B47C13C7}">
  <ds:schemaRefs>
    <ds:schemaRef ds:uri="http://schemas.microsoft.com/office/2006/documentManagement/types"/>
    <ds:schemaRef ds:uri="http://purl.org/dc/dcmitype/"/>
    <ds:schemaRef ds:uri="9cd6257c-f053-42aa-ae13-ac1b9d227f15"/>
    <ds:schemaRef ds:uri="b92ca6bb-2566-4a78-aff9-d2aca1a4e44d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4566</TotalTime>
  <Words>1056</Words>
  <Application>Microsoft Office PowerPoint</Application>
  <PresentationFormat>On-screen Show (4:3)</PresentationFormat>
  <Paragraphs>112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Cambria</vt:lpstr>
      <vt:lpstr>Times New Roman</vt:lpstr>
      <vt:lpstr>Office Theme</vt:lpstr>
      <vt:lpstr>Micelles</vt:lpstr>
      <vt:lpstr>Outline</vt:lpstr>
      <vt:lpstr>Hydrophilic versus Hydrophobic</vt:lpstr>
      <vt:lpstr>Hydrophobic Materials</vt:lpstr>
      <vt:lpstr>Detergents</vt:lpstr>
      <vt:lpstr>Micelles</vt:lpstr>
      <vt:lpstr>PowerPoint Presentation</vt:lpstr>
      <vt:lpstr>Micelles, Cont.</vt:lpstr>
      <vt:lpstr>Micelles, Cont.</vt:lpstr>
      <vt:lpstr> A Familiar Application of Micelles</vt:lpstr>
      <vt:lpstr>Detergents</vt:lpstr>
      <vt:lpstr>Detergents, Cont.</vt:lpstr>
      <vt:lpstr>Applications to Biology</vt:lpstr>
      <vt:lpstr>Importance of Water in Biological Systems</vt:lpstr>
      <vt:lpstr>Hydrophilic and Hyrdophobic</vt:lpstr>
      <vt:lpstr>Drug Delivery</vt:lpstr>
      <vt:lpstr>Drug Delivery, Cont.</vt:lpstr>
      <vt:lpstr>Drug Delivery, Cont.</vt:lpstr>
      <vt:lpstr>Drug Delivery, Cont.</vt:lpstr>
      <vt:lpstr>Another Application of Micelles in Biology</vt:lpstr>
      <vt:lpstr>Bile Salts</vt:lpstr>
      <vt:lpstr>Critical Micelle Concentration, CMC</vt:lpstr>
      <vt:lpstr>CMC and Drug Delivery</vt:lpstr>
      <vt:lpstr>Laboratory Activity</vt:lpstr>
      <vt:lpstr>Basic Experiment</vt:lpstr>
      <vt:lpstr>Preparation for Basic Experiment</vt:lpstr>
    </vt:vector>
  </TitlesOfParts>
  <Company>Madison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A Seidman</dc:creator>
  <cp:lastModifiedBy>Billie Copley</cp:lastModifiedBy>
  <cp:revision>35</cp:revision>
  <dcterms:created xsi:type="dcterms:W3CDTF">2014-02-24T19:39:30Z</dcterms:created>
  <dcterms:modified xsi:type="dcterms:W3CDTF">2020-03-30T15:32:53Z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a3e38719-08c7-45f4-85e2-13235256d4cf</vt:lpwstr>
  </property>
</Properties>
</file>