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2" r:id="rId2"/>
    <p:sldMasterId id="2147483797" r:id="rId3"/>
    <p:sldMasterId id="2147483809" r:id="rId4"/>
  </p:sldMasterIdLst>
  <p:notesMasterIdLst>
    <p:notesMasterId r:id="rId18"/>
  </p:notesMasterIdLst>
  <p:handoutMasterIdLst>
    <p:handoutMasterId r:id="rId19"/>
  </p:handoutMasterIdLst>
  <p:sldIdLst>
    <p:sldId id="256" r:id="rId5"/>
    <p:sldId id="522" r:id="rId6"/>
    <p:sldId id="661" r:id="rId7"/>
    <p:sldId id="568" r:id="rId8"/>
    <p:sldId id="428" r:id="rId9"/>
    <p:sldId id="659" r:id="rId10"/>
    <p:sldId id="660" r:id="rId11"/>
    <p:sldId id="657" r:id="rId12"/>
    <p:sldId id="658" r:id="rId13"/>
    <p:sldId id="656" r:id="rId14"/>
    <p:sldId id="439" r:id="rId15"/>
    <p:sldId id="441" r:id="rId16"/>
    <p:sldId id="655" r:id="rId17"/>
  </p:sldIdLst>
  <p:sldSz cx="12192000" cy="6858000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A50021"/>
    <a:srgbClr val="28374A"/>
    <a:srgbClr val="6D6D6D"/>
    <a:srgbClr val="545553"/>
    <a:srgbClr val="4E4E4E"/>
    <a:srgbClr val="525252"/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0" autoAdjust="0"/>
    <p:restoredTop sz="84686" autoAdjust="0"/>
  </p:normalViewPr>
  <p:slideViewPr>
    <p:cSldViewPr>
      <p:cViewPr varScale="1">
        <p:scale>
          <a:sx n="58" d="100"/>
          <a:sy n="58" d="100"/>
        </p:scale>
        <p:origin x="102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79C316C7-E048-43B0-9DFE-BC75E95ED2E2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90B59497-8903-4ACE-A825-8CC631E47F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46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AFF92A0B-AF83-4FAE-801C-BFA4E159E02E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42F85A6D-EA37-4C98-920E-5EEF77E1C1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4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0088" y="4493617"/>
            <a:ext cx="5607050" cy="425753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5B86B1AA-CE14-49E9-B0AF-E2BBD52BAEC5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21-May-20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C34E030D-9CCB-4073-B6DE-2FBDBC1B5A02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02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0088" y="4493617"/>
            <a:ext cx="5607050" cy="425753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Conventional Lab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Explains the conventional equipment found in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nanoprocessing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Ultra fine micro-grinder – reduces the particle size of the materials) by 60%</a:t>
            </a:r>
          </a:p>
          <a:p>
            <a:pPr lvl="0"/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Cryo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(freeze) chamber – used for freezing material (makes it easier to crush)</a:t>
            </a:r>
          </a:p>
          <a:p>
            <a:pPr lvl="0"/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Tensometer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used for tensile testing, the most fundamental mechanical test performed on materials, with results normally reported in Pascals (a unit of pressure). Related topics: Hooke’s law, Young’s modulus (elasticity), and the stress-strain curve. </a:t>
            </a:r>
          </a:p>
          <a:p>
            <a:endParaRPr lang="en-US" altLang="en-US" dirty="0"/>
          </a:p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Kitchen Lab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Explains equipment to be used in the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Nanocrete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module: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Coffee grinder to reduce the size of the material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Testing scenario (for tensile strength testing)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altLang="en-US" dirty="0"/>
          </a:p>
        </p:txBody>
      </p:sp>
      <p:sp>
        <p:nvSpPr>
          <p:cNvPr id="71684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5B86B1AA-CE14-49E9-B0AF-E2BBD52BAEC5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21-May-20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C34E030D-9CCB-4073-B6DE-2FBDBC1B5A02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872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0088" y="4493617"/>
            <a:ext cx="5607050" cy="425753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Tensile Testing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Introduces possible testing observations. </a:t>
            </a:r>
          </a:p>
          <a:p>
            <a:endParaRPr lang="en-US" altLang="en-US" dirty="0"/>
          </a:p>
        </p:txBody>
      </p:sp>
      <p:sp>
        <p:nvSpPr>
          <p:cNvPr id="71684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5B86B1AA-CE14-49E9-B0AF-E2BBD52BAEC5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21-May-20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168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C34E030D-9CCB-4073-B6DE-2FBDBC1B5A02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414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Analysis/Conclusions?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Discusses the nano-effect observations.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the scale bars and the measurements achieved by micro-grinding the Perlite.</a:t>
            </a:r>
          </a:p>
          <a:p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is a question on the evaluation that requires conversion of the two measurements in the electro micrograph to nanometers. Discuss that our particle is not at the 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nanolevel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but it is 1-one thousandth away and significantly reduced from the bulk aggregate. </a:t>
            </a:r>
          </a:p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2591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The 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Nanomechanism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Discusses the possible nano-effect observations.</a:t>
            </a:r>
          </a:p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2987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Where’s the Nanotechnology?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background information; it can be used to reinforce what was learned during the activities. </a:t>
            </a:r>
          </a:p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48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Nanocrete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Terms to Know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this slide as a primer or for review of terminology encountered in the module. Add terms as needed. </a:t>
            </a:r>
          </a:p>
          <a:p>
            <a:endParaRPr lang="es-P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F85A6D-EA37-4C98-920E-5EEF77E1C10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05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Title: </a:t>
            </a:r>
            <a:r>
              <a:rPr lang="en-US" sz="12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Nanocrete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…What’s the Future?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Concludes the module or  initiates further research/study about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Nanocrete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Concrete is unique in construction in that it is the only material exclusive to the concrete industry (it’s their business) and is therefore the beneficiary of a large proportion of the research and development money available from the industry.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jobs/areas of future study in this technical area. News feeds are a good source for this information. Some of the most promising areas for research/employment are listed on the slide. Go over each one, concluding with the most current/exciting developments in construction/defense/aerospace/medicine/etc. regarding the content covered in this module. </a:t>
            </a:r>
          </a:p>
          <a:p>
            <a:pPr lvl="0"/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Example: during development of this module, new advancements included those reported in the referenced articles: “How nanotechnology can change the concrete world” and “Waterless concrete for the moon.” Imagine… building your concrete house on the moon!</a:t>
            </a:r>
          </a:p>
          <a:p>
            <a:endParaRPr lang="es-P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F85A6D-EA37-4C98-920E-5EEF77E1C10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6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7" name="Freeform 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Hexagon 1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Freeform 15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Hexagon 16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Freeform 25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4" name="Rectangle 43"/>
          <p:cNvSpPr/>
          <p:nvPr/>
        </p:nvSpPr>
        <p:spPr>
          <a:xfrm>
            <a:off x="6199717" y="-22225"/>
            <a:ext cx="46736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251" y="1516064"/>
            <a:ext cx="28448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784" y="5719764"/>
            <a:ext cx="377401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9718" y="5719764"/>
            <a:ext cx="857249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4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31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Deb Newberry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03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9675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5870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2924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30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9348F-FC2A-4207-A3CF-7F62F82B9DE4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55011-2E30-4BC5-A440-19AB2FB9A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84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6F33-5223-416F-8673-E99A44AF8EEA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4EEC-F2B1-4529-ADF7-EADF109A1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17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08D71-873A-4F83-91F2-F53C1B6C74A7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D3133-35BD-40E8-A5F5-C287919BD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3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07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F3F0-64AC-48AB-8170-E6FE6D097A56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C4F4-272E-42EF-8B18-35099D8E1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7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D07DF-9E0A-43E9-A141-A393AE7A2B3B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8A0E-F732-49F7-BDE8-4940DD7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75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98DE1-523C-4FEA-A612-97F08D3B6B0E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66F31-3525-4897-87EF-6696C37EE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38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6DB37-F099-402A-B091-3F545EE516CA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0F7F-357D-4992-BA6B-C5B8A7571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40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1CEA-2AC9-44AA-B051-047F0063E545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F3B4A-A5A0-420D-B2E9-40E8A363B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25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F604-FDB3-4FEC-A75B-E30F6BD32554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5544-1351-4F24-865E-D5C50D3E6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90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1719-02D0-43CC-AAB5-FEA02E9D6AAB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E069-54B2-440E-89D6-C8682F5EF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333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CC502-0846-4394-A40E-984577D4D4F2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94B0C-D5CB-4098-B7CA-CE6234F98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38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255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4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990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789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36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46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941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36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86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265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073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576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944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00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77558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694224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582250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52BF85-0622-44EE-97FD-8F0E6DFDC877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6CE2B-195F-471B-A7FB-1AC136F7213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4056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782F8-61FD-4C40-ACD2-C129A15A4155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A416A-2C3D-4FC0-B68D-3C4348EDC8CE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240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44BFED-A92A-44B8-8A67-82A5523D9641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3362B-5EFA-4058-962C-086BC3F61BF4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991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92F92-2FD0-47C7-8AA8-DCA3DC798043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DE4F0-31C6-4CF8-8BFB-5CB3C53C97D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40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38F242-C932-4DB1-A49A-01DF7F447E47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3E7EA-1428-4A1C-9D72-5E313806214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715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84FCA-D2D6-4A83-8EBE-3CE98C614469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44FAB-9532-46B6-AFAA-4E534BFA21A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855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DF3D6-EF45-49B1-8A79-1F2962056198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A5D79-7B22-4262-9B55-890633D66C4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7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035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870E35F-9175-477B-9911-CFBBD21095C7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590ECE-D088-4B12-99A2-17D381FBF1D3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6803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ACF21-6333-485C-A893-50E6E8D81A87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F224E-6E16-433E-B339-251514AF9B3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160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173B4-A37B-4D26-A89C-124963995CFB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DBC6B-0B70-46A2-B6FB-FDFC4D9C3DAF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861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FB87AA-9144-424E-B5F6-9F148BD3C293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05162-0400-49F0-A241-E233EB8F5A3B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461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660" y="1027113"/>
            <a:ext cx="936624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A4C6C6-C1A9-41AF-BC47-12F54BE7ABF5}" type="datetime1">
              <a:rPr lang="en-US" altLang="en-US" smtClean="0"/>
              <a:t>21-May-20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05687D-FC52-4A7A-B802-3E53D1090173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316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385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8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6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1206500" y="601664"/>
            <a:ext cx="474980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189133" y="5724526"/>
            <a:ext cx="4656667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8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1206500" y="601664"/>
            <a:ext cx="474980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9133" y="5724526"/>
            <a:ext cx="4656667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2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4" r:id="rId12"/>
    <p:sldLayoutId id="2147483775" r:id="rId13"/>
    <p:sldLayoutId id="2147483776" r:id="rId14"/>
    <p:sldLayoutId id="2147483778" r:id="rId15"/>
    <p:sldLayoutId id="2147483779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294DBFE-2338-4985-8DF2-F5FF84F5D10B}" type="datetimeFigureOut">
              <a:rPr lang="en-US"/>
              <a:pPr>
                <a:defRPr/>
              </a:pPr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40C84B-9749-49B3-8C4B-3A5B0C320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10983385" y="6556375"/>
            <a:ext cx="1119716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21-May-20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D1F6BF2-69EF-4141-9705-91D7EDE5473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54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792" r:id="rId12"/>
    <p:sldLayoutId id="2147483793" r:id="rId13"/>
    <p:sldLayoutId id="2147483794" r:id="rId14"/>
    <p:sldLayoutId id="2147483795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927DE6-5FE0-4ED5-87F3-F28E7EE318C2}" type="datetime1">
              <a:rPr lang="en-US" altLang="en-US" smtClean="0"/>
              <a:t>21-May-20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CAC204-FCA2-44A0-B700-5B8A491F2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2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9.xml"/><Relationship Id="rId5" Type="http://schemas.openxmlformats.org/officeDocument/2006/relationships/hyperlink" Target="https://archive.org/details/gov.fhwa.ttp.vh-438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4-05-27 at 7.23.47 AM.png">
            <a:extLst>
              <a:ext uri="{FF2B5EF4-FFF2-40B4-BE49-F238E27FC236}">
                <a16:creationId xmlns:a16="http://schemas.microsoft.com/office/drawing/2014/main" id="{B1D367FB-B8B3-472B-89EF-80370C4F2C6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103332" y="542651"/>
            <a:ext cx="6345468" cy="5019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Shape 80">
            <a:extLst>
              <a:ext uri="{FF2B5EF4-FFF2-40B4-BE49-F238E27FC236}">
                <a16:creationId xmlns:a16="http://schemas.microsoft.com/office/drawing/2014/main" id="{D971A54E-D6C0-49A1-9FDD-F9E024D67C5C}"/>
              </a:ext>
            </a:extLst>
          </p:cNvPr>
          <p:cNvSpPr txBox="1">
            <a:spLocks/>
          </p:cNvSpPr>
          <p:nvPr/>
        </p:nvSpPr>
        <p:spPr>
          <a:xfrm>
            <a:off x="0" y="457200"/>
            <a:ext cx="12192000" cy="503380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PR" sz="115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Nano-concreto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1F59D9-7D49-4CB8-B6B4-69A4D3698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9D79B-2033-4404-9306-DCF466488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7C9E36B5-1871-46FC-A2C0-4F2A2A73A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333" y="5638800"/>
            <a:ext cx="61930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www.nano-link.org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4A3138-5CA3-42FF-A47E-F43AD922F60D}"/>
              </a:ext>
            </a:extLst>
          </p:cNvPr>
          <p:cNvSpPr/>
          <p:nvPr/>
        </p:nvSpPr>
        <p:spPr>
          <a:xfrm>
            <a:off x="3200401" y="43434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36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Bebas Neue" charset="0"/>
                <a:cs typeface="Bebas Neue" charset="0"/>
              </a:rPr>
              <a:t>Versión 032117.2</a:t>
            </a:r>
            <a:endParaRPr lang="es-PR" sz="36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F15151-9351-4AFE-AB8C-511AAE48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F3AA50-3DE0-4989-89D5-AD2191D1E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4C827B1-9955-4133-9691-9F2BA31D0F3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2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0" i="0" u="none" strike="noStrike" kern="1200" cap="none" spc="-5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Conceptos que debes conocer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B5A9B6-A693-4C33-9F3A-6CA4B9E7C455}"/>
              </a:ext>
            </a:extLst>
          </p:cNvPr>
          <p:cNvSpPr/>
          <p:nvPr/>
        </p:nvSpPr>
        <p:spPr>
          <a:xfrm>
            <a:off x="124691" y="1217949"/>
            <a:ext cx="11942618" cy="4344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Aditivos o agregados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Mezclas en forma de polvo o fluidos que le otorgan al concreto ciertas características que no se pueden obtener con mezclas tradicionales de concreto.</a:t>
            </a:r>
            <a:endParaRPr lang="es-P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Viscosidad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Es la resistencia que tiene un fluido a fluir.</a:t>
            </a:r>
            <a:endParaRPr lang="es-P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Curado e hidratación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El concreto se solidifica y endurece después de mezclarlo con agua y colocarlo en posición debido a un proceso químico conocido como hidratación. El agua reacciona con el cemento, que une los otros componentes, creando un material similar a la piedra. La reacción es exotérmica (genera calor) y se debe tener cuidado ya que la acumulación de calor puede afectar la integridad del material.</a:t>
            </a:r>
            <a:endParaRPr lang="es-P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478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F15151-9351-4AFE-AB8C-511AAE48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F3AA50-3DE0-4989-89D5-AD2191D1E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4C827B1-9955-4133-9691-9F2BA31D0F3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2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0" i="0" u="none" strike="noStrike" kern="1200" cap="none" spc="-5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Conceptos que debes conocer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AD88C5-A22A-4431-9E4A-87AB76CE6CA5}"/>
              </a:ext>
            </a:extLst>
          </p:cNvPr>
          <p:cNvSpPr/>
          <p:nvPr/>
        </p:nvSpPr>
        <p:spPr>
          <a:xfrm>
            <a:off x="62346" y="1143000"/>
            <a:ext cx="12053454" cy="4446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Capacidad de trabajo </a:t>
            </a:r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- Definida por la capacidad de la mezcla para ser colocada y compactada en molde sin “sangrado” o segregación de los componentes (con vibración). Esto depende del contenido de agua, el agregado (distribución de forma y tamaño), el contenido de cemento y el tiempo (nivel de hidratación). Aumentar el contenido de agua o agregar aditivos químicos aumenta la funcionalidad del concreto. El exceso de agua conduce a un mayor sangrado (agua superficial) y/o la segregación de los agregados (cuando el cemento y los agregados comienzan a separarse), y el concreto resultante tiene una menor calidad.</a:t>
            </a:r>
            <a:endParaRPr lang="es-PR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Caída</a:t>
            </a:r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- La capacidad del concreto para deformarse bajo su propio peso sin restricción alguna, excepto por la fricción de la superficie.</a:t>
            </a:r>
            <a:endParaRPr lang="es-PR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Mecánica de hidratación </a:t>
            </a:r>
            <a:r>
              <a:rPr lang="es-E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- Se refiere al proceso de eliminación de agua.</a:t>
            </a:r>
            <a:endParaRPr lang="es-PR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88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5BE98F7-5376-44C8-9507-C51351FE5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812864-71EE-4E0A-AA05-AA5E4F5F1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32501C6B-5CD0-4837-A5CA-8E2B100E179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-1"/>
            <a:ext cx="121920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000" b="1" i="0" u="none" strike="noStrike" kern="1200" spc="0" normalizeH="0" baseline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Nano-concreto en el futuro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3C4F66-0E6F-4D2A-8A88-3608AE48F3AD}"/>
              </a:ext>
            </a:extLst>
          </p:cNvPr>
          <p:cNvSpPr/>
          <p:nvPr/>
        </p:nvSpPr>
        <p:spPr>
          <a:xfrm>
            <a:off x="353291" y="1566952"/>
            <a:ext cx="5818909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5715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altLang="zh-CN" sz="36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Ingeniería civil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s-PR" altLang="zh-CN" sz="14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571500" marR="0" lvl="0" indent="-5715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altLang="zh-CN" sz="36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Ingeniería estructural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s-PR" altLang="zh-CN" sz="14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571500" marR="0" lvl="0" indent="-5715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altLang="zh-CN" sz="36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Arquitectura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s-PR" altLang="zh-CN" sz="14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571500" marR="0" lvl="0" indent="-5715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PR" altLang="zh-CN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Ingeniería mecánica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lang="es-PR" altLang="zh-CN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571500" marR="0" lvl="0" indent="-5715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PR" altLang="zh-CN" sz="36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Aeroespacial</a:t>
            </a:r>
          </a:p>
        </p:txBody>
      </p:sp>
      <p:pic>
        <p:nvPicPr>
          <p:cNvPr id="18" name="Picture 17" descr="Waterless-Concrete-Building_medium.jpg">
            <a:extLst>
              <a:ext uri="{FF2B5EF4-FFF2-40B4-BE49-F238E27FC236}">
                <a16:creationId xmlns:a16="http://schemas.microsoft.com/office/drawing/2014/main" id="{418F8132-18FD-43E5-BBDD-E79D1DDC63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400" y="1676400"/>
            <a:ext cx="4699000" cy="3517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787802-BEE8-413D-98AB-38F9E78298DF}"/>
              </a:ext>
            </a:extLst>
          </p:cNvPr>
          <p:cNvSpPr txBox="1"/>
          <p:nvPr/>
        </p:nvSpPr>
        <p:spPr>
          <a:xfrm>
            <a:off x="6502400" y="5459883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“Waterless Concrete Building on the Moon”</a:t>
            </a:r>
          </a:p>
          <a:p>
            <a:pPr algn="r"/>
            <a:r>
              <a:rPr lang="en-US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PR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 de imagen</a:t>
            </a:r>
            <a:r>
              <a:rPr lang="en-US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NASA</a:t>
            </a:r>
          </a:p>
        </p:txBody>
      </p:sp>
    </p:spTree>
    <p:extLst>
      <p:ext uri="{BB962C8B-B14F-4D97-AF65-F5344CB8AC3E}">
        <p14:creationId xmlns:p14="http://schemas.microsoft.com/office/powerpoint/2010/main" val="4194027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FEDC0B-C2BE-48AE-B5EC-84E36E940F8C}"/>
              </a:ext>
            </a:extLst>
          </p:cNvPr>
          <p:cNvCxnSpPr/>
          <p:nvPr/>
        </p:nvCxnSpPr>
        <p:spPr>
          <a:xfrm>
            <a:off x="9992656" y="3886200"/>
            <a:ext cx="0" cy="9144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AA1278B-B79F-4990-BA52-0A3B9D5E65DC}"/>
              </a:ext>
            </a:extLst>
          </p:cNvPr>
          <p:cNvCxnSpPr/>
          <p:nvPr/>
        </p:nvCxnSpPr>
        <p:spPr>
          <a:xfrm>
            <a:off x="9985729" y="1295400"/>
            <a:ext cx="0" cy="9144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D7CAFE2-0685-46DF-8FE6-F0F3372F19D2}"/>
              </a:ext>
            </a:extLst>
          </p:cNvPr>
          <p:cNvCxnSpPr/>
          <p:nvPr/>
        </p:nvCxnSpPr>
        <p:spPr>
          <a:xfrm>
            <a:off x="2827690" y="2590800"/>
            <a:ext cx="0" cy="9144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DC185B0-A02B-418E-87EF-13CE63BD4318}"/>
              </a:ext>
            </a:extLst>
          </p:cNvPr>
          <p:cNvCxnSpPr/>
          <p:nvPr/>
        </p:nvCxnSpPr>
        <p:spPr>
          <a:xfrm>
            <a:off x="2834617" y="3810000"/>
            <a:ext cx="0" cy="9144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E4D86F-D0A3-402B-9298-906A0964D5FE}"/>
              </a:ext>
            </a:extLst>
          </p:cNvPr>
          <p:cNvCxnSpPr/>
          <p:nvPr/>
        </p:nvCxnSpPr>
        <p:spPr>
          <a:xfrm>
            <a:off x="2827690" y="533400"/>
            <a:ext cx="0" cy="9144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mond 4">
            <a:extLst>
              <a:ext uri="{FF2B5EF4-FFF2-40B4-BE49-F238E27FC236}">
                <a16:creationId xmlns:a16="http://schemas.microsoft.com/office/drawing/2014/main" id="{4A5B7A3F-9914-49D2-AAFD-D2BAF7C49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821" y="3505200"/>
            <a:ext cx="3139494" cy="869229"/>
          </a:xfrm>
          <a:prstGeom prst="diamond">
            <a:avLst/>
          </a:prstGeom>
          <a:solidFill>
            <a:schemeClr val="tx1"/>
          </a:solidFill>
          <a:ln w="38100">
            <a:solidFill>
              <a:schemeClr val="accent1"/>
            </a:solidFill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Nano-reducción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Preparativos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66">
            <a:extLst>
              <a:ext uri="{FF2B5EF4-FFF2-40B4-BE49-F238E27FC236}">
                <a16:creationId xmlns:a16="http://schemas.microsoft.com/office/drawing/2014/main" id="{CF3C3413-C117-424A-90B1-4E9322656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7090" y="1465812"/>
            <a:ext cx="2038350" cy="1689418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1"/>
            </a:solidFill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Introducción de conceptos: concreto, material compuesto (“composite”), nanotecnología utilizada en el procesamiento.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B838FCA-C0C1-43D6-A9BC-C55AB4097ABF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32195" y="381000"/>
            <a:ext cx="1272021" cy="218138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mond 1">
            <a:extLst>
              <a:ext uri="{FF2B5EF4-FFF2-40B4-BE49-F238E27FC236}">
                <a16:creationId xmlns:a16="http://schemas.microsoft.com/office/drawing/2014/main" id="{4A553187-91A2-4CAD-8B98-DD2E7E06F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883" y="153989"/>
            <a:ext cx="2676525" cy="931862"/>
          </a:xfrm>
          <a:prstGeom prst="diamond">
            <a:avLst/>
          </a:prstGeom>
          <a:solidFill>
            <a:schemeClr val="tx1"/>
          </a:solidFill>
          <a:ln w="38100">
            <a:solidFill>
              <a:schemeClr val="accent1"/>
            </a:solidFill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</a:tabLst>
            </a:pPr>
            <a:r>
              <a:rPr kumimoji="0" lang="es-PR" altLang="es-PR" sz="14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Pre-actividad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</a:tabLst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Preparativos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99341404-21CE-431B-A859-FC2DC8CD7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7090" y="4714875"/>
            <a:ext cx="2057400" cy="1381125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1"/>
            </a:solidFill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Los estudiantes trabajan en grupo para procesar y producir un material cementoso a nivel de nanopartículas.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7">
            <a:extLst>
              <a:ext uri="{FF2B5EF4-FFF2-40B4-BE49-F238E27FC236}">
                <a16:creationId xmlns:a16="http://schemas.microsoft.com/office/drawing/2014/main" id="{5A175F7C-5A61-4097-96EC-C382FE4B9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1304" y="2228850"/>
            <a:ext cx="2228850" cy="2190750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1"/>
            </a:solidFill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Los estudiantes llevan a cabo las pruebas de tracción (“</a:t>
            </a:r>
            <a:r>
              <a:rPr kumimoji="0" lang="en-US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tensile</a:t>
            </a: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”) en la muestra a base de nanopartículas y en la muestra original (“</a:t>
            </a:r>
            <a:r>
              <a:rPr kumimoji="0" lang="en-US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bulk</a:t>
            </a: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material”) y graban los resultados utilizando una cámara.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Diamond 11">
            <a:extLst>
              <a:ext uri="{FF2B5EF4-FFF2-40B4-BE49-F238E27FC236}">
                <a16:creationId xmlns:a16="http://schemas.microsoft.com/office/drawing/2014/main" id="{F3957FAF-1874-482F-81DF-D7007ACB9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3642" y="361950"/>
            <a:ext cx="2924175" cy="1466850"/>
          </a:xfrm>
          <a:prstGeom prst="diamond">
            <a:avLst/>
          </a:prstGeom>
          <a:solidFill>
            <a:schemeClr val="tx1"/>
          </a:solidFill>
          <a:ln w="38100">
            <a:solidFill>
              <a:schemeClr val="accent1"/>
            </a:solidFill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</a:tabLst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El efecto del nano-concreto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</a:tabLst>
            </a:pPr>
            <a:r>
              <a:rPr kumimoji="0" lang="es-PR" altLang="es-PR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Preparativos</a:t>
            </a:r>
            <a:endParaRPr kumimoji="0" lang="es-PR" altLang="es-P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" name="Rectangle: Rounded Corners 12">
            <a:extLst>
              <a:ext uri="{FF2B5EF4-FFF2-40B4-BE49-F238E27FC236}">
                <a16:creationId xmlns:a16="http://schemas.microsoft.com/office/drawing/2014/main" id="{1899F09F-9373-4FC1-AD3D-4A142352E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1304" y="4802187"/>
            <a:ext cx="2228850" cy="129381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>
            <a:solidFill>
              <a:schemeClr val="accent1"/>
            </a:solidFill>
            <a:round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Discusión e ilustración del nano-mecanismo que se ocurre (hidratación, área superficial).</a:t>
            </a:r>
            <a:endParaRPr kumimoji="0" lang="es-PR" altLang="es-P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D02A18A4-8243-4041-A725-F23ECF16BAFD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3894490" y="1447800"/>
            <a:ext cx="5153027" cy="3957638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14">
            <a:extLst>
              <a:ext uri="{FF2B5EF4-FFF2-40B4-BE49-F238E27FC236}">
                <a16:creationId xmlns:a16="http://schemas.microsoft.com/office/drawing/2014/main" id="{30C5A1A3-6DAB-4D79-89EE-232463FEA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4215" y="190500"/>
            <a:ext cx="2019300" cy="8001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>
            <a:solidFill>
              <a:schemeClr val="accent1"/>
            </a:solidFill>
            <a:round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altLang="es-PR" sz="1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Repaso de conceptos centrales de nano-concreto.</a:t>
            </a:r>
            <a:endParaRPr kumimoji="0" lang="es-PR" altLang="es-PR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1ADDC86-1FD4-4C6D-91D8-2357BB549B0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76200"/>
            <a:ext cx="1168975" cy="632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J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i="0" u="none" strike="noStrike" kern="1200" spc="0" normalizeH="0" baseline="0" dirty="0">
                <a:ln w="38100">
                  <a:solidFill>
                    <a:schemeClr val="tx1"/>
                  </a:solidFill>
                </a:ln>
                <a:solidFill>
                  <a:srgbClr val="C00000"/>
                </a:solidFill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A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322EE1A-F78D-4EB8-8EF2-CBEA0E3EF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265" y="5727404"/>
            <a:ext cx="1849075" cy="59719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6A0FF14-976B-436A-9B8C-703482DB1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6200" y="5638800"/>
            <a:ext cx="613246" cy="602927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4012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 noChangeArrowheads="1"/>
          </p:cNvSpPr>
          <p:nvPr/>
        </p:nvSpPr>
        <p:spPr bwMode="auto">
          <a:xfrm>
            <a:off x="6816425" y="5928569"/>
            <a:ext cx="3241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829" y="1596378"/>
            <a:ext cx="5257800" cy="3888003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</a:pPr>
            <a:r>
              <a:rPr lang="es-PR" altLang="zh-CN" sz="3600" b="1" dirty="0">
                <a:solidFill>
                  <a:srgbClr val="0C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Durante la actividad de hoy estaremos convirtiendo el material más común y utilizado en un material compuesto con base en nanotecnología.</a:t>
            </a:r>
            <a:endParaRPr lang="es-PR" altLang="zh-CN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1F1C94-49C7-4CB9-908E-0C2191B7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9208F0-A6BC-4871-BBDF-FC9AA760A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pic>
        <p:nvPicPr>
          <p:cNvPr id="17" name="Picture 16" descr="concrete.jpg">
            <a:extLst>
              <a:ext uri="{FF2B5EF4-FFF2-40B4-BE49-F238E27FC236}">
                <a16:creationId xmlns:a16="http://schemas.microsoft.com/office/drawing/2014/main" id="{03D46DBA-7C07-4D39-B24B-60663C336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5042" y="525622"/>
            <a:ext cx="5822158" cy="5036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8BD467E-9599-47B2-A2D9-19531F236AEA}"/>
              </a:ext>
            </a:extLst>
          </p:cNvPr>
          <p:cNvSpPr txBox="1">
            <a:spLocks noChangeArrowheads="1"/>
          </p:cNvSpPr>
          <p:nvPr/>
        </p:nvSpPr>
        <p:spPr>
          <a:xfrm>
            <a:off x="-18872" y="533400"/>
            <a:ext cx="6083913" cy="898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altLang="zh-CN" sz="5400" b="1" spc="0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dist="38100" dir="2700000" algn="bl" rotWithShape="0">
                    <a:srgbClr val="C00000"/>
                  </a:outerShdw>
                </a:effectLst>
                <a:latin typeface="Arial Black" panose="020B0A04020102020204"/>
                <a:ea typeface="SimSun" panose="02010600030101010101" pitchFamily="2" charset="-122"/>
              </a:rPr>
              <a:t>Visión general</a:t>
            </a:r>
            <a:endParaRPr kumimoji="0" lang="es-PR" altLang="zh-CN" sz="5400" b="1" i="0" u="none" strike="noStrike" kern="1200" cap="none" spc="0" normalizeH="0" baseline="0" dirty="0">
              <a:ln w="13462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dist="38100" dir="2700000" algn="bl" rotWithShape="0">
                  <a:srgbClr val="C00000"/>
                </a:outerShdw>
              </a:effectLst>
              <a:uLnTx/>
              <a:uFillTx/>
              <a:latin typeface="Arial Black" panose="020B0A04020102020204"/>
              <a:ea typeface="SimSun" panose="0201060003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6171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 noChangeArrowheads="1"/>
          </p:cNvSpPr>
          <p:nvPr/>
        </p:nvSpPr>
        <p:spPr bwMode="auto">
          <a:xfrm>
            <a:off x="6816425" y="5928569"/>
            <a:ext cx="3241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16205" y="4953000"/>
            <a:ext cx="4800600" cy="1202900"/>
          </a:xfrm>
        </p:spPr>
        <p:txBody>
          <a:bodyPr>
            <a:noAutofit/>
          </a:bodyPr>
          <a:lstStyle/>
          <a:p>
            <a:pPr marL="234950" indent="-2349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PR" altLang="zh-CN" sz="2400" b="1" dirty="0">
                <a:solidFill>
                  <a:srgbClr val="0C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Molienda criogénica</a:t>
            </a:r>
          </a:p>
          <a:p>
            <a:pPr marL="234950" indent="-2349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PR" altLang="zh-CN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Micro pulverización (molienda)</a:t>
            </a:r>
          </a:p>
          <a:p>
            <a:pPr marL="234950" indent="-23495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s-PR" altLang="zh-CN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Molienda en polvo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1F1C94-49C7-4CB9-908E-0C2191B7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9208F0-A6BC-4871-BBDF-FC9AA760A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pic>
        <p:nvPicPr>
          <p:cNvPr id="10" name="Picture 9" descr="1-13051311440B40.jpg">
            <a:extLst>
              <a:ext uri="{FF2B5EF4-FFF2-40B4-BE49-F238E27FC236}">
                <a16:creationId xmlns:a16="http://schemas.microsoft.com/office/drawing/2014/main" id="{38F577DB-16E8-4B21-BEF4-B9714C905A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186" b="2818"/>
          <a:stretch/>
        </p:blipFill>
        <p:spPr>
          <a:xfrm>
            <a:off x="1992312" y="1447800"/>
            <a:ext cx="3951288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BD3A2BB6-6ADB-456C-A312-F914449F8332}"/>
              </a:ext>
            </a:extLst>
          </p:cNvPr>
          <p:cNvSpPr txBox="1">
            <a:spLocks noChangeArrowheads="1"/>
          </p:cNvSpPr>
          <p:nvPr/>
        </p:nvSpPr>
        <p:spPr>
          <a:xfrm>
            <a:off x="90742" y="1447800"/>
            <a:ext cx="1814258" cy="3128844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</a:pPr>
            <a:r>
              <a:rPr lang="es-PR" altLang="zh-CN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Los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</a:pPr>
            <a:r>
              <a:rPr lang="es-PR" altLang="zh-CN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procesos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</a:pPr>
            <a:r>
              <a:rPr lang="es-PR" altLang="zh-CN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de nano-tecnología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</a:pPr>
            <a:r>
              <a:rPr lang="es-PR" altLang="zh-CN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se obtienen utilizando equipo en laboratorios como este.</a:t>
            </a:r>
          </a:p>
        </p:txBody>
      </p:sp>
      <p:pic>
        <p:nvPicPr>
          <p:cNvPr id="1026" name="Picture 2" descr="KRUPS GX420851, Coffee Grinder with Scale, 39 grind settings ...">
            <a:extLst>
              <a:ext uri="{FF2B5EF4-FFF2-40B4-BE49-F238E27FC236}">
                <a16:creationId xmlns:a16="http://schemas.microsoft.com/office/drawing/2014/main" id="{3B0549D3-72D2-4AC4-904A-7253A1A90A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5" t="2475" r="20856" b="9264"/>
          <a:stretch/>
        </p:blipFill>
        <p:spPr bwMode="auto">
          <a:xfrm flipH="1">
            <a:off x="9209174" y="1066800"/>
            <a:ext cx="2601826" cy="477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D667F75D-81A7-421F-A8DB-FA5A3B8D08B2}"/>
              </a:ext>
            </a:extLst>
          </p:cNvPr>
          <p:cNvSpPr txBox="1">
            <a:spLocks noChangeArrowheads="1"/>
          </p:cNvSpPr>
          <p:nvPr/>
        </p:nvSpPr>
        <p:spPr>
          <a:xfrm>
            <a:off x="6542174" y="1752600"/>
            <a:ext cx="2601826" cy="2299093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</a:pPr>
            <a:r>
              <a:rPr lang="es-PR" altLang="zh-CN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Podemos emular los procesos de nanotecnología con equipos como este.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0F912AC-6439-470B-93C4-0582529F2816}"/>
              </a:ext>
            </a:extLst>
          </p:cNvPr>
          <p:cNvSpPr txBox="1">
            <a:spLocks noChangeArrowheads="1"/>
          </p:cNvSpPr>
          <p:nvPr/>
        </p:nvSpPr>
        <p:spPr>
          <a:xfrm>
            <a:off x="9587" y="0"/>
            <a:ext cx="5781613" cy="898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100" b="1" i="0" u="none" strike="noStrike" kern="1200" cap="none" spc="0" normalizeH="0" baseline="0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dist="38100" dir="2700000" algn="bl" rotWithShape="0">
                    <a:srgbClr val="C00000"/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Laboratorio</a:t>
            </a:r>
            <a:r>
              <a:rPr kumimoji="0" lang="es-PR" altLang="zh-CN" b="1" i="0" u="none" strike="noStrike" kern="1200" cap="none" spc="0" normalizeH="0" baseline="0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dist="38100" dir="2700000" algn="bl" rotWithShape="0">
                    <a:srgbClr val="C00000"/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        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F86BC3D-6BB5-4084-98A5-16B16DB47373}"/>
              </a:ext>
            </a:extLst>
          </p:cNvPr>
          <p:cNvSpPr txBox="1">
            <a:spLocks noChangeArrowheads="1"/>
          </p:cNvSpPr>
          <p:nvPr/>
        </p:nvSpPr>
        <p:spPr>
          <a:xfrm>
            <a:off x="6400802" y="53654"/>
            <a:ext cx="5791198" cy="898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b="1" i="0" u="none" strike="noStrike" kern="1200" cap="none" spc="0" normalizeH="0" baseline="0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dist="38100" dir="2700000" algn="bl" rotWithShape="0">
                    <a:srgbClr val="C00000"/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Laboratorio casero</a:t>
            </a:r>
          </a:p>
        </p:txBody>
      </p:sp>
    </p:spTree>
    <p:extLst>
      <p:ext uri="{BB962C8B-B14F-4D97-AF65-F5344CB8AC3E}">
        <p14:creationId xmlns:p14="http://schemas.microsoft.com/office/powerpoint/2010/main" val="119527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FAFD3D5-599C-4E53-A1AA-FFF5655FBC23}"/>
              </a:ext>
            </a:extLst>
          </p:cNvPr>
          <p:cNvSpPr txBox="1">
            <a:spLocks noChangeArrowheads="1"/>
          </p:cNvSpPr>
          <p:nvPr/>
        </p:nvSpPr>
        <p:spPr>
          <a:xfrm>
            <a:off x="-13852" y="76200"/>
            <a:ext cx="12205851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400" b="0" i="0" u="none" strike="noStrike" kern="1200" cap="none" spc="-5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Prueba de tensión: Tracción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912095-2D84-4781-8B29-2D338167BF19}"/>
              </a:ext>
            </a:extLst>
          </p:cNvPr>
          <p:cNvSpPr/>
          <p:nvPr/>
        </p:nvSpPr>
        <p:spPr>
          <a:xfrm>
            <a:off x="0" y="3200400"/>
            <a:ext cx="12168562" cy="3131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Pruebas adicionales produjeron resultados similares.</a:t>
            </a: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Reglas:</a:t>
            </a:r>
          </a:p>
          <a:p>
            <a:pPr marL="800100" lvl="1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Agua en exceso disminuye la fuerza del concreto…la cantidad </a:t>
            </a: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apropiada</a:t>
            </a: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permite el flujo y la funcionalidad.</a:t>
            </a:r>
          </a:p>
          <a:p>
            <a:pPr marL="800100" lvl="1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tiempo de curado lo afecta </a:t>
            </a: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el curado </a:t>
            </a: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apropiado</a:t>
            </a: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mejora todas las propiedades del concreto.</a:t>
            </a:r>
          </a:p>
          <a:p>
            <a:pPr marL="800100" lvl="1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</a:t>
            </a: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concreto se endurece según pasa el tiempo pero a mayor tiempo se fractura y agrieta.</a:t>
            </a: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Relación área superficial a volumen: las partículas finas llenaron los espacios vacíos entre los granos de cemento y hubo mejor dispersión.</a:t>
            </a:r>
          </a:p>
        </p:txBody>
      </p:sp>
      <p:sp>
        <p:nvSpPr>
          <p:cNvPr id="70658" name="Date Placeholder 3"/>
          <p:cNvSpPr>
            <a:spLocks noGrp="1" noChangeArrowheads="1"/>
          </p:cNvSpPr>
          <p:nvPr/>
        </p:nvSpPr>
        <p:spPr bwMode="auto">
          <a:xfrm>
            <a:off x="6816425" y="5928569"/>
            <a:ext cx="32419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1F1C94-49C7-4CB9-908E-0C2191B7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17636"/>
            <a:ext cx="613246" cy="6029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9208F0-A6BC-4871-BBDF-FC9AA760A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8680" y="5886071"/>
            <a:ext cx="1314678" cy="438529"/>
          </a:xfrm>
          <a:prstGeom prst="rect">
            <a:avLst/>
          </a:prstGeom>
        </p:spPr>
      </p:pic>
      <p:pic>
        <p:nvPicPr>
          <p:cNvPr id="10" name="Picture 9" descr="Screen Shot 2014-05-27 at 7.23.47 AM.png">
            <a:extLst>
              <a:ext uri="{FF2B5EF4-FFF2-40B4-BE49-F238E27FC236}">
                <a16:creationId xmlns:a16="http://schemas.microsoft.com/office/drawing/2014/main" id="{F23CF8E7-0DC5-4C11-BC10-15C16B10F62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8524192" y="914400"/>
            <a:ext cx="3371222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2" name="Content Placeholder 8">
            <a:extLst>
              <a:ext uri="{FF2B5EF4-FFF2-40B4-BE49-F238E27FC236}">
                <a16:creationId xmlns:a16="http://schemas.microsoft.com/office/drawing/2014/main" id="{FC3EC915-B909-435E-8EA6-15C3E28BEF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089159"/>
              </p:ext>
            </p:extLst>
          </p:nvPr>
        </p:nvGraphicFramePr>
        <p:xfrm>
          <a:off x="331222" y="914400"/>
          <a:ext cx="7772400" cy="21257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73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2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141">
                <a:tc>
                  <a:txBody>
                    <a:bodyPr/>
                    <a:lstStyle/>
                    <a:p>
                      <a:endParaRPr lang="en-US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Perlita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Nano-Perlita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141"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Masa (curado)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152 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147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141"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Tiempo de curado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 días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 días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141"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Carga (fallo/rotura)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36 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43 lb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1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R" sz="2000" b="1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Proporción de mezcla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6:4:4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6:4:4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288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AE27C5D-BAD9-4A90-A897-6DB7100F2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8229B7-6D65-4F5E-A4A4-EE606C632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2F2E6723-B25F-4AC0-B7DB-167E1BA7E99E}"/>
              </a:ext>
            </a:extLst>
          </p:cNvPr>
          <p:cNvSpPr txBox="1">
            <a:spLocks noChangeArrowheads="1"/>
          </p:cNvSpPr>
          <p:nvPr/>
        </p:nvSpPr>
        <p:spPr>
          <a:xfrm>
            <a:off x="9587" y="54415"/>
            <a:ext cx="12182413" cy="707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b="1" i="0" u="none" strike="noStrike" kern="1200" cap="none" spc="0" normalizeH="0" baseline="0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dist="38100" dir="2700000" algn="bl" rotWithShape="0">
                    <a:srgbClr val="C00000"/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Análisis - Conclusiones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858316-D820-45A6-9641-BB0E26F93BC7}"/>
              </a:ext>
            </a:extLst>
          </p:cNvPr>
          <p:cNvGrpSpPr/>
          <p:nvPr/>
        </p:nvGrpSpPr>
        <p:grpSpPr>
          <a:xfrm>
            <a:off x="7772400" y="3810000"/>
            <a:ext cx="2859936" cy="2457757"/>
            <a:chOff x="5624535" y="4250009"/>
            <a:chExt cx="2859936" cy="2457757"/>
          </a:xfrm>
        </p:grpSpPr>
        <p:pic>
          <p:nvPicPr>
            <p:cNvPr id="29" name="Picture 28" descr="Image(x600).jpg">
              <a:extLst>
                <a:ext uri="{FF2B5EF4-FFF2-40B4-BE49-F238E27FC236}">
                  <a16:creationId xmlns:a16="http://schemas.microsoft.com/office/drawing/2014/main" id="{B9CF291E-15BB-4E80-B95A-E89544B1C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24535" y="4250009"/>
              <a:ext cx="2859936" cy="2457757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3E4DDEB-268C-4345-8FDE-E6716D5B00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6457" y="6233782"/>
              <a:ext cx="308278" cy="9609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9B17362-1BEB-42E3-AB80-30784ED35C84}"/>
                </a:ext>
              </a:extLst>
            </p:cNvPr>
            <p:cNvSpPr txBox="1"/>
            <p:nvPr/>
          </p:nvSpPr>
          <p:spPr>
            <a:xfrm>
              <a:off x="6343183" y="5719447"/>
              <a:ext cx="1062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23.4μm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A5BE246-A907-48C4-89C9-F922EB175301}"/>
              </a:ext>
            </a:extLst>
          </p:cNvPr>
          <p:cNvGrpSpPr/>
          <p:nvPr/>
        </p:nvGrpSpPr>
        <p:grpSpPr>
          <a:xfrm>
            <a:off x="2462711" y="3810000"/>
            <a:ext cx="2820674" cy="2424017"/>
            <a:chOff x="5624536" y="1825992"/>
            <a:chExt cx="2820674" cy="2424017"/>
          </a:xfrm>
        </p:grpSpPr>
        <p:pic>
          <p:nvPicPr>
            <p:cNvPr id="30" name="Picture 29" descr="Image(x60).jpg">
              <a:extLst>
                <a:ext uri="{FF2B5EF4-FFF2-40B4-BE49-F238E27FC236}">
                  <a16:creationId xmlns:a16="http://schemas.microsoft.com/office/drawing/2014/main" id="{18DC9ECE-670A-4CB4-8B4D-8379C3CA2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24536" y="1825992"/>
              <a:ext cx="2820674" cy="2424017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D6E2DEE-00B7-42CC-9A03-87B1C1F24964}"/>
                </a:ext>
              </a:extLst>
            </p:cNvPr>
            <p:cNvCxnSpPr>
              <a:cxnSpLocks/>
            </p:cNvCxnSpPr>
            <p:nvPr/>
          </p:nvCxnSpPr>
          <p:spPr>
            <a:xfrm>
              <a:off x="5670265" y="3638696"/>
              <a:ext cx="2774944" cy="59170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820A0D6-A3CC-4C49-B733-C92CAEDFC07E}"/>
                </a:ext>
              </a:extLst>
            </p:cNvPr>
            <p:cNvSpPr txBox="1"/>
            <p:nvPr/>
          </p:nvSpPr>
          <p:spPr>
            <a:xfrm>
              <a:off x="6466775" y="3245739"/>
              <a:ext cx="13383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2.92mm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9E63F0B-B018-4D31-9FB4-DE7165CE4D6F}"/>
              </a:ext>
            </a:extLst>
          </p:cNvPr>
          <p:cNvSpPr txBox="1"/>
          <p:nvPr/>
        </p:nvSpPr>
        <p:spPr>
          <a:xfrm>
            <a:off x="5244122" y="4256576"/>
            <a:ext cx="25282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Micrografías provistas por</a:t>
            </a:r>
          </a:p>
          <a:p>
            <a:pPr algn="ctr"/>
            <a:r>
              <a:rPr lang="es-P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micrografía electrónica de   Nano-Link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2543EE-8D9B-4279-AA50-E5DCBB74D68B}"/>
              </a:ext>
            </a:extLst>
          </p:cNvPr>
          <p:cNvSpPr/>
          <p:nvPr/>
        </p:nvSpPr>
        <p:spPr>
          <a:xfrm>
            <a:off x="1308620" y="4810574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s-P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Perlita</a:t>
            </a:r>
            <a:endParaRPr lang="es-P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E01C25-18D5-4345-9ACC-DB665E833FDF}"/>
              </a:ext>
            </a:extLst>
          </p:cNvPr>
          <p:cNvSpPr/>
          <p:nvPr/>
        </p:nvSpPr>
        <p:spPr>
          <a:xfrm>
            <a:off x="10847883" y="4715712"/>
            <a:ext cx="121235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PR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erlita</a:t>
            </a:r>
            <a:r>
              <a:rPr lang="es-P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molida</a:t>
            </a:r>
            <a:endParaRPr lang="es-P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73EF9C-876D-44C0-9BA9-147570E65544}"/>
              </a:ext>
            </a:extLst>
          </p:cNvPr>
          <p:cNvSpPr/>
          <p:nvPr/>
        </p:nvSpPr>
        <p:spPr>
          <a:xfrm>
            <a:off x="7010400" y="814463"/>
            <a:ext cx="5062506" cy="2894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18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Prioridad de fuerzas e interacciones: hubo cambio en la zona de contacto, la hidratación aumentó por la dispersión y esto se traduce en mayor reactividad.</a:t>
            </a: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18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Extensión de la actividad: se pueden alterar distintas variables como condiciones en el proceso y tiempo de curado. Adicional, la mezcla puede variar.</a:t>
            </a:r>
            <a:endParaRPr lang="es-PR" sz="18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C83234-5DE7-4630-A97D-CB4CB4D212FC}"/>
              </a:ext>
            </a:extLst>
          </p:cNvPr>
          <p:cNvSpPr/>
          <p:nvPr/>
        </p:nvSpPr>
        <p:spPr>
          <a:xfrm>
            <a:off x="9587" y="839546"/>
            <a:ext cx="6619813" cy="2894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18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Aunque el agregado (Perlita molida) solo pudo reducirse a un promedio de 25</a:t>
            </a:r>
            <a:r>
              <a:rPr lang="es-ES" sz="18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s-ES" sz="18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 (utilizando métodos caseros de laboratorio), el material cambió significativamente y los resultados obtenidos apoyaron las predicciones o el efecto a nivel nano: un material compuesto en nano-escala ligero pero fuerte.</a:t>
            </a: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18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Relación área superficial a volumen: las partículas finas llenaron los espacios vacíos entre los granos de cemento y hubo mejor dispersión.</a:t>
            </a:r>
          </a:p>
        </p:txBody>
      </p:sp>
    </p:spTree>
    <p:extLst>
      <p:ext uri="{BB962C8B-B14F-4D97-AF65-F5344CB8AC3E}">
        <p14:creationId xmlns:p14="http://schemas.microsoft.com/office/powerpoint/2010/main" val="392250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AE27C5D-BAD9-4A90-A897-6DB7100F2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8229B7-6D65-4F5E-A4A4-EE606C632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5D6548D-87B7-47C4-973B-11AA2AD219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-1"/>
            <a:ext cx="121920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altLang="zh-CN" sz="5400" b="1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/>
                <a:ea typeface="SimSun" panose="02010600030101010101" pitchFamily="2" charset="-122"/>
              </a:rPr>
              <a:t>Nano-mecanismo</a:t>
            </a:r>
            <a:endParaRPr kumimoji="0" lang="es-PR" altLang="zh-CN" sz="5400" b="1" i="0" u="none" strike="noStrike" kern="1200" spc="0" normalizeH="0" baseline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/>
              <a:ea typeface="SimSun" panose="02010600030101010101" pitchFamily="2" charset="-122"/>
              <a:cs typeface="+mj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6D03111-91E7-49C0-9535-160BA4BBA393}"/>
              </a:ext>
            </a:extLst>
          </p:cNvPr>
          <p:cNvSpPr txBox="1">
            <a:spLocks/>
          </p:cNvSpPr>
          <p:nvPr/>
        </p:nvSpPr>
        <p:spPr>
          <a:xfrm>
            <a:off x="76200" y="1066800"/>
            <a:ext cx="12067309" cy="4800600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4950" indent="-2349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nano-mecanismo se refiere a los principios o sistema que explican el efecto a nivel nano que es observado. </a:t>
            </a:r>
          </a:p>
          <a:p>
            <a:pPr marL="234950" indent="-2349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este caso, el contacto partícula-partícula y el aumento en la hidratación.</a:t>
            </a:r>
          </a:p>
          <a:p>
            <a:pPr marL="234950" indent="-2349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457200" indent="290513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Video del modelo y explicación de la hidratación.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“Hydration of Cement, National Science Foundation”</a:t>
            </a: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https://archive.org/details/gov.fhwa.ttp.vh-438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7713" indent="-290513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el aumento en la relación área de superficie a volumen referirse al “SEM”.</a:t>
            </a:r>
          </a:p>
          <a:p>
            <a:pPr marL="747713" indent="-290513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Describir cómo las partículas del cemento podrían reaccionar con las partículas a nano escala (por el aumento en área de superficie). </a:t>
            </a:r>
            <a:endParaRPr lang="es-PR" sz="2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516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AE27C5D-BAD9-4A90-A897-6DB7100F2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8229B7-6D65-4F5E-A4A4-EE606C632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5D6548D-87B7-47C4-973B-11AA2AD219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-1"/>
            <a:ext cx="121920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altLang="zh-CN" sz="5400" b="1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/>
                <a:ea typeface="SimSun" panose="02010600030101010101" pitchFamily="2" charset="-122"/>
              </a:rPr>
              <a:t>N</a:t>
            </a:r>
            <a:r>
              <a:rPr kumimoji="0" lang="es-PR" altLang="zh-CN" sz="5400" b="1" i="0" u="none" strike="noStrike" kern="1200" spc="0" normalizeH="0" baseline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anotecnología</a:t>
            </a:r>
            <a:r>
              <a:rPr lang="es-PR" altLang="zh-CN" sz="5400" b="1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/>
                <a:ea typeface="SimSun" panose="02010600030101010101" pitchFamily="2" charset="-122"/>
              </a:rPr>
              <a:t> en el concreto</a:t>
            </a:r>
            <a:endParaRPr kumimoji="0" lang="es-PR" altLang="zh-CN" sz="5400" b="1" i="0" u="none" strike="noStrike" kern="1200" spc="0" normalizeH="0" baseline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/>
              <a:ea typeface="SimSun" panose="02010600030101010101" pitchFamily="2" charset="-122"/>
              <a:cs typeface="+mj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6D03111-91E7-49C0-9535-160BA4BBA393}"/>
              </a:ext>
            </a:extLst>
          </p:cNvPr>
          <p:cNvSpPr txBox="1">
            <a:spLocks/>
          </p:cNvSpPr>
          <p:nvPr/>
        </p:nvSpPr>
        <p:spPr>
          <a:xfrm>
            <a:off x="124691" y="1371600"/>
            <a:ext cx="6276109" cy="4114799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4950" indent="-2349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23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Procesos a nano escala</a:t>
            </a:r>
            <a:r>
              <a:rPr lang="es-PR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Moler o pulverizar un componente, Perlita (el agregado), para reducir su tamaño.</a:t>
            </a:r>
          </a:p>
          <a:p>
            <a:pPr marL="234950" indent="-2349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23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Procesamiento del material</a:t>
            </a:r>
            <a:r>
              <a:rPr lang="es-PR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Proporciones de los componentes en la mezcla, hidratación, curado, prueba de caída.</a:t>
            </a:r>
          </a:p>
          <a:p>
            <a:pPr marL="234950" indent="-2349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23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Propiedades del material</a:t>
            </a:r>
            <a:r>
              <a:rPr lang="es-PR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s-PR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-2222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pruebas de tracción producen resultados positivos consistentes - un material compuesto ligero pero fuerte. </a:t>
            </a:r>
          </a:p>
          <a:p>
            <a:pPr marL="457200" lvl="1" indent="-2222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Caída, flujo y densidad.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0C4CBE6-0140-4BD4-A310-FCF4B4B73DEE}"/>
              </a:ext>
            </a:extLst>
          </p:cNvPr>
          <p:cNvSpPr/>
          <p:nvPr/>
        </p:nvSpPr>
        <p:spPr>
          <a:xfrm>
            <a:off x="6400800" y="1371600"/>
            <a:ext cx="5666509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4950" indent="-2349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s-P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 de nanociencia</a:t>
            </a:r>
            <a:r>
              <a:rPr lang="es-P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PR" sz="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4950" lvl="1" indent="2349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3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Sentido de escala</a:t>
            </a:r>
            <a:r>
              <a:rPr lang="es-PR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tamaño de la Perlita antes y después del procesamiento.</a:t>
            </a:r>
          </a:p>
          <a:p>
            <a:pPr marL="234950" lvl="1">
              <a:buClr>
                <a:srgbClr val="C00000"/>
              </a:buClr>
            </a:pPr>
            <a:endParaRPr lang="es-PR" sz="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4950" lvl="1" indent="2349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3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área de superficie a volumen</a:t>
            </a:r>
            <a:r>
              <a:rPr lang="es-PR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se remueve espacio desperdiciado con aire, dispersión.</a:t>
            </a:r>
          </a:p>
          <a:p>
            <a:pPr marL="234950" lvl="1">
              <a:buClr>
                <a:srgbClr val="C00000"/>
              </a:buClr>
            </a:pPr>
            <a:endParaRPr lang="es-PR" sz="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4950" lvl="1" indent="2349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3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 de las fuerzas e interacciones </a:t>
            </a:r>
            <a:r>
              <a:rPr lang="es-PR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hidratación en partículas a menor escala, puentes de hidrógeno e interacciones Van Der Waals.</a:t>
            </a:r>
            <a:endParaRPr lang="es-PR" sz="2300" dirty="0"/>
          </a:p>
        </p:txBody>
      </p:sp>
    </p:spTree>
    <p:extLst>
      <p:ext uri="{BB962C8B-B14F-4D97-AF65-F5344CB8AC3E}">
        <p14:creationId xmlns:p14="http://schemas.microsoft.com/office/powerpoint/2010/main" val="3375696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F15151-9351-4AFE-AB8C-511AAE486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F3AA50-3DE0-4989-89D5-AD2191D1E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4C827B1-9955-4133-9691-9F2BA31D0F3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2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0" i="0" u="none" strike="noStrike" kern="1200" cap="none" spc="-5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Conceptos que debes conocer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93C41A-4ED2-45FD-80FF-65C22F2A68CE}"/>
              </a:ext>
            </a:extLst>
          </p:cNvPr>
          <p:cNvSpPr/>
          <p:nvPr/>
        </p:nvSpPr>
        <p:spPr>
          <a:xfrm>
            <a:off x="200891" y="1314758"/>
            <a:ext cx="11838709" cy="4019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3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Cemento</a:t>
            </a:r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sz="3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concreto</a:t>
            </a:r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son conceptos diferentes. </a:t>
            </a: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cemento consiste en mezclar óxidos de calcio, silicio y aluminio. </a:t>
            </a: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cemento “Portland” y materiales similares se fabrican calentando piedra caliza (una fuente de calcio) con arcilla y moliendo este producto (llamado </a:t>
            </a:r>
            <a:r>
              <a:rPr lang="es-PR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clínker</a:t>
            </a:r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con una fuente de sulfato (comúnmente yeso).</a:t>
            </a:r>
            <a:endParaRPr lang="es-PR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009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F15151-9351-4AFE-AB8C-511AAE48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F3AA50-3DE0-4989-89D5-AD2191D1E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687372"/>
            <a:ext cx="1849075" cy="59719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4C827B1-9955-4133-9691-9F2BA31D0F3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2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0" i="0" u="none" strike="noStrike" kern="1200" cap="none" spc="-5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Conceptos que debes conocer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A872FF-2258-4463-9E8C-1EAAED9CD1C0}"/>
              </a:ext>
            </a:extLst>
          </p:cNvPr>
          <p:cNvSpPr/>
          <p:nvPr/>
        </p:nvSpPr>
        <p:spPr>
          <a:xfrm>
            <a:off x="124691" y="1156354"/>
            <a:ext cx="11942618" cy="4482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Cementoso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- Se refiere a ser de cemento o ser como el cemento.</a:t>
            </a: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Proporción de la mezcla (“ratio”) 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Siempre se establece como </a:t>
            </a:r>
            <a:r>
              <a:rPr lang="es-ES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agregado: agua: cemento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 términos de unidades, Ej.: </a:t>
            </a:r>
            <a:r>
              <a:rPr lang="es-ES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3: 2: 1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 una proporción común para el concreto (“</a:t>
            </a:r>
            <a:r>
              <a:rPr lang="es-ES" sz="2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bulk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concrete”). Las proporciones pueden variar.</a:t>
            </a:r>
            <a:endParaRPr lang="es-P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Componentes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El cemento es un componente del concreto. El agua y el agregado son componentes adicionales que forman parte del concreto.</a:t>
            </a:r>
            <a:endParaRPr lang="es-P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buClr>
                <a:srgbClr val="C00000"/>
              </a:buCl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2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 pulverización (molienda) y molienda en polvo</a:t>
            </a:r>
            <a:r>
              <a:rPr lang="es-ES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Son procesos a nivel nano que se utilizan para reducir el tamaño de un material.</a:t>
            </a:r>
            <a:endParaRPr lang="es-PR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698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ct">
  <a:themeElements>
    <a:clrScheme name="Custom 3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0070C0"/>
      </a:accent1>
      <a:accent2>
        <a:srgbClr val="00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1_Retrospect">
  <a:themeElements>
    <a:clrScheme name="Custom 4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70C0"/>
      </a:accent1>
      <a:accent2>
        <a:srgbClr val="000000"/>
      </a:accent2>
      <a:accent3>
        <a:srgbClr val="C00000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 Theme1</Template>
  <TotalTime>3551</TotalTime>
  <Words>1602</Words>
  <Application>Microsoft Office PowerPoint</Application>
  <PresentationFormat>Widescreen</PresentationFormat>
  <Paragraphs>166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Century Gothic</vt:lpstr>
      <vt:lpstr>Symbol</vt:lpstr>
      <vt:lpstr>Wingdings</vt:lpstr>
      <vt:lpstr>Wingdings 2</vt:lpstr>
      <vt:lpstr>PPT Theme1</vt:lpstr>
      <vt:lpstr>Office Theme</vt:lpstr>
      <vt:lpstr>Retrospect</vt:lpstr>
      <vt:lpstr>1_Retrospect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dnewb</dc:creator>
  <cp:lastModifiedBy>María Teresa Rivera</cp:lastModifiedBy>
  <cp:revision>254</cp:revision>
  <cp:lastPrinted>2012-05-16T14:33:33Z</cp:lastPrinted>
  <dcterms:created xsi:type="dcterms:W3CDTF">2011-01-18T18:54:20Z</dcterms:created>
  <dcterms:modified xsi:type="dcterms:W3CDTF">2020-05-21T20:03:25Z</dcterms:modified>
</cp:coreProperties>
</file>