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5"/>
    <p:sldMasterId id="2147483720" r:id="rId6"/>
  </p:sldMasterIdLst>
  <p:notesMasterIdLst>
    <p:notesMasterId r:id="rId24"/>
  </p:notesMasterIdLst>
  <p:handoutMasterIdLst>
    <p:handoutMasterId r:id="rId25"/>
  </p:handoutMasterIdLst>
  <p:sldIdLst>
    <p:sldId id="278" r:id="rId7"/>
    <p:sldId id="522" r:id="rId8"/>
    <p:sldId id="568" r:id="rId9"/>
    <p:sldId id="257" r:id="rId10"/>
    <p:sldId id="258" r:id="rId11"/>
    <p:sldId id="269" r:id="rId12"/>
    <p:sldId id="270" r:id="rId13"/>
    <p:sldId id="259" r:id="rId14"/>
    <p:sldId id="268" r:id="rId15"/>
    <p:sldId id="260" r:id="rId16"/>
    <p:sldId id="271" r:id="rId17"/>
    <p:sldId id="273" r:id="rId18"/>
    <p:sldId id="272" r:id="rId19"/>
    <p:sldId id="274" r:id="rId20"/>
    <p:sldId id="275" r:id="rId21"/>
    <p:sldId id="276" r:id="rId22"/>
    <p:sldId id="277" r:id="rId23"/>
  </p:sldIdLst>
  <p:sldSz cx="12192000" cy="68580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000099"/>
    <a:srgbClr val="002060"/>
    <a:srgbClr val="CC0000"/>
    <a:srgbClr val="00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780" autoAdjust="0"/>
    <p:restoredTop sz="94660" autoAdjust="0"/>
  </p:normalViewPr>
  <p:slideViewPr>
    <p:cSldViewPr>
      <p:cViewPr varScale="1">
        <p:scale>
          <a:sx n="65" d="100"/>
          <a:sy n="65" d="100"/>
        </p:scale>
        <p:origin x="849" y="39"/>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7" d="100"/>
          <a:sy n="67" d="100"/>
        </p:scale>
        <p:origin x="-2784"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AA1F688D-9AC7-4242-A887-E7BDBEEA4827}" type="datetimeFigureOut">
              <a:rPr lang="en-US" smtClean="0"/>
              <a:t>4/8/2020</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17D574BC-7E85-40C2-BDEA-3F2EEBCB1307}" type="slidenum">
              <a:rPr lang="en-US" smtClean="0"/>
              <a:t>‹#›</a:t>
            </a:fld>
            <a:endParaRPr lang="en-US"/>
          </a:p>
        </p:txBody>
      </p:sp>
    </p:spTree>
    <p:extLst>
      <p:ext uri="{BB962C8B-B14F-4D97-AF65-F5344CB8AC3E}">
        <p14:creationId xmlns:p14="http://schemas.microsoft.com/office/powerpoint/2010/main" val="24405071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29BBDBCD-2F34-40B6-84B0-57F71A2DE33B}" type="datetimeFigureOut">
              <a:rPr lang="en-US" smtClean="0"/>
              <a:t>4/8/2020</a:t>
            </a:fld>
            <a:endParaRPr lang="en-US"/>
          </a:p>
        </p:txBody>
      </p:sp>
      <p:sp>
        <p:nvSpPr>
          <p:cNvPr id="4" name="Slide Image Placeholder 3"/>
          <p:cNvSpPr>
            <a:spLocks noGrp="1" noRot="1" noChangeAspect="1"/>
          </p:cNvSpPr>
          <p:nvPr>
            <p:ph type="sldImg" idx="2"/>
          </p:nvPr>
        </p:nvSpPr>
        <p:spPr>
          <a:xfrm>
            <a:off x="457200" y="720725"/>
            <a:ext cx="64008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BD436C7-08D7-46F8-82CF-A482C178C2FE}" type="slidenum">
              <a:rPr lang="en-US" smtClean="0"/>
              <a:t>‹#›</a:t>
            </a:fld>
            <a:endParaRPr lang="en-US"/>
          </a:p>
        </p:txBody>
      </p:sp>
    </p:spTree>
    <p:extLst>
      <p:ext uri="{BB962C8B-B14F-4D97-AF65-F5344CB8AC3E}">
        <p14:creationId xmlns:p14="http://schemas.microsoft.com/office/powerpoint/2010/main" val="193978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4/8/2020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32070234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0273498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0061993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4/8/2020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2466414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ChangeArrowheads="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70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7425990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981213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17715295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250667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8067"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3772889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27173604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TextEdit="1"/>
          </p:cNvSpPr>
          <p:nvPr>
            <p:ph type="sldImg"/>
          </p:nvPr>
        </p:nvSpPr>
        <p:spPr bwMode="auto">
          <a:xfrm>
            <a:off x="457200" y="720725"/>
            <a:ext cx="6400800" cy="36004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Rectangle 3"/>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Tree>
    <p:extLst>
      <p:ext uri="{BB962C8B-B14F-4D97-AF65-F5344CB8AC3E}">
        <p14:creationId xmlns:p14="http://schemas.microsoft.com/office/powerpoint/2010/main" val="8157901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CA3B411-C909-481A-9F92-89107302F5EF}"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6033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A3B411-C909-481A-9F92-89107302F5EF}"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2843036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A3B411-C909-481A-9F92-89107302F5EF}"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1787294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9752BF85-0622-44EE-97FD-8F0E6DFDC877}"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B06CE2B-195F-471B-A7FB-1AC136F72138}"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847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777782F8-61FD-4C40-ACD2-C129A15A4155}"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14A416A-2C3D-4FC0-B68D-3C4348EDC8CE}"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996377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5C44BFED-A92A-44B8-8A67-82A5523D9641}"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D3362B-5EFA-4058-962C-086BC3F61BF4}"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6683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81292F92-2FD0-47C7-8AA8-DCA3DC798043}"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BBDE4F0-31C6-4CF8-8BFB-5CB3C53C97D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361245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2E38F242-C932-4DB1-A49A-01DF7F447E47}" type="datetime1">
              <a:rPr lang="en-US" altLang="en-US" smtClean="0"/>
              <a:t>4/8/2020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A73E7EA-1428-4A1C-9D72-5E313806214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513923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35984FCA-D2D6-4A83-8EBE-3CE98C614469}" type="datetime1">
              <a:rPr lang="en-US" altLang="en-US" smtClean="0"/>
              <a:t>4/8/2020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0744FAB-9532-46B6-AFAA-4E534BFA21A8}"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5403143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9EFDF3D6-EF45-49B1-8A79-1F2962056198}" type="datetime1">
              <a:rPr lang="en-US" altLang="en-US" smtClean="0"/>
              <a:t>4/8/2020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361A5D79-7B22-4262-9B55-890633D66C4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3296581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a:defRPr/>
            </a:pPr>
            <a:fld id="{C870E35F-9175-477B-9911-CFBBD21095C7}"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77590ECE-D088-4B12-99A2-17D381FBF1D3}"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209015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CA3B411-C909-481A-9F92-89107302F5EF}"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11442689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379ACF21-6333-485C-A893-50E6E8D81A87}"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2DF224E-6E16-433E-B339-251514AF9B3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7327365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449173B4-A37B-4D26-A89C-124963995CFB}"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BEDBC6B-0B70-46A2-B6FB-FDFC4D9C3DAF}"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3269505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D9FB87AA-9144-424E-B5F6-9F148BD3C293}"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C05162-0400-49F0-A241-E233EB8F5A3B}"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846568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90660" y="1027113"/>
            <a:ext cx="9366249"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smtClean="0"/>
            </a:lvl1pPr>
          </a:lstStyle>
          <a:p>
            <a:pPr>
              <a:defRPr/>
            </a:pPr>
            <a:fld id="{B5A4C6C6-C1A9-41AF-BC47-12F54BE7ABF5}" type="datetime1">
              <a:rPr lang="en-US" altLang="en-US" smtClean="0"/>
              <a:t>4/8/2020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vl1pPr>
          </a:lstStyle>
          <a:p>
            <a:pPr>
              <a:defRPr/>
            </a:pPr>
            <a:fld id="{E605687D-FC52-4A7A-B802-3E53D1090173}" type="slidenum">
              <a:rPr lang="en-US" altLang="en-US"/>
              <a:pPr>
                <a:defRPr/>
              </a:pPr>
              <a:t>‹#›</a:t>
            </a:fld>
            <a:endParaRPr lang="en-US" altLang="en-US" sz="1800">
              <a:solidFill>
                <a:schemeClr val="tx1"/>
              </a:solidFill>
            </a:endParaRPr>
          </a:p>
        </p:txBody>
      </p:sp>
    </p:spTree>
    <p:extLst>
      <p:ext uri="{BB962C8B-B14F-4D97-AF65-F5344CB8AC3E}">
        <p14:creationId xmlns:p14="http://schemas.microsoft.com/office/powerpoint/2010/main" val="15531895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3680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CA3B411-C909-481A-9F92-89107302F5EF}" type="datetimeFigureOut">
              <a:rPr lang="en-US" smtClean="0"/>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DA68DC-01D1-468C-8FB1-4A2CAAE3BE48}"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8237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CA3B411-C909-481A-9F92-89107302F5EF}"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25525330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CA3B411-C909-481A-9F92-89107302F5EF}" type="datetimeFigureOut">
              <a:rPr lang="en-US" smtClean="0"/>
              <a:t>4/8/2020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13668130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CA3B411-C909-481A-9F92-89107302F5EF}" type="datetimeFigureOut">
              <a:rPr lang="en-US" smtClean="0"/>
              <a:t>4/8/2020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3255910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CA3B411-C909-481A-9F92-89107302F5EF}" type="datetimeFigureOut">
              <a:rPr lang="en-US" smtClean="0"/>
              <a:t>4/8/2020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3225171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CA3B411-C909-481A-9F92-89107302F5EF}" type="datetimeFigureOut">
              <a:rPr lang="en-US" smtClean="0"/>
              <a:t>4/8/2020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7EDA68DC-01D1-468C-8FB1-4A2CAAE3BE48}" type="slidenum">
              <a:rPr lang="en-US" smtClean="0"/>
              <a:t>‹#›</a:t>
            </a:fld>
            <a:endParaRPr lang="en-US"/>
          </a:p>
        </p:txBody>
      </p:sp>
    </p:spTree>
    <p:extLst>
      <p:ext uri="{BB962C8B-B14F-4D97-AF65-F5344CB8AC3E}">
        <p14:creationId xmlns:p14="http://schemas.microsoft.com/office/powerpoint/2010/main" val="2395752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7CA3B411-C909-481A-9F92-89107302F5EF}" type="datetimeFigureOut">
              <a:rPr lang="en-US" smtClean="0"/>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DA68DC-01D1-468C-8FB1-4A2CAAE3BE48}" type="slidenum">
              <a:rPr lang="en-US" smtClean="0"/>
              <a:t>‹#›</a:t>
            </a:fld>
            <a:endParaRPr lang="en-US"/>
          </a:p>
        </p:txBody>
      </p:sp>
    </p:spTree>
    <p:extLst>
      <p:ext uri="{BB962C8B-B14F-4D97-AF65-F5344CB8AC3E}">
        <p14:creationId xmlns:p14="http://schemas.microsoft.com/office/powerpoint/2010/main" val="2022077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CA3B411-C909-481A-9F92-89107302F5EF}" type="datetimeFigureOut">
              <a:rPr lang="en-US" smtClean="0"/>
              <a:t>4/8/2020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7EDA68DC-01D1-468C-8FB1-4A2CAAE3BE48}"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1DF23593-BF93-4376-B8EB-91695AE5399E}"/>
              </a:ext>
            </a:extLst>
          </p:cNvPr>
          <p:cNvPicPr/>
          <p:nvPr userDrawn="1"/>
        </p:nvPicPr>
        <p:blipFill>
          <a:blip r:embed="rId13" cstate="print">
            <a:extLst>
              <a:ext uri="{28A0092B-C50C-407E-A947-70E740481C1C}">
                <a14:useLocalDpi xmlns:a14="http://schemas.microsoft.com/office/drawing/2010/main" val="0"/>
              </a:ext>
            </a:extLst>
          </a:blip>
          <a:srcRect b="33780"/>
          <a:stretch>
            <a:fillRect/>
          </a:stretch>
        </p:blipFill>
        <p:spPr bwMode="auto">
          <a:xfrm>
            <a:off x="8534400" y="6096001"/>
            <a:ext cx="3251200" cy="669925"/>
          </a:xfrm>
          <a:prstGeom prst="rect">
            <a:avLst/>
          </a:prstGeom>
          <a:noFill/>
          <a:ln>
            <a:noFill/>
          </a:ln>
          <a:effectLst/>
        </p:spPr>
      </p:pic>
    </p:spTree>
    <p:extLst>
      <p:ext uri="{BB962C8B-B14F-4D97-AF65-F5344CB8AC3E}">
        <p14:creationId xmlns:p14="http://schemas.microsoft.com/office/powerpoint/2010/main" val="431670000"/>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a:defRPr/>
            </a:pPr>
            <a:fld id="{AC927DE6-5FE0-4ED5-87F3-F28E7EE318C2}" type="datetime1">
              <a:rPr lang="en-US" altLang="en-US" smtClean="0"/>
              <a:t>4/8/2020</a:t>
            </a:fld>
            <a:endParaRPr lang="en-US"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C4CAC204-FCA2-44A0-B700-5B8A491F240E}" type="slidenum">
              <a:rPr lang="en-US" altLang="en-US" smtClean="0"/>
              <a:pPr>
                <a:defRPr/>
              </a:pPr>
              <a:t>‹#›</a:t>
            </a:fld>
            <a:endParaRPr lang="en-US"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6753469"/>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 id="2147483733" r:id="rId13"/>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2.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a:extLst>
              <a:ext uri="{FF2B5EF4-FFF2-40B4-BE49-F238E27FC236}">
                <a16:creationId xmlns:a16="http://schemas.microsoft.com/office/drawing/2014/main" id="{B3C24346-3075-45D3-A262-A855F8BDBB51}"/>
              </a:ext>
            </a:extLst>
          </p:cNvPr>
          <p:cNvPicPr>
            <a:picLocks noChangeAspect="1"/>
          </p:cNvPicPr>
          <p:nvPr/>
        </p:nvPicPr>
        <p:blipFill rotWithShape="1">
          <a:blip r:embed="rId2">
            <a:extLst>
              <a:ext uri="{28A0092B-C50C-407E-A947-70E740481C1C}">
                <a14:useLocalDpi xmlns:a14="http://schemas.microsoft.com/office/drawing/2010/main" val="0"/>
              </a:ext>
            </a:extLst>
          </a:blip>
          <a:srcRect l="3186" r="7811"/>
          <a:stretch/>
        </p:blipFill>
        <p:spPr bwMode="auto">
          <a:xfrm>
            <a:off x="6934200" y="3209355"/>
            <a:ext cx="4131521" cy="2463531"/>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idx="4294967295"/>
          </p:nvPr>
        </p:nvSpPr>
        <p:spPr>
          <a:xfrm>
            <a:off x="65699" y="509588"/>
            <a:ext cx="6403736" cy="4062412"/>
          </a:xfrm>
        </p:spPr>
        <p:txBody>
          <a:bodyPr anchor="ctr">
            <a:noAutofit/>
          </a:bodyPr>
          <a:lstStyle/>
          <a:p>
            <a:pPr algn="ctr">
              <a:lnSpc>
                <a:spcPct val="100000"/>
              </a:lnSpc>
            </a:pPr>
            <a:r>
              <a:rPr lang="es-PR" sz="6600" b="1" dirty="0">
                <a:ln w="19050">
                  <a:solidFill>
                    <a:schemeClr val="tx1"/>
                  </a:solidFill>
                  <a:prstDash val="solid"/>
                </a:ln>
                <a:solidFill>
                  <a:srgbClr val="CC0000"/>
                </a:solidFill>
                <a:effectLst>
                  <a:outerShdw blurRad="38100" dist="38100" dir="2700000" algn="tl">
                    <a:srgbClr val="000000">
                      <a:alpha val="43137"/>
                    </a:srgbClr>
                  </a:outerShdw>
                </a:effectLst>
                <a:latin typeface="Arial Black" panose="020B0A04020102020204" pitchFamily="34" charset="0"/>
              </a:rPr>
              <a:t>Interferencia de capas finas</a:t>
            </a:r>
          </a:p>
        </p:txBody>
      </p:sp>
      <p:pic>
        <p:nvPicPr>
          <p:cNvPr id="1026" name="Picture 2" descr="https://www.nano-link.org/wp-content/uploads/2017/01/ThinFilms.gif">
            <a:extLst>
              <a:ext uri="{FF2B5EF4-FFF2-40B4-BE49-F238E27FC236}">
                <a16:creationId xmlns:a16="http://schemas.microsoft.com/office/drawing/2014/main" id="{32B483BF-743A-4246-BE64-DBC93452D7C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5264" r="4478" b="23567"/>
          <a:stretch/>
        </p:blipFill>
        <p:spPr bwMode="auto">
          <a:xfrm>
            <a:off x="7315200" y="980563"/>
            <a:ext cx="3415393" cy="1363413"/>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CE63C85E-3225-49D5-A3BA-D7A0440AF259}"/>
              </a:ext>
            </a:extLst>
          </p:cNvPr>
          <p:cNvPicPr>
            <a:picLocks noChangeAspect="1"/>
          </p:cNvPicPr>
          <p:nvPr/>
        </p:nvPicPr>
        <p:blipFill>
          <a:blip r:embed="rId4"/>
          <a:stretch>
            <a:fillRect/>
          </a:stretch>
        </p:blipFill>
        <p:spPr>
          <a:xfrm>
            <a:off x="11531517" y="5729288"/>
            <a:ext cx="594783" cy="584775"/>
          </a:xfrm>
          <a:prstGeom prst="rect">
            <a:avLst/>
          </a:prstGeom>
        </p:spPr>
      </p:pic>
      <p:pic>
        <p:nvPicPr>
          <p:cNvPr id="9" name="Picture 8">
            <a:extLst>
              <a:ext uri="{FF2B5EF4-FFF2-40B4-BE49-F238E27FC236}">
                <a16:creationId xmlns:a16="http://schemas.microsoft.com/office/drawing/2014/main" id="{366B5651-0655-448D-864C-A1AA4AF50373}"/>
              </a:ext>
            </a:extLst>
          </p:cNvPr>
          <p:cNvPicPr>
            <a:picLocks noChangeAspect="1"/>
          </p:cNvPicPr>
          <p:nvPr/>
        </p:nvPicPr>
        <p:blipFill>
          <a:blip r:embed="rId5"/>
          <a:stretch>
            <a:fillRect/>
          </a:stretch>
        </p:blipFill>
        <p:spPr>
          <a:xfrm>
            <a:off x="65699" y="5773214"/>
            <a:ext cx="1674611" cy="540849"/>
          </a:xfrm>
          <a:prstGeom prst="rect">
            <a:avLst/>
          </a:prstGeom>
        </p:spPr>
      </p:pic>
      <p:sp>
        <p:nvSpPr>
          <p:cNvPr id="7" name="Rectangle 1">
            <a:extLst>
              <a:ext uri="{FF2B5EF4-FFF2-40B4-BE49-F238E27FC236}">
                <a16:creationId xmlns:a16="http://schemas.microsoft.com/office/drawing/2014/main" id="{9D698E5E-FF1B-4F83-880C-3B912AB7B3CC}"/>
              </a:ext>
            </a:extLst>
          </p:cNvPr>
          <p:cNvSpPr>
            <a:spLocks noChangeArrowheads="1"/>
          </p:cNvSpPr>
          <p:nvPr/>
        </p:nvSpPr>
        <p:spPr bwMode="auto">
          <a:xfrm>
            <a:off x="875071" y="4778514"/>
            <a:ext cx="4763729"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914400" eaLnBrk="0" fontAlgn="base" hangingPunct="0">
              <a:spcBef>
                <a:spcPct val="0"/>
              </a:spcBef>
              <a:spcAft>
                <a:spcPct val="0"/>
              </a:spcAft>
            </a:pPr>
            <a:r>
              <a:rPr lang="en-US" altLang="en-US" sz="4000" b="1" dirty="0">
                <a:solidFill>
                  <a:srgbClr val="002060"/>
                </a:solidFill>
                <a:effectLst>
                  <a:outerShdw blurRad="38100" dist="38100" dir="2700000" algn="tl">
                    <a:srgbClr val="000000">
                      <a:alpha val="43137"/>
                    </a:srgbClr>
                  </a:outerShdw>
                </a:effectLst>
                <a:cs typeface="Arial" panose="020B0604020202020204" pitchFamily="34" charset="0"/>
              </a:rPr>
              <a:t>www.nano-link.org</a:t>
            </a:r>
          </a:p>
        </p:txBody>
      </p:sp>
    </p:spTree>
    <p:extLst>
      <p:ext uri="{BB962C8B-B14F-4D97-AF65-F5344CB8AC3E}">
        <p14:creationId xmlns:p14="http://schemas.microsoft.com/office/powerpoint/2010/main" val="1616656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28C3D73-6842-4F50-8F20-7D07DC407AFE}"/>
              </a:ext>
            </a:extLst>
          </p:cNvPr>
          <p:cNvSpPr/>
          <p:nvPr/>
        </p:nvSpPr>
        <p:spPr>
          <a:xfrm>
            <a:off x="8139547" y="3809605"/>
            <a:ext cx="3976253" cy="2554545"/>
          </a:xfrm>
          <a:prstGeom prst="rect">
            <a:avLst/>
          </a:prstGeom>
        </p:spPr>
        <p:txBody>
          <a:bodyPr wrap="square">
            <a:spAutoFit/>
          </a:bodyPr>
          <a:lstStyle/>
          <a:p>
            <a:pPr marL="285750" lvl="0" indent="-285750" algn="just">
              <a:buClr>
                <a:srgbClr val="C00000"/>
              </a:buClr>
              <a:buFont typeface="Wingdings" panose="05000000000000000000" pitchFamily="2" charset="2"/>
              <a:buChar char="§"/>
            </a:pPr>
            <a:r>
              <a:rPr lang="es-PR" altLang="en-US" sz="2000" b="1" i="1" dirty="0">
                <a:solidFill>
                  <a:srgbClr val="000099"/>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Amplitud</a:t>
            </a:r>
            <a:r>
              <a:rPr lang="es-PR" altLang="en-US" sz="2000" b="1" dirty="0">
                <a:solidFill>
                  <a:srgbClr val="00206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2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distancia vertical desde la línea media de una onda hasta la cresta o el valle.  El ejemplo superior e inferior de arriba tienen diferentes largos de onda pero la misma amplitud.  Las unidades varían.</a:t>
            </a:r>
          </a:p>
        </p:txBody>
      </p:sp>
      <p:sp>
        <p:nvSpPr>
          <p:cNvPr id="17" name="Title 1">
            <a:extLst>
              <a:ext uri="{FF2B5EF4-FFF2-40B4-BE49-F238E27FC236}">
                <a16:creationId xmlns:a16="http://schemas.microsoft.com/office/drawing/2014/main" id="{C6646FFE-4096-477C-B2D7-C581EA607353}"/>
              </a:ext>
            </a:extLst>
          </p:cNvPr>
          <p:cNvSpPr txBox="1">
            <a:spLocks noChangeArrowheads="1"/>
          </p:cNvSpPr>
          <p:nvPr/>
        </p:nvSpPr>
        <p:spPr>
          <a:xfrm>
            <a:off x="-13852" y="52511"/>
            <a:ext cx="12192001" cy="785689"/>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Definiciones: Ondas</a:t>
            </a:r>
          </a:p>
        </p:txBody>
      </p:sp>
      <p:sp>
        <p:nvSpPr>
          <p:cNvPr id="9219" name="Rectangle 3"/>
          <p:cNvSpPr>
            <a:spLocks noChangeArrowheads="1"/>
          </p:cNvSpPr>
          <p:nvPr/>
        </p:nvSpPr>
        <p:spPr bwMode="auto">
          <a:xfrm>
            <a:off x="4038600" y="3809605"/>
            <a:ext cx="3976253" cy="2693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indent="-285750" algn="just">
              <a:buClr>
                <a:srgbClr val="C00000"/>
              </a:buClr>
              <a:buFont typeface="Wingdings" panose="05000000000000000000" pitchFamily="2" charset="2"/>
              <a:buChar char="§"/>
            </a:pPr>
            <a:r>
              <a:rPr lang="es-PR" altLang="en-US" sz="2000" b="1" i="1" dirty="0">
                <a:solidFill>
                  <a:srgbClr val="000099"/>
                </a:solidFill>
                <a:effectLst>
                  <a:outerShdw blurRad="38100" dist="38100" dir="2700000" algn="tl">
                    <a:srgbClr val="000000">
                      <a:alpha val="43137"/>
                    </a:srgbClr>
                  </a:outerShdw>
                </a:effectLst>
                <a:cs typeface="Arial" panose="020B0604020202020204" pitchFamily="34" charset="0"/>
              </a:rPr>
              <a:t>Frecuencia</a:t>
            </a:r>
            <a:r>
              <a:rPr lang="es-PR" altLang="en-US" sz="2000" b="1" dirty="0">
                <a:effectLst>
                  <a:outerShdw blurRad="38100" dist="38100" dir="2700000" algn="tl">
                    <a:srgbClr val="000000">
                      <a:alpha val="43137"/>
                    </a:srgbClr>
                  </a:outerShdw>
                </a:effectLst>
                <a:cs typeface="Arial" panose="020B0604020202020204" pitchFamily="34" charset="0"/>
              </a:rPr>
              <a:t> – representada por la letra griega </a:t>
            </a:r>
            <a:r>
              <a:rPr lang="es-PR" altLang="en-US" sz="2000" b="1" dirty="0">
                <a:effectLst>
                  <a:outerShdw blurRad="38100" dist="38100" dir="2700000" algn="tl">
                    <a:srgbClr val="000000">
                      <a:alpha val="43137"/>
                    </a:srgbClr>
                  </a:outerShdw>
                </a:effectLst>
                <a:latin typeface="Symbol" panose="05050102010706020507" pitchFamily="18" charset="2"/>
                <a:cs typeface="Arial" panose="020B0604020202020204" pitchFamily="34" charset="0"/>
              </a:rPr>
              <a:t></a:t>
            </a:r>
            <a:r>
              <a:rPr lang="es-PR" altLang="en-US" sz="2000" b="1" dirty="0">
                <a:effectLst>
                  <a:outerShdw blurRad="38100" dist="38100" dir="2700000" algn="tl">
                    <a:srgbClr val="000000">
                      <a:alpha val="43137"/>
                    </a:srgbClr>
                  </a:outerShdw>
                </a:effectLst>
                <a:cs typeface="Arial" panose="020B0604020202020204" pitchFamily="34" charset="0"/>
              </a:rPr>
              <a:t>: el número de ondas que pasan por un punto en particular en un segundo. Las unidades son ciclos por segundo (abreviados como </a:t>
            </a:r>
            <a:r>
              <a:rPr lang="es-PR" altLang="en-US" sz="2000" b="1" i="1" dirty="0">
                <a:effectLst>
                  <a:outerShdw blurRad="38100" dist="38100" dir="2700000" algn="tl">
                    <a:srgbClr val="000000">
                      <a:alpha val="43137"/>
                    </a:srgbClr>
                  </a:outerShdw>
                </a:effectLst>
                <a:cs typeface="Arial" panose="020B0604020202020204" pitchFamily="34" charset="0"/>
              </a:rPr>
              <a:t>Hertz </a:t>
            </a:r>
            <a:r>
              <a:rPr lang="es-PR" altLang="en-US" sz="2000" b="1" dirty="0">
                <a:effectLst>
                  <a:outerShdw blurRad="38100" dist="38100" dir="2700000" algn="tl">
                    <a:srgbClr val="000000">
                      <a:alpha val="43137"/>
                    </a:srgbClr>
                  </a:outerShdw>
                </a:effectLst>
                <a:cs typeface="Arial" panose="020B0604020202020204" pitchFamily="34" charset="0"/>
              </a:rPr>
              <a:t>o Hz). </a:t>
            </a:r>
          </a:p>
          <a:p>
            <a:pPr algn="just"/>
            <a:endParaRPr lang="es-PR" altLang="en-US" sz="900" b="1" dirty="0">
              <a:effectLst>
                <a:outerShdw blurRad="38100" dist="38100" dir="2700000" algn="tl">
                  <a:srgbClr val="000000">
                    <a:alpha val="43137"/>
                  </a:srgbClr>
                </a:outerShdw>
              </a:effectLst>
              <a:cs typeface="Arial" panose="020B0604020202020204" pitchFamily="34" charset="0"/>
            </a:endParaRPr>
          </a:p>
        </p:txBody>
      </p:sp>
      <p:sp>
        <p:nvSpPr>
          <p:cNvPr id="9220" name="Rectangle 4"/>
          <p:cNvSpPr>
            <a:spLocks noChangeArrowheads="1"/>
          </p:cNvSpPr>
          <p:nvPr/>
        </p:nvSpPr>
        <p:spPr bwMode="auto">
          <a:xfrm>
            <a:off x="0" y="3810000"/>
            <a:ext cx="396240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indent="-285750" algn="just">
              <a:buClr>
                <a:srgbClr val="C00000"/>
              </a:buClr>
              <a:buFont typeface="Wingdings" panose="05000000000000000000" pitchFamily="2" charset="2"/>
              <a:buChar char="§"/>
            </a:pPr>
            <a:r>
              <a:rPr lang="es-PR" altLang="en-US" sz="2000" b="1" i="1" dirty="0">
                <a:solidFill>
                  <a:srgbClr val="000099"/>
                </a:solidFill>
                <a:effectLst>
                  <a:outerShdw blurRad="38100" dist="38100" dir="2700000" algn="tl">
                    <a:srgbClr val="000000">
                      <a:alpha val="43137"/>
                    </a:srgbClr>
                  </a:outerShdw>
                </a:effectLst>
                <a:cs typeface="Arial" panose="020B0604020202020204" pitchFamily="34" charset="0"/>
              </a:rPr>
              <a:t>Largo de onda</a:t>
            </a:r>
            <a:r>
              <a:rPr lang="es-PR" altLang="en-US" sz="2000" b="1" dirty="0">
                <a:solidFill>
                  <a:srgbClr val="C00000"/>
                </a:solidFill>
                <a:effectLst>
                  <a:outerShdw blurRad="38100" dist="38100" dir="2700000" algn="tl">
                    <a:srgbClr val="000000">
                      <a:alpha val="43137"/>
                    </a:srgbClr>
                  </a:outerShdw>
                </a:effectLst>
                <a:cs typeface="Arial" panose="020B0604020202020204" pitchFamily="34" charset="0"/>
              </a:rPr>
              <a:t> </a:t>
            </a:r>
            <a:r>
              <a:rPr lang="es-PR" altLang="en-US" sz="2000" b="1" dirty="0">
                <a:effectLst>
                  <a:outerShdw blurRad="38100" dist="38100" dir="2700000" algn="tl">
                    <a:srgbClr val="000000">
                      <a:alpha val="43137"/>
                    </a:srgbClr>
                  </a:outerShdw>
                </a:effectLst>
                <a:cs typeface="Arial" panose="020B0604020202020204" pitchFamily="34" charset="0"/>
              </a:rPr>
              <a:t>– a menudo representada por la letra griega </a:t>
            </a:r>
            <a:r>
              <a:rPr lang="es-PR" altLang="en-US" sz="2000" b="1" dirty="0">
                <a:effectLst>
                  <a:outerShdw blurRad="38100" dist="38100" dir="2700000" algn="tl">
                    <a:srgbClr val="000000">
                      <a:alpha val="43137"/>
                    </a:srgbClr>
                  </a:outerShdw>
                </a:effectLst>
                <a:latin typeface="Symbol" panose="05050102010706020507" pitchFamily="18" charset="2"/>
                <a:cs typeface="Arial" panose="020B0604020202020204" pitchFamily="34" charset="0"/>
              </a:rPr>
              <a:t></a:t>
            </a:r>
            <a:r>
              <a:rPr lang="es-PR" altLang="en-US" sz="2000" b="1" dirty="0">
                <a:effectLst>
                  <a:outerShdw blurRad="38100" dist="38100" dir="2700000" algn="tl">
                    <a:srgbClr val="000000">
                      <a:alpha val="43137"/>
                    </a:srgbClr>
                  </a:outerShdw>
                </a:effectLst>
                <a:cs typeface="Arial" panose="020B0604020202020204" pitchFamily="34" charset="0"/>
              </a:rPr>
              <a:t>: la distancia entre dos puntos idénticos en ondas sucesivas. Unidades de longitud: m, mm, nm, etc.</a:t>
            </a:r>
          </a:p>
        </p:txBody>
      </p:sp>
      <p:pic>
        <p:nvPicPr>
          <p:cNvPr id="8" name="Picture 7">
            <a:extLst>
              <a:ext uri="{FF2B5EF4-FFF2-40B4-BE49-F238E27FC236}">
                <a16:creationId xmlns:a16="http://schemas.microsoft.com/office/drawing/2014/main" id="{19072C2A-E8E8-4E44-B41B-0BA5E60BD9EE}"/>
              </a:ext>
            </a:extLst>
          </p:cNvPr>
          <p:cNvPicPr>
            <a:picLocks noChangeAspect="1"/>
          </p:cNvPicPr>
          <p:nvPr/>
        </p:nvPicPr>
        <p:blipFill>
          <a:blip r:embed="rId3"/>
          <a:stretch>
            <a:fillRect/>
          </a:stretch>
        </p:blipFill>
        <p:spPr>
          <a:xfrm>
            <a:off x="11403712" y="93928"/>
            <a:ext cx="594783" cy="584775"/>
          </a:xfrm>
          <a:prstGeom prst="rect">
            <a:avLst/>
          </a:prstGeom>
        </p:spPr>
      </p:pic>
      <p:pic>
        <p:nvPicPr>
          <p:cNvPr id="9" name="Picture 8">
            <a:extLst>
              <a:ext uri="{FF2B5EF4-FFF2-40B4-BE49-F238E27FC236}">
                <a16:creationId xmlns:a16="http://schemas.microsoft.com/office/drawing/2014/main" id="{D89D1596-AC79-4E27-A48E-E8CE4705AC36}"/>
              </a:ext>
            </a:extLst>
          </p:cNvPr>
          <p:cNvPicPr>
            <a:picLocks noChangeAspect="1"/>
          </p:cNvPicPr>
          <p:nvPr/>
        </p:nvPicPr>
        <p:blipFill>
          <a:blip r:embed="rId4"/>
          <a:stretch>
            <a:fillRect/>
          </a:stretch>
        </p:blipFill>
        <p:spPr>
          <a:xfrm>
            <a:off x="65699" y="5773214"/>
            <a:ext cx="1674611" cy="540849"/>
          </a:xfrm>
          <a:prstGeom prst="rect">
            <a:avLst/>
          </a:prstGeom>
        </p:spPr>
      </p:pic>
      <p:grpSp>
        <p:nvGrpSpPr>
          <p:cNvPr id="3" name="Group 2">
            <a:extLst>
              <a:ext uri="{FF2B5EF4-FFF2-40B4-BE49-F238E27FC236}">
                <a16:creationId xmlns:a16="http://schemas.microsoft.com/office/drawing/2014/main" id="{17DC18D6-031E-4B50-975B-FC8A1166C27C}"/>
              </a:ext>
            </a:extLst>
          </p:cNvPr>
          <p:cNvGrpSpPr/>
          <p:nvPr/>
        </p:nvGrpSpPr>
        <p:grpSpPr>
          <a:xfrm>
            <a:off x="1219200" y="1061251"/>
            <a:ext cx="10751855" cy="2658343"/>
            <a:chOff x="609599" y="3222663"/>
            <a:chExt cx="10751855" cy="2658343"/>
          </a:xfrm>
        </p:grpSpPr>
        <p:pic>
          <p:nvPicPr>
            <p:cNvPr id="2" name="Picture 1">
              <a:extLst>
                <a:ext uri="{FF2B5EF4-FFF2-40B4-BE49-F238E27FC236}">
                  <a16:creationId xmlns:a16="http://schemas.microsoft.com/office/drawing/2014/main" id="{237D1EF9-B702-4746-823C-12FF0088C995}"/>
                </a:ext>
              </a:extLst>
            </p:cNvPr>
            <p:cNvPicPr>
              <a:picLocks noChangeAspect="1"/>
            </p:cNvPicPr>
            <p:nvPr/>
          </p:nvPicPr>
          <p:blipFill>
            <a:blip r:embed="rId5"/>
            <a:stretch>
              <a:fillRect/>
            </a:stretch>
          </p:blipFill>
          <p:spPr>
            <a:xfrm>
              <a:off x="903004" y="3222663"/>
              <a:ext cx="10458450" cy="2658343"/>
            </a:xfrm>
            <a:prstGeom prst="rect">
              <a:avLst/>
            </a:prstGeom>
          </p:spPr>
        </p:pic>
        <p:sp>
          <p:nvSpPr>
            <p:cNvPr id="10" name="TextBox 17">
              <a:extLst>
                <a:ext uri="{FF2B5EF4-FFF2-40B4-BE49-F238E27FC236}">
                  <a16:creationId xmlns:a16="http://schemas.microsoft.com/office/drawing/2014/main" id="{07A0EF11-2439-4B0C-8A00-EFACC85143BC}"/>
                </a:ext>
              </a:extLst>
            </p:cNvPr>
            <p:cNvSpPr txBox="1">
              <a:spLocks noChangeArrowheads="1"/>
            </p:cNvSpPr>
            <p:nvPr/>
          </p:nvSpPr>
          <p:spPr bwMode="auto">
            <a:xfrm>
              <a:off x="8077200" y="4182502"/>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Amplitud</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1" name="TextBox 17">
              <a:extLst>
                <a:ext uri="{FF2B5EF4-FFF2-40B4-BE49-F238E27FC236}">
                  <a16:creationId xmlns:a16="http://schemas.microsoft.com/office/drawing/2014/main" id="{E51AB3BD-DC59-4EF4-95A7-65290984B8C8}"/>
                </a:ext>
              </a:extLst>
            </p:cNvPr>
            <p:cNvSpPr txBox="1">
              <a:spLocks noChangeArrowheads="1"/>
            </p:cNvSpPr>
            <p:nvPr/>
          </p:nvSpPr>
          <p:spPr bwMode="auto">
            <a:xfrm>
              <a:off x="7772400" y="4583668"/>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Amplitud</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2" name="TextBox 17">
              <a:extLst>
                <a:ext uri="{FF2B5EF4-FFF2-40B4-BE49-F238E27FC236}">
                  <a16:creationId xmlns:a16="http://schemas.microsoft.com/office/drawing/2014/main" id="{F2F1FA30-53E4-4072-A21A-2E62602144AC}"/>
                </a:ext>
              </a:extLst>
            </p:cNvPr>
            <p:cNvSpPr txBox="1">
              <a:spLocks noChangeArrowheads="1"/>
            </p:cNvSpPr>
            <p:nvPr/>
          </p:nvSpPr>
          <p:spPr bwMode="auto">
            <a:xfrm>
              <a:off x="5065429" y="4431268"/>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Largo de onda</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3" name="TextBox 17">
              <a:extLst>
                <a:ext uri="{FF2B5EF4-FFF2-40B4-BE49-F238E27FC236}">
                  <a16:creationId xmlns:a16="http://schemas.microsoft.com/office/drawing/2014/main" id="{3B2483E2-2F01-46D0-8EB6-0459F55815EF}"/>
                </a:ext>
              </a:extLst>
            </p:cNvPr>
            <p:cNvSpPr txBox="1">
              <a:spLocks noChangeArrowheads="1"/>
            </p:cNvSpPr>
            <p:nvPr/>
          </p:nvSpPr>
          <p:spPr bwMode="auto">
            <a:xfrm>
              <a:off x="5257800" y="3258353"/>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Largo de onda</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4" name="TextBox 17">
              <a:extLst>
                <a:ext uri="{FF2B5EF4-FFF2-40B4-BE49-F238E27FC236}">
                  <a16:creationId xmlns:a16="http://schemas.microsoft.com/office/drawing/2014/main" id="{884A9C1A-7F3E-4AF4-83B9-2CE6158CF104}"/>
                </a:ext>
              </a:extLst>
            </p:cNvPr>
            <p:cNvSpPr txBox="1">
              <a:spLocks noChangeArrowheads="1"/>
            </p:cNvSpPr>
            <p:nvPr/>
          </p:nvSpPr>
          <p:spPr bwMode="auto">
            <a:xfrm>
              <a:off x="1219200" y="3429000"/>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Largo de onda</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5" name="TextBox 17">
              <a:extLst>
                <a:ext uri="{FF2B5EF4-FFF2-40B4-BE49-F238E27FC236}">
                  <a16:creationId xmlns:a16="http://schemas.microsoft.com/office/drawing/2014/main" id="{58A4CBC7-26CB-4573-BE11-528DD94D3E23}"/>
                </a:ext>
              </a:extLst>
            </p:cNvPr>
            <p:cNvSpPr txBox="1">
              <a:spLocks noChangeArrowheads="1"/>
            </p:cNvSpPr>
            <p:nvPr/>
          </p:nvSpPr>
          <p:spPr bwMode="auto">
            <a:xfrm>
              <a:off x="609599" y="4615934"/>
              <a:ext cx="2133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Amplitud</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6" name="TextBox 17">
              <a:extLst>
                <a:ext uri="{FF2B5EF4-FFF2-40B4-BE49-F238E27FC236}">
                  <a16:creationId xmlns:a16="http://schemas.microsoft.com/office/drawing/2014/main" id="{88A64A15-C91E-493D-A25B-188052D4BDD7}"/>
                </a:ext>
              </a:extLst>
            </p:cNvPr>
            <p:cNvSpPr txBox="1">
              <a:spLocks noChangeArrowheads="1"/>
            </p:cNvSpPr>
            <p:nvPr/>
          </p:nvSpPr>
          <p:spPr bwMode="auto">
            <a:xfrm>
              <a:off x="2783172" y="4586429"/>
              <a:ext cx="1865028" cy="1200329"/>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Dirección   de la propagación de la onda</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grpSp>
      <p:sp>
        <p:nvSpPr>
          <p:cNvPr id="19" name="TextBox 17">
            <a:extLst>
              <a:ext uri="{FF2B5EF4-FFF2-40B4-BE49-F238E27FC236}">
                <a16:creationId xmlns:a16="http://schemas.microsoft.com/office/drawing/2014/main" id="{1F3B47EE-A30E-4FAC-AD6D-9F952A15E7C5}"/>
              </a:ext>
            </a:extLst>
          </p:cNvPr>
          <p:cNvSpPr txBox="1">
            <a:spLocks noChangeArrowheads="1"/>
          </p:cNvSpPr>
          <p:nvPr/>
        </p:nvSpPr>
        <p:spPr bwMode="auto">
          <a:xfrm>
            <a:off x="65699" y="2057400"/>
            <a:ext cx="1446906" cy="646331"/>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Línea media</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887768163"/>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4">
            <a:extLst>
              <a:ext uri="{FF2B5EF4-FFF2-40B4-BE49-F238E27FC236}">
                <a16:creationId xmlns:a16="http://schemas.microsoft.com/office/drawing/2014/main" id="{A609D0F2-0DD1-4113-925B-52386D268878}"/>
              </a:ext>
            </a:extLst>
          </p:cNvPr>
          <p:cNvSpPr>
            <a:spLocks noChangeArrowheads="1"/>
          </p:cNvSpPr>
          <p:nvPr/>
        </p:nvSpPr>
        <p:spPr bwMode="auto">
          <a:xfrm>
            <a:off x="5257801" y="107066"/>
            <a:ext cx="6896298" cy="6401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342900" algn="ctr" defTabSz="914400" eaLnBrk="0" fontAlgn="base" hangingPunct="0">
              <a:spcBef>
                <a:spcPct val="0"/>
              </a:spcBef>
              <a:spcAft>
                <a:spcPct val="0"/>
              </a:spcAft>
            </a:pPr>
            <a:r>
              <a:rPr lang="es-PR" altLang="en-US" sz="2400" b="1" dirty="0">
                <a:solidFill>
                  <a:srgbClr val="C00000"/>
                </a:solidFill>
                <a:effectLst>
                  <a:outerShdw blurRad="38100" dist="38100" dir="2700000" algn="tl">
                    <a:srgbClr val="000000">
                      <a:alpha val="43137"/>
                    </a:srgbClr>
                  </a:outerShdw>
                </a:effectLst>
                <a:cs typeface="Arial" panose="020B0604020202020204" pitchFamily="34" charset="0"/>
              </a:rPr>
              <a:t>Todas las ondas obedecen el principio de </a:t>
            </a:r>
            <a:r>
              <a:rPr lang="es-PR" altLang="en-US" sz="2400" b="1" i="1" dirty="0">
                <a:solidFill>
                  <a:srgbClr val="C00000"/>
                </a:solidFill>
                <a:effectLst>
                  <a:outerShdw blurRad="38100" dist="38100" dir="2700000" algn="tl">
                    <a:srgbClr val="000000">
                      <a:alpha val="43137"/>
                    </a:srgbClr>
                  </a:outerShdw>
                </a:effectLst>
                <a:cs typeface="Arial" panose="020B0604020202020204" pitchFamily="34" charset="0"/>
              </a:rPr>
              <a:t>superposición. </a:t>
            </a:r>
          </a:p>
          <a:p>
            <a:pPr algn="just" defTabSz="914400" eaLnBrk="0" fontAlgn="base" hangingPunct="0">
              <a:spcBef>
                <a:spcPct val="0"/>
              </a:spcBef>
              <a:spcAft>
                <a:spcPct val="0"/>
              </a:spcAft>
            </a:pPr>
            <a:endParaRPr lang="es-PR" altLang="en-US" sz="800" b="1" i="1" dirty="0">
              <a:solidFill>
                <a:srgbClr val="000000"/>
              </a:solidFill>
              <a:effectLst>
                <a:outerShdw blurRad="38100" dist="38100" dir="2700000" algn="tl">
                  <a:srgbClr val="000000">
                    <a:alpha val="43137"/>
                  </a:srgbClr>
                </a:outerShdw>
              </a:effectLst>
              <a:cs typeface="Arial" panose="020B0604020202020204" pitchFamily="34" charset="0"/>
            </a:endParaRPr>
          </a:p>
          <a:p>
            <a:pPr marL="342900" indent="-342900" algn="just" defTabSz="914400" eaLnBrk="0" fontAlgn="base" hangingPunct="0">
              <a:spcBef>
                <a:spcPct val="0"/>
              </a:spcBef>
              <a:spcAft>
                <a:spcPct val="0"/>
              </a:spcAft>
              <a:buClr>
                <a:srgbClr val="C00000"/>
              </a:buClr>
              <a:buFont typeface="Wingdings" panose="05000000000000000000" pitchFamily="2" charset="2"/>
              <a:buChar char="§"/>
            </a:pPr>
            <a:r>
              <a:rPr lang="es-PR" altLang="en-US" sz="2200" b="1" dirty="0">
                <a:solidFill>
                  <a:srgbClr val="000000"/>
                </a:solidFill>
                <a:effectLst>
                  <a:outerShdw blurRad="38100" dist="38100" dir="2700000" algn="tl">
                    <a:srgbClr val="000000">
                      <a:alpha val="43137"/>
                    </a:srgbClr>
                  </a:outerShdw>
                </a:effectLst>
                <a:cs typeface="Arial" panose="020B0604020202020204" pitchFamily="34" charset="0"/>
              </a:rPr>
              <a:t>Cuando dos ondas se combinan, ambas pueden sumarse o restarse, dependiendo de cómo se superpongan. </a:t>
            </a:r>
          </a:p>
          <a:p>
            <a:pPr algn="just" defTabSz="914400" eaLnBrk="0" fontAlgn="base" hangingPunct="0">
              <a:spcBef>
                <a:spcPct val="0"/>
              </a:spcBef>
              <a:spcAft>
                <a:spcPct val="0"/>
              </a:spcAft>
              <a:buClr>
                <a:srgbClr val="C00000"/>
              </a:buClr>
            </a:pPr>
            <a:endParaRPr lang="es-PR" altLang="en-US" sz="600" b="1" dirty="0">
              <a:solidFill>
                <a:srgbClr val="000000"/>
              </a:solidFill>
              <a:effectLst>
                <a:outerShdw blurRad="38100" dist="38100" dir="2700000" algn="tl">
                  <a:srgbClr val="000000">
                    <a:alpha val="43137"/>
                  </a:srgbClr>
                </a:outerShdw>
              </a:effectLst>
              <a:cs typeface="Arial" panose="020B0604020202020204" pitchFamily="34" charset="0"/>
            </a:endParaRPr>
          </a:p>
          <a:p>
            <a:pPr marL="342900" indent="-342900" algn="just" defTabSz="914400" eaLnBrk="0" fontAlgn="base" hangingPunct="0">
              <a:spcBef>
                <a:spcPct val="0"/>
              </a:spcBef>
              <a:spcAft>
                <a:spcPct val="0"/>
              </a:spcAft>
              <a:buClr>
                <a:srgbClr val="C00000"/>
              </a:buClr>
              <a:buFont typeface="Wingdings" panose="05000000000000000000" pitchFamily="2" charset="2"/>
              <a:buChar char="§"/>
            </a:pPr>
            <a:r>
              <a:rPr lang="es-PR" altLang="en-US" sz="2200" b="1" dirty="0">
                <a:solidFill>
                  <a:srgbClr val="000000"/>
                </a:solidFill>
                <a:effectLst>
                  <a:outerShdw blurRad="38100" dist="38100" dir="2700000" algn="tl">
                    <a:srgbClr val="000000">
                      <a:alpha val="43137"/>
                    </a:srgbClr>
                  </a:outerShdw>
                </a:effectLst>
                <a:cs typeface="Arial" panose="020B0604020202020204" pitchFamily="34" charset="0"/>
              </a:rPr>
              <a:t>Si la cresta de una onda se superpone con la cresta del mismo tamaño de la segunda onda, el </a:t>
            </a:r>
            <a:r>
              <a:rPr lang="es-PR" altLang="en-US" sz="2200" b="1" dirty="0">
                <a:effectLst>
                  <a:outerShdw blurRad="38100" dist="38100" dir="2700000" algn="tl">
                    <a:srgbClr val="000000">
                      <a:alpha val="43137"/>
                    </a:srgbClr>
                  </a:outerShdw>
                </a:effectLst>
                <a:cs typeface="Arial" panose="020B0604020202020204" pitchFamily="34" charset="0"/>
              </a:rPr>
              <a:t>resultado será una cresta dos veces más alta.  Esto es una </a:t>
            </a:r>
            <a:r>
              <a:rPr lang="es-PR" altLang="en-US" sz="2200" b="1" i="1" dirty="0">
                <a:solidFill>
                  <a:srgbClr val="C00000"/>
                </a:solidFill>
                <a:effectLst>
                  <a:outerShdw blurRad="38100" dist="38100" dir="2700000" algn="tl">
                    <a:srgbClr val="000000">
                      <a:alpha val="43137"/>
                    </a:srgbClr>
                  </a:outerShdw>
                </a:effectLst>
                <a:cs typeface="Arial" panose="020B0604020202020204" pitchFamily="34" charset="0"/>
              </a:rPr>
              <a:t>interferencia constructiva</a:t>
            </a:r>
            <a:r>
              <a:rPr lang="es-PR" altLang="en-US" sz="2200" b="1" i="1" dirty="0">
                <a:solidFill>
                  <a:srgbClr val="000000"/>
                </a:solidFill>
                <a:effectLst>
                  <a:outerShdw blurRad="38100" dist="38100" dir="2700000" algn="tl">
                    <a:srgbClr val="000000">
                      <a:alpha val="43137"/>
                    </a:srgbClr>
                  </a:outerShdw>
                </a:effectLst>
                <a:cs typeface="Arial" panose="020B0604020202020204" pitchFamily="34" charset="0"/>
              </a:rPr>
              <a:t>.</a:t>
            </a:r>
          </a:p>
          <a:p>
            <a:pPr algn="just" defTabSz="914400" eaLnBrk="0" fontAlgn="base" hangingPunct="0">
              <a:spcBef>
                <a:spcPct val="0"/>
              </a:spcBef>
              <a:spcAft>
                <a:spcPct val="0"/>
              </a:spcAft>
              <a:buClr>
                <a:srgbClr val="C00000"/>
              </a:buClr>
            </a:pPr>
            <a:endParaRPr lang="es-PR" altLang="en-US" sz="600" b="1" dirty="0">
              <a:solidFill>
                <a:srgbClr val="000000"/>
              </a:solidFill>
              <a:effectLst>
                <a:outerShdw blurRad="38100" dist="38100" dir="2700000" algn="tl">
                  <a:srgbClr val="000000">
                    <a:alpha val="43137"/>
                  </a:srgbClr>
                </a:outerShdw>
              </a:effectLst>
              <a:cs typeface="Arial" panose="020B0604020202020204" pitchFamily="34" charset="0"/>
            </a:endParaRPr>
          </a:p>
          <a:p>
            <a:pPr marL="342900" indent="-342900" algn="just" defTabSz="914400" eaLnBrk="0" fontAlgn="base" hangingPunct="0">
              <a:spcBef>
                <a:spcPct val="0"/>
              </a:spcBef>
              <a:spcAft>
                <a:spcPct val="0"/>
              </a:spcAft>
              <a:buClr>
                <a:srgbClr val="C00000"/>
              </a:buClr>
              <a:buFont typeface="Wingdings" panose="05000000000000000000" pitchFamily="2" charset="2"/>
              <a:buChar char="§"/>
            </a:pPr>
            <a:r>
              <a:rPr lang="es-PR" altLang="en-US" sz="2200" b="1" dirty="0">
                <a:solidFill>
                  <a:srgbClr val="000000"/>
                </a:solidFill>
                <a:effectLst>
                  <a:outerShdw blurRad="38100" dist="38100" dir="2700000" algn="tl">
                    <a:srgbClr val="000000">
                      <a:alpha val="43137"/>
                    </a:srgbClr>
                  </a:outerShdw>
                </a:effectLst>
                <a:cs typeface="Arial" panose="020B0604020202020204" pitchFamily="34" charset="0"/>
              </a:rPr>
              <a:t>Si la cresta de una onda se superpone con el valle (punto bajo) de la segunda onda, las dos ondas se cancelan entre sí. Esto es una </a:t>
            </a:r>
            <a:r>
              <a:rPr lang="es-PR" altLang="en-US" sz="2200" b="1" i="1" dirty="0">
                <a:solidFill>
                  <a:srgbClr val="C00000"/>
                </a:solidFill>
                <a:effectLst>
                  <a:outerShdw blurRad="38100" dist="38100" dir="2700000" algn="tl">
                    <a:srgbClr val="000000">
                      <a:alpha val="43137"/>
                    </a:srgbClr>
                  </a:outerShdw>
                </a:effectLst>
                <a:cs typeface="Arial" panose="020B0604020202020204" pitchFamily="34" charset="0"/>
              </a:rPr>
              <a:t>interferencia destructiva</a:t>
            </a:r>
            <a:r>
              <a:rPr lang="es-PR" altLang="en-US" sz="2200" b="1" i="1" dirty="0">
                <a:solidFill>
                  <a:srgbClr val="000000"/>
                </a:solidFill>
                <a:effectLst>
                  <a:outerShdw blurRad="38100" dist="38100" dir="2700000" algn="tl">
                    <a:srgbClr val="000000">
                      <a:alpha val="43137"/>
                    </a:srgbClr>
                  </a:outerShdw>
                </a:effectLst>
                <a:cs typeface="Arial" panose="020B0604020202020204" pitchFamily="34" charset="0"/>
              </a:rPr>
              <a:t>. </a:t>
            </a:r>
            <a:r>
              <a:rPr lang="es-PR" altLang="en-US" sz="2200" b="1" dirty="0">
                <a:solidFill>
                  <a:srgbClr val="000000"/>
                </a:solidFill>
                <a:effectLst>
                  <a:outerShdw blurRad="38100" dist="38100" dir="2700000" algn="tl">
                    <a:srgbClr val="000000">
                      <a:alpha val="43137"/>
                    </a:srgbClr>
                  </a:outerShdw>
                </a:effectLst>
                <a:cs typeface="Arial" panose="020B0604020202020204" pitchFamily="34" charset="0"/>
              </a:rPr>
              <a:t> </a:t>
            </a:r>
          </a:p>
          <a:p>
            <a:pPr algn="just" defTabSz="914400" eaLnBrk="0" fontAlgn="base" hangingPunct="0">
              <a:spcBef>
                <a:spcPct val="0"/>
              </a:spcBef>
              <a:spcAft>
                <a:spcPct val="0"/>
              </a:spcAft>
              <a:buClr>
                <a:srgbClr val="C00000"/>
              </a:buClr>
            </a:pPr>
            <a:endParaRPr lang="es-PR" altLang="en-US" sz="600" b="1" dirty="0">
              <a:solidFill>
                <a:srgbClr val="000000"/>
              </a:solidFill>
              <a:effectLst>
                <a:outerShdw blurRad="38100" dist="38100" dir="2700000" algn="tl">
                  <a:srgbClr val="000000">
                    <a:alpha val="43137"/>
                  </a:srgbClr>
                </a:outerShdw>
              </a:effectLst>
              <a:cs typeface="Arial" panose="020B0604020202020204" pitchFamily="34" charset="0"/>
            </a:endParaRPr>
          </a:p>
          <a:p>
            <a:pPr marL="342900" indent="-342900" algn="just" defTabSz="914400" eaLnBrk="0" fontAlgn="base" hangingPunct="0">
              <a:spcBef>
                <a:spcPct val="0"/>
              </a:spcBef>
              <a:spcAft>
                <a:spcPct val="0"/>
              </a:spcAft>
              <a:buClr>
                <a:srgbClr val="C00000"/>
              </a:buClr>
              <a:buFont typeface="Wingdings" panose="05000000000000000000" pitchFamily="2" charset="2"/>
              <a:buChar char="§"/>
            </a:pPr>
            <a:r>
              <a:rPr lang="es-PR" altLang="en-US" sz="2200" b="1" dirty="0">
                <a:solidFill>
                  <a:srgbClr val="000000"/>
                </a:solidFill>
                <a:effectLst>
                  <a:outerShdw blurRad="38100" dist="38100" dir="2700000" algn="tl">
                    <a:srgbClr val="000000">
                      <a:alpha val="43137"/>
                    </a:srgbClr>
                  </a:outerShdw>
                </a:effectLst>
                <a:cs typeface="Arial" panose="020B0604020202020204" pitchFamily="34" charset="0"/>
              </a:rPr>
              <a:t>La posición de la cresta o el valle se conoce como la </a:t>
            </a:r>
            <a:r>
              <a:rPr lang="es-PR" altLang="en-US" sz="2200" b="1" i="1" dirty="0">
                <a:solidFill>
                  <a:srgbClr val="C00000"/>
                </a:solidFill>
                <a:effectLst>
                  <a:outerShdw blurRad="38100" dist="38100" dir="2700000" algn="tl">
                    <a:srgbClr val="000000">
                      <a:alpha val="43137"/>
                    </a:srgbClr>
                  </a:outerShdw>
                </a:effectLst>
                <a:cs typeface="Arial" panose="020B0604020202020204" pitchFamily="34" charset="0"/>
              </a:rPr>
              <a:t>fase</a:t>
            </a:r>
            <a:r>
              <a:rPr lang="es-PR" altLang="en-US" sz="2200" b="1" dirty="0">
                <a:solidFill>
                  <a:srgbClr val="000000"/>
                </a:solidFill>
                <a:effectLst>
                  <a:outerShdw blurRad="38100" dist="38100" dir="2700000" algn="tl">
                    <a:srgbClr val="000000">
                      <a:alpha val="43137"/>
                    </a:srgbClr>
                  </a:outerShdw>
                </a:effectLst>
                <a:cs typeface="Arial" panose="020B0604020202020204" pitchFamily="34" charset="0"/>
              </a:rPr>
              <a:t> de la onda; la interferencia destructiva ocurre cuando las dos ondas están en </a:t>
            </a:r>
            <a:r>
              <a:rPr lang="es-PR" altLang="en-US" sz="2200" b="1" dirty="0">
                <a:solidFill>
                  <a:srgbClr val="C00000"/>
                </a:solidFill>
                <a:effectLst>
                  <a:outerShdw blurRad="38100" dist="38100" dir="2700000" algn="tl">
                    <a:srgbClr val="000000">
                      <a:alpha val="43137"/>
                    </a:srgbClr>
                  </a:outerShdw>
                </a:effectLst>
                <a:cs typeface="Arial" panose="020B0604020202020204" pitchFamily="34" charset="0"/>
              </a:rPr>
              <a:t>“desfase”</a:t>
            </a:r>
            <a:r>
              <a:rPr lang="es-PR" altLang="en-US" sz="2200" b="1" dirty="0">
                <a:solidFill>
                  <a:srgbClr val="000000"/>
                </a:solidFill>
                <a:effectLst>
                  <a:outerShdw blurRad="38100" dist="38100" dir="2700000" algn="tl">
                    <a:srgbClr val="000000">
                      <a:alpha val="43137"/>
                    </a:srgbClr>
                  </a:outerShdw>
                </a:effectLst>
                <a:cs typeface="Arial" panose="020B0604020202020204" pitchFamily="34" charset="0"/>
              </a:rPr>
              <a:t>. </a:t>
            </a:r>
          </a:p>
        </p:txBody>
      </p:sp>
      <p:sp>
        <p:nvSpPr>
          <p:cNvPr id="26" name="Title 1">
            <a:extLst>
              <a:ext uri="{FF2B5EF4-FFF2-40B4-BE49-F238E27FC236}">
                <a16:creationId xmlns:a16="http://schemas.microsoft.com/office/drawing/2014/main" id="{ECA6458E-EEE4-459D-85F0-E9CFC834A971}"/>
              </a:ext>
            </a:extLst>
          </p:cNvPr>
          <p:cNvSpPr txBox="1">
            <a:spLocks/>
          </p:cNvSpPr>
          <p:nvPr/>
        </p:nvSpPr>
        <p:spPr>
          <a:xfrm>
            <a:off x="1" y="76200"/>
            <a:ext cx="5410199" cy="745671"/>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00000"/>
              </a:lnSpc>
            </a:pPr>
            <a:r>
              <a:rPr lang="es-PR" altLang="en-US" sz="4000" dirty="0">
                <a:solidFill>
                  <a:srgbClr val="17406D"/>
                </a:solidFill>
                <a:effectLst>
                  <a:outerShdw blurRad="38100" dist="38100" dir="2700000" algn="tl">
                    <a:srgbClr val="000000">
                      <a:alpha val="43137"/>
                    </a:srgbClr>
                  </a:outerShdw>
                </a:effectLst>
                <a:latin typeface="Arial Black" panose="020B0A04020102020204"/>
              </a:rPr>
              <a:t>Combinando ondas</a:t>
            </a:r>
          </a:p>
        </p:txBody>
      </p:sp>
      <p:pic>
        <p:nvPicPr>
          <p:cNvPr id="28" name="Picture 27">
            <a:extLst>
              <a:ext uri="{FF2B5EF4-FFF2-40B4-BE49-F238E27FC236}">
                <a16:creationId xmlns:a16="http://schemas.microsoft.com/office/drawing/2014/main" id="{8E8EC62C-B127-4869-8577-E050DE2B7A3C}"/>
              </a:ext>
            </a:extLst>
          </p:cNvPr>
          <p:cNvPicPr>
            <a:picLocks noChangeAspect="1"/>
          </p:cNvPicPr>
          <p:nvPr/>
        </p:nvPicPr>
        <p:blipFill>
          <a:blip r:embed="rId3"/>
          <a:stretch>
            <a:fillRect/>
          </a:stretch>
        </p:blipFill>
        <p:spPr>
          <a:xfrm>
            <a:off x="4573565" y="5739825"/>
            <a:ext cx="594783" cy="584775"/>
          </a:xfrm>
          <a:prstGeom prst="rect">
            <a:avLst/>
          </a:prstGeom>
        </p:spPr>
      </p:pic>
      <p:pic>
        <p:nvPicPr>
          <p:cNvPr id="29" name="Picture 28">
            <a:extLst>
              <a:ext uri="{FF2B5EF4-FFF2-40B4-BE49-F238E27FC236}">
                <a16:creationId xmlns:a16="http://schemas.microsoft.com/office/drawing/2014/main" id="{32E5B19E-11F8-4589-B23A-5F94DDD4F88A}"/>
              </a:ext>
            </a:extLst>
          </p:cNvPr>
          <p:cNvPicPr>
            <a:picLocks noChangeAspect="1"/>
          </p:cNvPicPr>
          <p:nvPr/>
        </p:nvPicPr>
        <p:blipFill>
          <a:blip r:embed="rId4"/>
          <a:stretch>
            <a:fillRect/>
          </a:stretch>
        </p:blipFill>
        <p:spPr>
          <a:xfrm>
            <a:off x="65699" y="5773214"/>
            <a:ext cx="1674611" cy="540849"/>
          </a:xfrm>
          <a:prstGeom prst="rect">
            <a:avLst/>
          </a:prstGeom>
        </p:spPr>
      </p:pic>
      <p:grpSp>
        <p:nvGrpSpPr>
          <p:cNvPr id="4" name="Group 3">
            <a:extLst>
              <a:ext uri="{FF2B5EF4-FFF2-40B4-BE49-F238E27FC236}">
                <a16:creationId xmlns:a16="http://schemas.microsoft.com/office/drawing/2014/main" id="{F8B98775-1B35-4986-92B4-3752C985370F}"/>
              </a:ext>
            </a:extLst>
          </p:cNvPr>
          <p:cNvGrpSpPr/>
          <p:nvPr/>
        </p:nvGrpSpPr>
        <p:grpSpPr>
          <a:xfrm>
            <a:off x="152400" y="897243"/>
            <a:ext cx="5029200" cy="4724399"/>
            <a:chOff x="152400" y="897243"/>
            <a:chExt cx="5029200" cy="4724399"/>
          </a:xfrm>
        </p:grpSpPr>
        <p:pic>
          <p:nvPicPr>
            <p:cNvPr id="2" name="Picture 1">
              <a:extLst>
                <a:ext uri="{FF2B5EF4-FFF2-40B4-BE49-F238E27FC236}">
                  <a16:creationId xmlns:a16="http://schemas.microsoft.com/office/drawing/2014/main" id="{832B3C86-2ACC-4812-9069-91336895C3B8}"/>
                </a:ext>
              </a:extLst>
            </p:cNvPr>
            <p:cNvPicPr>
              <a:picLocks noChangeAspect="1"/>
            </p:cNvPicPr>
            <p:nvPr/>
          </p:nvPicPr>
          <p:blipFill>
            <a:blip r:embed="rId5"/>
            <a:stretch>
              <a:fillRect/>
            </a:stretch>
          </p:blipFill>
          <p:spPr>
            <a:xfrm>
              <a:off x="152400" y="897243"/>
              <a:ext cx="5029200" cy="4724399"/>
            </a:xfrm>
            <a:prstGeom prst="rect">
              <a:avLst/>
            </a:prstGeom>
          </p:spPr>
        </p:pic>
        <p:sp>
          <p:nvSpPr>
            <p:cNvPr id="3" name="Rectangle 2">
              <a:extLst>
                <a:ext uri="{FF2B5EF4-FFF2-40B4-BE49-F238E27FC236}">
                  <a16:creationId xmlns:a16="http://schemas.microsoft.com/office/drawing/2014/main" id="{200514FE-B4D5-40C0-A515-E9D515D9BD42}"/>
                </a:ext>
              </a:extLst>
            </p:cNvPr>
            <p:cNvSpPr/>
            <p:nvPr/>
          </p:nvSpPr>
          <p:spPr>
            <a:xfrm>
              <a:off x="228600" y="990600"/>
              <a:ext cx="1617174" cy="430887"/>
            </a:xfrm>
            <a:prstGeom prst="rect">
              <a:avLst/>
            </a:prstGeom>
          </p:spPr>
          <p:txBody>
            <a:bodyPr wrap="none">
              <a:spAutoFit/>
            </a:bodyPr>
            <a:lstStyle/>
            <a:p>
              <a:r>
                <a:rPr lang="es-PR" altLang="en-US" sz="2200" b="1" dirty="0">
                  <a:effectLst>
                    <a:outerShdw blurRad="38100" dist="38100" dir="2700000" algn="tl">
                      <a:srgbClr val="000000">
                        <a:alpha val="43137"/>
                      </a:srgbClr>
                    </a:outerShdw>
                  </a:effectLst>
                  <a:cs typeface="Arial" panose="020B0604020202020204" pitchFamily="34" charset="0"/>
                </a:rPr>
                <a:t>constructiva</a:t>
              </a:r>
              <a:endParaRPr lang="es-PR" dirty="0"/>
            </a:p>
          </p:txBody>
        </p:sp>
        <p:sp>
          <p:nvSpPr>
            <p:cNvPr id="31" name="Rectangle 30">
              <a:extLst>
                <a:ext uri="{FF2B5EF4-FFF2-40B4-BE49-F238E27FC236}">
                  <a16:creationId xmlns:a16="http://schemas.microsoft.com/office/drawing/2014/main" id="{A9C51C3D-3DE9-4127-8233-3CA302A445CB}"/>
                </a:ext>
              </a:extLst>
            </p:cNvPr>
            <p:cNvSpPr/>
            <p:nvPr/>
          </p:nvSpPr>
          <p:spPr>
            <a:xfrm>
              <a:off x="228600" y="3276600"/>
              <a:ext cx="1490280" cy="430887"/>
            </a:xfrm>
            <a:prstGeom prst="rect">
              <a:avLst/>
            </a:prstGeom>
          </p:spPr>
          <p:txBody>
            <a:bodyPr wrap="none">
              <a:spAutoFit/>
            </a:bodyPr>
            <a:lstStyle/>
            <a:p>
              <a:r>
                <a:rPr lang="es-PR" altLang="en-US" sz="2200" b="1" dirty="0">
                  <a:effectLst>
                    <a:outerShdw blurRad="38100" dist="38100" dir="2700000" algn="tl">
                      <a:srgbClr val="000000">
                        <a:alpha val="43137"/>
                      </a:srgbClr>
                    </a:outerShdw>
                  </a:effectLst>
                  <a:cs typeface="Arial" panose="020B0604020202020204" pitchFamily="34" charset="0"/>
                </a:rPr>
                <a:t>destructiva</a:t>
              </a:r>
              <a:endParaRPr lang="es-PR" dirty="0"/>
            </a:p>
          </p:txBody>
        </p:sp>
      </p:grpSp>
    </p:spTree>
    <p:extLst>
      <p:ext uri="{BB962C8B-B14F-4D97-AF65-F5344CB8AC3E}">
        <p14:creationId xmlns:p14="http://schemas.microsoft.com/office/powerpoint/2010/main" val="328336232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54DB817-1EE1-4271-8322-46B34B6EED17}"/>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9" name="Picture 8">
            <a:extLst>
              <a:ext uri="{FF2B5EF4-FFF2-40B4-BE49-F238E27FC236}">
                <a16:creationId xmlns:a16="http://schemas.microsoft.com/office/drawing/2014/main" id="{BDB546A7-941D-4C09-95E1-DE920E7396D7}"/>
              </a:ext>
            </a:extLst>
          </p:cNvPr>
          <p:cNvPicPr>
            <a:picLocks noChangeAspect="1"/>
          </p:cNvPicPr>
          <p:nvPr/>
        </p:nvPicPr>
        <p:blipFill>
          <a:blip r:embed="rId4"/>
          <a:stretch>
            <a:fillRect/>
          </a:stretch>
        </p:blipFill>
        <p:spPr>
          <a:xfrm>
            <a:off x="65699" y="5773214"/>
            <a:ext cx="1674611" cy="540849"/>
          </a:xfrm>
          <a:prstGeom prst="rect">
            <a:avLst/>
          </a:prstGeom>
        </p:spPr>
      </p:pic>
      <p:sp>
        <p:nvSpPr>
          <p:cNvPr id="7" name="Rectangle 4">
            <a:extLst>
              <a:ext uri="{FF2B5EF4-FFF2-40B4-BE49-F238E27FC236}">
                <a16:creationId xmlns:a16="http://schemas.microsoft.com/office/drawing/2014/main" id="{E4DB030D-C1DD-46FE-9D96-95EC02565764}"/>
              </a:ext>
            </a:extLst>
          </p:cNvPr>
          <p:cNvSpPr>
            <a:spLocks noChangeArrowheads="1"/>
          </p:cNvSpPr>
          <p:nvPr/>
        </p:nvSpPr>
        <p:spPr bwMode="auto">
          <a:xfrm>
            <a:off x="1" y="1144498"/>
            <a:ext cx="8305800" cy="4555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just" defTabSz="914400" eaLnBrk="0" fontAlgn="base" hangingPunct="0">
              <a:spcBef>
                <a:spcPct val="0"/>
              </a:spcBef>
              <a:spcAft>
                <a:spcPct val="0"/>
              </a:spcAft>
              <a:buClr>
                <a:srgbClr val="C00000"/>
              </a:buClr>
              <a:buFont typeface="Wingdings" panose="05000000000000000000" pitchFamily="2" charset="2"/>
              <a:buChar char="§"/>
            </a:pPr>
            <a:r>
              <a:rPr lang="es-PR" altLang="en-US" sz="2500" b="1" dirty="0">
                <a:solidFill>
                  <a:srgbClr val="000000"/>
                </a:solidFill>
                <a:effectLst>
                  <a:outerShdw blurRad="38100" dist="38100" dir="2700000" algn="tl">
                    <a:srgbClr val="000000">
                      <a:alpha val="43137"/>
                    </a:srgbClr>
                  </a:outerShdw>
                </a:effectLst>
                <a:cs typeface="Arial" panose="020B0604020202020204" pitchFamily="34" charset="0"/>
              </a:rPr>
              <a:t>Cuando la luz incide sobre un material transparente, una parte de la luz entrante se refleja. La porción restante pasa a través del material.</a:t>
            </a:r>
          </a:p>
          <a:p>
            <a:pPr marL="0" indent="0" algn="just" defTabSz="914400" eaLnBrk="0" fontAlgn="base" hangingPunct="0">
              <a:spcBef>
                <a:spcPct val="0"/>
              </a:spcBef>
              <a:spcAft>
                <a:spcPct val="0"/>
              </a:spcAft>
              <a:buClr>
                <a:srgbClr val="C00000"/>
              </a:buClr>
            </a:pPr>
            <a:endParaRPr lang="es-PR" altLang="en-US" sz="500" b="1" dirty="0">
              <a:solidFill>
                <a:srgbClr val="000000"/>
              </a:solidFill>
              <a:effectLst>
                <a:outerShdw blurRad="38100" dist="38100" dir="2700000" algn="tl">
                  <a:srgbClr val="000000">
                    <a:alpha val="43137"/>
                  </a:srgbClr>
                </a:outerShdw>
              </a:effectLst>
              <a:cs typeface="Arial" panose="020B0604020202020204" pitchFamily="34" charset="0"/>
            </a:endParaRPr>
          </a:p>
          <a:p>
            <a:pPr algn="just" defTabSz="914400" eaLnBrk="0" fontAlgn="base" hangingPunct="0">
              <a:spcBef>
                <a:spcPct val="0"/>
              </a:spcBef>
              <a:spcAft>
                <a:spcPct val="0"/>
              </a:spcAft>
              <a:buClr>
                <a:srgbClr val="C00000"/>
              </a:buClr>
              <a:buFont typeface="Wingdings" panose="05000000000000000000" pitchFamily="2" charset="2"/>
              <a:buChar char="§"/>
            </a:pPr>
            <a:r>
              <a:rPr lang="es-PR" altLang="en-US" sz="2500" b="1" dirty="0">
                <a:solidFill>
                  <a:srgbClr val="000000"/>
                </a:solidFill>
                <a:effectLst>
                  <a:outerShdw blurRad="38100" dist="38100" dir="2700000" algn="tl">
                    <a:srgbClr val="000000">
                      <a:alpha val="43137"/>
                    </a:srgbClr>
                  </a:outerShdw>
                </a:effectLst>
                <a:cs typeface="Arial" panose="020B0604020202020204" pitchFamily="34" charset="0"/>
              </a:rPr>
              <a:t>La velocidad de la luz en el material es levemente diferente en la del material o medio exterior (como el aire).</a:t>
            </a:r>
          </a:p>
          <a:p>
            <a:pPr marL="0" indent="0" algn="just" defTabSz="914400" eaLnBrk="0" fontAlgn="base" hangingPunct="0">
              <a:spcBef>
                <a:spcPct val="0"/>
              </a:spcBef>
              <a:spcAft>
                <a:spcPct val="0"/>
              </a:spcAft>
              <a:buClr>
                <a:srgbClr val="C00000"/>
              </a:buClr>
            </a:pPr>
            <a:endParaRPr lang="es-PR" altLang="en-US" sz="500" b="1" dirty="0">
              <a:solidFill>
                <a:srgbClr val="000000"/>
              </a:solidFill>
              <a:effectLst>
                <a:outerShdw blurRad="38100" dist="38100" dir="2700000" algn="tl">
                  <a:srgbClr val="000000">
                    <a:alpha val="43137"/>
                  </a:srgbClr>
                </a:outerShdw>
              </a:effectLst>
              <a:cs typeface="Arial" panose="020B0604020202020204" pitchFamily="34" charset="0"/>
            </a:endParaRPr>
          </a:p>
          <a:p>
            <a:pPr algn="just" defTabSz="914400" eaLnBrk="0" fontAlgn="base" hangingPunct="0">
              <a:spcBef>
                <a:spcPct val="0"/>
              </a:spcBef>
              <a:spcAft>
                <a:spcPct val="0"/>
              </a:spcAft>
              <a:buClr>
                <a:srgbClr val="C00000"/>
              </a:buClr>
              <a:buFont typeface="Wingdings" panose="05000000000000000000" pitchFamily="2" charset="2"/>
              <a:buChar char="§"/>
            </a:pPr>
            <a:r>
              <a:rPr lang="es-PR" altLang="en-US" sz="2500" b="1" dirty="0">
                <a:solidFill>
                  <a:srgbClr val="000000"/>
                </a:solidFill>
                <a:effectLst>
                  <a:outerShdw blurRad="38100" dist="38100" dir="2700000" algn="tl">
                    <a:srgbClr val="000000">
                      <a:alpha val="43137"/>
                    </a:srgbClr>
                  </a:outerShdw>
                </a:effectLst>
                <a:cs typeface="Arial" panose="020B0604020202020204" pitchFamily="34" charset="0"/>
              </a:rPr>
              <a:t>El cambio de velocidad hace que la luz cambie de dirección en la interfaz entre los dos materiales. </a:t>
            </a:r>
          </a:p>
          <a:p>
            <a:pPr marL="0" indent="0" algn="just" defTabSz="914400" eaLnBrk="0" fontAlgn="base" hangingPunct="0">
              <a:spcBef>
                <a:spcPct val="0"/>
              </a:spcBef>
              <a:spcAft>
                <a:spcPct val="0"/>
              </a:spcAft>
              <a:buClr>
                <a:srgbClr val="C00000"/>
              </a:buClr>
            </a:pPr>
            <a:r>
              <a:rPr lang="es-PR" altLang="en-US" sz="500" b="1" dirty="0">
                <a:solidFill>
                  <a:srgbClr val="000000"/>
                </a:solidFill>
                <a:effectLst>
                  <a:outerShdw blurRad="38100" dist="38100" dir="2700000" algn="tl">
                    <a:srgbClr val="000000">
                      <a:alpha val="43137"/>
                    </a:srgbClr>
                  </a:outerShdw>
                </a:effectLst>
                <a:cs typeface="Arial" panose="020B0604020202020204" pitchFamily="34" charset="0"/>
              </a:rPr>
              <a:t> </a:t>
            </a:r>
          </a:p>
          <a:p>
            <a:pPr algn="just" defTabSz="914400" eaLnBrk="0" fontAlgn="base" hangingPunct="0">
              <a:spcBef>
                <a:spcPct val="0"/>
              </a:spcBef>
              <a:spcAft>
                <a:spcPct val="0"/>
              </a:spcAft>
              <a:buClr>
                <a:srgbClr val="C00000"/>
              </a:buClr>
              <a:buFont typeface="Wingdings" panose="05000000000000000000" pitchFamily="2" charset="2"/>
              <a:buChar char="§"/>
            </a:pPr>
            <a:r>
              <a:rPr lang="es-PR" altLang="en-US" sz="2500" b="1" dirty="0">
                <a:solidFill>
                  <a:srgbClr val="000000"/>
                </a:solidFill>
                <a:effectLst>
                  <a:outerShdw blurRad="38100" dist="38100" dir="2700000" algn="tl">
                    <a:srgbClr val="000000">
                      <a:alpha val="43137"/>
                    </a:srgbClr>
                  </a:outerShdw>
                </a:effectLst>
                <a:cs typeface="Arial" panose="020B0604020202020204" pitchFamily="34" charset="0"/>
              </a:rPr>
              <a:t>Este doblez o flexión del rayo de luz se llama refracción.  La refracción causa el efecto que se observa a la derecha.</a:t>
            </a:r>
          </a:p>
        </p:txBody>
      </p:sp>
      <p:pic>
        <p:nvPicPr>
          <p:cNvPr id="10" name="Picture 4">
            <a:extLst>
              <a:ext uri="{FF2B5EF4-FFF2-40B4-BE49-F238E27FC236}">
                <a16:creationId xmlns:a16="http://schemas.microsoft.com/office/drawing/2014/main" id="{FD3AAE62-8997-4753-A633-49DAFCB836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64344" y="1295400"/>
            <a:ext cx="3047999" cy="41271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1" name="Title 1">
            <a:extLst>
              <a:ext uri="{FF2B5EF4-FFF2-40B4-BE49-F238E27FC236}">
                <a16:creationId xmlns:a16="http://schemas.microsoft.com/office/drawing/2014/main" id="{EED3CA8B-2C61-4C21-88C9-4B776DD018F2}"/>
              </a:ext>
            </a:extLst>
          </p:cNvPr>
          <p:cNvSpPr txBox="1">
            <a:spLocks/>
          </p:cNvSpPr>
          <p:nvPr/>
        </p:nvSpPr>
        <p:spPr>
          <a:xfrm>
            <a:off x="0" y="0"/>
            <a:ext cx="12192000" cy="988704"/>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00000"/>
              </a:lnSpc>
            </a:pPr>
            <a:r>
              <a:rPr lang="es-PR" altLang="en-US" sz="4400" dirty="0">
                <a:solidFill>
                  <a:srgbClr val="17406D"/>
                </a:solidFill>
                <a:effectLst>
                  <a:outerShdw blurRad="38100" dist="38100" dir="2700000" algn="tl">
                    <a:srgbClr val="000000">
                      <a:alpha val="43137"/>
                    </a:srgbClr>
                  </a:outerShdw>
                </a:effectLst>
                <a:latin typeface="Arial Black" panose="020B0A04020102020204"/>
              </a:rPr>
              <a:t>Cuando la luz incide sobre un material</a:t>
            </a:r>
          </a:p>
        </p:txBody>
      </p:sp>
    </p:spTree>
    <p:extLst>
      <p:ext uri="{BB962C8B-B14F-4D97-AF65-F5344CB8AC3E}">
        <p14:creationId xmlns:p14="http://schemas.microsoft.com/office/powerpoint/2010/main" val="3733663372"/>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550F461-6B8F-4005-A986-159146EBEC4A}"/>
              </a:ext>
            </a:extLst>
          </p:cNvPr>
          <p:cNvPicPr>
            <a:picLocks noChangeAspect="1"/>
          </p:cNvPicPr>
          <p:nvPr/>
        </p:nvPicPr>
        <p:blipFill>
          <a:blip r:embed="rId2"/>
          <a:stretch>
            <a:fillRect/>
          </a:stretch>
        </p:blipFill>
        <p:spPr>
          <a:xfrm>
            <a:off x="11531517" y="5729288"/>
            <a:ext cx="594783" cy="584775"/>
          </a:xfrm>
          <a:prstGeom prst="rect">
            <a:avLst/>
          </a:prstGeom>
        </p:spPr>
      </p:pic>
      <p:pic>
        <p:nvPicPr>
          <p:cNvPr id="7" name="Picture 6">
            <a:extLst>
              <a:ext uri="{FF2B5EF4-FFF2-40B4-BE49-F238E27FC236}">
                <a16:creationId xmlns:a16="http://schemas.microsoft.com/office/drawing/2014/main" id="{E28985C6-D1A6-42EC-9B7A-A2AF27C18C37}"/>
              </a:ext>
            </a:extLst>
          </p:cNvPr>
          <p:cNvPicPr>
            <a:picLocks noChangeAspect="1"/>
          </p:cNvPicPr>
          <p:nvPr/>
        </p:nvPicPr>
        <p:blipFill>
          <a:blip r:embed="rId3"/>
          <a:stretch>
            <a:fillRect/>
          </a:stretch>
        </p:blipFill>
        <p:spPr>
          <a:xfrm>
            <a:off x="65699" y="5773214"/>
            <a:ext cx="1674611" cy="540849"/>
          </a:xfrm>
          <a:prstGeom prst="rect">
            <a:avLst/>
          </a:prstGeom>
        </p:spPr>
      </p:pic>
      <p:sp>
        <p:nvSpPr>
          <p:cNvPr id="10" name="Title 1">
            <a:extLst>
              <a:ext uri="{FF2B5EF4-FFF2-40B4-BE49-F238E27FC236}">
                <a16:creationId xmlns:a16="http://schemas.microsoft.com/office/drawing/2014/main" id="{175D490E-F1E2-4228-85CC-43B8B04AAD02}"/>
              </a:ext>
            </a:extLst>
          </p:cNvPr>
          <p:cNvSpPr txBox="1">
            <a:spLocks/>
          </p:cNvSpPr>
          <p:nvPr/>
        </p:nvSpPr>
        <p:spPr>
          <a:xfrm>
            <a:off x="0" y="0"/>
            <a:ext cx="12192000" cy="879719"/>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00000"/>
              </a:lnSpc>
            </a:pPr>
            <a:r>
              <a:rPr lang="es-PR" altLang="en-US" dirty="0">
                <a:solidFill>
                  <a:srgbClr val="17406D"/>
                </a:solidFill>
                <a:effectLst>
                  <a:outerShdw blurRad="38100" dist="38100" dir="2700000" algn="tl">
                    <a:srgbClr val="000000">
                      <a:alpha val="43137"/>
                    </a:srgbClr>
                  </a:outerShdw>
                </a:effectLst>
                <a:latin typeface="Arial Black" panose="020B0A04020102020204"/>
              </a:rPr>
              <a:t>Índice de Refracción</a:t>
            </a:r>
          </a:p>
        </p:txBody>
      </p:sp>
      <p:sp>
        <p:nvSpPr>
          <p:cNvPr id="11" name="Rectangle 10">
            <a:extLst>
              <a:ext uri="{FF2B5EF4-FFF2-40B4-BE49-F238E27FC236}">
                <a16:creationId xmlns:a16="http://schemas.microsoft.com/office/drawing/2014/main" id="{7317BB5F-38B8-4578-B780-7A853EC95A80}"/>
              </a:ext>
            </a:extLst>
          </p:cNvPr>
          <p:cNvSpPr/>
          <p:nvPr/>
        </p:nvSpPr>
        <p:spPr>
          <a:xfrm>
            <a:off x="0" y="914400"/>
            <a:ext cx="12126300" cy="5463034"/>
          </a:xfrm>
          <a:prstGeom prst="rect">
            <a:avLst/>
          </a:prstGeom>
        </p:spPr>
        <p:txBody>
          <a:bodyPr wrap="square">
            <a:spAutoFit/>
          </a:bodyPr>
          <a:lstStyle/>
          <a:p>
            <a:pPr marL="342900" indent="-342900" algn="just" defTabSz="914400">
              <a:buClr>
                <a:srgbClr val="C00000"/>
              </a:buClr>
              <a:buFont typeface="Wingdings" panose="05000000000000000000" pitchFamily="2" charset="2"/>
              <a:buChar char="§"/>
            </a:pP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cantidad de refracción por un material depende de su índice de refracción.  </a:t>
            </a:r>
          </a:p>
          <a:p>
            <a:pPr algn="just" defTabSz="914400">
              <a:buClr>
                <a:srgbClr val="C00000"/>
              </a:buClr>
            </a:pPr>
            <a:endParaRPr lang="es-PR" altLang="en-US" sz="6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a:buClr>
                <a:srgbClr val="C00000"/>
              </a:buClr>
              <a:buFont typeface="Wingdings" panose="05000000000000000000" pitchFamily="2" charset="2"/>
              <a:buChar char="§"/>
            </a:pP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índice de refracción se designa </a:t>
            </a:r>
            <a:r>
              <a:rPr lang="es-PR" altLang="en-US" sz="24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s-PR" altLang="en-US" sz="24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a:t>
            </a:r>
            <a:r>
              <a:rPr lang="es-PR" altLang="en-US" sz="24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y se define como la razón de la velocidad de la luz en un vacío (escrito como </a:t>
            </a:r>
            <a:r>
              <a:rPr lang="es-PR" altLang="en-US" sz="24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t>
            </a: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 velocidad de la luz en el material, (escrito como </a:t>
            </a:r>
            <a:r>
              <a:rPr lang="es-PR" altLang="en-US" sz="24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r>
              <a:rPr lang="es-PR" altLang="en-US" sz="24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t>
            </a:r>
            <a:r>
              <a:rPr lang="es-PR" altLang="en-US" sz="2400" b="1"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24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a:t>
            </a:r>
            <a:r>
              <a:rPr lang="es-PR" altLang="en-US" sz="24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 </a:t>
            </a:r>
            <a:r>
              <a:rPr lang="es-PR" altLang="en-US" sz="24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t>
            </a:r>
            <a:r>
              <a:rPr lang="es-PR" altLang="en-US" sz="24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 </a:t>
            </a:r>
            <a:r>
              <a:rPr lang="es-PR" altLang="en-US" sz="24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t>
            </a:r>
          </a:p>
          <a:p>
            <a:pPr algn="just" defTabSz="914400">
              <a:buClr>
                <a:srgbClr val="C00000"/>
              </a:buClr>
            </a:pPr>
            <a:endParaRPr lang="es-PR" altLang="en-US" sz="600" b="1" i="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a:buClr>
                <a:srgbClr val="C00000"/>
              </a:buClr>
              <a:buFont typeface="Wingdings" panose="05000000000000000000" pitchFamily="2" charset="2"/>
              <a:buChar char="§"/>
            </a:pP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índice de refracción depende del material y varía un poco con diferentes largos de onda. La siguiente lista indica los índices de refracción de algunos materiales comunes:</a:t>
            </a:r>
          </a:p>
          <a:p>
            <a:pPr defTabSz="914400">
              <a:buClr>
                <a:srgbClr val="C00000"/>
              </a:buClr>
            </a:pPr>
            <a:endParaRPr lang="es-PR" altLang="en-US" sz="1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200400" indent="-342900" defTabSz="914400">
              <a:buClr>
                <a:srgbClr val="17406D"/>
              </a:buClr>
              <a:buFont typeface="Wingdings" panose="05000000000000000000" pitchFamily="2" charset="2"/>
              <a:buChar char="§"/>
            </a:pP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Vidrio 1.50 a 1.6, dependiendo del tipo</a:t>
            </a:r>
          </a:p>
          <a:p>
            <a:pPr marL="3200400" indent="-342900" defTabSz="914400">
              <a:buClr>
                <a:srgbClr val="17406D"/>
              </a:buClr>
              <a:buFont typeface="Wingdings" panose="05000000000000000000" pitchFamily="2" charset="2"/>
              <a:buChar char="§"/>
            </a:pPr>
            <a:endParaRPr lang="es-PR" altLang="en-US" sz="3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200400" indent="-342900" defTabSz="914400">
              <a:buClr>
                <a:srgbClr val="17406D"/>
              </a:buClr>
              <a:buFont typeface="Wingdings" panose="05000000000000000000" pitchFamily="2" charset="2"/>
              <a:buChar char="§"/>
            </a:pP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Agua 1.33</a:t>
            </a:r>
          </a:p>
          <a:p>
            <a:pPr marL="3200400" indent="-342900" defTabSz="914400">
              <a:buClr>
                <a:srgbClr val="17406D"/>
              </a:buClr>
              <a:buFont typeface="Wingdings" panose="05000000000000000000" pitchFamily="2" charset="2"/>
              <a:buChar char="§"/>
            </a:pPr>
            <a:endParaRPr lang="es-PR" altLang="en-US" sz="3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200400" indent="-342900" defTabSz="914400">
              <a:buClr>
                <a:srgbClr val="17406D"/>
              </a:buClr>
              <a:buFont typeface="Wingdings" panose="05000000000000000000" pitchFamily="2" charset="2"/>
              <a:buChar char="§"/>
            </a:pP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Plástico (“</a:t>
            </a:r>
            <a:r>
              <a:rPr lang="en-US"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Plexiglas</a:t>
            </a: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1.49</a:t>
            </a:r>
          </a:p>
          <a:p>
            <a:pPr marL="3200400" indent="-342900" defTabSz="914400">
              <a:buClr>
                <a:srgbClr val="17406D"/>
              </a:buClr>
              <a:buFont typeface="Wingdings" panose="05000000000000000000" pitchFamily="2" charset="2"/>
              <a:buChar char="§"/>
            </a:pPr>
            <a:endParaRPr lang="es-PR" altLang="en-US" sz="3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200400" indent="-342900" defTabSz="914400">
              <a:buClr>
                <a:srgbClr val="17406D"/>
              </a:buClr>
              <a:buFont typeface="Wingdings" panose="05000000000000000000" pitchFamily="2" charset="2"/>
              <a:buChar char="§"/>
            </a:pP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lente del ojo humano 1.39 – 1.40</a:t>
            </a:r>
          </a:p>
          <a:p>
            <a:pPr marL="3200400" indent="-342900" defTabSz="914400">
              <a:buClr>
                <a:srgbClr val="17406D"/>
              </a:buClr>
              <a:buFont typeface="Wingdings" panose="05000000000000000000" pitchFamily="2" charset="2"/>
              <a:buChar char="§"/>
            </a:pPr>
            <a:endParaRPr lang="es-PR" altLang="en-US" sz="3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200400" indent="-342900" defTabSz="914400">
              <a:buClr>
                <a:srgbClr val="17406D"/>
              </a:buClr>
              <a:buFont typeface="Wingdings" panose="05000000000000000000" pitchFamily="2" charset="2"/>
              <a:buChar char="§"/>
            </a:pP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Aire (a temperatura y presión ambiente) 1.0003</a:t>
            </a:r>
          </a:p>
          <a:p>
            <a:pPr marL="3200400" indent="-342900" defTabSz="914400">
              <a:buClr>
                <a:srgbClr val="17406D"/>
              </a:buClr>
              <a:buFont typeface="Wingdings" panose="05000000000000000000" pitchFamily="2" charset="2"/>
              <a:buChar char="§"/>
            </a:pPr>
            <a:endParaRPr lang="es-PR" altLang="en-US" sz="3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200400" indent="-342900" defTabSz="914400">
              <a:buClr>
                <a:srgbClr val="17406D"/>
              </a:buClr>
              <a:buFont typeface="Wingdings" panose="05000000000000000000" pitchFamily="2" charset="2"/>
              <a:buChar char="§"/>
            </a:pPr>
            <a:r>
              <a:rPr lang="es-PR" altLang="en-US" sz="2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Vacío 1.00000 (por definición)</a:t>
            </a:r>
          </a:p>
        </p:txBody>
      </p:sp>
    </p:spTree>
    <p:extLst>
      <p:ext uri="{BB962C8B-B14F-4D97-AF65-F5344CB8AC3E}">
        <p14:creationId xmlns:p14="http://schemas.microsoft.com/office/powerpoint/2010/main" val="14576905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B301C0A-DCEF-461D-9E73-A46CFBAA2531}"/>
              </a:ext>
            </a:extLst>
          </p:cNvPr>
          <p:cNvPicPr>
            <a:picLocks noChangeAspect="1"/>
          </p:cNvPicPr>
          <p:nvPr/>
        </p:nvPicPr>
        <p:blipFill>
          <a:blip r:embed="rId2"/>
          <a:stretch>
            <a:fillRect/>
          </a:stretch>
        </p:blipFill>
        <p:spPr>
          <a:xfrm>
            <a:off x="11531517" y="5729288"/>
            <a:ext cx="594783" cy="584775"/>
          </a:xfrm>
          <a:prstGeom prst="rect">
            <a:avLst/>
          </a:prstGeom>
        </p:spPr>
      </p:pic>
      <p:pic>
        <p:nvPicPr>
          <p:cNvPr id="8" name="Picture 7">
            <a:extLst>
              <a:ext uri="{FF2B5EF4-FFF2-40B4-BE49-F238E27FC236}">
                <a16:creationId xmlns:a16="http://schemas.microsoft.com/office/drawing/2014/main" id="{EB6ABCB2-75E4-423A-8320-E7118557E38D}"/>
              </a:ext>
            </a:extLst>
          </p:cNvPr>
          <p:cNvPicPr>
            <a:picLocks noChangeAspect="1"/>
          </p:cNvPicPr>
          <p:nvPr/>
        </p:nvPicPr>
        <p:blipFill>
          <a:blip r:embed="rId3"/>
          <a:stretch>
            <a:fillRect/>
          </a:stretch>
        </p:blipFill>
        <p:spPr>
          <a:xfrm>
            <a:off x="65699" y="5773214"/>
            <a:ext cx="1674611" cy="540849"/>
          </a:xfrm>
          <a:prstGeom prst="rect">
            <a:avLst/>
          </a:prstGeom>
        </p:spPr>
      </p:pic>
      <p:pic>
        <p:nvPicPr>
          <p:cNvPr id="12" name="Picture 3" descr="http://upload.wikimedia.org/wikipedia/commons/thumb/3/3f/Snells_law2.svg/357px-Snells_law2.svg.png">
            <a:extLst>
              <a:ext uri="{FF2B5EF4-FFF2-40B4-BE49-F238E27FC236}">
                <a16:creationId xmlns:a16="http://schemas.microsoft.com/office/drawing/2014/main" id="{B0A5F230-ECF4-4394-8479-3D714E00C7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75218" y="1051426"/>
            <a:ext cx="3642438" cy="47551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3" name="Title 1">
            <a:extLst>
              <a:ext uri="{FF2B5EF4-FFF2-40B4-BE49-F238E27FC236}">
                <a16:creationId xmlns:a16="http://schemas.microsoft.com/office/drawing/2014/main" id="{91CA9058-C131-4B8E-9B12-A5F088F70E55}"/>
              </a:ext>
            </a:extLst>
          </p:cNvPr>
          <p:cNvSpPr txBox="1">
            <a:spLocks/>
          </p:cNvSpPr>
          <p:nvPr/>
        </p:nvSpPr>
        <p:spPr>
          <a:xfrm>
            <a:off x="0" y="0"/>
            <a:ext cx="12192000" cy="879719"/>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00000"/>
              </a:lnSpc>
            </a:pPr>
            <a:r>
              <a:rPr lang="es-PR" altLang="en-US" dirty="0">
                <a:solidFill>
                  <a:srgbClr val="17406D"/>
                </a:solidFill>
                <a:effectLst>
                  <a:outerShdw blurRad="38100" dist="38100" dir="2700000" algn="tl">
                    <a:srgbClr val="000000">
                      <a:alpha val="43137"/>
                    </a:srgbClr>
                  </a:outerShdw>
                </a:effectLst>
                <a:latin typeface="Arial Black" panose="020B0A04020102020204"/>
              </a:rPr>
              <a:t>Ley de Refracción de Snell</a:t>
            </a:r>
          </a:p>
        </p:txBody>
      </p:sp>
      <p:sp>
        <p:nvSpPr>
          <p:cNvPr id="14" name="Rectangle 13">
            <a:extLst>
              <a:ext uri="{FF2B5EF4-FFF2-40B4-BE49-F238E27FC236}">
                <a16:creationId xmlns:a16="http://schemas.microsoft.com/office/drawing/2014/main" id="{84CEAA3D-D4CD-40F1-9A3A-C16C03123E09}"/>
              </a:ext>
            </a:extLst>
          </p:cNvPr>
          <p:cNvSpPr/>
          <p:nvPr/>
        </p:nvSpPr>
        <p:spPr>
          <a:xfrm>
            <a:off x="124691" y="1051426"/>
            <a:ext cx="7571509" cy="4755148"/>
          </a:xfrm>
          <a:prstGeom prst="rect">
            <a:avLst/>
          </a:prstGeom>
        </p:spPr>
        <p:txBody>
          <a:bodyPr wrap="square">
            <a:spAutoFit/>
          </a:bodyPr>
          <a:lstStyle/>
          <a:p>
            <a:pPr marL="342900" indent="-342900" algn="just" defTabSz="914400">
              <a:buClr>
                <a:srgbClr val="C00000"/>
              </a:buClr>
              <a:buFont typeface="Wingdings" panose="05000000000000000000" pitchFamily="2" charset="2"/>
              <a:buChar char="§"/>
            </a:pP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 este diagrama, un rayo de luz proviene de un medio con índice de refracción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a:t>
            </a:r>
            <a:r>
              <a:rPr lang="es-PR" altLang="en-US" sz="2100" b="1" baseline="-25000"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a:t>
            </a: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rayo forma un ángulo de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q</a:t>
            </a:r>
            <a:r>
              <a:rPr lang="es-PR" altLang="en-US" sz="2100" b="1" baseline="-25000"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a:t>
            </a: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con una línea perpendicular a la superficie (identificada como la “normal”).  </a:t>
            </a:r>
          </a:p>
          <a:p>
            <a:pPr algn="just" defTabSz="914400">
              <a:buClr>
                <a:srgbClr val="C00000"/>
              </a:buClr>
            </a:pPr>
            <a:endParaRPr lang="es-PR" altLang="en-US" sz="1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a:buClr>
                <a:srgbClr val="C00000"/>
              </a:buClr>
              <a:buFont typeface="Wingdings" panose="05000000000000000000" pitchFamily="2" charset="2"/>
              <a:buChar char="§"/>
            </a:pP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Cuando la luz pasa al segundo medio con índice de refracción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a:t>
            </a:r>
            <a:r>
              <a:rPr lang="es-PR" altLang="en-US" sz="2100" b="1" baseline="-25000"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el ángulo con respecto a la normal cambia a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q</a:t>
            </a:r>
            <a:r>
              <a:rPr lang="es-PR" altLang="en-US" sz="2100" b="1" baseline="-25000"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debido a la refracción.</a:t>
            </a:r>
          </a:p>
          <a:p>
            <a:pPr algn="just" defTabSz="914400">
              <a:buClr>
                <a:srgbClr val="C00000"/>
              </a:buClr>
            </a:pPr>
            <a:endParaRPr lang="es-PR" altLang="en-US" sz="1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a:buClr>
                <a:srgbClr val="C00000"/>
              </a:buClr>
              <a:buFont typeface="Wingdings" panose="05000000000000000000" pitchFamily="2" charset="2"/>
              <a:buChar char="§"/>
            </a:pP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Ley de Snell relaciona todas estas cantidades:</a:t>
            </a:r>
          </a:p>
          <a:p>
            <a:pPr algn="just" defTabSz="914400">
              <a:buClr>
                <a:srgbClr val="C00000"/>
              </a:buClr>
            </a:pP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n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 1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sin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ɵ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 =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sin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ɵ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a:t>
            </a:r>
          </a:p>
          <a:p>
            <a:pPr algn="just" defTabSz="914400">
              <a:buClr>
                <a:srgbClr val="C00000"/>
              </a:buClr>
            </a:pPr>
            <a:endParaRPr lang="es-PR" altLang="en-US" sz="1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a:buClr>
                <a:srgbClr val="C00000"/>
              </a:buClr>
              <a:buFont typeface="Wingdings" panose="05000000000000000000" pitchFamily="2" charset="2"/>
              <a:buChar char="§"/>
            </a:pP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Donde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 1 </a:t>
            </a: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y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n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 2 </a:t>
            </a: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representan los índices de refracción de los dos medios,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ɵ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 </a:t>
            </a: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y </a:t>
            </a:r>
            <a:r>
              <a:rPr lang="es-PR" altLang="en-US" sz="2100" b="1" i="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ɵ </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Wingdings 3" panose="05040102010807070707" pitchFamily="18" charset="2"/>
              </a:rPr>
              <a:t> 2</a:t>
            </a:r>
            <a:r>
              <a:rPr lang="es-PR" altLang="en-US" sz="2100" b="1" dirty="0">
                <a:solidFill>
                  <a:srgbClr val="CC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sz="21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representan los ángulos de la luz con respecto a la normal, que es perpendicular a la interfaz entre los medios.  </a:t>
            </a:r>
          </a:p>
        </p:txBody>
      </p:sp>
      <p:sp>
        <p:nvSpPr>
          <p:cNvPr id="16" name="TextBox 17">
            <a:extLst>
              <a:ext uri="{FF2B5EF4-FFF2-40B4-BE49-F238E27FC236}">
                <a16:creationId xmlns:a16="http://schemas.microsoft.com/office/drawing/2014/main" id="{4FD9AC30-E0C9-4DEA-AB1F-E7366F5B82B3}"/>
              </a:ext>
            </a:extLst>
          </p:cNvPr>
          <p:cNvSpPr txBox="1">
            <a:spLocks noChangeArrowheads="1"/>
          </p:cNvSpPr>
          <p:nvPr/>
        </p:nvSpPr>
        <p:spPr bwMode="auto">
          <a:xfrm>
            <a:off x="8001000" y="3135868"/>
            <a:ext cx="1246909" cy="369332"/>
          </a:xfrm>
          <a:prstGeom prst="rect">
            <a:avLst/>
          </a:prstGeom>
          <a:solidFill>
            <a:schemeClr val="bg1"/>
          </a:solid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i="1"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interfaz</a:t>
            </a:r>
            <a:endParaRPr kumimoji="0" lang="es-PR" b="0" i="1"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32385144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271EF41-8A36-44E7-8FCD-0B615BFF22A0}"/>
              </a:ext>
            </a:extLst>
          </p:cNvPr>
          <p:cNvSpPr/>
          <p:nvPr/>
        </p:nvSpPr>
        <p:spPr>
          <a:xfrm>
            <a:off x="4595091" y="990600"/>
            <a:ext cx="7404485" cy="5324535"/>
          </a:xfrm>
          <a:prstGeom prst="rect">
            <a:avLst/>
          </a:prstGeom>
        </p:spPr>
        <p:txBody>
          <a:bodyPr wrap="square">
            <a:spAutoFit/>
          </a:bodyPr>
          <a:lstStyle/>
          <a:p>
            <a:pPr marL="342900" indent="-342900" algn="just" defTabSz="914400">
              <a:buClr>
                <a:srgbClr val="C00000"/>
              </a:buClr>
              <a:buFont typeface="Wingdings" panose="05000000000000000000" pitchFamily="2" charset="2"/>
              <a:buChar char="§"/>
            </a:pPr>
            <a:r>
              <a:rPr lang="es-PR" altLang="en-US" sz="2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Consideremos un rayo de luz que incide una capa fina de aceite sobre agua. </a:t>
            </a:r>
          </a:p>
          <a:p>
            <a:pPr algn="just" defTabSz="914400">
              <a:buClr>
                <a:srgbClr val="C00000"/>
              </a:buClr>
            </a:pPr>
            <a:endParaRPr lang="es-PR" altLang="en-US" sz="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a:buClr>
                <a:srgbClr val="C00000"/>
              </a:buClr>
              <a:buFont typeface="Wingdings" panose="05000000000000000000" pitchFamily="2" charset="2"/>
              <a:buChar char="§"/>
            </a:pPr>
            <a:r>
              <a:rPr lang="es-PR" altLang="en-US" sz="2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Parte de la luz se refleja, otra parte pasa a través de la capa fina y se refleja desde el borde inferior, y el resto continúa hacia el agua que está debajo. </a:t>
            </a:r>
          </a:p>
          <a:p>
            <a:pPr algn="just" defTabSz="914400">
              <a:buClr>
                <a:srgbClr val="C00000"/>
              </a:buClr>
            </a:pPr>
            <a:endParaRPr lang="es-PR" altLang="en-US" sz="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a:buClr>
                <a:srgbClr val="C00000"/>
              </a:buClr>
              <a:buFont typeface="Wingdings" panose="05000000000000000000" pitchFamily="2" charset="2"/>
              <a:buChar char="§"/>
            </a:pPr>
            <a:r>
              <a:rPr lang="es-PR" altLang="en-US" sz="2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luz reflejada desde la interfaz inferior se combinará con la luz reflejada desde la parte superior de </a:t>
            </a:r>
            <a:r>
              <a:rPr lang="es-PR" altLang="en-US" sz="2000" b="1">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capa fina.  </a:t>
            </a:r>
            <a:endParaRPr lang="es-PR" altLang="en-US" sz="2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just" defTabSz="914400">
              <a:buClr>
                <a:srgbClr val="C00000"/>
              </a:buClr>
            </a:pPr>
            <a:endParaRPr lang="es-PR" altLang="en-US" sz="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a:buClr>
                <a:srgbClr val="C00000"/>
              </a:buClr>
              <a:buFont typeface="Wingdings" panose="05000000000000000000" pitchFamily="2" charset="2"/>
              <a:buChar char="§"/>
            </a:pPr>
            <a:r>
              <a:rPr lang="es-PR" altLang="en-US" sz="2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Como la luz que se refleja en el borde inferior debe viajar una distancia mayor que la del borde superior, es posible que los dos rayos de luz ya no estén en fase.  </a:t>
            </a:r>
          </a:p>
          <a:p>
            <a:pPr algn="just" defTabSz="914400">
              <a:buClr>
                <a:srgbClr val="C00000"/>
              </a:buClr>
            </a:pPr>
            <a:endParaRPr lang="es-PR" altLang="en-US" sz="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a:buClr>
                <a:srgbClr val="C00000"/>
              </a:buClr>
              <a:buFont typeface="Wingdings" panose="05000000000000000000" pitchFamily="2" charset="2"/>
              <a:buChar char="§"/>
            </a:pPr>
            <a:r>
              <a:rPr lang="es-PR" altLang="en-US" sz="2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resultado es que las ondas se combinarán e interferirán.  </a:t>
            </a:r>
          </a:p>
          <a:p>
            <a:pPr algn="just" defTabSz="914400">
              <a:buClr>
                <a:srgbClr val="C00000"/>
              </a:buClr>
            </a:pPr>
            <a:endParaRPr lang="es-PR" altLang="en-US" sz="4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a:buClr>
                <a:srgbClr val="C00000"/>
              </a:buClr>
              <a:buFont typeface="Wingdings" panose="05000000000000000000" pitchFamily="2" charset="2"/>
              <a:buChar char="§"/>
            </a:pPr>
            <a:r>
              <a:rPr lang="es-PR" altLang="en-US" sz="2000" b="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 interferencia puede ser constructiva, destructiva o alguna combinación, dependiendo de las fases de las dos ondas.</a:t>
            </a:r>
            <a:endParaRPr lang="es-PR" altLang="en-US" sz="2000" b="1" i="1" dirty="0">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6847B941-41BC-4413-AE90-2439F670AC4C}"/>
              </a:ext>
            </a:extLst>
          </p:cNvPr>
          <p:cNvPicPr>
            <a:picLocks noChangeAspect="1"/>
          </p:cNvPicPr>
          <p:nvPr/>
        </p:nvPicPr>
        <p:blipFill>
          <a:blip r:embed="rId2"/>
          <a:stretch>
            <a:fillRect/>
          </a:stretch>
        </p:blipFill>
        <p:spPr>
          <a:xfrm>
            <a:off x="3887162" y="5729288"/>
            <a:ext cx="594783" cy="584775"/>
          </a:xfrm>
          <a:prstGeom prst="rect">
            <a:avLst/>
          </a:prstGeom>
        </p:spPr>
      </p:pic>
      <p:pic>
        <p:nvPicPr>
          <p:cNvPr id="9" name="Picture 8">
            <a:extLst>
              <a:ext uri="{FF2B5EF4-FFF2-40B4-BE49-F238E27FC236}">
                <a16:creationId xmlns:a16="http://schemas.microsoft.com/office/drawing/2014/main" id="{ECD1461C-2E1C-4F77-A7C8-74CC901FC4C3}"/>
              </a:ext>
            </a:extLst>
          </p:cNvPr>
          <p:cNvPicPr>
            <a:picLocks noChangeAspect="1"/>
          </p:cNvPicPr>
          <p:nvPr/>
        </p:nvPicPr>
        <p:blipFill>
          <a:blip r:embed="rId3"/>
          <a:stretch>
            <a:fillRect/>
          </a:stretch>
        </p:blipFill>
        <p:spPr>
          <a:xfrm>
            <a:off x="65699" y="5773214"/>
            <a:ext cx="1674611" cy="540849"/>
          </a:xfrm>
          <a:prstGeom prst="rect">
            <a:avLst/>
          </a:prstGeom>
        </p:spPr>
      </p:pic>
      <p:sp>
        <p:nvSpPr>
          <p:cNvPr id="10" name="Title 1">
            <a:extLst>
              <a:ext uri="{FF2B5EF4-FFF2-40B4-BE49-F238E27FC236}">
                <a16:creationId xmlns:a16="http://schemas.microsoft.com/office/drawing/2014/main" id="{65C97E28-6737-4C53-ABD7-2479FC6E64ED}"/>
              </a:ext>
            </a:extLst>
          </p:cNvPr>
          <p:cNvSpPr txBox="1">
            <a:spLocks/>
          </p:cNvSpPr>
          <p:nvPr/>
        </p:nvSpPr>
        <p:spPr>
          <a:xfrm>
            <a:off x="0" y="1"/>
            <a:ext cx="12192000" cy="91440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en-US" sz="4800" b="0" i="0" u="none" strike="noStrike" kern="1200" cap="none" spc="-50" normalizeH="0" baseline="0" dirty="0">
                <a:ln>
                  <a:noFill/>
                </a:ln>
                <a:solidFill>
                  <a:srgbClr val="17406D"/>
                </a:solidFill>
                <a:effectLst>
                  <a:outerShdw blurRad="38100" dist="38100" dir="2700000" algn="tl">
                    <a:srgbClr val="000000">
                      <a:alpha val="43137"/>
                    </a:srgbClr>
                  </a:outerShdw>
                </a:effectLst>
                <a:uLnTx/>
                <a:uFillTx/>
                <a:latin typeface="Arial Black" panose="020B0A04020102020204"/>
                <a:ea typeface="+mj-ea"/>
                <a:cs typeface="+mj-cs"/>
              </a:rPr>
              <a:t>Luz en doble interfaz</a:t>
            </a:r>
          </a:p>
        </p:txBody>
      </p:sp>
      <p:pic>
        <p:nvPicPr>
          <p:cNvPr id="11" name="Picture 4">
            <a:extLst>
              <a:ext uri="{FF2B5EF4-FFF2-40B4-BE49-F238E27FC236}">
                <a16:creationId xmlns:a16="http://schemas.microsoft.com/office/drawing/2014/main" id="{CBFFEC7D-FC28-4DB7-BEE5-AF92CBA540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424" y="1371601"/>
            <a:ext cx="4176376" cy="41147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3" name="TextBox 17">
            <a:extLst>
              <a:ext uri="{FF2B5EF4-FFF2-40B4-BE49-F238E27FC236}">
                <a16:creationId xmlns:a16="http://schemas.microsoft.com/office/drawing/2014/main" id="{0813EE6A-308F-4DE1-8C67-75394A08A5E3}"/>
              </a:ext>
            </a:extLst>
          </p:cNvPr>
          <p:cNvSpPr txBox="1">
            <a:spLocks noChangeArrowheads="1"/>
          </p:cNvSpPr>
          <p:nvPr/>
        </p:nvSpPr>
        <p:spPr bwMode="auto">
          <a:xfrm>
            <a:off x="248614" y="4572000"/>
            <a:ext cx="1330300" cy="523220"/>
          </a:xfrm>
          <a:prstGeom prst="rect">
            <a:avLst/>
          </a:prstGeom>
          <a:solidFill>
            <a:srgbClr val="DBEFF9">
              <a:lumMod val="90000"/>
            </a:srgbClr>
          </a:solid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sz="2800" b="0" i="0" u="none" strike="noStrike" kern="0" cap="none" spc="0" normalizeH="0" baseline="0">
                <a:ln>
                  <a:noFill/>
                </a:ln>
                <a:solidFill>
                  <a:prstClr val="black"/>
                </a:solidFill>
                <a:effectLst/>
                <a:uLnTx/>
                <a:uFillTx/>
                <a:latin typeface="Arial Black" panose="020B0A04020102020204" pitchFamily="34" charset="0"/>
                <a:cs typeface="Arial" panose="020B0604020202020204" pitchFamily="34" charset="0"/>
              </a:rPr>
              <a:t>n </a:t>
            </a:r>
            <a:r>
              <a:rPr kumimoji="0" lang="es-PR" sz="2800" b="0" i="0" u="none" strike="noStrike" kern="0" cap="none" spc="0" normalizeH="0" baseline="-25000">
                <a:ln>
                  <a:noFill/>
                </a:ln>
                <a:solidFill>
                  <a:prstClr val="black"/>
                </a:solidFill>
                <a:effectLst/>
                <a:uLnTx/>
                <a:uFillTx/>
                <a:latin typeface="Arial Black" panose="020B0A04020102020204" pitchFamily="34" charset="0"/>
                <a:cs typeface="Arial" panose="020B0604020202020204" pitchFamily="34" charset="0"/>
              </a:rPr>
              <a:t>agua</a:t>
            </a:r>
          </a:p>
        </p:txBody>
      </p:sp>
      <p:sp>
        <p:nvSpPr>
          <p:cNvPr id="14" name="TextBox 17">
            <a:extLst>
              <a:ext uri="{FF2B5EF4-FFF2-40B4-BE49-F238E27FC236}">
                <a16:creationId xmlns:a16="http://schemas.microsoft.com/office/drawing/2014/main" id="{9D4A703E-5D44-41B1-929E-23F735EA0D39}"/>
              </a:ext>
            </a:extLst>
          </p:cNvPr>
          <p:cNvSpPr txBox="1">
            <a:spLocks noChangeArrowheads="1"/>
          </p:cNvSpPr>
          <p:nvPr/>
        </p:nvSpPr>
        <p:spPr bwMode="auto">
          <a:xfrm>
            <a:off x="206278" y="3429000"/>
            <a:ext cx="1534032" cy="523220"/>
          </a:xfrm>
          <a:prstGeom prst="rect">
            <a:avLst/>
          </a:prstGeom>
          <a:solidFill>
            <a:srgbClr val="DBEFF9"/>
          </a:solid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sz="2800" b="0" i="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n </a:t>
            </a:r>
            <a:r>
              <a:rPr lang="es-PR" sz="2800" kern="0" baseline="-25000" dirty="0">
                <a:solidFill>
                  <a:prstClr val="black"/>
                </a:solidFill>
                <a:latin typeface="Arial Black" panose="020B0A04020102020204" pitchFamily="34" charset="0"/>
              </a:rPr>
              <a:t>aceite</a:t>
            </a:r>
            <a:endParaRPr kumimoji="0" lang="es-PR" sz="2800" b="0" i="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5" name="TextBox 17">
            <a:extLst>
              <a:ext uri="{FF2B5EF4-FFF2-40B4-BE49-F238E27FC236}">
                <a16:creationId xmlns:a16="http://schemas.microsoft.com/office/drawing/2014/main" id="{94FC7CD6-FD0F-4D6E-866A-A9D5383C53B2}"/>
              </a:ext>
            </a:extLst>
          </p:cNvPr>
          <p:cNvSpPr txBox="1">
            <a:spLocks noChangeArrowheads="1"/>
          </p:cNvSpPr>
          <p:nvPr/>
        </p:nvSpPr>
        <p:spPr bwMode="auto">
          <a:xfrm>
            <a:off x="307880" y="2448580"/>
            <a:ext cx="1063720" cy="523220"/>
          </a:xfrm>
          <a:prstGeom prst="rect">
            <a:avLst/>
          </a:prstGeom>
          <a:solidFill>
            <a:sysClr val="window" lastClr="FFFFFF"/>
          </a:solid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sz="2800" b="0" i="0" u="none" strike="noStrike" kern="0" cap="none" spc="0" normalizeH="0" baseline="0" dirty="0">
                <a:ln>
                  <a:noFill/>
                </a:ln>
                <a:solidFill>
                  <a:prstClr val="black"/>
                </a:solidFill>
                <a:effectLst/>
                <a:uLnTx/>
                <a:uFillTx/>
                <a:latin typeface="Arial Black" panose="020B0A04020102020204" pitchFamily="34" charset="0"/>
                <a:cs typeface="Arial" panose="020B0604020202020204" pitchFamily="34" charset="0"/>
              </a:rPr>
              <a:t>n </a:t>
            </a:r>
            <a:r>
              <a:rPr kumimoji="0" lang="es-PR" sz="2800" b="0" i="0" u="none" strike="noStrike" kern="0" cap="none" spc="0" normalizeH="0" baseline="-25000" dirty="0">
                <a:ln>
                  <a:noFill/>
                </a:ln>
                <a:solidFill>
                  <a:prstClr val="black"/>
                </a:solidFill>
                <a:effectLst/>
                <a:uLnTx/>
                <a:uFillTx/>
                <a:latin typeface="Arial Black" panose="020B0A04020102020204" pitchFamily="34" charset="0"/>
                <a:cs typeface="Arial" panose="020B0604020202020204" pitchFamily="34" charset="0"/>
              </a:rPr>
              <a:t>aire</a:t>
            </a:r>
          </a:p>
        </p:txBody>
      </p:sp>
      <p:sp>
        <p:nvSpPr>
          <p:cNvPr id="4" name="Rectangle 3">
            <a:extLst>
              <a:ext uri="{FF2B5EF4-FFF2-40B4-BE49-F238E27FC236}">
                <a16:creationId xmlns:a16="http://schemas.microsoft.com/office/drawing/2014/main" id="{0EA41FEF-3F1B-47E7-A2DD-B5B2629F3471}"/>
              </a:ext>
            </a:extLst>
          </p:cNvPr>
          <p:cNvSpPr/>
          <p:nvPr/>
        </p:nvSpPr>
        <p:spPr>
          <a:xfrm>
            <a:off x="307880" y="2200217"/>
            <a:ext cx="377920" cy="23818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2869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8" name="Text Box 12"/>
          <p:cNvSpPr txBox="1">
            <a:spLocks noChangeArrowheads="1"/>
          </p:cNvSpPr>
          <p:nvPr/>
        </p:nvSpPr>
        <p:spPr bwMode="auto">
          <a:xfrm>
            <a:off x="7375525" y="5751513"/>
            <a:ext cx="18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Wingdings 3" pitchFamily="18" charset="2"/>
            </a:endParaRPr>
          </a:p>
        </p:txBody>
      </p:sp>
      <p:pic>
        <p:nvPicPr>
          <p:cNvPr id="15" name="Picture 14">
            <a:extLst>
              <a:ext uri="{FF2B5EF4-FFF2-40B4-BE49-F238E27FC236}">
                <a16:creationId xmlns:a16="http://schemas.microsoft.com/office/drawing/2014/main" id="{118A3C11-6789-4EC5-A6D4-7FF793840F62}"/>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16" name="Picture 15">
            <a:extLst>
              <a:ext uri="{FF2B5EF4-FFF2-40B4-BE49-F238E27FC236}">
                <a16:creationId xmlns:a16="http://schemas.microsoft.com/office/drawing/2014/main" id="{1784D6DA-F2D6-4068-A22B-5B3BB488AD71}"/>
              </a:ext>
            </a:extLst>
          </p:cNvPr>
          <p:cNvPicPr>
            <a:picLocks noChangeAspect="1"/>
          </p:cNvPicPr>
          <p:nvPr/>
        </p:nvPicPr>
        <p:blipFill>
          <a:blip r:embed="rId4"/>
          <a:stretch>
            <a:fillRect/>
          </a:stretch>
        </p:blipFill>
        <p:spPr>
          <a:xfrm>
            <a:off x="65699" y="5773214"/>
            <a:ext cx="1674611" cy="540849"/>
          </a:xfrm>
          <a:prstGeom prst="rect">
            <a:avLst/>
          </a:prstGeom>
        </p:spPr>
      </p:pic>
      <p:sp>
        <p:nvSpPr>
          <p:cNvPr id="17" name="Text Box 7">
            <a:extLst>
              <a:ext uri="{FF2B5EF4-FFF2-40B4-BE49-F238E27FC236}">
                <a16:creationId xmlns:a16="http://schemas.microsoft.com/office/drawing/2014/main" id="{3B1FED74-E146-4CE8-B1A0-7C4AAF657985}"/>
              </a:ext>
            </a:extLst>
          </p:cNvPr>
          <p:cNvSpPr txBox="1">
            <a:spLocks noChangeArrowheads="1"/>
          </p:cNvSpPr>
          <p:nvPr/>
        </p:nvSpPr>
        <p:spPr bwMode="auto">
          <a:xfrm>
            <a:off x="0" y="13246"/>
            <a:ext cx="12192000" cy="830997"/>
          </a:xfrm>
          <a:prstGeom prst="rect">
            <a:avLst/>
          </a:prstGeom>
          <a:noFill/>
          <a:ln>
            <a:noFill/>
          </a:ln>
          <a:extLst>
            <a:ext uri="{909E8E84-426E-40dd-AFC4-6F175D3DCCD1}"/>
            <a:ext uri="{91240B29-F687-4f45-9708-019B960494DF}"/>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defTabSz="914400" fontAlgn="base">
              <a:spcBef>
                <a:spcPct val="0"/>
              </a:spcBef>
              <a:spcAft>
                <a:spcPct val="0"/>
              </a:spcAft>
              <a:defRPr/>
            </a:pPr>
            <a:r>
              <a:rPr lang="es-PR" altLang="en-US" sz="4800">
                <a:solidFill>
                  <a:srgbClr val="57257D"/>
                </a:solidFill>
                <a:effectLst>
                  <a:outerShdw blurRad="38100" dist="38100" dir="2700000" algn="tl">
                    <a:srgbClr val="000000">
                      <a:alpha val="43137"/>
                    </a:srgbClr>
                  </a:outerShdw>
                </a:effectLst>
                <a:latin typeface="Arial Black" panose="020B0A04020102020204" pitchFamily="34" charset="0"/>
                <a:ea typeface="SimSun" charset="0"/>
                <a:cs typeface="SimSun" charset="0"/>
              </a:rPr>
              <a:t>El</a:t>
            </a:r>
            <a:r>
              <a:rPr lang="es-PR" altLang="en-US" sz="4800">
                <a:solidFill>
                  <a:srgbClr val="1E2937"/>
                </a:solidFill>
                <a:effectLst>
                  <a:outerShdw blurRad="38100" dist="38100" dir="2700000" algn="tl">
                    <a:srgbClr val="000000">
                      <a:alpha val="43137"/>
                    </a:srgbClr>
                  </a:outerShdw>
                </a:effectLst>
                <a:latin typeface="Arial Black" panose="020B0A04020102020204" pitchFamily="34" charset="0"/>
                <a:ea typeface="SimSun" charset="0"/>
                <a:cs typeface="SimSun" charset="0"/>
              </a:rPr>
              <a:t>  </a:t>
            </a:r>
            <a:r>
              <a:rPr lang="es-PR" altLang="en-US" sz="4800">
                <a:solidFill>
                  <a:srgbClr val="17406D"/>
                </a:solidFill>
                <a:effectLst>
                  <a:outerShdw blurRad="38100" dist="38100" dir="2700000" algn="tl">
                    <a:srgbClr val="000000">
                      <a:alpha val="43137"/>
                    </a:srgbClr>
                  </a:outerShdw>
                </a:effectLst>
                <a:latin typeface="Arial Black" panose="020B0A04020102020204" pitchFamily="34" charset="0"/>
                <a:ea typeface="SimSun" charset="0"/>
                <a:cs typeface="SimSun" charset="0"/>
              </a:rPr>
              <a:t>esp</a:t>
            </a:r>
            <a:r>
              <a:rPr lang="es-PR" altLang="en-US" sz="4800">
                <a:solidFill>
                  <a:srgbClr val="0070C0"/>
                </a:solidFill>
                <a:effectLst>
                  <a:outerShdw blurRad="38100" dist="38100" dir="2700000" algn="tl">
                    <a:srgbClr val="000000">
                      <a:alpha val="43137"/>
                    </a:srgbClr>
                  </a:outerShdw>
                </a:effectLst>
                <a:latin typeface="Arial Black" panose="020B0A04020102020204" pitchFamily="34" charset="0"/>
                <a:ea typeface="SimSun" charset="0"/>
                <a:cs typeface="SimSun" charset="0"/>
              </a:rPr>
              <a:t>ect</a:t>
            </a:r>
            <a:r>
              <a:rPr lang="es-PR" altLang="en-US" sz="4800">
                <a:solidFill>
                  <a:srgbClr val="00B050"/>
                </a:solidFill>
                <a:effectLst>
                  <a:outerShdw blurRad="38100" dist="38100" dir="2700000" algn="tl">
                    <a:srgbClr val="000000">
                      <a:alpha val="43137"/>
                    </a:srgbClr>
                  </a:outerShdw>
                </a:effectLst>
                <a:latin typeface="Arial Black" panose="020B0A04020102020204" pitchFamily="34" charset="0"/>
                <a:ea typeface="SimSun" charset="0"/>
                <a:cs typeface="SimSun" charset="0"/>
              </a:rPr>
              <a:t>ro</a:t>
            </a:r>
            <a:r>
              <a:rPr lang="es-PR" altLang="en-US" sz="4800">
                <a:solidFill>
                  <a:srgbClr val="17406D"/>
                </a:solidFill>
                <a:effectLst>
                  <a:outerShdw blurRad="38100" dist="38100" dir="2700000" algn="tl">
                    <a:srgbClr val="000000">
                      <a:alpha val="43137"/>
                    </a:srgbClr>
                  </a:outerShdw>
                </a:effectLst>
                <a:latin typeface="Arial Black" panose="020B0A04020102020204" pitchFamily="34" charset="0"/>
                <a:ea typeface="SimSun" charset="0"/>
                <a:cs typeface="SimSun" charset="0"/>
              </a:rPr>
              <a:t> </a:t>
            </a:r>
            <a:r>
              <a:rPr lang="es-PR" altLang="en-US" sz="4800">
                <a:solidFill>
                  <a:srgbClr val="FFFF00"/>
                </a:solidFill>
                <a:effectLst>
                  <a:outerShdw blurRad="38100" dist="38100" dir="2700000" algn="tl">
                    <a:srgbClr val="000000">
                      <a:alpha val="43137"/>
                    </a:srgbClr>
                  </a:outerShdw>
                </a:effectLst>
                <a:latin typeface="Arial Black" panose="020B0A04020102020204" pitchFamily="34" charset="0"/>
                <a:ea typeface="SimSun" charset="0"/>
                <a:cs typeface="SimSun" charset="0"/>
              </a:rPr>
              <a:t>de </a:t>
            </a:r>
            <a:r>
              <a:rPr lang="es-PR" altLang="en-US" sz="4800">
                <a:solidFill>
                  <a:srgbClr val="FFC000"/>
                </a:solidFill>
                <a:effectLst>
                  <a:outerShdw blurRad="38100" dist="38100" dir="2700000" algn="tl">
                    <a:srgbClr val="000000">
                      <a:alpha val="43137"/>
                    </a:srgbClr>
                  </a:outerShdw>
                </a:effectLst>
                <a:latin typeface="Arial Black" panose="020B0A04020102020204" pitchFamily="34" charset="0"/>
                <a:ea typeface="SimSun" charset="0"/>
                <a:cs typeface="SimSun" charset="0"/>
              </a:rPr>
              <a:t>luz </a:t>
            </a:r>
            <a:r>
              <a:rPr lang="es-PR" altLang="en-US" sz="4800">
                <a:solidFill>
                  <a:srgbClr val="FF6600"/>
                </a:solidFill>
                <a:effectLst>
                  <a:outerShdw blurRad="38100" dist="38100" dir="2700000" algn="tl">
                    <a:srgbClr val="000000">
                      <a:alpha val="43137"/>
                    </a:srgbClr>
                  </a:outerShdw>
                </a:effectLst>
                <a:latin typeface="Arial Black" panose="020B0A04020102020204" pitchFamily="34" charset="0"/>
                <a:ea typeface="SimSun" charset="0"/>
                <a:cs typeface="SimSun" charset="0"/>
              </a:rPr>
              <a:t>vis</a:t>
            </a:r>
            <a:r>
              <a:rPr lang="es-PR" altLang="en-US" sz="4800">
                <a:solidFill>
                  <a:srgbClr val="C00000"/>
                </a:solidFill>
                <a:effectLst>
                  <a:outerShdw blurRad="38100" dist="38100" dir="2700000" algn="tl">
                    <a:srgbClr val="000000">
                      <a:alpha val="43137"/>
                    </a:srgbClr>
                  </a:outerShdw>
                </a:effectLst>
                <a:latin typeface="Arial Black" panose="020B0A04020102020204" pitchFamily="34" charset="0"/>
                <a:ea typeface="SimSun" charset="0"/>
                <a:cs typeface="SimSun" charset="0"/>
              </a:rPr>
              <a:t>ible</a:t>
            </a:r>
          </a:p>
        </p:txBody>
      </p:sp>
      <p:sp>
        <p:nvSpPr>
          <p:cNvPr id="18" name="Text Box 7">
            <a:extLst>
              <a:ext uri="{FF2B5EF4-FFF2-40B4-BE49-F238E27FC236}">
                <a16:creationId xmlns:a16="http://schemas.microsoft.com/office/drawing/2014/main" id="{C5A34C5C-4C01-4CCC-B504-9210F484D6A7}"/>
              </a:ext>
            </a:extLst>
          </p:cNvPr>
          <p:cNvSpPr txBox="1">
            <a:spLocks noChangeArrowheads="1"/>
          </p:cNvSpPr>
          <p:nvPr/>
        </p:nvSpPr>
        <p:spPr bwMode="auto">
          <a:xfrm>
            <a:off x="0" y="954082"/>
            <a:ext cx="121920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defTabSz="914400" eaLnBrk="0" fontAlgn="base" hangingPunct="0">
              <a:spcBef>
                <a:spcPct val="0"/>
              </a:spcBef>
              <a:spcAft>
                <a:spcPct val="0"/>
              </a:spcAft>
            </a:pPr>
            <a:r>
              <a:rPr lang="es-PR" altLang="en-US" sz="2000" b="1" i="1" dirty="0">
                <a:solidFill>
                  <a:prstClr val="black"/>
                </a:solidFill>
                <a:effectLst>
                  <a:outerShdw blurRad="38100" dist="38100" dir="2700000" algn="tl">
                    <a:srgbClr val="000000">
                      <a:alpha val="43137"/>
                    </a:srgbClr>
                  </a:outerShdw>
                </a:effectLst>
                <a:cs typeface="Arial" panose="020B0604020202020204" pitchFamily="34" charset="0"/>
              </a:rPr>
              <a:t>La luz blanca está compuesta de un espectro de diferentes largos de onda, que forman los colores que observamos.</a:t>
            </a:r>
          </a:p>
        </p:txBody>
      </p:sp>
      <p:pic>
        <p:nvPicPr>
          <p:cNvPr id="19" name="Picture 2" descr="cha56011_0704L">
            <a:extLst>
              <a:ext uri="{FF2B5EF4-FFF2-40B4-BE49-F238E27FC236}">
                <a16:creationId xmlns:a16="http://schemas.microsoft.com/office/drawing/2014/main" id="{E576C253-5AAC-42A3-B806-E99B6487DEF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5314" t="76377" r="16586" b="8676"/>
          <a:stretch/>
        </p:blipFill>
        <p:spPr bwMode="auto">
          <a:xfrm>
            <a:off x="669471" y="1741330"/>
            <a:ext cx="10784592" cy="468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a:extLst>
              <a:ext uri="{FF2B5EF4-FFF2-40B4-BE49-F238E27FC236}">
                <a16:creationId xmlns:a16="http://schemas.microsoft.com/office/drawing/2014/main" id="{B0890D2B-B7DF-4EE6-B381-2CACE30D1CB9}"/>
              </a:ext>
            </a:extLst>
          </p:cNvPr>
          <p:cNvSpPr/>
          <p:nvPr/>
        </p:nvSpPr>
        <p:spPr>
          <a:xfrm>
            <a:off x="10388" y="2621101"/>
            <a:ext cx="12191999" cy="3208571"/>
          </a:xfrm>
          <a:prstGeom prst="rect">
            <a:avLst/>
          </a:prstGeom>
        </p:spPr>
        <p:txBody>
          <a:bodyPr wrap="square">
            <a:spAutoFit/>
          </a:bodyPr>
          <a:lstStyle/>
          <a:p>
            <a:pPr defTabSz="914400" eaLnBrk="0" fontAlgn="base" hangingPunct="0">
              <a:spcBef>
                <a:spcPct val="0"/>
              </a:spcBef>
              <a:spcAft>
                <a:spcPct val="0"/>
              </a:spcAft>
              <a:buClr>
                <a:srgbClr val="C00000"/>
              </a:buClr>
            </a:pPr>
            <a:r>
              <a:rPr lang="es-PR" altLang="en-US" sz="2000" b="1"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Cuando la luz blanca incide sobre la capa fina pueden suceder dos cosas: </a:t>
            </a:r>
          </a:p>
          <a:p>
            <a:pPr defTabSz="914400" eaLnBrk="0" fontAlgn="base" hangingPunct="0">
              <a:spcBef>
                <a:spcPct val="0"/>
              </a:spcBef>
              <a:spcAft>
                <a:spcPct val="0"/>
              </a:spcAft>
              <a:buClr>
                <a:srgbClr val="C00000"/>
              </a:buClr>
            </a:pPr>
            <a:endParaRPr lang="es-PR" altLang="en-US" sz="12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eaLnBrk="0" fontAlgn="base" hangingPunct="0">
              <a:spcBef>
                <a:spcPct val="0"/>
              </a:spcBef>
              <a:spcAft>
                <a:spcPct val="0"/>
              </a:spcAft>
              <a:buClr>
                <a:srgbClr val="C00000"/>
              </a:buClr>
              <a:buFont typeface="Wingdings" panose="05000000000000000000" pitchFamily="2" charset="2"/>
              <a:buChar char="§"/>
            </a:pPr>
            <a:r>
              <a:rPr lang="es-PR" altLang="en-US"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Para algunos largos de onda, la distancia adicional recorrida a través de la capa fina hará que la luz reflejada desde la capa superior quede completamente en  </a:t>
            </a:r>
            <a:r>
              <a:rPr lang="es-PR" altLang="en-US" b="1" i="1" u="sng"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“desfase”</a:t>
            </a:r>
            <a:r>
              <a:rPr lang="es-PR" altLang="en-US"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 la luz reflejada desde la capa inferior. Esto resulta en interferencia </a:t>
            </a:r>
            <a:r>
              <a:rPr lang="es-PR" altLang="en-US" b="1" i="1" u="sng"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destructiva</a:t>
            </a:r>
            <a:r>
              <a:rPr lang="es-PR" altLang="en-US"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y el color correspondiente a ese largo de onda será </a:t>
            </a:r>
            <a:r>
              <a:rPr lang="es-PR" altLang="en-US" b="1" i="1" u="sng"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removido</a:t>
            </a:r>
            <a:r>
              <a:rPr lang="es-PR" altLang="en-US"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del espectro.</a:t>
            </a:r>
          </a:p>
          <a:p>
            <a:pPr defTabSz="914400" eaLnBrk="0" fontAlgn="base" hangingPunct="0">
              <a:spcBef>
                <a:spcPct val="0"/>
              </a:spcBef>
              <a:spcAft>
                <a:spcPct val="0"/>
              </a:spcAft>
              <a:buClr>
                <a:srgbClr val="C00000"/>
              </a:buClr>
            </a:pPr>
            <a:endParaRPr lang="es-PR" altLang="en-US" sz="12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2900" indent="-342900" algn="just" defTabSz="914400" eaLnBrk="0" fontAlgn="base" hangingPunct="0">
              <a:spcBef>
                <a:spcPct val="0"/>
              </a:spcBef>
              <a:spcAft>
                <a:spcPct val="0"/>
              </a:spcAft>
              <a:buClr>
                <a:srgbClr val="C00000"/>
              </a:buClr>
              <a:buFont typeface="Wingdings" panose="05000000000000000000" pitchFamily="2" charset="2"/>
              <a:buChar char="§"/>
            </a:pPr>
            <a:r>
              <a:rPr lang="es-PR" altLang="en-US"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Para otros largos de onda, la distancia adicional recorrida a través de la capa fina hará que la luz reflejada desde la capa superior que perfectamente </a:t>
            </a:r>
            <a:r>
              <a:rPr lang="es-PR" altLang="en-US" b="1" i="1" u="sng"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en fase </a:t>
            </a:r>
            <a:r>
              <a:rPr lang="es-PR" altLang="en-US"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 la luz reflejada desde la capa inferior. Esto resulta en una interferencia </a:t>
            </a:r>
            <a:r>
              <a:rPr lang="es-PR" altLang="en-US" b="1" i="1" u="sng"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constructiva</a:t>
            </a:r>
            <a:r>
              <a:rPr lang="es-PR" altLang="en-US"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y el color correspondiente a ese largo de onda será </a:t>
            </a:r>
            <a:r>
              <a:rPr lang="es-PR" altLang="en-US" b="1" i="1" u="sng"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doblemente</a:t>
            </a:r>
            <a:r>
              <a:rPr lang="es-PR" altLang="en-US" b="1" i="1" u="sng"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s-PR" altLang="en-US" b="1" i="1" u="sng"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fuerte</a:t>
            </a:r>
            <a:r>
              <a:rPr lang="es-PR" altLang="en-US"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a:p>
            <a:pPr defTabSz="914400" eaLnBrk="0" fontAlgn="base" hangingPunct="0">
              <a:spcBef>
                <a:spcPct val="0"/>
              </a:spcBef>
              <a:spcAft>
                <a:spcPct val="0"/>
              </a:spcAft>
              <a:buClr>
                <a:srgbClr val="C00000"/>
              </a:buClr>
            </a:pPr>
            <a:endParaRPr lang="es-PR" altLang="en-US" sz="105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defTabSz="914400" eaLnBrk="0" fontAlgn="base" hangingPunct="0">
              <a:spcBef>
                <a:spcPct val="0"/>
              </a:spcBef>
              <a:spcAft>
                <a:spcPct val="0"/>
              </a:spcAft>
              <a:buClr>
                <a:srgbClr val="C00000"/>
              </a:buClr>
            </a:pPr>
            <a:r>
              <a:rPr lang="es-PR" altLang="en-US" sz="2000" b="1" i="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Ambos efectos alteran el color que observamos reflejado en la capa fina. </a:t>
            </a:r>
          </a:p>
        </p:txBody>
      </p:sp>
      <p:sp>
        <p:nvSpPr>
          <p:cNvPr id="21" name="Text Box 7">
            <a:extLst>
              <a:ext uri="{FF2B5EF4-FFF2-40B4-BE49-F238E27FC236}">
                <a16:creationId xmlns:a16="http://schemas.microsoft.com/office/drawing/2014/main" id="{9EA1D6A3-927E-468F-910A-5D0AA74BBD8E}"/>
              </a:ext>
            </a:extLst>
          </p:cNvPr>
          <p:cNvSpPr txBox="1">
            <a:spLocks noChangeArrowheads="1"/>
          </p:cNvSpPr>
          <p:nvPr/>
        </p:nvSpPr>
        <p:spPr bwMode="auto">
          <a:xfrm>
            <a:off x="10387" y="2133600"/>
            <a:ext cx="12192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defTabSz="914400" eaLnBrk="0" fontAlgn="base" hangingPunct="0">
              <a:spcBef>
                <a:spcPct val="0"/>
              </a:spcBef>
              <a:spcAft>
                <a:spcPct val="0"/>
              </a:spcAft>
            </a:pPr>
            <a:r>
              <a:rPr lang="en-US" altLang="en-US" sz="2000" b="1" dirty="0">
                <a:solidFill>
                  <a:prstClr val="black"/>
                </a:solidFill>
                <a:effectLst>
                  <a:outerShdw blurRad="38100" dist="38100" dir="2700000" algn="tl">
                    <a:srgbClr val="000000">
                      <a:alpha val="43137"/>
                    </a:srgbClr>
                  </a:outerShdw>
                </a:effectLst>
                <a:cs typeface="Arial" panose="020B0604020202020204" pitchFamily="34" charset="0"/>
              </a:rPr>
              <a:t>      400 nm                                    500 nm                                    600 nm                                    700 nm</a:t>
            </a:r>
          </a:p>
        </p:txBody>
      </p:sp>
    </p:spTree>
    <p:extLst>
      <p:ext uri="{BB962C8B-B14F-4D97-AF65-F5344CB8AC3E}">
        <p14:creationId xmlns:p14="http://schemas.microsoft.com/office/powerpoint/2010/main" val="3330441531"/>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1" name="Rectangle 3"/>
          <p:cNvSpPr>
            <a:spLocks noGrp="1" noChangeArrowheads="1"/>
          </p:cNvSpPr>
          <p:nvPr>
            <p:ph idx="4294967295"/>
          </p:nvPr>
        </p:nvSpPr>
        <p:spPr bwMode="auto">
          <a:xfrm>
            <a:off x="2133600" y="1846263"/>
            <a:ext cx="10058400" cy="40227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p>
            <a:pPr>
              <a:buFontTx/>
              <a:buNone/>
            </a:pPr>
            <a:endParaRPr lang="en-US" altLang="en-US" b="1"/>
          </a:p>
          <a:p>
            <a:endParaRPr lang="en-US" altLang="en-US"/>
          </a:p>
          <a:p>
            <a:pPr>
              <a:buFontTx/>
              <a:buNone/>
            </a:pPr>
            <a:endParaRPr lang="en-US" altLang="en-US"/>
          </a:p>
          <a:p>
            <a:endParaRPr lang="en-US" altLang="en-US"/>
          </a:p>
          <a:p>
            <a:endParaRPr lang="en-US" altLang="en-US"/>
          </a:p>
        </p:txBody>
      </p:sp>
      <p:pic>
        <p:nvPicPr>
          <p:cNvPr id="10" name="Picture 9">
            <a:extLst>
              <a:ext uri="{FF2B5EF4-FFF2-40B4-BE49-F238E27FC236}">
                <a16:creationId xmlns:a16="http://schemas.microsoft.com/office/drawing/2014/main" id="{0D9027A2-D725-4809-A7FC-9F3186BE6E7B}"/>
              </a:ext>
            </a:extLst>
          </p:cNvPr>
          <p:cNvPicPr>
            <a:picLocks noChangeAspect="1"/>
          </p:cNvPicPr>
          <p:nvPr/>
        </p:nvPicPr>
        <p:blipFill>
          <a:blip r:embed="rId2"/>
          <a:stretch>
            <a:fillRect/>
          </a:stretch>
        </p:blipFill>
        <p:spPr>
          <a:xfrm>
            <a:off x="11531517" y="5729288"/>
            <a:ext cx="594783" cy="584775"/>
          </a:xfrm>
          <a:prstGeom prst="rect">
            <a:avLst/>
          </a:prstGeom>
        </p:spPr>
      </p:pic>
      <p:pic>
        <p:nvPicPr>
          <p:cNvPr id="11" name="Picture 10">
            <a:extLst>
              <a:ext uri="{FF2B5EF4-FFF2-40B4-BE49-F238E27FC236}">
                <a16:creationId xmlns:a16="http://schemas.microsoft.com/office/drawing/2014/main" id="{01210B35-752A-43CF-9604-AD52D1D93DF5}"/>
              </a:ext>
            </a:extLst>
          </p:cNvPr>
          <p:cNvPicPr>
            <a:picLocks noChangeAspect="1"/>
          </p:cNvPicPr>
          <p:nvPr/>
        </p:nvPicPr>
        <p:blipFill>
          <a:blip r:embed="rId3"/>
          <a:stretch>
            <a:fillRect/>
          </a:stretch>
        </p:blipFill>
        <p:spPr>
          <a:xfrm>
            <a:off x="65699" y="5773214"/>
            <a:ext cx="1674611" cy="540849"/>
          </a:xfrm>
          <a:prstGeom prst="rect">
            <a:avLst/>
          </a:prstGeom>
        </p:spPr>
      </p:pic>
      <p:sp>
        <p:nvSpPr>
          <p:cNvPr id="12" name="Rectangle 2">
            <a:extLst>
              <a:ext uri="{FF2B5EF4-FFF2-40B4-BE49-F238E27FC236}">
                <a16:creationId xmlns:a16="http://schemas.microsoft.com/office/drawing/2014/main" id="{247FAF9F-9C3D-4989-8429-0DC0E43128EA}"/>
              </a:ext>
            </a:extLst>
          </p:cNvPr>
          <p:cNvSpPr txBox="1">
            <a:spLocks noChangeArrowheads="1"/>
          </p:cNvSpPr>
          <p:nvPr/>
        </p:nvSpPr>
        <p:spPr>
          <a:xfrm>
            <a:off x="1" y="14468"/>
            <a:ext cx="12192000" cy="897044"/>
          </a:xfrm>
          <a:prstGeom prst="rect">
            <a:avLst/>
          </a:prstGeom>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t">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altLang="en-US" sz="4800" b="0" i="0" u="none" strike="noStrike" kern="1200" cap="none" spc="-50" normalizeH="0" baseline="0" dirty="0">
                <a:ln>
                  <a:solidFill>
                    <a:schemeClr val="tx1"/>
                  </a:solidFill>
                </a:ln>
                <a:solidFill>
                  <a:srgbClr val="CC0000"/>
                </a:solidFill>
                <a:effectLst>
                  <a:outerShdw blurRad="38100" dist="38100" dir="2700000" algn="tl">
                    <a:srgbClr val="000000">
                      <a:alpha val="43137"/>
                    </a:srgbClr>
                  </a:outerShdw>
                </a:effectLst>
                <a:uLnTx/>
                <a:uFillTx/>
                <a:latin typeface="Arial Black" panose="020B0A04020102020204"/>
                <a:ea typeface="+mj-ea"/>
                <a:cs typeface="+mj-cs"/>
              </a:rPr>
              <a:t>Aplicaciones</a:t>
            </a:r>
          </a:p>
        </p:txBody>
      </p:sp>
      <p:pic>
        <p:nvPicPr>
          <p:cNvPr id="13" name="Picture 7">
            <a:extLst>
              <a:ext uri="{FF2B5EF4-FFF2-40B4-BE49-F238E27FC236}">
                <a16:creationId xmlns:a16="http://schemas.microsoft.com/office/drawing/2014/main" id="{CE14D507-2C40-42DD-979E-BA4DFBDEBA9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475" r="4055" b="4741"/>
          <a:stretch/>
        </p:blipFill>
        <p:spPr bwMode="auto">
          <a:xfrm>
            <a:off x="4343400" y="2438400"/>
            <a:ext cx="2804875" cy="34810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4" name="Picture 6">
            <a:extLst>
              <a:ext uri="{FF2B5EF4-FFF2-40B4-BE49-F238E27FC236}">
                <a16:creationId xmlns:a16="http://schemas.microsoft.com/office/drawing/2014/main" id="{90D54578-A773-466B-8186-4BBA683C55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4754" y="2447238"/>
            <a:ext cx="3144832" cy="31153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15" name="Picture 4">
            <a:extLst>
              <a:ext uri="{FF2B5EF4-FFF2-40B4-BE49-F238E27FC236}">
                <a16:creationId xmlns:a16="http://schemas.microsoft.com/office/drawing/2014/main" id="{501F552E-8D9C-4EB0-BB0F-73CF013DB839}"/>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380" t="2538" r="2582"/>
          <a:stretch/>
        </p:blipFill>
        <p:spPr bwMode="auto">
          <a:xfrm>
            <a:off x="7766771" y="2438400"/>
            <a:ext cx="3891829" cy="31153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6" name="TextBox 1">
            <a:extLst>
              <a:ext uri="{FF2B5EF4-FFF2-40B4-BE49-F238E27FC236}">
                <a16:creationId xmlns:a16="http://schemas.microsoft.com/office/drawing/2014/main" id="{9FA9EE81-7822-4348-BC9D-3351AAFFAC9F}"/>
              </a:ext>
            </a:extLst>
          </p:cNvPr>
          <p:cNvSpPr txBox="1">
            <a:spLocks noChangeArrowheads="1"/>
          </p:cNvSpPr>
          <p:nvPr/>
        </p:nvSpPr>
        <p:spPr bwMode="auto">
          <a:xfrm>
            <a:off x="1" y="911512"/>
            <a:ext cx="12126299" cy="129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457200" indent="-346075" algn="just" defTabSz="914400" eaLnBrk="0" fontAlgn="base" hangingPunct="0">
              <a:spcBef>
                <a:spcPct val="0"/>
              </a:spcBef>
              <a:spcAft>
                <a:spcPct val="0"/>
              </a:spcAft>
              <a:buClr>
                <a:schemeClr val="accent2"/>
              </a:buClr>
              <a:buFont typeface="Wingdings" panose="05000000000000000000" pitchFamily="2" charset="2"/>
              <a:buChar char="§"/>
            </a:pPr>
            <a:r>
              <a:rPr lang="es-PR" altLang="en-US" sz="2600" b="1" dirty="0">
                <a:solidFill>
                  <a:prstClr val="black"/>
                </a:solidFill>
                <a:effectLst>
                  <a:outerShdw blurRad="38100" dist="38100" dir="2700000" algn="tl">
                    <a:srgbClr val="000000">
                      <a:alpha val="43137"/>
                    </a:srgbClr>
                  </a:outerShdw>
                </a:effectLst>
                <a:cs typeface="Arial" panose="020B0604020202020204" pitchFamily="34" charset="0"/>
              </a:rPr>
              <a:t>La interferencia de capas finas se utiliza en el diseño de coberturas anti reflectivas para lentes de cámaras, anteojos y sistemas de lentes ópticos.</a:t>
            </a:r>
          </a:p>
        </p:txBody>
      </p:sp>
    </p:spTree>
    <p:extLst>
      <p:ext uri="{BB962C8B-B14F-4D97-AF65-F5344CB8AC3E}">
        <p14:creationId xmlns:p14="http://schemas.microsoft.com/office/powerpoint/2010/main" val="2856787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sp>
        <p:nvSpPr>
          <p:cNvPr id="70660" name="Rectangle 3"/>
          <p:cNvSpPr>
            <a:spLocks noGrp="1" noChangeArrowheads="1"/>
          </p:cNvSpPr>
          <p:nvPr>
            <p:ph type="body" idx="4294967295"/>
          </p:nvPr>
        </p:nvSpPr>
        <p:spPr>
          <a:xfrm>
            <a:off x="200889" y="1563242"/>
            <a:ext cx="6615536" cy="4034840"/>
          </a:xfrm>
        </p:spPr>
        <p:txBody>
          <a:bodyPr>
            <a:noAutofit/>
          </a:bodyPr>
          <a:lstStyle/>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Tamaño y escala</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Propiedades dependientes del tamaño</a:t>
            </a:r>
          </a:p>
          <a:p>
            <a:pPr marL="234950" lvl="1"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Razón área superficial a volumen</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Estructura de la materia</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Herramientas e instrumentación</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Modelos y simulaciones</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Fuerzas e interacciones</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Efectos cuánticos</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Autoensamblaje</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Ciencia, tecnología y sociedad</a:t>
            </a: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1" name="Title 1">
            <a:extLst>
              <a:ext uri="{FF2B5EF4-FFF2-40B4-BE49-F238E27FC236}">
                <a16:creationId xmlns:a16="http://schemas.microsoft.com/office/drawing/2014/main" id="{57D1DFA3-02DE-47F1-85D1-4F840A6B8F41}"/>
              </a:ext>
            </a:extLst>
          </p:cNvPr>
          <p:cNvSpPr txBox="1">
            <a:spLocks noChangeArrowheads="1"/>
          </p:cNvSpPr>
          <p:nvPr/>
        </p:nvSpPr>
        <p:spPr>
          <a:xfrm>
            <a:off x="-13852" y="60531"/>
            <a:ext cx="12192001" cy="1502711"/>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ideas fundamentales de la ciencia en la </a:t>
            </a:r>
            <a:r>
              <a:rPr kumimoji="0" lang="es-PR" altLang="zh-CN" sz="4400" b="0" i="0" u="none" strike="noStrike" kern="1200" cap="none" spc="-50" normalizeH="0" baseline="0" noProof="0" dirty="0" err="1">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nanoescala</a:t>
            </a: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 *</a:t>
            </a:r>
          </a:p>
        </p:txBody>
      </p:sp>
      <p:pic>
        <p:nvPicPr>
          <p:cNvPr id="4" name="Picture 3">
            <a:extLst>
              <a:ext uri="{FF2B5EF4-FFF2-40B4-BE49-F238E27FC236}">
                <a16:creationId xmlns:a16="http://schemas.microsoft.com/office/drawing/2014/main" id="{AD2CC084-B782-4E7E-B58A-51DA34A99678}"/>
              </a:ext>
            </a:extLst>
          </p:cNvPr>
          <p:cNvPicPr>
            <a:picLocks noChangeAspect="1"/>
          </p:cNvPicPr>
          <p:nvPr/>
        </p:nvPicPr>
        <p:blipFill>
          <a:blip r:embed="rId5"/>
          <a:stretch>
            <a:fillRect/>
          </a:stretch>
        </p:blipFill>
        <p:spPr>
          <a:xfrm>
            <a:off x="6816425" y="1893729"/>
            <a:ext cx="4909757" cy="3524938"/>
          </a:xfrm>
          <a:prstGeom prst="rect">
            <a:avLst/>
          </a:prstGeom>
          <a:ln>
            <a:noFill/>
          </a:ln>
          <a:effectLst>
            <a:softEdge rad="112500"/>
          </a:effectLst>
        </p:spPr>
      </p:pic>
      <p:sp>
        <p:nvSpPr>
          <p:cNvPr id="2" name="Rectangle 1">
            <a:extLst>
              <a:ext uri="{FF2B5EF4-FFF2-40B4-BE49-F238E27FC236}">
                <a16:creationId xmlns:a16="http://schemas.microsoft.com/office/drawing/2014/main" id="{2EBB02C8-801B-482E-A19F-9270B007171B}"/>
              </a:ext>
            </a:extLst>
          </p:cNvPr>
          <p:cNvSpPr/>
          <p:nvPr/>
        </p:nvSpPr>
        <p:spPr>
          <a:xfrm>
            <a:off x="6957426" y="5476628"/>
            <a:ext cx="4695015" cy="400110"/>
          </a:xfrm>
          <a:prstGeom prst="rect">
            <a:avLst/>
          </a:prstGeom>
        </p:spPr>
        <p:txBody>
          <a:bodyPr wrap="square">
            <a:spAutoFit/>
          </a:bodyPr>
          <a:lstStyle/>
          <a:p>
            <a:pPr marL="0" marR="0" lvl="0" indent="0" algn="ctr" defTabSz="457200" rtl="0" eaLnBrk="1" fontAlgn="auto" latinLnBrk="0" hangingPunct="1">
              <a:lnSpc>
                <a:spcPct val="100000"/>
              </a:lnSpc>
              <a:spcBef>
                <a:spcPts val="320"/>
              </a:spcBef>
              <a:spcAft>
                <a:spcPts val="0"/>
              </a:spcAft>
              <a:buClr>
                <a:srgbClr val="0070C0">
                  <a:lumMod val="75000"/>
                </a:srgbClr>
              </a:buClr>
              <a:buSzTx/>
              <a:buFontTx/>
              <a:buNone/>
              <a:tabLst/>
              <a:defRPr/>
            </a:pPr>
            <a:r>
              <a:rPr kumimoji="0" lang="es-PR" sz="2000" b="1" i="1"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a:ea typeface="+mn-ea"/>
                <a:cs typeface="+mn-cs"/>
              </a:rPr>
              <a:t>Filamento de Tungsteno quemado</a:t>
            </a:r>
            <a:endParaRPr kumimoji="0" lang="es-PR" sz="2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a:ea typeface="Calibri"/>
              <a:cs typeface="Calibri"/>
              <a:sym typeface="Calibri"/>
            </a:endParaRPr>
          </a:p>
        </p:txBody>
      </p:sp>
    </p:spTree>
    <p:extLst>
      <p:ext uri="{BB962C8B-B14F-4D97-AF65-F5344CB8AC3E}">
        <p14:creationId xmlns:p14="http://schemas.microsoft.com/office/powerpoint/2010/main" val="2861714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a:extLst>
              <a:ext uri="{FF2B5EF4-FFF2-40B4-BE49-F238E27FC236}">
                <a16:creationId xmlns:a16="http://schemas.microsoft.com/office/drawing/2014/main" id="{8DF0A942-62BC-490D-B374-5B288F6BDEB8}"/>
              </a:ext>
            </a:extLst>
          </p:cNvPr>
          <p:cNvSpPr txBox="1">
            <a:spLocks noChangeArrowheads="1"/>
          </p:cNvSpPr>
          <p:nvPr/>
        </p:nvSpPr>
        <p:spPr>
          <a:xfrm>
            <a:off x="270935" y="1647908"/>
            <a:ext cx="11652444" cy="441612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234950" marR="0" lvl="0" indent="-234950" algn="ctr" defTabSz="914400" rtl="0" eaLnBrk="1" fontAlgn="auto" latinLnBrk="0" hangingPunct="1">
              <a:lnSpc>
                <a:spcPct val="120000"/>
              </a:lnSpc>
              <a:spcBef>
                <a:spcPts val="0"/>
              </a:spcBef>
              <a:spcAft>
                <a:spcPts val="0"/>
              </a:spcAft>
              <a:buClr>
                <a:srgbClr val="C00000"/>
              </a:buClr>
              <a:buSzPct val="100000"/>
              <a:buFont typeface="Wingdings" panose="05000000000000000000" pitchFamily="2" charset="2"/>
              <a:buChar char="§"/>
              <a:tabLst/>
              <a:defRPr/>
            </a:pPr>
            <a:r>
              <a:rPr kumimoji="0" lang="es-E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La comprensión de estos conceptos requiere una integración de las disciplinas de matemáticas, biología, química, física e ingeniería.</a:t>
            </a:r>
            <a:endParaRPr kumimoji="0" lang="en-US" altLang="zh-CN"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SimSun" panose="02010600030101010101" pitchFamily="2" charset="-122"/>
              <a:cs typeface="Arial" panose="020B0604020202020204" pitchFamily="34" charset="0"/>
            </a:endParaRP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endParaRPr kumimoji="0" lang="en-US" altLang="zh-CN" sz="1300" b="1" i="0" u="none" strike="noStrike" kern="1200" cap="none" spc="0" normalizeH="0" baseline="0" noProof="0" dirty="0">
              <a:ln>
                <a:noFill/>
              </a:ln>
              <a:solidFill>
                <a:srgbClr val="0C0C0C"/>
              </a:solidFill>
              <a:effectLst>
                <a:outerShdw blurRad="38100" dist="38100" dir="2700000" algn="tl">
                  <a:srgbClr val="000000">
                    <a:alpha val="43137"/>
                  </a:srgbClr>
                </a:outerShdw>
              </a:effectLst>
              <a:uLnTx/>
              <a:uFillTx/>
              <a:latin typeface="Arial" panose="020B0604020202020204"/>
              <a:ea typeface="SimSun" panose="02010600030101010101" pitchFamily="2" charset="-122"/>
              <a:cs typeface="Arial" panose="020B0604020202020204" pitchFamily="34" charset="0"/>
            </a:endParaRP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r>
              <a:rPr kumimoji="0" lang="es-ES" altLang="en-US" sz="26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a:ea typeface="+mn-ea"/>
                <a:cs typeface="+mn-cs"/>
              </a:rPr>
              <a:t>*</a:t>
            </a:r>
            <a:r>
              <a:rPr kumimoji="0" lang="es-E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 Estas ideas son el resultado de los esfuerzos de varios grupos financiados por la NSF para determinar el conocimiento necesarios para comprender los conceptos de la nanociencia. Este trabajo se ha llevado a cabo en los últimos 5 años. En general, la lista presentada es un consenso de los grupos de trabajo.  </a:t>
            </a: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endParaRPr kumimoji="0" lang="es-ES" altLang="en-US" sz="13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entury Gothic" panose="020B0502020202020204" pitchFamily="34" charset="0"/>
            </a:endParaRP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r>
              <a:rPr kumimoji="0" lang="en-U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entury Gothic" panose="020B0502020202020204" pitchFamily="34" charset="0"/>
              </a:rPr>
              <a:t>© Deb Newberry 2008</a:t>
            </a:r>
          </a:p>
        </p:txBody>
      </p:sp>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9" name="Title 1">
            <a:extLst>
              <a:ext uri="{FF2B5EF4-FFF2-40B4-BE49-F238E27FC236}">
                <a16:creationId xmlns:a16="http://schemas.microsoft.com/office/drawing/2014/main" id="{1FAFD3D5-599C-4E53-A1AA-FFF5655FBC23}"/>
              </a:ext>
            </a:extLst>
          </p:cNvPr>
          <p:cNvSpPr txBox="1">
            <a:spLocks noChangeArrowheads="1"/>
          </p:cNvSpPr>
          <p:nvPr/>
        </p:nvSpPr>
        <p:spPr>
          <a:xfrm>
            <a:off x="-13852" y="60531"/>
            <a:ext cx="12192001" cy="1502711"/>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ideas fundamentales de la ciencia en la </a:t>
            </a:r>
            <a:r>
              <a:rPr kumimoji="0" lang="es-PR" altLang="zh-CN" sz="4400" b="0" i="0" u="none" strike="noStrike" kern="1200" cap="none" spc="-50" normalizeH="0" baseline="0" noProof="0" dirty="0" err="1">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nanoescala</a:t>
            </a: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 *</a:t>
            </a:r>
          </a:p>
        </p:txBody>
      </p:sp>
    </p:spTree>
    <p:extLst>
      <p:ext uri="{BB962C8B-B14F-4D97-AF65-F5344CB8AC3E}">
        <p14:creationId xmlns:p14="http://schemas.microsoft.com/office/powerpoint/2010/main" val="2525288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266700" y="1524000"/>
            <a:ext cx="11658600" cy="3962400"/>
          </a:xfrm>
        </p:spPr>
        <p:txBody>
          <a:bodyPr>
            <a:noAutofit/>
          </a:bodyPr>
          <a:lstStyle/>
          <a:p>
            <a:pPr marL="346075" indent="-346075" algn="just">
              <a:lnSpc>
                <a:spcPct val="100000"/>
              </a:lnSpc>
              <a:spcBef>
                <a:spcPts val="0"/>
              </a:spcBef>
              <a:buClr>
                <a:srgbClr val="C00000"/>
              </a:buClr>
              <a:buFont typeface="Wingdings" panose="05000000000000000000" pitchFamily="2" charset="2"/>
              <a:buChar char="§"/>
            </a:pPr>
            <a:r>
              <a:rPr lang="es-PR" altLang="en-US" sz="40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La siguiente presentación trabaja información de trasfondo sobre la luz y su interacción con la materia. </a:t>
            </a:r>
          </a:p>
          <a:p>
            <a:pPr marL="0" indent="0" algn="just">
              <a:lnSpc>
                <a:spcPct val="100000"/>
              </a:lnSpc>
              <a:spcBef>
                <a:spcPts val="0"/>
              </a:spcBef>
              <a:buClr>
                <a:srgbClr val="C00000"/>
              </a:buClr>
              <a:buNone/>
            </a:pPr>
            <a:endParaRPr lang="es-PR" altLang="en-US" sz="11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346075" indent="-346075" algn="just">
              <a:lnSpc>
                <a:spcPct val="100000"/>
              </a:lnSpc>
              <a:spcBef>
                <a:spcPts val="0"/>
              </a:spcBef>
              <a:buClr>
                <a:srgbClr val="C00000"/>
              </a:buClr>
              <a:buFont typeface="Wingdings" panose="05000000000000000000" pitchFamily="2" charset="2"/>
              <a:buChar char="§"/>
            </a:pPr>
            <a:r>
              <a:rPr lang="es-PR" altLang="en-US" sz="4000" b="1" dirty="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Esta puede utilizarse para introducir o discutir la actividad de Interferencia de la luz en capas finas.  </a:t>
            </a:r>
          </a:p>
        </p:txBody>
      </p:sp>
      <p:pic>
        <p:nvPicPr>
          <p:cNvPr id="6" name="Picture 5">
            <a:extLst>
              <a:ext uri="{FF2B5EF4-FFF2-40B4-BE49-F238E27FC236}">
                <a16:creationId xmlns:a16="http://schemas.microsoft.com/office/drawing/2014/main" id="{7BF46C7A-044D-4B50-AE2A-EFB8451C39FE}"/>
              </a:ext>
            </a:extLst>
          </p:cNvPr>
          <p:cNvPicPr>
            <a:picLocks noChangeAspect="1"/>
          </p:cNvPicPr>
          <p:nvPr/>
        </p:nvPicPr>
        <p:blipFill>
          <a:blip r:embed="rId2"/>
          <a:stretch>
            <a:fillRect/>
          </a:stretch>
        </p:blipFill>
        <p:spPr>
          <a:xfrm>
            <a:off x="11531517" y="5729288"/>
            <a:ext cx="594783" cy="584775"/>
          </a:xfrm>
          <a:prstGeom prst="rect">
            <a:avLst/>
          </a:prstGeom>
        </p:spPr>
      </p:pic>
      <p:pic>
        <p:nvPicPr>
          <p:cNvPr id="7" name="Picture 6">
            <a:extLst>
              <a:ext uri="{FF2B5EF4-FFF2-40B4-BE49-F238E27FC236}">
                <a16:creationId xmlns:a16="http://schemas.microsoft.com/office/drawing/2014/main" id="{8297C2C5-34B3-4EB3-9096-2A1C78BA1467}"/>
              </a:ext>
            </a:extLst>
          </p:cNvPr>
          <p:cNvPicPr>
            <a:picLocks noChangeAspect="1"/>
          </p:cNvPicPr>
          <p:nvPr/>
        </p:nvPicPr>
        <p:blipFill>
          <a:blip r:embed="rId3"/>
          <a:stretch>
            <a:fillRect/>
          </a:stretch>
        </p:blipFill>
        <p:spPr>
          <a:xfrm>
            <a:off x="65699" y="5773214"/>
            <a:ext cx="1674611" cy="540849"/>
          </a:xfrm>
          <a:prstGeom prst="rect">
            <a:avLst/>
          </a:prstGeom>
        </p:spPr>
      </p:pic>
      <p:sp>
        <p:nvSpPr>
          <p:cNvPr id="8" name="Title 1">
            <a:extLst>
              <a:ext uri="{FF2B5EF4-FFF2-40B4-BE49-F238E27FC236}">
                <a16:creationId xmlns:a16="http://schemas.microsoft.com/office/drawing/2014/main" id="{A457B63F-C621-40A5-835A-89507F58DD3A}"/>
              </a:ext>
            </a:extLst>
          </p:cNvPr>
          <p:cNvSpPr txBox="1">
            <a:spLocks/>
          </p:cNvSpPr>
          <p:nvPr/>
        </p:nvSpPr>
        <p:spPr>
          <a:xfrm>
            <a:off x="0" y="0"/>
            <a:ext cx="12192000" cy="1143000"/>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00000"/>
              </a:lnSpc>
            </a:pPr>
            <a:r>
              <a:rPr lang="es-PR" altLang="en-US" sz="6000" dirty="0">
                <a:solidFill>
                  <a:srgbClr val="17406D"/>
                </a:solidFill>
                <a:effectLst>
                  <a:outerShdw blurRad="38100" dist="38100" dir="2700000" algn="tl">
                    <a:srgbClr val="000000">
                      <a:alpha val="43137"/>
                    </a:srgbClr>
                  </a:outerShdw>
                </a:effectLst>
                <a:latin typeface="Arial Black" panose="020B0A04020102020204"/>
              </a:rPr>
              <a:t>Visión general</a:t>
            </a:r>
          </a:p>
        </p:txBody>
      </p:sp>
    </p:spTree>
    <p:extLst>
      <p:ext uri="{BB962C8B-B14F-4D97-AF65-F5344CB8AC3E}">
        <p14:creationId xmlns:p14="http://schemas.microsoft.com/office/powerpoint/2010/main" val="2944808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5"/>
          <p:cNvSpPr txBox="1">
            <a:spLocks noChangeArrowheads="1"/>
          </p:cNvSpPr>
          <p:nvPr/>
        </p:nvSpPr>
        <p:spPr bwMode="auto">
          <a:xfrm>
            <a:off x="1" y="1066800"/>
            <a:ext cx="12192000" cy="4678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685800" indent="-628650" eaLnBrk="0" hangingPunct="0">
              <a:tabLst>
                <a:tab pos="1428750" algn="l"/>
              </a:tabLst>
              <a:defRPr>
                <a:solidFill>
                  <a:schemeClr val="tx1"/>
                </a:solidFill>
                <a:latin typeface="Arial" pitchFamily="34" charset="0"/>
              </a:defRPr>
            </a:lvl1pPr>
            <a:lvl2pPr marL="742950" indent="-285750" eaLnBrk="0" hangingPunct="0">
              <a:tabLst>
                <a:tab pos="1428750" algn="l"/>
              </a:tabLst>
              <a:defRPr>
                <a:solidFill>
                  <a:schemeClr val="tx1"/>
                </a:solidFill>
                <a:latin typeface="Arial" pitchFamily="34" charset="0"/>
              </a:defRPr>
            </a:lvl2pPr>
            <a:lvl3pPr marL="1143000" indent="-228600" eaLnBrk="0" hangingPunct="0">
              <a:tabLst>
                <a:tab pos="1428750" algn="l"/>
              </a:tabLst>
              <a:defRPr>
                <a:solidFill>
                  <a:schemeClr val="tx1"/>
                </a:solidFill>
                <a:latin typeface="Arial" pitchFamily="34" charset="0"/>
              </a:defRPr>
            </a:lvl3pPr>
            <a:lvl4pPr marL="1600200" indent="-228600" eaLnBrk="0" hangingPunct="0">
              <a:tabLst>
                <a:tab pos="1428750" algn="l"/>
              </a:tabLst>
              <a:defRPr>
                <a:solidFill>
                  <a:schemeClr val="tx1"/>
                </a:solidFill>
                <a:latin typeface="Arial" pitchFamily="34" charset="0"/>
              </a:defRPr>
            </a:lvl4pPr>
            <a:lvl5pPr marL="2057400" indent="-228600" eaLnBrk="0" hangingPunct="0">
              <a:tabLst>
                <a:tab pos="1428750" algn="l"/>
              </a:tabLst>
              <a:defRPr>
                <a:solidFill>
                  <a:schemeClr val="tx1"/>
                </a:solidFill>
                <a:latin typeface="Arial" pitchFamily="34" charset="0"/>
              </a:defRPr>
            </a:lvl5pPr>
            <a:lvl6pPr marL="2514600" indent="-228600" eaLnBrk="0" fontAlgn="base" hangingPunct="0">
              <a:spcBef>
                <a:spcPct val="0"/>
              </a:spcBef>
              <a:spcAft>
                <a:spcPct val="0"/>
              </a:spcAft>
              <a:tabLst>
                <a:tab pos="1428750" algn="l"/>
              </a:tabLst>
              <a:defRPr>
                <a:solidFill>
                  <a:schemeClr val="tx1"/>
                </a:solidFill>
                <a:latin typeface="Arial" pitchFamily="34" charset="0"/>
              </a:defRPr>
            </a:lvl6pPr>
            <a:lvl7pPr marL="2971800" indent="-228600" eaLnBrk="0" fontAlgn="base" hangingPunct="0">
              <a:spcBef>
                <a:spcPct val="0"/>
              </a:spcBef>
              <a:spcAft>
                <a:spcPct val="0"/>
              </a:spcAft>
              <a:tabLst>
                <a:tab pos="1428750" algn="l"/>
              </a:tabLst>
              <a:defRPr>
                <a:solidFill>
                  <a:schemeClr val="tx1"/>
                </a:solidFill>
                <a:latin typeface="Arial" pitchFamily="34" charset="0"/>
              </a:defRPr>
            </a:lvl7pPr>
            <a:lvl8pPr marL="3429000" indent="-228600" eaLnBrk="0" fontAlgn="base" hangingPunct="0">
              <a:spcBef>
                <a:spcPct val="0"/>
              </a:spcBef>
              <a:spcAft>
                <a:spcPct val="0"/>
              </a:spcAft>
              <a:tabLst>
                <a:tab pos="1428750" algn="l"/>
              </a:tabLst>
              <a:defRPr>
                <a:solidFill>
                  <a:schemeClr val="tx1"/>
                </a:solidFill>
                <a:latin typeface="Arial" pitchFamily="34" charset="0"/>
              </a:defRPr>
            </a:lvl8pPr>
            <a:lvl9pPr marL="3886200" indent="-228600" eaLnBrk="0" fontAlgn="base" hangingPunct="0">
              <a:spcBef>
                <a:spcPct val="0"/>
              </a:spcBef>
              <a:spcAft>
                <a:spcPct val="0"/>
              </a:spcAft>
              <a:tabLst>
                <a:tab pos="1428750" algn="l"/>
              </a:tabLst>
              <a:defRPr>
                <a:solidFill>
                  <a:schemeClr val="tx1"/>
                </a:solidFill>
                <a:latin typeface="Arial" pitchFamily="34" charset="0"/>
              </a:defRPr>
            </a:lvl9pPr>
          </a:lstStyle>
          <a:p>
            <a:pPr marL="511175" indent="-457200" algn="just" eaLnBrk="1" hangingPunct="1">
              <a:buClr>
                <a:srgbClr val="C00000"/>
              </a:buClr>
              <a:buFont typeface="Wingdings" panose="05000000000000000000" pitchFamily="2" charset="2"/>
              <a:buChar char="§"/>
            </a:pPr>
            <a:r>
              <a:rPr lang="es-PR" altLang="en-US" sz="4000" b="1" dirty="0">
                <a:effectLst>
                  <a:outerShdw blurRad="38100" dist="38100" dir="2700000" algn="tl">
                    <a:srgbClr val="000000">
                      <a:alpha val="43137"/>
                    </a:srgbClr>
                  </a:outerShdw>
                </a:effectLst>
                <a:cs typeface="Arial" panose="020B0604020202020204" pitchFamily="34" charset="0"/>
              </a:rPr>
              <a:t>La luz visible es parte del espectro electromagnético (EM), que también incluye la luz ultravioleta, luz infrarroja, ondas de radio, microondas, rayos X y rayos gamma.</a:t>
            </a:r>
          </a:p>
          <a:p>
            <a:pPr marL="53975" indent="0" algn="just" eaLnBrk="1" hangingPunct="1">
              <a:buClr>
                <a:srgbClr val="C00000"/>
              </a:buClr>
            </a:pPr>
            <a:endParaRPr lang="es-PR" altLang="en-US" sz="1400" b="1" dirty="0">
              <a:effectLst>
                <a:outerShdw blurRad="38100" dist="38100" dir="2700000" algn="tl">
                  <a:srgbClr val="000000">
                    <a:alpha val="43137"/>
                  </a:srgbClr>
                </a:outerShdw>
              </a:effectLst>
              <a:cs typeface="Arial" panose="020B0604020202020204" pitchFamily="34" charset="0"/>
            </a:endParaRPr>
          </a:p>
          <a:p>
            <a:pPr marL="511175" indent="-457200" algn="just" eaLnBrk="1" hangingPunct="1">
              <a:buClr>
                <a:srgbClr val="C00000"/>
              </a:buClr>
              <a:buFont typeface="Wingdings" panose="05000000000000000000" pitchFamily="2" charset="2"/>
              <a:buChar char="§"/>
            </a:pPr>
            <a:r>
              <a:rPr lang="es-PR" altLang="en-US" sz="4000" b="1" dirty="0">
                <a:effectLst>
                  <a:outerShdw blurRad="38100" dist="38100" dir="2700000" algn="tl">
                    <a:srgbClr val="000000">
                      <a:alpha val="43137"/>
                    </a:srgbClr>
                  </a:outerShdw>
                </a:effectLst>
                <a:cs typeface="Arial" panose="020B0604020202020204" pitchFamily="34" charset="0"/>
              </a:rPr>
              <a:t>La luz tiene características tanto de onda como de partícula. Sin embargo, para esta actividad es mejor pensar en la luz como una onda.</a:t>
            </a:r>
          </a:p>
        </p:txBody>
      </p:sp>
      <p:pic>
        <p:nvPicPr>
          <p:cNvPr id="6" name="Picture 5">
            <a:extLst>
              <a:ext uri="{FF2B5EF4-FFF2-40B4-BE49-F238E27FC236}">
                <a16:creationId xmlns:a16="http://schemas.microsoft.com/office/drawing/2014/main" id="{824E298F-09F8-4E1E-B1EC-357A46EB893A}"/>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7" name="Picture 6">
            <a:extLst>
              <a:ext uri="{FF2B5EF4-FFF2-40B4-BE49-F238E27FC236}">
                <a16:creationId xmlns:a16="http://schemas.microsoft.com/office/drawing/2014/main" id="{19F32A3D-7DA2-43BE-86B7-2B58730F4EE2}"/>
              </a:ext>
            </a:extLst>
          </p:cNvPr>
          <p:cNvPicPr>
            <a:picLocks noChangeAspect="1"/>
          </p:cNvPicPr>
          <p:nvPr/>
        </p:nvPicPr>
        <p:blipFill>
          <a:blip r:embed="rId4"/>
          <a:stretch>
            <a:fillRect/>
          </a:stretch>
        </p:blipFill>
        <p:spPr>
          <a:xfrm>
            <a:off x="65699" y="5773214"/>
            <a:ext cx="1674611" cy="540849"/>
          </a:xfrm>
          <a:prstGeom prst="rect">
            <a:avLst/>
          </a:prstGeom>
        </p:spPr>
      </p:pic>
      <p:sp>
        <p:nvSpPr>
          <p:cNvPr id="8" name="Title 1">
            <a:extLst>
              <a:ext uri="{FF2B5EF4-FFF2-40B4-BE49-F238E27FC236}">
                <a16:creationId xmlns:a16="http://schemas.microsoft.com/office/drawing/2014/main" id="{BBD9A4B2-9A57-47D4-9FD1-A942A5971A8C}"/>
              </a:ext>
            </a:extLst>
          </p:cNvPr>
          <p:cNvSpPr txBox="1">
            <a:spLocks/>
          </p:cNvSpPr>
          <p:nvPr/>
        </p:nvSpPr>
        <p:spPr>
          <a:xfrm>
            <a:off x="0" y="0"/>
            <a:ext cx="12192000" cy="989366"/>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00000"/>
              </a:lnSpc>
            </a:pPr>
            <a:r>
              <a:rPr lang="es-PR" altLang="en-US" sz="5400" dirty="0">
                <a:solidFill>
                  <a:srgbClr val="17406D"/>
                </a:solidFill>
                <a:effectLst>
                  <a:outerShdw blurRad="38100" dist="38100" dir="2700000" algn="tl">
                    <a:srgbClr val="000000">
                      <a:alpha val="43137"/>
                    </a:srgbClr>
                  </a:outerShdw>
                </a:effectLst>
                <a:latin typeface="Arial Black" panose="020B0A04020102020204"/>
              </a:rPr>
              <a:t>Repaso: La luz</a:t>
            </a:r>
          </a:p>
        </p:txBody>
      </p:sp>
    </p:spTree>
    <p:extLst>
      <p:ext uri="{BB962C8B-B14F-4D97-AF65-F5344CB8AC3E}">
        <p14:creationId xmlns:p14="http://schemas.microsoft.com/office/powerpoint/2010/main" val="1995291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2209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7" name="Text Box 5"/>
          <p:cNvSpPr txBox="1">
            <a:spLocks noChangeArrowheads="1"/>
          </p:cNvSpPr>
          <p:nvPr/>
        </p:nvSpPr>
        <p:spPr bwMode="auto">
          <a:xfrm>
            <a:off x="732752" y="1676400"/>
            <a:ext cx="5610582"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461963" indent="-461963" eaLnBrk="1" hangingPunct="1">
              <a:spcBef>
                <a:spcPct val="50000"/>
              </a:spcBef>
              <a:buClr>
                <a:srgbClr val="C00000"/>
              </a:buClr>
              <a:buAutoNum type="arabicPeriod"/>
            </a:pPr>
            <a:r>
              <a:rPr lang="es-PR" altLang="en-US" sz="3200" b="1" dirty="0">
                <a:effectLst>
                  <a:outerShdw blurRad="38100" dist="38100" dir="2700000" algn="tl">
                    <a:srgbClr val="000000">
                      <a:alpha val="43137"/>
                    </a:srgbClr>
                  </a:outerShdw>
                </a:effectLst>
                <a:cs typeface="Arial" panose="020B0604020202020204" pitchFamily="34" charset="0"/>
              </a:rPr>
              <a:t>Una carga electroestática (por ejemplo, un protón positivo) produce un campo eléctrico en el espacio que lo rodea.  La intensidad del campo eléctrico disminuye con la distancia de la carga.</a:t>
            </a:r>
          </a:p>
        </p:txBody>
      </p:sp>
      <p:pic>
        <p:nvPicPr>
          <p:cNvPr id="10" name="Picture 9">
            <a:extLst>
              <a:ext uri="{FF2B5EF4-FFF2-40B4-BE49-F238E27FC236}">
                <a16:creationId xmlns:a16="http://schemas.microsoft.com/office/drawing/2014/main" id="{86114448-EBFC-4B01-8EA6-E1658561AE48}"/>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11" name="Picture 10">
            <a:extLst>
              <a:ext uri="{FF2B5EF4-FFF2-40B4-BE49-F238E27FC236}">
                <a16:creationId xmlns:a16="http://schemas.microsoft.com/office/drawing/2014/main" id="{48A5F84F-6875-4AA0-A3D8-5465934D2125}"/>
              </a:ext>
            </a:extLst>
          </p:cNvPr>
          <p:cNvPicPr>
            <a:picLocks noChangeAspect="1"/>
          </p:cNvPicPr>
          <p:nvPr/>
        </p:nvPicPr>
        <p:blipFill>
          <a:blip r:embed="rId4"/>
          <a:stretch>
            <a:fillRect/>
          </a:stretch>
        </p:blipFill>
        <p:spPr>
          <a:xfrm>
            <a:off x="65699" y="5773214"/>
            <a:ext cx="1674611" cy="540849"/>
          </a:xfrm>
          <a:prstGeom prst="rect">
            <a:avLst/>
          </a:prstGeom>
        </p:spPr>
      </p:pic>
      <p:grpSp>
        <p:nvGrpSpPr>
          <p:cNvPr id="36" name="Group 35">
            <a:extLst>
              <a:ext uri="{FF2B5EF4-FFF2-40B4-BE49-F238E27FC236}">
                <a16:creationId xmlns:a16="http://schemas.microsoft.com/office/drawing/2014/main" id="{D78C7B9C-EDF6-49E7-85E2-57006258EEFB}"/>
              </a:ext>
            </a:extLst>
          </p:cNvPr>
          <p:cNvGrpSpPr/>
          <p:nvPr/>
        </p:nvGrpSpPr>
        <p:grpSpPr>
          <a:xfrm>
            <a:off x="6888149" y="1955932"/>
            <a:ext cx="4098553" cy="3602689"/>
            <a:chOff x="5105400" y="2667000"/>
            <a:chExt cx="3352800" cy="3124200"/>
          </a:xfrm>
        </p:grpSpPr>
        <p:sp>
          <p:nvSpPr>
            <p:cNvPr id="2" name="Oval 1">
              <a:extLst>
                <a:ext uri="{FF2B5EF4-FFF2-40B4-BE49-F238E27FC236}">
                  <a16:creationId xmlns:a16="http://schemas.microsoft.com/office/drawing/2014/main" id="{E3A5A82D-125C-4E41-832C-C039ED50DFD4}"/>
                </a:ext>
              </a:extLst>
            </p:cNvPr>
            <p:cNvSpPr/>
            <p:nvPr/>
          </p:nvSpPr>
          <p:spPr>
            <a:xfrm>
              <a:off x="5105400" y="2667000"/>
              <a:ext cx="3352800" cy="3106214"/>
            </a:xfrm>
            <a:prstGeom prst="ellipse">
              <a:avLst/>
            </a:prstGeom>
            <a:solidFill>
              <a:schemeClr val="accent1">
                <a:lumMod val="20000"/>
                <a:lumOff val="80000"/>
              </a:schemeClr>
            </a:solidFill>
            <a:ln>
              <a:solidFill>
                <a:schemeClr val="accent1">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9AB778F4-42D9-481F-8B52-C39499855217}"/>
                </a:ext>
              </a:extLst>
            </p:cNvPr>
            <p:cNvSpPr/>
            <p:nvPr/>
          </p:nvSpPr>
          <p:spPr>
            <a:xfrm>
              <a:off x="6591300" y="4029607"/>
              <a:ext cx="381000" cy="381000"/>
            </a:xfrm>
            <a:prstGeom prst="ellipse">
              <a:avLst/>
            </a:prstGeom>
            <a:solidFill>
              <a:srgbClr val="00B0F0"/>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5" name="Straight Arrow Connector 4">
              <a:extLst>
                <a:ext uri="{FF2B5EF4-FFF2-40B4-BE49-F238E27FC236}">
                  <a16:creationId xmlns:a16="http://schemas.microsoft.com/office/drawing/2014/main" id="{70218E2F-6D5B-4EA2-81BB-1EFC34CDE535}"/>
                </a:ext>
              </a:extLst>
            </p:cNvPr>
            <p:cNvCxnSpPr>
              <a:cxnSpLocks/>
            </p:cNvCxnSpPr>
            <p:nvPr/>
          </p:nvCxnSpPr>
          <p:spPr>
            <a:xfrm flipV="1">
              <a:off x="7006936" y="3559870"/>
              <a:ext cx="396902" cy="43163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a:extLst>
                <a:ext uri="{FF2B5EF4-FFF2-40B4-BE49-F238E27FC236}">
                  <a16:creationId xmlns:a16="http://schemas.microsoft.com/office/drawing/2014/main" id="{13795EA4-49B2-4855-BA44-4045BF47A54D}"/>
                </a:ext>
              </a:extLst>
            </p:cNvPr>
            <p:cNvCxnSpPr>
              <a:cxnSpLocks/>
            </p:cNvCxnSpPr>
            <p:nvPr/>
          </p:nvCxnSpPr>
          <p:spPr>
            <a:xfrm flipV="1">
              <a:off x="6781800" y="3352800"/>
              <a:ext cx="0" cy="60060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190F81BB-31F1-4EAE-8728-E9C92515F32C}"/>
                </a:ext>
              </a:extLst>
            </p:cNvPr>
            <p:cNvCxnSpPr>
              <a:cxnSpLocks/>
            </p:cNvCxnSpPr>
            <p:nvPr/>
          </p:nvCxnSpPr>
          <p:spPr>
            <a:xfrm flipH="1" flipV="1">
              <a:off x="6172200" y="3559870"/>
              <a:ext cx="413716" cy="43163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017FB8C5-BD86-45FC-9046-805ABE749AEE}"/>
                </a:ext>
              </a:extLst>
            </p:cNvPr>
            <p:cNvCxnSpPr>
              <a:cxnSpLocks/>
            </p:cNvCxnSpPr>
            <p:nvPr/>
          </p:nvCxnSpPr>
          <p:spPr>
            <a:xfrm>
              <a:off x="7086600" y="4220107"/>
              <a:ext cx="609600"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25C560EB-E97E-4B98-BAF5-8A0313398DAB}"/>
                </a:ext>
              </a:extLst>
            </p:cNvPr>
            <p:cNvCxnSpPr>
              <a:cxnSpLocks/>
            </p:cNvCxnSpPr>
            <p:nvPr/>
          </p:nvCxnSpPr>
          <p:spPr>
            <a:xfrm flipH="1">
              <a:off x="6199405" y="4461570"/>
              <a:ext cx="386511" cy="44054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9" name="Straight Arrow Connector 28">
              <a:extLst>
                <a:ext uri="{FF2B5EF4-FFF2-40B4-BE49-F238E27FC236}">
                  <a16:creationId xmlns:a16="http://schemas.microsoft.com/office/drawing/2014/main" id="{83B28F2F-3B33-4033-BEC7-C3F4E339DFDA}"/>
                </a:ext>
              </a:extLst>
            </p:cNvPr>
            <p:cNvCxnSpPr>
              <a:cxnSpLocks/>
            </p:cNvCxnSpPr>
            <p:nvPr/>
          </p:nvCxnSpPr>
          <p:spPr>
            <a:xfrm>
              <a:off x="7012447" y="4461570"/>
              <a:ext cx="422565" cy="43566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3" name="Straight Arrow Connector 32">
              <a:extLst>
                <a:ext uri="{FF2B5EF4-FFF2-40B4-BE49-F238E27FC236}">
                  <a16:creationId xmlns:a16="http://schemas.microsoft.com/office/drawing/2014/main" id="{20791481-B65C-4D19-BEE6-979F6F29ED3B}"/>
                </a:ext>
              </a:extLst>
            </p:cNvPr>
            <p:cNvCxnSpPr>
              <a:cxnSpLocks/>
            </p:cNvCxnSpPr>
            <p:nvPr/>
          </p:nvCxnSpPr>
          <p:spPr>
            <a:xfrm>
              <a:off x="6781800" y="4495800"/>
              <a:ext cx="0" cy="6096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7" name="Straight Arrow Connector 36">
              <a:extLst>
                <a:ext uri="{FF2B5EF4-FFF2-40B4-BE49-F238E27FC236}">
                  <a16:creationId xmlns:a16="http://schemas.microsoft.com/office/drawing/2014/main" id="{1B58635C-F4BA-40F9-BF6A-66E4B53CFB88}"/>
                </a:ext>
              </a:extLst>
            </p:cNvPr>
            <p:cNvCxnSpPr>
              <a:cxnSpLocks/>
            </p:cNvCxnSpPr>
            <p:nvPr/>
          </p:nvCxnSpPr>
          <p:spPr>
            <a:xfrm flipH="1">
              <a:off x="5898762" y="4229992"/>
              <a:ext cx="54687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8" name="TextBox 17">
              <a:extLst>
                <a:ext uri="{FF2B5EF4-FFF2-40B4-BE49-F238E27FC236}">
                  <a16:creationId xmlns:a16="http://schemas.microsoft.com/office/drawing/2014/main" id="{298B5554-3E7F-4967-A1A6-A382931B2F2D}"/>
                </a:ext>
              </a:extLst>
            </p:cNvPr>
            <p:cNvSpPr txBox="1">
              <a:spLocks noChangeArrowheads="1"/>
            </p:cNvSpPr>
            <p:nvPr/>
          </p:nvSpPr>
          <p:spPr bwMode="auto">
            <a:xfrm>
              <a:off x="5486409" y="5144869"/>
              <a:ext cx="2666991" cy="646331"/>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Región del campo eléctrico</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grpSp>
      <p:sp>
        <p:nvSpPr>
          <p:cNvPr id="41" name="Title 1">
            <a:extLst>
              <a:ext uri="{FF2B5EF4-FFF2-40B4-BE49-F238E27FC236}">
                <a16:creationId xmlns:a16="http://schemas.microsoft.com/office/drawing/2014/main" id="{831DEA8D-6026-442A-ABCA-4400A2E9BC9B}"/>
              </a:ext>
            </a:extLst>
          </p:cNvPr>
          <p:cNvSpPr txBox="1">
            <a:spLocks noChangeArrowheads="1"/>
          </p:cNvSpPr>
          <p:nvPr/>
        </p:nvSpPr>
        <p:spPr>
          <a:xfrm>
            <a:off x="-13852" y="0"/>
            <a:ext cx="12192001" cy="1502711"/>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ondas de luz se producen a través de la interacción de campos eléctricos y magnéticos</a:t>
            </a:r>
          </a:p>
        </p:txBody>
      </p:sp>
    </p:spTree>
    <p:extLst>
      <p:ext uri="{BB962C8B-B14F-4D97-AF65-F5344CB8AC3E}">
        <p14:creationId xmlns:p14="http://schemas.microsoft.com/office/powerpoint/2010/main" val="16346526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2209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8195" name="Rectangle 4"/>
          <p:cNvSpPr>
            <a:spLocks noChangeArrowheads="1"/>
          </p:cNvSpPr>
          <p:nvPr/>
        </p:nvSpPr>
        <p:spPr bwMode="auto">
          <a:xfrm>
            <a:off x="4648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8197" name="Text Box 5"/>
          <p:cNvSpPr txBox="1">
            <a:spLocks noChangeArrowheads="1"/>
          </p:cNvSpPr>
          <p:nvPr/>
        </p:nvSpPr>
        <p:spPr bwMode="auto">
          <a:xfrm>
            <a:off x="0" y="1463219"/>
            <a:ext cx="7289264"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indent="346075" algn="just" eaLnBrk="1" hangingPunct="1">
              <a:spcBef>
                <a:spcPct val="50000"/>
              </a:spcBef>
              <a:buClr>
                <a:srgbClr val="C00000"/>
              </a:buClr>
              <a:buAutoNum type="arabicPeriod" startAt="2"/>
            </a:pPr>
            <a:r>
              <a:rPr lang="es-PR" altLang="en-US" sz="2400" b="1" dirty="0">
                <a:effectLst>
                  <a:outerShdw blurRad="38100" dist="38100" dir="2700000" algn="tl">
                    <a:srgbClr val="000000">
                      <a:alpha val="43137"/>
                    </a:srgbClr>
                  </a:outerShdw>
                </a:effectLst>
                <a:cs typeface="Arial" panose="020B0604020202020204" pitchFamily="34" charset="0"/>
              </a:rPr>
              <a:t>Un material magnético (por ejemplo, un magneto de barra) produce un campo magnético en el espacio que lo rodea.  La intensidad del campo magnético disminuye con distancia del origen. </a:t>
            </a:r>
          </a:p>
          <a:p>
            <a:pPr algn="just" eaLnBrk="1" hangingPunct="1">
              <a:spcBef>
                <a:spcPct val="50000"/>
              </a:spcBef>
            </a:pPr>
            <a:r>
              <a:rPr lang="es-PR" altLang="en-US" sz="2400" b="1" dirty="0">
                <a:solidFill>
                  <a:srgbClr val="C00000"/>
                </a:solidFill>
                <a:effectLst>
                  <a:outerShdw blurRad="38100" dist="38100" dir="2700000" algn="tl">
                    <a:srgbClr val="000000">
                      <a:alpha val="43137"/>
                    </a:srgbClr>
                  </a:outerShdw>
                </a:effectLst>
                <a:cs typeface="Arial" panose="020B0604020202020204" pitchFamily="34" charset="0"/>
              </a:rPr>
              <a:t>3. </a:t>
            </a:r>
            <a:r>
              <a:rPr lang="es-PR" altLang="en-US" sz="2400" b="1" dirty="0">
                <a:effectLst>
                  <a:outerShdw blurRad="38100" dist="38100" dir="2700000" algn="tl">
                    <a:srgbClr val="000000">
                      <a:alpha val="43137"/>
                    </a:srgbClr>
                  </a:outerShdw>
                </a:effectLst>
                <a:cs typeface="Arial" panose="020B0604020202020204" pitchFamily="34" charset="0"/>
              </a:rPr>
              <a:t>En la década de 1830, los científicos (Oersted, Faraday, y otros) observaron que los campos eléctrico y magnético estaban interrelacionados: un magneto en movimiento induce un campo eléctrico sin que haya carga presente, y una carga eléctrica en movimiento induce un campo magnético sin la presencia física de un magneto. </a:t>
            </a:r>
          </a:p>
        </p:txBody>
      </p:sp>
      <p:pic>
        <p:nvPicPr>
          <p:cNvPr id="13" name="Picture 12">
            <a:extLst>
              <a:ext uri="{FF2B5EF4-FFF2-40B4-BE49-F238E27FC236}">
                <a16:creationId xmlns:a16="http://schemas.microsoft.com/office/drawing/2014/main" id="{5FAA6196-C680-4FE4-A991-E17ACE891BDC}"/>
              </a:ext>
            </a:extLst>
          </p:cNvPr>
          <p:cNvPicPr>
            <a:picLocks noChangeAspect="1"/>
          </p:cNvPicPr>
          <p:nvPr/>
        </p:nvPicPr>
        <p:blipFill>
          <a:blip r:embed="rId3"/>
          <a:stretch>
            <a:fillRect/>
          </a:stretch>
        </p:blipFill>
        <p:spPr>
          <a:xfrm>
            <a:off x="11597217" y="5729288"/>
            <a:ext cx="594783" cy="584775"/>
          </a:xfrm>
          <a:prstGeom prst="rect">
            <a:avLst/>
          </a:prstGeom>
        </p:spPr>
      </p:pic>
      <p:pic>
        <p:nvPicPr>
          <p:cNvPr id="14" name="Picture 13">
            <a:extLst>
              <a:ext uri="{FF2B5EF4-FFF2-40B4-BE49-F238E27FC236}">
                <a16:creationId xmlns:a16="http://schemas.microsoft.com/office/drawing/2014/main" id="{19ED1315-B501-4FA1-851F-78FCBD7122F3}"/>
              </a:ext>
            </a:extLst>
          </p:cNvPr>
          <p:cNvPicPr>
            <a:picLocks noChangeAspect="1"/>
          </p:cNvPicPr>
          <p:nvPr/>
        </p:nvPicPr>
        <p:blipFill>
          <a:blip r:embed="rId4"/>
          <a:stretch>
            <a:fillRect/>
          </a:stretch>
        </p:blipFill>
        <p:spPr>
          <a:xfrm>
            <a:off x="7543801" y="5864439"/>
            <a:ext cx="1600200" cy="457200"/>
          </a:xfrm>
          <a:prstGeom prst="rect">
            <a:avLst/>
          </a:prstGeom>
        </p:spPr>
      </p:pic>
      <p:grpSp>
        <p:nvGrpSpPr>
          <p:cNvPr id="5" name="Group 4">
            <a:extLst>
              <a:ext uri="{FF2B5EF4-FFF2-40B4-BE49-F238E27FC236}">
                <a16:creationId xmlns:a16="http://schemas.microsoft.com/office/drawing/2014/main" id="{46C7FDCC-3967-45B3-BFD2-C1F444BF47D8}"/>
              </a:ext>
            </a:extLst>
          </p:cNvPr>
          <p:cNvGrpSpPr/>
          <p:nvPr/>
        </p:nvGrpSpPr>
        <p:grpSpPr>
          <a:xfrm>
            <a:off x="7391400" y="1524000"/>
            <a:ext cx="4437508" cy="4148756"/>
            <a:chOff x="3899907" y="1836471"/>
            <a:chExt cx="5249246" cy="2945529"/>
          </a:xfrm>
        </p:grpSpPr>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2748" y="1836471"/>
              <a:ext cx="4566405" cy="2510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7">
              <a:extLst>
                <a:ext uri="{FF2B5EF4-FFF2-40B4-BE49-F238E27FC236}">
                  <a16:creationId xmlns:a16="http://schemas.microsoft.com/office/drawing/2014/main" id="{1B0FF120-3EE2-43AC-9558-48898080E4E1}"/>
                </a:ext>
              </a:extLst>
            </p:cNvPr>
            <p:cNvSpPr txBox="1">
              <a:spLocks noChangeArrowheads="1"/>
            </p:cNvSpPr>
            <p:nvPr/>
          </p:nvSpPr>
          <p:spPr bwMode="auto">
            <a:xfrm>
              <a:off x="3899907" y="4497930"/>
              <a:ext cx="5137923" cy="284070"/>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sz="2000" b="0" u="none" strike="noStrike" kern="0" cap="none" spc="0" normalizeH="0" baseline="0" noProof="0" dirty="0" err="1">
                  <a:ln>
                    <a:noFill/>
                  </a:ln>
                  <a:solidFill>
                    <a:prstClr val="black"/>
                  </a:solidFill>
                  <a:effectLst/>
                  <a:uLnTx/>
                  <a:uFillTx/>
                  <a:latin typeface="Arial Black" panose="020B0A04020102020204" pitchFamily="34" charset="0"/>
                  <a:cs typeface="Arial" panose="020B0604020202020204" pitchFamily="34" charset="0"/>
                </a:rPr>
                <a:t>Regi</a:t>
              </a:r>
              <a:r>
                <a:rPr lang="es-PR" sz="2000" kern="0" dirty="0" err="1">
                  <a:solidFill>
                    <a:prstClr val="black"/>
                  </a:solidFill>
                  <a:latin typeface="Arial Black" panose="020B0A04020102020204" pitchFamily="34" charset="0"/>
                </a:rPr>
                <a:t>ón</a:t>
              </a:r>
              <a:r>
                <a:rPr lang="es-PR" sz="2000" kern="0" dirty="0">
                  <a:solidFill>
                    <a:prstClr val="black"/>
                  </a:solidFill>
                  <a:latin typeface="Arial Black" panose="020B0A04020102020204" pitchFamily="34" charset="0"/>
                </a:rPr>
                <a:t> del campo magnético</a:t>
              </a:r>
              <a:endParaRPr kumimoji="0" lang="es-PR" sz="2000"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grpSp>
      <p:sp>
        <p:nvSpPr>
          <p:cNvPr id="16" name="Title 1">
            <a:extLst>
              <a:ext uri="{FF2B5EF4-FFF2-40B4-BE49-F238E27FC236}">
                <a16:creationId xmlns:a16="http://schemas.microsoft.com/office/drawing/2014/main" id="{81A4023F-0255-4C2B-8A0E-883DC7B62DD9}"/>
              </a:ext>
            </a:extLst>
          </p:cNvPr>
          <p:cNvSpPr txBox="1">
            <a:spLocks noChangeArrowheads="1"/>
          </p:cNvSpPr>
          <p:nvPr/>
        </p:nvSpPr>
        <p:spPr>
          <a:xfrm>
            <a:off x="-13852" y="0"/>
            <a:ext cx="12192001" cy="1278185"/>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ondas de luz se producen a través de la interacción de campos eléctricos y magnéticos</a:t>
            </a:r>
          </a:p>
        </p:txBody>
      </p:sp>
      <p:sp>
        <p:nvSpPr>
          <p:cNvPr id="7" name="Arrow: Bent-Up 6">
            <a:extLst>
              <a:ext uri="{FF2B5EF4-FFF2-40B4-BE49-F238E27FC236}">
                <a16:creationId xmlns:a16="http://schemas.microsoft.com/office/drawing/2014/main" id="{D62A2782-FC3F-4892-8560-C2589E17B773}"/>
              </a:ext>
            </a:extLst>
          </p:cNvPr>
          <p:cNvSpPr/>
          <p:nvPr/>
        </p:nvSpPr>
        <p:spPr>
          <a:xfrm rot="16200000" flipV="1">
            <a:off x="6858462" y="4036962"/>
            <a:ext cx="1861923" cy="358447"/>
          </a:xfrm>
          <a:prstGeom prst="bentUpArrow">
            <a:avLst/>
          </a:prstGeom>
          <a:ln>
            <a:noFill/>
          </a:ln>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4433389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2209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8195" name="Rectangle 4"/>
          <p:cNvSpPr>
            <a:spLocks noChangeArrowheads="1"/>
          </p:cNvSpPr>
          <p:nvPr/>
        </p:nvSpPr>
        <p:spPr bwMode="auto">
          <a:xfrm>
            <a:off x="4648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8197" name="Text Box 5"/>
          <p:cNvSpPr txBox="1">
            <a:spLocks noChangeArrowheads="1"/>
          </p:cNvSpPr>
          <p:nvPr/>
        </p:nvSpPr>
        <p:spPr bwMode="auto">
          <a:xfrm>
            <a:off x="0" y="1371600"/>
            <a:ext cx="6030300"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285750" indent="-285750" algn="just" eaLnBrk="1" hangingPunct="1">
              <a:spcBef>
                <a:spcPct val="50000"/>
              </a:spcBef>
              <a:buClr>
                <a:srgbClr val="C00000"/>
              </a:buClr>
              <a:buFont typeface="Wingdings" panose="05000000000000000000" pitchFamily="2" charset="2"/>
              <a:buChar char="§"/>
            </a:pPr>
            <a:r>
              <a:rPr lang="es-PR" altLang="en-US" sz="2150" b="1" dirty="0">
                <a:effectLst>
                  <a:outerShdw blurRad="38100" dist="38100" dir="2700000" algn="tl">
                    <a:srgbClr val="000000">
                      <a:alpha val="43137"/>
                    </a:srgbClr>
                  </a:outerShdw>
                </a:effectLst>
                <a:cs typeface="Arial" panose="020B0604020202020204" pitchFamily="34" charset="0"/>
              </a:rPr>
              <a:t>Si se acelera una carga (por ejemplo, se mueve en círculo o si oscila hacia adelante y hacia atrás), su campo eléctrico oscilará con el tiempo. Un campo eléctrico oscilante con el tiempo induce un campo magnético oscilante. Y a su vez, un campo magnético oscilante con el tiempo induce un campo eléctrico oscilante, a la misma velocidad. Este campo oscilante induce un campo magnético oscilante, que induce un campo eléctrico oscilante, y así sucesivamente.</a:t>
            </a:r>
          </a:p>
        </p:txBody>
      </p:sp>
      <p:sp>
        <p:nvSpPr>
          <p:cNvPr id="2" name="Rectangle 1">
            <a:extLst>
              <a:ext uri="{FF2B5EF4-FFF2-40B4-BE49-F238E27FC236}">
                <a16:creationId xmlns:a16="http://schemas.microsoft.com/office/drawing/2014/main" id="{0B46190F-659E-4D59-921B-8DF062E66D0D}"/>
              </a:ext>
            </a:extLst>
          </p:cNvPr>
          <p:cNvSpPr/>
          <p:nvPr/>
        </p:nvSpPr>
        <p:spPr>
          <a:xfrm>
            <a:off x="6096000" y="1371600"/>
            <a:ext cx="6030300" cy="2408352"/>
          </a:xfrm>
          <a:prstGeom prst="rect">
            <a:avLst/>
          </a:prstGeom>
        </p:spPr>
        <p:txBody>
          <a:bodyPr wrap="square">
            <a:spAutoFit/>
          </a:bodyPr>
          <a:lstStyle/>
          <a:p>
            <a:pPr marL="285750" indent="-285750" algn="just">
              <a:spcBef>
                <a:spcPct val="50000"/>
              </a:spcBef>
              <a:buClr>
                <a:srgbClr val="C00000"/>
              </a:buClr>
              <a:buFont typeface="Wingdings" panose="05000000000000000000" pitchFamily="2" charset="2"/>
              <a:buChar char="§"/>
            </a:pPr>
            <a:r>
              <a:rPr lang="es-PR" altLang="en-US" sz="215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Estos campos eléctricos y magnéticos acoplados se propagan hacia afuera desde el origen o la fuente, extendiéndose en una “capa” esférica desde la fuente de la perturbación (la carga eléctrica en movimiento u oscilante). Esto se llama radiación electromagnética.</a:t>
            </a:r>
          </a:p>
        </p:txBody>
      </p:sp>
      <p:pic>
        <p:nvPicPr>
          <p:cNvPr id="10" name="Picture 9">
            <a:extLst>
              <a:ext uri="{FF2B5EF4-FFF2-40B4-BE49-F238E27FC236}">
                <a16:creationId xmlns:a16="http://schemas.microsoft.com/office/drawing/2014/main" id="{B848865E-1B52-44DF-8871-704B90F6E36D}"/>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11" name="Picture 10">
            <a:extLst>
              <a:ext uri="{FF2B5EF4-FFF2-40B4-BE49-F238E27FC236}">
                <a16:creationId xmlns:a16="http://schemas.microsoft.com/office/drawing/2014/main" id="{4E56E87F-AC58-4D96-B07D-2A3E7F2ED551}"/>
              </a:ext>
            </a:extLst>
          </p:cNvPr>
          <p:cNvPicPr>
            <a:picLocks noChangeAspect="1"/>
          </p:cNvPicPr>
          <p:nvPr/>
        </p:nvPicPr>
        <p:blipFill>
          <a:blip r:embed="rId4"/>
          <a:stretch>
            <a:fillRect/>
          </a:stretch>
        </p:blipFill>
        <p:spPr>
          <a:xfrm>
            <a:off x="65699" y="5773214"/>
            <a:ext cx="1674611" cy="540849"/>
          </a:xfrm>
          <a:prstGeom prst="rect">
            <a:avLst/>
          </a:prstGeom>
        </p:spPr>
      </p:pic>
      <p:sp>
        <p:nvSpPr>
          <p:cNvPr id="12" name="Title 1">
            <a:extLst>
              <a:ext uri="{FF2B5EF4-FFF2-40B4-BE49-F238E27FC236}">
                <a16:creationId xmlns:a16="http://schemas.microsoft.com/office/drawing/2014/main" id="{1EA876FF-3797-4AE8-B702-35A76CFCC5E4}"/>
              </a:ext>
            </a:extLst>
          </p:cNvPr>
          <p:cNvSpPr txBox="1">
            <a:spLocks noChangeArrowheads="1"/>
          </p:cNvSpPr>
          <p:nvPr/>
        </p:nvSpPr>
        <p:spPr>
          <a:xfrm>
            <a:off x="-13852" y="72093"/>
            <a:ext cx="12192001" cy="1147107"/>
          </a:xfrm>
          <a:prstGeom prst="rect">
            <a:avLst/>
          </a:prstGeom>
        </p:spPr>
        <p:txBody>
          <a:bodyPr vert="horz" lIns="91440" tIns="45720" rIns="91440" bIns="45720" rtlCol="0" anchor="ctr">
            <a:normAutofit fontScale="85000" lnSpcReduction="2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ondas de luz se producen a través de la interacción de campos eléctricos y magnéticos</a:t>
            </a:r>
          </a:p>
        </p:txBody>
      </p:sp>
      <p:pic>
        <p:nvPicPr>
          <p:cNvPr id="13" name="Picture 2">
            <a:extLst>
              <a:ext uri="{FF2B5EF4-FFF2-40B4-BE49-F238E27FC236}">
                <a16:creationId xmlns:a16="http://schemas.microsoft.com/office/drawing/2014/main" id="{56255FAA-ACDC-4F46-B516-7414FCE543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6200" y="3886200"/>
            <a:ext cx="2501817" cy="2210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041724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3"/>
          <p:cNvSpPr>
            <a:spLocks noChangeArrowheads="1"/>
          </p:cNvSpPr>
          <p:nvPr/>
        </p:nvSpPr>
        <p:spPr bwMode="auto">
          <a:xfrm>
            <a:off x="2209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8195" name="Rectangle 4"/>
          <p:cNvSpPr>
            <a:spLocks noChangeArrowheads="1"/>
          </p:cNvSpPr>
          <p:nvPr/>
        </p:nvSpPr>
        <p:spPr bwMode="auto">
          <a:xfrm>
            <a:off x="4648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endParaRPr lang="en-US" altLang="en-US" sz="2400">
              <a:latin typeface="Times" pitchFamily="18" charset="0"/>
            </a:endParaRPr>
          </a:p>
        </p:txBody>
      </p:sp>
      <p:sp>
        <p:nvSpPr>
          <p:cNvPr id="8197" name="Text Box 5"/>
          <p:cNvSpPr txBox="1">
            <a:spLocks noChangeArrowheads="1"/>
          </p:cNvSpPr>
          <p:nvPr/>
        </p:nvSpPr>
        <p:spPr bwMode="auto">
          <a:xfrm>
            <a:off x="65699" y="39231"/>
            <a:ext cx="12060601"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algn="just" eaLnBrk="1" hangingPunct="1">
              <a:spcBef>
                <a:spcPct val="50000"/>
              </a:spcBef>
              <a:buClr>
                <a:srgbClr val="C00000"/>
              </a:buClr>
              <a:buFont typeface="Wingdings" panose="05000000000000000000" pitchFamily="2" charset="2"/>
              <a:buChar char="§"/>
            </a:pPr>
            <a:r>
              <a:rPr lang="es-PR" altLang="en-US" sz="2800" b="1" dirty="0">
                <a:effectLst>
                  <a:outerShdw blurRad="38100" dist="38100" dir="2700000" algn="tl">
                    <a:srgbClr val="000000">
                      <a:alpha val="43137"/>
                    </a:srgbClr>
                  </a:outerShdw>
                </a:effectLst>
                <a:cs typeface="Arial" panose="020B0604020202020204" pitchFamily="34" charset="0"/>
              </a:rPr>
              <a:t>En cualquier punto en el espacio, el campo eléctrico y magnético acoplados pasan como una ondulación a través de las fuerzas de otros campos eléctricos y magnéticos.  Esta ondulación es lo que un observador “ve”, ya sea con sus ojos o con instrumentos de medición.  Esta es la luz actuando como onda.</a:t>
            </a:r>
          </a:p>
        </p:txBody>
      </p:sp>
      <p:pic>
        <p:nvPicPr>
          <p:cNvPr id="8" name="Picture 7">
            <a:extLst>
              <a:ext uri="{FF2B5EF4-FFF2-40B4-BE49-F238E27FC236}">
                <a16:creationId xmlns:a16="http://schemas.microsoft.com/office/drawing/2014/main" id="{7AC4BD5B-6342-4BF3-8251-07D24A1CB3E7}"/>
              </a:ext>
            </a:extLst>
          </p:cNvPr>
          <p:cNvPicPr>
            <a:picLocks noChangeAspect="1"/>
          </p:cNvPicPr>
          <p:nvPr/>
        </p:nvPicPr>
        <p:blipFill>
          <a:blip r:embed="rId3"/>
          <a:stretch>
            <a:fillRect/>
          </a:stretch>
        </p:blipFill>
        <p:spPr>
          <a:xfrm>
            <a:off x="11531517" y="5729288"/>
            <a:ext cx="594783" cy="584775"/>
          </a:xfrm>
          <a:prstGeom prst="rect">
            <a:avLst/>
          </a:prstGeom>
        </p:spPr>
      </p:pic>
      <p:pic>
        <p:nvPicPr>
          <p:cNvPr id="9" name="Picture 8">
            <a:extLst>
              <a:ext uri="{FF2B5EF4-FFF2-40B4-BE49-F238E27FC236}">
                <a16:creationId xmlns:a16="http://schemas.microsoft.com/office/drawing/2014/main" id="{68430CA8-12F4-4DF5-A4AC-506E745CF655}"/>
              </a:ext>
            </a:extLst>
          </p:cNvPr>
          <p:cNvPicPr>
            <a:picLocks noChangeAspect="1"/>
          </p:cNvPicPr>
          <p:nvPr/>
        </p:nvPicPr>
        <p:blipFill>
          <a:blip r:embed="rId4"/>
          <a:stretch>
            <a:fillRect/>
          </a:stretch>
        </p:blipFill>
        <p:spPr>
          <a:xfrm>
            <a:off x="65699" y="5773214"/>
            <a:ext cx="1674611" cy="540849"/>
          </a:xfrm>
          <a:prstGeom prst="rect">
            <a:avLst/>
          </a:prstGeom>
        </p:spPr>
      </p:pic>
      <p:grpSp>
        <p:nvGrpSpPr>
          <p:cNvPr id="3" name="Group 2">
            <a:extLst>
              <a:ext uri="{FF2B5EF4-FFF2-40B4-BE49-F238E27FC236}">
                <a16:creationId xmlns:a16="http://schemas.microsoft.com/office/drawing/2014/main" id="{79F006BC-A24A-4DB5-B7BC-32362AB24A98}"/>
              </a:ext>
            </a:extLst>
          </p:cNvPr>
          <p:cNvGrpSpPr/>
          <p:nvPr/>
        </p:nvGrpSpPr>
        <p:grpSpPr>
          <a:xfrm>
            <a:off x="2223655" y="2438400"/>
            <a:ext cx="7848600" cy="3810000"/>
            <a:chOff x="2066927" y="1472684"/>
            <a:chExt cx="9201146" cy="4775716"/>
          </a:xfrm>
        </p:grpSpPr>
        <p:pic>
          <p:nvPicPr>
            <p:cNvPr id="2" name="Picture 1">
              <a:extLst>
                <a:ext uri="{FF2B5EF4-FFF2-40B4-BE49-F238E27FC236}">
                  <a16:creationId xmlns:a16="http://schemas.microsoft.com/office/drawing/2014/main" id="{FE5E0413-3647-4D48-836F-80B43BBC4C39}"/>
                </a:ext>
              </a:extLst>
            </p:cNvPr>
            <p:cNvPicPr>
              <a:picLocks noChangeAspect="1"/>
            </p:cNvPicPr>
            <p:nvPr/>
          </p:nvPicPr>
          <p:blipFill>
            <a:blip r:embed="rId5"/>
            <a:stretch>
              <a:fillRect/>
            </a:stretch>
          </p:blipFill>
          <p:spPr>
            <a:xfrm>
              <a:off x="2066927" y="1704975"/>
              <a:ext cx="8201025" cy="4543425"/>
            </a:xfrm>
            <a:prstGeom prst="rect">
              <a:avLst/>
            </a:prstGeom>
          </p:spPr>
        </p:pic>
        <p:sp>
          <p:nvSpPr>
            <p:cNvPr id="10" name="TextBox 17">
              <a:extLst>
                <a:ext uri="{FF2B5EF4-FFF2-40B4-BE49-F238E27FC236}">
                  <a16:creationId xmlns:a16="http://schemas.microsoft.com/office/drawing/2014/main" id="{159F8504-298E-4CAE-8AE3-998848AD50E9}"/>
                </a:ext>
              </a:extLst>
            </p:cNvPr>
            <p:cNvSpPr txBox="1">
              <a:spLocks noChangeArrowheads="1"/>
            </p:cNvSpPr>
            <p:nvPr/>
          </p:nvSpPr>
          <p:spPr bwMode="auto">
            <a:xfrm>
              <a:off x="5867400" y="1899193"/>
              <a:ext cx="2972479" cy="462946"/>
            </a:xfrm>
            <a:prstGeom prst="rect">
              <a:avLst/>
            </a:prstGeom>
            <a:solidFill>
              <a:schemeClr val="bg1"/>
            </a:solid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Campo eléctrico</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1" name="TextBox 17">
              <a:extLst>
                <a:ext uri="{FF2B5EF4-FFF2-40B4-BE49-F238E27FC236}">
                  <a16:creationId xmlns:a16="http://schemas.microsoft.com/office/drawing/2014/main" id="{F4EF9604-578D-4E09-AF28-2009875A09E6}"/>
                </a:ext>
              </a:extLst>
            </p:cNvPr>
            <p:cNvSpPr txBox="1">
              <a:spLocks noChangeArrowheads="1"/>
            </p:cNvSpPr>
            <p:nvPr/>
          </p:nvSpPr>
          <p:spPr bwMode="auto">
            <a:xfrm>
              <a:off x="2209800" y="5117068"/>
              <a:ext cx="28956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Campo magnético</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2" name="TextBox 17">
              <a:extLst>
                <a:ext uri="{FF2B5EF4-FFF2-40B4-BE49-F238E27FC236}">
                  <a16:creationId xmlns:a16="http://schemas.microsoft.com/office/drawing/2014/main" id="{62ECD443-5188-460E-82E9-41395C51A2B4}"/>
                </a:ext>
              </a:extLst>
            </p:cNvPr>
            <p:cNvSpPr txBox="1">
              <a:spLocks noChangeArrowheads="1"/>
            </p:cNvSpPr>
            <p:nvPr/>
          </p:nvSpPr>
          <p:spPr bwMode="auto">
            <a:xfrm>
              <a:off x="2209800" y="1472684"/>
              <a:ext cx="22860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z</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3" name="TextBox 17">
              <a:extLst>
                <a:ext uri="{FF2B5EF4-FFF2-40B4-BE49-F238E27FC236}">
                  <a16:creationId xmlns:a16="http://schemas.microsoft.com/office/drawing/2014/main" id="{BB9D363E-CA5D-4787-B7A6-5EBDD6A3307D}"/>
                </a:ext>
              </a:extLst>
            </p:cNvPr>
            <p:cNvSpPr txBox="1">
              <a:spLocks noChangeArrowheads="1"/>
            </p:cNvSpPr>
            <p:nvPr/>
          </p:nvSpPr>
          <p:spPr bwMode="auto">
            <a:xfrm>
              <a:off x="8982073" y="4583668"/>
              <a:ext cx="22860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x</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sp>
          <p:nvSpPr>
            <p:cNvPr id="14" name="TextBox 17">
              <a:extLst>
                <a:ext uri="{FF2B5EF4-FFF2-40B4-BE49-F238E27FC236}">
                  <a16:creationId xmlns:a16="http://schemas.microsoft.com/office/drawing/2014/main" id="{016CB68E-49E9-4425-87C4-6F95E508A890}"/>
                </a:ext>
              </a:extLst>
            </p:cNvPr>
            <p:cNvSpPr txBox="1">
              <a:spLocks noChangeArrowheads="1"/>
            </p:cNvSpPr>
            <p:nvPr/>
          </p:nvSpPr>
          <p:spPr bwMode="auto">
            <a:xfrm>
              <a:off x="3281362" y="2083859"/>
              <a:ext cx="2286000" cy="369332"/>
            </a:xfrm>
            <a:prstGeom prst="rect">
              <a:avLst/>
            </a:prstGeom>
            <a:no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PR" b="0" u="none" strike="noStrike" kern="0" cap="none" spc="0" normalizeH="0" baseline="0" noProof="0" dirty="0">
                  <a:ln>
                    <a:noFill/>
                  </a:ln>
                  <a:solidFill>
                    <a:prstClr val="black"/>
                  </a:solidFill>
                  <a:effectLst/>
                  <a:uLnTx/>
                  <a:uFillTx/>
                  <a:latin typeface="Arial Black" panose="020B0A04020102020204" pitchFamily="34" charset="0"/>
                  <a:cs typeface="Arial" panose="020B0604020202020204" pitchFamily="34" charset="0"/>
                </a:rPr>
                <a:t>y</a:t>
              </a:r>
              <a:endParaRPr kumimoji="0" lang="es-PR" b="0" u="none" strike="noStrike" kern="0" cap="none" spc="0" normalizeH="0" baseline="-25000" noProof="0" dirty="0">
                <a:ln>
                  <a:noFill/>
                </a:ln>
                <a:solidFill>
                  <a:prstClr val="black"/>
                </a:solidFill>
                <a:effectLst/>
                <a:uLnTx/>
                <a:uFillTx/>
                <a:latin typeface="Arial Black" panose="020B0A04020102020204" pitchFamily="34" charset="0"/>
                <a:cs typeface="Arial" panose="020B0604020202020204" pitchFamily="34" charset="0"/>
              </a:endParaRPr>
            </a:p>
          </p:txBody>
        </p:sp>
      </p:grpSp>
    </p:spTree>
    <p:extLst>
      <p:ext uri="{BB962C8B-B14F-4D97-AF65-F5344CB8AC3E}">
        <p14:creationId xmlns:p14="http://schemas.microsoft.com/office/powerpoint/2010/main" val="1777133463"/>
      </p:ext>
    </p:extLst>
  </p:cSld>
  <p:clrMapOvr>
    <a:masterClrMapping/>
  </p:clrMapOvr>
  <p:transition/>
</p:sld>
</file>

<file path=ppt/theme/theme1.xml><?xml version="1.0" encoding="utf-8"?>
<a:theme xmlns:a="http://schemas.openxmlformats.org/drawingml/2006/main" name="Retrospect">
  <a:themeElements>
    <a:clrScheme name="Custom 10">
      <a:dk1>
        <a:sysClr val="windowText" lastClr="000000"/>
      </a:dk1>
      <a:lt1>
        <a:sysClr val="window" lastClr="FFFFFF"/>
      </a:lt1>
      <a:dk2>
        <a:srgbClr val="696464"/>
      </a:dk2>
      <a:lt2>
        <a:srgbClr val="E9E5DC"/>
      </a:lt2>
      <a:accent1>
        <a:srgbClr val="0070C0"/>
      </a:accent1>
      <a:accent2>
        <a:srgbClr val="000000"/>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1_Retrospect">
  <a:themeElements>
    <a:clrScheme name="Custom 7">
      <a:dk1>
        <a:sysClr val="windowText" lastClr="000000"/>
      </a:dk1>
      <a:lt1>
        <a:sysClr val="window" lastClr="FFFFFF"/>
      </a:lt1>
      <a:dk2>
        <a:srgbClr val="17406D"/>
      </a:dk2>
      <a:lt2>
        <a:srgbClr val="DBEFF9"/>
      </a:lt2>
      <a:accent1>
        <a:srgbClr val="000000"/>
      </a:accent1>
      <a:accent2>
        <a:srgbClr val="C00000"/>
      </a:accent2>
      <a:accent3>
        <a:srgbClr val="C00000"/>
      </a:accent3>
      <a:accent4>
        <a:srgbClr val="10CF9B"/>
      </a:accent4>
      <a:accent5>
        <a:srgbClr val="7CCA62"/>
      </a:accent5>
      <a:accent6>
        <a:srgbClr val="A5C249"/>
      </a:accent6>
      <a:hlink>
        <a:srgbClr val="F49100"/>
      </a:hlink>
      <a:folHlink>
        <a:srgbClr val="85DFD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5" ma:contentTypeDescription="Create a new document." ma:contentTypeScope="" ma:versionID="4192508281689630b014e0c25f38fb21">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11172bc8778fcf2af6298c908c897a8c"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SARHDQF24KZP-291081219-203</_dlc_DocId>
    <_dlc_DocIdUrl xmlns="b92ca6bb-2566-4a78-aff9-d2aca1a4e44d">
      <Url>https://nanolink.sharepoint.com/sites/media/_layouts/15/DocIdRedir.aspx?ID=SARHDQF24KZP-291081219-203</Url>
      <Description>SARHDQF24KZP-291081219-203</Description>
    </_dlc_DocIdUrl>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9B801B5-AAD2-4828-AE45-3A64E104F7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A54324-F978-4200-9E64-31E393D240A0}">
  <ds:schemaRefs>
    <ds:schemaRef ds:uri="http://schemas.microsoft.com/sharepoint/events"/>
  </ds:schemaRefs>
</ds:datastoreItem>
</file>

<file path=customXml/itemProps3.xml><?xml version="1.0" encoding="utf-8"?>
<ds:datastoreItem xmlns:ds="http://schemas.openxmlformats.org/officeDocument/2006/customXml" ds:itemID="{88D64E2A-199B-49D5-BB82-6312413DCBB0}">
  <ds:schemaRefs>
    <ds:schemaRef ds:uri="b92ca6bb-2566-4a78-aff9-d2aca1a4e44d"/>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9cd6257c-f053-42aa-ae13-ac1b9d227f15"/>
    <ds:schemaRef ds:uri="http://schemas.microsoft.com/office/infopath/2007/PartnerControls"/>
    <ds:schemaRef ds:uri="http://www.w3.org/XML/1998/namespace"/>
    <ds:schemaRef ds:uri="http://purl.org/dc/dcmitype/"/>
  </ds:schemaRefs>
</ds:datastoreItem>
</file>

<file path=customXml/itemProps4.xml><?xml version="1.0" encoding="utf-8"?>
<ds:datastoreItem xmlns:ds="http://schemas.openxmlformats.org/officeDocument/2006/customXml" ds:itemID="{965729FA-8726-4236-8969-3F1BA866D27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Retrospect</Template>
  <TotalTime>1429</TotalTime>
  <Words>1631</Words>
  <Application>Microsoft Office PowerPoint</Application>
  <PresentationFormat>Widescreen</PresentationFormat>
  <Paragraphs>138</Paragraphs>
  <Slides>17</Slides>
  <Notes>11</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17</vt:i4>
      </vt:variant>
    </vt:vector>
  </HeadingPairs>
  <TitlesOfParts>
    <vt:vector size="29" baseType="lpstr">
      <vt:lpstr>SimSun</vt:lpstr>
      <vt:lpstr>Arial</vt:lpstr>
      <vt:lpstr>Arial Black</vt:lpstr>
      <vt:lpstr>Calibri</vt:lpstr>
      <vt:lpstr>Calibri Light</vt:lpstr>
      <vt:lpstr>Century Gothic</vt:lpstr>
      <vt:lpstr>Symbol</vt:lpstr>
      <vt:lpstr>Times</vt:lpstr>
      <vt:lpstr>Wingdings</vt:lpstr>
      <vt:lpstr>Wingdings 3</vt:lpstr>
      <vt:lpstr>Retrospect</vt:lpstr>
      <vt:lpstr>1_Retrospect</vt:lpstr>
      <vt:lpstr>Interferencia de capas finas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Nanoparticles: A Study of Sunscreen</dc:title>
  <dc:creator>Jim</dc:creator>
  <cp:lastModifiedBy>Billie Copley</cp:lastModifiedBy>
  <cp:revision>120</cp:revision>
  <cp:lastPrinted>2014-07-01T21:58:14Z</cp:lastPrinted>
  <dcterms:created xsi:type="dcterms:W3CDTF">2014-05-13T01:30:13Z</dcterms:created>
  <dcterms:modified xsi:type="dcterms:W3CDTF">2020-04-08T16:35:48Z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Order">
    <vt:r8>7400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y fmtid="{D5CDD505-2E9C-101B-9397-08002B2CF9AE}" pid="8" name="_dlc_DocIdItemGuid">
    <vt:lpwstr>f750629c-3974-45c4-b156-68fb29c9c52e</vt:lpwstr>
  </property>
</Properties>
</file>