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81" r:id="rId4"/>
    <p:sldId id="277" r:id="rId5"/>
    <p:sldId id="280" r:id="rId6"/>
    <p:sldId id="282" r:id="rId7"/>
    <p:sldId id="268" r:id="rId8"/>
    <p:sldId id="26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05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08" y="72"/>
      </p:cViewPr>
      <p:guideLst>
        <p:guide orient="horz" pos="33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2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619B4-7805-48B3-B627-F383F74B8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A7BD1-F0BA-4595-AC80-70F80CEF8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F2CF-A4B0-4C34-B377-CF70F490B98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F5088-8B79-4C35-A67F-69C257CEAA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0E76-68FC-4C49-ACF2-67A285071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4B57D-3810-44E5-A218-14BEC9A6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1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EBE6-D48A-4CC8-B5B0-0C711EB52F6A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D936C-B822-4D99-BC9B-268E4DD96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9FA9-0E52-4719-9035-3B7D0742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6E275-27DE-41A6-963A-F27C12938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62976-52DC-4657-9722-5DFA2AD0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DB71C-480C-4C28-AFF1-A68C073D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5FD4B-488B-4E94-AA67-9E96C99D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9577-0F92-4826-A581-9F65520C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0F709-CD8A-4F96-8AD6-6C027BE5F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E6EC3-332A-4686-A4D2-9BBB1CE1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476B-4527-4510-8F4A-0BEBC2C1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66558-BC6D-477B-8942-90F89E97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3D6AF-0742-4C0C-A465-A9998788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5141A-A9EB-4F48-9382-4BF594EF3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32D2-0AC7-48BB-ACB9-B6551F97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711F9-3E68-4B81-9AE4-8A2830A4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FFAC-170E-4639-AA49-BDDEF01C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6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BB50-D758-4DC8-930A-72B08883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47C0-14F2-494E-9C8B-8474E5FC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08A4-2623-4782-AF21-F311147A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FD2E-CECC-4304-9A0A-5F9C8726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A98CA-2274-49F7-A163-5E1F62B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CCFE-004D-4B05-B646-0AFCF60C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C3DFA-98D6-46E6-966B-1C48BC60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39BA3-2A9B-441A-8FB5-C98FEB86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885F0-15F2-4FE7-A2BF-D25893CB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4BFA-7F4D-44A3-B367-060DFC5A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E1D6-7240-4552-8F99-7B37941C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7CF-D7B0-4852-8123-61BD4578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354" y="1079652"/>
            <a:ext cx="5788446" cy="5276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15765-83A1-42DE-B44B-96F5DEFB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79652"/>
            <a:ext cx="5788445" cy="5276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5A0C-805A-40D8-909E-0DC446B7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8DFBE-0DA7-487D-A2FE-53333572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AD278-BEFE-4016-9D79-DA802237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32E7-2E62-4355-9949-4E42B581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6867C-B28C-44CE-83ED-AF253057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EB189-F087-4CBF-A26D-FB57BDCDE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17A69-52BB-42BF-84A1-0918AB2C3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957D8-343F-4969-9CF0-73EA52C67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C19FE-92C5-483E-AEBD-B7697F5A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F6539-26BF-4A3A-BF16-67366F26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C15BE-4F1A-4FAC-80A2-B2AB0E7E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31F0-CFB4-498E-B530-AA693D88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83B40-8838-4394-B4CD-4EFFF444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F361F-8291-4138-89CC-45BF3810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51478-A344-48A3-B719-57FF46D8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5CB43-088A-42EC-9A28-51682B88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84D6A-0962-419F-810B-F47CFB59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5216-1BFB-4482-9F7D-A6BCD3E7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FE22-A635-47FA-A966-AEECB498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E0D8-E64F-464A-A361-CC7BAE7C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C66DD-5D2D-4FC9-A6C6-41B37ABD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9A77B-5541-447D-A5AA-023A55A8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0A41B-85A7-428C-8390-A369D09B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271CD-E6CC-4E18-BFEE-75166632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C2EF-A1E4-42C7-BCE7-B41A2FA5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1F4A9-6E5A-42B2-86DB-69DC4130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35A2A-CBFE-4128-A924-747D432A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F820D-B145-4243-80A8-7EB46468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10/29/2019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2B313-161C-44DB-9057-668655C7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DD39A-CCCA-48FC-8F2A-7F96CA81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D1FEB-3165-406A-8025-77D52604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155802"/>
            <a:ext cx="11732964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6AC22-FA1A-4BF5-B0AA-19E0538C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354" y="1046602"/>
            <a:ext cx="11732964" cy="5130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16D5-70E2-4B1A-95CF-BD55BBA7F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354" y="6356350"/>
            <a:ext cx="335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1D59-1F98-4133-B026-FACF27001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Nelson, 31 May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46AEA-F710-4F06-B372-BE6A31D59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5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B71F-2B66-4DCB-AC03-16E6840F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www.latech.edu/coes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7D2E5C-10E9-498F-A7E3-6B4CBA95E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90192"/>
              </p:ext>
            </p:extLst>
          </p:nvPr>
        </p:nvGraphicFramePr>
        <p:xfrm>
          <a:off x="268353" y="156216"/>
          <a:ext cx="11598959" cy="2942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419">
                  <a:extLst>
                    <a:ext uri="{9D8B030D-6E8A-4147-A177-3AD203B41FA5}">
                      <a16:colId xmlns:a16="http://schemas.microsoft.com/office/drawing/2014/main" val="2824205392"/>
                    </a:ext>
                  </a:extLst>
                </a:gridCol>
                <a:gridCol w="1507479">
                  <a:extLst>
                    <a:ext uri="{9D8B030D-6E8A-4147-A177-3AD203B41FA5}">
                      <a16:colId xmlns:a16="http://schemas.microsoft.com/office/drawing/2014/main" val="691349537"/>
                    </a:ext>
                  </a:extLst>
                </a:gridCol>
                <a:gridCol w="1685837">
                  <a:extLst>
                    <a:ext uri="{9D8B030D-6E8A-4147-A177-3AD203B41FA5}">
                      <a16:colId xmlns:a16="http://schemas.microsoft.com/office/drawing/2014/main" val="1109433906"/>
                    </a:ext>
                  </a:extLst>
                </a:gridCol>
                <a:gridCol w="1965620">
                  <a:extLst>
                    <a:ext uri="{9D8B030D-6E8A-4147-A177-3AD203B41FA5}">
                      <a16:colId xmlns:a16="http://schemas.microsoft.com/office/drawing/2014/main" val="2532053204"/>
                    </a:ext>
                  </a:extLst>
                </a:gridCol>
                <a:gridCol w="1991985">
                  <a:extLst>
                    <a:ext uri="{9D8B030D-6E8A-4147-A177-3AD203B41FA5}">
                      <a16:colId xmlns:a16="http://schemas.microsoft.com/office/drawing/2014/main" val="218345010"/>
                    </a:ext>
                  </a:extLst>
                </a:gridCol>
                <a:gridCol w="2045619">
                  <a:extLst>
                    <a:ext uri="{9D8B030D-6E8A-4147-A177-3AD203B41FA5}">
                      <a16:colId xmlns:a16="http://schemas.microsoft.com/office/drawing/2014/main" val="2420147697"/>
                    </a:ext>
                  </a:extLst>
                </a:gridCol>
              </a:tblGrid>
              <a:tr h="422386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Project COMPETE Instrumentation &amp; Control Units </a:t>
                      </a:r>
                      <a:r>
                        <a:rPr lang="en-US" dirty="0"/>
                        <a:t>(Dual Enrollment: LDCC INST1010 and INST1000)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89904"/>
                  </a:ext>
                </a:extLst>
              </a:tr>
              <a:tr h="4223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68448"/>
                  </a:ext>
                </a:extLst>
              </a:tr>
              <a:tr h="8331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Electrical Circuits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Basic</a:t>
                      </a:r>
                    </a:p>
                    <a:p>
                      <a:pPr algn="ctr"/>
                      <a:r>
                        <a:rPr lang="en-US" sz="1400" b="1" dirty="0"/>
                        <a:t>Circuits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with Arduino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Programming and 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Control System Elements /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Industrial Inst. &amp; Control Elements and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29523"/>
                  </a:ext>
                </a:extLst>
              </a:tr>
              <a:tr h="1249799"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Intro to Electricity, Conductors &amp; Insulators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Voltage, Current and Resistance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How to use a Multimeter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Ohm’s Law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Breadboards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Power (P = VI)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Series and Parallel Circuits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Equivalent Resistance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KVL &amp; KCL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Solve Circuits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Arduino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LEDs Circuit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FOR Statements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LEDs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Switches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Bridge Circuits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Photoresistors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Analog &amp; Digital I/O.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Intro to Excel Spreadsheets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Linear Regression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Thermistors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Programming Fundamentals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Transistors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Relays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Cascading Switches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Potentiometers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Sous Vide Project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Capacitors &amp; RC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Industrial Instrumentation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Industry Organizations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Industry Standards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Process Variables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Loops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Piping &amp; Inst. Drawings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789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846938-4424-47B8-A356-CDCDC0C44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94817"/>
              </p:ext>
            </p:extLst>
          </p:nvPr>
        </p:nvGraphicFramePr>
        <p:xfrm>
          <a:off x="268356" y="3391763"/>
          <a:ext cx="11598960" cy="273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580">
                  <a:extLst>
                    <a:ext uri="{9D8B030D-6E8A-4147-A177-3AD203B41FA5}">
                      <a16:colId xmlns:a16="http://schemas.microsoft.com/office/drawing/2014/main" val="2824205392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64946954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0545943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10943390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332553541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666180065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532053204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18345010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066170950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42021216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420147697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866129551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NCCER Electrical Level 1 Modules  </a:t>
                      </a:r>
                      <a:r>
                        <a:rPr lang="en-US" dirty="0"/>
                        <a:t>[</a:t>
                      </a:r>
                      <a:r>
                        <a:rPr lang="en-US" sz="1800" b="1" i="1" dirty="0">
                          <a:solidFill>
                            <a:srgbClr val="0000CC"/>
                          </a:solidFill>
                        </a:rPr>
                        <a:t>Helper IBC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8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6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Orient. To Electrical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Electrical Safety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Intro to Circuits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Electrical Theory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the 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Device 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Hand Bending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Raceways &amp; Fittings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Conduct. &amp;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Basic Electrical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Resid</a:t>
                      </a:r>
                      <a:r>
                        <a:rPr lang="en-US" sz="1400" b="1" dirty="0"/>
                        <a:t>. Electrical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Electrical Test Equip.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2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Sectors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Apprentice/Training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Employ. Responsible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Key Ind.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Hazards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PPE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Standards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Tool Safety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Charge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Conductors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Voltage…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Ohm’s Law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Power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Multimeter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Series / Parallel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Equivalent Resistance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Multimeter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KVL &amp; KCL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Chapters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Definitions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Articles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Tables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Specific </a:t>
                      </a:r>
                      <a:r>
                        <a:rPr lang="en-US" sz="1100" dirty="0" err="1"/>
                        <a:t>Reqts</a:t>
                      </a:r>
                      <a:r>
                        <a:rPr lang="en-US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Types of boxes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Installation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Sizing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90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⁰ Bends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Saddle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Cut, Ream, 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Select &amp; install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Fasteners &amp; anchors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Wireways..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Cable Trays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Types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Sizes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Materials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Ampacities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  conductors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Construct. Drawings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Symbols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Material 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Sizing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Grounding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Installation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Panel Bd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Branch Ct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07893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EE72079-2960-48A5-B88B-9EF321725F51}"/>
              </a:ext>
            </a:extLst>
          </p:cNvPr>
          <p:cNvSpPr txBox="1"/>
          <p:nvPr/>
        </p:nvSpPr>
        <p:spPr>
          <a:xfrm>
            <a:off x="984431" y="6359172"/>
            <a:ext cx="3054169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*Shaded modules overlap significantly.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F243-92FD-468F-929B-A799C674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0F317-9572-4564-B283-C8B515D7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5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148E0A9-8277-44B2-BFBD-378E5E05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232" y="-10743"/>
            <a:ext cx="7587803" cy="74757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Electrical Technology (&amp; Engineering) Tracks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15F03-3FB9-431D-9C5B-8F126099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March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D5E0B-1A57-4660-A566-DB7551F0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0046" cy="365125"/>
          </a:xfrm>
        </p:spPr>
        <p:txBody>
          <a:bodyPr/>
          <a:lstStyle/>
          <a:p>
            <a:fld id="{979AB71F-2B66-4DCB-AC03-16E6840F05D1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A11600-8BE2-4AF3-9E9B-3FEA71B6688D}"/>
              </a:ext>
            </a:extLst>
          </p:cNvPr>
          <p:cNvSpPr/>
          <p:nvPr/>
        </p:nvSpPr>
        <p:spPr>
          <a:xfrm>
            <a:off x="6222794" y="747579"/>
            <a:ext cx="2197596" cy="158597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Electrical  2</a:t>
            </a:r>
          </a:p>
          <a:p>
            <a:pPr algn="ctr"/>
            <a:r>
              <a:rPr lang="en-US" sz="1400" dirty="0"/>
              <a:t>(NCCER Electrical Level 1)</a:t>
            </a: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(&amp; Complete Interim Credentials)</a:t>
            </a:r>
          </a:p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(IBC)</a:t>
            </a:r>
          </a:p>
          <a:p>
            <a:r>
              <a:rPr lang="en-US" sz="1200" dirty="0">
                <a:solidFill>
                  <a:schemeClr val="tx1"/>
                </a:solidFill>
              </a:rPr>
              <a:t>120’  </a:t>
            </a:r>
            <a:r>
              <a:rPr lang="en-US" sz="1200" dirty="0" err="1">
                <a:solidFill>
                  <a:srgbClr val="0000CC"/>
                </a:solidFill>
              </a:rPr>
              <a:t>Prereq</a:t>
            </a:r>
            <a:r>
              <a:rPr lang="en-US" sz="1200" dirty="0">
                <a:solidFill>
                  <a:srgbClr val="0000CC"/>
                </a:solidFill>
              </a:rPr>
              <a:t>: Geom., Core*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B3D1C-E296-4B84-932D-7EB78C0C417B}"/>
              </a:ext>
            </a:extLst>
          </p:cNvPr>
          <p:cNvGrpSpPr/>
          <p:nvPr/>
        </p:nvGrpSpPr>
        <p:grpSpPr>
          <a:xfrm>
            <a:off x="271632" y="258906"/>
            <a:ext cx="2254025" cy="2263381"/>
            <a:chOff x="3367158" y="2121976"/>
            <a:chExt cx="2003266" cy="226338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A697480-3298-4ABA-A06C-DBECDEB23A4B}"/>
                </a:ext>
              </a:extLst>
            </p:cNvPr>
            <p:cNvSpPr/>
            <p:nvPr/>
          </p:nvSpPr>
          <p:spPr>
            <a:xfrm>
              <a:off x="3367158" y="3257562"/>
              <a:ext cx="1997242" cy="11258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Electrical 1</a:t>
              </a:r>
            </a:p>
            <a:p>
              <a:pPr algn="ctr"/>
              <a:r>
                <a:rPr lang="en-US" sz="1400" dirty="0"/>
                <a:t>Intro to Electrical Trades</a:t>
              </a:r>
            </a:p>
            <a:p>
              <a:pPr algn="ctr"/>
              <a:r>
                <a:rPr lang="en-US" sz="1200" dirty="0"/>
                <a:t>(IBEW/</a:t>
              </a:r>
              <a:r>
                <a:rPr lang="en-US" sz="1200" dirty="0" err="1"/>
                <a:t>etA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Interim Credentials - Online)</a:t>
              </a:r>
            </a:p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(IBC)</a:t>
              </a:r>
              <a:endParaRPr lang="en-US" sz="1600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18923E1-D867-4F3A-8129-569DC72BB583}"/>
                </a:ext>
              </a:extLst>
            </p:cNvPr>
            <p:cNvSpPr/>
            <p:nvPr/>
          </p:nvSpPr>
          <p:spPr>
            <a:xfrm>
              <a:off x="3367158" y="2121976"/>
              <a:ext cx="1997242" cy="11297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NCCER CORE</a:t>
              </a:r>
            </a:p>
            <a:p>
              <a:pPr algn="ctr"/>
              <a:r>
                <a:rPr lang="en-US" b="1" dirty="0"/>
                <a:t>Maintenance</a:t>
              </a:r>
            </a:p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(IBC)</a:t>
              </a: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B4CDF55B-E564-4196-BE75-BA5CB528A903}"/>
                </a:ext>
              </a:extLst>
            </p:cNvPr>
            <p:cNvSpPr/>
            <p:nvPr/>
          </p:nvSpPr>
          <p:spPr>
            <a:xfrm>
              <a:off x="4781860" y="3049930"/>
              <a:ext cx="334893" cy="476603"/>
            </a:xfrm>
            <a:prstGeom prst="arc">
              <a:avLst>
                <a:gd name="adj1" fmla="val 17617307"/>
                <a:gd name="adj2" fmla="val 3118386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3C511781-86E1-4C04-8D7B-0C641013D413}"/>
                </a:ext>
              </a:extLst>
            </p:cNvPr>
            <p:cNvSpPr/>
            <p:nvPr/>
          </p:nvSpPr>
          <p:spPr>
            <a:xfrm>
              <a:off x="3373182" y="2121976"/>
              <a:ext cx="1997242" cy="2263381"/>
            </a:xfrm>
            <a:prstGeom prst="roundRect">
              <a:avLst>
                <a:gd name="adj" fmla="val 10040"/>
              </a:avLst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C2EC9D3-73FC-4603-88A7-053C5E006D89}"/>
              </a:ext>
            </a:extLst>
          </p:cNvPr>
          <p:cNvCxnSpPr>
            <a:cxnSpLocks/>
            <a:stCxn id="33" idx="2"/>
            <a:endCxn id="26" idx="1"/>
          </p:cNvCxnSpPr>
          <p:nvPr/>
        </p:nvCxnSpPr>
        <p:spPr>
          <a:xfrm rot="16200000" flipH="1">
            <a:off x="4672418" y="1864407"/>
            <a:ext cx="1598051" cy="22608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BFC6F74-B504-4D56-BA77-4EA0DF3957F1}"/>
              </a:ext>
            </a:extLst>
          </p:cNvPr>
          <p:cNvCxnSpPr>
            <a:cxnSpLocks/>
            <a:stCxn id="97" idx="3"/>
            <a:endCxn id="33" idx="1"/>
          </p:cNvCxnSpPr>
          <p:nvPr/>
        </p:nvCxnSpPr>
        <p:spPr>
          <a:xfrm>
            <a:off x="2525657" y="1390597"/>
            <a:ext cx="1322089" cy="4565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21560C-F5EE-4550-9114-50343DDF4DC7}"/>
              </a:ext>
            </a:extLst>
          </p:cNvPr>
          <p:cNvSpPr/>
          <p:nvPr/>
        </p:nvSpPr>
        <p:spPr>
          <a:xfrm>
            <a:off x="6601878" y="2819499"/>
            <a:ext cx="2197596" cy="19487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Intro. to Electrical &amp; Instrumentation Technologies</a:t>
            </a:r>
          </a:p>
          <a:p>
            <a:pPr algn="ctr"/>
            <a:r>
              <a:rPr lang="en-US" b="1" dirty="0"/>
              <a:t>(IEIT)</a:t>
            </a: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(IBC &amp; Dual Enrollment)</a:t>
            </a:r>
          </a:p>
          <a:p>
            <a:pPr algn="ctr"/>
            <a:endParaRPr lang="en-US" sz="1400" dirty="0"/>
          </a:p>
          <a:p>
            <a:r>
              <a:rPr lang="en-US" sz="1200" dirty="0">
                <a:solidFill>
                  <a:schemeClr val="tx1"/>
                </a:solidFill>
              </a:rPr>
              <a:t>120’ </a:t>
            </a:r>
            <a:r>
              <a:rPr lang="en-US" sz="1200" dirty="0" err="1">
                <a:solidFill>
                  <a:srgbClr val="0000CC"/>
                </a:solidFill>
              </a:rPr>
              <a:t>Prereq</a:t>
            </a:r>
            <a:r>
              <a:rPr lang="en-US" sz="1200" dirty="0">
                <a:solidFill>
                  <a:srgbClr val="0000CC"/>
                </a:solidFill>
              </a:rPr>
              <a:t>: Algebra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0BC33-B837-452F-B356-910775EFD0BC}"/>
              </a:ext>
            </a:extLst>
          </p:cNvPr>
          <p:cNvSpPr txBox="1"/>
          <p:nvPr/>
        </p:nvSpPr>
        <p:spPr>
          <a:xfrm>
            <a:off x="271632" y="2544491"/>
            <a:ext cx="396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Students interested in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Electrician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and/or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Instrumentation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may choose to begin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Interim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Instructor facilitates online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Can complete remaining IBC(s) in a follow-on semester(s).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727F45-98AD-4E62-865C-92E6FF8D62BA}"/>
              </a:ext>
            </a:extLst>
          </p:cNvPr>
          <p:cNvSpPr txBox="1"/>
          <p:nvPr/>
        </p:nvSpPr>
        <p:spPr>
          <a:xfrm>
            <a:off x="8466162" y="616240"/>
            <a:ext cx="3548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Hand’s on performance tasks plus additional classroom instruction.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Student may choose to complete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Interim Credentials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Students may compete in Skills USA.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E12403-A1C2-4FCF-88EC-D163317B2C95}"/>
              </a:ext>
            </a:extLst>
          </p:cNvPr>
          <p:cNvSpPr txBox="1"/>
          <p:nvPr/>
        </p:nvSpPr>
        <p:spPr>
          <a:xfrm>
            <a:off x="8905653" y="2600346"/>
            <a:ext cx="3109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Project-Based course using Arduino microcontrollers and circuit 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Students review/complete NCCER Electrical Orientation, Safety and Circuit Theory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Electrical students with interest &amp; aptitude can take as lead-in to Technical College programs.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6AE1B1-8B88-4EA8-AC7A-7019A7CAB866}"/>
              </a:ext>
            </a:extLst>
          </p:cNvPr>
          <p:cNvGrpSpPr/>
          <p:nvPr/>
        </p:nvGrpSpPr>
        <p:grpSpPr>
          <a:xfrm>
            <a:off x="443640" y="4242448"/>
            <a:ext cx="2111857" cy="2296464"/>
            <a:chOff x="336881" y="1095912"/>
            <a:chExt cx="2003266" cy="229646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2A9E584-3EED-472A-958E-D56BB6E472E3}"/>
                </a:ext>
              </a:extLst>
            </p:cNvPr>
            <p:cNvSpPr/>
            <p:nvPr/>
          </p:nvSpPr>
          <p:spPr>
            <a:xfrm>
              <a:off x="336881" y="2248039"/>
              <a:ext cx="1997242" cy="1144337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PLTW Principles of Engineering </a:t>
              </a:r>
            </a:p>
            <a:p>
              <a:pPr algn="ctr"/>
              <a:r>
                <a:rPr lang="en-US" b="1" dirty="0"/>
                <a:t>(POE)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60’ + Algebra 2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A7E69BF-5D21-4AC7-B403-1F45596CB858}"/>
                </a:ext>
              </a:extLst>
            </p:cNvPr>
            <p:cNvSpPr/>
            <p:nvPr/>
          </p:nvSpPr>
          <p:spPr>
            <a:xfrm>
              <a:off x="336881" y="1095912"/>
              <a:ext cx="1997242" cy="1146297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PLTW Intro. to Engineering </a:t>
              </a:r>
            </a:p>
            <a:p>
              <a:pPr algn="ctr"/>
              <a:r>
                <a:rPr lang="en-US" b="1" dirty="0"/>
                <a:t>(IED)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60’ + Geometry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4143CE3-E5E3-4195-81DE-D3B5B0242A25}"/>
                </a:ext>
              </a:extLst>
            </p:cNvPr>
            <p:cNvSpPr/>
            <p:nvPr/>
          </p:nvSpPr>
          <p:spPr>
            <a:xfrm>
              <a:off x="342905" y="1112454"/>
              <a:ext cx="1997242" cy="2263381"/>
            </a:xfrm>
            <a:prstGeom prst="roundRect">
              <a:avLst>
                <a:gd name="adj" fmla="val 1004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021E9B6-EE58-40FC-BEA9-1424E174299B}"/>
              </a:ext>
            </a:extLst>
          </p:cNvPr>
          <p:cNvSpPr/>
          <p:nvPr/>
        </p:nvSpPr>
        <p:spPr>
          <a:xfrm>
            <a:off x="2495300" y="1882403"/>
            <a:ext cx="1464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Levels 1-3: IBC#: 545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Level 4: IBC#: 546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Level 5: IBC#: 547</a:t>
            </a: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02F34B77-CF27-4413-8548-136A6873B7C9}"/>
              </a:ext>
            </a:extLst>
          </p:cNvPr>
          <p:cNvSpPr/>
          <p:nvPr/>
        </p:nvSpPr>
        <p:spPr>
          <a:xfrm>
            <a:off x="3847746" y="1498464"/>
            <a:ext cx="986523" cy="697353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CEAB896B-E567-450D-889B-63005A3F0ADE}"/>
              </a:ext>
            </a:extLst>
          </p:cNvPr>
          <p:cNvCxnSpPr>
            <a:cxnSpLocks/>
            <a:stCxn id="33" idx="3"/>
            <a:endCxn id="14" idx="1"/>
          </p:cNvCxnSpPr>
          <p:nvPr/>
        </p:nvCxnSpPr>
        <p:spPr>
          <a:xfrm flipV="1">
            <a:off x="4834269" y="1540566"/>
            <a:ext cx="1388525" cy="3065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Decision 48">
            <a:extLst>
              <a:ext uri="{FF2B5EF4-FFF2-40B4-BE49-F238E27FC236}">
                <a16:creationId xmlns:a16="http://schemas.microsoft.com/office/drawing/2014/main" id="{DF96661C-0F10-434A-8583-2B0DB7DDDE48}"/>
              </a:ext>
            </a:extLst>
          </p:cNvPr>
          <p:cNvSpPr/>
          <p:nvPr/>
        </p:nvSpPr>
        <p:spPr>
          <a:xfrm>
            <a:off x="3475836" y="4839536"/>
            <a:ext cx="986523" cy="697353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C38A480-3AD6-4EEE-8033-9F984D97492B}"/>
              </a:ext>
            </a:extLst>
          </p:cNvPr>
          <p:cNvCxnSpPr>
            <a:cxnSpLocks/>
            <a:stCxn id="31" idx="3"/>
            <a:endCxn id="49" idx="1"/>
          </p:cNvCxnSpPr>
          <p:nvPr/>
        </p:nvCxnSpPr>
        <p:spPr>
          <a:xfrm flipV="1">
            <a:off x="2555497" y="5188213"/>
            <a:ext cx="920339" cy="2024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2B95FAC2-3AC3-4F41-887D-8AB4896F0816}"/>
              </a:ext>
            </a:extLst>
          </p:cNvPr>
          <p:cNvCxnSpPr>
            <a:cxnSpLocks/>
            <a:stCxn id="49" idx="3"/>
            <a:endCxn id="26" idx="1"/>
          </p:cNvCxnSpPr>
          <p:nvPr/>
        </p:nvCxnSpPr>
        <p:spPr>
          <a:xfrm flipV="1">
            <a:off x="4462359" y="3793868"/>
            <a:ext cx="2139519" cy="13943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6B531A8-C7EB-4DBA-BB3D-1D1BC8D0212D}"/>
              </a:ext>
            </a:extLst>
          </p:cNvPr>
          <p:cNvSpPr txBox="1"/>
          <p:nvPr/>
        </p:nvSpPr>
        <p:spPr>
          <a:xfrm>
            <a:off x="4544134" y="1015063"/>
            <a:ext cx="146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Strong in Math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Want to be an Electrician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C86639-3D50-4D50-A65E-9ACF246E24AE}"/>
              </a:ext>
            </a:extLst>
          </p:cNvPr>
          <p:cNvSpPr txBox="1"/>
          <p:nvPr/>
        </p:nvSpPr>
        <p:spPr>
          <a:xfrm>
            <a:off x="4358730" y="4153622"/>
            <a:ext cx="1936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Interested in electrical technology.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Want to be an Engineer or Electrical Technologist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582FA1"/>
                </a:solidFill>
              </a:rPr>
              <a:t>Strong </a:t>
            </a:r>
            <a:r>
              <a:rPr lang="en-US" sz="1200" dirty="0">
                <a:solidFill>
                  <a:srgbClr val="582FA1"/>
                </a:solidFill>
              </a:rPr>
              <a:t>in Math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309A27-C783-4673-90CF-084BBE4393B3}"/>
              </a:ext>
            </a:extLst>
          </p:cNvPr>
          <p:cNvSpPr/>
          <p:nvPr/>
        </p:nvSpPr>
        <p:spPr>
          <a:xfrm>
            <a:off x="8998298" y="5169285"/>
            <a:ext cx="2730127" cy="1187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CC"/>
                </a:solidFill>
              </a:rPr>
              <a:t>All courses are “drop in.” Students do not have to take prior </a:t>
            </a:r>
            <a:r>
              <a:rPr lang="en-US" u="sng" dirty="0">
                <a:solidFill>
                  <a:srgbClr val="0000CC"/>
                </a:solidFill>
              </a:rPr>
              <a:t>technology/ trades</a:t>
            </a:r>
            <a:r>
              <a:rPr lang="en-US" dirty="0">
                <a:solidFill>
                  <a:srgbClr val="0000CC"/>
                </a:solidFill>
              </a:rPr>
              <a:t> course(s).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908660-1D9B-43D6-92F0-1ADA2489B0AD}"/>
              </a:ext>
            </a:extLst>
          </p:cNvPr>
          <p:cNvSpPr/>
          <p:nvPr/>
        </p:nvSpPr>
        <p:spPr>
          <a:xfrm>
            <a:off x="6505094" y="5215051"/>
            <a:ext cx="2105506" cy="113160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Computer Programming 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(AFE – Python)</a:t>
            </a:r>
          </a:p>
          <a:p>
            <a:r>
              <a:rPr lang="en-US" sz="1200" dirty="0">
                <a:solidFill>
                  <a:schemeClr val="tx1"/>
                </a:solidFill>
              </a:rPr>
              <a:t>120’ </a:t>
            </a:r>
            <a:r>
              <a:rPr lang="en-US" sz="1200" dirty="0" err="1">
                <a:solidFill>
                  <a:srgbClr val="0000CC"/>
                </a:solidFill>
              </a:rPr>
              <a:t>Coreq</a:t>
            </a:r>
            <a:r>
              <a:rPr lang="en-US" sz="1200" dirty="0">
                <a:solidFill>
                  <a:srgbClr val="0000CC"/>
                </a:solidFill>
              </a:rPr>
              <a:t>: Algebra 2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EC4DCB0-9B1F-48F8-9AA2-4F623DD4EE66}"/>
              </a:ext>
            </a:extLst>
          </p:cNvPr>
          <p:cNvCxnSpPr>
            <a:cxnSpLocks/>
            <a:stCxn id="49" idx="2"/>
            <a:endCxn id="34" idx="1"/>
          </p:cNvCxnSpPr>
          <p:nvPr/>
        </p:nvCxnSpPr>
        <p:spPr>
          <a:xfrm rot="16200000" flipH="1">
            <a:off x="5115115" y="4390872"/>
            <a:ext cx="243962" cy="25359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3903ABB-E0A7-4F7B-8998-0C149EF80290}"/>
              </a:ext>
            </a:extLst>
          </p:cNvPr>
          <p:cNvSpPr txBox="1"/>
          <p:nvPr/>
        </p:nvSpPr>
        <p:spPr>
          <a:xfrm>
            <a:off x="3581400" y="5780851"/>
            <a:ext cx="253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Interested in Computer Science / Engineering.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Strong in Math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556A0-B108-4AF6-8A99-A10027C273A4}"/>
              </a:ext>
            </a:extLst>
          </p:cNvPr>
          <p:cNvSpPr txBox="1"/>
          <p:nvPr/>
        </p:nvSpPr>
        <p:spPr>
          <a:xfrm>
            <a:off x="4389324" y="2246478"/>
            <a:ext cx="169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582FA1"/>
                </a:solidFill>
              </a:rPr>
              <a:t>Strong</a:t>
            </a:r>
            <a:r>
              <a:rPr lang="en-US" sz="1200" dirty="0">
                <a:solidFill>
                  <a:srgbClr val="582FA1"/>
                </a:solidFill>
              </a:rPr>
              <a:t> in Math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82FA1"/>
                </a:solidFill>
              </a:rPr>
              <a:t>Want to be an Instrumentation Tech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61FC1B-8AA3-4D8C-BBD8-1637773502F9}"/>
              </a:ext>
            </a:extLst>
          </p:cNvPr>
          <p:cNvSpPr/>
          <p:nvPr/>
        </p:nvSpPr>
        <p:spPr>
          <a:xfrm>
            <a:off x="8455714" y="1798224"/>
            <a:ext cx="327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NCCER Helper: IBC#: 199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NCCER Level 1: IBC#: 031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(Optional) Interim Credentials: 545, 546, 547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D6E5E4-3D55-4CA8-A828-CBC3AB37D345}"/>
              </a:ext>
            </a:extLst>
          </p:cNvPr>
          <p:cNvSpPr/>
          <p:nvPr/>
        </p:nvSpPr>
        <p:spPr>
          <a:xfrm>
            <a:off x="8781688" y="4440509"/>
            <a:ext cx="273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NCCER Helper: IBC#: 199 (begin)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Dual Enrollment: LDCC + articulation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FED8FE6-1CDE-4E30-882B-81B578EE72BE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 rot="16200000" flipH="1">
            <a:off x="7268161" y="2386984"/>
            <a:ext cx="485946" cy="379084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CF49BC9-DBD0-4191-9FB4-9D8C31794004}"/>
              </a:ext>
            </a:extLst>
          </p:cNvPr>
          <p:cNvSpPr/>
          <p:nvPr/>
        </p:nvSpPr>
        <p:spPr>
          <a:xfrm>
            <a:off x="5820793" y="1950740"/>
            <a:ext cx="6296734" cy="3191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1878-CEB5-46DB-A1A0-C5A073D8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155802"/>
            <a:ext cx="11732964" cy="8400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Options / Recommendations for Pursuing a </a:t>
            </a:r>
            <a:br>
              <a:rPr lang="en-US" sz="3200" b="1" dirty="0"/>
            </a:br>
            <a:r>
              <a:rPr lang="en-US" sz="3200" b="1" dirty="0"/>
              <a:t>Career in Applied Science /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A5F2-8F14-4AC6-BAB3-A1E7AF14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4" y="1068310"/>
            <a:ext cx="11732964" cy="52880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Engineering / Computer Science</a:t>
            </a:r>
          </a:p>
          <a:p>
            <a:pPr lvl="1"/>
            <a:r>
              <a:rPr lang="en-US" dirty="0"/>
              <a:t>Continue to take math through AP Calculus if you can; or at least MASTER Algebra 2 </a:t>
            </a:r>
            <a:r>
              <a:rPr lang="en-US" u="sng" dirty="0"/>
              <a:t>and</a:t>
            </a:r>
            <a:r>
              <a:rPr lang="en-US" dirty="0"/>
              <a:t> Advanced Math – Trig.</a:t>
            </a:r>
          </a:p>
          <a:p>
            <a:pPr lvl="1"/>
            <a:r>
              <a:rPr lang="en-US" dirty="0"/>
              <a:t>Consider Intro. to Electrical &amp; Instrumentation Technologies (IEIT).  We use the Arduino microcontroller in this course; which is what Tech uses for the its first 3 engineering courses.</a:t>
            </a:r>
          </a:p>
          <a:p>
            <a:pPr lvl="1"/>
            <a:r>
              <a:rPr lang="en-US" dirty="0"/>
              <a:t>If you are interested in programming, take Computer Programming 1 (Amazon Future Engineers Curriculum – Python)</a:t>
            </a:r>
          </a:p>
          <a:p>
            <a:r>
              <a:rPr lang="en-US" dirty="0"/>
              <a:t>Technology with Good Pay and Less Math</a:t>
            </a:r>
          </a:p>
          <a:p>
            <a:pPr lvl="1"/>
            <a:r>
              <a:rPr lang="en-US" dirty="0"/>
              <a:t>Continue to take math through Algebra 2 (and Advanced Math – Trig if you want to go the Instrumentation &amp; Control route).</a:t>
            </a:r>
          </a:p>
          <a:p>
            <a:pPr lvl="1"/>
            <a:r>
              <a:rPr lang="en-US" dirty="0"/>
              <a:t>Electrical &amp; Instrumentation Technologies (IEIT) will prepare you for a program like Tech’s  Instrumentation and Control Systems Engineering Technology degree, or a 2 year program at BPCC…</a:t>
            </a:r>
          </a:p>
          <a:p>
            <a:pPr lvl="1"/>
            <a:r>
              <a:rPr lang="en-US" dirty="0"/>
              <a:t>Electricians make really good money and spend more time doing hands-on work. At BPSTIL you can start with Core Maintenance paired with an Electrical 1 and/or take Electrical 2.  Both will earn you Industry Based Certifications.</a:t>
            </a:r>
          </a:p>
          <a:p>
            <a:pPr lvl="1"/>
            <a:r>
              <a:rPr lang="en-US" dirty="0"/>
              <a:t>Also, take a look at the programs offered at our local Community Colleges and Technical Schools.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863B2-06B4-4C99-8EA5-3DFEC42C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4B014-6BC1-4B03-A12D-49ED211E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7D2E5C-10E9-498F-A7E3-6B4CBA95E58F}"/>
              </a:ext>
            </a:extLst>
          </p:cNvPr>
          <p:cNvGraphicFramePr>
            <a:graphicFrameLocks noGrp="1"/>
          </p:cNvGraphicFramePr>
          <p:nvPr/>
        </p:nvGraphicFramePr>
        <p:xfrm>
          <a:off x="296519" y="277400"/>
          <a:ext cx="11598961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451">
                  <a:extLst>
                    <a:ext uri="{9D8B030D-6E8A-4147-A177-3AD203B41FA5}">
                      <a16:colId xmlns:a16="http://schemas.microsoft.com/office/drawing/2014/main" val="2824205392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64946954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10545943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110943390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332553541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666180065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532053204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18345010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1066170950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42021216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420147697"/>
                    </a:ext>
                  </a:extLst>
                </a:gridCol>
              </a:tblGrid>
              <a:tr h="37084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Intro. to Electrical &amp; Instrumentation Technologies (IEIT)</a:t>
                      </a:r>
                    </a:p>
                    <a:p>
                      <a:pPr algn="ctr"/>
                      <a:r>
                        <a:rPr lang="en-US" sz="2000" dirty="0"/>
                        <a:t>(Dual Enrollment: LDCC INST1010 and INST1000)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8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Electricity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Building Circuits*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Power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with Logic  Controllers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Basic Circuits &amp; Switches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Analog &amp; Digital Inputs</a:t>
                      </a:r>
                    </a:p>
                    <a:p>
                      <a:pPr algn="ctr"/>
                      <a:r>
                        <a:rPr lang="en-US" sz="1400" b="1" dirty="0"/>
                        <a:t>Excel Spread-sheets</a:t>
                      </a:r>
                    </a:p>
                    <a:p>
                      <a:pPr algn="ctr"/>
                      <a:r>
                        <a:rPr lang="en-US" sz="1400" b="1" dirty="0"/>
                        <a:t>Linear Regression/ Calibration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Process Control</a:t>
                      </a:r>
                    </a:p>
                    <a:p>
                      <a:pPr algn="ctr"/>
                      <a:r>
                        <a:rPr lang="en-US" sz="1400" b="1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P&amp;ID &amp; Industry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2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Elec. Charge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Conductors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Insulators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Voltage…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Multimeter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Ohm’s Law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Breadboards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Resistors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 = VI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Solve problems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Arduino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LEDs Circuit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FOR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Series, //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Eq. Resist.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KVL &amp; KCL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Solve Circuit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Maintained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Momentary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Switch Input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/>
                        <a:t>If</a:t>
                      </a:r>
                      <a:r>
                        <a:rPr lang="en-US" sz="1100" dirty="0"/>
                        <a:t> statements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Bridge Circuits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Photoresist.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Analog &amp; Digital I/O.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Record Data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Format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Statistical Functions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Linear Trendline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Calibration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Data Types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Transistors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Relays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Potentiom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Sys Project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RC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Piping &amp; Inst. Drawings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Common Ind. Standards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Indust</a:t>
                      </a:r>
                      <a:r>
                        <a:rPr lang="en-US" sz="1100" dirty="0"/>
                        <a:t>. Orgs.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789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639A6C-1E7D-4D8D-B30E-70CB483C570A}"/>
              </a:ext>
            </a:extLst>
          </p:cNvPr>
          <p:cNvSpPr txBox="1"/>
          <p:nvPr/>
        </p:nvSpPr>
        <p:spPr>
          <a:xfrm>
            <a:off x="296519" y="3230233"/>
            <a:ext cx="6303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Inst. Course also provides Dual-Enrollment credit and/or pathway to Inst. Technician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 Tech ICET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Arduino wiring and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BPCC Industrial Technology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AF1A3-5F1D-4D06-9EF4-BFE8AF67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9E068-3132-4D5B-8400-D1FE15A0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C95D8191-9FC6-4DB0-8379-AD58C994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70" y="3230233"/>
            <a:ext cx="411480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43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148E0A9-8277-44B2-BFBD-378E5E05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155802"/>
            <a:ext cx="8190751" cy="747579"/>
          </a:xfrm>
        </p:spPr>
        <p:txBody>
          <a:bodyPr>
            <a:normAutofit/>
          </a:bodyPr>
          <a:lstStyle/>
          <a:p>
            <a:r>
              <a:rPr lang="en-US" sz="3600" dirty="0"/>
              <a:t>Local Tech School Programs Targeted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15F03-3FB9-431D-9C5B-8F126099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March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D5E0B-1A57-4660-A566-DB7551F0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5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3764EF2-C31C-4FDB-B9A3-12E5AD9065D1}"/>
              </a:ext>
            </a:extLst>
          </p:cNvPr>
          <p:cNvGrpSpPr/>
          <p:nvPr/>
        </p:nvGrpSpPr>
        <p:grpSpPr>
          <a:xfrm>
            <a:off x="9216979" y="999871"/>
            <a:ext cx="2682944" cy="4106272"/>
            <a:chOff x="3656747" y="524618"/>
            <a:chExt cx="2682944" cy="410627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017263-B87A-479D-94D2-805C90A67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5026" y="568948"/>
              <a:ext cx="1777545" cy="725415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4A9A0E-9F5C-48C4-AD1D-04852444539B}"/>
                </a:ext>
              </a:extLst>
            </p:cNvPr>
            <p:cNvSpPr/>
            <p:nvPr/>
          </p:nvSpPr>
          <p:spPr>
            <a:xfrm>
              <a:off x="3669538" y="1263781"/>
              <a:ext cx="253874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Instrumentation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Process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AC &amp; Refrigeration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Automotive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Electrician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Maintenance Technology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A5476D2-CF77-4F65-998C-6AA48BE80CC1}"/>
                </a:ext>
              </a:extLst>
            </p:cNvPr>
            <p:cNvSpPr/>
            <p:nvPr/>
          </p:nvSpPr>
          <p:spPr>
            <a:xfrm>
              <a:off x="3656747" y="524618"/>
              <a:ext cx="2682944" cy="4106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B09F13-5488-46C7-813D-EA4D0E65D8E3}"/>
              </a:ext>
            </a:extLst>
          </p:cNvPr>
          <p:cNvGrpSpPr/>
          <p:nvPr/>
        </p:nvGrpSpPr>
        <p:grpSpPr>
          <a:xfrm>
            <a:off x="6351333" y="1005857"/>
            <a:ext cx="2697512" cy="4106272"/>
            <a:chOff x="3653323" y="1603104"/>
            <a:chExt cx="2697512" cy="410627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437F92C-B8AF-4272-8036-AB0B83BD6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8953" y="1652797"/>
              <a:ext cx="1776694" cy="6167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65C5A4-9EA7-4BB9-A3E0-D76C0693EE60}"/>
                </a:ext>
              </a:extLst>
            </p:cNvPr>
            <p:cNvSpPr/>
            <p:nvPr/>
          </p:nvSpPr>
          <p:spPr>
            <a:xfrm>
              <a:off x="3663761" y="2293056"/>
              <a:ext cx="268294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Instrumentation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Manufacturing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Air Conditioning and Refrigeration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Automotive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Electrician – Commercial Wiring II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Electrician- Industrial Electrician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C7E266A-F0F3-412A-A701-49F5717C9057}"/>
                </a:ext>
              </a:extLst>
            </p:cNvPr>
            <p:cNvSpPr/>
            <p:nvPr/>
          </p:nvSpPr>
          <p:spPr>
            <a:xfrm>
              <a:off x="3653323" y="1603104"/>
              <a:ext cx="2697512" cy="4106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A051F6-AEE2-4AF0-B5DC-65D7956AB949}"/>
              </a:ext>
            </a:extLst>
          </p:cNvPr>
          <p:cNvGrpSpPr/>
          <p:nvPr/>
        </p:nvGrpSpPr>
        <p:grpSpPr>
          <a:xfrm>
            <a:off x="3406461" y="999870"/>
            <a:ext cx="2687073" cy="5405028"/>
            <a:chOff x="3663761" y="2729283"/>
            <a:chExt cx="2687073" cy="540502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D29EA90-BDF9-43A7-892A-818369776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831" y="2764822"/>
              <a:ext cx="542730" cy="54273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C0A7956-5220-4024-AE97-F2B817CEC9ED}"/>
                </a:ext>
              </a:extLst>
            </p:cNvPr>
            <p:cNvSpPr/>
            <p:nvPr/>
          </p:nvSpPr>
          <p:spPr>
            <a:xfrm>
              <a:off x="3684805" y="3332997"/>
              <a:ext cx="2630203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Engineering (AS)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Technology (Advanced Manufacturing and Mechatronics)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Technology (Automation and Controls)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Oil and Gas Production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Technology (Industrial Maintenance)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Oil and Gas Production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Oil and Gas Technology (Process Technology)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B65B99-EEDF-45DA-B4D1-925892EC8828}"/>
                </a:ext>
              </a:extLst>
            </p:cNvPr>
            <p:cNvSpPr/>
            <p:nvPr/>
          </p:nvSpPr>
          <p:spPr>
            <a:xfrm>
              <a:off x="3663761" y="2729283"/>
              <a:ext cx="2687073" cy="5399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E165C13-502A-4B7C-80EC-5BF3874D4A3F}"/>
              </a:ext>
            </a:extLst>
          </p:cNvPr>
          <p:cNvGrpSpPr/>
          <p:nvPr/>
        </p:nvGrpSpPr>
        <p:grpSpPr>
          <a:xfrm>
            <a:off x="423483" y="999870"/>
            <a:ext cx="2872616" cy="4410338"/>
            <a:chOff x="7014275" y="1692820"/>
            <a:chExt cx="2682944" cy="4410338"/>
          </a:xfrm>
        </p:grpSpPr>
        <p:pic>
          <p:nvPicPr>
            <p:cNvPr id="56" name="Picture 14" descr="College of Engineering and Science">
              <a:hlinkClick r:id="rId5"/>
              <a:extLst>
                <a:ext uri="{FF2B5EF4-FFF2-40B4-BE49-F238E27FC236}">
                  <a16:creationId xmlns:a16="http://schemas.microsoft.com/office/drawing/2014/main" id="{2023004D-33E0-4161-ABEE-359F9E017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1862" y="1770304"/>
              <a:ext cx="1941808" cy="908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112440-7C74-45B1-B3EE-D1EA6CFD7D6B}"/>
                </a:ext>
              </a:extLst>
            </p:cNvPr>
            <p:cNvSpPr/>
            <p:nvPr/>
          </p:nvSpPr>
          <p:spPr>
            <a:xfrm>
              <a:off x="7038829" y="2686838"/>
              <a:ext cx="263873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Inst. and Control Systems </a:t>
              </a:r>
              <a:br>
                <a:rPr lang="en-US" dirty="0"/>
              </a:br>
              <a:r>
                <a:rPr lang="en-US" dirty="0"/>
                <a:t>Engineering 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Construction Engr. Tech.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Mechanical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Electrical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Industrial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Computer Science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Biomedical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Civil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err="1"/>
                <a:t>Nanosystems</a:t>
              </a:r>
              <a:r>
                <a:rPr lang="en-US" dirty="0"/>
                <a:t>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Cyber Engr.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Chemical Engr.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A3B8F8-8DD3-4BEC-890D-9E3CBFF16729}"/>
                </a:ext>
              </a:extLst>
            </p:cNvPr>
            <p:cNvSpPr/>
            <p:nvPr/>
          </p:nvSpPr>
          <p:spPr>
            <a:xfrm>
              <a:off x="7014275" y="1692820"/>
              <a:ext cx="2682944" cy="437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0C50712-67A2-4553-8A4C-8B6B383C5A84}"/>
              </a:ext>
            </a:extLst>
          </p:cNvPr>
          <p:cNvSpPr txBox="1"/>
          <p:nvPr/>
        </p:nvSpPr>
        <p:spPr>
          <a:xfrm>
            <a:off x="7287544" y="5476244"/>
            <a:ext cx="4225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IBEW/</a:t>
            </a:r>
            <a:r>
              <a:rPr lang="en-US" dirty="0" err="1"/>
              <a:t>etA</a:t>
            </a:r>
            <a:r>
              <a:rPr lang="en-US" dirty="0"/>
              <a:t> Apprenticeship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Beneteler</a:t>
            </a:r>
            <a:r>
              <a:rPr lang="en-US" dirty="0"/>
              <a:t> Steel Apprenticeship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258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4314E5-37CD-4567-9C25-A061DA35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285389"/>
          </a:xfrm>
        </p:spPr>
        <p:txBody>
          <a:bodyPr/>
          <a:lstStyle/>
          <a:p>
            <a:r>
              <a:rPr lang="en-US" dirty="0"/>
              <a:t>Earlier Charts Used for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F9DA66-4D97-4755-867C-46ACFBAC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156" y="3199202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M. Nelson, BPSTIL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AFB4E-ED09-44C9-9150-41D0532A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31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F6EDA-CFAC-4C47-8546-BC4DF19E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7D2E5C-10E9-498F-A7E3-6B4CBA95E58F}"/>
              </a:ext>
            </a:extLst>
          </p:cNvPr>
          <p:cNvGraphicFramePr>
            <a:graphicFrameLocks noGrp="1"/>
          </p:cNvGraphicFramePr>
          <p:nvPr/>
        </p:nvGraphicFramePr>
        <p:xfrm>
          <a:off x="268355" y="156217"/>
          <a:ext cx="11598961" cy="294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451">
                  <a:extLst>
                    <a:ext uri="{9D8B030D-6E8A-4147-A177-3AD203B41FA5}">
                      <a16:colId xmlns:a16="http://schemas.microsoft.com/office/drawing/2014/main" val="2824205392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64946954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10545943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110943390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332553541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666180065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532053204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18345010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1066170950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420212166"/>
                    </a:ext>
                  </a:extLst>
                </a:gridCol>
                <a:gridCol w="1054451">
                  <a:extLst>
                    <a:ext uri="{9D8B030D-6E8A-4147-A177-3AD203B41FA5}">
                      <a16:colId xmlns:a16="http://schemas.microsoft.com/office/drawing/2014/main" val="2420147697"/>
                    </a:ext>
                  </a:extLst>
                </a:gridCol>
              </a:tblGrid>
              <a:tr h="370840">
                <a:tc gridSpan="11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Instrumentation &amp; Control </a:t>
                      </a:r>
                      <a:r>
                        <a:rPr lang="en-US" dirty="0"/>
                        <a:t>(Dual Enrollment: LDCC INST1010 and INST1000)    [48 – 100 min. days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 10 weeks]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899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</a:t>
                      </a:r>
                      <a:r>
                        <a:rPr lang="en-US" sz="1400" dirty="0"/>
                        <a:t>(01a – 03a)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(04a - 4e)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(05a – 06c)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(07a – 09d)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(10a-13b)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6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Electricity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Building Circuits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Power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Working with Logic  Controllers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Basic Circuits &amp; Switches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Analog &amp; Digital Inputs</a:t>
                      </a:r>
                    </a:p>
                    <a:p>
                      <a:pPr algn="ctr"/>
                      <a:r>
                        <a:rPr lang="en-US" sz="1400" b="1" dirty="0"/>
                        <a:t>Excel Spread-sheets</a:t>
                      </a:r>
                    </a:p>
                    <a:p>
                      <a:pPr algn="ctr"/>
                      <a:r>
                        <a:rPr lang="en-US" sz="1400" b="1" dirty="0"/>
                        <a:t>Linear Regression/ Calibration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Process Control</a:t>
                      </a:r>
                    </a:p>
                    <a:p>
                      <a:pPr algn="ctr"/>
                      <a:r>
                        <a:rPr lang="en-US" sz="1400" b="1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P&amp;ID &amp; Industry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2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Elec. Charge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Conductors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Insulators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Voltage…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Multimeter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Ohm’s Law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Breadboards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Resistors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 = VI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Solve problems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M3 Exam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Arduino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LEDs Circuit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FOR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Series, //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Eq. Resist.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KVL &amp; KCL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Solve Circuits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M4/M12 Exam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M12 Perf Tsk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Maintained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Momentary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Switch Input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/>
                        <a:t>If</a:t>
                      </a:r>
                      <a:r>
                        <a:rPr lang="en-US" sz="1100" dirty="0"/>
                        <a:t>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Bridge Circuits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Photoresist.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Analog &amp; Digital I/O.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Record Data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Format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Statistical Functions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Linear Trendline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Calibration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Data Types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Transistors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Relays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Potentiom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Sys Project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RC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Piping &amp; Inst. Drawings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Common Ind. Standards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Indust</a:t>
                      </a:r>
                      <a:r>
                        <a:rPr lang="en-US" sz="1100" dirty="0"/>
                        <a:t>. Orgs.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7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023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846938-4424-47B8-A356-CDCDC0C44985}"/>
              </a:ext>
            </a:extLst>
          </p:cNvPr>
          <p:cNvGraphicFramePr>
            <a:graphicFrameLocks noGrp="1"/>
          </p:cNvGraphicFramePr>
          <p:nvPr/>
        </p:nvGraphicFramePr>
        <p:xfrm>
          <a:off x="268356" y="3391763"/>
          <a:ext cx="1159896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580">
                  <a:extLst>
                    <a:ext uri="{9D8B030D-6E8A-4147-A177-3AD203B41FA5}">
                      <a16:colId xmlns:a16="http://schemas.microsoft.com/office/drawing/2014/main" val="2824205392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64946954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0545943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10943390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332553541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666180065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532053204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18345010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066170950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420212166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2420147697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866129551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NCCER Electrical Level 1  </a:t>
                      </a:r>
                      <a:r>
                        <a:rPr lang="en-US" dirty="0"/>
                        <a:t>[26 – 100 min. days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 5 weeks (excluding overlap modules) to complete </a:t>
                      </a:r>
                      <a:r>
                        <a:rPr lang="en-US" sz="1800" b="1" i="1" dirty="0">
                          <a:solidFill>
                            <a:srgbClr val="0000CC"/>
                          </a:solidFill>
                        </a:rPr>
                        <a:t>Helper IBC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8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6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Orient. To Electrical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Electrical Safety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Intro to Circuits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Electrical Theory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the 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Device 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Hand Bending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Raceways &amp; Fittings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Conduct. &amp;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Basic Electrical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Resid</a:t>
                      </a:r>
                      <a:r>
                        <a:rPr lang="en-US" sz="1400" dirty="0"/>
                        <a:t>. Electrical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rgbClr val="0000CC"/>
                          </a:solidFill>
                        </a:rPr>
                        <a:t>Electrical Test Equip.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2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Sectors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Apprentice/Training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Employ. Responsible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Key Ind. Standards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/>
                        <a:t>M1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Hazards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PPE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Standards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Tool Safety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M2 Perf Task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M2 Exam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Charge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Conductors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Voltage…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Ohm’s Law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Power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Multimeter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Series / Parallel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Equivalent Resistance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Multimeter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KVL &amp; KCL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Chapters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Definitions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Articles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Tables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Specific </a:t>
                      </a:r>
                      <a:r>
                        <a:rPr lang="en-US" sz="1100" dirty="0" err="1"/>
                        <a:t>Reqts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M5 Perf Task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M5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Types of boxes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Installation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Sizing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M6 Perf Task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M6 Exam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90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⁰ Bends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Saddle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Cut, Ream, Thread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M7 Perf Task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M7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Select &amp; install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Fasteners &amp; anchors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Wireways..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Cable Trays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M8 Perf Task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M8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Types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Sizes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Materials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Ampacities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  conductors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M9 Perf Task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M9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Construct. Drawings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Symbols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Material Takeoff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M10 Perf Tsk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M10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Sizing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Grounding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Installation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Panel Bd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Branch Ct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Devices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M11 Perf Tsk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M11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Voltmeter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Ohmmeter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Ammeter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07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*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*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*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2399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EE72079-2960-48A5-B88B-9EF321725F51}"/>
              </a:ext>
            </a:extLst>
          </p:cNvPr>
          <p:cNvSpPr txBox="1"/>
          <p:nvPr/>
        </p:nvSpPr>
        <p:spPr>
          <a:xfrm>
            <a:off x="1542552" y="3083986"/>
            <a:ext cx="305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*Shaded modules overlap significantly.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F243-92FD-468F-929B-A799C674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2 Nov.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0F317-9572-4564-B283-C8B515D7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7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C9C3EF-4522-4D7C-92B9-F7EB04D3562C}"/>
              </a:ext>
            </a:extLst>
          </p:cNvPr>
          <p:cNvSpPr/>
          <p:nvPr/>
        </p:nvSpPr>
        <p:spPr>
          <a:xfrm>
            <a:off x="45908" y="3981160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EECB37-FBDE-4663-859A-E0561C2D973F}"/>
              </a:ext>
            </a:extLst>
          </p:cNvPr>
          <p:cNvSpPr/>
          <p:nvPr/>
        </p:nvSpPr>
        <p:spPr>
          <a:xfrm>
            <a:off x="1018145" y="3981160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62B245-0C17-4E62-BF8F-EF501C07C158}"/>
              </a:ext>
            </a:extLst>
          </p:cNvPr>
          <p:cNvSpPr/>
          <p:nvPr/>
        </p:nvSpPr>
        <p:spPr>
          <a:xfrm>
            <a:off x="10603396" y="750864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EFCD1-1266-4A59-A8EC-E69645598B4A}"/>
              </a:ext>
            </a:extLst>
          </p:cNvPr>
          <p:cNvSpPr/>
          <p:nvPr/>
        </p:nvSpPr>
        <p:spPr>
          <a:xfrm>
            <a:off x="38367" y="750869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7FD8EDA-3F25-4CC6-A284-6532940BE3FE}"/>
              </a:ext>
            </a:extLst>
          </p:cNvPr>
          <p:cNvSpPr/>
          <p:nvPr/>
        </p:nvSpPr>
        <p:spPr>
          <a:xfrm>
            <a:off x="1095624" y="750868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DE145F-0E0F-4297-A7F7-4BE0963B36BF}"/>
              </a:ext>
            </a:extLst>
          </p:cNvPr>
          <p:cNvSpPr/>
          <p:nvPr/>
        </p:nvSpPr>
        <p:spPr>
          <a:xfrm>
            <a:off x="2152881" y="750867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585981-27B2-4B12-AD2A-1264CC6B73F3}"/>
              </a:ext>
            </a:extLst>
          </p:cNvPr>
          <p:cNvSpPr/>
          <p:nvPr/>
        </p:nvSpPr>
        <p:spPr>
          <a:xfrm>
            <a:off x="3210138" y="750866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C03A41-13CF-44E4-8DE0-9F23AE749C41}"/>
              </a:ext>
            </a:extLst>
          </p:cNvPr>
          <p:cNvSpPr/>
          <p:nvPr/>
        </p:nvSpPr>
        <p:spPr>
          <a:xfrm>
            <a:off x="4267395" y="750866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22A9E8-38A1-4834-991F-EF960A517FCA}"/>
              </a:ext>
            </a:extLst>
          </p:cNvPr>
          <p:cNvSpPr/>
          <p:nvPr/>
        </p:nvSpPr>
        <p:spPr>
          <a:xfrm>
            <a:off x="6374368" y="750865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14B4AB-E06A-4205-820F-1D3D34C6E6BC}"/>
              </a:ext>
            </a:extLst>
          </p:cNvPr>
          <p:cNvSpPr/>
          <p:nvPr/>
        </p:nvSpPr>
        <p:spPr>
          <a:xfrm>
            <a:off x="9538598" y="750864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9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4B3466-E17F-46B7-ACA6-2FDEC4AEF60E}"/>
              </a:ext>
            </a:extLst>
          </p:cNvPr>
          <p:cNvSpPr/>
          <p:nvPr/>
        </p:nvSpPr>
        <p:spPr>
          <a:xfrm>
            <a:off x="3910789" y="3981160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11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047916-FDC1-44F9-9AC9-B427DCE5B930}"/>
              </a:ext>
            </a:extLst>
          </p:cNvPr>
          <p:cNvSpPr/>
          <p:nvPr/>
        </p:nvSpPr>
        <p:spPr>
          <a:xfrm>
            <a:off x="4872814" y="3981160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12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229C54-29C0-44C1-8333-4AEB123CD3F8}"/>
              </a:ext>
            </a:extLst>
          </p:cNvPr>
          <p:cNvSpPr/>
          <p:nvPr/>
        </p:nvSpPr>
        <p:spPr>
          <a:xfrm>
            <a:off x="6817920" y="3981160"/>
            <a:ext cx="444894" cy="2897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F32FD9-5AB1-4608-8572-3772D46CB4E5}"/>
              </a:ext>
            </a:extLst>
          </p:cNvPr>
          <p:cNvSpPr txBox="1"/>
          <p:nvPr/>
        </p:nvSpPr>
        <p:spPr>
          <a:xfrm>
            <a:off x="8375848" y="6649313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22 days ~ 4.5 weeks to finish Level 1</a:t>
            </a:r>
          </a:p>
        </p:txBody>
      </p:sp>
    </p:spTree>
    <p:extLst>
      <p:ext uri="{BB962C8B-B14F-4D97-AF65-F5344CB8AC3E}">
        <p14:creationId xmlns:p14="http://schemas.microsoft.com/office/powerpoint/2010/main" val="257815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762D-832E-49E8-BC31-8FC783D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155802"/>
            <a:ext cx="5864646" cy="747579"/>
          </a:xfrm>
        </p:spPr>
        <p:txBody>
          <a:bodyPr>
            <a:normAutofit/>
          </a:bodyPr>
          <a:lstStyle/>
          <a:p>
            <a:r>
              <a:rPr lang="en-US" sz="3600" b="1" i="1" dirty="0"/>
              <a:t>Spring 2020 Electrical Tech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7759-ADA2-4BE2-9762-FEB88535D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354" y="903381"/>
            <a:ext cx="5788446" cy="58180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Implement original plan, combining Instrumentation and NCCER Electrical Level 1 </a:t>
            </a:r>
          </a:p>
          <a:p>
            <a:pPr lvl="1"/>
            <a:r>
              <a:rPr lang="en-US" dirty="0"/>
              <a:t>With overlapping modules in DC circuit theory (shaded)</a:t>
            </a:r>
          </a:p>
          <a:p>
            <a:r>
              <a:rPr lang="en-US" dirty="0"/>
              <a:t>Enroll </a:t>
            </a:r>
            <a:r>
              <a:rPr lang="en-US" u="sng" dirty="0"/>
              <a:t>all</a:t>
            </a:r>
            <a:r>
              <a:rPr lang="en-US" dirty="0"/>
              <a:t> students in Instrumentation &amp; Control course (dual-enrollment)</a:t>
            </a:r>
          </a:p>
          <a:p>
            <a:pPr lvl="1"/>
            <a:r>
              <a:rPr lang="en-US" dirty="0"/>
              <a:t>Pilot this course fully</a:t>
            </a:r>
          </a:p>
          <a:p>
            <a:r>
              <a:rPr lang="en-US" dirty="0"/>
              <a:t>Enroll </a:t>
            </a:r>
            <a:r>
              <a:rPr lang="en-US" u="sng" dirty="0"/>
              <a:t>all</a:t>
            </a:r>
            <a:r>
              <a:rPr lang="en-US" dirty="0"/>
              <a:t> students in NCCER Electrical Level 1*</a:t>
            </a:r>
          </a:p>
          <a:p>
            <a:pPr lvl="1"/>
            <a:r>
              <a:rPr lang="en-US" dirty="0"/>
              <a:t>Pilot this course to the extent possible</a:t>
            </a:r>
          </a:p>
          <a:p>
            <a:pPr lvl="1"/>
            <a:r>
              <a:rPr lang="en-US" dirty="0"/>
              <a:t>Enroll </a:t>
            </a:r>
            <a:r>
              <a:rPr lang="en-US" u="sng" dirty="0"/>
              <a:t>eligible</a:t>
            </a:r>
            <a:r>
              <a:rPr lang="en-US" dirty="0"/>
              <a:t> students in NCCER database and submit test scores / performance task completions (*with CORE)</a:t>
            </a:r>
          </a:p>
          <a:p>
            <a:pPr lvl="1"/>
            <a:r>
              <a:rPr lang="en-US" dirty="0"/>
              <a:t>Modules 3,4 &amp; 12 overlap with Inst.</a:t>
            </a:r>
          </a:p>
          <a:p>
            <a:pPr lvl="1"/>
            <a:r>
              <a:rPr lang="en-US" dirty="0"/>
              <a:t>Try to get </a:t>
            </a:r>
            <a:r>
              <a:rPr lang="en-US" i="1" dirty="0"/>
              <a:t>Helper IBC </a:t>
            </a:r>
            <a:r>
              <a:rPr lang="en-US" dirty="0"/>
              <a:t>#199: Modules 1-3, 6-8, and 12.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243F1D-E3F1-4581-934E-54E9CD0D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875806"/>
            <a:ext cx="5788445" cy="36080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Students without Core</a:t>
            </a:r>
          </a:p>
          <a:p>
            <a:pPr lvl="1"/>
            <a:r>
              <a:rPr lang="en-US" dirty="0"/>
              <a:t>Cover same material</a:t>
            </a:r>
          </a:p>
          <a:p>
            <a:pPr lvl="1"/>
            <a:r>
              <a:rPr lang="en-US" dirty="0"/>
              <a:t>Not eligible to receive NCCER credit.</a:t>
            </a:r>
          </a:p>
          <a:p>
            <a:pPr lvl="1"/>
            <a:r>
              <a:rPr lang="en-US" dirty="0"/>
              <a:t>Might do some CORE lessons when others are in the shop. (or work on </a:t>
            </a:r>
            <a:r>
              <a:rPr lang="en-US" dirty="0" err="1"/>
              <a:t>etA</a:t>
            </a:r>
            <a:r>
              <a:rPr lang="en-US" dirty="0"/>
              <a:t> - below)</a:t>
            </a:r>
          </a:p>
          <a:p>
            <a:r>
              <a:rPr lang="en-US" dirty="0"/>
              <a:t>If instructor completes </a:t>
            </a:r>
            <a:r>
              <a:rPr lang="en-US" dirty="0" err="1"/>
              <a:t>etA</a:t>
            </a:r>
            <a:r>
              <a:rPr lang="en-US" dirty="0"/>
              <a:t> certification</a:t>
            </a:r>
          </a:p>
          <a:p>
            <a:pPr lvl="1"/>
            <a:r>
              <a:rPr lang="en-US" i="1" dirty="0"/>
              <a:t>Possibly</a:t>
            </a:r>
            <a:r>
              <a:rPr lang="en-US" dirty="0"/>
              <a:t> enroll students interested in </a:t>
            </a:r>
            <a:r>
              <a:rPr lang="en-US" u="sng" dirty="0"/>
              <a:t>starting</a:t>
            </a:r>
            <a:r>
              <a:rPr lang="en-US" dirty="0"/>
              <a:t> work on </a:t>
            </a:r>
            <a:r>
              <a:rPr lang="en-US" dirty="0" err="1"/>
              <a:t>etA</a:t>
            </a:r>
            <a:r>
              <a:rPr lang="en-US" dirty="0"/>
              <a:t> Interim Credentials</a:t>
            </a:r>
          </a:p>
          <a:p>
            <a:pPr lvl="1"/>
            <a:r>
              <a:rPr lang="en-US" dirty="0"/>
              <a:t>Would have to complete mostly on their own time and/or finish over the summer, or next year, under BPSTIL instructor.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090EC-2887-4D05-8254-EE43AA18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Nelson, 2 Nov.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12E25-C70F-4A99-A084-15CAA745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B71F-2B66-4DCB-AC03-16E6840F05D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7213F-3A50-429F-AAF4-9BEAB713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44" y="155801"/>
            <a:ext cx="4822828" cy="27200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2628A-12B7-4497-95A6-51B485E8F5CD}"/>
              </a:ext>
            </a:extLst>
          </p:cNvPr>
          <p:cNvCxnSpPr/>
          <p:nvPr/>
        </p:nvCxnSpPr>
        <p:spPr>
          <a:xfrm>
            <a:off x="5883007" y="1366092"/>
            <a:ext cx="46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5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1826</Words>
  <Application>Microsoft Office PowerPoint</Application>
  <PresentationFormat>Widescreen</PresentationFormat>
  <Paragraphs>516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Electrical Technology (&amp; Engineering) Tracks</vt:lpstr>
      <vt:lpstr>Options / Recommendations for Pursuing a  Career in Applied Science / Technology</vt:lpstr>
      <vt:lpstr>PowerPoint Presentation</vt:lpstr>
      <vt:lpstr>Local Tech School Programs Targeted</vt:lpstr>
      <vt:lpstr>Earlier Charts Used for Planning</vt:lpstr>
      <vt:lpstr>PowerPoint Presentation</vt:lpstr>
      <vt:lpstr>Spring 2020 Electrical Tech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Marvin Nelson</cp:lastModifiedBy>
  <cp:revision>130</cp:revision>
  <cp:lastPrinted>2019-09-10T21:52:39Z</cp:lastPrinted>
  <dcterms:created xsi:type="dcterms:W3CDTF">2019-09-10T14:26:34Z</dcterms:created>
  <dcterms:modified xsi:type="dcterms:W3CDTF">2020-06-25T13:35:45Z</dcterms:modified>
</cp:coreProperties>
</file>