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80" r:id="rId2"/>
    <p:sldId id="309" r:id="rId3"/>
    <p:sldId id="409" r:id="rId4"/>
    <p:sldId id="408" r:id="rId5"/>
    <p:sldId id="410" r:id="rId6"/>
    <p:sldId id="41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3B8FD"/>
    <a:srgbClr val="52ACFE"/>
    <a:srgbClr val="7FC9D1"/>
    <a:srgbClr val="69B3E7"/>
    <a:srgbClr val="A5A5A5"/>
    <a:srgbClr val="003087"/>
    <a:srgbClr val="CB333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53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18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 " userId="084cb94ec568699a" providerId="LiveId" clId="{7E3C7C32-F8A9-4FF2-9C20-0B789815B80A}"/>
    <pc:docChg chg="delSld">
      <pc:chgData name=" " userId="084cb94ec568699a" providerId="LiveId" clId="{7E3C7C32-F8A9-4FF2-9C20-0B789815B80A}" dt="2019-12-30T07:18:02.378" v="0" actId="2696"/>
      <pc:docMkLst>
        <pc:docMk/>
      </pc:docMkLst>
      <pc:sldChg chg="del">
        <pc:chgData name=" " userId="084cb94ec568699a" providerId="LiveId" clId="{7E3C7C32-F8A9-4FF2-9C20-0B789815B80A}" dt="2019-12-30T07:18:02.378" v="0" actId="2696"/>
        <pc:sldMkLst>
          <pc:docMk/>
          <pc:sldMk cId="2516340407" sldId="257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2FD5A5-DF4B-4627-9F9C-6066DB7694D9}" type="datetimeFigureOut">
              <a:rPr lang="en-US" smtClean="0"/>
              <a:t>12/30/2019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1A2F82-008E-42F5-875F-E0FDFEC9A3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17958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017389-A533-453B-9FAB-1EC6E3EA3FAF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86707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017389-A533-453B-9FAB-1EC6E3EA3FAF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32441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845FB1-D36B-4391-8864-D05D8C06178A}" type="datetime1">
              <a:rPr lang="en-US" smtClean="0"/>
              <a:t>12/30/2019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F945A-7155-4828-81E1-7223299935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7329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8FCE-8F93-4D12-84F3-B18965AC2A84}" type="datetime1">
              <a:rPr lang="en-US" smtClean="0"/>
              <a:t>12/30/2019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F945A-7155-4828-81E1-7223299935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46200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7B4FC-7E49-47B0-AB63-0EE9A4048EF2}" type="datetime1">
              <a:rPr lang="en-US" smtClean="0"/>
              <a:t>12/30/2019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F945A-7155-4828-81E1-7223299935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28952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2.4_Chapter-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Bildplatzhalter 2"/>
          <p:cNvSpPr>
            <a:spLocks noGrp="1"/>
          </p:cNvSpPr>
          <p:nvPr>
            <p:ph type="pic" sz="quarter" idx="17" hasCustomPrompt="1"/>
          </p:nvPr>
        </p:nvSpPr>
        <p:spPr>
          <a:xfrm>
            <a:off x="0" y="1"/>
            <a:ext cx="12192000" cy="449112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2400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en-US" noProof="0" dirty="0"/>
              <a:t>Picture</a:t>
            </a:r>
          </a:p>
        </p:txBody>
      </p:sp>
      <p:sp>
        <p:nvSpPr>
          <p:cNvPr id="26" name="Textplatzhalter 2"/>
          <p:cNvSpPr>
            <a:spLocks noGrp="1"/>
          </p:cNvSpPr>
          <p:nvPr>
            <p:ph type="body" sz="quarter" idx="10" hasCustomPrompt="1"/>
          </p:nvPr>
        </p:nvSpPr>
        <p:spPr>
          <a:xfrm>
            <a:off x="270933" y="4870856"/>
            <a:ext cx="8331200" cy="1038544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 i="0" cap="all" baseline="0">
                <a:solidFill>
                  <a:srgbClr val="004996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noProof="0" dirty="0"/>
              <a:t>PRESENTATION TITLE (Arial, 24pt, bold, capital letters).</a:t>
            </a:r>
          </a:p>
        </p:txBody>
      </p:sp>
      <p:sp>
        <p:nvSpPr>
          <p:cNvPr id="27" name="Textplatzhalter 2"/>
          <p:cNvSpPr>
            <a:spLocks noGrp="1"/>
          </p:cNvSpPr>
          <p:nvPr>
            <p:ph type="body" sz="quarter" idx="13" hasCustomPrompt="1"/>
          </p:nvPr>
        </p:nvSpPr>
        <p:spPr>
          <a:xfrm>
            <a:off x="270933" y="5889832"/>
            <a:ext cx="8331200" cy="630797"/>
          </a:xfrm>
          <a:prstGeom prst="rect">
            <a:avLst/>
          </a:prstGeom>
          <a:ln>
            <a:noFill/>
          </a:ln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 baseline="0">
                <a:solidFill>
                  <a:srgbClr val="161819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noProof="0" dirty="0"/>
              <a:t>Division (Arial, 16pt)</a:t>
            </a:r>
          </a:p>
          <a:p>
            <a:pPr lvl="0"/>
            <a:r>
              <a:rPr lang="en-US" noProof="0" dirty="0"/>
              <a:t>Subtitle/author of the presentation (Arial, 16pt)</a:t>
            </a:r>
          </a:p>
        </p:txBody>
      </p:sp>
      <p:sp>
        <p:nvSpPr>
          <p:cNvPr id="28" name="Textplatzhalter 2"/>
          <p:cNvSpPr>
            <a:spLocks noGrp="1"/>
          </p:cNvSpPr>
          <p:nvPr>
            <p:ph type="body" sz="quarter" idx="14" hasCustomPrompt="1"/>
          </p:nvPr>
        </p:nvSpPr>
        <p:spPr>
          <a:xfrm>
            <a:off x="270933" y="4624415"/>
            <a:ext cx="8331200" cy="195899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000" b="0" cap="all" baseline="0">
                <a:solidFill>
                  <a:srgbClr val="7F7F7F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pPr lvl="0"/>
            <a:r>
              <a:rPr lang="en-US" noProof="0" dirty="0"/>
              <a:t>OVERLINE/VERSION (Arial, 10pt, capital letters)</a:t>
            </a: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01951C9E-9940-4808-8C79-1A668FE7AB5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387416" y="5837251"/>
            <a:ext cx="2511336" cy="6405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1459669"/>
      </p:ext>
    </p:extLst>
  </p:cSld>
  <p:clrMapOvr>
    <a:masterClrMapping/>
  </p:clrMapOvr>
  <p:hf hd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.3_Content_1-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quarter" idx="25" hasCustomPrompt="1"/>
          </p:nvPr>
        </p:nvSpPr>
        <p:spPr>
          <a:xfrm>
            <a:off x="256116" y="1290638"/>
            <a:ext cx="11504083" cy="5220000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600"/>
              </a:spcBef>
              <a:buFont typeface="Wingdings" panose="05000000000000000000" pitchFamily="2" charset="2"/>
              <a:buChar char="§"/>
              <a:defRPr sz="1800">
                <a:solidFill>
                  <a:srgbClr val="000000"/>
                </a:solidFill>
              </a:defRPr>
            </a:lvl1pPr>
            <a:lvl2pPr marL="742950" indent="-285750">
              <a:spcBef>
                <a:spcPts val="600"/>
              </a:spcBef>
              <a:buFont typeface="Arial" panose="020B0604020202020204" pitchFamily="34" charset="0"/>
              <a:buChar char="−"/>
              <a:defRPr lang="de-DE" sz="1600" kern="1200" dirty="0" smtClean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>
              <a:spcBef>
                <a:spcPts val="600"/>
              </a:spcBef>
              <a:buFont typeface="Arial" panose="020B0604020202020204" pitchFamily="34" charset="0"/>
              <a:buChar char="−"/>
              <a:defRPr lang="de-DE" sz="1600" kern="1200" dirty="0" smtClean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>
              <a:spcBef>
                <a:spcPts val="600"/>
              </a:spcBef>
              <a:buFont typeface="Arial" panose="020B0604020202020204" pitchFamily="34" charset="0"/>
              <a:buChar char="−"/>
              <a:defRPr lang="de-DE" sz="1600" kern="1200" dirty="0" smtClean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>
              <a:spcBef>
                <a:spcPts val="600"/>
              </a:spcBef>
              <a:buFont typeface="Arial" panose="020B0604020202020204" pitchFamily="34" charset="0"/>
              <a:buChar char="−"/>
              <a:defRPr lang="en-US" sz="1600" kern="1200" dirty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/>
              <a:t>Textmasterformat bearbeiten</a:t>
            </a:r>
          </a:p>
          <a:p>
            <a:pPr lvl="1"/>
            <a:r>
              <a:rPr lang="en-US"/>
              <a:t>Zweite Ebene</a:t>
            </a:r>
          </a:p>
          <a:p>
            <a:pPr lvl="2"/>
            <a:r>
              <a:rPr lang="en-US"/>
              <a:t>Dritte Ebene</a:t>
            </a:r>
          </a:p>
          <a:p>
            <a:pPr lvl="3"/>
            <a:r>
              <a:rPr lang="en-US"/>
              <a:t>Vierte Ebene</a:t>
            </a:r>
          </a:p>
          <a:p>
            <a:pPr lvl="4"/>
            <a:r>
              <a:rPr lang="en-US"/>
              <a:t>Fünfte Ebene</a:t>
            </a:r>
          </a:p>
          <a:p>
            <a:pPr lvl="4"/>
            <a:endParaRPr lang="en-US"/>
          </a:p>
          <a:p>
            <a:pPr lvl="0"/>
            <a:endParaRPr lang="en-US" dirty="0"/>
          </a:p>
        </p:txBody>
      </p:sp>
      <p:sp>
        <p:nvSpPr>
          <p:cNvPr id="15" name="Titel 1"/>
          <p:cNvSpPr>
            <a:spLocks noGrp="1"/>
          </p:cNvSpPr>
          <p:nvPr>
            <p:ph type="title" hasCustomPrompt="1"/>
          </p:nvPr>
        </p:nvSpPr>
        <p:spPr>
          <a:xfrm>
            <a:off x="256117" y="393701"/>
            <a:ext cx="8828617" cy="896597"/>
          </a:xfrm>
          <a:prstGeom prst="rect">
            <a:avLst/>
          </a:prstGeom>
        </p:spPr>
        <p:txBody>
          <a:bodyPr vert="horz"/>
          <a:lstStyle>
            <a:lvl1pPr algn="l">
              <a:defRPr sz="2000" b="1" cap="all" baseline="0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en-US" noProof="0" dirty="0"/>
              <a:t>HEADLINE (single or double line, Arial, 20pt, bold, capital letters).</a:t>
            </a:r>
          </a:p>
        </p:txBody>
      </p:sp>
      <p:sp>
        <p:nvSpPr>
          <p:cNvPr id="16" name="Textplatzhalter 2"/>
          <p:cNvSpPr>
            <a:spLocks noGrp="1"/>
          </p:cNvSpPr>
          <p:nvPr>
            <p:ph type="body" sz="quarter" idx="17" hasCustomPrompt="1"/>
          </p:nvPr>
        </p:nvSpPr>
        <p:spPr>
          <a:xfrm>
            <a:off x="256116" y="174990"/>
            <a:ext cx="8827200" cy="218710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000" b="0" cap="all" baseline="0">
                <a:solidFill>
                  <a:srgbClr val="7F7F7F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pPr lvl="0"/>
            <a:r>
              <a:rPr lang="en-US" noProof="0" dirty="0"/>
              <a:t>OVERLINE/VERSION (Arial, 10pt, capital letters)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5C36D574-6E13-4886-9F94-5BF16548224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876366" y="384176"/>
            <a:ext cx="2039319" cy="520129"/>
          </a:xfrm>
          <a:prstGeom prst="rect">
            <a:avLst/>
          </a:prstGeom>
        </p:spPr>
      </p:pic>
      <p:sp>
        <p:nvSpPr>
          <p:cNvPr id="11" name="Textplatzhalter 4"/>
          <p:cNvSpPr>
            <a:spLocks noGrp="1"/>
          </p:cNvSpPr>
          <p:nvPr>
            <p:ph type="body" sz="quarter" idx="19" hasCustomPrompt="1"/>
          </p:nvPr>
        </p:nvSpPr>
        <p:spPr>
          <a:xfrm>
            <a:off x="255264" y="6555190"/>
            <a:ext cx="8888737" cy="266432"/>
          </a:xfrm>
          <a:prstGeom prst="rect">
            <a:avLst/>
          </a:prstGeom>
        </p:spPr>
        <p:txBody>
          <a:bodyPr anchor="ctr"/>
          <a:lstStyle>
            <a:lvl1pPr marL="0" indent="0">
              <a:spcBef>
                <a:spcPts val="600"/>
              </a:spcBef>
              <a:buFont typeface="Wingdings" panose="05000000000000000000" pitchFamily="2" charset="2"/>
              <a:buNone/>
              <a:defRPr sz="800">
                <a:solidFill>
                  <a:schemeClr val="bg1">
                    <a:lumMod val="65000"/>
                  </a:schemeClr>
                </a:solidFill>
              </a:defRPr>
            </a:lvl1pPr>
            <a:lvl2pPr marL="457200" indent="0">
              <a:spcBef>
                <a:spcPts val="600"/>
              </a:spcBef>
              <a:buFont typeface="Arial" panose="020B0604020202020204" pitchFamily="34" charset="0"/>
              <a:buNone/>
              <a:defRPr sz="1100">
                <a:solidFill>
                  <a:schemeClr val="bg1">
                    <a:lumMod val="50000"/>
                  </a:schemeClr>
                </a:solidFill>
              </a:defRPr>
            </a:lvl2pPr>
            <a:lvl3pPr marL="914400" indent="0">
              <a:spcBef>
                <a:spcPts val="600"/>
              </a:spcBef>
              <a:buFont typeface="Arial" panose="020B0604020202020204" pitchFamily="34" charset="0"/>
              <a:buNone/>
              <a:defRPr sz="1100">
                <a:solidFill>
                  <a:schemeClr val="bg1">
                    <a:lumMod val="50000"/>
                  </a:schemeClr>
                </a:solidFill>
              </a:defRPr>
            </a:lvl3pPr>
            <a:lvl4pPr marL="1371600" indent="0">
              <a:spcBef>
                <a:spcPts val="600"/>
              </a:spcBef>
              <a:buFont typeface="Arial" panose="020B0604020202020204" pitchFamily="34" charset="0"/>
              <a:buNone/>
              <a:defRPr sz="1100">
                <a:solidFill>
                  <a:schemeClr val="bg1">
                    <a:lumMod val="50000"/>
                  </a:schemeClr>
                </a:solidFill>
              </a:defRPr>
            </a:lvl4pPr>
            <a:lvl5pPr marL="1828800" indent="0">
              <a:spcBef>
                <a:spcPts val="600"/>
              </a:spcBef>
              <a:buFont typeface="Arial" panose="020B0604020202020204" pitchFamily="34" charset="0"/>
              <a:buNone/>
              <a:defRPr sz="110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/>
            <a:r>
              <a:rPr lang="de-DE" dirty="0" err="1"/>
              <a:t>Footer</a:t>
            </a:r>
            <a:endParaRPr lang="en-US" dirty="0"/>
          </a:p>
        </p:txBody>
      </p:sp>
      <p:sp>
        <p:nvSpPr>
          <p:cNvPr id="12" name="Textplatzhalter 4"/>
          <p:cNvSpPr>
            <a:spLocks noGrp="1"/>
          </p:cNvSpPr>
          <p:nvPr>
            <p:ph type="body" sz="quarter" idx="20" hasCustomPrompt="1"/>
          </p:nvPr>
        </p:nvSpPr>
        <p:spPr>
          <a:xfrm>
            <a:off x="9164320" y="6555190"/>
            <a:ext cx="1968000" cy="266432"/>
          </a:xfrm>
          <a:prstGeom prst="rect">
            <a:avLst/>
          </a:prstGeom>
        </p:spPr>
        <p:txBody>
          <a:bodyPr anchor="ctr"/>
          <a:lstStyle>
            <a:lvl1pPr marL="0" indent="0" algn="ctr">
              <a:spcBef>
                <a:spcPts val="600"/>
              </a:spcBef>
              <a:buFont typeface="Wingdings" panose="05000000000000000000" pitchFamily="2" charset="2"/>
              <a:buNone/>
              <a:defRPr sz="800" baseline="0">
                <a:solidFill>
                  <a:schemeClr val="bg1">
                    <a:lumMod val="65000"/>
                  </a:schemeClr>
                </a:solidFill>
              </a:defRPr>
            </a:lvl1pPr>
            <a:lvl2pPr marL="457200" indent="0">
              <a:spcBef>
                <a:spcPts val="600"/>
              </a:spcBef>
              <a:buFont typeface="Arial" panose="020B0604020202020204" pitchFamily="34" charset="0"/>
              <a:buNone/>
              <a:defRPr sz="1100">
                <a:solidFill>
                  <a:schemeClr val="bg1">
                    <a:lumMod val="50000"/>
                  </a:schemeClr>
                </a:solidFill>
              </a:defRPr>
            </a:lvl2pPr>
            <a:lvl3pPr marL="914400" indent="0">
              <a:spcBef>
                <a:spcPts val="600"/>
              </a:spcBef>
              <a:buFont typeface="Arial" panose="020B0604020202020204" pitchFamily="34" charset="0"/>
              <a:buNone/>
              <a:defRPr sz="1100">
                <a:solidFill>
                  <a:schemeClr val="bg1">
                    <a:lumMod val="50000"/>
                  </a:schemeClr>
                </a:solidFill>
              </a:defRPr>
            </a:lvl3pPr>
            <a:lvl4pPr marL="1371600" indent="0">
              <a:spcBef>
                <a:spcPts val="600"/>
              </a:spcBef>
              <a:buFont typeface="Arial" panose="020B0604020202020204" pitchFamily="34" charset="0"/>
              <a:buNone/>
              <a:defRPr sz="1100">
                <a:solidFill>
                  <a:schemeClr val="bg1">
                    <a:lumMod val="50000"/>
                  </a:schemeClr>
                </a:solidFill>
              </a:defRPr>
            </a:lvl4pPr>
            <a:lvl5pPr marL="1828800" indent="0">
              <a:spcBef>
                <a:spcPts val="600"/>
              </a:spcBef>
              <a:buFont typeface="Arial" panose="020B0604020202020204" pitchFamily="34" charset="0"/>
              <a:buNone/>
              <a:defRPr sz="110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/>
            <a:r>
              <a:rPr lang="de-DE" dirty="0" err="1"/>
              <a:t>public</a:t>
            </a:r>
            <a:r>
              <a:rPr lang="de-DE" dirty="0"/>
              <a:t> / internal / </a:t>
            </a:r>
            <a:r>
              <a:rPr lang="de-DE" dirty="0" err="1"/>
              <a:t>confidential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699163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.4_Content-2-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Inhaltsplatzhalter 2"/>
          <p:cNvSpPr>
            <a:spLocks noGrp="1"/>
          </p:cNvSpPr>
          <p:nvPr>
            <p:ph sz="quarter" idx="27" hasCustomPrompt="1"/>
          </p:nvPr>
        </p:nvSpPr>
        <p:spPr>
          <a:xfrm>
            <a:off x="6139477" y="1290638"/>
            <a:ext cx="5616000" cy="5220000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600"/>
              </a:spcBef>
              <a:buFont typeface="Wingdings" panose="05000000000000000000" pitchFamily="2" charset="2"/>
              <a:buChar char="§"/>
              <a:defRPr sz="1800">
                <a:solidFill>
                  <a:srgbClr val="000000"/>
                </a:solidFill>
              </a:defRPr>
            </a:lvl1pPr>
            <a:lvl2pPr marL="742950" indent="-285750">
              <a:spcBef>
                <a:spcPts val="600"/>
              </a:spcBef>
              <a:buFont typeface="Arial" panose="020B0604020202020204" pitchFamily="34" charset="0"/>
              <a:buChar char="−"/>
              <a:defRPr lang="de-DE" sz="1600" kern="1200" dirty="0" smtClean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>
              <a:spcBef>
                <a:spcPts val="600"/>
              </a:spcBef>
              <a:buFont typeface="Arial" panose="020B0604020202020204" pitchFamily="34" charset="0"/>
              <a:buChar char="−"/>
              <a:defRPr lang="de-DE" sz="1600" kern="1200" dirty="0" smtClean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>
              <a:spcBef>
                <a:spcPts val="600"/>
              </a:spcBef>
              <a:buFont typeface="Arial" panose="020B0604020202020204" pitchFamily="34" charset="0"/>
              <a:buChar char="−"/>
              <a:defRPr lang="de-DE" sz="1600" kern="1200" dirty="0" smtClean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>
              <a:spcBef>
                <a:spcPts val="600"/>
              </a:spcBef>
              <a:buFont typeface="Arial" panose="020B0604020202020204" pitchFamily="34" charset="0"/>
              <a:buChar char="−"/>
              <a:defRPr lang="en-US" sz="1600" kern="1200" dirty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/>
              <a:t>Textmasterformat bearbeiten</a:t>
            </a:r>
          </a:p>
          <a:p>
            <a:pPr lvl="1"/>
            <a:r>
              <a:rPr lang="en-US"/>
              <a:t>Zweite Ebene</a:t>
            </a:r>
          </a:p>
          <a:p>
            <a:pPr lvl="2"/>
            <a:r>
              <a:rPr lang="en-US"/>
              <a:t>Dritte Ebene</a:t>
            </a:r>
          </a:p>
          <a:p>
            <a:pPr lvl="3"/>
            <a:r>
              <a:rPr lang="en-US"/>
              <a:t>Vierte Ebene</a:t>
            </a:r>
          </a:p>
          <a:p>
            <a:pPr lvl="4"/>
            <a:r>
              <a:rPr lang="en-US"/>
              <a:t>Fünfte Ebene</a:t>
            </a:r>
            <a:endParaRPr lang="en-US" dirty="0"/>
          </a:p>
        </p:txBody>
      </p:sp>
      <p:sp>
        <p:nvSpPr>
          <p:cNvPr id="13" name="Inhaltsplatzhalter 2"/>
          <p:cNvSpPr>
            <a:spLocks noGrp="1"/>
          </p:cNvSpPr>
          <p:nvPr>
            <p:ph sz="quarter" idx="26" hasCustomPrompt="1"/>
          </p:nvPr>
        </p:nvSpPr>
        <p:spPr>
          <a:xfrm>
            <a:off x="256117" y="1290638"/>
            <a:ext cx="5616000" cy="5220000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600"/>
              </a:spcBef>
              <a:buFont typeface="Wingdings" panose="05000000000000000000" pitchFamily="2" charset="2"/>
              <a:buChar char="§"/>
              <a:defRPr sz="1800">
                <a:solidFill>
                  <a:srgbClr val="000000"/>
                </a:solidFill>
              </a:defRPr>
            </a:lvl1pPr>
            <a:lvl2pPr marL="742950" indent="-285750">
              <a:spcBef>
                <a:spcPts val="600"/>
              </a:spcBef>
              <a:buFont typeface="Arial" panose="020B0604020202020204" pitchFamily="34" charset="0"/>
              <a:buChar char="−"/>
              <a:defRPr lang="de-DE" sz="1600" kern="1200" dirty="0" smtClean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>
              <a:spcBef>
                <a:spcPts val="600"/>
              </a:spcBef>
              <a:buFont typeface="Arial" panose="020B0604020202020204" pitchFamily="34" charset="0"/>
              <a:buChar char="−"/>
              <a:defRPr lang="de-DE" sz="1600" kern="1200" dirty="0" smtClean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>
              <a:spcBef>
                <a:spcPts val="600"/>
              </a:spcBef>
              <a:buFont typeface="Arial" panose="020B0604020202020204" pitchFamily="34" charset="0"/>
              <a:buChar char="−"/>
              <a:defRPr lang="de-DE" sz="1600" kern="1200" dirty="0" smtClean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>
              <a:spcBef>
                <a:spcPts val="600"/>
              </a:spcBef>
              <a:buFont typeface="Arial" panose="020B0604020202020204" pitchFamily="34" charset="0"/>
              <a:buChar char="−"/>
              <a:defRPr lang="en-US" sz="1600" kern="1200" dirty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/>
              <a:t>Textmasterformat bearbeiten</a:t>
            </a:r>
          </a:p>
          <a:p>
            <a:pPr lvl="1"/>
            <a:r>
              <a:rPr lang="en-US"/>
              <a:t>Zweite Ebene</a:t>
            </a:r>
          </a:p>
          <a:p>
            <a:pPr lvl="2"/>
            <a:r>
              <a:rPr lang="en-US"/>
              <a:t>Dritte Ebene</a:t>
            </a:r>
          </a:p>
          <a:p>
            <a:pPr lvl="3"/>
            <a:r>
              <a:rPr lang="en-US"/>
              <a:t>Vierte Ebene</a:t>
            </a:r>
          </a:p>
          <a:p>
            <a:pPr lvl="4"/>
            <a:r>
              <a:rPr lang="en-US"/>
              <a:t>Fünfte Ebene</a:t>
            </a:r>
            <a:endParaRPr lang="en-US" dirty="0"/>
          </a:p>
        </p:txBody>
      </p:sp>
      <p:sp>
        <p:nvSpPr>
          <p:cNvPr id="18" name="Titel 1"/>
          <p:cNvSpPr>
            <a:spLocks noGrp="1"/>
          </p:cNvSpPr>
          <p:nvPr>
            <p:ph type="title" hasCustomPrompt="1"/>
          </p:nvPr>
        </p:nvSpPr>
        <p:spPr>
          <a:xfrm>
            <a:off x="256118" y="393701"/>
            <a:ext cx="8828617" cy="896597"/>
          </a:xfrm>
          <a:prstGeom prst="rect">
            <a:avLst/>
          </a:prstGeom>
        </p:spPr>
        <p:txBody>
          <a:bodyPr vert="horz"/>
          <a:lstStyle>
            <a:lvl1pPr algn="l">
              <a:defRPr sz="2000" b="1" cap="all" baseline="0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en-US" noProof="0" dirty="0"/>
              <a:t>HEADLINE (single or double line, Arial, 20pt, bold, capital letters).</a:t>
            </a:r>
          </a:p>
        </p:txBody>
      </p:sp>
      <p:sp>
        <p:nvSpPr>
          <p:cNvPr id="19" name="Textplatzhalter 2"/>
          <p:cNvSpPr>
            <a:spLocks noGrp="1"/>
          </p:cNvSpPr>
          <p:nvPr>
            <p:ph type="body" sz="quarter" idx="17" hasCustomPrompt="1"/>
          </p:nvPr>
        </p:nvSpPr>
        <p:spPr>
          <a:xfrm>
            <a:off x="256116" y="174990"/>
            <a:ext cx="8827200" cy="218710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000" b="0" cap="all" baseline="0">
                <a:solidFill>
                  <a:srgbClr val="7F7F7F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pPr lvl="0"/>
            <a:r>
              <a:rPr lang="en-US" noProof="0" dirty="0"/>
              <a:t>OVERLINE/VERSION (Arial, 10pt, capital letters)</a:t>
            </a: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511AB20E-BEF3-43BC-BFC4-8C9403D20C5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876366" y="384176"/>
            <a:ext cx="2039319" cy="520129"/>
          </a:xfrm>
          <a:prstGeom prst="rect">
            <a:avLst/>
          </a:prstGeom>
        </p:spPr>
      </p:pic>
      <p:sp>
        <p:nvSpPr>
          <p:cNvPr id="12" name="Textplatzhalter 4"/>
          <p:cNvSpPr>
            <a:spLocks noGrp="1"/>
          </p:cNvSpPr>
          <p:nvPr>
            <p:ph type="body" sz="quarter" idx="19" hasCustomPrompt="1"/>
          </p:nvPr>
        </p:nvSpPr>
        <p:spPr>
          <a:xfrm>
            <a:off x="255264" y="6555190"/>
            <a:ext cx="8888737" cy="266432"/>
          </a:xfrm>
          <a:prstGeom prst="rect">
            <a:avLst/>
          </a:prstGeom>
        </p:spPr>
        <p:txBody>
          <a:bodyPr anchor="ctr"/>
          <a:lstStyle>
            <a:lvl1pPr marL="0" indent="0">
              <a:spcBef>
                <a:spcPts val="600"/>
              </a:spcBef>
              <a:buFont typeface="Wingdings" panose="05000000000000000000" pitchFamily="2" charset="2"/>
              <a:buNone/>
              <a:defRPr sz="800">
                <a:solidFill>
                  <a:schemeClr val="bg1">
                    <a:lumMod val="65000"/>
                  </a:schemeClr>
                </a:solidFill>
              </a:defRPr>
            </a:lvl1pPr>
            <a:lvl2pPr marL="457200" indent="0">
              <a:spcBef>
                <a:spcPts val="600"/>
              </a:spcBef>
              <a:buFont typeface="Arial" panose="020B0604020202020204" pitchFamily="34" charset="0"/>
              <a:buNone/>
              <a:defRPr sz="1100">
                <a:solidFill>
                  <a:schemeClr val="bg1">
                    <a:lumMod val="50000"/>
                  </a:schemeClr>
                </a:solidFill>
              </a:defRPr>
            </a:lvl2pPr>
            <a:lvl3pPr marL="914400" indent="0">
              <a:spcBef>
                <a:spcPts val="600"/>
              </a:spcBef>
              <a:buFont typeface="Arial" panose="020B0604020202020204" pitchFamily="34" charset="0"/>
              <a:buNone/>
              <a:defRPr sz="1100">
                <a:solidFill>
                  <a:schemeClr val="bg1">
                    <a:lumMod val="50000"/>
                  </a:schemeClr>
                </a:solidFill>
              </a:defRPr>
            </a:lvl3pPr>
            <a:lvl4pPr marL="1371600" indent="0">
              <a:spcBef>
                <a:spcPts val="600"/>
              </a:spcBef>
              <a:buFont typeface="Arial" panose="020B0604020202020204" pitchFamily="34" charset="0"/>
              <a:buNone/>
              <a:defRPr sz="1100">
                <a:solidFill>
                  <a:schemeClr val="bg1">
                    <a:lumMod val="50000"/>
                  </a:schemeClr>
                </a:solidFill>
              </a:defRPr>
            </a:lvl4pPr>
            <a:lvl5pPr marL="1828800" indent="0">
              <a:spcBef>
                <a:spcPts val="600"/>
              </a:spcBef>
              <a:buFont typeface="Arial" panose="020B0604020202020204" pitchFamily="34" charset="0"/>
              <a:buNone/>
              <a:defRPr sz="110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/>
            <a:r>
              <a:rPr lang="de-DE" dirty="0" err="1"/>
              <a:t>Footer</a:t>
            </a:r>
            <a:endParaRPr lang="en-US" dirty="0"/>
          </a:p>
        </p:txBody>
      </p:sp>
      <p:sp>
        <p:nvSpPr>
          <p:cNvPr id="15" name="Textplatzhalter 4"/>
          <p:cNvSpPr>
            <a:spLocks noGrp="1"/>
          </p:cNvSpPr>
          <p:nvPr>
            <p:ph type="body" sz="quarter" idx="20" hasCustomPrompt="1"/>
          </p:nvPr>
        </p:nvSpPr>
        <p:spPr>
          <a:xfrm>
            <a:off x="9164320" y="6555190"/>
            <a:ext cx="1968000" cy="266432"/>
          </a:xfrm>
          <a:prstGeom prst="rect">
            <a:avLst/>
          </a:prstGeom>
        </p:spPr>
        <p:txBody>
          <a:bodyPr anchor="ctr"/>
          <a:lstStyle>
            <a:lvl1pPr marL="0" indent="0" algn="ctr">
              <a:spcBef>
                <a:spcPts val="600"/>
              </a:spcBef>
              <a:buFont typeface="Wingdings" panose="05000000000000000000" pitchFamily="2" charset="2"/>
              <a:buNone/>
              <a:defRPr sz="800" baseline="0">
                <a:solidFill>
                  <a:schemeClr val="bg1">
                    <a:lumMod val="65000"/>
                  </a:schemeClr>
                </a:solidFill>
              </a:defRPr>
            </a:lvl1pPr>
            <a:lvl2pPr marL="457200" indent="0">
              <a:spcBef>
                <a:spcPts val="600"/>
              </a:spcBef>
              <a:buFont typeface="Arial" panose="020B0604020202020204" pitchFamily="34" charset="0"/>
              <a:buNone/>
              <a:defRPr sz="1100">
                <a:solidFill>
                  <a:schemeClr val="bg1">
                    <a:lumMod val="50000"/>
                  </a:schemeClr>
                </a:solidFill>
              </a:defRPr>
            </a:lvl2pPr>
            <a:lvl3pPr marL="914400" indent="0">
              <a:spcBef>
                <a:spcPts val="600"/>
              </a:spcBef>
              <a:buFont typeface="Arial" panose="020B0604020202020204" pitchFamily="34" charset="0"/>
              <a:buNone/>
              <a:defRPr sz="1100">
                <a:solidFill>
                  <a:schemeClr val="bg1">
                    <a:lumMod val="50000"/>
                  </a:schemeClr>
                </a:solidFill>
              </a:defRPr>
            </a:lvl3pPr>
            <a:lvl4pPr marL="1371600" indent="0">
              <a:spcBef>
                <a:spcPts val="600"/>
              </a:spcBef>
              <a:buFont typeface="Arial" panose="020B0604020202020204" pitchFamily="34" charset="0"/>
              <a:buNone/>
              <a:defRPr sz="1100">
                <a:solidFill>
                  <a:schemeClr val="bg1">
                    <a:lumMod val="50000"/>
                  </a:schemeClr>
                </a:solidFill>
              </a:defRPr>
            </a:lvl4pPr>
            <a:lvl5pPr marL="1828800" indent="0">
              <a:spcBef>
                <a:spcPts val="600"/>
              </a:spcBef>
              <a:buFont typeface="Arial" panose="020B0604020202020204" pitchFamily="34" charset="0"/>
              <a:buNone/>
              <a:defRPr sz="110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/>
            <a:r>
              <a:rPr lang="de-DE" dirty="0" err="1"/>
              <a:t>public</a:t>
            </a:r>
            <a:r>
              <a:rPr lang="de-DE" dirty="0"/>
              <a:t> / internal / </a:t>
            </a:r>
            <a:r>
              <a:rPr lang="de-DE" dirty="0" err="1"/>
              <a:t>confidential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881003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13D7E-1CFE-4B3E-AED2-10EF9441C6D2}" type="datetime1">
              <a:rPr lang="en-US" smtClean="0"/>
              <a:t>12/30/2019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20200" y="6356350"/>
            <a:ext cx="2743200" cy="365125"/>
          </a:xfrm>
        </p:spPr>
        <p:txBody>
          <a:bodyPr/>
          <a:lstStyle>
            <a:lvl1pPr>
              <a:defRPr/>
            </a:lvl1pPr>
          </a:lstStyle>
          <a:p>
            <a:fld id="{9CEB20FD-57B4-4116-B954-02381E95969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46294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92594-8B53-425F-9F52-CF0BE8986943}" type="datetime1">
              <a:rPr lang="en-US" smtClean="0"/>
              <a:t>12/30/2019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F945A-7155-4828-81E1-7223299935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57386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7CC34F-8BF9-4379-9584-4F9F5FDE5C61}" type="datetime1">
              <a:rPr lang="en-US" smtClean="0"/>
              <a:t>12/30/2019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F945A-7155-4828-81E1-7223299935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53459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59234-9316-478F-9D5A-A6C6C1AD1631}" type="datetime1">
              <a:rPr lang="en-US" smtClean="0"/>
              <a:t>12/30/2019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F945A-7155-4828-81E1-7223299935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83464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D79D6-E007-4C22-A104-30B040C23118}" type="datetime1">
              <a:rPr lang="en-US" smtClean="0"/>
              <a:t>12/30/2019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F945A-7155-4828-81E1-7223299935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49301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4D494-BD0C-4F1D-AE3E-6DBE5D6B45EE}" type="datetime1">
              <a:rPr lang="en-US" smtClean="0"/>
              <a:t>12/30/2019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F945A-7155-4828-81E1-7223299935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54620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1C26B-6CE4-48A4-936C-1A3A830F32FC}" type="datetime1">
              <a:rPr lang="en-US" smtClean="0"/>
              <a:t>12/30/2019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F945A-7155-4828-81E1-7223299935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04444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EAB94-FC85-4FF7-A739-C75CEDCAB84A}" type="datetime1">
              <a:rPr lang="en-US" smtClean="0"/>
              <a:t>12/30/2019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F945A-7155-4828-81E1-7223299935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95766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6B552B-D5C0-4E00-8985-5A7619954177}" type="datetime1">
              <a:rPr lang="en-US" smtClean="0"/>
              <a:t>12/30/2019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9F945A-7155-4828-81E1-722329993529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994" y="6311900"/>
            <a:ext cx="1898734" cy="619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86388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5.jpeg"/><Relationship Id="rId7" Type="http://schemas.openxmlformats.org/officeDocument/2006/relationships/image" Target="../media/image8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latech.edu/" TargetMode="External"/><Relationship Id="rId11" Type="http://schemas.openxmlformats.org/officeDocument/2006/relationships/image" Target="../media/image12.png"/><Relationship Id="rId5" Type="http://schemas.openxmlformats.org/officeDocument/2006/relationships/image" Target="../media/image7.jpeg"/><Relationship Id="rId10" Type="http://schemas.openxmlformats.org/officeDocument/2006/relationships/image" Target="../media/image11.png"/><Relationship Id="rId4" Type="http://schemas.openxmlformats.org/officeDocument/2006/relationships/image" Target="../media/image6.jpeg"/><Relationship Id="rId9" Type="http://schemas.openxmlformats.org/officeDocument/2006/relationships/image" Target="../media/image10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9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Rectangle 50"/>
          <p:cNvSpPr/>
          <p:nvPr/>
        </p:nvSpPr>
        <p:spPr>
          <a:xfrm>
            <a:off x="2314208" y="2683059"/>
            <a:ext cx="5040565" cy="1361722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Rectangle 71"/>
          <p:cNvSpPr/>
          <p:nvPr/>
        </p:nvSpPr>
        <p:spPr>
          <a:xfrm>
            <a:off x="0" y="4164126"/>
            <a:ext cx="2198320" cy="136172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909622" y="1160741"/>
            <a:ext cx="2445149" cy="139767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10004362" y="5642064"/>
            <a:ext cx="2187639" cy="121593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ectangle 54"/>
          <p:cNvSpPr/>
          <p:nvPr/>
        </p:nvSpPr>
        <p:spPr>
          <a:xfrm>
            <a:off x="2314208" y="4164126"/>
            <a:ext cx="2462339" cy="136172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8" name="Picture 67"/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4" b="16579"/>
          <a:stretch/>
        </p:blipFill>
        <p:spPr>
          <a:xfrm>
            <a:off x="2335767" y="5642064"/>
            <a:ext cx="2425048" cy="1208902"/>
          </a:xfrm>
          <a:prstGeom prst="rect">
            <a:avLst/>
          </a:prstGeom>
        </p:spPr>
      </p:pic>
      <p:sp>
        <p:nvSpPr>
          <p:cNvPr id="52" name="Rectangle 51"/>
          <p:cNvSpPr/>
          <p:nvPr/>
        </p:nvSpPr>
        <p:spPr>
          <a:xfrm>
            <a:off x="7470660" y="2683060"/>
            <a:ext cx="4721341" cy="2842788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4" name="Picture 63"/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31" r="53761" b="61381"/>
          <a:stretch/>
        </p:blipFill>
        <p:spPr>
          <a:xfrm>
            <a:off x="0" y="-14067"/>
            <a:ext cx="2208628" cy="1111347"/>
          </a:xfrm>
          <a:prstGeom prst="rect">
            <a:avLst/>
          </a:prstGeom>
        </p:spPr>
      </p:pic>
      <p:pic>
        <p:nvPicPr>
          <p:cNvPr id="65" name="Picture 64"/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1275" r="53761" b="16340"/>
          <a:stretch/>
        </p:blipFill>
        <p:spPr>
          <a:xfrm>
            <a:off x="0" y="1181686"/>
            <a:ext cx="2208628" cy="1390018"/>
          </a:xfrm>
          <a:prstGeom prst="rect">
            <a:avLst/>
          </a:prstGeom>
        </p:spPr>
      </p:pic>
      <p:pic>
        <p:nvPicPr>
          <p:cNvPr id="66" name="Picture 65"/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595" t="41444" r="-430" b="16340"/>
          <a:stretch/>
        </p:blipFill>
        <p:spPr>
          <a:xfrm>
            <a:off x="2321168" y="1181685"/>
            <a:ext cx="2475915" cy="1384487"/>
          </a:xfrm>
          <a:prstGeom prst="rect">
            <a:avLst/>
          </a:prstGeom>
        </p:spPr>
      </p:pic>
      <p:pic>
        <p:nvPicPr>
          <p:cNvPr id="67" name="Picture 66"/>
          <p:cNvPicPr>
            <a:picLocks noChangeAspect="1"/>
          </p:cNvPicPr>
          <p:nvPr/>
        </p:nvPicPr>
        <p:blipFill rotWithShape="1"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027" t="4731" b="61875"/>
          <a:stretch/>
        </p:blipFill>
        <p:spPr>
          <a:xfrm>
            <a:off x="2321169" y="2136"/>
            <a:ext cx="2482512" cy="1095144"/>
          </a:xfrm>
          <a:prstGeom prst="rect">
            <a:avLst/>
          </a:prstGeom>
        </p:spPr>
      </p:pic>
      <p:sp>
        <p:nvSpPr>
          <p:cNvPr id="40" name="Rectangle 39"/>
          <p:cNvSpPr/>
          <p:nvPr/>
        </p:nvSpPr>
        <p:spPr>
          <a:xfrm>
            <a:off x="4892434" y="-1"/>
            <a:ext cx="2462339" cy="1083045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/>
          <p:cNvSpPr/>
          <p:nvPr/>
        </p:nvSpPr>
        <p:spPr>
          <a:xfrm>
            <a:off x="7470660" y="0"/>
            <a:ext cx="2462339" cy="1083045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/>
          <p:cNvSpPr/>
          <p:nvPr/>
        </p:nvSpPr>
        <p:spPr>
          <a:xfrm>
            <a:off x="10048887" y="-1"/>
            <a:ext cx="2143114" cy="108304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7470660" y="1196690"/>
            <a:ext cx="2462339" cy="136172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 47"/>
          <p:cNvSpPr/>
          <p:nvPr/>
        </p:nvSpPr>
        <p:spPr>
          <a:xfrm>
            <a:off x="10048887" y="1196689"/>
            <a:ext cx="2143114" cy="1361722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 48"/>
          <p:cNvSpPr/>
          <p:nvPr/>
        </p:nvSpPr>
        <p:spPr>
          <a:xfrm>
            <a:off x="0" y="2683059"/>
            <a:ext cx="2198321" cy="1361722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Rectangle 58"/>
          <p:cNvSpPr/>
          <p:nvPr/>
        </p:nvSpPr>
        <p:spPr>
          <a:xfrm>
            <a:off x="0" y="5642066"/>
            <a:ext cx="2198321" cy="121593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Rectangle 60"/>
          <p:cNvSpPr/>
          <p:nvPr/>
        </p:nvSpPr>
        <p:spPr>
          <a:xfrm>
            <a:off x="4892434" y="5642066"/>
            <a:ext cx="2462339" cy="121593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Rectangle 61"/>
          <p:cNvSpPr/>
          <p:nvPr/>
        </p:nvSpPr>
        <p:spPr>
          <a:xfrm>
            <a:off x="7470660" y="5642067"/>
            <a:ext cx="2462339" cy="121593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03019" y="2946749"/>
            <a:ext cx="4256621" cy="2423354"/>
          </a:xfrm>
        </p:spPr>
        <p:txBody>
          <a:bodyPr>
            <a:no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Industry Partner Spotlight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9317182" y="6351729"/>
            <a:ext cx="2743200" cy="365125"/>
          </a:xfrm>
          <a:ln>
            <a:noFill/>
          </a:ln>
        </p:spPr>
        <p:txBody>
          <a:bodyPr/>
          <a:lstStyle/>
          <a:p>
            <a:fld id="{AF9F945A-7155-4828-81E1-722329993529}" type="slidenum">
              <a:rPr lang="en-US" smtClean="0"/>
              <a:t>1</a:t>
            </a:fld>
            <a:endParaRPr lang="en-US"/>
          </a:p>
        </p:txBody>
      </p:sp>
      <p:pic>
        <p:nvPicPr>
          <p:cNvPr id="9" name="Picture 8">
            <a:hlinkClick r:id="rId6"/>
          </p:cNvPr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599938" y="96711"/>
            <a:ext cx="1041012" cy="947437"/>
          </a:xfrm>
          <a:prstGeom prst="rect">
            <a:avLst/>
          </a:prstGeom>
        </p:spPr>
      </p:pic>
      <p:pic>
        <p:nvPicPr>
          <p:cNvPr id="12" name="Picture 2" descr="NSF 4-Color Bitmap Logo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6661" y="5761860"/>
            <a:ext cx="974544" cy="974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6" name="Picture 75"/>
          <p:cNvPicPr>
            <a:picLocks noChangeAspect="1"/>
          </p:cNvPicPr>
          <p:nvPr/>
        </p:nvPicPr>
        <p:blipFill rotWithShape="1">
          <a:blip r:embed="rId9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707" t="32820" b="5942"/>
          <a:stretch/>
        </p:blipFill>
        <p:spPr>
          <a:xfrm>
            <a:off x="7467309" y="1179776"/>
            <a:ext cx="2453249" cy="1366476"/>
          </a:xfrm>
          <a:prstGeom prst="rect">
            <a:avLst/>
          </a:prstGeom>
        </p:spPr>
      </p:pic>
      <p:sp>
        <p:nvSpPr>
          <p:cNvPr id="77" name="Rectangle 76"/>
          <p:cNvSpPr/>
          <p:nvPr/>
        </p:nvSpPr>
        <p:spPr>
          <a:xfrm>
            <a:off x="4892434" y="4164126"/>
            <a:ext cx="2462337" cy="1361722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 descr="A close up of text on a black background&#10;&#10;Description automatically generated">
            <a:extLst>
              <a:ext uri="{FF2B5EF4-FFF2-40B4-BE49-F238E27FC236}">
                <a16:creationId xmlns:a16="http://schemas.microsoft.com/office/drawing/2014/main" id="{0653BFE7-A2E3-4A0D-AC4C-81A6E00DB9BF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2525" y="2778759"/>
            <a:ext cx="4559817" cy="1182626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85DFB068-BEFA-4BB7-96B6-B49B7BE20B6D}"/>
              </a:ext>
            </a:extLst>
          </p:cNvPr>
          <p:cNvPicPr>
            <a:picLocks noChangeAspect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10" y="4475285"/>
            <a:ext cx="2108499" cy="8541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39061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3B8FD"/>
            </a:gs>
            <a:gs pos="60000">
              <a:schemeClr val="bg2">
                <a:tint val="95000"/>
                <a:shade val="100000"/>
                <a:satMod val="130000"/>
                <a:lumMod val="64000"/>
                <a:lumOff val="36000"/>
              </a:schemeClr>
            </a:gs>
            <a:gs pos="100000">
              <a:srgbClr val="69B3E7">
                <a:lumMod val="80000"/>
              </a:srgbClr>
            </a:gs>
          </a:gsLst>
          <a:path path="circle">
            <a:fillToRect l="20000" t="10000" r="20000" b="6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\\st-svpdfs01\DAT\OP\100 Projects\100 University\Benteler facility 3.16-1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2621"/>
          <a:stretch/>
        </p:blipFill>
        <p:spPr bwMode="auto">
          <a:xfrm>
            <a:off x="1524000" y="376494"/>
            <a:ext cx="9144000" cy="44943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platzhalter 5"/>
          <p:cNvSpPr>
            <a:spLocks noGrp="1"/>
          </p:cNvSpPr>
          <p:nvPr>
            <p:ph type="body" sz="quarter" idx="10"/>
          </p:nvPr>
        </p:nvSpPr>
        <p:spPr>
          <a:xfrm>
            <a:off x="1727199" y="4870856"/>
            <a:ext cx="7153189" cy="1529944"/>
          </a:xfrm>
        </p:spPr>
        <p:txBody>
          <a:bodyPr>
            <a:normAutofit/>
          </a:bodyPr>
          <a:lstStyle/>
          <a:p>
            <a:r>
              <a:rPr lang="en-US" sz="2200" dirty="0" err="1"/>
              <a:t>Benteler</a:t>
            </a:r>
            <a:r>
              <a:rPr lang="en-US" sz="2200" dirty="0"/>
              <a:t> steel/tube manufacturing corp.</a:t>
            </a:r>
          </a:p>
          <a:p>
            <a:r>
              <a:rPr lang="en-US" sz="2200" dirty="0"/>
              <a:t>Port of Caddo-bossier</a:t>
            </a:r>
          </a:p>
          <a:p>
            <a:r>
              <a:rPr lang="en-US" sz="2200" dirty="0"/>
              <a:t>shreveport, Louisiana</a:t>
            </a:r>
          </a:p>
          <a:p>
            <a:endParaRPr lang="en-US" sz="2200" dirty="0"/>
          </a:p>
          <a:p>
            <a:endParaRPr lang="en-US" sz="2200" dirty="0"/>
          </a:p>
          <a:p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3239175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3B8FD"/>
            </a:gs>
            <a:gs pos="60000">
              <a:schemeClr val="bg2">
                <a:tint val="95000"/>
                <a:shade val="100000"/>
                <a:satMod val="130000"/>
                <a:lumMod val="64000"/>
                <a:lumOff val="36000"/>
              </a:schemeClr>
            </a:gs>
            <a:gs pos="100000">
              <a:srgbClr val="69B3E7">
                <a:lumMod val="80000"/>
              </a:srgbClr>
            </a:gs>
          </a:gsLst>
          <a:path path="circle">
            <a:fillToRect l="20000" t="10000" r="20000" b="6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S:\Projekte\02_GROUP_BBS\2018\01_Grafik_Diesel\_Unternehmenspräsentation\Material\Bilder Low Res\Fotolia_176266354_L.jpg">
            <a:extLst>
              <a:ext uri="{FF2B5EF4-FFF2-40B4-BE49-F238E27FC236}">
                <a16:creationId xmlns:a16="http://schemas.microsoft.com/office/drawing/2014/main" id="{326C61AA-5374-44E7-98EF-46E7B45F2AE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524000" y="336885"/>
            <a:ext cx="9144000" cy="484060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 descr="A screenshot of a cell phone&#10;&#10;Description generated with very high confidence">
            <a:extLst>
              <a:ext uri="{FF2B5EF4-FFF2-40B4-BE49-F238E27FC236}">
                <a16:creationId xmlns:a16="http://schemas.microsoft.com/office/drawing/2014/main" id="{487B9218-7B62-4C1B-A22D-01DE5BF14AA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2014" y="2757187"/>
            <a:ext cx="4320000" cy="43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8348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DB822E9C-6CE2-4132-BB40-0229FDA142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Our structure </a:t>
            </a:r>
            <a:endParaRPr lang="de-DE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D60AC165-FE01-4F20-8A5E-CF025F75ADC6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>
            <a:normAutofit lnSpcReduction="10000"/>
          </a:bodyPr>
          <a:lstStyle/>
          <a:p>
            <a:r>
              <a:rPr lang="en-US" dirty="0" err="1"/>
              <a:t>Benteler</a:t>
            </a:r>
            <a:r>
              <a:rPr lang="en-US" dirty="0"/>
              <a:t> academy </a:t>
            </a:r>
            <a:endParaRPr lang="de-DE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E803A140-E691-400B-9E93-8B96303B1EC5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CC709798-6407-4EAD-ACC2-FC874AFDF316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de-DE"/>
          </a:p>
        </p:txBody>
      </p:sp>
      <p:grpSp>
        <p:nvGrpSpPr>
          <p:cNvPr id="12" name="Gruppieren 5">
            <a:extLst>
              <a:ext uri="{FF2B5EF4-FFF2-40B4-BE49-F238E27FC236}">
                <a16:creationId xmlns:a16="http://schemas.microsoft.com/office/drawing/2014/main" id="{9822C6AB-774C-4769-A9F3-AA277BB6D978}"/>
              </a:ext>
            </a:extLst>
          </p:cNvPr>
          <p:cNvGrpSpPr/>
          <p:nvPr/>
        </p:nvGrpSpPr>
        <p:grpSpPr>
          <a:xfrm>
            <a:off x="2014175" y="987956"/>
            <a:ext cx="8163651" cy="5291030"/>
            <a:chOff x="512805" y="1052736"/>
            <a:chExt cx="8163651" cy="5291030"/>
          </a:xfrm>
        </p:grpSpPr>
        <p:grpSp>
          <p:nvGrpSpPr>
            <p:cNvPr id="13" name="Gruppieren 7">
              <a:extLst>
                <a:ext uri="{FF2B5EF4-FFF2-40B4-BE49-F238E27FC236}">
                  <a16:creationId xmlns:a16="http://schemas.microsoft.com/office/drawing/2014/main" id="{35EC1F91-ACAC-4840-B5F2-A1F267E52B75}"/>
                </a:ext>
              </a:extLst>
            </p:cNvPr>
            <p:cNvGrpSpPr/>
            <p:nvPr/>
          </p:nvGrpSpPr>
          <p:grpSpPr>
            <a:xfrm>
              <a:off x="557429" y="6112934"/>
              <a:ext cx="656717" cy="230832"/>
              <a:chOff x="1533720" y="6296483"/>
              <a:chExt cx="656717" cy="230832"/>
            </a:xfrm>
          </p:grpSpPr>
          <p:sp>
            <p:nvSpPr>
              <p:cNvPr id="46" name="Rechteck 8">
                <a:extLst>
                  <a:ext uri="{FF2B5EF4-FFF2-40B4-BE49-F238E27FC236}">
                    <a16:creationId xmlns:a16="http://schemas.microsoft.com/office/drawing/2014/main" id="{81E76120-3463-4F39-836C-091333A2575A}"/>
                  </a:ext>
                </a:extLst>
              </p:cNvPr>
              <p:cNvSpPr/>
              <p:nvPr/>
            </p:nvSpPr>
            <p:spPr>
              <a:xfrm>
                <a:off x="1588990" y="6296483"/>
                <a:ext cx="601447" cy="2308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>
                <a:defPPr>
                  <a:defRPr lang="de-DE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Divisions</a:t>
                </a:r>
              </a:p>
            </p:txBody>
          </p:sp>
          <p:sp>
            <p:nvSpPr>
              <p:cNvPr id="47" name="Rechteck 9">
                <a:extLst>
                  <a:ext uri="{FF2B5EF4-FFF2-40B4-BE49-F238E27FC236}">
                    <a16:creationId xmlns:a16="http://schemas.microsoft.com/office/drawing/2014/main" id="{6540D91E-C6B6-41F5-A4E4-3965C353E748}"/>
                  </a:ext>
                </a:extLst>
              </p:cNvPr>
              <p:cNvSpPr/>
              <p:nvPr/>
            </p:nvSpPr>
            <p:spPr>
              <a:xfrm>
                <a:off x="1533720" y="6356808"/>
                <a:ext cx="108000" cy="108000"/>
              </a:xfrm>
              <a:prstGeom prst="rect">
                <a:avLst/>
              </a:prstGeom>
              <a:solidFill>
                <a:srgbClr val="004996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200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14" name="Gruppieren 10">
              <a:extLst>
                <a:ext uri="{FF2B5EF4-FFF2-40B4-BE49-F238E27FC236}">
                  <a16:creationId xmlns:a16="http://schemas.microsoft.com/office/drawing/2014/main" id="{C8C5F7B5-5C78-481B-AA5D-D639A78FE918}"/>
                </a:ext>
              </a:extLst>
            </p:cNvPr>
            <p:cNvGrpSpPr/>
            <p:nvPr/>
          </p:nvGrpSpPr>
          <p:grpSpPr>
            <a:xfrm>
              <a:off x="4970104" y="6112934"/>
              <a:ext cx="642250" cy="230832"/>
              <a:chOff x="6258533" y="6296483"/>
              <a:chExt cx="642250" cy="230832"/>
            </a:xfrm>
          </p:grpSpPr>
          <p:sp>
            <p:nvSpPr>
              <p:cNvPr id="44" name="Rechteck 11">
                <a:extLst>
                  <a:ext uri="{FF2B5EF4-FFF2-40B4-BE49-F238E27FC236}">
                    <a16:creationId xmlns:a16="http://schemas.microsoft.com/office/drawing/2014/main" id="{61F8AB71-F17B-4494-936E-FF2582807EEB}"/>
                  </a:ext>
                </a:extLst>
              </p:cNvPr>
              <p:cNvSpPr/>
              <p:nvPr/>
            </p:nvSpPr>
            <p:spPr>
              <a:xfrm>
                <a:off x="6258533" y="6356808"/>
                <a:ext cx="108000" cy="108000"/>
              </a:xfrm>
              <a:prstGeom prst="rect">
                <a:avLst/>
              </a:prstGeom>
              <a:solidFill>
                <a:srgbClr val="DFEFFB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45" name="Rechteck 12">
                <a:extLst>
                  <a:ext uri="{FF2B5EF4-FFF2-40B4-BE49-F238E27FC236}">
                    <a16:creationId xmlns:a16="http://schemas.microsoft.com/office/drawing/2014/main" id="{936CFB2E-99E8-425B-9BB0-D529F65FAA99}"/>
                  </a:ext>
                </a:extLst>
              </p:cNvPr>
              <p:cNvSpPr/>
              <p:nvPr/>
            </p:nvSpPr>
            <p:spPr>
              <a:xfrm>
                <a:off x="6347426" y="6296483"/>
                <a:ext cx="553357" cy="2308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>
                <a:defPPr>
                  <a:defRPr lang="de-DE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Regions</a:t>
                </a:r>
              </a:p>
            </p:txBody>
          </p:sp>
        </p:grpSp>
        <p:grpSp>
          <p:nvGrpSpPr>
            <p:cNvPr id="15" name="Gruppieren 13">
              <a:extLst>
                <a:ext uri="{FF2B5EF4-FFF2-40B4-BE49-F238E27FC236}">
                  <a16:creationId xmlns:a16="http://schemas.microsoft.com/office/drawing/2014/main" id="{D6B6BC0A-D7C6-470B-AAE3-FC8497EACF1C}"/>
                </a:ext>
              </a:extLst>
            </p:cNvPr>
            <p:cNvGrpSpPr/>
            <p:nvPr/>
          </p:nvGrpSpPr>
          <p:grpSpPr>
            <a:xfrm>
              <a:off x="2511294" y="6112934"/>
              <a:ext cx="1074296" cy="230832"/>
              <a:chOff x="4683596" y="6296483"/>
              <a:chExt cx="1074296" cy="230832"/>
            </a:xfrm>
          </p:grpSpPr>
          <p:sp>
            <p:nvSpPr>
              <p:cNvPr id="42" name="Rechteck 14">
                <a:extLst>
                  <a:ext uri="{FF2B5EF4-FFF2-40B4-BE49-F238E27FC236}">
                    <a16:creationId xmlns:a16="http://schemas.microsoft.com/office/drawing/2014/main" id="{FF3FC08F-466D-45BF-8261-3B5B68B41836}"/>
                  </a:ext>
                </a:extLst>
              </p:cNvPr>
              <p:cNvSpPr/>
              <p:nvPr/>
            </p:nvSpPr>
            <p:spPr>
              <a:xfrm>
                <a:off x="4683596" y="6356808"/>
                <a:ext cx="108000" cy="108000"/>
              </a:xfrm>
              <a:prstGeom prst="rect">
                <a:avLst/>
              </a:prstGeom>
              <a:solidFill>
                <a:srgbClr val="70AEDF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 dirty="0"/>
              </a:p>
            </p:txBody>
          </p:sp>
          <p:sp>
            <p:nvSpPr>
              <p:cNvPr id="43" name="Rechteck 15">
                <a:extLst>
                  <a:ext uri="{FF2B5EF4-FFF2-40B4-BE49-F238E27FC236}">
                    <a16:creationId xmlns:a16="http://schemas.microsoft.com/office/drawing/2014/main" id="{34211902-B0E7-4E1D-AF0A-4CAA9824D513}"/>
                  </a:ext>
                </a:extLst>
              </p:cNvPr>
              <p:cNvSpPr/>
              <p:nvPr/>
            </p:nvSpPr>
            <p:spPr>
              <a:xfrm>
                <a:off x="4744473" y="6296483"/>
                <a:ext cx="1013419" cy="2308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>
                <a:defPPr>
                  <a:defRPr lang="de-DE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de-DE" sz="900" dirty="0">
                    <a:solidFill>
                      <a:schemeClr val="bg1">
                        <a:lumMod val="50000"/>
                      </a:schemeClr>
                    </a:solidFill>
                  </a:rPr>
                  <a:t>Market Segments</a:t>
                </a:r>
              </a:p>
            </p:txBody>
          </p:sp>
        </p:grpSp>
        <p:grpSp>
          <p:nvGrpSpPr>
            <p:cNvPr id="16" name="Gruppieren 16">
              <a:extLst>
                <a:ext uri="{FF2B5EF4-FFF2-40B4-BE49-F238E27FC236}">
                  <a16:creationId xmlns:a16="http://schemas.microsoft.com/office/drawing/2014/main" id="{F85FE9BE-9925-4B8F-A807-2AE8244E9184}"/>
                </a:ext>
              </a:extLst>
            </p:cNvPr>
            <p:cNvGrpSpPr/>
            <p:nvPr/>
          </p:nvGrpSpPr>
          <p:grpSpPr>
            <a:xfrm>
              <a:off x="1382735" y="6112934"/>
              <a:ext cx="916690" cy="230832"/>
              <a:chOff x="3108658" y="6296483"/>
              <a:chExt cx="916690" cy="230832"/>
            </a:xfrm>
          </p:grpSpPr>
          <p:sp>
            <p:nvSpPr>
              <p:cNvPr id="40" name="Rechteck 17">
                <a:extLst>
                  <a:ext uri="{FF2B5EF4-FFF2-40B4-BE49-F238E27FC236}">
                    <a16:creationId xmlns:a16="http://schemas.microsoft.com/office/drawing/2014/main" id="{DABFF0A6-3DE3-4DCF-90A3-18547C282FB0}"/>
                  </a:ext>
                </a:extLst>
              </p:cNvPr>
              <p:cNvSpPr/>
              <p:nvPr/>
            </p:nvSpPr>
            <p:spPr>
              <a:xfrm>
                <a:off x="3108658" y="6356808"/>
                <a:ext cx="108000" cy="108000"/>
              </a:xfrm>
              <a:prstGeom prst="rect">
                <a:avLst/>
              </a:prstGeom>
              <a:solidFill>
                <a:srgbClr val="3183C5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 dirty="0"/>
              </a:p>
            </p:txBody>
          </p:sp>
          <p:sp>
            <p:nvSpPr>
              <p:cNvPr id="41" name="Rechteck 18">
                <a:extLst>
                  <a:ext uri="{FF2B5EF4-FFF2-40B4-BE49-F238E27FC236}">
                    <a16:creationId xmlns:a16="http://schemas.microsoft.com/office/drawing/2014/main" id="{4DB6516B-C4EF-40B6-B930-9794B558FF56}"/>
                  </a:ext>
                </a:extLst>
              </p:cNvPr>
              <p:cNvSpPr/>
              <p:nvPr/>
            </p:nvSpPr>
            <p:spPr>
              <a:xfrm>
                <a:off x="3165817" y="6296483"/>
                <a:ext cx="859531" cy="2308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>
                <a:defPPr>
                  <a:defRPr lang="de-DE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de-DE" sz="900" dirty="0">
                    <a:solidFill>
                      <a:schemeClr val="bg1">
                        <a:lumMod val="50000"/>
                      </a:schemeClr>
                    </a:solidFill>
                  </a:rPr>
                  <a:t>Business Units</a:t>
                </a:r>
              </a:p>
            </p:txBody>
          </p:sp>
        </p:grpSp>
        <p:sp>
          <p:nvSpPr>
            <p:cNvPr id="17" name="Rechteck 20">
              <a:extLst>
                <a:ext uri="{FF2B5EF4-FFF2-40B4-BE49-F238E27FC236}">
                  <a16:creationId xmlns:a16="http://schemas.microsoft.com/office/drawing/2014/main" id="{7B253B30-870E-499D-A302-EDC610827F5B}"/>
                </a:ext>
              </a:extLst>
            </p:cNvPr>
            <p:cNvSpPr/>
            <p:nvPr/>
          </p:nvSpPr>
          <p:spPr>
            <a:xfrm>
              <a:off x="526179" y="2640746"/>
              <a:ext cx="2492798" cy="3264098"/>
            </a:xfrm>
            <a:prstGeom prst="rect">
              <a:avLst/>
            </a:prstGeom>
            <a:solidFill>
              <a:srgbClr val="004996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600">
                <a:solidFill>
                  <a:schemeClr val="bg1"/>
                </a:solidFill>
              </a:endParaRPr>
            </a:p>
          </p:txBody>
        </p:sp>
        <p:sp>
          <p:nvSpPr>
            <p:cNvPr id="18" name="Rechteck 21">
              <a:extLst>
                <a:ext uri="{FF2B5EF4-FFF2-40B4-BE49-F238E27FC236}">
                  <a16:creationId xmlns:a16="http://schemas.microsoft.com/office/drawing/2014/main" id="{7999C7FC-3E82-4D76-9B2F-C99DF2C4A59B}"/>
                </a:ext>
              </a:extLst>
            </p:cNvPr>
            <p:cNvSpPr/>
            <p:nvPr/>
          </p:nvSpPr>
          <p:spPr>
            <a:xfrm>
              <a:off x="728578" y="3505759"/>
              <a:ext cx="2088000" cy="889097"/>
            </a:xfrm>
            <a:prstGeom prst="rect">
              <a:avLst/>
            </a:prstGeom>
            <a:solidFill>
              <a:srgbClr val="3183C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spcBef>
                  <a:spcPts val="400"/>
                </a:spcBef>
              </a:pPr>
              <a:r>
                <a:rPr lang="en-US" sz="1200" dirty="0">
                  <a:solidFill>
                    <a:schemeClr val="bg1"/>
                  </a:solidFill>
                </a:rPr>
                <a:t>Chassis &amp; Modules </a:t>
              </a:r>
              <a:br>
                <a:rPr lang="en-US" sz="1200" dirty="0">
                  <a:solidFill>
                    <a:schemeClr val="bg1"/>
                  </a:solidFill>
                </a:rPr>
              </a:br>
              <a:r>
                <a:rPr lang="en-US" sz="1200" dirty="0">
                  <a:solidFill>
                    <a:schemeClr val="bg1"/>
                  </a:solidFill>
                </a:rPr>
                <a:t>Structures</a:t>
              </a:r>
              <a:br>
                <a:rPr lang="en-US" sz="1200" dirty="0">
                  <a:solidFill>
                    <a:schemeClr val="bg1"/>
                  </a:solidFill>
                </a:rPr>
              </a:br>
              <a:r>
                <a:rPr lang="en-US" sz="1200" dirty="0">
                  <a:solidFill>
                    <a:schemeClr val="bg1"/>
                  </a:solidFill>
                </a:rPr>
                <a:t>Engine &amp; Exhaust Systems</a:t>
              </a:r>
              <a:br>
                <a:rPr lang="en-US" sz="1200" dirty="0">
                  <a:solidFill>
                    <a:schemeClr val="bg1"/>
                  </a:solidFill>
                </a:rPr>
              </a:br>
              <a:r>
                <a:rPr lang="en-US" sz="1200" dirty="0">
                  <a:solidFill>
                    <a:schemeClr val="bg1"/>
                  </a:solidFill>
                </a:rPr>
                <a:t>Electro-Mobility</a:t>
              </a:r>
            </a:p>
          </p:txBody>
        </p:sp>
        <p:sp>
          <p:nvSpPr>
            <p:cNvPr id="19" name="Rechteck 22">
              <a:extLst>
                <a:ext uri="{FF2B5EF4-FFF2-40B4-BE49-F238E27FC236}">
                  <a16:creationId xmlns:a16="http://schemas.microsoft.com/office/drawing/2014/main" id="{BE2ADD27-937B-48E2-8F57-6F60F60F057D}"/>
                </a:ext>
              </a:extLst>
            </p:cNvPr>
            <p:cNvSpPr/>
            <p:nvPr/>
          </p:nvSpPr>
          <p:spPr>
            <a:xfrm>
              <a:off x="728578" y="4546074"/>
              <a:ext cx="2088000" cy="899150"/>
            </a:xfrm>
            <a:prstGeom prst="rect">
              <a:avLst/>
            </a:prstGeom>
            <a:solidFill>
              <a:srgbClr val="DFEFF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800" dirty="0">
                <a:solidFill>
                  <a:schemeClr val="tx1"/>
                </a:solidFill>
              </a:endParaRPr>
            </a:p>
          </p:txBody>
        </p:sp>
        <p:sp>
          <p:nvSpPr>
            <p:cNvPr id="20" name="Ellipse 23">
              <a:extLst>
                <a:ext uri="{FF2B5EF4-FFF2-40B4-BE49-F238E27FC236}">
                  <a16:creationId xmlns:a16="http://schemas.microsoft.com/office/drawing/2014/main" id="{56A31882-DF92-40B7-9F8B-9B51BBCB27F4}"/>
                </a:ext>
              </a:extLst>
            </p:cNvPr>
            <p:cNvSpPr/>
            <p:nvPr/>
          </p:nvSpPr>
          <p:spPr>
            <a:xfrm>
              <a:off x="1412578" y="1742033"/>
              <a:ext cx="720000" cy="720000"/>
            </a:xfrm>
            <a:prstGeom prst="ellipse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/>
            </a:p>
          </p:txBody>
        </p:sp>
        <p:pic>
          <p:nvPicPr>
            <p:cNvPr id="21" name="Picture 20" descr="S:\Unternehmenskommunikation\Corporate_Design\Logos\04_Icons_Geschäftsbereiche\1_Icon_BAT.png">
              <a:extLst>
                <a:ext uri="{FF2B5EF4-FFF2-40B4-BE49-F238E27FC236}">
                  <a16:creationId xmlns:a16="http://schemas.microsoft.com/office/drawing/2014/main" id="{3B9F3978-3891-4761-BCD3-7CB77A83B37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11720" y="1890591"/>
              <a:ext cx="540000" cy="405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2" name="Rechteck 25">
              <a:extLst>
                <a:ext uri="{FF2B5EF4-FFF2-40B4-BE49-F238E27FC236}">
                  <a16:creationId xmlns:a16="http://schemas.microsoft.com/office/drawing/2014/main" id="{068B44D9-7EB6-407B-BAA9-7256AEADD8B9}"/>
                </a:ext>
              </a:extLst>
            </p:cNvPr>
            <p:cNvSpPr/>
            <p:nvPr/>
          </p:nvSpPr>
          <p:spPr>
            <a:xfrm>
              <a:off x="526179" y="2823310"/>
              <a:ext cx="2492798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de-DE" sz="1600" b="1" dirty="0">
                  <a:solidFill>
                    <a:schemeClr val="bg1"/>
                  </a:solidFill>
                </a:rPr>
                <a:t>BENTELER </a:t>
              </a:r>
              <a:br>
                <a:rPr lang="de-DE" sz="1600" b="1" dirty="0">
                  <a:solidFill>
                    <a:schemeClr val="bg1"/>
                  </a:solidFill>
                </a:rPr>
              </a:br>
              <a:r>
                <a:rPr lang="de-DE" sz="1600" b="1" dirty="0">
                  <a:solidFill>
                    <a:schemeClr val="bg1"/>
                  </a:solidFill>
                </a:rPr>
                <a:t>Automotive</a:t>
              </a:r>
            </a:p>
          </p:txBody>
        </p:sp>
        <p:cxnSp>
          <p:nvCxnSpPr>
            <p:cNvPr id="23" name="Gerade Verbindung 30">
              <a:extLst>
                <a:ext uri="{FF2B5EF4-FFF2-40B4-BE49-F238E27FC236}">
                  <a16:creationId xmlns:a16="http://schemas.microsoft.com/office/drawing/2014/main" id="{DEDA8047-E2B1-4447-BB6A-F1BAB4CEFC3B}"/>
                </a:ext>
              </a:extLst>
            </p:cNvPr>
            <p:cNvCxnSpPr/>
            <p:nvPr/>
          </p:nvCxnSpPr>
          <p:spPr>
            <a:xfrm>
              <a:off x="526179" y="1596781"/>
              <a:ext cx="8077201" cy="0"/>
            </a:xfrm>
            <a:prstGeom prst="line">
              <a:avLst/>
            </a:prstGeom>
            <a:ln w="3175">
              <a:solidFill>
                <a:schemeClr val="bg2">
                  <a:lumMod val="7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hteck 32">
              <a:extLst>
                <a:ext uri="{FF2B5EF4-FFF2-40B4-BE49-F238E27FC236}">
                  <a16:creationId xmlns:a16="http://schemas.microsoft.com/office/drawing/2014/main" id="{0E5E3E22-36A2-437F-AA76-48E1FD7A32A6}"/>
                </a:ext>
              </a:extLst>
            </p:cNvPr>
            <p:cNvSpPr/>
            <p:nvPr/>
          </p:nvSpPr>
          <p:spPr>
            <a:xfrm>
              <a:off x="5967884" y="2640858"/>
              <a:ext cx="2492798" cy="3263986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100" b="1" dirty="0">
                <a:solidFill>
                  <a:schemeClr val="bg1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25" name="Ellipse 33">
              <a:extLst>
                <a:ext uri="{FF2B5EF4-FFF2-40B4-BE49-F238E27FC236}">
                  <a16:creationId xmlns:a16="http://schemas.microsoft.com/office/drawing/2014/main" id="{76DF22D4-349F-4B47-BACC-9B4D3A6D92DC}"/>
                </a:ext>
              </a:extLst>
            </p:cNvPr>
            <p:cNvSpPr/>
            <p:nvPr/>
          </p:nvSpPr>
          <p:spPr>
            <a:xfrm>
              <a:off x="6854283" y="1741993"/>
              <a:ext cx="720000" cy="720000"/>
            </a:xfrm>
            <a:prstGeom prst="ellipse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/>
            </a:p>
          </p:txBody>
        </p:sp>
        <p:pic>
          <p:nvPicPr>
            <p:cNvPr id="26" name="Picture 25">
              <a:extLst>
                <a:ext uri="{FF2B5EF4-FFF2-40B4-BE49-F238E27FC236}">
                  <a16:creationId xmlns:a16="http://schemas.microsoft.com/office/drawing/2014/main" id="{61BE6ABF-E42E-4D0C-9858-0FE65F8A31D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6905777" y="1879224"/>
              <a:ext cx="629571" cy="468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7" name="Rechteck 35">
              <a:extLst>
                <a:ext uri="{FF2B5EF4-FFF2-40B4-BE49-F238E27FC236}">
                  <a16:creationId xmlns:a16="http://schemas.microsoft.com/office/drawing/2014/main" id="{74A87E54-5C15-494A-99F5-94C736F1F434}"/>
                </a:ext>
              </a:extLst>
            </p:cNvPr>
            <p:cNvSpPr/>
            <p:nvPr/>
          </p:nvSpPr>
          <p:spPr>
            <a:xfrm>
              <a:off x="5967884" y="2814116"/>
              <a:ext cx="2492797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de-DE" sz="1600" b="1" dirty="0">
                  <a:solidFill>
                    <a:schemeClr val="bg1"/>
                  </a:solidFill>
                </a:rPr>
                <a:t>BENTELER </a:t>
              </a:r>
              <a:br>
                <a:rPr lang="de-DE" sz="1600" b="1" dirty="0">
                  <a:solidFill>
                    <a:schemeClr val="bg1"/>
                  </a:solidFill>
                </a:rPr>
              </a:br>
              <a:r>
                <a:rPr lang="de-DE" sz="1600" b="1" dirty="0">
                  <a:solidFill>
                    <a:schemeClr val="bg1"/>
                  </a:solidFill>
                </a:rPr>
                <a:t>Steel/Tube</a:t>
              </a:r>
            </a:p>
          </p:txBody>
        </p:sp>
        <p:sp>
          <p:nvSpPr>
            <p:cNvPr id="33" name="Rechteck 43">
              <a:extLst>
                <a:ext uri="{FF2B5EF4-FFF2-40B4-BE49-F238E27FC236}">
                  <a16:creationId xmlns:a16="http://schemas.microsoft.com/office/drawing/2014/main" id="{8A01D5F5-D306-4E28-9C23-C06B0BC8653F}"/>
                </a:ext>
              </a:extLst>
            </p:cNvPr>
            <p:cNvSpPr/>
            <p:nvPr/>
          </p:nvSpPr>
          <p:spPr>
            <a:xfrm>
              <a:off x="512805" y="5592503"/>
              <a:ext cx="8105015" cy="212759"/>
            </a:xfrm>
            <a:prstGeom prst="rect">
              <a:avLst/>
            </a:prstGeom>
            <a:solidFill>
              <a:schemeClr val="bg1">
                <a:alpha val="9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200" b="1" dirty="0">
                  <a:solidFill>
                    <a:schemeClr val="tx1"/>
                  </a:solidFill>
                </a:rPr>
                <a:t>CORPORATE FUNCTIONS</a:t>
              </a:r>
            </a:p>
          </p:txBody>
        </p:sp>
        <p:sp>
          <p:nvSpPr>
            <p:cNvPr id="34" name="Rechteck 44">
              <a:extLst>
                <a:ext uri="{FF2B5EF4-FFF2-40B4-BE49-F238E27FC236}">
                  <a16:creationId xmlns:a16="http://schemas.microsoft.com/office/drawing/2014/main" id="{89E1B49A-214F-49FE-A162-C97151E31E1A}"/>
                </a:ext>
              </a:extLst>
            </p:cNvPr>
            <p:cNvSpPr/>
            <p:nvPr/>
          </p:nvSpPr>
          <p:spPr>
            <a:xfrm>
              <a:off x="6170283" y="4344906"/>
              <a:ext cx="2088000" cy="687969"/>
            </a:xfrm>
            <a:prstGeom prst="rect">
              <a:avLst/>
            </a:prstGeom>
            <a:solidFill>
              <a:srgbClr val="8DC2EA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spcBef>
                  <a:spcPts val="400"/>
                </a:spcBef>
              </a:pPr>
              <a:r>
                <a:rPr lang="en-US" sz="1200" dirty="0">
                  <a:solidFill>
                    <a:schemeClr val="tx1"/>
                  </a:solidFill>
                </a:rPr>
                <a:t>Seamless </a:t>
              </a:r>
            </a:p>
            <a:p>
              <a:pPr algn="ctr">
                <a:spcBef>
                  <a:spcPts val="400"/>
                </a:spcBef>
              </a:pPr>
              <a:r>
                <a:rPr lang="en-US" sz="1200" dirty="0">
                  <a:solidFill>
                    <a:schemeClr val="tx1"/>
                  </a:solidFill>
                </a:rPr>
                <a:t>Welded</a:t>
              </a:r>
            </a:p>
          </p:txBody>
        </p:sp>
        <p:grpSp>
          <p:nvGrpSpPr>
            <p:cNvPr id="35" name="Gruppieren 45">
              <a:extLst>
                <a:ext uri="{FF2B5EF4-FFF2-40B4-BE49-F238E27FC236}">
                  <a16:creationId xmlns:a16="http://schemas.microsoft.com/office/drawing/2014/main" id="{8ACAB112-67F4-4B94-BB8D-98A87D123005}"/>
                </a:ext>
              </a:extLst>
            </p:cNvPr>
            <p:cNvGrpSpPr/>
            <p:nvPr/>
          </p:nvGrpSpPr>
          <p:grpSpPr>
            <a:xfrm>
              <a:off x="3792736" y="6106314"/>
              <a:ext cx="987734" cy="230832"/>
              <a:chOff x="4683596" y="6296483"/>
              <a:chExt cx="987734" cy="230832"/>
            </a:xfrm>
          </p:grpSpPr>
          <p:sp>
            <p:nvSpPr>
              <p:cNvPr id="38" name="Rechteck 46">
                <a:extLst>
                  <a:ext uri="{FF2B5EF4-FFF2-40B4-BE49-F238E27FC236}">
                    <a16:creationId xmlns:a16="http://schemas.microsoft.com/office/drawing/2014/main" id="{6087083F-15B5-470F-AE3E-04927FBED06C}"/>
                  </a:ext>
                </a:extLst>
              </p:cNvPr>
              <p:cNvSpPr/>
              <p:nvPr/>
            </p:nvSpPr>
            <p:spPr>
              <a:xfrm>
                <a:off x="4683596" y="6356808"/>
                <a:ext cx="108000" cy="108000"/>
              </a:xfrm>
              <a:prstGeom prst="rect">
                <a:avLst/>
              </a:prstGeom>
              <a:solidFill>
                <a:srgbClr val="8DC2EA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sz="1200" dirty="0"/>
              </a:p>
            </p:txBody>
          </p:sp>
          <p:sp>
            <p:nvSpPr>
              <p:cNvPr id="39" name="Rechteck 47">
                <a:extLst>
                  <a:ext uri="{FF2B5EF4-FFF2-40B4-BE49-F238E27FC236}">
                    <a16:creationId xmlns:a16="http://schemas.microsoft.com/office/drawing/2014/main" id="{61FBA748-0A5C-4F7D-8859-31C891BFCE09}"/>
                  </a:ext>
                </a:extLst>
              </p:cNvPr>
              <p:cNvSpPr/>
              <p:nvPr/>
            </p:nvSpPr>
            <p:spPr>
              <a:xfrm>
                <a:off x="4744473" y="6296483"/>
                <a:ext cx="926857" cy="2308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>
                <a:defPPr>
                  <a:defRPr lang="de-DE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de-DE" sz="900" dirty="0">
                    <a:solidFill>
                      <a:schemeClr val="bg1">
                        <a:lumMod val="50000"/>
                      </a:schemeClr>
                    </a:solidFill>
                  </a:rPr>
                  <a:t>Operating Units</a:t>
                </a:r>
              </a:p>
            </p:txBody>
          </p:sp>
        </p:grp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BFCCA22D-8886-43BE-9C9A-C8CF21D0AB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9067" y="1052736"/>
              <a:ext cx="8077389" cy="54404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txBody>
            <a:bodyPr wrap="square" anchor="t" anchorCtr="0"/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900" dirty="0">
                <a:latin typeface="Calibri" panose="020F0502020204030204" pitchFamily="34" charset="0"/>
              </a:endParaRPr>
            </a:p>
            <a:p>
              <a:pPr algn="ctr"/>
              <a:r>
                <a:rPr lang="de-DE" dirty="0">
                  <a:solidFill>
                    <a:srgbClr val="004996"/>
                  </a:solidFill>
                </a:rPr>
                <a:t>BENTELER Group</a:t>
              </a:r>
            </a:p>
          </p:txBody>
        </p:sp>
        <p:sp>
          <p:nvSpPr>
            <p:cNvPr id="37" name="Rechteck 49">
              <a:extLst>
                <a:ext uri="{FF2B5EF4-FFF2-40B4-BE49-F238E27FC236}">
                  <a16:creationId xmlns:a16="http://schemas.microsoft.com/office/drawing/2014/main" id="{A7AB75D0-D278-4D60-8F0D-A90CD8DE5248}"/>
                </a:ext>
              </a:extLst>
            </p:cNvPr>
            <p:cNvSpPr/>
            <p:nvPr/>
          </p:nvSpPr>
          <p:spPr>
            <a:xfrm>
              <a:off x="6170283" y="3505719"/>
              <a:ext cx="2088000" cy="687969"/>
            </a:xfrm>
            <a:prstGeom prst="rect">
              <a:avLst/>
            </a:prstGeom>
            <a:solidFill>
              <a:srgbClr val="70AED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200" dirty="0">
                  <a:solidFill>
                    <a:schemeClr val="bg1"/>
                  </a:solidFill>
                </a:rPr>
                <a:t>Automotive</a:t>
              </a:r>
            </a:p>
            <a:p>
              <a:pPr algn="ctr"/>
              <a:r>
                <a:rPr lang="en-US" sz="1200" dirty="0">
                  <a:solidFill>
                    <a:schemeClr val="bg1"/>
                  </a:solidFill>
                </a:rPr>
                <a:t>Industry</a:t>
              </a:r>
            </a:p>
            <a:p>
              <a:pPr algn="ctr"/>
              <a:r>
                <a:rPr lang="en-US" sz="1200" dirty="0">
                  <a:solidFill>
                    <a:schemeClr val="bg1"/>
                  </a:solidFill>
                </a:rPr>
                <a:t>Energy</a:t>
              </a:r>
            </a:p>
          </p:txBody>
        </p:sp>
      </p:grpSp>
      <p:sp>
        <p:nvSpPr>
          <p:cNvPr id="48" name="Textfeld 6">
            <a:extLst>
              <a:ext uri="{FF2B5EF4-FFF2-40B4-BE49-F238E27FC236}">
                <a16:creationId xmlns:a16="http://schemas.microsoft.com/office/drawing/2014/main" id="{AEA07CB4-CEE0-4AC5-A1EB-6FA7BE6A7F9C}"/>
              </a:ext>
            </a:extLst>
          </p:cNvPr>
          <p:cNvSpPr txBox="1"/>
          <p:nvPr/>
        </p:nvSpPr>
        <p:spPr>
          <a:xfrm>
            <a:off x="285732" y="1759592"/>
            <a:ext cx="1944216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600" b="1" dirty="0">
                <a:solidFill>
                  <a:srgbClr val="0049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LOCATIONS</a:t>
            </a:r>
          </a:p>
          <a:p>
            <a:pPr algn="ctr"/>
            <a:endParaRPr lang="de-DE" sz="400" b="1" dirty="0">
              <a:solidFill>
                <a:srgbClr val="0049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de-DE" sz="1400" b="1" dirty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141 in 38 countries</a:t>
            </a:r>
          </a:p>
        </p:txBody>
      </p:sp>
      <p:sp>
        <p:nvSpPr>
          <p:cNvPr id="49" name="Textfeld 11">
            <a:extLst>
              <a:ext uri="{FF2B5EF4-FFF2-40B4-BE49-F238E27FC236}">
                <a16:creationId xmlns:a16="http://schemas.microsoft.com/office/drawing/2014/main" id="{BF4209DC-A9B8-4DFB-BEF3-0D0EC4EF36D9}"/>
              </a:ext>
            </a:extLst>
          </p:cNvPr>
          <p:cNvSpPr txBox="1"/>
          <p:nvPr/>
        </p:nvSpPr>
        <p:spPr>
          <a:xfrm>
            <a:off x="4835860" y="1759592"/>
            <a:ext cx="252028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600" b="1" dirty="0">
                <a:solidFill>
                  <a:srgbClr val="0049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SALES</a:t>
            </a:r>
          </a:p>
          <a:p>
            <a:pPr algn="ctr"/>
            <a:endParaRPr lang="de-DE" sz="400" b="1" dirty="0">
              <a:solidFill>
                <a:srgbClr val="0049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de-DE" sz="1400" b="1" dirty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8.072 € bn. </a:t>
            </a:r>
          </a:p>
          <a:p>
            <a:pPr algn="ctr"/>
            <a:endParaRPr lang="de-DE" sz="1400" b="1" dirty="0">
              <a:solidFill>
                <a:srgbClr val="6666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de-DE" sz="1600" b="1" dirty="0">
                <a:solidFill>
                  <a:srgbClr val="0049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DIVISIONS</a:t>
            </a:r>
          </a:p>
        </p:txBody>
      </p:sp>
      <p:sp>
        <p:nvSpPr>
          <p:cNvPr id="50" name="Rechteck 10">
            <a:extLst>
              <a:ext uri="{FF2B5EF4-FFF2-40B4-BE49-F238E27FC236}">
                <a16:creationId xmlns:a16="http://schemas.microsoft.com/office/drawing/2014/main" id="{DD86E635-EAA8-4DE4-A80C-3802B29A4DA1}"/>
              </a:ext>
            </a:extLst>
          </p:cNvPr>
          <p:cNvSpPr/>
          <p:nvPr/>
        </p:nvSpPr>
        <p:spPr>
          <a:xfrm>
            <a:off x="5288416" y="2920998"/>
            <a:ext cx="1102338" cy="4308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de-DE" sz="1400" b="1" dirty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Automotive</a:t>
            </a:r>
          </a:p>
          <a:p>
            <a:r>
              <a:rPr lang="de-DE" sz="1400" b="1" dirty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Steel/Tube</a:t>
            </a:r>
          </a:p>
        </p:txBody>
      </p:sp>
      <p:sp>
        <p:nvSpPr>
          <p:cNvPr id="51" name="Rechteck 14">
            <a:extLst>
              <a:ext uri="{FF2B5EF4-FFF2-40B4-BE49-F238E27FC236}">
                <a16:creationId xmlns:a16="http://schemas.microsoft.com/office/drawing/2014/main" id="{2ABB776E-686D-464C-98CA-6227A7277549}"/>
              </a:ext>
            </a:extLst>
          </p:cNvPr>
          <p:cNvSpPr/>
          <p:nvPr/>
        </p:nvSpPr>
        <p:spPr>
          <a:xfrm>
            <a:off x="6440544" y="2920998"/>
            <a:ext cx="553846" cy="4308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r"/>
            <a:r>
              <a:rPr lang="de-DE" sz="1400" b="1" dirty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83 %</a:t>
            </a:r>
          </a:p>
          <a:p>
            <a:pPr algn="r"/>
            <a:r>
              <a:rPr lang="de-DE" sz="1400" b="1" dirty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17 %</a:t>
            </a:r>
          </a:p>
        </p:txBody>
      </p:sp>
      <p:sp>
        <p:nvSpPr>
          <p:cNvPr id="52" name="Textfeld 8">
            <a:extLst>
              <a:ext uri="{FF2B5EF4-FFF2-40B4-BE49-F238E27FC236}">
                <a16:creationId xmlns:a16="http://schemas.microsoft.com/office/drawing/2014/main" id="{5CB9E089-AE5F-4C53-AF8C-D648506ACDF3}"/>
              </a:ext>
            </a:extLst>
          </p:cNvPr>
          <p:cNvSpPr txBox="1"/>
          <p:nvPr/>
        </p:nvSpPr>
        <p:spPr>
          <a:xfrm>
            <a:off x="10177826" y="1825811"/>
            <a:ext cx="187220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600" b="1" dirty="0">
                <a:solidFill>
                  <a:srgbClr val="0049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EMPLOYEES</a:t>
            </a:r>
            <a:endParaRPr lang="de-DE" b="1" dirty="0">
              <a:solidFill>
                <a:srgbClr val="0049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de-DE" sz="400" b="1" dirty="0">
              <a:solidFill>
                <a:srgbClr val="6666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de-DE" sz="1400" b="1" dirty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about 30,000*</a:t>
            </a:r>
          </a:p>
          <a:p>
            <a:pPr algn="ctr"/>
            <a:r>
              <a:rPr lang="de-DE" sz="1400" b="1" dirty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worldwide</a:t>
            </a:r>
          </a:p>
          <a:p>
            <a:pPr algn="ctr"/>
            <a:endParaRPr lang="de-DE" sz="1400" b="1" dirty="0">
              <a:solidFill>
                <a:srgbClr val="6666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de-DE" sz="1400" b="1" dirty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Appoximately</a:t>
            </a:r>
          </a:p>
          <a:p>
            <a:pPr algn="ctr"/>
            <a:r>
              <a:rPr lang="de-DE" sz="1400" b="1" dirty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500 in Shreveport</a:t>
            </a:r>
          </a:p>
          <a:p>
            <a:pPr algn="ctr"/>
            <a:endParaRPr lang="de-DE" sz="1400" b="1" dirty="0">
              <a:solidFill>
                <a:srgbClr val="6666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de-DE" sz="1400" b="1" dirty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Electrical Technicians</a:t>
            </a:r>
          </a:p>
          <a:p>
            <a:pPr algn="ctr"/>
            <a:r>
              <a:rPr lang="de-DE" sz="1400" b="1" dirty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35</a:t>
            </a:r>
          </a:p>
          <a:p>
            <a:pPr algn="ctr"/>
            <a:endParaRPr lang="de-DE" sz="1400" b="1" dirty="0">
              <a:solidFill>
                <a:srgbClr val="6666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de-DE" sz="1400" b="1" dirty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Industiral Maintenance Technicians</a:t>
            </a:r>
          </a:p>
          <a:p>
            <a:pPr algn="ctr"/>
            <a:r>
              <a:rPr lang="de-DE" sz="1400" b="1" dirty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55</a:t>
            </a:r>
            <a:endParaRPr lang="de-DE" sz="1600" b="1" dirty="0">
              <a:solidFill>
                <a:srgbClr val="6666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" name="Textfeld 12">
            <a:extLst>
              <a:ext uri="{FF2B5EF4-FFF2-40B4-BE49-F238E27FC236}">
                <a16:creationId xmlns:a16="http://schemas.microsoft.com/office/drawing/2014/main" id="{FAFD65B4-2DDA-44F5-863D-19A3745E71B6}"/>
              </a:ext>
            </a:extLst>
          </p:cNvPr>
          <p:cNvSpPr txBox="1"/>
          <p:nvPr/>
        </p:nvSpPr>
        <p:spPr>
          <a:xfrm>
            <a:off x="9759653" y="6078931"/>
            <a:ext cx="24890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000" dirty="0">
                <a:solidFill>
                  <a:srgbClr val="666666"/>
                </a:solidFill>
              </a:rPr>
              <a:t>*</a:t>
            </a:r>
            <a:r>
              <a:rPr lang="en-US" sz="1000" dirty="0">
                <a:solidFill>
                  <a:srgbClr val="666666"/>
                </a:solidFill>
              </a:rPr>
              <a:t>annual average; measured as full-time equivalents; including contract workers</a:t>
            </a:r>
            <a:endParaRPr lang="de-DE" sz="1000" dirty="0">
              <a:solidFill>
                <a:srgbClr val="666666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5EECF6A-4C16-4ADE-B26D-38902CDB4085}"/>
              </a:ext>
            </a:extLst>
          </p:cNvPr>
          <p:cNvSpPr txBox="1"/>
          <p:nvPr/>
        </p:nvSpPr>
        <p:spPr>
          <a:xfrm>
            <a:off x="2274401" y="4438420"/>
            <a:ext cx="205692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200" dirty="0"/>
              <a:t>Western Europe</a:t>
            </a:r>
          </a:p>
          <a:p>
            <a:pPr algn="ctr"/>
            <a:r>
              <a:rPr lang="de-DE" sz="1200" dirty="0"/>
              <a:t>North/Eastern Europe</a:t>
            </a:r>
          </a:p>
          <a:p>
            <a:pPr algn="ctr"/>
            <a:r>
              <a:rPr lang="de-DE" sz="1200" dirty="0"/>
              <a:t>Southern Europe</a:t>
            </a:r>
            <a:br>
              <a:rPr lang="de-DE" sz="1200" dirty="0"/>
            </a:br>
            <a:r>
              <a:rPr lang="de-DE" sz="1200" dirty="0"/>
              <a:t>North America     Mercosur</a:t>
            </a:r>
            <a:br>
              <a:rPr lang="de-DE" sz="1200" dirty="0"/>
            </a:br>
            <a:r>
              <a:rPr lang="de-DE" sz="1200" dirty="0"/>
              <a:t>Asia/Pacific </a:t>
            </a:r>
          </a:p>
        </p:txBody>
      </p:sp>
    </p:spTree>
    <p:extLst>
      <p:ext uri="{BB962C8B-B14F-4D97-AF65-F5344CB8AC3E}">
        <p14:creationId xmlns:p14="http://schemas.microsoft.com/office/powerpoint/2010/main" val="34650219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4" descr="A person using a computer&#10;&#10;Description generated with high confidence">
            <a:extLst>
              <a:ext uri="{FF2B5EF4-FFF2-40B4-BE49-F238E27FC236}">
                <a16:creationId xmlns:a16="http://schemas.microsoft.com/office/drawing/2014/main" id="{E7232471-28AC-4C64-95A5-F4B7A48EFDAD}"/>
              </a:ext>
            </a:extLst>
          </p:cNvPr>
          <p:cNvPicPr>
            <a:picLocks noGrp="1"/>
          </p:cNvPicPr>
          <p:nvPr>
            <p:ph sz="quarter" idx="27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1739" y="1139295"/>
            <a:ext cx="3582785" cy="2389909"/>
          </a:xfrm>
          <a:prstGeom prst="rect">
            <a:avLst/>
          </a:prstGeom>
        </p:spPr>
      </p:pic>
      <p:sp>
        <p:nvSpPr>
          <p:cNvPr id="3" name="Titel 2">
            <a:extLst>
              <a:ext uri="{FF2B5EF4-FFF2-40B4-BE49-F238E27FC236}">
                <a16:creationId xmlns:a16="http://schemas.microsoft.com/office/drawing/2014/main" id="{1A9CEB14-AE23-4B2F-B306-8E61954FE3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Apprenticeship – 3 Year program that Begins each fall semester 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B5B9DDA4-4D78-4592-BA3A-082045634F75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1761600" y="153773"/>
            <a:ext cx="6620400" cy="218710"/>
          </a:xfrm>
        </p:spPr>
        <p:txBody>
          <a:bodyPr>
            <a:normAutofit lnSpcReduction="10000"/>
          </a:bodyPr>
          <a:lstStyle/>
          <a:p>
            <a:r>
              <a:rPr lang="en-US" dirty="0"/>
              <a:t>BENTELER ACADEMY </a:t>
            </a:r>
          </a:p>
        </p:txBody>
      </p:sp>
      <p:sp>
        <p:nvSpPr>
          <p:cNvPr id="14" name="Textplatzhalter 13">
            <a:extLst>
              <a:ext uri="{FF2B5EF4-FFF2-40B4-BE49-F238E27FC236}">
                <a16:creationId xmlns:a16="http://schemas.microsoft.com/office/drawing/2014/main" id="{A59B2010-C40D-42B5-BB67-2F66BD71311F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Textplatzhalter 14">
            <a:extLst>
              <a:ext uri="{FF2B5EF4-FFF2-40B4-BE49-F238E27FC236}">
                <a16:creationId xmlns:a16="http://schemas.microsoft.com/office/drawing/2014/main" id="{3D24DE14-AB2F-48F6-86A0-324D4F4079C8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3" name="Picture 4" descr="S:\Flyer\08. Bilder\Shooting 2017\Fertige Bilder\AWZ_Teil_03\Benteler_2017_10_09_AWZ1013.jpg">
            <a:extLst>
              <a:ext uri="{FF2B5EF4-FFF2-40B4-BE49-F238E27FC236}">
                <a16:creationId xmlns:a16="http://schemas.microsoft.com/office/drawing/2014/main" id="{A49B61E0-75AB-4B20-BA47-8D7196AC15C2}"/>
              </a:ext>
            </a:extLst>
          </p:cNvPr>
          <p:cNvPicPr>
            <a:picLocks noGrp="1"/>
          </p:cNvPicPr>
          <p:nvPr>
            <p:ph sz="quarter" idx="4294967295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69" r="4531" b="13092"/>
          <a:stretch/>
        </p:blipFill>
        <p:spPr bwMode="auto">
          <a:xfrm>
            <a:off x="6527479" y="1139295"/>
            <a:ext cx="3655276" cy="238990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7" name="Textfeld 16">
            <a:extLst>
              <a:ext uri="{FF2B5EF4-FFF2-40B4-BE49-F238E27FC236}">
                <a16:creationId xmlns:a16="http://schemas.microsoft.com/office/drawing/2014/main" id="{ADC19BCE-45F6-4D86-85B9-15720267205E}"/>
              </a:ext>
            </a:extLst>
          </p:cNvPr>
          <p:cNvSpPr txBox="1"/>
          <p:nvPr/>
        </p:nvSpPr>
        <p:spPr>
          <a:xfrm>
            <a:off x="6527480" y="3659775"/>
            <a:ext cx="3582785" cy="22006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Electrical Technician</a:t>
            </a:r>
            <a:br>
              <a:rPr lang="en-US" sz="1600" b="1" dirty="0"/>
            </a:br>
            <a:r>
              <a:rPr lang="en-US" sz="700" b="1" dirty="0"/>
              <a:t>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400" dirty="0"/>
              <a:t>Installation and maintenance of electrical systems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400" dirty="0"/>
              <a:t>Monitoring and testing power installations, notification and communication systems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400" dirty="0"/>
              <a:t>PLC programming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400" dirty="0"/>
              <a:t>Analyze faults and repair complex systems </a:t>
            </a:r>
          </a:p>
          <a:p>
            <a:endParaRPr lang="en-US" sz="1600" b="1" dirty="0"/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5903D3EA-A493-4E42-8CF1-15E3BD70AD33}"/>
              </a:ext>
            </a:extLst>
          </p:cNvPr>
          <p:cNvSpPr txBox="1"/>
          <p:nvPr/>
        </p:nvSpPr>
        <p:spPr>
          <a:xfrm>
            <a:off x="2081738" y="3659775"/>
            <a:ext cx="3582785" cy="22006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Industrial Maintenance Technician</a:t>
            </a:r>
            <a:br>
              <a:rPr lang="en-US" sz="1600" b="1" dirty="0"/>
            </a:br>
            <a:r>
              <a:rPr lang="en-US" sz="700" b="1" dirty="0"/>
              <a:t>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400" dirty="0"/>
              <a:t>Machine control, production processes, quality assurance, machining, welding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400" dirty="0"/>
              <a:t>All around metalworking professional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400" dirty="0"/>
              <a:t>Maintenance and inspections of technical systems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400" dirty="0"/>
              <a:t>Troubleshoot and repair of complex systems</a:t>
            </a:r>
          </a:p>
          <a:p>
            <a:endParaRPr 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18233544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333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" dur="2000" fill="hold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333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" dur="2000" fill="hold"/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333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3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2000" fill="hold"/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333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3B8FD"/>
            </a:gs>
            <a:gs pos="60000">
              <a:schemeClr val="bg2">
                <a:tint val="95000"/>
                <a:shade val="100000"/>
                <a:satMod val="130000"/>
                <a:lumMod val="64000"/>
                <a:lumOff val="36000"/>
              </a:schemeClr>
            </a:gs>
            <a:gs pos="100000">
              <a:srgbClr val="69B3E7">
                <a:lumMod val="80000"/>
              </a:srgbClr>
            </a:gs>
          </a:gsLst>
          <a:path path="circle">
            <a:fillToRect l="20000" t="10000" r="20000" b="6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B5DA8DD6-C42F-479B-95D6-775BA7B29B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6548" y="1418912"/>
            <a:ext cx="6763982" cy="436602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0683F13-DCB2-49D4-ADFF-513AD125CC25}"/>
              </a:ext>
            </a:extLst>
          </p:cNvPr>
          <p:cNvSpPr txBox="1"/>
          <p:nvPr/>
        </p:nvSpPr>
        <p:spPr>
          <a:xfrm>
            <a:off x="6695872" y="330741"/>
            <a:ext cx="5257231" cy="57246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haroni" panose="02010803020104030203" pitchFamily="2" charset="-79"/>
              </a:rPr>
              <a:t>LATEST TECHNOLOGY IN AUTOMATION</a:t>
            </a:r>
          </a:p>
          <a:p>
            <a:pPr algn="r"/>
            <a:endParaRPr lang="en-US" dirty="0"/>
          </a:p>
          <a:p>
            <a:r>
              <a:rPr lang="en-US" dirty="0"/>
              <a:t>                                             </a:t>
            </a:r>
            <a:r>
              <a:rPr lang="en-US" b="1" i="1" u="sng" dirty="0"/>
              <a:t>Environment </a:t>
            </a:r>
            <a:r>
              <a:rPr lang="en-US" dirty="0"/>
              <a:t>                                                           </a:t>
            </a:r>
          </a:p>
          <a:p>
            <a:pPr marL="1371600" indent="-285750">
              <a:buFont typeface="Wingdings" panose="05000000000000000000" pitchFamily="2" charset="2"/>
              <a:buChar char="Ø"/>
            </a:pPr>
            <a:r>
              <a:rPr lang="en-US" dirty="0"/>
              <a:t>Thousands of motors and actuators</a:t>
            </a:r>
          </a:p>
          <a:p>
            <a:pPr marL="1371600" indent="-285750">
              <a:buFont typeface="Wingdings" panose="05000000000000000000" pitchFamily="2" charset="2"/>
              <a:buChar char="Ø"/>
            </a:pPr>
            <a:r>
              <a:rPr lang="en-US" dirty="0"/>
              <a:t>Thousands of sensors</a:t>
            </a:r>
          </a:p>
          <a:p>
            <a:pPr marL="1371600" indent="-285750">
              <a:buFont typeface="Wingdings" panose="05000000000000000000" pitchFamily="2" charset="2"/>
              <a:buChar char="Ø"/>
            </a:pPr>
            <a:r>
              <a:rPr lang="en-US" dirty="0"/>
              <a:t>Miles of power wires</a:t>
            </a:r>
          </a:p>
          <a:p>
            <a:pPr marL="1371600" indent="-285750">
              <a:buFont typeface="Wingdings" panose="05000000000000000000" pitchFamily="2" charset="2"/>
              <a:buChar char="Ø"/>
            </a:pPr>
            <a:r>
              <a:rPr lang="en-US" dirty="0"/>
              <a:t>Miles of communication cable</a:t>
            </a:r>
          </a:p>
          <a:p>
            <a:pPr marL="1371600" indent="-285750">
              <a:buFont typeface="Wingdings" panose="05000000000000000000" pitchFamily="2" charset="2"/>
              <a:buChar char="Ø"/>
            </a:pPr>
            <a:r>
              <a:rPr lang="en-US" dirty="0"/>
              <a:t>Hundreds of PLC’s communicating</a:t>
            </a:r>
          </a:p>
          <a:p>
            <a:pPr marL="1085850"/>
            <a:r>
              <a:rPr lang="en-US" dirty="0"/>
              <a:t> with each other</a:t>
            </a:r>
          </a:p>
          <a:p>
            <a:pPr marL="1085850"/>
            <a:r>
              <a:rPr lang="en-US" dirty="0"/>
              <a:t> (Programmable Logic Controllers with</a:t>
            </a:r>
          </a:p>
          <a:p>
            <a:pPr marL="1085850"/>
            <a:r>
              <a:rPr lang="en-US" dirty="0"/>
              <a:t>Human Machine Interface (HMI))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                         </a:t>
            </a:r>
            <a:r>
              <a:rPr lang="en-US" b="1" i="1" u="sng" dirty="0"/>
              <a:t>Data Analysis with Sensor Feedback</a:t>
            </a:r>
            <a:r>
              <a:rPr lang="en-US" dirty="0"/>
              <a:t>                                             </a:t>
            </a:r>
            <a:endParaRPr lang="en-US" b="1" i="1" u="sng" dirty="0"/>
          </a:p>
          <a:p>
            <a:pPr marL="1371600" indent="-285750">
              <a:buFont typeface="Wingdings" panose="05000000000000000000" pitchFamily="2" charset="2"/>
              <a:buChar char="Ø"/>
            </a:pPr>
            <a:r>
              <a:rPr lang="en-US" dirty="0"/>
              <a:t>Heartbeat of our Production facility</a:t>
            </a:r>
          </a:p>
          <a:p>
            <a:pPr marL="1371600" indent="-285750">
              <a:buFont typeface="Wingdings" panose="05000000000000000000" pitchFamily="2" charset="2"/>
              <a:buChar char="Ø"/>
            </a:pPr>
            <a:r>
              <a:rPr lang="en-US" dirty="0"/>
              <a:t>Realtime and historical status of mill at</a:t>
            </a:r>
          </a:p>
          <a:p>
            <a:pPr marL="1085850"/>
            <a:r>
              <a:rPr lang="en-US" dirty="0"/>
              <a:t> any point in time</a:t>
            </a:r>
          </a:p>
          <a:p>
            <a:pPr marL="1371600" indent="-285750">
              <a:buFont typeface="Wingdings" panose="05000000000000000000" pitchFamily="2" charset="2"/>
              <a:buChar char="Ø"/>
            </a:pPr>
            <a:r>
              <a:rPr lang="en-US" dirty="0"/>
              <a:t>Allows intelligent decision making to</a:t>
            </a:r>
          </a:p>
          <a:p>
            <a:pPr marL="1085850"/>
            <a:r>
              <a:rPr lang="en-US" dirty="0"/>
              <a:t> facilitate fewer and shorter downtimes</a:t>
            </a:r>
          </a:p>
          <a:p>
            <a:pPr marL="108585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51479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274</Words>
  <Application>Microsoft Office PowerPoint</Application>
  <PresentationFormat>Widescreen</PresentationFormat>
  <Paragraphs>86</Paragraphs>
  <Slides>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Wingdings</vt:lpstr>
      <vt:lpstr>Office Theme</vt:lpstr>
      <vt:lpstr>Industry Partner Spotlight</vt:lpstr>
      <vt:lpstr>PowerPoint Presentation</vt:lpstr>
      <vt:lpstr>PowerPoint Presentation</vt:lpstr>
      <vt:lpstr>Our structure </vt:lpstr>
      <vt:lpstr>Apprenticeship – 3 Year program that Begins each fall semester 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Electricity</dc:title>
  <dc:creator>Krystal Corbett</dc:creator>
  <cp:lastModifiedBy> </cp:lastModifiedBy>
  <cp:revision>74</cp:revision>
  <dcterms:created xsi:type="dcterms:W3CDTF">2017-03-05T23:41:57Z</dcterms:created>
  <dcterms:modified xsi:type="dcterms:W3CDTF">2019-12-30T07:18:09Z</dcterms:modified>
</cp:coreProperties>
</file>