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69" d="100"/>
          <a:sy n="69" d="100"/>
        </p:scale>
        <p:origin x="-1170" y="-90"/>
      </p:cViewPr>
      <p:guideLst>
        <p:guide orient="horz" pos="2160"/>
        <p:guide pos="2880"/>
      </p:guideLst>
    </p:cSldViewPr>
  </p:slideViewPr>
  <p:notesTextViewPr>
    <p:cViewPr>
      <p:scale>
        <a:sx n="1" d="1"/>
        <a:sy n="1" d="1"/>
      </p:scale>
      <p:origin x="0" y="0"/>
    </p:cViewPr>
  </p:notesTextViewPr>
  <p:notesViewPr>
    <p:cSldViewPr>
      <p:cViewPr varScale="1">
        <p:scale>
          <a:sx n="71" d="100"/>
          <a:sy n="71" d="100"/>
        </p:scale>
        <p:origin x="-279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270840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14E36-484F-42CD-BF35-DA8903659D8B}" type="datetimeFigureOut">
              <a:rPr lang="en-US" smtClean="0"/>
              <a:pPr/>
              <a:t>7/9/2014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DF0020-E4DD-4928-A37E-5726B52CC8F3}" type="slidenum">
              <a:rPr lang="en-US" smtClean="0"/>
              <a:pPr/>
              <a:t>‹#›</a:t>
            </a:fld>
            <a:endParaRPr lang="en-US"/>
          </a:p>
        </p:txBody>
      </p:sp>
    </p:spTree>
    <p:extLst>
      <p:ext uri="{BB962C8B-B14F-4D97-AF65-F5344CB8AC3E}">
        <p14:creationId xmlns:p14="http://schemas.microsoft.com/office/powerpoint/2010/main" val="2854680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interactivearchitecture.org/ferrofluid-sculptures-by-sachiko-kodama.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commons.wikimedia.org/wiki/File:Hydrophobic_Sand.jpg"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webexhibits.org/causesofcolor/15.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freerepublic.com/focus/f-chat/2372704/post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goodlifeinnovations.com/index.php?comp=content&amp;op=view&amp;id=84"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xsuns.com/matrix_pixel.htm"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hlinkClick r:id="rId3"/>
              </a:rPr>
              <a:t>http://www.interactivearchitecture.org/ferrofluid-sculptures-by-sachiko-kodama.html</a:t>
            </a:r>
            <a:endParaRPr lang="en-US"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276821-66B0-4B00-9BA2-2AA735A3A04E}" type="slidenum">
              <a:rPr lang="en-US" smtClean="0"/>
              <a:pPr fontAlgn="base">
                <a:spcBef>
                  <a:spcPct val="0"/>
                </a:spcBef>
                <a:spcAft>
                  <a:spcPct val="0"/>
                </a:spcAft>
                <a:defRPr/>
              </a:pPr>
              <a:t>6</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hlinkClick r:id="rId3"/>
              </a:rPr>
              <a:t>http://commons.wikimedia.org/wiki/File:Hydrophobic_Sand.jpg</a:t>
            </a:r>
            <a:endParaRPr lang="en-US"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9F682F-25F7-46F8-9A99-A4BFCC62FE3D}" type="slidenum">
              <a:rPr lang="en-US" smtClean="0"/>
              <a:pPr fontAlgn="base">
                <a:spcBef>
                  <a:spcPct val="0"/>
                </a:spcBef>
                <a:spcAft>
                  <a:spcPct val="0"/>
                </a:spcAft>
                <a:defRPr/>
              </a:pPr>
              <a:t>8</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hlinkClick r:id="rId3"/>
              </a:rPr>
              <a:t>http://www.webexhibits.org/causesofcolor/15.html</a:t>
            </a:r>
            <a:endParaRPr lang="en-US"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FB74A0-FB41-4367-9F3F-AEBBC9293906}" type="slidenum">
              <a:rPr lang="en-US" smtClean="0"/>
              <a:pPr fontAlgn="base">
                <a:spcBef>
                  <a:spcPct val="0"/>
                </a:spcBef>
                <a:spcAft>
                  <a:spcPct val="0"/>
                </a:spcAft>
                <a:defRPr/>
              </a:pPr>
              <a:t>9</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hlinkClick r:id="rId3"/>
              </a:rPr>
              <a:t>http://www.freerepublic.com/focus/f-chat/2372704/posts</a:t>
            </a:r>
            <a:endParaRPr lang="en-US"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0FF999-BEE0-456D-8225-7F31A5EE114E}" type="slidenum">
              <a:rPr lang="en-US" smtClean="0"/>
              <a:pPr fontAlgn="base">
                <a:spcBef>
                  <a:spcPct val="0"/>
                </a:spcBef>
                <a:spcAft>
                  <a:spcPct val="0"/>
                </a:spcAft>
                <a:defRPr/>
              </a:pPr>
              <a:t>10</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hlinkClick r:id="rId3"/>
              </a:rPr>
              <a:t>http://www.goodlifeinnovations.com/index.php?comp=content&amp;op=view&amp;id=84</a:t>
            </a:r>
            <a:endParaRPr lang="en-US"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D6BEBE-3BAA-43FA-950A-3604E837C9AB}" type="slidenum">
              <a:rPr lang="en-US" smtClean="0"/>
              <a:pPr fontAlgn="base">
                <a:spcBef>
                  <a:spcPct val="0"/>
                </a:spcBef>
                <a:spcAft>
                  <a:spcPct val="0"/>
                </a:spcAft>
                <a:defRPr/>
              </a:pPr>
              <a:t>13</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hlinkClick r:id="rId3"/>
              </a:rPr>
              <a:t>http://www.ixsuns.com/matrix_pixel.htm</a:t>
            </a:r>
            <a:endParaRPr lang="en-US"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61AF0A-9018-4320-A385-E1D0BC44BD18}" type="slidenum">
              <a:rPr lang="en-US" smtClean="0"/>
              <a:pPr fontAlgn="base">
                <a:spcBef>
                  <a:spcPct val="0"/>
                </a:spcBef>
                <a:spcAft>
                  <a:spcPct val="0"/>
                </a:spcAft>
                <a:defRPr/>
              </a:pPr>
              <a:t>14</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http://www.webexhibits.org/causesofcolor/images/content/35.jpg</a:t>
            </a:r>
          </a:p>
          <a:p>
            <a:endParaRPr lang="en-US" dirty="0"/>
          </a:p>
        </p:txBody>
      </p:sp>
      <p:sp>
        <p:nvSpPr>
          <p:cNvPr id="4" name="Slide Number Placeholder 3"/>
          <p:cNvSpPr>
            <a:spLocks noGrp="1"/>
          </p:cNvSpPr>
          <p:nvPr>
            <p:ph type="sldNum" sz="quarter" idx="10"/>
          </p:nvPr>
        </p:nvSpPr>
        <p:spPr/>
        <p:txBody>
          <a:bodyPr/>
          <a:lstStyle/>
          <a:p>
            <a:fld id="{CDDF0020-E4DD-4928-A37E-5726B52CC8F3}" type="slidenum">
              <a:rPr lang="en-US" smtClean="0"/>
              <a:pPr/>
              <a:t>15</a:t>
            </a:fld>
            <a:endParaRPr lang="en-US"/>
          </a:p>
        </p:txBody>
      </p:sp>
    </p:spTree>
    <p:extLst>
      <p:ext uri="{BB962C8B-B14F-4D97-AF65-F5344CB8AC3E}">
        <p14:creationId xmlns:p14="http://schemas.microsoft.com/office/powerpoint/2010/main" val="21287589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4876800"/>
            <a:ext cx="6400800" cy="1143000"/>
          </a:xfrm>
        </p:spPr>
        <p:txBody>
          <a:bodyPr/>
          <a:lstStyle>
            <a:lvl1pPr marL="0" indent="0" algn="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b="0">
                <a:solidFill>
                  <a:schemeClr val="tx1"/>
                </a:solidFill>
              </a:defRPr>
            </a:lvl1pPr>
          </a:lstStyle>
          <a:p>
            <a:r>
              <a:rPr lang="en-US" smtClean="0"/>
              <a:t>SHINE: Seattle’s Hub for Industry-driven Nanotechnology Education</a:t>
            </a:r>
            <a:endParaRPr lang="en-US" dirty="0"/>
          </a:p>
        </p:txBody>
      </p:sp>
      <p:sp>
        <p:nvSpPr>
          <p:cNvPr id="5" name="Footer Placeholder 4"/>
          <p:cNvSpPr>
            <a:spLocks noGrp="1"/>
          </p:cNvSpPr>
          <p:nvPr>
            <p:ph type="ftr" sz="quarter" idx="11"/>
          </p:nvPr>
        </p:nvSpPr>
        <p:spPr/>
        <p:txBody>
          <a:bodyPr/>
          <a:lstStyle/>
          <a:p>
            <a:pPr algn="l"/>
            <a:r>
              <a:rPr lang="en-US" smtClean="0"/>
              <a:t>This material is based upon work supported by the National Science Foundation under Grant Number 1204279.</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1135" y="47403"/>
            <a:ext cx="4038600" cy="3699342"/>
          </a:xfrm>
          <a:prstGeom prst="rect">
            <a:avLst/>
          </a:prstGeom>
        </p:spPr>
      </p:pic>
      <p:sp>
        <p:nvSpPr>
          <p:cNvPr id="2" name="Title 1"/>
          <p:cNvSpPr>
            <a:spLocks noGrp="1"/>
          </p:cNvSpPr>
          <p:nvPr>
            <p:ph type="ctrTitle"/>
          </p:nvPr>
        </p:nvSpPr>
        <p:spPr>
          <a:xfrm>
            <a:off x="1371600" y="3505200"/>
            <a:ext cx="7772400" cy="1470025"/>
          </a:xfrm>
        </p:spPr>
        <p:txBody>
          <a:bodyPr/>
          <a:lstStyle>
            <a:lvl1pPr algn="r">
              <a:defRPr/>
            </a:lvl1pPr>
          </a:lstStyle>
          <a:p>
            <a:r>
              <a:rPr lang="en-US" smtClean="0"/>
              <a:t>Click to edit Master title style</a:t>
            </a:r>
            <a:endParaRPr lang="en-US" dirty="0"/>
          </a:p>
        </p:txBody>
      </p:sp>
      <p:sp>
        <p:nvSpPr>
          <p:cNvPr id="8" name="TextBox 7"/>
          <p:cNvSpPr txBox="1"/>
          <p:nvPr userDrawn="1"/>
        </p:nvSpPr>
        <p:spPr>
          <a:xfrm>
            <a:off x="0" y="5962366"/>
            <a:ext cx="8077200" cy="830997"/>
          </a:xfrm>
          <a:prstGeom prst="rect">
            <a:avLst/>
          </a:prstGeom>
          <a:noFill/>
        </p:spPr>
        <p:txBody>
          <a:bodyPr wrap="square" rtlCol="0">
            <a:spAutoFit/>
          </a:bodyPr>
          <a:lstStyle/>
          <a:p>
            <a:pPr algn="r"/>
            <a:r>
              <a:rPr lang="en-US" sz="2800" b="1" dirty="0" smtClean="0"/>
              <a:t>SHINE</a:t>
            </a:r>
            <a:r>
              <a:rPr lang="en-US" sz="2800" dirty="0" smtClean="0"/>
              <a:t>:</a:t>
            </a:r>
            <a:r>
              <a:rPr lang="en-US" sz="2800" baseline="0" dirty="0" smtClean="0"/>
              <a:t> </a:t>
            </a:r>
            <a:r>
              <a:rPr lang="en-US" sz="2800" b="1" baseline="0" dirty="0" smtClean="0"/>
              <a:t>S</a:t>
            </a:r>
            <a:r>
              <a:rPr lang="en-US" sz="2000" baseline="0" dirty="0" smtClean="0"/>
              <a:t>eattle’s </a:t>
            </a:r>
            <a:r>
              <a:rPr lang="en-US" sz="2800" b="1" baseline="0" dirty="0" smtClean="0"/>
              <a:t>H</a:t>
            </a:r>
            <a:r>
              <a:rPr lang="en-US" sz="2000" baseline="0" dirty="0" smtClean="0"/>
              <a:t>ub for </a:t>
            </a:r>
            <a:r>
              <a:rPr lang="en-US" sz="2800" b="1" baseline="0" dirty="0" smtClean="0"/>
              <a:t>I</a:t>
            </a:r>
            <a:r>
              <a:rPr lang="en-US" sz="2000" baseline="0" dirty="0" smtClean="0"/>
              <a:t>ndustry-driven </a:t>
            </a:r>
            <a:r>
              <a:rPr lang="en-US" sz="2800" b="1" baseline="0" dirty="0" smtClean="0"/>
              <a:t>N</a:t>
            </a:r>
            <a:r>
              <a:rPr lang="en-US" sz="2000" baseline="0" dirty="0" smtClean="0"/>
              <a:t>anotechnology </a:t>
            </a:r>
            <a:r>
              <a:rPr lang="en-US" sz="2800" b="1" baseline="0" dirty="0" smtClean="0"/>
              <a:t>E</a:t>
            </a:r>
            <a:r>
              <a:rPr lang="en-US" sz="2000" baseline="0" dirty="0" smtClean="0"/>
              <a:t>ducation </a:t>
            </a:r>
          </a:p>
          <a:p>
            <a:pPr algn="r"/>
            <a:r>
              <a:rPr lang="en-US" sz="2000" baseline="0" dirty="0" smtClean="0"/>
              <a:t>North </a:t>
            </a:r>
            <a:r>
              <a:rPr lang="en-US" sz="2000" baseline="0" dirty="0" smtClean="0"/>
              <a:t>Seattle </a:t>
            </a:r>
            <a:r>
              <a:rPr lang="en-US" sz="2000" baseline="0" dirty="0" smtClean="0"/>
              <a:t>College</a:t>
            </a:r>
            <a:endParaRPr lang="en-US" sz="2000"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77200" y="5881780"/>
            <a:ext cx="960270" cy="960270"/>
          </a:xfrm>
          <a:prstGeom prst="rect">
            <a:avLst/>
          </a:prstGeom>
        </p:spPr>
      </p:pic>
    </p:spTree>
    <p:extLst>
      <p:ext uri="{BB962C8B-B14F-4D97-AF65-F5344CB8AC3E}">
        <p14:creationId xmlns:p14="http://schemas.microsoft.com/office/powerpoint/2010/main" val="3318920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lvl1pPr marL="233363" indent="0">
              <a:defRPr>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8229600" cy="4678363"/>
          </a:xfrm>
        </p:spPr>
        <p:txBody>
          <a:bodyPr vert="eaVert"/>
          <a:lstStyle>
            <a:lvl1pPr marL="457200" indent="-223838">
              <a:defRPr/>
            </a:lvl1pPr>
            <a:lvl5pPr marL="0" indent="0">
              <a:buNone/>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SHINE: Seattle’s Hub for Industry-driven Nanotechnology Education</a:t>
            </a:r>
            <a:endParaRPr lang="en-US"/>
          </a:p>
        </p:txBody>
      </p:sp>
      <p:sp>
        <p:nvSpPr>
          <p:cNvPr id="5" name="Footer Placeholder 4"/>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1510036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solidFill>
            <a:schemeClr val="accent1"/>
          </a:solidFill>
        </p:spPr>
        <p:txBody>
          <a:bodyPr vert="eaVert"/>
          <a:lstStyle>
            <a:lvl1pPr>
              <a:defRPr>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lvl1pPr marL="460375" indent="-227013">
              <a:defRPr/>
            </a:lvl1pPr>
            <a:lvl5pPr marL="0" indent="0">
              <a:buFontTx/>
              <a:buNone/>
              <a:defRPr/>
            </a:lvl5pPr>
            <a:lvl6pPr marL="2286000" indent="0">
              <a:buFontTx/>
              <a:buNone/>
              <a:defRPr/>
            </a:lvl6pPr>
            <a:lvl7pPr marL="2743200" indent="0">
              <a:buFontTx/>
              <a:buNone/>
              <a:defRPr/>
            </a:lvl7pPr>
            <a:lvl8pPr marL="3200400" indent="0">
              <a:buFontTx/>
              <a:buNone/>
              <a:defRPr/>
            </a:lvl8pPr>
            <a:lvl9pPr marL="3657600" indent="0">
              <a:buFontTx/>
              <a:buNone/>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SHINE: Seattle’s Hub for Industry-driven Nanotechnology Education</a:t>
            </a:r>
            <a:endParaRPr lang="en-US"/>
          </a:p>
        </p:txBody>
      </p:sp>
      <p:sp>
        <p:nvSpPr>
          <p:cNvPr id="5" name="Footer Placeholder 4"/>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3945170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981200"/>
          </a:xfrm>
          <a:solidFill>
            <a:schemeClr val="accent1"/>
          </a:solidFill>
        </p:spPr>
        <p:txBody>
          <a:bodyPr/>
          <a:lstStyle>
            <a:lvl1pPr>
              <a:defRPr baseline="0">
                <a:solidFill>
                  <a:schemeClr val="bg1"/>
                </a:solidFill>
              </a:defRPr>
            </a:lvl1pPr>
          </a:lstStyle>
          <a:p>
            <a:r>
              <a:rPr lang="en-US" dirty="0" smtClean="0"/>
              <a:t/>
            </a:r>
            <a:br>
              <a:rPr lang="en-US" dirty="0" smtClean="0"/>
            </a:br>
            <a:r>
              <a:rPr lang="en-US" dirty="0" smtClean="0"/>
              <a:t>Click to edit Master title style</a:t>
            </a:r>
            <a:br>
              <a:rPr lang="en-US" dirty="0" smtClean="0"/>
            </a:br>
            <a:endParaRPr lang="en-US" dirty="0"/>
          </a:p>
        </p:txBody>
      </p:sp>
      <p:sp>
        <p:nvSpPr>
          <p:cNvPr id="3" name="Content Placeholder 2"/>
          <p:cNvSpPr>
            <a:spLocks noGrp="1"/>
          </p:cNvSpPr>
          <p:nvPr>
            <p:ph idx="1"/>
          </p:nvPr>
        </p:nvSpPr>
        <p:spPr>
          <a:xfrm>
            <a:off x="0" y="1981200"/>
            <a:ext cx="9144000" cy="4144963"/>
          </a:xfrm>
        </p:spPr>
        <p:txBody>
          <a:bodyPr/>
          <a:lstStyle>
            <a:lvl1pPr marL="233363" indent="0">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SHINE: Seattle’s Hub for Industry-driven Nanotechnology Education</a:t>
            </a:r>
            <a:endParaRPr lang="en-US"/>
          </a:p>
        </p:txBody>
      </p:sp>
      <p:sp>
        <p:nvSpPr>
          <p:cNvPr id="5" name="Footer Placeholder 4"/>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500472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4800" y="44196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04800" y="2895600"/>
            <a:ext cx="7772400" cy="1500187"/>
          </a:xfrm>
        </p:spPr>
        <p:txBody>
          <a:bodyPr anchor="b"/>
          <a:lstStyle>
            <a:lvl1pPr marL="233363"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SHINE: Seattle’s Hub for Industry-driven Nanotechnology Education</a:t>
            </a:r>
            <a:endParaRPr lang="en-US"/>
          </a:p>
        </p:txBody>
      </p:sp>
      <p:sp>
        <p:nvSpPr>
          <p:cNvPr id="5" name="Footer Placeholder 4"/>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1600" y="609600"/>
            <a:ext cx="3493901" cy="3200400"/>
          </a:xfrm>
          <a:prstGeom prst="rect">
            <a:avLst/>
          </a:prstGeom>
        </p:spPr>
      </p:pic>
    </p:spTree>
    <p:extLst>
      <p:ext uri="{BB962C8B-B14F-4D97-AF65-F5344CB8AC3E}">
        <p14:creationId xmlns:p14="http://schemas.microsoft.com/office/powerpoint/2010/main" val="289610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tx2"/>
          </a:solidFill>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52400" y="1524000"/>
            <a:ext cx="4343400" cy="4602163"/>
          </a:xfrm>
        </p:spPr>
        <p:txBody>
          <a:bodyPr/>
          <a:lstStyle>
            <a:lvl1pPr marL="233363"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4648200" y="1524000"/>
            <a:ext cx="4343400" cy="4602163"/>
          </a:xfrm>
        </p:spPr>
        <p:txBody>
          <a:bodyPr/>
          <a:lstStyle>
            <a:lvl1pPr marL="233363" indent="0">
              <a:buNone/>
              <a:defRPr sz="2800"/>
            </a:lvl1pPr>
            <a:lvl2pPr marL="0" indent="0">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SHINE: Seattle’s Hub for Industry-driven Nanotechnology Education</a:t>
            </a:r>
            <a:endParaRPr lang="en-US"/>
          </a:p>
        </p:txBody>
      </p:sp>
      <p:sp>
        <p:nvSpPr>
          <p:cNvPr id="6" name="Footer Placeholder 5"/>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252327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p:spPr>
        <p:txBody>
          <a:bodyPr/>
          <a:lstStyle>
            <a:lvl1pPr>
              <a:defRPr>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28600" y="5486400"/>
            <a:ext cx="4268788" cy="639762"/>
          </a:xfrm>
        </p:spPr>
        <p:txBody>
          <a:bodyPr anchor="b"/>
          <a:lstStyle>
            <a:lvl1pPr marL="117475"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524000"/>
            <a:ext cx="4268788" cy="3951288"/>
          </a:xfrm>
        </p:spPr>
        <p:txBody>
          <a:bodyPr/>
          <a:lstStyle>
            <a:lvl1pPr marL="117475" indent="0">
              <a:buFontTx/>
              <a:buNone/>
              <a:defRPr sz="2400"/>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194175" cy="639762"/>
          </a:xfrm>
        </p:spPr>
        <p:txBody>
          <a:bodyPr anchor="b"/>
          <a:lstStyle>
            <a:lvl1pPr marL="117475"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194175" cy="3951288"/>
          </a:xfrm>
        </p:spPr>
        <p:txBody>
          <a:bodyPr/>
          <a:lstStyle>
            <a:lvl1pPr marL="117475"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7" name="Date Placeholder 6"/>
          <p:cNvSpPr>
            <a:spLocks noGrp="1"/>
          </p:cNvSpPr>
          <p:nvPr>
            <p:ph type="dt" sz="half" idx="10"/>
          </p:nvPr>
        </p:nvSpPr>
        <p:spPr/>
        <p:txBody>
          <a:bodyPr/>
          <a:lstStyle/>
          <a:p>
            <a:r>
              <a:rPr lang="en-US" smtClean="0"/>
              <a:t>SHINE: Seattle’s Hub for Industry-driven Nanotechnology Education</a:t>
            </a:r>
            <a:endParaRPr lang="en-US"/>
          </a:p>
        </p:txBody>
      </p:sp>
      <p:sp>
        <p:nvSpPr>
          <p:cNvPr id="8" name="Footer Placeholder 7"/>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2890909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4876800"/>
            <a:ext cx="9144000" cy="1143000"/>
          </a:xfrm>
          <a:solidFill>
            <a:schemeClr val="tx2"/>
          </a:solidFill>
        </p:spPr>
        <p:txBody>
          <a:bodyPr/>
          <a:lstStyle>
            <a:lvl1pPr>
              <a:defRPr>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SHINE: Seattle’s Hub for Industry-driven Nanotechnology Education</a:t>
            </a:r>
            <a:endParaRPr lang="en-US"/>
          </a:p>
        </p:txBody>
      </p:sp>
      <p:sp>
        <p:nvSpPr>
          <p:cNvPr id="4" name="Footer Placeholder 3"/>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2768496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SHINE: Seattle’s Hub for Industry-driven Nanotechnology Education</a:t>
            </a:r>
            <a:endParaRPr lang="en-US"/>
          </a:p>
        </p:txBody>
      </p:sp>
      <p:sp>
        <p:nvSpPr>
          <p:cNvPr id="3" name="Footer Placeholder 2"/>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325810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solidFill>
            <a:schemeClr val="accent1"/>
          </a:solidFill>
        </p:spPr>
        <p:txBody>
          <a:bodyPr anchor="b"/>
          <a:lstStyle>
            <a:lvl1pPr marL="117475" indent="0" algn="l">
              <a:defRPr sz="2000" b="1">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marL="0" indent="233363">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p:txBody>
      </p:sp>
      <p:sp>
        <p:nvSpPr>
          <p:cNvPr id="4" name="Text Placeholder 3"/>
          <p:cNvSpPr>
            <a:spLocks noGrp="1"/>
          </p:cNvSpPr>
          <p:nvPr>
            <p:ph type="body" sz="half" idx="2"/>
          </p:nvPr>
        </p:nvSpPr>
        <p:spPr>
          <a:xfrm>
            <a:off x="457200" y="1435100"/>
            <a:ext cx="3008313" cy="4691063"/>
          </a:xfrm>
          <a:solidFill>
            <a:schemeClr val="tx2"/>
          </a:solidFill>
        </p:spPr>
        <p:txBody>
          <a:bodyPr/>
          <a:lstStyle>
            <a:lvl1pPr marL="117475"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SHINE: Seattle’s Hub for Industry-driven Nanotechnology Education</a:t>
            </a:r>
            <a:endParaRPr lang="en-US"/>
          </a:p>
        </p:txBody>
      </p:sp>
      <p:sp>
        <p:nvSpPr>
          <p:cNvPr id="6" name="Footer Placeholder 5"/>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2460857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24400"/>
            <a:ext cx="8229600" cy="609600"/>
          </a:xfrm>
          <a:solidFill>
            <a:schemeClr val="tx2"/>
          </a:solidFill>
        </p:spPr>
        <p:txBody>
          <a:bodyPr anchor="b"/>
          <a:lstStyle>
            <a:lvl1pPr algn="l">
              <a:defRPr sz="2000" b="1">
                <a:solidFill>
                  <a:schemeClr val="bg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57200" y="609600"/>
            <a:ext cx="8229600" cy="4114800"/>
          </a:xfrm>
        </p:spPr>
        <p:txBody>
          <a:bodyPr/>
          <a:lstStyle>
            <a:lvl1pPr marL="233363"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5334000"/>
            <a:ext cx="8229600" cy="804862"/>
          </a:xfrm>
          <a:solidFill>
            <a:schemeClr val="accent1"/>
          </a:solidFill>
        </p:spPr>
        <p:txBody>
          <a:bodyPr/>
          <a:lstStyle>
            <a:lvl1pPr marL="233363"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SHINE: Seattle’s Hub for Industry-driven Nanotechnology Education</a:t>
            </a:r>
            <a:endParaRPr lang="en-US"/>
          </a:p>
        </p:txBody>
      </p:sp>
      <p:sp>
        <p:nvSpPr>
          <p:cNvPr id="6" name="Footer Placeholder 5"/>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150985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2400" y="6356350"/>
            <a:ext cx="2438400" cy="365125"/>
          </a:xfrm>
          <a:prstGeom prst="rect">
            <a:avLst/>
          </a:prstGeom>
        </p:spPr>
        <p:txBody>
          <a:bodyPr vert="horz" lIns="91440" tIns="45720" rIns="91440" bIns="45720" rtlCol="0" anchor="ctr"/>
          <a:lstStyle>
            <a:lvl1pPr algn="l">
              <a:defRPr sz="1200">
                <a:solidFill>
                  <a:schemeClr val="tx1"/>
                </a:solidFill>
              </a:defRPr>
            </a:lvl1pPr>
          </a:lstStyle>
          <a:p>
            <a:r>
              <a:rPr lang="en-US" dirty="0" smtClean="0"/>
              <a:t>SHINE: Seattle’s Hub for Industry-driven Nanotechnology Education</a:t>
            </a:r>
            <a:endParaRPr lang="en-US" dirty="0"/>
          </a:p>
        </p:txBody>
      </p:sp>
      <p:sp>
        <p:nvSpPr>
          <p:cNvPr id="5" name="Footer Placeholder 4"/>
          <p:cNvSpPr>
            <a:spLocks noGrp="1"/>
          </p:cNvSpPr>
          <p:nvPr>
            <p:ph type="ftr" sz="quarter" idx="3"/>
          </p:nvPr>
        </p:nvSpPr>
        <p:spPr>
          <a:xfrm>
            <a:off x="2743200" y="6356350"/>
            <a:ext cx="6172200" cy="365125"/>
          </a:xfrm>
          <a:prstGeom prst="rect">
            <a:avLst/>
          </a:prstGeom>
        </p:spPr>
        <p:txBody>
          <a:bodyPr vert="horz" lIns="91440" tIns="45720" rIns="91440" bIns="45720" rtlCol="0" anchor="ctr"/>
          <a:lstStyle>
            <a:lvl1pPr algn="ctr">
              <a:defRPr sz="1200">
                <a:solidFill>
                  <a:schemeClr val="tx1"/>
                </a:solidFill>
              </a:defRPr>
            </a:lvl1pPr>
          </a:lstStyle>
          <a:p>
            <a:pPr algn="l"/>
            <a:r>
              <a:rPr lang="en-US" dirty="0" smtClean="0"/>
              <a:t>This material is based upon work supported by the National Science Foundation </a:t>
            </a:r>
          </a:p>
          <a:p>
            <a:pPr algn="l"/>
            <a:r>
              <a:rPr lang="en-US" dirty="0" smtClean="0"/>
              <a:t>under Grant Number 1204279.</a:t>
            </a:r>
            <a:endParaRPr lang="en-US" dirty="0"/>
          </a:p>
        </p:txBody>
      </p:sp>
    </p:spTree>
    <p:extLst>
      <p:ext uri="{BB962C8B-B14F-4D97-AF65-F5344CB8AC3E}">
        <p14:creationId xmlns:p14="http://schemas.microsoft.com/office/powerpoint/2010/main" val="2690213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marL="233363" indent="0"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spcAft>
          <a:spcPts val="600"/>
        </a:spcAft>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spcAft>
          <a:spcPts val="600"/>
        </a:spcAft>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spcAft>
          <a:spcPts val="600"/>
        </a:spcAft>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spcAft>
          <a:spcPts val="600"/>
        </a:spcAft>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spcAft>
          <a:spcPts val="60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pPr eaLnBrk="1" fontAlgn="auto" hangingPunct="1">
              <a:spcAft>
                <a:spcPts val="0"/>
              </a:spcAft>
              <a:buFont typeface="Wingdings 2"/>
              <a:buNone/>
              <a:defRPr/>
            </a:pPr>
            <a:r>
              <a:rPr lang="en-US" dirty="0" smtClean="0"/>
              <a:t>Train the </a:t>
            </a:r>
            <a:r>
              <a:rPr lang="en-US" dirty="0" err="1" smtClean="0"/>
              <a:t>NanoTeacher</a:t>
            </a:r>
            <a:r>
              <a:rPr lang="en-US" dirty="0" smtClean="0"/>
              <a:t> Workshop</a:t>
            </a:r>
          </a:p>
          <a:p>
            <a:pPr eaLnBrk="1" fontAlgn="auto" hangingPunct="1">
              <a:spcAft>
                <a:spcPts val="0"/>
              </a:spcAft>
              <a:buFont typeface="Wingdings 2"/>
              <a:buNone/>
              <a:defRPr/>
            </a:pPr>
            <a:r>
              <a:rPr lang="en-US" dirty="0" smtClean="0"/>
              <a:t>July </a:t>
            </a:r>
            <a:r>
              <a:rPr lang="en-US" dirty="0" smtClean="0"/>
              <a:t>16, 2014</a:t>
            </a:r>
            <a:endParaRPr lang="en-US" dirty="0"/>
          </a:p>
        </p:txBody>
      </p:sp>
      <p:sp>
        <p:nvSpPr>
          <p:cNvPr id="2" name="Title 1"/>
          <p:cNvSpPr>
            <a:spLocks noGrp="1"/>
          </p:cNvSpPr>
          <p:nvPr>
            <p:ph type="ctrTitle"/>
          </p:nvPr>
        </p:nvSpPr>
        <p:spPr/>
        <p:txBody>
          <a:bodyPr/>
          <a:lstStyle/>
          <a:p>
            <a:pPr eaLnBrk="1" fontAlgn="auto" hangingPunct="1">
              <a:spcAft>
                <a:spcPts val="0"/>
              </a:spcAft>
              <a:defRPr/>
            </a:pPr>
            <a:r>
              <a:rPr lang="en-US" dirty="0" smtClean="0"/>
              <a:t>NanoDemos</a:t>
            </a:r>
            <a:br>
              <a:rPr lang="en-US" dirty="0" smtClean="0"/>
            </a:br>
            <a:endParaRPr lang="en-US" sz="2200" dirty="0"/>
          </a:p>
        </p:txBody>
      </p:sp>
      <p:sp>
        <p:nvSpPr>
          <p:cNvPr id="13316" name="TextBox 3"/>
          <p:cNvSpPr txBox="1">
            <a:spLocks noChangeArrowheads="1"/>
          </p:cNvSpPr>
          <p:nvPr/>
        </p:nvSpPr>
        <p:spPr bwMode="auto">
          <a:xfrm>
            <a:off x="5410200" y="6534150"/>
            <a:ext cx="3733800" cy="647700"/>
          </a:xfrm>
          <a:prstGeom prst="rect">
            <a:avLst/>
          </a:prstGeom>
          <a:noFill/>
          <a:ln w="9525">
            <a:noFill/>
            <a:miter lim="800000"/>
            <a:headEnd/>
            <a:tailEnd/>
          </a:ln>
        </p:spPr>
        <p:txBody>
          <a:bodyPr>
            <a:spAutoFit/>
          </a:bodyPr>
          <a:lstStyle/>
          <a:p>
            <a:endParaRPr lang="en-US">
              <a:latin typeface="Verdana" pitchFamily="34" charset="0"/>
            </a:endParaRPr>
          </a:p>
          <a:p>
            <a:endParaRPr lang="en-US">
              <a:latin typeface="Verdana" pitchFamily="34" charset="0"/>
            </a:endParaRPr>
          </a:p>
        </p:txBody>
      </p:sp>
      <p:sp>
        <p:nvSpPr>
          <p:cNvPr id="5"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1</a:t>
            </a:fld>
            <a:endParaRPr lang="en-US" sz="1400" dirty="0">
              <a:solidFill>
                <a:srgbClr val="000000"/>
              </a:solidFill>
              <a:latin typeface="Verdana"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Thin Films</a:t>
            </a:r>
            <a:endParaRPr lang="en-US" dirty="0"/>
          </a:p>
        </p:txBody>
      </p:sp>
      <p:sp>
        <p:nvSpPr>
          <p:cNvPr id="22531" name="Content Placeholder 2"/>
          <p:cNvSpPr>
            <a:spLocks noGrp="1"/>
          </p:cNvSpPr>
          <p:nvPr>
            <p:ph idx="1"/>
          </p:nvPr>
        </p:nvSpPr>
        <p:spPr/>
        <p:txBody>
          <a:bodyPr>
            <a:normAutofit fontScale="92500" lnSpcReduction="10000"/>
          </a:bodyPr>
          <a:lstStyle/>
          <a:p>
            <a:pPr eaLnBrk="1" hangingPunct="1"/>
            <a:r>
              <a:rPr lang="en-US" dirty="0" smtClean="0"/>
              <a:t>Butterfly, beetles, and other insects</a:t>
            </a:r>
          </a:p>
          <a:p>
            <a:pPr eaLnBrk="1" hangingPunct="1"/>
            <a:endParaRPr lang="en-US" dirty="0" smtClean="0"/>
          </a:p>
          <a:p>
            <a:pPr eaLnBrk="1" hangingPunct="1"/>
            <a:r>
              <a:rPr lang="en-US" dirty="0" smtClean="0"/>
              <a:t>Oil Slicks</a:t>
            </a:r>
          </a:p>
          <a:p>
            <a:pPr eaLnBrk="1" hangingPunct="1"/>
            <a:endParaRPr lang="en-US" dirty="0" smtClean="0"/>
          </a:p>
          <a:p>
            <a:pPr eaLnBrk="1" hangingPunct="1"/>
            <a:r>
              <a:rPr lang="en-US" dirty="0" smtClean="0"/>
              <a:t>Bubbles</a:t>
            </a:r>
          </a:p>
          <a:p>
            <a:pPr eaLnBrk="1" hangingPunct="1"/>
            <a:endParaRPr lang="en-US" dirty="0" smtClean="0"/>
          </a:p>
          <a:p>
            <a:pPr eaLnBrk="1" hangingPunct="1"/>
            <a:r>
              <a:rPr lang="en-US" dirty="0" smtClean="0"/>
              <a:t>Two way mirrors</a:t>
            </a:r>
          </a:p>
          <a:p>
            <a:pPr eaLnBrk="1" hangingPunct="1"/>
            <a:endParaRPr lang="en-US" dirty="0" smtClean="0"/>
          </a:p>
          <a:p>
            <a:pPr eaLnBrk="1" hangingPunct="1"/>
            <a:endParaRPr lang="en-US" dirty="0" smtClean="0"/>
          </a:p>
        </p:txBody>
      </p:sp>
      <p:sp>
        <p:nvSpPr>
          <p:cNvPr id="5"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6" name="Picture 2" descr="M:\SHINE\Marketing\Logos\SHINE logos\Brian's SHINE Logos\SHINE only transparent.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10</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8" name="TextBox 7"/>
          <p:cNvSpPr txBox="1"/>
          <p:nvPr/>
        </p:nvSpPr>
        <p:spPr>
          <a:xfrm>
            <a:off x="2514600" y="4800600"/>
            <a:ext cx="2214563" cy="246221"/>
          </a:xfrm>
          <a:prstGeom prst="rect">
            <a:avLst/>
          </a:prstGeom>
          <a:noFill/>
        </p:spPr>
        <p:txBody>
          <a:bodyPr wrap="square" rtlCol="0">
            <a:spAutoFit/>
          </a:bodyPr>
          <a:lstStyle/>
          <a:p>
            <a:r>
              <a:rPr lang="en-US" sz="1000" dirty="0" smtClean="0"/>
              <a:t>Source: Brooklyn Children's Museum</a:t>
            </a:r>
            <a:endParaRPr lang="en-US" sz="10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2667000"/>
            <a:ext cx="2857500"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3897125"/>
            <a:ext cx="3276600" cy="18069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4800600" y="5697379"/>
            <a:ext cx="2214563" cy="246221"/>
          </a:xfrm>
          <a:prstGeom prst="rect">
            <a:avLst/>
          </a:prstGeom>
          <a:noFill/>
        </p:spPr>
        <p:txBody>
          <a:bodyPr wrap="square" rtlCol="0">
            <a:spAutoFit/>
          </a:bodyPr>
          <a:lstStyle/>
          <a:p>
            <a:r>
              <a:rPr lang="en-US" sz="1000" dirty="0" smtClean="0"/>
              <a:t>Source: SciTech Daily</a:t>
            </a:r>
            <a:endParaRPr lang="en-US" sz="1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Memory Wire</a:t>
            </a:r>
            <a:endParaRPr lang="en-US" dirty="0"/>
          </a:p>
        </p:txBody>
      </p:sp>
      <p:sp>
        <p:nvSpPr>
          <p:cNvPr id="3" name="Content Placeholder 2"/>
          <p:cNvSpPr>
            <a:spLocks noGrp="1"/>
          </p:cNvSpPr>
          <p:nvPr>
            <p:ph idx="1"/>
          </p:nvPr>
        </p:nvSpPr>
        <p:spPr/>
        <p:txBody>
          <a:bodyPr>
            <a:normAutofit fontScale="92500" lnSpcReduction="20000"/>
          </a:bodyPr>
          <a:lstStyle/>
          <a:p>
            <a:pPr marL="265176" indent="-265176" eaLnBrk="1" fontAlgn="auto" hangingPunct="1">
              <a:spcAft>
                <a:spcPts val="0"/>
              </a:spcAft>
              <a:defRPr/>
            </a:pPr>
            <a:r>
              <a:rPr lang="en-US" dirty="0" smtClean="0"/>
              <a:t>   Alloys and polymers</a:t>
            </a:r>
          </a:p>
          <a:p>
            <a:pPr marL="265176" indent="-265176" eaLnBrk="1" fontAlgn="auto" hangingPunct="1">
              <a:spcAft>
                <a:spcPts val="0"/>
              </a:spcAft>
              <a:buFont typeface="Wingdings 2"/>
              <a:buChar char=""/>
              <a:defRPr/>
            </a:pPr>
            <a:endParaRPr lang="en-US" dirty="0" smtClean="0"/>
          </a:p>
          <a:p>
            <a:pPr marL="265176" indent="-265176" eaLnBrk="1" fontAlgn="auto" hangingPunct="1">
              <a:spcAft>
                <a:spcPts val="0"/>
              </a:spcAft>
              <a:defRPr/>
            </a:pPr>
            <a:r>
              <a:rPr lang="en-US" dirty="0" smtClean="0"/>
              <a:t>   Bend the materials</a:t>
            </a:r>
          </a:p>
          <a:p>
            <a:pPr marL="548640" lvl="1" indent="-201168" eaLnBrk="1" fontAlgn="auto" hangingPunct="1">
              <a:spcAft>
                <a:spcPts val="0"/>
              </a:spcAft>
              <a:buFont typeface="Verdana"/>
              <a:buChar char="◦"/>
              <a:defRPr/>
            </a:pPr>
            <a:r>
              <a:rPr lang="en-US" dirty="0" smtClean="0"/>
              <a:t>Change crystal structure </a:t>
            </a:r>
          </a:p>
          <a:p>
            <a:pPr marL="548640" lvl="1" indent="-201168" eaLnBrk="1" fontAlgn="auto" hangingPunct="1">
              <a:spcAft>
                <a:spcPts val="0"/>
              </a:spcAft>
              <a:buFont typeface="Verdana"/>
              <a:buChar char="◦"/>
              <a:defRPr/>
            </a:pPr>
            <a:endParaRPr lang="en-US" dirty="0" smtClean="0"/>
          </a:p>
          <a:p>
            <a:pPr marL="265176" indent="-265176" eaLnBrk="1" fontAlgn="auto" hangingPunct="1">
              <a:spcAft>
                <a:spcPts val="0"/>
              </a:spcAft>
              <a:defRPr/>
            </a:pPr>
            <a:r>
              <a:rPr lang="en-US" dirty="0" smtClean="0"/>
              <a:t>   Materials return to original shape or crystal structure under the right conditions</a:t>
            </a:r>
          </a:p>
          <a:p>
            <a:pPr marL="548640" lvl="1" indent="-201168" eaLnBrk="1" fontAlgn="auto" hangingPunct="1">
              <a:spcAft>
                <a:spcPts val="0"/>
              </a:spcAft>
              <a:buFont typeface="Verdana"/>
              <a:buChar char="◦"/>
              <a:defRPr/>
            </a:pPr>
            <a:r>
              <a:rPr lang="en-US" dirty="0" smtClean="0"/>
              <a:t>Temperature</a:t>
            </a:r>
          </a:p>
          <a:p>
            <a:pPr marL="548640" lvl="1" indent="-201168" eaLnBrk="1" fontAlgn="auto" hangingPunct="1">
              <a:spcAft>
                <a:spcPts val="0"/>
              </a:spcAft>
              <a:buFont typeface="Verdana"/>
              <a:buChar char="◦"/>
              <a:defRPr/>
            </a:pPr>
            <a:r>
              <a:rPr lang="en-US" dirty="0" smtClean="0"/>
              <a:t>Wavelengths of Light</a:t>
            </a:r>
          </a:p>
          <a:p>
            <a:pPr marL="548640" lvl="1" indent="-201168" eaLnBrk="1" fontAlgn="auto" hangingPunct="1">
              <a:spcAft>
                <a:spcPts val="0"/>
              </a:spcAft>
              <a:buFont typeface="Verdana"/>
              <a:buChar char="◦"/>
              <a:defRPr/>
            </a:pPr>
            <a:endParaRPr lang="en-US" dirty="0" smtClean="0"/>
          </a:p>
          <a:p>
            <a:pPr marL="548640" lvl="1" indent="-201168" eaLnBrk="1" fontAlgn="auto" hangingPunct="1">
              <a:spcAft>
                <a:spcPts val="0"/>
              </a:spcAft>
              <a:buFont typeface="Verdana"/>
              <a:buChar char="◦"/>
              <a:defRPr/>
            </a:pPr>
            <a:endParaRPr lang="en-US" dirty="0" smtClean="0"/>
          </a:p>
        </p:txBody>
      </p:sp>
      <p:sp>
        <p:nvSpPr>
          <p:cNvPr id="4"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5"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11</a:t>
            </a:fld>
            <a:endParaRPr lang="en-US" sz="1400" dirty="0">
              <a:solidFill>
                <a:srgbClr val="000000"/>
              </a:solidFill>
              <a:latin typeface="Verdana"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t>Shape Memory Applications</a:t>
            </a:r>
            <a:endParaRPr lang="en-US" dirty="0"/>
          </a:p>
        </p:txBody>
      </p:sp>
      <p:sp>
        <p:nvSpPr>
          <p:cNvPr id="24579" name="Content Placeholder 2"/>
          <p:cNvSpPr>
            <a:spLocks noGrp="1"/>
          </p:cNvSpPr>
          <p:nvPr>
            <p:ph idx="1"/>
          </p:nvPr>
        </p:nvSpPr>
        <p:spPr/>
        <p:txBody>
          <a:bodyPr>
            <a:normAutofit fontScale="92500" lnSpcReduction="20000"/>
          </a:bodyPr>
          <a:lstStyle/>
          <a:p>
            <a:pPr eaLnBrk="1" hangingPunct="1"/>
            <a:r>
              <a:rPr lang="en-US" dirty="0" smtClean="0"/>
              <a:t>Medical devices such as self stitching stitches and braces</a:t>
            </a:r>
          </a:p>
          <a:p>
            <a:pPr eaLnBrk="1" hangingPunct="1"/>
            <a:endParaRPr lang="en-US" dirty="0" smtClean="0"/>
          </a:p>
          <a:p>
            <a:pPr eaLnBrk="1" hangingPunct="1"/>
            <a:r>
              <a:rPr lang="en-US" dirty="0" smtClean="0"/>
              <a:t>Airplanes – helps reduce turbulence</a:t>
            </a:r>
          </a:p>
          <a:p>
            <a:pPr eaLnBrk="1" hangingPunct="1"/>
            <a:endParaRPr lang="en-US" dirty="0" smtClean="0"/>
          </a:p>
          <a:p>
            <a:pPr eaLnBrk="1" hangingPunct="1"/>
            <a:r>
              <a:rPr lang="en-US" dirty="0" smtClean="0"/>
              <a:t>Glasses frames</a:t>
            </a:r>
          </a:p>
          <a:p>
            <a:pPr eaLnBrk="1" hangingPunct="1"/>
            <a:endParaRPr lang="en-US" dirty="0" smtClean="0"/>
          </a:p>
          <a:p>
            <a:pPr eaLnBrk="1" hangingPunct="1"/>
            <a:r>
              <a:rPr lang="en-US" dirty="0" smtClean="0"/>
              <a:t>Silly Bands</a:t>
            </a:r>
          </a:p>
        </p:txBody>
      </p:sp>
      <p:sp>
        <p:nvSpPr>
          <p:cNvPr id="4"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5"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12</a:t>
            </a:fld>
            <a:endParaRPr lang="en-US" sz="1400" dirty="0">
              <a:solidFill>
                <a:srgbClr val="000000"/>
              </a:solidFill>
              <a:latin typeface="Verdana"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Liquid Crystals</a:t>
            </a:r>
            <a:endParaRPr lang="en-US" dirty="0"/>
          </a:p>
        </p:txBody>
      </p:sp>
      <p:sp>
        <p:nvSpPr>
          <p:cNvPr id="3" name="Content Placeholder 2"/>
          <p:cNvSpPr>
            <a:spLocks noGrp="1"/>
          </p:cNvSpPr>
          <p:nvPr>
            <p:ph idx="1"/>
          </p:nvPr>
        </p:nvSpPr>
        <p:spPr/>
        <p:txBody>
          <a:bodyPr>
            <a:normAutofit lnSpcReduction="10000"/>
          </a:bodyPr>
          <a:lstStyle/>
          <a:p>
            <a:pPr marL="265176" indent="-265176" eaLnBrk="1" fontAlgn="auto" hangingPunct="1">
              <a:spcAft>
                <a:spcPts val="0"/>
              </a:spcAft>
              <a:defRPr/>
            </a:pPr>
            <a:r>
              <a:rPr lang="en-US" dirty="0" smtClean="0"/>
              <a:t>   Behave like a liquid and a crystal</a:t>
            </a:r>
          </a:p>
          <a:p>
            <a:pPr marL="548640" lvl="1" indent="-201168" eaLnBrk="1" fontAlgn="auto" hangingPunct="1">
              <a:spcAft>
                <a:spcPts val="0"/>
              </a:spcAft>
              <a:buFont typeface="Verdana"/>
              <a:buChar char="◦"/>
              <a:defRPr/>
            </a:pPr>
            <a:r>
              <a:rPr lang="en-US" dirty="0" smtClean="0"/>
              <a:t>Flow like a liquid</a:t>
            </a:r>
          </a:p>
          <a:p>
            <a:pPr marL="548640" lvl="1" indent="-201168" eaLnBrk="1" fontAlgn="auto" hangingPunct="1">
              <a:spcAft>
                <a:spcPts val="0"/>
              </a:spcAft>
              <a:buFont typeface="Verdana"/>
              <a:buChar char="◦"/>
              <a:defRPr/>
            </a:pPr>
            <a:r>
              <a:rPr lang="en-US" dirty="0" smtClean="0"/>
              <a:t>Can align like a solid crystal</a:t>
            </a:r>
          </a:p>
          <a:p>
            <a:pPr marL="548640" lvl="1" indent="-201168" eaLnBrk="1" fontAlgn="auto" hangingPunct="1">
              <a:spcAft>
                <a:spcPts val="0"/>
              </a:spcAft>
              <a:buFont typeface="Verdana"/>
              <a:buChar char="◦"/>
              <a:defRPr/>
            </a:pPr>
            <a:endParaRPr lang="en-US" dirty="0" smtClean="0"/>
          </a:p>
          <a:p>
            <a:pPr marL="265176" indent="-265176" eaLnBrk="1" fontAlgn="auto" hangingPunct="1">
              <a:spcAft>
                <a:spcPts val="0"/>
              </a:spcAft>
              <a:defRPr/>
            </a:pPr>
            <a:r>
              <a:rPr lang="en-US" dirty="0" smtClean="0"/>
              <a:t>   </a:t>
            </a:r>
            <a:r>
              <a:rPr lang="en-US" dirty="0" err="1" smtClean="0"/>
              <a:t>Thermotropic</a:t>
            </a:r>
            <a:endParaRPr lang="en-US" dirty="0" smtClean="0"/>
          </a:p>
          <a:p>
            <a:pPr marL="548640" lvl="1" indent="-201168" eaLnBrk="1" fontAlgn="auto" hangingPunct="1">
              <a:spcAft>
                <a:spcPts val="0"/>
              </a:spcAft>
              <a:buFont typeface="Verdana"/>
              <a:buChar char="◦"/>
              <a:defRPr/>
            </a:pPr>
            <a:r>
              <a:rPr lang="en-US" dirty="0" smtClean="0"/>
              <a:t>Heat causes the liquid crystals to align differently </a:t>
            </a:r>
          </a:p>
          <a:p>
            <a:pPr marL="548640" lvl="1" indent="-201168" eaLnBrk="1" fontAlgn="auto" hangingPunct="1">
              <a:spcAft>
                <a:spcPts val="0"/>
              </a:spcAft>
              <a:buFont typeface="Verdana"/>
              <a:buChar char="◦"/>
              <a:defRPr/>
            </a:pPr>
            <a:r>
              <a:rPr lang="en-US" dirty="0" smtClean="0"/>
              <a:t>Birefringence – light waves are out of sink similar to the thin films</a:t>
            </a:r>
          </a:p>
          <a:p>
            <a:pPr marL="548640" lvl="1" indent="-201168" eaLnBrk="1" fontAlgn="auto" hangingPunct="1">
              <a:spcAft>
                <a:spcPts val="0"/>
              </a:spcAft>
              <a:buFont typeface="Verdana"/>
              <a:buChar char="◦"/>
              <a:defRPr/>
            </a:pPr>
            <a:endParaRPr lang="en-US" dirty="0" smtClean="0"/>
          </a:p>
          <a:p>
            <a:pPr marL="265176" indent="-265176" eaLnBrk="1" fontAlgn="auto" hangingPunct="1">
              <a:spcAft>
                <a:spcPts val="0"/>
              </a:spcAft>
              <a:buFont typeface="Wingdings 2"/>
              <a:buChar char=""/>
              <a:defRPr/>
            </a:pPr>
            <a:endParaRPr lang="en-US" dirty="0" smtClean="0"/>
          </a:p>
          <a:p>
            <a:pPr marL="0" indent="0" eaLnBrk="1" fontAlgn="auto" hangingPunct="1">
              <a:spcAft>
                <a:spcPts val="0"/>
              </a:spcAft>
              <a:buFont typeface="Wingdings 2"/>
              <a:buNone/>
              <a:defRPr/>
            </a:pPr>
            <a:endParaRPr lang="en-US" dirty="0" smtClean="0"/>
          </a:p>
          <a:p>
            <a:pPr marL="548640" lvl="1" indent="-201168" eaLnBrk="1" fontAlgn="auto" hangingPunct="1">
              <a:spcAft>
                <a:spcPts val="0"/>
              </a:spcAft>
              <a:buFont typeface="Verdana"/>
              <a:buChar char="◦"/>
              <a:defRPr/>
            </a:pPr>
            <a:endParaRPr lang="en-US" dirty="0" smtClean="0"/>
          </a:p>
          <a:p>
            <a:pPr marL="265176" indent="-265176" eaLnBrk="1" fontAlgn="auto" hangingPunct="1">
              <a:spcAft>
                <a:spcPts val="0"/>
              </a:spcAft>
              <a:buFont typeface="Wingdings 2"/>
              <a:buChar char=""/>
              <a:defRPr/>
            </a:pPr>
            <a:endParaRPr lang="en-US" dirty="0"/>
          </a:p>
        </p:txBody>
      </p:sp>
      <p:pic>
        <p:nvPicPr>
          <p:cNvPr id="25604" name="Picture 2"/>
          <p:cNvPicPr>
            <a:picLocks noChangeAspect="1" noChangeArrowheads="1"/>
          </p:cNvPicPr>
          <p:nvPr/>
        </p:nvPicPr>
        <p:blipFill>
          <a:blip r:embed="rId3" cstate="print"/>
          <a:srcRect/>
          <a:stretch>
            <a:fillRect/>
          </a:stretch>
        </p:blipFill>
        <p:spPr bwMode="auto">
          <a:xfrm>
            <a:off x="6400800" y="2133600"/>
            <a:ext cx="2181225" cy="2095500"/>
          </a:xfrm>
          <a:prstGeom prst="rect">
            <a:avLst/>
          </a:prstGeom>
          <a:noFill/>
          <a:ln w="9525">
            <a:noFill/>
            <a:miter lim="800000"/>
            <a:headEnd/>
            <a:tailEnd/>
          </a:ln>
        </p:spPr>
      </p:pic>
      <p:sp>
        <p:nvSpPr>
          <p:cNvPr id="5"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6" name="Picture 2" descr="M:\SHINE\Marketing\Logos\SHINE logos\Brian's SHINE Logos\SHINE only transparent.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13</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8" name="TextBox 7"/>
          <p:cNvSpPr txBox="1"/>
          <p:nvPr/>
        </p:nvSpPr>
        <p:spPr>
          <a:xfrm>
            <a:off x="6350977" y="4243265"/>
            <a:ext cx="2214563" cy="246221"/>
          </a:xfrm>
          <a:prstGeom prst="rect">
            <a:avLst/>
          </a:prstGeom>
          <a:noFill/>
        </p:spPr>
        <p:txBody>
          <a:bodyPr wrap="square" rtlCol="0">
            <a:spAutoFit/>
          </a:bodyPr>
          <a:lstStyle/>
          <a:p>
            <a:r>
              <a:rPr lang="en-US" sz="1000" dirty="0" smtClean="0"/>
              <a:t>Source</a:t>
            </a:r>
            <a:r>
              <a:rPr lang="en-US" sz="1000" dirty="0"/>
              <a:t>: H.W. Sands Corp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Liquid Crystals</a:t>
            </a:r>
            <a:endParaRPr lang="en-US" dirty="0"/>
          </a:p>
        </p:txBody>
      </p:sp>
      <p:pic>
        <p:nvPicPr>
          <p:cNvPr id="26627" name="Picture 2"/>
          <p:cNvPicPr>
            <a:picLocks noGrp="1" noChangeAspect="1" noChangeArrowheads="1"/>
          </p:cNvPicPr>
          <p:nvPr>
            <p:ph idx="1"/>
          </p:nvPr>
        </p:nvPicPr>
        <p:blipFill>
          <a:blip r:embed="rId3" cstate="print"/>
          <a:stretch>
            <a:fillRect/>
          </a:stretch>
        </p:blipFill>
        <p:spPr>
          <a:xfrm>
            <a:off x="4972260" y="304800"/>
            <a:ext cx="4093513" cy="4939506"/>
          </a:xfrm>
        </p:spPr>
      </p:pic>
      <p:sp>
        <p:nvSpPr>
          <p:cNvPr id="4" name="Content Placeholder 2"/>
          <p:cNvSpPr txBox="1">
            <a:spLocks/>
          </p:cNvSpPr>
          <p:nvPr/>
        </p:nvSpPr>
        <p:spPr>
          <a:xfrm>
            <a:off x="0" y="1981200"/>
            <a:ext cx="4724400" cy="4187825"/>
          </a:xfrm>
          <a:prstGeom prst="rect">
            <a:avLst/>
          </a:prstGeom>
        </p:spPr>
        <p:txBody>
          <a:bodyPr vert="horz" lIns="91440" tIns="45720" rIns="91440" bIns="45720" rtlCol="0">
            <a:normAutofit/>
          </a:bodyPr>
          <a:lstStyle/>
          <a:p>
            <a:pPr marL="265176" marR="0" lvl="0" indent="-265176"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Liquid Crystal Displays</a:t>
            </a:r>
          </a:p>
          <a:p>
            <a:pPr marL="548640" marR="0" lvl="1" indent="-201168" algn="l" defTabSz="914400" rtl="0" eaLnBrk="1" fontAlgn="auto" latinLnBrk="0" hangingPunct="1">
              <a:lnSpc>
                <a:spcPct val="100000"/>
              </a:lnSpc>
              <a:spcBef>
                <a:spcPct val="20000"/>
              </a:spcBef>
              <a:spcAft>
                <a:spcPts val="0"/>
              </a:spcAft>
              <a:buClrTx/>
              <a:buSzTx/>
              <a:buFont typeface="Verdana"/>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TV, cell phone screens, computers, clocks</a:t>
            </a:r>
          </a:p>
          <a:p>
            <a:pPr marL="548640" marR="0" lvl="1" indent="-201168" algn="l" defTabSz="914400" rtl="0" eaLnBrk="1" fontAlgn="auto" latinLnBrk="0" hangingPunct="1">
              <a:lnSpc>
                <a:spcPct val="100000"/>
              </a:lnSpc>
              <a:spcBef>
                <a:spcPct val="20000"/>
              </a:spcBef>
              <a:spcAft>
                <a:spcPts val="0"/>
              </a:spcAft>
              <a:buClrTx/>
              <a:buSzTx/>
              <a:buFont typeface="Verdana"/>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65176" marR="0" lvl="0" indent="-265176"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Optical Imaging</a:t>
            </a:r>
          </a:p>
          <a:p>
            <a:pPr marL="265176" marR="0" lvl="0" indent="-265176" algn="l" defTabSz="914400" rtl="0" eaLnBrk="1" fontAlgn="auto" latinLnBrk="0" hangingPunct="1">
              <a:lnSpc>
                <a:spcPct val="100000"/>
              </a:lnSpc>
              <a:spcBef>
                <a:spcPct val="20000"/>
              </a:spcBef>
              <a:spcAft>
                <a:spcPts val="0"/>
              </a:spcAft>
              <a:buClrTx/>
              <a:buSzTx/>
              <a:buFont typeface="Wingdings 2"/>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265176" marR="0" lvl="0" indent="-265176"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Thermometers </a:t>
            </a:r>
          </a:p>
          <a:p>
            <a:pPr marL="0" marR="0" lvl="0" indent="0" algn="l" defTabSz="914400" rtl="0" eaLnBrk="1" fontAlgn="auto" latinLnBrk="0" hangingPunct="1">
              <a:lnSpc>
                <a:spcPct val="100000"/>
              </a:lnSpc>
              <a:spcBef>
                <a:spcPct val="20000"/>
              </a:spcBef>
              <a:spcAft>
                <a:spcPts val="0"/>
              </a:spcAft>
              <a:buClrTx/>
              <a:buSzTx/>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Footer Placeholder 3"/>
          <p:cNvSpPr>
            <a:spLocks noGrp="1"/>
          </p:cNvSpPr>
          <p:nvPr>
            <p:ph type="ftr" sz="quarter" idx="11"/>
          </p:nvPr>
        </p:nvSpPr>
        <p:spPr>
          <a:xfrm>
            <a:off x="152400" y="6416675"/>
            <a:ext cx="8305800" cy="365125"/>
          </a:xfrm>
        </p:spPr>
        <p:txBody>
          <a:bodyPr/>
          <a:lstStyle/>
          <a:p>
            <a:pPr algn="ctr"/>
            <a:r>
              <a:rPr lang="en-US" dirty="0"/>
              <a:t>This material is based upon work supported by the National Science Foundation under Grant Number 1204279.  Any opinions, findings, and conclusions or recommendations expressed in this material are those of the author(s) and do not necessarily reflect the views of the National Science Foundation.</a:t>
            </a:r>
          </a:p>
        </p:txBody>
      </p:sp>
      <p:sp>
        <p:nvSpPr>
          <p:cNvPr id="7"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14</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8" name="TextBox 7"/>
          <p:cNvSpPr txBox="1"/>
          <p:nvPr/>
        </p:nvSpPr>
        <p:spPr>
          <a:xfrm>
            <a:off x="3348037" y="5775004"/>
            <a:ext cx="2214563" cy="246221"/>
          </a:xfrm>
          <a:prstGeom prst="rect">
            <a:avLst/>
          </a:prstGeom>
          <a:noFill/>
        </p:spPr>
        <p:txBody>
          <a:bodyPr wrap="square" rtlCol="0">
            <a:spAutoFit/>
          </a:bodyPr>
          <a:lstStyle/>
          <a:p>
            <a:r>
              <a:rPr lang="en-US" sz="1000" dirty="0" smtClean="0"/>
              <a:t>Source: Televisions.com</a:t>
            </a:r>
            <a:endParaRPr lang="en-US" sz="1000" dirty="0"/>
          </a:p>
        </p:txBody>
      </p:sp>
      <p:sp>
        <p:nvSpPr>
          <p:cNvPr id="9" name="TextBox 8"/>
          <p:cNvSpPr txBox="1"/>
          <p:nvPr/>
        </p:nvSpPr>
        <p:spPr>
          <a:xfrm>
            <a:off x="7469981" y="5652928"/>
            <a:ext cx="2214563" cy="246221"/>
          </a:xfrm>
          <a:prstGeom prst="rect">
            <a:avLst/>
          </a:prstGeom>
          <a:noFill/>
        </p:spPr>
        <p:txBody>
          <a:bodyPr wrap="square" rtlCol="0">
            <a:spAutoFit/>
          </a:bodyPr>
          <a:lstStyle/>
          <a:p>
            <a:r>
              <a:rPr lang="en-US" sz="1000" dirty="0" smtClean="0"/>
              <a:t>Source: Nanodic.com</a:t>
            </a:r>
            <a:endParaRPr lang="en-US" sz="1000" dirty="0"/>
          </a:p>
        </p:txBody>
      </p:sp>
      <p:pic>
        <p:nvPicPr>
          <p:cNvPr id="2050" name="Picture 2" descr="Sharp LC-32 DH 77 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8111" y="4205577"/>
            <a:ext cx="2092569" cy="15694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lstStyle/>
          <a:p>
            <a:r>
              <a:rPr lang="en-US" dirty="0" smtClean="0"/>
              <a:t>References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91687185"/>
              </p:ext>
            </p:extLst>
          </p:nvPr>
        </p:nvGraphicFramePr>
        <p:xfrm>
          <a:off x="0" y="1219200"/>
          <a:ext cx="9144000" cy="5030044"/>
        </p:xfrm>
        <a:graphic>
          <a:graphicData uri="http://schemas.openxmlformats.org/drawingml/2006/table">
            <a:tbl>
              <a:tblPr firstRow="1" bandRow="1">
                <a:tableStyleId>{5C22544A-7EE6-4342-B048-85BDC9FD1C3A}</a:tableStyleId>
              </a:tblPr>
              <a:tblGrid>
                <a:gridCol w="1219200"/>
                <a:gridCol w="7924800"/>
              </a:tblGrid>
              <a:tr h="325893">
                <a:tc>
                  <a:txBody>
                    <a:bodyPr/>
                    <a:lstStyle/>
                    <a:p>
                      <a:r>
                        <a:rPr lang="en-US" sz="1400" b="0" dirty="0" smtClean="0">
                          <a:solidFill>
                            <a:schemeClr val="tx1"/>
                          </a:solidFill>
                        </a:rPr>
                        <a:t>Slide 6</a:t>
                      </a:r>
                      <a:endParaRPr lang="en-US" sz="1400" b="0" dirty="0">
                        <a:solidFill>
                          <a:schemeClr val="tx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1" baseline="0" dirty="0" err="1" smtClean="0">
                          <a:solidFill>
                            <a:srgbClr val="000000"/>
                          </a:solidFill>
                          <a:latin typeface="+mn-lt"/>
                        </a:rPr>
                        <a:t>Ferrofluid</a:t>
                      </a:r>
                      <a:r>
                        <a:rPr lang="en-US" sz="1400" b="0" i="1" baseline="0" dirty="0" smtClean="0">
                          <a:solidFill>
                            <a:srgbClr val="000000"/>
                          </a:solidFill>
                          <a:latin typeface="+mn-lt"/>
                        </a:rPr>
                        <a:t> Display Cell.</a:t>
                      </a:r>
                      <a:r>
                        <a:rPr lang="en-US" sz="1400" b="0" i="1" dirty="0" smtClean="0">
                          <a:solidFill>
                            <a:srgbClr val="000000"/>
                          </a:solidFill>
                          <a:latin typeface="+mn-lt"/>
                        </a:rPr>
                        <a:t> </a:t>
                      </a:r>
                      <a:r>
                        <a:rPr lang="en-US" sz="1400" b="0" dirty="0" smtClean="0">
                          <a:solidFill>
                            <a:srgbClr val="000000"/>
                          </a:solidFill>
                          <a:latin typeface="+mn-lt"/>
                        </a:rPr>
                        <a:t>[Online image]. 10 July. 2013. &lt;&lt;http://www.ferrotec.com/technology/ferrofluid/&gt;.</a:t>
                      </a:r>
                      <a:endParaRPr lang="en-US" sz="1400" b="0" dirty="0"/>
                    </a:p>
                  </a:txBody>
                  <a:tcPr>
                    <a:solidFill>
                      <a:schemeClr val="accent1">
                        <a:lumMod val="20000"/>
                        <a:lumOff val="80000"/>
                      </a:schemeClr>
                    </a:solidFill>
                  </a:tcPr>
                </a:tc>
              </a:tr>
              <a:tr h="554019">
                <a:tc>
                  <a:txBody>
                    <a:bodyPr/>
                    <a:lstStyle/>
                    <a:p>
                      <a:r>
                        <a:rPr lang="en-US" sz="1400" dirty="0" smtClean="0"/>
                        <a:t>Slide 8</a:t>
                      </a:r>
                      <a:endParaRPr lang="en-US" sz="1400"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solidFill>
                            <a:srgbClr val="000000"/>
                          </a:solidFill>
                          <a:latin typeface="+mn-lt"/>
                        </a:rPr>
                        <a:t>Hydrophobic sand</a:t>
                      </a:r>
                      <a:r>
                        <a:rPr lang="en-US" sz="1400" i="1" baseline="0" dirty="0" smtClean="0">
                          <a:solidFill>
                            <a:srgbClr val="000000"/>
                          </a:solidFill>
                          <a:latin typeface="+mn-lt"/>
                        </a:rPr>
                        <a:t>.</a:t>
                      </a:r>
                      <a:r>
                        <a:rPr lang="en-US" sz="1400" i="1" dirty="0" smtClean="0">
                          <a:solidFill>
                            <a:srgbClr val="000000"/>
                          </a:solidFill>
                          <a:latin typeface="+mn-lt"/>
                        </a:rPr>
                        <a:t> </a:t>
                      </a:r>
                      <a:r>
                        <a:rPr lang="en-US" sz="1400" dirty="0" smtClean="0">
                          <a:solidFill>
                            <a:srgbClr val="000000"/>
                          </a:solidFill>
                          <a:latin typeface="+mn-lt"/>
                        </a:rPr>
                        <a:t>[Online image]. 10 July. 2013. &lt;http://commons.wikimedia.org/wiki/File:Hydrophobic_Sand.jpg&gt;.</a:t>
                      </a:r>
                      <a:endParaRPr lang="en-US" sz="1400" dirty="0" smtClean="0"/>
                    </a:p>
                  </a:txBody>
                  <a:tcPr>
                    <a:solidFill>
                      <a:schemeClr val="accent4">
                        <a:lumMod val="40000"/>
                        <a:lumOff val="60000"/>
                      </a:schemeClr>
                    </a:solidFill>
                  </a:tcPr>
                </a:tc>
              </a:tr>
              <a:tr h="554019">
                <a:tc>
                  <a:txBody>
                    <a:bodyPr/>
                    <a:lstStyle/>
                    <a:p>
                      <a:r>
                        <a:rPr lang="en-US" sz="1400" dirty="0" smtClean="0"/>
                        <a:t>Slide 9</a:t>
                      </a:r>
                      <a:endParaRPr lang="en-US" sz="1400"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solidFill>
                            <a:srgbClr val="000000"/>
                          </a:solidFill>
                          <a:latin typeface="+mn-lt"/>
                        </a:rPr>
                        <a:t>Interference of Light Beams</a:t>
                      </a:r>
                      <a:r>
                        <a:rPr lang="en-US" sz="1400" i="1" baseline="0" dirty="0" smtClean="0">
                          <a:solidFill>
                            <a:srgbClr val="000000"/>
                          </a:solidFill>
                          <a:latin typeface="+mn-lt"/>
                        </a:rPr>
                        <a:t>.</a:t>
                      </a:r>
                      <a:r>
                        <a:rPr lang="en-US" sz="1400" i="1" dirty="0" smtClean="0">
                          <a:solidFill>
                            <a:srgbClr val="000000"/>
                          </a:solidFill>
                          <a:latin typeface="+mn-lt"/>
                        </a:rPr>
                        <a:t> </a:t>
                      </a:r>
                      <a:r>
                        <a:rPr lang="en-US" sz="1400" dirty="0" smtClean="0">
                          <a:solidFill>
                            <a:srgbClr val="000000"/>
                          </a:solidFill>
                          <a:latin typeface="+mn-lt"/>
                        </a:rPr>
                        <a:t>[Online image]. 10 July. 2013. &lt;</a:t>
                      </a:r>
                      <a:r>
                        <a:rPr lang="en-US" sz="1400" kern="1200" dirty="0" smtClean="0">
                          <a:solidFill>
                            <a:schemeClr val="tx1"/>
                          </a:solidFill>
                          <a:effectLst/>
                          <a:latin typeface="+mn-lt"/>
                          <a:ea typeface="+mn-ea"/>
                          <a:cs typeface="+mn-cs"/>
                        </a:rPr>
                        <a:t>http://www.webexhibits.org/causesofcolor/images/content/35.jpg</a:t>
                      </a:r>
                      <a:r>
                        <a:rPr lang="en-US" sz="1400" dirty="0" smtClean="0">
                          <a:solidFill>
                            <a:srgbClr val="000000"/>
                          </a:solidFill>
                          <a:latin typeface="+mn-lt"/>
                        </a:rPr>
                        <a:t>&gt;.</a:t>
                      </a:r>
                      <a:endParaRPr lang="en-US" sz="1400" dirty="0" smtClean="0"/>
                    </a:p>
                  </a:txBody>
                  <a:tcPr>
                    <a:solidFill>
                      <a:schemeClr val="accent1">
                        <a:lumMod val="20000"/>
                        <a:lumOff val="80000"/>
                      </a:schemeClr>
                    </a:solidFill>
                  </a:tcPr>
                </a:tc>
              </a:tr>
              <a:tr h="782144">
                <a:tc>
                  <a:txBody>
                    <a:bodyPr/>
                    <a:lstStyle/>
                    <a:p>
                      <a:r>
                        <a:rPr lang="en-US" sz="1400" dirty="0" smtClean="0"/>
                        <a:t>Slide 10</a:t>
                      </a:r>
                      <a:endParaRPr lang="en-US" sz="1400"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t>Bubbles</a:t>
                      </a:r>
                      <a:r>
                        <a:rPr lang="en-US" sz="1400" dirty="0" smtClean="0"/>
                        <a:t>. </a:t>
                      </a:r>
                      <a:r>
                        <a:rPr lang="en-US" sz="1400" dirty="0" smtClean="0">
                          <a:solidFill>
                            <a:srgbClr val="000000"/>
                          </a:solidFill>
                          <a:latin typeface="+mn-lt"/>
                        </a:rPr>
                        <a:t>[Online image]. 10 July. 2013. </a:t>
                      </a:r>
                      <a:r>
                        <a:rPr lang="en-US" sz="1400" dirty="0" smtClean="0"/>
                        <a:t> &lt;http://www.bcmgreenthreads.org/wp-content/uploads/2012/08/800px-Soap_Bubble_-_foliage_background_-_iridescent_colours_-_Traquair_0408011-300x220.jpg.&gt;.</a:t>
                      </a:r>
                    </a:p>
                  </a:txBody>
                  <a:tcPr>
                    <a:solidFill>
                      <a:schemeClr val="accent4">
                        <a:lumMod val="40000"/>
                        <a:lumOff val="60000"/>
                      </a:schemeClr>
                    </a:solidFill>
                  </a:tcPr>
                </a:tc>
              </a:tr>
              <a:tr h="554019">
                <a:tc>
                  <a:txBody>
                    <a:bodyPr/>
                    <a:lstStyle/>
                    <a:p>
                      <a:r>
                        <a:rPr lang="en-US" sz="1400" dirty="0" smtClean="0"/>
                        <a:t>Slide 10</a:t>
                      </a:r>
                      <a:endParaRPr lang="en-US" sz="1400"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t>Butterfl</a:t>
                      </a:r>
                      <a:r>
                        <a:rPr lang="en-US" sz="1400" dirty="0" smtClean="0"/>
                        <a:t>y.</a:t>
                      </a:r>
                      <a:r>
                        <a:rPr lang="en-US" sz="1400" baseline="0" dirty="0" smtClean="0"/>
                        <a:t> [</a:t>
                      </a:r>
                      <a:r>
                        <a:rPr lang="en-US" sz="1400" dirty="0" smtClean="0">
                          <a:solidFill>
                            <a:srgbClr val="000000"/>
                          </a:solidFill>
                          <a:latin typeface="+mn-lt"/>
                        </a:rPr>
                        <a:t>Online image]. 10 July. 2013. </a:t>
                      </a:r>
                      <a:r>
                        <a:rPr lang="en-US" sz="1400" baseline="0" dirty="0" smtClean="0"/>
                        <a:t> &lt;http://scitechdaily.com/images/iridescent-butterfly-wings.jpg.&gt;.</a:t>
                      </a:r>
                      <a:endParaRPr lang="en-US" sz="1400" dirty="0" smtClean="0"/>
                    </a:p>
                  </a:txBody>
                  <a:tcPr>
                    <a:solidFill>
                      <a:schemeClr val="accent1">
                        <a:lumMod val="20000"/>
                        <a:lumOff val="80000"/>
                      </a:schemeClr>
                    </a:solidFill>
                  </a:tcPr>
                </a:tc>
              </a:tr>
              <a:tr h="554019">
                <a:tc>
                  <a:txBody>
                    <a:bodyPr/>
                    <a:lstStyle/>
                    <a:p>
                      <a:r>
                        <a:rPr lang="en-US" sz="1400" dirty="0" smtClean="0"/>
                        <a:t>Slide 13</a:t>
                      </a:r>
                      <a:endParaRPr lang="en-US" sz="1400"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t>Liquid Crystal Hand</a:t>
                      </a:r>
                      <a:r>
                        <a:rPr lang="en-US" sz="1400" i="1" baseline="0" dirty="0" smtClean="0"/>
                        <a:t>print</a:t>
                      </a:r>
                      <a:r>
                        <a:rPr lang="en-US" sz="1400" baseline="0" dirty="0" smtClean="0"/>
                        <a:t>. [</a:t>
                      </a:r>
                      <a:r>
                        <a:rPr lang="en-US" sz="1400" dirty="0" smtClean="0">
                          <a:solidFill>
                            <a:srgbClr val="000000"/>
                          </a:solidFill>
                          <a:latin typeface="+mn-lt"/>
                        </a:rPr>
                        <a:t>Online image]. 10 July. 2013. </a:t>
                      </a:r>
                      <a:r>
                        <a:rPr lang="en-US" sz="1400" baseline="0" dirty="0" smtClean="0"/>
                        <a:t> &lt;http://www.hwsands.com/images/sce/thermochromic.jpg&gt;.</a:t>
                      </a:r>
                    </a:p>
                  </a:txBody>
                  <a:tcPr>
                    <a:solidFill>
                      <a:schemeClr val="accent4">
                        <a:lumMod val="40000"/>
                        <a:lumOff val="60000"/>
                      </a:schemeClr>
                    </a:solidFill>
                  </a:tcPr>
                </a:tc>
              </a:tr>
              <a:tr h="602902">
                <a:tc>
                  <a:txBody>
                    <a:bodyPr/>
                    <a:lstStyle/>
                    <a:p>
                      <a:r>
                        <a:rPr lang="en-US" sz="1400" dirty="0" smtClean="0"/>
                        <a:t>Slide</a:t>
                      </a:r>
                      <a:r>
                        <a:rPr lang="en-US" sz="1400" baseline="0" dirty="0" smtClean="0"/>
                        <a:t> 14</a:t>
                      </a:r>
                    </a:p>
                    <a:p>
                      <a:endParaRPr lang="en-US" sz="1400"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t>Liquid Crystal Display</a:t>
                      </a:r>
                      <a:r>
                        <a:rPr lang="en-US" sz="1400" i="1" baseline="0" dirty="0" smtClean="0"/>
                        <a:t> TV</a:t>
                      </a:r>
                      <a:r>
                        <a:rPr lang="en-US" sz="1400" baseline="0" dirty="0" smtClean="0"/>
                        <a:t>. [</a:t>
                      </a:r>
                      <a:r>
                        <a:rPr lang="en-US" sz="1400" dirty="0" smtClean="0">
                          <a:solidFill>
                            <a:srgbClr val="000000"/>
                          </a:solidFill>
                          <a:latin typeface="+mn-lt"/>
                        </a:rPr>
                        <a:t>Online image]. 10 July. 2013. </a:t>
                      </a:r>
                      <a:r>
                        <a:rPr lang="en-US" sz="1400" baseline="0" dirty="0" smtClean="0"/>
                        <a:t> &lt;http://www.televisions.com/Images/Previews/2009/Philips/P1017/white/460mag/LCD_TV_Sharp_LC-32_DH_77_E_Front.jpg&gt;.</a:t>
                      </a:r>
                    </a:p>
                  </a:txBody>
                  <a:tcPr>
                    <a:solidFill>
                      <a:schemeClr val="accent1">
                        <a:lumMod val="20000"/>
                        <a:lumOff val="80000"/>
                      </a:schemeClr>
                    </a:solidFill>
                  </a:tcPr>
                </a:tc>
              </a:tr>
              <a:tr h="782144">
                <a:tc>
                  <a:txBody>
                    <a:bodyPr/>
                    <a:lstStyle/>
                    <a:p>
                      <a:r>
                        <a:rPr lang="en-US" sz="1400" dirty="0" smtClean="0"/>
                        <a:t>Slide 14</a:t>
                      </a:r>
                      <a:endParaRPr lang="en-US" sz="1400"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t>Liquid Crystal Alignmen</a:t>
                      </a:r>
                      <a:r>
                        <a:rPr lang="en-US" sz="1400" i="1" baseline="0" dirty="0" smtClean="0"/>
                        <a:t>t</a:t>
                      </a:r>
                      <a:r>
                        <a:rPr lang="en-US" sz="1400" baseline="0" dirty="0" smtClean="0"/>
                        <a:t>. [</a:t>
                      </a:r>
                      <a:r>
                        <a:rPr lang="en-US" sz="1400" dirty="0" smtClean="0">
                          <a:solidFill>
                            <a:srgbClr val="000000"/>
                          </a:solidFill>
                          <a:latin typeface="+mn-lt"/>
                        </a:rPr>
                        <a:t>Online image]. 10 July. 2013. </a:t>
                      </a:r>
                      <a:r>
                        <a:rPr lang="en-US" sz="1400" baseline="0" dirty="0" smtClean="0"/>
                        <a:t> &lt;http://www.nanodic.com/nanoelectronic/Liquid_Crystal_Display/7_resize.jpg&gt;.</a:t>
                      </a:r>
                    </a:p>
                  </a:txBody>
                  <a:tcPr>
                    <a:solidFill>
                      <a:schemeClr val="accent4">
                        <a:lumMod val="40000"/>
                        <a:lumOff val="60000"/>
                      </a:schemeClr>
                    </a:solidFill>
                  </a:tcPr>
                </a:tc>
              </a:tr>
            </a:tbl>
          </a:graphicData>
        </a:graphic>
      </p:graphicFrame>
      <p:sp>
        <p:nvSpPr>
          <p:cNvPr id="7"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15</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8" name="Footer Placeholder 3"/>
          <p:cNvSpPr>
            <a:spLocks noGrp="1"/>
          </p:cNvSpPr>
          <p:nvPr>
            <p:ph type="ftr" sz="quarter" idx="11"/>
          </p:nvPr>
        </p:nvSpPr>
        <p:spPr>
          <a:xfrm>
            <a:off x="152400" y="6416675"/>
            <a:ext cx="8305800" cy="365125"/>
          </a:xfrm>
        </p:spPr>
        <p:txBody>
          <a:bodyPr/>
          <a:lstStyle/>
          <a:p>
            <a:pPr algn="ctr"/>
            <a:r>
              <a:rPr lang="en-US" dirty="0"/>
              <a:t>This material is based upon work supported by the National Science Foundation under Grant Number 1204279.  Any opinions, findings, and conclusions or recommendations expressed in this material are those of the author(s) and do not necessarily reflect the views of the National Science Foundation.</a:t>
            </a:r>
          </a:p>
        </p:txBody>
      </p:sp>
    </p:spTree>
    <p:extLst>
      <p:ext uri="{BB962C8B-B14F-4D97-AF65-F5344CB8AC3E}">
        <p14:creationId xmlns:p14="http://schemas.microsoft.com/office/powerpoint/2010/main" val="485419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Nanotechnology</a:t>
            </a:r>
            <a:endParaRPr lang="en-US" dirty="0"/>
          </a:p>
        </p:txBody>
      </p:sp>
      <p:sp>
        <p:nvSpPr>
          <p:cNvPr id="14339" name="Content Placeholder 2"/>
          <p:cNvSpPr>
            <a:spLocks noGrp="1"/>
          </p:cNvSpPr>
          <p:nvPr>
            <p:ph idx="1"/>
          </p:nvPr>
        </p:nvSpPr>
        <p:spPr/>
        <p:txBody>
          <a:bodyPr>
            <a:normAutofit lnSpcReduction="10000"/>
          </a:bodyPr>
          <a:lstStyle/>
          <a:p>
            <a:pPr eaLnBrk="1" hangingPunct="1"/>
            <a:r>
              <a:rPr lang="en-US" dirty="0" smtClean="0"/>
              <a:t>The understanding and control of matter between approximately 1 and 100 nanometers</a:t>
            </a:r>
          </a:p>
          <a:p>
            <a:pPr eaLnBrk="1" hangingPunct="1">
              <a:buFont typeface="Wingdings 2" pitchFamily="18" charset="2"/>
              <a:buNone/>
            </a:pPr>
            <a:endParaRPr lang="en-US" dirty="0" smtClean="0"/>
          </a:p>
          <a:p>
            <a:pPr eaLnBrk="1" hangingPunct="1"/>
            <a:r>
              <a:rPr lang="en-US" dirty="0" smtClean="0"/>
              <a:t>Gold atom is about .33 nanometers</a:t>
            </a:r>
          </a:p>
          <a:p>
            <a:pPr eaLnBrk="1" hangingPunct="1"/>
            <a:endParaRPr lang="en-US" dirty="0" smtClean="0"/>
          </a:p>
          <a:p>
            <a:pPr eaLnBrk="1" hangingPunct="1"/>
            <a:r>
              <a:rPr lang="en-US" dirty="0" smtClean="0"/>
              <a:t>Unusual physical, chemical, and biological properties can emerge at the </a:t>
            </a:r>
            <a:r>
              <a:rPr lang="en-US" dirty="0" err="1" smtClean="0"/>
              <a:t>nanoscale</a:t>
            </a:r>
            <a:endParaRPr lang="en-US" dirty="0" smtClean="0"/>
          </a:p>
          <a:p>
            <a:pPr eaLnBrk="1" hangingPunct="1"/>
            <a:endParaRPr lang="en-US" dirty="0" smtClean="0"/>
          </a:p>
        </p:txBody>
      </p:sp>
      <p:sp>
        <p:nvSpPr>
          <p:cNvPr id="4"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5"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2</a:t>
            </a:fld>
            <a:endParaRPr lang="en-US" sz="1400" dirty="0">
              <a:solidFill>
                <a:srgbClr val="000000"/>
              </a:solidFill>
              <a:latin typeface="Verdana"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Property Changes</a:t>
            </a:r>
            <a:endParaRPr lang="en-US" dirty="0"/>
          </a:p>
        </p:txBody>
      </p:sp>
      <p:sp>
        <p:nvSpPr>
          <p:cNvPr id="3" name="Content Placeholder 2"/>
          <p:cNvSpPr>
            <a:spLocks noGrp="1"/>
          </p:cNvSpPr>
          <p:nvPr>
            <p:ph idx="1"/>
          </p:nvPr>
        </p:nvSpPr>
        <p:spPr/>
        <p:txBody>
          <a:bodyPr>
            <a:normAutofit fontScale="92500" lnSpcReduction="10000"/>
          </a:bodyPr>
          <a:lstStyle/>
          <a:p>
            <a:pPr marL="265176" indent="-265176" eaLnBrk="1" fontAlgn="auto" hangingPunct="1">
              <a:spcAft>
                <a:spcPts val="0"/>
              </a:spcAft>
              <a:defRPr/>
            </a:pPr>
            <a:r>
              <a:rPr lang="en-US" dirty="0" smtClean="0"/>
              <a:t>Short demonstrations that show nanoscale properties</a:t>
            </a:r>
          </a:p>
          <a:p>
            <a:pPr marL="548640" lvl="1" indent="-201168" eaLnBrk="1" fontAlgn="auto" hangingPunct="1">
              <a:spcAft>
                <a:spcPts val="0"/>
              </a:spcAft>
              <a:buFont typeface="Verdana"/>
              <a:buChar char="◦"/>
              <a:defRPr/>
            </a:pPr>
            <a:r>
              <a:rPr lang="en-US" dirty="0" smtClean="0"/>
              <a:t>Different forces are stronger</a:t>
            </a:r>
          </a:p>
          <a:p>
            <a:pPr marL="786384" lvl="2" indent="-182880" eaLnBrk="1" fontAlgn="auto" hangingPunct="1">
              <a:spcAft>
                <a:spcPts val="0"/>
              </a:spcAft>
              <a:buClr>
                <a:schemeClr val="accent2">
                  <a:tint val="85000"/>
                  <a:satMod val="285000"/>
                </a:schemeClr>
              </a:buClr>
              <a:buFont typeface="Wingdings 2"/>
              <a:buChar char=""/>
              <a:defRPr/>
            </a:pPr>
            <a:r>
              <a:rPr lang="en-US" dirty="0" smtClean="0"/>
              <a:t>F = m * a</a:t>
            </a:r>
          </a:p>
          <a:p>
            <a:pPr marL="548640" lvl="1" indent="-201168" eaLnBrk="1" fontAlgn="auto" hangingPunct="1">
              <a:spcAft>
                <a:spcPts val="0"/>
              </a:spcAft>
              <a:buFont typeface="Verdana"/>
              <a:buChar char="◦"/>
              <a:defRPr/>
            </a:pPr>
            <a:r>
              <a:rPr lang="en-US" dirty="0" smtClean="0"/>
              <a:t>More reactive</a:t>
            </a:r>
          </a:p>
          <a:p>
            <a:pPr marL="548640" lvl="1" indent="-201168" eaLnBrk="1" fontAlgn="auto" hangingPunct="1">
              <a:spcAft>
                <a:spcPts val="0"/>
              </a:spcAft>
              <a:buFont typeface="Verdana"/>
              <a:buChar char="◦"/>
              <a:defRPr/>
            </a:pPr>
            <a:r>
              <a:rPr lang="en-US" dirty="0" smtClean="0"/>
              <a:t>Absorb/Reflect light differently (color change)</a:t>
            </a:r>
          </a:p>
          <a:p>
            <a:pPr marL="548640" lvl="1" indent="-201168" eaLnBrk="1" fontAlgn="auto" hangingPunct="1">
              <a:spcAft>
                <a:spcPts val="0"/>
              </a:spcAft>
              <a:buFont typeface="Verdana"/>
              <a:buChar char="◦"/>
              <a:defRPr/>
            </a:pPr>
            <a:r>
              <a:rPr lang="en-US" dirty="0" smtClean="0"/>
              <a:t>Increase in</a:t>
            </a:r>
          </a:p>
          <a:p>
            <a:pPr marL="786384" lvl="2" indent="-182880" eaLnBrk="1" fontAlgn="auto" hangingPunct="1">
              <a:spcAft>
                <a:spcPts val="0"/>
              </a:spcAft>
              <a:buClr>
                <a:schemeClr val="accent2">
                  <a:tint val="85000"/>
                  <a:satMod val="285000"/>
                </a:schemeClr>
              </a:buClr>
              <a:buFont typeface="Wingdings 2"/>
              <a:buChar char=""/>
              <a:defRPr/>
            </a:pPr>
            <a:r>
              <a:rPr lang="en-US" dirty="0" smtClean="0"/>
              <a:t>Perform under extreme temperatures</a:t>
            </a:r>
          </a:p>
          <a:p>
            <a:pPr marL="786384" lvl="2" indent="-182880" eaLnBrk="1" fontAlgn="auto" hangingPunct="1">
              <a:spcAft>
                <a:spcPts val="0"/>
              </a:spcAft>
              <a:buClr>
                <a:schemeClr val="accent2">
                  <a:tint val="85000"/>
                  <a:satMod val="285000"/>
                </a:schemeClr>
              </a:buClr>
              <a:buFont typeface="Wingdings 2"/>
              <a:buChar char=""/>
              <a:defRPr/>
            </a:pPr>
            <a:r>
              <a:rPr lang="en-US" dirty="0" smtClean="0"/>
              <a:t>Insulation</a:t>
            </a:r>
          </a:p>
          <a:p>
            <a:pPr marL="786384" lvl="2" indent="-182880" eaLnBrk="1" fontAlgn="auto" hangingPunct="1">
              <a:spcAft>
                <a:spcPts val="0"/>
              </a:spcAft>
              <a:buClr>
                <a:schemeClr val="accent2">
                  <a:tint val="85000"/>
                  <a:satMod val="285000"/>
                </a:schemeClr>
              </a:buClr>
              <a:buFont typeface="Wingdings 2"/>
              <a:buChar char=""/>
              <a:defRPr/>
            </a:pPr>
            <a:r>
              <a:rPr lang="en-US" dirty="0" smtClean="0"/>
              <a:t>Strength</a:t>
            </a:r>
          </a:p>
          <a:p>
            <a:pPr marL="786384" lvl="2" indent="-182880" eaLnBrk="1" fontAlgn="auto" hangingPunct="1">
              <a:spcAft>
                <a:spcPts val="0"/>
              </a:spcAft>
              <a:buClr>
                <a:schemeClr val="accent2">
                  <a:tint val="85000"/>
                  <a:satMod val="285000"/>
                </a:schemeClr>
              </a:buClr>
              <a:buFont typeface="Wingdings 2"/>
              <a:buChar char=""/>
              <a:defRPr/>
            </a:pPr>
            <a:r>
              <a:rPr lang="en-US" dirty="0" smtClean="0"/>
              <a:t>Conductivity</a:t>
            </a:r>
          </a:p>
          <a:p>
            <a:pPr marL="786384" lvl="2" indent="-182880" eaLnBrk="1" fontAlgn="auto" hangingPunct="1">
              <a:spcAft>
                <a:spcPts val="0"/>
              </a:spcAft>
              <a:buClr>
                <a:schemeClr val="accent2">
                  <a:tint val="85000"/>
                  <a:satMod val="285000"/>
                </a:schemeClr>
              </a:buClr>
              <a:buFont typeface="Wingdings 2"/>
              <a:buChar char=""/>
              <a:defRPr/>
            </a:pPr>
            <a:endParaRPr lang="en-US" dirty="0"/>
          </a:p>
        </p:txBody>
      </p:sp>
      <p:sp>
        <p:nvSpPr>
          <p:cNvPr id="4"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5"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3</a:t>
            </a:fld>
            <a:endParaRPr lang="en-US" sz="1400" dirty="0">
              <a:solidFill>
                <a:srgbClr val="000000"/>
              </a:solidFill>
              <a:latin typeface="Verdana"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Increased Surface Area</a:t>
            </a:r>
            <a:endParaRPr lang="en-US" dirty="0"/>
          </a:p>
        </p:txBody>
      </p:sp>
      <p:sp>
        <p:nvSpPr>
          <p:cNvPr id="16387" name="AutoShape 2"/>
          <p:cNvSpPr>
            <a:spLocks noChangeArrowheads="1"/>
          </p:cNvSpPr>
          <p:nvPr/>
        </p:nvSpPr>
        <p:spPr bwMode="auto">
          <a:xfrm>
            <a:off x="1295400" y="1752600"/>
            <a:ext cx="1143000" cy="119062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grpSp>
        <p:nvGrpSpPr>
          <p:cNvPr id="3" name="Group 3"/>
          <p:cNvGrpSpPr>
            <a:grpSpLocks/>
          </p:cNvGrpSpPr>
          <p:nvPr/>
        </p:nvGrpSpPr>
        <p:grpSpPr bwMode="auto">
          <a:xfrm>
            <a:off x="3505200" y="1752600"/>
            <a:ext cx="1143000" cy="1190625"/>
            <a:chOff x="8070" y="5520"/>
            <a:chExt cx="840" cy="915"/>
          </a:xfrm>
        </p:grpSpPr>
        <p:sp>
          <p:nvSpPr>
            <p:cNvPr id="16407" name="AutoShape 4"/>
            <p:cNvSpPr>
              <a:spLocks noChangeArrowheads="1"/>
            </p:cNvSpPr>
            <p:nvPr/>
          </p:nvSpPr>
          <p:spPr bwMode="auto">
            <a:xfrm>
              <a:off x="8070" y="5970"/>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08" name="AutoShape 5"/>
            <p:cNvSpPr>
              <a:spLocks noChangeArrowheads="1"/>
            </p:cNvSpPr>
            <p:nvPr/>
          </p:nvSpPr>
          <p:spPr bwMode="auto">
            <a:xfrm>
              <a:off x="8490" y="5865"/>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09" name="AutoShape 6"/>
            <p:cNvSpPr>
              <a:spLocks noChangeArrowheads="1"/>
            </p:cNvSpPr>
            <p:nvPr/>
          </p:nvSpPr>
          <p:spPr bwMode="auto">
            <a:xfrm>
              <a:off x="8400" y="5970"/>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10" name="AutoShape 7"/>
            <p:cNvSpPr>
              <a:spLocks noChangeArrowheads="1"/>
            </p:cNvSpPr>
            <p:nvPr/>
          </p:nvSpPr>
          <p:spPr bwMode="auto">
            <a:xfrm>
              <a:off x="8190" y="5520"/>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11" name="AutoShape 8"/>
            <p:cNvSpPr>
              <a:spLocks noChangeArrowheads="1"/>
            </p:cNvSpPr>
            <p:nvPr/>
          </p:nvSpPr>
          <p:spPr bwMode="auto">
            <a:xfrm>
              <a:off x="8490" y="5520"/>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12" name="AutoShape 9"/>
            <p:cNvSpPr>
              <a:spLocks noChangeArrowheads="1"/>
            </p:cNvSpPr>
            <p:nvPr/>
          </p:nvSpPr>
          <p:spPr bwMode="auto">
            <a:xfrm>
              <a:off x="8070" y="5640"/>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13" name="AutoShape 10"/>
            <p:cNvSpPr>
              <a:spLocks noChangeArrowheads="1"/>
            </p:cNvSpPr>
            <p:nvPr/>
          </p:nvSpPr>
          <p:spPr bwMode="auto">
            <a:xfrm>
              <a:off x="8400" y="5640"/>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grpSp>
      <p:grpSp>
        <p:nvGrpSpPr>
          <p:cNvPr id="4" name="Group 11"/>
          <p:cNvGrpSpPr>
            <a:grpSpLocks/>
          </p:cNvGrpSpPr>
          <p:nvPr/>
        </p:nvGrpSpPr>
        <p:grpSpPr bwMode="auto">
          <a:xfrm>
            <a:off x="5638800" y="1295400"/>
            <a:ext cx="2057400" cy="1651000"/>
            <a:chOff x="5697" y="6823"/>
            <a:chExt cx="1558" cy="1401"/>
          </a:xfrm>
        </p:grpSpPr>
        <p:sp>
          <p:nvSpPr>
            <p:cNvPr id="16399" name="AutoShape 12"/>
            <p:cNvSpPr>
              <a:spLocks noChangeArrowheads="1"/>
            </p:cNvSpPr>
            <p:nvPr/>
          </p:nvSpPr>
          <p:spPr bwMode="auto">
            <a:xfrm>
              <a:off x="6692" y="7414"/>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00" name="AutoShape 13"/>
            <p:cNvSpPr>
              <a:spLocks noChangeArrowheads="1"/>
            </p:cNvSpPr>
            <p:nvPr/>
          </p:nvSpPr>
          <p:spPr bwMode="auto">
            <a:xfrm>
              <a:off x="5950" y="7414"/>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01" name="AutoShape 14"/>
            <p:cNvSpPr>
              <a:spLocks noChangeArrowheads="1"/>
            </p:cNvSpPr>
            <p:nvPr/>
          </p:nvSpPr>
          <p:spPr bwMode="auto">
            <a:xfrm>
              <a:off x="6415" y="7744"/>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02" name="AutoShape 15"/>
            <p:cNvSpPr>
              <a:spLocks noChangeArrowheads="1"/>
            </p:cNvSpPr>
            <p:nvPr/>
          </p:nvSpPr>
          <p:spPr bwMode="auto">
            <a:xfrm>
              <a:off x="5697" y="7759"/>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03" name="AutoShape 16"/>
            <p:cNvSpPr>
              <a:spLocks noChangeArrowheads="1"/>
            </p:cNvSpPr>
            <p:nvPr/>
          </p:nvSpPr>
          <p:spPr bwMode="auto">
            <a:xfrm>
              <a:off x="6835" y="6823"/>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04" name="AutoShape 17"/>
            <p:cNvSpPr>
              <a:spLocks noChangeArrowheads="1"/>
            </p:cNvSpPr>
            <p:nvPr/>
          </p:nvSpPr>
          <p:spPr bwMode="auto">
            <a:xfrm>
              <a:off x="6117" y="6829"/>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05" name="AutoShape 18"/>
            <p:cNvSpPr>
              <a:spLocks noChangeArrowheads="1"/>
            </p:cNvSpPr>
            <p:nvPr/>
          </p:nvSpPr>
          <p:spPr bwMode="auto">
            <a:xfrm>
              <a:off x="6516" y="7174"/>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sp>
          <p:nvSpPr>
            <p:cNvPr id="16406" name="AutoShape 19"/>
            <p:cNvSpPr>
              <a:spLocks noChangeArrowheads="1"/>
            </p:cNvSpPr>
            <p:nvPr/>
          </p:nvSpPr>
          <p:spPr bwMode="auto">
            <a:xfrm>
              <a:off x="5767" y="7174"/>
              <a:ext cx="420" cy="465"/>
            </a:xfrm>
            <a:prstGeom prst="cube">
              <a:avLst>
                <a:gd name="adj" fmla="val 25000"/>
              </a:avLst>
            </a:prstGeom>
            <a:solidFill>
              <a:srgbClr val="FFFFFF"/>
            </a:solidFill>
            <a:ln w="9525">
              <a:solidFill>
                <a:srgbClr val="000000"/>
              </a:solidFill>
              <a:miter lim="800000"/>
              <a:headEnd/>
              <a:tailEnd/>
            </a:ln>
          </p:spPr>
          <p:txBody>
            <a:bodyPr/>
            <a:lstStyle/>
            <a:p>
              <a:endParaRPr lang="en-US">
                <a:latin typeface="Verdana" pitchFamily="34" charset="0"/>
              </a:endParaRPr>
            </a:p>
          </p:txBody>
        </p:sp>
      </p:grpSp>
      <p:sp>
        <p:nvSpPr>
          <p:cNvPr id="16390" name="Rectangle 20"/>
          <p:cNvSpPr>
            <a:spLocks noChangeArrowheads="1"/>
          </p:cNvSpPr>
          <p:nvPr/>
        </p:nvSpPr>
        <p:spPr bwMode="auto">
          <a:xfrm>
            <a:off x="1371600" y="3124200"/>
            <a:ext cx="3273425" cy="369888"/>
          </a:xfrm>
          <a:prstGeom prst="rect">
            <a:avLst/>
          </a:prstGeom>
          <a:noFill/>
          <a:ln w="9525">
            <a:noFill/>
            <a:miter lim="800000"/>
            <a:headEnd/>
            <a:tailEnd/>
          </a:ln>
        </p:spPr>
        <p:txBody>
          <a:bodyPr>
            <a:spAutoFit/>
          </a:bodyPr>
          <a:lstStyle/>
          <a:p>
            <a:r>
              <a:rPr lang="en-US" baseline="-25000">
                <a:latin typeface="Verdana" pitchFamily="34" charset="0"/>
              </a:rPr>
              <a:t>  1cm                              .5cm   .5cm</a:t>
            </a:r>
            <a:endParaRPr lang="en-US">
              <a:latin typeface="Verdana" pitchFamily="34" charset="0"/>
            </a:endParaRPr>
          </a:p>
        </p:txBody>
      </p:sp>
      <p:cxnSp>
        <p:nvCxnSpPr>
          <p:cNvPr id="16391" name="AutoShape 20"/>
          <p:cNvCxnSpPr>
            <a:cxnSpLocks noChangeShapeType="1"/>
          </p:cNvCxnSpPr>
          <p:nvPr/>
        </p:nvCxnSpPr>
        <p:spPr bwMode="auto">
          <a:xfrm>
            <a:off x="1295400" y="3198813"/>
            <a:ext cx="838200" cy="1587"/>
          </a:xfrm>
          <a:prstGeom prst="straightConnector1">
            <a:avLst/>
          </a:prstGeom>
          <a:noFill/>
          <a:ln w="9525">
            <a:solidFill>
              <a:srgbClr val="000000"/>
            </a:solidFill>
            <a:round/>
            <a:headEnd/>
            <a:tailEnd/>
          </a:ln>
        </p:spPr>
      </p:cxnSp>
      <p:cxnSp>
        <p:nvCxnSpPr>
          <p:cNvPr id="16392" name="AutoShape 21"/>
          <p:cNvCxnSpPr>
            <a:cxnSpLocks noChangeShapeType="1"/>
          </p:cNvCxnSpPr>
          <p:nvPr/>
        </p:nvCxnSpPr>
        <p:spPr bwMode="auto">
          <a:xfrm rot="5400000">
            <a:off x="1171575" y="3171825"/>
            <a:ext cx="249238" cy="1588"/>
          </a:xfrm>
          <a:prstGeom prst="straightConnector1">
            <a:avLst/>
          </a:prstGeom>
          <a:noFill/>
          <a:ln w="9525">
            <a:solidFill>
              <a:srgbClr val="000000"/>
            </a:solidFill>
            <a:round/>
            <a:headEnd/>
            <a:tailEnd/>
          </a:ln>
        </p:spPr>
      </p:cxnSp>
      <p:cxnSp>
        <p:nvCxnSpPr>
          <p:cNvPr id="16393" name="AutoShape 20"/>
          <p:cNvCxnSpPr>
            <a:cxnSpLocks noChangeShapeType="1"/>
          </p:cNvCxnSpPr>
          <p:nvPr/>
        </p:nvCxnSpPr>
        <p:spPr bwMode="auto">
          <a:xfrm>
            <a:off x="3505200" y="3124200"/>
            <a:ext cx="914400" cy="1588"/>
          </a:xfrm>
          <a:prstGeom prst="straightConnector1">
            <a:avLst/>
          </a:prstGeom>
          <a:noFill/>
          <a:ln w="9525">
            <a:solidFill>
              <a:srgbClr val="000000"/>
            </a:solidFill>
            <a:round/>
            <a:headEnd/>
            <a:tailEnd/>
          </a:ln>
        </p:spPr>
      </p:cxnSp>
      <p:cxnSp>
        <p:nvCxnSpPr>
          <p:cNvPr id="16394" name="AutoShape 21"/>
          <p:cNvCxnSpPr>
            <a:cxnSpLocks noChangeShapeType="1"/>
          </p:cNvCxnSpPr>
          <p:nvPr/>
        </p:nvCxnSpPr>
        <p:spPr bwMode="auto">
          <a:xfrm rot="5400000">
            <a:off x="2008188" y="3171825"/>
            <a:ext cx="249238" cy="1587"/>
          </a:xfrm>
          <a:prstGeom prst="straightConnector1">
            <a:avLst/>
          </a:prstGeom>
          <a:noFill/>
          <a:ln w="9525">
            <a:solidFill>
              <a:srgbClr val="000000"/>
            </a:solidFill>
            <a:round/>
            <a:headEnd/>
            <a:tailEnd/>
          </a:ln>
        </p:spPr>
      </p:cxnSp>
      <p:cxnSp>
        <p:nvCxnSpPr>
          <p:cNvPr id="16395" name="AutoShape 21"/>
          <p:cNvCxnSpPr>
            <a:cxnSpLocks noChangeShapeType="1"/>
          </p:cNvCxnSpPr>
          <p:nvPr/>
        </p:nvCxnSpPr>
        <p:spPr bwMode="auto">
          <a:xfrm rot="5400000">
            <a:off x="4294188" y="3151188"/>
            <a:ext cx="249237" cy="1587"/>
          </a:xfrm>
          <a:prstGeom prst="straightConnector1">
            <a:avLst/>
          </a:prstGeom>
          <a:noFill/>
          <a:ln w="9525">
            <a:solidFill>
              <a:srgbClr val="000000"/>
            </a:solidFill>
            <a:round/>
            <a:headEnd/>
            <a:tailEnd/>
          </a:ln>
        </p:spPr>
      </p:cxnSp>
      <p:cxnSp>
        <p:nvCxnSpPr>
          <p:cNvPr id="16396" name="AutoShape 21"/>
          <p:cNvCxnSpPr>
            <a:cxnSpLocks noChangeShapeType="1"/>
          </p:cNvCxnSpPr>
          <p:nvPr/>
        </p:nvCxnSpPr>
        <p:spPr bwMode="auto">
          <a:xfrm rot="5400000">
            <a:off x="3379788" y="3171825"/>
            <a:ext cx="249238" cy="1587"/>
          </a:xfrm>
          <a:prstGeom prst="straightConnector1">
            <a:avLst/>
          </a:prstGeom>
          <a:noFill/>
          <a:ln w="9525">
            <a:solidFill>
              <a:srgbClr val="000000"/>
            </a:solidFill>
            <a:round/>
            <a:headEnd/>
            <a:tailEnd/>
          </a:ln>
        </p:spPr>
      </p:cxnSp>
      <p:cxnSp>
        <p:nvCxnSpPr>
          <p:cNvPr id="16397" name="AutoShape 21"/>
          <p:cNvCxnSpPr>
            <a:cxnSpLocks noChangeShapeType="1"/>
          </p:cNvCxnSpPr>
          <p:nvPr/>
        </p:nvCxnSpPr>
        <p:spPr bwMode="auto">
          <a:xfrm rot="5400000">
            <a:off x="3836988" y="3151188"/>
            <a:ext cx="249237" cy="1587"/>
          </a:xfrm>
          <a:prstGeom prst="straightConnector1">
            <a:avLst/>
          </a:prstGeom>
          <a:noFill/>
          <a:ln w="9525">
            <a:solidFill>
              <a:srgbClr val="000000"/>
            </a:solidFill>
            <a:round/>
            <a:headEnd/>
            <a:tailEnd/>
          </a:ln>
        </p:spPr>
      </p:cxnSp>
      <p:sp>
        <p:nvSpPr>
          <p:cNvPr id="16398" name="TextBox 36"/>
          <p:cNvSpPr txBox="1">
            <a:spLocks noChangeArrowheads="1"/>
          </p:cNvSpPr>
          <p:nvPr/>
        </p:nvSpPr>
        <p:spPr bwMode="auto">
          <a:xfrm>
            <a:off x="4953000" y="2057400"/>
            <a:ext cx="1219200" cy="554038"/>
          </a:xfrm>
          <a:prstGeom prst="rect">
            <a:avLst/>
          </a:prstGeom>
          <a:noFill/>
          <a:ln w="9525">
            <a:noFill/>
            <a:miter lim="800000"/>
            <a:headEnd/>
            <a:tailEnd/>
          </a:ln>
        </p:spPr>
        <p:txBody>
          <a:bodyPr>
            <a:spAutoFit/>
          </a:bodyPr>
          <a:lstStyle/>
          <a:p>
            <a:r>
              <a:rPr lang="en-US" sz="3000">
                <a:latin typeface="Verdana" pitchFamily="34" charset="0"/>
              </a:rPr>
              <a:t>=</a:t>
            </a:r>
          </a:p>
        </p:txBody>
      </p:sp>
      <p:sp>
        <p:nvSpPr>
          <p:cNvPr id="30"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31"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32"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4</a:t>
            </a:fld>
            <a:endParaRPr lang="en-US" sz="1400" dirty="0">
              <a:solidFill>
                <a:srgbClr val="000000"/>
              </a:solidFill>
              <a:latin typeface="Verdana"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Ferrofluid</a:t>
            </a:r>
            <a:endParaRPr lang="en-US" dirty="0"/>
          </a:p>
        </p:txBody>
      </p:sp>
      <p:sp>
        <p:nvSpPr>
          <p:cNvPr id="17411" name="Content Placeholder 2"/>
          <p:cNvSpPr>
            <a:spLocks noGrp="1"/>
          </p:cNvSpPr>
          <p:nvPr>
            <p:ph idx="1"/>
          </p:nvPr>
        </p:nvSpPr>
        <p:spPr/>
        <p:txBody>
          <a:bodyPr>
            <a:normAutofit lnSpcReduction="10000"/>
          </a:bodyPr>
          <a:lstStyle/>
          <a:p>
            <a:pPr eaLnBrk="1" hangingPunct="1"/>
            <a:r>
              <a:rPr lang="en-US" smtClean="0"/>
              <a:t>Nanoparticles of magnetite</a:t>
            </a:r>
          </a:p>
          <a:p>
            <a:pPr eaLnBrk="1" hangingPunct="1"/>
            <a:endParaRPr lang="en-US" smtClean="0"/>
          </a:p>
          <a:p>
            <a:pPr eaLnBrk="1" hangingPunct="1"/>
            <a:r>
              <a:rPr lang="en-US" smtClean="0"/>
              <a:t>Colloid Solution</a:t>
            </a:r>
          </a:p>
          <a:p>
            <a:pPr lvl="1" eaLnBrk="1" hangingPunct="1"/>
            <a:r>
              <a:rPr lang="en-US" smtClean="0"/>
              <a:t>Evenly suspended particles in the carrier fluid</a:t>
            </a:r>
          </a:p>
          <a:p>
            <a:pPr lvl="1" eaLnBrk="1" hangingPunct="1"/>
            <a:endParaRPr lang="en-US" smtClean="0"/>
          </a:p>
          <a:p>
            <a:pPr eaLnBrk="1" hangingPunct="1"/>
            <a:r>
              <a:rPr lang="en-US" smtClean="0"/>
              <a:t>Superparamagnetic</a:t>
            </a:r>
          </a:p>
          <a:p>
            <a:pPr lvl="1" eaLnBrk="1" hangingPunct="1"/>
            <a:r>
              <a:rPr lang="en-US" smtClean="0"/>
              <a:t>Only Magnetic is presence of a magnet</a:t>
            </a:r>
          </a:p>
          <a:p>
            <a:pPr eaLnBrk="1" hangingPunct="1"/>
            <a:endParaRPr lang="en-US" smtClean="0"/>
          </a:p>
        </p:txBody>
      </p:sp>
      <p:sp>
        <p:nvSpPr>
          <p:cNvPr id="4"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5"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5</a:t>
            </a:fld>
            <a:endParaRPr lang="en-US" sz="1400" dirty="0">
              <a:solidFill>
                <a:srgbClr val="000000"/>
              </a:solidFill>
              <a:latin typeface="Verdana"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Magnetic Field</a:t>
            </a:r>
            <a:endParaRPr lang="en-US" dirty="0"/>
          </a:p>
        </p:txBody>
      </p:sp>
      <p:sp>
        <p:nvSpPr>
          <p:cNvPr id="18435" name="Content Placeholder 2"/>
          <p:cNvSpPr>
            <a:spLocks noGrp="1"/>
          </p:cNvSpPr>
          <p:nvPr>
            <p:ph idx="1"/>
          </p:nvPr>
        </p:nvSpPr>
        <p:spPr/>
        <p:txBody>
          <a:bodyPr/>
          <a:lstStyle/>
          <a:p>
            <a:pPr eaLnBrk="1" hangingPunct="1"/>
            <a:r>
              <a:rPr lang="en-US" smtClean="0"/>
              <a:t>Visible reaction to the magnetic field</a:t>
            </a:r>
          </a:p>
          <a:p>
            <a:pPr eaLnBrk="1" hangingPunct="1"/>
            <a:r>
              <a:rPr lang="en-US" smtClean="0"/>
              <a:t>Does not spike with the side of the magnet</a:t>
            </a:r>
          </a:p>
          <a:p>
            <a:pPr lvl="1" eaLnBrk="1" hangingPunct="1"/>
            <a:endParaRPr lang="en-US" smtClean="0"/>
          </a:p>
        </p:txBody>
      </p:sp>
      <p:grpSp>
        <p:nvGrpSpPr>
          <p:cNvPr id="3" name="Group 3"/>
          <p:cNvGrpSpPr>
            <a:grpSpLocks/>
          </p:cNvGrpSpPr>
          <p:nvPr/>
        </p:nvGrpSpPr>
        <p:grpSpPr bwMode="auto">
          <a:xfrm>
            <a:off x="4281488" y="3362325"/>
            <a:ext cx="4248150" cy="2505075"/>
            <a:chOff x="0" y="0"/>
            <a:chExt cx="4251325" cy="2505075"/>
          </a:xfrm>
        </p:grpSpPr>
        <p:grpSp>
          <p:nvGrpSpPr>
            <p:cNvPr id="4" name="Group 4"/>
            <p:cNvGrpSpPr>
              <a:grpSpLocks/>
            </p:cNvGrpSpPr>
            <p:nvPr/>
          </p:nvGrpSpPr>
          <p:grpSpPr bwMode="auto">
            <a:xfrm flipH="1">
              <a:off x="0" y="0"/>
              <a:ext cx="2133600" cy="2505075"/>
              <a:chOff x="0" y="0"/>
              <a:chExt cx="2136775" cy="2502535"/>
            </a:xfrm>
          </p:grpSpPr>
          <p:sp>
            <p:nvSpPr>
              <p:cNvPr id="18" name="Oval 17"/>
              <p:cNvSpPr/>
              <p:nvPr/>
            </p:nvSpPr>
            <p:spPr>
              <a:xfrm>
                <a:off x="-5" y="0"/>
                <a:ext cx="2136780" cy="25025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19" name="Oval 18"/>
              <p:cNvSpPr/>
              <p:nvPr/>
            </p:nvSpPr>
            <p:spPr>
              <a:xfrm>
                <a:off x="28634" y="142730"/>
                <a:ext cx="1961764" cy="2239277"/>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20" name="Oval 19"/>
              <p:cNvSpPr/>
              <p:nvPr/>
            </p:nvSpPr>
            <p:spPr>
              <a:xfrm>
                <a:off x="66819" y="333037"/>
                <a:ext cx="1780385" cy="1961747"/>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21" name="Oval 20"/>
              <p:cNvSpPr/>
              <p:nvPr/>
            </p:nvSpPr>
            <p:spPr>
              <a:xfrm>
                <a:off x="181375" y="399644"/>
                <a:ext cx="1466948" cy="176192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22" name="Oval 21"/>
              <p:cNvSpPr/>
              <p:nvPr/>
            </p:nvSpPr>
            <p:spPr>
              <a:xfrm>
                <a:off x="267291" y="523344"/>
                <a:ext cx="1199652" cy="153038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23" name="Oval 22"/>
              <p:cNvSpPr/>
              <p:nvPr/>
            </p:nvSpPr>
            <p:spPr>
              <a:xfrm>
                <a:off x="343662" y="637528"/>
                <a:ext cx="960994" cy="1238581"/>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grpSp>
        <p:grpSp>
          <p:nvGrpSpPr>
            <p:cNvPr id="5" name="Group 5"/>
            <p:cNvGrpSpPr>
              <a:grpSpLocks/>
            </p:cNvGrpSpPr>
            <p:nvPr/>
          </p:nvGrpSpPr>
          <p:grpSpPr bwMode="auto">
            <a:xfrm>
              <a:off x="2114550" y="0"/>
              <a:ext cx="2136775" cy="2502535"/>
              <a:chOff x="0" y="0"/>
              <a:chExt cx="2136775" cy="2502535"/>
            </a:xfrm>
          </p:grpSpPr>
          <p:sp>
            <p:nvSpPr>
              <p:cNvPr id="12" name="Oval 11"/>
              <p:cNvSpPr/>
              <p:nvPr/>
            </p:nvSpPr>
            <p:spPr>
              <a:xfrm>
                <a:off x="-9" y="0"/>
                <a:ext cx="2136784" cy="25019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13" name="Oval 12"/>
              <p:cNvSpPr/>
              <p:nvPr/>
            </p:nvSpPr>
            <p:spPr>
              <a:xfrm>
                <a:off x="28587" y="142875"/>
                <a:ext cx="1962028" cy="223837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14" name="Oval 13"/>
              <p:cNvSpPr/>
              <p:nvPr/>
            </p:nvSpPr>
            <p:spPr>
              <a:xfrm>
                <a:off x="66716" y="333375"/>
                <a:ext cx="1780918" cy="196215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15" name="Oval 14"/>
              <p:cNvSpPr/>
              <p:nvPr/>
            </p:nvSpPr>
            <p:spPr>
              <a:xfrm>
                <a:off x="181101" y="400050"/>
                <a:ext cx="1466358" cy="176212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16" name="Oval 15"/>
              <p:cNvSpPr/>
              <p:nvPr/>
            </p:nvSpPr>
            <p:spPr>
              <a:xfrm>
                <a:off x="266890" y="523875"/>
                <a:ext cx="1199459" cy="1528763"/>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17" name="Oval 16"/>
              <p:cNvSpPr/>
              <p:nvPr/>
            </p:nvSpPr>
            <p:spPr>
              <a:xfrm>
                <a:off x="343147" y="638175"/>
                <a:ext cx="961156" cy="123825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grpSp>
        <p:grpSp>
          <p:nvGrpSpPr>
            <p:cNvPr id="6" name="Group 6"/>
            <p:cNvGrpSpPr>
              <a:grpSpLocks/>
            </p:cNvGrpSpPr>
            <p:nvPr/>
          </p:nvGrpSpPr>
          <p:grpSpPr bwMode="auto">
            <a:xfrm>
              <a:off x="1000125" y="914400"/>
              <a:ext cx="2169795" cy="628650"/>
              <a:chOff x="0" y="0"/>
              <a:chExt cx="2170000" cy="628650"/>
            </a:xfrm>
          </p:grpSpPr>
          <p:sp>
            <p:nvSpPr>
              <p:cNvPr id="10" name="Can 9"/>
              <p:cNvSpPr/>
              <p:nvPr/>
            </p:nvSpPr>
            <p:spPr>
              <a:xfrm>
                <a:off x="748" y="200025"/>
                <a:ext cx="2168761" cy="428625"/>
              </a:xfrm>
              <a:prstGeom prst="can">
                <a:avLst/>
              </a:prstGeom>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dirty="0"/>
              </a:p>
            </p:txBody>
          </p:sp>
          <p:sp>
            <p:nvSpPr>
              <p:cNvPr id="11" name="Can 10"/>
              <p:cNvSpPr/>
              <p:nvPr/>
            </p:nvSpPr>
            <p:spPr>
              <a:xfrm>
                <a:off x="748" y="0"/>
                <a:ext cx="2168761" cy="373063"/>
              </a:xfrm>
              <a:prstGeom prst="ca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grpSp>
        <p:cxnSp>
          <p:nvCxnSpPr>
            <p:cNvPr id="8" name="Straight Connector 7"/>
            <p:cNvCxnSpPr/>
            <p:nvPr/>
          </p:nvCxnSpPr>
          <p:spPr>
            <a:xfrm flipV="1">
              <a:off x="2114541" y="200025"/>
              <a:ext cx="0" cy="6985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114541" y="1552575"/>
              <a:ext cx="0" cy="6953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8437" name="Picture 2"/>
          <p:cNvPicPr>
            <a:picLocks noChangeAspect="1" noChangeArrowheads="1"/>
          </p:cNvPicPr>
          <p:nvPr/>
        </p:nvPicPr>
        <p:blipFill>
          <a:blip r:embed="rId3" cstate="print"/>
          <a:srcRect/>
          <a:stretch>
            <a:fillRect/>
          </a:stretch>
        </p:blipFill>
        <p:spPr bwMode="auto">
          <a:xfrm>
            <a:off x="609600" y="3362325"/>
            <a:ext cx="3492500" cy="2327275"/>
          </a:xfrm>
          <a:prstGeom prst="rect">
            <a:avLst/>
          </a:prstGeom>
          <a:noFill/>
          <a:ln w="9525">
            <a:noFill/>
            <a:miter lim="800000"/>
            <a:headEnd/>
            <a:tailEnd/>
          </a:ln>
        </p:spPr>
      </p:pic>
      <p:sp>
        <p:nvSpPr>
          <p:cNvPr id="25"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26" name="Picture 2" descr="M:\SHINE\Marketing\Logos\SHINE logos\Brian's SHINE Logos\SHINE only transparent.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27"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6</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7" name="TextBox 6"/>
          <p:cNvSpPr txBox="1"/>
          <p:nvPr/>
        </p:nvSpPr>
        <p:spPr>
          <a:xfrm>
            <a:off x="3061188" y="5746750"/>
            <a:ext cx="2214563" cy="246221"/>
          </a:xfrm>
          <a:prstGeom prst="rect">
            <a:avLst/>
          </a:prstGeom>
          <a:noFill/>
        </p:spPr>
        <p:txBody>
          <a:bodyPr wrap="square" rtlCol="0">
            <a:spAutoFit/>
          </a:bodyPr>
          <a:lstStyle/>
          <a:p>
            <a:r>
              <a:rPr lang="en-US" sz="1000" dirty="0" smtClean="0"/>
              <a:t>Source: </a:t>
            </a:r>
            <a:r>
              <a:rPr lang="en-US" sz="1000" dirty="0" err="1" smtClean="0"/>
              <a:t>Ferrotec</a:t>
            </a:r>
            <a:endParaRPr lang="en-US" sz="1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Ferrofluid Applications</a:t>
            </a:r>
            <a:endParaRPr lang="en-US" dirty="0"/>
          </a:p>
        </p:txBody>
      </p:sp>
      <p:sp>
        <p:nvSpPr>
          <p:cNvPr id="3" name="Content Placeholder 2"/>
          <p:cNvSpPr>
            <a:spLocks noGrp="1"/>
          </p:cNvSpPr>
          <p:nvPr>
            <p:ph idx="1"/>
          </p:nvPr>
        </p:nvSpPr>
        <p:spPr/>
        <p:txBody>
          <a:bodyPr>
            <a:normAutofit fontScale="92500" lnSpcReduction="20000"/>
          </a:bodyPr>
          <a:lstStyle/>
          <a:p>
            <a:pPr marL="265176" indent="-265176" eaLnBrk="1" fontAlgn="auto" hangingPunct="1">
              <a:spcAft>
                <a:spcPts val="0"/>
              </a:spcAft>
              <a:defRPr/>
            </a:pPr>
            <a:r>
              <a:rPr lang="en-US" dirty="0" smtClean="0"/>
              <a:t>Dampen vibrations in loud speakers</a:t>
            </a:r>
          </a:p>
          <a:p>
            <a:pPr marL="265176" indent="-265176" eaLnBrk="1" fontAlgn="auto" hangingPunct="1">
              <a:spcAft>
                <a:spcPts val="0"/>
              </a:spcAft>
              <a:buFont typeface="Wingdings 2"/>
              <a:buChar char=""/>
              <a:defRPr/>
            </a:pPr>
            <a:endParaRPr lang="en-US" dirty="0" smtClean="0"/>
          </a:p>
          <a:p>
            <a:pPr marL="265176" indent="-265176" eaLnBrk="1" fontAlgn="auto" hangingPunct="1">
              <a:spcAft>
                <a:spcPts val="0"/>
              </a:spcAft>
              <a:defRPr/>
            </a:pPr>
            <a:r>
              <a:rPr lang="en-US" dirty="0" smtClean="0"/>
              <a:t>Heat sink</a:t>
            </a:r>
          </a:p>
          <a:p>
            <a:pPr marL="265176" indent="-265176" eaLnBrk="1" fontAlgn="auto" hangingPunct="1">
              <a:spcAft>
                <a:spcPts val="0"/>
              </a:spcAft>
              <a:buFont typeface="Wingdings 2"/>
              <a:buChar char=""/>
              <a:defRPr/>
            </a:pPr>
            <a:endParaRPr lang="en-US" dirty="0" smtClean="0"/>
          </a:p>
          <a:p>
            <a:pPr marL="265176" indent="-265176" eaLnBrk="1" fontAlgn="auto" hangingPunct="1">
              <a:spcAft>
                <a:spcPts val="0"/>
              </a:spcAft>
              <a:defRPr/>
            </a:pPr>
            <a:r>
              <a:rPr lang="en-US" dirty="0" smtClean="0"/>
              <a:t>Seals of rotating shafts and computers</a:t>
            </a:r>
          </a:p>
          <a:p>
            <a:pPr marL="265176" indent="-265176" eaLnBrk="1" fontAlgn="auto" hangingPunct="1">
              <a:spcAft>
                <a:spcPts val="0"/>
              </a:spcAft>
              <a:buFont typeface="Wingdings 2"/>
              <a:buChar char=""/>
              <a:defRPr/>
            </a:pPr>
            <a:endParaRPr lang="en-US" dirty="0" smtClean="0"/>
          </a:p>
          <a:p>
            <a:pPr marL="265176" indent="-265176" eaLnBrk="1" fontAlgn="auto" hangingPunct="1">
              <a:spcAft>
                <a:spcPts val="0"/>
              </a:spcAft>
              <a:defRPr/>
            </a:pPr>
            <a:r>
              <a:rPr lang="en-US" dirty="0" smtClean="0"/>
              <a:t>MRI and cancer detection</a:t>
            </a:r>
          </a:p>
          <a:p>
            <a:pPr marL="265176" indent="-265176" eaLnBrk="1" fontAlgn="auto" hangingPunct="1">
              <a:spcAft>
                <a:spcPts val="0"/>
              </a:spcAft>
              <a:buFont typeface="Wingdings 2"/>
              <a:buChar char=""/>
              <a:defRPr/>
            </a:pPr>
            <a:endParaRPr lang="en-US" dirty="0" smtClean="0"/>
          </a:p>
          <a:p>
            <a:pPr marL="265176" indent="-265176" eaLnBrk="1" fontAlgn="auto" hangingPunct="1">
              <a:spcAft>
                <a:spcPts val="0"/>
              </a:spcAft>
              <a:defRPr/>
            </a:pPr>
            <a:r>
              <a:rPr lang="en-US" dirty="0" smtClean="0"/>
              <a:t>Experimentation in targeted drug delivery</a:t>
            </a:r>
          </a:p>
        </p:txBody>
      </p:sp>
      <p:sp>
        <p:nvSpPr>
          <p:cNvPr id="4"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5"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7</a:t>
            </a:fld>
            <a:endParaRPr lang="en-US" sz="1400" dirty="0">
              <a:solidFill>
                <a:srgbClr val="000000"/>
              </a:solidFill>
              <a:latin typeface="Verdana"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Magic Sand</a:t>
            </a:r>
            <a:endParaRPr lang="en-US" dirty="0"/>
          </a:p>
        </p:txBody>
      </p:sp>
      <p:sp>
        <p:nvSpPr>
          <p:cNvPr id="20483" name="Content Placeholder 2"/>
          <p:cNvSpPr>
            <a:spLocks noGrp="1"/>
          </p:cNvSpPr>
          <p:nvPr>
            <p:ph idx="1"/>
          </p:nvPr>
        </p:nvSpPr>
        <p:spPr/>
        <p:txBody>
          <a:bodyPr>
            <a:normAutofit lnSpcReduction="10000"/>
          </a:bodyPr>
          <a:lstStyle/>
          <a:p>
            <a:pPr eaLnBrk="1" hangingPunct="1"/>
            <a:r>
              <a:rPr lang="en-US" smtClean="0"/>
              <a:t>Hydrophobic properties found in nature</a:t>
            </a:r>
          </a:p>
          <a:p>
            <a:pPr lvl="1" eaLnBrk="1" hangingPunct="1"/>
            <a:r>
              <a:rPr lang="en-US" smtClean="0"/>
              <a:t>Nasturtium, kale, and lotus leaves</a:t>
            </a:r>
          </a:p>
          <a:p>
            <a:pPr lvl="1" eaLnBrk="1" hangingPunct="1"/>
            <a:endParaRPr lang="en-US" smtClean="0"/>
          </a:p>
          <a:p>
            <a:pPr eaLnBrk="1" hangingPunct="1"/>
            <a:r>
              <a:rPr lang="en-US" smtClean="0"/>
              <a:t>Extended to a number of products</a:t>
            </a:r>
          </a:p>
          <a:p>
            <a:pPr lvl="1" eaLnBrk="1" hangingPunct="1"/>
            <a:r>
              <a:rPr lang="en-US" smtClean="0"/>
              <a:t>Car Wax</a:t>
            </a:r>
          </a:p>
          <a:p>
            <a:pPr lvl="1" eaLnBrk="1" hangingPunct="1"/>
            <a:r>
              <a:rPr lang="en-US" smtClean="0"/>
              <a:t>Clothing</a:t>
            </a:r>
          </a:p>
          <a:p>
            <a:pPr lvl="1" eaLnBrk="1" hangingPunct="1"/>
            <a:r>
              <a:rPr lang="en-US" smtClean="0"/>
              <a:t>Paint</a:t>
            </a:r>
          </a:p>
          <a:p>
            <a:pPr lvl="1" eaLnBrk="1" hangingPunct="1"/>
            <a:endParaRPr lang="en-US" smtClean="0"/>
          </a:p>
        </p:txBody>
      </p:sp>
      <p:pic>
        <p:nvPicPr>
          <p:cNvPr id="20484" name="Picture 2"/>
          <p:cNvPicPr>
            <a:picLocks noChangeAspect="1" noChangeArrowheads="1"/>
          </p:cNvPicPr>
          <p:nvPr/>
        </p:nvPicPr>
        <p:blipFill>
          <a:blip r:embed="rId3" cstate="print"/>
          <a:srcRect/>
          <a:stretch>
            <a:fillRect/>
          </a:stretch>
        </p:blipFill>
        <p:spPr bwMode="auto">
          <a:xfrm>
            <a:off x="4572000" y="4267200"/>
            <a:ext cx="3059376" cy="2047875"/>
          </a:xfrm>
          <a:prstGeom prst="rect">
            <a:avLst/>
          </a:prstGeom>
          <a:noFill/>
          <a:ln w="9525">
            <a:noFill/>
            <a:miter lim="800000"/>
            <a:headEnd/>
            <a:tailEnd/>
          </a:ln>
        </p:spPr>
      </p:pic>
      <p:sp>
        <p:nvSpPr>
          <p:cNvPr id="5"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6" name="Picture 2" descr="M:\SHINE\Marketing\Logos\SHINE logos\Brian's SHINE Logos\SHINE only transparent.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8</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9" name="TextBox 8"/>
          <p:cNvSpPr txBox="1"/>
          <p:nvPr/>
        </p:nvSpPr>
        <p:spPr>
          <a:xfrm>
            <a:off x="6477000" y="6311656"/>
            <a:ext cx="2214563" cy="246221"/>
          </a:xfrm>
          <a:prstGeom prst="rect">
            <a:avLst/>
          </a:prstGeom>
          <a:noFill/>
        </p:spPr>
        <p:txBody>
          <a:bodyPr wrap="square" rtlCol="0">
            <a:spAutoFit/>
          </a:bodyPr>
          <a:lstStyle/>
          <a:p>
            <a:r>
              <a:rPr lang="en-US" sz="1000" dirty="0" smtClean="0"/>
              <a:t>Source: Wikimedia</a:t>
            </a:r>
            <a:endParaRPr lang="en-U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Thin Films</a:t>
            </a:r>
            <a:endParaRPr lang="en-US" dirty="0"/>
          </a:p>
        </p:txBody>
      </p:sp>
      <p:sp>
        <p:nvSpPr>
          <p:cNvPr id="3" name="Content Placeholder 2"/>
          <p:cNvSpPr>
            <a:spLocks noGrp="1"/>
          </p:cNvSpPr>
          <p:nvPr>
            <p:ph idx="1"/>
          </p:nvPr>
        </p:nvSpPr>
        <p:spPr>
          <a:xfrm>
            <a:off x="0" y="1981200"/>
            <a:ext cx="6248400" cy="4144963"/>
          </a:xfrm>
        </p:spPr>
        <p:txBody>
          <a:bodyPr>
            <a:normAutofit/>
          </a:bodyPr>
          <a:lstStyle/>
          <a:p>
            <a:pPr marL="265176" indent="-265176" eaLnBrk="1" fontAlgn="auto" hangingPunct="1">
              <a:spcAft>
                <a:spcPts val="0"/>
              </a:spcAft>
              <a:defRPr/>
            </a:pPr>
            <a:r>
              <a:rPr lang="en-US" dirty="0" smtClean="0"/>
              <a:t>Demonstrate how changing the scale changes properties</a:t>
            </a:r>
          </a:p>
          <a:p>
            <a:pPr marL="265176" indent="-265176" eaLnBrk="1" fontAlgn="auto" hangingPunct="1">
              <a:spcAft>
                <a:spcPts val="0"/>
              </a:spcAft>
              <a:buFont typeface="Wingdings 2"/>
              <a:buChar char=""/>
              <a:defRPr/>
            </a:pPr>
            <a:endParaRPr lang="en-US" dirty="0" smtClean="0"/>
          </a:p>
          <a:p>
            <a:pPr marL="265176" indent="-265176" eaLnBrk="1" fontAlgn="auto" hangingPunct="1">
              <a:spcAft>
                <a:spcPts val="0"/>
              </a:spcAft>
              <a:defRPr/>
            </a:pPr>
            <a:r>
              <a:rPr lang="en-US" dirty="0" smtClean="0"/>
              <a:t>Interfering wave lengths produce different colors</a:t>
            </a:r>
          </a:p>
          <a:p>
            <a:pPr marL="0" indent="0" eaLnBrk="1" fontAlgn="auto" hangingPunct="1">
              <a:spcAft>
                <a:spcPts val="0"/>
              </a:spcAft>
              <a:buFont typeface="Wingdings 2"/>
              <a:buNone/>
              <a:defRPr/>
            </a:pPr>
            <a:endParaRPr lang="en-US" dirty="0"/>
          </a:p>
          <a:p>
            <a:pPr marL="0" indent="0" eaLnBrk="1" fontAlgn="auto" hangingPunct="1">
              <a:spcAft>
                <a:spcPts val="0"/>
              </a:spcAft>
              <a:buFont typeface="Wingdings 2"/>
              <a:buNone/>
              <a:defRPr/>
            </a:pPr>
            <a:endParaRPr lang="en-US" dirty="0"/>
          </a:p>
        </p:txBody>
      </p:sp>
      <p:pic>
        <p:nvPicPr>
          <p:cNvPr id="21508" name="Picture 2"/>
          <p:cNvPicPr>
            <a:picLocks noChangeAspect="1" noChangeArrowheads="1"/>
          </p:cNvPicPr>
          <p:nvPr/>
        </p:nvPicPr>
        <p:blipFill>
          <a:blip r:embed="rId3" cstate="print"/>
          <a:srcRect/>
          <a:stretch>
            <a:fillRect/>
          </a:stretch>
        </p:blipFill>
        <p:spPr bwMode="auto">
          <a:xfrm>
            <a:off x="5791200" y="2286000"/>
            <a:ext cx="2971800" cy="2668588"/>
          </a:xfrm>
          <a:prstGeom prst="rect">
            <a:avLst/>
          </a:prstGeom>
          <a:noFill/>
          <a:ln w="9525">
            <a:noFill/>
            <a:miter lim="800000"/>
            <a:headEnd/>
            <a:tailEnd/>
          </a:ln>
        </p:spPr>
      </p:pic>
      <p:sp>
        <p:nvSpPr>
          <p:cNvPr id="5" name="Date Placeholder 3"/>
          <p:cNvSpPr>
            <a:spLocks noGrp="1"/>
          </p:cNvSpPr>
          <p:nvPr>
            <p:ph type="dt" sz="half" idx="10"/>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6" name="Picture 2" descr="M:\SHINE\Marketing\Logos\SHINE logos\Brian's SHINE Logos\SHINE only transparent.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9</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8" name="TextBox 7"/>
          <p:cNvSpPr txBox="1"/>
          <p:nvPr/>
        </p:nvSpPr>
        <p:spPr>
          <a:xfrm>
            <a:off x="5791200" y="4953000"/>
            <a:ext cx="2214563" cy="246221"/>
          </a:xfrm>
          <a:prstGeom prst="rect">
            <a:avLst/>
          </a:prstGeom>
          <a:noFill/>
        </p:spPr>
        <p:txBody>
          <a:bodyPr wrap="square" rtlCol="0">
            <a:spAutoFit/>
          </a:bodyPr>
          <a:lstStyle/>
          <a:p>
            <a:r>
              <a:rPr lang="en-US" sz="1000" dirty="0" smtClean="0"/>
              <a:t>Source: Causes of Color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HINE_WhiteKnight">
  <a:themeElements>
    <a:clrScheme name="Blues_SHINE_BlueBase">
      <a:dk1>
        <a:sysClr val="windowText" lastClr="000000"/>
      </a:dk1>
      <a:lt1>
        <a:sysClr val="window" lastClr="FFFFFF"/>
      </a:lt1>
      <a:dk2>
        <a:srgbClr val="1F497D"/>
      </a:dk2>
      <a:lt2>
        <a:srgbClr val="EEECE1"/>
      </a:lt2>
      <a:accent1>
        <a:srgbClr val="59BCDD"/>
      </a:accent1>
      <a:accent2>
        <a:srgbClr val="5274EA"/>
      </a:accent2>
      <a:accent3>
        <a:srgbClr val="56F4F2"/>
      </a:accent3>
      <a:accent4>
        <a:srgbClr val="56A3F4"/>
      </a:accent4>
      <a:accent5>
        <a:srgbClr val="52EABD"/>
      </a:accent5>
      <a:accent6>
        <a:srgbClr val="E4B257"/>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SHINE_WhiteKnight</Template>
  <TotalTime>177</TotalTime>
  <Words>686</Words>
  <Application>Microsoft Office PowerPoint</Application>
  <PresentationFormat>On-screen Show (4:3)</PresentationFormat>
  <Paragraphs>167</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SHINE_WhiteKnight</vt:lpstr>
      <vt:lpstr>NanoDemos </vt:lpstr>
      <vt:lpstr>Nanotechnology</vt:lpstr>
      <vt:lpstr>Property Changes</vt:lpstr>
      <vt:lpstr>Increased Surface Area</vt:lpstr>
      <vt:lpstr>Ferrofluid</vt:lpstr>
      <vt:lpstr>Magnetic Field</vt:lpstr>
      <vt:lpstr>Ferrofluid Applications</vt:lpstr>
      <vt:lpstr>Magic Sand</vt:lpstr>
      <vt:lpstr>Thin Films</vt:lpstr>
      <vt:lpstr>Thin Films</vt:lpstr>
      <vt:lpstr>Memory Wire</vt:lpstr>
      <vt:lpstr>Shape Memory Applications</vt:lpstr>
      <vt:lpstr>Liquid Crystals</vt:lpstr>
      <vt:lpstr>Liquid Crystals</vt:lpstr>
      <vt:lpstr>References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NanoDemos</dc:title>
  <dc:creator>Toshiba-User</dc:creator>
  <cp:lastModifiedBy>Maureen Devery</cp:lastModifiedBy>
  <cp:revision>11</cp:revision>
  <dcterms:created xsi:type="dcterms:W3CDTF">2013-07-10T10:55:47Z</dcterms:created>
  <dcterms:modified xsi:type="dcterms:W3CDTF">2014-07-09T13:10:28Z</dcterms:modified>
</cp:coreProperties>
</file>