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9"/>
  </p:notesMasterIdLst>
  <p:sldIdLst>
    <p:sldId id="256" r:id="rId2"/>
    <p:sldId id="259" r:id="rId3"/>
    <p:sldId id="314" r:id="rId4"/>
    <p:sldId id="261" r:id="rId5"/>
    <p:sldId id="274" r:id="rId6"/>
    <p:sldId id="262" r:id="rId7"/>
    <p:sldId id="258" r:id="rId8"/>
    <p:sldId id="275" r:id="rId9"/>
    <p:sldId id="276" r:id="rId10"/>
    <p:sldId id="264" r:id="rId11"/>
    <p:sldId id="265" r:id="rId12"/>
    <p:sldId id="266" r:id="rId13"/>
    <p:sldId id="277" r:id="rId14"/>
    <p:sldId id="278" r:id="rId15"/>
    <p:sldId id="279" r:id="rId16"/>
    <p:sldId id="280" r:id="rId17"/>
    <p:sldId id="267"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322" r:id="rId33"/>
    <p:sldId id="295" r:id="rId34"/>
    <p:sldId id="268" r:id="rId35"/>
    <p:sldId id="270" r:id="rId36"/>
    <p:sldId id="271" r:id="rId37"/>
    <p:sldId id="296" r:id="rId38"/>
    <p:sldId id="297" r:id="rId39"/>
    <p:sldId id="298" r:id="rId40"/>
    <p:sldId id="257" r:id="rId41"/>
    <p:sldId id="299" r:id="rId42"/>
    <p:sldId id="300" r:id="rId43"/>
    <p:sldId id="260" r:id="rId44"/>
    <p:sldId id="263" r:id="rId45"/>
    <p:sldId id="301" r:id="rId46"/>
    <p:sldId id="302" r:id="rId47"/>
    <p:sldId id="315" r:id="rId48"/>
    <p:sldId id="316" r:id="rId49"/>
    <p:sldId id="303" r:id="rId50"/>
    <p:sldId id="305" r:id="rId51"/>
    <p:sldId id="318" r:id="rId52"/>
    <p:sldId id="319" r:id="rId53"/>
    <p:sldId id="320" r:id="rId54"/>
    <p:sldId id="321" r:id="rId55"/>
    <p:sldId id="323" r:id="rId56"/>
    <p:sldId id="324" r:id="rId57"/>
    <p:sldId id="325"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6327"/>
  </p:normalViewPr>
  <p:slideViewPr>
    <p:cSldViewPr snapToGrid="0" snapToObjects="1">
      <p:cViewPr varScale="1">
        <p:scale>
          <a:sx n="68" d="100"/>
          <a:sy n="68" d="100"/>
        </p:scale>
        <p:origin x="592"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C54368-F7EA-4E3B-B833-D6F2AAF05136}" type="datetimeFigureOut">
              <a:rPr lang="en-US" smtClean="0"/>
              <a:t>8/4/2020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FE9AAA-5734-4046-8CC7-7FA059BACEF2}" type="slidenum">
              <a:rPr lang="en-US" smtClean="0"/>
              <a:t>‹#›</a:t>
            </a:fld>
            <a:endParaRPr lang="en-US"/>
          </a:p>
        </p:txBody>
      </p:sp>
    </p:spTree>
    <p:extLst>
      <p:ext uri="{BB962C8B-B14F-4D97-AF65-F5344CB8AC3E}">
        <p14:creationId xmlns:p14="http://schemas.microsoft.com/office/powerpoint/2010/main" val="19935043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8C873-2542-3F4C-8A4C-7B6C4B59FDF3}"/>
              </a:ext>
            </a:extLst>
          </p:cNvPr>
          <p:cNvSpPr>
            <a:spLocks noGrp="1"/>
          </p:cNvSpPr>
          <p:nvPr>
            <p:ph type="ctrTitle"/>
          </p:nvPr>
        </p:nvSpPr>
        <p:spPr>
          <a:xfrm>
            <a:off x="1524000" y="1400657"/>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6F3FCD9-5704-644F-9444-C950CE36C574}"/>
              </a:ext>
            </a:extLst>
          </p:cNvPr>
          <p:cNvSpPr>
            <a:spLocks noGrp="1"/>
          </p:cNvSpPr>
          <p:nvPr>
            <p:ph type="subTitle" idx="1"/>
          </p:nvPr>
        </p:nvSpPr>
        <p:spPr>
          <a:xfrm>
            <a:off x="1524000" y="388033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59256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C61ED-CE1D-6E41-B380-1CA7C5EFB1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501EE7-50F5-6544-B68A-5A9C2A5794C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586015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85922-EA5C-894C-B305-380AEE212E53}"/>
              </a:ext>
            </a:extLst>
          </p:cNvPr>
          <p:cNvSpPr>
            <a:spLocks noGrp="1"/>
          </p:cNvSpPr>
          <p:nvPr>
            <p:ph type="title"/>
          </p:nvPr>
        </p:nvSpPr>
        <p:spPr>
          <a:xfrm>
            <a:off x="831850" y="1371812"/>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CAB0153-17AE-0D46-BEF0-3C8A76F9A0C4}"/>
              </a:ext>
            </a:extLst>
          </p:cNvPr>
          <p:cNvSpPr>
            <a:spLocks noGrp="1"/>
          </p:cNvSpPr>
          <p:nvPr>
            <p:ph type="body" idx="1"/>
          </p:nvPr>
        </p:nvSpPr>
        <p:spPr>
          <a:xfrm>
            <a:off x="831850" y="425153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4816827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8A44D-373E-4E45-BF58-B4422A964FAC}"/>
              </a:ext>
            </a:extLst>
          </p:cNvPr>
          <p:cNvSpPr>
            <a:spLocks noGrp="1"/>
          </p:cNvSpPr>
          <p:nvPr>
            <p:ph type="title"/>
          </p:nvPr>
        </p:nvSpPr>
        <p:spPr>
          <a:xfrm>
            <a:off x="838200" y="1328660"/>
            <a:ext cx="10515600" cy="868918"/>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E77D1CF4-B68D-F741-A9BB-6ADFDD78114F}"/>
              </a:ext>
            </a:extLst>
          </p:cNvPr>
          <p:cNvSpPr>
            <a:spLocks noGrp="1"/>
          </p:cNvSpPr>
          <p:nvPr>
            <p:ph sz="half" idx="1"/>
          </p:nvPr>
        </p:nvSpPr>
        <p:spPr>
          <a:xfrm>
            <a:off x="838200" y="2282825"/>
            <a:ext cx="5181600" cy="35812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CC879B-2F45-5548-AEFA-D4508783EBD1}"/>
              </a:ext>
            </a:extLst>
          </p:cNvPr>
          <p:cNvSpPr>
            <a:spLocks noGrp="1"/>
          </p:cNvSpPr>
          <p:nvPr>
            <p:ph sz="half" idx="2"/>
          </p:nvPr>
        </p:nvSpPr>
        <p:spPr>
          <a:xfrm>
            <a:off x="6172200" y="2282825"/>
            <a:ext cx="5181600" cy="35812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9521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723B9-9FC6-E84B-AC00-53EB31F77D4B}"/>
              </a:ext>
            </a:extLst>
          </p:cNvPr>
          <p:cNvSpPr>
            <a:spLocks noGrp="1"/>
          </p:cNvSpPr>
          <p:nvPr>
            <p:ph type="title"/>
          </p:nvPr>
        </p:nvSpPr>
        <p:spPr>
          <a:xfrm>
            <a:off x="839788" y="1381539"/>
            <a:ext cx="10515600" cy="985007"/>
          </a:xfrm>
        </p:spPr>
        <p:txBody>
          <a:bodyPr/>
          <a:lstStyle/>
          <a:p>
            <a:r>
              <a:rPr lang="en-US"/>
              <a:t>Click to edit Master title style</a:t>
            </a:r>
          </a:p>
        </p:txBody>
      </p:sp>
      <p:sp>
        <p:nvSpPr>
          <p:cNvPr id="3" name="Text Placeholder 2">
            <a:extLst>
              <a:ext uri="{FF2B5EF4-FFF2-40B4-BE49-F238E27FC236}">
                <a16:creationId xmlns:a16="http://schemas.microsoft.com/office/drawing/2014/main" id="{E4ECA2D0-2D7A-0640-A286-ED9F07A2EF65}"/>
              </a:ext>
            </a:extLst>
          </p:cNvPr>
          <p:cNvSpPr>
            <a:spLocks noGrp="1"/>
          </p:cNvSpPr>
          <p:nvPr>
            <p:ph type="body" idx="1"/>
          </p:nvPr>
        </p:nvSpPr>
        <p:spPr>
          <a:xfrm>
            <a:off x="839788" y="235702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C4A515-1FCC-A246-9C21-96A3997E35AB}"/>
              </a:ext>
            </a:extLst>
          </p:cNvPr>
          <p:cNvSpPr>
            <a:spLocks noGrp="1"/>
          </p:cNvSpPr>
          <p:nvPr>
            <p:ph sz="half" idx="2"/>
          </p:nvPr>
        </p:nvSpPr>
        <p:spPr>
          <a:xfrm>
            <a:off x="839788" y="3180933"/>
            <a:ext cx="5157787" cy="26717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AF47E47-79E9-D14F-8D5F-2E35DE50D153}"/>
              </a:ext>
            </a:extLst>
          </p:cNvPr>
          <p:cNvSpPr>
            <a:spLocks noGrp="1"/>
          </p:cNvSpPr>
          <p:nvPr>
            <p:ph type="body" sz="quarter" idx="3"/>
          </p:nvPr>
        </p:nvSpPr>
        <p:spPr>
          <a:xfrm>
            <a:off x="6172200" y="235702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3C5F033-45EA-0840-AAC5-FC56855D0BBC}"/>
              </a:ext>
            </a:extLst>
          </p:cNvPr>
          <p:cNvSpPr>
            <a:spLocks noGrp="1"/>
          </p:cNvSpPr>
          <p:nvPr>
            <p:ph sz="quarter" idx="4"/>
          </p:nvPr>
        </p:nvSpPr>
        <p:spPr>
          <a:xfrm>
            <a:off x="6172200" y="3180933"/>
            <a:ext cx="5183188" cy="26717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81031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D3C5C-E60C-2A42-A0CC-E48A846A1C4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357495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3345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6F03D-12AA-E447-B2B3-5B8DBB507D74}"/>
              </a:ext>
            </a:extLst>
          </p:cNvPr>
          <p:cNvSpPr>
            <a:spLocks noGrp="1"/>
          </p:cNvSpPr>
          <p:nvPr>
            <p:ph type="title"/>
          </p:nvPr>
        </p:nvSpPr>
        <p:spPr>
          <a:xfrm>
            <a:off x="839788" y="1391477"/>
            <a:ext cx="3932237" cy="1123121"/>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3A6C15-6627-3E47-B1C5-A728800A9D80}"/>
              </a:ext>
            </a:extLst>
          </p:cNvPr>
          <p:cNvSpPr>
            <a:spLocks noGrp="1"/>
          </p:cNvSpPr>
          <p:nvPr>
            <p:ph idx="1"/>
          </p:nvPr>
        </p:nvSpPr>
        <p:spPr>
          <a:xfrm>
            <a:off x="5183188" y="1391478"/>
            <a:ext cx="6172200" cy="446267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72AABD5A-4D43-9B44-9E47-E7B9BBBC29C1}"/>
              </a:ext>
            </a:extLst>
          </p:cNvPr>
          <p:cNvSpPr>
            <a:spLocks noGrp="1"/>
          </p:cNvSpPr>
          <p:nvPr>
            <p:ph type="body" sz="half" idx="2"/>
          </p:nvPr>
        </p:nvSpPr>
        <p:spPr>
          <a:xfrm>
            <a:off x="839788" y="2514599"/>
            <a:ext cx="3932237" cy="333954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672871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AF35F-B1A1-7146-870B-C466590F968E}"/>
              </a:ext>
            </a:extLst>
          </p:cNvPr>
          <p:cNvSpPr>
            <a:spLocks noGrp="1"/>
          </p:cNvSpPr>
          <p:nvPr>
            <p:ph type="title"/>
          </p:nvPr>
        </p:nvSpPr>
        <p:spPr>
          <a:xfrm>
            <a:off x="839788" y="1311964"/>
            <a:ext cx="3932237" cy="1212575"/>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8823E20-C0A3-9045-BE22-0EE07E31C716}"/>
              </a:ext>
            </a:extLst>
          </p:cNvPr>
          <p:cNvSpPr>
            <a:spLocks noGrp="1"/>
          </p:cNvSpPr>
          <p:nvPr>
            <p:ph type="pic" idx="1"/>
          </p:nvPr>
        </p:nvSpPr>
        <p:spPr>
          <a:xfrm>
            <a:off x="5183188" y="1311964"/>
            <a:ext cx="6172200" cy="452230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988FBAE-D604-AB48-9478-EC9A43ECDB16}"/>
              </a:ext>
            </a:extLst>
          </p:cNvPr>
          <p:cNvSpPr>
            <a:spLocks noGrp="1"/>
          </p:cNvSpPr>
          <p:nvPr>
            <p:ph type="body" sz="half" idx="2"/>
          </p:nvPr>
        </p:nvSpPr>
        <p:spPr>
          <a:xfrm>
            <a:off x="839788" y="2524540"/>
            <a:ext cx="3932237" cy="330973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999765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A screenshot of a computer&#10;&#10;Description automatically generated">
            <a:extLst>
              <a:ext uri="{FF2B5EF4-FFF2-40B4-BE49-F238E27FC236}">
                <a16:creationId xmlns:a16="http://schemas.microsoft.com/office/drawing/2014/main" id="{61C50839-19DE-4440-B185-8A3C1AB7CD0E}"/>
              </a:ext>
            </a:extLst>
          </p:cNvPr>
          <p:cNvPicPr>
            <a:picLocks noChangeAspect="1"/>
          </p:cNvPicPr>
          <p:nvPr userDrawn="1"/>
        </p:nvPicPr>
        <p:blipFill>
          <a:blip r:embed="rId11"/>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5C0F5BE7-50EF-7842-8327-9A3122550024}"/>
              </a:ext>
            </a:extLst>
          </p:cNvPr>
          <p:cNvSpPr>
            <a:spLocks noGrp="1"/>
          </p:cNvSpPr>
          <p:nvPr>
            <p:ph type="title"/>
          </p:nvPr>
        </p:nvSpPr>
        <p:spPr>
          <a:xfrm>
            <a:off x="838200" y="1239209"/>
            <a:ext cx="10515600" cy="86891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CD2BFCD-988C-7A40-8AFC-4B6009CFF917}"/>
              </a:ext>
            </a:extLst>
          </p:cNvPr>
          <p:cNvSpPr>
            <a:spLocks noGrp="1"/>
          </p:cNvSpPr>
          <p:nvPr>
            <p:ph type="body" idx="1"/>
          </p:nvPr>
        </p:nvSpPr>
        <p:spPr>
          <a:xfrm>
            <a:off x="838200" y="2243064"/>
            <a:ext cx="10515600" cy="365401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035521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dronezon.com/learn-about-drones-quadcopters/drone-components-parts-overview-with-tips/"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oscarliang.com/flight-controller-explained/" TargetMode="External"/><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hyperlink" Target="https://youtu.be/eqZgxR6eRjo" TargetMode="External"/><Relationship Id="rId5" Type="http://schemas.openxmlformats.org/officeDocument/2006/relationships/image" Target="../media/image14.png"/><Relationship Id="rId4" Type="http://schemas.openxmlformats.org/officeDocument/2006/relationships/hyperlink" Target="https://3dinsider.com/drone-sensor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hyperlink" Target="https://youtu.be/uOQk8SJso6Q" TargetMode="Externa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hyperlink" Target="https://www.droneomega.com/quadcopter-battery-guide/#lipo%20battery" TargetMode="Externa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hyperlink" Target="https://dronenodes.com/how-to-build-a-drone/" TargetMode="External"/><Relationship Id="rId7" Type="http://schemas.openxmlformats.org/officeDocument/2006/relationships/hyperlink" Target="https://nam02.safelinks.protection.outlook.com/?url=https%3A%2F%2Fwww.ftstem.com%2Fcurriculum%3Ffbclid%3DIwAR2F8jvFy7wr2wxFELM9u3klho7ylrvhf-mIL1Ndg8ttV1INPugTppIAmkU&amp;data=02%7C01%7Cthomas.biller%40northlandcollege.edu%7C5eb8135a1ecd4547835608d719b47fec%7C5011c7c60ab446ab9ef4fae74a921a7f%7C0%7C0%7C637006135334658023&amp;sdata=4GOnCmewilgEXycHKep70NP8wyRTZQga8ZWTLSVK2Ys%3D&amp;reserved=0" TargetMode="External"/><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hyperlink" Target="https://all3dp.com/3d-print-drone-parts/" TargetMode="External"/><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www.getfpv.com/learn/new-to-fpv/all-about-multirotor-fpv-drone-radio-transmitter-and-receiver/"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hyperlink" Target="https://www.youtube.com/watch?v=tX2_G9jzeuc" TargetMode="External"/><Relationship Id="rId1" Type="http://schemas.openxmlformats.org/officeDocument/2006/relationships/slideLayout" Target="../slideLayouts/slideLayout2.xml"/><Relationship Id="rId6" Type="http://schemas.openxmlformats.org/officeDocument/2006/relationships/image" Target="../media/image34.svg"/><Relationship Id="rId5" Type="http://schemas.openxmlformats.org/officeDocument/2006/relationships/image" Target="../media/image33.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faa.gov/uas/resources/policy_library/#107" TargetMode="External"/><Relationship Id="rId2" Type="http://schemas.openxmlformats.org/officeDocument/2006/relationships/hyperlink" Target="https://www.faa.gov/uas/commercial_operators/become_a_drone_pilot/" TargetMode="External"/><Relationship Id="rId1" Type="http://schemas.openxmlformats.org/officeDocument/2006/relationships/slideLayout" Target="../slideLayouts/slideLayout2.xml"/><Relationship Id="rId5" Type="http://schemas.openxmlformats.org/officeDocument/2006/relationships/hyperlink" Target="https://www.faa.gov/exit/?pageName=FAA-approved%20Knowledge%20Testing%20Center&amp;pgLnk=http://candidate.catstest.com/sitesearch.php" TargetMode="External"/><Relationship Id="rId4" Type="http://schemas.openxmlformats.org/officeDocument/2006/relationships/hyperlink" Target="https://iacra.faa.gov/IACRA/Default.aspx"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svg"/><Relationship Id="rId7" Type="http://schemas.microsoft.com/office/2007/relationships/hdphoto" Target="../media/hdphoto3.wdp"/><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sv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G"/><Relationship Id="rId1" Type="http://schemas.openxmlformats.org/officeDocument/2006/relationships/slideLayout" Target="../slideLayouts/slideLayout2.xml"/><Relationship Id="rId5" Type="http://schemas.openxmlformats.org/officeDocument/2006/relationships/image" Target="../media/image45.jpg"/><Relationship Id="rId4" Type="http://schemas.microsoft.com/office/2007/relationships/hdphoto" Target="../media/hdphoto4.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nam02.safelinks.protection.outlook.com/?url=https://www.youtube.com/watch?v%3DFl40XNdRpdQ&amp;data=02|01|thomas.biller@northlandcollege.edu|4e13e5e917b142f9ed4c08d8357f6035|5011c7c60ab446ab9ef4fae74a921a7f|0|0|637318168468407662&amp;sdata=Ws%2BsTlAXh/grOwiUykwzQ4v4eCrb83xdO6a5YQtorTc%3D&amp;reserved=0"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hyperlink" Target="mailto:Thomas.biller@northlandcollege.edu"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slideLayout" Target="../slideLayouts/slideLayout2.xml"/><Relationship Id="rId1" Type="http://schemas.openxmlformats.org/officeDocument/2006/relationships/video" Target="https://www.youtube.com/embed/B_Kym0e5J7M"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dl.djicdn.com/downloads/phantom_4_pro/Phantom+4+Pro+Pro+Plus+User+Manual+v1.0.pdf" TargetMode="External"/><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thedronetrainer.com/free-drone-logbook/" TargetMode="External"/><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hyperlink" Target="https://zephyr-sim.com/" TargetMode="External"/><Relationship Id="rId2"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hyperlink" Target="https://www.realflight.com/index.php" TargetMode="External"/><Relationship Id="rId5" Type="http://schemas.openxmlformats.org/officeDocument/2006/relationships/hyperlink" Target="https://fpv-freerider.itch.io/fpv-freerider" TargetMode="External"/><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mailto:Thomas.biller@northlandcollege.edu"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44.xml.rels><?xml version="1.0" encoding="UTF-8" standalone="yes"?>
<Relationships xmlns="http://schemas.openxmlformats.org/package/2006/relationships"><Relationship Id="rId3" Type="http://schemas.openxmlformats.org/officeDocument/2006/relationships/hyperlink" Target="https://dronepilots.community/" TargetMode="External"/><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www.ryzerobotics.com/tello" TargetMode="External"/><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hyperlink" Target="https://www.ftw-robotics.com/" TargetMode="Externa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mailto:Thomas.biller@northlandcollege.edu"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hyperlink" Target="https://www.ncatech.org/" TargetMode="External"/><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mailto:Thomas.biller@northlandcollege.edu"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8" Type="http://schemas.openxmlformats.org/officeDocument/2006/relationships/hyperlink" Target="https://edu.workbencheducation.com/" TargetMode="External"/><Relationship Id="rId3" Type="http://schemas.openxmlformats.org/officeDocument/2006/relationships/hyperlink" Target="https://www.autodesk.com/education/about-autodesk-education" TargetMode="External"/><Relationship Id="rId7" Type="http://schemas.openxmlformats.org/officeDocument/2006/relationships/hyperlink" Target="http://www.ibiblio.org/kuphaldt/socratic/index.html" TargetMode="External"/><Relationship Id="rId2" Type="http://schemas.openxmlformats.org/officeDocument/2006/relationships/hyperlink" Target="https://www.tinkercad.com/" TargetMode="External"/><Relationship Id="rId1" Type="http://schemas.openxmlformats.org/officeDocument/2006/relationships/slideLayout" Target="../slideLayouts/slideLayout6.xml"/><Relationship Id="rId6" Type="http://schemas.openxmlformats.org/officeDocument/2006/relationships/hyperlink" Target="https://learn.sparkfun.com/tutorials/using-eagle-schematic" TargetMode="External"/><Relationship Id="rId5" Type="http://schemas.openxmlformats.org/officeDocument/2006/relationships/hyperlink" Target="https://www.circuitlab.com/" TargetMode="External"/><Relationship Id="rId10" Type="http://schemas.openxmlformats.org/officeDocument/2006/relationships/image" Target="../media/image64.png"/><Relationship Id="rId4" Type="http://schemas.openxmlformats.org/officeDocument/2006/relationships/hyperlink" Target="https://www.thingiverse.com/" TargetMode="External"/><Relationship Id="rId9" Type="http://schemas.openxmlformats.org/officeDocument/2006/relationships/hyperlink" Target="https://scratch.mit.edu/"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mailto:Thomas.biller@northlandcollege.edu"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hyperlink" Target="https://www.roboticseducation.org/" TargetMode="External"/><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s://www.pitsco.com/Our-Programs/" TargetMode="External"/><Relationship Id="rId2" Type="http://schemas.openxmlformats.org/officeDocument/2006/relationships/hyperlink" Target="https://www.skillsusa.org/" TargetMode="External"/><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thedroneinfo.com/popular-drone-terminology/"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 Id="rId6" Type="http://schemas.openxmlformats.org/officeDocument/2006/relationships/hyperlink" Target="https://learn.parallax.com/tutorials/series/elev-8-v3-tutorial-series" TargetMode="Externa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9CD49A47-AE4D-414C-ADDF-D6EA5E5B19CC}"/>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A23ED90-53C2-BC4B-AA39-DEC96AFA6265}"/>
              </a:ext>
            </a:extLst>
          </p:cNvPr>
          <p:cNvSpPr>
            <a:spLocks noGrp="1"/>
          </p:cNvSpPr>
          <p:nvPr>
            <p:ph type="ctrTitle"/>
          </p:nvPr>
        </p:nvSpPr>
        <p:spPr>
          <a:xfrm>
            <a:off x="1524000" y="1439468"/>
            <a:ext cx="9144000" cy="2237915"/>
          </a:xfrm>
        </p:spPr>
        <p:txBody>
          <a:bodyPr>
            <a:normAutofit fontScale="90000"/>
          </a:bodyPr>
          <a:lstStyle/>
          <a:p>
            <a:br>
              <a:rPr lang="en-US" dirty="0"/>
            </a:br>
            <a:r>
              <a:rPr lang="en-US" dirty="0"/>
              <a:t>Welcome </a:t>
            </a:r>
            <a:br>
              <a:rPr lang="en-US" dirty="0"/>
            </a:br>
            <a:r>
              <a:rPr lang="en-US" dirty="0"/>
              <a:t>To</a:t>
            </a:r>
            <a:br>
              <a:rPr lang="en-US" dirty="0"/>
            </a:br>
            <a:r>
              <a:rPr lang="en-US" dirty="0"/>
              <a:t>“Drones Take Flight”</a:t>
            </a:r>
          </a:p>
        </p:txBody>
      </p:sp>
      <p:sp>
        <p:nvSpPr>
          <p:cNvPr id="3" name="Subtitle 2">
            <a:extLst>
              <a:ext uri="{FF2B5EF4-FFF2-40B4-BE49-F238E27FC236}">
                <a16:creationId xmlns:a16="http://schemas.microsoft.com/office/drawing/2014/main" id="{BE1475C6-47B6-AF47-B559-DF6EE7AE930C}"/>
              </a:ext>
            </a:extLst>
          </p:cNvPr>
          <p:cNvSpPr>
            <a:spLocks noGrp="1"/>
          </p:cNvSpPr>
          <p:nvPr>
            <p:ph type="subTitle" idx="1"/>
          </p:nvPr>
        </p:nvSpPr>
        <p:spPr>
          <a:xfrm>
            <a:off x="0" y="3880331"/>
            <a:ext cx="12192000" cy="1648599"/>
          </a:xfrm>
        </p:spPr>
        <p:txBody>
          <a:bodyPr>
            <a:normAutofit fontScale="92500" lnSpcReduction="10000"/>
          </a:bodyPr>
          <a:lstStyle/>
          <a:p>
            <a:r>
              <a:rPr lang="en-US" dirty="0"/>
              <a:t>Presented by</a:t>
            </a:r>
          </a:p>
          <a:p>
            <a:endParaRPr lang="en-US" dirty="0"/>
          </a:p>
          <a:p>
            <a:pPr algn="l"/>
            <a:r>
              <a:rPr lang="en-US" dirty="0"/>
              <a:t>Zack Nicklin					                                                 Tom Biller	</a:t>
            </a:r>
          </a:p>
          <a:p>
            <a:pPr algn="l"/>
            <a:r>
              <a:rPr lang="en-US" dirty="0"/>
              <a:t>UAS Program Manager			                                                 Director, </a:t>
            </a:r>
            <a:r>
              <a:rPr lang="en-US" dirty="0" err="1"/>
              <a:t>DroneTECH</a:t>
            </a:r>
            <a:endParaRPr lang="en-US" dirty="0"/>
          </a:p>
          <a:p>
            <a:pPr algn="l"/>
            <a:endParaRPr lang="en-US" dirty="0"/>
          </a:p>
          <a:p>
            <a:endParaRPr lang="en-US" dirty="0"/>
          </a:p>
          <a:p>
            <a:endParaRPr lang="en-US" dirty="0"/>
          </a:p>
        </p:txBody>
      </p:sp>
    </p:spTree>
    <p:extLst>
      <p:ext uri="{BB962C8B-B14F-4D97-AF65-F5344CB8AC3E}">
        <p14:creationId xmlns:p14="http://schemas.microsoft.com/office/powerpoint/2010/main" val="248328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ED224-7402-4E69-8FE3-FE2FF79D3A36}"/>
              </a:ext>
            </a:extLst>
          </p:cNvPr>
          <p:cNvSpPr>
            <a:spLocks noGrp="1"/>
          </p:cNvSpPr>
          <p:nvPr>
            <p:ph type="title"/>
          </p:nvPr>
        </p:nvSpPr>
        <p:spPr>
          <a:xfrm>
            <a:off x="268357" y="1115457"/>
            <a:ext cx="10515600" cy="868918"/>
          </a:xfrm>
        </p:spPr>
        <p:txBody>
          <a:bodyPr>
            <a:normAutofit/>
          </a:bodyPr>
          <a:lstStyle/>
          <a:p>
            <a:r>
              <a:rPr lang="en-US" sz="2400" dirty="0">
                <a:solidFill>
                  <a:srgbClr val="FF0000"/>
                </a:solidFill>
              </a:rPr>
              <a:t>What Makes a Drone Tick?</a:t>
            </a:r>
          </a:p>
        </p:txBody>
      </p:sp>
      <p:pic>
        <p:nvPicPr>
          <p:cNvPr id="8" name="Picture 7">
            <a:extLst>
              <a:ext uri="{FF2B5EF4-FFF2-40B4-BE49-F238E27FC236}">
                <a16:creationId xmlns:a16="http://schemas.microsoft.com/office/drawing/2014/main" id="{26AB857A-CB51-4026-802B-1D86FF26908D}"/>
              </a:ext>
            </a:extLst>
          </p:cNvPr>
          <p:cNvPicPr>
            <a:picLocks noChangeAspect="1"/>
          </p:cNvPicPr>
          <p:nvPr/>
        </p:nvPicPr>
        <p:blipFill>
          <a:blip r:embed="rId2"/>
          <a:stretch>
            <a:fillRect/>
          </a:stretch>
        </p:blipFill>
        <p:spPr>
          <a:xfrm>
            <a:off x="4979208" y="83708"/>
            <a:ext cx="7126254" cy="5785464"/>
          </a:xfrm>
          <a:prstGeom prst="rect">
            <a:avLst/>
          </a:prstGeom>
        </p:spPr>
      </p:pic>
      <p:sp>
        <p:nvSpPr>
          <p:cNvPr id="10" name="Content Placeholder 9">
            <a:extLst>
              <a:ext uri="{FF2B5EF4-FFF2-40B4-BE49-F238E27FC236}">
                <a16:creationId xmlns:a16="http://schemas.microsoft.com/office/drawing/2014/main" id="{BDF0072D-B310-4BE4-94F8-EE2F4EFCAC6E}"/>
              </a:ext>
            </a:extLst>
          </p:cNvPr>
          <p:cNvSpPr>
            <a:spLocks noGrp="1"/>
          </p:cNvSpPr>
          <p:nvPr>
            <p:ph idx="1"/>
          </p:nvPr>
        </p:nvSpPr>
        <p:spPr>
          <a:xfrm>
            <a:off x="97424" y="1984374"/>
            <a:ext cx="4910005" cy="4065551"/>
          </a:xfrm>
        </p:spPr>
        <p:txBody>
          <a:bodyPr>
            <a:normAutofit fontScale="85000" lnSpcReduction="20000"/>
          </a:bodyPr>
          <a:lstStyle/>
          <a:p>
            <a:r>
              <a:rPr lang="en-US" dirty="0"/>
              <a:t>Flight Controller/Sensors</a:t>
            </a:r>
          </a:p>
          <a:p>
            <a:r>
              <a:rPr lang="en-US" dirty="0"/>
              <a:t>Motors</a:t>
            </a:r>
          </a:p>
          <a:p>
            <a:r>
              <a:rPr lang="en-US" dirty="0"/>
              <a:t>ESC</a:t>
            </a:r>
          </a:p>
          <a:p>
            <a:r>
              <a:rPr lang="en-US" dirty="0"/>
              <a:t>Props</a:t>
            </a:r>
          </a:p>
          <a:p>
            <a:r>
              <a:rPr lang="en-US" dirty="0"/>
              <a:t>Battery</a:t>
            </a:r>
          </a:p>
          <a:p>
            <a:r>
              <a:rPr lang="en-US" dirty="0"/>
              <a:t>Frame</a:t>
            </a:r>
          </a:p>
          <a:p>
            <a:r>
              <a:rPr lang="en-US" dirty="0"/>
              <a:t>Control Receiver</a:t>
            </a:r>
          </a:p>
          <a:p>
            <a:r>
              <a:rPr lang="en-US" dirty="0"/>
              <a:t>Control Transmitter</a:t>
            </a:r>
          </a:p>
          <a:p>
            <a:endParaRPr lang="en-US" dirty="0"/>
          </a:p>
          <a:p>
            <a:pPr marL="0" indent="0">
              <a:buNone/>
            </a:pPr>
            <a:r>
              <a:rPr lang="en-US" sz="1500" dirty="0">
                <a:solidFill>
                  <a:srgbClr val="FFFF00"/>
                </a:solidFill>
                <a:hlinkClick r:id="rId3">
                  <a:extLst>
                    <a:ext uri="{A12FA001-AC4F-418D-AE19-62706E023703}">
                      <ahyp:hlinkClr xmlns:ahyp="http://schemas.microsoft.com/office/drawing/2018/hyperlinkcolor" val="tx"/>
                    </a:ext>
                  </a:extLst>
                </a:hlinkClick>
              </a:rPr>
              <a:t>https://www.dronezon.com/learn-about-drones-quadcopters/drone-components-parts-overview-with-tips/</a:t>
            </a:r>
            <a:endParaRPr lang="en-US" sz="1500" dirty="0">
              <a:solidFill>
                <a:srgbClr val="FFFF00"/>
              </a:solidFill>
            </a:endParaRPr>
          </a:p>
          <a:p>
            <a:pPr marL="0" indent="0">
              <a:buNone/>
            </a:pPr>
            <a:endParaRPr lang="en-US" sz="2500" dirty="0">
              <a:solidFill>
                <a:srgbClr val="FF0000"/>
              </a:solidFill>
            </a:endParaRPr>
          </a:p>
          <a:p>
            <a:pPr marL="0" indent="0">
              <a:buNone/>
            </a:pPr>
            <a:endParaRPr lang="en-US" sz="2500" dirty="0">
              <a:solidFill>
                <a:srgbClr val="FF0000"/>
              </a:solidFill>
            </a:endParaRPr>
          </a:p>
        </p:txBody>
      </p:sp>
    </p:spTree>
    <p:extLst>
      <p:ext uri="{BB962C8B-B14F-4D97-AF65-F5344CB8AC3E}">
        <p14:creationId xmlns:p14="http://schemas.microsoft.com/office/powerpoint/2010/main" val="3399282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34190-4416-483E-8980-1855325E34C5}"/>
              </a:ext>
            </a:extLst>
          </p:cNvPr>
          <p:cNvSpPr>
            <a:spLocks noGrp="1"/>
          </p:cNvSpPr>
          <p:nvPr>
            <p:ph type="title"/>
          </p:nvPr>
        </p:nvSpPr>
        <p:spPr>
          <a:xfrm>
            <a:off x="838200" y="1239209"/>
            <a:ext cx="3988981" cy="557693"/>
          </a:xfrm>
        </p:spPr>
        <p:txBody>
          <a:bodyPr>
            <a:normAutofit/>
          </a:bodyPr>
          <a:lstStyle/>
          <a:p>
            <a:r>
              <a:rPr lang="en-US" sz="2400" dirty="0">
                <a:solidFill>
                  <a:srgbClr val="FF0000"/>
                </a:solidFill>
              </a:rPr>
              <a:t>Flight Controller</a:t>
            </a:r>
          </a:p>
        </p:txBody>
      </p:sp>
      <p:pic>
        <p:nvPicPr>
          <p:cNvPr id="5" name="Content Placeholder 4">
            <a:extLst>
              <a:ext uri="{FF2B5EF4-FFF2-40B4-BE49-F238E27FC236}">
                <a16:creationId xmlns:a16="http://schemas.microsoft.com/office/drawing/2014/main" id="{CC6BC4CB-E807-429A-B411-D9AC8D74577F}"/>
              </a:ext>
            </a:extLst>
          </p:cNvPr>
          <p:cNvPicPr>
            <a:picLocks noGrp="1" noChangeAspect="1"/>
          </p:cNvPicPr>
          <p:nvPr>
            <p:ph idx="1"/>
          </p:nvPr>
        </p:nvPicPr>
        <p:blipFill>
          <a:blip r:embed="rId2"/>
          <a:stretch>
            <a:fillRect/>
          </a:stretch>
        </p:blipFill>
        <p:spPr>
          <a:xfrm>
            <a:off x="213009" y="1796902"/>
            <a:ext cx="4614172" cy="3654425"/>
          </a:xfrm>
          <a:prstGeom prst="rect">
            <a:avLst/>
          </a:prstGeom>
        </p:spPr>
      </p:pic>
      <p:sp>
        <p:nvSpPr>
          <p:cNvPr id="7" name="Rectangle 6">
            <a:extLst>
              <a:ext uri="{FF2B5EF4-FFF2-40B4-BE49-F238E27FC236}">
                <a16:creationId xmlns:a16="http://schemas.microsoft.com/office/drawing/2014/main" id="{0DD9AB90-BF8F-4262-A800-53B51DE9C683}"/>
              </a:ext>
            </a:extLst>
          </p:cNvPr>
          <p:cNvSpPr/>
          <p:nvPr/>
        </p:nvSpPr>
        <p:spPr>
          <a:xfrm>
            <a:off x="213009" y="5484628"/>
            <a:ext cx="4933915" cy="369332"/>
          </a:xfrm>
          <a:prstGeom prst="rect">
            <a:avLst/>
          </a:prstGeom>
        </p:spPr>
        <p:txBody>
          <a:bodyPr wrap="none">
            <a:spAutoFit/>
          </a:bodyPr>
          <a:lstStyle/>
          <a:p>
            <a:r>
              <a:rPr lang="en-US" dirty="0">
                <a:solidFill>
                  <a:srgbClr val="FF0000"/>
                </a:solidFill>
                <a:hlinkClick r:id="rId3">
                  <a:extLst>
                    <a:ext uri="{A12FA001-AC4F-418D-AE19-62706E023703}">
                      <ahyp:hlinkClr xmlns:ahyp="http://schemas.microsoft.com/office/drawing/2018/hyperlinkcolor" val="tx"/>
                    </a:ext>
                  </a:extLst>
                </a:hlinkClick>
              </a:rPr>
              <a:t>https://oscarliang.com/flight-controller-explained/</a:t>
            </a:r>
            <a:endParaRPr lang="en-US" dirty="0">
              <a:solidFill>
                <a:srgbClr val="FF0000"/>
              </a:solidFill>
            </a:endParaRPr>
          </a:p>
        </p:txBody>
      </p:sp>
      <p:sp>
        <p:nvSpPr>
          <p:cNvPr id="9" name="Rectangle 8">
            <a:extLst>
              <a:ext uri="{FF2B5EF4-FFF2-40B4-BE49-F238E27FC236}">
                <a16:creationId xmlns:a16="http://schemas.microsoft.com/office/drawing/2014/main" id="{CA811CB3-DC91-42A1-BFB8-9F58CBADD93A}"/>
              </a:ext>
            </a:extLst>
          </p:cNvPr>
          <p:cNvSpPr/>
          <p:nvPr/>
        </p:nvSpPr>
        <p:spPr>
          <a:xfrm>
            <a:off x="5791636" y="4923503"/>
            <a:ext cx="4346299" cy="369332"/>
          </a:xfrm>
          <a:prstGeom prst="rect">
            <a:avLst/>
          </a:prstGeom>
        </p:spPr>
        <p:txBody>
          <a:bodyPr wrap="square">
            <a:spAutoFit/>
          </a:bodyPr>
          <a:lstStyle/>
          <a:p>
            <a:r>
              <a:rPr lang="en-US" dirty="0">
                <a:solidFill>
                  <a:srgbClr val="FF0000"/>
                </a:solidFill>
                <a:hlinkClick r:id="rId4">
                  <a:extLst>
                    <a:ext uri="{A12FA001-AC4F-418D-AE19-62706E023703}">
                      <ahyp:hlinkClr xmlns:ahyp="http://schemas.microsoft.com/office/drawing/2018/hyperlinkcolor" val="tx"/>
                    </a:ext>
                  </a:extLst>
                </a:hlinkClick>
              </a:rPr>
              <a:t>https://3dinsider.com/drone-sensors/</a:t>
            </a:r>
            <a:endParaRPr lang="en-US" dirty="0">
              <a:solidFill>
                <a:srgbClr val="FF0000"/>
              </a:solidFill>
            </a:endParaRPr>
          </a:p>
        </p:txBody>
      </p:sp>
      <p:pic>
        <p:nvPicPr>
          <p:cNvPr id="11" name="Picture 10">
            <a:extLst>
              <a:ext uri="{FF2B5EF4-FFF2-40B4-BE49-F238E27FC236}">
                <a16:creationId xmlns:a16="http://schemas.microsoft.com/office/drawing/2014/main" id="{0E1DE703-362F-45BC-9D34-597E46B59DD5}"/>
              </a:ext>
            </a:extLst>
          </p:cNvPr>
          <p:cNvPicPr>
            <a:picLocks noChangeAspect="1"/>
          </p:cNvPicPr>
          <p:nvPr/>
        </p:nvPicPr>
        <p:blipFill>
          <a:blip r:embed="rId5"/>
          <a:stretch>
            <a:fillRect/>
          </a:stretch>
        </p:blipFill>
        <p:spPr>
          <a:xfrm>
            <a:off x="5048250" y="0"/>
            <a:ext cx="7143750" cy="4752975"/>
          </a:xfrm>
          <a:prstGeom prst="rect">
            <a:avLst/>
          </a:prstGeom>
        </p:spPr>
      </p:pic>
      <p:sp>
        <p:nvSpPr>
          <p:cNvPr id="3" name="Rectangle 2">
            <a:extLst>
              <a:ext uri="{FF2B5EF4-FFF2-40B4-BE49-F238E27FC236}">
                <a16:creationId xmlns:a16="http://schemas.microsoft.com/office/drawing/2014/main" id="{6C7062BC-E519-4CBA-B4A2-D6D6D7C9B97A}"/>
              </a:ext>
            </a:extLst>
          </p:cNvPr>
          <p:cNvSpPr/>
          <p:nvPr/>
        </p:nvSpPr>
        <p:spPr>
          <a:xfrm>
            <a:off x="5791636" y="5484628"/>
            <a:ext cx="3096745" cy="369332"/>
          </a:xfrm>
          <a:prstGeom prst="rect">
            <a:avLst/>
          </a:prstGeom>
        </p:spPr>
        <p:txBody>
          <a:bodyPr wrap="none">
            <a:spAutoFit/>
          </a:bodyPr>
          <a:lstStyle/>
          <a:p>
            <a:r>
              <a:rPr lang="en-US" dirty="0">
                <a:solidFill>
                  <a:srgbClr val="FFFF00"/>
                </a:solidFill>
                <a:hlinkClick r:id="rId6">
                  <a:extLst>
                    <a:ext uri="{A12FA001-AC4F-418D-AE19-62706E023703}">
                      <ahyp:hlinkClr xmlns:ahyp="http://schemas.microsoft.com/office/drawing/2018/hyperlinkcolor" val="tx"/>
                    </a:ext>
                  </a:extLst>
                </a:hlinkClick>
              </a:rPr>
              <a:t>https://youtu.be/eqZgxR6eRjo</a:t>
            </a:r>
            <a:r>
              <a:rPr lang="en-US" dirty="0">
                <a:solidFill>
                  <a:srgbClr val="FFFF00"/>
                </a:solidFill>
              </a:rPr>
              <a:t> </a:t>
            </a:r>
          </a:p>
        </p:txBody>
      </p:sp>
    </p:spTree>
    <p:extLst>
      <p:ext uri="{BB962C8B-B14F-4D97-AF65-F5344CB8AC3E}">
        <p14:creationId xmlns:p14="http://schemas.microsoft.com/office/powerpoint/2010/main" val="17074381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93C73-3C5D-4C40-9A78-53826B5D80E3}"/>
              </a:ext>
            </a:extLst>
          </p:cNvPr>
          <p:cNvSpPr>
            <a:spLocks noGrp="1"/>
          </p:cNvSpPr>
          <p:nvPr>
            <p:ph type="title"/>
          </p:nvPr>
        </p:nvSpPr>
        <p:spPr/>
        <p:txBody>
          <a:bodyPr/>
          <a:lstStyle/>
          <a:p>
            <a:r>
              <a:rPr lang="en-US" dirty="0">
                <a:solidFill>
                  <a:srgbClr val="FF0000"/>
                </a:solidFill>
              </a:rPr>
              <a:t>Motors and ESCs</a:t>
            </a:r>
          </a:p>
        </p:txBody>
      </p:sp>
      <p:pic>
        <p:nvPicPr>
          <p:cNvPr id="4" name="Content Placeholder 3">
            <a:extLst>
              <a:ext uri="{FF2B5EF4-FFF2-40B4-BE49-F238E27FC236}">
                <a16:creationId xmlns:a16="http://schemas.microsoft.com/office/drawing/2014/main" id="{96CB82D3-54BD-473C-86E4-C22C3AB8D64D}"/>
              </a:ext>
            </a:extLst>
          </p:cNvPr>
          <p:cNvPicPr>
            <a:picLocks noGrp="1" noChangeAspect="1"/>
          </p:cNvPicPr>
          <p:nvPr>
            <p:ph idx="1"/>
          </p:nvPr>
        </p:nvPicPr>
        <p:blipFill>
          <a:blip r:embed="rId2"/>
          <a:stretch>
            <a:fillRect/>
          </a:stretch>
        </p:blipFill>
        <p:spPr>
          <a:xfrm>
            <a:off x="205606" y="2108127"/>
            <a:ext cx="3510664" cy="3510664"/>
          </a:xfrm>
          <a:prstGeom prst="rect">
            <a:avLst/>
          </a:prstGeom>
        </p:spPr>
      </p:pic>
      <p:pic>
        <p:nvPicPr>
          <p:cNvPr id="5" name="Picture 4">
            <a:extLst>
              <a:ext uri="{FF2B5EF4-FFF2-40B4-BE49-F238E27FC236}">
                <a16:creationId xmlns:a16="http://schemas.microsoft.com/office/drawing/2014/main" id="{448D2D70-6708-406D-BD37-2B311681BBEA}"/>
              </a:ext>
            </a:extLst>
          </p:cNvPr>
          <p:cNvPicPr>
            <a:picLocks noChangeAspect="1"/>
          </p:cNvPicPr>
          <p:nvPr/>
        </p:nvPicPr>
        <p:blipFill>
          <a:blip r:embed="rId3"/>
          <a:stretch>
            <a:fillRect/>
          </a:stretch>
        </p:blipFill>
        <p:spPr>
          <a:xfrm>
            <a:off x="3813046" y="2117450"/>
            <a:ext cx="3501341" cy="3501341"/>
          </a:xfrm>
          <a:prstGeom prst="rect">
            <a:avLst/>
          </a:prstGeom>
        </p:spPr>
      </p:pic>
      <p:pic>
        <p:nvPicPr>
          <p:cNvPr id="8" name="Picture 7">
            <a:extLst>
              <a:ext uri="{FF2B5EF4-FFF2-40B4-BE49-F238E27FC236}">
                <a16:creationId xmlns:a16="http://schemas.microsoft.com/office/drawing/2014/main" id="{C70F4FBB-B4A6-4878-98D5-2C37E2CD3609}"/>
              </a:ext>
            </a:extLst>
          </p:cNvPr>
          <p:cNvPicPr>
            <a:picLocks noChangeAspect="1"/>
          </p:cNvPicPr>
          <p:nvPr/>
        </p:nvPicPr>
        <p:blipFill>
          <a:blip r:embed="rId4"/>
          <a:stretch>
            <a:fillRect/>
          </a:stretch>
        </p:blipFill>
        <p:spPr>
          <a:xfrm>
            <a:off x="7411163" y="2108126"/>
            <a:ext cx="4517536" cy="3501341"/>
          </a:xfrm>
          <a:prstGeom prst="rect">
            <a:avLst/>
          </a:prstGeom>
        </p:spPr>
      </p:pic>
      <p:sp>
        <p:nvSpPr>
          <p:cNvPr id="3" name="Rectangle 2">
            <a:extLst>
              <a:ext uri="{FF2B5EF4-FFF2-40B4-BE49-F238E27FC236}">
                <a16:creationId xmlns:a16="http://schemas.microsoft.com/office/drawing/2014/main" id="{E5777531-F5FD-4789-AE98-9836534EEDE1}"/>
              </a:ext>
            </a:extLst>
          </p:cNvPr>
          <p:cNvSpPr/>
          <p:nvPr/>
        </p:nvSpPr>
        <p:spPr>
          <a:xfrm>
            <a:off x="6542202" y="1374793"/>
            <a:ext cx="4138367" cy="375552"/>
          </a:xfrm>
          <a:prstGeom prst="rect">
            <a:avLst/>
          </a:prstGeom>
        </p:spPr>
        <p:txBody>
          <a:bodyPr wrap="square">
            <a:spAutoFit/>
          </a:bodyPr>
          <a:lstStyle/>
          <a:p>
            <a:pPr marL="457200" marR="0">
              <a:lnSpc>
                <a:spcPct val="107000"/>
              </a:lnSpc>
              <a:spcBef>
                <a:spcPts val="0"/>
              </a:spcBef>
              <a:spcAft>
                <a:spcPts val="800"/>
              </a:spcAft>
            </a:pPr>
            <a:r>
              <a:rPr lang="en-US" u="sng" dirty="0">
                <a:solidFill>
                  <a:srgbClr val="FFC000"/>
                </a:solidFill>
                <a:latin typeface="Calibri" panose="020F0502020204030204" pitchFamily="34" charset="0"/>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https://youtu.be/uOQk8SJso6Q</a:t>
            </a:r>
            <a:r>
              <a:rPr lang="en-US" dirty="0">
                <a:solidFill>
                  <a:srgbClr val="FFC000"/>
                </a:solidFill>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18431185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93C73-3C5D-4C40-9A78-53826B5D80E3}"/>
              </a:ext>
            </a:extLst>
          </p:cNvPr>
          <p:cNvSpPr>
            <a:spLocks noGrp="1"/>
          </p:cNvSpPr>
          <p:nvPr>
            <p:ph type="title"/>
          </p:nvPr>
        </p:nvSpPr>
        <p:spPr>
          <a:xfrm>
            <a:off x="294861" y="1039151"/>
            <a:ext cx="10515600" cy="868918"/>
          </a:xfrm>
        </p:spPr>
        <p:txBody>
          <a:bodyPr/>
          <a:lstStyle/>
          <a:p>
            <a:r>
              <a:rPr lang="en-US" dirty="0">
                <a:solidFill>
                  <a:srgbClr val="FF0000"/>
                </a:solidFill>
              </a:rPr>
              <a:t>Props! Props! Props!</a:t>
            </a:r>
          </a:p>
        </p:txBody>
      </p:sp>
      <p:pic>
        <p:nvPicPr>
          <p:cNvPr id="7" name="Content Placeholder 6">
            <a:extLst>
              <a:ext uri="{FF2B5EF4-FFF2-40B4-BE49-F238E27FC236}">
                <a16:creationId xmlns:a16="http://schemas.microsoft.com/office/drawing/2014/main" id="{CCA8374F-864E-4950-9EF8-B694B613EEAB}"/>
              </a:ext>
            </a:extLst>
          </p:cNvPr>
          <p:cNvPicPr>
            <a:picLocks noGrp="1" noChangeAspect="1"/>
          </p:cNvPicPr>
          <p:nvPr>
            <p:ph idx="1"/>
          </p:nvPr>
        </p:nvPicPr>
        <p:blipFill>
          <a:blip r:embed="rId2"/>
          <a:stretch>
            <a:fillRect/>
          </a:stretch>
        </p:blipFill>
        <p:spPr>
          <a:xfrm>
            <a:off x="79414" y="3909392"/>
            <a:ext cx="3373282" cy="1962011"/>
          </a:xfrm>
          <a:prstGeom prst="rect">
            <a:avLst/>
          </a:prstGeom>
        </p:spPr>
      </p:pic>
      <p:pic>
        <p:nvPicPr>
          <p:cNvPr id="9" name="Picture 8">
            <a:extLst>
              <a:ext uri="{FF2B5EF4-FFF2-40B4-BE49-F238E27FC236}">
                <a16:creationId xmlns:a16="http://schemas.microsoft.com/office/drawing/2014/main" id="{CCD69C28-CF16-4E03-B235-6F2902992D78}"/>
              </a:ext>
            </a:extLst>
          </p:cNvPr>
          <p:cNvPicPr>
            <a:picLocks noChangeAspect="1"/>
          </p:cNvPicPr>
          <p:nvPr/>
        </p:nvPicPr>
        <p:blipFill>
          <a:blip r:embed="rId3"/>
          <a:stretch>
            <a:fillRect/>
          </a:stretch>
        </p:blipFill>
        <p:spPr>
          <a:xfrm>
            <a:off x="6982862" y="818397"/>
            <a:ext cx="5224594" cy="5224594"/>
          </a:xfrm>
          <a:prstGeom prst="rect">
            <a:avLst/>
          </a:prstGeom>
        </p:spPr>
      </p:pic>
      <p:pic>
        <p:nvPicPr>
          <p:cNvPr id="10" name="Picture 9">
            <a:extLst>
              <a:ext uri="{FF2B5EF4-FFF2-40B4-BE49-F238E27FC236}">
                <a16:creationId xmlns:a16="http://schemas.microsoft.com/office/drawing/2014/main" id="{535FE869-DDCF-4D8C-85CB-A5232B99931E}"/>
              </a:ext>
            </a:extLst>
          </p:cNvPr>
          <p:cNvPicPr>
            <a:picLocks noChangeAspect="1"/>
          </p:cNvPicPr>
          <p:nvPr/>
        </p:nvPicPr>
        <p:blipFill>
          <a:blip r:embed="rId4"/>
          <a:stretch>
            <a:fillRect/>
          </a:stretch>
        </p:blipFill>
        <p:spPr>
          <a:xfrm>
            <a:off x="79414" y="2018444"/>
            <a:ext cx="3129580" cy="1758426"/>
          </a:xfrm>
          <a:prstGeom prst="rect">
            <a:avLst/>
          </a:prstGeom>
        </p:spPr>
      </p:pic>
      <p:pic>
        <p:nvPicPr>
          <p:cNvPr id="11" name="Picture 10">
            <a:extLst>
              <a:ext uri="{FF2B5EF4-FFF2-40B4-BE49-F238E27FC236}">
                <a16:creationId xmlns:a16="http://schemas.microsoft.com/office/drawing/2014/main" id="{5C0195E5-8667-49AA-AA39-F4E2DCFD1F82}"/>
              </a:ext>
            </a:extLst>
          </p:cNvPr>
          <p:cNvPicPr>
            <a:picLocks noChangeAspect="1"/>
          </p:cNvPicPr>
          <p:nvPr/>
        </p:nvPicPr>
        <p:blipFill>
          <a:blip r:embed="rId5"/>
          <a:stretch>
            <a:fillRect/>
          </a:stretch>
        </p:blipFill>
        <p:spPr>
          <a:xfrm>
            <a:off x="3542586" y="3029598"/>
            <a:ext cx="3350385" cy="2841805"/>
          </a:xfrm>
          <a:prstGeom prst="rect">
            <a:avLst/>
          </a:prstGeom>
        </p:spPr>
      </p:pic>
    </p:spTree>
    <p:extLst>
      <p:ext uri="{BB962C8B-B14F-4D97-AF65-F5344CB8AC3E}">
        <p14:creationId xmlns:p14="http://schemas.microsoft.com/office/powerpoint/2010/main" val="30740172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93C73-3C5D-4C40-9A78-53826B5D80E3}"/>
              </a:ext>
            </a:extLst>
          </p:cNvPr>
          <p:cNvSpPr>
            <a:spLocks noGrp="1"/>
          </p:cNvSpPr>
          <p:nvPr>
            <p:ph type="title"/>
          </p:nvPr>
        </p:nvSpPr>
        <p:spPr/>
        <p:txBody>
          <a:bodyPr/>
          <a:lstStyle/>
          <a:p>
            <a:r>
              <a:rPr lang="en-US" dirty="0">
                <a:solidFill>
                  <a:srgbClr val="FF0000"/>
                </a:solidFill>
              </a:rPr>
              <a:t>Batteries</a:t>
            </a:r>
          </a:p>
        </p:txBody>
      </p:sp>
      <p:pic>
        <p:nvPicPr>
          <p:cNvPr id="7" name="Content Placeholder 6">
            <a:extLst>
              <a:ext uri="{FF2B5EF4-FFF2-40B4-BE49-F238E27FC236}">
                <a16:creationId xmlns:a16="http://schemas.microsoft.com/office/drawing/2014/main" id="{7DC38C17-5E6C-4A58-A755-03216104B249}"/>
              </a:ext>
            </a:extLst>
          </p:cNvPr>
          <p:cNvPicPr>
            <a:picLocks noGrp="1" noChangeAspect="1"/>
          </p:cNvPicPr>
          <p:nvPr>
            <p:ph idx="1"/>
          </p:nvPr>
        </p:nvPicPr>
        <p:blipFill>
          <a:blip r:embed="rId2"/>
          <a:stretch>
            <a:fillRect/>
          </a:stretch>
        </p:blipFill>
        <p:spPr>
          <a:xfrm>
            <a:off x="4416048" y="2357437"/>
            <a:ext cx="2143125" cy="2143125"/>
          </a:xfrm>
          <a:prstGeom prst="rect">
            <a:avLst/>
          </a:prstGeom>
        </p:spPr>
      </p:pic>
      <p:pic>
        <p:nvPicPr>
          <p:cNvPr id="10" name="Picture 9">
            <a:extLst>
              <a:ext uri="{FF2B5EF4-FFF2-40B4-BE49-F238E27FC236}">
                <a16:creationId xmlns:a16="http://schemas.microsoft.com/office/drawing/2014/main" id="{23E0C48D-9299-4CEF-B835-6354AE1AA891}"/>
              </a:ext>
            </a:extLst>
          </p:cNvPr>
          <p:cNvPicPr>
            <a:picLocks noChangeAspect="1"/>
          </p:cNvPicPr>
          <p:nvPr/>
        </p:nvPicPr>
        <p:blipFill>
          <a:blip r:embed="rId3"/>
          <a:stretch>
            <a:fillRect/>
          </a:stretch>
        </p:blipFill>
        <p:spPr>
          <a:xfrm>
            <a:off x="308400" y="2155824"/>
            <a:ext cx="3736371" cy="2320483"/>
          </a:xfrm>
          <a:prstGeom prst="rect">
            <a:avLst/>
          </a:prstGeom>
        </p:spPr>
      </p:pic>
      <p:pic>
        <p:nvPicPr>
          <p:cNvPr id="11" name="Picture 10">
            <a:extLst>
              <a:ext uri="{FF2B5EF4-FFF2-40B4-BE49-F238E27FC236}">
                <a16:creationId xmlns:a16="http://schemas.microsoft.com/office/drawing/2014/main" id="{8356F341-0C7D-46CC-94ED-64952187191B}"/>
              </a:ext>
            </a:extLst>
          </p:cNvPr>
          <p:cNvPicPr>
            <a:picLocks noChangeAspect="1"/>
          </p:cNvPicPr>
          <p:nvPr/>
        </p:nvPicPr>
        <p:blipFill>
          <a:blip r:embed="rId4"/>
          <a:stretch>
            <a:fillRect/>
          </a:stretch>
        </p:blipFill>
        <p:spPr>
          <a:xfrm>
            <a:off x="6828850" y="0"/>
            <a:ext cx="5363150" cy="3888284"/>
          </a:xfrm>
          <a:prstGeom prst="rect">
            <a:avLst/>
          </a:prstGeom>
        </p:spPr>
      </p:pic>
      <p:sp>
        <p:nvSpPr>
          <p:cNvPr id="12" name="Rectangle 11">
            <a:extLst>
              <a:ext uri="{FF2B5EF4-FFF2-40B4-BE49-F238E27FC236}">
                <a16:creationId xmlns:a16="http://schemas.microsoft.com/office/drawing/2014/main" id="{CCCF9A74-4E88-4884-ADD3-F6A3A14E4238}"/>
              </a:ext>
            </a:extLst>
          </p:cNvPr>
          <p:cNvSpPr/>
          <p:nvPr/>
        </p:nvSpPr>
        <p:spPr>
          <a:xfrm>
            <a:off x="145312" y="5295625"/>
            <a:ext cx="6096000" cy="276999"/>
          </a:xfrm>
          <a:prstGeom prst="rect">
            <a:avLst/>
          </a:prstGeom>
        </p:spPr>
        <p:txBody>
          <a:bodyPr>
            <a:spAutoFit/>
          </a:bodyPr>
          <a:lstStyle/>
          <a:p>
            <a:r>
              <a:rPr lang="en-US" sz="1200" dirty="0">
                <a:solidFill>
                  <a:srgbClr val="FFFF00"/>
                </a:solidFill>
                <a:hlinkClick r:id="rId5">
                  <a:extLst>
                    <a:ext uri="{A12FA001-AC4F-418D-AE19-62706E023703}">
                      <ahyp:hlinkClr xmlns:ahyp="http://schemas.microsoft.com/office/drawing/2018/hyperlinkcolor" val="tx"/>
                    </a:ext>
                  </a:extLst>
                </a:hlinkClick>
              </a:rPr>
              <a:t>https://www.droneomega.com/quadcopter-battery-guide/#lipo%20battery</a:t>
            </a:r>
            <a:endParaRPr lang="en-US" sz="1200" dirty="0">
              <a:solidFill>
                <a:srgbClr val="FFFF00"/>
              </a:solidFill>
            </a:endParaRPr>
          </a:p>
        </p:txBody>
      </p:sp>
      <p:pic>
        <p:nvPicPr>
          <p:cNvPr id="4" name="Picture 3">
            <a:extLst>
              <a:ext uri="{FF2B5EF4-FFF2-40B4-BE49-F238E27FC236}">
                <a16:creationId xmlns:a16="http://schemas.microsoft.com/office/drawing/2014/main" id="{153A1664-1A68-4F1B-803B-847B96901D36}"/>
              </a:ext>
            </a:extLst>
          </p:cNvPr>
          <p:cNvPicPr>
            <a:picLocks noChangeAspect="1"/>
          </p:cNvPicPr>
          <p:nvPr/>
        </p:nvPicPr>
        <p:blipFill>
          <a:blip r:embed="rId6"/>
          <a:stretch>
            <a:fillRect/>
          </a:stretch>
        </p:blipFill>
        <p:spPr>
          <a:xfrm>
            <a:off x="9510425" y="3888284"/>
            <a:ext cx="2143125" cy="2143125"/>
          </a:xfrm>
          <a:prstGeom prst="rect">
            <a:avLst/>
          </a:prstGeom>
        </p:spPr>
      </p:pic>
    </p:spTree>
    <p:extLst>
      <p:ext uri="{BB962C8B-B14F-4D97-AF65-F5344CB8AC3E}">
        <p14:creationId xmlns:p14="http://schemas.microsoft.com/office/powerpoint/2010/main" val="4140821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93C73-3C5D-4C40-9A78-53826B5D80E3}"/>
              </a:ext>
            </a:extLst>
          </p:cNvPr>
          <p:cNvSpPr>
            <a:spLocks noGrp="1"/>
          </p:cNvSpPr>
          <p:nvPr>
            <p:ph type="title"/>
          </p:nvPr>
        </p:nvSpPr>
        <p:spPr/>
        <p:txBody>
          <a:bodyPr/>
          <a:lstStyle/>
          <a:p>
            <a:r>
              <a:rPr lang="en-US" dirty="0">
                <a:solidFill>
                  <a:srgbClr val="FF0000"/>
                </a:solidFill>
              </a:rPr>
              <a:t>Frames</a:t>
            </a:r>
          </a:p>
        </p:txBody>
      </p:sp>
      <p:pic>
        <p:nvPicPr>
          <p:cNvPr id="9" name="Content Placeholder 8">
            <a:extLst>
              <a:ext uri="{FF2B5EF4-FFF2-40B4-BE49-F238E27FC236}">
                <a16:creationId xmlns:a16="http://schemas.microsoft.com/office/drawing/2014/main" id="{0F4E8367-EDFC-47F8-9D57-DBFFDDD9BD6A}"/>
              </a:ext>
            </a:extLst>
          </p:cNvPr>
          <p:cNvPicPr>
            <a:picLocks noGrp="1" noChangeAspect="1"/>
          </p:cNvPicPr>
          <p:nvPr>
            <p:ph idx="1"/>
          </p:nvPr>
        </p:nvPicPr>
        <p:blipFill>
          <a:blip r:embed="rId2"/>
          <a:stretch>
            <a:fillRect/>
          </a:stretch>
        </p:blipFill>
        <p:spPr>
          <a:xfrm>
            <a:off x="184202" y="2165295"/>
            <a:ext cx="4077561" cy="2290482"/>
          </a:xfrm>
          <a:prstGeom prst="rect">
            <a:avLst/>
          </a:prstGeom>
        </p:spPr>
      </p:pic>
      <p:sp>
        <p:nvSpPr>
          <p:cNvPr id="7" name="Rectangle 6">
            <a:extLst>
              <a:ext uri="{FF2B5EF4-FFF2-40B4-BE49-F238E27FC236}">
                <a16:creationId xmlns:a16="http://schemas.microsoft.com/office/drawing/2014/main" id="{52190DD9-F605-44B6-8077-39EEBEE13DDB}"/>
              </a:ext>
            </a:extLst>
          </p:cNvPr>
          <p:cNvSpPr/>
          <p:nvPr/>
        </p:nvSpPr>
        <p:spPr>
          <a:xfrm>
            <a:off x="4837423" y="4459363"/>
            <a:ext cx="3184013" cy="276999"/>
          </a:xfrm>
          <a:prstGeom prst="rect">
            <a:avLst/>
          </a:prstGeom>
        </p:spPr>
        <p:txBody>
          <a:bodyPr wrap="none">
            <a:spAutoFit/>
          </a:bodyPr>
          <a:lstStyle/>
          <a:p>
            <a:r>
              <a:rPr lang="en-US" sz="1200" dirty="0">
                <a:solidFill>
                  <a:srgbClr val="FFFF00"/>
                </a:solidFill>
                <a:hlinkClick r:id="rId3">
                  <a:extLst>
                    <a:ext uri="{A12FA001-AC4F-418D-AE19-62706E023703}">
                      <ahyp:hlinkClr xmlns:ahyp="http://schemas.microsoft.com/office/drawing/2018/hyperlinkcolor" val="tx"/>
                    </a:ext>
                  </a:extLst>
                </a:hlinkClick>
              </a:rPr>
              <a:t>https://dronenodes.com/how-to-build-a-drone/</a:t>
            </a:r>
            <a:endParaRPr lang="en-US" sz="1200" dirty="0">
              <a:solidFill>
                <a:srgbClr val="FFFF00"/>
              </a:solidFill>
            </a:endParaRPr>
          </a:p>
        </p:txBody>
      </p:sp>
      <p:pic>
        <p:nvPicPr>
          <p:cNvPr id="10" name="Picture 9">
            <a:extLst>
              <a:ext uri="{FF2B5EF4-FFF2-40B4-BE49-F238E27FC236}">
                <a16:creationId xmlns:a16="http://schemas.microsoft.com/office/drawing/2014/main" id="{995EA768-8988-46FC-8BCF-3AB6212D43F1}"/>
              </a:ext>
            </a:extLst>
          </p:cNvPr>
          <p:cNvPicPr>
            <a:picLocks noChangeAspect="1"/>
          </p:cNvPicPr>
          <p:nvPr/>
        </p:nvPicPr>
        <p:blipFill>
          <a:blip r:embed="rId4"/>
          <a:stretch>
            <a:fillRect/>
          </a:stretch>
        </p:blipFill>
        <p:spPr>
          <a:xfrm>
            <a:off x="4428840" y="1135958"/>
            <a:ext cx="4174435" cy="3130826"/>
          </a:xfrm>
          <a:prstGeom prst="rect">
            <a:avLst/>
          </a:prstGeom>
        </p:spPr>
      </p:pic>
      <p:pic>
        <p:nvPicPr>
          <p:cNvPr id="11" name="Picture 10">
            <a:extLst>
              <a:ext uri="{FF2B5EF4-FFF2-40B4-BE49-F238E27FC236}">
                <a16:creationId xmlns:a16="http://schemas.microsoft.com/office/drawing/2014/main" id="{96F89D0F-4282-4C37-BF0F-46695F0C04C2}"/>
              </a:ext>
            </a:extLst>
          </p:cNvPr>
          <p:cNvPicPr>
            <a:picLocks noChangeAspect="1"/>
          </p:cNvPicPr>
          <p:nvPr/>
        </p:nvPicPr>
        <p:blipFill>
          <a:blip r:embed="rId5"/>
          <a:stretch>
            <a:fillRect/>
          </a:stretch>
        </p:blipFill>
        <p:spPr>
          <a:xfrm>
            <a:off x="8355590" y="3360642"/>
            <a:ext cx="3614530" cy="1812285"/>
          </a:xfrm>
          <a:prstGeom prst="rect">
            <a:avLst/>
          </a:prstGeom>
        </p:spPr>
      </p:pic>
      <p:sp>
        <p:nvSpPr>
          <p:cNvPr id="12" name="Rectangle 11">
            <a:extLst>
              <a:ext uri="{FF2B5EF4-FFF2-40B4-BE49-F238E27FC236}">
                <a16:creationId xmlns:a16="http://schemas.microsoft.com/office/drawing/2014/main" id="{83881AB7-AD1B-4AEF-8971-EE6AEA76A8E9}"/>
              </a:ext>
            </a:extLst>
          </p:cNvPr>
          <p:cNvSpPr/>
          <p:nvPr/>
        </p:nvSpPr>
        <p:spPr>
          <a:xfrm>
            <a:off x="8784657" y="5315906"/>
            <a:ext cx="2756396" cy="276999"/>
          </a:xfrm>
          <a:prstGeom prst="rect">
            <a:avLst/>
          </a:prstGeom>
        </p:spPr>
        <p:txBody>
          <a:bodyPr wrap="none">
            <a:spAutoFit/>
          </a:bodyPr>
          <a:lstStyle/>
          <a:p>
            <a:r>
              <a:rPr lang="en-US" sz="1200" dirty="0">
                <a:solidFill>
                  <a:srgbClr val="FFFF00"/>
                </a:solidFill>
                <a:hlinkClick r:id="rId6">
                  <a:extLst>
                    <a:ext uri="{A12FA001-AC4F-418D-AE19-62706E023703}">
                      <ahyp:hlinkClr xmlns:ahyp="http://schemas.microsoft.com/office/drawing/2018/hyperlinkcolor" val="tx"/>
                    </a:ext>
                  </a:extLst>
                </a:hlinkClick>
              </a:rPr>
              <a:t>https://all3dp.com/3d-print-drone-parts/</a:t>
            </a:r>
            <a:endParaRPr lang="en-US" sz="1200" dirty="0">
              <a:solidFill>
                <a:srgbClr val="FFFF00"/>
              </a:solidFill>
            </a:endParaRPr>
          </a:p>
        </p:txBody>
      </p:sp>
      <p:sp>
        <p:nvSpPr>
          <p:cNvPr id="3" name="Rectangle 2">
            <a:extLst>
              <a:ext uri="{FF2B5EF4-FFF2-40B4-BE49-F238E27FC236}">
                <a16:creationId xmlns:a16="http://schemas.microsoft.com/office/drawing/2014/main" id="{3F74E924-E697-4735-97CD-250BC185945D}"/>
              </a:ext>
            </a:extLst>
          </p:cNvPr>
          <p:cNvSpPr/>
          <p:nvPr/>
        </p:nvSpPr>
        <p:spPr>
          <a:xfrm>
            <a:off x="333429" y="4979948"/>
            <a:ext cx="6096000" cy="671915"/>
          </a:xfrm>
          <a:prstGeom prst="rect">
            <a:avLst/>
          </a:prstGeom>
        </p:spPr>
        <p:txBody>
          <a:bodyPr>
            <a:spAutoFit/>
          </a:bodyPr>
          <a:lstStyle/>
          <a:p>
            <a:pPr marL="457200" marR="0">
              <a:lnSpc>
                <a:spcPct val="107000"/>
              </a:lnSpc>
              <a:spcBef>
                <a:spcPts val="0"/>
              </a:spcBef>
              <a:spcAft>
                <a:spcPts val="800"/>
              </a:spcAft>
            </a:pPr>
            <a:r>
              <a:rPr lang="en-US"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7"/>
              </a:rPr>
              <a:t>https://www.ftstem.com/curriculum?fbclid=IwAR2F8jvFy7wr2wxFELM9u3klho7ylrvhf-mIL1Ndg8ttV1INPugTppIAmkU</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441102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93C73-3C5D-4C40-9A78-53826B5D80E3}"/>
              </a:ext>
            </a:extLst>
          </p:cNvPr>
          <p:cNvSpPr>
            <a:spLocks noGrp="1"/>
          </p:cNvSpPr>
          <p:nvPr>
            <p:ph type="title"/>
          </p:nvPr>
        </p:nvSpPr>
        <p:spPr>
          <a:xfrm>
            <a:off x="559905" y="921157"/>
            <a:ext cx="10515600" cy="868918"/>
          </a:xfrm>
        </p:spPr>
        <p:txBody>
          <a:bodyPr>
            <a:normAutofit/>
          </a:bodyPr>
          <a:lstStyle/>
          <a:p>
            <a:r>
              <a:rPr lang="en-US" sz="3600" dirty="0">
                <a:solidFill>
                  <a:srgbClr val="FF0000"/>
                </a:solidFill>
              </a:rPr>
              <a:t>Transmitters/Receivers</a:t>
            </a:r>
          </a:p>
        </p:txBody>
      </p:sp>
      <p:sp>
        <p:nvSpPr>
          <p:cNvPr id="9" name="Rectangle 8">
            <a:extLst>
              <a:ext uri="{FF2B5EF4-FFF2-40B4-BE49-F238E27FC236}">
                <a16:creationId xmlns:a16="http://schemas.microsoft.com/office/drawing/2014/main" id="{1434039D-CDEB-424B-AA03-A8E047FA1746}"/>
              </a:ext>
            </a:extLst>
          </p:cNvPr>
          <p:cNvSpPr/>
          <p:nvPr/>
        </p:nvSpPr>
        <p:spPr>
          <a:xfrm>
            <a:off x="5881420" y="5458198"/>
            <a:ext cx="6096000" cy="461665"/>
          </a:xfrm>
          <a:prstGeom prst="rect">
            <a:avLst/>
          </a:prstGeom>
        </p:spPr>
        <p:txBody>
          <a:bodyPr>
            <a:spAutoFit/>
          </a:bodyPr>
          <a:lstStyle/>
          <a:p>
            <a:r>
              <a:rPr lang="en-US" sz="1200" dirty="0">
                <a:solidFill>
                  <a:srgbClr val="FFFF00"/>
                </a:solidFill>
                <a:hlinkClick r:id="rId2">
                  <a:extLst>
                    <a:ext uri="{A12FA001-AC4F-418D-AE19-62706E023703}">
                      <ahyp:hlinkClr xmlns:ahyp="http://schemas.microsoft.com/office/drawing/2018/hyperlinkcolor" val="tx"/>
                    </a:ext>
                  </a:extLst>
                </a:hlinkClick>
              </a:rPr>
              <a:t>https://www.getfpv.com/learn/new-to-fpv/all-about-multirotor-fpv-drone-radio-transmitter-and-receiver/</a:t>
            </a:r>
            <a:endParaRPr lang="en-US" sz="1200" dirty="0">
              <a:solidFill>
                <a:srgbClr val="FFFF00"/>
              </a:solidFill>
            </a:endParaRPr>
          </a:p>
        </p:txBody>
      </p:sp>
      <p:pic>
        <p:nvPicPr>
          <p:cNvPr id="13" name="Content Placeholder 12">
            <a:extLst>
              <a:ext uri="{FF2B5EF4-FFF2-40B4-BE49-F238E27FC236}">
                <a16:creationId xmlns:a16="http://schemas.microsoft.com/office/drawing/2014/main" id="{478AE464-059C-42D6-98AC-26CB209A4BC6}"/>
              </a:ext>
            </a:extLst>
          </p:cNvPr>
          <p:cNvPicPr>
            <a:picLocks noGrp="1" noChangeAspect="1"/>
          </p:cNvPicPr>
          <p:nvPr>
            <p:ph idx="1"/>
          </p:nvPr>
        </p:nvPicPr>
        <p:blipFill>
          <a:blip r:embed="rId3"/>
          <a:stretch>
            <a:fillRect/>
          </a:stretch>
        </p:blipFill>
        <p:spPr>
          <a:xfrm>
            <a:off x="4746824" y="1601787"/>
            <a:ext cx="7230596" cy="3654425"/>
          </a:xfrm>
          <a:prstGeom prst="rect">
            <a:avLst/>
          </a:prstGeom>
        </p:spPr>
      </p:pic>
      <p:sp>
        <p:nvSpPr>
          <p:cNvPr id="14" name="TextBox 13">
            <a:extLst>
              <a:ext uri="{FF2B5EF4-FFF2-40B4-BE49-F238E27FC236}">
                <a16:creationId xmlns:a16="http://schemas.microsoft.com/office/drawing/2014/main" id="{999A2A69-F122-4078-AE1C-126A408E23EF}"/>
              </a:ext>
            </a:extLst>
          </p:cNvPr>
          <p:cNvSpPr txBox="1"/>
          <p:nvPr/>
        </p:nvSpPr>
        <p:spPr>
          <a:xfrm>
            <a:off x="559905" y="2093843"/>
            <a:ext cx="3853069" cy="2862322"/>
          </a:xfrm>
          <a:prstGeom prst="rect">
            <a:avLst/>
          </a:prstGeom>
          <a:noFill/>
        </p:spPr>
        <p:txBody>
          <a:bodyPr wrap="square" rtlCol="0">
            <a:spAutoFit/>
          </a:bodyPr>
          <a:lstStyle/>
          <a:p>
            <a:r>
              <a:rPr lang="en-US" sz="3600" dirty="0">
                <a:solidFill>
                  <a:srgbClr val="00B050"/>
                </a:solidFill>
              </a:rPr>
              <a:t>Frequencies</a:t>
            </a:r>
          </a:p>
          <a:p>
            <a:r>
              <a:rPr lang="en-US" sz="3600" dirty="0">
                <a:solidFill>
                  <a:srgbClr val="00B050"/>
                </a:solidFill>
              </a:rPr>
              <a:t>Protocols</a:t>
            </a:r>
          </a:p>
          <a:p>
            <a:r>
              <a:rPr lang="en-US" sz="3600" dirty="0">
                <a:solidFill>
                  <a:srgbClr val="00B050"/>
                </a:solidFill>
              </a:rPr>
              <a:t>Telemetry</a:t>
            </a:r>
          </a:p>
          <a:p>
            <a:r>
              <a:rPr lang="en-US" sz="3600" dirty="0">
                <a:solidFill>
                  <a:srgbClr val="00B050"/>
                </a:solidFill>
              </a:rPr>
              <a:t>Binding</a:t>
            </a:r>
          </a:p>
          <a:p>
            <a:endParaRPr lang="en-US" dirty="0"/>
          </a:p>
          <a:p>
            <a:endParaRPr lang="en-US" dirty="0"/>
          </a:p>
        </p:txBody>
      </p:sp>
    </p:spTree>
    <p:extLst>
      <p:ext uri="{BB962C8B-B14F-4D97-AF65-F5344CB8AC3E}">
        <p14:creationId xmlns:p14="http://schemas.microsoft.com/office/powerpoint/2010/main" val="28834414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8566B1-7B1A-4613-B458-AF63BA569C44}"/>
              </a:ext>
            </a:extLst>
          </p:cNvPr>
          <p:cNvSpPr>
            <a:spLocks noGrp="1"/>
          </p:cNvSpPr>
          <p:nvPr>
            <p:ph idx="1"/>
          </p:nvPr>
        </p:nvSpPr>
        <p:spPr>
          <a:xfrm>
            <a:off x="838200" y="1601990"/>
            <a:ext cx="10515600" cy="3654019"/>
          </a:xfrm>
        </p:spPr>
        <p:txBody>
          <a:bodyPr>
            <a:normAutofit/>
          </a:bodyPr>
          <a:lstStyle/>
          <a:p>
            <a:pPr marL="0" indent="0" algn="ctr">
              <a:buNone/>
            </a:pPr>
            <a:endParaRPr lang="en-US" sz="7200" dirty="0"/>
          </a:p>
          <a:p>
            <a:pPr marL="0" indent="0" algn="ctr">
              <a:buNone/>
            </a:pPr>
            <a:r>
              <a:rPr lang="en-US" sz="7200" dirty="0">
                <a:solidFill>
                  <a:srgbClr val="FFC000"/>
                </a:solidFill>
              </a:rPr>
              <a:t>Questions???</a:t>
            </a:r>
          </a:p>
        </p:txBody>
      </p:sp>
    </p:spTree>
    <p:extLst>
      <p:ext uri="{BB962C8B-B14F-4D97-AF65-F5344CB8AC3E}">
        <p14:creationId xmlns:p14="http://schemas.microsoft.com/office/powerpoint/2010/main" val="41072003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9CD49A47-AE4D-414C-ADDF-D6EA5E5B19CC}"/>
              </a:ext>
            </a:extLst>
          </p:cNvPr>
          <p:cNvPicPr>
            <a:picLocks noChangeAspect="1"/>
          </p:cNvPicPr>
          <p:nvPr/>
        </p:nvPicPr>
        <p:blipFill>
          <a:blip r:embed="rId2"/>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FF44A483-C0F0-441D-ADAD-404B34B640D4}"/>
              </a:ext>
            </a:extLst>
          </p:cNvPr>
          <p:cNvPicPr>
            <a:picLocks noChangeAspect="1"/>
          </p:cNvPicPr>
          <p:nvPr/>
        </p:nvPicPr>
        <p:blipFill>
          <a:blip r:embed="rId3"/>
          <a:stretch>
            <a:fillRect/>
          </a:stretch>
        </p:blipFill>
        <p:spPr>
          <a:xfrm>
            <a:off x="7842971" y="2315058"/>
            <a:ext cx="3872848" cy="1843312"/>
          </a:xfrm>
          <a:prstGeom prst="rect">
            <a:avLst/>
          </a:prstGeom>
        </p:spPr>
      </p:pic>
      <p:sp>
        <p:nvSpPr>
          <p:cNvPr id="2" name="Title 1">
            <a:extLst>
              <a:ext uri="{FF2B5EF4-FFF2-40B4-BE49-F238E27FC236}">
                <a16:creationId xmlns:a16="http://schemas.microsoft.com/office/drawing/2014/main" id="{6A23ED90-53C2-BC4B-AA39-DEC96AFA6265}"/>
              </a:ext>
            </a:extLst>
          </p:cNvPr>
          <p:cNvSpPr>
            <a:spLocks noGrp="1"/>
          </p:cNvSpPr>
          <p:nvPr>
            <p:ph type="ctrTitle"/>
          </p:nvPr>
        </p:nvSpPr>
        <p:spPr>
          <a:xfrm>
            <a:off x="1524000" y="1400658"/>
            <a:ext cx="9144000" cy="1655762"/>
          </a:xfrm>
        </p:spPr>
        <p:txBody>
          <a:bodyPr>
            <a:normAutofit fontScale="90000"/>
          </a:bodyPr>
          <a:lstStyle/>
          <a:p>
            <a:r>
              <a:rPr lang="en-US" b="1" dirty="0"/>
              <a:t>Part 107 and What it Means to You</a:t>
            </a:r>
            <a:endParaRPr lang="en-US" dirty="0"/>
          </a:p>
        </p:txBody>
      </p:sp>
      <p:sp>
        <p:nvSpPr>
          <p:cNvPr id="3" name="Subtitle 2">
            <a:extLst>
              <a:ext uri="{FF2B5EF4-FFF2-40B4-BE49-F238E27FC236}">
                <a16:creationId xmlns:a16="http://schemas.microsoft.com/office/drawing/2014/main" id="{BE1475C6-47B6-AF47-B559-DF6EE7AE930C}"/>
              </a:ext>
            </a:extLst>
          </p:cNvPr>
          <p:cNvSpPr>
            <a:spLocks noGrp="1"/>
          </p:cNvSpPr>
          <p:nvPr>
            <p:ph type="subTitle" idx="1"/>
          </p:nvPr>
        </p:nvSpPr>
        <p:spPr/>
        <p:txBody>
          <a:bodyPr>
            <a:normAutofit lnSpcReduction="10000"/>
          </a:bodyPr>
          <a:lstStyle/>
          <a:p>
            <a:r>
              <a:rPr lang="en-US" b="1" dirty="0"/>
              <a:t>Zack Nicklin</a:t>
            </a:r>
          </a:p>
          <a:p>
            <a:r>
              <a:rPr lang="en-US" b="1" dirty="0"/>
              <a:t>UAS Program Manager NCTC</a:t>
            </a:r>
          </a:p>
          <a:p>
            <a:r>
              <a:rPr lang="en-US" b="1" dirty="0"/>
              <a:t>UAS Director/Co-PI NCAT</a:t>
            </a:r>
          </a:p>
          <a:p>
            <a:r>
              <a:rPr lang="en-US" dirty="0"/>
              <a:t>Zackary.Nicklin@northlandcollege.edu</a:t>
            </a:r>
          </a:p>
          <a:p>
            <a:endParaRPr lang="en-US" b="1" dirty="0"/>
          </a:p>
          <a:p>
            <a:endParaRPr lang="en-US" dirty="0"/>
          </a:p>
        </p:txBody>
      </p:sp>
      <p:pic>
        <p:nvPicPr>
          <p:cNvPr id="8" name="Picture 7">
            <a:extLst>
              <a:ext uri="{FF2B5EF4-FFF2-40B4-BE49-F238E27FC236}">
                <a16:creationId xmlns:a16="http://schemas.microsoft.com/office/drawing/2014/main" id="{5176D7AA-2765-41DE-A015-C76B0C43709D}"/>
              </a:ext>
            </a:extLst>
          </p:cNvPr>
          <p:cNvPicPr>
            <a:picLocks noChangeAspect="1"/>
          </p:cNvPicPr>
          <p:nvPr/>
        </p:nvPicPr>
        <p:blipFill>
          <a:blip r:embed="rId4"/>
          <a:stretch>
            <a:fillRect/>
          </a:stretch>
        </p:blipFill>
        <p:spPr>
          <a:xfrm>
            <a:off x="603023" y="2315057"/>
            <a:ext cx="3552698" cy="1843313"/>
          </a:xfrm>
          <a:prstGeom prst="rect">
            <a:avLst/>
          </a:prstGeom>
        </p:spPr>
      </p:pic>
    </p:spTree>
    <p:extLst>
      <p:ext uri="{BB962C8B-B14F-4D97-AF65-F5344CB8AC3E}">
        <p14:creationId xmlns:p14="http://schemas.microsoft.com/office/powerpoint/2010/main" val="16505595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F9F4E-F306-48DA-AB78-92D035D13B0D}"/>
              </a:ext>
            </a:extLst>
          </p:cNvPr>
          <p:cNvSpPr>
            <a:spLocks noGrp="1"/>
          </p:cNvSpPr>
          <p:nvPr>
            <p:ph type="title"/>
          </p:nvPr>
        </p:nvSpPr>
        <p:spPr>
          <a:xfrm>
            <a:off x="5105400" y="960917"/>
            <a:ext cx="5694680" cy="868918"/>
          </a:xfrm>
        </p:spPr>
        <p:txBody>
          <a:bodyPr>
            <a:normAutofit fontScale="90000"/>
          </a:bodyPr>
          <a:lstStyle/>
          <a:p>
            <a:r>
              <a:rPr lang="en-US" b="1" dirty="0"/>
              <a:t>Drones are Regulated!</a:t>
            </a:r>
            <a:br>
              <a:rPr lang="en-US" b="1" dirty="0">
                <a:solidFill>
                  <a:srgbClr val="184B8C"/>
                </a:solidFill>
              </a:rPr>
            </a:br>
            <a:endParaRPr lang="en-US" dirty="0"/>
          </a:p>
        </p:txBody>
      </p:sp>
      <p:sp>
        <p:nvSpPr>
          <p:cNvPr id="3" name="Content Placeholder 2">
            <a:extLst>
              <a:ext uri="{FF2B5EF4-FFF2-40B4-BE49-F238E27FC236}">
                <a16:creationId xmlns:a16="http://schemas.microsoft.com/office/drawing/2014/main" id="{AB7743E2-BBF4-47E1-B9D6-F2F4A22F546D}"/>
              </a:ext>
            </a:extLst>
          </p:cNvPr>
          <p:cNvSpPr>
            <a:spLocks noGrp="1"/>
          </p:cNvSpPr>
          <p:nvPr>
            <p:ph idx="1"/>
          </p:nvPr>
        </p:nvSpPr>
        <p:spPr>
          <a:xfrm>
            <a:off x="838200" y="1950720"/>
            <a:ext cx="10515600" cy="3946363"/>
          </a:xfrm>
        </p:spPr>
        <p:txBody>
          <a:bodyPr>
            <a:normAutofit/>
          </a:bodyPr>
          <a:lstStyle/>
          <a:p>
            <a:pPr marL="285750" indent="-285750"/>
            <a:r>
              <a:rPr lang="en-US" dirty="0"/>
              <a:t>14 CFR Part 107 is the regulation governing </a:t>
            </a:r>
            <a:r>
              <a:rPr lang="en-US" i="1" dirty="0">
                <a:solidFill>
                  <a:srgbClr val="FF0000"/>
                </a:solidFill>
              </a:rPr>
              <a:t>commercial</a:t>
            </a:r>
            <a:r>
              <a:rPr lang="en-US" dirty="0"/>
              <a:t> drone flights in the National Airspace System.</a:t>
            </a:r>
          </a:p>
          <a:p>
            <a:pPr marL="285750" indent="-285750"/>
            <a:r>
              <a:rPr lang="en-US" dirty="0"/>
              <a:t>All flights that are not recreational in nature are considered commercial by the FAA</a:t>
            </a:r>
          </a:p>
          <a:p>
            <a:pPr marL="285750" indent="-285750"/>
            <a:r>
              <a:rPr lang="en-US" dirty="0"/>
              <a:t>Recreational flights are guided by Advisory Circular 91-57B (AC91-57B)</a:t>
            </a:r>
          </a:p>
          <a:p>
            <a:pPr marL="285750" indent="-285750"/>
            <a:r>
              <a:rPr lang="en-US" dirty="0"/>
              <a:t>There are statutory provisions that allow some operations by higher education institutions to be classified as recreational in the 2018 FMRA (PL 115-254, Section 350</a:t>
            </a:r>
          </a:p>
        </p:txBody>
      </p:sp>
    </p:spTree>
    <p:extLst>
      <p:ext uri="{BB962C8B-B14F-4D97-AF65-F5344CB8AC3E}">
        <p14:creationId xmlns:p14="http://schemas.microsoft.com/office/powerpoint/2010/main" val="2391949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6E7DC-13AD-48A7-B3EC-006515AA2792}"/>
              </a:ext>
            </a:extLst>
          </p:cNvPr>
          <p:cNvSpPr>
            <a:spLocks noGrp="1"/>
          </p:cNvSpPr>
          <p:nvPr>
            <p:ph type="title"/>
          </p:nvPr>
        </p:nvSpPr>
        <p:spPr/>
        <p:txBody>
          <a:bodyPr/>
          <a:lstStyle/>
          <a:p>
            <a:r>
              <a:rPr lang="en-US" dirty="0" err="1"/>
              <a:t>Whats</a:t>
            </a:r>
            <a:r>
              <a:rPr lang="en-US" dirty="0"/>
              <a:t> the big deal about drones?</a:t>
            </a:r>
          </a:p>
        </p:txBody>
      </p:sp>
      <p:pic>
        <p:nvPicPr>
          <p:cNvPr id="3" name="Picture 2">
            <a:extLst>
              <a:ext uri="{FF2B5EF4-FFF2-40B4-BE49-F238E27FC236}">
                <a16:creationId xmlns:a16="http://schemas.microsoft.com/office/drawing/2014/main" id="{D4C4DB95-359E-44DC-9055-BA4D901F0BCC}"/>
              </a:ext>
            </a:extLst>
          </p:cNvPr>
          <p:cNvPicPr>
            <a:picLocks noChangeAspect="1"/>
          </p:cNvPicPr>
          <p:nvPr/>
        </p:nvPicPr>
        <p:blipFill>
          <a:blip r:embed="rId2"/>
          <a:stretch>
            <a:fillRect/>
          </a:stretch>
        </p:blipFill>
        <p:spPr>
          <a:xfrm>
            <a:off x="53995" y="2219887"/>
            <a:ext cx="5631526" cy="2254767"/>
          </a:xfrm>
          <a:prstGeom prst="rect">
            <a:avLst/>
          </a:prstGeom>
        </p:spPr>
      </p:pic>
      <p:pic>
        <p:nvPicPr>
          <p:cNvPr id="4" name="Picture 3">
            <a:extLst>
              <a:ext uri="{FF2B5EF4-FFF2-40B4-BE49-F238E27FC236}">
                <a16:creationId xmlns:a16="http://schemas.microsoft.com/office/drawing/2014/main" id="{1AC0C492-315B-4BA4-9CB2-CA1DD0DEEE13}"/>
              </a:ext>
            </a:extLst>
          </p:cNvPr>
          <p:cNvPicPr>
            <a:picLocks noChangeAspect="1"/>
          </p:cNvPicPr>
          <p:nvPr/>
        </p:nvPicPr>
        <p:blipFill>
          <a:blip r:embed="rId3"/>
          <a:stretch>
            <a:fillRect/>
          </a:stretch>
        </p:blipFill>
        <p:spPr>
          <a:xfrm>
            <a:off x="5850652" y="2108127"/>
            <a:ext cx="6117850" cy="3430446"/>
          </a:xfrm>
          <a:prstGeom prst="rect">
            <a:avLst/>
          </a:prstGeom>
        </p:spPr>
      </p:pic>
    </p:spTree>
    <p:extLst>
      <p:ext uri="{BB962C8B-B14F-4D97-AF65-F5344CB8AC3E}">
        <p14:creationId xmlns:p14="http://schemas.microsoft.com/office/powerpoint/2010/main" val="33949213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573C6-35D8-45B6-9564-2FE70A15FA46}"/>
              </a:ext>
            </a:extLst>
          </p:cNvPr>
          <p:cNvSpPr>
            <a:spLocks noGrp="1"/>
          </p:cNvSpPr>
          <p:nvPr>
            <p:ph type="title"/>
          </p:nvPr>
        </p:nvSpPr>
        <p:spPr>
          <a:xfrm>
            <a:off x="7147560" y="804750"/>
            <a:ext cx="2504440" cy="868918"/>
          </a:xfrm>
        </p:spPr>
        <p:txBody>
          <a:bodyPr>
            <a:normAutofit fontScale="90000"/>
          </a:bodyPr>
          <a:lstStyle/>
          <a:p>
            <a:r>
              <a:rPr lang="en-US" b="1" dirty="0"/>
              <a:t>Part 107</a:t>
            </a:r>
            <a:br>
              <a:rPr lang="en-US" b="1" dirty="0">
                <a:solidFill>
                  <a:srgbClr val="184B8C"/>
                </a:solidFill>
              </a:rPr>
            </a:br>
            <a:endParaRPr lang="en-US" dirty="0"/>
          </a:p>
        </p:txBody>
      </p:sp>
      <p:sp>
        <p:nvSpPr>
          <p:cNvPr id="3" name="Content Placeholder 2">
            <a:extLst>
              <a:ext uri="{FF2B5EF4-FFF2-40B4-BE49-F238E27FC236}">
                <a16:creationId xmlns:a16="http://schemas.microsoft.com/office/drawing/2014/main" id="{64E12BCA-F04C-4AE0-A641-A994EA0226E0}"/>
              </a:ext>
            </a:extLst>
          </p:cNvPr>
          <p:cNvSpPr>
            <a:spLocks noGrp="1"/>
          </p:cNvSpPr>
          <p:nvPr>
            <p:ph idx="1"/>
          </p:nvPr>
        </p:nvSpPr>
        <p:spPr>
          <a:xfrm>
            <a:off x="838200" y="1442720"/>
            <a:ext cx="10515600" cy="4454363"/>
          </a:xfrm>
        </p:spPr>
        <p:txBody>
          <a:bodyPr>
            <a:normAutofit fontScale="85000" lnSpcReduction="20000"/>
          </a:bodyPr>
          <a:lstStyle/>
          <a:p>
            <a:pPr marL="285750" indent="-285750"/>
            <a:r>
              <a:rPr lang="en-US" dirty="0"/>
              <a:t>Each aircraft must be registered and marked on the outside.</a:t>
            </a:r>
          </a:p>
          <a:p>
            <a:pPr marL="285750" indent="-285750"/>
            <a:r>
              <a:rPr lang="en-US" dirty="0"/>
              <a:t>Under 55lbs</a:t>
            </a:r>
          </a:p>
          <a:p>
            <a:pPr marL="285750" indent="-285750"/>
            <a:r>
              <a:rPr lang="en-US" dirty="0"/>
              <a:t>&lt;100 mph</a:t>
            </a:r>
          </a:p>
          <a:p>
            <a:pPr marL="285750" indent="-285750"/>
            <a:r>
              <a:rPr lang="en-US" dirty="0"/>
              <a:t>VLOS</a:t>
            </a:r>
          </a:p>
          <a:p>
            <a:pPr marL="285750" indent="-285750"/>
            <a:r>
              <a:rPr lang="en-US" dirty="0"/>
              <a:t>Moving cars or over people </a:t>
            </a:r>
          </a:p>
          <a:p>
            <a:pPr marL="285750" indent="-285750"/>
            <a:r>
              <a:rPr lang="en-US" dirty="0"/>
              <a:t>-</a:t>
            </a:r>
          </a:p>
          <a:p>
            <a:pPr marL="285750" indent="-285750"/>
            <a:r>
              <a:rPr lang="en-US" dirty="0"/>
              <a:t>Yield to</a:t>
            </a:r>
          </a:p>
          <a:p>
            <a:pPr marL="285750" indent="-285750"/>
            <a:r>
              <a:rPr lang="en-US" dirty="0"/>
              <a:t>Hazmat (batteries don’t count)</a:t>
            </a:r>
          </a:p>
          <a:p>
            <a:pPr marL="285750" indent="-285750"/>
            <a:r>
              <a:rPr lang="en-US" dirty="0"/>
              <a:t>Below 400ft AGL</a:t>
            </a:r>
          </a:p>
          <a:p>
            <a:pPr marL="285750" indent="-285750"/>
            <a:r>
              <a:rPr lang="en-US" dirty="0"/>
              <a:t>Permission needed for other than “G” </a:t>
            </a:r>
            <a:r>
              <a:rPr lang="en-US" dirty="0">
                <a:solidFill>
                  <a:srgbClr val="FFC000"/>
                </a:solidFill>
                <a:hlinkClick r:id="rId2">
                  <a:extLst>
                    <a:ext uri="{A12FA001-AC4F-418D-AE19-62706E023703}">
                      <ahyp:hlinkClr xmlns:ahyp="http://schemas.microsoft.com/office/drawing/2018/hyperlinkcolor" val="tx"/>
                    </a:ext>
                  </a:extLst>
                </a:hlinkClick>
              </a:rPr>
              <a:t>https://www.youtube.com/watch?v=tX2_G9jzeuc</a:t>
            </a:r>
            <a:endParaRPr lang="en-US" dirty="0">
              <a:solidFill>
                <a:srgbClr val="FFC000"/>
              </a:solidFill>
            </a:endParaRPr>
          </a:p>
          <a:p>
            <a:pPr marL="285750" indent="-285750"/>
            <a:r>
              <a:rPr lang="en-US" dirty="0"/>
              <a:t>1 aircraft = 1 RPIC</a:t>
            </a:r>
          </a:p>
        </p:txBody>
      </p:sp>
      <p:pic>
        <p:nvPicPr>
          <p:cNvPr id="4" name="Picture 2" descr="upload.wikimedia.org/wikipedia/commons/thumb/4/...">
            <a:extLst>
              <a:ext uri="{FF2B5EF4-FFF2-40B4-BE49-F238E27FC236}">
                <a16:creationId xmlns:a16="http://schemas.microsoft.com/office/drawing/2014/main" id="{62AF1E97-D145-474F-8173-F4862FB35971}"/>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905" b="97524" l="2667" r="98286">
                        <a14:foregroundMark x1="18286" y1="16952" x2="81714" y2="81524"/>
                        <a14:foregroundMark x1="32000" y1="8762" x2="17714" y2="16000"/>
                        <a14:foregroundMark x1="44762" y1="6476" x2="78286" y2="15238"/>
                        <a14:foregroundMark x1="78286" y1="15238" x2="88381" y2="26476"/>
                        <a14:foregroundMark x1="79429" y1="13714" x2="44000" y2="5143"/>
                        <a14:foregroundMark x1="44000" y1="5143" x2="12381" y2="21905"/>
                        <a14:foregroundMark x1="12381" y1="21905" x2="3429" y2="55429"/>
                        <a14:foregroundMark x1="3429" y1="55429" x2="22476" y2="87810"/>
                        <a14:foregroundMark x1="22476" y1="87810" x2="56952" y2="96000"/>
                        <a14:foregroundMark x1="56952" y1="96000" x2="86667" y2="73905"/>
                        <a14:foregroundMark x1="86667" y1="73905" x2="98286" y2="39810"/>
                        <a14:foregroundMark x1="98286" y1="39810" x2="77905" y2="15429"/>
                        <a14:foregroundMark x1="75619" y1="9905" x2="37524" y2="2095"/>
                        <a14:foregroundMark x1="82286" y1="81524" x2="49524" y2="94857"/>
                        <a14:foregroundMark x1="49524" y1="94857" x2="38667" y2="94857"/>
                        <a14:foregroundMark x1="6667" y1="62857" x2="9905" y2="31429"/>
                        <a14:foregroundMark x1="3810" y1="38476" x2="2857" y2="60571"/>
                        <a14:foregroundMark x1="43048" y1="97524" x2="54667" y2="96000"/>
                        <a14:backgroundMark x1="52000" y1="25333" x2="55810" y2="26476"/>
                        <a14:backgroundMark x1="24381" y1="61143" x2="42095" y2="71619"/>
                      </a14:backgroundRemoval>
                    </a14:imgEffect>
                  </a14:imgLayer>
                </a14:imgProps>
              </a:ext>
              <a:ext uri="{28A0092B-C50C-407E-A947-70E740481C1C}">
                <a14:useLocalDpi xmlns:a14="http://schemas.microsoft.com/office/drawing/2010/main" val="0"/>
              </a:ext>
            </a:extLst>
          </a:blip>
          <a:srcRect/>
          <a:stretch>
            <a:fillRect/>
          </a:stretch>
        </p:blipFill>
        <p:spPr bwMode="auto">
          <a:xfrm>
            <a:off x="5022446" y="2782668"/>
            <a:ext cx="646332" cy="64633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upload.wikimedia.org/wikipedia/commons/thumb/4/...">
            <a:extLst>
              <a:ext uri="{FF2B5EF4-FFF2-40B4-BE49-F238E27FC236}">
                <a16:creationId xmlns:a16="http://schemas.microsoft.com/office/drawing/2014/main" id="{442D8944-4AE1-4439-835D-622790901A77}"/>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905" b="97524" l="2667" r="98286">
                        <a14:foregroundMark x1="18286" y1="16952" x2="81714" y2="81524"/>
                        <a14:foregroundMark x1="32000" y1="8762" x2="17714" y2="16000"/>
                        <a14:foregroundMark x1="44762" y1="6476" x2="78286" y2="15238"/>
                        <a14:foregroundMark x1="78286" y1="15238" x2="88381" y2="26476"/>
                        <a14:foregroundMark x1="79429" y1="13714" x2="44000" y2="5143"/>
                        <a14:foregroundMark x1="44000" y1="5143" x2="12381" y2="21905"/>
                        <a14:foregroundMark x1="12381" y1="21905" x2="3429" y2="55429"/>
                        <a14:foregroundMark x1="3429" y1="55429" x2="22476" y2="87810"/>
                        <a14:foregroundMark x1="22476" y1="87810" x2="56952" y2="96000"/>
                        <a14:foregroundMark x1="56952" y1="96000" x2="86667" y2="73905"/>
                        <a14:foregroundMark x1="86667" y1="73905" x2="98286" y2="39810"/>
                        <a14:foregroundMark x1="98286" y1="39810" x2="77905" y2="15429"/>
                        <a14:foregroundMark x1="75619" y1="9905" x2="37524" y2="2095"/>
                        <a14:foregroundMark x1="82286" y1="81524" x2="49524" y2="94857"/>
                        <a14:foregroundMark x1="49524" y1="94857" x2="38667" y2="94857"/>
                        <a14:foregroundMark x1="6667" y1="62857" x2="9905" y2="31429"/>
                        <a14:foregroundMark x1="3810" y1="38476" x2="2857" y2="60571"/>
                        <a14:foregroundMark x1="43048" y1="97524" x2="54667" y2="96000"/>
                        <a14:backgroundMark x1="52000" y1="25333" x2="55810" y2="26476"/>
                        <a14:backgroundMark x1="24381" y1="61143" x2="42095" y2="71619"/>
                      </a14:backgroundRemoval>
                    </a14:imgEffect>
                  </a14:imgLayer>
                </a14:imgProps>
              </a:ext>
              <a:ext uri="{28A0092B-C50C-407E-A947-70E740481C1C}">
                <a14:useLocalDpi xmlns:a14="http://schemas.microsoft.com/office/drawing/2010/main" val="0"/>
              </a:ext>
            </a:extLst>
          </a:blip>
          <a:srcRect/>
          <a:stretch>
            <a:fillRect/>
          </a:stretch>
        </p:blipFill>
        <p:spPr bwMode="auto">
          <a:xfrm>
            <a:off x="5345612" y="3888847"/>
            <a:ext cx="646332" cy="646332"/>
          </a:xfrm>
          <a:prstGeom prst="rect">
            <a:avLst/>
          </a:prstGeom>
          <a:noFill/>
          <a:extLst>
            <a:ext uri="{909E8E84-426E-40DD-AFC4-6F175D3DCCD1}">
              <a14:hiddenFill xmlns:a14="http://schemas.microsoft.com/office/drawing/2010/main">
                <a:solidFill>
                  <a:srgbClr val="FFFFFF"/>
                </a:solidFill>
              </a14:hiddenFill>
            </a:ext>
          </a:extLst>
        </p:spPr>
      </p:pic>
      <p:pic>
        <p:nvPicPr>
          <p:cNvPr id="6" name="Graphic 5" descr="Airplane">
            <a:extLst>
              <a:ext uri="{FF2B5EF4-FFF2-40B4-BE49-F238E27FC236}">
                <a16:creationId xmlns:a16="http://schemas.microsoft.com/office/drawing/2014/main" id="{FD7E1779-A4AC-4E07-AB73-77626377869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638172" y="3661980"/>
            <a:ext cx="453734" cy="453734"/>
          </a:xfrm>
          <a:prstGeom prst="rect">
            <a:avLst/>
          </a:prstGeom>
        </p:spPr>
      </p:pic>
      <p:pic>
        <p:nvPicPr>
          <p:cNvPr id="7" name="Picture 4" descr="Overview | Sun – NASA Solar System Exploration">
            <a:extLst>
              <a:ext uri="{FF2B5EF4-FFF2-40B4-BE49-F238E27FC236}">
                <a16:creationId xmlns:a16="http://schemas.microsoft.com/office/drawing/2014/main" id="{68299E9A-2F7B-4381-855D-B7F9C433C65B}"/>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417124" y="3257591"/>
            <a:ext cx="533553" cy="503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44662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5765B-1F3B-4C34-9A5E-B84399BC7FC2}"/>
              </a:ext>
            </a:extLst>
          </p:cNvPr>
          <p:cNvSpPr>
            <a:spLocks noGrp="1"/>
          </p:cNvSpPr>
          <p:nvPr>
            <p:ph type="title"/>
          </p:nvPr>
        </p:nvSpPr>
        <p:spPr/>
        <p:txBody>
          <a:bodyPr>
            <a:normAutofit fontScale="90000"/>
          </a:bodyPr>
          <a:lstStyle/>
          <a:p>
            <a:r>
              <a:rPr lang="en-US" b="1" dirty="0"/>
              <a:t>What is on the Test?</a:t>
            </a:r>
            <a:br>
              <a:rPr lang="en-US" b="1" dirty="0">
                <a:solidFill>
                  <a:schemeClr val="accent1"/>
                </a:solidFill>
              </a:rPr>
            </a:br>
            <a:endParaRPr lang="en-US" dirty="0"/>
          </a:p>
        </p:txBody>
      </p:sp>
      <p:pic>
        <p:nvPicPr>
          <p:cNvPr id="4" name="Picture 2" descr="https://assets-global.website-files.com/593da066e5608a435f48f9b1/594d0859b63f697c30bac53b_pasted%20image%200.png">
            <a:extLst>
              <a:ext uri="{FF2B5EF4-FFF2-40B4-BE49-F238E27FC236}">
                <a16:creationId xmlns:a16="http://schemas.microsoft.com/office/drawing/2014/main" id="{421A116B-5D3C-477E-989F-2473722C06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 y="2065966"/>
            <a:ext cx="9525000" cy="3552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71447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10D7E-5CE0-4C6D-B8CB-CE869465735C}"/>
              </a:ext>
            </a:extLst>
          </p:cNvPr>
          <p:cNvSpPr>
            <a:spLocks noGrp="1"/>
          </p:cNvSpPr>
          <p:nvPr>
            <p:ph type="title"/>
          </p:nvPr>
        </p:nvSpPr>
        <p:spPr>
          <a:xfrm>
            <a:off x="4987345" y="1072895"/>
            <a:ext cx="7503160" cy="660711"/>
          </a:xfrm>
        </p:spPr>
        <p:txBody>
          <a:bodyPr>
            <a:normAutofit fontScale="90000"/>
          </a:bodyPr>
          <a:lstStyle/>
          <a:p>
            <a:r>
              <a:rPr lang="en-US" b="1" dirty="0"/>
              <a:t>Steps to be Eligible to Certify</a:t>
            </a:r>
            <a:br>
              <a:rPr lang="en-US" dirty="0">
                <a:solidFill>
                  <a:schemeClr val="accent1"/>
                </a:solidFill>
              </a:rPr>
            </a:br>
            <a:endParaRPr lang="en-US" dirty="0"/>
          </a:p>
        </p:txBody>
      </p:sp>
      <p:sp>
        <p:nvSpPr>
          <p:cNvPr id="3" name="Content Placeholder 2">
            <a:extLst>
              <a:ext uri="{FF2B5EF4-FFF2-40B4-BE49-F238E27FC236}">
                <a16:creationId xmlns:a16="http://schemas.microsoft.com/office/drawing/2014/main" id="{EA1C8D4E-1AB6-4E82-9D86-46EF66514097}"/>
              </a:ext>
            </a:extLst>
          </p:cNvPr>
          <p:cNvSpPr>
            <a:spLocks noGrp="1"/>
          </p:cNvSpPr>
          <p:nvPr>
            <p:ph idx="1"/>
          </p:nvPr>
        </p:nvSpPr>
        <p:spPr>
          <a:xfrm>
            <a:off x="387626" y="1580321"/>
            <a:ext cx="11618844" cy="4805569"/>
          </a:xfrm>
        </p:spPr>
        <p:txBody>
          <a:bodyPr>
            <a:normAutofit fontScale="92500" lnSpcReduction="20000"/>
          </a:bodyPr>
          <a:lstStyle/>
          <a:p>
            <a:pPr marL="457200" lvl="1" indent="0" eaLnBrk="0" fontAlgn="base" hangingPunct="0">
              <a:spcBef>
                <a:spcPct val="0"/>
              </a:spcBef>
              <a:spcAft>
                <a:spcPct val="0"/>
              </a:spcAft>
              <a:buNone/>
            </a:pPr>
            <a:r>
              <a:rPr lang="en-US" altLang="en-US" dirty="0">
                <a:latin typeface="FreeSans"/>
              </a:rPr>
              <a:t>1. To be eligible to get your Remote Pilot Certificate, you must be:</a:t>
            </a:r>
          </a:p>
          <a:p>
            <a:pPr lvl="2" eaLnBrk="0" fontAlgn="base" hangingPunct="0">
              <a:spcBef>
                <a:spcPct val="0"/>
              </a:spcBef>
              <a:spcAft>
                <a:spcPct val="0"/>
              </a:spcAft>
              <a:buFontTx/>
              <a:buChar char="•"/>
            </a:pPr>
            <a:r>
              <a:rPr lang="en-US" altLang="en-US" dirty="0">
                <a:latin typeface="FreeSans"/>
              </a:rPr>
              <a:t>At least 16 years old</a:t>
            </a:r>
          </a:p>
          <a:p>
            <a:pPr lvl="2" eaLnBrk="0" fontAlgn="base" hangingPunct="0">
              <a:spcBef>
                <a:spcPct val="0"/>
              </a:spcBef>
              <a:spcAft>
                <a:spcPct val="0"/>
              </a:spcAft>
              <a:buFontTx/>
              <a:buChar char="•"/>
            </a:pPr>
            <a:r>
              <a:rPr lang="en-US" altLang="en-US" dirty="0">
                <a:latin typeface="FreeSans"/>
              </a:rPr>
              <a:t>Able to read, write, speak, and understand English</a:t>
            </a:r>
          </a:p>
          <a:p>
            <a:pPr lvl="2" eaLnBrk="0" fontAlgn="base" hangingPunct="0">
              <a:spcBef>
                <a:spcPct val="0"/>
              </a:spcBef>
              <a:spcAft>
                <a:spcPct val="0"/>
              </a:spcAft>
              <a:buFontTx/>
              <a:buChar char="•"/>
            </a:pPr>
            <a:r>
              <a:rPr lang="en-US" altLang="en-US" dirty="0">
                <a:latin typeface="FreeSans"/>
              </a:rPr>
              <a:t>Be in a physical and mental condition to safely fly a UAS</a:t>
            </a:r>
          </a:p>
          <a:p>
            <a:pPr lvl="0" eaLnBrk="0" fontAlgn="base" hangingPunct="0">
              <a:spcBef>
                <a:spcPct val="0"/>
              </a:spcBef>
              <a:spcAft>
                <a:spcPct val="0"/>
              </a:spcAft>
              <a:buFontTx/>
              <a:buAutoNum type="arabicPeriod" startAt="2"/>
            </a:pPr>
            <a:r>
              <a:rPr lang="en-US" altLang="en-US" dirty="0">
                <a:latin typeface="FreeSans"/>
              </a:rPr>
              <a:t>Review the full </a:t>
            </a:r>
            <a:r>
              <a:rPr lang="en-US" altLang="en-US" dirty="0">
                <a:latin typeface="FreeSans"/>
                <a:hlinkClick r:id="rId2">
                  <a:extLst>
                    <a:ext uri="{A12FA001-AC4F-418D-AE19-62706E023703}">
                      <ahyp:hlinkClr xmlns:ahyp="http://schemas.microsoft.com/office/drawing/2018/hyperlinkcolor" val="tx"/>
                    </a:ext>
                  </a:extLst>
                </a:hlinkClick>
              </a:rPr>
              <a:t>process to get your Remote Pilot Certificate</a:t>
            </a:r>
            <a:r>
              <a:rPr lang="en-US" altLang="en-US" dirty="0">
                <a:latin typeface="FreeSans"/>
              </a:rPr>
              <a:t>.</a:t>
            </a:r>
          </a:p>
          <a:p>
            <a:pPr lvl="0" eaLnBrk="0" fontAlgn="base" hangingPunct="0">
              <a:spcBef>
                <a:spcPct val="0"/>
              </a:spcBef>
              <a:spcAft>
                <a:spcPct val="0"/>
              </a:spcAft>
              <a:buFontTx/>
              <a:buAutoNum type="arabicPeriod" startAt="3"/>
            </a:pPr>
            <a:r>
              <a:rPr lang="en-US" altLang="en-US" dirty="0">
                <a:latin typeface="FreeSans"/>
              </a:rPr>
              <a:t>Study for the Knowledge Test by reviewing the </a:t>
            </a:r>
            <a:r>
              <a:rPr lang="en-US" altLang="en-US" dirty="0">
                <a:latin typeface="FreeSans"/>
                <a:hlinkClick r:id="rId3">
                  <a:extLst>
                    <a:ext uri="{A12FA001-AC4F-418D-AE19-62706E023703}">
                      <ahyp:hlinkClr xmlns:ahyp="http://schemas.microsoft.com/office/drawing/2018/hyperlinkcolor" val="tx"/>
                    </a:ext>
                  </a:extLst>
                </a:hlinkClick>
              </a:rPr>
              <a:t>Test Prep materials provided by the FAA</a:t>
            </a:r>
            <a:r>
              <a:rPr lang="en-US" altLang="en-US" dirty="0">
                <a:latin typeface="FreeSans"/>
              </a:rPr>
              <a:t>.</a:t>
            </a:r>
          </a:p>
          <a:p>
            <a:pPr lvl="0" eaLnBrk="0" fontAlgn="base" hangingPunct="0">
              <a:spcBef>
                <a:spcPct val="0"/>
              </a:spcBef>
              <a:spcAft>
                <a:spcPct val="0"/>
              </a:spcAft>
              <a:buFontTx/>
              <a:buAutoNum type="arabicPeriod" startAt="4"/>
            </a:pPr>
            <a:r>
              <a:rPr lang="en-US" altLang="en-US" dirty="0">
                <a:latin typeface="FreeSans"/>
              </a:rPr>
              <a:t>Obtain an FAA Tracking Number (FTN) by creating an </a:t>
            </a:r>
            <a:r>
              <a:rPr lang="en-US" altLang="en-US" dirty="0">
                <a:latin typeface="FreeSans"/>
                <a:hlinkClick r:id="rId4">
                  <a:extLst>
                    <a:ext uri="{A12FA001-AC4F-418D-AE19-62706E023703}">
                      <ahyp:hlinkClr xmlns:ahyp="http://schemas.microsoft.com/office/drawing/2018/hyperlinkcolor" val="tx"/>
                    </a:ext>
                  </a:extLst>
                </a:hlinkClick>
              </a:rPr>
              <a:t>Integrated Airman Certification and Rating Application</a:t>
            </a:r>
            <a:r>
              <a:rPr lang="en-US" altLang="en-US" dirty="0">
                <a:latin typeface="FreeSans"/>
              </a:rPr>
              <a:t> (IACRA) profile prior to registering for a knowledge test.</a:t>
            </a:r>
          </a:p>
          <a:p>
            <a:pPr lvl="0" eaLnBrk="0" fontAlgn="base" hangingPunct="0">
              <a:spcBef>
                <a:spcPct val="0"/>
              </a:spcBef>
              <a:spcAft>
                <a:spcPct val="0"/>
              </a:spcAft>
              <a:buFontTx/>
              <a:buAutoNum type="arabicPeriod" startAt="5"/>
            </a:pPr>
            <a:r>
              <a:rPr lang="en-US" altLang="en-US" dirty="0">
                <a:latin typeface="FreeSans"/>
              </a:rPr>
              <a:t>Schedule an appointment to take the Knowledge Test at an </a:t>
            </a:r>
            <a:r>
              <a:rPr lang="en-US" altLang="en-US" dirty="0">
                <a:latin typeface="FreeSans"/>
                <a:hlinkClick r:id="rId5">
                  <a:extLst>
                    <a:ext uri="{A12FA001-AC4F-418D-AE19-62706E023703}">
                      <ahyp:hlinkClr xmlns:ahyp="http://schemas.microsoft.com/office/drawing/2018/hyperlinkcolor" val="tx"/>
                    </a:ext>
                  </a:extLst>
                </a:hlinkClick>
              </a:rPr>
              <a:t>FAA-approved Knowledge Testing Center</a:t>
            </a:r>
            <a:r>
              <a:rPr lang="en-US" altLang="en-US" dirty="0">
                <a:latin typeface="FreeSans"/>
              </a:rPr>
              <a:t>.</a:t>
            </a:r>
          </a:p>
          <a:p>
            <a:pPr lvl="0" eaLnBrk="0" fontAlgn="base" hangingPunct="0">
              <a:spcBef>
                <a:spcPct val="0"/>
              </a:spcBef>
              <a:spcAft>
                <a:spcPct val="0"/>
              </a:spcAft>
              <a:buFontTx/>
              <a:buAutoNum type="arabicPeriod" startAt="6"/>
            </a:pPr>
            <a:r>
              <a:rPr lang="en-US" altLang="en-US" dirty="0">
                <a:latin typeface="FreeSans"/>
              </a:rPr>
              <a:t>Once you've passed your test, complete FAA Form 8710-13 for a remote pilot certificate (FAA Airman Certificate and/or Rating Application) using the electronic </a:t>
            </a:r>
            <a:r>
              <a:rPr lang="en-US" altLang="en-US" dirty="0">
                <a:latin typeface="FreeSans"/>
                <a:hlinkClick r:id="rId4">
                  <a:extLst>
                    <a:ext uri="{A12FA001-AC4F-418D-AE19-62706E023703}">
                      <ahyp:hlinkClr xmlns:ahyp="http://schemas.microsoft.com/office/drawing/2018/hyperlinkcolor" val="tx"/>
                    </a:ext>
                  </a:extLst>
                </a:hlinkClick>
              </a:rPr>
              <a:t>FAA Integrated Airman Certificate and/or Rating Application system (IACRA)*</a:t>
            </a:r>
            <a:endParaRPr lang="en-US" altLang="en-US" dirty="0">
              <a:latin typeface="FreeSans"/>
            </a:endParaRPr>
          </a:p>
          <a:p>
            <a:endParaRPr lang="en-US" dirty="0"/>
          </a:p>
        </p:txBody>
      </p:sp>
    </p:spTree>
    <p:extLst>
      <p:ext uri="{BB962C8B-B14F-4D97-AF65-F5344CB8AC3E}">
        <p14:creationId xmlns:p14="http://schemas.microsoft.com/office/powerpoint/2010/main" val="6985696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A8849-014C-4391-8FF6-1F2C73C24253}"/>
              </a:ext>
            </a:extLst>
          </p:cNvPr>
          <p:cNvSpPr>
            <a:spLocks noGrp="1"/>
          </p:cNvSpPr>
          <p:nvPr>
            <p:ph type="title"/>
          </p:nvPr>
        </p:nvSpPr>
        <p:spPr>
          <a:xfrm>
            <a:off x="7980680" y="721049"/>
            <a:ext cx="2260600" cy="868918"/>
          </a:xfrm>
        </p:spPr>
        <p:txBody>
          <a:bodyPr>
            <a:normAutofit fontScale="90000"/>
          </a:bodyPr>
          <a:lstStyle/>
          <a:p>
            <a:r>
              <a:rPr lang="en-US" b="1" dirty="0"/>
              <a:t>Waivers</a:t>
            </a:r>
            <a:br>
              <a:rPr lang="en-US" dirty="0">
                <a:solidFill>
                  <a:schemeClr val="accent1"/>
                </a:solidFill>
              </a:rPr>
            </a:br>
            <a:endParaRPr lang="en-US" dirty="0"/>
          </a:p>
        </p:txBody>
      </p:sp>
      <p:sp>
        <p:nvSpPr>
          <p:cNvPr id="3" name="Content Placeholder 2">
            <a:extLst>
              <a:ext uri="{FF2B5EF4-FFF2-40B4-BE49-F238E27FC236}">
                <a16:creationId xmlns:a16="http://schemas.microsoft.com/office/drawing/2014/main" id="{FB682347-2CB4-4259-99B8-89350F829028}"/>
              </a:ext>
            </a:extLst>
          </p:cNvPr>
          <p:cNvSpPr>
            <a:spLocks noGrp="1"/>
          </p:cNvSpPr>
          <p:nvPr>
            <p:ph idx="1"/>
          </p:nvPr>
        </p:nvSpPr>
        <p:spPr>
          <a:xfrm>
            <a:off x="838200" y="1402080"/>
            <a:ext cx="10515600" cy="4495003"/>
          </a:xfrm>
        </p:spPr>
        <p:txBody>
          <a:bodyPr>
            <a:normAutofit fontScale="92500"/>
          </a:bodyPr>
          <a:lstStyle/>
          <a:p>
            <a:r>
              <a:rPr lang="en-US" dirty="0"/>
              <a:t>Operation from a moving vehicle or aircraft (§ 107.25) </a:t>
            </a:r>
          </a:p>
          <a:p>
            <a:r>
              <a:rPr lang="en-US" dirty="0"/>
              <a:t>Daylight operation (§ 107.29)</a:t>
            </a:r>
          </a:p>
          <a:p>
            <a:r>
              <a:rPr lang="en-US" dirty="0"/>
              <a:t>Visual line of sight aircraft operation (§ 107.31) </a:t>
            </a:r>
          </a:p>
          <a:p>
            <a:r>
              <a:rPr lang="en-US" dirty="0"/>
              <a:t>Visual observer (§ 107.33)</a:t>
            </a:r>
          </a:p>
          <a:p>
            <a:r>
              <a:rPr lang="en-US" dirty="0"/>
              <a:t>Operation of multiple small unmanned aircraft systems (§ 107.35)</a:t>
            </a:r>
          </a:p>
          <a:p>
            <a:r>
              <a:rPr lang="en-US" dirty="0"/>
              <a:t>Yielding the right of way (§ 107.37(a))</a:t>
            </a:r>
          </a:p>
          <a:p>
            <a:r>
              <a:rPr lang="en-US" dirty="0"/>
              <a:t>Operation over people (§ 107.39)</a:t>
            </a:r>
          </a:p>
          <a:p>
            <a:r>
              <a:rPr lang="en-US" dirty="0"/>
              <a:t>Operation in certain airspace (§ 107.41)</a:t>
            </a:r>
          </a:p>
          <a:p>
            <a:r>
              <a:rPr lang="en-US" dirty="0"/>
              <a:t>Operating limitations for small unmanned aircraft (§ 107.51)</a:t>
            </a:r>
          </a:p>
          <a:p>
            <a:endParaRPr lang="en-US" dirty="0"/>
          </a:p>
        </p:txBody>
      </p:sp>
    </p:spTree>
    <p:extLst>
      <p:ext uri="{BB962C8B-B14F-4D97-AF65-F5344CB8AC3E}">
        <p14:creationId xmlns:p14="http://schemas.microsoft.com/office/powerpoint/2010/main" val="5334213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42240-4737-4A9D-AFA4-8800E24A065A}"/>
              </a:ext>
            </a:extLst>
          </p:cNvPr>
          <p:cNvSpPr>
            <a:spLocks noGrp="1"/>
          </p:cNvSpPr>
          <p:nvPr>
            <p:ph type="title"/>
          </p:nvPr>
        </p:nvSpPr>
        <p:spPr>
          <a:xfrm>
            <a:off x="4607560" y="1147769"/>
            <a:ext cx="7584440" cy="868918"/>
          </a:xfrm>
        </p:spPr>
        <p:txBody>
          <a:bodyPr>
            <a:normAutofit fontScale="90000"/>
          </a:bodyPr>
          <a:lstStyle/>
          <a:p>
            <a:r>
              <a:rPr lang="en-US" b="1" dirty="0"/>
              <a:t>Recreational Flight in the NAS</a:t>
            </a:r>
            <a:br>
              <a:rPr lang="en-US" b="1" dirty="0">
                <a:solidFill>
                  <a:srgbClr val="184B8C"/>
                </a:solidFill>
              </a:rPr>
            </a:br>
            <a:endParaRPr lang="en-US" dirty="0"/>
          </a:p>
        </p:txBody>
      </p:sp>
      <p:sp>
        <p:nvSpPr>
          <p:cNvPr id="3" name="Content Placeholder 2">
            <a:extLst>
              <a:ext uri="{FF2B5EF4-FFF2-40B4-BE49-F238E27FC236}">
                <a16:creationId xmlns:a16="http://schemas.microsoft.com/office/drawing/2014/main" id="{6684F4E5-0B18-49C1-B595-F24DDFA0D5AD}"/>
              </a:ext>
            </a:extLst>
          </p:cNvPr>
          <p:cNvSpPr>
            <a:spLocks noGrp="1"/>
          </p:cNvSpPr>
          <p:nvPr>
            <p:ph idx="1"/>
          </p:nvPr>
        </p:nvSpPr>
        <p:spPr>
          <a:xfrm>
            <a:off x="838200" y="1757680"/>
            <a:ext cx="10515600" cy="4139403"/>
          </a:xfrm>
        </p:spPr>
        <p:txBody>
          <a:bodyPr/>
          <a:lstStyle/>
          <a:p>
            <a:pPr marL="342900" indent="-342900"/>
            <a:r>
              <a:rPr lang="en-US" dirty="0"/>
              <a:t>Must be purely for fun (with limited exceptions)</a:t>
            </a:r>
          </a:p>
          <a:p>
            <a:pPr marL="342900" indent="-342900"/>
            <a:r>
              <a:rPr lang="en-US" dirty="0"/>
              <a:t>Under 400ft</a:t>
            </a:r>
          </a:p>
          <a:p>
            <a:pPr marL="342900" indent="-342900"/>
            <a:r>
              <a:rPr lang="en-US" dirty="0"/>
              <a:t>VLOS</a:t>
            </a:r>
          </a:p>
          <a:p>
            <a:pPr marL="342900" indent="-342900"/>
            <a:r>
              <a:rPr lang="en-US" dirty="0"/>
              <a:t>Permission for other than “G”</a:t>
            </a:r>
          </a:p>
          <a:p>
            <a:pPr marL="342900" indent="-342900"/>
            <a:r>
              <a:rPr lang="en-US" dirty="0"/>
              <a:t>       Required lighting</a:t>
            </a:r>
          </a:p>
          <a:p>
            <a:pPr marL="342900" indent="-342900"/>
            <a:r>
              <a:rPr lang="en-US" dirty="0"/>
              <a:t>Yield to </a:t>
            </a:r>
          </a:p>
          <a:p>
            <a:pPr marL="342900" indent="-342900"/>
            <a:r>
              <a:rPr lang="en-US" dirty="0"/>
              <a:t>No moving cars or over people</a:t>
            </a:r>
          </a:p>
          <a:p>
            <a:pPr marL="342900" indent="-342900"/>
            <a:r>
              <a:rPr lang="en-US" dirty="0"/>
              <a:t>                       Aeronautical Knowledge Test</a:t>
            </a:r>
          </a:p>
          <a:p>
            <a:pPr marL="342900" indent="-342900"/>
            <a:endParaRPr lang="en-US" dirty="0"/>
          </a:p>
        </p:txBody>
      </p:sp>
      <p:pic>
        <p:nvPicPr>
          <p:cNvPr id="4" name="Graphic 3" descr="Airplane">
            <a:extLst>
              <a:ext uri="{FF2B5EF4-FFF2-40B4-BE49-F238E27FC236}">
                <a16:creationId xmlns:a16="http://schemas.microsoft.com/office/drawing/2014/main" id="{B3A60BAF-21E5-4E23-988D-86052705E0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33885" y="4335295"/>
            <a:ext cx="453734" cy="453734"/>
          </a:xfrm>
          <a:prstGeom prst="rect">
            <a:avLst/>
          </a:prstGeom>
        </p:spPr>
      </p:pic>
      <p:pic>
        <p:nvPicPr>
          <p:cNvPr id="5" name="Graphic 4" descr="Moon and stars">
            <a:extLst>
              <a:ext uri="{FF2B5EF4-FFF2-40B4-BE49-F238E27FC236}">
                <a16:creationId xmlns:a16="http://schemas.microsoft.com/office/drawing/2014/main" id="{6C385075-CA30-42C1-AD8D-00597AA7BFC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277218" y="3731155"/>
            <a:ext cx="453734" cy="453734"/>
          </a:xfrm>
          <a:prstGeom prst="rect">
            <a:avLst/>
          </a:prstGeom>
        </p:spPr>
      </p:pic>
      <p:pic>
        <p:nvPicPr>
          <p:cNvPr id="6" name="Picture 2" descr="Free Soon Cliparts, Download Free Clip Art, Free Clip Art on ...">
            <a:extLst>
              <a:ext uri="{FF2B5EF4-FFF2-40B4-BE49-F238E27FC236}">
                <a16:creationId xmlns:a16="http://schemas.microsoft.com/office/drawing/2014/main" id="{8DBB0942-B757-4A0D-A79B-BB81FEA0D813}"/>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6364" b="94091" l="6616" r="93639">
                        <a14:foregroundMark x1="70483" y1="9545" x2="51564" y2="11984"/>
                        <a14:foregroundMark x1="35173" y1="17403" x2="11705" y2="27727"/>
                        <a14:foregroundMark x1="38581" y1="15904" x2="37596" y2="16337"/>
                        <a14:foregroundMark x1="11705" y1="27727" x2="6361" y2="45455"/>
                        <a14:foregroundMark x1="6361" y1="45455" x2="11196" y2="86818"/>
                        <a14:foregroundMark x1="15484" y1="90126" x2="22392" y2="95455"/>
                        <a14:foregroundMark x1="14731" y1="89545" x2="14972" y2="89731"/>
                        <a14:foregroundMark x1="14568" y1="89419" x2="14731" y2="89545"/>
                        <a14:foregroundMark x1="11196" y1="86818" x2="14265" y2="89185"/>
                        <a14:foregroundMark x1="22392" y1="95455" x2="92366" y2="69091"/>
                        <a14:foregroundMark x1="92366" y1="69091" x2="93384" y2="49091"/>
                        <a14:foregroundMark x1="93384" y1="49091" x2="87532" y2="8636"/>
                        <a14:foregroundMark x1="87532" y1="8636" x2="75318" y2="6364"/>
                        <a14:foregroundMark x1="75318" y1="6364" x2="67176" y2="10455"/>
                        <a14:foregroundMark x1="9415" y1="30455" x2="6107" y2="50000"/>
                        <a14:foregroundMark x1="6107" y1="50000" x2="11196" y2="89545"/>
                        <a14:foregroundMark x1="15040" y1="91626" x2="19593" y2="94091"/>
                        <a14:foregroundMark x1="11196" y1="89545" x2="14499" y2="91333"/>
                        <a14:foregroundMark x1="91349" y1="41364" x2="93639" y2="61364"/>
                        <a14:foregroundMark x1="93639" y1="61364" x2="92112" y2="70909"/>
                        <a14:foregroundMark x1="8397" y1="30455" x2="6616" y2="48182"/>
                        <a14:foregroundMark x1="15013" y1="40455" x2="16031" y2="52727"/>
                        <a14:foregroundMark x1="20102" y1="36364" x2="20865" y2="35909"/>
                        <a14:foregroundMark x1="22137" y1="54545" x2="22137" y2="54545"/>
                        <a14:foregroundMark x1="26463" y1="44091" x2="26463" y2="44091"/>
                        <a14:foregroundMark x1="32570" y1="38182" x2="32570" y2="38182"/>
                        <a14:foregroundMark x1="40967" y1="35455" x2="40967" y2="35455"/>
                        <a14:foregroundMark x1="38677" y1="43636" x2="38677" y2="43636"/>
                        <a14:foregroundMark x1="46056" y1="34545" x2="46056" y2="34545"/>
                        <a14:foregroundMark x1="53690" y1="31364" x2="53690" y2="31364"/>
                        <a14:foregroundMark x1="60560" y1="40455" x2="60560" y2="40455"/>
                        <a14:foregroundMark x1="62850" y1="27727" x2="62850" y2="27727"/>
                        <a14:foregroundMark x1="59542" y1="33182" x2="59542" y2="33182"/>
                        <a14:foregroundMark x1="66667" y1="20455" x2="66667" y2="20455"/>
                        <a14:foregroundMark x1="72010" y1="21364" x2="72010" y2="21364"/>
                        <a14:foregroundMark x1="77354" y1="16364" x2="77354" y2="16364"/>
                        <a14:foregroundMark x1="78117" y1="30455" x2="78117" y2="30455"/>
                        <a14:foregroundMark x1="79135" y1="44545" x2="79135" y2="44545"/>
                        <a14:foregroundMark x1="79135" y1="51364" x2="79135" y2="51364"/>
                        <a14:foregroundMark x1="80153" y1="61364" x2="80153" y2="61364"/>
                        <a14:foregroundMark x1="71501" y1="44545" x2="71501" y2="44545"/>
                        <a14:foregroundMark x1="70483" y1="61364" x2="70483" y2="61364"/>
                        <a14:foregroundMark x1="63868" y1="63636" x2="63868" y2="63636"/>
                        <a14:foregroundMark x1="54707" y1="57273" x2="54707" y2="57273"/>
                        <a14:foregroundMark x1="48855" y1="62727" x2="48855" y2="62727"/>
                        <a14:foregroundMark x1="41476" y1="65000" x2="41476" y2="65000"/>
                        <a14:foregroundMark x1="32316" y1="64545" x2="32316" y2="64545"/>
                        <a14:foregroundMark x1="24427" y1="60455" x2="24427" y2="60455"/>
                        <a14:foregroundMark x1="17812" y1="65000" x2="17812" y2="65000"/>
                        <a14:foregroundMark x1="19593" y1="82727" x2="19593" y2="82727"/>
                        <a14:backgroundMark x1="49873" y1="10455" x2="43257" y2="12727"/>
                        <a14:backgroundMark x1="43003" y1="14545" x2="39186" y2="13636"/>
                        <a14:backgroundMark x1="37405" y1="15909" x2="35115" y2="17273"/>
                        <a14:backgroundMark x1="38168" y1="17273" x2="52163" y2="10000"/>
                        <a14:backgroundMark x1="13995" y1="89545" x2="13995" y2="89545"/>
                        <a14:backgroundMark x1="14758" y1="90455" x2="15522" y2="90000"/>
                        <a14:backgroundMark x1="14504" y1="90455" x2="14249" y2="87727"/>
                      </a14:backgroundRemoval>
                    </a14:imgEffect>
                  </a14:imgLayer>
                </a14:imgProps>
              </a:ext>
              <a:ext uri="{28A0092B-C50C-407E-A947-70E740481C1C}">
                <a14:useLocalDpi xmlns:a14="http://schemas.microsoft.com/office/drawing/2010/main" val="0"/>
              </a:ext>
            </a:extLst>
          </a:blip>
          <a:srcRect/>
          <a:stretch>
            <a:fillRect/>
          </a:stretch>
        </p:blipFill>
        <p:spPr bwMode="auto">
          <a:xfrm>
            <a:off x="7988673" y="4482747"/>
            <a:ext cx="2192732" cy="12274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39604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1D869-97D6-40DA-A08C-3383BE31799C}"/>
              </a:ext>
            </a:extLst>
          </p:cNvPr>
          <p:cNvSpPr>
            <a:spLocks noGrp="1"/>
          </p:cNvSpPr>
          <p:nvPr>
            <p:ph type="title"/>
          </p:nvPr>
        </p:nvSpPr>
        <p:spPr>
          <a:xfrm>
            <a:off x="5440680" y="950446"/>
            <a:ext cx="6141720" cy="868918"/>
          </a:xfrm>
        </p:spPr>
        <p:txBody>
          <a:bodyPr>
            <a:normAutofit fontScale="90000"/>
          </a:bodyPr>
          <a:lstStyle/>
          <a:p>
            <a:r>
              <a:rPr lang="en-US" b="1" dirty="0"/>
              <a:t>Educational Exemption</a:t>
            </a:r>
            <a:br>
              <a:rPr lang="en-US" b="1" dirty="0"/>
            </a:br>
            <a:endParaRPr lang="en-US" dirty="0"/>
          </a:p>
        </p:txBody>
      </p:sp>
      <p:sp>
        <p:nvSpPr>
          <p:cNvPr id="3" name="Content Placeholder 2">
            <a:extLst>
              <a:ext uri="{FF2B5EF4-FFF2-40B4-BE49-F238E27FC236}">
                <a16:creationId xmlns:a16="http://schemas.microsoft.com/office/drawing/2014/main" id="{EF3202C4-9594-412B-B43F-575F9DFBE4C8}"/>
              </a:ext>
            </a:extLst>
          </p:cNvPr>
          <p:cNvSpPr>
            <a:spLocks noGrp="1"/>
          </p:cNvSpPr>
          <p:nvPr>
            <p:ph idx="1"/>
          </p:nvPr>
        </p:nvSpPr>
        <p:spPr>
          <a:xfrm>
            <a:off x="838200" y="1524000"/>
            <a:ext cx="10515600" cy="4602480"/>
          </a:xfrm>
        </p:spPr>
        <p:txBody>
          <a:bodyPr>
            <a:normAutofit/>
          </a:bodyPr>
          <a:lstStyle/>
          <a:p>
            <a:r>
              <a:rPr lang="en-US" sz="2300" dirty="0"/>
              <a:t>INSTITUTION OF HIGHER EDUCATION.—The term ‘‘institution of higher education’’ has the meaning given to that term by section 101(a) of the Higher Education Act of 1965 (20 U.S.C. 1001(a)). (2) EDUCATIONAL OR RESEARCH PURPOSES.—The term ‘‘education or research purposes’’, with respect to the operation of an unmanned aircraft system by an institution of higher education, includes— </a:t>
            </a:r>
          </a:p>
          <a:p>
            <a:r>
              <a:rPr lang="en-US" sz="2300" b="1" dirty="0"/>
              <a:t>(A) </a:t>
            </a:r>
            <a:r>
              <a:rPr lang="en-US" sz="2300" dirty="0"/>
              <a:t>instruction of students at the institution; </a:t>
            </a:r>
          </a:p>
          <a:p>
            <a:r>
              <a:rPr lang="en-US" sz="2300" b="1" dirty="0"/>
              <a:t>(B) </a:t>
            </a:r>
            <a:r>
              <a:rPr lang="en-US" sz="2300" dirty="0"/>
              <a:t>academic or research related uses of unmanned aircraft systems that have been approved by the institution, including Federal research; </a:t>
            </a:r>
          </a:p>
          <a:p>
            <a:r>
              <a:rPr lang="en-US" sz="2300" b="1" dirty="0"/>
              <a:t>(C) </a:t>
            </a:r>
            <a:r>
              <a:rPr lang="en-US" sz="2300" dirty="0"/>
              <a:t>activities undertaken by the institution as part of research projects, including research projects sponsored by the Federal Government; and </a:t>
            </a:r>
            <a:r>
              <a:rPr lang="en-US" sz="2300" b="1" dirty="0"/>
              <a:t>(D) </a:t>
            </a:r>
            <a:r>
              <a:rPr lang="en-US" sz="2300" dirty="0"/>
              <a:t>other academic activities approved by the institution. </a:t>
            </a:r>
          </a:p>
          <a:p>
            <a:endParaRPr lang="en-US" sz="2300" dirty="0"/>
          </a:p>
        </p:txBody>
      </p:sp>
    </p:spTree>
    <p:extLst>
      <p:ext uri="{BB962C8B-B14F-4D97-AF65-F5344CB8AC3E}">
        <p14:creationId xmlns:p14="http://schemas.microsoft.com/office/powerpoint/2010/main" val="19451826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7D690-4A12-49F9-8EBA-0C8ED3FC8022}"/>
              </a:ext>
            </a:extLst>
          </p:cNvPr>
          <p:cNvSpPr>
            <a:spLocks noGrp="1"/>
          </p:cNvSpPr>
          <p:nvPr>
            <p:ph type="title"/>
          </p:nvPr>
        </p:nvSpPr>
        <p:spPr>
          <a:xfrm>
            <a:off x="4759960" y="1186725"/>
            <a:ext cx="7432040" cy="868918"/>
          </a:xfrm>
        </p:spPr>
        <p:txBody>
          <a:bodyPr>
            <a:normAutofit fontScale="90000"/>
          </a:bodyPr>
          <a:lstStyle/>
          <a:p>
            <a:r>
              <a:rPr lang="en-US" b="1" dirty="0"/>
              <a:t>Educational Exemption Cont.</a:t>
            </a:r>
            <a:br>
              <a:rPr lang="en-US" b="1" dirty="0"/>
            </a:br>
            <a:endParaRPr lang="en-US" dirty="0"/>
          </a:p>
        </p:txBody>
      </p:sp>
      <p:sp>
        <p:nvSpPr>
          <p:cNvPr id="3" name="Content Placeholder 2">
            <a:extLst>
              <a:ext uri="{FF2B5EF4-FFF2-40B4-BE49-F238E27FC236}">
                <a16:creationId xmlns:a16="http://schemas.microsoft.com/office/drawing/2014/main" id="{63D0F332-7F2A-4D62-9979-2E8F80C62F2F}"/>
              </a:ext>
            </a:extLst>
          </p:cNvPr>
          <p:cNvSpPr>
            <a:spLocks noGrp="1"/>
          </p:cNvSpPr>
          <p:nvPr>
            <p:ph idx="1"/>
          </p:nvPr>
        </p:nvSpPr>
        <p:spPr>
          <a:xfrm>
            <a:off x="838200" y="1829836"/>
            <a:ext cx="10515600" cy="628884"/>
          </a:xfrm>
        </p:spPr>
        <p:txBody>
          <a:bodyPr/>
          <a:lstStyle/>
          <a:p>
            <a:r>
              <a:rPr lang="en-US" dirty="0"/>
              <a:t>Administration and especially insurance providers =</a:t>
            </a:r>
          </a:p>
          <a:p>
            <a:pPr marL="0" indent="0">
              <a:buNone/>
            </a:pPr>
            <a:endParaRPr lang="en-US" dirty="0"/>
          </a:p>
        </p:txBody>
      </p:sp>
      <p:pic>
        <p:nvPicPr>
          <p:cNvPr id="4" name="Graphic 3" descr="Worried face with solid fill">
            <a:extLst>
              <a:ext uri="{FF2B5EF4-FFF2-40B4-BE49-F238E27FC236}">
                <a16:creationId xmlns:a16="http://schemas.microsoft.com/office/drawing/2014/main" id="{72C42469-2A91-4E28-9D42-C38D8ECB0A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89825" y="2458720"/>
            <a:ext cx="2778096" cy="2778096"/>
          </a:xfrm>
          <a:prstGeom prst="rect">
            <a:avLst/>
          </a:prstGeom>
        </p:spPr>
      </p:pic>
      <p:sp>
        <p:nvSpPr>
          <p:cNvPr id="5" name="Teardrop 4">
            <a:extLst>
              <a:ext uri="{FF2B5EF4-FFF2-40B4-BE49-F238E27FC236}">
                <a16:creationId xmlns:a16="http://schemas.microsoft.com/office/drawing/2014/main" id="{6A5C5332-0342-4345-B0D9-9EBF88D91962}"/>
              </a:ext>
            </a:extLst>
          </p:cNvPr>
          <p:cNvSpPr/>
          <p:nvPr/>
        </p:nvSpPr>
        <p:spPr>
          <a:xfrm rot="18596790">
            <a:off x="4871388" y="3957849"/>
            <a:ext cx="208507" cy="202499"/>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ardrop 5">
            <a:extLst>
              <a:ext uri="{FF2B5EF4-FFF2-40B4-BE49-F238E27FC236}">
                <a16:creationId xmlns:a16="http://schemas.microsoft.com/office/drawing/2014/main" id="{E4558860-53A4-4A24-AFF9-1C6F77BB285A}"/>
              </a:ext>
            </a:extLst>
          </p:cNvPr>
          <p:cNvSpPr/>
          <p:nvPr/>
        </p:nvSpPr>
        <p:spPr>
          <a:xfrm rot="18596790">
            <a:off x="5753146" y="3957435"/>
            <a:ext cx="207146" cy="203637"/>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08043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336A3-FCE0-40C7-BE4D-64E765BFB283}"/>
              </a:ext>
            </a:extLst>
          </p:cNvPr>
          <p:cNvSpPr>
            <a:spLocks noGrp="1"/>
          </p:cNvSpPr>
          <p:nvPr>
            <p:ph type="title"/>
          </p:nvPr>
        </p:nvSpPr>
        <p:spPr>
          <a:xfrm rot="20380151">
            <a:off x="2928665" y="2672066"/>
            <a:ext cx="7333998" cy="868918"/>
          </a:xfrm>
        </p:spPr>
        <p:txBody>
          <a:bodyPr>
            <a:noAutofit/>
          </a:bodyPr>
          <a:lstStyle/>
          <a:p>
            <a:r>
              <a:rPr lang="en-US" sz="5400" b="1" dirty="0"/>
              <a:t>Overwhelmed Yet?</a:t>
            </a:r>
            <a:br>
              <a:rPr lang="en-US" sz="5400" b="1" dirty="0"/>
            </a:br>
            <a:endParaRPr lang="en-US" sz="5400" dirty="0"/>
          </a:p>
        </p:txBody>
      </p:sp>
    </p:spTree>
    <p:extLst>
      <p:ext uri="{BB962C8B-B14F-4D97-AF65-F5344CB8AC3E}">
        <p14:creationId xmlns:p14="http://schemas.microsoft.com/office/powerpoint/2010/main" val="3776812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Quarantine Quotes That Are Actually Pretty Funny | Reader's Digest">
            <a:extLst>
              <a:ext uri="{FF2B5EF4-FFF2-40B4-BE49-F238E27FC236}">
                <a16:creationId xmlns:a16="http://schemas.microsoft.com/office/drawing/2014/main" id="{6F28BDD3-584D-40B3-930A-B13EF606D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2952" y="1391385"/>
            <a:ext cx="6092408" cy="4054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44798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027259-F4E1-4099-ABA5-38164B02F8D0}"/>
              </a:ext>
            </a:extLst>
          </p:cNvPr>
          <p:cNvSpPr>
            <a:spLocks noGrp="1"/>
          </p:cNvSpPr>
          <p:nvPr>
            <p:ph idx="1"/>
          </p:nvPr>
        </p:nvSpPr>
        <p:spPr>
          <a:xfrm>
            <a:off x="543560" y="1460745"/>
            <a:ext cx="4658360" cy="2725176"/>
          </a:xfrm>
        </p:spPr>
        <p:txBody>
          <a:bodyPr/>
          <a:lstStyle/>
          <a:p>
            <a:pPr marL="457200" indent="-457200"/>
            <a:r>
              <a:rPr lang="en-US" dirty="0"/>
              <a:t>Safety is still important</a:t>
            </a:r>
          </a:p>
          <a:p>
            <a:pPr marL="342900" indent="-342900"/>
            <a:r>
              <a:rPr lang="en-US" dirty="0"/>
              <a:t> Use nets or gym dividers</a:t>
            </a:r>
          </a:p>
          <a:p>
            <a:pPr marL="342900" indent="-342900"/>
            <a:r>
              <a:rPr lang="en-US" dirty="0"/>
              <a:t> Keep it to participants</a:t>
            </a:r>
          </a:p>
          <a:p>
            <a:pPr marL="342900" indent="-342900"/>
            <a:r>
              <a:rPr lang="en-US" dirty="0"/>
              <a:t> Use geofencing</a:t>
            </a:r>
          </a:p>
          <a:p>
            <a:pPr marL="342900" indent="-342900"/>
            <a:r>
              <a:rPr lang="en-US" dirty="0"/>
              <a:t> Prop guards</a:t>
            </a:r>
          </a:p>
          <a:p>
            <a:endParaRPr lang="en-US" dirty="0"/>
          </a:p>
        </p:txBody>
      </p:sp>
      <p:pic>
        <p:nvPicPr>
          <p:cNvPr id="4" name="Picture 3">
            <a:extLst>
              <a:ext uri="{FF2B5EF4-FFF2-40B4-BE49-F238E27FC236}">
                <a16:creationId xmlns:a16="http://schemas.microsoft.com/office/drawing/2014/main" id="{EA891861-AE02-40D8-953A-5D46253B0DB6}"/>
              </a:ext>
            </a:extLst>
          </p:cNvPr>
          <p:cNvPicPr>
            <a:picLocks noChangeAspect="1"/>
          </p:cNvPicPr>
          <p:nvPr/>
        </p:nvPicPr>
        <p:blipFill>
          <a:blip r:embed="rId2"/>
          <a:stretch>
            <a:fillRect/>
          </a:stretch>
        </p:blipFill>
        <p:spPr>
          <a:xfrm>
            <a:off x="7611146" y="452727"/>
            <a:ext cx="4261904" cy="3196428"/>
          </a:xfrm>
          <a:prstGeom prst="rect">
            <a:avLst/>
          </a:prstGeom>
        </p:spPr>
      </p:pic>
      <p:pic>
        <p:nvPicPr>
          <p:cNvPr id="5" name="Picture 2" descr="Image result for safety glasses clip art">
            <a:extLst>
              <a:ext uri="{FF2B5EF4-FFF2-40B4-BE49-F238E27FC236}">
                <a16:creationId xmlns:a16="http://schemas.microsoft.com/office/drawing/2014/main" id="{DADBA361-9A2F-4D93-A087-5F7295447293}"/>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8966" b="88966" l="4828" r="93793">
                        <a14:foregroundMark x1="11034" y1="35172" x2="14483" y2="32414"/>
                        <a14:foregroundMark x1="4828" y1="40690" x2="9655" y2="52414"/>
                        <a14:foregroundMark x1="89655" y1="48276" x2="93793" y2="42759"/>
                      </a14:backgroundRemoval>
                    </a14:imgEffect>
                  </a14:imgLayer>
                </a14:imgProps>
              </a:ext>
              <a:ext uri="{28A0092B-C50C-407E-A947-70E740481C1C}">
                <a14:useLocalDpi xmlns:a14="http://schemas.microsoft.com/office/drawing/2010/main" val="0"/>
              </a:ext>
            </a:extLst>
          </a:blip>
          <a:srcRect/>
          <a:stretch>
            <a:fillRect/>
          </a:stretch>
        </p:blipFill>
        <p:spPr bwMode="auto">
          <a:xfrm>
            <a:off x="8019093" y="3197666"/>
            <a:ext cx="2517334" cy="251733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1439AE9-7E5D-44D7-9778-3E3CEC867347}"/>
              </a:ext>
            </a:extLst>
          </p:cNvPr>
          <p:cNvPicPr>
            <a:picLocks noChangeAspect="1"/>
          </p:cNvPicPr>
          <p:nvPr/>
        </p:nvPicPr>
        <p:blipFill>
          <a:blip r:embed="rId5"/>
          <a:stretch>
            <a:fillRect/>
          </a:stretch>
        </p:blipFill>
        <p:spPr>
          <a:xfrm>
            <a:off x="3636168" y="3495243"/>
            <a:ext cx="3329635" cy="2219757"/>
          </a:xfrm>
          <a:prstGeom prst="rect">
            <a:avLst/>
          </a:prstGeom>
        </p:spPr>
      </p:pic>
    </p:spTree>
    <p:extLst>
      <p:ext uri="{BB962C8B-B14F-4D97-AF65-F5344CB8AC3E}">
        <p14:creationId xmlns:p14="http://schemas.microsoft.com/office/powerpoint/2010/main" val="15612254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6E7DC-13AD-48A7-B3EC-006515AA2792}"/>
              </a:ext>
            </a:extLst>
          </p:cNvPr>
          <p:cNvSpPr>
            <a:spLocks noGrp="1"/>
          </p:cNvSpPr>
          <p:nvPr>
            <p:ph type="title"/>
          </p:nvPr>
        </p:nvSpPr>
        <p:spPr/>
        <p:txBody>
          <a:bodyPr/>
          <a:lstStyle/>
          <a:p>
            <a:r>
              <a:rPr lang="en-US" dirty="0"/>
              <a:t>Goals and Objectives</a:t>
            </a:r>
          </a:p>
        </p:txBody>
      </p:sp>
      <p:sp>
        <p:nvSpPr>
          <p:cNvPr id="5" name="TextBox 4">
            <a:extLst>
              <a:ext uri="{FF2B5EF4-FFF2-40B4-BE49-F238E27FC236}">
                <a16:creationId xmlns:a16="http://schemas.microsoft.com/office/drawing/2014/main" id="{51930696-7F75-49BD-8774-73CA99C18AC0}"/>
              </a:ext>
            </a:extLst>
          </p:cNvPr>
          <p:cNvSpPr txBox="1"/>
          <p:nvPr/>
        </p:nvSpPr>
        <p:spPr>
          <a:xfrm>
            <a:off x="838200" y="2375555"/>
            <a:ext cx="10515600" cy="3108543"/>
          </a:xfrm>
          <a:prstGeom prst="rect">
            <a:avLst/>
          </a:prstGeom>
          <a:noFill/>
        </p:spPr>
        <p:txBody>
          <a:bodyPr wrap="square" rtlCol="0">
            <a:spAutoFit/>
          </a:bodyPr>
          <a:lstStyle/>
          <a:p>
            <a:r>
              <a:rPr lang="en-US" sz="2800" dirty="0">
                <a:solidFill>
                  <a:srgbClr val="FF0000"/>
                </a:solidFill>
              </a:rPr>
              <a:t>D</a:t>
            </a:r>
            <a:r>
              <a:rPr lang="en-US" sz="2800" dirty="0">
                <a:solidFill>
                  <a:srgbClr val="00B050"/>
                </a:solidFill>
              </a:rPr>
              <a:t>iscover </a:t>
            </a:r>
            <a:r>
              <a:rPr lang="en-US" sz="2800" dirty="0">
                <a:solidFill>
                  <a:srgbClr val="FF0000"/>
                </a:solidFill>
              </a:rPr>
              <a:t>R</a:t>
            </a:r>
            <a:r>
              <a:rPr lang="en-US" sz="2800" dirty="0">
                <a:solidFill>
                  <a:srgbClr val="00B050"/>
                </a:solidFill>
              </a:rPr>
              <a:t>evolutionary </a:t>
            </a:r>
            <a:r>
              <a:rPr lang="en-US" sz="2800" dirty="0">
                <a:solidFill>
                  <a:srgbClr val="FF0000"/>
                </a:solidFill>
              </a:rPr>
              <a:t>O</a:t>
            </a:r>
            <a:r>
              <a:rPr lang="en-US" sz="2800" dirty="0">
                <a:solidFill>
                  <a:srgbClr val="00B050"/>
                </a:solidFill>
              </a:rPr>
              <a:t>pportunities in </a:t>
            </a:r>
            <a:r>
              <a:rPr lang="en-US" sz="2800" dirty="0">
                <a:solidFill>
                  <a:srgbClr val="FF0000"/>
                </a:solidFill>
              </a:rPr>
              <a:t>N</a:t>
            </a:r>
            <a:r>
              <a:rPr lang="en-US" sz="2800" dirty="0">
                <a:solidFill>
                  <a:srgbClr val="00B050"/>
                </a:solidFill>
              </a:rPr>
              <a:t>ew and </a:t>
            </a:r>
            <a:r>
              <a:rPr lang="en-US" sz="2800" dirty="0">
                <a:solidFill>
                  <a:srgbClr val="FF0000"/>
                </a:solidFill>
              </a:rPr>
              <a:t>E</a:t>
            </a:r>
            <a:r>
              <a:rPr lang="en-US" sz="2800" dirty="0">
                <a:solidFill>
                  <a:srgbClr val="00B050"/>
                </a:solidFill>
              </a:rPr>
              <a:t>merging </a:t>
            </a:r>
            <a:r>
              <a:rPr lang="en-US" sz="2800" dirty="0">
                <a:solidFill>
                  <a:srgbClr val="FF0000"/>
                </a:solidFill>
              </a:rPr>
              <a:t>Tech</a:t>
            </a:r>
            <a:r>
              <a:rPr lang="en-US" sz="2800" dirty="0">
                <a:solidFill>
                  <a:srgbClr val="00B050"/>
                </a:solidFill>
              </a:rPr>
              <a:t>nology</a:t>
            </a:r>
          </a:p>
          <a:p>
            <a:pPr marL="457200" indent="-457200">
              <a:buFont typeface="Arial" panose="020B0604020202020204" pitchFamily="34" charset="0"/>
              <a:buChar char="•"/>
            </a:pPr>
            <a:r>
              <a:rPr lang="en-US" sz="2800" dirty="0">
                <a:solidFill>
                  <a:srgbClr val="00B050"/>
                </a:solidFill>
              </a:rPr>
              <a:t>Focus on K-12 and 2 Year Post Secondary Educators/Students</a:t>
            </a:r>
          </a:p>
          <a:p>
            <a:pPr marL="914400" lvl="1" indent="-457200">
              <a:buFont typeface="Arial" panose="020B0604020202020204" pitchFamily="34" charset="0"/>
              <a:buChar char="•"/>
            </a:pPr>
            <a:r>
              <a:rPr lang="en-US" sz="2800" dirty="0">
                <a:solidFill>
                  <a:srgbClr val="00B050"/>
                </a:solidFill>
              </a:rPr>
              <a:t>Educator Workshops (DT1 and DT2) </a:t>
            </a:r>
          </a:p>
          <a:p>
            <a:pPr marL="914400" lvl="1" indent="-457200">
              <a:buFont typeface="Arial" panose="020B0604020202020204" pitchFamily="34" charset="0"/>
              <a:buChar char="•"/>
            </a:pPr>
            <a:r>
              <a:rPr lang="en-US" sz="2800" dirty="0">
                <a:solidFill>
                  <a:srgbClr val="00B050"/>
                </a:solidFill>
              </a:rPr>
              <a:t>STEM Summer Camps</a:t>
            </a:r>
          </a:p>
          <a:p>
            <a:pPr marL="914400" lvl="1" indent="-457200">
              <a:buFont typeface="Arial" panose="020B0604020202020204" pitchFamily="34" charset="0"/>
              <a:buChar char="•"/>
            </a:pPr>
            <a:r>
              <a:rPr lang="en-US" sz="2800" dirty="0">
                <a:solidFill>
                  <a:srgbClr val="00B050"/>
                </a:solidFill>
              </a:rPr>
              <a:t>Distance Options</a:t>
            </a:r>
          </a:p>
          <a:p>
            <a:pPr marL="914400" lvl="1" indent="-457200">
              <a:buFont typeface="Arial" panose="020B0604020202020204" pitchFamily="34" charset="0"/>
              <a:buChar char="•"/>
            </a:pPr>
            <a:r>
              <a:rPr lang="en-US" sz="2800" dirty="0">
                <a:solidFill>
                  <a:srgbClr val="00B050"/>
                </a:solidFill>
              </a:rPr>
              <a:t>Drone TECH Trainers</a:t>
            </a:r>
          </a:p>
          <a:p>
            <a:pPr marL="457200" indent="-457200">
              <a:buFont typeface="Arial" panose="020B0604020202020204" pitchFamily="34" charset="0"/>
              <a:buChar char="•"/>
            </a:pPr>
            <a:endParaRPr lang="en-US" sz="2800" dirty="0">
              <a:solidFill>
                <a:srgbClr val="00B050"/>
              </a:solidFill>
            </a:endParaRPr>
          </a:p>
        </p:txBody>
      </p:sp>
    </p:spTree>
    <p:extLst>
      <p:ext uri="{BB962C8B-B14F-4D97-AF65-F5344CB8AC3E}">
        <p14:creationId xmlns:p14="http://schemas.microsoft.com/office/powerpoint/2010/main" val="30644234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02CF3-200E-4416-8B19-1F75D12E3542}"/>
              </a:ext>
            </a:extLst>
          </p:cNvPr>
          <p:cNvSpPr>
            <a:spLocks noGrp="1"/>
          </p:cNvSpPr>
          <p:nvPr>
            <p:ph type="title"/>
          </p:nvPr>
        </p:nvSpPr>
        <p:spPr>
          <a:xfrm>
            <a:off x="6456680" y="883609"/>
            <a:ext cx="4505960" cy="868918"/>
          </a:xfrm>
        </p:spPr>
        <p:txBody>
          <a:bodyPr>
            <a:normAutofit fontScale="90000"/>
          </a:bodyPr>
          <a:lstStyle/>
          <a:p>
            <a:r>
              <a:rPr lang="en-US" dirty="0"/>
              <a:t>Additional Factors</a:t>
            </a:r>
            <a:br>
              <a:rPr lang="en-US" dirty="0"/>
            </a:br>
            <a:endParaRPr lang="en-US" dirty="0"/>
          </a:p>
        </p:txBody>
      </p:sp>
      <p:sp>
        <p:nvSpPr>
          <p:cNvPr id="3" name="Content Placeholder 2">
            <a:extLst>
              <a:ext uri="{FF2B5EF4-FFF2-40B4-BE49-F238E27FC236}">
                <a16:creationId xmlns:a16="http://schemas.microsoft.com/office/drawing/2014/main" id="{EA65EFD2-1F89-4D9A-8DC8-E2E76D159E44}"/>
              </a:ext>
            </a:extLst>
          </p:cNvPr>
          <p:cNvSpPr>
            <a:spLocks noGrp="1"/>
          </p:cNvSpPr>
          <p:nvPr>
            <p:ph idx="1"/>
          </p:nvPr>
        </p:nvSpPr>
        <p:spPr>
          <a:xfrm>
            <a:off x="838200" y="1605280"/>
            <a:ext cx="10515600" cy="4291803"/>
          </a:xfrm>
        </p:spPr>
        <p:txBody>
          <a:bodyPr>
            <a:normAutofit lnSpcReduction="10000"/>
          </a:bodyPr>
          <a:lstStyle/>
          <a:p>
            <a:pPr marL="457200" indent="-457200"/>
            <a:r>
              <a:rPr lang="en-US"/>
              <a:t>Drone Policy</a:t>
            </a:r>
          </a:p>
          <a:p>
            <a:pPr marL="457200" indent="-457200"/>
            <a:r>
              <a:rPr lang="en-US"/>
              <a:t>Who is in charge?</a:t>
            </a:r>
          </a:p>
          <a:p>
            <a:pPr marL="457200" indent="-457200"/>
            <a:r>
              <a:rPr lang="en-US"/>
              <a:t>Maintaining the equipment</a:t>
            </a:r>
          </a:p>
          <a:p>
            <a:pPr marL="457200" indent="-457200"/>
            <a:r>
              <a:rPr lang="en-US"/>
              <a:t>IT help (installs, upgrades)</a:t>
            </a:r>
          </a:p>
          <a:p>
            <a:pPr marL="457200" indent="-457200"/>
            <a:r>
              <a:rPr lang="en-US"/>
              <a:t>What is the goal of using drones in your program?</a:t>
            </a:r>
          </a:p>
          <a:p>
            <a:pPr marL="457200" indent="-457200"/>
            <a:r>
              <a:rPr lang="en-US"/>
              <a:t>Funding sources (budget)</a:t>
            </a:r>
          </a:p>
          <a:p>
            <a:pPr marL="457200" indent="-457200"/>
            <a:r>
              <a:rPr lang="en-US"/>
              <a:t>Know your modes (RTH, Atti, geofencing,etc)</a:t>
            </a:r>
          </a:p>
          <a:p>
            <a:pPr marL="457200" indent="-457200"/>
            <a:r>
              <a:rPr lang="en-US"/>
              <a:t>Local ordinances</a:t>
            </a:r>
          </a:p>
          <a:p>
            <a:pPr marL="457200" indent="-457200"/>
            <a:r>
              <a:rPr lang="en-US"/>
              <a:t>System Limitations</a:t>
            </a:r>
            <a:endParaRPr lang="en-US" dirty="0"/>
          </a:p>
        </p:txBody>
      </p:sp>
    </p:spTree>
    <p:extLst>
      <p:ext uri="{BB962C8B-B14F-4D97-AF65-F5344CB8AC3E}">
        <p14:creationId xmlns:p14="http://schemas.microsoft.com/office/powerpoint/2010/main" val="32593677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Delivery Drone PNG and Delivery Drone Transparent Clipart Free ...">
            <a:extLst>
              <a:ext uri="{FF2B5EF4-FFF2-40B4-BE49-F238E27FC236}">
                <a16:creationId xmlns:a16="http://schemas.microsoft.com/office/drawing/2014/main" id="{0991956D-B9F3-498E-921E-46EF39581C85}"/>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backgroundRemoval t="9375" b="89286" l="3125" r="96875">
                        <a14:foregroundMark x1="53125" y1="60268" x2="53125" y2="60268"/>
                        <a14:foregroundMark x1="53571" y1="56250" x2="53571" y2="56250"/>
                        <a14:foregroundMark x1="7143" y1="33929" x2="7143" y2="33929"/>
                        <a14:foregroundMark x1="3125" y1="33929" x2="3125" y2="33929"/>
                        <a14:foregroundMark x1="90625" y1="33482" x2="91964" y2="33482"/>
                        <a14:foregroundMark x1="95089" y1="33929" x2="96875" y2="33929"/>
                      </a14:backgroundRemoval>
                    </a14:imgEffect>
                  </a14:imgLayer>
                </a14:imgProps>
              </a:ext>
              <a:ext uri="{28A0092B-C50C-407E-A947-70E740481C1C}">
                <a14:useLocalDpi xmlns:a14="http://schemas.microsoft.com/office/drawing/2010/main" val="0"/>
              </a:ext>
            </a:extLst>
          </a:blip>
          <a:srcRect/>
          <a:stretch>
            <a:fillRect/>
          </a:stretch>
        </p:blipFill>
        <p:spPr bwMode="auto">
          <a:xfrm>
            <a:off x="6144503" y="2823152"/>
            <a:ext cx="758685" cy="7586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elivery Drone PNG and Delivery Drone Transparent Clipart Free ...">
            <a:extLst>
              <a:ext uri="{FF2B5EF4-FFF2-40B4-BE49-F238E27FC236}">
                <a16:creationId xmlns:a16="http://schemas.microsoft.com/office/drawing/2014/main" id="{938EB82C-BD7E-428B-A7A2-8A15DDDD405E}"/>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backgroundRemoval t="9375" b="89286" l="3125" r="96875">
                        <a14:foregroundMark x1="53125" y1="60268" x2="53125" y2="60268"/>
                        <a14:foregroundMark x1="53571" y1="56250" x2="53571" y2="56250"/>
                        <a14:foregroundMark x1="7143" y1="33929" x2="7143" y2="33929"/>
                        <a14:foregroundMark x1="3125" y1="33929" x2="3125" y2="33929"/>
                        <a14:foregroundMark x1="90625" y1="33482" x2="91964" y2="33482"/>
                        <a14:foregroundMark x1="95089" y1="33929" x2="96875" y2="33929"/>
                      </a14:backgroundRemoval>
                    </a14:imgEffect>
                  </a14:imgLayer>
                </a14:imgProps>
              </a:ext>
              <a:ext uri="{28A0092B-C50C-407E-A947-70E740481C1C}">
                <a14:useLocalDpi xmlns:a14="http://schemas.microsoft.com/office/drawing/2010/main" val="0"/>
              </a:ext>
            </a:extLst>
          </a:blip>
          <a:srcRect/>
          <a:stretch>
            <a:fillRect/>
          </a:stretch>
        </p:blipFill>
        <p:spPr bwMode="auto">
          <a:xfrm>
            <a:off x="6407903" y="2389796"/>
            <a:ext cx="758685" cy="75868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Delivery Drone PNG and Delivery Drone Transparent Clipart Free ...">
            <a:extLst>
              <a:ext uri="{FF2B5EF4-FFF2-40B4-BE49-F238E27FC236}">
                <a16:creationId xmlns:a16="http://schemas.microsoft.com/office/drawing/2014/main" id="{645CC822-775B-41DB-A1AE-282A376C691B}"/>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backgroundRemoval t="9375" b="89286" l="3125" r="96875">
                        <a14:foregroundMark x1="53125" y1="60268" x2="53125" y2="60268"/>
                        <a14:foregroundMark x1="53571" y1="56250" x2="53571" y2="56250"/>
                        <a14:foregroundMark x1="7143" y1="33929" x2="7143" y2="33929"/>
                        <a14:foregroundMark x1="3125" y1="33929" x2="3125" y2="33929"/>
                        <a14:foregroundMark x1="90625" y1="33482" x2="91964" y2="33482"/>
                        <a14:foregroundMark x1="95089" y1="33929" x2="96875" y2="33929"/>
                      </a14:backgroundRemoval>
                    </a14:imgEffect>
                  </a14:imgLayer>
                </a14:imgProps>
              </a:ext>
              <a:ext uri="{28A0092B-C50C-407E-A947-70E740481C1C}">
                <a14:useLocalDpi xmlns:a14="http://schemas.microsoft.com/office/drawing/2010/main" val="0"/>
              </a:ext>
            </a:extLst>
          </a:blip>
          <a:srcRect/>
          <a:stretch>
            <a:fillRect/>
          </a:stretch>
        </p:blipFill>
        <p:spPr bwMode="auto">
          <a:xfrm>
            <a:off x="6795690" y="2024712"/>
            <a:ext cx="758685" cy="75868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Delivery Drone PNG and Delivery Drone Transparent Clipart Free ...">
            <a:extLst>
              <a:ext uri="{FF2B5EF4-FFF2-40B4-BE49-F238E27FC236}">
                <a16:creationId xmlns:a16="http://schemas.microsoft.com/office/drawing/2014/main" id="{7379ED92-85B0-4BB6-9A92-8A68EF1D86E2}"/>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backgroundRemoval t="9375" b="89286" l="3125" r="96875">
                        <a14:foregroundMark x1="53125" y1="60268" x2="53125" y2="60268"/>
                        <a14:foregroundMark x1="53571" y1="56250" x2="53571" y2="56250"/>
                        <a14:foregroundMark x1="7143" y1="33929" x2="7143" y2="33929"/>
                        <a14:foregroundMark x1="3125" y1="33929" x2="3125" y2="33929"/>
                        <a14:foregroundMark x1="90625" y1="33482" x2="91964" y2="33482"/>
                        <a14:foregroundMark x1="95089" y1="33929" x2="96875" y2="33929"/>
                      </a14:backgroundRemoval>
                    </a14:imgEffect>
                  </a14:imgLayer>
                </a14:imgProps>
              </a:ext>
              <a:ext uri="{28A0092B-C50C-407E-A947-70E740481C1C}">
                <a14:useLocalDpi xmlns:a14="http://schemas.microsoft.com/office/drawing/2010/main" val="0"/>
              </a:ext>
            </a:extLst>
          </a:blip>
          <a:srcRect/>
          <a:stretch>
            <a:fillRect/>
          </a:stretch>
        </p:blipFill>
        <p:spPr bwMode="auto">
          <a:xfrm>
            <a:off x="6030047" y="4703000"/>
            <a:ext cx="758685" cy="75868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Delivery Drone PNG and Delivery Drone Transparent Clipart Free ...">
            <a:extLst>
              <a:ext uri="{FF2B5EF4-FFF2-40B4-BE49-F238E27FC236}">
                <a16:creationId xmlns:a16="http://schemas.microsoft.com/office/drawing/2014/main" id="{801E6AB3-9313-49DC-AE22-8E8A9355CAF0}"/>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backgroundRemoval t="9375" b="89286" l="3125" r="96875">
                        <a14:foregroundMark x1="53125" y1="60268" x2="53125" y2="60268"/>
                        <a14:foregroundMark x1="53571" y1="56250" x2="53571" y2="56250"/>
                        <a14:foregroundMark x1="7143" y1="33929" x2="7143" y2="33929"/>
                        <a14:foregroundMark x1="3125" y1="33929" x2="3125" y2="33929"/>
                        <a14:foregroundMark x1="90625" y1="33482" x2="91964" y2="33482"/>
                        <a14:foregroundMark x1="95089" y1="33929" x2="96875" y2="33929"/>
                      </a14:backgroundRemoval>
                    </a14:imgEffect>
                  </a14:imgLayer>
                </a14:imgProps>
              </a:ext>
              <a:ext uri="{28A0092B-C50C-407E-A947-70E740481C1C}">
                <a14:useLocalDpi xmlns:a14="http://schemas.microsoft.com/office/drawing/2010/main" val="0"/>
              </a:ext>
            </a:extLst>
          </a:blip>
          <a:srcRect/>
          <a:stretch>
            <a:fillRect/>
          </a:stretch>
        </p:blipFill>
        <p:spPr bwMode="auto">
          <a:xfrm>
            <a:off x="6108233" y="3630901"/>
            <a:ext cx="758685" cy="7586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Delivery Drone PNG and Delivery Drone Transparent Clipart Free ...">
            <a:extLst>
              <a:ext uri="{FF2B5EF4-FFF2-40B4-BE49-F238E27FC236}">
                <a16:creationId xmlns:a16="http://schemas.microsoft.com/office/drawing/2014/main" id="{B73042D5-E771-4042-8777-775D496232CC}"/>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backgroundRemoval t="9375" b="89286" l="3125" r="96875">
                        <a14:foregroundMark x1="53125" y1="60268" x2="53125" y2="60268"/>
                        <a14:foregroundMark x1="53571" y1="56250" x2="53571" y2="56250"/>
                        <a14:foregroundMark x1="7143" y1="33929" x2="7143" y2="33929"/>
                        <a14:foregroundMark x1="3125" y1="33929" x2="3125" y2="33929"/>
                        <a14:foregroundMark x1="90625" y1="33482" x2="91964" y2="33482"/>
                        <a14:foregroundMark x1="95089" y1="33929" x2="96875" y2="33929"/>
                      </a14:backgroundRemoval>
                    </a14:imgEffect>
                  </a14:imgLayer>
                </a14:imgProps>
              </a:ext>
              <a:ext uri="{28A0092B-C50C-407E-A947-70E740481C1C}">
                <a14:useLocalDpi xmlns:a14="http://schemas.microsoft.com/office/drawing/2010/main" val="0"/>
              </a:ext>
            </a:extLst>
          </a:blip>
          <a:srcRect/>
          <a:stretch>
            <a:fillRect/>
          </a:stretch>
        </p:blipFill>
        <p:spPr bwMode="auto">
          <a:xfrm>
            <a:off x="6094067" y="3244060"/>
            <a:ext cx="758685" cy="75868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Delivery Drone PNG and Delivery Drone Transparent Clipart Free ...">
            <a:extLst>
              <a:ext uri="{FF2B5EF4-FFF2-40B4-BE49-F238E27FC236}">
                <a16:creationId xmlns:a16="http://schemas.microsoft.com/office/drawing/2014/main" id="{06AB7F74-8251-41C1-82A4-DC58416FA539}"/>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backgroundRemoval t="9375" b="89286" l="3125" r="96875">
                        <a14:foregroundMark x1="53125" y1="60268" x2="53125" y2="60268"/>
                        <a14:foregroundMark x1="53571" y1="56250" x2="53571" y2="56250"/>
                        <a14:foregroundMark x1="7143" y1="33929" x2="7143" y2="33929"/>
                        <a14:foregroundMark x1="3125" y1="33929" x2="3125" y2="33929"/>
                        <a14:foregroundMark x1="90625" y1="33482" x2="91964" y2="33482"/>
                        <a14:foregroundMark x1="95089" y1="33929" x2="96875" y2="33929"/>
                      </a14:backgroundRemoval>
                    </a14:imgEffect>
                  </a14:imgLayer>
                </a14:imgProps>
              </a:ext>
              <a:ext uri="{28A0092B-C50C-407E-A947-70E740481C1C}">
                <a14:useLocalDpi xmlns:a14="http://schemas.microsoft.com/office/drawing/2010/main" val="0"/>
              </a:ext>
            </a:extLst>
          </a:blip>
          <a:srcRect/>
          <a:stretch>
            <a:fillRect/>
          </a:stretch>
        </p:blipFill>
        <p:spPr bwMode="auto">
          <a:xfrm>
            <a:off x="6208754" y="4987382"/>
            <a:ext cx="758685" cy="75868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Delivery Drone PNG and Delivery Drone Transparent Clipart Free ...">
            <a:extLst>
              <a:ext uri="{FF2B5EF4-FFF2-40B4-BE49-F238E27FC236}">
                <a16:creationId xmlns:a16="http://schemas.microsoft.com/office/drawing/2014/main" id="{453A6C82-AFB0-484D-9917-AAD58489CCA2}"/>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backgroundRemoval t="9375" b="89286" l="3125" r="96875">
                        <a14:foregroundMark x1="53125" y1="60268" x2="53125" y2="60268"/>
                        <a14:foregroundMark x1="53571" y1="56250" x2="53571" y2="56250"/>
                        <a14:foregroundMark x1="7143" y1="33929" x2="7143" y2="33929"/>
                        <a14:foregroundMark x1="3125" y1="33929" x2="3125" y2="33929"/>
                        <a14:foregroundMark x1="90625" y1="33482" x2="91964" y2="33482"/>
                        <a14:foregroundMark x1="95089" y1="33929" x2="96875" y2="33929"/>
                      </a14:backgroundRemoval>
                    </a14:imgEffect>
                  </a14:imgLayer>
                </a14:imgProps>
              </a:ext>
              <a:ext uri="{28A0092B-C50C-407E-A947-70E740481C1C}">
                <a14:useLocalDpi xmlns:a14="http://schemas.microsoft.com/office/drawing/2010/main" val="0"/>
              </a:ext>
            </a:extLst>
          </a:blip>
          <a:srcRect/>
          <a:stretch>
            <a:fillRect/>
          </a:stretch>
        </p:blipFill>
        <p:spPr bwMode="auto">
          <a:xfrm>
            <a:off x="5798467" y="4987382"/>
            <a:ext cx="758685" cy="75868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Delivery Drone PNG and Delivery Drone Transparent Clipart Free ...">
            <a:extLst>
              <a:ext uri="{FF2B5EF4-FFF2-40B4-BE49-F238E27FC236}">
                <a16:creationId xmlns:a16="http://schemas.microsoft.com/office/drawing/2014/main" id="{A377142B-FFBC-4AF2-A53B-71CD9990BF0F}"/>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backgroundRemoval t="9375" b="89286" l="3125" r="96875">
                        <a14:foregroundMark x1="53125" y1="60268" x2="53125" y2="60268"/>
                        <a14:foregroundMark x1="53571" y1="56250" x2="53571" y2="56250"/>
                        <a14:foregroundMark x1="7143" y1="33929" x2="7143" y2="33929"/>
                        <a14:foregroundMark x1="3125" y1="33929" x2="3125" y2="33929"/>
                        <a14:foregroundMark x1="90625" y1="33482" x2="91964" y2="33482"/>
                        <a14:foregroundMark x1="95089" y1="33929" x2="96875" y2="33929"/>
                      </a14:backgroundRemoval>
                    </a14:imgEffect>
                  </a14:imgLayer>
                </a14:imgProps>
              </a:ext>
              <a:ext uri="{28A0092B-C50C-407E-A947-70E740481C1C}">
                <a14:useLocalDpi xmlns:a14="http://schemas.microsoft.com/office/drawing/2010/main" val="0"/>
              </a:ext>
            </a:extLst>
          </a:blip>
          <a:srcRect/>
          <a:stretch>
            <a:fillRect/>
          </a:stretch>
        </p:blipFill>
        <p:spPr bwMode="auto">
          <a:xfrm>
            <a:off x="6979617" y="1613115"/>
            <a:ext cx="758685" cy="76912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Delivery Drone PNG and Delivery Drone Transparent Clipart Free ...">
            <a:extLst>
              <a:ext uri="{FF2B5EF4-FFF2-40B4-BE49-F238E27FC236}">
                <a16:creationId xmlns:a16="http://schemas.microsoft.com/office/drawing/2014/main" id="{6308D251-F016-4861-B3A3-89F30B1F3393}"/>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backgroundRemoval t="9375" b="89286" l="3125" r="96875">
                        <a14:foregroundMark x1="53125" y1="60268" x2="53125" y2="60268"/>
                        <a14:foregroundMark x1="53571" y1="56250" x2="53571" y2="56250"/>
                        <a14:foregroundMark x1="7143" y1="33929" x2="7143" y2="33929"/>
                        <a14:foregroundMark x1="3125" y1="33929" x2="3125" y2="33929"/>
                        <a14:foregroundMark x1="90625" y1="33482" x2="91964" y2="33482"/>
                        <a14:foregroundMark x1="95089" y1="33929" x2="96875" y2="33929"/>
                      </a14:backgroundRemoval>
                    </a14:imgEffect>
                  </a14:imgLayer>
                </a14:imgProps>
              </a:ext>
              <a:ext uri="{28A0092B-C50C-407E-A947-70E740481C1C}">
                <a14:useLocalDpi xmlns:a14="http://schemas.microsoft.com/office/drawing/2010/main" val="0"/>
              </a:ext>
            </a:extLst>
          </a:blip>
          <a:srcRect/>
          <a:stretch>
            <a:fillRect/>
          </a:stretch>
        </p:blipFill>
        <p:spPr bwMode="auto">
          <a:xfrm>
            <a:off x="6850799" y="1201302"/>
            <a:ext cx="758685" cy="75868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Delivery Drone PNG and Delivery Drone Transparent Clipart Free ...">
            <a:extLst>
              <a:ext uri="{FF2B5EF4-FFF2-40B4-BE49-F238E27FC236}">
                <a16:creationId xmlns:a16="http://schemas.microsoft.com/office/drawing/2014/main" id="{5B6EC03D-4550-40D3-84DB-983B79A1E524}"/>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backgroundRemoval t="9375" b="89286" l="3125" r="96875">
                        <a14:foregroundMark x1="53125" y1="60268" x2="53125" y2="60268"/>
                        <a14:foregroundMark x1="53571" y1="56250" x2="53571" y2="56250"/>
                        <a14:foregroundMark x1="7143" y1="33929" x2="7143" y2="33929"/>
                        <a14:foregroundMark x1="3125" y1="33929" x2="3125" y2="33929"/>
                        <a14:foregroundMark x1="90625" y1="33482" x2="91964" y2="33482"/>
                        <a14:foregroundMark x1="95089" y1="33929" x2="96875" y2="33929"/>
                      </a14:backgroundRemoval>
                    </a14:imgEffect>
                  </a14:imgLayer>
                </a14:imgProps>
              </a:ext>
              <a:ext uri="{28A0092B-C50C-407E-A947-70E740481C1C}">
                <a14:useLocalDpi xmlns:a14="http://schemas.microsoft.com/office/drawing/2010/main" val="0"/>
              </a:ext>
            </a:extLst>
          </a:blip>
          <a:srcRect/>
          <a:stretch>
            <a:fillRect/>
          </a:stretch>
        </p:blipFill>
        <p:spPr bwMode="auto">
          <a:xfrm>
            <a:off x="5504819" y="1120606"/>
            <a:ext cx="758685" cy="75868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Delivery Drone PNG and Delivery Drone Transparent Clipart Free ...">
            <a:extLst>
              <a:ext uri="{FF2B5EF4-FFF2-40B4-BE49-F238E27FC236}">
                <a16:creationId xmlns:a16="http://schemas.microsoft.com/office/drawing/2014/main" id="{97A12E3C-6D09-40DB-B5A4-21EC2D0A13F3}"/>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backgroundRemoval t="9375" b="89286" l="3125" r="96875">
                        <a14:foregroundMark x1="53125" y1="60268" x2="53125" y2="60268"/>
                        <a14:foregroundMark x1="53571" y1="56250" x2="53571" y2="56250"/>
                        <a14:foregroundMark x1="7143" y1="33929" x2="7143" y2="33929"/>
                        <a14:foregroundMark x1="3125" y1="33929" x2="3125" y2="33929"/>
                        <a14:foregroundMark x1="90625" y1="33482" x2="91964" y2="33482"/>
                        <a14:foregroundMark x1="95089" y1="33929" x2="96875" y2="33929"/>
                      </a14:backgroundRemoval>
                    </a14:imgEffect>
                  </a14:imgLayer>
                </a14:imgProps>
              </a:ext>
              <a:ext uri="{28A0092B-C50C-407E-A947-70E740481C1C}">
                <a14:useLocalDpi xmlns:a14="http://schemas.microsoft.com/office/drawing/2010/main" val="0"/>
              </a:ext>
            </a:extLst>
          </a:blip>
          <a:srcRect/>
          <a:stretch>
            <a:fillRect/>
          </a:stretch>
        </p:blipFill>
        <p:spPr bwMode="auto">
          <a:xfrm>
            <a:off x="5266928" y="1504203"/>
            <a:ext cx="758685" cy="75868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Delivery Drone PNG and Delivery Drone Transparent Clipart Free ...">
            <a:extLst>
              <a:ext uri="{FF2B5EF4-FFF2-40B4-BE49-F238E27FC236}">
                <a16:creationId xmlns:a16="http://schemas.microsoft.com/office/drawing/2014/main" id="{4C3DA063-4491-4513-AB67-0E782F374B52}"/>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backgroundRemoval t="9375" b="89286" l="3125" r="96875">
                        <a14:foregroundMark x1="53125" y1="60268" x2="53125" y2="60268"/>
                        <a14:foregroundMark x1="53571" y1="56250" x2="53571" y2="56250"/>
                        <a14:foregroundMark x1="7143" y1="33929" x2="7143" y2="33929"/>
                        <a14:foregroundMark x1="3125" y1="33929" x2="3125" y2="33929"/>
                        <a14:foregroundMark x1="90625" y1="33482" x2="91964" y2="33482"/>
                        <a14:foregroundMark x1="95089" y1="33929" x2="96875" y2="33929"/>
                      </a14:backgroundRemoval>
                    </a14:imgEffect>
                  </a14:imgLayer>
                </a14:imgProps>
              </a:ext>
              <a:ext uri="{28A0092B-C50C-407E-A947-70E740481C1C}">
                <a14:useLocalDpi xmlns:a14="http://schemas.microsoft.com/office/drawing/2010/main" val="0"/>
              </a:ext>
            </a:extLst>
          </a:blip>
          <a:srcRect/>
          <a:stretch>
            <a:fillRect/>
          </a:stretch>
        </p:blipFill>
        <p:spPr bwMode="auto">
          <a:xfrm>
            <a:off x="6557152" y="832671"/>
            <a:ext cx="758685" cy="75868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Delivery Drone PNG and Delivery Drone Transparent Clipart Free ...">
            <a:extLst>
              <a:ext uri="{FF2B5EF4-FFF2-40B4-BE49-F238E27FC236}">
                <a16:creationId xmlns:a16="http://schemas.microsoft.com/office/drawing/2014/main" id="{2746431B-FD53-4D05-9F63-EB4375757637}"/>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backgroundRemoval t="9375" b="89286" l="3125" r="96875">
                        <a14:foregroundMark x1="53125" y1="60268" x2="53125" y2="60268"/>
                        <a14:foregroundMark x1="53571" y1="56250" x2="53571" y2="56250"/>
                        <a14:foregroundMark x1="7143" y1="33929" x2="7143" y2="33929"/>
                        <a14:foregroundMark x1="3125" y1="33929" x2="3125" y2="33929"/>
                        <a14:foregroundMark x1="90625" y1="33482" x2="91964" y2="33482"/>
                        <a14:foregroundMark x1="95089" y1="33929" x2="96875" y2="33929"/>
                      </a14:backgroundRemoval>
                    </a14:imgEffect>
                  </a14:imgLayer>
                </a14:imgProps>
              </a:ext>
              <a:ext uri="{28A0092B-C50C-407E-A947-70E740481C1C}">
                <a14:useLocalDpi xmlns:a14="http://schemas.microsoft.com/office/drawing/2010/main" val="0"/>
              </a:ext>
            </a:extLst>
          </a:blip>
          <a:srcRect/>
          <a:stretch>
            <a:fillRect/>
          </a:stretch>
        </p:blipFill>
        <p:spPr bwMode="auto">
          <a:xfrm>
            <a:off x="5884162" y="780246"/>
            <a:ext cx="758685" cy="7586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21198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9CD49A47-AE4D-414C-ADDF-D6EA5E5B19CC}"/>
              </a:ext>
            </a:extLst>
          </p:cNvPr>
          <p:cNvPicPr>
            <a:picLocks noChangeAspect="1"/>
          </p:cNvPicPr>
          <p:nvPr/>
        </p:nvPicPr>
        <p:blipFill>
          <a:blip r:embed="rId2"/>
          <a:stretch>
            <a:fillRect/>
          </a:stretch>
        </p:blipFill>
        <p:spPr>
          <a:xfrm>
            <a:off x="-84842" y="451332"/>
            <a:ext cx="12192000" cy="6858000"/>
          </a:xfrm>
          <a:prstGeom prst="rect">
            <a:avLst/>
          </a:prstGeom>
        </p:spPr>
      </p:pic>
      <p:sp>
        <p:nvSpPr>
          <p:cNvPr id="2" name="Title 1">
            <a:extLst>
              <a:ext uri="{FF2B5EF4-FFF2-40B4-BE49-F238E27FC236}">
                <a16:creationId xmlns:a16="http://schemas.microsoft.com/office/drawing/2014/main" id="{6A23ED90-53C2-BC4B-AA39-DEC96AFA6265}"/>
              </a:ext>
            </a:extLst>
          </p:cNvPr>
          <p:cNvSpPr>
            <a:spLocks noGrp="1"/>
          </p:cNvSpPr>
          <p:nvPr>
            <p:ph type="ctrTitle"/>
          </p:nvPr>
        </p:nvSpPr>
        <p:spPr>
          <a:xfrm>
            <a:off x="1524000" y="2558426"/>
            <a:ext cx="9144000" cy="1938160"/>
          </a:xfrm>
        </p:spPr>
        <p:txBody>
          <a:bodyPr>
            <a:normAutofit/>
          </a:bodyPr>
          <a:lstStyle/>
          <a:p>
            <a:r>
              <a:rPr lang="en-US" dirty="0"/>
              <a:t>LUNCH BREAK!</a:t>
            </a:r>
            <a:br>
              <a:rPr lang="en-US" dirty="0"/>
            </a:br>
            <a:r>
              <a:rPr lang="en-US" sz="4800" dirty="0"/>
              <a:t>We will return at 12:45 CST</a:t>
            </a:r>
          </a:p>
        </p:txBody>
      </p:sp>
      <p:sp>
        <p:nvSpPr>
          <p:cNvPr id="3" name="Subtitle 2">
            <a:extLst>
              <a:ext uri="{FF2B5EF4-FFF2-40B4-BE49-F238E27FC236}">
                <a16:creationId xmlns:a16="http://schemas.microsoft.com/office/drawing/2014/main" id="{BE1475C6-47B6-AF47-B559-DF6EE7AE930C}"/>
              </a:ext>
            </a:extLst>
          </p:cNvPr>
          <p:cNvSpPr>
            <a:spLocks noGrp="1"/>
          </p:cNvSpPr>
          <p:nvPr>
            <p:ph type="subTitle" idx="1"/>
          </p:nvPr>
        </p:nvSpPr>
        <p:spPr>
          <a:xfrm>
            <a:off x="0" y="3880332"/>
            <a:ext cx="12192000" cy="1655762"/>
          </a:xfrm>
        </p:spPr>
        <p:txBody>
          <a:bodyPr>
            <a:normAutofit/>
          </a:bodyPr>
          <a:lstStyle/>
          <a:p>
            <a:endParaRPr lang="en-US" dirty="0"/>
          </a:p>
          <a:p>
            <a:endParaRPr lang="en-US" dirty="0"/>
          </a:p>
          <a:p>
            <a:endParaRPr lang="en-US" dirty="0"/>
          </a:p>
        </p:txBody>
      </p:sp>
      <p:sp>
        <p:nvSpPr>
          <p:cNvPr id="4" name="Rectangle 3">
            <a:extLst>
              <a:ext uri="{FF2B5EF4-FFF2-40B4-BE49-F238E27FC236}">
                <a16:creationId xmlns:a16="http://schemas.microsoft.com/office/drawing/2014/main" id="{275ED317-D558-4B97-A3B0-B153484F4013}"/>
              </a:ext>
            </a:extLst>
          </p:cNvPr>
          <p:cNvSpPr/>
          <p:nvPr/>
        </p:nvSpPr>
        <p:spPr>
          <a:xfrm>
            <a:off x="3526439" y="4647008"/>
            <a:ext cx="4969437" cy="369332"/>
          </a:xfrm>
          <a:prstGeom prst="rect">
            <a:avLst/>
          </a:prstGeom>
        </p:spPr>
        <p:txBody>
          <a:bodyPr wrap="none">
            <a:spAutoFit/>
          </a:bodyPr>
          <a:lstStyle/>
          <a:p>
            <a:r>
              <a:rPr lang="en-US" u="sng" dirty="0">
                <a:solidFill>
                  <a:srgbClr val="0563C1"/>
                </a:solidFill>
                <a:latin typeface="Calibri" panose="020F0502020204030204" pitchFamily="34" charset="0"/>
                <a:ea typeface="Calibri" panose="020F0502020204030204" pitchFamily="34" charset="0"/>
                <a:hlinkClick r:id="rId3"/>
              </a:rPr>
              <a:t>https://www.youtube.com/watch?v=Fl40XNdRpdQ</a:t>
            </a:r>
            <a:endParaRPr lang="en-US" dirty="0"/>
          </a:p>
        </p:txBody>
      </p:sp>
    </p:spTree>
    <p:extLst>
      <p:ext uri="{BB962C8B-B14F-4D97-AF65-F5344CB8AC3E}">
        <p14:creationId xmlns:p14="http://schemas.microsoft.com/office/powerpoint/2010/main" val="4842542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9CD49A47-AE4D-414C-ADDF-D6EA5E5B19CC}"/>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A23ED90-53C2-BC4B-AA39-DEC96AFA6265}"/>
              </a:ext>
            </a:extLst>
          </p:cNvPr>
          <p:cNvSpPr>
            <a:spLocks noGrp="1"/>
          </p:cNvSpPr>
          <p:nvPr>
            <p:ph type="ctrTitle"/>
          </p:nvPr>
        </p:nvSpPr>
        <p:spPr>
          <a:xfrm>
            <a:off x="1524000" y="1439468"/>
            <a:ext cx="9144000" cy="2237915"/>
          </a:xfrm>
        </p:spPr>
        <p:txBody>
          <a:bodyPr>
            <a:normAutofit fontScale="90000"/>
          </a:bodyPr>
          <a:lstStyle/>
          <a:p>
            <a:r>
              <a:rPr lang="en-US" dirty="0"/>
              <a:t>Drone Operations </a:t>
            </a:r>
            <a:br>
              <a:rPr lang="en-US" dirty="0"/>
            </a:br>
            <a:r>
              <a:rPr lang="en-US" dirty="0"/>
              <a:t>and </a:t>
            </a:r>
            <a:br>
              <a:rPr lang="en-US" dirty="0"/>
            </a:br>
            <a:r>
              <a:rPr lang="en-US" dirty="0"/>
              <a:t>Best Practices</a:t>
            </a:r>
          </a:p>
        </p:txBody>
      </p:sp>
      <p:sp>
        <p:nvSpPr>
          <p:cNvPr id="3" name="Subtitle 2">
            <a:extLst>
              <a:ext uri="{FF2B5EF4-FFF2-40B4-BE49-F238E27FC236}">
                <a16:creationId xmlns:a16="http://schemas.microsoft.com/office/drawing/2014/main" id="{BE1475C6-47B6-AF47-B559-DF6EE7AE930C}"/>
              </a:ext>
            </a:extLst>
          </p:cNvPr>
          <p:cNvSpPr>
            <a:spLocks noGrp="1"/>
          </p:cNvSpPr>
          <p:nvPr>
            <p:ph type="subTitle" idx="1"/>
          </p:nvPr>
        </p:nvSpPr>
        <p:spPr>
          <a:xfrm>
            <a:off x="0" y="3880332"/>
            <a:ext cx="12192000" cy="1655762"/>
          </a:xfrm>
        </p:spPr>
        <p:txBody>
          <a:bodyPr>
            <a:normAutofit fontScale="77500" lnSpcReduction="20000"/>
          </a:bodyPr>
          <a:lstStyle/>
          <a:p>
            <a:r>
              <a:rPr lang="en-US" dirty="0"/>
              <a:t>Presented by</a:t>
            </a:r>
          </a:p>
          <a:p>
            <a:endParaRPr lang="en-US" dirty="0"/>
          </a:p>
          <a:p>
            <a:r>
              <a:rPr lang="en-US" dirty="0"/>
              <a:t>    Tom Biller</a:t>
            </a:r>
          </a:p>
          <a:p>
            <a:r>
              <a:rPr lang="en-US" dirty="0"/>
              <a:t>   Director, </a:t>
            </a:r>
            <a:r>
              <a:rPr lang="en-US" dirty="0" err="1"/>
              <a:t>DroneTECH</a:t>
            </a:r>
            <a:endParaRPr lang="en-US" dirty="0"/>
          </a:p>
          <a:p>
            <a:r>
              <a:rPr lang="en-US" dirty="0">
                <a:hlinkClick r:id="rId3"/>
              </a:rPr>
              <a:t>Thomas.biller@northlandcollege.edu</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40318338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62867-9F59-4CD7-9660-B47999109E13}"/>
              </a:ext>
            </a:extLst>
          </p:cNvPr>
          <p:cNvSpPr>
            <a:spLocks noGrp="1"/>
          </p:cNvSpPr>
          <p:nvPr>
            <p:ph type="title"/>
          </p:nvPr>
        </p:nvSpPr>
        <p:spPr/>
        <p:txBody>
          <a:bodyPr/>
          <a:lstStyle/>
          <a:p>
            <a:r>
              <a:rPr lang="en-US" dirty="0">
                <a:solidFill>
                  <a:srgbClr val="C00000"/>
                </a:solidFill>
              </a:rPr>
              <a:t>Safety First!</a:t>
            </a:r>
          </a:p>
        </p:txBody>
      </p:sp>
      <p:pic>
        <p:nvPicPr>
          <p:cNvPr id="4" name="Online Media 3" title="Drone Blender">
            <a:hlinkClick r:id="" action="ppaction://media"/>
            <a:extLst>
              <a:ext uri="{FF2B5EF4-FFF2-40B4-BE49-F238E27FC236}">
                <a16:creationId xmlns:a16="http://schemas.microsoft.com/office/drawing/2014/main" id="{96707441-BF07-440B-B830-6BB7B744B921}"/>
              </a:ext>
            </a:extLst>
          </p:cNvPr>
          <p:cNvPicPr>
            <a:picLocks noGrp="1" noRot="1" noChangeAspect="1"/>
          </p:cNvPicPr>
          <p:nvPr>
            <p:ph idx="1"/>
            <a:videoFile r:link="rId1"/>
          </p:nvPr>
        </p:nvPicPr>
        <p:blipFill>
          <a:blip r:embed="rId3"/>
          <a:stretch>
            <a:fillRect/>
          </a:stretch>
        </p:blipFill>
        <p:spPr>
          <a:xfrm>
            <a:off x="0" y="0"/>
            <a:ext cx="12192000" cy="5975498"/>
          </a:xfrm>
          <a:prstGeom prst="rect">
            <a:avLst/>
          </a:prstGeom>
        </p:spPr>
      </p:pic>
    </p:spTree>
    <p:extLst>
      <p:ext uri="{BB962C8B-B14F-4D97-AF65-F5344CB8AC3E}">
        <p14:creationId xmlns:p14="http://schemas.microsoft.com/office/powerpoint/2010/main" val="29763743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54E711E-7DE0-4D9E-B52F-BBE681CD83DF}"/>
              </a:ext>
            </a:extLst>
          </p:cNvPr>
          <p:cNvSpPr>
            <a:spLocks noGrp="1"/>
          </p:cNvSpPr>
          <p:nvPr>
            <p:ph idx="1"/>
          </p:nvPr>
        </p:nvSpPr>
        <p:spPr>
          <a:xfrm>
            <a:off x="1093381" y="1601990"/>
            <a:ext cx="10515600" cy="3654019"/>
          </a:xfrm>
        </p:spPr>
        <p:txBody>
          <a:bodyPr/>
          <a:lstStyle/>
          <a:p>
            <a:r>
              <a:rPr lang="en-US" dirty="0">
                <a:solidFill>
                  <a:srgbClr val="FFC000"/>
                </a:solidFill>
              </a:rPr>
              <a:t>Safety First!</a:t>
            </a:r>
          </a:p>
          <a:p>
            <a:r>
              <a:rPr lang="en-US" dirty="0">
                <a:solidFill>
                  <a:srgbClr val="FFC000"/>
                </a:solidFill>
              </a:rPr>
              <a:t>Read The Manual</a:t>
            </a:r>
          </a:p>
          <a:p>
            <a:r>
              <a:rPr lang="en-US" dirty="0">
                <a:solidFill>
                  <a:srgbClr val="FFC000"/>
                </a:solidFill>
              </a:rPr>
              <a:t>Log Books and Tracking Flight Hours</a:t>
            </a:r>
          </a:p>
          <a:p>
            <a:r>
              <a:rPr lang="en-US" dirty="0">
                <a:solidFill>
                  <a:srgbClr val="FFC000"/>
                </a:solidFill>
              </a:rPr>
              <a:t>Flight Simulators</a:t>
            </a:r>
          </a:p>
          <a:p>
            <a:r>
              <a:rPr lang="en-US" dirty="0">
                <a:solidFill>
                  <a:srgbClr val="FFC000"/>
                </a:solidFill>
              </a:rPr>
              <a:t>Pre-flight/post flight checklists</a:t>
            </a:r>
          </a:p>
        </p:txBody>
      </p:sp>
    </p:spTree>
    <p:extLst>
      <p:ext uri="{BB962C8B-B14F-4D97-AF65-F5344CB8AC3E}">
        <p14:creationId xmlns:p14="http://schemas.microsoft.com/office/powerpoint/2010/main" val="16348576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F5FA8-A617-4E29-ADD2-6B5737820C22}"/>
              </a:ext>
            </a:extLst>
          </p:cNvPr>
          <p:cNvSpPr>
            <a:spLocks noGrp="1"/>
          </p:cNvSpPr>
          <p:nvPr>
            <p:ph type="title"/>
          </p:nvPr>
        </p:nvSpPr>
        <p:spPr/>
        <p:txBody>
          <a:bodyPr>
            <a:normAutofit/>
          </a:bodyPr>
          <a:lstStyle/>
          <a:p>
            <a:r>
              <a:rPr lang="en-US" sz="3600" dirty="0">
                <a:solidFill>
                  <a:srgbClr val="FFC000"/>
                </a:solidFill>
              </a:rPr>
              <a:t>Safety First!</a:t>
            </a:r>
          </a:p>
        </p:txBody>
      </p:sp>
      <p:pic>
        <p:nvPicPr>
          <p:cNvPr id="4" name="Content Placeholder 3">
            <a:extLst>
              <a:ext uri="{FF2B5EF4-FFF2-40B4-BE49-F238E27FC236}">
                <a16:creationId xmlns:a16="http://schemas.microsoft.com/office/drawing/2014/main" id="{4EB4AB83-A99B-4A9A-A1FC-3A96C2721FF0}"/>
              </a:ext>
            </a:extLst>
          </p:cNvPr>
          <p:cNvPicPr>
            <a:picLocks noGrp="1" noChangeAspect="1"/>
          </p:cNvPicPr>
          <p:nvPr>
            <p:ph idx="1"/>
          </p:nvPr>
        </p:nvPicPr>
        <p:blipFill>
          <a:blip r:embed="rId2"/>
          <a:stretch>
            <a:fillRect/>
          </a:stretch>
        </p:blipFill>
        <p:spPr>
          <a:xfrm>
            <a:off x="390256" y="2243138"/>
            <a:ext cx="4457794" cy="3654425"/>
          </a:xfrm>
          <a:prstGeom prst="rect">
            <a:avLst/>
          </a:prstGeom>
        </p:spPr>
      </p:pic>
      <p:pic>
        <p:nvPicPr>
          <p:cNvPr id="5" name="Picture 4">
            <a:extLst>
              <a:ext uri="{FF2B5EF4-FFF2-40B4-BE49-F238E27FC236}">
                <a16:creationId xmlns:a16="http://schemas.microsoft.com/office/drawing/2014/main" id="{24215D25-1552-4825-877B-C586E4B1E7DD}"/>
              </a:ext>
            </a:extLst>
          </p:cNvPr>
          <p:cNvPicPr>
            <a:picLocks noChangeAspect="1"/>
          </p:cNvPicPr>
          <p:nvPr/>
        </p:nvPicPr>
        <p:blipFill>
          <a:blip r:embed="rId3"/>
          <a:stretch>
            <a:fillRect/>
          </a:stretch>
        </p:blipFill>
        <p:spPr>
          <a:xfrm>
            <a:off x="5134244" y="1986148"/>
            <a:ext cx="6667500" cy="3105150"/>
          </a:xfrm>
          <a:prstGeom prst="rect">
            <a:avLst/>
          </a:prstGeom>
        </p:spPr>
      </p:pic>
      <p:sp>
        <p:nvSpPr>
          <p:cNvPr id="6" name="Rectangle 5">
            <a:extLst>
              <a:ext uri="{FF2B5EF4-FFF2-40B4-BE49-F238E27FC236}">
                <a16:creationId xmlns:a16="http://schemas.microsoft.com/office/drawing/2014/main" id="{D8C2B9C4-EB54-4776-931B-6E18A5F09D06}"/>
              </a:ext>
            </a:extLst>
          </p:cNvPr>
          <p:cNvSpPr/>
          <p:nvPr/>
        </p:nvSpPr>
        <p:spPr>
          <a:xfrm>
            <a:off x="7057636" y="5215838"/>
            <a:ext cx="2095638" cy="307777"/>
          </a:xfrm>
          <a:prstGeom prst="rect">
            <a:avLst/>
          </a:prstGeom>
        </p:spPr>
        <p:txBody>
          <a:bodyPr wrap="none">
            <a:spAutoFit/>
          </a:bodyPr>
          <a:lstStyle/>
          <a:p>
            <a:r>
              <a:rPr lang="en-US" sz="1400" dirty="0">
                <a:solidFill>
                  <a:srgbClr val="FFFF00"/>
                </a:solidFill>
              </a:rPr>
              <a:t>http://learn.parallax.com/</a:t>
            </a:r>
          </a:p>
        </p:txBody>
      </p:sp>
    </p:spTree>
    <p:extLst>
      <p:ext uri="{BB962C8B-B14F-4D97-AF65-F5344CB8AC3E}">
        <p14:creationId xmlns:p14="http://schemas.microsoft.com/office/powerpoint/2010/main" val="21840868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F5FA8-A617-4E29-ADD2-6B5737820C22}"/>
              </a:ext>
            </a:extLst>
          </p:cNvPr>
          <p:cNvSpPr>
            <a:spLocks noGrp="1"/>
          </p:cNvSpPr>
          <p:nvPr>
            <p:ph type="title"/>
          </p:nvPr>
        </p:nvSpPr>
        <p:spPr>
          <a:xfrm>
            <a:off x="838200" y="1239209"/>
            <a:ext cx="10515600" cy="868918"/>
          </a:xfrm>
        </p:spPr>
        <p:txBody>
          <a:bodyPr>
            <a:normAutofit/>
          </a:bodyPr>
          <a:lstStyle/>
          <a:p>
            <a:r>
              <a:rPr lang="en-US" sz="3600">
                <a:solidFill>
                  <a:srgbClr val="FFC000"/>
                </a:solidFill>
              </a:rPr>
              <a:t>Read The Manual </a:t>
            </a:r>
            <a:endParaRPr lang="en-US" sz="3600" dirty="0">
              <a:solidFill>
                <a:srgbClr val="FFC000"/>
              </a:solidFill>
            </a:endParaRPr>
          </a:p>
        </p:txBody>
      </p:sp>
      <p:pic>
        <p:nvPicPr>
          <p:cNvPr id="1026" name="Picture 2" descr="DJI PHANTOM 4 ADVANCE USER INSTRUCTION MANUAL PLUS MANUAL WITH ...">
            <a:extLst>
              <a:ext uri="{FF2B5EF4-FFF2-40B4-BE49-F238E27FC236}">
                <a16:creationId xmlns:a16="http://schemas.microsoft.com/office/drawing/2014/main" id="{05E99270-2813-4E3D-B50D-BB72277397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3548" y="375763"/>
            <a:ext cx="6181908" cy="429642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5002B24C-8F92-4333-BF5E-FF8E44FD8CFB}"/>
              </a:ext>
            </a:extLst>
          </p:cNvPr>
          <p:cNvSpPr/>
          <p:nvPr/>
        </p:nvSpPr>
        <p:spPr>
          <a:xfrm>
            <a:off x="964018" y="5110974"/>
            <a:ext cx="6096000" cy="523220"/>
          </a:xfrm>
          <a:prstGeom prst="rect">
            <a:avLst/>
          </a:prstGeom>
        </p:spPr>
        <p:txBody>
          <a:bodyPr>
            <a:spAutoFit/>
          </a:bodyPr>
          <a:lstStyle/>
          <a:p>
            <a:r>
              <a:rPr lang="en-US" sz="1400">
                <a:solidFill>
                  <a:srgbClr val="FFFF00"/>
                </a:solidFill>
                <a:hlinkClick r:id="rId3">
                  <a:extLst>
                    <a:ext uri="{A12FA001-AC4F-418D-AE19-62706E023703}">
                      <ahyp:hlinkClr xmlns:ahyp="http://schemas.microsoft.com/office/drawing/2018/hyperlinkcolor" val="tx"/>
                    </a:ext>
                  </a:extLst>
                </a:hlinkClick>
              </a:rPr>
              <a:t>https://dl.djicdn.com/downloads/phantom_4_pro/Phantom+4+Pro+Pro+Plus+User+Manual+v1.0.pdf</a:t>
            </a:r>
            <a:endParaRPr lang="en-US" sz="1400" dirty="0">
              <a:solidFill>
                <a:srgbClr val="FFFF00"/>
              </a:solidFill>
            </a:endParaRPr>
          </a:p>
        </p:txBody>
      </p:sp>
    </p:spTree>
    <p:extLst>
      <p:ext uri="{BB962C8B-B14F-4D97-AF65-F5344CB8AC3E}">
        <p14:creationId xmlns:p14="http://schemas.microsoft.com/office/powerpoint/2010/main" val="24556831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F5FA8-A617-4E29-ADD2-6B5737820C22}"/>
              </a:ext>
            </a:extLst>
          </p:cNvPr>
          <p:cNvSpPr>
            <a:spLocks noGrp="1"/>
          </p:cNvSpPr>
          <p:nvPr>
            <p:ph type="title"/>
          </p:nvPr>
        </p:nvSpPr>
        <p:spPr/>
        <p:txBody>
          <a:bodyPr>
            <a:normAutofit/>
          </a:bodyPr>
          <a:lstStyle/>
          <a:p>
            <a:r>
              <a:rPr lang="en-US" sz="3600" dirty="0">
                <a:solidFill>
                  <a:srgbClr val="FFC000"/>
                </a:solidFill>
              </a:rPr>
              <a:t>Log Books</a:t>
            </a:r>
          </a:p>
        </p:txBody>
      </p:sp>
      <p:pic>
        <p:nvPicPr>
          <p:cNvPr id="8" name="Content Placeholder 7">
            <a:extLst>
              <a:ext uri="{FF2B5EF4-FFF2-40B4-BE49-F238E27FC236}">
                <a16:creationId xmlns:a16="http://schemas.microsoft.com/office/drawing/2014/main" id="{960E9B10-37F9-4B1B-89EE-0A09FC867232}"/>
              </a:ext>
            </a:extLst>
          </p:cNvPr>
          <p:cNvPicPr>
            <a:picLocks noGrp="1" noChangeAspect="1"/>
          </p:cNvPicPr>
          <p:nvPr>
            <p:ph idx="1"/>
          </p:nvPr>
        </p:nvPicPr>
        <p:blipFill>
          <a:blip r:embed="rId2"/>
          <a:stretch>
            <a:fillRect/>
          </a:stretch>
        </p:blipFill>
        <p:spPr>
          <a:xfrm>
            <a:off x="1219200" y="2706687"/>
            <a:ext cx="9753600" cy="2457450"/>
          </a:xfrm>
          <a:prstGeom prst="rect">
            <a:avLst/>
          </a:prstGeom>
        </p:spPr>
      </p:pic>
      <p:sp>
        <p:nvSpPr>
          <p:cNvPr id="10" name="Rectangle 9">
            <a:extLst>
              <a:ext uri="{FF2B5EF4-FFF2-40B4-BE49-F238E27FC236}">
                <a16:creationId xmlns:a16="http://schemas.microsoft.com/office/drawing/2014/main" id="{0B47972B-A19F-4EFC-9582-8F0C15D16F22}"/>
              </a:ext>
            </a:extLst>
          </p:cNvPr>
          <p:cNvSpPr/>
          <p:nvPr/>
        </p:nvSpPr>
        <p:spPr>
          <a:xfrm>
            <a:off x="2051142" y="5384136"/>
            <a:ext cx="3818096" cy="307777"/>
          </a:xfrm>
          <a:prstGeom prst="rect">
            <a:avLst/>
          </a:prstGeom>
        </p:spPr>
        <p:txBody>
          <a:bodyPr wrap="none">
            <a:spAutoFit/>
          </a:bodyPr>
          <a:lstStyle/>
          <a:p>
            <a:r>
              <a:rPr lang="en-US" sz="1400" dirty="0">
                <a:solidFill>
                  <a:srgbClr val="FF0000"/>
                </a:solidFill>
                <a:hlinkClick r:id="rId3">
                  <a:extLst>
                    <a:ext uri="{A12FA001-AC4F-418D-AE19-62706E023703}">
                      <ahyp:hlinkClr xmlns:ahyp="http://schemas.microsoft.com/office/drawing/2018/hyperlinkcolor" val="tx"/>
                    </a:ext>
                  </a:extLst>
                </a:hlinkClick>
              </a:rPr>
              <a:t>https://thedronetrainer.com/free-drone-logbook/</a:t>
            </a:r>
            <a:endParaRPr lang="en-US" sz="1400" dirty="0">
              <a:solidFill>
                <a:srgbClr val="FF0000"/>
              </a:solidFill>
            </a:endParaRPr>
          </a:p>
        </p:txBody>
      </p:sp>
    </p:spTree>
    <p:extLst>
      <p:ext uri="{BB962C8B-B14F-4D97-AF65-F5344CB8AC3E}">
        <p14:creationId xmlns:p14="http://schemas.microsoft.com/office/powerpoint/2010/main" val="34091152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F5FA8-A617-4E29-ADD2-6B5737820C22}"/>
              </a:ext>
            </a:extLst>
          </p:cNvPr>
          <p:cNvSpPr>
            <a:spLocks noGrp="1"/>
          </p:cNvSpPr>
          <p:nvPr>
            <p:ph type="title"/>
          </p:nvPr>
        </p:nvSpPr>
        <p:spPr>
          <a:xfrm>
            <a:off x="609601" y="4385066"/>
            <a:ext cx="10923638" cy="1317643"/>
          </a:xfrm>
        </p:spPr>
        <p:txBody>
          <a:bodyPr vert="horz" lIns="91440" tIns="45720" rIns="91440" bIns="45720" rtlCol="0" anchor="b">
            <a:normAutofit/>
          </a:bodyPr>
          <a:lstStyle/>
          <a:p>
            <a:r>
              <a:rPr lang="en-US" sz="6600" kern="1200">
                <a:solidFill>
                  <a:schemeClr val="tx1"/>
                </a:solidFill>
                <a:latin typeface="+mj-lt"/>
                <a:ea typeface="+mj-ea"/>
                <a:cs typeface="+mj-cs"/>
              </a:rPr>
              <a:t>Flight Simulators</a:t>
            </a:r>
          </a:p>
        </p:txBody>
      </p:sp>
      <p:pic>
        <p:nvPicPr>
          <p:cNvPr id="11" name="Picture 10">
            <a:extLst>
              <a:ext uri="{FF2B5EF4-FFF2-40B4-BE49-F238E27FC236}">
                <a16:creationId xmlns:a16="http://schemas.microsoft.com/office/drawing/2014/main" id="{81C7DDEA-AAC4-4F6D-81A6-47A87A30F533}"/>
              </a:ext>
            </a:extLst>
          </p:cNvPr>
          <p:cNvPicPr>
            <a:picLocks noChangeAspect="1"/>
          </p:cNvPicPr>
          <p:nvPr/>
        </p:nvPicPr>
        <p:blipFill rotWithShape="1">
          <a:blip r:embed="rId2"/>
          <a:srcRect l="34334" r="11841"/>
          <a:stretch/>
        </p:blipFill>
        <p:spPr>
          <a:xfrm>
            <a:off x="20" y="10"/>
            <a:ext cx="4059916" cy="4242806"/>
          </a:xfrm>
          <a:prstGeom prst="rect">
            <a:avLst/>
          </a:prstGeom>
        </p:spPr>
      </p:pic>
      <p:pic>
        <p:nvPicPr>
          <p:cNvPr id="12" name="Picture 11">
            <a:extLst>
              <a:ext uri="{FF2B5EF4-FFF2-40B4-BE49-F238E27FC236}">
                <a16:creationId xmlns:a16="http://schemas.microsoft.com/office/drawing/2014/main" id="{096D5F87-03D9-447A-B7D9-3EE9871A44CD}"/>
              </a:ext>
            </a:extLst>
          </p:cNvPr>
          <p:cNvPicPr>
            <a:picLocks noChangeAspect="1"/>
          </p:cNvPicPr>
          <p:nvPr/>
        </p:nvPicPr>
        <p:blipFill rotWithShape="1">
          <a:blip r:embed="rId3"/>
          <a:srcRect l="20678" r="25457"/>
          <a:stretch/>
        </p:blipFill>
        <p:spPr>
          <a:xfrm>
            <a:off x="4090482" y="-1"/>
            <a:ext cx="4062918" cy="4242816"/>
          </a:xfrm>
          <a:prstGeom prst="rect">
            <a:avLst/>
          </a:prstGeom>
        </p:spPr>
      </p:pic>
      <p:pic>
        <p:nvPicPr>
          <p:cNvPr id="16" name="Content Placeholder 15">
            <a:extLst>
              <a:ext uri="{FF2B5EF4-FFF2-40B4-BE49-F238E27FC236}">
                <a16:creationId xmlns:a16="http://schemas.microsoft.com/office/drawing/2014/main" id="{183499BA-D488-4F02-AFD0-2F086A824B47}"/>
              </a:ext>
            </a:extLst>
          </p:cNvPr>
          <p:cNvPicPr>
            <a:picLocks noGrp="1" noChangeAspect="1"/>
          </p:cNvPicPr>
          <p:nvPr>
            <p:ph idx="1"/>
          </p:nvPr>
        </p:nvPicPr>
        <p:blipFill rotWithShape="1">
          <a:blip r:embed="rId4"/>
          <a:srcRect r="5266" b="-1"/>
          <a:stretch/>
        </p:blipFill>
        <p:spPr>
          <a:xfrm>
            <a:off x="8132064" y="10"/>
            <a:ext cx="4059936" cy="4242806"/>
          </a:xfrm>
          <a:prstGeom prst="rect">
            <a:avLst/>
          </a:prstGeom>
        </p:spPr>
      </p:pic>
      <p:cxnSp>
        <p:nvCxnSpPr>
          <p:cNvPr id="21" name="Straight Connector 20">
            <a:extLst>
              <a:ext uri="{FF2B5EF4-FFF2-40B4-BE49-F238E27FC236}">
                <a16:creationId xmlns:a16="http://schemas.microsoft.com/office/drawing/2014/main" id="{C800968E-0A99-46C4-A9B2-6A63AC66F4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 y="4242136"/>
            <a:ext cx="12192002" cy="0"/>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0627B73E-D784-4780-AA33-DCDFE7DA16E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62919" y="-680"/>
            <a:ext cx="0" cy="4242816"/>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BAD6A72-88E8-42F7-88B9-CAF744536BE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5838" y="-680"/>
            <a:ext cx="0" cy="4242816"/>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3DAF91B-2652-4127-851C-CA6C380156DE}"/>
              </a:ext>
            </a:extLst>
          </p:cNvPr>
          <p:cNvSpPr/>
          <p:nvPr/>
        </p:nvSpPr>
        <p:spPr>
          <a:xfrm>
            <a:off x="6371077" y="869877"/>
            <a:ext cx="4000582" cy="369332"/>
          </a:xfrm>
          <a:prstGeom prst="rect">
            <a:avLst/>
          </a:prstGeom>
        </p:spPr>
        <p:txBody>
          <a:bodyPr wrap="none">
            <a:spAutoFit/>
          </a:bodyPr>
          <a:lstStyle/>
          <a:p>
            <a:pPr>
              <a:spcAft>
                <a:spcPts val="600"/>
              </a:spcAft>
            </a:pPr>
            <a:r>
              <a:rPr lang="en-US" dirty="0">
                <a:hlinkClick r:id="rId5"/>
              </a:rPr>
              <a:t>https://fpv-freerider.itch.io/fpv-freerider</a:t>
            </a:r>
            <a:endParaRPr lang="en-US" dirty="0"/>
          </a:p>
        </p:txBody>
      </p:sp>
      <p:sp>
        <p:nvSpPr>
          <p:cNvPr id="9" name="Rectangle 8">
            <a:extLst>
              <a:ext uri="{FF2B5EF4-FFF2-40B4-BE49-F238E27FC236}">
                <a16:creationId xmlns:a16="http://schemas.microsoft.com/office/drawing/2014/main" id="{18E4E57D-7866-448A-89FB-1B3459EBC96B}"/>
              </a:ext>
            </a:extLst>
          </p:cNvPr>
          <p:cNvSpPr/>
          <p:nvPr/>
        </p:nvSpPr>
        <p:spPr>
          <a:xfrm>
            <a:off x="5387050" y="1653807"/>
            <a:ext cx="3766224" cy="369332"/>
          </a:xfrm>
          <a:prstGeom prst="rect">
            <a:avLst/>
          </a:prstGeom>
        </p:spPr>
        <p:txBody>
          <a:bodyPr wrap="none">
            <a:spAutoFit/>
          </a:bodyPr>
          <a:lstStyle/>
          <a:p>
            <a:pPr>
              <a:spcAft>
                <a:spcPts val="600"/>
              </a:spcAft>
            </a:pPr>
            <a:r>
              <a:rPr lang="en-US" dirty="0">
                <a:hlinkClick r:id="rId6"/>
              </a:rPr>
              <a:t>https://www.realflight.com/index.php</a:t>
            </a:r>
            <a:endParaRPr lang="en-US" dirty="0"/>
          </a:p>
        </p:txBody>
      </p:sp>
      <p:sp>
        <p:nvSpPr>
          <p:cNvPr id="13" name="Rectangle 12">
            <a:extLst>
              <a:ext uri="{FF2B5EF4-FFF2-40B4-BE49-F238E27FC236}">
                <a16:creationId xmlns:a16="http://schemas.microsoft.com/office/drawing/2014/main" id="{A348F82F-09EA-48D4-BF0C-584227E6E92D}"/>
              </a:ext>
            </a:extLst>
          </p:cNvPr>
          <p:cNvSpPr/>
          <p:nvPr/>
        </p:nvSpPr>
        <p:spPr>
          <a:xfrm>
            <a:off x="4147127" y="2439141"/>
            <a:ext cx="2479846" cy="369332"/>
          </a:xfrm>
          <a:prstGeom prst="rect">
            <a:avLst/>
          </a:prstGeom>
        </p:spPr>
        <p:txBody>
          <a:bodyPr wrap="none">
            <a:spAutoFit/>
          </a:bodyPr>
          <a:lstStyle/>
          <a:p>
            <a:pPr>
              <a:spcAft>
                <a:spcPts val="600"/>
              </a:spcAft>
            </a:pPr>
            <a:r>
              <a:rPr lang="en-US" dirty="0">
                <a:hlinkClick r:id="rId7"/>
              </a:rPr>
              <a:t>https://zephyr-sim.com/</a:t>
            </a:r>
            <a:endParaRPr lang="en-US" dirty="0"/>
          </a:p>
        </p:txBody>
      </p:sp>
    </p:spTree>
    <p:extLst>
      <p:ext uri="{BB962C8B-B14F-4D97-AF65-F5344CB8AC3E}">
        <p14:creationId xmlns:p14="http://schemas.microsoft.com/office/powerpoint/2010/main" val="3489219295"/>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35506-3C4D-4724-8BA6-D341815DA986}"/>
              </a:ext>
            </a:extLst>
          </p:cNvPr>
          <p:cNvSpPr>
            <a:spLocks noGrp="1"/>
          </p:cNvSpPr>
          <p:nvPr>
            <p:ph type="title"/>
          </p:nvPr>
        </p:nvSpPr>
        <p:spPr/>
        <p:txBody>
          <a:bodyPr/>
          <a:lstStyle/>
          <a:p>
            <a:r>
              <a:rPr lang="en-US" dirty="0"/>
              <a:t>Workshop Agenda</a:t>
            </a:r>
          </a:p>
        </p:txBody>
      </p:sp>
      <p:sp>
        <p:nvSpPr>
          <p:cNvPr id="3" name="Content Placeholder 2">
            <a:extLst>
              <a:ext uri="{FF2B5EF4-FFF2-40B4-BE49-F238E27FC236}">
                <a16:creationId xmlns:a16="http://schemas.microsoft.com/office/drawing/2014/main" id="{358085F2-E091-47BC-9A6C-E649C1B1AF03}"/>
              </a:ext>
            </a:extLst>
          </p:cNvPr>
          <p:cNvSpPr>
            <a:spLocks noGrp="1"/>
          </p:cNvSpPr>
          <p:nvPr>
            <p:ph idx="1"/>
          </p:nvPr>
        </p:nvSpPr>
        <p:spPr>
          <a:xfrm>
            <a:off x="838200" y="2117038"/>
            <a:ext cx="10515600" cy="4138883"/>
          </a:xfrm>
        </p:spPr>
        <p:txBody>
          <a:bodyPr/>
          <a:lstStyle/>
          <a:p>
            <a:r>
              <a:rPr lang="en-US" sz="2400" dirty="0">
                <a:solidFill>
                  <a:srgbClr val="C00000"/>
                </a:solidFill>
              </a:rPr>
              <a:t>Anatomy of a Drone</a:t>
            </a:r>
          </a:p>
          <a:p>
            <a:r>
              <a:rPr lang="en-US" sz="2400" dirty="0">
                <a:solidFill>
                  <a:srgbClr val="C00000"/>
                </a:solidFill>
              </a:rPr>
              <a:t>Part 107 and What it Means to Educators</a:t>
            </a:r>
          </a:p>
          <a:p>
            <a:r>
              <a:rPr lang="en-US" sz="2400" dirty="0">
                <a:solidFill>
                  <a:srgbClr val="C00000"/>
                </a:solidFill>
              </a:rPr>
              <a:t>Lunch  (12:00 to 12:30)</a:t>
            </a:r>
          </a:p>
          <a:p>
            <a:r>
              <a:rPr lang="en-US" sz="2400" dirty="0">
                <a:solidFill>
                  <a:srgbClr val="C00000"/>
                </a:solidFill>
              </a:rPr>
              <a:t>Drone Operations and Best Practices</a:t>
            </a:r>
          </a:p>
          <a:p>
            <a:r>
              <a:rPr lang="en-US" sz="2400" dirty="0">
                <a:solidFill>
                  <a:srgbClr val="C00000"/>
                </a:solidFill>
              </a:rPr>
              <a:t>Rise of the STEM Drones</a:t>
            </a:r>
          </a:p>
          <a:p>
            <a:r>
              <a:rPr lang="en-US" sz="2400" dirty="0">
                <a:solidFill>
                  <a:srgbClr val="C00000"/>
                </a:solidFill>
              </a:rPr>
              <a:t>STEM Drone Program on a Shoestring Budget</a:t>
            </a:r>
          </a:p>
          <a:p>
            <a:r>
              <a:rPr lang="en-US" sz="2400" dirty="0">
                <a:solidFill>
                  <a:srgbClr val="C00000"/>
                </a:solidFill>
              </a:rPr>
              <a:t>Student Competitions </a:t>
            </a:r>
          </a:p>
          <a:p>
            <a:r>
              <a:rPr lang="en-US" sz="2400" dirty="0">
                <a:solidFill>
                  <a:srgbClr val="C00000"/>
                </a:solidFill>
              </a:rPr>
              <a:t>Virtual Happy Hour Open Discussion</a:t>
            </a:r>
          </a:p>
          <a:p>
            <a:endParaRPr lang="en-US" dirty="0"/>
          </a:p>
        </p:txBody>
      </p:sp>
    </p:spTree>
    <p:extLst>
      <p:ext uri="{BB962C8B-B14F-4D97-AF65-F5344CB8AC3E}">
        <p14:creationId xmlns:p14="http://schemas.microsoft.com/office/powerpoint/2010/main" val="33346810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9933B88-3F34-49EB-A44B-2DFCA2117E12}"/>
              </a:ext>
            </a:extLst>
          </p:cNvPr>
          <p:cNvSpPr>
            <a:spLocks noGrp="1"/>
          </p:cNvSpPr>
          <p:nvPr>
            <p:ph type="title"/>
          </p:nvPr>
        </p:nvSpPr>
        <p:spPr/>
        <p:txBody>
          <a:bodyPr/>
          <a:lstStyle/>
          <a:p>
            <a:r>
              <a:rPr lang="en-US" dirty="0"/>
              <a:t>Pre/Post Flight Checklists </a:t>
            </a:r>
          </a:p>
        </p:txBody>
      </p:sp>
      <p:sp>
        <p:nvSpPr>
          <p:cNvPr id="6" name="Rectangle 5">
            <a:extLst>
              <a:ext uri="{FF2B5EF4-FFF2-40B4-BE49-F238E27FC236}">
                <a16:creationId xmlns:a16="http://schemas.microsoft.com/office/drawing/2014/main" id="{E25BB273-2024-4EFA-9B78-82B84FE85861}"/>
              </a:ext>
            </a:extLst>
          </p:cNvPr>
          <p:cNvSpPr/>
          <p:nvPr/>
        </p:nvSpPr>
        <p:spPr>
          <a:xfrm>
            <a:off x="3048000" y="2690336"/>
            <a:ext cx="6096000" cy="646331"/>
          </a:xfrm>
          <a:prstGeom prst="rect">
            <a:avLst/>
          </a:prstGeom>
        </p:spPr>
        <p:txBody>
          <a:bodyPr>
            <a:spAutoFit/>
          </a:bodyPr>
          <a:lstStyle/>
          <a:p>
            <a:br>
              <a:rPr lang="en-US" dirty="0">
                <a:solidFill>
                  <a:srgbClr val="222222"/>
                </a:solidFill>
                <a:latin typeface="Open Sans"/>
              </a:rPr>
            </a:br>
            <a:endParaRPr lang="en-US" dirty="0"/>
          </a:p>
        </p:txBody>
      </p:sp>
      <p:pic>
        <p:nvPicPr>
          <p:cNvPr id="2" name="Picture 1">
            <a:extLst>
              <a:ext uri="{FF2B5EF4-FFF2-40B4-BE49-F238E27FC236}">
                <a16:creationId xmlns:a16="http://schemas.microsoft.com/office/drawing/2014/main" id="{0BCE8C04-C530-419C-8940-CBAE8FD10B7A}"/>
              </a:ext>
            </a:extLst>
          </p:cNvPr>
          <p:cNvPicPr>
            <a:picLocks noChangeAspect="1"/>
          </p:cNvPicPr>
          <p:nvPr/>
        </p:nvPicPr>
        <p:blipFill>
          <a:blip r:embed="rId2"/>
          <a:stretch>
            <a:fillRect/>
          </a:stretch>
        </p:blipFill>
        <p:spPr>
          <a:xfrm>
            <a:off x="2808466" y="2234154"/>
            <a:ext cx="3328285" cy="3328285"/>
          </a:xfrm>
          <a:prstGeom prst="rect">
            <a:avLst/>
          </a:prstGeom>
        </p:spPr>
      </p:pic>
      <p:pic>
        <p:nvPicPr>
          <p:cNvPr id="3" name="Picture 2">
            <a:extLst>
              <a:ext uri="{FF2B5EF4-FFF2-40B4-BE49-F238E27FC236}">
                <a16:creationId xmlns:a16="http://schemas.microsoft.com/office/drawing/2014/main" id="{DE32A755-2FC1-4C14-854C-6E58D755BAEA}"/>
              </a:ext>
            </a:extLst>
          </p:cNvPr>
          <p:cNvPicPr>
            <a:picLocks noChangeAspect="1"/>
          </p:cNvPicPr>
          <p:nvPr/>
        </p:nvPicPr>
        <p:blipFill>
          <a:blip r:embed="rId3"/>
          <a:stretch>
            <a:fillRect/>
          </a:stretch>
        </p:blipFill>
        <p:spPr>
          <a:xfrm>
            <a:off x="7318512" y="1113182"/>
            <a:ext cx="4671391" cy="4671391"/>
          </a:xfrm>
          <a:prstGeom prst="rect">
            <a:avLst/>
          </a:prstGeom>
        </p:spPr>
      </p:pic>
    </p:spTree>
    <p:extLst>
      <p:ext uri="{BB962C8B-B14F-4D97-AF65-F5344CB8AC3E}">
        <p14:creationId xmlns:p14="http://schemas.microsoft.com/office/powerpoint/2010/main" val="40276814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8566B1-7B1A-4613-B458-AF63BA569C44}"/>
              </a:ext>
            </a:extLst>
          </p:cNvPr>
          <p:cNvSpPr>
            <a:spLocks noGrp="1"/>
          </p:cNvSpPr>
          <p:nvPr>
            <p:ph idx="1"/>
          </p:nvPr>
        </p:nvSpPr>
        <p:spPr>
          <a:xfrm>
            <a:off x="838200" y="1601990"/>
            <a:ext cx="10515600" cy="3654019"/>
          </a:xfrm>
        </p:spPr>
        <p:txBody>
          <a:bodyPr>
            <a:normAutofit/>
          </a:bodyPr>
          <a:lstStyle/>
          <a:p>
            <a:pPr marL="0" indent="0" algn="ctr">
              <a:buNone/>
            </a:pPr>
            <a:endParaRPr lang="en-US" sz="7200" dirty="0"/>
          </a:p>
          <a:p>
            <a:pPr marL="0" indent="0" algn="ctr">
              <a:buNone/>
            </a:pPr>
            <a:r>
              <a:rPr lang="en-US" sz="7200" dirty="0">
                <a:solidFill>
                  <a:srgbClr val="FFC000"/>
                </a:solidFill>
              </a:rPr>
              <a:t>Questions???</a:t>
            </a:r>
          </a:p>
        </p:txBody>
      </p:sp>
    </p:spTree>
    <p:extLst>
      <p:ext uri="{BB962C8B-B14F-4D97-AF65-F5344CB8AC3E}">
        <p14:creationId xmlns:p14="http://schemas.microsoft.com/office/powerpoint/2010/main" val="11141785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9CD49A47-AE4D-414C-ADDF-D6EA5E5B19CC}"/>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A23ED90-53C2-BC4B-AA39-DEC96AFA6265}"/>
              </a:ext>
            </a:extLst>
          </p:cNvPr>
          <p:cNvSpPr>
            <a:spLocks noGrp="1"/>
          </p:cNvSpPr>
          <p:nvPr>
            <p:ph type="ctrTitle"/>
          </p:nvPr>
        </p:nvSpPr>
        <p:spPr>
          <a:xfrm>
            <a:off x="1524000" y="1439468"/>
            <a:ext cx="9144000" cy="2237915"/>
          </a:xfrm>
        </p:spPr>
        <p:txBody>
          <a:bodyPr>
            <a:normAutofit/>
          </a:bodyPr>
          <a:lstStyle/>
          <a:p>
            <a:r>
              <a:rPr lang="en-US" dirty="0"/>
              <a:t>Rise of the </a:t>
            </a:r>
            <a:br>
              <a:rPr lang="en-US" dirty="0"/>
            </a:br>
            <a:r>
              <a:rPr lang="en-US" dirty="0"/>
              <a:t>STEM Drones</a:t>
            </a:r>
          </a:p>
        </p:txBody>
      </p:sp>
      <p:sp>
        <p:nvSpPr>
          <p:cNvPr id="3" name="Subtitle 2">
            <a:extLst>
              <a:ext uri="{FF2B5EF4-FFF2-40B4-BE49-F238E27FC236}">
                <a16:creationId xmlns:a16="http://schemas.microsoft.com/office/drawing/2014/main" id="{BE1475C6-47B6-AF47-B559-DF6EE7AE930C}"/>
              </a:ext>
            </a:extLst>
          </p:cNvPr>
          <p:cNvSpPr>
            <a:spLocks noGrp="1"/>
          </p:cNvSpPr>
          <p:nvPr>
            <p:ph type="subTitle" idx="1"/>
          </p:nvPr>
        </p:nvSpPr>
        <p:spPr>
          <a:xfrm>
            <a:off x="0" y="3880332"/>
            <a:ext cx="12192000" cy="1655762"/>
          </a:xfrm>
        </p:spPr>
        <p:txBody>
          <a:bodyPr>
            <a:normAutofit fontScale="77500" lnSpcReduction="20000"/>
          </a:bodyPr>
          <a:lstStyle/>
          <a:p>
            <a:r>
              <a:rPr lang="en-US" dirty="0"/>
              <a:t>Presented by</a:t>
            </a:r>
          </a:p>
          <a:p>
            <a:endParaRPr lang="en-US" dirty="0"/>
          </a:p>
          <a:p>
            <a:r>
              <a:rPr lang="en-US" dirty="0"/>
              <a:t>    Tom Biller</a:t>
            </a:r>
          </a:p>
          <a:p>
            <a:r>
              <a:rPr lang="en-US" dirty="0"/>
              <a:t>   Director, </a:t>
            </a:r>
            <a:r>
              <a:rPr lang="en-US" dirty="0" err="1"/>
              <a:t>DroneTECH</a:t>
            </a:r>
            <a:endParaRPr lang="en-US" dirty="0"/>
          </a:p>
          <a:p>
            <a:r>
              <a:rPr lang="en-US" dirty="0">
                <a:hlinkClick r:id="rId3"/>
              </a:rPr>
              <a:t>Thomas.biller@northlandcollege.edu</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21846218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7316481C-0A49-4796-812B-0D64F063B7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CAEC944-750B-4B61-B612-59DE8790BC56}"/>
              </a:ext>
            </a:extLst>
          </p:cNvPr>
          <p:cNvSpPr>
            <a:spLocks noGrp="1"/>
          </p:cNvSpPr>
          <p:nvPr>
            <p:ph type="title"/>
          </p:nvPr>
        </p:nvSpPr>
        <p:spPr>
          <a:xfrm>
            <a:off x="1116498" y="655128"/>
            <a:ext cx="4613919" cy="1499616"/>
          </a:xfrm>
        </p:spPr>
        <p:txBody>
          <a:bodyPr vert="horz" lIns="91440" tIns="45720" rIns="91440" bIns="45720" rtlCol="0" anchor="b">
            <a:normAutofit/>
          </a:bodyPr>
          <a:lstStyle/>
          <a:p>
            <a:r>
              <a:rPr lang="en-US" sz="4200">
                <a:solidFill>
                  <a:schemeClr val="tx1"/>
                </a:solidFill>
                <a:latin typeface="+mj-lt"/>
                <a:cs typeface="+mj-cs"/>
              </a:rPr>
              <a:t>Meet our Competitors..</a:t>
            </a:r>
          </a:p>
        </p:txBody>
      </p:sp>
      <p:sp>
        <p:nvSpPr>
          <p:cNvPr id="13" name="Rectangle 12">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1F49CE81-B2F4-47B2-9D4A-886DCE0A840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8720" y="73152"/>
            <a:ext cx="1178966" cy="232963"/>
            <a:chOff x="7763256" y="73152"/>
            <a:chExt cx="1178966" cy="232963"/>
          </a:xfrm>
        </p:grpSpPr>
        <p:sp>
          <p:nvSpPr>
            <p:cNvPr id="16" name="Rectangle 64">
              <a:extLst>
                <a:ext uri="{FF2B5EF4-FFF2-40B4-BE49-F238E27FC236}">
                  <a16:creationId xmlns:a16="http://schemas.microsoft.com/office/drawing/2014/main" id="{4BE32177-3EAD-42DA-997C-8DAE1BFEE5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66">
              <a:extLst>
                <a:ext uri="{FF2B5EF4-FFF2-40B4-BE49-F238E27FC236}">
                  <a16:creationId xmlns:a16="http://schemas.microsoft.com/office/drawing/2014/main" id="{A0DEE160-9825-4DB5-8188-911AC13EA7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64">
              <a:extLst>
                <a:ext uri="{FF2B5EF4-FFF2-40B4-BE49-F238E27FC236}">
                  <a16:creationId xmlns:a16="http://schemas.microsoft.com/office/drawing/2014/main" id="{9C5FEDB5-0AEE-40E4-9CA6-6718B956D9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66">
              <a:extLst>
                <a:ext uri="{FF2B5EF4-FFF2-40B4-BE49-F238E27FC236}">
                  <a16:creationId xmlns:a16="http://schemas.microsoft.com/office/drawing/2014/main" id="{1A11DF2D-1D4B-45DA-906B-2A1F84C996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4">
              <a:extLst>
                <a:ext uri="{FF2B5EF4-FFF2-40B4-BE49-F238E27FC236}">
                  <a16:creationId xmlns:a16="http://schemas.microsoft.com/office/drawing/2014/main" id="{B6A5BAC0-9806-4124-A584-7F924A6589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6">
              <a:extLst>
                <a:ext uri="{FF2B5EF4-FFF2-40B4-BE49-F238E27FC236}">
                  <a16:creationId xmlns:a16="http://schemas.microsoft.com/office/drawing/2014/main" id="{A8F6BFA3-38BE-4F0A-94D9-EF0E6EA01A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4">
              <a:extLst>
                <a:ext uri="{FF2B5EF4-FFF2-40B4-BE49-F238E27FC236}">
                  <a16:creationId xmlns:a16="http://schemas.microsoft.com/office/drawing/2014/main" id="{BE6BCF21-959F-419E-BCA4-B20AF92EF4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6">
              <a:extLst>
                <a:ext uri="{FF2B5EF4-FFF2-40B4-BE49-F238E27FC236}">
                  <a16:creationId xmlns:a16="http://schemas.microsoft.com/office/drawing/2014/main" id="{54B6E037-E222-42EB-9AEB-C45EF2090A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4">
              <a:extLst>
                <a:ext uri="{FF2B5EF4-FFF2-40B4-BE49-F238E27FC236}">
                  <a16:creationId xmlns:a16="http://schemas.microsoft.com/office/drawing/2014/main" id="{A0494426-372E-42B8-87E1-170F1B5969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6">
              <a:extLst>
                <a:ext uri="{FF2B5EF4-FFF2-40B4-BE49-F238E27FC236}">
                  <a16:creationId xmlns:a16="http://schemas.microsoft.com/office/drawing/2014/main" id="{14DB5AB5-5D73-4375-8CF4-DF4B7A5D7F2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4">
              <a:extLst>
                <a:ext uri="{FF2B5EF4-FFF2-40B4-BE49-F238E27FC236}">
                  <a16:creationId xmlns:a16="http://schemas.microsoft.com/office/drawing/2014/main" id="{009B2A6E-6D36-4A9A-AFAA-CF4D859147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6">
              <a:extLst>
                <a:ext uri="{FF2B5EF4-FFF2-40B4-BE49-F238E27FC236}">
                  <a16:creationId xmlns:a16="http://schemas.microsoft.com/office/drawing/2014/main" id="{85DC0718-B29F-47A6-931F-F0EF9FA995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4">
              <a:extLst>
                <a:ext uri="{FF2B5EF4-FFF2-40B4-BE49-F238E27FC236}">
                  <a16:creationId xmlns:a16="http://schemas.microsoft.com/office/drawing/2014/main" id="{AAED958D-AFCC-4BEF-818A-EFF7E41D17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6">
              <a:extLst>
                <a:ext uri="{FF2B5EF4-FFF2-40B4-BE49-F238E27FC236}">
                  <a16:creationId xmlns:a16="http://schemas.microsoft.com/office/drawing/2014/main" id="{C216DD5A-D1AE-429E-937E-456A50345E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4">
              <a:extLst>
                <a:ext uri="{FF2B5EF4-FFF2-40B4-BE49-F238E27FC236}">
                  <a16:creationId xmlns:a16="http://schemas.microsoft.com/office/drawing/2014/main" id="{A845B253-9DEE-45AC-AADA-FAA6812C39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6">
              <a:extLst>
                <a:ext uri="{FF2B5EF4-FFF2-40B4-BE49-F238E27FC236}">
                  <a16:creationId xmlns:a16="http://schemas.microsoft.com/office/drawing/2014/main" id="{CE7B6CBF-757B-4B55-84CB-062B712D38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4">
              <a:extLst>
                <a:ext uri="{FF2B5EF4-FFF2-40B4-BE49-F238E27FC236}">
                  <a16:creationId xmlns:a16="http://schemas.microsoft.com/office/drawing/2014/main" id="{2CC28C7A-EF33-43D3-90CD-DCAC92546A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6">
              <a:extLst>
                <a:ext uri="{FF2B5EF4-FFF2-40B4-BE49-F238E27FC236}">
                  <a16:creationId xmlns:a16="http://schemas.microsoft.com/office/drawing/2014/main" id="{BC0C9DCF-F15B-4B7A-A16B-37B4335E6B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4">
              <a:extLst>
                <a:ext uri="{FF2B5EF4-FFF2-40B4-BE49-F238E27FC236}">
                  <a16:creationId xmlns:a16="http://schemas.microsoft.com/office/drawing/2014/main" id="{94991FD1-406A-4958-87D4-8DFA9FEA4C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6">
              <a:extLst>
                <a:ext uri="{FF2B5EF4-FFF2-40B4-BE49-F238E27FC236}">
                  <a16:creationId xmlns:a16="http://schemas.microsoft.com/office/drawing/2014/main" id="{5CD32F69-27AD-4088-877C-E2A40F8B07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a:extLst>
              <a:ext uri="{FF2B5EF4-FFF2-40B4-BE49-F238E27FC236}">
                <a16:creationId xmlns:a16="http://schemas.microsoft.com/office/drawing/2014/main" id="{D27D2323-1140-4A35-9AC4-6A8E986D4D1E}"/>
              </a:ext>
            </a:extLst>
          </p:cNvPr>
          <p:cNvPicPr>
            <a:picLocks noChangeAspect="1"/>
          </p:cNvPicPr>
          <p:nvPr/>
        </p:nvPicPr>
        <p:blipFill rotWithShape="1">
          <a:blip r:embed="rId2"/>
          <a:srcRect l="2162" r="4717" b="-1"/>
          <a:stretch/>
        </p:blipFill>
        <p:spPr>
          <a:xfrm rot="10800000" flipV="1">
            <a:off x="6718656" y="95044"/>
            <a:ext cx="5109304" cy="3086319"/>
          </a:xfrm>
          <a:prstGeom prst="rect">
            <a:avLst/>
          </a:prstGeom>
        </p:spPr>
      </p:pic>
      <p:sp>
        <p:nvSpPr>
          <p:cNvPr id="37" name="Rectangle 36">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4"/>
            <a:ext cx="606972"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4909931D-455E-4ECC-A285-413A7C5A00AA}"/>
              </a:ext>
            </a:extLst>
          </p:cNvPr>
          <p:cNvPicPr>
            <a:picLocks noGrp="1" noChangeAspect="1"/>
          </p:cNvPicPr>
          <p:nvPr>
            <p:ph idx="1"/>
          </p:nvPr>
        </p:nvPicPr>
        <p:blipFill rotWithShape="1">
          <a:blip r:embed="rId3"/>
          <a:srcRect l="18232" r="19209" b="-1"/>
          <a:stretch/>
        </p:blipFill>
        <p:spPr>
          <a:xfrm>
            <a:off x="1621098" y="3315854"/>
            <a:ext cx="3843153" cy="3455611"/>
          </a:xfrm>
          <a:prstGeom prst="rect">
            <a:avLst/>
          </a:prstGeom>
        </p:spPr>
      </p:pic>
      <p:pic>
        <p:nvPicPr>
          <p:cNvPr id="6" name="Picture 5">
            <a:extLst>
              <a:ext uri="{FF2B5EF4-FFF2-40B4-BE49-F238E27FC236}">
                <a16:creationId xmlns:a16="http://schemas.microsoft.com/office/drawing/2014/main" id="{DA2E0869-A276-4F67-9D3B-ADEAD0081825}"/>
              </a:ext>
            </a:extLst>
          </p:cNvPr>
          <p:cNvPicPr>
            <a:picLocks noChangeAspect="1"/>
          </p:cNvPicPr>
          <p:nvPr/>
        </p:nvPicPr>
        <p:blipFill rotWithShape="1">
          <a:blip r:embed="rId4"/>
          <a:srcRect t="6621" r="2" b="5913"/>
          <a:stretch/>
        </p:blipFill>
        <p:spPr>
          <a:xfrm>
            <a:off x="6479838" y="3669255"/>
            <a:ext cx="5586942" cy="2748809"/>
          </a:xfrm>
          <a:prstGeom prst="rect">
            <a:avLst/>
          </a:prstGeom>
        </p:spPr>
      </p:pic>
    </p:spTree>
    <p:extLst>
      <p:ext uri="{BB962C8B-B14F-4D97-AF65-F5344CB8AC3E}">
        <p14:creationId xmlns:p14="http://schemas.microsoft.com/office/powerpoint/2010/main" val="27651246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AA7DCD5-1F9F-4FD9-A1BA-C2A2D9C1ED79}"/>
              </a:ext>
            </a:extLst>
          </p:cNvPr>
          <p:cNvSpPr>
            <a:spLocks noGrp="1"/>
          </p:cNvSpPr>
          <p:nvPr>
            <p:ph type="title"/>
          </p:nvPr>
        </p:nvSpPr>
        <p:spPr>
          <a:xfrm>
            <a:off x="291547" y="1169582"/>
            <a:ext cx="4475922" cy="2636875"/>
          </a:xfrm>
        </p:spPr>
        <p:txBody>
          <a:bodyPr>
            <a:normAutofit fontScale="90000"/>
          </a:bodyPr>
          <a:lstStyle/>
          <a:p>
            <a:br>
              <a:rPr lang="en-US" dirty="0"/>
            </a:br>
            <a:r>
              <a:rPr lang="en-US" dirty="0">
                <a:solidFill>
                  <a:srgbClr val="00B050"/>
                </a:solidFill>
              </a:rPr>
              <a:t>Under .5 </a:t>
            </a:r>
            <a:r>
              <a:rPr lang="en-US" dirty="0" err="1">
                <a:solidFill>
                  <a:srgbClr val="00B050"/>
                </a:solidFill>
              </a:rPr>
              <a:t>lbs</a:t>
            </a:r>
            <a:r>
              <a:rPr lang="en-US" dirty="0">
                <a:solidFill>
                  <a:srgbClr val="00B050"/>
                </a:solidFill>
              </a:rPr>
              <a:t>!!!</a:t>
            </a:r>
            <a:br>
              <a:rPr lang="en-US" dirty="0">
                <a:solidFill>
                  <a:srgbClr val="00B050"/>
                </a:solidFill>
              </a:rPr>
            </a:br>
            <a:r>
              <a:rPr lang="en-US" dirty="0">
                <a:solidFill>
                  <a:srgbClr val="00B050"/>
                </a:solidFill>
              </a:rPr>
              <a:t>Indoor Friendly</a:t>
            </a:r>
            <a:br>
              <a:rPr lang="en-US" dirty="0">
                <a:solidFill>
                  <a:srgbClr val="00B050"/>
                </a:solidFill>
              </a:rPr>
            </a:br>
            <a:r>
              <a:rPr lang="en-US" dirty="0">
                <a:solidFill>
                  <a:srgbClr val="00B050"/>
                </a:solidFill>
              </a:rPr>
              <a:t>Fly with phone</a:t>
            </a:r>
            <a:br>
              <a:rPr lang="en-US" dirty="0">
                <a:solidFill>
                  <a:srgbClr val="00B050"/>
                </a:solidFill>
              </a:rPr>
            </a:br>
            <a:r>
              <a:rPr lang="en-US" dirty="0">
                <a:solidFill>
                  <a:srgbClr val="00B050"/>
                </a:solidFill>
              </a:rPr>
              <a:t>Just plain Cute!</a:t>
            </a:r>
            <a:br>
              <a:rPr lang="en-US" dirty="0">
                <a:solidFill>
                  <a:srgbClr val="00B050"/>
                </a:solidFill>
              </a:rPr>
            </a:br>
            <a:endParaRPr lang="en-US" dirty="0">
              <a:solidFill>
                <a:srgbClr val="00B050"/>
              </a:solidFill>
            </a:endParaRPr>
          </a:p>
        </p:txBody>
      </p:sp>
      <p:pic>
        <p:nvPicPr>
          <p:cNvPr id="8" name="Content Placeholder 7">
            <a:extLst>
              <a:ext uri="{FF2B5EF4-FFF2-40B4-BE49-F238E27FC236}">
                <a16:creationId xmlns:a16="http://schemas.microsoft.com/office/drawing/2014/main" id="{EC3A0652-C7C8-4099-9A72-AEAD6FCDA211}"/>
              </a:ext>
            </a:extLst>
          </p:cNvPr>
          <p:cNvPicPr>
            <a:picLocks noGrp="1" noChangeAspect="1"/>
          </p:cNvPicPr>
          <p:nvPr>
            <p:ph idx="1"/>
          </p:nvPr>
        </p:nvPicPr>
        <p:blipFill>
          <a:blip r:embed="rId2"/>
          <a:stretch>
            <a:fillRect/>
          </a:stretch>
        </p:blipFill>
        <p:spPr>
          <a:xfrm>
            <a:off x="5420140" y="264566"/>
            <a:ext cx="6480313" cy="5354225"/>
          </a:xfrm>
          <a:prstGeom prst="rect">
            <a:avLst/>
          </a:prstGeom>
        </p:spPr>
      </p:pic>
      <p:sp>
        <p:nvSpPr>
          <p:cNvPr id="2" name="Rectangle 1">
            <a:extLst>
              <a:ext uri="{FF2B5EF4-FFF2-40B4-BE49-F238E27FC236}">
                <a16:creationId xmlns:a16="http://schemas.microsoft.com/office/drawing/2014/main" id="{F14D47B6-370C-4F29-AE0D-117FED90A8C5}"/>
              </a:ext>
            </a:extLst>
          </p:cNvPr>
          <p:cNvSpPr/>
          <p:nvPr/>
        </p:nvSpPr>
        <p:spPr>
          <a:xfrm>
            <a:off x="1077799" y="4281282"/>
            <a:ext cx="3192541" cy="369332"/>
          </a:xfrm>
          <a:prstGeom prst="rect">
            <a:avLst/>
          </a:prstGeom>
        </p:spPr>
        <p:txBody>
          <a:bodyPr wrap="none">
            <a:spAutoFit/>
          </a:bodyPr>
          <a:lstStyle/>
          <a:p>
            <a:r>
              <a:rPr lang="en-US" dirty="0">
                <a:hlinkClick r:id="rId3"/>
              </a:rPr>
              <a:t>https://dronepilots.community/</a:t>
            </a:r>
            <a:endParaRPr lang="en-US" dirty="0"/>
          </a:p>
        </p:txBody>
      </p:sp>
    </p:spTree>
    <p:extLst>
      <p:ext uri="{BB962C8B-B14F-4D97-AF65-F5344CB8AC3E}">
        <p14:creationId xmlns:p14="http://schemas.microsoft.com/office/powerpoint/2010/main" val="31814516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9933B88-3F34-49EB-A44B-2DFCA2117E12}"/>
              </a:ext>
            </a:extLst>
          </p:cNvPr>
          <p:cNvSpPr>
            <a:spLocks noGrp="1"/>
          </p:cNvSpPr>
          <p:nvPr>
            <p:ph type="title"/>
          </p:nvPr>
        </p:nvSpPr>
        <p:spPr/>
        <p:txBody>
          <a:bodyPr/>
          <a:lstStyle/>
          <a:p>
            <a:r>
              <a:rPr lang="en-US" dirty="0" err="1"/>
              <a:t>Ryze</a:t>
            </a:r>
            <a:r>
              <a:rPr lang="en-US" dirty="0"/>
              <a:t> Tello</a:t>
            </a:r>
          </a:p>
        </p:txBody>
      </p:sp>
      <p:sp>
        <p:nvSpPr>
          <p:cNvPr id="6" name="Rectangle 5">
            <a:extLst>
              <a:ext uri="{FF2B5EF4-FFF2-40B4-BE49-F238E27FC236}">
                <a16:creationId xmlns:a16="http://schemas.microsoft.com/office/drawing/2014/main" id="{E25BB273-2024-4EFA-9B78-82B84FE85861}"/>
              </a:ext>
            </a:extLst>
          </p:cNvPr>
          <p:cNvSpPr/>
          <p:nvPr/>
        </p:nvSpPr>
        <p:spPr>
          <a:xfrm>
            <a:off x="3048000" y="2690336"/>
            <a:ext cx="6096000" cy="646331"/>
          </a:xfrm>
          <a:prstGeom prst="rect">
            <a:avLst/>
          </a:prstGeom>
        </p:spPr>
        <p:txBody>
          <a:bodyPr>
            <a:spAutoFit/>
          </a:bodyPr>
          <a:lstStyle/>
          <a:p>
            <a:br>
              <a:rPr lang="en-US" dirty="0">
                <a:solidFill>
                  <a:srgbClr val="222222"/>
                </a:solidFill>
                <a:latin typeface="Open Sans"/>
              </a:rPr>
            </a:br>
            <a:endParaRPr lang="en-US" dirty="0"/>
          </a:p>
        </p:txBody>
      </p:sp>
      <p:pic>
        <p:nvPicPr>
          <p:cNvPr id="2" name="Picture 1">
            <a:extLst>
              <a:ext uri="{FF2B5EF4-FFF2-40B4-BE49-F238E27FC236}">
                <a16:creationId xmlns:a16="http://schemas.microsoft.com/office/drawing/2014/main" id="{18FBBD4B-657B-4A78-A138-9B11F9C9C9CA}"/>
              </a:ext>
            </a:extLst>
          </p:cNvPr>
          <p:cNvPicPr>
            <a:picLocks noChangeAspect="1"/>
          </p:cNvPicPr>
          <p:nvPr/>
        </p:nvPicPr>
        <p:blipFill>
          <a:blip r:embed="rId2"/>
          <a:stretch>
            <a:fillRect/>
          </a:stretch>
        </p:blipFill>
        <p:spPr>
          <a:xfrm>
            <a:off x="4373827" y="1564744"/>
            <a:ext cx="7640320" cy="4054047"/>
          </a:xfrm>
          <a:prstGeom prst="rect">
            <a:avLst/>
          </a:prstGeom>
        </p:spPr>
      </p:pic>
      <p:sp>
        <p:nvSpPr>
          <p:cNvPr id="3" name="Rectangle 2">
            <a:extLst>
              <a:ext uri="{FF2B5EF4-FFF2-40B4-BE49-F238E27FC236}">
                <a16:creationId xmlns:a16="http://schemas.microsoft.com/office/drawing/2014/main" id="{83A641E8-9A38-4264-BC51-BFDB3483BBD1}"/>
              </a:ext>
            </a:extLst>
          </p:cNvPr>
          <p:cNvSpPr/>
          <p:nvPr/>
        </p:nvSpPr>
        <p:spPr>
          <a:xfrm>
            <a:off x="151862" y="3244334"/>
            <a:ext cx="3559051" cy="369332"/>
          </a:xfrm>
          <a:prstGeom prst="rect">
            <a:avLst/>
          </a:prstGeom>
        </p:spPr>
        <p:txBody>
          <a:bodyPr wrap="none">
            <a:spAutoFit/>
          </a:bodyPr>
          <a:lstStyle/>
          <a:p>
            <a:r>
              <a:rPr lang="en-US" dirty="0">
                <a:hlinkClick r:id="rId3"/>
              </a:rPr>
              <a:t>https://www.ryzerobotics.com/tello</a:t>
            </a:r>
            <a:endParaRPr lang="en-US" dirty="0"/>
          </a:p>
        </p:txBody>
      </p:sp>
    </p:spTree>
    <p:extLst>
      <p:ext uri="{BB962C8B-B14F-4D97-AF65-F5344CB8AC3E}">
        <p14:creationId xmlns:p14="http://schemas.microsoft.com/office/powerpoint/2010/main" val="30936138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9933B88-3F34-49EB-A44B-2DFCA2117E12}"/>
              </a:ext>
            </a:extLst>
          </p:cNvPr>
          <p:cNvSpPr>
            <a:spLocks noGrp="1"/>
          </p:cNvSpPr>
          <p:nvPr>
            <p:ph type="title"/>
          </p:nvPr>
        </p:nvSpPr>
        <p:spPr/>
        <p:txBody>
          <a:bodyPr>
            <a:normAutofit fontScale="90000"/>
          </a:bodyPr>
          <a:lstStyle/>
          <a:p>
            <a:r>
              <a:rPr lang="en-US" dirty="0"/>
              <a:t>Parrot Mambo </a:t>
            </a:r>
            <a:br>
              <a:rPr lang="en-US" dirty="0"/>
            </a:br>
            <a:r>
              <a:rPr lang="en-US" dirty="0"/>
              <a:t>FTW Robotics</a:t>
            </a:r>
          </a:p>
        </p:txBody>
      </p:sp>
      <p:sp>
        <p:nvSpPr>
          <p:cNvPr id="6" name="Rectangle 5">
            <a:extLst>
              <a:ext uri="{FF2B5EF4-FFF2-40B4-BE49-F238E27FC236}">
                <a16:creationId xmlns:a16="http://schemas.microsoft.com/office/drawing/2014/main" id="{E25BB273-2024-4EFA-9B78-82B84FE85861}"/>
              </a:ext>
            </a:extLst>
          </p:cNvPr>
          <p:cNvSpPr/>
          <p:nvPr/>
        </p:nvSpPr>
        <p:spPr>
          <a:xfrm>
            <a:off x="3048000" y="2690336"/>
            <a:ext cx="6096000" cy="646331"/>
          </a:xfrm>
          <a:prstGeom prst="rect">
            <a:avLst/>
          </a:prstGeom>
        </p:spPr>
        <p:txBody>
          <a:bodyPr>
            <a:spAutoFit/>
          </a:bodyPr>
          <a:lstStyle/>
          <a:p>
            <a:br>
              <a:rPr lang="en-US" dirty="0">
                <a:solidFill>
                  <a:srgbClr val="222222"/>
                </a:solidFill>
                <a:latin typeface="Open Sans"/>
              </a:rPr>
            </a:br>
            <a:endParaRPr lang="en-US" dirty="0"/>
          </a:p>
        </p:txBody>
      </p:sp>
      <p:sp>
        <p:nvSpPr>
          <p:cNvPr id="2" name="Rectangle 1">
            <a:extLst>
              <a:ext uri="{FF2B5EF4-FFF2-40B4-BE49-F238E27FC236}">
                <a16:creationId xmlns:a16="http://schemas.microsoft.com/office/drawing/2014/main" id="{7A80D52E-4CA8-44CF-8549-425BFA6A0EB5}"/>
              </a:ext>
            </a:extLst>
          </p:cNvPr>
          <p:cNvSpPr/>
          <p:nvPr/>
        </p:nvSpPr>
        <p:spPr>
          <a:xfrm>
            <a:off x="1832421" y="2661331"/>
            <a:ext cx="3135025" cy="369332"/>
          </a:xfrm>
          <a:prstGeom prst="rect">
            <a:avLst/>
          </a:prstGeom>
        </p:spPr>
        <p:txBody>
          <a:bodyPr wrap="none">
            <a:spAutoFit/>
          </a:bodyPr>
          <a:lstStyle/>
          <a:p>
            <a:r>
              <a:rPr lang="en-US" dirty="0">
                <a:hlinkClick r:id="rId2"/>
              </a:rPr>
              <a:t>https://www.ftw-robotics.com/</a:t>
            </a:r>
            <a:endParaRPr lang="en-US" dirty="0"/>
          </a:p>
        </p:txBody>
      </p:sp>
      <p:pic>
        <p:nvPicPr>
          <p:cNvPr id="5" name="Picture 4">
            <a:extLst>
              <a:ext uri="{FF2B5EF4-FFF2-40B4-BE49-F238E27FC236}">
                <a16:creationId xmlns:a16="http://schemas.microsoft.com/office/drawing/2014/main" id="{6AF4CE5D-82BD-47DD-8B6A-11BBC9794370}"/>
              </a:ext>
            </a:extLst>
          </p:cNvPr>
          <p:cNvPicPr>
            <a:picLocks noChangeAspect="1"/>
          </p:cNvPicPr>
          <p:nvPr/>
        </p:nvPicPr>
        <p:blipFill>
          <a:blip r:embed="rId3"/>
          <a:stretch>
            <a:fillRect/>
          </a:stretch>
        </p:blipFill>
        <p:spPr>
          <a:xfrm>
            <a:off x="5786827" y="89961"/>
            <a:ext cx="5847080" cy="5847080"/>
          </a:xfrm>
          <a:prstGeom prst="rect">
            <a:avLst/>
          </a:prstGeom>
        </p:spPr>
      </p:pic>
    </p:spTree>
    <p:extLst>
      <p:ext uri="{BB962C8B-B14F-4D97-AF65-F5344CB8AC3E}">
        <p14:creationId xmlns:p14="http://schemas.microsoft.com/office/powerpoint/2010/main" val="18319214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8566B1-7B1A-4613-B458-AF63BA569C44}"/>
              </a:ext>
            </a:extLst>
          </p:cNvPr>
          <p:cNvSpPr>
            <a:spLocks noGrp="1"/>
          </p:cNvSpPr>
          <p:nvPr>
            <p:ph idx="1"/>
          </p:nvPr>
        </p:nvSpPr>
        <p:spPr>
          <a:xfrm>
            <a:off x="838200" y="1601990"/>
            <a:ext cx="10515600" cy="3654019"/>
          </a:xfrm>
        </p:spPr>
        <p:txBody>
          <a:bodyPr>
            <a:normAutofit/>
          </a:bodyPr>
          <a:lstStyle/>
          <a:p>
            <a:pPr marL="0" indent="0" algn="ctr">
              <a:buNone/>
            </a:pPr>
            <a:endParaRPr lang="en-US" sz="7200" dirty="0"/>
          </a:p>
          <a:p>
            <a:pPr marL="0" indent="0" algn="ctr">
              <a:buNone/>
            </a:pPr>
            <a:r>
              <a:rPr lang="en-US" sz="7200" dirty="0">
                <a:solidFill>
                  <a:srgbClr val="FFC000"/>
                </a:solidFill>
              </a:rPr>
              <a:t>Questions???</a:t>
            </a:r>
          </a:p>
        </p:txBody>
      </p:sp>
    </p:spTree>
    <p:extLst>
      <p:ext uri="{BB962C8B-B14F-4D97-AF65-F5344CB8AC3E}">
        <p14:creationId xmlns:p14="http://schemas.microsoft.com/office/powerpoint/2010/main" val="20523664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9CD49A47-AE4D-414C-ADDF-D6EA5E5B19CC}"/>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A23ED90-53C2-BC4B-AA39-DEC96AFA6265}"/>
              </a:ext>
            </a:extLst>
          </p:cNvPr>
          <p:cNvSpPr>
            <a:spLocks noGrp="1"/>
          </p:cNvSpPr>
          <p:nvPr>
            <p:ph type="ctrTitle"/>
          </p:nvPr>
        </p:nvSpPr>
        <p:spPr>
          <a:xfrm>
            <a:off x="1558565" y="1986222"/>
            <a:ext cx="9144000" cy="2237915"/>
          </a:xfrm>
        </p:spPr>
        <p:txBody>
          <a:bodyPr>
            <a:normAutofit fontScale="90000"/>
          </a:bodyPr>
          <a:lstStyle/>
          <a:p>
            <a:br>
              <a:rPr lang="en-US" dirty="0"/>
            </a:br>
            <a:br>
              <a:rPr lang="en-US" dirty="0"/>
            </a:br>
            <a:r>
              <a:rPr lang="en-US" dirty="0"/>
              <a:t>STEM Drone Program on a Shoestring Budget </a:t>
            </a:r>
            <a:br>
              <a:rPr lang="en-US" dirty="0"/>
            </a:br>
            <a:endParaRPr lang="en-US" dirty="0"/>
          </a:p>
        </p:txBody>
      </p:sp>
      <p:sp>
        <p:nvSpPr>
          <p:cNvPr id="3" name="Subtitle 2">
            <a:extLst>
              <a:ext uri="{FF2B5EF4-FFF2-40B4-BE49-F238E27FC236}">
                <a16:creationId xmlns:a16="http://schemas.microsoft.com/office/drawing/2014/main" id="{BE1475C6-47B6-AF47-B559-DF6EE7AE930C}"/>
              </a:ext>
            </a:extLst>
          </p:cNvPr>
          <p:cNvSpPr>
            <a:spLocks noGrp="1"/>
          </p:cNvSpPr>
          <p:nvPr>
            <p:ph type="subTitle" idx="1"/>
          </p:nvPr>
        </p:nvSpPr>
        <p:spPr>
          <a:xfrm>
            <a:off x="0" y="3880332"/>
            <a:ext cx="12192000" cy="1655762"/>
          </a:xfrm>
        </p:spPr>
        <p:txBody>
          <a:bodyPr>
            <a:normAutofit fontScale="77500" lnSpcReduction="20000"/>
          </a:bodyPr>
          <a:lstStyle/>
          <a:p>
            <a:r>
              <a:rPr lang="en-US" dirty="0"/>
              <a:t>Presented by</a:t>
            </a:r>
          </a:p>
          <a:p>
            <a:endParaRPr lang="en-US" dirty="0"/>
          </a:p>
          <a:p>
            <a:r>
              <a:rPr lang="en-US" dirty="0"/>
              <a:t>    Tom Biller</a:t>
            </a:r>
          </a:p>
          <a:p>
            <a:r>
              <a:rPr lang="en-US" dirty="0"/>
              <a:t>   Director, </a:t>
            </a:r>
            <a:r>
              <a:rPr lang="en-US" dirty="0" err="1"/>
              <a:t>DroneTECH</a:t>
            </a:r>
            <a:endParaRPr lang="en-US" dirty="0"/>
          </a:p>
          <a:p>
            <a:r>
              <a:rPr lang="en-US" dirty="0">
                <a:hlinkClick r:id="rId3"/>
              </a:rPr>
              <a:t>Thomas.biller@northlandcollege.edu</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18858419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25BB273-2024-4EFA-9B78-82B84FE85861}"/>
              </a:ext>
            </a:extLst>
          </p:cNvPr>
          <p:cNvSpPr/>
          <p:nvPr/>
        </p:nvSpPr>
        <p:spPr>
          <a:xfrm>
            <a:off x="3048000" y="2690336"/>
            <a:ext cx="6096000" cy="646331"/>
          </a:xfrm>
          <a:prstGeom prst="rect">
            <a:avLst/>
          </a:prstGeom>
        </p:spPr>
        <p:txBody>
          <a:bodyPr>
            <a:spAutoFit/>
          </a:bodyPr>
          <a:lstStyle/>
          <a:p>
            <a:br>
              <a:rPr lang="en-US" dirty="0">
                <a:solidFill>
                  <a:srgbClr val="222222"/>
                </a:solidFill>
                <a:latin typeface="Open Sans"/>
              </a:rPr>
            </a:br>
            <a:endParaRPr lang="en-US" dirty="0"/>
          </a:p>
        </p:txBody>
      </p:sp>
      <p:sp>
        <p:nvSpPr>
          <p:cNvPr id="7" name="Title 6">
            <a:extLst>
              <a:ext uri="{FF2B5EF4-FFF2-40B4-BE49-F238E27FC236}">
                <a16:creationId xmlns:a16="http://schemas.microsoft.com/office/drawing/2014/main" id="{7EE4EF24-5F74-42C7-8669-94E0D8C62C94}"/>
              </a:ext>
            </a:extLst>
          </p:cNvPr>
          <p:cNvSpPr>
            <a:spLocks noGrp="1"/>
          </p:cNvSpPr>
          <p:nvPr>
            <p:ph type="title"/>
          </p:nvPr>
        </p:nvSpPr>
        <p:spPr/>
        <p:txBody>
          <a:bodyPr/>
          <a:lstStyle/>
          <a:p>
            <a:r>
              <a:rPr lang="en-US" dirty="0"/>
              <a:t>Funding???????</a:t>
            </a:r>
          </a:p>
        </p:txBody>
      </p:sp>
      <p:pic>
        <p:nvPicPr>
          <p:cNvPr id="8" name="Picture 7">
            <a:extLst>
              <a:ext uri="{FF2B5EF4-FFF2-40B4-BE49-F238E27FC236}">
                <a16:creationId xmlns:a16="http://schemas.microsoft.com/office/drawing/2014/main" id="{F38F8B4E-525C-458B-9B0D-3A842D5ABC5A}"/>
              </a:ext>
            </a:extLst>
          </p:cNvPr>
          <p:cNvPicPr>
            <a:picLocks noChangeAspect="1"/>
          </p:cNvPicPr>
          <p:nvPr/>
        </p:nvPicPr>
        <p:blipFill>
          <a:blip r:embed="rId2"/>
          <a:stretch>
            <a:fillRect/>
          </a:stretch>
        </p:blipFill>
        <p:spPr>
          <a:xfrm>
            <a:off x="5184742" y="0"/>
            <a:ext cx="6938130" cy="3906701"/>
          </a:xfrm>
          <a:prstGeom prst="rect">
            <a:avLst/>
          </a:prstGeom>
        </p:spPr>
      </p:pic>
      <p:sp>
        <p:nvSpPr>
          <p:cNvPr id="9" name="TextBox 8">
            <a:extLst>
              <a:ext uri="{FF2B5EF4-FFF2-40B4-BE49-F238E27FC236}">
                <a16:creationId xmlns:a16="http://schemas.microsoft.com/office/drawing/2014/main" id="{D5409254-AFD1-4A73-AFF7-791D028F7E34}"/>
              </a:ext>
            </a:extLst>
          </p:cNvPr>
          <p:cNvSpPr txBox="1"/>
          <p:nvPr/>
        </p:nvSpPr>
        <p:spPr>
          <a:xfrm>
            <a:off x="141402" y="2644171"/>
            <a:ext cx="4798244" cy="4247317"/>
          </a:xfrm>
          <a:prstGeom prst="rect">
            <a:avLst/>
          </a:prstGeom>
          <a:noFill/>
        </p:spPr>
        <p:txBody>
          <a:bodyPr wrap="square" rtlCol="0">
            <a:spAutoFit/>
          </a:bodyPr>
          <a:lstStyle/>
          <a:p>
            <a:pPr marL="571500" indent="-571500">
              <a:buFont typeface="Arial" panose="020B0604020202020204" pitchFamily="34" charset="0"/>
              <a:buChar char="•"/>
            </a:pPr>
            <a:r>
              <a:rPr lang="en-US" sz="3600">
                <a:solidFill>
                  <a:srgbClr val="FFC000"/>
                </a:solidFill>
              </a:rPr>
              <a:t>Grants</a:t>
            </a:r>
            <a:r>
              <a:rPr lang="en-US"/>
              <a:t> </a:t>
            </a:r>
          </a:p>
          <a:p>
            <a:pPr marL="285750" indent="-285750">
              <a:buFont typeface="Arial" panose="020B0604020202020204" pitchFamily="34" charset="0"/>
              <a:buChar char="•"/>
            </a:pPr>
            <a:endParaRPr lang="en-US" u="sng"/>
          </a:p>
          <a:p>
            <a:pPr marL="571500" indent="-571500">
              <a:buFont typeface="Arial" panose="020B0604020202020204" pitchFamily="34" charset="0"/>
              <a:buChar char="•"/>
            </a:pPr>
            <a:r>
              <a:rPr lang="en-US" sz="3600">
                <a:solidFill>
                  <a:srgbClr val="FFC000"/>
                </a:solidFill>
              </a:rPr>
              <a:t>Sponsorship </a:t>
            </a:r>
          </a:p>
          <a:p>
            <a:r>
              <a:rPr lang="en-US" sz="3600">
                <a:solidFill>
                  <a:srgbClr val="FFC000"/>
                </a:solidFill>
              </a:rPr>
              <a:t>	Local/Corporate</a:t>
            </a:r>
          </a:p>
          <a:p>
            <a:pPr marL="571500" indent="-571500">
              <a:buFont typeface="Arial" panose="020B0604020202020204" pitchFamily="34" charset="0"/>
              <a:buChar char="•"/>
            </a:pPr>
            <a:endParaRPr lang="en-US" sz="3600">
              <a:solidFill>
                <a:srgbClr val="FFC000"/>
              </a:solidFill>
            </a:endParaRPr>
          </a:p>
          <a:p>
            <a:pPr marL="571500" indent="-571500">
              <a:buFont typeface="Arial" panose="020B0604020202020204" pitchFamily="34" charset="0"/>
              <a:buChar char="•"/>
            </a:pPr>
            <a:r>
              <a:rPr lang="en-US" sz="3600">
                <a:solidFill>
                  <a:srgbClr val="FFC000"/>
                </a:solidFill>
              </a:rPr>
              <a:t>Fundraising</a:t>
            </a:r>
          </a:p>
          <a:p>
            <a:r>
              <a:rPr lang="en-US" sz="3600">
                <a:solidFill>
                  <a:srgbClr val="FFC000"/>
                </a:solidFill>
              </a:rPr>
              <a:t>	</a:t>
            </a:r>
          </a:p>
          <a:p>
            <a:endParaRPr lang="en-US" sz="3600" dirty="0">
              <a:solidFill>
                <a:srgbClr val="FFC000"/>
              </a:solidFill>
            </a:endParaRPr>
          </a:p>
        </p:txBody>
      </p:sp>
      <p:sp>
        <p:nvSpPr>
          <p:cNvPr id="10" name="Rectangle 9">
            <a:extLst>
              <a:ext uri="{FF2B5EF4-FFF2-40B4-BE49-F238E27FC236}">
                <a16:creationId xmlns:a16="http://schemas.microsoft.com/office/drawing/2014/main" id="{6C273DBA-8A20-4A56-96D8-BD2F30D99334}"/>
              </a:ext>
            </a:extLst>
          </p:cNvPr>
          <p:cNvSpPr/>
          <p:nvPr/>
        </p:nvSpPr>
        <p:spPr>
          <a:xfrm>
            <a:off x="6299767" y="4603982"/>
            <a:ext cx="2646750" cy="369332"/>
          </a:xfrm>
          <a:prstGeom prst="rect">
            <a:avLst/>
          </a:prstGeom>
        </p:spPr>
        <p:txBody>
          <a:bodyPr wrap="none">
            <a:spAutoFit/>
          </a:bodyPr>
          <a:lstStyle/>
          <a:p>
            <a:r>
              <a:rPr lang="en-US" dirty="0">
                <a:hlinkClick r:id="rId3"/>
              </a:rPr>
              <a:t>https://www.ncatech.org/</a:t>
            </a:r>
            <a:endParaRPr lang="en-US" dirty="0"/>
          </a:p>
        </p:txBody>
      </p:sp>
    </p:spTree>
    <p:extLst>
      <p:ext uri="{BB962C8B-B14F-4D97-AF65-F5344CB8AC3E}">
        <p14:creationId xmlns:p14="http://schemas.microsoft.com/office/powerpoint/2010/main" val="1428861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9CD49A47-AE4D-414C-ADDF-D6EA5E5B19CC}"/>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A23ED90-53C2-BC4B-AA39-DEC96AFA6265}"/>
              </a:ext>
            </a:extLst>
          </p:cNvPr>
          <p:cNvSpPr>
            <a:spLocks noGrp="1"/>
          </p:cNvSpPr>
          <p:nvPr>
            <p:ph type="ctrTitle"/>
          </p:nvPr>
        </p:nvSpPr>
        <p:spPr>
          <a:xfrm>
            <a:off x="1524000" y="1439468"/>
            <a:ext cx="9144000" cy="2237915"/>
          </a:xfrm>
        </p:spPr>
        <p:txBody>
          <a:bodyPr>
            <a:normAutofit fontScale="90000"/>
          </a:bodyPr>
          <a:lstStyle/>
          <a:p>
            <a:r>
              <a:rPr lang="en-US" dirty="0"/>
              <a:t>Anatomy </a:t>
            </a:r>
            <a:br>
              <a:rPr lang="en-US" dirty="0"/>
            </a:br>
            <a:r>
              <a:rPr lang="en-US" dirty="0"/>
              <a:t>of a </a:t>
            </a:r>
            <a:br>
              <a:rPr lang="en-US" dirty="0"/>
            </a:br>
            <a:r>
              <a:rPr lang="en-US" dirty="0"/>
              <a:t>Drone</a:t>
            </a:r>
          </a:p>
        </p:txBody>
      </p:sp>
      <p:sp>
        <p:nvSpPr>
          <p:cNvPr id="3" name="Subtitle 2">
            <a:extLst>
              <a:ext uri="{FF2B5EF4-FFF2-40B4-BE49-F238E27FC236}">
                <a16:creationId xmlns:a16="http://schemas.microsoft.com/office/drawing/2014/main" id="{BE1475C6-47B6-AF47-B559-DF6EE7AE930C}"/>
              </a:ext>
            </a:extLst>
          </p:cNvPr>
          <p:cNvSpPr>
            <a:spLocks noGrp="1"/>
          </p:cNvSpPr>
          <p:nvPr>
            <p:ph type="subTitle" idx="1"/>
          </p:nvPr>
        </p:nvSpPr>
        <p:spPr>
          <a:xfrm>
            <a:off x="0" y="3880332"/>
            <a:ext cx="12192000" cy="1655762"/>
          </a:xfrm>
        </p:spPr>
        <p:txBody>
          <a:bodyPr>
            <a:normAutofit fontScale="77500" lnSpcReduction="20000"/>
          </a:bodyPr>
          <a:lstStyle/>
          <a:p>
            <a:r>
              <a:rPr lang="en-US" dirty="0"/>
              <a:t>Presented by</a:t>
            </a:r>
          </a:p>
          <a:p>
            <a:endParaRPr lang="en-US" dirty="0"/>
          </a:p>
          <a:p>
            <a:r>
              <a:rPr lang="en-US" dirty="0"/>
              <a:t>    Tom Biller</a:t>
            </a:r>
          </a:p>
          <a:p>
            <a:r>
              <a:rPr lang="en-US" dirty="0"/>
              <a:t>   Director, </a:t>
            </a:r>
            <a:r>
              <a:rPr lang="en-US" dirty="0" err="1"/>
              <a:t>DroneTECH</a:t>
            </a:r>
            <a:endParaRPr lang="en-US" dirty="0"/>
          </a:p>
          <a:p>
            <a:r>
              <a:rPr lang="en-US" dirty="0">
                <a:hlinkClick r:id="rId3"/>
              </a:rPr>
              <a:t>Thomas.biller@northlandcollege.edu</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31668168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9933B88-3F34-49EB-A44B-2DFCA2117E12}"/>
              </a:ext>
            </a:extLst>
          </p:cNvPr>
          <p:cNvSpPr>
            <a:spLocks noGrp="1"/>
          </p:cNvSpPr>
          <p:nvPr>
            <p:ph type="title"/>
          </p:nvPr>
        </p:nvSpPr>
        <p:spPr/>
        <p:txBody>
          <a:bodyPr/>
          <a:lstStyle/>
          <a:p>
            <a:r>
              <a:rPr lang="en-US" dirty="0"/>
              <a:t>STEM Drones and Future Skill Building </a:t>
            </a:r>
          </a:p>
        </p:txBody>
      </p:sp>
      <p:sp>
        <p:nvSpPr>
          <p:cNvPr id="6" name="Rectangle 5">
            <a:extLst>
              <a:ext uri="{FF2B5EF4-FFF2-40B4-BE49-F238E27FC236}">
                <a16:creationId xmlns:a16="http://schemas.microsoft.com/office/drawing/2014/main" id="{E25BB273-2024-4EFA-9B78-82B84FE85861}"/>
              </a:ext>
            </a:extLst>
          </p:cNvPr>
          <p:cNvSpPr/>
          <p:nvPr/>
        </p:nvSpPr>
        <p:spPr>
          <a:xfrm>
            <a:off x="838200" y="1401275"/>
            <a:ext cx="8320726" cy="5293757"/>
          </a:xfrm>
          <a:prstGeom prst="rect">
            <a:avLst/>
          </a:prstGeom>
        </p:spPr>
        <p:txBody>
          <a:bodyPr wrap="square">
            <a:spAutoFit/>
          </a:bodyPr>
          <a:lstStyle/>
          <a:p>
            <a:br>
              <a:rPr lang="en-US" dirty="0">
                <a:solidFill>
                  <a:srgbClr val="222222"/>
                </a:solidFill>
                <a:latin typeface="Open Sans"/>
              </a:rPr>
            </a:br>
            <a:r>
              <a:rPr lang="en-US" sz="4400" dirty="0">
                <a:solidFill>
                  <a:srgbClr val="FF0000"/>
                </a:solidFill>
                <a:latin typeface="Open Sans"/>
              </a:rPr>
              <a:t>Design and Engineering</a:t>
            </a:r>
          </a:p>
          <a:p>
            <a:r>
              <a:rPr lang="en-US" u="sng" dirty="0">
                <a:hlinkClick r:id="rId2"/>
              </a:rPr>
              <a:t>https://www.tinkercad.com/</a:t>
            </a:r>
            <a:endParaRPr lang="en-US" dirty="0"/>
          </a:p>
          <a:p>
            <a:r>
              <a:rPr lang="en-US" u="sng" dirty="0">
                <a:hlinkClick r:id="rId3"/>
              </a:rPr>
              <a:t>https://www.autodesk.com/education/about-autodesk-education</a:t>
            </a:r>
            <a:endParaRPr lang="en-US" dirty="0"/>
          </a:p>
          <a:p>
            <a:r>
              <a:rPr lang="en-US" u="sng" dirty="0">
                <a:hlinkClick r:id="rId4"/>
              </a:rPr>
              <a:t>https://www.thingiverse.com/</a:t>
            </a:r>
            <a:r>
              <a:rPr lang="en-US" dirty="0"/>
              <a:t> </a:t>
            </a:r>
          </a:p>
          <a:p>
            <a:r>
              <a:rPr lang="en-US" sz="4400" dirty="0">
                <a:solidFill>
                  <a:srgbClr val="FF0000"/>
                </a:solidFill>
                <a:latin typeface="Open Sans"/>
              </a:rPr>
              <a:t>Electronics</a:t>
            </a:r>
          </a:p>
          <a:p>
            <a:r>
              <a:rPr lang="en-US" u="sng" dirty="0">
                <a:hlinkClick r:id="rId5"/>
              </a:rPr>
              <a:t>https://www.circuitlab.com/</a:t>
            </a:r>
            <a:endParaRPr lang="en-US" dirty="0"/>
          </a:p>
          <a:p>
            <a:r>
              <a:rPr lang="en-US" u="sng" dirty="0">
                <a:hlinkClick r:id="rId6"/>
              </a:rPr>
              <a:t>https://learn.sparkfun.com/tutorials/using-eagle-schematic</a:t>
            </a:r>
            <a:endParaRPr lang="en-US" dirty="0"/>
          </a:p>
          <a:p>
            <a:r>
              <a:rPr lang="en-US" u="sng" dirty="0">
                <a:hlinkClick r:id="rId7"/>
              </a:rPr>
              <a:t>http://www.ibiblio.org/kuphaldt/socratic/index.html</a:t>
            </a:r>
            <a:endParaRPr lang="en-US" dirty="0"/>
          </a:p>
          <a:p>
            <a:r>
              <a:rPr lang="en-US" sz="4400" dirty="0">
                <a:solidFill>
                  <a:srgbClr val="FF0000"/>
                </a:solidFill>
                <a:latin typeface="Open Sans"/>
              </a:rPr>
              <a:t>Coding</a:t>
            </a:r>
          </a:p>
          <a:p>
            <a:r>
              <a:rPr lang="en-US" u="sng" dirty="0">
                <a:hlinkClick r:id="rId8"/>
              </a:rPr>
              <a:t>https://edu.workbencheducation.com/</a:t>
            </a:r>
            <a:endParaRPr lang="en-US" dirty="0"/>
          </a:p>
          <a:p>
            <a:r>
              <a:rPr lang="en-US" u="sng" dirty="0">
                <a:hlinkClick r:id="rId9"/>
              </a:rPr>
              <a:t>https://scratch.mit.edu/</a:t>
            </a:r>
            <a:endParaRPr lang="en-US" dirty="0"/>
          </a:p>
          <a:p>
            <a:endParaRPr lang="en-US" sz="4400" dirty="0">
              <a:solidFill>
                <a:srgbClr val="FF0000"/>
              </a:solidFill>
            </a:endParaRPr>
          </a:p>
        </p:txBody>
      </p:sp>
      <p:pic>
        <p:nvPicPr>
          <p:cNvPr id="5" name="Picture 4">
            <a:extLst>
              <a:ext uri="{FF2B5EF4-FFF2-40B4-BE49-F238E27FC236}">
                <a16:creationId xmlns:a16="http://schemas.microsoft.com/office/drawing/2014/main" id="{939FE19F-556B-4FF7-A610-1D7D4C0BDD2D}"/>
              </a:ext>
            </a:extLst>
          </p:cNvPr>
          <p:cNvPicPr>
            <a:picLocks noChangeAspect="1"/>
          </p:cNvPicPr>
          <p:nvPr/>
        </p:nvPicPr>
        <p:blipFill>
          <a:blip r:embed="rId10"/>
          <a:stretch>
            <a:fillRect/>
          </a:stretch>
        </p:blipFill>
        <p:spPr>
          <a:xfrm>
            <a:off x="7065438" y="2529840"/>
            <a:ext cx="4701703" cy="2328743"/>
          </a:xfrm>
          <a:prstGeom prst="rect">
            <a:avLst/>
          </a:prstGeom>
        </p:spPr>
      </p:pic>
    </p:spTree>
    <p:extLst>
      <p:ext uri="{BB962C8B-B14F-4D97-AF65-F5344CB8AC3E}">
        <p14:creationId xmlns:p14="http://schemas.microsoft.com/office/powerpoint/2010/main" val="20408188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DEBE7-20A0-47ED-A838-E38B96FBCB78}"/>
              </a:ext>
            </a:extLst>
          </p:cNvPr>
          <p:cNvSpPr>
            <a:spLocks noGrp="1"/>
          </p:cNvSpPr>
          <p:nvPr>
            <p:ph type="title"/>
          </p:nvPr>
        </p:nvSpPr>
        <p:spPr/>
        <p:txBody>
          <a:bodyPr/>
          <a:lstStyle/>
          <a:p>
            <a:r>
              <a:rPr lang="en-US" dirty="0">
                <a:solidFill>
                  <a:srgbClr val="FF0000"/>
                </a:solidFill>
              </a:rPr>
              <a:t>Budgeting a Basic Drone Program</a:t>
            </a:r>
          </a:p>
        </p:txBody>
      </p:sp>
      <p:sp>
        <p:nvSpPr>
          <p:cNvPr id="3" name="Content Placeholder 2">
            <a:extLst>
              <a:ext uri="{FF2B5EF4-FFF2-40B4-BE49-F238E27FC236}">
                <a16:creationId xmlns:a16="http://schemas.microsoft.com/office/drawing/2014/main" id="{628B97C8-9F85-4A1A-B440-FDCBB31442E3}"/>
              </a:ext>
            </a:extLst>
          </p:cNvPr>
          <p:cNvSpPr>
            <a:spLocks noGrp="1"/>
          </p:cNvSpPr>
          <p:nvPr>
            <p:ph idx="1"/>
          </p:nvPr>
        </p:nvSpPr>
        <p:spPr/>
        <p:txBody>
          <a:bodyPr>
            <a:normAutofit fontScale="92500" lnSpcReduction="20000"/>
          </a:bodyPr>
          <a:lstStyle/>
          <a:p>
            <a:r>
              <a:rPr lang="en-US" dirty="0">
                <a:solidFill>
                  <a:srgbClr val="FFFF00"/>
                </a:solidFill>
              </a:rPr>
              <a:t>Each Drone can support up to 3 kids</a:t>
            </a:r>
          </a:p>
          <a:p>
            <a:pPr lvl="1"/>
            <a:r>
              <a:rPr lang="en-US" dirty="0"/>
              <a:t>Define roles: Pilot, Engineer, Safety/spotter (switch roles)</a:t>
            </a:r>
          </a:p>
          <a:p>
            <a:r>
              <a:rPr lang="en-US" dirty="0">
                <a:solidFill>
                  <a:srgbClr val="FFFF00"/>
                </a:solidFill>
              </a:rPr>
              <a:t>Drone= $100 - $180 each for basic setup</a:t>
            </a:r>
          </a:p>
          <a:p>
            <a:r>
              <a:rPr lang="en-US" dirty="0">
                <a:solidFill>
                  <a:srgbClr val="FFFF00"/>
                </a:solidFill>
              </a:rPr>
              <a:t>Flight Sims= Free - $200 depending </a:t>
            </a:r>
          </a:p>
          <a:p>
            <a:pPr lvl="1"/>
            <a:r>
              <a:rPr lang="en-US" dirty="0"/>
              <a:t>Need right computer/controller;  many mobile apps available</a:t>
            </a:r>
          </a:p>
          <a:p>
            <a:r>
              <a:rPr lang="en-US" dirty="0">
                <a:solidFill>
                  <a:srgbClr val="FFFF00"/>
                </a:solidFill>
              </a:rPr>
              <a:t>Coding= free apps and pay versions available</a:t>
            </a:r>
          </a:p>
          <a:p>
            <a:r>
              <a:rPr lang="en-US" dirty="0">
                <a:solidFill>
                  <a:srgbClr val="FFFF00"/>
                </a:solidFill>
              </a:rPr>
              <a:t>CAD software= Autodesk Free for schools/ </a:t>
            </a:r>
            <a:r>
              <a:rPr lang="en-US" dirty="0" err="1">
                <a:solidFill>
                  <a:srgbClr val="FFFF00"/>
                </a:solidFill>
              </a:rPr>
              <a:t>tynker</a:t>
            </a:r>
            <a:r>
              <a:rPr lang="en-US" dirty="0">
                <a:solidFill>
                  <a:srgbClr val="FFFF00"/>
                </a:solidFill>
              </a:rPr>
              <a:t> free for all</a:t>
            </a:r>
          </a:p>
          <a:p>
            <a:r>
              <a:rPr lang="en-US" dirty="0">
                <a:solidFill>
                  <a:srgbClr val="FFFF00"/>
                </a:solidFill>
              </a:rPr>
              <a:t>3D printers= $200 and up/ don’t forget materials cost!</a:t>
            </a:r>
          </a:p>
          <a:p>
            <a:r>
              <a:rPr lang="en-US" dirty="0">
                <a:solidFill>
                  <a:srgbClr val="FFFF00"/>
                </a:solidFill>
              </a:rPr>
              <a:t>Curriculum= canned versus free</a:t>
            </a:r>
          </a:p>
        </p:txBody>
      </p:sp>
    </p:spTree>
    <p:extLst>
      <p:ext uri="{BB962C8B-B14F-4D97-AF65-F5344CB8AC3E}">
        <p14:creationId xmlns:p14="http://schemas.microsoft.com/office/powerpoint/2010/main" val="1186323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8566B1-7B1A-4613-B458-AF63BA569C44}"/>
              </a:ext>
            </a:extLst>
          </p:cNvPr>
          <p:cNvSpPr>
            <a:spLocks noGrp="1"/>
          </p:cNvSpPr>
          <p:nvPr>
            <p:ph idx="1"/>
          </p:nvPr>
        </p:nvSpPr>
        <p:spPr>
          <a:xfrm>
            <a:off x="838200" y="1601990"/>
            <a:ext cx="10515600" cy="3654019"/>
          </a:xfrm>
        </p:spPr>
        <p:txBody>
          <a:bodyPr>
            <a:normAutofit/>
          </a:bodyPr>
          <a:lstStyle/>
          <a:p>
            <a:pPr marL="0" indent="0" algn="ctr">
              <a:buNone/>
            </a:pPr>
            <a:endParaRPr lang="en-US" sz="7200" dirty="0"/>
          </a:p>
          <a:p>
            <a:pPr marL="0" indent="0" algn="ctr">
              <a:buNone/>
            </a:pPr>
            <a:r>
              <a:rPr lang="en-US" sz="7200" dirty="0">
                <a:solidFill>
                  <a:srgbClr val="FFC000"/>
                </a:solidFill>
              </a:rPr>
              <a:t>Questions???</a:t>
            </a:r>
          </a:p>
        </p:txBody>
      </p:sp>
    </p:spTree>
    <p:extLst>
      <p:ext uri="{BB962C8B-B14F-4D97-AF65-F5344CB8AC3E}">
        <p14:creationId xmlns:p14="http://schemas.microsoft.com/office/powerpoint/2010/main" val="7767487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9CD49A47-AE4D-414C-ADDF-D6EA5E5B19CC}"/>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A23ED90-53C2-BC4B-AA39-DEC96AFA6265}"/>
              </a:ext>
            </a:extLst>
          </p:cNvPr>
          <p:cNvSpPr>
            <a:spLocks noGrp="1"/>
          </p:cNvSpPr>
          <p:nvPr>
            <p:ph type="ctrTitle"/>
          </p:nvPr>
        </p:nvSpPr>
        <p:spPr>
          <a:xfrm>
            <a:off x="1558565" y="1986222"/>
            <a:ext cx="9144000" cy="2237915"/>
          </a:xfrm>
        </p:spPr>
        <p:txBody>
          <a:bodyPr>
            <a:normAutofit fontScale="90000"/>
          </a:bodyPr>
          <a:lstStyle/>
          <a:p>
            <a:br>
              <a:rPr lang="en-US" dirty="0"/>
            </a:br>
            <a:br>
              <a:rPr lang="en-US" dirty="0"/>
            </a:br>
            <a:r>
              <a:rPr lang="en-US" dirty="0"/>
              <a:t>Student Competitions </a:t>
            </a:r>
            <a:br>
              <a:rPr lang="en-US" dirty="0"/>
            </a:br>
            <a:endParaRPr lang="en-US" dirty="0"/>
          </a:p>
        </p:txBody>
      </p:sp>
      <p:sp>
        <p:nvSpPr>
          <p:cNvPr id="3" name="Subtitle 2">
            <a:extLst>
              <a:ext uri="{FF2B5EF4-FFF2-40B4-BE49-F238E27FC236}">
                <a16:creationId xmlns:a16="http://schemas.microsoft.com/office/drawing/2014/main" id="{BE1475C6-47B6-AF47-B559-DF6EE7AE930C}"/>
              </a:ext>
            </a:extLst>
          </p:cNvPr>
          <p:cNvSpPr>
            <a:spLocks noGrp="1"/>
          </p:cNvSpPr>
          <p:nvPr>
            <p:ph type="subTitle" idx="1"/>
          </p:nvPr>
        </p:nvSpPr>
        <p:spPr>
          <a:xfrm>
            <a:off x="0" y="3880332"/>
            <a:ext cx="12192000" cy="1655762"/>
          </a:xfrm>
        </p:spPr>
        <p:txBody>
          <a:bodyPr>
            <a:normAutofit fontScale="77500" lnSpcReduction="20000"/>
          </a:bodyPr>
          <a:lstStyle/>
          <a:p>
            <a:r>
              <a:rPr lang="en-US" dirty="0"/>
              <a:t>Presented by</a:t>
            </a:r>
          </a:p>
          <a:p>
            <a:endParaRPr lang="en-US" dirty="0"/>
          </a:p>
          <a:p>
            <a:r>
              <a:rPr lang="en-US" dirty="0"/>
              <a:t>    Tom Biller</a:t>
            </a:r>
          </a:p>
          <a:p>
            <a:r>
              <a:rPr lang="en-US" dirty="0"/>
              <a:t>   Director, </a:t>
            </a:r>
            <a:r>
              <a:rPr lang="en-US" dirty="0" err="1"/>
              <a:t>DroneTECH</a:t>
            </a:r>
            <a:endParaRPr lang="en-US" dirty="0"/>
          </a:p>
          <a:p>
            <a:r>
              <a:rPr lang="en-US" dirty="0">
                <a:hlinkClick r:id="rId3"/>
              </a:rPr>
              <a:t>Thomas.biller@northlandcollege.edu</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25704230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2DD44-7420-445C-B4A3-EBFC3EE0E76A}"/>
              </a:ext>
            </a:extLst>
          </p:cNvPr>
          <p:cNvSpPr>
            <a:spLocks noGrp="1"/>
          </p:cNvSpPr>
          <p:nvPr>
            <p:ph type="title"/>
          </p:nvPr>
        </p:nvSpPr>
        <p:spPr/>
        <p:txBody>
          <a:bodyPr/>
          <a:lstStyle/>
          <a:p>
            <a:r>
              <a:rPr lang="en-US" dirty="0"/>
              <a:t>Robotics Aerial Drone (RAD)</a:t>
            </a:r>
          </a:p>
        </p:txBody>
      </p:sp>
      <p:pic>
        <p:nvPicPr>
          <p:cNvPr id="4" name="Content Placeholder 3">
            <a:extLst>
              <a:ext uri="{FF2B5EF4-FFF2-40B4-BE49-F238E27FC236}">
                <a16:creationId xmlns:a16="http://schemas.microsoft.com/office/drawing/2014/main" id="{E55811F7-67FF-41D9-9638-CA08CAE72720}"/>
              </a:ext>
            </a:extLst>
          </p:cNvPr>
          <p:cNvPicPr>
            <a:picLocks noGrp="1" noChangeAspect="1"/>
          </p:cNvPicPr>
          <p:nvPr>
            <p:ph idx="1"/>
          </p:nvPr>
        </p:nvPicPr>
        <p:blipFill>
          <a:blip r:embed="rId2"/>
          <a:stretch>
            <a:fillRect/>
          </a:stretch>
        </p:blipFill>
        <p:spPr>
          <a:xfrm>
            <a:off x="6400800" y="2088486"/>
            <a:ext cx="5791200" cy="3864330"/>
          </a:xfrm>
          <a:prstGeom prst="rect">
            <a:avLst/>
          </a:prstGeom>
        </p:spPr>
      </p:pic>
      <p:sp>
        <p:nvSpPr>
          <p:cNvPr id="5" name="TextBox 4">
            <a:extLst>
              <a:ext uri="{FF2B5EF4-FFF2-40B4-BE49-F238E27FC236}">
                <a16:creationId xmlns:a16="http://schemas.microsoft.com/office/drawing/2014/main" id="{C9D997CF-6B51-497A-8D53-11BDF0485BE0}"/>
              </a:ext>
            </a:extLst>
          </p:cNvPr>
          <p:cNvSpPr txBox="1"/>
          <p:nvPr/>
        </p:nvSpPr>
        <p:spPr>
          <a:xfrm>
            <a:off x="0" y="2316480"/>
            <a:ext cx="6325386" cy="2215991"/>
          </a:xfrm>
          <a:prstGeom prst="rect">
            <a:avLst/>
          </a:prstGeom>
          <a:noFill/>
        </p:spPr>
        <p:txBody>
          <a:bodyPr wrap="square" rtlCol="0">
            <a:spAutoFit/>
          </a:bodyPr>
          <a:lstStyle/>
          <a:p>
            <a:r>
              <a:rPr lang="en-US" sz="4000" dirty="0">
                <a:solidFill>
                  <a:srgbClr val="FF0000"/>
                </a:solidFill>
              </a:rPr>
              <a:t>REC</a:t>
            </a:r>
          </a:p>
          <a:p>
            <a:r>
              <a:rPr lang="en-US" u="sng" dirty="0">
                <a:hlinkClick r:id="rId3"/>
              </a:rPr>
              <a:t>https://www.roboticseducation.org/</a:t>
            </a:r>
            <a:endParaRPr lang="en-US" dirty="0"/>
          </a:p>
          <a:p>
            <a:endParaRPr lang="en-US" sz="4000" dirty="0">
              <a:solidFill>
                <a:srgbClr val="FF0000"/>
              </a:solidFill>
            </a:endParaRPr>
          </a:p>
          <a:p>
            <a:r>
              <a:rPr lang="en-US" sz="4000" dirty="0">
                <a:solidFill>
                  <a:srgbClr val="FF0000"/>
                </a:solidFill>
              </a:rPr>
              <a:t>FTW Robotics</a:t>
            </a:r>
          </a:p>
        </p:txBody>
      </p:sp>
    </p:spTree>
    <p:extLst>
      <p:ext uri="{BB962C8B-B14F-4D97-AF65-F5344CB8AC3E}">
        <p14:creationId xmlns:p14="http://schemas.microsoft.com/office/powerpoint/2010/main" val="26375391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2DD44-7420-445C-B4A3-EBFC3EE0E76A}"/>
              </a:ext>
            </a:extLst>
          </p:cNvPr>
          <p:cNvSpPr>
            <a:spLocks noGrp="1"/>
          </p:cNvSpPr>
          <p:nvPr>
            <p:ph type="title"/>
          </p:nvPr>
        </p:nvSpPr>
        <p:spPr/>
        <p:txBody>
          <a:bodyPr/>
          <a:lstStyle/>
          <a:p>
            <a:r>
              <a:rPr lang="en-US" dirty="0"/>
              <a:t>Aerial Response Competition (ARC)</a:t>
            </a:r>
          </a:p>
        </p:txBody>
      </p:sp>
      <p:sp>
        <p:nvSpPr>
          <p:cNvPr id="5" name="TextBox 4">
            <a:extLst>
              <a:ext uri="{FF2B5EF4-FFF2-40B4-BE49-F238E27FC236}">
                <a16:creationId xmlns:a16="http://schemas.microsoft.com/office/drawing/2014/main" id="{C9D997CF-6B51-497A-8D53-11BDF0485BE0}"/>
              </a:ext>
            </a:extLst>
          </p:cNvPr>
          <p:cNvSpPr txBox="1"/>
          <p:nvPr/>
        </p:nvSpPr>
        <p:spPr>
          <a:xfrm>
            <a:off x="0" y="2316480"/>
            <a:ext cx="6325386" cy="707886"/>
          </a:xfrm>
          <a:prstGeom prst="rect">
            <a:avLst/>
          </a:prstGeom>
          <a:noFill/>
        </p:spPr>
        <p:txBody>
          <a:bodyPr wrap="square" rtlCol="0">
            <a:spAutoFit/>
          </a:bodyPr>
          <a:lstStyle/>
          <a:p>
            <a:endParaRPr lang="en-US" sz="4000" dirty="0">
              <a:solidFill>
                <a:srgbClr val="FF0000"/>
              </a:solidFill>
            </a:endParaRPr>
          </a:p>
        </p:txBody>
      </p:sp>
      <p:sp>
        <p:nvSpPr>
          <p:cNvPr id="6" name="Content Placeholder 5">
            <a:extLst>
              <a:ext uri="{FF2B5EF4-FFF2-40B4-BE49-F238E27FC236}">
                <a16:creationId xmlns:a16="http://schemas.microsoft.com/office/drawing/2014/main" id="{D8ED879A-E458-440C-A9A4-DF4D74120EAF}"/>
              </a:ext>
            </a:extLst>
          </p:cNvPr>
          <p:cNvSpPr>
            <a:spLocks noGrp="1"/>
          </p:cNvSpPr>
          <p:nvPr>
            <p:ph idx="1"/>
          </p:nvPr>
        </p:nvSpPr>
        <p:spPr/>
        <p:txBody>
          <a:bodyPr/>
          <a:lstStyle/>
          <a:p>
            <a:pPr marL="0" indent="0">
              <a:buNone/>
            </a:pPr>
            <a:r>
              <a:rPr lang="en-US" sz="4000" dirty="0"/>
              <a:t>Skills USA</a:t>
            </a:r>
          </a:p>
          <a:p>
            <a:pPr marL="0" indent="0">
              <a:buNone/>
            </a:pPr>
            <a:r>
              <a:rPr lang="en-US" sz="1600" u="sng" dirty="0">
                <a:hlinkClick r:id="rId2"/>
              </a:rPr>
              <a:t>https://www.skillsusa.org/</a:t>
            </a:r>
            <a:endParaRPr lang="en-US" sz="1600" dirty="0"/>
          </a:p>
          <a:p>
            <a:endParaRPr lang="en-US" dirty="0"/>
          </a:p>
          <a:p>
            <a:pPr marL="0" indent="0">
              <a:buNone/>
            </a:pPr>
            <a:r>
              <a:rPr lang="en-US" sz="4000" dirty="0" err="1"/>
              <a:t>Pitsco</a:t>
            </a:r>
            <a:r>
              <a:rPr lang="en-US" sz="4000" dirty="0"/>
              <a:t> Education</a:t>
            </a:r>
          </a:p>
          <a:p>
            <a:pPr marL="0" indent="0">
              <a:buNone/>
            </a:pPr>
            <a:r>
              <a:rPr lang="en-US" sz="1600" u="sng" dirty="0">
                <a:hlinkClick r:id="rId3"/>
              </a:rPr>
              <a:t>https://www.pitsco.com/Our-Programs</a:t>
            </a:r>
            <a:r>
              <a:rPr lang="en-US" u="sng" dirty="0">
                <a:hlinkClick r:id="rId3"/>
              </a:rPr>
              <a:t>/</a:t>
            </a:r>
            <a:endParaRPr lang="en-US" dirty="0"/>
          </a:p>
          <a:p>
            <a:endParaRPr lang="en-US" dirty="0"/>
          </a:p>
        </p:txBody>
      </p:sp>
      <p:pic>
        <p:nvPicPr>
          <p:cNvPr id="7" name="Picture 6">
            <a:extLst>
              <a:ext uri="{FF2B5EF4-FFF2-40B4-BE49-F238E27FC236}">
                <a16:creationId xmlns:a16="http://schemas.microsoft.com/office/drawing/2014/main" id="{71C8A01F-9AA6-44D1-9840-B16A3A15369E}"/>
              </a:ext>
            </a:extLst>
          </p:cNvPr>
          <p:cNvPicPr>
            <a:picLocks noChangeAspect="1"/>
          </p:cNvPicPr>
          <p:nvPr/>
        </p:nvPicPr>
        <p:blipFill>
          <a:blip r:embed="rId4"/>
          <a:stretch>
            <a:fillRect/>
          </a:stretch>
        </p:blipFill>
        <p:spPr>
          <a:xfrm>
            <a:off x="7163586" y="1973758"/>
            <a:ext cx="4806183" cy="2527122"/>
          </a:xfrm>
          <a:prstGeom prst="rect">
            <a:avLst/>
          </a:prstGeom>
        </p:spPr>
      </p:pic>
      <p:pic>
        <p:nvPicPr>
          <p:cNvPr id="8" name="Picture 7">
            <a:extLst>
              <a:ext uri="{FF2B5EF4-FFF2-40B4-BE49-F238E27FC236}">
                <a16:creationId xmlns:a16="http://schemas.microsoft.com/office/drawing/2014/main" id="{8F2D5877-41D0-4F64-8C93-4785E5B0EBF9}"/>
              </a:ext>
            </a:extLst>
          </p:cNvPr>
          <p:cNvPicPr>
            <a:picLocks noChangeAspect="1"/>
          </p:cNvPicPr>
          <p:nvPr/>
        </p:nvPicPr>
        <p:blipFill>
          <a:blip r:embed="rId5"/>
          <a:stretch>
            <a:fillRect/>
          </a:stretch>
        </p:blipFill>
        <p:spPr>
          <a:xfrm>
            <a:off x="5533353" y="4635818"/>
            <a:ext cx="3649533" cy="985374"/>
          </a:xfrm>
          <a:prstGeom prst="rect">
            <a:avLst/>
          </a:prstGeom>
        </p:spPr>
      </p:pic>
    </p:spTree>
    <p:extLst>
      <p:ext uri="{BB962C8B-B14F-4D97-AF65-F5344CB8AC3E}">
        <p14:creationId xmlns:p14="http://schemas.microsoft.com/office/powerpoint/2010/main" val="39436255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8566B1-7B1A-4613-B458-AF63BA569C44}"/>
              </a:ext>
            </a:extLst>
          </p:cNvPr>
          <p:cNvSpPr>
            <a:spLocks noGrp="1"/>
          </p:cNvSpPr>
          <p:nvPr>
            <p:ph idx="1"/>
          </p:nvPr>
        </p:nvSpPr>
        <p:spPr>
          <a:xfrm>
            <a:off x="838200" y="1601990"/>
            <a:ext cx="10515600" cy="3654019"/>
          </a:xfrm>
        </p:spPr>
        <p:txBody>
          <a:bodyPr>
            <a:normAutofit/>
          </a:bodyPr>
          <a:lstStyle/>
          <a:p>
            <a:pPr marL="0" indent="0" algn="ctr">
              <a:buNone/>
            </a:pPr>
            <a:endParaRPr lang="en-US" sz="7200" dirty="0"/>
          </a:p>
          <a:p>
            <a:pPr marL="0" indent="0" algn="ctr">
              <a:buNone/>
            </a:pPr>
            <a:r>
              <a:rPr lang="en-US" sz="7200" dirty="0">
                <a:solidFill>
                  <a:srgbClr val="FFC000"/>
                </a:solidFill>
              </a:rPr>
              <a:t>Questions???</a:t>
            </a:r>
          </a:p>
        </p:txBody>
      </p:sp>
    </p:spTree>
    <p:extLst>
      <p:ext uri="{BB962C8B-B14F-4D97-AF65-F5344CB8AC3E}">
        <p14:creationId xmlns:p14="http://schemas.microsoft.com/office/powerpoint/2010/main" val="24620848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8566B1-7B1A-4613-B458-AF63BA569C44}"/>
              </a:ext>
            </a:extLst>
          </p:cNvPr>
          <p:cNvSpPr>
            <a:spLocks noGrp="1"/>
          </p:cNvSpPr>
          <p:nvPr>
            <p:ph idx="1"/>
          </p:nvPr>
        </p:nvSpPr>
        <p:spPr>
          <a:xfrm>
            <a:off x="838200" y="1601990"/>
            <a:ext cx="10515600" cy="3654019"/>
          </a:xfrm>
        </p:spPr>
        <p:txBody>
          <a:bodyPr>
            <a:normAutofit/>
          </a:bodyPr>
          <a:lstStyle/>
          <a:p>
            <a:pPr marL="0" indent="0" algn="ctr">
              <a:buNone/>
            </a:pPr>
            <a:endParaRPr lang="en-US" sz="7200" dirty="0"/>
          </a:p>
          <a:p>
            <a:pPr marL="0" indent="0" algn="ctr">
              <a:buNone/>
            </a:pPr>
            <a:r>
              <a:rPr lang="en-US" sz="7200" dirty="0">
                <a:solidFill>
                  <a:srgbClr val="FFC000"/>
                </a:solidFill>
              </a:rPr>
              <a:t>Surveys</a:t>
            </a:r>
          </a:p>
          <a:p>
            <a:pPr marL="0" indent="0" algn="ctr">
              <a:buNone/>
            </a:pPr>
            <a:r>
              <a:rPr lang="en-US" sz="7200" dirty="0">
                <a:solidFill>
                  <a:srgbClr val="FFC000"/>
                </a:solidFill>
              </a:rPr>
              <a:t>Happy Hour!!</a:t>
            </a:r>
          </a:p>
        </p:txBody>
      </p:sp>
      <p:pic>
        <p:nvPicPr>
          <p:cNvPr id="2" name="Picture 1">
            <a:extLst>
              <a:ext uri="{FF2B5EF4-FFF2-40B4-BE49-F238E27FC236}">
                <a16:creationId xmlns:a16="http://schemas.microsoft.com/office/drawing/2014/main" id="{F55AEF5F-CE47-4116-8350-8A4250E0F304}"/>
              </a:ext>
            </a:extLst>
          </p:cNvPr>
          <p:cNvPicPr>
            <a:picLocks noChangeAspect="1"/>
          </p:cNvPicPr>
          <p:nvPr/>
        </p:nvPicPr>
        <p:blipFill>
          <a:blip r:embed="rId2"/>
          <a:stretch>
            <a:fillRect/>
          </a:stretch>
        </p:blipFill>
        <p:spPr>
          <a:xfrm>
            <a:off x="8797369" y="493140"/>
            <a:ext cx="3357500" cy="3357500"/>
          </a:xfrm>
          <a:prstGeom prst="rect">
            <a:avLst/>
          </a:prstGeom>
        </p:spPr>
      </p:pic>
    </p:spTree>
    <p:extLst>
      <p:ext uri="{BB962C8B-B14F-4D97-AF65-F5344CB8AC3E}">
        <p14:creationId xmlns:p14="http://schemas.microsoft.com/office/powerpoint/2010/main" val="25237443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B7862-BEB5-4EAF-9873-C35CC79486B0}"/>
              </a:ext>
            </a:extLst>
          </p:cNvPr>
          <p:cNvSpPr>
            <a:spLocks noGrp="1"/>
          </p:cNvSpPr>
          <p:nvPr>
            <p:ph type="title"/>
          </p:nvPr>
        </p:nvSpPr>
        <p:spPr/>
        <p:txBody>
          <a:bodyPr/>
          <a:lstStyle/>
          <a:p>
            <a:r>
              <a:rPr lang="en-US" dirty="0">
                <a:solidFill>
                  <a:srgbClr val="FF0000"/>
                </a:solidFill>
              </a:rPr>
              <a:t>Terminology</a:t>
            </a:r>
          </a:p>
        </p:txBody>
      </p:sp>
      <p:sp>
        <p:nvSpPr>
          <p:cNvPr id="3" name="Content Placeholder 2">
            <a:extLst>
              <a:ext uri="{FF2B5EF4-FFF2-40B4-BE49-F238E27FC236}">
                <a16:creationId xmlns:a16="http://schemas.microsoft.com/office/drawing/2014/main" id="{9CE7379E-68E8-4E50-927F-D1FB65A19A94}"/>
              </a:ext>
            </a:extLst>
          </p:cNvPr>
          <p:cNvSpPr>
            <a:spLocks noGrp="1"/>
          </p:cNvSpPr>
          <p:nvPr>
            <p:ph idx="1"/>
          </p:nvPr>
        </p:nvSpPr>
        <p:spPr>
          <a:xfrm>
            <a:off x="838200" y="2243064"/>
            <a:ext cx="4626935" cy="3654019"/>
          </a:xfrm>
        </p:spPr>
        <p:txBody>
          <a:bodyPr>
            <a:normAutofit/>
          </a:bodyPr>
          <a:lstStyle/>
          <a:p>
            <a:r>
              <a:rPr lang="en-US" dirty="0"/>
              <a:t>What is a Drone?</a:t>
            </a:r>
          </a:p>
          <a:p>
            <a:pPr lvl="1"/>
            <a:r>
              <a:rPr lang="en-US" dirty="0"/>
              <a:t>Unmanned Aerial System (UAS)</a:t>
            </a:r>
          </a:p>
          <a:p>
            <a:pPr lvl="1"/>
            <a:endParaRPr lang="en-US" dirty="0"/>
          </a:p>
          <a:p>
            <a:pPr lvl="1"/>
            <a:r>
              <a:rPr lang="en-US" dirty="0"/>
              <a:t>Unmanned Aerial Vehicle (UAV)</a:t>
            </a:r>
          </a:p>
          <a:p>
            <a:pPr lvl="1"/>
            <a:endParaRPr lang="en-US" dirty="0"/>
          </a:p>
          <a:p>
            <a:pPr lvl="1"/>
            <a:r>
              <a:rPr lang="en-US" dirty="0"/>
              <a:t>Ground Control Station (GCS)</a:t>
            </a:r>
          </a:p>
          <a:p>
            <a:endParaRPr lang="en-US" dirty="0"/>
          </a:p>
          <a:p>
            <a:endParaRPr lang="en-US" dirty="0"/>
          </a:p>
          <a:p>
            <a:endParaRPr lang="en-US" dirty="0"/>
          </a:p>
        </p:txBody>
      </p:sp>
      <p:pic>
        <p:nvPicPr>
          <p:cNvPr id="4" name="Picture 3">
            <a:extLst>
              <a:ext uri="{FF2B5EF4-FFF2-40B4-BE49-F238E27FC236}">
                <a16:creationId xmlns:a16="http://schemas.microsoft.com/office/drawing/2014/main" id="{9A9983C6-EBE1-4DA3-99B3-1E3756BE45AA}"/>
              </a:ext>
            </a:extLst>
          </p:cNvPr>
          <p:cNvPicPr>
            <a:picLocks noChangeAspect="1"/>
          </p:cNvPicPr>
          <p:nvPr/>
        </p:nvPicPr>
        <p:blipFill>
          <a:blip r:embed="rId2"/>
          <a:stretch>
            <a:fillRect/>
          </a:stretch>
        </p:blipFill>
        <p:spPr>
          <a:xfrm>
            <a:off x="5664697" y="1"/>
            <a:ext cx="6500459" cy="5156462"/>
          </a:xfrm>
          <a:prstGeom prst="rect">
            <a:avLst/>
          </a:prstGeom>
        </p:spPr>
      </p:pic>
      <p:sp>
        <p:nvSpPr>
          <p:cNvPr id="5" name="Rectangle 4">
            <a:extLst>
              <a:ext uri="{FF2B5EF4-FFF2-40B4-BE49-F238E27FC236}">
                <a16:creationId xmlns:a16="http://schemas.microsoft.com/office/drawing/2014/main" id="{380F3A4A-3693-47E8-AAF3-5335B2FCA8C7}"/>
              </a:ext>
            </a:extLst>
          </p:cNvPr>
          <p:cNvSpPr/>
          <p:nvPr/>
        </p:nvSpPr>
        <p:spPr>
          <a:xfrm>
            <a:off x="5209789" y="5365365"/>
            <a:ext cx="5882508" cy="369332"/>
          </a:xfrm>
          <a:prstGeom prst="rect">
            <a:avLst/>
          </a:prstGeom>
        </p:spPr>
        <p:txBody>
          <a:bodyPr wrap="none">
            <a:spAutoFit/>
          </a:bodyPr>
          <a:lstStyle/>
          <a:p>
            <a:r>
              <a:rPr lang="en-US" u="sng" dirty="0">
                <a:solidFill>
                  <a:srgbClr val="FFC000"/>
                </a:solidFill>
                <a:latin typeface="Calibri" panose="020F050202020403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https://www.thedroneinfo.com/popular-drone-terminology/</a:t>
            </a:r>
            <a:endParaRPr lang="en-US" dirty="0">
              <a:solidFill>
                <a:srgbClr val="FFC000"/>
              </a:solidFill>
            </a:endParaRPr>
          </a:p>
        </p:txBody>
      </p:sp>
    </p:spTree>
    <p:extLst>
      <p:ext uri="{BB962C8B-B14F-4D97-AF65-F5344CB8AC3E}">
        <p14:creationId xmlns:p14="http://schemas.microsoft.com/office/powerpoint/2010/main" val="35950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0942ABD-7086-4976-B0E3-E15F14C4C29B}"/>
              </a:ext>
            </a:extLst>
          </p:cNvPr>
          <p:cNvSpPr>
            <a:spLocks noGrp="1"/>
          </p:cNvSpPr>
          <p:nvPr>
            <p:ph type="title"/>
          </p:nvPr>
        </p:nvSpPr>
        <p:spPr/>
        <p:txBody>
          <a:bodyPr/>
          <a:lstStyle/>
          <a:p>
            <a:r>
              <a:rPr lang="en-US" dirty="0">
                <a:solidFill>
                  <a:srgbClr val="FF0000"/>
                </a:solidFill>
              </a:rPr>
              <a:t>Drone Types</a:t>
            </a:r>
          </a:p>
        </p:txBody>
      </p:sp>
      <p:sp>
        <p:nvSpPr>
          <p:cNvPr id="6" name="Text Placeholder 5">
            <a:extLst>
              <a:ext uri="{FF2B5EF4-FFF2-40B4-BE49-F238E27FC236}">
                <a16:creationId xmlns:a16="http://schemas.microsoft.com/office/drawing/2014/main" id="{2E3C4E1E-0082-4DA1-BD01-2F3162B13D15}"/>
              </a:ext>
            </a:extLst>
          </p:cNvPr>
          <p:cNvSpPr>
            <a:spLocks noGrp="1"/>
          </p:cNvSpPr>
          <p:nvPr>
            <p:ph type="body" idx="1"/>
          </p:nvPr>
        </p:nvSpPr>
        <p:spPr/>
        <p:txBody>
          <a:bodyPr/>
          <a:lstStyle/>
          <a:p>
            <a:r>
              <a:rPr lang="en-US" dirty="0"/>
              <a:t>Fixed Wing</a:t>
            </a:r>
          </a:p>
        </p:txBody>
      </p:sp>
      <p:pic>
        <p:nvPicPr>
          <p:cNvPr id="2" name="Content Placeholder 1">
            <a:extLst>
              <a:ext uri="{FF2B5EF4-FFF2-40B4-BE49-F238E27FC236}">
                <a16:creationId xmlns:a16="http://schemas.microsoft.com/office/drawing/2014/main" id="{DA1E3EDE-84DF-433C-9965-C5D4FCC35AFE}"/>
              </a:ext>
            </a:extLst>
          </p:cNvPr>
          <p:cNvPicPr>
            <a:picLocks noGrp="1" noChangeAspect="1"/>
          </p:cNvPicPr>
          <p:nvPr>
            <p:ph sz="half" idx="2"/>
          </p:nvPr>
        </p:nvPicPr>
        <p:blipFill>
          <a:blip r:embed="rId2"/>
          <a:stretch>
            <a:fillRect/>
          </a:stretch>
        </p:blipFill>
        <p:spPr>
          <a:xfrm>
            <a:off x="1038492" y="3181350"/>
            <a:ext cx="4760379" cy="2671763"/>
          </a:xfrm>
          <a:prstGeom prst="rect">
            <a:avLst/>
          </a:prstGeom>
        </p:spPr>
      </p:pic>
      <p:sp>
        <p:nvSpPr>
          <p:cNvPr id="8" name="Text Placeholder 7">
            <a:extLst>
              <a:ext uri="{FF2B5EF4-FFF2-40B4-BE49-F238E27FC236}">
                <a16:creationId xmlns:a16="http://schemas.microsoft.com/office/drawing/2014/main" id="{6D1C7289-C6DA-4D1F-9DC9-70FE273E1095}"/>
              </a:ext>
            </a:extLst>
          </p:cNvPr>
          <p:cNvSpPr>
            <a:spLocks noGrp="1"/>
          </p:cNvSpPr>
          <p:nvPr>
            <p:ph type="body" sz="quarter" idx="3"/>
          </p:nvPr>
        </p:nvSpPr>
        <p:spPr/>
        <p:txBody>
          <a:bodyPr/>
          <a:lstStyle/>
          <a:p>
            <a:r>
              <a:rPr lang="en-US" dirty="0"/>
              <a:t>Multi-rotor</a:t>
            </a:r>
          </a:p>
        </p:txBody>
      </p:sp>
      <p:pic>
        <p:nvPicPr>
          <p:cNvPr id="3" name="Content Placeholder 2">
            <a:extLst>
              <a:ext uri="{FF2B5EF4-FFF2-40B4-BE49-F238E27FC236}">
                <a16:creationId xmlns:a16="http://schemas.microsoft.com/office/drawing/2014/main" id="{5EE6EC53-5041-44EE-AB01-864118963D9E}"/>
              </a:ext>
            </a:extLst>
          </p:cNvPr>
          <p:cNvPicPr>
            <a:picLocks noGrp="1" noChangeAspect="1"/>
          </p:cNvPicPr>
          <p:nvPr>
            <p:ph sz="quarter" idx="4"/>
          </p:nvPr>
        </p:nvPicPr>
        <p:blipFill>
          <a:blip r:embed="rId3"/>
          <a:stretch>
            <a:fillRect/>
          </a:stretch>
        </p:blipFill>
        <p:spPr>
          <a:xfrm>
            <a:off x="6162327" y="3181350"/>
            <a:ext cx="4508318" cy="2671763"/>
          </a:xfrm>
          <a:prstGeom prst="rect">
            <a:avLst/>
          </a:prstGeom>
        </p:spPr>
      </p:pic>
    </p:spTree>
    <p:extLst>
      <p:ext uri="{BB962C8B-B14F-4D97-AF65-F5344CB8AC3E}">
        <p14:creationId xmlns:p14="http://schemas.microsoft.com/office/powerpoint/2010/main" val="1000095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0942ABD-7086-4976-B0E3-E15F14C4C29B}"/>
              </a:ext>
            </a:extLst>
          </p:cNvPr>
          <p:cNvSpPr>
            <a:spLocks noGrp="1"/>
          </p:cNvSpPr>
          <p:nvPr>
            <p:ph type="title"/>
          </p:nvPr>
        </p:nvSpPr>
        <p:spPr>
          <a:xfrm>
            <a:off x="839788" y="1136541"/>
            <a:ext cx="10515600" cy="985007"/>
          </a:xfrm>
        </p:spPr>
        <p:txBody>
          <a:bodyPr/>
          <a:lstStyle/>
          <a:p>
            <a:r>
              <a:rPr lang="en-US" dirty="0">
                <a:solidFill>
                  <a:srgbClr val="FF0000"/>
                </a:solidFill>
              </a:rPr>
              <a:t>Configurations</a:t>
            </a:r>
          </a:p>
        </p:txBody>
      </p:sp>
      <p:pic>
        <p:nvPicPr>
          <p:cNvPr id="14" name="Content Placeholder 13">
            <a:extLst>
              <a:ext uri="{FF2B5EF4-FFF2-40B4-BE49-F238E27FC236}">
                <a16:creationId xmlns:a16="http://schemas.microsoft.com/office/drawing/2014/main" id="{39D7BC76-E878-44BD-97DB-EF484AD4FE59}"/>
              </a:ext>
            </a:extLst>
          </p:cNvPr>
          <p:cNvPicPr>
            <a:picLocks noGrp="1" noChangeAspect="1"/>
          </p:cNvPicPr>
          <p:nvPr>
            <p:ph sz="half" idx="2"/>
          </p:nvPr>
        </p:nvPicPr>
        <p:blipFill>
          <a:blip r:embed="rId2"/>
          <a:stretch>
            <a:fillRect/>
          </a:stretch>
        </p:blipFill>
        <p:spPr>
          <a:xfrm>
            <a:off x="1828800" y="2121548"/>
            <a:ext cx="9037982" cy="3697100"/>
          </a:xfrm>
          <a:prstGeom prst="rect">
            <a:avLst/>
          </a:prstGeom>
        </p:spPr>
      </p:pic>
    </p:spTree>
    <p:extLst>
      <p:ext uri="{BB962C8B-B14F-4D97-AF65-F5344CB8AC3E}">
        <p14:creationId xmlns:p14="http://schemas.microsoft.com/office/powerpoint/2010/main" val="4119792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0942ABD-7086-4976-B0E3-E15F14C4C29B}"/>
              </a:ext>
            </a:extLst>
          </p:cNvPr>
          <p:cNvSpPr>
            <a:spLocks noGrp="1"/>
          </p:cNvSpPr>
          <p:nvPr>
            <p:ph type="title"/>
          </p:nvPr>
        </p:nvSpPr>
        <p:spPr>
          <a:xfrm>
            <a:off x="839788" y="1136541"/>
            <a:ext cx="10515600" cy="985007"/>
          </a:xfrm>
        </p:spPr>
        <p:txBody>
          <a:bodyPr/>
          <a:lstStyle/>
          <a:p>
            <a:r>
              <a:rPr lang="en-US" dirty="0">
                <a:solidFill>
                  <a:srgbClr val="FF0000"/>
                </a:solidFill>
              </a:rPr>
              <a:t>Flight Physics</a:t>
            </a:r>
          </a:p>
        </p:txBody>
      </p:sp>
      <p:pic>
        <p:nvPicPr>
          <p:cNvPr id="4" name="Content Placeholder 3">
            <a:extLst>
              <a:ext uri="{FF2B5EF4-FFF2-40B4-BE49-F238E27FC236}">
                <a16:creationId xmlns:a16="http://schemas.microsoft.com/office/drawing/2014/main" id="{621B7DAA-D07B-404F-BC63-B549249F52EF}"/>
              </a:ext>
            </a:extLst>
          </p:cNvPr>
          <p:cNvPicPr>
            <a:picLocks noGrp="1" noChangeAspect="1"/>
          </p:cNvPicPr>
          <p:nvPr>
            <p:ph sz="half" idx="2"/>
          </p:nvPr>
        </p:nvPicPr>
        <p:blipFill>
          <a:blip r:embed="rId2"/>
          <a:stretch>
            <a:fillRect/>
          </a:stretch>
        </p:blipFill>
        <p:spPr>
          <a:xfrm>
            <a:off x="0" y="2084817"/>
            <a:ext cx="4575587" cy="3881748"/>
          </a:xfrm>
          <a:prstGeom prst="rect">
            <a:avLst/>
          </a:prstGeom>
        </p:spPr>
      </p:pic>
      <p:pic>
        <p:nvPicPr>
          <p:cNvPr id="6" name="Picture 5">
            <a:extLst>
              <a:ext uri="{FF2B5EF4-FFF2-40B4-BE49-F238E27FC236}">
                <a16:creationId xmlns:a16="http://schemas.microsoft.com/office/drawing/2014/main" id="{00008F3E-3A85-493B-8160-9F1C74FA6EF6}"/>
              </a:ext>
            </a:extLst>
          </p:cNvPr>
          <p:cNvPicPr>
            <a:picLocks noChangeAspect="1"/>
          </p:cNvPicPr>
          <p:nvPr/>
        </p:nvPicPr>
        <p:blipFill>
          <a:blip r:embed="rId3"/>
          <a:stretch>
            <a:fillRect/>
          </a:stretch>
        </p:blipFill>
        <p:spPr>
          <a:xfrm>
            <a:off x="5328619" y="106017"/>
            <a:ext cx="4575587" cy="1630661"/>
          </a:xfrm>
          <a:prstGeom prst="rect">
            <a:avLst/>
          </a:prstGeom>
        </p:spPr>
      </p:pic>
      <p:pic>
        <p:nvPicPr>
          <p:cNvPr id="7" name="Picture 6">
            <a:extLst>
              <a:ext uri="{FF2B5EF4-FFF2-40B4-BE49-F238E27FC236}">
                <a16:creationId xmlns:a16="http://schemas.microsoft.com/office/drawing/2014/main" id="{26C09C5D-8B8B-4861-B3C3-8F9EF1FD7603}"/>
              </a:ext>
            </a:extLst>
          </p:cNvPr>
          <p:cNvPicPr>
            <a:picLocks noChangeAspect="1"/>
          </p:cNvPicPr>
          <p:nvPr/>
        </p:nvPicPr>
        <p:blipFill>
          <a:blip r:embed="rId4"/>
          <a:stretch>
            <a:fillRect/>
          </a:stretch>
        </p:blipFill>
        <p:spPr>
          <a:xfrm>
            <a:off x="4683434" y="2577190"/>
            <a:ext cx="3753952" cy="2566799"/>
          </a:xfrm>
          <a:prstGeom prst="rect">
            <a:avLst/>
          </a:prstGeom>
        </p:spPr>
      </p:pic>
      <p:pic>
        <p:nvPicPr>
          <p:cNvPr id="8" name="Picture 7">
            <a:extLst>
              <a:ext uri="{FF2B5EF4-FFF2-40B4-BE49-F238E27FC236}">
                <a16:creationId xmlns:a16="http://schemas.microsoft.com/office/drawing/2014/main" id="{B9EBD2BE-82C9-41C7-A023-E6931444CC0E}"/>
              </a:ext>
            </a:extLst>
          </p:cNvPr>
          <p:cNvPicPr>
            <a:picLocks noChangeAspect="1"/>
          </p:cNvPicPr>
          <p:nvPr/>
        </p:nvPicPr>
        <p:blipFill>
          <a:blip r:embed="rId5"/>
          <a:stretch>
            <a:fillRect/>
          </a:stretch>
        </p:blipFill>
        <p:spPr>
          <a:xfrm>
            <a:off x="8545233" y="1900550"/>
            <a:ext cx="3461237" cy="3733649"/>
          </a:xfrm>
          <a:prstGeom prst="rect">
            <a:avLst/>
          </a:prstGeom>
        </p:spPr>
      </p:pic>
      <p:sp>
        <p:nvSpPr>
          <p:cNvPr id="9" name="Rectangle 8">
            <a:extLst>
              <a:ext uri="{FF2B5EF4-FFF2-40B4-BE49-F238E27FC236}">
                <a16:creationId xmlns:a16="http://schemas.microsoft.com/office/drawing/2014/main" id="{80E7F86A-1DDE-475F-A1E8-3D242D02A226}"/>
              </a:ext>
            </a:extLst>
          </p:cNvPr>
          <p:cNvSpPr/>
          <p:nvPr/>
        </p:nvSpPr>
        <p:spPr>
          <a:xfrm>
            <a:off x="4575587" y="1798308"/>
            <a:ext cx="6096000" cy="261610"/>
          </a:xfrm>
          <a:prstGeom prst="rect">
            <a:avLst/>
          </a:prstGeom>
        </p:spPr>
        <p:txBody>
          <a:bodyPr>
            <a:spAutoFit/>
          </a:bodyPr>
          <a:lstStyle/>
          <a:p>
            <a:r>
              <a:rPr lang="en-US" sz="1100" u="sng" dirty="0">
                <a:solidFill>
                  <a:srgbClr val="FFFF00"/>
                </a:solidFill>
                <a:latin typeface="Calibri" panose="020F0502020204030204" pitchFamily="34" charset="0"/>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https://learn.parallax.com/tutorials/series/elev-8-v3-tutorial-series</a:t>
            </a:r>
            <a:endParaRPr lang="en-US" sz="1100" dirty="0">
              <a:solidFill>
                <a:srgbClr val="FFFF00"/>
              </a:solidFill>
            </a:endParaRPr>
          </a:p>
        </p:txBody>
      </p:sp>
    </p:spTree>
    <p:extLst>
      <p:ext uri="{BB962C8B-B14F-4D97-AF65-F5344CB8AC3E}">
        <p14:creationId xmlns:p14="http://schemas.microsoft.com/office/powerpoint/2010/main" val="39386223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6" id="{58E4A097-05F0-1D4A-8505-728E80D07B0B}" vid="{CBF1A197-12E2-CA4D-AFDE-FBD8B60671C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1214</TotalTime>
  <Words>1270</Words>
  <Application>Microsoft Office PowerPoint</Application>
  <PresentationFormat>Widescreen</PresentationFormat>
  <Paragraphs>264</Paragraphs>
  <Slides>57</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57</vt:i4>
      </vt:variant>
    </vt:vector>
  </HeadingPairs>
  <TitlesOfParts>
    <vt:vector size="64" baseType="lpstr">
      <vt:lpstr>Arial</vt:lpstr>
      <vt:lpstr>Calibri</vt:lpstr>
      <vt:lpstr>Calibri Light</vt:lpstr>
      <vt:lpstr>FreeSans</vt:lpstr>
      <vt:lpstr>Open Sans</vt:lpstr>
      <vt:lpstr>Times New Roman</vt:lpstr>
      <vt:lpstr>Office Theme</vt:lpstr>
      <vt:lpstr> Welcome  To “Drones Take Flight”</vt:lpstr>
      <vt:lpstr>Whats the big deal about drones?</vt:lpstr>
      <vt:lpstr>Goals and Objectives</vt:lpstr>
      <vt:lpstr>Workshop Agenda</vt:lpstr>
      <vt:lpstr>Anatomy  of a  Drone</vt:lpstr>
      <vt:lpstr>Terminology</vt:lpstr>
      <vt:lpstr>Drone Types</vt:lpstr>
      <vt:lpstr>Configurations</vt:lpstr>
      <vt:lpstr>Flight Physics</vt:lpstr>
      <vt:lpstr>What Makes a Drone Tick?</vt:lpstr>
      <vt:lpstr>Flight Controller</vt:lpstr>
      <vt:lpstr>Motors and ESCs</vt:lpstr>
      <vt:lpstr>Props! Props! Props!</vt:lpstr>
      <vt:lpstr>Batteries</vt:lpstr>
      <vt:lpstr>Frames</vt:lpstr>
      <vt:lpstr>Transmitters/Receivers</vt:lpstr>
      <vt:lpstr>PowerPoint Presentation</vt:lpstr>
      <vt:lpstr>Part 107 and What it Means to You</vt:lpstr>
      <vt:lpstr>Drones are Regulated! </vt:lpstr>
      <vt:lpstr>Part 107 </vt:lpstr>
      <vt:lpstr>What is on the Test? </vt:lpstr>
      <vt:lpstr>Steps to be Eligible to Certify </vt:lpstr>
      <vt:lpstr>Waivers </vt:lpstr>
      <vt:lpstr>Recreational Flight in the NAS </vt:lpstr>
      <vt:lpstr>Educational Exemption </vt:lpstr>
      <vt:lpstr>Educational Exemption Cont. </vt:lpstr>
      <vt:lpstr>Overwhelmed Yet? </vt:lpstr>
      <vt:lpstr>PowerPoint Presentation</vt:lpstr>
      <vt:lpstr>PowerPoint Presentation</vt:lpstr>
      <vt:lpstr>Additional Factors </vt:lpstr>
      <vt:lpstr>PowerPoint Presentation</vt:lpstr>
      <vt:lpstr>LUNCH BREAK! We will return at 12:45 CST</vt:lpstr>
      <vt:lpstr>Drone Operations  and  Best Practices</vt:lpstr>
      <vt:lpstr>Safety First!</vt:lpstr>
      <vt:lpstr>PowerPoint Presentation</vt:lpstr>
      <vt:lpstr>Safety First!</vt:lpstr>
      <vt:lpstr>Read The Manual </vt:lpstr>
      <vt:lpstr>Log Books</vt:lpstr>
      <vt:lpstr>Flight Simulators</vt:lpstr>
      <vt:lpstr>Pre/Post Flight Checklists </vt:lpstr>
      <vt:lpstr>PowerPoint Presentation</vt:lpstr>
      <vt:lpstr>Rise of the  STEM Drones</vt:lpstr>
      <vt:lpstr>Meet our Competitors..</vt:lpstr>
      <vt:lpstr> Under .5 lbs!!! Indoor Friendly Fly with phone Just plain Cute! </vt:lpstr>
      <vt:lpstr>Ryze Tello</vt:lpstr>
      <vt:lpstr>Parrot Mambo  FTW Robotics</vt:lpstr>
      <vt:lpstr>PowerPoint Presentation</vt:lpstr>
      <vt:lpstr>  STEM Drone Program on a Shoestring Budget  </vt:lpstr>
      <vt:lpstr>Funding???????</vt:lpstr>
      <vt:lpstr>STEM Drones and Future Skill Building </vt:lpstr>
      <vt:lpstr>Budgeting a Basic Drone Program</vt:lpstr>
      <vt:lpstr>PowerPoint Presentation</vt:lpstr>
      <vt:lpstr>  Student Competitions  </vt:lpstr>
      <vt:lpstr>Robotics Aerial Drone (RAD)</vt:lpstr>
      <vt:lpstr>Aerial Response Competition (ARC)</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Welcome  To “Drones Take Flight”</dc:title>
  <dc:creator>Thomas Biller</dc:creator>
  <cp:lastModifiedBy>Thomas Biller</cp:lastModifiedBy>
  <cp:revision>33</cp:revision>
  <dcterms:created xsi:type="dcterms:W3CDTF">2020-08-01T18:44:31Z</dcterms:created>
  <dcterms:modified xsi:type="dcterms:W3CDTF">2020-08-04T21:27:59Z</dcterms:modified>
</cp:coreProperties>
</file>