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5"/>
  </p:notesMasterIdLst>
  <p:sldIdLst>
    <p:sldId id="257" r:id="rId2"/>
    <p:sldId id="258" r:id="rId3"/>
    <p:sldId id="804" r:id="rId4"/>
    <p:sldId id="805" r:id="rId5"/>
    <p:sldId id="699" r:id="rId6"/>
    <p:sldId id="807" r:id="rId7"/>
    <p:sldId id="703" r:id="rId8"/>
    <p:sldId id="825" r:id="rId9"/>
    <p:sldId id="824" r:id="rId10"/>
    <p:sldId id="823" r:id="rId11"/>
    <p:sldId id="371" r:id="rId12"/>
    <p:sldId id="385" r:id="rId13"/>
    <p:sldId id="704" r:id="rId14"/>
    <p:sldId id="331" r:id="rId15"/>
    <p:sldId id="820" r:id="rId16"/>
    <p:sldId id="821" r:id="rId17"/>
    <p:sldId id="782" r:id="rId18"/>
    <p:sldId id="706" r:id="rId19"/>
    <p:sldId id="707" r:id="rId20"/>
    <p:sldId id="826" r:id="rId21"/>
    <p:sldId id="709" r:id="rId22"/>
    <p:sldId id="752" r:id="rId23"/>
    <p:sldId id="774" r:id="rId24"/>
    <p:sldId id="827" r:id="rId25"/>
    <p:sldId id="828" r:id="rId26"/>
    <p:sldId id="808" r:id="rId27"/>
    <p:sldId id="809" r:id="rId28"/>
    <p:sldId id="724" r:id="rId29"/>
    <p:sldId id="829" r:id="rId30"/>
    <p:sldId id="281" r:id="rId31"/>
    <p:sldId id="335" r:id="rId32"/>
    <p:sldId id="806" r:id="rId33"/>
    <p:sldId id="71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5047"/>
    <p:restoredTop sz="94631"/>
  </p:normalViewPr>
  <p:slideViewPr>
    <p:cSldViewPr snapToGrid="0" snapToObjects="1">
      <p:cViewPr varScale="1">
        <p:scale>
          <a:sx n="117" d="100"/>
          <a:sy n="117" d="100"/>
        </p:scale>
        <p:origin x="9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D6ED21-5B43-C547-AED2-7520C4BA4123}" type="datetimeFigureOut">
              <a:rPr lang="en-US" smtClean="0"/>
              <a:t>10/22/2018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4D9465-FC7B-4648-B3AA-6610562125EE}" type="slidenum">
              <a:rPr lang="en-US" smtClean="0"/>
              <a:t>‹#›</a:t>
            </a:fld>
            <a:endParaRPr lang="en-US"/>
          </a:p>
        </p:txBody>
      </p:sp>
    </p:spTree>
    <p:extLst>
      <p:ext uri="{BB962C8B-B14F-4D97-AF65-F5344CB8AC3E}">
        <p14:creationId xmlns:p14="http://schemas.microsoft.com/office/powerpoint/2010/main" val="3493640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a:t>
            </a:fld>
            <a:endParaRPr lang="en-US"/>
          </a:p>
        </p:txBody>
      </p:sp>
    </p:spTree>
    <p:extLst>
      <p:ext uri="{BB962C8B-B14F-4D97-AF65-F5344CB8AC3E}">
        <p14:creationId xmlns:p14="http://schemas.microsoft.com/office/powerpoint/2010/main" val="158420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10</a:t>
            </a:fld>
            <a:endParaRPr lang="en-US"/>
          </a:p>
        </p:txBody>
      </p:sp>
    </p:spTree>
    <p:extLst>
      <p:ext uri="{BB962C8B-B14F-4D97-AF65-F5344CB8AC3E}">
        <p14:creationId xmlns:p14="http://schemas.microsoft.com/office/powerpoint/2010/main" val="1456865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11</a:t>
            </a:fld>
            <a:endParaRPr lang="en-US"/>
          </a:p>
        </p:txBody>
      </p:sp>
    </p:spTree>
    <p:extLst>
      <p:ext uri="{BB962C8B-B14F-4D97-AF65-F5344CB8AC3E}">
        <p14:creationId xmlns:p14="http://schemas.microsoft.com/office/powerpoint/2010/main" val="1285981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12</a:t>
            </a:fld>
            <a:endParaRPr lang="en-US"/>
          </a:p>
        </p:txBody>
      </p:sp>
    </p:spTree>
    <p:extLst>
      <p:ext uri="{BB962C8B-B14F-4D97-AF65-F5344CB8AC3E}">
        <p14:creationId xmlns:p14="http://schemas.microsoft.com/office/powerpoint/2010/main" val="7265968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13</a:t>
            </a:fld>
            <a:endParaRPr lang="en-US"/>
          </a:p>
        </p:txBody>
      </p:sp>
    </p:spTree>
    <p:extLst>
      <p:ext uri="{BB962C8B-B14F-4D97-AF65-F5344CB8AC3E}">
        <p14:creationId xmlns:p14="http://schemas.microsoft.com/office/powerpoint/2010/main" val="3939224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xmlns="" id="{921C066D-54B2-FF42-8CA6-AAFE0E7A5EB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D8C3728-75E0-AE45-AA3B-C6BFC998059C}" type="slidenum">
              <a:rPr lang="en-US" altLang="en-US" smtClean="0">
                <a:solidFill>
                  <a:srgbClr val="000000"/>
                </a:solidFill>
                <a:latin typeface="Arial" panose="020B0604020202020204" pitchFamily="34" charset="0"/>
              </a:rPr>
              <a:pPr>
                <a:spcBef>
                  <a:spcPct val="0"/>
                </a:spcBef>
              </a:pPr>
              <a:t>14</a:t>
            </a:fld>
            <a:endParaRPr lang="en-US" altLang="en-US">
              <a:solidFill>
                <a:srgbClr val="000000"/>
              </a:solidFill>
              <a:latin typeface="Arial" panose="020B0604020202020204" pitchFamily="34" charset="0"/>
            </a:endParaRPr>
          </a:p>
        </p:txBody>
      </p:sp>
      <p:sp>
        <p:nvSpPr>
          <p:cNvPr id="11267" name="Rectangle 2">
            <a:extLst>
              <a:ext uri="{FF2B5EF4-FFF2-40B4-BE49-F238E27FC236}">
                <a16:creationId xmlns:a16="http://schemas.microsoft.com/office/drawing/2014/main" xmlns="" id="{20EE83BF-C2A6-B44D-9767-53F4C772BE7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8" name="Rectangle 3">
            <a:extLst>
              <a:ext uri="{FF2B5EF4-FFF2-40B4-BE49-F238E27FC236}">
                <a16:creationId xmlns:a16="http://schemas.microsoft.com/office/drawing/2014/main" xmlns="" id="{58761FB2-2AD5-8A46-B6E5-B5CB567EEFD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en-US" sz="1600" b="1">
                <a:latin typeface="Arial" panose="020B0604020202020204" pitchFamily="34" charset="0"/>
              </a:rPr>
              <a:t>If you are interested in this topic, then read chapter 6 in Jensen – </a:t>
            </a:r>
          </a:p>
          <a:p>
            <a:pPr eaLnBrk="1" hangingPunct="1"/>
            <a:endParaRPr lang="en-US" altLang="en-US" sz="1600" b="1">
              <a:latin typeface="Arial" panose="020B0604020202020204" pitchFamily="34" charset="0"/>
            </a:endParaRPr>
          </a:p>
          <a:p>
            <a:pPr eaLnBrk="1" hangingPunct="1"/>
            <a:r>
              <a:rPr lang="en-US" altLang="en-US" sz="1600" b="1">
                <a:latin typeface="Arial" panose="020B0604020202020204" pitchFamily="34" charset="0"/>
              </a:rPr>
              <a:t>Up until the early 1970s, photogrammetry represented the key method used for the analysis of aerial photographs in order to generate maps – e.g., it was the foundation for cartography</a:t>
            </a:r>
          </a:p>
          <a:p>
            <a:pPr eaLnBrk="1" hangingPunct="1"/>
            <a:endParaRPr lang="en-US" altLang="en-US" sz="1600" b="1">
              <a:latin typeface="Arial" panose="020B0604020202020204" pitchFamily="34" charset="0"/>
            </a:endParaRPr>
          </a:p>
          <a:p>
            <a:pPr eaLnBrk="1" hangingPunct="1"/>
            <a:r>
              <a:rPr lang="en-US" altLang="en-US" sz="1600" b="1">
                <a:latin typeface="Arial" panose="020B0604020202020204" pitchFamily="34" charset="0"/>
              </a:rPr>
              <a:t>TWO Types of photogrammetry – analog and digital _ WOB from next  page</a:t>
            </a:r>
          </a:p>
        </p:txBody>
      </p:sp>
    </p:spTree>
    <p:extLst>
      <p:ext uri="{BB962C8B-B14F-4D97-AF65-F5344CB8AC3E}">
        <p14:creationId xmlns:p14="http://schemas.microsoft.com/office/powerpoint/2010/main" val="2230826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15</a:t>
            </a:fld>
            <a:endParaRPr lang="en-US"/>
          </a:p>
        </p:txBody>
      </p:sp>
    </p:spTree>
    <p:extLst>
      <p:ext uri="{BB962C8B-B14F-4D97-AF65-F5344CB8AC3E}">
        <p14:creationId xmlns:p14="http://schemas.microsoft.com/office/powerpoint/2010/main" val="27891184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16</a:t>
            </a:fld>
            <a:endParaRPr lang="en-US"/>
          </a:p>
        </p:txBody>
      </p:sp>
    </p:spTree>
    <p:extLst>
      <p:ext uri="{BB962C8B-B14F-4D97-AF65-F5344CB8AC3E}">
        <p14:creationId xmlns:p14="http://schemas.microsoft.com/office/powerpoint/2010/main" val="402002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17</a:t>
            </a:fld>
            <a:endParaRPr lang="en-US"/>
          </a:p>
        </p:txBody>
      </p:sp>
    </p:spTree>
    <p:extLst>
      <p:ext uri="{BB962C8B-B14F-4D97-AF65-F5344CB8AC3E}">
        <p14:creationId xmlns:p14="http://schemas.microsoft.com/office/powerpoint/2010/main" val="23862089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18</a:t>
            </a:fld>
            <a:endParaRPr lang="en-US"/>
          </a:p>
        </p:txBody>
      </p:sp>
    </p:spTree>
    <p:extLst>
      <p:ext uri="{BB962C8B-B14F-4D97-AF65-F5344CB8AC3E}">
        <p14:creationId xmlns:p14="http://schemas.microsoft.com/office/powerpoint/2010/main" val="1539532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19</a:t>
            </a:fld>
            <a:endParaRPr lang="en-US"/>
          </a:p>
        </p:txBody>
      </p:sp>
    </p:spTree>
    <p:extLst>
      <p:ext uri="{BB962C8B-B14F-4D97-AF65-F5344CB8AC3E}">
        <p14:creationId xmlns:p14="http://schemas.microsoft.com/office/powerpoint/2010/main" val="4151986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a:t>
            </a:fld>
            <a:endParaRPr lang="en-US"/>
          </a:p>
        </p:txBody>
      </p:sp>
    </p:spTree>
    <p:extLst>
      <p:ext uri="{BB962C8B-B14F-4D97-AF65-F5344CB8AC3E}">
        <p14:creationId xmlns:p14="http://schemas.microsoft.com/office/powerpoint/2010/main" val="2607965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20</a:t>
            </a:fld>
            <a:endParaRPr lang="en-US"/>
          </a:p>
        </p:txBody>
      </p:sp>
    </p:spTree>
    <p:extLst>
      <p:ext uri="{BB962C8B-B14F-4D97-AF65-F5344CB8AC3E}">
        <p14:creationId xmlns:p14="http://schemas.microsoft.com/office/powerpoint/2010/main" val="1987192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21</a:t>
            </a:fld>
            <a:endParaRPr lang="en-US"/>
          </a:p>
        </p:txBody>
      </p:sp>
    </p:spTree>
    <p:extLst>
      <p:ext uri="{BB962C8B-B14F-4D97-AF65-F5344CB8AC3E}">
        <p14:creationId xmlns:p14="http://schemas.microsoft.com/office/powerpoint/2010/main" val="1127444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22</a:t>
            </a:fld>
            <a:endParaRPr lang="en-US"/>
          </a:p>
        </p:txBody>
      </p:sp>
    </p:spTree>
    <p:extLst>
      <p:ext uri="{BB962C8B-B14F-4D97-AF65-F5344CB8AC3E}">
        <p14:creationId xmlns:p14="http://schemas.microsoft.com/office/powerpoint/2010/main" val="752456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Bundle adjustment means the simultaneous least squares adjustment of all bundles from all exposure stations, which implicitly includes the simultaneous recovery of the exterior orientation elements of all photographs and the positions of the object points.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A78294-AB2B-4729-8FDA-CAB39EF6894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31015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24</a:t>
            </a:fld>
            <a:endParaRPr lang="en-US"/>
          </a:p>
        </p:txBody>
      </p:sp>
    </p:spTree>
    <p:extLst>
      <p:ext uri="{BB962C8B-B14F-4D97-AF65-F5344CB8AC3E}">
        <p14:creationId xmlns:p14="http://schemas.microsoft.com/office/powerpoint/2010/main" val="446797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25</a:t>
            </a:fld>
            <a:endParaRPr lang="en-US"/>
          </a:p>
        </p:txBody>
      </p:sp>
    </p:spTree>
    <p:extLst>
      <p:ext uri="{BB962C8B-B14F-4D97-AF65-F5344CB8AC3E}">
        <p14:creationId xmlns:p14="http://schemas.microsoft.com/office/powerpoint/2010/main" val="11039716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26</a:t>
            </a:fld>
            <a:endParaRPr lang="en-US"/>
          </a:p>
        </p:txBody>
      </p:sp>
    </p:spTree>
    <p:extLst>
      <p:ext uri="{BB962C8B-B14F-4D97-AF65-F5344CB8AC3E}">
        <p14:creationId xmlns:p14="http://schemas.microsoft.com/office/powerpoint/2010/main" val="4130683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27</a:t>
            </a:fld>
            <a:endParaRPr lang="en-US"/>
          </a:p>
        </p:txBody>
      </p:sp>
    </p:spTree>
    <p:extLst>
      <p:ext uri="{BB962C8B-B14F-4D97-AF65-F5344CB8AC3E}">
        <p14:creationId xmlns:p14="http://schemas.microsoft.com/office/powerpoint/2010/main" val="8750409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28</a:t>
            </a:fld>
            <a:endParaRPr lang="en-US"/>
          </a:p>
        </p:txBody>
      </p:sp>
    </p:spTree>
    <p:extLst>
      <p:ext uri="{BB962C8B-B14F-4D97-AF65-F5344CB8AC3E}">
        <p14:creationId xmlns:p14="http://schemas.microsoft.com/office/powerpoint/2010/main" val="6068016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29</a:t>
            </a:fld>
            <a:endParaRPr lang="en-US"/>
          </a:p>
        </p:txBody>
      </p:sp>
    </p:spTree>
    <p:extLst>
      <p:ext uri="{BB962C8B-B14F-4D97-AF65-F5344CB8AC3E}">
        <p14:creationId xmlns:p14="http://schemas.microsoft.com/office/powerpoint/2010/main" val="439790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pPr marL="0" marR="0" lvl="0" indent="0" algn="r" defTabSz="1371600"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371600" rtl="0" eaLnBrk="1" fontAlgn="auto" latinLnBrk="0" hangingPunct="1">
                <a:lnSpc>
                  <a:spcPct val="100000"/>
                </a:lnSpc>
                <a:spcBef>
                  <a:spcPts val="0"/>
                </a:spcBef>
                <a:spcAft>
                  <a:spcPts val="0"/>
                </a:spcAft>
                <a:buClrTx/>
                <a:buSzTx/>
                <a:buFontTx/>
                <a:buNone/>
                <a:tabLst/>
                <a:defRPr/>
              </a:pPr>
              <a:t>3</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067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30</a:t>
            </a:fld>
            <a:endParaRPr lang="en-US"/>
          </a:p>
        </p:txBody>
      </p:sp>
    </p:spTree>
    <p:extLst>
      <p:ext uri="{BB962C8B-B14F-4D97-AF65-F5344CB8AC3E}">
        <p14:creationId xmlns:p14="http://schemas.microsoft.com/office/powerpoint/2010/main" val="19164268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31</a:t>
            </a:fld>
            <a:endParaRPr lang="en-US"/>
          </a:p>
        </p:txBody>
      </p:sp>
    </p:spTree>
    <p:extLst>
      <p:ext uri="{BB962C8B-B14F-4D97-AF65-F5344CB8AC3E}">
        <p14:creationId xmlns:p14="http://schemas.microsoft.com/office/powerpoint/2010/main" val="34868010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32</a:t>
            </a:fld>
            <a:endParaRPr lang="en-US"/>
          </a:p>
        </p:txBody>
      </p:sp>
    </p:spTree>
    <p:extLst>
      <p:ext uri="{BB962C8B-B14F-4D97-AF65-F5344CB8AC3E}">
        <p14:creationId xmlns:p14="http://schemas.microsoft.com/office/powerpoint/2010/main" val="25562666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33</a:t>
            </a:fld>
            <a:endParaRPr lang="en-US"/>
          </a:p>
        </p:txBody>
      </p:sp>
    </p:spTree>
    <p:extLst>
      <p:ext uri="{BB962C8B-B14F-4D97-AF65-F5344CB8AC3E}">
        <p14:creationId xmlns:p14="http://schemas.microsoft.com/office/powerpoint/2010/main" val="3876252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uk-UA"/>
          </a:p>
        </p:txBody>
      </p:sp>
      <p:sp>
        <p:nvSpPr>
          <p:cNvPr id="4" name="Slide Number Placeholder 3"/>
          <p:cNvSpPr>
            <a:spLocks noGrp="1"/>
          </p:cNvSpPr>
          <p:nvPr>
            <p:ph type="sldNum" sz="quarter" idx="10"/>
          </p:nvPr>
        </p:nvSpPr>
        <p:spPr/>
        <p:txBody>
          <a:bodyPr/>
          <a:lstStyle/>
          <a:p>
            <a:pPr marL="0" marR="0" lvl="0" indent="0" algn="r" defTabSz="1371600" rtl="0" eaLnBrk="1" fontAlgn="auto" latinLnBrk="0" hangingPunct="1">
              <a:lnSpc>
                <a:spcPct val="100000"/>
              </a:lnSpc>
              <a:spcBef>
                <a:spcPts val="0"/>
              </a:spcBef>
              <a:spcAft>
                <a:spcPts val="0"/>
              </a:spcAft>
              <a:buClrTx/>
              <a:buSzTx/>
              <a:buFontTx/>
              <a:buNone/>
              <a:tabLst/>
              <a:defRPr/>
            </a:pPr>
            <a:fld id="{BD9C3A12-1E0F-412B-B376-8089A55D946C}" type="slidenum">
              <a:rPr kumimoji="0" lang="uk-UA"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1371600" rtl="0" eaLnBrk="1" fontAlgn="auto" latinLnBrk="0" hangingPunct="1">
                <a:lnSpc>
                  <a:spcPct val="100000"/>
                </a:lnSpc>
                <a:spcBef>
                  <a:spcPts val="0"/>
                </a:spcBef>
                <a:spcAft>
                  <a:spcPts val="0"/>
                </a:spcAft>
                <a:buClrTx/>
                <a:buSzTx/>
                <a:buFontTx/>
                <a:buNone/>
                <a:tabLst/>
                <a:defRPr/>
              </a:pPr>
              <a:t>4</a:t>
            </a:fld>
            <a:endParaRPr kumimoji="0" lang="uk-U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3538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5</a:t>
            </a:fld>
            <a:endParaRPr lang="en-US"/>
          </a:p>
        </p:txBody>
      </p:sp>
    </p:spTree>
    <p:extLst>
      <p:ext uri="{BB962C8B-B14F-4D97-AF65-F5344CB8AC3E}">
        <p14:creationId xmlns:p14="http://schemas.microsoft.com/office/powerpoint/2010/main" val="2663997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6</a:t>
            </a:fld>
            <a:endParaRPr lang="en-US"/>
          </a:p>
        </p:txBody>
      </p:sp>
    </p:spTree>
    <p:extLst>
      <p:ext uri="{BB962C8B-B14F-4D97-AF65-F5344CB8AC3E}">
        <p14:creationId xmlns:p14="http://schemas.microsoft.com/office/powerpoint/2010/main" val="3153369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7</a:t>
            </a:fld>
            <a:endParaRPr lang="en-US"/>
          </a:p>
        </p:txBody>
      </p:sp>
    </p:spTree>
    <p:extLst>
      <p:ext uri="{BB962C8B-B14F-4D97-AF65-F5344CB8AC3E}">
        <p14:creationId xmlns:p14="http://schemas.microsoft.com/office/powerpoint/2010/main" val="3782430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8</a:t>
            </a:fld>
            <a:endParaRPr lang="en-US"/>
          </a:p>
        </p:txBody>
      </p:sp>
    </p:spTree>
    <p:extLst>
      <p:ext uri="{BB962C8B-B14F-4D97-AF65-F5344CB8AC3E}">
        <p14:creationId xmlns:p14="http://schemas.microsoft.com/office/powerpoint/2010/main" val="2429140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9</a:t>
            </a:fld>
            <a:endParaRPr lang="en-US"/>
          </a:p>
        </p:txBody>
      </p:sp>
    </p:spTree>
    <p:extLst>
      <p:ext uri="{BB962C8B-B14F-4D97-AF65-F5344CB8AC3E}">
        <p14:creationId xmlns:p14="http://schemas.microsoft.com/office/powerpoint/2010/main" val="7331684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BE370F-ED38-BE45-A412-DD6642E3AECF}"/>
              </a:ext>
            </a:extLst>
          </p:cNvPr>
          <p:cNvSpPr>
            <a:spLocks noGrp="1"/>
          </p:cNvSpPr>
          <p:nvPr>
            <p:ph type="ctrTitle"/>
          </p:nvPr>
        </p:nvSpPr>
        <p:spPr>
          <a:xfrm>
            <a:off x="1143000" y="1122363"/>
            <a:ext cx="6858000" cy="2387600"/>
          </a:xfrm>
        </p:spPr>
        <p:txBody>
          <a:bodyPr anchor="b">
            <a:normAutofit/>
          </a:bodyPr>
          <a:lstStyle>
            <a:lvl1pPr algn="ctr">
              <a:defRPr sz="4000"/>
            </a:lvl1pPr>
          </a:lstStyle>
          <a:p>
            <a:r>
              <a:rPr lang="en-US" dirty="0"/>
              <a:t>Click to edit Master title style</a:t>
            </a:r>
          </a:p>
        </p:txBody>
      </p:sp>
      <p:sp>
        <p:nvSpPr>
          <p:cNvPr id="3" name="Subtitle 2">
            <a:extLst>
              <a:ext uri="{FF2B5EF4-FFF2-40B4-BE49-F238E27FC236}">
                <a16:creationId xmlns:a16="http://schemas.microsoft.com/office/drawing/2014/main" xmlns="" id="{B87167D4-7674-B543-B641-EE020FA3D130}"/>
              </a:ext>
            </a:extLst>
          </p:cNvPr>
          <p:cNvSpPr>
            <a:spLocks noGrp="1"/>
          </p:cNvSpPr>
          <p:nvPr>
            <p:ph type="subTitle" idx="1"/>
          </p:nvPr>
        </p:nvSpPr>
        <p:spPr>
          <a:xfrm>
            <a:off x="1143000" y="3602038"/>
            <a:ext cx="6858000" cy="1655762"/>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xmlns="" id="{534526E0-93D2-DB4A-A68A-98563E262A17}"/>
              </a:ext>
            </a:extLst>
          </p:cNvPr>
          <p:cNvSpPr>
            <a:spLocks noGrp="1"/>
          </p:cNvSpPr>
          <p:nvPr>
            <p:ph type="dt" sz="half" idx="10"/>
          </p:nvPr>
        </p:nvSpPr>
        <p:spPr/>
        <p:txBody>
          <a:bodyPr/>
          <a:lstStyle/>
          <a:p>
            <a:fld id="{A57C0FBA-112B-4B8F-B033-98561D17DB67}" type="datetime1">
              <a:rPr lang="en-US" smtClean="0"/>
              <a:t>10/22/2018</a:t>
            </a:fld>
            <a:endParaRPr lang="en-US"/>
          </a:p>
        </p:txBody>
      </p:sp>
      <p:sp>
        <p:nvSpPr>
          <p:cNvPr id="5" name="Footer Placeholder 4">
            <a:extLst>
              <a:ext uri="{FF2B5EF4-FFF2-40B4-BE49-F238E27FC236}">
                <a16:creationId xmlns:a16="http://schemas.microsoft.com/office/drawing/2014/main" xmlns="" id="{12E1A969-D584-0B43-8D92-B45AC8CFC6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D1453EF-E47A-484C-8C69-18DE97E26CBA}"/>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915460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D583B8-E9A7-4647-B798-5E76FDC225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61FE533F-84A8-5F4C-A00E-1579C68E6B9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1F87492-8390-3547-96E4-93228D559156}"/>
              </a:ext>
            </a:extLst>
          </p:cNvPr>
          <p:cNvSpPr>
            <a:spLocks noGrp="1"/>
          </p:cNvSpPr>
          <p:nvPr>
            <p:ph type="dt" sz="half" idx="10"/>
          </p:nvPr>
        </p:nvSpPr>
        <p:spPr/>
        <p:txBody>
          <a:bodyPr/>
          <a:lstStyle/>
          <a:p>
            <a:fld id="{3F27DB26-A9DE-40FE-8585-98CA8BCC081A}" type="datetime1">
              <a:rPr lang="en-US" smtClean="0"/>
              <a:t>10/22/2018</a:t>
            </a:fld>
            <a:endParaRPr lang="en-US"/>
          </a:p>
        </p:txBody>
      </p:sp>
      <p:sp>
        <p:nvSpPr>
          <p:cNvPr id="5" name="Footer Placeholder 4">
            <a:extLst>
              <a:ext uri="{FF2B5EF4-FFF2-40B4-BE49-F238E27FC236}">
                <a16:creationId xmlns:a16="http://schemas.microsoft.com/office/drawing/2014/main" xmlns="" id="{1E18B9ED-78D9-9641-A0DD-5852D5B22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682DF64-DFE9-3F40-B8AE-AA85169B86EA}"/>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893386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A199ED0-36DC-8D44-BB3A-4AFF68A636A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986F857F-20C3-AB47-A079-25D015BF799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0BEF3C9-7AC7-2F48-8910-9EE5E6DE5E7B}"/>
              </a:ext>
            </a:extLst>
          </p:cNvPr>
          <p:cNvSpPr>
            <a:spLocks noGrp="1"/>
          </p:cNvSpPr>
          <p:nvPr>
            <p:ph type="dt" sz="half" idx="10"/>
          </p:nvPr>
        </p:nvSpPr>
        <p:spPr/>
        <p:txBody>
          <a:bodyPr/>
          <a:lstStyle/>
          <a:p>
            <a:fld id="{14DDBC6C-E01D-4F14-A424-B7E53CFB8ECE}" type="datetime1">
              <a:rPr lang="en-US" smtClean="0"/>
              <a:t>10/22/2018</a:t>
            </a:fld>
            <a:endParaRPr lang="en-US"/>
          </a:p>
        </p:txBody>
      </p:sp>
      <p:sp>
        <p:nvSpPr>
          <p:cNvPr id="5" name="Footer Placeholder 4">
            <a:extLst>
              <a:ext uri="{FF2B5EF4-FFF2-40B4-BE49-F238E27FC236}">
                <a16:creationId xmlns:a16="http://schemas.microsoft.com/office/drawing/2014/main" xmlns="" id="{C88E5AEF-B100-434C-B732-B33E277763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398E469-33FA-8C40-B5A9-08230D8BA4C2}"/>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0257161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DEFAULT SLIDE">
    <p:spTree>
      <p:nvGrpSpPr>
        <p:cNvPr id="1" name=""/>
        <p:cNvGrpSpPr/>
        <p:nvPr/>
      </p:nvGrpSpPr>
      <p:grpSpPr>
        <a:xfrm>
          <a:off x="0" y="0"/>
          <a:ext cx="0" cy="0"/>
          <a:chOff x="0" y="0"/>
          <a:chExt cx="0" cy="0"/>
        </a:xfrm>
      </p:grpSpPr>
      <p:cxnSp>
        <p:nvCxnSpPr>
          <p:cNvPr id="2" name="Straight Connector 1"/>
          <p:cNvCxnSpPr/>
          <p:nvPr userDrawn="1"/>
        </p:nvCxnSpPr>
        <p:spPr>
          <a:xfrm>
            <a:off x="352425" y="457200"/>
            <a:ext cx="0" cy="516636"/>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a:xfrm>
            <a:off x="352425" y="6124657"/>
            <a:ext cx="0" cy="370332"/>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a:xfrm>
            <a:off x="8372475" y="6124657"/>
            <a:ext cx="0" cy="370332"/>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7"/>
          <p:cNvSpPr>
            <a:spLocks noGrp="1"/>
          </p:cNvSpPr>
          <p:nvPr>
            <p:ph type="title" hasCustomPrompt="1"/>
          </p:nvPr>
        </p:nvSpPr>
        <p:spPr>
          <a:xfrm>
            <a:off x="438150" y="380941"/>
            <a:ext cx="2724150" cy="729430"/>
          </a:xfrm>
          <a:prstGeom prst="rect">
            <a:avLst/>
          </a:prstGeom>
          <a:noFill/>
        </p:spPr>
        <p:txBody>
          <a:bodyPr wrap="square" lIns="91440" tIns="45720" rIns="91440" bIns="45720" rtlCol="0">
            <a:spAutoFit/>
          </a:bodyPr>
          <a:lstStyle>
            <a:lvl1pPr>
              <a:defRPr lang="uk-UA" sz="23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8458201" y="6048457"/>
            <a:ext cx="866775" cy="523220"/>
          </a:xfrm>
          <a:prstGeom prst="rect">
            <a:avLst/>
          </a:prstGeom>
          <a:noFill/>
        </p:spPr>
        <p:txBody>
          <a:bodyPr wrap="square" lIns="91440" tIns="45720" rIns="91440" bIns="45720" rtlCol="0">
            <a:spAutoFit/>
          </a:bodyPr>
          <a:lstStyle>
            <a:lvl1pPr>
              <a:defRPr lang="uk-UA" sz="1400" b="1" smtClean="0">
                <a:solidFill>
                  <a:schemeClr val="accent2"/>
                </a:solidFill>
              </a:defRPr>
            </a:lvl1pPr>
          </a:lstStyle>
          <a:p>
            <a:pPr algn="l"/>
            <a:r>
              <a:rPr lang="en-US"/>
              <a:t>page</a:t>
            </a:r>
          </a:p>
          <a:p>
            <a:pPr algn="l"/>
            <a:r>
              <a:rPr lang="en-US"/>
              <a:t>0</a:t>
            </a:r>
            <a:fld id="{37D409AB-2201-4E18-8A34-C31753AD9B06}" type="slidenum">
              <a:rPr smtClean="0"/>
              <a:pPr algn="l"/>
              <a:t>‹#›</a:t>
            </a:fld>
            <a:endParaRPr/>
          </a:p>
        </p:txBody>
      </p:sp>
      <p:pic>
        <p:nvPicPr>
          <p:cNvPr id="12" name="Picture 8" descr="https://www.cbi.tamucc.edu/wp-content/uploads/conrad_blucher_Institute_for_survey__sci_horizontal_colorBIG.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r="64099"/>
          <a:stretch/>
        </p:blipFill>
        <p:spPr bwMode="auto">
          <a:xfrm>
            <a:off x="448236" y="6023634"/>
            <a:ext cx="990600" cy="572378"/>
          </a:xfrm>
          <a:prstGeom prst="rect">
            <a:avLst/>
          </a:prstGeom>
          <a:noFill/>
        </p:spPr>
      </p:pic>
    </p:spTree>
    <p:extLst>
      <p:ext uri="{BB962C8B-B14F-4D97-AF65-F5344CB8AC3E}">
        <p14:creationId xmlns:p14="http://schemas.microsoft.com/office/powerpoint/2010/main" val="506056495"/>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MG-SLIDE OPT-4">
    <p:spTree>
      <p:nvGrpSpPr>
        <p:cNvPr id="1" name=""/>
        <p:cNvGrpSpPr/>
        <p:nvPr/>
      </p:nvGrpSpPr>
      <p:grpSpPr>
        <a:xfrm>
          <a:off x="0" y="0"/>
          <a:ext cx="0" cy="0"/>
          <a:chOff x="0" y="0"/>
          <a:chExt cx="0" cy="0"/>
        </a:xfrm>
      </p:grpSpPr>
      <p:sp>
        <p:nvSpPr>
          <p:cNvPr id="4" name="TextBox 3"/>
          <p:cNvSpPr txBox="1"/>
          <p:nvPr userDrawn="1"/>
        </p:nvSpPr>
        <p:spPr>
          <a:xfrm>
            <a:off x="438151" y="6054272"/>
            <a:ext cx="542925" cy="477054"/>
          </a:xfrm>
          <a:prstGeom prst="rect">
            <a:avLst/>
          </a:prstGeom>
          <a:noFill/>
        </p:spPr>
        <p:txBody>
          <a:bodyPr wrap="square" lIns="45720" tIns="22860" rIns="45720" bIns="22860" rtlCol="0">
            <a:spAutoFit/>
          </a:bodyPr>
          <a:lstStyle/>
          <a:p>
            <a:r>
              <a:rPr lang="en-US" sz="1400" b="1">
                <a:solidFill>
                  <a:schemeClr val="accent2"/>
                </a:solidFill>
              </a:rPr>
              <a:t>your logo</a:t>
            </a:r>
            <a:endParaRPr lang="uk-UA" sz="1000" b="1">
              <a:solidFill>
                <a:schemeClr val="accent2"/>
              </a:solidFill>
            </a:endParaRPr>
          </a:p>
        </p:txBody>
      </p:sp>
      <p:sp>
        <p:nvSpPr>
          <p:cNvPr id="8" name="Title 7"/>
          <p:cNvSpPr>
            <a:spLocks noGrp="1"/>
          </p:cNvSpPr>
          <p:nvPr>
            <p:ph type="title" hasCustomPrompt="1"/>
          </p:nvPr>
        </p:nvSpPr>
        <p:spPr>
          <a:xfrm>
            <a:off x="438150" y="380941"/>
            <a:ext cx="2724150" cy="729430"/>
          </a:xfrm>
          <a:prstGeom prst="rect">
            <a:avLst/>
          </a:prstGeom>
          <a:noFill/>
        </p:spPr>
        <p:txBody>
          <a:bodyPr wrap="square" lIns="91440" tIns="45720" rIns="91440" bIns="45720" rtlCol="0">
            <a:spAutoFit/>
          </a:bodyPr>
          <a:lstStyle>
            <a:lvl1pPr>
              <a:defRPr lang="uk-UA" sz="2300" b="1">
                <a:latin typeface="+mn-lt"/>
                <a:ea typeface="Roboto Condensed" panose="02000000000000000000" pitchFamily="2" charset="0"/>
                <a:cs typeface="+mn-cs"/>
              </a:defRPr>
            </a:lvl1pPr>
          </a:lstStyle>
          <a:p>
            <a:pPr marL="0" lvl="0"/>
            <a:r>
              <a:rPr lang="en-US"/>
              <a:t>click to edit master title style</a:t>
            </a:r>
            <a:endParaRPr lang="uk-UA"/>
          </a:p>
        </p:txBody>
      </p:sp>
      <p:sp>
        <p:nvSpPr>
          <p:cNvPr id="9" name="Slide Number Placeholder 8"/>
          <p:cNvSpPr>
            <a:spLocks noGrp="1"/>
          </p:cNvSpPr>
          <p:nvPr>
            <p:ph type="sldNum" sz="quarter" idx="10"/>
          </p:nvPr>
        </p:nvSpPr>
        <p:spPr>
          <a:xfrm>
            <a:off x="8458201" y="6048457"/>
            <a:ext cx="866775" cy="523220"/>
          </a:xfrm>
          <a:prstGeom prst="rect">
            <a:avLst/>
          </a:prstGeom>
          <a:noFill/>
        </p:spPr>
        <p:txBody>
          <a:bodyPr wrap="square" lIns="91440" tIns="45720" rIns="91440" bIns="45720" rtlCol="0">
            <a:spAutoFit/>
          </a:bodyPr>
          <a:lstStyle>
            <a:lvl1pPr>
              <a:defRPr lang="uk-UA" sz="1400" b="1" smtClean="0">
                <a:solidFill>
                  <a:schemeClr val="accent2"/>
                </a:solidFill>
              </a:defRPr>
            </a:lvl1pPr>
          </a:lstStyle>
          <a:p>
            <a:pPr algn="l"/>
            <a:r>
              <a:rPr lang="en-US"/>
              <a:t>page</a:t>
            </a:r>
          </a:p>
          <a:p>
            <a:pPr algn="l"/>
            <a:r>
              <a:rPr lang="en-US"/>
              <a:t>0</a:t>
            </a:r>
            <a:fld id="{37D409AB-2201-4E18-8A34-C31753AD9B06}" type="slidenum">
              <a:rPr smtClean="0"/>
              <a:pPr algn="l"/>
              <a:t>‹#›</a:t>
            </a:fld>
            <a:endParaRPr/>
          </a:p>
        </p:txBody>
      </p:sp>
      <p:sp>
        <p:nvSpPr>
          <p:cNvPr id="6" name="Picture Placeholder 5"/>
          <p:cNvSpPr>
            <a:spLocks noGrp="1"/>
          </p:cNvSpPr>
          <p:nvPr>
            <p:ph type="pic" sz="quarter" idx="11"/>
          </p:nvPr>
        </p:nvSpPr>
        <p:spPr>
          <a:xfrm>
            <a:off x="749808" y="2530602"/>
            <a:ext cx="1796796" cy="1796796"/>
          </a:xfrm>
          <a:prstGeom prst="rect">
            <a:avLst/>
          </a:prstGeom>
        </p:spPr>
        <p:txBody>
          <a:bodyPr lIns="91440" tIns="45720" rIns="91440" bIns="45720"/>
          <a:lstStyle/>
          <a:p>
            <a:endParaRPr lang="uk-UA"/>
          </a:p>
        </p:txBody>
      </p:sp>
      <p:cxnSp>
        <p:nvCxnSpPr>
          <p:cNvPr id="10" name="Straight Connector 9"/>
          <p:cNvCxnSpPr/>
          <p:nvPr userDrawn="1"/>
        </p:nvCxnSpPr>
        <p:spPr>
          <a:xfrm>
            <a:off x="352425" y="457200"/>
            <a:ext cx="0" cy="516636"/>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352425" y="6124657"/>
            <a:ext cx="0" cy="370332"/>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8372475" y="6124657"/>
            <a:ext cx="0" cy="370332"/>
          </a:xfrm>
          <a:prstGeom prst="line">
            <a:avLst/>
          </a:prstGeom>
          <a:ln w="63500">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806517"/>
      </p:ext>
    </p:extLst>
  </p:cSld>
  <p:clrMapOvr>
    <a:masterClrMapping/>
  </p:clrMapOvr>
  <mc:AlternateContent xmlns:mc="http://schemas.openxmlformats.org/markup-compatibility/2006" xmlns:p14="http://schemas.microsoft.com/office/powerpoint/2010/main">
    <mc:Choice Requires="p14">
      <p:transition spd="slow" p14:dur="1750">
        <p14:flip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22D367-3143-514B-A3EF-34EAAE90BA01}"/>
              </a:ext>
            </a:extLst>
          </p:cNvPr>
          <p:cNvSpPr>
            <a:spLocks noGrp="1"/>
          </p:cNvSpPr>
          <p:nvPr>
            <p:ph type="title"/>
          </p:nvPr>
        </p:nvSpPr>
        <p:spPr/>
        <p:txBody>
          <a:bodyPr>
            <a:normAutofit/>
          </a:bodyPr>
          <a:lstStyle>
            <a:lvl1pPr>
              <a:defRPr sz="4000" b="1">
                <a:solidFill>
                  <a:srgbClr val="0070C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8C7BB84E-F40C-CD44-AE1C-B54701B44B77}"/>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xmlns="" id="{9E48685A-CC10-E94D-9445-72406CB0214A}"/>
              </a:ext>
            </a:extLst>
          </p:cNvPr>
          <p:cNvSpPr>
            <a:spLocks noGrp="1"/>
          </p:cNvSpPr>
          <p:nvPr>
            <p:ph type="dt" sz="half" idx="10"/>
          </p:nvPr>
        </p:nvSpPr>
        <p:spPr/>
        <p:txBody>
          <a:bodyPr/>
          <a:lstStyle/>
          <a:p>
            <a:fld id="{31FF2C0F-8101-48B2-875F-940CEF18EE7C}" type="datetime1">
              <a:rPr lang="en-US" smtClean="0"/>
              <a:t>10/22/2018</a:t>
            </a:fld>
            <a:endParaRPr lang="en-US"/>
          </a:p>
        </p:txBody>
      </p:sp>
      <p:sp>
        <p:nvSpPr>
          <p:cNvPr id="5" name="Footer Placeholder 4">
            <a:extLst>
              <a:ext uri="{FF2B5EF4-FFF2-40B4-BE49-F238E27FC236}">
                <a16:creationId xmlns:a16="http://schemas.microsoft.com/office/drawing/2014/main" xmlns="" id="{F10BED83-0350-AD49-8CAD-9B9E216AD4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D06879B-C21D-5C4D-A0C6-AF793989DFA3}"/>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013231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486A4A-3C9C-AA45-915A-FD16491A122D}"/>
              </a:ext>
            </a:extLst>
          </p:cNvPr>
          <p:cNvSpPr>
            <a:spLocks noGrp="1"/>
          </p:cNvSpPr>
          <p:nvPr>
            <p:ph type="title"/>
          </p:nvPr>
        </p:nvSpPr>
        <p:spPr>
          <a:xfrm>
            <a:off x="623888" y="1709739"/>
            <a:ext cx="7886700" cy="2852737"/>
          </a:xfrm>
        </p:spPr>
        <p:txBody>
          <a:bodyPr anchor="b"/>
          <a:lstStyle>
            <a:lvl1pPr>
              <a:defRPr sz="4500"/>
            </a:lvl1pPr>
          </a:lstStyle>
          <a:p>
            <a:r>
              <a:rPr lang="en-US" dirty="0"/>
              <a:t>Click to edit Master title style</a:t>
            </a:r>
          </a:p>
        </p:txBody>
      </p:sp>
      <p:sp>
        <p:nvSpPr>
          <p:cNvPr id="3" name="Text Placeholder 2">
            <a:extLst>
              <a:ext uri="{FF2B5EF4-FFF2-40B4-BE49-F238E27FC236}">
                <a16:creationId xmlns:a16="http://schemas.microsoft.com/office/drawing/2014/main" xmlns="" id="{4A4879A9-331E-314E-8E97-CC5941C47BC4}"/>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xmlns="" id="{0F441529-A0E9-DF45-83EB-7D9AD6F4B6AC}"/>
              </a:ext>
            </a:extLst>
          </p:cNvPr>
          <p:cNvSpPr>
            <a:spLocks noGrp="1"/>
          </p:cNvSpPr>
          <p:nvPr>
            <p:ph type="dt" sz="half" idx="10"/>
          </p:nvPr>
        </p:nvSpPr>
        <p:spPr/>
        <p:txBody>
          <a:bodyPr/>
          <a:lstStyle/>
          <a:p>
            <a:fld id="{81949F23-4667-4B59-928B-D4813CC41404}" type="datetime1">
              <a:rPr lang="en-US" smtClean="0"/>
              <a:t>10/22/2018</a:t>
            </a:fld>
            <a:endParaRPr lang="en-US"/>
          </a:p>
        </p:txBody>
      </p:sp>
      <p:sp>
        <p:nvSpPr>
          <p:cNvPr id="5" name="Footer Placeholder 4">
            <a:extLst>
              <a:ext uri="{FF2B5EF4-FFF2-40B4-BE49-F238E27FC236}">
                <a16:creationId xmlns:a16="http://schemas.microsoft.com/office/drawing/2014/main" xmlns="" id="{10229540-E5A3-5841-99AF-C2694076C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35C4ECC-4794-DF4B-9E45-730E9A456E43}"/>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878065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9C55C2-4910-9541-8B61-C164D4983D35}"/>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xmlns="" id="{2BF8ECE0-D021-7148-82CC-7C2E7634208A}"/>
              </a:ext>
            </a:extLst>
          </p:cNvPr>
          <p:cNvSpPr>
            <a:spLocks noGrp="1"/>
          </p:cNvSpPr>
          <p:nvPr>
            <p:ph sz="half" idx="1"/>
          </p:nvPr>
        </p:nvSpPr>
        <p:spPr>
          <a:xfrm>
            <a:off x="628650" y="1825625"/>
            <a:ext cx="38862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xmlns="" id="{3692B267-5484-674E-97E1-73D583A20E74}"/>
              </a:ext>
            </a:extLst>
          </p:cNvPr>
          <p:cNvSpPr>
            <a:spLocks noGrp="1"/>
          </p:cNvSpPr>
          <p:nvPr>
            <p:ph sz="half" idx="2"/>
          </p:nvPr>
        </p:nvSpPr>
        <p:spPr>
          <a:xfrm>
            <a:off x="4629150" y="1825625"/>
            <a:ext cx="38862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xmlns="" id="{0D178716-CF68-BE48-8EF9-7C24DE4C1754}"/>
              </a:ext>
            </a:extLst>
          </p:cNvPr>
          <p:cNvSpPr>
            <a:spLocks noGrp="1"/>
          </p:cNvSpPr>
          <p:nvPr>
            <p:ph type="dt" sz="half" idx="10"/>
          </p:nvPr>
        </p:nvSpPr>
        <p:spPr/>
        <p:txBody>
          <a:bodyPr/>
          <a:lstStyle/>
          <a:p>
            <a:fld id="{0EEC931B-9E3B-4927-ACEF-7280F0C6BB57}" type="datetime1">
              <a:rPr lang="en-US" smtClean="0"/>
              <a:t>10/22/2018</a:t>
            </a:fld>
            <a:endParaRPr lang="en-US"/>
          </a:p>
        </p:txBody>
      </p:sp>
      <p:sp>
        <p:nvSpPr>
          <p:cNvPr id="6" name="Footer Placeholder 5">
            <a:extLst>
              <a:ext uri="{FF2B5EF4-FFF2-40B4-BE49-F238E27FC236}">
                <a16:creationId xmlns:a16="http://schemas.microsoft.com/office/drawing/2014/main" xmlns="" id="{FD495EC8-CCFC-3B4D-8529-4B05AB359E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17B71DB-FEFD-584F-A2EB-4472449A1E89}"/>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517720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8D09DF-C7B3-D544-A11B-2A9DFE8CA898}"/>
              </a:ext>
            </a:extLst>
          </p:cNvPr>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xmlns="" id="{70D879D8-3C53-1541-82B7-5D7DF5C5C9F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a:extLst>
              <a:ext uri="{FF2B5EF4-FFF2-40B4-BE49-F238E27FC236}">
                <a16:creationId xmlns:a16="http://schemas.microsoft.com/office/drawing/2014/main" xmlns="" id="{4AA4AD2F-9E09-1448-B1D5-50F65BFBDB1D}"/>
              </a:ext>
            </a:extLst>
          </p:cNvPr>
          <p:cNvSpPr>
            <a:spLocks noGrp="1"/>
          </p:cNvSpPr>
          <p:nvPr>
            <p:ph sz="half" idx="2"/>
          </p:nvPr>
        </p:nvSpPr>
        <p:spPr>
          <a:xfrm>
            <a:off x="629842" y="2505075"/>
            <a:ext cx="3868340"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xmlns="" id="{9FCFE78E-9B3B-5D42-BDD5-41FD77784EF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D5769699-9034-414E-A70D-A47465A0749B}"/>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15303461-6522-634A-AA52-DCC05672E95F}"/>
              </a:ext>
            </a:extLst>
          </p:cNvPr>
          <p:cNvSpPr>
            <a:spLocks noGrp="1"/>
          </p:cNvSpPr>
          <p:nvPr>
            <p:ph type="dt" sz="half" idx="10"/>
          </p:nvPr>
        </p:nvSpPr>
        <p:spPr/>
        <p:txBody>
          <a:bodyPr/>
          <a:lstStyle/>
          <a:p>
            <a:fld id="{46050E8F-9803-4FC5-92D1-0DEB5D65A13B}" type="datetime1">
              <a:rPr lang="en-US" smtClean="0"/>
              <a:t>10/22/2018</a:t>
            </a:fld>
            <a:endParaRPr lang="en-US"/>
          </a:p>
        </p:txBody>
      </p:sp>
      <p:sp>
        <p:nvSpPr>
          <p:cNvPr id="8" name="Footer Placeholder 7">
            <a:extLst>
              <a:ext uri="{FF2B5EF4-FFF2-40B4-BE49-F238E27FC236}">
                <a16:creationId xmlns:a16="http://schemas.microsoft.com/office/drawing/2014/main" xmlns="" id="{6CB3ED14-62E1-D144-AD33-F90E4D6EA8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E7075117-8741-A949-A24C-F1AAA4933B55}"/>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520193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D1CB8B-4339-3A4D-B1B5-CD1F4C474469}"/>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xmlns="" id="{62ABC33B-CD74-7A45-9450-27D405449131}"/>
              </a:ext>
            </a:extLst>
          </p:cNvPr>
          <p:cNvSpPr>
            <a:spLocks noGrp="1"/>
          </p:cNvSpPr>
          <p:nvPr>
            <p:ph type="dt" sz="half" idx="10"/>
          </p:nvPr>
        </p:nvSpPr>
        <p:spPr/>
        <p:txBody>
          <a:bodyPr/>
          <a:lstStyle/>
          <a:p>
            <a:fld id="{63FB684E-CC7F-4CA0-9997-BBC090C2C0B4}" type="datetime1">
              <a:rPr lang="en-US" smtClean="0"/>
              <a:t>10/22/2018</a:t>
            </a:fld>
            <a:endParaRPr lang="en-US"/>
          </a:p>
        </p:txBody>
      </p:sp>
      <p:sp>
        <p:nvSpPr>
          <p:cNvPr id="4" name="Footer Placeholder 3">
            <a:extLst>
              <a:ext uri="{FF2B5EF4-FFF2-40B4-BE49-F238E27FC236}">
                <a16:creationId xmlns:a16="http://schemas.microsoft.com/office/drawing/2014/main" xmlns="" id="{1CD5FDD0-BFF9-9D49-B5FB-FFD1AEE67D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E7B9D313-DDA2-6F49-B55C-A96099A24C2B}"/>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189069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0E66077-6A4C-C14F-8EE0-A32F5707C0F7}"/>
              </a:ext>
            </a:extLst>
          </p:cNvPr>
          <p:cNvSpPr>
            <a:spLocks noGrp="1"/>
          </p:cNvSpPr>
          <p:nvPr>
            <p:ph type="dt" sz="half" idx="10"/>
          </p:nvPr>
        </p:nvSpPr>
        <p:spPr/>
        <p:txBody>
          <a:bodyPr/>
          <a:lstStyle/>
          <a:p>
            <a:fld id="{6C65AC5E-179B-4042-8A3A-2250A9D60901}" type="datetime1">
              <a:rPr lang="en-US" smtClean="0"/>
              <a:t>10/22/2018</a:t>
            </a:fld>
            <a:endParaRPr lang="en-US"/>
          </a:p>
        </p:txBody>
      </p:sp>
      <p:sp>
        <p:nvSpPr>
          <p:cNvPr id="3" name="Footer Placeholder 2">
            <a:extLst>
              <a:ext uri="{FF2B5EF4-FFF2-40B4-BE49-F238E27FC236}">
                <a16:creationId xmlns:a16="http://schemas.microsoft.com/office/drawing/2014/main" xmlns="" id="{5C6422F9-2AFB-064A-9765-8FC59D6501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F4946460-30D5-D445-A7A7-B6C01BF716B9}"/>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4012289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817C44-54CE-6847-B210-A98B27089E6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0129B4D2-38F3-AE4D-BB17-43214E0598A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94AA1E5-C80A-D541-8943-DF74ECC2BDF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C990D2A0-148C-1545-9DD9-D7292C54A2C3}"/>
              </a:ext>
            </a:extLst>
          </p:cNvPr>
          <p:cNvSpPr>
            <a:spLocks noGrp="1"/>
          </p:cNvSpPr>
          <p:nvPr>
            <p:ph type="dt" sz="half" idx="10"/>
          </p:nvPr>
        </p:nvSpPr>
        <p:spPr/>
        <p:txBody>
          <a:bodyPr/>
          <a:lstStyle/>
          <a:p>
            <a:fld id="{254F23B2-5154-4BAA-8A70-34D1CDBE8DA3}" type="datetime1">
              <a:rPr lang="en-US" smtClean="0"/>
              <a:t>10/22/2018</a:t>
            </a:fld>
            <a:endParaRPr lang="en-US"/>
          </a:p>
        </p:txBody>
      </p:sp>
      <p:sp>
        <p:nvSpPr>
          <p:cNvPr id="6" name="Footer Placeholder 5">
            <a:extLst>
              <a:ext uri="{FF2B5EF4-FFF2-40B4-BE49-F238E27FC236}">
                <a16:creationId xmlns:a16="http://schemas.microsoft.com/office/drawing/2014/main" xmlns="" id="{BD0569A3-67A3-6749-BACE-CCA757383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062C041-7459-2041-A102-4AF76C0B0D06}"/>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366937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17E4D1-EA4C-F344-B098-D08A696362E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B782F343-E745-E647-8ABF-A2C7156A3357}"/>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639AF4C8-96C7-7448-AC2B-357DC80F670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7339ED42-A0B3-E741-973B-25F26C6C13E1}"/>
              </a:ext>
            </a:extLst>
          </p:cNvPr>
          <p:cNvSpPr>
            <a:spLocks noGrp="1"/>
          </p:cNvSpPr>
          <p:nvPr>
            <p:ph type="dt" sz="half" idx="10"/>
          </p:nvPr>
        </p:nvSpPr>
        <p:spPr/>
        <p:txBody>
          <a:bodyPr/>
          <a:lstStyle/>
          <a:p>
            <a:fld id="{C646465B-E777-4A41-A728-7C9200E4348B}" type="datetime1">
              <a:rPr lang="en-US" smtClean="0"/>
              <a:t>10/22/2018</a:t>
            </a:fld>
            <a:endParaRPr lang="en-US"/>
          </a:p>
        </p:txBody>
      </p:sp>
      <p:sp>
        <p:nvSpPr>
          <p:cNvPr id="6" name="Footer Placeholder 5">
            <a:extLst>
              <a:ext uri="{FF2B5EF4-FFF2-40B4-BE49-F238E27FC236}">
                <a16:creationId xmlns:a16="http://schemas.microsoft.com/office/drawing/2014/main" xmlns="" id="{9E50BDC0-FAB5-FB44-B4A5-6E8CB492F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EDD9DBE-D0A1-934C-860F-E86881E889D4}"/>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408710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9F8E41E-48E1-044B-B3EE-65CA7440DE8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 id="{43E43DA9-0A01-354A-965D-3B679DDD270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xmlns="" id="{A460E9F4-75D9-244C-8866-C33870F41051}"/>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54C5FB3F-CDEE-4C8A-8DA7-16EDB7D16FA4}" type="datetime1">
              <a:rPr lang="en-US" smtClean="0"/>
              <a:t>10/22/2018</a:t>
            </a:fld>
            <a:endParaRPr lang="en-US"/>
          </a:p>
        </p:txBody>
      </p:sp>
      <p:sp>
        <p:nvSpPr>
          <p:cNvPr id="5" name="Footer Placeholder 4">
            <a:extLst>
              <a:ext uri="{FF2B5EF4-FFF2-40B4-BE49-F238E27FC236}">
                <a16:creationId xmlns:a16="http://schemas.microsoft.com/office/drawing/2014/main" xmlns="" id="{D066C13D-5BB5-9E48-BED6-C0E38499461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82D6C3BA-7C5D-0F49-9EE2-B9E5AE4E86E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FBC05C3-FFD4-C94D-BEDD-B4CBB912460A}" type="slidenum">
              <a:rPr lang="en-US" smtClean="0"/>
              <a:t>‹#›</a:t>
            </a:fld>
            <a:endParaRPr lang="en-US"/>
          </a:p>
        </p:txBody>
      </p:sp>
    </p:spTree>
    <p:extLst>
      <p:ext uri="{BB962C8B-B14F-4D97-AF65-F5344CB8AC3E}">
        <p14:creationId xmlns:p14="http://schemas.microsoft.com/office/powerpoint/2010/main" val="22755813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l" defTabSz="685800" rtl="0" eaLnBrk="1" latinLnBrk="0" hangingPunct="1">
        <a:lnSpc>
          <a:spcPct val="90000"/>
        </a:lnSpc>
        <a:spcBef>
          <a:spcPct val="0"/>
        </a:spcBef>
        <a:buNone/>
        <a:defRPr sz="4200" b="1" kern="1200">
          <a:solidFill>
            <a:srgbClr val="0070C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27.jpe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3.png"/><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5.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4.png"/><Relationship Id="rId5" Type="http://schemas.openxmlformats.org/officeDocument/2006/relationships/tags" Target="../tags/tag5.xml"/><Relationship Id="rId10" Type="http://schemas.openxmlformats.org/officeDocument/2006/relationships/notesSlide" Target="../notesSlides/notesSlide23.xml"/><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hyperlink" Target="Starek%20SOT.mp4" TargetMode="External"/><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8.png"/><Relationship Id="rId11" Type="http://schemas.openxmlformats.org/officeDocument/2006/relationships/image" Target="../media/image5.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jpeg"/><Relationship Id="rId9" Type="http://schemas.openxmlformats.org/officeDocument/2006/relationships/image" Target="../media/image11.jpe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0.jpg"/><Relationship Id="rId7" Type="http://schemas.openxmlformats.org/officeDocument/2006/relationships/image" Target="../media/image44.jpe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42.jpeg"/><Relationship Id="rId10" Type="http://schemas.openxmlformats.org/officeDocument/2006/relationships/image" Target="../media/image5.png"/><Relationship Id="rId4" Type="http://schemas.openxmlformats.org/officeDocument/2006/relationships/image" Target="../media/image41.jpeg"/><Relationship Id="rId9"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46.emf"/></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5.jpe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6" name="Freeform 34">
            <a:extLst>
              <a:ext uri="{FF2B5EF4-FFF2-40B4-BE49-F238E27FC236}">
                <a16:creationId xmlns:a16="http://schemas.microsoft.com/office/drawing/2014/main" xmlns="" id="{B0992639-1CDA-4FE6-BB95-E1322149074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flipV="1">
            <a:off x="5787645" y="4682362"/>
            <a:ext cx="3356355" cy="2174680"/>
          </a:xfrm>
          <a:custGeom>
            <a:avLst/>
            <a:gdLst>
              <a:gd name="connsiteX0" fmla="*/ 3468199 w 4475140"/>
              <a:gd name="connsiteY0" fmla="*/ 2174680 h 2174680"/>
              <a:gd name="connsiteX1" fmla="*/ 0 w 4475140"/>
              <a:gd name="connsiteY1" fmla="*/ 2174680 h 2174680"/>
              <a:gd name="connsiteX2" fmla="*/ 0 w 4475140"/>
              <a:gd name="connsiteY2" fmla="*/ 0 h 2174680"/>
              <a:gd name="connsiteX3" fmla="*/ 1074821 w 4475140"/>
              <a:gd name="connsiteY3" fmla="*/ 0 h 2174680"/>
              <a:gd name="connsiteX4" fmla="*/ 1074821 w 4475140"/>
              <a:gd name="connsiteY4" fmla="*/ 478 h 2174680"/>
              <a:gd name="connsiteX5" fmla="*/ 4475140 w 4475140"/>
              <a:gd name="connsiteY5" fmla="*/ 478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3468199" y="2174680"/>
                </a:moveTo>
                <a:lnTo>
                  <a:pt x="0" y="2174680"/>
                </a:lnTo>
                <a:lnTo>
                  <a:pt x="0" y="0"/>
                </a:lnTo>
                <a:lnTo>
                  <a:pt x="1074821" y="0"/>
                </a:lnTo>
                <a:lnTo>
                  <a:pt x="1074821" y="478"/>
                </a:lnTo>
                <a:lnTo>
                  <a:pt x="4475140" y="478"/>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31">
            <a:extLst>
              <a:ext uri="{FF2B5EF4-FFF2-40B4-BE49-F238E27FC236}">
                <a16:creationId xmlns:a16="http://schemas.microsoft.com/office/drawing/2014/main" xmlns="" id="{A2AEA782-0EA4-42E9-871D-7401D6A0973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356355" cy="2130951"/>
          </a:xfrm>
          <a:custGeom>
            <a:avLst/>
            <a:gdLst>
              <a:gd name="connsiteX0" fmla="*/ 0 w 4475140"/>
              <a:gd name="connsiteY0" fmla="*/ 0 h 2130951"/>
              <a:gd name="connsiteX1" fmla="*/ 1074821 w 4475140"/>
              <a:gd name="connsiteY1" fmla="*/ 0 h 2130951"/>
              <a:gd name="connsiteX2" fmla="*/ 1074821 w 4475140"/>
              <a:gd name="connsiteY2" fmla="*/ 478 h 2130951"/>
              <a:gd name="connsiteX3" fmla="*/ 4475140 w 4475140"/>
              <a:gd name="connsiteY3" fmla="*/ 478 h 2130951"/>
              <a:gd name="connsiteX4" fmla="*/ 3488452 w 4475140"/>
              <a:gd name="connsiteY4" fmla="*/ 2130951 h 2130951"/>
              <a:gd name="connsiteX5" fmla="*/ 0 w 4475140"/>
              <a:gd name="connsiteY5" fmla="*/ 2130951 h 21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951">
                <a:moveTo>
                  <a:pt x="0" y="0"/>
                </a:moveTo>
                <a:lnTo>
                  <a:pt x="1074821" y="0"/>
                </a:lnTo>
                <a:lnTo>
                  <a:pt x="1074821" y="478"/>
                </a:lnTo>
                <a:lnTo>
                  <a:pt x="4475140" y="478"/>
                </a:lnTo>
                <a:lnTo>
                  <a:pt x="3488452" y="2130951"/>
                </a:lnTo>
                <a:lnTo>
                  <a:pt x="0" y="2130951"/>
                </a:lnTo>
                <a:close/>
              </a:path>
            </a:pathLst>
          </a:custGeom>
          <a:solidFill>
            <a:srgbClr val="2728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7" name="Picture 3" descr="Ebee flight plan">
            <a:extLst>
              <a:ext uri="{FF2B5EF4-FFF2-40B4-BE49-F238E27FC236}">
                <a16:creationId xmlns:a16="http://schemas.microsoft.com/office/drawing/2014/main" xmlns="" id="{0D2B1291-1AF0-8548-9FA5-AAEA4C0DCB2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909" r="3" b="29648"/>
          <a:stretch/>
        </p:blipFill>
        <p:spPr bwMode="auto">
          <a:xfrm>
            <a:off x="2736988" y="10"/>
            <a:ext cx="6407012" cy="213046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a:noFill/>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xmlns="" id="{F9373622-6ACA-664B-AE93-8CBE792652F6}"/>
              </a:ext>
            </a:extLst>
          </p:cNvPr>
          <p:cNvPicPr>
            <a:picLocks noChangeAspect="1"/>
          </p:cNvPicPr>
          <p:nvPr/>
        </p:nvPicPr>
        <p:blipFill rotWithShape="1">
          <a:blip r:embed="rId4"/>
          <a:srcRect t="13485" b="22327"/>
          <a:stretch/>
        </p:blipFill>
        <p:spPr>
          <a:xfrm>
            <a:off x="20" y="4682840"/>
            <a:ext cx="6422512"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p:spPr>
      </p:pic>
      <p:sp>
        <p:nvSpPr>
          <p:cNvPr id="2" name="Title 1">
            <a:extLst>
              <a:ext uri="{FF2B5EF4-FFF2-40B4-BE49-F238E27FC236}">
                <a16:creationId xmlns:a16="http://schemas.microsoft.com/office/drawing/2014/main" xmlns="" id="{D6BCA447-83FA-A64C-BF9D-6AA42D7BA2CF}"/>
              </a:ext>
            </a:extLst>
          </p:cNvPr>
          <p:cNvSpPr>
            <a:spLocks noGrp="1"/>
          </p:cNvSpPr>
          <p:nvPr>
            <p:ph type="ctrTitle"/>
          </p:nvPr>
        </p:nvSpPr>
        <p:spPr>
          <a:xfrm>
            <a:off x="1143000" y="2245810"/>
            <a:ext cx="6858000" cy="1355750"/>
          </a:xfrm>
        </p:spPr>
        <p:txBody>
          <a:bodyPr>
            <a:normAutofit/>
          </a:bodyPr>
          <a:lstStyle/>
          <a:p>
            <a:pPr algn="l"/>
            <a:r>
              <a:rPr lang="en-US" sz="4700">
                <a:solidFill>
                  <a:schemeClr val="tx1"/>
                </a:solidFill>
              </a:rPr>
              <a:t>Module </a:t>
            </a:r>
            <a:r>
              <a:rPr lang="en-US" sz="4700" smtClean="0">
                <a:solidFill>
                  <a:schemeClr val="tx1"/>
                </a:solidFill>
              </a:rPr>
              <a:t>3</a:t>
            </a:r>
            <a:endParaRPr lang="en-US" sz="4700" dirty="0">
              <a:solidFill>
                <a:schemeClr val="tx1"/>
              </a:solidFill>
            </a:endParaRPr>
          </a:p>
        </p:txBody>
      </p:sp>
      <p:sp>
        <p:nvSpPr>
          <p:cNvPr id="3" name="Subtitle 2">
            <a:extLst>
              <a:ext uri="{FF2B5EF4-FFF2-40B4-BE49-F238E27FC236}">
                <a16:creationId xmlns:a16="http://schemas.microsoft.com/office/drawing/2014/main" xmlns="" id="{ECD9E4EB-7748-D147-9B9B-080C3EAED275}"/>
              </a:ext>
            </a:extLst>
          </p:cNvPr>
          <p:cNvSpPr>
            <a:spLocks noGrp="1"/>
          </p:cNvSpPr>
          <p:nvPr>
            <p:ph type="subTitle" idx="1"/>
          </p:nvPr>
        </p:nvSpPr>
        <p:spPr>
          <a:xfrm>
            <a:off x="1143000" y="3608516"/>
            <a:ext cx="6858000" cy="911117"/>
          </a:xfrm>
        </p:spPr>
        <p:txBody>
          <a:bodyPr>
            <a:normAutofit/>
          </a:bodyPr>
          <a:lstStyle/>
          <a:p>
            <a:pPr algn="l"/>
            <a:r>
              <a:rPr lang="en-US" sz="2400" dirty="0"/>
              <a:t>UAS Mapping Fundamentals</a:t>
            </a:r>
            <a:endParaRPr lang="en-US" dirty="0"/>
          </a:p>
        </p:txBody>
      </p:sp>
      <p:pic>
        <p:nvPicPr>
          <p:cNvPr id="22" name="Picture 21">
            <a:extLst>
              <a:ext uri="{FF2B5EF4-FFF2-40B4-BE49-F238E27FC236}">
                <a16:creationId xmlns:a16="http://schemas.microsoft.com/office/drawing/2014/main" xmlns="" id="{747288D8-C6BC-8348-9845-4E9F6F7BD8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82939" y="4307682"/>
            <a:ext cx="7574705" cy="3998779"/>
          </a:xfrm>
          <a:prstGeom prst="rect">
            <a:avLst/>
          </a:prstGeom>
        </p:spPr>
      </p:pic>
      <p:pic>
        <p:nvPicPr>
          <p:cNvPr id="26" name="Picture 25">
            <a:extLst>
              <a:ext uri="{FF2B5EF4-FFF2-40B4-BE49-F238E27FC236}">
                <a16:creationId xmlns:a16="http://schemas.microsoft.com/office/drawing/2014/main" xmlns="" id="{10A99DC8-9AB0-7C42-940E-5B61704BE00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35339" y="4460082"/>
            <a:ext cx="7574705" cy="3998779"/>
          </a:xfrm>
          <a:prstGeom prst="rect">
            <a:avLst/>
          </a:prstGeom>
        </p:spPr>
      </p:pic>
      <p:pic>
        <p:nvPicPr>
          <p:cNvPr id="10" name="Picture 2" descr="Image result for uastec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9280" y="2172488"/>
            <a:ext cx="3473604" cy="1039937"/>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1</a:t>
            </a:fld>
            <a:endParaRPr lang="en-US"/>
          </a:p>
        </p:txBody>
      </p:sp>
    </p:spTree>
    <p:extLst>
      <p:ext uri="{BB962C8B-B14F-4D97-AF65-F5344CB8AC3E}">
        <p14:creationId xmlns:p14="http://schemas.microsoft.com/office/powerpoint/2010/main" val="34523895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387"/>
          <a:stretch/>
        </p:blipFill>
        <p:spPr bwMode="auto">
          <a:xfrm>
            <a:off x="3400131" y="424237"/>
            <a:ext cx="5608353" cy="6004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bwMode="auto">
          <a:xfrm>
            <a:off x="284002" y="3426290"/>
            <a:ext cx="3520555" cy="984244"/>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defTabSz="914400"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a:ln>
                  <a:noFill/>
                </a:ln>
                <a:effectLst/>
                <a:uLnTx/>
                <a:uFillTx/>
                <a:latin typeface="Calibri"/>
                <a:ea typeface="+mn-ea"/>
                <a:cs typeface="+mn-cs"/>
              </a:rPr>
              <a:t>Image’s Ground Sample Distance: </a:t>
            </a:r>
            <a:r>
              <a:rPr lang="en-US" i="1" dirty="0">
                <a:latin typeface="Calibri"/>
              </a:rPr>
              <a:t>Depends on flying height above ground, focal length of camera, and pixel pitch (size of pixel in camera)</a:t>
            </a:r>
            <a:endParaRPr kumimoji="0" lang="en-US" sz="2000" i="1" u="none" strike="noStrike" kern="1200" cap="none" spc="0" normalizeH="0" baseline="0" noProof="0" dirty="0">
              <a:ln>
                <a:noFill/>
              </a:ln>
              <a:effectLst/>
              <a:uLnTx/>
              <a:uFillTx/>
              <a:latin typeface="Calibri"/>
              <a:ea typeface="+mn-ea"/>
              <a:cs typeface="+mn-cs"/>
            </a:endParaRPr>
          </a:p>
        </p:txBody>
      </p:sp>
      <p:sp>
        <p:nvSpPr>
          <p:cNvPr id="14" name="Title 7">
            <a:extLst>
              <a:ext uri="{FF2B5EF4-FFF2-40B4-BE49-F238E27FC236}">
                <a16:creationId xmlns:a16="http://schemas.microsoft.com/office/drawing/2014/main" xmlns="" id="{12B1132F-EA0D-FA49-A776-95B03B776F34}"/>
              </a:ext>
            </a:extLst>
          </p:cNvPr>
          <p:cNvSpPr txBox="1">
            <a:spLocks/>
          </p:cNvSpPr>
          <p:nvPr/>
        </p:nvSpPr>
        <p:spPr>
          <a:xfrm>
            <a:off x="457200" y="155448"/>
            <a:ext cx="8229600" cy="1252728"/>
          </a:xfrm>
          <a:prstGeom prst="rect">
            <a:avLst/>
          </a:prstGeom>
        </p:spPr>
        <p:txBody>
          <a:bodyPr vert="horz" lIns="91440" rIns="45720" rtlCol="0" anchor="ctr">
            <a:normAutofit lnSpcReduction="10000"/>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lvl="0">
              <a:defRPr/>
            </a:pPr>
            <a:r>
              <a:rPr lang="en-US" sz="4400" dirty="0">
                <a:solidFill>
                  <a:srgbClr val="0070C0"/>
                </a:solidFill>
              </a:rPr>
              <a:t>Mission Planning</a:t>
            </a:r>
          </a:p>
          <a:p>
            <a:pPr lvl="0">
              <a:defRPr/>
            </a:pPr>
            <a:r>
              <a:rPr kumimoji="0" lang="en-US" sz="3500" b="1" i="0" u="none" strike="noStrike" kern="1200" cap="none" spc="0" normalizeH="0" baseline="0" noProof="0" dirty="0">
                <a:ln>
                  <a:noFill/>
                </a:ln>
                <a:solidFill>
                  <a:schemeClr val="tx1"/>
                </a:solidFill>
                <a:effectLst/>
                <a:uLnTx/>
                <a:uFillTx/>
                <a:latin typeface="+mn-lt"/>
                <a:ea typeface="+mj-ea"/>
                <a:cs typeface="+mj-cs"/>
              </a:rPr>
              <a:t>Define Resolution</a:t>
            </a:r>
          </a:p>
        </p:txBody>
      </p:sp>
      <p:sp>
        <p:nvSpPr>
          <p:cNvPr id="16" name="TextBox 15">
            <a:extLst>
              <a:ext uri="{FF2B5EF4-FFF2-40B4-BE49-F238E27FC236}">
                <a16:creationId xmlns:a16="http://schemas.microsoft.com/office/drawing/2014/main" xmlns="" id="{C10E8E6D-5B5E-9349-9FFC-6F562DCF9034}"/>
              </a:ext>
            </a:extLst>
          </p:cNvPr>
          <p:cNvSpPr txBox="1"/>
          <p:nvPr/>
        </p:nvSpPr>
        <p:spPr bwMode="auto">
          <a:xfrm>
            <a:off x="6944350" y="6575545"/>
            <a:ext cx="2514600" cy="24378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ea typeface="+mn-ea"/>
                <a:cs typeface="+mn-cs"/>
              </a:rPr>
              <a:t>From Greenwood 2014</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10</a:t>
            </a:fld>
            <a:endParaRPr lang="en-US"/>
          </a:p>
        </p:txBody>
      </p:sp>
    </p:spTree>
    <p:extLst>
      <p:ext uri="{BB962C8B-B14F-4D97-AF65-F5344CB8AC3E}">
        <p14:creationId xmlns:p14="http://schemas.microsoft.com/office/powerpoint/2010/main" val="3178663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TextBox 4">
            <a:extLst>
              <a:ext uri="{FF2B5EF4-FFF2-40B4-BE49-F238E27FC236}">
                <a16:creationId xmlns:a16="http://schemas.microsoft.com/office/drawing/2014/main" xmlns="" id="{0C78121E-E6ED-D949-A5A6-E316F149ABBE}"/>
              </a:ext>
            </a:extLst>
          </p:cNvPr>
          <p:cNvSpPr txBox="1">
            <a:spLocks noChangeArrowheads="1"/>
          </p:cNvSpPr>
          <p:nvPr/>
        </p:nvSpPr>
        <p:spPr bwMode="auto">
          <a:xfrm>
            <a:off x="304800" y="6537325"/>
            <a:ext cx="2514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lnSpc>
                <a:spcPct val="80000"/>
              </a:lnSpc>
            </a:pPr>
            <a:r>
              <a:rPr lang="en-US" altLang="en-US" sz="1200">
                <a:solidFill>
                  <a:srgbClr val="FFFFFF"/>
                </a:solidFill>
                <a:latin typeface="Calibri" panose="020F0502020204030204" pitchFamily="34" charset="0"/>
              </a:rPr>
              <a:t>From Greenwood 2014</a:t>
            </a:r>
          </a:p>
        </p:txBody>
      </p:sp>
      <p:pic>
        <p:nvPicPr>
          <p:cNvPr id="18435" name="Picture 3">
            <a:extLst>
              <a:ext uri="{FF2B5EF4-FFF2-40B4-BE49-F238E27FC236}">
                <a16:creationId xmlns:a16="http://schemas.microsoft.com/office/drawing/2014/main" xmlns="" id="{E5AD5564-7857-2741-8329-CFCE95FA1F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3118" y="470643"/>
            <a:ext cx="5363482" cy="55966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a:extLst>
              <a:ext uri="{FF2B5EF4-FFF2-40B4-BE49-F238E27FC236}">
                <a16:creationId xmlns:a16="http://schemas.microsoft.com/office/drawing/2014/main" xmlns="" id="{E33E8CB2-38A2-2D4F-847F-FF3FC49FEE7E}"/>
              </a:ext>
            </a:extLst>
          </p:cNvPr>
          <p:cNvSpPr txBox="1"/>
          <p:nvPr/>
        </p:nvSpPr>
        <p:spPr bwMode="auto">
          <a:xfrm>
            <a:off x="2209800" y="4267200"/>
            <a:ext cx="2743200" cy="219075"/>
          </a:xfrm>
          <a:prstGeom prst="rect">
            <a:avLst/>
          </a:prstGeom>
          <a:noFill/>
          <a:ln w="9525">
            <a:noFill/>
            <a:miter lim="800000"/>
            <a:headEnd/>
            <a:tailEnd/>
          </a:ln>
        </p:spPr>
        <p:txBody>
          <a:bodyPr>
            <a:spAutoFit/>
          </a:bodyPr>
          <a:lstStyle/>
          <a:p>
            <a:pPr algn="ctr" eaLnBrk="1" hangingPunct="1">
              <a:lnSpc>
                <a:spcPct val="80000"/>
              </a:lnSpc>
              <a:defRPr/>
            </a:pPr>
            <a:r>
              <a:rPr lang="en-US" sz="1000" dirty="0">
                <a:solidFill>
                  <a:schemeClr val="bg1"/>
                </a:solidFill>
                <a:latin typeface="+mn-lt"/>
              </a:rPr>
              <a:t>GSD = (pixel pitch * H’)/f</a:t>
            </a:r>
          </a:p>
        </p:txBody>
      </p:sp>
      <p:sp>
        <p:nvSpPr>
          <p:cNvPr id="10" name="TextBox 9">
            <a:extLst>
              <a:ext uri="{FF2B5EF4-FFF2-40B4-BE49-F238E27FC236}">
                <a16:creationId xmlns:a16="http://schemas.microsoft.com/office/drawing/2014/main" xmlns="" id="{F1DD73FF-5CBC-B149-9863-F2B1C38C29E8}"/>
              </a:ext>
            </a:extLst>
          </p:cNvPr>
          <p:cNvSpPr txBox="1"/>
          <p:nvPr/>
        </p:nvSpPr>
        <p:spPr bwMode="auto">
          <a:xfrm>
            <a:off x="0" y="6408868"/>
            <a:ext cx="2514600" cy="24378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ea typeface="+mn-ea"/>
                <a:cs typeface="+mn-cs"/>
              </a:rPr>
              <a:t>From Greenwood 2014</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11</a:t>
            </a:fld>
            <a:endParaRPr lang="en-US"/>
          </a:p>
        </p:txBody>
      </p:sp>
    </p:spTree>
    <p:extLst>
      <p:ext uri="{BB962C8B-B14F-4D97-AF65-F5344CB8AC3E}">
        <p14:creationId xmlns:p14="http://schemas.microsoft.com/office/powerpoint/2010/main" val="3050046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a:extLst>
              <a:ext uri="{FF2B5EF4-FFF2-40B4-BE49-F238E27FC236}">
                <a16:creationId xmlns:a16="http://schemas.microsoft.com/office/drawing/2014/main" xmlns="" id="{A2908E83-A513-DC46-B830-69E1B592ED10}"/>
              </a:ext>
            </a:extLst>
          </p:cNvPr>
          <p:cNvSpPr>
            <a:spLocks noGrp="1"/>
          </p:cNvSpPr>
          <p:nvPr>
            <p:ph type="title"/>
          </p:nvPr>
        </p:nvSpPr>
        <p:spPr/>
        <p:txBody>
          <a:bodyPr/>
          <a:lstStyle/>
          <a:p>
            <a:r>
              <a:rPr lang="en-US" altLang="en-US" dirty="0">
                <a:solidFill>
                  <a:schemeClr val="tx1"/>
                </a:solidFill>
              </a:rPr>
              <a:t>Example Problem</a:t>
            </a:r>
          </a:p>
        </p:txBody>
      </p:sp>
      <p:sp>
        <p:nvSpPr>
          <p:cNvPr id="3" name="Content Placeholder 2">
            <a:extLst>
              <a:ext uri="{FF2B5EF4-FFF2-40B4-BE49-F238E27FC236}">
                <a16:creationId xmlns:a16="http://schemas.microsoft.com/office/drawing/2014/main" xmlns="" id="{925B65D7-8AB7-E543-B643-24782D627296}"/>
              </a:ext>
            </a:extLst>
          </p:cNvPr>
          <p:cNvSpPr>
            <a:spLocks noGrp="1"/>
          </p:cNvSpPr>
          <p:nvPr>
            <p:ph idx="1"/>
          </p:nvPr>
        </p:nvSpPr>
        <p:spPr>
          <a:xfrm>
            <a:off x="534988" y="1781175"/>
            <a:ext cx="8153400" cy="3886200"/>
          </a:xfrm>
        </p:spPr>
        <p:txBody>
          <a:bodyPr>
            <a:normAutofit/>
          </a:bodyPr>
          <a:lstStyle/>
          <a:p>
            <a:pPr>
              <a:defRPr/>
            </a:pPr>
            <a:r>
              <a:rPr lang="en-US" dirty="0"/>
              <a:t>S110 NIR camera on </a:t>
            </a:r>
            <a:r>
              <a:rPr lang="en-US" dirty="0" err="1"/>
              <a:t>eBee</a:t>
            </a:r>
            <a:endParaRPr lang="en-US" dirty="0"/>
          </a:p>
          <a:p>
            <a:pPr lvl="1">
              <a:defRPr/>
            </a:pPr>
            <a:r>
              <a:rPr lang="en-US" dirty="0"/>
              <a:t>Sensor size 7.44 x 5.58 mm  </a:t>
            </a:r>
          </a:p>
          <a:p>
            <a:pPr lvl="1">
              <a:defRPr/>
            </a:pPr>
            <a:r>
              <a:rPr lang="en-US" dirty="0"/>
              <a:t>1.86 um pixel pitch</a:t>
            </a:r>
          </a:p>
          <a:p>
            <a:pPr lvl="1">
              <a:defRPr/>
            </a:pPr>
            <a:r>
              <a:rPr lang="en-US" dirty="0"/>
              <a:t>4000 x 3000 pixel array</a:t>
            </a:r>
          </a:p>
          <a:p>
            <a:pPr marL="457200" lvl="1" indent="0">
              <a:buFont typeface="Arial" pitchFamily="34" charset="0"/>
              <a:buNone/>
              <a:defRPr/>
            </a:pPr>
            <a:endParaRPr lang="en-US" dirty="0"/>
          </a:p>
          <a:p>
            <a:pPr>
              <a:defRPr/>
            </a:pPr>
            <a:r>
              <a:rPr lang="en-US" b="1" dirty="0"/>
              <a:t>What is the pixel pitch?</a:t>
            </a:r>
            <a:br>
              <a:rPr lang="en-US" b="1" dirty="0"/>
            </a:br>
            <a:endParaRPr lang="en-US" b="1" dirty="0"/>
          </a:p>
          <a:p>
            <a:pPr>
              <a:defRPr/>
            </a:pPr>
            <a:endParaRPr lang="en-US" b="1" dirty="0"/>
          </a:p>
          <a:p>
            <a:pPr>
              <a:defRPr/>
            </a:pPr>
            <a:r>
              <a:rPr lang="en-US" b="1" dirty="0"/>
              <a:t>What is GSD at 100 m AGL for 5.2 mm </a:t>
            </a:r>
            <a:r>
              <a:rPr lang="en-US" b="1" i="1" dirty="0"/>
              <a:t>f </a:t>
            </a:r>
            <a:r>
              <a:rPr lang="en-US" b="1" dirty="0"/>
              <a:t>?</a:t>
            </a:r>
          </a:p>
          <a:p>
            <a:pPr marL="0" indent="0">
              <a:buNone/>
              <a:defRPr/>
            </a:pPr>
            <a:endParaRPr lang="en-US" dirty="0"/>
          </a:p>
        </p:txBody>
      </p:sp>
      <p:pic>
        <p:nvPicPr>
          <p:cNvPr id="65540" name="Picture 3">
            <a:extLst>
              <a:ext uri="{FF2B5EF4-FFF2-40B4-BE49-F238E27FC236}">
                <a16:creationId xmlns:a16="http://schemas.microsoft.com/office/drawing/2014/main" xmlns="" id="{AF4851E1-5589-084F-AF0D-CC03C41B71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68182" y="1377043"/>
            <a:ext cx="310515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xmlns="" id="{2A8E1E2A-C765-684B-87BA-378056D2ACA8}"/>
              </a:ext>
            </a:extLst>
          </p:cNvPr>
          <p:cNvSpPr txBox="1"/>
          <p:nvPr/>
        </p:nvSpPr>
        <p:spPr bwMode="auto">
          <a:xfrm>
            <a:off x="794655" y="5725247"/>
            <a:ext cx="5867402" cy="762645"/>
          </a:xfrm>
          <a:prstGeom prst="rect">
            <a:avLst/>
          </a:prstGeom>
          <a:noFill/>
          <a:ln w="9525">
            <a:noFill/>
            <a:miter lim="800000"/>
            <a:headEnd/>
            <a:tailEnd/>
          </a:ln>
        </p:spPr>
        <p:txBody>
          <a:bodyPr wrap="square">
            <a:spAutoFit/>
          </a:bodyPr>
          <a:lstStyle/>
          <a:p>
            <a:pPr eaLnBrk="1" hangingPunct="1">
              <a:lnSpc>
                <a:spcPct val="80000"/>
              </a:lnSpc>
              <a:defRPr/>
            </a:pPr>
            <a:r>
              <a:rPr lang="en-US" dirty="0">
                <a:latin typeface="+mn-lt"/>
              </a:rPr>
              <a:t>GSD = (pixel pitch * H’)/f</a:t>
            </a:r>
          </a:p>
          <a:p>
            <a:pPr>
              <a:lnSpc>
                <a:spcPct val="80000"/>
              </a:lnSpc>
              <a:defRPr/>
            </a:pPr>
            <a:r>
              <a:rPr lang="en-US" altLang="en-US" dirty="0">
                <a:latin typeface="Calibri" panose="020F0502020204030204" pitchFamily="34" charset="0"/>
                <a:ea typeface="Calibri" panose="020F0502020204030204" pitchFamily="34" charset="0"/>
                <a:cs typeface="Times New Roman" pitchFamily="2" charset="0"/>
              </a:rPr>
              <a:t>GSD = (0.0018 mm * 100 m) / 5.2mm  ~= 3.53 cm</a:t>
            </a:r>
          </a:p>
          <a:p>
            <a:pPr algn="ctr" eaLnBrk="1" hangingPunct="1">
              <a:lnSpc>
                <a:spcPct val="80000"/>
              </a:lnSpc>
              <a:defRPr/>
            </a:pPr>
            <a:endParaRPr lang="en-US" dirty="0">
              <a:latin typeface="+mn-lt"/>
            </a:endParaRPr>
          </a:p>
        </p:txBody>
      </p:sp>
      <p:sp>
        <p:nvSpPr>
          <p:cNvPr id="6" name="Rectangle 3">
            <a:extLst>
              <a:ext uri="{FF2B5EF4-FFF2-40B4-BE49-F238E27FC236}">
                <a16:creationId xmlns:a16="http://schemas.microsoft.com/office/drawing/2014/main" xmlns="" id="{3FB974A0-B81D-6C4F-B39A-F95FFB357946}"/>
              </a:ext>
            </a:extLst>
          </p:cNvPr>
          <p:cNvSpPr>
            <a:spLocks noChangeArrowheads="1"/>
          </p:cNvSpPr>
          <p:nvPr/>
        </p:nvSpPr>
        <p:spPr bwMode="auto">
          <a:xfrm>
            <a:off x="794655" y="4281852"/>
            <a:ext cx="5486400" cy="67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07000"/>
              </a:lnSpc>
              <a:spcAft>
                <a:spcPts val="800"/>
              </a:spcAft>
            </a:pPr>
            <a:r>
              <a:rPr lang="en-US" altLang="en-US" dirty="0">
                <a:latin typeface="Calibri" panose="020F0502020204030204" pitchFamily="34" charset="0"/>
                <a:ea typeface="Calibri" panose="020F0502020204030204" pitchFamily="34" charset="0"/>
                <a:cs typeface="Times New Roman" pitchFamily="2" charset="0"/>
              </a:rPr>
              <a:t>7.44 mm / 4038 ~= 0.0018 mm</a:t>
            </a:r>
            <a:br>
              <a:rPr lang="en-US" altLang="en-US" dirty="0">
                <a:latin typeface="Calibri" panose="020F0502020204030204" pitchFamily="34" charset="0"/>
                <a:ea typeface="Calibri" panose="020F0502020204030204" pitchFamily="34" charset="0"/>
                <a:cs typeface="Times New Roman" pitchFamily="2" charset="0"/>
              </a:rPr>
            </a:br>
            <a:r>
              <a:rPr lang="en-US" altLang="en-US" dirty="0">
                <a:latin typeface="Calibri" panose="020F0502020204030204" pitchFamily="34" charset="0"/>
                <a:ea typeface="Calibri" panose="020F0502020204030204" pitchFamily="34" charset="0"/>
                <a:cs typeface="Times New Roman" pitchFamily="2" charset="0"/>
              </a:rPr>
              <a:t>5.58 mm/3038 ~= 0.0018 mm</a:t>
            </a:r>
          </a:p>
        </p:txBody>
      </p:sp>
      <p:pic>
        <p:nvPicPr>
          <p:cNvPr id="7" name="Picture 6">
            <a:extLst>
              <a:ext uri="{FF2B5EF4-FFF2-40B4-BE49-F238E27FC236}">
                <a16:creationId xmlns:a16="http://schemas.microsoft.com/office/drawing/2014/main" xmlns="" id="{212239ED-BDBF-BA4E-81BE-66EAE93997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8"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12</a:t>
            </a:fld>
            <a:endParaRPr lang="en-US"/>
          </a:p>
        </p:txBody>
      </p:sp>
    </p:spTree>
    <p:extLst>
      <p:ext uri="{BB962C8B-B14F-4D97-AF65-F5344CB8AC3E}">
        <p14:creationId xmlns:p14="http://schemas.microsoft.com/office/powerpoint/2010/main" val="1204135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Thomas Davis\Dropbox\GSEN\Project\Mission Planning.png"/>
          <p:cNvPicPr/>
          <p:nvPr/>
        </p:nvPicPr>
        <p:blipFill>
          <a:blip r:embed="rId3">
            <a:extLst>
              <a:ext uri="{28A0092B-C50C-407E-A947-70E740481C1C}">
                <a14:useLocalDpi xmlns:a14="http://schemas.microsoft.com/office/drawing/2010/main" val="0"/>
              </a:ext>
            </a:extLst>
          </a:blip>
          <a:srcRect/>
          <a:stretch>
            <a:fillRect/>
          </a:stretch>
        </p:blipFill>
        <p:spPr bwMode="auto">
          <a:xfrm>
            <a:off x="2243235" y="1545308"/>
            <a:ext cx="6781800" cy="4876800"/>
          </a:xfrm>
          <a:prstGeom prst="rect">
            <a:avLst/>
          </a:prstGeom>
          <a:noFill/>
          <a:ln>
            <a:noFill/>
          </a:ln>
        </p:spPr>
      </p:pic>
      <p:sp>
        <p:nvSpPr>
          <p:cNvPr id="5" name="TextBox 4"/>
          <p:cNvSpPr txBox="1"/>
          <p:nvPr/>
        </p:nvSpPr>
        <p:spPr>
          <a:xfrm>
            <a:off x="160176" y="1066800"/>
            <a:ext cx="2209800" cy="5355308"/>
          </a:xfrm>
          <a:prstGeom prst="rect">
            <a:avLst/>
          </a:prstGeom>
          <a:noFill/>
        </p:spPr>
        <p:txBody>
          <a:bodyPr wrap="square" lIns="91428" tIns="45718" rIns="91428" bIns="45718"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sng" strike="noStrike" kern="1200" cap="none" spc="0" normalizeH="0" baseline="0" noProof="0" dirty="0">
              <a:ln>
                <a:noFill/>
              </a:ln>
              <a:solidFill>
                <a:srgbClr val="FFFFFF"/>
              </a:solidFill>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sng" strike="noStrike" kern="1200" cap="none" spc="0" normalizeH="0" baseline="0" noProof="0" dirty="0">
                <a:ln>
                  <a:noFill/>
                </a:ln>
                <a:effectLst/>
                <a:uLnTx/>
                <a:uFillTx/>
                <a:latin typeface="Arial" charset="0"/>
                <a:ea typeface="+mn-ea"/>
                <a:cs typeface="+mn-cs"/>
              </a:rPr>
              <a:t>Mission Planning</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sng" strike="noStrike" kern="1200" cap="none" spc="0" normalizeH="0" baseline="0" noProof="0" dirty="0">
              <a:ln>
                <a:noFill/>
              </a:ln>
              <a:effectLst/>
              <a:uLnTx/>
              <a:uFillTx/>
              <a:latin typeface="Arial" charset="0"/>
              <a:ea typeface="+mn-ea"/>
              <a:cs typeface="+mn-cs"/>
            </a:endParaRP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Create area to be mapped</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Set flying height </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Define overlap / flight direction</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a:ln>
                <a:noFill/>
              </a:ln>
              <a:effectLst/>
              <a:uLnTx/>
              <a:uFillTx/>
              <a:latin typeface="Arial"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sng" strike="noStrike" kern="1200" cap="none" spc="0" normalizeH="0" baseline="0" noProof="0" dirty="0">
                <a:ln>
                  <a:noFill/>
                </a:ln>
                <a:effectLst/>
                <a:uLnTx/>
                <a:uFillTx/>
                <a:latin typeface="Arial" charset="0"/>
                <a:ea typeface="+mn-ea"/>
                <a:cs typeface="+mn-cs"/>
              </a:rPr>
              <a:t>Command-and control</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endParaRPr kumimoji="0" lang="en-US" sz="1800" b="0" i="0" u="none" strike="noStrike" kern="1200" cap="none" spc="0" normalizeH="0" baseline="0" noProof="0" dirty="0">
              <a:ln>
                <a:noFill/>
              </a:ln>
              <a:effectLst/>
              <a:uLnTx/>
              <a:uFillTx/>
              <a:latin typeface="Arial" charset="0"/>
              <a:ea typeface="+mn-ea"/>
              <a:cs typeface="+mn-cs"/>
            </a:endParaRP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Real-time tracking</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GPS location</a:t>
            </a:r>
          </a:p>
          <a:p>
            <a:pPr marL="285712" marR="0" lvl="0" indent="-285712"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effectLst/>
                <a:uLnTx/>
                <a:uFillTx/>
                <a:latin typeface="Arial" charset="0"/>
                <a:ea typeface="+mn-ea"/>
                <a:cs typeface="+mn-cs"/>
              </a:rPr>
              <a:t>Aeronautical information</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sng" strike="noStrike" kern="1200" cap="none" spc="0" normalizeH="0" baseline="0" noProof="0" dirty="0">
              <a:ln>
                <a:noFill/>
              </a:ln>
              <a:solidFill>
                <a:srgbClr val="FFFFFF"/>
              </a:solidFill>
              <a:effectLst/>
              <a:uLnTx/>
              <a:uFillTx/>
              <a:latin typeface="Arial" charset="0"/>
              <a:ea typeface="+mn-ea"/>
              <a:cs typeface="+mn-cs"/>
            </a:endParaRPr>
          </a:p>
        </p:txBody>
      </p:sp>
      <p:sp>
        <p:nvSpPr>
          <p:cNvPr id="2" name="Rectangle 1"/>
          <p:cNvSpPr/>
          <p:nvPr/>
        </p:nvSpPr>
        <p:spPr>
          <a:xfrm>
            <a:off x="152400" y="6525966"/>
            <a:ext cx="8169865" cy="369332"/>
          </a:xfrm>
          <a:prstGeom prst="rect">
            <a:avLst/>
          </a:prstGeom>
        </p:spPr>
        <p:txBody>
          <a:bodyPr wrap="none">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charset="0"/>
                <a:ea typeface="+mn-ea"/>
                <a:cs typeface="+mn-cs"/>
              </a:rPr>
              <a:t>*many work off smart phone or tablet; open source one called Mission Planner</a:t>
            </a:r>
          </a:p>
        </p:txBody>
      </p:sp>
      <p:sp>
        <p:nvSpPr>
          <p:cNvPr id="6" name="Title 7">
            <a:extLst>
              <a:ext uri="{FF2B5EF4-FFF2-40B4-BE49-F238E27FC236}">
                <a16:creationId xmlns:a16="http://schemas.microsoft.com/office/drawing/2014/main" xmlns="" id="{38DF6221-84AB-3546-8418-23F58DA5C807}"/>
              </a:ext>
            </a:extLst>
          </p:cNvPr>
          <p:cNvSpPr txBox="1">
            <a:spLocks/>
          </p:cNvSpPr>
          <p:nvPr/>
        </p:nvSpPr>
        <p:spPr>
          <a:xfrm>
            <a:off x="457200" y="155448"/>
            <a:ext cx="8229600" cy="1252728"/>
          </a:xfrm>
          <a:prstGeom prst="rect">
            <a:avLst/>
          </a:prstGeom>
        </p:spPr>
        <p:txBody>
          <a:bodyPr vert="horz" lIns="91440" rIns="45720" rtlCol="0" anchor="ctr">
            <a:normAutofit lnSpcReduction="10000"/>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lvl="0">
              <a:defRPr/>
            </a:pPr>
            <a:r>
              <a:rPr lang="en-US" sz="4400" dirty="0">
                <a:solidFill>
                  <a:srgbClr val="0070C0"/>
                </a:solidFill>
              </a:rPr>
              <a:t>Mission Control Software</a:t>
            </a:r>
          </a:p>
          <a:p>
            <a:pPr lvl="0">
              <a:defRPr/>
            </a:pPr>
            <a:r>
              <a:rPr kumimoji="0" lang="en-US" sz="3500" b="1" i="0" u="none" strike="noStrike" kern="1200" cap="none" spc="0" normalizeH="0" baseline="0" noProof="0" dirty="0">
                <a:ln>
                  <a:noFill/>
                </a:ln>
                <a:solidFill>
                  <a:schemeClr val="tx1"/>
                </a:solidFill>
                <a:effectLst/>
                <a:uLnTx/>
                <a:uFillTx/>
                <a:latin typeface="+mn-lt"/>
                <a:ea typeface="+mj-ea"/>
                <a:cs typeface="+mj-cs"/>
              </a:rPr>
              <a:t>Example </a:t>
            </a:r>
            <a:r>
              <a:rPr kumimoji="0" lang="en-US" sz="3500" b="1" i="0" u="none" strike="noStrike" kern="1200" cap="none" spc="0" normalizeH="0" baseline="0" noProof="0" dirty="0" err="1">
                <a:ln>
                  <a:noFill/>
                </a:ln>
                <a:solidFill>
                  <a:schemeClr val="tx1"/>
                </a:solidFill>
                <a:effectLst/>
                <a:uLnTx/>
                <a:uFillTx/>
                <a:latin typeface="+mn-lt"/>
                <a:ea typeface="+mj-ea"/>
                <a:cs typeface="+mj-cs"/>
              </a:rPr>
              <a:t>eMotion</a:t>
            </a:r>
            <a:endParaRPr kumimoji="0" lang="en-US" sz="3500" b="1" i="0" u="none" strike="noStrike" kern="1200" cap="none" spc="0" normalizeH="0" baseline="0" noProof="0" dirty="0">
              <a:ln>
                <a:noFill/>
              </a:ln>
              <a:solidFill>
                <a:schemeClr val="tx1"/>
              </a:solidFill>
              <a:effectLst/>
              <a:uLnTx/>
              <a:uFillTx/>
              <a:latin typeface="+mn-lt"/>
              <a:ea typeface="+mj-ea"/>
              <a:cs typeface="+mj-cs"/>
            </a:endParaRPr>
          </a:p>
        </p:txBody>
      </p:sp>
      <p:pic>
        <p:nvPicPr>
          <p:cNvPr id="8" name="Picture 7">
            <a:extLst>
              <a:ext uri="{FF2B5EF4-FFF2-40B4-BE49-F238E27FC236}">
                <a16:creationId xmlns:a16="http://schemas.microsoft.com/office/drawing/2014/main" xmlns="" id="{0B7140F3-78C4-D247-BEB9-65C2590637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7"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53489"/>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3FBC05C3-FFD4-C94D-BEDD-B4CBB912460A}" type="slidenum">
              <a:rPr lang="en-US" smtClean="0"/>
              <a:t>13</a:t>
            </a:fld>
            <a:endParaRPr lang="en-US"/>
          </a:p>
        </p:txBody>
      </p:sp>
    </p:spTree>
    <p:extLst>
      <p:ext uri="{BB962C8B-B14F-4D97-AF65-F5344CB8AC3E}">
        <p14:creationId xmlns:p14="http://schemas.microsoft.com/office/powerpoint/2010/main" val="2991888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Slide Number Placeholder 5">
            <a:extLst>
              <a:ext uri="{FF2B5EF4-FFF2-40B4-BE49-F238E27FC236}">
                <a16:creationId xmlns:a16="http://schemas.microsoft.com/office/drawing/2014/main" xmlns="" id="{0FD0BEC2-2A74-7247-A434-C94D0ADBAE32}"/>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86789C6D-6BFC-DB46-9D4F-7F85FEFB171F}" type="slidenum">
              <a:rPr lang="en-US" altLang="en-US" sz="1400" smtClean="0">
                <a:solidFill>
                  <a:srgbClr val="000000"/>
                </a:solidFill>
                <a:latin typeface="Arial" panose="020B0604020202020204" pitchFamily="34" charset="0"/>
              </a:rPr>
              <a:pPr>
                <a:spcBef>
                  <a:spcPct val="0"/>
                </a:spcBef>
                <a:buFontTx/>
                <a:buNone/>
              </a:pPr>
              <a:t>14</a:t>
            </a:fld>
            <a:endParaRPr lang="en-US" altLang="en-US" sz="1400">
              <a:solidFill>
                <a:srgbClr val="000000"/>
              </a:solidFill>
              <a:latin typeface="Arial" panose="020B0604020202020204" pitchFamily="34" charset="0"/>
            </a:endParaRPr>
          </a:p>
        </p:txBody>
      </p:sp>
      <p:sp>
        <p:nvSpPr>
          <p:cNvPr id="30724" name="Rectangle 3">
            <a:extLst>
              <a:ext uri="{FF2B5EF4-FFF2-40B4-BE49-F238E27FC236}">
                <a16:creationId xmlns:a16="http://schemas.microsoft.com/office/drawing/2014/main" xmlns="" id="{22EF1D9A-2BBE-BF44-9333-BC90D6CF7874}"/>
              </a:ext>
            </a:extLst>
          </p:cNvPr>
          <p:cNvSpPr>
            <a:spLocks noGrp="1" noChangeArrowheads="1"/>
          </p:cNvSpPr>
          <p:nvPr>
            <p:ph type="body" idx="1"/>
          </p:nvPr>
        </p:nvSpPr>
        <p:spPr/>
        <p:txBody>
          <a:bodyPr/>
          <a:lstStyle/>
          <a:p>
            <a:pPr eaLnBrk="1" hangingPunct="1"/>
            <a:r>
              <a:rPr lang="en-US" altLang="en-US" sz="2800" dirty="0"/>
              <a:t>What is ground control?</a:t>
            </a:r>
          </a:p>
          <a:p>
            <a:pPr lvl="1" eaLnBrk="1" hangingPunct="1"/>
            <a:r>
              <a:rPr lang="en-US" altLang="en-US" sz="2400" dirty="0"/>
              <a:t>Physical points on ground whose coordinate positions are known (</a:t>
            </a:r>
            <a:r>
              <a:rPr lang="en-US" altLang="en-US" sz="2400" dirty="0" err="1"/>
              <a:t>x,y</a:t>
            </a:r>
            <a:r>
              <a:rPr lang="en-US" altLang="en-US" sz="2400" dirty="0"/>
              <a:t>) and/or elevations (z)</a:t>
            </a:r>
          </a:p>
          <a:p>
            <a:pPr eaLnBrk="1" hangingPunct="1"/>
            <a:r>
              <a:rPr lang="en-US" altLang="en-US" sz="2800" dirty="0"/>
              <a:t>Measurements of photos are tied to “real-world” coordinates on ground through ground control (GC)</a:t>
            </a:r>
          </a:p>
          <a:p>
            <a:pPr eaLnBrk="1" hangingPunct="1"/>
            <a:r>
              <a:rPr lang="en-US" altLang="en-US" sz="2800" dirty="0"/>
              <a:t>Photogrammetric measurements only as reliable as the GC they are based on</a:t>
            </a:r>
          </a:p>
          <a:p>
            <a:pPr eaLnBrk="1" hangingPunct="1"/>
            <a:r>
              <a:rPr lang="en-US" altLang="en-US" sz="2800" dirty="0"/>
              <a:t>Control points must be easily identifiable</a:t>
            </a:r>
          </a:p>
          <a:p>
            <a:pPr lvl="1" eaLnBrk="1" hangingPunct="1"/>
            <a:r>
              <a:rPr lang="en-US" altLang="en-US" dirty="0"/>
              <a:t>Identifiable features in scene or ground control targets</a:t>
            </a:r>
          </a:p>
        </p:txBody>
      </p:sp>
      <p:sp>
        <p:nvSpPr>
          <p:cNvPr id="7" name="Title 1">
            <a:extLst>
              <a:ext uri="{FF2B5EF4-FFF2-40B4-BE49-F238E27FC236}">
                <a16:creationId xmlns:a16="http://schemas.microsoft.com/office/drawing/2014/main" xmlns="" id="{65419D5C-4288-3141-821F-E998DBCF132D}"/>
              </a:ext>
            </a:extLst>
          </p:cNvPr>
          <p:cNvSpPr txBox="1">
            <a:spLocks/>
          </p:cNvSpPr>
          <p:nvPr/>
        </p:nvSpPr>
        <p:spPr>
          <a:xfrm>
            <a:off x="764721" y="410368"/>
            <a:ext cx="788670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000" b="1" kern="1200">
                <a:solidFill>
                  <a:srgbClr val="0070C0"/>
                </a:solidFill>
                <a:latin typeface="+mj-lt"/>
                <a:ea typeface="+mj-ea"/>
                <a:cs typeface="+mj-cs"/>
              </a:defRPr>
            </a:lvl1pPr>
          </a:lstStyle>
          <a:p>
            <a:r>
              <a:rPr lang="en-US" dirty="0"/>
              <a:t>Ground Control Points (GCPs)</a:t>
            </a:r>
          </a:p>
        </p:txBody>
      </p:sp>
      <p:pic>
        <p:nvPicPr>
          <p:cNvPr id="5"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541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GCP Network</a:t>
            </a:r>
          </a:p>
        </p:txBody>
      </p:sp>
      <p:pic>
        <p:nvPicPr>
          <p:cNvPr id="4" name="Picture 3"/>
          <p:cNvPicPr>
            <a:picLocks noChangeAspect="1"/>
          </p:cNvPicPr>
          <p:nvPr/>
        </p:nvPicPr>
        <p:blipFill>
          <a:blip r:embed="rId3"/>
          <a:stretch>
            <a:fillRect/>
          </a:stretch>
        </p:blipFill>
        <p:spPr>
          <a:xfrm>
            <a:off x="4480765" y="1690690"/>
            <a:ext cx="4355325" cy="3611988"/>
          </a:xfrm>
          <a:prstGeom prst="rect">
            <a:avLst/>
          </a:prstGeom>
        </p:spPr>
      </p:pic>
      <p:sp>
        <p:nvSpPr>
          <p:cNvPr id="5" name="Rectangle 4"/>
          <p:cNvSpPr/>
          <p:nvPr/>
        </p:nvSpPr>
        <p:spPr>
          <a:xfrm>
            <a:off x="370761" y="1951946"/>
            <a:ext cx="4367893" cy="3939540"/>
          </a:xfrm>
          <a:prstGeom prst="rect">
            <a:avLst/>
          </a:prstGeom>
        </p:spPr>
        <p:txBody>
          <a:bodyPr wrap="square">
            <a:spAutoFit/>
          </a:bodyPr>
          <a:lstStyle/>
          <a:p>
            <a:pPr marL="285750" lvl="0" indent="-285750">
              <a:buFontTx/>
              <a:buChar char="-"/>
              <a:defRPr/>
            </a:pPr>
            <a:r>
              <a:rPr lang="en-US" sz="2200" dirty="0"/>
              <a:t>distribute as evenly as possible </a:t>
            </a:r>
          </a:p>
          <a:p>
            <a:pPr marL="285750" lvl="0" indent="-285750">
              <a:buFontTx/>
              <a:buChar char="-"/>
              <a:defRPr/>
            </a:pPr>
            <a:r>
              <a:rPr lang="en-US" sz="2200" dirty="0"/>
              <a:t>boundary should be enclosed</a:t>
            </a:r>
          </a:p>
          <a:p>
            <a:pPr marL="285750" lvl="0" indent="-285750">
              <a:buFontTx/>
              <a:buChar char="-"/>
              <a:defRPr/>
            </a:pPr>
            <a:r>
              <a:rPr lang="en-US" sz="2200" dirty="0"/>
              <a:t># depends on size of area</a:t>
            </a:r>
          </a:p>
          <a:p>
            <a:pPr marL="285750" lvl="0" indent="-285750">
              <a:buFontTx/>
              <a:buChar char="-"/>
              <a:defRPr/>
            </a:pPr>
            <a:r>
              <a:rPr lang="en-US" sz="2200" dirty="0"/>
              <a:t>5 to10 unless steep terrain or large area</a:t>
            </a:r>
          </a:p>
          <a:p>
            <a:pPr marL="285750" lvl="0" indent="-285750">
              <a:buFontTx/>
              <a:buChar char="-"/>
              <a:defRPr/>
            </a:pPr>
            <a:r>
              <a:rPr lang="en-US" sz="2200" dirty="0"/>
              <a:t>Good to include extras for check points </a:t>
            </a:r>
          </a:p>
          <a:p>
            <a:pPr marL="285750" lvl="0" indent="-285750">
              <a:buFontTx/>
              <a:buChar char="-"/>
              <a:defRPr/>
            </a:pPr>
            <a:r>
              <a:rPr lang="en-US" sz="2200" dirty="0"/>
              <a:t>Rules of thumb: </a:t>
            </a:r>
          </a:p>
          <a:p>
            <a:pPr marL="742950" lvl="1" indent="-285750">
              <a:buFontTx/>
              <a:buChar char="-"/>
              <a:defRPr/>
            </a:pPr>
            <a:r>
              <a:rPr lang="en-US" dirty="0"/>
              <a:t>&lt; 1000 </a:t>
            </a:r>
            <a:r>
              <a:rPr lang="en-US" dirty="0" err="1"/>
              <a:t>ft</a:t>
            </a:r>
            <a:r>
              <a:rPr lang="en-US" dirty="0"/>
              <a:t> separation</a:t>
            </a:r>
          </a:p>
          <a:p>
            <a:pPr marL="742950" lvl="1" indent="-285750">
              <a:buFontTx/>
              <a:buChar char="-"/>
              <a:defRPr/>
            </a:pPr>
            <a:r>
              <a:rPr lang="en-US" dirty="0"/>
              <a:t>Do not place the GCPs exactly at the edges of the area</a:t>
            </a:r>
          </a:p>
          <a:p>
            <a:pPr marL="285750" lvl="0" indent="-285750">
              <a:buFontTx/>
              <a:buChar char="-"/>
              <a:defRPr/>
            </a:pPr>
            <a:endParaRPr lang="en-US" sz="2000" dirty="0">
              <a:solidFill>
                <a:srgbClr val="FFFFFF"/>
              </a:solidFill>
            </a:endParaRP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3FBC05C3-FFD4-C94D-BEDD-B4CBB912460A}" type="slidenum">
              <a:rPr lang="en-US" smtClean="0"/>
              <a:t>15</a:t>
            </a:fld>
            <a:endParaRPr lang="en-US"/>
          </a:p>
        </p:txBody>
      </p:sp>
    </p:spTree>
    <p:extLst>
      <p:ext uri="{BB962C8B-B14F-4D97-AF65-F5344CB8AC3E}">
        <p14:creationId xmlns:p14="http://schemas.microsoft.com/office/powerpoint/2010/main" val="26433602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rotWithShape="1">
          <a:blip r:embed="rId3"/>
          <a:srcRect t="15251"/>
          <a:stretch/>
        </p:blipFill>
        <p:spPr>
          <a:xfrm>
            <a:off x="410841" y="1469570"/>
            <a:ext cx="8398517" cy="4778829"/>
          </a:xfrm>
          <a:prstGeom prst="rect">
            <a:avLst/>
          </a:prstGeom>
        </p:spPr>
      </p:pic>
      <p:sp>
        <p:nvSpPr>
          <p:cNvPr id="5" name="Title 1">
            <a:extLst>
              <a:ext uri="{FF2B5EF4-FFF2-40B4-BE49-F238E27FC236}">
                <a16:creationId xmlns:a16="http://schemas.microsoft.com/office/drawing/2014/main" xmlns="" id="{CE5563C0-5EDD-354B-BF5E-D0207B15B7FD}"/>
              </a:ext>
            </a:extLst>
          </p:cNvPr>
          <p:cNvSpPr>
            <a:spLocks noGrp="1"/>
          </p:cNvSpPr>
          <p:nvPr>
            <p:ph type="title"/>
          </p:nvPr>
        </p:nvSpPr>
        <p:spPr>
          <a:xfrm>
            <a:off x="628650" y="365126"/>
            <a:ext cx="7886700" cy="1325563"/>
          </a:xfrm>
        </p:spPr>
        <p:txBody>
          <a:bodyPr/>
          <a:lstStyle/>
          <a:p>
            <a:r>
              <a:rPr lang="en-US" dirty="0"/>
              <a:t>GCP Accuracy</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16</a:t>
            </a:fld>
            <a:endParaRPr lang="en-US"/>
          </a:p>
        </p:txBody>
      </p:sp>
    </p:spTree>
    <p:extLst>
      <p:ext uri="{BB962C8B-B14F-4D97-AF65-F5344CB8AC3E}">
        <p14:creationId xmlns:p14="http://schemas.microsoft.com/office/powerpoint/2010/main" val="20043304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534400" cy="1477963"/>
          </a:xfrm>
        </p:spPr>
        <p:txBody>
          <a:bodyPr/>
          <a:lstStyle/>
          <a:p>
            <a:r>
              <a:rPr lang="en-US" dirty="0">
                <a:solidFill>
                  <a:schemeClr val="tx1"/>
                </a:solidFill>
              </a:rPr>
              <a:t>Example: Ground Control Targets</a:t>
            </a:r>
          </a:p>
        </p:txBody>
      </p:sp>
      <p:pic>
        <p:nvPicPr>
          <p:cNvPr id="5"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8185" y="1488849"/>
            <a:ext cx="4810991" cy="3112995"/>
          </a:xfrm>
        </p:spPr>
      </p:pic>
      <p:pic>
        <p:nvPicPr>
          <p:cNvPr id="7"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l="15018" t="9358" r="19018" b="7581"/>
          <a:stretch/>
        </p:blipFill>
        <p:spPr bwMode="auto">
          <a:xfrm>
            <a:off x="5257800" y="1163948"/>
            <a:ext cx="3723175" cy="45867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Straight Arrow Connector 7"/>
          <p:cNvCxnSpPr/>
          <p:nvPr/>
        </p:nvCxnSpPr>
        <p:spPr>
          <a:xfrm>
            <a:off x="6229739" y="1885598"/>
            <a:ext cx="1295400" cy="75631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10" name="Picture 2" descr="C:\Users\mstarek\Documents\Writing\NC Surveyors Seminar 2014\IMG_173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8061" b="35519"/>
          <a:stretch/>
        </p:blipFill>
        <p:spPr bwMode="auto">
          <a:xfrm>
            <a:off x="1371600" y="4738573"/>
            <a:ext cx="2400765"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xmlns="" id="{0D93F559-1626-184C-A2E1-8CFEDCF7BB7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9" name="Picture 2" descr="Image result for uastec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4848" y="6269052"/>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3FBC05C3-FFD4-C94D-BEDD-B4CBB912460A}" type="slidenum">
              <a:rPr lang="en-US" smtClean="0"/>
              <a:t>17</a:t>
            </a:fld>
            <a:endParaRPr lang="en-US"/>
          </a:p>
        </p:txBody>
      </p:sp>
    </p:spTree>
    <p:extLst>
      <p:ext uri="{BB962C8B-B14F-4D97-AF65-F5344CB8AC3E}">
        <p14:creationId xmlns:p14="http://schemas.microsoft.com/office/powerpoint/2010/main" val="40829159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D57F1E4F-1CFF-5643-939E-02111984F565}" type="slidenum">
              <a:rPr kumimoji="0" lang="en-US" sz="1800" b="0" i="0" u="none" strike="noStrike" kern="1200" cap="none" spc="0" normalizeH="0" baseline="0" noProof="0" smtClean="0">
                <a:ln>
                  <a:noFill/>
                </a:ln>
                <a:solidFill>
                  <a:srgbClr val="FFFFFF"/>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18</a:t>
            </a:fld>
            <a:endParaRPr kumimoji="0" lang="en-US" sz="1800" b="0" i="0" u="none" strike="noStrike" kern="1200" cap="none" spc="0" normalizeH="0" baseline="0" noProof="0" dirty="0">
              <a:ln>
                <a:noFill/>
              </a:ln>
              <a:solidFill>
                <a:srgbClr val="FFFFFF"/>
              </a:solidFill>
              <a:effectLst/>
              <a:uLnTx/>
              <a:uFillTx/>
              <a:latin typeface="Arial" charset="0"/>
              <a:ea typeface="+mn-ea"/>
              <a:cs typeface="+mn-cs"/>
            </a:endParaRPr>
          </a:p>
        </p:txBody>
      </p:sp>
      <p:sp>
        <p:nvSpPr>
          <p:cNvPr id="4" name="Title 3"/>
          <p:cNvSpPr>
            <a:spLocks noGrp="1"/>
          </p:cNvSpPr>
          <p:nvPr>
            <p:ph type="title"/>
          </p:nvPr>
        </p:nvSpPr>
        <p:spPr>
          <a:xfrm>
            <a:off x="838200" y="574381"/>
            <a:ext cx="7692218" cy="865574"/>
          </a:xfrm>
        </p:spPr>
        <p:txBody>
          <a:bodyPr/>
          <a:lstStyle/>
          <a:p>
            <a:r>
              <a:rPr lang="en-US" dirty="0"/>
              <a:t>Use Objects in Image Post-Flight</a:t>
            </a:r>
          </a:p>
        </p:txBody>
      </p:sp>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6032" y="1591187"/>
            <a:ext cx="7059899" cy="43083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p:nvPr/>
        </p:nvCxnSpPr>
        <p:spPr>
          <a:xfrm>
            <a:off x="1905000" y="3204689"/>
            <a:ext cx="483433" cy="640829"/>
          </a:xfrm>
          <a:prstGeom prst="straightConnector1">
            <a:avLst/>
          </a:prstGeom>
          <a:ln w="444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4575982" y="3504888"/>
            <a:ext cx="483433" cy="640829"/>
          </a:xfrm>
          <a:prstGeom prst="straightConnector1">
            <a:avLst/>
          </a:prstGeom>
          <a:ln w="444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xmlns="" id="{2AD46AC5-A1C1-104E-905F-99DBB4466301}"/>
              </a:ext>
            </a:extLst>
          </p:cNvPr>
          <p:cNvSpPr txBox="1"/>
          <p:nvPr/>
        </p:nvSpPr>
        <p:spPr>
          <a:xfrm>
            <a:off x="838200" y="5948246"/>
            <a:ext cx="7314197" cy="369332"/>
          </a:xfrm>
          <a:prstGeom prst="rect">
            <a:avLst/>
          </a:prstGeom>
          <a:noFill/>
        </p:spPr>
        <p:txBody>
          <a:bodyPr wrap="square" rtlCol="0">
            <a:spAutoFit/>
          </a:bodyPr>
          <a:lstStyle/>
          <a:p>
            <a:pPr algn="ctr"/>
            <a:r>
              <a:rPr lang="en-US" dirty="0"/>
              <a:t>RTK GPS used to manually survey coordinates on these identifiable features</a:t>
            </a:r>
          </a:p>
        </p:txBody>
      </p:sp>
      <p:pic>
        <p:nvPicPr>
          <p:cNvPr id="10" name="Picture 9">
            <a:extLst>
              <a:ext uri="{FF2B5EF4-FFF2-40B4-BE49-F238E27FC236}">
                <a16:creationId xmlns:a16="http://schemas.microsoft.com/office/drawing/2014/main" xmlns="" id="{23B8B967-76D1-1C41-B701-97533C7A94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11"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6989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04800"/>
            <a:ext cx="7775579" cy="1477963"/>
          </a:xfrm>
        </p:spPr>
        <p:txBody>
          <a:bodyPr/>
          <a:lstStyle/>
          <a:p>
            <a:r>
              <a:rPr lang="en-US" dirty="0"/>
              <a:t>Alternative to GCP</a:t>
            </a:r>
            <a:r>
              <a:rPr lang="en-US" b="0" dirty="0">
                <a:solidFill>
                  <a:schemeClr val="tx1"/>
                </a:solidFill>
                <a:latin typeface="+mn-lt"/>
              </a:rPr>
              <a:t/>
            </a:r>
            <a:br>
              <a:rPr lang="en-US" b="0" dirty="0">
                <a:solidFill>
                  <a:schemeClr val="tx1"/>
                </a:solidFill>
                <a:latin typeface="+mn-lt"/>
              </a:rPr>
            </a:br>
            <a:r>
              <a:rPr lang="en-US" b="0" dirty="0">
                <a:solidFill>
                  <a:schemeClr val="tx1"/>
                </a:solidFill>
                <a:latin typeface="+mn-lt"/>
              </a:rPr>
              <a:t>RTK GPS</a:t>
            </a:r>
          </a:p>
        </p:txBody>
      </p:sp>
      <p:pic>
        <p:nvPicPr>
          <p:cNvPr id="8" name="Picture 7"/>
          <p:cNvPicPr>
            <a:picLocks noChangeAspect="1"/>
          </p:cNvPicPr>
          <p:nvPr/>
        </p:nvPicPr>
        <p:blipFill>
          <a:blip r:embed="rId3"/>
          <a:stretch>
            <a:fillRect/>
          </a:stretch>
        </p:blipFill>
        <p:spPr>
          <a:xfrm>
            <a:off x="687389" y="1782763"/>
            <a:ext cx="3810000" cy="3400425"/>
          </a:xfrm>
          <a:prstGeom prst="rect">
            <a:avLst/>
          </a:prstGeom>
        </p:spPr>
      </p:pic>
      <p:sp>
        <p:nvSpPr>
          <p:cNvPr id="9" name="TextBox 8"/>
          <p:cNvSpPr txBox="1"/>
          <p:nvPr/>
        </p:nvSpPr>
        <p:spPr bwMode="auto">
          <a:xfrm>
            <a:off x="341767" y="5898506"/>
            <a:ext cx="8311243" cy="76264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285750" marR="0" lvl="0" indent="-285750" defTabSz="914400" rtl="0" eaLnBrk="1" fontAlgn="base" latinLnBrk="0" hangingPunct="1">
              <a:lnSpc>
                <a:spcPct val="8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effectLst/>
                <a:uLnTx/>
                <a:uFillTx/>
                <a:ea typeface="+mn-ea"/>
                <a:cs typeface="+mn-cs"/>
              </a:rPr>
              <a:t>Use base station or broadcast correction to differentially correct GPS on drone</a:t>
            </a:r>
          </a:p>
          <a:p>
            <a:pPr marL="285750" marR="0" lvl="0" indent="-285750" defTabSz="914400" rtl="0" eaLnBrk="1" fontAlgn="base" latinLnBrk="0" hangingPunct="1">
              <a:lnSpc>
                <a:spcPct val="80000"/>
              </a:lnSpc>
              <a:spcBef>
                <a:spcPct val="0"/>
              </a:spcBef>
              <a:spcAft>
                <a:spcPct val="0"/>
              </a:spcAft>
              <a:buClrTx/>
              <a:buSzTx/>
              <a:buFont typeface="Arial" panose="020B0604020202020204" pitchFamily="34" charset="0"/>
              <a:buChar char="•"/>
              <a:tabLst/>
              <a:defRPr/>
            </a:pPr>
            <a:r>
              <a:rPr kumimoji="0" lang="en-US" b="0" i="0" u="none" strike="noStrike" kern="1200" cap="none" spc="0" normalizeH="0" baseline="0" noProof="0" dirty="0">
                <a:ln>
                  <a:noFill/>
                </a:ln>
                <a:effectLst/>
                <a:uLnTx/>
                <a:uFillTx/>
                <a:ea typeface="+mn-ea"/>
                <a:cs typeface="+mn-cs"/>
              </a:rPr>
              <a:t>Improves geotagging accuracy of imagery (</a:t>
            </a:r>
            <a:r>
              <a:rPr kumimoji="0" lang="en-US" b="0" i="0" u="none" strike="noStrike" kern="1200" cap="none" spc="0" normalizeH="0" baseline="0" noProof="0" dirty="0" err="1">
                <a:ln>
                  <a:noFill/>
                </a:ln>
                <a:effectLst/>
                <a:uLnTx/>
                <a:uFillTx/>
                <a:ea typeface="+mn-ea"/>
                <a:cs typeface="+mn-cs"/>
              </a:rPr>
              <a:t>e.g</a:t>
            </a:r>
            <a:r>
              <a:rPr kumimoji="0" lang="en-US" b="0" i="0" u="none" strike="noStrike" kern="1200" cap="none" spc="0" normalizeH="0" baseline="0" noProof="0" dirty="0">
                <a:ln>
                  <a:noFill/>
                </a:ln>
                <a:effectLst/>
                <a:uLnTx/>
                <a:uFillTx/>
                <a:ea typeface="+mn-ea"/>
                <a:cs typeface="+mn-cs"/>
              </a:rPr>
              <a:t> 15 </a:t>
            </a:r>
            <a:r>
              <a:rPr kumimoji="0" lang="en-US" b="0" i="0" u="none" strike="noStrike" kern="1200" cap="none" spc="0" normalizeH="0" baseline="0" noProof="0" dirty="0" err="1">
                <a:ln>
                  <a:noFill/>
                </a:ln>
                <a:effectLst/>
                <a:uLnTx/>
                <a:uFillTx/>
                <a:ea typeface="+mn-ea"/>
                <a:cs typeface="+mn-cs"/>
              </a:rPr>
              <a:t>ft</a:t>
            </a:r>
            <a:r>
              <a:rPr kumimoji="0" lang="en-US" b="0" i="0" u="none" strike="noStrike" kern="1200" cap="none" spc="0" normalizeH="0" baseline="0" noProof="0" dirty="0">
                <a:ln>
                  <a:noFill/>
                </a:ln>
                <a:effectLst/>
                <a:uLnTx/>
                <a:uFillTx/>
                <a:ea typeface="+mn-ea"/>
                <a:cs typeface="+mn-cs"/>
              </a:rPr>
              <a:t> down to &lt; 1 </a:t>
            </a:r>
            <a:r>
              <a:rPr kumimoji="0" lang="en-US" b="0" i="0" u="none" strike="noStrike" kern="1200" cap="none" spc="0" normalizeH="0" baseline="0" noProof="0" dirty="0" err="1">
                <a:ln>
                  <a:noFill/>
                </a:ln>
                <a:effectLst/>
                <a:uLnTx/>
                <a:uFillTx/>
                <a:ea typeface="+mn-ea"/>
                <a:cs typeface="+mn-cs"/>
              </a:rPr>
              <a:t>ft</a:t>
            </a:r>
            <a:r>
              <a:rPr kumimoji="0" lang="en-US" b="0" i="0" u="none" strike="noStrike" kern="1200" cap="none" spc="0" normalizeH="0" baseline="0" noProof="0" dirty="0">
                <a:ln>
                  <a:noFill/>
                </a:ln>
                <a:effectLst/>
                <a:uLnTx/>
                <a:uFillTx/>
                <a:ea typeface="+mn-ea"/>
                <a:cs typeface="+mn-cs"/>
              </a:rPr>
              <a:t>)</a:t>
            </a:r>
          </a:p>
          <a:p>
            <a:pPr marL="285750" marR="0" lvl="0" indent="-285750" defTabSz="914400" rtl="0" eaLnBrk="1" fontAlgn="base" latinLnBrk="0" hangingPunct="1">
              <a:lnSpc>
                <a:spcPct val="80000"/>
              </a:lnSpc>
              <a:spcBef>
                <a:spcPct val="0"/>
              </a:spcBef>
              <a:spcAft>
                <a:spcPct val="0"/>
              </a:spcAft>
              <a:buClrTx/>
              <a:buSzTx/>
              <a:buFont typeface="Arial" panose="020B0604020202020204" pitchFamily="34" charset="0"/>
              <a:buChar char="•"/>
              <a:tabLst/>
              <a:defRPr/>
            </a:pPr>
            <a:r>
              <a:rPr lang="en-US" dirty="0"/>
              <a:t>Onboard RTK GPS receiver cost </a:t>
            </a:r>
            <a:r>
              <a:rPr kumimoji="0" lang="en-US" b="0" i="0" u="none" strike="noStrike" kern="1200" cap="none" spc="0" normalizeH="0" baseline="0" noProof="0" dirty="0">
                <a:ln>
                  <a:noFill/>
                </a:ln>
                <a:effectLst/>
                <a:uLnTx/>
                <a:uFillTx/>
                <a:ea typeface="+mn-ea"/>
                <a:cs typeface="+mn-cs"/>
              </a:rPr>
              <a:t>coming down</a:t>
            </a:r>
          </a:p>
        </p:txBody>
      </p:sp>
      <p:grpSp>
        <p:nvGrpSpPr>
          <p:cNvPr id="11" name="Group 10"/>
          <p:cNvGrpSpPr/>
          <p:nvPr/>
        </p:nvGrpSpPr>
        <p:grpSpPr>
          <a:xfrm>
            <a:off x="5109289" y="2242457"/>
            <a:ext cx="3777342" cy="2279866"/>
            <a:chOff x="1112406" y="3243336"/>
            <a:chExt cx="3657600" cy="2279866"/>
          </a:xfrm>
        </p:grpSpPr>
        <p:pic>
          <p:nvPicPr>
            <p:cNvPr id="12" name="Picture 2" descr="http://www.rdoequipment.com/images/uploads/page_images/1027/ebee_rtk.jpg"/>
            <p:cNvPicPr>
              <a:picLocks noChangeAspect="1" noChangeArrowheads="1"/>
            </p:cNvPicPr>
            <p:nvPr/>
          </p:nvPicPr>
          <p:blipFill rotWithShape="1">
            <a:blip r:embed="rId4">
              <a:extLst>
                <a:ext uri="{28A0092B-C50C-407E-A947-70E740481C1C}">
                  <a14:useLocalDpi xmlns:a14="http://schemas.microsoft.com/office/drawing/2010/main" val="0"/>
                </a:ext>
              </a:extLst>
            </a:blip>
            <a:srcRect l="9504" r="9822"/>
            <a:stretch/>
          </p:blipFill>
          <p:spPr bwMode="auto">
            <a:xfrm>
              <a:off x="1112406" y="3243336"/>
              <a:ext cx="3657600" cy="2279866"/>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bwMode="auto">
            <a:xfrm>
              <a:off x="1112406" y="4795663"/>
              <a:ext cx="1752600" cy="31944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800" b="1" i="0" u="none" strike="noStrike" kern="1200" cap="none" spc="0" normalizeH="0" baseline="0" noProof="0" dirty="0" err="1">
                  <a:ln>
                    <a:noFill/>
                  </a:ln>
                  <a:effectLst/>
                  <a:uLnTx/>
                  <a:uFillTx/>
                  <a:ea typeface="+mn-ea"/>
                  <a:cs typeface="+mn-cs"/>
                </a:rPr>
                <a:t>eBee</a:t>
              </a:r>
              <a:r>
                <a:rPr kumimoji="0" lang="en-US" sz="1800" b="1" i="0" u="none" strike="noStrike" kern="1200" cap="none" spc="0" normalizeH="0" baseline="0" noProof="0" dirty="0">
                  <a:ln>
                    <a:noFill/>
                  </a:ln>
                  <a:effectLst/>
                  <a:uLnTx/>
                  <a:uFillTx/>
                  <a:ea typeface="+mn-ea"/>
                  <a:cs typeface="+mn-cs"/>
                </a:rPr>
                <a:t> RTK</a:t>
              </a:r>
            </a:p>
          </p:txBody>
        </p:sp>
      </p:grpSp>
      <p:pic>
        <p:nvPicPr>
          <p:cNvPr id="10"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1574" y="6279828"/>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3FBC05C3-FFD4-C94D-BEDD-B4CBB912460A}" type="slidenum">
              <a:rPr lang="en-US" smtClean="0"/>
              <a:t>19</a:t>
            </a:fld>
            <a:endParaRPr lang="en-US"/>
          </a:p>
        </p:txBody>
      </p:sp>
    </p:spTree>
    <p:extLst>
      <p:ext uri="{BB962C8B-B14F-4D97-AF65-F5344CB8AC3E}">
        <p14:creationId xmlns:p14="http://schemas.microsoft.com/office/powerpoint/2010/main" val="1999125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B0CB6F-E3A6-F446-B095-6601F81FE51D}"/>
              </a:ext>
            </a:extLst>
          </p:cNvPr>
          <p:cNvSpPr>
            <a:spLocks noGrp="1"/>
          </p:cNvSpPr>
          <p:nvPr>
            <p:ph type="title"/>
          </p:nvPr>
        </p:nvSpPr>
        <p:spPr>
          <a:xfrm>
            <a:off x="628650" y="365126"/>
            <a:ext cx="7886700" cy="1325563"/>
          </a:xfrm>
        </p:spPr>
        <p:txBody>
          <a:bodyPr>
            <a:normAutofit/>
          </a:bodyPr>
          <a:lstStyle/>
          <a:p>
            <a:r>
              <a:rPr lang="en-US" sz="4500" b="1" dirty="0">
                <a:solidFill>
                  <a:srgbClr val="0070C0"/>
                </a:solidFill>
                <a:cs typeface="Al Bayan Plain" pitchFamily="2" charset="-78"/>
              </a:rPr>
              <a:t>Objectives</a:t>
            </a:r>
          </a:p>
        </p:txBody>
      </p:sp>
      <p:sp>
        <p:nvSpPr>
          <p:cNvPr id="3" name="Content Placeholder 2">
            <a:extLst>
              <a:ext uri="{FF2B5EF4-FFF2-40B4-BE49-F238E27FC236}">
                <a16:creationId xmlns:a16="http://schemas.microsoft.com/office/drawing/2014/main" xmlns="" id="{AFC0DE82-450E-544A-99B3-551102F5BB63}"/>
              </a:ext>
            </a:extLst>
          </p:cNvPr>
          <p:cNvSpPr>
            <a:spLocks noGrp="1"/>
          </p:cNvSpPr>
          <p:nvPr>
            <p:ph idx="1"/>
          </p:nvPr>
        </p:nvSpPr>
        <p:spPr>
          <a:xfrm>
            <a:off x="628650" y="1825625"/>
            <a:ext cx="7886700" cy="4351338"/>
          </a:xfrm>
        </p:spPr>
        <p:txBody>
          <a:bodyPr>
            <a:normAutofit/>
          </a:bodyPr>
          <a:lstStyle/>
          <a:p>
            <a:r>
              <a:rPr lang="en-US" b="1" dirty="0"/>
              <a:t>Advantages and limitations </a:t>
            </a:r>
            <a:r>
              <a:rPr lang="en-US" dirty="0"/>
              <a:t>of small UAS</a:t>
            </a:r>
            <a:endParaRPr lang="en-US" b="1" dirty="0"/>
          </a:p>
          <a:p>
            <a:r>
              <a:rPr lang="en-US" b="1" dirty="0"/>
              <a:t>Understand </a:t>
            </a:r>
            <a:r>
              <a:rPr lang="en-US" dirty="0"/>
              <a:t>flight planning for UAS mapping</a:t>
            </a:r>
          </a:p>
          <a:p>
            <a:r>
              <a:rPr lang="en-US" b="1" dirty="0"/>
              <a:t>What is </a:t>
            </a:r>
            <a:r>
              <a:rPr lang="en-US" dirty="0"/>
              <a:t>ground control and when do we need it?</a:t>
            </a:r>
          </a:p>
          <a:p>
            <a:r>
              <a:rPr lang="en-US" b="1" dirty="0"/>
              <a:t>Introduce </a:t>
            </a:r>
            <a:r>
              <a:rPr lang="en-US" dirty="0" err="1"/>
              <a:t>SfM</a:t>
            </a:r>
            <a:r>
              <a:rPr lang="en-US" dirty="0"/>
              <a:t> photogrammetry software </a:t>
            </a:r>
          </a:p>
          <a:p>
            <a:r>
              <a:rPr lang="en-US" b="1" dirty="0"/>
              <a:t>Summarize</a:t>
            </a:r>
            <a:r>
              <a:rPr lang="en-US" dirty="0"/>
              <a:t> UAS-</a:t>
            </a:r>
            <a:r>
              <a:rPr lang="en-US" dirty="0" err="1"/>
              <a:t>SfM</a:t>
            </a:r>
            <a:r>
              <a:rPr lang="en-US" dirty="0"/>
              <a:t> data processing workflow</a:t>
            </a:r>
          </a:p>
          <a:p>
            <a:r>
              <a:rPr lang="en-US" b="1" dirty="0"/>
              <a:t>Identify </a:t>
            </a:r>
            <a:r>
              <a:rPr lang="en-US" dirty="0"/>
              <a:t>key geospatial data products produced</a:t>
            </a:r>
          </a:p>
        </p:txBody>
      </p:sp>
      <p:pic>
        <p:nvPicPr>
          <p:cNvPr id="4"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FBC05C3-FFD4-C94D-BEDD-B4CBB912460A}" type="slidenum">
              <a:rPr lang="en-US" smtClean="0"/>
              <a:t>2</a:t>
            </a:fld>
            <a:endParaRPr lang="en-US"/>
          </a:p>
        </p:txBody>
      </p:sp>
    </p:spTree>
    <p:extLst>
      <p:ext uri="{BB962C8B-B14F-4D97-AF65-F5344CB8AC3E}">
        <p14:creationId xmlns:p14="http://schemas.microsoft.com/office/powerpoint/2010/main" val="1066438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1ED738C-D43D-7A4B-AF28-F0A35CEF244E}"/>
              </a:ext>
            </a:extLst>
          </p:cNvPr>
          <p:cNvSpPr>
            <a:spLocks noGrp="1"/>
          </p:cNvSpPr>
          <p:nvPr>
            <p:ph type="title"/>
          </p:nvPr>
        </p:nvSpPr>
        <p:spPr/>
        <p:txBody>
          <a:bodyPr/>
          <a:lstStyle/>
          <a:p>
            <a:r>
              <a:rPr lang="en-US" dirty="0"/>
              <a:t>Remember</a:t>
            </a:r>
          </a:p>
        </p:txBody>
      </p:sp>
      <p:sp>
        <p:nvSpPr>
          <p:cNvPr id="3" name="Content Placeholder 2">
            <a:extLst>
              <a:ext uri="{FF2B5EF4-FFF2-40B4-BE49-F238E27FC236}">
                <a16:creationId xmlns:a16="http://schemas.microsoft.com/office/drawing/2014/main" xmlns="" id="{215F223C-7D42-9E42-BB5D-BCC4CF8E6696}"/>
              </a:ext>
            </a:extLst>
          </p:cNvPr>
          <p:cNvSpPr>
            <a:spLocks noGrp="1"/>
          </p:cNvSpPr>
          <p:nvPr>
            <p:ph idx="1"/>
          </p:nvPr>
        </p:nvSpPr>
        <p:spPr/>
        <p:txBody>
          <a:bodyPr/>
          <a:lstStyle/>
          <a:p>
            <a:r>
              <a:rPr lang="en-US" dirty="0"/>
              <a:t>Absolute accuracy of UAS data products depends on accuracy of your control and/or geotagging</a:t>
            </a:r>
          </a:p>
          <a:p>
            <a:r>
              <a:rPr lang="en-US" dirty="0"/>
              <a:t>Even if you do have onboard RTK GPS for high accuracy geotagging, you should always acquire check points to validate accuracy</a:t>
            </a:r>
          </a:p>
        </p:txBody>
      </p:sp>
      <p:pic>
        <p:nvPicPr>
          <p:cNvPr id="4"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FBC05C3-FFD4-C94D-BEDD-B4CBB912460A}" type="slidenum">
              <a:rPr lang="en-US" smtClean="0"/>
              <a:t>20</a:t>
            </a:fld>
            <a:endParaRPr lang="en-US"/>
          </a:p>
        </p:txBody>
      </p:sp>
    </p:spTree>
    <p:extLst>
      <p:ext uri="{BB962C8B-B14F-4D97-AF65-F5344CB8AC3E}">
        <p14:creationId xmlns:p14="http://schemas.microsoft.com/office/powerpoint/2010/main" val="10307910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7057" y="2639786"/>
            <a:ext cx="6937375" cy="1477963"/>
          </a:xfrm>
        </p:spPr>
        <p:txBody>
          <a:bodyPr/>
          <a:lstStyle/>
          <a:p>
            <a:pPr algn="ctr"/>
            <a:r>
              <a:rPr lang="en-US" dirty="0" err="1"/>
              <a:t>SfM</a:t>
            </a:r>
            <a:r>
              <a:rPr lang="en-US" dirty="0"/>
              <a:t> Software for UAS Mapping</a:t>
            </a:r>
          </a:p>
        </p:txBody>
      </p:sp>
      <p:pic>
        <p:nvPicPr>
          <p:cNvPr id="3"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21</a:t>
            </a:fld>
            <a:endParaRPr lang="en-US"/>
          </a:p>
        </p:txBody>
      </p:sp>
    </p:spTree>
    <p:extLst>
      <p:ext uri="{BB962C8B-B14F-4D97-AF65-F5344CB8AC3E}">
        <p14:creationId xmlns:p14="http://schemas.microsoft.com/office/powerpoint/2010/main" val="3562455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Pix4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4283" y="290465"/>
            <a:ext cx="2340563" cy="171073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gisoft photosca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57527" y="2612765"/>
            <a:ext cx="2294077" cy="1613417"/>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Image result for OpenDroneMap log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5" name="Picture 4"/>
          <p:cNvPicPr>
            <a:picLocks noChangeAspect="1"/>
          </p:cNvPicPr>
          <p:nvPr/>
        </p:nvPicPr>
        <p:blipFill>
          <a:blip r:embed="rId5"/>
          <a:stretch>
            <a:fillRect/>
          </a:stretch>
        </p:blipFill>
        <p:spPr>
          <a:xfrm>
            <a:off x="5650569" y="4546201"/>
            <a:ext cx="3107994" cy="1488415"/>
          </a:xfrm>
          <a:prstGeom prst="rect">
            <a:avLst/>
          </a:prstGeom>
        </p:spPr>
      </p:pic>
      <p:sp>
        <p:nvSpPr>
          <p:cNvPr id="6" name="TextBox 5"/>
          <p:cNvSpPr txBox="1"/>
          <p:nvPr/>
        </p:nvSpPr>
        <p:spPr>
          <a:xfrm>
            <a:off x="307975" y="976762"/>
            <a:ext cx="5064125" cy="4832092"/>
          </a:xfrm>
          <a:prstGeom prst="rect">
            <a:avLst/>
          </a:prstGeom>
          <a:no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srgbClr val="0070C0"/>
                </a:solidFill>
                <a:effectLst/>
                <a:uLnTx/>
                <a:uFillTx/>
                <a:ea typeface="+mn-ea"/>
                <a:cs typeface="Times New Roman" panose="02020603050405020304" pitchFamily="18" charset="0"/>
              </a:rPr>
              <a:t>Pix4D</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and</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 </a:t>
            </a:r>
            <a:r>
              <a:rPr kumimoji="0" lang="en-US" sz="2200" b="1" i="0" u="none" strike="noStrike" kern="1200" cap="none" spc="0" normalizeH="0" baseline="0" noProof="0" dirty="0" err="1">
                <a:ln>
                  <a:noFill/>
                </a:ln>
                <a:solidFill>
                  <a:srgbClr val="0070C0"/>
                </a:solidFill>
                <a:effectLst/>
                <a:uLnTx/>
                <a:uFillTx/>
                <a:ea typeface="+mn-ea"/>
                <a:cs typeface="Times New Roman" panose="02020603050405020304" pitchFamily="18" charset="0"/>
              </a:rPr>
              <a:t>Agisoft</a:t>
            </a:r>
            <a:r>
              <a:rPr kumimoji="0" lang="en-US" sz="2200" b="1" i="0" u="none" strike="noStrike" kern="1200" cap="none" spc="0" normalizeH="0" baseline="0" noProof="0" dirty="0">
                <a:ln>
                  <a:noFill/>
                </a:ln>
                <a:solidFill>
                  <a:srgbClr val="0070C0"/>
                </a:solidFill>
                <a:effectLst/>
                <a:uLnTx/>
                <a:uFillTx/>
                <a:ea typeface="+mn-ea"/>
                <a:cs typeface="Times New Roman" panose="02020603050405020304" pitchFamily="18" charset="0"/>
              </a:rPr>
              <a:t> </a:t>
            </a:r>
            <a:r>
              <a:rPr kumimoji="0" lang="en-US" sz="2200" b="1" i="0" u="none" strike="noStrike" kern="1200" cap="none" spc="0" normalizeH="0" baseline="0" noProof="0" dirty="0" err="1">
                <a:ln>
                  <a:noFill/>
                </a:ln>
                <a:solidFill>
                  <a:srgbClr val="0070C0"/>
                </a:solidFill>
                <a:effectLst/>
                <a:uLnTx/>
                <a:uFillTx/>
                <a:ea typeface="+mn-ea"/>
                <a:cs typeface="Times New Roman" panose="02020603050405020304" pitchFamily="18" charset="0"/>
              </a:rPr>
              <a:t>PhotoScan</a:t>
            </a:r>
            <a:r>
              <a:rPr kumimoji="0" lang="en-US" sz="2200" b="1" i="0" u="none" strike="noStrike" kern="1200" cap="none" spc="0" normalizeH="0" baseline="0" noProof="0" dirty="0">
                <a:ln>
                  <a:noFill/>
                </a:ln>
                <a:solidFill>
                  <a:srgbClr val="0070C0"/>
                </a:solidFill>
                <a:effectLst/>
                <a:uLnTx/>
                <a:uFillTx/>
                <a:ea typeface="+mn-ea"/>
                <a:cs typeface="Times New Roman" panose="02020603050405020304" pitchFamily="18" charset="0"/>
              </a:rPr>
              <a:t>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are well known commercial SfM photogrammetry software for UAS (drone) image processing. </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User-friendly, powerful, flexible,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and offer </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good documentation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and customer support. But </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can be relatively expensive</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err="1">
                <a:ln>
                  <a:noFill/>
                </a:ln>
                <a:solidFill>
                  <a:srgbClr val="FF0000"/>
                </a:solidFill>
                <a:effectLst/>
                <a:uLnTx/>
                <a:uFillTx/>
                <a:ea typeface="+mn-ea"/>
                <a:cs typeface="Times New Roman" panose="02020603050405020304" pitchFamily="18" charset="0"/>
              </a:rPr>
              <a:t>OpenDroneMap</a:t>
            </a:r>
            <a:r>
              <a:rPr kumimoji="0" lang="en-US" sz="2200" b="1" i="0" u="none" strike="noStrike" kern="1200" cap="none" spc="0" normalizeH="0" baseline="0" noProof="0" dirty="0">
                <a:ln>
                  <a:noFill/>
                </a:ln>
                <a:solidFill>
                  <a:srgbClr val="FF0000"/>
                </a:solidFill>
                <a:effectLst/>
                <a:uLnTx/>
                <a:uFillTx/>
                <a:ea typeface="+mn-ea"/>
                <a:cs typeface="Times New Roman" panose="02020603050405020304" pitchFamily="18" charset="0"/>
              </a:rPr>
              <a:t>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project is a suite of open source tools for UAS-</a:t>
            </a:r>
            <a:r>
              <a:rPr kumimoji="0" lang="en-US" sz="2200" b="0" i="0" u="none" strike="noStrike" kern="1200" cap="none" spc="0" normalizeH="0" baseline="0" noProof="0" dirty="0" err="1">
                <a:ln>
                  <a:noFill/>
                </a:ln>
                <a:solidFill>
                  <a:prstClr val="black"/>
                </a:solidFill>
                <a:effectLst/>
                <a:uLnTx/>
                <a:uFillTx/>
                <a:ea typeface="+mn-ea"/>
                <a:cs typeface="Times New Roman" panose="02020603050405020304" pitchFamily="18" charset="0"/>
              </a:rPr>
              <a:t>SfM</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 processing.</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Open source software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removes expense, but the user should be prepared to have </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less software support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and </a:t>
            </a:r>
            <a:r>
              <a:rPr kumimoji="0" lang="en-US" sz="2200" b="1" i="0" u="none" strike="noStrike" kern="1200" cap="none" spc="0" normalizeH="0" baseline="0" noProof="0" dirty="0">
                <a:ln>
                  <a:noFill/>
                </a:ln>
                <a:solidFill>
                  <a:prstClr val="black"/>
                </a:solidFill>
                <a:effectLst/>
                <a:uLnTx/>
                <a:uFillTx/>
                <a:ea typeface="+mn-ea"/>
                <a:cs typeface="Times New Roman" panose="02020603050405020304" pitchFamily="18" charset="0"/>
              </a:rPr>
              <a:t>less control </a:t>
            </a:r>
            <a:r>
              <a:rPr kumimoji="0" lang="en-US" sz="2200" b="0" i="0" u="none" strike="noStrike" kern="1200" cap="none" spc="0" normalizeH="0" baseline="0" noProof="0" dirty="0">
                <a:ln>
                  <a:noFill/>
                </a:ln>
                <a:solidFill>
                  <a:prstClr val="black"/>
                </a:solidFill>
                <a:effectLst/>
                <a:uLnTx/>
                <a:uFillTx/>
                <a:ea typeface="+mn-ea"/>
                <a:cs typeface="Times New Roman" panose="02020603050405020304" pitchFamily="18" charset="0"/>
              </a:rPr>
              <a:t>over the processing.</a:t>
            </a:r>
          </a:p>
        </p:txBody>
      </p:sp>
      <p:sp>
        <p:nvSpPr>
          <p:cNvPr id="7" name="TextBox 6">
            <a:extLst>
              <a:ext uri="{FF2B5EF4-FFF2-40B4-BE49-F238E27FC236}">
                <a16:creationId xmlns:a16="http://schemas.microsoft.com/office/drawing/2014/main" xmlns="" id="{FAA5807A-1597-A54B-9DB9-86F0FE49CBCB}"/>
              </a:ext>
            </a:extLst>
          </p:cNvPr>
          <p:cNvSpPr txBox="1"/>
          <p:nvPr/>
        </p:nvSpPr>
        <p:spPr>
          <a:xfrm>
            <a:off x="728081" y="6128873"/>
            <a:ext cx="8030482" cy="369332"/>
          </a:xfrm>
          <a:prstGeom prst="rect">
            <a:avLst/>
          </a:prstGeom>
          <a:noFill/>
        </p:spPr>
        <p:txBody>
          <a:bodyPr wrap="square" rtlCol="0">
            <a:spAutoFit/>
          </a:bodyPr>
          <a:lstStyle/>
          <a:p>
            <a:r>
              <a:rPr lang="en-US" dirty="0"/>
              <a:t>Many other commercial software are available beyond these mentioned here.</a:t>
            </a:r>
          </a:p>
        </p:txBody>
      </p:sp>
      <p:pic>
        <p:nvPicPr>
          <p:cNvPr id="9" name="Picture 8">
            <a:extLst>
              <a:ext uri="{FF2B5EF4-FFF2-40B4-BE49-F238E27FC236}">
                <a16:creationId xmlns:a16="http://schemas.microsoft.com/office/drawing/2014/main" xmlns="" id="{BBAB06F4-9E96-4944-B6A6-F42FC53410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10" name="Picture 2" descr="Image result for uastec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6269052"/>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22</a:t>
            </a:fld>
            <a:endParaRPr lang="en-US"/>
          </a:p>
        </p:txBody>
      </p:sp>
    </p:spTree>
    <p:extLst>
      <p:ext uri="{BB962C8B-B14F-4D97-AF65-F5344CB8AC3E}">
        <p14:creationId xmlns:p14="http://schemas.microsoft.com/office/powerpoint/2010/main" val="4006561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AutoShape 9"/>
          <p:cNvSpPr>
            <a:spLocks noChangeArrowheads="1"/>
          </p:cNvSpPr>
          <p:nvPr>
            <p:custDataLst>
              <p:tags r:id="rId1"/>
            </p:custDataLst>
          </p:nvPr>
        </p:nvSpPr>
        <p:spPr bwMode="auto">
          <a:xfrm>
            <a:off x="6479539" y="2227133"/>
            <a:ext cx="2263775" cy="1905000"/>
          </a:xfrm>
          <a:prstGeom prst="roundRect">
            <a:avLst>
              <a:gd name="adj" fmla="val 16667"/>
            </a:avLst>
          </a:prstGeom>
          <a:solidFill>
            <a:srgbClr val="00B0F0"/>
          </a:solidFill>
          <a:ln w="38100">
            <a:solidFill>
              <a:schemeClr val="tx1"/>
            </a:solidFill>
            <a:round/>
            <a:headEnd/>
            <a:tailEn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Dense 3D matching</a:t>
            </a:r>
          </a:p>
        </p:txBody>
      </p:sp>
      <p:sp>
        <p:nvSpPr>
          <p:cNvPr id="5" name="Content Placeholder 2"/>
          <p:cNvSpPr txBox="1">
            <a:spLocks/>
          </p:cNvSpPr>
          <p:nvPr/>
        </p:nvSpPr>
        <p:spPr>
          <a:xfrm>
            <a:off x="153556" y="433753"/>
            <a:ext cx="6477000" cy="5029200"/>
          </a:xfrm>
          <a:prstGeom prst="rect">
            <a:avLst/>
          </a:prstGeom>
        </p:spPr>
        <p:txBody>
          <a:bodyPr vert="horz" lIns="54864" tIns="91440" rtlCol="0">
            <a:normAutofit/>
          </a:bodyPr>
          <a:lst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a:lstStyle>
          <a:p>
            <a:pPr marL="438912" marR="0" lvl="0" indent="-320040" algn="l" defTabSz="914400" rtl="0" eaLnBrk="1" fontAlgn="auto" latinLnBrk="0" hangingPunct="1">
              <a:lnSpc>
                <a:spcPct val="100000"/>
              </a:lnSpc>
              <a:spcBef>
                <a:spcPts val="0"/>
              </a:spcBef>
              <a:spcAft>
                <a:spcPts val="0"/>
              </a:spcAft>
              <a:buClr>
                <a:srgbClr val="6076B4"/>
              </a:buClr>
              <a:buSzPct val="80000"/>
              <a:buFont typeface="Wingdings 2"/>
              <a:buChar char=""/>
              <a:tabLst/>
              <a:defRPr/>
            </a:pPr>
            <a:r>
              <a:rPr kumimoji="0" lang="en-US" sz="2800" b="0" i="0" u="none" strike="noStrike" kern="1200" cap="none" spc="0" normalizeH="0" baseline="0" noProof="0" dirty="0">
                <a:ln>
                  <a:noFill/>
                </a:ln>
                <a:solidFill>
                  <a:prstClr val="black"/>
                </a:solidFill>
                <a:effectLst/>
                <a:uLnTx/>
                <a:uFillTx/>
                <a:latin typeface="Times" charset="0"/>
                <a:ea typeface="Times" charset="0"/>
                <a:cs typeface="Times" charset="0"/>
              </a:rPr>
              <a:t>Structure from Motion (SfM) Workflow</a:t>
            </a:r>
          </a:p>
          <a:p>
            <a:pPr marL="731520" marR="0" lvl="1" indent="-274320" algn="l" defTabSz="914400" rtl="0" eaLnBrk="1" fontAlgn="auto" latinLnBrk="0" hangingPunct="1">
              <a:lnSpc>
                <a:spcPct val="100000"/>
              </a:lnSpc>
              <a:spcBef>
                <a:spcPct val="20000"/>
              </a:spcBef>
              <a:spcAft>
                <a:spcPts val="0"/>
              </a:spcAft>
              <a:buClr>
                <a:srgbClr val="9C5252"/>
              </a:buClr>
              <a:buSzPct val="90000"/>
              <a:buFont typeface="Wingdings"/>
              <a:buChar char=""/>
              <a:tabLst/>
              <a:defRPr/>
            </a:pPr>
            <a:endParaRPr kumimoji="0" lang="en-US" sz="27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31520" marR="0" lvl="1" indent="-274320" algn="l" defTabSz="914400" rtl="0" eaLnBrk="1" fontAlgn="auto" latinLnBrk="0" hangingPunct="1">
              <a:lnSpc>
                <a:spcPct val="100000"/>
              </a:lnSpc>
              <a:spcBef>
                <a:spcPct val="20000"/>
              </a:spcBef>
              <a:spcAft>
                <a:spcPts val="0"/>
              </a:spcAft>
              <a:buClr>
                <a:srgbClr val="9C5252"/>
              </a:buClr>
              <a:buSzPct val="90000"/>
              <a:buFont typeface="Wingdings"/>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31520" marR="0" lvl="1" indent="-274320" algn="l" defTabSz="914400" rtl="0" eaLnBrk="1" fontAlgn="auto" latinLnBrk="0" hangingPunct="1">
              <a:lnSpc>
                <a:spcPct val="100000"/>
              </a:lnSpc>
              <a:spcBef>
                <a:spcPct val="20000"/>
              </a:spcBef>
              <a:spcAft>
                <a:spcPts val="0"/>
              </a:spcAft>
              <a:buClr>
                <a:srgbClr val="9C5252"/>
              </a:buClr>
              <a:buSzPct val="90000"/>
              <a:buFont typeface="Wingdings"/>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68096" marR="0" lvl="2" indent="0" algn="l" defTabSz="914400" rtl="0" eaLnBrk="1" fontAlgn="auto" latinLnBrk="0" hangingPunct="1">
              <a:lnSpc>
                <a:spcPct val="100000"/>
              </a:lnSpc>
              <a:spcBef>
                <a:spcPct val="20000"/>
              </a:spcBef>
              <a:spcAft>
                <a:spcPts val="0"/>
              </a:spcAft>
              <a:buClr>
                <a:srgbClr val="E68422"/>
              </a:buClr>
              <a:buSzTx/>
              <a:buFont typeface="Arial"/>
              <a:buNone/>
              <a:tabLst/>
              <a:defRPr/>
            </a:pPr>
            <a:endParaRPr kumimoji="0" lang="en-US" sz="2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7" name="Picture 6"/>
          <p:cNvPicPr/>
          <p:nvPr/>
        </p:nvPicPr>
        <p:blipFill>
          <a:blip r:embed="rId11"/>
          <a:stretch>
            <a:fillRect/>
          </a:stretch>
        </p:blipFill>
        <p:spPr>
          <a:xfrm>
            <a:off x="6630556" y="309569"/>
            <a:ext cx="2074817" cy="1610343"/>
          </a:xfrm>
          <a:prstGeom prst="rect">
            <a:avLst/>
          </a:prstGeom>
        </p:spPr>
      </p:pic>
      <p:sp>
        <p:nvSpPr>
          <p:cNvPr id="9" name="AutoShape 4"/>
          <p:cNvSpPr>
            <a:spLocks noChangeArrowheads="1"/>
          </p:cNvSpPr>
          <p:nvPr>
            <p:custDataLst>
              <p:tags r:id="rId2"/>
            </p:custDataLst>
          </p:nvPr>
        </p:nvSpPr>
        <p:spPr bwMode="auto">
          <a:xfrm>
            <a:off x="304800" y="1554975"/>
            <a:ext cx="2743200" cy="762000"/>
          </a:xfrm>
          <a:prstGeom prst="roundRect">
            <a:avLst>
              <a:gd name="adj" fmla="val 16667"/>
            </a:avLst>
          </a:prstGeom>
          <a:solidFill>
            <a:srgbClr val="FFCCCC"/>
          </a:solidFill>
          <a:ln w="38100">
            <a:solidFill>
              <a:schemeClr val="tx1"/>
            </a:solidFill>
            <a:round/>
            <a:headEnd/>
            <a:tailEn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Feature detection</a:t>
            </a:r>
          </a:p>
        </p:txBody>
      </p:sp>
      <p:sp>
        <p:nvSpPr>
          <p:cNvPr id="10" name="AutoShape 8"/>
          <p:cNvSpPr>
            <a:spLocks noChangeArrowheads="1"/>
          </p:cNvSpPr>
          <p:nvPr>
            <p:custDataLst>
              <p:tags r:id="rId3"/>
            </p:custDataLst>
          </p:nvPr>
        </p:nvSpPr>
        <p:spPr bwMode="auto">
          <a:xfrm>
            <a:off x="304800" y="2697981"/>
            <a:ext cx="2743200" cy="838200"/>
          </a:xfrm>
          <a:prstGeom prst="roundRect">
            <a:avLst>
              <a:gd name="adj" fmla="val 16667"/>
            </a:avLst>
          </a:prstGeom>
          <a:solidFill>
            <a:srgbClr val="FFCC99"/>
          </a:solidFill>
          <a:ln w="38100">
            <a:solidFill>
              <a:schemeClr val="tx1"/>
            </a:solidFill>
            <a:round/>
            <a:headEnd/>
            <a:tailEn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Feature correspondence</a:t>
            </a:r>
          </a:p>
        </p:txBody>
      </p:sp>
      <p:sp>
        <p:nvSpPr>
          <p:cNvPr id="11" name="AutoShape 9"/>
          <p:cNvSpPr>
            <a:spLocks noChangeArrowheads="1"/>
          </p:cNvSpPr>
          <p:nvPr>
            <p:custDataLst>
              <p:tags r:id="rId4"/>
            </p:custDataLst>
          </p:nvPr>
        </p:nvSpPr>
        <p:spPr bwMode="auto">
          <a:xfrm>
            <a:off x="3581403" y="2164581"/>
            <a:ext cx="2263775" cy="1905000"/>
          </a:xfrm>
          <a:prstGeom prst="roundRect">
            <a:avLst>
              <a:gd name="adj" fmla="val 16667"/>
            </a:avLst>
          </a:prstGeom>
          <a:solidFill>
            <a:srgbClr val="CCECFF"/>
          </a:solidFill>
          <a:ln w="38100">
            <a:solidFill>
              <a:schemeClr val="tx1"/>
            </a:solidFill>
            <a:round/>
            <a:headEnd/>
            <a:tailEn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Sparse 3D point cloud</a:t>
            </a:r>
          </a:p>
        </p:txBody>
      </p:sp>
      <p:sp>
        <p:nvSpPr>
          <p:cNvPr id="12" name="AutoShape 10"/>
          <p:cNvSpPr>
            <a:spLocks noChangeArrowheads="1"/>
          </p:cNvSpPr>
          <p:nvPr>
            <p:custDataLst>
              <p:tags r:id="rId5"/>
            </p:custDataLst>
          </p:nvPr>
        </p:nvSpPr>
        <p:spPr bwMode="auto">
          <a:xfrm>
            <a:off x="304800" y="3917181"/>
            <a:ext cx="2743200" cy="990600"/>
          </a:xfrm>
          <a:prstGeom prst="roundRect">
            <a:avLst>
              <a:gd name="adj" fmla="val 16667"/>
            </a:avLst>
          </a:prstGeom>
          <a:solidFill>
            <a:srgbClr val="CCFFCC"/>
          </a:solidFill>
          <a:ln w="38100">
            <a:solidFill>
              <a:schemeClr val="tx1"/>
            </a:solidFill>
            <a:round/>
            <a:headEnd/>
            <a:tailEnd/>
          </a:ln>
          <a:effectLst>
            <a:outerShdw blurRad="50800" dist="38100" dir="2700000" algn="tl"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3D camera pose</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solidFill>
                  <a:prstClr val="black"/>
                </a:solidFill>
                <a:latin typeface="Calibri"/>
              </a:rPr>
              <a:t>r</a:t>
            </a:r>
            <a:r>
              <a:rPr kumimoji="0" lang="en-US" sz="2400" b="0" i="0" u="none" strike="noStrike" kern="1200" cap="none" spc="0" normalizeH="0" baseline="0" noProof="0" dirty="0" err="1">
                <a:ln>
                  <a:noFill/>
                </a:ln>
                <a:solidFill>
                  <a:prstClr val="black"/>
                </a:solidFill>
                <a:effectLst/>
                <a:uLnTx/>
                <a:uFillTx/>
                <a:latin typeface="Calibri"/>
                <a:ea typeface="+mn-ea"/>
                <a:cs typeface="+mn-cs"/>
              </a:rPr>
              <a:t>econstruction</a:t>
            </a: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Line 11"/>
          <p:cNvSpPr>
            <a:spLocks noChangeShapeType="1"/>
          </p:cNvSpPr>
          <p:nvPr>
            <p:custDataLst>
              <p:tags r:id="rId6"/>
            </p:custDataLst>
          </p:nvPr>
        </p:nvSpPr>
        <p:spPr bwMode="auto">
          <a:xfrm>
            <a:off x="1676400" y="2316981"/>
            <a:ext cx="0" cy="3810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Line 12"/>
          <p:cNvSpPr>
            <a:spLocks noChangeShapeType="1"/>
          </p:cNvSpPr>
          <p:nvPr>
            <p:custDataLst>
              <p:tags r:id="rId7"/>
            </p:custDataLst>
          </p:nvPr>
        </p:nvSpPr>
        <p:spPr bwMode="auto">
          <a:xfrm>
            <a:off x="1676400" y="3536181"/>
            <a:ext cx="0" cy="381000"/>
          </a:xfrm>
          <a:prstGeom prst="line">
            <a:avLst/>
          </a:prstGeom>
          <a:noFill/>
          <a:ln w="9525">
            <a:solidFill>
              <a:schemeClr val="tx1"/>
            </a:solidFill>
            <a:round/>
            <a:headEnd/>
            <a:tailEnd type="triangle" w="med" len="me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cxnSp>
        <p:nvCxnSpPr>
          <p:cNvPr id="15" name="AutoShape 13"/>
          <p:cNvCxnSpPr>
            <a:cxnSpLocks noChangeShapeType="1"/>
            <a:stCxn id="12" idx="2"/>
            <a:endCxn id="11" idx="2"/>
          </p:cNvCxnSpPr>
          <p:nvPr>
            <p:custDataLst>
              <p:tags r:id="rId8"/>
            </p:custDataLst>
          </p:nvPr>
        </p:nvCxnSpPr>
        <p:spPr bwMode="auto">
          <a:xfrm rot="5400000" flipH="1" flipV="1">
            <a:off x="2775743" y="2970243"/>
            <a:ext cx="838200" cy="3036887"/>
          </a:xfrm>
          <a:prstGeom prst="bentConnector3">
            <a:avLst>
              <a:gd name="adj1" fmla="val -27273"/>
            </a:avLst>
          </a:prstGeom>
          <a:noFill/>
          <a:ln w="9525">
            <a:solidFill>
              <a:schemeClr val="tx1"/>
            </a:solidFill>
            <a:miter lim="800000"/>
            <a:headEnd/>
            <a:tailEnd type="triangle" w="med" len="med"/>
          </a:ln>
          <a:extLst>
            <a:ext uri="{909E8E84-426E-40dd-AFC4-6F175D3DCCD1}">
              <a14:hiddenFill xmlns="" xmlns:a14="http://schemas.microsoft.com/office/drawing/2010/main">
                <a:noFill/>
              </a14:hiddenFill>
            </a:ext>
          </a:extLst>
        </p:spPr>
      </p:cxnSp>
      <p:cxnSp>
        <p:nvCxnSpPr>
          <p:cNvPr id="16" name="Straight Arrow Connector 15"/>
          <p:cNvCxnSpPr>
            <a:stCxn id="11" idx="3"/>
          </p:cNvCxnSpPr>
          <p:nvPr/>
        </p:nvCxnSpPr>
        <p:spPr>
          <a:xfrm>
            <a:off x="5845178" y="3117081"/>
            <a:ext cx="620713" cy="0"/>
          </a:xfrm>
          <a:prstGeom prst="straightConnector1">
            <a:avLst/>
          </a:prstGeom>
          <a:ln w="95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5649686" y="4668083"/>
            <a:ext cx="3443573"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prstClr val="black"/>
                </a:solidFill>
                <a:latin typeface="Calibri" panose="020F0502020204030204"/>
                <a:sym typeface="Wingdings"/>
              </a:rPr>
              <a:t>Dense “textured”</a:t>
            </a: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sym typeface="Wingding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panose="020F0502020204030204"/>
                <a:ea typeface="+mn-ea"/>
                <a:cs typeface="+mn-cs"/>
                <a:sym typeface="Wingdings"/>
              </a:rPr>
              <a:t>3D point cloud </a:t>
            </a:r>
          </a:p>
        </p:txBody>
      </p:sp>
      <p:sp>
        <p:nvSpPr>
          <p:cNvPr id="18" name="TextBox 17"/>
          <p:cNvSpPr txBox="1"/>
          <p:nvPr/>
        </p:nvSpPr>
        <p:spPr>
          <a:xfrm>
            <a:off x="0" y="5843953"/>
            <a:ext cx="914400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black"/>
                </a:solidFill>
                <a:effectLst/>
                <a:uLnTx/>
                <a:uFillTx/>
                <a:latin typeface="Times" charset="0"/>
                <a:ea typeface="Times" charset="0"/>
                <a:cs typeface="Times" charset="0"/>
              </a:rPr>
              <a:t>Dense 3D point cloud</a:t>
            </a:r>
            <a:r>
              <a:rPr kumimoji="0" lang="en-US" sz="2000" b="0" i="1" u="none" strike="noStrike" kern="1200" cap="none" spc="0" normalizeH="0" baseline="0" noProof="0" dirty="0">
                <a:ln>
                  <a:noFill/>
                </a:ln>
                <a:solidFill>
                  <a:prstClr val="black"/>
                </a:solidFill>
                <a:effectLst/>
                <a:uLnTx/>
                <a:uFillTx/>
                <a:latin typeface="Times" charset="0"/>
                <a:ea typeface="Times" charset="0"/>
                <a:cs typeface="Times" charset="0"/>
                <a:sym typeface="Wingdings" pitchFamily="2" charset="2"/>
              </a:rPr>
              <a:t> Digital Surface Model </a:t>
            </a:r>
            <a:r>
              <a:rPr kumimoji="0" lang="en-US" sz="2000" b="0" i="1" u="none" strike="noStrike" kern="1200" cap="none" spc="0" normalizeH="0" baseline="0" noProof="0" dirty="0" err="1">
                <a:ln>
                  <a:noFill/>
                </a:ln>
                <a:solidFill>
                  <a:prstClr val="black"/>
                </a:solidFill>
                <a:effectLst/>
                <a:uLnTx/>
                <a:uFillTx/>
                <a:latin typeface="Times" charset="0"/>
                <a:ea typeface="Times" charset="0"/>
                <a:cs typeface="Times" charset="0"/>
                <a:sym typeface="Wingdings" pitchFamily="2" charset="2"/>
              </a:rPr>
              <a:t>Orthorectified</a:t>
            </a:r>
            <a:r>
              <a:rPr kumimoji="0" lang="en-US" sz="2000" b="0" i="1" u="none" strike="noStrike" kern="1200" cap="none" spc="0" normalizeH="0" baseline="0" noProof="0" dirty="0">
                <a:ln>
                  <a:noFill/>
                </a:ln>
                <a:solidFill>
                  <a:prstClr val="black"/>
                </a:solidFill>
                <a:effectLst/>
                <a:uLnTx/>
                <a:uFillTx/>
                <a:latin typeface="Times" charset="0"/>
                <a:ea typeface="Times" charset="0"/>
                <a:cs typeface="Times" charset="0"/>
                <a:sym typeface="Wingdings" pitchFamily="2" charset="2"/>
              </a:rPr>
              <a:t> Image Mosaic</a:t>
            </a:r>
            <a:endParaRPr kumimoji="0" lang="en-US" sz="2000" b="1" i="1" u="none" strike="noStrike" kern="1200" cap="none" spc="0" normalizeH="0" baseline="0" noProof="0" dirty="0">
              <a:ln>
                <a:noFill/>
              </a:ln>
              <a:solidFill>
                <a:prstClr val="black"/>
              </a:solidFill>
              <a:effectLst/>
              <a:uLnTx/>
              <a:uFillTx/>
              <a:latin typeface="Times" charset="0"/>
              <a:ea typeface="Times" charset="0"/>
              <a:cs typeface="Times" charset="0"/>
            </a:endParaRPr>
          </a:p>
        </p:txBody>
      </p:sp>
      <p:cxnSp>
        <p:nvCxnSpPr>
          <p:cNvPr id="19" name="Straight Arrow Connector 18"/>
          <p:cNvCxnSpPr>
            <a:cxnSpLocks/>
            <a:stCxn id="17" idx="2"/>
          </p:cNvCxnSpPr>
          <p:nvPr/>
        </p:nvCxnSpPr>
        <p:spPr>
          <a:xfrm flipH="1">
            <a:off x="7611426" y="4132133"/>
            <a:ext cx="1" cy="645567"/>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21" name="Picture 20">
            <a:extLst>
              <a:ext uri="{FF2B5EF4-FFF2-40B4-BE49-F238E27FC236}">
                <a16:creationId xmlns:a16="http://schemas.microsoft.com/office/drawing/2014/main" xmlns="" id="{DEA84FA2-93A4-8546-8F52-0CEBD293800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20" name="Picture 2" descr="Image result for uastec logo"/>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23</a:t>
            </a:fld>
            <a:endParaRPr lang="en-US"/>
          </a:p>
        </p:txBody>
      </p:sp>
    </p:spTree>
    <p:extLst>
      <p:ext uri="{BB962C8B-B14F-4D97-AF65-F5344CB8AC3E}">
        <p14:creationId xmlns:p14="http://schemas.microsoft.com/office/powerpoint/2010/main" val="308894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D0AE97B-57E0-4B4C-8BD5-10FA607EE6AB}"/>
              </a:ext>
            </a:extLst>
          </p:cNvPr>
          <p:cNvSpPr>
            <a:spLocks noGrp="1"/>
          </p:cNvSpPr>
          <p:nvPr>
            <p:ph type="title"/>
          </p:nvPr>
        </p:nvSpPr>
        <p:spPr/>
        <p:txBody>
          <a:bodyPr/>
          <a:lstStyle/>
          <a:p>
            <a:r>
              <a:rPr lang="en-US" dirty="0"/>
              <a:t>Remember</a:t>
            </a:r>
          </a:p>
        </p:txBody>
      </p:sp>
      <p:sp>
        <p:nvSpPr>
          <p:cNvPr id="4" name="Content Placeholder 3">
            <a:extLst>
              <a:ext uri="{FF2B5EF4-FFF2-40B4-BE49-F238E27FC236}">
                <a16:creationId xmlns:a16="http://schemas.microsoft.com/office/drawing/2014/main" xmlns="" id="{6F201988-08C4-A245-BD86-7D688193824F}"/>
              </a:ext>
            </a:extLst>
          </p:cNvPr>
          <p:cNvSpPr txBox="1">
            <a:spLocks noGrp="1"/>
          </p:cNvSpPr>
          <p:nvPr>
            <p:ph idx="1"/>
          </p:nvPr>
        </p:nvSpPr>
        <p:spPr>
          <a:xfrm>
            <a:off x="457200" y="1972584"/>
            <a:ext cx="8515350" cy="3539430"/>
          </a:xfrm>
          <a:prstGeom prst="rect">
            <a:avLst/>
          </a:prstGeom>
          <a:noFill/>
        </p:spPr>
        <p:txBody>
          <a:bodyPr wrap="square" rtlCol="0">
            <a:spAutoFit/>
          </a:bodyPr>
          <a:lstStyle/>
          <a:p>
            <a:pPr defTabSz="914400">
              <a:lnSpc>
                <a:spcPct val="100000"/>
              </a:lnSpc>
              <a:spcBef>
                <a:spcPts val="0"/>
              </a:spcBef>
              <a:defRPr/>
            </a:pPr>
            <a:r>
              <a:rPr kumimoji="0" lang="en-US" sz="3200" b="0" u="none" strike="noStrike" kern="1200" cap="none" spc="0" normalizeH="0" baseline="0" noProof="0" dirty="0">
                <a:ln>
                  <a:noFill/>
                </a:ln>
                <a:solidFill>
                  <a:prstClr val="black"/>
                </a:solidFill>
                <a:effectLst/>
                <a:uLnTx/>
                <a:uFillTx/>
                <a:ea typeface="Times" charset="0"/>
                <a:cs typeface="Times" charset="0"/>
              </a:rPr>
              <a:t>Different software vary in how the </a:t>
            </a:r>
            <a:r>
              <a:rPr kumimoji="0" lang="en-US" sz="3200" b="0" u="none" strike="noStrike" kern="1200" cap="none" spc="0" normalizeH="0" baseline="0" noProof="0" dirty="0" err="1">
                <a:ln>
                  <a:noFill/>
                </a:ln>
                <a:solidFill>
                  <a:prstClr val="black"/>
                </a:solidFill>
                <a:effectLst/>
                <a:uLnTx/>
                <a:uFillTx/>
                <a:ea typeface="Times" charset="0"/>
                <a:cs typeface="Times" charset="0"/>
              </a:rPr>
              <a:t>SfM</a:t>
            </a:r>
            <a:r>
              <a:rPr kumimoji="0" lang="en-US" sz="3200" b="0" u="none" strike="noStrike" kern="1200" cap="none" spc="0" normalizeH="0" baseline="0" noProof="0" dirty="0">
                <a:ln>
                  <a:noFill/>
                </a:ln>
                <a:solidFill>
                  <a:prstClr val="black"/>
                </a:solidFill>
                <a:effectLst/>
                <a:uLnTx/>
                <a:uFillTx/>
                <a:ea typeface="Times" charset="0"/>
                <a:cs typeface="Times" charset="0"/>
              </a:rPr>
              <a:t> processing workflow is implemented. </a:t>
            </a:r>
          </a:p>
          <a:p>
            <a:pPr defTabSz="914400">
              <a:lnSpc>
                <a:spcPct val="100000"/>
              </a:lnSpc>
              <a:spcBef>
                <a:spcPts val="0"/>
              </a:spcBef>
              <a:defRPr/>
            </a:pPr>
            <a:r>
              <a:rPr lang="en-US" sz="3200" dirty="0" err="1">
                <a:solidFill>
                  <a:prstClr val="black"/>
                </a:solidFill>
                <a:ea typeface="Times" charset="0"/>
                <a:cs typeface="Times" charset="0"/>
              </a:rPr>
              <a:t>SfM</a:t>
            </a:r>
            <a:r>
              <a:rPr lang="en-US" sz="3200" dirty="0">
                <a:solidFill>
                  <a:prstClr val="black"/>
                </a:solidFill>
                <a:ea typeface="Times" charset="0"/>
                <a:cs typeface="Times" charset="0"/>
              </a:rPr>
              <a:t> software offer many parameters for tuning results but can be “black box” in many aspects. </a:t>
            </a:r>
            <a:endParaRPr kumimoji="0" lang="en-US" sz="3200" b="0" u="none" strike="noStrike" kern="1200" cap="none" spc="0" normalizeH="0" baseline="0" noProof="0" dirty="0">
              <a:ln>
                <a:noFill/>
              </a:ln>
              <a:solidFill>
                <a:prstClr val="black"/>
              </a:solidFill>
              <a:effectLst/>
              <a:uLnTx/>
              <a:uFillTx/>
              <a:ea typeface="Times" charset="0"/>
              <a:cs typeface="Times" charset="0"/>
            </a:endParaRPr>
          </a:p>
          <a:p>
            <a:pPr defTabSz="914400">
              <a:lnSpc>
                <a:spcPct val="100000"/>
              </a:lnSpc>
              <a:spcBef>
                <a:spcPts val="0"/>
              </a:spcBef>
              <a:defRPr/>
            </a:pPr>
            <a:r>
              <a:rPr kumimoji="0" lang="en-US" sz="3200" b="0" u="none" strike="noStrike" kern="1200" cap="none" spc="0" normalizeH="0" baseline="0" noProof="0" dirty="0">
                <a:ln>
                  <a:noFill/>
                </a:ln>
                <a:solidFill>
                  <a:prstClr val="black"/>
                </a:solidFill>
                <a:effectLst/>
                <a:uLnTx/>
                <a:uFillTx/>
                <a:ea typeface="Times" charset="0"/>
                <a:cs typeface="Times" charset="0"/>
              </a:rPr>
              <a:t>Therefore, understanding the main stages and fundamentals of </a:t>
            </a:r>
            <a:r>
              <a:rPr kumimoji="0" lang="en-US" sz="3200" b="0" u="none" strike="noStrike" kern="1200" cap="none" spc="0" normalizeH="0" baseline="0" noProof="0" dirty="0" err="1">
                <a:ln>
                  <a:noFill/>
                </a:ln>
                <a:solidFill>
                  <a:prstClr val="black"/>
                </a:solidFill>
                <a:effectLst/>
                <a:uLnTx/>
                <a:uFillTx/>
                <a:ea typeface="Times" charset="0"/>
                <a:cs typeface="Times" charset="0"/>
              </a:rPr>
              <a:t>SfM</a:t>
            </a:r>
            <a:r>
              <a:rPr kumimoji="0" lang="en-US" sz="3200" b="0" u="none" strike="noStrike" kern="1200" cap="none" spc="0" normalizeH="0" baseline="0" noProof="0" dirty="0">
                <a:ln>
                  <a:noFill/>
                </a:ln>
                <a:solidFill>
                  <a:prstClr val="black"/>
                </a:solidFill>
                <a:effectLst/>
                <a:uLnTx/>
                <a:uFillTx/>
                <a:ea typeface="Times" charset="0"/>
                <a:cs typeface="Times" charset="0"/>
              </a:rPr>
              <a:t> photogrammetry is important</a:t>
            </a:r>
            <a:endParaRPr kumimoji="0" lang="en-US" sz="3200" b="1" u="none" strike="noStrike" kern="1200" cap="none" spc="0" normalizeH="0" baseline="0" noProof="0" dirty="0">
              <a:ln>
                <a:noFill/>
              </a:ln>
              <a:solidFill>
                <a:prstClr val="black"/>
              </a:solidFill>
              <a:effectLst/>
              <a:uLnTx/>
              <a:uFillTx/>
              <a:ea typeface="Times" charset="0"/>
              <a:cs typeface="Times" charset="0"/>
            </a:endParaRPr>
          </a:p>
        </p:txBody>
      </p:sp>
      <p:pic>
        <p:nvPicPr>
          <p:cNvPr id="5"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3FBC05C3-FFD4-C94D-BEDD-B4CBB912460A}" type="slidenum">
              <a:rPr lang="en-US" smtClean="0"/>
              <a:t>24</a:t>
            </a:fld>
            <a:endParaRPr lang="en-US"/>
          </a:p>
        </p:txBody>
      </p:sp>
    </p:spTree>
    <p:extLst>
      <p:ext uri="{BB962C8B-B14F-4D97-AF65-F5344CB8AC3E}">
        <p14:creationId xmlns:p14="http://schemas.microsoft.com/office/powerpoint/2010/main" val="39270611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7057" y="2639786"/>
            <a:ext cx="6937375" cy="1477963"/>
          </a:xfrm>
        </p:spPr>
        <p:txBody>
          <a:bodyPr/>
          <a:lstStyle/>
          <a:p>
            <a:pPr algn="ctr"/>
            <a:r>
              <a:rPr lang="en-US" dirty="0"/>
              <a:t>Geospatial Data Products</a:t>
            </a:r>
          </a:p>
        </p:txBody>
      </p:sp>
      <p:pic>
        <p:nvPicPr>
          <p:cNvPr id="3"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25</a:t>
            </a:fld>
            <a:endParaRPr lang="en-US"/>
          </a:p>
        </p:txBody>
      </p:sp>
    </p:spTree>
    <p:extLst>
      <p:ext uri="{BB962C8B-B14F-4D97-AF65-F5344CB8AC3E}">
        <p14:creationId xmlns:p14="http://schemas.microsoft.com/office/powerpoint/2010/main" val="27112680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pic>
        <p:nvPicPr>
          <p:cNvPr id="5" name="Picture 4"/>
          <p:cNvPicPr>
            <a:picLocks noChangeAspect="1"/>
          </p:cNvPicPr>
          <p:nvPr/>
        </p:nvPicPr>
        <p:blipFill>
          <a:blip r:embed="rId3"/>
          <a:stretch>
            <a:fillRect/>
          </a:stretch>
        </p:blipFill>
        <p:spPr>
          <a:xfrm>
            <a:off x="0" y="1775191"/>
            <a:ext cx="9144000" cy="4358105"/>
          </a:xfrm>
          <a:prstGeom prst="rect">
            <a:avLst/>
          </a:prstGeom>
        </p:spPr>
      </p:pic>
      <p:sp>
        <p:nvSpPr>
          <p:cNvPr id="6" name="TextBox 5"/>
          <p:cNvSpPr txBox="1"/>
          <p:nvPr/>
        </p:nvSpPr>
        <p:spPr bwMode="auto">
          <a:xfrm>
            <a:off x="914400" y="6189233"/>
            <a:ext cx="7315200" cy="395173"/>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algn="ctr">
              <a:lnSpc>
                <a:spcPct val="80000"/>
              </a:lnSpc>
            </a:pPr>
            <a:r>
              <a:rPr lang="en-US" sz="2400" b="1" dirty="0">
                <a:latin typeface="Calibri"/>
                <a:cs typeface="Arial" charset="0"/>
              </a:rPr>
              <a:t>Surveyed Coordinates (colored by height)</a:t>
            </a:r>
          </a:p>
        </p:txBody>
      </p:sp>
      <p:sp>
        <p:nvSpPr>
          <p:cNvPr id="8" name="TextBox 7"/>
          <p:cNvSpPr txBox="1"/>
          <p:nvPr/>
        </p:nvSpPr>
        <p:spPr bwMode="auto">
          <a:xfrm>
            <a:off x="6934200" y="6585912"/>
            <a:ext cx="2514600" cy="223138"/>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indent="0" algn="ctr">
              <a:lnSpc>
                <a:spcPct val="80000"/>
              </a:lnSpc>
              <a:buFontTx/>
              <a:buNone/>
            </a:pPr>
            <a:r>
              <a:rPr lang="en-US" sz="1000" dirty="0">
                <a:latin typeface="+mn-lt"/>
              </a:rPr>
              <a:t>Image from </a:t>
            </a:r>
            <a:r>
              <a:rPr lang="en-US" sz="1000" dirty="0" err="1">
                <a:latin typeface="+mn-lt"/>
              </a:rPr>
              <a:t>Mitasova</a:t>
            </a:r>
            <a:r>
              <a:rPr lang="en-US" sz="1000" dirty="0">
                <a:latin typeface="+mn-lt"/>
              </a:rPr>
              <a:t>, NSCU</a:t>
            </a:r>
          </a:p>
        </p:txBody>
      </p:sp>
      <p:sp>
        <p:nvSpPr>
          <p:cNvPr id="9" name="Title 8">
            <a:extLst>
              <a:ext uri="{FF2B5EF4-FFF2-40B4-BE49-F238E27FC236}">
                <a16:creationId xmlns:a16="http://schemas.microsoft.com/office/drawing/2014/main" xmlns="" id="{00A62444-B0A2-1B4E-ADA7-E82CF65997AE}"/>
              </a:ext>
            </a:extLst>
          </p:cNvPr>
          <p:cNvSpPr>
            <a:spLocks noGrp="1"/>
          </p:cNvSpPr>
          <p:nvPr>
            <p:ph type="title"/>
          </p:nvPr>
        </p:nvSpPr>
        <p:spPr/>
        <p:txBody>
          <a:bodyPr/>
          <a:lstStyle/>
          <a:p>
            <a:r>
              <a:rPr lang="en-US" dirty="0"/>
              <a:t>3D Point Cloud</a:t>
            </a:r>
          </a:p>
        </p:txBody>
      </p:sp>
      <p:pic>
        <p:nvPicPr>
          <p:cNvPr id="7"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392" y="6311929"/>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26</a:t>
            </a:fld>
            <a:endParaRPr lang="en-US"/>
          </a:p>
        </p:txBody>
      </p:sp>
    </p:spTree>
    <p:extLst>
      <p:ext uri="{BB962C8B-B14F-4D97-AF65-F5344CB8AC3E}">
        <p14:creationId xmlns:p14="http://schemas.microsoft.com/office/powerpoint/2010/main" val="18571554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8673398" y="6556248"/>
            <a:ext cx="941203" cy="301752"/>
          </a:xfrm>
          <a:prstGeom prst="rect">
            <a:avLst/>
          </a:prstGeom>
        </p:spPr>
        <p:txBody>
          <a:bodyPr/>
          <a:lstStyle/>
          <a:p>
            <a:fld id="{D57F1E4F-1CFF-5643-939E-02111984F565}" type="slidenum">
              <a:rPr lang="en-US" smtClean="0">
                <a:solidFill>
                  <a:srgbClr val="FFFFFF"/>
                </a:solidFill>
              </a:rPr>
              <a:pPr/>
              <a:t>27</a:t>
            </a:fld>
            <a:endParaRPr lang="en-US" dirty="0">
              <a:solidFill>
                <a:srgbClr val="FFFFFF"/>
              </a:solidFill>
            </a:endParaRPr>
          </a:p>
        </p:txBody>
      </p:sp>
      <p:grpSp>
        <p:nvGrpSpPr>
          <p:cNvPr id="5" name="Group 4"/>
          <p:cNvGrpSpPr/>
          <p:nvPr/>
        </p:nvGrpSpPr>
        <p:grpSpPr>
          <a:xfrm>
            <a:off x="0" y="1221547"/>
            <a:ext cx="9144000" cy="5301584"/>
            <a:chOff x="0" y="1565515"/>
            <a:chExt cx="9144000" cy="5301584"/>
          </a:xfrm>
        </p:grpSpPr>
        <p:sp>
          <p:nvSpPr>
            <p:cNvPr id="7" name="Rectangle 6"/>
            <p:cNvSpPr/>
            <p:nvPr/>
          </p:nvSpPr>
          <p:spPr>
            <a:xfrm>
              <a:off x="0" y="1565515"/>
              <a:ext cx="9144000" cy="53015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3"/>
            <a:srcRect t="9649"/>
            <a:stretch/>
          </p:blipFill>
          <p:spPr>
            <a:xfrm>
              <a:off x="0" y="2514600"/>
              <a:ext cx="9144000" cy="3923328"/>
            </a:xfrm>
            <a:prstGeom prst="rect">
              <a:avLst/>
            </a:prstGeom>
          </p:spPr>
        </p:pic>
      </p:grpSp>
      <p:sp>
        <p:nvSpPr>
          <p:cNvPr id="11" name="TextBox 10">
            <a:extLst>
              <a:ext uri="{FF2B5EF4-FFF2-40B4-BE49-F238E27FC236}">
                <a16:creationId xmlns:a16="http://schemas.microsoft.com/office/drawing/2014/main" xmlns="" id="{43F98400-D1DC-B54A-97BF-2467FA559E91}"/>
              </a:ext>
            </a:extLst>
          </p:cNvPr>
          <p:cNvSpPr txBox="1"/>
          <p:nvPr/>
        </p:nvSpPr>
        <p:spPr bwMode="auto">
          <a:xfrm>
            <a:off x="0" y="6408868"/>
            <a:ext cx="2514600" cy="24378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ea typeface="+mn-ea"/>
                <a:cs typeface="+mn-cs"/>
              </a:rPr>
              <a:t>From Greenwood 2014</a:t>
            </a:r>
          </a:p>
        </p:txBody>
      </p:sp>
      <p:sp>
        <p:nvSpPr>
          <p:cNvPr id="10" name="Title 9">
            <a:extLst>
              <a:ext uri="{FF2B5EF4-FFF2-40B4-BE49-F238E27FC236}">
                <a16:creationId xmlns:a16="http://schemas.microsoft.com/office/drawing/2014/main" xmlns="" id="{938465B1-30EA-5246-BA8E-F8A4BFC31727}"/>
              </a:ext>
            </a:extLst>
          </p:cNvPr>
          <p:cNvSpPr>
            <a:spLocks noGrp="1"/>
          </p:cNvSpPr>
          <p:nvPr>
            <p:ph type="title"/>
          </p:nvPr>
        </p:nvSpPr>
        <p:spPr/>
        <p:txBody>
          <a:bodyPr/>
          <a:lstStyle/>
          <a:p>
            <a:r>
              <a:rPr lang="en-US" dirty="0"/>
              <a:t>Topographic Products</a:t>
            </a:r>
          </a:p>
        </p:txBody>
      </p:sp>
      <p:pic>
        <p:nvPicPr>
          <p:cNvPr id="8"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2019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2344" y="0"/>
            <a:ext cx="9014300" cy="1293845"/>
          </a:xfrm>
        </p:spPr>
        <p:txBody>
          <a:bodyPr/>
          <a:lstStyle/>
          <a:p>
            <a:r>
              <a:rPr lang="en-US" sz="3200" b="0" dirty="0">
                <a:solidFill>
                  <a:schemeClr val="tx1"/>
                </a:solidFill>
              </a:rPr>
              <a:t>Example from </a:t>
            </a:r>
            <a:r>
              <a:rPr lang="en-US" sz="3200" b="0" dirty="0" err="1">
                <a:solidFill>
                  <a:schemeClr val="tx1"/>
                </a:solidFill>
              </a:rPr>
              <a:t>AgriLife</a:t>
            </a:r>
            <a:r>
              <a:rPr lang="en-US" sz="3200" b="0" dirty="0">
                <a:solidFill>
                  <a:schemeClr val="tx1"/>
                </a:solidFill>
              </a:rPr>
              <a:t>: Beeville, TX</a:t>
            </a:r>
          </a:p>
        </p:txBody>
      </p:sp>
      <p:pic>
        <p:nvPicPr>
          <p:cNvPr id="3" name="Picture 2"/>
          <p:cNvPicPr>
            <a:picLocks noChangeAspect="1"/>
          </p:cNvPicPr>
          <p:nvPr/>
        </p:nvPicPr>
        <p:blipFill>
          <a:blip r:embed="rId3"/>
          <a:stretch>
            <a:fillRect/>
          </a:stretch>
        </p:blipFill>
        <p:spPr>
          <a:xfrm>
            <a:off x="596642" y="856679"/>
            <a:ext cx="7467600" cy="5577519"/>
          </a:xfrm>
          <a:prstGeom prst="rect">
            <a:avLst/>
          </a:prstGeom>
        </p:spPr>
      </p:pic>
      <p:pic>
        <p:nvPicPr>
          <p:cNvPr id="5" name="Picture 4">
            <a:extLst>
              <a:ext uri="{FF2B5EF4-FFF2-40B4-BE49-F238E27FC236}">
                <a16:creationId xmlns:a16="http://schemas.microsoft.com/office/drawing/2014/main" xmlns="" id="{3B425703-8B42-6449-81A4-5DB0719FB5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9914" y="6487892"/>
            <a:ext cx="1576211" cy="326113"/>
          </a:xfrm>
          <a:prstGeom prst="rect">
            <a:avLst/>
          </a:prstGeom>
        </p:spPr>
      </p:pic>
      <p:pic>
        <p:nvPicPr>
          <p:cNvPr id="6"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6269052"/>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28</a:t>
            </a:fld>
            <a:endParaRPr lang="en-US"/>
          </a:p>
        </p:txBody>
      </p:sp>
    </p:spTree>
    <p:extLst>
      <p:ext uri="{BB962C8B-B14F-4D97-AF65-F5344CB8AC3E}">
        <p14:creationId xmlns:p14="http://schemas.microsoft.com/office/powerpoint/2010/main" val="21738213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F9E6165E-55F2-174B-BDE5-7232E188D42D}"/>
              </a:ext>
            </a:extLst>
          </p:cNvPr>
          <p:cNvSpPr>
            <a:spLocks noGrp="1"/>
          </p:cNvSpPr>
          <p:nvPr>
            <p:ph idx="1"/>
          </p:nvPr>
        </p:nvSpPr>
        <p:spPr>
          <a:xfrm>
            <a:off x="836226" y="1690689"/>
            <a:ext cx="4120243" cy="4752407"/>
          </a:xfrm>
        </p:spPr>
        <p:txBody>
          <a:bodyPr/>
          <a:lstStyle/>
          <a:p>
            <a:pPr>
              <a:buFont typeface="Times New Roman" panose="02020603050405020304" pitchFamily="18" charset="0"/>
              <a:buNone/>
              <a:defRPr/>
            </a:pPr>
            <a:endParaRPr lang="en-US" dirty="0"/>
          </a:p>
          <a:p>
            <a:pPr marL="0">
              <a:buFont typeface="Times New Roman" panose="02020603050405020304" pitchFamily="18" charset="0"/>
              <a:buNone/>
              <a:defRPr/>
            </a:pPr>
            <a:r>
              <a:rPr lang="en-US" dirty="0"/>
              <a:t>Image that is corrected (through the process of </a:t>
            </a:r>
            <a:r>
              <a:rPr lang="en-US" dirty="0" err="1"/>
              <a:t>orthorectification</a:t>
            </a:r>
            <a:r>
              <a:rPr lang="en-US" dirty="0"/>
              <a:t>) from the effect of terrain relief or sensor tilt to convert it to a unified scale map. </a:t>
            </a:r>
          </a:p>
        </p:txBody>
      </p:sp>
      <p:pic>
        <p:nvPicPr>
          <p:cNvPr id="4" name="Picture 2" descr="C:\user\Teaching\GISC4331 2013\Texbook Materials\Chapter 3\fig_3_08.jpg">
            <a:extLst>
              <a:ext uri="{FF2B5EF4-FFF2-40B4-BE49-F238E27FC236}">
                <a16:creationId xmlns:a16="http://schemas.microsoft.com/office/drawing/2014/main" xmlns="" id="{1D86EA1C-2DFD-3244-8CF7-C9D19F79F4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4045" y="1690689"/>
            <a:ext cx="3351305" cy="375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9">
            <a:extLst>
              <a:ext uri="{FF2B5EF4-FFF2-40B4-BE49-F238E27FC236}">
                <a16:creationId xmlns:a16="http://schemas.microsoft.com/office/drawing/2014/main" xmlns="" id="{05E05F7E-9D9B-6943-8501-A9C07361B3A5}"/>
              </a:ext>
            </a:extLst>
          </p:cNvPr>
          <p:cNvSpPr>
            <a:spLocks noGrp="1"/>
          </p:cNvSpPr>
          <p:nvPr>
            <p:ph type="title"/>
          </p:nvPr>
        </p:nvSpPr>
        <p:spPr>
          <a:xfrm>
            <a:off x="628650" y="365126"/>
            <a:ext cx="7886700" cy="1325563"/>
          </a:xfrm>
        </p:spPr>
        <p:txBody>
          <a:bodyPr/>
          <a:lstStyle/>
          <a:p>
            <a:r>
              <a:rPr lang="en-US" dirty="0"/>
              <a:t>What is an </a:t>
            </a:r>
            <a:r>
              <a:rPr lang="en-US" dirty="0" err="1"/>
              <a:t>orthophoto</a:t>
            </a:r>
            <a:r>
              <a:rPr lang="en-US" dirty="0"/>
              <a:t>?</a:t>
            </a:r>
          </a:p>
        </p:txBody>
      </p:sp>
      <p:pic>
        <p:nvPicPr>
          <p:cNvPr id="5"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29</a:t>
            </a:fld>
            <a:endParaRPr lang="en-US"/>
          </a:p>
        </p:txBody>
      </p:sp>
    </p:spTree>
    <p:extLst>
      <p:ext uri="{BB962C8B-B14F-4D97-AF65-F5344CB8AC3E}">
        <p14:creationId xmlns:p14="http://schemas.microsoft.com/office/powerpoint/2010/main" val="1991141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AutoShape 3"/>
          <p:cNvSpPr>
            <a:spLocks noChangeAspect="1" noChangeArrowheads="1" noTextEdit="1"/>
          </p:cNvSpPr>
          <p:nvPr/>
        </p:nvSpPr>
        <p:spPr bwMode="auto">
          <a:xfrm>
            <a:off x="-1048365" y="2589160"/>
            <a:ext cx="4457700" cy="249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5720" tIns="22860" rIns="45720" bIns="22860" numCol="1" anchor="t" anchorCtr="0" compatLnSpc="1">
            <a:prstTxWarp prst="textNoShape">
              <a:avLst/>
            </a:prstTxWarp>
          </a:bodyPr>
          <a:lstStyle/>
          <a:p>
            <a:pPr defTabSz="685800" fontAlgn="auto">
              <a:spcBef>
                <a:spcPts val="0"/>
              </a:spcBef>
              <a:spcAft>
                <a:spcPts val="0"/>
              </a:spcAft>
            </a:pPr>
            <a:endParaRPr lang="en-US" sz="1400">
              <a:solidFill>
                <a:srgbClr val="0A091B"/>
              </a:solidFill>
              <a:latin typeface="Roboto"/>
            </a:endParaRPr>
          </a:p>
        </p:txBody>
      </p:sp>
      <p:sp>
        <p:nvSpPr>
          <p:cNvPr id="14" name="Rectangle 9"/>
          <p:cNvSpPr>
            <a:spLocks noChangeArrowheads="1"/>
          </p:cNvSpPr>
          <p:nvPr/>
        </p:nvSpPr>
        <p:spPr bwMode="auto">
          <a:xfrm>
            <a:off x="1791673" y="4499716"/>
            <a:ext cx="6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endParaRPr lang="en-US" altLang="en-US" sz="900">
              <a:solidFill>
                <a:srgbClr val="0A091B"/>
              </a:solidFill>
            </a:endParaRPr>
          </a:p>
        </p:txBody>
      </p:sp>
      <p:sp>
        <p:nvSpPr>
          <p:cNvPr id="18" name="Rectangle 18"/>
          <p:cNvSpPr>
            <a:spLocks noChangeArrowheads="1"/>
          </p:cNvSpPr>
          <p:nvPr/>
        </p:nvSpPr>
        <p:spPr bwMode="auto">
          <a:xfrm>
            <a:off x="2747348" y="6051498"/>
            <a:ext cx="65"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457200"/>
            <a:endParaRPr lang="en-US" altLang="en-US" sz="900">
              <a:solidFill>
                <a:srgbClr val="0A091B"/>
              </a:solidFill>
            </a:endParaRPr>
          </a:p>
        </p:txBody>
      </p:sp>
      <p:grpSp>
        <p:nvGrpSpPr>
          <p:cNvPr id="21" name="Group 20"/>
          <p:cNvGrpSpPr>
            <a:grpSpLocks noChangeAspect="1"/>
          </p:cNvGrpSpPr>
          <p:nvPr/>
        </p:nvGrpSpPr>
        <p:grpSpPr>
          <a:xfrm>
            <a:off x="727736" y="1748545"/>
            <a:ext cx="7841979" cy="3817575"/>
            <a:chOff x="8334941" y="4425499"/>
            <a:chExt cx="9766776" cy="4754591"/>
          </a:xfrm>
        </p:grpSpPr>
        <p:pic>
          <p:nvPicPr>
            <p:cNvPr id="42" name="Picture 2" descr="C:\Users\mstarek\Documents\Writing\GIM Article\Picture1.JPG">
              <a:hlinkClick r:id="rId3" action="ppaction://hlinkfile"/>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34941" y="6706079"/>
              <a:ext cx="2866459" cy="239495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04809" y="6736046"/>
              <a:ext cx="3513856" cy="236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Picture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78998" y="4432375"/>
              <a:ext cx="3322719" cy="2162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34942" y="4425499"/>
              <a:ext cx="2999449" cy="2249587"/>
            </a:xfrm>
            <a:prstGeom prst="rect">
              <a:avLst/>
            </a:prstGeom>
          </p:spPr>
        </p:pic>
        <p:pic>
          <p:nvPicPr>
            <p:cNvPr id="1046" name="Picture 2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5620"/>
            <a:stretch/>
          </p:blipFill>
          <p:spPr bwMode="auto">
            <a:xfrm>
              <a:off x="14973224" y="6768969"/>
              <a:ext cx="3057279" cy="2411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8" name="Picture 24" descr="Image result for turbo ace matrix sony a600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2893" y="4432375"/>
              <a:ext cx="3347603" cy="2234040"/>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Title 6"/>
          <p:cNvSpPr>
            <a:spLocks noGrp="1"/>
          </p:cNvSpPr>
          <p:nvPr>
            <p:ph type="title"/>
          </p:nvPr>
        </p:nvSpPr>
        <p:spPr>
          <a:xfrm>
            <a:off x="451359" y="508108"/>
            <a:ext cx="6060621" cy="1034129"/>
          </a:xfrm>
        </p:spPr>
        <p:txBody>
          <a:bodyPr/>
          <a:lstStyle/>
          <a:p>
            <a:r>
              <a:rPr lang="en-US" sz="3600" dirty="0">
                <a:solidFill>
                  <a:schemeClr val="accent1"/>
                </a:solidFill>
              </a:rPr>
              <a:t>UAS</a:t>
            </a:r>
            <a:r>
              <a:rPr lang="en-US" sz="4400" dirty="0">
                <a:solidFill>
                  <a:schemeClr val="accent1"/>
                </a:solidFill>
              </a:rPr>
              <a:t/>
            </a:r>
            <a:br>
              <a:rPr lang="en-US" sz="4400" dirty="0">
                <a:solidFill>
                  <a:schemeClr val="accent1"/>
                </a:solidFill>
              </a:rPr>
            </a:br>
            <a:r>
              <a:rPr lang="en-US" sz="3200" dirty="0">
                <a:solidFill>
                  <a:schemeClr val="tx1"/>
                </a:solidFill>
              </a:rPr>
              <a:t>adaptive tools for aerial surveying</a:t>
            </a:r>
            <a:endParaRPr lang="uk-UA" sz="3200" dirty="0"/>
          </a:p>
        </p:txBody>
      </p:sp>
      <p:pic>
        <p:nvPicPr>
          <p:cNvPr id="26" name="Picture 25">
            <a:extLst>
              <a:ext uri="{FF2B5EF4-FFF2-40B4-BE49-F238E27FC236}">
                <a16:creationId xmlns:a16="http://schemas.microsoft.com/office/drawing/2014/main" xmlns="" id="{D12064A6-A9A5-EB4A-A7D8-7BD2DA77A74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289158" y="5653710"/>
            <a:ext cx="2051957" cy="424543"/>
          </a:xfrm>
          <a:prstGeom prst="rect">
            <a:avLst/>
          </a:prstGeom>
        </p:spPr>
      </p:pic>
      <p:pic>
        <p:nvPicPr>
          <p:cNvPr id="15" name="Picture 2" descr="Image result for uastec logo"/>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0"/>
          </p:nvPr>
        </p:nvSpPr>
        <p:spPr/>
        <p:txBody>
          <a:bodyPr/>
          <a:lstStyle/>
          <a:p>
            <a:pPr algn="l"/>
            <a:r>
              <a:rPr lang="en-US" smtClean="0"/>
              <a:t>page</a:t>
            </a:r>
          </a:p>
          <a:p>
            <a:pPr algn="l"/>
            <a:r>
              <a:rPr lang="en-US" smtClean="0"/>
              <a:t>0</a:t>
            </a:r>
            <a:fld id="{37D409AB-2201-4E18-8A34-C31753AD9B06}" type="slidenum">
              <a:rPr smtClean="0"/>
              <a:pPr algn="l"/>
              <a:t>3</a:t>
            </a:fld>
            <a:endParaRPr/>
          </a:p>
        </p:txBody>
      </p:sp>
    </p:spTree>
    <p:extLst>
      <p:ext uri="{BB962C8B-B14F-4D97-AF65-F5344CB8AC3E}">
        <p14:creationId xmlns:p14="http://schemas.microsoft.com/office/powerpoint/2010/main" val="883250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xmlns="" id="{24C2F0FB-CB24-8C4C-9736-6B55751F93E3}"/>
              </a:ext>
            </a:extLst>
          </p:cNvPr>
          <p:cNvSpPr>
            <a:spLocks noGrp="1" noChangeArrowheads="1"/>
          </p:cNvSpPr>
          <p:nvPr>
            <p:ph type="title"/>
          </p:nvPr>
        </p:nvSpPr>
        <p:spPr/>
        <p:txBody>
          <a:bodyPr/>
          <a:lstStyle/>
          <a:p>
            <a:r>
              <a:rPr lang="en-US" altLang="en-US" dirty="0"/>
              <a:t>Resulting Image (</a:t>
            </a:r>
            <a:r>
              <a:rPr lang="en-US" altLang="en-US" dirty="0" err="1"/>
              <a:t>orthophoto</a:t>
            </a:r>
            <a:r>
              <a:rPr lang="en-US" altLang="en-US" dirty="0"/>
              <a:t>)</a:t>
            </a:r>
          </a:p>
        </p:txBody>
      </p:sp>
      <p:sp>
        <p:nvSpPr>
          <p:cNvPr id="9219" name="Rectangle 3">
            <a:extLst>
              <a:ext uri="{FF2B5EF4-FFF2-40B4-BE49-F238E27FC236}">
                <a16:creationId xmlns:a16="http://schemas.microsoft.com/office/drawing/2014/main" xmlns="" id="{620EF88C-0B46-BB4F-92D8-958FD668C717}"/>
              </a:ext>
            </a:extLst>
          </p:cNvPr>
          <p:cNvSpPr>
            <a:spLocks noGrp="1" noChangeArrowheads="1"/>
          </p:cNvSpPr>
          <p:nvPr>
            <p:ph type="body" idx="1"/>
          </p:nvPr>
        </p:nvSpPr>
        <p:spPr/>
        <p:txBody>
          <a:bodyPr/>
          <a:lstStyle/>
          <a:p>
            <a:pPr eaLnBrk="1" hangingPunct="1"/>
            <a:r>
              <a:rPr lang="en-US" altLang="en-US" sz="2400" dirty="0"/>
              <a:t>It is now a </a:t>
            </a:r>
            <a:r>
              <a:rPr lang="en-US" altLang="en-US" sz="2400" b="1" dirty="0"/>
              <a:t>“Photo-Map”</a:t>
            </a:r>
          </a:p>
          <a:p>
            <a:pPr eaLnBrk="1" hangingPunct="1"/>
            <a:r>
              <a:rPr lang="en-US" altLang="en-US" sz="2400" dirty="0"/>
              <a:t>Image is aligned with ground coordinates (e.g. north-south streets will be aligned)</a:t>
            </a:r>
          </a:p>
          <a:p>
            <a:pPr eaLnBrk="1" hangingPunct="1"/>
            <a:r>
              <a:rPr lang="en-US" altLang="en-US" sz="2400" dirty="0"/>
              <a:t>Each pixel will have nominal ground coordinates</a:t>
            </a:r>
          </a:p>
          <a:p>
            <a:pPr eaLnBrk="1" hangingPunct="1"/>
            <a:r>
              <a:rPr lang="en-US" altLang="en-US" sz="2400" dirty="0"/>
              <a:t>Scale variation, relief, tilt removed</a:t>
            </a:r>
          </a:p>
          <a:p>
            <a:pPr eaLnBrk="1" hangingPunct="1"/>
            <a:r>
              <a:rPr lang="en-US" altLang="en-US" sz="2400" dirty="0"/>
              <a:t>Can accurately measure distances, areas…</a:t>
            </a:r>
          </a:p>
          <a:p>
            <a:pPr eaLnBrk="1" hangingPunct="1"/>
            <a:r>
              <a:rPr lang="en-US" altLang="en-US" sz="2400" dirty="0"/>
              <a:t>Can be used for “heads-up” digitizing in a GIS</a:t>
            </a:r>
          </a:p>
        </p:txBody>
      </p:sp>
      <p:pic>
        <p:nvPicPr>
          <p:cNvPr id="4"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30</a:t>
            </a:fld>
            <a:endParaRPr lang="en-US"/>
          </a:p>
        </p:txBody>
      </p:sp>
    </p:spTree>
    <p:extLst>
      <p:ext uri="{BB962C8B-B14F-4D97-AF65-F5344CB8AC3E}">
        <p14:creationId xmlns:p14="http://schemas.microsoft.com/office/powerpoint/2010/main" val="1578638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a:extLst>
              <a:ext uri="{FF2B5EF4-FFF2-40B4-BE49-F238E27FC236}">
                <a16:creationId xmlns:a16="http://schemas.microsoft.com/office/drawing/2014/main" xmlns="" id="{46642C47-D985-054E-AC1B-04D5FF0FD8E5}"/>
              </a:ext>
            </a:extLst>
          </p:cNvPr>
          <p:cNvSpPr>
            <a:spLocks noGrp="1"/>
          </p:cNvSpPr>
          <p:nvPr>
            <p:ph type="title"/>
          </p:nvPr>
        </p:nvSpPr>
        <p:spPr/>
        <p:txBody>
          <a:bodyPr/>
          <a:lstStyle/>
          <a:p>
            <a:r>
              <a:rPr lang="en-US" altLang="en-US" dirty="0" err="1"/>
              <a:t>Orthomosaic</a:t>
            </a:r>
            <a:endParaRPr lang="en-US" altLang="en-US" dirty="0"/>
          </a:p>
        </p:txBody>
      </p:sp>
      <p:sp>
        <p:nvSpPr>
          <p:cNvPr id="105475" name="Content Placeholder 2">
            <a:extLst>
              <a:ext uri="{FF2B5EF4-FFF2-40B4-BE49-F238E27FC236}">
                <a16:creationId xmlns:a16="http://schemas.microsoft.com/office/drawing/2014/main" xmlns="" id="{86E9DD3F-7751-2643-AC5F-341A992293C5}"/>
              </a:ext>
            </a:extLst>
          </p:cNvPr>
          <p:cNvSpPr>
            <a:spLocks noGrp="1"/>
          </p:cNvSpPr>
          <p:nvPr>
            <p:ph idx="1"/>
          </p:nvPr>
        </p:nvSpPr>
        <p:spPr>
          <a:xfrm>
            <a:off x="497567" y="1454606"/>
            <a:ext cx="7886700" cy="4351338"/>
          </a:xfrm>
        </p:spPr>
        <p:txBody>
          <a:bodyPr/>
          <a:lstStyle/>
          <a:p>
            <a:r>
              <a:rPr lang="en-US" altLang="en-US" dirty="0"/>
              <a:t>Merging together a block of single </a:t>
            </a:r>
            <a:r>
              <a:rPr lang="en-US" altLang="en-US" dirty="0" err="1"/>
              <a:t>ortho</a:t>
            </a:r>
            <a:r>
              <a:rPr lang="en-US" altLang="en-US" dirty="0"/>
              <a:t>-photos to create a large seamless, </a:t>
            </a:r>
            <a:r>
              <a:rPr lang="en-US" altLang="en-US" dirty="0" err="1"/>
              <a:t>orthorectified</a:t>
            </a:r>
            <a:r>
              <a:rPr lang="en-US" altLang="en-US" dirty="0"/>
              <a:t> image</a:t>
            </a:r>
          </a:p>
        </p:txBody>
      </p:sp>
      <p:pic>
        <p:nvPicPr>
          <p:cNvPr id="6" name="Picture 2">
            <a:extLst>
              <a:ext uri="{FF2B5EF4-FFF2-40B4-BE49-F238E27FC236}">
                <a16:creationId xmlns:a16="http://schemas.microsoft.com/office/drawing/2014/main" xmlns="" id="{9BD3624F-F09A-A443-8274-B44C3B32436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1539"/>
          <a:stretch/>
        </p:blipFill>
        <p:spPr bwMode="auto">
          <a:xfrm>
            <a:off x="157842" y="2344196"/>
            <a:ext cx="8566150" cy="40444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31</a:t>
            </a:fld>
            <a:endParaRPr lang="en-US"/>
          </a:p>
        </p:txBody>
      </p:sp>
    </p:spTree>
    <p:extLst>
      <p:ext uri="{BB962C8B-B14F-4D97-AF65-F5344CB8AC3E}">
        <p14:creationId xmlns:p14="http://schemas.microsoft.com/office/powerpoint/2010/main" val="6228514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r="2462" b="12626"/>
          <a:stretch/>
        </p:blipFill>
        <p:spPr>
          <a:xfrm>
            <a:off x="152400" y="1140625"/>
            <a:ext cx="4905375" cy="2471738"/>
          </a:xfrm>
          <a:prstGeom prst="rect">
            <a:avLst/>
          </a:prstGeom>
        </p:spPr>
      </p:pic>
      <p:sp>
        <p:nvSpPr>
          <p:cNvPr id="2" name="Title 1"/>
          <p:cNvSpPr>
            <a:spLocks noGrp="1"/>
          </p:cNvSpPr>
          <p:nvPr>
            <p:ph type="title"/>
          </p:nvPr>
        </p:nvSpPr>
        <p:spPr>
          <a:xfrm>
            <a:off x="323849" y="51097"/>
            <a:ext cx="4117521" cy="1366528"/>
          </a:xfrm>
        </p:spPr>
        <p:txBody>
          <a:bodyPr/>
          <a:lstStyle/>
          <a:p>
            <a:r>
              <a:rPr lang="en-US" sz="3200" dirty="0">
                <a:solidFill>
                  <a:srgbClr val="0A091B"/>
                </a:solidFill>
              </a:rPr>
              <a:t>Example</a:t>
            </a:r>
            <a:r>
              <a:rPr lang="en-US" sz="1800" dirty="0">
                <a:solidFill>
                  <a:srgbClr val="0A091B"/>
                </a:solidFill>
              </a:rPr>
              <a:t/>
            </a:r>
            <a:br>
              <a:rPr lang="en-US" sz="1800" dirty="0">
                <a:solidFill>
                  <a:srgbClr val="0A091B"/>
                </a:solidFill>
              </a:rPr>
            </a:br>
            <a:r>
              <a:rPr lang="en-US" sz="2200" dirty="0">
                <a:solidFill>
                  <a:schemeClr val="accent1"/>
                </a:solidFill>
              </a:rPr>
              <a:t>North Padre Island, TX</a:t>
            </a:r>
            <a:r>
              <a:rPr lang="en-US" sz="1600" dirty="0"/>
              <a:t/>
            </a:r>
            <a:br>
              <a:rPr lang="en-US" sz="1600" dirty="0"/>
            </a:br>
            <a:endParaRPr lang="en-US" sz="1600" dirty="0"/>
          </a:p>
        </p:txBody>
      </p:sp>
      <p:sp>
        <p:nvSpPr>
          <p:cNvPr id="3" name="Slide Number Placeholder 2"/>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0C0C8"/>
                </a:solidFill>
                <a:effectLst/>
                <a:uLnTx/>
                <a:uFillTx/>
                <a:latin typeface="Roboto"/>
                <a:ea typeface="+mn-ea"/>
                <a:cs typeface="+mn-cs"/>
              </a:rPr>
              <a:t>page</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C0C0C8"/>
                </a:solidFill>
                <a:effectLst/>
                <a:uLnTx/>
                <a:uFillTx/>
                <a:latin typeface="Roboto"/>
                <a:ea typeface="+mn-ea"/>
                <a:cs typeface="+mn-cs"/>
              </a:rPr>
              <a:t>0</a:t>
            </a:r>
            <a:fld id="{37D409AB-2201-4E18-8A34-C31753AD9B06}" type="slidenum">
              <a:rPr kumimoji="0" lang="en-US" sz="1400" b="1" i="0" u="none" strike="noStrike" kern="1200" cap="none" spc="0" normalizeH="0" baseline="0" noProof="0">
                <a:ln>
                  <a:noFill/>
                </a:ln>
                <a:solidFill>
                  <a:srgbClr val="C0C0C8"/>
                </a:solidFill>
                <a:effectLst/>
                <a:uLnTx/>
                <a:uFillTx/>
                <a:latin typeface="Roboto"/>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32</a:t>
            </a:fld>
            <a:endParaRPr kumimoji="0" lang="en-US" sz="1400" b="1" i="0" u="none" strike="noStrike" kern="1200" cap="none" spc="0" normalizeH="0" baseline="0" noProof="0">
              <a:ln>
                <a:noFill/>
              </a:ln>
              <a:solidFill>
                <a:srgbClr val="C0C0C8"/>
              </a:solidFill>
              <a:effectLst/>
              <a:uLnTx/>
              <a:uFillTx/>
              <a:latin typeface="Roboto"/>
              <a:ea typeface="+mn-ea"/>
              <a:cs typeface="+mn-cs"/>
            </a:endParaRP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24570" y="4114800"/>
            <a:ext cx="2971800" cy="27432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4098" y="1004894"/>
            <a:ext cx="2971800" cy="2743200"/>
          </a:xfrm>
          <a:prstGeom prst="rect">
            <a:avLst/>
          </a:prstGeom>
        </p:spPr>
      </p:pic>
      <p:sp>
        <p:nvSpPr>
          <p:cNvPr id="8" name="Right Arrow 7"/>
          <p:cNvSpPr/>
          <p:nvPr/>
        </p:nvSpPr>
        <p:spPr>
          <a:xfrm>
            <a:off x="5372100" y="2524127"/>
            <a:ext cx="457200" cy="402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2F2F5"/>
              </a:solidFill>
              <a:effectLst/>
              <a:uLnTx/>
              <a:uFillTx/>
              <a:latin typeface="Roboto"/>
              <a:ea typeface="+mn-ea"/>
              <a:cs typeface="+mn-cs"/>
            </a:endParaRP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0968" y="3748094"/>
            <a:ext cx="5029200" cy="2638316"/>
          </a:xfrm>
          <a:prstGeom prst="rect">
            <a:avLst/>
          </a:prstGeom>
        </p:spPr>
      </p:pic>
      <p:pic>
        <p:nvPicPr>
          <p:cNvPr id="5122" name="Picture 2" descr="C:\Users\mstarek\Downloads\PackerySFMslides\Deliverables\DSM Legend.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2530" t="1422" r="22348" b="32820"/>
          <a:stretch/>
        </p:blipFill>
        <p:spPr bwMode="auto">
          <a:xfrm>
            <a:off x="8637189" y="3200400"/>
            <a:ext cx="468709" cy="516136"/>
          </a:xfrm>
          <a:prstGeom prst="rect">
            <a:avLst/>
          </a:prstGeom>
          <a:noFill/>
          <a:extLst>
            <a:ext uri="{909E8E84-426E-40DD-AFC4-6F175D3DCCD1}">
              <a14:hiddenFill xmlns:a14="http://schemas.microsoft.com/office/drawing/2010/main">
                <a:solidFill>
                  <a:srgbClr val="FFFFFF"/>
                </a:solidFill>
              </a14:hiddenFill>
            </a:ext>
          </a:extLst>
        </p:spPr>
      </p:pic>
      <p:sp>
        <p:nvSpPr>
          <p:cNvPr id="11" name="Right Arrow 10"/>
          <p:cNvSpPr/>
          <p:nvPr/>
        </p:nvSpPr>
        <p:spPr>
          <a:xfrm rot="5400000">
            <a:off x="7436645" y="3730232"/>
            <a:ext cx="366706" cy="402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2F2F5"/>
              </a:solidFill>
              <a:effectLst/>
              <a:uLnTx/>
              <a:uFillTx/>
              <a:latin typeface="Roboto"/>
              <a:ea typeface="+mn-ea"/>
              <a:cs typeface="+mn-cs"/>
            </a:endParaRPr>
          </a:p>
        </p:txBody>
      </p:sp>
      <p:sp>
        <p:nvSpPr>
          <p:cNvPr id="12" name="Right Arrow 11"/>
          <p:cNvSpPr/>
          <p:nvPr/>
        </p:nvSpPr>
        <p:spPr>
          <a:xfrm rot="10800000">
            <a:off x="5372100" y="5333895"/>
            <a:ext cx="457200" cy="4024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2F2F5"/>
              </a:solidFill>
              <a:effectLst/>
              <a:uLnTx/>
              <a:uFillTx/>
              <a:latin typeface="Roboto"/>
              <a:ea typeface="+mn-ea"/>
              <a:cs typeface="+mn-cs"/>
            </a:endParaRPr>
          </a:p>
        </p:txBody>
      </p:sp>
      <p:sp>
        <p:nvSpPr>
          <p:cNvPr id="14" name="Right Arrow 13"/>
          <p:cNvSpPr/>
          <p:nvPr/>
        </p:nvSpPr>
        <p:spPr>
          <a:xfrm rot="16200000">
            <a:off x="2618184" y="3636173"/>
            <a:ext cx="457200" cy="402432"/>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F2F2F5"/>
              </a:solidFill>
              <a:effectLst/>
              <a:uLnTx/>
              <a:uFillTx/>
              <a:latin typeface="Roboto"/>
              <a:ea typeface="+mn-ea"/>
              <a:cs typeface="+mn-cs"/>
            </a:endParaRPr>
          </a:p>
        </p:txBody>
      </p:sp>
      <p:pic>
        <p:nvPicPr>
          <p:cNvPr id="13" name="Picture 12">
            <a:extLst>
              <a:ext uri="{FF2B5EF4-FFF2-40B4-BE49-F238E27FC236}">
                <a16:creationId xmlns:a16="http://schemas.microsoft.com/office/drawing/2014/main" xmlns="" id="{E2AA9A3C-AB00-9F4D-A85C-443267FC5F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0968" y="6464418"/>
            <a:ext cx="1712113" cy="354230"/>
          </a:xfrm>
          <a:prstGeom prst="rect">
            <a:avLst/>
          </a:prstGeom>
        </p:spPr>
      </p:pic>
      <p:pic>
        <p:nvPicPr>
          <p:cNvPr id="16" name="Picture 2" descr="Image result for Pix4D">
            <a:extLst>
              <a:ext uri="{FF2B5EF4-FFF2-40B4-BE49-F238E27FC236}">
                <a16:creationId xmlns:a16="http://schemas.microsoft.com/office/drawing/2014/main" xmlns="" id="{1E2AFFF3-6268-D34E-9133-94880E20A5A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80169" y="122745"/>
            <a:ext cx="956064" cy="69879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Image result for uastec log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75709" y="6299200"/>
            <a:ext cx="1820255" cy="54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72828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900" decel="100000" fill="hold"/>
                                        <p:tgtEl>
                                          <p:spTgt spid="6"/>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8" presetID="37" presetClass="entr" presetSubtype="0" fill="hold" nodeType="withEffect">
                                  <p:stCondLst>
                                    <p:cond delay="0"/>
                                  </p:stCondLst>
                                  <p:childTnLst>
                                    <p:set>
                                      <p:cBhvr>
                                        <p:cTn id="19" dur="1" fill="hold">
                                          <p:stCondLst>
                                            <p:cond delay="0"/>
                                          </p:stCondLst>
                                        </p:cTn>
                                        <p:tgtEl>
                                          <p:spTgt spid="5122"/>
                                        </p:tgtEl>
                                        <p:attrNameLst>
                                          <p:attrName>style.visibility</p:attrName>
                                        </p:attrNameLst>
                                      </p:cBhvr>
                                      <p:to>
                                        <p:strVal val="visible"/>
                                      </p:to>
                                    </p:set>
                                    <p:animEffect transition="in" filter="fade">
                                      <p:cBhvr>
                                        <p:cTn id="20" dur="1000"/>
                                        <p:tgtEl>
                                          <p:spTgt spid="5122"/>
                                        </p:tgtEl>
                                      </p:cBhvr>
                                    </p:animEffect>
                                    <p:anim calcmode="lin" valueType="num">
                                      <p:cBhvr>
                                        <p:cTn id="21" dur="1000" fill="hold"/>
                                        <p:tgtEl>
                                          <p:spTgt spid="5122"/>
                                        </p:tgtEl>
                                        <p:attrNameLst>
                                          <p:attrName>ppt_x</p:attrName>
                                        </p:attrNameLst>
                                      </p:cBhvr>
                                      <p:tavLst>
                                        <p:tav tm="0">
                                          <p:val>
                                            <p:strVal val="#ppt_x"/>
                                          </p:val>
                                        </p:tav>
                                        <p:tav tm="100000">
                                          <p:val>
                                            <p:strVal val="#ppt_x"/>
                                          </p:val>
                                        </p:tav>
                                      </p:tavLst>
                                    </p:anim>
                                    <p:anim calcmode="lin" valueType="num">
                                      <p:cBhvr>
                                        <p:cTn id="22" dur="900" decel="100000" fill="hold"/>
                                        <p:tgtEl>
                                          <p:spTgt spid="5122"/>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5122"/>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37"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900" decel="100000" fill="hold"/>
                                        <p:tgtEl>
                                          <p:spTgt spid="11"/>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31" fill="hold">
                            <p:stCondLst>
                              <p:cond delay="3000"/>
                            </p:stCondLst>
                            <p:childTnLst>
                              <p:par>
                                <p:cTn id="32" presetID="37"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900" decel="100000" fill="hold"/>
                                        <p:tgtEl>
                                          <p:spTgt spid="5"/>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8" fill="hold">
                            <p:stCondLst>
                              <p:cond delay="4000"/>
                            </p:stCondLst>
                            <p:childTnLst>
                              <p:par>
                                <p:cTn id="39" presetID="37"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900" decel="100000" fill="hold"/>
                                        <p:tgtEl>
                                          <p:spTgt spid="1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45" fill="hold">
                            <p:stCondLst>
                              <p:cond delay="5000"/>
                            </p:stCondLst>
                            <p:childTnLst>
                              <p:par>
                                <p:cTn id="46" presetID="37"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900" decel="100000" fill="hold"/>
                                        <p:tgtEl>
                                          <p:spTgt spid="15"/>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dissolve">
                                      <p:cBhvr>
                                        <p:cTn id="56" dur="500"/>
                                        <p:tgtEl>
                                          <p:spTgt spid="14"/>
                                        </p:tgtEl>
                                      </p:cBhvr>
                                    </p:animEffect>
                                  </p:childTnLst>
                                </p:cTn>
                              </p:par>
                            </p:childTnLst>
                          </p:cTn>
                        </p:par>
                        <p:par>
                          <p:cTn id="57" fill="hold">
                            <p:stCondLst>
                              <p:cond delay="500"/>
                            </p:stCondLst>
                            <p:childTnLst>
                              <p:par>
                                <p:cTn id="58" presetID="27" presetClass="emph" presetSubtype="0" fill="remove" grpId="1" nodeType="afterEffect">
                                  <p:stCondLst>
                                    <p:cond delay="0"/>
                                  </p:stCondLst>
                                  <p:childTnLst>
                                    <p:animClr clrSpc="rgb" dir="cw">
                                      <p:cBhvr override="childStyle">
                                        <p:cTn id="59" dur="375" autoRev="1" fill="remove"/>
                                        <p:tgtEl>
                                          <p:spTgt spid="8"/>
                                        </p:tgtEl>
                                        <p:attrNameLst>
                                          <p:attrName>style.color</p:attrName>
                                        </p:attrNameLst>
                                      </p:cBhvr>
                                      <p:to>
                                        <a:schemeClr val="bg1"/>
                                      </p:to>
                                    </p:animClr>
                                    <p:animClr clrSpc="rgb" dir="cw">
                                      <p:cBhvr>
                                        <p:cTn id="60" dur="375" autoRev="1" fill="remove"/>
                                        <p:tgtEl>
                                          <p:spTgt spid="8"/>
                                        </p:tgtEl>
                                        <p:attrNameLst>
                                          <p:attrName>fillcolor</p:attrName>
                                        </p:attrNameLst>
                                      </p:cBhvr>
                                      <p:to>
                                        <a:schemeClr val="bg1"/>
                                      </p:to>
                                    </p:animClr>
                                    <p:set>
                                      <p:cBhvr>
                                        <p:cTn id="61" dur="375" autoRev="1" fill="remove"/>
                                        <p:tgtEl>
                                          <p:spTgt spid="8"/>
                                        </p:tgtEl>
                                        <p:attrNameLst>
                                          <p:attrName>fill.type</p:attrName>
                                        </p:attrNameLst>
                                      </p:cBhvr>
                                      <p:to>
                                        <p:strVal val="solid"/>
                                      </p:to>
                                    </p:set>
                                    <p:set>
                                      <p:cBhvr>
                                        <p:cTn id="62" dur="375" autoRev="1" fill="remove"/>
                                        <p:tgtEl>
                                          <p:spTgt spid="8"/>
                                        </p:tgtEl>
                                        <p:attrNameLst>
                                          <p:attrName>fill.on</p:attrName>
                                        </p:attrNameLst>
                                      </p:cBhvr>
                                      <p:to>
                                        <p:strVal val="true"/>
                                      </p:to>
                                    </p:set>
                                  </p:childTnLst>
                                </p:cTn>
                              </p:par>
                            </p:childTnLst>
                          </p:cTn>
                        </p:par>
                        <p:par>
                          <p:cTn id="63" fill="hold">
                            <p:stCondLst>
                              <p:cond delay="1250"/>
                            </p:stCondLst>
                            <p:childTnLst>
                              <p:par>
                                <p:cTn id="64" presetID="27" presetClass="emph" presetSubtype="0" fill="remove" grpId="1" nodeType="afterEffect">
                                  <p:stCondLst>
                                    <p:cond delay="0"/>
                                  </p:stCondLst>
                                  <p:childTnLst>
                                    <p:animClr clrSpc="rgb" dir="cw">
                                      <p:cBhvr override="childStyle">
                                        <p:cTn id="65" dur="375" autoRev="1" fill="remove"/>
                                        <p:tgtEl>
                                          <p:spTgt spid="11"/>
                                        </p:tgtEl>
                                        <p:attrNameLst>
                                          <p:attrName>style.color</p:attrName>
                                        </p:attrNameLst>
                                      </p:cBhvr>
                                      <p:to>
                                        <a:schemeClr val="bg1"/>
                                      </p:to>
                                    </p:animClr>
                                    <p:animClr clrSpc="rgb" dir="cw">
                                      <p:cBhvr>
                                        <p:cTn id="66" dur="375" autoRev="1" fill="remove"/>
                                        <p:tgtEl>
                                          <p:spTgt spid="11"/>
                                        </p:tgtEl>
                                        <p:attrNameLst>
                                          <p:attrName>fillcolor</p:attrName>
                                        </p:attrNameLst>
                                      </p:cBhvr>
                                      <p:to>
                                        <a:schemeClr val="bg1"/>
                                      </p:to>
                                    </p:animClr>
                                    <p:set>
                                      <p:cBhvr>
                                        <p:cTn id="67" dur="375" autoRev="1" fill="remove"/>
                                        <p:tgtEl>
                                          <p:spTgt spid="11"/>
                                        </p:tgtEl>
                                        <p:attrNameLst>
                                          <p:attrName>fill.type</p:attrName>
                                        </p:attrNameLst>
                                      </p:cBhvr>
                                      <p:to>
                                        <p:strVal val="solid"/>
                                      </p:to>
                                    </p:set>
                                    <p:set>
                                      <p:cBhvr>
                                        <p:cTn id="68" dur="375" autoRev="1" fill="remove"/>
                                        <p:tgtEl>
                                          <p:spTgt spid="11"/>
                                        </p:tgtEl>
                                        <p:attrNameLst>
                                          <p:attrName>fill.on</p:attrName>
                                        </p:attrNameLst>
                                      </p:cBhvr>
                                      <p:to>
                                        <p:strVal val="true"/>
                                      </p:to>
                                    </p:set>
                                  </p:childTnLst>
                                </p:cTn>
                              </p:par>
                            </p:childTnLst>
                          </p:cTn>
                        </p:par>
                        <p:par>
                          <p:cTn id="69" fill="hold">
                            <p:stCondLst>
                              <p:cond delay="2000"/>
                            </p:stCondLst>
                            <p:childTnLst>
                              <p:par>
                                <p:cTn id="70" presetID="27" presetClass="emph" presetSubtype="0" fill="remove" grpId="1" nodeType="afterEffect">
                                  <p:stCondLst>
                                    <p:cond delay="0"/>
                                  </p:stCondLst>
                                  <p:childTnLst>
                                    <p:animClr clrSpc="rgb" dir="cw">
                                      <p:cBhvr override="childStyle">
                                        <p:cTn id="71" dur="375" autoRev="1" fill="remove"/>
                                        <p:tgtEl>
                                          <p:spTgt spid="12"/>
                                        </p:tgtEl>
                                        <p:attrNameLst>
                                          <p:attrName>style.color</p:attrName>
                                        </p:attrNameLst>
                                      </p:cBhvr>
                                      <p:to>
                                        <a:schemeClr val="bg1"/>
                                      </p:to>
                                    </p:animClr>
                                    <p:animClr clrSpc="rgb" dir="cw">
                                      <p:cBhvr>
                                        <p:cTn id="72" dur="375" autoRev="1" fill="remove"/>
                                        <p:tgtEl>
                                          <p:spTgt spid="12"/>
                                        </p:tgtEl>
                                        <p:attrNameLst>
                                          <p:attrName>fillcolor</p:attrName>
                                        </p:attrNameLst>
                                      </p:cBhvr>
                                      <p:to>
                                        <a:schemeClr val="bg1"/>
                                      </p:to>
                                    </p:animClr>
                                    <p:set>
                                      <p:cBhvr>
                                        <p:cTn id="73" dur="375" autoRev="1" fill="remove"/>
                                        <p:tgtEl>
                                          <p:spTgt spid="12"/>
                                        </p:tgtEl>
                                        <p:attrNameLst>
                                          <p:attrName>fill.type</p:attrName>
                                        </p:attrNameLst>
                                      </p:cBhvr>
                                      <p:to>
                                        <p:strVal val="solid"/>
                                      </p:to>
                                    </p:set>
                                    <p:set>
                                      <p:cBhvr>
                                        <p:cTn id="74" dur="375" autoRev="1" fill="remove"/>
                                        <p:tgtEl>
                                          <p:spTgt spid="12"/>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1" grpId="0" animBg="1"/>
      <p:bldP spid="11" grpId="1" animBg="1"/>
      <p:bldP spid="12" grpId="0" animBg="1"/>
      <p:bldP spid="12" grpId="1" animBg="1"/>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3"/>
          <a:srcRect l="68002" t="44976" r="1072" b="-1"/>
          <a:stretch/>
        </p:blipFill>
        <p:spPr>
          <a:xfrm>
            <a:off x="5450285" y="4023166"/>
            <a:ext cx="1752601" cy="2834834"/>
          </a:xfrm>
          <a:prstGeom prst="rect">
            <a:avLst/>
          </a:prstGeom>
        </p:spPr>
      </p:pic>
      <p:sp>
        <p:nvSpPr>
          <p:cNvPr id="3" name="Slide Number Placeholder 2"/>
          <p:cNvSpPr>
            <a:spLocks noGrp="1"/>
          </p:cNvSpPr>
          <p:nvPr>
            <p:ph type="sldNum" sz="quarter" idx="4294967295"/>
          </p:nvPr>
        </p:nvSpPr>
        <p:spPr>
          <a:xfrm>
            <a:off x="8673398" y="6556248"/>
            <a:ext cx="941203" cy="301752"/>
          </a:xfrm>
          <a:prstGeom prst="rect">
            <a:avLst/>
          </a:prstGeo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D57F1E4F-1CFF-5643-939E-02111984F565}" type="slidenum">
              <a:rPr kumimoji="0" lang="en-US" sz="1200" b="0" i="0" u="none" strike="noStrike" kern="1200" cap="none" spc="0" normalizeH="0" baseline="0" noProof="0" smtClean="0">
                <a:ln>
                  <a:noFill/>
                </a:ln>
                <a:solidFill>
                  <a:srgbClr val="FFFFFF"/>
                </a:solidFill>
                <a:effectLst/>
                <a:uLnTx/>
                <a:uFillTx/>
                <a:latin typeface="Arial" pitchFamily="34" charset="0"/>
                <a:ea typeface="+mn-ea"/>
                <a:cs typeface="Arial"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200" b="0" i="0" u="none" strike="noStrike" kern="1200" cap="none" spc="0" normalizeH="0" baseline="0" noProof="0" dirty="0">
              <a:ln>
                <a:noFill/>
              </a:ln>
              <a:solidFill>
                <a:srgbClr val="FFFFFF"/>
              </a:solidFill>
              <a:effectLst/>
              <a:uLnTx/>
              <a:uFillTx/>
              <a:latin typeface="Arial" pitchFamily="34" charset="0"/>
              <a:ea typeface="+mn-ea"/>
              <a:cs typeface="Arial" pitchFamily="34" charset="0"/>
            </a:endParaRPr>
          </a:p>
        </p:txBody>
      </p:sp>
      <p:pic>
        <p:nvPicPr>
          <p:cNvPr id="6" name="Picture 5"/>
          <p:cNvPicPr>
            <a:picLocks noChangeAspect="1"/>
          </p:cNvPicPr>
          <p:nvPr/>
        </p:nvPicPr>
        <p:blipFill rotWithShape="1">
          <a:blip r:embed="rId4"/>
          <a:srcRect t="1527" b="42016"/>
          <a:stretch/>
        </p:blipFill>
        <p:spPr>
          <a:xfrm>
            <a:off x="772059" y="1136736"/>
            <a:ext cx="6549320" cy="2673412"/>
          </a:xfrm>
          <a:prstGeom prst="rect">
            <a:avLst/>
          </a:prstGeom>
        </p:spPr>
      </p:pic>
      <p:pic>
        <p:nvPicPr>
          <p:cNvPr id="8" name="Picture 7"/>
          <p:cNvPicPr>
            <a:picLocks noChangeAspect="1"/>
          </p:cNvPicPr>
          <p:nvPr/>
        </p:nvPicPr>
        <p:blipFill rotWithShape="1">
          <a:blip r:embed="rId3"/>
          <a:srcRect l="-4606" t="44976" r="31998" b="-1"/>
          <a:stretch/>
        </p:blipFill>
        <p:spPr>
          <a:xfrm>
            <a:off x="772059" y="3810148"/>
            <a:ext cx="4114800" cy="2834834"/>
          </a:xfrm>
          <a:prstGeom prst="rect">
            <a:avLst/>
          </a:prstGeom>
        </p:spPr>
      </p:pic>
      <p:sp>
        <p:nvSpPr>
          <p:cNvPr id="11" name="Rectangle 2">
            <a:extLst>
              <a:ext uri="{FF2B5EF4-FFF2-40B4-BE49-F238E27FC236}">
                <a16:creationId xmlns:a16="http://schemas.microsoft.com/office/drawing/2014/main" xmlns="" id="{072E213B-9AB6-8E4A-8861-9F70E8E069AC}"/>
              </a:ext>
            </a:extLst>
          </p:cNvPr>
          <p:cNvSpPr txBox="1">
            <a:spLocks noChangeArrowheads="1"/>
          </p:cNvSpPr>
          <p:nvPr/>
        </p:nvSpPr>
        <p:spPr>
          <a:xfrm>
            <a:off x="391495" y="0"/>
            <a:ext cx="8669690" cy="13255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4000" b="1" kern="1200">
                <a:solidFill>
                  <a:srgbClr val="0070C0"/>
                </a:solidFill>
                <a:latin typeface="+mj-lt"/>
                <a:ea typeface="+mj-ea"/>
                <a:cs typeface="+mj-cs"/>
              </a:defRPr>
            </a:lvl1pPr>
          </a:lstStyle>
          <a:p>
            <a:r>
              <a:rPr lang="en-US" altLang="en-US" sz="3600" dirty="0"/>
              <a:t>Example of UAS-</a:t>
            </a:r>
            <a:r>
              <a:rPr lang="en-US" altLang="en-US" sz="3600" dirty="0" err="1"/>
              <a:t>SfM</a:t>
            </a:r>
            <a:r>
              <a:rPr lang="en-US" altLang="en-US" sz="3600" dirty="0"/>
              <a:t> Ag. Processing Workflow</a:t>
            </a:r>
          </a:p>
        </p:txBody>
      </p:sp>
      <p:pic>
        <p:nvPicPr>
          <p:cNvPr id="7" name="Picture 6">
            <a:extLst>
              <a:ext uri="{FF2B5EF4-FFF2-40B4-BE49-F238E27FC236}">
                <a16:creationId xmlns:a16="http://schemas.microsoft.com/office/drawing/2014/main" xmlns="" id="{B5171E22-0369-E84F-A224-34407A6E1A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1379" y="6393102"/>
            <a:ext cx="1576211" cy="326113"/>
          </a:xfrm>
          <a:prstGeom prst="rect">
            <a:avLst/>
          </a:prstGeom>
        </p:spPr>
      </p:pic>
      <p:pic>
        <p:nvPicPr>
          <p:cNvPr id="9" name="Picture 2" descr="Image result for uastec log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241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TextBox 23"/>
          <p:cNvSpPr txBox="1"/>
          <p:nvPr/>
        </p:nvSpPr>
        <p:spPr>
          <a:xfrm>
            <a:off x="4454257" y="4737362"/>
            <a:ext cx="4574565" cy="707886"/>
          </a:xfrm>
          <a:prstGeom prst="rect">
            <a:avLst/>
          </a:prstGeom>
          <a:noFill/>
        </p:spPr>
        <p:txBody>
          <a:bodyPr wrap="square" rtlCol="0">
            <a:spAutoFit/>
          </a:bodyPr>
          <a:lstStyle/>
          <a:p>
            <a:pPr defTabSz="685800" fontAlgn="auto">
              <a:spcBef>
                <a:spcPts val="0"/>
              </a:spcBef>
              <a:spcAft>
                <a:spcPts val="0"/>
              </a:spcAft>
            </a:pPr>
            <a:r>
              <a:rPr lang="en-US" sz="2000" i="1" dirty="0"/>
              <a:t>imagery is processed using </a:t>
            </a:r>
            <a:r>
              <a:rPr lang="en-US" sz="2000" b="1" i="1" dirty="0"/>
              <a:t>structure-from-motion (SfM) </a:t>
            </a:r>
            <a:r>
              <a:rPr lang="en-US" sz="2000" i="1" dirty="0"/>
              <a:t>photogrammetry</a:t>
            </a:r>
            <a:endParaRPr lang="uk-UA" sz="2000" i="1" dirty="0"/>
          </a:p>
        </p:txBody>
      </p:sp>
      <p:sp>
        <p:nvSpPr>
          <p:cNvPr id="73" name="TextBox 72"/>
          <p:cNvSpPr txBox="1"/>
          <p:nvPr/>
        </p:nvSpPr>
        <p:spPr>
          <a:xfrm>
            <a:off x="5410200" y="4184692"/>
            <a:ext cx="3618622" cy="507831"/>
          </a:xfrm>
          <a:prstGeom prst="rect">
            <a:avLst/>
          </a:prstGeom>
          <a:noFill/>
        </p:spPr>
        <p:txBody>
          <a:bodyPr wrap="square" rtlCol="0">
            <a:spAutoFit/>
          </a:bodyPr>
          <a:lstStyle/>
          <a:p>
            <a:pPr defTabSz="457200" fontAlgn="auto">
              <a:spcBef>
                <a:spcPct val="50000"/>
              </a:spcBef>
              <a:spcAft>
                <a:spcPts val="0"/>
              </a:spcAft>
              <a:defRPr/>
            </a:pPr>
            <a:r>
              <a:rPr lang="en-GB" sz="900" dirty="0">
                <a:solidFill>
                  <a:srgbClr val="FFFFFF"/>
                </a:solidFill>
                <a:cs typeface="Arial" panose="020B0604020202020204" pitchFamily="34" charset="0"/>
              </a:rPr>
              <a:t>Dense, </a:t>
            </a:r>
            <a:r>
              <a:rPr lang="en-GB" sz="900" b="1" dirty="0">
                <a:solidFill>
                  <a:srgbClr val="FFFFFF"/>
                </a:solidFill>
                <a:cs typeface="Arial" panose="020B0604020202020204" pitchFamily="34" charset="0"/>
              </a:rPr>
              <a:t>textured </a:t>
            </a:r>
            <a:r>
              <a:rPr lang="en-GB" sz="1200" b="1" dirty="0">
                <a:solidFill>
                  <a:srgbClr val="FFFFFF"/>
                </a:solidFill>
                <a:cs typeface="Arial" panose="020B0604020202020204" pitchFamily="34" charset="0"/>
              </a:rPr>
              <a:t>3D point cloud</a:t>
            </a:r>
            <a:r>
              <a:rPr lang="en-GB" sz="900" dirty="0">
                <a:solidFill>
                  <a:srgbClr val="FFFFFF"/>
                </a:solidFill>
                <a:cs typeface="Arial" panose="020B0604020202020204" pitchFamily="34" charset="0"/>
              </a:rPr>
              <a:t>, Little St. George Island, FL  </a:t>
            </a:r>
          </a:p>
          <a:p>
            <a:pPr defTabSz="457200" fontAlgn="auto">
              <a:spcBef>
                <a:spcPct val="50000"/>
              </a:spcBef>
              <a:spcAft>
                <a:spcPts val="0"/>
              </a:spcAft>
              <a:defRPr/>
            </a:pPr>
            <a:r>
              <a:rPr lang="en-GB" sz="1000" i="1" dirty="0">
                <a:solidFill>
                  <a:srgbClr val="FFFFFF"/>
                </a:solidFill>
                <a:cs typeface="Arial" panose="020B0604020202020204" pitchFamily="34" charset="0"/>
              </a:rPr>
              <a:t>&gt; 1000 pts/m</a:t>
            </a:r>
            <a:r>
              <a:rPr lang="en-GB" sz="1000" i="1" baseline="30000" dirty="0">
                <a:solidFill>
                  <a:srgbClr val="FFFFFF"/>
                </a:solidFill>
                <a:cs typeface="Arial" panose="020B0604020202020204" pitchFamily="34" charset="0"/>
              </a:rPr>
              <a:t>2</a:t>
            </a:r>
            <a:endParaRPr lang="en-GB" sz="1000" dirty="0">
              <a:solidFill>
                <a:srgbClr val="FFFFFF"/>
              </a:solidFill>
              <a:cs typeface="Arial" panose="020B0604020202020204" pitchFamily="34" charset="0"/>
            </a:endParaRPr>
          </a:p>
        </p:txBody>
      </p:sp>
      <p:pic>
        <p:nvPicPr>
          <p:cNvPr id="27" name="Picture 26" descr="This figure shows a camera taking a photo at four different locations. The images are all of the same feature. Points on the feature that are shown in multiple photographs are tied to the images through line of sight tie lines. " title="Structure from Motion examp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033" y="3523167"/>
            <a:ext cx="2596229" cy="1830880"/>
          </a:xfrm>
          <a:prstGeom prst="rect">
            <a:avLst/>
          </a:prstGeom>
          <a:solidFill>
            <a:srgbClr val="FFFFFF"/>
          </a:solidFill>
        </p:spPr>
      </p:pic>
      <p:pic>
        <p:nvPicPr>
          <p:cNvPr id="28" name="Picture 27"/>
          <p:cNvPicPr/>
          <p:nvPr/>
        </p:nvPicPr>
        <p:blipFill>
          <a:blip r:embed="rId4"/>
          <a:stretch>
            <a:fillRect/>
          </a:stretch>
        </p:blipFill>
        <p:spPr>
          <a:xfrm>
            <a:off x="304346" y="2177665"/>
            <a:ext cx="2823790" cy="1186085"/>
          </a:xfrm>
          <a:prstGeom prst="rect">
            <a:avLst/>
          </a:prstGeom>
          <a:ln>
            <a:solidFill>
              <a:schemeClr val="tx1"/>
            </a:solidFill>
          </a:ln>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94754" y="2034977"/>
            <a:ext cx="5034068" cy="2657546"/>
          </a:xfrm>
          <a:prstGeom prst="rect">
            <a:avLst/>
          </a:prstGeom>
        </p:spPr>
      </p:pic>
      <p:sp>
        <p:nvSpPr>
          <p:cNvPr id="31" name="Right Arrow 30"/>
          <p:cNvSpPr/>
          <p:nvPr/>
        </p:nvSpPr>
        <p:spPr>
          <a:xfrm>
            <a:off x="3247805" y="3661188"/>
            <a:ext cx="233864" cy="2065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sz="1400">
              <a:solidFill>
                <a:srgbClr val="F2F2F5"/>
              </a:solidFill>
            </a:endParaRPr>
          </a:p>
        </p:txBody>
      </p:sp>
      <p:sp>
        <p:nvSpPr>
          <p:cNvPr id="26" name="Title 6">
            <a:extLst>
              <a:ext uri="{FF2B5EF4-FFF2-40B4-BE49-F238E27FC236}">
                <a16:creationId xmlns:a16="http://schemas.microsoft.com/office/drawing/2014/main" xmlns="" id="{0ACEBD90-9FF0-174A-B316-76E984B5095C}"/>
              </a:ext>
            </a:extLst>
          </p:cNvPr>
          <p:cNvSpPr txBox="1">
            <a:spLocks/>
          </p:cNvSpPr>
          <p:nvPr/>
        </p:nvSpPr>
        <p:spPr>
          <a:xfrm>
            <a:off x="451359" y="508108"/>
            <a:ext cx="6060621" cy="1034129"/>
          </a:xfrm>
          <a:prstGeom prst="rect">
            <a:avLst/>
          </a:prstGeom>
          <a:noFill/>
        </p:spPr>
        <p:txBody>
          <a:bodyPr vert="horz" wrap="square" lIns="91440" tIns="45720" rIns="91440" bIns="45720" rtlCol="0" anchor="ctr">
            <a:spAutoFit/>
          </a:bodyPr>
          <a:lstStyle>
            <a:lvl1pPr algn="l" defTabSz="685800" rtl="0" eaLnBrk="1" latinLnBrk="0" hangingPunct="1">
              <a:lnSpc>
                <a:spcPct val="90000"/>
              </a:lnSpc>
              <a:spcBef>
                <a:spcPct val="0"/>
              </a:spcBef>
              <a:buNone/>
              <a:defRPr lang="uk-UA" sz="2300" b="1" kern="1200">
                <a:solidFill>
                  <a:srgbClr val="0070C0"/>
                </a:solidFill>
                <a:latin typeface="+mn-lt"/>
                <a:ea typeface="Roboto Condensed" panose="02000000000000000000" pitchFamily="2" charset="0"/>
                <a:cs typeface="+mn-cs"/>
              </a:defRPr>
            </a:lvl1pPr>
          </a:lstStyle>
          <a:p>
            <a:r>
              <a:rPr lang="en-US" sz="3600" dirty="0">
                <a:solidFill>
                  <a:schemeClr val="accent1"/>
                </a:solidFill>
              </a:rPr>
              <a:t>UAS</a:t>
            </a:r>
            <a:r>
              <a:rPr lang="en-US" sz="4400" dirty="0">
                <a:solidFill>
                  <a:schemeClr val="accent1"/>
                </a:solidFill>
              </a:rPr>
              <a:t/>
            </a:r>
            <a:br>
              <a:rPr lang="en-US" sz="4400" dirty="0">
                <a:solidFill>
                  <a:schemeClr val="accent1"/>
                </a:solidFill>
              </a:rPr>
            </a:br>
            <a:r>
              <a:rPr lang="en-US" sz="3200" dirty="0">
                <a:solidFill>
                  <a:schemeClr val="tx1"/>
                </a:solidFill>
              </a:rPr>
              <a:t>aerial mapping</a:t>
            </a:r>
            <a:endParaRPr lang="en-US" sz="3200" dirty="0"/>
          </a:p>
        </p:txBody>
      </p:sp>
      <p:pic>
        <p:nvPicPr>
          <p:cNvPr id="30" name="Picture 29">
            <a:extLst>
              <a:ext uri="{FF2B5EF4-FFF2-40B4-BE49-F238E27FC236}">
                <a16:creationId xmlns:a16="http://schemas.microsoft.com/office/drawing/2014/main" xmlns="" id="{73EAA8DA-7D99-2047-B8B8-26EFCC6D79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11788" y="6174423"/>
            <a:ext cx="2120131" cy="438648"/>
          </a:xfrm>
          <a:prstGeom prst="rect">
            <a:avLst/>
          </a:prstGeom>
        </p:spPr>
      </p:pic>
      <p:pic>
        <p:nvPicPr>
          <p:cNvPr id="10" name="Picture 2" descr="Image result for uastec log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0"/>
          </p:nvPr>
        </p:nvSpPr>
        <p:spPr/>
        <p:txBody>
          <a:bodyPr/>
          <a:lstStyle/>
          <a:p>
            <a:pPr algn="l"/>
            <a:r>
              <a:rPr lang="en-US" smtClean="0"/>
              <a:t>page</a:t>
            </a:r>
          </a:p>
          <a:p>
            <a:pPr algn="l"/>
            <a:r>
              <a:rPr lang="en-US" smtClean="0"/>
              <a:t>0</a:t>
            </a:r>
            <a:fld id="{37D409AB-2201-4E18-8A34-C31753AD9B06}" type="slidenum">
              <a:rPr smtClean="0"/>
              <a:pPr algn="l"/>
              <a:t>4</a:t>
            </a:fld>
            <a:endParaRPr/>
          </a:p>
        </p:txBody>
      </p:sp>
    </p:spTree>
    <p:extLst>
      <p:ext uri="{BB962C8B-B14F-4D97-AF65-F5344CB8AC3E}">
        <p14:creationId xmlns:p14="http://schemas.microsoft.com/office/powerpoint/2010/main" val="3137002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bwMode="auto">
          <a:xfrm>
            <a:off x="438150" y="5535108"/>
            <a:ext cx="8077200" cy="369909"/>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2200" b="0" i="0" u="none" strike="noStrike" kern="1200" cap="none" spc="0" normalizeH="0" baseline="0" noProof="0" dirty="0">
                <a:ln>
                  <a:noFill/>
                </a:ln>
                <a:effectLst/>
                <a:uLnTx/>
                <a:uFillTx/>
                <a:latin typeface="Calibri"/>
                <a:ea typeface="+mn-ea"/>
                <a:cs typeface="+mn-cs"/>
              </a:rPr>
              <a:t>Limitations: </a:t>
            </a:r>
            <a:r>
              <a:rPr kumimoji="0" lang="en-US" sz="2200" b="0" i="1" u="none" strike="noStrike" kern="1200" cap="none" spc="0" normalizeH="0" baseline="0" noProof="0" dirty="0">
                <a:ln>
                  <a:noFill/>
                </a:ln>
                <a:effectLst/>
                <a:uLnTx/>
                <a:uFillTx/>
                <a:latin typeface="Calibri"/>
                <a:ea typeface="+mn-ea"/>
                <a:cs typeface="+mn-cs"/>
              </a:rPr>
              <a:t>Payload weight, endurance, spatial coverage, regulations</a:t>
            </a:r>
          </a:p>
        </p:txBody>
      </p:sp>
      <p:sp>
        <p:nvSpPr>
          <p:cNvPr id="2" name="Title 1"/>
          <p:cNvSpPr>
            <a:spLocks noGrp="1"/>
          </p:cNvSpPr>
          <p:nvPr>
            <p:ph type="title"/>
          </p:nvPr>
        </p:nvSpPr>
        <p:spPr/>
        <p:txBody>
          <a:bodyPr/>
          <a:lstStyle/>
          <a:p>
            <a:r>
              <a:rPr lang="en-US" dirty="0"/>
              <a:t>Advantages of </a:t>
            </a:r>
            <a:r>
              <a:rPr lang="en-US" dirty="0" err="1"/>
              <a:t>sUAS</a:t>
            </a:r>
            <a:r>
              <a:rPr lang="en-US" dirty="0"/>
              <a:t> for Mapping</a:t>
            </a:r>
          </a:p>
        </p:txBody>
      </p:sp>
      <p:sp>
        <p:nvSpPr>
          <p:cNvPr id="3" name="Content Placeholder 2"/>
          <p:cNvSpPr>
            <a:spLocks noGrp="1"/>
          </p:cNvSpPr>
          <p:nvPr>
            <p:ph idx="1"/>
          </p:nvPr>
        </p:nvSpPr>
        <p:spPr>
          <a:xfrm>
            <a:off x="628650" y="1825625"/>
            <a:ext cx="7886700" cy="3072946"/>
          </a:xfrm>
        </p:spPr>
        <p:txBody>
          <a:bodyPr/>
          <a:lstStyle/>
          <a:p>
            <a:r>
              <a:rPr lang="en-US" dirty="0"/>
              <a:t>Rapid deployment </a:t>
            </a:r>
          </a:p>
          <a:p>
            <a:r>
              <a:rPr lang="en-US" dirty="0"/>
              <a:t>High temporal repeatability</a:t>
            </a:r>
          </a:p>
          <a:p>
            <a:r>
              <a:rPr lang="en-US" dirty="0" err="1"/>
              <a:t>Flexibile</a:t>
            </a:r>
            <a:r>
              <a:rPr lang="en-US" dirty="0"/>
              <a:t> acquisition</a:t>
            </a:r>
          </a:p>
          <a:p>
            <a:r>
              <a:rPr lang="en-US" dirty="0"/>
              <a:t>Can be less costly and safer (no pilot onboard)</a:t>
            </a:r>
          </a:p>
          <a:p>
            <a:r>
              <a:rPr lang="en-US" dirty="0" err="1"/>
              <a:t>Hyperspatial</a:t>
            </a:r>
            <a:r>
              <a:rPr lang="en-US" dirty="0"/>
              <a:t> imagery resolution (meters to mm)</a:t>
            </a:r>
          </a:p>
          <a:p>
            <a:endParaRPr lang="en-US" dirty="0"/>
          </a:p>
        </p:txBody>
      </p:sp>
      <p:pic>
        <p:nvPicPr>
          <p:cNvPr id="5"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5</a:t>
            </a:fld>
            <a:endParaRPr lang="en-US"/>
          </a:p>
        </p:txBody>
      </p:sp>
    </p:spTree>
    <p:extLst>
      <p:ext uri="{BB962C8B-B14F-4D97-AF65-F5344CB8AC3E}">
        <p14:creationId xmlns:p14="http://schemas.microsoft.com/office/powerpoint/2010/main" val="422804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62000" y="609600"/>
            <a:ext cx="7696200" cy="5644850"/>
          </a:xfrm>
          <a:prstGeom prst="rect">
            <a:avLst/>
          </a:prstGeom>
        </p:spPr>
      </p:pic>
      <p:sp>
        <p:nvSpPr>
          <p:cNvPr id="5" name="TextBox 4"/>
          <p:cNvSpPr txBox="1"/>
          <p:nvPr/>
        </p:nvSpPr>
        <p:spPr bwMode="auto">
          <a:xfrm>
            <a:off x="762000" y="6477000"/>
            <a:ext cx="2514600" cy="24622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l" defTabSz="914400" rtl="0" eaLnBrk="1" fontAlgn="base" latinLnBrk="0" hangingPunct="1">
              <a:lnSpc>
                <a:spcPct val="8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Calibri"/>
                <a:ea typeface="+mn-ea"/>
                <a:cs typeface="+mn-cs"/>
              </a:rPr>
              <a:t>Image </a:t>
            </a:r>
            <a:r>
              <a:rPr kumimoji="0" lang="en-US" sz="1200" b="0" i="0" u="none" strike="noStrike" kern="1200" cap="none" spc="0" normalizeH="0" baseline="0" noProof="0" dirty="0">
                <a:ln>
                  <a:noFill/>
                </a:ln>
                <a:effectLst/>
                <a:uLnTx/>
                <a:uFillTx/>
                <a:latin typeface="Calibri"/>
                <a:ea typeface="+mn-ea"/>
                <a:cs typeface="+mn-cs"/>
              </a:rPr>
              <a:t>Source: </a:t>
            </a:r>
            <a:r>
              <a:rPr kumimoji="0" lang="en-US" sz="1200" b="0" i="0" u="none" strike="noStrike" kern="1200" cap="none" spc="0" normalizeH="0" baseline="0" noProof="0" dirty="0" err="1">
                <a:ln>
                  <a:noFill/>
                </a:ln>
                <a:effectLst/>
                <a:uLnTx/>
                <a:uFillTx/>
                <a:latin typeface="Calibri"/>
                <a:ea typeface="+mn-ea"/>
                <a:cs typeface="+mn-cs"/>
              </a:rPr>
              <a:t>WestCoastPlacer</a:t>
            </a:r>
            <a:endParaRPr kumimoji="0" lang="en-US" sz="1200" b="0" i="0" u="none" strike="noStrike" kern="1200" cap="none" spc="0" normalizeH="0" baseline="0" noProof="0" dirty="0">
              <a:ln>
                <a:noFill/>
              </a:ln>
              <a:effectLst/>
              <a:uLnTx/>
              <a:uFillTx/>
              <a:latin typeface="Calibri"/>
              <a:ea typeface="+mn-ea"/>
              <a:cs typeface="+mn-cs"/>
            </a:endParaRPr>
          </a:p>
        </p:txBody>
      </p:sp>
      <p:sp>
        <p:nvSpPr>
          <p:cNvPr id="6" name="TextBox 5">
            <a:extLst>
              <a:ext uri="{FF2B5EF4-FFF2-40B4-BE49-F238E27FC236}">
                <a16:creationId xmlns:a16="http://schemas.microsoft.com/office/drawing/2014/main" xmlns="" id="{B7BFA759-03CA-E84E-86B0-C51E554DD03D}"/>
              </a:ext>
            </a:extLst>
          </p:cNvPr>
          <p:cNvSpPr txBox="1"/>
          <p:nvPr/>
        </p:nvSpPr>
        <p:spPr bwMode="auto">
          <a:xfrm>
            <a:off x="5638800" y="974275"/>
            <a:ext cx="2286000" cy="3231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mn-ea"/>
                <a:cs typeface="+mn-cs"/>
              </a:rPr>
              <a:t>4 cm</a:t>
            </a:r>
          </a:p>
        </p:txBody>
      </p:sp>
      <p:sp>
        <p:nvSpPr>
          <p:cNvPr id="7" name="TextBox 6">
            <a:extLst>
              <a:ext uri="{FF2B5EF4-FFF2-40B4-BE49-F238E27FC236}">
                <a16:creationId xmlns:a16="http://schemas.microsoft.com/office/drawing/2014/main" xmlns="" id="{9FAD49E3-4079-1F4B-BD07-6DCFDBD106E7}"/>
              </a:ext>
            </a:extLst>
          </p:cNvPr>
          <p:cNvSpPr txBox="1"/>
          <p:nvPr/>
        </p:nvSpPr>
        <p:spPr bwMode="auto">
          <a:xfrm>
            <a:off x="1572986" y="957947"/>
            <a:ext cx="2286000" cy="32316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lang="en-US" dirty="0">
                <a:solidFill>
                  <a:srgbClr val="FFFFFF"/>
                </a:solidFill>
                <a:latin typeface="Calibri"/>
              </a:rPr>
              <a:t>60</a:t>
            </a:r>
            <a:r>
              <a:rPr kumimoji="0" lang="en-US" sz="1800" b="0" i="0" u="none" strike="noStrike" kern="1200" cap="none" spc="0" normalizeH="0" baseline="0" noProof="0" dirty="0">
                <a:ln>
                  <a:noFill/>
                </a:ln>
                <a:solidFill>
                  <a:srgbClr val="FFFFFF"/>
                </a:solidFill>
                <a:effectLst/>
                <a:uLnTx/>
                <a:uFillTx/>
                <a:latin typeface="Calibri"/>
                <a:ea typeface="+mn-ea"/>
                <a:cs typeface="+mn-cs"/>
              </a:rPr>
              <a:t> cm</a:t>
            </a:r>
          </a:p>
        </p:txBody>
      </p:sp>
      <p:pic>
        <p:nvPicPr>
          <p:cNvPr id="8"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6</a:t>
            </a:fld>
            <a:endParaRPr lang="en-US"/>
          </a:p>
        </p:txBody>
      </p:sp>
    </p:spTree>
    <p:extLst>
      <p:ext uri="{BB962C8B-B14F-4D97-AF65-F5344CB8AC3E}">
        <p14:creationId xmlns:p14="http://schemas.microsoft.com/office/powerpoint/2010/main" val="3736925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874" y="1408176"/>
            <a:ext cx="8056926" cy="50480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bwMode="auto">
          <a:xfrm>
            <a:off x="859971" y="5982021"/>
            <a:ext cx="2514600" cy="243785"/>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kumimoji="0" lang="en-US" sz="1200" b="0" i="0" u="none" strike="noStrike" kern="1200" cap="none" spc="0" normalizeH="0" baseline="0" noProof="0" dirty="0">
                <a:ln>
                  <a:noFill/>
                </a:ln>
                <a:effectLst/>
                <a:uLnTx/>
                <a:uFillTx/>
                <a:ea typeface="+mn-ea"/>
                <a:cs typeface="+mn-cs"/>
              </a:rPr>
              <a:t>From Greenwood 2014</a:t>
            </a:r>
          </a:p>
        </p:txBody>
      </p:sp>
      <p:sp>
        <p:nvSpPr>
          <p:cNvPr id="14" name="Rectangle 13">
            <a:extLst>
              <a:ext uri="{FF2B5EF4-FFF2-40B4-BE49-F238E27FC236}">
                <a16:creationId xmlns:a16="http://schemas.microsoft.com/office/drawing/2014/main" xmlns="" id="{3192167E-E787-DF48-9AC4-828374C01540}"/>
              </a:ext>
            </a:extLst>
          </p:cNvPr>
          <p:cNvSpPr/>
          <p:nvPr/>
        </p:nvSpPr>
        <p:spPr>
          <a:xfrm>
            <a:off x="7718513" y="5750216"/>
            <a:ext cx="1401538" cy="294248"/>
          </a:xfrm>
          <a:prstGeom prst="rect">
            <a:avLst/>
          </a:prstGeom>
        </p:spPr>
        <p:txBody>
          <a:bodyPr wrap="none">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lang="en-US" sz="1600" dirty="0"/>
              <a:t>f</a:t>
            </a:r>
            <a:r>
              <a:rPr kumimoji="0" lang="en-US" sz="1600" b="0" i="0" u="none" strike="noStrike" kern="1200" cap="none" spc="0" normalizeH="0" baseline="0" noProof="0" dirty="0">
                <a:ln>
                  <a:noFill/>
                </a:ln>
                <a:effectLst/>
                <a:uLnTx/>
                <a:uFillTx/>
                <a:ea typeface="+mn-ea"/>
                <a:cs typeface="+mn-cs"/>
              </a:rPr>
              <a:t>light direction</a:t>
            </a:r>
          </a:p>
        </p:txBody>
      </p:sp>
      <p:cxnSp>
        <p:nvCxnSpPr>
          <p:cNvPr id="7" name="Straight Arrow Connector 6">
            <a:extLst>
              <a:ext uri="{FF2B5EF4-FFF2-40B4-BE49-F238E27FC236}">
                <a16:creationId xmlns:a16="http://schemas.microsoft.com/office/drawing/2014/main" xmlns="" id="{A3BAE89D-7503-EA42-ADEE-547AC4B3B758}"/>
              </a:ext>
            </a:extLst>
          </p:cNvPr>
          <p:cNvCxnSpPr/>
          <p:nvPr/>
        </p:nvCxnSpPr>
        <p:spPr>
          <a:xfrm flipV="1">
            <a:off x="8474529" y="5176157"/>
            <a:ext cx="0" cy="446635"/>
          </a:xfrm>
          <a:prstGeom prst="straightConnector1">
            <a:avLst/>
          </a:prstGeom>
          <a:ln w="476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itle 7">
            <a:extLst>
              <a:ext uri="{FF2B5EF4-FFF2-40B4-BE49-F238E27FC236}">
                <a16:creationId xmlns:a16="http://schemas.microsoft.com/office/drawing/2014/main" xmlns="" id="{D0D9E6C6-D054-8144-917A-6A4FD63ECEAE}"/>
              </a:ext>
            </a:extLst>
          </p:cNvPr>
          <p:cNvSpPr txBox="1">
            <a:spLocks/>
          </p:cNvSpPr>
          <p:nvPr/>
        </p:nvSpPr>
        <p:spPr>
          <a:xfrm>
            <a:off x="457200" y="155448"/>
            <a:ext cx="8229600" cy="1252728"/>
          </a:xfrm>
          <a:prstGeom prst="rect">
            <a:avLst/>
          </a:prstGeom>
        </p:spPr>
        <p:txBody>
          <a:bodyPr vert="horz" lIns="91440" rIns="45720" rtlCol="0" anchor="ctr">
            <a:normAutofit lnSpcReduction="10000"/>
            <a:scene3d>
              <a:camera prst="orthographicFront"/>
              <a:lightRig rig="threePt" dir="t">
                <a:rot lat="0" lon="0" rev="4800000"/>
              </a:lightRig>
            </a:scene3d>
            <a:sp3d prstMaterial="matte">
              <a:bevelT w="50800" h="10160"/>
            </a:sp3d>
          </a:bodyPr>
          <a:lst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a:lstStyle>
          <a:p>
            <a:pPr lvl="0">
              <a:defRPr/>
            </a:pPr>
            <a:r>
              <a:rPr lang="en-US" sz="4400" dirty="0">
                <a:solidFill>
                  <a:srgbClr val="0070C0"/>
                </a:solidFill>
              </a:rPr>
              <a:t>Mission Planning</a:t>
            </a:r>
          </a:p>
          <a:p>
            <a:pPr lvl="0">
              <a:defRPr/>
            </a:pPr>
            <a:r>
              <a:rPr kumimoji="0" lang="en-US" sz="3500" b="1" i="0" u="none" strike="noStrike" kern="1200" cap="none" spc="0" normalizeH="0" baseline="0" noProof="0" dirty="0">
                <a:ln>
                  <a:noFill/>
                </a:ln>
                <a:solidFill>
                  <a:schemeClr val="tx1"/>
                </a:solidFill>
                <a:effectLst/>
                <a:uLnTx/>
                <a:uFillTx/>
                <a:latin typeface="+mn-lt"/>
                <a:ea typeface="+mj-ea"/>
                <a:cs typeface="+mj-cs"/>
              </a:rPr>
              <a:t>Define Overlap</a:t>
            </a:r>
          </a:p>
        </p:txBody>
      </p:sp>
      <p:pic>
        <p:nvPicPr>
          <p:cNvPr id="11"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3FBC05C3-FFD4-C94D-BEDD-B4CBB912460A}" type="slidenum">
              <a:rPr lang="en-US" smtClean="0"/>
              <a:t>7</a:t>
            </a:fld>
            <a:endParaRPr lang="en-US"/>
          </a:p>
        </p:txBody>
      </p:sp>
    </p:spTree>
    <p:extLst>
      <p:ext uri="{BB962C8B-B14F-4D97-AF65-F5344CB8AC3E}">
        <p14:creationId xmlns:p14="http://schemas.microsoft.com/office/powerpoint/2010/main" val="27412189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C469363C-9D60-974B-A48D-F7C96CB75BB7}"/>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xmlns="" id="{4820C2EE-357C-924B-BFB8-2D151F9B75E0}"/>
              </a:ext>
            </a:extLst>
          </p:cNvPr>
          <p:cNvPicPr>
            <a:picLocks noChangeAspect="1"/>
          </p:cNvPicPr>
          <p:nvPr/>
        </p:nvPicPr>
        <p:blipFill>
          <a:blip r:embed="rId3"/>
          <a:stretch>
            <a:fillRect/>
          </a:stretch>
        </p:blipFill>
        <p:spPr>
          <a:xfrm>
            <a:off x="282540" y="799021"/>
            <a:ext cx="8578919" cy="5911170"/>
          </a:xfrm>
          <a:prstGeom prst="rect">
            <a:avLst/>
          </a:prstGeom>
        </p:spPr>
      </p:pic>
      <p:sp>
        <p:nvSpPr>
          <p:cNvPr id="5" name="Rectangle 4">
            <a:extLst>
              <a:ext uri="{FF2B5EF4-FFF2-40B4-BE49-F238E27FC236}">
                <a16:creationId xmlns:a16="http://schemas.microsoft.com/office/drawing/2014/main" xmlns="" id="{1AA72465-093A-824B-B5C2-34DF0E87906B}"/>
              </a:ext>
            </a:extLst>
          </p:cNvPr>
          <p:cNvSpPr/>
          <p:nvPr/>
        </p:nvSpPr>
        <p:spPr>
          <a:xfrm>
            <a:off x="5632412" y="6371637"/>
            <a:ext cx="1656927" cy="268920"/>
          </a:xfrm>
          <a:prstGeom prst="rect">
            <a:avLst/>
          </a:prstGeom>
        </p:spPr>
        <p:txBody>
          <a:bodyPr wrap="none">
            <a:spAutoFit/>
          </a:bodyPr>
          <a:lstStyle/>
          <a:p>
            <a:pPr marL="0" marR="0" lvl="0" indent="0" algn="ctr" defTabSz="914400" rtl="0" eaLnBrk="1" fontAlgn="base" latinLnBrk="0" hangingPunct="1">
              <a:lnSpc>
                <a:spcPct val="80000"/>
              </a:lnSpc>
              <a:spcBef>
                <a:spcPct val="0"/>
              </a:spcBef>
              <a:spcAft>
                <a:spcPct val="0"/>
              </a:spcAft>
              <a:buClrTx/>
              <a:buSzTx/>
              <a:buFontTx/>
              <a:buNone/>
              <a:tabLst/>
              <a:defRPr/>
            </a:pPr>
            <a:r>
              <a:rPr lang="en-US" sz="1400" dirty="0"/>
              <a:t>i</a:t>
            </a:r>
            <a:r>
              <a:rPr kumimoji="0" lang="en-US" sz="1400" b="0" i="0" u="none" strike="noStrike" kern="1200" cap="none" spc="0" normalizeH="0" baseline="0" noProof="0" dirty="0">
                <a:ln>
                  <a:noFill/>
                </a:ln>
                <a:effectLst/>
                <a:uLnTx/>
                <a:uFillTx/>
                <a:ea typeface="+mn-ea"/>
                <a:cs typeface="+mn-cs"/>
              </a:rPr>
              <a:t>mage source: Pix4D</a:t>
            </a:r>
          </a:p>
        </p:txBody>
      </p:sp>
      <p:sp>
        <p:nvSpPr>
          <p:cNvPr id="2" name="Slide Number Placeholder 1"/>
          <p:cNvSpPr>
            <a:spLocks noGrp="1"/>
          </p:cNvSpPr>
          <p:nvPr>
            <p:ph type="sldNum" sz="quarter" idx="12"/>
          </p:nvPr>
        </p:nvSpPr>
        <p:spPr/>
        <p:txBody>
          <a:bodyPr/>
          <a:lstStyle/>
          <a:p>
            <a:fld id="{3FBC05C3-FFD4-C94D-BEDD-B4CBB912460A}" type="slidenum">
              <a:rPr lang="en-US" smtClean="0"/>
              <a:t>8</a:t>
            </a:fld>
            <a:endParaRPr lang="en-US"/>
          </a:p>
        </p:txBody>
      </p:sp>
    </p:spTree>
    <p:extLst>
      <p:ext uri="{BB962C8B-B14F-4D97-AF65-F5344CB8AC3E}">
        <p14:creationId xmlns:p14="http://schemas.microsoft.com/office/powerpoint/2010/main" val="2612810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5CC6B8-DCCF-544E-9EF3-55E77B64AE70}"/>
              </a:ext>
            </a:extLst>
          </p:cNvPr>
          <p:cNvSpPr>
            <a:spLocks noGrp="1"/>
          </p:cNvSpPr>
          <p:nvPr>
            <p:ph type="title"/>
          </p:nvPr>
        </p:nvSpPr>
        <p:spPr/>
        <p:txBody>
          <a:bodyPr/>
          <a:lstStyle/>
          <a:p>
            <a:r>
              <a:rPr lang="en-US" dirty="0"/>
              <a:t>How much overlap?</a:t>
            </a:r>
          </a:p>
        </p:txBody>
      </p:sp>
      <p:sp>
        <p:nvSpPr>
          <p:cNvPr id="3" name="Content Placeholder 2">
            <a:extLst>
              <a:ext uri="{FF2B5EF4-FFF2-40B4-BE49-F238E27FC236}">
                <a16:creationId xmlns:a16="http://schemas.microsoft.com/office/drawing/2014/main" xmlns="" id="{D4944052-D800-0F41-AA9C-3DBEDD759FCF}"/>
              </a:ext>
            </a:extLst>
          </p:cNvPr>
          <p:cNvSpPr>
            <a:spLocks noGrp="1"/>
          </p:cNvSpPr>
          <p:nvPr>
            <p:ph idx="1"/>
          </p:nvPr>
        </p:nvSpPr>
        <p:spPr/>
        <p:txBody>
          <a:bodyPr/>
          <a:lstStyle/>
          <a:p>
            <a:r>
              <a:rPr lang="en-US" dirty="0"/>
              <a:t>Amount of overlap depends on objectives and terrain.</a:t>
            </a:r>
          </a:p>
          <a:p>
            <a:r>
              <a:rPr lang="en-US" dirty="0"/>
              <a:t>Increase overlap, increase flight time</a:t>
            </a:r>
          </a:p>
          <a:p>
            <a:r>
              <a:rPr lang="en-US" dirty="0"/>
              <a:t>From Pix4D</a:t>
            </a:r>
          </a:p>
          <a:p>
            <a:pPr lvl="1"/>
            <a:r>
              <a:rPr lang="en-US" dirty="0"/>
              <a:t>75% frontal and 60% side overlap in general cases.</a:t>
            </a:r>
          </a:p>
          <a:p>
            <a:pPr lvl="1"/>
            <a:r>
              <a:rPr lang="en-US" dirty="0"/>
              <a:t>85% frontal and 70% side overlap for forests, dense vegetation and fields.</a:t>
            </a:r>
          </a:p>
          <a:p>
            <a:pPr lvl="1"/>
            <a:r>
              <a:rPr lang="en-US" dirty="0"/>
              <a:t>85% frontal overlap for single track corridor mapping. Use 60% side overlap if the corridor is acquired using two flight lines.</a:t>
            </a:r>
          </a:p>
        </p:txBody>
      </p:sp>
      <p:pic>
        <p:nvPicPr>
          <p:cNvPr id="4"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5871" y="631304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FBC05C3-FFD4-C94D-BEDD-B4CBB912460A}" type="slidenum">
              <a:rPr lang="en-US" smtClean="0"/>
              <a:t>9</a:t>
            </a:fld>
            <a:endParaRPr lang="en-US"/>
          </a:p>
        </p:txBody>
      </p:sp>
    </p:spTree>
    <p:extLst>
      <p:ext uri="{BB962C8B-B14F-4D97-AF65-F5344CB8AC3E}">
        <p14:creationId xmlns:p14="http://schemas.microsoft.com/office/powerpoint/2010/main" val="6574779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2600"/>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787</TotalTime>
  <Words>1076</Words>
  <Application>Microsoft Office PowerPoint</Application>
  <PresentationFormat>On-screen Show (4:3)</PresentationFormat>
  <Paragraphs>217</Paragraphs>
  <Slides>33</Slides>
  <Notes>33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33</vt:i4>
      </vt:variant>
    </vt:vector>
  </HeadingPairs>
  <TitlesOfParts>
    <vt:vector size="44" baseType="lpstr">
      <vt:lpstr>Al Bayan Plain</vt:lpstr>
      <vt:lpstr>Arial</vt:lpstr>
      <vt:lpstr>Calibri</vt:lpstr>
      <vt:lpstr>Calibri Light</vt:lpstr>
      <vt:lpstr>Roboto</vt:lpstr>
      <vt:lpstr>Roboto Condensed</vt:lpstr>
      <vt:lpstr>Times</vt:lpstr>
      <vt:lpstr>Times New Roman</vt:lpstr>
      <vt:lpstr>Wingdings</vt:lpstr>
      <vt:lpstr>Wingdings 2</vt:lpstr>
      <vt:lpstr>Office Theme</vt:lpstr>
      <vt:lpstr>Module 3</vt:lpstr>
      <vt:lpstr>Objectives</vt:lpstr>
      <vt:lpstr>UAS adaptive tools for aerial surveying</vt:lpstr>
      <vt:lpstr>PowerPoint Presentation</vt:lpstr>
      <vt:lpstr>Advantages of sUAS for Mapping</vt:lpstr>
      <vt:lpstr>PowerPoint Presentation</vt:lpstr>
      <vt:lpstr>PowerPoint Presentation</vt:lpstr>
      <vt:lpstr>PowerPoint Presentation</vt:lpstr>
      <vt:lpstr>How much overlap?</vt:lpstr>
      <vt:lpstr>PowerPoint Presentation</vt:lpstr>
      <vt:lpstr>PowerPoint Presentation</vt:lpstr>
      <vt:lpstr>Example Problem</vt:lpstr>
      <vt:lpstr>PowerPoint Presentation</vt:lpstr>
      <vt:lpstr>PowerPoint Presentation</vt:lpstr>
      <vt:lpstr>GCP Network</vt:lpstr>
      <vt:lpstr>GCP Accuracy</vt:lpstr>
      <vt:lpstr>Example: Ground Control Targets</vt:lpstr>
      <vt:lpstr>Use Objects in Image Post-Flight</vt:lpstr>
      <vt:lpstr>Alternative to GCP RTK GPS</vt:lpstr>
      <vt:lpstr>Remember</vt:lpstr>
      <vt:lpstr>SfM Software for UAS Mapping</vt:lpstr>
      <vt:lpstr>PowerPoint Presentation</vt:lpstr>
      <vt:lpstr>PowerPoint Presentation</vt:lpstr>
      <vt:lpstr>Remember</vt:lpstr>
      <vt:lpstr>Geospatial Data Products</vt:lpstr>
      <vt:lpstr>3D Point Cloud</vt:lpstr>
      <vt:lpstr>Topographic Products</vt:lpstr>
      <vt:lpstr>Example from AgriLife: Beeville, TX</vt:lpstr>
      <vt:lpstr>What is an orthophoto?</vt:lpstr>
      <vt:lpstr>Resulting Image (orthophoto)</vt:lpstr>
      <vt:lpstr>Orthomosaic</vt:lpstr>
      <vt:lpstr>Example North Padre Island, TX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 Nelson</cp:lastModifiedBy>
  <cp:revision>84</cp:revision>
  <dcterms:created xsi:type="dcterms:W3CDTF">2018-02-25T22:50:53Z</dcterms:created>
  <dcterms:modified xsi:type="dcterms:W3CDTF">2018-10-23T04:37:38Z</dcterms:modified>
</cp:coreProperties>
</file>