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6"/>
  </p:notesMasterIdLst>
  <p:sldIdLst>
    <p:sldId id="257" r:id="rId2"/>
    <p:sldId id="258" r:id="rId3"/>
    <p:sldId id="711" r:id="rId4"/>
    <p:sldId id="775" r:id="rId5"/>
    <p:sldId id="755" r:id="rId6"/>
    <p:sldId id="756" r:id="rId7"/>
    <p:sldId id="757" r:id="rId8"/>
    <p:sldId id="758" r:id="rId9"/>
    <p:sldId id="759" r:id="rId10"/>
    <p:sldId id="760" r:id="rId11"/>
    <p:sldId id="761" r:id="rId12"/>
    <p:sldId id="762" r:id="rId13"/>
    <p:sldId id="763" r:id="rId14"/>
    <p:sldId id="764" r:id="rId15"/>
    <p:sldId id="765" r:id="rId16"/>
    <p:sldId id="766" r:id="rId17"/>
    <p:sldId id="767" r:id="rId18"/>
    <p:sldId id="768" r:id="rId19"/>
    <p:sldId id="769" r:id="rId20"/>
    <p:sldId id="770" r:id="rId21"/>
    <p:sldId id="771" r:id="rId22"/>
    <p:sldId id="772" r:id="rId23"/>
    <p:sldId id="773" r:id="rId24"/>
    <p:sldId id="77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745"/>
    <p:restoredTop sz="94631"/>
  </p:normalViewPr>
  <p:slideViewPr>
    <p:cSldViewPr snapToGrid="0" snapToObjects="1">
      <p:cViewPr varScale="1">
        <p:scale>
          <a:sx n="117" d="100"/>
          <a:sy n="117" d="100"/>
        </p:scale>
        <p:origin x="108" y="45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ED6ED21-5B43-C547-AED2-7520C4BA4123}" type="datetimeFigureOut">
              <a:rPr lang="en-US" smtClean="0"/>
              <a:t>10/22/2018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4D9465-FC7B-4648-B3AA-6610562125EE}" type="slidenum">
              <a:rPr lang="en-US" smtClean="0"/>
              <a:t>‹#›</a:t>
            </a:fld>
            <a:endParaRPr lang="en-US"/>
          </a:p>
        </p:txBody>
      </p:sp>
    </p:spTree>
    <p:extLst>
      <p:ext uri="{BB962C8B-B14F-4D97-AF65-F5344CB8AC3E}">
        <p14:creationId xmlns:p14="http://schemas.microsoft.com/office/powerpoint/2010/main" val="3493640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geosociety.org/pubs/copyrt.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B4D9465-FC7B-4648-B3AA-6610562125EE}" type="slidenum">
              <a:rPr lang="en-US" smtClean="0"/>
              <a:t>1</a:t>
            </a:fld>
            <a:endParaRPr lang="en-US"/>
          </a:p>
        </p:txBody>
      </p:sp>
    </p:spTree>
    <p:extLst>
      <p:ext uri="{BB962C8B-B14F-4D97-AF65-F5344CB8AC3E}">
        <p14:creationId xmlns:p14="http://schemas.microsoft.com/office/powerpoint/2010/main" val="3899186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err="1">
                <a:cs typeface="Arial" panose="020B0604020202020204" pitchFamily="34" charset="0"/>
              </a:rPr>
              <a:t>Georectification</a:t>
            </a:r>
            <a:r>
              <a:rPr lang="en-US" sz="1200" b="1" dirty="0">
                <a:cs typeface="Arial" panose="020B0604020202020204" pitchFamily="34" charset="0"/>
              </a:rPr>
              <a:t> </a:t>
            </a:r>
            <a:r>
              <a:rPr lang="en-US" sz="1200" dirty="0">
                <a:cs typeface="Arial" panose="020B0604020202020204" pitchFamily="34" charset="0"/>
              </a:rPr>
              <a:t>means converting the point cloud from an internal, arbitrary coordinate system into a geographical coordinate system. This step is essential; we want to be able to link the model to where it actually is</a:t>
            </a:r>
            <a:r>
              <a:rPr lang="en-US" sz="1200" baseline="0" dirty="0">
                <a:cs typeface="Arial" panose="020B0604020202020204" pitchFamily="34" charset="0"/>
              </a:rPr>
              <a:t> in space. This results in the ability to measure features in the model, because it will be correctly scaled. [spacebar]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8394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process of </a:t>
            </a:r>
            <a:r>
              <a:rPr lang="en-US" baseline="0" dirty="0" err="1"/>
              <a:t>georectification</a:t>
            </a:r>
            <a:r>
              <a:rPr lang="en-US" baseline="0" dirty="0"/>
              <a:t> can be achieved in two ways: directly or indirectly. Generally, the indirect process is what scientists use. This way, the model is not only correctly scaled but also correctly located geographically. The number of ground control points varies project to project; however, a minimum of three is needed. It is recommended to use more than 10 per project. Find points that are clearly recognizable or use targets (usually the recommended option).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44156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last</a:t>
            </a:r>
            <a:r>
              <a:rPr lang="en-US" baseline="0" dirty="0"/>
              <a:t> </a:t>
            </a:r>
            <a:r>
              <a:rPr lang="en-US" dirty="0"/>
              <a:t>step</a:t>
            </a:r>
            <a:r>
              <a:rPr lang="en-US" baseline="0" dirty="0"/>
              <a:t> in the production of an </a:t>
            </a:r>
            <a:r>
              <a:rPr lang="en-US" baseline="0" dirty="0" err="1"/>
              <a:t>SfM</a:t>
            </a:r>
            <a:r>
              <a:rPr lang="en-US" baseline="0" dirty="0"/>
              <a:t> model is to create the final products. Generally, people use the topography (digital surface model) or the imagery (</a:t>
            </a:r>
            <a:r>
              <a:rPr lang="en-US" baseline="0" dirty="0" err="1"/>
              <a:t>orthomosaic</a:t>
            </a:r>
            <a:r>
              <a:rPr lang="en-US" baseline="0" dirty="0"/>
              <a:t>). The next slides show some examples.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0719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This</a:t>
            </a:r>
            <a:r>
              <a:rPr lang="en-US" baseline="0" dirty="0"/>
              <a:t> photo density map shows the amount of overlap between the photos in a dataset. Each dot is a camera location. You can see the photos are the most dense around areas with lots of camera locations like the center, but that in this model every spot was seen by at least two photographs.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89330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a:t>
            </a:r>
            <a:r>
              <a:rPr lang="en-US" dirty="0" err="1"/>
              <a:t>orthomosaic</a:t>
            </a:r>
            <a:r>
              <a:rPr lang="en-US" baseline="0" dirty="0"/>
              <a:t> is a high-resolution photograph of the area created by associating color with each point in the model. This can be used to view the features on the surface.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10870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DEM – Digital</a:t>
            </a:r>
            <a:r>
              <a:rPr lang="en-US" baseline="0" dirty="0"/>
              <a:t> elevation model. This one has </a:t>
            </a:r>
            <a:r>
              <a:rPr lang="en-US" baseline="0" dirty="0" err="1"/>
              <a:t>hillshade</a:t>
            </a:r>
            <a:r>
              <a:rPr lang="en-US" baseline="0" dirty="0"/>
              <a:t>, so it seems like the sun is shining and it is partially in shadow to show off the features. You can see that different features stand out in the DEM in comparison to the </a:t>
            </a:r>
            <a:r>
              <a:rPr lang="en-US" baseline="0" dirty="0" err="1"/>
              <a:t>orthomosaic</a:t>
            </a:r>
            <a:r>
              <a:rPr lang="en-US" baseline="0" dirty="0"/>
              <a:t>, so they can be used for different research applications. You can use this to measure features.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53219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a:t>
            </a:r>
            <a:r>
              <a:rPr lang="en-US" baseline="0" dirty="0"/>
              <a:t> platforms exist to assist in capturing </a:t>
            </a:r>
            <a:r>
              <a:rPr lang="en-US" baseline="0" dirty="0" err="1"/>
              <a:t>SfM</a:t>
            </a:r>
            <a:r>
              <a:rPr lang="en-US" baseline="0" dirty="0"/>
              <a:t> data.  The figure above shows a range of platforms, from UAS on the far left, handheld mid-left to pole photography on the mid-right and a balloon on the far right. The squares with a black pattern are targets, places to survey in, so the model can be linked to geographic coordinates. A handheld platform is best for doing detail work and some outcrop scale work, but has limited applications and is not ideal for areas larger than 100–200 square meters. The slides following will go into the details of the other platforms.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928821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a:t>
            </a:r>
            <a:r>
              <a:rPr lang="en-US" baseline="0" dirty="0"/>
              <a:t> form of ground-based </a:t>
            </a:r>
            <a:r>
              <a:rPr lang="en-US" baseline="0" dirty="0" err="1"/>
              <a:t>SfM</a:t>
            </a:r>
            <a:r>
              <a:rPr lang="en-US" baseline="0" dirty="0"/>
              <a:t> is pole photography. In the photo shown, the pole is used to take photographs of the horizontal outcrop. For scale, the man holding the pole is 1.85 m tall. Poles are useful because they are inexpensive, good for photographing outcrops, easy to use, and lightweight. They can be quite high—although poles higher than around 20 feet generally need a tripod for stability. However, poles are inefficient in comparison to using an aerial system and require a mount for the camera, as most poles are intended for other applications.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95116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Kites</a:t>
            </a:r>
            <a:r>
              <a:rPr lang="en-US" baseline="0" dirty="0"/>
              <a:t> are used frequently as a platform. This example is from Amara West, an archaeological site. Kites are inexpensive, but reliant on wind. Kites also require a </a:t>
            </a:r>
            <a:r>
              <a:rPr lang="en-US" baseline="0" dirty="0" err="1"/>
              <a:t>picavet</a:t>
            </a:r>
            <a:r>
              <a:rPr lang="en-US" baseline="0" dirty="0"/>
              <a:t> (shown in the left photo). Kites allow photographs from a useful height for photographing topography, require no helium (unlike balloons), and have no legal complications (unlike UASs) because they use a tether.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67364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is just an example of one type of balloon. This one is called a </a:t>
            </a:r>
            <a:r>
              <a:rPr lang="en-US" baseline="0" dirty="0" err="1"/>
              <a:t>heli</a:t>
            </a:r>
            <a:r>
              <a:rPr lang="en-US" baseline="0" dirty="0"/>
              <a:t> kite because it has a kite-like tail but is filled with helium. The </a:t>
            </a:r>
            <a:r>
              <a:rPr lang="en-US" baseline="0" dirty="0" err="1"/>
              <a:t>heli</a:t>
            </a:r>
            <a:r>
              <a:rPr lang="en-US" baseline="0" dirty="0"/>
              <a:t> kite carries small cameras only (other balloons may carry larger cameras). Balloons and kites having similar advantages/disadvantages, as well as similar applications. The main difference is balloons have no weather requirements, but do need helium (~$180 per canister). Figure Kate Shervais, photographs taken by UNAVCO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392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Structure-from-Motion</a:t>
            </a:r>
            <a:r>
              <a:rPr lang="en-US" baseline="0" dirty="0"/>
              <a:t> photogrammetry is an emerging technique used to create three-dimensional point clouds with associated color—basically a three-dimensional model of the area of interest. The key things to notice here are that the camera needs to continually be moving (no two photos taken from the same location) and the photographs need to include the same features, so that features are in multiple photographs. You can see here that many of the gray dots on the 3D model are captured by multiple images, not just one. Scientists use this for many applications, which you will learn about today. The next slide will show what Structure-from-Motion actually produces.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2967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UASs</a:t>
            </a:r>
            <a:r>
              <a:rPr lang="en-US" baseline="0" dirty="0"/>
              <a:t> are the final category of </a:t>
            </a:r>
            <a:r>
              <a:rPr lang="en-US" baseline="0" dirty="0" err="1"/>
              <a:t>SfM</a:t>
            </a:r>
            <a:r>
              <a:rPr lang="en-US" baseline="0" dirty="0"/>
              <a:t> platform. The cost is highly variable depending on type—one can spend thousands of dollars. The UAS shown in this photograph was around 1000 dollars. The height, camera position, and </a:t>
            </a:r>
            <a:r>
              <a:rPr lang="en-US" baseline="0" dirty="0" err="1"/>
              <a:t>flightlines</a:t>
            </a:r>
            <a:r>
              <a:rPr lang="en-US" baseline="0" dirty="0"/>
              <a:t> are easily controlled using an UAS. However, they require a skilled operator, batteries may limit the survey time (to ten minutes or less), and may require a lighter camera than a balloon. The legal landscape is also quite complex and frequently changing, so consult legal counsel before using.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8624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model above is a three-dimensional point cloud with associated</a:t>
            </a:r>
            <a:r>
              <a:rPr lang="en-US" baseline="0" dirty="0"/>
              <a:t> color. This model is of a fault scarp; the red arrows point toward the location of the scarp. You will see a different view of this figure later in the presentation. Most researchers who use </a:t>
            </a:r>
            <a:r>
              <a:rPr lang="en-US" baseline="0" dirty="0" err="1"/>
              <a:t>SfM</a:t>
            </a:r>
            <a:r>
              <a:rPr lang="en-US" baseline="0" dirty="0"/>
              <a:t> use it to make point clouds like these: 3D models of a field area they can revisit and actually measure in the lab instead of the field. Can you think of anything to model using </a:t>
            </a:r>
            <a:r>
              <a:rPr lang="en-US" baseline="0" dirty="0" err="1"/>
              <a:t>SfM</a:t>
            </a:r>
            <a:r>
              <a:rPr lang="en-US" baseline="0" dirty="0"/>
              <a:t>? [Make a list on the board.] Why would </a:t>
            </a:r>
            <a:r>
              <a:rPr lang="en-US" baseline="0" dirty="0" err="1"/>
              <a:t>SfM</a:t>
            </a:r>
            <a:r>
              <a:rPr lang="en-US" baseline="0" dirty="0"/>
              <a:t> be a good method to use for these applications? [add to list on the board.]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7967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Structure</a:t>
            </a:r>
            <a:r>
              <a:rPr lang="en-US" baseline="0" dirty="0"/>
              <a:t>-from-Motion is not the only way to create a georeferenced point cloud like the one on the previous slide. The other option is using something called </a:t>
            </a:r>
            <a:r>
              <a:rPr lang="en-US" baseline="0" dirty="0" err="1"/>
              <a:t>LiDAR</a:t>
            </a:r>
            <a:r>
              <a:rPr lang="en-US" baseline="0" dirty="0"/>
              <a:t>. </a:t>
            </a:r>
            <a:r>
              <a:rPr lang="en-US" baseline="0" dirty="0" err="1"/>
              <a:t>LiDAR</a:t>
            </a:r>
            <a:r>
              <a:rPr lang="en-US" baseline="0" dirty="0"/>
              <a:t> laser scans an area of interest to create a 3D point cloud. Two example platforms for </a:t>
            </a:r>
            <a:r>
              <a:rPr lang="en-US" baseline="0" dirty="0" err="1"/>
              <a:t>LiDAR</a:t>
            </a:r>
            <a:r>
              <a:rPr lang="en-US" baseline="0" dirty="0"/>
              <a:t> are shown. You can fly a plane over an area at an altitude of roughly 1 km to get a point cloud or have a scanner on a tripod as shown in B. </a:t>
            </a:r>
            <a:r>
              <a:rPr lang="en-US" baseline="0" dirty="0" err="1"/>
              <a:t>LiDAR</a:t>
            </a:r>
            <a:r>
              <a:rPr lang="en-US" baseline="0" dirty="0"/>
              <a:t> can be used with many other platforms not seen here. Typically, </a:t>
            </a:r>
            <a:r>
              <a:rPr lang="en-US" baseline="0" dirty="0" err="1"/>
              <a:t>LiDAR</a:t>
            </a:r>
            <a:r>
              <a:rPr lang="en-US" baseline="0" dirty="0"/>
              <a:t> is how scientists are able to collect 3D point clouds for research. We will see some direct comparisons between </a:t>
            </a:r>
            <a:r>
              <a:rPr lang="en-US" baseline="0" dirty="0" err="1"/>
              <a:t>LiDAR</a:t>
            </a:r>
            <a:r>
              <a:rPr lang="en-US" baseline="0" dirty="0"/>
              <a:t> and </a:t>
            </a:r>
            <a:r>
              <a:rPr lang="en-US" baseline="0" dirty="0" err="1"/>
              <a:t>SfM</a:t>
            </a:r>
            <a:r>
              <a:rPr lang="en-US" baseline="0" dirty="0"/>
              <a:t> in later slides. (Kendra Johnson, Geosphere 2014) </a:t>
            </a:r>
          </a:p>
          <a:p>
            <a:endParaRPr lang="en-US" baseline="0" dirty="0"/>
          </a:p>
          <a:p>
            <a:r>
              <a:rPr lang="en-US" baseline="0" dirty="0"/>
              <a:t>Note: GSA Publications allow the reproduction of a single figure or table under without permissions. </a:t>
            </a:r>
            <a:r>
              <a:rPr lang="en-US" sz="1200" u="sng" kern="1200" dirty="0">
                <a:solidFill>
                  <a:schemeClr val="tx1"/>
                </a:solidFill>
                <a:effectLst/>
                <a:latin typeface="+mn-lt"/>
                <a:ea typeface="+mn-ea"/>
                <a:cs typeface="+mn-cs"/>
                <a:hlinkClick r:id="rId3"/>
              </a:rPr>
              <a:t>http://www.geosociety.org/pubs/copyrt.htm</a:t>
            </a:r>
            <a:r>
              <a:rPr lang="en-US" sz="1200" kern="1200" dirty="0">
                <a:solidFill>
                  <a:schemeClr val="tx1"/>
                </a:solidFill>
                <a:effectLst/>
                <a:latin typeface="+mn-lt"/>
                <a:ea typeface="+mn-ea"/>
                <a:cs typeface="+mn-cs"/>
              </a:rPr>
              <a:t> </a:t>
            </a:r>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6362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The first step in actually creating the product</a:t>
            </a:r>
            <a:r>
              <a:rPr lang="en-US" baseline="0" dirty="0"/>
              <a:t> we saw on the previous slide is to find the same feature in multiple photographs. You can see [spacebar] the red and purple lines tracing the line of sight from the two camera locations to two different features on the ground. This is done using an algorithm called SIFT: Scale-Invariant Feature Transform.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6039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a:t>
            </a:r>
            <a:r>
              <a:rPr lang="en-US" baseline="0" dirty="0"/>
              <a:t> red box shows the same feature in multiple photographs. The SIFT algorithm recognizes these as the same feature.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9157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[Read</a:t>
            </a:r>
            <a:r>
              <a:rPr lang="en-US" baseline="0" dirty="0"/>
              <a:t> the slide.]</a:t>
            </a:r>
            <a:endParaRPr lang="en-US" dirty="0"/>
          </a:p>
          <a:p>
            <a:endParaRPr lang="en-US" dirty="0"/>
          </a:p>
          <a:p>
            <a:r>
              <a:rPr lang="en-US" sz="1200" b="0" i="0" u="none" strike="noStrike" kern="1200" baseline="0" dirty="0">
                <a:solidFill>
                  <a:schemeClr val="tx1"/>
                </a:solidFill>
                <a:latin typeface="+mn-lt"/>
                <a:ea typeface="+mn-ea"/>
                <a:cs typeface="+mn-cs"/>
              </a:rPr>
              <a:t>A primary pioneer for the SfM method </a:t>
            </a:r>
            <a:r>
              <a:rPr lang="en-US" sz="1200" b="0" i="0" u="none" strike="noStrike" kern="1200" baseline="0">
                <a:solidFill>
                  <a:schemeClr val="tx1"/>
                </a:solidFill>
                <a:latin typeface="+mn-lt"/>
                <a:ea typeface="+mn-ea"/>
                <a:cs typeface="+mn-cs"/>
              </a:rPr>
              <a:t>is: Lowe</a:t>
            </a:r>
            <a:r>
              <a:rPr lang="en-US" sz="1200" b="0" i="0" u="none" strike="noStrike" kern="1200" baseline="0" dirty="0">
                <a:solidFill>
                  <a:schemeClr val="tx1"/>
                </a:solidFill>
                <a:latin typeface="+mn-lt"/>
                <a:ea typeface="+mn-ea"/>
                <a:cs typeface="+mn-cs"/>
              </a:rPr>
              <a:t>, D.G., 1999. Object Recognition from Local Scale-invariant Features. International</a:t>
            </a:r>
          </a:p>
          <a:p>
            <a:r>
              <a:rPr lang="en-US" sz="1200" b="0" i="0" u="none" strike="noStrike" kern="1200" baseline="0" dirty="0">
                <a:solidFill>
                  <a:schemeClr val="tx1"/>
                </a:solidFill>
                <a:latin typeface="+mn-lt"/>
                <a:ea typeface="+mn-ea"/>
                <a:cs typeface="+mn-cs"/>
              </a:rPr>
              <a:t>Conference on Computer Vision, Corfu, Greece, pp. 1150</a:t>
            </a:r>
            <a:r>
              <a:rPr lang="en-US" sz="1200" b="1" i="0" u="none" strike="noStrike" kern="1200" baseline="0" dirty="0">
                <a:solidFill>
                  <a:schemeClr val="tx1"/>
                </a:solidFill>
                <a:latin typeface="+mn-lt"/>
                <a:ea typeface="+mn-ea"/>
                <a:cs typeface="+mn-cs"/>
              </a:rPr>
              <a:t>–</a:t>
            </a:r>
            <a:r>
              <a:rPr lang="en-US" sz="1200" b="0" i="0" u="none" strike="noStrike" kern="1200" baseline="0" dirty="0">
                <a:solidFill>
                  <a:schemeClr val="tx1"/>
                </a:solidFill>
                <a:latin typeface="+mn-lt"/>
                <a:ea typeface="+mn-ea"/>
                <a:cs typeface="+mn-cs"/>
              </a:rPr>
              <a:t>1157.</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433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cs typeface="Arial" panose="020B0604020202020204" pitchFamily="34" charset="0"/>
              </a:rPr>
              <a:t>When we have the matching locations of multiple points on two or more photos, there is usually just one mathematical solution for where the photos were taken. [spacebar]</a:t>
            </a:r>
            <a:r>
              <a:rPr lang="en-US" sz="1200" baseline="0" dirty="0">
                <a:cs typeface="Arial" panose="020B0604020202020204" pitchFamily="34" charset="0"/>
              </a:rPr>
              <a:t> This step, bundle adjustment, results in the locations of the cameras and a sparse point cloud—like the one we saw on the earlier slide, but with significantly fewer points. </a:t>
            </a:r>
            <a:endParaRPr lang="en-US" sz="1200" dirty="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3111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Multi-view stereo</a:t>
            </a:r>
            <a:r>
              <a:rPr lang="en-US" baseline="0" dirty="0"/>
              <a:t> is a process that results in the creation of a dense point cloud, like the example on the earlier slide. The MVS algorithm takes the sparse point cloud and camera locations to populate the model with more points. The resultant point cloud may have millions of points. </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EA410AA-D727-41FC-A27F-8D94EB96393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520893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BE370F-ED38-BE45-A412-DD6642E3AECF}"/>
              </a:ext>
            </a:extLst>
          </p:cNvPr>
          <p:cNvSpPr>
            <a:spLocks noGrp="1"/>
          </p:cNvSpPr>
          <p:nvPr>
            <p:ph type="ctrTitle"/>
          </p:nvPr>
        </p:nvSpPr>
        <p:spPr>
          <a:xfrm>
            <a:off x="1143000" y="1122363"/>
            <a:ext cx="6858000" cy="2387600"/>
          </a:xfrm>
        </p:spPr>
        <p:txBody>
          <a:bodyPr anchor="b">
            <a:normAutofit/>
          </a:bodyPr>
          <a:lstStyle>
            <a:lvl1pPr algn="ctr">
              <a:defRPr sz="4000"/>
            </a:lvl1pPr>
          </a:lstStyle>
          <a:p>
            <a:r>
              <a:rPr lang="en-US" dirty="0"/>
              <a:t>Click to edit Master title style</a:t>
            </a:r>
          </a:p>
        </p:txBody>
      </p:sp>
      <p:sp>
        <p:nvSpPr>
          <p:cNvPr id="3" name="Subtitle 2">
            <a:extLst>
              <a:ext uri="{FF2B5EF4-FFF2-40B4-BE49-F238E27FC236}">
                <a16:creationId xmlns:a16="http://schemas.microsoft.com/office/drawing/2014/main" xmlns="" id="{B87167D4-7674-B543-B641-EE020FA3D130}"/>
              </a:ext>
            </a:extLst>
          </p:cNvPr>
          <p:cNvSpPr>
            <a:spLocks noGrp="1"/>
          </p:cNvSpPr>
          <p:nvPr>
            <p:ph type="subTitle" idx="1"/>
          </p:nvPr>
        </p:nvSpPr>
        <p:spPr>
          <a:xfrm>
            <a:off x="1143000" y="3602038"/>
            <a:ext cx="6858000" cy="1655762"/>
          </a:xfrm>
        </p:spPr>
        <p:txBody>
          <a:bodyPr>
            <a:normAutofit/>
          </a:bodyPr>
          <a:lstStyle>
            <a:lvl1pPr marL="0" indent="0" algn="ctr">
              <a:buNone/>
              <a:defRPr sz="2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xmlns="" id="{534526E0-93D2-DB4A-A68A-98563E262A17}"/>
              </a:ext>
            </a:extLst>
          </p:cNvPr>
          <p:cNvSpPr>
            <a:spLocks noGrp="1"/>
          </p:cNvSpPr>
          <p:nvPr>
            <p:ph type="dt" sz="half" idx="10"/>
          </p:nvPr>
        </p:nvSpPr>
        <p:spPr/>
        <p:txBody>
          <a:bodyPr/>
          <a:lstStyle/>
          <a:p>
            <a:fld id="{ABF52BDD-02C9-4422-B57F-20981E71533D}" type="datetime1">
              <a:rPr lang="en-US" smtClean="0"/>
              <a:t>10/22/2018</a:t>
            </a:fld>
            <a:endParaRPr lang="en-US"/>
          </a:p>
        </p:txBody>
      </p:sp>
      <p:sp>
        <p:nvSpPr>
          <p:cNvPr id="5" name="Footer Placeholder 4">
            <a:extLst>
              <a:ext uri="{FF2B5EF4-FFF2-40B4-BE49-F238E27FC236}">
                <a16:creationId xmlns:a16="http://schemas.microsoft.com/office/drawing/2014/main" xmlns="" id="{12E1A969-D584-0B43-8D92-B45AC8CFC6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D1453EF-E47A-484C-8C69-18DE97E26CBA}"/>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915460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D583B8-E9A7-4647-B798-5E76FDC2255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61FE533F-84A8-5F4C-A00E-1579C68E6B9B}"/>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1F87492-8390-3547-96E4-93228D559156}"/>
              </a:ext>
            </a:extLst>
          </p:cNvPr>
          <p:cNvSpPr>
            <a:spLocks noGrp="1"/>
          </p:cNvSpPr>
          <p:nvPr>
            <p:ph type="dt" sz="half" idx="10"/>
          </p:nvPr>
        </p:nvSpPr>
        <p:spPr/>
        <p:txBody>
          <a:bodyPr/>
          <a:lstStyle/>
          <a:p>
            <a:fld id="{14DB88B1-87BD-490F-A24A-051315E4F5B3}" type="datetime1">
              <a:rPr lang="en-US" smtClean="0"/>
              <a:t>10/22/2018</a:t>
            </a:fld>
            <a:endParaRPr lang="en-US"/>
          </a:p>
        </p:txBody>
      </p:sp>
      <p:sp>
        <p:nvSpPr>
          <p:cNvPr id="5" name="Footer Placeholder 4">
            <a:extLst>
              <a:ext uri="{FF2B5EF4-FFF2-40B4-BE49-F238E27FC236}">
                <a16:creationId xmlns:a16="http://schemas.microsoft.com/office/drawing/2014/main" xmlns="" id="{1E18B9ED-78D9-9641-A0DD-5852D5B227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682DF64-DFE9-3F40-B8AE-AA85169B86EA}"/>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8933866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A199ED0-36DC-8D44-BB3A-4AFF68A636A7}"/>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986F857F-20C3-AB47-A079-25D015BF799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0BEF3C9-7AC7-2F48-8910-9EE5E6DE5E7B}"/>
              </a:ext>
            </a:extLst>
          </p:cNvPr>
          <p:cNvSpPr>
            <a:spLocks noGrp="1"/>
          </p:cNvSpPr>
          <p:nvPr>
            <p:ph type="dt" sz="half" idx="10"/>
          </p:nvPr>
        </p:nvSpPr>
        <p:spPr/>
        <p:txBody>
          <a:bodyPr/>
          <a:lstStyle/>
          <a:p>
            <a:fld id="{FED61240-A4E3-4A89-8E68-485FDD3FE612}" type="datetime1">
              <a:rPr lang="en-US" smtClean="0"/>
              <a:t>10/22/2018</a:t>
            </a:fld>
            <a:endParaRPr lang="en-US"/>
          </a:p>
        </p:txBody>
      </p:sp>
      <p:sp>
        <p:nvSpPr>
          <p:cNvPr id="5" name="Footer Placeholder 4">
            <a:extLst>
              <a:ext uri="{FF2B5EF4-FFF2-40B4-BE49-F238E27FC236}">
                <a16:creationId xmlns:a16="http://schemas.microsoft.com/office/drawing/2014/main" xmlns="" id="{C88E5AEF-B100-434C-B732-B33E277763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398E469-33FA-8C40-B5A9-08230D8BA4C2}"/>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0257161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pic>
        <p:nvPicPr>
          <p:cNvPr id="24" name="tectonics-red.png"/>
          <p:cNvPicPr>
            <a:picLocks/>
          </p:cNvPicPr>
          <p:nvPr/>
        </p:nvPicPr>
        <p:blipFill>
          <a:blip r:embed="rId2">
            <a:extLst/>
          </a:blip>
          <a:stretch>
            <a:fillRect/>
          </a:stretch>
        </p:blipFill>
        <p:spPr>
          <a:xfrm>
            <a:off x="0" y="-299620"/>
            <a:ext cx="9144001" cy="1680157"/>
          </a:xfrm>
          <a:prstGeom prst="rect">
            <a:avLst/>
          </a:prstGeom>
          <a:ln w="3175">
            <a:miter lim="400000"/>
          </a:ln>
        </p:spPr>
      </p:pic>
      <p:sp>
        <p:nvSpPr>
          <p:cNvPr id="25" name="Shape 25"/>
          <p:cNvSpPr>
            <a:spLocks noGrp="1"/>
          </p:cNvSpPr>
          <p:nvPr>
            <p:ph type="title"/>
          </p:nvPr>
        </p:nvSpPr>
        <p:spPr>
          <a:xfrm>
            <a:off x="2730670" y="578159"/>
            <a:ext cx="6154326" cy="787266"/>
          </a:xfrm>
          <a:prstGeom prst="rect">
            <a:avLst/>
          </a:prstGeom>
        </p:spPr>
        <p:txBody>
          <a:bodyPr anchor="t"/>
          <a:lstStyle>
            <a:lvl1pPr>
              <a:defRPr sz="2426">
                <a:solidFill>
                  <a:srgbClr val="FFFFFF"/>
                </a:solidFill>
                <a:latin typeface="Impact"/>
                <a:ea typeface="Impact"/>
                <a:cs typeface="Impact"/>
                <a:sym typeface="Impact"/>
              </a:defRPr>
            </a:lvl1pPr>
          </a:lstStyle>
          <a:p>
            <a:r>
              <a:rPr lang="en-US"/>
              <a:t>Click to edit Master title style</a:t>
            </a:r>
            <a:endParaRPr/>
          </a:p>
        </p:txBody>
      </p:sp>
      <p:sp>
        <p:nvSpPr>
          <p:cNvPr id="26" name="Shape 26"/>
          <p:cNvSpPr>
            <a:spLocks noGrp="1"/>
          </p:cNvSpPr>
          <p:nvPr>
            <p:ph type="body" idx="1"/>
          </p:nvPr>
        </p:nvSpPr>
        <p:spPr>
          <a:xfrm>
            <a:off x="300037" y="1976438"/>
            <a:ext cx="8435189" cy="3719513"/>
          </a:xfrm>
          <a:prstGeom prst="rect">
            <a:avLst/>
          </a:prstGeom>
        </p:spPr>
        <p:txBody>
          <a:bodyPr/>
          <a:lstStyle>
            <a:lvl1pPr marL="148364" indent="-148364">
              <a:lnSpc>
                <a:spcPct val="100000"/>
              </a:lnSpc>
              <a:buClrTx/>
              <a:defRPr sz="1898">
                <a:solidFill>
                  <a:srgbClr val="242424"/>
                </a:solidFill>
                <a:latin typeface="Helvetica Light"/>
                <a:ea typeface="Helvetica Light"/>
                <a:cs typeface="Helvetica Light"/>
                <a:sym typeface="Helvetica Light"/>
              </a:defRPr>
            </a:lvl1pPr>
            <a:lvl2pPr marL="416246" indent="-148364">
              <a:lnSpc>
                <a:spcPct val="100000"/>
              </a:lnSpc>
              <a:buClrTx/>
              <a:defRPr sz="1898">
                <a:solidFill>
                  <a:srgbClr val="242424"/>
                </a:solidFill>
                <a:latin typeface="Helvetica Light"/>
                <a:ea typeface="Helvetica Light"/>
                <a:cs typeface="Helvetica Light"/>
                <a:sym typeface="Helvetica Light"/>
              </a:defRPr>
            </a:lvl2pPr>
            <a:lvl3pPr marL="684127" indent="-148364">
              <a:lnSpc>
                <a:spcPct val="100000"/>
              </a:lnSpc>
              <a:buClrTx/>
              <a:defRPr sz="1898">
                <a:solidFill>
                  <a:srgbClr val="242424"/>
                </a:solidFill>
                <a:latin typeface="Helvetica Light"/>
                <a:ea typeface="Helvetica Light"/>
                <a:cs typeface="Helvetica Light"/>
                <a:sym typeface="Helvetica Light"/>
              </a:defRPr>
            </a:lvl3pPr>
            <a:lvl4pPr marL="952008" indent="-148364">
              <a:lnSpc>
                <a:spcPct val="100000"/>
              </a:lnSpc>
              <a:buClrTx/>
              <a:defRPr sz="1898">
                <a:solidFill>
                  <a:srgbClr val="242424"/>
                </a:solidFill>
                <a:latin typeface="Helvetica Light"/>
                <a:ea typeface="Helvetica Light"/>
                <a:cs typeface="Helvetica Light"/>
                <a:sym typeface="Helvetica Light"/>
              </a:defRPr>
            </a:lvl4pPr>
            <a:lvl5pPr marL="1219889" indent="-148364">
              <a:lnSpc>
                <a:spcPct val="100000"/>
              </a:lnSpc>
              <a:buClrTx/>
              <a:defRPr sz="1898">
                <a:solidFill>
                  <a:srgbClr val="242424"/>
                </a:solidFill>
                <a:latin typeface="Helvetica Light"/>
                <a:ea typeface="Helvetica Light"/>
                <a:cs typeface="Helvetica Light"/>
                <a:sym typeface="Helvetica Ligh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a:p>
        </p:txBody>
      </p:sp>
      <p:pic>
        <p:nvPicPr>
          <p:cNvPr id="27" name="unavco-logo.png"/>
          <p:cNvPicPr>
            <a:picLocks noChangeAspect="1"/>
          </p:cNvPicPr>
          <p:nvPr/>
        </p:nvPicPr>
        <p:blipFill>
          <a:blip r:embed="rId3">
            <a:extLst/>
          </a:blip>
          <a:stretch>
            <a:fillRect/>
          </a:stretch>
        </p:blipFill>
        <p:spPr>
          <a:xfrm>
            <a:off x="488803" y="159785"/>
            <a:ext cx="1791303" cy="338437"/>
          </a:xfrm>
          <a:prstGeom prst="rect">
            <a:avLst/>
          </a:prstGeom>
          <a:ln w="3175">
            <a:miter lim="400000"/>
          </a:ln>
        </p:spPr>
      </p:pic>
      <p:sp>
        <p:nvSpPr>
          <p:cNvPr id="28" name="Shape 28"/>
          <p:cNvSpPr>
            <a:spLocks noGrp="1"/>
          </p:cNvSpPr>
          <p:nvPr>
            <p:ph type="sldNum" sz="quarter" idx="2"/>
          </p:nvPr>
        </p:nvSpPr>
        <p:spPr>
          <a:prstGeom prst="rect">
            <a:avLst/>
          </a:prstGeom>
        </p:spPr>
        <p:txBody>
          <a:bodyPr/>
          <a:lstStyle/>
          <a:p>
            <a:fld id="{32482055-EFFF-47B2-9462-C0132BB86E9C}" type="slidenum">
              <a:rPr lang="en-US" smtClean="0"/>
              <a:t>‹#›</a:t>
            </a:fld>
            <a:endParaRPr lang="en-US"/>
          </a:p>
        </p:txBody>
      </p:sp>
    </p:spTree>
    <p:extLst>
      <p:ext uri="{BB962C8B-B14F-4D97-AF65-F5344CB8AC3E}">
        <p14:creationId xmlns:p14="http://schemas.microsoft.com/office/powerpoint/2010/main" val="16751108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22D367-3143-514B-A3EF-34EAAE90BA01}"/>
              </a:ext>
            </a:extLst>
          </p:cNvPr>
          <p:cNvSpPr>
            <a:spLocks noGrp="1"/>
          </p:cNvSpPr>
          <p:nvPr>
            <p:ph type="title"/>
          </p:nvPr>
        </p:nvSpPr>
        <p:spPr/>
        <p:txBody>
          <a:bodyPr>
            <a:normAutofit/>
          </a:bodyPr>
          <a:lstStyle>
            <a:lvl1pPr>
              <a:defRPr sz="4000" b="1">
                <a:solidFill>
                  <a:srgbClr val="0070C0"/>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8C7BB84E-F40C-CD44-AE1C-B54701B44B77}"/>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xmlns="" id="{9E48685A-CC10-E94D-9445-72406CB0214A}"/>
              </a:ext>
            </a:extLst>
          </p:cNvPr>
          <p:cNvSpPr>
            <a:spLocks noGrp="1"/>
          </p:cNvSpPr>
          <p:nvPr>
            <p:ph type="dt" sz="half" idx="10"/>
          </p:nvPr>
        </p:nvSpPr>
        <p:spPr/>
        <p:txBody>
          <a:bodyPr/>
          <a:lstStyle/>
          <a:p>
            <a:fld id="{0A6F43BA-E004-4BAF-9622-6EBFDFEF9989}" type="datetime1">
              <a:rPr lang="en-US" smtClean="0"/>
              <a:t>10/22/2018</a:t>
            </a:fld>
            <a:endParaRPr lang="en-US"/>
          </a:p>
        </p:txBody>
      </p:sp>
      <p:sp>
        <p:nvSpPr>
          <p:cNvPr id="5" name="Footer Placeholder 4">
            <a:extLst>
              <a:ext uri="{FF2B5EF4-FFF2-40B4-BE49-F238E27FC236}">
                <a16:creationId xmlns:a16="http://schemas.microsoft.com/office/drawing/2014/main" xmlns="" id="{F10BED83-0350-AD49-8CAD-9B9E216AD4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D06879B-C21D-5C4D-A0C6-AF793989DFA3}"/>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013231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486A4A-3C9C-AA45-915A-FD16491A122D}"/>
              </a:ext>
            </a:extLst>
          </p:cNvPr>
          <p:cNvSpPr>
            <a:spLocks noGrp="1"/>
          </p:cNvSpPr>
          <p:nvPr>
            <p:ph type="title"/>
          </p:nvPr>
        </p:nvSpPr>
        <p:spPr>
          <a:xfrm>
            <a:off x="623888" y="1709739"/>
            <a:ext cx="7886700" cy="2852737"/>
          </a:xfrm>
        </p:spPr>
        <p:txBody>
          <a:bodyPr anchor="b"/>
          <a:lstStyle>
            <a:lvl1pPr>
              <a:defRPr sz="4500"/>
            </a:lvl1pPr>
          </a:lstStyle>
          <a:p>
            <a:r>
              <a:rPr lang="en-US" dirty="0"/>
              <a:t>Click to edit Master title style</a:t>
            </a:r>
          </a:p>
        </p:txBody>
      </p:sp>
      <p:sp>
        <p:nvSpPr>
          <p:cNvPr id="3" name="Text Placeholder 2">
            <a:extLst>
              <a:ext uri="{FF2B5EF4-FFF2-40B4-BE49-F238E27FC236}">
                <a16:creationId xmlns:a16="http://schemas.microsoft.com/office/drawing/2014/main" xmlns="" id="{4A4879A9-331E-314E-8E97-CC5941C47BC4}"/>
              </a:ext>
            </a:extLst>
          </p:cNvPr>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xmlns="" id="{0F441529-A0E9-DF45-83EB-7D9AD6F4B6AC}"/>
              </a:ext>
            </a:extLst>
          </p:cNvPr>
          <p:cNvSpPr>
            <a:spLocks noGrp="1"/>
          </p:cNvSpPr>
          <p:nvPr>
            <p:ph type="dt" sz="half" idx="10"/>
          </p:nvPr>
        </p:nvSpPr>
        <p:spPr/>
        <p:txBody>
          <a:bodyPr/>
          <a:lstStyle/>
          <a:p>
            <a:fld id="{322AE0EA-E807-4C54-8AF8-B45E481E6F23}" type="datetime1">
              <a:rPr lang="en-US" smtClean="0"/>
              <a:t>10/22/2018</a:t>
            </a:fld>
            <a:endParaRPr lang="en-US"/>
          </a:p>
        </p:txBody>
      </p:sp>
      <p:sp>
        <p:nvSpPr>
          <p:cNvPr id="5" name="Footer Placeholder 4">
            <a:extLst>
              <a:ext uri="{FF2B5EF4-FFF2-40B4-BE49-F238E27FC236}">
                <a16:creationId xmlns:a16="http://schemas.microsoft.com/office/drawing/2014/main" xmlns="" id="{10229540-E5A3-5841-99AF-C2694076CC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35C4ECC-4794-DF4B-9E45-730E9A456E43}"/>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878065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9C55C2-4910-9541-8B61-C164D4983D35}"/>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xmlns="" id="{2BF8ECE0-D021-7148-82CC-7C2E7634208A}"/>
              </a:ext>
            </a:extLst>
          </p:cNvPr>
          <p:cNvSpPr>
            <a:spLocks noGrp="1"/>
          </p:cNvSpPr>
          <p:nvPr>
            <p:ph sz="half" idx="1"/>
          </p:nvPr>
        </p:nvSpPr>
        <p:spPr>
          <a:xfrm>
            <a:off x="628650" y="1825625"/>
            <a:ext cx="38862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xmlns="" id="{3692B267-5484-674E-97E1-73D583A20E74}"/>
              </a:ext>
            </a:extLst>
          </p:cNvPr>
          <p:cNvSpPr>
            <a:spLocks noGrp="1"/>
          </p:cNvSpPr>
          <p:nvPr>
            <p:ph sz="half" idx="2"/>
          </p:nvPr>
        </p:nvSpPr>
        <p:spPr>
          <a:xfrm>
            <a:off x="4629150" y="1825625"/>
            <a:ext cx="3886200"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xmlns="" id="{0D178716-CF68-BE48-8EF9-7C24DE4C1754}"/>
              </a:ext>
            </a:extLst>
          </p:cNvPr>
          <p:cNvSpPr>
            <a:spLocks noGrp="1"/>
          </p:cNvSpPr>
          <p:nvPr>
            <p:ph type="dt" sz="half" idx="10"/>
          </p:nvPr>
        </p:nvSpPr>
        <p:spPr/>
        <p:txBody>
          <a:bodyPr/>
          <a:lstStyle/>
          <a:p>
            <a:fld id="{1A835A9F-0684-4123-8A3C-034853F1677C}" type="datetime1">
              <a:rPr lang="en-US" smtClean="0"/>
              <a:t>10/22/2018</a:t>
            </a:fld>
            <a:endParaRPr lang="en-US"/>
          </a:p>
        </p:txBody>
      </p:sp>
      <p:sp>
        <p:nvSpPr>
          <p:cNvPr id="6" name="Footer Placeholder 5">
            <a:extLst>
              <a:ext uri="{FF2B5EF4-FFF2-40B4-BE49-F238E27FC236}">
                <a16:creationId xmlns:a16="http://schemas.microsoft.com/office/drawing/2014/main" xmlns="" id="{FD495EC8-CCFC-3B4D-8529-4B05AB359EA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17B71DB-FEFD-584F-A2EB-4472449A1E89}"/>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517720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78D09DF-C7B3-D544-A11B-2A9DFE8CA898}"/>
              </a:ext>
            </a:extLst>
          </p:cNvPr>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a:extLst>
              <a:ext uri="{FF2B5EF4-FFF2-40B4-BE49-F238E27FC236}">
                <a16:creationId xmlns:a16="http://schemas.microsoft.com/office/drawing/2014/main" xmlns="" id="{70D879D8-3C53-1541-82B7-5D7DF5C5C9F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a:extLst>
              <a:ext uri="{FF2B5EF4-FFF2-40B4-BE49-F238E27FC236}">
                <a16:creationId xmlns:a16="http://schemas.microsoft.com/office/drawing/2014/main" xmlns="" id="{4AA4AD2F-9E09-1448-B1D5-50F65BFBDB1D}"/>
              </a:ext>
            </a:extLst>
          </p:cNvPr>
          <p:cNvSpPr>
            <a:spLocks noGrp="1"/>
          </p:cNvSpPr>
          <p:nvPr>
            <p:ph sz="half" idx="2"/>
          </p:nvPr>
        </p:nvSpPr>
        <p:spPr>
          <a:xfrm>
            <a:off x="629842" y="2505075"/>
            <a:ext cx="3868340"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xmlns="" id="{9FCFE78E-9B3B-5D42-BDD5-41FD77784EF1}"/>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D5769699-9034-414E-A70D-A47465A0749B}"/>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15303461-6522-634A-AA52-DCC05672E95F}"/>
              </a:ext>
            </a:extLst>
          </p:cNvPr>
          <p:cNvSpPr>
            <a:spLocks noGrp="1"/>
          </p:cNvSpPr>
          <p:nvPr>
            <p:ph type="dt" sz="half" idx="10"/>
          </p:nvPr>
        </p:nvSpPr>
        <p:spPr/>
        <p:txBody>
          <a:bodyPr/>
          <a:lstStyle/>
          <a:p>
            <a:fld id="{ECDB16CB-A413-44B3-93C3-97E751DFEF34}" type="datetime1">
              <a:rPr lang="en-US" smtClean="0"/>
              <a:t>10/22/2018</a:t>
            </a:fld>
            <a:endParaRPr lang="en-US"/>
          </a:p>
        </p:txBody>
      </p:sp>
      <p:sp>
        <p:nvSpPr>
          <p:cNvPr id="8" name="Footer Placeholder 7">
            <a:extLst>
              <a:ext uri="{FF2B5EF4-FFF2-40B4-BE49-F238E27FC236}">
                <a16:creationId xmlns:a16="http://schemas.microsoft.com/office/drawing/2014/main" xmlns="" id="{6CB3ED14-62E1-D144-AD33-F90E4D6EA8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E7075117-8741-A949-A24C-F1AAA4933B55}"/>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5201936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D1CB8B-4339-3A4D-B1B5-CD1F4C474469}"/>
              </a:ext>
            </a:extLst>
          </p:cNvPr>
          <p:cNvSpPr>
            <a:spLocks noGrp="1"/>
          </p:cNvSpPr>
          <p:nvPr>
            <p:ph type="title"/>
          </p:nvPr>
        </p:nvSpPr>
        <p:spPr/>
        <p:txBody>
          <a:bodyPr/>
          <a:lstStyle/>
          <a:p>
            <a:r>
              <a:rPr lang="en-US" dirty="0"/>
              <a:t>Click to edit Master title style</a:t>
            </a:r>
          </a:p>
        </p:txBody>
      </p:sp>
      <p:sp>
        <p:nvSpPr>
          <p:cNvPr id="3" name="Date Placeholder 2">
            <a:extLst>
              <a:ext uri="{FF2B5EF4-FFF2-40B4-BE49-F238E27FC236}">
                <a16:creationId xmlns:a16="http://schemas.microsoft.com/office/drawing/2014/main" xmlns="" id="{62ABC33B-CD74-7A45-9450-27D405449131}"/>
              </a:ext>
            </a:extLst>
          </p:cNvPr>
          <p:cNvSpPr>
            <a:spLocks noGrp="1"/>
          </p:cNvSpPr>
          <p:nvPr>
            <p:ph type="dt" sz="half" idx="10"/>
          </p:nvPr>
        </p:nvSpPr>
        <p:spPr/>
        <p:txBody>
          <a:bodyPr/>
          <a:lstStyle/>
          <a:p>
            <a:fld id="{669A0748-FD8A-4AD0-94E1-D8939B9D9801}" type="datetime1">
              <a:rPr lang="en-US" smtClean="0"/>
              <a:t>10/22/2018</a:t>
            </a:fld>
            <a:endParaRPr lang="en-US"/>
          </a:p>
        </p:txBody>
      </p:sp>
      <p:sp>
        <p:nvSpPr>
          <p:cNvPr id="4" name="Footer Placeholder 3">
            <a:extLst>
              <a:ext uri="{FF2B5EF4-FFF2-40B4-BE49-F238E27FC236}">
                <a16:creationId xmlns:a16="http://schemas.microsoft.com/office/drawing/2014/main" xmlns="" id="{1CD5FDD0-BFF9-9D49-B5FB-FFD1AEE67D0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E7B9D313-DDA2-6F49-B55C-A96099A24C2B}"/>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1189069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0E66077-6A4C-C14F-8EE0-A32F5707C0F7}"/>
              </a:ext>
            </a:extLst>
          </p:cNvPr>
          <p:cNvSpPr>
            <a:spLocks noGrp="1"/>
          </p:cNvSpPr>
          <p:nvPr>
            <p:ph type="dt" sz="half" idx="10"/>
          </p:nvPr>
        </p:nvSpPr>
        <p:spPr/>
        <p:txBody>
          <a:bodyPr/>
          <a:lstStyle/>
          <a:p>
            <a:fld id="{BAA49FD2-CE7F-4CD3-A62A-4B97D01FFC85}" type="datetime1">
              <a:rPr lang="en-US" smtClean="0"/>
              <a:t>10/22/2018</a:t>
            </a:fld>
            <a:endParaRPr lang="en-US"/>
          </a:p>
        </p:txBody>
      </p:sp>
      <p:sp>
        <p:nvSpPr>
          <p:cNvPr id="3" name="Footer Placeholder 2">
            <a:extLst>
              <a:ext uri="{FF2B5EF4-FFF2-40B4-BE49-F238E27FC236}">
                <a16:creationId xmlns:a16="http://schemas.microsoft.com/office/drawing/2014/main" xmlns="" id="{5C6422F9-2AFB-064A-9765-8FC59D6501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F4946460-30D5-D445-A7A7-B6C01BF716B9}"/>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4012289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817C44-54CE-6847-B210-A98B27089E6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0129B4D2-38F3-AE4D-BB17-43214E0598AB}"/>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94AA1E5-C80A-D541-8943-DF74ECC2BDF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C990D2A0-148C-1545-9DD9-D7292C54A2C3}"/>
              </a:ext>
            </a:extLst>
          </p:cNvPr>
          <p:cNvSpPr>
            <a:spLocks noGrp="1"/>
          </p:cNvSpPr>
          <p:nvPr>
            <p:ph type="dt" sz="half" idx="10"/>
          </p:nvPr>
        </p:nvSpPr>
        <p:spPr/>
        <p:txBody>
          <a:bodyPr/>
          <a:lstStyle/>
          <a:p>
            <a:fld id="{D411F20B-DCE8-4BFE-854D-3FA9FB23BC17}" type="datetime1">
              <a:rPr lang="en-US" smtClean="0"/>
              <a:t>10/22/2018</a:t>
            </a:fld>
            <a:endParaRPr lang="en-US"/>
          </a:p>
        </p:txBody>
      </p:sp>
      <p:sp>
        <p:nvSpPr>
          <p:cNvPr id="6" name="Footer Placeholder 5">
            <a:extLst>
              <a:ext uri="{FF2B5EF4-FFF2-40B4-BE49-F238E27FC236}">
                <a16:creationId xmlns:a16="http://schemas.microsoft.com/office/drawing/2014/main" xmlns="" id="{BD0569A3-67A3-6749-BACE-CCA75738369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062C041-7459-2041-A102-4AF76C0B0D06}"/>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366937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17E4D1-EA4C-F344-B098-D08A696362E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B782F343-E745-E647-8ABF-A2C7156A3357}"/>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639AF4C8-96C7-7448-AC2B-357DC80F670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7339ED42-A0B3-E741-973B-25F26C6C13E1}"/>
              </a:ext>
            </a:extLst>
          </p:cNvPr>
          <p:cNvSpPr>
            <a:spLocks noGrp="1"/>
          </p:cNvSpPr>
          <p:nvPr>
            <p:ph type="dt" sz="half" idx="10"/>
          </p:nvPr>
        </p:nvSpPr>
        <p:spPr/>
        <p:txBody>
          <a:bodyPr/>
          <a:lstStyle/>
          <a:p>
            <a:fld id="{76E6F475-A7C8-497F-B48F-83FE678D58E7}" type="datetime1">
              <a:rPr lang="en-US" smtClean="0"/>
              <a:t>10/22/2018</a:t>
            </a:fld>
            <a:endParaRPr lang="en-US"/>
          </a:p>
        </p:txBody>
      </p:sp>
      <p:sp>
        <p:nvSpPr>
          <p:cNvPr id="6" name="Footer Placeholder 5">
            <a:extLst>
              <a:ext uri="{FF2B5EF4-FFF2-40B4-BE49-F238E27FC236}">
                <a16:creationId xmlns:a16="http://schemas.microsoft.com/office/drawing/2014/main" xmlns="" id="{9E50BDC0-FAB5-FB44-B4A5-6E8CB492F1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EDD9DBE-D0A1-934C-860F-E86881E889D4}"/>
              </a:ext>
            </a:extLst>
          </p:cNvPr>
          <p:cNvSpPr>
            <a:spLocks noGrp="1"/>
          </p:cNvSpPr>
          <p:nvPr>
            <p:ph type="sldNum" sz="quarter" idx="12"/>
          </p:nvPr>
        </p:nvSpPr>
        <p:spPr/>
        <p:txBody>
          <a:bodyPr/>
          <a:lstStyle/>
          <a:p>
            <a:fld id="{3FBC05C3-FFD4-C94D-BEDD-B4CBB912460A}" type="slidenum">
              <a:rPr lang="en-US" smtClean="0"/>
              <a:t>‹#›</a:t>
            </a:fld>
            <a:endParaRPr lang="en-US"/>
          </a:p>
        </p:txBody>
      </p:sp>
    </p:spTree>
    <p:extLst>
      <p:ext uri="{BB962C8B-B14F-4D97-AF65-F5344CB8AC3E}">
        <p14:creationId xmlns:p14="http://schemas.microsoft.com/office/powerpoint/2010/main" val="2408710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9F8E41E-48E1-044B-B3EE-65CA7440DE8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xmlns="" id="{43E43DA9-0A01-354A-965D-3B679DDD270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xmlns="" id="{A460E9F4-75D9-244C-8866-C33870F41051}"/>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08375DD-2E5C-4DE0-BB9F-E49DBC1A32FA}" type="datetime1">
              <a:rPr lang="en-US" smtClean="0"/>
              <a:t>10/22/2018</a:t>
            </a:fld>
            <a:endParaRPr lang="en-US"/>
          </a:p>
        </p:txBody>
      </p:sp>
      <p:sp>
        <p:nvSpPr>
          <p:cNvPr id="5" name="Footer Placeholder 4">
            <a:extLst>
              <a:ext uri="{FF2B5EF4-FFF2-40B4-BE49-F238E27FC236}">
                <a16:creationId xmlns:a16="http://schemas.microsoft.com/office/drawing/2014/main" xmlns="" id="{D066C13D-5BB5-9E48-BED6-C0E38499461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82D6C3BA-7C5D-0F49-9EE2-B9E5AE4E86E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FBC05C3-FFD4-C94D-BEDD-B4CBB912460A}" type="slidenum">
              <a:rPr lang="en-US" smtClean="0"/>
              <a:t>‹#›</a:t>
            </a:fld>
            <a:endParaRPr lang="en-US"/>
          </a:p>
        </p:txBody>
      </p:sp>
    </p:spTree>
    <p:extLst>
      <p:ext uri="{BB962C8B-B14F-4D97-AF65-F5344CB8AC3E}">
        <p14:creationId xmlns:p14="http://schemas.microsoft.com/office/powerpoint/2010/main" val="22755813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hdr="0" ftr="0" dt="0"/>
  <p:txStyles>
    <p:titleStyle>
      <a:lvl1pPr algn="l" defTabSz="685800" rtl="0" eaLnBrk="1" latinLnBrk="0" hangingPunct="1">
        <a:lnSpc>
          <a:spcPct val="90000"/>
        </a:lnSpc>
        <a:spcBef>
          <a:spcPct val="0"/>
        </a:spcBef>
        <a:buNone/>
        <a:defRPr sz="4200" b="1" kern="1200">
          <a:solidFill>
            <a:srgbClr val="0070C0"/>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8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6.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6" name="Freeform 34">
            <a:extLst>
              <a:ext uri="{FF2B5EF4-FFF2-40B4-BE49-F238E27FC236}">
                <a16:creationId xmlns:a16="http://schemas.microsoft.com/office/drawing/2014/main" xmlns="" id="{B0992639-1CDA-4FE6-BB95-E1322149074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flipH="1" flipV="1">
            <a:off x="5787645" y="4682362"/>
            <a:ext cx="3356355" cy="2174680"/>
          </a:xfrm>
          <a:custGeom>
            <a:avLst/>
            <a:gdLst>
              <a:gd name="connsiteX0" fmla="*/ 3468199 w 4475140"/>
              <a:gd name="connsiteY0" fmla="*/ 2174680 h 2174680"/>
              <a:gd name="connsiteX1" fmla="*/ 0 w 4475140"/>
              <a:gd name="connsiteY1" fmla="*/ 2174680 h 2174680"/>
              <a:gd name="connsiteX2" fmla="*/ 0 w 4475140"/>
              <a:gd name="connsiteY2" fmla="*/ 0 h 2174680"/>
              <a:gd name="connsiteX3" fmla="*/ 1074821 w 4475140"/>
              <a:gd name="connsiteY3" fmla="*/ 0 h 2174680"/>
              <a:gd name="connsiteX4" fmla="*/ 1074821 w 4475140"/>
              <a:gd name="connsiteY4" fmla="*/ 478 h 2174680"/>
              <a:gd name="connsiteX5" fmla="*/ 4475140 w 4475140"/>
              <a:gd name="connsiteY5" fmla="*/ 478 h 21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74680">
                <a:moveTo>
                  <a:pt x="3468199" y="2174680"/>
                </a:moveTo>
                <a:lnTo>
                  <a:pt x="0" y="2174680"/>
                </a:lnTo>
                <a:lnTo>
                  <a:pt x="0" y="0"/>
                </a:lnTo>
                <a:lnTo>
                  <a:pt x="1074821" y="0"/>
                </a:lnTo>
                <a:lnTo>
                  <a:pt x="1074821" y="478"/>
                </a:lnTo>
                <a:lnTo>
                  <a:pt x="4475140" y="478"/>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31">
            <a:extLst>
              <a:ext uri="{FF2B5EF4-FFF2-40B4-BE49-F238E27FC236}">
                <a16:creationId xmlns:a16="http://schemas.microsoft.com/office/drawing/2014/main" xmlns="" id="{A2AEA782-0EA4-42E9-871D-7401D6A09739}"/>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3356355" cy="2130951"/>
          </a:xfrm>
          <a:custGeom>
            <a:avLst/>
            <a:gdLst>
              <a:gd name="connsiteX0" fmla="*/ 0 w 4475140"/>
              <a:gd name="connsiteY0" fmla="*/ 0 h 2130951"/>
              <a:gd name="connsiteX1" fmla="*/ 1074821 w 4475140"/>
              <a:gd name="connsiteY1" fmla="*/ 0 h 2130951"/>
              <a:gd name="connsiteX2" fmla="*/ 1074821 w 4475140"/>
              <a:gd name="connsiteY2" fmla="*/ 478 h 2130951"/>
              <a:gd name="connsiteX3" fmla="*/ 4475140 w 4475140"/>
              <a:gd name="connsiteY3" fmla="*/ 478 h 2130951"/>
              <a:gd name="connsiteX4" fmla="*/ 3488452 w 4475140"/>
              <a:gd name="connsiteY4" fmla="*/ 2130951 h 2130951"/>
              <a:gd name="connsiteX5" fmla="*/ 0 w 4475140"/>
              <a:gd name="connsiteY5" fmla="*/ 2130951 h 213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5140" h="2130951">
                <a:moveTo>
                  <a:pt x="0" y="0"/>
                </a:moveTo>
                <a:lnTo>
                  <a:pt x="1074821" y="0"/>
                </a:lnTo>
                <a:lnTo>
                  <a:pt x="1074821" y="478"/>
                </a:lnTo>
                <a:lnTo>
                  <a:pt x="4475140" y="478"/>
                </a:lnTo>
                <a:lnTo>
                  <a:pt x="3488452" y="2130951"/>
                </a:lnTo>
                <a:lnTo>
                  <a:pt x="0" y="2130951"/>
                </a:lnTo>
                <a:close/>
              </a:path>
            </a:pathLst>
          </a:custGeom>
          <a:solidFill>
            <a:srgbClr val="27285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47" name="Picture 3" descr="Ebee flight plan">
            <a:extLst>
              <a:ext uri="{FF2B5EF4-FFF2-40B4-BE49-F238E27FC236}">
                <a16:creationId xmlns:a16="http://schemas.microsoft.com/office/drawing/2014/main" xmlns="" id="{0D2B1291-1AF0-8548-9FA5-AAEA4C0DCB2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7909" r="3" b="29648"/>
          <a:stretch/>
        </p:blipFill>
        <p:spPr bwMode="auto">
          <a:xfrm>
            <a:off x="2736988" y="10"/>
            <a:ext cx="6407012" cy="2130463"/>
          </a:xfrm>
          <a:custGeom>
            <a:avLst/>
            <a:gdLst>
              <a:gd name="connsiteX0" fmla="*/ 986689 w 8542682"/>
              <a:gd name="connsiteY0" fmla="*/ 0 h 2130473"/>
              <a:gd name="connsiteX1" fmla="*/ 8542682 w 8542682"/>
              <a:gd name="connsiteY1" fmla="*/ 0 h 2130473"/>
              <a:gd name="connsiteX2" fmla="*/ 8542682 w 8542682"/>
              <a:gd name="connsiteY2" fmla="*/ 2130473 h 2130473"/>
              <a:gd name="connsiteX3" fmla="*/ 0 w 8542682"/>
              <a:gd name="connsiteY3" fmla="*/ 2130473 h 2130473"/>
            </a:gdLst>
            <a:ahLst/>
            <a:cxnLst>
              <a:cxn ang="0">
                <a:pos x="connsiteX0" y="connsiteY0"/>
              </a:cxn>
              <a:cxn ang="0">
                <a:pos x="connsiteX1" y="connsiteY1"/>
              </a:cxn>
              <a:cxn ang="0">
                <a:pos x="connsiteX2" y="connsiteY2"/>
              </a:cxn>
              <a:cxn ang="0">
                <a:pos x="connsiteX3" y="connsiteY3"/>
              </a:cxn>
            </a:cxnLst>
            <a:rect l="l" t="t" r="r" b="b"/>
            <a:pathLst>
              <a:path w="8542682" h="2130473">
                <a:moveTo>
                  <a:pt x="986689" y="0"/>
                </a:moveTo>
                <a:lnTo>
                  <a:pt x="8542682" y="0"/>
                </a:lnTo>
                <a:lnTo>
                  <a:pt x="8542682" y="2130473"/>
                </a:lnTo>
                <a:lnTo>
                  <a:pt x="0" y="2130473"/>
                </a:lnTo>
                <a:close/>
              </a:path>
            </a:pathLst>
          </a:custGeom>
          <a:noFill/>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xmlns="" id="{F9373622-6ACA-664B-AE93-8CBE792652F6}"/>
              </a:ext>
            </a:extLst>
          </p:cNvPr>
          <p:cNvPicPr>
            <a:picLocks noChangeAspect="1"/>
          </p:cNvPicPr>
          <p:nvPr/>
        </p:nvPicPr>
        <p:blipFill rotWithShape="1">
          <a:blip r:embed="rId4"/>
          <a:srcRect t="13485" b="22327"/>
          <a:stretch/>
        </p:blipFill>
        <p:spPr>
          <a:xfrm>
            <a:off x="20" y="4682840"/>
            <a:ext cx="6422512" cy="2175160"/>
          </a:xfrm>
          <a:custGeom>
            <a:avLst/>
            <a:gdLst>
              <a:gd name="connsiteX0" fmla="*/ 0 w 8563376"/>
              <a:gd name="connsiteY0" fmla="*/ 0 h 2175160"/>
              <a:gd name="connsiteX1" fmla="*/ 8563376 w 8563376"/>
              <a:gd name="connsiteY1" fmla="*/ 0 h 2175160"/>
              <a:gd name="connsiteX2" fmla="*/ 7555992 w 8563376"/>
              <a:gd name="connsiteY2" fmla="*/ 2175160 h 2175160"/>
              <a:gd name="connsiteX3" fmla="*/ 0 w 8563376"/>
              <a:gd name="connsiteY3" fmla="*/ 2175160 h 2175160"/>
            </a:gdLst>
            <a:ahLst/>
            <a:cxnLst>
              <a:cxn ang="0">
                <a:pos x="connsiteX0" y="connsiteY0"/>
              </a:cxn>
              <a:cxn ang="0">
                <a:pos x="connsiteX1" y="connsiteY1"/>
              </a:cxn>
              <a:cxn ang="0">
                <a:pos x="connsiteX2" y="connsiteY2"/>
              </a:cxn>
              <a:cxn ang="0">
                <a:pos x="connsiteX3" y="connsiteY3"/>
              </a:cxn>
            </a:cxnLst>
            <a:rect l="l" t="t" r="r" b="b"/>
            <a:pathLst>
              <a:path w="8563376" h="2175160">
                <a:moveTo>
                  <a:pt x="0" y="0"/>
                </a:moveTo>
                <a:lnTo>
                  <a:pt x="8563376" y="0"/>
                </a:lnTo>
                <a:lnTo>
                  <a:pt x="7555992" y="2175160"/>
                </a:lnTo>
                <a:lnTo>
                  <a:pt x="0" y="2175160"/>
                </a:lnTo>
                <a:close/>
              </a:path>
            </a:pathLst>
          </a:custGeom>
        </p:spPr>
      </p:pic>
      <p:sp>
        <p:nvSpPr>
          <p:cNvPr id="2" name="Title 1">
            <a:extLst>
              <a:ext uri="{FF2B5EF4-FFF2-40B4-BE49-F238E27FC236}">
                <a16:creationId xmlns:a16="http://schemas.microsoft.com/office/drawing/2014/main" xmlns="" id="{D6BCA447-83FA-A64C-BF9D-6AA42D7BA2CF}"/>
              </a:ext>
            </a:extLst>
          </p:cNvPr>
          <p:cNvSpPr>
            <a:spLocks noGrp="1"/>
          </p:cNvSpPr>
          <p:nvPr>
            <p:ph type="ctrTitle"/>
          </p:nvPr>
        </p:nvSpPr>
        <p:spPr>
          <a:xfrm>
            <a:off x="1143000" y="2245810"/>
            <a:ext cx="6858000" cy="1355750"/>
          </a:xfrm>
        </p:spPr>
        <p:txBody>
          <a:bodyPr>
            <a:normAutofit/>
          </a:bodyPr>
          <a:lstStyle/>
          <a:p>
            <a:pPr algn="l"/>
            <a:r>
              <a:rPr lang="en-US" sz="4700" dirty="0">
                <a:solidFill>
                  <a:schemeClr val="tx1"/>
                </a:solidFill>
              </a:rPr>
              <a:t>Module </a:t>
            </a:r>
            <a:r>
              <a:rPr lang="en-US" sz="4700" dirty="0" smtClean="0">
                <a:solidFill>
                  <a:schemeClr val="tx1"/>
                </a:solidFill>
              </a:rPr>
              <a:t>2</a:t>
            </a:r>
            <a:endParaRPr lang="en-US" sz="4700" dirty="0">
              <a:solidFill>
                <a:schemeClr val="tx1"/>
              </a:solidFill>
            </a:endParaRPr>
          </a:p>
        </p:txBody>
      </p:sp>
      <p:sp>
        <p:nvSpPr>
          <p:cNvPr id="3" name="Subtitle 2">
            <a:extLst>
              <a:ext uri="{FF2B5EF4-FFF2-40B4-BE49-F238E27FC236}">
                <a16:creationId xmlns:a16="http://schemas.microsoft.com/office/drawing/2014/main" xmlns="" id="{ECD9E4EB-7748-D147-9B9B-080C3EAED275}"/>
              </a:ext>
            </a:extLst>
          </p:cNvPr>
          <p:cNvSpPr>
            <a:spLocks noGrp="1"/>
          </p:cNvSpPr>
          <p:nvPr>
            <p:ph type="subTitle" idx="1"/>
          </p:nvPr>
        </p:nvSpPr>
        <p:spPr>
          <a:xfrm>
            <a:off x="1143000" y="3608516"/>
            <a:ext cx="6858000" cy="911117"/>
          </a:xfrm>
        </p:spPr>
        <p:txBody>
          <a:bodyPr>
            <a:normAutofit/>
          </a:bodyPr>
          <a:lstStyle/>
          <a:p>
            <a:pPr algn="l"/>
            <a:r>
              <a:rPr lang="en-US" sz="2400" dirty="0"/>
              <a:t>Structure from Motion (</a:t>
            </a:r>
            <a:r>
              <a:rPr lang="en-US" sz="2400" dirty="0" err="1"/>
              <a:t>SfM</a:t>
            </a:r>
            <a:r>
              <a:rPr lang="en-US" sz="2400" dirty="0" smtClean="0"/>
              <a:t>) (8)</a:t>
            </a:r>
            <a:endParaRPr lang="en-US" dirty="0"/>
          </a:p>
        </p:txBody>
      </p:sp>
      <p:pic>
        <p:nvPicPr>
          <p:cNvPr id="10"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9280" y="2172488"/>
            <a:ext cx="3473604" cy="1039937"/>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1</a:t>
            </a:fld>
            <a:endParaRPr lang="en-US"/>
          </a:p>
        </p:txBody>
      </p:sp>
    </p:spTree>
    <p:extLst>
      <p:ext uri="{BB962C8B-B14F-4D97-AF65-F5344CB8AC3E}">
        <p14:creationId xmlns:p14="http://schemas.microsoft.com/office/powerpoint/2010/main" val="3452389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Scale-invariant feature transform (sift)</a:t>
            </a:r>
          </a:p>
        </p:txBody>
      </p:sp>
      <p:pic>
        <p:nvPicPr>
          <p:cNvPr id="4" name="Content Placeholder 12" descr="This image is the same as the one on the previous slide. " title="SIFT"/>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4579" y="1516064"/>
            <a:ext cx="4656668" cy="3628114"/>
          </a:xfrm>
          <a:prstGeom prst="rect">
            <a:avLst/>
          </a:prstGeom>
          <a:ln w="3175">
            <a:miter lim="400000"/>
          </a:ln>
          <a:extLst>
            <a:ext uri="{C572A759-6A51-4108-AA02-DFA0A04FC94B}">
              <ma14:wrappingTextBoxFlag xmlns:ma14="http://schemas.microsoft.com/office/mac/drawingml/2011/main" xmlns="" val="1"/>
            </a:ext>
          </a:extLst>
        </p:spPr>
      </p:pic>
      <p:sp>
        <p:nvSpPr>
          <p:cNvPr id="5" name="TextBox 4"/>
          <p:cNvSpPr txBox="1"/>
          <p:nvPr/>
        </p:nvSpPr>
        <p:spPr>
          <a:xfrm>
            <a:off x="276578" y="5272509"/>
            <a:ext cx="8590845" cy="1200329"/>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35353"/>
                </a:solidFill>
                <a:effectLst/>
                <a:uLnTx/>
                <a:uFillTx/>
                <a:latin typeface="Gill Sans Light"/>
              </a:rPr>
              <a:t>Finds matching features in multiple photographs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35353"/>
                </a:solidFill>
                <a:effectLst/>
                <a:uLnTx/>
                <a:uFillTx/>
                <a:latin typeface="Gill Sans Light"/>
              </a:rPr>
              <a:t>Scale, perspective, and illumination of the feature in the photograph do not affect algorithm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srgbClr val="535353"/>
                </a:solidFill>
                <a:effectLst/>
                <a:uLnTx/>
                <a:uFillTx/>
                <a:latin typeface="Gill Sans Light"/>
              </a:rPr>
              <a:t>Used as the input for calculating camera locations</a:t>
            </a:r>
          </a:p>
        </p:txBody>
      </p:sp>
      <p:sp>
        <p:nvSpPr>
          <p:cNvPr id="6" name="TextBox 5"/>
          <p:cNvSpPr txBox="1"/>
          <p:nvPr/>
        </p:nvSpPr>
        <p:spPr>
          <a:xfrm>
            <a:off x="7729830" y="6559164"/>
            <a:ext cx="14141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r>
              <a:rPr kumimoji="0" lang="en-US" sz="1200" b="0" i="0" u="none" strike="noStrike" kern="1200" cap="none" spc="0" normalizeH="0" baseline="0" noProof="0" dirty="0">
                <a:ln>
                  <a:noFill/>
                </a:ln>
                <a:solidFill>
                  <a:srgbClr val="535353"/>
                </a:solidFill>
                <a:effectLst/>
                <a:uLnTx/>
                <a:uFillTx/>
                <a:latin typeface="Gill Sans Light"/>
              </a:rPr>
              <a:t> </a:t>
            </a:r>
          </a:p>
        </p:txBody>
      </p:sp>
      <p:sp>
        <p:nvSpPr>
          <p:cNvPr id="3" name="Slide Number Placeholder 2"/>
          <p:cNvSpPr>
            <a:spLocks noGrp="1"/>
          </p:cNvSpPr>
          <p:nvPr>
            <p:ph type="sldNum" sz="quarter" idx="2"/>
          </p:nvPr>
        </p:nvSpPr>
        <p:spPr/>
        <p:txBody>
          <a:bodyPr/>
          <a:lstStyle/>
          <a:p>
            <a:fld id="{32482055-EFFF-47B2-9462-C0132BB86E9C}" type="slidenum">
              <a:rPr lang="en-US" smtClean="0"/>
              <a:t>10</a:t>
            </a:fld>
            <a:endParaRPr lang="en-US"/>
          </a:p>
        </p:txBody>
      </p:sp>
    </p:spTree>
    <p:extLst>
      <p:ext uri="{BB962C8B-B14F-4D97-AF65-F5344CB8AC3E}">
        <p14:creationId xmlns:p14="http://schemas.microsoft.com/office/powerpoint/2010/main" val="289500725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30670" y="589589"/>
            <a:ext cx="6154326" cy="787266"/>
          </a:xfrm>
        </p:spPr>
        <p:txBody>
          <a:bodyPr/>
          <a:lstStyle/>
          <a:p>
            <a:r>
              <a:rPr lang="en-US" dirty="0"/>
              <a:t>Find camera locations</a:t>
            </a:r>
          </a:p>
        </p:txBody>
      </p:sp>
      <p:sp>
        <p:nvSpPr>
          <p:cNvPr id="3" name="Text Placeholder 2"/>
          <p:cNvSpPr>
            <a:spLocks noGrp="1"/>
          </p:cNvSpPr>
          <p:nvPr>
            <p:ph type="body" idx="1"/>
          </p:nvPr>
        </p:nvSpPr>
        <p:spPr>
          <a:xfrm>
            <a:off x="300037" y="1987868"/>
            <a:ext cx="8435189" cy="3719513"/>
          </a:xfrm>
        </p:spPr>
        <p:txBody>
          <a:bodyPr/>
          <a:lstStyle/>
          <a:p>
            <a:endParaRPr lang="en-US"/>
          </a:p>
        </p:txBody>
      </p:sp>
      <p:pic>
        <p:nvPicPr>
          <p:cNvPr id="4" name="Picture 3" descr="This image is a background of hills and a river. On top, there is an animation that shows the calculated distance between two features on the surface seen by two camera locations. The positions are described in 2D by the distance between them in the X and Z directions. " title="Find camera locations"/>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96901"/>
            <a:ext cx="9144000" cy="5461099"/>
          </a:xfrm>
          <a:prstGeom prst="rect">
            <a:avLst/>
          </a:prstGeom>
        </p:spPr>
      </p:pic>
      <p:cxnSp>
        <p:nvCxnSpPr>
          <p:cNvPr id="5" name="Straight Connector 4"/>
          <p:cNvCxnSpPr/>
          <p:nvPr/>
        </p:nvCxnSpPr>
        <p:spPr>
          <a:xfrm flipV="1">
            <a:off x="533400" y="1693563"/>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533400" y="2988963"/>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74292" y="5037817"/>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8" name="Oval 7"/>
          <p:cNvSpPr/>
          <p:nvPr/>
        </p:nvSpPr>
        <p:spPr>
          <a:xfrm>
            <a:off x="3023076" y="6061887"/>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9" name="Straight Connector 8"/>
          <p:cNvCxnSpPr/>
          <p:nvPr/>
        </p:nvCxnSpPr>
        <p:spPr>
          <a:xfrm flipH="1" flipV="1">
            <a:off x="1090810" y="1746702"/>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056547" y="2489747"/>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20801246">
            <a:off x="328810" y="1763794"/>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rot="20801246">
            <a:off x="1028313" y="2009021"/>
            <a:ext cx="381000" cy="228600"/>
            <a:chOff x="2133600" y="685800"/>
            <a:chExt cx="381000" cy="228600"/>
          </a:xfrm>
        </p:grpSpPr>
        <p:sp>
          <p:nvSpPr>
            <p:cNvPr id="13" name="Round Same Side Corner Rectangle 12"/>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4" name="Rectangle 13"/>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15" name="Group 14"/>
          <p:cNvGrpSpPr/>
          <p:nvPr/>
        </p:nvGrpSpPr>
        <p:grpSpPr>
          <a:xfrm rot="2441878">
            <a:off x="2621640" y="2744089"/>
            <a:ext cx="1524000" cy="762000"/>
            <a:chOff x="2649908" y="381000"/>
            <a:chExt cx="1524000" cy="762000"/>
          </a:xfrm>
        </p:grpSpPr>
        <p:cxnSp>
          <p:nvCxnSpPr>
            <p:cNvPr id="16" name="Straight Connector 15"/>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200400" y="914400"/>
              <a:ext cx="381000" cy="228600"/>
              <a:chOff x="2133600" y="685800"/>
              <a:chExt cx="381000" cy="228600"/>
            </a:xfrm>
          </p:grpSpPr>
          <p:sp>
            <p:nvSpPr>
              <p:cNvPr id="18" name="Round Same Side Corner Rectangle 17"/>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9" name="Rectangle 18"/>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20" name="TextBox 19"/>
          <p:cNvSpPr txBox="1"/>
          <p:nvPr/>
        </p:nvSpPr>
        <p:spPr>
          <a:xfrm>
            <a:off x="1090810" y="1360992"/>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21" name="TextBox 20"/>
          <p:cNvSpPr txBox="1"/>
          <p:nvPr/>
        </p:nvSpPr>
        <p:spPr>
          <a:xfrm>
            <a:off x="3429000" y="2386112"/>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22" name="Straight Arrow Connector 21"/>
          <p:cNvCxnSpPr/>
          <p:nvPr/>
        </p:nvCxnSpPr>
        <p:spPr>
          <a:xfrm flipH="1">
            <a:off x="2699709" y="2413829"/>
            <a:ext cx="419564" cy="50860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09596" y="2420296"/>
            <a:ext cx="3208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cxnSp>
        <p:nvCxnSpPr>
          <p:cNvPr id="24" name="Straight Arrow Connector 23"/>
          <p:cNvCxnSpPr/>
          <p:nvPr/>
        </p:nvCxnSpPr>
        <p:spPr>
          <a:xfrm>
            <a:off x="684074" y="1871130"/>
            <a:ext cx="77926" cy="393933"/>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33808" y="1933831"/>
            <a:ext cx="2519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sp>
        <p:nvSpPr>
          <p:cNvPr id="26" name="TextBox 25"/>
          <p:cNvSpPr txBox="1"/>
          <p:nvPr/>
        </p:nvSpPr>
        <p:spPr>
          <a:xfrm>
            <a:off x="4008888" y="1617363"/>
            <a:ext cx="5135112" cy="452431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Step 2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When we have the matching locations of multiple points on two or more photos, there is usually just one mathematical solution for where the photos were taken.</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Therefore, we can calculate</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individual camera positions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(x, y, z), (x’, y’, z’),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orientations </a:t>
            </a:r>
            <a:r>
              <a:rPr kumimoji="0" lang="en-US" sz="1600" b="0" i="1" u="none" strike="noStrike" kern="1200" cap="none" spc="0" normalizeH="0" baseline="0" noProof="0" dirty="0" err="1">
                <a:ln>
                  <a:noFill/>
                </a:ln>
                <a:solidFill>
                  <a:srgbClr val="535353"/>
                </a:solidFill>
                <a:effectLst/>
                <a:uLnTx/>
                <a:uFillTx/>
                <a:latin typeface="Gill Sans Light"/>
                <a:cs typeface="Arial" panose="020B0604020202020204" pitchFamily="34" charset="0"/>
              </a:rPr>
              <a:t>i</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1" u="none" strike="noStrike" kern="1200" cap="none" spc="0" normalizeH="0" baseline="0" noProof="0" dirty="0" err="1">
                <a:ln>
                  <a:noFill/>
                </a:ln>
                <a:solidFill>
                  <a:srgbClr val="535353"/>
                </a:solidFill>
                <a:effectLst/>
                <a:uLnTx/>
                <a:uFillTx/>
                <a:latin typeface="Gill Sans Light"/>
                <a:cs typeface="Arial" panose="020B0604020202020204" pitchFamily="34" charset="0"/>
              </a:rPr>
              <a:t>i</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focal lengths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f</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f’</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and relative positions of corresponding features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b, h,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in a single step known as </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“bundle adjustment.”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p:txBody>
      </p:sp>
      <p:sp>
        <p:nvSpPr>
          <p:cNvPr id="27" name="TextBox 26"/>
          <p:cNvSpPr txBox="1"/>
          <p:nvPr/>
        </p:nvSpPr>
        <p:spPr>
          <a:xfrm>
            <a:off x="1368387" y="1845963"/>
            <a:ext cx="8585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sp>
        <p:nvSpPr>
          <p:cNvPr id="28" name="TextBox 27"/>
          <p:cNvSpPr txBox="1"/>
          <p:nvPr/>
        </p:nvSpPr>
        <p:spPr>
          <a:xfrm>
            <a:off x="2098034" y="3094455"/>
            <a:ext cx="97180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cxnSp>
        <p:nvCxnSpPr>
          <p:cNvPr id="29" name="Straight Connector 28"/>
          <p:cNvCxnSpPr/>
          <p:nvPr/>
        </p:nvCxnSpPr>
        <p:spPr>
          <a:xfrm>
            <a:off x="1283200" y="2189968"/>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1284022" y="2176401"/>
            <a:ext cx="120400" cy="4578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3161449" y="3413803"/>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2933891" y="3400236"/>
            <a:ext cx="245472" cy="3119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183524" y="2489747"/>
            <a:ext cx="2471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endParaRPr kumimoji="0" lang="en-US"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4" name="TextBox 33"/>
          <p:cNvSpPr txBox="1"/>
          <p:nvPr/>
        </p:nvSpPr>
        <p:spPr>
          <a:xfrm>
            <a:off x="2921238" y="3601685"/>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a:t>
            </a:r>
          </a:p>
        </p:txBody>
      </p:sp>
      <p:cxnSp>
        <p:nvCxnSpPr>
          <p:cNvPr id="35" name="Straight Connector 34"/>
          <p:cNvCxnSpPr/>
          <p:nvPr/>
        </p:nvCxnSpPr>
        <p:spPr>
          <a:xfrm>
            <a:off x="520938" y="5080547"/>
            <a:ext cx="332481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3069722" y="6104617"/>
            <a:ext cx="784576" cy="0"/>
          </a:xfrm>
          <a:prstGeom prst="line">
            <a:avLst/>
          </a:prstGeom>
          <a:ln>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854298" y="5080547"/>
            <a:ext cx="0" cy="102407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3828924" y="5407916"/>
            <a:ext cx="306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h</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9" name="TextBox 38"/>
          <p:cNvSpPr txBox="1"/>
          <p:nvPr/>
        </p:nvSpPr>
        <p:spPr>
          <a:xfrm>
            <a:off x="1600200" y="5808363"/>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b</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cxnSp>
        <p:nvCxnSpPr>
          <p:cNvPr id="40" name="Straight Connector 39"/>
          <p:cNvCxnSpPr/>
          <p:nvPr/>
        </p:nvCxnSpPr>
        <p:spPr>
          <a:xfrm>
            <a:off x="519510" y="5080547"/>
            <a:ext cx="0" cy="105754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512392" y="6121709"/>
            <a:ext cx="255605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44" name="Rectangle 43"/>
          <p:cNvSpPr/>
          <p:nvPr/>
        </p:nvSpPr>
        <p:spPr>
          <a:xfrm>
            <a:off x="5045030" y="5777248"/>
            <a:ext cx="3788218" cy="369332"/>
          </a:xfrm>
          <a:prstGeom prst="rect">
            <a:avLst/>
          </a:prstGeom>
        </p:spPr>
        <p:txBody>
          <a:bodyPr wrap="none">
            <a:spAutoFit/>
          </a:bodyPr>
          <a:lstStyle/>
          <a:p>
            <a:pPr algn="ctr" defTabSz="587022" fontAlgn="auto" hangingPunct="0">
              <a:spcBef>
                <a:spcPts val="0"/>
              </a:spcBef>
              <a:spcAft>
                <a:spcPts val="0"/>
              </a:spcAft>
            </a:pPr>
            <a:r>
              <a:rPr lang="en-US" i="1" dirty="0">
                <a:solidFill>
                  <a:srgbClr val="685040"/>
                </a:solidFill>
                <a:sym typeface="Gill Sans Light"/>
              </a:rPr>
              <a:t>analytical self-calibration of camera</a:t>
            </a:r>
          </a:p>
        </p:txBody>
      </p:sp>
      <p:sp>
        <p:nvSpPr>
          <p:cNvPr id="42" name="Slide Number Placeholder 41"/>
          <p:cNvSpPr>
            <a:spLocks noGrp="1"/>
          </p:cNvSpPr>
          <p:nvPr>
            <p:ph type="sldNum" sz="quarter" idx="2"/>
          </p:nvPr>
        </p:nvSpPr>
        <p:spPr/>
        <p:txBody>
          <a:bodyPr/>
          <a:lstStyle/>
          <a:p>
            <a:fld id="{32482055-EFFF-47B2-9462-C0132BB86E9C}" type="slidenum">
              <a:rPr lang="en-US" smtClean="0"/>
              <a:t>11</a:t>
            </a:fld>
            <a:endParaRPr lang="en-US"/>
          </a:p>
        </p:txBody>
      </p:sp>
    </p:spTree>
    <p:extLst>
      <p:ext uri="{BB962C8B-B14F-4D97-AF65-F5344CB8AC3E}">
        <p14:creationId xmlns:p14="http://schemas.microsoft.com/office/powerpoint/2010/main" val="36330246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par>
                          <p:cTn id="31" fill="hold">
                            <p:stCondLst>
                              <p:cond delay="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par>
                                <p:cTn id="35" presetID="22" presetClass="entr" presetSubtype="1"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wipe(up)">
                                      <p:cBhvr>
                                        <p:cTn id="37" dur="500"/>
                                        <p:tgtEl>
                                          <p:spTgt spid="40"/>
                                        </p:tgtEl>
                                      </p:cBhvr>
                                    </p:animEffect>
                                  </p:childTnLst>
                                </p:cTn>
                              </p:par>
                              <p:par>
                                <p:cTn id="38" presetID="22" presetClass="entr" presetSubtype="8"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left)">
                                      <p:cBhvr>
                                        <p:cTn id="40" dur="500"/>
                                        <p:tgtEl>
                                          <p:spTgt spid="35"/>
                                        </p:tgtEl>
                                      </p:cBhvr>
                                    </p:animEffect>
                                  </p:childTnLst>
                                </p:cTn>
                              </p:par>
                            </p:childTnLst>
                          </p:cTn>
                        </p:par>
                        <p:par>
                          <p:cTn id="41" fill="hold">
                            <p:stCondLst>
                              <p:cond delay="500"/>
                            </p:stCondLst>
                            <p:childTnLst>
                              <p:par>
                                <p:cTn id="42" presetID="1"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41"/>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7"/>
                                        </p:tgtEl>
                                        <p:attrNameLst>
                                          <p:attrName>style.visibility</p:attrName>
                                        </p:attrNameLst>
                                      </p:cBhvr>
                                      <p:to>
                                        <p:strVal val="visible"/>
                                      </p:to>
                                    </p:set>
                                  </p:childTnLst>
                                </p:cTn>
                              </p:par>
                              <p:par>
                                <p:cTn id="48" presetID="1" presetClass="entr" presetSubtype="0"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P spid="28" grpId="0"/>
      <p:bldP spid="33" grpId="0"/>
      <p:bldP spid="34" grpId="0"/>
      <p:bldP spid="38" grpId="0"/>
      <p:bldP spid="39"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Multi-view stereo / Densification</a:t>
            </a:r>
          </a:p>
        </p:txBody>
      </p:sp>
      <p:pic>
        <p:nvPicPr>
          <p:cNvPr id="4" name="Picture 3" descr="This image is a background of hills and a river. On top, there is an animation that shows the calculated distance between two features on the surface seen by two camera locations. The positions are described in 2D by the distance between them in the X and Z directions. This is the same as the previous slide. " title="Multi-view stereo"/>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96901"/>
            <a:ext cx="9144000" cy="5461099"/>
          </a:xfrm>
          <a:prstGeom prst="rect">
            <a:avLst/>
          </a:prstGeom>
        </p:spPr>
      </p:pic>
      <p:cxnSp>
        <p:nvCxnSpPr>
          <p:cNvPr id="44" name="Straight Connector 43"/>
          <p:cNvCxnSpPr/>
          <p:nvPr/>
        </p:nvCxnSpPr>
        <p:spPr>
          <a:xfrm flipV="1">
            <a:off x="533400" y="1693571"/>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533400" y="2988971"/>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46" name="Oval 45"/>
          <p:cNvSpPr/>
          <p:nvPr/>
        </p:nvSpPr>
        <p:spPr>
          <a:xfrm>
            <a:off x="474292" y="5037825"/>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7" name="Oval 46"/>
          <p:cNvSpPr/>
          <p:nvPr/>
        </p:nvSpPr>
        <p:spPr>
          <a:xfrm>
            <a:off x="3023076" y="6061895"/>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48" name="Straight Connector 47"/>
          <p:cNvCxnSpPr/>
          <p:nvPr/>
        </p:nvCxnSpPr>
        <p:spPr>
          <a:xfrm flipH="1" flipV="1">
            <a:off x="1090810" y="1746710"/>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3056547" y="2489755"/>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20801246">
            <a:off x="328810" y="1763802"/>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rot="20801246">
            <a:off x="1028313" y="2009029"/>
            <a:ext cx="381000" cy="228600"/>
            <a:chOff x="2133600" y="685800"/>
            <a:chExt cx="381000" cy="228600"/>
          </a:xfrm>
        </p:grpSpPr>
        <p:sp>
          <p:nvSpPr>
            <p:cNvPr id="52" name="Round Same Side Corner Rectangle 51"/>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53" name="Rectangle 52"/>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54" name="Group 53"/>
          <p:cNvGrpSpPr/>
          <p:nvPr/>
        </p:nvGrpSpPr>
        <p:grpSpPr>
          <a:xfrm rot="2441878">
            <a:off x="2621640" y="2744097"/>
            <a:ext cx="1524000" cy="762000"/>
            <a:chOff x="2649908" y="381000"/>
            <a:chExt cx="1524000" cy="762000"/>
          </a:xfrm>
        </p:grpSpPr>
        <p:cxnSp>
          <p:nvCxnSpPr>
            <p:cNvPr id="55" name="Straight Connector 54"/>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a:off x="3200400" y="914400"/>
              <a:ext cx="381000" cy="228600"/>
              <a:chOff x="2133600" y="685800"/>
              <a:chExt cx="381000" cy="228600"/>
            </a:xfrm>
          </p:grpSpPr>
          <p:sp>
            <p:nvSpPr>
              <p:cNvPr id="57" name="Round Same Side Corner Rectangle 56"/>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58" name="Rectangle 57"/>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59" name="TextBox 58"/>
          <p:cNvSpPr txBox="1"/>
          <p:nvPr/>
        </p:nvSpPr>
        <p:spPr>
          <a:xfrm>
            <a:off x="1090810" y="1361000"/>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60" name="TextBox 59"/>
          <p:cNvSpPr txBox="1"/>
          <p:nvPr/>
        </p:nvSpPr>
        <p:spPr>
          <a:xfrm>
            <a:off x="3429000" y="2386120"/>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61" name="Straight Arrow Connector 60"/>
          <p:cNvCxnSpPr/>
          <p:nvPr/>
        </p:nvCxnSpPr>
        <p:spPr>
          <a:xfrm flipH="1">
            <a:off x="2699709" y="2413837"/>
            <a:ext cx="419564" cy="50860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2609596" y="2420304"/>
            <a:ext cx="3208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cxnSp>
        <p:nvCxnSpPr>
          <p:cNvPr id="63" name="Straight Arrow Connector 62"/>
          <p:cNvCxnSpPr/>
          <p:nvPr/>
        </p:nvCxnSpPr>
        <p:spPr>
          <a:xfrm>
            <a:off x="684074" y="1871138"/>
            <a:ext cx="77926" cy="393933"/>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433808" y="1933839"/>
            <a:ext cx="2519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sp>
        <p:nvSpPr>
          <p:cNvPr id="65" name="TextBox 64"/>
          <p:cNvSpPr txBox="1"/>
          <p:nvPr/>
        </p:nvSpPr>
        <p:spPr>
          <a:xfrm>
            <a:off x="4008888" y="1617371"/>
            <a:ext cx="5135112" cy="5706177"/>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Step 3</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Next, a dense point cloud and 3D surface are determined using the known camera parameters and the sparse point cloud as input. </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All pixels in all images are used so the dense model is similar in resolution to the raw photographs (typically 100s–1000s point/m</a:t>
            </a:r>
            <a:r>
              <a:rPr kumimoji="0" lang="en-US" sz="1600" b="0" i="0" u="none" strike="noStrike" kern="1200" cap="none" spc="0" normalizeH="0" baseline="30000" noProof="0" dirty="0">
                <a:ln>
                  <a:noFill/>
                </a:ln>
                <a:solidFill>
                  <a:srgbClr val="535353"/>
                </a:solidFill>
                <a:effectLst/>
                <a:uLnTx/>
                <a:uFillTx/>
                <a:latin typeface="Gill Sans Light"/>
                <a:cs typeface="Arial" panose="020B0604020202020204" pitchFamily="34" charset="0"/>
              </a:rPr>
              <a:t>2</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This step is called “</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multi-view stereo matching” (MVS) or densification.</a:t>
            </a:r>
          </a:p>
          <a:p>
            <a:pPr marL="0" marR="0" lvl="0" indent="0" algn="l" defTabSz="914400" rtl="0" eaLnBrk="1" fontAlgn="auto" latinLnBrk="0" hangingPunct="1">
              <a:lnSpc>
                <a:spcPct val="120000"/>
              </a:lnSpc>
              <a:spcBef>
                <a:spcPts val="0"/>
              </a:spcBef>
              <a:spcAft>
                <a:spcPts val="0"/>
              </a:spcAft>
              <a:buClrTx/>
              <a:buSzTx/>
              <a:buFontTx/>
              <a:buNone/>
              <a:tabLst/>
              <a:defRPr/>
            </a:pPr>
            <a:endParaRPr lang="en-US" sz="1600" b="1" dirty="0">
              <a:solidFill>
                <a:srgbClr val="535353"/>
              </a:solidFill>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Different algorithms including semi-global</a:t>
            </a:r>
            <a:r>
              <a:rPr kumimoji="0" lang="en-US" sz="1600" b="1" i="0" u="none" strike="noStrike" kern="1200" cap="none" spc="0" normalizeH="0" noProof="0" dirty="0">
                <a:ln>
                  <a:noFill/>
                </a:ln>
                <a:solidFill>
                  <a:srgbClr val="535353"/>
                </a:solidFill>
                <a:effectLst/>
                <a:uLnTx/>
                <a:uFillTx/>
                <a:latin typeface="Gill Sans Light"/>
                <a:cs typeface="Arial" panose="020B0604020202020204" pitchFamily="34" charset="0"/>
              </a:rPr>
              <a:t> matching</a:t>
            </a:r>
            <a:endPar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Cambria" panose="020405030504060302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Cambria" panose="020405030504060302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Cambria" panose="020405030504060302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Cambria" panose="020405030504060302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535353"/>
              </a:solidFill>
              <a:effectLst/>
              <a:uLnTx/>
              <a:uFillTx/>
              <a:latin typeface="Cambria" panose="02040503050406030204" pitchFamily="18"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66" name="TextBox 65"/>
          <p:cNvSpPr txBox="1"/>
          <p:nvPr/>
        </p:nvSpPr>
        <p:spPr>
          <a:xfrm>
            <a:off x="1368387" y="1845971"/>
            <a:ext cx="8585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sp>
        <p:nvSpPr>
          <p:cNvPr id="67" name="TextBox 66"/>
          <p:cNvSpPr txBox="1"/>
          <p:nvPr/>
        </p:nvSpPr>
        <p:spPr>
          <a:xfrm>
            <a:off x="2098034" y="3094463"/>
            <a:ext cx="97180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cxnSp>
        <p:nvCxnSpPr>
          <p:cNvPr id="68" name="Straight Connector 67"/>
          <p:cNvCxnSpPr/>
          <p:nvPr/>
        </p:nvCxnSpPr>
        <p:spPr>
          <a:xfrm>
            <a:off x="1283200" y="2189976"/>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1284022" y="2176409"/>
            <a:ext cx="120400" cy="4578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161449" y="3413811"/>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2933891" y="3400244"/>
            <a:ext cx="245472" cy="3119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1183524" y="2489755"/>
            <a:ext cx="2471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endParaRPr kumimoji="0" lang="en-US"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73" name="TextBox 72"/>
          <p:cNvSpPr txBox="1"/>
          <p:nvPr/>
        </p:nvSpPr>
        <p:spPr>
          <a:xfrm>
            <a:off x="2921238" y="3601693"/>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a:t>
            </a:r>
          </a:p>
        </p:txBody>
      </p:sp>
      <p:cxnSp>
        <p:nvCxnSpPr>
          <p:cNvPr id="74" name="Straight Connector 73"/>
          <p:cNvCxnSpPr/>
          <p:nvPr/>
        </p:nvCxnSpPr>
        <p:spPr>
          <a:xfrm>
            <a:off x="520938" y="5080555"/>
            <a:ext cx="332481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3069722" y="6104625"/>
            <a:ext cx="784576" cy="0"/>
          </a:xfrm>
          <a:prstGeom prst="line">
            <a:avLst/>
          </a:prstGeom>
          <a:ln>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3854298" y="5080555"/>
            <a:ext cx="0" cy="102407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828924" y="5407924"/>
            <a:ext cx="306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h</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78" name="TextBox 77"/>
          <p:cNvSpPr txBox="1"/>
          <p:nvPr/>
        </p:nvSpPr>
        <p:spPr>
          <a:xfrm>
            <a:off x="1600200" y="5808371"/>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b</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cxnSp>
        <p:nvCxnSpPr>
          <p:cNvPr id="79" name="Straight Connector 78"/>
          <p:cNvCxnSpPr/>
          <p:nvPr/>
        </p:nvCxnSpPr>
        <p:spPr>
          <a:xfrm>
            <a:off x="519510" y="5080555"/>
            <a:ext cx="0" cy="105754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512392" y="6121717"/>
            <a:ext cx="255605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3" name="Slide Number Placeholder 2"/>
          <p:cNvSpPr>
            <a:spLocks noGrp="1"/>
          </p:cNvSpPr>
          <p:nvPr>
            <p:ph type="sldNum" sz="quarter" idx="2"/>
          </p:nvPr>
        </p:nvSpPr>
        <p:spPr/>
        <p:txBody>
          <a:bodyPr/>
          <a:lstStyle/>
          <a:p>
            <a:fld id="{32482055-EFFF-47B2-9462-C0132BB86E9C}" type="slidenum">
              <a:rPr lang="en-US" smtClean="0"/>
              <a:t>12</a:t>
            </a:fld>
            <a:endParaRPr lang="en-US"/>
          </a:p>
        </p:txBody>
      </p:sp>
    </p:spTree>
    <p:extLst>
      <p:ext uri="{BB962C8B-B14F-4D97-AF65-F5344CB8AC3E}">
        <p14:creationId xmlns:p14="http://schemas.microsoft.com/office/powerpoint/2010/main" val="323245567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georectification</a:t>
            </a:r>
            <a:endParaRPr lang="en-US" dirty="0"/>
          </a:p>
        </p:txBody>
      </p:sp>
      <p:sp>
        <p:nvSpPr>
          <p:cNvPr id="3" name="Text Placeholder 2"/>
          <p:cNvSpPr>
            <a:spLocks noGrp="1"/>
          </p:cNvSpPr>
          <p:nvPr>
            <p:ph type="body" idx="1"/>
          </p:nvPr>
        </p:nvSpPr>
        <p:spPr>
          <a:xfrm>
            <a:off x="300037" y="1987868"/>
            <a:ext cx="8435189" cy="3719513"/>
          </a:xfrm>
        </p:spPr>
        <p:txBody>
          <a:bodyPr/>
          <a:lstStyle/>
          <a:p>
            <a:endParaRPr lang="en-US"/>
          </a:p>
        </p:txBody>
      </p:sp>
      <p:pic>
        <p:nvPicPr>
          <p:cNvPr id="4" name="Picture 3" descr="This image is a background of hills and a river. On top, there is an animation that shows the calculated distance between two features on the surface seen by two camera locations. The positions are described in 2D by the distance between them in the X and Z directions. This is the same as the previous slide. " title="Georectification"/>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96901"/>
            <a:ext cx="9144000" cy="5461099"/>
          </a:xfrm>
          <a:prstGeom prst="rect">
            <a:avLst/>
          </a:prstGeom>
        </p:spPr>
      </p:pic>
      <p:cxnSp>
        <p:nvCxnSpPr>
          <p:cNvPr id="5" name="Straight Connector 4"/>
          <p:cNvCxnSpPr/>
          <p:nvPr/>
        </p:nvCxnSpPr>
        <p:spPr>
          <a:xfrm flipV="1">
            <a:off x="533400" y="1693561"/>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533400" y="2988961"/>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74292" y="5037815"/>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8" name="Oval 7"/>
          <p:cNvSpPr/>
          <p:nvPr/>
        </p:nvSpPr>
        <p:spPr>
          <a:xfrm>
            <a:off x="3023076" y="6061885"/>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9" name="Straight Connector 8"/>
          <p:cNvCxnSpPr/>
          <p:nvPr/>
        </p:nvCxnSpPr>
        <p:spPr>
          <a:xfrm flipH="1" flipV="1">
            <a:off x="1090810" y="1746700"/>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056547" y="2489745"/>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20801246">
            <a:off x="328810" y="1763792"/>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rot="20801246">
            <a:off x="1028313" y="2009019"/>
            <a:ext cx="381000" cy="228600"/>
            <a:chOff x="2133600" y="685800"/>
            <a:chExt cx="381000" cy="228600"/>
          </a:xfrm>
        </p:grpSpPr>
        <p:sp>
          <p:nvSpPr>
            <p:cNvPr id="13" name="Round Same Side Corner Rectangle 12"/>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4" name="Rectangle 13"/>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15" name="Group 14"/>
          <p:cNvGrpSpPr/>
          <p:nvPr/>
        </p:nvGrpSpPr>
        <p:grpSpPr>
          <a:xfrm rot="2441878">
            <a:off x="2621640" y="2744087"/>
            <a:ext cx="1524000" cy="762000"/>
            <a:chOff x="2649908" y="381000"/>
            <a:chExt cx="1524000" cy="762000"/>
          </a:xfrm>
        </p:grpSpPr>
        <p:cxnSp>
          <p:nvCxnSpPr>
            <p:cNvPr id="16" name="Straight Connector 15"/>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200400" y="914400"/>
              <a:ext cx="381000" cy="228600"/>
              <a:chOff x="2133600" y="685800"/>
              <a:chExt cx="381000" cy="228600"/>
            </a:xfrm>
          </p:grpSpPr>
          <p:sp>
            <p:nvSpPr>
              <p:cNvPr id="18" name="Round Same Side Corner Rectangle 17"/>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9" name="Rectangle 18"/>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20" name="TextBox 19"/>
          <p:cNvSpPr txBox="1"/>
          <p:nvPr/>
        </p:nvSpPr>
        <p:spPr>
          <a:xfrm>
            <a:off x="1090810" y="1360990"/>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21" name="TextBox 20"/>
          <p:cNvSpPr txBox="1"/>
          <p:nvPr/>
        </p:nvSpPr>
        <p:spPr>
          <a:xfrm>
            <a:off x="3429000" y="2386110"/>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22" name="Straight Arrow Connector 21"/>
          <p:cNvCxnSpPr/>
          <p:nvPr/>
        </p:nvCxnSpPr>
        <p:spPr>
          <a:xfrm flipH="1">
            <a:off x="2699709" y="2413827"/>
            <a:ext cx="419564" cy="50860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09596" y="2420294"/>
            <a:ext cx="3208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cxnSp>
        <p:nvCxnSpPr>
          <p:cNvPr id="24" name="Straight Arrow Connector 23"/>
          <p:cNvCxnSpPr/>
          <p:nvPr/>
        </p:nvCxnSpPr>
        <p:spPr>
          <a:xfrm>
            <a:off x="684074" y="1871128"/>
            <a:ext cx="77926" cy="393933"/>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33808" y="1933829"/>
            <a:ext cx="2519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sp>
        <p:nvSpPr>
          <p:cNvPr id="26" name="TextBox 25"/>
          <p:cNvSpPr txBox="1"/>
          <p:nvPr/>
        </p:nvSpPr>
        <p:spPr>
          <a:xfrm>
            <a:off x="1368387" y="1845961"/>
            <a:ext cx="8585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sp>
        <p:nvSpPr>
          <p:cNvPr id="27" name="TextBox 26"/>
          <p:cNvSpPr txBox="1"/>
          <p:nvPr/>
        </p:nvSpPr>
        <p:spPr>
          <a:xfrm>
            <a:off x="2098034" y="3094453"/>
            <a:ext cx="97180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cxnSp>
        <p:nvCxnSpPr>
          <p:cNvPr id="28" name="Straight Connector 27"/>
          <p:cNvCxnSpPr/>
          <p:nvPr/>
        </p:nvCxnSpPr>
        <p:spPr>
          <a:xfrm>
            <a:off x="1283200" y="2189966"/>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284022" y="2176399"/>
            <a:ext cx="120400" cy="4578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161449" y="3413801"/>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933891" y="3400234"/>
            <a:ext cx="245472" cy="3119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183524" y="2489745"/>
            <a:ext cx="2471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endParaRPr kumimoji="0" lang="en-US"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3" name="TextBox 32"/>
          <p:cNvSpPr txBox="1"/>
          <p:nvPr/>
        </p:nvSpPr>
        <p:spPr>
          <a:xfrm>
            <a:off x="2921238" y="3601683"/>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a:t>
            </a:r>
          </a:p>
        </p:txBody>
      </p:sp>
      <p:cxnSp>
        <p:nvCxnSpPr>
          <p:cNvPr id="34" name="Straight Connector 33"/>
          <p:cNvCxnSpPr/>
          <p:nvPr/>
        </p:nvCxnSpPr>
        <p:spPr>
          <a:xfrm>
            <a:off x="520938" y="5080545"/>
            <a:ext cx="332481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69722" y="6104615"/>
            <a:ext cx="784576" cy="0"/>
          </a:xfrm>
          <a:prstGeom prst="line">
            <a:avLst/>
          </a:prstGeom>
          <a:ln>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854298" y="5080545"/>
            <a:ext cx="0" cy="102407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828924" y="5407914"/>
            <a:ext cx="306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h</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8" name="TextBox 37"/>
          <p:cNvSpPr txBox="1"/>
          <p:nvPr/>
        </p:nvSpPr>
        <p:spPr>
          <a:xfrm>
            <a:off x="1600200" y="5808361"/>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b</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cxnSp>
        <p:nvCxnSpPr>
          <p:cNvPr id="39" name="Straight Connector 38"/>
          <p:cNvCxnSpPr/>
          <p:nvPr/>
        </p:nvCxnSpPr>
        <p:spPr>
          <a:xfrm>
            <a:off x="519510" y="5080545"/>
            <a:ext cx="0" cy="105754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512392" y="6121707"/>
            <a:ext cx="255605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08888" y="1617361"/>
            <a:ext cx="5135112"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Step 4</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Georectification</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means converting the point cloud from an internal, arbitrary coordinate system into a geographical coordinate system. This can be achieved in one of two ways:</a:t>
            </a:r>
          </a:p>
        </p:txBody>
      </p:sp>
      <p:sp>
        <p:nvSpPr>
          <p:cNvPr id="43" name="TextBox 42"/>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42" name="Slide Number Placeholder 41"/>
          <p:cNvSpPr>
            <a:spLocks noGrp="1"/>
          </p:cNvSpPr>
          <p:nvPr>
            <p:ph type="sldNum" sz="quarter" idx="2"/>
          </p:nvPr>
        </p:nvSpPr>
        <p:spPr/>
        <p:txBody>
          <a:bodyPr/>
          <a:lstStyle/>
          <a:p>
            <a:fld id="{32482055-EFFF-47B2-9462-C0132BB86E9C}" type="slidenum">
              <a:rPr lang="en-US" smtClean="0"/>
              <a:t>13</a:t>
            </a:fld>
            <a:endParaRPr lang="en-US"/>
          </a:p>
        </p:txBody>
      </p:sp>
    </p:spTree>
    <p:extLst>
      <p:ext uri="{BB962C8B-B14F-4D97-AF65-F5344CB8AC3E}">
        <p14:creationId xmlns:p14="http://schemas.microsoft.com/office/powerpoint/2010/main" val="4175245790"/>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georectification</a:t>
            </a:r>
            <a:endParaRPr lang="en-US" dirty="0"/>
          </a:p>
        </p:txBody>
      </p:sp>
      <p:sp>
        <p:nvSpPr>
          <p:cNvPr id="3" name="Text Placeholder 2"/>
          <p:cNvSpPr>
            <a:spLocks noGrp="1"/>
          </p:cNvSpPr>
          <p:nvPr>
            <p:ph type="body" idx="1"/>
          </p:nvPr>
        </p:nvSpPr>
        <p:spPr/>
        <p:txBody>
          <a:bodyPr/>
          <a:lstStyle/>
          <a:p>
            <a:endParaRPr lang="en-US"/>
          </a:p>
        </p:txBody>
      </p:sp>
      <p:pic>
        <p:nvPicPr>
          <p:cNvPr id="4" name="Picture 3" descr="This image is a background of hills and a river. On top, there is an animation that shows the calculated distance between two features on the surface seen by two camera locations. The positions are described in 2D by the distance between them in the X and Z directions. In addition, there are circular markers on the hills and a tripod with a GPS antenna on top to demonstrate a way to indirectly georectify the data. " title="Georectification 2"/>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96901"/>
            <a:ext cx="9144000" cy="5461099"/>
          </a:xfrm>
          <a:prstGeom prst="rect">
            <a:avLst/>
          </a:prstGeom>
        </p:spPr>
      </p:pic>
      <p:cxnSp>
        <p:nvCxnSpPr>
          <p:cNvPr id="5" name="Straight Connector 4"/>
          <p:cNvCxnSpPr/>
          <p:nvPr/>
        </p:nvCxnSpPr>
        <p:spPr>
          <a:xfrm flipV="1">
            <a:off x="533400" y="1693566"/>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533400" y="2988966"/>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74292" y="5037820"/>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8" name="Oval 7"/>
          <p:cNvSpPr/>
          <p:nvPr/>
        </p:nvSpPr>
        <p:spPr>
          <a:xfrm>
            <a:off x="3023076" y="6061890"/>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9" name="Straight Connector 8"/>
          <p:cNvCxnSpPr/>
          <p:nvPr/>
        </p:nvCxnSpPr>
        <p:spPr>
          <a:xfrm flipH="1" flipV="1">
            <a:off x="1090810" y="1746705"/>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3056547" y="2489750"/>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20801246">
            <a:off x="328810" y="1763797"/>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rot="20801246">
            <a:off x="1028313" y="2009024"/>
            <a:ext cx="381000" cy="228600"/>
            <a:chOff x="2133600" y="685800"/>
            <a:chExt cx="381000" cy="228600"/>
          </a:xfrm>
        </p:grpSpPr>
        <p:sp>
          <p:nvSpPr>
            <p:cNvPr id="13" name="Round Same Side Corner Rectangle 12"/>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4" name="Rectangle 13"/>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15" name="Group 14"/>
          <p:cNvGrpSpPr/>
          <p:nvPr/>
        </p:nvGrpSpPr>
        <p:grpSpPr>
          <a:xfrm rot="2441878">
            <a:off x="2621640" y="2744092"/>
            <a:ext cx="1524000" cy="762000"/>
            <a:chOff x="2649908" y="381000"/>
            <a:chExt cx="1524000" cy="762000"/>
          </a:xfrm>
        </p:grpSpPr>
        <p:cxnSp>
          <p:nvCxnSpPr>
            <p:cNvPr id="16" name="Straight Connector 15"/>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3200400" y="914400"/>
              <a:ext cx="381000" cy="228600"/>
              <a:chOff x="2133600" y="685800"/>
              <a:chExt cx="381000" cy="228600"/>
            </a:xfrm>
          </p:grpSpPr>
          <p:sp>
            <p:nvSpPr>
              <p:cNvPr id="18" name="Round Same Side Corner Rectangle 17"/>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9" name="Rectangle 18"/>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20" name="TextBox 19"/>
          <p:cNvSpPr txBox="1"/>
          <p:nvPr/>
        </p:nvSpPr>
        <p:spPr>
          <a:xfrm>
            <a:off x="1090810" y="1360995"/>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21" name="TextBox 20"/>
          <p:cNvSpPr txBox="1"/>
          <p:nvPr/>
        </p:nvSpPr>
        <p:spPr>
          <a:xfrm>
            <a:off x="3429000" y="2386115"/>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22" name="Straight Arrow Connector 21"/>
          <p:cNvCxnSpPr/>
          <p:nvPr/>
        </p:nvCxnSpPr>
        <p:spPr>
          <a:xfrm flipH="1">
            <a:off x="2699709" y="2413832"/>
            <a:ext cx="419564" cy="50860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609596" y="2420299"/>
            <a:ext cx="3208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cxnSp>
        <p:nvCxnSpPr>
          <p:cNvPr id="24" name="Straight Arrow Connector 23"/>
          <p:cNvCxnSpPr/>
          <p:nvPr/>
        </p:nvCxnSpPr>
        <p:spPr>
          <a:xfrm>
            <a:off x="684074" y="1871133"/>
            <a:ext cx="77926" cy="393933"/>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433808" y="1933834"/>
            <a:ext cx="2519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sp>
        <p:nvSpPr>
          <p:cNvPr id="26" name="TextBox 25"/>
          <p:cNvSpPr txBox="1"/>
          <p:nvPr/>
        </p:nvSpPr>
        <p:spPr>
          <a:xfrm>
            <a:off x="1368387" y="1845966"/>
            <a:ext cx="8585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sp>
        <p:nvSpPr>
          <p:cNvPr id="27" name="TextBox 26"/>
          <p:cNvSpPr txBox="1"/>
          <p:nvPr/>
        </p:nvSpPr>
        <p:spPr>
          <a:xfrm>
            <a:off x="2098034" y="3094458"/>
            <a:ext cx="97180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cxnSp>
        <p:nvCxnSpPr>
          <p:cNvPr id="28" name="Straight Connector 27"/>
          <p:cNvCxnSpPr/>
          <p:nvPr/>
        </p:nvCxnSpPr>
        <p:spPr>
          <a:xfrm>
            <a:off x="1283200" y="2189971"/>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1284022" y="2176404"/>
            <a:ext cx="120400" cy="4578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161449" y="3413806"/>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a:off x="2933891" y="3400239"/>
            <a:ext cx="245472" cy="3119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183524" y="2489750"/>
            <a:ext cx="2471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endParaRPr kumimoji="0" lang="en-US"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3" name="TextBox 32"/>
          <p:cNvSpPr txBox="1"/>
          <p:nvPr/>
        </p:nvSpPr>
        <p:spPr>
          <a:xfrm>
            <a:off x="2921238" y="3601688"/>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a:t>
            </a:r>
          </a:p>
        </p:txBody>
      </p:sp>
      <p:cxnSp>
        <p:nvCxnSpPr>
          <p:cNvPr id="34" name="Straight Connector 33"/>
          <p:cNvCxnSpPr/>
          <p:nvPr/>
        </p:nvCxnSpPr>
        <p:spPr>
          <a:xfrm>
            <a:off x="520938" y="5080550"/>
            <a:ext cx="332481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69722" y="6104620"/>
            <a:ext cx="784576" cy="0"/>
          </a:xfrm>
          <a:prstGeom prst="line">
            <a:avLst/>
          </a:prstGeom>
          <a:ln>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3854298" y="5080550"/>
            <a:ext cx="0" cy="102407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3828924" y="5407919"/>
            <a:ext cx="306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h</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38" name="TextBox 37"/>
          <p:cNvSpPr txBox="1"/>
          <p:nvPr/>
        </p:nvSpPr>
        <p:spPr>
          <a:xfrm>
            <a:off x="1600200" y="5808366"/>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b</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cxnSp>
        <p:nvCxnSpPr>
          <p:cNvPr id="39" name="Straight Connector 38"/>
          <p:cNvCxnSpPr/>
          <p:nvPr/>
        </p:nvCxnSpPr>
        <p:spPr>
          <a:xfrm>
            <a:off x="519510" y="5080550"/>
            <a:ext cx="0" cy="105754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512392" y="6121712"/>
            <a:ext cx="255605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008888" y="1617366"/>
            <a:ext cx="5135112" cy="3933384"/>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Step 4</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Georectification</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means converting the point cloud from an internal, arbitrary coordinate system into a geographical coordinate system. This can be achieved in one of two ways:</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45720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directly,</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with knowledge of the camera positions and focal lengths</a:t>
            </a:r>
          </a:p>
          <a:p>
            <a:pPr marL="45720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45720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indirectly,</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by incorporating a few ground control points (</a:t>
            </a:r>
            <a:r>
              <a:rPr kumimoji="0" lang="en-US" sz="1600" b="0"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GCPs</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with known coordinates. Typically these would be surveyed using differential GPS.</a:t>
            </a:r>
          </a:p>
          <a:p>
            <a:pPr marL="45720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42" name="Oval 41"/>
          <p:cNvSpPr/>
          <p:nvPr/>
        </p:nvSpPr>
        <p:spPr>
          <a:xfrm>
            <a:off x="228600" y="5274966"/>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3" name="Oval 42"/>
          <p:cNvSpPr/>
          <p:nvPr/>
        </p:nvSpPr>
        <p:spPr>
          <a:xfrm>
            <a:off x="1008016" y="5427366"/>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4" name="Oval 43"/>
          <p:cNvSpPr/>
          <p:nvPr/>
        </p:nvSpPr>
        <p:spPr>
          <a:xfrm>
            <a:off x="1236616" y="6246119"/>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5" name="Oval 44"/>
          <p:cNvSpPr/>
          <p:nvPr/>
        </p:nvSpPr>
        <p:spPr>
          <a:xfrm>
            <a:off x="2684416" y="6474719"/>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6" name="Oval 45"/>
          <p:cNvSpPr/>
          <p:nvPr/>
        </p:nvSpPr>
        <p:spPr>
          <a:xfrm>
            <a:off x="3446416" y="5995747"/>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7" name="TextBox 46"/>
          <p:cNvSpPr txBox="1"/>
          <p:nvPr/>
        </p:nvSpPr>
        <p:spPr>
          <a:xfrm>
            <a:off x="3175554" y="6256736"/>
            <a:ext cx="2839239"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GCPs</a:t>
            </a: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surveyed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with roving receiver</a:t>
            </a:r>
          </a:p>
        </p:txBody>
      </p:sp>
      <p:sp>
        <p:nvSpPr>
          <p:cNvPr id="49" name="TextBox 48"/>
          <p:cNvSpPr txBox="1"/>
          <p:nvPr/>
        </p:nvSpPr>
        <p:spPr>
          <a:xfrm>
            <a:off x="6136870" y="5894298"/>
            <a:ext cx="25795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GPS base station</a:t>
            </a:r>
          </a:p>
        </p:txBody>
      </p:sp>
      <p:pic>
        <p:nvPicPr>
          <p:cNvPr id="50" name="Picture 49"/>
          <p:cNvPicPr>
            <a:picLocks noChangeAspect="1"/>
          </p:cNvPicPr>
          <p:nvPr/>
        </p:nvPicPr>
        <p:blipFill rotWithShape="1">
          <a:blip r:embed="rId4" cstate="print">
            <a:extLst>
              <a:ext uri="{28A0092B-C50C-407E-A947-70E740481C1C}">
                <a14:useLocalDpi xmlns:a14="http://schemas.microsoft.com/office/drawing/2010/main" val="0"/>
              </a:ext>
            </a:extLst>
          </a:blip>
          <a:srcRect l="74659" t="25148" r="8056" b="31108"/>
          <a:stretch/>
        </p:blipFill>
        <p:spPr>
          <a:xfrm>
            <a:off x="7889378" y="5473523"/>
            <a:ext cx="708966" cy="1287313"/>
          </a:xfrm>
          <a:prstGeom prst="rect">
            <a:avLst/>
          </a:prstGeom>
        </p:spPr>
      </p:pic>
      <p:sp>
        <p:nvSpPr>
          <p:cNvPr id="51" name="TextBox 50"/>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48" name="Slide Number Placeholder 47"/>
          <p:cNvSpPr>
            <a:spLocks noGrp="1"/>
          </p:cNvSpPr>
          <p:nvPr>
            <p:ph type="sldNum" sz="quarter" idx="2"/>
          </p:nvPr>
        </p:nvSpPr>
        <p:spPr/>
        <p:txBody>
          <a:bodyPr/>
          <a:lstStyle/>
          <a:p>
            <a:fld id="{32482055-EFFF-47B2-9462-C0132BB86E9C}" type="slidenum">
              <a:rPr lang="en-US" smtClean="0"/>
              <a:t>14</a:t>
            </a:fld>
            <a:endParaRPr lang="en-US"/>
          </a:p>
        </p:txBody>
      </p:sp>
    </p:spTree>
    <p:extLst>
      <p:ext uri="{BB962C8B-B14F-4D97-AF65-F5344CB8AC3E}">
        <p14:creationId xmlns:p14="http://schemas.microsoft.com/office/powerpoint/2010/main" val="2423160287"/>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products</a:t>
            </a:r>
          </a:p>
        </p:txBody>
      </p:sp>
      <p:sp>
        <p:nvSpPr>
          <p:cNvPr id="3" name="Text Placeholder 2"/>
          <p:cNvSpPr>
            <a:spLocks noGrp="1"/>
          </p:cNvSpPr>
          <p:nvPr>
            <p:ph type="body" idx="1"/>
          </p:nvPr>
        </p:nvSpPr>
        <p:spPr/>
        <p:txBody>
          <a:bodyPr/>
          <a:lstStyle/>
          <a:p>
            <a:endParaRPr lang="en-US"/>
          </a:p>
        </p:txBody>
      </p:sp>
      <p:pic>
        <p:nvPicPr>
          <p:cNvPr id="4" name="Picture 3" descr="This image is a background of hills and a river. On top, there is an animation that shows the calculated distance between two features on the surface seen by two camera locations. The positions are described in 2D by the distance between them in the X and Z directions. In addition, there are circular markers on the hills and a tripod with a GPS antenna on top to demonstrate a way to indirectly georectify the data. This is the same as the previous slide. " title="Products"/>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96901"/>
            <a:ext cx="9144000" cy="5461099"/>
          </a:xfrm>
          <a:prstGeom prst="rect">
            <a:avLst/>
          </a:prstGeom>
        </p:spPr>
      </p:pic>
      <p:cxnSp>
        <p:nvCxnSpPr>
          <p:cNvPr id="51" name="Straight Connector 50"/>
          <p:cNvCxnSpPr/>
          <p:nvPr/>
        </p:nvCxnSpPr>
        <p:spPr>
          <a:xfrm flipV="1">
            <a:off x="533400" y="1693566"/>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533400" y="2988966"/>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474292" y="5037820"/>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54" name="Oval 53"/>
          <p:cNvSpPr/>
          <p:nvPr/>
        </p:nvSpPr>
        <p:spPr>
          <a:xfrm>
            <a:off x="3023076" y="6061890"/>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55" name="Straight Connector 54"/>
          <p:cNvCxnSpPr/>
          <p:nvPr/>
        </p:nvCxnSpPr>
        <p:spPr>
          <a:xfrm flipH="1" flipV="1">
            <a:off x="1090810" y="1746705"/>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3056547" y="2489750"/>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20801246">
            <a:off x="328810" y="1763797"/>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57"/>
          <p:cNvGrpSpPr/>
          <p:nvPr/>
        </p:nvGrpSpPr>
        <p:grpSpPr>
          <a:xfrm rot="20801246">
            <a:off x="1028313" y="2009024"/>
            <a:ext cx="381000" cy="228600"/>
            <a:chOff x="2133600" y="685800"/>
            <a:chExt cx="381000" cy="228600"/>
          </a:xfrm>
        </p:grpSpPr>
        <p:sp>
          <p:nvSpPr>
            <p:cNvPr id="59" name="Round Same Side Corner Rectangle 58"/>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60" name="Rectangle 59"/>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61" name="Group 60"/>
          <p:cNvGrpSpPr/>
          <p:nvPr/>
        </p:nvGrpSpPr>
        <p:grpSpPr>
          <a:xfrm rot="2441878">
            <a:off x="2621640" y="2744092"/>
            <a:ext cx="1524000" cy="762000"/>
            <a:chOff x="2649908" y="381000"/>
            <a:chExt cx="1524000" cy="762000"/>
          </a:xfrm>
        </p:grpSpPr>
        <p:cxnSp>
          <p:nvCxnSpPr>
            <p:cNvPr id="62" name="Straight Connector 61"/>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3" name="Group 62"/>
            <p:cNvGrpSpPr/>
            <p:nvPr/>
          </p:nvGrpSpPr>
          <p:grpSpPr>
            <a:xfrm>
              <a:off x="3200400" y="914400"/>
              <a:ext cx="381000" cy="228600"/>
              <a:chOff x="2133600" y="685800"/>
              <a:chExt cx="381000" cy="228600"/>
            </a:xfrm>
          </p:grpSpPr>
          <p:sp>
            <p:nvSpPr>
              <p:cNvPr id="64" name="Round Same Side Corner Rectangle 63"/>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65" name="Rectangle 64"/>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66" name="TextBox 65"/>
          <p:cNvSpPr txBox="1"/>
          <p:nvPr/>
        </p:nvSpPr>
        <p:spPr>
          <a:xfrm>
            <a:off x="1090810" y="1360995"/>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67" name="TextBox 66"/>
          <p:cNvSpPr txBox="1"/>
          <p:nvPr/>
        </p:nvSpPr>
        <p:spPr>
          <a:xfrm>
            <a:off x="3429000" y="2386115"/>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68" name="Straight Arrow Connector 67"/>
          <p:cNvCxnSpPr/>
          <p:nvPr/>
        </p:nvCxnSpPr>
        <p:spPr>
          <a:xfrm flipH="1">
            <a:off x="2699709" y="2413832"/>
            <a:ext cx="419564" cy="508606"/>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2609596" y="2420299"/>
            <a:ext cx="32085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cxnSp>
        <p:nvCxnSpPr>
          <p:cNvPr id="70" name="Straight Arrow Connector 69"/>
          <p:cNvCxnSpPr/>
          <p:nvPr/>
        </p:nvCxnSpPr>
        <p:spPr>
          <a:xfrm>
            <a:off x="684074" y="1871133"/>
            <a:ext cx="77926" cy="393933"/>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a:off x="433808" y="1933834"/>
            <a:ext cx="2519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f</a:t>
            </a:r>
          </a:p>
        </p:txBody>
      </p:sp>
      <p:sp>
        <p:nvSpPr>
          <p:cNvPr id="72" name="TextBox 71"/>
          <p:cNvSpPr txBox="1"/>
          <p:nvPr/>
        </p:nvSpPr>
        <p:spPr>
          <a:xfrm>
            <a:off x="1368387" y="1845966"/>
            <a:ext cx="85850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sp>
        <p:nvSpPr>
          <p:cNvPr id="73" name="TextBox 72"/>
          <p:cNvSpPr txBox="1"/>
          <p:nvPr/>
        </p:nvSpPr>
        <p:spPr>
          <a:xfrm>
            <a:off x="2098034" y="3094458"/>
            <a:ext cx="97180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(x’, y’, z’)</a:t>
            </a:r>
          </a:p>
        </p:txBody>
      </p:sp>
      <p:cxnSp>
        <p:nvCxnSpPr>
          <p:cNvPr id="74" name="Straight Connector 73"/>
          <p:cNvCxnSpPr/>
          <p:nvPr/>
        </p:nvCxnSpPr>
        <p:spPr>
          <a:xfrm>
            <a:off x="1283200" y="2189971"/>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1284022" y="2176404"/>
            <a:ext cx="120400" cy="45782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3161449" y="3413806"/>
            <a:ext cx="0" cy="38673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flipH="1">
            <a:off x="2933891" y="3400239"/>
            <a:ext cx="245472" cy="31197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1183524" y="2489750"/>
            <a:ext cx="24718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endParaRPr kumimoji="0" lang="en-US"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79" name="TextBox 78"/>
          <p:cNvSpPr txBox="1"/>
          <p:nvPr/>
        </p:nvSpPr>
        <p:spPr>
          <a:xfrm>
            <a:off x="2921238" y="3601688"/>
            <a:ext cx="29687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err="1">
                <a:ln>
                  <a:noFill/>
                </a:ln>
                <a:solidFill>
                  <a:srgbClr val="535353"/>
                </a:solidFill>
                <a:effectLst/>
                <a:uLnTx/>
                <a:uFillTx/>
                <a:latin typeface="Cambria" panose="02040503050406030204" pitchFamily="18" charset="0"/>
              </a:rPr>
              <a:t>i</a:t>
            </a: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a:t>
            </a:r>
          </a:p>
        </p:txBody>
      </p:sp>
      <p:cxnSp>
        <p:nvCxnSpPr>
          <p:cNvPr id="80" name="Straight Connector 79"/>
          <p:cNvCxnSpPr/>
          <p:nvPr/>
        </p:nvCxnSpPr>
        <p:spPr>
          <a:xfrm>
            <a:off x="520938" y="5080550"/>
            <a:ext cx="3324814"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3069722" y="6104620"/>
            <a:ext cx="784576" cy="0"/>
          </a:xfrm>
          <a:prstGeom prst="line">
            <a:avLst/>
          </a:prstGeom>
          <a:ln>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82" name="Straight Arrow Connector 81"/>
          <p:cNvCxnSpPr/>
          <p:nvPr/>
        </p:nvCxnSpPr>
        <p:spPr>
          <a:xfrm>
            <a:off x="3854298" y="5080550"/>
            <a:ext cx="0" cy="102407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3828924" y="5407919"/>
            <a:ext cx="3064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h</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84" name="TextBox 83"/>
          <p:cNvSpPr txBox="1"/>
          <p:nvPr/>
        </p:nvSpPr>
        <p:spPr>
          <a:xfrm>
            <a:off x="1600200" y="5808366"/>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b</a:t>
            </a:r>
            <a:endParaRPr kumimoji="0" lang="el-GR" sz="1800" b="0" i="1" u="none" strike="noStrike" kern="1200" cap="none" spc="0" normalizeH="0" baseline="0" noProof="0" dirty="0">
              <a:ln>
                <a:noFill/>
              </a:ln>
              <a:solidFill>
                <a:srgbClr val="535353"/>
              </a:solidFill>
              <a:effectLst/>
              <a:uLnTx/>
              <a:uFillTx/>
              <a:latin typeface="Cambria" panose="02040503050406030204" pitchFamily="18" charset="0"/>
            </a:endParaRPr>
          </a:p>
        </p:txBody>
      </p:sp>
      <p:cxnSp>
        <p:nvCxnSpPr>
          <p:cNvPr id="85" name="Straight Connector 84"/>
          <p:cNvCxnSpPr/>
          <p:nvPr/>
        </p:nvCxnSpPr>
        <p:spPr>
          <a:xfrm>
            <a:off x="519510" y="5080550"/>
            <a:ext cx="0" cy="105754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512392" y="6121712"/>
            <a:ext cx="2556050" cy="0"/>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7" name="Oval 86"/>
          <p:cNvSpPr/>
          <p:nvPr/>
        </p:nvSpPr>
        <p:spPr>
          <a:xfrm>
            <a:off x="228600" y="5274966"/>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88" name="Oval 87"/>
          <p:cNvSpPr/>
          <p:nvPr/>
        </p:nvSpPr>
        <p:spPr>
          <a:xfrm>
            <a:off x="1008016" y="5427366"/>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89" name="Oval 88"/>
          <p:cNvSpPr/>
          <p:nvPr/>
        </p:nvSpPr>
        <p:spPr>
          <a:xfrm>
            <a:off x="1236616" y="6246119"/>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90" name="Oval 89"/>
          <p:cNvSpPr/>
          <p:nvPr/>
        </p:nvSpPr>
        <p:spPr>
          <a:xfrm>
            <a:off x="2684416" y="6474719"/>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91" name="Oval 90"/>
          <p:cNvSpPr/>
          <p:nvPr/>
        </p:nvSpPr>
        <p:spPr>
          <a:xfrm>
            <a:off x="3446416" y="5995747"/>
            <a:ext cx="211184" cy="95647"/>
          </a:xfrm>
          <a:prstGeom prst="ellipse">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92" name="TextBox 91"/>
          <p:cNvSpPr txBox="1"/>
          <p:nvPr/>
        </p:nvSpPr>
        <p:spPr>
          <a:xfrm>
            <a:off x="3175554" y="6256736"/>
            <a:ext cx="2839239"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GCPs</a:t>
            </a: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surveyed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with roving receiver</a:t>
            </a:r>
          </a:p>
        </p:txBody>
      </p:sp>
      <p:sp>
        <p:nvSpPr>
          <p:cNvPr id="93" name="TextBox 92"/>
          <p:cNvSpPr txBox="1"/>
          <p:nvPr/>
        </p:nvSpPr>
        <p:spPr>
          <a:xfrm>
            <a:off x="6136870" y="5894298"/>
            <a:ext cx="257955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GPS base station</a:t>
            </a:r>
          </a:p>
        </p:txBody>
      </p:sp>
      <p:pic>
        <p:nvPicPr>
          <p:cNvPr id="94" name="Picture 93"/>
          <p:cNvPicPr>
            <a:picLocks noChangeAspect="1"/>
          </p:cNvPicPr>
          <p:nvPr/>
        </p:nvPicPr>
        <p:blipFill rotWithShape="1">
          <a:blip r:embed="rId4" cstate="print">
            <a:extLst>
              <a:ext uri="{28A0092B-C50C-407E-A947-70E740481C1C}">
                <a14:useLocalDpi xmlns:a14="http://schemas.microsoft.com/office/drawing/2010/main" val="0"/>
              </a:ext>
            </a:extLst>
          </a:blip>
          <a:srcRect l="74659" t="25148" r="8056" b="31108"/>
          <a:stretch/>
        </p:blipFill>
        <p:spPr>
          <a:xfrm>
            <a:off x="7889378" y="5473523"/>
            <a:ext cx="708966" cy="1287313"/>
          </a:xfrm>
          <a:prstGeom prst="rect">
            <a:avLst/>
          </a:prstGeom>
        </p:spPr>
      </p:pic>
      <p:sp>
        <p:nvSpPr>
          <p:cNvPr id="95" name="TextBox 94"/>
          <p:cNvSpPr txBox="1"/>
          <p:nvPr/>
        </p:nvSpPr>
        <p:spPr>
          <a:xfrm>
            <a:off x="4008888" y="1628795"/>
            <a:ext cx="5058912" cy="156966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Optional Step 5</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Generate derivative products:  </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Digital Surface Model </a:t>
            </a:r>
          </a:p>
          <a:p>
            <a:pPr marL="285750" marR="0" lvl="0" indent="-2857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err="1">
                <a:ln>
                  <a:noFill/>
                </a:ln>
                <a:solidFill>
                  <a:srgbClr val="535353"/>
                </a:solidFill>
                <a:effectLst/>
                <a:uLnTx/>
                <a:uFillTx/>
                <a:latin typeface="Gill Sans Light"/>
                <a:cs typeface="Arial" panose="020B0604020202020204" pitchFamily="34" charset="0"/>
              </a:rPr>
              <a:t>Orthomosaic</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for texture mapping</a:t>
            </a:r>
          </a:p>
          <a:p>
            <a:pPr marL="45720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535353"/>
              </a:solidFill>
              <a:effectLst/>
              <a:uLnTx/>
              <a:uFillTx/>
              <a:latin typeface="Cambria" panose="02040503050406030204" pitchFamily="18" charset="0"/>
            </a:endParaRPr>
          </a:p>
        </p:txBody>
      </p:sp>
      <p:sp>
        <p:nvSpPr>
          <p:cNvPr id="96" name="TextBox 95"/>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5" name="Slide Number Placeholder 4"/>
          <p:cNvSpPr>
            <a:spLocks noGrp="1"/>
          </p:cNvSpPr>
          <p:nvPr>
            <p:ph type="sldNum" sz="quarter" idx="2"/>
          </p:nvPr>
        </p:nvSpPr>
        <p:spPr/>
        <p:txBody>
          <a:bodyPr/>
          <a:lstStyle/>
          <a:p>
            <a:fld id="{32482055-EFFF-47B2-9462-C0132BB86E9C}" type="slidenum">
              <a:rPr lang="en-US" smtClean="0"/>
              <a:t>15</a:t>
            </a:fld>
            <a:endParaRPr lang="en-US"/>
          </a:p>
        </p:txBody>
      </p:sp>
    </p:spTree>
    <p:extLst>
      <p:ext uri="{BB962C8B-B14F-4D97-AF65-F5344CB8AC3E}">
        <p14:creationId xmlns:p14="http://schemas.microsoft.com/office/powerpoint/2010/main" val="877702032"/>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Photo density map</a:t>
            </a:r>
          </a:p>
        </p:txBody>
      </p:sp>
      <p:sp>
        <p:nvSpPr>
          <p:cNvPr id="3" name="Text Placeholder 2"/>
          <p:cNvSpPr>
            <a:spLocks noGrp="1"/>
          </p:cNvSpPr>
          <p:nvPr>
            <p:ph type="body" idx="1"/>
          </p:nvPr>
        </p:nvSpPr>
        <p:spPr/>
        <p:txBody>
          <a:bodyPr/>
          <a:lstStyle/>
          <a:p>
            <a:endParaRPr lang="en-US"/>
          </a:p>
        </p:txBody>
      </p:sp>
      <p:pic>
        <p:nvPicPr>
          <p:cNvPr id="4" name="Picture 3" title="photo density"/>
          <p:cNvPicPr>
            <a:picLocks noChangeAspect="1"/>
          </p:cNvPicPr>
          <p:nvPr/>
        </p:nvPicPr>
        <p:blipFill rotWithShape="1">
          <a:blip r:embed="rId3">
            <a:extLst>
              <a:ext uri="{28A0092B-C50C-407E-A947-70E740481C1C}">
                <a14:useLocalDpi xmlns:a14="http://schemas.microsoft.com/office/drawing/2010/main" val="0"/>
              </a:ext>
            </a:extLst>
          </a:blip>
          <a:srcRect l="1606" r="13865"/>
          <a:stretch/>
        </p:blipFill>
        <p:spPr>
          <a:xfrm>
            <a:off x="1204512" y="1285415"/>
            <a:ext cx="6734976" cy="5719442"/>
          </a:xfrm>
          <a:prstGeom prst="rect">
            <a:avLst/>
          </a:prstGeom>
        </p:spPr>
      </p:pic>
      <p:sp>
        <p:nvSpPr>
          <p:cNvPr id="5" name="TextBox 4"/>
          <p:cNvSpPr txBox="1"/>
          <p:nvPr/>
        </p:nvSpPr>
        <p:spPr>
          <a:xfrm>
            <a:off x="6370337" y="6481276"/>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pic>
        <p:nvPicPr>
          <p:cNvPr id="6"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88187" t="47597" r="5781" b="15108"/>
          <a:stretch/>
        </p:blipFill>
        <p:spPr bwMode="auto">
          <a:xfrm>
            <a:off x="8152597" y="4021620"/>
            <a:ext cx="519289" cy="257386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75"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p:cNvSpPr>
            <a:spLocks noGrp="1"/>
          </p:cNvSpPr>
          <p:nvPr>
            <p:ph type="sldNum" sz="quarter" idx="2"/>
          </p:nvPr>
        </p:nvSpPr>
        <p:spPr/>
        <p:txBody>
          <a:bodyPr/>
          <a:lstStyle/>
          <a:p>
            <a:fld id="{32482055-EFFF-47B2-9462-C0132BB86E9C}" type="slidenum">
              <a:rPr lang="en-US" smtClean="0"/>
              <a:t>16</a:t>
            </a:fld>
            <a:endParaRPr lang="en-US"/>
          </a:p>
        </p:txBody>
      </p:sp>
    </p:spTree>
    <p:extLst>
      <p:ext uri="{BB962C8B-B14F-4D97-AF65-F5344CB8AC3E}">
        <p14:creationId xmlns:p14="http://schemas.microsoft.com/office/powerpoint/2010/main" val="2242638988"/>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orthomosaic</a:t>
            </a:r>
            <a:endParaRPr lang="en-US" dirty="0"/>
          </a:p>
        </p:txBody>
      </p:sp>
      <p:sp>
        <p:nvSpPr>
          <p:cNvPr id="3" name="Text Placeholder 2"/>
          <p:cNvSpPr>
            <a:spLocks noGrp="1"/>
          </p:cNvSpPr>
          <p:nvPr>
            <p:ph type="body"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883" y="1411145"/>
            <a:ext cx="6588234" cy="5399429"/>
          </a:xfrm>
          <a:prstGeom prst="rect">
            <a:avLst/>
          </a:prstGeom>
        </p:spPr>
      </p:pic>
      <p:sp>
        <p:nvSpPr>
          <p:cNvPr id="6" name="TextBox 5"/>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pic>
        <p:nvPicPr>
          <p:cNvPr id="7"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157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2"/>
          </p:nvPr>
        </p:nvSpPr>
        <p:spPr/>
        <p:txBody>
          <a:bodyPr/>
          <a:lstStyle/>
          <a:p>
            <a:fld id="{32482055-EFFF-47B2-9462-C0132BB86E9C}" type="slidenum">
              <a:rPr lang="en-US" smtClean="0"/>
              <a:t>17</a:t>
            </a:fld>
            <a:endParaRPr lang="en-US"/>
          </a:p>
        </p:txBody>
      </p:sp>
    </p:spTree>
    <p:extLst>
      <p:ext uri="{BB962C8B-B14F-4D97-AF65-F5344CB8AC3E}">
        <p14:creationId xmlns:p14="http://schemas.microsoft.com/office/powerpoint/2010/main" val="11811560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Shaded digital elevation model</a:t>
            </a:r>
          </a:p>
        </p:txBody>
      </p:sp>
      <p:sp>
        <p:nvSpPr>
          <p:cNvPr id="3" name="Text Placeholder 2"/>
          <p:cNvSpPr>
            <a:spLocks noGrp="1"/>
          </p:cNvSpPr>
          <p:nvPr>
            <p:ph type="body" idx="1"/>
          </p:nvPr>
        </p:nvSpPr>
        <p:spPr/>
        <p:txBody>
          <a:bodyPr/>
          <a:lstStyle/>
          <a:p>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7883" y="1403526"/>
            <a:ext cx="6620247" cy="5433535"/>
          </a:xfrm>
          <a:prstGeom prst="rect">
            <a:avLst/>
          </a:prstGeom>
        </p:spPr>
      </p:pic>
      <p:sp>
        <p:nvSpPr>
          <p:cNvPr id="6" name="TextBox 5"/>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pic>
        <p:nvPicPr>
          <p:cNvPr id="7"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0941" y="624549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2"/>
          </p:nvPr>
        </p:nvSpPr>
        <p:spPr/>
        <p:txBody>
          <a:bodyPr/>
          <a:lstStyle/>
          <a:p>
            <a:fld id="{32482055-EFFF-47B2-9462-C0132BB86E9C}" type="slidenum">
              <a:rPr lang="en-US" smtClean="0"/>
              <a:t>18</a:t>
            </a:fld>
            <a:endParaRPr lang="en-US"/>
          </a:p>
        </p:txBody>
      </p:sp>
    </p:spTree>
    <p:extLst>
      <p:ext uri="{BB962C8B-B14F-4D97-AF65-F5344CB8AC3E}">
        <p14:creationId xmlns:p14="http://schemas.microsoft.com/office/powerpoint/2010/main" val="4139613271"/>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platforms</a:t>
            </a:r>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01090"/>
            <a:ext cx="9144000" cy="4793673"/>
          </a:xfrm>
          <a:prstGeom prst="rect">
            <a:avLst/>
          </a:prstGeom>
        </p:spPr>
      </p:pic>
      <p:sp>
        <p:nvSpPr>
          <p:cNvPr id="5" name="TextBox 4"/>
          <p:cNvSpPr txBox="1"/>
          <p:nvPr/>
        </p:nvSpPr>
        <p:spPr>
          <a:xfrm>
            <a:off x="7518295" y="6577903"/>
            <a:ext cx="16177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Kate Shervais</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2"/>
          </p:nvPr>
        </p:nvSpPr>
        <p:spPr/>
        <p:txBody>
          <a:bodyPr/>
          <a:lstStyle/>
          <a:p>
            <a:fld id="{32482055-EFFF-47B2-9462-C0132BB86E9C}" type="slidenum">
              <a:rPr lang="en-US" smtClean="0"/>
              <a:t>19</a:t>
            </a:fld>
            <a:endParaRPr lang="en-US"/>
          </a:p>
        </p:txBody>
      </p:sp>
    </p:spTree>
    <p:extLst>
      <p:ext uri="{BB962C8B-B14F-4D97-AF65-F5344CB8AC3E}">
        <p14:creationId xmlns:p14="http://schemas.microsoft.com/office/powerpoint/2010/main" val="41361169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B0CB6F-E3A6-F446-B095-6601F81FE51D}"/>
              </a:ext>
            </a:extLst>
          </p:cNvPr>
          <p:cNvSpPr>
            <a:spLocks noGrp="1"/>
          </p:cNvSpPr>
          <p:nvPr>
            <p:ph type="title"/>
          </p:nvPr>
        </p:nvSpPr>
        <p:spPr>
          <a:xfrm>
            <a:off x="628650" y="365126"/>
            <a:ext cx="7886700" cy="1325563"/>
          </a:xfrm>
        </p:spPr>
        <p:txBody>
          <a:bodyPr>
            <a:normAutofit/>
          </a:bodyPr>
          <a:lstStyle/>
          <a:p>
            <a:r>
              <a:rPr lang="en-US" sz="4500" b="1" dirty="0">
                <a:solidFill>
                  <a:srgbClr val="0070C0"/>
                </a:solidFill>
                <a:cs typeface="Al Bayan Plain" pitchFamily="2" charset="-78"/>
              </a:rPr>
              <a:t>Objectives</a:t>
            </a:r>
          </a:p>
        </p:txBody>
      </p:sp>
      <p:sp>
        <p:nvSpPr>
          <p:cNvPr id="3" name="Content Placeholder 2">
            <a:extLst>
              <a:ext uri="{FF2B5EF4-FFF2-40B4-BE49-F238E27FC236}">
                <a16:creationId xmlns:a16="http://schemas.microsoft.com/office/drawing/2014/main" xmlns="" id="{AFC0DE82-450E-544A-99B3-551102F5BB63}"/>
              </a:ext>
            </a:extLst>
          </p:cNvPr>
          <p:cNvSpPr>
            <a:spLocks noGrp="1"/>
          </p:cNvSpPr>
          <p:nvPr>
            <p:ph idx="1"/>
          </p:nvPr>
        </p:nvSpPr>
        <p:spPr>
          <a:xfrm>
            <a:off x="628650" y="1825625"/>
            <a:ext cx="7886700" cy="4351338"/>
          </a:xfrm>
        </p:spPr>
        <p:txBody>
          <a:bodyPr>
            <a:normAutofit/>
          </a:bodyPr>
          <a:lstStyle/>
          <a:p>
            <a:r>
              <a:rPr lang="en-US" b="1" dirty="0"/>
              <a:t>Define </a:t>
            </a:r>
            <a:r>
              <a:rPr lang="en-US" dirty="0"/>
              <a:t>Structure from Motion photogrammetry</a:t>
            </a:r>
          </a:p>
          <a:p>
            <a:r>
              <a:rPr lang="en-US" b="1" dirty="0"/>
              <a:t>Differences</a:t>
            </a:r>
            <a:r>
              <a:rPr lang="en-US" dirty="0"/>
              <a:t> to traditional photogrammetry</a:t>
            </a:r>
          </a:p>
          <a:p>
            <a:r>
              <a:rPr lang="en-US" b="1" dirty="0"/>
              <a:t>Understand </a:t>
            </a:r>
            <a:r>
              <a:rPr lang="en-US" dirty="0"/>
              <a:t>basic methodology</a:t>
            </a:r>
          </a:p>
          <a:p>
            <a:r>
              <a:rPr lang="en-US" b="1" dirty="0"/>
              <a:t>Learn</a:t>
            </a:r>
            <a:r>
              <a:rPr lang="en-US" dirty="0"/>
              <a:t> stages in </a:t>
            </a:r>
            <a:r>
              <a:rPr lang="en-US" dirty="0" err="1"/>
              <a:t>SfM</a:t>
            </a:r>
            <a:r>
              <a:rPr lang="en-US" dirty="0"/>
              <a:t> processing</a:t>
            </a:r>
          </a:p>
          <a:p>
            <a:r>
              <a:rPr lang="en-US" b="1" dirty="0"/>
              <a:t>How </a:t>
            </a:r>
            <a:r>
              <a:rPr lang="en-US" dirty="0"/>
              <a:t>to implement it</a:t>
            </a:r>
          </a:p>
        </p:txBody>
      </p:sp>
      <p:pic>
        <p:nvPicPr>
          <p:cNvPr id="4" name="Picture 2" descr="Image result for uastec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FBC05C3-FFD4-C94D-BEDD-B4CBB912460A}" type="slidenum">
              <a:rPr lang="en-US" smtClean="0"/>
              <a:t>2</a:t>
            </a:fld>
            <a:endParaRPr lang="en-US"/>
          </a:p>
        </p:txBody>
      </p:sp>
    </p:spTree>
    <p:extLst>
      <p:ext uri="{BB962C8B-B14F-4D97-AF65-F5344CB8AC3E}">
        <p14:creationId xmlns:p14="http://schemas.microsoft.com/office/powerpoint/2010/main" val="1066438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Platforms – pole </a:t>
            </a:r>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1183831" y="1531061"/>
            <a:ext cx="6776338" cy="5082254"/>
          </a:xfrm>
          <a:prstGeom prst="rect">
            <a:avLst/>
          </a:prstGeom>
          <a:ln>
            <a:noFill/>
          </a:ln>
          <a:effectLst/>
        </p:spPr>
      </p:pic>
      <p:sp>
        <p:nvSpPr>
          <p:cNvPr id="5" name="TextBox 4"/>
          <p:cNvSpPr txBox="1"/>
          <p:nvPr/>
        </p:nvSpPr>
        <p:spPr>
          <a:xfrm>
            <a:off x="7518295" y="6577903"/>
            <a:ext cx="16177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Kate Shervais</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4" y="625456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2"/>
          </p:nvPr>
        </p:nvSpPr>
        <p:spPr/>
        <p:txBody>
          <a:bodyPr/>
          <a:lstStyle/>
          <a:p>
            <a:fld id="{32482055-EFFF-47B2-9462-C0132BB86E9C}" type="slidenum">
              <a:rPr lang="en-US" smtClean="0"/>
              <a:t>20</a:t>
            </a:fld>
            <a:endParaRPr lang="en-US"/>
          </a:p>
        </p:txBody>
      </p:sp>
    </p:spTree>
    <p:extLst>
      <p:ext uri="{BB962C8B-B14F-4D97-AF65-F5344CB8AC3E}">
        <p14:creationId xmlns:p14="http://schemas.microsoft.com/office/powerpoint/2010/main" val="45862751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Platforms – kite </a:t>
            </a:r>
          </a:p>
        </p:txBody>
      </p:sp>
      <p:grpSp>
        <p:nvGrpSpPr>
          <p:cNvPr id="4" name="Group 3"/>
          <p:cNvGrpSpPr/>
          <p:nvPr/>
        </p:nvGrpSpPr>
        <p:grpSpPr>
          <a:xfrm>
            <a:off x="1425893" y="1470660"/>
            <a:ext cx="6292215" cy="5257800"/>
            <a:chOff x="0" y="0"/>
            <a:chExt cx="6292215" cy="5257800"/>
          </a:xfrm>
        </p:grpSpPr>
        <p:pic>
          <p:nvPicPr>
            <p:cNvPr id="5" name="Picture 4" descr="The kite above villa D12.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87015" y="0"/>
              <a:ext cx="3505200" cy="5257800"/>
            </a:xfrm>
            <a:prstGeom prst="rect">
              <a:avLst/>
            </a:prstGeom>
            <a:noFill/>
            <a:ln>
              <a:noFill/>
            </a:ln>
          </p:spPr>
        </p:pic>
        <p:pic>
          <p:nvPicPr>
            <p:cNvPr id="6" name="Picture 5" descr="Susie preparing the camera rig before fligh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175"/>
              <a:ext cx="2719705" cy="3095625"/>
            </a:xfrm>
            <a:prstGeom prst="rect">
              <a:avLst/>
            </a:prstGeom>
            <a:noFill/>
            <a:ln>
              <a:noFill/>
            </a:ln>
          </p:spPr>
        </p:pic>
      </p:grpSp>
      <p:sp>
        <p:nvSpPr>
          <p:cNvPr id="7" name="TextBox 6"/>
          <p:cNvSpPr txBox="1"/>
          <p:nvPr/>
        </p:nvSpPr>
        <p:spPr>
          <a:xfrm>
            <a:off x="2340369" y="6527711"/>
            <a:ext cx="159050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Neal Spencer</a:t>
            </a:r>
          </a:p>
        </p:txBody>
      </p:sp>
      <p:pic>
        <p:nvPicPr>
          <p:cNvPr id="8" name="Picture 2" descr="Image result for uastec log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898"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2"/>
          </p:nvPr>
        </p:nvSpPr>
        <p:spPr/>
        <p:txBody>
          <a:bodyPr/>
          <a:lstStyle/>
          <a:p>
            <a:fld id="{32482055-EFFF-47B2-9462-C0132BB86E9C}" type="slidenum">
              <a:rPr lang="en-US" smtClean="0"/>
              <a:t>21</a:t>
            </a:fld>
            <a:endParaRPr lang="en-US"/>
          </a:p>
        </p:txBody>
      </p:sp>
    </p:spTree>
    <p:extLst>
      <p:ext uri="{BB962C8B-B14F-4D97-AF65-F5344CB8AC3E}">
        <p14:creationId xmlns:p14="http://schemas.microsoft.com/office/powerpoint/2010/main" val="422165506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Platforms - balloon</a:t>
            </a:r>
          </a:p>
        </p:txBody>
      </p:sp>
      <p:sp>
        <p:nvSpPr>
          <p:cNvPr id="3" name="Text Placeholder 2"/>
          <p:cNvSpPr>
            <a:spLocks noGrp="1"/>
          </p:cNvSpPr>
          <p:nvPr>
            <p:ph type="body" idx="1"/>
          </p:nvPr>
        </p:nvSpPr>
        <p:spPr/>
        <p:txBody>
          <a:bodyPr/>
          <a:lstStyle/>
          <a:p>
            <a:endParaRPr lang="en-US"/>
          </a:p>
        </p:txBody>
      </p:sp>
      <p:pic>
        <p:nvPicPr>
          <p:cNvPr id="4" name="Picture 3"/>
          <p:cNvPicPr/>
          <p:nvPr/>
        </p:nvPicPr>
        <p:blipFill>
          <a:blip r:embed="rId3" cstate="print">
            <a:extLst>
              <a:ext uri="{28A0092B-C50C-407E-A947-70E740481C1C}">
                <a14:useLocalDpi xmlns:a14="http://schemas.microsoft.com/office/drawing/2010/main" val="0"/>
              </a:ext>
            </a:extLst>
          </a:blip>
          <a:stretch>
            <a:fillRect/>
          </a:stretch>
        </p:blipFill>
        <p:spPr>
          <a:xfrm>
            <a:off x="232688" y="1818708"/>
            <a:ext cx="8652308" cy="4034971"/>
          </a:xfrm>
          <a:prstGeom prst="rect">
            <a:avLst/>
          </a:prstGeom>
        </p:spPr>
      </p:pic>
      <p:sp>
        <p:nvSpPr>
          <p:cNvPr id="5" name="TextBox 4"/>
          <p:cNvSpPr txBox="1"/>
          <p:nvPr/>
        </p:nvSpPr>
        <p:spPr>
          <a:xfrm>
            <a:off x="7518295" y="6577903"/>
            <a:ext cx="16177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Kate Shervais</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24094" y="6305426"/>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2"/>
          </p:nvPr>
        </p:nvSpPr>
        <p:spPr/>
        <p:txBody>
          <a:bodyPr/>
          <a:lstStyle/>
          <a:p>
            <a:fld id="{32482055-EFFF-47B2-9462-C0132BB86E9C}" type="slidenum">
              <a:rPr lang="en-US" smtClean="0"/>
              <a:t>22</a:t>
            </a:fld>
            <a:endParaRPr lang="en-US"/>
          </a:p>
        </p:txBody>
      </p:sp>
    </p:spTree>
    <p:extLst>
      <p:ext uri="{BB962C8B-B14F-4D97-AF65-F5344CB8AC3E}">
        <p14:creationId xmlns:p14="http://schemas.microsoft.com/office/powerpoint/2010/main" val="130200051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Platforms – </a:t>
            </a:r>
            <a:r>
              <a:rPr lang="en-US" dirty="0" err="1"/>
              <a:t>uas</a:t>
            </a:r>
            <a:r>
              <a:rPr lang="en-US" dirty="0"/>
              <a:t> </a:t>
            </a:r>
          </a:p>
        </p:txBody>
      </p:sp>
      <p:sp>
        <p:nvSpPr>
          <p:cNvPr id="3" name="Text Placeholder 2"/>
          <p:cNvSpPr>
            <a:spLocks noGrp="1"/>
          </p:cNvSpPr>
          <p:nvPr>
            <p:ph type="body" idx="1"/>
          </p:nvPr>
        </p:nvSpPr>
        <p:spPr/>
        <p:txBody>
          <a:bodyPr/>
          <a:lstStyle/>
          <a:p>
            <a:endParaRPr lang="en-US"/>
          </a:p>
        </p:txBody>
      </p:sp>
      <p:pic>
        <p:nvPicPr>
          <p:cNvPr id="4" name="Picture 3"/>
          <p:cNvPicPr/>
          <p:nvPr/>
        </p:nvPicPr>
        <p:blipFill rotWithShape="1">
          <a:blip r:embed="rId3">
            <a:extLst>
              <a:ext uri="{28A0092B-C50C-407E-A947-70E740481C1C}">
                <a14:useLocalDpi xmlns:a14="http://schemas.microsoft.com/office/drawing/2010/main" val="0"/>
              </a:ext>
            </a:extLst>
          </a:blip>
          <a:srcRect b="21581"/>
          <a:stretch/>
        </p:blipFill>
        <p:spPr bwMode="auto">
          <a:xfrm>
            <a:off x="534910" y="1628367"/>
            <a:ext cx="7965442" cy="4684803"/>
          </a:xfrm>
          <a:prstGeom prst="rect">
            <a:avLst/>
          </a:prstGeom>
          <a:ln>
            <a:noFill/>
          </a:ln>
          <a:extLst>
            <a:ext uri="{53640926-AAD7-44d8-BBD7-CCE9431645EC}">
              <a14:shadowObscured xmlns:a14="http://schemas.microsoft.com/office/drawing/2010/main" xmlns=""/>
            </a:ext>
          </a:extLst>
        </p:spPr>
      </p:pic>
      <p:sp>
        <p:nvSpPr>
          <p:cNvPr id="5" name="TextBox 4"/>
          <p:cNvSpPr txBox="1"/>
          <p:nvPr/>
        </p:nvSpPr>
        <p:spPr>
          <a:xfrm>
            <a:off x="3498112" y="6581001"/>
            <a:ext cx="1463862"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Mike Bunds</a:t>
            </a:r>
          </a:p>
        </p:txBody>
      </p:sp>
      <p:pic>
        <p:nvPicPr>
          <p:cNvPr id="6"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301065"/>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2"/>
          </p:nvPr>
        </p:nvSpPr>
        <p:spPr/>
        <p:txBody>
          <a:bodyPr/>
          <a:lstStyle/>
          <a:p>
            <a:fld id="{32482055-EFFF-47B2-9462-C0132BB86E9C}" type="slidenum">
              <a:rPr lang="en-US" smtClean="0"/>
              <a:t>23</a:t>
            </a:fld>
            <a:endParaRPr lang="en-US"/>
          </a:p>
        </p:txBody>
      </p:sp>
    </p:spTree>
    <p:extLst>
      <p:ext uri="{BB962C8B-B14F-4D97-AF65-F5344CB8AC3E}">
        <p14:creationId xmlns:p14="http://schemas.microsoft.com/office/powerpoint/2010/main" val="331667959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5B532D3-42B1-2447-8C66-D7660AACDA03}"/>
              </a:ext>
            </a:extLst>
          </p:cNvPr>
          <p:cNvSpPr>
            <a:spLocks noGrp="1"/>
          </p:cNvSpPr>
          <p:nvPr>
            <p:ph type="title"/>
          </p:nvPr>
        </p:nvSpPr>
        <p:spPr/>
        <p:txBody>
          <a:bodyPr/>
          <a:lstStyle/>
          <a:p>
            <a:r>
              <a:rPr lang="en-US" dirty="0"/>
              <a:t>Remember</a:t>
            </a:r>
          </a:p>
        </p:txBody>
      </p:sp>
      <p:sp>
        <p:nvSpPr>
          <p:cNvPr id="3" name="Content Placeholder 2">
            <a:extLst>
              <a:ext uri="{FF2B5EF4-FFF2-40B4-BE49-F238E27FC236}">
                <a16:creationId xmlns:a16="http://schemas.microsoft.com/office/drawing/2014/main" xmlns="" id="{53FF7629-7EA4-3F4B-843C-9C45091FA621}"/>
              </a:ext>
            </a:extLst>
          </p:cNvPr>
          <p:cNvSpPr>
            <a:spLocks noGrp="1"/>
          </p:cNvSpPr>
          <p:nvPr>
            <p:ph idx="1"/>
          </p:nvPr>
        </p:nvSpPr>
        <p:spPr>
          <a:xfrm>
            <a:off x="628650" y="1530052"/>
            <a:ext cx="7886700" cy="4351338"/>
          </a:xfrm>
        </p:spPr>
        <p:txBody>
          <a:bodyPr>
            <a:normAutofit/>
          </a:bodyPr>
          <a:lstStyle/>
          <a:p>
            <a:r>
              <a:rPr lang="en-US" sz="2400" dirty="0"/>
              <a:t>Accurate measurements from photogrammetry always requires </a:t>
            </a:r>
            <a:r>
              <a:rPr lang="en-US" sz="2400" b="1" dirty="0"/>
              <a:t>calibrated cameras </a:t>
            </a:r>
          </a:p>
          <a:p>
            <a:pPr lvl="1"/>
            <a:r>
              <a:rPr lang="en-US" sz="2000" dirty="0"/>
              <a:t>calibrated as precisely as possible for that given camera model</a:t>
            </a:r>
          </a:p>
          <a:p>
            <a:r>
              <a:rPr lang="en-US" sz="2400" dirty="0" err="1"/>
              <a:t>SfM</a:t>
            </a:r>
            <a:r>
              <a:rPr lang="en-US" sz="2400" dirty="0"/>
              <a:t> software can calibrate the camera using automated </a:t>
            </a:r>
            <a:r>
              <a:rPr lang="en-US" sz="2400" b="1" dirty="0"/>
              <a:t>self-calibration</a:t>
            </a:r>
            <a:r>
              <a:rPr lang="en-US" sz="2400" dirty="0"/>
              <a:t> methods as part of the processing workflow</a:t>
            </a:r>
          </a:p>
          <a:p>
            <a:endParaRPr lang="en-US" dirty="0"/>
          </a:p>
        </p:txBody>
      </p:sp>
      <p:pic>
        <p:nvPicPr>
          <p:cNvPr id="5" name="Picture 4">
            <a:extLst>
              <a:ext uri="{FF2B5EF4-FFF2-40B4-BE49-F238E27FC236}">
                <a16:creationId xmlns:a16="http://schemas.microsoft.com/office/drawing/2014/main" xmlns="" id="{0B5BC19A-7580-F04A-B8D1-21DF5C92C7E8}"/>
              </a:ext>
            </a:extLst>
          </p:cNvPr>
          <p:cNvPicPr>
            <a:picLocks noChangeAspect="1"/>
          </p:cNvPicPr>
          <p:nvPr/>
        </p:nvPicPr>
        <p:blipFill rotWithShape="1">
          <a:blip r:embed="rId2"/>
          <a:srcRect t="14973" b="14005"/>
          <a:stretch/>
        </p:blipFill>
        <p:spPr>
          <a:xfrm>
            <a:off x="1754659" y="3595814"/>
            <a:ext cx="5524358" cy="2940909"/>
          </a:xfrm>
          <a:prstGeom prst="rect">
            <a:avLst/>
          </a:prstGeom>
        </p:spPr>
      </p:pic>
      <p:sp>
        <p:nvSpPr>
          <p:cNvPr id="6" name="TextBox 5">
            <a:extLst>
              <a:ext uri="{FF2B5EF4-FFF2-40B4-BE49-F238E27FC236}">
                <a16:creationId xmlns:a16="http://schemas.microsoft.com/office/drawing/2014/main" xmlns="" id="{E133535A-06F3-C64D-A664-2AF37EA53AA0}"/>
              </a:ext>
            </a:extLst>
          </p:cNvPr>
          <p:cNvSpPr txBox="1"/>
          <p:nvPr/>
        </p:nvSpPr>
        <p:spPr>
          <a:xfrm>
            <a:off x="5399087" y="6554708"/>
            <a:ext cx="2859087" cy="246221"/>
          </a:xfrm>
          <a:prstGeom prst="rect">
            <a:avLst/>
          </a:prstGeom>
          <a:noFill/>
        </p:spPr>
        <p:txBody>
          <a:bodyPr wrap="square" rtlCol="0">
            <a:spAutoFit/>
          </a:bodyPr>
          <a:lstStyle/>
          <a:p>
            <a:r>
              <a:rPr lang="en-US" sz="1000" dirty="0">
                <a:solidFill>
                  <a:schemeClr val="bg1">
                    <a:lumMod val="50000"/>
                  </a:schemeClr>
                </a:solidFill>
              </a:rPr>
              <a:t>Image source: NASA Jet Propulsion Lab</a:t>
            </a:r>
          </a:p>
        </p:txBody>
      </p:sp>
      <p:pic>
        <p:nvPicPr>
          <p:cNvPr id="7" name="Picture 2" descr="Image result for uastec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759" y="6255976"/>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3FBC05C3-FFD4-C94D-BEDD-B4CBB912460A}" type="slidenum">
              <a:rPr lang="en-US" smtClean="0"/>
              <a:t>24</a:t>
            </a:fld>
            <a:endParaRPr lang="en-US"/>
          </a:p>
        </p:txBody>
      </p:sp>
    </p:spTree>
    <p:extLst>
      <p:ext uri="{BB962C8B-B14F-4D97-AF65-F5344CB8AC3E}">
        <p14:creationId xmlns:p14="http://schemas.microsoft.com/office/powerpoint/2010/main" val="3461567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5989" y="240964"/>
            <a:ext cx="8501449" cy="715963"/>
          </a:xfrm>
        </p:spPr>
        <p:txBody>
          <a:bodyPr>
            <a:normAutofit fontScale="90000"/>
          </a:bodyPr>
          <a:lstStyle/>
          <a:p>
            <a:r>
              <a:rPr lang="en-US" sz="4200" dirty="0" err="1"/>
              <a:t>SfM</a:t>
            </a:r>
            <a:r>
              <a:rPr lang="en-US" sz="4200" dirty="0"/>
              <a:t> versus Traditional Photogrammetry</a:t>
            </a:r>
          </a:p>
        </p:txBody>
      </p:sp>
      <p:sp>
        <p:nvSpPr>
          <p:cNvPr id="3" name="Content Placeholder 2"/>
          <p:cNvSpPr>
            <a:spLocks noGrp="1"/>
          </p:cNvSpPr>
          <p:nvPr>
            <p:ph idx="1"/>
          </p:nvPr>
        </p:nvSpPr>
        <p:spPr>
          <a:xfrm>
            <a:off x="533400" y="1219200"/>
            <a:ext cx="8153400" cy="5334000"/>
          </a:xfrm>
        </p:spPr>
        <p:txBody>
          <a:bodyPr/>
          <a:lstStyle/>
          <a:p>
            <a:r>
              <a:rPr lang="en-US" sz="3200" dirty="0"/>
              <a:t>Traditional Photogrammetry</a:t>
            </a:r>
          </a:p>
          <a:p>
            <a:pPr lvl="1" indent="-342900">
              <a:buFont typeface="Wingdings"/>
              <a:buChar char="à"/>
            </a:pPr>
            <a:r>
              <a:rPr lang="en-US" sz="2200" dirty="0">
                <a:sym typeface="Wingdings" panose="05000000000000000000" pitchFamily="2" charset="2"/>
              </a:rPr>
              <a:t>2</a:t>
            </a:r>
            <a:r>
              <a:rPr lang="en-US" sz="2200" dirty="0"/>
              <a:t> overlapping images + </a:t>
            </a:r>
            <a:r>
              <a:rPr lang="en-US" sz="2200" b="1" dirty="0">
                <a:solidFill>
                  <a:srgbClr val="FF0000"/>
                </a:solidFill>
              </a:rPr>
              <a:t>metric camera </a:t>
            </a:r>
            <a:r>
              <a:rPr lang="en-US" sz="2200" dirty="0"/>
              <a:t>+ camera position / orientation + bundle adjustment  = matched points in 3D. </a:t>
            </a:r>
          </a:p>
          <a:p>
            <a:r>
              <a:rPr lang="en-US" sz="3200" dirty="0"/>
              <a:t>Structure from Motion (</a:t>
            </a:r>
            <a:r>
              <a:rPr lang="en-US" sz="3200" dirty="0" err="1"/>
              <a:t>SfM</a:t>
            </a:r>
            <a:r>
              <a:rPr lang="en-US" sz="3200" dirty="0"/>
              <a:t>)</a:t>
            </a:r>
          </a:p>
          <a:p>
            <a:pPr marL="400050" lvl="1" indent="0">
              <a:buNone/>
            </a:pPr>
            <a:r>
              <a:rPr lang="en-US" sz="2200" dirty="0">
                <a:sym typeface="Wingdings" panose="05000000000000000000" pitchFamily="2" charset="2"/>
              </a:rPr>
              <a:t></a:t>
            </a:r>
            <a:r>
              <a:rPr lang="en-US" sz="2200" dirty="0"/>
              <a:t>many overlapping images + </a:t>
            </a:r>
            <a:r>
              <a:rPr lang="en-US" sz="2200" b="1" dirty="0">
                <a:solidFill>
                  <a:srgbClr val="0070C0"/>
                </a:solidFill>
              </a:rPr>
              <a:t>non-metric camera </a:t>
            </a:r>
            <a:r>
              <a:rPr lang="en-US" sz="2200" dirty="0"/>
              <a:t>+ feature detection + correspondence + adjustment = matched points in 3D   </a:t>
            </a:r>
          </a:p>
          <a:p>
            <a:pPr marL="400050" lvl="1" indent="0">
              <a:buNone/>
            </a:pPr>
            <a:endParaRPr lang="en-US" dirty="0"/>
          </a:p>
          <a:p>
            <a:pPr marL="400050" lvl="1" indent="0">
              <a:buNone/>
            </a:pPr>
            <a:r>
              <a:rPr lang="en-US" sz="2400" i="1" dirty="0"/>
              <a:t>Non-metric cameras include things like typical consumer-grade hand held digital cameras</a:t>
            </a:r>
          </a:p>
        </p:txBody>
      </p:sp>
      <p:sp>
        <p:nvSpPr>
          <p:cNvPr id="4" name="TextBox 3">
            <a:extLst>
              <a:ext uri="{FF2B5EF4-FFF2-40B4-BE49-F238E27FC236}">
                <a16:creationId xmlns:a16="http://schemas.microsoft.com/office/drawing/2014/main" xmlns="" id="{6F4EA9DF-C21B-1F4C-A035-851944E93C87}"/>
              </a:ext>
            </a:extLst>
          </p:cNvPr>
          <p:cNvSpPr txBox="1"/>
          <p:nvPr/>
        </p:nvSpPr>
        <p:spPr>
          <a:xfrm>
            <a:off x="841289" y="5029200"/>
            <a:ext cx="7537621" cy="646331"/>
          </a:xfrm>
          <a:prstGeom prst="rect">
            <a:avLst/>
          </a:prstGeom>
          <a:noFill/>
        </p:spPr>
        <p:txBody>
          <a:bodyPr wrap="square" rtlCol="0">
            <a:spAutoFit/>
          </a:bodyPr>
          <a:lstStyle/>
          <a:p>
            <a:r>
              <a:rPr lang="en-US" i="1" dirty="0"/>
              <a:t>Both methods rely on calibrated cameras for accurate measurements but </a:t>
            </a:r>
            <a:r>
              <a:rPr lang="en-US" i="1" dirty="0" err="1"/>
              <a:t>SfM</a:t>
            </a:r>
            <a:r>
              <a:rPr lang="en-US" i="1" dirty="0"/>
              <a:t> software can calibrate the camera using automated self-calibration methods.</a:t>
            </a:r>
          </a:p>
        </p:txBody>
      </p:sp>
      <p:pic>
        <p:nvPicPr>
          <p:cNvPr id="5" name="Picture 2" descr="Image result for uastec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3FBC05C3-FFD4-C94D-BEDD-B4CBB912460A}" type="slidenum">
              <a:rPr lang="en-US" smtClean="0"/>
              <a:t>3</a:t>
            </a:fld>
            <a:endParaRPr lang="en-US"/>
          </a:p>
        </p:txBody>
      </p:sp>
    </p:spTree>
    <p:extLst>
      <p:ext uri="{BB962C8B-B14F-4D97-AF65-F5344CB8AC3E}">
        <p14:creationId xmlns:p14="http://schemas.microsoft.com/office/powerpoint/2010/main" val="311646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Effect transition="in" filter="fade">
                                      <p:cBhvr>
                                        <p:cTn id="1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6DB1652-8346-1545-A0FB-6E39DD5A9958}"/>
              </a:ext>
            </a:extLst>
          </p:cNvPr>
          <p:cNvSpPr>
            <a:spLocks noGrp="1"/>
          </p:cNvSpPr>
          <p:nvPr>
            <p:ph type="title"/>
          </p:nvPr>
        </p:nvSpPr>
        <p:spPr>
          <a:xfrm>
            <a:off x="702790" y="2852614"/>
            <a:ext cx="7886700" cy="1325563"/>
          </a:xfrm>
        </p:spPr>
        <p:txBody>
          <a:bodyPr>
            <a:normAutofit fontScale="90000"/>
          </a:bodyPr>
          <a:lstStyle/>
          <a:p>
            <a:pPr algn="ctr"/>
            <a:r>
              <a:rPr lang="en-US" dirty="0" err="1"/>
              <a:t>SfM</a:t>
            </a:r>
            <a:r>
              <a:rPr lang="en-US" dirty="0"/>
              <a:t> description from UNAVCO</a:t>
            </a:r>
            <a:br>
              <a:rPr lang="en-US" dirty="0"/>
            </a:br>
            <a:r>
              <a:rPr lang="en-US" dirty="0"/>
              <a:t/>
            </a:r>
            <a:br>
              <a:rPr lang="en-US" dirty="0"/>
            </a:br>
            <a:endParaRPr lang="en-US" dirty="0"/>
          </a:p>
        </p:txBody>
      </p:sp>
      <p:sp>
        <p:nvSpPr>
          <p:cNvPr id="3" name="Rectangle 2">
            <a:extLst>
              <a:ext uri="{FF2B5EF4-FFF2-40B4-BE49-F238E27FC236}">
                <a16:creationId xmlns:a16="http://schemas.microsoft.com/office/drawing/2014/main" xmlns="" id="{ED50A781-4B2D-7E44-877E-0C0D77C1F53E}"/>
              </a:ext>
            </a:extLst>
          </p:cNvPr>
          <p:cNvSpPr/>
          <p:nvPr/>
        </p:nvSpPr>
        <p:spPr>
          <a:xfrm>
            <a:off x="1568535" y="3562636"/>
            <a:ext cx="6155210" cy="1200329"/>
          </a:xfrm>
          <a:prstGeom prst="rect">
            <a:avLst/>
          </a:prstGeom>
        </p:spPr>
        <p:txBody>
          <a:bodyPr wrap="square">
            <a:spAutoFit/>
          </a:bodyPr>
          <a:lstStyle/>
          <a:p>
            <a:pPr algn="ctr"/>
            <a:r>
              <a:rPr lang="en-US" dirty="0"/>
              <a:t>UNAVCO is a non-profit university-governed consortium, facilitates geoscience research and education using geodesy.</a:t>
            </a:r>
          </a:p>
          <a:p>
            <a:pPr algn="ctr"/>
            <a:endParaRPr lang="en-US" dirty="0"/>
          </a:p>
          <a:p>
            <a:pPr algn="ctr"/>
            <a:r>
              <a:rPr lang="en-US" b="1" dirty="0"/>
              <a:t>Be sure to read the accompanying reading for this lecture!</a:t>
            </a:r>
          </a:p>
        </p:txBody>
      </p:sp>
      <p:pic>
        <p:nvPicPr>
          <p:cNvPr id="4" name="Picture 2" descr="Image result for uastec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3FBC05C3-FFD4-C94D-BEDD-B4CBB912460A}" type="slidenum">
              <a:rPr lang="en-US" smtClean="0"/>
              <a:t>4</a:t>
            </a:fld>
            <a:endParaRPr lang="en-US"/>
          </a:p>
        </p:txBody>
      </p:sp>
    </p:spTree>
    <p:extLst>
      <p:ext uri="{BB962C8B-B14F-4D97-AF65-F5344CB8AC3E}">
        <p14:creationId xmlns:p14="http://schemas.microsoft.com/office/powerpoint/2010/main" val="2375110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Structure-from-motion?</a:t>
            </a:r>
          </a:p>
        </p:txBody>
      </p:sp>
      <p:sp>
        <p:nvSpPr>
          <p:cNvPr id="3" name="Text Placeholder 2"/>
          <p:cNvSpPr>
            <a:spLocks noGrp="1"/>
          </p:cNvSpPr>
          <p:nvPr>
            <p:ph type="body" idx="1"/>
          </p:nvPr>
        </p:nvSpPr>
        <p:spPr>
          <a:xfrm>
            <a:off x="300037" y="5955030"/>
            <a:ext cx="8435189" cy="1040130"/>
          </a:xfrm>
        </p:spPr>
        <p:txBody>
          <a:bodyPr/>
          <a:lstStyle/>
          <a:p>
            <a:pPr marL="0" indent="0" algn="ctr">
              <a:buNone/>
            </a:pPr>
            <a:r>
              <a:rPr lang="en-US" sz="2400" dirty="0"/>
              <a:t>Use the locations of the camera (motion) to interpret the geometry or 3D model (structure) of a scene </a:t>
            </a:r>
          </a:p>
          <a:p>
            <a:pPr marL="0" indent="0" algn="ctr">
              <a:buNone/>
            </a:pPr>
            <a:endParaRPr lang="en-US" sz="2400" dirty="0"/>
          </a:p>
        </p:txBody>
      </p:sp>
      <p:pic>
        <p:nvPicPr>
          <p:cNvPr id="4" name="Picture 3" descr="This figure shows a camera taking a photo at four different locations. The images are all of the same feature. Points on the feature that are shown in multiple photographs are tied to the images through line of sight tie lines. " title="Structure from Motion example"/>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3552" y="1500904"/>
            <a:ext cx="5799776" cy="4090047"/>
          </a:xfrm>
          <a:prstGeom prst="rect">
            <a:avLst/>
          </a:prstGeom>
        </p:spPr>
      </p:pic>
      <p:sp>
        <p:nvSpPr>
          <p:cNvPr id="5" name="TextBox 4"/>
          <p:cNvSpPr txBox="1"/>
          <p:nvPr/>
        </p:nvSpPr>
        <p:spPr>
          <a:xfrm>
            <a:off x="7518295" y="6577903"/>
            <a:ext cx="1617751"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Kate Shervais</a:t>
            </a:r>
          </a:p>
        </p:txBody>
      </p:sp>
      <p:sp>
        <p:nvSpPr>
          <p:cNvPr id="6" name="Slide Number Placeholder 5"/>
          <p:cNvSpPr>
            <a:spLocks noGrp="1"/>
          </p:cNvSpPr>
          <p:nvPr>
            <p:ph type="sldNum" sz="quarter" idx="2"/>
          </p:nvPr>
        </p:nvSpPr>
        <p:spPr/>
        <p:txBody>
          <a:bodyPr/>
          <a:lstStyle/>
          <a:p>
            <a:fld id="{32482055-EFFF-47B2-9462-C0132BB86E9C}" type="slidenum">
              <a:rPr lang="en-US" smtClean="0"/>
              <a:t>5</a:t>
            </a:fld>
            <a:endParaRPr lang="en-US"/>
          </a:p>
        </p:txBody>
      </p:sp>
    </p:spTree>
    <p:extLst>
      <p:ext uri="{BB962C8B-B14F-4D97-AF65-F5344CB8AC3E}">
        <p14:creationId xmlns:p14="http://schemas.microsoft.com/office/powerpoint/2010/main" val="198374486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do you create?</a:t>
            </a:r>
          </a:p>
        </p:txBody>
      </p:sp>
      <p:pic>
        <p:nvPicPr>
          <p:cNvPr id="4" name="Picture 3" descr="This figure shows 3D topography of the El Mayor-Cucapah fault scarp. A scarp is a surface offset produced by fault slip, so the surface of the Earth looks like a step rather than a continuous surface. " title="El Mayor-Cucapah point clou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66" y="2366010"/>
            <a:ext cx="9355477" cy="2307433"/>
          </a:xfrm>
          <a:prstGeom prst="rect">
            <a:avLst/>
          </a:prstGeom>
        </p:spPr>
      </p:pic>
      <p:sp>
        <p:nvSpPr>
          <p:cNvPr id="5" name="Text Box 4"/>
          <p:cNvSpPr txBox="1">
            <a:spLocks noChangeArrowheads="1"/>
          </p:cNvSpPr>
          <p:nvPr/>
        </p:nvSpPr>
        <p:spPr bwMode="auto">
          <a:xfrm>
            <a:off x="152399" y="4875875"/>
            <a:ext cx="8917549" cy="1077218"/>
          </a:xfrm>
          <a:prstGeom prst="rect">
            <a:avLst/>
          </a:prstGeom>
          <a:noFill/>
          <a:ln w="9525">
            <a:noFill/>
            <a:miter lim="800000"/>
            <a:headEnd/>
            <a:tailEnd/>
          </a:ln>
          <a:effectLst/>
        </p:spPr>
        <p:txBody>
          <a:bodyPr wrap="square">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GB" sz="1600" b="0" i="0" u="none" strike="noStrike" kern="1200" cap="none" spc="0" normalizeH="0" baseline="0" noProof="0" dirty="0">
                <a:ln>
                  <a:noFill/>
                </a:ln>
                <a:solidFill>
                  <a:srgbClr val="535353"/>
                </a:solidFill>
                <a:effectLst/>
                <a:uLnTx/>
                <a:uFillTx/>
                <a:latin typeface="Helvetica Light"/>
                <a:cs typeface="Arial" panose="020B0604020202020204" pitchFamily="34" charset="0"/>
              </a:rPr>
              <a:t>~500 points/m</a:t>
            </a:r>
            <a:r>
              <a:rPr kumimoji="0" lang="en-GB" sz="1600" b="0" i="0" u="none" strike="noStrike" kern="1200" cap="none" spc="0" normalizeH="0" baseline="30000" noProof="0" dirty="0">
                <a:ln>
                  <a:noFill/>
                </a:ln>
                <a:solidFill>
                  <a:srgbClr val="535353"/>
                </a:solidFill>
                <a:effectLst/>
                <a:uLnTx/>
                <a:uFillTx/>
                <a:latin typeface="Helvetica Light"/>
                <a:cs typeface="Arial" panose="020B0604020202020204" pitchFamily="34" charset="0"/>
              </a:rPr>
              <a:t>2</a:t>
            </a:r>
            <a:r>
              <a:rPr kumimoji="0" lang="en-GB" sz="1600" b="0" i="0" u="none" strike="noStrike" kern="1200" cap="none" spc="0" normalizeH="0" baseline="0" noProof="0" dirty="0">
                <a:ln>
                  <a:noFill/>
                </a:ln>
                <a:solidFill>
                  <a:srgbClr val="535353"/>
                </a:solidFill>
                <a:effectLst/>
                <a:uLnTx/>
                <a:uFillTx/>
                <a:latin typeface="Helvetica Light"/>
                <a:cs typeface="Arial" panose="020B0604020202020204" pitchFamily="34" charset="0"/>
              </a:rPr>
              <a:t> </a:t>
            </a:r>
            <a:r>
              <a:rPr kumimoji="0" lang="en-GB" sz="3200" b="0" i="0" u="none" strike="noStrike" kern="1200" cap="none" spc="0" normalizeH="0" baseline="0" noProof="0" dirty="0" err="1">
                <a:ln>
                  <a:noFill/>
                </a:ln>
                <a:solidFill>
                  <a:srgbClr val="535353"/>
                </a:solidFill>
                <a:effectLst/>
                <a:uLnTx/>
                <a:uFillTx/>
                <a:latin typeface="Helvetica Light"/>
                <a:cs typeface="Arial" panose="020B0604020202020204" pitchFamily="34" charset="0"/>
              </a:rPr>
              <a:t>colored</a:t>
            </a:r>
            <a:r>
              <a:rPr kumimoji="0" lang="en-GB" sz="3200" b="0" i="0" u="none" strike="noStrike" kern="1200" cap="none" spc="0" normalizeH="0" baseline="0" noProof="0" dirty="0">
                <a:ln>
                  <a:noFill/>
                </a:ln>
                <a:solidFill>
                  <a:srgbClr val="535353"/>
                </a:solidFill>
                <a:effectLst/>
                <a:uLnTx/>
                <a:uFillTx/>
                <a:latin typeface="Helvetica Light"/>
                <a:cs typeface="Arial" panose="020B0604020202020204" pitchFamily="34" charset="0"/>
              </a:rPr>
              <a:t> point cloud </a:t>
            </a:r>
            <a:r>
              <a:rPr kumimoji="0" lang="en-GB" sz="1600" b="0" i="0" u="none" strike="noStrike" kern="1200" cap="none" spc="0" normalizeH="0" baseline="0" noProof="0" dirty="0">
                <a:ln>
                  <a:noFill/>
                </a:ln>
                <a:solidFill>
                  <a:srgbClr val="535353"/>
                </a:solidFill>
                <a:effectLst/>
                <a:uLnTx/>
                <a:uFillTx/>
                <a:latin typeface="Helvetica Light"/>
                <a:cs typeface="Arial" panose="020B0604020202020204" pitchFamily="34" charset="0"/>
              </a:rPr>
              <a:t>along a ~1 km section of the 2010 El Mayor-</a:t>
            </a:r>
            <a:r>
              <a:rPr kumimoji="0" lang="en-GB" sz="1600" b="0" i="0" u="none" strike="noStrike" kern="1200" cap="none" spc="0" normalizeH="0" baseline="0" noProof="0" dirty="0" err="1">
                <a:ln>
                  <a:noFill/>
                </a:ln>
                <a:solidFill>
                  <a:srgbClr val="535353"/>
                </a:solidFill>
                <a:effectLst/>
                <a:uLnTx/>
                <a:uFillTx/>
                <a:latin typeface="Helvetica Light"/>
                <a:cs typeface="Arial" panose="020B0604020202020204" pitchFamily="34" charset="0"/>
              </a:rPr>
              <a:t>Cucapah</a:t>
            </a:r>
            <a:r>
              <a:rPr kumimoji="0" lang="en-GB" sz="1600" b="0" i="0" u="none" strike="noStrike" kern="1200" cap="none" spc="0" normalizeH="0" baseline="0" noProof="0" dirty="0">
                <a:ln>
                  <a:noFill/>
                </a:ln>
                <a:solidFill>
                  <a:srgbClr val="535353"/>
                </a:solidFill>
                <a:effectLst/>
                <a:uLnTx/>
                <a:uFillTx/>
                <a:latin typeface="Helvetica Light"/>
                <a:cs typeface="Arial" panose="020B0604020202020204" pitchFamily="34" charset="0"/>
              </a:rPr>
              <a:t> earthquake rupture generated from ~500 photographs captured in 2 hours from a helium blimp</a:t>
            </a:r>
          </a:p>
        </p:txBody>
      </p:sp>
      <p:sp>
        <p:nvSpPr>
          <p:cNvPr id="6" name="TextBox 5"/>
          <p:cNvSpPr txBox="1"/>
          <p:nvPr/>
        </p:nvSpPr>
        <p:spPr>
          <a:xfrm>
            <a:off x="7781185" y="6577903"/>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pic>
        <p:nvPicPr>
          <p:cNvPr id="7"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8913"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2"/>
          </p:nvPr>
        </p:nvSpPr>
        <p:spPr/>
        <p:txBody>
          <a:bodyPr/>
          <a:lstStyle/>
          <a:p>
            <a:fld id="{32482055-EFFF-47B2-9462-C0132BB86E9C}" type="slidenum">
              <a:rPr lang="en-US" smtClean="0"/>
              <a:t>6</a:t>
            </a:fld>
            <a:endParaRPr lang="en-US"/>
          </a:p>
        </p:txBody>
      </p:sp>
    </p:spTree>
    <p:extLst>
      <p:ext uri="{BB962C8B-B14F-4D97-AF65-F5344CB8AC3E}">
        <p14:creationId xmlns:p14="http://schemas.microsoft.com/office/powerpoint/2010/main" val="251889310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we compare </a:t>
            </a:r>
            <a:r>
              <a:rPr lang="en-US" dirty="0" err="1"/>
              <a:t>sfm</a:t>
            </a:r>
            <a:r>
              <a:rPr lang="en-US" dirty="0"/>
              <a:t> to?</a:t>
            </a:r>
          </a:p>
        </p:txBody>
      </p:sp>
      <p:pic>
        <p:nvPicPr>
          <p:cNvPr id="7" name="Picture 6" descr="The figure shows three different methods for creating a 3D point cloud of the topography of a surface: airborne lidar, terrestrial lidar, and structure from motion. Airborne lidar shows a plane with a laser coming out creating a zigzag pattern on the surface of recorded points. Terrestrial lidar is similar, but the laser pulse comes from a tripod mounted scanner and the zigzig pattern is more concentrated, because more points are used to describe the same amount of area. Structure from Motion shows a person holding a balloon; line of sight lines show how multiple photographs from the camera mounted at the base of the balloon capture the same feature so its topography can be determined from their relative locations. " title="SfM and similar methodologies"/>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4303" y="1535928"/>
            <a:ext cx="7655395" cy="5322072"/>
          </a:xfrm>
          <a:prstGeom prst="rect">
            <a:avLst/>
          </a:prstGeom>
        </p:spPr>
      </p:pic>
      <p:sp>
        <p:nvSpPr>
          <p:cNvPr id="4" name="TextBox 3"/>
          <p:cNvSpPr txBox="1"/>
          <p:nvPr/>
        </p:nvSpPr>
        <p:spPr>
          <a:xfrm>
            <a:off x="7518295" y="6577903"/>
            <a:ext cx="1667444"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Johnson 2014</a:t>
            </a:r>
          </a:p>
        </p:txBody>
      </p:sp>
      <p:pic>
        <p:nvPicPr>
          <p:cNvPr id="5" name="Picture 2" descr="Image result for uastec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259757"/>
            <a:ext cx="1820255" cy="544953"/>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2"/>
          </p:nvPr>
        </p:nvSpPr>
        <p:spPr/>
        <p:txBody>
          <a:bodyPr/>
          <a:lstStyle/>
          <a:p>
            <a:fld id="{32482055-EFFF-47B2-9462-C0132BB86E9C}" type="slidenum">
              <a:rPr lang="en-US" smtClean="0"/>
              <a:t>7</a:t>
            </a:fld>
            <a:endParaRPr lang="en-US"/>
          </a:p>
        </p:txBody>
      </p:sp>
    </p:spTree>
    <p:extLst>
      <p:ext uri="{BB962C8B-B14F-4D97-AF65-F5344CB8AC3E}">
        <p14:creationId xmlns:p14="http://schemas.microsoft.com/office/powerpoint/2010/main" val="3046685181"/>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Matching features</a:t>
            </a:r>
          </a:p>
        </p:txBody>
      </p:sp>
      <p:pic>
        <p:nvPicPr>
          <p:cNvPr id="25" name="Picture 24" descr="This image is a background of hills and a river. On top, there is an animation that shows two cameras at different orientations photographing the same two features. " title="Matching features "/>
          <p:cNvPicPr>
            <a:picLocks noChangeAspect="1"/>
          </p:cNvPicPr>
          <p:nvPr/>
        </p:nvPicPr>
        <p:blipFill rotWithShape="1">
          <a:blip r:embed="rId3" cstate="print">
            <a:extLst>
              <a:ext uri="{28A0092B-C50C-407E-A947-70E740481C1C}">
                <a14:useLocalDpi xmlns:a14="http://schemas.microsoft.com/office/drawing/2010/main" val="0"/>
              </a:ext>
            </a:extLst>
          </a:blip>
          <a:srcRect t="7842" b="12420"/>
          <a:stretch/>
        </p:blipFill>
        <p:spPr>
          <a:xfrm>
            <a:off x="0" y="1388109"/>
            <a:ext cx="9144000" cy="5461099"/>
          </a:xfrm>
          <a:prstGeom prst="rect">
            <a:avLst/>
          </a:prstGeom>
        </p:spPr>
      </p:pic>
      <p:sp>
        <p:nvSpPr>
          <p:cNvPr id="26" name="Oval 25"/>
          <p:cNvSpPr/>
          <p:nvPr/>
        </p:nvSpPr>
        <p:spPr>
          <a:xfrm>
            <a:off x="474292" y="5037834"/>
            <a:ext cx="76200" cy="7620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27" name="Oval 26"/>
          <p:cNvSpPr/>
          <p:nvPr/>
        </p:nvSpPr>
        <p:spPr>
          <a:xfrm>
            <a:off x="3023076" y="6061904"/>
            <a:ext cx="76200" cy="76200"/>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cxnSp>
        <p:nvCxnSpPr>
          <p:cNvPr id="28" name="Straight Connector 27"/>
          <p:cNvCxnSpPr/>
          <p:nvPr/>
        </p:nvCxnSpPr>
        <p:spPr>
          <a:xfrm rot="20801246">
            <a:off x="328810" y="1763811"/>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08888" y="1617380"/>
            <a:ext cx="5135112" cy="2447850"/>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Step 1 </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Match corresponding features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and</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measure</a:t>
            </a:r>
            <a:r>
              <a:rPr kumimoji="0" lang="en-US" sz="1600" b="1"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distances between them on the camera image plane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d,</a:t>
            </a: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 </a:t>
            </a:r>
            <a:r>
              <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rPr>
              <a:t>d’</a:t>
            </a: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sz="1600" b="0" i="1" u="none" strike="noStrike" kern="1200" cap="none" spc="0" normalizeH="0" baseline="0" noProof="0" dirty="0">
              <a:ln>
                <a:noFill/>
              </a:ln>
              <a:solidFill>
                <a:srgbClr val="535353"/>
              </a:solidFill>
              <a:effectLst/>
              <a:uLnTx/>
              <a:uFillTx/>
              <a:latin typeface="Gill Sans Light"/>
              <a:cs typeface="Arial" panose="020B0604020202020204" pitchFamily="34" charset="0"/>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535353"/>
                </a:solidFill>
                <a:effectLst/>
                <a:uLnTx/>
                <a:uFillTx/>
                <a:latin typeface="Gill Sans Light"/>
                <a:cs typeface="Arial" panose="020B0604020202020204" pitchFamily="34" charset="0"/>
              </a:rPr>
              <a:t>The Scale-Invariant Feature Transform is key to matching corresponding features despite varying distances</a:t>
            </a:r>
          </a:p>
        </p:txBody>
      </p:sp>
      <p:cxnSp>
        <p:nvCxnSpPr>
          <p:cNvPr id="30" name="Straight Connector 29"/>
          <p:cNvCxnSpPr/>
          <p:nvPr/>
        </p:nvCxnSpPr>
        <p:spPr>
          <a:xfrm flipV="1">
            <a:off x="533400" y="1693580"/>
            <a:ext cx="879568" cy="33528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33400" y="2988980"/>
            <a:ext cx="3295524" cy="20574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090810" y="1361009"/>
            <a:ext cx="30489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sp>
        <p:nvSpPr>
          <p:cNvPr id="33" name="TextBox 32"/>
          <p:cNvSpPr txBox="1"/>
          <p:nvPr/>
        </p:nvSpPr>
        <p:spPr>
          <a:xfrm>
            <a:off x="3429000" y="2386129"/>
            <a:ext cx="35939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535353"/>
                </a:solidFill>
                <a:effectLst/>
                <a:uLnTx/>
                <a:uFillTx/>
                <a:latin typeface="Cambria" panose="02040503050406030204" pitchFamily="18" charset="0"/>
              </a:rPr>
              <a:t>d'</a:t>
            </a:r>
          </a:p>
        </p:txBody>
      </p:sp>
      <p:cxnSp>
        <p:nvCxnSpPr>
          <p:cNvPr id="34" name="Straight Connector 33"/>
          <p:cNvCxnSpPr/>
          <p:nvPr/>
        </p:nvCxnSpPr>
        <p:spPr>
          <a:xfrm flipH="1" flipV="1">
            <a:off x="1090810" y="1746719"/>
            <a:ext cx="1944729" cy="4315186"/>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3056547" y="2489764"/>
            <a:ext cx="145557" cy="3606324"/>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rot="20801246">
            <a:off x="1028313" y="2009038"/>
            <a:ext cx="381000" cy="228600"/>
            <a:chOff x="2133600" y="685800"/>
            <a:chExt cx="381000" cy="228600"/>
          </a:xfrm>
        </p:grpSpPr>
        <p:sp>
          <p:nvSpPr>
            <p:cNvPr id="37" name="Round Same Side Corner Rectangle 36"/>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38" name="Rectangle 37"/>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nvGrpSpPr>
          <p:cNvPr id="39" name="Group 38"/>
          <p:cNvGrpSpPr/>
          <p:nvPr/>
        </p:nvGrpSpPr>
        <p:grpSpPr>
          <a:xfrm rot="2441878">
            <a:off x="2621640" y="2744106"/>
            <a:ext cx="1524000" cy="762000"/>
            <a:chOff x="2649908" y="381000"/>
            <a:chExt cx="1524000" cy="762000"/>
          </a:xfrm>
        </p:grpSpPr>
        <p:cxnSp>
          <p:nvCxnSpPr>
            <p:cNvPr id="40" name="Straight Connector 39"/>
            <p:cNvCxnSpPr/>
            <p:nvPr/>
          </p:nvCxnSpPr>
          <p:spPr>
            <a:xfrm>
              <a:off x="2649908" y="381000"/>
              <a:ext cx="1524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Group 40"/>
            <p:cNvGrpSpPr/>
            <p:nvPr/>
          </p:nvGrpSpPr>
          <p:grpSpPr>
            <a:xfrm>
              <a:off x="3200400" y="914400"/>
              <a:ext cx="381000" cy="228600"/>
              <a:chOff x="2133600" y="685800"/>
              <a:chExt cx="381000" cy="228600"/>
            </a:xfrm>
          </p:grpSpPr>
          <p:sp>
            <p:nvSpPr>
              <p:cNvPr id="42" name="Round Same Side Corner Rectangle 41"/>
              <p:cNvSpPr/>
              <p:nvPr/>
            </p:nvSpPr>
            <p:spPr>
              <a:xfrm rot="10800000">
                <a:off x="2133600" y="685800"/>
                <a:ext cx="381000" cy="152400"/>
              </a:xfrm>
              <a:prstGeom prst="round2Same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43" name="Rectangle 42"/>
              <p:cNvSpPr/>
              <p:nvPr/>
            </p:nvSpPr>
            <p:spPr>
              <a:xfrm>
                <a:off x="2324100" y="838201"/>
                <a:ext cx="114300" cy="7619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grpSp>
      </p:grpSp>
      <p:sp>
        <p:nvSpPr>
          <p:cNvPr id="44" name="TextBox 43"/>
          <p:cNvSpPr txBox="1"/>
          <p:nvPr/>
        </p:nvSpPr>
        <p:spPr>
          <a:xfrm>
            <a:off x="0" y="6595487"/>
            <a:ext cx="13612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endParaRPr kumimoji="0" lang="en-US" sz="1200" b="0" i="0" u="none" strike="noStrike" kern="1200" cap="none" spc="0" normalizeH="0" baseline="0" noProof="0" dirty="0">
              <a:ln>
                <a:noFill/>
              </a:ln>
              <a:solidFill>
                <a:srgbClr val="535353"/>
              </a:solidFill>
              <a:effectLst/>
              <a:uLnTx/>
              <a:uFillTx/>
              <a:latin typeface="Gill Sans Light"/>
            </a:endParaRPr>
          </a:p>
        </p:txBody>
      </p:sp>
      <p:sp>
        <p:nvSpPr>
          <p:cNvPr id="3" name="Slide Number Placeholder 2"/>
          <p:cNvSpPr>
            <a:spLocks noGrp="1"/>
          </p:cNvSpPr>
          <p:nvPr>
            <p:ph type="sldNum" sz="quarter" idx="2"/>
          </p:nvPr>
        </p:nvSpPr>
        <p:spPr/>
        <p:txBody>
          <a:bodyPr/>
          <a:lstStyle/>
          <a:p>
            <a:fld id="{32482055-EFFF-47B2-9462-C0132BB86E9C}" type="slidenum">
              <a:rPr lang="en-US" smtClean="0"/>
              <a:t>8</a:t>
            </a:fld>
            <a:endParaRPr lang="en-US"/>
          </a:p>
        </p:txBody>
      </p:sp>
    </p:spTree>
    <p:extLst>
      <p:ext uri="{BB962C8B-B14F-4D97-AF65-F5344CB8AC3E}">
        <p14:creationId xmlns:p14="http://schemas.microsoft.com/office/powerpoint/2010/main" val="84426987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22" presetClass="entr" presetSubtype="4"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par>
                                <p:cTn id="17" presetID="22" presetClass="entr" presetSubtype="4"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par>
                                <p:cTn id="20" presetID="22" presetClass="entr" presetSubtype="4"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childTnLst>
                          </p:cTn>
                        </p:par>
                        <p:par>
                          <p:cTn id="23" fill="hold">
                            <p:stCondLst>
                              <p:cond delay="500"/>
                            </p:stCondLst>
                            <p:childTnLst>
                              <p:par>
                                <p:cTn id="24" presetID="1" presetClass="entr" presetSubtype="0"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32" grpId="0"/>
      <p:bldP spid="3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Scale-invariant feature transform (SIFT)</a:t>
            </a:r>
          </a:p>
        </p:txBody>
      </p:sp>
      <p:pic>
        <p:nvPicPr>
          <p:cNvPr id="4" name="Picture 2" descr="C:\Users\Ed\Documents\OpenTopography\UNAM_workshop\IMG_595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72885">
            <a:off x="4610367" y="4215668"/>
            <a:ext cx="3121152" cy="2340864"/>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3" descr="These photographs all contain the same bush, but it is at different orientations and scales in each of them. There are red boxes highlighting the same feature in each photograph. " title="SIFT photo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13149">
            <a:off x="1193469" y="1617636"/>
            <a:ext cx="3121152" cy="2340864"/>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C:\Users\Ed\Documents\OpenTopography\UNAM_workshop\IMG_59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414956">
            <a:off x="4659380" y="1544353"/>
            <a:ext cx="3121152" cy="2340864"/>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5" descr="C:\Users\Ed\Documents\OpenTopography\UNAM_workshop\IMG_594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395052">
            <a:off x="1105754" y="4330839"/>
            <a:ext cx="3121152" cy="234086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Rectangle 7"/>
          <p:cNvSpPr/>
          <p:nvPr/>
        </p:nvSpPr>
        <p:spPr>
          <a:xfrm>
            <a:off x="2541270" y="1885806"/>
            <a:ext cx="365175" cy="370674"/>
          </a:xfrm>
          <a:prstGeom prst="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9" name="Rectangle 8"/>
          <p:cNvSpPr/>
          <p:nvPr/>
        </p:nvSpPr>
        <p:spPr>
          <a:xfrm>
            <a:off x="5406682" y="3529268"/>
            <a:ext cx="182588" cy="185338"/>
          </a:xfrm>
          <a:prstGeom prst="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0" name="Rectangle 9"/>
          <p:cNvSpPr/>
          <p:nvPr/>
        </p:nvSpPr>
        <p:spPr>
          <a:xfrm>
            <a:off x="2541270" y="6060337"/>
            <a:ext cx="91294" cy="92669"/>
          </a:xfrm>
          <a:prstGeom prst="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1" name="Rectangle 10"/>
          <p:cNvSpPr/>
          <p:nvPr/>
        </p:nvSpPr>
        <p:spPr>
          <a:xfrm>
            <a:off x="6373042" y="5956782"/>
            <a:ext cx="136941" cy="139003"/>
          </a:xfrm>
          <a:prstGeom prst="rect">
            <a:avLst/>
          </a:prstGeom>
          <a:noFill/>
          <a:ln w="28575">
            <a:solidFill>
              <a:srgbClr val="FF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40053"/>
              </a:solidFill>
              <a:effectLst/>
              <a:uLnTx/>
              <a:uFillTx/>
              <a:latin typeface="Gill Sans Light"/>
            </a:endParaRPr>
          </a:p>
        </p:txBody>
      </p:sp>
      <p:sp>
        <p:nvSpPr>
          <p:cNvPr id="12" name="TextBox 11"/>
          <p:cNvSpPr txBox="1"/>
          <p:nvPr/>
        </p:nvSpPr>
        <p:spPr>
          <a:xfrm>
            <a:off x="7729830" y="6559164"/>
            <a:ext cx="1414170" cy="27699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535353"/>
                </a:solidFill>
                <a:effectLst/>
                <a:uLnTx/>
                <a:uFillTx/>
                <a:latin typeface="Gill Sans Light"/>
              </a:rPr>
              <a:t>Figure Ed </a:t>
            </a:r>
            <a:r>
              <a:rPr kumimoji="0" lang="en-US" sz="1200" b="0" i="0" u="none" strike="noStrike" kern="1200" cap="none" spc="0" normalizeH="0" baseline="0" noProof="0" dirty="0" err="1">
                <a:ln>
                  <a:noFill/>
                </a:ln>
                <a:solidFill>
                  <a:srgbClr val="535353"/>
                </a:solidFill>
                <a:effectLst/>
                <a:uLnTx/>
                <a:uFillTx/>
                <a:latin typeface="Gill Sans Light"/>
              </a:rPr>
              <a:t>Nissen</a:t>
            </a:r>
            <a:r>
              <a:rPr kumimoji="0" lang="en-US" sz="1200" b="0" i="0" u="none" strike="noStrike" kern="1200" cap="none" spc="0" normalizeH="0" baseline="0" noProof="0" dirty="0">
                <a:ln>
                  <a:noFill/>
                </a:ln>
                <a:solidFill>
                  <a:srgbClr val="535353"/>
                </a:solidFill>
                <a:effectLst/>
                <a:uLnTx/>
                <a:uFillTx/>
                <a:latin typeface="Gill Sans Light"/>
              </a:rPr>
              <a:t> </a:t>
            </a:r>
          </a:p>
        </p:txBody>
      </p:sp>
      <p:sp>
        <p:nvSpPr>
          <p:cNvPr id="3" name="Slide Number Placeholder 2"/>
          <p:cNvSpPr>
            <a:spLocks noGrp="1"/>
          </p:cNvSpPr>
          <p:nvPr>
            <p:ph type="sldNum" sz="quarter" idx="2"/>
          </p:nvPr>
        </p:nvSpPr>
        <p:spPr/>
        <p:txBody>
          <a:bodyPr/>
          <a:lstStyle/>
          <a:p>
            <a:fld id="{32482055-EFFF-47B2-9462-C0132BB86E9C}" type="slidenum">
              <a:rPr lang="en-US" smtClean="0"/>
              <a:t>9</a:t>
            </a:fld>
            <a:endParaRPr lang="en-US"/>
          </a:p>
        </p:txBody>
      </p:sp>
    </p:spTree>
    <p:extLst>
      <p:ext uri="{BB962C8B-B14F-4D97-AF65-F5344CB8AC3E}">
        <p14:creationId xmlns:p14="http://schemas.microsoft.com/office/powerpoint/2010/main" val="3351719124"/>
      </p:ext>
    </p:extLst>
  </p:cSld>
  <p:clrMapOvr>
    <a:masterClrMapping/>
  </p:clrMapOvr>
  <p:transition spd="med"/>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FF2600"/>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702</TotalTime>
  <Words>2330</Words>
  <Application>Microsoft Office PowerPoint</Application>
  <PresentationFormat>On-screen Show (4:3)</PresentationFormat>
  <Paragraphs>230</Paragraphs>
  <Slides>24</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24</vt:i4>
      </vt:variant>
    </vt:vector>
  </HeadingPairs>
  <TitlesOfParts>
    <vt:vector size="34" baseType="lpstr">
      <vt:lpstr>Al Bayan Plain</vt:lpstr>
      <vt:lpstr>Arial</vt:lpstr>
      <vt:lpstr>Calibri</vt:lpstr>
      <vt:lpstr>Calibri Light</vt:lpstr>
      <vt:lpstr>Cambria</vt:lpstr>
      <vt:lpstr>Gill Sans Light</vt:lpstr>
      <vt:lpstr>Helvetica Light</vt:lpstr>
      <vt:lpstr>Impact</vt:lpstr>
      <vt:lpstr>Wingdings</vt:lpstr>
      <vt:lpstr>Office Theme</vt:lpstr>
      <vt:lpstr>Module 2</vt:lpstr>
      <vt:lpstr>Objectives</vt:lpstr>
      <vt:lpstr>SfM versus Traditional Photogrammetry</vt:lpstr>
      <vt:lpstr>SfM description from UNAVCO  </vt:lpstr>
      <vt:lpstr>Structure-from-motion?</vt:lpstr>
      <vt:lpstr>What do you create?</vt:lpstr>
      <vt:lpstr>What can we compare sfm to?</vt:lpstr>
      <vt:lpstr>Matching features</vt:lpstr>
      <vt:lpstr>Scale-invariant feature transform (SIFT)</vt:lpstr>
      <vt:lpstr>Scale-invariant feature transform (sift)</vt:lpstr>
      <vt:lpstr>Find camera locations</vt:lpstr>
      <vt:lpstr>Multi-view stereo / Densification</vt:lpstr>
      <vt:lpstr>georectification</vt:lpstr>
      <vt:lpstr>georectification</vt:lpstr>
      <vt:lpstr>products</vt:lpstr>
      <vt:lpstr>Photo density map</vt:lpstr>
      <vt:lpstr>orthomosaic</vt:lpstr>
      <vt:lpstr>Shaded digital elevation model</vt:lpstr>
      <vt:lpstr>platforms</vt:lpstr>
      <vt:lpstr>Platforms – pole </vt:lpstr>
      <vt:lpstr>Platforms – kite </vt:lpstr>
      <vt:lpstr>Platforms - balloon</vt:lpstr>
      <vt:lpstr>Platforms – uas </vt:lpstr>
      <vt:lpstr>Remember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John Nelson</cp:lastModifiedBy>
  <cp:revision>74</cp:revision>
  <dcterms:created xsi:type="dcterms:W3CDTF">2018-02-25T22:50:53Z</dcterms:created>
  <dcterms:modified xsi:type="dcterms:W3CDTF">2018-10-23T04:33:41Z</dcterms:modified>
</cp:coreProperties>
</file>