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37"/>
  </p:notesMasterIdLst>
  <p:sldIdLst>
    <p:sldId id="257" r:id="rId2"/>
    <p:sldId id="258" r:id="rId3"/>
    <p:sldId id="415" r:id="rId4"/>
    <p:sldId id="416" r:id="rId5"/>
    <p:sldId id="417" r:id="rId6"/>
    <p:sldId id="414" r:id="rId7"/>
    <p:sldId id="413" r:id="rId8"/>
    <p:sldId id="418" r:id="rId9"/>
    <p:sldId id="315" r:id="rId10"/>
    <p:sldId id="313" r:id="rId11"/>
    <p:sldId id="314" r:id="rId12"/>
    <p:sldId id="312" r:id="rId13"/>
    <p:sldId id="419" r:id="rId14"/>
    <p:sldId id="420" r:id="rId15"/>
    <p:sldId id="328" r:id="rId16"/>
    <p:sldId id="369" r:id="rId17"/>
    <p:sldId id="331" r:id="rId18"/>
    <p:sldId id="332" r:id="rId19"/>
    <p:sldId id="453" r:id="rId20"/>
    <p:sldId id="334" r:id="rId21"/>
    <p:sldId id="368" r:id="rId22"/>
    <p:sldId id="342" r:id="rId23"/>
    <p:sldId id="343" r:id="rId24"/>
    <p:sldId id="344" r:id="rId25"/>
    <p:sldId id="346" r:id="rId26"/>
    <p:sldId id="347" r:id="rId27"/>
    <p:sldId id="388" r:id="rId28"/>
    <p:sldId id="389" r:id="rId29"/>
    <p:sldId id="352" r:id="rId30"/>
    <p:sldId id="356" r:id="rId31"/>
    <p:sldId id="421" r:id="rId32"/>
    <p:sldId id="450" r:id="rId33"/>
    <p:sldId id="451" r:id="rId34"/>
    <p:sldId id="452" r:id="rId35"/>
    <p:sldId id="390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6745"/>
    <p:restoredTop sz="94631"/>
  </p:normalViewPr>
  <p:slideViewPr>
    <p:cSldViewPr snapToGrid="0" snapToObjects="1">
      <p:cViewPr varScale="1">
        <p:scale>
          <a:sx n="117" d="100"/>
          <a:sy n="117" d="100"/>
        </p:scale>
        <p:origin x="108" y="4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D6ED21-5B43-C547-AED2-7520C4BA4123}" type="datetimeFigureOut">
              <a:rPr lang="en-US" smtClean="0"/>
              <a:t>10/22/2018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4D9465-FC7B-4648-B3AA-6610562125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6408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4D9465-FC7B-4648-B3AA-6610562125E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6834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5650" indent="-29051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3638" indent="-2317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0363" indent="-2317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95500" indent="-2317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52700" indent="-2317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09900" indent="-2317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67100" indent="-2317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24300" indent="-2317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02280F2-EB10-45E8-939B-00192DB7BE60}" type="slidenum">
              <a:rPr lang="en-US" altLang="en-US" smtClean="0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400" b="1">
                <a:latin typeface="Arial" panose="020B0604020202020204" pitchFamily="34" charset="0"/>
              </a:rPr>
              <a:t>Note in many cases, it is easier to interpret oblique photographs because they contain façade information, e.g., information based on viewing the sides of objects</a:t>
            </a:r>
          </a:p>
          <a:p>
            <a:pPr eaLnBrk="1" hangingPunct="1"/>
            <a:r>
              <a:rPr lang="en-US" altLang="en-US" sz="1400" b="1">
                <a:latin typeface="Arial" panose="020B0604020202020204" pitchFamily="34" charset="0"/>
              </a:rPr>
              <a:t>	</a:t>
            </a:r>
            <a:r>
              <a:rPr lang="en-US" altLang="en-US" sz="1400" b="1">
                <a:latin typeface="Arial" panose="020B0604020202020204" pitchFamily="34" charset="0"/>
                <a:sym typeface="Wingdings" panose="05000000000000000000" pitchFamily="2" charset="2"/>
              </a:rPr>
              <a:t> more naturally related to human vision</a:t>
            </a:r>
          </a:p>
          <a:p>
            <a:pPr eaLnBrk="1" hangingPunct="1"/>
            <a:endParaRPr lang="en-US" altLang="en-US" sz="1400" b="1">
              <a:latin typeface="Arial" panose="020B0604020202020204" pitchFamily="34" charset="0"/>
              <a:sym typeface="Wingdings" panose="05000000000000000000" pitchFamily="2" charset="2"/>
            </a:endParaRP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06921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5650" indent="-29051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3638" indent="-2317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0363" indent="-2317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95500" indent="-2317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52700" indent="-2317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09900" indent="-2317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67100" indent="-2317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24300" indent="-2317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89D766A-8B2B-4B45-AE70-4F1B5527BA82}" type="slidenum">
              <a:rPr lang="en-US" altLang="en-US" smtClean="0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400" b="1">
                <a:latin typeface="Arial" panose="020B0604020202020204" pitchFamily="34" charset="0"/>
              </a:rPr>
              <a:t>Here we have an example of a high oblique image</a:t>
            </a:r>
          </a:p>
          <a:p>
            <a:pPr eaLnBrk="1" hangingPunct="1"/>
            <a:endParaRPr lang="en-US" altLang="en-US" sz="1400" b="1">
              <a:latin typeface="Arial" panose="020B0604020202020204" pitchFamily="34" charset="0"/>
            </a:endParaRPr>
          </a:p>
          <a:p>
            <a:pPr eaLnBrk="1" hangingPunct="1"/>
            <a:r>
              <a:rPr lang="en-US" altLang="en-US" sz="1400" b="1">
                <a:latin typeface="Arial" panose="020B0604020202020204" pitchFamily="34" charset="0"/>
                <a:sym typeface="Wingdings" panose="05000000000000000000" pitchFamily="2" charset="2"/>
              </a:rPr>
              <a:t>Can geometrically correct oblique imagery, however it is much more complicated than the methods used in vertical imagery</a:t>
            </a:r>
          </a:p>
          <a:p>
            <a:pPr eaLnBrk="1" hangingPunct="1"/>
            <a:endParaRPr lang="en-US" altLang="en-US" sz="1400" b="1">
              <a:latin typeface="Arial" panose="020B0604020202020204" pitchFamily="34" charset="0"/>
              <a:sym typeface="Wingdings" panose="05000000000000000000" pitchFamily="2" charset="2"/>
            </a:endParaRPr>
          </a:p>
          <a:p>
            <a:pPr eaLnBrk="1" hangingPunct="1"/>
            <a:endParaRPr lang="en-US" altLang="en-US" sz="1400" b="1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40992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5650" indent="-29051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3638" indent="-2317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0363" indent="-2317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95500" indent="-2317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52700" indent="-2317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09900" indent="-2317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67100" indent="-2317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24300" indent="-2317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DA730B7-E521-4D5E-A2D4-537394649112}" type="slidenum">
              <a:rPr lang="en-US" altLang="en-US" smtClean="0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400" b="1">
                <a:latin typeface="Arial" panose="020B0604020202020204" pitchFamily="34" charset="0"/>
              </a:rPr>
              <a:t>This is the typical view of  horizontal aerial photograph</a:t>
            </a:r>
          </a:p>
          <a:p>
            <a:pPr eaLnBrk="1" hangingPunct="1"/>
            <a:endParaRPr lang="en-US" altLang="en-US" sz="1400" b="1">
              <a:latin typeface="Arial" panose="020B0604020202020204" pitchFamily="34" charset="0"/>
            </a:endParaRPr>
          </a:p>
          <a:p>
            <a:pPr eaLnBrk="1" hangingPunct="1"/>
            <a:r>
              <a:rPr lang="en-US" altLang="en-US" sz="1400" b="1">
                <a:latin typeface="Arial" panose="020B0604020202020204" pitchFamily="34" charset="0"/>
              </a:rPr>
              <a:t>Critical components of the aerial photograph – Write this stuff on the board</a:t>
            </a:r>
          </a:p>
          <a:p>
            <a:pPr eaLnBrk="1" hangingPunct="1"/>
            <a:endParaRPr lang="en-US" altLang="en-US" sz="1400" b="1">
              <a:latin typeface="Arial" panose="020B0604020202020204" pitchFamily="34" charset="0"/>
            </a:endParaRPr>
          </a:p>
          <a:p>
            <a:pPr eaLnBrk="1" hangingPunct="1"/>
            <a:r>
              <a:rPr lang="en-US" altLang="en-US" sz="1400" b="1">
                <a:latin typeface="Arial" panose="020B0604020202020204" pitchFamily="34" charset="0"/>
              </a:rPr>
              <a:t>1.	Field of view – angular dimension covered by the photograph</a:t>
            </a:r>
          </a:p>
          <a:p>
            <a:pPr eaLnBrk="1" hangingPunct="1"/>
            <a:r>
              <a:rPr lang="en-US" altLang="en-US" sz="1400" b="1">
                <a:latin typeface="Arial" panose="020B0604020202020204" pitchFamily="34" charset="0"/>
              </a:rPr>
              <a:t>		Two parts – cross track and along track</a:t>
            </a:r>
          </a:p>
          <a:p>
            <a:pPr eaLnBrk="1" hangingPunct="1"/>
            <a:endParaRPr lang="en-US" altLang="en-US" sz="1400" b="1">
              <a:latin typeface="Arial" panose="020B0604020202020204" pitchFamily="34" charset="0"/>
            </a:endParaRPr>
          </a:p>
          <a:p>
            <a:pPr eaLnBrk="1" hangingPunct="1"/>
            <a:r>
              <a:rPr lang="en-US" altLang="en-US" sz="1400" b="1">
                <a:latin typeface="Arial" panose="020B0604020202020204" pitchFamily="34" charset="0"/>
              </a:rPr>
              <a:t>2.	Altitude image was collected</a:t>
            </a:r>
          </a:p>
          <a:p>
            <a:pPr eaLnBrk="1" hangingPunct="1"/>
            <a:r>
              <a:rPr lang="en-US" altLang="en-US" sz="1400" b="1">
                <a:latin typeface="Arial" panose="020B0604020202020204" pitchFamily="34" charset="0"/>
              </a:rPr>
              <a:t>	FOV and Altitude determine </a:t>
            </a:r>
            <a:r>
              <a:rPr lang="en-US" altLang="en-US" sz="1400" b="1">
                <a:latin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n-US" altLang="en-US" sz="1400" b="1">
                <a:latin typeface="Arial" panose="020B0604020202020204" pitchFamily="34" charset="0"/>
              </a:rPr>
              <a:t> ground coverage of the photograph</a:t>
            </a:r>
          </a:p>
          <a:p>
            <a:pPr eaLnBrk="1" hangingPunct="1"/>
            <a:endParaRPr lang="en-US" altLang="en-US" sz="1400" b="1">
              <a:latin typeface="Arial" panose="020B0604020202020204" pitchFamily="34" charset="0"/>
            </a:endParaRPr>
          </a:p>
          <a:p>
            <a:pPr eaLnBrk="1" hangingPunct="1"/>
            <a:r>
              <a:rPr lang="en-US" altLang="en-US" sz="1400" b="1">
                <a:latin typeface="Arial" panose="020B0604020202020204" pitchFamily="34" charset="0"/>
              </a:rPr>
              <a:t>3.	Principal point = center of the photograph, the point in the image below the position of the camera</a:t>
            </a:r>
          </a:p>
          <a:p>
            <a:pPr eaLnBrk="1" hangingPunct="1"/>
            <a:r>
              <a:rPr lang="en-US" altLang="en-US" sz="1400" b="1">
                <a:latin typeface="Arial" panose="020B0604020202020204" pitchFamily="34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3898958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4D9465-FC7B-4648-B3AA-6610562125EE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16764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4D9465-FC7B-4648-B3AA-6610562125EE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2108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>
            <a:extLst>
              <a:ext uri="{FF2B5EF4-FFF2-40B4-BE49-F238E27FC236}">
                <a16:creationId xmlns:a16="http://schemas.microsoft.com/office/drawing/2014/main" xmlns="" id="{F98D5D32-A3E2-D844-81A6-EB4E5D213DF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>
            <a:extLst>
              <a:ext uri="{FF2B5EF4-FFF2-40B4-BE49-F238E27FC236}">
                <a16:creationId xmlns:a16="http://schemas.microsoft.com/office/drawing/2014/main" xmlns="" id="{4DAECC83-EA48-814D-9C4E-88ADC76BD06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8273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4D9465-FC7B-4648-B3AA-6610562125EE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21761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4D9465-FC7B-4648-B3AA-6610562125EE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4958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4D9465-FC7B-4648-B3AA-6610562125EE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49882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4D9465-FC7B-4648-B3AA-6610562125EE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9952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4D9465-FC7B-4648-B3AA-6610562125E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78443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4D9465-FC7B-4648-B3AA-6610562125EE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6220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4D9465-FC7B-4648-B3AA-6610562125EE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2446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>
            <a:extLst>
              <a:ext uri="{FF2B5EF4-FFF2-40B4-BE49-F238E27FC236}">
                <a16:creationId xmlns:a16="http://schemas.microsoft.com/office/drawing/2014/main" xmlns="" id="{505CE5E7-C69A-9B43-A683-6B27AC35E6F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5650" indent="-29051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3638" indent="-2317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0363" indent="-2317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95500" indent="-2317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52700" indent="-2317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09900" indent="-2317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67100" indent="-2317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24300" indent="-2317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3A85A49-8CC1-8C47-B59D-4F5D3D619114}" type="slidenum">
              <a:rPr lang="en-US" altLang="en-US">
                <a:latin typeface="Tahoma" panose="020B0604030504040204" pitchFamily="34" charset="0"/>
              </a:rPr>
              <a:pPr>
                <a:spcBef>
                  <a:spcPct val="0"/>
                </a:spcBef>
              </a:pPr>
              <a:t>22</a:t>
            </a:fld>
            <a:endParaRPr lang="en-US" altLang="en-US">
              <a:latin typeface="Tahoma" panose="020B0604030504040204" pitchFamily="34" charset="0"/>
            </a:endParaRPr>
          </a:p>
        </p:txBody>
      </p:sp>
      <p:sp>
        <p:nvSpPr>
          <p:cNvPr id="78851" name="Rectangle 2">
            <a:extLst>
              <a:ext uri="{FF2B5EF4-FFF2-40B4-BE49-F238E27FC236}">
                <a16:creationId xmlns:a16="http://schemas.microsoft.com/office/drawing/2014/main" xmlns="" id="{81510A1D-795E-6B4E-B40C-C65914BADAD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>
            <a:extLst>
              <a:ext uri="{FF2B5EF4-FFF2-40B4-BE49-F238E27FC236}">
                <a16:creationId xmlns:a16="http://schemas.microsoft.com/office/drawing/2014/main" xmlns="" id="{6DD4F8FB-AF65-554B-A93F-1281F04CD41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400" b="1">
                <a:latin typeface="Arial" panose="020B0604020202020204" pitchFamily="34" charset="0"/>
              </a:rPr>
              <a:t>Two ways you can increase the ground coverage of the aerial photograph</a:t>
            </a:r>
          </a:p>
          <a:p>
            <a:pPr eaLnBrk="1" hangingPunct="1"/>
            <a:r>
              <a:rPr lang="en-US" altLang="en-US" sz="1400" b="1">
                <a:latin typeface="Arial" panose="020B0604020202020204" pitchFamily="34" charset="0"/>
              </a:rPr>
              <a:t>	</a:t>
            </a:r>
          </a:p>
          <a:p>
            <a:pPr eaLnBrk="1" hangingPunct="1"/>
            <a:r>
              <a:rPr lang="en-US" altLang="en-US" sz="1400" b="1">
                <a:latin typeface="Arial" panose="020B0604020202020204" pitchFamily="34" charset="0"/>
              </a:rPr>
              <a:t>	Increase the angular field of view, or lens angle of view</a:t>
            </a:r>
          </a:p>
          <a:p>
            <a:pPr eaLnBrk="1" hangingPunct="1"/>
            <a:r>
              <a:rPr lang="en-US" altLang="en-US" sz="1400" b="1">
                <a:latin typeface="Arial" panose="020B0604020202020204" pitchFamily="34" charset="0"/>
              </a:rPr>
              <a:t>	</a:t>
            </a:r>
          </a:p>
          <a:p>
            <a:pPr eaLnBrk="1" hangingPunct="1"/>
            <a:r>
              <a:rPr lang="en-US" altLang="en-US" sz="1400" b="1">
                <a:latin typeface="Arial" panose="020B0604020202020204" pitchFamily="34" charset="0"/>
              </a:rPr>
              <a:t>	Increase the altitude</a:t>
            </a:r>
          </a:p>
        </p:txBody>
      </p:sp>
    </p:spTree>
    <p:extLst>
      <p:ext uri="{BB962C8B-B14F-4D97-AF65-F5344CB8AC3E}">
        <p14:creationId xmlns:p14="http://schemas.microsoft.com/office/powerpoint/2010/main" val="58173061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>
            <a:extLst>
              <a:ext uri="{FF2B5EF4-FFF2-40B4-BE49-F238E27FC236}">
                <a16:creationId xmlns:a16="http://schemas.microsoft.com/office/drawing/2014/main" xmlns="" id="{8CCA918F-92A7-5E41-A48F-08D53FB1DBF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5650" indent="-29051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63638" indent="-2317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30363" indent="-2317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95500" indent="-2317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52700" indent="-2317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09900" indent="-2317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67100" indent="-2317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924300" indent="-2317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972FBE6-9FA9-3842-BDA7-756D2465A712}" type="slidenum">
              <a:rPr lang="en-US" altLang="en-US">
                <a:latin typeface="Tahoma" panose="020B0604030504040204" pitchFamily="34" charset="0"/>
              </a:rPr>
              <a:pPr>
                <a:spcBef>
                  <a:spcPct val="0"/>
                </a:spcBef>
              </a:pPr>
              <a:t>23</a:t>
            </a:fld>
            <a:endParaRPr lang="en-US" altLang="en-US">
              <a:latin typeface="Tahoma" panose="020B0604030504040204" pitchFamily="34" charset="0"/>
            </a:endParaRPr>
          </a:p>
        </p:txBody>
      </p:sp>
      <p:sp>
        <p:nvSpPr>
          <p:cNvPr id="80899" name="Rectangle 2">
            <a:extLst>
              <a:ext uri="{FF2B5EF4-FFF2-40B4-BE49-F238E27FC236}">
                <a16:creationId xmlns:a16="http://schemas.microsoft.com/office/drawing/2014/main" xmlns="" id="{E338643A-1387-E847-8579-379F5222968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0" name="Rectangle 3">
            <a:extLst>
              <a:ext uri="{FF2B5EF4-FFF2-40B4-BE49-F238E27FC236}">
                <a16:creationId xmlns:a16="http://schemas.microsoft.com/office/drawing/2014/main" xmlns="" id="{86CB2A2E-2ADD-CD44-83A5-D4E54C6459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1400" b="1">
                <a:latin typeface="Arial" panose="020B0604020202020204" pitchFamily="34" charset="0"/>
              </a:rPr>
              <a:t>Two ways you can increase the ground coverage of the aerial photograph</a:t>
            </a:r>
          </a:p>
          <a:p>
            <a:pPr eaLnBrk="1" hangingPunct="1"/>
            <a:r>
              <a:rPr lang="en-US" altLang="en-US" sz="1400" b="1">
                <a:latin typeface="Arial" panose="020B0604020202020204" pitchFamily="34" charset="0"/>
              </a:rPr>
              <a:t>	</a:t>
            </a:r>
          </a:p>
          <a:p>
            <a:pPr eaLnBrk="1" hangingPunct="1"/>
            <a:r>
              <a:rPr lang="en-US" altLang="en-US" sz="1400" b="1">
                <a:latin typeface="Arial" panose="020B0604020202020204" pitchFamily="34" charset="0"/>
              </a:rPr>
              <a:t>	Increase the angular field of view, or lens angle of view</a:t>
            </a:r>
          </a:p>
          <a:p>
            <a:pPr eaLnBrk="1" hangingPunct="1"/>
            <a:r>
              <a:rPr lang="en-US" altLang="en-US" sz="1400" b="1">
                <a:latin typeface="Arial" panose="020B0604020202020204" pitchFamily="34" charset="0"/>
              </a:rPr>
              <a:t>	</a:t>
            </a:r>
          </a:p>
          <a:p>
            <a:pPr eaLnBrk="1" hangingPunct="1"/>
            <a:r>
              <a:rPr lang="en-US" altLang="en-US" sz="1400" b="1">
                <a:latin typeface="Arial" panose="020B0604020202020204" pitchFamily="34" charset="0"/>
              </a:rPr>
              <a:t>	Increase the altitude</a:t>
            </a:r>
          </a:p>
        </p:txBody>
      </p:sp>
    </p:spTree>
    <p:extLst>
      <p:ext uri="{BB962C8B-B14F-4D97-AF65-F5344CB8AC3E}">
        <p14:creationId xmlns:p14="http://schemas.microsoft.com/office/powerpoint/2010/main" val="90018651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4D9465-FC7B-4648-B3AA-6610562125EE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269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4D9465-FC7B-4648-B3AA-6610562125EE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49573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4D9465-FC7B-4648-B3AA-6610562125EE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69923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4D9465-FC7B-4648-B3AA-6610562125EE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20431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4D9465-FC7B-4648-B3AA-6610562125EE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24911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4D9465-FC7B-4648-B3AA-6610562125EE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6002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4D9465-FC7B-4648-B3AA-6610562125E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96511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4D9465-FC7B-4648-B3AA-6610562125EE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51909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4D9465-FC7B-4648-B3AA-6610562125EE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88335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4D9465-FC7B-4648-B3AA-6610562125EE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99429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4D9465-FC7B-4648-B3AA-6610562125EE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38888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4D9465-FC7B-4648-B3AA-6610562125EE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29201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4D9465-FC7B-4648-B3AA-6610562125EE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6218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4D9465-FC7B-4648-B3AA-6610562125E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4894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4D9465-FC7B-4648-B3AA-6610562125E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0282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4D9465-FC7B-4648-B3AA-6610562125E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1952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4D9465-FC7B-4648-B3AA-6610562125E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088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4D9465-FC7B-4648-B3AA-6610562125E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6895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4D9465-FC7B-4648-B3AA-6610562125E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349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8BE370F-ED38-BE45-A412-DD6642E3AE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>
            <a:normAutofit/>
          </a:bodyPr>
          <a:lstStyle>
            <a:lvl1pPr algn="ctr"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B87167D4-7674-B543-B641-EE020FA3D1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34526E0-93D2-DB4A-A68A-98563E262A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72201-D738-4489-94A3-864D92153B0F}" type="datetime1">
              <a:rPr lang="en-US" smtClean="0"/>
              <a:t>10/22/2018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2E1A969-D584-0B43-8D92-B45AC8CFC6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D1453EF-E47A-484C-8C69-18DE97E26C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C05C3-FFD4-C94D-BEDD-B4CBB91246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4607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1D583B8-E9A7-4647-B798-5E76FDC225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61FE533F-84A8-5F4C-A00E-1579C68E6B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1F87492-8390-3547-96E4-93228D5591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23B40-9305-4AEB-A2EB-451DA56D8A93}" type="datetime1">
              <a:rPr lang="en-US" smtClean="0"/>
              <a:t>10/22/2018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E18B9ED-78D9-9641-A0DD-5852D5B227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682DF64-DFE9-3F40-B8AE-AA85169B86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C05C3-FFD4-C94D-BEDD-B4CBB91246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386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DA199ED0-36DC-8D44-BB3A-4AFF68A636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986F857F-20C3-AB47-A079-25D015BF79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0BEF3C9-7AC7-2F48-8910-9EE5E6DE5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B98F3-3D4E-4935-83E8-880F26FAE559}" type="datetime1">
              <a:rPr lang="en-US" smtClean="0"/>
              <a:t>10/22/2018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88E5AEF-B100-434C-B732-B33E277763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398E469-33FA-8C40-B5A9-08230D8BA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C05C3-FFD4-C94D-BEDD-B4CBB91246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7161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422D367-3143-514B-A3EF-34EAAE90BA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 b="1"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C7BB84E-F40C-CD44-AE1C-B54701B44B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E48685A-CC10-E94D-9445-72406CB021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9FB03-4724-4B18-9CA7-A7F6C4DA80D3}" type="datetime1">
              <a:rPr lang="en-US" smtClean="0"/>
              <a:t>10/22/2018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10BED83-0350-AD49-8CAD-9B9E216AD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D06879B-C21D-5C4D-A0C6-AF793989DF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C05C3-FFD4-C94D-BEDD-B4CBB91246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231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D486A4A-3C9C-AA45-915A-FD16491A12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A4879A9-331E-314E-8E97-CC5941C47B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F441529-A0E9-DF45-83EB-7D9AD6F4B6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9B315-43D5-4B57-BD99-4CA16C0862C1}" type="datetime1">
              <a:rPr lang="en-US" smtClean="0"/>
              <a:t>10/22/2018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0229540-E5A3-5841-99AF-C2694076CC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35C4ECC-4794-DF4B-9E45-730E9A456E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C05C3-FFD4-C94D-BEDD-B4CBB91246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0651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19C55C2-4910-9541-8B61-C164D4983D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BF8ECE0-D021-7148-82CC-7C2E7634208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3692B267-5484-674E-97E1-73D583A20E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D178716-CF68-BE48-8EF9-7C24DE4C17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550D5-259A-4006-B218-4515750DD3BD}" type="datetime1">
              <a:rPr lang="en-US" smtClean="0"/>
              <a:t>10/22/2018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D495EC8-CCFC-3B4D-8529-4B05AB359E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D17B71DB-FEFD-584F-A2EB-4472449A1E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C05C3-FFD4-C94D-BEDD-B4CBB91246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7204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78D09DF-C7B3-D544-A11B-2A9DFE8CA8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0D879D8-3C53-1541-82B7-5D7DF5C5C9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4AA4AD2F-9E09-1448-B1D5-50F65BFBDB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9FCFE78E-9B3B-5D42-BDD5-41FD77784EF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D5769699-9034-414E-A70D-A47465A0749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15303461-6522-634A-AA52-DCC05672E9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020AC-64A7-4B17-8B95-F06D0EA09F8D}" type="datetime1">
              <a:rPr lang="en-US" smtClean="0"/>
              <a:t>10/22/2018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6CB3ED14-62E1-D144-AD33-F90E4D6EA8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E7075117-8741-A949-A24C-F1AAA4933B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C05C3-FFD4-C94D-BEDD-B4CBB91246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1936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CD1CB8B-4339-3A4D-B1B5-CD1F4C4744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62ABC33B-CD74-7A45-9450-27D4054491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25D1D-233B-448D-B428-2A1236763A53}" type="datetime1">
              <a:rPr lang="en-US" smtClean="0"/>
              <a:t>10/22/2018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1CD5FDD0-BFF9-9D49-B5FB-FFD1AEE67D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7B9D313-DDA2-6F49-B55C-A96099A24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C05C3-FFD4-C94D-BEDD-B4CBB91246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069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40E66077-6A4C-C14F-8EE0-A32F5707C0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19042-6214-4901-B6CF-9CD804401081}" type="datetime1">
              <a:rPr lang="en-US" smtClean="0"/>
              <a:t>10/22/2018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5C6422F9-2AFB-064A-9765-8FC59D6501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F4946460-30D5-D445-A7A7-B6C01BF716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C05C3-FFD4-C94D-BEDD-B4CBB91246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2894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6817C44-54CE-6847-B210-A98B27089E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129B4D2-38F3-AE4D-BB17-43214E0598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794AA1E5-C80A-D541-8943-DF74ECC2BD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C990D2A0-148C-1545-9DD9-D7292C54A2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02D79-CC4F-4C86-9CFD-72E9FE206C7F}" type="datetime1">
              <a:rPr lang="en-US" smtClean="0"/>
              <a:t>10/22/2018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D0569A3-67A3-6749-BACE-CCA7573836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062C041-7459-2041-A102-4AF76C0B0D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C05C3-FFD4-C94D-BEDD-B4CBB91246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372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F17E4D1-EA4C-F344-B098-D08A696362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B782F343-E745-E647-8ABF-A2C7156A33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639AF4C8-96C7-7448-AC2B-357DC80F67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7339ED42-A0B3-E741-973B-25F26C6C13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FF6A5-C407-4BA0-A0D4-BF3D38EBD096}" type="datetime1">
              <a:rPr lang="en-US" smtClean="0"/>
              <a:t>10/22/2018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9E50BDC0-FAB5-FB44-B4A5-6E8CB492F1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EDD9DBE-D0A1-934C-860F-E86881E889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C05C3-FFD4-C94D-BEDD-B4CBB91246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7106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89F8E41E-48E1-044B-B3EE-65CA7440DE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3E43DA9-0A01-354A-965D-3B679DDD27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460E9F4-75D9-244C-8866-C33870F410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29F61B-1559-4E92-9527-BC896BAB173C}" type="datetime1">
              <a:rPr lang="en-US" smtClean="0"/>
              <a:t>10/22/2018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066C13D-5BB5-9E48-BED6-C0E3849946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2D6C3BA-7C5D-0F49-9EE2-B9E5AE4E86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BC05C3-FFD4-C94D-BEDD-B4CBB91246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581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200" b="1" kern="1200">
          <a:solidFill>
            <a:srgbClr val="0070C0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19.tiff"/><Relationship Id="rId4" Type="http://schemas.openxmlformats.org/officeDocument/2006/relationships/image" Target="../media/image18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2.png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1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HB67qTbBr78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Freeform 34">
            <a:extLst>
              <a:ext uri="{FF2B5EF4-FFF2-40B4-BE49-F238E27FC236}">
                <a16:creationId xmlns:a16="http://schemas.microsoft.com/office/drawing/2014/main" xmlns="" id="{B0992639-1CDA-4FE6-BB95-E13221490740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flipH="1" flipV="1">
            <a:off x="5787645" y="4682362"/>
            <a:ext cx="3356355" cy="2174680"/>
          </a:xfrm>
          <a:custGeom>
            <a:avLst/>
            <a:gdLst>
              <a:gd name="connsiteX0" fmla="*/ 3468199 w 4475140"/>
              <a:gd name="connsiteY0" fmla="*/ 2174680 h 2174680"/>
              <a:gd name="connsiteX1" fmla="*/ 0 w 4475140"/>
              <a:gd name="connsiteY1" fmla="*/ 2174680 h 2174680"/>
              <a:gd name="connsiteX2" fmla="*/ 0 w 4475140"/>
              <a:gd name="connsiteY2" fmla="*/ 0 h 2174680"/>
              <a:gd name="connsiteX3" fmla="*/ 1074821 w 4475140"/>
              <a:gd name="connsiteY3" fmla="*/ 0 h 2174680"/>
              <a:gd name="connsiteX4" fmla="*/ 1074821 w 4475140"/>
              <a:gd name="connsiteY4" fmla="*/ 478 h 2174680"/>
              <a:gd name="connsiteX5" fmla="*/ 4475140 w 4475140"/>
              <a:gd name="connsiteY5" fmla="*/ 478 h 2174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75140" h="2174680">
                <a:moveTo>
                  <a:pt x="3468199" y="2174680"/>
                </a:moveTo>
                <a:lnTo>
                  <a:pt x="0" y="2174680"/>
                </a:lnTo>
                <a:lnTo>
                  <a:pt x="0" y="0"/>
                </a:lnTo>
                <a:lnTo>
                  <a:pt x="1074821" y="0"/>
                </a:lnTo>
                <a:lnTo>
                  <a:pt x="1074821" y="478"/>
                </a:lnTo>
                <a:lnTo>
                  <a:pt x="4475140" y="478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7" name="Freeform 31">
            <a:extLst>
              <a:ext uri="{FF2B5EF4-FFF2-40B4-BE49-F238E27FC236}">
                <a16:creationId xmlns:a16="http://schemas.microsoft.com/office/drawing/2014/main" xmlns="" id="{A2AEA782-0EA4-42E9-871D-7401D6A09739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3356355" cy="2130951"/>
          </a:xfrm>
          <a:custGeom>
            <a:avLst/>
            <a:gdLst>
              <a:gd name="connsiteX0" fmla="*/ 0 w 4475140"/>
              <a:gd name="connsiteY0" fmla="*/ 0 h 2130951"/>
              <a:gd name="connsiteX1" fmla="*/ 1074821 w 4475140"/>
              <a:gd name="connsiteY1" fmla="*/ 0 h 2130951"/>
              <a:gd name="connsiteX2" fmla="*/ 1074821 w 4475140"/>
              <a:gd name="connsiteY2" fmla="*/ 478 h 2130951"/>
              <a:gd name="connsiteX3" fmla="*/ 4475140 w 4475140"/>
              <a:gd name="connsiteY3" fmla="*/ 478 h 2130951"/>
              <a:gd name="connsiteX4" fmla="*/ 3488452 w 4475140"/>
              <a:gd name="connsiteY4" fmla="*/ 2130951 h 2130951"/>
              <a:gd name="connsiteX5" fmla="*/ 0 w 4475140"/>
              <a:gd name="connsiteY5" fmla="*/ 2130951 h 2130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75140" h="2130951">
                <a:moveTo>
                  <a:pt x="0" y="0"/>
                </a:moveTo>
                <a:lnTo>
                  <a:pt x="1074821" y="0"/>
                </a:lnTo>
                <a:lnTo>
                  <a:pt x="1074821" y="478"/>
                </a:lnTo>
                <a:lnTo>
                  <a:pt x="4475140" y="478"/>
                </a:lnTo>
                <a:lnTo>
                  <a:pt x="3488452" y="2130951"/>
                </a:lnTo>
                <a:lnTo>
                  <a:pt x="0" y="2130951"/>
                </a:lnTo>
                <a:close/>
              </a:path>
            </a:pathLst>
          </a:custGeom>
          <a:solidFill>
            <a:srgbClr val="2728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47" name="Picture 3" descr="Ebee flight plan">
            <a:extLst>
              <a:ext uri="{FF2B5EF4-FFF2-40B4-BE49-F238E27FC236}">
                <a16:creationId xmlns:a16="http://schemas.microsoft.com/office/drawing/2014/main" xmlns="" id="{0D2B1291-1AF0-8548-9FA5-AAEA4C0DCB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09" r="3" b="29648"/>
          <a:stretch/>
        </p:blipFill>
        <p:spPr bwMode="auto">
          <a:xfrm>
            <a:off x="2736988" y="10"/>
            <a:ext cx="6407012" cy="2130463"/>
          </a:xfrm>
          <a:custGeom>
            <a:avLst/>
            <a:gdLst>
              <a:gd name="connsiteX0" fmla="*/ 986689 w 8542682"/>
              <a:gd name="connsiteY0" fmla="*/ 0 h 2130473"/>
              <a:gd name="connsiteX1" fmla="*/ 8542682 w 8542682"/>
              <a:gd name="connsiteY1" fmla="*/ 0 h 2130473"/>
              <a:gd name="connsiteX2" fmla="*/ 8542682 w 8542682"/>
              <a:gd name="connsiteY2" fmla="*/ 2130473 h 2130473"/>
              <a:gd name="connsiteX3" fmla="*/ 0 w 8542682"/>
              <a:gd name="connsiteY3" fmla="*/ 2130473 h 2130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42682" h="2130473">
                <a:moveTo>
                  <a:pt x="986689" y="0"/>
                </a:moveTo>
                <a:lnTo>
                  <a:pt x="8542682" y="0"/>
                </a:lnTo>
                <a:lnTo>
                  <a:pt x="8542682" y="2130473"/>
                </a:lnTo>
                <a:lnTo>
                  <a:pt x="0" y="2130473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xmlns="" id="{F9373622-6ACA-664B-AE93-8CBE792652F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3485" b="22327"/>
          <a:stretch/>
        </p:blipFill>
        <p:spPr>
          <a:xfrm>
            <a:off x="20" y="4682840"/>
            <a:ext cx="6422512" cy="2175160"/>
          </a:xfrm>
          <a:custGeom>
            <a:avLst/>
            <a:gdLst>
              <a:gd name="connsiteX0" fmla="*/ 0 w 8563376"/>
              <a:gd name="connsiteY0" fmla="*/ 0 h 2175160"/>
              <a:gd name="connsiteX1" fmla="*/ 8563376 w 8563376"/>
              <a:gd name="connsiteY1" fmla="*/ 0 h 2175160"/>
              <a:gd name="connsiteX2" fmla="*/ 7555992 w 8563376"/>
              <a:gd name="connsiteY2" fmla="*/ 2175160 h 2175160"/>
              <a:gd name="connsiteX3" fmla="*/ 0 w 8563376"/>
              <a:gd name="connsiteY3" fmla="*/ 2175160 h 217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63376" h="2175160">
                <a:moveTo>
                  <a:pt x="0" y="0"/>
                </a:moveTo>
                <a:lnTo>
                  <a:pt x="8563376" y="0"/>
                </a:lnTo>
                <a:lnTo>
                  <a:pt x="7555992" y="2175160"/>
                </a:lnTo>
                <a:lnTo>
                  <a:pt x="0" y="2175160"/>
                </a:ln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D6BCA447-83FA-A64C-BF9D-6AA42D7BA2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2245810"/>
            <a:ext cx="6858000" cy="1355750"/>
          </a:xfrm>
        </p:spPr>
        <p:txBody>
          <a:bodyPr>
            <a:normAutofit/>
          </a:bodyPr>
          <a:lstStyle/>
          <a:p>
            <a:pPr algn="l"/>
            <a:r>
              <a:rPr lang="en-US" sz="4700" dirty="0">
                <a:solidFill>
                  <a:schemeClr val="tx1"/>
                </a:solidFill>
              </a:rPr>
              <a:t>Module </a:t>
            </a:r>
            <a:r>
              <a:rPr lang="en-US" sz="4700" dirty="0" smtClean="0">
                <a:solidFill>
                  <a:schemeClr val="tx1"/>
                </a:solidFill>
              </a:rPr>
              <a:t>1</a:t>
            </a:r>
            <a:endParaRPr lang="en-US" sz="4700" dirty="0">
              <a:solidFill>
                <a:schemeClr val="tx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ECD9E4EB-7748-D147-9B9B-080C3EAED2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8516"/>
            <a:ext cx="6858000" cy="911117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Elements of </a:t>
            </a:r>
            <a:r>
              <a:rPr lang="en-US" sz="2400" dirty="0" smtClean="0"/>
              <a:t>Photogrammetry (7)</a:t>
            </a:r>
            <a:endParaRPr lang="en-US" dirty="0"/>
          </a:p>
        </p:txBody>
      </p:sp>
      <p:pic>
        <p:nvPicPr>
          <p:cNvPr id="10" name="Picture 2" descr="Image result for uastec log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9280" y="2172488"/>
            <a:ext cx="3473604" cy="1039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C05C3-FFD4-C94D-BEDD-B4CBB912460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38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10F0DE4-FF55-490D-9BEA-650DACFF2086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10</a:t>
            </a:fld>
            <a:endParaRPr lang="en-US" altLang="en-US" sz="1400"/>
          </a:p>
        </p:txBody>
      </p:sp>
      <p:pic>
        <p:nvPicPr>
          <p:cNvPr id="14339" name="Picture 2" descr="Fig 4 2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7082"/>
            <a:ext cx="9144000" cy="474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Image result for uastec 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8913" y="6259757"/>
            <a:ext cx="1820255" cy="544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41982" y="174030"/>
            <a:ext cx="7886700" cy="1325563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200" b="1" kern="1200">
                <a:solidFill>
                  <a:srgbClr val="0070C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3600" dirty="0" smtClean="0"/>
              <a:t>Low-Oblique Aerial Photograph </a:t>
            </a:r>
          </a:p>
          <a:p>
            <a:r>
              <a:rPr lang="en-US" altLang="en-US" sz="3600" dirty="0" smtClean="0"/>
              <a:t>Over Flat Terrain</a:t>
            </a:r>
            <a:endParaRPr lang="en-US" altLang="en-US" sz="3600" dirty="0"/>
          </a:p>
        </p:txBody>
      </p:sp>
    </p:spTree>
    <p:extLst>
      <p:ext uri="{BB962C8B-B14F-4D97-AF65-F5344CB8AC3E}">
        <p14:creationId xmlns:p14="http://schemas.microsoft.com/office/powerpoint/2010/main" val="6969403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CF0AC66-606E-44D5-9E8F-9B2FDCEF04C3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11</a:t>
            </a:fld>
            <a:endParaRPr lang="en-US" altLang="en-US" sz="1400"/>
          </a:p>
        </p:txBody>
      </p:sp>
      <p:pic>
        <p:nvPicPr>
          <p:cNvPr id="16387" name="Picture 2" descr="fig 4 3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38392"/>
            <a:ext cx="9144000" cy="425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Image result for uastec 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8913" y="6259757"/>
            <a:ext cx="1820255" cy="544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41982" y="174030"/>
            <a:ext cx="7886700" cy="1325563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200" b="1" kern="1200">
                <a:solidFill>
                  <a:srgbClr val="0070C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3600" dirty="0" smtClean="0"/>
              <a:t>High-Oblique Aerial Photograph </a:t>
            </a:r>
          </a:p>
          <a:p>
            <a:r>
              <a:rPr lang="en-US" altLang="en-US" sz="3600" dirty="0" smtClean="0"/>
              <a:t>Over Flat Terrain</a:t>
            </a:r>
            <a:endParaRPr lang="en-US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0523390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54A0642-5494-4264-9697-3250A05CC2E3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12</a:t>
            </a:fld>
            <a:endParaRPr lang="en-US" altLang="en-US" sz="1400"/>
          </a:p>
        </p:txBody>
      </p:sp>
      <p:pic>
        <p:nvPicPr>
          <p:cNvPr id="20483" name="Picture 2" descr="fig 4 1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9575"/>
            <a:ext cx="9144000" cy="561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Text Box 3"/>
          <p:cNvSpPr txBox="1">
            <a:spLocks noChangeArrowheads="1"/>
          </p:cNvSpPr>
          <p:nvPr/>
        </p:nvSpPr>
        <p:spPr bwMode="auto">
          <a:xfrm>
            <a:off x="6275387" y="6402099"/>
            <a:ext cx="12112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/>
              <a:t>Figure 10</a:t>
            </a:r>
            <a:endParaRPr lang="en-US" altLang="en-US" sz="1800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41982" y="174030"/>
            <a:ext cx="8268102" cy="1325563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200" b="1" kern="1200">
                <a:solidFill>
                  <a:srgbClr val="0070C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3600" dirty="0" smtClean="0"/>
              <a:t>Vertical Aerial Photograph Over Level Terrain</a:t>
            </a:r>
            <a:endParaRPr lang="en-US" altLang="en-US" sz="3600" dirty="0"/>
          </a:p>
        </p:txBody>
      </p:sp>
      <p:pic>
        <p:nvPicPr>
          <p:cNvPr id="6" name="Picture 2" descr="Image result for uastec 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8913" y="6259757"/>
            <a:ext cx="1820255" cy="544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17873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>
          <a:xfrm>
            <a:off x="1908810000" y="-2147483648"/>
            <a:ext cx="128588" cy="728662"/>
          </a:xfrm>
        </p:spPr>
        <p:txBody>
          <a:bodyPr/>
          <a:lstStyle/>
          <a:p>
            <a:endParaRPr lang="en-US" altLang="en-US"/>
          </a:p>
        </p:txBody>
      </p:sp>
      <p:pic>
        <p:nvPicPr>
          <p:cNvPr id="35843" name="Picture 2" descr="C:\user\Teaching\GISC4331 2013\Texbook Materials\Chapter 3\fig_3_0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563" y="0"/>
            <a:ext cx="64928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Arrow Connector 4"/>
          <p:cNvCxnSpPr>
            <a:cxnSpLocks noChangeShapeType="1"/>
          </p:cNvCxnSpPr>
          <p:nvPr/>
        </p:nvCxnSpPr>
        <p:spPr bwMode="auto">
          <a:xfrm flipH="1">
            <a:off x="5257800" y="4114800"/>
            <a:ext cx="1524000" cy="304800"/>
          </a:xfrm>
          <a:prstGeom prst="straightConnector1">
            <a:avLst/>
          </a:prstGeom>
          <a:noFill/>
          <a:ln w="44450" algn="ctr">
            <a:solidFill>
              <a:schemeClr val="bg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705600" y="3376613"/>
            <a:ext cx="2362200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dirty="0">
                <a:highlight>
                  <a:srgbClr val="FFFF00"/>
                </a:highlight>
              </a:rPr>
              <a:t>Stereoscopic overlap area &gt; 50% is often necessary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DA5810AF-8F15-FE44-96FC-F9A2464FD7FD}"/>
              </a:ext>
            </a:extLst>
          </p:cNvPr>
          <p:cNvSpPr txBox="1"/>
          <p:nvPr/>
        </p:nvSpPr>
        <p:spPr>
          <a:xfrm>
            <a:off x="76201" y="6611779"/>
            <a:ext cx="28590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>
                    <a:lumMod val="50000"/>
                  </a:schemeClr>
                </a:solidFill>
              </a:rPr>
              <a:t>Image source: Jensen, 2000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C05C3-FFD4-C94D-BEDD-B4CBB912460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7641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2394B48-6761-204E-9885-02AC102CF1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93664"/>
            <a:ext cx="7886700" cy="1325563"/>
          </a:xfrm>
        </p:spPr>
        <p:txBody>
          <a:bodyPr/>
          <a:lstStyle/>
          <a:p>
            <a:r>
              <a:rPr lang="en-US" dirty="0"/>
              <a:t>Block of traditional aerial photos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D609A6D9-3E14-914B-A95F-46CC79F9997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2302" r="6723" b="7776"/>
          <a:stretch/>
        </p:blipFill>
        <p:spPr>
          <a:xfrm>
            <a:off x="628650" y="1419227"/>
            <a:ext cx="6843713" cy="481937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241ABCD-903C-9C4D-A57D-BB2F97BA4C34}"/>
              </a:ext>
            </a:extLst>
          </p:cNvPr>
          <p:cNvSpPr txBox="1"/>
          <p:nvPr/>
        </p:nvSpPr>
        <p:spPr>
          <a:xfrm>
            <a:off x="2586038" y="6257925"/>
            <a:ext cx="23288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/>
              <a:t>Endlap</a:t>
            </a:r>
            <a:r>
              <a:rPr lang="en-US" b="1" dirty="0"/>
              <a:t> </a:t>
            </a:r>
            <a:r>
              <a:rPr lang="en-US" dirty="0"/>
              <a:t>“longitudinal”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96200CBC-F441-4242-88EA-F7019DF5FF64}"/>
              </a:ext>
            </a:extLst>
          </p:cNvPr>
          <p:cNvSpPr txBox="1"/>
          <p:nvPr/>
        </p:nvSpPr>
        <p:spPr>
          <a:xfrm>
            <a:off x="5429251" y="4443412"/>
            <a:ext cx="232886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err="1"/>
              <a:t>Sidelap</a:t>
            </a:r>
            <a:r>
              <a:rPr lang="en-US" b="1" dirty="0"/>
              <a:t> </a:t>
            </a:r>
            <a:r>
              <a:rPr lang="en-US" dirty="0"/>
              <a:t>“latitudinal” </a:t>
            </a:r>
          </a:p>
        </p:txBody>
      </p:sp>
      <p:pic>
        <p:nvPicPr>
          <p:cNvPr id="7" name="Picture 2" descr="Image result for uastec 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555" y="6238597"/>
            <a:ext cx="1820255" cy="544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C05C3-FFD4-C94D-BEDD-B4CBB912460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8892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Line 2">
            <a:extLst>
              <a:ext uri="{FF2B5EF4-FFF2-40B4-BE49-F238E27FC236}">
                <a16:creationId xmlns:a16="http://schemas.microsoft.com/office/drawing/2014/main" xmlns="" id="{D15D2391-BF0A-4441-92A6-0B9D6E9BC1E6}"/>
              </a:ext>
            </a:extLst>
          </p:cNvPr>
          <p:cNvSpPr>
            <a:spLocks noChangeShapeType="1"/>
          </p:cNvSpPr>
          <p:nvPr/>
        </p:nvSpPr>
        <p:spPr bwMode="auto">
          <a:xfrm>
            <a:off x="1066800" y="4572000"/>
            <a:ext cx="4876800" cy="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round/>
                <a:headEnd/>
                <a:tailEnd type="triangl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60420" name="Picture 6" descr="GeometrySC.tif                                                 00001D00Macintosh HD                   ABA78158:">
            <a:extLst>
              <a:ext uri="{FF2B5EF4-FFF2-40B4-BE49-F238E27FC236}">
                <a16:creationId xmlns:a16="http://schemas.microsoft.com/office/drawing/2014/main" xmlns="" id="{BF7C7263-78E4-FE4B-A5BE-26F9188CA2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131" y="962819"/>
            <a:ext cx="4373563" cy="5715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89803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8E5910B9-6FC1-7C4A-A644-87E10D1CEC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56263" y="2743200"/>
            <a:ext cx="2979737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rgbClr val="002060"/>
                </a:solidFill>
              </a:rPr>
              <a:t>O</a:t>
            </a:r>
            <a:r>
              <a:rPr lang="en-US" altLang="en-US"/>
              <a:t> = principal point</a:t>
            </a:r>
          </a:p>
          <a:p>
            <a:pPr eaLnBrk="1" hangingPunct="1"/>
            <a:r>
              <a:rPr lang="en-US" altLang="en-US"/>
              <a:t>What is it? intersection of optical axis and film plane</a:t>
            </a:r>
          </a:p>
          <a:p>
            <a:pPr eaLnBrk="1" hangingPunct="1"/>
            <a:endParaRPr lang="en-US" altLang="en-US"/>
          </a:p>
          <a:p>
            <a:pPr eaLnBrk="1" hangingPunct="1"/>
            <a:r>
              <a:rPr lang="en-US" altLang="en-US">
                <a:solidFill>
                  <a:srgbClr val="FF0000"/>
                </a:solidFill>
              </a:rPr>
              <a:t>PP</a:t>
            </a:r>
            <a:r>
              <a:rPr lang="en-US" altLang="en-US"/>
              <a:t>  = ground principal point; point where optical axis intersects the terrain</a:t>
            </a:r>
          </a:p>
          <a:p>
            <a:pPr eaLnBrk="1" hangingPunct="1"/>
            <a:endParaRPr lang="en-US" alt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xmlns="" id="{DAC483DD-ECAB-6D43-A748-DD06F2ACE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93665"/>
            <a:ext cx="7886700" cy="663574"/>
          </a:xfrm>
        </p:spPr>
        <p:txBody>
          <a:bodyPr/>
          <a:lstStyle/>
          <a:p>
            <a:r>
              <a:rPr lang="en-US" dirty="0"/>
              <a:t>Geometry of vertical aerial photo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FCD26C3A-D855-B14B-8535-8F08F7C864F2}"/>
              </a:ext>
            </a:extLst>
          </p:cNvPr>
          <p:cNvSpPr txBox="1"/>
          <p:nvPr/>
        </p:nvSpPr>
        <p:spPr>
          <a:xfrm>
            <a:off x="5399087" y="6554708"/>
            <a:ext cx="28590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>
                    <a:lumMod val="50000"/>
                  </a:schemeClr>
                </a:solidFill>
              </a:rPr>
              <a:t>Image source: Jensen, 2000</a:t>
            </a:r>
          </a:p>
        </p:txBody>
      </p:sp>
      <p:pic>
        <p:nvPicPr>
          <p:cNvPr id="7" name="Picture 2" descr="Image result for uastec 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2718" y="6259757"/>
            <a:ext cx="1820255" cy="544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C05C3-FFD4-C94D-BEDD-B4CBB912460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109169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itle 1">
            <a:extLst>
              <a:ext uri="{FF2B5EF4-FFF2-40B4-BE49-F238E27FC236}">
                <a16:creationId xmlns:a16="http://schemas.microsoft.com/office/drawing/2014/main" xmlns="" id="{CAFCF86F-F8EC-5A44-AF88-5DB4C920AB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3491" name="Content Placeholder 2">
            <a:extLst>
              <a:ext uri="{FF2B5EF4-FFF2-40B4-BE49-F238E27FC236}">
                <a16:creationId xmlns:a16="http://schemas.microsoft.com/office/drawing/2014/main" xmlns="" id="{4C84843F-06F8-6E4E-963D-704DE1C6DF43}"/>
              </a:ext>
            </a:extLst>
          </p:cNvPr>
          <p:cNvSpPr>
            <a:spLocks noGrp="1"/>
          </p:cNvSpPr>
          <p:nvPr>
            <p:ph idx="1"/>
          </p:nvPr>
        </p:nvSpPr>
        <p:spPr bwMode="auto">
          <a:xfrm>
            <a:off x="457200" y="1600200"/>
            <a:ext cx="8229600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pic>
        <p:nvPicPr>
          <p:cNvPr id="63492" name="Picture 3">
            <a:extLst>
              <a:ext uri="{FF2B5EF4-FFF2-40B4-BE49-F238E27FC236}">
                <a16:creationId xmlns:a16="http://schemas.microsoft.com/office/drawing/2014/main" xmlns="" id="{CA191FF5-F2FE-9F48-80B2-1F474E82445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5" b="11214"/>
          <a:stretch/>
        </p:blipFill>
        <p:spPr bwMode="auto">
          <a:xfrm>
            <a:off x="800100" y="234657"/>
            <a:ext cx="7243762" cy="5891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Image result for uastec 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8913" y="6259757"/>
            <a:ext cx="1820255" cy="544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C05C3-FFD4-C94D-BEDD-B4CBB912460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6251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itle 1">
            <a:extLst>
              <a:ext uri="{FF2B5EF4-FFF2-40B4-BE49-F238E27FC236}">
                <a16:creationId xmlns:a16="http://schemas.microsoft.com/office/drawing/2014/main" xmlns="" id="{D130AB48-9794-324C-A7C5-7236A1B828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Photo Scale (S)</a:t>
            </a:r>
          </a:p>
        </p:txBody>
      </p:sp>
      <p:pic>
        <p:nvPicPr>
          <p:cNvPr id="68611" name="Picture 2">
            <a:extLst>
              <a:ext uri="{FF2B5EF4-FFF2-40B4-BE49-F238E27FC236}">
                <a16:creationId xmlns:a16="http://schemas.microsoft.com/office/drawing/2014/main" xmlns="" id="{2017C27E-E956-4F4E-95BE-1D0EACC2556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11447" b="-1249"/>
          <a:stretch/>
        </p:blipFill>
        <p:spPr bwMode="auto">
          <a:xfrm>
            <a:off x="628650" y="2033589"/>
            <a:ext cx="5907087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4030EBC6-F5BD-7341-86F5-91BA1DB9B2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300" y="3024188"/>
            <a:ext cx="3319462" cy="331946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3CEB6407-86B5-644D-B8EA-5CCB5CDF68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05350" y="3024188"/>
            <a:ext cx="3319462" cy="331946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47D29CD-6A96-2C45-9D8B-62380781BA6C}"/>
              </a:ext>
            </a:extLst>
          </p:cNvPr>
          <p:cNvSpPr txBox="1"/>
          <p:nvPr/>
        </p:nvSpPr>
        <p:spPr>
          <a:xfrm>
            <a:off x="5826126" y="6439613"/>
            <a:ext cx="28590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>
                    <a:lumMod val="50000"/>
                  </a:schemeClr>
                </a:solidFill>
              </a:rPr>
              <a:t>Image source: UCSB library web link</a:t>
            </a:r>
          </a:p>
        </p:txBody>
      </p:sp>
      <p:pic>
        <p:nvPicPr>
          <p:cNvPr id="7" name="Picture 2" descr="Image result for uastec logo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59757"/>
            <a:ext cx="1820255" cy="544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C05C3-FFD4-C94D-BEDD-B4CBB912460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6225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itle 1">
            <a:extLst>
              <a:ext uri="{FF2B5EF4-FFF2-40B4-BE49-F238E27FC236}">
                <a16:creationId xmlns:a16="http://schemas.microsoft.com/office/drawing/2014/main" xmlns="" id="{6C632AF4-C7FE-9A4E-8ABD-65E778D09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Example</a:t>
            </a:r>
          </a:p>
        </p:txBody>
      </p:sp>
      <p:pic>
        <p:nvPicPr>
          <p:cNvPr id="69635" name="Picture 3">
            <a:extLst>
              <a:ext uri="{FF2B5EF4-FFF2-40B4-BE49-F238E27FC236}">
                <a16:creationId xmlns:a16="http://schemas.microsoft.com/office/drawing/2014/main" xmlns="" id="{D1222FED-18E9-1545-B6C1-A3F7B3EC65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688" y="2514600"/>
            <a:ext cx="6081712" cy="304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6" name="Picture 2">
            <a:extLst>
              <a:ext uri="{FF2B5EF4-FFF2-40B4-BE49-F238E27FC236}">
                <a16:creationId xmlns:a16="http://schemas.microsoft.com/office/drawing/2014/main" xmlns="" id="{49D57173-7BA4-0842-AC84-BC4C56D2BF7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081" b="3077"/>
          <a:stretch/>
        </p:blipFill>
        <p:spPr bwMode="auto">
          <a:xfrm>
            <a:off x="1981201" y="1600200"/>
            <a:ext cx="4548188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38" name="TextBox 6">
            <a:extLst>
              <a:ext uri="{FF2B5EF4-FFF2-40B4-BE49-F238E27FC236}">
                <a16:creationId xmlns:a16="http://schemas.microsoft.com/office/drawing/2014/main" xmlns="" id="{680D66F3-F2D1-C648-8048-F50D835424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6172200"/>
            <a:ext cx="22860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dirty="0">
                <a:solidFill>
                  <a:schemeClr val="bg1">
                    <a:lumMod val="50000"/>
                  </a:schemeClr>
                </a:solidFill>
              </a:rPr>
              <a:t>from </a:t>
            </a:r>
            <a:r>
              <a:rPr lang="en-US" altLang="en-US" sz="1200" dirty="0" err="1">
                <a:solidFill>
                  <a:schemeClr val="bg1">
                    <a:lumMod val="50000"/>
                  </a:schemeClr>
                </a:solidFill>
              </a:rPr>
              <a:t>Lillesand</a:t>
            </a:r>
            <a:r>
              <a:rPr lang="en-US" altLang="en-US" sz="1200" dirty="0">
                <a:solidFill>
                  <a:schemeClr val="bg1">
                    <a:lumMod val="50000"/>
                  </a:schemeClr>
                </a:solidFill>
              </a:rPr>
              <a:t>, et al, 2007</a:t>
            </a:r>
          </a:p>
        </p:txBody>
      </p:sp>
      <p:pic>
        <p:nvPicPr>
          <p:cNvPr id="6" name="Picture 2" descr="Image result for uastec log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8913" y="6259757"/>
            <a:ext cx="1820255" cy="544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C05C3-FFD4-C94D-BEDD-B4CBB912460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7152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3614BC2-C0A7-B14E-9EB3-5EEFB0BBDA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Scale Relation to Focal Length and Flying Height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xmlns="" id="{85BB78F5-4B78-A74C-9950-9AE8AF0A5E4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58" b="7004"/>
          <a:stretch/>
        </p:blipFill>
        <p:spPr bwMode="auto">
          <a:xfrm>
            <a:off x="571500" y="2065338"/>
            <a:ext cx="5837262" cy="84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179BF0D8-36A5-DE43-A614-951977AA25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4376" y="3244056"/>
            <a:ext cx="62865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>
                <a:latin typeface="+mn-lt"/>
              </a:rPr>
              <a:t>H’ </a:t>
            </a:r>
            <a:r>
              <a:rPr lang="en-US" altLang="en-US" sz="1800" dirty="0">
                <a:latin typeface="+mn-lt"/>
              </a:rPr>
              <a:t>= flying height above datum (H) – terrain height (h)</a:t>
            </a:r>
          </a:p>
        </p:txBody>
      </p:sp>
      <p:pic>
        <p:nvPicPr>
          <p:cNvPr id="6" name="Picture 3">
            <a:extLst>
              <a:ext uri="{FF2B5EF4-FFF2-40B4-BE49-F238E27FC236}">
                <a16:creationId xmlns:a16="http://schemas.microsoft.com/office/drawing/2014/main" xmlns="" id="{5BEC8DEE-33A0-3D49-8FCD-9837FFBE811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44" r="58447" b="-2703"/>
          <a:stretch/>
        </p:blipFill>
        <p:spPr bwMode="auto">
          <a:xfrm>
            <a:off x="642938" y="3948112"/>
            <a:ext cx="1563250" cy="937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3">
            <a:extLst>
              <a:ext uri="{FF2B5EF4-FFF2-40B4-BE49-F238E27FC236}">
                <a16:creationId xmlns:a16="http://schemas.microsoft.com/office/drawing/2014/main" xmlns="" id="{825074DA-C474-9447-84D4-2D6C573425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5334000"/>
            <a:ext cx="88392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i="1" dirty="0">
                <a:solidFill>
                  <a:srgbClr val="C00000"/>
                </a:solidFill>
                <a:latin typeface="+mn-lt"/>
              </a:rPr>
              <a:t>*Most important thing to observe is that photo scale is a function of terrain elevation h. Hence, only photographs over flat level terrain have uniform scale; else varying elevations cause continuous variations in a photo’s scale</a:t>
            </a:r>
          </a:p>
        </p:txBody>
      </p:sp>
      <p:pic>
        <p:nvPicPr>
          <p:cNvPr id="8" name="Picture 2" descr="Image result for uastec log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8913" y="6259757"/>
            <a:ext cx="1820255" cy="544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C05C3-FFD4-C94D-BEDD-B4CBB912460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9778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2B0CB6F-E3A6-F446-B095-6601F81FE5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>
            <a:normAutofit/>
          </a:bodyPr>
          <a:lstStyle/>
          <a:p>
            <a:r>
              <a:rPr lang="en-US" sz="4500" b="1" dirty="0">
                <a:solidFill>
                  <a:srgbClr val="0070C0"/>
                </a:solidFill>
                <a:cs typeface="Al Bayan Plain" pitchFamily="2" charset="-78"/>
              </a:rPr>
              <a:t>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FC0DE82-450E-544A-99B3-551102F5BB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>
            <a:normAutofit/>
          </a:bodyPr>
          <a:lstStyle/>
          <a:p>
            <a:r>
              <a:rPr lang="en-US" b="1" dirty="0"/>
              <a:t>Define </a:t>
            </a:r>
            <a:r>
              <a:rPr lang="en-US" dirty="0"/>
              <a:t>photogrammetry</a:t>
            </a:r>
          </a:p>
          <a:p>
            <a:r>
              <a:rPr lang="en-US" b="1" dirty="0"/>
              <a:t>Understand </a:t>
            </a:r>
            <a:r>
              <a:rPr lang="en-US" dirty="0"/>
              <a:t>types of aerial photographs</a:t>
            </a:r>
          </a:p>
          <a:p>
            <a:r>
              <a:rPr lang="en-US" b="1" dirty="0"/>
              <a:t>Identify geometry </a:t>
            </a:r>
            <a:r>
              <a:rPr lang="en-US" dirty="0"/>
              <a:t>of a vertical</a:t>
            </a:r>
            <a:r>
              <a:rPr lang="en-US" b="1" dirty="0"/>
              <a:t> </a:t>
            </a:r>
            <a:r>
              <a:rPr lang="en-US" dirty="0"/>
              <a:t>aerial photo</a:t>
            </a:r>
          </a:p>
          <a:p>
            <a:r>
              <a:rPr lang="en-US" b="1" dirty="0"/>
              <a:t>Measuring </a:t>
            </a:r>
            <a:r>
              <a:rPr lang="en-US" dirty="0"/>
              <a:t>scale</a:t>
            </a:r>
            <a:r>
              <a:rPr lang="en-US" b="1" dirty="0"/>
              <a:t> </a:t>
            </a:r>
            <a:r>
              <a:rPr lang="en-US" dirty="0"/>
              <a:t>in aerial photos</a:t>
            </a:r>
          </a:p>
          <a:p>
            <a:r>
              <a:rPr lang="en-US" b="1" dirty="0"/>
              <a:t>Relief </a:t>
            </a:r>
            <a:r>
              <a:rPr lang="en-US" dirty="0"/>
              <a:t>displacement and elevation in aerial phots</a:t>
            </a:r>
          </a:p>
        </p:txBody>
      </p:sp>
      <p:pic>
        <p:nvPicPr>
          <p:cNvPr id="4" name="Picture 2" descr="Image result for uastec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8913" y="6259757"/>
            <a:ext cx="1820255" cy="544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C05C3-FFD4-C94D-BEDD-B4CBB912460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9353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E345FE38-90B6-7B4B-B177-73B23B047B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3429000"/>
            <a:ext cx="6223000" cy="3111500"/>
          </a:xfrm>
          <a:prstGeom prst="rect">
            <a:avLst/>
          </a:prstGeom>
        </p:spPr>
      </p:pic>
      <p:sp>
        <p:nvSpPr>
          <p:cNvPr id="73731" name="Title 1">
            <a:extLst>
              <a:ext uri="{FF2B5EF4-FFF2-40B4-BE49-F238E27FC236}">
                <a16:creationId xmlns:a16="http://schemas.microsoft.com/office/drawing/2014/main" xmlns="" id="{2BE05359-962B-6346-8E8C-AC68F7A13C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altLang="en-US"/>
              <a:t>Example</a:t>
            </a:r>
          </a:p>
        </p:txBody>
      </p:sp>
      <p:pic>
        <p:nvPicPr>
          <p:cNvPr id="73733" name="Picture 2">
            <a:extLst>
              <a:ext uri="{FF2B5EF4-FFF2-40B4-BE49-F238E27FC236}">
                <a16:creationId xmlns:a16="http://schemas.microsoft.com/office/drawing/2014/main" xmlns="" id="{F3AC327C-4446-4944-929C-60690D237F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413" y="1992313"/>
            <a:ext cx="7310437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4" name="TextBox 2">
            <a:extLst>
              <a:ext uri="{FF2B5EF4-FFF2-40B4-BE49-F238E27FC236}">
                <a16:creationId xmlns:a16="http://schemas.microsoft.com/office/drawing/2014/main" xmlns="" id="{0A7621C5-9347-994E-891A-8EB1305B03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3000" y="3059113"/>
            <a:ext cx="23241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Solution?</a:t>
            </a:r>
          </a:p>
        </p:txBody>
      </p:sp>
      <p:pic>
        <p:nvPicPr>
          <p:cNvPr id="73735" name="Picture 3">
            <a:extLst>
              <a:ext uri="{FF2B5EF4-FFF2-40B4-BE49-F238E27FC236}">
                <a16:creationId xmlns:a16="http://schemas.microsoft.com/office/drawing/2014/main" xmlns="" id="{71C737D9-0805-DD4A-89D4-A803ECBC42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610" t="-20573" r="57584" b="20573"/>
          <a:stretch>
            <a:fillRect/>
          </a:stretch>
        </p:blipFill>
        <p:spPr bwMode="auto">
          <a:xfrm>
            <a:off x="2514600" y="1143000"/>
            <a:ext cx="25781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6">
            <a:extLst>
              <a:ext uri="{FF2B5EF4-FFF2-40B4-BE49-F238E27FC236}">
                <a16:creationId xmlns:a16="http://schemas.microsoft.com/office/drawing/2014/main" xmlns="" id="{F99E14E9-9FC7-6343-A5B9-EB74A9E4CB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6402387"/>
            <a:ext cx="22860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dirty="0">
                <a:solidFill>
                  <a:schemeClr val="bg1">
                    <a:lumMod val="50000"/>
                  </a:schemeClr>
                </a:solidFill>
              </a:rPr>
              <a:t>from </a:t>
            </a:r>
            <a:r>
              <a:rPr lang="en-US" altLang="en-US" sz="1200" dirty="0" err="1">
                <a:solidFill>
                  <a:schemeClr val="bg1">
                    <a:lumMod val="50000"/>
                  </a:schemeClr>
                </a:solidFill>
              </a:rPr>
              <a:t>Lillesand</a:t>
            </a:r>
            <a:r>
              <a:rPr lang="en-US" altLang="en-US" sz="1200" dirty="0">
                <a:solidFill>
                  <a:schemeClr val="bg1">
                    <a:lumMod val="50000"/>
                  </a:schemeClr>
                </a:solidFill>
              </a:rPr>
              <a:t>, et al, 2007</a:t>
            </a:r>
          </a:p>
        </p:txBody>
      </p:sp>
      <p:pic>
        <p:nvPicPr>
          <p:cNvPr id="8" name="Picture 2" descr="Image result for uastec logo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940" y="6282499"/>
            <a:ext cx="1820255" cy="544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C05C3-FFD4-C94D-BEDD-B4CBB912460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8251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>
            <a:extLst>
              <a:ext uri="{FF2B5EF4-FFF2-40B4-BE49-F238E27FC236}">
                <a16:creationId xmlns:a16="http://schemas.microsoft.com/office/drawing/2014/main" xmlns="" id="{F3D77391-A350-E340-B52C-F141E9D4A7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304800"/>
            <a:ext cx="3071813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27" name="Picture 3">
            <a:extLst>
              <a:ext uri="{FF2B5EF4-FFF2-40B4-BE49-F238E27FC236}">
                <a16:creationId xmlns:a16="http://schemas.microsoft.com/office/drawing/2014/main" xmlns="" id="{987C37D1-7784-034A-8791-A85A5CACF4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12738"/>
            <a:ext cx="3048000" cy="303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28" name="Picture 4">
            <a:extLst>
              <a:ext uri="{FF2B5EF4-FFF2-40B4-BE49-F238E27FC236}">
                <a16:creationId xmlns:a16="http://schemas.microsoft.com/office/drawing/2014/main" xmlns="" id="{E638725D-0A0C-0B48-B992-7248848082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1900" y="3378200"/>
            <a:ext cx="3044825" cy="305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29" name="Picture 5">
            <a:extLst>
              <a:ext uri="{FF2B5EF4-FFF2-40B4-BE49-F238E27FC236}">
                <a16:creationId xmlns:a16="http://schemas.microsoft.com/office/drawing/2014/main" xmlns="" id="{BAAC1501-B096-0B4A-81B0-EB4BD624B6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700" y="3409950"/>
            <a:ext cx="3009900" cy="301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58" name="TextBox 3">
            <a:extLst>
              <a:ext uri="{FF2B5EF4-FFF2-40B4-BE49-F238E27FC236}">
                <a16:creationId xmlns:a16="http://schemas.microsoft.com/office/drawing/2014/main" xmlns="" id="{6E9ACA8C-F93B-4942-A5D5-6F4EC5FEC9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7613" y="6457950"/>
            <a:ext cx="62357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Impacts of decreasing scale (higher flying height)</a:t>
            </a:r>
          </a:p>
        </p:txBody>
      </p:sp>
      <p:pic>
        <p:nvPicPr>
          <p:cNvPr id="7" name="Picture 2" descr="Image result for uastec logo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82885"/>
            <a:ext cx="1820255" cy="544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C05C3-FFD4-C94D-BEDD-B4CBB912460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365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3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3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Number Placeholder 3">
            <a:extLst>
              <a:ext uri="{FF2B5EF4-FFF2-40B4-BE49-F238E27FC236}">
                <a16:creationId xmlns:a16="http://schemas.microsoft.com/office/drawing/2014/main" xmlns="" id="{3D313D38-0F50-E841-BCDA-D61220F8AC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04C35E6-2EF6-5F49-9450-C42DD44C927F}" type="slidenum">
              <a:rPr lang="en-US" altLang="en-US" sz="1400">
                <a:latin typeface="+mn-lt"/>
              </a:rPr>
              <a:pPr>
                <a:spcBef>
                  <a:spcPct val="0"/>
                </a:spcBef>
                <a:buFontTx/>
                <a:buNone/>
              </a:pPr>
              <a:t>22</a:t>
            </a:fld>
            <a:endParaRPr lang="en-US" altLang="en-US" sz="1400">
              <a:latin typeface="+mn-lt"/>
            </a:endParaRPr>
          </a:p>
        </p:txBody>
      </p:sp>
      <p:sp>
        <p:nvSpPr>
          <p:cNvPr id="77827" name="Text Box 3">
            <a:extLst>
              <a:ext uri="{FF2B5EF4-FFF2-40B4-BE49-F238E27FC236}">
                <a16:creationId xmlns:a16="http://schemas.microsoft.com/office/drawing/2014/main" xmlns="" id="{744C1E3D-35EE-1D46-964E-B64F229EC0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8203" y="168275"/>
            <a:ext cx="633711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b="1" dirty="0">
                <a:latin typeface="+mn-lt"/>
              </a:rPr>
              <a:t>Relationship between aircraft altitude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b="1" dirty="0">
                <a:latin typeface="+mn-lt"/>
              </a:rPr>
              <a:t>and ground coverage – two ways to change FOV </a:t>
            </a:r>
          </a:p>
        </p:txBody>
      </p:sp>
      <p:sp>
        <p:nvSpPr>
          <p:cNvPr id="77828" name="Text Box 5">
            <a:extLst>
              <a:ext uri="{FF2B5EF4-FFF2-40B4-BE49-F238E27FC236}">
                <a16:creationId xmlns:a16="http://schemas.microsoft.com/office/drawing/2014/main" xmlns="" id="{B050017F-1FF0-EF4E-A78C-7972F30BEC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4325" y="1785938"/>
            <a:ext cx="1841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+mn-lt"/>
            </a:endParaRPr>
          </a:p>
        </p:txBody>
      </p:sp>
      <p:pic>
        <p:nvPicPr>
          <p:cNvPr id="77829" name="Picture 6">
            <a:extLst>
              <a:ext uri="{FF2B5EF4-FFF2-40B4-BE49-F238E27FC236}">
                <a16:creationId xmlns:a16="http://schemas.microsoft.com/office/drawing/2014/main" xmlns="" id="{0282AE1F-09D6-E541-A3CF-07F0B58884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870075"/>
            <a:ext cx="3948113" cy="371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830" name="Text Box 10">
            <a:extLst>
              <a:ext uri="{FF2B5EF4-FFF2-40B4-BE49-F238E27FC236}">
                <a16:creationId xmlns:a16="http://schemas.microsoft.com/office/drawing/2014/main" xmlns="" id="{631B0FA1-3529-144B-A64C-67B5E30814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1905000"/>
            <a:ext cx="4800600" cy="326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+mn-lt"/>
              </a:rPr>
              <a:t>a) Changing the focal length of the camera lens will alter the angular coverage of the system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+mn-lt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b="1">
                <a:latin typeface="+mn-lt"/>
              </a:rPr>
              <a:t>increase focal length</a:t>
            </a:r>
            <a:r>
              <a:rPr lang="en-US" altLang="en-US" sz="1400" b="1">
                <a:latin typeface="+mn-lt"/>
                <a:sym typeface="Wingdings" pitchFamily="2" charset="2"/>
              </a:rPr>
              <a:t>decrease</a:t>
            </a:r>
            <a:r>
              <a:rPr lang="en-US" altLang="en-US" sz="1400" b="1">
                <a:latin typeface="+mn-lt"/>
              </a:rPr>
              <a:t> angular coverage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+mn-lt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+mn-lt"/>
              </a:rPr>
              <a:t>b) As the angular cover increases (focal length decreases), the FOV increases</a:t>
            </a:r>
          </a:p>
        </p:txBody>
      </p:sp>
      <p:pic>
        <p:nvPicPr>
          <p:cNvPr id="7" name="Picture 2" descr="Image result for uastec 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8913" y="6259757"/>
            <a:ext cx="1820255" cy="544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98045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Number Placeholder 3">
            <a:extLst>
              <a:ext uri="{FF2B5EF4-FFF2-40B4-BE49-F238E27FC236}">
                <a16:creationId xmlns:a16="http://schemas.microsoft.com/office/drawing/2014/main" xmlns="" id="{44AF5D1F-1BF4-CD4F-B6F8-829B2732B3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EE91D55-2E57-BC45-8CB3-BB7279B1CF9E}" type="slidenum">
              <a:rPr lang="en-US" altLang="en-US" sz="1400">
                <a:latin typeface="+mn-lt"/>
              </a:rPr>
              <a:pPr>
                <a:spcBef>
                  <a:spcPct val="0"/>
                </a:spcBef>
                <a:buFontTx/>
                <a:buNone/>
              </a:pPr>
              <a:t>23</a:t>
            </a:fld>
            <a:endParaRPr lang="en-US" altLang="en-US" sz="1400">
              <a:latin typeface="+mn-lt"/>
            </a:endParaRPr>
          </a:p>
        </p:txBody>
      </p:sp>
      <p:sp>
        <p:nvSpPr>
          <p:cNvPr id="79875" name="Text Box 2">
            <a:extLst>
              <a:ext uri="{FF2B5EF4-FFF2-40B4-BE49-F238E27FC236}">
                <a16:creationId xmlns:a16="http://schemas.microsoft.com/office/drawing/2014/main" xmlns="" id="{E8C7A528-4711-214A-8549-45C389C021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8203" y="168275"/>
            <a:ext cx="633711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b="1" dirty="0">
                <a:latin typeface="+mn-lt"/>
              </a:rPr>
              <a:t>Relationship between aircraft altitude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b="1" dirty="0">
                <a:latin typeface="+mn-lt"/>
              </a:rPr>
              <a:t>and ground coverage – two ways to change FOV </a:t>
            </a:r>
          </a:p>
        </p:txBody>
      </p:sp>
      <p:sp>
        <p:nvSpPr>
          <p:cNvPr id="79876" name="Text Box 3">
            <a:extLst>
              <a:ext uri="{FF2B5EF4-FFF2-40B4-BE49-F238E27FC236}">
                <a16:creationId xmlns:a16="http://schemas.microsoft.com/office/drawing/2014/main" xmlns="" id="{E6FBC70E-9AE5-2342-9751-F526595F9D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4325" y="1785938"/>
            <a:ext cx="1841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+mn-lt"/>
            </a:endParaRPr>
          </a:p>
        </p:txBody>
      </p:sp>
      <p:sp>
        <p:nvSpPr>
          <p:cNvPr id="79877" name="Text Box 6">
            <a:extLst>
              <a:ext uri="{FF2B5EF4-FFF2-40B4-BE49-F238E27FC236}">
                <a16:creationId xmlns:a16="http://schemas.microsoft.com/office/drawing/2014/main" xmlns="" id="{9EDA591A-EC99-7C4A-8D9D-0D30C08E98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925" y="2057400"/>
            <a:ext cx="42068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>
                <a:latin typeface="+mn-lt"/>
              </a:rPr>
              <a:t>Changing the aircraft altitude will alter the ground coverage of the system</a:t>
            </a:r>
          </a:p>
        </p:txBody>
      </p:sp>
      <p:pic>
        <p:nvPicPr>
          <p:cNvPr id="79878" name="Picture 7">
            <a:extLst>
              <a:ext uri="{FF2B5EF4-FFF2-40B4-BE49-F238E27FC236}">
                <a16:creationId xmlns:a16="http://schemas.microsoft.com/office/drawing/2014/main" xmlns="" id="{0A09B028-BC9D-1740-91E7-09D1578815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1524000"/>
            <a:ext cx="2663825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Image result for uastec 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8913" y="6259757"/>
            <a:ext cx="1820255" cy="544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01553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3" descr="C:\user\Teaching\GISC4331 2013\Texbook Materials\Chapter 3\fig_3_09a.jpg">
            <a:extLst>
              <a:ext uri="{FF2B5EF4-FFF2-40B4-BE49-F238E27FC236}">
                <a16:creationId xmlns:a16="http://schemas.microsoft.com/office/drawing/2014/main" xmlns="" id="{EC8D7985-26A5-DD4D-BBC1-2305DF10FD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23" name="TextBox 1">
            <a:extLst>
              <a:ext uri="{FF2B5EF4-FFF2-40B4-BE49-F238E27FC236}">
                <a16:creationId xmlns:a16="http://schemas.microsoft.com/office/drawing/2014/main" xmlns="" id="{07B60DF5-5799-9E4E-98C4-ECBC062F29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362200"/>
            <a:ext cx="12954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i="1"/>
              <a:t>f =152.4 mm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i="1"/>
              <a:t>H’ = 18,300m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i="1"/>
              <a:t>S=1:210000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F807D3F-966A-1A46-AFAA-9CABB4D28BC2}"/>
              </a:ext>
            </a:extLst>
          </p:cNvPr>
          <p:cNvSpPr txBox="1"/>
          <p:nvPr/>
        </p:nvSpPr>
        <p:spPr>
          <a:xfrm>
            <a:off x="114300" y="6457890"/>
            <a:ext cx="28590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>
                    <a:lumMod val="50000"/>
                  </a:schemeClr>
                </a:solidFill>
              </a:rPr>
              <a:t>Image source:</a:t>
            </a:r>
            <a:br>
              <a:rPr lang="en-US" sz="10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sz="1000" dirty="0">
                <a:solidFill>
                  <a:schemeClr val="bg1">
                    <a:lumMod val="50000"/>
                  </a:schemeClr>
                </a:solidFill>
              </a:rPr>
              <a:t> Jensen, 2000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C05C3-FFD4-C94D-BEDD-B4CBB912460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1381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3" descr="C:\user\Teaching\GISC4331 2013\Texbook Materials\Chapter 3\fig_3_09c.jpg">
            <a:extLst>
              <a:ext uri="{FF2B5EF4-FFF2-40B4-BE49-F238E27FC236}">
                <a16:creationId xmlns:a16="http://schemas.microsoft.com/office/drawing/2014/main" xmlns="" id="{D54B1BE0-B465-F84B-8FE4-CBBECD7B6D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775" y="0"/>
            <a:ext cx="69024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971" name="TextBox 3">
            <a:extLst>
              <a:ext uri="{FF2B5EF4-FFF2-40B4-BE49-F238E27FC236}">
                <a16:creationId xmlns:a16="http://schemas.microsoft.com/office/drawing/2014/main" xmlns="" id="{F9834C96-2E0D-9040-8D85-9126728C32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895600"/>
            <a:ext cx="12954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i="1"/>
              <a:t>f =152.4 mm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i="1"/>
              <a:t>H’ = 915 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i="1"/>
              <a:t>S=1:10500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3E0AC01-7E83-E94A-8829-FB3BFC5391F8}"/>
              </a:ext>
            </a:extLst>
          </p:cNvPr>
          <p:cNvSpPr txBox="1"/>
          <p:nvPr/>
        </p:nvSpPr>
        <p:spPr>
          <a:xfrm>
            <a:off x="114300" y="6457890"/>
            <a:ext cx="28590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>
                    <a:lumMod val="50000"/>
                  </a:schemeClr>
                </a:solidFill>
              </a:rPr>
              <a:t>Image source:</a:t>
            </a:r>
            <a:br>
              <a:rPr lang="en-US" sz="10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sz="1000" dirty="0">
                <a:solidFill>
                  <a:schemeClr val="bg1">
                    <a:lumMod val="50000"/>
                  </a:schemeClr>
                </a:solidFill>
              </a:rPr>
              <a:t> Jensen, 2000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C05C3-FFD4-C94D-BEDD-B4CBB912460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3918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Title 1">
            <a:extLst>
              <a:ext uri="{FF2B5EF4-FFF2-40B4-BE49-F238E27FC236}">
                <a16:creationId xmlns:a16="http://schemas.microsoft.com/office/drawing/2014/main" xmlns="" id="{CF41A09E-0285-9247-A59F-D488560B1F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887" y="346075"/>
            <a:ext cx="8672513" cy="1143000"/>
          </a:xfrm>
        </p:spPr>
        <p:txBody>
          <a:bodyPr>
            <a:normAutofit/>
          </a:bodyPr>
          <a:lstStyle/>
          <a:p>
            <a:r>
              <a:rPr lang="en-US" altLang="en-US" sz="3400" dirty="0"/>
              <a:t>Measurements from non-corrected Aerial Photo </a:t>
            </a:r>
          </a:p>
        </p:txBody>
      </p:sp>
      <p:sp>
        <p:nvSpPr>
          <p:cNvPr id="84995" name="Content Placeholder 2">
            <a:extLst>
              <a:ext uri="{FF2B5EF4-FFF2-40B4-BE49-F238E27FC236}">
                <a16:creationId xmlns:a16="http://schemas.microsoft.com/office/drawing/2014/main" xmlns="" id="{E39C41A8-BBF7-DC4F-8BB9-45947D64B4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en-US" sz="2400" dirty="0">
                <a:solidFill>
                  <a:srgbClr val="000000"/>
                </a:solidFill>
              </a:rPr>
              <a:t>Due to scale variations from terrain height and tilt of aircraft, area measurements can be inaccurate</a:t>
            </a:r>
          </a:p>
          <a:p>
            <a:r>
              <a:rPr lang="en-US" altLang="en-US" sz="2400" dirty="0">
                <a:solidFill>
                  <a:srgbClr val="000000"/>
                </a:solidFill>
              </a:rPr>
              <a:t>However, simple scales over low varying relief terrain can be used to measure area</a:t>
            </a:r>
          </a:p>
          <a:p>
            <a:r>
              <a:rPr lang="en-US" altLang="en-US" sz="2400" dirty="0"/>
              <a:t>Points on a GIS map are projected to their true relative </a:t>
            </a:r>
            <a:r>
              <a:rPr lang="en-US" altLang="en-US" sz="2400" dirty="0" err="1"/>
              <a:t>planimetric</a:t>
            </a:r>
            <a:r>
              <a:rPr lang="en-US" altLang="en-US" sz="2400" dirty="0"/>
              <a:t> (horizontal) positions</a:t>
            </a:r>
          </a:p>
          <a:p>
            <a:pPr lvl="1"/>
            <a:r>
              <a:rPr lang="en-US" altLang="en-US" sz="2000" b="1" dirty="0">
                <a:solidFill>
                  <a:srgbClr val="0070C0"/>
                </a:solidFill>
              </a:rPr>
              <a:t>Orthographic projection</a:t>
            </a:r>
          </a:p>
          <a:p>
            <a:r>
              <a:rPr lang="en-US" altLang="en-US" sz="2400" dirty="0"/>
              <a:t>Points on a photo taken over varying terrain are displaced from their true “map positions”</a:t>
            </a:r>
          </a:p>
          <a:p>
            <a:pPr lvl="1"/>
            <a:r>
              <a:rPr lang="en-US" altLang="en-US" sz="2000" b="1" dirty="0">
                <a:solidFill>
                  <a:srgbClr val="FF0000"/>
                </a:solidFill>
              </a:rPr>
              <a:t>Perspective projection</a:t>
            </a:r>
          </a:p>
          <a:p>
            <a:endParaRPr lang="en-US" altLang="en-US" dirty="0">
              <a:solidFill>
                <a:srgbClr val="000000"/>
              </a:solidFill>
            </a:endParaRPr>
          </a:p>
        </p:txBody>
      </p:sp>
      <p:pic>
        <p:nvPicPr>
          <p:cNvPr id="4" name="Picture 2" descr="Image result for uastec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8913" y="6259757"/>
            <a:ext cx="1820255" cy="544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C05C3-FFD4-C94D-BEDD-B4CBB912460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07258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Title 1">
            <a:extLst>
              <a:ext uri="{FF2B5EF4-FFF2-40B4-BE49-F238E27FC236}">
                <a16:creationId xmlns:a16="http://schemas.microsoft.com/office/drawing/2014/main" xmlns="" id="{AC86DC3D-8BBC-4D4D-BC9D-77C4DC6898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altLang="en-US" sz="3400" dirty="0"/>
              <a:t>Orthographic vs. Perspective Projection</a:t>
            </a:r>
          </a:p>
        </p:txBody>
      </p:sp>
      <p:pic>
        <p:nvPicPr>
          <p:cNvPr id="91139" name="Picture 2" descr="C:\user\Teaching\GISC4331 2013\Texbook Materials\Chapter 3\fig_3_08.jpg">
            <a:extLst>
              <a:ext uri="{FF2B5EF4-FFF2-40B4-BE49-F238E27FC236}">
                <a16:creationId xmlns:a16="http://schemas.microsoft.com/office/drawing/2014/main" xmlns="" id="{63D4F8A8-611E-0D45-9D17-47317923CD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295400"/>
            <a:ext cx="40767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B43384CD-F1DC-644B-98BA-0E0C21CDF4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0200" y="6248400"/>
            <a:ext cx="5943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 eaLnBrk="1" hangingPunct="1"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</a:rPr>
              <a:t>What effect does this have on objects in photo?</a:t>
            </a:r>
          </a:p>
        </p:txBody>
      </p:sp>
      <p:pic>
        <p:nvPicPr>
          <p:cNvPr id="5" name="Picture 2" descr="Image result for uastec 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92" y="6259757"/>
            <a:ext cx="1820255" cy="544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C05C3-FFD4-C94D-BEDD-B4CBB912460A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40023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Title 1">
            <a:extLst>
              <a:ext uri="{FF2B5EF4-FFF2-40B4-BE49-F238E27FC236}">
                <a16:creationId xmlns:a16="http://schemas.microsoft.com/office/drawing/2014/main" xmlns="" id="{425B4B97-9668-4942-BB5D-5EC91EE56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437" y="0"/>
            <a:ext cx="8229600" cy="1143000"/>
          </a:xfrm>
        </p:spPr>
        <p:txBody>
          <a:bodyPr/>
          <a:lstStyle/>
          <a:p>
            <a:r>
              <a:rPr lang="en-US" altLang="en-US" dirty="0"/>
              <a:t>Relief Displacement</a:t>
            </a:r>
          </a:p>
        </p:txBody>
      </p:sp>
      <p:sp>
        <p:nvSpPr>
          <p:cNvPr id="92163" name="Content Placeholder 2">
            <a:extLst>
              <a:ext uri="{FF2B5EF4-FFF2-40B4-BE49-F238E27FC236}">
                <a16:creationId xmlns:a16="http://schemas.microsoft.com/office/drawing/2014/main" xmlns="" id="{94191EDD-204A-E041-B2B4-6FBECD1CE8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1038" y="1295400"/>
            <a:ext cx="3209925" cy="4525963"/>
          </a:xfrm>
        </p:spPr>
        <p:txBody>
          <a:bodyPr/>
          <a:lstStyle/>
          <a:p>
            <a:r>
              <a:rPr lang="en-US" altLang="en-US" sz="2000" b="1" dirty="0">
                <a:solidFill>
                  <a:srgbClr val="000000"/>
                </a:solidFill>
              </a:rPr>
              <a:t>vertical features lean away from center of photo</a:t>
            </a:r>
          </a:p>
          <a:p>
            <a:endParaRPr lang="en-US" altLang="en-US" dirty="0"/>
          </a:p>
        </p:txBody>
      </p:sp>
      <p:grpSp>
        <p:nvGrpSpPr>
          <p:cNvPr id="92164" name="Group 7">
            <a:extLst>
              <a:ext uri="{FF2B5EF4-FFF2-40B4-BE49-F238E27FC236}">
                <a16:creationId xmlns:a16="http://schemas.microsoft.com/office/drawing/2014/main" xmlns="" id="{C551FAB7-C523-C24D-AA04-B29B9A0C8A49}"/>
              </a:ext>
            </a:extLst>
          </p:cNvPr>
          <p:cNvGrpSpPr>
            <a:grpSpLocks/>
          </p:cNvGrpSpPr>
          <p:nvPr/>
        </p:nvGrpSpPr>
        <p:grpSpPr bwMode="auto">
          <a:xfrm>
            <a:off x="228600" y="990600"/>
            <a:ext cx="5181600" cy="5638800"/>
            <a:chOff x="338138" y="381000"/>
            <a:chExt cx="5324475" cy="6019800"/>
          </a:xfrm>
        </p:grpSpPr>
        <p:pic>
          <p:nvPicPr>
            <p:cNvPr id="92165" name="Picture 7" descr="4-5@2007x7&quot;.tiff copy                                          00009AD0Macintosh HD                   ABA78158:">
              <a:extLst>
                <a:ext uri="{FF2B5EF4-FFF2-40B4-BE49-F238E27FC236}">
                  <a16:creationId xmlns:a16="http://schemas.microsoft.com/office/drawing/2014/main" xmlns="" id="{1511E514-7399-564B-8AD9-1CD976B3570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8138" y="381000"/>
              <a:ext cx="5324475" cy="60198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2166" name="Rectangle 8">
              <a:extLst>
                <a:ext uri="{FF2B5EF4-FFF2-40B4-BE49-F238E27FC236}">
                  <a16:creationId xmlns:a16="http://schemas.microsoft.com/office/drawing/2014/main" xmlns="" id="{F18E1887-5839-4A4D-8D23-9BC2091606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0138" y="4267200"/>
              <a:ext cx="812800" cy="838200"/>
            </a:xfrm>
            <a:prstGeom prst="rect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</p:grpSp>
      <p:sp>
        <p:nvSpPr>
          <p:cNvPr id="7" name="Rectangle 5">
            <a:extLst>
              <a:ext uri="{FF2B5EF4-FFF2-40B4-BE49-F238E27FC236}">
                <a16:creationId xmlns:a16="http://schemas.microsoft.com/office/drawing/2014/main" xmlns="" id="{6DC39FEF-19E1-F541-B347-9F8BFDBD2A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49182" y="2438400"/>
            <a:ext cx="2294732" cy="1320874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wrap="square" lIns="90487" tIns="44450" rIns="90487" bIns="44450">
            <a:spAutoFit/>
          </a:bodyPr>
          <a:lstStyle/>
          <a:p>
            <a:pPr algn="ctr" eaLnBrk="1" hangingPunct="1">
              <a:defRPr/>
            </a:pPr>
            <a:endParaRPr lang="en-US" sz="1200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algn="ctr" eaLnBrk="1" hangingPunct="1">
              <a:defRPr/>
            </a:pPr>
            <a:r>
              <a:rPr lang="en-US" sz="1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Columbia, SC</a:t>
            </a:r>
          </a:p>
          <a:p>
            <a:pPr algn="ctr" eaLnBrk="1" hangingPunct="1">
              <a:defRPr/>
            </a:pPr>
            <a:r>
              <a:rPr lang="en-US" sz="1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Original scale =  1:6,000</a:t>
            </a:r>
          </a:p>
          <a:p>
            <a:pPr algn="ctr" eaLnBrk="1" hangingPunct="1">
              <a:defRPr/>
            </a:pPr>
            <a:r>
              <a:rPr lang="en-US" sz="1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Focal length = 6” (152.82 mm)</a:t>
            </a:r>
          </a:p>
          <a:p>
            <a:pPr algn="ctr" eaLnBrk="1" hangingPunct="1">
              <a:defRPr/>
            </a:pPr>
            <a:r>
              <a:rPr lang="en-US" sz="12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March 30, 1993 </a:t>
            </a:r>
          </a:p>
          <a:p>
            <a:pPr algn="ctr" eaLnBrk="1" hangingPunct="1">
              <a:defRPr/>
            </a:pPr>
            <a:endParaRPr lang="en-US" sz="200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048237C7-25F2-B846-B315-A9CB6FE50210}"/>
              </a:ext>
            </a:extLst>
          </p:cNvPr>
          <p:cNvSpPr txBox="1"/>
          <p:nvPr/>
        </p:nvSpPr>
        <p:spPr>
          <a:xfrm>
            <a:off x="6111876" y="6468904"/>
            <a:ext cx="285908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>
                    <a:lumMod val="50000"/>
                  </a:schemeClr>
                </a:solidFill>
              </a:rPr>
              <a:t>Image source: Jensen, 2000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C05C3-FFD4-C94D-BEDD-B4CBB912460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86026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2" descr="C:\user\Teaching\GISC4331 2013\Texbook Materials\Chapter 3\fig_3_12.jpg">
            <a:extLst>
              <a:ext uri="{FF2B5EF4-FFF2-40B4-BE49-F238E27FC236}">
                <a16:creationId xmlns:a16="http://schemas.microsoft.com/office/drawing/2014/main" xmlns="" id="{B4A3A359-43D7-2741-9CA5-68B9E7AD38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1143000"/>
            <a:ext cx="4572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235" name="Picture 3" descr="C:\user\Teaching\GISC4331 2013\Texbook Materials\Chapter 3\fig_3_12b.jpg">
            <a:extLst>
              <a:ext uri="{FF2B5EF4-FFF2-40B4-BE49-F238E27FC236}">
                <a16:creationId xmlns:a16="http://schemas.microsoft.com/office/drawing/2014/main" xmlns="" id="{B4052304-81F7-AC4A-AF1B-9B36C09A3B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143000"/>
            <a:ext cx="4572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5236" name="TextBox 1">
            <a:extLst>
              <a:ext uri="{FF2B5EF4-FFF2-40B4-BE49-F238E27FC236}">
                <a16:creationId xmlns:a16="http://schemas.microsoft.com/office/drawing/2014/main" xmlns="" id="{583EDEC9-815A-C944-8206-AFC677AC17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5867400"/>
            <a:ext cx="31242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/>
              <a:t>Minimal displacement of towers because they are located close to photo’s principal point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881F9C4-6DAC-5A42-BD77-E52678499B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5867400"/>
            <a:ext cx="39624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/>
              <a:t>Lots of displacement of towers due to radial nature of relief displacement; </a:t>
            </a:r>
            <a:r>
              <a:rPr lang="en-US" altLang="en-US" sz="1400" b="1" i="1"/>
              <a:t>it increases with increase in radial distance from principal point of a photo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C05C3-FFD4-C94D-BEDD-B4CBB912460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024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photogrammetry">
            <a:extLst>
              <a:ext uri="{FF2B5EF4-FFF2-40B4-BE49-F238E27FC236}">
                <a16:creationId xmlns:a16="http://schemas.microsoft.com/office/drawing/2014/main" xmlns="" id="{D8D47932-4347-5243-9D3A-E64496567A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590800"/>
            <a:ext cx="6378575" cy="3827463"/>
          </a:xfrm>
          <a:prstGeom prst="rect">
            <a:avLst/>
          </a:prstGeom>
          <a:solidFill>
            <a:srgbClr val="008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79" name="Rectangle 2">
            <a:extLst>
              <a:ext uri="{FF2B5EF4-FFF2-40B4-BE49-F238E27FC236}">
                <a16:creationId xmlns:a16="http://schemas.microsoft.com/office/drawing/2014/main" xmlns="" id="{A30193D9-448A-FE47-95BA-1240B6606FC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139825"/>
          </a:xfrm>
        </p:spPr>
        <p:txBody>
          <a:bodyPr/>
          <a:lstStyle/>
          <a:p>
            <a:pPr eaLnBrk="1" hangingPunct="1"/>
            <a:r>
              <a:rPr lang="en-US" altLang="en-US" sz="4000">
                <a:solidFill>
                  <a:srgbClr val="0070C0"/>
                </a:solidFill>
                <a:latin typeface="Times New Roman" pitchFamily="2" charset="0"/>
              </a:rPr>
              <a:t>3D Reconstruction</a:t>
            </a:r>
          </a:p>
        </p:txBody>
      </p:sp>
      <p:sp>
        <p:nvSpPr>
          <p:cNvPr id="332803" name="Rectangle 3">
            <a:extLst>
              <a:ext uri="{FF2B5EF4-FFF2-40B4-BE49-F238E27FC236}">
                <a16:creationId xmlns:a16="http://schemas.microsoft.com/office/drawing/2014/main" xmlns="" id="{43DFC713-7043-F649-9A47-35B5048BE1E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0500" y="914400"/>
            <a:ext cx="8763000" cy="45307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altLang="en-US" dirty="0">
                <a:solidFill>
                  <a:srgbClr val="0000FF"/>
                </a:solidFill>
                <a:latin typeface="+mj-lt"/>
              </a:rPr>
              <a:t>   </a:t>
            </a:r>
            <a:r>
              <a:rPr lang="en-US" altLang="en-US" sz="2400" dirty="0">
                <a:latin typeface="+mj-lt"/>
              </a:rPr>
              <a:t>By taking photographs from at least two different locations, so-called "lines of sight" can be developed from each camera to points on the object. These lines of sight (rays) are mathematically intersected to produce 3D coordinates</a:t>
            </a:r>
          </a:p>
          <a:p>
            <a:pPr eaLnBrk="1" hangingPunct="1">
              <a:defRPr/>
            </a:pPr>
            <a:endParaRPr lang="en-US" altLang="en-US" sz="2600" b="1" dirty="0">
              <a:solidFill>
                <a:srgbClr val="4B4B4B"/>
              </a:solidFill>
              <a:latin typeface="Garamond" pitchFamily="18" charset="0"/>
            </a:endParaRPr>
          </a:p>
        </p:txBody>
      </p:sp>
      <p:pic>
        <p:nvPicPr>
          <p:cNvPr id="5" name="Picture 2" descr="Image result for uastec 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8913" y="6259757"/>
            <a:ext cx="1820255" cy="544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C05C3-FFD4-C94D-BEDD-B4CBB912460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07095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2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280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Title 1">
            <a:extLst>
              <a:ext uri="{FF2B5EF4-FFF2-40B4-BE49-F238E27FC236}">
                <a16:creationId xmlns:a16="http://schemas.microsoft.com/office/drawing/2014/main" xmlns="" id="{A4685254-7CE5-D54E-9C0D-37FC55339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303213"/>
            <a:ext cx="9144000" cy="1143000"/>
          </a:xfrm>
        </p:spPr>
        <p:txBody>
          <a:bodyPr/>
          <a:lstStyle/>
          <a:p>
            <a:r>
              <a:rPr lang="en-US" altLang="en-US" sz="3600" dirty="0"/>
              <a:t>Correcting for Relief Displacement</a:t>
            </a:r>
          </a:p>
        </p:txBody>
      </p:sp>
      <p:sp>
        <p:nvSpPr>
          <p:cNvPr id="102403" name="Content Placeholder 2">
            <a:extLst>
              <a:ext uri="{FF2B5EF4-FFF2-40B4-BE49-F238E27FC236}">
                <a16:creationId xmlns:a16="http://schemas.microsoft.com/office/drawing/2014/main" xmlns="" id="{29A00D6C-9DA3-2E4C-9CA2-C8CD76BBD4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>
                <a:solidFill>
                  <a:srgbClr val="000000"/>
                </a:solidFill>
              </a:rPr>
              <a:t>Terrain (not just objects) also shows relief displacement due to height variation</a:t>
            </a:r>
          </a:p>
          <a:p>
            <a:r>
              <a:rPr lang="en-US" altLang="en-US" dirty="0">
                <a:solidFill>
                  <a:srgbClr val="000000"/>
                </a:solidFill>
              </a:rPr>
              <a:t>Quantification of relief displacement can be used to correct image positions of terrain points in a photo</a:t>
            </a:r>
          </a:p>
          <a:p>
            <a:r>
              <a:rPr lang="en-US" altLang="en-US" dirty="0">
                <a:solidFill>
                  <a:srgbClr val="000000"/>
                </a:solidFill>
              </a:rPr>
              <a:t>Through photogrammetric process, photos cane be “</a:t>
            </a:r>
            <a:r>
              <a:rPr lang="en-US" altLang="en-US" b="1" dirty="0" err="1">
                <a:solidFill>
                  <a:srgbClr val="000000"/>
                </a:solidFill>
              </a:rPr>
              <a:t>orthorectified</a:t>
            </a:r>
            <a:r>
              <a:rPr lang="en-US" altLang="en-US" dirty="0">
                <a:solidFill>
                  <a:srgbClr val="000000"/>
                </a:solidFill>
              </a:rPr>
              <a:t>” such that features are shown at their true </a:t>
            </a:r>
            <a:r>
              <a:rPr lang="en-US" altLang="en-US" dirty="0" err="1">
                <a:solidFill>
                  <a:srgbClr val="000000"/>
                </a:solidFill>
              </a:rPr>
              <a:t>planimetric</a:t>
            </a:r>
            <a:r>
              <a:rPr lang="en-US" altLang="en-US" dirty="0">
                <a:solidFill>
                  <a:srgbClr val="000000"/>
                </a:solidFill>
              </a:rPr>
              <a:t> position.</a:t>
            </a:r>
          </a:p>
          <a:p>
            <a:pPr lvl="1"/>
            <a:r>
              <a:rPr lang="en-US" altLang="en-US" dirty="0">
                <a:solidFill>
                  <a:srgbClr val="000000"/>
                </a:solidFill>
              </a:rPr>
              <a:t>More about this later!</a:t>
            </a:r>
          </a:p>
          <a:p>
            <a:pPr marL="0" indent="0">
              <a:buNone/>
            </a:pPr>
            <a:endParaRPr lang="en-US" altLang="en-US" dirty="0">
              <a:solidFill>
                <a:srgbClr val="000000"/>
              </a:solidFill>
            </a:endParaRPr>
          </a:p>
        </p:txBody>
      </p:sp>
      <p:pic>
        <p:nvPicPr>
          <p:cNvPr id="4" name="Picture 2" descr="Image result for uastec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8913" y="6259757"/>
            <a:ext cx="1820255" cy="544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C05C3-FFD4-C94D-BEDD-B4CBB912460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8267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B83A7B7-3F5C-B747-A578-1CC0F2EBBF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Parallax?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5228BCB-D57B-5543-B863-39F5EFBEE3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620046"/>
            <a:ext cx="7886700" cy="4351338"/>
          </a:xfrm>
        </p:spPr>
        <p:txBody>
          <a:bodyPr/>
          <a:lstStyle/>
          <a:p>
            <a:r>
              <a:rPr lang="en-US" altLang="en-US" dirty="0"/>
              <a:t>apparent change in relative positions of stationary objects caused by a change in viewing position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2" descr="File:Parallax Example.svg">
            <a:extLst>
              <a:ext uri="{FF2B5EF4-FFF2-40B4-BE49-F238E27FC236}">
                <a16:creationId xmlns:a16="http://schemas.microsoft.com/office/drawing/2014/main" xmlns="" id="{FA9579AE-5402-3647-9C22-FB54E284E1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24" y="2710086"/>
            <a:ext cx="4529138" cy="3261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3">
            <a:extLst>
              <a:ext uri="{FF2B5EF4-FFF2-40B4-BE49-F238E27FC236}">
                <a16:creationId xmlns:a16="http://schemas.microsoft.com/office/drawing/2014/main" xmlns="" id="{D2E26384-DD38-5845-87A2-CECD389E34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3536" y="3548063"/>
            <a:ext cx="3414714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When viewed from "Viewpoint A", the object appears to be in front of the blue square. From "Viewpoint B", the object </a:t>
            </a:r>
            <a:r>
              <a:rPr kumimoji="0" lang="en-US" alt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appears</a:t>
            </a: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to have moved in front of the red square.  </a:t>
            </a:r>
          </a:p>
        </p:txBody>
      </p:sp>
      <p:pic>
        <p:nvPicPr>
          <p:cNvPr id="7" name="Picture 2" descr="Image result for uastec 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8913" y="6259757"/>
            <a:ext cx="1820255" cy="544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C05C3-FFD4-C94D-BEDD-B4CBB912460A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45109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7D9F8B7-7BA7-DE4E-9C33-9B212FC616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98452"/>
            <a:ext cx="7886700" cy="1325563"/>
          </a:xfrm>
        </p:spPr>
        <p:txBody>
          <a:bodyPr/>
          <a:lstStyle/>
          <a:p>
            <a:r>
              <a:rPr lang="en-US" dirty="0"/>
              <a:t>Importance of parallax in photogrammetry?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D711D3A-AB93-DB40-84FC-621FE5F34F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795465"/>
            <a:ext cx="4743450" cy="4351338"/>
          </a:xfrm>
        </p:spPr>
        <p:txBody>
          <a:bodyPr/>
          <a:lstStyle/>
          <a:p>
            <a:r>
              <a:rPr lang="en-US" altLang="en-US" dirty="0"/>
              <a:t>Parallax at any point is directly related to elevation of that point.</a:t>
            </a:r>
          </a:p>
          <a:p>
            <a:r>
              <a:rPr lang="en-US" altLang="en-US" dirty="0"/>
              <a:t>Parallax is greater for higher points than low points</a:t>
            </a:r>
          </a:p>
          <a:p>
            <a:r>
              <a:rPr lang="en-US" altLang="en-US" b="1" dirty="0">
                <a:latin typeface="Calibri" panose="020F0502020204030204" pitchFamily="34" charset="0"/>
                <a:cs typeface="Calibri" panose="020F0502020204030204" pitchFamily="34" charset="0"/>
              </a:rPr>
              <a:t>Stereoscopic parallax </a:t>
            </a:r>
            <a:r>
              <a:rPr lang="en-US" altLang="en-US" dirty="0">
                <a:latin typeface="Calibri" panose="020F0502020204030204" pitchFamily="34" charset="0"/>
                <a:cs typeface="Calibri" panose="020F0502020204030204" pitchFamily="34" charset="0"/>
              </a:rPr>
              <a:t>is caused by taking photographs of the same object but from different points of observation.</a:t>
            </a:r>
          </a:p>
          <a:p>
            <a:endParaRPr lang="en-US" alt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4" descr="Stereoscopic paralax">
            <a:extLst>
              <a:ext uri="{FF2B5EF4-FFF2-40B4-BE49-F238E27FC236}">
                <a16:creationId xmlns:a16="http://schemas.microsoft.com/office/drawing/2014/main" xmlns="" id="{B96848C4-CE35-1246-AC2D-C0FB498404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00686" y="1985170"/>
            <a:ext cx="3400425" cy="3400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Text Box 6">
            <a:extLst>
              <a:ext uri="{FF2B5EF4-FFF2-40B4-BE49-F238E27FC236}">
                <a16:creationId xmlns:a16="http://schemas.microsoft.com/office/drawing/2014/main" xmlns="" id="{3F4C3101-3B55-BD42-B18C-F3D2BBADC4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72025" y="6442501"/>
            <a:ext cx="454342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2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2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2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2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2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2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2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2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2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Graphic from http://</a:t>
            </a:r>
            <a:r>
              <a:rPr kumimoji="0" lang="en-US" alt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www.ccrs.nrcan.gc.ca</a:t>
            </a: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kumimoji="0" lang="en-US" alt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ccrs</a:t>
            </a: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/learn/tutorials/</a:t>
            </a:r>
            <a:r>
              <a:rPr kumimoji="0" lang="en-US" alt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stereosc</a:t>
            </a: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/chap4/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2" descr="Image result for uastec 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59" y="6259757"/>
            <a:ext cx="1820255" cy="544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C05C3-FFD4-C94D-BEDD-B4CBB912460A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91055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7859B65-E912-2D46-BC6F-BB45EECD38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Stereo-photogrammetry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5676796-3BFB-9A44-A261-88D28A8B4C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r>
              <a:rPr lang="en-US" altLang="en-US" dirty="0"/>
              <a:t>Most photogrammetric operations use stereo-pairs or many pairs of overlapping photos (</a:t>
            </a:r>
            <a:r>
              <a:rPr lang="en-US" altLang="en-US" b="1" i="1" dirty="0"/>
              <a:t>multi-view stereo-photogrammetry</a:t>
            </a:r>
            <a:r>
              <a:rPr lang="en-US" altLang="en-US" dirty="0"/>
              <a:t>) </a:t>
            </a:r>
          </a:p>
          <a:p>
            <a:r>
              <a:rPr lang="en-US" altLang="en-US" dirty="0"/>
              <a:t> Principles of parallax and relief displacement are exploited to measure distances and elevations on ground from pairs of photos</a:t>
            </a:r>
          </a:p>
          <a:p>
            <a:r>
              <a:rPr lang="en-US" altLang="en-US" dirty="0"/>
              <a:t>Similar to how our eyes work!</a:t>
            </a:r>
          </a:p>
          <a:p>
            <a:endParaRPr lang="en-US" dirty="0"/>
          </a:p>
        </p:txBody>
      </p:sp>
      <p:pic>
        <p:nvPicPr>
          <p:cNvPr id="4" name="Picture 2" descr="Image result for uastec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8913" y="6259757"/>
            <a:ext cx="1820255" cy="544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C05C3-FFD4-C94D-BEDD-B4CBB912460A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08774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s.hswstatic.com/gif/pc-3-d-brain.jpg">
            <a:extLst>
              <a:ext uri="{FF2B5EF4-FFF2-40B4-BE49-F238E27FC236}">
                <a16:creationId xmlns:a16="http://schemas.microsoft.com/office/drawing/2014/main" xmlns="" id="{62B91B32-C0AF-1646-BF28-46043439AC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8" y="1162050"/>
            <a:ext cx="388620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C:\user\Teaching\GISC4331 2013\Texbook Materials\Chapter 3\fig_3_02.jpg">
            <a:extLst>
              <a:ext uri="{FF2B5EF4-FFF2-40B4-BE49-F238E27FC236}">
                <a16:creationId xmlns:a16="http://schemas.microsoft.com/office/drawing/2014/main" xmlns="" id="{84AA7B79-421F-274E-93A0-40F93EAA34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4256" y="1027907"/>
            <a:ext cx="3950583" cy="4172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Image result for uastec log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8913" y="6259757"/>
            <a:ext cx="1820255" cy="544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C05C3-FFD4-C94D-BEDD-B4CBB912460A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196830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Title 1">
            <a:extLst>
              <a:ext uri="{FF2B5EF4-FFF2-40B4-BE49-F238E27FC236}">
                <a16:creationId xmlns:a16="http://schemas.microsoft.com/office/drawing/2014/main" xmlns="" id="{5D434849-82BC-6F43-B42D-E2E286EE5C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/>
          </a:p>
        </p:txBody>
      </p:sp>
      <p:pic>
        <p:nvPicPr>
          <p:cNvPr id="90115" name="Content Placeholder 3">
            <a:extLst>
              <a:ext uri="{FF2B5EF4-FFF2-40B4-BE49-F238E27FC236}">
                <a16:creationId xmlns:a16="http://schemas.microsoft.com/office/drawing/2014/main" xmlns="" id="{9851FC25-D441-7B4F-8E03-AEF3C02ADF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5150" y="381000"/>
            <a:ext cx="8013700" cy="5668963"/>
          </a:xfrm>
        </p:spPr>
      </p:pic>
      <p:sp>
        <p:nvSpPr>
          <p:cNvPr id="90116" name="Rectangle 4">
            <a:extLst>
              <a:ext uri="{FF2B5EF4-FFF2-40B4-BE49-F238E27FC236}">
                <a16:creationId xmlns:a16="http://schemas.microsoft.com/office/drawing/2014/main" xmlns="" id="{F9699FFF-FBA6-E54C-9BAE-A509146AB9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150" y="6477000"/>
            <a:ext cx="66357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000"/>
              <a:t>Source: http://www.remoteaerialsurveys.co.uk/photogrammetry</a:t>
            </a:r>
          </a:p>
        </p:txBody>
      </p:sp>
      <p:pic>
        <p:nvPicPr>
          <p:cNvPr id="5" name="Picture 2" descr="Image result for uastec 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900" y="6259757"/>
            <a:ext cx="1820255" cy="544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C05C3-FFD4-C94D-BEDD-B4CBB912460A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068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>
            <a:extLst>
              <a:ext uri="{FF2B5EF4-FFF2-40B4-BE49-F238E27FC236}">
                <a16:creationId xmlns:a16="http://schemas.microsoft.com/office/drawing/2014/main" xmlns="" id="{C6689998-C3DD-1648-950C-A52B971591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Ultimately we want to do this from aircraft…</a:t>
            </a:r>
          </a:p>
        </p:txBody>
      </p:sp>
      <p:pic>
        <p:nvPicPr>
          <p:cNvPr id="51203" name="Content Placeholder 4">
            <a:extLst>
              <a:ext uri="{FF2B5EF4-FFF2-40B4-BE49-F238E27FC236}">
                <a16:creationId xmlns:a16="http://schemas.microsoft.com/office/drawing/2014/main" xmlns="" id="{8B480DFE-69CB-2543-9779-66559A4BCF4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36738" y="1630363"/>
            <a:ext cx="4800600" cy="2006600"/>
          </a:xfrm>
        </p:spPr>
      </p:pic>
      <p:sp>
        <p:nvSpPr>
          <p:cNvPr id="51204" name="Rectangle 5">
            <a:extLst>
              <a:ext uri="{FF2B5EF4-FFF2-40B4-BE49-F238E27FC236}">
                <a16:creationId xmlns:a16="http://schemas.microsoft.com/office/drawing/2014/main" xmlns="" id="{B43ACB52-E38A-3149-8131-8BFFA3F94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88" y="6553200"/>
            <a:ext cx="64770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000"/>
              <a:t>http://www.photogrammetrynews.com/2011/06/introduction-of-aerial-traingulation-in.html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DFAECDB2-A038-134F-AEAC-DB2593E10F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114800"/>
            <a:ext cx="3514725" cy="231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xmlns="" id="{0435B755-8829-E749-B87F-2398D115D504}"/>
              </a:ext>
            </a:extLst>
          </p:cNvPr>
          <p:cNvCxnSpPr/>
          <p:nvPr/>
        </p:nvCxnSpPr>
        <p:spPr>
          <a:xfrm>
            <a:off x="4648200" y="3841750"/>
            <a:ext cx="0" cy="1033463"/>
          </a:xfrm>
          <a:prstGeom prst="straightConnector1">
            <a:avLst/>
          </a:prstGeom>
          <a:ln w="635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207" name="Rectangle 9">
            <a:extLst>
              <a:ext uri="{FF2B5EF4-FFF2-40B4-BE49-F238E27FC236}">
                <a16:creationId xmlns:a16="http://schemas.microsoft.com/office/drawing/2014/main" xmlns="" id="{7A845CED-B9D7-4444-A54B-F00412554E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7800" y="6484938"/>
            <a:ext cx="45720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/>
              <a:t>http://www.sharpgis.net/page/True-Orthophoto-Generation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A15BBD0D-9F1D-BF4D-9C4B-770250F1F59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200525"/>
            <a:ext cx="3343275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C05C3-FFD4-C94D-BEDD-B4CBB912460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895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Content Placeholder 11">
            <a:extLst>
              <a:ext uri="{FF2B5EF4-FFF2-40B4-BE49-F238E27FC236}">
                <a16:creationId xmlns:a16="http://schemas.microsoft.com/office/drawing/2014/main" xmlns="" id="{23AF1A3D-E1D7-0249-954A-12B12D060D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05000" y="457200"/>
            <a:ext cx="5837238" cy="5791200"/>
          </a:xfrm>
        </p:spPr>
      </p:pic>
      <p:sp>
        <p:nvSpPr>
          <p:cNvPr id="53251" name="Rectangle 12">
            <a:extLst>
              <a:ext uri="{FF2B5EF4-FFF2-40B4-BE49-F238E27FC236}">
                <a16:creationId xmlns:a16="http://schemas.microsoft.com/office/drawing/2014/main" xmlns="" id="{69BE425F-6F83-9044-8FAD-D32382852C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39925" y="6477000"/>
            <a:ext cx="6248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000" b="1"/>
              <a:t>Source: </a:t>
            </a:r>
            <a:r>
              <a:rPr lang="en-US" altLang="en-US" sz="1000"/>
              <a:t>http://www.engineersjournal.ie/wp-content/uploads/2014/11/Aerial-mapping-Ireland.jpg</a:t>
            </a:r>
          </a:p>
        </p:txBody>
      </p:sp>
      <p:pic>
        <p:nvPicPr>
          <p:cNvPr id="4" name="Picture 2" descr="Image result for uastec 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45" y="6259757"/>
            <a:ext cx="1820255" cy="544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C05C3-FFD4-C94D-BEDD-B4CBB912460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5513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3">
            <a:extLst>
              <a:ext uri="{FF2B5EF4-FFF2-40B4-BE49-F238E27FC236}">
                <a16:creationId xmlns:a16="http://schemas.microsoft.com/office/drawing/2014/main" xmlns="" id="{9E58231E-B65C-C443-AF85-CEA4ADDFBCEC}"/>
              </a:ext>
            </a:extLst>
          </p:cNvPr>
          <p:cNvSpPr>
            <a:spLocks noGrp="1" noRot="1" noChangeArrowheads="1"/>
          </p:cNvSpPr>
          <p:nvPr>
            <p:ph type="body" idx="1"/>
          </p:nvPr>
        </p:nvSpPr>
        <p:spPr>
          <a:xfrm>
            <a:off x="301625" y="1600200"/>
            <a:ext cx="8540750" cy="5257800"/>
          </a:xfrm>
        </p:spPr>
        <p:txBody>
          <a:bodyPr/>
          <a:lstStyle/>
          <a:p>
            <a:r>
              <a:rPr lang="en-US" altLang="en-US" b="1" dirty="0">
                <a:solidFill>
                  <a:srgbClr val="0070C0"/>
                </a:solidFill>
              </a:rPr>
              <a:t>Metric photogrammetry </a:t>
            </a:r>
            <a:r>
              <a:rPr lang="en-US" altLang="en-US" dirty="0"/>
              <a:t>– obtaining measurements from photos from which ground positions, elevations, distances, areas, and volumes can be computed and topographic or </a:t>
            </a:r>
            <a:r>
              <a:rPr lang="en-US" altLang="en-US" dirty="0" err="1"/>
              <a:t>planimetric</a:t>
            </a:r>
            <a:r>
              <a:rPr lang="en-US" altLang="en-US" dirty="0"/>
              <a:t> maps can be made.</a:t>
            </a:r>
          </a:p>
          <a:p>
            <a:pPr lvl="1"/>
            <a:r>
              <a:rPr lang="en-US" altLang="en-US" dirty="0"/>
              <a:t>Can be done from ground or air</a:t>
            </a:r>
            <a:br>
              <a:rPr lang="en-US" altLang="en-US" dirty="0"/>
            </a:br>
            <a:endParaRPr lang="en-US" altLang="en-US" dirty="0"/>
          </a:p>
          <a:p>
            <a:endParaRPr lang="en-US" altLang="en-US" b="1" dirty="0">
              <a:solidFill>
                <a:srgbClr val="FF0000"/>
              </a:solidFill>
            </a:endParaRPr>
          </a:p>
          <a:p>
            <a:r>
              <a:rPr lang="en-US" altLang="en-US" b="1" dirty="0">
                <a:solidFill>
                  <a:srgbClr val="FF0000"/>
                </a:solidFill>
              </a:rPr>
              <a:t>Photo interpretation </a:t>
            </a:r>
            <a:r>
              <a:rPr lang="en-US" altLang="en-US" dirty="0"/>
              <a:t>– evaluation of existing features in a qualitative manner. </a:t>
            </a:r>
            <a:endParaRPr lang="en-US" altLang="en-US" i="1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xmlns="" id="{D40314D1-8A08-0F46-8EB1-61FF449724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What is photogrammetry?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49190C0C-2A5D-C648-B2F8-CD4F08B497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300" y="3859212"/>
            <a:ext cx="8153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3"/>
              </a:rPr>
              <a:t>https://www.youtube.com/watch?v=HB67qTbBr78</a:t>
            </a:r>
            <a:endParaRPr lang="en-US" altLang="en-US" sz="1800" dirty="0"/>
          </a:p>
        </p:txBody>
      </p:sp>
      <p:pic>
        <p:nvPicPr>
          <p:cNvPr id="5" name="Picture 2" descr="Image result for uastec 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8913" y="6259757"/>
            <a:ext cx="1820255" cy="544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C05C3-FFD4-C94D-BEDD-B4CBB912460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001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7" name="Content Placeholder 3">
            <a:extLst>
              <a:ext uri="{FF2B5EF4-FFF2-40B4-BE49-F238E27FC236}">
                <a16:creationId xmlns:a16="http://schemas.microsoft.com/office/drawing/2014/main" xmlns="" id="{27ABAD1F-CA95-334C-B6C8-AFD38A9FE4F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865"/>
          <a:stretch>
            <a:fillRect/>
          </a:stretch>
        </p:blipFill>
        <p:spPr>
          <a:xfrm>
            <a:off x="373836" y="642552"/>
            <a:ext cx="8226466" cy="4949413"/>
          </a:xfrm>
        </p:spPr>
      </p:pic>
      <p:sp>
        <p:nvSpPr>
          <p:cNvPr id="57348" name="Rectangle 4">
            <a:extLst>
              <a:ext uri="{FF2B5EF4-FFF2-40B4-BE49-F238E27FC236}">
                <a16:creationId xmlns:a16="http://schemas.microsoft.com/office/drawing/2014/main" xmlns="" id="{32707CE9-330F-CA40-900D-876E1446F9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5832389"/>
            <a:ext cx="69342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000"/>
              <a:t>Slide from https://www.slideshare.net/Engineeramir393/photogrammetry-amir</a:t>
            </a:r>
          </a:p>
        </p:txBody>
      </p:sp>
      <p:pic>
        <p:nvPicPr>
          <p:cNvPr id="4" name="Picture 2" descr="Image result for uastec 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8913" y="6259757"/>
            <a:ext cx="1820255" cy="544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C05C3-FFD4-C94D-BEDD-B4CBB912460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33651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18B26E4-843B-9A41-8234-0BAC507281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3364" y="2861191"/>
            <a:ext cx="7886700" cy="1325563"/>
          </a:xfrm>
        </p:spPr>
        <p:txBody>
          <a:bodyPr/>
          <a:lstStyle/>
          <a:p>
            <a:r>
              <a:rPr lang="en-US" dirty="0"/>
              <a:t>We are concerned with aerial photos</a:t>
            </a:r>
          </a:p>
        </p:txBody>
      </p:sp>
      <p:pic>
        <p:nvPicPr>
          <p:cNvPr id="3" name="Picture 2" descr="Image result for uastec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8913" y="6259757"/>
            <a:ext cx="1820255" cy="544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C05C3-FFD4-C94D-BEDD-B4CBB912460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0956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4E98103-B850-4148-BA6F-6CDFA40432AA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9</a:t>
            </a:fld>
            <a:endParaRPr lang="en-US" altLang="en-US" sz="1400"/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600" dirty="0"/>
              <a:t>Categories of Aerial Photographs</a:t>
            </a:r>
          </a:p>
        </p:txBody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600200"/>
            <a:ext cx="86868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>
                <a:solidFill>
                  <a:srgbClr val="006600"/>
                </a:solidFill>
              </a:rPr>
              <a:t>Vertical Photograph</a:t>
            </a:r>
            <a:r>
              <a:rPr lang="en-US" altLang="en-US"/>
              <a:t> 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Camera optical axis &lt; 3</a:t>
            </a:r>
            <a:r>
              <a:rPr lang="en-US" altLang="en-US">
                <a:cs typeface="Times New Roman" panose="02020603050405020304" pitchFamily="18" charset="0"/>
              </a:rPr>
              <a:t>° off vertical (minimal tilt)</a:t>
            </a:r>
            <a:endParaRPr lang="en-US" altLang="en-US"/>
          </a:p>
          <a:p>
            <a:pPr eaLnBrk="1" hangingPunct="1">
              <a:lnSpc>
                <a:spcPct val="90000"/>
              </a:lnSpc>
            </a:pPr>
            <a:r>
              <a:rPr lang="en-US" altLang="en-US">
                <a:solidFill>
                  <a:srgbClr val="006600"/>
                </a:solidFill>
              </a:rPr>
              <a:t>Low-Oblique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Camera optical axis &gt; 3</a:t>
            </a:r>
            <a:r>
              <a:rPr lang="en-US" altLang="en-US">
                <a:cs typeface="Times New Roman" panose="02020603050405020304" pitchFamily="18" charset="0"/>
              </a:rPr>
              <a:t>° off vertical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>
                <a:cs typeface="Times New Roman" panose="02020603050405020304" pitchFamily="18" charset="0"/>
              </a:rPr>
              <a:t>Horizon not in image</a:t>
            </a:r>
            <a:endParaRPr lang="en-US" altLang="en-US"/>
          </a:p>
          <a:p>
            <a:pPr eaLnBrk="1" hangingPunct="1">
              <a:lnSpc>
                <a:spcPct val="90000"/>
              </a:lnSpc>
            </a:pPr>
            <a:r>
              <a:rPr lang="en-US" altLang="en-US">
                <a:solidFill>
                  <a:srgbClr val="006600"/>
                </a:solidFill>
              </a:rPr>
              <a:t>High Oblique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/>
              <a:t>Camera optical axis &gt; 3</a:t>
            </a:r>
            <a:r>
              <a:rPr lang="en-US" altLang="en-US">
                <a:cs typeface="Times New Roman" panose="02020603050405020304" pitchFamily="18" charset="0"/>
              </a:rPr>
              <a:t>° off vertical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>
                <a:cs typeface="Times New Roman" panose="02020603050405020304" pitchFamily="18" charset="0"/>
              </a:rPr>
              <a:t>Horizon in image</a:t>
            </a:r>
            <a:endParaRPr lang="en-US" altLang="en-US"/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en-US" altLang="en-US"/>
          </a:p>
        </p:txBody>
      </p:sp>
      <p:pic>
        <p:nvPicPr>
          <p:cNvPr id="5" name="Picture 2" descr="Image result for uastec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8913" y="6259757"/>
            <a:ext cx="1820255" cy="544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08617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FF2600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693</TotalTime>
  <Words>1049</Words>
  <Application>Microsoft Office PowerPoint</Application>
  <PresentationFormat>On-screen Show (4:3)</PresentationFormat>
  <Paragraphs>210</Paragraphs>
  <Slides>35</Slides>
  <Notes>35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4" baseType="lpstr">
      <vt:lpstr>Al Bayan Plain</vt:lpstr>
      <vt:lpstr>Arial</vt:lpstr>
      <vt:lpstr>Calibri</vt:lpstr>
      <vt:lpstr>Calibri Light</vt:lpstr>
      <vt:lpstr>Garamond</vt:lpstr>
      <vt:lpstr>Tahoma</vt:lpstr>
      <vt:lpstr>Times New Roman</vt:lpstr>
      <vt:lpstr>Wingdings</vt:lpstr>
      <vt:lpstr>Office Theme</vt:lpstr>
      <vt:lpstr>Module 1</vt:lpstr>
      <vt:lpstr>Objectives</vt:lpstr>
      <vt:lpstr>3D Reconstruction</vt:lpstr>
      <vt:lpstr>Ultimately we want to do this from aircraft…</vt:lpstr>
      <vt:lpstr>PowerPoint Presentation</vt:lpstr>
      <vt:lpstr>What is photogrammetry?</vt:lpstr>
      <vt:lpstr>PowerPoint Presentation</vt:lpstr>
      <vt:lpstr>We are concerned with aerial photos</vt:lpstr>
      <vt:lpstr>Categories of Aerial Photographs</vt:lpstr>
      <vt:lpstr>PowerPoint Presentation</vt:lpstr>
      <vt:lpstr>PowerPoint Presentation</vt:lpstr>
      <vt:lpstr>PowerPoint Presentation</vt:lpstr>
      <vt:lpstr>PowerPoint Presentation</vt:lpstr>
      <vt:lpstr>Block of traditional aerial photos</vt:lpstr>
      <vt:lpstr>Geometry of vertical aerial photo</vt:lpstr>
      <vt:lpstr>PowerPoint Presentation</vt:lpstr>
      <vt:lpstr>Photo Scale (S)</vt:lpstr>
      <vt:lpstr>Example</vt:lpstr>
      <vt:lpstr>Scale Relation to Focal Length and Flying Height</vt:lpstr>
      <vt:lpstr>Example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Measurements from non-corrected Aerial Photo </vt:lpstr>
      <vt:lpstr>Orthographic vs. Perspective Projection</vt:lpstr>
      <vt:lpstr>Relief Displacement</vt:lpstr>
      <vt:lpstr>PowerPoint Presentation</vt:lpstr>
      <vt:lpstr>Correcting for Relief Displacement</vt:lpstr>
      <vt:lpstr>What is Parallax?</vt:lpstr>
      <vt:lpstr>Importance of parallax in photogrammetry?</vt:lpstr>
      <vt:lpstr>Stereo-photogrammetry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John Nelson</cp:lastModifiedBy>
  <cp:revision>71</cp:revision>
  <dcterms:created xsi:type="dcterms:W3CDTF">2018-02-25T22:50:53Z</dcterms:created>
  <dcterms:modified xsi:type="dcterms:W3CDTF">2018-10-23T04:30:53Z</dcterms:modified>
</cp:coreProperties>
</file>