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27" r:id="rId1"/>
  </p:sldMasterIdLst>
  <p:notesMasterIdLst>
    <p:notesMasterId r:id="rId12"/>
  </p:notesMasterIdLst>
  <p:handoutMasterIdLst>
    <p:handoutMasterId r:id="rId13"/>
  </p:handoutMasterIdLst>
  <p:sldIdLst>
    <p:sldId id="542" r:id="rId2"/>
    <p:sldId id="562" r:id="rId3"/>
    <p:sldId id="563" r:id="rId4"/>
    <p:sldId id="559" r:id="rId5"/>
    <p:sldId id="565" r:id="rId6"/>
    <p:sldId id="566" r:id="rId7"/>
    <p:sldId id="567" r:id="rId8"/>
    <p:sldId id="568" r:id="rId9"/>
    <p:sldId id="569" r:id="rId10"/>
    <p:sldId id="558" r:id="rId11"/>
  </p:sldIdLst>
  <p:sldSz cx="9144000" cy="5143500" type="screen16x9"/>
  <p:notesSz cx="7102475" cy="9388475"/>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18" autoAdjust="0"/>
    <p:restoredTop sz="64312" autoAdjust="0"/>
  </p:normalViewPr>
  <p:slideViewPr>
    <p:cSldViewPr snapToGrid="0">
      <p:cViewPr varScale="1">
        <p:scale>
          <a:sx n="97" d="100"/>
          <a:sy n="97" d="100"/>
        </p:scale>
        <p:origin x="1032" y="84"/>
      </p:cViewPr>
      <p:guideLst>
        <p:guide orient="horz" pos="1620"/>
        <p:guide pos="2880"/>
      </p:guideLst>
    </p:cSldViewPr>
  </p:slideViewPr>
  <p:outlineViewPr>
    <p:cViewPr>
      <p:scale>
        <a:sx n="33" d="100"/>
        <a:sy n="33" d="100"/>
      </p:scale>
      <p:origin x="0" y="2602"/>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8" d="100"/>
          <a:sy n="88" d="100"/>
        </p:scale>
        <p:origin x="2309"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5BD8D4-7084-46DE-B5AA-1F33F51A6ADA}"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E704CA9A-823D-44F1-8D0E-385822346673}">
      <dgm:prSet phldrT="[Text]"/>
      <dgm:spPr/>
      <dgm:t>
        <a:bodyPr/>
        <a:lstStyle/>
        <a:p>
          <a:r>
            <a:rPr lang="en-US" dirty="0"/>
            <a:t>Lamp post</a:t>
          </a:r>
        </a:p>
      </dgm:t>
    </dgm:pt>
    <dgm:pt modelId="{E152AE7B-0541-471C-B73E-2E65664FFB5A}" type="parTrans" cxnId="{76A84B17-F37E-4788-83AD-210468E89DC7}">
      <dgm:prSet/>
      <dgm:spPr/>
      <dgm:t>
        <a:bodyPr/>
        <a:lstStyle/>
        <a:p>
          <a:endParaRPr lang="en-US"/>
        </a:p>
      </dgm:t>
    </dgm:pt>
    <dgm:pt modelId="{697813AD-A5E6-4BAF-A6C9-F06E9F272372}" type="sibTrans" cxnId="{76A84B17-F37E-4788-83AD-210468E89DC7}">
      <dgm:prSet/>
      <dgm:spPr/>
      <dgm:t>
        <a:bodyPr/>
        <a:lstStyle/>
        <a:p>
          <a:endParaRPr lang="en-US"/>
        </a:p>
      </dgm:t>
    </dgm:pt>
    <dgm:pt modelId="{62F8661A-BE73-4F89-B9B2-111E22E715DF}">
      <dgm:prSet phldrT="[Text]"/>
      <dgm:spPr/>
      <dgm:t>
        <a:bodyPr/>
        <a:lstStyle/>
        <a:p>
          <a:r>
            <a:rPr lang="en-US" dirty="0"/>
            <a:t>ID#1</a:t>
          </a:r>
        </a:p>
      </dgm:t>
    </dgm:pt>
    <dgm:pt modelId="{313D1193-4972-4702-B3EB-4F8FF50A0AE0}" type="parTrans" cxnId="{E46F808F-46A3-4850-A2C1-F60AD95E3F69}">
      <dgm:prSet/>
      <dgm:spPr/>
      <dgm:t>
        <a:bodyPr/>
        <a:lstStyle/>
        <a:p>
          <a:endParaRPr lang="en-US"/>
        </a:p>
      </dgm:t>
    </dgm:pt>
    <dgm:pt modelId="{8B24E433-A2E0-4E52-9962-AAFA840F10C0}" type="sibTrans" cxnId="{E46F808F-46A3-4850-A2C1-F60AD95E3F69}">
      <dgm:prSet/>
      <dgm:spPr/>
      <dgm:t>
        <a:bodyPr/>
        <a:lstStyle/>
        <a:p>
          <a:endParaRPr lang="en-US"/>
        </a:p>
      </dgm:t>
    </dgm:pt>
    <dgm:pt modelId="{511BBF0B-DA56-4442-94D6-0AB58A0876E3}">
      <dgm:prSet phldrT="[Text]"/>
      <dgm:spPr/>
      <dgm:t>
        <a:bodyPr/>
        <a:lstStyle/>
        <a:p>
          <a:r>
            <a:rPr lang="en-US" dirty="0"/>
            <a:t>Light bulbs</a:t>
          </a:r>
        </a:p>
      </dgm:t>
    </dgm:pt>
    <dgm:pt modelId="{98E2C5DB-F155-4FF4-A075-93847D85B639}" type="parTrans" cxnId="{2D9F7960-6F8A-4568-B303-F79B964CE8A1}">
      <dgm:prSet/>
      <dgm:spPr/>
      <dgm:t>
        <a:bodyPr/>
        <a:lstStyle/>
        <a:p>
          <a:endParaRPr lang="en-US"/>
        </a:p>
      </dgm:t>
    </dgm:pt>
    <dgm:pt modelId="{36E3221B-FE6A-468C-8C34-3B8369231ADB}" type="sibTrans" cxnId="{2D9F7960-6F8A-4568-B303-F79B964CE8A1}">
      <dgm:prSet/>
      <dgm:spPr/>
      <dgm:t>
        <a:bodyPr/>
        <a:lstStyle/>
        <a:p>
          <a:endParaRPr lang="en-US"/>
        </a:p>
      </dgm:t>
    </dgm:pt>
    <dgm:pt modelId="{0BC705B1-D50D-4770-AEB0-877078C0337C}">
      <dgm:prSet phldrT="[Text]"/>
      <dgm:spPr/>
      <dgm:t>
        <a:bodyPr/>
        <a:lstStyle/>
        <a:p>
          <a:r>
            <a:rPr lang="en-US" dirty="0"/>
            <a:t>ID#A</a:t>
          </a:r>
        </a:p>
      </dgm:t>
    </dgm:pt>
    <dgm:pt modelId="{507973E7-AA96-4E63-98A3-A07A78049ACD}" type="parTrans" cxnId="{4551641F-F757-43B5-9C7C-FF3C9D6FD44F}">
      <dgm:prSet/>
      <dgm:spPr/>
      <dgm:t>
        <a:bodyPr/>
        <a:lstStyle/>
        <a:p>
          <a:endParaRPr lang="en-US"/>
        </a:p>
      </dgm:t>
    </dgm:pt>
    <dgm:pt modelId="{BDDCB57C-B956-4E1F-8362-11D3B865C9F7}" type="sibTrans" cxnId="{4551641F-F757-43B5-9C7C-FF3C9D6FD44F}">
      <dgm:prSet/>
      <dgm:spPr/>
      <dgm:t>
        <a:bodyPr/>
        <a:lstStyle/>
        <a:p>
          <a:endParaRPr lang="en-US"/>
        </a:p>
      </dgm:t>
    </dgm:pt>
    <dgm:pt modelId="{05DF3289-DF39-4631-8BFE-BBEBCEFB5DDE}">
      <dgm:prSet phldrT="[Text]"/>
      <dgm:spPr/>
      <dgm:t>
        <a:bodyPr/>
        <a:lstStyle/>
        <a:p>
          <a:r>
            <a:rPr lang="en-US" dirty="0"/>
            <a:t>ID#B</a:t>
          </a:r>
        </a:p>
      </dgm:t>
    </dgm:pt>
    <dgm:pt modelId="{657FFCF1-34B8-4B1C-A0E5-E3509EEA53A1}" type="parTrans" cxnId="{E87560BF-44E1-49AF-AF60-6F5DF2C5C23C}">
      <dgm:prSet/>
      <dgm:spPr/>
      <dgm:t>
        <a:bodyPr/>
        <a:lstStyle/>
        <a:p>
          <a:endParaRPr lang="en-US"/>
        </a:p>
      </dgm:t>
    </dgm:pt>
    <dgm:pt modelId="{75E0CCBE-8C56-40DE-8D3D-E73D3440B82C}" type="sibTrans" cxnId="{E87560BF-44E1-49AF-AF60-6F5DF2C5C23C}">
      <dgm:prSet/>
      <dgm:spPr/>
      <dgm:t>
        <a:bodyPr/>
        <a:lstStyle/>
        <a:p>
          <a:endParaRPr lang="en-US"/>
        </a:p>
      </dgm:t>
    </dgm:pt>
    <dgm:pt modelId="{BA69C8DF-DEFA-4C0E-A1BD-072796CE8AC0}">
      <dgm:prSet phldrT="[Text]"/>
      <dgm:spPr/>
      <dgm:t>
        <a:bodyPr/>
        <a:lstStyle/>
        <a:p>
          <a:r>
            <a:rPr lang="en-US" dirty="0"/>
            <a:t>ID#C</a:t>
          </a:r>
        </a:p>
      </dgm:t>
    </dgm:pt>
    <dgm:pt modelId="{842B6CB7-ECBC-465C-8F47-BF6CAEE6EB21}" type="parTrans" cxnId="{476A6CDC-F51B-4CD8-BDF7-63946F682002}">
      <dgm:prSet/>
      <dgm:spPr/>
      <dgm:t>
        <a:bodyPr/>
        <a:lstStyle/>
        <a:p>
          <a:endParaRPr lang="en-US"/>
        </a:p>
      </dgm:t>
    </dgm:pt>
    <dgm:pt modelId="{59582275-3BFE-423C-8D51-3DC528F400C8}" type="sibTrans" cxnId="{476A6CDC-F51B-4CD8-BDF7-63946F682002}">
      <dgm:prSet/>
      <dgm:spPr/>
      <dgm:t>
        <a:bodyPr/>
        <a:lstStyle/>
        <a:p>
          <a:endParaRPr lang="en-US"/>
        </a:p>
      </dgm:t>
    </dgm:pt>
    <dgm:pt modelId="{6A414692-110C-49BE-91C9-1FEA7CB21A8B}">
      <dgm:prSet phldrT="[Text]"/>
      <dgm:spPr/>
      <dgm:t>
        <a:bodyPr/>
        <a:lstStyle/>
        <a:p>
          <a:r>
            <a:rPr lang="en-US" dirty="0">
              <a:solidFill>
                <a:schemeClr val="bg1">
                  <a:lumMod val="75000"/>
                </a:schemeClr>
              </a:solidFill>
            </a:rPr>
            <a:t>ID#2</a:t>
          </a:r>
        </a:p>
      </dgm:t>
    </dgm:pt>
    <dgm:pt modelId="{8C8C9E67-696C-475A-A8C9-E3CDE3BCB6B2}" type="parTrans" cxnId="{9A295717-4B6F-4FDF-9D3B-CD22BF415A35}">
      <dgm:prSet/>
      <dgm:spPr/>
      <dgm:t>
        <a:bodyPr/>
        <a:lstStyle/>
        <a:p>
          <a:endParaRPr lang="en-US"/>
        </a:p>
      </dgm:t>
    </dgm:pt>
    <dgm:pt modelId="{A0CEF77D-1105-4D18-92C9-BA97DD500339}" type="sibTrans" cxnId="{9A295717-4B6F-4FDF-9D3B-CD22BF415A35}">
      <dgm:prSet/>
      <dgm:spPr/>
      <dgm:t>
        <a:bodyPr/>
        <a:lstStyle/>
        <a:p>
          <a:endParaRPr lang="en-US"/>
        </a:p>
      </dgm:t>
    </dgm:pt>
    <dgm:pt modelId="{EC9D6181-DFA1-4DE3-8BD5-5F43F1293DF0}">
      <dgm:prSet phldrT="[Text]"/>
      <dgm:spPr/>
      <dgm:t>
        <a:bodyPr/>
        <a:lstStyle/>
        <a:p>
          <a:r>
            <a:rPr lang="en-US" dirty="0">
              <a:solidFill>
                <a:schemeClr val="bg1">
                  <a:lumMod val="75000"/>
                </a:schemeClr>
              </a:solidFill>
            </a:rPr>
            <a:t>ID#3</a:t>
          </a:r>
        </a:p>
      </dgm:t>
    </dgm:pt>
    <dgm:pt modelId="{E653DACA-E0F5-4EB3-A6A5-166A987F0F42}" type="parTrans" cxnId="{F38373A7-DA8F-4064-80F8-DED4F0D180BD}">
      <dgm:prSet/>
      <dgm:spPr/>
      <dgm:t>
        <a:bodyPr/>
        <a:lstStyle/>
        <a:p>
          <a:endParaRPr lang="en-US"/>
        </a:p>
      </dgm:t>
    </dgm:pt>
    <dgm:pt modelId="{02493C03-2411-4A76-8235-FEED32DA7118}" type="sibTrans" cxnId="{F38373A7-DA8F-4064-80F8-DED4F0D180BD}">
      <dgm:prSet/>
      <dgm:spPr/>
      <dgm:t>
        <a:bodyPr/>
        <a:lstStyle/>
        <a:p>
          <a:endParaRPr lang="en-US"/>
        </a:p>
      </dgm:t>
    </dgm:pt>
    <dgm:pt modelId="{FCE8C4F0-7A7F-4328-9C02-CBC9799D70B1}">
      <dgm:prSet phldrT="[Text]"/>
      <dgm:spPr/>
      <dgm:t>
        <a:bodyPr/>
        <a:lstStyle/>
        <a:p>
          <a:r>
            <a:rPr lang="en-US" dirty="0">
              <a:solidFill>
                <a:schemeClr val="bg1">
                  <a:lumMod val="75000"/>
                </a:schemeClr>
              </a:solidFill>
            </a:rPr>
            <a:t>ID#D</a:t>
          </a:r>
        </a:p>
      </dgm:t>
    </dgm:pt>
    <dgm:pt modelId="{571E6FAB-9CD4-479C-97BE-FE06AB0B4A92}" type="parTrans" cxnId="{6E791124-506B-47BA-9ECD-7C432868763B}">
      <dgm:prSet/>
      <dgm:spPr/>
      <dgm:t>
        <a:bodyPr/>
        <a:lstStyle/>
        <a:p>
          <a:endParaRPr lang="en-US"/>
        </a:p>
      </dgm:t>
    </dgm:pt>
    <dgm:pt modelId="{5CD5FA09-1CF0-4FF9-8B3A-CE3AE18F845B}" type="sibTrans" cxnId="{6E791124-506B-47BA-9ECD-7C432868763B}">
      <dgm:prSet/>
      <dgm:spPr/>
      <dgm:t>
        <a:bodyPr/>
        <a:lstStyle/>
        <a:p>
          <a:endParaRPr lang="en-US"/>
        </a:p>
      </dgm:t>
    </dgm:pt>
    <dgm:pt modelId="{318F58E9-E0EB-4A95-A2D7-AA0DC4F689C0}">
      <dgm:prSet phldrT="[Text]"/>
      <dgm:spPr/>
      <dgm:t>
        <a:bodyPr/>
        <a:lstStyle/>
        <a:p>
          <a:r>
            <a:rPr lang="en-US" dirty="0">
              <a:solidFill>
                <a:schemeClr val="bg1">
                  <a:lumMod val="75000"/>
                </a:schemeClr>
              </a:solidFill>
            </a:rPr>
            <a:t>ID#E</a:t>
          </a:r>
        </a:p>
      </dgm:t>
    </dgm:pt>
    <dgm:pt modelId="{A3540A02-4B5C-448E-81E5-C4A1AE61EB13}" type="parTrans" cxnId="{59496D5B-59FD-4CFF-B206-B46370EF342B}">
      <dgm:prSet/>
      <dgm:spPr/>
      <dgm:t>
        <a:bodyPr/>
        <a:lstStyle/>
        <a:p>
          <a:endParaRPr lang="en-US"/>
        </a:p>
      </dgm:t>
    </dgm:pt>
    <dgm:pt modelId="{E4F2C418-6D9C-4975-8F08-9D684768E38E}" type="sibTrans" cxnId="{59496D5B-59FD-4CFF-B206-B46370EF342B}">
      <dgm:prSet/>
      <dgm:spPr/>
      <dgm:t>
        <a:bodyPr/>
        <a:lstStyle/>
        <a:p>
          <a:endParaRPr lang="en-US"/>
        </a:p>
      </dgm:t>
    </dgm:pt>
    <dgm:pt modelId="{C0C470A6-DD5D-476B-8F83-61BA9ED26997}" type="pres">
      <dgm:prSet presAssocID="{745BD8D4-7084-46DE-B5AA-1F33F51A6ADA}" presName="Name0" presStyleCnt="0">
        <dgm:presLayoutVars>
          <dgm:dir/>
          <dgm:animLvl val="lvl"/>
          <dgm:resizeHandles val="exact"/>
        </dgm:presLayoutVars>
      </dgm:prSet>
      <dgm:spPr/>
    </dgm:pt>
    <dgm:pt modelId="{308580AB-7AF0-4848-87C2-7473E25A562D}" type="pres">
      <dgm:prSet presAssocID="{745BD8D4-7084-46DE-B5AA-1F33F51A6ADA}" presName="tSp" presStyleCnt="0"/>
      <dgm:spPr/>
    </dgm:pt>
    <dgm:pt modelId="{4D26A5D6-1313-453B-8FD6-9C1A03F3A74D}" type="pres">
      <dgm:prSet presAssocID="{745BD8D4-7084-46DE-B5AA-1F33F51A6ADA}" presName="bSp" presStyleCnt="0"/>
      <dgm:spPr/>
    </dgm:pt>
    <dgm:pt modelId="{66A5668F-8AE6-447E-8A26-E682726E45C2}" type="pres">
      <dgm:prSet presAssocID="{745BD8D4-7084-46DE-B5AA-1F33F51A6ADA}" presName="process" presStyleCnt="0"/>
      <dgm:spPr/>
    </dgm:pt>
    <dgm:pt modelId="{AB9B5820-FD3E-419F-8CF6-FD27E2CA3908}" type="pres">
      <dgm:prSet presAssocID="{E704CA9A-823D-44F1-8D0E-385822346673}" presName="composite1" presStyleCnt="0"/>
      <dgm:spPr/>
    </dgm:pt>
    <dgm:pt modelId="{B5E30E2B-EAD1-47E1-BAD0-577A0E9C2590}" type="pres">
      <dgm:prSet presAssocID="{E704CA9A-823D-44F1-8D0E-385822346673}" presName="dummyNode1" presStyleLbl="node1" presStyleIdx="0" presStyleCnt="2"/>
      <dgm:spPr/>
    </dgm:pt>
    <dgm:pt modelId="{232BAFB4-0A15-4510-9DBE-024E476A1C13}" type="pres">
      <dgm:prSet presAssocID="{E704CA9A-823D-44F1-8D0E-385822346673}" presName="childNode1" presStyleLbl="bgAcc1" presStyleIdx="0" presStyleCnt="2">
        <dgm:presLayoutVars>
          <dgm:bulletEnabled val="1"/>
        </dgm:presLayoutVars>
      </dgm:prSet>
      <dgm:spPr/>
    </dgm:pt>
    <dgm:pt modelId="{73DF0F79-503E-4C48-9D23-4C242FDA14F4}" type="pres">
      <dgm:prSet presAssocID="{E704CA9A-823D-44F1-8D0E-385822346673}" presName="childNode1tx" presStyleLbl="bgAcc1" presStyleIdx="0" presStyleCnt="2">
        <dgm:presLayoutVars>
          <dgm:bulletEnabled val="1"/>
        </dgm:presLayoutVars>
      </dgm:prSet>
      <dgm:spPr/>
    </dgm:pt>
    <dgm:pt modelId="{8FF66C42-3255-46EF-8397-1C049AE79074}" type="pres">
      <dgm:prSet presAssocID="{E704CA9A-823D-44F1-8D0E-385822346673}" presName="parentNode1" presStyleLbl="node1" presStyleIdx="0" presStyleCnt="2">
        <dgm:presLayoutVars>
          <dgm:chMax val="1"/>
          <dgm:bulletEnabled val="1"/>
        </dgm:presLayoutVars>
      </dgm:prSet>
      <dgm:spPr/>
    </dgm:pt>
    <dgm:pt modelId="{CF644088-D2B3-4196-8D64-4BFC3EFE22DB}" type="pres">
      <dgm:prSet presAssocID="{E704CA9A-823D-44F1-8D0E-385822346673}" presName="connSite1" presStyleCnt="0"/>
      <dgm:spPr/>
    </dgm:pt>
    <dgm:pt modelId="{EBC9292B-6DDC-43FC-88AE-03BC42D8010F}" type="pres">
      <dgm:prSet presAssocID="{697813AD-A5E6-4BAF-A6C9-F06E9F272372}" presName="Name9" presStyleLbl="sibTrans2D1" presStyleIdx="0" presStyleCnt="1"/>
      <dgm:spPr/>
    </dgm:pt>
    <dgm:pt modelId="{EEED8309-7D30-4FBD-B2CF-35CF35B8E784}" type="pres">
      <dgm:prSet presAssocID="{511BBF0B-DA56-4442-94D6-0AB58A0876E3}" presName="composite2" presStyleCnt="0"/>
      <dgm:spPr/>
    </dgm:pt>
    <dgm:pt modelId="{5E45024B-0BFA-4309-B49A-9BCEA38632F8}" type="pres">
      <dgm:prSet presAssocID="{511BBF0B-DA56-4442-94D6-0AB58A0876E3}" presName="dummyNode2" presStyleLbl="node1" presStyleIdx="0" presStyleCnt="2"/>
      <dgm:spPr/>
    </dgm:pt>
    <dgm:pt modelId="{41C9E570-523B-476A-A079-8FA12E2167CE}" type="pres">
      <dgm:prSet presAssocID="{511BBF0B-DA56-4442-94D6-0AB58A0876E3}" presName="childNode2" presStyleLbl="bgAcc1" presStyleIdx="1" presStyleCnt="2">
        <dgm:presLayoutVars>
          <dgm:bulletEnabled val="1"/>
        </dgm:presLayoutVars>
      </dgm:prSet>
      <dgm:spPr/>
    </dgm:pt>
    <dgm:pt modelId="{E09B2567-B077-4421-8C93-58BDBEBF5B8A}" type="pres">
      <dgm:prSet presAssocID="{511BBF0B-DA56-4442-94D6-0AB58A0876E3}" presName="childNode2tx" presStyleLbl="bgAcc1" presStyleIdx="1" presStyleCnt="2">
        <dgm:presLayoutVars>
          <dgm:bulletEnabled val="1"/>
        </dgm:presLayoutVars>
      </dgm:prSet>
      <dgm:spPr/>
    </dgm:pt>
    <dgm:pt modelId="{7BBEB84D-48AB-4A75-9517-FB5D843AED26}" type="pres">
      <dgm:prSet presAssocID="{511BBF0B-DA56-4442-94D6-0AB58A0876E3}" presName="parentNode2" presStyleLbl="node1" presStyleIdx="1" presStyleCnt="2">
        <dgm:presLayoutVars>
          <dgm:chMax val="0"/>
          <dgm:bulletEnabled val="1"/>
        </dgm:presLayoutVars>
      </dgm:prSet>
      <dgm:spPr/>
    </dgm:pt>
    <dgm:pt modelId="{2B056DA6-6769-4AB6-B5E8-ECDB0E172DFD}" type="pres">
      <dgm:prSet presAssocID="{511BBF0B-DA56-4442-94D6-0AB58A0876E3}" presName="connSite2" presStyleCnt="0"/>
      <dgm:spPr/>
    </dgm:pt>
  </dgm:ptLst>
  <dgm:cxnLst>
    <dgm:cxn modelId="{F27C0C14-AF82-4FBD-9150-C39A2516AFC0}" type="presOf" srcId="{E704CA9A-823D-44F1-8D0E-385822346673}" destId="{8FF66C42-3255-46EF-8397-1C049AE79074}" srcOrd="0" destOrd="0" presId="urn:microsoft.com/office/officeart/2005/8/layout/hProcess4"/>
    <dgm:cxn modelId="{76A84B17-F37E-4788-83AD-210468E89DC7}" srcId="{745BD8D4-7084-46DE-B5AA-1F33F51A6ADA}" destId="{E704CA9A-823D-44F1-8D0E-385822346673}" srcOrd="0" destOrd="0" parTransId="{E152AE7B-0541-471C-B73E-2E65664FFB5A}" sibTransId="{697813AD-A5E6-4BAF-A6C9-F06E9F272372}"/>
    <dgm:cxn modelId="{9A295717-4B6F-4FDF-9D3B-CD22BF415A35}" srcId="{E704CA9A-823D-44F1-8D0E-385822346673}" destId="{6A414692-110C-49BE-91C9-1FEA7CB21A8B}" srcOrd="1" destOrd="0" parTransId="{8C8C9E67-696C-475A-A8C9-E3CDE3BCB6B2}" sibTransId="{A0CEF77D-1105-4D18-92C9-BA97DD500339}"/>
    <dgm:cxn modelId="{4551641F-F757-43B5-9C7C-FF3C9D6FD44F}" srcId="{511BBF0B-DA56-4442-94D6-0AB58A0876E3}" destId="{0BC705B1-D50D-4770-AEB0-877078C0337C}" srcOrd="0" destOrd="0" parTransId="{507973E7-AA96-4E63-98A3-A07A78049ACD}" sibTransId="{BDDCB57C-B956-4E1F-8362-11D3B865C9F7}"/>
    <dgm:cxn modelId="{65131C22-0E9F-4FC5-9B07-92D48264E243}" type="presOf" srcId="{BA69C8DF-DEFA-4C0E-A1BD-072796CE8AC0}" destId="{41C9E570-523B-476A-A079-8FA12E2167CE}" srcOrd="0" destOrd="2" presId="urn:microsoft.com/office/officeart/2005/8/layout/hProcess4"/>
    <dgm:cxn modelId="{6E791124-506B-47BA-9ECD-7C432868763B}" srcId="{511BBF0B-DA56-4442-94D6-0AB58A0876E3}" destId="{FCE8C4F0-7A7F-4328-9C02-CBC9799D70B1}" srcOrd="3" destOrd="0" parTransId="{571E6FAB-9CD4-479C-97BE-FE06AB0B4A92}" sibTransId="{5CD5FA09-1CF0-4FF9-8B3A-CE3AE18F845B}"/>
    <dgm:cxn modelId="{94CD1C28-F891-4CB8-A49E-711930077549}" type="presOf" srcId="{697813AD-A5E6-4BAF-A6C9-F06E9F272372}" destId="{EBC9292B-6DDC-43FC-88AE-03BC42D8010F}" srcOrd="0" destOrd="0" presId="urn:microsoft.com/office/officeart/2005/8/layout/hProcess4"/>
    <dgm:cxn modelId="{56E94631-9B8E-4601-8802-839520A7EE01}" type="presOf" srcId="{745BD8D4-7084-46DE-B5AA-1F33F51A6ADA}" destId="{C0C470A6-DD5D-476B-8F83-61BA9ED26997}" srcOrd="0" destOrd="0" presId="urn:microsoft.com/office/officeart/2005/8/layout/hProcess4"/>
    <dgm:cxn modelId="{59496D5B-59FD-4CFF-B206-B46370EF342B}" srcId="{511BBF0B-DA56-4442-94D6-0AB58A0876E3}" destId="{318F58E9-E0EB-4A95-A2D7-AA0DC4F689C0}" srcOrd="4" destOrd="0" parTransId="{A3540A02-4B5C-448E-81E5-C4A1AE61EB13}" sibTransId="{E4F2C418-6D9C-4975-8F08-9D684768E38E}"/>
    <dgm:cxn modelId="{8F8F155C-8FD8-4124-ABEB-DB9F7AFBBDC0}" type="presOf" srcId="{0BC705B1-D50D-4770-AEB0-877078C0337C}" destId="{41C9E570-523B-476A-A079-8FA12E2167CE}" srcOrd="0" destOrd="0" presId="urn:microsoft.com/office/officeart/2005/8/layout/hProcess4"/>
    <dgm:cxn modelId="{2D9F7960-6F8A-4568-B303-F79B964CE8A1}" srcId="{745BD8D4-7084-46DE-B5AA-1F33F51A6ADA}" destId="{511BBF0B-DA56-4442-94D6-0AB58A0876E3}" srcOrd="1" destOrd="0" parTransId="{98E2C5DB-F155-4FF4-A075-93847D85B639}" sibTransId="{36E3221B-FE6A-468C-8C34-3B8369231ADB}"/>
    <dgm:cxn modelId="{FDE7E07E-2646-424F-B6E5-FE3EB6227264}" type="presOf" srcId="{6A414692-110C-49BE-91C9-1FEA7CB21A8B}" destId="{73DF0F79-503E-4C48-9D23-4C242FDA14F4}" srcOrd="1" destOrd="1" presId="urn:microsoft.com/office/officeart/2005/8/layout/hProcess4"/>
    <dgm:cxn modelId="{BEC3D086-7A10-48BF-A69F-18B64831F440}" type="presOf" srcId="{EC9D6181-DFA1-4DE3-8BD5-5F43F1293DF0}" destId="{232BAFB4-0A15-4510-9DBE-024E476A1C13}" srcOrd="0" destOrd="2" presId="urn:microsoft.com/office/officeart/2005/8/layout/hProcess4"/>
    <dgm:cxn modelId="{E46F808F-46A3-4850-A2C1-F60AD95E3F69}" srcId="{E704CA9A-823D-44F1-8D0E-385822346673}" destId="{62F8661A-BE73-4F89-B9B2-111E22E715DF}" srcOrd="0" destOrd="0" parTransId="{313D1193-4972-4702-B3EB-4F8FF50A0AE0}" sibTransId="{8B24E433-A2E0-4E52-9962-AAFA840F10C0}"/>
    <dgm:cxn modelId="{DBE721A1-0AEB-4459-A391-3EA4E26E19BB}" type="presOf" srcId="{62F8661A-BE73-4F89-B9B2-111E22E715DF}" destId="{73DF0F79-503E-4C48-9D23-4C242FDA14F4}" srcOrd="1" destOrd="0" presId="urn:microsoft.com/office/officeart/2005/8/layout/hProcess4"/>
    <dgm:cxn modelId="{B12E5AA4-5ABC-4E15-816A-54105E2E4111}" type="presOf" srcId="{BA69C8DF-DEFA-4C0E-A1BD-072796CE8AC0}" destId="{E09B2567-B077-4421-8C93-58BDBEBF5B8A}" srcOrd="1" destOrd="2" presId="urn:microsoft.com/office/officeart/2005/8/layout/hProcess4"/>
    <dgm:cxn modelId="{F38373A7-DA8F-4064-80F8-DED4F0D180BD}" srcId="{E704CA9A-823D-44F1-8D0E-385822346673}" destId="{EC9D6181-DFA1-4DE3-8BD5-5F43F1293DF0}" srcOrd="2" destOrd="0" parTransId="{E653DACA-E0F5-4EB3-A6A5-166A987F0F42}" sibTransId="{02493C03-2411-4A76-8235-FEED32DA7118}"/>
    <dgm:cxn modelId="{6C7FF8AF-DBB4-4C20-867D-DE739B93A614}" type="presOf" srcId="{05DF3289-DF39-4631-8BFE-BBEBCEFB5DDE}" destId="{E09B2567-B077-4421-8C93-58BDBEBF5B8A}" srcOrd="1" destOrd="1" presId="urn:microsoft.com/office/officeart/2005/8/layout/hProcess4"/>
    <dgm:cxn modelId="{614BE8B0-D200-423A-BB3F-B1DE383AD4C3}" type="presOf" srcId="{6A414692-110C-49BE-91C9-1FEA7CB21A8B}" destId="{232BAFB4-0A15-4510-9DBE-024E476A1C13}" srcOrd="0" destOrd="1" presId="urn:microsoft.com/office/officeart/2005/8/layout/hProcess4"/>
    <dgm:cxn modelId="{44C234BC-2E8C-49D3-BD0A-725A186B9425}" type="presOf" srcId="{05DF3289-DF39-4631-8BFE-BBEBCEFB5DDE}" destId="{41C9E570-523B-476A-A079-8FA12E2167CE}" srcOrd="0" destOrd="1" presId="urn:microsoft.com/office/officeart/2005/8/layout/hProcess4"/>
    <dgm:cxn modelId="{E87560BF-44E1-49AF-AF60-6F5DF2C5C23C}" srcId="{511BBF0B-DA56-4442-94D6-0AB58A0876E3}" destId="{05DF3289-DF39-4631-8BFE-BBEBCEFB5DDE}" srcOrd="1" destOrd="0" parTransId="{657FFCF1-34B8-4B1C-A0E5-E3509EEA53A1}" sibTransId="{75E0CCBE-8C56-40DE-8D3D-E73D3440B82C}"/>
    <dgm:cxn modelId="{2B328FC7-8FE8-41D0-8429-8A0389A16E1E}" type="presOf" srcId="{FCE8C4F0-7A7F-4328-9C02-CBC9799D70B1}" destId="{41C9E570-523B-476A-A079-8FA12E2167CE}" srcOrd="0" destOrd="3" presId="urn:microsoft.com/office/officeart/2005/8/layout/hProcess4"/>
    <dgm:cxn modelId="{C42AD3D1-39F2-466F-8E7A-7B3360295201}" type="presOf" srcId="{318F58E9-E0EB-4A95-A2D7-AA0DC4F689C0}" destId="{E09B2567-B077-4421-8C93-58BDBEBF5B8A}" srcOrd="1" destOrd="4" presId="urn:microsoft.com/office/officeart/2005/8/layout/hProcess4"/>
    <dgm:cxn modelId="{A74EE2D2-DC06-4F67-861E-8C4475B0825E}" type="presOf" srcId="{0BC705B1-D50D-4770-AEB0-877078C0337C}" destId="{E09B2567-B077-4421-8C93-58BDBEBF5B8A}" srcOrd="1" destOrd="0" presId="urn:microsoft.com/office/officeart/2005/8/layout/hProcess4"/>
    <dgm:cxn modelId="{A26DAFD9-3FDB-4595-88BD-B040ACA28ECC}" type="presOf" srcId="{511BBF0B-DA56-4442-94D6-0AB58A0876E3}" destId="{7BBEB84D-48AB-4A75-9517-FB5D843AED26}" srcOrd="0" destOrd="0" presId="urn:microsoft.com/office/officeart/2005/8/layout/hProcess4"/>
    <dgm:cxn modelId="{3BAFBED9-2C4C-4A57-B3D0-4A7B4951D47F}" type="presOf" srcId="{62F8661A-BE73-4F89-B9B2-111E22E715DF}" destId="{232BAFB4-0A15-4510-9DBE-024E476A1C13}" srcOrd="0" destOrd="0" presId="urn:microsoft.com/office/officeart/2005/8/layout/hProcess4"/>
    <dgm:cxn modelId="{476A6CDC-F51B-4CD8-BDF7-63946F682002}" srcId="{511BBF0B-DA56-4442-94D6-0AB58A0876E3}" destId="{BA69C8DF-DEFA-4C0E-A1BD-072796CE8AC0}" srcOrd="2" destOrd="0" parTransId="{842B6CB7-ECBC-465C-8F47-BF6CAEE6EB21}" sibTransId="{59582275-3BFE-423C-8D51-3DC528F400C8}"/>
    <dgm:cxn modelId="{188811E9-829D-426F-9126-CE87CD3D0515}" type="presOf" srcId="{FCE8C4F0-7A7F-4328-9C02-CBC9799D70B1}" destId="{E09B2567-B077-4421-8C93-58BDBEBF5B8A}" srcOrd="1" destOrd="3" presId="urn:microsoft.com/office/officeart/2005/8/layout/hProcess4"/>
    <dgm:cxn modelId="{95CA52EA-60C1-4135-A1CD-F06F3E0739A3}" type="presOf" srcId="{EC9D6181-DFA1-4DE3-8BD5-5F43F1293DF0}" destId="{73DF0F79-503E-4C48-9D23-4C242FDA14F4}" srcOrd="1" destOrd="2" presId="urn:microsoft.com/office/officeart/2005/8/layout/hProcess4"/>
    <dgm:cxn modelId="{9B65BDF4-1AAD-453C-A9BF-DBAF3AD12596}" type="presOf" srcId="{318F58E9-E0EB-4A95-A2D7-AA0DC4F689C0}" destId="{41C9E570-523B-476A-A079-8FA12E2167CE}" srcOrd="0" destOrd="4" presId="urn:microsoft.com/office/officeart/2005/8/layout/hProcess4"/>
    <dgm:cxn modelId="{1C2B63FD-AF34-41CC-87F7-FB9CD3588703}" type="presParOf" srcId="{C0C470A6-DD5D-476B-8F83-61BA9ED26997}" destId="{308580AB-7AF0-4848-87C2-7473E25A562D}" srcOrd="0" destOrd="0" presId="urn:microsoft.com/office/officeart/2005/8/layout/hProcess4"/>
    <dgm:cxn modelId="{0528E519-6FB4-4BB1-88AB-917C6A548B41}" type="presParOf" srcId="{C0C470A6-DD5D-476B-8F83-61BA9ED26997}" destId="{4D26A5D6-1313-453B-8FD6-9C1A03F3A74D}" srcOrd="1" destOrd="0" presId="urn:microsoft.com/office/officeart/2005/8/layout/hProcess4"/>
    <dgm:cxn modelId="{112FDCF7-9BD4-4328-ABDE-043DDC587A66}" type="presParOf" srcId="{C0C470A6-DD5D-476B-8F83-61BA9ED26997}" destId="{66A5668F-8AE6-447E-8A26-E682726E45C2}" srcOrd="2" destOrd="0" presId="urn:microsoft.com/office/officeart/2005/8/layout/hProcess4"/>
    <dgm:cxn modelId="{594BD278-8B54-4A32-9B75-5A581C52CFE1}" type="presParOf" srcId="{66A5668F-8AE6-447E-8A26-E682726E45C2}" destId="{AB9B5820-FD3E-419F-8CF6-FD27E2CA3908}" srcOrd="0" destOrd="0" presId="urn:microsoft.com/office/officeart/2005/8/layout/hProcess4"/>
    <dgm:cxn modelId="{48DF8765-5BFB-4B61-8A8F-635516535108}" type="presParOf" srcId="{AB9B5820-FD3E-419F-8CF6-FD27E2CA3908}" destId="{B5E30E2B-EAD1-47E1-BAD0-577A0E9C2590}" srcOrd="0" destOrd="0" presId="urn:microsoft.com/office/officeart/2005/8/layout/hProcess4"/>
    <dgm:cxn modelId="{176463BB-7A41-4874-8FB9-C137B428BC4E}" type="presParOf" srcId="{AB9B5820-FD3E-419F-8CF6-FD27E2CA3908}" destId="{232BAFB4-0A15-4510-9DBE-024E476A1C13}" srcOrd="1" destOrd="0" presId="urn:microsoft.com/office/officeart/2005/8/layout/hProcess4"/>
    <dgm:cxn modelId="{75FB849D-6D6D-4F3E-A51B-7A771B09F7CF}" type="presParOf" srcId="{AB9B5820-FD3E-419F-8CF6-FD27E2CA3908}" destId="{73DF0F79-503E-4C48-9D23-4C242FDA14F4}" srcOrd="2" destOrd="0" presId="urn:microsoft.com/office/officeart/2005/8/layout/hProcess4"/>
    <dgm:cxn modelId="{E8FABCAD-9F86-415A-BD9E-FF2C31446129}" type="presParOf" srcId="{AB9B5820-FD3E-419F-8CF6-FD27E2CA3908}" destId="{8FF66C42-3255-46EF-8397-1C049AE79074}" srcOrd="3" destOrd="0" presId="urn:microsoft.com/office/officeart/2005/8/layout/hProcess4"/>
    <dgm:cxn modelId="{CA004361-8F2F-4589-8638-E4AECAD9E680}" type="presParOf" srcId="{AB9B5820-FD3E-419F-8CF6-FD27E2CA3908}" destId="{CF644088-D2B3-4196-8D64-4BFC3EFE22DB}" srcOrd="4" destOrd="0" presId="urn:microsoft.com/office/officeart/2005/8/layout/hProcess4"/>
    <dgm:cxn modelId="{C84E3550-A2B6-4C7A-BE7B-CAFAFCD8B8B5}" type="presParOf" srcId="{66A5668F-8AE6-447E-8A26-E682726E45C2}" destId="{EBC9292B-6DDC-43FC-88AE-03BC42D8010F}" srcOrd="1" destOrd="0" presId="urn:microsoft.com/office/officeart/2005/8/layout/hProcess4"/>
    <dgm:cxn modelId="{B74763FC-FC22-4638-AB76-C61E34E40205}" type="presParOf" srcId="{66A5668F-8AE6-447E-8A26-E682726E45C2}" destId="{EEED8309-7D30-4FBD-B2CF-35CF35B8E784}" srcOrd="2" destOrd="0" presId="urn:microsoft.com/office/officeart/2005/8/layout/hProcess4"/>
    <dgm:cxn modelId="{862AB609-783F-488E-BD33-F305B77EFB3D}" type="presParOf" srcId="{EEED8309-7D30-4FBD-B2CF-35CF35B8E784}" destId="{5E45024B-0BFA-4309-B49A-9BCEA38632F8}" srcOrd="0" destOrd="0" presId="urn:microsoft.com/office/officeart/2005/8/layout/hProcess4"/>
    <dgm:cxn modelId="{BFED6B0D-002F-402C-8625-0B9C7C66B28F}" type="presParOf" srcId="{EEED8309-7D30-4FBD-B2CF-35CF35B8E784}" destId="{41C9E570-523B-476A-A079-8FA12E2167CE}" srcOrd="1" destOrd="0" presId="urn:microsoft.com/office/officeart/2005/8/layout/hProcess4"/>
    <dgm:cxn modelId="{3B71E2B9-D02C-4CFE-8FA9-24C07CFC5A68}" type="presParOf" srcId="{EEED8309-7D30-4FBD-B2CF-35CF35B8E784}" destId="{E09B2567-B077-4421-8C93-58BDBEBF5B8A}" srcOrd="2" destOrd="0" presId="urn:microsoft.com/office/officeart/2005/8/layout/hProcess4"/>
    <dgm:cxn modelId="{56C73B3B-EAB4-44BD-B185-94FEEE11116C}" type="presParOf" srcId="{EEED8309-7D30-4FBD-B2CF-35CF35B8E784}" destId="{7BBEB84D-48AB-4A75-9517-FB5D843AED26}" srcOrd="3" destOrd="0" presId="urn:microsoft.com/office/officeart/2005/8/layout/hProcess4"/>
    <dgm:cxn modelId="{C6A6B86E-5B4B-461F-A245-10C3F7EB6A4B}" type="presParOf" srcId="{EEED8309-7D30-4FBD-B2CF-35CF35B8E784}" destId="{2B056DA6-6769-4AB6-B5E8-ECDB0E172DFD}" srcOrd="4" destOrd="0" presId="urn:microsoft.com/office/officeart/2005/8/layout/hProcess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2BAFB4-0A15-4510-9DBE-024E476A1C13}">
      <dsp:nvSpPr>
        <dsp:cNvPr id="0" name=""/>
        <dsp:cNvSpPr/>
      </dsp:nvSpPr>
      <dsp:spPr>
        <a:xfrm>
          <a:off x="176801" y="675018"/>
          <a:ext cx="1572634" cy="129709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en-US" sz="1100" kern="1200" dirty="0"/>
            <a:t>ID#1</a:t>
          </a:r>
        </a:p>
        <a:p>
          <a:pPr marL="57150" lvl="1" indent="-57150" algn="l" defTabSz="488950">
            <a:lnSpc>
              <a:spcPct val="90000"/>
            </a:lnSpc>
            <a:spcBef>
              <a:spcPct val="0"/>
            </a:spcBef>
            <a:spcAft>
              <a:spcPct val="15000"/>
            </a:spcAft>
            <a:buChar char="•"/>
          </a:pPr>
          <a:r>
            <a:rPr lang="en-US" sz="1100" kern="1200" dirty="0">
              <a:solidFill>
                <a:schemeClr val="bg1">
                  <a:lumMod val="75000"/>
                </a:schemeClr>
              </a:solidFill>
            </a:rPr>
            <a:t>ID#2</a:t>
          </a:r>
        </a:p>
        <a:p>
          <a:pPr marL="57150" lvl="1" indent="-57150" algn="l" defTabSz="488950">
            <a:lnSpc>
              <a:spcPct val="90000"/>
            </a:lnSpc>
            <a:spcBef>
              <a:spcPct val="0"/>
            </a:spcBef>
            <a:spcAft>
              <a:spcPct val="15000"/>
            </a:spcAft>
            <a:buChar char="•"/>
          </a:pPr>
          <a:r>
            <a:rPr lang="en-US" sz="1100" kern="1200" dirty="0">
              <a:solidFill>
                <a:schemeClr val="bg1">
                  <a:lumMod val="75000"/>
                </a:schemeClr>
              </a:solidFill>
            </a:rPr>
            <a:t>ID#3</a:t>
          </a:r>
        </a:p>
      </dsp:txBody>
      <dsp:txXfrm>
        <a:off x="206651" y="704868"/>
        <a:ext cx="1512934" cy="959445"/>
      </dsp:txXfrm>
    </dsp:sp>
    <dsp:sp modelId="{EBC9292B-6DDC-43FC-88AE-03BC42D8010F}">
      <dsp:nvSpPr>
        <dsp:cNvPr id="0" name=""/>
        <dsp:cNvSpPr/>
      </dsp:nvSpPr>
      <dsp:spPr>
        <a:xfrm>
          <a:off x="1078114" y="1046920"/>
          <a:ext cx="1641291" cy="1641291"/>
        </a:xfrm>
        <a:prstGeom prst="leftCircularArrow">
          <a:avLst>
            <a:gd name="adj1" fmla="val 2592"/>
            <a:gd name="adj2" fmla="val 314742"/>
            <a:gd name="adj3" fmla="val 2090253"/>
            <a:gd name="adj4" fmla="val 9024489"/>
            <a:gd name="adj5" fmla="val 3023"/>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F66C42-3255-46EF-8397-1C049AE79074}">
      <dsp:nvSpPr>
        <dsp:cNvPr id="0" name=""/>
        <dsp:cNvSpPr/>
      </dsp:nvSpPr>
      <dsp:spPr>
        <a:xfrm>
          <a:off x="526275" y="1694163"/>
          <a:ext cx="1397896" cy="55589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dirty="0"/>
            <a:t>Lamp post</a:t>
          </a:r>
        </a:p>
      </dsp:txBody>
      <dsp:txXfrm>
        <a:off x="542557" y="1710445"/>
        <a:ext cx="1365332" cy="523333"/>
      </dsp:txXfrm>
    </dsp:sp>
    <dsp:sp modelId="{41C9E570-523B-476A-A079-8FA12E2167CE}">
      <dsp:nvSpPr>
        <dsp:cNvPr id="0" name=""/>
        <dsp:cNvSpPr/>
      </dsp:nvSpPr>
      <dsp:spPr>
        <a:xfrm>
          <a:off x="2126717" y="675018"/>
          <a:ext cx="1572634" cy="1297094"/>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en-US" sz="1100" kern="1200" dirty="0"/>
            <a:t>ID#A</a:t>
          </a:r>
        </a:p>
        <a:p>
          <a:pPr marL="57150" lvl="1" indent="-57150" algn="l" defTabSz="488950">
            <a:lnSpc>
              <a:spcPct val="90000"/>
            </a:lnSpc>
            <a:spcBef>
              <a:spcPct val="0"/>
            </a:spcBef>
            <a:spcAft>
              <a:spcPct val="15000"/>
            </a:spcAft>
            <a:buChar char="•"/>
          </a:pPr>
          <a:r>
            <a:rPr lang="en-US" sz="1100" kern="1200" dirty="0"/>
            <a:t>ID#B</a:t>
          </a:r>
        </a:p>
        <a:p>
          <a:pPr marL="57150" lvl="1" indent="-57150" algn="l" defTabSz="488950">
            <a:lnSpc>
              <a:spcPct val="90000"/>
            </a:lnSpc>
            <a:spcBef>
              <a:spcPct val="0"/>
            </a:spcBef>
            <a:spcAft>
              <a:spcPct val="15000"/>
            </a:spcAft>
            <a:buChar char="•"/>
          </a:pPr>
          <a:r>
            <a:rPr lang="en-US" sz="1100" kern="1200" dirty="0"/>
            <a:t>ID#C</a:t>
          </a:r>
        </a:p>
        <a:p>
          <a:pPr marL="57150" lvl="1" indent="-57150" algn="l" defTabSz="488950">
            <a:lnSpc>
              <a:spcPct val="90000"/>
            </a:lnSpc>
            <a:spcBef>
              <a:spcPct val="0"/>
            </a:spcBef>
            <a:spcAft>
              <a:spcPct val="15000"/>
            </a:spcAft>
            <a:buChar char="•"/>
          </a:pPr>
          <a:r>
            <a:rPr lang="en-US" sz="1100" kern="1200" dirty="0">
              <a:solidFill>
                <a:schemeClr val="bg1">
                  <a:lumMod val="75000"/>
                </a:schemeClr>
              </a:solidFill>
            </a:rPr>
            <a:t>ID#D</a:t>
          </a:r>
        </a:p>
        <a:p>
          <a:pPr marL="57150" lvl="1" indent="-57150" algn="l" defTabSz="488950">
            <a:lnSpc>
              <a:spcPct val="90000"/>
            </a:lnSpc>
            <a:spcBef>
              <a:spcPct val="0"/>
            </a:spcBef>
            <a:spcAft>
              <a:spcPct val="15000"/>
            </a:spcAft>
            <a:buChar char="•"/>
          </a:pPr>
          <a:r>
            <a:rPr lang="en-US" sz="1100" kern="1200" dirty="0">
              <a:solidFill>
                <a:schemeClr val="bg1">
                  <a:lumMod val="75000"/>
                </a:schemeClr>
              </a:solidFill>
            </a:rPr>
            <a:t>ID#E</a:t>
          </a:r>
        </a:p>
      </dsp:txBody>
      <dsp:txXfrm>
        <a:off x="2156567" y="982817"/>
        <a:ext cx="1512934" cy="959445"/>
      </dsp:txXfrm>
    </dsp:sp>
    <dsp:sp modelId="{7BBEB84D-48AB-4A75-9517-FB5D843AED26}">
      <dsp:nvSpPr>
        <dsp:cNvPr id="0" name=""/>
        <dsp:cNvSpPr/>
      </dsp:nvSpPr>
      <dsp:spPr>
        <a:xfrm>
          <a:off x="2476191" y="397069"/>
          <a:ext cx="1397896" cy="55589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dirty="0"/>
            <a:t>Light bulbs</a:t>
          </a:r>
        </a:p>
      </dsp:txBody>
      <dsp:txXfrm>
        <a:off x="2492473" y="413351"/>
        <a:ext cx="1365332" cy="52333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3077739" cy="469424"/>
          </a:xfrm>
          <a:prstGeom prst="rect">
            <a:avLst/>
          </a:prstGeom>
          <a:noFill/>
          <a:ln w="9525">
            <a:noFill/>
            <a:miter lim="800000"/>
            <a:headEnd/>
            <a:tailEnd/>
          </a:ln>
          <a:effectLst/>
        </p:spPr>
        <p:txBody>
          <a:bodyPr vert="horz" wrap="square" lIns="94229" tIns="47114" rIns="94229" bIns="47114" numCol="1" anchor="t"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5" name="Rectangle 3"/>
          <p:cNvSpPr>
            <a:spLocks noGrp="1" noChangeArrowheads="1"/>
          </p:cNvSpPr>
          <p:nvPr>
            <p:ph type="dt" sz="quarter" idx="1"/>
          </p:nvPr>
        </p:nvSpPr>
        <p:spPr bwMode="auto">
          <a:xfrm>
            <a:off x="4024736" y="0"/>
            <a:ext cx="3077739" cy="469424"/>
          </a:xfrm>
          <a:prstGeom prst="rect">
            <a:avLst/>
          </a:prstGeom>
          <a:noFill/>
          <a:ln w="9525">
            <a:noFill/>
            <a:miter lim="800000"/>
            <a:headEnd/>
            <a:tailEnd/>
          </a:ln>
          <a:effectLst/>
        </p:spPr>
        <p:txBody>
          <a:bodyPr vert="horz" wrap="square" lIns="94229" tIns="47114" rIns="94229" bIns="47114" numCol="1" anchor="t" anchorCtr="0" compatLnSpc="1">
            <a:prstTxWarp prst="textNoShape">
              <a:avLst/>
            </a:prstTxWarp>
          </a:bodyPr>
          <a:lstStyle>
            <a:lvl1pPr algn="r" eaLnBrk="0" hangingPunct="0">
              <a:defRPr sz="1200">
                <a:latin typeface="Calibri"/>
                <a:ea typeface="+mn-ea"/>
                <a:cs typeface="+mn-cs"/>
              </a:defRPr>
            </a:lvl1pPr>
          </a:lstStyle>
          <a:p>
            <a:pPr>
              <a:defRPr/>
            </a:pPr>
            <a:endParaRPr lang="en-US"/>
          </a:p>
        </p:txBody>
      </p:sp>
      <p:sp>
        <p:nvSpPr>
          <p:cNvPr id="59396" name="Rectangle 4"/>
          <p:cNvSpPr>
            <a:spLocks noGrp="1" noChangeArrowheads="1"/>
          </p:cNvSpPr>
          <p:nvPr>
            <p:ph type="ftr" sz="quarter" idx="2"/>
          </p:nvPr>
        </p:nvSpPr>
        <p:spPr bwMode="auto">
          <a:xfrm>
            <a:off x="0" y="8919051"/>
            <a:ext cx="3077739" cy="469424"/>
          </a:xfrm>
          <a:prstGeom prst="rect">
            <a:avLst/>
          </a:prstGeom>
          <a:noFill/>
          <a:ln w="9525">
            <a:noFill/>
            <a:miter lim="800000"/>
            <a:headEnd/>
            <a:tailEnd/>
          </a:ln>
          <a:effectLst/>
        </p:spPr>
        <p:txBody>
          <a:bodyPr vert="horz" wrap="square" lIns="94229" tIns="47114" rIns="94229" bIns="47114" numCol="1" anchor="b" anchorCtr="0" compatLnSpc="1">
            <a:prstTxWarp prst="textNoShape">
              <a:avLst/>
            </a:prstTxWarp>
          </a:bodyPr>
          <a:lstStyle>
            <a:lvl1pPr eaLnBrk="0" hangingPunct="0">
              <a:defRPr sz="1200">
                <a:latin typeface="Calibri"/>
                <a:ea typeface="+mn-ea"/>
                <a:cs typeface="+mn-cs"/>
              </a:defRPr>
            </a:lvl1pPr>
          </a:lstStyle>
          <a:p>
            <a:pPr>
              <a:defRPr/>
            </a:pPr>
            <a:endParaRPr lang="en-US"/>
          </a:p>
        </p:txBody>
      </p:sp>
      <p:sp>
        <p:nvSpPr>
          <p:cNvPr id="59397" name="Rectangle 5"/>
          <p:cNvSpPr>
            <a:spLocks noGrp="1" noChangeArrowheads="1"/>
          </p:cNvSpPr>
          <p:nvPr>
            <p:ph type="sldNum" sz="quarter" idx="3"/>
          </p:nvPr>
        </p:nvSpPr>
        <p:spPr bwMode="auto">
          <a:xfrm>
            <a:off x="4024736" y="8919051"/>
            <a:ext cx="3077739" cy="469424"/>
          </a:xfrm>
          <a:prstGeom prst="rect">
            <a:avLst/>
          </a:prstGeom>
          <a:noFill/>
          <a:ln w="9525">
            <a:noFill/>
            <a:miter lim="800000"/>
            <a:headEnd/>
            <a:tailEnd/>
          </a:ln>
          <a:effectLst/>
        </p:spPr>
        <p:txBody>
          <a:bodyPr vert="horz" wrap="square" lIns="94229" tIns="47114" rIns="94229" bIns="47114" numCol="1" anchor="b" anchorCtr="0" compatLnSpc="1">
            <a:prstTxWarp prst="textNoShape">
              <a:avLst/>
            </a:prstTxWarp>
          </a:bodyPr>
          <a:lstStyle>
            <a:lvl1pPr algn="r" eaLnBrk="0" hangingPunct="0">
              <a:defRPr sz="1200">
                <a:latin typeface="Calibri" pitchFamily="34" charset="0"/>
              </a:defRPr>
            </a:lvl1pPr>
          </a:lstStyle>
          <a:p>
            <a:fld id="{D5501819-4133-4E91-8DDD-F09C4B30224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Welcome to a GeoTech Center Concept Module</a:t>
            </a:r>
          </a:p>
        </p:txBody>
      </p:sp>
    </p:spTree>
    <p:extLst>
      <p:ext uri="{BB962C8B-B14F-4D97-AF65-F5344CB8AC3E}">
        <p14:creationId xmlns:p14="http://schemas.microsoft.com/office/powerpoint/2010/main" val="2841862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endParaRPr lang="en-US" dirty="0"/>
          </a:p>
        </p:txBody>
      </p:sp>
    </p:spTree>
    <p:extLst>
      <p:ext uri="{BB962C8B-B14F-4D97-AF65-F5344CB8AC3E}">
        <p14:creationId xmlns:p14="http://schemas.microsoft.com/office/powerpoint/2010/main" val="211772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endParaRPr lang="en-US" dirty="0"/>
          </a:p>
        </p:txBody>
      </p:sp>
    </p:spTree>
    <p:extLst>
      <p:ext uri="{BB962C8B-B14F-4D97-AF65-F5344CB8AC3E}">
        <p14:creationId xmlns:p14="http://schemas.microsoft.com/office/powerpoint/2010/main" val="1336203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Regardless of the kind of attribute relationship, there needs to be a common field or a key that allows GIS to associate objects in one feature class/table with the objects in another feature class/table. This common field could be text or numeric data type.</a:t>
            </a:r>
          </a:p>
        </p:txBody>
      </p:sp>
    </p:spTree>
    <p:extLst>
      <p:ext uri="{BB962C8B-B14F-4D97-AF65-F5344CB8AC3E}">
        <p14:creationId xmlns:p14="http://schemas.microsoft.com/office/powerpoint/2010/main" val="464179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-note how they store identical information to allow GIS to know which transformers in the destination class belong to which pole in the origin class</a:t>
            </a:r>
          </a:p>
        </p:txBody>
      </p:sp>
    </p:spTree>
    <p:extLst>
      <p:ext uri="{BB962C8B-B14F-4D97-AF65-F5344CB8AC3E}">
        <p14:creationId xmlns:p14="http://schemas.microsoft.com/office/powerpoint/2010/main" val="3677469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Relate: restaurant with many reviews, just want to be able to see/point to the reviews in the pop-up window when clicked on the restaurant in the map, don’t want to create copies of all the reviews and put them in the restaurant feature class’s attribute table. </a:t>
            </a:r>
          </a:p>
          <a:p>
            <a:endParaRPr lang="en-US" dirty="0"/>
          </a:p>
          <a:p>
            <a:r>
              <a:rPr lang="en-US" dirty="0"/>
              <a:t>Join: state feature class associate with election result table. Joining will append the result information into the state feature class table, so you can display if a state voted for a democratic or republican candidate, or label the state polygon with the name of the winning candidate.  This append process is only temporary , it does not actually copy or write the election result data into the state feature class attribute table. </a:t>
            </a:r>
          </a:p>
          <a:p>
            <a:endParaRPr lang="en-US" dirty="0"/>
          </a:p>
          <a:p>
            <a:endParaRPr lang="en-US" dirty="0"/>
          </a:p>
        </p:txBody>
      </p:sp>
    </p:spTree>
    <p:extLst>
      <p:ext uri="{BB962C8B-B14F-4D97-AF65-F5344CB8AC3E}">
        <p14:creationId xmlns:p14="http://schemas.microsoft.com/office/powerpoint/2010/main" val="3299318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Relationship classes can be created to associate two tables, a feature class and a table, or multiple feature classes. Unlike joins and relates which are temporary, relationship classes is a permanent object that is created in the geodatabase and stored there until it is deleted. </a:t>
            </a:r>
          </a:p>
          <a:p>
            <a:endParaRPr lang="en-US" dirty="0"/>
          </a:p>
          <a:p>
            <a:r>
              <a:rPr lang="en-US" dirty="0"/>
              <a:t>There are also some advanced capabilities in relationship classes that are not available in joins and relates that we will go over in the rest of this concept module.</a:t>
            </a:r>
          </a:p>
          <a:p>
            <a:endParaRPr lang="en-US" dirty="0"/>
          </a:p>
          <a:p>
            <a:endParaRPr lang="en-US" dirty="0"/>
          </a:p>
          <a:p>
            <a:endParaRPr lang="en-US" dirty="0"/>
          </a:p>
        </p:txBody>
      </p:sp>
    </p:spTree>
    <p:extLst>
      <p:ext uri="{BB962C8B-B14F-4D97-AF65-F5344CB8AC3E}">
        <p14:creationId xmlns:p14="http://schemas.microsoft.com/office/powerpoint/2010/main" val="216789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endParaRPr lang="en-US" dirty="0"/>
          </a:p>
          <a:p>
            <a:r>
              <a:rPr lang="en-US" dirty="0"/>
              <a:t>A relationship class can be of the simple or the composite type</a:t>
            </a:r>
          </a:p>
          <a:p>
            <a:endParaRPr lang="en-US" dirty="0"/>
          </a:p>
          <a:p>
            <a:r>
              <a:rPr lang="en-US" dirty="0"/>
              <a:t>Simple: destination object can exist even when the origin object is deleted (origin is a store feature class, destination is a table of store names; When one Target store get deleted in the feature class, the Target name should still stay in the table, since there are still other stores in the feature class related to the Target name in the table)</a:t>
            </a:r>
          </a:p>
          <a:p>
            <a:endParaRPr lang="en-US" dirty="0"/>
          </a:p>
          <a:p>
            <a:r>
              <a:rPr lang="en-US" dirty="0"/>
              <a:t>Composite: destination object cannot exist without the origin object (origin is School Campus, destination is Building related to the school; When the school campus is knocked down, all the related buildings should also be deleted) Help with keeping layers and associated tables up-to-date. </a:t>
            </a:r>
          </a:p>
        </p:txBody>
      </p:sp>
    </p:spTree>
    <p:extLst>
      <p:ext uri="{BB962C8B-B14F-4D97-AF65-F5344CB8AC3E}">
        <p14:creationId xmlns:p14="http://schemas.microsoft.com/office/powerpoint/2010/main" val="755516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r>
              <a:rPr lang="en-US" dirty="0"/>
              <a:t>Cardinality specifies the number of relationships between the origin and destination class </a:t>
            </a:r>
          </a:p>
          <a:p>
            <a:endParaRPr lang="en-US" dirty="0"/>
          </a:p>
          <a:p>
            <a:r>
              <a:rPr lang="en-US" dirty="0"/>
              <a:t>1:1 One state (origin) can only have one governor (destination)</a:t>
            </a:r>
          </a:p>
          <a:p>
            <a:pPr defTabSz="942289">
              <a:defRPr/>
            </a:pPr>
            <a:r>
              <a:rPr lang="en-US" dirty="0"/>
              <a:t>1:Many One state (origin) can have many representatives in congress (destination) </a:t>
            </a:r>
          </a:p>
          <a:p>
            <a:r>
              <a:rPr lang="en-US" dirty="0"/>
              <a:t>Many:1 Many counties (origin) can be within the same one state (destination) </a:t>
            </a:r>
          </a:p>
          <a:p>
            <a:r>
              <a:rPr lang="en-US" dirty="0" err="1"/>
              <a:t>Many:Many</a:t>
            </a:r>
            <a:r>
              <a:rPr lang="en-US" dirty="0"/>
              <a:t> each store (origin) can have branches in many states (destination) , each state can also have many stores</a:t>
            </a:r>
          </a:p>
        </p:txBody>
      </p:sp>
    </p:spTree>
    <p:extLst>
      <p:ext uri="{BB962C8B-B14F-4D97-AF65-F5344CB8AC3E}">
        <p14:creationId xmlns:p14="http://schemas.microsoft.com/office/powerpoint/2010/main" val="1157201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a:prstGeom prst="rect">
            <a:avLst/>
          </a:prstGeom>
          <a:noFill/>
          <a:ln w="12700">
            <a:solidFill>
              <a:prstClr val="black"/>
            </a:solidFill>
          </a:ln>
        </p:spPr>
      </p:sp>
      <p:sp>
        <p:nvSpPr>
          <p:cNvPr id="3" name="Notes Placeholder 2"/>
          <p:cNvSpPr>
            <a:spLocks noGrp="1"/>
          </p:cNvSpPr>
          <p:nvPr>
            <p:ph type="body" idx="1"/>
          </p:nvPr>
        </p:nvSpPr>
        <p:spPr>
          <a:xfrm>
            <a:off x="710248" y="4518204"/>
            <a:ext cx="5681980" cy="3696712"/>
          </a:xfrm>
          <a:prstGeom prst="rect">
            <a:avLst/>
          </a:prstGeom>
        </p:spPr>
        <p:txBody>
          <a:bodyPr lIns="94229" tIns="47114" rIns="94229" bIns="47114"/>
          <a:lstStyle/>
          <a:p>
            <a:pPr marL="176679" indent="-176679">
              <a:buFont typeface="Arial" panose="020B0604020202020204" pitchFamily="34" charset="0"/>
              <a:buChar char="•"/>
            </a:pPr>
            <a:endParaRPr lang="en-US" dirty="0"/>
          </a:p>
          <a:p>
            <a:pPr marL="176679" indent="-176679">
              <a:buFont typeface="Arial" panose="020B0604020202020204" pitchFamily="34" charset="0"/>
              <a:buChar char="•"/>
            </a:pPr>
            <a:r>
              <a:rPr lang="en-US" dirty="0"/>
              <a:t>Different ways to associate features in a layer with attributes stored in other layers or tables</a:t>
            </a:r>
          </a:p>
          <a:p>
            <a:pPr marL="176679" indent="-176679">
              <a:buFont typeface="Arial" panose="020B0604020202020204" pitchFamily="34" charset="0"/>
              <a:buChar char="•"/>
            </a:pPr>
            <a:r>
              <a:rPr lang="en-US" dirty="0"/>
              <a:t>Choice between join, relate, relationship class depend on nature of the relationship (simple or composite) and purpose (labeling, ensure data integrity)  </a:t>
            </a:r>
          </a:p>
          <a:p>
            <a:pPr marL="176679" indent="-176679">
              <a:buFont typeface="Arial" panose="020B0604020202020204" pitchFamily="34" charset="0"/>
              <a:buChar char="•"/>
            </a:pPr>
            <a:r>
              <a:rPr lang="en-US" dirty="0"/>
              <a:t>Whether you are working with join, relate, relationship class, the most important component is the specification of a key that allows GIS to associate objects in one feature class/table with the objects in another feature class/table</a:t>
            </a:r>
          </a:p>
        </p:txBody>
      </p:sp>
    </p:spTree>
    <p:extLst>
      <p:ext uri="{BB962C8B-B14F-4D97-AF65-F5344CB8AC3E}">
        <p14:creationId xmlns:p14="http://schemas.microsoft.com/office/powerpoint/2010/main" val="1958040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3"/>
            <a:ext cx="7772400" cy="1102519"/>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469F62F-6F10-44F0-9C55-BC2CC7906F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55F918E3-548C-4F50-BE73-B2832FD0F2E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400050"/>
            <a:ext cx="7772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4799410"/>
            <a:ext cx="1905000" cy="342900"/>
          </a:xfrm>
        </p:spPr>
        <p:txBody>
          <a:bodyPr/>
          <a:lstStyle>
            <a:lvl1pPr>
              <a:defRPr/>
            </a:lvl1pPr>
          </a:lstStyle>
          <a:p>
            <a:pPr>
              <a:defRPr/>
            </a:pPr>
            <a:endParaRPr lang="en-US" altLang="en-US"/>
          </a:p>
        </p:txBody>
      </p:sp>
      <p:sp>
        <p:nvSpPr>
          <p:cNvPr id="4" name="Footer Placeholder 3"/>
          <p:cNvSpPr>
            <a:spLocks noGrp="1"/>
          </p:cNvSpPr>
          <p:nvPr>
            <p:ph type="ftr" sz="quarter" idx="11"/>
          </p:nvPr>
        </p:nvSpPr>
        <p:spPr>
          <a:xfrm>
            <a:off x="3124200" y="4799410"/>
            <a:ext cx="2895600" cy="342900"/>
          </a:xfrm>
        </p:spPr>
        <p:txBody>
          <a:bodyPr/>
          <a:lstStyle>
            <a:lvl1pPr>
              <a:defRPr/>
            </a:lvl1pPr>
          </a:lstStyle>
          <a:p>
            <a:pPr>
              <a:defRPr/>
            </a:pPr>
            <a:endParaRPr lang="en-US" altLang="en-US"/>
          </a:p>
        </p:txBody>
      </p:sp>
      <p:sp>
        <p:nvSpPr>
          <p:cNvPr id="5" name="Slide Number Placeholder 4"/>
          <p:cNvSpPr>
            <a:spLocks noGrp="1"/>
          </p:cNvSpPr>
          <p:nvPr>
            <p:ph type="sldNum" sz="quarter" idx="12"/>
          </p:nvPr>
        </p:nvSpPr>
        <p:spPr>
          <a:xfrm>
            <a:off x="6553200" y="4799410"/>
            <a:ext cx="1905000" cy="342900"/>
          </a:xfrm>
        </p:spPr>
        <p:txBody>
          <a:bodyPr/>
          <a:lstStyle>
            <a:lvl1pPr>
              <a:defRPr/>
            </a:lvl1pPr>
          </a:lstStyle>
          <a:p>
            <a:fld id="{310E1D02-721C-4804-9E93-FFC739BB26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normAutofit/>
          </a:bodyPr>
          <a:lstStyle>
            <a:lvl1pPr>
              <a:defRPr sz="2400"/>
            </a:lvl1pPr>
            <a:lvl2pPr>
              <a:defRPr sz="18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D8B49891-0BC9-4AC8-860D-2D9C985361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6A46403D-8195-43F1-9574-4E3F084C757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normAutofit/>
          </a:bodyPr>
          <a:lstStyle>
            <a:lvl1pPr>
              <a:defRPr sz="3600"/>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E704348B-9230-4CEA-82E7-85FAF358933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a:lvl1p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8E9DD1E1-1A5F-4E35-82A4-17F537227D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7FD4BC51-C6AF-4232-AFED-EAAB4ACDAA9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96D31E70-6836-4CAF-8E78-318814619D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4025507"/>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D04A9AE6-8E10-4FF4-8E22-B54D0982E30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670431" y="4829908"/>
            <a:ext cx="2028092" cy="313592"/>
          </a:xfrm>
          <a:prstGeom prst="rect">
            <a:avLst/>
          </a:prstGeom>
        </p:spPr>
        <p:txBody>
          <a:bodyPr vert="horz" lIns="91440" tIns="45720" rIns="91440" bIns="45720" rtlCol="0" anchor="ctr"/>
          <a:lstStyle>
            <a:lvl1pPr algn="r">
              <a:defRPr sz="1200">
                <a:solidFill>
                  <a:schemeClr val="tx1">
                    <a:tint val="75000"/>
                  </a:schemeClr>
                </a:solidFill>
              </a:defRPr>
            </a:lvl1pPr>
          </a:lstStyle>
          <a:p>
            <a:fld id="{310E1D02-721C-4804-9E93-FFC739BB260D}" type="slidenum">
              <a:rPr lang="en-US" smtClean="0"/>
              <a:pPr/>
              <a:t>‹#›</a:t>
            </a:fld>
            <a:endParaRPr lang="en-US"/>
          </a:p>
        </p:txBody>
      </p:sp>
      <p:pic>
        <p:nvPicPr>
          <p:cNvPr id="8" name="Picture 6"/>
          <p:cNvPicPr>
            <a:picLocks noChangeAspect="1"/>
          </p:cNvPicPr>
          <p:nvPr userDrawn="1"/>
        </p:nvPicPr>
        <p:blipFill>
          <a:blip r:embed="rId14" cstate="print"/>
          <a:srcRect/>
          <a:stretch>
            <a:fillRect/>
          </a:stretch>
        </p:blipFill>
        <p:spPr bwMode="auto">
          <a:xfrm>
            <a:off x="7045569" y="4689231"/>
            <a:ext cx="1963495" cy="4542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 id="2147484235" r:id="rId8"/>
    <p:sldLayoutId id="2147484236" r:id="rId9"/>
    <p:sldLayoutId id="2147484237" r:id="rId10"/>
    <p:sldLayoutId id="2147484238" r:id="rId11"/>
    <p:sldLayoutId id="2147484239" r:id="rId12"/>
  </p:sldLayoutIdLst>
  <p:txStyles>
    <p:titleStyle>
      <a:lvl1pPr algn="ctr" defTabSz="914400" rtl="0" eaLnBrk="1" latinLnBrk="0" hangingPunct="1">
        <a:spcBef>
          <a:spcPct val="0"/>
        </a:spcBef>
        <a:buNone/>
        <a:defRPr sz="3600" kern="1200">
          <a:solidFill>
            <a:schemeClr val="accent1">
              <a:lumMod val="50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hyperlink" Target="mailto:wcheung@palomar.edu"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4.png"/><Relationship Id="rId5" Type="http://schemas.openxmlformats.org/officeDocument/2006/relationships/hyperlink" Target="mailto:wcheung@palomar.edu" TargetMode="External"/><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slideLayout" Target="../slideLayouts/slideLayout2.xml"/><Relationship Id="rId7" Type="http://schemas.openxmlformats.org/officeDocument/2006/relationships/diagramLayout" Target="../diagrams/layout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diagramData" Target="../diagrams/data1.xml"/><Relationship Id="rId11" Type="http://schemas.openxmlformats.org/officeDocument/2006/relationships/image" Target="../media/image4.png"/><Relationship Id="rId5" Type="http://schemas.openxmlformats.org/officeDocument/2006/relationships/image" Target="../media/image5.png"/><Relationship Id="rId10" Type="http://schemas.microsoft.com/office/2007/relationships/diagramDrawing" Target="../diagrams/drawing1.xml"/><Relationship Id="rId4" Type="http://schemas.openxmlformats.org/officeDocument/2006/relationships/notesSlide" Target="../notesSlides/notesSlide2.xml"/><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audio" Target="../media/media8.m4a"/><Relationship Id="rId7" Type="http://schemas.openxmlformats.org/officeDocument/2006/relationships/image" Target="../media/image4.png"/><Relationship Id="rId2" Type="http://schemas.microsoft.com/office/2007/relationships/media" Target="../media/media8.m4a"/><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4.png"/><Relationship Id="rId5" Type="http://schemas.openxmlformats.org/officeDocument/2006/relationships/image" Target="../media/image13.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2895" y="76201"/>
            <a:ext cx="9144000" cy="51435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CDFFC"/>
              </a:solidFill>
            </a:endParaRPr>
          </a:p>
        </p:txBody>
      </p:sp>
      <p:sp>
        <p:nvSpPr>
          <p:cNvPr id="2" name="Title 1"/>
          <p:cNvSpPr>
            <a:spLocks noGrp="1"/>
          </p:cNvSpPr>
          <p:nvPr>
            <p:ph type="ctrTitle"/>
          </p:nvPr>
        </p:nvSpPr>
        <p:spPr>
          <a:xfrm>
            <a:off x="914401" y="925910"/>
            <a:ext cx="7589838" cy="1102519"/>
          </a:xfrm>
        </p:spPr>
        <p:txBody>
          <a:bodyPr>
            <a:normAutofit fontScale="90000"/>
          </a:bodyPr>
          <a:lstStyle/>
          <a:p>
            <a:r>
              <a:rPr lang="en-US" b="1" dirty="0">
                <a:solidFill>
                  <a:schemeClr val="tx2">
                    <a:lumMod val="75000"/>
                  </a:schemeClr>
                </a:solidFill>
              </a:rPr>
              <a:t>Attribute Relationships - Concept Module</a:t>
            </a:r>
            <a:br>
              <a:rPr lang="en-US" b="1" dirty="0">
                <a:solidFill>
                  <a:schemeClr val="tx2">
                    <a:lumMod val="75000"/>
                  </a:schemeClr>
                </a:solidFill>
              </a:rPr>
            </a:br>
            <a:r>
              <a:rPr lang="en-US" sz="2700" b="1" dirty="0">
                <a:solidFill>
                  <a:schemeClr val="tx2">
                    <a:lumMod val="75000"/>
                  </a:schemeClr>
                </a:solidFill>
              </a:rPr>
              <a:t>Joins, Relates, and Relationship Classes</a:t>
            </a:r>
          </a:p>
        </p:txBody>
      </p:sp>
      <p:sp>
        <p:nvSpPr>
          <p:cNvPr id="3" name="Subtitle 2"/>
          <p:cNvSpPr>
            <a:spLocks noGrp="1"/>
          </p:cNvSpPr>
          <p:nvPr>
            <p:ph type="subTitle" idx="1"/>
          </p:nvPr>
        </p:nvSpPr>
        <p:spPr>
          <a:xfrm>
            <a:off x="304800" y="2263631"/>
            <a:ext cx="5202382" cy="1314450"/>
          </a:xfrm>
        </p:spPr>
        <p:txBody>
          <a:bodyPr>
            <a:noAutofit/>
          </a:bodyPr>
          <a:lstStyle/>
          <a:p>
            <a:pPr algn="l">
              <a:lnSpc>
                <a:spcPct val="110000"/>
              </a:lnSpc>
              <a:spcBef>
                <a:spcPts val="0"/>
              </a:spcBef>
            </a:pPr>
            <a:r>
              <a:rPr lang="en-US" sz="2000" dirty="0">
                <a:solidFill>
                  <a:schemeClr val="tx2">
                    <a:lumMod val="75000"/>
                  </a:schemeClr>
                </a:solidFill>
              </a:rPr>
              <a:t>Wing Cheung</a:t>
            </a:r>
          </a:p>
          <a:p>
            <a:pPr algn="l">
              <a:lnSpc>
                <a:spcPct val="110000"/>
              </a:lnSpc>
              <a:spcBef>
                <a:spcPts val="0"/>
              </a:spcBef>
            </a:pPr>
            <a:r>
              <a:rPr lang="en-US" sz="2000" dirty="0" err="1">
                <a:solidFill>
                  <a:schemeClr val="tx2">
                    <a:lumMod val="75000"/>
                  </a:schemeClr>
                </a:solidFill>
              </a:rPr>
              <a:t>GeoTech</a:t>
            </a:r>
            <a:r>
              <a:rPr lang="en-US" sz="2000" dirty="0">
                <a:solidFill>
                  <a:schemeClr val="tx2">
                    <a:lumMod val="75000"/>
                  </a:schemeClr>
                </a:solidFill>
              </a:rPr>
              <a:t> Center</a:t>
            </a:r>
          </a:p>
          <a:p>
            <a:pPr algn="l">
              <a:lnSpc>
                <a:spcPct val="110000"/>
              </a:lnSpc>
              <a:spcBef>
                <a:spcPts val="0"/>
              </a:spcBef>
            </a:pPr>
            <a:r>
              <a:rPr lang="en-US" sz="2000" dirty="0">
                <a:solidFill>
                  <a:schemeClr val="tx2">
                    <a:lumMod val="75000"/>
                  </a:schemeClr>
                </a:solidFill>
              </a:rPr>
              <a:t>Assistant Director</a:t>
            </a:r>
          </a:p>
          <a:p>
            <a:pPr algn="l">
              <a:lnSpc>
                <a:spcPct val="110000"/>
              </a:lnSpc>
              <a:spcBef>
                <a:spcPts val="0"/>
              </a:spcBef>
            </a:pPr>
            <a:r>
              <a:rPr lang="en-US" sz="2000" dirty="0">
                <a:hlinkClick r:id="rId5"/>
              </a:rPr>
              <a:t>wcheung@palomar.edu</a:t>
            </a:r>
            <a:r>
              <a:rPr lang="en-US" sz="2000" dirty="0"/>
              <a:t> </a:t>
            </a:r>
          </a:p>
          <a:p>
            <a:pPr algn="l">
              <a:spcBef>
                <a:spcPts val="0"/>
              </a:spcBef>
            </a:pPr>
            <a:endParaRPr lang="en-US" sz="2000" b="1" dirty="0">
              <a:solidFill>
                <a:schemeClr val="tx2">
                  <a:lumMod val="50000"/>
                </a:schemeClr>
              </a:solidFill>
            </a:endParaRPr>
          </a:p>
        </p:txBody>
      </p:sp>
      <p:sp>
        <p:nvSpPr>
          <p:cNvPr id="19458" name="AutoShape 2"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460" name="AutoShape 4" descr="data:image/jpeg;base64,/9j/4AAQSkZJRgABAQAAAQABAAD/2wCEAAkGBhMQERQUExQWFBQUGBYYGBgXFxYVFxgWFBgVFxcYGBcYHCYeFxojGhcUHy8gIycrLCwsFR4xNTAqNSYsLCkBCQoKDgwOGg8PGiwkHyU0LCwpKS0sLC0sNS8sLCosLC8sLCwvLCwsKiwsLCwsLCwtLCwsLCwsLCwsLCwsLCwsKf/AABEIAOEA4QMBIgACEQEDEQH/xAAcAAEAAgMBAQEAAAAAAAAAAAAABQYDBAcCAQj/xABEEAABAgMFBQUGAgkCBgMAAAABAAIDBBEFBhIhMUFRYXGBEyKRobEHMkJSwdFy8BQjM2KCkqKy4RbCJDRDc9LxFSV0/8QAGgEAAgMBAQAAAAAAAAAAAAAAAAQBAwUCBv/EAC4RAAIBAwMDAgUEAwEAAAAAAAECAAMEERIhMSJBURNxMmGBkdEUM7HBI0LhBf/aAAwDAQACEQMRAD8A7iiIiEIiIhCIiIQiLHBmGvrhINDQ03qMiEyIiKYQiIiEKIvS+ks7iWj+oH6KXVXvhOg4YY2d53PQDwqeoVFwwWmZbRXLifblu/aj8J/uVnVFu5PiFGFcmvGE8K6Hx9VelXaMDTx4ndwuHzCIibi8IiIhCLWtC0WQG4ohoKgb8zw/OiyS00yI0OY4OadoUahnHeTg4zMqIimRCIiIQiIiEIiIhCIiIQiIiEIiIhMM5L9oxza0qNVVpGddLxDUZaOHL6hW9VO3WAR3U20PiEheDTioORGrc5yh4lol5hsRoc01BWRUWBNvhmrHFvoeY2rd/wBRRt4/lCEvlx1DeDWxztLascaYawVc4NHE0VZgRpuY91xDd+TR4gVPRbbLq1ziRHOPD7mqtFdnHQv32nBpqvxNPlo3qaARC7x+YigHTUqrxYhcSSak5kneVb/9KQf3/wCb/Cq0/KGFEcw54TrvBzHkUjcirsX4jNE0+Fmmp6yr1OhgNiDG0aEe8B9VA0VqlbnNwjtHuxbQ2gA4Zg1XFuKhOac7qlMdcl5K2YMb3Hiu45O8Ct1V2JcqH8L3jnhP0CwRbFm4I/VRi8DZWh8HVC0hUqqOpft+InoQ/C33lpWGam2Qmlz3BoG0/TeVQ414ZppLXRHNI1GFoPoo2YmXxDV7i47ySfVUNfAfCPvLVtT3M3LwW2ZqJlUMbkwbc9p4lXmxLNEvBazbq473HX7dFzqy2gx4QOhez+4Lqiiz62ao3MLnpAQcQiItGJwiIiEIiIhCIiIQiIiEIiIhCIiIT4SqbaEz2kRzthOXIZBTNuWj/wBJmbjrT05la0tdtzhV7sPClT1Wdclqp0IM45jdHCDU0g3LesSXZEigP0oSBvI2evgsE9KOhPLXbPMbCsMOIWkEGhGYPELPXofqHEaPUu0voFF9WlZVptjsro4e8OO/kt1b6sGGRMsgg4MKi2/ExTETmB4ABXh7qAk6DPwVJsuTMzHz0JLncq1p1Jok7zLaUHcxm32yxkVWhruXS4b8QBGhAPiqheWxRCIfDFGHIjcdnQ/RWGwJjHLwztAwn+HL0AXNqppuyGdVyHUMJIIi07UtJsvDL3a7BtJ3J8kKMmKAEnAlavxGaXw2imMAkngaUB8CVWFlmpl0R7nuNXONT+dySss6K9rG6uNAsGq/qOSO81kXQuDNeHELSHDUEEcxmF1OQnGxobXt0cK8jtHQ5KuRbhtwd2IcfEDCegzHmo6yp+JZ8Uw4wIY7Uaj8bTt4pujqtz1jYxapprDp5EviLzDiBwBBBBFQRoQV6WpEYRERCEREQhEREIRFgnmvMNwZTERlXLn1UE4GZI3Mz1RU+FORYBw1LafCcx4fZb7bzupmwV5kJRbxP9tjLzbt23lhUTaltBnch5vOVRnT7lRM3bcSJlXCNzfvqtm7koHOLz8OQ5nb4eq4NyaraKffvOhR0DU/2klZVl9mMTs4h1OtK7B91IoicRAgwIuzFjkyEvPK1Y141aaHkf8APqo2xrLbHx1JGGlKU1NdfBWadgdpDc3eD47PNQl1H96IODfqkqtIGuueDGEc+kcdppR7OjSjsbcwPiGlNzhsCsNl2q2O3LJw1bu+4W6Qqxbko2XcIkJ4Y6vu1z5gbt40XZQ2/Uvw9x+JAYVdjz5kteCZ7OA/e7uj+LXyqsN15LBBxHWJn/CNPqeqr1q206YDAQG4a1odSdvD/K9vvsWANHZNoAAM9B1XC1lerqGTgbbTo0ytPB2lvnpQRYbmH4hTkdh8aKCujHLTEhOyLTWn9LvooyHfp52wj4/+S1YFtFsftqAknMDIGood/NFWsodWwR5yO0EQlSuQZeJ+fZAYXvOWwbSdwVSbLxrQiFx7rBlU+60bh8xXqUiidj1jvDWj3WVpXgD67T6XGFDDQA0AAaAaLvH6jf8A1/mc/s+8p947vwpeC1zK4sQBJNa1B2aDML1ciRq98U/D3RzOZ8qeKkb7O/4dvF49HLautLYJZm91XH+LTyouBSX9RsNgMzs1D6O/eSy1LSsxkwwseK7jtB3grbRPkAjBigJG4lIkrSiWbF7GLV0I5tI2A/E3hvb+TcpaaZFaHMcHNO0fnJQ19JNr5YuNA6GQWnmQCOv0CoEvaESCaw3uYeB15jQrPNY2zaDuO0bFMVl1DYzrqwTc6yC0uiODGjaT6bzwXOHXymyKdr1wsr6LUlpWPPRAAXPdtc4kho3k7BwCk3oOyAkyBakbsdp1SWmGxGNew1a4Ag8CsqjrCsn9FgiHjL6EmpyArqANgr6qRTykkDPMVbGdoREXUiEREQmnaVmtjNocnD3TuP2VPiNLSWnUGh6K+KpXjaBHNNoaTz09AFnXtMY1943buc6ZHY1uWbazoJOVWnUfUHesYsqKW4sDqHx8NVqkLPGumQ3EaOlhiW+Wt+E/bhO52Xnot9jwRUEEcM1T5Cx3xmlzcIANMzt6Bbbbux25te0Hg5w+i0qdeqRkrmKPSQHZpZ1WJWM2Xm4gcaNOLzo4fZeosWcgNxOIc0ak0P2Kr9q2qXOxOpidQUGQ3KKtUsVCg6s94KoQEsdpNWreomoh9xu/4jy3Ktxor31I1O05nqsbKnvO3eGY2efVSErJufRzchsFK14lN07bP+Soc+/GfGJnVbs/DT2/n7yOgwHOHe1FQaqOnJHMkDKtNmqnOxNTqDt2LWiyy3qNuEcsD9JlPVLDBlcdDLTVesVRVuW+hz3KSiQKEc1rR5QA5CmzLIUz1H50VV6E2yN/MsoE9pjZaz2a94ZcDsGu/XwVmsK+LmUDTibtY7Uct3oqhFbn+eP1IWlEyo6tC06g0zGVfUrEa3UnKbH5fiatO5YbNuJ0+8NsMmmwWQ61LswRQgmjRwOpVygwg1oaNGgAdBRcase2i8iuT2moI0JG7jkrfIfpc6HER8IBoRiwnPgwaJZKjpUYOvUY8VV0BQ7S5TU/DhCr3tbzIHltUDP35gsyhh0Q/wArfE5+S1m3DJzdGqeDa+ZctW1bmNgwnxO2PdFaFozOwa7SuqlSvjIXEhEpZwTmQ1r3gizJ75o0aNbkOfE81FRCsjWkmgzJ3KcgXGmHsxHCw7GuJxdaCg6rMCvVORvHspTGOJXmMLiAMySAOZyC6vYlkNloQYNdXH5nbT9lzWzIBZNQmuFCIrAQdhDgutJ6xQbseYrdNwIREWnEYRERCEREQhVgwu3nXD4WnPkwAU8VYpqOIbHOOjQT4KEuoyvaPOpIHqT6pWthnVPr9pfT6VZvpLAou17FEYVb3X79h4H7qURXugcYaVKxU5EqdiThl4phxO6HZGux2w8j9lbFo2rZLY7c8nDR30O8KFhW6+A18KIDjaKNPpXeNoKWVv0/S3HY/wBS5h6u6895r3ttkVLa9yHrxdu6aeKp7Ihc4k76+A8sj5JbU3VwbXTM8zv/ADtWKWcMs/zn9Pou6Ckg1G5P8RS6ff0xwP5k/Z8P88xRWKThgDgB6KuyMTbz9f8A0t6PaHwg5beKbpUjUbAiJcLuZtzbGvOICn14qLmYVFuNm8lpTMWq16akbRRjncyKm2KNMSlQeFFJztRqCOiiHCrgc6V12ZZ0qmKyhqZDStCQ201ZqDU6nWutNvlqo+YlquqfDiApOORTP94nlkfDVaUV+YO6nkRn5nyWGtRl4M0tIM1qUOWVNNnXh/hW+6N4jDc19a07rxvbv57eYVOe6n53aLLZ8z2cRp2aHkcz56ckrXplxkcjcRu3qaGweDzP0LDiBwBBqCAQd4Oipd6rUdMxGy0HvUOdPifu5NzqfstGUvHFEAS8MEvcaNcNQ13wjjXbsBVru5d9sqypoYrh3ju/dHD1Sxc3A0rx3P8AUd0iidR+n5nm792WSwDnUdFOrtjeDfuptETaIqDCxdmLHJlIvrI9jHhTA0Lm4vxMIIPUD+lXYGqhr4yvaScXe0B4/hOflVZLrz/bSsN20DC7mzLzFD1VKAJVYed/zLWOqmD42ksiImZRCIiIQiiIl6pcaOJ5NP1oouevcXCkIYf3jmeg0Hml3uaajn7S1aLntM96rTFBCac9XfQfXwWW6EWsN42h1ehA+xVVc6pqcyV6gx3MNWuLTvBos0XJ9X1DHTR6NAnR1hjzjIfvua3mQFRH2lFdrEef4j91t2ZYMSP3j3WfMdTyG3mmxdlzhF3lBtwoyxk3M3rhN90F5/lHic/JV+1590Zwc5mDLLXMV3nVWyRsSFB0bV3zOzP+OirN9Y9IhPyw6/3Fc11qlOs/QSaRQN0j6zncvap7dz2mjsZc05HIUA1FNBoV1668+JqXbEcxodUtNAKEtyqNw4LhEKIQQRqFfJG23S8hKxWnCRHijaRoag01BW3Wt9GNPExqVbJJaWS8tjGE4xWD9W4HFTLA47fwnyPPKIs+0XwM2kEEioycD+c9FdrItWFOwMTaEOFHtOdCRm07x9FRreu6ZWLl+yce4dSP3TxG/au7Z1GVYgD2nFxTOzpJm81pERTDFAwBpoANoBzOu1bboP6LJmMADFcGnERXDjI05A+Kr18CRMv3YWf2NVxu/aMOalm6Oo0MiNOdCBQ1G46q12C0kK8d/wDshFLVXB53xKL/AKrjsdXtC8bWv7zSNxB06LdvVPwoknLxITWsa6I6rQAKPwEOBpty15KQt32eB9XS7sB+R1S3o7VvWq57a8KPL/qIwcwB2MNOlSMOIEZGoFKjcrf8VbdNpWRUpZDby/XDtV8d8SHEwvDWtLSWtqKHCRUDMFevaJa8SUEHscLMePEcDHHu4KDvA7yob2TRiY8YHZDb/cpP2n2HMzRlhLw3Pw9piphAFezpUuIA0KzjSIfQTHVbNPIldsz2hRobwYzIcWGaV/Vsa4DaQWgCoGdCPBaXtFc0zziymF0OEQRpQtBBy/Oa3r6WMZOUk4TjV9YxfTTE8MJAO4Cg6Knzcy59C9xdQBgrrhYC1rRyAoq4Engy3XYtd8Ls4jAHOAw0IrXYdNuWxXmSv5CdlEa6Gd47zfLPyVBuFEpFg8ItPEj7rq1oWHBjj9YwE/MMnfzDNZtNKgZtB4PBmmzIVUsO3M9ydsQY37OIx3Cor4HNbi59blyHwQXwiYjBmR8bR/u6Z8FAwLXjQx3Ir28A408NENdtTOKiwFurjKNOmXljBspHJ+Rw6uyHmVULhWyIcR0Fxo2JQt/GMqdR6BV6btWNGyiRHvA2Ekjw0WrWiUqXeqoHUcRhKGEKnvO2oud2N7QHwwGxm9oB8QNH9a5O8lPt9oEoRUl44Fh+lVpJdUmGc494k1B1PEsqKO/+fg/MfAorta+ZXpPiRjrlt2RHdWgqNnrrxYYq2jwPl1/l+yuyKhrSmRsMS0XDicxXuHDc40aCTwBPop+9lmBpEVooHGjqfNsPXPwUldOEBArTMudU8jQJBbYmp6ZMbNYBNYlQiS72+81w5tI9QpayLzOhANeMbBpT3gOG8K5rUmLJgxPehtPGlD4jNNC0ZDlGlBrqwwwiStWFG9xwJ3aO8CqjfhtYj+ML6OU1M3QhnNjnMP8AMPv5qAtqzokFze0djqKA1JNBsz01UV2qaOpfqJNJU1dJnI4T1bJp3/1Mv/8Aoi/2qrfoTu3MIYQcZaMTgxuRNKucQAKbSr7MWCw2ZCgialTGhxHRC3t4eEh9RhDq6gU4ar07OOkzACHcSFureV8lGD25sdQPZsc3/wAhsP3XZYsOFOwNcUOIKgjUbiNxBX58iAtcWkirSRkQ4VB2EZEcQrrcW+Yl34Hn9U896pzY4/EBu379diWu14YSy3fGVM3b7RsM48Vyozj8A8FoznayUwQ15bEbTvNqAQ4AjX3tdDuXq/ccfp0Qg5YYeY21Y3bVWS99mQZtwEONCEzDaGljnAYmkVA194Vy5pMEjiWlckz5Y3tIaaNmQG1oO0bpzc3YOIWx7UJBr5IxDTFCc0tPB7g1w5GoPQKkuuVNPIa9ogsqMUR72BobtPvZ5bvJbntFvpCiw2ysu7GxpaXvGhwe61p+LPMngFfRUlgRIZughpk9j7v+Ij/9tv8Aetn2zTT4ZlCxzmH9dm0lp/6W0LH7MpZko6LFjzEuztGNa1vbwi7XES6jstmXNZ/afLw59kEwJmWc6EX1aY8JpIfhzBLqZYdu9XEj189v+SAP8WJW7cvGZyRk3RHYo0N0Zj9KmmDC4jZUUz2kFVrb/nqtaAwse9ppVtQcJDhUGho4VBGuYNFnP58CqKyhX2kqSRvLfcOHWJCrtjN8i37Lrk/asKAKxHhvDaeTRmVya6lmOi9lDY4McRixEkU+LKmdVepS4EMGsWI+IdtO6OpzJ8Vj03cs+gd+ZqsqhV1HtxIy3L9OiAsgjA0ihc73jXcNG+vJViFIRYnuQ3u/C1x9AurSlhwIXuQmA76VPic1vIa0eoc1Gki4VBhFnGJqSiQjSIxzCdjgR6rXcV1K+suHScQkZso4HcQ4Vp0JCqVxbDEeKYjxVkKmR0LzpXeBSvgkqlqVqimp5jKVwULntNeyLlzEwA6ghsOhfWpHBoz8aKdZ7M2U70Zx/C1o9aq6otFLKko3GYm1y542le/0bD+d/wDT9kVhRXehT8Sv1W8wiIrpXNS1ZPtYL2bSMvxDMeajbnRawC3a1586H7qdVXsiOIM5FhHJryac/eb5EjwS1TC1Fb6fiXJ1IV+stCItS0bSZAZieeQ2k7gmCQBkyoAk4E+2laLIDC93QbSdwVTfZ0aba+Ydll3W7wNg3DXmV5lw+fmO+aNGZA0a3cOJ3q7MhhoAAoAKAcAkwP1GSfh7fmMfs8cz893xkSyKIg92IM/xNy8xTwKgWvXWb+XcHeYBRsTvMOxrhs/OwrkkaGWOLXCjmmhHELX/APOraqfpN8S7fTtM+8pYbWOD/PeZmxVkZHoQd35K1A5fcS0iARiI4k8Iun3OnmvkSLtNeXLwWjJxat5bdabvzwWKbmzUtBNBrxWWKRL6YxnbM8xI5calYnRFjLl5LlqDAGBF56JWNzl8L14JROsTPKxw051z3LelD2z2sAyJzPDb5KLa2qvdwbsGM9tRQvzJ+WGNTzOXks6+ZUXV/sdh7xu2Qu2DxyZZJK7kfsGzMPItNWtHvYW/EN+dctwVyu1eds03C6jYoGY2O/eb9timoUIMaGtFA0AAbgMgqJfSxTLvExB7oLs8OWF+wjcD681immbca13Hcf3NMOKx0t9JfkVZute5swBDikNi7DoH8tzuHgrMnKdRai6lizoUODIO+sYNkov72Fo6ub9Kr7c6z+xlGfM/vn+LT+nCoe/s1jfAlgc3uDndTgb6uPRXFjAAANBkOQVC4asW8ACWt00wPO89IiJqUQiIiEIiIhC5/eh5bNvINCMBB44Wq/veACTkBmTwC5na0720Z7xo45chkPIJC+YBAPnG7UdRMnhfl2CnZjHTXF3a76Ur0qq7OTz4zi57iSfAcANgWBeocMuIDQSToBmSs96z1NmMcWmqbgSwXbt6FLscHtdic6tQAaigoNdmfipV99oI0bEPQD6qLs+5cR9DFdgG4Zu+w81YJS7MvD+DEd7+95aeSfoivpAGAPnFKhpZzzK/alvOnGdmyATmCDm4gjdQUG7qqJem6znknCWRmjQ5YhsB47iu3MYAKAADcMlSo8l+mT8VhJDWg5jZgAaP6l0wqUnWorZbiQpSopQjpnCngtJBBBGRByIKY11C9dwjq9vKKzyDh9D0K57aF340HMtxN+ZuY67R1W3b3yVelulvB/rzMyrasm43HmYpKYoaHQ815nKB2W3qtWhWWBAxVqaU8ymSAra8xfkYnguXkuX0QyVkbKncVYWAkYmFe2w1twLOe80a2vKnnuVuuvcF8dwqK01+RvM/EeASla7SntnJ8DmMUqDPv28yFsCwTEc1zm1BIwt2uJ0y3eq6RYtrRJAOD5Y941LiHMNBoKkEU18Ut2whIOgPa4uzqa/Mwh2Q2AjZwXRGODgCMwRXoVhk1K9UsxwRwOeZp9FJAAMgyqQ/aNB+KHEHItP1C1rXvxAjQYkMQ3kvaQMWEAHYcidDQ9FZZy78vF9+EwneBhPi2hVftD2dMOcGIWnc/vDxGY81zUW5xgEGSho53BEodaKekL9zMJuElsQbMYNR1BFeqjrYsKNKmkRtAdHDNp6/QqOWUGekdtjHiFqDzJSWtJ0achxYhqTFhk7AAHNAA3ABddXDS6i63dm3GzcBrq99tA8bnb+R1/8AS0LCpksp5O8Uuk2BEl0RFqRGEREQhY5iYbDaXPIa0akrIsczLtiMcxwq1wIPIqDnG0kfOUe8d6THBhw6iHtOhd9hwUC2C46NceQJXRLNuzAgD3cbvmdQnoNApUBZ5tXqHVUbeNi4VBhBORnJXK4bWYYhy7QHPfhIFKcK1VhnbNhxhSIwO47RyOoVTmrKi2fFEaHV8PQ78J1DvvvXIoGg4fkTo1RVXTwZdkWvIT7I7A9hqD4g7QdxWwtIEEZESIxsZ5iRA0EnQAk8hmqdcl2OPGedSK/zOqfRTd7J3spV+9/cH8WvlVVm5NoMhxYmNzWgsFC4gCoOmfA+STrOPWRYzTU+kxl9IrqqNe2Tl2ODYQPbOIqxmbaHeNhOwBbVtX0r+rlgSTljpv2MG08SpC7d2+x/Wxe9GdnnnhrrntdvP5JUYVzoTfyfHtIQGl1N9pQbYu0YRb20MAvFQRSvEEjaN3FYo3s9i69lE6UcPJX+/Uljlw/bDcD/AAuyPnh8Fu3WtARpZhrVzO47m3TxFCuFRlqGnqPkSWKsgfSPnOYQvZ3GOsOKedB6r5Z10REimC1lXgurjOQLcjWmWuXVddtSeECC+IfhBI4nQDqaKs+z+UJEWM7MuOEH+p3iSPBdOra1TWd+faQmnSW0iQFhyMCDMGHNsLaZAaMDt7qag7DoulwITWtAYAG7A0ACnCijreu+ybZn3Xj3X7RwO8cFTJS3ZmzonZRBiaPhccqb2O2Dy4KFP6Y4YbHv+Z0R6w6efH4k/wC0Nn/DNO6IPNrgpO6s52spCO0Nwnmzu+gCrN6L0wZmVDWVxlzSWkUIAqSa6Hd1WX2dWj+0gk/vt8g7/afFQtVf1Gx2IgaZ9HccGXdEWvPTzIDC+IcLW/mg3ngnyQBkxQDMhb9zTGSjmupieQGjiCCT0A81zSXlnxDhY1z3bmgk+St0GzotrRu1fWHAbk3fQbG8Ttd9ldrPs2HAZghtDRw1PEnUnms1qJuX18L2+cdWoKK6eTOVuuhOUr2DvFpPgDVakrNxpOLVuKG8aggio3Fp1C7QtW0LLhTDcMVgeOOo5HUdFLWAG6NvAXWdmG00rsW26bgdo5mA1LeDiKVLdtNnQqXWGUlGwmNYwYWtFAOCzLQQEKAx3ijEE7QiIupzCIiIQiIiEL45oIIIqDqCvqIhKXakpEs6J2sD9i895hzAO48Nx2ac5ezr4QIo7zuydtDtOjtD5KZmZdsRrmOFWuFCOBXK7YkTLxnwznhOR3tOYPgs+qWtzlPhPaOUwtYYbnzJS91uiYeGsNYbK5/M46nls8VALx2ik7sSwjTUNr/dqTTfhBcB5LOJNV9+THABTX2lqujdvswI0Qd8+6D8IO38R8laURbtOmKa6RMp3LnJmvaMqIsJ7D8bSOpGXmueXTtv9FjUflDfk790jR3TMHgeC6WuRW3DDJiM3dEfTliJCTvCUK1BGbYBgyGWK/NuiIWwYbgWjvOINQTsFRu16jcrNdeU7OVhDaW4jzf3vqFypgxENG0geOS7RDYGgAaAADkMlFqxq1GqGFdQiBBPSirw2Cybh4Tk8ZsduO48DtUqifZQwwYorFTkTi0zLuhvcx4o5pII4herOtB0CKyIzVhrzG0HgRUKye0eCwRobh77mnEOAIwk+Y6Korz1VfSqEA8TYRtaZPedJi+0KXEPE0Pc/wCSlKHi45U5VURZ8vGtWL2kY4YDD7oyBPyjed7lT2MLiANSQBzJoF2azZFsCEyG3RgA5naepqeqfoM9yevgdopVVaI6eTM0KEGNDWgAAUAGQAC9oi1IjCIiIQiIiEIiIhCIiIQiIiEIiIhC577QQP0hm/sxX+Z1F0JcsvBPGam3dmC6pDGAbaZCnM1PVJXrD08eY1ajrzIlbcrJx6h8NkSozDmtdlxBAV9u/dGHAAdEAfF3nNreDR9VYUvTsSRljiWvdAHCjMosnfeNCymIRcPmoWO6gih8lMQL+SrtXOZzaT5tqrC5tdc1FT91paN70MNPzM7h8sj1Teiso6Wz7iL66bcjHtMES+soBXtK8Ax9fMLnFpznbRokSlMbi6m4E5KwW3cSJBBfCPaMGZFO+ByGTungqqs26qVWwtQYjtBEG6GZIMXC5rvlIPgarqMve6Ve0HtWt4Oq0jhn9FykuVrsK4T4zQ+M4w2nMNA75HGuTfNFq9RSQgzCuqEZY4lmm77ykMftMZ3MBPmaDzULOXrm5gUloD2tPx4S53Q0wjzVls67kvA9yG2vzO7zvE6dFJrTNOq46mx7fmI6kXgZ95yeNdqdeS50KI5xzJJBJ8TVRc5KRIJpEY5h3OBHhXVdsWvPSEOOwsiNDmnYfUHYeISz2AI6Tv8AOXrdnuJx2yXgTEEnQRIdeWILtS5Hee7rpOLQEmG7NjtuWw/vBdIu3a36TLsifFTC78bcj469VFllGam3MLnqAccSUREWnEoRERCEREQhEREIRERCEREQhEREJ5iQw4Fp0IIPI5FQlj3RhS0V0RpLsqNDqHBXWh27lOouGRWIJHE6DEAgQiIu5zCIiIQua38sYQYwiMFGxakjYHj3vGoPiulKre0SEDKtPyxG+YcPslbtA1I/LeX27FXErFyLIEeYq4VZCGIjYXfCPGp/hXUFT/ZrCHYxXbTEA/laD/uKuCizQLSB8ybhsv7QiIm4vCIiITUtKy4cywMitxNBDqVIzHEdR1WeBAaxoawBrRkABQDoFkRRgZzJycYhERTIhEREIRERCEREQhEREIRERCEREQhEREIRERCEREQhV2/f/KH8TPVEVVb9tvaWUvjEw+zz/ln/APdP9rFaERRb/tiTW+MwiIrpVCIiIQiIiEIiIhCIiIQiIiEIiIhP/9k="/>
          <p:cNvSpPr>
            <a:spLocks noChangeAspect="1" noChangeArrowheads="1"/>
          </p:cNvSpPr>
          <p:nvPr/>
        </p:nvSpPr>
        <p:spPr bwMode="auto">
          <a:xfrm>
            <a:off x="155575" y="-136525"/>
            <a:ext cx="298450" cy="298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 name="Picture 43" descr="GeoTechLogo_Draft04_Transp.png"/>
          <p:cNvPicPr>
            <a:picLocks noChangeAspect="1"/>
          </p:cNvPicPr>
          <p:nvPr/>
        </p:nvPicPr>
        <p:blipFill>
          <a:blip r:embed="rId6" cstate="print"/>
          <a:srcRect/>
          <a:stretch>
            <a:fillRect/>
          </a:stretch>
        </p:blipFill>
        <p:spPr bwMode="auto">
          <a:xfrm>
            <a:off x="5334000" y="2647951"/>
            <a:ext cx="3581400" cy="946555"/>
          </a:xfrm>
          <a:prstGeom prst="rect">
            <a:avLst/>
          </a:prstGeom>
          <a:noFill/>
          <a:ln w="9525">
            <a:noFill/>
            <a:miter lim="800000"/>
            <a:headEnd/>
            <a:tailEnd/>
          </a:ln>
        </p:spPr>
      </p:pic>
      <p:sp>
        <p:nvSpPr>
          <p:cNvPr id="13" name="TextBox 12"/>
          <p:cNvSpPr txBox="1"/>
          <p:nvPr/>
        </p:nvSpPr>
        <p:spPr>
          <a:xfrm>
            <a:off x="5638800" y="3790951"/>
            <a:ext cx="3908612" cy="646331"/>
          </a:xfrm>
          <a:prstGeom prst="rect">
            <a:avLst/>
          </a:prstGeom>
          <a:noFill/>
          <a:ln>
            <a:noFill/>
          </a:ln>
        </p:spPr>
        <p:txBody>
          <a:bodyPr wrap="square" rtlCol="0">
            <a:spAutoFit/>
          </a:bodyPr>
          <a:lstStyle/>
          <a:p>
            <a:r>
              <a:rPr lang="en-US" sz="1800" b="1" i="1" dirty="0">
                <a:solidFill>
                  <a:schemeClr val="tx2">
                    <a:lumMod val="60000"/>
                    <a:lumOff val="40000"/>
                  </a:schemeClr>
                </a:solidFill>
              </a:rPr>
              <a:t>Empowering Colleges</a:t>
            </a:r>
            <a:r>
              <a:rPr lang="en-US" sz="1800" i="1" dirty="0">
                <a:solidFill>
                  <a:schemeClr val="tx2">
                    <a:lumMod val="60000"/>
                    <a:lumOff val="40000"/>
                  </a:schemeClr>
                </a:solidFill>
              </a:rPr>
              <a:t>: </a:t>
            </a:r>
          </a:p>
          <a:p>
            <a:r>
              <a:rPr lang="en-US" sz="1800" b="1" i="1" dirty="0">
                <a:solidFill>
                  <a:schemeClr val="tx2">
                    <a:lumMod val="60000"/>
                    <a:lumOff val="40000"/>
                  </a:schemeClr>
                </a:solidFill>
              </a:rPr>
              <a:t>     Growing the Workforce</a:t>
            </a:r>
          </a:p>
        </p:txBody>
      </p:sp>
      <p:sp>
        <p:nvSpPr>
          <p:cNvPr id="17" name="Rectangle 16"/>
          <p:cNvSpPr/>
          <p:nvPr/>
        </p:nvSpPr>
        <p:spPr>
          <a:xfrm>
            <a:off x="846666" y="4222462"/>
            <a:ext cx="3971823" cy="584775"/>
          </a:xfrm>
          <a:prstGeom prst="rect">
            <a:avLst/>
          </a:prstGeom>
        </p:spPr>
        <p:txBody>
          <a:bodyPr wrap="square">
            <a:spAutoFit/>
          </a:bodyPr>
          <a:lstStyle/>
          <a:p>
            <a:pPr fontAlgn="auto">
              <a:spcBef>
                <a:spcPts val="0"/>
              </a:spcBef>
              <a:spcAft>
                <a:spcPts val="0"/>
              </a:spcAft>
              <a:defRPr/>
            </a:pPr>
            <a:r>
              <a:rPr lang="en-US" sz="800" dirty="0">
                <a:solidFill>
                  <a:schemeClr val="tx1"/>
                </a:solidFill>
                <a:latin typeface="Arial" pitchFamily="34" charset="0"/>
                <a:cs typeface="Arial" pitchFamily="34" charset="0"/>
              </a:rPr>
              <a:t>Based upon work supported by the National Science Foundation under Grant DUE ATE 1304591, 1644409 and 1700496.  Any opinions, findings, and conclusions or recommendations expressed in this material are those of the author(s) and do not necessarily reflect the views of the National Science Foundation.</a:t>
            </a:r>
            <a:endParaRPr lang="en-US" sz="800" dirty="0">
              <a:solidFill>
                <a:schemeClr val="tx1"/>
              </a:solidFill>
            </a:endParaRPr>
          </a:p>
        </p:txBody>
      </p:sp>
      <p:pic>
        <p:nvPicPr>
          <p:cNvPr id="18" name="Picture 5" descr="C:\Users\Ann\Documents\GeoTech Center\LOGOS\600px-NSF_Logo.PNG"/>
          <p:cNvPicPr>
            <a:picLocks noChangeAspect="1" noChangeArrowheads="1"/>
          </p:cNvPicPr>
          <p:nvPr/>
        </p:nvPicPr>
        <p:blipFill>
          <a:blip r:embed="rId7" cstate="print"/>
          <a:srcRect/>
          <a:stretch>
            <a:fillRect/>
          </a:stretch>
        </p:blipFill>
        <p:spPr bwMode="auto">
          <a:xfrm>
            <a:off x="381000" y="4248150"/>
            <a:ext cx="514350" cy="514350"/>
          </a:xfrm>
          <a:prstGeom prst="rect">
            <a:avLst/>
          </a:prstGeom>
          <a:noFill/>
        </p:spPr>
      </p:pic>
      <p:pic>
        <p:nvPicPr>
          <p:cNvPr id="6" name="Audio 5">
            <a:hlinkClick r:id="" action="ppaction://media"/>
            <a:extLst>
              <a:ext uri="{FF2B5EF4-FFF2-40B4-BE49-F238E27FC236}">
                <a16:creationId xmlns:a16="http://schemas.microsoft.com/office/drawing/2014/main" id="{5C8D4624-AFDE-439D-B2FB-B27ACA2B89D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2000" y="4381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2515"/>
    </mc:Choice>
    <mc:Fallback>
      <p:transition spd="slow" advTm="225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066" y="2501002"/>
            <a:ext cx="8265380" cy="664863"/>
          </a:xfrm>
        </p:spPr>
        <p:txBody>
          <a:bodyPr>
            <a:noAutofit/>
          </a:bodyPr>
          <a:lstStyle/>
          <a:p>
            <a:r>
              <a:rPr lang="en-US" sz="1600" dirty="0"/>
              <a:t>See GeoTech Center website (geotechcenter.org) for additional Concept Modules and to take a Quiz on this Concept Module topic to earn a Micro Certificate Badge.</a:t>
            </a:r>
            <a:br>
              <a:rPr lang="en-US" sz="1600" dirty="0"/>
            </a:br>
            <a:br>
              <a:rPr lang="en-US" sz="1600" dirty="0"/>
            </a:br>
            <a:r>
              <a:rPr lang="en-US" sz="1600" dirty="0"/>
              <a:t>If you need more detailed help, you will find other resources on the GeoTech Center website including Model Courses on topics needed by the geospatial technology workforce.</a:t>
            </a:r>
            <a:br>
              <a:rPr lang="en-US" sz="1600" dirty="0"/>
            </a:br>
            <a:br>
              <a:rPr lang="en-US" sz="1600" dirty="0"/>
            </a:br>
            <a:r>
              <a:rPr lang="en-US" sz="1600" dirty="0"/>
              <a:t>This Module Is Licensed Under Creative Commons</a:t>
            </a:r>
            <a:br>
              <a:rPr lang="en-US" sz="1600" dirty="0"/>
            </a:br>
            <a:br>
              <a:rPr lang="en-US" sz="1600" dirty="0"/>
            </a:br>
            <a:br>
              <a:rPr lang="en-US" sz="1600" dirty="0"/>
            </a:br>
            <a:br>
              <a:rPr lang="en-US" sz="1600" dirty="0"/>
            </a:br>
            <a:br>
              <a:rPr lang="en-US" sz="1600" dirty="0"/>
            </a:br>
            <a:r>
              <a:rPr lang="en-US" sz="1600" dirty="0"/>
              <a:t>By: GeoTech Center geotechcenter.org</a:t>
            </a:r>
            <a:br>
              <a:rPr lang="en-US" sz="1600" dirty="0"/>
            </a:br>
            <a:r>
              <a:rPr lang="en-US" sz="1600" dirty="0"/>
              <a:t>Note: some content is a derivative of other CC authors</a:t>
            </a:r>
            <a:br>
              <a:rPr lang="en-US" sz="2400" dirty="0"/>
            </a:br>
            <a:br>
              <a:rPr lang="en-US" sz="2400" dirty="0"/>
            </a:br>
            <a:br>
              <a:rPr lang="en-US" sz="2400" dirty="0"/>
            </a:br>
            <a:endParaRPr lang="en-US" sz="2400" dirty="0"/>
          </a:p>
        </p:txBody>
      </p:sp>
      <p:sp>
        <p:nvSpPr>
          <p:cNvPr id="3" name="Content Placeholder 2"/>
          <p:cNvSpPr>
            <a:spLocks noGrp="1"/>
          </p:cNvSpPr>
          <p:nvPr>
            <p:ph idx="1"/>
          </p:nvPr>
        </p:nvSpPr>
        <p:spPr>
          <a:xfrm>
            <a:off x="339066" y="3939375"/>
            <a:ext cx="8229600" cy="1475463"/>
          </a:xfrm>
        </p:spPr>
        <p:txBody>
          <a:bodyPr>
            <a:normAutofit fontScale="25000" lnSpcReduction="20000"/>
          </a:bodyPr>
          <a:lstStyle/>
          <a:p>
            <a:pPr>
              <a:buNone/>
            </a:pPr>
            <a:endParaRPr lang="en-US" dirty="0"/>
          </a:p>
          <a:p>
            <a:pPr marL="0">
              <a:lnSpc>
                <a:spcPct val="110000"/>
              </a:lnSpc>
              <a:spcBef>
                <a:spcPts val="0"/>
              </a:spcBef>
              <a:buNone/>
            </a:pPr>
            <a:r>
              <a:rPr lang="en-US" sz="4000" dirty="0"/>
              <a:t>Wing Cheung</a:t>
            </a:r>
          </a:p>
          <a:p>
            <a:pPr marL="0">
              <a:lnSpc>
                <a:spcPct val="110000"/>
              </a:lnSpc>
              <a:spcBef>
                <a:spcPts val="0"/>
              </a:spcBef>
              <a:buNone/>
            </a:pPr>
            <a:r>
              <a:rPr lang="en-US" sz="4000" dirty="0" err="1"/>
              <a:t>GeoTech</a:t>
            </a:r>
            <a:r>
              <a:rPr lang="en-US" sz="4000" dirty="0"/>
              <a:t> Center</a:t>
            </a:r>
          </a:p>
          <a:p>
            <a:pPr marL="0">
              <a:lnSpc>
                <a:spcPct val="110000"/>
              </a:lnSpc>
              <a:spcBef>
                <a:spcPts val="0"/>
              </a:spcBef>
              <a:buNone/>
            </a:pPr>
            <a:r>
              <a:rPr lang="en-US" sz="4000" dirty="0"/>
              <a:t>Assistant Director</a:t>
            </a:r>
          </a:p>
          <a:p>
            <a:pPr marL="0">
              <a:lnSpc>
                <a:spcPct val="110000"/>
              </a:lnSpc>
              <a:spcBef>
                <a:spcPts val="0"/>
              </a:spcBef>
              <a:buNone/>
            </a:pPr>
            <a:r>
              <a:rPr lang="en-US" sz="4000" dirty="0">
                <a:hlinkClick r:id="rId5"/>
              </a:rPr>
              <a:t>wcheung@palomar.edu</a:t>
            </a:r>
            <a:r>
              <a:rPr lang="en-US" sz="4000" dirty="0"/>
              <a:t> </a:t>
            </a:r>
          </a:p>
          <a:p>
            <a:pPr>
              <a:buNone/>
            </a:pPr>
            <a:endParaRPr lang="en-US" dirty="0"/>
          </a:p>
          <a:p>
            <a:pPr>
              <a:buNone/>
            </a:pPr>
            <a:endParaRPr lang="en-US" sz="5600" dirty="0"/>
          </a:p>
          <a:p>
            <a:pPr>
              <a:buNone/>
            </a:pPr>
            <a:r>
              <a:rPr lang="en-US" sz="5600" dirty="0"/>
              <a:t> </a:t>
            </a:r>
          </a:p>
        </p:txBody>
      </p:sp>
      <p:pic>
        <p:nvPicPr>
          <p:cNvPr id="1026" name="Picture 2" descr="By bw.png">
            <a:extLst>
              <a:ext uri="{FF2B5EF4-FFF2-40B4-BE49-F238E27FC236}">
                <a16:creationId xmlns:a16="http://schemas.microsoft.com/office/drawing/2014/main" id="{E50805AD-457C-41BC-8A18-A0AF265169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8918" y="2571750"/>
            <a:ext cx="1010287" cy="681944"/>
          </a:xfrm>
          <a:prstGeom prst="rect">
            <a:avLst/>
          </a:prstGeom>
          <a:noFill/>
          <a:extLst>
            <a:ext uri="{909E8E84-426E-40DD-AFC4-6F175D3DCCD1}">
              <a14:hiddenFill xmlns:a14="http://schemas.microsoft.com/office/drawing/2010/main">
                <a:solidFill>
                  <a:srgbClr val="FFFFFF"/>
                </a:solidFill>
              </a14:hiddenFill>
            </a:ext>
          </a:extLst>
        </p:spPr>
      </p:pic>
      <p:pic>
        <p:nvPicPr>
          <p:cNvPr id="4" name="Audio 3">
            <a:hlinkClick r:id="" action="ppaction://media"/>
            <a:extLst>
              <a:ext uri="{FF2B5EF4-FFF2-40B4-BE49-F238E27FC236}">
                <a16:creationId xmlns:a16="http://schemas.microsoft.com/office/drawing/2014/main" id="{2C2AE2E9-038A-4AE7-A28F-50D41903B1D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2039"/>
    </mc:Choice>
    <mc:Fallback>
      <p:transition spd="slow" advTm="120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What is it?</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lstStyle/>
          <a:p>
            <a:r>
              <a:rPr lang="en-US" dirty="0"/>
              <a:t>Association between a geographic feature and other features or tables </a:t>
            </a:r>
          </a:p>
        </p:txBody>
      </p:sp>
      <p:pic>
        <p:nvPicPr>
          <p:cNvPr id="5" name="Picture 4">
            <a:extLst>
              <a:ext uri="{FF2B5EF4-FFF2-40B4-BE49-F238E27FC236}">
                <a16:creationId xmlns:a16="http://schemas.microsoft.com/office/drawing/2014/main" id="{E49D3B8F-40CB-48AB-97A8-F3E0B77F4D40}"/>
              </a:ext>
            </a:extLst>
          </p:cNvPr>
          <p:cNvPicPr>
            <a:picLocks noChangeAspect="1"/>
          </p:cNvPicPr>
          <p:nvPr/>
        </p:nvPicPr>
        <p:blipFill>
          <a:blip r:embed="rId5"/>
          <a:stretch>
            <a:fillRect/>
          </a:stretch>
        </p:blipFill>
        <p:spPr>
          <a:xfrm>
            <a:off x="876347" y="2050487"/>
            <a:ext cx="2840248" cy="2129452"/>
          </a:xfrm>
          <a:prstGeom prst="rect">
            <a:avLst/>
          </a:prstGeom>
        </p:spPr>
      </p:pic>
      <p:graphicFrame>
        <p:nvGraphicFramePr>
          <p:cNvPr id="6" name="Diagram 5">
            <a:extLst>
              <a:ext uri="{FF2B5EF4-FFF2-40B4-BE49-F238E27FC236}">
                <a16:creationId xmlns:a16="http://schemas.microsoft.com/office/drawing/2014/main" id="{77528099-C223-4AE4-8EDC-3B46007EC62F}"/>
              </a:ext>
            </a:extLst>
          </p:cNvPr>
          <p:cNvGraphicFramePr/>
          <p:nvPr>
            <p:extLst>
              <p:ext uri="{D42A27DB-BD31-4B8C-83A1-F6EECF244321}">
                <p14:modId xmlns:p14="http://schemas.microsoft.com/office/powerpoint/2010/main" val="2438262709"/>
              </p:ext>
            </p:extLst>
          </p:nvPr>
        </p:nvGraphicFramePr>
        <p:xfrm>
          <a:off x="4572000" y="1573821"/>
          <a:ext cx="4050890" cy="264713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Rectangle 6">
            <a:extLst>
              <a:ext uri="{FF2B5EF4-FFF2-40B4-BE49-F238E27FC236}">
                <a16:creationId xmlns:a16="http://schemas.microsoft.com/office/drawing/2014/main" id="{1367AC0B-8B5E-410D-9D0B-6AA253159190}"/>
              </a:ext>
            </a:extLst>
          </p:cNvPr>
          <p:cNvSpPr/>
          <p:nvPr/>
        </p:nvSpPr>
        <p:spPr>
          <a:xfrm>
            <a:off x="792527" y="4179939"/>
            <a:ext cx="4572000" cy="184666"/>
          </a:xfrm>
          <a:prstGeom prst="rect">
            <a:avLst/>
          </a:prstGeom>
        </p:spPr>
        <p:txBody>
          <a:bodyPr>
            <a:spAutoFit/>
          </a:bodyPr>
          <a:lstStyle/>
          <a:p>
            <a:r>
              <a:rPr lang="en-US" sz="600" dirty="0"/>
              <a:t>Image credit: </a:t>
            </a:r>
            <a:r>
              <a:rPr lang="en-US" sz="600" dirty="0" err="1"/>
              <a:t>Unsplash</a:t>
            </a:r>
            <a:r>
              <a:rPr lang="en-US" sz="600" dirty="0"/>
              <a:t> </a:t>
            </a:r>
          </a:p>
        </p:txBody>
      </p:sp>
      <p:pic>
        <p:nvPicPr>
          <p:cNvPr id="9" name="Audio 8">
            <a:hlinkClick r:id="" action="ppaction://media"/>
            <a:extLst>
              <a:ext uri="{FF2B5EF4-FFF2-40B4-BE49-F238E27FC236}">
                <a16:creationId xmlns:a16="http://schemas.microsoft.com/office/drawing/2014/main" id="{341965FF-D3CA-4C5D-B139-D9310B8389E4}"/>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2624243206"/>
      </p:ext>
    </p:extLst>
  </p:cSld>
  <p:clrMapOvr>
    <a:masterClrMapping/>
  </p:clrMapOvr>
  <mc:AlternateContent xmlns:mc="http://schemas.openxmlformats.org/markup-compatibility/2006">
    <mc:Choice xmlns:p14="http://schemas.microsoft.com/office/powerpoint/2010/main" Requires="p14">
      <p:transition spd="slow" p14:dur="2000" advTm="57828"/>
    </mc:Choice>
    <mc:Fallback>
      <p:transition spd="slow" advTm="578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Three kinds of attribute relationships</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lstStyle/>
          <a:p>
            <a:r>
              <a:rPr lang="en-US" dirty="0"/>
              <a:t>Joins</a:t>
            </a:r>
          </a:p>
          <a:p>
            <a:r>
              <a:rPr lang="en-US" dirty="0"/>
              <a:t>Relates</a:t>
            </a:r>
          </a:p>
          <a:p>
            <a:r>
              <a:rPr lang="en-US" dirty="0"/>
              <a:t>Relationship classes</a:t>
            </a:r>
          </a:p>
          <a:p>
            <a:r>
              <a:rPr lang="en-US" dirty="0"/>
              <a:t>Common field: Key</a:t>
            </a:r>
          </a:p>
          <a:p>
            <a:endParaRPr lang="en-US" dirty="0"/>
          </a:p>
          <a:p>
            <a:endParaRPr lang="en-US" dirty="0"/>
          </a:p>
        </p:txBody>
      </p:sp>
      <p:pic>
        <p:nvPicPr>
          <p:cNvPr id="4" name="Picture 3">
            <a:extLst>
              <a:ext uri="{FF2B5EF4-FFF2-40B4-BE49-F238E27FC236}">
                <a16:creationId xmlns:a16="http://schemas.microsoft.com/office/drawing/2014/main" id="{A7D1C692-EAD6-413B-9BF1-36E07BF2F02B}"/>
              </a:ext>
            </a:extLst>
          </p:cNvPr>
          <p:cNvPicPr>
            <a:picLocks noChangeAspect="1"/>
          </p:cNvPicPr>
          <p:nvPr/>
        </p:nvPicPr>
        <p:blipFill rotWithShape="1">
          <a:blip r:embed="rId5"/>
          <a:srcRect l="1630"/>
          <a:stretch/>
        </p:blipFill>
        <p:spPr>
          <a:xfrm>
            <a:off x="4149213" y="1141542"/>
            <a:ext cx="3328515" cy="3590003"/>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9A14D571-BB63-4FA4-AF3D-3F4A75A927A6}"/>
              </a:ext>
            </a:extLst>
          </p:cNvPr>
          <p:cNvPicPr>
            <a:picLocks noChangeAspect="1"/>
          </p:cNvPicPr>
          <p:nvPr/>
        </p:nvPicPr>
        <p:blipFill>
          <a:blip r:embed="rId6"/>
          <a:stretch>
            <a:fillRect/>
          </a:stretch>
        </p:blipFill>
        <p:spPr>
          <a:xfrm>
            <a:off x="771536" y="3001288"/>
            <a:ext cx="2868432" cy="1730257"/>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BFFDCBED-E154-4DE9-8805-290211F3B44A}"/>
              </a:ext>
            </a:extLst>
          </p:cNvPr>
          <p:cNvSpPr/>
          <p:nvPr/>
        </p:nvSpPr>
        <p:spPr>
          <a:xfrm>
            <a:off x="2418735" y="4090218"/>
            <a:ext cx="1221233" cy="1573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678EF311-6456-4974-BC6E-78BA50923F1D}"/>
              </a:ext>
            </a:extLst>
          </p:cNvPr>
          <p:cNvSpPr/>
          <p:nvPr/>
        </p:nvSpPr>
        <p:spPr>
          <a:xfrm>
            <a:off x="6386199" y="2227005"/>
            <a:ext cx="1130710" cy="1573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3C415BF5-6D3A-4523-BB13-EE4DB1F2574D}"/>
              </a:ext>
            </a:extLst>
          </p:cNvPr>
          <p:cNvSpPr/>
          <p:nvPr/>
        </p:nvSpPr>
        <p:spPr>
          <a:xfrm>
            <a:off x="6386199" y="2843972"/>
            <a:ext cx="1130710" cy="1573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Audio 10">
            <a:hlinkClick r:id="" action="ppaction://media"/>
            <a:extLst>
              <a:ext uri="{FF2B5EF4-FFF2-40B4-BE49-F238E27FC236}">
                <a16:creationId xmlns:a16="http://schemas.microsoft.com/office/drawing/2014/main" id="{60D73927-DE53-4011-93F9-0E4D6C6BA15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478733726"/>
      </p:ext>
    </p:extLst>
  </p:cSld>
  <p:clrMapOvr>
    <a:masterClrMapping/>
  </p:clrMapOvr>
  <mc:AlternateContent xmlns:mc="http://schemas.openxmlformats.org/markup-compatibility/2006">
    <mc:Choice xmlns:p14="http://schemas.microsoft.com/office/powerpoint/2010/main" Requires="p14">
      <p:transition spd="slow" p14:dur="2000" advTm="50614"/>
    </mc:Choice>
    <mc:Fallback>
      <p:transition spd="slow" advTm="506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A679629-EAA7-405B-817B-91485E6D2F53}"/>
              </a:ext>
            </a:extLst>
          </p:cNvPr>
          <p:cNvSpPr>
            <a:spLocks noGrp="1"/>
          </p:cNvSpPr>
          <p:nvPr>
            <p:ph idx="1"/>
          </p:nvPr>
        </p:nvSpPr>
        <p:spPr>
          <a:xfrm>
            <a:off x="457200" y="3360480"/>
            <a:ext cx="8229600" cy="935295"/>
          </a:xfrm>
        </p:spPr>
        <p:txBody>
          <a:bodyPr>
            <a:normAutofit fontScale="92500" lnSpcReduction="20000"/>
          </a:bodyPr>
          <a:lstStyle/>
          <a:p>
            <a:pPr marL="0" indent="0">
              <a:buNone/>
            </a:pPr>
            <a:r>
              <a:rPr lang="en-US" i="1" dirty="0"/>
              <a:t>In this example, the key is the </a:t>
            </a:r>
            <a:r>
              <a:rPr lang="en-US" b="1" i="1" dirty="0"/>
              <a:t>fid</a:t>
            </a:r>
            <a:r>
              <a:rPr lang="en-US" i="1" dirty="0"/>
              <a:t> field (</a:t>
            </a:r>
            <a:r>
              <a:rPr lang="en-US" b="1" i="1" dirty="0"/>
              <a:t>primary key</a:t>
            </a:r>
            <a:r>
              <a:rPr lang="en-US" i="1" dirty="0"/>
              <a:t>) in the Pole feature class (</a:t>
            </a:r>
            <a:r>
              <a:rPr lang="en-US" b="1" i="1" dirty="0"/>
              <a:t>origin class</a:t>
            </a:r>
            <a:r>
              <a:rPr lang="en-US" i="1" dirty="0"/>
              <a:t>) and the </a:t>
            </a:r>
            <a:r>
              <a:rPr lang="en-US" b="1" i="1" dirty="0"/>
              <a:t>poleID</a:t>
            </a:r>
            <a:r>
              <a:rPr lang="en-US" i="1" dirty="0"/>
              <a:t> field (</a:t>
            </a:r>
            <a:r>
              <a:rPr lang="en-US" b="1" i="1" dirty="0"/>
              <a:t>foreign key</a:t>
            </a:r>
            <a:r>
              <a:rPr lang="en-US" i="1" dirty="0"/>
              <a:t>) in the Transformer feature class (</a:t>
            </a:r>
            <a:r>
              <a:rPr lang="en-US" b="1" i="1" dirty="0"/>
              <a:t>destination class</a:t>
            </a:r>
            <a:r>
              <a:rPr lang="en-US" i="1" dirty="0"/>
              <a:t>)</a:t>
            </a:r>
          </a:p>
        </p:txBody>
      </p:sp>
      <p:pic>
        <p:nvPicPr>
          <p:cNvPr id="9" name="Picture 8">
            <a:extLst>
              <a:ext uri="{FF2B5EF4-FFF2-40B4-BE49-F238E27FC236}">
                <a16:creationId xmlns:a16="http://schemas.microsoft.com/office/drawing/2014/main" id="{81C755CF-C987-4991-B1BE-2A0D5D733AF4}"/>
              </a:ext>
            </a:extLst>
          </p:cNvPr>
          <p:cNvPicPr>
            <a:picLocks noChangeAspect="1"/>
          </p:cNvPicPr>
          <p:nvPr/>
        </p:nvPicPr>
        <p:blipFill rotWithShape="1">
          <a:blip r:embed="rId5"/>
          <a:srcRect t="12616" b="61577"/>
          <a:stretch/>
        </p:blipFill>
        <p:spPr>
          <a:xfrm>
            <a:off x="246612" y="226142"/>
            <a:ext cx="8714848" cy="2674374"/>
          </a:xfrm>
          <a:prstGeom prst="rect">
            <a:avLst/>
          </a:prstGeom>
        </p:spPr>
      </p:pic>
      <p:sp>
        <p:nvSpPr>
          <p:cNvPr id="10" name="Rectangle 9">
            <a:extLst>
              <a:ext uri="{FF2B5EF4-FFF2-40B4-BE49-F238E27FC236}">
                <a16:creationId xmlns:a16="http://schemas.microsoft.com/office/drawing/2014/main" id="{EB571716-735F-456F-B319-78E1667D7FB5}"/>
              </a:ext>
            </a:extLst>
          </p:cNvPr>
          <p:cNvSpPr/>
          <p:nvPr/>
        </p:nvSpPr>
        <p:spPr>
          <a:xfrm>
            <a:off x="182540" y="2900516"/>
            <a:ext cx="4572000" cy="184666"/>
          </a:xfrm>
          <a:prstGeom prst="rect">
            <a:avLst/>
          </a:prstGeom>
        </p:spPr>
        <p:txBody>
          <a:bodyPr>
            <a:spAutoFit/>
          </a:bodyPr>
          <a:lstStyle/>
          <a:p>
            <a:r>
              <a:rPr lang="en-US" sz="600" dirty="0"/>
              <a:t>Image credit: Modeling our World, 1</a:t>
            </a:r>
            <a:r>
              <a:rPr lang="en-US" sz="600" baseline="30000" dirty="0"/>
              <a:t>st</a:t>
            </a:r>
            <a:r>
              <a:rPr lang="en-US" sz="600" dirty="0"/>
              <a:t> Ed., Esri Press</a:t>
            </a:r>
          </a:p>
        </p:txBody>
      </p:sp>
      <p:pic>
        <p:nvPicPr>
          <p:cNvPr id="3" name="Audio 2">
            <a:hlinkClick r:id="" action="ppaction://media"/>
            <a:extLst>
              <a:ext uri="{FF2B5EF4-FFF2-40B4-BE49-F238E27FC236}">
                <a16:creationId xmlns:a16="http://schemas.microsoft.com/office/drawing/2014/main" id="{F858E62A-9ACD-410E-A974-C1521E750E6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460369577"/>
      </p:ext>
    </p:extLst>
  </p:cSld>
  <p:clrMapOvr>
    <a:masterClrMapping/>
  </p:clrMapOvr>
  <mc:AlternateContent xmlns:mc="http://schemas.openxmlformats.org/markup-compatibility/2006">
    <mc:Choice xmlns:p14="http://schemas.microsoft.com/office/powerpoint/2010/main" Requires="p14">
      <p:transition spd="slow" p14:dur="2000" advTm="135317"/>
    </mc:Choice>
    <mc:Fallback>
      <p:transition spd="slow" advTm="135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Joins and Relates</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lstStyle/>
          <a:p>
            <a:r>
              <a:rPr lang="en-US" dirty="0"/>
              <a:t>Simple attribute relationships</a:t>
            </a:r>
          </a:p>
          <a:p>
            <a:r>
              <a:rPr lang="en-US" dirty="0"/>
              <a:t>Temporary</a:t>
            </a:r>
          </a:p>
          <a:p>
            <a:r>
              <a:rPr lang="en-US" dirty="0"/>
              <a:t>Use cases:</a:t>
            </a:r>
          </a:p>
          <a:p>
            <a:pPr lvl="1"/>
            <a:r>
              <a:rPr lang="en-US" dirty="0"/>
              <a:t>Relate: Access associated data without copying or appending data</a:t>
            </a:r>
          </a:p>
          <a:p>
            <a:pPr lvl="1"/>
            <a:r>
              <a:rPr lang="en-US" dirty="0"/>
              <a:t>Join: Append data to a feature class for map display or labeling</a:t>
            </a:r>
          </a:p>
        </p:txBody>
      </p:sp>
      <p:pic>
        <p:nvPicPr>
          <p:cNvPr id="1026" name="Picture 2" descr="group of people eating on restaurant">
            <a:extLst>
              <a:ext uri="{FF2B5EF4-FFF2-40B4-BE49-F238E27FC236}">
                <a16:creationId xmlns:a16="http://schemas.microsoft.com/office/drawing/2014/main" id="{B9213E67-F109-4350-B73C-6F21CD6D44B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89784" y="3327796"/>
            <a:ext cx="2413594" cy="16097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379FAB6-2D4E-43E4-B0AC-A4F277C97286}"/>
              </a:ext>
            </a:extLst>
          </p:cNvPr>
          <p:cNvPicPr>
            <a:picLocks noChangeAspect="1"/>
          </p:cNvPicPr>
          <p:nvPr/>
        </p:nvPicPr>
        <p:blipFill>
          <a:blip r:embed="rId6"/>
          <a:stretch>
            <a:fillRect/>
          </a:stretch>
        </p:blipFill>
        <p:spPr>
          <a:xfrm>
            <a:off x="4572000" y="3325476"/>
            <a:ext cx="2413595" cy="1612045"/>
          </a:xfrm>
          <a:prstGeom prst="rect">
            <a:avLst/>
          </a:prstGeom>
        </p:spPr>
      </p:pic>
      <p:sp>
        <p:nvSpPr>
          <p:cNvPr id="5" name="Rectangle 4">
            <a:extLst>
              <a:ext uri="{FF2B5EF4-FFF2-40B4-BE49-F238E27FC236}">
                <a16:creationId xmlns:a16="http://schemas.microsoft.com/office/drawing/2014/main" id="{A89B7677-D4BB-4A7E-A9CA-472FA0C5508B}"/>
              </a:ext>
            </a:extLst>
          </p:cNvPr>
          <p:cNvSpPr/>
          <p:nvPr/>
        </p:nvSpPr>
        <p:spPr>
          <a:xfrm>
            <a:off x="6086692" y="4937521"/>
            <a:ext cx="995785" cy="184666"/>
          </a:xfrm>
          <a:prstGeom prst="rect">
            <a:avLst/>
          </a:prstGeom>
        </p:spPr>
        <p:txBody>
          <a:bodyPr wrap="none">
            <a:spAutoFit/>
          </a:bodyPr>
          <a:lstStyle/>
          <a:p>
            <a:r>
              <a:rPr lang="en-US" sz="600" dirty="0"/>
              <a:t>Image credit: </a:t>
            </a:r>
            <a:r>
              <a:rPr lang="en-US" sz="600" dirty="0" err="1"/>
              <a:t>Unsplash</a:t>
            </a:r>
            <a:r>
              <a:rPr lang="en-US" sz="600" dirty="0"/>
              <a:t> </a:t>
            </a:r>
            <a:endParaRPr lang="en-US" sz="1400" dirty="0"/>
          </a:p>
        </p:txBody>
      </p:sp>
      <p:pic>
        <p:nvPicPr>
          <p:cNvPr id="7" name="Audio 6">
            <a:hlinkClick r:id="" action="ppaction://media"/>
            <a:extLst>
              <a:ext uri="{FF2B5EF4-FFF2-40B4-BE49-F238E27FC236}">
                <a16:creationId xmlns:a16="http://schemas.microsoft.com/office/drawing/2014/main" id="{7F0887C0-ED6A-4AF4-B6E9-6317ECB45E4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634550016"/>
      </p:ext>
    </p:extLst>
  </p:cSld>
  <p:clrMapOvr>
    <a:masterClrMapping/>
  </p:clrMapOvr>
  <mc:AlternateContent xmlns:mc="http://schemas.openxmlformats.org/markup-compatibility/2006">
    <mc:Choice xmlns:p14="http://schemas.microsoft.com/office/powerpoint/2010/main" Requires="p14">
      <p:transition spd="slow" p14:dur="2000" advTm="246235"/>
    </mc:Choice>
    <mc:Fallback>
      <p:transition spd="slow" advTm="2462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Relationship Classes</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normAutofit/>
          </a:bodyPr>
          <a:lstStyle/>
          <a:p>
            <a:r>
              <a:rPr lang="en-US" dirty="0"/>
              <a:t>Stored in geodatabase</a:t>
            </a:r>
          </a:p>
          <a:p>
            <a:r>
              <a:rPr lang="en-US" dirty="0"/>
              <a:t>Advanced capabilities</a:t>
            </a:r>
          </a:p>
          <a:p>
            <a:pPr lvl="1"/>
            <a:r>
              <a:rPr lang="en-US" dirty="0"/>
              <a:t>Type</a:t>
            </a:r>
          </a:p>
          <a:p>
            <a:pPr lvl="1"/>
            <a:r>
              <a:rPr lang="en-US" dirty="0"/>
              <a:t>Cardinality </a:t>
            </a:r>
          </a:p>
        </p:txBody>
      </p:sp>
      <p:pic>
        <p:nvPicPr>
          <p:cNvPr id="4" name="Audio 3">
            <a:hlinkClick r:id="" action="ppaction://media"/>
            <a:extLst>
              <a:ext uri="{FF2B5EF4-FFF2-40B4-BE49-F238E27FC236}">
                <a16:creationId xmlns:a16="http://schemas.microsoft.com/office/drawing/2014/main" id="{8E741ABE-8CEA-4412-8EAD-0567EDC5B1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3875176565"/>
      </p:ext>
    </p:extLst>
  </p:cSld>
  <p:clrMapOvr>
    <a:masterClrMapping/>
  </p:clrMapOvr>
  <mc:AlternateContent xmlns:mc="http://schemas.openxmlformats.org/markup-compatibility/2006">
    <mc:Choice xmlns:p14="http://schemas.microsoft.com/office/powerpoint/2010/main" Requires="p14">
      <p:transition spd="slow" p14:dur="2000" advTm="49442"/>
    </mc:Choice>
    <mc:Fallback>
      <p:transition spd="slow" advTm="494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Relationship Classes: </a:t>
            </a:r>
            <a:r>
              <a:rPr lang="en-US" u="sng" dirty="0"/>
              <a:t>Type</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normAutofit/>
          </a:bodyPr>
          <a:lstStyle/>
          <a:p>
            <a:r>
              <a:rPr lang="en-US" dirty="0"/>
              <a:t>Simple</a:t>
            </a:r>
          </a:p>
          <a:p>
            <a:r>
              <a:rPr lang="en-US" dirty="0"/>
              <a:t>Composite</a:t>
            </a:r>
          </a:p>
        </p:txBody>
      </p:sp>
      <p:pic>
        <p:nvPicPr>
          <p:cNvPr id="4" name="Picture 3">
            <a:extLst>
              <a:ext uri="{FF2B5EF4-FFF2-40B4-BE49-F238E27FC236}">
                <a16:creationId xmlns:a16="http://schemas.microsoft.com/office/drawing/2014/main" id="{6A60D57C-E357-4E0F-A992-2EEB84674868}"/>
              </a:ext>
            </a:extLst>
          </p:cNvPr>
          <p:cNvPicPr>
            <a:picLocks noChangeAspect="1"/>
          </p:cNvPicPr>
          <p:nvPr/>
        </p:nvPicPr>
        <p:blipFill>
          <a:blip r:embed="rId5"/>
          <a:stretch>
            <a:fillRect/>
          </a:stretch>
        </p:blipFill>
        <p:spPr>
          <a:xfrm>
            <a:off x="4572000" y="2831690"/>
            <a:ext cx="2849782" cy="1899855"/>
          </a:xfrm>
          <a:prstGeom prst="rect">
            <a:avLst/>
          </a:prstGeom>
        </p:spPr>
      </p:pic>
      <p:pic>
        <p:nvPicPr>
          <p:cNvPr id="5" name="Picture 4">
            <a:extLst>
              <a:ext uri="{FF2B5EF4-FFF2-40B4-BE49-F238E27FC236}">
                <a16:creationId xmlns:a16="http://schemas.microsoft.com/office/drawing/2014/main" id="{3F19C6C9-8560-4B32-89BA-4E4C75C148DC}"/>
              </a:ext>
            </a:extLst>
          </p:cNvPr>
          <p:cNvPicPr>
            <a:picLocks noChangeAspect="1"/>
          </p:cNvPicPr>
          <p:nvPr/>
        </p:nvPicPr>
        <p:blipFill>
          <a:blip r:embed="rId6"/>
          <a:stretch>
            <a:fillRect/>
          </a:stretch>
        </p:blipFill>
        <p:spPr>
          <a:xfrm>
            <a:off x="1226951" y="2831690"/>
            <a:ext cx="2575298" cy="1931474"/>
          </a:xfrm>
          <a:prstGeom prst="rect">
            <a:avLst/>
          </a:prstGeom>
        </p:spPr>
      </p:pic>
      <p:sp>
        <p:nvSpPr>
          <p:cNvPr id="6" name="Rectangle 5">
            <a:extLst>
              <a:ext uri="{FF2B5EF4-FFF2-40B4-BE49-F238E27FC236}">
                <a16:creationId xmlns:a16="http://schemas.microsoft.com/office/drawing/2014/main" id="{FE4000FD-71FB-4BAB-979E-93B6341A6C91}"/>
              </a:ext>
            </a:extLst>
          </p:cNvPr>
          <p:cNvSpPr/>
          <p:nvPr/>
        </p:nvSpPr>
        <p:spPr>
          <a:xfrm>
            <a:off x="1148932" y="4763164"/>
            <a:ext cx="995785" cy="184666"/>
          </a:xfrm>
          <a:prstGeom prst="rect">
            <a:avLst/>
          </a:prstGeom>
        </p:spPr>
        <p:txBody>
          <a:bodyPr wrap="none">
            <a:spAutoFit/>
          </a:bodyPr>
          <a:lstStyle/>
          <a:p>
            <a:r>
              <a:rPr lang="en-US" sz="600" dirty="0"/>
              <a:t>Image credit: </a:t>
            </a:r>
            <a:r>
              <a:rPr lang="en-US" sz="600" dirty="0" err="1"/>
              <a:t>Unsplash</a:t>
            </a:r>
            <a:r>
              <a:rPr lang="en-US" sz="600" dirty="0"/>
              <a:t> </a:t>
            </a:r>
            <a:endParaRPr lang="en-US" sz="1400" dirty="0"/>
          </a:p>
        </p:txBody>
      </p:sp>
      <p:pic>
        <p:nvPicPr>
          <p:cNvPr id="7" name="Audio 6">
            <a:hlinkClick r:id="" action="ppaction://media"/>
            <a:extLst>
              <a:ext uri="{FF2B5EF4-FFF2-40B4-BE49-F238E27FC236}">
                <a16:creationId xmlns:a16="http://schemas.microsoft.com/office/drawing/2014/main" id="{67D149B0-8652-4A91-95BC-A283A467DBA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4010030598"/>
      </p:ext>
    </p:extLst>
  </p:cSld>
  <p:clrMapOvr>
    <a:masterClrMapping/>
  </p:clrMapOvr>
  <mc:AlternateContent xmlns:mc="http://schemas.openxmlformats.org/markup-compatibility/2006">
    <mc:Choice xmlns:p14="http://schemas.microsoft.com/office/powerpoint/2010/main" Requires="p14">
      <p:transition spd="slow" p14:dur="2000" advTm="246249"/>
    </mc:Choice>
    <mc:Fallback>
      <p:transition spd="slow" advTm="2462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Relationship Classes: </a:t>
            </a:r>
            <a:r>
              <a:rPr lang="en-US" u="sng" dirty="0"/>
              <a:t>Cardinality</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normAutofit/>
          </a:bodyPr>
          <a:lstStyle/>
          <a:p>
            <a:r>
              <a:rPr lang="en-US" dirty="0"/>
              <a:t>Number of relationships</a:t>
            </a:r>
          </a:p>
        </p:txBody>
      </p:sp>
      <p:pic>
        <p:nvPicPr>
          <p:cNvPr id="6" name="Picture 5">
            <a:extLst>
              <a:ext uri="{FF2B5EF4-FFF2-40B4-BE49-F238E27FC236}">
                <a16:creationId xmlns:a16="http://schemas.microsoft.com/office/drawing/2014/main" id="{200179F7-4C83-414A-B2D9-39033852BAE2}"/>
              </a:ext>
            </a:extLst>
          </p:cNvPr>
          <p:cNvPicPr>
            <a:picLocks noChangeAspect="1"/>
          </p:cNvPicPr>
          <p:nvPr/>
        </p:nvPicPr>
        <p:blipFill rotWithShape="1">
          <a:blip r:embed="rId6"/>
          <a:srcRect t="69582"/>
          <a:stretch/>
        </p:blipFill>
        <p:spPr>
          <a:xfrm>
            <a:off x="848020" y="1759973"/>
            <a:ext cx="7447959" cy="2694039"/>
          </a:xfrm>
          <a:prstGeom prst="rect">
            <a:avLst/>
          </a:prstGeom>
        </p:spPr>
      </p:pic>
      <p:sp>
        <p:nvSpPr>
          <p:cNvPr id="7" name="TextBox 6">
            <a:extLst>
              <a:ext uri="{FF2B5EF4-FFF2-40B4-BE49-F238E27FC236}">
                <a16:creationId xmlns:a16="http://schemas.microsoft.com/office/drawing/2014/main" id="{527135D1-F499-475A-BE51-9F4BF4B6D391}"/>
              </a:ext>
            </a:extLst>
          </p:cNvPr>
          <p:cNvSpPr txBox="1"/>
          <p:nvPr/>
        </p:nvSpPr>
        <p:spPr>
          <a:xfrm>
            <a:off x="1641986" y="2320413"/>
            <a:ext cx="481781" cy="230832"/>
          </a:xfrm>
          <a:prstGeom prst="rect">
            <a:avLst/>
          </a:prstGeom>
          <a:solidFill>
            <a:schemeClr val="bg1"/>
          </a:solidFill>
        </p:spPr>
        <p:txBody>
          <a:bodyPr wrap="square" rtlCol="0">
            <a:spAutoFit/>
          </a:bodyPr>
          <a:lstStyle/>
          <a:p>
            <a:r>
              <a:rPr lang="en-US" sz="900" i="1" dirty="0"/>
              <a:t>State</a:t>
            </a:r>
          </a:p>
        </p:txBody>
      </p:sp>
      <p:sp>
        <p:nvSpPr>
          <p:cNvPr id="9" name="TextBox 8">
            <a:extLst>
              <a:ext uri="{FF2B5EF4-FFF2-40B4-BE49-F238E27FC236}">
                <a16:creationId xmlns:a16="http://schemas.microsoft.com/office/drawing/2014/main" id="{4B7B59D6-F0FA-4A4F-9C06-7BA092CEB529}"/>
              </a:ext>
            </a:extLst>
          </p:cNvPr>
          <p:cNvSpPr txBox="1"/>
          <p:nvPr/>
        </p:nvSpPr>
        <p:spPr>
          <a:xfrm>
            <a:off x="3642851" y="2103374"/>
            <a:ext cx="811162" cy="230832"/>
          </a:xfrm>
          <a:prstGeom prst="rect">
            <a:avLst/>
          </a:prstGeom>
          <a:solidFill>
            <a:schemeClr val="bg1"/>
          </a:solidFill>
        </p:spPr>
        <p:txBody>
          <a:bodyPr wrap="square" rtlCol="0">
            <a:spAutoFit/>
          </a:bodyPr>
          <a:lstStyle/>
          <a:p>
            <a:r>
              <a:rPr lang="en-US" sz="900" i="1" dirty="0"/>
              <a:t>Governor</a:t>
            </a:r>
          </a:p>
        </p:txBody>
      </p:sp>
      <p:sp>
        <p:nvSpPr>
          <p:cNvPr id="10" name="TextBox 9">
            <a:extLst>
              <a:ext uri="{FF2B5EF4-FFF2-40B4-BE49-F238E27FC236}">
                <a16:creationId xmlns:a16="http://schemas.microsoft.com/office/drawing/2014/main" id="{104A4EE0-4FF6-4220-BDA9-D4A33A7CD6AF}"/>
              </a:ext>
            </a:extLst>
          </p:cNvPr>
          <p:cNvSpPr txBox="1"/>
          <p:nvPr/>
        </p:nvSpPr>
        <p:spPr>
          <a:xfrm>
            <a:off x="4844833" y="2305024"/>
            <a:ext cx="481781" cy="246221"/>
          </a:xfrm>
          <a:prstGeom prst="rect">
            <a:avLst/>
          </a:prstGeom>
          <a:solidFill>
            <a:schemeClr val="bg1"/>
          </a:solidFill>
        </p:spPr>
        <p:txBody>
          <a:bodyPr wrap="square" rtlCol="0">
            <a:spAutoFit/>
          </a:bodyPr>
          <a:lstStyle/>
          <a:p>
            <a:r>
              <a:rPr lang="en-US" sz="1000" i="1" dirty="0"/>
              <a:t>State</a:t>
            </a:r>
          </a:p>
        </p:txBody>
      </p:sp>
      <p:sp>
        <p:nvSpPr>
          <p:cNvPr id="11" name="TextBox 10">
            <a:extLst>
              <a:ext uri="{FF2B5EF4-FFF2-40B4-BE49-F238E27FC236}">
                <a16:creationId xmlns:a16="http://schemas.microsoft.com/office/drawing/2014/main" id="{2B464120-CE8E-44D6-A7F6-EC7EF248BB4D}"/>
              </a:ext>
            </a:extLst>
          </p:cNvPr>
          <p:cNvSpPr txBox="1"/>
          <p:nvPr/>
        </p:nvSpPr>
        <p:spPr>
          <a:xfrm>
            <a:off x="7116087" y="2107649"/>
            <a:ext cx="1179892" cy="400110"/>
          </a:xfrm>
          <a:prstGeom prst="rect">
            <a:avLst/>
          </a:prstGeom>
          <a:solidFill>
            <a:schemeClr val="bg1"/>
          </a:solidFill>
        </p:spPr>
        <p:txBody>
          <a:bodyPr wrap="square" rtlCol="0">
            <a:spAutoFit/>
          </a:bodyPr>
          <a:lstStyle/>
          <a:p>
            <a:r>
              <a:rPr lang="en-US" sz="1000" i="1" dirty="0"/>
              <a:t>Congressional Representatives</a:t>
            </a:r>
          </a:p>
        </p:txBody>
      </p:sp>
      <p:sp>
        <p:nvSpPr>
          <p:cNvPr id="12" name="TextBox 11">
            <a:extLst>
              <a:ext uri="{FF2B5EF4-FFF2-40B4-BE49-F238E27FC236}">
                <a16:creationId xmlns:a16="http://schemas.microsoft.com/office/drawing/2014/main" id="{07EDAB51-5F8A-4F18-A4E6-9A32D8F64A89}"/>
              </a:ext>
            </a:extLst>
          </p:cNvPr>
          <p:cNvSpPr txBox="1"/>
          <p:nvPr/>
        </p:nvSpPr>
        <p:spPr>
          <a:xfrm>
            <a:off x="3778045" y="3519949"/>
            <a:ext cx="481781" cy="246221"/>
          </a:xfrm>
          <a:prstGeom prst="rect">
            <a:avLst/>
          </a:prstGeom>
          <a:solidFill>
            <a:schemeClr val="bg1"/>
          </a:solidFill>
        </p:spPr>
        <p:txBody>
          <a:bodyPr wrap="square" rtlCol="0">
            <a:spAutoFit/>
          </a:bodyPr>
          <a:lstStyle/>
          <a:p>
            <a:r>
              <a:rPr lang="en-US" sz="1000" i="1" dirty="0"/>
              <a:t>State</a:t>
            </a:r>
          </a:p>
        </p:txBody>
      </p:sp>
      <p:sp>
        <p:nvSpPr>
          <p:cNvPr id="13" name="TextBox 12">
            <a:extLst>
              <a:ext uri="{FF2B5EF4-FFF2-40B4-BE49-F238E27FC236}">
                <a16:creationId xmlns:a16="http://schemas.microsoft.com/office/drawing/2014/main" id="{CF4CA145-CA44-4428-954B-6D07A50B15A7}"/>
              </a:ext>
            </a:extLst>
          </p:cNvPr>
          <p:cNvSpPr txBox="1"/>
          <p:nvPr/>
        </p:nvSpPr>
        <p:spPr>
          <a:xfrm>
            <a:off x="1297859" y="3716792"/>
            <a:ext cx="734956" cy="246221"/>
          </a:xfrm>
          <a:prstGeom prst="rect">
            <a:avLst/>
          </a:prstGeom>
          <a:solidFill>
            <a:schemeClr val="bg1"/>
          </a:solidFill>
        </p:spPr>
        <p:txBody>
          <a:bodyPr wrap="square" rtlCol="0">
            <a:spAutoFit/>
          </a:bodyPr>
          <a:lstStyle/>
          <a:p>
            <a:r>
              <a:rPr lang="en-US" sz="1000" i="1" dirty="0"/>
              <a:t>Counties</a:t>
            </a:r>
          </a:p>
        </p:txBody>
      </p:sp>
      <p:sp>
        <p:nvSpPr>
          <p:cNvPr id="14" name="TextBox 13">
            <a:extLst>
              <a:ext uri="{FF2B5EF4-FFF2-40B4-BE49-F238E27FC236}">
                <a16:creationId xmlns:a16="http://schemas.microsoft.com/office/drawing/2014/main" id="{5E5B44AB-5489-4CFC-89CA-F1EF025EB015}"/>
              </a:ext>
            </a:extLst>
          </p:cNvPr>
          <p:cNvSpPr txBox="1"/>
          <p:nvPr/>
        </p:nvSpPr>
        <p:spPr>
          <a:xfrm>
            <a:off x="4650646" y="3677878"/>
            <a:ext cx="624345" cy="246221"/>
          </a:xfrm>
          <a:prstGeom prst="rect">
            <a:avLst/>
          </a:prstGeom>
          <a:solidFill>
            <a:schemeClr val="bg1"/>
          </a:solidFill>
        </p:spPr>
        <p:txBody>
          <a:bodyPr wrap="square" rtlCol="0">
            <a:spAutoFit/>
          </a:bodyPr>
          <a:lstStyle/>
          <a:p>
            <a:r>
              <a:rPr lang="en-US" sz="1000" i="1" dirty="0"/>
              <a:t>Stores</a:t>
            </a:r>
          </a:p>
        </p:txBody>
      </p:sp>
      <p:sp>
        <p:nvSpPr>
          <p:cNvPr id="16" name="TextBox 15">
            <a:extLst>
              <a:ext uri="{FF2B5EF4-FFF2-40B4-BE49-F238E27FC236}">
                <a16:creationId xmlns:a16="http://schemas.microsoft.com/office/drawing/2014/main" id="{BE1F1524-E043-4033-A6F3-0B8AD9538728}"/>
              </a:ext>
            </a:extLst>
          </p:cNvPr>
          <p:cNvSpPr txBox="1"/>
          <p:nvPr/>
        </p:nvSpPr>
        <p:spPr>
          <a:xfrm>
            <a:off x="7057102" y="3519731"/>
            <a:ext cx="624345" cy="246221"/>
          </a:xfrm>
          <a:prstGeom prst="rect">
            <a:avLst/>
          </a:prstGeom>
          <a:solidFill>
            <a:schemeClr val="bg1"/>
          </a:solidFill>
        </p:spPr>
        <p:txBody>
          <a:bodyPr wrap="square" rtlCol="0">
            <a:spAutoFit/>
          </a:bodyPr>
          <a:lstStyle/>
          <a:p>
            <a:r>
              <a:rPr lang="en-US" sz="1000" i="1" dirty="0"/>
              <a:t>States</a:t>
            </a:r>
          </a:p>
        </p:txBody>
      </p:sp>
      <p:sp>
        <p:nvSpPr>
          <p:cNvPr id="17" name="Rectangle 16">
            <a:extLst>
              <a:ext uri="{FF2B5EF4-FFF2-40B4-BE49-F238E27FC236}">
                <a16:creationId xmlns:a16="http://schemas.microsoft.com/office/drawing/2014/main" id="{A47E8E7C-73D3-4EAE-83E0-A747663E01E9}"/>
              </a:ext>
            </a:extLst>
          </p:cNvPr>
          <p:cNvSpPr/>
          <p:nvPr/>
        </p:nvSpPr>
        <p:spPr>
          <a:xfrm>
            <a:off x="754614" y="4480263"/>
            <a:ext cx="4572000" cy="184666"/>
          </a:xfrm>
          <a:prstGeom prst="rect">
            <a:avLst/>
          </a:prstGeom>
        </p:spPr>
        <p:txBody>
          <a:bodyPr>
            <a:spAutoFit/>
          </a:bodyPr>
          <a:lstStyle/>
          <a:p>
            <a:r>
              <a:rPr lang="en-US" sz="600" dirty="0"/>
              <a:t>Image credit: Modeling our World, 1</a:t>
            </a:r>
            <a:r>
              <a:rPr lang="en-US" sz="600" baseline="30000" dirty="0"/>
              <a:t>st</a:t>
            </a:r>
            <a:r>
              <a:rPr lang="en-US" sz="600" dirty="0"/>
              <a:t> Ed., Esri Press</a:t>
            </a:r>
          </a:p>
        </p:txBody>
      </p:sp>
      <p:pic>
        <p:nvPicPr>
          <p:cNvPr id="5" name="Audio 4">
            <a:hlinkClick r:id="" action="ppaction://media"/>
            <a:extLst>
              <a:ext uri="{FF2B5EF4-FFF2-40B4-BE49-F238E27FC236}">
                <a16:creationId xmlns:a16="http://schemas.microsoft.com/office/drawing/2014/main" id="{9A92562B-725D-4508-8921-367237721C1A}"/>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4381500"/>
            <a:ext cx="609600" cy="609600"/>
          </a:xfrm>
          <a:prstGeom prst="rect">
            <a:avLst/>
          </a:prstGeom>
        </p:spPr>
      </p:pic>
    </p:spTree>
    <p:custDataLst>
      <p:tags r:id="rId1"/>
    </p:custDataLst>
    <p:extLst>
      <p:ext uri="{BB962C8B-B14F-4D97-AF65-F5344CB8AC3E}">
        <p14:creationId xmlns:p14="http://schemas.microsoft.com/office/powerpoint/2010/main" val="592425816"/>
      </p:ext>
    </p:extLst>
  </p:cSld>
  <p:clrMapOvr>
    <a:masterClrMapping/>
  </p:clrMapOvr>
  <mc:AlternateContent xmlns:mc="http://schemas.openxmlformats.org/markup-compatibility/2006">
    <mc:Choice xmlns:p14="http://schemas.microsoft.com/office/powerpoint/2010/main" Requires="p14">
      <p:transition spd="slow" p14:dur="2000" advTm="196639"/>
    </mc:Choice>
    <mc:Fallback>
      <p:transition spd="slow" advTm="1966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5"/>
                </p:tgtEl>
              </p:cMediaNode>
            </p:audio>
          </p:childTnLst>
        </p:cTn>
      </p:par>
    </p:tnLst>
    <p:bldLst>
      <p:bldP spid="7" grpId="0" animBg="1"/>
      <p:bldP spid="9" grpId="0" animBg="1"/>
      <p:bldP spid="10" grpId="0" animBg="1"/>
      <p:bldP spid="11" grpId="0" animBg="1"/>
      <p:bldP spid="12" grpId="0" animBg="1"/>
      <p:bldP spid="13" grpId="0" animBg="1"/>
      <p:bldP spid="14"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98D9-688D-4910-B816-51C69E164AD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D6C3EDEE-ACAB-4BDA-B0B3-4B40CFEBA649}"/>
              </a:ext>
            </a:extLst>
          </p:cNvPr>
          <p:cNvSpPr>
            <a:spLocks noGrp="1"/>
          </p:cNvSpPr>
          <p:nvPr>
            <p:ph idx="1"/>
          </p:nvPr>
        </p:nvSpPr>
        <p:spPr/>
        <p:txBody>
          <a:bodyPr>
            <a:normAutofit/>
          </a:bodyPr>
          <a:lstStyle/>
          <a:p>
            <a:r>
              <a:rPr lang="en-US" dirty="0"/>
              <a:t>Associate features with attributes</a:t>
            </a:r>
          </a:p>
          <a:p>
            <a:r>
              <a:rPr lang="en-US" dirty="0"/>
              <a:t>Join, Relate, Relationship Class</a:t>
            </a:r>
          </a:p>
          <a:p>
            <a:r>
              <a:rPr lang="en-US" dirty="0"/>
              <a:t>Key</a:t>
            </a:r>
          </a:p>
        </p:txBody>
      </p:sp>
      <p:pic>
        <p:nvPicPr>
          <p:cNvPr id="1026" name="Picture 2" descr="Long colorful lines of code on a computer screen">
            <a:extLst>
              <a:ext uri="{FF2B5EF4-FFF2-40B4-BE49-F238E27FC236}">
                <a16:creationId xmlns:a16="http://schemas.microsoft.com/office/drawing/2014/main" id="{2E526FC9-F6B6-41F2-BC62-E4AE7151E93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1044" y="2571750"/>
            <a:ext cx="3301911" cy="220218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9DA5081-4A8F-4D6C-9995-D5800A91D9A1}"/>
              </a:ext>
            </a:extLst>
          </p:cNvPr>
          <p:cNvSpPr/>
          <p:nvPr/>
        </p:nvSpPr>
        <p:spPr>
          <a:xfrm>
            <a:off x="4074106" y="4762500"/>
            <a:ext cx="995785" cy="184666"/>
          </a:xfrm>
          <a:prstGeom prst="rect">
            <a:avLst/>
          </a:prstGeom>
        </p:spPr>
        <p:txBody>
          <a:bodyPr wrap="none">
            <a:spAutoFit/>
          </a:bodyPr>
          <a:lstStyle/>
          <a:p>
            <a:r>
              <a:rPr lang="en-US" sz="600" dirty="0"/>
              <a:t>Image credit: </a:t>
            </a:r>
            <a:r>
              <a:rPr lang="en-US" sz="600" dirty="0" err="1"/>
              <a:t>Unsplash</a:t>
            </a:r>
            <a:r>
              <a:rPr lang="en-US" sz="600" dirty="0"/>
              <a:t> </a:t>
            </a:r>
            <a:endParaRPr lang="en-US" sz="1400" dirty="0"/>
          </a:p>
        </p:txBody>
      </p:sp>
      <p:pic>
        <p:nvPicPr>
          <p:cNvPr id="4" name="Audio 3">
            <a:hlinkClick r:id="" action="ppaction://media"/>
            <a:extLst>
              <a:ext uri="{FF2B5EF4-FFF2-40B4-BE49-F238E27FC236}">
                <a16:creationId xmlns:a16="http://schemas.microsoft.com/office/drawing/2014/main" id="{CB5A6E51-E7DA-47CF-88F3-7D0B8E24B52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4381500"/>
            <a:ext cx="609600" cy="609600"/>
          </a:xfrm>
          <a:prstGeom prst="rect">
            <a:avLst/>
          </a:prstGeom>
        </p:spPr>
      </p:pic>
    </p:spTree>
    <p:extLst>
      <p:ext uri="{BB962C8B-B14F-4D97-AF65-F5344CB8AC3E}">
        <p14:creationId xmlns:p14="http://schemas.microsoft.com/office/powerpoint/2010/main" val="1890884323"/>
      </p:ext>
    </p:extLst>
  </p:cSld>
  <p:clrMapOvr>
    <a:masterClrMapping/>
  </p:clrMapOvr>
  <mc:AlternateContent xmlns:mc="http://schemas.openxmlformats.org/markup-compatibility/2006">
    <mc:Choice xmlns:p14="http://schemas.microsoft.com/office/powerpoint/2010/main" Requires="p14">
      <p:transition spd="slow" p14:dur="2000" advTm="70471"/>
    </mc:Choice>
    <mc:Fallback>
      <p:transition spd="slow" advTm="704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0.3|20|37.4|23.3"/>
</p:tagLst>
</file>

<file path=ppt/theme/theme1.xml><?xml version="1.0" encoding="utf-8"?>
<a:theme xmlns:a="http://schemas.openxmlformats.org/drawingml/2006/main" name="GeoTechCenterTemplateMay201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Understanding Spatial Data Module 2 Unit 3 Spatial Data Quality Oct 8 2014 V1</Template>
  <TotalTime>32332</TotalTime>
  <Words>927</Words>
  <Application>Microsoft Office PowerPoint</Application>
  <PresentationFormat>On-screen Show (16:9)</PresentationFormat>
  <Paragraphs>95</Paragraphs>
  <Slides>10</Slides>
  <Notes>10</Notes>
  <HiddenSlides>0</HiddenSlides>
  <MMClips>10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GeoTechCenterTemplateMay2014</vt:lpstr>
      <vt:lpstr>Attribute Relationships - Concept Module Joins, Relates, and Relationship Classes</vt:lpstr>
      <vt:lpstr>What is it?</vt:lpstr>
      <vt:lpstr>Three kinds of attribute relationships</vt:lpstr>
      <vt:lpstr>PowerPoint Presentation</vt:lpstr>
      <vt:lpstr>Joins and Relates</vt:lpstr>
      <vt:lpstr>Relationship Classes</vt:lpstr>
      <vt:lpstr>Relationship Classes: Type</vt:lpstr>
      <vt:lpstr>Relationship Classes: Cardinality</vt:lpstr>
      <vt:lpstr>Conclusion</vt:lpstr>
      <vt:lpstr>See GeoTech Center website (geotechcenter.org) for additional Concept Modules and to take a Quiz on this Concept Module topic to earn a Micro Certificate Badge.  If you need more detailed help, you will find other resources on the GeoTech Center website including Model Courses on topics needed by the geospatial technology workforce.  This Module Is Licensed Under Creative Commons     By: GeoTech Center geotechcenter.org Note: some content is a derivative of other CC authors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Ann Johnson</dc:creator>
  <cp:lastModifiedBy>Wing</cp:lastModifiedBy>
  <cp:revision>514</cp:revision>
  <cp:lastPrinted>2019-09-16T20:47:09Z</cp:lastPrinted>
  <dcterms:created xsi:type="dcterms:W3CDTF">1996-09-27T23:15:22Z</dcterms:created>
  <dcterms:modified xsi:type="dcterms:W3CDTF">2019-09-16T22:10:12Z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2</vt:i4>
  </property>
  <property fmtid="{D5CDD505-2E9C-101B-9397-08002B2CF9AE}" pid="4" name="Compression">
    <vt:i4>100</vt:i4>
  </property>
  <property fmtid="{D5CDD505-2E9C-101B-9397-08002B2CF9AE}" pid="5" name="ScreenSize">
    <vt:i4>2</vt:i4>
  </property>
  <property fmtid="{D5CDD505-2E9C-101B-9397-08002B2CF9AE}" pid="6" name="ScreenUsage">
    <vt:i4>2</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3</vt:i4>
  </property>
  <property fmtid="{D5CDD505-2E9C-101B-9397-08002B2CF9AE}" pid="19" name="ShowNotes">
    <vt:bool>false</vt:bool>
  </property>
  <property fmtid="{D5CDD505-2E9C-101B-9397-08002B2CF9AE}" pid="20" name="NavBtnPos">
    <vt:i4>1</vt:i4>
  </property>
  <property fmtid="{D5CDD505-2E9C-101B-9397-08002B2CF9AE}" pid="21" name="OutputDir">
    <vt:lpwstr>E:\ANNS_FOLDER\Prenhall</vt:lpwstr>
  </property>
</Properties>
</file>