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2" r:id="rId3"/>
    <p:sldId id="263" r:id="rId4"/>
    <p:sldId id="264" r:id="rId5"/>
    <p:sldId id="265" r:id="rId6"/>
    <p:sldId id="266" r:id="rId7"/>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9F9F9F"/>
    <a:srgbClr val="277AC0"/>
    <a:srgbClr val="55BDE1"/>
    <a:srgbClr val="1E85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0" d="100"/>
          <a:sy n="60" d="100"/>
        </p:scale>
        <p:origin x="72" y="4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9058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528373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6BBD1AF-C740-439F-8FB0-4B5F6CE4CA43}" type="datetimeFigureOut">
              <a:rPr lang="en-US" smtClean="0"/>
              <a:t>10/8/2019</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60106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lstStyle>
            <a:lvl1pPr>
              <a:defRPr>
                <a:solidFill>
                  <a:srgbClr val="0070C0"/>
                </a:solidFill>
              </a:defRPr>
            </a:lvl1pPr>
          </a:lstStyle>
          <a:p>
            <a:r>
              <a:rPr lang="en-US"/>
              <a:t>Click to edit Master title style</a:t>
            </a:r>
            <a:endParaRPr lang="en-US" dirty="0"/>
          </a:p>
        </p:txBody>
      </p:sp>
      <p:sp>
        <p:nvSpPr>
          <p:cNvPr id="3" name="Content Placeholder 2"/>
          <p:cNvSpPr>
            <a:spLocks noGrp="1"/>
          </p:cNvSpPr>
          <p:nvPr>
            <p:ph idx="1"/>
          </p:nvPr>
        </p:nvSpPr>
        <p:spPr>
          <a:xfrm>
            <a:off x="581193" y="2207873"/>
            <a:ext cx="11029615" cy="3678303"/>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C1BDF4EF-A2FC-467C-B258-821E655902AF}" type="slidenum">
              <a:rPr lang="en-US" smtClean="0"/>
              <a:t>‹#›</a:t>
            </a:fld>
            <a:endParaRPr lang="en-US"/>
          </a:p>
        </p:txBody>
      </p:sp>
      <p:pic>
        <p:nvPicPr>
          <p:cNvPr id="7" name="Picture 43" descr="GeoTechLogo_Draft04_Transp.png"/>
          <p:cNvPicPr>
            <a:picLocks noChangeAspect="1"/>
          </p:cNvPicPr>
          <p:nvPr userDrawn="1"/>
        </p:nvPicPr>
        <p:blipFill>
          <a:blip r:embed="rId2" cstate="print"/>
          <a:srcRect/>
          <a:stretch>
            <a:fillRect/>
          </a:stretch>
        </p:blipFill>
        <p:spPr bwMode="auto">
          <a:xfrm>
            <a:off x="10290700" y="6166323"/>
            <a:ext cx="1734067" cy="504553"/>
          </a:xfrm>
          <a:prstGeom prst="rect">
            <a:avLst/>
          </a:prstGeom>
          <a:noFill/>
          <a:ln w="9525">
            <a:noFill/>
            <a:miter lim="800000"/>
            <a:headEnd/>
            <a:tailEnd/>
          </a:ln>
        </p:spPr>
      </p:pic>
    </p:spTree>
    <p:extLst>
      <p:ext uri="{BB962C8B-B14F-4D97-AF65-F5344CB8AC3E}">
        <p14:creationId xmlns:p14="http://schemas.microsoft.com/office/powerpoint/2010/main" val="2907159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10/8/2019</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122052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BBD1AF-C740-439F-8FB0-4B5F6CE4CA43}" type="datetimeFigureOut">
              <a:rPr lang="en-US" smtClean="0"/>
              <a:t>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85139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BBD1AF-C740-439F-8FB0-4B5F6CE4CA43}" type="datetimeFigureOut">
              <a:rPr lang="en-US" smtClean="0"/>
              <a:t>10/8/2019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03587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575894" y="729658"/>
            <a:ext cx="11029616" cy="988332"/>
          </a:xfrm>
        </p:spPr>
        <p:txBody>
          <a:bodyPr/>
          <a:lstStyle>
            <a:lvl1pPr>
              <a:defRPr/>
            </a:lvl1pPr>
          </a:lstStyle>
          <a:p>
            <a:r>
              <a:rPr lang="en-US" dirty="0" err="1"/>
              <a:t>ster</a:t>
            </a:r>
            <a:r>
              <a:rPr lang="en-US" dirty="0"/>
              <a:t> title style</a:t>
            </a:r>
          </a:p>
        </p:txBody>
      </p:sp>
    </p:spTree>
    <p:extLst>
      <p:ext uri="{BB962C8B-B14F-4D97-AF65-F5344CB8AC3E}">
        <p14:creationId xmlns:p14="http://schemas.microsoft.com/office/powerpoint/2010/main" val="171668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BD1AF-C740-439F-8FB0-4B5F6CE4CA43}" type="datetimeFigureOut">
              <a:rPr lang="en-US" smtClean="0"/>
              <a:t>10/8/2019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934606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10/8/2019</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161513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BBD1AF-C740-439F-8FB0-4B5F6CE4CA43}" type="datetimeFigureOut">
              <a:rPr lang="en-US" smtClean="0"/>
              <a:t>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3181352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6BBD1AF-C740-439F-8FB0-4B5F6CE4CA43}" type="datetimeFigureOut">
              <a:rPr lang="en-US" smtClean="0"/>
              <a:t>10/8/2019</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C1BDF4EF-A2FC-467C-B258-821E655902AF}"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99856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192" y="2336991"/>
            <a:ext cx="11029615" cy="1497507"/>
          </a:xfrm>
        </p:spPr>
        <p:txBody>
          <a:bodyPr/>
          <a:lstStyle/>
          <a:p>
            <a:pPr algn="ctr"/>
            <a:r>
              <a:rPr lang="en-US" b="1" dirty="0">
                <a:solidFill>
                  <a:srgbClr val="277AC0"/>
                </a:solidFill>
                <a:latin typeface="Calibri" panose="020F0502020204030204" pitchFamily="34" charset="0"/>
                <a:cs typeface="Calibri" panose="020F0502020204030204" pitchFamily="34" charset="0"/>
              </a:rPr>
              <a:t>Attribute Relationships</a:t>
            </a:r>
            <a:br>
              <a:rPr lang="en-US" b="1" dirty="0">
                <a:solidFill>
                  <a:srgbClr val="277AC0"/>
                </a:solidFill>
                <a:latin typeface="Calibri" panose="020F0502020204030204" pitchFamily="34" charset="0"/>
                <a:cs typeface="Calibri" panose="020F0502020204030204" pitchFamily="34" charset="0"/>
              </a:rPr>
            </a:br>
            <a:r>
              <a:rPr lang="en-US" sz="2400" b="1" dirty="0">
                <a:solidFill>
                  <a:srgbClr val="277AC0"/>
                </a:solidFill>
                <a:latin typeface="Calibri" panose="020F0502020204030204" pitchFamily="34" charset="0"/>
                <a:cs typeface="Calibri" panose="020F0502020204030204" pitchFamily="34" charset="0"/>
              </a:rPr>
              <a:t>Joins, Relates, and relationship Classes</a:t>
            </a:r>
          </a:p>
        </p:txBody>
      </p:sp>
      <p:grpSp>
        <p:nvGrpSpPr>
          <p:cNvPr id="4" name="Group 3"/>
          <p:cNvGrpSpPr/>
          <p:nvPr/>
        </p:nvGrpSpPr>
        <p:grpSpPr>
          <a:xfrm>
            <a:off x="421175" y="705777"/>
            <a:ext cx="4488770" cy="1684646"/>
            <a:chOff x="4986271" y="2738033"/>
            <a:chExt cx="4488770" cy="1684646"/>
          </a:xfrm>
        </p:grpSpPr>
        <p:pic>
          <p:nvPicPr>
            <p:cNvPr id="5" name="Picture 43" descr="GeoTechLogo_Draft04_Transp.png"/>
            <p:cNvPicPr>
              <a:picLocks noChangeAspect="1"/>
            </p:cNvPicPr>
            <p:nvPr/>
          </p:nvPicPr>
          <p:blipFill>
            <a:blip r:embed="rId3" cstate="print"/>
            <a:srcRect/>
            <a:stretch>
              <a:fillRect/>
            </a:stretch>
          </p:blipFill>
          <p:spPr bwMode="auto">
            <a:xfrm>
              <a:off x="4986271" y="2738033"/>
              <a:ext cx="3581400" cy="946555"/>
            </a:xfrm>
            <a:prstGeom prst="rect">
              <a:avLst/>
            </a:prstGeom>
            <a:noFill/>
            <a:ln w="9525">
              <a:noFill/>
              <a:miter lim="800000"/>
              <a:headEnd/>
              <a:tailEnd/>
            </a:ln>
          </p:spPr>
        </p:pic>
        <p:sp>
          <p:nvSpPr>
            <p:cNvPr id="6" name="TextBox 5"/>
            <p:cNvSpPr txBox="1"/>
            <p:nvPr/>
          </p:nvSpPr>
          <p:spPr>
            <a:xfrm>
              <a:off x="5209150" y="3776348"/>
              <a:ext cx="4265891" cy="646331"/>
            </a:xfrm>
            <a:prstGeom prst="rect">
              <a:avLst/>
            </a:prstGeom>
            <a:noFill/>
            <a:ln>
              <a:noFill/>
            </a:ln>
          </p:spPr>
          <p:txBody>
            <a:bodyPr wrap="square" rtlCol="0">
              <a:spAutoFit/>
            </a:bodyPr>
            <a:lstStyle/>
            <a:p>
              <a:r>
                <a:rPr lang="en-US" sz="1800" b="1" i="1" dirty="0">
                  <a:solidFill>
                    <a:srgbClr val="55BDE1"/>
                  </a:solidFill>
                  <a:latin typeface="Calibri" panose="020F0502020204030204" pitchFamily="34" charset="0"/>
                  <a:cs typeface="Calibri" panose="020F0502020204030204" pitchFamily="34" charset="0"/>
                </a:rPr>
                <a:t>Empowering Colleges</a:t>
              </a:r>
              <a:r>
                <a:rPr lang="en-US" sz="1800" i="1" dirty="0">
                  <a:solidFill>
                    <a:srgbClr val="55BDE1"/>
                  </a:solidFill>
                  <a:latin typeface="Calibri" panose="020F0502020204030204" pitchFamily="34" charset="0"/>
                  <a:cs typeface="Calibri" panose="020F0502020204030204" pitchFamily="34" charset="0"/>
                </a:rPr>
                <a:t>: </a:t>
              </a:r>
            </a:p>
            <a:p>
              <a:r>
                <a:rPr lang="en-US" sz="1800" b="1" i="1" dirty="0">
                  <a:solidFill>
                    <a:srgbClr val="55BDE1"/>
                  </a:solidFill>
                  <a:latin typeface="Calibri" panose="020F0502020204030204" pitchFamily="34" charset="0"/>
                  <a:cs typeface="Calibri" panose="020F0502020204030204" pitchFamily="34" charset="0"/>
                </a:rPr>
                <a:t>     Expanding the Geospatial Workforce</a:t>
              </a:r>
            </a:p>
          </p:txBody>
        </p:sp>
      </p:grpSp>
      <p:sp>
        <p:nvSpPr>
          <p:cNvPr id="9" name="TextBox 8"/>
          <p:cNvSpPr txBox="1"/>
          <p:nvPr/>
        </p:nvSpPr>
        <p:spPr>
          <a:xfrm>
            <a:off x="840955" y="4551114"/>
            <a:ext cx="4637314" cy="1323439"/>
          </a:xfrm>
          <a:prstGeom prst="rect">
            <a:avLst/>
          </a:prstGeom>
          <a:noFill/>
        </p:spPr>
        <p:txBody>
          <a:bodyPr wrap="square" rtlCol="0">
            <a:spAutoFit/>
          </a:bodyPr>
          <a:lstStyle/>
          <a:p>
            <a:r>
              <a:rPr lang="en-US" sz="2400" b="1" dirty="0">
                <a:solidFill>
                  <a:srgbClr val="277AC0"/>
                </a:solidFill>
                <a:latin typeface="Calibri" panose="020F0502020204030204" pitchFamily="34" charset="0"/>
                <a:cs typeface="Calibri" panose="020F0502020204030204" pitchFamily="34" charset="0"/>
              </a:rPr>
              <a:t>Wing Cheung</a:t>
            </a:r>
          </a:p>
          <a:p>
            <a:r>
              <a:rPr lang="en-US" sz="2400" b="1" dirty="0">
                <a:solidFill>
                  <a:srgbClr val="277AC0"/>
                </a:solidFill>
                <a:latin typeface="Calibri" panose="020F0502020204030204" pitchFamily="34" charset="0"/>
                <a:cs typeface="Calibri" panose="020F0502020204030204" pitchFamily="34" charset="0"/>
              </a:rPr>
              <a:t>Assistant Director, </a:t>
            </a:r>
            <a:r>
              <a:rPr lang="en-US" sz="2400" b="1" dirty="0" err="1">
                <a:solidFill>
                  <a:srgbClr val="277AC0"/>
                </a:solidFill>
                <a:latin typeface="Calibri" panose="020F0502020204030204" pitchFamily="34" charset="0"/>
                <a:cs typeface="Calibri" panose="020F0502020204030204" pitchFamily="34" charset="0"/>
              </a:rPr>
              <a:t>GeoTech</a:t>
            </a:r>
            <a:r>
              <a:rPr lang="en-US" sz="2400" b="1" dirty="0">
                <a:solidFill>
                  <a:srgbClr val="277AC0"/>
                </a:solidFill>
                <a:latin typeface="Calibri" panose="020F0502020204030204" pitchFamily="34" charset="0"/>
                <a:cs typeface="Calibri" panose="020F0502020204030204" pitchFamily="34" charset="0"/>
              </a:rPr>
              <a:t> Center</a:t>
            </a:r>
          </a:p>
          <a:p>
            <a:r>
              <a:rPr lang="en-US" sz="2400" b="1" dirty="0">
                <a:solidFill>
                  <a:srgbClr val="277AC0"/>
                </a:solidFill>
                <a:latin typeface="Calibri" panose="020F0502020204030204" pitchFamily="34" charset="0"/>
                <a:cs typeface="Calibri" panose="020F0502020204030204" pitchFamily="34" charset="0"/>
              </a:rPr>
              <a:t>wcheung@palomar.edu</a:t>
            </a:r>
          </a:p>
          <a:p>
            <a:endParaRPr lang="en-US" sz="800" dirty="0"/>
          </a:p>
        </p:txBody>
      </p:sp>
      <p:pic>
        <p:nvPicPr>
          <p:cNvPr id="7" name="Picture 6"/>
          <p:cNvPicPr>
            <a:picLocks noChangeAspect="1"/>
          </p:cNvPicPr>
          <p:nvPr/>
        </p:nvPicPr>
        <p:blipFill>
          <a:blip r:embed="rId4"/>
          <a:stretch>
            <a:fillRect/>
          </a:stretch>
        </p:blipFill>
        <p:spPr>
          <a:xfrm>
            <a:off x="280750" y="6022355"/>
            <a:ext cx="792315" cy="676535"/>
          </a:xfrm>
          <a:prstGeom prst="rect">
            <a:avLst/>
          </a:prstGeom>
        </p:spPr>
      </p:pic>
      <p:sp>
        <p:nvSpPr>
          <p:cNvPr id="8" name="TextBox 7"/>
          <p:cNvSpPr txBox="1"/>
          <p:nvPr/>
        </p:nvSpPr>
        <p:spPr>
          <a:xfrm>
            <a:off x="1073065" y="5991004"/>
            <a:ext cx="4637314" cy="707886"/>
          </a:xfrm>
          <a:prstGeom prst="rect">
            <a:avLst/>
          </a:prstGeom>
          <a:noFill/>
        </p:spPr>
        <p:txBody>
          <a:bodyPr wrap="square" rtlCol="0">
            <a:spAutoFit/>
          </a:bodyPr>
          <a:lstStyle/>
          <a:p>
            <a:r>
              <a:rPr lang="en-US" sz="1000" dirty="0">
                <a:solidFill>
                  <a:srgbClr val="9F9F9F"/>
                </a:solidFill>
              </a:rPr>
              <a:t>Based upon work supported by the National Science Foundation under Grants DUE ATE 1304591, DUE ATE 164409, and DUE ATE 1700496. Any opinions, findings, and conclusions or recommendations expressed in this material are those of the author(s) and do not necessarily reflect the views of the National Science Foundation</a:t>
            </a:r>
            <a:r>
              <a:rPr lang="en-US" sz="1000" dirty="0">
                <a:solidFill>
                  <a:schemeClr val="tx1">
                    <a:lumMod val="50000"/>
                    <a:lumOff val="50000"/>
                  </a:schemeClr>
                </a:solidFill>
              </a:rPr>
              <a:t>. </a:t>
            </a:r>
          </a:p>
        </p:txBody>
      </p:sp>
      <p:sp>
        <p:nvSpPr>
          <p:cNvPr id="3" name="TextBox 2"/>
          <p:cNvSpPr txBox="1"/>
          <p:nvPr/>
        </p:nvSpPr>
        <p:spPr>
          <a:xfrm>
            <a:off x="9801054" y="6444604"/>
            <a:ext cx="2732249" cy="369332"/>
          </a:xfrm>
          <a:prstGeom prst="rect">
            <a:avLst/>
          </a:prstGeom>
          <a:noFill/>
        </p:spPr>
        <p:txBody>
          <a:bodyPr wrap="square" rtlCol="0">
            <a:spAutoFit/>
          </a:bodyPr>
          <a:lstStyle/>
          <a:p>
            <a:r>
              <a:rPr lang="en-US" dirty="0">
                <a:solidFill>
                  <a:srgbClr val="9F9F9F"/>
                </a:solidFill>
              </a:rPr>
              <a:t>www.geotechcenter.org</a:t>
            </a:r>
          </a:p>
        </p:txBody>
      </p:sp>
    </p:spTree>
    <p:custDataLst>
      <p:tags r:id="rId1"/>
    </p:custDataLst>
    <p:extLst>
      <p:ext uri="{BB962C8B-B14F-4D97-AF65-F5344CB8AC3E}">
        <p14:creationId xmlns:p14="http://schemas.microsoft.com/office/powerpoint/2010/main" val="2145838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Question 1</a:t>
            </a:r>
          </a:p>
        </p:txBody>
      </p:sp>
      <p:sp>
        <p:nvSpPr>
          <p:cNvPr id="3" name="Content Placeholder 2"/>
          <p:cNvSpPr>
            <a:spLocks noGrp="1"/>
          </p:cNvSpPr>
          <p:nvPr>
            <p:ph idx="1"/>
          </p:nvPr>
        </p:nvSpPr>
        <p:spPr/>
        <p:txBody>
          <a:bodyPr>
            <a:normAutofit/>
          </a:bodyPr>
          <a:lstStyle/>
          <a:p>
            <a:pPr marL="0" indent="0">
              <a:buNone/>
            </a:pPr>
            <a:r>
              <a:rPr lang="en-US" sz="2400" dirty="0"/>
              <a:t>1. The key that is used to associate an origin class with a destination class is known as the:</a:t>
            </a:r>
          </a:p>
          <a:p>
            <a:pPr marL="666900" lvl="1" indent="-342900">
              <a:buFont typeface="+mj-lt"/>
              <a:buAutoNum type="alphaLcParenR"/>
            </a:pPr>
            <a:r>
              <a:rPr lang="en-US" sz="1800" b="1" dirty="0"/>
              <a:t>Primary key</a:t>
            </a:r>
            <a:endParaRPr lang="en-US" sz="1800" dirty="0"/>
          </a:p>
          <a:p>
            <a:pPr marL="666900" lvl="1" indent="-342900">
              <a:buFont typeface="+mj-lt"/>
              <a:buAutoNum type="alphaLcParenR"/>
            </a:pPr>
            <a:r>
              <a:rPr lang="en-US" sz="1800" dirty="0"/>
              <a:t>Foreign key</a:t>
            </a:r>
          </a:p>
          <a:p>
            <a:pPr marL="666900" lvl="1" indent="-342900">
              <a:buFont typeface="+mj-lt"/>
              <a:buAutoNum type="alphaLcParenR"/>
            </a:pPr>
            <a:r>
              <a:rPr lang="en-US" sz="1800" dirty="0"/>
              <a:t>Foundational key</a:t>
            </a:r>
          </a:p>
          <a:p>
            <a:pPr marL="666900" lvl="1" indent="-342900">
              <a:buFont typeface="+mj-lt"/>
              <a:buAutoNum type="alphaLcParenR"/>
            </a:pPr>
            <a:r>
              <a:rPr lang="en-US" sz="1800" dirty="0"/>
              <a:t>Object identifier</a:t>
            </a:r>
          </a:p>
        </p:txBody>
      </p:sp>
    </p:spTree>
    <p:extLst>
      <p:ext uri="{BB962C8B-B14F-4D97-AF65-F5344CB8AC3E}">
        <p14:creationId xmlns:p14="http://schemas.microsoft.com/office/powerpoint/2010/main" val="4196691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Question 2</a:t>
            </a:r>
          </a:p>
        </p:txBody>
      </p:sp>
      <p:sp>
        <p:nvSpPr>
          <p:cNvPr id="3" name="Content Placeholder 2"/>
          <p:cNvSpPr>
            <a:spLocks noGrp="1"/>
          </p:cNvSpPr>
          <p:nvPr>
            <p:ph idx="1"/>
          </p:nvPr>
        </p:nvSpPr>
        <p:spPr/>
        <p:txBody>
          <a:bodyPr>
            <a:normAutofit/>
          </a:bodyPr>
          <a:lstStyle/>
          <a:p>
            <a:pPr marL="0" indent="0">
              <a:buNone/>
            </a:pPr>
            <a:r>
              <a:rPr lang="en-US" sz="2400" dirty="0"/>
              <a:t>2. Which of the following tasks can be accomplished with a Join operation?</a:t>
            </a:r>
          </a:p>
          <a:p>
            <a:pPr marL="666900" lvl="1" indent="-342900">
              <a:buFont typeface="+mj-lt"/>
              <a:buAutoNum type="alphaLcParenR"/>
            </a:pPr>
            <a:r>
              <a:rPr lang="en-US" sz="1800" b="1" dirty="0"/>
              <a:t>Append data from a table object to a feature class</a:t>
            </a:r>
            <a:endParaRPr lang="en-US" sz="1800" dirty="0"/>
          </a:p>
          <a:p>
            <a:pPr marL="666900" lvl="1" indent="-342900">
              <a:buFont typeface="+mj-lt"/>
              <a:buAutoNum type="alphaLcParenR"/>
            </a:pPr>
            <a:r>
              <a:rPr lang="en-US" sz="1800" dirty="0"/>
              <a:t>Model many to many relationships </a:t>
            </a:r>
          </a:p>
          <a:p>
            <a:pPr marL="666900" lvl="1" indent="-342900">
              <a:buFont typeface="+mj-lt"/>
              <a:buAutoNum type="alphaLcParenR"/>
            </a:pPr>
            <a:r>
              <a:rPr lang="en-US" sz="1800" dirty="0"/>
              <a:t>Control the lifespan of related objects</a:t>
            </a:r>
          </a:p>
          <a:p>
            <a:pPr marL="666900" lvl="1" indent="-342900">
              <a:buFont typeface="+mj-lt"/>
              <a:buAutoNum type="alphaLcParenR"/>
            </a:pPr>
            <a:r>
              <a:rPr lang="en-US" sz="1800" dirty="0"/>
              <a:t>Control feature edits in related objects</a:t>
            </a:r>
          </a:p>
        </p:txBody>
      </p:sp>
    </p:spTree>
    <p:extLst>
      <p:ext uri="{BB962C8B-B14F-4D97-AF65-F5344CB8AC3E}">
        <p14:creationId xmlns:p14="http://schemas.microsoft.com/office/powerpoint/2010/main" val="144346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Question 3</a:t>
            </a:r>
          </a:p>
        </p:txBody>
      </p:sp>
      <p:sp>
        <p:nvSpPr>
          <p:cNvPr id="3" name="Content Placeholder 2"/>
          <p:cNvSpPr>
            <a:spLocks noGrp="1"/>
          </p:cNvSpPr>
          <p:nvPr>
            <p:ph idx="1"/>
          </p:nvPr>
        </p:nvSpPr>
        <p:spPr/>
        <p:txBody>
          <a:bodyPr>
            <a:normAutofit/>
          </a:bodyPr>
          <a:lstStyle/>
          <a:p>
            <a:pPr marL="0" indent="0">
              <a:buNone/>
            </a:pPr>
            <a:r>
              <a:rPr lang="en-US" sz="2400" dirty="0"/>
              <a:t>3. In a composite relationship, the lifespan of the origin object is controlled by the lifespan of the destination object.</a:t>
            </a:r>
          </a:p>
          <a:p>
            <a:pPr marL="666900" lvl="1" indent="-342900">
              <a:buFont typeface="+mj-lt"/>
              <a:buAutoNum type="alphaLcParenR"/>
            </a:pPr>
            <a:r>
              <a:rPr lang="en-US" sz="1800" dirty="0"/>
              <a:t>True</a:t>
            </a:r>
          </a:p>
          <a:p>
            <a:pPr marL="666900" lvl="1" indent="-342900">
              <a:buFont typeface="+mj-lt"/>
              <a:buAutoNum type="alphaLcParenR"/>
            </a:pPr>
            <a:r>
              <a:rPr lang="en-US" sz="1800" b="1" dirty="0"/>
              <a:t>False</a:t>
            </a:r>
            <a:endParaRPr lang="en-US" sz="1800" dirty="0"/>
          </a:p>
        </p:txBody>
      </p:sp>
    </p:spTree>
    <p:extLst>
      <p:ext uri="{BB962C8B-B14F-4D97-AF65-F5344CB8AC3E}">
        <p14:creationId xmlns:p14="http://schemas.microsoft.com/office/powerpoint/2010/main" val="2271388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Question 4</a:t>
            </a:r>
          </a:p>
        </p:txBody>
      </p:sp>
      <p:sp>
        <p:nvSpPr>
          <p:cNvPr id="3" name="Content Placeholder 2"/>
          <p:cNvSpPr>
            <a:spLocks noGrp="1"/>
          </p:cNvSpPr>
          <p:nvPr>
            <p:ph idx="1"/>
          </p:nvPr>
        </p:nvSpPr>
        <p:spPr/>
        <p:txBody>
          <a:bodyPr>
            <a:normAutofit/>
          </a:bodyPr>
          <a:lstStyle/>
          <a:p>
            <a:pPr marL="0" indent="0">
              <a:buNone/>
            </a:pPr>
            <a:r>
              <a:rPr lang="en-US" sz="2400" dirty="0"/>
              <a:t>4. Simpler forms of attribute relationships do not require users to specify a key to associate different tables and feature classes.</a:t>
            </a:r>
          </a:p>
          <a:p>
            <a:pPr marL="781200" lvl="1" indent="-457200">
              <a:buFont typeface="+mj-lt"/>
              <a:buAutoNum type="alphaLcParenR"/>
            </a:pPr>
            <a:r>
              <a:rPr lang="en-US" sz="2000" dirty="0"/>
              <a:t>True</a:t>
            </a:r>
          </a:p>
          <a:p>
            <a:pPr marL="781200" lvl="1" indent="-457200">
              <a:buFont typeface="+mj-lt"/>
              <a:buAutoNum type="alphaLcParenR"/>
            </a:pPr>
            <a:r>
              <a:rPr lang="en-US" sz="2000" b="1" dirty="0"/>
              <a:t>False</a:t>
            </a:r>
            <a:endParaRPr lang="en-US" sz="2000" dirty="0"/>
          </a:p>
        </p:txBody>
      </p:sp>
    </p:spTree>
    <p:extLst>
      <p:ext uri="{BB962C8B-B14F-4D97-AF65-F5344CB8AC3E}">
        <p14:creationId xmlns:p14="http://schemas.microsoft.com/office/powerpoint/2010/main" val="1226008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Question 5</a:t>
            </a:r>
          </a:p>
        </p:txBody>
      </p:sp>
      <p:sp>
        <p:nvSpPr>
          <p:cNvPr id="3" name="Content Placeholder 2"/>
          <p:cNvSpPr>
            <a:spLocks noGrp="1"/>
          </p:cNvSpPr>
          <p:nvPr>
            <p:ph idx="1"/>
          </p:nvPr>
        </p:nvSpPr>
        <p:spPr/>
        <p:txBody>
          <a:bodyPr>
            <a:normAutofit/>
          </a:bodyPr>
          <a:lstStyle/>
          <a:p>
            <a:pPr marL="0" indent="0">
              <a:buNone/>
            </a:pPr>
            <a:r>
              <a:rPr lang="en-US" sz="2400" dirty="0"/>
              <a:t>5. How does the simple Relate operation associate information from our table to our feature class?</a:t>
            </a:r>
          </a:p>
          <a:p>
            <a:pPr marL="666900" lvl="1" indent="-342900">
              <a:buFont typeface="+mj-lt"/>
              <a:buAutoNum type="alphaLcParenR"/>
            </a:pPr>
            <a:r>
              <a:rPr lang="en-US" sz="1800" dirty="0"/>
              <a:t>It appends the information from the table to the feature class’ attribute table </a:t>
            </a:r>
          </a:p>
          <a:p>
            <a:pPr marL="666900" lvl="1" indent="-342900">
              <a:buFont typeface="+mj-lt"/>
              <a:buAutoNum type="alphaLcParenR"/>
            </a:pPr>
            <a:r>
              <a:rPr lang="en-US" sz="1800" dirty="0"/>
              <a:t>It creates a new table by combining information from the table and the feature class</a:t>
            </a:r>
          </a:p>
          <a:p>
            <a:pPr marL="666900" lvl="1" indent="-342900">
              <a:buFont typeface="+mj-lt"/>
              <a:buAutoNum type="alphaLcParenR"/>
            </a:pPr>
            <a:r>
              <a:rPr lang="en-US" sz="1800" b="1" dirty="0"/>
              <a:t>It points the user to information from the table that are associated with selected features in the feature classes, without appending information to the feature class</a:t>
            </a:r>
            <a:endParaRPr lang="en-US" sz="1800" dirty="0"/>
          </a:p>
          <a:p>
            <a:pPr marL="666900" lvl="1" indent="-342900">
              <a:buFont typeface="+mj-lt"/>
              <a:buAutoNum type="alphaLcParenR"/>
            </a:pPr>
            <a:r>
              <a:rPr lang="en-US" sz="1800" dirty="0"/>
              <a:t>It validates the geometric relationships between different features in the feature class against a list of rules specified in the table. </a:t>
            </a:r>
          </a:p>
          <a:p>
            <a:endParaRPr lang="en-US" sz="2000" dirty="0"/>
          </a:p>
        </p:txBody>
      </p:sp>
    </p:spTree>
    <p:extLst>
      <p:ext uri="{BB962C8B-B14F-4D97-AF65-F5344CB8AC3E}">
        <p14:creationId xmlns:p14="http://schemas.microsoft.com/office/powerpoint/2010/main" val="10562787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ividend">
  <a:themeElements>
    <a:clrScheme name="Custom 4">
      <a:dk1>
        <a:sysClr val="windowText" lastClr="000000"/>
      </a:dk1>
      <a:lt1>
        <a:sysClr val="window" lastClr="FFFFFF"/>
      </a:lt1>
      <a:dk2>
        <a:srgbClr val="3D3D3D"/>
      </a:dk2>
      <a:lt2>
        <a:srgbClr val="FFFFFF"/>
      </a:lt2>
      <a:accent1>
        <a:srgbClr val="277AC0"/>
      </a:accent1>
      <a:accent2>
        <a:srgbClr val="55BDE1"/>
      </a:accent2>
      <a:accent3>
        <a:srgbClr val="B4EAF5"/>
      </a:accent3>
      <a:accent4>
        <a:srgbClr val="9F9F9F"/>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 Template V7 Final.pptx" id="{69062E66-DBCA-43D8-B0A0-8921E754566B}" vid="{DB89E73E-2D77-4606-84C9-828D8D218BF0}"/>
    </a:ext>
  </a:extLst>
</a:theme>
</file>

<file path=docProps/app.xml><?xml version="1.0" encoding="utf-8"?>
<Properties xmlns="http://schemas.openxmlformats.org/officeDocument/2006/extended-properties" xmlns:vt="http://schemas.openxmlformats.org/officeDocument/2006/docPropsVTypes">
  <Template>Presentation Template V7 Final 9-25-19</Template>
  <TotalTime>41</TotalTime>
  <Words>312</Words>
  <Application>Microsoft Office PowerPoint</Application>
  <PresentationFormat>Widescreen</PresentationFormat>
  <Paragraphs>34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Gill Sans MT</vt:lpstr>
      <vt:lpstr>Wingdings 2</vt:lpstr>
      <vt:lpstr>Dividend</vt:lpstr>
      <vt:lpstr>Attribute Relationships Joins, Relates, and relationship Classes</vt:lpstr>
      <vt:lpstr>Question 1</vt:lpstr>
      <vt:lpstr>Question 2</vt:lpstr>
      <vt:lpstr>Question 3</vt:lpstr>
      <vt:lpstr>Question 4</vt:lpstr>
      <vt:lpstr>Question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XXXXXXXXXXXXXXXXXXXX</dc:title>
  <dc:creator>Ann Johnson</dc:creator>
  <cp:lastModifiedBy>Wing</cp:lastModifiedBy>
  <cp:revision>3</cp:revision>
  <dcterms:created xsi:type="dcterms:W3CDTF">2019-09-26T14:54:46Z</dcterms:created>
  <dcterms:modified xsi:type="dcterms:W3CDTF">2019-10-08T18:51:18Z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B70CEFC0-2FD1-4C4E-8C57-F4EDC9410DD6</vt:lpwstr>
  </property>
  <property fmtid="{D5CDD505-2E9C-101B-9397-08002B2CF9AE}" pid="3" name="ArticulatePath">
    <vt:lpwstr>Presentation1</vt:lpwstr>
  </property>
</Properties>
</file>