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9" r:id="rId2"/>
    <p:sldId id="269" r:id="rId3"/>
    <p:sldId id="258" r:id="rId4"/>
    <p:sldId id="262" r:id="rId5"/>
    <p:sldId id="263" r:id="rId6"/>
    <p:sldId id="264" r:id="rId7"/>
    <p:sldId id="265" r:id="rId8"/>
    <p:sldId id="266" r:id="rId9"/>
    <p:sldId id="267" r:id="rId10"/>
    <p:sldId id="268" r:id="rId11"/>
  </p:sldIdLst>
  <p:sldSz cx="12192000" cy="6858000"/>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9F9F9F"/>
    <a:srgbClr val="277AC0"/>
    <a:srgbClr val="55BDE1"/>
    <a:srgbClr val="1E85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3" d="100"/>
          <a:sy n="73" d="100"/>
        </p:scale>
        <p:origin x="77" y="9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990589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BBD1AF-C740-439F-8FB0-4B5F6CE4CA43}" type="datetimeFigureOut">
              <a:rPr lang="en-US" smtClean="0"/>
              <a:t>11/13/2019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2528373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36BBD1AF-C740-439F-8FB0-4B5F6CE4CA43}" type="datetimeFigureOut">
              <a:rPr lang="en-US" smtClean="0"/>
              <a:t>11/13/2019</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3601068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013800"/>
          </a:xfrm>
        </p:spPr>
        <p:txBody>
          <a:bodyPr/>
          <a:lstStyle>
            <a:lvl1pPr>
              <a:defRPr>
                <a:solidFill>
                  <a:srgbClr val="0070C0"/>
                </a:solidFill>
              </a:defRPr>
            </a:lvl1pPr>
          </a:lstStyle>
          <a:p>
            <a:r>
              <a:rPr lang="en-US"/>
              <a:t>Click to edit Master title style</a:t>
            </a:r>
            <a:endParaRPr lang="en-US" dirty="0"/>
          </a:p>
        </p:txBody>
      </p:sp>
      <p:sp>
        <p:nvSpPr>
          <p:cNvPr id="3" name="Content Placeholder 2"/>
          <p:cNvSpPr>
            <a:spLocks noGrp="1"/>
          </p:cNvSpPr>
          <p:nvPr>
            <p:ph idx="1"/>
          </p:nvPr>
        </p:nvSpPr>
        <p:spPr>
          <a:xfrm>
            <a:off x="581193" y="2207873"/>
            <a:ext cx="11029615" cy="3678303"/>
          </a:xfr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BBD1AF-C740-439F-8FB0-4B5F6CE4CA43}" type="datetimeFigureOut">
              <a:rPr lang="en-US" smtClean="0"/>
              <a:t>11/13/2019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C1BDF4EF-A2FC-467C-B258-821E655902AF}" type="slidenum">
              <a:rPr lang="en-US" smtClean="0"/>
              <a:t>‹#›</a:t>
            </a:fld>
            <a:endParaRPr lang="en-US"/>
          </a:p>
        </p:txBody>
      </p:sp>
      <p:pic>
        <p:nvPicPr>
          <p:cNvPr id="7" name="Picture 43" descr="GeoTechLogo_Draft04_Transp.png"/>
          <p:cNvPicPr>
            <a:picLocks noChangeAspect="1"/>
          </p:cNvPicPr>
          <p:nvPr userDrawn="1"/>
        </p:nvPicPr>
        <p:blipFill>
          <a:blip r:embed="rId2" cstate="print"/>
          <a:srcRect/>
          <a:stretch>
            <a:fillRect/>
          </a:stretch>
        </p:blipFill>
        <p:spPr bwMode="auto">
          <a:xfrm>
            <a:off x="10290700" y="6166323"/>
            <a:ext cx="1734067" cy="504553"/>
          </a:xfrm>
          <a:prstGeom prst="rect">
            <a:avLst/>
          </a:prstGeom>
          <a:noFill/>
          <a:ln w="9525">
            <a:noFill/>
            <a:miter lim="800000"/>
            <a:headEnd/>
            <a:tailEnd/>
          </a:ln>
        </p:spPr>
      </p:pic>
    </p:spTree>
    <p:extLst>
      <p:ext uri="{BB962C8B-B14F-4D97-AF65-F5344CB8AC3E}">
        <p14:creationId xmlns:p14="http://schemas.microsoft.com/office/powerpoint/2010/main" val="2907159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36BBD1AF-C740-439F-8FB0-4B5F6CE4CA43}" type="datetimeFigureOut">
              <a:rPr lang="en-US" smtClean="0"/>
              <a:t>11/13/2019</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1220521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6BBD1AF-C740-439F-8FB0-4B5F6CE4CA43}" type="datetimeFigureOut">
              <a:rPr lang="en-US" smtClean="0"/>
              <a:t>11/13/2019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2851393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6BBD1AF-C740-439F-8FB0-4B5F6CE4CA43}" type="datetimeFigureOut">
              <a:rPr lang="en-US" smtClean="0"/>
              <a:t>11/13/2019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1035871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575894" y="729658"/>
            <a:ext cx="11029616" cy="988332"/>
          </a:xfrm>
        </p:spPr>
        <p:txBody>
          <a:bodyPr/>
          <a:lstStyle>
            <a:lvl1pPr>
              <a:defRPr/>
            </a:lvl1pPr>
          </a:lstStyle>
          <a:p>
            <a:r>
              <a:rPr lang="en-US" dirty="0" err="1"/>
              <a:t>ster</a:t>
            </a:r>
            <a:r>
              <a:rPr lang="en-US" dirty="0"/>
              <a:t> title style</a:t>
            </a:r>
          </a:p>
        </p:txBody>
      </p:sp>
    </p:spTree>
    <p:extLst>
      <p:ext uri="{BB962C8B-B14F-4D97-AF65-F5344CB8AC3E}">
        <p14:creationId xmlns:p14="http://schemas.microsoft.com/office/powerpoint/2010/main" val="1716688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BBD1AF-C740-439F-8FB0-4B5F6CE4CA43}" type="datetimeFigureOut">
              <a:rPr lang="en-US" smtClean="0"/>
              <a:t>11/13/2019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1934606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6BBD1AF-C740-439F-8FB0-4B5F6CE4CA43}" type="datetimeFigureOut">
              <a:rPr lang="en-US" smtClean="0"/>
              <a:t>11/13/2019</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3161513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BBD1AF-C740-439F-8FB0-4B5F6CE4CA43}" type="datetimeFigureOut">
              <a:rPr lang="en-US" smtClean="0"/>
              <a:t>11/13/2019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3181352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6BBD1AF-C740-439F-8FB0-4B5F6CE4CA43}" type="datetimeFigureOut">
              <a:rPr lang="en-US" smtClean="0"/>
              <a:t>11/13/2019</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C1BDF4EF-A2FC-467C-B258-821E655902AF}"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8998569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192" y="2719544"/>
            <a:ext cx="11029615" cy="1497507"/>
          </a:xfrm>
        </p:spPr>
        <p:txBody>
          <a:bodyPr>
            <a:normAutofit fontScale="90000"/>
          </a:bodyPr>
          <a:lstStyle/>
          <a:p>
            <a:pPr algn="ctr"/>
            <a:r>
              <a:rPr lang="en-US" b="1" dirty="0">
                <a:solidFill>
                  <a:srgbClr val="277AC0"/>
                </a:solidFill>
                <a:latin typeface="Calibri" panose="020F0502020204030204" pitchFamily="34" charset="0"/>
                <a:cs typeface="Calibri" panose="020F0502020204030204" pitchFamily="34" charset="0"/>
              </a:rPr>
              <a:t>Questions for </a:t>
            </a:r>
            <a:br>
              <a:rPr lang="en-US" b="1" dirty="0">
                <a:solidFill>
                  <a:srgbClr val="277AC0"/>
                </a:solidFill>
                <a:latin typeface="Calibri" panose="020F0502020204030204" pitchFamily="34" charset="0"/>
                <a:cs typeface="Calibri" panose="020F0502020204030204" pitchFamily="34" charset="0"/>
              </a:rPr>
            </a:br>
            <a:r>
              <a:rPr lang="en-US" b="1" dirty="0">
                <a:solidFill>
                  <a:srgbClr val="277AC0"/>
                </a:solidFill>
                <a:latin typeface="Calibri" panose="020F0502020204030204" pitchFamily="34" charset="0"/>
                <a:cs typeface="Calibri" panose="020F0502020204030204" pitchFamily="34" charset="0"/>
              </a:rPr>
              <a:t>Data Management </a:t>
            </a:r>
            <a:br>
              <a:rPr lang="en-US" b="1" dirty="0">
                <a:solidFill>
                  <a:srgbClr val="277AC0"/>
                </a:solidFill>
                <a:latin typeface="Calibri" panose="020F0502020204030204" pitchFamily="34" charset="0"/>
                <a:cs typeface="Calibri" panose="020F0502020204030204" pitchFamily="34" charset="0"/>
              </a:rPr>
            </a:br>
            <a:r>
              <a:rPr lang="en-US" b="1" dirty="0">
                <a:solidFill>
                  <a:srgbClr val="277AC0"/>
                </a:solidFill>
                <a:latin typeface="Calibri" panose="020F0502020204030204" pitchFamily="34" charset="0"/>
                <a:cs typeface="Calibri" panose="020F0502020204030204" pitchFamily="34" charset="0"/>
              </a:rPr>
              <a:t>concept Module</a:t>
            </a:r>
          </a:p>
        </p:txBody>
      </p:sp>
      <p:grpSp>
        <p:nvGrpSpPr>
          <p:cNvPr id="4" name="Group 3"/>
          <p:cNvGrpSpPr/>
          <p:nvPr/>
        </p:nvGrpSpPr>
        <p:grpSpPr>
          <a:xfrm>
            <a:off x="421175" y="705777"/>
            <a:ext cx="4488770" cy="1684646"/>
            <a:chOff x="4986271" y="2738033"/>
            <a:chExt cx="4488770" cy="1684646"/>
          </a:xfrm>
        </p:grpSpPr>
        <p:pic>
          <p:nvPicPr>
            <p:cNvPr id="5" name="Picture 43" descr="GeoTechLogo_Draft04_Transp.png"/>
            <p:cNvPicPr>
              <a:picLocks noChangeAspect="1"/>
            </p:cNvPicPr>
            <p:nvPr/>
          </p:nvPicPr>
          <p:blipFill>
            <a:blip r:embed="rId3" cstate="print"/>
            <a:srcRect/>
            <a:stretch>
              <a:fillRect/>
            </a:stretch>
          </p:blipFill>
          <p:spPr bwMode="auto">
            <a:xfrm>
              <a:off x="4986271" y="2738033"/>
              <a:ext cx="3581400" cy="946555"/>
            </a:xfrm>
            <a:prstGeom prst="rect">
              <a:avLst/>
            </a:prstGeom>
            <a:noFill/>
            <a:ln w="9525">
              <a:noFill/>
              <a:miter lim="800000"/>
              <a:headEnd/>
              <a:tailEnd/>
            </a:ln>
          </p:spPr>
        </p:pic>
        <p:sp>
          <p:nvSpPr>
            <p:cNvPr id="6" name="TextBox 5"/>
            <p:cNvSpPr txBox="1"/>
            <p:nvPr/>
          </p:nvSpPr>
          <p:spPr>
            <a:xfrm>
              <a:off x="5209150" y="3776348"/>
              <a:ext cx="4265891" cy="646331"/>
            </a:xfrm>
            <a:prstGeom prst="rect">
              <a:avLst/>
            </a:prstGeom>
            <a:noFill/>
            <a:ln>
              <a:noFill/>
            </a:ln>
          </p:spPr>
          <p:txBody>
            <a:bodyPr wrap="square" rtlCol="0">
              <a:spAutoFit/>
            </a:bodyPr>
            <a:lstStyle/>
            <a:p>
              <a:r>
                <a:rPr lang="en-US" sz="1800" b="1" i="1" dirty="0">
                  <a:solidFill>
                    <a:srgbClr val="55BDE1"/>
                  </a:solidFill>
                  <a:latin typeface="Calibri" panose="020F0502020204030204" pitchFamily="34" charset="0"/>
                  <a:cs typeface="Calibri" panose="020F0502020204030204" pitchFamily="34" charset="0"/>
                </a:rPr>
                <a:t>Empowering Colleges</a:t>
              </a:r>
              <a:r>
                <a:rPr lang="en-US" sz="1800" i="1" dirty="0">
                  <a:solidFill>
                    <a:srgbClr val="55BDE1"/>
                  </a:solidFill>
                  <a:latin typeface="Calibri" panose="020F0502020204030204" pitchFamily="34" charset="0"/>
                  <a:cs typeface="Calibri" panose="020F0502020204030204" pitchFamily="34" charset="0"/>
                </a:rPr>
                <a:t>: </a:t>
              </a:r>
            </a:p>
            <a:p>
              <a:r>
                <a:rPr lang="en-US" sz="1800" b="1" i="1" dirty="0">
                  <a:solidFill>
                    <a:srgbClr val="55BDE1"/>
                  </a:solidFill>
                  <a:latin typeface="Calibri" panose="020F0502020204030204" pitchFamily="34" charset="0"/>
                  <a:cs typeface="Calibri" panose="020F0502020204030204" pitchFamily="34" charset="0"/>
                </a:rPr>
                <a:t>     Expanding the Geospatial Workforce</a:t>
              </a:r>
            </a:p>
          </p:txBody>
        </p:sp>
      </p:grpSp>
      <p:sp>
        <p:nvSpPr>
          <p:cNvPr id="9" name="TextBox 8"/>
          <p:cNvSpPr txBox="1"/>
          <p:nvPr/>
        </p:nvSpPr>
        <p:spPr>
          <a:xfrm>
            <a:off x="803377" y="4457983"/>
            <a:ext cx="4637314" cy="1323439"/>
          </a:xfrm>
          <a:prstGeom prst="rect">
            <a:avLst/>
          </a:prstGeom>
          <a:noFill/>
        </p:spPr>
        <p:txBody>
          <a:bodyPr wrap="square" rtlCol="0">
            <a:spAutoFit/>
          </a:bodyPr>
          <a:lstStyle/>
          <a:p>
            <a:r>
              <a:rPr lang="en-US" sz="2400" b="1" dirty="0">
                <a:solidFill>
                  <a:srgbClr val="277AC0"/>
                </a:solidFill>
                <a:latin typeface="Calibri" panose="020F0502020204030204" pitchFamily="34" charset="0"/>
                <a:cs typeface="Calibri" panose="020F0502020204030204" pitchFamily="34" charset="0"/>
              </a:rPr>
              <a:t>Body of Knowledge</a:t>
            </a:r>
          </a:p>
          <a:p>
            <a:r>
              <a:rPr lang="en-US" sz="2400" b="1" dirty="0">
                <a:solidFill>
                  <a:srgbClr val="277AC0"/>
                </a:solidFill>
                <a:latin typeface="Calibri" panose="020F0502020204030204" pitchFamily="34" charset="0"/>
                <a:cs typeface="Calibri" panose="020F0502020204030204" pitchFamily="34" charset="0"/>
              </a:rPr>
              <a:t>Knowledge Area 3:  Design Aspects and Data Modeling</a:t>
            </a:r>
          </a:p>
          <a:p>
            <a:endParaRPr lang="en-US" sz="800" dirty="0"/>
          </a:p>
        </p:txBody>
      </p:sp>
      <p:pic>
        <p:nvPicPr>
          <p:cNvPr id="7" name="Picture 6"/>
          <p:cNvPicPr>
            <a:picLocks noChangeAspect="1"/>
          </p:cNvPicPr>
          <p:nvPr/>
        </p:nvPicPr>
        <p:blipFill>
          <a:blip r:embed="rId4"/>
          <a:stretch>
            <a:fillRect/>
          </a:stretch>
        </p:blipFill>
        <p:spPr>
          <a:xfrm>
            <a:off x="280750" y="6022355"/>
            <a:ext cx="792315" cy="676535"/>
          </a:xfrm>
          <a:prstGeom prst="rect">
            <a:avLst/>
          </a:prstGeom>
        </p:spPr>
      </p:pic>
      <p:sp>
        <p:nvSpPr>
          <p:cNvPr id="8" name="TextBox 7"/>
          <p:cNvSpPr txBox="1"/>
          <p:nvPr/>
        </p:nvSpPr>
        <p:spPr>
          <a:xfrm>
            <a:off x="1073065" y="5991004"/>
            <a:ext cx="4637314" cy="707886"/>
          </a:xfrm>
          <a:prstGeom prst="rect">
            <a:avLst/>
          </a:prstGeom>
          <a:noFill/>
        </p:spPr>
        <p:txBody>
          <a:bodyPr wrap="square" rtlCol="0">
            <a:spAutoFit/>
          </a:bodyPr>
          <a:lstStyle/>
          <a:p>
            <a:r>
              <a:rPr lang="en-US" sz="1000" dirty="0">
                <a:solidFill>
                  <a:srgbClr val="9F9F9F"/>
                </a:solidFill>
              </a:rPr>
              <a:t>Based upon work supported by the National Science Foundation under Grants DUE ATE 1304591, DUE ATE 164409, and DUE ATE 1700496. Any opinions, findings, and conclusions or recommendations expressed in this material are those of the author(s) and do not necessarily reflect the views of the National Science Foundation</a:t>
            </a:r>
            <a:r>
              <a:rPr lang="en-US" sz="1000" dirty="0">
                <a:solidFill>
                  <a:schemeClr val="tx1">
                    <a:lumMod val="50000"/>
                    <a:lumOff val="50000"/>
                  </a:schemeClr>
                </a:solidFill>
              </a:rPr>
              <a:t>. </a:t>
            </a:r>
          </a:p>
        </p:txBody>
      </p:sp>
      <p:sp>
        <p:nvSpPr>
          <p:cNvPr id="3" name="TextBox 2"/>
          <p:cNvSpPr txBox="1"/>
          <p:nvPr/>
        </p:nvSpPr>
        <p:spPr>
          <a:xfrm>
            <a:off x="9801054" y="6444604"/>
            <a:ext cx="2732249" cy="369332"/>
          </a:xfrm>
          <a:prstGeom prst="rect">
            <a:avLst/>
          </a:prstGeom>
          <a:noFill/>
        </p:spPr>
        <p:txBody>
          <a:bodyPr wrap="square" rtlCol="0">
            <a:spAutoFit/>
          </a:bodyPr>
          <a:lstStyle/>
          <a:p>
            <a:r>
              <a:rPr lang="en-US" dirty="0">
                <a:solidFill>
                  <a:srgbClr val="9F9F9F"/>
                </a:solidFill>
              </a:rPr>
              <a:t>www.geotechcenter.org</a:t>
            </a:r>
          </a:p>
        </p:txBody>
      </p:sp>
    </p:spTree>
    <p:custDataLst>
      <p:tags r:id="rId1"/>
    </p:custDataLst>
    <p:extLst>
      <p:ext uri="{BB962C8B-B14F-4D97-AF65-F5344CB8AC3E}">
        <p14:creationId xmlns:p14="http://schemas.microsoft.com/office/powerpoint/2010/main" val="2145838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srgbClr val="277AC0"/>
                </a:solidFill>
                <a:latin typeface="Calibri" panose="020F0502020204030204" pitchFamily="34" charset="0"/>
                <a:cs typeface="Calibri" panose="020F0502020204030204" pitchFamily="34" charset="0"/>
              </a:rPr>
              <a:t>10.  A project-based system compared to an Enterprise system</a:t>
            </a:r>
          </a:p>
        </p:txBody>
      </p:sp>
      <p:sp>
        <p:nvSpPr>
          <p:cNvPr id="3" name="Content Placeholder 2"/>
          <p:cNvSpPr>
            <a:spLocks noGrp="1"/>
          </p:cNvSpPr>
          <p:nvPr>
            <p:ph idx="1"/>
          </p:nvPr>
        </p:nvSpPr>
        <p:spPr/>
        <p:txBody>
          <a:bodyPr>
            <a:normAutofit/>
          </a:bodyPr>
          <a:lstStyle/>
          <a:p>
            <a:pPr marL="781200" lvl="1" indent="-457200">
              <a:buClr>
                <a:schemeClr val="accent1">
                  <a:lumMod val="75000"/>
                </a:schemeClr>
              </a:buClr>
              <a:buFont typeface="+mj-lt"/>
              <a:buAutoNum type="alphaLcParenR"/>
            </a:pPr>
            <a:r>
              <a:rPr lang="en-US" sz="2200" dirty="0">
                <a:solidFill>
                  <a:srgbClr val="277AC0"/>
                </a:solidFill>
                <a:latin typeface="Calibri" panose="020F0502020204030204" pitchFamily="34" charset="0"/>
                <a:cs typeface="Calibri" panose="020F0502020204030204" pitchFamily="34" charset="0"/>
              </a:rPr>
              <a:t>Has only one person working on a project</a:t>
            </a:r>
          </a:p>
          <a:p>
            <a:pPr marL="781200" lvl="1" indent="-457200">
              <a:buClr>
                <a:schemeClr val="accent1">
                  <a:lumMod val="75000"/>
                </a:schemeClr>
              </a:buClr>
              <a:buFont typeface="+mj-lt"/>
              <a:buAutoNum type="alphaLcParenR"/>
            </a:pPr>
            <a:r>
              <a:rPr lang="en-US" sz="2200" dirty="0">
                <a:solidFill>
                  <a:srgbClr val="277AC0"/>
                </a:solidFill>
                <a:latin typeface="Calibri" panose="020F0502020204030204" pitchFamily="34" charset="0"/>
                <a:cs typeface="Calibri" panose="020F0502020204030204" pitchFamily="34" charset="0"/>
              </a:rPr>
              <a:t>Does not need a Data Dictionary</a:t>
            </a:r>
          </a:p>
          <a:p>
            <a:pPr marL="781200" lvl="1" indent="-457200">
              <a:buClr>
                <a:schemeClr val="accent1">
                  <a:lumMod val="75000"/>
                </a:schemeClr>
              </a:buClr>
              <a:buFont typeface="+mj-lt"/>
              <a:buAutoNum type="alphaLcParenR"/>
            </a:pPr>
            <a:r>
              <a:rPr lang="en-US" sz="2200" dirty="0">
                <a:solidFill>
                  <a:srgbClr val="277AC0"/>
                </a:solidFill>
                <a:latin typeface="Calibri" panose="020F0502020204030204" pitchFamily="34" charset="0"/>
                <a:cs typeface="Calibri" panose="020F0502020204030204" pitchFamily="34" charset="0"/>
              </a:rPr>
              <a:t>Versioning is automated so it is always up to date </a:t>
            </a:r>
          </a:p>
          <a:p>
            <a:pPr marL="781200" lvl="1" indent="-457200">
              <a:buClr>
                <a:schemeClr val="accent1">
                  <a:lumMod val="75000"/>
                </a:schemeClr>
              </a:buClr>
              <a:buFont typeface="+mj-lt"/>
              <a:buAutoNum type="alphaLcParenR"/>
            </a:pPr>
            <a:r>
              <a:rPr lang="en-US" sz="2200" dirty="0">
                <a:solidFill>
                  <a:srgbClr val="277AC0"/>
                </a:solidFill>
                <a:latin typeface="Calibri" panose="020F0502020204030204" pitchFamily="34" charset="0"/>
                <a:cs typeface="Calibri" panose="020F0502020204030204" pitchFamily="34" charset="0"/>
              </a:rPr>
              <a:t>Generally focuses on one geospatial application </a:t>
            </a:r>
          </a:p>
          <a:p>
            <a:endParaRPr lang="en-US" sz="24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70516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191" y="1364308"/>
            <a:ext cx="11029616" cy="1013800"/>
          </a:xfrm>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1.  A TIN is made up of </a:t>
            </a:r>
          </a:p>
        </p:txBody>
      </p:sp>
      <p:sp>
        <p:nvSpPr>
          <p:cNvPr id="3" name="Content Placeholder 2"/>
          <p:cNvSpPr>
            <a:spLocks noGrp="1"/>
          </p:cNvSpPr>
          <p:nvPr>
            <p:ph idx="1"/>
          </p:nvPr>
        </p:nvSpPr>
        <p:spPr/>
        <p:txBody>
          <a:bodyPr>
            <a:normAutofit/>
          </a:bodyPr>
          <a:lstStyle/>
          <a:p>
            <a:pPr marL="781200" lvl="1" indent="-457200">
              <a:buClr>
                <a:srgbClr val="0070C0"/>
              </a:buClr>
              <a:buFont typeface="+mj-lt"/>
              <a:buAutoNum type="alphaLcParenR"/>
            </a:pPr>
            <a:r>
              <a:rPr lang="en-US" sz="2200" dirty="0">
                <a:solidFill>
                  <a:srgbClr val="277AC0"/>
                </a:solidFill>
                <a:latin typeface="Calibri" panose="020F0502020204030204" pitchFamily="34" charset="0"/>
                <a:cs typeface="Calibri" panose="020F0502020204030204" pitchFamily="34" charset="0"/>
              </a:rPr>
              <a:t>R</a:t>
            </a:r>
            <a:r>
              <a:rPr lang="en-US" sz="2200" dirty="0"/>
              <a:t>ectangular cells with multiple image layers that can be combined</a:t>
            </a:r>
          </a:p>
          <a:p>
            <a:pPr marL="781200" lvl="1" indent="-457200">
              <a:buClr>
                <a:srgbClr val="0070C0"/>
              </a:buClr>
              <a:buFont typeface="+mj-lt"/>
              <a:buAutoNum type="alphaLcParenR"/>
            </a:pPr>
            <a:r>
              <a:rPr lang="en-US" sz="2200" dirty="0"/>
              <a:t>Geometry used as a boundary for 3D objects </a:t>
            </a:r>
          </a:p>
          <a:p>
            <a:pPr marL="781200" lvl="1" indent="-457200">
              <a:buClr>
                <a:srgbClr val="0070C0"/>
              </a:buClr>
              <a:buFont typeface="+mj-lt"/>
              <a:buAutoNum type="alphaLcParenR"/>
            </a:pPr>
            <a:r>
              <a:rPr lang="en-US" sz="2200" dirty="0"/>
              <a:t>Triangles with edges and nodes based on one type of attribute </a:t>
            </a:r>
          </a:p>
          <a:p>
            <a:pPr marL="781200" lvl="1" indent="-457200">
              <a:buClr>
                <a:srgbClr val="0070C0"/>
              </a:buClr>
              <a:buFont typeface="+mj-lt"/>
              <a:buAutoNum type="alphaLcParenR"/>
            </a:pPr>
            <a:r>
              <a:rPr lang="en-US" sz="2200" dirty="0"/>
              <a:t>Topological Integrated Nodes and Vertices</a:t>
            </a:r>
          </a:p>
          <a:p>
            <a:endParaRPr lang="en-US" sz="22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04466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191" y="1315931"/>
            <a:ext cx="9665099" cy="1013800"/>
          </a:xfrm>
        </p:spPr>
        <p:txBody>
          <a:bodyPr>
            <a:normAutofit fontScale="90000"/>
          </a:bodyPr>
          <a:lstStyle/>
          <a:p>
            <a:r>
              <a:rPr lang="en-US" sz="3200" b="1" dirty="0">
                <a:solidFill>
                  <a:srgbClr val="277AC0"/>
                </a:solidFill>
                <a:latin typeface="Calibri" panose="020F0502020204030204" pitchFamily="34" charset="0"/>
                <a:cs typeface="Calibri" panose="020F0502020204030204" pitchFamily="34" charset="0"/>
              </a:rPr>
              <a:t>2.  Relate and JOIN are two words that are used interchangeably  for the same process of linking data between two data tables  </a:t>
            </a:r>
          </a:p>
        </p:txBody>
      </p:sp>
      <p:sp>
        <p:nvSpPr>
          <p:cNvPr id="3" name="Content Placeholder 2"/>
          <p:cNvSpPr>
            <a:spLocks noGrp="1"/>
          </p:cNvSpPr>
          <p:nvPr>
            <p:ph idx="1"/>
          </p:nvPr>
        </p:nvSpPr>
        <p:spPr/>
        <p:txBody>
          <a:bodyPr>
            <a:normAutofit/>
          </a:bodyPr>
          <a:lstStyle/>
          <a:p>
            <a:pPr marL="781200" lvl="1" indent="-457200">
              <a:buClr>
                <a:schemeClr val="accent1">
                  <a:lumMod val="75000"/>
                </a:schemeClr>
              </a:buClr>
              <a:buFont typeface="+mj-lt"/>
              <a:buAutoNum type="alphaLcParenR"/>
            </a:pPr>
            <a:r>
              <a:rPr lang="en-US" sz="2200" dirty="0">
                <a:solidFill>
                  <a:srgbClr val="277AC0"/>
                </a:solidFill>
                <a:latin typeface="Calibri" panose="020F0502020204030204" pitchFamily="34" charset="0"/>
                <a:cs typeface="Calibri" panose="020F0502020204030204" pitchFamily="34" charset="0"/>
              </a:rPr>
              <a:t>True </a:t>
            </a:r>
          </a:p>
          <a:p>
            <a:pPr marL="781200" lvl="1" indent="-457200">
              <a:buClr>
                <a:schemeClr val="accent1">
                  <a:lumMod val="75000"/>
                </a:schemeClr>
              </a:buClr>
              <a:buFont typeface="+mj-lt"/>
              <a:buAutoNum type="alphaLcParenR"/>
            </a:pPr>
            <a:r>
              <a:rPr lang="en-US" sz="2200" dirty="0">
                <a:solidFill>
                  <a:srgbClr val="277AC0"/>
                </a:solidFill>
                <a:latin typeface="Calibri" panose="020F0502020204030204" pitchFamily="34" charset="0"/>
                <a:cs typeface="Calibri" panose="020F0502020204030204" pitchFamily="34" charset="0"/>
              </a:rPr>
              <a:t>False</a:t>
            </a:r>
          </a:p>
        </p:txBody>
      </p:sp>
    </p:spTree>
    <p:extLst>
      <p:ext uri="{BB962C8B-B14F-4D97-AF65-F5344CB8AC3E}">
        <p14:creationId xmlns:p14="http://schemas.microsoft.com/office/powerpoint/2010/main" val="3887572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srgbClr val="277AC0"/>
                </a:solidFill>
                <a:latin typeface="Calibri" panose="020F0502020204030204" pitchFamily="34" charset="0"/>
                <a:cs typeface="Calibri" panose="020F0502020204030204" pitchFamily="34" charset="0"/>
              </a:rPr>
              <a:t>3. a Database Management System Modeling Languages for Schemas includes all of these except:</a:t>
            </a:r>
          </a:p>
        </p:txBody>
      </p:sp>
      <p:sp>
        <p:nvSpPr>
          <p:cNvPr id="3" name="Content Placeholder 2"/>
          <p:cNvSpPr>
            <a:spLocks noGrp="1"/>
          </p:cNvSpPr>
          <p:nvPr>
            <p:ph idx="1"/>
          </p:nvPr>
        </p:nvSpPr>
        <p:spPr/>
        <p:txBody>
          <a:bodyPr>
            <a:normAutofit/>
          </a:bodyPr>
          <a:lstStyle/>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Spreadsheets</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Networks </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Hierarchical</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Relational	</a:t>
            </a:r>
          </a:p>
        </p:txBody>
      </p:sp>
    </p:spTree>
    <p:extLst>
      <p:ext uri="{BB962C8B-B14F-4D97-AF65-F5344CB8AC3E}">
        <p14:creationId xmlns:p14="http://schemas.microsoft.com/office/powerpoint/2010/main" val="3381799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4.  SQL stands for </a:t>
            </a:r>
          </a:p>
        </p:txBody>
      </p:sp>
      <p:sp>
        <p:nvSpPr>
          <p:cNvPr id="3" name="Content Placeholder 2"/>
          <p:cNvSpPr>
            <a:spLocks noGrp="1"/>
          </p:cNvSpPr>
          <p:nvPr>
            <p:ph idx="1"/>
          </p:nvPr>
        </p:nvSpPr>
        <p:spPr/>
        <p:txBody>
          <a:bodyPr>
            <a:normAutofit/>
          </a:bodyPr>
          <a:lstStyle/>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Schema Query Language</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Structured Query Language</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Standard Query Language</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Spatial Query Language</a:t>
            </a:r>
          </a:p>
        </p:txBody>
      </p:sp>
    </p:spTree>
    <p:extLst>
      <p:ext uri="{BB962C8B-B14F-4D97-AF65-F5344CB8AC3E}">
        <p14:creationId xmlns:p14="http://schemas.microsoft.com/office/powerpoint/2010/main" val="2177003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srgbClr val="277AC0"/>
                </a:solidFill>
                <a:latin typeface="Calibri" panose="020F0502020204030204" pitchFamily="34" charset="0"/>
                <a:cs typeface="Calibri" panose="020F0502020204030204" pitchFamily="34" charset="0"/>
              </a:rPr>
              <a:t>5.  A </a:t>
            </a:r>
            <a:r>
              <a:rPr lang="en-US" sz="3200" b="1" dirty="0" err="1">
                <a:solidFill>
                  <a:srgbClr val="277AC0"/>
                </a:solidFill>
                <a:latin typeface="Calibri" panose="020F0502020204030204" pitchFamily="34" charset="0"/>
                <a:cs typeface="Calibri" panose="020F0502020204030204" pitchFamily="34" charset="0"/>
              </a:rPr>
              <a:t>multiplatch</a:t>
            </a:r>
            <a:r>
              <a:rPr lang="en-US" sz="3200" b="1" dirty="0">
                <a:solidFill>
                  <a:srgbClr val="277AC0"/>
                </a:solidFill>
                <a:latin typeface="Calibri" panose="020F0502020204030204" pitchFamily="34" charset="0"/>
                <a:cs typeface="Calibri" panose="020F0502020204030204" pitchFamily="34" charset="0"/>
              </a:rPr>
              <a:t> data model is one type of this data model</a:t>
            </a:r>
          </a:p>
        </p:txBody>
      </p:sp>
      <p:sp>
        <p:nvSpPr>
          <p:cNvPr id="3" name="Content Placeholder 2"/>
          <p:cNvSpPr>
            <a:spLocks noGrp="1"/>
          </p:cNvSpPr>
          <p:nvPr>
            <p:ph idx="1"/>
          </p:nvPr>
        </p:nvSpPr>
        <p:spPr/>
        <p:txBody>
          <a:bodyPr>
            <a:normAutofit/>
          </a:bodyPr>
          <a:lstStyle/>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TIN</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Raster</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Vector</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DEM</a:t>
            </a:r>
            <a:endParaRPr lang="en-US" sz="22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34882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6. A SCHEMA is</a:t>
            </a:r>
          </a:p>
        </p:txBody>
      </p:sp>
      <p:sp>
        <p:nvSpPr>
          <p:cNvPr id="3" name="Content Placeholder 2"/>
          <p:cNvSpPr>
            <a:spLocks noGrp="1"/>
          </p:cNvSpPr>
          <p:nvPr>
            <p:ph idx="1"/>
          </p:nvPr>
        </p:nvSpPr>
        <p:spPr/>
        <p:txBody>
          <a:bodyPr>
            <a:normAutofit/>
          </a:bodyPr>
          <a:lstStyle/>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Is a simple data dictionary defining the names of the features</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A detailed modeling language that defines relationships between features</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A database type that must be used for all data storage structures</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A graphic representation of data attributes</a:t>
            </a:r>
          </a:p>
        </p:txBody>
      </p:sp>
    </p:spTree>
    <p:extLst>
      <p:ext uri="{BB962C8B-B14F-4D97-AF65-F5344CB8AC3E}">
        <p14:creationId xmlns:p14="http://schemas.microsoft.com/office/powerpoint/2010/main" val="498829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277AC0"/>
                </a:solidFill>
                <a:latin typeface="Calibri" panose="020F0502020204030204" pitchFamily="34" charset="0"/>
                <a:cs typeface="Calibri" panose="020F0502020204030204" pitchFamily="34" charset="0"/>
              </a:rPr>
              <a:t>7.  Versioning means</a:t>
            </a:r>
          </a:p>
        </p:txBody>
      </p:sp>
      <p:sp>
        <p:nvSpPr>
          <p:cNvPr id="3" name="Content Placeholder 2"/>
          <p:cNvSpPr>
            <a:spLocks noGrp="1"/>
          </p:cNvSpPr>
          <p:nvPr>
            <p:ph idx="1"/>
          </p:nvPr>
        </p:nvSpPr>
        <p:spPr>
          <a:xfrm>
            <a:off x="581193" y="1715956"/>
            <a:ext cx="11029615" cy="3678303"/>
          </a:xfrm>
        </p:spPr>
        <p:txBody>
          <a:bodyPr>
            <a:normAutofit/>
          </a:bodyPr>
          <a:lstStyle/>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A)	There are multiple versions of the DBMS at all times</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Duplicates are created for different users for the same application</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Reconciliation of versions can be done only once</a:t>
            </a:r>
          </a:p>
          <a:p>
            <a:pPr marL="457200" indent="-457200">
              <a:buClr>
                <a:schemeClr val="accent1">
                  <a:lumMod val="75000"/>
                </a:schemeClr>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Allows simultaneous access by multiple users </a:t>
            </a:r>
          </a:p>
        </p:txBody>
      </p:sp>
    </p:spTree>
    <p:extLst>
      <p:ext uri="{BB962C8B-B14F-4D97-AF65-F5344CB8AC3E}">
        <p14:creationId xmlns:p14="http://schemas.microsoft.com/office/powerpoint/2010/main" val="399601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srgbClr val="277AC0"/>
                </a:solidFill>
                <a:latin typeface="Calibri" panose="020F0502020204030204" pitchFamily="34" charset="0"/>
                <a:cs typeface="Calibri" panose="020F0502020204030204" pitchFamily="34" charset="0"/>
              </a:rPr>
              <a:t>9. An enterprise DBMS should include specific ways to backup and archive data</a:t>
            </a:r>
          </a:p>
        </p:txBody>
      </p:sp>
      <p:sp>
        <p:nvSpPr>
          <p:cNvPr id="3" name="Content Placeholder 2"/>
          <p:cNvSpPr>
            <a:spLocks noGrp="1"/>
          </p:cNvSpPr>
          <p:nvPr>
            <p:ph idx="1"/>
          </p:nvPr>
        </p:nvSpPr>
        <p:spPr/>
        <p:txBody>
          <a:bodyPr>
            <a:normAutofit/>
          </a:bodyPr>
          <a:lstStyle/>
          <a:p>
            <a:pPr marL="457200" indent="-457200">
              <a:buClr>
                <a:srgbClr val="277AC0"/>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True</a:t>
            </a:r>
          </a:p>
          <a:p>
            <a:pPr marL="457200" indent="-457200">
              <a:buClr>
                <a:srgbClr val="277AC0"/>
              </a:buClr>
              <a:buFont typeface="+mj-lt"/>
              <a:buAutoNum type="alphaLcParenR"/>
            </a:pPr>
            <a:r>
              <a:rPr lang="en-US" sz="2400" dirty="0">
                <a:solidFill>
                  <a:srgbClr val="277AC0"/>
                </a:solidFill>
                <a:latin typeface="Calibri" panose="020F0502020204030204" pitchFamily="34" charset="0"/>
                <a:cs typeface="Calibri" panose="020F0502020204030204" pitchFamily="34" charset="0"/>
              </a:rPr>
              <a:t>False</a:t>
            </a:r>
          </a:p>
        </p:txBody>
      </p:sp>
    </p:spTree>
    <p:extLst>
      <p:ext uri="{BB962C8B-B14F-4D97-AF65-F5344CB8AC3E}">
        <p14:creationId xmlns:p14="http://schemas.microsoft.com/office/powerpoint/2010/main" val="33786024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ividend">
  <a:themeElements>
    <a:clrScheme name="Custom 4">
      <a:dk1>
        <a:sysClr val="windowText" lastClr="000000"/>
      </a:dk1>
      <a:lt1>
        <a:sysClr val="window" lastClr="FFFFFF"/>
      </a:lt1>
      <a:dk2>
        <a:srgbClr val="3D3D3D"/>
      </a:dk2>
      <a:lt2>
        <a:srgbClr val="FFFFFF"/>
      </a:lt2>
      <a:accent1>
        <a:srgbClr val="277AC0"/>
      </a:accent1>
      <a:accent2>
        <a:srgbClr val="55BDE1"/>
      </a:accent2>
      <a:accent3>
        <a:srgbClr val="B4EAF5"/>
      </a:accent3>
      <a:accent4>
        <a:srgbClr val="9F9F9F"/>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resentation Template V7 Final.pptx" id="{69062E66-DBCA-43D8-B0A0-8921E754566B}" vid="{DB89E73E-2D77-4606-84C9-828D8D218BF0}"/>
    </a:ext>
  </a:extLst>
</a:theme>
</file>

<file path=docProps/app.xml><?xml version="1.0" encoding="utf-8"?>
<Properties xmlns="http://schemas.openxmlformats.org/officeDocument/2006/extended-properties" xmlns:vt="http://schemas.openxmlformats.org/officeDocument/2006/docPropsVTypes">
  <Template>Presentation Template V7 Final 9-25-19</Template>
  <TotalTime>1636</TotalTime>
  <Words>353</Words>
  <Application>Microsoft Office PowerPoint</Application>
  <PresentationFormat>Widescreen</PresentationFormat>
  <Paragraphs>48</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Calibri</vt:lpstr>
      <vt:lpstr>Gill Sans MT</vt:lpstr>
      <vt:lpstr>Wingdings 2</vt:lpstr>
      <vt:lpstr>Dividend</vt:lpstr>
      <vt:lpstr>Questions for  Data Management  concept Module</vt:lpstr>
      <vt:lpstr>1.  A TIN is made up of </vt:lpstr>
      <vt:lpstr>2.  Relate and JOIN are two words that are used interchangeably  for the same process of linking data between two data tables  </vt:lpstr>
      <vt:lpstr>3. a Database Management System Modeling Languages for Schemas includes all of these except:</vt:lpstr>
      <vt:lpstr>4.  SQL stands for </vt:lpstr>
      <vt:lpstr>5.  A multiplatch data model is one type of this data model</vt:lpstr>
      <vt:lpstr>6. A SCHEMA is</vt:lpstr>
      <vt:lpstr>7.  Versioning means</vt:lpstr>
      <vt:lpstr>9. An enterprise DBMS should include specific ways to backup and archive data</vt:lpstr>
      <vt:lpstr>10.  A project-based system compared to an Enterprise system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XXXXXXXXXXXXXXXXXXXX</dc:title>
  <dc:creator>Ann Johnson</dc:creator>
  <cp:lastModifiedBy>Ann Johnson</cp:lastModifiedBy>
  <cp:revision>16</cp:revision>
  <dcterms:created xsi:type="dcterms:W3CDTF">2019-09-26T14:54:46Z</dcterms:created>
  <dcterms:modified xsi:type="dcterms:W3CDTF">2019-11-14T00:36:34Z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B70CEFC0-2FD1-4C4E-8C57-F4EDC9410DD6</vt:lpwstr>
  </property>
  <property fmtid="{D5CDD505-2E9C-101B-9397-08002B2CF9AE}" pid="3" name="ArticulatePath">
    <vt:lpwstr>Presentation1</vt:lpwstr>
  </property>
</Properties>
</file>