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227" r:id="rId1"/>
  </p:sldMasterIdLst>
  <p:notesMasterIdLst>
    <p:notesMasterId r:id="rId22"/>
  </p:notesMasterIdLst>
  <p:handoutMasterIdLst>
    <p:handoutMasterId r:id="rId23"/>
  </p:handoutMasterIdLst>
  <p:sldIdLst>
    <p:sldId id="542" r:id="rId2"/>
    <p:sldId id="559" r:id="rId3"/>
    <p:sldId id="579" r:id="rId4"/>
    <p:sldId id="576" r:id="rId5"/>
    <p:sldId id="564" r:id="rId6"/>
    <p:sldId id="568" r:id="rId7"/>
    <p:sldId id="569" r:id="rId8"/>
    <p:sldId id="570" r:id="rId9"/>
    <p:sldId id="565" r:id="rId10"/>
    <p:sldId id="580" r:id="rId11"/>
    <p:sldId id="575" r:id="rId12"/>
    <p:sldId id="581" r:id="rId13"/>
    <p:sldId id="560" r:id="rId14"/>
    <p:sldId id="561" r:id="rId15"/>
    <p:sldId id="562" r:id="rId16"/>
    <p:sldId id="572" r:id="rId17"/>
    <p:sldId id="574" r:id="rId18"/>
    <p:sldId id="573" r:id="rId19"/>
    <p:sldId id="578" r:id="rId20"/>
    <p:sldId id="582" r:id="rId21"/>
  </p:sldIdLst>
  <p:sldSz cx="9144000" cy="5143500" type="screen16x9"/>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018" autoAdjust="0"/>
    <p:restoredTop sz="94660"/>
  </p:normalViewPr>
  <p:slideViewPr>
    <p:cSldViewPr snapToGrid="0">
      <p:cViewPr varScale="1">
        <p:scale>
          <a:sx n="95" d="100"/>
          <a:sy n="95" d="100"/>
        </p:scale>
        <p:origin x="58" y="907"/>
      </p:cViewPr>
      <p:guideLst>
        <p:guide orient="horz" pos="1620"/>
        <p:guide pos="2880"/>
      </p:guideLst>
    </p:cSldViewPr>
  </p:slideViewPr>
  <p:outlineViewPr>
    <p:cViewPr>
      <p:scale>
        <a:sx n="33" d="100"/>
        <a:sy n="33" d="100"/>
      </p:scale>
      <p:origin x="0" y="2602"/>
    </p:cViewPr>
  </p:outlineViewPr>
  <p:notesTextViewPr>
    <p:cViewPr>
      <p:scale>
        <a:sx n="100" d="100"/>
        <a:sy n="100" d="100"/>
      </p:scale>
      <p:origin x="0" y="0"/>
    </p:cViewPr>
  </p:notesTextViewPr>
  <p:sorterViewPr>
    <p:cViewPr varScale="1">
      <p:scale>
        <a:sx n="1" d="1"/>
        <a:sy n="1" d="1"/>
      </p:scale>
      <p:origin x="0" y="0"/>
    </p:cViewPr>
  </p:sorterViewPr>
  <p:notesViewPr>
    <p:cSldViewPr snapToGrid="0">
      <p:cViewPr varScale="1">
        <p:scale>
          <a:sx n="88" d="100"/>
          <a:sy n="88" d="100"/>
        </p:scale>
        <p:origin x="2309" y="77"/>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Calibri"/>
                <a:ea typeface="+mn-ea"/>
                <a:cs typeface="+mn-cs"/>
              </a:defRPr>
            </a:lvl1pPr>
          </a:lstStyle>
          <a:p>
            <a:pPr>
              <a:defRPr/>
            </a:pPr>
            <a:endParaRPr lang="en-US"/>
          </a:p>
        </p:txBody>
      </p:sp>
      <p:sp>
        <p:nvSpPr>
          <p:cNvPr id="5939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Calibri"/>
                <a:ea typeface="+mn-ea"/>
                <a:cs typeface="+mn-cs"/>
              </a:defRPr>
            </a:lvl1pPr>
          </a:lstStyle>
          <a:p>
            <a:pPr>
              <a:defRPr/>
            </a:pPr>
            <a:endParaRPr lang="en-US"/>
          </a:p>
        </p:txBody>
      </p:sp>
      <p:sp>
        <p:nvSpPr>
          <p:cNvPr id="5939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Calibri"/>
                <a:ea typeface="+mn-ea"/>
                <a:cs typeface="+mn-cs"/>
              </a:defRPr>
            </a:lvl1pPr>
          </a:lstStyle>
          <a:p>
            <a:pPr>
              <a:defRPr/>
            </a:pPr>
            <a:endParaRPr lang="en-US"/>
          </a:p>
        </p:txBody>
      </p:sp>
      <p:sp>
        <p:nvSpPr>
          <p:cNvPr id="5939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Calibri" pitchFamily="34" charset="0"/>
              </a:defRPr>
            </a:lvl1pPr>
          </a:lstStyle>
          <a:p>
            <a:fld id="{D5501819-4133-4E91-8DDD-F09C4B30224E}"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US" dirty="0"/>
              <a:t>Welcome to a GeoTech Center Concept Module for Statistics. This Concept Module will cover introductory level use of statistics for geospatial technology. Its creation is supported by a grant from the National Science Foundation .  After viewing the Concept Module you can take a short quiz on the topic and earn a Badge on the Concept.  If you need more help, please see the geotechcenter.org webpage from more resources and full Model Courses covering most concepts. </a:t>
            </a:r>
          </a:p>
        </p:txBody>
      </p:sp>
    </p:spTree>
    <p:extLst>
      <p:ext uri="{BB962C8B-B14F-4D97-AF65-F5344CB8AC3E}">
        <p14:creationId xmlns:p14="http://schemas.microsoft.com/office/powerpoint/2010/main" val="28418629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US" dirty="0"/>
          </a:p>
        </p:txBody>
      </p:sp>
    </p:spTree>
    <p:extLst>
      <p:ext uri="{BB962C8B-B14F-4D97-AF65-F5344CB8AC3E}">
        <p14:creationId xmlns:p14="http://schemas.microsoft.com/office/powerpoint/2010/main" val="33680064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a:prstGeom prst="rect">
            <a:avLst/>
          </a:prstGeom>
          <a:noFill/>
          <a:ln w="12700">
            <a:solidFill>
              <a:prstClr val="black"/>
            </a:solidFill>
          </a:ln>
        </p:spPr>
      </p:sp>
      <p:sp>
        <p:nvSpPr>
          <p:cNvPr id="3" name="Notes Placeholder 2"/>
          <p:cNvSpPr>
            <a:spLocks noGrp="1"/>
          </p:cNvSpPr>
          <p:nvPr>
            <p:ph type="body" idx="1"/>
          </p:nvPr>
        </p:nvSpPr>
        <p:spPr>
          <a:xfrm>
            <a:off x="731520" y="4560695"/>
            <a:ext cx="5852160" cy="4319959"/>
          </a:xfrm>
          <a:prstGeom prst="rect">
            <a:avLst/>
          </a:prstGeom>
        </p:spPr>
        <p:txBody>
          <a:bodyPr lIns="96442" tIns="48221" rIns="96442" bIns="48221">
            <a:normAutofit/>
          </a:bodyPr>
          <a:lstStyle/>
          <a:p>
            <a:pPr>
              <a:buFont typeface="Arial" pitchFamily="34" charset="0"/>
              <a:buChar char="•"/>
            </a:pPr>
            <a:r>
              <a:rPr lang="en-US" baseline="0" dirty="0"/>
              <a:t>The vector data model is made up of geometric features such as points, lines, and polygons stored in separate data layers. </a:t>
            </a:r>
          </a:p>
          <a:p>
            <a:pPr>
              <a:buFont typeface="Arial" pitchFamily="34" charset="0"/>
              <a:buChar char="•"/>
            </a:pPr>
            <a:r>
              <a:rPr lang="en-US" baseline="0" dirty="0"/>
              <a:t>It is best used for portraying discrete objects with clear boundaries.</a:t>
            </a:r>
          </a:p>
          <a:p>
            <a:pPr lvl="1">
              <a:buFont typeface="Arial" pitchFamily="34" charset="0"/>
              <a:buChar char="•"/>
            </a:pPr>
            <a:r>
              <a:rPr lang="en-US" baseline="0" dirty="0"/>
              <a:t>These data layers can be stored in feature dataset within a </a:t>
            </a:r>
            <a:r>
              <a:rPr lang="en-US" baseline="0" dirty="0" err="1"/>
              <a:t>geodatabases</a:t>
            </a:r>
            <a:r>
              <a:rPr lang="en-US" baseline="0" dirty="0"/>
              <a:t>  </a:t>
            </a:r>
          </a:p>
          <a:p>
            <a:pPr lvl="1">
              <a:buFont typeface="Arial" pitchFamily="34" charset="0"/>
              <a:buChar char="•"/>
            </a:pPr>
            <a:r>
              <a:rPr lang="en-US" baseline="0" dirty="0"/>
              <a:t>Or they can exist independently in a </a:t>
            </a:r>
            <a:r>
              <a:rPr lang="en-US" baseline="0" dirty="0" err="1"/>
              <a:t>geodatabase</a:t>
            </a:r>
            <a:r>
              <a:rPr lang="en-US" baseline="0" dirty="0"/>
              <a:t> as a feature class</a:t>
            </a:r>
          </a:p>
          <a:p>
            <a:pPr lvl="1">
              <a:buFont typeface="Arial" pitchFamily="34" charset="0"/>
              <a:buChar char="•"/>
            </a:pPr>
            <a:r>
              <a:rPr lang="en-US" baseline="0" dirty="0"/>
              <a:t>In fact, they don’t need to be stored in a </a:t>
            </a:r>
            <a:r>
              <a:rPr lang="en-US" baseline="0" dirty="0" err="1"/>
              <a:t>geodatabase</a:t>
            </a:r>
            <a:r>
              <a:rPr lang="en-US" baseline="0" dirty="0"/>
              <a:t> at all. They can exist in any folder as a </a:t>
            </a:r>
            <a:r>
              <a:rPr lang="en-US" baseline="0" dirty="0" err="1"/>
              <a:t>shapefile</a:t>
            </a:r>
            <a:r>
              <a:rPr lang="en-US" baseline="0" dirty="0"/>
              <a:t>. </a:t>
            </a:r>
          </a:p>
          <a:p>
            <a:pPr>
              <a:buFont typeface="Arial" pitchFamily="34" charset="0"/>
              <a:buChar char="•"/>
            </a:pPr>
            <a:endParaRPr lang="en-US" baseline="0" dirty="0"/>
          </a:p>
          <a:p>
            <a:pPr>
              <a:buFont typeface="Arial" pitchFamily="34" charset="0"/>
              <a:buChar char="•"/>
            </a:pPr>
            <a:endParaRPr lang="en-US" dirty="0"/>
          </a:p>
        </p:txBody>
      </p:sp>
    </p:spTree>
    <p:extLst>
      <p:ext uri="{BB962C8B-B14F-4D97-AF65-F5344CB8AC3E}">
        <p14:creationId xmlns:p14="http://schemas.microsoft.com/office/powerpoint/2010/main" val="36744388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9888" y="688975"/>
            <a:ext cx="6118225" cy="3441700"/>
          </a:xfrm>
          <a:prstGeom prst="rect">
            <a:avLst/>
          </a:prstGeom>
          <a:noFill/>
          <a:ln w="12700">
            <a:solidFill>
              <a:prstClr val="black"/>
            </a:solidFill>
          </a:ln>
        </p:spPr>
      </p:sp>
      <p:sp>
        <p:nvSpPr>
          <p:cNvPr id="3" name="Notes Placeholder 2"/>
          <p:cNvSpPr>
            <a:spLocks noGrp="1"/>
          </p:cNvSpPr>
          <p:nvPr>
            <p:ph type="body" idx="1"/>
          </p:nvPr>
        </p:nvSpPr>
        <p:spPr>
          <a:xfrm>
            <a:off x="685800" y="4360863"/>
            <a:ext cx="5486400" cy="4130675"/>
          </a:xfrm>
          <a:prstGeom prst="rect">
            <a:avLst/>
          </a:prstGeom>
        </p:spPr>
        <p:txBody>
          <a:bodyPr>
            <a:normAutofit/>
          </a:bodyPr>
          <a:lstStyle/>
          <a:p>
            <a:pPr>
              <a:buFont typeface="Arial" pitchFamily="34" charset="0"/>
              <a:buChar char="•"/>
            </a:pPr>
            <a:r>
              <a:rPr lang="en-US" sz="1200" dirty="0"/>
              <a:t>Key: attribute that is</a:t>
            </a:r>
            <a:r>
              <a:rPr lang="en-US" sz="1200" baseline="0" dirty="0"/>
              <a:t> used to identify the relationship between two separate tables (2 feature classes, feature class and table)</a:t>
            </a:r>
            <a:endParaRPr lang="en-US" sz="1200" dirty="0"/>
          </a:p>
          <a:p>
            <a:pPr>
              <a:buFont typeface="Arial" pitchFamily="34" charset="0"/>
              <a:buChar char="•"/>
            </a:pPr>
            <a:r>
              <a:rPr lang="en-US" sz="1200" dirty="0"/>
              <a:t>Primary key: key field in the origin class</a:t>
            </a:r>
          </a:p>
          <a:p>
            <a:pPr>
              <a:buFont typeface="Arial" pitchFamily="34" charset="0"/>
              <a:buChar char="•"/>
            </a:pPr>
            <a:r>
              <a:rPr lang="en-US" sz="1200" dirty="0"/>
              <a:t>Foreign key: key field in the destination class</a:t>
            </a:r>
            <a:r>
              <a:rPr lang="en-US" sz="1200" baseline="0" dirty="0"/>
              <a:t> </a:t>
            </a:r>
            <a:endParaRPr lang="en-US" sz="1200" dirty="0"/>
          </a:p>
          <a:p>
            <a:pPr>
              <a:buFont typeface="Arial" pitchFamily="34" charset="0"/>
              <a:buChar char="•"/>
            </a:pPr>
            <a:r>
              <a:rPr lang="en-US" sz="1200" dirty="0"/>
              <a:t>Cardinality: nature and number of relationships that can be formed between </a:t>
            </a:r>
            <a:r>
              <a:rPr lang="en-US" sz="1200" dirty="0" err="1"/>
              <a:t>orign</a:t>
            </a:r>
            <a:r>
              <a:rPr lang="en-US" sz="1200" dirty="0"/>
              <a:t> and destination class. (1 to 1, many to 1,</a:t>
            </a:r>
            <a:r>
              <a:rPr lang="en-US" sz="1200" baseline="0" dirty="0"/>
              <a:t> 1 to many)</a:t>
            </a:r>
          </a:p>
          <a:p>
            <a:pPr>
              <a:buFont typeface="Arial" pitchFamily="34" charset="0"/>
              <a:buChar char="•"/>
            </a:pPr>
            <a:r>
              <a:rPr lang="en-US" sz="1200" baseline="0" dirty="0"/>
              <a:t>Simple: origin object can exist independently of the destination object</a:t>
            </a:r>
          </a:p>
          <a:p>
            <a:pPr>
              <a:buFont typeface="Arial" pitchFamily="34" charset="0"/>
              <a:buChar char="•"/>
            </a:pPr>
            <a:r>
              <a:rPr lang="en-US" sz="1200" baseline="0" dirty="0"/>
              <a:t>Composite: destination object is dependent on the origin object (e.g. origin = lamp post, destination = light bulbs. Light bulbs should not exist without lamp post)</a:t>
            </a:r>
            <a:endParaRPr lang="en-US" sz="1200" dirty="0"/>
          </a:p>
          <a:p>
            <a:endParaRPr lang="en-US" dirty="0"/>
          </a:p>
        </p:txBody>
      </p:sp>
    </p:spTree>
    <p:extLst>
      <p:ext uri="{BB962C8B-B14F-4D97-AF65-F5344CB8AC3E}">
        <p14:creationId xmlns:p14="http://schemas.microsoft.com/office/powerpoint/2010/main" val="38545984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598863"/>
          </a:xfrm>
          <a:prstGeom prst="rect">
            <a:avLst/>
          </a:prstGeom>
          <a:noFill/>
          <a:ln w="12700">
            <a:solidFill>
              <a:prstClr val="black"/>
            </a:solidFill>
          </a:ln>
        </p:spPr>
      </p:sp>
      <p:sp>
        <p:nvSpPr>
          <p:cNvPr id="3" name="Notes Placeholder 2"/>
          <p:cNvSpPr>
            <a:spLocks noGrp="1"/>
          </p:cNvSpPr>
          <p:nvPr>
            <p:ph type="body" idx="1"/>
          </p:nvPr>
        </p:nvSpPr>
        <p:spPr>
          <a:xfrm>
            <a:off x="731520" y="4560695"/>
            <a:ext cx="5852160" cy="4319959"/>
          </a:xfrm>
          <a:prstGeom prst="rect">
            <a:avLst/>
          </a:prstGeom>
        </p:spPr>
        <p:txBody>
          <a:bodyPr lIns="96442" tIns="48221" rIns="96442" bIns="48221">
            <a:normAutofit/>
          </a:bodyPr>
          <a:lstStyle/>
          <a:p>
            <a:pPr>
              <a:buFont typeface="Arial" pitchFamily="34" charset="0"/>
              <a:buChar char="•"/>
            </a:pPr>
            <a:r>
              <a:rPr lang="en-US" dirty="0"/>
              <a:t>The raster data model is made up</a:t>
            </a:r>
            <a:r>
              <a:rPr lang="en-US" baseline="0" dirty="0"/>
              <a:t> of layers that contains a number of cells with individual values.</a:t>
            </a:r>
          </a:p>
          <a:p>
            <a:pPr>
              <a:buFont typeface="Arial" pitchFamily="34" charset="0"/>
              <a:buChar char="•"/>
            </a:pPr>
            <a:r>
              <a:rPr lang="en-US" baseline="0" dirty="0"/>
              <a:t>This data model is best for portraying the pixel values (color/brightness) in each pixel found in an image, or for portraying continuous objects (i.e. phenomena without distinct boundaries)</a:t>
            </a:r>
          </a:p>
          <a:p>
            <a:pPr>
              <a:buFont typeface="Arial" pitchFamily="34" charset="0"/>
              <a:buChar char="•"/>
            </a:pPr>
            <a:r>
              <a:rPr lang="en-US" baseline="0" dirty="0"/>
              <a:t>Raster data can be stored in folders outside of a </a:t>
            </a:r>
            <a:r>
              <a:rPr lang="en-US" baseline="0" dirty="0" err="1"/>
              <a:t>geodatabase</a:t>
            </a:r>
            <a:r>
              <a:rPr lang="en-US" baseline="0" dirty="0"/>
              <a:t> or within a </a:t>
            </a:r>
            <a:r>
              <a:rPr lang="en-US" baseline="0" dirty="0" err="1"/>
              <a:t>geodatabase</a:t>
            </a:r>
            <a:r>
              <a:rPr lang="en-US" baseline="0" dirty="0"/>
              <a:t> in the form of a raster dataset. </a:t>
            </a:r>
          </a:p>
          <a:p>
            <a:pPr>
              <a:buFont typeface="Arial" pitchFamily="34" charset="0"/>
              <a:buChar char="•"/>
            </a:pPr>
            <a:endParaRPr lang="en-US" dirty="0"/>
          </a:p>
        </p:txBody>
      </p:sp>
    </p:spTree>
    <p:extLst>
      <p:ext uri="{BB962C8B-B14F-4D97-AF65-F5344CB8AC3E}">
        <p14:creationId xmlns:p14="http://schemas.microsoft.com/office/powerpoint/2010/main" val="2263947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9888" y="688975"/>
            <a:ext cx="6118225" cy="3441700"/>
          </a:xfrm>
          <a:prstGeom prst="rect">
            <a:avLst/>
          </a:prstGeom>
          <a:noFill/>
          <a:ln w="12700">
            <a:solidFill>
              <a:prstClr val="black"/>
            </a:solidFill>
          </a:ln>
        </p:spPr>
      </p:sp>
      <p:sp>
        <p:nvSpPr>
          <p:cNvPr id="3" name="Notes Placeholder 2"/>
          <p:cNvSpPr>
            <a:spLocks noGrp="1"/>
          </p:cNvSpPr>
          <p:nvPr>
            <p:ph type="body" idx="1"/>
          </p:nvPr>
        </p:nvSpPr>
        <p:spPr>
          <a:xfrm>
            <a:off x="685800" y="4360863"/>
            <a:ext cx="5486400" cy="4130675"/>
          </a:xfrm>
          <a:prstGeom prst="rect">
            <a:avLst/>
          </a:prstGeom>
        </p:spPr>
        <p:txBody>
          <a:bodyPr>
            <a:normAutofit/>
          </a:bodyPr>
          <a:lstStyle/>
          <a:p>
            <a:pPr>
              <a:buFont typeface="Arial" pitchFamily="34" charset="0"/>
              <a:buChar char="•"/>
            </a:pPr>
            <a:r>
              <a:rPr lang="en-US" dirty="0"/>
              <a:t>A modeling language</a:t>
            </a:r>
            <a:r>
              <a:rPr lang="en-US" baseline="0" dirty="0"/>
              <a:t> is used to define the database schema. The schema is blueprint of a database, which show tables (e.g. </a:t>
            </a:r>
            <a:r>
              <a:rPr lang="en-US" baseline="0" dirty="0" err="1"/>
              <a:t>factfinder</a:t>
            </a:r>
            <a:r>
              <a:rPr lang="en-US" baseline="0" dirty="0"/>
              <a:t> table to TIGER </a:t>
            </a:r>
            <a:r>
              <a:rPr lang="en-US" baseline="0" dirty="0" err="1"/>
              <a:t>shapefile</a:t>
            </a:r>
            <a:r>
              <a:rPr lang="en-US" baseline="0" dirty="0"/>
              <a:t>), relations (keep all records, only matching records), index in the database are configured. </a:t>
            </a:r>
          </a:p>
          <a:p>
            <a:pPr>
              <a:buFont typeface="Arial" pitchFamily="34" charset="0"/>
              <a:buChar char="•"/>
            </a:pPr>
            <a:r>
              <a:rPr lang="en-US" baseline="0" dirty="0"/>
              <a:t>Hierarchical-1 to many (A parent can have many children, but each child only has one parent) (1 signpost to many signs)</a:t>
            </a:r>
          </a:p>
          <a:p>
            <a:pPr>
              <a:buFont typeface="Arial" pitchFamily="34" charset="0"/>
              <a:buChar char="•"/>
            </a:pPr>
            <a:r>
              <a:rPr lang="en-US" baseline="0" dirty="0"/>
              <a:t>Network-each record can have multiple parent and children (not very popular, replaced with relational) (stores [have many customer]-customers [can shop at many stores])</a:t>
            </a:r>
          </a:p>
          <a:p>
            <a:pPr>
              <a:buFont typeface="Arial" pitchFamily="34" charset="0"/>
              <a:buChar char="•"/>
            </a:pPr>
            <a:r>
              <a:rPr lang="en-US" baseline="0" dirty="0"/>
              <a:t>Relational-  (Database organized based on relational model is a relational database; e.g. </a:t>
            </a:r>
            <a:r>
              <a:rPr lang="en-US" baseline="0" dirty="0" err="1"/>
              <a:t>ArcGIS</a:t>
            </a:r>
            <a:r>
              <a:rPr lang="en-US" baseline="0" dirty="0"/>
              <a:t>) tables are logically associated with each other by shared field. (Census data join)</a:t>
            </a:r>
            <a:endParaRPr lang="en-US" dirty="0"/>
          </a:p>
          <a:p>
            <a:pPr>
              <a:buFont typeface="Arial" pitchFamily="34" charset="0"/>
              <a:buChar char="•"/>
            </a:pPr>
            <a:endParaRPr lang="en-US" dirty="0"/>
          </a:p>
        </p:txBody>
      </p:sp>
    </p:spTree>
    <p:extLst>
      <p:ext uri="{BB962C8B-B14F-4D97-AF65-F5344CB8AC3E}">
        <p14:creationId xmlns:p14="http://schemas.microsoft.com/office/powerpoint/2010/main" val="349184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9888" y="688975"/>
            <a:ext cx="6118225" cy="3441700"/>
          </a:xfrm>
          <a:prstGeom prst="rect">
            <a:avLst/>
          </a:prstGeom>
          <a:noFill/>
          <a:ln w="12700">
            <a:solidFill>
              <a:prstClr val="black"/>
            </a:solidFill>
          </a:ln>
        </p:spPr>
      </p:sp>
      <p:sp>
        <p:nvSpPr>
          <p:cNvPr id="3" name="Notes Placeholder 2"/>
          <p:cNvSpPr>
            <a:spLocks noGrp="1"/>
          </p:cNvSpPr>
          <p:nvPr>
            <p:ph type="body" idx="1"/>
          </p:nvPr>
        </p:nvSpPr>
        <p:spPr>
          <a:xfrm>
            <a:off x="685800" y="4360863"/>
            <a:ext cx="5486400" cy="4130675"/>
          </a:xfrm>
          <a:prstGeom prst="rect">
            <a:avLst/>
          </a:prstGeom>
        </p:spPr>
        <p:txBody>
          <a:bodyPr>
            <a:normAutofit/>
          </a:bodyPr>
          <a:lstStyle/>
          <a:p>
            <a:r>
              <a:rPr lang="en-US" dirty="0"/>
              <a:t>-Feature behaviors: settings</a:t>
            </a:r>
            <a:r>
              <a:rPr lang="en-US" baseline="0" dirty="0"/>
              <a:t> or configurations specified for particular feature class, does not apply to other feature classes in the feature dataset or the </a:t>
            </a:r>
            <a:r>
              <a:rPr lang="en-US" baseline="0" dirty="0" err="1"/>
              <a:t>geodatabase</a:t>
            </a:r>
            <a:r>
              <a:rPr lang="en-US" baseline="0" dirty="0"/>
              <a:t>. An example would be subtypes. </a:t>
            </a:r>
          </a:p>
          <a:p>
            <a:r>
              <a:rPr lang="en-US" baseline="0" dirty="0"/>
              <a:t>-</a:t>
            </a:r>
            <a:r>
              <a:rPr lang="en-US" baseline="0" dirty="0" err="1"/>
              <a:t>Geodatabase</a:t>
            </a:r>
            <a:r>
              <a:rPr lang="en-US" baseline="0" dirty="0"/>
              <a:t> behaviors: settings or configurations specified for particular </a:t>
            </a:r>
            <a:r>
              <a:rPr lang="en-US" baseline="0" dirty="0" err="1"/>
              <a:t>geodatabase</a:t>
            </a:r>
            <a:r>
              <a:rPr lang="en-US" baseline="0" dirty="0"/>
              <a:t> or feature dataset, can be applied to any feature classes within the dataset or </a:t>
            </a:r>
            <a:r>
              <a:rPr lang="en-US" baseline="0" dirty="0" err="1"/>
              <a:t>geodatabase</a:t>
            </a:r>
            <a:r>
              <a:rPr lang="en-US" baseline="0" dirty="0"/>
              <a:t>.  </a:t>
            </a:r>
            <a:endParaRPr lang="en-US" dirty="0"/>
          </a:p>
        </p:txBody>
      </p:sp>
    </p:spTree>
    <p:extLst>
      <p:ext uri="{BB962C8B-B14F-4D97-AF65-F5344CB8AC3E}">
        <p14:creationId xmlns:p14="http://schemas.microsoft.com/office/powerpoint/2010/main" val="27934119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9888" y="688975"/>
            <a:ext cx="6118225" cy="3441700"/>
          </a:xfrm>
          <a:prstGeom prst="rect">
            <a:avLst/>
          </a:prstGeom>
          <a:noFill/>
          <a:ln w="12700">
            <a:solidFill>
              <a:prstClr val="black"/>
            </a:solidFill>
          </a:ln>
        </p:spPr>
      </p:sp>
      <p:sp>
        <p:nvSpPr>
          <p:cNvPr id="3" name="Notes Placeholder 2"/>
          <p:cNvSpPr>
            <a:spLocks noGrp="1"/>
          </p:cNvSpPr>
          <p:nvPr>
            <p:ph type="body" idx="1"/>
          </p:nvPr>
        </p:nvSpPr>
        <p:spPr>
          <a:xfrm>
            <a:off x="685800" y="4360863"/>
            <a:ext cx="5486400" cy="4130675"/>
          </a:xfrm>
          <a:prstGeom prst="rect">
            <a:avLst/>
          </a:prstGeom>
        </p:spPr>
        <p:txBody>
          <a:bodyPr>
            <a:normAutofit/>
          </a:bodyPr>
          <a:lstStyle/>
          <a:p>
            <a:pPr>
              <a:buFont typeface="Arial" pitchFamily="34" charset="0"/>
              <a:buChar char="•"/>
            </a:pPr>
            <a:r>
              <a:rPr lang="en-US" dirty="0"/>
              <a:t>Database engine: manages database structure (fields, records,</a:t>
            </a:r>
            <a:r>
              <a:rPr lang="en-US" baseline="0" dirty="0"/>
              <a:t> files) </a:t>
            </a:r>
            <a:r>
              <a:rPr lang="en-US" dirty="0"/>
              <a:t>to optimize the performance and storage of data in order to maximize efficiency </a:t>
            </a:r>
          </a:p>
          <a:p>
            <a:pPr>
              <a:buFont typeface="Arial" pitchFamily="34" charset="0"/>
              <a:buChar char="•"/>
            </a:pPr>
            <a:r>
              <a:rPr lang="en-US" dirty="0"/>
              <a:t>Database query language:</a:t>
            </a:r>
            <a:r>
              <a:rPr lang="en-US" baseline="0" dirty="0"/>
              <a:t> language used for extracting information from a database, presenting extracted information to user, or saving and storing changes. (e.g. attribute queries uses SQL to extract records from our relational database in GIS)</a:t>
            </a:r>
          </a:p>
          <a:p>
            <a:pPr>
              <a:buFont typeface="Arial" pitchFamily="34" charset="0"/>
              <a:buChar char="•"/>
            </a:pPr>
            <a:r>
              <a:rPr lang="en-US" baseline="0" dirty="0"/>
              <a:t>*Try W3School’s SQL tutorial, and use:</a:t>
            </a:r>
          </a:p>
          <a:p>
            <a:pPr>
              <a:buFont typeface="Arial" pitchFamily="34" charset="0"/>
              <a:buChar char="•"/>
            </a:pPr>
            <a:r>
              <a:rPr lang="en-US" dirty="0"/>
              <a:t>SELECT * FROM Customers</a:t>
            </a:r>
          </a:p>
          <a:p>
            <a:pPr>
              <a:buFont typeface="Arial" pitchFamily="34" charset="0"/>
              <a:buChar char="•"/>
            </a:pPr>
            <a:r>
              <a:rPr lang="en-US" dirty="0"/>
              <a:t>WHERE City = 'Berlin';</a:t>
            </a:r>
          </a:p>
        </p:txBody>
      </p:sp>
    </p:spTree>
    <p:extLst>
      <p:ext uri="{BB962C8B-B14F-4D97-AF65-F5344CB8AC3E}">
        <p14:creationId xmlns:p14="http://schemas.microsoft.com/office/powerpoint/2010/main" val="1255285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9888" y="688975"/>
            <a:ext cx="6118225" cy="3441700"/>
          </a:xfrm>
          <a:prstGeom prst="rect">
            <a:avLst/>
          </a:prstGeom>
          <a:noFill/>
          <a:ln w="12700">
            <a:solidFill>
              <a:prstClr val="black"/>
            </a:solidFill>
          </a:ln>
        </p:spPr>
      </p:sp>
      <p:sp>
        <p:nvSpPr>
          <p:cNvPr id="3" name="Notes Placeholder 2"/>
          <p:cNvSpPr>
            <a:spLocks noGrp="1"/>
          </p:cNvSpPr>
          <p:nvPr>
            <p:ph type="body" idx="1"/>
          </p:nvPr>
        </p:nvSpPr>
        <p:spPr>
          <a:xfrm>
            <a:off x="685800" y="4360863"/>
            <a:ext cx="5486400" cy="4130675"/>
          </a:xfrm>
          <a:prstGeom prst="rect">
            <a:avLst/>
          </a:prstGeom>
        </p:spPr>
        <p:txBody>
          <a:bodyPr>
            <a:normAutofit/>
          </a:bodyPr>
          <a:lstStyle/>
          <a:p>
            <a:pPr>
              <a:buFont typeface="Arial" pitchFamily="34" charset="0"/>
              <a:buChar char="•"/>
            </a:pPr>
            <a:r>
              <a:rPr lang="en-US" dirty="0"/>
              <a:t>Transaction</a:t>
            </a:r>
            <a:r>
              <a:rPr lang="en-US" baseline="0" dirty="0"/>
              <a:t> mechanism:</a:t>
            </a:r>
          </a:p>
          <a:p>
            <a:pPr lvl="1">
              <a:buFont typeface="Arial" pitchFamily="34" charset="0"/>
              <a:buChar char="•"/>
            </a:pPr>
            <a:r>
              <a:rPr lang="en-US" baseline="0" dirty="0"/>
              <a:t>Validate entered data against allowed type (string-text, short integer, date)</a:t>
            </a:r>
          </a:p>
          <a:p>
            <a:pPr lvl="1">
              <a:buFont typeface="Arial" pitchFamily="34" charset="0"/>
              <a:buChar char="•"/>
            </a:pPr>
            <a:r>
              <a:rPr lang="en-US" baseline="0" dirty="0"/>
              <a:t>Ensures that multiple users cannot access and edit the same information (layers) at the same time, thus overwriting each other’s edits or corrupting the data. (illustration shows what happens when 2 different users try to edit (read is ok) the same </a:t>
            </a:r>
            <a:r>
              <a:rPr lang="en-US" baseline="0" dirty="0" err="1"/>
              <a:t>shapefile</a:t>
            </a:r>
            <a:r>
              <a:rPr lang="en-US" baseline="0" dirty="0"/>
              <a:t> at the same time) </a:t>
            </a:r>
            <a:endParaRPr lang="en-US" dirty="0"/>
          </a:p>
          <a:p>
            <a:pPr>
              <a:buFont typeface="Arial" pitchFamily="34" charset="0"/>
              <a:buChar char="•"/>
            </a:pPr>
            <a:endParaRPr lang="en-US" dirty="0"/>
          </a:p>
        </p:txBody>
      </p:sp>
    </p:spTree>
    <p:extLst>
      <p:ext uri="{BB962C8B-B14F-4D97-AF65-F5344CB8AC3E}">
        <p14:creationId xmlns:p14="http://schemas.microsoft.com/office/powerpoint/2010/main" val="42149396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69888" y="688975"/>
            <a:ext cx="6118225" cy="3441700"/>
          </a:xfrm>
          <a:prstGeom prst="rect">
            <a:avLst/>
          </a:prstGeom>
          <a:noFill/>
          <a:ln w="12700">
            <a:solidFill>
              <a:prstClr val="black"/>
            </a:solidFill>
          </a:ln>
        </p:spPr>
      </p:sp>
      <p:sp>
        <p:nvSpPr>
          <p:cNvPr id="3" name="Notes Placeholder 2"/>
          <p:cNvSpPr>
            <a:spLocks noGrp="1"/>
          </p:cNvSpPr>
          <p:nvPr>
            <p:ph type="body" idx="1"/>
          </p:nvPr>
        </p:nvSpPr>
        <p:spPr>
          <a:xfrm>
            <a:off x="685800" y="4360863"/>
            <a:ext cx="5486400" cy="4130675"/>
          </a:xfrm>
          <a:prstGeom prst="rect">
            <a:avLst/>
          </a:prstGeom>
        </p:spPr>
        <p:txBody>
          <a:bodyPr>
            <a:normAutofit/>
          </a:bodyPr>
          <a:lstStyle/>
          <a:p>
            <a:pPr>
              <a:buFont typeface="Arial" pitchFamily="34" charset="0"/>
              <a:buChar char="•"/>
            </a:pPr>
            <a:r>
              <a:rPr lang="en-US" dirty="0"/>
              <a:t>GE’s </a:t>
            </a:r>
            <a:r>
              <a:rPr lang="en-US" dirty="0" err="1"/>
              <a:t>Smallworld</a:t>
            </a:r>
            <a:r>
              <a:rPr lang="en-US" dirty="0"/>
              <a:t> (common for utilities</a:t>
            </a:r>
            <a:r>
              <a:rPr lang="en-US" baseline="0" dirty="0"/>
              <a:t> and communication)</a:t>
            </a:r>
            <a:endParaRPr lang="en-US" dirty="0"/>
          </a:p>
          <a:p>
            <a:pPr>
              <a:buFont typeface="Arial" pitchFamily="34" charset="0"/>
              <a:buChar char="•"/>
            </a:pPr>
            <a:r>
              <a:rPr lang="en-US" dirty="0"/>
              <a:t>Oracle Spatial (most </a:t>
            </a:r>
            <a:r>
              <a:rPr lang="en-US" dirty="0" err="1"/>
              <a:t>powederful</a:t>
            </a:r>
            <a:r>
              <a:rPr lang="en-US" dirty="0"/>
              <a:t> for network modeling,</a:t>
            </a:r>
            <a:r>
              <a:rPr lang="en-US" baseline="0" dirty="0"/>
              <a:t> including utilities, transportation, and social networks)</a:t>
            </a:r>
            <a:endParaRPr lang="en-US" dirty="0"/>
          </a:p>
          <a:p>
            <a:pPr>
              <a:buFont typeface="Arial" pitchFamily="34" charset="0"/>
              <a:buChar char="•"/>
            </a:pPr>
            <a:r>
              <a:rPr lang="en-US" dirty="0" err="1"/>
              <a:t>PostGIS</a:t>
            </a:r>
            <a:r>
              <a:rPr lang="en-US" dirty="0"/>
              <a:t> (built</a:t>
            </a:r>
            <a:r>
              <a:rPr lang="en-US" baseline="0" dirty="0"/>
              <a:t> on </a:t>
            </a:r>
            <a:r>
              <a:rPr lang="en-US" dirty="0" err="1"/>
              <a:t>PostgreSQL</a:t>
            </a:r>
            <a:r>
              <a:rPr lang="en-US" dirty="0"/>
              <a:t>,</a:t>
            </a:r>
            <a:r>
              <a:rPr lang="en-US" baseline="0" dirty="0"/>
              <a:t> which is a relational database; open source software)</a:t>
            </a:r>
            <a:endParaRPr lang="en-US" dirty="0"/>
          </a:p>
          <a:p>
            <a:pPr>
              <a:buFont typeface="Arial" pitchFamily="34" charset="0"/>
              <a:buChar char="•"/>
            </a:pPr>
            <a:r>
              <a:rPr lang="en-US" dirty="0"/>
              <a:t>ESRI (</a:t>
            </a:r>
            <a:r>
              <a:rPr lang="en-US" dirty="0" err="1"/>
              <a:t>ArcSDE</a:t>
            </a:r>
            <a:r>
              <a:rPr lang="en-US" dirty="0"/>
              <a:t>-spatial</a:t>
            </a:r>
            <a:r>
              <a:rPr lang="en-US" baseline="0" dirty="0"/>
              <a:t> database engine that uses the relational database model for spatial data)</a:t>
            </a:r>
            <a:endParaRPr lang="en-US" dirty="0"/>
          </a:p>
          <a:p>
            <a:pPr>
              <a:buFont typeface="Arial" pitchFamily="34" charset="0"/>
              <a:buChar char="•"/>
            </a:pPr>
            <a:r>
              <a:rPr lang="en-US" dirty="0" err="1"/>
              <a:t>CartoDB</a:t>
            </a:r>
            <a:r>
              <a:rPr lang="en-US" dirty="0"/>
              <a:t> (cloud computing</a:t>
            </a:r>
            <a:r>
              <a:rPr lang="en-US" baseline="0" dirty="0"/>
              <a:t> platform providing GIS and web mapping functions in browser, built upon </a:t>
            </a:r>
            <a:r>
              <a:rPr lang="en-US" baseline="0" dirty="0" err="1"/>
              <a:t>PostGIS</a:t>
            </a:r>
            <a:r>
              <a:rPr lang="en-US" baseline="0" dirty="0"/>
              <a:t>, free up to a certain storage limit)</a:t>
            </a:r>
            <a:endParaRPr lang="en-US" dirty="0"/>
          </a:p>
          <a:p>
            <a:endParaRPr lang="en-US" dirty="0"/>
          </a:p>
          <a:p>
            <a:endParaRPr lang="en-US" dirty="0"/>
          </a:p>
        </p:txBody>
      </p:sp>
    </p:spTree>
    <p:extLst>
      <p:ext uri="{BB962C8B-B14F-4D97-AF65-F5344CB8AC3E}">
        <p14:creationId xmlns:p14="http://schemas.microsoft.com/office/powerpoint/2010/main" val="3985814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3"/>
            <a:ext cx="7772400" cy="1102519"/>
          </a:xfrm>
        </p:spPr>
        <p:txBody>
          <a:bodyPr/>
          <a:lstStyle/>
          <a:p>
            <a:r>
              <a:rPr lang="en-US"/>
              <a:t>Click to edit Master title style</a:t>
            </a:r>
            <a:endParaRPr lang="en-US" dirty="0"/>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fld id="{D469F62F-6F10-44F0-9C55-BC2CC7906F8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3"/>
            <a:ext cx="2057400" cy="329088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54783"/>
            <a:ext cx="6019800" cy="32908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fld id="{55F918E3-548C-4F50-BE73-B2832FD0F2ED}"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400050"/>
            <a:ext cx="77724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Date Placeholder 2"/>
          <p:cNvSpPr>
            <a:spLocks noGrp="1"/>
          </p:cNvSpPr>
          <p:nvPr>
            <p:ph type="dt" sz="half" idx="10"/>
          </p:nvPr>
        </p:nvSpPr>
        <p:spPr>
          <a:xfrm>
            <a:off x="685800" y="4799410"/>
            <a:ext cx="1905000" cy="342900"/>
          </a:xfrm>
        </p:spPr>
        <p:txBody>
          <a:bodyPr/>
          <a:lstStyle>
            <a:lvl1pPr>
              <a:defRPr/>
            </a:lvl1pPr>
          </a:lstStyle>
          <a:p>
            <a:pPr>
              <a:defRPr/>
            </a:pPr>
            <a:endParaRPr lang="en-US" altLang="en-US"/>
          </a:p>
        </p:txBody>
      </p:sp>
      <p:sp>
        <p:nvSpPr>
          <p:cNvPr id="4" name="Footer Placeholder 3"/>
          <p:cNvSpPr>
            <a:spLocks noGrp="1"/>
          </p:cNvSpPr>
          <p:nvPr>
            <p:ph type="ftr" sz="quarter" idx="11"/>
          </p:nvPr>
        </p:nvSpPr>
        <p:spPr>
          <a:xfrm>
            <a:off x="3124200" y="4799410"/>
            <a:ext cx="2895600" cy="342900"/>
          </a:xfrm>
        </p:spPr>
        <p:txBody>
          <a:bodyPr/>
          <a:lstStyle>
            <a:lvl1pPr>
              <a:defRPr/>
            </a:lvl1pPr>
          </a:lstStyle>
          <a:p>
            <a:pPr>
              <a:defRPr/>
            </a:pPr>
            <a:endParaRPr lang="en-US" altLang="en-US"/>
          </a:p>
        </p:txBody>
      </p:sp>
      <p:sp>
        <p:nvSpPr>
          <p:cNvPr id="5" name="Slide Number Placeholder 4"/>
          <p:cNvSpPr>
            <a:spLocks noGrp="1"/>
          </p:cNvSpPr>
          <p:nvPr>
            <p:ph type="sldNum" sz="quarter" idx="12"/>
          </p:nvPr>
        </p:nvSpPr>
        <p:spPr>
          <a:xfrm>
            <a:off x="6553200" y="4799410"/>
            <a:ext cx="1905000" cy="342900"/>
          </a:xfrm>
        </p:spPr>
        <p:txBody>
          <a:bodyPr/>
          <a:lstStyle>
            <a:lvl1pPr>
              <a:defRPr/>
            </a:lvl1pPr>
          </a:lstStyle>
          <a:p>
            <a:fld id="{310E1D02-721C-4804-9E93-FFC739BB260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dirty="0"/>
              <a:t>Click to edit Master title style</a:t>
            </a:r>
          </a:p>
        </p:txBody>
      </p:sp>
      <p:sp>
        <p:nvSpPr>
          <p:cNvPr id="3" name="Content Placeholder 2"/>
          <p:cNvSpPr>
            <a:spLocks noGrp="1"/>
          </p:cNvSpPr>
          <p:nvPr>
            <p:ph idx="1"/>
          </p:nvPr>
        </p:nvSpPr>
        <p:spPr/>
        <p:txBody>
          <a:bodyPr>
            <a:normAutofit/>
          </a:bodyPr>
          <a:lstStyle>
            <a:lvl1pPr>
              <a:defRPr sz="2400"/>
            </a:lvl1pPr>
            <a:lvl2pPr>
              <a:defRPr sz="18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fld id="{D8B49891-0BC9-4AC8-860D-2D9C9853612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a:t>Click to edit Master title style</a:t>
            </a:r>
            <a:endParaRPr lang="en-US" dirty="0"/>
          </a:p>
        </p:txBody>
      </p:sp>
      <p:sp>
        <p:nvSpPr>
          <p:cNvPr id="3" name="Content Placeholder 2"/>
          <p:cNvSpPr>
            <a:spLocks noGrp="1"/>
          </p:cNvSpPr>
          <p:nvPr>
            <p:ph sz="half" idx="1"/>
          </p:nvPr>
        </p:nvSpPr>
        <p:spPr>
          <a:xfrm>
            <a:off x="457200" y="900115"/>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900115"/>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endParaRPr lang="en-US" altLang="en-US"/>
          </a:p>
        </p:txBody>
      </p:sp>
      <p:sp>
        <p:nvSpPr>
          <p:cNvPr id="6" name="Footer Placeholder 5"/>
          <p:cNvSpPr>
            <a:spLocks noGrp="1"/>
          </p:cNvSpPr>
          <p:nvPr>
            <p:ph type="ftr" sz="quarter" idx="11"/>
          </p:nvPr>
        </p:nvSpPr>
        <p:spPr/>
        <p:txBody>
          <a:bodyPr/>
          <a:lstStyle/>
          <a:p>
            <a:pPr>
              <a:defRPr/>
            </a:pPr>
            <a:endParaRPr lang="en-US" altLang="en-US"/>
          </a:p>
        </p:txBody>
      </p:sp>
      <p:sp>
        <p:nvSpPr>
          <p:cNvPr id="7" name="Slide Number Placeholder 6"/>
          <p:cNvSpPr>
            <a:spLocks noGrp="1"/>
          </p:cNvSpPr>
          <p:nvPr>
            <p:ph type="sldNum" sz="quarter" idx="12"/>
          </p:nvPr>
        </p:nvSpPr>
        <p:spPr/>
        <p:txBody>
          <a:bodyPr/>
          <a:lstStyle/>
          <a:p>
            <a:fld id="{6A46403D-8195-43F1-9574-4E3F084C757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normAutofit/>
          </a:bodyPr>
          <a:lstStyle>
            <a:lvl1pPr>
              <a:defRPr sz="3600"/>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33"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33"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endParaRPr lang="en-US" altLang="en-US"/>
          </a:p>
        </p:txBody>
      </p:sp>
      <p:sp>
        <p:nvSpPr>
          <p:cNvPr id="8" name="Footer Placeholder 7"/>
          <p:cNvSpPr>
            <a:spLocks noGrp="1"/>
          </p:cNvSpPr>
          <p:nvPr>
            <p:ph type="ftr" sz="quarter" idx="11"/>
          </p:nvPr>
        </p:nvSpPr>
        <p:spPr/>
        <p:txBody>
          <a:bodyPr/>
          <a:lstStyle/>
          <a:p>
            <a:pPr>
              <a:defRPr/>
            </a:pPr>
            <a:endParaRPr lang="en-US" altLang="en-US"/>
          </a:p>
        </p:txBody>
      </p:sp>
      <p:sp>
        <p:nvSpPr>
          <p:cNvPr id="9" name="Slide Number Placeholder 8"/>
          <p:cNvSpPr>
            <a:spLocks noGrp="1"/>
          </p:cNvSpPr>
          <p:nvPr>
            <p:ph type="sldNum" sz="quarter" idx="12"/>
          </p:nvPr>
        </p:nvSpPr>
        <p:spPr/>
        <p:txBody>
          <a:bodyPr/>
          <a:lstStyle/>
          <a:p>
            <a:fld id="{E704348B-9230-4CEA-82E7-85FAF358933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a:t>Click to edit Master title style</a:t>
            </a:r>
          </a:p>
        </p:txBody>
      </p:sp>
      <p:sp>
        <p:nvSpPr>
          <p:cNvPr id="3" name="Date Placeholder 2"/>
          <p:cNvSpPr>
            <a:spLocks noGrp="1"/>
          </p:cNvSpPr>
          <p:nvPr>
            <p:ph type="dt" sz="half" idx="10"/>
          </p:nvPr>
        </p:nvSpPr>
        <p:spPr/>
        <p:txBody>
          <a:bodyPr/>
          <a:lstStyle/>
          <a:p>
            <a:pPr>
              <a:defRPr/>
            </a:pPr>
            <a:endParaRPr lang="en-US" altLang="en-US"/>
          </a:p>
        </p:txBody>
      </p:sp>
      <p:sp>
        <p:nvSpPr>
          <p:cNvPr id="4" name="Footer Placeholder 3"/>
          <p:cNvSpPr>
            <a:spLocks noGrp="1"/>
          </p:cNvSpPr>
          <p:nvPr>
            <p:ph type="ftr" sz="quarter" idx="11"/>
          </p:nvPr>
        </p:nvSpPr>
        <p:spPr/>
        <p:txBody>
          <a:bodyPr/>
          <a:lstStyle/>
          <a:p>
            <a:pPr>
              <a:defRPr/>
            </a:pPr>
            <a:endParaRPr lang="en-US" altLang="en-US"/>
          </a:p>
        </p:txBody>
      </p:sp>
      <p:sp>
        <p:nvSpPr>
          <p:cNvPr id="5" name="Slide Number Placeholder 4"/>
          <p:cNvSpPr>
            <a:spLocks noGrp="1"/>
          </p:cNvSpPr>
          <p:nvPr>
            <p:ph type="sldNum" sz="quarter" idx="12"/>
          </p:nvPr>
        </p:nvSpPr>
        <p:spPr/>
        <p:txBody>
          <a:bodyPr/>
          <a:lstStyle/>
          <a:p>
            <a:fld id="{8E9DD1E1-1A5F-4E35-82A4-17F537227D3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ltLang="en-US"/>
          </a:p>
        </p:txBody>
      </p:sp>
      <p:sp>
        <p:nvSpPr>
          <p:cNvPr id="3" name="Footer Placeholder 2"/>
          <p:cNvSpPr>
            <a:spLocks noGrp="1"/>
          </p:cNvSpPr>
          <p:nvPr>
            <p:ph type="ftr" sz="quarter" idx="11"/>
          </p:nvPr>
        </p:nvSpPr>
        <p:spPr/>
        <p:txBody>
          <a:bodyPr/>
          <a:lstStyle/>
          <a:p>
            <a:pPr>
              <a:defRPr/>
            </a:pPr>
            <a:endParaRPr lang="en-US" altLang="en-US"/>
          </a:p>
        </p:txBody>
      </p:sp>
      <p:sp>
        <p:nvSpPr>
          <p:cNvPr id="4" name="Slide Number Placeholder 3"/>
          <p:cNvSpPr>
            <a:spLocks noGrp="1"/>
          </p:cNvSpPr>
          <p:nvPr>
            <p:ph type="sldNum" sz="quarter" idx="12"/>
          </p:nvPr>
        </p:nvSpPr>
        <p:spPr/>
        <p:txBody>
          <a:bodyPr/>
          <a:lstStyle/>
          <a:p>
            <a:fld id="{7FD4BC51-C6AF-4232-AFED-EAAB4ACDAA9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9"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92"/>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9"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US" altLang="en-US"/>
          </a:p>
        </p:txBody>
      </p:sp>
      <p:sp>
        <p:nvSpPr>
          <p:cNvPr id="6" name="Footer Placeholder 5"/>
          <p:cNvSpPr>
            <a:spLocks noGrp="1"/>
          </p:cNvSpPr>
          <p:nvPr>
            <p:ph type="ftr" sz="quarter" idx="11"/>
          </p:nvPr>
        </p:nvSpPr>
        <p:spPr/>
        <p:txBody>
          <a:bodyPr/>
          <a:lstStyle/>
          <a:p>
            <a:pPr>
              <a:defRPr/>
            </a:pPr>
            <a:endParaRPr lang="en-US" altLang="en-US"/>
          </a:p>
        </p:txBody>
      </p:sp>
      <p:sp>
        <p:nvSpPr>
          <p:cNvPr id="7" name="Slide Number Placeholder 6"/>
          <p:cNvSpPr>
            <a:spLocks noGrp="1"/>
          </p:cNvSpPr>
          <p:nvPr>
            <p:ph type="sldNum" sz="quarter" idx="12"/>
          </p:nvPr>
        </p:nvSpPr>
        <p:spPr/>
        <p:txBody>
          <a:bodyPr/>
          <a:lstStyle/>
          <a:p>
            <a:fld id="{96D31E70-6836-4CAF-8E78-318814619D6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4025507"/>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US" altLang="en-US"/>
          </a:p>
        </p:txBody>
      </p:sp>
      <p:sp>
        <p:nvSpPr>
          <p:cNvPr id="6" name="Footer Placeholder 5"/>
          <p:cNvSpPr>
            <a:spLocks noGrp="1"/>
          </p:cNvSpPr>
          <p:nvPr>
            <p:ph type="ftr" sz="quarter" idx="11"/>
          </p:nvPr>
        </p:nvSpPr>
        <p:spPr/>
        <p:txBody>
          <a:bodyPr/>
          <a:lstStyle/>
          <a:p>
            <a:pPr>
              <a:defRPr/>
            </a:pPr>
            <a:endParaRPr lang="en-US" altLang="en-US"/>
          </a:p>
        </p:txBody>
      </p:sp>
      <p:sp>
        <p:nvSpPr>
          <p:cNvPr id="7" name="Slide Number Placeholder 6"/>
          <p:cNvSpPr>
            <a:spLocks noGrp="1"/>
          </p:cNvSpPr>
          <p:nvPr>
            <p:ph type="sldNum" sz="quarter" idx="12"/>
          </p:nvPr>
        </p:nvSpPr>
        <p:spPr/>
        <p:txBody>
          <a:bodyPr/>
          <a:lstStyle/>
          <a:p>
            <a:fld id="{D04A9AE6-8E10-4FF4-8E22-B54D0982E30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ltLang="en-US"/>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ltLang="en-US"/>
          </a:p>
        </p:txBody>
      </p:sp>
      <p:sp>
        <p:nvSpPr>
          <p:cNvPr id="6" name="Slide Number Placeholder 5"/>
          <p:cNvSpPr>
            <a:spLocks noGrp="1"/>
          </p:cNvSpPr>
          <p:nvPr>
            <p:ph type="sldNum" sz="quarter" idx="4"/>
          </p:nvPr>
        </p:nvSpPr>
        <p:spPr>
          <a:xfrm>
            <a:off x="6670431" y="4829908"/>
            <a:ext cx="2028092" cy="313592"/>
          </a:xfrm>
          <a:prstGeom prst="rect">
            <a:avLst/>
          </a:prstGeom>
        </p:spPr>
        <p:txBody>
          <a:bodyPr vert="horz" lIns="91440" tIns="45720" rIns="91440" bIns="45720" rtlCol="0" anchor="ctr"/>
          <a:lstStyle>
            <a:lvl1pPr algn="r">
              <a:defRPr sz="1200">
                <a:solidFill>
                  <a:schemeClr val="tx1">
                    <a:tint val="75000"/>
                  </a:schemeClr>
                </a:solidFill>
              </a:defRPr>
            </a:lvl1pPr>
          </a:lstStyle>
          <a:p>
            <a:fld id="{310E1D02-721C-4804-9E93-FFC739BB260D}" type="slidenum">
              <a:rPr lang="en-US" smtClean="0"/>
              <a:pPr/>
              <a:t>‹#›</a:t>
            </a:fld>
            <a:endParaRPr lang="en-US"/>
          </a:p>
        </p:txBody>
      </p:sp>
      <p:pic>
        <p:nvPicPr>
          <p:cNvPr id="8" name="Picture 6"/>
          <p:cNvPicPr>
            <a:picLocks noChangeAspect="1"/>
          </p:cNvPicPr>
          <p:nvPr userDrawn="1"/>
        </p:nvPicPr>
        <p:blipFill>
          <a:blip r:embed="rId14" cstate="print"/>
          <a:srcRect/>
          <a:stretch>
            <a:fillRect/>
          </a:stretch>
        </p:blipFill>
        <p:spPr bwMode="auto">
          <a:xfrm>
            <a:off x="7045569" y="4689231"/>
            <a:ext cx="1963495" cy="454269"/>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228" r:id="rId1"/>
    <p:sldLayoutId id="2147484229" r:id="rId2"/>
    <p:sldLayoutId id="2147484230" r:id="rId3"/>
    <p:sldLayoutId id="2147484231" r:id="rId4"/>
    <p:sldLayoutId id="2147484232" r:id="rId5"/>
    <p:sldLayoutId id="2147484233" r:id="rId6"/>
    <p:sldLayoutId id="2147484234" r:id="rId7"/>
    <p:sldLayoutId id="2147484235" r:id="rId8"/>
    <p:sldLayoutId id="2147484236" r:id="rId9"/>
    <p:sldLayoutId id="2147484237" r:id="rId10"/>
    <p:sldLayoutId id="2147484238" r:id="rId11"/>
    <p:sldLayoutId id="2147484239" r:id="rId12"/>
  </p:sldLayoutIdLst>
  <p:txStyles>
    <p:titleStyle>
      <a:lvl1pPr algn="ctr" defTabSz="914400" rtl="0" eaLnBrk="1" latinLnBrk="0" hangingPunct="1">
        <a:spcBef>
          <a:spcPct val="0"/>
        </a:spcBef>
        <a:buNone/>
        <a:defRPr sz="3600" kern="1200">
          <a:solidFill>
            <a:schemeClr val="accent1">
              <a:lumMod val="50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2">
              <a:lumMod val="7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tx2">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2">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2">
              <a:lumMod val="7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2">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gedigitalenergy.com/geospatial/catalog/smallworld_core.htm"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2" Type="http://schemas.openxmlformats.org/officeDocument/2006/relationships/hyperlink" Target="http://www.databaseanswers.org/tutorial4_db_schema/index.ht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mailto:ann@baremt.com"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62895" y="76201"/>
            <a:ext cx="9144000" cy="51435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BCDFFC"/>
              </a:solidFill>
            </a:endParaRPr>
          </a:p>
        </p:txBody>
      </p:sp>
      <p:sp>
        <p:nvSpPr>
          <p:cNvPr id="2" name="Title 1"/>
          <p:cNvSpPr>
            <a:spLocks noGrp="1"/>
          </p:cNvSpPr>
          <p:nvPr>
            <p:ph type="ctrTitle"/>
          </p:nvPr>
        </p:nvSpPr>
        <p:spPr>
          <a:xfrm>
            <a:off x="914401" y="925910"/>
            <a:ext cx="7589838" cy="1102519"/>
          </a:xfrm>
        </p:spPr>
        <p:txBody>
          <a:bodyPr>
            <a:normAutofit fontScale="90000"/>
          </a:bodyPr>
          <a:lstStyle/>
          <a:p>
            <a:r>
              <a:rPr lang="en-US" b="1" dirty="0">
                <a:solidFill>
                  <a:schemeClr val="tx2">
                    <a:lumMod val="75000"/>
                  </a:schemeClr>
                </a:solidFill>
              </a:rPr>
              <a:t>Data Management - Concept Module</a:t>
            </a:r>
            <a:br>
              <a:rPr lang="en-US" b="1" dirty="0">
                <a:solidFill>
                  <a:schemeClr val="tx2">
                    <a:lumMod val="75000"/>
                  </a:schemeClr>
                </a:solidFill>
              </a:rPr>
            </a:br>
            <a:r>
              <a:rPr lang="en-US" sz="2700" b="1" dirty="0">
                <a:solidFill>
                  <a:schemeClr val="tx2">
                    <a:lumMod val="75000"/>
                  </a:schemeClr>
                </a:solidFill>
              </a:rPr>
              <a:t>Introductory Concepts Related to Data Management Systems for Geospatial Technology</a:t>
            </a:r>
          </a:p>
        </p:txBody>
      </p:sp>
      <p:sp>
        <p:nvSpPr>
          <p:cNvPr id="3" name="Subtitle 2"/>
          <p:cNvSpPr>
            <a:spLocks noGrp="1"/>
          </p:cNvSpPr>
          <p:nvPr>
            <p:ph type="subTitle" idx="1"/>
          </p:nvPr>
        </p:nvSpPr>
        <p:spPr>
          <a:xfrm>
            <a:off x="304800" y="2263631"/>
            <a:ext cx="5202382" cy="1314450"/>
          </a:xfrm>
        </p:spPr>
        <p:txBody>
          <a:bodyPr>
            <a:noAutofit/>
          </a:bodyPr>
          <a:lstStyle/>
          <a:p>
            <a:pPr algn="l">
              <a:spcBef>
                <a:spcPts val="0"/>
              </a:spcBef>
            </a:pPr>
            <a:r>
              <a:rPr lang="en-US" sz="2000" b="1" dirty="0">
                <a:solidFill>
                  <a:schemeClr val="tx2">
                    <a:lumMod val="50000"/>
                  </a:schemeClr>
                </a:solidFill>
              </a:rPr>
              <a:t>Body of Knowledge </a:t>
            </a:r>
          </a:p>
          <a:p>
            <a:pPr algn="l">
              <a:spcBef>
                <a:spcPts val="0"/>
              </a:spcBef>
            </a:pPr>
            <a:r>
              <a:rPr lang="en-US" sz="2000" b="1" dirty="0">
                <a:solidFill>
                  <a:schemeClr val="tx2">
                    <a:lumMod val="50000"/>
                  </a:schemeClr>
                </a:solidFill>
              </a:rPr>
              <a:t>Knowledge Area 3:  Design Aspects </a:t>
            </a:r>
          </a:p>
          <a:p>
            <a:pPr algn="l">
              <a:spcBef>
                <a:spcPts val="0"/>
              </a:spcBef>
            </a:pPr>
            <a:r>
              <a:rPr lang="en-US" sz="2000" b="1" dirty="0">
                <a:solidFill>
                  <a:schemeClr val="tx2">
                    <a:lumMod val="50000"/>
                  </a:schemeClr>
                </a:solidFill>
              </a:rPr>
              <a:t>   and Data Modeling</a:t>
            </a:r>
          </a:p>
        </p:txBody>
      </p:sp>
      <p:sp>
        <p:nvSpPr>
          <p:cNvPr id="19458" name="AutoShape 2" descr="data:image/jpeg;base64,/9j/4AAQSkZJRgABAQAAAQABAAD/2wCEAAkGBhMQERQUExQWFBQUGBYYGBgXFxYVFxgWFBgVFxcYGBcYHCYeFxojGhcUHy8gIycrLCwsFR4xNTAqNSYsLCkBCQoKDgwOGg8PGiwkHyU0LCwpKS0sLC0sNS8sLCosLC8sLCwvLCwsKiwsLCwsLCwtLCwsLCwsLCwsLCwsLCwsKf/AABEIAOEA4QMBIgACEQEDEQH/xAAcAAEAAgMBAQEAAAAAAAAAAAAABQYDBAcCAQj/xABEEAABAgMFBQUGAgkCBgMAAAABAAIDBBEFBhIhMUFRYXGBEyKRobEHMkJSwdFy8BQjM2KCkqKy4RbCJDRDc9LxFSV0/8QAGgEAAgMBAQAAAAAAAAAAAAAAAAQBAwUCBv/EAC4RAAIBAwMDAgUEAwEAAAAAAAECAAMEERIhMSJBURNxMmGBkdEUM7HBI0LhBf/aAAwDAQACEQMRAD8A7iiIiEIiIhCIiIQiLHBmGvrhINDQ03qMiEyIiKYQiIiEKIvS+ks7iWj+oH6KXVXvhOg4YY2d53PQDwqeoVFwwWmZbRXLifblu/aj8J/uVnVFu5PiFGFcmvGE8K6Hx9VelXaMDTx4ndwuHzCIibi8IiIhCLWtC0WQG4ohoKgb8zw/OiyS00yI0OY4OadoUahnHeTg4zMqIimRCIiIQiIiEIiIhCIiIQiIiEIiIhMM5L9oxza0qNVVpGddLxDUZaOHL6hW9VO3WAR3U20PiEheDTioORGrc5yh4lol5hsRoc01BWRUWBNvhmrHFvoeY2rd/wBRRt4/lCEvlx1DeDWxztLascaYawVc4NHE0VZgRpuY91xDd+TR4gVPRbbLq1ziRHOPD7mqtFdnHQv32nBpqvxNPlo3qaARC7x+YigHTUqrxYhcSSak5kneVb/9KQf3/wCb/Cq0/KGFEcw54TrvBzHkUjcirsX4jNE0+Fmmp6yr1OhgNiDG0aEe8B9VA0VqlbnNwjtHuxbQ2gA4Zg1XFuKhOac7qlMdcl5K2YMb3Hiu45O8Ct1V2JcqH8L3jnhP0CwRbFm4I/VRi8DZWh8HVC0hUqqOpft+InoQ/C33lpWGam2Qmlz3BoG0/TeVQ414ZppLXRHNI1GFoPoo2YmXxDV7i47ySfVUNfAfCPvLVtT3M3LwW2ZqJlUMbkwbc9p4lXmxLNEvBazbq473HX7dFzqy2gx4QOhez+4Lqiiz62ao3MLnpAQcQiItGJwiIiEIiIhCIiIQiIiEIiIhCIiIT4SqbaEz2kRzthOXIZBTNuWj/wBJmbjrT05la0tdtzhV7sPClT1Wdclqp0IM45jdHCDU0g3LesSXZEigP0oSBvI2evgsE9KOhPLXbPMbCsMOIWkEGhGYPELPXofqHEaPUu0voFF9WlZVptjsro4e8OO/kt1b6sGGRMsgg4MKi2/ExTETmB4ABXh7qAk6DPwVJsuTMzHz0JLncq1p1Jok7zLaUHcxm32yxkVWhruXS4b8QBGhAPiqheWxRCIfDFGHIjcdnQ/RWGwJjHLwztAwn+HL0AXNqppuyGdVyHUMJIIi07UtJsvDL3a7BtJ3J8kKMmKAEnAlavxGaXw2imMAkngaUB8CVWFlmpl0R7nuNXONT+dySss6K9rG6uNAsGq/qOSO81kXQuDNeHELSHDUEEcxmF1OQnGxobXt0cK8jtHQ5KuRbhtwd2IcfEDCegzHmo6yp+JZ8Uw4wIY7Uaj8bTt4pujqtz1jYxapprDp5EviLzDiBwBBBBFQRoQV6WpEYRERCEREQhEREIRFgnmvMNwZTERlXLn1UE4GZI3Mz1RU+FORYBw1LafCcx4fZb7bzupmwV5kJRbxP9tjLzbt23lhUTaltBnch5vOVRnT7lRM3bcSJlXCNzfvqtm7koHOLz8OQ5nb4eq4NyaraKffvOhR0DU/2klZVl9mMTs4h1OtK7B91IoicRAgwIuzFjkyEvPK1Y141aaHkf8APqo2xrLbHx1JGGlKU1NdfBWadgdpDc3eD47PNQl1H96IODfqkqtIGuueDGEc+kcdppR7OjSjsbcwPiGlNzhsCsNl2q2O3LJw1bu+4W6Qqxbko2XcIkJ4Y6vu1z5gbt40XZQ2/Uvw9x+JAYVdjz5kteCZ7OA/e7uj+LXyqsN15LBBxHWJn/CNPqeqr1q206YDAQG4a1odSdvD/K9vvsWANHZNoAAM9B1XC1lerqGTgbbTo0ytPB2lvnpQRYbmH4hTkdh8aKCujHLTEhOyLTWn9LvooyHfp52wj4/+S1YFtFsftqAknMDIGood/NFWsodWwR5yO0EQlSuQZeJ+fZAYXvOWwbSdwVSbLxrQiFx7rBlU+60bh8xXqUiidj1jvDWj3WVpXgD67T6XGFDDQA0AAaAaLvH6jf8A1/mc/s+8p947vwpeC1zK4sQBJNa1B2aDML1ciRq98U/D3RzOZ8qeKkb7O/4dvF49HLautLYJZm91XH+LTyouBSX9RsNgMzs1D6O/eSy1LSsxkwwseK7jtB3grbRPkAjBigJG4lIkrSiWbF7GLV0I5tI2A/E3hvb+TcpaaZFaHMcHNO0fnJQ19JNr5YuNA6GQWnmQCOv0CoEvaESCaw3uYeB15jQrPNY2zaDuO0bFMVl1DYzrqwTc6yC0uiODGjaT6bzwXOHXymyKdr1wsr6LUlpWPPRAAXPdtc4kho3k7BwCk3oOyAkyBakbsdp1SWmGxGNew1a4Ag8CsqjrCsn9FgiHjL6EmpyArqANgr6qRTykkDPMVbGdoREXUiEREQmnaVmtjNocnD3TuP2VPiNLSWnUGh6K+KpXjaBHNNoaTz09AFnXtMY1943buc6ZHY1uWbazoJOVWnUfUHesYsqKW4sDqHx8NVqkLPGumQ3EaOlhiW+Wt+E/bhO52Xnot9jwRUEEcM1T5Cx3xmlzcIANMzt6Bbbbux25te0Hg5w+i0qdeqRkrmKPSQHZpZ1WJWM2Xm4gcaNOLzo4fZeosWcgNxOIc0ak0P2Kr9q2qXOxOpidQUGQ3KKtUsVCg6s94KoQEsdpNWreomoh9xu/4jy3Ktxor31I1O05nqsbKnvO3eGY2efVSErJufRzchsFK14lN07bP+Soc+/GfGJnVbs/DT2/n7yOgwHOHe1FQaqOnJHMkDKtNmqnOxNTqDt2LWiyy3qNuEcsD9JlPVLDBlcdDLTVesVRVuW+hz3KSiQKEc1rR5QA5CmzLIUz1H50VV6E2yN/MsoE9pjZaz2a94ZcDsGu/XwVmsK+LmUDTibtY7Uct3oqhFbn+eP1IWlEyo6tC06g0zGVfUrEa3UnKbH5fiatO5YbNuJ0+8NsMmmwWQ61LswRQgmjRwOpVygwg1oaNGgAdBRcase2i8iuT2moI0JG7jkrfIfpc6HER8IBoRiwnPgwaJZKjpUYOvUY8VV0BQ7S5TU/DhCr3tbzIHltUDP35gsyhh0Q/wArfE5+S1m3DJzdGqeDa+ZctW1bmNgwnxO2PdFaFozOwa7SuqlSvjIXEhEpZwTmQ1r3gizJ75o0aNbkOfE81FRCsjWkmgzJ3KcgXGmHsxHCw7GuJxdaCg6rMCvVORvHspTGOJXmMLiAMySAOZyC6vYlkNloQYNdXH5nbT9lzWzIBZNQmuFCIrAQdhDgutJ6xQbseYrdNwIREWnEYRERCEREQhVgwu3nXD4WnPkwAU8VYpqOIbHOOjQT4KEuoyvaPOpIHqT6pWthnVPr9pfT6VZvpLAou17FEYVb3X79h4H7qURXugcYaVKxU5EqdiThl4phxO6HZGux2w8j9lbFo2rZLY7c8nDR30O8KFhW6+A18KIDjaKNPpXeNoKWVv0/S3HY/wBS5h6u6895r3ttkVLa9yHrxdu6aeKp7Ihc4k76+A8sj5JbU3VwbXTM8zv/ADtWKWcMs/zn9Pou6Ckg1G5P8RS6ff0xwP5k/Z8P88xRWKThgDgB6KuyMTbz9f8A0t6PaHwg5beKbpUjUbAiJcLuZtzbGvOICn14qLmYVFuNm8lpTMWq16akbRRjncyKm2KNMSlQeFFJztRqCOiiHCrgc6V12ZZ0qmKyhqZDStCQ201ZqDU6nWutNvlqo+YlquqfDiApOORTP94nlkfDVaUV+YO6nkRn5nyWGtRl4M0tIM1qUOWVNNnXh/hW+6N4jDc19a07rxvbv57eYVOe6n53aLLZ8z2cRp2aHkcz56ckrXplxkcjcRu3qaGweDzP0LDiBwBBqCAQd4Oipd6rUdMxGy0HvUOdPifu5NzqfstGUvHFEAS8MEvcaNcNQ13wjjXbsBVru5d9sqypoYrh3ju/dHD1Sxc3A0rx3P8AUd0iidR+n5nm792WSwDnUdFOrtjeDfuptETaIqDCxdmLHJlIvrI9jHhTA0Lm4vxMIIPUD+lXYGqhr4yvaScXe0B4/hOflVZLrz/bSsN20DC7mzLzFD1VKAJVYed/zLWOqmD42ksiImZRCIiIQiiIl6pcaOJ5NP1oouevcXCkIYf3jmeg0Hml3uaajn7S1aLntM96rTFBCac9XfQfXwWW6EWsN42h1ehA+xVVc6pqcyV6gx3MNWuLTvBos0XJ9X1DHTR6NAnR1hjzjIfvua3mQFRH2lFdrEef4j91t2ZYMSP3j3WfMdTyG3mmxdlzhF3lBtwoyxk3M3rhN90F5/lHic/JV+1590Zwc5mDLLXMV3nVWyRsSFB0bV3zOzP+OirN9Y9IhPyw6/3Fc11qlOs/QSaRQN0j6zncvap7dz2mjsZc05HIUA1FNBoV1668+JqXbEcxodUtNAKEtyqNw4LhEKIQQRqFfJG23S8hKxWnCRHijaRoag01BW3Wt9GNPExqVbJJaWS8tjGE4xWD9W4HFTLA47fwnyPPKIs+0XwM2kEEioycD+c9FdrItWFOwMTaEOFHtOdCRm07x9FRreu6ZWLl+yce4dSP3TxG/au7Z1GVYgD2nFxTOzpJm81pERTDFAwBpoANoBzOu1bboP6LJmMADFcGnERXDjI05A+Kr18CRMv3YWf2NVxu/aMOalm6Oo0MiNOdCBQ1G46q12C0kK8d/wDshFLVXB53xKL/AKrjsdXtC8bWv7zSNxB06LdvVPwoknLxITWsa6I6rQAKPwEOBpty15KQt32eB9XS7sB+R1S3o7VvWq57a8KPL/qIwcwB2MNOlSMOIEZGoFKjcrf8VbdNpWRUpZDby/XDtV8d8SHEwvDWtLSWtqKHCRUDMFevaJa8SUEHscLMePEcDHHu4KDvA7yob2TRiY8YHZDb/cpP2n2HMzRlhLw3Pw9piphAFezpUuIA0KzjSIfQTHVbNPIldsz2hRobwYzIcWGaV/Vsa4DaQWgCoGdCPBaXtFc0zziymF0OEQRpQtBBy/Oa3r6WMZOUk4TjV9YxfTTE8MJAO4Cg6Knzcy59C9xdQBgrrhYC1rRyAoq4Engy3XYtd8Ls4jAHOAw0IrXYdNuWxXmSv5CdlEa6Gd47zfLPyVBuFEpFg8ItPEj7rq1oWHBjj9YwE/MMnfzDNZtNKgZtB4PBmmzIVUsO3M9ydsQY37OIx3Cor4HNbi59blyHwQXwiYjBmR8bR/u6Z8FAwLXjQx3Ir28A408NENdtTOKiwFurjKNOmXljBspHJ+Rw6uyHmVULhWyIcR0Fxo2JQt/GMqdR6BV6btWNGyiRHvA2Ekjw0WrWiUqXeqoHUcRhKGEKnvO2oud2N7QHwwGxm9oB8QNH9a5O8lPt9oEoRUl44Fh+lVpJdUmGc494k1B1PEsqKO/+fg/MfAorta+ZXpPiRjrlt2RHdWgqNnrrxYYq2jwPl1/l+yuyKhrSmRsMS0XDicxXuHDc40aCTwBPop+9lmBpEVooHGjqfNsPXPwUldOEBArTMudU8jQJBbYmp6ZMbNYBNYlQiS72+81w5tI9QpayLzOhANeMbBpT3gOG8K5rUmLJgxPehtPGlD4jNNC0ZDlGlBrqwwwiStWFG9xwJ3aO8CqjfhtYj+ML6OU1M3QhnNjnMP8AMPv5qAtqzokFze0djqKA1JNBsz01UV2qaOpfqJNJU1dJnI4T1bJp3/1Mv/8Aoi/2qrfoTu3MIYQcZaMTgxuRNKucQAKbSr7MWCw2ZCgialTGhxHRC3t4eEh9RhDq6gU4ar07OOkzACHcSFureV8lGD25sdQPZsc3/wAhsP3XZYsOFOwNcUOIKgjUbiNxBX58iAtcWkirSRkQ4VB2EZEcQrrcW+Yl34Hn9U896pzY4/EBu379diWu14YSy3fGVM3b7RsM48Vyozj8A8FoznayUwQ15bEbTvNqAQ4AjX3tdDuXq/ccfp0Qg5YYeY21Y3bVWS99mQZtwEONCEzDaGljnAYmkVA194Vy5pMEjiWlckz5Y3tIaaNmQG1oO0bpzc3YOIWx7UJBr5IxDTFCc0tPB7g1w5GoPQKkuuVNPIa9ogsqMUR72BobtPvZ5bvJbntFvpCiw2ysu7GxpaXvGhwe61p+LPMngFfRUlgRIZughpk9j7v+Ij/9tv8Aetn2zTT4ZlCxzmH9dm0lp/6W0LH7MpZko6LFjzEuztGNa1vbwi7XES6jstmXNZ/afLw59kEwJmWc6EX1aY8JpIfhzBLqZYdu9XEj189v+SAP8WJW7cvGZyRk3RHYo0N0Zj9KmmDC4jZUUz2kFVrb/nqtaAwse9ppVtQcJDhUGho4VBGuYNFnP58CqKyhX2kqSRvLfcOHWJCrtjN8i37Lrk/asKAKxHhvDaeTRmVya6lmOi9lDY4McRixEkU+LKmdVepS4EMGsWI+IdtO6OpzJ8Vj03cs+gd+ZqsqhV1HtxIy3L9OiAsgjA0ihc73jXcNG+vJViFIRYnuQ3u/C1x9AurSlhwIXuQmA76VPic1vIa0eoc1Gki4VBhFnGJqSiQjSIxzCdjgR6rXcV1K+suHScQkZso4HcQ4Vp0JCqVxbDEeKYjxVkKmR0LzpXeBSvgkqlqVqimp5jKVwULntNeyLlzEwA6ghsOhfWpHBoz8aKdZ7M2U70Zx/C1o9aq6otFLKko3GYm1y542le/0bD+d/wDT9kVhRXehT8Sv1W8wiIrpXNS1ZPtYL2bSMvxDMeajbnRawC3a1586H7qdVXsiOIM5FhHJryac/eb5EjwS1TC1Fb6fiXJ1IV+stCItS0bSZAZieeQ2k7gmCQBkyoAk4E+2laLIDC93QbSdwVTfZ0aba+Ydll3W7wNg3DXmV5lw+fmO+aNGZA0a3cOJ3q7MhhoAAoAKAcAkwP1GSfh7fmMfs8cz893xkSyKIg92IM/xNy8xTwKgWvXWb+XcHeYBRsTvMOxrhs/OwrkkaGWOLXCjmmhHELX/APOraqfpN8S7fTtM+8pYbWOD/PeZmxVkZHoQd35K1A5fcS0iARiI4k8Iun3OnmvkSLtNeXLwWjJxat5bdabvzwWKbmzUtBNBrxWWKRL6YxnbM8xI5calYnRFjLl5LlqDAGBF56JWNzl8L14JROsTPKxw051z3LelD2z2sAyJzPDb5KLa2qvdwbsGM9tRQvzJ+WGNTzOXks6+ZUXV/sdh7xu2Qu2DxyZZJK7kfsGzMPItNWtHvYW/EN+dctwVyu1eds03C6jYoGY2O/eb9timoUIMaGtFA0AAbgMgqJfSxTLvExB7oLs8OWF+wjcD681immbca13Hcf3NMOKx0t9JfkVZute5swBDikNi7DoH8tzuHgrMnKdRai6lizoUODIO+sYNkov72Fo6ub9Kr7c6z+xlGfM/vn+LT+nCoe/s1jfAlgc3uDndTgb6uPRXFjAAANBkOQVC4asW8ACWt00wPO89IiJqUQiIiEIiIhC5/eh5bNvINCMBB44Wq/veACTkBmTwC5na0720Z7xo45chkPIJC+YBAPnG7UdRMnhfl2CnZjHTXF3a76Ur0qq7OTz4zi57iSfAcANgWBeocMuIDQSToBmSs96z1NmMcWmqbgSwXbt6FLscHtdic6tQAaigoNdmfipV99oI0bEPQD6qLs+5cR9DFdgG4Zu+w81YJS7MvD+DEd7+95aeSfoivpAGAPnFKhpZzzK/alvOnGdmyATmCDm4gjdQUG7qqJem6znknCWRmjQ5YhsB47iu3MYAKAADcMlSo8l+mT8VhJDWg5jZgAaP6l0wqUnWorZbiQpSopQjpnCngtJBBBGRByIKY11C9dwjq9vKKzyDh9D0K57aF340HMtxN+ZuY67R1W3b3yVelulvB/rzMyrasm43HmYpKYoaHQ815nKB2W3qtWhWWBAxVqaU8ymSAra8xfkYnguXkuX0QyVkbKncVYWAkYmFe2w1twLOe80a2vKnnuVuuvcF8dwqK01+RvM/EeASla7SntnJ8DmMUqDPv28yFsCwTEc1zm1BIwt2uJ0y3eq6RYtrRJAOD5Y941LiHMNBoKkEU18Ut2whIOgPa4uzqa/Mwh2Q2AjZwXRGODgCMwRXoVhk1K9UsxwRwOeZp9FJAAMgyqQ/aNB+KHEHItP1C1rXvxAjQYkMQ3kvaQMWEAHYcidDQ9FZZy78vF9+EwneBhPi2hVftD2dMOcGIWnc/vDxGY81zUW5xgEGSho53BEodaKekL9zMJuElsQbMYNR1BFeqjrYsKNKmkRtAdHDNp6/QqOWUGekdtjHiFqDzJSWtJ0achxYhqTFhk7AAHNAA3ABddXDS6i63dm3GzcBrq99tA8bnb+R1/8AS0LCpksp5O8Uuk2BEl0RFqRGEREQhY5iYbDaXPIa0akrIsczLtiMcxwq1wIPIqDnG0kfOUe8d6THBhw6iHtOhd9hwUC2C46NceQJXRLNuzAgD3cbvmdQnoNApUBZ5tXqHVUbeNi4VBhBORnJXK4bWYYhy7QHPfhIFKcK1VhnbNhxhSIwO47RyOoVTmrKi2fFEaHV8PQ78J1DvvvXIoGg4fkTo1RVXTwZdkWvIT7I7A9hqD4g7QdxWwtIEEZESIxsZ5iRA0EnQAk8hmqdcl2OPGedSK/zOqfRTd7J3spV+9/cH8WvlVVm5NoMhxYmNzWgsFC4gCoOmfA+STrOPWRYzTU+kxl9IrqqNe2Tl2ODYQPbOIqxmbaHeNhOwBbVtX0r+rlgSTljpv2MG08SpC7d2+x/Wxe9GdnnnhrrntdvP5JUYVzoTfyfHtIQGl1N9pQbYu0YRb20MAvFQRSvEEjaN3FYo3s9i69lE6UcPJX+/Uljlw/bDcD/AAuyPnh8Fu3WtARpZhrVzO47m3TxFCuFRlqGnqPkSWKsgfSPnOYQvZ3GOsOKedB6r5Z10REimC1lXgurjOQLcjWmWuXVddtSeECC+IfhBI4nQDqaKs+z+UJEWM7MuOEH+p3iSPBdOra1TWd+faQmnSW0iQFhyMCDMGHNsLaZAaMDt7qag7DoulwITWtAYAG7A0ACnCijreu+ybZn3Xj3X7RwO8cFTJS3ZmzonZRBiaPhccqb2O2Dy4KFP6Y4YbHv+Z0R6w6efH4k/wC0Nn/DNO6IPNrgpO6s52spCO0Nwnmzu+gCrN6L0wZmVDWVxlzSWkUIAqSa6Hd1WX2dWj+0gk/vt8g7/afFQtVf1Gx2IgaZ9HccGXdEWvPTzIDC+IcLW/mg3ngnyQBkxQDMhb9zTGSjmupieQGjiCCT0A81zSXlnxDhY1z3bmgk+St0GzotrRu1fWHAbk3fQbG8Ttd9ldrPs2HAZghtDRw1PEnUnms1qJuX18L2+cdWoKK6eTOVuuhOUr2DvFpPgDVakrNxpOLVuKG8aggio3Fp1C7QtW0LLhTDcMVgeOOo5HUdFLWAG6NvAXWdmG00rsW26bgdo5mA1LeDiKVLdtNnQqXWGUlGwmNYwYWtFAOCzLQQEKAx3ijEE7QiIupzCIiIQiIiEL45oIIIqDqCvqIhKXakpEs6J2sD9i895hzAO48Nx2ac5ezr4QIo7zuydtDtOjtD5KZmZdsRrmOFWuFCOBXK7YkTLxnwznhOR3tOYPgs+qWtzlPhPaOUwtYYbnzJS91uiYeGsNYbK5/M46nls8VALx2ik7sSwjTUNr/dqTTfhBcB5LOJNV9+THABTX2lqujdvswI0Qd8+6D8IO38R8laURbtOmKa6RMp3LnJmvaMqIsJ7D8bSOpGXmueXTtv9FjUflDfk790jR3TMHgeC6WuRW3DDJiM3dEfTliJCTvCUK1BGbYBgyGWK/NuiIWwYbgWjvOINQTsFRu16jcrNdeU7OVhDaW4jzf3vqFypgxENG0geOS7RDYGgAaAADkMlFqxq1GqGFdQiBBPSirw2Cybh4Tk8ZsduO48DtUqifZQwwYorFTkTi0zLuhvcx4o5pII4herOtB0CKyIzVhrzG0HgRUKye0eCwRobh77mnEOAIwk+Y6Korz1VfSqEA8TYRtaZPedJi+0KXEPE0Pc/wCSlKHi45U5VURZ8vGtWL2kY4YDD7oyBPyjed7lT2MLiANSQBzJoF2azZFsCEyG3RgA5naepqeqfoM9yevgdopVVaI6eTM0KEGNDWgAAUAGQAC9oi1IjCIiIQiIiEIiIhCIiIQiIiEIiIhC577QQP0hm/sxX+Z1F0JcsvBPGam3dmC6pDGAbaZCnM1PVJXrD08eY1ajrzIlbcrJx6h8NkSozDmtdlxBAV9u/dGHAAdEAfF3nNreDR9VYUvTsSRljiWvdAHCjMosnfeNCymIRcPmoWO6gih8lMQL+SrtXOZzaT5tqrC5tdc1FT91paN70MNPzM7h8sj1Teiso6Wz7iL66bcjHtMES+soBXtK8Ax9fMLnFpznbRokSlMbi6m4E5KwW3cSJBBfCPaMGZFO+ByGTungqqs26qVWwtQYjtBEG6GZIMXC5rvlIPgarqMve6Ve0HtWt4Oq0jhn9FykuVrsK4T4zQ+M4w2nMNA75HGuTfNFq9RSQgzCuqEZY4lmm77ykMftMZ3MBPmaDzULOXrm5gUloD2tPx4S53Q0wjzVls67kvA9yG2vzO7zvE6dFJrTNOq46mx7fmI6kXgZ95yeNdqdeS50KI5xzJJBJ8TVRc5KRIJpEY5h3OBHhXVdsWvPSEOOwsiNDmnYfUHYeISz2AI6Tv8AOXrdnuJx2yXgTEEnQRIdeWILtS5Hee7rpOLQEmG7NjtuWw/vBdIu3a36TLsifFTC78bcj469VFllGam3MLnqAccSUREWnEoRERCEREQhEREIRERCEREQhEREJ5iQw4Fp0IIPI5FQlj3RhS0V0RpLsqNDqHBXWh27lOouGRWIJHE6DEAgQiIu5zCIiIQua38sYQYwiMFGxakjYHj3vGoPiulKre0SEDKtPyxG+YcPslbtA1I/LeX27FXErFyLIEeYq4VZCGIjYXfCPGp/hXUFT/ZrCHYxXbTEA/laD/uKuCizQLSB8ybhsv7QiIm4vCIiITUtKy4cywMitxNBDqVIzHEdR1WeBAaxoawBrRkABQDoFkRRgZzJycYhERTIhEREIRERCEREQhEREIRERCEREQhEREIRERCEREQhV2/f/KH8TPVEVVb9tvaWUvjEw+zz/ln/APdP9rFaERRb/tiTW+MwiIrpVCIiIQiIiEIiIhCIiIQiIiEIiIhP/9k="/>
          <p:cNvSpPr>
            <a:spLocks noChangeAspect="1" noChangeArrowheads="1"/>
          </p:cNvSpPr>
          <p:nvPr/>
        </p:nvSpPr>
        <p:spPr bwMode="auto">
          <a:xfrm>
            <a:off x="155575"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9460" name="AutoShape 4" descr="data:image/jpeg;base64,/9j/4AAQSkZJRgABAQAAAQABAAD/2wCEAAkGBhMQERQUExQWFBQUGBYYGBgXFxYVFxgWFBgVFxcYGBcYHCYeFxojGhcUHy8gIycrLCwsFR4xNTAqNSYsLCkBCQoKDgwOGg8PGiwkHyU0LCwpKS0sLC0sNS8sLCosLC8sLCwvLCwsKiwsLCwsLCwtLCwsLCwsLCwsLCwsLCwsKf/AABEIAOEA4QMBIgACEQEDEQH/xAAcAAEAAgMBAQEAAAAAAAAAAAAABQYDBAcCAQj/xABEEAABAgMFBQUGAgkCBgMAAAABAAIDBBEFBhIhMUFRYXGBEyKRobEHMkJSwdFy8BQjM2KCkqKy4RbCJDRDc9LxFSV0/8QAGgEAAgMBAQAAAAAAAAAAAAAAAAQBAwUCBv/EAC4RAAIBAwMDAgUEAwEAAAAAAAECAAMEERIhMSJBURNxMmGBkdEUM7HBI0LhBf/aAAwDAQACEQMRAD8A7iiIiEIiIhCIiIQiLHBmGvrhINDQ03qMiEyIiKYQiIiEKIvS+ks7iWj+oH6KXVXvhOg4YY2d53PQDwqeoVFwwWmZbRXLifblu/aj8J/uVnVFu5PiFGFcmvGE8K6Hx9VelXaMDTx4ndwuHzCIibi8IiIhCLWtC0WQG4ohoKgb8zw/OiyS00yI0OY4OadoUahnHeTg4zMqIimRCIiIQiIiEIiIhCIiIQiIiEIiIhMM5L9oxza0qNVVpGddLxDUZaOHL6hW9VO3WAR3U20PiEheDTioORGrc5yh4lol5hsRoc01BWRUWBNvhmrHFvoeY2rd/wBRRt4/lCEvlx1DeDWxztLascaYawVc4NHE0VZgRpuY91xDd+TR4gVPRbbLq1ziRHOPD7mqtFdnHQv32nBpqvxNPlo3qaARC7x+YigHTUqrxYhcSSak5kneVb/9KQf3/wCb/Cq0/KGFEcw54TrvBzHkUjcirsX4jNE0+Fmmp6yr1OhgNiDG0aEe8B9VA0VqlbnNwjtHuxbQ2gA4Zg1XFuKhOac7qlMdcl5K2YMb3Hiu45O8Ct1V2JcqH8L3jnhP0CwRbFm4I/VRi8DZWh8HVC0hUqqOpft+InoQ/C33lpWGam2Qmlz3BoG0/TeVQ414ZppLXRHNI1GFoPoo2YmXxDV7i47ySfVUNfAfCPvLVtT3M3LwW2ZqJlUMbkwbc9p4lXmxLNEvBazbq473HX7dFzqy2gx4QOhez+4Lqiiz62ao3MLnpAQcQiItGJwiIiEIiIhCIiIQiIiEIiIhCIiIT4SqbaEz2kRzthOXIZBTNuWj/wBJmbjrT05la0tdtzhV7sPClT1Wdclqp0IM45jdHCDU0g3LesSXZEigP0oSBvI2evgsE9KOhPLXbPMbCsMOIWkEGhGYPELPXofqHEaPUu0voFF9WlZVptjsro4e8OO/kt1b6sGGRMsgg4MKi2/ExTETmB4ABXh7qAk6DPwVJsuTMzHz0JLncq1p1Jok7zLaUHcxm32yxkVWhruXS4b8QBGhAPiqheWxRCIfDFGHIjcdnQ/RWGwJjHLwztAwn+HL0AXNqppuyGdVyHUMJIIi07UtJsvDL3a7BtJ3J8kKMmKAEnAlavxGaXw2imMAkngaUB8CVWFlmpl0R7nuNXONT+dySss6K9rG6uNAsGq/qOSO81kXQuDNeHELSHDUEEcxmF1OQnGxobXt0cK8jtHQ5KuRbhtwd2IcfEDCegzHmo6yp+JZ8Uw4wIY7Uaj8bTt4pujqtz1jYxapprDp5EviLzDiBwBBBBFQRoQV6WpEYRERCEREQhEREIRFgnmvMNwZTERlXLn1UE4GZI3Mz1RU+FORYBw1LafCcx4fZb7bzupmwV5kJRbxP9tjLzbt23lhUTaltBnch5vOVRnT7lRM3bcSJlXCNzfvqtm7koHOLz8OQ5nb4eq4NyaraKffvOhR0DU/2klZVl9mMTs4h1OtK7B91IoicRAgwIuzFjkyEvPK1Y141aaHkf8APqo2xrLbHx1JGGlKU1NdfBWadgdpDc3eD47PNQl1H96IODfqkqtIGuueDGEc+kcdppR7OjSjsbcwPiGlNzhsCsNl2q2O3LJw1bu+4W6Qqxbko2XcIkJ4Y6vu1z5gbt40XZQ2/Uvw9x+JAYVdjz5kteCZ7OA/e7uj+LXyqsN15LBBxHWJn/CNPqeqr1q206YDAQG4a1odSdvD/K9vvsWANHZNoAAM9B1XC1lerqGTgbbTo0ytPB2lvnpQRYbmH4hTkdh8aKCujHLTEhOyLTWn9LvooyHfp52wj4/+S1YFtFsftqAknMDIGood/NFWsodWwR5yO0EQlSuQZeJ+fZAYXvOWwbSdwVSbLxrQiFx7rBlU+60bh8xXqUiidj1jvDWj3WVpXgD67T6XGFDDQA0AAaAaLvH6jf8A1/mc/s+8p947vwpeC1zK4sQBJNa1B2aDML1ciRq98U/D3RzOZ8qeKkb7O/4dvF49HLautLYJZm91XH+LTyouBSX9RsNgMzs1D6O/eSy1LSsxkwwseK7jtB3grbRPkAjBigJG4lIkrSiWbF7GLV0I5tI2A/E3hvb+TcpaaZFaHMcHNO0fnJQ19JNr5YuNA6GQWnmQCOv0CoEvaESCaw3uYeB15jQrPNY2zaDuO0bFMVl1DYzrqwTc6yC0uiODGjaT6bzwXOHXymyKdr1wsr6LUlpWPPRAAXPdtc4kho3k7BwCk3oOyAkyBakbsdp1SWmGxGNew1a4Ag8CsqjrCsn9FgiHjL6EmpyArqANgr6qRTykkDPMVbGdoREXUiEREQmnaVmtjNocnD3TuP2VPiNLSWnUGh6K+KpXjaBHNNoaTz09AFnXtMY1943buc6ZHY1uWbazoJOVWnUfUHesYsqKW4sDqHx8NVqkLPGumQ3EaOlhiW+Wt+E/bhO52Xnot9jwRUEEcM1T5Cx3xmlzcIANMzt6Bbbbux25te0Hg5w+i0qdeqRkrmKPSQHZpZ1WJWM2Xm4gcaNOLzo4fZeosWcgNxOIc0ak0P2Kr9q2qXOxOpidQUGQ3KKtUsVCg6s94KoQEsdpNWreomoh9xu/4jy3Ktxor31I1O05nqsbKnvO3eGY2efVSErJufRzchsFK14lN07bP+Soc+/GfGJnVbs/DT2/n7yOgwHOHe1FQaqOnJHMkDKtNmqnOxNTqDt2LWiyy3qNuEcsD9JlPVLDBlcdDLTVesVRVuW+hz3KSiQKEc1rR5QA5CmzLIUz1H50VV6E2yN/MsoE9pjZaz2a94ZcDsGu/XwVmsK+LmUDTibtY7Uct3oqhFbn+eP1IWlEyo6tC06g0zGVfUrEa3UnKbH5fiatO5YbNuJ0+8NsMmmwWQ61LswRQgmjRwOpVygwg1oaNGgAdBRcase2i8iuT2moI0JG7jkrfIfpc6HER8IBoRiwnPgwaJZKjpUYOvUY8VV0BQ7S5TU/DhCr3tbzIHltUDP35gsyhh0Q/wArfE5+S1m3DJzdGqeDa+ZctW1bmNgwnxO2PdFaFozOwa7SuqlSvjIXEhEpZwTmQ1r3gizJ75o0aNbkOfE81FRCsjWkmgzJ3KcgXGmHsxHCw7GuJxdaCg6rMCvVORvHspTGOJXmMLiAMySAOZyC6vYlkNloQYNdXH5nbT9lzWzIBZNQmuFCIrAQdhDgutJ6xQbseYrdNwIREWnEYRERCEREQhVgwu3nXD4WnPkwAU8VYpqOIbHOOjQT4KEuoyvaPOpIHqT6pWthnVPr9pfT6VZvpLAou17FEYVb3X79h4H7qURXugcYaVKxU5EqdiThl4phxO6HZGux2w8j9lbFo2rZLY7c8nDR30O8KFhW6+A18KIDjaKNPpXeNoKWVv0/S3HY/wBS5h6u6895r3ttkVLa9yHrxdu6aeKp7Ihc4k76+A8sj5JbU3VwbXTM8zv/ADtWKWcMs/zn9Pou6Ckg1G5P8RS6ff0xwP5k/Z8P88xRWKThgDgB6KuyMTbz9f8A0t6PaHwg5beKbpUjUbAiJcLuZtzbGvOICn14qLmYVFuNm8lpTMWq16akbRRjncyKm2KNMSlQeFFJztRqCOiiHCrgc6V12ZZ0qmKyhqZDStCQ201ZqDU6nWutNvlqo+YlquqfDiApOORTP94nlkfDVaUV+YO6nkRn5nyWGtRl4M0tIM1qUOWVNNnXh/hW+6N4jDc19a07rxvbv57eYVOe6n53aLLZ8z2cRp2aHkcz56ckrXplxkcjcRu3qaGweDzP0LDiBwBBqCAQd4Oipd6rUdMxGy0HvUOdPifu5NzqfstGUvHFEAS8MEvcaNcNQ13wjjXbsBVru5d9sqypoYrh3ju/dHD1Sxc3A0rx3P8AUd0iidR+n5nm792WSwDnUdFOrtjeDfuptETaIqDCxdmLHJlIvrI9jHhTA0Lm4vxMIIPUD+lXYGqhr4yvaScXe0B4/hOflVZLrz/bSsN20DC7mzLzFD1VKAJVYed/zLWOqmD42ksiImZRCIiIQiiIl6pcaOJ5NP1oouevcXCkIYf3jmeg0Hml3uaajn7S1aLntM96rTFBCac9XfQfXwWW6EWsN42h1ehA+xVVc6pqcyV6gx3MNWuLTvBos0XJ9X1DHTR6NAnR1hjzjIfvua3mQFRH2lFdrEef4j91t2ZYMSP3j3WfMdTyG3mmxdlzhF3lBtwoyxk3M3rhN90F5/lHic/JV+1590Zwc5mDLLXMV3nVWyRsSFB0bV3zOzP+OirN9Y9IhPyw6/3Fc11qlOs/QSaRQN0j6zncvap7dz2mjsZc05HIUA1FNBoV1668+JqXbEcxodUtNAKEtyqNw4LhEKIQQRqFfJG23S8hKxWnCRHijaRoag01BW3Wt9GNPExqVbJJaWS8tjGE4xWD9W4HFTLA47fwnyPPKIs+0XwM2kEEioycD+c9FdrItWFOwMTaEOFHtOdCRm07x9FRreu6ZWLl+yce4dSP3TxG/au7Z1GVYgD2nFxTOzpJm81pERTDFAwBpoANoBzOu1bboP6LJmMADFcGnERXDjI05A+Kr18CRMv3YWf2NVxu/aMOalm6Oo0MiNOdCBQ1G46q12C0kK8d/wDshFLVXB53xKL/AKrjsdXtC8bWv7zSNxB06LdvVPwoknLxITWsa6I6rQAKPwEOBpty15KQt32eB9XS7sB+R1S3o7VvWq57a8KPL/qIwcwB2MNOlSMOIEZGoFKjcrf8VbdNpWRUpZDby/XDtV8d8SHEwvDWtLSWtqKHCRUDMFevaJa8SUEHscLMePEcDHHu4KDvA7yob2TRiY8YHZDb/cpP2n2HMzRlhLw3Pw9piphAFezpUuIA0KzjSIfQTHVbNPIldsz2hRobwYzIcWGaV/Vsa4DaQWgCoGdCPBaXtFc0zziymF0OEQRpQtBBy/Oa3r6WMZOUk4TjV9YxfTTE8MJAO4Cg6Knzcy59C9xdQBgrrhYC1rRyAoq4Engy3XYtd8Ls4jAHOAw0IrXYdNuWxXmSv5CdlEa6Gd47zfLPyVBuFEpFg8ItPEj7rq1oWHBjj9YwE/MMnfzDNZtNKgZtB4PBmmzIVUsO3M9ydsQY37OIx3Cor4HNbi59blyHwQXwiYjBmR8bR/u6Z8FAwLXjQx3Ir28A408NENdtTOKiwFurjKNOmXljBspHJ+Rw6uyHmVULhWyIcR0Fxo2JQt/GMqdR6BV6btWNGyiRHvA2Ekjw0WrWiUqXeqoHUcRhKGEKnvO2oud2N7QHwwGxm9oB8QNH9a5O8lPt9oEoRUl44Fh+lVpJdUmGc494k1B1PEsqKO/+fg/MfAorta+ZXpPiRjrlt2RHdWgqNnrrxYYq2jwPl1/l+yuyKhrSmRsMS0XDicxXuHDc40aCTwBPop+9lmBpEVooHGjqfNsPXPwUldOEBArTMudU8jQJBbYmp6ZMbNYBNYlQiS72+81w5tI9QpayLzOhANeMbBpT3gOG8K5rUmLJgxPehtPGlD4jNNC0ZDlGlBrqwwwiStWFG9xwJ3aO8CqjfhtYj+ML6OU1M3QhnNjnMP8AMPv5qAtqzokFze0djqKA1JNBsz01UV2qaOpfqJNJU1dJnI4T1bJp3/1Mv/8Aoi/2qrfoTu3MIYQcZaMTgxuRNKucQAKbSr7MWCw2ZCgialTGhxHRC3t4eEh9RhDq6gU4ar07OOkzACHcSFureV8lGD25sdQPZsc3/wAhsP3XZYsOFOwNcUOIKgjUbiNxBX58iAtcWkirSRkQ4VB2EZEcQrrcW+Yl34Hn9U896pzY4/EBu379diWu14YSy3fGVM3b7RsM48Vyozj8A8FoznayUwQ15bEbTvNqAQ4AjX3tdDuXq/ccfp0Qg5YYeY21Y3bVWS99mQZtwEONCEzDaGljnAYmkVA194Vy5pMEjiWlckz5Y3tIaaNmQG1oO0bpzc3YOIWx7UJBr5IxDTFCc0tPB7g1w5GoPQKkuuVNPIa9ogsqMUR72BobtPvZ5bvJbntFvpCiw2ysu7GxpaXvGhwe61p+LPMngFfRUlgRIZughpk9j7v+Ij/9tv8Aetn2zTT4ZlCxzmH9dm0lp/6W0LH7MpZko6LFjzEuztGNa1vbwi7XES6jstmXNZ/afLw59kEwJmWc6EX1aY8JpIfhzBLqZYdu9XEj189v+SAP8WJW7cvGZyRk3RHYo0N0Zj9KmmDC4jZUUz2kFVrb/nqtaAwse9ppVtQcJDhUGho4VBGuYNFnP58CqKyhX2kqSRvLfcOHWJCrtjN8i37Lrk/asKAKxHhvDaeTRmVya6lmOi9lDY4McRixEkU+LKmdVepS4EMGsWI+IdtO6OpzJ8Vj03cs+gd+ZqsqhV1HtxIy3L9OiAsgjA0ihc73jXcNG+vJViFIRYnuQ3u/C1x9AurSlhwIXuQmA76VPic1vIa0eoc1Gki4VBhFnGJqSiQjSIxzCdjgR6rXcV1K+suHScQkZso4HcQ4Vp0JCqVxbDEeKYjxVkKmR0LzpXeBSvgkqlqVqimp5jKVwULntNeyLlzEwA6ghsOhfWpHBoz8aKdZ7M2U70Zx/C1o9aq6otFLKko3GYm1y542le/0bD+d/wDT9kVhRXehT8Sv1W8wiIrpXNS1ZPtYL2bSMvxDMeajbnRawC3a1586H7qdVXsiOIM5FhHJryac/eb5EjwS1TC1Fb6fiXJ1IV+stCItS0bSZAZieeQ2k7gmCQBkyoAk4E+2laLIDC93QbSdwVTfZ0aba+Ydll3W7wNg3DXmV5lw+fmO+aNGZA0a3cOJ3q7MhhoAAoAKAcAkwP1GSfh7fmMfs8cz893xkSyKIg92IM/xNy8xTwKgWvXWb+XcHeYBRsTvMOxrhs/OwrkkaGWOLXCjmmhHELX/APOraqfpN8S7fTtM+8pYbWOD/PeZmxVkZHoQd35K1A5fcS0iARiI4k8Iun3OnmvkSLtNeXLwWjJxat5bdabvzwWKbmzUtBNBrxWWKRL6YxnbM8xI5calYnRFjLl5LlqDAGBF56JWNzl8L14JROsTPKxw051z3LelD2z2sAyJzPDb5KLa2qvdwbsGM9tRQvzJ+WGNTzOXks6+ZUXV/sdh7xu2Qu2DxyZZJK7kfsGzMPItNWtHvYW/EN+dctwVyu1eds03C6jYoGY2O/eb9timoUIMaGtFA0AAbgMgqJfSxTLvExB7oLs8OWF+wjcD681immbca13Hcf3NMOKx0t9JfkVZute5swBDikNi7DoH8tzuHgrMnKdRai6lizoUODIO+sYNkov72Fo6ub9Kr7c6z+xlGfM/vn+LT+nCoe/s1jfAlgc3uDndTgb6uPRXFjAAANBkOQVC4asW8ACWt00wPO89IiJqUQiIiEIiIhC5/eh5bNvINCMBB44Wq/veACTkBmTwC5na0720Z7xo45chkPIJC+YBAPnG7UdRMnhfl2CnZjHTXF3a76Ur0qq7OTz4zi57iSfAcANgWBeocMuIDQSToBmSs96z1NmMcWmqbgSwXbt6FLscHtdic6tQAaigoNdmfipV99oI0bEPQD6qLs+5cR9DFdgG4Zu+w81YJS7MvD+DEd7+95aeSfoivpAGAPnFKhpZzzK/alvOnGdmyATmCDm4gjdQUG7qqJem6znknCWRmjQ5YhsB47iu3MYAKAADcMlSo8l+mT8VhJDWg5jZgAaP6l0wqUnWorZbiQpSopQjpnCngtJBBBGRByIKY11C9dwjq9vKKzyDh9D0K57aF340HMtxN+ZuY67R1W3b3yVelulvB/rzMyrasm43HmYpKYoaHQ815nKB2W3qtWhWWBAxVqaU8ymSAra8xfkYnguXkuX0QyVkbKncVYWAkYmFe2w1twLOe80a2vKnnuVuuvcF8dwqK01+RvM/EeASla7SntnJ8DmMUqDPv28yFsCwTEc1zm1BIwt2uJ0y3eq6RYtrRJAOD5Y941LiHMNBoKkEU18Ut2whIOgPa4uzqa/Mwh2Q2AjZwXRGODgCMwRXoVhk1K9UsxwRwOeZp9FJAAMgyqQ/aNB+KHEHItP1C1rXvxAjQYkMQ3kvaQMWEAHYcidDQ9FZZy78vF9+EwneBhPi2hVftD2dMOcGIWnc/vDxGY81zUW5xgEGSho53BEodaKekL9zMJuElsQbMYNR1BFeqjrYsKNKmkRtAdHDNp6/QqOWUGekdtjHiFqDzJSWtJ0achxYhqTFhk7AAHNAA3ABddXDS6i63dm3GzcBrq99tA8bnb+R1/8AS0LCpksp5O8Uuk2BEl0RFqRGEREQhY5iYbDaXPIa0akrIsczLtiMcxwq1wIPIqDnG0kfOUe8d6THBhw6iHtOhd9hwUC2C46NceQJXRLNuzAgD3cbvmdQnoNApUBZ5tXqHVUbeNi4VBhBORnJXK4bWYYhy7QHPfhIFKcK1VhnbNhxhSIwO47RyOoVTmrKi2fFEaHV8PQ78J1DvvvXIoGg4fkTo1RVXTwZdkWvIT7I7A9hqD4g7QdxWwtIEEZESIxsZ5iRA0EnQAk8hmqdcl2OPGedSK/zOqfRTd7J3spV+9/cH8WvlVVm5NoMhxYmNzWgsFC4gCoOmfA+STrOPWRYzTU+kxl9IrqqNe2Tl2ODYQPbOIqxmbaHeNhOwBbVtX0r+rlgSTljpv2MG08SpC7d2+x/Wxe9GdnnnhrrntdvP5JUYVzoTfyfHtIQGl1N9pQbYu0YRb20MAvFQRSvEEjaN3FYo3s9i69lE6UcPJX+/Uljlw/bDcD/AAuyPnh8Fu3WtARpZhrVzO47m3TxFCuFRlqGnqPkSWKsgfSPnOYQvZ3GOsOKedB6r5Z10REimC1lXgurjOQLcjWmWuXVddtSeECC+IfhBI4nQDqaKs+z+UJEWM7MuOEH+p3iSPBdOra1TWd+faQmnSW0iQFhyMCDMGHNsLaZAaMDt7qag7DoulwITWtAYAG7A0ACnCijreu+ybZn3Xj3X7RwO8cFTJS3ZmzonZRBiaPhccqb2O2Dy4KFP6Y4YbHv+Z0R6w6efH4k/wC0Nn/DNO6IPNrgpO6s52spCO0Nwnmzu+gCrN6L0wZmVDWVxlzSWkUIAqSa6Hd1WX2dWj+0gk/vt8g7/afFQtVf1Gx2IgaZ9HccGXdEWvPTzIDC+IcLW/mg3ngnyQBkxQDMhb9zTGSjmupieQGjiCCT0A81zSXlnxDhY1z3bmgk+St0GzotrRu1fWHAbk3fQbG8Ttd9ldrPs2HAZghtDRw1PEnUnms1qJuX18L2+cdWoKK6eTOVuuhOUr2DvFpPgDVakrNxpOLVuKG8aggio3Fp1C7QtW0LLhTDcMVgeOOo5HUdFLWAG6NvAXWdmG00rsW26bgdo5mA1LeDiKVLdtNnQqXWGUlGwmNYwYWtFAOCzLQQEKAx3ijEE7QiIupzCIiIQiIiEL45oIIIqDqCvqIhKXakpEs6J2sD9i895hzAO48Nx2ac5ezr4QIo7zuydtDtOjtD5KZmZdsRrmOFWuFCOBXK7YkTLxnwznhOR3tOYPgs+qWtzlPhPaOUwtYYbnzJS91uiYeGsNYbK5/M46nls8VALx2ik7sSwjTUNr/dqTTfhBcB5LOJNV9+THABTX2lqujdvswI0Qd8+6D8IO38R8laURbtOmKa6RMp3LnJmvaMqIsJ7D8bSOpGXmueXTtv9FjUflDfk790jR3TMHgeC6WuRW3DDJiM3dEfTliJCTvCUK1BGbYBgyGWK/NuiIWwYbgWjvOINQTsFRu16jcrNdeU7OVhDaW4jzf3vqFypgxENG0geOS7RDYGgAaAADkMlFqxq1GqGFdQiBBPSirw2Cybh4Tk8ZsduO48DtUqifZQwwYorFTkTi0zLuhvcx4o5pII4herOtB0CKyIzVhrzG0HgRUKye0eCwRobh77mnEOAIwk+Y6Korz1VfSqEA8TYRtaZPedJi+0KXEPE0Pc/wCSlKHi45U5VURZ8vGtWL2kY4YDD7oyBPyjed7lT2MLiANSQBzJoF2azZFsCEyG3RgA5naepqeqfoM9yevgdopVVaI6eTM0KEGNDWgAAUAGQAC9oi1IjCIiIQiIiEIiIhCIiIQiIiEIiIhC577QQP0hm/sxX+Z1F0JcsvBPGam3dmC6pDGAbaZCnM1PVJXrD08eY1ajrzIlbcrJx6h8NkSozDmtdlxBAV9u/dGHAAdEAfF3nNreDR9VYUvTsSRljiWvdAHCjMosnfeNCymIRcPmoWO6gih8lMQL+SrtXOZzaT5tqrC5tdc1FT91paN70MNPzM7h8sj1Teiso6Wz7iL66bcjHtMES+soBXtK8Ax9fMLnFpznbRokSlMbi6m4E5KwW3cSJBBfCPaMGZFO+ByGTungqqs26qVWwtQYjtBEG6GZIMXC5rvlIPgarqMve6Ve0HtWt4Oq0jhn9FykuVrsK4T4zQ+M4w2nMNA75HGuTfNFq9RSQgzCuqEZY4lmm77ykMftMZ3MBPmaDzULOXrm5gUloD2tPx4S53Q0wjzVls67kvA9yG2vzO7zvE6dFJrTNOq46mx7fmI6kXgZ95yeNdqdeS50KI5xzJJBJ8TVRc5KRIJpEY5h3OBHhXVdsWvPSEOOwsiNDmnYfUHYeISz2AI6Tv8AOXrdnuJx2yXgTEEnQRIdeWILtS5Hee7rpOLQEmG7NjtuWw/vBdIu3a36TLsifFTC78bcj469VFllGam3MLnqAccSUREWnEoRERCEREQhEREIRERCEREQhEREJ5iQw4Fp0IIPI5FQlj3RhS0V0RpLsqNDqHBXWh27lOouGRWIJHE6DEAgQiIu5zCIiIQua38sYQYwiMFGxakjYHj3vGoPiulKre0SEDKtPyxG+YcPslbtA1I/LeX27FXErFyLIEeYq4VZCGIjYXfCPGp/hXUFT/ZrCHYxXbTEA/laD/uKuCizQLSB8ybhsv7QiIm4vCIiITUtKy4cywMitxNBDqVIzHEdR1WeBAaxoawBrRkABQDoFkRRgZzJycYhERTIhEREIRERCEREQhEREIRERCEREQhEREIRERCEREQhV2/f/KH8TPVEVVb9tvaWUvjEw+zz/ln/APdP9rFaERRb/tiTW+MwiIrpVCIiIQiIiEIiIhCIiIQiIiEIiIhP/9k="/>
          <p:cNvSpPr>
            <a:spLocks noChangeAspect="1" noChangeArrowheads="1"/>
          </p:cNvSpPr>
          <p:nvPr/>
        </p:nvSpPr>
        <p:spPr bwMode="auto">
          <a:xfrm>
            <a:off x="155575"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1" name="Picture 43" descr="GeoTechLogo_Draft04_Transp.png"/>
          <p:cNvPicPr>
            <a:picLocks noChangeAspect="1"/>
          </p:cNvPicPr>
          <p:nvPr/>
        </p:nvPicPr>
        <p:blipFill>
          <a:blip r:embed="rId3" cstate="print"/>
          <a:srcRect/>
          <a:stretch>
            <a:fillRect/>
          </a:stretch>
        </p:blipFill>
        <p:spPr bwMode="auto">
          <a:xfrm>
            <a:off x="5334000" y="2647951"/>
            <a:ext cx="3581400" cy="946555"/>
          </a:xfrm>
          <a:prstGeom prst="rect">
            <a:avLst/>
          </a:prstGeom>
          <a:noFill/>
          <a:ln w="9525">
            <a:noFill/>
            <a:miter lim="800000"/>
            <a:headEnd/>
            <a:tailEnd/>
          </a:ln>
        </p:spPr>
      </p:pic>
      <p:sp>
        <p:nvSpPr>
          <p:cNvPr id="13" name="TextBox 12"/>
          <p:cNvSpPr txBox="1"/>
          <p:nvPr/>
        </p:nvSpPr>
        <p:spPr>
          <a:xfrm>
            <a:off x="5638800" y="3790951"/>
            <a:ext cx="3908612" cy="646331"/>
          </a:xfrm>
          <a:prstGeom prst="rect">
            <a:avLst/>
          </a:prstGeom>
          <a:noFill/>
          <a:ln>
            <a:noFill/>
          </a:ln>
        </p:spPr>
        <p:txBody>
          <a:bodyPr wrap="square" rtlCol="0">
            <a:spAutoFit/>
          </a:bodyPr>
          <a:lstStyle/>
          <a:p>
            <a:r>
              <a:rPr lang="en-US" sz="1800" b="1" i="1" dirty="0">
                <a:solidFill>
                  <a:schemeClr val="tx2">
                    <a:lumMod val="60000"/>
                    <a:lumOff val="40000"/>
                  </a:schemeClr>
                </a:solidFill>
              </a:rPr>
              <a:t>Empowering Colleges</a:t>
            </a:r>
            <a:r>
              <a:rPr lang="en-US" sz="1800" i="1" dirty="0">
                <a:solidFill>
                  <a:schemeClr val="tx2">
                    <a:lumMod val="60000"/>
                    <a:lumOff val="40000"/>
                  </a:schemeClr>
                </a:solidFill>
              </a:rPr>
              <a:t>: </a:t>
            </a:r>
          </a:p>
          <a:p>
            <a:r>
              <a:rPr lang="en-US" sz="1800" b="1" i="1" dirty="0">
                <a:solidFill>
                  <a:schemeClr val="tx2">
                    <a:lumMod val="60000"/>
                    <a:lumOff val="40000"/>
                  </a:schemeClr>
                </a:solidFill>
              </a:rPr>
              <a:t>     Growing the Workforce</a:t>
            </a:r>
          </a:p>
        </p:txBody>
      </p:sp>
      <p:sp>
        <p:nvSpPr>
          <p:cNvPr id="17" name="Rectangle 16"/>
          <p:cNvSpPr/>
          <p:nvPr/>
        </p:nvSpPr>
        <p:spPr>
          <a:xfrm>
            <a:off x="846666" y="4222462"/>
            <a:ext cx="3971823" cy="584775"/>
          </a:xfrm>
          <a:prstGeom prst="rect">
            <a:avLst/>
          </a:prstGeom>
        </p:spPr>
        <p:txBody>
          <a:bodyPr wrap="square">
            <a:spAutoFit/>
          </a:bodyPr>
          <a:lstStyle/>
          <a:p>
            <a:pPr fontAlgn="auto">
              <a:spcBef>
                <a:spcPts val="0"/>
              </a:spcBef>
              <a:spcAft>
                <a:spcPts val="0"/>
              </a:spcAft>
              <a:defRPr/>
            </a:pPr>
            <a:r>
              <a:rPr lang="en-US" sz="800" dirty="0">
                <a:solidFill>
                  <a:schemeClr val="tx1"/>
                </a:solidFill>
                <a:latin typeface="Arial" pitchFamily="34" charset="0"/>
                <a:cs typeface="Arial" pitchFamily="34" charset="0"/>
              </a:rPr>
              <a:t>Based upon work supported by the National Science Foundation under Grant DUE ATE 1304591, 1644409 and 1700496.  Any opinions, findings, and conclusions or recommendations expressed in this material are those of the author(s) and do not necessarily reflect the views of the National Science Foundation.</a:t>
            </a:r>
            <a:endParaRPr lang="en-US" sz="800" dirty="0">
              <a:solidFill>
                <a:schemeClr val="tx1"/>
              </a:solidFill>
            </a:endParaRPr>
          </a:p>
        </p:txBody>
      </p:sp>
      <p:pic>
        <p:nvPicPr>
          <p:cNvPr id="18" name="Picture 5" descr="C:\Users\Ann\Documents\GeoTech Center\LOGOS\600px-NSF_Logo.PNG"/>
          <p:cNvPicPr>
            <a:picLocks noChangeAspect="1" noChangeArrowheads="1"/>
          </p:cNvPicPr>
          <p:nvPr/>
        </p:nvPicPr>
        <p:blipFill>
          <a:blip r:embed="rId4" cstate="print"/>
          <a:srcRect/>
          <a:stretch>
            <a:fillRect/>
          </a:stretch>
        </p:blipFill>
        <p:spPr bwMode="auto">
          <a:xfrm>
            <a:off x="381000" y="4248150"/>
            <a:ext cx="514350" cy="514350"/>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slow" p14:dur="2000" advTm="18199"/>
    </mc:Choice>
    <mc:Fallback xmlns="">
      <p:transition spd="slow" advTm="18199"/>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E76B97-3334-40E5-A10D-6AC54D625DD9}"/>
              </a:ext>
            </a:extLst>
          </p:cNvPr>
          <p:cNvSpPr>
            <a:spLocks noGrp="1"/>
          </p:cNvSpPr>
          <p:nvPr>
            <p:ph type="title"/>
          </p:nvPr>
        </p:nvSpPr>
        <p:spPr/>
        <p:txBody>
          <a:bodyPr/>
          <a:lstStyle/>
          <a:p>
            <a:r>
              <a:rPr lang="en-US" dirty="0"/>
              <a:t>What else is needed?</a:t>
            </a:r>
          </a:p>
        </p:txBody>
      </p:sp>
      <p:sp>
        <p:nvSpPr>
          <p:cNvPr id="3" name="Content Placeholder 2">
            <a:extLst>
              <a:ext uri="{FF2B5EF4-FFF2-40B4-BE49-F238E27FC236}">
                <a16:creationId xmlns:a16="http://schemas.microsoft.com/office/drawing/2014/main" id="{6F323C38-76BB-4BD5-B57A-6583957AECCE}"/>
              </a:ext>
            </a:extLst>
          </p:cNvPr>
          <p:cNvSpPr>
            <a:spLocks noGrp="1"/>
          </p:cNvSpPr>
          <p:nvPr>
            <p:ph idx="1"/>
          </p:nvPr>
        </p:nvSpPr>
        <p:spPr>
          <a:xfrm>
            <a:off x="457200" y="1063229"/>
            <a:ext cx="8229600" cy="3394472"/>
          </a:xfrm>
        </p:spPr>
        <p:txBody>
          <a:bodyPr>
            <a:normAutofit fontScale="85000" lnSpcReduction="20000"/>
          </a:bodyPr>
          <a:lstStyle/>
          <a:p>
            <a:r>
              <a:rPr lang="en-US" dirty="0"/>
              <a:t>A structure that organizes the data</a:t>
            </a:r>
          </a:p>
          <a:p>
            <a:pPr lvl="1"/>
            <a:r>
              <a:rPr lang="en-US" dirty="0"/>
              <a:t>The larger the project, the more documentation and standards needed</a:t>
            </a:r>
          </a:p>
          <a:p>
            <a:pPr lvl="2"/>
            <a:r>
              <a:rPr lang="en-US" dirty="0"/>
              <a:t>A detailed schema for larger systems</a:t>
            </a:r>
          </a:p>
          <a:p>
            <a:r>
              <a:rPr lang="en-US" dirty="0"/>
              <a:t>Data about the data:</a:t>
            </a:r>
          </a:p>
          <a:p>
            <a:pPr lvl="1"/>
            <a:r>
              <a:rPr lang="en-US" dirty="0"/>
              <a:t>Metadata </a:t>
            </a:r>
          </a:p>
          <a:p>
            <a:pPr lvl="2"/>
            <a:r>
              <a:rPr lang="en-US" dirty="0"/>
              <a:t>What style is needed (i.e., FGDC, ISO) for metadata</a:t>
            </a:r>
          </a:p>
          <a:p>
            <a:pPr lvl="3"/>
            <a:r>
              <a:rPr lang="en-US" dirty="0"/>
              <a:t>important for data sharing where a style is required </a:t>
            </a:r>
          </a:p>
          <a:p>
            <a:pPr lvl="2"/>
            <a:r>
              <a:rPr lang="en-US" dirty="0"/>
              <a:t>Coordinate System</a:t>
            </a:r>
          </a:p>
          <a:p>
            <a:pPr lvl="2"/>
            <a:r>
              <a:rPr lang="en-US" dirty="0"/>
              <a:t>Map Projection</a:t>
            </a:r>
          </a:p>
          <a:p>
            <a:pPr lvl="2"/>
            <a:r>
              <a:rPr lang="en-US" dirty="0"/>
              <a:t>Datum</a:t>
            </a:r>
          </a:p>
          <a:p>
            <a:pPr lvl="2"/>
            <a:r>
              <a:rPr lang="en-US" dirty="0"/>
              <a:t>Scale</a:t>
            </a:r>
          </a:p>
          <a:p>
            <a:pPr lvl="1"/>
            <a:r>
              <a:rPr lang="en-US" dirty="0"/>
              <a:t>Data Dictionary</a:t>
            </a:r>
          </a:p>
          <a:p>
            <a:pPr lvl="2"/>
            <a:r>
              <a:rPr lang="en-US" dirty="0"/>
              <a:t>Table that provides attribute definition for attributes in a database, shape, meaning of any codes, any domains or ranges of attribute values, and any other information needed to accurately use the data set</a:t>
            </a:r>
          </a:p>
          <a:p>
            <a:pPr lvl="2"/>
            <a:endParaRPr lang="en-US" dirty="0"/>
          </a:p>
        </p:txBody>
      </p:sp>
    </p:spTree>
    <p:extLst>
      <p:ext uri="{BB962C8B-B14F-4D97-AF65-F5344CB8AC3E}">
        <p14:creationId xmlns:p14="http://schemas.microsoft.com/office/powerpoint/2010/main" val="40036001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594982-8F47-4A8E-8295-B3EC103BD20E}"/>
              </a:ext>
            </a:extLst>
          </p:cNvPr>
          <p:cNvSpPr>
            <a:spLocks noGrp="1"/>
          </p:cNvSpPr>
          <p:nvPr>
            <p:ph type="title"/>
          </p:nvPr>
        </p:nvSpPr>
        <p:spPr>
          <a:xfrm>
            <a:off x="457199" y="490901"/>
            <a:ext cx="8203097" cy="342898"/>
          </a:xfrm>
        </p:spPr>
        <p:txBody>
          <a:bodyPr>
            <a:normAutofit fontScale="90000"/>
          </a:bodyPr>
          <a:lstStyle/>
          <a:p>
            <a:r>
              <a:rPr lang="en-US" sz="3100" dirty="0"/>
              <a:t>Overview Comparing Projects or Enterprise Needs</a:t>
            </a:r>
            <a:br>
              <a:rPr lang="en-US" dirty="0"/>
            </a:br>
            <a:endParaRPr lang="en-US" dirty="0"/>
          </a:p>
        </p:txBody>
      </p:sp>
      <p:sp>
        <p:nvSpPr>
          <p:cNvPr id="3" name="Content Placeholder 2">
            <a:extLst>
              <a:ext uri="{FF2B5EF4-FFF2-40B4-BE49-F238E27FC236}">
                <a16:creationId xmlns:a16="http://schemas.microsoft.com/office/drawing/2014/main" id="{BD4EF6EF-5714-4631-A5AE-F66FA102F458}"/>
              </a:ext>
            </a:extLst>
          </p:cNvPr>
          <p:cNvSpPr>
            <a:spLocks noGrp="1"/>
          </p:cNvSpPr>
          <p:nvPr>
            <p:ph idx="1"/>
          </p:nvPr>
        </p:nvSpPr>
        <p:spPr>
          <a:xfrm>
            <a:off x="318053" y="810868"/>
            <a:ext cx="8488017" cy="4332632"/>
          </a:xfrm>
        </p:spPr>
        <p:txBody>
          <a:bodyPr>
            <a:normAutofit/>
          </a:bodyPr>
          <a:lstStyle/>
          <a:p>
            <a:pPr marL="0" indent="0">
              <a:buNone/>
            </a:pPr>
            <a:r>
              <a:rPr lang="en-US" dirty="0"/>
              <a:t>Projects generally involve:</a:t>
            </a:r>
          </a:p>
          <a:p>
            <a:pPr lvl="1"/>
            <a:r>
              <a:rPr lang="en-US" dirty="0"/>
              <a:t>A limited number of users – one or more, but limited to one group or department</a:t>
            </a:r>
          </a:p>
          <a:p>
            <a:pPr lvl="1"/>
            <a:r>
              <a:rPr lang="en-US" dirty="0"/>
              <a:t>A focused on one geospatial application – forestry, assessor parcels, geology, etc.</a:t>
            </a:r>
          </a:p>
          <a:p>
            <a:pPr lvl="1"/>
            <a:r>
              <a:rPr lang="en-US" dirty="0"/>
              <a:t>Generally a limited number of data sets and smaller amount of data stored as files in a local hard disk</a:t>
            </a:r>
          </a:p>
          <a:p>
            <a:pPr lvl="1"/>
            <a:r>
              <a:rPr lang="en-US" dirty="0"/>
              <a:t>A Data Dictionary table that includes full names of attributes, meaning of any codes, any domains of attributes</a:t>
            </a:r>
          </a:p>
          <a:p>
            <a:pPr lvl="1"/>
            <a:r>
              <a:rPr lang="en-US" dirty="0"/>
              <a:t>Metadata including Coordinate System, map projection, datum and scale of data for each data set</a:t>
            </a:r>
          </a:p>
          <a:p>
            <a:pPr lvl="1"/>
            <a:r>
              <a:rPr lang="en-US" dirty="0"/>
              <a:t>Output of analysis is generally less formal - a map or a proposed solution to a specified topic or problem and perhaps a Story Map or Google Earth option is provided</a:t>
            </a:r>
          </a:p>
          <a:p>
            <a:pPr marL="457200" lvl="1" indent="0">
              <a:buNone/>
            </a:pPr>
            <a:endParaRPr lang="en-US" dirty="0"/>
          </a:p>
          <a:p>
            <a:pPr marL="0" indent="0">
              <a:buNone/>
            </a:pPr>
            <a:endParaRPr lang="en-US" dirty="0"/>
          </a:p>
          <a:p>
            <a:pPr lvl="1"/>
            <a:endParaRPr lang="en-US" dirty="0"/>
          </a:p>
          <a:p>
            <a:pPr lvl="1"/>
            <a:endParaRPr lang="en-US" dirty="0"/>
          </a:p>
          <a:p>
            <a:pPr lvl="1"/>
            <a:endParaRPr lang="en-US" dirty="0"/>
          </a:p>
        </p:txBody>
      </p:sp>
    </p:spTree>
    <p:extLst>
      <p:ext uri="{BB962C8B-B14F-4D97-AF65-F5344CB8AC3E}">
        <p14:creationId xmlns:p14="http://schemas.microsoft.com/office/powerpoint/2010/main" val="2308736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75CBED-B975-4D28-842A-F17F64DD881F}"/>
              </a:ext>
            </a:extLst>
          </p:cNvPr>
          <p:cNvSpPr>
            <a:spLocks noGrp="1"/>
          </p:cNvSpPr>
          <p:nvPr>
            <p:ph type="title"/>
          </p:nvPr>
        </p:nvSpPr>
        <p:spPr/>
        <p:txBody>
          <a:bodyPr>
            <a:noAutofit/>
          </a:bodyPr>
          <a:lstStyle/>
          <a:p>
            <a:r>
              <a:rPr lang="en-US" sz="2800" dirty="0"/>
              <a:t>Enterprise Generally Involves a Centralized Department Overseeing Use Across an Enterprise</a:t>
            </a:r>
          </a:p>
        </p:txBody>
      </p:sp>
      <p:sp>
        <p:nvSpPr>
          <p:cNvPr id="3" name="Content Placeholder 2">
            <a:extLst>
              <a:ext uri="{FF2B5EF4-FFF2-40B4-BE49-F238E27FC236}">
                <a16:creationId xmlns:a16="http://schemas.microsoft.com/office/drawing/2014/main" id="{E8F9A306-B692-4698-ADD0-51A00D1D1AB1}"/>
              </a:ext>
            </a:extLst>
          </p:cNvPr>
          <p:cNvSpPr>
            <a:spLocks noGrp="1"/>
          </p:cNvSpPr>
          <p:nvPr>
            <p:ph idx="1"/>
          </p:nvPr>
        </p:nvSpPr>
        <p:spPr>
          <a:xfrm>
            <a:off x="457200" y="1200151"/>
            <a:ext cx="8229600" cy="4034458"/>
          </a:xfrm>
        </p:spPr>
        <p:txBody>
          <a:bodyPr>
            <a:normAutofit fontScale="70000" lnSpcReduction="20000"/>
          </a:bodyPr>
          <a:lstStyle/>
          <a:p>
            <a:r>
              <a:rPr lang="en-US" sz="2600" dirty="0"/>
              <a:t>A large number of users across an organization possibly including outside organizations or agencies</a:t>
            </a:r>
          </a:p>
          <a:p>
            <a:r>
              <a:rPr lang="en-US" sz="2600" dirty="0"/>
              <a:t>Multiple proposed applications that are extensible to other future (unanticipated) applications</a:t>
            </a:r>
          </a:p>
          <a:p>
            <a:r>
              <a:rPr lang="en-US" sz="2600" dirty="0"/>
              <a:t>A multiple user database (geodatabase or other structure) with administrative methods for providing oversight, security, access permissions, versioning, backup and archiving</a:t>
            </a:r>
          </a:p>
          <a:p>
            <a:pPr lvl="1"/>
            <a:r>
              <a:rPr lang="en-US" sz="2000" dirty="0"/>
              <a:t>A large number of data sets and formats stored within a DBMS or in the Cloud</a:t>
            </a:r>
          </a:p>
          <a:p>
            <a:r>
              <a:rPr lang="en-US" sz="2600" dirty="0"/>
              <a:t>A formal, well developed database schema created with defined relationships and rules </a:t>
            </a:r>
          </a:p>
          <a:p>
            <a:pPr lvl="1"/>
            <a:r>
              <a:rPr lang="en-US" sz="2000" dirty="0"/>
              <a:t>Overseen and controlled by an Administrator</a:t>
            </a:r>
          </a:p>
          <a:p>
            <a:r>
              <a:rPr lang="en-US" sz="2600" dirty="0"/>
              <a:t>A Metadata format (FGCD, ISO or customized) and using appropriate Coordinate System and  Datum for applications</a:t>
            </a:r>
          </a:p>
          <a:p>
            <a:r>
              <a:rPr lang="en-US" sz="2600" dirty="0"/>
              <a:t>Output of information in multiple formats – maps in digital and paper with access via a web portal</a:t>
            </a:r>
          </a:p>
          <a:p>
            <a:endParaRPr lang="en-US" dirty="0"/>
          </a:p>
        </p:txBody>
      </p:sp>
    </p:spTree>
    <p:extLst>
      <p:ext uri="{BB962C8B-B14F-4D97-AF65-F5344CB8AC3E}">
        <p14:creationId xmlns:p14="http://schemas.microsoft.com/office/powerpoint/2010/main" val="42738584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9635"/>
            <a:ext cx="8229600" cy="857250"/>
          </a:xfrm>
        </p:spPr>
        <p:txBody>
          <a:bodyPr>
            <a:noAutofit/>
          </a:bodyPr>
          <a:lstStyle/>
          <a:p>
            <a:r>
              <a:rPr lang="en-US" sz="2800" dirty="0"/>
              <a:t>Four Components of a Database Management System (DBMS)</a:t>
            </a:r>
          </a:p>
        </p:txBody>
      </p:sp>
      <p:sp>
        <p:nvSpPr>
          <p:cNvPr id="3" name="Content Placeholder 2"/>
          <p:cNvSpPr>
            <a:spLocks noGrp="1"/>
          </p:cNvSpPr>
          <p:nvPr>
            <p:ph idx="1"/>
          </p:nvPr>
        </p:nvSpPr>
        <p:spPr>
          <a:xfrm>
            <a:off x="162339" y="916885"/>
            <a:ext cx="8229600" cy="3394472"/>
          </a:xfrm>
        </p:spPr>
        <p:txBody>
          <a:bodyPr>
            <a:normAutofit lnSpcReduction="10000"/>
          </a:bodyPr>
          <a:lstStyle/>
          <a:p>
            <a:pPr>
              <a:buNone/>
            </a:pPr>
            <a:r>
              <a:rPr lang="en-US" sz="2800" dirty="0"/>
              <a:t>1.  A modeling language</a:t>
            </a:r>
          </a:p>
          <a:p>
            <a:pPr lvl="1"/>
            <a:r>
              <a:rPr lang="en-US" sz="2800" dirty="0"/>
              <a:t>Schema</a:t>
            </a:r>
          </a:p>
          <a:p>
            <a:pPr lvl="2"/>
            <a:r>
              <a:rPr lang="en-US" sz="2400" dirty="0"/>
              <a:t>Hierarchical</a:t>
            </a:r>
          </a:p>
          <a:p>
            <a:pPr lvl="3"/>
            <a:r>
              <a:rPr lang="en-US" sz="2000" dirty="0"/>
              <a:t>One to many </a:t>
            </a:r>
          </a:p>
          <a:p>
            <a:pPr lvl="2"/>
            <a:r>
              <a:rPr lang="en-US" sz="2400" dirty="0"/>
              <a:t>Network</a:t>
            </a:r>
          </a:p>
          <a:p>
            <a:pPr lvl="3"/>
            <a:r>
              <a:rPr lang="en-US" sz="2000" dirty="0"/>
              <a:t>Many to many</a:t>
            </a:r>
          </a:p>
          <a:p>
            <a:pPr lvl="2"/>
            <a:r>
              <a:rPr lang="en-US" sz="2400" dirty="0"/>
              <a:t>Relational</a:t>
            </a:r>
          </a:p>
          <a:p>
            <a:pPr lvl="3"/>
            <a:r>
              <a:rPr lang="en-US" sz="2000" dirty="0"/>
              <a:t>Shared field</a:t>
            </a:r>
          </a:p>
          <a:p>
            <a:endParaRPr lang="en-US" dirty="0"/>
          </a:p>
          <a:p>
            <a:endParaRPr lang="en-US" dirty="0"/>
          </a:p>
          <a:p>
            <a:pPr lvl="1"/>
            <a:endParaRPr lang="en-US" dirty="0"/>
          </a:p>
        </p:txBody>
      </p:sp>
      <p:pic>
        <p:nvPicPr>
          <p:cNvPr id="6" name="Picture 2" descr="http://upload.wikimedia.org/wikipedia/commons/5/57/MediaWiki_1.20_%2844edaa2%29_database_schema.png"/>
          <p:cNvPicPr>
            <a:picLocks noChangeAspect="1" noChangeArrowheads="1"/>
          </p:cNvPicPr>
          <p:nvPr/>
        </p:nvPicPr>
        <p:blipFill>
          <a:blip r:embed="rId3" cstate="print"/>
          <a:srcRect/>
          <a:stretch>
            <a:fillRect/>
          </a:stretch>
        </p:blipFill>
        <p:spPr bwMode="auto">
          <a:xfrm>
            <a:off x="3878700" y="916885"/>
            <a:ext cx="5265300" cy="4289563"/>
          </a:xfrm>
          <a:prstGeom prst="rect">
            <a:avLst/>
          </a:prstGeom>
          <a:ln>
            <a:noFill/>
          </a:ln>
          <a:effectLst>
            <a:softEdge rad="112500"/>
          </a:effectLst>
        </p:spPr>
      </p:pic>
      <p:sp>
        <p:nvSpPr>
          <p:cNvPr id="7" name="TextBox 6"/>
          <p:cNvSpPr txBox="1"/>
          <p:nvPr/>
        </p:nvSpPr>
        <p:spPr>
          <a:xfrm>
            <a:off x="7077064" y="4718766"/>
            <a:ext cx="1609736" cy="430887"/>
          </a:xfrm>
          <a:prstGeom prst="rect">
            <a:avLst/>
          </a:prstGeom>
          <a:noFill/>
        </p:spPr>
        <p:txBody>
          <a:bodyPr wrap="none" rtlCol="0">
            <a:spAutoFit/>
          </a:bodyPr>
          <a:lstStyle/>
          <a:p>
            <a:r>
              <a:rPr lang="en-US" sz="1100" b="1" dirty="0">
                <a:solidFill>
                  <a:schemeClr val="bg1">
                    <a:lumMod val="75000"/>
                  </a:schemeClr>
                </a:solidFill>
              </a:rPr>
              <a:t>Image credit: </a:t>
            </a:r>
          </a:p>
          <a:p>
            <a:r>
              <a:rPr lang="en-US" sz="1100" b="1" dirty="0">
                <a:solidFill>
                  <a:schemeClr val="bg1">
                    <a:lumMod val="75000"/>
                  </a:schemeClr>
                </a:solidFill>
              </a:rPr>
              <a:t>Wikimedia Commons</a:t>
            </a:r>
          </a:p>
        </p:txBody>
      </p:sp>
    </p:spTree>
    <p:extLst>
      <p:ext uri="{BB962C8B-B14F-4D97-AF65-F5344CB8AC3E}">
        <p14:creationId xmlns:p14="http://schemas.microsoft.com/office/powerpoint/2010/main" val="18991664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Different Database Management System Structures</a:t>
            </a:r>
          </a:p>
        </p:txBody>
      </p:sp>
      <p:pic>
        <p:nvPicPr>
          <p:cNvPr id="3" name="Picture 2"/>
          <p:cNvPicPr>
            <a:picLocks noChangeAspect="1" noChangeArrowheads="1"/>
          </p:cNvPicPr>
          <p:nvPr/>
        </p:nvPicPr>
        <p:blipFill>
          <a:blip r:embed="rId3"/>
          <a:srcRect/>
          <a:stretch>
            <a:fillRect/>
          </a:stretch>
        </p:blipFill>
        <p:spPr bwMode="auto">
          <a:xfrm>
            <a:off x="1409700" y="1151856"/>
            <a:ext cx="6324600" cy="3881485"/>
          </a:xfrm>
          <a:prstGeom prst="rect">
            <a:avLst/>
          </a:prstGeom>
          <a:noFill/>
          <a:ln w="9525">
            <a:noFill/>
            <a:miter lim="800000"/>
            <a:headEnd/>
            <a:tailEnd/>
          </a:ln>
          <a:effectLst/>
        </p:spPr>
      </p:pic>
    </p:spTree>
    <p:extLst>
      <p:ext uri="{BB962C8B-B14F-4D97-AF65-F5344CB8AC3E}">
        <p14:creationId xmlns:p14="http://schemas.microsoft.com/office/powerpoint/2010/main" val="39767514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r>
              <a:rPr lang="en-US" sz="2800" dirty="0"/>
              <a:t>2.  A database engine</a:t>
            </a:r>
          </a:p>
          <a:p>
            <a:pPr lvl="1"/>
            <a:r>
              <a:rPr lang="en-US" dirty="0"/>
              <a:t>Speed, storage, efficiency</a:t>
            </a:r>
          </a:p>
          <a:p>
            <a:pPr>
              <a:buNone/>
            </a:pPr>
            <a:r>
              <a:rPr lang="en-US" sz="2800" dirty="0"/>
              <a:t>3.  A database query language</a:t>
            </a:r>
          </a:p>
          <a:p>
            <a:pPr lvl="1"/>
            <a:r>
              <a:rPr lang="en-US" dirty="0">
                <a:hlinkClick r:id="" action="ppaction://noaction"/>
              </a:rPr>
              <a:t>Structured query language (SQL)</a:t>
            </a:r>
            <a:endParaRPr lang="en-US" dirty="0"/>
          </a:p>
          <a:p>
            <a:pPr lvl="2"/>
            <a:r>
              <a:rPr lang="en-US" dirty="0"/>
              <a:t>Extract</a:t>
            </a:r>
          </a:p>
          <a:p>
            <a:pPr lvl="2"/>
            <a:r>
              <a:rPr lang="en-US" dirty="0"/>
              <a:t>Present</a:t>
            </a:r>
          </a:p>
          <a:p>
            <a:pPr lvl="2"/>
            <a:r>
              <a:rPr lang="en-US" dirty="0"/>
              <a:t>Save/Export</a:t>
            </a:r>
          </a:p>
          <a:p>
            <a:endParaRPr lang="en-US" dirty="0"/>
          </a:p>
          <a:p>
            <a:endParaRPr lang="en-US" dirty="0"/>
          </a:p>
          <a:p>
            <a:pPr lvl="1"/>
            <a:endParaRPr lang="en-US" dirty="0"/>
          </a:p>
        </p:txBody>
      </p:sp>
      <p:pic>
        <p:nvPicPr>
          <p:cNvPr id="8" name="Picture 1"/>
          <p:cNvPicPr>
            <a:picLocks noChangeAspect="1" noChangeArrowheads="1"/>
          </p:cNvPicPr>
          <p:nvPr/>
        </p:nvPicPr>
        <p:blipFill>
          <a:blip r:embed="rId3"/>
          <a:srcRect l="34753" t="33467" r="47018" b="32133"/>
          <a:stretch>
            <a:fillRect/>
          </a:stretch>
        </p:blipFill>
        <p:spPr bwMode="auto">
          <a:xfrm>
            <a:off x="5334000" y="971550"/>
            <a:ext cx="2971800" cy="3505200"/>
          </a:xfrm>
          <a:prstGeom prst="rect">
            <a:avLst/>
          </a:prstGeom>
          <a:noFill/>
          <a:ln w="9525">
            <a:solidFill>
              <a:schemeClr val="tx1"/>
            </a:solidFill>
            <a:miter lim="800000"/>
            <a:headEnd/>
            <a:tailEnd/>
          </a:ln>
          <a:effectLst/>
        </p:spPr>
      </p:pic>
    </p:spTree>
    <p:extLst>
      <p:ext uri="{BB962C8B-B14F-4D97-AF65-F5344CB8AC3E}">
        <p14:creationId xmlns:p14="http://schemas.microsoft.com/office/powerpoint/2010/main" val="39425861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use a DBMS?</a:t>
            </a:r>
          </a:p>
        </p:txBody>
      </p:sp>
      <p:sp>
        <p:nvSpPr>
          <p:cNvPr id="3" name="Content Placeholder 2"/>
          <p:cNvSpPr>
            <a:spLocks noGrp="1"/>
          </p:cNvSpPr>
          <p:nvPr>
            <p:ph idx="1"/>
          </p:nvPr>
        </p:nvSpPr>
        <p:spPr>
          <a:xfrm>
            <a:off x="457200" y="874514"/>
            <a:ext cx="8229600" cy="3394472"/>
          </a:xfrm>
        </p:spPr>
        <p:txBody>
          <a:bodyPr>
            <a:normAutofit/>
          </a:bodyPr>
          <a:lstStyle/>
          <a:p>
            <a:pPr>
              <a:buNone/>
            </a:pPr>
            <a:r>
              <a:rPr lang="en-US" sz="2800" dirty="0"/>
              <a:t>4. A transaction mechanism</a:t>
            </a:r>
          </a:p>
          <a:p>
            <a:pPr lvl="1"/>
            <a:r>
              <a:rPr lang="en-US" dirty="0"/>
              <a:t>Validation</a:t>
            </a:r>
          </a:p>
          <a:p>
            <a:pPr lvl="1"/>
            <a:r>
              <a:rPr lang="en-US" dirty="0"/>
              <a:t>Concurrent access</a:t>
            </a:r>
          </a:p>
          <a:p>
            <a:pPr lvl="1"/>
            <a:r>
              <a:rPr lang="en-US" dirty="0"/>
              <a:t>Versioning</a:t>
            </a:r>
          </a:p>
          <a:p>
            <a:pPr lvl="1"/>
            <a:r>
              <a:rPr lang="en-US" dirty="0"/>
              <a:t>Backup and Archiving</a:t>
            </a:r>
          </a:p>
          <a:p>
            <a:endParaRPr lang="en-US" dirty="0"/>
          </a:p>
          <a:p>
            <a:endParaRPr lang="en-US" dirty="0"/>
          </a:p>
          <a:p>
            <a:pPr lvl="1"/>
            <a:endParaRPr lang="en-US" dirty="0"/>
          </a:p>
        </p:txBody>
      </p:sp>
      <p:pic>
        <p:nvPicPr>
          <p:cNvPr id="5" name="Picture 1"/>
          <p:cNvPicPr>
            <a:picLocks noChangeAspect="1" noChangeArrowheads="1"/>
          </p:cNvPicPr>
          <p:nvPr/>
        </p:nvPicPr>
        <p:blipFill>
          <a:blip r:embed="rId3"/>
          <a:srcRect l="35238" t="23619" r="35238" b="27619"/>
          <a:stretch>
            <a:fillRect/>
          </a:stretch>
        </p:blipFill>
        <p:spPr bwMode="auto">
          <a:xfrm>
            <a:off x="457200" y="2721053"/>
            <a:ext cx="2301631" cy="2375877"/>
          </a:xfrm>
          <a:prstGeom prst="rect">
            <a:avLst/>
          </a:prstGeom>
          <a:noFill/>
          <a:ln w="9525">
            <a:noFill/>
            <a:miter lim="800000"/>
            <a:headEnd/>
            <a:tailEnd/>
          </a:ln>
          <a:effectLst/>
        </p:spPr>
      </p:pic>
      <p:pic>
        <p:nvPicPr>
          <p:cNvPr id="6" name="Picture 2"/>
          <p:cNvPicPr>
            <a:picLocks noChangeAspect="1" noChangeArrowheads="1"/>
          </p:cNvPicPr>
          <p:nvPr/>
        </p:nvPicPr>
        <p:blipFill>
          <a:blip r:embed="rId4"/>
          <a:srcRect l="26190" t="27905" r="17619" b="12667"/>
          <a:stretch>
            <a:fillRect/>
          </a:stretch>
        </p:blipFill>
        <p:spPr bwMode="auto">
          <a:xfrm>
            <a:off x="3150705" y="2734730"/>
            <a:ext cx="3665215" cy="2362200"/>
          </a:xfrm>
          <a:prstGeom prst="rect">
            <a:avLst/>
          </a:prstGeom>
          <a:noFill/>
          <a:ln w="9525">
            <a:noFill/>
            <a:miter lim="800000"/>
            <a:headEnd/>
            <a:tailEnd/>
          </a:ln>
          <a:effectLst/>
        </p:spPr>
      </p:pic>
    </p:spTree>
    <p:extLst>
      <p:ext uri="{BB962C8B-B14F-4D97-AF65-F5344CB8AC3E}">
        <p14:creationId xmlns:p14="http://schemas.microsoft.com/office/powerpoint/2010/main" val="30803680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B0F7F5-9E0D-424B-9F37-CB9B767C7B63}"/>
              </a:ext>
            </a:extLst>
          </p:cNvPr>
          <p:cNvSpPr>
            <a:spLocks noGrp="1"/>
          </p:cNvSpPr>
          <p:nvPr>
            <p:ph type="title"/>
          </p:nvPr>
        </p:nvSpPr>
        <p:spPr/>
        <p:txBody>
          <a:bodyPr>
            <a:normAutofit/>
          </a:bodyPr>
          <a:lstStyle/>
          <a:p>
            <a:r>
              <a:rPr lang="en-US" dirty="0"/>
              <a:t>Versioning In Enterprise Systems</a:t>
            </a:r>
          </a:p>
        </p:txBody>
      </p:sp>
      <p:sp>
        <p:nvSpPr>
          <p:cNvPr id="3" name="Content Placeholder 2">
            <a:extLst>
              <a:ext uri="{FF2B5EF4-FFF2-40B4-BE49-F238E27FC236}">
                <a16:creationId xmlns:a16="http://schemas.microsoft.com/office/drawing/2014/main" id="{DC9FD1F8-ABB8-4321-ADA1-C7E4437488BB}"/>
              </a:ext>
            </a:extLst>
          </p:cNvPr>
          <p:cNvSpPr>
            <a:spLocks noGrp="1"/>
          </p:cNvSpPr>
          <p:nvPr>
            <p:ph idx="1"/>
          </p:nvPr>
        </p:nvSpPr>
        <p:spPr>
          <a:xfrm>
            <a:off x="0" y="1063229"/>
            <a:ext cx="6029739" cy="3882059"/>
          </a:xfrm>
        </p:spPr>
        <p:txBody>
          <a:bodyPr>
            <a:normAutofit fontScale="85000" lnSpcReduction="20000"/>
          </a:bodyPr>
          <a:lstStyle/>
          <a:p>
            <a:r>
              <a:rPr lang="en-US" dirty="0"/>
              <a:t>Simultaneous access by multiple users</a:t>
            </a:r>
          </a:p>
          <a:p>
            <a:pPr lvl="1"/>
            <a:r>
              <a:rPr lang="en-US" dirty="0"/>
              <a:t>master version or a specific project within the master version</a:t>
            </a:r>
          </a:p>
          <a:p>
            <a:r>
              <a:rPr lang="en-US" dirty="0"/>
              <a:t>Permissions can be set who can make edits or just view data</a:t>
            </a:r>
          </a:p>
          <a:p>
            <a:pPr lvl="1"/>
            <a:r>
              <a:rPr lang="en-US" dirty="0"/>
              <a:t>Permissions may be specific to data sets for a particular project within the organization</a:t>
            </a:r>
          </a:p>
          <a:p>
            <a:r>
              <a:rPr lang="en-US" dirty="0"/>
              <a:t>Versions are tracked with reconciliation of versions and archiving of backups</a:t>
            </a:r>
          </a:p>
          <a:p>
            <a:pPr lvl="1"/>
            <a:r>
              <a:rPr lang="en-US" dirty="0"/>
              <a:t>Duplicates are not created and changes tracked using “Delta Tables” from different users (adds, deletes, modifies)</a:t>
            </a:r>
          </a:p>
          <a:p>
            <a:pPr lvl="1"/>
            <a:r>
              <a:rPr lang="en-US" dirty="0"/>
              <a:t>Reconciliations can be done as specific intervals (days or any other period)</a:t>
            </a:r>
          </a:p>
          <a:p>
            <a:pPr lvl="2"/>
            <a:r>
              <a:rPr lang="en-US" dirty="0"/>
              <a:t>If editing conflicts occur, they can be tracked and updated</a:t>
            </a:r>
          </a:p>
          <a:p>
            <a:r>
              <a:rPr lang="en-US" dirty="0"/>
              <a:t>Workflow – from a “Default” version </a:t>
            </a:r>
          </a:p>
          <a:p>
            <a:pPr lvl="1"/>
            <a:r>
              <a:rPr lang="en-US" dirty="0"/>
              <a:t>To a Project version that can be edited and reposted </a:t>
            </a:r>
          </a:p>
          <a:p>
            <a:pPr lvl="1"/>
            <a:r>
              <a:rPr lang="en-US" dirty="0"/>
              <a:t>Multiple users can also edit and reconciled or not retained</a:t>
            </a:r>
          </a:p>
          <a:p>
            <a:pPr lvl="1"/>
            <a:endParaRPr lang="en-US" dirty="0"/>
          </a:p>
          <a:p>
            <a:pPr lvl="2"/>
            <a:endParaRPr lang="en-US" dirty="0"/>
          </a:p>
          <a:p>
            <a:pPr lvl="2"/>
            <a:endParaRPr lang="en-US" dirty="0"/>
          </a:p>
          <a:p>
            <a:pPr lvl="2"/>
            <a:endParaRPr lang="en-US" dirty="0"/>
          </a:p>
          <a:p>
            <a:pPr lvl="1"/>
            <a:endParaRPr lang="en-US" dirty="0"/>
          </a:p>
        </p:txBody>
      </p:sp>
      <p:pic>
        <p:nvPicPr>
          <p:cNvPr id="4" name="Picture 3">
            <a:extLst>
              <a:ext uri="{FF2B5EF4-FFF2-40B4-BE49-F238E27FC236}">
                <a16:creationId xmlns:a16="http://schemas.microsoft.com/office/drawing/2014/main" id="{5B9066E8-3B3C-40A3-8329-A92066FB5EF8}"/>
              </a:ext>
            </a:extLst>
          </p:cNvPr>
          <p:cNvPicPr>
            <a:picLocks noChangeAspect="1"/>
          </p:cNvPicPr>
          <p:nvPr/>
        </p:nvPicPr>
        <p:blipFill>
          <a:blip r:embed="rId2"/>
          <a:stretch>
            <a:fillRect/>
          </a:stretch>
        </p:blipFill>
        <p:spPr>
          <a:xfrm>
            <a:off x="5916566" y="2152269"/>
            <a:ext cx="3138284" cy="2300462"/>
          </a:xfrm>
          <a:prstGeom prst="rect">
            <a:avLst/>
          </a:prstGeom>
          <a:ln>
            <a:solidFill>
              <a:schemeClr val="tx2">
                <a:lumMod val="75000"/>
              </a:schemeClr>
            </a:solidFill>
          </a:ln>
        </p:spPr>
      </p:pic>
    </p:spTree>
    <p:extLst>
      <p:ext uri="{BB962C8B-B14F-4D97-AF65-F5344CB8AC3E}">
        <p14:creationId xmlns:p14="http://schemas.microsoft.com/office/powerpoint/2010/main" val="24011138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a:xfrm>
            <a:off x="457200" y="205979"/>
            <a:ext cx="8229600" cy="857250"/>
          </a:xfrm>
          <a:prstGeom prst="rect">
            <a:avLst/>
          </a:prstGeom>
        </p:spPr>
        <p:txBody>
          <a:bodyPr vert="horz" lIns="91440" tIns="45720" rIns="91440" bIns="45720" rtlCol="0" anchor="ctr">
            <a:normAutofit/>
          </a:bodyPr>
          <a:lstStyle/>
          <a:p>
            <a:pPr lvl="0" algn="ctr" eaLnBrk="1" fontAlgn="auto" hangingPunct="1">
              <a:spcAft>
                <a:spcPts val="0"/>
              </a:spcAft>
            </a:pPr>
            <a:r>
              <a:rPr lang="en-US" sz="3200" dirty="0"/>
              <a:t>Spatial Database Systems</a:t>
            </a:r>
            <a:endParaRPr kumimoji="0" lang="en-US" sz="3200" b="0" i="0" u="none" strike="noStrike" kern="1200" cap="none" spc="0" normalizeH="0" baseline="0" noProof="0" dirty="0">
              <a:ln>
                <a:noFill/>
              </a:ln>
              <a:solidFill>
                <a:schemeClr val="tx1"/>
              </a:solidFill>
              <a:effectLst/>
              <a:uLnTx/>
              <a:uFillTx/>
              <a:latin typeface="+mj-lt"/>
              <a:ea typeface="+mj-ea"/>
              <a:cs typeface="+mj-cs"/>
            </a:endParaRPr>
          </a:p>
        </p:txBody>
      </p:sp>
      <p:sp>
        <p:nvSpPr>
          <p:cNvPr id="14" name="Content Placeholder 2"/>
          <p:cNvSpPr txBox="1">
            <a:spLocks/>
          </p:cNvSpPr>
          <p:nvPr/>
        </p:nvSpPr>
        <p:spPr>
          <a:xfrm>
            <a:off x="457200" y="1200151"/>
            <a:ext cx="8229600" cy="3394472"/>
          </a:xfrm>
          <a:prstGeom prst="rect">
            <a:avLst/>
          </a:prstGeom>
        </p:spPr>
        <p:txBody>
          <a:bodyPr vert="horz" lIns="91440" tIns="45720" rIns="91440" bIns="45720" rtlCol="0">
            <a:normAutofit/>
          </a:bodyPr>
          <a:lstStyle/>
          <a:p>
            <a:pPr marL="514350" indent="-514350">
              <a:buFont typeface="Arial" pitchFamily="34" charset="0"/>
              <a:buChar char="•"/>
            </a:pPr>
            <a:r>
              <a:rPr lang="en-US" sz="2800" dirty="0">
                <a:hlinkClick r:id="rId3"/>
              </a:rPr>
              <a:t>GE’s </a:t>
            </a:r>
            <a:r>
              <a:rPr lang="en-US" sz="2800" dirty="0" err="1">
                <a:hlinkClick r:id="rId3"/>
              </a:rPr>
              <a:t>Smallworld</a:t>
            </a:r>
            <a:endParaRPr lang="en-US" sz="2800" dirty="0"/>
          </a:p>
          <a:p>
            <a:pPr marL="514350" indent="-514350">
              <a:buFont typeface="Arial" pitchFamily="34" charset="0"/>
              <a:buChar char="•"/>
            </a:pPr>
            <a:r>
              <a:rPr lang="en-US" sz="2800" dirty="0"/>
              <a:t>Oracle Spatial</a:t>
            </a:r>
          </a:p>
          <a:p>
            <a:pPr marL="514350" indent="-514350">
              <a:buFont typeface="Arial" pitchFamily="34" charset="0"/>
              <a:buChar char="•"/>
            </a:pPr>
            <a:r>
              <a:rPr lang="en-US" sz="2800" dirty="0" err="1"/>
              <a:t>PostGIS</a:t>
            </a:r>
            <a:endParaRPr lang="en-US" sz="2800" dirty="0"/>
          </a:p>
          <a:p>
            <a:pPr marL="514350" indent="-514350">
              <a:buFont typeface="Arial" pitchFamily="34" charset="0"/>
              <a:buChar char="•"/>
            </a:pPr>
            <a:r>
              <a:rPr lang="en-US" sz="2800" dirty="0"/>
              <a:t>Esri geodatabase</a:t>
            </a:r>
          </a:p>
          <a:p>
            <a:pPr marL="514350" indent="-514350">
              <a:buFont typeface="Arial" pitchFamily="34" charset="0"/>
              <a:buChar char="•"/>
            </a:pPr>
            <a:r>
              <a:rPr lang="en-US" sz="2800" dirty="0" err="1"/>
              <a:t>CartoDB</a:t>
            </a:r>
            <a:endParaRPr lang="en-US" sz="2800" dirty="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400" b="0" i="0" u="none" strike="noStrike" kern="1200" cap="none" spc="0" normalizeH="0" baseline="0" noProof="0" dirty="0">
              <a:ln>
                <a:noFill/>
              </a:ln>
              <a:solidFill>
                <a:schemeClr val="tx2">
                  <a:lumMod val="50000"/>
                </a:schemeClr>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400" b="0" i="0" u="none" strike="noStrike" kern="1200" cap="none" spc="0" normalizeH="0" baseline="0" noProof="0" dirty="0">
              <a:ln>
                <a:noFill/>
              </a:ln>
              <a:solidFill>
                <a:schemeClr val="tx2">
                  <a:lumMod val="50000"/>
                </a:schemeClr>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16" name="TextBox 15"/>
          <p:cNvSpPr txBox="1"/>
          <p:nvPr/>
        </p:nvSpPr>
        <p:spPr>
          <a:xfrm>
            <a:off x="4648200" y="4552950"/>
            <a:ext cx="1518364" cy="430887"/>
          </a:xfrm>
          <a:prstGeom prst="rect">
            <a:avLst/>
          </a:prstGeom>
          <a:noFill/>
        </p:spPr>
        <p:txBody>
          <a:bodyPr wrap="none" rtlCol="0">
            <a:spAutoFit/>
          </a:bodyPr>
          <a:lstStyle/>
          <a:p>
            <a:r>
              <a:rPr lang="en-US" sz="1100" dirty="0"/>
              <a:t>Image credit: </a:t>
            </a:r>
          </a:p>
          <a:p>
            <a:r>
              <a:rPr lang="en-US" sz="1100" dirty="0"/>
              <a:t>Wikimedia Commons</a:t>
            </a:r>
          </a:p>
        </p:txBody>
      </p:sp>
      <p:pic>
        <p:nvPicPr>
          <p:cNvPr id="8" name="Picture 2" descr="File:PostGIS logo.png"/>
          <p:cNvPicPr>
            <a:picLocks noGrp="1" noChangeAspect="1" noChangeArrowheads="1"/>
          </p:cNvPicPr>
          <p:nvPr>
            <p:ph idx="1"/>
          </p:nvPr>
        </p:nvPicPr>
        <p:blipFill>
          <a:blip r:embed="rId4"/>
          <a:srcRect/>
          <a:stretch>
            <a:fillRect/>
          </a:stretch>
        </p:blipFill>
        <p:spPr bwMode="auto">
          <a:xfrm>
            <a:off x="4648200" y="2190750"/>
            <a:ext cx="2286000" cy="2286000"/>
          </a:xfrm>
          <a:prstGeom prst="rect">
            <a:avLst/>
          </a:prstGeom>
          <a:noFill/>
        </p:spPr>
      </p:pic>
    </p:spTree>
    <p:extLst>
      <p:ext uri="{BB962C8B-B14F-4D97-AF65-F5344CB8AC3E}">
        <p14:creationId xmlns:p14="http://schemas.microsoft.com/office/powerpoint/2010/main" val="38108362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7DACE4-7F76-458E-A13E-C100FEED7C70}"/>
              </a:ext>
            </a:extLst>
          </p:cNvPr>
          <p:cNvSpPr>
            <a:spLocks noGrp="1"/>
          </p:cNvSpPr>
          <p:nvPr>
            <p:ph type="title"/>
          </p:nvPr>
        </p:nvSpPr>
        <p:spPr/>
        <p:txBody>
          <a:bodyPr/>
          <a:lstStyle/>
          <a:p>
            <a:r>
              <a:rPr lang="en-US" dirty="0"/>
              <a:t>Links to More Help</a:t>
            </a:r>
          </a:p>
        </p:txBody>
      </p:sp>
      <p:sp>
        <p:nvSpPr>
          <p:cNvPr id="3" name="Content Placeholder 2">
            <a:extLst>
              <a:ext uri="{FF2B5EF4-FFF2-40B4-BE49-F238E27FC236}">
                <a16:creationId xmlns:a16="http://schemas.microsoft.com/office/drawing/2014/main" id="{269190B3-4B18-4FFC-8D38-248DBBAC8FA6}"/>
              </a:ext>
            </a:extLst>
          </p:cNvPr>
          <p:cNvSpPr>
            <a:spLocks noGrp="1"/>
          </p:cNvSpPr>
          <p:nvPr>
            <p:ph idx="1"/>
          </p:nvPr>
        </p:nvSpPr>
        <p:spPr/>
        <p:txBody>
          <a:bodyPr/>
          <a:lstStyle/>
          <a:p>
            <a:r>
              <a:rPr lang="en-US" dirty="0"/>
              <a:t>Concept Modules on Metadata and Datums</a:t>
            </a:r>
          </a:p>
          <a:p>
            <a:pPr lvl="1"/>
            <a:r>
              <a:rPr lang="en-US" dirty="0"/>
              <a:t>YouTube GeoTech Center Concept Module Channel</a:t>
            </a:r>
          </a:p>
          <a:p>
            <a:r>
              <a:rPr lang="en-US" dirty="0"/>
              <a:t>Model Course – GST 103 Data Management</a:t>
            </a:r>
          </a:p>
          <a:p>
            <a:pPr lvl="1"/>
            <a:r>
              <a:rPr lang="en-US" dirty="0"/>
              <a:t>Geotechcenter.org</a:t>
            </a:r>
          </a:p>
          <a:p>
            <a:r>
              <a:rPr lang="en-US" dirty="0"/>
              <a:t>Tutorials on creating Schemas </a:t>
            </a:r>
          </a:p>
          <a:p>
            <a:pPr lvl="1"/>
            <a:r>
              <a:rPr lang="en-US" dirty="0"/>
              <a:t>Search on Database Schema tutorials</a:t>
            </a:r>
          </a:p>
          <a:p>
            <a:pPr lvl="2"/>
            <a:r>
              <a:rPr lang="en-US" dirty="0"/>
              <a:t>For example: </a:t>
            </a:r>
            <a:r>
              <a:rPr lang="en-US" dirty="0">
                <a:hlinkClick r:id="rId2"/>
              </a:rPr>
              <a:t>http://www.databaseanswers.org/tutorial4_db_schema/index.htm</a:t>
            </a:r>
            <a:r>
              <a:rPr lang="en-US" dirty="0"/>
              <a:t> </a:t>
            </a:r>
          </a:p>
          <a:p>
            <a:endParaRPr lang="en-US" dirty="0"/>
          </a:p>
        </p:txBody>
      </p:sp>
    </p:spTree>
    <p:extLst>
      <p:ext uri="{BB962C8B-B14F-4D97-AF65-F5344CB8AC3E}">
        <p14:creationId xmlns:p14="http://schemas.microsoft.com/office/powerpoint/2010/main" val="41653772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8998D9-688D-4910-B816-51C69E164ADB}"/>
              </a:ext>
            </a:extLst>
          </p:cNvPr>
          <p:cNvSpPr>
            <a:spLocks noGrp="1"/>
          </p:cNvSpPr>
          <p:nvPr>
            <p:ph type="title"/>
          </p:nvPr>
        </p:nvSpPr>
        <p:spPr>
          <a:xfrm>
            <a:off x="457200" y="583666"/>
            <a:ext cx="8229600" cy="857250"/>
          </a:xfrm>
        </p:spPr>
        <p:txBody>
          <a:bodyPr>
            <a:noAutofit/>
          </a:bodyPr>
          <a:lstStyle/>
          <a:p>
            <a:pPr>
              <a:spcBef>
                <a:spcPts val="0"/>
              </a:spcBef>
            </a:pPr>
            <a:r>
              <a:rPr lang="en-US" sz="2800" dirty="0"/>
              <a:t>This Concept Module Reviews Basic Concepts for </a:t>
            </a:r>
            <a:r>
              <a:rPr lang="en-US" sz="2800" dirty="0">
                <a:solidFill>
                  <a:schemeClr val="tx2">
                    <a:lumMod val="50000"/>
                  </a:schemeClr>
                </a:solidFill>
              </a:rPr>
              <a:t>Design Aspects and Data Modeling</a:t>
            </a:r>
            <a:br>
              <a:rPr lang="en-US" sz="2800" dirty="0">
                <a:solidFill>
                  <a:schemeClr val="tx2">
                    <a:lumMod val="50000"/>
                  </a:schemeClr>
                </a:solidFill>
              </a:rPr>
            </a:br>
            <a:r>
              <a:rPr lang="en-US" sz="2800" dirty="0">
                <a:solidFill>
                  <a:schemeClr val="tx2">
                    <a:lumMod val="50000"/>
                  </a:schemeClr>
                </a:solidFill>
              </a:rPr>
              <a:t>Related to </a:t>
            </a:r>
            <a:r>
              <a:rPr lang="en-US" sz="2800" dirty="0"/>
              <a:t>Data Management</a:t>
            </a:r>
          </a:p>
        </p:txBody>
      </p:sp>
      <p:sp>
        <p:nvSpPr>
          <p:cNvPr id="3" name="Content Placeholder 2">
            <a:extLst>
              <a:ext uri="{FF2B5EF4-FFF2-40B4-BE49-F238E27FC236}">
                <a16:creationId xmlns:a16="http://schemas.microsoft.com/office/drawing/2014/main" id="{D6C3EDEE-ACAB-4BDA-B0B3-4B40CFEBA649}"/>
              </a:ext>
            </a:extLst>
          </p:cNvPr>
          <p:cNvSpPr>
            <a:spLocks noGrp="1"/>
          </p:cNvSpPr>
          <p:nvPr>
            <p:ph idx="1"/>
          </p:nvPr>
        </p:nvSpPr>
        <p:spPr>
          <a:xfrm>
            <a:off x="457200" y="1749028"/>
            <a:ext cx="8229600" cy="3394472"/>
          </a:xfrm>
        </p:spPr>
        <p:txBody>
          <a:bodyPr/>
          <a:lstStyle/>
          <a:p>
            <a:r>
              <a:rPr lang="en-US" dirty="0"/>
              <a:t>Review data types and formats</a:t>
            </a:r>
          </a:p>
          <a:p>
            <a:r>
              <a:rPr lang="en-US" dirty="0"/>
              <a:t>Review database structure </a:t>
            </a:r>
          </a:p>
          <a:p>
            <a:r>
              <a:rPr lang="en-US" dirty="0"/>
              <a:t>Data about data: metadata, coordinate systems, projections, scale, data dictionary </a:t>
            </a:r>
          </a:p>
          <a:p>
            <a:r>
              <a:rPr lang="en-US" dirty="0"/>
              <a:t>Compare the design, modeling and data management needs for Project based versus Enterprise geospatial systems</a:t>
            </a:r>
          </a:p>
          <a:p>
            <a:r>
              <a:rPr lang="en-US" dirty="0"/>
              <a:t>Links for more in-depth training on topics</a:t>
            </a:r>
          </a:p>
          <a:p>
            <a:endParaRPr lang="en-US" dirty="0"/>
          </a:p>
          <a:p>
            <a:endParaRPr lang="en-US" dirty="0"/>
          </a:p>
        </p:txBody>
      </p:sp>
    </p:spTree>
    <p:extLst>
      <p:ext uri="{BB962C8B-B14F-4D97-AF65-F5344CB8AC3E}">
        <p14:creationId xmlns:p14="http://schemas.microsoft.com/office/powerpoint/2010/main" val="14603695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9066" y="2501002"/>
            <a:ext cx="8265380" cy="664863"/>
          </a:xfrm>
        </p:spPr>
        <p:txBody>
          <a:bodyPr>
            <a:noAutofit/>
          </a:bodyPr>
          <a:lstStyle/>
          <a:p>
            <a:r>
              <a:rPr lang="en-US" sz="1600" dirty="0"/>
              <a:t>See GeoTech Center website (geotechcenter.org) for additional Concept Modules and to take a Quiz on this Concept Module topic to earn a Micro Certificate Badge.</a:t>
            </a:r>
            <a:br>
              <a:rPr lang="en-US" sz="1600" dirty="0"/>
            </a:br>
            <a:br>
              <a:rPr lang="en-US" sz="1600" dirty="0"/>
            </a:br>
            <a:r>
              <a:rPr lang="en-US" sz="1600" dirty="0"/>
              <a:t>If you need more detailed help, you will find other resources on the GeoTech Center website including Model Courses on topics needed by the geospatial technology workforce.</a:t>
            </a:r>
            <a:br>
              <a:rPr lang="en-US" sz="1600" dirty="0"/>
            </a:br>
            <a:br>
              <a:rPr lang="en-US" sz="1600" dirty="0"/>
            </a:br>
            <a:r>
              <a:rPr lang="en-US" sz="1600" dirty="0"/>
              <a:t>This Module Is Licensed Under Creative Commons</a:t>
            </a:r>
            <a:br>
              <a:rPr lang="en-US" sz="1600" dirty="0"/>
            </a:br>
            <a:br>
              <a:rPr lang="en-US" sz="1600" dirty="0"/>
            </a:br>
            <a:br>
              <a:rPr lang="en-US" sz="1600" dirty="0"/>
            </a:br>
            <a:br>
              <a:rPr lang="en-US" sz="1600" dirty="0"/>
            </a:br>
            <a:br>
              <a:rPr lang="en-US" sz="1600" dirty="0"/>
            </a:br>
            <a:r>
              <a:rPr lang="en-US" sz="1600" dirty="0"/>
              <a:t>By: GeoTech Center geotechcenter.org</a:t>
            </a:r>
            <a:br>
              <a:rPr lang="en-US" sz="1600" dirty="0"/>
            </a:br>
            <a:r>
              <a:rPr lang="en-US" sz="1600" dirty="0"/>
              <a:t>Note: some content is a derivative of other CC authors</a:t>
            </a:r>
            <a:br>
              <a:rPr lang="en-US" sz="2400" dirty="0"/>
            </a:br>
            <a:br>
              <a:rPr lang="en-US" sz="2400" dirty="0"/>
            </a:br>
            <a:br>
              <a:rPr lang="en-US" sz="2400" dirty="0"/>
            </a:br>
            <a:endParaRPr lang="en-US" sz="2400" dirty="0"/>
          </a:p>
        </p:txBody>
      </p:sp>
      <p:sp>
        <p:nvSpPr>
          <p:cNvPr id="3" name="Content Placeholder 2"/>
          <p:cNvSpPr>
            <a:spLocks noGrp="1"/>
          </p:cNvSpPr>
          <p:nvPr>
            <p:ph idx="1"/>
          </p:nvPr>
        </p:nvSpPr>
        <p:spPr>
          <a:xfrm>
            <a:off x="339066" y="3939375"/>
            <a:ext cx="8229600" cy="1475463"/>
          </a:xfrm>
        </p:spPr>
        <p:txBody>
          <a:bodyPr>
            <a:normAutofit fontScale="25000" lnSpcReduction="20000"/>
          </a:bodyPr>
          <a:lstStyle/>
          <a:p>
            <a:pPr>
              <a:buNone/>
            </a:pPr>
            <a:endParaRPr lang="en-US" dirty="0"/>
          </a:p>
          <a:p>
            <a:pPr marL="0">
              <a:lnSpc>
                <a:spcPct val="110000"/>
              </a:lnSpc>
              <a:spcBef>
                <a:spcPts val="0"/>
              </a:spcBef>
              <a:buNone/>
            </a:pPr>
            <a:r>
              <a:rPr lang="en-US" sz="4000" dirty="0"/>
              <a:t>Ann Johnson</a:t>
            </a:r>
          </a:p>
          <a:p>
            <a:pPr marL="0">
              <a:lnSpc>
                <a:spcPct val="110000"/>
              </a:lnSpc>
              <a:spcBef>
                <a:spcPts val="0"/>
              </a:spcBef>
              <a:buNone/>
            </a:pPr>
            <a:r>
              <a:rPr lang="en-US" sz="4000" dirty="0"/>
              <a:t>GeoTech Center</a:t>
            </a:r>
          </a:p>
          <a:p>
            <a:pPr marL="0">
              <a:lnSpc>
                <a:spcPct val="110000"/>
              </a:lnSpc>
              <a:spcBef>
                <a:spcPts val="0"/>
              </a:spcBef>
              <a:buNone/>
            </a:pPr>
            <a:r>
              <a:rPr lang="en-US" sz="4000" dirty="0"/>
              <a:t>Co-PI, Associate Director</a:t>
            </a:r>
          </a:p>
          <a:p>
            <a:pPr marL="0">
              <a:lnSpc>
                <a:spcPct val="110000"/>
              </a:lnSpc>
              <a:spcBef>
                <a:spcPts val="0"/>
              </a:spcBef>
              <a:buNone/>
            </a:pPr>
            <a:r>
              <a:rPr lang="en-US" sz="4000" dirty="0">
                <a:hlinkClick r:id="rId3"/>
              </a:rPr>
              <a:t>ann@baremt.com</a:t>
            </a:r>
            <a:endParaRPr lang="en-US" sz="4000" dirty="0"/>
          </a:p>
          <a:p>
            <a:pPr>
              <a:buNone/>
            </a:pPr>
            <a:endParaRPr lang="en-US" dirty="0"/>
          </a:p>
          <a:p>
            <a:pPr>
              <a:buNone/>
            </a:pPr>
            <a:endParaRPr lang="en-US" sz="5600" dirty="0"/>
          </a:p>
          <a:p>
            <a:pPr>
              <a:buNone/>
            </a:pPr>
            <a:r>
              <a:rPr lang="en-US" sz="5600" dirty="0"/>
              <a:t>2-27-2018 V6</a:t>
            </a:r>
          </a:p>
        </p:txBody>
      </p:sp>
      <p:pic>
        <p:nvPicPr>
          <p:cNvPr id="1026" name="Picture 2" descr="By bw.png">
            <a:extLst>
              <a:ext uri="{FF2B5EF4-FFF2-40B4-BE49-F238E27FC236}">
                <a16:creationId xmlns:a16="http://schemas.microsoft.com/office/drawing/2014/main" id="{E50805AD-457C-41BC-8A18-A0AF2651695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68918" y="2571750"/>
            <a:ext cx="1010287" cy="6819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6237969"/>
      </p:ext>
    </p:extLst>
  </p:cSld>
  <p:clrMapOvr>
    <a:masterClrMapping/>
  </p:clrMapOvr>
  <mc:AlternateContent xmlns:mc="http://schemas.openxmlformats.org/markup-compatibility/2006" xmlns:p14="http://schemas.microsoft.com/office/powerpoint/2010/main">
    <mc:Choice Requires="p14">
      <p:transition spd="slow" p14:dur="2000" advTm="11003"/>
    </mc:Choice>
    <mc:Fallback xmlns="">
      <p:transition spd="slow" advTm="11003"/>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D78BD95-4123-407D-A0F7-5C942B1AC5B0}"/>
              </a:ext>
            </a:extLst>
          </p:cNvPr>
          <p:cNvSpPr>
            <a:spLocks noGrp="1"/>
          </p:cNvSpPr>
          <p:nvPr>
            <p:ph idx="1"/>
          </p:nvPr>
        </p:nvSpPr>
        <p:spPr>
          <a:xfrm>
            <a:off x="1143001" y="391770"/>
            <a:ext cx="8229600" cy="4070900"/>
          </a:xfrm>
        </p:spPr>
        <p:txBody>
          <a:bodyPr>
            <a:normAutofit fontScale="85000" lnSpcReduction="20000"/>
          </a:bodyPr>
          <a:lstStyle/>
          <a:p>
            <a:pPr marL="0" indent="0">
              <a:buNone/>
            </a:pPr>
            <a:r>
              <a:rPr lang="en-US" sz="3500" dirty="0"/>
              <a:t>Turning Data Into Information:</a:t>
            </a:r>
          </a:p>
          <a:p>
            <a:pPr marL="0" indent="0">
              <a:buNone/>
            </a:pPr>
            <a:endParaRPr lang="en-US" dirty="0"/>
          </a:p>
          <a:p>
            <a:pPr marL="0" indent="0">
              <a:buNone/>
            </a:pPr>
            <a:r>
              <a:rPr lang="en-US" dirty="0"/>
              <a:t>	Methods to organize and utilize geospatial data</a:t>
            </a:r>
          </a:p>
          <a:p>
            <a:pPr marL="0" indent="0">
              <a:buNone/>
            </a:pPr>
            <a:endParaRPr lang="en-US" dirty="0"/>
          </a:p>
          <a:p>
            <a:pPr marL="0" indent="0">
              <a:buNone/>
            </a:pPr>
            <a:r>
              <a:rPr lang="en-US" dirty="0"/>
              <a:t>		Data Models</a:t>
            </a:r>
          </a:p>
          <a:p>
            <a:pPr marL="0" indent="0">
              <a:buNone/>
            </a:pPr>
            <a:r>
              <a:rPr lang="en-US" dirty="0"/>
              <a:t>		Database Structure</a:t>
            </a:r>
          </a:p>
          <a:p>
            <a:pPr marL="0" indent="0">
              <a:buNone/>
            </a:pPr>
            <a:r>
              <a:rPr lang="en-US" dirty="0"/>
              <a:t>		Access, Security, Archive</a:t>
            </a:r>
          </a:p>
          <a:p>
            <a:pPr marL="0" indent="0">
              <a:buNone/>
            </a:pPr>
            <a:r>
              <a:rPr lang="en-US" dirty="0"/>
              <a:t>		Data Rules and Domains</a:t>
            </a:r>
          </a:p>
          <a:p>
            <a:pPr marL="0" indent="0">
              <a:buNone/>
            </a:pPr>
            <a:r>
              <a:rPr lang="en-US" dirty="0"/>
              <a:t>		Metadata </a:t>
            </a:r>
          </a:p>
          <a:p>
            <a:pPr marL="0" indent="0">
              <a:buNone/>
            </a:pPr>
            <a:r>
              <a:rPr lang="en-US" dirty="0"/>
              <a:t>		Work flows and Documentation</a:t>
            </a:r>
          </a:p>
          <a:p>
            <a:pPr marL="0" indent="0">
              <a:buNone/>
            </a:pPr>
            <a:endParaRPr lang="en-US" dirty="0"/>
          </a:p>
          <a:p>
            <a:pPr marL="0" indent="0">
              <a:buNone/>
            </a:pPr>
            <a:r>
              <a:rPr lang="en-US" dirty="0"/>
              <a:t>	And many other factors!</a:t>
            </a:r>
          </a:p>
        </p:txBody>
      </p:sp>
    </p:spTree>
    <p:extLst>
      <p:ext uri="{BB962C8B-B14F-4D97-AF65-F5344CB8AC3E}">
        <p14:creationId xmlns:p14="http://schemas.microsoft.com/office/powerpoint/2010/main" val="41779971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B1D3AE-0F38-442A-B49C-F87F36E47F81}"/>
              </a:ext>
            </a:extLst>
          </p:cNvPr>
          <p:cNvSpPr>
            <a:spLocks noGrp="1"/>
          </p:cNvSpPr>
          <p:nvPr>
            <p:ph type="title"/>
          </p:nvPr>
        </p:nvSpPr>
        <p:spPr/>
        <p:txBody>
          <a:bodyPr/>
          <a:lstStyle/>
          <a:p>
            <a:r>
              <a:rPr lang="en-US" dirty="0"/>
              <a:t>Data Models</a:t>
            </a:r>
          </a:p>
        </p:txBody>
      </p:sp>
      <p:sp>
        <p:nvSpPr>
          <p:cNvPr id="3" name="Content Placeholder 2">
            <a:extLst>
              <a:ext uri="{FF2B5EF4-FFF2-40B4-BE49-F238E27FC236}">
                <a16:creationId xmlns:a16="http://schemas.microsoft.com/office/drawing/2014/main" id="{AEEC4CF0-14BA-4C89-AE53-261BAF6A90F6}"/>
              </a:ext>
            </a:extLst>
          </p:cNvPr>
          <p:cNvSpPr>
            <a:spLocks noGrp="1"/>
          </p:cNvSpPr>
          <p:nvPr>
            <p:ph idx="1"/>
          </p:nvPr>
        </p:nvSpPr>
        <p:spPr/>
        <p:txBody>
          <a:bodyPr>
            <a:normAutofit lnSpcReduction="10000"/>
          </a:bodyPr>
          <a:lstStyle/>
          <a:p>
            <a:pPr marL="0" indent="0">
              <a:buNone/>
            </a:pPr>
            <a:r>
              <a:rPr lang="en-US" dirty="0"/>
              <a:t>Vector and Raster Data</a:t>
            </a:r>
          </a:p>
          <a:p>
            <a:r>
              <a:rPr lang="en-US" dirty="0"/>
              <a:t>Vectors – Points, Lines and Polygons</a:t>
            </a:r>
          </a:p>
          <a:p>
            <a:pPr lvl="1"/>
            <a:r>
              <a:rPr lang="en-US" dirty="0"/>
              <a:t>TINs – triangles with edges and nodes based on an attribute (elevation)</a:t>
            </a:r>
          </a:p>
          <a:p>
            <a:pPr lvl="1"/>
            <a:r>
              <a:rPr lang="en-US" dirty="0"/>
              <a:t>Networks – Lines with rules for connections, direction (roads, streams)</a:t>
            </a:r>
          </a:p>
          <a:p>
            <a:pPr lvl="1"/>
            <a:r>
              <a:rPr lang="en-US" dirty="0" err="1"/>
              <a:t>Multipatch</a:t>
            </a:r>
            <a:r>
              <a:rPr lang="en-US" dirty="0"/>
              <a:t> - a geometry used as a boundary representation for 3D objects </a:t>
            </a:r>
          </a:p>
          <a:p>
            <a:r>
              <a:rPr lang="en-US" dirty="0"/>
              <a:t>Raster- rectangular cells containing one attribute type</a:t>
            </a:r>
          </a:p>
          <a:p>
            <a:pPr lvl="1"/>
            <a:r>
              <a:rPr lang="en-US" dirty="0"/>
              <a:t>Imagery – rectangular cells with multiple image layers that can be combined</a:t>
            </a:r>
          </a:p>
          <a:p>
            <a:pPr lvl="1"/>
            <a:r>
              <a:rPr lang="en-US" dirty="0"/>
              <a:t>Digital Elevation Models – DEM</a:t>
            </a:r>
          </a:p>
          <a:p>
            <a:pPr lvl="1"/>
            <a:r>
              <a:rPr lang="en-US" dirty="0"/>
              <a:t>Thematic rasters – such as continuous data such as Temperature over a region</a:t>
            </a:r>
          </a:p>
          <a:p>
            <a:pPr lvl="1"/>
            <a:r>
              <a:rPr lang="en-US" dirty="0"/>
              <a:t>Hot Spot Analysis grids – ranking of cell values theme (such as crime)</a:t>
            </a:r>
          </a:p>
        </p:txBody>
      </p:sp>
    </p:spTree>
    <p:extLst>
      <p:ext uri="{BB962C8B-B14F-4D97-AF65-F5344CB8AC3E}">
        <p14:creationId xmlns:p14="http://schemas.microsoft.com/office/powerpoint/2010/main" val="9139914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Models</a:t>
            </a:r>
          </a:p>
        </p:txBody>
      </p:sp>
      <p:sp>
        <p:nvSpPr>
          <p:cNvPr id="3" name="Content Placeholder 2"/>
          <p:cNvSpPr>
            <a:spLocks noGrp="1"/>
          </p:cNvSpPr>
          <p:nvPr>
            <p:ph idx="1"/>
          </p:nvPr>
        </p:nvSpPr>
        <p:spPr>
          <a:xfrm>
            <a:off x="457200" y="1200151"/>
            <a:ext cx="4114800" cy="3394472"/>
          </a:xfrm>
        </p:spPr>
        <p:txBody>
          <a:bodyPr/>
          <a:lstStyle/>
          <a:p>
            <a:r>
              <a:rPr lang="en-US" sz="2800" dirty="0"/>
              <a:t>Vector data</a:t>
            </a:r>
          </a:p>
          <a:p>
            <a:pPr lvl="1"/>
            <a:r>
              <a:rPr lang="en-US" sz="2200" dirty="0"/>
              <a:t>Discrete “entities” or Feature</a:t>
            </a:r>
          </a:p>
          <a:p>
            <a:pPr marL="914400" lvl="2" indent="0">
              <a:buNone/>
            </a:pPr>
            <a:r>
              <a:rPr lang="en-US" b="1" dirty="0"/>
              <a:t>Points</a:t>
            </a:r>
            <a:r>
              <a:rPr lang="en-US" dirty="0"/>
              <a:t>:  0 D = a node</a:t>
            </a:r>
          </a:p>
          <a:p>
            <a:pPr marL="914400" lvl="2" indent="0">
              <a:buNone/>
            </a:pPr>
            <a:r>
              <a:rPr lang="en-US" b="1" dirty="0"/>
              <a:t>Lines</a:t>
            </a:r>
            <a:r>
              <a:rPr lang="en-US" dirty="0"/>
              <a:t>: 1 D = beginning node, a line and an end node</a:t>
            </a:r>
          </a:p>
          <a:p>
            <a:pPr marL="914400" lvl="2" indent="0">
              <a:buNone/>
            </a:pPr>
            <a:r>
              <a:rPr lang="en-US" b="1" dirty="0"/>
              <a:t>Polygons</a:t>
            </a:r>
            <a:r>
              <a:rPr lang="en-US" dirty="0"/>
              <a:t>: 2 D  = nodes and lines enclosing an area</a:t>
            </a:r>
          </a:p>
          <a:p>
            <a:pPr lvl="1"/>
            <a:r>
              <a:rPr lang="en-US" dirty="0"/>
              <a:t>Includes Attributes</a:t>
            </a:r>
          </a:p>
          <a:p>
            <a:pPr lvl="1"/>
            <a:r>
              <a:rPr lang="en-US" dirty="0"/>
              <a:t>Includes location information</a:t>
            </a:r>
          </a:p>
          <a:p>
            <a:pPr marL="457200" lvl="1" indent="0">
              <a:buNone/>
            </a:pPr>
            <a:endParaRPr lang="en-US" dirty="0"/>
          </a:p>
          <a:p>
            <a:pPr marL="0" indent="0">
              <a:buNone/>
            </a:pPr>
            <a:endParaRPr lang="en-US" dirty="0"/>
          </a:p>
          <a:p>
            <a:endParaRPr lang="en-US" dirty="0"/>
          </a:p>
          <a:p>
            <a:pPr lvl="1"/>
            <a:endParaRPr lang="en-US" dirty="0"/>
          </a:p>
        </p:txBody>
      </p:sp>
      <p:pic>
        <p:nvPicPr>
          <p:cNvPr id="9" name="Picture 8" descr="Map.jpg"/>
          <p:cNvPicPr>
            <a:picLocks noChangeAspect="1"/>
          </p:cNvPicPr>
          <p:nvPr/>
        </p:nvPicPr>
        <p:blipFill>
          <a:blip r:embed="rId3" cstate="print"/>
          <a:srcRect l="9206" t="23333" r="11176" b="32222"/>
          <a:stretch>
            <a:fillRect/>
          </a:stretch>
        </p:blipFill>
        <p:spPr>
          <a:xfrm>
            <a:off x="4298625" y="1063229"/>
            <a:ext cx="4746660" cy="3429000"/>
          </a:xfrm>
          <a:prstGeom prst="rect">
            <a:avLst/>
          </a:prstGeom>
          <a:ln>
            <a:solidFill>
              <a:schemeClr val="tx1"/>
            </a:solidFill>
          </a:ln>
        </p:spPr>
      </p:pic>
    </p:spTree>
    <p:extLst>
      <p:ext uri="{BB962C8B-B14F-4D97-AF65-F5344CB8AC3E}">
        <p14:creationId xmlns:p14="http://schemas.microsoft.com/office/powerpoint/2010/main" val="29058395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7F5B4E-FE8C-491C-8CE6-1A4F7B41166A}"/>
              </a:ext>
            </a:extLst>
          </p:cNvPr>
          <p:cNvSpPr>
            <a:spLocks noGrp="1"/>
          </p:cNvSpPr>
          <p:nvPr>
            <p:ph type="title"/>
          </p:nvPr>
        </p:nvSpPr>
        <p:spPr/>
        <p:txBody>
          <a:bodyPr>
            <a:normAutofit fontScale="90000"/>
          </a:bodyPr>
          <a:lstStyle/>
          <a:p>
            <a:r>
              <a:rPr lang="en-US" dirty="0"/>
              <a:t>Vector Data – Non-geospatial compared to geospatial</a:t>
            </a:r>
          </a:p>
        </p:txBody>
      </p:sp>
      <p:sp>
        <p:nvSpPr>
          <p:cNvPr id="3" name="Content Placeholder 2">
            <a:extLst>
              <a:ext uri="{FF2B5EF4-FFF2-40B4-BE49-F238E27FC236}">
                <a16:creationId xmlns:a16="http://schemas.microsoft.com/office/drawing/2014/main" id="{2D2876D1-6569-40F0-A412-AA6D8032AE67}"/>
              </a:ext>
            </a:extLst>
          </p:cNvPr>
          <p:cNvSpPr>
            <a:spLocks noGrp="1"/>
          </p:cNvSpPr>
          <p:nvPr>
            <p:ph idx="1"/>
          </p:nvPr>
        </p:nvSpPr>
        <p:spPr>
          <a:xfrm>
            <a:off x="198782" y="1200151"/>
            <a:ext cx="3279913" cy="3394472"/>
          </a:xfrm>
        </p:spPr>
        <p:txBody>
          <a:bodyPr>
            <a:normAutofit fontScale="70000" lnSpcReduction="20000"/>
          </a:bodyPr>
          <a:lstStyle/>
          <a:p>
            <a:pPr marL="0" indent="0">
              <a:buNone/>
            </a:pPr>
            <a:r>
              <a:rPr lang="en-US" dirty="0"/>
              <a:t>Tables can contain data in rows also called records and columns also called fields – no locational data or link to geography</a:t>
            </a:r>
          </a:p>
          <a:p>
            <a:pPr marL="0" indent="0">
              <a:buNone/>
            </a:pPr>
            <a:endParaRPr lang="en-US" dirty="0"/>
          </a:p>
          <a:p>
            <a:pPr marL="0" indent="0">
              <a:buNone/>
            </a:pPr>
            <a:endParaRPr lang="en-US" dirty="0"/>
          </a:p>
          <a:p>
            <a:pPr marL="0" indent="0">
              <a:buNone/>
            </a:pPr>
            <a:endParaRPr lang="en-US" dirty="0"/>
          </a:p>
          <a:p>
            <a:pPr marL="0" indent="0">
              <a:buNone/>
            </a:pPr>
            <a:r>
              <a:rPr lang="en-US" dirty="0"/>
              <a:t>Feature Class data in a geospatial database, each record has a unique ID and a spatial feature type (polygon) with data imbedded to display the feature in a location  (geography)</a:t>
            </a:r>
          </a:p>
        </p:txBody>
      </p:sp>
      <p:pic>
        <p:nvPicPr>
          <p:cNvPr id="4" name="Picture 3">
            <a:extLst>
              <a:ext uri="{FF2B5EF4-FFF2-40B4-BE49-F238E27FC236}">
                <a16:creationId xmlns:a16="http://schemas.microsoft.com/office/drawing/2014/main" id="{AD4D0267-A20F-4C3D-8787-274F685C6ADA}"/>
              </a:ext>
            </a:extLst>
          </p:cNvPr>
          <p:cNvPicPr>
            <a:picLocks noChangeAspect="1"/>
          </p:cNvPicPr>
          <p:nvPr/>
        </p:nvPicPr>
        <p:blipFill>
          <a:blip r:embed="rId2"/>
          <a:stretch>
            <a:fillRect/>
          </a:stretch>
        </p:blipFill>
        <p:spPr>
          <a:xfrm>
            <a:off x="3918917" y="1200151"/>
            <a:ext cx="4767883" cy="916627"/>
          </a:xfrm>
          <a:prstGeom prst="rect">
            <a:avLst/>
          </a:prstGeom>
        </p:spPr>
      </p:pic>
      <p:pic>
        <p:nvPicPr>
          <p:cNvPr id="6" name="Picture 5">
            <a:extLst>
              <a:ext uri="{FF2B5EF4-FFF2-40B4-BE49-F238E27FC236}">
                <a16:creationId xmlns:a16="http://schemas.microsoft.com/office/drawing/2014/main" id="{31081574-83DB-4874-912F-044D52CB2888}"/>
              </a:ext>
            </a:extLst>
          </p:cNvPr>
          <p:cNvPicPr>
            <a:picLocks noChangeAspect="1"/>
          </p:cNvPicPr>
          <p:nvPr/>
        </p:nvPicPr>
        <p:blipFill>
          <a:blip r:embed="rId3"/>
          <a:stretch>
            <a:fillRect/>
          </a:stretch>
        </p:blipFill>
        <p:spPr>
          <a:xfrm>
            <a:off x="3544644" y="2944610"/>
            <a:ext cx="5489823" cy="950751"/>
          </a:xfrm>
          <a:prstGeom prst="rect">
            <a:avLst/>
          </a:prstGeom>
        </p:spPr>
      </p:pic>
    </p:spTree>
    <p:extLst>
      <p:ext uri="{BB962C8B-B14F-4D97-AF65-F5344CB8AC3E}">
        <p14:creationId xmlns:p14="http://schemas.microsoft.com/office/powerpoint/2010/main" val="27980395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D7097-2B38-4095-8B0C-137E1460391E}"/>
              </a:ext>
            </a:extLst>
          </p:cNvPr>
          <p:cNvSpPr>
            <a:spLocks noGrp="1"/>
          </p:cNvSpPr>
          <p:nvPr>
            <p:ph type="title"/>
          </p:nvPr>
        </p:nvSpPr>
        <p:spPr/>
        <p:txBody>
          <a:bodyPr>
            <a:normAutofit fontScale="90000"/>
          </a:bodyPr>
          <a:lstStyle/>
          <a:p>
            <a:r>
              <a:rPr lang="en-US" dirty="0"/>
              <a:t>Ability to Relate Geospatial and Non-geospatial Data </a:t>
            </a:r>
          </a:p>
        </p:txBody>
      </p:sp>
      <p:pic>
        <p:nvPicPr>
          <p:cNvPr id="7" name="Picture 6">
            <a:extLst>
              <a:ext uri="{FF2B5EF4-FFF2-40B4-BE49-F238E27FC236}">
                <a16:creationId xmlns:a16="http://schemas.microsoft.com/office/drawing/2014/main" id="{33097052-C224-4AE9-B543-14F62E121718}"/>
              </a:ext>
            </a:extLst>
          </p:cNvPr>
          <p:cNvPicPr>
            <a:picLocks noChangeAspect="1"/>
          </p:cNvPicPr>
          <p:nvPr/>
        </p:nvPicPr>
        <p:blipFill>
          <a:blip r:embed="rId2"/>
          <a:stretch>
            <a:fillRect/>
          </a:stretch>
        </p:blipFill>
        <p:spPr>
          <a:xfrm>
            <a:off x="1757362" y="3440289"/>
            <a:ext cx="5629275" cy="1228725"/>
          </a:xfrm>
          <a:prstGeom prst="rect">
            <a:avLst/>
          </a:prstGeom>
        </p:spPr>
      </p:pic>
      <p:sp>
        <p:nvSpPr>
          <p:cNvPr id="8" name="TextBox 7">
            <a:extLst>
              <a:ext uri="{FF2B5EF4-FFF2-40B4-BE49-F238E27FC236}">
                <a16:creationId xmlns:a16="http://schemas.microsoft.com/office/drawing/2014/main" id="{ECBD4124-4DA3-4F0F-94CF-9533D6756A62}"/>
              </a:ext>
            </a:extLst>
          </p:cNvPr>
          <p:cNvSpPr txBox="1"/>
          <p:nvPr/>
        </p:nvSpPr>
        <p:spPr>
          <a:xfrm>
            <a:off x="298375" y="791576"/>
            <a:ext cx="2345635" cy="369332"/>
          </a:xfrm>
          <a:prstGeom prst="rect">
            <a:avLst/>
          </a:prstGeom>
          <a:noFill/>
        </p:spPr>
        <p:txBody>
          <a:bodyPr wrap="square" rtlCol="0">
            <a:spAutoFit/>
          </a:bodyPr>
          <a:lstStyle/>
          <a:p>
            <a:r>
              <a:rPr lang="en-US" b="1" dirty="0">
                <a:solidFill>
                  <a:schemeClr val="accent6">
                    <a:lumMod val="75000"/>
                  </a:schemeClr>
                </a:solidFill>
              </a:rPr>
              <a:t>Primary Key field</a:t>
            </a:r>
          </a:p>
        </p:txBody>
      </p:sp>
      <p:sp>
        <p:nvSpPr>
          <p:cNvPr id="10" name="TextBox 9">
            <a:extLst>
              <a:ext uri="{FF2B5EF4-FFF2-40B4-BE49-F238E27FC236}">
                <a16:creationId xmlns:a16="http://schemas.microsoft.com/office/drawing/2014/main" id="{8CC666C5-BCF3-46EF-AF3B-D596E6A8C8B0}"/>
              </a:ext>
            </a:extLst>
          </p:cNvPr>
          <p:cNvSpPr txBox="1"/>
          <p:nvPr/>
        </p:nvSpPr>
        <p:spPr>
          <a:xfrm>
            <a:off x="236675" y="2936031"/>
            <a:ext cx="3041374" cy="369332"/>
          </a:xfrm>
          <a:prstGeom prst="rect">
            <a:avLst/>
          </a:prstGeom>
          <a:noFill/>
        </p:spPr>
        <p:txBody>
          <a:bodyPr wrap="square" rtlCol="0">
            <a:spAutoFit/>
          </a:bodyPr>
          <a:lstStyle/>
          <a:p>
            <a:r>
              <a:rPr lang="en-US" b="1" dirty="0">
                <a:solidFill>
                  <a:schemeClr val="accent1">
                    <a:lumMod val="75000"/>
                  </a:schemeClr>
                </a:solidFill>
              </a:rPr>
              <a:t>Destination Key field</a:t>
            </a:r>
          </a:p>
        </p:txBody>
      </p:sp>
      <p:sp>
        <p:nvSpPr>
          <p:cNvPr id="11" name="Arrow: Curved Up 10">
            <a:extLst>
              <a:ext uri="{FF2B5EF4-FFF2-40B4-BE49-F238E27FC236}">
                <a16:creationId xmlns:a16="http://schemas.microsoft.com/office/drawing/2014/main" id="{D83CCF2B-2353-4F0D-A7F9-64CBD088ED1B}"/>
              </a:ext>
            </a:extLst>
          </p:cNvPr>
          <p:cNvSpPr/>
          <p:nvPr/>
        </p:nvSpPr>
        <p:spPr>
          <a:xfrm rot="5111996" flipV="1">
            <a:off x="2153778" y="1068975"/>
            <a:ext cx="684854" cy="371389"/>
          </a:xfrm>
          <a:prstGeom prst="curvedUp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Arrow: Curved Left 11">
            <a:extLst>
              <a:ext uri="{FF2B5EF4-FFF2-40B4-BE49-F238E27FC236}">
                <a16:creationId xmlns:a16="http://schemas.microsoft.com/office/drawing/2014/main" id="{2BF41CF3-2971-447E-B198-7F2084059DDB}"/>
              </a:ext>
            </a:extLst>
          </p:cNvPr>
          <p:cNvSpPr/>
          <p:nvPr/>
        </p:nvSpPr>
        <p:spPr>
          <a:xfrm>
            <a:off x="2644010" y="3131388"/>
            <a:ext cx="311225" cy="441216"/>
          </a:xfrm>
          <a:prstGeom prst="curvedLeftArrow">
            <a:avLst>
              <a:gd name="adj1" fmla="val 25000"/>
              <a:gd name="adj2" fmla="val 50000"/>
              <a:gd name="adj3" fmla="val 3168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9" name="Content Placeholder 8">
            <a:extLst>
              <a:ext uri="{FF2B5EF4-FFF2-40B4-BE49-F238E27FC236}">
                <a16:creationId xmlns:a16="http://schemas.microsoft.com/office/drawing/2014/main" id="{78B14980-ED80-4955-A2FE-A8C2F191C2EA}"/>
              </a:ext>
            </a:extLst>
          </p:cNvPr>
          <p:cNvPicPr>
            <a:picLocks noGrp="1" noChangeAspect="1"/>
          </p:cNvPicPr>
          <p:nvPr>
            <p:ph idx="1"/>
          </p:nvPr>
        </p:nvPicPr>
        <p:blipFill>
          <a:blip r:embed="rId3"/>
          <a:stretch>
            <a:fillRect/>
          </a:stretch>
        </p:blipFill>
        <p:spPr>
          <a:xfrm>
            <a:off x="158312" y="1611435"/>
            <a:ext cx="6819900" cy="1181100"/>
          </a:xfrm>
          <a:prstGeom prst="rect">
            <a:avLst/>
          </a:prstGeom>
        </p:spPr>
      </p:pic>
    </p:spTree>
    <p:extLst>
      <p:ext uri="{BB962C8B-B14F-4D97-AF65-F5344CB8AC3E}">
        <p14:creationId xmlns:p14="http://schemas.microsoft.com/office/powerpoint/2010/main" val="15486078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Feature </a:t>
            </a:r>
            <a:r>
              <a:rPr lang="en-US" b="1" dirty="0"/>
              <a:t>Relationships</a:t>
            </a:r>
            <a:r>
              <a:rPr lang="en-US" dirty="0"/>
              <a:t> - Using Relates or Joins</a:t>
            </a:r>
          </a:p>
        </p:txBody>
      </p:sp>
      <p:sp>
        <p:nvSpPr>
          <p:cNvPr id="3" name="Content Placeholder 2"/>
          <p:cNvSpPr>
            <a:spLocks noGrp="1"/>
          </p:cNvSpPr>
          <p:nvPr>
            <p:ph idx="1"/>
          </p:nvPr>
        </p:nvSpPr>
        <p:spPr>
          <a:xfrm>
            <a:off x="265044" y="1159565"/>
            <a:ext cx="5037275" cy="3394472"/>
          </a:xfrm>
        </p:spPr>
        <p:txBody>
          <a:bodyPr>
            <a:normAutofit fontScale="92500"/>
          </a:bodyPr>
          <a:lstStyle/>
          <a:p>
            <a:r>
              <a:rPr lang="en-US" sz="2800" dirty="0"/>
              <a:t>One to many</a:t>
            </a:r>
          </a:p>
          <a:p>
            <a:r>
              <a:rPr lang="en-US" sz="2800" dirty="0"/>
              <a:t>Many to many</a:t>
            </a:r>
          </a:p>
          <a:p>
            <a:r>
              <a:rPr lang="en-US" sz="2800" dirty="0"/>
              <a:t>Defines the type of link between dataset tables </a:t>
            </a:r>
          </a:p>
          <a:p>
            <a:pPr lvl="1"/>
            <a:r>
              <a:rPr lang="en-US" sz="2200" b="1" dirty="0"/>
              <a:t>Relate</a:t>
            </a:r>
            <a:r>
              <a:rPr lang="en-US" sz="2200" dirty="0"/>
              <a:t> - Maintained as separate tables</a:t>
            </a:r>
          </a:p>
          <a:p>
            <a:pPr lvl="1"/>
            <a:r>
              <a:rPr lang="en-US" sz="2200" b="1" dirty="0"/>
              <a:t>Joined</a:t>
            </a:r>
            <a:r>
              <a:rPr lang="en-US" sz="2200" dirty="0"/>
              <a:t> – two tables become one table</a:t>
            </a:r>
          </a:p>
          <a:p>
            <a:pPr lvl="2"/>
            <a:r>
              <a:rPr lang="en-US" sz="2000" dirty="0"/>
              <a:t>In Many to one, only joins to first records – so leads to errors</a:t>
            </a:r>
          </a:p>
          <a:p>
            <a:endParaRPr lang="en-US" dirty="0"/>
          </a:p>
          <a:p>
            <a:endParaRPr lang="en-US" dirty="0"/>
          </a:p>
        </p:txBody>
      </p:sp>
      <p:pic>
        <p:nvPicPr>
          <p:cNvPr id="1026" name="Picture 2"/>
          <p:cNvPicPr>
            <a:picLocks noChangeAspect="1" noChangeArrowheads="1"/>
          </p:cNvPicPr>
          <p:nvPr/>
        </p:nvPicPr>
        <p:blipFill>
          <a:blip r:embed="rId3"/>
          <a:srcRect/>
          <a:stretch>
            <a:fillRect/>
          </a:stretch>
        </p:blipFill>
        <p:spPr bwMode="auto">
          <a:xfrm>
            <a:off x="5401710" y="1159565"/>
            <a:ext cx="3562764" cy="1847359"/>
          </a:xfrm>
          <a:prstGeom prst="rect">
            <a:avLst/>
          </a:prstGeom>
          <a:noFill/>
          <a:ln w="9525">
            <a:noFill/>
            <a:miter lim="800000"/>
            <a:headEnd/>
            <a:tailEnd/>
          </a:ln>
          <a:effectLst/>
        </p:spPr>
      </p:pic>
    </p:spTree>
    <p:extLst>
      <p:ext uri="{BB962C8B-B14F-4D97-AF65-F5344CB8AC3E}">
        <p14:creationId xmlns:p14="http://schemas.microsoft.com/office/powerpoint/2010/main" val="40952492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Raster Data Models</a:t>
            </a:r>
          </a:p>
        </p:txBody>
      </p:sp>
      <p:sp>
        <p:nvSpPr>
          <p:cNvPr id="3" name="Content Placeholder 2"/>
          <p:cNvSpPr>
            <a:spLocks noGrp="1"/>
          </p:cNvSpPr>
          <p:nvPr>
            <p:ph idx="1"/>
          </p:nvPr>
        </p:nvSpPr>
        <p:spPr>
          <a:xfrm>
            <a:off x="165652" y="874514"/>
            <a:ext cx="8229600" cy="3394472"/>
          </a:xfrm>
        </p:spPr>
        <p:txBody>
          <a:bodyPr/>
          <a:lstStyle/>
          <a:p>
            <a:pPr marL="0" indent="0">
              <a:buNone/>
            </a:pPr>
            <a:r>
              <a:rPr lang="en-US" sz="2000" dirty="0"/>
              <a:t>Cells/pixels – continuous data</a:t>
            </a:r>
          </a:p>
          <a:p>
            <a:pPr lvl="1"/>
            <a:r>
              <a:rPr lang="en-US" sz="1600" dirty="0"/>
              <a:t>Each cell has one attribute</a:t>
            </a:r>
          </a:p>
          <a:p>
            <a:pPr lvl="1"/>
            <a:r>
              <a:rPr lang="en-US" sz="1600" dirty="0"/>
              <a:t>Location by cell position </a:t>
            </a:r>
          </a:p>
          <a:p>
            <a:endParaRPr lang="en-US" dirty="0"/>
          </a:p>
          <a:p>
            <a:endParaRPr lang="en-US" dirty="0"/>
          </a:p>
          <a:p>
            <a:pPr lvl="1"/>
            <a:endParaRPr lang="en-US" dirty="0"/>
          </a:p>
        </p:txBody>
      </p:sp>
      <p:pic>
        <p:nvPicPr>
          <p:cNvPr id="5" name="Picture 4" descr="Map.jpg"/>
          <p:cNvPicPr>
            <a:picLocks noChangeAspect="1"/>
          </p:cNvPicPr>
          <p:nvPr/>
        </p:nvPicPr>
        <p:blipFill>
          <a:blip r:embed="rId3" cstate="print"/>
          <a:srcRect l="11176" t="7778" r="9739" b="37778"/>
          <a:stretch>
            <a:fillRect/>
          </a:stretch>
        </p:blipFill>
        <p:spPr>
          <a:xfrm>
            <a:off x="359140" y="1850438"/>
            <a:ext cx="2843539" cy="2533335"/>
          </a:xfrm>
          <a:prstGeom prst="rect">
            <a:avLst/>
          </a:prstGeom>
          <a:ln>
            <a:solidFill>
              <a:schemeClr val="tx1"/>
            </a:solidFill>
          </a:ln>
        </p:spPr>
      </p:pic>
      <p:pic>
        <p:nvPicPr>
          <p:cNvPr id="4" name="Picture 3">
            <a:extLst>
              <a:ext uri="{FF2B5EF4-FFF2-40B4-BE49-F238E27FC236}">
                <a16:creationId xmlns:a16="http://schemas.microsoft.com/office/drawing/2014/main" id="{01C670D0-7D15-4363-AB5D-9306832D031C}"/>
              </a:ext>
            </a:extLst>
          </p:cNvPr>
          <p:cNvPicPr>
            <a:picLocks noChangeAspect="1"/>
          </p:cNvPicPr>
          <p:nvPr/>
        </p:nvPicPr>
        <p:blipFill>
          <a:blip r:embed="rId4"/>
          <a:stretch>
            <a:fillRect/>
          </a:stretch>
        </p:blipFill>
        <p:spPr>
          <a:xfrm>
            <a:off x="3405922" y="1123439"/>
            <a:ext cx="3458742" cy="2440361"/>
          </a:xfrm>
          <a:prstGeom prst="rect">
            <a:avLst/>
          </a:prstGeom>
        </p:spPr>
      </p:pic>
      <p:pic>
        <p:nvPicPr>
          <p:cNvPr id="6" name="Picture 5">
            <a:extLst>
              <a:ext uri="{FF2B5EF4-FFF2-40B4-BE49-F238E27FC236}">
                <a16:creationId xmlns:a16="http://schemas.microsoft.com/office/drawing/2014/main" id="{ECBD7180-8544-4766-9A04-FD6DEE818542}"/>
              </a:ext>
            </a:extLst>
          </p:cNvPr>
          <p:cNvPicPr/>
          <p:nvPr/>
        </p:nvPicPr>
        <p:blipFill>
          <a:blip r:embed="rId5" cstate="print"/>
          <a:srcRect r="4691"/>
          <a:stretch>
            <a:fillRect/>
          </a:stretch>
        </p:blipFill>
        <p:spPr bwMode="auto">
          <a:xfrm>
            <a:off x="6963525" y="1123439"/>
            <a:ext cx="2087710" cy="2565482"/>
          </a:xfrm>
          <a:prstGeom prst="rect">
            <a:avLst/>
          </a:prstGeom>
          <a:noFill/>
          <a:ln w="9525">
            <a:noFill/>
            <a:miter lim="800000"/>
            <a:headEnd/>
            <a:tailEnd/>
          </a:ln>
        </p:spPr>
      </p:pic>
      <p:sp>
        <p:nvSpPr>
          <p:cNvPr id="7" name="TextBox 6">
            <a:extLst>
              <a:ext uri="{FF2B5EF4-FFF2-40B4-BE49-F238E27FC236}">
                <a16:creationId xmlns:a16="http://schemas.microsoft.com/office/drawing/2014/main" id="{711064B9-864E-434F-9EA3-C37AC61A7C0E}"/>
              </a:ext>
            </a:extLst>
          </p:cNvPr>
          <p:cNvSpPr txBox="1"/>
          <p:nvPr/>
        </p:nvSpPr>
        <p:spPr>
          <a:xfrm>
            <a:off x="3916017" y="3624010"/>
            <a:ext cx="2998078" cy="1323439"/>
          </a:xfrm>
          <a:prstGeom prst="rect">
            <a:avLst/>
          </a:prstGeom>
          <a:noFill/>
        </p:spPr>
        <p:txBody>
          <a:bodyPr wrap="square" rtlCol="0">
            <a:spAutoFit/>
          </a:bodyPr>
          <a:lstStyle/>
          <a:p>
            <a:r>
              <a:rPr lang="en-US" sz="1600" dirty="0"/>
              <a:t>Imagery – Each pixels displaying value from one sensor that can be combined into one composite image from multiple sensors</a:t>
            </a:r>
          </a:p>
        </p:txBody>
      </p:sp>
      <p:sp>
        <p:nvSpPr>
          <p:cNvPr id="8" name="TextBox 7">
            <a:extLst>
              <a:ext uri="{FF2B5EF4-FFF2-40B4-BE49-F238E27FC236}">
                <a16:creationId xmlns:a16="http://schemas.microsoft.com/office/drawing/2014/main" id="{30366BF1-6B69-4E6A-B3F7-72EE07977404}"/>
              </a:ext>
            </a:extLst>
          </p:cNvPr>
          <p:cNvSpPr txBox="1"/>
          <p:nvPr/>
        </p:nvSpPr>
        <p:spPr>
          <a:xfrm>
            <a:off x="253957" y="4383773"/>
            <a:ext cx="3151965" cy="584775"/>
          </a:xfrm>
          <a:prstGeom prst="rect">
            <a:avLst/>
          </a:prstGeom>
          <a:noFill/>
        </p:spPr>
        <p:txBody>
          <a:bodyPr wrap="square" rtlCol="0">
            <a:spAutoFit/>
          </a:bodyPr>
          <a:lstStyle/>
          <a:p>
            <a:r>
              <a:rPr lang="en-US" sz="1600" dirty="0"/>
              <a:t>Raster Data – Pixels displayed with its attribute value </a:t>
            </a:r>
          </a:p>
        </p:txBody>
      </p:sp>
    </p:spTree>
    <p:extLst>
      <p:ext uri="{BB962C8B-B14F-4D97-AF65-F5344CB8AC3E}">
        <p14:creationId xmlns:p14="http://schemas.microsoft.com/office/powerpoint/2010/main" val="3968192255"/>
      </p:ext>
    </p:extLst>
  </p:cSld>
  <p:clrMapOvr>
    <a:masterClrMapping/>
  </p:clrMapOvr>
</p:sld>
</file>

<file path=ppt/theme/theme1.xml><?xml version="1.0" encoding="utf-8"?>
<a:theme xmlns:a="http://schemas.openxmlformats.org/drawingml/2006/main" name="GeoTechCenterTemplateMay2014">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Understanding Spatial Data Module 2 Unit 3 Spatial Data Quality Oct 8 2014 V1</Template>
  <TotalTime>45585</TotalTime>
  <Words>1978</Words>
  <Application>Microsoft Office PowerPoint</Application>
  <PresentationFormat>On-screen Show (16:9)</PresentationFormat>
  <Paragraphs>206</Paragraphs>
  <Slides>20</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ＭＳ Ｐゴシック</vt:lpstr>
      <vt:lpstr>Arial</vt:lpstr>
      <vt:lpstr>Calibri</vt:lpstr>
      <vt:lpstr>Times New Roman</vt:lpstr>
      <vt:lpstr>GeoTechCenterTemplateMay2014</vt:lpstr>
      <vt:lpstr>Data Management - Concept Module Introductory Concepts Related to Data Management Systems for Geospatial Technology</vt:lpstr>
      <vt:lpstr>This Concept Module Reviews Basic Concepts for Design Aspects and Data Modeling Related to Data Management</vt:lpstr>
      <vt:lpstr>PowerPoint Presentation</vt:lpstr>
      <vt:lpstr>Data Models</vt:lpstr>
      <vt:lpstr>Data Models</vt:lpstr>
      <vt:lpstr>Vector Data – Non-geospatial compared to geospatial</vt:lpstr>
      <vt:lpstr>Ability to Relate Geospatial and Non-geospatial Data </vt:lpstr>
      <vt:lpstr>Feature Relationships - Using Relates or Joins</vt:lpstr>
      <vt:lpstr>Raster Data Models</vt:lpstr>
      <vt:lpstr>What else is needed?</vt:lpstr>
      <vt:lpstr>Overview Comparing Projects or Enterprise Needs </vt:lpstr>
      <vt:lpstr>Enterprise Generally Involves a Centralized Department Overseeing Use Across an Enterprise</vt:lpstr>
      <vt:lpstr>Four Components of a Database Management System (DBMS)</vt:lpstr>
      <vt:lpstr>Different Database Management System Structures</vt:lpstr>
      <vt:lpstr>PowerPoint Presentation</vt:lpstr>
      <vt:lpstr>Why use a DBMS?</vt:lpstr>
      <vt:lpstr>Versioning In Enterprise Systems</vt:lpstr>
      <vt:lpstr>PowerPoint Presentation</vt:lpstr>
      <vt:lpstr>Links to More Help</vt:lpstr>
      <vt:lpstr>See GeoTech Center website (geotechcenter.org) for additional Concept Modules and to take a Quiz on this Concept Module topic to earn a Micro Certificate Badge.  If you need more detailed help, you will find other resources on the GeoTech Center website including Model Courses on topics needed by the geospatial technology workforce.  This Module Is Licensed Under Creative Commons     By: GeoTech Center geotechcenter.org Note: some content is a derivative of other CC authors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Ann Johnson</dc:creator>
  <cp:lastModifiedBy>Ann Johnson</cp:lastModifiedBy>
  <cp:revision>554</cp:revision>
  <dcterms:created xsi:type="dcterms:W3CDTF">1996-09-27T23:15:22Z</dcterms:created>
  <dcterms:modified xsi:type="dcterms:W3CDTF">2018-02-28T00:16:12Z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emplateType">
    <vt:i4>1</vt:i4>
  </property>
  <property fmtid="{D5CDD505-2E9C-101B-9397-08002B2CF9AE}" pid="3" name="GraphicType">
    <vt:i4>2</vt:i4>
  </property>
  <property fmtid="{D5CDD505-2E9C-101B-9397-08002B2CF9AE}" pid="4" name="Compression">
    <vt:i4>100</vt:i4>
  </property>
  <property fmtid="{D5CDD505-2E9C-101B-9397-08002B2CF9AE}" pid="5" name="ScreenSize">
    <vt:i4>2</vt:i4>
  </property>
  <property fmtid="{D5CDD505-2E9C-101B-9397-08002B2CF9AE}" pid="6" name="ScreenUsage">
    <vt:i4>2</vt:i4>
  </property>
  <property fmtid="{D5CDD505-2E9C-101B-9397-08002B2CF9AE}" pid="7" name="MailAddress">
    <vt:lpwstr/>
  </property>
  <property fmtid="{D5CDD505-2E9C-101B-9397-08002B2CF9AE}" pid="8" name="HomePage">
    <vt:lpwstr/>
  </property>
  <property fmtid="{D5CDD505-2E9C-101B-9397-08002B2CF9AE}" pid="9" name="Other">
    <vt:lpwstr/>
  </property>
  <property fmtid="{D5CDD505-2E9C-101B-9397-08002B2CF9AE}" pid="10" name="DownloadOriginal">
    <vt:bool>true</vt:bool>
  </property>
  <property fmtid="{D5CDD505-2E9C-101B-9397-08002B2CF9AE}" pid="11" name="DownloadIEButton">
    <vt:bool>false</vt:bool>
  </property>
  <property fmtid="{D5CDD505-2E9C-101B-9397-08002B2CF9AE}" pid="12" name="UseBrowserColor">
    <vt:bool>true</vt:bool>
  </property>
  <property fmtid="{D5CDD505-2E9C-101B-9397-08002B2CF9AE}" pid="13" name="BackColor">
    <vt:i4>15132390</vt:i4>
  </property>
  <property fmtid="{D5CDD505-2E9C-101B-9397-08002B2CF9AE}" pid="14" name="TextColor">
    <vt:i4>0</vt:i4>
  </property>
  <property fmtid="{D5CDD505-2E9C-101B-9397-08002B2CF9AE}" pid="15" name="LinkColor">
    <vt:i4>16711782</vt:i4>
  </property>
  <property fmtid="{D5CDD505-2E9C-101B-9397-08002B2CF9AE}" pid="16" name="VisitedColor">
    <vt:i4>10040268</vt:i4>
  </property>
  <property fmtid="{D5CDD505-2E9C-101B-9397-08002B2CF9AE}" pid="17" name="TransparentButton">
    <vt:i4>0</vt:i4>
  </property>
  <property fmtid="{D5CDD505-2E9C-101B-9397-08002B2CF9AE}" pid="18" name="ButtonType">
    <vt:i4>3</vt:i4>
  </property>
  <property fmtid="{D5CDD505-2E9C-101B-9397-08002B2CF9AE}" pid="19" name="ShowNotes">
    <vt:bool>false</vt:bool>
  </property>
  <property fmtid="{D5CDD505-2E9C-101B-9397-08002B2CF9AE}" pid="20" name="NavBtnPos">
    <vt:i4>1</vt:i4>
  </property>
  <property fmtid="{D5CDD505-2E9C-101B-9397-08002B2CF9AE}" pid="21" name="OutputDir">
    <vt:lpwstr>E:\ANNS_FOLDER\Prenhall</vt:lpwstr>
  </property>
</Properties>
</file>