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2" r:id="rId1"/>
  </p:sldMasterIdLst>
  <p:notesMasterIdLst>
    <p:notesMasterId r:id="rId13"/>
  </p:notesMasterIdLst>
  <p:sldIdLst>
    <p:sldId id="529" r:id="rId2"/>
    <p:sldId id="552" r:id="rId3"/>
    <p:sldId id="555" r:id="rId4"/>
    <p:sldId id="556" r:id="rId5"/>
    <p:sldId id="557" r:id="rId6"/>
    <p:sldId id="558" r:id="rId7"/>
    <p:sldId id="559" r:id="rId8"/>
    <p:sldId id="539" r:id="rId9"/>
    <p:sldId id="560" r:id="rId10"/>
    <p:sldId id="507" r:id="rId11"/>
    <p:sldId id="553" r:id="rId12"/>
  </p:sldIdLst>
  <p:sldSz cx="9144000" cy="5143500" type="screen16x9"/>
  <p:notesSz cx="6858000" cy="9180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9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8" autoAdjust="0"/>
    <p:restoredTop sz="94660"/>
  </p:normalViewPr>
  <p:slideViewPr>
    <p:cSldViewPr>
      <p:cViewPr varScale="1">
        <p:scale>
          <a:sx n="73" d="100"/>
          <a:sy n="73" d="100"/>
        </p:scale>
        <p:origin x="62" y="118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6" d="100"/>
          <a:sy n="76" d="100"/>
        </p:scale>
        <p:origin x="-2842" y="-77"/>
      </p:cViewPr>
      <p:guideLst>
        <p:guide orient="horz" pos="289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68035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66844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548602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35894" y="765324"/>
            <a:ext cx="8245162" cy="1106260"/>
          </a:xfrm>
          <a:effectLst/>
        </p:spPr>
        <p:txBody>
          <a:bodyPr anchor="b">
            <a:normAutofit/>
          </a:bodyPr>
          <a:lstStyle>
            <a:lvl1pPr>
              <a:defRPr sz="27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435895" y="1871584"/>
            <a:ext cx="8245160" cy="442741"/>
          </a:xfrm>
        </p:spPr>
        <p:txBody>
          <a:bodyPr anchor="t">
            <a:normAutofit/>
          </a:bodyPr>
          <a:lstStyle>
            <a:lvl1pPr marL="0" indent="0" algn="l">
              <a:buNone/>
              <a:defRPr sz="1200" cap="all">
                <a:solidFill>
                  <a:schemeClr val="accent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71571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435894" y="526617"/>
            <a:ext cx="8272212" cy="76035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AE984FE5-E042-452C-A8DB-F0A4A0A48413}" type="slidenum">
              <a:rPr lang="en-US" smtClean="0"/>
              <a:pPr/>
              <a:t>‹#›</a:t>
            </a:fld>
            <a:endParaRPr lang="en-US"/>
          </a:p>
        </p:txBody>
      </p:sp>
    </p:spTree>
    <p:extLst>
      <p:ext uri="{BB962C8B-B14F-4D97-AF65-F5344CB8AC3E}">
        <p14:creationId xmlns:p14="http://schemas.microsoft.com/office/powerpoint/2010/main" val="2913135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506795"/>
            <a:ext cx="1503123" cy="388730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81193" y="506795"/>
            <a:ext cx="5922209" cy="388730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745255" y="4467103"/>
            <a:ext cx="996106" cy="273844"/>
          </a:xfrm>
        </p:spPr>
        <p:txBody>
          <a:bodyPr/>
          <a:lstStyle>
            <a:lvl1pPr>
              <a:defRPr>
                <a:solidFill>
                  <a:schemeClr val="accent1">
                    <a:lumMod val="75000"/>
                    <a:lumOff val="25000"/>
                  </a:schemeClr>
                </a:solidFill>
              </a:defRPr>
            </a:lvl1pPr>
          </a:lstStyle>
          <a:p>
            <a:pPr>
              <a:defRPr/>
            </a:pPr>
            <a:endParaRPr lang="en-US"/>
          </a:p>
        </p:txBody>
      </p:sp>
      <p:sp>
        <p:nvSpPr>
          <p:cNvPr id="5" name="Footer Placeholder 4"/>
          <p:cNvSpPr>
            <a:spLocks noGrp="1"/>
          </p:cNvSpPr>
          <p:nvPr>
            <p:ph type="ftr" sz="quarter" idx="11"/>
          </p:nvPr>
        </p:nvSpPr>
        <p:spPr>
          <a:xfrm>
            <a:off x="581193" y="4463859"/>
            <a:ext cx="5922209" cy="273844"/>
          </a:xfrm>
        </p:spPr>
        <p:txBody>
          <a:bodyPr/>
          <a:lstStyle/>
          <a:p>
            <a:pPr>
              <a:defRPr/>
            </a:pPr>
            <a:endParaRPr lang="en-US"/>
          </a:p>
        </p:txBody>
      </p:sp>
      <p:sp>
        <p:nvSpPr>
          <p:cNvPr id="6" name="Slide Number Placeholder 5"/>
          <p:cNvSpPr>
            <a:spLocks noGrp="1"/>
          </p:cNvSpPr>
          <p:nvPr>
            <p:ph type="sldNum" sz="quarter" idx="12"/>
          </p:nvPr>
        </p:nvSpPr>
        <p:spPr>
          <a:xfrm>
            <a:off x="7834962" y="4467103"/>
            <a:ext cx="873146" cy="273844"/>
          </a:xfrm>
        </p:spPr>
        <p:txBody>
          <a:bodyPr/>
          <a:lstStyle>
            <a:lvl1pPr>
              <a:defRPr>
                <a:solidFill>
                  <a:schemeClr val="accent1">
                    <a:lumMod val="75000"/>
                    <a:lumOff val="25000"/>
                  </a:schemeClr>
                </a:solidFill>
              </a:defRPr>
            </a:lvl1pPr>
          </a:lstStyle>
          <a:p>
            <a:fld id="{0F036331-7EFB-4D85-A50F-A6EB56F06C6D}" type="slidenum">
              <a:rPr lang="en-US" smtClean="0"/>
              <a:pPr/>
              <a:t>‹#›</a:t>
            </a:fld>
            <a:endParaRPr lang="en-US"/>
          </a:p>
        </p:txBody>
      </p:sp>
    </p:spTree>
    <p:extLst>
      <p:ext uri="{BB962C8B-B14F-4D97-AF65-F5344CB8AC3E}">
        <p14:creationId xmlns:p14="http://schemas.microsoft.com/office/powerpoint/2010/main" val="590702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5894" y="526617"/>
            <a:ext cx="8272212" cy="760350"/>
          </a:xfrm>
        </p:spPr>
        <p:txBody>
          <a:bodyPr/>
          <a:lstStyle>
            <a:lvl1pPr>
              <a:defRPr>
                <a:solidFill>
                  <a:srgbClr val="0070C0"/>
                </a:solidFill>
              </a:defRPr>
            </a:lvl1pPr>
          </a:lstStyle>
          <a:p>
            <a:r>
              <a:rPr lang="en-US"/>
              <a:t>Click to edit Master title style</a:t>
            </a:r>
            <a:endParaRPr lang="en-US" dirty="0"/>
          </a:p>
        </p:txBody>
      </p:sp>
      <p:sp>
        <p:nvSpPr>
          <p:cNvPr id="3" name="Content Placeholder 2"/>
          <p:cNvSpPr>
            <a:spLocks noGrp="1"/>
          </p:cNvSpPr>
          <p:nvPr>
            <p:ph idx="1"/>
          </p:nvPr>
        </p:nvSpPr>
        <p:spPr>
          <a:xfrm>
            <a:off x="435895" y="1655905"/>
            <a:ext cx="8272211" cy="2758727"/>
          </a:xfr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7918725" y="4467103"/>
            <a:ext cx="789381" cy="273844"/>
          </a:xfrm>
        </p:spPr>
        <p:txBody>
          <a:bodyPr/>
          <a:lstStyle/>
          <a:p>
            <a:fld id="{4144E197-E4AC-414C-B4C1-26BCBA6EE0D2}" type="slidenum">
              <a:rPr lang="en-US" smtClean="0"/>
              <a:pPr/>
              <a:t>‹#›</a:t>
            </a:fld>
            <a:endParaRPr lang="en-US"/>
          </a:p>
        </p:txBody>
      </p:sp>
      <p:pic>
        <p:nvPicPr>
          <p:cNvPr id="7" name="Picture 43" descr="GeoTechLogo_Draft04_Transp.png"/>
          <p:cNvPicPr>
            <a:picLocks noChangeAspect="1"/>
          </p:cNvPicPr>
          <p:nvPr/>
        </p:nvPicPr>
        <p:blipFill>
          <a:blip r:embed="rId2" cstate="print"/>
          <a:srcRect/>
          <a:stretch>
            <a:fillRect/>
          </a:stretch>
        </p:blipFill>
        <p:spPr bwMode="auto">
          <a:xfrm>
            <a:off x="7718026" y="4624743"/>
            <a:ext cx="1300550" cy="378415"/>
          </a:xfrm>
          <a:prstGeom prst="rect">
            <a:avLst/>
          </a:prstGeom>
          <a:noFill/>
          <a:ln w="9525">
            <a:noFill/>
            <a:miter lim="800000"/>
            <a:headEnd/>
            <a:tailEnd/>
          </a:ln>
        </p:spPr>
      </p:pic>
    </p:spTree>
    <p:extLst>
      <p:ext uri="{BB962C8B-B14F-4D97-AF65-F5344CB8AC3E}">
        <p14:creationId xmlns:p14="http://schemas.microsoft.com/office/powerpoint/2010/main" val="3049510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35895" y="2282933"/>
            <a:ext cx="8272211" cy="1123130"/>
          </a:xfrm>
        </p:spPr>
        <p:txBody>
          <a:bodyPr anchor="b">
            <a:normAutofit/>
          </a:bodyPr>
          <a:lstStyle>
            <a:lvl1pPr algn="l">
              <a:defRPr sz="27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35895" y="3406063"/>
            <a:ext cx="8272211" cy="450417"/>
          </a:xfrm>
        </p:spPr>
        <p:txBody>
          <a:bodyPr anchor="t">
            <a:normAutofit/>
          </a:bodyPr>
          <a:lstStyle>
            <a:lvl1pPr marL="0" indent="0" algn="l">
              <a:buNone/>
              <a:defRPr sz="1350" cap="all">
                <a:solidFill>
                  <a:schemeClr val="accent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pPr>
              <a:defRPr/>
            </a:pPr>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8D6C9FB5-4FA5-4F43-B3FC-65A4CD564ABE}" type="slidenum">
              <a:rPr lang="en-US" smtClean="0"/>
              <a:pPr/>
              <a:t>‹#›</a:t>
            </a:fld>
            <a:endParaRPr lang="en-US"/>
          </a:p>
        </p:txBody>
      </p:sp>
    </p:spTree>
    <p:extLst>
      <p:ext uri="{BB962C8B-B14F-4D97-AF65-F5344CB8AC3E}">
        <p14:creationId xmlns:p14="http://schemas.microsoft.com/office/powerpoint/2010/main" val="4069146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35895" y="547244"/>
            <a:ext cx="8272212" cy="74124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35895" y="1671003"/>
            <a:ext cx="4066793" cy="272478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1313" y="1671003"/>
            <a:ext cx="4066794" cy="272478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184312CD-D80A-40A5-A207-4797B49A9224}" type="slidenum">
              <a:rPr lang="en-US" smtClean="0"/>
              <a:pPr/>
              <a:t>‹#›</a:t>
            </a:fld>
            <a:endParaRPr lang="en-US"/>
          </a:p>
        </p:txBody>
      </p:sp>
    </p:spTree>
    <p:extLst>
      <p:ext uri="{BB962C8B-B14F-4D97-AF65-F5344CB8AC3E}">
        <p14:creationId xmlns:p14="http://schemas.microsoft.com/office/powerpoint/2010/main" val="3298181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435895" y="547244"/>
            <a:ext cx="8272212" cy="741249"/>
          </a:xfrm>
        </p:spPr>
        <p:txBody>
          <a:bodyPr/>
          <a:lstStyle/>
          <a:p>
            <a:r>
              <a:rPr lang="en-US"/>
              <a:t>Click to edit Master title style</a:t>
            </a:r>
            <a:endParaRPr lang="en-US" dirty="0"/>
          </a:p>
        </p:txBody>
      </p:sp>
      <p:sp>
        <p:nvSpPr>
          <p:cNvPr id="3" name="Text Placeholder 2"/>
          <p:cNvSpPr>
            <a:spLocks noGrp="1"/>
          </p:cNvSpPr>
          <p:nvPr>
            <p:ph type="body" idx="1"/>
          </p:nvPr>
        </p:nvSpPr>
        <p:spPr>
          <a:xfrm>
            <a:off x="665415" y="1688169"/>
            <a:ext cx="3815306" cy="402004"/>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35896" y="2194540"/>
            <a:ext cx="4044825" cy="220124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92802" y="1688169"/>
            <a:ext cx="3815305" cy="415030"/>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63282" y="2194540"/>
            <a:ext cx="4044825" cy="220124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852AB201-158E-4A2B-A7BE-544DDE6487B6}" type="slidenum">
              <a:rPr lang="en-US" smtClean="0"/>
              <a:pPr/>
              <a:t>‹#›</a:t>
            </a:fld>
            <a:endParaRPr lang="en-US"/>
          </a:p>
        </p:txBody>
      </p:sp>
    </p:spTree>
    <p:extLst>
      <p:ext uri="{BB962C8B-B14F-4D97-AF65-F5344CB8AC3E}">
        <p14:creationId xmlns:p14="http://schemas.microsoft.com/office/powerpoint/2010/main" val="65520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431921" y="547244"/>
            <a:ext cx="8272212" cy="741249"/>
          </a:xfrm>
        </p:spPr>
        <p:txBody>
          <a:bodyPr/>
          <a:lstStyle>
            <a:lvl1pPr>
              <a:defRPr/>
            </a:lvl1pPr>
          </a:lstStyle>
          <a:p>
            <a:r>
              <a:rPr lang="en-US" dirty="0" err="1"/>
              <a:t>ster</a:t>
            </a:r>
            <a:r>
              <a:rPr lang="en-US" dirty="0"/>
              <a:t> title style</a:t>
            </a:r>
          </a:p>
        </p:txBody>
      </p:sp>
    </p:spTree>
    <p:extLst>
      <p:ext uri="{BB962C8B-B14F-4D97-AF65-F5344CB8AC3E}">
        <p14:creationId xmlns:p14="http://schemas.microsoft.com/office/powerpoint/2010/main" val="46061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97F1BA40-3E2C-4F20-8540-4946FAC7447B}" type="slidenum">
              <a:rPr lang="en-US" smtClean="0"/>
              <a:pPr/>
              <a:t>‹#›</a:t>
            </a:fld>
            <a:endParaRPr lang="en-US"/>
          </a:p>
        </p:txBody>
      </p:sp>
    </p:spTree>
    <p:extLst>
      <p:ext uri="{BB962C8B-B14F-4D97-AF65-F5344CB8AC3E}">
        <p14:creationId xmlns:p14="http://schemas.microsoft.com/office/powerpoint/2010/main" val="4046712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5894" y="3946722"/>
            <a:ext cx="3682084" cy="517136"/>
          </a:xfrm>
        </p:spPr>
        <p:txBody>
          <a:bodyPr anchor="ctr"/>
          <a:lstStyle>
            <a:lvl1pPr algn="l">
              <a:defRPr sz="15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335862" y="450900"/>
            <a:ext cx="8469630" cy="3153600"/>
          </a:xfrm>
        </p:spPr>
        <p:txBody>
          <a:bodyPr anchor="ctr">
            <a:normAutofit/>
          </a:bodyPr>
          <a:lstStyle>
            <a:lvl1pPr>
              <a:defRPr sz="1500">
                <a:solidFill>
                  <a:schemeClr val="tx2"/>
                </a:solidFill>
              </a:defRPr>
            </a:lvl1pPr>
            <a:lvl2pPr>
              <a:defRPr sz="1350">
                <a:solidFill>
                  <a:schemeClr val="tx2"/>
                </a:solidFill>
              </a:defRPr>
            </a:lvl2pPr>
            <a:lvl3pPr>
              <a:defRPr sz="1200">
                <a:solidFill>
                  <a:schemeClr val="tx2"/>
                </a:solidFill>
              </a:defRPr>
            </a:lvl3pPr>
            <a:lvl4pPr>
              <a:defRPr sz="1050">
                <a:solidFill>
                  <a:schemeClr val="tx2"/>
                </a:solidFill>
              </a:defRPr>
            </a:lvl4pPr>
            <a:lvl5pPr>
              <a:defRPr sz="1050">
                <a:solidFill>
                  <a:schemeClr val="tx2"/>
                </a:solidFill>
              </a:defRPr>
            </a:lvl5pPr>
            <a:lvl6pPr>
              <a:defRPr sz="1050">
                <a:solidFill>
                  <a:schemeClr val="tx2"/>
                </a:solidFill>
              </a:defRPr>
            </a:lvl6pPr>
            <a:lvl7pPr>
              <a:defRPr sz="1050">
                <a:solidFill>
                  <a:schemeClr val="tx2"/>
                </a:solidFill>
              </a:defRPr>
            </a:lvl7pPr>
            <a:lvl8pPr>
              <a:defRPr sz="1050">
                <a:solidFill>
                  <a:schemeClr val="tx2"/>
                </a:solidFill>
              </a:defRPr>
            </a:lvl8pPr>
            <a:lvl9pPr>
              <a:defRPr sz="105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305618" y="3946723"/>
            <a:ext cx="4402490" cy="517136"/>
          </a:xfrm>
        </p:spPr>
        <p:txBody>
          <a:bodyPr anchor="ctr">
            <a:normAutofit/>
          </a:bodyPr>
          <a:lstStyle>
            <a:lvl1pPr marL="0" indent="0" algn="r">
              <a:buNone/>
              <a:defRPr sz="825">
                <a:solidFill>
                  <a:schemeClr val="bg1"/>
                </a:solidFill>
              </a:defRPr>
            </a:lvl1pPr>
            <a:lvl2pPr marL="342900" indent="0">
              <a:buNone/>
              <a:defRPr sz="825"/>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pPr>
              <a:defRPr/>
            </a:pPr>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7ED59F94-79B9-42F0-B4CB-D23E80DE1127}" type="slidenum">
              <a:rPr lang="en-US" smtClean="0"/>
              <a:pPr/>
              <a:t>‹#›</a:t>
            </a:fld>
            <a:endParaRPr lang="en-US"/>
          </a:p>
        </p:txBody>
      </p:sp>
    </p:spTree>
    <p:extLst>
      <p:ext uri="{BB962C8B-B14F-4D97-AF65-F5344CB8AC3E}">
        <p14:creationId xmlns:p14="http://schemas.microsoft.com/office/powerpoint/2010/main" val="3646365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5895" y="3520042"/>
            <a:ext cx="8272212" cy="425054"/>
          </a:xfrm>
        </p:spPr>
        <p:txBody>
          <a:bodyPr anchor="b">
            <a:normAutofit/>
          </a:bodyPr>
          <a:lstStyle>
            <a:lvl1pPr algn="l">
              <a:defRPr sz="18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335863" y="449794"/>
            <a:ext cx="8468144" cy="266793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435894" y="3945096"/>
            <a:ext cx="8272213" cy="449003"/>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52BC8A86-4003-4436-AFCC-7E9103B733DA}" type="slidenum">
              <a:rPr lang="en-US" smtClean="0"/>
              <a:pPr/>
              <a:t>‹#›</a:t>
            </a:fld>
            <a:endParaRPr lang="en-US"/>
          </a:p>
        </p:txBody>
      </p:sp>
    </p:spTree>
    <p:extLst>
      <p:ext uri="{BB962C8B-B14F-4D97-AF65-F5344CB8AC3E}">
        <p14:creationId xmlns:p14="http://schemas.microsoft.com/office/powerpoint/2010/main" val="92972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5894" y="528843"/>
            <a:ext cx="8272212" cy="892166"/>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435894" y="1752002"/>
            <a:ext cx="8272212" cy="2642096"/>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04464" y="4467103"/>
            <a:ext cx="2133599" cy="273844"/>
          </a:xfrm>
          <a:prstGeom prst="rect">
            <a:avLst/>
          </a:prstGeom>
        </p:spPr>
        <p:txBody>
          <a:bodyPr vert="horz" lIns="91440" tIns="45720" rIns="91440" bIns="45720" rtlCol="0" anchor="ctr"/>
          <a:lstStyle>
            <a:lvl1pPr algn="r">
              <a:defRPr sz="675">
                <a:solidFill>
                  <a:schemeClr val="accent2"/>
                </a:solidFill>
              </a:defRPr>
            </a:lvl1pPr>
          </a:lstStyle>
          <a:p>
            <a:pPr>
              <a:defRPr/>
            </a:pPr>
            <a:endParaRPr lang="en-US"/>
          </a:p>
        </p:txBody>
      </p:sp>
      <p:sp>
        <p:nvSpPr>
          <p:cNvPr id="5" name="Footer Placeholder 4"/>
          <p:cNvSpPr>
            <a:spLocks noGrp="1"/>
          </p:cNvSpPr>
          <p:nvPr>
            <p:ph type="ftr" sz="quarter" idx="3"/>
          </p:nvPr>
        </p:nvSpPr>
        <p:spPr>
          <a:xfrm>
            <a:off x="435894" y="4463859"/>
            <a:ext cx="5187908" cy="273844"/>
          </a:xfrm>
          <a:prstGeom prst="rect">
            <a:avLst/>
          </a:prstGeom>
        </p:spPr>
        <p:txBody>
          <a:bodyPr vert="horz" lIns="91440" tIns="45720" rIns="91440" bIns="45720" rtlCol="0" anchor="ctr"/>
          <a:lstStyle>
            <a:lvl1pPr algn="l">
              <a:defRPr sz="675" cap="all">
                <a:solidFill>
                  <a:schemeClr val="accent2"/>
                </a:solidFill>
              </a:defRPr>
            </a:lvl1pPr>
          </a:lstStyle>
          <a:p>
            <a:pPr>
              <a:defRPr/>
            </a:pPr>
            <a:endParaRPr lang="en-US"/>
          </a:p>
        </p:txBody>
      </p:sp>
      <p:sp>
        <p:nvSpPr>
          <p:cNvPr id="6" name="Slide Number Placeholder 5"/>
          <p:cNvSpPr>
            <a:spLocks noGrp="1"/>
          </p:cNvSpPr>
          <p:nvPr>
            <p:ph type="sldNum" sz="quarter" idx="4"/>
          </p:nvPr>
        </p:nvSpPr>
        <p:spPr>
          <a:xfrm>
            <a:off x="7918725" y="4467103"/>
            <a:ext cx="789383" cy="273844"/>
          </a:xfrm>
          <a:prstGeom prst="rect">
            <a:avLst/>
          </a:prstGeom>
        </p:spPr>
        <p:txBody>
          <a:bodyPr vert="horz" lIns="91440" tIns="45720" rIns="91440" bIns="45720" rtlCol="0" anchor="ctr"/>
          <a:lstStyle>
            <a:lvl1pPr algn="r">
              <a:defRPr sz="675">
                <a:solidFill>
                  <a:schemeClr val="accent2"/>
                </a:solidFill>
              </a:defRPr>
            </a:lvl1pPr>
          </a:lstStyle>
          <a:p>
            <a:fld id="{CDC427E5-3058-40DF-BD7D-603D79C54BF6}" type="slidenum">
              <a:rPr lang="en-US" smtClean="0"/>
              <a:pPr/>
              <a:t>‹#›</a:t>
            </a:fld>
            <a:endParaRPr lang="en-US"/>
          </a:p>
        </p:txBody>
      </p:sp>
      <p:sp>
        <p:nvSpPr>
          <p:cNvPr id="9" name="Rectangle 8"/>
          <p:cNvSpPr/>
          <p:nvPr/>
        </p:nvSpPr>
        <p:spPr>
          <a:xfrm>
            <a:off x="334901" y="342900"/>
            <a:ext cx="2777490" cy="712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1610" y="340232"/>
            <a:ext cx="2777490" cy="7391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73" y="342900"/>
            <a:ext cx="2777490" cy="6858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122517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342900" rtl="0" eaLnBrk="1" latinLnBrk="0" hangingPunct="1">
        <a:spcBef>
          <a:spcPct val="0"/>
        </a:spcBef>
        <a:buNone/>
        <a:defRPr sz="21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9500" indent="-229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350" kern="1200">
          <a:solidFill>
            <a:schemeClr val="tx2"/>
          </a:solidFill>
          <a:latin typeface="+mn-lt"/>
          <a:ea typeface="+mn-ea"/>
          <a:cs typeface="+mn-cs"/>
        </a:defRPr>
      </a:lvl1pPr>
      <a:lvl2pPr marL="472500" indent="-229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2pPr>
      <a:lvl3pPr marL="675000" indent="-202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050" kern="1200">
          <a:solidFill>
            <a:schemeClr val="tx2"/>
          </a:solidFill>
          <a:latin typeface="+mn-lt"/>
          <a:ea typeface="+mn-ea"/>
          <a:cs typeface="+mn-cs"/>
        </a:defRPr>
      </a:lvl3pPr>
      <a:lvl4pPr marL="931500" indent="-175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4pPr>
      <a:lvl5pPr marL="1201500" indent="-175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5pPr>
      <a:lvl6pPr marL="142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6pPr>
      <a:lvl7pPr marL="165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7pPr>
      <a:lvl8pPr marL="187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8pPr>
      <a:lvl9pPr marL="210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2700"/>
            <a:ext cx="9144000" cy="51435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BCDFFC"/>
              </a:solidFill>
            </a:endParaRPr>
          </a:p>
        </p:txBody>
      </p:sp>
      <p:sp>
        <p:nvSpPr>
          <p:cNvPr id="2" name="Title 1"/>
          <p:cNvSpPr>
            <a:spLocks noGrp="1"/>
          </p:cNvSpPr>
          <p:nvPr>
            <p:ph type="ctrTitle"/>
          </p:nvPr>
        </p:nvSpPr>
        <p:spPr>
          <a:xfrm>
            <a:off x="879522" y="2027905"/>
            <a:ext cx="7589838" cy="1102519"/>
          </a:xfrm>
        </p:spPr>
        <p:txBody>
          <a:bodyPr>
            <a:normAutofit fontScale="90000"/>
          </a:bodyPr>
          <a:lstStyle/>
          <a:p>
            <a:pPr algn="ctr"/>
            <a:r>
              <a:rPr lang="en-US" sz="3600" b="1" dirty="0">
                <a:solidFill>
                  <a:schemeClr val="tx2">
                    <a:lumMod val="75000"/>
                  </a:schemeClr>
                </a:solidFill>
              </a:rPr>
              <a:t>Quiz</a:t>
            </a:r>
            <a:br>
              <a:rPr lang="en-US" sz="3600" b="1" dirty="0">
                <a:solidFill>
                  <a:schemeClr val="tx2">
                    <a:lumMod val="75000"/>
                  </a:schemeClr>
                </a:solidFill>
              </a:rPr>
            </a:br>
            <a:r>
              <a:rPr lang="en-US" sz="3600" b="1" dirty="0">
                <a:solidFill>
                  <a:schemeClr val="tx2">
                    <a:lumMod val="75000"/>
                  </a:schemeClr>
                </a:solidFill>
              </a:rPr>
              <a:t>Map Projection – Geospatial Concept Module</a:t>
            </a:r>
            <a:br>
              <a:rPr lang="en-US" b="1" dirty="0">
                <a:solidFill>
                  <a:schemeClr val="tx2">
                    <a:lumMod val="75000"/>
                  </a:schemeClr>
                </a:solidFill>
              </a:rPr>
            </a:br>
            <a:br>
              <a:rPr lang="en-US" sz="2700" b="1" dirty="0">
                <a:solidFill>
                  <a:schemeClr val="tx2">
                    <a:lumMod val="75000"/>
                  </a:schemeClr>
                </a:solidFill>
              </a:rPr>
            </a:br>
            <a:endParaRPr lang="en-US" sz="2700" b="1" dirty="0">
              <a:solidFill>
                <a:schemeClr val="tx2">
                  <a:lumMod val="75000"/>
                </a:schemeClr>
              </a:solidFill>
            </a:endParaRPr>
          </a:p>
        </p:txBody>
      </p:sp>
      <p:sp>
        <p:nvSpPr>
          <p:cNvPr id="19458" name="AutoShape 2" descr="data:image/jpeg;base64,/9j/4AAQSkZJRgABAQAAAQABAAD/2wCEAAkGBhMQERQUExQWFBQUGBYYGBgXFxYVFxgWFBgVFxcYGBcYHCYeFxojGhcUHy8gIycrLCwsFR4xNTAqNSYsLCkBCQoKDgwOGg8PGiwkHyU0LCwpKS0sLC0sNS8sLCosLC8sLCwvLCwsKiwsLCwsLCwtLCwsLCwsLCwsLCwsLCwsKf/AABEIAOEA4QMBIgACEQEDEQH/xAAcAAEAAgMBAQEAAAAAAAAAAAAABQYDBAcCAQj/xABEEAABAgMFBQUGAgkCBgMAAAABAAIDBBEFBhIhMUFRYXGBEyKRobEHMkJSwdFy8BQjM2KCkqKy4RbCJDRDc9LxFSV0/8QAGgEAAgMBAQAAAAAAAAAAAAAAAAQBAwUCBv/EAC4RAAIBAwMDAgUEAwEAAAAAAAECAAMEERIhMSJBURNxMmGBkdEUM7HBI0LhBf/aAAwDAQACEQMRAD8A7iiIiEIiIhCIiIQiLHBmGvrhINDQ03qMiEyIiKYQiIiEKIvS+ks7iWj+oH6KXVXvhOg4YY2d53PQDwqeoVFwwWmZbRXLifblu/aj8J/uVnVFu5PiFGFcmvGE8K6Hx9VelXaMDTx4ndwuHzCIibi8IiIhCLWtC0WQG4ohoKgb8zw/OiyS00yI0OY4OadoUahnHeTg4zMqIimRCIiIQiIiEIiIhCIiIQiIiEIiIhMM5L9oxza0qNVVpGddLxDUZaOHL6hW9VO3WAR3U20PiEheDTioORGrc5yh4lol5hsRoc01BWRUWBNvhmrHFvoeY2rd/wBRRt4/lCEvlx1DeDWxztLascaYawVc4NHE0VZgRpuY91xDd+TR4gVPRbbLq1ziRHOPD7mqtFdnHQv32nBpqvxNPlo3qaARC7x+YigHTUqrxYhcSSak5kneVb/9KQf3/wCb/Cq0/KGFEcw54TrvBzHkUjcirsX4jNE0+Fmmp6yr1OhgNiDG0aEe8B9VA0VqlbnNwjtHuxbQ2gA4Zg1XFuKhOac7qlMdcl5K2YMb3Hiu45O8Ct1V2JcqH8L3jnhP0CwRbFm4I/VRi8DZWh8HVC0hUqqOpft+InoQ/C33lpWGam2Qmlz3BoG0/TeVQ414ZppLXRHNI1GFoPoo2YmXxDV7i47ySfVUNfAfCPvLVtT3M3LwW2ZqJlUMbkwbc9p4lXmxLNEvBazbq473HX7dFzqy2gx4QOhez+4Lqiiz62ao3MLnpAQcQiItGJwiIiEIiIhCIiIQiIiEIiIhCIiIT4SqbaEz2kRzthOXIZBTNuWj/wBJmbjrT05la0tdtzhV7sPClT1Wdclqp0IM45jdHCDU0g3LesSXZEigP0oSBvI2evgsE9KOhPLXbPMbCsMOIWkEGhGYPELPXofqHEaPUu0voFF9WlZVptjsro4e8OO/kt1b6sGGRMsgg4MKi2/ExTETmB4ABXh7qAk6DPwVJsuTMzHz0JLncq1p1Jok7zLaUHcxm32yxkVWhruXS4b8QBGhAPiqheWxRCIfDFGHIjcdnQ/RWGwJjHLwztAwn+HL0AXNqppuyGdVyHUMJIIi07UtJsvDL3a7BtJ3J8kKMmKAEnAlavxGaXw2imMAkngaUB8CVWFlmpl0R7nuNXONT+dySss6K9rG6uNAsGq/qOSO81kXQuDNeHELSHDUEEcxmF1OQnGxobXt0cK8jtHQ5KuRbhtwd2IcfEDCegzHmo6yp+JZ8Uw4wIY7Uaj8bTt4pujqtz1jYxapprDp5EviLzDiBwBBBBFQRoQV6WpEYRERCEREQhEREIRFgnmvMNwZTERlXLn1UE4GZI3Mz1RU+FORYBw1LafCcx4fZb7bzupmwV5kJRbxP9tjLzbt23lhUTaltBnch5vOVRnT7lRM3bcSJlXCNzfvqtm7koHOLz8OQ5nb4eq4NyaraKffvOhR0DU/2klZVl9mMTs4h1OtK7B91IoicRAgwIuzFjkyEvPK1Y141aaHkf8APqo2xrLbHx1JGGlKU1NdfBWadgdpDc3eD47PNQl1H96IODfqkqtIGuueDGEc+kcdppR7OjSjsbcwPiGlNzhsCsNl2q2O3LJw1bu+4W6Qqxbko2XcIkJ4Y6vu1z5gbt40XZQ2/Uvw9x+JAYVdjz5kteCZ7OA/e7uj+LXyqsN15LBBxHWJn/CNPqeqr1q206YDAQG4a1odSdvD/K9vvsWANHZNoAAM9B1XC1lerqGTgbbTo0ytPB2lvnpQRYbmH4hTkdh8aKCujHLTEhOyLTWn9LvooyHfp52wj4/+S1YFtFsftqAknMDIGood/NFWsodWwR5yO0EQlSuQZeJ+fZAYXvOWwbSdwVSbLxrQiFx7rBlU+60bh8xXqUiidj1jvDWj3WVpXgD67T6XGFDDQA0AAaAaLvH6jf8A1/mc/s+8p947vwpeC1zK4sQBJNa1B2aDML1ciRq98U/D3RzOZ8qeKkb7O/4dvF49HLautLYJZm91XH+LTyouBSX9RsNgMzs1D6O/eSy1LSsxkwwseK7jtB3grbRPkAjBigJG4lIkrSiWbF7GLV0I5tI2A/E3hvb+TcpaaZFaHMcHNO0fnJQ19JNr5YuNA6GQWnmQCOv0CoEvaESCaw3uYeB15jQrPNY2zaDuO0bFMVl1DYzrqwTc6yC0uiODGjaT6bzwXOHXymyKdr1wsr6LUlpWPPRAAXPdtc4kho3k7BwCk3oOyAkyBakbsdp1SWmGxGNew1a4Ag8CsqjrCsn9FgiHjL6EmpyArqANgr6qRTykkDPMVbGdoREXUiEREQmnaVmtjNocnD3TuP2VPiNLSWnUGh6K+KpXjaBHNNoaTz09AFnXtMY1943buc6ZHY1uWbazoJOVWnUfUHesYsqKW4sDqHx8NVqkLPGumQ3EaOlhiW+Wt+E/bhO52Xnot9jwRUEEcM1T5Cx3xmlzcIANMzt6Bbbbux25te0Hg5w+i0qdeqRkrmKPSQHZpZ1WJWM2Xm4gcaNOLzo4fZeosWcgNxOIc0ak0P2Kr9q2qXOxOpidQUGQ3KKtUsVCg6s94KoQEsdpNWreomoh9xu/4jy3Ktxor31I1O05nqsbKnvO3eGY2efVSErJufRzchsFK14lN07bP+Soc+/GfGJnVbs/DT2/n7yOgwHOHe1FQaqOnJHMkDKtNmqnOxNTqDt2LWiyy3qNuEcsD9JlPVLDBlcdDLTVesVRVuW+hz3KSiQKEc1rR5QA5CmzLIUz1H50VV6E2yN/MsoE9pjZaz2a94ZcDsGu/XwVmsK+LmUDTibtY7Uct3oqhFbn+eP1IWlEyo6tC06g0zGVfUrEa3UnKbH5fiatO5YbNuJ0+8NsMmmwWQ61LswRQgmjRwOpVygwg1oaNGgAdBRcase2i8iuT2moI0JG7jkrfIfpc6HER8IBoRiwnPgwaJZKjpUYOvUY8VV0BQ7S5TU/DhCr3tbzIHltUDP35gsyhh0Q/wArfE5+S1m3DJzdGqeDa+ZctW1bmNgwnxO2PdFaFozOwa7SuqlSvjIXEhEpZwTmQ1r3gizJ75o0aNbkOfE81FRCsjWkmgzJ3KcgXGmHsxHCw7GuJxdaCg6rMCvVORvHspTGOJXmMLiAMySAOZyC6vYlkNloQYNdXH5nbT9lzWzIBZNQmuFCIrAQdhDgutJ6xQbseYrdNwIREWnEYRERCEREQhVgwu3nXD4WnPkwAU8VYpqOIbHOOjQT4KEuoyvaPOpIHqT6pWthnVPr9pfT6VZvpLAou17FEYVb3X79h4H7qURXugcYaVKxU5EqdiThl4phxO6HZGux2w8j9lbFo2rZLY7c8nDR30O8KFhW6+A18KIDjaKNPpXeNoKWVv0/S3HY/wBS5h6u6895r3ttkVLa9yHrxdu6aeKp7Ihc4k76+A8sj5JbU3VwbXTM8zv/ADtWKWcMs/zn9Pou6Ckg1G5P8RS6ff0xwP5k/Z8P88xRWKThgDgB6KuyMTbz9f8A0t6PaHwg5beKbpUjUbAiJcLuZtzbGvOICn14qLmYVFuNm8lpTMWq16akbRRjncyKm2KNMSlQeFFJztRqCOiiHCrgc6V12ZZ0qmKyhqZDStCQ201ZqDU6nWutNvlqo+YlquqfDiApOORTP94nlkfDVaUV+YO6nkRn5nyWGtRl4M0tIM1qUOWVNNnXh/hW+6N4jDc19a07rxvbv57eYVOe6n53aLLZ8z2cRp2aHkcz56ckrXplxkcjcRu3qaGweDzP0LDiBwBBqCAQd4Oipd6rUdMxGy0HvUOdPifu5NzqfstGUvHFEAS8MEvcaNcNQ13wjjXbsBVru5d9sqypoYrh3ju/dHD1Sxc3A0rx3P8AUd0iidR+n5nm792WSwDnUdFOrtjeDfuptETaIqDCxdmLHJlIvrI9jHhTA0Lm4vxMIIPUD+lXYGqhr4yvaScXe0B4/hOflVZLrz/bSsN20DC7mzLzFD1VKAJVYed/zLWOqmD42ksiImZRCIiIQiiIl6pcaOJ5NP1oouevcXCkIYf3jmeg0Hml3uaajn7S1aLntM96rTFBCac9XfQfXwWW6EWsN42h1ehA+xVVc6pqcyV6gx3MNWuLTvBos0XJ9X1DHTR6NAnR1hjzjIfvua3mQFRH2lFdrEef4j91t2ZYMSP3j3WfMdTyG3mmxdlzhF3lBtwoyxk3M3rhN90F5/lHic/JV+1590Zwc5mDLLXMV3nVWyRsSFB0bV3zOzP+OirN9Y9IhPyw6/3Fc11qlOs/QSaRQN0j6zncvap7dz2mjsZc05HIUA1FNBoV1668+JqXbEcxodUtNAKEtyqNw4LhEKIQQRqFfJG23S8hKxWnCRHijaRoag01BW3Wt9GNPExqVbJJaWS8tjGE4xWD9W4HFTLA47fwnyPPKIs+0XwM2kEEioycD+c9FdrItWFOwMTaEOFHtOdCRm07x9FRreu6ZWLl+yce4dSP3TxG/au7Z1GVYgD2nFxTOzpJm81pERTDFAwBpoANoBzOu1bboP6LJmMADFcGnERXDjI05A+Kr18CRMv3YWf2NVxu/aMOalm6Oo0MiNOdCBQ1G46q12C0kK8d/wDshFLVXB53xKL/AKrjsdXtC8bWv7zSNxB06LdvVPwoknLxITWsa6I6rQAKPwEOBpty15KQt32eB9XS7sB+R1S3o7VvWq57a8KPL/qIwcwB2MNOlSMOIEZGoFKjcrf8VbdNpWRUpZDby/XDtV8d8SHEwvDWtLSWtqKHCRUDMFevaJa8SUEHscLMePEcDHHu4KDvA7yob2TRiY8YHZDb/cpP2n2HMzRlhLw3Pw9piphAFezpUuIA0KzjSIfQTHVbNPIldsz2hRobwYzIcWGaV/Vsa4DaQWgCoGdCPBaXtFc0zziymF0OEQRpQtBBy/Oa3r6WMZOUk4TjV9YxfTTE8MJAO4Cg6Knzcy59C9xdQBgrrhYC1rRyAoq4Engy3XYtd8Ls4jAHOAw0IrXYdNuWxXmSv5CdlEa6Gd47zfLPyVBuFEpFg8ItPEj7rq1oWHBjj9YwE/MMnfzDNZtNKgZtB4PBmmzIVUsO3M9ydsQY37OIx3Cor4HNbi59blyHwQXwiYjBmR8bR/u6Z8FAwLXjQx3Ir28A408NENdtTOKiwFurjKNOmXljBspHJ+Rw6uyHmVULhWyIcR0Fxo2JQt/GMqdR6BV6btWNGyiRHvA2Ekjw0WrWiUqXeqoHUcRhKGEKnvO2oud2N7QHwwGxm9oB8QNH9a5O8lPt9oEoRUl44Fh+lVpJdUmGc494k1B1PEsqKO/+fg/MfAorta+ZXpPiRjrlt2RHdWgqNnrrxYYq2jwPl1/l+yuyKhrSmRsMS0XDicxXuHDc40aCTwBPop+9lmBpEVooHGjqfNsPXPwUldOEBArTMudU8jQJBbYmp6ZMbNYBNYlQiS72+81w5tI9QpayLzOhANeMbBpT3gOG8K5rUmLJgxPehtPGlD4jNNC0ZDlGlBrqwwwiStWFG9xwJ3aO8CqjfhtYj+ML6OU1M3QhnNjnMP8AMPv5qAtqzokFze0djqKA1JNBsz01UV2qaOpfqJNJU1dJnI4T1bJp3/1Mv/8Aoi/2qrfoTu3MIYQcZaMTgxuRNKucQAKbSr7MWCw2ZCgialTGhxHRC3t4eEh9RhDq6gU4ar07OOkzACHcSFureV8lGD25sdQPZsc3/wAhsP3XZYsOFOwNcUOIKgjUbiNxBX58iAtcWkirSRkQ4VB2EZEcQrrcW+Yl34Hn9U896pzY4/EBu379diWu14YSy3fGVM3b7RsM48Vyozj8A8FoznayUwQ15bEbTvNqAQ4AjX3tdDuXq/ccfp0Qg5YYeY21Y3bVWS99mQZtwEONCEzDaGljnAYmkVA194Vy5pMEjiWlckz5Y3tIaaNmQG1oO0bpzc3YOIWx7UJBr5IxDTFCc0tPB7g1w5GoPQKkuuVNPIa9ogsqMUR72BobtPvZ5bvJbntFvpCiw2ysu7GxpaXvGhwe61p+LPMngFfRUlgRIZughpk9j7v+Ij/9tv8Aetn2zTT4ZlCxzmH9dm0lp/6W0LH7MpZko6LFjzEuztGNa1vbwi7XES6jstmXNZ/afLw59kEwJmWc6EX1aY8JpIfhzBLqZYdu9XEj189v+SAP8WJW7cvGZyRk3RHYo0N0Zj9KmmDC4jZUUz2kFVrb/nqtaAwse9ppVtQcJDhUGho4VBGuYNFnP58CqKyhX2kqSRvLfcOHWJCrtjN8i37Lrk/asKAKxHhvDaeTRmVya6lmOi9lDY4McRixEkU+LKmdVepS4EMGsWI+IdtO6OpzJ8Vj03cs+gd+ZqsqhV1HtxIy3L9OiAsgjA0ihc73jXcNG+vJViFIRYnuQ3u/C1x9AurSlhwIXuQmA76VPic1vIa0eoc1Gki4VBhFnGJqSiQjSIxzCdjgR6rXcV1K+suHScQkZso4HcQ4Vp0JCqVxbDEeKYjxVkKmR0LzpXeBSvgkqlqVqimp5jKVwULntNeyLlzEwA6ghsOhfWpHBoz8aKdZ7M2U70Zx/C1o9aq6otFLKko3GYm1y542le/0bD+d/wDT9kVhRXehT8Sv1W8wiIrpXNS1ZPtYL2bSMvxDMeajbnRawC3a1586H7qdVXsiOIM5FhHJryac/eb5EjwS1TC1Fb6fiXJ1IV+stCItS0bSZAZieeQ2k7gmCQBkyoAk4E+2laLIDC93QbSdwVTfZ0aba+Ydll3W7wNg3DXmV5lw+fmO+aNGZA0a3cOJ3q7MhhoAAoAKAcAkwP1GSfh7fmMfs8cz893xkSyKIg92IM/xNy8xTwKgWvXWb+XcHeYBRsTvMOxrhs/OwrkkaGWOLXCjmmhHELX/APOraqfpN8S7fTtM+8pYbWOD/PeZmxVkZHoQd35K1A5fcS0iARiI4k8Iun3OnmvkSLtNeXLwWjJxat5bdabvzwWKbmzUtBNBrxWWKRL6YxnbM8xI5calYnRFjLl5LlqDAGBF56JWNzl8L14JROsTPKxw051z3LelD2z2sAyJzPDb5KLa2qvdwbsGM9tRQvzJ+WGNTzOXks6+ZUXV/sdh7xu2Qu2DxyZZJK7kfsGzMPItNWtHvYW/EN+dctwVyu1eds03C6jYoGY2O/eb9timoUIMaGtFA0AAbgMgqJfSxTLvExB7oLs8OWF+wjcD681immbca13Hcf3NMOKx0t9JfkVZute5swBDikNi7DoH8tzuHgrMnKdRai6lizoUODIO+sYNkov72Fo6ub9Kr7c6z+xlGfM/vn+LT+nCoe/s1jfAlgc3uDndTgb6uPRXFjAAANBkOQVC4asW8ACWt00wPO89IiJqUQiIiEIiIhC5/eh5bNvINCMBB44Wq/veACTkBmTwC5na0720Z7xo45chkPIJC+YBAPnG7UdRMnhfl2CnZjHTXF3a76Ur0qq7OTz4zi57iSfAcANgWBeocMuIDQSToBmSs96z1NmMcWmqbgSwXbt6FLscHtdic6tQAaigoNdmfipV99oI0bEPQD6qLs+5cR9DFdgG4Zu+w81YJS7MvD+DEd7+95aeSfoivpAGAPnFKhpZzzK/alvOnGdmyATmCDm4gjdQUG7qqJem6znknCWRmjQ5YhsB47iu3MYAKAADcMlSo8l+mT8VhJDWg5jZgAaP6l0wqUnWorZbiQpSopQjpnCngtJBBBGRByIKY11C9dwjq9vKKzyDh9D0K57aF340HMtxN+ZuY67R1W3b3yVelulvB/rzMyrasm43HmYpKYoaHQ815nKB2W3qtWhWWBAxVqaU8ymSAra8xfkYnguXkuX0QyVkbKncVYWAkYmFe2w1twLOe80a2vKnnuVuuvcF8dwqK01+RvM/EeASla7SntnJ8DmMUqDPv28yFsCwTEc1zm1BIwt2uJ0y3eq6RYtrRJAOD5Y941LiHMNBoKkEU18Ut2whIOgPa4uzqa/Mwh2Q2AjZwXRGODgCMwRXoVhk1K9UsxwRwOeZp9FJAAMgyqQ/aNB+KHEHItP1C1rXvxAjQYkMQ3kvaQMWEAHYcidDQ9FZZy78vF9+EwneBhPi2hVftD2dMOcGIWnc/vDxGY81zUW5xgEGSho53BEodaKekL9zMJuElsQbMYNR1BFeqjrYsKNKmkRtAdHDNp6/QqOWUGekdtjHiFqDzJSWtJ0achxYhqTFhk7AAHNAA3ABddXDS6i63dm3GzcBrq99tA8bnb+R1/8AS0LCpksp5O8Uuk2BEl0RFqRGEREQhY5iYbDaXPIa0akrIsczLtiMcxwq1wIPIqDnG0kfOUe8d6THBhw6iHtOhd9hwUC2C46NceQJXRLNuzAgD3cbvmdQnoNApUBZ5tXqHVUbeNi4VBhBORnJXK4bWYYhy7QHPfhIFKcK1VhnbNhxhSIwO47RyOoVTmrKi2fFEaHV8PQ78J1DvvvXIoGg4fkTo1RVXTwZdkWvIT7I7A9hqD4g7QdxWwtIEEZESIxsZ5iRA0EnQAk8hmqdcl2OPGedSK/zOqfRTd7J3spV+9/cH8WvlVVm5NoMhxYmNzWgsFC4gCoOmfA+STrOPWRYzTU+kxl9IrqqNe2Tl2ODYQPbOIqxmbaHeNhOwBbVtX0r+rlgSTljpv2MG08SpC7d2+x/Wxe9GdnnnhrrntdvP5JUYVzoTfyfHtIQGl1N9pQbYu0YRb20MAvFQRSvEEjaN3FYo3s9i69lE6UcPJX+/Uljlw/bDcD/AAuyPnh8Fu3WtARpZhrVzO47m3TxFCuFRlqGnqPkSWKsgfSPnOYQvZ3GOsOKedB6r5Z10REimC1lXgurjOQLcjWmWuXVddtSeECC+IfhBI4nQDqaKs+z+UJEWM7MuOEH+p3iSPBdOra1TWd+faQmnSW0iQFhyMCDMGHNsLaZAaMDt7qag7DoulwITWtAYAG7A0ACnCijreu+ybZn3Xj3X7RwO8cFTJS3ZmzonZRBiaPhccqb2O2Dy4KFP6Y4YbHv+Z0R6w6efH4k/wC0Nn/DNO6IPNrgpO6s52spCO0Nwnmzu+gCrN6L0wZmVDWVxlzSWkUIAqSa6Hd1WX2dWj+0gk/vt8g7/afFQtVf1Gx2IgaZ9HccGXdEWvPTzIDC+IcLW/mg3ngnyQBkxQDMhb9zTGSjmupieQGjiCCT0A81zSXlnxDhY1z3bmgk+St0GzotrRu1fWHAbk3fQbG8Ttd9ldrPs2HAZghtDRw1PEnUnms1qJuX18L2+cdWoKK6eTOVuuhOUr2DvFpPgDVakrNxpOLVuKG8aggio3Fp1C7QtW0LLhTDcMVgeOOo5HUdFLWAG6NvAXWdmG00rsW26bgdo5mA1LeDiKVLdtNnQqXWGUlGwmNYwYWtFAOCzLQQEKAx3ijEE7QiIupzCIiIQiIiEL45oIIIqDqCvqIhKXakpEs6J2sD9i895hzAO48Nx2ac5ezr4QIo7zuydtDtOjtD5KZmZdsRrmOFWuFCOBXK7YkTLxnwznhOR3tOYPgs+qWtzlPhPaOUwtYYbnzJS91uiYeGsNYbK5/M46nls8VALx2ik7sSwjTUNr/dqTTfhBcB5LOJNV9+THABTX2lqujdvswI0Qd8+6D8IO38R8laURbtOmKa6RMp3LnJmvaMqIsJ7D8bSOpGXmueXTtv9FjUflDfk790jR3TMHgeC6WuRW3DDJiM3dEfTliJCTvCUK1BGbYBgyGWK/NuiIWwYbgWjvOINQTsFRu16jcrNdeU7OVhDaW4jzf3vqFypgxENG0geOS7RDYGgAaAADkMlFqxq1GqGFdQiBBPSirw2Cybh4Tk8ZsduO48DtUqifZQwwYorFTkTi0zLuhvcx4o5pII4herOtB0CKyIzVhrzG0HgRUKye0eCwRobh77mnEOAIwk+Y6Korz1VfSqEA8TYRtaZPedJi+0KXEPE0Pc/wCSlKHi45U5VURZ8vGtWL2kY4YDD7oyBPyjed7lT2MLiANSQBzJoF2azZFsCEyG3RgA5naepqeqfoM9yevgdopVVaI6eTM0KEGNDWgAAUAGQAC9oi1IjCIiIQiIiEIiIhCIiIQiIiEIiIhC577QQP0hm/sxX+Z1F0JcsvBPGam3dmC6pDGAbaZCnM1PVJXrD08eY1ajrzIlbcrJx6h8NkSozDmtdlxBAV9u/dGHAAdEAfF3nNreDR9VYUvTsSRljiWvdAHCjMosnfeNCymIRcPmoWO6gih8lMQL+SrtXOZzaT5tqrC5tdc1FT91paN70MNPzM7h8sj1Teiso6Wz7iL66bcjHtMES+soBXtK8Ax9fMLnFpznbRokSlMbi6m4E5KwW3cSJBBfCPaMGZFO+ByGTungqqs26qVWwtQYjtBEG6GZIMXC5rvlIPgarqMve6Ve0HtWt4Oq0jhn9FykuVrsK4T4zQ+M4w2nMNA75HGuTfNFq9RSQgzCuqEZY4lmm77ykMftMZ3MBPmaDzULOXrm5gUloD2tPx4S53Q0wjzVls67kvA9yG2vzO7zvE6dFJrTNOq46mx7fmI6kXgZ95yeNdqdeS50KI5xzJJBJ8TVRc5KRIJpEY5h3OBHhXVdsWvPSEOOwsiNDmnYfUHYeISz2AI6Tv8AOXrdnuJx2yXgTEEnQRIdeWILtS5Hee7rpOLQEmG7NjtuWw/vBdIu3a36TLsifFTC78bcj469VFllGam3MLnqAccSUREWnEoRERCEREQhEREIRERCEREQhEREJ5iQw4Fp0IIPI5FQlj3RhS0V0RpLsqNDqHBXWh27lOouGRWIJHE6DEAgQiIu5zCIiIQua38sYQYwiMFGxakjYHj3vGoPiulKre0SEDKtPyxG+YcPslbtA1I/LeX27FXErFyLIEeYq4VZCGIjYXfCPGp/hXUFT/ZrCHYxXbTEA/laD/uKuCizQLSB8ybhsv7QiIm4vCIiITUtKy4cywMitxNBDqVIzHEdR1WeBAaxoawBrRkABQDoFkRRgZzJycYhERTIhEREIRERCEREQhEREIRERCEREQhEREIRERCEREQhV2/f/KH8TPVEVVb9tvaWUvjEw+zz/ln/APdP9rFaERRb/tiTW+MwiIrpVCIiIQiIiEIiIhCIiIQiIiEIiIhP/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0" name="AutoShape 4" descr="data:image/jpeg;base64,/9j/4AAQSkZJRgABAQAAAQABAAD/2wCEAAkGBhMQERQUExQWFBQUGBYYGBgXFxYVFxgWFBgVFxcYGBcYHCYeFxojGhcUHy8gIycrLCwsFR4xNTAqNSYsLCkBCQoKDgwOGg8PGiwkHyU0LCwpKS0sLC0sNS8sLCosLC8sLCwvLCwsKiwsLCwsLCwtLCwsLCwsLCwsLCwsLCwsKf/AABEIAOEA4QMBIgACEQEDEQH/xAAcAAEAAgMBAQEAAAAAAAAAAAAABQYDBAcCAQj/xABEEAABAgMFBQUGAgkCBgMAAAABAAIDBBEFBhIhMUFRYXGBEyKRobEHMkJSwdFy8BQjM2KCkqKy4RbCJDRDc9LxFSV0/8QAGgEAAgMBAQAAAAAAAAAAAAAAAAQBAwUCBv/EAC4RAAIBAwMDAgUEAwEAAAAAAAECAAMEERIhMSJBURNxMmGBkdEUM7HBI0LhBf/aAAwDAQACEQMRAD8A7iiIiEIiIhCIiIQiLHBmGvrhINDQ03qMiEyIiKYQiIiEKIvS+ks7iWj+oH6KXVXvhOg4YY2d53PQDwqeoVFwwWmZbRXLifblu/aj8J/uVnVFu5PiFGFcmvGE8K6Hx9VelXaMDTx4ndwuHzCIibi8IiIhCLWtC0WQG4ohoKgb8zw/OiyS00yI0OY4OadoUahnHeTg4zMqIimRCIiIQiIiEIiIhCIiIQiIiEIiIhMM5L9oxza0qNVVpGddLxDUZaOHL6hW9VO3WAR3U20PiEheDTioORGrc5yh4lol5hsRoc01BWRUWBNvhmrHFvoeY2rd/wBRRt4/lCEvlx1DeDWxztLascaYawVc4NHE0VZgRpuY91xDd+TR4gVPRbbLq1ziRHOPD7mqtFdnHQv32nBpqvxNPlo3qaARC7x+YigHTUqrxYhcSSak5kneVb/9KQf3/wCb/Cq0/KGFEcw54TrvBzHkUjcirsX4jNE0+Fmmp6yr1OhgNiDG0aEe8B9VA0VqlbnNwjtHuxbQ2gA4Zg1XFuKhOac7qlMdcl5K2YMb3Hiu45O8Ct1V2JcqH8L3jnhP0CwRbFm4I/VRi8DZWh8HVC0hUqqOpft+InoQ/C33lpWGam2Qmlz3BoG0/TeVQ414ZppLXRHNI1GFoPoo2YmXxDV7i47ySfVUNfAfCPvLVtT3M3LwW2ZqJlUMbkwbc9p4lXmxLNEvBazbq473HX7dFzqy2gx4QOhez+4Lqiiz62ao3MLnpAQcQiItGJwiIiEIiIhCIiIQiIiEIiIhCIiIT4SqbaEz2kRzthOXIZBTNuWj/wBJmbjrT05la0tdtzhV7sPClT1Wdclqp0IM45jdHCDU0g3LesSXZEigP0oSBvI2evgsE9KOhPLXbPMbCsMOIWkEGhGYPELPXofqHEaPUu0voFF9WlZVptjsro4e8OO/kt1b6sGGRMsgg4MKi2/ExTETmB4ABXh7qAk6DPwVJsuTMzHz0JLncq1p1Jok7zLaUHcxm32yxkVWhruXS4b8QBGhAPiqheWxRCIfDFGHIjcdnQ/RWGwJjHLwztAwn+HL0AXNqppuyGdVyHUMJIIi07UtJsvDL3a7BtJ3J8kKMmKAEnAlavxGaXw2imMAkngaUB8CVWFlmpl0R7nuNXONT+dySss6K9rG6uNAsGq/qOSO81kXQuDNeHELSHDUEEcxmF1OQnGxobXt0cK8jtHQ5KuRbhtwd2IcfEDCegzHmo6yp+JZ8Uw4wIY7Uaj8bTt4pujqtz1jYxapprDp5EviLzDiBwBBBBFQRoQV6WpEYRERCEREQhEREIRFgnmvMNwZTERlXLn1UE4GZI3Mz1RU+FORYBw1LafCcx4fZb7bzupmwV5kJRbxP9tjLzbt23lhUTaltBnch5vOVRnT7lRM3bcSJlXCNzfvqtm7koHOLz8OQ5nb4eq4NyaraKffvOhR0DU/2klZVl9mMTs4h1OtK7B91IoicRAgwIuzFjkyEvPK1Y141aaHkf8APqo2xrLbHx1JGGlKU1NdfBWadgdpDc3eD47PNQl1H96IODfqkqtIGuueDGEc+kcdppR7OjSjsbcwPiGlNzhsCsNl2q2O3LJw1bu+4W6Qqxbko2XcIkJ4Y6vu1z5gbt40XZQ2/Uvw9x+JAYVdjz5kteCZ7OA/e7uj+LXyqsN15LBBxHWJn/CNPqeqr1q206YDAQG4a1odSdvD/K9vvsWANHZNoAAM9B1XC1lerqGTgbbTo0ytPB2lvnpQRYbmH4hTkdh8aKCujHLTEhOyLTWn9LvooyHfp52wj4/+S1YFtFsftqAknMDIGood/NFWsodWwR5yO0EQlSuQZeJ+fZAYXvOWwbSdwVSbLxrQiFx7rBlU+60bh8xXqUiidj1jvDWj3WVpXgD67T6XGFDDQA0AAaAaLvH6jf8A1/mc/s+8p947vwpeC1zK4sQBJNa1B2aDML1ciRq98U/D3RzOZ8qeKkb7O/4dvF49HLautLYJZm91XH+LTyouBSX9RsNgMzs1D6O/eSy1LSsxkwwseK7jtB3grbRPkAjBigJG4lIkrSiWbF7GLV0I5tI2A/E3hvb+TcpaaZFaHMcHNO0fnJQ19JNr5YuNA6GQWnmQCOv0CoEvaESCaw3uYeB15jQrPNY2zaDuO0bFMVl1DYzrqwTc6yC0uiODGjaT6bzwXOHXymyKdr1wsr6LUlpWPPRAAXPdtc4kho3k7BwCk3oOyAkyBakbsdp1SWmGxGNew1a4Ag8CsqjrCsn9FgiHjL6EmpyArqANgr6qRTykkDPMVbGdoREXUiEREQmnaVmtjNocnD3TuP2VPiNLSWnUGh6K+KpXjaBHNNoaTz09AFnXtMY1943buc6ZHY1uWbazoJOVWnUfUHesYsqKW4sDqHx8NVqkLPGumQ3EaOlhiW+Wt+E/bhO52Xnot9jwRUEEcM1T5Cx3xmlzcIANMzt6Bbbbux25te0Hg5w+i0qdeqRkrmKPSQHZpZ1WJWM2Xm4gcaNOLzo4fZeosWcgNxOIc0ak0P2Kr9q2qXOxOpidQUGQ3KKtUsVCg6s94KoQEsdpNWreomoh9xu/4jy3Ktxor31I1O05nqsbKnvO3eGY2efVSErJufRzchsFK14lN07bP+Soc+/GfGJnVbs/DT2/n7yOgwHOHe1FQaqOnJHMkDKtNmqnOxNTqDt2LWiyy3qNuEcsD9JlPVLDBlcdDLTVesVRVuW+hz3KSiQKEc1rR5QA5CmzLIUz1H50VV6E2yN/MsoE9pjZaz2a94ZcDsGu/XwVmsK+LmUDTibtY7Uct3oqhFbn+eP1IWlEyo6tC06g0zGVfUrEa3UnKbH5fiatO5YbNuJ0+8NsMmmwWQ61LswRQgmjRwOpVygwg1oaNGgAdBRcase2i8iuT2moI0JG7jkrfIfpc6HER8IBoRiwnPgwaJZKjpUYOvUY8VV0BQ7S5TU/DhCr3tbzIHltUDP35gsyhh0Q/wArfE5+S1m3DJzdGqeDa+ZctW1bmNgwnxO2PdFaFozOwa7SuqlSvjIXEhEpZwTmQ1r3gizJ75o0aNbkOfE81FRCsjWkmgzJ3KcgXGmHsxHCw7GuJxdaCg6rMCvVORvHspTGOJXmMLiAMySAOZyC6vYlkNloQYNdXH5nbT9lzWzIBZNQmuFCIrAQdhDgutJ6xQbseYrdNwIREWnEYRERCEREQhVgwu3nXD4WnPkwAU8VYpqOIbHOOjQT4KEuoyvaPOpIHqT6pWthnVPr9pfT6VZvpLAou17FEYVb3X79h4H7qURXugcYaVKxU5EqdiThl4phxO6HZGux2w8j9lbFo2rZLY7c8nDR30O8KFhW6+A18KIDjaKNPpXeNoKWVv0/S3HY/wBS5h6u6895r3ttkVLa9yHrxdu6aeKp7Ihc4k76+A8sj5JbU3VwbXTM8zv/ADtWKWcMs/zn9Pou6Ckg1G5P8RS6ff0xwP5k/Z8P88xRWKThgDgB6KuyMTbz9f8A0t6PaHwg5beKbpUjUbAiJcLuZtzbGvOICn14qLmYVFuNm8lpTMWq16akbRRjncyKm2KNMSlQeFFJztRqCOiiHCrgc6V12ZZ0qmKyhqZDStCQ201ZqDU6nWutNvlqo+YlquqfDiApOORTP94nlkfDVaUV+YO6nkRn5nyWGtRl4M0tIM1qUOWVNNnXh/hW+6N4jDc19a07rxvbv57eYVOe6n53aLLZ8z2cRp2aHkcz56ckrXplxkcjcRu3qaGweDzP0LDiBwBBqCAQd4Oipd6rUdMxGy0HvUOdPifu5NzqfstGUvHFEAS8MEvcaNcNQ13wjjXbsBVru5d9sqypoYrh3ju/dHD1Sxc3A0rx3P8AUd0iidR+n5nm792WSwDnUdFOrtjeDfuptETaIqDCxdmLHJlIvrI9jHhTA0Lm4vxMIIPUD+lXYGqhr4yvaScXe0B4/hOflVZLrz/bSsN20DC7mzLzFD1VKAJVYed/zLWOqmD42ksiImZRCIiIQiiIl6pcaOJ5NP1oouevcXCkIYf3jmeg0Hml3uaajn7S1aLntM96rTFBCac9XfQfXwWW6EWsN42h1ehA+xVVc6pqcyV6gx3MNWuLTvBos0XJ9X1DHTR6NAnR1hjzjIfvua3mQFRH2lFdrEef4j91t2ZYMSP3j3WfMdTyG3mmxdlzhF3lBtwoyxk3M3rhN90F5/lHic/JV+1590Zwc5mDLLXMV3nVWyRsSFB0bV3zOzP+OirN9Y9IhPyw6/3Fc11qlOs/QSaRQN0j6zncvap7dz2mjsZc05HIUA1FNBoV1668+JqXbEcxodUtNAKEtyqNw4LhEKIQQRqFfJG23S8hKxWnCRHijaRoag01BW3Wt9GNPExqVbJJaWS8tjGE4xWD9W4HFTLA47fwnyPPKIs+0XwM2kEEioycD+c9FdrItWFOwMTaEOFHtOdCRm07x9FRreu6ZWLl+yce4dSP3TxG/au7Z1GVYgD2nFxTOzpJm81pERTDFAwBpoANoBzOu1bboP6LJmMADFcGnERXDjI05A+Kr18CRMv3YWf2NVxu/aMOalm6Oo0MiNOdCBQ1G46q12C0kK8d/wDshFLVXB53xKL/AKrjsdXtC8bWv7zSNxB06LdvVPwoknLxITWsa6I6rQAKPwEOBpty15KQt32eB9XS7sB+R1S3o7VvWq57a8KPL/qIwcwB2MNOlSMOIEZGoFKjcrf8VbdNpWRUpZDby/XDtV8d8SHEwvDWtLSWtqKHCRUDMFevaJa8SUEHscLMePEcDHHu4KDvA7yob2TRiY8YHZDb/cpP2n2HMzRlhLw3Pw9piphAFezpUuIA0KzjSIfQTHVbNPIldsz2hRobwYzIcWGaV/Vsa4DaQWgCoGdCPBaXtFc0zziymF0OEQRpQtBBy/Oa3r6WMZOUk4TjV9YxfTTE8MJAO4Cg6Knzcy59C9xdQBgrrhYC1rRyAoq4Engy3XYtd8Ls4jAHOAw0IrXYdNuWxXmSv5CdlEa6Gd47zfLPyVBuFEpFg8ItPEj7rq1oWHBjj9YwE/MMnfzDNZtNKgZtB4PBmmzIVUsO3M9ydsQY37OIx3Cor4HNbi59blyHwQXwiYjBmR8bR/u6Z8FAwLXjQx3Ir28A408NENdtTOKiwFurjKNOmXljBspHJ+Rw6uyHmVULhWyIcR0Fxo2JQt/GMqdR6BV6btWNGyiRHvA2Ekjw0WrWiUqXeqoHUcRhKGEKnvO2oud2N7QHwwGxm9oB8QNH9a5O8lPt9oEoRUl44Fh+lVpJdUmGc494k1B1PEsqKO/+fg/MfAorta+ZXpPiRjrlt2RHdWgqNnrrxYYq2jwPl1/l+yuyKhrSmRsMS0XDicxXuHDc40aCTwBPop+9lmBpEVooHGjqfNsPXPwUldOEBArTMudU8jQJBbYmp6ZMbNYBNYlQiS72+81w5tI9QpayLzOhANeMbBpT3gOG8K5rUmLJgxPehtPGlD4jNNC0ZDlGlBrqwwwiStWFG9xwJ3aO8CqjfhtYj+ML6OU1M3QhnNjnMP8AMPv5qAtqzokFze0djqKA1JNBsz01UV2qaOpfqJNJU1dJnI4T1bJp3/1Mv/8Aoi/2qrfoTu3MIYQcZaMTgxuRNKucQAKbSr7MWCw2ZCgialTGhxHRC3t4eEh9RhDq6gU4ar07OOkzACHcSFureV8lGD25sdQPZsc3/wAhsP3XZYsOFOwNcUOIKgjUbiNxBX58iAtcWkirSRkQ4VB2EZEcQrrcW+Yl34Hn9U896pzY4/EBu379diWu14YSy3fGVM3b7RsM48Vyozj8A8FoznayUwQ15bEbTvNqAQ4AjX3tdDuXq/ccfp0Qg5YYeY21Y3bVWS99mQZtwEONCEzDaGljnAYmkVA194Vy5pMEjiWlckz5Y3tIaaNmQG1oO0bpzc3YOIWx7UJBr5IxDTFCc0tPB7g1w5GoPQKkuuVNPIa9ogsqMUR72BobtPvZ5bvJbntFvpCiw2ysu7GxpaXvGhwe61p+LPMngFfRUlgRIZughpk9j7v+Ij/9tv8Aetn2zTT4ZlCxzmH9dm0lp/6W0LH7MpZko6LFjzEuztGNa1vbwi7XES6jstmXNZ/afLw59kEwJmWc6EX1aY8JpIfhzBLqZYdu9XEj189v+SAP8WJW7cvGZyRk3RHYo0N0Zj9KmmDC4jZUUz2kFVrb/nqtaAwse9ppVtQcJDhUGho4VBGuYNFnP58CqKyhX2kqSRvLfcOHWJCrtjN8i37Lrk/asKAKxHhvDaeTRmVya6lmOi9lDY4McRixEkU+LKmdVepS4EMGsWI+IdtO6OpzJ8Vj03cs+gd+ZqsqhV1HtxIy3L9OiAsgjA0ihc73jXcNG+vJViFIRYnuQ3u/C1x9AurSlhwIXuQmA76VPic1vIa0eoc1Gki4VBhFnGJqSiQjSIxzCdjgR6rXcV1K+suHScQkZso4HcQ4Vp0JCqVxbDEeKYjxVkKmR0LzpXeBSvgkqlqVqimp5jKVwULntNeyLlzEwA6ghsOhfWpHBoz8aKdZ7M2U70Zx/C1o9aq6otFLKko3GYm1y542le/0bD+d/wDT9kVhRXehT8Sv1W8wiIrpXNS1ZPtYL2bSMvxDMeajbnRawC3a1586H7qdVXsiOIM5FhHJryac/eb5EjwS1TC1Fb6fiXJ1IV+stCItS0bSZAZieeQ2k7gmCQBkyoAk4E+2laLIDC93QbSdwVTfZ0aba+Ydll3W7wNg3DXmV5lw+fmO+aNGZA0a3cOJ3q7MhhoAAoAKAcAkwP1GSfh7fmMfs8cz893xkSyKIg92IM/xNy8xTwKgWvXWb+XcHeYBRsTvMOxrhs/OwrkkaGWOLXCjmmhHELX/APOraqfpN8S7fTtM+8pYbWOD/PeZmxVkZHoQd35K1A5fcS0iARiI4k8Iun3OnmvkSLtNeXLwWjJxat5bdabvzwWKbmzUtBNBrxWWKRL6YxnbM8xI5calYnRFjLl5LlqDAGBF56JWNzl8L14JROsTPKxw051z3LelD2z2sAyJzPDb5KLa2qvdwbsGM9tRQvzJ+WGNTzOXks6+ZUXV/sdh7xu2Qu2DxyZZJK7kfsGzMPItNWtHvYW/EN+dctwVyu1eds03C6jYoGY2O/eb9timoUIMaGtFA0AAbgMgqJfSxTLvExB7oLs8OWF+wjcD681immbca13Hcf3NMOKx0t9JfkVZute5swBDikNi7DoH8tzuHgrMnKdRai6lizoUODIO+sYNkov72Fo6ub9Kr7c6z+xlGfM/vn+LT+nCoe/s1jfAlgc3uDndTgb6uPRXFjAAANBkOQVC4asW8ACWt00wPO89IiJqUQiIiEIiIhC5/eh5bNvINCMBB44Wq/veACTkBmTwC5na0720Z7xo45chkPIJC+YBAPnG7UdRMnhfl2CnZjHTXF3a76Ur0qq7OTz4zi57iSfAcANgWBeocMuIDQSToBmSs96z1NmMcWmqbgSwXbt6FLscHtdic6tQAaigoNdmfipV99oI0bEPQD6qLs+5cR9DFdgG4Zu+w81YJS7MvD+DEd7+95aeSfoivpAGAPnFKhpZzzK/alvOnGdmyATmCDm4gjdQUG7qqJem6znknCWRmjQ5YhsB47iu3MYAKAADcMlSo8l+mT8VhJDWg5jZgAaP6l0wqUnWorZbiQpSopQjpnCngtJBBBGRByIKY11C9dwjq9vKKzyDh9D0K57aF340HMtxN+ZuY67R1W3b3yVelulvB/rzMyrasm43HmYpKYoaHQ815nKB2W3qtWhWWBAxVqaU8ymSAra8xfkYnguXkuX0QyVkbKncVYWAkYmFe2w1twLOe80a2vKnnuVuuvcF8dwqK01+RvM/EeASla7SntnJ8DmMUqDPv28yFsCwTEc1zm1BIwt2uJ0y3eq6RYtrRJAOD5Y941LiHMNBoKkEU18Ut2whIOgPa4uzqa/Mwh2Q2AjZwXRGODgCMwRXoVhk1K9UsxwRwOeZp9FJAAMgyqQ/aNB+KHEHItP1C1rXvxAjQYkMQ3kvaQMWEAHYcidDQ9FZZy78vF9+EwneBhPi2hVftD2dMOcGIWnc/vDxGY81zUW5xgEGSho53BEodaKekL9zMJuElsQbMYNR1BFeqjrYsKNKmkRtAdHDNp6/QqOWUGekdtjHiFqDzJSWtJ0achxYhqTFhk7AAHNAA3ABddXDS6i63dm3GzcBrq99tA8bnb+R1/8AS0LCpksp5O8Uuk2BEl0RFqRGEREQhY5iYbDaXPIa0akrIsczLtiMcxwq1wIPIqDnG0kfOUe8d6THBhw6iHtOhd9hwUC2C46NceQJXRLNuzAgD3cbvmdQnoNApUBZ5tXqHVUbeNi4VBhBORnJXK4bWYYhy7QHPfhIFKcK1VhnbNhxhSIwO47RyOoVTmrKi2fFEaHV8PQ78J1DvvvXIoGg4fkTo1RVXTwZdkWvIT7I7A9hqD4g7QdxWwtIEEZESIxsZ5iRA0EnQAk8hmqdcl2OPGedSK/zOqfRTd7J3spV+9/cH8WvlVVm5NoMhxYmNzWgsFC4gCoOmfA+STrOPWRYzTU+kxl9IrqqNe2Tl2ODYQPbOIqxmbaHeNhOwBbVtX0r+rlgSTljpv2MG08SpC7d2+x/Wxe9GdnnnhrrntdvP5JUYVzoTfyfHtIQGl1N9pQbYu0YRb20MAvFQRSvEEjaN3FYo3s9i69lE6UcPJX+/Uljlw/bDcD/AAuyPnh8Fu3WtARpZhrVzO47m3TxFCuFRlqGnqPkSWKsgfSPnOYQvZ3GOsOKedB6r5Z10REimC1lXgurjOQLcjWmWuXVddtSeECC+IfhBI4nQDqaKs+z+UJEWM7MuOEH+p3iSPBdOra1TWd+faQmnSW0iQFhyMCDMGHNsLaZAaMDt7qag7DoulwITWtAYAG7A0ACnCijreu+ybZn3Xj3X7RwO8cFTJS3ZmzonZRBiaPhccqb2O2Dy4KFP6Y4YbHv+Z0R6w6efH4k/wC0Nn/DNO6IPNrgpO6s52spCO0Nwnmzu+gCrN6L0wZmVDWVxlzSWkUIAqSa6Hd1WX2dWj+0gk/vt8g7/afFQtVf1Gx2IgaZ9HccGXdEWvPTzIDC+IcLW/mg3ngnyQBkxQDMhb9zTGSjmupieQGjiCCT0A81zSXlnxDhY1z3bmgk+St0GzotrRu1fWHAbk3fQbG8Ttd9ldrPs2HAZghtDRw1PEnUnms1qJuX18L2+cdWoKK6eTOVuuhOUr2DvFpPgDVakrNxpOLVuKG8aggio3Fp1C7QtW0LLhTDcMVgeOOo5HUdFLWAG6NvAXWdmG00rsW26bgdo5mA1LeDiKVLdtNnQqXWGUlGwmNYwYWtFAOCzLQQEKAx3ijEE7QiIupzCIiIQiIiEL45oIIIqDqCvqIhKXakpEs6J2sD9i895hzAO48Nx2ac5ezr4QIo7zuydtDtOjtD5KZmZdsRrmOFWuFCOBXK7YkTLxnwznhOR3tOYPgs+qWtzlPhPaOUwtYYbnzJS91uiYeGsNYbK5/M46nls8VALx2ik7sSwjTUNr/dqTTfhBcB5LOJNV9+THABTX2lqujdvswI0Qd8+6D8IO38R8laURbtOmKa6RMp3LnJmvaMqIsJ7D8bSOpGXmueXTtv9FjUflDfk790jR3TMHgeC6WuRW3DDJiM3dEfTliJCTvCUK1BGbYBgyGWK/NuiIWwYbgWjvOINQTsFRu16jcrNdeU7OVhDaW4jzf3vqFypgxENG0geOS7RDYGgAaAADkMlFqxq1GqGFdQiBBPSirw2Cybh4Tk8ZsduO48DtUqifZQwwYorFTkTi0zLuhvcx4o5pII4herOtB0CKyIzVhrzG0HgRUKye0eCwRobh77mnEOAIwk+Y6Korz1VfSqEA8TYRtaZPedJi+0KXEPE0Pc/wCSlKHi45U5VURZ8vGtWL2kY4YDD7oyBPyjed7lT2MLiANSQBzJoF2azZFsCEyG3RgA5naepqeqfoM9yevgdopVVaI6eTM0KEGNDWgAAUAGQAC9oi1IjCIiIQiIiEIiIhCIiIQiIiEIiIhC577QQP0hm/sxX+Z1F0JcsvBPGam3dmC6pDGAbaZCnM1PVJXrD08eY1ajrzIlbcrJx6h8NkSozDmtdlxBAV9u/dGHAAdEAfF3nNreDR9VYUvTsSRljiWvdAHCjMosnfeNCymIRcPmoWO6gih8lMQL+SrtXOZzaT5tqrC5tdc1FT91paN70MNPzM7h8sj1Teiso6Wz7iL66bcjHtMES+soBXtK8Ax9fMLnFpznbRokSlMbi6m4E5KwW3cSJBBfCPaMGZFO+ByGTungqqs26qVWwtQYjtBEG6GZIMXC5rvlIPgarqMve6Ve0HtWt4Oq0jhn9FykuVrsK4T4zQ+M4w2nMNA75HGuTfNFq9RSQgzCuqEZY4lmm77ykMftMZ3MBPmaDzULOXrm5gUloD2tPx4S53Q0wjzVls67kvA9yG2vzO7zvE6dFJrTNOq46mx7fmI6kXgZ95yeNdqdeS50KI5xzJJBJ8TVRc5KRIJpEY5h3OBHhXVdsWvPSEOOwsiNDmnYfUHYeISz2AI6Tv8AOXrdnuJx2yXgTEEnQRIdeWILtS5Hee7rpOLQEmG7NjtuWw/vBdIu3a36TLsifFTC78bcj469VFllGam3MLnqAccSUREWnEoRERCEREQhEREIRERCEREQhEREJ5iQw4Fp0IIPI5FQlj3RhS0V0RpLsqNDqHBXWh27lOouGRWIJHE6DEAgQiIu5zCIiIQua38sYQYwiMFGxakjYHj3vGoPiulKre0SEDKtPyxG+YcPslbtA1I/LeX27FXErFyLIEeYq4VZCGIjYXfCPGp/hXUFT/ZrCHYxXbTEA/laD/uKuCizQLSB8ybhsv7QiIm4vCIiITUtKy4cywMitxNBDqVIzHEdR1WeBAaxoawBrRkABQDoFkRRgZzJycYhERTIhEREIRERCEREQhEREIRERCEREQhEREIRERCEREQhV2/f/KH8TPVEVVb9tvaWUvjEw+zz/ln/APdP9rFaERRb/tiTW+MwiIrpVCIiIQiIiEIiIhCIiIQiIiEIiIhP/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43" descr="GeoTechLogo_Draft04_Transp.png"/>
          <p:cNvPicPr>
            <a:picLocks noChangeAspect="1"/>
          </p:cNvPicPr>
          <p:nvPr/>
        </p:nvPicPr>
        <p:blipFill>
          <a:blip r:embed="rId3" cstate="print"/>
          <a:srcRect/>
          <a:stretch>
            <a:fillRect/>
          </a:stretch>
        </p:blipFill>
        <p:spPr bwMode="auto">
          <a:xfrm>
            <a:off x="5334000" y="2647951"/>
            <a:ext cx="3581400" cy="946555"/>
          </a:xfrm>
          <a:prstGeom prst="rect">
            <a:avLst/>
          </a:prstGeom>
          <a:noFill/>
          <a:ln w="9525">
            <a:noFill/>
            <a:miter lim="800000"/>
            <a:headEnd/>
            <a:tailEnd/>
          </a:ln>
        </p:spPr>
      </p:pic>
      <p:sp>
        <p:nvSpPr>
          <p:cNvPr id="13" name="TextBox 12"/>
          <p:cNvSpPr txBox="1"/>
          <p:nvPr/>
        </p:nvSpPr>
        <p:spPr>
          <a:xfrm>
            <a:off x="5638800" y="3790951"/>
            <a:ext cx="3908612" cy="646331"/>
          </a:xfrm>
          <a:prstGeom prst="rect">
            <a:avLst/>
          </a:prstGeom>
          <a:noFill/>
          <a:ln>
            <a:noFill/>
          </a:ln>
        </p:spPr>
        <p:txBody>
          <a:bodyPr wrap="square" rtlCol="0">
            <a:spAutoFit/>
          </a:bodyPr>
          <a:lstStyle/>
          <a:p>
            <a:r>
              <a:rPr lang="en-US" sz="1800" b="1" i="1" dirty="0">
                <a:solidFill>
                  <a:schemeClr val="tx2">
                    <a:lumMod val="60000"/>
                    <a:lumOff val="40000"/>
                  </a:schemeClr>
                </a:solidFill>
              </a:rPr>
              <a:t>Empowering Colleges</a:t>
            </a:r>
            <a:r>
              <a:rPr lang="en-US" sz="1800" i="1" dirty="0">
                <a:solidFill>
                  <a:schemeClr val="tx2">
                    <a:lumMod val="60000"/>
                    <a:lumOff val="40000"/>
                  </a:schemeClr>
                </a:solidFill>
              </a:rPr>
              <a:t>: </a:t>
            </a:r>
          </a:p>
          <a:p>
            <a:r>
              <a:rPr lang="en-US" sz="1800" b="1" i="1" dirty="0">
                <a:solidFill>
                  <a:schemeClr val="tx2">
                    <a:lumMod val="60000"/>
                    <a:lumOff val="40000"/>
                  </a:schemeClr>
                </a:solidFill>
              </a:rPr>
              <a:t>     Growing the Workforce</a:t>
            </a:r>
          </a:p>
        </p:txBody>
      </p:sp>
      <p:pic>
        <p:nvPicPr>
          <p:cNvPr id="18" name="Picture 5" descr="C:\Users\Ann\Documents\GeoTech Center\LOGOS\600px-NSF_Logo.PNG"/>
          <p:cNvPicPr>
            <a:picLocks noChangeAspect="1" noChangeArrowheads="1"/>
          </p:cNvPicPr>
          <p:nvPr/>
        </p:nvPicPr>
        <p:blipFill>
          <a:blip r:embed="rId4" cstate="print"/>
          <a:srcRect/>
          <a:stretch>
            <a:fillRect/>
          </a:stretch>
        </p:blipFill>
        <p:spPr bwMode="auto">
          <a:xfrm>
            <a:off x="381000" y="4248150"/>
            <a:ext cx="514350" cy="514350"/>
          </a:xfrm>
          <a:prstGeom prst="rect">
            <a:avLst/>
          </a:prstGeom>
          <a:noFill/>
        </p:spPr>
      </p:pic>
      <p:sp>
        <p:nvSpPr>
          <p:cNvPr id="12" name="Rectangle 11">
            <a:extLst>
              <a:ext uri="{FF2B5EF4-FFF2-40B4-BE49-F238E27FC236}">
                <a16:creationId xmlns:a16="http://schemas.microsoft.com/office/drawing/2014/main" id="{EF2E20B5-6FA3-4706-94A5-B061518802C5}"/>
              </a:ext>
            </a:extLst>
          </p:cNvPr>
          <p:cNvSpPr/>
          <p:nvPr/>
        </p:nvSpPr>
        <p:spPr>
          <a:xfrm>
            <a:off x="990600" y="4248150"/>
            <a:ext cx="3971823" cy="584775"/>
          </a:xfrm>
          <a:prstGeom prst="rect">
            <a:avLst/>
          </a:prstGeom>
        </p:spPr>
        <p:txBody>
          <a:bodyPr wrap="square">
            <a:spAutoFit/>
          </a:bodyPr>
          <a:lstStyle/>
          <a:p>
            <a:pPr fontAlgn="auto">
              <a:spcBef>
                <a:spcPts val="0"/>
              </a:spcBef>
              <a:spcAft>
                <a:spcPts val="0"/>
              </a:spcAft>
              <a:defRPr/>
            </a:pPr>
            <a:r>
              <a:rPr lang="en-US" sz="800" dirty="0">
                <a:solidFill>
                  <a:schemeClr val="tx1"/>
                </a:solidFill>
                <a:latin typeface="Arial" pitchFamily="34" charset="0"/>
                <a:cs typeface="Arial" pitchFamily="34" charset="0"/>
              </a:rPr>
              <a:t>Based upon work supported by the National Science Foundation under Grant DUE ATE 1304591, 1644409 and 1700496.  Any opinions, findings, and conclusions or recommendations expressed in this material are those of the author(s) and do not necessarily reflect the views of the National Science Foundation.</a:t>
            </a:r>
            <a:endParaRPr lang="en-US" sz="800" dirty="0">
              <a:solidFill>
                <a:schemeClr val="tx1"/>
              </a:solidFill>
            </a:endParaRPr>
          </a:p>
        </p:txBody>
      </p:sp>
    </p:spTree>
    <p:extLst>
      <p:ext uri="{BB962C8B-B14F-4D97-AF65-F5344CB8AC3E}">
        <p14:creationId xmlns:p14="http://schemas.microsoft.com/office/powerpoint/2010/main" val="2149821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ED69A82-8F18-42E1-88E4-CC49F7F4286B}"/>
              </a:ext>
            </a:extLst>
          </p:cNvPr>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457200" indent="-457200">
              <a:lnSpc>
                <a:spcPct val="80000"/>
              </a:lnSpc>
              <a:buAutoNum type="arabicPeriod" startAt="8"/>
            </a:pPr>
            <a:r>
              <a:rPr lang="en-US" altLang="en-US" b="1" dirty="0"/>
              <a:t>Going from a sphere to a flat map the Shape, Area, Distance or Direction are distorted depending on the projection. The degree of distortion can be controlled by:  </a:t>
            </a:r>
          </a:p>
          <a:p>
            <a:pPr marL="700200" lvl="1" indent="-457200">
              <a:lnSpc>
                <a:spcPct val="80000"/>
              </a:lnSpc>
              <a:buFont typeface="+mj-lt"/>
              <a:buAutoNum type="alphaLcParenR"/>
            </a:pPr>
            <a:r>
              <a:rPr lang="en-US" altLang="en-US" b="1" dirty="0"/>
              <a:t>Choosing the appropriate map projection</a:t>
            </a:r>
          </a:p>
          <a:p>
            <a:pPr marL="700200" lvl="1" indent="-457200">
              <a:lnSpc>
                <a:spcPct val="80000"/>
              </a:lnSpc>
              <a:buFont typeface="+mj-lt"/>
              <a:buAutoNum type="alphaLcParenR"/>
            </a:pPr>
            <a:r>
              <a:rPr lang="en-US" altLang="en-US" dirty="0"/>
              <a:t>Choosing the appropriate Datum</a:t>
            </a:r>
          </a:p>
          <a:p>
            <a:pPr marL="700200" lvl="1" indent="-457200">
              <a:lnSpc>
                <a:spcPct val="80000"/>
              </a:lnSpc>
              <a:buFont typeface="+mj-lt"/>
              <a:buAutoNum type="alphaLcParenR"/>
            </a:pPr>
            <a:r>
              <a:rPr lang="en-US" altLang="en-US" dirty="0"/>
              <a:t>Conforming all data to a spherical projection</a:t>
            </a:r>
          </a:p>
          <a:p>
            <a:pPr marL="700200" lvl="1" indent="-457200">
              <a:lnSpc>
                <a:spcPct val="80000"/>
              </a:lnSpc>
              <a:buFont typeface="+mj-lt"/>
              <a:buAutoNum type="alphaLcParenR"/>
            </a:pPr>
            <a:r>
              <a:rPr lang="en-US" altLang="en-US" dirty="0"/>
              <a:t>Using a Mercator projection </a:t>
            </a:r>
          </a:p>
          <a:p>
            <a:pPr>
              <a:lnSpc>
                <a:spcPct val="80000"/>
              </a:lnSpc>
            </a:pPr>
            <a:endParaRPr lang="en-US" altLang="en-US" dirty="0"/>
          </a:p>
        </p:txBody>
      </p:sp>
    </p:spTree>
    <p:extLst>
      <p:ext uri="{BB962C8B-B14F-4D97-AF65-F5344CB8AC3E}">
        <p14:creationId xmlns:p14="http://schemas.microsoft.com/office/powerpoint/2010/main" val="249360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515" y="4171950"/>
            <a:ext cx="8265380" cy="664863"/>
          </a:xfrm>
        </p:spPr>
        <p:txBody>
          <a:bodyPr>
            <a:noAutofit/>
          </a:bodyPr>
          <a:lstStyle/>
          <a:p>
            <a:r>
              <a:rPr lang="en-US" sz="1200" dirty="0"/>
              <a:t>See GeoTech Center website (geotechcenter.org) for additional Concept Modules and to take a Quiz on this Concept Module topic to earn a Micro Certificate Badge.</a:t>
            </a:r>
            <a:br>
              <a:rPr lang="en-US" sz="1200" dirty="0"/>
            </a:br>
            <a:br>
              <a:rPr lang="en-US" sz="1200" dirty="0"/>
            </a:br>
            <a:r>
              <a:rPr lang="en-US" sz="1200" dirty="0"/>
              <a:t>If you need more detailed help, you will find other resources on the GeoTech Center website including Model Courses on topics needed by the geospatial technology workforce.</a:t>
            </a:r>
            <a:br>
              <a:rPr lang="en-US" sz="1200" dirty="0"/>
            </a:br>
            <a:br>
              <a:rPr lang="en-US" sz="1200" dirty="0"/>
            </a:br>
            <a:r>
              <a:rPr lang="en-US" sz="1200" dirty="0"/>
              <a:t>This Module Is Licensed Under Creative Commons</a:t>
            </a:r>
            <a:br>
              <a:rPr lang="en-US" sz="1600" dirty="0"/>
            </a:br>
            <a:br>
              <a:rPr lang="en-US" sz="1600" dirty="0"/>
            </a:br>
            <a:br>
              <a:rPr lang="en-US" sz="1600" dirty="0"/>
            </a:br>
            <a:br>
              <a:rPr lang="en-US" sz="1600" dirty="0"/>
            </a:br>
            <a:br>
              <a:rPr lang="en-US" sz="1600" dirty="0"/>
            </a:br>
            <a:br>
              <a:rPr lang="en-US" sz="1200" dirty="0"/>
            </a:br>
            <a:r>
              <a:rPr lang="en-US" sz="1200" dirty="0"/>
              <a:t>By: GeoTech Center geotechcenter.org</a:t>
            </a:r>
            <a:br>
              <a:rPr lang="en-US" sz="1200" dirty="0"/>
            </a:br>
            <a:r>
              <a:rPr lang="en-US" sz="1200" dirty="0"/>
              <a:t>Note: some content is a derivative of other CC authors</a:t>
            </a:r>
            <a:br>
              <a:rPr lang="en-US" sz="2400" dirty="0"/>
            </a:br>
            <a:br>
              <a:rPr lang="en-US" sz="2400" dirty="0"/>
            </a:br>
            <a:br>
              <a:rPr lang="en-US" sz="2400" dirty="0"/>
            </a:br>
            <a:endParaRPr lang="en-US" sz="2400" dirty="0"/>
          </a:p>
        </p:txBody>
      </p:sp>
      <p:sp>
        <p:nvSpPr>
          <p:cNvPr id="3" name="Content Placeholder 2"/>
          <p:cNvSpPr>
            <a:spLocks noGrp="1"/>
          </p:cNvSpPr>
          <p:nvPr>
            <p:ph idx="1"/>
          </p:nvPr>
        </p:nvSpPr>
        <p:spPr>
          <a:xfrm>
            <a:off x="381000" y="3668037"/>
            <a:ext cx="8229600" cy="1475463"/>
          </a:xfrm>
        </p:spPr>
        <p:txBody>
          <a:bodyPr>
            <a:normAutofit fontScale="40000" lnSpcReduction="20000"/>
          </a:bodyPr>
          <a:lstStyle/>
          <a:p>
            <a:pPr>
              <a:buNone/>
            </a:pPr>
            <a:endParaRPr lang="en-US" dirty="0"/>
          </a:p>
          <a:p>
            <a:pPr marL="0">
              <a:lnSpc>
                <a:spcPct val="120000"/>
              </a:lnSpc>
              <a:spcBef>
                <a:spcPts val="0"/>
              </a:spcBef>
              <a:spcAft>
                <a:spcPts val="0"/>
              </a:spcAft>
              <a:buNone/>
            </a:pPr>
            <a:r>
              <a:rPr lang="en-US" sz="4000" dirty="0"/>
              <a:t>Ann Johnson</a:t>
            </a:r>
          </a:p>
          <a:p>
            <a:pPr marL="0">
              <a:lnSpc>
                <a:spcPct val="120000"/>
              </a:lnSpc>
              <a:spcBef>
                <a:spcPts val="0"/>
              </a:spcBef>
              <a:spcAft>
                <a:spcPts val="0"/>
              </a:spcAft>
              <a:buNone/>
            </a:pPr>
            <a:r>
              <a:rPr lang="en-US" sz="4000" dirty="0"/>
              <a:t>GeoTech Center</a:t>
            </a:r>
          </a:p>
          <a:p>
            <a:pPr marL="0">
              <a:lnSpc>
                <a:spcPct val="120000"/>
              </a:lnSpc>
              <a:spcBef>
                <a:spcPts val="0"/>
              </a:spcBef>
              <a:spcAft>
                <a:spcPts val="0"/>
              </a:spcAft>
              <a:buNone/>
            </a:pPr>
            <a:r>
              <a:rPr lang="en-US" sz="4000" dirty="0"/>
              <a:t>Co-PI, Associate Director</a:t>
            </a:r>
          </a:p>
          <a:p>
            <a:pPr marL="0">
              <a:lnSpc>
                <a:spcPct val="120000"/>
              </a:lnSpc>
              <a:spcBef>
                <a:spcPts val="0"/>
              </a:spcBef>
              <a:spcAft>
                <a:spcPts val="0"/>
              </a:spcAft>
              <a:buNone/>
            </a:pPr>
            <a:r>
              <a:rPr lang="en-US" sz="4000" dirty="0"/>
              <a:t>ann@baremt.com</a:t>
            </a:r>
          </a:p>
          <a:p>
            <a:pPr>
              <a:buNone/>
            </a:pPr>
            <a:r>
              <a:rPr lang="en-US" sz="3000" dirty="0"/>
              <a:t>Quiz for 3-26-2018 V3</a:t>
            </a:r>
          </a:p>
        </p:txBody>
      </p:sp>
      <p:pic>
        <p:nvPicPr>
          <p:cNvPr id="1026" name="Picture 2" descr="By bw.png">
            <a:extLst>
              <a:ext uri="{FF2B5EF4-FFF2-40B4-BE49-F238E27FC236}">
                <a16:creationId xmlns:a16="http://schemas.microsoft.com/office/drawing/2014/main" id="{E50805AD-457C-41BC-8A18-A0AF265169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8918" y="2571750"/>
            <a:ext cx="1010287" cy="681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321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F7183-A0A9-416E-B02C-1DFCB9815254}"/>
              </a:ext>
            </a:extLst>
          </p:cNvPr>
          <p:cNvSpPr>
            <a:spLocks noGrp="1"/>
          </p:cNvSpPr>
          <p:nvPr>
            <p:ph type="title"/>
          </p:nvPr>
        </p:nvSpPr>
        <p:spPr/>
        <p:txBody>
          <a:bodyPr>
            <a:normAutofit/>
          </a:bodyPr>
          <a:lstStyle/>
          <a:p>
            <a:r>
              <a:rPr lang="en-US" dirty="0"/>
              <a:t>Questions – Are in Two Formats</a:t>
            </a:r>
          </a:p>
        </p:txBody>
      </p:sp>
      <p:sp>
        <p:nvSpPr>
          <p:cNvPr id="3" name="Content Placeholder 2">
            <a:extLst>
              <a:ext uri="{FF2B5EF4-FFF2-40B4-BE49-F238E27FC236}">
                <a16:creationId xmlns:a16="http://schemas.microsoft.com/office/drawing/2014/main" id="{6496C4EE-DAB1-4F81-9DE7-F22F5FCFD6A9}"/>
              </a:ext>
            </a:extLst>
          </p:cNvPr>
          <p:cNvSpPr>
            <a:spLocks noGrp="1"/>
          </p:cNvSpPr>
          <p:nvPr>
            <p:ph idx="1"/>
          </p:nvPr>
        </p:nvSpPr>
        <p:spPr/>
        <p:txBody>
          <a:bodyPr>
            <a:normAutofit/>
          </a:bodyPr>
          <a:lstStyle/>
          <a:p>
            <a:r>
              <a:rPr lang="en-US" b="1" dirty="0"/>
              <a:t>Multiple Choice </a:t>
            </a:r>
          </a:p>
          <a:p>
            <a:pPr lvl="1"/>
            <a:r>
              <a:rPr lang="en-US" dirty="0"/>
              <a:t>Questions have four possible answers </a:t>
            </a:r>
          </a:p>
          <a:p>
            <a:pPr lvl="1"/>
            <a:r>
              <a:rPr lang="en-US" dirty="0"/>
              <a:t>Choose the best answer confirming the accuracy of the  question statement</a:t>
            </a:r>
          </a:p>
          <a:p>
            <a:r>
              <a:rPr lang="en-US" b="1" dirty="0"/>
              <a:t>True/False</a:t>
            </a:r>
          </a:p>
          <a:p>
            <a:pPr lvl="1"/>
            <a:r>
              <a:rPr lang="en-US" dirty="0"/>
              <a:t>Determine if the question statement is either True or False </a:t>
            </a:r>
          </a:p>
          <a:p>
            <a:endParaRPr lang="en-US" dirty="0"/>
          </a:p>
          <a:p>
            <a:endParaRPr lang="en-US" dirty="0"/>
          </a:p>
        </p:txBody>
      </p:sp>
    </p:spTree>
    <p:extLst>
      <p:ext uri="{BB962C8B-B14F-4D97-AF65-F5344CB8AC3E}">
        <p14:creationId xmlns:p14="http://schemas.microsoft.com/office/powerpoint/2010/main" val="1654937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460AE-2768-4F88-AC26-A9BD59D3CB03}"/>
              </a:ext>
            </a:extLst>
          </p:cNvPr>
          <p:cNvSpPr>
            <a:spLocks noGrp="1"/>
          </p:cNvSpPr>
          <p:nvPr>
            <p:ph type="title"/>
          </p:nvPr>
        </p:nvSpPr>
        <p:spPr/>
        <p:txBody>
          <a:bodyPr>
            <a:normAutofit fontScale="90000"/>
          </a:bodyPr>
          <a:lstStyle/>
          <a:p>
            <a:br>
              <a:rPr lang="en-US" dirty="0"/>
            </a:br>
            <a:br>
              <a:rPr lang="en-US" dirty="0"/>
            </a:br>
            <a:endParaRPr lang="en-US" dirty="0"/>
          </a:p>
        </p:txBody>
      </p:sp>
      <p:sp>
        <p:nvSpPr>
          <p:cNvPr id="3" name="Content Placeholder 2">
            <a:extLst>
              <a:ext uri="{FF2B5EF4-FFF2-40B4-BE49-F238E27FC236}">
                <a16:creationId xmlns:a16="http://schemas.microsoft.com/office/drawing/2014/main" id="{6BE4D277-C20A-4045-BE74-7CB3A178D00F}"/>
              </a:ext>
            </a:extLst>
          </p:cNvPr>
          <p:cNvSpPr>
            <a:spLocks noGrp="1"/>
          </p:cNvSpPr>
          <p:nvPr>
            <p:ph idx="1"/>
          </p:nvPr>
        </p:nvSpPr>
        <p:spPr/>
        <p:txBody>
          <a:bodyPr>
            <a:normAutofit/>
          </a:bodyPr>
          <a:lstStyle/>
          <a:p>
            <a:pPr marL="457200" indent="-457200">
              <a:buFont typeface="+mj-lt"/>
              <a:buAutoNum type="arabicPeriod"/>
            </a:pPr>
            <a:r>
              <a:rPr lang="en-US" sz="1800" b="1" dirty="0"/>
              <a:t>It is no longer necessary to reproject data into the same map projection before an analysis because software now automatically aligns all data correctly.</a:t>
            </a:r>
          </a:p>
          <a:p>
            <a:pPr marL="243000" lvl="1" indent="0">
              <a:buNone/>
            </a:pPr>
            <a:endParaRPr lang="en-US" sz="1650" dirty="0"/>
          </a:p>
          <a:p>
            <a:pPr marL="700200" lvl="1" indent="-457200">
              <a:buAutoNum type="alphaLcParenR"/>
            </a:pPr>
            <a:r>
              <a:rPr lang="en-US" sz="1650" dirty="0"/>
              <a:t>True</a:t>
            </a:r>
          </a:p>
          <a:p>
            <a:pPr marL="700200" lvl="1" indent="-457200">
              <a:buAutoNum type="alphaLcParenR"/>
            </a:pPr>
            <a:r>
              <a:rPr lang="en-US" sz="1650" b="1" dirty="0"/>
              <a:t>False</a:t>
            </a:r>
          </a:p>
        </p:txBody>
      </p:sp>
    </p:spTree>
    <p:extLst>
      <p:ext uri="{BB962C8B-B14F-4D97-AF65-F5344CB8AC3E}">
        <p14:creationId xmlns:p14="http://schemas.microsoft.com/office/powerpoint/2010/main" val="1440886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A91A1-63B9-4EFF-99DC-AEFEA753CE3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8185898-4CA5-458C-9330-09D5C1016C8F}"/>
              </a:ext>
            </a:extLst>
          </p:cNvPr>
          <p:cNvSpPr>
            <a:spLocks noGrp="1"/>
          </p:cNvSpPr>
          <p:nvPr>
            <p:ph idx="1"/>
          </p:nvPr>
        </p:nvSpPr>
        <p:spPr/>
        <p:txBody>
          <a:bodyPr>
            <a:normAutofit/>
          </a:bodyPr>
          <a:lstStyle/>
          <a:p>
            <a:pPr marL="0" indent="0">
              <a:buNone/>
            </a:pPr>
            <a:r>
              <a:rPr lang="en-US" b="1" dirty="0"/>
              <a:t>2</a:t>
            </a:r>
            <a:r>
              <a:rPr lang="en-US" sz="2000" b="1" dirty="0"/>
              <a:t>. Map Projections make it possible to:</a:t>
            </a:r>
          </a:p>
          <a:p>
            <a:pPr marL="700200" lvl="1" indent="-457200">
              <a:buFont typeface="+mj-lt"/>
              <a:buAutoNum type="alphaLcParenR"/>
            </a:pPr>
            <a:r>
              <a:rPr lang="en-US" sz="1850" dirty="0"/>
              <a:t>Calculate the area of features using all types of map projections. </a:t>
            </a:r>
          </a:p>
          <a:p>
            <a:pPr marL="700200" lvl="1" indent="-457200">
              <a:buFont typeface="+mj-lt"/>
              <a:buAutoNum type="alphaLcParenR"/>
            </a:pPr>
            <a:r>
              <a:rPr lang="en-US" sz="1850" dirty="0"/>
              <a:t>Reduce the errors in location of features from those on a sphere.</a:t>
            </a:r>
          </a:p>
          <a:p>
            <a:pPr marL="700200" lvl="1" indent="-457200">
              <a:buFont typeface="+mj-lt"/>
              <a:buAutoNum type="alphaLcParenR"/>
            </a:pPr>
            <a:r>
              <a:rPr lang="en-US" sz="1850" dirty="0"/>
              <a:t>Remove all types of distortions including distance, area, shape and direction. </a:t>
            </a:r>
          </a:p>
          <a:p>
            <a:pPr marL="700200" lvl="1" indent="-457200">
              <a:buFont typeface="+mj-lt"/>
              <a:buAutoNum type="alphaLcParenR"/>
            </a:pPr>
            <a:r>
              <a:rPr lang="en-US" sz="1850" b="1" dirty="0"/>
              <a:t>Carry a flat map in your pocket.</a:t>
            </a:r>
          </a:p>
          <a:p>
            <a:pPr marL="457200" indent="-457200">
              <a:buAutoNum type="alphaLcParenR"/>
            </a:pPr>
            <a:endParaRPr lang="en-US" dirty="0"/>
          </a:p>
        </p:txBody>
      </p:sp>
    </p:spTree>
    <p:extLst>
      <p:ext uri="{BB962C8B-B14F-4D97-AF65-F5344CB8AC3E}">
        <p14:creationId xmlns:p14="http://schemas.microsoft.com/office/powerpoint/2010/main" val="1684576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24AE5-A01E-44AA-BAA5-E00EFF64B85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177DD2E-3854-42AA-8343-C8A9479F26F1}"/>
              </a:ext>
            </a:extLst>
          </p:cNvPr>
          <p:cNvSpPr>
            <a:spLocks noGrp="1"/>
          </p:cNvSpPr>
          <p:nvPr>
            <p:ph idx="1"/>
          </p:nvPr>
        </p:nvSpPr>
        <p:spPr/>
        <p:txBody>
          <a:bodyPr>
            <a:normAutofit/>
          </a:bodyPr>
          <a:lstStyle/>
          <a:p>
            <a:pPr marL="457200" indent="-457200">
              <a:buAutoNum type="arabicPeriod" startAt="3"/>
            </a:pPr>
            <a:r>
              <a:rPr lang="en-US" sz="2000" b="1" dirty="0"/>
              <a:t>A Conformable map projection does all of these things</a:t>
            </a:r>
          </a:p>
          <a:p>
            <a:pPr marL="0" indent="0">
              <a:buNone/>
            </a:pPr>
            <a:r>
              <a:rPr lang="en-US" sz="2000" b="1" dirty="0"/>
              <a:t>      </a:t>
            </a:r>
            <a:r>
              <a:rPr lang="en-US" sz="2000" b="1" u="sng" dirty="0"/>
              <a:t>except</a:t>
            </a:r>
            <a:r>
              <a:rPr lang="en-US" sz="2000" b="1" dirty="0"/>
              <a:t>?</a:t>
            </a:r>
            <a:r>
              <a:rPr lang="en-US" sz="2000" dirty="0"/>
              <a:t>	</a:t>
            </a:r>
          </a:p>
          <a:p>
            <a:pPr marL="700200" lvl="1" indent="-457200">
              <a:buFont typeface="+mj-lt"/>
              <a:buAutoNum type="alphaLcParenR"/>
            </a:pPr>
            <a:r>
              <a:rPr lang="en-US" sz="1850" dirty="0"/>
              <a:t>Parallels and Meridian are at right angles</a:t>
            </a:r>
          </a:p>
          <a:p>
            <a:pPr marL="700200" lvl="1" indent="-457200">
              <a:buFont typeface="+mj-lt"/>
              <a:buAutoNum type="alphaLcParenR"/>
            </a:pPr>
            <a:r>
              <a:rPr lang="en-US" sz="1850" dirty="0">
                <a:ea typeface="ＭＳ Ｐゴシック" pitchFamily="34" charset="-128"/>
              </a:rPr>
              <a:t>Provide a way to calculate areas of features.</a:t>
            </a:r>
          </a:p>
          <a:p>
            <a:pPr marL="700200" lvl="1" indent="-457200">
              <a:buFont typeface="+mj-lt"/>
              <a:buAutoNum type="alphaLcParenR"/>
            </a:pPr>
            <a:r>
              <a:rPr lang="en-US" sz="1850" dirty="0">
                <a:ea typeface="ＭＳ Ｐゴシック" pitchFamily="34" charset="-128"/>
              </a:rPr>
              <a:t>Angles and shapes of small objects preserved </a:t>
            </a:r>
          </a:p>
          <a:p>
            <a:pPr marL="700200" lvl="1" indent="-457200">
              <a:buFont typeface="+mj-lt"/>
              <a:buAutoNum type="alphaLcParenR"/>
            </a:pPr>
            <a:r>
              <a:rPr lang="en-US" sz="1850" dirty="0">
                <a:ea typeface="ＭＳ Ｐゴシック" pitchFamily="34" charset="-128"/>
              </a:rPr>
              <a:t>The size and shape of large objects are not distorted.</a:t>
            </a:r>
          </a:p>
          <a:p>
            <a:pPr marL="457200" indent="-457200">
              <a:buAutoNum type="alphaLcParenR"/>
            </a:pPr>
            <a:endParaRPr lang="en-US" dirty="0"/>
          </a:p>
        </p:txBody>
      </p:sp>
    </p:spTree>
    <p:extLst>
      <p:ext uri="{BB962C8B-B14F-4D97-AF65-F5344CB8AC3E}">
        <p14:creationId xmlns:p14="http://schemas.microsoft.com/office/powerpoint/2010/main" val="3645677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9D96D-4A62-4DD6-8A30-AAC4FFA9A41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5BB136A-87A2-415B-B83F-05912961782F}"/>
              </a:ext>
            </a:extLst>
          </p:cNvPr>
          <p:cNvSpPr>
            <a:spLocks noGrp="1"/>
          </p:cNvSpPr>
          <p:nvPr>
            <p:ph idx="1"/>
          </p:nvPr>
        </p:nvSpPr>
        <p:spPr/>
        <p:txBody>
          <a:bodyPr>
            <a:normAutofit/>
          </a:bodyPr>
          <a:lstStyle/>
          <a:p>
            <a:pPr marL="457200" indent="-457200">
              <a:buAutoNum type="arabicPeriod" startAt="4"/>
            </a:pPr>
            <a:r>
              <a:rPr lang="en-US" sz="1800" b="1" dirty="0"/>
              <a:t>All of the following are true about Datums </a:t>
            </a:r>
            <a:r>
              <a:rPr lang="en-US" sz="1800" b="1" u="sng" dirty="0"/>
              <a:t>except</a:t>
            </a:r>
            <a:r>
              <a:rPr lang="en-US" sz="1800" dirty="0"/>
              <a:t>: </a:t>
            </a:r>
          </a:p>
          <a:p>
            <a:pPr marL="700200" lvl="1" indent="-457200">
              <a:buFont typeface="Wingdings 2" panose="05020102010507070707" pitchFamily="18" charset="2"/>
              <a:buAutoNum type="alphaLcParenR"/>
            </a:pPr>
            <a:r>
              <a:rPr lang="en-US" sz="1650" b="1" dirty="0"/>
              <a:t>Are automatically updated when data is </a:t>
            </a:r>
            <a:r>
              <a:rPr lang="en-US" sz="1650" b="1" dirty="0" err="1"/>
              <a:t>reprojected</a:t>
            </a:r>
            <a:r>
              <a:rPr lang="en-US" sz="1650" b="1" dirty="0"/>
              <a:t> using a map projection.</a:t>
            </a:r>
          </a:p>
          <a:p>
            <a:pPr marL="700200" lvl="1" indent="-457200">
              <a:buAutoNum type="alphaLcParenR"/>
            </a:pPr>
            <a:r>
              <a:rPr lang="en-US" sz="1650" dirty="0"/>
              <a:t>Include a reference location</a:t>
            </a:r>
          </a:p>
          <a:p>
            <a:pPr marL="700200" lvl="1" indent="-457200">
              <a:buAutoNum type="alphaLcParenR"/>
            </a:pPr>
            <a:r>
              <a:rPr lang="en-US" sz="1650" dirty="0"/>
              <a:t>Have changed significantly in the last 100 years.</a:t>
            </a:r>
          </a:p>
          <a:p>
            <a:pPr marL="700200" lvl="1" indent="-457200">
              <a:buAutoNum type="alphaLcParenR"/>
            </a:pPr>
            <a:r>
              <a:rPr lang="en-US" sz="1650" dirty="0"/>
              <a:t>Have been standardized regionally rather than globally.</a:t>
            </a:r>
          </a:p>
        </p:txBody>
      </p:sp>
    </p:spTree>
    <p:extLst>
      <p:ext uri="{BB962C8B-B14F-4D97-AF65-F5344CB8AC3E}">
        <p14:creationId xmlns:p14="http://schemas.microsoft.com/office/powerpoint/2010/main" val="2634650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35988-528F-4450-9236-A95AF23DCE5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033219E-D914-4AE7-9129-C135F664BD7F}"/>
              </a:ext>
            </a:extLst>
          </p:cNvPr>
          <p:cNvSpPr>
            <a:spLocks noGrp="1"/>
          </p:cNvSpPr>
          <p:nvPr>
            <p:ph idx="1"/>
          </p:nvPr>
        </p:nvSpPr>
        <p:spPr/>
        <p:txBody>
          <a:bodyPr>
            <a:normAutofit/>
          </a:bodyPr>
          <a:lstStyle/>
          <a:p>
            <a:pPr marL="0" indent="0">
              <a:buNone/>
            </a:pPr>
            <a:r>
              <a:rPr lang="en-US" sz="1800" b="1" dirty="0"/>
              <a:t>5.   UTM is based on</a:t>
            </a:r>
            <a:r>
              <a:rPr lang="en-US" sz="1800" dirty="0"/>
              <a:t>:</a:t>
            </a:r>
          </a:p>
          <a:p>
            <a:pPr marL="700200" lvl="1" indent="-457200">
              <a:buFont typeface="+mj-lt"/>
              <a:buAutoNum type="alphaLcParenR"/>
            </a:pPr>
            <a:r>
              <a:rPr lang="en-US" sz="1800" dirty="0"/>
              <a:t>A cone</a:t>
            </a:r>
          </a:p>
          <a:p>
            <a:pPr marL="700200" lvl="1" indent="-457200">
              <a:buFont typeface="+mj-lt"/>
              <a:buAutoNum type="alphaLcParenR"/>
            </a:pPr>
            <a:r>
              <a:rPr lang="en-US" sz="1800" dirty="0"/>
              <a:t>A planar surface</a:t>
            </a:r>
          </a:p>
          <a:p>
            <a:pPr marL="700200" lvl="1" indent="-457200">
              <a:buFont typeface="+mj-lt"/>
              <a:buAutoNum type="alphaLcParenR"/>
            </a:pPr>
            <a:r>
              <a:rPr lang="en-US" sz="1800" dirty="0"/>
              <a:t>A cylinder</a:t>
            </a:r>
          </a:p>
          <a:p>
            <a:pPr marL="700200" lvl="1" indent="-457200">
              <a:buFont typeface="+mj-lt"/>
              <a:buAutoNum type="alphaLcParenR"/>
            </a:pPr>
            <a:r>
              <a:rPr lang="en-US" sz="1800" dirty="0"/>
              <a:t>A system of tangent lines 	</a:t>
            </a:r>
          </a:p>
        </p:txBody>
      </p:sp>
    </p:spTree>
    <p:extLst>
      <p:ext uri="{BB962C8B-B14F-4D97-AF65-F5344CB8AC3E}">
        <p14:creationId xmlns:p14="http://schemas.microsoft.com/office/powerpoint/2010/main" val="1091599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lstStyle/>
          <a:p>
            <a:endParaRPr lang="en-US" dirty="0"/>
          </a:p>
        </p:txBody>
      </p:sp>
      <p:sp>
        <p:nvSpPr>
          <p:cNvPr id="3" name="Content Placeholder 2"/>
          <p:cNvSpPr>
            <a:spLocks noGrp="1"/>
          </p:cNvSpPr>
          <p:nvPr>
            <p:ph idx="1"/>
          </p:nvPr>
        </p:nvSpPr>
        <p:spPr>
          <a:xfrm>
            <a:off x="457200" y="647701"/>
            <a:ext cx="8229600" cy="4495799"/>
          </a:xfrm>
        </p:spPr>
        <p:txBody>
          <a:bodyPr>
            <a:normAutofit/>
          </a:bodyPr>
          <a:lstStyle/>
          <a:p>
            <a:pPr marL="0" indent="0">
              <a:buNone/>
            </a:pPr>
            <a:r>
              <a:rPr lang="en-US" sz="1800" b="1" dirty="0"/>
              <a:t>6.  Web Mercator projection is used by many online mapping applications (Google, ArcGIS Online, Bing, etc.) and</a:t>
            </a:r>
            <a:r>
              <a:rPr lang="en-US" sz="1800" dirty="0"/>
              <a:t>: </a:t>
            </a:r>
          </a:p>
          <a:p>
            <a:pPr marL="914400" lvl="1" indent="-457200">
              <a:buFont typeface="+mj-lt"/>
              <a:buAutoNum type="alphaLcParenR"/>
            </a:pPr>
            <a:r>
              <a:rPr lang="en-US" sz="1800" dirty="0"/>
              <a:t>Is a conformable projection.</a:t>
            </a:r>
          </a:p>
          <a:p>
            <a:pPr marL="914400" lvl="1" indent="-457200">
              <a:buFont typeface="+mj-lt"/>
              <a:buAutoNum type="alphaLcParenR"/>
            </a:pPr>
            <a:r>
              <a:rPr lang="en-US" sz="1800" dirty="0"/>
              <a:t>Distortion does not increase as the map location moves north or south of the equator.</a:t>
            </a:r>
          </a:p>
          <a:p>
            <a:pPr marL="914400" lvl="1" indent="-457200">
              <a:buFont typeface="+mj-lt"/>
              <a:buAutoNum type="alphaLcParenR"/>
            </a:pPr>
            <a:r>
              <a:rPr lang="en-US" sz="1800" b="1" dirty="0"/>
              <a:t>Some users (Department of Defense) do not allow these projections to be used in their organization.  </a:t>
            </a:r>
          </a:p>
          <a:p>
            <a:pPr marL="914400" lvl="1" indent="-457200">
              <a:buFont typeface="+mj-lt"/>
              <a:buAutoNum type="alphaLcParenR"/>
            </a:pPr>
            <a:r>
              <a:rPr lang="en-US" sz="1800" dirty="0"/>
              <a:t>Provides good representation of the shape of all features.	</a:t>
            </a:r>
          </a:p>
        </p:txBody>
      </p:sp>
    </p:spTree>
    <p:extLst>
      <p:ext uri="{BB962C8B-B14F-4D97-AF65-F5344CB8AC3E}">
        <p14:creationId xmlns:p14="http://schemas.microsoft.com/office/powerpoint/2010/main" val="157460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CA18A-0CD0-4BEA-8D93-E2A7582CC31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BBCA3D7-3309-45C5-9F76-F30015996806}"/>
              </a:ext>
            </a:extLst>
          </p:cNvPr>
          <p:cNvSpPr>
            <a:spLocks noGrp="1"/>
          </p:cNvSpPr>
          <p:nvPr>
            <p:ph idx="1"/>
          </p:nvPr>
        </p:nvSpPr>
        <p:spPr/>
        <p:txBody>
          <a:bodyPr/>
          <a:lstStyle/>
          <a:p>
            <a:pPr marL="457200" indent="-457200">
              <a:buAutoNum type="arabicPeriod" startAt="7"/>
            </a:pPr>
            <a:r>
              <a:rPr lang="en-US" b="1" dirty="0"/>
              <a:t>A Datum is no longer important after all data has been projected into a common map projection:</a:t>
            </a:r>
          </a:p>
          <a:p>
            <a:pPr marL="700200" lvl="1" indent="-457200">
              <a:buFont typeface="+mj-lt"/>
              <a:buAutoNum type="alphaLcParenR"/>
            </a:pPr>
            <a:r>
              <a:rPr lang="en-US" dirty="0"/>
              <a:t>True</a:t>
            </a:r>
          </a:p>
          <a:p>
            <a:pPr marL="700200" lvl="1" indent="-457200">
              <a:buFont typeface="+mj-lt"/>
              <a:buAutoNum type="alphaLcParenR"/>
            </a:pPr>
            <a:r>
              <a:rPr lang="en-US" b="1" dirty="0"/>
              <a:t>False</a:t>
            </a:r>
          </a:p>
        </p:txBody>
      </p:sp>
    </p:spTree>
    <p:extLst>
      <p:ext uri="{BB962C8B-B14F-4D97-AF65-F5344CB8AC3E}">
        <p14:creationId xmlns:p14="http://schemas.microsoft.com/office/powerpoint/2010/main" val="3419133596"/>
      </p:ext>
    </p:extLst>
  </p:cSld>
  <p:clrMapOvr>
    <a:masterClrMapping/>
  </p:clrMapOvr>
</p:sld>
</file>

<file path=ppt/theme/theme1.xml><?xml version="1.0" encoding="utf-8"?>
<a:theme xmlns:a="http://schemas.openxmlformats.org/drawingml/2006/main" name="Dividend">
  <a:themeElements>
    <a:clrScheme name="Custom 4">
      <a:dk1>
        <a:sysClr val="windowText" lastClr="000000"/>
      </a:dk1>
      <a:lt1>
        <a:sysClr val="window" lastClr="FFFFFF"/>
      </a:lt1>
      <a:dk2>
        <a:srgbClr val="3D3D3D"/>
      </a:dk2>
      <a:lt2>
        <a:srgbClr val="FFFFFF"/>
      </a:lt2>
      <a:accent1>
        <a:srgbClr val="277AC0"/>
      </a:accent1>
      <a:accent2>
        <a:srgbClr val="55BDE1"/>
      </a:accent2>
      <a:accent3>
        <a:srgbClr val="B4EAF5"/>
      </a:accent3>
      <a:accent4>
        <a:srgbClr val="9F9F9F"/>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esentation Template V7 Final.pptx" id="{69062E66-DBCA-43D8-B0A0-8921E754566B}" vid="{DB89E73E-2D77-4606-84C9-828D8D218BF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Template V7 Final</Template>
  <TotalTime>6287</TotalTime>
  <Words>564</Words>
  <Application>Microsoft Office PowerPoint</Application>
  <PresentationFormat>On-screen Show (16:9)</PresentationFormat>
  <Paragraphs>56</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Gill Sans MT</vt:lpstr>
      <vt:lpstr>Times New Roman</vt:lpstr>
      <vt:lpstr>Wingdings 2</vt:lpstr>
      <vt:lpstr>Dividend</vt:lpstr>
      <vt:lpstr>Quiz Map Projection – Geospatial Concept Module  </vt:lpstr>
      <vt:lpstr>Questions – Are in Two Formats</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See GeoTech Center website (geotechcenter.org) for additional Concept Modules and to take a Quiz on this Concept Module topic to earn a Micro Certificate Badge.  If you need more detailed help, you will find other resources on the GeoTech Center website including Model Courses on topics needed by the geospatial technology workforce.  This Module Is Licensed Under Creative Commons      By: GeoTech Center geotechcenter.org Note: some content is a derivative of other CC authors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Ann Johnson</dc:creator>
  <cp:lastModifiedBy>Ann Johnson</cp:lastModifiedBy>
  <cp:revision>111</cp:revision>
  <cp:lastPrinted>1996-09-25T13:15:17Z</cp:lastPrinted>
  <dcterms:created xsi:type="dcterms:W3CDTF">2014-08-18T17:51:08Z</dcterms:created>
  <dcterms:modified xsi:type="dcterms:W3CDTF">2019-11-13T21:32:33Z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2</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1</vt:i4>
  </property>
  <property fmtid="{D5CDD505-2E9C-101B-9397-08002B2CF9AE}" pid="21" name="OutputDir">
    <vt:lpwstr>E:\ANNS_FOLDER\Prenhall</vt:lpwstr>
  </property>
</Properties>
</file>