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20" r:id="rId1"/>
  </p:sldMasterIdLst>
  <p:notesMasterIdLst>
    <p:notesMasterId r:id="rId28"/>
  </p:notesMasterIdLst>
  <p:sldIdLst>
    <p:sldId id="529" r:id="rId2"/>
    <p:sldId id="552" r:id="rId3"/>
    <p:sldId id="505" r:id="rId4"/>
    <p:sldId id="528" r:id="rId5"/>
    <p:sldId id="506" r:id="rId6"/>
    <p:sldId id="507" r:id="rId7"/>
    <p:sldId id="549" r:id="rId8"/>
    <p:sldId id="531" r:id="rId9"/>
    <p:sldId id="547" r:id="rId10"/>
    <p:sldId id="544" r:id="rId11"/>
    <p:sldId id="533" r:id="rId12"/>
    <p:sldId id="545" r:id="rId13"/>
    <p:sldId id="543" r:id="rId14"/>
    <p:sldId id="532" r:id="rId15"/>
    <p:sldId id="540" r:id="rId16"/>
    <p:sldId id="521" r:id="rId17"/>
    <p:sldId id="536" r:id="rId18"/>
    <p:sldId id="518" r:id="rId19"/>
    <p:sldId id="541" r:id="rId20"/>
    <p:sldId id="542" r:id="rId21"/>
    <p:sldId id="538" r:id="rId22"/>
    <p:sldId id="523" r:id="rId23"/>
    <p:sldId id="539" r:id="rId24"/>
    <p:sldId id="487" r:id="rId25"/>
    <p:sldId id="550" r:id="rId26"/>
    <p:sldId id="553" r:id="rId27"/>
  </p:sldIdLst>
  <p:sldSz cx="9144000" cy="5143500" type="screen16x9"/>
  <p:notesSz cx="6858000" cy="9180513"/>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S PGothic" pitchFamily="34" charset="-128"/>
        <a:cs typeface="+mn-cs"/>
      </a:defRPr>
    </a:lvl1pPr>
    <a:lvl2pPr marL="457200" algn="l" rtl="0" eaLnBrk="0" fontAlgn="base" hangingPunct="0">
      <a:spcBef>
        <a:spcPct val="0"/>
      </a:spcBef>
      <a:spcAft>
        <a:spcPct val="0"/>
      </a:spcAft>
      <a:defRPr kern="1200">
        <a:solidFill>
          <a:schemeClr val="tx1"/>
        </a:solidFill>
        <a:latin typeface="Tahoma" pitchFamily="34" charset="0"/>
        <a:ea typeface="MS PGothic" pitchFamily="34" charset="-128"/>
        <a:cs typeface="+mn-cs"/>
      </a:defRPr>
    </a:lvl2pPr>
    <a:lvl3pPr marL="914400" algn="l" rtl="0" eaLnBrk="0" fontAlgn="base" hangingPunct="0">
      <a:spcBef>
        <a:spcPct val="0"/>
      </a:spcBef>
      <a:spcAft>
        <a:spcPct val="0"/>
      </a:spcAft>
      <a:defRPr kern="1200">
        <a:solidFill>
          <a:schemeClr val="tx1"/>
        </a:solidFill>
        <a:latin typeface="Tahoma" pitchFamily="34" charset="0"/>
        <a:ea typeface="MS PGothic" pitchFamily="34" charset="-128"/>
        <a:cs typeface="+mn-cs"/>
      </a:defRPr>
    </a:lvl3pPr>
    <a:lvl4pPr marL="1371600" algn="l" rtl="0" eaLnBrk="0" fontAlgn="base" hangingPunct="0">
      <a:spcBef>
        <a:spcPct val="0"/>
      </a:spcBef>
      <a:spcAft>
        <a:spcPct val="0"/>
      </a:spcAft>
      <a:defRPr kern="1200">
        <a:solidFill>
          <a:schemeClr val="tx1"/>
        </a:solidFill>
        <a:latin typeface="Tahoma" pitchFamily="34" charset="0"/>
        <a:ea typeface="MS PGothic" pitchFamily="34" charset="-128"/>
        <a:cs typeface="+mn-cs"/>
      </a:defRPr>
    </a:lvl4pPr>
    <a:lvl5pPr marL="1828800" algn="l" rtl="0" eaLnBrk="0" fontAlgn="base" hangingPunct="0">
      <a:spcBef>
        <a:spcPct val="0"/>
      </a:spcBef>
      <a:spcAft>
        <a:spcPct val="0"/>
      </a:spcAft>
      <a:defRPr kern="1200">
        <a:solidFill>
          <a:schemeClr val="tx1"/>
        </a:solidFill>
        <a:latin typeface="Tahoma" pitchFamily="34" charset="0"/>
        <a:ea typeface="MS PGothic" pitchFamily="34" charset="-128"/>
        <a:cs typeface="+mn-cs"/>
      </a:defRPr>
    </a:lvl5pPr>
    <a:lvl6pPr marL="2286000" algn="l" defTabSz="914400" rtl="0" eaLnBrk="1" latinLnBrk="0" hangingPunct="1">
      <a:defRPr kern="1200">
        <a:solidFill>
          <a:schemeClr val="tx1"/>
        </a:solidFill>
        <a:latin typeface="Tahoma" pitchFamily="34" charset="0"/>
        <a:ea typeface="MS PGothic" pitchFamily="34" charset="-128"/>
        <a:cs typeface="+mn-cs"/>
      </a:defRPr>
    </a:lvl6pPr>
    <a:lvl7pPr marL="2743200" algn="l" defTabSz="914400" rtl="0" eaLnBrk="1" latinLnBrk="0" hangingPunct="1">
      <a:defRPr kern="1200">
        <a:solidFill>
          <a:schemeClr val="tx1"/>
        </a:solidFill>
        <a:latin typeface="Tahoma" pitchFamily="34" charset="0"/>
        <a:ea typeface="MS PGothic" pitchFamily="34" charset="-128"/>
        <a:cs typeface="+mn-cs"/>
      </a:defRPr>
    </a:lvl7pPr>
    <a:lvl8pPr marL="3200400" algn="l" defTabSz="914400" rtl="0" eaLnBrk="1" latinLnBrk="0" hangingPunct="1">
      <a:defRPr kern="1200">
        <a:solidFill>
          <a:schemeClr val="tx1"/>
        </a:solidFill>
        <a:latin typeface="Tahoma" pitchFamily="34" charset="0"/>
        <a:ea typeface="MS PGothic" pitchFamily="34" charset="-128"/>
        <a:cs typeface="+mn-cs"/>
      </a:defRPr>
    </a:lvl8pPr>
    <a:lvl9pPr marL="3657600" algn="l" defTabSz="914400" rtl="0" eaLnBrk="1" latinLnBrk="0" hangingPunct="1">
      <a:defRPr kern="1200">
        <a:solidFill>
          <a:schemeClr val="tx1"/>
        </a:solidFill>
        <a:latin typeface="Tahoma" pitchFamily="34" charset="0"/>
        <a:ea typeface="MS PGothic"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91">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70" autoAdjust="0"/>
    <p:restoredTop sz="94660"/>
  </p:normalViewPr>
  <p:slideViewPr>
    <p:cSldViewPr>
      <p:cViewPr varScale="1">
        <p:scale>
          <a:sx n="97" d="100"/>
          <a:sy n="97" d="100"/>
        </p:scale>
        <p:origin x="72" y="87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76" d="100"/>
          <a:sy n="76" d="100"/>
        </p:scale>
        <p:origin x="-2842" y="-77"/>
      </p:cViewPr>
      <p:guideLst>
        <p:guide orient="horz" pos="2891"/>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68035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S PGothic" pitchFamily="34" charset="-128"/>
        <a:cs typeface="ＭＳ Ｐゴシック" charset="0"/>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S PGothic" pitchFamily="34"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366844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xfrm>
            <a:off x="381000" y="685800"/>
            <a:ext cx="6096000" cy="3429000"/>
          </a:xfrm>
          <a:prstGeom prst="rect">
            <a:avLst/>
          </a:prstGeom>
          <a:noFill/>
          <a:ln>
            <a:miter lim="800000"/>
            <a:headEnd/>
            <a:tailEnd/>
          </a:ln>
        </p:spPr>
      </p:sp>
      <p:sp>
        <p:nvSpPr>
          <p:cNvPr id="41986" name="Notes Placeholder 2"/>
          <p:cNvSpPr>
            <a:spLocks noGrp="1"/>
          </p:cNvSpPr>
          <p:nvPr>
            <p:ph type="body" idx="1"/>
          </p:nvPr>
        </p:nvSpPr>
        <p:spPr bwMode="auto">
          <a:xfrm>
            <a:off x="685800" y="4343400"/>
            <a:ext cx="5486400" cy="4114800"/>
          </a:xfrm>
          <a:prstGeom prst="rect">
            <a:avLst/>
          </a:prstGeom>
          <a:noFill/>
          <a:ln>
            <a:miter lim="800000"/>
            <a:headEnd/>
            <a:tailEnd/>
          </a:ln>
        </p:spPr>
        <p:txBody>
          <a:bodyPr/>
          <a:lstStyle/>
          <a:p>
            <a:endParaRPr lang="en-US">
              <a:latin typeface="Times New Roman" pitchFamily="18" charset="0"/>
              <a:ea typeface="ＭＳ Ｐゴシック" pitchFamily="34" charset="-128"/>
            </a:endParaRPr>
          </a:p>
        </p:txBody>
      </p:sp>
      <p:sp>
        <p:nvSpPr>
          <p:cNvPr id="41987" name="Slide Number Placeholder 3"/>
          <p:cNvSpPr>
            <a:spLocks noGrp="1"/>
          </p:cNvSpPr>
          <p:nvPr>
            <p:ph type="sldNum" sz="quarter" idx="4294967295"/>
          </p:nvPr>
        </p:nvSpPr>
        <p:spPr bwMode="auto">
          <a:xfrm>
            <a:off x="3884613" y="8685213"/>
            <a:ext cx="2971800" cy="457200"/>
          </a:xfrm>
          <a:prstGeom prst="rect">
            <a:avLst/>
          </a:prstGeom>
          <a:noFill/>
          <a:ln>
            <a:miter lim="800000"/>
            <a:headEnd/>
            <a:tailEnd/>
          </a:ln>
        </p:spPr>
        <p:txBody>
          <a:bodyPr/>
          <a:lstStyle/>
          <a:p>
            <a:pPr defTabSz="911225"/>
            <a:fld id="{D7ADCB11-832E-4FA6-BBF4-2C0153B7BFA2}" type="slidenum">
              <a:rPr lang="en-US">
                <a:latin typeface="Calibri" pitchFamily="34" charset="0"/>
              </a:rPr>
              <a:pPr defTabSz="911225"/>
              <a:t>10</a:t>
            </a:fld>
            <a:endParaRPr lang="en-US">
              <a:latin typeface="Calibri" pitchFamily="34" charset="0"/>
            </a:endParaRPr>
          </a:p>
        </p:txBody>
      </p:sp>
    </p:spTree>
    <p:extLst>
      <p:ext uri="{BB962C8B-B14F-4D97-AF65-F5344CB8AC3E}">
        <p14:creationId xmlns:p14="http://schemas.microsoft.com/office/powerpoint/2010/main" val="1062912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xfrm>
            <a:off x="381000" y="685800"/>
            <a:ext cx="6096000" cy="3429000"/>
          </a:xfrm>
          <a:prstGeom prst="rect">
            <a:avLst/>
          </a:prstGeom>
          <a:noFill/>
          <a:ln>
            <a:miter lim="800000"/>
            <a:headEnd/>
            <a:tailEnd/>
          </a:ln>
        </p:spPr>
      </p:sp>
      <p:sp>
        <p:nvSpPr>
          <p:cNvPr id="44034" name="Notes Placeholder 2"/>
          <p:cNvSpPr>
            <a:spLocks noGrp="1"/>
          </p:cNvSpPr>
          <p:nvPr>
            <p:ph type="body" idx="1"/>
          </p:nvPr>
        </p:nvSpPr>
        <p:spPr bwMode="auto">
          <a:xfrm>
            <a:off x="685800" y="4343400"/>
            <a:ext cx="5486400" cy="4114800"/>
          </a:xfrm>
          <a:prstGeom prst="rect">
            <a:avLst/>
          </a:prstGeom>
          <a:noFill/>
          <a:ln>
            <a:miter lim="800000"/>
            <a:headEnd/>
            <a:tailEnd/>
          </a:ln>
        </p:spPr>
        <p:txBody>
          <a:bodyPr/>
          <a:lstStyle/>
          <a:p>
            <a:endParaRPr lang="en-US">
              <a:latin typeface="Times New Roman" pitchFamily="18" charset="0"/>
              <a:ea typeface="ＭＳ Ｐゴシック" pitchFamily="34" charset="-128"/>
            </a:endParaRPr>
          </a:p>
        </p:txBody>
      </p:sp>
      <p:sp>
        <p:nvSpPr>
          <p:cNvPr id="44035" name="Slide Number Placeholder 3"/>
          <p:cNvSpPr>
            <a:spLocks noGrp="1"/>
          </p:cNvSpPr>
          <p:nvPr>
            <p:ph type="sldNum" sz="quarter" idx="4294967295"/>
          </p:nvPr>
        </p:nvSpPr>
        <p:spPr bwMode="auto">
          <a:xfrm>
            <a:off x="3884613" y="8685213"/>
            <a:ext cx="2971800" cy="457200"/>
          </a:xfrm>
          <a:prstGeom prst="rect">
            <a:avLst/>
          </a:prstGeom>
          <a:noFill/>
          <a:ln>
            <a:miter lim="800000"/>
            <a:headEnd/>
            <a:tailEnd/>
          </a:ln>
        </p:spPr>
        <p:txBody>
          <a:bodyPr/>
          <a:lstStyle/>
          <a:p>
            <a:pPr defTabSz="911225"/>
            <a:fld id="{B5078177-BEC7-4A4B-9743-BE2CC23EB79C}" type="slidenum">
              <a:rPr lang="en-US">
                <a:latin typeface="Calibri" pitchFamily="34" charset="0"/>
              </a:rPr>
              <a:pPr defTabSz="911225"/>
              <a:t>12</a:t>
            </a:fld>
            <a:endParaRPr lang="en-US">
              <a:latin typeface="Calibri" pitchFamily="34" charset="0"/>
            </a:endParaRPr>
          </a:p>
        </p:txBody>
      </p:sp>
    </p:spTree>
    <p:extLst>
      <p:ext uri="{BB962C8B-B14F-4D97-AF65-F5344CB8AC3E}">
        <p14:creationId xmlns:p14="http://schemas.microsoft.com/office/powerpoint/2010/main" val="40385097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5"/>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pPr defTabSz="911225"/>
            <a:fld id="{4DEBF870-D885-454F-A60D-8C6C2380246E}" type="slidenum">
              <a:rPr lang="en-US">
                <a:latin typeface="Calibri" pitchFamily="34" charset="0"/>
              </a:rPr>
              <a:pPr defTabSz="911225"/>
              <a:t>19</a:t>
            </a:fld>
            <a:endParaRPr lang="en-US">
              <a:latin typeface="Calibri" pitchFamily="34" charset="0"/>
            </a:endParaRPr>
          </a:p>
        </p:txBody>
      </p:sp>
      <p:sp>
        <p:nvSpPr>
          <p:cNvPr id="51202" name="Rectangle 2"/>
          <p:cNvSpPr>
            <a:spLocks noGrp="1" noRot="1" noChangeAspect="1" noChangeArrowheads="1" noTextEdit="1"/>
          </p:cNvSpPr>
          <p:nvPr>
            <p:ph type="sldImg"/>
          </p:nvPr>
        </p:nvSpPr>
        <p:spPr bwMode="auto">
          <a:xfrm>
            <a:off x="381000" y="685800"/>
            <a:ext cx="6096000" cy="3429000"/>
          </a:xfrm>
          <a:prstGeom prst="rect">
            <a:avLst/>
          </a:prstGeom>
          <a:noFill/>
          <a:ln>
            <a:miter lim="800000"/>
            <a:headEnd/>
            <a:tailEnd/>
          </a:ln>
        </p:spPr>
      </p:sp>
      <p:sp>
        <p:nvSpPr>
          <p:cNvPr id="5120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US">
              <a:latin typeface="Times New Roman" pitchFamily="18" charset="0"/>
              <a:ea typeface="ＭＳ Ｐゴシック" pitchFamily="34" charset="-128"/>
            </a:endParaRPr>
          </a:p>
        </p:txBody>
      </p:sp>
    </p:spTree>
    <p:extLst>
      <p:ext uri="{BB962C8B-B14F-4D97-AF65-F5344CB8AC3E}">
        <p14:creationId xmlns:p14="http://schemas.microsoft.com/office/powerpoint/2010/main" val="2155788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5"/>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pPr defTabSz="911225"/>
            <a:fld id="{8E2559D8-5574-40A8-8F19-169311190E3E}" type="slidenum">
              <a:rPr lang="en-US">
                <a:latin typeface="Calibri" pitchFamily="34" charset="0"/>
              </a:rPr>
              <a:pPr defTabSz="911225"/>
              <a:t>20</a:t>
            </a:fld>
            <a:endParaRPr lang="en-US">
              <a:latin typeface="Calibri" pitchFamily="34" charset="0"/>
            </a:endParaRPr>
          </a:p>
        </p:txBody>
      </p:sp>
      <p:sp>
        <p:nvSpPr>
          <p:cNvPr id="53250" name="Rectangle 2"/>
          <p:cNvSpPr>
            <a:spLocks noGrp="1" noRot="1" noChangeAspect="1" noChangeArrowheads="1" noTextEdit="1"/>
          </p:cNvSpPr>
          <p:nvPr>
            <p:ph type="sldImg"/>
          </p:nvPr>
        </p:nvSpPr>
        <p:spPr bwMode="auto">
          <a:xfrm>
            <a:off x="381000" y="685800"/>
            <a:ext cx="6096000" cy="3429000"/>
          </a:xfrm>
          <a:prstGeom prst="rect">
            <a:avLst/>
          </a:prstGeom>
          <a:noFill/>
          <a:ln>
            <a:miter lim="800000"/>
            <a:headEnd/>
            <a:tailEnd/>
          </a:ln>
        </p:spPr>
      </p:sp>
      <p:sp>
        <p:nvSpPr>
          <p:cNvPr id="5325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US">
              <a:latin typeface="Times New Roman" pitchFamily="18" charset="0"/>
              <a:ea typeface="ＭＳ Ｐゴシック" pitchFamily="34" charset="-128"/>
            </a:endParaRPr>
          </a:p>
        </p:txBody>
      </p:sp>
    </p:spTree>
    <p:extLst>
      <p:ext uri="{BB962C8B-B14F-4D97-AF65-F5344CB8AC3E}">
        <p14:creationId xmlns:p14="http://schemas.microsoft.com/office/powerpoint/2010/main" val="3595975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548602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F6D682B6-3585-4DAA-9483-FF7B76135C9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AE984FE5-E042-452C-A8DB-F0A4A0A4841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3"/>
            <a:ext cx="2057400" cy="32908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3"/>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0F036331-7EFB-4D85-A50F-A6EB56F06C6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08360"/>
            <a:ext cx="8229600" cy="854869"/>
          </a:xfrm>
        </p:spPr>
        <p:txBody>
          <a:bodyPr/>
          <a:lstStyle/>
          <a:p>
            <a:r>
              <a:rPr lang="en-US"/>
              <a:t>Click to edit Master title style</a:t>
            </a:r>
          </a:p>
        </p:txBody>
      </p:sp>
      <p:sp>
        <p:nvSpPr>
          <p:cNvPr id="3" name="Text Placeholder 2"/>
          <p:cNvSpPr>
            <a:spLocks noGrp="1"/>
          </p:cNvSpPr>
          <p:nvPr>
            <p:ph type="body" sz="half" idx="1"/>
          </p:nvPr>
        </p:nvSpPr>
        <p:spPr>
          <a:xfrm>
            <a:off x="457200" y="1200150"/>
            <a:ext cx="4038600" cy="33980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200150"/>
            <a:ext cx="4038600" cy="3398044"/>
          </a:xfrm>
        </p:spPr>
        <p:txBody>
          <a:bodyPr rtlCol="0">
            <a:normAutofit/>
          </a:bodyPr>
          <a:lstStyle/>
          <a:p>
            <a:pPr lvl="0"/>
            <a:endParaRPr lang="en-US" noProof="0"/>
          </a:p>
        </p:txBody>
      </p:sp>
      <p:sp>
        <p:nvSpPr>
          <p:cNvPr id="5" name="Date Placeholder 4"/>
          <p:cNvSpPr>
            <a:spLocks noGrp="1"/>
          </p:cNvSpPr>
          <p:nvPr>
            <p:ph type="dt" sz="half" idx="10"/>
          </p:nvPr>
        </p:nvSpPr>
        <p:spPr>
          <a:xfrm>
            <a:off x="457200" y="4682729"/>
            <a:ext cx="2133600" cy="342900"/>
          </a:xfrm>
        </p:spPr>
        <p:txBody>
          <a:bodyPr/>
          <a:lstStyle>
            <a:lvl1pPr>
              <a:defRPr/>
            </a:lvl1pPr>
          </a:lstStyle>
          <a:p>
            <a:pPr>
              <a:defRPr/>
            </a:pPr>
            <a:endParaRPr lang="en-US" altLang="en-US"/>
          </a:p>
        </p:txBody>
      </p:sp>
      <p:sp>
        <p:nvSpPr>
          <p:cNvPr id="6" name="Footer Placeholder 5"/>
          <p:cNvSpPr>
            <a:spLocks noGrp="1"/>
          </p:cNvSpPr>
          <p:nvPr>
            <p:ph type="ftr" sz="quarter" idx="11"/>
          </p:nvPr>
        </p:nvSpPr>
        <p:spPr>
          <a:xfrm>
            <a:off x="3124200" y="4686300"/>
            <a:ext cx="2895600" cy="342900"/>
          </a:xfrm>
        </p:spPr>
        <p:txBody>
          <a:bodyPr/>
          <a:lstStyle>
            <a:lvl1pPr>
              <a:defRPr/>
            </a:lvl1pPr>
          </a:lstStyle>
          <a:p>
            <a:pPr>
              <a:defRPr/>
            </a:pPr>
            <a:endParaRPr lang="en-US" altLang="en-US"/>
          </a:p>
        </p:txBody>
      </p:sp>
      <p:sp>
        <p:nvSpPr>
          <p:cNvPr id="7" name="Slide Number Placeholder 6"/>
          <p:cNvSpPr>
            <a:spLocks noGrp="1"/>
          </p:cNvSpPr>
          <p:nvPr>
            <p:ph type="sldNum" sz="quarter" idx="12"/>
          </p:nvPr>
        </p:nvSpPr>
        <p:spPr>
          <a:xfrm>
            <a:off x="6553200" y="4682729"/>
            <a:ext cx="2133600" cy="342900"/>
          </a:xfrm>
        </p:spPr>
        <p:txBody>
          <a:bodyPr/>
          <a:lstStyle>
            <a:lvl1pPr>
              <a:defRPr/>
            </a:lvl1pPr>
          </a:lstStyle>
          <a:p>
            <a:fld id="{C752A22D-19F1-403A-A264-169F3AA87FD7}" type="slidenum">
              <a:rPr lang="en-US"/>
              <a:pPr/>
              <a:t>‹#›</a:t>
            </a:fld>
            <a:endParaRPr lang="en-US"/>
          </a:p>
        </p:txBody>
      </p:sp>
    </p:spTree>
    <p:extLst>
      <p:ext uri="{BB962C8B-B14F-4D97-AF65-F5344CB8AC3E}">
        <p14:creationId xmlns:p14="http://schemas.microsoft.com/office/powerpoint/2010/main" val="1048240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sz="2400">
                <a:solidFill>
                  <a:schemeClr val="tx2">
                    <a:lumMod val="50000"/>
                  </a:schemeClr>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4144E197-E4AC-414C-B4C1-26BCBA6EE0D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8D6C9FB5-4FA5-4F43-B3FC-65A4CD564AB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184312CD-D80A-40A5-A207-4797B49A922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fld id="{852AB201-158E-4A2B-A7BE-544DDE6487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fld id="{D4E49269-44B8-491D-A19E-B397886CD6F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fld id="{97F1BA40-3E2C-4F20-8540-4946FAC7447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7ED59F94-79B9-42F0-B4CB-D23E80DE112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52BC8A86-4003-4436-AFCC-7E9103B733D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CDC427E5-3058-40DF-BD7D-603D79C54BF6}" type="slidenum">
              <a:rPr lang="en-US" smtClean="0"/>
              <a:pPr/>
              <a:t>‹#›</a:t>
            </a:fld>
            <a:endParaRPr lang="en-US"/>
          </a:p>
        </p:txBody>
      </p:sp>
      <p:pic>
        <p:nvPicPr>
          <p:cNvPr id="7" name="Picture 6"/>
          <p:cNvPicPr>
            <a:picLocks noChangeAspect="1"/>
          </p:cNvPicPr>
          <p:nvPr/>
        </p:nvPicPr>
        <p:blipFill>
          <a:blip r:embed="rId14" cstate="print"/>
          <a:srcRect/>
          <a:stretch>
            <a:fillRect/>
          </a:stretch>
        </p:blipFill>
        <p:spPr bwMode="auto">
          <a:xfrm>
            <a:off x="7086600" y="4646011"/>
            <a:ext cx="2036764" cy="497489"/>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images.slideplayer.com/34/8316896/slides/slide_26.jpg" TargetMode="External"/><Relationship Id="rId2" Type="http://schemas.openxmlformats.org/officeDocument/2006/relationships/hyperlink" Target="http://www.ngs.noaa.gov/datums/vertical/VerticalDatums.shtml"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ann@baremt.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hyperlink" Target="http://pubs.usgs.gov/pp/1453/report.pdf" TargetMode="Externa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hyperlink" Target="https://en.wikipedia.org/wiki/Map_projection" TargetMode="External"/><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2700"/>
            <a:ext cx="9144000" cy="51435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BCDFFC"/>
              </a:solidFill>
            </a:endParaRPr>
          </a:p>
        </p:txBody>
      </p:sp>
      <p:sp>
        <p:nvSpPr>
          <p:cNvPr id="2" name="Title 1"/>
          <p:cNvSpPr>
            <a:spLocks noGrp="1"/>
          </p:cNvSpPr>
          <p:nvPr>
            <p:ph type="ctrTitle"/>
          </p:nvPr>
        </p:nvSpPr>
        <p:spPr>
          <a:xfrm>
            <a:off x="914401" y="925910"/>
            <a:ext cx="7589838" cy="1102519"/>
          </a:xfrm>
        </p:spPr>
        <p:txBody>
          <a:bodyPr>
            <a:normAutofit fontScale="90000"/>
          </a:bodyPr>
          <a:lstStyle/>
          <a:p>
            <a:r>
              <a:rPr lang="en-US" b="1" dirty="0">
                <a:solidFill>
                  <a:schemeClr val="tx2">
                    <a:lumMod val="75000"/>
                  </a:schemeClr>
                </a:solidFill>
              </a:rPr>
              <a:t>Map Projections</a:t>
            </a:r>
            <a:br>
              <a:rPr lang="en-US" b="1" dirty="0">
                <a:solidFill>
                  <a:schemeClr val="tx2">
                    <a:lumMod val="75000"/>
                  </a:schemeClr>
                </a:solidFill>
              </a:rPr>
            </a:br>
            <a:r>
              <a:rPr lang="en-US" sz="2700" b="1" dirty="0">
                <a:solidFill>
                  <a:schemeClr val="tx2">
                    <a:lumMod val="75000"/>
                  </a:schemeClr>
                </a:solidFill>
              </a:rPr>
              <a:t>3 Dimensions to 2 Dimensions</a:t>
            </a:r>
            <a:br>
              <a:rPr lang="en-US" sz="2700" b="1" dirty="0">
                <a:solidFill>
                  <a:schemeClr val="tx2">
                    <a:lumMod val="75000"/>
                  </a:schemeClr>
                </a:solidFill>
              </a:rPr>
            </a:br>
            <a:r>
              <a:rPr lang="en-US" sz="2700" b="1" dirty="0">
                <a:solidFill>
                  <a:schemeClr val="tx2">
                    <a:lumMod val="75000"/>
                  </a:schemeClr>
                </a:solidFill>
              </a:rPr>
              <a:t>A Globe to a Flat Map</a:t>
            </a:r>
          </a:p>
        </p:txBody>
      </p:sp>
      <p:sp>
        <p:nvSpPr>
          <p:cNvPr id="3" name="Subtitle 2"/>
          <p:cNvSpPr>
            <a:spLocks noGrp="1"/>
          </p:cNvSpPr>
          <p:nvPr>
            <p:ph type="subTitle" idx="1"/>
          </p:nvPr>
        </p:nvSpPr>
        <p:spPr>
          <a:xfrm>
            <a:off x="304800" y="2263631"/>
            <a:ext cx="5202382" cy="1314450"/>
          </a:xfrm>
        </p:spPr>
        <p:txBody>
          <a:bodyPr>
            <a:noAutofit/>
          </a:bodyPr>
          <a:lstStyle/>
          <a:p>
            <a:pPr algn="l">
              <a:spcBef>
                <a:spcPts val="0"/>
              </a:spcBef>
            </a:pPr>
            <a:r>
              <a:rPr lang="en-US" sz="2000" b="1" dirty="0">
                <a:solidFill>
                  <a:schemeClr val="tx2">
                    <a:lumMod val="50000"/>
                  </a:schemeClr>
                </a:solidFill>
              </a:rPr>
              <a:t>Body of Knowledge </a:t>
            </a:r>
          </a:p>
          <a:p>
            <a:pPr algn="l">
              <a:spcBef>
                <a:spcPts val="0"/>
              </a:spcBef>
            </a:pPr>
            <a:r>
              <a:rPr lang="en-US" sz="2000" b="1" dirty="0">
                <a:solidFill>
                  <a:schemeClr val="tx2">
                    <a:lumMod val="50000"/>
                  </a:schemeClr>
                </a:solidFill>
              </a:rPr>
              <a:t>Knowledge Area 1: Conceptual Foundations</a:t>
            </a:r>
          </a:p>
          <a:p>
            <a:pPr algn="l">
              <a:spcBef>
                <a:spcPts val="0"/>
              </a:spcBef>
            </a:pPr>
            <a:r>
              <a:rPr lang="en-US" sz="2000" b="1" dirty="0">
                <a:solidFill>
                  <a:schemeClr val="tx2">
                    <a:lumMod val="50000"/>
                  </a:schemeClr>
                </a:solidFill>
              </a:rPr>
              <a:t>   </a:t>
            </a:r>
            <a:r>
              <a:rPr lang="en-US" sz="1600" b="1" dirty="0">
                <a:solidFill>
                  <a:schemeClr val="tx2">
                    <a:lumMod val="50000"/>
                  </a:schemeClr>
                </a:solidFill>
              </a:rPr>
              <a:t>KA 105: Knowledge of georeferencing systems,  </a:t>
            </a:r>
          </a:p>
          <a:p>
            <a:pPr algn="l">
              <a:spcBef>
                <a:spcPts val="0"/>
              </a:spcBef>
            </a:pPr>
            <a:r>
              <a:rPr lang="en-US" sz="1600" b="1" dirty="0">
                <a:solidFill>
                  <a:schemeClr val="tx2">
                    <a:lumMod val="50000"/>
                  </a:schemeClr>
                </a:solidFill>
              </a:rPr>
              <a:t>   including coordinate systems, spatial </a:t>
            </a:r>
          </a:p>
          <a:p>
            <a:pPr algn="l">
              <a:spcBef>
                <a:spcPts val="0"/>
              </a:spcBef>
            </a:pPr>
            <a:r>
              <a:rPr lang="en-US" sz="1600" b="1" dirty="0">
                <a:solidFill>
                  <a:schemeClr val="tx2">
                    <a:lumMod val="50000"/>
                  </a:schemeClr>
                </a:solidFill>
              </a:rPr>
              <a:t>   projections and horizontal and vertical datums</a:t>
            </a:r>
          </a:p>
        </p:txBody>
      </p:sp>
      <p:sp>
        <p:nvSpPr>
          <p:cNvPr id="19458" name="AutoShape 2" descr="data:image/jpeg;base64,/9j/4AAQSkZJRgABAQAAAQABAAD/2wCEAAkGBhMQERQUExQWFBQUGBYYGBgXFxYVFxgWFBgVFxcYGBcYHCYeFxojGhcUHy8gIycrLCwsFR4xNTAqNSYsLCkBCQoKDgwOGg8PGiwkHyU0LCwpKS0sLC0sNS8sLCosLC8sLCwvLCwsKiwsLCwsLCwtLCwsLCwsLCwsLCwsLCwsKf/AABEIAOEA4QMBIgACEQEDEQH/xAAcAAEAAgMBAQEAAAAAAAAAAAAABQYDBAcCAQj/xABEEAABAgMFBQUGAgkCBgMAAAABAAIDBBEFBhIhMUFRYXGBEyKRobEHMkJSwdFy8BQjM2KCkqKy4RbCJDRDc9LxFSV0/8QAGgEAAgMBAQAAAAAAAAAAAAAAAAQBAwUCBv/EAC4RAAIBAwMDAgUEAwEAAAAAAAECAAMEERIhMSJBURNxMmGBkdEUM7HBI0LhBf/aAAwDAQACEQMRAD8A7iiIiEIiIhCIiIQiLHBmGvrhINDQ03qMiEyIiKYQiIiEKIvS+ks7iWj+oH6KXVXvhOg4YY2d53PQDwqeoVFwwWmZbRXLifblu/aj8J/uVnVFu5PiFGFcmvGE8K6Hx9VelXaMDTx4ndwuHzCIibi8IiIhCLWtC0WQG4ohoKgb8zw/OiyS00yI0OY4OadoUahnHeTg4zMqIimRCIiIQiIiEIiIhCIiIQiIiEIiIhMM5L9oxza0qNVVpGddLxDUZaOHL6hW9VO3WAR3U20PiEheDTioORGrc5yh4lol5hsRoc01BWRUWBNvhmrHFvoeY2rd/wBRRt4/lCEvlx1DeDWxztLascaYawVc4NHE0VZgRpuY91xDd+TR4gVPRbbLq1ziRHOPD7mqtFdnHQv32nBpqvxNPlo3qaARC7x+YigHTUqrxYhcSSak5kneVb/9KQf3/wCb/Cq0/KGFEcw54TrvBzHkUjcirsX4jNE0+Fmmp6yr1OhgNiDG0aEe8B9VA0VqlbnNwjtHuxbQ2gA4Zg1XFuKhOac7qlMdcl5K2YMb3Hiu45O8Ct1V2JcqH8L3jnhP0CwRbFm4I/VRi8DZWh8HVC0hUqqOpft+InoQ/C33lpWGam2Qmlz3BoG0/TeVQ414ZppLXRHNI1GFoPoo2YmXxDV7i47ySfVUNfAfCPvLVtT3M3LwW2ZqJlUMbkwbc9p4lXmxLNEvBazbq473HX7dFzqy2gx4QOhez+4Lqiiz62ao3MLnpAQcQiItGJwiIiEIiIhCIiIQiIiEIiIhCIiIT4SqbaEz2kRzthOXIZBTNuWj/wBJmbjrT05la0tdtzhV7sPClT1Wdclqp0IM45jdHCDU0g3LesSXZEigP0oSBvI2evgsE9KOhPLXbPMbCsMOIWkEGhGYPELPXofqHEaPUu0voFF9WlZVptjsro4e8OO/kt1b6sGGRMsgg4MKi2/ExTETmB4ABXh7qAk6DPwVJsuTMzHz0JLncq1p1Jok7zLaUHcxm32yxkVWhruXS4b8QBGhAPiqheWxRCIfDFGHIjcdnQ/RWGwJjHLwztAwn+HL0AXNqppuyGdVyHUMJIIi07UtJsvDL3a7BtJ3J8kKMmKAEnAlavxGaXw2imMAkngaUB8CVWFlmpl0R7nuNXONT+dySss6K9rG6uNAsGq/qOSO81kXQuDNeHELSHDUEEcxmF1OQnGxobXt0cK8jtHQ5KuRbhtwd2IcfEDCegzHmo6yp+JZ8Uw4wIY7Uaj8bTt4pujqtz1jYxapprDp5EviLzDiBwBBBBFQRoQV6WpEYRERCEREQhEREIRFgnmvMNwZTERlXLn1UE4GZI3Mz1RU+FORYBw1LafCcx4fZb7bzupmwV5kJRbxP9tjLzbt23lhUTaltBnch5vOVRnT7lRM3bcSJlXCNzfvqtm7koHOLz8OQ5nb4eq4NyaraKffvOhR0DU/2klZVl9mMTs4h1OtK7B91IoicRAgwIuzFjkyEvPK1Y141aaHkf8APqo2xrLbHx1JGGlKU1NdfBWadgdpDc3eD47PNQl1H96IODfqkqtIGuueDGEc+kcdppR7OjSjsbcwPiGlNzhsCsNl2q2O3LJw1bu+4W6Qqxbko2XcIkJ4Y6vu1z5gbt40XZQ2/Uvw9x+JAYVdjz5kteCZ7OA/e7uj+LXyqsN15LBBxHWJn/CNPqeqr1q206YDAQG4a1odSdvD/K9vvsWANHZNoAAM9B1XC1lerqGTgbbTo0ytPB2lvnpQRYbmH4hTkdh8aKCujHLTEhOyLTWn9LvooyHfp52wj4/+S1YFtFsftqAknMDIGood/NFWsodWwR5yO0EQlSuQZeJ+fZAYXvOWwbSdwVSbLxrQiFx7rBlU+60bh8xXqUiidj1jvDWj3WVpXgD67T6XGFDDQA0AAaAaLvH6jf8A1/mc/s+8p947vwpeC1zK4sQBJNa1B2aDML1ciRq98U/D3RzOZ8qeKkb7O/4dvF49HLautLYJZm91XH+LTyouBSX9RsNgMzs1D6O/eSy1LSsxkwwseK7jtB3grbRPkAjBigJG4lIkrSiWbF7GLV0I5tI2A/E3hvb+TcpaaZFaHMcHNO0fnJQ19JNr5YuNA6GQWnmQCOv0CoEvaESCaw3uYeB15jQrPNY2zaDuO0bFMVl1DYzrqwTc6yC0uiODGjaT6bzwXOHXymyKdr1wsr6LUlpWPPRAAXPdtc4kho3k7BwCk3oOyAkyBakbsdp1SWmGxGNew1a4Ag8CsqjrCsn9FgiHjL6EmpyArqANgr6qRTykkDPMVbGdoREXUiEREQmnaVmtjNocnD3TuP2VPiNLSWnUGh6K+KpXjaBHNNoaTz09AFnXtMY1943buc6ZHY1uWbazoJOVWnUfUHesYsqKW4sDqHx8NVqkLPGumQ3EaOlhiW+Wt+E/bhO52Xnot9jwRUEEcM1T5Cx3xmlzcIANMzt6Bbbbux25te0Hg5w+i0qdeqRkrmKPSQHZpZ1WJWM2Xm4gcaNOLzo4fZeosWcgNxOIc0ak0P2Kr9q2qXOxOpidQUGQ3KKtUsVCg6s94KoQEsdpNWreomoh9xu/4jy3Ktxor31I1O05nqsbKnvO3eGY2efVSErJufRzchsFK14lN07bP+Soc+/GfGJnVbs/DT2/n7yOgwHOHe1FQaqOnJHMkDKtNmqnOxNTqDt2LWiyy3qNuEcsD9JlPVLDBlcdDLTVesVRVuW+hz3KSiQKEc1rR5QA5CmzLIUz1H50VV6E2yN/MsoE9pjZaz2a94ZcDsGu/XwVmsK+LmUDTibtY7Uct3oqhFbn+eP1IWlEyo6tC06g0zGVfUrEa3UnKbH5fiatO5YbNuJ0+8NsMmmwWQ61LswRQgmjRwOpVygwg1oaNGgAdBRcase2i8iuT2moI0JG7jkrfIfpc6HER8IBoRiwnPgwaJZKjpUYOvUY8VV0BQ7S5TU/DhCr3tbzIHltUDP35gsyhh0Q/wArfE5+S1m3DJzdGqeDa+ZctW1bmNgwnxO2PdFaFozOwa7SuqlSvjIXEhEpZwTmQ1r3gizJ75o0aNbkOfE81FRCsjWkmgzJ3KcgXGmHsxHCw7GuJxdaCg6rMCvVORvHspTGOJXmMLiAMySAOZyC6vYlkNloQYNdXH5nbT9lzWzIBZNQmuFCIrAQdhDgutJ6xQbseYrdNwIREWnEYRERCEREQhVgwu3nXD4WnPkwAU8VYpqOIbHOOjQT4KEuoyvaPOpIHqT6pWthnVPr9pfT6VZvpLAou17FEYVb3X79h4H7qURXugcYaVKxU5EqdiThl4phxO6HZGux2w8j9lbFo2rZLY7c8nDR30O8KFhW6+A18KIDjaKNPpXeNoKWVv0/S3HY/wBS5h6u6895r3ttkVLa9yHrxdu6aeKp7Ihc4k76+A8sj5JbU3VwbXTM8zv/ADtWKWcMs/zn9Pou6Ckg1G5P8RS6ff0xwP5k/Z8P88xRWKThgDgB6KuyMTbz9f8A0t6PaHwg5beKbpUjUbAiJcLuZtzbGvOICn14qLmYVFuNm8lpTMWq16akbRRjncyKm2KNMSlQeFFJztRqCOiiHCrgc6V12ZZ0qmKyhqZDStCQ201ZqDU6nWutNvlqo+YlquqfDiApOORTP94nlkfDVaUV+YO6nkRn5nyWGtRl4M0tIM1qUOWVNNnXh/hW+6N4jDc19a07rxvbv57eYVOe6n53aLLZ8z2cRp2aHkcz56ckrXplxkcjcRu3qaGweDzP0LDiBwBBqCAQd4Oipd6rUdMxGy0HvUOdPifu5NzqfstGUvHFEAS8MEvcaNcNQ13wjjXbsBVru5d9sqypoYrh3ju/dHD1Sxc3A0rx3P8AUd0iidR+n5nm792WSwDnUdFOrtjeDfuptETaIqDCxdmLHJlIvrI9jHhTA0Lm4vxMIIPUD+lXYGqhr4yvaScXe0B4/hOflVZLrz/bSsN20DC7mzLzFD1VKAJVYed/zLWOqmD42ksiImZRCIiIQiiIl6pcaOJ5NP1oouevcXCkIYf3jmeg0Hml3uaajn7S1aLntM96rTFBCac9XfQfXwWW6EWsN42h1ehA+xVVc6pqcyV6gx3MNWuLTvBos0XJ9X1DHTR6NAnR1hjzjIfvua3mQFRH2lFdrEef4j91t2ZYMSP3j3WfMdTyG3mmxdlzhF3lBtwoyxk3M3rhN90F5/lHic/JV+1590Zwc5mDLLXMV3nVWyRsSFB0bV3zOzP+OirN9Y9IhPyw6/3Fc11qlOs/QSaRQN0j6zncvap7dz2mjsZc05HIUA1FNBoV1668+JqXbEcxodUtNAKEtyqNw4LhEKIQQRqFfJG23S8hKxWnCRHijaRoag01BW3Wt9GNPExqVbJJaWS8tjGE4xWD9W4HFTLA47fwnyPPKIs+0XwM2kEEioycD+c9FdrItWFOwMTaEOFHtOdCRm07x9FRreu6ZWLl+yce4dSP3TxG/au7Z1GVYgD2nFxTOzpJm81pERTDFAwBpoANoBzOu1bboP6LJmMADFcGnERXDjI05A+Kr18CRMv3YWf2NVxu/aMOalm6Oo0MiNOdCBQ1G46q12C0kK8d/wDshFLVXB53xKL/AKrjsdXtC8bWv7zSNxB06LdvVPwoknLxITWsa6I6rQAKPwEOBpty15KQt32eB9XS7sB+R1S3o7VvWq57a8KPL/qIwcwB2MNOlSMOIEZGoFKjcrf8VbdNpWRUpZDby/XDtV8d8SHEwvDWtLSWtqKHCRUDMFevaJa8SUEHscLMePEcDHHu4KDvA7yob2TRiY8YHZDb/cpP2n2HMzRlhLw3Pw9piphAFezpUuIA0KzjSIfQTHVbNPIldsz2hRobwYzIcWGaV/Vsa4DaQWgCoGdCPBaXtFc0zziymF0OEQRpQtBBy/Oa3r6WMZOUk4TjV9YxfTTE8MJAO4Cg6Knzcy59C9xdQBgrrhYC1rRyAoq4Engy3XYtd8Ls4jAHOAw0IrXYdNuWxXmSv5CdlEa6Gd47zfLPyVBuFEpFg8ItPEj7rq1oWHBjj9YwE/MMnfzDNZtNKgZtB4PBmmzIVUsO3M9ydsQY37OIx3Cor4HNbi59blyHwQXwiYjBmR8bR/u6Z8FAwLXjQx3Ir28A408NENdtTOKiwFurjKNOmXljBspHJ+Rw6uyHmVULhWyIcR0Fxo2JQt/GMqdR6BV6btWNGyiRHvA2Ekjw0WrWiUqXeqoHUcRhKGEKnvO2oud2N7QHwwGxm9oB8QNH9a5O8lPt9oEoRUl44Fh+lVpJdUmGc494k1B1PEsqKO/+fg/MfAorta+ZXpPiRjrlt2RHdWgqNnrrxYYq2jwPl1/l+yuyKhrSmRsMS0XDicxXuHDc40aCTwBPop+9lmBpEVooHGjqfNsPXPwUldOEBArTMudU8jQJBbYmp6ZMbNYBNYlQiS72+81w5tI9QpayLzOhANeMbBpT3gOG8K5rUmLJgxPehtPGlD4jNNC0ZDlGlBrqwwwiStWFG9xwJ3aO8CqjfhtYj+ML6OU1M3QhnNjnMP8AMPv5qAtqzokFze0djqKA1JNBsz01UV2qaOpfqJNJU1dJnI4T1bJp3/1Mv/8Aoi/2qrfoTu3MIYQcZaMTgxuRNKucQAKbSr7MWCw2ZCgialTGhxHRC3t4eEh9RhDq6gU4ar07OOkzACHcSFureV8lGD25sdQPZsc3/wAhsP3XZYsOFOwNcUOIKgjUbiNxBX58iAtcWkirSRkQ4VB2EZEcQrrcW+Yl34Hn9U896pzY4/EBu379diWu14YSy3fGVM3b7RsM48Vyozj8A8FoznayUwQ15bEbTvNqAQ4AjX3tdDuXq/ccfp0Qg5YYeY21Y3bVWS99mQZtwEONCEzDaGljnAYmkVA194Vy5pMEjiWlckz5Y3tIaaNmQG1oO0bpzc3YOIWx7UJBr5IxDTFCc0tPB7g1w5GoPQKkuuVNPIa9ogsqMUR72BobtPvZ5bvJbntFvpCiw2ysu7GxpaXvGhwe61p+LPMngFfRUlgRIZughpk9j7v+Ij/9tv8Aetn2zTT4ZlCxzmH9dm0lp/6W0LH7MpZko6LFjzEuztGNa1vbwi7XES6jstmXNZ/afLw59kEwJmWc6EX1aY8JpIfhzBLqZYdu9XEj189v+SAP8WJW7cvGZyRk3RHYo0N0Zj9KmmDC4jZUUz2kFVrb/nqtaAwse9ppVtQcJDhUGho4VBGuYNFnP58CqKyhX2kqSRvLfcOHWJCrtjN8i37Lrk/asKAKxHhvDaeTRmVya6lmOi9lDY4McRixEkU+LKmdVepS4EMGsWI+IdtO6OpzJ8Vj03cs+gd+ZqsqhV1HtxIy3L9OiAsgjA0ihc73jXcNG+vJViFIRYnuQ3u/C1x9AurSlhwIXuQmA76VPic1vIa0eoc1Gki4VBhFnGJqSiQjSIxzCdjgR6rXcV1K+suHScQkZso4HcQ4Vp0JCqVxbDEeKYjxVkKmR0LzpXeBSvgkqlqVqimp5jKVwULntNeyLlzEwA6ghsOhfWpHBoz8aKdZ7M2U70Zx/C1o9aq6otFLKko3GYm1y542le/0bD+d/wDT9kVhRXehT8Sv1W8wiIrpXNS1ZPtYL2bSMvxDMeajbnRawC3a1586H7qdVXsiOIM5FhHJryac/eb5EjwS1TC1Fb6fiXJ1IV+stCItS0bSZAZieeQ2k7gmCQBkyoAk4E+2laLIDC93QbSdwVTfZ0aba+Ydll3W7wNg3DXmV5lw+fmO+aNGZA0a3cOJ3q7MhhoAAoAKAcAkwP1GSfh7fmMfs8cz893xkSyKIg92IM/xNy8xTwKgWvXWb+XcHeYBRsTvMOxrhs/OwrkkaGWOLXCjmmhHELX/APOraqfpN8S7fTtM+8pYbWOD/PeZmxVkZHoQd35K1A5fcS0iARiI4k8Iun3OnmvkSLtNeXLwWjJxat5bdabvzwWKbmzUtBNBrxWWKRL6YxnbM8xI5calYnRFjLl5LlqDAGBF56JWNzl8L14JROsTPKxw051z3LelD2z2sAyJzPDb5KLa2qvdwbsGM9tRQvzJ+WGNTzOXks6+ZUXV/sdh7xu2Qu2DxyZZJK7kfsGzMPItNWtHvYW/EN+dctwVyu1eds03C6jYoGY2O/eb9timoUIMaGtFA0AAbgMgqJfSxTLvExB7oLs8OWF+wjcD681immbca13Hcf3NMOKx0t9JfkVZute5swBDikNi7DoH8tzuHgrMnKdRai6lizoUODIO+sYNkov72Fo6ub9Kr7c6z+xlGfM/vn+LT+nCoe/s1jfAlgc3uDndTgb6uPRXFjAAANBkOQVC4asW8ACWt00wPO89IiJqUQiIiEIiIhC5/eh5bNvINCMBB44Wq/veACTkBmTwC5na0720Z7xo45chkPIJC+YBAPnG7UdRMnhfl2CnZjHTXF3a76Ur0qq7OTz4zi57iSfAcANgWBeocMuIDQSToBmSs96z1NmMcWmqbgSwXbt6FLscHtdic6tQAaigoNdmfipV99oI0bEPQD6qLs+5cR9DFdgG4Zu+w81YJS7MvD+DEd7+95aeSfoivpAGAPnFKhpZzzK/alvOnGdmyATmCDm4gjdQUG7qqJem6znknCWRmjQ5YhsB47iu3MYAKAADcMlSo8l+mT8VhJDWg5jZgAaP6l0wqUnWorZbiQpSopQjpnCngtJBBBGRByIKY11C9dwjq9vKKzyDh9D0K57aF340HMtxN+ZuY67R1W3b3yVelulvB/rzMyrasm43HmYpKYoaHQ815nKB2W3qtWhWWBAxVqaU8ymSAra8xfkYnguXkuX0QyVkbKncVYWAkYmFe2w1twLOe80a2vKnnuVuuvcF8dwqK01+RvM/EeASla7SntnJ8DmMUqDPv28yFsCwTEc1zm1BIwt2uJ0y3eq6RYtrRJAOD5Y941LiHMNBoKkEU18Ut2whIOgPa4uzqa/Mwh2Q2AjZwXRGODgCMwRXoVhk1K9UsxwRwOeZp9FJAAMgyqQ/aNB+KHEHItP1C1rXvxAjQYkMQ3kvaQMWEAHYcidDQ9FZZy78vF9+EwneBhPi2hVftD2dMOcGIWnc/vDxGY81zUW5xgEGSho53BEodaKekL9zMJuElsQbMYNR1BFeqjrYsKNKmkRtAdHDNp6/QqOWUGekdtjHiFqDzJSWtJ0achxYhqTFhk7AAHNAA3ABddXDS6i63dm3GzcBrq99tA8bnb+R1/8AS0LCpksp5O8Uuk2BEl0RFqRGEREQhY5iYbDaXPIa0akrIsczLtiMcxwq1wIPIqDnG0kfOUe8d6THBhw6iHtOhd9hwUC2C46NceQJXRLNuzAgD3cbvmdQnoNApUBZ5tXqHVUbeNi4VBhBORnJXK4bWYYhy7QHPfhIFKcK1VhnbNhxhSIwO47RyOoVTmrKi2fFEaHV8PQ78J1DvvvXIoGg4fkTo1RVXTwZdkWvIT7I7A9hqD4g7QdxWwtIEEZESIxsZ5iRA0EnQAk8hmqdcl2OPGedSK/zOqfRTd7J3spV+9/cH8WvlVVm5NoMhxYmNzWgsFC4gCoOmfA+STrOPWRYzTU+kxl9IrqqNe2Tl2ODYQPbOIqxmbaHeNhOwBbVtX0r+rlgSTljpv2MG08SpC7d2+x/Wxe9GdnnnhrrntdvP5JUYVzoTfyfHtIQGl1N9pQbYu0YRb20MAvFQRSvEEjaN3FYo3s9i69lE6UcPJX+/Uljlw/bDcD/AAuyPnh8Fu3WtARpZhrVzO47m3TxFCuFRlqGnqPkSWKsgfSPnOYQvZ3GOsOKedB6r5Z10REimC1lXgurjOQLcjWmWuXVddtSeECC+IfhBI4nQDqaKs+z+UJEWM7MuOEH+p3iSPBdOra1TWd+faQmnSW0iQFhyMCDMGHNsLaZAaMDt7qag7DoulwITWtAYAG7A0ACnCijreu+ybZn3Xj3X7RwO8cFTJS3ZmzonZRBiaPhccqb2O2Dy4KFP6Y4YbHv+Z0R6w6efH4k/wC0Nn/DNO6IPNrgpO6s52spCO0Nwnmzu+gCrN6L0wZmVDWVxlzSWkUIAqSa6Hd1WX2dWj+0gk/vt8g7/afFQtVf1Gx2IgaZ9HccGXdEWvPTzIDC+IcLW/mg3ngnyQBkxQDMhb9zTGSjmupieQGjiCCT0A81zSXlnxDhY1z3bmgk+St0GzotrRu1fWHAbk3fQbG8Ttd9ldrPs2HAZghtDRw1PEnUnms1qJuX18L2+cdWoKK6eTOVuuhOUr2DvFpPgDVakrNxpOLVuKG8aggio3Fp1C7QtW0LLhTDcMVgeOOo5HUdFLWAG6NvAXWdmG00rsW26bgdo5mA1LeDiKVLdtNnQqXWGUlGwmNYwYWtFAOCzLQQEKAx3ijEE7QiIupzCIiIQiIiEL45oIIIqDqCvqIhKXakpEs6J2sD9i895hzAO48Nx2ac5ezr4QIo7zuydtDtOjtD5KZmZdsRrmOFWuFCOBXK7YkTLxnwznhOR3tOYPgs+qWtzlPhPaOUwtYYbnzJS91uiYeGsNYbK5/M46nls8VALx2ik7sSwjTUNr/dqTTfhBcB5LOJNV9+THABTX2lqujdvswI0Qd8+6D8IO38R8laURbtOmKa6RMp3LnJmvaMqIsJ7D8bSOpGXmueXTtv9FjUflDfk790jR3TMHgeC6WuRW3DDJiM3dEfTliJCTvCUK1BGbYBgyGWK/NuiIWwYbgWjvOINQTsFRu16jcrNdeU7OVhDaW4jzf3vqFypgxENG0geOS7RDYGgAaAADkMlFqxq1GqGFdQiBBPSirw2Cybh4Tk8ZsduO48DtUqifZQwwYorFTkTi0zLuhvcx4o5pII4herOtB0CKyIzVhrzG0HgRUKye0eCwRobh77mnEOAIwk+Y6Korz1VfSqEA8TYRtaZPedJi+0KXEPE0Pc/wCSlKHi45U5VURZ8vGtWL2kY4YDD7oyBPyjed7lT2MLiANSQBzJoF2azZFsCEyG3RgA5naepqeqfoM9yevgdopVVaI6eTM0KEGNDWgAAUAGQAC9oi1IjCIiIQiIiEIiIhCIiIQiIiEIiIhC577QQP0hm/sxX+Z1F0JcsvBPGam3dmC6pDGAbaZCnM1PVJXrD08eY1ajrzIlbcrJx6h8NkSozDmtdlxBAV9u/dGHAAdEAfF3nNreDR9VYUvTsSRljiWvdAHCjMosnfeNCymIRcPmoWO6gih8lMQL+SrtXOZzaT5tqrC5tdc1FT91paN70MNPzM7h8sj1Teiso6Wz7iL66bcjHtMES+soBXtK8Ax9fMLnFpznbRokSlMbi6m4E5KwW3cSJBBfCPaMGZFO+ByGTungqqs26qVWwtQYjtBEG6GZIMXC5rvlIPgarqMve6Ve0HtWt4Oq0jhn9FykuVrsK4T4zQ+M4w2nMNA75HGuTfNFq9RSQgzCuqEZY4lmm77ykMftMZ3MBPmaDzULOXrm5gUloD2tPx4S53Q0wjzVls67kvA9yG2vzO7zvE6dFJrTNOq46mx7fmI6kXgZ95yeNdqdeS50KI5xzJJBJ8TVRc5KRIJpEY5h3OBHhXVdsWvPSEOOwsiNDmnYfUHYeISz2AI6Tv8AOXrdnuJx2yXgTEEnQRIdeWILtS5Hee7rpOLQEmG7NjtuWw/vBdIu3a36TLsifFTC78bcj469VFllGam3MLnqAccSUREWnEoRERCEREQhEREIRERCEREQhEREJ5iQw4Fp0IIPI5FQlj3RhS0V0RpLsqNDqHBXWh27lOouGRWIJHE6DEAgQiIu5zCIiIQua38sYQYwiMFGxakjYHj3vGoPiulKre0SEDKtPyxG+YcPslbtA1I/LeX27FXErFyLIEeYq4VZCGIjYXfCPGp/hXUFT/ZrCHYxXbTEA/laD/uKuCizQLSB8ybhsv7QiIm4vCIiITUtKy4cywMitxNBDqVIzHEdR1WeBAaxoawBrRkABQDoFkRRgZzJycYhERTIhEREIRERCEREQhEREIRERCEREQhEREIRERCEREQhV2/f/KH8TPVEVVb9tvaWUvjEw+zz/ln/APdP9rFaERRb/tiTW+MwiIrpVCIiIQiIiEIiIhCIiIQiIiEIiIhP/9k="/>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0" name="AutoShape 4" descr="data:image/jpeg;base64,/9j/4AAQSkZJRgABAQAAAQABAAD/2wCEAAkGBhMQERQUExQWFBQUGBYYGBgXFxYVFxgWFBgVFxcYGBcYHCYeFxojGhcUHy8gIycrLCwsFR4xNTAqNSYsLCkBCQoKDgwOGg8PGiwkHyU0LCwpKS0sLC0sNS8sLCosLC8sLCwvLCwsKiwsLCwsLCwtLCwsLCwsLCwsLCwsLCwsKf/AABEIAOEA4QMBIgACEQEDEQH/xAAcAAEAAgMBAQEAAAAAAAAAAAAABQYDBAcCAQj/xABEEAABAgMFBQUGAgkCBgMAAAABAAIDBBEFBhIhMUFRYXGBEyKRobEHMkJSwdFy8BQjM2KCkqKy4RbCJDRDc9LxFSV0/8QAGgEAAgMBAQAAAAAAAAAAAAAAAAQBAwUCBv/EAC4RAAIBAwMDAgUEAwEAAAAAAAECAAMEERIhMSJBURNxMmGBkdEUM7HBI0LhBf/aAAwDAQACEQMRAD8A7iiIiEIiIhCIiIQiLHBmGvrhINDQ03qMiEyIiKYQiIiEKIvS+ks7iWj+oH6KXVXvhOg4YY2d53PQDwqeoVFwwWmZbRXLifblu/aj8J/uVnVFu5PiFGFcmvGE8K6Hx9VelXaMDTx4ndwuHzCIibi8IiIhCLWtC0WQG4ohoKgb8zw/OiyS00yI0OY4OadoUahnHeTg4zMqIimRCIiIQiIiEIiIhCIiIQiIiEIiIhMM5L9oxza0qNVVpGddLxDUZaOHL6hW9VO3WAR3U20PiEheDTioORGrc5yh4lol5hsRoc01BWRUWBNvhmrHFvoeY2rd/wBRRt4/lCEvlx1DeDWxztLascaYawVc4NHE0VZgRpuY91xDd+TR4gVPRbbLq1ziRHOPD7mqtFdnHQv32nBpqvxNPlo3qaARC7x+YigHTUqrxYhcSSak5kneVb/9KQf3/wCb/Cq0/KGFEcw54TrvBzHkUjcirsX4jNE0+Fmmp6yr1OhgNiDG0aEe8B9VA0VqlbnNwjtHuxbQ2gA4Zg1XFuKhOac7qlMdcl5K2YMb3Hiu45O8Ct1V2JcqH8L3jnhP0CwRbFm4I/VRi8DZWh8HVC0hUqqOpft+InoQ/C33lpWGam2Qmlz3BoG0/TeVQ414ZppLXRHNI1GFoPoo2YmXxDV7i47ySfVUNfAfCPvLVtT3M3LwW2ZqJlUMbkwbc9p4lXmxLNEvBazbq473HX7dFzqy2gx4QOhez+4Lqiiz62ao3MLnpAQcQiItGJwiIiEIiIhCIiIQiIiEIiIhCIiIT4SqbaEz2kRzthOXIZBTNuWj/wBJmbjrT05la0tdtzhV7sPClT1Wdclqp0IM45jdHCDU0g3LesSXZEigP0oSBvI2evgsE9KOhPLXbPMbCsMOIWkEGhGYPELPXofqHEaPUu0voFF9WlZVptjsro4e8OO/kt1b6sGGRMsgg4MKi2/ExTETmB4ABXh7qAk6DPwVJsuTMzHz0JLncq1p1Jok7zLaUHcxm32yxkVWhruXS4b8QBGhAPiqheWxRCIfDFGHIjcdnQ/RWGwJjHLwztAwn+HL0AXNqppuyGdVyHUMJIIi07UtJsvDL3a7BtJ3J8kKMmKAEnAlavxGaXw2imMAkngaUB8CVWFlmpl0R7nuNXONT+dySss6K9rG6uNAsGq/qOSO81kXQuDNeHELSHDUEEcxmF1OQnGxobXt0cK8jtHQ5KuRbhtwd2IcfEDCegzHmo6yp+JZ8Uw4wIY7Uaj8bTt4pujqtz1jYxapprDp5EviLzDiBwBBBBFQRoQV6WpEYRERCEREQhEREIRFgnmvMNwZTERlXLn1UE4GZI3Mz1RU+FORYBw1LafCcx4fZb7bzupmwV5kJRbxP9tjLzbt23lhUTaltBnch5vOVRnT7lRM3bcSJlXCNzfvqtm7koHOLz8OQ5nb4eq4NyaraKffvOhR0DU/2klZVl9mMTs4h1OtK7B91IoicRAgwIuzFjkyEvPK1Y141aaHkf8APqo2xrLbHx1JGGlKU1NdfBWadgdpDc3eD47PNQl1H96IODfqkqtIGuueDGEc+kcdppR7OjSjsbcwPiGlNzhsCsNl2q2O3LJw1bu+4W6Qqxbko2XcIkJ4Y6vu1z5gbt40XZQ2/Uvw9x+JAYVdjz5kteCZ7OA/e7uj+LXyqsN15LBBxHWJn/CNPqeqr1q206YDAQG4a1odSdvD/K9vvsWANHZNoAAM9B1XC1lerqGTgbbTo0ytPB2lvnpQRYbmH4hTkdh8aKCujHLTEhOyLTWn9LvooyHfp52wj4/+S1YFtFsftqAknMDIGood/NFWsodWwR5yO0EQlSuQZeJ+fZAYXvOWwbSdwVSbLxrQiFx7rBlU+60bh8xXqUiidj1jvDWj3WVpXgD67T6XGFDDQA0AAaAaLvH6jf8A1/mc/s+8p947vwpeC1zK4sQBJNa1B2aDML1ciRq98U/D3RzOZ8qeKkb7O/4dvF49HLautLYJZm91XH+LTyouBSX9RsNgMzs1D6O/eSy1LSsxkwwseK7jtB3grbRPkAjBigJG4lIkrSiWbF7GLV0I5tI2A/E3hvb+TcpaaZFaHMcHNO0fnJQ19JNr5YuNA6GQWnmQCOv0CoEvaESCaw3uYeB15jQrPNY2zaDuO0bFMVl1DYzrqwTc6yC0uiODGjaT6bzwXOHXymyKdr1wsr6LUlpWPPRAAXPdtc4kho3k7BwCk3oOyAkyBakbsdp1SWmGxGNew1a4Ag8CsqjrCsn9FgiHjL6EmpyArqANgr6qRTykkDPMVbGdoREXUiEREQmnaVmtjNocnD3TuP2VPiNLSWnUGh6K+KpXjaBHNNoaTz09AFnXtMY1943buc6ZHY1uWbazoJOVWnUfUHesYsqKW4sDqHx8NVqkLPGumQ3EaOlhiW+Wt+E/bhO52Xnot9jwRUEEcM1T5Cx3xmlzcIANMzt6Bbbbux25te0Hg5w+i0qdeqRkrmKPSQHZpZ1WJWM2Xm4gcaNOLzo4fZeosWcgNxOIc0ak0P2Kr9q2qXOxOpidQUGQ3KKtUsVCg6s94KoQEsdpNWreomoh9xu/4jy3Ktxor31I1O05nqsbKnvO3eGY2efVSErJufRzchsFK14lN07bP+Soc+/GfGJnVbs/DT2/n7yOgwHOHe1FQaqOnJHMkDKtNmqnOxNTqDt2LWiyy3qNuEcsD9JlPVLDBlcdDLTVesVRVuW+hz3KSiQKEc1rR5QA5CmzLIUz1H50VV6E2yN/MsoE9pjZaz2a94ZcDsGu/XwVmsK+LmUDTibtY7Uct3oqhFbn+eP1IWlEyo6tC06g0zGVfUrEa3UnKbH5fiatO5YbNuJ0+8NsMmmwWQ61LswRQgmjRwOpVygwg1oaNGgAdBRcase2i8iuT2moI0JG7jkrfIfpc6HER8IBoRiwnPgwaJZKjpUYOvUY8VV0BQ7S5TU/DhCr3tbzIHltUDP35gsyhh0Q/wArfE5+S1m3DJzdGqeDa+ZctW1bmNgwnxO2PdFaFozOwa7SuqlSvjIXEhEpZwTmQ1r3gizJ75o0aNbkOfE81FRCsjWkmgzJ3KcgXGmHsxHCw7GuJxdaCg6rMCvVORvHspTGOJXmMLiAMySAOZyC6vYlkNloQYNdXH5nbT9lzWzIBZNQmuFCIrAQdhDgutJ6xQbseYrdNwIREWnEYRERCEREQhVgwu3nXD4WnPkwAU8VYpqOIbHOOjQT4KEuoyvaPOpIHqT6pWthnVPr9pfT6VZvpLAou17FEYVb3X79h4H7qURXugcYaVKxU5EqdiThl4phxO6HZGux2w8j9lbFo2rZLY7c8nDR30O8KFhW6+A18KIDjaKNPpXeNoKWVv0/S3HY/wBS5h6u6895r3ttkVLa9yHrxdu6aeKp7Ihc4k76+A8sj5JbU3VwbXTM8zv/ADtWKWcMs/zn9Pou6Ckg1G5P8RS6ff0xwP5k/Z8P88xRWKThgDgB6KuyMTbz9f8A0t6PaHwg5beKbpUjUbAiJcLuZtzbGvOICn14qLmYVFuNm8lpTMWq16akbRRjncyKm2KNMSlQeFFJztRqCOiiHCrgc6V12ZZ0qmKyhqZDStCQ201ZqDU6nWutNvlqo+YlquqfDiApOORTP94nlkfDVaUV+YO6nkRn5nyWGtRl4M0tIM1qUOWVNNnXh/hW+6N4jDc19a07rxvbv57eYVOe6n53aLLZ8z2cRp2aHkcz56ckrXplxkcjcRu3qaGweDzP0LDiBwBBqCAQd4Oipd6rUdMxGy0HvUOdPifu5NzqfstGUvHFEAS8MEvcaNcNQ13wjjXbsBVru5d9sqypoYrh3ju/dHD1Sxc3A0rx3P8AUd0iidR+n5nm792WSwDnUdFOrtjeDfuptETaIqDCxdmLHJlIvrI9jHhTA0Lm4vxMIIPUD+lXYGqhr4yvaScXe0B4/hOflVZLrz/bSsN20DC7mzLzFD1VKAJVYed/zLWOqmD42ksiImZRCIiIQiiIl6pcaOJ5NP1oouevcXCkIYf3jmeg0Hml3uaajn7S1aLntM96rTFBCac9XfQfXwWW6EWsN42h1ehA+xVVc6pqcyV6gx3MNWuLTvBos0XJ9X1DHTR6NAnR1hjzjIfvua3mQFRH2lFdrEef4j91t2ZYMSP3j3WfMdTyG3mmxdlzhF3lBtwoyxk3M3rhN90F5/lHic/JV+1590Zwc5mDLLXMV3nVWyRsSFB0bV3zOzP+OirN9Y9IhPyw6/3Fc11qlOs/QSaRQN0j6zncvap7dz2mjsZc05HIUA1FNBoV1668+JqXbEcxodUtNAKEtyqNw4LhEKIQQRqFfJG23S8hKxWnCRHijaRoag01BW3Wt9GNPExqVbJJaWS8tjGE4xWD9W4HFTLA47fwnyPPKIs+0XwM2kEEioycD+c9FdrItWFOwMTaEOFHtOdCRm07x9FRreu6ZWLl+yce4dSP3TxG/au7Z1GVYgD2nFxTOzpJm81pERTDFAwBpoANoBzOu1bboP6LJmMADFcGnERXDjI05A+Kr18CRMv3YWf2NVxu/aMOalm6Oo0MiNOdCBQ1G46q12C0kK8d/wDshFLVXB53xKL/AKrjsdXtC8bWv7zSNxB06LdvVPwoknLxITWsa6I6rQAKPwEOBpty15KQt32eB9XS7sB+R1S3o7VvWq57a8KPL/qIwcwB2MNOlSMOIEZGoFKjcrf8VbdNpWRUpZDby/XDtV8d8SHEwvDWtLSWtqKHCRUDMFevaJa8SUEHscLMePEcDHHu4KDvA7yob2TRiY8YHZDb/cpP2n2HMzRlhLw3Pw9piphAFezpUuIA0KzjSIfQTHVbNPIldsz2hRobwYzIcWGaV/Vsa4DaQWgCoGdCPBaXtFc0zziymF0OEQRpQtBBy/Oa3r6WMZOUk4TjV9YxfTTE8MJAO4Cg6Knzcy59C9xdQBgrrhYC1rRyAoq4Engy3XYtd8Ls4jAHOAw0IrXYdNuWxXmSv5CdlEa6Gd47zfLPyVBuFEpFg8ItPEj7rq1oWHBjj9YwE/MMnfzDNZtNKgZtB4PBmmzIVUsO3M9ydsQY37OIx3Cor4HNbi59blyHwQXwiYjBmR8bR/u6Z8FAwLXjQx3Ir28A408NENdtTOKiwFurjKNOmXljBspHJ+Rw6uyHmVULhWyIcR0Fxo2JQt/GMqdR6BV6btWNGyiRHvA2Ekjw0WrWiUqXeqoHUcRhKGEKnvO2oud2N7QHwwGxm9oB8QNH9a5O8lPt9oEoRUl44Fh+lVpJdUmGc494k1B1PEsqKO/+fg/MfAorta+ZXpPiRjrlt2RHdWgqNnrrxYYq2jwPl1/l+yuyKhrSmRsMS0XDicxXuHDc40aCTwBPop+9lmBpEVooHGjqfNsPXPwUldOEBArTMudU8jQJBbYmp6ZMbNYBNYlQiS72+81w5tI9QpayLzOhANeMbBpT3gOG8K5rUmLJgxPehtPGlD4jNNC0ZDlGlBrqwwwiStWFG9xwJ3aO8CqjfhtYj+ML6OU1M3QhnNjnMP8AMPv5qAtqzokFze0djqKA1JNBsz01UV2qaOpfqJNJU1dJnI4T1bJp3/1Mv/8Aoi/2qrfoTu3MIYQcZaMTgxuRNKucQAKbSr7MWCw2ZCgialTGhxHRC3t4eEh9RhDq6gU4ar07OOkzACHcSFureV8lGD25sdQPZsc3/wAhsP3XZYsOFOwNcUOIKgjUbiNxBX58iAtcWkirSRkQ4VB2EZEcQrrcW+Yl34Hn9U896pzY4/EBu379diWu14YSy3fGVM3b7RsM48Vyozj8A8FoznayUwQ15bEbTvNqAQ4AjX3tdDuXq/ccfp0Qg5YYeY21Y3bVWS99mQZtwEONCEzDaGljnAYmkVA194Vy5pMEjiWlckz5Y3tIaaNmQG1oO0bpzc3YOIWx7UJBr5IxDTFCc0tPB7g1w5GoPQKkuuVNPIa9ogsqMUR72BobtPvZ5bvJbntFvpCiw2ysu7GxpaXvGhwe61p+LPMngFfRUlgRIZughpk9j7v+Ij/9tv8Aetn2zTT4ZlCxzmH9dm0lp/6W0LH7MpZko6LFjzEuztGNa1vbwi7XES6jstmXNZ/afLw59kEwJmWc6EX1aY8JpIfhzBLqZYdu9XEj189v+SAP8WJW7cvGZyRk3RHYo0N0Zj9KmmDC4jZUUz2kFVrb/nqtaAwse9ppVtQcJDhUGho4VBGuYNFnP58CqKyhX2kqSRvLfcOHWJCrtjN8i37Lrk/asKAKxHhvDaeTRmVya6lmOi9lDY4McRixEkU+LKmdVepS4EMGsWI+IdtO6OpzJ8Vj03cs+gd+ZqsqhV1HtxIy3L9OiAsgjA0ihc73jXcNG+vJViFIRYnuQ3u/C1x9AurSlhwIXuQmA76VPic1vIa0eoc1Gki4VBhFnGJqSiQjSIxzCdjgR6rXcV1K+suHScQkZso4HcQ4Vp0JCqVxbDEeKYjxVkKmR0LzpXeBSvgkqlqVqimp5jKVwULntNeyLlzEwA6ghsOhfWpHBoz8aKdZ7M2U70Zx/C1o9aq6otFLKko3GYm1y542le/0bD+d/wDT9kVhRXehT8Sv1W8wiIrpXNS1ZPtYL2bSMvxDMeajbnRawC3a1586H7qdVXsiOIM5FhHJryac/eb5EjwS1TC1Fb6fiXJ1IV+stCItS0bSZAZieeQ2k7gmCQBkyoAk4E+2laLIDC93QbSdwVTfZ0aba+Ydll3W7wNg3DXmV5lw+fmO+aNGZA0a3cOJ3q7MhhoAAoAKAcAkwP1GSfh7fmMfs8cz893xkSyKIg92IM/xNy8xTwKgWvXWb+XcHeYBRsTvMOxrhs/OwrkkaGWOLXCjmmhHELX/APOraqfpN8S7fTtM+8pYbWOD/PeZmxVkZHoQd35K1A5fcS0iARiI4k8Iun3OnmvkSLtNeXLwWjJxat5bdabvzwWKbmzUtBNBrxWWKRL6YxnbM8xI5calYnRFjLl5LlqDAGBF56JWNzl8L14JROsTPKxw051z3LelD2z2sAyJzPDb5KLa2qvdwbsGM9tRQvzJ+WGNTzOXks6+ZUXV/sdh7xu2Qu2DxyZZJK7kfsGzMPItNWtHvYW/EN+dctwVyu1eds03C6jYoGY2O/eb9timoUIMaGtFA0AAbgMgqJfSxTLvExB7oLs8OWF+wjcD681immbca13Hcf3NMOKx0t9JfkVZute5swBDikNi7DoH8tzuHgrMnKdRai6lizoUODIO+sYNkov72Fo6ub9Kr7c6z+xlGfM/vn+LT+nCoe/s1jfAlgc3uDndTgb6uPRXFjAAANBkOQVC4asW8ACWt00wPO89IiJqUQiIiEIiIhC5/eh5bNvINCMBB44Wq/veACTkBmTwC5na0720Z7xo45chkPIJC+YBAPnG7UdRMnhfl2CnZjHTXF3a76Ur0qq7OTz4zi57iSfAcANgWBeocMuIDQSToBmSs96z1NmMcWmqbgSwXbt6FLscHtdic6tQAaigoNdmfipV99oI0bEPQD6qLs+5cR9DFdgG4Zu+w81YJS7MvD+DEd7+95aeSfoivpAGAPnFKhpZzzK/alvOnGdmyATmCDm4gjdQUG7qqJem6znknCWRmjQ5YhsB47iu3MYAKAADcMlSo8l+mT8VhJDWg5jZgAaP6l0wqUnWorZbiQpSopQjpnCngtJBBBGRByIKY11C9dwjq9vKKzyDh9D0K57aF340HMtxN+ZuY67R1W3b3yVelulvB/rzMyrasm43HmYpKYoaHQ815nKB2W3qtWhWWBAxVqaU8ymSAra8xfkYnguXkuX0QyVkbKncVYWAkYmFe2w1twLOe80a2vKnnuVuuvcF8dwqK01+RvM/EeASla7SntnJ8DmMUqDPv28yFsCwTEc1zm1BIwt2uJ0y3eq6RYtrRJAOD5Y941LiHMNBoKkEU18Ut2whIOgPa4uzqa/Mwh2Q2AjZwXRGODgCMwRXoVhk1K9UsxwRwOeZp9FJAAMgyqQ/aNB+KHEHItP1C1rXvxAjQYkMQ3kvaQMWEAHYcidDQ9FZZy78vF9+EwneBhPi2hVftD2dMOcGIWnc/vDxGY81zUW5xgEGSho53BEodaKekL9zMJuElsQbMYNR1BFeqjrYsKNKmkRtAdHDNp6/QqOWUGekdtjHiFqDzJSWtJ0achxYhqTFhk7AAHNAA3ABddXDS6i63dm3GzcBrq99tA8bnb+R1/8AS0LCpksp5O8Uuk2BEl0RFqRGEREQhY5iYbDaXPIa0akrIsczLtiMcxwq1wIPIqDnG0kfOUe8d6THBhw6iHtOhd9hwUC2C46NceQJXRLNuzAgD3cbvmdQnoNApUBZ5tXqHVUbeNi4VBhBORnJXK4bWYYhy7QHPfhIFKcK1VhnbNhxhSIwO47RyOoVTmrKi2fFEaHV8PQ78J1DvvvXIoGg4fkTo1RVXTwZdkWvIT7I7A9hqD4g7QdxWwtIEEZESIxsZ5iRA0EnQAk8hmqdcl2OPGedSK/zOqfRTd7J3spV+9/cH8WvlVVm5NoMhxYmNzWgsFC4gCoOmfA+STrOPWRYzTU+kxl9IrqqNe2Tl2ODYQPbOIqxmbaHeNhOwBbVtX0r+rlgSTljpv2MG08SpC7d2+x/Wxe9GdnnnhrrntdvP5JUYVzoTfyfHtIQGl1N9pQbYu0YRb20MAvFQRSvEEjaN3FYo3s9i69lE6UcPJX+/Uljlw/bDcD/AAuyPnh8Fu3WtARpZhrVzO47m3TxFCuFRlqGnqPkSWKsgfSPnOYQvZ3GOsOKedB6r5Z10REimC1lXgurjOQLcjWmWuXVddtSeECC+IfhBI4nQDqaKs+z+UJEWM7MuOEH+p3iSPBdOra1TWd+faQmnSW0iQFhyMCDMGHNsLaZAaMDt7qag7DoulwITWtAYAG7A0ACnCijreu+ybZn3Xj3X7RwO8cFTJS3ZmzonZRBiaPhccqb2O2Dy4KFP6Y4YbHv+Z0R6w6efH4k/wC0Nn/DNO6IPNrgpO6s52spCO0Nwnmzu+gCrN6L0wZmVDWVxlzSWkUIAqSa6Hd1WX2dWj+0gk/vt8g7/afFQtVf1Gx2IgaZ9HccGXdEWvPTzIDC+IcLW/mg3ngnyQBkxQDMhb9zTGSjmupieQGjiCCT0A81zSXlnxDhY1z3bmgk+St0GzotrRu1fWHAbk3fQbG8Ttd9ldrPs2HAZghtDRw1PEnUnms1qJuX18L2+cdWoKK6eTOVuuhOUr2DvFpPgDVakrNxpOLVuKG8aggio3Fp1C7QtW0LLhTDcMVgeOOo5HUdFLWAG6NvAXWdmG00rsW26bgdo5mA1LeDiKVLdtNnQqXWGUlGwmNYwYWtFAOCzLQQEKAx3ijEE7QiIupzCIiIQiIiEL45oIIIqDqCvqIhKXakpEs6J2sD9i895hzAO48Nx2ac5ezr4QIo7zuydtDtOjtD5KZmZdsRrmOFWuFCOBXK7YkTLxnwznhOR3tOYPgs+qWtzlPhPaOUwtYYbnzJS91uiYeGsNYbK5/M46nls8VALx2ik7sSwjTUNr/dqTTfhBcB5LOJNV9+THABTX2lqujdvswI0Qd8+6D8IO38R8laURbtOmKa6RMp3LnJmvaMqIsJ7D8bSOpGXmueXTtv9FjUflDfk790jR3TMHgeC6WuRW3DDJiM3dEfTliJCTvCUK1BGbYBgyGWK/NuiIWwYbgWjvOINQTsFRu16jcrNdeU7OVhDaW4jzf3vqFypgxENG0geOS7RDYGgAaAADkMlFqxq1GqGFdQiBBPSirw2Cybh4Tk8ZsduO48DtUqifZQwwYorFTkTi0zLuhvcx4o5pII4herOtB0CKyIzVhrzG0HgRUKye0eCwRobh77mnEOAIwk+Y6Korz1VfSqEA8TYRtaZPedJi+0KXEPE0Pc/wCSlKHi45U5VURZ8vGtWL2kY4YDD7oyBPyjed7lT2MLiANSQBzJoF2azZFsCEyG3RgA5naepqeqfoM9yevgdopVVaI6eTM0KEGNDWgAAUAGQAC9oi1IjCIiIQiIiEIiIhCIiIQiIiEIiIhC577QQP0hm/sxX+Z1F0JcsvBPGam3dmC6pDGAbaZCnM1PVJXrD08eY1ajrzIlbcrJx6h8NkSozDmtdlxBAV9u/dGHAAdEAfF3nNreDR9VYUvTsSRljiWvdAHCjMosnfeNCymIRcPmoWO6gih8lMQL+SrtXOZzaT5tqrC5tdc1FT91paN70MNPzM7h8sj1Teiso6Wz7iL66bcjHtMES+soBXtK8Ax9fMLnFpznbRokSlMbi6m4E5KwW3cSJBBfCPaMGZFO+ByGTungqqs26qVWwtQYjtBEG6GZIMXC5rvlIPgarqMve6Ve0HtWt4Oq0jhn9FykuVrsK4T4zQ+M4w2nMNA75HGuTfNFq9RSQgzCuqEZY4lmm77ykMftMZ3MBPmaDzULOXrm5gUloD2tPx4S53Q0wjzVls67kvA9yG2vzO7zvE6dFJrTNOq46mx7fmI6kXgZ95yeNdqdeS50KI5xzJJBJ8TVRc5KRIJpEY5h3OBHhXVdsWvPSEOOwsiNDmnYfUHYeISz2AI6Tv8AOXrdnuJx2yXgTEEnQRIdeWILtS5Hee7rpOLQEmG7NjtuWw/vBdIu3a36TLsifFTC78bcj469VFllGam3MLnqAccSUREWnEoRERCEREQhEREIRERCEREQhEREJ5iQw4Fp0IIPI5FQlj3RhS0V0RpLsqNDqHBXWh27lOouGRWIJHE6DEAgQiIu5zCIiIQua38sYQYwiMFGxakjYHj3vGoPiulKre0SEDKtPyxG+YcPslbtA1I/LeX27FXErFyLIEeYq4VZCGIjYXfCPGp/hXUFT/ZrCHYxXbTEA/laD/uKuCizQLSB8ybhsv7QiIm4vCIiITUtKy4cywMitxNBDqVIzHEdR1WeBAaxoawBrRkABQDoFkRRgZzJycYhERTIhEREIRERCEREQhEREIRERCEREQhEREIRERCEREQhV2/f/KH8TPVEVVb9tvaWUvjEw+zz/ln/APdP9rFaERRb/tiTW+MwiIrpVCIiIQiIiEIiIhCIiIQiIiEIiIhP/9k="/>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 name="Picture 43" descr="GeoTechLogo_Draft04_Transp.png"/>
          <p:cNvPicPr>
            <a:picLocks noChangeAspect="1"/>
          </p:cNvPicPr>
          <p:nvPr/>
        </p:nvPicPr>
        <p:blipFill>
          <a:blip r:embed="rId3" cstate="print"/>
          <a:srcRect/>
          <a:stretch>
            <a:fillRect/>
          </a:stretch>
        </p:blipFill>
        <p:spPr bwMode="auto">
          <a:xfrm>
            <a:off x="5334000" y="2647951"/>
            <a:ext cx="3581400" cy="946555"/>
          </a:xfrm>
          <a:prstGeom prst="rect">
            <a:avLst/>
          </a:prstGeom>
          <a:noFill/>
          <a:ln w="9525">
            <a:noFill/>
            <a:miter lim="800000"/>
            <a:headEnd/>
            <a:tailEnd/>
          </a:ln>
        </p:spPr>
      </p:pic>
      <p:sp>
        <p:nvSpPr>
          <p:cNvPr id="13" name="TextBox 12"/>
          <p:cNvSpPr txBox="1"/>
          <p:nvPr/>
        </p:nvSpPr>
        <p:spPr>
          <a:xfrm>
            <a:off x="5638800" y="3790951"/>
            <a:ext cx="3908612" cy="646331"/>
          </a:xfrm>
          <a:prstGeom prst="rect">
            <a:avLst/>
          </a:prstGeom>
          <a:noFill/>
          <a:ln>
            <a:noFill/>
          </a:ln>
        </p:spPr>
        <p:txBody>
          <a:bodyPr wrap="square" rtlCol="0">
            <a:spAutoFit/>
          </a:bodyPr>
          <a:lstStyle/>
          <a:p>
            <a:r>
              <a:rPr lang="en-US" sz="1800" b="1" i="1" dirty="0">
                <a:solidFill>
                  <a:schemeClr val="tx2">
                    <a:lumMod val="60000"/>
                    <a:lumOff val="40000"/>
                  </a:schemeClr>
                </a:solidFill>
              </a:rPr>
              <a:t>Empowering Colleges</a:t>
            </a:r>
            <a:r>
              <a:rPr lang="en-US" sz="1800" i="1" dirty="0">
                <a:solidFill>
                  <a:schemeClr val="tx2">
                    <a:lumMod val="60000"/>
                    <a:lumOff val="40000"/>
                  </a:schemeClr>
                </a:solidFill>
              </a:rPr>
              <a:t>: </a:t>
            </a:r>
          </a:p>
          <a:p>
            <a:r>
              <a:rPr lang="en-US" sz="1800" b="1" i="1" dirty="0">
                <a:solidFill>
                  <a:schemeClr val="tx2">
                    <a:lumMod val="60000"/>
                    <a:lumOff val="40000"/>
                  </a:schemeClr>
                </a:solidFill>
              </a:rPr>
              <a:t>     Growing the Workforce</a:t>
            </a:r>
          </a:p>
        </p:txBody>
      </p:sp>
      <p:sp>
        <p:nvSpPr>
          <p:cNvPr id="17" name="Rectangle 16"/>
          <p:cNvSpPr/>
          <p:nvPr/>
        </p:nvSpPr>
        <p:spPr>
          <a:xfrm>
            <a:off x="846666" y="4222462"/>
            <a:ext cx="3971823" cy="584775"/>
          </a:xfrm>
          <a:prstGeom prst="rect">
            <a:avLst/>
          </a:prstGeom>
        </p:spPr>
        <p:txBody>
          <a:bodyPr wrap="square">
            <a:spAutoFit/>
          </a:bodyPr>
          <a:lstStyle/>
          <a:p>
            <a:pPr fontAlgn="auto">
              <a:spcBef>
                <a:spcPts val="0"/>
              </a:spcBef>
              <a:spcAft>
                <a:spcPts val="0"/>
              </a:spcAft>
              <a:defRPr/>
            </a:pPr>
            <a:r>
              <a:rPr lang="en-US" sz="800" dirty="0">
                <a:solidFill>
                  <a:schemeClr val="tx1"/>
                </a:solidFill>
                <a:latin typeface="Arial" pitchFamily="34" charset="0"/>
                <a:cs typeface="Arial" pitchFamily="34" charset="0"/>
              </a:rPr>
              <a:t>Based upon work supported by the National Science Foundation under Grant DUE ATE 1304591, 1644409 and 1700496.  Any opinions, findings, and conclusions or recommendations expressed in this material are those of the author(s) and do not necessarily reflect the views of the National Science Foundation.</a:t>
            </a:r>
            <a:endParaRPr lang="en-US" sz="800" dirty="0">
              <a:solidFill>
                <a:schemeClr val="tx1"/>
              </a:solidFill>
            </a:endParaRPr>
          </a:p>
        </p:txBody>
      </p:sp>
      <p:pic>
        <p:nvPicPr>
          <p:cNvPr id="18" name="Picture 5" descr="C:\Users\Ann\Documents\GeoTech Center\LOGOS\600px-NSF_Logo.PNG"/>
          <p:cNvPicPr>
            <a:picLocks noChangeAspect="1" noChangeArrowheads="1"/>
          </p:cNvPicPr>
          <p:nvPr/>
        </p:nvPicPr>
        <p:blipFill>
          <a:blip r:embed="rId4" cstate="print"/>
          <a:srcRect/>
          <a:stretch>
            <a:fillRect/>
          </a:stretch>
        </p:blipFill>
        <p:spPr bwMode="auto">
          <a:xfrm>
            <a:off x="381000" y="4248150"/>
            <a:ext cx="514350" cy="514350"/>
          </a:xfrm>
          <a:prstGeom prst="rect">
            <a:avLst/>
          </a:prstGeom>
          <a:noFill/>
        </p:spPr>
      </p:pic>
    </p:spTree>
    <p:extLst>
      <p:ext uri="{BB962C8B-B14F-4D97-AF65-F5344CB8AC3E}">
        <p14:creationId xmlns:p14="http://schemas.microsoft.com/office/powerpoint/2010/main" val="2149821987"/>
      </p:ext>
    </p:extLst>
  </p:cSld>
  <p:clrMapOvr>
    <a:masterClrMapping/>
  </p:clrMapOvr>
  <mc:AlternateContent xmlns:mc="http://schemas.openxmlformats.org/markup-compatibility/2006" xmlns:p14="http://schemas.microsoft.com/office/powerpoint/2010/main">
    <mc:Choice Requires="p14">
      <p:transition spd="slow" p14:dur="2000" advTm="18199"/>
    </mc:Choice>
    <mc:Fallback xmlns="">
      <p:transition spd="slow" advTm="1819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457200" y="70247"/>
            <a:ext cx="8229600" cy="857250"/>
          </a:xfrm>
        </p:spPr>
        <p:txBody>
          <a:bodyPr/>
          <a:lstStyle/>
          <a:p>
            <a:r>
              <a:rPr lang="en-US">
                <a:ea typeface="ＭＳ Ｐゴシック" pitchFamily="34" charset="-128"/>
              </a:rPr>
              <a:t>Conformal Projection</a:t>
            </a:r>
          </a:p>
        </p:txBody>
      </p:sp>
      <p:sp>
        <p:nvSpPr>
          <p:cNvPr id="40962" name="Content Placeholder 2"/>
          <p:cNvSpPr>
            <a:spLocks noGrp="1"/>
          </p:cNvSpPr>
          <p:nvPr>
            <p:ph idx="1"/>
          </p:nvPr>
        </p:nvSpPr>
        <p:spPr>
          <a:xfrm>
            <a:off x="685800" y="971550"/>
            <a:ext cx="3886200" cy="3271838"/>
          </a:xfrm>
        </p:spPr>
        <p:txBody>
          <a:bodyPr>
            <a:normAutofit fontScale="77500" lnSpcReduction="20000"/>
          </a:bodyPr>
          <a:lstStyle/>
          <a:p>
            <a:r>
              <a:rPr lang="en-US" sz="2000" i="1" dirty="0">
                <a:ea typeface="ＭＳ Ｐゴシック" pitchFamily="34" charset="-128"/>
              </a:rPr>
              <a:t>Cylindrical projection</a:t>
            </a:r>
          </a:p>
          <a:p>
            <a:pPr marL="457200" lvl="1" indent="0">
              <a:buNone/>
            </a:pPr>
            <a:endParaRPr lang="en-US" sz="2000" dirty="0">
              <a:ea typeface="ＭＳ Ｐゴシック" pitchFamily="34" charset="-128"/>
            </a:endParaRPr>
          </a:p>
          <a:p>
            <a:pPr lvl="1"/>
            <a:endParaRPr lang="en-US" sz="2000" dirty="0">
              <a:ea typeface="ＭＳ Ｐゴシック" pitchFamily="34" charset="-128"/>
            </a:endParaRPr>
          </a:p>
          <a:p>
            <a:pPr marL="457200" lvl="1" indent="0">
              <a:buNone/>
            </a:pPr>
            <a:endParaRPr lang="en-US" sz="2000" dirty="0">
              <a:ea typeface="ＭＳ Ｐゴシック" pitchFamily="34" charset="-128"/>
            </a:endParaRPr>
          </a:p>
          <a:p>
            <a:pPr marL="457200" lvl="1" indent="0">
              <a:buNone/>
            </a:pPr>
            <a:endParaRPr lang="en-US" sz="2000" dirty="0">
              <a:ea typeface="ＭＳ Ｐゴシック" pitchFamily="34" charset="-128"/>
            </a:endParaRPr>
          </a:p>
          <a:p>
            <a:pPr marL="457200" lvl="1" indent="0">
              <a:buNone/>
            </a:pPr>
            <a:endParaRPr lang="en-US" sz="2000" dirty="0">
              <a:ea typeface="ＭＳ Ｐゴシック" pitchFamily="34" charset="-128"/>
            </a:endParaRPr>
          </a:p>
          <a:p>
            <a:r>
              <a:rPr lang="en-US" sz="2000" dirty="0">
                <a:ea typeface="ＭＳ Ｐゴシック" pitchFamily="34" charset="-128"/>
              </a:rPr>
              <a:t>Parallels and meridians at right angles</a:t>
            </a:r>
          </a:p>
          <a:p>
            <a:r>
              <a:rPr lang="en-US" sz="2000" dirty="0">
                <a:ea typeface="ＭＳ Ｐゴシック" pitchFamily="34" charset="-128"/>
              </a:rPr>
              <a:t>“Conformable”  in that angles and shapes of small objects preserved (at every point, east–west scale same as north–south scale). </a:t>
            </a:r>
          </a:p>
          <a:p>
            <a:r>
              <a:rPr lang="en-US" sz="2000" dirty="0">
                <a:ea typeface="ＭＳ Ｐゴシック" pitchFamily="34" charset="-128"/>
              </a:rPr>
              <a:t>The size/shape/area of large objects distorted.</a:t>
            </a:r>
          </a:p>
          <a:p>
            <a:r>
              <a:rPr lang="en-US" sz="2000" dirty="0">
                <a:ea typeface="ＭＳ Ｐゴシック" pitchFamily="34" charset="-128"/>
              </a:rPr>
              <a:t>Seldom used for world maps.</a:t>
            </a:r>
          </a:p>
        </p:txBody>
      </p:sp>
      <p:pic>
        <p:nvPicPr>
          <p:cNvPr id="6148" name="Picture 3"/>
          <p:cNvPicPr>
            <a:picLocks noChangeAspect="1" noChangeArrowheads="1"/>
          </p:cNvPicPr>
          <p:nvPr/>
        </p:nvPicPr>
        <p:blipFill>
          <a:blip r:embed="rId3" cstate="print"/>
          <a:srcRect/>
          <a:stretch>
            <a:fillRect/>
          </a:stretch>
        </p:blipFill>
        <p:spPr bwMode="auto">
          <a:xfrm>
            <a:off x="4953001" y="1143000"/>
            <a:ext cx="3419475" cy="2400300"/>
          </a:xfrm>
          <a:prstGeom prst="rect">
            <a:avLst/>
          </a:prstGeom>
          <a:noFill/>
          <a:ln w="9525">
            <a:solidFill>
              <a:schemeClr val="accent4">
                <a:lumMod val="25000"/>
              </a:schemeClr>
            </a:solidFill>
            <a:miter lim="800000"/>
            <a:headEnd type="none" w="sm" len="sm"/>
            <a:tailEnd type="none" w="sm" len="sm"/>
          </a:ln>
        </p:spPr>
      </p:pic>
      <p:sp>
        <p:nvSpPr>
          <p:cNvPr id="40964" name="Rectangle 4"/>
          <p:cNvSpPr>
            <a:spLocks noChangeArrowheads="1"/>
          </p:cNvSpPr>
          <p:nvPr/>
        </p:nvSpPr>
        <p:spPr bwMode="auto">
          <a:xfrm>
            <a:off x="4419601" y="3664744"/>
            <a:ext cx="4467225" cy="934871"/>
          </a:xfrm>
          <a:prstGeom prst="rect">
            <a:avLst/>
          </a:prstGeom>
          <a:noFill/>
          <a:ln w="9525">
            <a:noFill/>
            <a:miter lim="800000"/>
            <a:headEnd/>
            <a:tailEnd/>
          </a:ln>
        </p:spPr>
        <p:txBody>
          <a:bodyPr lIns="102870" tIns="51435" rIns="102870" bIns="51435">
            <a:spAutoFit/>
          </a:bodyPr>
          <a:lstStyle/>
          <a:p>
            <a:pPr lvl="1"/>
            <a:r>
              <a:rPr lang="en-US" b="1">
                <a:latin typeface="Calibri" pitchFamily="34" charset="0"/>
              </a:rPr>
              <a:t>Example: Mercator projection (1569) </a:t>
            </a:r>
          </a:p>
          <a:p>
            <a:pPr lvl="1"/>
            <a:r>
              <a:rPr lang="en-US">
                <a:latin typeface="Calibri" pitchFamily="34" charset="0"/>
              </a:rPr>
              <a:t>used for nautical purposes (constant courses are straight lines).</a:t>
            </a:r>
          </a:p>
        </p:txBody>
      </p:sp>
      <p:pic>
        <p:nvPicPr>
          <p:cNvPr id="40965" name="Picture 2" descr="D:\ActiveFolders\CoreConceptsGISBook\Chapter4Done\ArtWorkImagesChapter4\Projections.tif"/>
          <p:cNvPicPr>
            <a:picLocks noChangeAspect="1" noChangeArrowheads="1"/>
          </p:cNvPicPr>
          <p:nvPr/>
        </p:nvPicPr>
        <p:blipFill>
          <a:blip r:embed="rId4" cstate="print"/>
          <a:srcRect l="33611" r="37579"/>
          <a:stretch>
            <a:fillRect/>
          </a:stretch>
        </p:blipFill>
        <p:spPr bwMode="auto">
          <a:xfrm>
            <a:off x="3394364" y="784043"/>
            <a:ext cx="1096674" cy="1307994"/>
          </a:xfrm>
          <a:prstGeom prst="rect">
            <a:avLst/>
          </a:prstGeom>
          <a:noFill/>
          <a:ln w="9525">
            <a:noFill/>
            <a:miter lim="800000"/>
            <a:headEnd/>
            <a:tailEnd/>
          </a:ln>
        </p:spPr>
      </p:pic>
      <p:sp>
        <p:nvSpPr>
          <p:cNvPr id="40966" name="Slide Number Placeholder 3"/>
          <p:cNvSpPr txBox="1">
            <a:spLocks/>
          </p:cNvSpPr>
          <p:nvPr/>
        </p:nvSpPr>
        <p:spPr bwMode="auto">
          <a:xfrm>
            <a:off x="6553200" y="4767263"/>
            <a:ext cx="2133600" cy="273844"/>
          </a:xfrm>
          <a:prstGeom prst="rect">
            <a:avLst/>
          </a:prstGeom>
          <a:noFill/>
          <a:ln w="9525">
            <a:noFill/>
            <a:miter lim="800000"/>
            <a:headEnd/>
            <a:tailEnd/>
          </a:ln>
        </p:spPr>
        <p:txBody>
          <a:bodyPr anchor="ctr"/>
          <a:lstStyle/>
          <a:p>
            <a:pPr algn="r" eaLnBrk="0" hangingPunct="0"/>
            <a:fld id="{E9DD54EF-A00A-43DB-A675-32417A6024FA}" type="slidenum">
              <a:rPr lang="en-US" sz="1200">
                <a:solidFill>
                  <a:schemeClr val="bg1"/>
                </a:solidFill>
                <a:latin typeface="Helvetica" charset="0"/>
              </a:rPr>
              <a:pPr algn="r" eaLnBrk="0" hangingPunct="0"/>
              <a:t>10</a:t>
            </a:fld>
            <a:endParaRPr lang="en-US" sz="1200">
              <a:solidFill>
                <a:schemeClr val="bg1"/>
              </a:solidFill>
              <a:latin typeface="Helvetica" charset="0"/>
            </a:endParaRPr>
          </a:p>
        </p:txBody>
      </p:sp>
    </p:spTree>
    <p:extLst>
      <p:ext uri="{BB962C8B-B14F-4D97-AF65-F5344CB8AC3E}">
        <p14:creationId xmlns:p14="http://schemas.microsoft.com/office/powerpoint/2010/main" val="3864252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a:xfrm>
            <a:off x="457200" y="86916"/>
            <a:ext cx="8229600" cy="857250"/>
          </a:xfrm>
        </p:spPr>
        <p:txBody>
          <a:bodyPr/>
          <a:lstStyle/>
          <a:p>
            <a:pPr eaLnBrk="1" hangingPunct="1"/>
            <a:r>
              <a:rPr lang="en-US">
                <a:ea typeface="ＭＳ Ｐゴシック" pitchFamily="34" charset="-128"/>
              </a:rPr>
              <a:t>Conic Projections</a:t>
            </a:r>
          </a:p>
        </p:txBody>
      </p:sp>
      <p:sp>
        <p:nvSpPr>
          <p:cNvPr id="49154" name="Rectangle 3"/>
          <p:cNvSpPr>
            <a:spLocks noGrp="1" noChangeArrowheads="1"/>
          </p:cNvSpPr>
          <p:nvPr>
            <p:ph idx="1"/>
          </p:nvPr>
        </p:nvSpPr>
        <p:spPr>
          <a:xfrm>
            <a:off x="422276" y="1073944"/>
            <a:ext cx="4068763" cy="3064669"/>
          </a:xfrm>
        </p:spPr>
        <p:txBody>
          <a:bodyPr>
            <a:normAutofit fontScale="92500" lnSpcReduction="20000"/>
          </a:bodyPr>
          <a:lstStyle/>
          <a:p>
            <a:pPr eaLnBrk="1" hangingPunct="1">
              <a:lnSpc>
                <a:spcPct val="90000"/>
              </a:lnSpc>
            </a:pPr>
            <a:r>
              <a:rPr lang="en-US" sz="2000">
                <a:ea typeface="ＭＳ Ｐゴシック" pitchFamily="34" charset="-128"/>
              </a:rPr>
              <a:t>Conceptualized as the result of wrapping a cone of paper around the Earth.</a:t>
            </a:r>
          </a:p>
          <a:p>
            <a:pPr lvl="1" eaLnBrk="1" hangingPunct="1">
              <a:lnSpc>
                <a:spcPct val="90000"/>
              </a:lnSpc>
            </a:pPr>
            <a:r>
              <a:rPr lang="en-US" sz="2000">
                <a:ea typeface="ＭＳ Ｐゴシック" pitchFamily="34" charset="-128"/>
              </a:rPr>
              <a:t>Standard Parallels occur where the cone intersects the Earth.</a:t>
            </a:r>
          </a:p>
          <a:p>
            <a:pPr lvl="1" eaLnBrk="1" hangingPunct="1">
              <a:lnSpc>
                <a:spcPct val="90000"/>
              </a:lnSpc>
            </a:pPr>
            <a:r>
              <a:rPr lang="en-US" sz="2000">
                <a:ea typeface="ＭＳ Ｐゴシック" pitchFamily="34" charset="-128"/>
              </a:rPr>
              <a:t>The Lambert Conformal Conic projection is commonly used to map North America.</a:t>
            </a:r>
          </a:p>
          <a:p>
            <a:pPr lvl="1" eaLnBrk="1" hangingPunct="1">
              <a:lnSpc>
                <a:spcPct val="90000"/>
              </a:lnSpc>
            </a:pPr>
            <a:r>
              <a:rPr lang="en-US" sz="2000">
                <a:ea typeface="ＭＳ Ｐゴシック" pitchFamily="34" charset="-128"/>
              </a:rPr>
              <a:t>On this projection lines of latitude appear as arcs of circles, and lines of longitude are straight lines radiating from the North Pole.</a:t>
            </a:r>
          </a:p>
        </p:txBody>
      </p:sp>
      <p:pic>
        <p:nvPicPr>
          <p:cNvPr id="49155" name="Picture 1"/>
          <p:cNvPicPr>
            <a:picLocks noChangeAspect="1"/>
          </p:cNvPicPr>
          <p:nvPr/>
        </p:nvPicPr>
        <p:blipFill>
          <a:blip r:embed="rId2" cstate="print"/>
          <a:srcRect/>
          <a:stretch>
            <a:fillRect/>
          </a:stretch>
        </p:blipFill>
        <p:spPr bwMode="auto">
          <a:xfrm>
            <a:off x="4730751" y="2883693"/>
            <a:ext cx="2709863" cy="1909979"/>
          </a:xfrm>
          <a:prstGeom prst="rect">
            <a:avLst/>
          </a:prstGeom>
          <a:noFill/>
          <a:ln w="9525">
            <a:noFill/>
            <a:miter lim="800000"/>
            <a:headEnd/>
            <a:tailEnd/>
          </a:ln>
        </p:spPr>
      </p:pic>
      <p:pic>
        <p:nvPicPr>
          <p:cNvPr id="49156" name="Picture 1"/>
          <p:cNvPicPr>
            <a:picLocks noChangeAspect="1"/>
          </p:cNvPicPr>
          <p:nvPr/>
        </p:nvPicPr>
        <p:blipFill>
          <a:blip r:embed="rId3" cstate="print"/>
          <a:srcRect/>
          <a:stretch>
            <a:fillRect/>
          </a:stretch>
        </p:blipFill>
        <p:spPr bwMode="auto">
          <a:xfrm>
            <a:off x="5499100" y="845128"/>
            <a:ext cx="2702791" cy="1907598"/>
          </a:xfrm>
          <a:prstGeom prst="rect">
            <a:avLst/>
          </a:prstGeom>
          <a:noFill/>
          <a:ln w="9525">
            <a:noFill/>
            <a:miter lim="800000"/>
            <a:headEnd/>
            <a:tailEnd/>
          </a:ln>
        </p:spPr>
      </p:pic>
    </p:spTree>
    <p:extLst>
      <p:ext uri="{BB962C8B-B14F-4D97-AF65-F5344CB8AC3E}">
        <p14:creationId xmlns:p14="http://schemas.microsoft.com/office/powerpoint/2010/main" val="4063654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457200" y="111919"/>
            <a:ext cx="8229600" cy="857250"/>
          </a:xfrm>
        </p:spPr>
        <p:txBody>
          <a:bodyPr/>
          <a:lstStyle/>
          <a:p>
            <a:r>
              <a:rPr lang="en-US">
                <a:ea typeface="ＭＳ Ｐゴシック" pitchFamily="34" charset="-128"/>
              </a:rPr>
              <a:t>Equivalent Projection</a:t>
            </a:r>
          </a:p>
        </p:txBody>
      </p:sp>
      <p:sp>
        <p:nvSpPr>
          <p:cNvPr id="43010" name="Content Placeholder 2"/>
          <p:cNvSpPr>
            <a:spLocks noGrp="1"/>
          </p:cNvSpPr>
          <p:nvPr>
            <p:ph idx="1"/>
          </p:nvPr>
        </p:nvSpPr>
        <p:spPr>
          <a:xfrm>
            <a:off x="762000" y="1040605"/>
            <a:ext cx="4286250" cy="3726658"/>
          </a:xfrm>
        </p:spPr>
        <p:txBody>
          <a:bodyPr>
            <a:normAutofit/>
          </a:bodyPr>
          <a:lstStyle/>
          <a:p>
            <a:r>
              <a:rPr lang="en-US" sz="2000" i="1" dirty="0">
                <a:ea typeface="ＭＳ Ｐゴシック" pitchFamily="34" charset="-128"/>
              </a:rPr>
              <a:t>Conic projection</a:t>
            </a:r>
          </a:p>
          <a:p>
            <a:pPr lvl="1"/>
            <a:endParaRPr lang="en-US" sz="2000" dirty="0">
              <a:ea typeface="ＭＳ Ｐゴシック" pitchFamily="34" charset="-128"/>
            </a:endParaRPr>
          </a:p>
          <a:p>
            <a:pPr lvl="1"/>
            <a:endParaRPr lang="en-US" sz="2000" dirty="0">
              <a:ea typeface="ＭＳ Ｐゴシック" pitchFamily="34" charset="-128"/>
            </a:endParaRPr>
          </a:p>
          <a:p>
            <a:pPr lvl="1"/>
            <a:endParaRPr lang="en-US" sz="2000" dirty="0">
              <a:ea typeface="ＭＳ Ｐゴシック" pitchFamily="34" charset="-128"/>
            </a:endParaRPr>
          </a:p>
          <a:p>
            <a:pPr lvl="1"/>
            <a:endParaRPr lang="en-US" sz="2000" dirty="0">
              <a:ea typeface="ＭＳ Ｐゴシック" pitchFamily="34" charset="-128"/>
            </a:endParaRPr>
          </a:p>
          <a:p>
            <a:pPr marL="457200" lvl="1" indent="0">
              <a:buNone/>
            </a:pPr>
            <a:endParaRPr lang="en-US" sz="2000" dirty="0">
              <a:ea typeface="ＭＳ Ｐゴシック" pitchFamily="34" charset="-128"/>
            </a:endParaRPr>
          </a:p>
          <a:p>
            <a:r>
              <a:rPr lang="en-US" sz="2000" dirty="0">
                <a:ea typeface="ＭＳ Ｐゴシック" pitchFamily="34" charset="-128"/>
              </a:rPr>
              <a:t>“Equivalent” or equal area projection as it preserves accurate area</a:t>
            </a:r>
          </a:p>
          <a:p>
            <a:r>
              <a:rPr lang="en-US" sz="2000" dirty="0">
                <a:ea typeface="ＭＳ Ｐゴシック" pitchFamily="34" charset="-128"/>
              </a:rPr>
              <a:t>Scale and shape are not preserved</a:t>
            </a:r>
          </a:p>
        </p:txBody>
      </p:sp>
      <p:pic>
        <p:nvPicPr>
          <p:cNvPr id="43011" name="Picture 2"/>
          <p:cNvPicPr>
            <a:picLocks noChangeAspect="1" noChangeArrowheads="1"/>
          </p:cNvPicPr>
          <p:nvPr/>
        </p:nvPicPr>
        <p:blipFill>
          <a:blip r:embed="rId3" cstate="print"/>
          <a:srcRect/>
          <a:stretch>
            <a:fillRect/>
          </a:stretch>
        </p:blipFill>
        <p:spPr bwMode="auto">
          <a:xfrm>
            <a:off x="4884738" y="1131094"/>
            <a:ext cx="3917950" cy="2152433"/>
          </a:xfrm>
          <a:prstGeom prst="rect">
            <a:avLst/>
          </a:prstGeom>
          <a:noFill/>
          <a:ln w="9525">
            <a:solidFill>
              <a:schemeClr val="tx1"/>
            </a:solidFill>
            <a:miter lim="800000"/>
            <a:headEnd type="none" w="sm" len="sm"/>
            <a:tailEnd type="none" w="sm" len="sm"/>
          </a:ln>
        </p:spPr>
      </p:pic>
      <p:sp>
        <p:nvSpPr>
          <p:cNvPr id="43012" name="Rectangle 4"/>
          <p:cNvSpPr>
            <a:spLocks noChangeArrowheads="1"/>
          </p:cNvSpPr>
          <p:nvPr/>
        </p:nvSpPr>
        <p:spPr bwMode="auto">
          <a:xfrm>
            <a:off x="4738255" y="3460173"/>
            <a:ext cx="4572000" cy="934871"/>
          </a:xfrm>
          <a:prstGeom prst="rect">
            <a:avLst/>
          </a:prstGeom>
          <a:noFill/>
          <a:ln w="9525">
            <a:noFill/>
            <a:miter lim="800000"/>
            <a:headEnd/>
            <a:tailEnd/>
          </a:ln>
        </p:spPr>
        <p:txBody>
          <a:bodyPr lIns="102870" tIns="51435" rIns="102870" bIns="51435">
            <a:spAutoFit/>
          </a:bodyPr>
          <a:lstStyle/>
          <a:p>
            <a:pPr lvl="1"/>
            <a:r>
              <a:rPr lang="en-US" b="1" dirty="0">
                <a:latin typeface="Calibri" pitchFamily="34" charset="0"/>
              </a:rPr>
              <a:t>Example: Albers Equal Area </a:t>
            </a:r>
          </a:p>
          <a:p>
            <a:pPr lvl="1"/>
            <a:r>
              <a:rPr lang="en-US" dirty="0">
                <a:latin typeface="Calibri" pitchFamily="34" charset="0"/>
              </a:rPr>
              <a:t>standard projection for US Geological Survey, US Census Bureau</a:t>
            </a:r>
          </a:p>
        </p:txBody>
      </p:sp>
      <p:pic>
        <p:nvPicPr>
          <p:cNvPr id="43013" name="Picture 2" descr="D:\ActiveFolders\CoreConceptsGISBook\Chapter4Done\ArtWorkImagesChapter4\Projections.tif"/>
          <p:cNvPicPr>
            <a:picLocks noChangeAspect="1" noChangeArrowheads="1"/>
          </p:cNvPicPr>
          <p:nvPr/>
        </p:nvPicPr>
        <p:blipFill>
          <a:blip r:embed="rId4" cstate="print"/>
          <a:srcRect l="64021"/>
          <a:stretch>
            <a:fillRect/>
          </a:stretch>
        </p:blipFill>
        <p:spPr bwMode="auto">
          <a:xfrm>
            <a:off x="1676401" y="1696257"/>
            <a:ext cx="1385454" cy="1434870"/>
          </a:xfrm>
          <a:prstGeom prst="rect">
            <a:avLst/>
          </a:prstGeom>
          <a:noFill/>
          <a:ln w="9525">
            <a:noFill/>
            <a:miter lim="800000"/>
            <a:headEnd/>
            <a:tailEnd/>
          </a:ln>
        </p:spPr>
      </p:pic>
      <p:sp>
        <p:nvSpPr>
          <p:cNvPr id="43014" name="Slide Number Placeholder 3"/>
          <p:cNvSpPr txBox="1">
            <a:spLocks/>
          </p:cNvSpPr>
          <p:nvPr/>
        </p:nvSpPr>
        <p:spPr bwMode="auto">
          <a:xfrm>
            <a:off x="6553200" y="4767263"/>
            <a:ext cx="2133600" cy="273844"/>
          </a:xfrm>
          <a:prstGeom prst="rect">
            <a:avLst/>
          </a:prstGeom>
          <a:noFill/>
          <a:ln w="9525">
            <a:noFill/>
            <a:miter lim="800000"/>
            <a:headEnd/>
            <a:tailEnd/>
          </a:ln>
        </p:spPr>
        <p:txBody>
          <a:bodyPr anchor="ctr"/>
          <a:lstStyle/>
          <a:p>
            <a:pPr algn="r" eaLnBrk="0" hangingPunct="0"/>
            <a:fld id="{C75534C3-2694-4FDC-95EA-A2ED77748F0F}" type="slidenum">
              <a:rPr lang="en-US" sz="1200">
                <a:solidFill>
                  <a:schemeClr val="bg1"/>
                </a:solidFill>
                <a:latin typeface="Helvetica" charset="0"/>
              </a:rPr>
              <a:pPr algn="r" eaLnBrk="0" hangingPunct="0"/>
              <a:t>12</a:t>
            </a:fld>
            <a:endParaRPr lang="en-US" sz="1200">
              <a:solidFill>
                <a:schemeClr val="bg1"/>
              </a:solidFill>
              <a:latin typeface="Helvetica" charset="0"/>
            </a:endParaRPr>
          </a:p>
        </p:txBody>
      </p:sp>
    </p:spTree>
    <p:extLst>
      <p:ext uri="{BB962C8B-B14F-4D97-AF65-F5344CB8AC3E}">
        <p14:creationId xmlns:p14="http://schemas.microsoft.com/office/powerpoint/2010/main" val="7613921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482600" y="129779"/>
            <a:ext cx="8229600" cy="857250"/>
          </a:xfrm>
        </p:spPr>
        <p:txBody>
          <a:bodyPr/>
          <a:lstStyle/>
          <a:p>
            <a:pPr eaLnBrk="1" hangingPunct="1"/>
            <a:r>
              <a:rPr lang="en-US">
                <a:ea typeface="ＭＳ Ｐゴシック" pitchFamily="34" charset="-128"/>
              </a:rPr>
              <a:t>Cylindrical Projections</a:t>
            </a:r>
          </a:p>
        </p:txBody>
      </p:sp>
      <p:sp>
        <p:nvSpPr>
          <p:cNvPr id="47106" name="Rectangle 3"/>
          <p:cNvSpPr>
            <a:spLocks noGrp="1" noChangeArrowheads="1"/>
          </p:cNvSpPr>
          <p:nvPr>
            <p:ph idx="1"/>
          </p:nvPr>
        </p:nvSpPr>
        <p:spPr>
          <a:xfrm>
            <a:off x="211139" y="1054894"/>
            <a:ext cx="4414837" cy="3861197"/>
          </a:xfrm>
        </p:spPr>
        <p:txBody>
          <a:bodyPr>
            <a:normAutofit lnSpcReduction="10000"/>
          </a:bodyPr>
          <a:lstStyle/>
          <a:p>
            <a:pPr eaLnBrk="1" hangingPunct="1"/>
            <a:r>
              <a:rPr lang="en-US" sz="2000" dirty="0">
                <a:ea typeface="ＭＳ Ｐゴシック" pitchFamily="34" charset="-128"/>
              </a:rPr>
              <a:t>Conceptualized as the result of wrapping a cylinder of paper around the Earth.</a:t>
            </a:r>
          </a:p>
          <a:p>
            <a:pPr eaLnBrk="1" hangingPunct="1"/>
            <a:r>
              <a:rPr lang="en-US" sz="2000" dirty="0">
                <a:ea typeface="ＭＳ Ｐゴシック" pitchFamily="34" charset="-128"/>
              </a:rPr>
              <a:t>The </a:t>
            </a:r>
            <a:r>
              <a:rPr lang="en-US" sz="2000" b="1" i="1" dirty="0">
                <a:solidFill>
                  <a:schemeClr val="tx1"/>
                </a:solidFill>
                <a:ea typeface="ＭＳ Ｐゴシック" pitchFamily="34" charset="-128"/>
              </a:rPr>
              <a:t>Mercator</a:t>
            </a:r>
            <a:r>
              <a:rPr lang="en-US" sz="2000" b="1" dirty="0">
                <a:solidFill>
                  <a:schemeClr val="tx1"/>
                </a:solidFill>
                <a:ea typeface="ＭＳ Ｐゴシック" pitchFamily="34" charset="-128"/>
              </a:rPr>
              <a:t> </a:t>
            </a:r>
            <a:r>
              <a:rPr lang="en-US" sz="2000" dirty="0">
                <a:ea typeface="ＭＳ Ｐゴシック" pitchFamily="34" charset="-128"/>
              </a:rPr>
              <a:t>projection is the best-known cylindrical projection.</a:t>
            </a:r>
          </a:p>
          <a:p>
            <a:pPr lvl="1" eaLnBrk="1" hangingPunct="1"/>
            <a:r>
              <a:rPr lang="en-US" sz="2000" dirty="0">
                <a:ea typeface="ＭＳ Ｐゴシック" pitchFamily="34" charset="-128"/>
              </a:rPr>
              <a:t>The projection is conformal.</a:t>
            </a:r>
          </a:p>
          <a:p>
            <a:pPr lvl="2" eaLnBrk="1" hangingPunct="1"/>
            <a:r>
              <a:rPr lang="en-US" sz="2000" dirty="0">
                <a:ea typeface="ＭＳ Ｐゴシック" pitchFamily="34" charset="-128"/>
              </a:rPr>
              <a:t>At any point scale is the same in both directions.</a:t>
            </a:r>
          </a:p>
          <a:p>
            <a:pPr lvl="2" eaLnBrk="1" hangingPunct="1"/>
            <a:r>
              <a:rPr lang="en-US" sz="2000" dirty="0">
                <a:ea typeface="ＭＳ Ｐゴシック" pitchFamily="34" charset="-128"/>
              </a:rPr>
              <a:t>Shape of small features is preserved.</a:t>
            </a:r>
          </a:p>
          <a:p>
            <a:pPr lvl="2" eaLnBrk="1" hangingPunct="1"/>
            <a:r>
              <a:rPr lang="en-US" sz="2000" dirty="0">
                <a:ea typeface="ＭＳ Ｐゴシック" pitchFamily="34" charset="-128"/>
              </a:rPr>
              <a:t>Features in high latitudes are significantly enlarged.</a:t>
            </a:r>
          </a:p>
          <a:p>
            <a:pPr lvl="1" eaLnBrk="1" hangingPunct="1"/>
            <a:endParaRPr lang="en-US" sz="2000" dirty="0">
              <a:ea typeface="ＭＳ Ｐゴシック" pitchFamily="34" charset="-128"/>
            </a:endParaRPr>
          </a:p>
        </p:txBody>
      </p:sp>
      <p:pic>
        <p:nvPicPr>
          <p:cNvPr id="47107" name="Picture 2"/>
          <p:cNvPicPr>
            <a:picLocks noChangeAspect="1"/>
          </p:cNvPicPr>
          <p:nvPr/>
        </p:nvPicPr>
        <p:blipFill>
          <a:blip r:embed="rId2" cstate="print"/>
          <a:srcRect/>
          <a:stretch>
            <a:fillRect/>
          </a:stretch>
        </p:blipFill>
        <p:spPr bwMode="auto">
          <a:xfrm>
            <a:off x="4654551" y="1471612"/>
            <a:ext cx="4176713" cy="1839623"/>
          </a:xfrm>
          <a:prstGeom prst="rect">
            <a:avLst/>
          </a:prstGeom>
          <a:noFill/>
          <a:ln w="9525">
            <a:noFill/>
            <a:miter lim="800000"/>
            <a:headEnd/>
            <a:tailEnd/>
          </a:ln>
        </p:spPr>
      </p:pic>
    </p:spTree>
    <p:extLst>
      <p:ext uri="{BB962C8B-B14F-4D97-AF65-F5344CB8AC3E}">
        <p14:creationId xmlns:p14="http://schemas.microsoft.com/office/powerpoint/2010/main" val="4235260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801688" y="395288"/>
            <a:ext cx="7772400" cy="857250"/>
          </a:xfrm>
        </p:spPr>
        <p:txBody>
          <a:bodyPr rtlCol="0">
            <a:normAutofit fontScale="90000"/>
          </a:bodyPr>
          <a:lstStyle/>
          <a:p>
            <a:pPr eaLnBrk="1" fontAlgn="auto" hangingPunct="1">
              <a:spcAft>
                <a:spcPts val="0"/>
              </a:spcAft>
              <a:defRPr/>
            </a:pPr>
            <a:r>
              <a:rPr lang="en-US" dirty="0">
                <a:ea typeface="+mj-ea"/>
                <a:cs typeface="+mj-cs"/>
              </a:rPr>
              <a:t>The Universal Transverse Mercator (UTM) Projection</a:t>
            </a:r>
          </a:p>
        </p:txBody>
      </p:sp>
      <p:sp>
        <p:nvSpPr>
          <p:cNvPr id="48130" name="Rectangle 3"/>
          <p:cNvSpPr>
            <a:spLocks noGrp="1" noChangeArrowheads="1"/>
          </p:cNvSpPr>
          <p:nvPr>
            <p:ph idx="1"/>
          </p:nvPr>
        </p:nvSpPr>
        <p:spPr>
          <a:xfrm>
            <a:off x="369889" y="1498997"/>
            <a:ext cx="3894137" cy="3086100"/>
          </a:xfrm>
        </p:spPr>
        <p:txBody>
          <a:bodyPr>
            <a:normAutofit fontScale="92500" lnSpcReduction="10000"/>
          </a:bodyPr>
          <a:lstStyle/>
          <a:p>
            <a:pPr eaLnBrk="1" hangingPunct="1"/>
            <a:r>
              <a:rPr lang="en-US" sz="2000" dirty="0">
                <a:ea typeface="ＭＳ Ｐゴシック" pitchFamily="34" charset="-128"/>
              </a:rPr>
              <a:t>A type of cylindrical projection.</a:t>
            </a:r>
          </a:p>
          <a:p>
            <a:pPr eaLnBrk="1" hangingPunct="1"/>
            <a:r>
              <a:rPr lang="en-US" sz="2000" dirty="0">
                <a:ea typeface="ＭＳ Ｐゴシック" pitchFamily="34" charset="-128"/>
              </a:rPr>
              <a:t>Implemented as an internationally standard coordinate system.</a:t>
            </a:r>
          </a:p>
          <a:p>
            <a:pPr lvl="1" eaLnBrk="1" hangingPunct="1"/>
            <a:r>
              <a:rPr lang="en-US" sz="2000" dirty="0">
                <a:ea typeface="ＭＳ Ｐゴシック" pitchFamily="34" charset="-128"/>
              </a:rPr>
              <a:t>Initially devised as a military standard.</a:t>
            </a:r>
          </a:p>
          <a:p>
            <a:pPr eaLnBrk="1" hangingPunct="1"/>
            <a:r>
              <a:rPr lang="en-US" sz="2000" dirty="0">
                <a:ea typeface="ＭＳ Ｐゴシック" pitchFamily="34" charset="-128"/>
              </a:rPr>
              <a:t>Uses a system of 60 zones.</a:t>
            </a:r>
          </a:p>
          <a:p>
            <a:pPr lvl="1" eaLnBrk="1" hangingPunct="1"/>
            <a:r>
              <a:rPr lang="en-US" sz="2000" dirty="0">
                <a:ea typeface="ＭＳ Ｐゴシック" pitchFamily="34" charset="-128"/>
              </a:rPr>
              <a:t>Maximum distortion is 0.04%.</a:t>
            </a:r>
          </a:p>
          <a:p>
            <a:pPr eaLnBrk="1" hangingPunct="1"/>
            <a:r>
              <a:rPr lang="en-US" sz="2000" b="1" i="1" dirty="0">
                <a:solidFill>
                  <a:schemeClr val="tx1"/>
                </a:solidFill>
                <a:ea typeface="ＭＳ Ｐゴシック" pitchFamily="34" charset="-128"/>
              </a:rPr>
              <a:t>Transverse</a:t>
            </a:r>
            <a:r>
              <a:rPr lang="en-US" sz="2000" b="1" dirty="0">
                <a:solidFill>
                  <a:schemeClr val="tx1"/>
                </a:solidFill>
                <a:ea typeface="ＭＳ Ｐゴシック" pitchFamily="34" charset="-128"/>
              </a:rPr>
              <a:t> </a:t>
            </a:r>
            <a:r>
              <a:rPr lang="en-US" sz="2000" dirty="0">
                <a:ea typeface="ＭＳ Ｐゴシック" pitchFamily="34" charset="-128"/>
              </a:rPr>
              <a:t>Mercator because the cylinder is wrapped around the Poles, not the Equator.</a:t>
            </a:r>
            <a:endParaRPr lang="en-US" sz="2000" i="1" dirty="0">
              <a:ea typeface="ＭＳ Ｐゴシック" pitchFamily="34" charset="-128"/>
            </a:endParaRPr>
          </a:p>
        </p:txBody>
      </p:sp>
      <p:pic>
        <p:nvPicPr>
          <p:cNvPr id="48131" name="Picture 1"/>
          <p:cNvPicPr>
            <a:picLocks noChangeAspect="1"/>
          </p:cNvPicPr>
          <p:nvPr/>
        </p:nvPicPr>
        <p:blipFill>
          <a:blip r:embed="rId2" cstate="print"/>
          <a:srcRect/>
          <a:stretch>
            <a:fillRect/>
          </a:stretch>
        </p:blipFill>
        <p:spPr bwMode="auto">
          <a:xfrm>
            <a:off x="4795839" y="1454727"/>
            <a:ext cx="3978275" cy="2964873"/>
          </a:xfrm>
          <a:prstGeom prst="rect">
            <a:avLst/>
          </a:prstGeom>
          <a:noFill/>
          <a:ln w="9525">
            <a:noFill/>
            <a:miter lim="800000"/>
            <a:headEnd/>
            <a:tailEnd/>
          </a:ln>
        </p:spPr>
      </p:pic>
    </p:spTree>
    <p:extLst>
      <p:ext uri="{BB962C8B-B14F-4D97-AF65-F5344CB8AC3E}">
        <p14:creationId xmlns:p14="http://schemas.microsoft.com/office/powerpoint/2010/main" val="7616699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p:txBody>
          <a:bodyPr>
            <a:normAutofit/>
          </a:bodyPr>
          <a:lstStyle/>
          <a:p>
            <a:pPr eaLnBrk="1" hangingPunct="1"/>
            <a:r>
              <a:rPr lang="en-US" dirty="0">
                <a:ea typeface="ＭＳ Ｐゴシック" pitchFamily="34" charset="-128"/>
              </a:rPr>
              <a:t>Universal Transverse Mercator Uses Meters</a:t>
            </a:r>
          </a:p>
        </p:txBody>
      </p:sp>
      <p:sp>
        <p:nvSpPr>
          <p:cNvPr id="57346" name="Rectangle 3"/>
          <p:cNvSpPr>
            <a:spLocks noGrp="1" noChangeArrowheads="1"/>
          </p:cNvSpPr>
          <p:nvPr>
            <p:ph idx="1"/>
          </p:nvPr>
        </p:nvSpPr>
        <p:spPr>
          <a:xfrm>
            <a:off x="2886076" y="1200150"/>
            <a:ext cx="5800725" cy="3398044"/>
          </a:xfrm>
        </p:spPr>
        <p:txBody>
          <a:bodyPr/>
          <a:lstStyle/>
          <a:p>
            <a:pPr eaLnBrk="1" hangingPunct="1"/>
            <a:r>
              <a:rPr lang="en-US" sz="2000" dirty="0">
                <a:ea typeface="ＭＳ Ｐゴシック" pitchFamily="34" charset="-128"/>
              </a:rPr>
              <a:t>In the N Hemisphere define the Equator as 0 m N</a:t>
            </a:r>
          </a:p>
          <a:p>
            <a:pPr eaLnBrk="1" hangingPunct="1"/>
            <a:r>
              <a:rPr lang="en-US" sz="2000" dirty="0">
                <a:ea typeface="ＭＳ Ｐゴシック" pitchFamily="34" charset="-128"/>
              </a:rPr>
              <a:t>The central meridian of the zone is given a false easting of 500,000 m E</a:t>
            </a:r>
          </a:p>
          <a:p>
            <a:pPr eaLnBrk="1" hangingPunct="1"/>
            <a:r>
              <a:rPr lang="en-US" sz="2000" dirty="0">
                <a:ea typeface="ＭＳ Ｐゴシック" pitchFamily="34" charset="-128"/>
              </a:rPr>
              <a:t>Easting and Northing are both in meters allowing easy estimation of distance </a:t>
            </a:r>
            <a:r>
              <a:rPr lang="en-US" sz="2000" i="1" dirty="0">
                <a:ea typeface="ＭＳ Ｐゴシック" pitchFamily="34" charset="-128"/>
              </a:rPr>
              <a:t>on the projection.</a:t>
            </a:r>
          </a:p>
          <a:p>
            <a:pPr eaLnBrk="1" hangingPunct="1"/>
            <a:r>
              <a:rPr lang="en-US" sz="2000" dirty="0">
                <a:ea typeface="ＭＳ Ｐゴシック" pitchFamily="34" charset="-128"/>
              </a:rPr>
              <a:t>A UTM </a:t>
            </a:r>
            <a:r>
              <a:rPr lang="en-US" sz="2000" dirty="0" err="1">
                <a:ea typeface="ＭＳ Ｐゴシック" pitchFamily="34" charset="-128"/>
              </a:rPr>
              <a:t>georeference</a:t>
            </a:r>
            <a:r>
              <a:rPr lang="en-US" sz="2000" dirty="0">
                <a:ea typeface="ＭＳ Ｐゴシック" pitchFamily="34" charset="-128"/>
              </a:rPr>
              <a:t> consists of a zone number, a hemisphere, a six-digit easting and a seven-digit northing.</a:t>
            </a:r>
          </a:p>
          <a:p>
            <a:pPr lvl="1" eaLnBrk="1" hangingPunct="1"/>
            <a:r>
              <a:rPr lang="en-US" sz="2000" dirty="0">
                <a:ea typeface="ＭＳ Ｐゴシック" pitchFamily="34" charset="-128"/>
              </a:rPr>
              <a:t>For example:  14N 468324E, 5362789N</a:t>
            </a:r>
          </a:p>
          <a:p>
            <a:pPr lvl="1" eaLnBrk="1" hangingPunct="1"/>
            <a:endParaRPr lang="en-US" sz="2000" dirty="0">
              <a:ea typeface="ＭＳ Ｐゴシック" pitchFamily="34" charset="-128"/>
            </a:endParaRPr>
          </a:p>
        </p:txBody>
      </p:sp>
      <p:graphicFrame>
        <p:nvGraphicFramePr>
          <p:cNvPr id="57347" name="Object 4"/>
          <p:cNvGraphicFramePr>
            <a:graphicFrameLocks noChangeAspect="1"/>
          </p:cNvGraphicFramePr>
          <p:nvPr/>
        </p:nvGraphicFramePr>
        <p:xfrm>
          <a:off x="568036" y="1164198"/>
          <a:ext cx="2133745" cy="3322619"/>
        </p:xfrm>
        <a:graphic>
          <a:graphicData uri="http://schemas.openxmlformats.org/presentationml/2006/ole">
            <mc:AlternateContent xmlns:mc="http://schemas.openxmlformats.org/markup-compatibility/2006">
              <mc:Choice xmlns:v="urn:schemas-microsoft-com:vml" Requires="v">
                <p:oleObj spid="_x0000_s1053" name="Photo Editor Photo" r:id="rId3" imgW="6354062" imgH="13190476" progId="">
                  <p:embed/>
                </p:oleObj>
              </mc:Choice>
              <mc:Fallback>
                <p:oleObj name="Photo Editor Photo" r:id="rId3" imgW="6354062" imgH="13190476" progId="">
                  <p:embed/>
                  <p:pic>
                    <p:nvPicPr>
                      <p:cNvPr id="57347"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8036" y="1164198"/>
                        <a:ext cx="2133745" cy="3322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7150">
                            <a:solidFill>
                              <a:srgbClr val="0011B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Tree>
    <p:extLst>
      <p:ext uri="{BB962C8B-B14F-4D97-AF65-F5344CB8AC3E}">
        <p14:creationId xmlns:p14="http://schemas.microsoft.com/office/powerpoint/2010/main" val="25632076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33350"/>
            <a:ext cx="7886700" cy="4489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02478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a:xfrm>
            <a:off x="514350" y="0"/>
            <a:ext cx="8229600" cy="854869"/>
          </a:xfrm>
        </p:spPr>
        <p:txBody>
          <a:bodyPr lIns="92075" tIns="46038" rIns="92075" bIns="46038"/>
          <a:lstStyle/>
          <a:p>
            <a:pPr eaLnBrk="1" hangingPunct="1"/>
            <a:r>
              <a:rPr lang="en-US">
                <a:ea typeface="ＭＳ Ｐゴシック" pitchFamily="34" charset="-128"/>
              </a:rPr>
              <a:t>UTM zones in the lower 48</a:t>
            </a:r>
          </a:p>
        </p:txBody>
      </p:sp>
      <p:pic>
        <p:nvPicPr>
          <p:cNvPr id="58370" name="Picture 5"/>
          <p:cNvPicPr>
            <a:picLocks noChangeAspect="1"/>
          </p:cNvPicPr>
          <p:nvPr/>
        </p:nvPicPr>
        <p:blipFill>
          <a:blip r:embed="rId2" cstate="print"/>
          <a:srcRect/>
          <a:stretch>
            <a:fillRect/>
          </a:stretch>
        </p:blipFill>
        <p:spPr bwMode="auto">
          <a:xfrm>
            <a:off x="906464" y="488157"/>
            <a:ext cx="7507287" cy="4221956"/>
          </a:xfrm>
          <a:prstGeom prst="rect">
            <a:avLst/>
          </a:prstGeom>
          <a:noFill/>
          <a:ln w="9525">
            <a:noFill/>
            <a:miter lim="800000"/>
            <a:headEnd/>
            <a:tailEnd/>
          </a:ln>
        </p:spPr>
      </p:pic>
    </p:spTree>
    <p:extLst>
      <p:ext uri="{BB962C8B-B14F-4D97-AF65-F5344CB8AC3E}">
        <p14:creationId xmlns:p14="http://schemas.microsoft.com/office/powerpoint/2010/main" val="388617809"/>
      </p:ext>
    </p:extLst>
  </p:cSld>
  <p:clrMapOvr>
    <a:masterClrMapping/>
  </p:clrMapOvr>
  <p:transition>
    <p:zo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 Choosing A Project - Rules of Thumb</a:t>
            </a:r>
            <a:endParaRPr lang="en-US" dirty="0"/>
          </a:p>
        </p:txBody>
      </p:sp>
      <p:graphicFrame>
        <p:nvGraphicFramePr>
          <p:cNvPr id="4" name="Content Placeholder 5"/>
          <p:cNvGraphicFramePr>
            <a:graphicFrameLocks noGrp="1"/>
          </p:cNvGraphicFramePr>
          <p:nvPr>
            <p:ph idx="1"/>
            <p:extLst>
              <p:ext uri="{D42A27DB-BD31-4B8C-83A1-F6EECF244321}">
                <p14:modId xmlns:p14="http://schemas.microsoft.com/office/powerpoint/2010/main" val="4053203022"/>
              </p:ext>
            </p:extLst>
          </p:nvPr>
        </p:nvGraphicFramePr>
        <p:xfrm>
          <a:off x="838200" y="1733550"/>
          <a:ext cx="7470774" cy="1974851"/>
        </p:xfrm>
        <a:graphic>
          <a:graphicData uri="http://schemas.openxmlformats.org/drawingml/2006/table">
            <a:tbl>
              <a:tblPr firstRow="1" bandRow="1">
                <a:tableStyleId>{5C22544A-7EE6-4342-B048-85BDC9FD1C3A}</a:tableStyleId>
              </a:tblPr>
              <a:tblGrid>
                <a:gridCol w="2490258">
                  <a:extLst>
                    <a:ext uri="{9D8B030D-6E8A-4147-A177-3AD203B41FA5}">
                      <a16:colId xmlns:a16="http://schemas.microsoft.com/office/drawing/2014/main" val="20000"/>
                    </a:ext>
                  </a:extLst>
                </a:gridCol>
                <a:gridCol w="2490258">
                  <a:extLst>
                    <a:ext uri="{9D8B030D-6E8A-4147-A177-3AD203B41FA5}">
                      <a16:colId xmlns:a16="http://schemas.microsoft.com/office/drawing/2014/main" val="20001"/>
                    </a:ext>
                  </a:extLst>
                </a:gridCol>
                <a:gridCol w="2490258">
                  <a:extLst>
                    <a:ext uri="{9D8B030D-6E8A-4147-A177-3AD203B41FA5}">
                      <a16:colId xmlns:a16="http://schemas.microsoft.com/office/drawing/2014/main" val="20002"/>
                    </a:ext>
                  </a:extLst>
                </a:gridCol>
              </a:tblGrid>
              <a:tr h="417867">
                <a:tc>
                  <a:txBody>
                    <a:bodyPr/>
                    <a:lstStyle/>
                    <a:p>
                      <a:pPr algn="ctr"/>
                      <a:r>
                        <a:rPr lang="en-US" sz="1800" dirty="0">
                          <a:solidFill>
                            <a:schemeClr val="tx1"/>
                          </a:solidFill>
                        </a:rPr>
                        <a:t>Projection</a:t>
                      </a:r>
                    </a:p>
                  </a:txBody>
                  <a:tcPr marL="91453" marR="91453" marT="45722" marB="45722"/>
                </a:tc>
                <a:tc>
                  <a:txBody>
                    <a:bodyPr/>
                    <a:lstStyle/>
                    <a:p>
                      <a:pPr algn="ctr"/>
                      <a:r>
                        <a:rPr lang="en-US" sz="1800" dirty="0">
                          <a:solidFill>
                            <a:schemeClr val="tx1"/>
                          </a:solidFill>
                        </a:rPr>
                        <a:t>Preserves</a:t>
                      </a:r>
                    </a:p>
                  </a:txBody>
                  <a:tcPr marL="91453" marR="91453" marT="45722" marB="45722"/>
                </a:tc>
                <a:tc>
                  <a:txBody>
                    <a:bodyPr/>
                    <a:lstStyle/>
                    <a:p>
                      <a:pPr algn="ctr"/>
                      <a:r>
                        <a:rPr lang="en-US" sz="1800" dirty="0">
                          <a:solidFill>
                            <a:schemeClr val="tx1"/>
                          </a:solidFill>
                        </a:rPr>
                        <a:t>Use for:</a:t>
                      </a:r>
                    </a:p>
                  </a:txBody>
                  <a:tcPr marL="91453" marR="91453" marT="45722" marB="45722"/>
                </a:tc>
                <a:extLst>
                  <a:ext uri="{0D108BD9-81ED-4DB2-BD59-A6C34878D82A}">
                    <a16:rowId xmlns:a16="http://schemas.microsoft.com/office/drawing/2014/main" val="10000"/>
                  </a:ext>
                </a:extLst>
              </a:tr>
              <a:tr h="417867">
                <a:tc>
                  <a:txBody>
                    <a:bodyPr/>
                    <a:lstStyle/>
                    <a:p>
                      <a:r>
                        <a:rPr lang="en-US" sz="1800" dirty="0"/>
                        <a:t>Cylindrical</a:t>
                      </a:r>
                    </a:p>
                  </a:txBody>
                  <a:tcPr marL="91453" marR="91453" marT="45722" marB="45722" anchor="ctr"/>
                </a:tc>
                <a:tc>
                  <a:txBody>
                    <a:bodyPr/>
                    <a:lstStyle/>
                    <a:p>
                      <a:pPr algn="ctr"/>
                      <a:r>
                        <a:rPr lang="en-US" sz="1800" dirty="0"/>
                        <a:t>Direction</a:t>
                      </a:r>
                      <a:r>
                        <a:rPr lang="en-US" sz="1800" baseline="0" dirty="0"/>
                        <a:t>,</a:t>
                      </a:r>
                      <a:r>
                        <a:rPr lang="en-US" sz="1800" dirty="0"/>
                        <a:t> shape</a:t>
                      </a:r>
                    </a:p>
                  </a:txBody>
                  <a:tcPr marL="91453" marR="91453" marT="45722" marB="45722" anchor="ctr"/>
                </a:tc>
                <a:tc>
                  <a:txBody>
                    <a:bodyPr/>
                    <a:lstStyle/>
                    <a:p>
                      <a:pPr algn="ctr"/>
                      <a:r>
                        <a:rPr lang="en-US" sz="1800" dirty="0"/>
                        <a:t>N –</a:t>
                      </a:r>
                      <a:r>
                        <a:rPr lang="en-US" sz="1800" baseline="0" dirty="0"/>
                        <a:t> S areas</a:t>
                      </a:r>
                      <a:endParaRPr lang="en-US" sz="1800" dirty="0"/>
                    </a:p>
                  </a:txBody>
                  <a:tcPr marL="91453" marR="91453" marT="45722" marB="45722" anchor="ctr"/>
                </a:tc>
                <a:extLst>
                  <a:ext uri="{0D108BD9-81ED-4DB2-BD59-A6C34878D82A}">
                    <a16:rowId xmlns:a16="http://schemas.microsoft.com/office/drawing/2014/main" val="10001"/>
                  </a:ext>
                </a:extLst>
              </a:tr>
              <a:tr h="417867">
                <a:tc>
                  <a:txBody>
                    <a:bodyPr/>
                    <a:lstStyle/>
                    <a:p>
                      <a:r>
                        <a:rPr lang="en-US" sz="1800" dirty="0"/>
                        <a:t>Conic</a:t>
                      </a:r>
                    </a:p>
                  </a:txBody>
                  <a:tcPr marL="91453" marR="91453" marT="45722" marB="45722" anchor="ctr"/>
                </a:tc>
                <a:tc>
                  <a:txBody>
                    <a:bodyPr/>
                    <a:lstStyle/>
                    <a:p>
                      <a:pPr algn="ctr"/>
                      <a:r>
                        <a:rPr lang="en-US" sz="1800" dirty="0"/>
                        <a:t>Distance,</a:t>
                      </a:r>
                      <a:r>
                        <a:rPr lang="en-US" sz="1800" baseline="0" dirty="0"/>
                        <a:t> area</a:t>
                      </a:r>
                      <a:endParaRPr lang="en-US" sz="1800" dirty="0"/>
                    </a:p>
                  </a:txBody>
                  <a:tcPr marL="91453" marR="91453" marT="45722" marB="45722" anchor="ctr"/>
                </a:tc>
                <a:tc>
                  <a:txBody>
                    <a:bodyPr/>
                    <a:lstStyle/>
                    <a:p>
                      <a:pPr algn="ctr"/>
                      <a:r>
                        <a:rPr lang="en-US" sz="1800" dirty="0"/>
                        <a:t>E – W areas</a:t>
                      </a:r>
                    </a:p>
                  </a:txBody>
                  <a:tcPr marL="91453" marR="91453" marT="45722" marB="45722" anchor="ctr"/>
                </a:tc>
                <a:extLst>
                  <a:ext uri="{0D108BD9-81ED-4DB2-BD59-A6C34878D82A}">
                    <a16:rowId xmlns:a16="http://schemas.microsoft.com/office/drawing/2014/main" val="10002"/>
                  </a:ext>
                </a:extLst>
              </a:tr>
              <a:tr h="721250">
                <a:tc>
                  <a:txBody>
                    <a:bodyPr/>
                    <a:lstStyle/>
                    <a:p>
                      <a:r>
                        <a:rPr lang="en-US" sz="1800" dirty="0"/>
                        <a:t>Planar</a:t>
                      </a:r>
                    </a:p>
                  </a:txBody>
                  <a:tcPr marL="91453" marR="91453" marT="45722" marB="45722" anchor="ctr"/>
                </a:tc>
                <a:tc>
                  <a:txBody>
                    <a:bodyPr/>
                    <a:lstStyle/>
                    <a:p>
                      <a:pPr algn="ctr"/>
                      <a:r>
                        <a:rPr lang="en-US" sz="1800" dirty="0"/>
                        <a:t>Distance,</a:t>
                      </a:r>
                      <a:r>
                        <a:rPr lang="en-US" sz="1800" baseline="0" dirty="0"/>
                        <a:t> area</a:t>
                      </a:r>
                      <a:endParaRPr lang="en-US" sz="1800" dirty="0"/>
                    </a:p>
                  </a:txBody>
                  <a:tcPr marL="91453" marR="91453" marT="45722" marB="45722" anchor="ctr"/>
                </a:tc>
                <a:tc>
                  <a:txBody>
                    <a:bodyPr/>
                    <a:lstStyle/>
                    <a:p>
                      <a:pPr algn="ctr"/>
                      <a:r>
                        <a:rPr lang="en-US" sz="1800" dirty="0"/>
                        <a:t>Polar,</a:t>
                      </a:r>
                      <a:r>
                        <a:rPr lang="en-US" sz="1800" baseline="0" dirty="0"/>
                        <a:t> satellite imagery</a:t>
                      </a:r>
                      <a:endParaRPr lang="en-US" sz="1800" dirty="0"/>
                    </a:p>
                  </a:txBody>
                  <a:tcPr marL="91453" marR="91453" marT="45722" marB="45722"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0090467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5" name="Rectangle 2"/>
          <p:cNvSpPr>
            <a:spLocks noGrp="1" noChangeArrowheads="1"/>
          </p:cNvSpPr>
          <p:nvPr>
            <p:ph type="title"/>
          </p:nvPr>
        </p:nvSpPr>
        <p:spPr>
          <a:xfrm>
            <a:off x="457201" y="78581"/>
            <a:ext cx="8569325" cy="857250"/>
          </a:xfrm>
        </p:spPr>
        <p:txBody>
          <a:bodyPr/>
          <a:lstStyle/>
          <a:p>
            <a:pPr defTabSz="1025525"/>
            <a:r>
              <a:rPr lang="en-US" sz="3600">
                <a:ea typeface="ＭＳ Ｐゴシック" pitchFamily="34" charset="-128"/>
              </a:rPr>
              <a:t>When the Correct Projection is Important</a:t>
            </a:r>
          </a:p>
        </p:txBody>
      </p:sp>
      <p:sp>
        <p:nvSpPr>
          <p:cNvPr id="50177" name="Rectangle 3"/>
          <p:cNvSpPr>
            <a:spLocks noGrp="1" noChangeArrowheads="1"/>
          </p:cNvSpPr>
          <p:nvPr>
            <p:ph idx="1"/>
          </p:nvPr>
        </p:nvSpPr>
        <p:spPr>
          <a:xfrm>
            <a:off x="762001" y="971551"/>
            <a:ext cx="8181975" cy="3869531"/>
          </a:xfrm>
        </p:spPr>
        <p:txBody>
          <a:bodyPr/>
          <a:lstStyle/>
          <a:p>
            <a:r>
              <a:rPr lang="en-US" sz="2700" dirty="0">
                <a:ea typeface="ＭＳ Ｐゴシック" pitchFamily="34" charset="-128"/>
              </a:rPr>
              <a:t>Small-scale maps</a:t>
            </a:r>
          </a:p>
          <a:p>
            <a:pPr lvl="1"/>
            <a:r>
              <a:rPr lang="en-US" sz="2000" dirty="0">
                <a:ea typeface="ＭＳ Ｐゴシック" pitchFamily="34" charset="-128"/>
              </a:rPr>
              <a:t>Comparing shapes, areas, distances, or directions of map features. </a:t>
            </a:r>
          </a:p>
          <a:p>
            <a:pPr lvl="1"/>
            <a:r>
              <a:rPr lang="en-US" sz="2000" dirty="0">
                <a:ea typeface="ＭＳ Ｐゴシック" pitchFamily="34" charset="-128"/>
              </a:rPr>
              <a:t>Natural appearance desired.</a:t>
            </a:r>
          </a:p>
          <a:p>
            <a:endParaRPr lang="en-US" sz="2300" dirty="0">
              <a:ea typeface="ＭＳ Ｐゴシック" pitchFamily="34" charset="-128"/>
            </a:endParaRPr>
          </a:p>
        </p:txBody>
      </p:sp>
      <p:pic>
        <p:nvPicPr>
          <p:cNvPr id="50178" name="Picture 5" descr="us1"/>
          <p:cNvPicPr>
            <a:picLocks noChangeAspect="1" noChangeArrowheads="1"/>
          </p:cNvPicPr>
          <p:nvPr/>
        </p:nvPicPr>
        <p:blipFill>
          <a:blip r:embed="rId3" cstate="print"/>
          <a:srcRect/>
          <a:stretch>
            <a:fillRect/>
          </a:stretch>
        </p:blipFill>
        <p:spPr bwMode="auto">
          <a:xfrm>
            <a:off x="914402" y="2171700"/>
            <a:ext cx="3269672" cy="1626394"/>
          </a:xfrm>
          <a:prstGeom prst="rect">
            <a:avLst/>
          </a:prstGeom>
          <a:noFill/>
          <a:ln w="9525">
            <a:noFill/>
            <a:miter lim="800000"/>
            <a:headEnd/>
            <a:tailEnd/>
          </a:ln>
        </p:spPr>
      </p:pic>
      <p:pic>
        <p:nvPicPr>
          <p:cNvPr id="50179" name="Picture 4" descr="us2"/>
          <p:cNvPicPr>
            <a:picLocks noChangeAspect="1" noChangeArrowheads="1"/>
          </p:cNvPicPr>
          <p:nvPr/>
        </p:nvPicPr>
        <p:blipFill>
          <a:blip r:embed="rId4" cstate="print"/>
          <a:srcRect/>
          <a:stretch>
            <a:fillRect/>
          </a:stretch>
        </p:blipFill>
        <p:spPr bwMode="auto">
          <a:xfrm>
            <a:off x="5334000" y="1995056"/>
            <a:ext cx="3154364" cy="1747080"/>
          </a:xfrm>
          <a:prstGeom prst="rect">
            <a:avLst/>
          </a:prstGeom>
          <a:noFill/>
          <a:ln w="9525">
            <a:noFill/>
            <a:miter lim="800000"/>
            <a:headEnd/>
            <a:tailEnd/>
          </a:ln>
        </p:spPr>
      </p:pic>
      <p:sp>
        <p:nvSpPr>
          <p:cNvPr id="50180" name="Text Box 7"/>
          <p:cNvSpPr txBox="1">
            <a:spLocks noChangeArrowheads="1"/>
          </p:cNvSpPr>
          <p:nvPr/>
        </p:nvSpPr>
        <p:spPr bwMode="auto">
          <a:xfrm>
            <a:off x="3429001" y="2562225"/>
            <a:ext cx="1400175" cy="273865"/>
          </a:xfrm>
          <a:prstGeom prst="rect">
            <a:avLst/>
          </a:prstGeom>
          <a:noFill/>
          <a:ln w="9525">
            <a:noFill/>
            <a:miter lim="800000"/>
            <a:headEnd/>
            <a:tailEnd/>
          </a:ln>
        </p:spPr>
        <p:txBody>
          <a:bodyPr lIns="103573" tIns="51788" rIns="103573" bIns="51788">
            <a:spAutoFit/>
          </a:bodyPr>
          <a:lstStyle/>
          <a:p>
            <a:pPr>
              <a:spcBef>
                <a:spcPct val="50000"/>
              </a:spcBef>
            </a:pPr>
            <a:r>
              <a:rPr lang="en-US" sz="1100" b="1">
                <a:solidFill>
                  <a:schemeClr val="bg2"/>
                </a:solidFill>
                <a:latin typeface="Calibri" pitchFamily="34" charset="0"/>
              </a:rPr>
              <a:t>New York</a:t>
            </a:r>
          </a:p>
        </p:txBody>
      </p:sp>
      <p:sp>
        <p:nvSpPr>
          <p:cNvPr id="50181" name="Text Box 9"/>
          <p:cNvSpPr txBox="1">
            <a:spLocks noChangeArrowheads="1"/>
          </p:cNvSpPr>
          <p:nvPr/>
        </p:nvSpPr>
        <p:spPr bwMode="auto">
          <a:xfrm>
            <a:off x="7275513" y="2597944"/>
            <a:ext cx="971550" cy="273865"/>
          </a:xfrm>
          <a:prstGeom prst="rect">
            <a:avLst/>
          </a:prstGeom>
          <a:noFill/>
          <a:ln w="9525">
            <a:noFill/>
            <a:miter lim="800000"/>
            <a:headEnd/>
            <a:tailEnd/>
          </a:ln>
        </p:spPr>
        <p:txBody>
          <a:bodyPr lIns="103573" tIns="51788" rIns="103573" bIns="51788">
            <a:spAutoFit/>
          </a:bodyPr>
          <a:lstStyle/>
          <a:p>
            <a:pPr>
              <a:spcBef>
                <a:spcPct val="50000"/>
              </a:spcBef>
            </a:pPr>
            <a:r>
              <a:rPr lang="en-US" sz="1100" b="1">
                <a:solidFill>
                  <a:schemeClr val="bg2"/>
                </a:solidFill>
                <a:latin typeface="Calibri" pitchFamily="34" charset="0"/>
              </a:rPr>
              <a:t>New York</a:t>
            </a:r>
          </a:p>
        </p:txBody>
      </p:sp>
      <p:sp>
        <p:nvSpPr>
          <p:cNvPr id="50182" name="Line 13"/>
          <p:cNvSpPr>
            <a:spLocks noChangeShapeType="1"/>
          </p:cNvSpPr>
          <p:nvPr/>
        </p:nvSpPr>
        <p:spPr bwMode="auto">
          <a:xfrm flipV="1">
            <a:off x="1295546" y="2895599"/>
            <a:ext cx="2348199" cy="370285"/>
          </a:xfrm>
          <a:prstGeom prst="line">
            <a:avLst/>
          </a:prstGeom>
          <a:noFill/>
          <a:ln w="25400">
            <a:solidFill>
              <a:srgbClr val="FF0000"/>
            </a:solidFill>
            <a:round/>
            <a:headEnd type="oval" w="med" len="med"/>
            <a:tailEnd type="oval" w="med" len="med"/>
          </a:ln>
        </p:spPr>
        <p:txBody>
          <a:bodyPr wrap="none" lIns="103573" tIns="51788" rIns="103573" bIns="51788" anchor="ctr"/>
          <a:lstStyle/>
          <a:p>
            <a:endParaRPr lang="en-US"/>
          </a:p>
        </p:txBody>
      </p:sp>
      <p:sp>
        <p:nvSpPr>
          <p:cNvPr id="50183" name="Line 14"/>
          <p:cNvSpPr>
            <a:spLocks noChangeShapeType="1"/>
          </p:cNvSpPr>
          <p:nvPr/>
        </p:nvSpPr>
        <p:spPr bwMode="auto">
          <a:xfrm flipV="1">
            <a:off x="5680364" y="2777729"/>
            <a:ext cx="2388899" cy="284126"/>
          </a:xfrm>
          <a:prstGeom prst="line">
            <a:avLst/>
          </a:prstGeom>
          <a:noFill/>
          <a:ln w="25400">
            <a:solidFill>
              <a:srgbClr val="FF0000"/>
            </a:solidFill>
            <a:round/>
            <a:headEnd type="oval" w="med" len="med"/>
            <a:tailEnd type="oval" w="med" len="med"/>
          </a:ln>
        </p:spPr>
        <p:txBody>
          <a:bodyPr wrap="none" lIns="103573" tIns="51788" rIns="103573" bIns="51788" anchor="ctr"/>
          <a:lstStyle/>
          <a:p>
            <a:endParaRPr lang="en-US"/>
          </a:p>
        </p:txBody>
      </p:sp>
      <p:sp>
        <p:nvSpPr>
          <p:cNvPr id="50184" name="Text Box 7"/>
          <p:cNvSpPr txBox="1">
            <a:spLocks noChangeArrowheads="1"/>
          </p:cNvSpPr>
          <p:nvPr/>
        </p:nvSpPr>
        <p:spPr bwMode="auto">
          <a:xfrm>
            <a:off x="1196976" y="3294460"/>
            <a:ext cx="1400175" cy="273865"/>
          </a:xfrm>
          <a:prstGeom prst="rect">
            <a:avLst/>
          </a:prstGeom>
          <a:noFill/>
          <a:ln w="9525">
            <a:noFill/>
            <a:miter lim="800000"/>
            <a:headEnd/>
            <a:tailEnd/>
          </a:ln>
        </p:spPr>
        <p:txBody>
          <a:bodyPr lIns="103573" tIns="51788" rIns="103573" bIns="51788">
            <a:spAutoFit/>
          </a:bodyPr>
          <a:lstStyle/>
          <a:p>
            <a:pPr>
              <a:spcBef>
                <a:spcPct val="50000"/>
              </a:spcBef>
            </a:pPr>
            <a:r>
              <a:rPr lang="en-US" sz="1100" b="1">
                <a:solidFill>
                  <a:schemeClr val="bg2"/>
                </a:solidFill>
                <a:latin typeface="Calibri" pitchFamily="34" charset="0"/>
              </a:rPr>
              <a:t>Los Angeles</a:t>
            </a:r>
          </a:p>
        </p:txBody>
      </p:sp>
      <p:sp>
        <p:nvSpPr>
          <p:cNvPr id="50186" name="Text Box 8"/>
          <p:cNvSpPr txBox="1">
            <a:spLocks noChangeArrowheads="1"/>
          </p:cNvSpPr>
          <p:nvPr/>
        </p:nvSpPr>
        <p:spPr bwMode="auto">
          <a:xfrm>
            <a:off x="5297488" y="3221832"/>
            <a:ext cx="1355725" cy="658585"/>
          </a:xfrm>
          <a:prstGeom prst="rect">
            <a:avLst/>
          </a:prstGeom>
          <a:noFill/>
          <a:ln w="9525">
            <a:noFill/>
            <a:miter lim="800000"/>
            <a:headEnd/>
            <a:tailEnd/>
          </a:ln>
        </p:spPr>
        <p:txBody>
          <a:bodyPr lIns="103573" tIns="51788" rIns="103573" bIns="51788">
            <a:spAutoFit/>
          </a:bodyPr>
          <a:lstStyle/>
          <a:p>
            <a:pPr>
              <a:spcBef>
                <a:spcPct val="50000"/>
              </a:spcBef>
            </a:pPr>
            <a:r>
              <a:rPr lang="en-US" b="1">
                <a:latin typeface="Calibri" pitchFamily="34" charset="0"/>
              </a:rPr>
              <a:t>Los </a:t>
            </a:r>
            <a:br>
              <a:rPr lang="en-US" b="1">
                <a:latin typeface="Calibri" pitchFamily="34" charset="0"/>
              </a:rPr>
            </a:br>
            <a:r>
              <a:rPr lang="en-US" b="1">
                <a:latin typeface="Calibri" pitchFamily="34" charset="0"/>
              </a:rPr>
              <a:t>Angeles</a:t>
            </a:r>
          </a:p>
        </p:txBody>
      </p:sp>
      <p:sp>
        <p:nvSpPr>
          <p:cNvPr id="50187" name="Text Box 10"/>
          <p:cNvSpPr txBox="1">
            <a:spLocks noChangeArrowheads="1"/>
          </p:cNvSpPr>
          <p:nvPr/>
        </p:nvSpPr>
        <p:spPr bwMode="auto">
          <a:xfrm>
            <a:off x="842964" y="3929063"/>
            <a:ext cx="3322637" cy="658585"/>
          </a:xfrm>
          <a:prstGeom prst="rect">
            <a:avLst/>
          </a:prstGeom>
          <a:noFill/>
          <a:ln w="9525">
            <a:noFill/>
            <a:miter lim="800000"/>
            <a:headEnd/>
            <a:tailEnd/>
          </a:ln>
        </p:spPr>
        <p:txBody>
          <a:bodyPr lIns="103573" tIns="51788" rIns="103573" bIns="51788">
            <a:spAutoFit/>
          </a:bodyPr>
          <a:lstStyle/>
          <a:p>
            <a:pPr>
              <a:spcBef>
                <a:spcPct val="50000"/>
              </a:spcBef>
            </a:pPr>
            <a:r>
              <a:rPr lang="en-US" dirty="0">
                <a:latin typeface="Calibri" pitchFamily="34" charset="0"/>
              </a:rPr>
              <a:t>Projection: Mercator</a:t>
            </a:r>
            <a:br>
              <a:rPr lang="en-US" dirty="0">
                <a:latin typeface="Calibri" pitchFamily="34" charset="0"/>
              </a:rPr>
            </a:br>
            <a:r>
              <a:rPr lang="en-US" dirty="0">
                <a:latin typeface="Calibri" pitchFamily="34" charset="0"/>
              </a:rPr>
              <a:t>Distance: 3,124.67 miles</a:t>
            </a:r>
          </a:p>
        </p:txBody>
      </p:sp>
      <p:sp>
        <p:nvSpPr>
          <p:cNvPr id="50188" name="Text Box 11"/>
          <p:cNvSpPr txBox="1">
            <a:spLocks noChangeArrowheads="1"/>
          </p:cNvSpPr>
          <p:nvPr/>
        </p:nvSpPr>
        <p:spPr bwMode="auto">
          <a:xfrm>
            <a:off x="5257801" y="3871913"/>
            <a:ext cx="4049713" cy="658585"/>
          </a:xfrm>
          <a:prstGeom prst="rect">
            <a:avLst/>
          </a:prstGeom>
          <a:noFill/>
          <a:ln w="9525">
            <a:noFill/>
            <a:miter lim="800000"/>
            <a:headEnd/>
            <a:tailEnd/>
          </a:ln>
        </p:spPr>
        <p:txBody>
          <a:bodyPr lIns="103573" tIns="51788" rIns="103573" bIns="51788">
            <a:spAutoFit/>
          </a:bodyPr>
          <a:lstStyle/>
          <a:p>
            <a:pPr>
              <a:spcBef>
                <a:spcPct val="50000"/>
              </a:spcBef>
            </a:pPr>
            <a:r>
              <a:rPr lang="en-US" dirty="0">
                <a:latin typeface="Calibri" pitchFamily="34" charset="0"/>
              </a:rPr>
              <a:t>Projection: Albers Equal Area</a:t>
            </a:r>
            <a:br>
              <a:rPr lang="en-US" dirty="0">
                <a:latin typeface="Calibri" pitchFamily="34" charset="0"/>
              </a:rPr>
            </a:br>
            <a:r>
              <a:rPr lang="en-US" dirty="0">
                <a:latin typeface="Calibri" pitchFamily="34" charset="0"/>
              </a:rPr>
              <a:t>Distance: 2,455.03 miles</a:t>
            </a:r>
          </a:p>
        </p:txBody>
      </p:sp>
      <p:sp>
        <p:nvSpPr>
          <p:cNvPr id="50189" name="Text Box 12"/>
          <p:cNvSpPr txBox="1">
            <a:spLocks noChangeArrowheads="1"/>
          </p:cNvSpPr>
          <p:nvPr/>
        </p:nvSpPr>
        <p:spPr bwMode="auto">
          <a:xfrm>
            <a:off x="2686051" y="4500562"/>
            <a:ext cx="3814763" cy="412364"/>
          </a:xfrm>
          <a:prstGeom prst="rect">
            <a:avLst/>
          </a:prstGeom>
          <a:noFill/>
          <a:ln w="9525">
            <a:noFill/>
            <a:miter lim="800000"/>
            <a:headEnd/>
            <a:tailEnd/>
          </a:ln>
        </p:spPr>
        <p:txBody>
          <a:bodyPr lIns="103573" tIns="51788" rIns="103573" bIns="51788">
            <a:spAutoFit/>
          </a:bodyPr>
          <a:lstStyle/>
          <a:p>
            <a:pPr algn="ctr">
              <a:spcBef>
                <a:spcPct val="50000"/>
              </a:spcBef>
            </a:pPr>
            <a:r>
              <a:rPr lang="en-US" sz="2000" b="1" i="1" dirty="0">
                <a:latin typeface="Calibri" pitchFamily="34" charset="0"/>
              </a:rPr>
              <a:t>Actual distance: 2,451 miles</a:t>
            </a:r>
          </a:p>
        </p:txBody>
      </p:sp>
      <p:sp>
        <p:nvSpPr>
          <p:cNvPr id="50190" name="Text Box 7"/>
          <p:cNvSpPr txBox="1">
            <a:spLocks noChangeArrowheads="1"/>
          </p:cNvSpPr>
          <p:nvPr/>
        </p:nvSpPr>
        <p:spPr bwMode="auto">
          <a:xfrm>
            <a:off x="5272089" y="3127773"/>
            <a:ext cx="1400175" cy="273865"/>
          </a:xfrm>
          <a:prstGeom prst="rect">
            <a:avLst/>
          </a:prstGeom>
          <a:noFill/>
          <a:ln w="9525">
            <a:noFill/>
            <a:miter lim="800000"/>
            <a:headEnd/>
            <a:tailEnd/>
          </a:ln>
        </p:spPr>
        <p:txBody>
          <a:bodyPr lIns="103573" tIns="51788" rIns="103573" bIns="51788">
            <a:spAutoFit/>
          </a:bodyPr>
          <a:lstStyle/>
          <a:p>
            <a:pPr>
              <a:spcBef>
                <a:spcPct val="50000"/>
              </a:spcBef>
            </a:pPr>
            <a:r>
              <a:rPr lang="en-US" sz="1100" b="1">
                <a:solidFill>
                  <a:schemeClr val="bg2"/>
                </a:solidFill>
                <a:latin typeface="Calibri" pitchFamily="34" charset="0"/>
              </a:rPr>
              <a:t>Los Angeles</a:t>
            </a:r>
          </a:p>
        </p:txBody>
      </p:sp>
      <p:sp>
        <p:nvSpPr>
          <p:cNvPr id="50191" name="Slide Number Placeholder 3"/>
          <p:cNvSpPr txBox="1">
            <a:spLocks/>
          </p:cNvSpPr>
          <p:nvPr/>
        </p:nvSpPr>
        <p:spPr bwMode="auto">
          <a:xfrm>
            <a:off x="6553200" y="4800600"/>
            <a:ext cx="2133600" cy="273844"/>
          </a:xfrm>
          <a:prstGeom prst="rect">
            <a:avLst/>
          </a:prstGeom>
          <a:noFill/>
          <a:ln w="9525">
            <a:noFill/>
            <a:miter lim="800000"/>
            <a:headEnd/>
            <a:tailEnd/>
          </a:ln>
        </p:spPr>
        <p:txBody>
          <a:bodyPr anchor="ctr"/>
          <a:lstStyle/>
          <a:p>
            <a:pPr algn="r" eaLnBrk="0" hangingPunct="0"/>
            <a:fld id="{78AA4356-661D-4314-8331-578887EAACE8}" type="slidenum">
              <a:rPr lang="en-US" sz="1200">
                <a:solidFill>
                  <a:schemeClr val="bg1"/>
                </a:solidFill>
                <a:latin typeface="Helvetica" charset="0"/>
              </a:rPr>
              <a:pPr algn="r" eaLnBrk="0" hangingPunct="0"/>
              <a:t>19</a:t>
            </a:fld>
            <a:endParaRPr lang="en-US" sz="1200">
              <a:solidFill>
                <a:schemeClr val="bg1"/>
              </a:solidFill>
              <a:latin typeface="Helvetica" charset="0"/>
            </a:endParaRPr>
          </a:p>
        </p:txBody>
      </p:sp>
    </p:spTree>
    <p:extLst>
      <p:ext uri="{BB962C8B-B14F-4D97-AF65-F5344CB8AC3E}">
        <p14:creationId xmlns:p14="http://schemas.microsoft.com/office/powerpoint/2010/main" val="2451741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8F7183-A0A9-416E-B02C-1DFCB9815254}"/>
              </a:ext>
            </a:extLst>
          </p:cNvPr>
          <p:cNvSpPr>
            <a:spLocks noGrp="1"/>
          </p:cNvSpPr>
          <p:nvPr>
            <p:ph type="title"/>
          </p:nvPr>
        </p:nvSpPr>
        <p:spPr/>
        <p:txBody>
          <a:bodyPr/>
          <a:lstStyle/>
          <a:p>
            <a:r>
              <a:rPr lang="en-US" dirty="0"/>
              <a:t>Map Projection Concept Module Overview </a:t>
            </a:r>
          </a:p>
        </p:txBody>
      </p:sp>
      <p:sp>
        <p:nvSpPr>
          <p:cNvPr id="3" name="Content Placeholder 2">
            <a:extLst>
              <a:ext uri="{FF2B5EF4-FFF2-40B4-BE49-F238E27FC236}">
                <a16:creationId xmlns:a16="http://schemas.microsoft.com/office/drawing/2014/main" id="{6496C4EE-DAB1-4F81-9DE7-F22F5FCFD6A9}"/>
              </a:ext>
            </a:extLst>
          </p:cNvPr>
          <p:cNvSpPr>
            <a:spLocks noGrp="1"/>
          </p:cNvSpPr>
          <p:nvPr>
            <p:ph idx="1"/>
          </p:nvPr>
        </p:nvSpPr>
        <p:spPr/>
        <p:txBody>
          <a:bodyPr/>
          <a:lstStyle/>
          <a:p>
            <a:r>
              <a:rPr lang="en-US" dirty="0"/>
              <a:t>Why maps need to be flat and include a Datum</a:t>
            </a:r>
          </a:p>
          <a:p>
            <a:r>
              <a:rPr lang="en-US" dirty="0"/>
              <a:t>Understanding of problems going from a globe (sphere) to a planar surface</a:t>
            </a:r>
          </a:p>
          <a:p>
            <a:r>
              <a:rPr lang="en-US" dirty="0"/>
              <a:t>Distortions for different types of map projections</a:t>
            </a:r>
          </a:p>
          <a:p>
            <a:r>
              <a:rPr lang="en-US" dirty="0"/>
              <a:t>Cylinders, Cones and Planar surface projections</a:t>
            </a:r>
          </a:p>
          <a:p>
            <a:r>
              <a:rPr lang="en-US" dirty="0"/>
              <a:t>Rule of Thumb for picking a projection</a:t>
            </a:r>
          </a:p>
          <a:p>
            <a:r>
              <a:rPr lang="en-US" dirty="0"/>
              <a:t>Other types of map projections</a:t>
            </a:r>
          </a:p>
          <a:p>
            <a:endParaRPr lang="en-US" dirty="0"/>
          </a:p>
          <a:p>
            <a:endParaRPr lang="en-US" dirty="0"/>
          </a:p>
        </p:txBody>
      </p:sp>
    </p:spTree>
    <p:extLst>
      <p:ext uri="{BB962C8B-B14F-4D97-AF65-F5344CB8AC3E}">
        <p14:creationId xmlns:p14="http://schemas.microsoft.com/office/powerpoint/2010/main" val="16549378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p:txBody>
          <a:bodyPr/>
          <a:lstStyle/>
          <a:p>
            <a:pPr defTabSz="1025525"/>
            <a:r>
              <a:rPr lang="en-US">
                <a:ea typeface="ＭＳ Ｐゴシック" pitchFamily="34" charset="-128"/>
              </a:rPr>
              <a:t>When Projection is not Important</a:t>
            </a:r>
          </a:p>
        </p:txBody>
      </p:sp>
      <p:sp>
        <p:nvSpPr>
          <p:cNvPr id="52226" name="Rectangle 3"/>
          <p:cNvSpPr>
            <a:spLocks noGrp="1" noChangeArrowheads="1"/>
          </p:cNvSpPr>
          <p:nvPr>
            <p:ph idx="1"/>
          </p:nvPr>
        </p:nvSpPr>
        <p:spPr>
          <a:xfrm>
            <a:off x="990601" y="1085850"/>
            <a:ext cx="7694613" cy="3876675"/>
          </a:xfrm>
        </p:spPr>
        <p:txBody>
          <a:bodyPr/>
          <a:lstStyle/>
          <a:p>
            <a:pPr>
              <a:spcBef>
                <a:spcPts val="1200"/>
              </a:spcBef>
            </a:pPr>
            <a:r>
              <a:rPr lang="en-US" dirty="0">
                <a:ea typeface="ＭＳ Ｐゴシック" pitchFamily="34" charset="-128"/>
              </a:rPr>
              <a:t>Many business, policy, and management applications.</a:t>
            </a:r>
          </a:p>
          <a:p>
            <a:r>
              <a:rPr lang="en-US" dirty="0">
                <a:ea typeface="ＭＳ Ｐゴシック" pitchFamily="34" charset="-128"/>
              </a:rPr>
              <a:t>On large-scale maps.</a:t>
            </a:r>
          </a:p>
          <a:p>
            <a:pPr lvl="1"/>
            <a:r>
              <a:rPr lang="en-US" sz="2000" dirty="0">
                <a:ea typeface="ＭＳ Ｐゴシック" pitchFamily="34" charset="-128"/>
              </a:rPr>
              <a:t>Error is negligible</a:t>
            </a:r>
          </a:p>
          <a:p>
            <a:pPr lvl="1">
              <a:buNone/>
            </a:pPr>
            <a:r>
              <a:rPr lang="en-US" sz="2000" dirty="0">
                <a:ea typeface="ＭＳ Ｐゴシック" pitchFamily="34" charset="-128"/>
              </a:rPr>
              <a:t>	when a small region is</a:t>
            </a:r>
          </a:p>
          <a:p>
            <a:pPr lvl="1">
              <a:buNone/>
            </a:pPr>
            <a:r>
              <a:rPr lang="en-US" sz="2000" dirty="0">
                <a:ea typeface="ＭＳ Ｐゴシック" pitchFamily="34" charset="-128"/>
              </a:rPr>
              <a:t>      being mapped such</a:t>
            </a:r>
          </a:p>
          <a:p>
            <a:pPr lvl="1">
              <a:buNone/>
            </a:pPr>
            <a:r>
              <a:rPr lang="en-US" sz="2000" dirty="0">
                <a:ea typeface="ＭＳ Ｐゴシック" pitchFamily="34" charset="-128"/>
              </a:rPr>
              <a:t>	as a neighborhood </a:t>
            </a:r>
          </a:p>
          <a:p>
            <a:endParaRPr lang="en-US" dirty="0">
              <a:ea typeface="ＭＳ Ｐゴシック" pitchFamily="34" charset="-128"/>
            </a:endParaRPr>
          </a:p>
          <a:p>
            <a:endParaRPr lang="en-US" dirty="0">
              <a:ea typeface="ＭＳ Ｐゴシック" pitchFamily="34" charset="-128"/>
            </a:endParaRPr>
          </a:p>
        </p:txBody>
      </p:sp>
      <p:pic>
        <p:nvPicPr>
          <p:cNvPr id="52227" name="Picture 9"/>
          <p:cNvPicPr>
            <a:picLocks noChangeAspect="1" noChangeArrowheads="1"/>
          </p:cNvPicPr>
          <p:nvPr/>
        </p:nvPicPr>
        <p:blipFill>
          <a:blip r:embed="rId3" cstate="print"/>
          <a:srcRect l="12068" t="9979" r="13617" b="10187"/>
          <a:stretch>
            <a:fillRect/>
          </a:stretch>
        </p:blipFill>
        <p:spPr bwMode="auto">
          <a:xfrm>
            <a:off x="4100946" y="1759527"/>
            <a:ext cx="3965721" cy="2857198"/>
          </a:xfrm>
          <a:prstGeom prst="rect">
            <a:avLst/>
          </a:prstGeom>
          <a:noFill/>
          <a:ln w="9525">
            <a:noFill/>
            <a:miter lim="800000"/>
            <a:headEnd type="none" w="sm" len="sm"/>
            <a:tailEnd type="none" w="sm" len="sm"/>
          </a:ln>
        </p:spPr>
      </p:pic>
      <p:sp>
        <p:nvSpPr>
          <p:cNvPr id="52228" name="Slide Number Placeholder 3"/>
          <p:cNvSpPr txBox="1">
            <a:spLocks/>
          </p:cNvSpPr>
          <p:nvPr/>
        </p:nvSpPr>
        <p:spPr bwMode="auto">
          <a:xfrm>
            <a:off x="6553200" y="4800600"/>
            <a:ext cx="2133600" cy="273844"/>
          </a:xfrm>
          <a:prstGeom prst="rect">
            <a:avLst/>
          </a:prstGeom>
          <a:noFill/>
          <a:ln w="9525">
            <a:noFill/>
            <a:miter lim="800000"/>
            <a:headEnd/>
            <a:tailEnd/>
          </a:ln>
        </p:spPr>
        <p:txBody>
          <a:bodyPr anchor="ctr"/>
          <a:lstStyle/>
          <a:p>
            <a:pPr algn="r" eaLnBrk="0" hangingPunct="0"/>
            <a:fld id="{D5FFB864-E7CB-4B28-B764-1ECEB9A5F59D}" type="slidenum">
              <a:rPr lang="en-US" sz="1200">
                <a:solidFill>
                  <a:schemeClr val="bg1"/>
                </a:solidFill>
                <a:latin typeface="Helvetica" charset="0"/>
              </a:rPr>
              <a:pPr algn="r" eaLnBrk="0" hangingPunct="0"/>
              <a:t>20</a:t>
            </a:fld>
            <a:endParaRPr lang="en-US" sz="1200">
              <a:solidFill>
                <a:schemeClr val="bg1"/>
              </a:solidFill>
              <a:latin typeface="Helvetica" charset="0"/>
            </a:endParaRPr>
          </a:p>
        </p:txBody>
      </p:sp>
    </p:spTree>
    <p:extLst>
      <p:ext uri="{BB962C8B-B14F-4D97-AF65-F5344CB8AC3E}">
        <p14:creationId xmlns:p14="http://schemas.microsoft.com/office/powerpoint/2010/main" val="38548066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a:xfrm>
            <a:off x="471055" y="0"/>
            <a:ext cx="8229600" cy="857250"/>
          </a:xfrm>
        </p:spPr>
        <p:txBody>
          <a:bodyPr/>
          <a:lstStyle/>
          <a:p>
            <a:pPr eaLnBrk="1" hangingPunct="1"/>
            <a:r>
              <a:rPr lang="en-US" dirty="0">
                <a:ea typeface="ＭＳ Ｐゴシック" pitchFamily="34" charset="-128"/>
              </a:rPr>
              <a:t>Other Coordinate Systems</a:t>
            </a:r>
          </a:p>
        </p:txBody>
      </p:sp>
      <p:sp>
        <p:nvSpPr>
          <p:cNvPr id="61442" name="Rectangle 3"/>
          <p:cNvSpPr>
            <a:spLocks noGrp="1" noChangeArrowheads="1"/>
          </p:cNvSpPr>
          <p:nvPr>
            <p:ph idx="1"/>
          </p:nvPr>
        </p:nvSpPr>
        <p:spPr>
          <a:xfrm>
            <a:off x="0" y="779191"/>
            <a:ext cx="5069468" cy="4079081"/>
          </a:xfrm>
        </p:spPr>
        <p:txBody>
          <a:bodyPr>
            <a:normAutofit fontScale="92500" lnSpcReduction="10000"/>
          </a:bodyPr>
          <a:lstStyle/>
          <a:p>
            <a:pPr eaLnBrk="1" hangingPunct="1"/>
            <a:r>
              <a:rPr lang="en-US" sz="2000" dirty="0">
                <a:ea typeface="ＭＳ Ｐゴシック" pitchFamily="34" charset="-128"/>
              </a:rPr>
              <a:t>State Plane System - Defined in the US by each state</a:t>
            </a:r>
          </a:p>
          <a:p>
            <a:pPr lvl="1" eaLnBrk="1" hangingPunct="1"/>
            <a:r>
              <a:rPr lang="en-US" sz="2000" dirty="0">
                <a:ea typeface="ＭＳ Ｐゴシック" pitchFamily="34" charset="-128"/>
              </a:rPr>
              <a:t>Some states use multiple zones</a:t>
            </a:r>
          </a:p>
          <a:p>
            <a:pPr lvl="1" eaLnBrk="1" hangingPunct="1"/>
            <a:r>
              <a:rPr lang="en-US" sz="2000" dirty="0">
                <a:ea typeface="ＭＳ Ｐゴシック" pitchFamily="34" charset="-128"/>
              </a:rPr>
              <a:t>Several different types of projections are used by the system</a:t>
            </a:r>
          </a:p>
          <a:p>
            <a:pPr eaLnBrk="1" hangingPunct="1"/>
            <a:r>
              <a:rPr lang="en-US" sz="2000" dirty="0">
                <a:ea typeface="ＭＳ Ｐゴシック" pitchFamily="34" charset="-128"/>
              </a:rPr>
              <a:t>Provides less distortion than UTM</a:t>
            </a:r>
          </a:p>
          <a:p>
            <a:pPr lvl="1" eaLnBrk="1" hangingPunct="1"/>
            <a:r>
              <a:rPr lang="en-US" sz="2000" dirty="0">
                <a:ea typeface="ＭＳ Ｐゴシック" pitchFamily="34" charset="-128"/>
              </a:rPr>
              <a:t>Preferred for applications needing very high accuracy, such as surveying</a:t>
            </a:r>
          </a:p>
          <a:p>
            <a:pPr lvl="1" eaLnBrk="1" hangingPunct="1"/>
            <a:endParaRPr lang="en-US" sz="2000" dirty="0">
              <a:ea typeface="ＭＳ Ｐゴシック" pitchFamily="34" charset="-128"/>
            </a:endParaRPr>
          </a:p>
          <a:p>
            <a:r>
              <a:rPr lang="en-US" sz="2200" dirty="0">
                <a:ea typeface="ＭＳ Ｐゴシック" pitchFamily="34" charset="-128"/>
              </a:rPr>
              <a:t>Public Land Survey System - Township and Range with baselines and meridians</a:t>
            </a:r>
          </a:p>
          <a:p>
            <a:pPr lvl="1"/>
            <a:r>
              <a:rPr lang="en-US" sz="2000" dirty="0">
                <a:ea typeface="ＭＳ Ｐゴシック" pitchFamily="34" charset="-128"/>
              </a:rPr>
              <a:t>http://dnr.wi.gov/topic/forestmanagement/documents/plsstutorial.pdf</a:t>
            </a:r>
          </a:p>
        </p:txBody>
      </p:sp>
      <p:graphicFrame>
        <p:nvGraphicFramePr>
          <p:cNvPr id="61443" name="Object 2"/>
          <p:cNvGraphicFramePr>
            <a:graphicFrameLocks noChangeAspect="1"/>
          </p:cNvGraphicFramePr>
          <p:nvPr>
            <p:extLst/>
          </p:nvPr>
        </p:nvGraphicFramePr>
        <p:xfrm>
          <a:off x="5035885" y="689983"/>
          <a:ext cx="2274030" cy="1749309"/>
        </p:xfrm>
        <a:graphic>
          <a:graphicData uri="http://schemas.openxmlformats.org/presentationml/2006/ole">
            <mc:AlternateContent xmlns:mc="http://schemas.openxmlformats.org/markup-compatibility/2006">
              <mc:Choice xmlns:v="urn:schemas-microsoft-com:vml" Requires="v">
                <p:oleObj spid="_x0000_s2076" name="Photo Editor Photo" r:id="rId3" imgW="13336862" imgH="11800000" progId="">
                  <p:embed/>
                </p:oleObj>
              </mc:Choice>
              <mc:Fallback>
                <p:oleObj name="Photo Editor Photo" r:id="rId3" imgW="13336862" imgH="11800000" progId="">
                  <p:embed/>
                  <p:pic>
                    <p:nvPicPr>
                      <p:cNvPr id="61443"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5885" y="689983"/>
                        <a:ext cx="2274030" cy="1749309"/>
                      </a:xfrm>
                      <a:prstGeom prst="rect">
                        <a:avLst/>
                      </a:prstGeom>
                      <a:noFill/>
                      <a:ln>
                        <a:noFill/>
                      </a:ln>
                      <a:effectLst/>
                    </p:spPr>
                  </p:pic>
                </p:oleObj>
              </mc:Fallback>
            </mc:AlternateContent>
          </a:graphicData>
        </a:graphic>
      </p:graphicFrame>
      <p:pic>
        <p:nvPicPr>
          <p:cNvPr id="61444" name="Picture 4"/>
          <p:cNvPicPr>
            <a:picLocks noChangeAspect="1" noChangeArrowheads="1"/>
          </p:cNvPicPr>
          <p:nvPr/>
        </p:nvPicPr>
        <p:blipFill>
          <a:blip r:embed="rId5" cstate="print"/>
          <a:srcRect/>
          <a:stretch>
            <a:fillRect/>
          </a:stretch>
        </p:blipFill>
        <p:spPr bwMode="auto">
          <a:xfrm>
            <a:off x="5965902" y="2477306"/>
            <a:ext cx="2185639" cy="2630989"/>
          </a:xfrm>
          <a:prstGeom prst="rect">
            <a:avLst/>
          </a:prstGeom>
          <a:noFill/>
          <a:ln w="9525">
            <a:noFill/>
            <a:miter lim="800000"/>
            <a:headEnd/>
            <a:tailEnd/>
          </a:ln>
        </p:spPr>
      </p:pic>
    </p:spTree>
    <p:extLst>
      <p:ext uri="{BB962C8B-B14F-4D97-AF65-F5344CB8AC3E}">
        <p14:creationId xmlns:p14="http://schemas.microsoft.com/office/powerpoint/2010/main" val="15607203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State Plane Coordinate System</a:t>
            </a:r>
            <a:endParaRPr lang="en-US" dirty="0"/>
          </a:p>
        </p:txBody>
      </p:sp>
      <p:pic>
        <p:nvPicPr>
          <p:cNvPr id="4"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895350"/>
            <a:ext cx="5432425" cy="357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5"/>
          <p:cNvSpPr txBox="1">
            <a:spLocks noChangeArrowheads="1"/>
          </p:cNvSpPr>
          <p:nvPr/>
        </p:nvSpPr>
        <p:spPr bwMode="auto">
          <a:xfrm>
            <a:off x="2667000" y="4552950"/>
            <a:ext cx="428354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000" dirty="0"/>
              <a:t>http://geology.isu.edu/geostac/Field_Exercise/topomaps/state_plane.htm</a:t>
            </a:r>
          </a:p>
        </p:txBody>
      </p:sp>
    </p:spTree>
    <p:extLst>
      <p:ext uri="{BB962C8B-B14F-4D97-AF65-F5344CB8AC3E}">
        <p14:creationId xmlns:p14="http://schemas.microsoft.com/office/powerpoint/2010/main" val="2769575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8229600" cy="857250"/>
          </a:xfrm>
        </p:spPr>
        <p:txBody>
          <a:bodyPr/>
          <a:lstStyle/>
          <a:p>
            <a:r>
              <a:rPr lang="en-US" dirty="0"/>
              <a:t>Web Mapping</a:t>
            </a:r>
          </a:p>
        </p:txBody>
      </p:sp>
      <p:sp>
        <p:nvSpPr>
          <p:cNvPr id="3" name="Content Placeholder 2"/>
          <p:cNvSpPr>
            <a:spLocks noGrp="1"/>
          </p:cNvSpPr>
          <p:nvPr>
            <p:ph idx="1"/>
          </p:nvPr>
        </p:nvSpPr>
        <p:spPr>
          <a:xfrm>
            <a:off x="381000" y="1123950"/>
            <a:ext cx="8229600" cy="4495799"/>
          </a:xfrm>
        </p:spPr>
        <p:txBody>
          <a:bodyPr>
            <a:normAutofit fontScale="92500" lnSpcReduction="10000"/>
          </a:bodyPr>
          <a:lstStyle/>
          <a:p>
            <a:r>
              <a:rPr lang="en-US" b="1" dirty="0"/>
              <a:t>Web Mercator is used by many </a:t>
            </a:r>
            <a:r>
              <a:rPr lang="en-US" dirty="0"/>
              <a:t>online mapping applications (Google, Bing, etc.)</a:t>
            </a:r>
          </a:p>
          <a:p>
            <a:pPr lvl="1"/>
            <a:r>
              <a:rPr lang="en-US" dirty="0"/>
              <a:t>Web Mercator is NOT truly conformable</a:t>
            </a:r>
          </a:p>
          <a:p>
            <a:pPr lvl="1"/>
            <a:r>
              <a:rPr lang="en-US" dirty="0"/>
              <a:t>Distortion increases as the map location moves north or south of the equator</a:t>
            </a:r>
          </a:p>
          <a:p>
            <a:pPr lvl="1"/>
            <a:r>
              <a:rPr lang="en-US" dirty="0"/>
              <a:t>Polar regions are not included</a:t>
            </a:r>
          </a:p>
          <a:p>
            <a:pPr lvl="1"/>
            <a:r>
              <a:rPr lang="en-US" dirty="0"/>
              <a:t>Some users (Department of Defense) to not allow these projections to be used in their organization </a:t>
            </a:r>
          </a:p>
          <a:p>
            <a:pPr lvl="1"/>
            <a:r>
              <a:rPr lang="en-US" dirty="0"/>
              <a:t>Esri suggests that data be re-projected using updated datums when used with other Web Mercator data as area and distance calculations may not be accurate</a:t>
            </a:r>
          </a:p>
          <a:p>
            <a:pPr lvl="1">
              <a:buNone/>
            </a:pPr>
            <a:r>
              <a:rPr lang="en-US" dirty="0"/>
              <a:t>	</a:t>
            </a:r>
          </a:p>
        </p:txBody>
      </p:sp>
    </p:spTree>
    <p:extLst>
      <p:ext uri="{BB962C8B-B14F-4D97-AF65-F5344CB8AC3E}">
        <p14:creationId xmlns:p14="http://schemas.microsoft.com/office/powerpoint/2010/main" val="15746087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a:xfrm>
            <a:off x="457200" y="1200151"/>
            <a:ext cx="8686800" cy="3394472"/>
          </a:xfrm>
        </p:spPr>
        <p:txBody>
          <a:bodyPr/>
          <a:lstStyle/>
          <a:p>
            <a:r>
              <a:rPr lang="en-US" altLang="en-US" dirty="0"/>
              <a:t>National Imagery and Mapping Agency. 1997. World Geodetic System 1984 (WGS 84) - Its Definition and Relationships with Local Geodetic Systems, 3rd Edition. Washington, DC: National Imagery and Mapping Agency.</a:t>
            </a:r>
          </a:p>
          <a:p>
            <a:r>
              <a:rPr lang="en-US" altLang="en-US" dirty="0"/>
              <a:t>Snyder, John P. 1987. Map Projections, A Working Manual. Washington, DC: US Govt. Printing Office.</a:t>
            </a:r>
          </a:p>
          <a:p>
            <a:r>
              <a:rPr lang="en-US" altLang="en-US" dirty="0">
                <a:hlinkClick r:id="rId2"/>
              </a:rPr>
              <a:t>http://www.ngs.noaa.gov/datums/vertical/VerticalDatums.shtml</a:t>
            </a:r>
            <a:endParaRPr lang="en-US" altLang="en-US" dirty="0"/>
          </a:p>
          <a:p>
            <a:r>
              <a:rPr lang="en-US" altLang="en-US" dirty="0">
                <a:hlinkClick r:id="rId3"/>
              </a:rPr>
              <a:t>http://images.slideplayer.com/34/8316896/slides/slide_26.jpg</a:t>
            </a:r>
            <a:r>
              <a:rPr lang="en-US" altLang="en-US" dirty="0"/>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DACE4-7F76-458E-A13E-C100FEED7C70}"/>
              </a:ext>
            </a:extLst>
          </p:cNvPr>
          <p:cNvSpPr>
            <a:spLocks noGrp="1"/>
          </p:cNvSpPr>
          <p:nvPr>
            <p:ph type="title"/>
          </p:nvPr>
        </p:nvSpPr>
        <p:spPr/>
        <p:txBody>
          <a:bodyPr/>
          <a:lstStyle/>
          <a:p>
            <a:r>
              <a:rPr lang="en-US" dirty="0"/>
              <a:t>Links to More Help</a:t>
            </a:r>
          </a:p>
        </p:txBody>
      </p:sp>
      <p:sp>
        <p:nvSpPr>
          <p:cNvPr id="3" name="Content Placeholder 2">
            <a:extLst>
              <a:ext uri="{FF2B5EF4-FFF2-40B4-BE49-F238E27FC236}">
                <a16:creationId xmlns:a16="http://schemas.microsoft.com/office/drawing/2014/main" id="{269190B3-4B18-4FFC-8D38-248DBBAC8FA6}"/>
              </a:ext>
            </a:extLst>
          </p:cNvPr>
          <p:cNvSpPr>
            <a:spLocks noGrp="1"/>
          </p:cNvSpPr>
          <p:nvPr>
            <p:ph idx="1"/>
          </p:nvPr>
        </p:nvSpPr>
        <p:spPr/>
        <p:txBody>
          <a:bodyPr>
            <a:normAutofit/>
          </a:bodyPr>
          <a:lstStyle/>
          <a:p>
            <a:r>
              <a:rPr lang="en-US" dirty="0"/>
              <a:t>Concept Modules on Datums</a:t>
            </a:r>
          </a:p>
          <a:p>
            <a:pPr lvl="1"/>
            <a:r>
              <a:rPr lang="en-US" dirty="0"/>
              <a:t>YouTube GeoTech Center Concept Module Channel</a:t>
            </a:r>
          </a:p>
          <a:p>
            <a:r>
              <a:rPr lang="en-US" dirty="0"/>
              <a:t>Model Course – GST 101 and GST 103 Geotechcenter.org</a:t>
            </a:r>
          </a:p>
          <a:p>
            <a:pPr marL="0" indent="0">
              <a:buNone/>
            </a:pPr>
            <a:endParaRPr lang="en-US" dirty="0"/>
          </a:p>
        </p:txBody>
      </p:sp>
    </p:spTree>
    <p:extLst>
      <p:ext uri="{BB962C8B-B14F-4D97-AF65-F5344CB8AC3E}">
        <p14:creationId xmlns:p14="http://schemas.microsoft.com/office/powerpoint/2010/main" val="41653772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066" y="2501002"/>
            <a:ext cx="8265380" cy="664863"/>
          </a:xfrm>
        </p:spPr>
        <p:txBody>
          <a:bodyPr>
            <a:noAutofit/>
          </a:bodyPr>
          <a:lstStyle/>
          <a:p>
            <a:r>
              <a:rPr lang="en-US" sz="1600" dirty="0"/>
              <a:t>See GeoTech Center website (geotechcenter.org) for additional Concept Modules and to take a Quiz on this Concept Module topic to earn a Micro Certificate Badge.</a:t>
            </a:r>
            <a:br>
              <a:rPr lang="en-US" sz="1600" dirty="0"/>
            </a:br>
            <a:br>
              <a:rPr lang="en-US" sz="1600" dirty="0"/>
            </a:br>
            <a:r>
              <a:rPr lang="en-US" sz="1600" dirty="0"/>
              <a:t>If you need more detailed help, you will find other resources on the GeoTech Center website including Model Courses on topics needed by the geospatial technology workforce.</a:t>
            </a:r>
            <a:br>
              <a:rPr lang="en-US" sz="1600" dirty="0"/>
            </a:br>
            <a:br>
              <a:rPr lang="en-US" sz="1600" dirty="0"/>
            </a:br>
            <a:r>
              <a:rPr lang="en-US" sz="1600" dirty="0"/>
              <a:t>This Module Is Licensed Under Creative Commons</a:t>
            </a:r>
            <a:br>
              <a:rPr lang="en-US" sz="1600" dirty="0"/>
            </a:br>
            <a:br>
              <a:rPr lang="en-US" sz="1600" dirty="0"/>
            </a:br>
            <a:br>
              <a:rPr lang="en-US" sz="1600" dirty="0"/>
            </a:br>
            <a:br>
              <a:rPr lang="en-US" sz="1600" dirty="0"/>
            </a:br>
            <a:br>
              <a:rPr lang="en-US" sz="1600" dirty="0"/>
            </a:br>
            <a:r>
              <a:rPr lang="en-US" sz="1600" dirty="0"/>
              <a:t>By: GeoTech Center geotechcenter.org</a:t>
            </a:r>
            <a:br>
              <a:rPr lang="en-US" sz="1600" dirty="0"/>
            </a:br>
            <a:r>
              <a:rPr lang="en-US" sz="1600" dirty="0"/>
              <a:t>Note: some content is a derivative of other CC authors</a:t>
            </a:r>
            <a:br>
              <a:rPr lang="en-US" sz="2400" dirty="0"/>
            </a:br>
            <a:br>
              <a:rPr lang="en-US" sz="2400" dirty="0"/>
            </a:br>
            <a:br>
              <a:rPr lang="en-US" sz="2400" dirty="0"/>
            </a:br>
            <a:endParaRPr lang="en-US" sz="2400" dirty="0"/>
          </a:p>
        </p:txBody>
      </p:sp>
      <p:sp>
        <p:nvSpPr>
          <p:cNvPr id="3" name="Content Placeholder 2"/>
          <p:cNvSpPr>
            <a:spLocks noGrp="1"/>
          </p:cNvSpPr>
          <p:nvPr>
            <p:ph idx="1"/>
          </p:nvPr>
        </p:nvSpPr>
        <p:spPr>
          <a:xfrm>
            <a:off x="339066" y="3939375"/>
            <a:ext cx="8229600" cy="1475463"/>
          </a:xfrm>
        </p:spPr>
        <p:txBody>
          <a:bodyPr>
            <a:normAutofit fontScale="25000" lnSpcReduction="20000"/>
          </a:bodyPr>
          <a:lstStyle/>
          <a:p>
            <a:pPr>
              <a:buNone/>
            </a:pPr>
            <a:endParaRPr lang="en-US" dirty="0"/>
          </a:p>
          <a:p>
            <a:pPr marL="0">
              <a:lnSpc>
                <a:spcPct val="110000"/>
              </a:lnSpc>
              <a:spcBef>
                <a:spcPts val="0"/>
              </a:spcBef>
              <a:buNone/>
            </a:pPr>
            <a:r>
              <a:rPr lang="en-US" sz="4000" dirty="0"/>
              <a:t>Ann Johnson</a:t>
            </a:r>
          </a:p>
          <a:p>
            <a:pPr marL="0">
              <a:lnSpc>
                <a:spcPct val="110000"/>
              </a:lnSpc>
              <a:spcBef>
                <a:spcPts val="0"/>
              </a:spcBef>
              <a:buNone/>
            </a:pPr>
            <a:r>
              <a:rPr lang="en-US" sz="4000" dirty="0"/>
              <a:t>GeoTech Center</a:t>
            </a:r>
          </a:p>
          <a:p>
            <a:pPr marL="0">
              <a:lnSpc>
                <a:spcPct val="110000"/>
              </a:lnSpc>
              <a:spcBef>
                <a:spcPts val="0"/>
              </a:spcBef>
              <a:buNone/>
            </a:pPr>
            <a:r>
              <a:rPr lang="en-US" sz="4000" dirty="0"/>
              <a:t>Co-PI, Associate Director</a:t>
            </a:r>
          </a:p>
          <a:p>
            <a:pPr marL="0">
              <a:lnSpc>
                <a:spcPct val="110000"/>
              </a:lnSpc>
              <a:spcBef>
                <a:spcPts val="0"/>
              </a:spcBef>
              <a:buNone/>
            </a:pPr>
            <a:r>
              <a:rPr lang="en-US" sz="4000" dirty="0">
                <a:hlinkClick r:id="rId3"/>
              </a:rPr>
              <a:t>ann@baremt.com</a:t>
            </a:r>
            <a:endParaRPr lang="en-US" sz="4000" dirty="0"/>
          </a:p>
          <a:p>
            <a:pPr>
              <a:buNone/>
            </a:pPr>
            <a:endParaRPr lang="en-US" dirty="0"/>
          </a:p>
          <a:p>
            <a:pPr>
              <a:buNone/>
            </a:pPr>
            <a:endParaRPr lang="en-US" sz="5600" dirty="0"/>
          </a:p>
          <a:p>
            <a:pPr>
              <a:buNone/>
            </a:pPr>
            <a:r>
              <a:rPr lang="en-US" sz="5600"/>
              <a:t>2-27-2018 V2</a:t>
            </a:r>
            <a:endParaRPr lang="en-US" sz="5600" dirty="0"/>
          </a:p>
        </p:txBody>
      </p:sp>
      <p:pic>
        <p:nvPicPr>
          <p:cNvPr id="1026" name="Picture 2" descr="By bw.png">
            <a:extLst>
              <a:ext uri="{FF2B5EF4-FFF2-40B4-BE49-F238E27FC236}">
                <a16:creationId xmlns:a16="http://schemas.microsoft.com/office/drawing/2014/main" id="{E50805AD-457C-41BC-8A18-A0AF2651695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8918" y="2571750"/>
            <a:ext cx="1010287" cy="681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7321098"/>
      </p:ext>
    </p:extLst>
  </p:cSld>
  <p:clrMapOvr>
    <a:masterClrMapping/>
  </p:clrMapOvr>
  <mc:AlternateContent xmlns:mc="http://schemas.openxmlformats.org/markup-compatibility/2006" xmlns:p14="http://schemas.microsoft.com/office/powerpoint/2010/main">
    <mc:Choice Requires="p14">
      <p:transition spd="slow" p14:dur="2000" advTm="11003"/>
    </mc:Choice>
    <mc:Fallback xmlns="">
      <p:transition spd="slow" advTm="11003"/>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Why Map Projections?</a:t>
            </a:r>
            <a:endParaRPr lang="en-US" dirty="0"/>
          </a:p>
        </p:txBody>
      </p:sp>
      <p:pic>
        <p:nvPicPr>
          <p:cNvPr id="4" name="Picture 5"/>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957363" y="914400"/>
            <a:ext cx="25146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431474" y="971550"/>
            <a:ext cx="4572000" cy="4832092"/>
          </a:xfrm>
          <a:prstGeom prst="rect">
            <a:avLst/>
          </a:prstGeom>
        </p:spPr>
        <p:txBody>
          <a:bodyPr>
            <a:spAutoFit/>
          </a:bodyPr>
          <a:lstStyle/>
          <a:p>
            <a:r>
              <a:rPr lang="en-US" altLang="en-US" sz="2000" dirty="0"/>
              <a:t>Globes are inconvenient</a:t>
            </a:r>
          </a:p>
          <a:p>
            <a:endParaRPr lang="en-US" altLang="en-US" dirty="0"/>
          </a:p>
          <a:p>
            <a:r>
              <a:rPr lang="en-US" altLang="en-US" dirty="0"/>
              <a:t>Going from 3D to 2D</a:t>
            </a:r>
          </a:p>
          <a:p>
            <a:pPr marL="285750" indent="-285750">
              <a:buFont typeface="Arial" panose="020B0604020202020204" pitchFamily="34" charset="0"/>
              <a:buChar char="•"/>
            </a:pPr>
            <a:r>
              <a:rPr lang="en-US" altLang="en-US" dirty="0"/>
              <a:t>Geographic Coordinate System uses</a:t>
            </a:r>
          </a:p>
          <a:p>
            <a:r>
              <a:rPr lang="en-US" altLang="en-US" dirty="0"/>
              <a:t>    Latitude, Longitude and Decimal   </a:t>
            </a:r>
          </a:p>
          <a:p>
            <a:r>
              <a:rPr lang="en-US" altLang="en-US" dirty="0"/>
              <a:t>    Degrees for locations and distances</a:t>
            </a:r>
          </a:p>
          <a:p>
            <a:pPr marL="742950" lvl="1" indent="-285750">
              <a:buFont typeface="Arial" panose="020B0604020202020204" pitchFamily="34" charset="0"/>
              <a:buChar char="•"/>
            </a:pPr>
            <a:r>
              <a:rPr lang="en-US" altLang="en-US" dirty="0"/>
              <a:t>No real world units (</a:t>
            </a:r>
            <a:r>
              <a:rPr lang="en-US" altLang="en-US" dirty="0" err="1"/>
              <a:t>ft</a:t>
            </a:r>
            <a:r>
              <a:rPr lang="en-US" altLang="en-US" dirty="0"/>
              <a:t>/m)</a:t>
            </a:r>
          </a:p>
          <a:p>
            <a:pPr marL="742950" lvl="1" indent="-285750">
              <a:buFont typeface="Arial" panose="020B0604020202020204" pitchFamily="34" charset="0"/>
              <a:buChar char="•"/>
            </a:pPr>
            <a:endParaRPr lang="en-US" altLang="en-US" dirty="0"/>
          </a:p>
          <a:p>
            <a:pPr marL="285750" indent="-285750">
              <a:buFont typeface="Arial" panose="020B0604020202020204" pitchFamily="34" charset="0"/>
              <a:buChar char="•"/>
            </a:pPr>
            <a:r>
              <a:rPr lang="en-US" altLang="en-US" dirty="0"/>
              <a:t>Need to “project” features on to flat surface using a map projection and datum that can have real distance units</a:t>
            </a:r>
          </a:p>
          <a:p>
            <a:pPr marL="285750" indent="-285750">
              <a:buFont typeface="Arial" panose="020B0604020202020204" pitchFamily="34" charset="0"/>
              <a:buChar char="•"/>
            </a:pPr>
            <a:endParaRPr lang="en-US" altLang="en-US" dirty="0"/>
          </a:p>
          <a:p>
            <a:pPr marL="285750" indent="-285750">
              <a:buFont typeface="Arial" panose="020B0604020202020204" pitchFamily="34" charset="0"/>
              <a:buChar char="•"/>
            </a:pPr>
            <a:r>
              <a:rPr lang="en-US" altLang="en-US" dirty="0"/>
              <a:t>But distortions will occur!</a:t>
            </a:r>
          </a:p>
          <a:p>
            <a:pPr marL="285750" indent="-285750">
              <a:buFont typeface="Arial" panose="020B0604020202020204" pitchFamily="34" charset="0"/>
              <a:buChar char="•"/>
            </a:pPr>
            <a:endParaRPr lang="en-US" altLang="en-US" dirty="0"/>
          </a:p>
          <a:p>
            <a:pPr lvl="1"/>
            <a:endParaRPr lang="en-US" altLang="en-US" dirty="0"/>
          </a:p>
          <a:p>
            <a:endParaRPr lang="en-US" altLang="en-US" dirty="0"/>
          </a:p>
          <a:p>
            <a:endParaRPr lang="en-US" altLang="en-US" dirty="0"/>
          </a:p>
        </p:txBody>
      </p:sp>
      <p:sp>
        <p:nvSpPr>
          <p:cNvPr id="7" name="TextBox 6"/>
          <p:cNvSpPr txBox="1">
            <a:spLocks noChangeArrowheads="1"/>
          </p:cNvSpPr>
          <p:nvPr/>
        </p:nvSpPr>
        <p:spPr bwMode="auto">
          <a:xfrm>
            <a:off x="7543800" y="1509707"/>
            <a:ext cx="144343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900" dirty="0"/>
              <a:t>https://thebigblogtheory.files.wordpress.com/2010/03/globe-triangle.jpg</a:t>
            </a:r>
          </a:p>
        </p:txBody>
      </p:sp>
      <p:pic>
        <p:nvPicPr>
          <p:cNvPr id="8" name="Picture 5">
            <a:extLst>
              <a:ext uri="{FF2B5EF4-FFF2-40B4-BE49-F238E27FC236}">
                <a16:creationId xmlns:a16="http://schemas.microsoft.com/office/drawing/2014/main" id="{A1485832-37EF-457C-BFC3-5256CC196A0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21448" y="2876550"/>
            <a:ext cx="1944378" cy="1937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B0E5F8F0-A255-430D-9808-C28E6D730D6D}"/>
              </a:ext>
            </a:extLst>
          </p:cNvPr>
          <p:cNvSpPr/>
          <p:nvPr/>
        </p:nvSpPr>
        <p:spPr>
          <a:xfrm>
            <a:off x="7297357" y="3311851"/>
            <a:ext cx="1752600" cy="369332"/>
          </a:xfrm>
          <a:prstGeom prst="rect">
            <a:avLst/>
          </a:prstGeom>
        </p:spPr>
        <p:txBody>
          <a:bodyPr wrap="square">
            <a:spAutoFit/>
          </a:bodyPr>
          <a:lstStyle/>
          <a:p>
            <a:pPr eaLnBrk="1" hangingPunct="1"/>
            <a:r>
              <a:rPr lang="en-US" altLang="en-US" sz="900" dirty="0"/>
              <a:t>Copyright 2014, Aaron Keller, adapted by permission</a:t>
            </a:r>
          </a:p>
        </p:txBody>
      </p:sp>
    </p:spTree>
    <p:extLst>
      <p:ext uri="{BB962C8B-B14F-4D97-AF65-F5344CB8AC3E}">
        <p14:creationId xmlns:p14="http://schemas.microsoft.com/office/powerpoint/2010/main" val="3216265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Datums</a:t>
            </a:r>
          </a:p>
        </p:txBody>
      </p:sp>
      <p:sp>
        <p:nvSpPr>
          <p:cNvPr id="3" name="Content Placeholder 2"/>
          <p:cNvSpPr>
            <a:spLocks noGrp="1"/>
          </p:cNvSpPr>
          <p:nvPr>
            <p:ph idx="1"/>
          </p:nvPr>
        </p:nvSpPr>
        <p:spPr>
          <a:xfrm>
            <a:off x="208464" y="973667"/>
            <a:ext cx="6553200" cy="3394472"/>
          </a:xfrm>
        </p:spPr>
        <p:txBody>
          <a:bodyPr>
            <a:normAutofit fontScale="70000" lnSpcReduction="20000"/>
          </a:bodyPr>
          <a:lstStyle/>
          <a:p>
            <a:r>
              <a:rPr lang="en-US" altLang="en-US" dirty="0"/>
              <a:t>Map projections are based on a Geographic Coordinate System that specifies what Datums (models of the Earth) were used</a:t>
            </a:r>
          </a:p>
          <a:p>
            <a:pPr lvl="1"/>
            <a:r>
              <a:rPr lang="en-US" altLang="en-US" dirty="0"/>
              <a:t>Datums provide locational references and size of the Earth</a:t>
            </a:r>
          </a:p>
          <a:p>
            <a:pPr lvl="1"/>
            <a:r>
              <a:rPr lang="en-US" altLang="en-US" dirty="0"/>
              <a:t>Projections based on different Datums will be offset from one another</a:t>
            </a:r>
          </a:p>
          <a:p>
            <a:pPr lvl="2"/>
            <a:r>
              <a:rPr lang="en-US" altLang="en-US" dirty="0"/>
              <a:t>Amount of offset depends on region</a:t>
            </a:r>
          </a:p>
          <a:p>
            <a:pPr lvl="2"/>
            <a:r>
              <a:rPr lang="en-US" altLang="en-US" dirty="0"/>
              <a:t>Offset typically ranges from 0 – 300 meters</a:t>
            </a:r>
          </a:p>
          <a:p>
            <a:pPr lvl="2"/>
            <a:endParaRPr lang="en-US" altLang="en-US" dirty="0"/>
          </a:p>
          <a:p>
            <a:r>
              <a:rPr lang="en-US" dirty="0"/>
              <a:t>Many desktop software options can “project” data on the fly but Datum transformation may still need to be done</a:t>
            </a:r>
          </a:p>
          <a:p>
            <a:pPr lvl="1"/>
            <a:r>
              <a:rPr lang="en-US" dirty="0"/>
              <a:t>It is still advisable to re-projected data into the same projection and include any Datum transformations </a:t>
            </a:r>
            <a:r>
              <a:rPr lang="en-US" b="1" dirty="0"/>
              <a:t>prior to carrying out your spatial analysis</a:t>
            </a:r>
          </a:p>
          <a:p>
            <a:pPr lvl="1"/>
            <a:r>
              <a:rPr lang="en-US" b="1" dirty="0"/>
              <a:t>See Datum Concept Module on YouTube for more details</a:t>
            </a:r>
          </a:p>
          <a:p>
            <a:pPr lvl="2"/>
            <a:endParaRPr lang="en-US" altLang="en-US" dirty="0"/>
          </a:p>
          <a:p>
            <a:endParaRPr lang="en-US" dirty="0"/>
          </a:p>
        </p:txBody>
      </p:sp>
      <p:sp>
        <p:nvSpPr>
          <p:cNvPr id="5" name="Text Box 4"/>
          <p:cNvSpPr txBox="1">
            <a:spLocks noChangeArrowheads="1"/>
          </p:cNvSpPr>
          <p:nvPr/>
        </p:nvSpPr>
        <p:spPr bwMode="auto">
          <a:xfrm>
            <a:off x="1219200" y="4324350"/>
            <a:ext cx="6400800" cy="400110"/>
          </a:xfrm>
          <a:prstGeom prst="rect">
            <a:avLst/>
          </a:prstGeom>
          <a:solidFill>
            <a:schemeClr val="tx2">
              <a:lumMod val="60000"/>
              <a:lumOff val="40000"/>
            </a:schemeClr>
          </a:solidFill>
          <a:ln>
            <a:noFill/>
          </a:ln>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000" b="1" dirty="0">
                <a:solidFill>
                  <a:schemeClr val="accent6">
                    <a:lumMod val="50000"/>
                  </a:schemeClr>
                </a:solidFill>
              </a:rPr>
              <a:t>UTM Zone 13 NAD 1983  </a:t>
            </a:r>
            <a:r>
              <a:rPr lang="en-US" altLang="en-US" sz="2000" b="1" dirty="0">
                <a:solidFill>
                  <a:schemeClr val="accent6">
                    <a:lumMod val="50000"/>
                  </a:schemeClr>
                </a:solidFill>
                <a:cs typeface="Arial" panose="020B0604020202020204" pitchFamily="34" charset="0"/>
              </a:rPr>
              <a:t>≠  UTM Zone 13 NAD 1927!</a:t>
            </a:r>
          </a:p>
        </p:txBody>
      </p:sp>
      <p:pic>
        <p:nvPicPr>
          <p:cNvPr id="6" name="Picture 4">
            <a:extLst>
              <a:ext uri="{FF2B5EF4-FFF2-40B4-BE49-F238E27FC236}">
                <a16:creationId xmlns:a16="http://schemas.microsoft.com/office/drawing/2014/main" id="{BF0B269E-63CB-4360-A18F-C50C4F1BF7D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35389" y="205979"/>
            <a:ext cx="2369226" cy="1695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5">
            <a:extLst>
              <a:ext uri="{FF2B5EF4-FFF2-40B4-BE49-F238E27FC236}">
                <a16:creationId xmlns:a16="http://schemas.microsoft.com/office/drawing/2014/main" id="{36E7F622-C189-47F9-B736-1ACB612E0DB0}"/>
              </a:ext>
            </a:extLst>
          </p:cNvPr>
          <p:cNvSpPr txBox="1">
            <a:spLocks noChangeArrowheads="1"/>
          </p:cNvSpPr>
          <p:nvPr/>
        </p:nvSpPr>
        <p:spPr bwMode="auto">
          <a:xfrm>
            <a:off x="6735389" y="1901489"/>
            <a:ext cx="25146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900" dirty="0"/>
              <a:t>http://vdatum.noaa.gov/docs/userguide.html</a:t>
            </a:r>
          </a:p>
        </p:txBody>
      </p:sp>
      <p:pic>
        <p:nvPicPr>
          <p:cNvPr id="9" name="Content Placeholder 4">
            <a:extLst>
              <a:ext uri="{FF2B5EF4-FFF2-40B4-BE49-F238E27FC236}">
                <a16:creationId xmlns:a16="http://schemas.microsoft.com/office/drawing/2014/main" id="{176AA592-34ED-4076-A6F2-E155A1A8860B}"/>
              </a:ext>
            </a:extLst>
          </p:cNvPr>
          <p:cNvPicPr>
            <a:picLocks noGrp="1"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6742813" y="2553190"/>
            <a:ext cx="2290952" cy="1193646"/>
          </a:xfrm>
          <a:prstGeom prst="rect">
            <a:avLst/>
          </a:prstGeom>
        </p:spPr>
      </p:pic>
      <p:sp>
        <p:nvSpPr>
          <p:cNvPr id="4" name="Rectangle 3">
            <a:extLst>
              <a:ext uri="{FF2B5EF4-FFF2-40B4-BE49-F238E27FC236}">
                <a16:creationId xmlns:a16="http://schemas.microsoft.com/office/drawing/2014/main" id="{EDBB006A-E985-4B5A-84B4-ACF10C327F93}"/>
              </a:ext>
            </a:extLst>
          </p:cNvPr>
          <p:cNvSpPr/>
          <p:nvPr/>
        </p:nvSpPr>
        <p:spPr>
          <a:xfrm>
            <a:off x="6583202" y="3751696"/>
            <a:ext cx="2590800" cy="507831"/>
          </a:xfrm>
          <a:prstGeom prst="rect">
            <a:avLst/>
          </a:prstGeom>
        </p:spPr>
        <p:txBody>
          <a:bodyPr wrap="square">
            <a:spAutoFit/>
          </a:bodyPr>
          <a:lstStyle/>
          <a:p>
            <a:r>
              <a:rPr lang="en-US" altLang="en-US" sz="900" dirty="0"/>
              <a:t>http://upload.wikimedia.org/wikipedia/commons/4/41/Datum_Shift_Between_NAD27_and_NAD83.png</a:t>
            </a:r>
          </a:p>
        </p:txBody>
      </p:sp>
    </p:spTree>
    <p:extLst>
      <p:ext uri="{BB962C8B-B14F-4D97-AF65-F5344CB8AC3E}">
        <p14:creationId xmlns:p14="http://schemas.microsoft.com/office/powerpoint/2010/main" val="3307533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926" y="205979"/>
            <a:ext cx="8229600" cy="857250"/>
          </a:xfrm>
        </p:spPr>
        <p:txBody>
          <a:bodyPr/>
          <a:lstStyle/>
          <a:p>
            <a:r>
              <a:rPr lang="en-US" altLang="en-US" dirty="0"/>
              <a:t>A closer look at the 3D to 2D problem…</a:t>
            </a: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6745" y="830778"/>
            <a:ext cx="5150874" cy="2792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6534929" y="1762970"/>
            <a:ext cx="2525661" cy="369332"/>
          </a:xfrm>
          <a:prstGeom prst="rect">
            <a:avLst/>
          </a:prstGeom>
          <a:solidFill>
            <a:schemeClr val="bg1"/>
          </a:solidFill>
        </p:spPr>
        <p:txBody>
          <a:bodyPr wrap="square">
            <a:spAutoFit/>
          </a:bodyPr>
          <a:lstStyle/>
          <a:p>
            <a:pPr eaLnBrk="1" hangingPunct="1">
              <a:defRPr/>
            </a:pPr>
            <a:r>
              <a:rPr lang="en-US" dirty="0">
                <a:latin typeface="+mj-lt"/>
              </a:rPr>
              <a:t>Projection Plane</a:t>
            </a:r>
            <a:endParaRPr lang="en-US" dirty="0">
              <a:latin typeface="Arial" charset="0"/>
            </a:endParaRPr>
          </a:p>
        </p:txBody>
      </p:sp>
      <p:sp>
        <p:nvSpPr>
          <p:cNvPr id="6" name="Rectangle 6"/>
          <p:cNvSpPr>
            <a:spLocks noChangeArrowheads="1"/>
          </p:cNvSpPr>
          <p:nvPr/>
        </p:nvSpPr>
        <p:spPr bwMode="auto">
          <a:xfrm>
            <a:off x="152400" y="1765590"/>
            <a:ext cx="3345590"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AutoNum type="arabicPeriod"/>
            </a:pPr>
            <a:r>
              <a:rPr lang="en-US" altLang="en-US" sz="1800" dirty="0"/>
              <a:t>This much earth’s surface</a:t>
            </a:r>
          </a:p>
          <a:p>
            <a:pPr eaLnBrk="1" hangingPunct="1">
              <a:spcBef>
                <a:spcPct val="0"/>
              </a:spcBef>
              <a:buFontTx/>
              <a:buNone/>
            </a:pPr>
            <a:r>
              <a:rPr lang="en-US" altLang="en-US" sz="1800" dirty="0"/>
              <a:t> </a:t>
            </a:r>
          </a:p>
        </p:txBody>
      </p:sp>
      <p:sp>
        <p:nvSpPr>
          <p:cNvPr id="7" name="Rectangle 6"/>
          <p:cNvSpPr/>
          <p:nvPr/>
        </p:nvSpPr>
        <p:spPr>
          <a:xfrm>
            <a:off x="2743200" y="3047486"/>
            <a:ext cx="4163034" cy="646331"/>
          </a:xfrm>
          <a:prstGeom prst="rect">
            <a:avLst/>
          </a:prstGeom>
          <a:solidFill>
            <a:schemeClr val="bg1"/>
          </a:solidFill>
        </p:spPr>
        <p:txBody>
          <a:bodyPr wrap="square">
            <a:spAutoFit/>
          </a:bodyPr>
          <a:lstStyle/>
          <a:p>
            <a:pPr marL="342900" indent="-342900" eaLnBrk="1" hangingPunct="1">
              <a:defRPr/>
            </a:pPr>
            <a:r>
              <a:rPr lang="en-US" dirty="0">
                <a:latin typeface="+mj-lt"/>
              </a:rPr>
              <a:t>2.  has to fit onto this much map surface...</a:t>
            </a:r>
          </a:p>
          <a:p>
            <a:pPr marL="342900" indent="-342900" eaLnBrk="1" hangingPunct="1">
              <a:defRPr/>
            </a:pPr>
            <a:endParaRPr lang="en-US" dirty="0">
              <a:latin typeface="Arial" charset="0"/>
            </a:endParaRPr>
          </a:p>
        </p:txBody>
      </p:sp>
      <p:sp>
        <p:nvSpPr>
          <p:cNvPr id="8" name="Rectangle 3"/>
          <p:cNvSpPr>
            <a:spLocks noChangeArrowheads="1"/>
          </p:cNvSpPr>
          <p:nvPr/>
        </p:nvSpPr>
        <p:spPr bwMode="auto">
          <a:xfrm>
            <a:off x="2424417" y="3646026"/>
            <a:ext cx="48006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000" dirty="0"/>
              <a:t>http://webhelp.esri.com/arcgisexplorer/900/en/map_projections.htm</a:t>
            </a:r>
          </a:p>
        </p:txBody>
      </p:sp>
      <p:sp>
        <p:nvSpPr>
          <p:cNvPr id="9" name="Rectangle 8"/>
          <p:cNvSpPr>
            <a:spLocks noChangeArrowheads="1"/>
          </p:cNvSpPr>
          <p:nvPr/>
        </p:nvSpPr>
        <p:spPr bwMode="auto">
          <a:xfrm>
            <a:off x="914400" y="4090678"/>
            <a:ext cx="73152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000" dirty="0"/>
              <a:t>...</a:t>
            </a:r>
            <a:r>
              <a:rPr lang="en-US" altLang="en-US" sz="1800" dirty="0"/>
              <a:t>therefore, much of the earth's surface has to be represented as smaller than the nominal (real) scale and features are distorted </a:t>
            </a:r>
          </a:p>
        </p:txBody>
      </p:sp>
    </p:spTree>
    <p:extLst>
      <p:ext uri="{BB962C8B-B14F-4D97-AF65-F5344CB8AC3E}">
        <p14:creationId xmlns:p14="http://schemas.microsoft.com/office/powerpoint/2010/main" val="3365538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Distortion</a:t>
            </a:r>
            <a:endParaRPr lang="en-US" dirty="0"/>
          </a:p>
        </p:txBody>
      </p:sp>
      <p:sp>
        <p:nvSpPr>
          <p:cNvPr id="3" name="Content Placeholder 2"/>
          <p:cNvSpPr>
            <a:spLocks noGrp="1"/>
          </p:cNvSpPr>
          <p:nvPr>
            <p:ph idx="1"/>
          </p:nvPr>
        </p:nvSpPr>
        <p:spPr/>
        <p:txBody>
          <a:bodyPr>
            <a:normAutofit fontScale="92500" lnSpcReduction="10000"/>
          </a:bodyPr>
          <a:lstStyle/>
          <a:p>
            <a:pPr>
              <a:lnSpc>
                <a:spcPct val="80000"/>
              </a:lnSpc>
            </a:pPr>
            <a:r>
              <a:rPr lang="en-US" altLang="en-US" dirty="0"/>
              <a:t>Anytime we go from 3D to 2D we introduce distortion</a:t>
            </a:r>
          </a:p>
          <a:p>
            <a:pPr lvl="1">
              <a:lnSpc>
                <a:spcPct val="80000"/>
              </a:lnSpc>
            </a:pPr>
            <a:r>
              <a:rPr lang="en-US" altLang="en-US" dirty="0"/>
              <a:t>Think “flattened globe”</a:t>
            </a:r>
          </a:p>
          <a:p>
            <a:pPr lvl="1">
              <a:lnSpc>
                <a:spcPct val="80000"/>
              </a:lnSpc>
            </a:pPr>
            <a:r>
              <a:rPr lang="en-US" altLang="en-US" b="1" i="1" dirty="0"/>
              <a:t>All</a:t>
            </a:r>
            <a:r>
              <a:rPr lang="en-US" altLang="en-US" dirty="0"/>
              <a:t> map projections introduce distortion</a:t>
            </a:r>
          </a:p>
          <a:p>
            <a:pPr>
              <a:lnSpc>
                <a:spcPct val="80000"/>
              </a:lnSpc>
            </a:pPr>
            <a:r>
              <a:rPr lang="en-US" altLang="en-US" dirty="0"/>
              <a:t>4 properties (S-A-D-D)</a:t>
            </a:r>
          </a:p>
          <a:p>
            <a:pPr lvl="1">
              <a:lnSpc>
                <a:spcPct val="80000"/>
              </a:lnSpc>
            </a:pPr>
            <a:r>
              <a:rPr lang="en-US" altLang="en-US" b="1" i="1" dirty="0"/>
              <a:t>S</a:t>
            </a:r>
            <a:r>
              <a:rPr lang="en-US" altLang="en-US" dirty="0"/>
              <a:t>hape</a:t>
            </a:r>
          </a:p>
          <a:p>
            <a:pPr lvl="1">
              <a:lnSpc>
                <a:spcPct val="80000"/>
              </a:lnSpc>
            </a:pPr>
            <a:r>
              <a:rPr lang="en-US" altLang="en-US" b="1" i="1" dirty="0"/>
              <a:t>A</a:t>
            </a:r>
            <a:r>
              <a:rPr lang="en-US" altLang="en-US" dirty="0"/>
              <a:t>rea</a:t>
            </a:r>
          </a:p>
          <a:p>
            <a:pPr lvl="1">
              <a:lnSpc>
                <a:spcPct val="80000"/>
              </a:lnSpc>
            </a:pPr>
            <a:r>
              <a:rPr lang="en-US" altLang="en-US" b="1" i="1" dirty="0"/>
              <a:t>D</a:t>
            </a:r>
            <a:r>
              <a:rPr lang="en-US" altLang="en-US" dirty="0"/>
              <a:t>istance</a:t>
            </a:r>
          </a:p>
          <a:p>
            <a:pPr lvl="1">
              <a:lnSpc>
                <a:spcPct val="80000"/>
              </a:lnSpc>
            </a:pPr>
            <a:r>
              <a:rPr lang="en-US" altLang="en-US" b="1" i="1" dirty="0"/>
              <a:t>D</a:t>
            </a:r>
            <a:r>
              <a:rPr lang="en-US" altLang="en-US" dirty="0"/>
              <a:t>irection</a:t>
            </a:r>
          </a:p>
          <a:p>
            <a:pPr>
              <a:lnSpc>
                <a:spcPct val="80000"/>
              </a:lnSpc>
            </a:pPr>
            <a:r>
              <a:rPr lang="en-US" altLang="en-US" dirty="0"/>
              <a:t>Distortion property and degree of distortion can be controlled</a:t>
            </a:r>
          </a:p>
          <a:p>
            <a:pPr lvl="1">
              <a:lnSpc>
                <a:spcPct val="80000"/>
              </a:lnSpc>
            </a:pPr>
            <a:r>
              <a:rPr lang="en-US" altLang="en-US" dirty="0"/>
              <a:t>Choose map projection to </a:t>
            </a:r>
            <a:r>
              <a:rPr lang="en-US" altLang="en-US" i="1" dirty="0"/>
              <a:t>preserve</a:t>
            </a:r>
            <a:r>
              <a:rPr lang="en-US" altLang="en-US" dirty="0"/>
              <a:t> important property for the specific needs of the application</a:t>
            </a:r>
          </a:p>
        </p:txBody>
      </p:sp>
      <p:pic>
        <p:nvPicPr>
          <p:cNvPr id="4" name="Picture 2" descr="http://thepioneerwoman.com/homeschooling/wp-content/uploads/sites/6/2010/11/inflatable-globe-630x420.jpg">
            <a:extLst>
              <a:ext uri="{FF2B5EF4-FFF2-40B4-BE49-F238E27FC236}">
                <a16:creationId xmlns:a16="http://schemas.microsoft.com/office/drawing/2014/main" id="{53407AFD-6E6D-467C-B880-C2E557F29BD0}"/>
              </a:ext>
            </a:extLst>
          </p:cNvPr>
          <p:cNvPicPr>
            <a:picLocks noChangeAspect="1" noChangeArrowheads="1"/>
          </p:cNvPicPr>
          <p:nvPr/>
        </p:nvPicPr>
        <p:blipFill>
          <a:blip r:embed="rId2" cstate="print"/>
          <a:srcRect/>
          <a:stretch>
            <a:fillRect/>
          </a:stretch>
        </p:blipFill>
        <p:spPr bwMode="auto">
          <a:xfrm>
            <a:off x="6324600" y="1504950"/>
            <a:ext cx="2734134" cy="1823025"/>
          </a:xfrm>
          <a:prstGeom prst="rect">
            <a:avLst/>
          </a:prstGeom>
          <a:noFill/>
        </p:spPr>
      </p:pic>
      <p:sp>
        <p:nvSpPr>
          <p:cNvPr id="6" name="TextBox 5">
            <a:extLst>
              <a:ext uri="{FF2B5EF4-FFF2-40B4-BE49-F238E27FC236}">
                <a16:creationId xmlns:a16="http://schemas.microsoft.com/office/drawing/2014/main" id="{257DB08F-E1B1-4634-B0C8-7E4AE6D70EFC}"/>
              </a:ext>
            </a:extLst>
          </p:cNvPr>
          <p:cNvSpPr txBox="1"/>
          <p:nvPr/>
        </p:nvSpPr>
        <p:spPr>
          <a:xfrm>
            <a:off x="6391734" y="2996296"/>
            <a:ext cx="2667000" cy="646331"/>
          </a:xfrm>
          <a:prstGeom prst="rect">
            <a:avLst/>
          </a:prstGeom>
          <a:noFill/>
        </p:spPr>
        <p:txBody>
          <a:bodyPr wrap="square" rtlCol="0">
            <a:spAutoFit/>
          </a:bodyPr>
          <a:lstStyle/>
          <a:p>
            <a:r>
              <a:rPr lang="en-US" sz="900" dirty="0"/>
              <a:t>http://thepioneerwoman.com/homeschooling/2010/11/choosing-a-globe-for-your-home-school/</a:t>
            </a:r>
          </a:p>
          <a:p>
            <a:endParaRPr lang="en-US" dirty="0"/>
          </a:p>
        </p:txBody>
      </p:sp>
    </p:spTree>
    <p:extLst>
      <p:ext uri="{BB962C8B-B14F-4D97-AF65-F5344CB8AC3E}">
        <p14:creationId xmlns:p14="http://schemas.microsoft.com/office/powerpoint/2010/main" val="249360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32DB6FA-839D-4EA4-B8C2-3F7E737E6D3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9500" y="759756"/>
            <a:ext cx="2912279" cy="1655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C4FD677A-6E89-455F-A4F1-C89BE636C4E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981" y="2846798"/>
            <a:ext cx="3111848" cy="1680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A065E0BE-3029-4238-B601-7FB1641B84D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39478" y="677439"/>
            <a:ext cx="3238026" cy="1655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DD7C235D-9BF8-448F-8E70-D54EFDD74DB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51574" y="2594741"/>
            <a:ext cx="2725930" cy="1932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BFFD6E48-FBEB-49A9-B31D-BD09A6C0076B}"/>
              </a:ext>
            </a:extLst>
          </p:cNvPr>
          <p:cNvSpPr txBox="1"/>
          <p:nvPr/>
        </p:nvSpPr>
        <p:spPr>
          <a:xfrm>
            <a:off x="3124200" y="209550"/>
            <a:ext cx="3124200" cy="369332"/>
          </a:xfrm>
          <a:prstGeom prst="rect">
            <a:avLst/>
          </a:prstGeom>
          <a:noFill/>
        </p:spPr>
        <p:txBody>
          <a:bodyPr wrap="square" rtlCol="0">
            <a:spAutoFit/>
          </a:bodyPr>
          <a:lstStyle/>
          <a:p>
            <a:r>
              <a:rPr lang="en-US" dirty="0"/>
              <a:t>Types of Distortions</a:t>
            </a:r>
          </a:p>
        </p:txBody>
      </p:sp>
      <p:sp>
        <p:nvSpPr>
          <p:cNvPr id="7" name="TextBox 6">
            <a:extLst>
              <a:ext uri="{FF2B5EF4-FFF2-40B4-BE49-F238E27FC236}">
                <a16:creationId xmlns:a16="http://schemas.microsoft.com/office/drawing/2014/main" id="{AB570EE2-7907-4A1C-ADCA-DEF80B01D06B}"/>
              </a:ext>
            </a:extLst>
          </p:cNvPr>
          <p:cNvSpPr txBox="1"/>
          <p:nvPr/>
        </p:nvSpPr>
        <p:spPr>
          <a:xfrm>
            <a:off x="2836479" y="4156863"/>
            <a:ext cx="990600" cy="338554"/>
          </a:xfrm>
          <a:prstGeom prst="rect">
            <a:avLst/>
          </a:prstGeom>
          <a:noFill/>
        </p:spPr>
        <p:txBody>
          <a:bodyPr wrap="square" rtlCol="0">
            <a:spAutoFit/>
          </a:bodyPr>
          <a:lstStyle/>
          <a:p>
            <a:r>
              <a:rPr lang="en-US" sz="1600" dirty="0"/>
              <a:t>Area</a:t>
            </a:r>
          </a:p>
        </p:txBody>
      </p:sp>
      <p:sp>
        <p:nvSpPr>
          <p:cNvPr id="8" name="TextBox 7">
            <a:extLst>
              <a:ext uri="{FF2B5EF4-FFF2-40B4-BE49-F238E27FC236}">
                <a16:creationId xmlns:a16="http://schemas.microsoft.com/office/drawing/2014/main" id="{1E60FE9B-3D77-4533-90E8-CA8D2462BCB7}"/>
              </a:ext>
            </a:extLst>
          </p:cNvPr>
          <p:cNvSpPr txBox="1"/>
          <p:nvPr/>
        </p:nvSpPr>
        <p:spPr>
          <a:xfrm>
            <a:off x="7926114" y="1504950"/>
            <a:ext cx="1143000" cy="369332"/>
          </a:xfrm>
          <a:prstGeom prst="rect">
            <a:avLst/>
          </a:prstGeom>
          <a:noFill/>
        </p:spPr>
        <p:txBody>
          <a:bodyPr wrap="square" rtlCol="0">
            <a:spAutoFit/>
          </a:bodyPr>
          <a:lstStyle/>
          <a:p>
            <a:r>
              <a:rPr lang="en-US" dirty="0"/>
              <a:t>Distance</a:t>
            </a:r>
          </a:p>
        </p:txBody>
      </p:sp>
      <p:sp>
        <p:nvSpPr>
          <p:cNvPr id="9" name="TextBox 8">
            <a:extLst>
              <a:ext uri="{FF2B5EF4-FFF2-40B4-BE49-F238E27FC236}">
                <a16:creationId xmlns:a16="http://schemas.microsoft.com/office/drawing/2014/main" id="{8550B7E0-A314-4BF6-BFFC-0ED9FD274B23}"/>
              </a:ext>
            </a:extLst>
          </p:cNvPr>
          <p:cNvSpPr txBox="1"/>
          <p:nvPr/>
        </p:nvSpPr>
        <p:spPr>
          <a:xfrm>
            <a:off x="7888014" y="3376507"/>
            <a:ext cx="1219200" cy="369332"/>
          </a:xfrm>
          <a:prstGeom prst="rect">
            <a:avLst/>
          </a:prstGeom>
          <a:noFill/>
        </p:spPr>
        <p:txBody>
          <a:bodyPr wrap="square" rtlCol="0">
            <a:spAutoFit/>
          </a:bodyPr>
          <a:lstStyle/>
          <a:p>
            <a:r>
              <a:rPr lang="en-US" dirty="0"/>
              <a:t>Direction</a:t>
            </a:r>
          </a:p>
        </p:txBody>
      </p:sp>
      <p:sp>
        <p:nvSpPr>
          <p:cNvPr id="10" name="Rectangle 9">
            <a:extLst>
              <a:ext uri="{FF2B5EF4-FFF2-40B4-BE49-F238E27FC236}">
                <a16:creationId xmlns:a16="http://schemas.microsoft.com/office/drawing/2014/main" id="{9040C8B5-F8B0-49DC-9B4F-309B3C2F58C8}"/>
              </a:ext>
            </a:extLst>
          </p:cNvPr>
          <p:cNvSpPr/>
          <p:nvPr/>
        </p:nvSpPr>
        <p:spPr>
          <a:xfrm>
            <a:off x="1981200" y="4682693"/>
            <a:ext cx="4648200" cy="369332"/>
          </a:xfrm>
          <a:prstGeom prst="rect">
            <a:avLst/>
          </a:prstGeom>
        </p:spPr>
        <p:txBody>
          <a:bodyPr wrap="square">
            <a:spAutoFit/>
          </a:bodyPr>
          <a:lstStyle/>
          <a:p>
            <a:pPr eaLnBrk="1" hangingPunct="1"/>
            <a:r>
              <a:rPr lang="en-US" altLang="en-US" dirty="0">
                <a:hlinkClick r:id="rId6"/>
              </a:rPr>
              <a:t>An Album of Map Projections, USGS 1989 </a:t>
            </a:r>
            <a:endParaRPr lang="en-US" altLang="en-US" dirty="0"/>
          </a:p>
        </p:txBody>
      </p:sp>
    </p:spTree>
    <p:extLst>
      <p:ext uri="{BB962C8B-B14F-4D97-AF65-F5344CB8AC3E}">
        <p14:creationId xmlns:p14="http://schemas.microsoft.com/office/powerpoint/2010/main" val="1289567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3"/>
          <p:cNvSpPr>
            <a:spLocks noGrp="1"/>
          </p:cNvSpPr>
          <p:nvPr>
            <p:ph type="title"/>
          </p:nvPr>
        </p:nvSpPr>
        <p:spPr>
          <a:xfrm>
            <a:off x="457200" y="0"/>
            <a:ext cx="8229600" cy="857250"/>
          </a:xfrm>
        </p:spPr>
        <p:txBody>
          <a:bodyPr/>
          <a:lstStyle/>
          <a:p>
            <a:r>
              <a:rPr lang="en-US" sz="4000" dirty="0">
                <a:ea typeface="ＭＳ Ｐゴシック" pitchFamily="34" charset="-128"/>
              </a:rPr>
              <a:t>Projections</a:t>
            </a:r>
          </a:p>
        </p:txBody>
      </p:sp>
      <p:pic>
        <p:nvPicPr>
          <p:cNvPr id="39938" name="Picture 2" descr="D:\ActiveFolders\CoreConceptsGISBook\Chapter4Done\ArtWorkImagesChapter4\Projections.tif"/>
          <p:cNvPicPr>
            <a:picLocks noChangeAspect="1" noChangeArrowheads="1"/>
          </p:cNvPicPr>
          <p:nvPr/>
        </p:nvPicPr>
        <p:blipFill>
          <a:blip r:embed="rId2" cstate="print"/>
          <a:srcRect/>
          <a:stretch>
            <a:fillRect/>
          </a:stretch>
        </p:blipFill>
        <p:spPr bwMode="auto">
          <a:xfrm>
            <a:off x="1746251" y="1233055"/>
            <a:ext cx="5356225" cy="1801849"/>
          </a:xfrm>
          <a:prstGeom prst="rect">
            <a:avLst/>
          </a:prstGeom>
          <a:noFill/>
          <a:ln w="9525">
            <a:noFill/>
            <a:miter lim="800000"/>
            <a:headEnd/>
            <a:tailEnd/>
          </a:ln>
        </p:spPr>
      </p:pic>
      <p:sp>
        <p:nvSpPr>
          <p:cNvPr id="39939" name="TextBox 5"/>
          <p:cNvSpPr txBox="1">
            <a:spLocks noChangeArrowheads="1"/>
          </p:cNvSpPr>
          <p:nvPr/>
        </p:nvSpPr>
        <p:spPr bwMode="auto">
          <a:xfrm>
            <a:off x="496888" y="658417"/>
            <a:ext cx="8382000" cy="534762"/>
          </a:xfrm>
          <a:prstGeom prst="rect">
            <a:avLst/>
          </a:prstGeom>
          <a:noFill/>
          <a:ln w="9525">
            <a:noFill/>
            <a:miter lim="800000"/>
            <a:headEnd/>
            <a:tailEnd/>
          </a:ln>
        </p:spPr>
        <p:txBody>
          <a:bodyPr lIns="102870" tIns="51435" rIns="102870" bIns="51435">
            <a:spAutoFit/>
          </a:bodyPr>
          <a:lstStyle/>
          <a:p>
            <a:pPr>
              <a:buClr>
                <a:srgbClr val="C00000"/>
              </a:buClr>
            </a:pPr>
            <a:r>
              <a:rPr lang="en-US" sz="2800">
                <a:latin typeface="Calibri" pitchFamily="34" charset="0"/>
              </a:rPr>
              <a:t>Features </a:t>
            </a:r>
            <a:r>
              <a:rPr lang="en-US">
                <a:latin typeface="Calibri" pitchFamily="34" charset="0"/>
              </a:rPr>
              <a:t>are projected onto one of three </a:t>
            </a:r>
            <a:r>
              <a:rPr lang="en-US" altLang="en-US">
                <a:latin typeface="Calibri" pitchFamily="34" charset="0"/>
              </a:rPr>
              <a:t>“</a:t>
            </a:r>
            <a:r>
              <a:rPr lang="en-US">
                <a:latin typeface="Calibri" pitchFamily="34" charset="0"/>
              </a:rPr>
              <a:t>developable</a:t>
            </a:r>
            <a:r>
              <a:rPr lang="en-US" altLang="en-US">
                <a:latin typeface="Calibri" pitchFamily="34" charset="0"/>
              </a:rPr>
              <a:t>”</a:t>
            </a:r>
            <a:r>
              <a:rPr lang="en-US">
                <a:latin typeface="Calibri" pitchFamily="34" charset="0"/>
              </a:rPr>
              <a:t> surfaces.</a:t>
            </a:r>
          </a:p>
        </p:txBody>
      </p:sp>
      <p:sp>
        <p:nvSpPr>
          <p:cNvPr id="39940" name="Rectangle 5"/>
          <p:cNvSpPr>
            <a:spLocks noChangeArrowheads="1"/>
          </p:cNvSpPr>
          <p:nvPr/>
        </p:nvSpPr>
        <p:spPr bwMode="auto">
          <a:xfrm>
            <a:off x="165100" y="4761310"/>
            <a:ext cx="5664200" cy="319318"/>
          </a:xfrm>
          <a:prstGeom prst="rect">
            <a:avLst/>
          </a:prstGeom>
          <a:noFill/>
          <a:ln w="9525">
            <a:noFill/>
            <a:miter lim="800000"/>
            <a:headEnd/>
            <a:tailEnd/>
          </a:ln>
        </p:spPr>
        <p:txBody>
          <a:bodyPr lIns="102870" tIns="51435" rIns="102870" bIns="51435">
            <a:spAutoFit/>
          </a:bodyPr>
          <a:lstStyle/>
          <a:p>
            <a:r>
              <a:rPr lang="en-US" sz="1400" dirty="0">
                <a:latin typeface="Calibri" pitchFamily="34" charset="0"/>
                <a:hlinkClick r:id="rId3"/>
              </a:rPr>
              <a:t>https://en.wikipedia.org/wiki/Map_projection</a:t>
            </a:r>
            <a:r>
              <a:rPr lang="en-US" sz="1400" dirty="0">
                <a:latin typeface="Calibri" pitchFamily="34" charset="0"/>
              </a:rPr>
              <a:t> </a:t>
            </a:r>
          </a:p>
        </p:txBody>
      </p:sp>
      <p:sp>
        <p:nvSpPr>
          <p:cNvPr id="39941" name="Rectangle 6"/>
          <p:cNvSpPr>
            <a:spLocks noChangeArrowheads="1"/>
          </p:cNvSpPr>
          <p:nvPr/>
        </p:nvSpPr>
        <p:spPr bwMode="auto">
          <a:xfrm>
            <a:off x="5514976" y="3052763"/>
            <a:ext cx="3000375" cy="965649"/>
          </a:xfrm>
          <a:prstGeom prst="rect">
            <a:avLst/>
          </a:prstGeom>
          <a:noFill/>
          <a:ln w="9525">
            <a:noFill/>
            <a:miter lim="800000"/>
            <a:headEnd/>
            <a:tailEnd/>
          </a:ln>
        </p:spPr>
        <p:txBody>
          <a:bodyPr lIns="102870" tIns="51435" rIns="102870" bIns="51435">
            <a:spAutoFit/>
          </a:bodyPr>
          <a:lstStyle/>
          <a:p>
            <a:r>
              <a:rPr lang="en-US" sz="1400" b="1" dirty="0">
                <a:latin typeface="Calibri" pitchFamily="34" charset="0"/>
              </a:rPr>
              <a:t>Conic: </a:t>
            </a:r>
            <a:r>
              <a:rPr lang="en-US" sz="1400" dirty="0">
                <a:latin typeface="Calibri" pitchFamily="34" charset="0"/>
              </a:rPr>
              <a:t>a map projection where the earth</a:t>
            </a:r>
            <a:r>
              <a:rPr lang="en-US" altLang="en-US" sz="1400" dirty="0">
                <a:latin typeface="Calibri" pitchFamily="34" charset="0"/>
              </a:rPr>
              <a:t>’</a:t>
            </a:r>
            <a:r>
              <a:rPr lang="en-US" altLang="ja-JP" sz="1400" dirty="0">
                <a:latin typeface="Calibri" pitchFamily="34" charset="0"/>
              </a:rPr>
              <a:t>s surface is projected onto a tangent or secant cone, which is then cut from apex to base and laid flat</a:t>
            </a:r>
            <a:endParaRPr lang="en-US" sz="1400" dirty="0">
              <a:latin typeface="Calibri" pitchFamily="34" charset="0"/>
            </a:endParaRPr>
          </a:p>
        </p:txBody>
      </p:sp>
      <p:sp>
        <p:nvSpPr>
          <p:cNvPr id="39942" name="Rectangle 7"/>
          <p:cNvSpPr>
            <a:spLocks noChangeArrowheads="1"/>
          </p:cNvSpPr>
          <p:nvPr/>
        </p:nvSpPr>
        <p:spPr bwMode="auto">
          <a:xfrm>
            <a:off x="3114675" y="3052762"/>
            <a:ext cx="2457450" cy="1181093"/>
          </a:xfrm>
          <a:prstGeom prst="rect">
            <a:avLst/>
          </a:prstGeom>
          <a:noFill/>
          <a:ln w="9525">
            <a:noFill/>
            <a:miter lim="800000"/>
            <a:headEnd/>
            <a:tailEnd/>
          </a:ln>
        </p:spPr>
        <p:txBody>
          <a:bodyPr lIns="102870" tIns="51435" rIns="102870" bIns="51435">
            <a:spAutoFit/>
          </a:bodyPr>
          <a:lstStyle/>
          <a:p>
            <a:r>
              <a:rPr lang="en-US" sz="1400" b="1" dirty="0">
                <a:latin typeface="Calibri" pitchFamily="34" charset="0"/>
              </a:rPr>
              <a:t>Cylindrical: </a:t>
            </a:r>
            <a:r>
              <a:rPr lang="en-US" sz="1400" dirty="0">
                <a:latin typeface="Calibri" pitchFamily="34" charset="0"/>
              </a:rPr>
              <a:t>a map projection where the earth</a:t>
            </a:r>
            <a:r>
              <a:rPr lang="en-US" altLang="en-US" sz="1400" dirty="0">
                <a:latin typeface="Calibri" pitchFamily="34" charset="0"/>
              </a:rPr>
              <a:t>’</a:t>
            </a:r>
            <a:r>
              <a:rPr lang="en-US" altLang="ja-JP" sz="1400" dirty="0">
                <a:latin typeface="Calibri" pitchFamily="34" charset="0"/>
              </a:rPr>
              <a:t>s surface is projected onto a tangent or secant cylinder, which is then cut lengthwise and laid flat</a:t>
            </a:r>
            <a:endParaRPr lang="en-US" sz="1400" dirty="0">
              <a:latin typeface="Calibri" pitchFamily="34" charset="0"/>
            </a:endParaRPr>
          </a:p>
        </p:txBody>
      </p:sp>
      <p:sp>
        <p:nvSpPr>
          <p:cNvPr id="39943" name="Rectangle 8"/>
          <p:cNvSpPr>
            <a:spLocks noChangeArrowheads="1"/>
          </p:cNvSpPr>
          <p:nvPr/>
        </p:nvSpPr>
        <p:spPr bwMode="auto">
          <a:xfrm>
            <a:off x="1228726" y="3052763"/>
            <a:ext cx="1857375" cy="1396536"/>
          </a:xfrm>
          <a:prstGeom prst="rect">
            <a:avLst/>
          </a:prstGeom>
          <a:noFill/>
          <a:ln w="9525">
            <a:noFill/>
            <a:miter lim="800000"/>
            <a:headEnd/>
            <a:tailEnd/>
          </a:ln>
        </p:spPr>
        <p:txBody>
          <a:bodyPr lIns="102870" tIns="51435" rIns="102870" bIns="51435">
            <a:spAutoFit/>
          </a:bodyPr>
          <a:lstStyle/>
          <a:p>
            <a:r>
              <a:rPr lang="en-US" sz="1400" b="1" dirty="0">
                <a:latin typeface="Calibri" pitchFamily="34" charset="0"/>
              </a:rPr>
              <a:t>Planar: </a:t>
            </a:r>
            <a:r>
              <a:rPr lang="en-US" sz="1400" dirty="0">
                <a:latin typeface="Calibri" pitchFamily="34" charset="0"/>
              </a:rPr>
              <a:t>a map projection resulting from the conceptual projection of the earth onto a tangent or secant plane</a:t>
            </a:r>
          </a:p>
        </p:txBody>
      </p:sp>
      <p:sp>
        <p:nvSpPr>
          <p:cNvPr id="39944" name="Slide Number Placeholder 3"/>
          <p:cNvSpPr txBox="1">
            <a:spLocks/>
          </p:cNvSpPr>
          <p:nvPr/>
        </p:nvSpPr>
        <p:spPr bwMode="auto">
          <a:xfrm>
            <a:off x="6553200" y="4767263"/>
            <a:ext cx="2133600" cy="273844"/>
          </a:xfrm>
          <a:prstGeom prst="rect">
            <a:avLst/>
          </a:prstGeom>
          <a:noFill/>
          <a:ln w="9525">
            <a:noFill/>
            <a:miter lim="800000"/>
            <a:headEnd/>
            <a:tailEnd/>
          </a:ln>
        </p:spPr>
        <p:txBody>
          <a:bodyPr anchor="ctr"/>
          <a:lstStyle/>
          <a:p>
            <a:pPr algn="r" eaLnBrk="0" hangingPunct="0"/>
            <a:fld id="{B4BC1F21-3C79-4602-9229-A347DF0B92A2}" type="slidenum">
              <a:rPr lang="en-US" sz="1200">
                <a:solidFill>
                  <a:schemeClr val="bg1"/>
                </a:solidFill>
                <a:latin typeface="Helvetica" charset="0"/>
              </a:rPr>
              <a:pPr algn="r" eaLnBrk="0" hangingPunct="0"/>
              <a:t>8</a:t>
            </a:fld>
            <a:endParaRPr lang="en-US" sz="1200">
              <a:solidFill>
                <a:schemeClr val="bg1"/>
              </a:solidFill>
              <a:latin typeface="Helvetica" charset="0"/>
            </a:endParaRPr>
          </a:p>
        </p:txBody>
      </p:sp>
    </p:spTree>
    <p:extLst>
      <p:ext uri="{BB962C8B-B14F-4D97-AF65-F5344CB8AC3E}">
        <p14:creationId xmlns:p14="http://schemas.microsoft.com/office/powerpoint/2010/main" val="4065291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a:xfrm>
            <a:off x="239641" y="-297891"/>
            <a:ext cx="8750300" cy="857250"/>
          </a:xfrm>
        </p:spPr>
        <p:txBody>
          <a:bodyPr lIns="92075" tIns="46038" rIns="92075" bIns="46038">
            <a:normAutofit fontScale="90000"/>
          </a:bodyPr>
          <a:lstStyle/>
          <a:p>
            <a:pPr eaLnBrk="1" hangingPunct="1"/>
            <a:br>
              <a:rPr lang="en-US" dirty="0">
                <a:ea typeface="ＭＳ Ｐゴシック" pitchFamily="34" charset="-128"/>
              </a:rPr>
            </a:br>
            <a:r>
              <a:rPr lang="en-US" dirty="0">
                <a:ea typeface="ＭＳ Ｐゴシック" pitchFamily="34" charset="-128"/>
              </a:rPr>
              <a:t>Planar Projection</a:t>
            </a:r>
          </a:p>
        </p:txBody>
      </p:sp>
      <p:sp>
        <p:nvSpPr>
          <p:cNvPr id="37890" name="Rectangle 3"/>
          <p:cNvSpPr>
            <a:spLocks noGrp="1" noChangeArrowheads="1"/>
          </p:cNvSpPr>
          <p:nvPr>
            <p:ph idx="1"/>
          </p:nvPr>
        </p:nvSpPr>
        <p:spPr>
          <a:xfrm>
            <a:off x="381000" y="689491"/>
            <a:ext cx="8229600" cy="1887140"/>
          </a:xfrm>
        </p:spPr>
        <p:txBody>
          <a:bodyPr lIns="92075" tIns="46038" rIns="92075" bIns="46038">
            <a:normAutofit/>
          </a:bodyPr>
          <a:lstStyle/>
          <a:p>
            <a:pPr eaLnBrk="1" hangingPunct="1"/>
            <a:r>
              <a:rPr lang="en-US" sz="2100" dirty="0">
                <a:ea typeface="ＭＳ Ｐゴシック" pitchFamily="34" charset="-128"/>
              </a:rPr>
              <a:t>The map projection can be onto a flat surface or plane touching one point or cutting the surface. </a:t>
            </a:r>
          </a:p>
          <a:p>
            <a:pPr eaLnBrk="1" hangingPunct="1"/>
            <a:r>
              <a:rPr lang="en-US" sz="2100" dirty="0">
                <a:ea typeface="ＭＳ Ｐゴシック" pitchFamily="34" charset="-128"/>
              </a:rPr>
              <a:t>If the globe, after scaling, cuts the surface, the projection is called secant. Lines where the cuts take place or where the surface touches the globe have no projection distortion.</a:t>
            </a:r>
          </a:p>
        </p:txBody>
      </p:sp>
      <p:pic>
        <p:nvPicPr>
          <p:cNvPr id="37891" name="Picture 1"/>
          <p:cNvPicPr>
            <a:picLocks noChangeAspect="1"/>
          </p:cNvPicPr>
          <p:nvPr/>
        </p:nvPicPr>
        <p:blipFill>
          <a:blip r:embed="rId2" cstate="print"/>
          <a:srcRect/>
          <a:stretch>
            <a:fillRect/>
          </a:stretch>
        </p:blipFill>
        <p:spPr bwMode="auto">
          <a:xfrm>
            <a:off x="271172" y="2495550"/>
            <a:ext cx="3330289" cy="2284267"/>
          </a:xfrm>
          <a:prstGeom prst="rect">
            <a:avLst/>
          </a:prstGeom>
          <a:noFill/>
          <a:ln w="9525">
            <a:noFill/>
            <a:miter lim="800000"/>
            <a:headEnd/>
            <a:tailEnd/>
          </a:ln>
        </p:spPr>
      </p:pic>
      <p:sp>
        <p:nvSpPr>
          <p:cNvPr id="37892" name="TextBox 2"/>
          <p:cNvSpPr txBox="1">
            <a:spLocks noChangeArrowheads="1"/>
          </p:cNvSpPr>
          <p:nvPr/>
        </p:nvSpPr>
        <p:spPr bwMode="auto">
          <a:xfrm>
            <a:off x="1157289" y="4788694"/>
            <a:ext cx="5148397" cy="307777"/>
          </a:xfrm>
          <a:prstGeom prst="rect">
            <a:avLst/>
          </a:prstGeom>
          <a:noFill/>
          <a:ln w="9525">
            <a:noFill/>
            <a:miter lim="800000"/>
            <a:headEnd/>
            <a:tailEnd/>
          </a:ln>
        </p:spPr>
        <p:txBody>
          <a:bodyPr wrap="none">
            <a:spAutoFit/>
          </a:bodyPr>
          <a:lstStyle/>
          <a:p>
            <a:r>
              <a:rPr lang="en-US" sz="1400" dirty="0">
                <a:latin typeface="Calibri" pitchFamily="34" charset="0"/>
              </a:rPr>
              <a:t>From: http://nationalatlas.gov/articles/mapping/a_projections.html</a:t>
            </a:r>
          </a:p>
        </p:txBody>
      </p:sp>
      <p:sp>
        <p:nvSpPr>
          <p:cNvPr id="6" name="Rectangle 5"/>
          <p:cNvSpPr/>
          <p:nvPr/>
        </p:nvSpPr>
        <p:spPr>
          <a:xfrm>
            <a:off x="3886200" y="2706763"/>
            <a:ext cx="3479800" cy="1384995"/>
          </a:xfrm>
          <a:prstGeom prst="rect">
            <a:avLst/>
          </a:prstGeom>
        </p:spPr>
        <p:txBody>
          <a:bodyPr>
            <a:spAutoFit/>
          </a:bodyPr>
          <a:lstStyle/>
          <a:p>
            <a:pPr>
              <a:defRPr/>
            </a:pPr>
            <a:r>
              <a:rPr lang="en-US" sz="1400" b="1" dirty="0">
                <a:latin typeface="+mn-lt"/>
                <a:ea typeface="ＭＳ Ｐゴシック" charset="0"/>
                <a:cs typeface="ＭＳ Ｐゴシック" charset="0"/>
              </a:rPr>
              <a:t>Secant</a:t>
            </a:r>
            <a:r>
              <a:rPr lang="en-US" sz="1400" dirty="0">
                <a:latin typeface="+mn-lt"/>
                <a:ea typeface="ＭＳ Ｐゴシック" charset="0"/>
                <a:cs typeface="ＭＳ Ｐゴシック" charset="0"/>
              </a:rPr>
              <a:t> is a term in mathematics derived from the Latin </a:t>
            </a:r>
            <a:r>
              <a:rPr lang="en-US" sz="1400" i="1" dirty="0" err="1">
                <a:latin typeface="+mn-lt"/>
                <a:ea typeface="ＭＳ Ｐゴシック" charset="0"/>
                <a:cs typeface="ＭＳ Ｐゴシック" charset="0"/>
              </a:rPr>
              <a:t>secare</a:t>
            </a:r>
            <a:r>
              <a:rPr lang="en-US" sz="1400" dirty="0">
                <a:latin typeface="+mn-lt"/>
                <a:ea typeface="ＭＳ Ｐゴシック" charset="0"/>
                <a:cs typeface="ＭＳ Ｐゴシック" charset="0"/>
              </a:rPr>
              <a:t> ("to cut").</a:t>
            </a:r>
            <a:br>
              <a:rPr lang="en-US" sz="1400" dirty="0">
                <a:latin typeface="+mn-lt"/>
                <a:ea typeface="ＭＳ Ｐゴシック" charset="0"/>
                <a:cs typeface="ＭＳ Ｐゴシック" charset="0"/>
              </a:rPr>
            </a:br>
            <a:endParaRPr lang="en-US" sz="1400" dirty="0">
              <a:latin typeface="+mn-lt"/>
              <a:ea typeface="ＭＳ Ｐゴシック" charset="0"/>
              <a:cs typeface="ＭＳ Ｐゴシック" charset="0"/>
            </a:endParaRPr>
          </a:p>
          <a:p>
            <a:pPr>
              <a:defRPr/>
            </a:pPr>
            <a:r>
              <a:rPr lang="en-US" sz="1400" dirty="0">
                <a:latin typeface="+mn-lt"/>
                <a:ea typeface="ＭＳ Ｐゴシック" charset="0"/>
                <a:cs typeface="ＭＳ Ｐゴシック" charset="0"/>
              </a:rPr>
              <a:t>The </a:t>
            </a:r>
            <a:r>
              <a:rPr lang="en-US" sz="1400" b="1" dirty="0">
                <a:latin typeface="+mn-lt"/>
                <a:ea typeface="ＭＳ Ｐゴシック" charset="0"/>
                <a:cs typeface="ＭＳ Ｐゴシック" charset="0"/>
              </a:rPr>
              <a:t>tangent</a:t>
            </a:r>
            <a:r>
              <a:rPr lang="en-US" sz="1400" dirty="0">
                <a:latin typeface="+mn-lt"/>
                <a:ea typeface="ＭＳ Ｐゴシック" charset="0"/>
                <a:cs typeface="ＭＳ Ｐゴシック" charset="0"/>
              </a:rPr>
              <a:t> line to a plane curve at a given point is the straight line that "just touches" the curve at that point.</a:t>
            </a:r>
          </a:p>
        </p:txBody>
      </p:sp>
      <p:pic>
        <p:nvPicPr>
          <p:cNvPr id="37894" name="Picture 2"/>
          <p:cNvPicPr>
            <a:picLocks noChangeAspect="1"/>
          </p:cNvPicPr>
          <p:nvPr/>
        </p:nvPicPr>
        <p:blipFill>
          <a:blip r:embed="rId3" cstate="print"/>
          <a:srcRect/>
          <a:stretch>
            <a:fillRect/>
          </a:stretch>
        </p:blipFill>
        <p:spPr bwMode="auto">
          <a:xfrm>
            <a:off x="7405414" y="3118842"/>
            <a:ext cx="1536700" cy="1037682"/>
          </a:xfrm>
          <a:prstGeom prst="rect">
            <a:avLst/>
          </a:prstGeom>
          <a:noFill/>
          <a:ln w="9525">
            <a:noFill/>
            <a:miter lim="800000"/>
            <a:headEnd/>
            <a:tailEnd/>
          </a:ln>
        </p:spPr>
      </p:pic>
    </p:spTree>
    <p:extLst>
      <p:ext uri="{BB962C8B-B14F-4D97-AF65-F5344CB8AC3E}">
        <p14:creationId xmlns:p14="http://schemas.microsoft.com/office/powerpoint/2010/main" val="2777134111"/>
      </p:ext>
    </p:extLst>
  </p:cSld>
  <p:clrMapOvr>
    <a:masterClrMapping/>
  </p:clrMapOvr>
  <p:transition>
    <p:zoom/>
  </p:transition>
</p:sld>
</file>

<file path=ppt/theme/theme1.xml><?xml version="1.0" encoding="utf-8"?>
<a:theme xmlns:a="http://schemas.openxmlformats.org/drawingml/2006/main" name="GeoTechModelCourseTemplateAug12_2014V1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GeoTechModelCourseTemplateAug12_2014V1 (1)</Template>
  <TotalTime>4318</TotalTime>
  <Words>1566</Words>
  <Application>Microsoft Office PowerPoint</Application>
  <PresentationFormat>On-screen Show (16:9)</PresentationFormat>
  <Paragraphs>209</Paragraphs>
  <Slides>26</Slides>
  <Notes>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5" baseType="lpstr">
      <vt:lpstr>ＭＳ Ｐゴシック</vt:lpstr>
      <vt:lpstr>ＭＳ Ｐゴシック</vt:lpstr>
      <vt:lpstr>Arial</vt:lpstr>
      <vt:lpstr>Calibri</vt:lpstr>
      <vt:lpstr>Helvetica</vt:lpstr>
      <vt:lpstr>Tahoma</vt:lpstr>
      <vt:lpstr>Times New Roman</vt:lpstr>
      <vt:lpstr>GeoTechModelCourseTemplateAug12_2014V1 (1)</vt:lpstr>
      <vt:lpstr>Photo Editor Photo</vt:lpstr>
      <vt:lpstr>Map Projections 3 Dimensions to 2 Dimensions A Globe to a Flat Map</vt:lpstr>
      <vt:lpstr>Map Projection Concept Module Overview </vt:lpstr>
      <vt:lpstr>Why Map Projections?</vt:lpstr>
      <vt:lpstr>Datums</vt:lpstr>
      <vt:lpstr>A closer look at the 3D to 2D problem…</vt:lpstr>
      <vt:lpstr>Distortion</vt:lpstr>
      <vt:lpstr>PowerPoint Presentation</vt:lpstr>
      <vt:lpstr>Projections</vt:lpstr>
      <vt:lpstr> Planar Projection</vt:lpstr>
      <vt:lpstr>Conformal Projection</vt:lpstr>
      <vt:lpstr>Conic Projections</vt:lpstr>
      <vt:lpstr>Equivalent Projection</vt:lpstr>
      <vt:lpstr>Cylindrical Projections</vt:lpstr>
      <vt:lpstr>The Universal Transverse Mercator (UTM) Projection</vt:lpstr>
      <vt:lpstr>Universal Transverse Mercator Uses Meters</vt:lpstr>
      <vt:lpstr>PowerPoint Presentation</vt:lpstr>
      <vt:lpstr>UTM zones in the lower 48</vt:lpstr>
      <vt:lpstr> Choosing A Project - Rules of Thumb</vt:lpstr>
      <vt:lpstr>When the Correct Projection is Important</vt:lpstr>
      <vt:lpstr>When Projection is not Important</vt:lpstr>
      <vt:lpstr>Other Coordinate Systems</vt:lpstr>
      <vt:lpstr>State Plane Coordinate System</vt:lpstr>
      <vt:lpstr>Web Mapping</vt:lpstr>
      <vt:lpstr>References</vt:lpstr>
      <vt:lpstr>Links to More Help</vt:lpstr>
      <vt:lpstr>See GeoTech Center website (geotechcenter.org) for additional Concept Modules and to take a Quiz on this Concept Module topic to earn a Micro Certificate Badge.  If you need more detailed help, you will find other resources on the GeoTech Center website including Model Courses on topics needed by the geospatial technology workforce.  This Module Is Licensed Under Creative Commons     By: GeoTech Center geotechcenter.org Note: some content is a derivative of other CC authors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Ann Johnson</dc:creator>
  <cp:lastModifiedBy>Ann Johnson</cp:lastModifiedBy>
  <cp:revision>71</cp:revision>
  <cp:lastPrinted>1996-09-25T13:15:17Z</cp:lastPrinted>
  <dcterms:created xsi:type="dcterms:W3CDTF">2014-08-18T17:51:08Z</dcterms:created>
  <dcterms:modified xsi:type="dcterms:W3CDTF">2018-02-28T00:36:39Z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2</vt:i4>
  </property>
  <property fmtid="{D5CDD505-2E9C-101B-9397-08002B2CF9AE}" pid="4" name="Compression">
    <vt:i4>100</vt:i4>
  </property>
  <property fmtid="{D5CDD505-2E9C-101B-9397-08002B2CF9AE}" pid="5" name="ScreenSize">
    <vt:i4>2</vt:i4>
  </property>
  <property fmtid="{D5CDD505-2E9C-101B-9397-08002B2CF9AE}" pid="6" name="ScreenUsage">
    <vt:i4>2</vt:i4>
  </property>
  <property fmtid="{D5CDD505-2E9C-101B-9397-08002B2CF9AE}" pid="7" name="MailAddress">
    <vt:lpwstr/>
  </property>
  <property fmtid="{D5CDD505-2E9C-101B-9397-08002B2CF9AE}" pid="8" name="HomePage">
    <vt:lpwstr/>
  </property>
  <property fmtid="{D5CDD505-2E9C-101B-9397-08002B2CF9AE}" pid="9" name="Other">
    <vt:lpwstr/>
  </property>
  <property fmtid="{D5CDD505-2E9C-101B-9397-08002B2CF9AE}" pid="10" name="DownloadOriginal">
    <vt:bool>true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1</vt:i4>
  </property>
  <property fmtid="{D5CDD505-2E9C-101B-9397-08002B2CF9AE}" pid="21" name="OutputDir">
    <vt:lpwstr>E:\ANNS_FOLDER\Prenhall</vt:lpwstr>
  </property>
</Properties>
</file>