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9" r:id="rId2"/>
    <p:sldId id="258" r:id="rId3"/>
    <p:sldId id="260" r:id="rId4"/>
    <p:sldId id="261" r:id="rId5"/>
    <p:sldId id="262" r:id="rId6"/>
    <p:sldId id="264" r:id="rId7"/>
    <p:sldId id="263" r:id="rId8"/>
    <p:sldId id="265" r:id="rId9"/>
  </p:sldIdLst>
  <p:sldSz cx="12192000" cy="6858000"/>
  <p:notesSz cx="6858000" cy="9144000"/>
  <p:custDataLst>
    <p:tags r:id="rId10"/>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AEAEA"/>
    <a:srgbClr val="9F9F9F"/>
    <a:srgbClr val="277AC0"/>
    <a:srgbClr val="55BDE1"/>
    <a:srgbClr val="1E85A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28" autoAdjust="0"/>
    <p:restoredTop sz="94660"/>
  </p:normalViewPr>
  <p:slideViewPr>
    <p:cSldViewPr snapToGrid="0">
      <p:cViewPr varScale="1">
        <p:scale>
          <a:sx n="53" d="100"/>
          <a:sy n="53" d="100"/>
        </p:scale>
        <p:origin x="58" y="135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tags" Target="tags/tag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81191" y="1020431"/>
            <a:ext cx="10993549" cy="1475013"/>
          </a:xfrm>
          <a:effectLst/>
        </p:spPr>
        <p:txBody>
          <a:bodyPr anchor="b">
            <a:normAutofit/>
          </a:bodyPr>
          <a:lstStyle>
            <a:lvl1pPr>
              <a:defRPr sz="36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581194" y="2495445"/>
            <a:ext cx="10993546" cy="590321"/>
          </a:xfrm>
        </p:spPr>
        <p:txBody>
          <a:bodyPr anchor="t">
            <a:normAutofit/>
          </a:bodyPr>
          <a:lstStyle>
            <a:lvl1pPr marL="0" indent="0" algn="l">
              <a:buNone/>
              <a:defRPr sz="1600" cap="all">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Tree>
    <p:extLst>
      <p:ext uri="{BB962C8B-B14F-4D97-AF65-F5344CB8AC3E}">
        <p14:creationId xmlns:p14="http://schemas.microsoft.com/office/powerpoint/2010/main" val="9905896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9" name="Title 1"/>
          <p:cNvSpPr>
            <a:spLocks noGrp="1"/>
          </p:cNvSpPr>
          <p:nvPr>
            <p:ph type="title"/>
          </p:nvPr>
        </p:nvSpPr>
        <p:spPr>
          <a:xfrm>
            <a:off x="581192" y="702156"/>
            <a:ext cx="11029616" cy="1013800"/>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6BBD1AF-C740-439F-8FB0-4B5F6CE4CA43}" type="datetimeFigureOut">
              <a:rPr lang="en-US" smtClean="0"/>
              <a:t>11/16/2019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BDF4EF-A2FC-467C-B258-821E655902AF}" type="slidenum">
              <a:rPr lang="en-US" smtClean="0"/>
              <a:t>‹#›</a:t>
            </a:fld>
            <a:endParaRPr lang="en-US"/>
          </a:p>
        </p:txBody>
      </p:sp>
    </p:spTree>
    <p:extLst>
      <p:ext uri="{BB962C8B-B14F-4D97-AF65-F5344CB8AC3E}">
        <p14:creationId xmlns:p14="http://schemas.microsoft.com/office/powerpoint/2010/main" val="25283734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1" y="675726"/>
            <a:ext cx="2004164" cy="518307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774923" y="675726"/>
            <a:ext cx="7896279" cy="5183073"/>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8993673" y="5956137"/>
            <a:ext cx="1328141" cy="365125"/>
          </a:xfrm>
        </p:spPr>
        <p:txBody>
          <a:bodyPr/>
          <a:lstStyle>
            <a:lvl1pPr>
              <a:defRPr>
                <a:solidFill>
                  <a:schemeClr val="accent1">
                    <a:lumMod val="75000"/>
                    <a:lumOff val="25000"/>
                  </a:schemeClr>
                </a:solidFill>
              </a:defRPr>
            </a:lvl1pPr>
          </a:lstStyle>
          <a:p>
            <a:fld id="{36BBD1AF-C740-439F-8FB0-4B5F6CE4CA43}" type="datetimeFigureOut">
              <a:rPr lang="en-US" smtClean="0"/>
              <a:t>11/16/2019</a:t>
            </a:fld>
            <a:endParaRPr lang="en-US"/>
          </a:p>
        </p:txBody>
      </p:sp>
      <p:sp>
        <p:nvSpPr>
          <p:cNvPr id="5" name="Footer Placeholder 4"/>
          <p:cNvSpPr>
            <a:spLocks noGrp="1"/>
          </p:cNvSpPr>
          <p:nvPr>
            <p:ph type="ftr" sz="quarter" idx="11"/>
          </p:nvPr>
        </p:nvSpPr>
        <p:spPr>
          <a:xfrm>
            <a:off x="774923" y="5951811"/>
            <a:ext cx="7896279" cy="365125"/>
          </a:xfrm>
        </p:spPr>
        <p:txBody>
          <a:bodyPr/>
          <a:lstStyle/>
          <a:p>
            <a:endParaRPr lang="en-US"/>
          </a:p>
        </p:txBody>
      </p:sp>
      <p:sp>
        <p:nvSpPr>
          <p:cNvPr id="6" name="Slide Number Placeholder 5"/>
          <p:cNvSpPr>
            <a:spLocks noGrp="1"/>
          </p:cNvSpPr>
          <p:nvPr>
            <p:ph type="sldNum" sz="quarter" idx="12"/>
          </p:nvPr>
        </p:nvSpPr>
        <p:spPr>
          <a:xfrm>
            <a:off x="10446615" y="5956137"/>
            <a:ext cx="1164195" cy="365125"/>
          </a:xfrm>
        </p:spPr>
        <p:txBody>
          <a:bodyPr/>
          <a:lstStyle>
            <a:lvl1pPr>
              <a:defRPr>
                <a:solidFill>
                  <a:schemeClr val="accent1">
                    <a:lumMod val="75000"/>
                    <a:lumOff val="25000"/>
                  </a:schemeClr>
                </a:solidFill>
              </a:defRPr>
            </a:lvl1pPr>
          </a:lstStyle>
          <a:p>
            <a:fld id="{C1BDF4EF-A2FC-467C-B258-821E655902AF}" type="slidenum">
              <a:rPr lang="en-US" smtClean="0"/>
              <a:t>‹#›</a:t>
            </a:fld>
            <a:endParaRPr lang="en-US"/>
          </a:p>
        </p:txBody>
      </p:sp>
    </p:spTree>
    <p:extLst>
      <p:ext uri="{BB962C8B-B14F-4D97-AF65-F5344CB8AC3E}">
        <p14:creationId xmlns:p14="http://schemas.microsoft.com/office/powerpoint/2010/main" val="36010683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81192" y="702156"/>
            <a:ext cx="11029616" cy="1013800"/>
          </a:xfrm>
        </p:spPr>
        <p:txBody>
          <a:bodyPr/>
          <a:lstStyle>
            <a:lvl1pPr>
              <a:defRPr>
                <a:solidFill>
                  <a:srgbClr val="0070C0"/>
                </a:solidFill>
              </a:defRPr>
            </a:lvl1pPr>
          </a:lstStyle>
          <a:p>
            <a:r>
              <a:rPr lang="en-US"/>
              <a:t>Click to edit Master title style</a:t>
            </a:r>
            <a:endParaRPr lang="en-US" dirty="0"/>
          </a:p>
        </p:txBody>
      </p:sp>
      <p:sp>
        <p:nvSpPr>
          <p:cNvPr id="3" name="Content Placeholder 2"/>
          <p:cNvSpPr>
            <a:spLocks noGrp="1"/>
          </p:cNvSpPr>
          <p:nvPr>
            <p:ph idx="1"/>
          </p:nvPr>
        </p:nvSpPr>
        <p:spPr>
          <a:xfrm>
            <a:off x="581193" y="2207873"/>
            <a:ext cx="11029615" cy="3678303"/>
          </a:xfrm>
        </p:spPr>
        <p:txBody>
          <a:bodyPr/>
          <a:lstStyle>
            <a:lvl1pPr>
              <a:defRPr>
                <a:solidFill>
                  <a:srgbClr val="0070C0"/>
                </a:solidFill>
              </a:defRPr>
            </a:lvl1pPr>
            <a:lvl2pPr>
              <a:defRPr>
                <a:solidFill>
                  <a:srgbClr val="0070C0"/>
                </a:solidFill>
              </a:defRPr>
            </a:lvl2pPr>
            <a:lvl3pPr>
              <a:defRPr>
                <a:solidFill>
                  <a:srgbClr val="0070C0"/>
                </a:solidFill>
              </a:defRPr>
            </a:lvl3pPr>
            <a:lvl4pPr>
              <a:defRPr>
                <a:solidFill>
                  <a:srgbClr val="0070C0"/>
                </a:solidFill>
              </a:defRPr>
            </a:lvl4pPr>
            <a:lvl5pPr>
              <a:defRPr>
                <a:solidFill>
                  <a:srgbClr val="0070C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6BBD1AF-C740-439F-8FB0-4B5F6CE4CA43}" type="datetimeFigureOut">
              <a:rPr lang="en-US" smtClean="0"/>
              <a:t>11/16/2019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10558300" y="5956137"/>
            <a:ext cx="1052508" cy="365125"/>
          </a:xfrm>
        </p:spPr>
        <p:txBody>
          <a:bodyPr/>
          <a:lstStyle/>
          <a:p>
            <a:fld id="{C1BDF4EF-A2FC-467C-B258-821E655902AF}" type="slidenum">
              <a:rPr lang="en-US" smtClean="0"/>
              <a:t>‹#›</a:t>
            </a:fld>
            <a:endParaRPr lang="en-US"/>
          </a:p>
        </p:txBody>
      </p:sp>
      <p:pic>
        <p:nvPicPr>
          <p:cNvPr id="7" name="Picture 43" descr="GeoTechLogo_Draft04_Transp.png"/>
          <p:cNvPicPr>
            <a:picLocks noChangeAspect="1"/>
          </p:cNvPicPr>
          <p:nvPr userDrawn="1"/>
        </p:nvPicPr>
        <p:blipFill>
          <a:blip r:embed="rId2" cstate="print"/>
          <a:srcRect/>
          <a:stretch>
            <a:fillRect/>
          </a:stretch>
        </p:blipFill>
        <p:spPr bwMode="auto">
          <a:xfrm>
            <a:off x="10290700" y="6166323"/>
            <a:ext cx="1734067" cy="504553"/>
          </a:xfrm>
          <a:prstGeom prst="rect">
            <a:avLst/>
          </a:prstGeom>
          <a:noFill/>
          <a:ln w="9525">
            <a:noFill/>
            <a:miter lim="800000"/>
            <a:headEnd/>
            <a:tailEnd/>
          </a:ln>
        </p:spPr>
      </p:pic>
    </p:spTree>
    <p:extLst>
      <p:ext uri="{BB962C8B-B14F-4D97-AF65-F5344CB8AC3E}">
        <p14:creationId xmlns:p14="http://schemas.microsoft.com/office/powerpoint/2010/main" val="29071595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81193" y="3043910"/>
            <a:ext cx="11029615" cy="1497507"/>
          </a:xfrm>
        </p:spPr>
        <p:txBody>
          <a:bodyPr anchor="b">
            <a:normAutofit/>
          </a:bodyPr>
          <a:lstStyle>
            <a:lvl1pPr algn="l">
              <a:defRPr sz="3600" b="0" cap="all">
                <a:solidFill>
                  <a:schemeClr val="accent1"/>
                </a:solidFill>
              </a:defRPr>
            </a:lvl1pPr>
          </a:lstStyle>
          <a:p>
            <a:r>
              <a:rPr lang="en-US"/>
              <a:t>Click to edit Master title style</a:t>
            </a:r>
            <a:endParaRPr lang="en-US" dirty="0"/>
          </a:p>
        </p:txBody>
      </p:sp>
      <p:sp>
        <p:nvSpPr>
          <p:cNvPr id="3" name="Text Placeholder 2"/>
          <p:cNvSpPr>
            <a:spLocks noGrp="1"/>
          </p:cNvSpPr>
          <p:nvPr>
            <p:ph type="body" idx="1"/>
          </p:nvPr>
        </p:nvSpPr>
        <p:spPr>
          <a:xfrm>
            <a:off x="581192" y="4541417"/>
            <a:ext cx="11029615" cy="600556"/>
          </a:xfrm>
        </p:spPr>
        <p:txBody>
          <a:bodyPr anchor="t">
            <a:normAutofit/>
          </a:bodyPr>
          <a:lstStyle>
            <a:lvl1pPr marL="0" indent="0" algn="l">
              <a:buNone/>
              <a:defRPr sz="1800" cap="all">
                <a:solidFill>
                  <a:schemeClr val="accent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solidFill>
                  <a:schemeClr val="accent1">
                    <a:lumMod val="75000"/>
                    <a:lumOff val="25000"/>
                  </a:schemeClr>
                </a:solidFill>
              </a:defRPr>
            </a:lvl1pPr>
          </a:lstStyle>
          <a:p>
            <a:fld id="{36BBD1AF-C740-439F-8FB0-4B5F6CE4CA43}" type="datetimeFigureOut">
              <a:rPr lang="en-US" smtClean="0"/>
              <a:t>11/16/2019</a:t>
            </a:fld>
            <a:endParaRPr lang="en-US"/>
          </a:p>
        </p:txBody>
      </p:sp>
      <p:sp>
        <p:nvSpPr>
          <p:cNvPr id="5" name="Footer Placeholder 4"/>
          <p:cNvSpPr>
            <a:spLocks noGrp="1"/>
          </p:cNvSpPr>
          <p:nvPr>
            <p:ph type="ftr" sz="quarter" idx="11"/>
          </p:nvPr>
        </p:nvSpPr>
        <p:spPr/>
        <p:txBody>
          <a:bodyPr/>
          <a:lstStyle>
            <a:lvl1pPr>
              <a:defRPr>
                <a:solidFill>
                  <a:schemeClr val="accent1">
                    <a:lumMod val="75000"/>
                    <a:lumOff val="25000"/>
                  </a:schemeClr>
                </a:solidFill>
              </a:defRPr>
            </a:lvl1pPr>
          </a:lstStyle>
          <a:p>
            <a:endParaRPr lang="en-US"/>
          </a:p>
        </p:txBody>
      </p:sp>
      <p:sp>
        <p:nvSpPr>
          <p:cNvPr id="6" name="Slide Number Placeholder 5"/>
          <p:cNvSpPr>
            <a:spLocks noGrp="1"/>
          </p:cNvSpPr>
          <p:nvPr>
            <p:ph type="sldNum" sz="quarter" idx="12"/>
          </p:nvPr>
        </p:nvSpPr>
        <p:spPr/>
        <p:txBody>
          <a:bodyPr/>
          <a:lstStyle>
            <a:lvl1pPr>
              <a:defRPr>
                <a:solidFill>
                  <a:schemeClr val="accent1">
                    <a:lumMod val="75000"/>
                    <a:lumOff val="25000"/>
                  </a:schemeClr>
                </a:solidFill>
              </a:defRPr>
            </a:lvl1pPr>
          </a:lstStyle>
          <a:p>
            <a:fld id="{C1BDF4EF-A2FC-467C-B258-821E655902AF}" type="slidenum">
              <a:rPr lang="en-US" smtClean="0"/>
              <a:t>‹#›</a:t>
            </a:fld>
            <a:endParaRPr lang="en-US"/>
          </a:p>
        </p:txBody>
      </p:sp>
    </p:spTree>
    <p:extLst>
      <p:ext uri="{BB962C8B-B14F-4D97-AF65-F5344CB8AC3E}">
        <p14:creationId xmlns:p14="http://schemas.microsoft.com/office/powerpoint/2010/main" val="12205214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81193" y="729658"/>
            <a:ext cx="11029616" cy="98833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581193" y="2228003"/>
            <a:ext cx="5422390" cy="363304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8417" y="2228003"/>
            <a:ext cx="5422392" cy="363304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6BBD1AF-C740-439F-8FB0-4B5F6CE4CA43}" type="datetimeFigureOut">
              <a:rPr lang="en-US" smtClean="0"/>
              <a:t>11/16/2019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BDF4EF-A2FC-467C-B258-821E655902AF}" type="slidenum">
              <a:rPr lang="en-US" smtClean="0"/>
              <a:t>‹#›</a:t>
            </a:fld>
            <a:endParaRPr lang="en-US"/>
          </a:p>
        </p:txBody>
      </p:sp>
    </p:spTree>
    <p:extLst>
      <p:ext uri="{BB962C8B-B14F-4D97-AF65-F5344CB8AC3E}">
        <p14:creationId xmlns:p14="http://schemas.microsoft.com/office/powerpoint/2010/main" val="28513933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2" name="Title 1"/>
          <p:cNvSpPr>
            <a:spLocks noGrp="1"/>
          </p:cNvSpPr>
          <p:nvPr>
            <p:ph type="title"/>
          </p:nvPr>
        </p:nvSpPr>
        <p:spPr>
          <a:xfrm>
            <a:off x="581193" y="729658"/>
            <a:ext cx="11029616" cy="988332"/>
          </a:xfrm>
        </p:spPr>
        <p:txBody>
          <a:bodyPr/>
          <a:lstStyle/>
          <a:p>
            <a:r>
              <a:rPr lang="en-US"/>
              <a:t>Click to edit Master title style</a:t>
            </a:r>
            <a:endParaRPr lang="en-US" dirty="0"/>
          </a:p>
        </p:txBody>
      </p:sp>
      <p:sp>
        <p:nvSpPr>
          <p:cNvPr id="3" name="Text Placeholder 2"/>
          <p:cNvSpPr>
            <a:spLocks noGrp="1"/>
          </p:cNvSpPr>
          <p:nvPr>
            <p:ph type="body" idx="1"/>
          </p:nvPr>
        </p:nvSpPr>
        <p:spPr>
          <a:xfrm>
            <a:off x="887219" y="2250892"/>
            <a:ext cx="5087075" cy="536005"/>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581194" y="2926052"/>
            <a:ext cx="5393100" cy="2934999"/>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23735" y="2250892"/>
            <a:ext cx="5087073" cy="553373"/>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709" y="2926052"/>
            <a:ext cx="5393100" cy="2934999"/>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6BBD1AF-C740-439F-8FB0-4B5F6CE4CA43}" type="datetimeFigureOut">
              <a:rPr lang="en-US" smtClean="0"/>
              <a:t>11/16/2019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BDF4EF-A2FC-467C-B258-821E655902AF}" type="slidenum">
              <a:rPr lang="en-US" smtClean="0"/>
              <a:t>‹#›</a:t>
            </a:fld>
            <a:endParaRPr lang="en-US"/>
          </a:p>
        </p:txBody>
      </p:sp>
    </p:spTree>
    <p:extLst>
      <p:ext uri="{BB962C8B-B14F-4D97-AF65-F5344CB8AC3E}">
        <p14:creationId xmlns:p14="http://schemas.microsoft.com/office/powerpoint/2010/main" val="10358714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8" name="Title 1"/>
          <p:cNvSpPr>
            <a:spLocks noGrp="1"/>
          </p:cNvSpPr>
          <p:nvPr>
            <p:ph type="title" hasCustomPrompt="1"/>
          </p:nvPr>
        </p:nvSpPr>
        <p:spPr>
          <a:xfrm>
            <a:off x="575894" y="729658"/>
            <a:ext cx="11029616" cy="988332"/>
          </a:xfrm>
        </p:spPr>
        <p:txBody>
          <a:bodyPr/>
          <a:lstStyle>
            <a:lvl1pPr>
              <a:defRPr/>
            </a:lvl1pPr>
          </a:lstStyle>
          <a:p>
            <a:r>
              <a:rPr lang="en-US" dirty="0" err="1"/>
              <a:t>ster</a:t>
            </a:r>
            <a:r>
              <a:rPr lang="en-US" dirty="0"/>
              <a:t> title style</a:t>
            </a:r>
          </a:p>
        </p:txBody>
      </p:sp>
    </p:spTree>
    <p:extLst>
      <p:ext uri="{BB962C8B-B14F-4D97-AF65-F5344CB8AC3E}">
        <p14:creationId xmlns:p14="http://schemas.microsoft.com/office/powerpoint/2010/main" val="17166883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BBD1AF-C740-439F-8FB0-4B5F6CE4CA43}" type="datetimeFigureOut">
              <a:rPr lang="en-US" smtClean="0"/>
              <a:t>11/16/2019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BDF4EF-A2FC-467C-B258-821E655902AF}" type="slidenum">
              <a:rPr lang="en-US" smtClean="0"/>
              <a:t>‹#›</a:t>
            </a:fld>
            <a:endParaRPr lang="en-US"/>
          </a:p>
        </p:txBody>
      </p:sp>
    </p:spTree>
    <p:extLst>
      <p:ext uri="{BB962C8B-B14F-4D97-AF65-F5344CB8AC3E}">
        <p14:creationId xmlns:p14="http://schemas.microsoft.com/office/powerpoint/2010/main" val="19346068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1192" y="5262296"/>
            <a:ext cx="4909445" cy="689514"/>
          </a:xfrm>
        </p:spPr>
        <p:txBody>
          <a:bodyPr anchor="ctr"/>
          <a:lstStyle>
            <a:lvl1pPr algn="l">
              <a:defRPr sz="2000" b="0">
                <a:solidFill>
                  <a:schemeClr val="accent1">
                    <a:lumMod val="75000"/>
                    <a:lumOff val="25000"/>
                  </a:schemeClr>
                </a:solidFill>
              </a:defRPr>
            </a:lvl1pPr>
          </a:lstStyle>
          <a:p>
            <a:r>
              <a:rPr lang="en-US"/>
              <a:t>Click to edit Master title style</a:t>
            </a:r>
            <a:endParaRPr lang="en-US" dirty="0"/>
          </a:p>
        </p:txBody>
      </p:sp>
      <p:sp>
        <p:nvSpPr>
          <p:cNvPr id="3" name="Content Placeholder 2"/>
          <p:cNvSpPr>
            <a:spLocks noGrp="1"/>
          </p:cNvSpPr>
          <p:nvPr>
            <p:ph idx="1"/>
          </p:nvPr>
        </p:nvSpPr>
        <p:spPr>
          <a:xfrm>
            <a:off x="447816" y="601200"/>
            <a:ext cx="11292840" cy="4204800"/>
          </a:xfrm>
        </p:spPr>
        <p:txBody>
          <a:bodyPr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740823" y="5262296"/>
            <a:ext cx="5869987" cy="689515"/>
          </a:xfrm>
        </p:spPr>
        <p:txBody>
          <a:bodyPr anchor="ctr">
            <a:normAutofit/>
          </a:bodyPr>
          <a:lstStyle>
            <a:lvl1pPr marL="0" indent="0" algn="r">
              <a:buNone/>
              <a:defRPr sz="1100">
                <a:solidFill>
                  <a:schemeClr val="bg1"/>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solidFill>
                  <a:schemeClr val="accent1">
                    <a:lumMod val="75000"/>
                    <a:lumOff val="25000"/>
                  </a:schemeClr>
                </a:solidFill>
              </a:defRPr>
            </a:lvl1pPr>
          </a:lstStyle>
          <a:p>
            <a:fld id="{36BBD1AF-C740-439F-8FB0-4B5F6CE4CA43}" type="datetimeFigureOut">
              <a:rPr lang="en-US" smtClean="0"/>
              <a:t>11/16/2019</a:t>
            </a:fld>
            <a:endParaRPr lang="en-US"/>
          </a:p>
        </p:txBody>
      </p:sp>
      <p:sp>
        <p:nvSpPr>
          <p:cNvPr id="6" name="Footer Placeholder 5"/>
          <p:cNvSpPr>
            <a:spLocks noGrp="1"/>
          </p:cNvSpPr>
          <p:nvPr>
            <p:ph type="ftr" sz="quarter" idx="11"/>
          </p:nvPr>
        </p:nvSpPr>
        <p:spPr/>
        <p:txBody>
          <a:bodyPr/>
          <a:lstStyle>
            <a:lvl1pPr>
              <a:defRPr>
                <a:solidFill>
                  <a:schemeClr val="accent1">
                    <a:lumMod val="75000"/>
                    <a:lumOff val="25000"/>
                  </a:schemeClr>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accent1">
                    <a:lumMod val="75000"/>
                    <a:lumOff val="25000"/>
                  </a:schemeClr>
                </a:solidFill>
              </a:defRPr>
            </a:lvl1pPr>
          </a:lstStyle>
          <a:p>
            <a:fld id="{C1BDF4EF-A2FC-467C-B258-821E655902AF}" type="slidenum">
              <a:rPr lang="en-US" smtClean="0"/>
              <a:t>‹#›</a:t>
            </a:fld>
            <a:endParaRPr lang="en-US"/>
          </a:p>
        </p:txBody>
      </p:sp>
    </p:spTree>
    <p:extLst>
      <p:ext uri="{BB962C8B-B14F-4D97-AF65-F5344CB8AC3E}">
        <p14:creationId xmlns:p14="http://schemas.microsoft.com/office/powerpoint/2010/main" val="31615133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1193" y="4693389"/>
            <a:ext cx="11029616" cy="566738"/>
          </a:xfrm>
        </p:spPr>
        <p:txBody>
          <a:bodyPr anchor="b">
            <a:normAutofit/>
          </a:bodyPr>
          <a:lstStyle>
            <a:lvl1pPr algn="l">
              <a:defRPr sz="2400" b="0">
                <a:solidFill>
                  <a:schemeClr val="accent1"/>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447817" y="599725"/>
            <a:ext cx="11290859" cy="3557252"/>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581192" y="5260127"/>
            <a:ext cx="11029617" cy="598671"/>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6BBD1AF-C740-439F-8FB0-4B5F6CE4CA43}" type="datetimeFigureOut">
              <a:rPr lang="en-US" smtClean="0"/>
              <a:t>11/16/2019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BDF4EF-A2FC-467C-B258-821E655902AF}" type="slidenum">
              <a:rPr lang="en-US" smtClean="0"/>
              <a:t>‹#›</a:t>
            </a:fld>
            <a:endParaRPr lang="en-US"/>
          </a:p>
        </p:txBody>
      </p:sp>
    </p:spTree>
    <p:extLst>
      <p:ext uri="{BB962C8B-B14F-4D97-AF65-F5344CB8AC3E}">
        <p14:creationId xmlns:p14="http://schemas.microsoft.com/office/powerpoint/2010/main" val="31813525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2" y="705124"/>
            <a:ext cx="11029616" cy="1189554"/>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581192" y="2336003"/>
            <a:ext cx="11029616" cy="3522794"/>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05951" y="5956137"/>
            <a:ext cx="2844799" cy="365125"/>
          </a:xfrm>
          <a:prstGeom prst="rect">
            <a:avLst/>
          </a:prstGeom>
        </p:spPr>
        <p:txBody>
          <a:bodyPr vert="horz" lIns="91440" tIns="45720" rIns="91440" bIns="45720" rtlCol="0" anchor="ctr"/>
          <a:lstStyle>
            <a:lvl1pPr algn="r">
              <a:defRPr sz="900">
                <a:solidFill>
                  <a:schemeClr val="accent2"/>
                </a:solidFill>
              </a:defRPr>
            </a:lvl1pPr>
          </a:lstStyle>
          <a:p>
            <a:fld id="{36BBD1AF-C740-439F-8FB0-4B5F6CE4CA43}" type="datetimeFigureOut">
              <a:rPr lang="en-US" smtClean="0"/>
              <a:t>11/16/2019</a:t>
            </a:fld>
            <a:endParaRPr lang="en-US"/>
          </a:p>
        </p:txBody>
      </p:sp>
      <p:sp>
        <p:nvSpPr>
          <p:cNvPr id="5" name="Footer Placeholder 4"/>
          <p:cNvSpPr>
            <a:spLocks noGrp="1"/>
          </p:cNvSpPr>
          <p:nvPr>
            <p:ph type="ftr" sz="quarter" idx="3"/>
          </p:nvPr>
        </p:nvSpPr>
        <p:spPr>
          <a:xfrm>
            <a:off x="581192" y="5951811"/>
            <a:ext cx="6917210" cy="365125"/>
          </a:xfrm>
          <a:prstGeom prst="rect">
            <a:avLst/>
          </a:prstGeom>
        </p:spPr>
        <p:txBody>
          <a:bodyPr vert="horz" lIns="91440" tIns="45720" rIns="91440" bIns="45720" rtlCol="0" anchor="ctr"/>
          <a:lstStyle>
            <a:lvl1pPr algn="l">
              <a:defRPr sz="900" cap="all">
                <a:solidFill>
                  <a:schemeClr val="accent2"/>
                </a:solidFill>
              </a:defRPr>
            </a:lvl1pPr>
          </a:lstStyle>
          <a:p>
            <a:endParaRPr lang="en-US"/>
          </a:p>
        </p:txBody>
      </p:sp>
      <p:sp>
        <p:nvSpPr>
          <p:cNvPr id="6" name="Slide Number Placeholder 5"/>
          <p:cNvSpPr>
            <a:spLocks noGrp="1"/>
          </p:cNvSpPr>
          <p:nvPr>
            <p:ph type="sldNum" sz="quarter" idx="4"/>
          </p:nvPr>
        </p:nvSpPr>
        <p:spPr>
          <a:xfrm>
            <a:off x="10558300" y="5956137"/>
            <a:ext cx="1052510" cy="365125"/>
          </a:xfrm>
          <a:prstGeom prst="rect">
            <a:avLst/>
          </a:prstGeom>
        </p:spPr>
        <p:txBody>
          <a:bodyPr vert="horz" lIns="91440" tIns="45720" rIns="91440" bIns="45720" rtlCol="0" anchor="ctr"/>
          <a:lstStyle>
            <a:lvl1pPr algn="r">
              <a:defRPr sz="900">
                <a:solidFill>
                  <a:schemeClr val="accent2"/>
                </a:solidFill>
              </a:defRPr>
            </a:lvl1pPr>
          </a:lstStyle>
          <a:p>
            <a:fld id="{C1BDF4EF-A2FC-467C-B258-821E655902AF}" type="slidenum">
              <a:rPr lang="en-US" smtClean="0"/>
              <a:t>‹#›</a:t>
            </a:fld>
            <a:endParaRPr lang="en-US"/>
          </a:p>
        </p:txBody>
      </p:sp>
      <p:sp>
        <p:nvSpPr>
          <p:cNvPr id="9" name="Rectangle 8"/>
          <p:cNvSpPr/>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389985696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457200" rtl="0" eaLnBrk="1" latinLnBrk="0" hangingPunct="1">
        <a:spcBef>
          <a:spcPct val="0"/>
        </a:spcBef>
        <a:buNone/>
        <a:defRPr sz="2800" b="0" kern="1200" cap="all">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3.xml"/><Relationship Id="rId1" Type="http://schemas.openxmlformats.org/officeDocument/2006/relationships/tags" Target="../tags/tag2.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EAEAEA"/>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970075" y="2719544"/>
            <a:ext cx="11029615" cy="1497507"/>
          </a:xfrm>
        </p:spPr>
        <p:txBody>
          <a:bodyPr/>
          <a:lstStyle/>
          <a:p>
            <a:pPr algn="ctr"/>
            <a:r>
              <a:rPr lang="en-US" b="1" dirty="0">
                <a:solidFill>
                  <a:srgbClr val="277AC0"/>
                </a:solidFill>
                <a:latin typeface="Calibri" panose="020F0502020204030204" pitchFamily="34" charset="0"/>
                <a:cs typeface="Calibri" panose="020F0502020204030204" pitchFamily="34" charset="0"/>
              </a:rPr>
              <a:t>QUIZ</a:t>
            </a:r>
            <a:br>
              <a:rPr lang="en-US" b="1" dirty="0">
                <a:solidFill>
                  <a:srgbClr val="277AC0"/>
                </a:solidFill>
                <a:latin typeface="Calibri" panose="020F0502020204030204" pitchFamily="34" charset="0"/>
                <a:cs typeface="Calibri" panose="020F0502020204030204" pitchFamily="34" charset="0"/>
              </a:rPr>
            </a:br>
            <a:r>
              <a:rPr lang="en-US" b="1" dirty="0">
                <a:solidFill>
                  <a:srgbClr val="277AC0"/>
                </a:solidFill>
                <a:latin typeface="Calibri" panose="020F0502020204030204" pitchFamily="34" charset="0"/>
                <a:cs typeface="Calibri" panose="020F0502020204030204" pitchFamily="34" charset="0"/>
              </a:rPr>
              <a:t>Metadata concept module</a:t>
            </a:r>
          </a:p>
        </p:txBody>
      </p:sp>
      <p:grpSp>
        <p:nvGrpSpPr>
          <p:cNvPr id="4" name="Group 3"/>
          <p:cNvGrpSpPr/>
          <p:nvPr/>
        </p:nvGrpSpPr>
        <p:grpSpPr>
          <a:xfrm>
            <a:off x="421175" y="705777"/>
            <a:ext cx="4488770" cy="1684646"/>
            <a:chOff x="4986271" y="2738033"/>
            <a:chExt cx="4488770" cy="1684646"/>
          </a:xfrm>
        </p:grpSpPr>
        <p:pic>
          <p:nvPicPr>
            <p:cNvPr id="5" name="Picture 43" descr="GeoTechLogo_Draft04_Transp.png"/>
            <p:cNvPicPr>
              <a:picLocks noChangeAspect="1"/>
            </p:cNvPicPr>
            <p:nvPr/>
          </p:nvPicPr>
          <p:blipFill>
            <a:blip r:embed="rId3" cstate="print"/>
            <a:srcRect/>
            <a:stretch>
              <a:fillRect/>
            </a:stretch>
          </p:blipFill>
          <p:spPr bwMode="auto">
            <a:xfrm>
              <a:off x="4986271" y="2738033"/>
              <a:ext cx="3581400" cy="946555"/>
            </a:xfrm>
            <a:prstGeom prst="rect">
              <a:avLst/>
            </a:prstGeom>
            <a:noFill/>
            <a:ln w="9525">
              <a:noFill/>
              <a:miter lim="800000"/>
              <a:headEnd/>
              <a:tailEnd/>
            </a:ln>
          </p:spPr>
        </p:pic>
        <p:sp>
          <p:nvSpPr>
            <p:cNvPr id="6" name="TextBox 5"/>
            <p:cNvSpPr txBox="1"/>
            <p:nvPr/>
          </p:nvSpPr>
          <p:spPr>
            <a:xfrm>
              <a:off x="5209150" y="3776348"/>
              <a:ext cx="4265891" cy="646331"/>
            </a:xfrm>
            <a:prstGeom prst="rect">
              <a:avLst/>
            </a:prstGeom>
            <a:noFill/>
            <a:ln>
              <a:noFill/>
            </a:ln>
          </p:spPr>
          <p:txBody>
            <a:bodyPr wrap="square" rtlCol="0">
              <a:spAutoFit/>
            </a:bodyPr>
            <a:lstStyle/>
            <a:p>
              <a:r>
                <a:rPr lang="en-US" sz="1800" b="1" i="1" dirty="0">
                  <a:solidFill>
                    <a:srgbClr val="55BDE1"/>
                  </a:solidFill>
                  <a:latin typeface="Calibri" panose="020F0502020204030204" pitchFamily="34" charset="0"/>
                  <a:cs typeface="Calibri" panose="020F0502020204030204" pitchFamily="34" charset="0"/>
                </a:rPr>
                <a:t>Empowering Colleges</a:t>
              </a:r>
              <a:r>
                <a:rPr lang="en-US" sz="1800" i="1" dirty="0">
                  <a:solidFill>
                    <a:srgbClr val="55BDE1"/>
                  </a:solidFill>
                  <a:latin typeface="Calibri" panose="020F0502020204030204" pitchFamily="34" charset="0"/>
                  <a:cs typeface="Calibri" panose="020F0502020204030204" pitchFamily="34" charset="0"/>
                </a:rPr>
                <a:t>: </a:t>
              </a:r>
            </a:p>
            <a:p>
              <a:r>
                <a:rPr lang="en-US" sz="1800" b="1" i="1" dirty="0">
                  <a:solidFill>
                    <a:srgbClr val="55BDE1"/>
                  </a:solidFill>
                  <a:latin typeface="Calibri" panose="020F0502020204030204" pitchFamily="34" charset="0"/>
                  <a:cs typeface="Calibri" panose="020F0502020204030204" pitchFamily="34" charset="0"/>
                </a:rPr>
                <a:t>     Expanding the Geospatial Workforce</a:t>
              </a:r>
            </a:p>
          </p:txBody>
        </p:sp>
      </p:grpSp>
      <p:pic>
        <p:nvPicPr>
          <p:cNvPr id="7" name="Picture 6"/>
          <p:cNvPicPr>
            <a:picLocks noChangeAspect="1"/>
          </p:cNvPicPr>
          <p:nvPr/>
        </p:nvPicPr>
        <p:blipFill>
          <a:blip r:embed="rId4"/>
          <a:stretch>
            <a:fillRect/>
          </a:stretch>
        </p:blipFill>
        <p:spPr>
          <a:xfrm>
            <a:off x="280750" y="6022355"/>
            <a:ext cx="792315" cy="676535"/>
          </a:xfrm>
          <a:prstGeom prst="rect">
            <a:avLst/>
          </a:prstGeom>
        </p:spPr>
      </p:pic>
      <p:sp>
        <p:nvSpPr>
          <p:cNvPr id="8" name="TextBox 7"/>
          <p:cNvSpPr txBox="1"/>
          <p:nvPr/>
        </p:nvSpPr>
        <p:spPr>
          <a:xfrm>
            <a:off x="1073065" y="5991004"/>
            <a:ext cx="4637314" cy="707886"/>
          </a:xfrm>
          <a:prstGeom prst="rect">
            <a:avLst/>
          </a:prstGeom>
          <a:noFill/>
        </p:spPr>
        <p:txBody>
          <a:bodyPr wrap="square" rtlCol="0">
            <a:spAutoFit/>
          </a:bodyPr>
          <a:lstStyle/>
          <a:p>
            <a:r>
              <a:rPr lang="en-US" sz="1000" dirty="0">
                <a:solidFill>
                  <a:srgbClr val="9F9F9F"/>
                </a:solidFill>
              </a:rPr>
              <a:t>Based upon work supported by the National Science Foundation under Grants DUE ATE 1304591, DUE ATE 164409, and DUE ATE 1700496. Any opinions, findings, and conclusions or recommendations expressed in this material are those of the author(s) and do not necessarily reflect the views of the National Science Foundation</a:t>
            </a:r>
            <a:r>
              <a:rPr lang="en-US" sz="1000" dirty="0">
                <a:solidFill>
                  <a:schemeClr val="tx1">
                    <a:lumMod val="50000"/>
                    <a:lumOff val="50000"/>
                  </a:schemeClr>
                </a:solidFill>
              </a:rPr>
              <a:t>. </a:t>
            </a:r>
          </a:p>
        </p:txBody>
      </p:sp>
      <p:sp>
        <p:nvSpPr>
          <p:cNvPr id="3" name="TextBox 2"/>
          <p:cNvSpPr txBox="1"/>
          <p:nvPr/>
        </p:nvSpPr>
        <p:spPr>
          <a:xfrm>
            <a:off x="9801054" y="6444604"/>
            <a:ext cx="2732249" cy="369332"/>
          </a:xfrm>
          <a:prstGeom prst="rect">
            <a:avLst/>
          </a:prstGeom>
          <a:noFill/>
        </p:spPr>
        <p:txBody>
          <a:bodyPr wrap="square" rtlCol="0">
            <a:spAutoFit/>
          </a:bodyPr>
          <a:lstStyle/>
          <a:p>
            <a:r>
              <a:rPr lang="en-US" dirty="0">
                <a:solidFill>
                  <a:srgbClr val="9F9F9F"/>
                </a:solidFill>
              </a:rPr>
              <a:t>www.geotechcenter.org</a:t>
            </a:r>
          </a:p>
        </p:txBody>
      </p:sp>
    </p:spTree>
    <p:custDataLst>
      <p:tags r:id="rId1"/>
    </p:custDataLst>
    <p:extLst>
      <p:ext uri="{BB962C8B-B14F-4D97-AF65-F5344CB8AC3E}">
        <p14:creationId xmlns:p14="http://schemas.microsoft.com/office/powerpoint/2010/main" val="21458382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EAEAEA"/>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54462" y="1503680"/>
            <a:ext cx="11029615" cy="3678303"/>
          </a:xfrm>
        </p:spPr>
        <p:txBody>
          <a:bodyPr>
            <a:normAutofit/>
          </a:bodyPr>
          <a:lstStyle/>
          <a:p>
            <a:pPr marL="0" indent="0">
              <a:buNone/>
            </a:pPr>
            <a:r>
              <a:rPr lang="en-US" dirty="0">
                <a:solidFill>
                  <a:srgbClr val="002060"/>
                </a:solidFill>
              </a:rPr>
              <a:t>1</a:t>
            </a:r>
            <a:r>
              <a:rPr lang="en-US" dirty="0">
                <a:solidFill>
                  <a:srgbClr val="002060"/>
                </a:solidFill>
                <a:latin typeface="Calibri" panose="020F0502020204030204" pitchFamily="34" charset="0"/>
                <a:cs typeface="Calibri" panose="020F0502020204030204" pitchFamily="34" charset="0"/>
              </a:rPr>
              <a:t>.  </a:t>
            </a:r>
            <a:r>
              <a:rPr lang="en-US" sz="2400" dirty="0">
                <a:solidFill>
                  <a:srgbClr val="002060"/>
                </a:solidFill>
                <a:latin typeface="Calibri" panose="020F0502020204030204" pitchFamily="34" charset="0"/>
                <a:cs typeface="Calibri" panose="020F0502020204030204" pitchFamily="34" charset="0"/>
              </a:rPr>
              <a:t>The following is </a:t>
            </a:r>
            <a:r>
              <a:rPr lang="en-US" sz="2400" b="1" u="sng" dirty="0">
                <a:solidFill>
                  <a:srgbClr val="002060"/>
                </a:solidFill>
                <a:latin typeface="Calibri" panose="020F0502020204030204" pitchFamily="34" charset="0"/>
                <a:cs typeface="Calibri" panose="020F0502020204030204" pitchFamily="34" charset="0"/>
              </a:rPr>
              <a:t>NOT</a:t>
            </a:r>
            <a:r>
              <a:rPr lang="en-US" sz="2400" dirty="0">
                <a:solidFill>
                  <a:srgbClr val="002060"/>
                </a:solidFill>
                <a:latin typeface="Calibri" panose="020F0502020204030204" pitchFamily="34" charset="0"/>
                <a:cs typeface="Calibri" panose="020F0502020204030204" pitchFamily="34" charset="0"/>
              </a:rPr>
              <a:t> a feature of Metadata</a:t>
            </a:r>
            <a:endParaRPr lang="en-US" dirty="0">
              <a:solidFill>
                <a:srgbClr val="002060"/>
              </a:solidFill>
              <a:latin typeface="Calibri" panose="020F0502020204030204" pitchFamily="34" charset="0"/>
              <a:cs typeface="Calibri" panose="020F0502020204030204" pitchFamily="34" charset="0"/>
            </a:endParaRPr>
          </a:p>
          <a:p>
            <a:pPr marL="666900" lvl="1" indent="-342900">
              <a:buClr>
                <a:schemeClr val="accent1">
                  <a:lumMod val="75000"/>
                </a:schemeClr>
              </a:buClr>
              <a:buFont typeface="+mj-lt"/>
              <a:buAutoNum type="alphaLcParenR"/>
            </a:pPr>
            <a:r>
              <a:rPr lang="en-US" sz="1800" dirty="0">
                <a:solidFill>
                  <a:srgbClr val="002060"/>
                </a:solidFill>
                <a:latin typeface="Calibri" panose="020F0502020204030204" pitchFamily="34" charset="0"/>
                <a:cs typeface="Calibri" panose="020F0502020204030204" pitchFamily="34" charset="0"/>
              </a:rPr>
              <a:t>Provides data discovery</a:t>
            </a:r>
          </a:p>
          <a:p>
            <a:pPr marL="666900" lvl="1" indent="-342900">
              <a:buClr>
                <a:schemeClr val="accent1">
                  <a:lumMod val="75000"/>
                </a:schemeClr>
              </a:buClr>
              <a:buFont typeface="+mj-lt"/>
              <a:buAutoNum type="alphaLcParenR"/>
            </a:pPr>
            <a:r>
              <a:rPr lang="en-US" sz="1800" dirty="0">
                <a:solidFill>
                  <a:srgbClr val="002060"/>
                </a:solidFill>
                <a:latin typeface="Calibri" panose="020F0502020204030204" pitchFamily="34" charset="0"/>
                <a:cs typeface="Calibri" panose="020F0502020204030204" pitchFamily="34" charset="0"/>
              </a:rPr>
              <a:t>Provides access</a:t>
            </a:r>
          </a:p>
          <a:p>
            <a:pPr marL="666900" lvl="1" indent="-342900">
              <a:buClr>
                <a:schemeClr val="accent1">
                  <a:lumMod val="75000"/>
                </a:schemeClr>
              </a:buClr>
              <a:buFont typeface="+mj-lt"/>
              <a:buAutoNum type="alphaLcParenR"/>
            </a:pPr>
            <a:r>
              <a:rPr lang="en-US" sz="1800" dirty="0">
                <a:solidFill>
                  <a:srgbClr val="002060"/>
                </a:solidFill>
                <a:latin typeface="Calibri" panose="020F0502020204030204" pitchFamily="34" charset="0"/>
                <a:cs typeface="Calibri" panose="020F0502020204030204" pitchFamily="34" charset="0"/>
              </a:rPr>
              <a:t>Provides access limitations and security</a:t>
            </a:r>
          </a:p>
          <a:p>
            <a:pPr marL="666900" lvl="1" indent="-342900">
              <a:buClr>
                <a:schemeClr val="accent1">
                  <a:lumMod val="75000"/>
                </a:schemeClr>
              </a:buClr>
              <a:buFont typeface="+mj-lt"/>
              <a:buAutoNum type="alphaLcParenR"/>
            </a:pPr>
            <a:r>
              <a:rPr lang="en-US" sz="1800" b="1" dirty="0">
                <a:solidFill>
                  <a:srgbClr val="002060"/>
                </a:solidFill>
                <a:latin typeface="Calibri" panose="020F0502020204030204" pitchFamily="34" charset="0"/>
                <a:cs typeface="Calibri" panose="020F0502020204030204" pitchFamily="34" charset="0"/>
              </a:rPr>
              <a:t>Provides thumbnail images of maps</a:t>
            </a:r>
            <a:endParaRPr lang="en-US" sz="1800" dirty="0">
              <a:solidFill>
                <a:srgbClr val="00206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8875726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EAEAEA"/>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D5360DEA-3B5C-4F91-B302-E1FBC1F8ECC7}"/>
              </a:ext>
            </a:extLst>
          </p:cNvPr>
          <p:cNvSpPr/>
          <p:nvPr/>
        </p:nvSpPr>
        <p:spPr>
          <a:xfrm>
            <a:off x="924910" y="2380251"/>
            <a:ext cx="6096000" cy="2323713"/>
          </a:xfrm>
          <a:prstGeom prst="rect">
            <a:avLst/>
          </a:prstGeom>
        </p:spPr>
        <p:txBody>
          <a:bodyPr>
            <a:spAutoFit/>
          </a:bodyPr>
          <a:lstStyle/>
          <a:p>
            <a:pPr marL="457200" indent="-457200">
              <a:buAutoNum type="arabicPeriod" startAt="2"/>
            </a:pPr>
            <a:r>
              <a:rPr lang="en-US" sz="2400" dirty="0">
                <a:solidFill>
                  <a:srgbClr val="002060"/>
                </a:solidFill>
                <a:latin typeface="Calibri" panose="020F0502020204030204" pitchFamily="34" charset="0"/>
                <a:cs typeface="Calibri" panose="020F0502020204030204" pitchFamily="34" charset="0"/>
              </a:rPr>
              <a:t>A GIS Metadata schema or framework should provide all except:</a:t>
            </a:r>
          </a:p>
          <a:p>
            <a:endParaRPr lang="en-US" sz="1000" dirty="0">
              <a:solidFill>
                <a:srgbClr val="002060"/>
              </a:solidFill>
              <a:latin typeface="Calibri" panose="020F0502020204030204" pitchFamily="34" charset="0"/>
              <a:cs typeface="Calibri" panose="020F0502020204030204" pitchFamily="34" charset="0"/>
            </a:endParaRPr>
          </a:p>
          <a:p>
            <a:pPr lvl="1">
              <a:spcAft>
                <a:spcPts val="600"/>
              </a:spcAft>
            </a:pPr>
            <a:r>
              <a:rPr lang="en-US" b="1" dirty="0">
                <a:solidFill>
                  <a:srgbClr val="002060"/>
                </a:solidFill>
                <a:latin typeface="Calibri" panose="020F0502020204030204" pitchFamily="34" charset="0"/>
                <a:cs typeface="Calibri" panose="020F0502020204030204" pitchFamily="34" charset="0"/>
              </a:rPr>
              <a:t>a)   Copies of the software needed to view the data</a:t>
            </a:r>
            <a:endParaRPr lang="en-US" dirty="0">
              <a:solidFill>
                <a:srgbClr val="002060"/>
              </a:solidFill>
              <a:latin typeface="Calibri" panose="020F0502020204030204" pitchFamily="34" charset="0"/>
              <a:cs typeface="Calibri" panose="020F0502020204030204" pitchFamily="34" charset="0"/>
            </a:endParaRPr>
          </a:p>
          <a:p>
            <a:pPr marL="800100" lvl="1" indent="-342900">
              <a:spcAft>
                <a:spcPts val="600"/>
              </a:spcAft>
              <a:buFont typeface="+mj-lt"/>
              <a:buAutoNum type="alphaLcParenR" startAt="2"/>
            </a:pPr>
            <a:r>
              <a:rPr lang="en-US" dirty="0">
                <a:solidFill>
                  <a:srgbClr val="002060"/>
                </a:solidFill>
                <a:latin typeface="Calibri" panose="020F0502020204030204" pitchFamily="34" charset="0"/>
                <a:cs typeface="Calibri" panose="020F0502020204030204" pitchFamily="34" charset="0"/>
              </a:rPr>
              <a:t>Specific elements for unique applications or themes</a:t>
            </a:r>
          </a:p>
          <a:p>
            <a:pPr marL="800100" lvl="1" indent="-342900">
              <a:spcAft>
                <a:spcPts val="600"/>
              </a:spcAft>
              <a:buFont typeface="+mj-lt"/>
              <a:buAutoNum type="alphaLcParenR" startAt="2"/>
            </a:pPr>
            <a:r>
              <a:rPr lang="en-US" dirty="0">
                <a:solidFill>
                  <a:srgbClr val="002060"/>
                </a:solidFill>
                <a:latin typeface="Calibri" panose="020F0502020204030204" pitchFamily="34" charset="0"/>
                <a:cs typeface="Calibri" panose="020F0502020204030204" pitchFamily="34" charset="0"/>
              </a:rPr>
              <a:t>Specific elements for different data types</a:t>
            </a:r>
          </a:p>
          <a:p>
            <a:pPr marL="800100" lvl="1" indent="-342900">
              <a:spcAft>
                <a:spcPts val="600"/>
              </a:spcAft>
              <a:buFont typeface="+mj-lt"/>
              <a:buAutoNum type="alphaLcParenR" startAt="2"/>
            </a:pPr>
            <a:r>
              <a:rPr lang="en-US" dirty="0">
                <a:solidFill>
                  <a:srgbClr val="002060"/>
                </a:solidFill>
                <a:latin typeface="Calibri" panose="020F0502020204030204" pitchFamily="34" charset="0"/>
                <a:cs typeface="Calibri" panose="020F0502020204030204" pitchFamily="34" charset="0"/>
              </a:rPr>
              <a:t>Standard Metadata elements common to most needs</a:t>
            </a:r>
          </a:p>
        </p:txBody>
      </p:sp>
    </p:spTree>
    <p:custDataLst>
      <p:tags r:id="rId1"/>
    </p:custDataLst>
    <p:extLst>
      <p:ext uri="{BB962C8B-B14F-4D97-AF65-F5344CB8AC3E}">
        <p14:creationId xmlns:p14="http://schemas.microsoft.com/office/powerpoint/2010/main" val="29169255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EAEAEA"/>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749359" y="1493170"/>
            <a:ext cx="11029615" cy="3678303"/>
          </a:xfrm>
        </p:spPr>
        <p:txBody>
          <a:bodyPr/>
          <a:lstStyle/>
          <a:p>
            <a:pPr marL="0" indent="0">
              <a:buNone/>
            </a:pPr>
            <a:r>
              <a:rPr lang="en-US" sz="2400" dirty="0">
                <a:solidFill>
                  <a:srgbClr val="002060"/>
                </a:solidFill>
              </a:rPr>
              <a:t>3.  The following is </a:t>
            </a:r>
            <a:r>
              <a:rPr lang="en-US" sz="2400" b="1" u="sng" dirty="0">
                <a:solidFill>
                  <a:srgbClr val="002060"/>
                </a:solidFill>
              </a:rPr>
              <a:t>NOT</a:t>
            </a:r>
            <a:r>
              <a:rPr lang="en-US" sz="2400" dirty="0">
                <a:solidFill>
                  <a:srgbClr val="002060"/>
                </a:solidFill>
              </a:rPr>
              <a:t> a concern about Metadata</a:t>
            </a:r>
          </a:p>
          <a:p>
            <a:pPr marL="666900" lvl="1" indent="-342900">
              <a:buClr>
                <a:srgbClr val="002060"/>
              </a:buClr>
              <a:buFont typeface="+mj-lt"/>
              <a:buAutoNum type="alphaLcParenR"/>
            </a:pPr>
            <a:r>
              <a:rPr lang="en-US" sz="1800" dirty="0">
                <a:solidFill>
                  <a:srgbClr val="002060"/>
                </a:solidFill>
                <a:latin typeface="Calibri" panose="020F0502020204030204" pitchFamily="34" charset="0"/>
                <a:cs typeface="Calibri" panose="020F0502020204030204" pitchFamily="34" charset="0"/>
              </a:rPr>
              <a:t>It is difficult for non-experts to manually search Metadata portals and repositories</a:t>
            </a:r>
          </a:p>
          <a:p>
            <a:pPr marL="666900" lvl="1" indent="-342900">
              <a:buClr>
                <a:srgbClr val="002060"/>
              </a:buClr>
              <a:buFont typeface="+mj-lt"/>
              <a:buAutoNum type="alphaLcParenR"/>
            </a:pPr>
            <a:r>
              <a:rPr lang="en-US" sz="1800" b="1" dirty="0">
                <a:solidFill>
                  <a:srgbClr val="002060"/>
                </a:solidFill>
                <a:latin typeface="Calibri" panose="020F0502020204030204" pitchFamily="34" charset="0"/>
                <a:cs typeface="Calibri" panose="020F0502020204030204" pitchFamily="34" charset="0"/>
              </a:rPr>
              <a:t>It should be written in English</a:t>
            </a:r>
            <a:endParaRPr lang="en-US" sz="1800" dirty="0">
              <a:solidFill>
                <a:srgbClr val="002060"/>
              </a:solidFill>
              <a:latin typeface="Calibri" panose="020F0502020204030204" pitchFamily="34" charset="0"/>
              <a:cs typeface="Calibri" panose="020F0502020204030204" pitchFamily="34" charset="0"/>
            </a:endParaRPr>
          </a:p>
          <a:p>
            <a:pPr marL="666900" lvl="1" indent="-342900">
              <a:buClr>
                <a:srgbClr val="002060"/>
              </a:buClr>
              <a:buFont typeface="+mj-lt"/>
              <a:buAutoNum type="alphaLcParenR"/>
            </a:pPr>
            <a:r>
              <a:rPr lang="en-US" sz="1800" dirty="0">
                <a:solidFill>
                  <a:srgbClr val="002060"/>
                </a:solidFill>
                <a:latin typeface="Calibri" panose="020F0502020204030204" pitchFamily="34" charset="0"/>
                <a:cs typeface="Calibri" panose="020F0502020204030204" pitchFamily="34" charset="0"/>
              </a:rPr>
              <a:t>It needs tools to transform multiple standards</a:t>
            </a:r>
          </a:p>
          <a:p>
            <a:pPr marL="666900" lvl="1" indent="-342900">
              <a:buClr>
                <a:srgbClr val="002060"/>
              </a:buClr>
              <a:buFont typeface="+mj-lt"/>
              <a:buAutoNum type="alphaLcParenR"/>
            </a:pPr>
            <a:r>
              <a:rPr lang="en-US" sz="1800" dirty="0">
                <a:solidFill>
                  <a:srgbClr val="002060"/>
                </a:solidFill>
                <a:latin typeface="Calibri" panose="020F0502020204030204" pitchFamily="34" charset="0"/>
                <a:cs typeface="Calibri" panose="020F0502020204030204" pitchFamily="34" charset="0"/>
              </a:rPr>
              <a:t>The consistency of Metadata content</a:t>
            </a:r>
          </a:p>
        </p:txBody>
      </p:sp>
    </p:spTree>
    <p:extLst>
      <p:ext uri="{BB962C8B-B14F-4D97-AF65-F5344CB8AC3E}">
        <p14:creationId xmlns:p14="http://schemas.microsoft.com/office/powerpoint/2010/main" val="27290646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EAEAEA"/>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9615FDD-6939-4D6D-A875-2B9060975D18}"/>
              </a:ext>
            </a:extLst>
          </p:cNvPr>
          <p:cNvSpPr/>
          <p:nvPr/>
        </p:nvSpPr>
        <p:spPr>
          <a:xfrm>
            <a:off x="1166649" y="2105946"/>
            <a:ext cx="9900744" cy="2070182"/>
          </a:xfrm>
          <a:prstGeom prst="rect">
            <a:avLst/>
          </a:prstGeom>
        </p:spPr>
        <p:txBody>
          <a:bodyPr wrap="square">
            <a:spAutoFit/>
          </a:bodyPr>
          <a:lstStyle/>
          <a:p>
            <a:pPr>
              <a:lnSpc>
                <a:spcPct val="107000"/>
              </a:lnSpc>
              <a:spcAft>
                <a:spcPts val="800"/>
              </a:spcAft>
            </a:pPr>
            <a:r>
              <a:rPr lang="en-US" sz="2400" dirty="0">
                <a:solidFill>
                  <a:srgbClr val="002060"/>
                </a:solidFill>
                <a:latin typeface="Calibri" panose="020F0502020204030204" pitchFamily="34" charset="0"/>
                <a:ea typeface="Times New Roman" panose="02020603050405020304" pitchFamily="18" charset="0"/>
                <a:cs typeface="Calibri" panose="020F0502020204030204" pitchFamily="34" charset="0"/>
              </a:rPr>
              <a:t>4.  Which of the following is a United States Geospatial Metadata Acronym:</a:t>
            </a:r>
            <a:endParaRPr lang="en-US" sz="2400" dirty="0">
              <a:solidFill>
                <a:srgbClr val="002060"/>
              </a:solidFill>
              <a:latin typeface="Calibri" panose="020F0502020204030204" pitchFamily="34" charset="0"/>
              <a:ea typeface="Calibri" panose="020F0502020204030204" pitchFamily="34" charset="0"/>
              <a:cs typeface="Times New Roman" panose="02020603050405020304" pitchFamily="18" charset="0"/>
            </a:endParaRPr>
          </a:p>
          <a:p>
            <a:pPr marL="800100" lvl="1" indent="-342900">
              <a:lnSpc>
                <a:spcPct val="107000"/>
              </a:lnSpc>
              <a:spcAft>
                <a:spcPts val="800"/>
              </a:spcAft>
              <a:buFont typeface="+mj-lt"/>
              <a:buAutoNum type="alphaLcParenR"/>
            </a:pPr>
            <a:r>
              <a:rPr lang="en-US" dirty="0">
                <a:solidFill>
                  <a:srgbClr val="002060"/>
                </a:solidFill>
                <a:latin typeface="Calibri" panose="020F0502020204030204" pitchFamily="34" charset="0"/>
                <a:ea typeface="Times New Roman" panose="02020603050405020304" pitchFamily="18" charset="0"/>
                <a:cs typeface="Calibri" panose="020F0502020204030204" pitchFamily="34" charset="0"/>
              </a:rPr>
              <a:t>ISO 19122</a:t>
            </a:r>
            <a:endParaRPr lang="en-US" dirty="0">
              <a:solidFill>
                <a:srgbClr val="002060"/>
              </a:solidFill>
              <a:latin typeface="Calibri" panose="020F0502020204030204" pitchFamily="34" charset="0"/>
              <a:ea typeface="Calibri" panose="020F0502020204030204" pitchFamily="34" charset="0"/>
              <a:cs typeface="Times New Roman" panose="02020603050405020304" pitchFamily="18" charset="0"/>
            </a:endParaRPr>
          </a:p>
          <a:p>
            <a:pPr marL="800100" lvl="1" indent="-342900">
              <a:lnSpc>
                <a:spcPct val="107000"/>
              </a:lnSpc>
              <a:spcAft>
                <a:spcPts val="800"/>
              </a:spcAft>
              <a:buFont typeface="+mj-lt"/>
              <a:buAutoNum type="alphaLcParenR"/>
            </a:pPr>
            <a:r>
              <a:rPr lang="en-US" b="1" dirty="0">
                <a:solidFill>
                  <a:srgbClr val="002060"/>
                </a:solidFill>
                <a:latin typeface="Calibri" panose="020F0502020204030204" pitchFamily="34" charset="0"/>
                <a:ea typeface="Times New Roman" panose="02020603050405020304" pitchFamily="18" charset="0"/>
                <a:cs typeface="Calibri" panose="020F0502020204030204" pitchFamily="34" charset="0"/>
              </a:rPr>
              <a:t>CSDGM</a:t>
            </a:r>
            <a:endParaRPr lang="en-US" dirty="0">
              <a:solidFill>
                <a:srgbClr val="002060"/>
              </a:solidFill>
              <a:latin typeface="Calibri" panose="020F0502020204030204" pitchFamily="34" charset="0"/>
              <a:ea typeface="Calibri" panose="020F0502020204030204" pitchFamily="34" charset="0"/>
              <a:cs typeface="Times New Roman" panose="02020603050405020304" pitchFamily="18" charset="0"/>
            </a:endParaRPr>
          </a:p>
          <a:p>
            <a:pPr marL="800100" lvl="1" indent="-342900">
              <a:lnSpc>
                <a:spcPct val="107000"/>
              </a:lnSpc>
              <a:spcAft>
                <a:spcPts val="800"/>
              </a:spcAft>
              <a:buFont typeface="+mj-lt"/>
              <a:buAutoNum type="alphaLcParenR"/>
            </a:pPr>
            <a:r>
              <a:rPr lang="en-US" dirty="0">
                <a:solidFill>
                  <a:srgbClr val="002060"/>
                </a:solidFill>
                <a:latin typeface="Calibri" panose="020F0502020204030204" pitchFamily="34" charset="0"/>
                <a:ea typeface="Times New Roman" panose="02020603050405020304" pitchFamily="18" charset="0"/>
                <a:cs typeface="Calibri" panose="020F0502020204030204" pitchFamily="34" charset="0"/>
              </a:rPr>
              <a:t>FDIC</a:t>
            </a:r>
            <a:endParaRPr lang="en-US" dirty="0">
              <a:solidFill>
                <a:srgbClr val="002060"/>
              </a:solidFill>
              <a:latin typeface="Calibri" panose="020F0502020204030204" pitchFamily="34" charset="0"/>
              <a:ea typeface="Calibri" panose="020F0502020204030204" pitchFamily="34" charset="0"/>
              <a:cs typeface="Times New Roman" panose="02020603050405020304" pitchFamily="18" charset="0"/>
            </a:endParaRPr>
          </a:p>
          <a:p>
            <a:pPr marL="800100" lvl="1" indent="-342900">
              <a:lnSpc>
                <a:spcPct val="107000"/>
              </a:lnSpc>
              <a:spcAft>
                <a:spcPts val="800"/>
              </a:spcAft>
              <a:buFont typeface="+mj-lt"/>
              <a:buAutoNum type="alphaLcParenR"/>
            </a:pPr>
            <a:r>
              <a:rPr lang="en-US" dirty="0">
                <a:solidFill>
                  <a:srgbClr val="002060"/>
                </a:solidFill>
                <a:latin typeface="Calibri" panose="020F0502020204030204" pitchFamily="34" charset="0"/>
                <a:ea typeface="Times New Roman" panose="02020603050405020304" pitchFamily="18" charset="0"/>
                <a:cs typeface="Calibri" panose="020F0502020204030204" pitchFamily="34" charset="0"/>
              </a:rPr>
              <a:t>NIMA</a:t>
            </a:r>
            <a:endParaRPr lang="en-US" dirty="0">
              <a:solidFill>
                <a:srgbClr val="002060"/>
              </a:solidFill>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64814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EAEAEA"/>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en-US" sz="2400" dirty="0">
                <a:solidFill>
                  <a:srgbClr val="002060"/>
                </a:solidFill>
              </a:rPr>
              <a:t>5.  The international organization overseeing GIS Metadata is the ISO which stands for the “International Statistics Organization" </a:t>
            </a:r>
          </a:p>
          <a:p>
            <a:pPr marL="666900" lvl="1" indent="-342900">
              <a:buClr>
                <a:srgbClr val="002060"/>
              </a:buClr>
              <a:buFont typeface="+mj-lt"/>
              <a:buAutoNum type="alphaLcParenR"/>
            </a:pPr>
            <a:r>
              <a:rPr lang="en-US" sz="1800" dirty="0">
                <a:solidFill>
                  <a:srgbClr val="002060"/>
                </a:solidFill>
              </a:rPr>
              <a:t>True</a:t>
            </a:r>
          </a:p>
          <a:p>
            <a:pPr marL="666900" lvl="1" indent="-342900">
              <a:buClr>
                <a:srgbClr val="002060"/>
              </a:buClr>
              <a:buFont typeface="+mj-lt"/>
              <a:buAutoNum type="alphaLcParenR"/>
            </a:pPr>
            <a:r>
              <a:rPr lang="en-US" sz="1800" b="1" dirty="0">
                <a:solidFill>
                  <a:srgbClr val="002060"/>
                </a:solidFill>
              </a:rPr>
              <a:t>False</a:t>
            </a:r>
          </a:p>
        </p:txBody>
      </p:sp>
    </p:spTree>
    <p:extLst>
      <p:ext uri="{BB962C8B-B14F-4D97-AF65-F5344CB8AC3E}">
        <p14:creationId xmlns:p14="http://schemas.microsoft.com/office/powerpoint/2010/main" val="29379286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EAEAEA"/>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en-US" sz="2400" dirty="0">
                <a:solidFill>
                  <a:srgbClr val="002060"/>
                </a:solidFill>
              </a:rPr>
              <a:t>6.  "Little Data" refers to unstructured data that generally does not have traditional Metadata</a:t>
            </a:r>
          </a:p>
          <a:p>
            <a:pPr marL="666900" lvl="1" indent="-342900">
              <a:buClr>
                <a:srgbClr val="002060"/>
              </a:buClr>
              <a:buFont typeface="+mj-lt"/>
              <a:buAutoNum type="alphaLcParenR"/>
            </a:pPr>
            <a:r>
              <a:rPr lang="en-US" sz="2000" dirty="0">
                <a:solidFill>
                  <a:srgbClr val="002060"/>
                </a:solidFill>
              </a:rPr>
              <a:t>True</a:t>
            </a:r>
          </a:p>
          <a:p>
            <a:pPr marL="666900" lvl="1" indent="-342900">
              <a:buClr>
                <a:srgbClr val="002060"/>
              </a:buClr>
              <a:buFont typeface="+mj-lt"/>
              <a:buAutoNum type="alphaLcParenR"/>
            </a:pPr>
            <a:r>
              <a:rPr lang="en-US" sz="1800" b="1" dirty="0">
                <a:solidFill>
                  <a:srgbClr val="002060"/>
                </a:solidFill>
              </a:rPr>
              <a:t>False</a:t>
            </a:r>
          </a:p>
        </p:txBody>
      </p:sp>
    </p:spTree>
    <p:extLst>
      <p:ext uri="{BB962C8B-B14F-4D97-AF65-F5344CB8AC3E}">
        <p14:creationId xmlns:p14="http://schemas.microsoft.com/office/powerpoint/2010/main" val="35234145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EAEAEA"/>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581192" y="1589848"/>
            <a:ext cx="11029615" cy="3678303"/>
          </a:xfrm>
        </p:spPr>
        <p:txBody>
          <a:bodyPr/>
          <a:lstStyle/>
          <a:p>
            <a:pPr marL="0" indent="0">
              <a:buNone/>
            </a:pPr>
            <a:r>
              <a:rPr lang="en-US" sz="2400" dirty="0">
                <a:solidFill>
                  <a:srgbClr val="002060"/>
                </a:solidFill>
              </a:rPr>
              <a:t>7.  ISO 19115:2003 was jointly created and adopted by the United States and Mexico </a:t>
            </a:r>
          </a:p>
          <a:p>
            <a:pPr marL="666900" lvl="1" indent="-342900">
              <a:buClr>
                <a:srgbClr val="002060"/>
              </a:buClr>
              <a:buFont typeface="+mj-lt"/>
              <a:buAutoNum type="alphaLcParenR"/>
            </a:pPr>
            <a:r>
              <a:rPr lang="en-US" sz="1800" dirty="0">
                <a:solidFill>
                  <a:srgbClr val="002060"/>
                </a:solidFill>
              </a:rPr>
              <a:t>True</a:t>
            </a:r>
          </a:p>
          <a:p>
            <a:pPr marL="666900" lvl="1" indent="-342900">
              <a:buClr>
                <a:srgbClr val="002060"/>
              </a:buClr>
              <a:buFont typeface="+mj-lt"/>
              <a:buAutoNum type="alphaLcParenR"/>
            </a:pPr>
            <a:r>
              <a:rPr lang="en-US" sz="1800" dirty="0">
                <a:solidFill>
                  <a:srgbClr val="002060"/>
                </a:solidFill>
              </a:rPr>
              <a:t> </a:t>
            </a:r>
            <a:r>
              <a:rPr lang="en-US" sz="1800" b="1" dirty="0">
                <a:solidFill>
                  <a:srgbClr val="002060"/>
                </a:solidFill>
              </a:rPr>
              <a:t>False</a:t>
            </a:r>
          </a:p>
        </p:txBody>
      </p:sp>
    </p:spTree>
    <p:extLst>
      <p:ext uri="{BB962C8B-B14F-4D97-AF65-F5344CB8AC3E}">
        <p14:creationId xmlns:p14="http://schemas.microsoft.com/office/powerpoint/2010/main" val="406115945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 name="ARTICULATE_PROJECT_OPEN" val="0"/>
  <p:tag name="ARTICULATE_SLIDE_COUNT" val="3"/>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Dividend">
  <a:themeElements>
    <a:clrScheme name="Custom 4">
      <a:dk1>
        <a:sysClr val="windowText" lastClr="000000"/>
      </a:dk1>
      <a:lt1>
        <a:sysClr val="window" lastClr="FFFFFF"/>
      </a:lt1>
      <a:dk2>
        <a:srgbClr val="3D3D3D"/>
      </a:dk2>
      <a:lt2>
        <a:srgbClr val="FFFFFF"/>
      </a:lt2>
      <a:accent1>
        <a:srgbClr val="277AC0"/>
      </a:accent1>
      <a:accent2>
        <a:srgbClr val="55BDE1"/>
      </a:accent2>
      <a:accent3>
        <a:srgbClr val="B4EAF5"/>
      </a:accent3>
      <a:accent4>
        <a:srgbClr val="9F9F9F"/>
      </a:accent4>
      <a:accent5>
        <a:srgbClr val="A2C777"/>
      </a:accent5>
      <a:accent6>
        <a:srgbClr val="42955F"/>
      </a:accent6>
      <a:hlink>
        <a:srgbClr val="828282"/>
      </a:hlink>
      <a:folHlink>
        <a:srgbClr val="A5A5A5"/>
      </a:folHlink>
    </a:clrScheme>
    <a:fontScheme name="Dividend">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Presentation Template V7 Final.pptx" id="{69062E66-DBCA-43D8-B0A0-8921E754566B}" vid="{DB89E73E-2D77-4606-84C9-828D8D218BF0}"/>
    </a:ext>
  </a:extLst>
</a:theme>
</file>

<file path=docProps/app.xml><?xml version="1.0" encoding="utf-8"?>
<Properties xmlns="http://schemas.openxmlformats.org/officeDocument/2006/extended-properties" xmlns:vt="http://schemas.openxmlformats.org/officeDocument/2006/docPropsVTypes">
  <Template>Presentation Template V7 Final 9-25-19</Template>
  <TotalTime>886</TotalTime>
  <Words>261</Words>
  <Application>Microsoft Office PowerPoint</Application>
  <PresentationFormat>Widescreen</PresentationFormat>
  <Paragraphs>35</Paragraphs>
  <Slides>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Calibri</vt:lpstr>
      <vt:lpstr>Gill Sans MT</vt:lpstr>
      <vt:lpstr>Wingdings 2</vt:lpstr>
      <vt:lpstr>Dividend</vt:lpstr>
      <vt:lpstr>QUIZ Metadata concept module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XXXXXXXXXXXXXXXXXXXX</dc:title>
  <dc:creator>Ann Johnson</dc:creator>
  <cp:lastModifiedBy>Ann Johnson</cp:lastModifiedBy>
  <cp:revision>10</cp:revision>
  <dcterms:created xsi:type="dcterms:W3CDTF">2019-09-26T14:54:46Z</dcterms:created>
  <dcterms:modified xsi:type="dcterms:W3CDTF">2019-11-16T18:26:45Z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B70CEFC0-2FD1-4C4E-8C57-F4EDC9410DD6</vt:lpwstr>
  </property>
  <property fmtid="{D5CDD505-2E9C-101B-9397-08002B2CF9AE}" pid="3" name="ArticulatePath">
    <vt:lpwstr>Presentation1</vt:lpwstr>
  </property>
</Properties>
</file>