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27" r:id="rId1"/>
  </p:sldMasterIdLst>
  <p:notesMasterIdLst>
    <p:notesMasterId r:id="rId21"/>
  </p:notesMasterIdLst>
  <p:handoutMasterIdLst>
    <p:handoutMasterId r:id="rId22"/>
  </p:handoutMasterIdLst>
  <p:sldIdLst>
    <p:sldId id="542" r:id="rId2"/>
    <p:sldId id="545" r:id="rId3"/>
    <p:sldId id="565" r:id="rId4"/>
    <p:sldId id="563" r:id="rId5"/>
    <p:sldId id="564" r:id="rId6"/>
    <p:sldId id="566" r:id="rId7"/>
    <p:sldId id="570" r:id="rId8"/>
    <p:sldId id="567" r:id="rId9"/>
    <p:sldId id="577" r:id="rId10"/>
    <p:sldId id="581" r:id="rId11"/>
    <p:sldId id="572" r:id="rId12"/>
    <p:sldId id="573" r:id="rId13"/>
    <p:sldId id="576" r:id="rId14"/>
    <p:sldId id="574" r:id="rId15"/>
    <p:sldId id="569" r:id="rId16"/>
    <p:sldId id="571" r:id="rId17"/>
    <p:sldId id="568" r:id="rId18"/>
    <p:sldId id="578" r:id="rId19"/>
    <p:sldId id="580" r:id="rId20"/>
  </p:sldIdLst>
  <p:sldSz cx="9144000" cy="5143500" type="screen16x9"/>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743" autoAdjust="0"/>
  </p:normalViewPr>
  <p:slideViewPr>
    <p:cSldViewPr snapToGrid="0">
      <p:cViewPr varScale="1">
        <p:scale>
          <a:sx n="102" d="100"/>
          <a:sy n="102" d="100"/>
        </p:scale>
        <p:origin x="77" y="312"/>
      </p:cViewPr>
      <p:guideLst>
        <p:guide orient="horz" pos="1620"/>
        <p:guide pos="2880"/>
      </p:guideLst>
    </p:cSldViewPr>
  </p:slideViewPr>
  <p:outlineViewPr>
    <p:cViewPr>
      <p:scale>
        <a:sx n="33" d="100"/>
        <a:sy n="33" d="100"/>
      </p:scale>
      <p:origin x="0" y="2602"/>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96" d="100"/>
          <a:sy n="96" d="100"/>
        </p:scale>
        <p:origin x="6134" y="6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Calibri"/>
                <a:ea typeface="+mn-ea"/>
                <a:cs typeface="+mn-cs"/>
              </a:defRPr>
            </a:lvl1pPr>
          </a:lstStyle>
          <a:p>
            <a:pPr>
              <a:defRPr/>
            </a:pPr>
            <a:endParaRPr lang="en-US"/>
          </a:p>
        </p:txBody>
      </p:sp>
      <p:sp>
        <p:nvSpPr>
          <p:cNvPr id="5939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Calibri"/>
                <a:ea typeface="+mn-ea"/>
                <a:cs typeface="+mn-cs"/>
              </a:defRPr>
            </a:lvl1pPr>
          </a:lstStyle>
          <a:p>
            <a:pPr>
              <a:defRPr/>
            </a:pPr>
            <a:endParaRPr lang="en-US"/>
          </a:p>
        </p:txBody>
      </p:sp>
      <p:sp>
        <p:nvSpPr>
          <p:cNvPr id="5939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Calibri"/>
                <a:ea typeface="+mn-ea"/>
                <a:cs typeface="+mn-cs"/>
              </a:defRPr>
            </a:lvl1pPr>
          </a:lstStyle>
          <a:p>
            <a:pPr>
              <a:defRPr/>
            </a:pPr>
            <a:endParaRPr lang="en-US"/>
          </a:p>
        </p:txBody>
      </p:sp>
      <p:sp>
        <p:nvSpPr>
          <p:cNvPr id="5939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Calibri" pitchFamily="34" charset="0"/>
              </a:defRPr>
            </a:lvl1pPr>
          </a:lstStyle>
          <a:p>
            <a:fld id="{D5501819-4133-4E91-8DDD-F09C4B30224E}"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2841862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3462535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Each Concept Module will increase learning outcomes for the Module topic.  These are the  outcomes that should occur from reviewing the content on each slide (read the bullet points) </a:t>
            </a:r>
          </a:p>
          <a:p>
            <a:endParaRPr lang="en-US" dirty="0"/>
          </a:p>
        </p:txBody>
      </p:sp>
    </p:spTree>
    <p:extLst>
      <p:ext uri="{BB962C8B-B14F-4D97-AF65-F5344CB8AC3E}">
        <p14:creationId xmlns:p14="http://schemas.microsoft.com/office/powerpoint/2010/main" val="2630424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2874045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890305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758617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3938311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3"/>
            <a:ext cx="7772400" cy="1102519"/>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D469F62F-6F10-44F0-9C55-BC2CC7906F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3"/>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3"/>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55F918E3-548C-4F50-BE73-B2832FD0F2E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400050"/>
            <a:ext cx="77724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4799410"/>
            <a:ext cx="1905000" cy="342900"/>
          </a:xfrm>
        </p:spPr>
        <p:txBody>
          <a:bodyPr/>
          <a:lstStyle>
            <a:lvl1pPr>
              <a:defRPr/>
            </a:lvl1pPr>
          </a:lstStyle>
          <a:p>
            <a:pPr>
              <a:defRPr/>
            </a:pPr>
            <a:endParaRPr lang="en-US" altLang="en-US"/>
          </a:p>
        </p:txBody>
      </p:sp>
      <p:sp>
        <p:nvSpPr>
          <p:cNvPr id="4" name="Footer Placeholder 3"/>
          <p:cNvSpPr>
            <a:spLocks noGrp="1"/>
          </p:cNvSpPr>
          <p:nvPr>
            <p:ph type="ftr" sz="quarter" idx="11"/>
          </p:nvPr>
        </p:nvSpPr>
        <p:spPr>
          <a:xfrm>
            <a:off x="3124200" y="4799410"/>
            <a:ext cx="2895600" cy="342900"/>
          </a:xfrm>
        </p:spPr>
        <p:txBody>
          <a:bodyPr/>
          <a:lstStyle>
            <a:lvl1pPr>
              <a:defRPr/>
            </a:lvl1pPr>
          </a:lstStyle>
          <a:p>
            <a:pPr>
              <a:defRPr/>
            </a:pPr>
            <a:endParaRPr lang="en-US" altLang="en-US"/>
          </a:p>
        </p:txBody>
      </p:sp>
      <p:sp>
        <p:nvSpPr>
          <p:cNvPr id="5" name="Slide Number Placeholder 4"/>
          <p:cNvSpPr>
            <a:spLocks noGrp="1"/>
          </p:cNvSpPr>
          <p:nvPr>
            <p:ph type="sldNum" sz="quarter" idx="12"/>
          </p:nvPr>
        </p:nvSpPr>
        <p:spPr>
          <a:xfrm>
            <a:off x="6553200" y="4799410"/>
            <a:ext cx="1905000" cy="342900"/>
          </a:xfrm>
        </p:spPr>
        <p:txBody>
          <a:bodyPr/>
          <a:lstStyle>
            <a:lvl1pPr>
              <a:defRPr/>
            </a:lvl1pPr>
          </a:lstStyle>
          <a:p>
            <a:fld id="{310E1D02-721C-4804-9E93-FFC739BB26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normAutofit/>
          </a:bodyPr>
          <a:lstStyle>
            <a:lvl1pPr>
              <a:defRPr sz="2400"/>
            </a:lvl1pPr>
            <a:lvl2pPr>
              <a:defRPr sz="1800"/>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D8B49891-0BC9-4AC8-860D-2D9C985361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Content Placeholder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6A46403D-8195-43F1-9574-4E3F084C757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normAutofit/>
          </a:bodyPr>
          <a:lstStyle>
            <a:lvl1pPr>
              <a:defRPr sz="3600"/>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endParaRPr lang="en-US" altLang="en-US"/>
          </a:p>
        </p:txBody>
      </p:sp>
      <p:sp>
        <p:nvSpPr>
          <p:cNvPr id="8" name="Footer Placeholder 7"/>
          <p:cNvSpPr>
            <a:spLocks noGrp="1"/>
          </p:cNvSpPr>
          <p:nvPr>
            <p:ph type="ftr" sz="quarter" idx="11"/>
          </p:nvPr>
        </p:nvSpPr>
        <p:spPr/>
        <p:txBody>
          <a:bodyPr/>
          <a:lstStyle/>
          <a:p>
            <a:pPr>
              <a:defRPr/>
            </a:pPr>
            <a:endParaRPr lang="en-US" altLang="en-US"/>
          </a:p>
        </p:txBody>
      </p:sp>
      <p:sp>
        <p:nvSpPr>
          <p:cNvPr id="9" name="Slide Number Placeholder 8"/>
          <p:cNvSpPr>
            <a:spLocks noGrp="1"/>
          </p:cNvSpPr>
          <p:nvPr>
            <p:ph type="sldNum" sz="quarter" idx="12"/>
          </p:nvPr>
        </p:nvSpPr>
        <p:spPr/>
        <p:txBody>
          <a:bodyPr/>
          <a:lstStyle/>
          <a:p>
            <a:fld id="{E704348B-9230-4CEA-82E7-85FAF358933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a:t>Click to edit Master title style</a:t>
            </a:r>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fld id="{8E9DD1E1-1A5F-4E35-82A4-17F537227D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ltLang="en-US"/>
          </a:p>
        </p:txBody>
      </p:sp>
      <p:sp>
        <p:nvSpPr>
          <p:cNvPr id="4" name="Slide Number Placeholder 3"/>
          <p:cNvSpPr>
            <a:spLocks noGrp="1"/>
          </p:cNvSpPr>
          <p:nvPr>
            <p:ph type="sldNum" sz="quarter" idx="12"/>
          </p:nvPr>
        </p:nvSpPr>
        <p:spPr/>
        <p:txBody>
          <a:bodyPr/>
          <a:lstStyle/>
          <a:p>
            <a:fld id="{7FD4BC51-C6AF-4232-AFED-EAAB4ACDAA9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9"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96D31E70-6836-4CAF-8E78-318814619D6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4025507"/>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D04A9AE6-8E10-4FF4-8E22-B54D0982E30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en-US"/>
          </a:p>
        </p:txBody>
      </p:sp>
      <p:sp>
        <p:nvSpPr>
          <p:cNvPr id="6" name="Slide Number Placeholder 5"/>
          <p:cNvSpPr>
            <a:spLocks noGrp="1"/>
          </p:cNvSpPr>
          <p:nvPr>
            <p:ph type="sldNum" sz="quarter" idx="4"/>
          </p:nvPr>
        </p:nvSpPr>
        <p:spPr>
          <a:xfrm>
            <a:off x="6670431" y="4829908"/>
            <a:ext cx="2028092" cy="313592"/>
          </a:xfrm>
          <a:prstGeom prst="rect">
            <a:avLst/>
          </a:prstGeom>
        </p:spPr>
        <p:txBody>
          <a:bodyPr vert="horz" lIns="91440" tIns="45720" rIns="91440" bIns="45720" rtlCol="0" anchor="ctr"/>
          <a:lstStyle>
            <a:lvl1pPr algn="r">
              <a:defRPr sz="1200">
                <a:solidFill>
                  <a:schemeClr val="tx1">
                    <a:tint val="75000"/>
                  </a:schemeClr>
                </a:solidFill>
              </a:defRPr>
            </a:lvl1pPr>
          </a:lstStyle>
          <a:p>
            <a:fld id="{310E1D02-721C-4804-9E93-FFC739BB260D}" type="slidenum">
              <a:rPr lang="en-US" smtClean="0"/>
              <a:pPr/>
              <a:t>‹#›</a:t>
            </a:fld>
            <a:endParaRPr lang="en-US"/>
          </a:p>
        </p:txBody>
      </p:sp>
      <p:pic>
        <p:nvPicPr>
          <p:cNvPr id="8" name="Picture 6"/>
          <p:cNvPicPr>
            <a:picLocks noChangeAspect="1"/>
          </p:cNvPicPr>
          <p:nvPr userDrawn="1"/>
        </p:nvPicPr>
        <p:blipFill>
          <a:blip r:embed="rId14" cstate="print"/>
          <a:srcRect/>
          <a:stretch>
            <a:fillRect/>
          </a:stretch>
        </p:blipFill>
        <p:spPr bwMode="auto">
          <a:xfrm>
            <a:off x="7045569" y="4689231"/>
            <a:ext cx="1963495" cy="45426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 id="2147484234" r:id="rId7"/>
    <p:sldLayoutId id="2147484235" r:id="rId8"/>
    <p:sldLayoutId id="2147484236" r:id="rId9"/>
    <p:sldLayoutId id="2147484237" r:id="rId10"/>
    <p:sldLayoutId id="2147484238" r:id="rId11"/>
    <p:sldLayoutId id="2147484239" r:id="rId12"/>
  </p:sldLayoutIdLst>
  <p:txStyles>
    <p:titleStyle>
      <a:lvl1pPr algn="ctr" defTabSz="914400" rtl="0" eaLnBrk="1" latinLnBrk="0" hangingPunct="1">
        <a:spcBef>
          <a:spcPct val="0"/>
        </a:spcBef>
        <a:buNone/>
        <a:defRPr sz="3600" kern="1200">
          <a:solidFill>
            <a:schemeClr val="accent1">
              <a:lumMod val="50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2">
              <a:lumMod val="7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2">
              <a:lumMod val="7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2">
              <a:lumMod val="7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4.png"/><Relationship Id="rId5" Type="http://schemas.openxmlformats.org/officeDocument/2006/relationships/hyperlink" Target="https://www.datasciencecentral.com/profiles/blogs/why-you-need-metadata-for-big-data-success" TargetMode="External"/><Relationship Id="rId4"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4.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4.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4.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notesSlide" Target="../notesSlides/notesSlide6.xml"/></Relationships>
</file>

<file path=ppt/slides/_rels/slide16.xml.rels><?xml version="1.0" encoding="UTF-8" standalone="yes"?>
<Relationships xmlns="http://schemas.openxmlformats.org/package/2006/relationships"><Relationship Id="rId8" Type="http://schemas.openxmlformats.org/officeDocument/2006/relationships/hyperlink" Target="https://www.epa.gov/geospatial/epa-metadata-editor" TargetMode="External"/><Relationship Id="rId3" Type="http://schemas.openxmlformats.org/officeDocument/2006/relationships/slideLayout" Target="../slideLayouts/slideLayout2.xml"/><Relationship Id="rId7" Type="http://schemas.openxmlformats.org/officeDocument/2006/relationships/hyperlink" Target="https://worldview.earthdata.nasa.gov/" TargetMode="Externa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hyperlink" Target="https://search.earthdata.nasa.gov/" TargetMode="External"/><Relationship Id="rId5" Type="http://schemas.openxmlformats.org/officeDocument/2006/relationships/hyperlink" Target="https://github.com/nasa/mmt" TargetMode="External"/><Relationship Id="rId10" Type="http://schemas.openxmlformats.org/officeDocument/2006/relationships/image" Target="../media/image4.png"/><Relationship Id="rId4" Type="http://schemas.openxmlformats.org/officeDocument/2006/relationships/hyperlink" Target="https://www.geocat.net/bridge/" TargetMode="External"/><Relationship Id="rId9" Type="http://schemas.openxmlformats.org/officeDocument/2006/relationships/hyperlink" Target="https://geonetwork-opensource.org/" TargetMode="Externa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4.png"/><Relationship Id="rId4" Type="http://schemas.openxmlformats.org/officeDocument/2006/relationships/hyperlink" Target="https://inspire.ec.europa.eu/about-inspire/563" TargetMode="Externa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hyperlink" Target="https://geo-ide.noaa.gov/wiki/index.php?title=Category:ISO_Explorer" TargetMode="External"/><Relationship Id="rId5" Type="http://schemas.openxmlformats.org/officeDocument/2006/relationships/hyperlink" Target="https://geo-ide.noaa.gov/wiki/index.php?title=Main_Page" TargetMode="External"/><Relationship Id="rId4" Type="http://schemas.openxmlformats.org/officeDocument/2006/relationships/hyperlink" Target="https://www.fgdc.gov/metadata/events/iso-metadata-summit-2017/publishingtodata-gov-jediny-2017isosummit.pdf" TargetMode="Externa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12.png"/><Relationship Id="rId5" Type="http://schemas.openxmlformats.org/officeDocument/2006/relationships/hyperlink" Target="mailto:ann@baremt.com" TargetMode="External"/><Relationship Id="rId4"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4.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4.png"/><Relationship Id="rId4" Type="http://schemas.openxmlformats.org/officeDocument/2006/relationships/hyperlink" Target="https://www.fgdc.gov/metadata/events/iso-metadata-summit-2017/isostandards-danko-2017isosummit.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51435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BCDFFC"/>
              </a:solidFill>
            </a:endParaRPr>
          </a:p>
        </p:txBody>
      </p:sp>
      <p:sp>
        <p:nvSpPr>
          <p:cNvPr id="2" name="Title 1"/>
          <p:cNvSpPr>
            <a:spLocks noGrp="1"/>
          </p:cNvSpPr>
          <p:nvPr>
            <p:ph type="ctrTitle"/>
          </p:nvPr>
        </p:nvSpPr>
        <p:spPr>
          <a:xfrm>
            <a:off x="914401" y="925910"/>
            <a:ext cx="7589838" cy="1102519"/>
          </a:xfrm>
        </p:spPr>
        <p:txBody>
          <a:bodyPr>
            <a:normAutofit fontScale="90000"/>
          </a:bodyPr>
          <a:lstStyle/>
          <a:p>
            <a:r>
              <a:rPr lang="en-US" b="1" dirty="0">
                <a:solidFill>
                  <a:schemeClr val="tx2">
                    <a:lumMod val="75000"/>
                  </a:schemeClr>
                </a:solidFill>
              </a:rPr>
              <a:t>Metadata Concept Module</a:t>
            </a:r>
            <a:br>
              <a:rPr lang="en-US" b="1" dirty="0">
                <a:solidFill>
                  <a:schemeClr val="tx2">
                    <a:lumMod val="75000"/>
                  </a:schemeClr>
                </a:solidFill>
              </a:rPr>
            </a:br>
            <a:r>
              <a:rPr lang="en-US" sz="2700" b="1" dirty="0">
                <a:solidFill>
                  <a:schemeClr val="tx2">
                    <a:lumMod val="75000"/>
                  </a:schemeClr>
                </a:solidFill>
              </a:rPr>
              <a:t>Importance of Data about Data for Geospatial Technology</a:t>
            </a:r>
          </a:p>
        </p:txBody>
      </p:sp>
      <p:sp>
        <p:nvSpPr>
          <p:cNvPr id="3" name="Subtitle 2"/>
          <p:cNvSpPr>
            <a:spLocks noGrp="1"/>
          </p:cNvSpPr>
          <p:nvPr>
            <p:ph type="subTitle" idx="1"/>
          </p:nvPr>
        </p:nvSpPr>
        <p:spPr>
          <a:xfrm>
            <a:off x="454025" y="2355958"/>
            <a:ext cx="5202382" cy="1314450"/>
          </a:xfrm>
        </p:spPr>
        <p:txBody>
          <a:bodyPr>
            <a:noAutofit/>
          </a:bodyPr>
          <a:lstStyle/>
          <a:p>
            <a:pPr algn="l">
              <a:spcBef>
                <a:spcPts val="0"/>
              </a:spcBef>
            </a:pPr>
            <a:r>
              <a:rPr lang="en-US" sz="2000" b="1" dirty="0">
                <a:solidFill>
                  <a:schemeClr val="tx2">
                    <a:lumMod val="50000"/>
                  </a:schemeClr>
                </a:solidFill>
              </a:rPr>
              <a:t>Body of Knowledge </a:t>
            </a:r>
          </a:p>
          <a:p>
            <a:pPr algn="l">
              <a:spcBef>
                <a:spcPts val="0"/>
              </a:spcBef>
            </a:pPr>
            <a:r>
              <a:rPr lang="en-US" sz="2000" b="1" dirty="0">
                <a:solidFill>
                  <a:schemeClr val="tx2">
                    <a:lumMod val="50000"/>
                  </a:schemeClr>
                </a:solidFill>
              </a:rPr>
              <a:t>Knowledge Area 6:  Geospatial Data</a:t>
            </a:r>
          </a:p>
          <a:p>
            <a:pPr algn="l">
              <a:spcBef>
                <a:spcPts val="0"/>
              </a:spcBef>
            </a:pPr>
            <a:r>
              <a:rPr lang="en-US" sz="2000" b="1" dirty="0">
                <a:solidFill>
                  <a:schemeClr val="tx2">
                    <a:lumMod val="50000"/>
                  </a:schemeClr>
                </a:solidFill>
              </a:rPr>
              <a:t>   GD639: Knowledge of metadata and its</a:t>
            </a:r>
          </a:p>
          <a:p>
            <a:pPr algn="l">
              <a:spcBef>
                <a:spcPts val="0"/>
              </a:spcBef>
            </a:pPr>
            <a:r>
              <a:rPr lang="en-US" sz="2000" b="1" dirty="0">
                <a:solidFill>
                  <a:schemeClr val="tx2">
                    <a:lumMod val="50000"/>
                  </a:schemeClr>
                </a:solidFill>
              </a:rPr>
              <a:t>   standards (e.g., ISO and FGDC)</a:t>
            </a:r>
          </a:p>
          <a:p>
            <a:pPr algn="l">
              <a:spcBef>
                <a:spcPts val="0"/>
              </a:spcBef>
            </a:pPr>
            <a:endParaRPr lang="en-US" sz="2000" dirty="0">
              <a:solidFill>
                <a:schemeClr val="tx2">
                  <a:lumMod val="50000"/>
                </a:schemeClr>
              </a:solidFill>
            </a:endParaRPr>
          </a:p>
          <a:p>
            <a:pPr algn="l">
              <a:spcBef>
                <a:spcPts val="0"/>
              </a:spcBef>
            </a:pPr>
            <a:r>
              <a:rPr lang="en-US" sz="2000" b="1" dirty="0">
                <a:solidFill>
                  <a:schemeClr val="tx2">
                    <a:lumMod val="50000"/>
                  </a:schemeClr>
                </a:solidFill>
              </a:rPr>
              <a:t>                  </a:t>
            </a:r>
          </a:p>
        </p:txBody>
      </p:sp>
      <p:sp>
        <p:nvSpPr>
          <p:cNvPr id="19458" name="AutoShape 2" descr="data:image/jpeg;base64,/9j/4AAQSkZJRgABAQAAAQABAAD/2wCEAAkGBhMQERQUExQWFBQUGBYYGBgXFxYVFxgWFBgVFxcYGBcYHCYeFxojGhcUHy8gIycrLCwsFR4xNTAqNSYsLCkBCQoKDgwOGg8PGiwkHyU0LCwpKS0sLC0sNS8sLCosLC8sLCwvLCwsKiwsLCwsLCwtLCwsLCwsLCwsLCwsLCwsKf/AABEIAOEA4QMBIgACEQEDEQH/xAAcAAEAAgMBAQEAAAAAAAAAAAAABQYDBAcCAQj/xABEEAABAgMFBQUGAgkCBgMAAAABAAIDBBEFBhIhMUFRYXGBEyKRobEHMkJSwdFy8BQjM2KCkqKy4RbCJDRDc9LxFSV0/8QAGgEAAgMBAQAAAAAAAAAAAAAAAAQBAwUCBv/EAC4RAAIBAwMDAgUEAwEAAAAAAAECAAMEERIhMSJBURNxMmGBkdEUM7HBI0LhBf/aAAwDAQACEQMRAD8A7iiIiEIiIhCIiIQiLHBmGvrhINDQ03qMiEyIiKYQiIiEKIvS+ks7iWj+oH6KXVXvhOg4YY2d53PQDwqeoVFwwWmZbRXLifblu/aj8J/uVnVFu5PiFGFcmvGE8K6Hx9VelXaMDTx4ndwuHzCIibi8IiIhCLWtC0WQG4ohoKgb8zw/OiyS00yI0OY4OadoUahnHeTg4zMqIimRCIiIQiIiEIiIhCIiIQiIiEIiIhMM5L9oxza0qNVVpGddLxDUZaOHL6hW9VO3WAR3U20PiEheDTioORGrc5yh4lol5hsRoc01BWRUWBNvhmrHFvoeY2rd/wBRRt4/lCEvlx1DeDWxztLascaYawVc4NHE0VZgRpuY91xDd+TR4gVPRbbLq1ziRHOPD7mqtFdnHQv32nBpqvxNPlo3qaARC7x+YigHTUqrxYhcSSak5kneVb/9KQf3/wCb/Cq0/KGFEcw54TrvBzHkUjcirsX4jNE0+Fmmp6yr1OhgNiDG0aEe8B9VA0VqlbnNwjtHuxbQ2gA4Zg1XFuKhOac7qlMdcl5K2YMb3Hiu45O8Ct1V2JcqH8L3jnhP0CwRbFm4I/VRi8DZWh8HVC0hUqqOpft+InoQ/C33lpWGam2Qmlz3BoG0/TeVQ414ZppLXRHNI1GFoPoo2YmXxDV7i47ySfVUNfAfCPvLVtT3M3LwW2ZqJlUMbkwbc9p4lXmxLNEvBazbq473HX7dFzqy2gx4QOhez+4Lqiiz62ao3MLnpAQcQiItGJwiIiEIiIhCIiIQiIiEIiIhCIiIT4SqbaEz2kRzthOXIZBTNuWj/wBJmbjrT05la0tdtzhV7sPClT1Wdclqp0IM45jdHCDU0g3LesSXZEigP0oSBvI2evgsE9KOhPLXbPMbCsMOIWkEGhGYPELPXofqHEaPUu0voFF9WlZVptjsro4e8OO/kt1b6sGGRMsgg4MKi2/ExTETmB4ABXh7qAk6DPwVJsuTMzHz0JLncq1p1Jok7zLaUHcxm32yxkVWhruXS4b8QBGhAPiqheWxRCIfDFGHIjcdnQ/RWGwJjHLwztAwn+HL0AXNqppuyGdVyHUMJIIi07UtJsvDL3a7BtJ3J8kKMmKAEnAlavxGaXw2imMAkngaUB8CVWFlmpl0R7nuNXONT+dySss6K9rG6uNAsGq/qOSO81kXQuDNeHELSHDUEEcxmF1OQnGxobXt0cK8jtHQ5KuRbhtwd2IcfEDCegzHmo6yp+JZ8Uw4wIY7Uaj8bTt4pujqtz1jYxapprDp5EviLzDiBwBBBBFQRoQV6WpEYRERCEREQhEREIRFgnmvMNwZTERlXLn1UE4GZI3Mz1RU+FORYBw1LafCcx4fZb7bzupmwV5kJRbxP9tjLzbt23lhUTaltBnch5vOVRnT7lRM3bcSJlXCNzfvqtm7koHOLz8OQ5nb4eq4NyaraKffvOhR0DU/2klZVl9mMTs4h1OtK7B91IoicRAgwIuzFjkyEvPK1Y141aaHkf8APqo2xrLbHx1JGGlKU1NdfBWadgdpDc3eD47PNQl1H96IODfqkqtIGuueDGEc+kcdppR7OjSjsbcwPiGlNzhsCsNl2q2O3LJw1bu+4W6Qqxbko2XcIkJ4Y6vu1z5gbt40XZQ2/Uvw9x+JAYVdjz5kteCZ7OA/e7uj+LXyqsN15LBBxHWJn/CNPqeqr1q206YDAQG4a1odSdvD/K9vvsWANHZNoAAM9B1XC1lerqGTgbbTo0ytPB2lvnpQRYbmH4hTkdh8aKCujHLTEhOyLTWn9LvooyHfp52wj4/+S1YFtFsftqAknMDIGood/NFWsodWwR5yO0EQlSuQZeJ+fZAYXvOWwbSdwVSbLxrQiFx7rBlU+60bh8xXqUiidj1jvDWj3WVpXgD67T6XGFDDQA0AAaAaLvH6jf8A1/mc/s+8p947vwpeC1zK4sQBJNa1B2aDML1ciRq98U/D3RzOZ8qeKkb7O/4dvF49HLautLYJZm91XH+LTyouBSX9RsNgMzs1D6O/eSy1LSsxkwwseK7jtB3grbRPkAjBigJG4lIkrSiWbF7GLV0I5tI2A/E3hvb+TcpaaZFaHMcHNO0fnJQ19JNr5YuNA6GQWnmQCOv0CoEvaESCaw3uYeB15jQrPNY2zaDuO0bFMVl1DYzrqwTc6yC0uiODGjaT6bzwXOHXymyKdr1wsr6LUlpWPPRAAXPdtc4kho3k7BwCk3oOyAkyBakbsdp1SWmGxGNew1a4Ag8CsqjrCsn9FgiHjL6EmpyArqANgr6qRTykkDPMVbGdoREXUiEREQmnaVmtjNocnD3TuP2VPiNLSWnUGh6K+KpXjaBHNNoaTz09AFnXtMY1943buc6ZHY1uWbazoJOVWnUfUHesYsqKW4sDqHx8NVqkLPGumQ3EaOlhiW+Wt+E/bhO52Xnot9jwRUEEcM1T5Cx3xmlzcIANMzt6Bbbbux25te0Hg5w+i0qdeqRkrmKPSQHZpZ1WJWM2Xm4gcaNOLzo4fZeosWcgNxOIc0ak0P2Kr9q2qXOxOpidQUGQ3KKtUsVCg6s94KoQEsdpNWreomoh9xu/4jy3Ktxor31I1O05nqsbKnvO3eGY2efVSErJufRzchsFK14lN07bP+Soc+/GfGJnVbs/DT2/n7yOgwHOHe1FQaqOnJHMkDKtNmqnOxNTqDt2LWiyy3qNuEcsD9JlPVLDBlcdDLTVesVRVuW+hz3KSiQKEc1rR5QA5CmzLIUz1H50VV6E2yN/MsoE9pjZaz2a94ZcDsGu/XwVmsK+LmUDTibtY7Uct3oqhFbn+eP1IWlEyo6tC06g0zGVfUrEa3UnKbH5fiatO5YbNuJ0+8NsMmmwWQ61LswRQgmjRwOpVygwg1oaNGgAdBRcase2i8iuT2moI0JG7jkrfIfpc6HER8IBoRiwnPgwaJZKjpUYOvUY8VV0BQ7S5TU/DhCr3tbzIHltUDP35gsyhh0Q/wArfE5+S1m3DJzdGqeDa+ZctW1bmNgwnxO2PdFaFozOwa7SuqlSvjIXEhEpZwTmQ1r3gizJ75o0aNbkOfE81FRCsjWkmgzJ3KcgXGmHsxHCw7GuJxdaCg6rMCvVORvHspTGOJXmMLiAMySAOZyC6vYlkNloQYNdXH5nbT9lzWzIBZNQmuFCIrAQdhDgutJ6xQbseYrdNwIREWnEYRERCEREQhVgwu3nXD4WnPkwAU8VYpqOIbHOOjQT4KEuoyvaPOpIHqT6pWthnVPr9pfT6VZvpLAou17FEYVb3X79h4H7qURXugcYaVKxU5EqdiThl4phxO6HZGux2w8j9lbFo2rZLY7c8nDR30O8KFhW6+A18KIDjaKNPpXeNoKWVv0/S3HY/wBS5h6u6895r3ttkVLa9yHrxdu6aeKp7Ihc4k76+A8sj5JbU3VwbXTM8zv/ADtWKWcMs/zn9Pou6Ckg1G5P8RS6ff0xwP5k/Z8P88xRWKThgDgB6KuyMTbz9f8A0t6PaHwg5beKbpUjUbAiJcLuZtzbGvOICn14qLmYVFuNm8lpTMWq16akbRRjncyKm2KNMSlQeFFJztRqCOiiHCrgc6V12ZZ0qmKyhqZDStCQ201ZqDU6nWutNvlqo+YlquqfDiApOORTP94nlkfDVaUV+YO6nkRn5nyWGtRl4M0tIM1qUOWVNNnXh/hW+6N4jDc19a07rxvbv57eYVOe6n53aLLZ8z2cRp2aHkcz56ckrXplxkcjcRu3qaGweDzP0LDiBwBBqCAQd4Oipd6rUdMxGy0HvUOdPifu5NzqfstGUvHFEAS8MEvcaNcNQ13wjjXbsBVru5d9sqypoYrh3ju/dHD1Sxc3A0rx3P8AUd0iidR+n5nm792WSwDnUdFOrtjeDfuptETaIqDCxdmLHJlIvrI9jHhTA0Lm4vxMIIPUD+lXYGqhr4yvaScXe0B4/hOflVZLrz/bSsN20DC7mzLzFD1VKAJVYed/zLWOqmD42ksiImZRCIiIQiiIl6pcaOJ5NP1oouevcXCkIYf3jmeg0Hml3uaajn7S1aLntM96rTFBCac9XfQfXwWW6EWsN42h1ehA+xVVc6pqcyV6gx3MNWuLTvBos0XJ9X1DHTR6NAnR1hjzjIfvua3mQFRH2lFdrEef4j91t2ZYMSP3j3WfMdTyG3mmxdlzhF3lBtwoyxk3M3rhN90F5/lHic/JV+1590Zwc5mDLLXMV3nVWyRsSFB0bV3zOzP+OirN9Y9IhPyw6/3Fc11qlOs/QSaRQN0j6zncvap7dz2mjsZc05HIUA1FNBoV1668+JqXbEcxodUtNAKEtyqNw4LhEKIQQRqFfJG23S8hKxWnCRHijaRoag01BW3Wt9GNPExqVbJJaWS8tjGE4xWD9W4HFTLA47fwnyPPKIs+0XwM2kEEioycD+c9FdrItWFOwMTaEOFHtOdCRm07x9FRreu6ZWLl+yce4dSP3TxG/au7Z1GVYgD2nFxTOzpJm81pERTDFAwBpoANoBzOu1bboP6LJmMADFcGnERXDjI05A+Kr18CRMv3YWf2NVxu/aMOalm6Oo0MiNOdCBQ1G46q12C0kK8d/wDshFLVXB53xKL/AKrjsdXtC8bWv7zSNxB06LdvVPwoknLxITWsa6I6rQAKPwEOBpty15KQt32eB9XS7sB+R1S3o7VvWq57a8KPL/qIwcwB2MNOlSMOIEZGoFKjcrf8VbdNpWRUpZDby/XDtV8d8SHEwvDWtLSWtqKHCRUDMFevaJa8SUEHscLMePEcDHHu4KDvA7yob2TRiY8YHZDb/cpP2n2HMzRlhLw3Pw9piphAFezpUuIA0KzjSIfQTHVbNPIldsz2hRobwYzIcWGaV/Vsa4DaQWgCoGdCPBaXtFc0zziymF0OEQRpQtBBy/Oa3r6WMZOUk4TjV9YxfTTE8MJAO4Cg6Knzcy59C9xdQBgrrhYC1rRyAoq4Engy3XYtd8Ls4jAHOAw0IrXYdNuWxXmSv5CdlEa6Gd47zfLPyVBuFEpFg8ItPEj7rq1oWHBjj9YwE/MMnfzDNZtNKgZtB4PBmmzIVUsO3M9ydsQY37OIx3Cor4HNbi59blyHwQXwiYjBmR8bR/u6Z8FAwLXjQx3Ir28A408NENdtTOKiwFurjKNOmXljBspHJ+Rw6uyHmVULhWyIcR0Fxo2JQt/GMqdR6BV6btWNGyiRHvA2Ekjw0WrWiUqXeqoHUcRhKGEKnvO2oud2N7QHwwGxm9oB8QNH9a5O8lPt9oEoRUl44Fh+lVpJdUmGc494k1B1PEsqKO/+fg/MfAorta+ZXpPiRjrlt2RHdWgqNnrrxYYq2jwPl1/l+yuyKhrSmRsMS0XDicxXuHDc40aCTwBPop+9lmBpEVooHGjqfNsPXPwUldOEBArTMudU8jQJBbYmp6ZMbNYBNYlQiS72+81w5tI9QpayLzOhANeMbBpT3gOG8K5rUmLJgxPehtPGlD4jNNC0ZDlGlBrqwwwiStWFG9xwJ3aO8CqjfhtYj+ML6OU1M3QhnNjnMP8AMPv5qAtqzokFze0djqKA1JNBsz01UV2qaOpfqJNJU1dJnI4T1bJp3/1Mv/8Aoi/2qrfoTu3MIYQcZaMTgxuRNKucQAKbSr7MWCw2ZCgialTGhxHRC3t4eEh9RhDq6gU4ar07OOkzACHcSFureV8lGD25sdQPZsc3/wAhsP3XZYsOFOwNcUOIKgjUbiNxBX58iAtcWkirSRkQ4VB2EZEcQrrcW+Yl34Hn9U896pzY4/EBu379diWu14YSy3fGVM3b7RsM48Vyozj8A8FoznayUwQ15bEbTvNqAQ4AjX3tdDuXq/ccfp0Qg5YYeY21Y3bVWS99mQZtwEONCEzDaGljnAYmkVA194Vy5pMEjiWlckz5Y3tIaaNmQG1oO0bpzc3YOIWx7UJBr5IxDTFCc0tPB7g1w5GoPQKkuuVNPIa9ogsqMUR72BobtPvZ5bvJbntFvpCiw2ysu7GxpaXvGhwe61p+LPMngFfRUlgRIZughpk9j7v+Ij/9tv8Aetn2zTT4ZlCxzmH9dm0lp/6W0LH7MpZko6LFjzEuztGNa1vbwi7XES6jstmXNZ/afLw59kEwJmWc6EX1aY8JpIfhzBLqZYdu9XEj189v+SAP8WJW7cvGZyRk3RHYo0N0Zj9KmmDC4jZUUz2kFVrb/nqtaAwse9ppVtQcJDhUGho4VBGuYNFnP58CqKyhX2kqSRvLfcOHWJCrtjN8i37Lrk/asKAKxHhvDaeTRmVya6lmOi9lDY4McRixEkU+LKmdVepS4EMGsWI+IdtO6OpzJ8Vj03cs+gd+ZqsqhV1HtxIy3L9OiAsgjA0ihc73jXcNG+vJViFIRYnuQ3u/C1x9AurSlhwIXuQmA76VPic1vIa0eoc1Gki4VBhFnGJqSiQjSIxzCdjgR6rXcV1K+suHScQkZso4HcQ4Vp0JCqVxbDEeKYjxVkKmR0LzpXeBSvgkqlqVqimp5jKVwULntNeyLlzEwA6ghsOhfWpHBoz8aKdZ7M2U70Zx/C1o9aq6otFLKko3GYm1y542le/0bD+d/wDT9kVhRXehT8Sv1W8wiIrpXNS1ZPtYL2bSMvxDMeajbnRawC3a1586H7qdVXsiOIM5FhHJryac/eb5EjwS1TC1Fb6fiXJ1IV+stCItS0bSZAZieeQ2k7gmCQBkyoAk4E+2laLIDC93QbSdwVTfZ0aba+Ydll3W7wNg3DXmV5lw+fmO+aNGZA0a3cOJ3q7MhhoAAoAKAcAkwP1GSfh7fmMfs8cz893xkSyKIg92IM/xNy8xTwKgWvXWb+XcHeYBRsTvMOxrhs/OwrkkaGWOLXCjmmhHELX/APOraqfpN8S7fTtM+8pYbWOD/PeZmxVkZHoQd35K1A5fcS0iARiI4k8Iun3OnmvkSLtNeXLwWjJxat5bdabvzwWKbmzUtBNBrxWWKRL6YxnbM8xI5calYnRFjLl5LlqDAGBF56JWNzl8L14JROsTPKxw051z3LelD2z2sAyJzPDb5KLa2qvdwbsGM9tRQvzJ+WGNTzOXks6+ZUXV/sdh7xu2Qu2DxyZZJK7kfsGzMPItNWtHvYW/EN+dctwVyu1eds03C6jYoGY2O/eb9timoUIMaGtFA0AAbgMgqJfSxTLvExB7oLs8OWF+wjcD681immbca13Hcf3NMOKx0t9JfkVZute5swBDikNi7DoH8tzuHgrMnKdRai6lizoUODIO+sYNkov72Fo6ub9Kr7c6z+xlGfM/vn+LT+nCoe/s1jfAlgc3uDndTgb6uPRXFjAAANBkOQVC4asW8ACWt00wPO89IiJqUQiIiEIiIhC5/eh5bNvINCMBB44Wq/veACTkBmTwC5na0720Z7xo45chkPIJC+YBAPnG7UdRMnhfl2CnZjHTXF3a76Ur0qq7OTz4zi57iSfAcANgWBeocMuIDQSToBmSs96z1NmMcWmqbgSwXbt6FLscHtdic6tQAaigoNdmfipV99oI0bEPQD6qLs+5cR9DFdgG4Zu+w81YJS7MvD+DEd7+95aeSfoivpAGAPnFKhpZzzK/alvOnGdmyATmCDm4gjdQUG7qqJem6znknCWRmjQ5YhsB47iu3MYAKAADcMlSo8l+mT8VhJDWg5jZgAaP6l0wqUnWorZbiQpSopQjpnCngtJBBBGRByIKY11C9dwjq9vKKzyDh9D0K57aF340HMtxN+ZuY67R1W3b3yVelulvB/rzMyrasm43HmYpKYoaHQ815nKB2W3qtWhWWBAxVqaU8ymSAra8xfkYnguXkuX0QyVkbKncVYWAkYmFe2w1twLOe80a2vKnnuVuuvcF8dwqK01+RvM/EeASla7SntnJ8DmMUqDPv28yFsCwTEc1zm1BIwt2uJ0y3eq6RYtrRJAOD5Y941LiHMNBoKkEU18Ut2whIOgPa4uzqa/Mwh2Q2AjZwXRGODgCMwRXoVhk1K9UsxwRwOeZp9FJAAMgyqQ/aNB+KHEHItP1C1rXvxAjQYkMQ3kvaQMWEAHYcidDQ9FZZy78vF9+EwneBhPi2hVftD2dMOcGIWnc/vDxGY81zUW5xgEGSho53BEodaKekL9zMJuElsQbMYNR1BFeqjrYsKNKmkRtAdHDNp6/QqOWUGekdtjHiFqDzJSWtJ0achxYhqTFhk7AAHNAA3ABddXDS6i63dm3GzcBrq99tA8bnb+R1/8AS0LCpksp5O8Uuk2BEl0RFqRGEREQhY5iYbDaXPIa0akrIsczLtiMcxwq1wIPIqDnG0kfOUe8d6THBhw6iHtOhd9hwUC2C46NceQJXRLNuzAgD3cbvmdQnoNApUBZ5tXqHVUbeNi4VBhBORnJXK4bWYYhy7QHPfhIFKcK1VhnbNhxhSIwO47RyOoVTmrKi2fFEaHV8PQ78J1DvvvXIoGg4fkTo1RVXTwZdkWvIT7I7A9hqD4g7QdxWwtIEEZESIxsZ5iRA0EnQAk8hmqdcl2OPGedSK/zOqfRTd7J3spV+9/cH8WvlVVm5NoMhxYmNzWgsFC4gCoOmfA+STrOPWRYzTU+kxl9IrqqNe2Tl2ODYQPbOIqxmbaHeNhOwBbVtX0r+rlgSTljpv2MG08SpC7d2+x/Wxe9GdnnnhrrntdvP5JUYVzoTfyfHtIQGl1N9pQbYu0YRb20MAvFQRSvEEjaN3FYo3s9i69lE6UcPJX+/Uljlw/bDcD/AAuyPnh8Fu3WtARpZhrVzO47m3TxFCuFRlqGnqPkSWKsgfSPnOYQvZ3GOsOKedB6r5Z10REimC1lXgurjOQLcjWmWuXVddtSeECC+IfhBI4nQDqaKs+z+UJEWM7MuOEH+p3iSPBdOra1TWd+faQmnSW0iQFhyMCDMGHNsLaZAaMDt7qag7DoulwITWtAYAG7A0ACnCijreu+ybZn3Xj3X7RwO8cFTJS3ZmzonZRBiaPhccqb2O2Dy4KFP6Y4YbHv+Z0R6w6efH4k/wC0Nn/DNO6IPNrgpO6s52spCO0Nwnmzu+gCrN6L0wZmVDWVxlzSWkUIAqSa6Hd1WX2dWj+0gk/vt8g7/afFQtVf1Gx2IgaZ9HccGXdEWvPTzIDC+IcLW/mg3ngnyQBkxQDMhb9zTGSjmupieQGjiCCT0A81zSXlnxDhY1z3bmgk+St0GzotrRu1fWHAbk3fQbG8Ttd9ldrPs2HAZghtDRw1PEnUnms1qJuX18L2+cdWoKK6eTOVuuhOUr2DvFpPgDVakrNxpOLVuKG8aggio3Fp1C7QtW0LLhTDcMVgeOOo5HUdFLWAG6NvAXWdmG00rsW26bgdo5mA1LeDiKVLdtNnQqXWGUlGwmNYwYWtFAOCzLQQEKAx3ijEE7QiIupzCIiIQiIiEL45oIIIqDqCvqIhKXakpEs6J2sD9i895hzAO48Nx2ac5ezr4QIo7zuydtDtOjtD5KZmZdsRrmOFWuFCOBXK7YkTLxnwznhOR3tOYPgs+qWtzlPhPaOUwtYYbnzJS91uiYeGsNYbK5/M46nls8VALx2ik7sSwjTUNr/dqTTfhBcB5LOJNV9+THABTX2lqujdvswI0Qd8+6D8IO38R8laURbtOmKa6RMp3LnJmvaMqIsJ7D8bSOpGXmueXTtv9FjUflDfk790jR3TMHgeC6WuRW3DDJiM3dEfTliJCTvCUK1BGbYBgyGWK/NuiIWwYbgWjvOINQTsFRu16jcrNdeU7OVhDaW4jzf3vqFypgxENG0geOS7RDYGgAaAADkMlFqxq1GqGFdQiBBPSirw2Cybh4Tk8ZsduO48DtUqifZQwwYorFTkTi0zLuhvcx4o5pII4herOtB0CKyIzVhrzG0HgRUKye0eCwRobh77mnEOAIwk+Y6Korz1VfSqEA8TYRtaZPedJi+0KXEPE0Pc/wCSlKHi45U5VURZ8vGtWL2kY4YDD7oyBPyjed7lT2MLiANSQBzJoF2azZFsCEyG3RgA5naepqeqfoM9yevgdopVVaI6eTM0KEGNDWgAAUAGQAC9oi1IjCIiIQiIiEIiIhCIiIQiIiEIiIhC577QQP0hm/sxX+Z1F0JcsvBPGam3dmC6pDGAbaZCnM1PVJXrD08eY1ajrzIlbcrJx6h8NkSozDmtdlxBAV9u/dGHAAdEAfF3nNreDR9VYUvTsSRljiWvdAHCjMosnfeNCymIRcPmoWO6gih8lMQL+SrtXOZzaT5tqrC5tdc1FT91paN70MNPzM7h8sj1Teiso6Wz7iL66bcjHtMES+soBXtK8Ax9fMLnFpznbRokSlMbi6m4E5KwW3cSJBBfCPaMGZFO+ByGTungqqs26qVWwtQYjtBEG6GZIMXC5rvlIPgarqMve6Ve0HtWt4Oq0jhn9FykuVrsK4T4zQ+M4w2nMNA75HGuTfNFq9RSQgzCuqEZY4lmm77ykMftMZ3MBPmaDzULOXrm5gUloD2tPx4S53Q0wjzVls67kvA9yG2vzO7zvE6dFJrTNOq46mx7fmI6kXgZ95yeNdqdeS50KI5xzJJBJ8TVRc5KRIJpEY5h3OBHhXVdsWvPSEOOwsiNDmnYfUHYeISz2AI6Tv8AOXrdnuJx2yXgTEEnQRIdeWILtS5Hee7rpOLQEmG7NjtuWw/vBdIu3a36TLsifFTC78bcj469VFllGam3MLnqAccSUREWnEoRERCEREQhEREIRERCEREQhEREJ5iQw4Fp0IIPI5FQlj3RhS0V0RpLsqNDqHBXWh27lOouGRWIJHE6DEAgQiIu5zCIiIQua38sYQYwiMFGxakjYHj3vGoPiulKre0SEDKtPyxG+YcPslbtA1I/LeX27FXErFyLIEeYq4VZCGIjYXfCPGp/hXUFT/ZrCHYxXbTEA/laD/uKuCizQLSB8ybhsv7QiIm4vCIiITUtKy4cywMitxNBDqVIzHEdR1WeBAaxoawBrRkABQDoFkRRgZzJycYhERTIhEREIRERCEREQhEREIRERCEREQhEREIRERCEREQhV2/f/KH8TPVEVVb9tvaWUvjEw+zz/ln/APdP9rFaERRb/tiTW+MwiIrpVCIiIQiIiEIiIhCIiIQiIiEIiIhP/9k="/>
          <p:cNvSpPr>
            <a:spLocks noChangeAspect="1" noChangeArrowheads="1"/>
          </p:cNvSpPr>
          <p:nvPr/>
        </p:nvSpPr>
        <p:spPr bwMode="auto">
          <a:xfrm>
            <a:off x="155575" y="-136525"/>
            <a:ext cx="298450" cy="2984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9460" name="AutoShape 4" descr="data:image/jpeg;base64,/9j/4AAQSkZJRgABAQAAAQABAAD/2wCEAAkGBhMQERQUExQWFBQUGBYYGBgXFxYVFxgWFBgVFxcYGBcYHCYeFxojGhcUHy8gIycrLCwsFR4xNTAqNSYsLCkBCQoKDgwOGg8PGiwkHyU0LCwpKS0sLC0sNS8sLCosLC8sLCwvLCwsKiwsLCwsLCwtLCwsLCwsLCwsLCwsLCwsKf/AABEIAOEA4QMBIgACEQEDEQH/xAAcAAEAAgMBAQEAAAAAAAAAAAAABQYDBAcCAQj/xABEEAABAgMFBQUGAgkCBgMAAAABAAIDBBEFBhIhMUFRYXGBEyKRobEHMkJSwdFy8BQjM2KCkqKy4RbCJDRDc9LxFSV0/8QAGgEAAgMBAQAAAAAAAAAAAAAAAAQBAwUCBv/EAC4RAAIBAwMDAgUEAwEAAAAAAAECAAMEERIhMSJBURNxMmGBkdEUM7HBI0LhBf/aAAwDAQACEQMRAD8A7iiIiEIiIhCIiIQiLHBmGvrhINDQ03qMiEyIiKYQiIiEKIvS+ks7iWj+oH6KXVXvhOg4YY2d53PQDwqeoVFwwWmZbRXLifblu/aj8J/uVnVFu5PiFGFcmvGE8K6Hx9VelXaMDTx4ndwuHzCIibi8IiIhCLWtC0WQG4ohoKgb8zw/OiyS00yI0OY4OadoUahnHeTg4zMqIimRCIiIQiIiEIiIhCIiIQiIiEIiIhMM5L9oxza0qNVVpGddLxDUZaOHL6hW9VO3WAR3U20PiEheDTioORGrc5yh4lol5hsRoc01BWRUWBNvhmrHFvoeY2rd/wBRRt4/lCEvlx1DeDWxztLascaYawVc4NHE0VZgRpuY91xDd+TR4gVPRbbLq1ziRHOPD7mqtFdnHQv32nBpqvxNPlo3qaARC7x+YigHTUqrxYhcSSak5kneVb/9KQf3/wCb/Cq0/KGFEcw54TrvBzHkUjcirsX4jNE0+Fmmp6yr1OhgNiDG0aEe8B9VA0VqlbnNwjtHuxbQ2gA4Zg1XFuKhOac7qlMdcl5K2YMb3Hiu45O8Ct1V2JcqH8L3jnhP0CwRbFm4I/VRi8DZWh8HVC0hUqqOpft+InoQ/C33lpWGam2Qmlz3BoG0/TeVQ414ZppLXRHNI1GFoPoo2YmXxDV7i47ySfVUNfAfCPvLVtT3M3LwW2ZqJlUMbkwbc9p4lXmxLNEvBazbq473HX7dFzqy2gx4QOhez+4Lqiiz62ao3MLnpAQcQiItGJwiIiEIiIhCIiIQiIiEIiIhCIiIT4SqbaEz2kRzthOXIZBTNuWj/wBJmbjrT05la0tdtzhV7sPClT1Wdclqp0IM45jdHCDU0g3LesSXZEigP0oSBvI2evgsE9KOhPLXbPMbCsMOIWkEGhGYPELPXofqHEaPUu0voFF9WlZVptjsro4e8OO/kt1b6sGGRMsgg4MKi2/ExTETmB4ABXh7qAk6DPwVJsuTMzHz0JLncq1p1Jok7zLaUHcxm32yxkVWhruXS4b8QBGhAPiqheWxRCIfDFGHIjcdnQ/RWGwJjHLwztAwn+HL0AXNqppuyGdVyHUMJIIi07UtJsvDL3a7BtJ3J8kKMmKAEnAlavxGaXw2imMAkngaUB8CVWFlmpl0R7nuNXONT+dySss6K9rG6uNAsGq/qOSO81kXQuDNeHELSHDUEEcxmF1OQnGxobXt0cK8jtHQ5KuRbhtwd2IcfEDCegzHmo6yp+JZ8Uw4wIY7Uaj8bTt4pujqtz1jYxapprDp5EviLzDiBwBBBBFQRoQV6WpEYRERCEREQhEREIRFgnmvMNwZTERlXLn1UE4GZI3Mz1RU+FORYBw1LafCcx4fZb7bzupmwV5kJRbxP9tjLzbt23lhUTaltBnch5vOVRnT7lRM3bcSJlXCNzfvqtm7koHOLz8OQ5nb4eq4NyaraKffvOhR0DU/2klZVl9mMTs4h1OtK7B91IoicRAgwIuzFjkyEvPK1Y141aaHkf8APqo2xrLbHx1JGGlKU1NdfBWadgdpDc3eD47PNQl1H96IODfqkqtIGuueDGEc+kcdppR7OjSjsbcwPiGlNzhsCsNl2q2O3LJw1bu+4W6Qqxbko2XcIkJ4Y6vu1z5gbt40XZQ2/Uvw9x+JAYVdjz5kteCZ7OA/e7uj+LXyqsN15LBBxHWJn/CNPqeqr1q206YDAQG4a1odSdvD/K9vvsWANHZNoAAM9B1XC1lerqGTgbbTo0ytPB2lvnpQRYbmH4hTkdh8aKCujHLTEhOyLTWn9LvooyHfp52wj4/+S1YFtFsftqAknMDIGood/NFWsodWwR5yO0EQlSuQZeJ+fZAYXvOWwbSdwVSbLxrQiFx7rBlU+60bh8xXqUiidj1jvDWj3WVpXgD67T6XGFDDQA0AAaAaLvH6jf8A1/mc/s+8p947vwpeC1zK4sQBJNa1B2aDML1ciRq98U/D3RzOZ8qeKkb7O/4dvF49HLautLYJZm91XH+LTyouBSX9RsNgMzs1D6O/eSy1LSsxkwwseK7jtB3grbRPkAjBigJG4lIkrSiWbF7GLV0I5tI2A/E3hvb+TcpaaZFaHMcHNO0fnJQ19JNr5YuNA6GQWnmQCOv0CoEvaESCaw3uYeB15jQrPNY2zaDuO0bFMVl1DYzrqwTc6yC0uiODGjaT6bzwXOHXymyKdr1wsr6LUlpWPPRAAXPdtc4kho3k7BwCk3oOyAkyBakbsdp1SWmGxGNew1a4Ag8CsqjrCsn9FgiHjL6EmpyArqANgr6qRTykkDPMVbGdoREXUiEREQmnaVmtjNocnD3TuP2VPiNLSWnUGh6K+KpXjaBHNNoaTz09AFnXtMY1943buc6ZHY1uWbazoJOVWnUfUHesYsqKW4sDqHx8NVqkLPGumQ3EaOlhiW+Wt+E/bhO52Xnot9jwRUEEcM1T5Cx3xmlzcIANMzt6Bbbbux25te0Hg5w+i0qdeqRkrmKPSQHZpZ1WJWM2Xm4gcaNOLzo4fZeosWcgNxOIc0ak0P2Kr9q2qXOxOpidQUGQ3KKtUsVCg6s94KoQEsdpNWreomoh9xu/4jy3Ktxor31I1O05nqsbKnvO3eGY2efVSErJufRzchsFK14lN07bP+Soc+/GfGJnVbs/DT2/n7yOgwHOHe1FQaqOnJHMkDKtNmqnOxNTqDt2LWiyy3qNuEcsD9JlPVLDBlcdDLTVesVRVuW+hz3KSiQKEc1rR5QA5CmzLIUz1H50VV6E2yN/MsoE9pjZaz2a94ZcDsGu/XwVmsK+LmUDTibtY7Uct3oqhFbn+eP1IWlEyo6tC06g0zGVfUrEa3UnKbH5fiatO5YbNuJ0+8NsMmmwWQ61LswRQgmjRwOpVygwg1oaNGgAdBRcase2i8iuT2moI0JG7jkrfIfpc6HER8IBoRiwnPgwaJZKjpUYOvUY8VV0BQ7S5TU/DhCr3tbzIHltUDP35gsyhh0Q/wArfE5+S1m3DJzdGqeDa+ZctW1bmNgwnxO2PdFaFozOwa7SuqlSvjIXEhEpZwTmQ1r3gizJ75o0aNbkOfE81FRCsjWkmgzJ3KcgXGmHsxHCw7GuJxdaCg6rMCvVORvHspTGOJXmMLiAMySAOZyC6vYlkNloQYNdXH5nbT9lzWzIBZNQmuFCIrAQdhDgutJ6xQbseYrdNwIREWnEYRERCEREQhVgwu3nXD4WnPkwAU8VYpqOIbHOOjQT4KEuoyvaPOpIHqT6pWthnVPr9pfT6VZvpLAou17FEYVb3X79h4H7qURXugcYaVKxU5EqdiThl4phxO6HZGux2w8j9lbFo2rZLY7c8nDR30O8KFhW6+A18KIDjaKNPpXeNoKWVv0/S3HY/wBS5h6u6895r3ttkVLa9yHrxdu6aeKp7Ihc4k76+A8sj5JbU3VwbXTM8zv/ADtWKWcMs/zn9Pou6Ckg1G5P8RS6ff0xwP5k/Z8P88xRWKThgDgB6KuyMTbz9f8A0t6PaHwg5beKbpUjUbAiJcLuZtzbGvOICn14qLmYVFuNm8lpTMWq16akbRRjncyKm2KNMSlQeFFJztRqCOiiHCrgc6V12ZZ0qmKyhqZDStCQ201ZqDU6nWutNvlqo+YlquqfDiApOORTP94nlkfDVaUV+YO6nkRn5nyWGtRl4M0tIM1qUOWVNNnXh/hW+6N4jDc19a07rxvbv57eYVOe6n53aLLZ8z2cRp2aHkcz56ckrXplxkcjcRu3qaGweDzP0LDiBwBBqCAQd4Oipd6rUdMxGy0HvUOdPifu5NzqfstGUvHFEAS8MEvcaNcNQ13wjjXbsBVru5d9sqypoYrh3ju/dHD1Sxc3A0rx3P8AUd0iidR+n5nm792WSwDnUdFOrtjeDfuptETaIqDCxdmLHJlIvrI9jHhTA0Lm4vxMIIPUD+lXYGqhr4yvaScXe0B4/hOflVZLrz/bSsN20DC7mzLzFD1VKAJVYed/zLWOqmD42ksiImZRCIiIQiiIl6pcaOJ5NP1oouevcXCkIYf3jmeg0Hml3uaajn7S1aLntM96rTFBCac9XfQfXwWW6EWsN42h1ehA+xVVc6pqcyV6gx3MNWuLTvBos0XJ9X1DHTR6NAnR1hjzjIfvua3mQFRH2lFdrEef4j91t2ZYMSP3j3WfMdTyG3mmxdlzhF3lBtwoyxk3M3rhN90F5/lHic/JV+1590Zwc5mDLLXMV3nVWyRsSFB0bV3zOzP+OirN9Y9IhPyw6/3Fc11qlOs/QSaRQN0j6zncvap7dz2mjsZc05HIUA1FNBoV1668+JqXbEcxodUtNAKEtyqNw4LhEKIQQRqFfJG23S8hKxWnCRHijaRoag01BW3Wt9GNPExqVbJJaWS8tjGE4xWD9W4HFTLA47fwnyPPKIs+0XwM2kEEioycD+c9FdrItWFOwMTaEOFHtOdCRm07x9FRreu6ZWLl+yce4dSP3TxG/au7Z1GVYgD2nFxTOzpJm81pERTDFAwBpoANoBzOu1bboP6LJmMADFcGnERXDjI05A+Kr18CRMv3YWf2NVxu/aMOalm6Oo0MiNOdCBQ1G46q12C0kK8d/wDshFLVXB53xKL/AKrjsdXtC8bWv7zSNxB06LdvVPwoknLxITWsa6I6rQAKPwEOBpty15KQt32eB9XS7sB+R1S3o7VvWq57a8KPL/qIwcwB2MNOlSMOIEZGoFKjcrf8VbdNpWRUpZDby/XDtV8d8SHEwvDWtLSWtqKHCRUDMFevaJa8SUEHscLMePEcDHHu4KDvA7yob2TRiY8YHZDb/cpP2n2HMzRlhLw3Pw9piphAFezpUuIA0KzjSIfQTHVbNPIldsz2hRobwYzIcWGaV/Vsa4DaQWgCoGdCPBaXtFc0zziymF0OEQRpQtBBy/Oa3r6WMZOUk4TjV9YxfTTE8MJAO4Cg6Knzcy59C9xdQBgrrhYC1rRyAoq4Engy3XYtd8Ls4jAHOAw0IrXYdNuWxXmSv5CdlEa6Gd47zfLPyVBuFEpFg8ItPEj7rq1oWHBjj9YwE/MMnfzDNZtNKgZtB4PBmmzIVUsO3M9ydsQY37OIx3Cor4HNbi59blyHwQXwiYjBmR8bR/u6Z8FAwLXjQx3Ir28A408NENdtTOKiwFurjKNOmXljBspHJ+Rw6uyHmVULhWyIcR0Fxo2JQt/GMqdR6BV6btWNGyiRHvA2Ekjw0WrWiUqXeqoHUcRhKGEKnvO2oud2N7QHwwGxm9oB8QNH9a5O8lPt9oEoRUl44Fh+lVpJdUmGc494k1B1PEsqKO/+fg/MfAorta+ZXpPiRjrlt2RHdWgqNnrrxYYq2jwPl1/l+yuyKhrSmRsMS0XDicxXuHDc40aCTwBPop+9lmBpEVooHGjqfNsPXPwUldOEBArTMudU8jQJBbYmp6ZMbNYBNYlQiS72+81w5tI9QpayLzOhANeMbBpT3gOG8K5rUmLJgxPehtPGlD4jNNC0ZDlGlBrqwwwiStWFG9xwJ3aO8CqjfhtYj+ML6OU1M3QhnNjnMP8AMPv5qAtqzokFze0djqKA1JNBsz01UV2qaOpfqJNJU1dJnI4T1bJp3/1Mv/8Aoi/2qrfoTu3MIYQcZaMTgxuRNKucQAKbSr7MWCw2ZCgialTGhxHRC3t4eEh9RhDq6gU4ar07OOkzACHcSFureV8lGD25sdQPZsc3/wAhsP3XZYsOFOwNcUOIKgjUbiNxBX58iAtcWkirSRkQ4VB2EZEcQrrcW+Yl34Hn9U896pzY4/EBu379diWu14YSy3fGVM3b7RsM48Vyozj8A8FoznayUwQ15bEbTvNqAQ4AjX3tdDuXq/ccfp0Qg5YYeY21Y3bVWS99mQZtwEONCEzDaGljnAYmkVA194Vy5pMEjiWlckz5Y3tIaaNmQG1oO0bpzc3YOIWx7UJBr5IxDTFCc0tPB7g1w5GoPQKkuuVNPIa9ogsqMUR72BobtPvZ5bvJbntFvpCiw2ysu7GxpaXvGhwe61p+LPMngFfRUlgRIZughpk9j7v+Ij/9tv8Aetn2zTT4ZlCxzmH9dm0lp/6W0LH7MpZko6LFjzEuztGNa1vbwi7XES6jstmXNZ/afLw59kEwJmWc6EX1aY8JpIfhzBLqZYdu9XEj189v+SAP8WJW7cvGZyRk3RHYo0N0Zj9KmmDC4jZUUz2kFVrb/nqtaAwse9ppVtQcJDhUGho4VBGuYNFnP58CqKyhX2kqSRvLfcOHWJCrtjN8i37Lrk/asKAKxHhvDaeTRmVya6lmOi9lDY4McRixEkU+LKmdVepS4EMGsWI+IdtO6OpzJ8Vj03cs+gd+ZqsqhV1HtxIy3L9OiAsgjA0ihc73jXcNG+vJViFIRYnuQ3u/C1x9AurSlhwIXuQmA76VPic1vIa0eoc1Gki4VBhFnGJqSiQjSIxzCdjgR6rXcV1K+suHScQkZso4HcQ4Vp0JCqVxbDEeKYjxVkKmR0LzpXeBSvgkqlqVqimp5jKVwULntNeyLlzEwA6ghsOhfWpHBoz8aKdZ7M2U70Zx/C1o9aq6otFLKko3GYm1y542le/0bD+d/wDT9kVhRXehT8Sv1W8wiIrpXNS1ZPtYL2bSMvxDMeajbnRawC3a1586H7qdVXsiOIM5FhHJryac/eb5EjwS1TC1Fb6fiXJ1IV+stCItS0bSZAZieeQ2k7gmCQBkyoAk4E+2laLIDC93QbSdwVTfZ0aba+Ydll3W7wNg3DXmV5lw+fmO+aNGZA0a3cOJ3q7MhhoAAoAKAcAkwP1GSfh7fmMfs8cz893xkSyKIg92IM/xNy8xTwKgWvXWb+XcHeYBRsTvMOxrhs/OwrkkaGWOLXCjmmhHELX/APOraqfpN8S7fTtM+8pYbWOD/PeZmxVkZHoQd35K1A5fcS0iARiI4k8Iun3OnmvkSLtNeXLwWjJxat5bdabvzwWKbmzUtBNBrxWWKRL6YxnbM8xI5calYnRFjLl5LlqDAGBF56JWNzl8L14JROsTPKxw051z3LelD2z2sAyJzPDb5KLa2qvdwbsGM9tRQvzJ+WGNTzOXks6+ZUXV/sdh7xu2Qu2DxyZZJK7kfsGzMPItNWtHvYW/EN+dctwVyu1eds03C6jYoGY2O/eb9timoUIMaGtFA0AAbgMgqJfSxTLvExB7oLs8OWF+wjcD681immbca13Hcf3NMOKx0t9JfkVZute5swBDikNi7DoH8tzuHgrMnKdRai6lizoUODIO+sYNkov72Fo6ub9Kr7c6z+xlGfM/vn+LT+nCoe/s1jfAlgc3uDndTgb6uPRXFjAAANBkOQVC4asW8ACWt00wPO89IiJqUQiIiEIiIhC5/eh5bNvINCMBB44Wq/veACTkBmTwC5na0720Z7xo45chkPIJC+YBAPnG7UdRMnhfl2CnZjHTXF3a76Ur0qq7OTz4zi57iSfAcANgWBeocMuIDQSToBmSs96z1NmMcWmqbgSwXbt6FLscHtdic6tQAaigoNdmfipV99oI0bEPQD6qLs+5cR9DFdgG4Zu+w81YJS7MvD+DEd7+95aeSfoivpAGAPnFKhpZzzK/alvOnGdmyATmCDm4gjdQUG7qqJem6znknCWRmjQ5YhsB47iu3MYAKAADcMlSo8l+mT8VhJDWg5jZgAaP6l0wqUnWorZbiQpSopQjpnCngtJBBBGRByIKY11C9dwjq9vKKzyDh9D0K57aF340HMtxN+ZuY67R1W3b3yVelulvB/rzMyrasm43HmYpKYoaHQ815nKB2W3qtWhWWBAxVqaU8ymSAra8xfkYnguXkuX0QyVkbKncVYWAkYmFe2w1twLOe80a2vKnnuVuuvcF8dwqK01+RvM/EeASla7SntnJ8DmMUqDPv28yFsCwTEc1zm1BIwt2uJ0y3eq6RYtrRJAOD5Y941LiHMNBoKkEU18Ut2whIOgPa4uzqa/Mwh2Q2AjZwXRGODgCMwRXoVhk1K9UsxwRwOeZp9FJAAMgyqQ/aNB+KHEHItP1C1rXvxAjQYkMQ3kvaQMWEAHYcidDQ9FZZy78vF9+EwneBhPi2hVftD2dMOcGIWnc/vDxGY81zUW5xgEGSho53BEodaKekL9zMJuElsQbMYNR1BFeqjrYsKNKmkRtAdHDNp6/QqOWUGekdtjHiFqDzJSWtJ0achxYhqTFhk7AAHNAA3ABddXDS6i63dm3GzcBrq99tA8bnb+R1/8AS0LCpksp5O8Uuk2BEl0RFqRGEREQhY5iYbDaXPIa0akrIsczLtiMcxwq1wIPIqDnG0kfOUe8d6THBhw6iHtOhd9hwUC2C46NceQJXRLNuzAgD3cbvmdQnoNApUBZ5tXqHVUbeNi4VBhBORnJXK4bWYYhy7QHPfhIFKcK1VhnbNhxhSIwO47RyOoVTmrKi2fFEaHV8PQ78J1DvvvXIoGg4fkTo1RVXTwZdkWvIT7I7A9hqD4g7QdxWwtIEEZESIxsZ5iRA0EnQAk8hmqdcl2OPGedSK/zOqfRTd7J3spV+9/cH8WvlVVm5NoMhxYmNzWgsFC4gCoOmfA+STrOPWRYzTU+kxl9IrqqNe2Tl2ODYQPbOIqxmbaHeNhOwBbVtX0r+rlgSTljpv2MG08SpC7d2+x/Wxe9GdnnnhrrntdvP5JUYVzoTfyfHtIQGl1N9pQbYu0YRb20MAvFQRSvEEjaN3FYo3s9i69lE6UcPJX+/Uljlw/bDcD/AAuyPnh8Fu3WtARpZhrVzO47m3TxFCuFRlqGnqPkSWKsgfSPnOYQvZ3GOsOKedB6r5Z10REimC1lXgurjOQLcjWmWuXVddtSeECC+IfhBI4nQDqaKs+z+UJEWM7MuOEH+p3iSPBdOra1TWd+faQmnSW0iQFhyMCDMGHNsLaZAaMDt7qag7DoulwITWtAYAG7A0ACnCijreu+ybZn3Xj3X7RwO8cFTJS3ZmzonZRBiaPhccqb2O2Dy4KFP6Y4YbHv+Z0R6w6efH4k/wC0Nn/DNO6IPNrgpO6s52spCO0Nwnmzu+gCrN6L0wZmVDWVxlzSWkUIAqSa6Hd1WX2dWj+0gk/vt8g7/afFQtVf1Gx2IgaZ9HccGXdEWvPTzIDC+IcLW/mg3ngnyQBkxQDMhb9zTGSjmupieQGjiCCT0A81zSXlnxDhY1z3bmgk+St0GzotrRu1fWHAbk3fQbG8Ttd9ldrPs2HAZghtDRw1PEnUnms1qJuX18L2+cdWoKK6eTOVuuhOUr2DvFpPgDVakrNxpOLVuKG8aggio3Fp1C7QtW0LLhTDcMVgeOOo5HUdFLWAG6NvAXWdmG00rsW26bgdo5mA1LeDiKVLdtNnQqXWGUlGwmNYwYWtFAOCzLQQEKAx3ijEE7QiIupzCIiIQiIiEL45oIIIqDqCvqIhKXakpEs6J2sD9i895hzAO48Nx2ac5ezr4QIo7zuydtDtOjtD5KZmZdsRrmOFWuFCOBXK7YkTLxnwznhOR3tOYPgs+qWtzlPhPaOUwtYYbnzJS91uiYeGsNYbK5/M46nls8VALx2ik7sSwjTUNr/dqTTfhBcB5LOJNV9+THABTX2lqujdvswI0Qd8+6D8IO38R8laURbtOmKa6RMp3LnJmvaMqIsJ7D8bSOpGXmueXTtv9FjUflDfk790jR3TMHgeC6WuRW3DDJiM3dEfTliJCTvCUK1BGbYBgyGWK/NuiIWwYbgWjvOINQTsFRu16jcrNdeU7OVhDaW4jzf3vqFypgxENG0geOS7RDYGgAaAADkMlFqxq1GqGFdQiBBPSirw2Cybh4Tk8ZsduO48DtUqifZQwwYorFTkTi0zLuhvcx4o5pII4herOtB0CKyIzVhrzG0HgRUKye0eCwRobh77mnEOAIwk+Y6Korz1VfSqEA8TYRtaZPedJi+0KXEPE0Pc/wCSlKHi45U5VURZ8vGtWL2kY4YDD7oyBPyjed7lT2MLiANSQBzJoF2azZFsCEyG3RgA5naepqeqfoM9yevgdopVVaI6eTM0KEGNDWgAAUAGQAC9oi1IjCIiIQiIiEIiIhCIiIQiIiEIiIhC577QQP0hm/sxX+Z1F0JcsvBPGam3dmC6pDGAbaZCnM1PVJXrD08eY1ajrzIlbcrJx6h8NkSozDmtdlxBAV9u/dGHAAdEAfF3nNreDR9VYUvTsSRljiWvdAHCjMosnfeNCymIRcPmoWO6gih8lMQL+SrtXOZzaT5tqrC5tdc1FT91paN70MNPzM7h8sj1Teiso6Wz7iL66bcjHtMES+soBXtK8Ax9fMLnFpznbRokSlMbi6m4E5KwW3cSJBBfCPaMGZFO+ByGTungqqs26qVWwtQYjtBEG6GZIMXC5rvlIPgarqMve6Ve0HtWt4Oq0jhn9FykuVrsK4T4zQ+M4w2nMNA75HGuTfNFq9RSQgzCuqEZY4lmm77ykMftMZ3MBPmaDzULOXrm5gUloD2tPx4S53Q0wjzVls67kvA9yG2vzO7zvE6dFJrTNOq46mx7fmI6kXgZ95yeNdqdeS50KI5xzJJBJ8TVRc5KRIJpEY5h3OBHhXVdsWvPSEOOwsiNDmnYfUHYeISz2AI6Tv8AOXrdnuJx2yXgTEEnQRIdeWILtS5Hee7rpOLQEmG7NjtuWw/vBdIu3a36TLsifFTC78bcj469VFllGam3MLnqAccSUREWnEoRERCEREQhEREIRERCEREQhEREJ5iQw4Fp0IIPI5FQlj3RhS0V0RpLsqNDqHBXWh27lOouGRWIJHE6DEAgQiIu5zCIiIQua38sYQYwiMFGxakjYHj3vGoPiulKre0SEDKtPyxG+YcPslbtA1I/LeX27FXErFyLIEeYq4VZCGIjYXfCPGp/hXUFT/ZrCHYxXbTEA/laD/uKuCizQLSB8ybhsv7QiIm4vCIiITUtKy4cywMitxNBDqVIzHEdR1WeBAaxoawBrRkABQDoFkRRgZzJycYhERTIhEREIRERCEREQhEREIRERCEREQhEREIRERCEREQhV2/f/KH8TPVEVVb9tvaWUvjEw+zz/ln/APdP9rFaERRb/tiTW+MwiIrpVCIiIQiIiEIiIhCIiIQiIiEIiIhP/9k="/>
          <p:cNvSpPr>
            <a:spLocks noChangeAspect="1" noChangeArrowheads="1"/>
          </p:cNvSpPr>
          <p:nvPr/>
        </p:nvSpPr>
        <p:spPr bwMode="auto">
          <a:xfrm>
            <a:off x="155575" y="-136525"/>
            <a:ext cx="298450" cy="2984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1" name="Picture 43" descr="GeoTechLogo_Draft04_Transp.png"/>
          <p:cNvPicPr>
            <a:picLocks noChangeAspect="1"/>
          </p:cNvPicPr>
          <p:nvPr/>
        </p:nvPicPr>
        <p:blipFill>
          <a:blip r:embed="rId5" cstate="print"/>
          <a:srcRect/>
          <a:stretch>
            <a:fillRect/>
          </a:stretch>
        </p:blipFill>
        <p:spPr bwMode="auto">
          <a:xfrm>
            <a:off x="5334000" y="2647951"/>
            <a:ext cx="3581400" cy="946555"/>
          </a:xfrm>
          <a:prstGeom prst="rect">
            <a:avLst/>
          </a:prstGeom>
          <a:noFill/>
          <a:ln w="9525">
            <a:noFill/>
            <a:miter lim="800000"/>
            <a:headEnd/>
            <a:tailEnd/>
          </a:ln>
        </p:spPr>
      </p:pic>
      <p:sp>
        <p:nvSpPr>
          <p:cNvPr id="13" name="TextBox 12"/>
          <p:cNvSpPr txBox="1"/>
          <p:nvPr/>
        </p:nvSpPr>
        <p:spPr>
          <a:xfrm>
            <a:off x="5638800" y="3790951"/>
            <a:ext cx="3908612" cy="646331"/>
          </a:xfrm>
          <a:prstGeom prst="rect">
            <a:avLst/>
          </a:prstGeom>
          <a:noFill/>
          <a:ln>
            <a:noFill/>
          </a:ln>
        </p:spPr>
        <p:txBody>
          <a:bodyPr wrap="square" rtlCol="0">
            <a:spAutoFit/>
          </a:bodyPr>
          <a:lstStyle/>
          <a:p>
            <a:r>
              <a:rPr lang="en-US" sz="1800" b="1" i="1" dirty="0">
                <a:solidFill>
                  <a:schemeClr val="tx2">
                    <a:lumMod val="60000"/>
                    <a:lumOff val="40000"/>
                  </a:schemeClr>
                </a:solidFill>
              </a:rPr>
              <a:t>Empowering Colleges</a:t>
            </a:r>
            <a:r>
              <a:rPr lang="en-US" sz="1800" i="1" dirty="0">
                <a:solidFill>
                  <a:schemeClr val="tx2">
                    <a:lumMod val="60000"/>
                    <a:lumOff val="40000"/>
                  </a:schemeClr>
                </a:solidFill>
              </a:rPr>
              <a:t>: </a:t>
            </a:r>
          </a:p>
          <a:p>
            <a:r>
              <a:rPr lang="en-US" sz="1800" b="1" i="1" dirty="0">
                <a:solidFill>
                  <a:schemeClr val="tx2">
                    <a:lumMod val="60000"/>
                    <a:lumOff val="40000"/>
                  </a:schemeClr>
                </a:solidFill>
              </a:rPr>
              <a:t>     Growing the Workforce</a:t>
            </a:r>
          </a:p>
        </p:txBody>
      </p:sp>
      <p:sp>
        <p:nvSpPr>
          <p:cNvPr id="17" name="Rectangle 16"/>
          <p:cNvSpPr/>
          <p:nvPr/>
        </p:nvSpPr>
        <p:spPr>
          <a:xfrm>
            <a:off x="819574" y="4259500"/>
            <a:ext cx="4145280" cy="584775"/>
          </a:xfrm>
          <a:prstGeom prst="rect">
            <a:avLst/>
          </a:prstGeom>
        </p:spPr>
        <p:txBody>
          <a:bodyPr wrap="square">
            <a:spAutoFit/>
          </a:bodyPr>
          <a:lstStyle/>
          <a:p>
            <a:pPr fontAlgn="auto">
              <a:spcBef>
                <a:spcPts val="0"/>
              </a:spcBef>
              <a:spcAft>
                <a:spcPts val="0"/>
              </a:spcAft>
              <a:defRPr/>
            </a:pPr>
            <a:r>
              <a:rPr lang="en-US" sz="800" dirty="0">
                <a:cs typeface="Arial" pitchFamily="34" charset="0"/>
              </a:rPr>
              <a:t>Based upon work supported by the National Science Foundation under Grant DUE ATE 1304591, 1644409 and 1700496.  Any opinions, findings, and conclusions or recommendations expressed in this material are those of the author(s) and do not necessarily reflect the views of the National Science Foundation.</a:t>
            </a:r>
            <a:endParaRPr lang="en-US" sz="800" dirty="0"/>
          </a:p>
        </p:txBody>
      </p:sp>
      <p:pic>
        <p:nvPicPr>
          <p:cNvPr id="18" name="Picture 5" descr="C:\Users\Ann\Documents\GeoTech Center\LOGOS\600px-NSF_Logo.PNG"/>
          <p:cNvPicPr>
            <a:picLocks noChangeAspect="1" noChangeArrowheads="1"/>
          </p:cNvPicPr>
          <p:nvPr/>
        </p:nvPicPr>
        <p:blipFill>
          <a:blip r:embed="rId6" cstate="print"/>
          <a:srcRect/>
          <a:stretch>
            <a:fillRect/>
          </a:stretch>
        </p:blipFill>
        <p:spPr bwMode="auto">
          <a:xfrm>
            <a:off x="381000" y="4248150"/>
            <a:ext cx="514350" cy="514350"/>
          </a:xfrm>
          <a:prstGeom prst="rect">
            <a:avLst/>
          </a:prstGeom>
          <a:noFill/>
        </p:spPr>
      </p:pic>
      <p:pic>
        <p:nvPicPr>
          <p:cNvPr id="5" name="Audio 4">
            <a:hlinkClick r:id="" action="ppaction://media"/>
            <a:extLst>
              <a:ext uri="{FF2B5EF4-FFF2-40B4-BE49-F238E27FC236}">
                <a16:creationId xmlns:a16="http://schemas.microsoft.com/office/drawing/2014/main" id="{A75C3B91-FE91-40DE-A2A0-22EFD73F528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4503738"/>
            <a:ext cx="487362" cy="4873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3202"/>
    </mc:Choice>
    <mc:Fallback>
      <p:transition spd="slow" advTm="332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C0B4D-A60B-4CC6-9718-2249E9D00BBB}"/>
              </a:ext>
            </a:extLst>
          </p:cNvPr>
          <p:cNvSpPr>
            <a:spLocks noGrp="1"/>
          </p:cNvSpPr>
          <p:nvPr>
            <p:ph type="title"/>
          </p:nvPr>
        </p:nvSpPr>
        <p:spPr/>
        <p:txBody>
          <a:bodyPr>
            <a:normAutofit fontScale="90000"/>
          </a:bodyPr>
          <a:lstStyle/>
          <a:p>
            <a:r>
              <a:rPr lang="en-US" dirty="0"/>
              <a:t>Structured and Unstructured Data and Its Metadata</a:t>
            </a:r>
          </a:p>
        </p:txBody>
      </p:sp>
      <p:sp>
        <p:nvSpPr>
          <p:cNvPr id="3" name="Content Placeholder 2">
            <a:extLst>
              <a:ext uri="{FF2B5EF4-FFF2-40B4-BE49-F238E27FC236}">
                <a16:creationId xmlns:a16="http://schemas.microsoft.com/office/drawing/2014/main" id="{DBB4A48B-ACE0-43BD-B9D5-DF51AEFD27BB}"/>
              </a:ext>
            </a:extLst>
          </p:cNvPr>
          <p:cNvSpPr>
            <a:spLocks noGrp="1"/>
          </p:cNvSpPr>
          <p:nvPr>
            <p:ph idx="1"/>
          </p:nvPr>
        </p:nvSpPr>
        <p:spPr/>
        <p:txBody>
          <a:bodyPr>
            <a:normAutofit lnSpcReduction="10000"/>
          </a:bodyPr>
          <a:lstStyle/>
          <a:p>
            <a:pPr marL="57150" indent="0">
              <a:buNone/>
            </a:pPr>
            <a:r>
              <a:rPr lang="en-US" dirty="0"/>
              <a:t>“Little Data” and “Big Data”</a:t>
            </a:r>
          </a:p>
          <a:p>
            <a:pPr marL="400050"/>
            <a:r>
              <a:rPr lang="en-US" dirty="0"/>
              <a:t>Little Data term here refers to “most” data with defined structure (schema) including Metadata</a:t>
            </a:r>
          </a:p>
          <a:p>
            <a:pPr marL="400050"/>
            <a:r>
              <a:rPr lang="en-US" dirty="0"/>
              <a:t>Big Data term here refers to unstructured data that generally does not have traditional Metadata* </a:t>
            </a:r>
          </a:p>
          <a:p>
            <a:pPr lvl="2"/>
            <a:r>
              <a:rPr lang="en-US" dirty="0"/>
              <a:t>Vital for Machine Learning and Artificial Intelligence applications</a:t>
            </a:r>
          </a:p>
          <a:p>
            <a:pPr lvl="2"/>
            <a:r>
              <a:rPr lang="en-US" dirty="0"/>
              <a:t>Estimated now to be approximately 8% of data for Business Analytics and is important for use in Disasters and Defense</a:t>
            </a:r>
          </a:p>
          <a:p>
            <a:pPr lvl="2"/>
            <a:r>
              <a:rPr lang="en-US" dirty="0"/>
              <a:t>Tools are being designed to help use Big Data (such as Resource Description Framework (RDF) models and other tools from Oracle, IBM, Apache, etc. </a:t>
            </a:r>
          </a:p>
          <a:p>
            <a:endParaRPr lang="en-US" dirty="0"/>
          </a:p>
        </p:txBody>
      </p:sp>
      <p:sp>
        <p:nvSpPr>
          <p:cNvPr id="4" name="TextBox 3">
            <a:extLst>
              <a:ext uri="{FF2B5EF4-FFF2-40B4-BE49-F238E27FC236}">
                <a16:creationId xmlns:a16="http://schemas.microsoft.com/office/drawing/2014/main" id="{E417266E-8199-4452-8598-935FD3062B09}"/>
              </a:ext>
            </a:extLst>
          </p:cNvPr>
          <p:cNvSpPr txBox="1"/>
          <p:nvPr/>
        </p:nvSpPr>
        <p:spPr>
          <a:xfrm>
            <a:off x="104930" y="4763674"/>
            <a:ext cx="6914273" cy="286642"/>
          </a:xfrm>
          <a:prstGeom prst="rect">
            <a:avLst/>
          </a:prstGeom>
          <a:noFill/>
          <a:ln w="3175">
            <a:solidFill>
              <a:schemeClr val="tx1"/>
            </a:solidFill>
          </a:ln>
        </p:spPr>
        <p:txBody>
          <a:bodyPr wrap="square" rtlCol="0">
            <a:spAutoFit/>
          </a:bodyPr>
          <a:lstStyle/>
          <a:p>
            <a:r>
              <a:rPr lang="en-US" sz="1200" u="sng" dirty="0">
                <a:hlinkClick r:id="rId5"/>
              </a:rPr>
              <a:t>https://www.datasciencecentral.com/profiles/blogs/why-you-need-metadata-for-big-data-success</a:t>
            </a:r>
            <a:r>
              <a:rPr lang="en-US" sz="1200" dirty="0"/>
              <a:t> *</a:t>
            </a:r>
          </a:p>
        </p:txBody>
      </p:sp>
      <p:pic>
        <p:nvPicPr>
          <p:cNvPr id="5" name="Audio 4">
            <a:hlinkClick r:id="" action="ppaction://media"/>
            <a:extLst>
              <a:ext uri="{FF2B5EF4-FFF2-40B4-BE49-F238E27FC236}">
                <a16:creationId xmlns:a16="http://schemas.microsoft.com/office/drawing/2014/main" id="{345D1D3C-748D-4222-8961-07729BFB9DE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242506439"/>
      </p:ext>
    </p:extLst>
  </p:cSld>
  <p:clrMapOvr>
    <a:masterClrMapping/>
  </p:clrMapOvr>
  <mc:AlternateContent xmlns:mc="http://schemas.openxmlformats.org/markup-compatibility/2006">
    <mc:Choice xmlns:p14="http://schemas.microsoft.com/office/powerpoint/2010/main" Requires="p14">
      <p:transition spd="slow" p14:dur="2000" advTm="82271"/>
    </mc:Choice>
    <mc:Fallback>
      <p:transition spd="slow" advTm="822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BBA76-9DA4-4B6D-8162-B7BA350E89BC}"/>
              </a:ext>
            </a:extLst>
          </p:cNvPr>
          <p:cNvSpPr>
            <a:spLocks noGrp="1"/>
          </p:cNvSpPr>
          <p:nvPr>
            <p:ph type="title"/>
          </p:nvPr>
        </p:nvSpPr>
        <p:spPr/>
        <p:txBody>
          <a:bodyPr>
            <a:normAutofit fontScale="90000"/>
          </a:bodyPr>
          <a:lstStyle/>
          <a:p>
            <a:r>
              <a:rPr lang="en-US" dirty="0"/>
              <a:t>Creating Geospatial Metadata for Your Data</a:t>
            </a:r>
          </a:p>
        </p:txBody>
      </p:sp>
      <p:sp>
        <p:nvSpPr>
          <p:cNvPr id="3" name="Content Placeholder 2">
            <a:extLst>
              <a:ext uri="{FF2B5EF4-FFF2-40B4-BE49-F238E27FC236}">
                <a16:creationId xmlns:a16="http://schemas.microsoft.com/office/drawing/2014/main" id="{3F6040BE-D789-400D-B539-966C2BA84F3C}"/>
              </a:ext>
            </a:extLst>
          </p:cNvPr>
          <p:cNvSpPr>
            <a:spLocks noGrp="1"/>
          </p:cNvSpPr>
          <p:nvPr>
            <p:ph idx="1"/>
          </p:nvPr>
        </p:nvSpPr>
        <p:spPr>
          <a:xfrm>
            <a:off x="457200" y="1063228"/>
            <a:ext cx="5598368" cy="4301873"/>
          </a:xfrm>
        </p:spPr>
        <p:txBody>
          <a:bodyPr>
            <a:normAutofit/>
          </a:bodyPr>
          <a:lstStyle/>
          <a:p>
            <a:pPr marL="0" indent="0">
              <a:buNone/>
            </a:pPr>
            <a:r>
              <a:rPr lang="en-US" dirty="0"/>
              <a:t>Different tools and styles can be used to document information about each data set as it is created and updated</a:t>
            </a:r>
          </a:p>
          <a:p>
            <a:r>
              <a:rPr lang="en-US" dirty="0"/>
              <a:t>Simple Descripted Style</a:t>
            </a:r>
          </a:p>
          <a:p>
            <a:pPr lvl="1"/>
            <a:r>
              <a:rPr lang="en-US" dirty="0"/>
              <a:t>Metadata Entities such as used in Esri ArcGIS as a default Metadata framework or style</a:t>
            </a:r>
          </a:p>
          <a:p>
            <a:r>
              <a:rPr lang="en-US" dirty="0"/>
              <a:t>Can be exported as XML</a:t>
            </a:r>
          </a:p>
          <a:p>
            <a:r>
              <a:rPr lang="en-US" dirty="0"/>
              <a:t>Generally useful for searching for data within a project or for use in some portals (such as ArcGIS Online)</a:t>
            </a:r>
          </a:p>
          <a:p>
            <a:endParaRPr lang="en-US" dirty="0"/>
          </a:p>
          <a:p>
            <a:endParaRPr lang="en-US" dirty="0"/>
          </a:p>
          <a:p>
            <a:endParaRPr lang="en-US" dirty="0"/>
          </a:p>
          <a:p>
            <a:pPr lvl="1"/>
            <a:endParaRPr lang="en-US" dirty="0"/>
          </a:p>
        </p:txBody>
      </p:sp>
      <p:pic>
        <p:nvPicPr>
          <p:cNvPr id="4" name="Picture 3">
            <a:extLst>
              <a:ext uri="{FF2B5EF4-FFF2-40B4-BE49-F238E27FC236}">
                <a16:creationId xmlns:a16="http://schemas.microsoft.com/office/drawing/2014/main" id="{842E3BEC-AB36-41E4-A606-EC52336D389D}"/>
              </a:ext>
            </a:extLst>
          </p:cNvPr>
          <p:cNvPicPr>
            <a:picLocks noChangeAspect="1"/>
          </p:cNvPicPr>
          <p:nvPr/>
        </p:nvPicPr>
        <p:blipFill>
          <a:blip r:embed="rId4"/>
          <a:stretch>
            <a:fillRect/>
          </a:stretch>
        </p:blipFill>
        <p:spPr>
          <a:xfrm>
            <a:off x="6154010" y="841628"/>
            <a:ext cx="2850638" cy="4301872"/>
          </a:xfrm>
          <a:prstGeom prst="rect">
            <a:avLst/>
          </a:prstGeom>
        </p:spPr>
      </p:pic>
      <p:pic>
        <p:nvPicPr>
          <p:cNvPr id="8" name="Audio 7">
            <a:hlinkClick r:id="" action="ppaction://media"/>
            <a:extLst>
              <a:ext uri="{FF2B5EF4-FFF2-40B4-BE49-F238E27FC236}">
                <a16:creationId xmlns:a16="http://schemas.microsoft.com/office/drawing/2014/main" id="{87FD4EBC-FFB0-466A-9E9B-4B03DFA0B86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4073052463"/>
      </p:ext>
    </p:extLst>
  </p:cSld>
  <p:clrMapOvr>
    <a:masterClrMapping/>
  </p:clrMapOvr>
  <mc:AlternateContent xmlns:mc="http://schemas.openxmlformats.org/markup-compatibility/2006">
    <mc:Choice xmlns:p14="http://schemas.microsoft.com/office/powerpoint/2010/main" Requires="p14">
      <p:transition spd="slow" p14:dur="2000" advTm="32257"/>
    </mc:Choice>
    <mc:Fallback>
      <p:transition spd="slow" advTm="322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4EF8E-6642-4C1D-8D57-542445A44642}"/>
              </a:ext>
            </a:extLst>
          </p:cNvPr>
          <p:cNvSpPr>
            <a:spLocks noGrp="1"/>
          </p:cNvSpPr>
          <p:nvPr>
            <p:ph type="title"/>
          </p:nvPr>
        </p:nvSpPr>
        <p:spPr>
          <a:xfrm>
            <a:off x="-657036" y="187812"/>
            <a:ext cx="8229600" cy="857250"/>
          </a:xfrm>
        </p:spPr>
        <p:txBody>
          <a:bodyPr/>
          <a:lstStyle/>
          <a:p>
            <a:r>
              <a:rPr lang="en-US" dirty="0"/>
              <a:t>For ISO 19115:2003</a:t>
            </a:r>
          </a:p>
        </p:txBody>
      </p:sp>
      <p:sp>
        <p:nvSpPr>
          <p:cNvPr id="3" name="Content Placeholder 2">
            <a:extLst>
              <a:ext uri="{FF2B5EF4-FFF2-40B4-BE49-F238E27FC236}">
                <a16:creationId xmlns:a16="http://schemas.microsoft.com/office/drawing/2014/main" id="{84FA5CD9-2AF8-4F64-AD1E-FB3DB7DDE3EE}"/>
              </a:ext>
            </a:extLst>
          </p:cNvPr>
          <p:cNvSpPr>
            <a:spLocks noGrp="1"/>
          </p:cNvSpPr>
          <p:nvPr>
            <p:ph idx="1"/>
          </p:nvPr>
        </p:nvSpPr>
        <p:spPr>
          <a:xfrm>
            <a:off x="772093" y="945815"/>
            <a:ext cx="3844212" cy="3394472"/>
          </a:xfrm>
        </p:spPr>
        <p:txBody>
          <a:bodyPr>
            <a:normAutofit fontScale="85000" lnSpcReduction="10000"/>
          </a:bodyPr>
          <a:lstStyle/>
          <a:p>
            <a:pPr marL="0" indent="0">
              <a:buNone/>
            </a:pPr>
            <a:r>
              <a:rPr lang="en-US" i="1" dirty="0"/>
              <a:t>North American Profile of ISO 19115:2003 – Geographic information – Metadata</a:t>
            </a:r>
            <a:r>
              <a:rPr lang="en-US" dirty="0"/>
              <a:t> </a:t>
            </a:r>
          </a:p>
          <a:p>
            <a:r>
              <a:rPr lang="en-US" dirty="0"/>
              <a:t>Jointly created and adopted by the United States and Canada</a:t>
            </a:r>
          </a:p>
          <a:p>
            <a:pPr lvl="1"/>
            <a:r>
              <a:rPr lang="en-US" dirty="0"/>
              <a:t>Specific Entities required</a:t>
            </a:r>
          </a:p>
          <a:p>
            <a:pPr lvl="1"/>
            <a:r>
              <a:rPr lang="en-US" dirty="0"/>
              <a:t>Templates can be created to autofill common Entities </a:t>
            </a:r>
          </a:p>
          <a:p>
            <a:pPr lvl="1"/>
            <a:r>
              <a:rPr lang="en-US" dirty="0"/>
              <a:t>Validate - errors or missing data</a:t>
            </a:r>
          </a:p>
          <a:p>
            <a:pPr lvl="1"/>
            <a:r>
              <a:rPr lang="en-US" dirty="0"/>
              <a:t>Publish – as XML or to a catalog/portal</a:t>
            </a:r>
          </a:p>
          <a:p>
            <a:pPr lvl="2"/>
            <a:r>
              <a:rPr lang="en-US" dirty="0"/>
              <a:t>Metadata Catalogs may require modification or additions</a:t>
            </a:r>
          </a:p>
        </p:txBody>
      </p:sp>
      <p:pic>
        <p:nvPicPr>
          <p:cNvPr id="5" name="Picture 4">
            <a:extLst>
              <a:ext uri="{FF2B5EF4-FFF2-40B4-BE49-F238E27FC236}">
                <a16:creationId xmlns:a16="http://schemas.microsoft.com/office/drawing/2014/main" id="{F0709C6D-87A5-431E-B9C1-288C65FF22D4}"/>
              </a:ext>
            </a:extLst>
          </p:cNvPr>
          <p:cNvPicPr>
            <a:picLocks noChangeAspect="1"/>
          </p:cNvPicPr>
          <p:nvPr/>
        </p:nvPicPr>
        <p:blipFill>
          <a:blip r:embed="rId4"/>
          <a:stretch>
            <a:fillRect/>
          </a:stretch>
        </p:blipFill>
        <p:spPr>
          <a:xfrm>
            <a:off x="6281457" y="0"/>
            <a:ext cx="2769236" cy="5143500"/>
          </a:xfrm>
          <a:prstGeom prst="rect">
            <a:avLst/>
          </a:prstGeom>
        </p:spPr>
      </p:pic>
      <p:sp>
        <p:nvSpPr>
          <p:cNvPr id="6" name="TextBox 5">
            <a:extLst>
              <a:ext uri="{FF2B5EF4-FFF2-40B4-BE49-F238E27FC236}">
                <a16:creationId xmlns:a16="http://schemas.microsoft.com/office/drawing/2014/main" id="{F2A88EAB-1EB9-46AB-8597-2FD4840D24F1}"/>
              </a:ext>
            </a:extLst>
          </p:cNvPr>
          <p:cNvSpPr txBox="1"/>
          <p:nvPr/>
        </p:nvSpPr>
        <p:spPr>
          <a:xfrm>
            <a:off x="4929282" y="2396137"/>
            <a:ext cx="1452444" cy="646331"/>
          </a:xfrm>
          <a:prstGeom prst="rect">
            <a:avLst/>
          </a:prstGeom>
          <a:noFill/>
        </p:spPr>
        <p:txBody>
          <a:bodyPr wrap="square" rtlCol="0">
            <a:spAutoFit/>
          </a:bodyPr>
          <a:lstStyle/>
          <a:p>
            <a:r>
              <a:rPr lang="en-US" sz="1200" dirty="0"/>
              <a:t>An Example of ISO 19115:2003 from Esri ArcGIS</a:t>
            </a:r>
          </a:p>
        </p:txBody>
      </p:sp>
      <p:pic>
        <p:nvPicPr>
          <p:cNvPr id="7" name="Audio 6">
            <a:hlinkClick r:id="" action="ppaction://media"/>
            <a:extLst>
              <a:ext uri="{FF2B5EF4-FFF2-40B4-BE49-F238E27FC236}">
                <a16:creationId xmlns:a16="http://schemas.microsoft.com/office/drawing/2014/main" id="{31A0EC68-8937-4E1E-A42D-24002C3C10E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424103483"/>
      </p:ext>
    </p:extLst>
  </p:cSld>
  <p:clrMapOvr>
    <a:masterClrMapping/>
  </p:clrMapOvr>
  <mc:AlternateContent xmlns:mc="http://schemas.openxmlformats.org/markup-compatibility/2006">
    <mc:Choice xmlns:p14="http://schemas.microsoft.com/office/powerpoint/2010/main" Requires="p14">
      <p:transition spd="slow" p14:dur="2000" advTm="33463"/>
    </mc:Choice>
    <mc:Fallback>
      <p:transition spd="slow" advTm="334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18E54-9787-4D42-AE66-B87C604597A6}"/>
              </a:ext>
            </a:extLst>
          </p:cNvPr>
          <p:cNvSpPr>
            <a:spLocks noGrp="1"/>
          </p:cNvSpPr>
          <p:nvPr>
            <p:ph type="title"/>
          </p:nvPr>
        </p:nvSpPr>
        <p:spPr/>
        <p:txBody>
          <a:bodyPr>
            <a:normAutofit fontScale="90000"/>
          </a:bodyPr>
          <a:lstStyle/>
          <a:p>
            <a:r>
              <a:rPr lang="en-US" dirty="0"/>
              <a:t>Some Software Allows You to Choose a Metadata Style or Standard</a:t>
            </a:r>
          </a:p>
        </p:txBody>
      </p:sp>
      <p:pic>
        <p:nvPicPr>
          <p:cNvPr id="4" name="Content Placeholder 3">
            <a:extLst>
              <a:ext uri="{FF2B5EF4-FFF2-40B4-BE49-F238E27FC236}">
                <a16:creationId xmlns:a16="http://schemas.microsoft.com/office/drawing/2014/main" id="{4CE13C1F-A218-40A2-A0C9-AF52A7FEE2AD}"/>
              </a:ext>
            </a:extLst>
          </p:cNvPr>
          <p:cNvPicPr>
            <a:picLocks noGrp="1" noChangeAspect="1"/>
          </p:cNvPicPr>
          <p:nvPr>
            <p:ph idx="1"/>
          </p:nvPr>
        </p:nvPicPr>
        <p:blipFill>
          <a:blip r:embed="rId4"/>
          <a:stretch>
            <a:fillRect/>
          </a:stretch>
        </p:blipFill>
        <p:spPr>
          <a:xfrm>
            <a:off x="5812971" y="1083571"/>
            <a:ext cx="3158283" cy="4059930"/>
          </a:xfrm>
          <a:prstGeom prst="rect">
            <a:avLst/>
          </a:prstGeom>
        </p:spPr>
      </p:pic>
      <p:sp>
        <p:nvSpPr>
          <p:cNvPr id="5" name="TextBox 4">
            <a:extLst>
              <a:ext uri="{FF2B5EF4-FFF2-40B4-BE49-F238E27FC236}">
                <a16:creationId xmlns:a16="http://schemas.microsoft.com/office/drawing/2014/main" id="{759E3B30-675B-4E43-A169-43309D48761A}"/>
              </a:ext>
            </a:extLst>
          </p:cNvPr>
          <p:cNvSpPr txBox="1"/>
          <p:nvPr/>
        </p:nvSpPr>
        <p:spPr>
          <a:xfrm>
            <a:off x="877078" y="1427584"/>
            <a:ext cx="4590661" cy="3416320"/>
          </a:xfrm>
          <a:prstGeom prst="rect">
            <a:avLst/>
          </a:prstGeom>
          <a:noFill/>
        </p:spPr>
        <p:txBody>
          <a:bodyPr wrap="square" rtlCol="0">
            <a:spAutoFit/>
          </a:bodyPr>
          <a:lstStyle/>
          <a:p>
            <a:r>
              <a:rPr lang="en-US" dirty="0"/>
              <a:t>This is an example from ArcGIS Desktop Catalog</a:t>
            </a:r>
          </a:p>
          <a:p>
            <a:endParaRPr lang="en-US" dirty="0"/>
          </a:p>
          <a:p>
            <a:r>
              <a:rPr lang="en-US" dirty="0"/>
              <a:t>You should determine what Metadata Standard or Style is the best match for your data theme and for your organization:</a:t>
            </a:r>
          </a:p>
          <a:p>
            <a:pPr marL="285750" indent="-285750">
              <a:buFont typeface="Arial" panose="020B0604020202020204" pitchFamily="34" charset="0"/>
              <a:buChar char="•"/>
            </a:pPr>
            <a:r>
              <a:rPr lang="en-US" dirty="0"/>
              <a:t>Is it for “internal” use only or </a:t>
            </a:r>
          </a:p>
          <a:p>
            <a:pPr marL="285750" indent="-285750">
              <a:buFont typeface="Arial" panose="020B0604020202020204" pitchFamily="34" charset="0"/>
              <a:buChar char="•"/>
            </a:pPr>
            <a:r>
              <a:rPr lang="en-US" dirty="0"/>
              <a:t>Will it be shared externally</a:t>
            </a:r>
          </a:p>
          <a:p>
            <a:pPr marL="285750" indent="-285750">
              <a:buFont typeface="Arial" panose="020B0604020202020204" pitchFamily="34" charset="0"/>
              <a:buChar char="•"/>
            </a:pPr>
            <a:r>
              <a:rPr lang="en-US" dirty="0"/>
              <a:t>What is the Theme</a:t>
            </a:r>
          </a:p>
          <a:p>
            <a:pPr marL="285750" indent="-285750">
              <a:buFont typeface="Arial" panose="020B0604020202020204" pitchFamily="34" charset="0"/>
              <a:buChar char="•"/>
            </a:pPr>
            <a:r>
              <a:rPr lang="en-US" dirty="0"/>
              <a:t>How will it be published</a:t>
            </a:r>
          </a:p>
          <a:p>
            <a:pPr marL="742950" lvl="1" indent="-285750">
              <a:buFont typeface="Arial" panose="020B0604020202020204" pitchFamily="34" charset="0"/>
              <a:buChar char="•"/>
            </a:pPr>
            <a:r>
              <a:rPr lang="en-US" dirty="0"/>
              <a:t>What Portal or Catalog style is required</a:t>
            </a:r>
          </a:p>
        </p:txBody>
      </p:sp>
      <p:pic>
        <p:nvPicPr>
          <p:cNvPr id="3" name="Audio 2">
            <a:hlinkClick r:id="" action="ppaction://media"/>
            <a:extLst>
              <a:ext uri="{FF2B5EF4-FFF2-40B4-BE49-F238E27FC236}">
                <a16:creationId xmlns:a16="http://schemas.microsoft.com/office/drawing/2014/main" id="{4068F7C8-6195-4945-B55A-A5B5C01F972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516422131"/>
      </p:ext>
    </p:extLst>
  </p:cSld>
  <p:clrMapOvr>
    <a:masterClrMapping/>
  </p:clrMapOvr>
  <mc:AlternateContent xmlns:mc="http://schemas.openxmlformats.org/markup-compatibility/2006">
    <mc:Choice xmlns:p14="http://schemas.microsoft.com/office/powerpoint/2010/main" Requires="p14">
      <p:transition spd="slow" p14:dur="2000" advTm="40367"/>
    </mc:Choice>
    <mc:Fallback>
      <p:transition spd="slow" advTm="403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C6D31-7B19-4C00-9A31-5C60F5CFFC5D}"/>
              </a:ext>
            </a:extLst>
          </p:cNvPr>
          <p:cNvSpPr>
            <a:spLocks noGrp="1"/>
          </p:cNvSpPr>
          <p:nvPr>
            <p:ph type="title"/>
          </p:nvPr>
        </p:nvSpPr>
        <p:spPr/>
        <p:txBody>
          <a:bodyPr/>
          <a:lstStyle/>
          <a:p>
            <a:r>
              <a:rPr lang="en-US" dirty="0"/>
              <a:t>Some Important Standards </a:t>
            </a:r>
          </a:p>
        </p:txBody>
      </p:sp>
      <p:sp>
        <p:nvSpPr>
          <p:cNvPr id="3" name="Content Placeholder 2">
            <a:extLst>
              <a:ext uri="{FF2B5EF4-FFF2-40B4-BE49-F238E27FC236}">
                <a16:creationId xmlns:a16="http://schemas.microsoft.com/office/drawing/2014/main" id="{A628750E-2351-45D8-9D51-EA1AF2978E23}"/>
              </a:ext>
            </a:extLst>
          </p:cNvPr>
          <p:cNvSpPr>
            <a:spLocks noGrp="1"/>
          </p:cNvSpPr>
          <p:nvPr>
            <p:ph idx="1"/>
          </p:nvPr>
        </p:nvSpPr>
        <p:spPr>
          <a:xfrm>
            <a:off x="457200" y="1200150"/>
            <a:ext cx="8229600" cy="3943349"/>
          </a:xfrm>
        </p:spPr>
        <p:txBody>
          <a:bodyPr>
            <a:normAutofit fontScale="85000" lnSpcReduction="10000"/>
          </a:bodyPr>
          <a:lstStyle/>
          <a:p>
            <a:r>
              <a:rPr lang="en-US" b="1" dirty="0"/>
              <a:t>ISO 19139 Metadata Implementation Specification—</a:t>
            </a:r>
            <a:r>
              <a:rPr lang="en-US" i="1" dirty="0"/>
              <a:t>Geographic information — Metadata — XML schema implementation</a:t>
            </a:r>
            <a:r>
              <a:rPr lang="en-US" dirty="0"/>
              <a:t>, create metadata that complies with ISO standard 19115, </a:t>
            </a:r>
            <a:r>
              <a:rPr lang="en-US" i="1" dirty="0"/>
              <a:t>Geographic information</a:t>
            </a:r>
          </a:p>
          <a:p>
            <a:pPr lvl="1"/>
            <a:r>
              <a:rPr lang="en-US" b="1" dirty="0"/>
              <a:t>ISO 19139 Metadata Implementation Specification GML3.2—same as above, but uses </a:t>
            </a:r>
            <a:r>
              <a:rPr lang="en-US" dirty="0"/>
              <a:t>GML 3.2 namespace</a:t>
            </a:r>
          </a:p>
          <a:p>
            <a:r>
              <a:rPr lang="en-US" b="1" dirty="0"/>
              <a:t>North American Profile of ISO 19115 2003—</a:t>
            </a:r>
            <a:r>
              <a:rPr lang="en-US" i="1" dirty="0"/>
              <a:t>North American Profile of ISO – Geographic information – Metadata</a:t>
            </a:r>
            <a:r>
              <a:rPr lang="en-US" dirty="0"/>
              <a:t>, using the ISO 19139 XML Schemas. </a:t>
            </a:r>
          </a:p>
          <a:p>
            <a:r>
              <a:rPr lang="en-US" b="1" dirty="0"/>
              <a:t>INSPIRE Metadata Directive—</a:t>
            </a:r>
            <a:r>
              <a:rPr lang="en-US" dirty="0"/>
              <a:t>ISO 19139 adheres to the INSPIRE Implementing Rules in the EU, export and validate using the ISO 19139 XML Schemas. </a:t>
            </a:r>
          </a:p>
          <a:p>
            <a:r>
              <a:rPr lang="en-US" b="1" dirty="0"/>
              <a:t>FGDC CSDGM Metadata—</a:t>
            </a:r>
            <a:r>
              <a:rPr lang="en-US" dirty="0"/>
              <a:t>FGDC </a:t>
            </a:r>
            <a:r>
              <a:rPr lang="en-US" i="1" dirty="0"/>
              <a:t>Content Standard for Digital Geospatial Metadata (CSDGM)</a:t>
            </a:r>
            <a:r>
              <a:rPr lang="en-US" dirty="0"/>
              <a:t>, export metadata in XML format, and validate it using the CSDGM XML DTD</a:t>
            </a:r>
          </a:p>
          <a:p>
            <a:endParaRPr lang="en-US" dirty="0"/>
          </a:p>
        </p:txBody>
      </p:sp>
      <p:pic>
        <p:nvPicPr>
          <p:cNvPr id="4" name="Audio 3">
            <a:hlinkClick r:id="" action="ppaction://media"/>
            <a:extLst>
              <a:ext uri="{FF2B5EF4-FFF2-40B4-BE49-F238E27FC236}">
                <a16:creationId xmlns:a16="http://schemas.microsoft.com/office/drawing/2014/main" id="{40FC6A34-77F3-4781-B1D1-5CD88FD73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4250301484"/>
      </p:ext>
    </p:extLst>
  </p:cSld>
  <p:clrMapOvr>
    <a:masterClrMapping/>
  </p:clrMapOvr>
  <mc:AlternateContent xmlns:mc="http://schemas.openxmlformats.org/markup-compatibility/2006">
    <mc:Choice xmlns:p14="http://schemas.microsoft.com/office/powerpoint/2010/main" Requires="p14">
      <p:transition spd="slow" p14:dur="2000" advTm="30836"/>
    </mc:Choice>
    <mc:Fallback>
      <p:transition spd="slow" advTm="308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9425D-DA28-4803-AD04-32D23C3E5A61}"/>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F33B5854-DA44-4C11-A99F-793DCA62F719}"/>
              </a:ext>
            </a:extLst>
          </p:cNvPr>
          <p:cNvPicPr>
            <a:picLocks noGrp="1" noChangeAspect="1"/>
          </p:cNvPicPr>
          <p:nvPr>
            <p:ph idx="1"/>
          </p:nvPr>
        </p:nvPicPr>
        <p:blipFill>
          <a:blip r:embed="rId5"/>
          <a:stretch>
            <a:fillRect/>
          </a:stretch>
        </p:blipFill>
        <p:spPr>
          <a:xfrm>
            <a:off x="1015139" y="205979"/>
            <a:ext cx="6280854" cy="4531756"/>
          </a:xfrm>
          <a:prstGeom prst="rect">
            <a:avLst/>
          </a:prstGeom>
        </p:spPr>
      </p:pic>
      <p:sp>
        <p:nvSpPr>
          <p:cNvPr id="5" name="Rectangle 4">
            <a:extLst>
              <a:ext uri="{FF2B5EF4-FFF2-40B4-BE49-F238E27FC236}">
                <a16:creationId xmlns:a16="http://schemas.microsoft.com/office/drawing/2014/main" id="{0DBE3FE8-8871-4F33-AC2E-A76C68245E2F}"/>
              </a:ext>
            </a:extLst>
          </p:cNvPr>
          <p:cNvSpPr/>
          <p:nvPr/>
        </p:nvSpPr>
        <p:spPr>
          <a:xfrm>
            <a:off x="0" y="4743390"/>
            <a:ext cx="4572000" cy="400110"/>
          </a:xfrm>
          <a:prstGeom prst="rect">
            <a:avLst/>
          </a:prstGeom>
        </p:spPr>
        <p:txBody>
          <a:bodyPr>
            <a:spAutoFit/>
          </a:bodyPr>
          <a:lstStyle/>
          <a:p>
            <a:r>
              <a:rPr lang="en-US" sz="1000" dirty="0"/>
              <a:t>https://www.fgdc.gov/metadata/events/iso-metadata-summit-2017/iso-metadata-summit-summary-report-20170630.pdf</a:t>
            </a:r>
          </a:p>
        </p:txBody>
      </p:sp>
      <p:pic>
        <p:nvPicPr>
          <p:cNvPr id="3" name="Audio 2">
            <a:hlinkClick r:id="" action="ppaction://media"/>
            <a:extLst>
              <a:ext uri="{FF2B5EF4-FFF2-40B4-BE49-F238E27FC236}">
                <a16:creationId xmlns:a16="http://schemas.microsoft.com/office/drawing/2014/main" id="{D25E45B3-9EDF-4907-B431-90642BB8EBF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897305355"/>
      </p:ext>
    </p:extLst>
  </p:cSld>
  <p:clrMapOvr>
    <a:masterClrMapping/>
  </p:clrMapOvr>
  <mc:AlternateContent xmlns:mc="http://schemas.openxmlformats.org/markup-compatibility/2006">
    <mc:Choice xmlns:p14="http://schemas.microsoft.com/office/powerpoint/2010/main" Requires="p14">
      <p:transition spd="slow" p14:dur="2000" advTm="23986"/>
    </mc:Choice>
    <mc:Fallback>
      <p:transition spd="slow" advTm="239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94167-6934-4EF7-876E-CB468513FA6C}"/>
              </a:ext>
            </a:extLst>
          </p:cNvPr>
          <p:cNvSpPr>
            <a:spLocks noGrp="1"/>
          </p:cNvSpPr>
          <p:nvPr>
            <p:ph type="title"/>
          </p:nvPr>
        </p:nvSpPr>
        <p:spPr/>
        <p:txBody>
          <a:bodyPr>
            <a:normAutofit fontScale="90000"/>
          </a:bodyPr>
          <a:lstStyle/>
          <a:p>
            <a:r>
              <a:rPr lang="en-US" dirty="0"/>
              <a:t>Metadata related portals and tools:</a:t>
            </a:r>
            <a:br>
              <a:rPr lang="en-US" dirty="0"/>
            </a:br>
            <a:endParaRPr lang="en-US" dirty="0"/>
          </a:p>
        </p:txBody>
      </p:sp>
      <p:sp>
        <p:nvSpPr>
          <p:cNvPr id="3" name="Content Placeholder 2">
            <a:extLst>
              <a:ext uri="{FF2B5EF4-FFF2-40B4-BE49-F238E27FC236}">
                <a16:creationId xmlns:a16="http://schemas.microsoft.com/office/drawing/2014/main" id="{516F8B42-23A9-4CEA-BF6E-D78F8581E1EB}"/>
              </a:ext>
            </a:extLst>
          </p:cNvPr>
          <p:cNvSpPr>
            <a:spLocks noGrp="1"/>
          </p:cNvSpPr>
          <p:nvPr>
            <p:ph idx="1"/>
          </p:nvPr>
        </p:nvSpPr>
        <p:spPr>
          <a:xfrm>
            <a:off x="457200" y="874513"/>
            <a:ext cx="8454452" cy="4063007"/>
          </a:xfrm>
        </p:spPr>
        <p:txBody>
          <a:bodyPr>
            <a:normAutofit fontScale="70000" lnSpcReduction="20000"/>
          </a:bodyPr>
          <a:lstStyle/>
          <a:p>
            <a:pPr marL="0" indent="0">
              <a:buNone/>
            </a:pPr>
            <a:r>
              <a:rPr lang="en-US" sz="2600" dirty="0"/>
              <a:t>GeoPlatform.gov </a:t>
            </a:r>
          </a:p>
          <a:p>
            <a:pPr lvl="1"/>
            <a:r>
              <a:rPr lang="en-US" sz="2600" dirty="0"/>
              <a:t>FGDC effort to: provide “shared and trusted geospatial data, services, and applications for use by the public and by government agencies and partners to meet their mission needs”</a:t>
            </a:r>
          </a:p>
          <a:p>
            <a:pPr marL="0" indent="0">
              <a:buNone/>
            </a:pPr>
            <a:r>
              <a:rPr lang="en-US" sz="2600" dirty="0"/>
              <a:t>Data.gov</a:t>
            </a:r>
          </a:p>
          <a:p>
            <a:pPr lvl="1"/>
            <a:r>
              <a:rPr lang="en-US" sz="2300" dirty="0"/>
              <a:t>Home of US Government Open data (more than 230,000 datasets) by “topics” or uses</a:t>
            </a:r>
          </a:p>
          <a:p>
            <a:pPr marL="0" indent="0">
              <a:buNone/>
            </a:pPr>
            <a:r>
              <a:rPr lang="en-US" sz="2600" dirty="0"/>
              <a:t>Geocat.net - </a:t>
            </a:r>
            <a:r>
              <a:rPr lang="en-US" sz="2600" dirty="0">
                <a:hlinkClick r:id="rId4"/>
              </a:rPr>
              <a:t>https://www.geocat.net/bridge/</a:t>
            </a:r>
            <a:r>
              <a:rPr lang="en-US" sz="2600" dirty="0"/>
              <a:t> for publishing data </a:t>
            </a:r>
          </a:p>
          <a:p>
            <a:pPr marL="0" indent="0">
              <a:buNone/>
            </a:pPr>
            <a:r>
              <a:rPr lang="en-US" sz="2600" dirty="0"/>
              <a:t>Many government agencies and industries have portals and tools</a:t>
            </a:r>
          </a:p>
          <a:p>
            <a:pPr lvl="1"/>
            <a:r>
              <a:rPr lang="en-US" sz="2300" dirty="0"/>
              <a:t>NASA Metadata Management Tool </a:t>
            </a:r>
            <a:r>
              <a:rPr lang="en-US" sz="2300" dirty="0">
                <a:hlinkClick r:id="rId5"/>
              </a:rPr>
              <a:t>https://github.com/nasa/mmt</a:t>
            </a:r>
            <a:r>
              <a:rPr lang="en-US" sz="2300" dirty="0"/>
              <a:t> and </a:t>
            </a:r>
            <a:r>
              <a:rPr lang="en-US" sz="2300" dirty="0">
                <a:hlinkClick r:id="rId6"/>
              </a:rPr>
              <a:t>https://search.earthdata.nasa.gov</a:t>
            </a:r>
            <a:r>
              <a:rPr lang="en-US" sz="2300" dirty="0"/>
              <a:t> and </a:t>
            </a:r>
            <a:r>
              <a:rPr lang="en-US" sz="2300" dirty="0">
                <a:hlinkClick r:id="rId7"/>
              </a:rPr>
              <a:t>https://worldview.earthdata.nasa.gov</a:t>
            </a:r>
            <a:r>
              <a:rPr lang="en-US" sz="2300" dirty="0"/>
              <a:t> </a:t>
            </a:r>
          </a:p>
          <a:p>
            <a:pPr lvl="1"/>
            <a:r>
              <a:rPr lang="en-US" sz="2300" dirty="0"/>
              <a:t>EPA Metadata Editor V5.0 </a:t>
            </a:r>
            <a:r>
              <a:rPr lang="en-US" sz="2300" dirty="0">
                <a:hlinkClick r:id="rId8"/>
              </a:rPr>
              <a:t>https://www.epa.gov/geospatial/epa-metadata-editor</a:t>
            </a:r>
            <a:endParaRPr lang="en-US" sz="2300" dirty="0"/>
          </a:p>
          <a:p>
            <a:pPr lvl="1"/>
            <a:r>
              <a:rPr lang="en-US" sz="2300" dirty="0"/>
              <a:t>NOAA Completeness Rubric </a:t>
            </a:r>
          </a:p>
          <a:p>
            <a:pPr marL="0" indent="0">
              <a:buNone/>
            </a:pPr>
            <a:r>
              <a:rPr lang="en-US" sz="2600" dirty="0" err="1"/>
              <a:t>GeoNetwork</a:t>
            </a:r>
            <a:r>
              <a:rPr lang="en-US" sz="2600" dirty="0"/>
              <a:t> - </a:t>
            </a:r>
            <a:r>
              <a:rPr lang="en-US" sz="2600" dirty="0">
                <a:hlinkClick r:id="rId9"/>
              </a:rPr>
              <a:t>https://geonetwork-opensource.org/</a:t>
            </a:r>
            <a:endParaRPr lang="en-US" sz="2600" dirty="0"/>
          </a:p>
          <a:p>
            <a:pPr lvl="1"/>
            <a:r>
              <a:rPr lang="en-US" sz="2600" dirty="0"/>
              <a:t>catalog application to </a:t>
            </a:r>
            <a:r>
              <a:rPr lang="en-US" sz="2600" b="1" dirty="0"/>
              <a:t>manage spatially referenced resources,</a:t>
            </a:r>
            <a:r>
              <a:rPr lang="en-US" sz="2600" dirty="0"/>
              <a:t> </a:t>
            </a:r>
            <a:r>
              <a:rPr lang="en-US" sz="2600" b="1" dirty="0"/>
              <a:t>metadata editing,</a:t>
            </a:r>
            <a:r>
              <a:rPr lang="en-US" sz="2600" dirty="0"/>
              <a:t> </a:t>
            </a:r>
            <a:r>
              <a:rPr lang="en-US" sz="2600" b="1" dirty="0"/>
              <a:t>search</a:t>
            </a:r>
            <a:r>
              <a:rPr lang="en-US" sz="2600" dirty="0"/>
              <a:t> functions and an interactive web map viewer</a:t>
            </a:r>
          </a:p>
          <a:p>
            <a:pPr lvl="1"/>
            <a:endParaRPr lang="en-US" dirty="0"/>
          </a:p>
        </p:txBody>
      </p:sp>
      <p:pic>
        <p:nvPicPr>
          <p:cNvPr id="4" name="Audio 3">
            <a:hlinkClick r:id="" action="ppaction://media"/>
            <a:extLst>
              <a:ext uri="{FF2B5EF4-FFF2-40B4-BE49-F238E27FC236}">
                <a16:creationId xmlns:a16="http://schemas.microsoft.com/office/drawing/2014/main" id="{31B3F396-EB07-419E-971F-78D6EFB31E3C}"/>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103946120"/>
      </p:ext>
    </p:extLst>
  </p:cSld>
  <p:clrMapOvr>
    <a:masterClrMapping/>
  </p:clrMapOvr>
  <mc:AlternateContent xmlns:mc="http://schemas.openxmlformats.org/markup-compatibility/2006">
    <mc:Choice xmlns:p14="http://schemas.microsoft.com/office/powerpoint/2010/main" Requires="p14">
      <p:transition spd="slow" p14:dur="2000" advTm="34138"/>
    </mc:Choice>
    <mc:Fallback>
      <p:transition spd="slow" advTm="34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2C69E-5FC5-4750-A30F-00697C205666}"/>
              </a:ext>
            </a:extLst>
          </p:cNvPr>
          <p:cNvSpPr>
            <a:spLocks noGrp="1"/>
          </p:cNvSpPr>
          <p:nvPr>
            <p:ph type="title"/>
          </p:nvPr>
        </p:nvSpPr>
        <p:spPr/>
        <p:txBody>
          <a:bodyPr/>
          <a:lstStyle/>
          <a:p>
            <a:r>
              <a:rPr lang="en-US" dirty="0"/>
              <a:t>International Efforts</a:t>
            </a:r>
          </a:p>
        </p:txBody>
      </p:sp>
      <p:sp>
        <p:nvSpPr>
          <p:cNvPr id="3" name="Content Placeholder 2">
            <a:extLst>
              <a:ext uri="{FF2B5EF4-FFF2-40B4-BE49-F238E27FC236}">
                <a16:creationId xmlns:a16="http://schemas.microsoft.com/office/drawing/2014/main" id="{8D661242-E1B6-4E0C-8346-81C51616E095}"/>
              </a:ext>
            </a:extLst>
          </p:cNvPr>
          <p:cNvSpPr>
            <a:spLocks noGrp="1"/>
          </p:cNvSpPr>
          <p:nvPr>
            <p:ph idx="1"/>
          </p:nvPr>
        </p:nvSpPr>
        <p:spPr/>
        <p:txBody>
          <a:bodyPr>
            <a:normAutofit fontScale="92500" lnSpcReduction="20000"/>
          </a:bodyPr>
          <a:lstStyle/>
          <a:p>
            <a:r>
              <a:rPr lang="en-US" dirty="0"/>
              <a:t>INSPIRE </a:t>
            </a:r>
          </a:p>
          <a:p>
            <a:pPr lvl="1"/>
            <a:r>
              <a:rPr lang="en-US" dirty="0"/>
              <a:t>Infrastructure for Spatial Information in Europe and SDI</a:t>
            </a:r>
          </a:p>
          <a:p>
            <a:pPr lvl="1"/>
            <a:r>
              <a:rPr lang="en-US" dirty="0"/>
              <a:t>Video overview of SDI for EU and need for spatial data sharing for the environment with 34 Themes:</a:t>
            </a:r>
          </a:p>
          <a:p>
            <a:pPr lvl="2"/>
            <a:r>
              <a:rPr lang="en-US" dirty="0">
                <a:hlinkClick r:id="rId4"/>
              </a:rPr>
              <a:t>https://inspire.ec.europa.eu/about-inspire/563</a:t>
            </a:r>
            <a:endParaRPr lang="en-US" dirty="0"/>
          </a:p>
          <a:p>
            <a:pPr lvl="1"/>
            <a:r>
              <a:rPr lang="en-US" dirty="0"/>
              <a:t>Need for European cooperation and coordination</a:t>
            </a:r>
          </a:p>
          <a:p>
            <a:pPr lvl="2"/>
            <a:r>
              <a:rPr lang="en-US" dirty="0"/>
              <a:t>Standards for Themes</a:t>
            </a:r>
          </a:p>
          <a:p>
            <a:pPr lvl="2"/>
            <a:r>
              <a:rPr lang="en-US" dirty="0"/>
              <a:t>Repository for data and data sharing</a:t>
            </a:r>
          </a:p>
          <a:p>
            <a:pPr lvl="2"/>
            <a:r>
              <a:rPr lang="en-US" dirty="0"/>
              <a:t>Aid creation of missing data</a:t>
            </a:r>
          </a:p>
          <a:p>
            <a:pPr lvl="2"/>
            <a:r>
              <a:rPr lang="en-US" dirty="0"/>
              <a:t>Includes specific language identification and translations</a:t>
            </a:r>
          </a:p>
          <a:p>
            <a:r>
              <a:rPr lang="en-US" dirty="0"/>
              <a:t>Australia, New Zealand, and many other Countries have developed standards</a:t>
            </a:r>
          </a:p>
        </p:txBody>
      </p:sp>
      <p:pic>
        <p:nvPicPr>
          <p:cNvPr id="4" name="Audio 3">
            <a:hlinkClick r:id="" action="ppaction://media"/>
            <a:extLst>
              <a:ext uri="{FF2B5EF4-FFF2-40B4-BE49-F238E27FC236}">
                <a16:creationId xmlns:a16="http://schemas.microsoft.com/office/drawing/2014/main" id="{E24D049D-92F6-408F-B981-4A21979E04D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848798498"/>
      </p:ext>
    </p:extLst>
  </p:cSld>
  <p:clrMapOvr>
    <a:masterClrMapping/>
  </p:clrMapOvr>
  <mc:AlternateContent xmlns:mc="http://schemas.openxmlformats.org/markup-compatibility/2006">
    <mc:Choice xmlns:p14="http://schemas.microsoft.com/office/powerpoint/2010/main" Requires="p14">
      <p:transition spd="slow" p14:dur="2000" advTm="51682"/>
    </mc:Choice>
    <mc:Fallback>
      <p:transition spd="slow" advTm="516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67AD-FCDF-4397-B42F-EDE8897E5EEA}"/>
              </a:ext>
            </a:extLst>
          </p:cNvPr>
          <p:cNvSpPr>
            <a:spLocks noGrp="1"/>
          </p:cNvSpPr>
          <p:nvPr>
            <p:ph type="title"/>
          </p:nvPr>
        </p:nvSpPr>
        <p:spPr/>
        <p:txBody>
          <a:bodyPr/>
          <a:lstStyle/>
          <a:p>
            <a:r>
              <a:rPr lang="en-US" dirty="0"/>
              <a:t>Useful Links</a:t>
            </a:r>
          </a:p>
        </p:txBody>
      </p:sp>
      <p:sp>
        <p:nvSpPr>
          <p:cNvPr id="3" name="Content Placeholder 2">
            <a:extLst>
              <a:ext uri="{FF2B5EF4-FFF2-40B4-BE49-F238E27FC236}">
                <a16:creationId xmlns:a16="http://schemas.microsoft.com/office/drawing/2014/main" id="{FB8969D1-0960-419C-BA17-7E58A2E61663}"/>
              </a:ext>
            </a:extLst>
          </p:cNvPr>
          <p:cNvSpPr>
            <a:spLocks noGrp="1"/>
          </p:cNvSpPr>
          <p:nvPr>
            <p:ph idx="1"/>
          </p:nvPr>
        </p:nvSpPr>
        <p:spPr>
          <a:xfrm>
            <a:off x="457200" y="1200151"/>
            <a:ext cx="8686800" cy="3394472"/>
          </a:xfrm>
        </p:spPr>
        <p:txBody>
          <a:bodyPr>
            <a:normAutofit/>
          </a:bodyPr>
          <a:lstStyle/>
          <a:p>
            <a:r>
              <a:rPr lang="en-US" sz="2000" dirty="0"/>
              <a:t>FGDC.gov Geospatial Metadata https://www.fgdc.gov/metadata</a:t>
            </a:r>
          </a:p>
          <a:p>
            <a:r>
              <a:rPr lang="en-US" sz="2000" dirty="0"/>
              <a:t>DATA.gov </a:t>
            </a:r>
            <a:r>
              <a:rPr lang="en-US" sz="1600" dirty="0">
                <a:hlinkClick r:id="rId4"/>
              </a:rPr>
              <a:t>https://www.fgdc.gov/metadata/events/iso-metadata-summit-2017/publishingtodata-gov-jediny-2017isosummit.pdf</a:t>
            </a:r>
            <a:r>
              <a:rPr lang="en-US" sz="1600" dirty="0"/>
              <a:t> </a:t>
            </a:r>
          </a:p>
          <a:p>
            <a:r>
              <a:rPr lang="en-US" sz="1800" dirty="0"/>
              <a:t>NOAA</a:t>
            </a:r>
            <a:r>
              <a:rPr lang="en-US" sz="1600" dirty="0"/>
              <a:t> Wiki </a:t>
            </a:r>
            <a:r>
              <a:rPr lang="en-US" sz="1600" dirty="0">
                <a:hlinkClick r:id="rId5"/>
              </a:rPr>
              <a:t>https://geo-ide.noaa.gov/wiki/index.php?title=Main_Page</a:t>
            </a:r>
            <a:r>
              <a:rPr lang="en-US" sz="1600" dirty="0"/>
              <a:t> and link to ISO Explorer for fields in many ISO 191XX standards </a:t>
            </a:r>
          </a:p>
          <a:p>
            <a:pPr lvl="1"/>
            <a:r>
              <a:rPr lang="en-US" sz="1600" dirty="0">
                <a:hlinkClick r:id="rId6"/>
              </a:rPr>
              <a:t>https://geo-ide.noaa.gov/wiki/index.php?title=Category:ISO_Explorer</a:t>
            </a:r>
            <a:endParaRPr lang="en-US" sz="1600" dirty="0"/>
          </a:p>
          <a:p>
            <a:r>
              <a:rPr lang="en-US" sz="2000" dirty="0"/>
              <a:t>INSPIRE.org: </a:t>
            </a:r>
            <a:r>
              <a:rPr lang="en-US" sz="1600" dirty="0"/>
              <a:t>http://inspire.ec.europa.eu/documents/Metadata/INSPIRE_MD_IR_and_ISO_v1_2_20100616.pdf </a:t>
            </a:r>
          </a:p>
          <a:p>
            <a:pPr lvl="1"/>
            <a:endParaRPr lang="en-US" dirty="0"/>
          </a:p>
        </p:txBody>
      </p:sp>
      <p:pic>
        <p:nvPicPr>
          <p:cNvPr id="4" name="Audio 3">
            <a:hlinkClick r:id="" action="ppaction://media"/>
            <a:extLst>
              <a:ext uri="{FF2B5EF4-FFF2-40B4-BE49-F238E27FC236}">
                <a16:creationId xmlns:a16="http://schemas.microsoft.com/office/drawing/2014/main" id="{23DC25E3-7D6A-4BFB-89A6-21646A807BD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085764479"/>
      </p:ext>
    </p:extLst>
  </p:cSld>
  <p:clrMapOvr>
    <a:masterClrMapping/>
  </p:clrMapOvr>
  <mc:AlternateContent xmlns:mc="http://schemas.openxmlformats.org/markup-compatibility/2006">
    <mc:Choice xmlns:p14="http://schemas.microsoft.com/office/powerpoint/2010/main" Requires="p14">
      <p:transition spd="slow" p14:dur="2000" advTm="9876"/>
    </mc:Choice>
    <mc:Fallback>
      <p:transition spd="slow" advTm="98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066" y="2501002"/>
            <a:ext cx="8265380" cy="664863"/>
          </a:xfrm>
        </p:spPr>
        <p:txBody>
          <a:bodyPr>
            <a:noAutofit/>
          </a:bodyPr>
          <a:lstStyle/>
          <a:p>
            <a:r>
              <a:rPr lang="en-US" sz="1600" dirty="0"/>
              <a:t>See GeoTech Center website (geotechcenter.org) for additional Concept Modules and to take a Quiz on this Concept Module topic to earn a Micro Certificate Badge.</a:t>
            </a:r>
            <a:br>
              <a:rPr lang="en-US" sz="1600" dirty="0"/>
            </a:br>
            <a:br>
              <a:rPr lang="en-US" sz="1600" dirty="0"/>
            </a:br>
            <a:r>
              <a:rPr lang="en-US" sz="1600" dirty="0"/>
              <a:t>If you need more detailed help, you will find other resources on the GeoTech Center website including Model Courses on topics needed by the geospatial technology workforce.</a:t>
            </a:r>
            <a:br>
              <a:rPr lang="en-US" sz="1600" dirty="0"/>
            </a:br>
            <a:br>
              <a:rPr lang="en-US" sz="1600" dirty="0"/>
            </a:br>
            <a:r>
              <a:rPr lang="en-US" sz="1600" dirty="0"/>
              <a:t>This Module Is Licensed Under Creative Commons</a:t>
            </a:r>
            <a:br>
              <a:rPr lang="en-US" sz="1600" dirty="0"/>
            </a:br>
            <a:br>
              <a:rPr lang="en-US" sz="1600" dirty="0"/>
            </a:br>
            <a:br>
              <a:rPr lang="en-US" sz="1600" dirty="0"/>
            </a:br>
            <a:br>
              <a:rPr lang="en-US" sz="1600" dirty="0"/>
            </a:br>
            <a:br>
              <a:rPr lang="en-US" sz="1600" dirty="0"/>
            </a:br>
            <a:r>
              <a:rPr lang="en-US" sz="1600" dirty="0"/>
              <a:t>By: GeoTech Center geotechcenter.org</a:t>
            </a:r>
            <a:br>
              <a:rPr lang="en-US" sz="1600" dirty="0"/>
            </a:br>
            <a:r>
              <a:rPr lang="en-US" sz="1600" dirty="0"/>
              <a:t>Note: some content is a derivative of other CC authors</a:t>
            </a:r>
            <a:br>
              <a:rPr lang="en-US" sz="2400" dirty="0"/>
            </a:br>
            <a:br>
              <a:rPr lang="en-US" sz="2400" dirty="0"/>
            </a:br>
            <a:br>
              <a:rPr lang="en-US" sz="2400" dirty="0"/>
            </a:br>
            <a:endParaRPr lang="en-US" sz="2400" dirty="0"/>
          </a:p>
        </p:txBody>
      </p:sp>
      <p:sp>
        <p:nvSpPr>
          <p:cNvPr id="3" name="Content Placeholder 2"/>
          <p:cNvSpPr>
            <a:spLocks noGrp="1"/>
          </p:cNvSpPr>
          <p:nvPr>
            <p:ph idx="1"/>
          </p:nvPr>
        </p:nvSpPr>
        <p:spPr>
          <a:xfrm>
            <a:off x="339066" y="3939375"/>
            <a:ext cx="8229600" cy="1475463"/>
          </a:xfrm>
        </p:spPr>
        <p:txBody>
          <a:bodyPr>
            <a:normAutofit fontScale="25000" lnSpcReduction="20000"/>
          </a:bodyPr>
          <a:lstStyle/>
          <a:p>
            <a:pPr>
              <a:buNone/>
            </a:pPr>
            <a:endParaRPr lang="en-US" dirty="0"/>
          </a:p>
          <a:p>
            <a:pPr marL="0">
              <a:lnSpc>
                <a:spcPct val="110000"/>
              </a:lnSpc>
              <a:spcBef>
                <a:spcPts val="0"/>
              </a:spcBef>
              <a:buNone/>
            </a:pPr>
            <a:r>
              <a:rPr lang="en-US" sz="4000" dirty="0"/>
              <a:t>Ann Johnson</a:t>
            </a:r>
          </a:p>
          <a:p>
            <a:pPr marL="0">
              <a:lnSpc>
                <a:spcPct val="110000"/>
              </a:lnSpc>
              <a:spcBef>
                <a:spcPts val="0"/>
              </a:spcBef>
              <a:buNone/>
            </a:pPr>
            <a:r>
              <a:rPr lang="en-US" sz="4000" dirty="0"/>
              <a:t>GeoTech Center</a:t>
            </a:r>
          </a:p>
          <a:p>
            <a:pPr marL="0">
              <a:lnSpc>
                <a:spcPct val="110000"/>
              </a:lnSpc>
              <a:spcBef>
                <a:spcPts val="0"/>
              </a:spcBef>
              <a:buNone/>
            </a:pPr>
            <a:r>
              <a:rPr lang="en-US" sz="4000" dirty="0"/>
              <a:t>Co-PI, Associate Director</a:t>
            </a:r>
          </a:p>
          <a:p>
            <a:pPr marL="0">
              <a:lnSpc>
                <a:spcPct val="110000"/>
              </a:lnSpc>
              <a:spcBef>
                <a:spcPts val="0"/>
              </a:spcBef>
              <a:buNone/>
            </a:pPr>
            <a:r>
              <a:rPr lang="en-US" sz="4000" dirty="0">
                <a:hlinkClick r:id="rId5"/>
              </a:rPr>
              <a:t>ann@baremt.com</a:t>
            </a:r>
            <a:endParaRPr lang="en-US" sz="4000" dirty="0"/>
          </a:p>
          <a:p>
            <a:pPr>
              <a:buNone/>
            </a:pPr>
            <a:endParaRPr lang="en-US" dirty="0"/>
          </a:p>
          <a:p>
            <a:pPr>
              <a:buNone/>
            </a:pPr>
            <a:endParaRPr lang="en-US" sz="5600" dirty="0"/>
          </a:p>
          <a:p>
            <a:pPr>
              <a:buNone/>
            </a:pPr>
            <a:r>
              <a:rPr lang="en-US" sz="5600" dirty="0"/>
              <a:t>3-2-2018 V6</a:t>
            </a:r>
          </a:p>
        </p:txBody>
      </p:sp>
      <p:pic>
        <p:nvPicPr>
          <p:cNvPr id="1026" name="Picture 2" descr="By bw.png">
            <a:extLst>
              <a:ext uri="{FF2B5EF4-FFF2-40B4-BE49-F238E27FC236}">
                <a16:creationId xmlns:a16="http://schemas.microsoft.com/office/drawing/2014/main" id="{E50805AD-457C-41BC-8A18-A0AF2651695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68918" y="2571750"/>
            <a:ext cx="1010287" cy="681944"/>
          </a:xfrm>
          <a:prstGeom prst="rect">
            <a:avLst/>
          </a:prstGeom>
          <a:noFill/>
          <a:extLst>
            <a:ext uri="{909E8E84-426E-40DD-AFC4-6F175D3DCCD1}">
              <a14:hiddenFill xmlns:a14="http://schemas.microsoft.com/office/drawing/2010/main">
                <a:solidFill>
                  <a:srgbClr val="FFFFFF"/>
                </a:solidFill>
              </a14:hiddenFill>
            </a:ext>
          </a:extLst>
        </p:spPr>
      </p:pic>
      <p:pic>
        <p:nvPicPr>
          <p:cNvPr id="4" name="Audio 3">
            <a:hlinkClick r:id="" action="ppaction://media"/>
            <a:extLst>
              <a:ext uri="{FF2B5EF4-FFF2-40B4-BE49-F238E27FC236}">
                <a16:creationId xmlns:a16="http://schemas.microsoft.com/office/drawing/2014/main" id="{36C82207-6C1A-43E2-87C7-4C0BDD084B1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687321098"/>
      </p:ext>
    </p:extLst>
  </p:cSld>
  <p:clrMapOvr>
    <a:masterClrMapping/>
  </p:clrMapOvr>
  <mc:AlternateContent xmlns:mc="http://schemas.openxmlformats.org/markup-compatibility/2006">
    <mc:Choice xmlns:p14="http://schemas.microsoft.com/office/powerpoint/2010/main" Requires="p14">
      <p:transition spd="slow" p14:dur="2000" advTm="12222"/>
    </mc:Choice>
    <mc:Fallback>
      <p:transition spd="slow" advTm="122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Metadata </a:t>
            </a:r>
          </a:p>
        </p:txBody>
      </p:sp>
      <p:sp>
        <p:nvSpPr>
          <p:cNvPr id="3" name="Content Placeholder 2"/>
          <p:cNvSpPr>
            <a:spLocks noGrp="1"/>
          </p:cNvSpPr>
          <p:nvPr>
            <p:ph idx="1"/>
          </p:nvPr>
        </p:nvSpPr>
        <p:spPr>
          <a:xfrm>
            <a:off x="457200" y="937823"/>
            <a:ext cx="8229600" cy="3394472"/>
          </a:xfrm>
        </p:spPr>
        <p:txBody>
          <a:bodyPr>
            <a:normAutofit/>
          </a:bodyPr>
          <a:lstStyle/>
          <a:p>
            <a:pPr marL="0" indent="0">
              <a:buNone/>
            </a:pPr>
            <a:r>
              <a:rPr lang="en-US" sz="2600" b="1" dirty="0">
                <a:latin typeface="+mj-lt"/>
              </a:rPr>
              <a:t>Definition</a:t>
            </a:r>
          </a:p>
          <a:p>
            <a:r>
              <a:rPr lang="en-US" sz="2200" dirty="0"/>
              <a:t>Metadata can be defined simply as </a:t>
            </a:r>
            <a:r>
              <a:rPr lang="en-US" sz="2200" b="1" dirty="0"/>
              <a:t>data about data</a:t>
            </a:r>
          </a:p>
          <a:p>
            <a:pPr marL="0" indent="0">
              <a:buNone/>
            </a:pPr>
            <a:r>
              <a:rPr lang="en-US" sz="2600" b="1" dirty="0">
                <a:latin typeface="+mj-lt"/>
              </a:rPr>
              <a:t>Metadata</a:t>
            </a:r>
          </a:p>
          <a:p>
            <a:r>
              <a:rPr lang="en-US" sz="2200" dirty="0"/>
              <a:t>Documents the </a:t>
            </a:r>
            <a:r>
              <a:rPr lang="en-US" sz="2200" b="1" dirty="0"/>
              <a:t>information</a:t>
            </a:r>
            <a:r>
              <a:rPr lang="en-US" sz="2200" dirty="0"/>
              <a:t> about the data </a:t>
            </a:r>
          </a:p>
          <a:p>
            <a:pPr lvl="1"/>
            <a:r>
              <a:rPr lang="en-US" sz="1600" b="1" dirty="0"/>
              <a:t>Attributes: </a:t>
            </a:r>
            <a:r>
              <a:rPr lang="en-US" sz="1600" dirty="0"/>
              <a:t>Who, What, Where, When, Why, . . .</a:t>
            </a:r>
          </a:p>
          <a:p>
            <a:pPr lvl="1"/>
            <a:r>
              <a:rPr lang="en-US" sz="1600" b="1" dirty="0"/>
              <a:t>Administrative information: </a:t>
            </a:r>
            <a:r>
              <a:rPr lang="en-US" sz="1600" dirty="0"/>
              <a:t>owner, use constraints, security, . . .</a:t>
            </a:r>
          </a:p>
          <a:p>
            <a:pPr lvl="1"/>
            <a:r>
              <a:rPr lang="en-US" sz="1600" b="1" dirty="0"/>
              <a:t>Structural information</a:t>
            </a:r>
            <a:r>
              <a:rPr lang="en-US" sz="1600" dirty="0"/>
              <a:t>:  how it is organized, its schema, . . .</a:t>
            </a:r>
          </a:p>
          <a:p>
            <a:r>
              <a:rPr lang="en-US" sz="2200" dirty="0"/>
              <a:t>Helps data be discovered, accessed, secured and used appropriately </a:t>
            </a:r>
          </a:p>
          <a:p>
            <a:pPr lvl="1"/>
            <a:endParaRPr lang="en-US" sz="1600" dirty="0"/>
          </a:p>
          <a:p>
            <a:pPr lvl="1"/>
            <a:endParaRPr lang="en-US" sz="2000" dirty="0"/>
          </a:p>
        </p:txBody>
      </p:sp>
      <p:pic>
        <p:nvPicPr>
          <p:cNvPr id="4" name="Audio 3">
            <a:hlinkClick r:id="" action="ppaction://media"/>
            <a:extLst>
              <a:ext uri="{FF2B5EF4-FFF2-40B4-BE49-F238E27FC236}">
                <a16:creationId xmlns:a16="http://schemas.microsoft.com/office/drawing/2014/main" id="{770676E1-9684-40DC-BF65-1E143D150AD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9075"/>
    </mc:Choice>
    <mc:Fallback>
      <p:transition spd="slow" advTm="290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BA892-E2F2-48AB-9883-BD68C82F193D}"/>
              </a:ext>
            </a:extLst>
          </p:cNvPr>
          <p:cNvSpPr>
            <a:spLocks noGrp="1"/>
          </p:cNvSpPr>
          <p:nvPr>
            <p:ph type="title"/>
          </p:nvPr>
        </p:nvSpPr>
        <p:spPr/>
        <p:txBody>
          <a:bodyPr/>
          <a:lstStyle/>
          <a:p>
            <a:r>
              <a:rPr lang="en-US" dirty="0"/>
              <a:t>Metadata</a:t>
            </a:r>
          </a:p>
        </p:txBody>
      </p:sp>
      <p:sp>
        <p:nvSpPr>
          <p:cNvPr id="3" name="Content Placeholder 2">
            <a:extLst>
              <a:ext uri="{FF2B5EF4-FFF2-40B4-BE49-F238E27FC236}">
                <a16:creationId xmlns:a16="http://schemas.microsoft.com/office/drawing/2014/main" id="{D5DABD75-5673-4C90-A82B-11AA362FDF36}"/>
              </a:ext>
            </a:extLst>
          </p:cNvPr>
          <p:cNvSpPr>
            <a:spLocks noGrp="1"/>
          </p:cNvSpPr>
          <p:nvPr>
            <p:ph idx="1"/>
          </p:nvPr>
        </p:nvSpPr>
        <p:spPr/>
        <p:txBody>
          <a:bodyPr/>
          <a:lstStyle/>
          <a:p>
            <a:pPr marL="0" indent="0">
              <a:buNone/>
            </a:pPr>
            <a:r>
              <a:rPr lang="en-US" dirty="0"/>
              <a:t>   While Metadata may be defined simply as </a:t>
            </a:r>
            <a:r>
              <a:rPr lang="en-US" b="1" dirty="0"/>
              <a:t>data about data</a:t>
            </a:r>
          </a:p>
          <a:p>
            <a:pPr marL="0" indent="0">
              <a:buNone/>
            </a:pPr>
            <a:endParaRPr lang="en-US" dirty="0"/>
          </a:p>
          <a:p>
            <a:pPr marL="0" indent="0" algn="ctr">
              <a:buNone/>
            </a:pPr>
            <a:r>
              <a:rPr lang="en-US" dirty="0"/>
              <a:t>	Its Use and Implementation is Much More Complex and Important for geospatial data use in the </a:t>
            </a:r>
          </a:p>
          <a:p>
            <a:pPr marL="0" indent="0" algn="ctr">
              <a:buNone/>
            </a:pPr>
            <a:r>
              <a:rPr lang="en-US" dirty="0"/>
              <a:t>Digital Information Age!</a:t>
            </a:r>
          </a:p>
        </p:txBody>
      </p:sp>
      <p:pic>
        <p:nvPicPr>
          <p:cNvPr id="4" name="Audio 3">
            <a:hlinkClick r:id="" action="ppaction://media"/>
            <a:extLst>
              <a:ext uri="{FF2B5EF4-FFF2-40B4-BE49-F238E27FC236}">
                <a16:creationId xmlns:a16="http://schemas.microsoft.com/office/drawing/2014/main" id="{2393F273-C5DE-4305-A682-566F66512B4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252827071"/>
      </p:ext>
    </p:extLst>
  </p:cSld>
  <p:clrMapOvr>
    <a:masterClrMapping/>
  </p:clrMapOvr>
  <mc:AlternateContent xmlns:mc="http://schemas.openxmlformats.org/markup-compatibility/2006">
    <mc:Choice xmlns:p14="http://schemas.microsoft.com/office/powerpoint/2010/main" Requires="p14">
      <p:transition spd="slow" p14:dur="2000" advTm="14337"/>
    </mc:Choice>
    <mc:Fallback>
      <p:transition spd="slow" advTm="143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19F6E-CA39-4030-9DFD-65D638D32BD1}"/>
              </a:ext>
            </a:extLst>
          </p:cNvPr>
          <p:cNvSpPr>
            <a:spLocks noGrp="1"/>
          </p:cNvSpPr>
          <p:nvPr>
            <p:ph type="title"/>
          </p:nvPr>
        </p:nvSpPr>
        <p:spPr/>
        <p:txBody>
          <a:bodyPr/>
          <a:lstStyle/>
          <a:p>
            <a:r>
              <a:rPr lang="en-US" dirty="0"/>
              <a:t>This Metadata Concept Module will:</a:t>
            </a:r>
          </a:p>
        </p:txBody>
      </p:sp>
      <p:sp>
        <p:nvSpPr>
          <p:cNvPr id="3" name="Content Placeholder 2">
            <a:extLst>
              <a:ext uri="{FF2B5EF4-FFF2-40B4-BE49-F238E27FC236}">
                <a16:creationId xmlns:a16="http://schemas.microsoft.com/office/drawing/2014/main" id="{84DFB8C0-52DE-4C6F-9179-CF6229761888}"/>
              </a:ext>
            </a:extLst>
          </p:cNvPr>
          <p:cNvSpPr>
            <a:spLocks noGrp="1"/>
          </p:cNvSpPr>
          <p:nvPr>
            <p:ph idx="1"/>
          </p:nvPr>
        </p:nvSpPr>
        <p:spPr>
          <a:xfrm>
            <a:off x="457200" y="938894"/>
            <a:ext cx="8602824" cy="4360894"/>
          </a:xfrm>
        </p:spPr>
        <p:txBody>
          <a:bodyPr>
            <a:normAutofit/>
          </a:bodyPr>
          <a:lstStyle/>
          <a:p>
            <a:r>
              <a:rPr lang="en-US" dirty="0"/>
              <a:t>Provide a more complete description of </a:t>
            </a:r>
            <a:r>
              <a:rPr lang="en-US" b="1" dirty="0"/>
              <a:t>Metadata</a:t>
            </a:r>
          </a:p>
          <a:p>
            <a:r>
              <a:rPr lang="en-US" dirty="0"/>
              <a:t>Focus on traditional “Geospatial” Metadata</a:t>
            </a:r>
          </a:p>
          <a:p>
            <a:pPr lvl="1"/>
            <a:r>
              <a:rPr lang="en-US" dirty="0"/>
              <a:t>Investigate organizations working on standards and styles</a:t>
            </a:r>
          </a:p>
          <a:p>
            <a:pPr lvl="1"/>
            <a:r>
              <a:rPr lang="en-US" dirty="0"/>
              <a:t>Review difference between “traditional data” and Big Data </a:t>
            </a:r>
          </a:p>
          <a:p>
            <a:pPr lvl="2"/>
            <a:r>
              <a:rPr lang="en-US" dirty="0"/>
              <a:t>Machine Learning and Artificial Intelligence, </a:t>
            </a:r>
          </a:p>
          <a:p>
            <a:pPr lvl="2"/>
            <a:r>
              <a:rPr lang="en-US" dirty="0"/>
              <a:t>Big Data – growing in importance</a:t>
            </a:r>
          </a:p>
          <a:p>
            <a:pPr lvl="2"/>
            <a:r>
              <a:rPr lang="en-US" dirty="0"/>
              <a:t>Business Analytics and Big Data</a:t>
            </a:r>
          </a:p>
          <a:p>
            <a:pPr lvl="1"/>
            <a:r>
              <a:rPr lang="en-US" dirty="0"/>
              <a:t>Provide examples of Metadata</a:t>
            </a:r>
          </a:p>
          <a:p>
            <a:pPr lvl="1"/>
            <a:r>
              <a:rPr lang="en-US" dirty="0"/>
              <a:t>Look at International standards</a:t>
            </a:r>
          </a:p>
          <a:p>
            <a:r>
              <a:rPr lang="en-US" dirty="0"/>
              <a:t>Provide links to more details about Metadata</a:t>
            </a:r>
            <a:endParaRPr lang="en-US" sz="2000" dirty="0"/>
          </a:p>
          <a:p>
            <a:endParaRPr lang="en-US" dirty="0"/>
          </a:p>
        </p:txBody>
      </p:sp>
      <p:pic>
        <p:nvPicPr>
          <p:cNvPr id="4" name="Audio 3">
            <a:hlinkClick r:id="" action="ppaction://media"/>
            <a:extLst>
              <a:ext uri="{FF2B5EF4-FFF2-40B4-BE49-F238E27FC236}">
                <a16:creationId xmlns:a16="http://schemas.microsoft.com/office/drawing/2014/main" id="{A09340D9-B757-437E-BDC9-0A636B5175C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2300729384"/>
      </p:ext>
    </p:extLst>
  </p:cSld>
  <p:clrMapOvr>
    <a:masterClrMapping/>
  </p:clrMapOvr>
  <mc:AlternateContent xmlns:mc="http://schemas.openxmlformats.org/markup-compatibility/2006">
    <mc:Choice xmlns:p14="http://schemas.microsoft.com/office/powerpoint/2010/main" Requires="p14">
      <p:transition spd="slow" p14:dur="2000" advTm="46801"/>
    </mc:Choice>
    <mc:Fallback>
      <p:transition spd="slow" advTm="468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1FE57-3F44-4738-A69C-24DBE5C4F0F7}"/>
              </a:ext>
            </a:extLst>
          </p:cNvPr>
          <p:cNvSpPr>
            <a:spLocks noGrp="1"/>
          </p:cNvSpPr>
          <p:nvPr>
            <p:ph type="title"/>
          </p:nvPr>
        </p:nvSpPr>
        <p:spPr/>
        <p:txBody>
          <a:bodyPr/>
          <a:lstStyle/>
          <a:p>
            <a:r>
              <a:rPr lang="en-US" dirty="0"/>
              <a:t>What is Data about Data?</a:t>
            </a:r>
          </a:p>
        </p:txBody>
      </p:sp>
      <p:sp>
        <p:nvSpPr>
          <p:cNvPr id="3" name="Content Placeholder 2">
            <a:extLst>
              <a:ext uri="{FF2B5EF4-FFF2-40B4-BE49-F238E27FC236}">
                <a16:creationId xmlns:a16="http://schemas.microsoft.com/office/drawing/2014/main" id="{A97318A5-3A39-4BB0-ABD3-3395047D89F0}"/>
              </a:ext>
            </a:extLst>
          </p:cNvPr>
          <p:cNvSpPr>
            <a:spLocks noGrp="1"/>
          </p:cNvSpPr>
          <p:nvPr>
            <p:ph idx="1"/>
          </p:nvPr>
        </p:nvSpPr>
        <p:spPr>
          <a:xfrm>
            <a:off x="457199" y="990923"/>
            <a:ext cx="8849533" cy="3805801"/>
          </a:xfrm>
        </p:spPr>
        <p:txBody>
          <a:bodyPr>
            <a:normAutofit/>
          </a:bodyPr>
          <a:lstStyle/>
          <a:p>
            <a:pPr marL="0" indent="0">
              <a:buNone/>
            </a:pPr>
            <a:r>
              <a:rPr lang="en-US" dirty="0"/>
              <a:t>Federal Geographic Data Committee (FGDC) used “food” labels to illustrate what Data about Data (a product) means: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Data can be “simple” 				   Data can be “detailed” </a:t>
            </a:r>
          </a:p>
          <a:p>
            <a:endParaRPr lang="en-US" dirty="0"/>
          </a:p>
        </p:txBody>
      </p:sp>
      <p:pic>
        <p:nvPicPr>
          <p:cNvPr id="4" name="Picture 3">
            <a:extLst>
              <a:ext uri="{FF2B5EF4-FFF2-40B4-BE49-F238E27FC236}">
                <a16:creationId xmlns:a16="http://schemas.microsoft.com/office/drawing/2014/main" id="{772301DF-0D9D-4938-8494-189C006DFE7B}"/>
              </a:ext>
            </a:extLst>
          </p:cNvPr>
          <p:cNvPicPr>
            <a:picLocks noChangeAspect="1"/>
          </p:cNvPicPr>
          <p:nvPr/>
        </p:nvPicPr>
        <p:blipFill>
          <a:blip r:embed="rId5"/>
          <a:stretch>
            <a:fillRect/>
          </a:stretch>
        </p:blipFill>
        <p:spPr>
          <a:xfrm>
            <a:off x="322198" y="1848174"/>
            <a:ext cx="2814273" cy="2119391"/>
          </a:xfrm>
          <a:prstGeom prst="rect">
            <a:avLst/>
          </a:prstGeom>
        </p:spPr>
      </p:pic>
      <p:sp>
        <p:nvSpPr>
          <p:cNvPr id="7" name="Rectangle 6">
            <a:extLst>
              <a:ext uri="{FF2B5EF4-FFF2-40B4-BE49-F238E27FC236}">
                <a16:creationId xmlns:a16="http://schemas.microsoft.com/office/drawing/2014/main" id="{A2A5B017-064B-453C-AE3A-E7A95012A797}"/>
              </a:ext>
            </a:extLst>
          </p:cNvPr>
          <p:cNvSpPr/>
          <p:nvPr/>
        </p:nvSpPr>
        <p:spPr>
          <a:xfrm>
            <a:off x="3189094" y="2590458"/>
            <a:ext cx="3006672" cy="461665"/>
          </a:xfrm>
          <a:prstGeom prst="rect">
            <a:avLst/>
          </a:prstGeom>
        </p:spPr>
        <p:txBody>
          <a:bodyPr wrap="square">
            <a:spAutoFit/>
          </a:bodyPr>
          <a:lstStyle/>
          <a:p>
            <a:r>
              <a:rPr lang="en-US" sz="1200" dirty="0"/>
              <a:t>https://www.fgdc.gov/metadata/documents/WhatIsMetaFiles/WhatIsMetadataPDF</a:t>
            </a:r>
          </a:p>
        </p:txBody>
      </p:sp>
      <p:pic>
        <p:nvPicPr>
          <p:cNvPr id="8" name="Picture 7">
            <a:extLst>
              <a:ext uri="{FF2B5EF4-FFF2-40B4-BE49-F238E27FC236}">
                <a16:creationId xmlns:a16="http://schemas.microsoft.com/office/drawing/2014/main" id="{577E37C3-461F-4929-9848-C3015FA01BD7}"/>
              </a:ext>
            </a:extLst>
          </p:cNvPr>
          <p:cNvPicPr>
            <a:picLocks noChangeAspect="1"/>
          </p:cNvPicPr>
          <p:nvPr/>
        </p:nvPicPr>
        <p:blipFill>
          <a:blip r:embed="rId6"/>
          <a:stretch>
            <a:fillRect/>
          </a:stretch>
        </p:blipFill>
        <p:spPr>
          <a:xfrm>
            <a:off x="6114941" y="1848172"/>
            <a:ext cx="2759117" cy="2119393"/>
          </a:xfrm>
          <a:prstGeom prst="rect">
            <a:avLst/>
          </a:prstGeom>
        </p:spPr>
      </p:pic>
      <p:pic>
        <p:nvPicPr>
          <p:cNvPr id="5" name="Audio 4">
            <a:hlinkClick r:id="" action="ppaction://media"/>
            <a:extLst>
              <a:ext uri="{FF2B5EF4-FFF2-40B4-BE49-F238E27FC236}">
                <a16:creationId xmlns:a16="http://schemas.microsoft.com/office/drawing/2014/main" id="{AA0CBED5-9203-4180-9F83-6454691D328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14279641"/>
      </p:ext>
    </p:extLst>
  </p:cSld>
  <p:clrMapOvr>
    <a:masterClrMapping/>
  </p:clrMapOvr>
  <mc:AlternateContent xmlns:mc="http://schemas.openxmlformats.org/markup-compatibility/2006">
    <mc:Choice xmlns:p14="http://schemas.microsoft.com/office/powerpoint/2010/main" Requires="p14">
      <p:transition spd="slow" p14:dur="2000" advTm="36875"/>
    </mc:Choice>
    <mc:Fallback>
      <p:transition spd="slow" advTm="368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BD94D-A09B-4A1A-8674-D5E043782ACC}"/>
              </a:ext>
            </a:extLst>
          </p:cNvPr>
          <p:cNvSpPr>
            <a:spLocks noGrp="1"/>
          </p:cNvSpPr>
          <p:nvPr>
            <p:ph type="title"/>
          </p:nvPr>
        </p:nvSpPr>
        <p:spPr/>
        <p:txBody>
          <a:bodyPr>
            <a:normAutofit fontScale="90000"/>
          </a:bodyPr>
          <a:lstStyle/>
          <a:p>
            <a:r>
              <a:rPr lang="en-US" dirty="0"/>
              <a:t>Different Applications Need Different “Labels”</a:t>
            </a:r>
          </a:p>
        </p:txBody>
      </p:sp>
      <p:sp>
        <p:nvSpPr>
          <p:cNvPr id="3" name="Content Placeholder 2">
            <a:extLst>
              <a:ext uri="{FF2B5EF4-FFF2-40B4-BE49-F238E27FC236}">
                <a16:creationId xmlns:a16="http://schemas.microsoft.com/office/drawing/2014/main" id="{5565A4D0-EB99-4D8B-B837-8A464B9FED58}"/>
              </a:ext>
            </a:extLst>
          </p:cNvPr>
          <p:cNvSpPr>
            <a:spLocks noGrp="1"/>
          </p:cNvSpPr>
          <p:nvPr>
            <p:ph idx="1"/>
          </p:nvPr>
        </p:nvSpPr>
        <p:spPr>
          <a:xfrm>
            <a:off x="457200" y="1063229"/>
            <a:ext cx="8229600" cy="3394472"/>
          </a:xfrm>
        </p:spPr>
        <p:txBody>
          <a:bodyPr/>
          <a:lstStyle/>
          <a:p>
            <a:r>
              <a:rPr lang="en-US" dirty="0"/>
              <a:t>Metadata for different geospatial user communities (themes) need to be based on</a:t>
            </a:r>
          </a:p>
          <a:p>
            <a:pPr lvl="1"/>
            <a:r>
              <a:rPr lang="en-US" dirty="0"/>
              <a:t>Standards </a:t>
            </a:r>
          </a:p>
          <a:p>
            <a:pPr lvl="1"/>
            <a:r>
              <a:rPr lang="en-US" dirty="0"/>
              <a:t>Be flexible</a:t>
            </a:r>
          </a:p>
          <a:p>
            <a:pPr lvl="1"/>
            <a:r>
              <a:rPr lang="en-US" dirty="0"/>
              <a:t>Not include extraneous elements that are left blank</a:t>
            </a:r>
          </a:p>
          <a:p>
            <a:pPr lvl="1"/>
            <a:r>
              <a:rPr lang="en-US" dirty="0"/>
              <a:t>Metadata schema or framework should provide</a:t>
            </a:r>
          </a:p>
          <a:p>
            <a:pPr lvl="2"/>
            <a:r>
              <a:rPr lang="en-US" dirty="0"/>
              <a:t>Standard Metadata elements common to most application metadata needs</a:t>
            </a:r>
          </a:p>
          <a:p>
            <a:pPr lvl="2"/>
            <a:r>
              <a:rPr lang="en-US" dirty="0"/>
              <a:t>Specific elements for unique applications or themes</a:t>
            </a:r>
          </a:p>
          <a:p>
            <a:pPr lvl="2"/>
            <a:r>
              <a:rPr lang="en-US" dirty="0"/>
              <a:t>Specific elements for different data types (vector, raster, imagery, etc.)</a:t>
            </a:r>
          </a:p>
          <a:p>
            <a:pPr lvl="1"/>
            <a:r>
              <a:rPr lang="en-US" dirty="0"/>
              <a:t>Provide data discovery, access, use limitations and security</a:t>
            </a:r>
          </a:p>
          <a:p>
            <a:pPr lvl="1"/>
            <a:endParaRPr lang="en-US" dirty="0"/>
          </a:p>
        </p:txBody>
      </p:sp>
      <p:pic>
        <p:nvPicPr>
          <p:cNvPr id="4" name="Audio 3">
            <a:hlinkClick r:id="" action="ppaction://media"/>
            <a:extLst>
              <a:ext uri="{FF2B5EF4-FFF2-40B4-BE49-F238E27FC236}">
                <a16:creationId xmlns:a16="http://schemas.microsoft.com/office/drawing/2014/main" id="{2EDF78F2-1823-4A7D-BA40-7B24ECA0263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152968527"/>
      </p:ext>
    </p:extLst>
  </p:cSld>
  <p:clrMapOvr>
    <a:masterClrMapping/>
  </p:clrMapOvr>
  <mc:AlternateContent xmlns:mc="http://schemas.openxmlformats.org/markup-compatibility/2006">
    <mc:Choice xmlns:p14="http://schemas.microsoft.com/office/powerpoint/2010/main" Requires="p14">
      <p:transition spd="slow" p14:dur="2000" advTm="59828"/>
    </mc:Choice>
    <mc:Fallback>
      <p:transition spd="slow" advTm="598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7AB25-9B4D-4281-8410-622C0C68BC93}"/>
              </a:ext>
            </a:extLst>
          </p:cNvPr>
          <p:cNvSpPr>
            <a:spLocks noGrp="1"/>
          </p:cNvSpPr>
          <p:nvPr>
            <p:ph type="title"/>
          </p:nvPr>
        </p:nvSpPr>
        <p:spPr/>
        <p:txBody>
          <a:bodyPr/>
          <a:lstStyle/>
          <a:p>
            <a:r>
              <a:rPr lang="en-US" dirty="0"/>
              <a:t>Geospatial Metadata Concerns</a:t>
            </a:r>
          </a:p>
        </p:txBody>
      </p:sp>
      <p:sp>
        <p:nvSpPr>
          <p:cNvPr id="3" name="Content Placeholder 2">
            <a:extLst>
              <a:ext uri="{FF2B5EF4-FFF2-40B4-BE49-F238E27FC236}">
                <a16:creationId xmlns:a16="http://schemas.microsoft.com/office/drawing/2014/main" id="{2EEF553E-27EB-462F-8B66-1913718F8E65}"/>
              </a:ext>
            </a:extLst>
          </p:cNvPr>
          <p:cNvSpPr>
            <a:spLocks noGrp="1"/>
          </p:cNvSpPr>
          <p:nvPr>
            <p:ph idx="1"/>
          </p:nvPr>
        </p:nvSpPr>
        <p:spPr>
          <a:xfrm>
            <a:off x="457200" y="945397"/>
            <a:ext cx="8229600" cy="3992124"/>
          </a:xfrm>
        </p:spPr>
        <p:txBody>
          <a:bodyPr>
            <a:normAutofit fontScale="92500" lnSpcReduction="20000"/>
          </a:bodyPr>
          <a:lstStyle/>
          <a:p>
            <a:r>
              <a:rPr lang="en-US" dirty="0"/>
              <a:t>Explosion of data</a:t>
            </a:r>
          </a:p>
          <a:p>
            <a:pPr lvl="1"/>
            <a:r>
              <a:rPr lang="en-US" dirty="0"/>
              <a:t>Even with Metadata - Not easy to find and access the right data</a:t>
            </a:r>
          </a:p>
          <a:p>
            <a:pPr lvl="1"/>
            <a:r>
              <a:rPr lang="en-US" dirty="0"/>
              <a:t>Difficult for non-experts to manually search Metadata portals and repositories</a:t>
            </a:r>
          </a:p>
          <a:p>
            <a:pPr lvl="1"/>
            <a:r>
              <a:rPr lang="en-US" dirty="0"/>
              <a:t>Big Data – new ways to find, integrate and document “unstructured” data</a:t>
            </a:r>
          </a:p>
          <a:p>
            <a:r>
              <a:rPr lang="en-US" dirty="0"/>
              <a:t>Many Tools and Metadata standards</a:t>
            </a:r>
          </a:p>
          <a:p>
            <a:pPr lvl="1"/>
            <a:r>
              <a:rPr lang="en-US" dirty="0"/>
              <a:t>Difficult to locate information in Metadata records using different standards</a:t>
            </a:r>
          </a:p>
          <a:p>
            <a:pPr lvl="1"/>
            <a:r>
              <a:rPr lang="en-US" dirty="0"/>
              <a:t>Need tools to cross-walk between different standards</a:t>
            </a:r>
          </a:p>
          <a:p>
            <a:pPr lvl="2"/>
            <a:r>
              <a:rPr lang="en-US" dirty="0"/>
              <a:t>Move to ISO Metadata from FDGC Content Standard for Digital Geospatial Metadata (CSDGM) to ISO 19115-2003</a:t>
            </a:r>
          </a:p>
          <a:p>
            <a:pPr lvl="1"/>
            <a:r>
              <a:rPr lang="en-US" dirty="0"/>
              <a:t>Need guidance on using tools and for schema-based validation </a:t>
            </a:r>
          </a:p>
          <a:p>
            <a:pPr lvl="1"/>
            <a:r>
              <a:rPr lang="en-US" dirty="0"/>
              <a:t>Need tools to transform multiple standards to customized user needs</a:t>
            </a:r>
          </a:p>
          <a:p>
            <a:pPr lvl="1"/>
            <a:r>
              <a:rPr lang="en-US" dirty="0"/>
              <a:t>Consistency in metadata content (use of controlled vocabularies)</a:t>
            </a:r>
          </a:p>
          <a:p>
            <a:r>
              <a:rPr lang="en-US" dirty="0"/>
              <a:t>Data Developers need to understand and use Metadata standards</a:t>
            </a:r>
          </a:p>
          <a:p>
            <a:pPr lvl="1"/>
            <a:r>
              <a:rPr lang="en-US" dirty="0"/>
              <a:t>But what “standards”</a:t>
            </a:r>
          </a:p>
          <a:p>
            <a:pPr lvl="2"/>
            <a:endParaRPr lang="en-US" dirty="0"/>
          </a:p>
        </p:txBody>
      </p:sp>
      <p:pic>
        <p:nvPicPr>
          <p:cNvPr id="4" name="Audio 3">
            <a:hlinkClick r:id="" action="ppaction://media"/>
            <a:extLst>
              <a:ext uri="{FF2B5EF4-FFF2-40B4-BE49-F238E27FC236}">
                <a16:creationId xmlns:a16="http://schemas.microsoft.com/office/drawing/2014/main" id="{81E14C2B-DBAA-4984-A24C-395CE0A95B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043038439"/>
      </p:ext>
    </p:extLst>
  </p:cSld>
  <p:clrMapOvr>
    <a:masterClrMapping/>
  </p:clrMapOvr>
  <mc:AlternateContent xmlns:mc="http://schemas.openxmlformats.org/markup-compatibility/2006">
    <mc:Choice xmlns:p14="http://schemas.microsoft.com/office/powerpoint/2010/main" Requires="p14">
      <p:transition spd="slow" p14:dur="2000" advTm="101462"/>
    </mc:Choice>
    <mc:Fallback>
      <p:transition spd="slow" advTm="1014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A093B-8FDE-41DD-B67B-E9036A2858DA}"/>
              </a:ext>
            </a:extLst>
          </p:cNvPr>
          <p:cNvSpPr>
            <a:spLocks noGrp="1"/>
          </p:cNvSpPr>
          <p:nvPr>
            <p:ph type="title"/>
          </p:nvPr>
        </p:nvSpPr>
        <p:spPr>
          <a:xfrm>
            <a:off x="457200" y="126417"/>
            <a:ext cx="8229600" cy="857250"/>
          </a:xfrm>
        </p:spPr>
        <p:txBody>
          <a:bodyPr/>
          <a:lstStyle/>
          <a:p>
            <a:r>
              <a:rPr lang="en-US" dirty="0"/>
              <a:t>Geospatial Metadata Acronyms </a:t>
            </a:r>
          </a:p>
        </p:txBody>
      </p:sp>
      <p:sp>
        <p:nvSpPr>
          <p:cNvPr id="3" name="Content Placeholder 2">
            <a:extLst>
              <a:ext uri="{FF2B5EF4-FFF2-40B4-BE49-F238E27FC236}">
                <a16:creationId xmlns:a16="http://schemas.microsoft.com/office/drawing/2014/main" id="{24B2DFC2-2DF1-4F75-95B0-B002DA8634F1}"/>
              </a:ext>
            </a:extLst>
          </p:cNvPr>
          <p:cNvSpPr>
            <a:spLocks noGrp="1"/>
          </p:cNvSpPr>
          <p:nvPr>
            <p:ph idx="1"/>
          </p:nvPr>
        </p:nvSpPr>
        <p:spPr>
          <a:xfrm>
            <a:off x="0" y="868631"/>
            <a:ext cx="8229600" cy="4507147"/>
          </a:xfrm>
        </p:spPr>
        <p:txBody>
          <a:bodyPr>
            <a:normAutofit/>
          </a:bodyPr>
          <a:lstStyle/>
          <a:p>
            <a:r>
              <a:rPr lang="en-US" sz="2000" dirty="0"/>
              <a:t>United States</a:t>
            </a:r>
          </a:p>
          <a:p>
            <a:pPr lvl="1"/>
            <a:r>
              <a:rPr lang="en-US" sz="1600" dirty="0"/>
              <a:t>FGDC – Federal Geographic Data Committee</a:t>
            </a:r>
          </a:p>
          <a:p>
            <a:pPr lvl="2"/>
            <a:r>
              <a:rPr lang="en-US" sz="1400" dirty="0"/>
              <a:t>Executive Committee, Coordination Group, Subcommittees &amp; </a:t>
            </a:r>
          </a:p>
          <a:p>
            <a:pPr marL="914400" lvl="2" indent="0">
              <a:buNone/>
            </a:pPr>
            <a:r>
              <a:rPr lang="en-US" sz="1400" dirty="0"/>
              <a:t>       Working Groups</a:t>
            </a:r>
          </a:p>
          <a:p>
            <a:pPr lvl="1"/>
            <a:r>
              <a:rPr lang="en-US" sz="1600" dirty="0"/>
              <a:t>NGAC - National Geospatial Advisory Committee</a:t>
            </a:r>
          </a:p>
          <a:p>
            <a:pPr lvl="1"/>
            <a:r>
              <a:rPr lang="en-US" sz="1600" dirty="0"/>
              <a:t>NSDI – National </a:t>
            </a:r>
            <a:r>
              <a:rPr lang="en-US" sz="1600" b="1" dirty="0"/>
              <a:t>Spatial Data Infrastructure (SDI)</a:t>
            </a:r>
          </a:p>
          <a:p>
            <a:pPr lvl="2"/>
            <a:r>
              <a:rPr lang="en-US" sz="1400" dirty="0"/>
              <a:t>Privacy, security, access, accuracy, interoperability, . . .</a:t>
            </a:r>
          </a:p>
          <a:p>
            <a:pPr lvl="1"/>
            <a:r>
              <a:rPr lang="en-US" sz="1600" dirty="0"/>
              <a:t>CSDGM – Content Standards for Digital Geospatial Metadata</a:t>
            </a:r>
          </a:p>
          <a:p>
            <a:pPr lvl="1"/>
            <a:r>
              <a:rPr lang="en-US" sz="1600" dirty="0"/>
              <a:t>NGDA – National Geospatial Data Assets</a:t>
            </a:r>
          </a:p>
          <a:p>
            <a:r>
              <a:rPr lang="en-US" sz="2000" dirty="0"/>
              <a:t>International</a:t>
            </a:r>
          </a:p>
          <a:p>
            <a:pPr lvl="1"/>
            <a:r>
              <a:rPr lang="en-US" sz="1600" dirty="0"/>
              <a:t>ISO – International Standards Organization</a:t>
            </a:r>
          </a:p>
          <a:p>
            <a:pPr lvl="1"/>
            <a:r>
              <a:rPr lang="en-US" sz="1600" dirty="0"/>
              <a:t>ISO 191XXX-X – multiple ISO categories related to spatial data standards</a:t>
            </a:r>
          </a:p>
          <a:p>
            <a:pPr lvl="1"/>
            <a:r>
              <a:rPr lang="en-US" sz="1600" dirty="0"/>
              <a:t>INSPIRE – Infrastructure for Spatial Information in Europe and SDI</a:t>
            </a:r>
          </a:p>
          <a:p>
            <a:pPr lvl="1"/>
            <a:r>
              <a:rPr lang="en-US" sz="1600" dirty="0"/>
              <a:t>OGC – Open Geospatial Consortium</a:t>
            </a:r>
          </a:p>
          <a:p>
            <a:endParaRPr lang="en-US" dirty="0"/>
          </a:p>
        </p:txBody>
      </p:sp>
      <p:pic>
        <p:nvPicPr>
          <p:cNvPr id="4" name="Picture 3">
            <a:extLst>
              <a:ext uri="{FF2B5EF4-FFF2-40B4-BE49-F238E27FC236}">
                <a16:creationId xmlns:a16="http://schemas.microsoft.com/office/drawing/2014/main" id="{7704A984-A651-4A7F-B63E-E9B590FA84DD}"/>
              </a:ext>
            </a:extLst>
          </p:cNvPr>
          <p:cNvPicPr>
            <a:picLocks noChangeAspect="1"/>
          </p:cNvPicPr>
          <p:nvPr/>
        </p:nvPicPr>
        <p:blipFill>
          <a:blip r:embed="rId4"/>
          <a:stretch>
            <a:fillRect/>
          </a:stretch>
        </p:blipFill>
        <p:spPr>
          <a:xfrm>
            <a:off x="5870486" y="754236"/>
            <a:ext cx="3273514" cy="3171218"/>
          </a:xfrm>
          <a:prstGeom prst="rect">
            <a:avLst/>
          </a:prstGeom>
        </p:spPr>
      </p:pic>
      <p:sp>
        <p:nvSpPr>
          <p:cNvPr id="5" name="Rectangle 4">
            <a:extLst>
              <a:ext uri="{FF2B5EF4-FFF2-40B4-BE49-F238E27FC236}">
                <a16:creationId xmlns:a16="http://schemas.microsoft.com/office/drawing/2014/main" id="{E3BE9071-105C-4210-95A8-4FE45CA82381}"/>
              </a:ext>
            </a:extLst>
          </p:cNvPr>
          <p:cNvSpPr/>
          <p:nvPr/>
        </p:nvSpPr>
        <p:spPr>
          <a:xfrm>
            <a:off x="6498049" y="3909044"/>
            <a:ext cx="2291012" cy="261610"/>
          </a:xfrm>
          <a:prstGeom prst="rect">
            <a:avLst/>
          </a:prstGeom>
        </p:spPr>
        <p:txBody>
          <a:bodyPr wrap="none">
            <a:spAutoFit/>
          </a:bodyPr>
          <a:lstStyle/>
          <a:p>
            <a:r>
              <a:rPr lang="en-US" sz="1100" dirty="0"/>
              <a:t>https://www.fgdc.gov/organization</a:t>
            </a:r>
          </a:p>
        </p:txBody>
      </p:sp>
      <p:pic>
        <p:nvPicPr>
          <p:cNvPr id="6" name="Audio 5">
            <a:hlinkClick r:id="" action="ppaction://media"/>
            <a:extLst>
              <a:ext uri="{FF2B5EF4-FFF2-40B4-BE49-F238E27FC236}">
                <a16:creationId xmlns:a16="http://schemas.microsoft.com/office/drawing/2014/main" id="{59523591-75CA-412C-853E-1FC748F0CAB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154717209"/>
      </p:ext>
    </p:extLst>
  </p:cSld>
  <p:clrMapOvr>
    <a:masterClrMapping/>
  </p:clrMapOvr>
  <mc:AlternateContent xmlns:mc="http://schemas.openxmlformats.org/markup-compatibility/2006">
    <mc:Choice xmlns:p14="http://schemas.microsoft.com/office/powerpoint/2010/main" Requires="p14">
      <p:transition spd="slow" p14:dur="2000" advTm="98024"/>
    </mc:Choice>
    <mc:Fallback>
      <p:transition spd="slow" advTm="980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8D4C1-7B7F-42F5-9A55-14F6344F9453}"/>
              </a:ext>
            </a:extLst>
          </p:cNvPr>
          <p:cNvSpPr>
            <a:spLocks noGrp="1"/>
          </p:cNvSpPr>
          <p:nvPr>
            <p:ph type="title"/>
          </p:nvPr>
        </p:nvSpPr>
        <p:spPr/>
        <p:txBody>
          <a:bodyPr>
            <a:normAutofit/>
          </a:bodyPr>
          <a:lstStyle/>
          <a:p>
            <a:r>
              <a:rPr lang="en-US" dirty="0"/>
              <a:t>Geospatial Metadata Standards</a:t>
            </a:r>
          </a:p>
        </p:txBody>
      </p:sp>
      <p:sp>
        <p:nvSpPr>
          <p:cNvPr id="3" name="Content Placeholder 2">
            <a:extLst>
              <a:ext uri="{FF2B5EF4-FFF2-40B4-BE49-F238E27FC236}">
                <a16:creationId xmlns:a16="http://schemas.microsoft.com/office/drawing/2014/main" id="{A6F0C807-A917-47B6-A6A7-24E8F0B504E2}"/>
              </a:ext>
            </a:extLst>
          </p:cNvPr>
          <p:cNvSpPr>
            <a:spLocks noGrp="1"/>
          </p:cNvSpPr>
          <p:nvPr>
            <p:ph idx="1"/>
          </p:nvPr>
        </p:nvSpPr>
        <p:spPr/>
        <p:txBody>
          <a:bodyPr/>
          <a:lstStyle/>
          <a:p>
            <a:r>
              <a:rPr lang="en-US" dirty="0"/>
              <a:t>ISO </a:t>
            </a:r>
            <a:r>
              <a:rPr lang="en-US" b="1" dirty="0"/>
              <a:t>geospatial</a:t>
            </a:r>
            <a:r>
              <a:rPr lang="en-US" dirty="0"/>
              <a:t> data (data with a geographic location) standards include </a:t>
            </a:r>
            <a:r>
              <a:rPr lang="en-US" b="1" dirty="0"/>
              <a:t>multiple categories </a:t>
            </a:r>
            <a:r>
              <a:rPr lang="en-US" dirty="0"/>
              <a:t>and are periodically reviewed, edited, updated, superseded or retired</a:t>
            </a:r>
          </a:p>
          <a:p>
            <a:pPr lvl="1"/>
            <a:r>
              <a:rPr lang="en-US" dirty="0"/>
              <a:t>Usually identified by ISO 191XX-XXXX with numbers and dates</a:t>
            </a:r>
          </a:p>
          <a:p>
            <a:pPr lvl="1"/>
            <a:r>
              <a:rPr lang="en-US" dirty="0"/>
              <a:t>Content Standard for Digital Geospatial Metadata (CSDGM) in USA and ISO 19115-2003 are generally aligned</a:t>
            </a:r>
          </a:p>
          <a:p>
            <a:pPr lvl="1"/>
            <a:r>
              <a:rPr lang="en-US" dirty="0"/>
              <a:t>Current working several initiatives</a:t>
            </a:r>
          </a:p>
          <a:p>
            <a:pPr lvl="2"/>
            <a:r>
              <a:rPr lang="en-US" dirty="0"/>
              <a:t>See </a:t>
            </a:r>
            <a:r>
              <a:rPr lang="en-US" dirty="0">
                <a:hlinkClick r:id="rId4"/>
              </a:rPr>
              <a:t>https://www.fgdc.gov/metadata/events/iso-metadata-summit-2017/isostandards-danko-2017isosummit.pdf</a:t>
            </a:r>
            <a:r>
              <a:rPr lang="en-US" dirty="0"/>
              <a:t> </a:t>
            </a:r>
          </a:p>
        </p:txBody>
      </p:sp>
      <p:pic>
        <p:nvPicPr>
          <p:cNvPr id="4" name="Audio 3">
            <a:hlinkClick r:id="" action="ppaction://media"/>
            <a:extLst>
              <a:ext uri="{FF2B5EF4-FFF2-40B4-BE49-F238E27FC236}">
                <a16:creationId xmlns:a16="http://schemas.microsoft.com/office/drawing/2014/main" id="{A1E661CF-703A-445D-8BFA-91E902A9287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242283592"/>
      </p:ext>
    </p:extLst>
  </p:cSld>
  <p:clrMapOvr>
    <a:masterClrMapping/>
  </p:clrMapOvr>
  <mc:AlternateContent xmlns:mc="http://schemas.openxmlformats.org/markup-compatibility/2006">
    <mc:Choice xmlns:p14="http://schemas.microsoft.com/office/powerpoint/2010/main" Requires="p14">
      <p:transition spd="slow" p14:dur="2000" advTm="70031"/>
    </mc:Choice>
    <mc:Fallback>
      <p:transition spd="slow" advTm="700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GeoTechCenterTemplateMay201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Understanding Spatial Data Module 2 Unit 3 Spatial Data Quality Oct 8 2014 V1</Template>
  <TotalTime>30115</TotalTime>
  <Words>1585</Words>
  <Application>Microsoft Office PowerPoint</Application>
  <PresentationFormat>On-screen Show (16:9)</PresentationFormat>
  <Paragraphs>170</Paragraphs>
  <Slides>19</Slides>
  <Notes>7</Notes>
  <HiddenSlides>0</HiddenSlides>
  <MMClips>19</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ＭＳ Ｐゴシック</vt:lpstr>
      <vt:lpstr>Arial</vt:lpstr>
      <vt:lpstr>Calibri</vt:lpstr>
      <vt:lpstr>Times New Roman</vt:lpstr>
      <vt:lpstr>GeoTechCenterTemplateMay2014</vt:lpstr>
      <vt:lpstr>Metadata Concept Module Importance of Data about Data for Geospatial Technology</vt:lpstr>
      <vt:lpstr>Metadata </vt:lpstr>
      <vt:lpstr>Metadata</vt:lpstr>
      <vt:lpstr>This Metadata Concept Module will:</vt:lpstr>
      <vt:lpstr>What is Data about Data?</vt:lpstr>
      <vt:lpstr>Different Applications Need Different “Labels”</vt:lpstr>
      <vt:lpstr>Geospatial Metadata Concerns</vt:lpstr>
      <vt:lpstr>Geospatial Metadata Acronyms </vt:lpstr>
      <vt:lpstr>Geospatial Metadata Standards</vt:lpstr>
      <vt:lpstr>Structured and Unstructured Data and Its Metadata</vt:lpstr>
      <vt:lpstr>Creating Geospatial Metadata for Your Data</vt:lpstr>
      <vt:lpstr>For ISO 19115:2003</vt:lpstr>
      <vt:lpstr>Some Software Allows You to Choose a Metadata Style or Standard</vt:lpstr>
      <vt:lpstr>Some Important Standards </vt:lpstr>
      <vt:lpstr>PowerPoint Presentation</vt:lpstr>
      <vt:lpstr>Metadata related portals and tools: </vt:lpstr>
      <vt:lpstr>International Efforts</vt:lpstr>
      <vt:lpstr>Useful Links</vt:lpstr>
      <vt:lpstr>See GeoTech Center website (geotechcenter.org) for additional Concept Modules and to take a Quiz on this Concept Module topic to earn a Micro Certificate Badge.  If you need more detailed help, you will find other resources on the GeoTech Center website including Model Courses on topics needed by the geospatial technology workforce.  This Module Is Licensed Under Creative Commons     By: GeoTech Center geotechcenter.org Note: some content is a derivative of other CC authors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Ann Johnson</dc:creator>
  <cp:lastModifiedBy>Ann Johnson</cp:lastModifiedBy>
  <cp:revision>436</cp:revision>
  <dcterms:created xsi:type="dcterms:W3CDTF">1996-09-27T23:15:22Z</dcterms:created>
  <dcterms:modified xsi:type="dcterms:W3CDTF">2018-03-04T18:46:54Z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Type">
    <vt:i4>1</vt:i4>
  </property>
  <property fmtid="{D5CDD505-2E9C-101B-9397-08002B2CF9AE}" pid="3" name="GraphicType">
    <vt:i4>2</vt:i4>
  </property>
  <property fmtid="{D5CDD505-2E9C-101B-9397-08002B2CF9AE}" pid="4" name="Compression">
    <vt:i4>100</vt:i4>
  </property>
  <property fmtid="{D5CDD505-2E9C-101B-9397-08002B2CF9AE}" pid="5" name="ScreenSize">
    <vt:i4>2</vt:i4>
  </property>
  <property fmtid="{D5CDD505-2E9C-101B-9397-08002B2CF9AE}" pid="6" name="ScreenUsage">
    <vt:i4>2</vt:i4>
  </property>
  <property fmtid="{D5CDD505-2E9C-101B-9397-08002B2CF9AE}" pid="7" name="MailAddress">
    <vt:lpwstr/>
  </property>
  <property fmtid="{D5CDD505-2E9C-101B-9397-08002B2CF9AE}" pid="8" name="HomePage">
    <vt:lpwstr/>
  </property>
  <property fmtid="{D5CDD505-2E9C-101B-9397-08002B2CF9AE}" pid="9" name="Other">
    <vt:lpwstr/>
  </property>
  <property fmtid="{D5CDD505-2E9C-101B-9397-08002B2CF9AE}" pid="10" name="DownloadOriginal">
    <vt:bool>true</vt:bool>
  </property>
  <property fmtid="{D5CDD505-2E9C-101B-9397-08002B2CF9AE}" pid="11" name="DownloadIEButton">
    <vt:bool>false</vt:bool>
  </property>
  <property fmtid="{D5CDD505-2E9C-101B-9397-08002B2CF9AE}" pid="12" name="UseBrowserColor">
    <vt:bool>true</vt:bool>
  </property>
  <property fmtid="{D5CDD505-2E9C-101B-9397-08002B2CF9AE}" pid="13" name="BackColor">
    <vt:i4>15132390</vt:i4>
  </property>
  <property fmtid="{D5CDD505-2E9C-101B-9397-08002B2CF9AE}" pid="14" name="TextColor">
    <vt:i4>0</vt:i4>
  </property>
  <property fmtid="{D5CDD505-2E9C-101B-9397-08002B2CF9AE}" pid="15" name="LinkColor">
    <vt:i4>16711782</vt:i4>
  </property>
  <property fmtid="{D5CDD505-2E9C-101B-9397-08002B2CF9AE}" pid="16" name="VisitedColor">
    <vt:i4>10040268</vt:i4>
  </property>
  <property fmtid="{D5CDD505-2E9C-101B-9397-08002B2CF9AE}" pid="17" name="TransparentButton">
    <vt:i4>0</vt:i4>
  </property>
  <property fmtid="{D5CDD505-2E9C-101B-9397-08002B2CF9AE}" pid="18" name="ButtonType">
    <vt:i4>3</vt:i4>
  </property>
  <property fmtid="{D5CDD505-2E9C-101B-9397-08002B2CF9AE}" pid="19" name="ShowNotes">
    <vt:bool>false</vt:bool>
  </property>
  <property fmtid="{D5CDD505-2E9C-101B-9397-08002B2CF9AE}" pid="20" name="NavBtnPos">
    <vt:i4>1</vt:i4>
  </property>
  <property fmtid="{D5CDD505-2E9C-101B-9397-08002B2CF9AE}" pid="21" name="OutputDir">
    <vt:lpwstr>E:\ANNS_FOLDER\Prenhall</vt:lpwstr>
  </property>
</Properties>
</file>