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69" r:id="rId4"/>
    <p:sldId id="272" r:id="rId5"/>
    <p:sldId id="270" r:id="rId6"/>
    <p:sldId id="257" r:id="rId7"/>
    <p:sldId id="264" r:id="rId8"/>
    <p:sldId id="258" r:id="rId9"/>
    <p:sldId id="259" r:id="rId10"/>
    <p:sldId id="261" r:id="rId11"/>
    <p:sldId id="262" r:id="rId12"/>
    <p:sldId id="263" r:id="rId13"/>
    <p:sldId id="260" r:id="rId14"/>
    <p:sldId id="265" r:id="rId15"/>
    <p:sldId id="267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223B3-8BA3-4065-9553-5B44C3B7AEE1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C1A57-D0AF-4FE5-8127-75AA2A6554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42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67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47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95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92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85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89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7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55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39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78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31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80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21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72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588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C1A57-D0AF-4FE5-8127-75AA2A65541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89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86401"/>
            <a:ext cx="9144000" cy="860425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defRPr lang="en-US" sz="48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8CC4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Roboto Black"/>
                <a:ea typeface="+mn-ea"/>
                <a:cs typeface="Roboto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7722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0429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2067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3537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503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2756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457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027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2513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319586"/>
            <a:ext cx="7772400" cy="1362075"/>
          </a:xfrm>
        </p:spPr>
        <p:txBody>
          <a:bodyPr anchor="t">
            <a:noAutofit/>
          </a:bodyPr>
          <a:lstStyle>
            <a:lvl1pPr algn="l">
              <a:defRPr lang="en-US" sz="4800" b="1" kern="12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8CC4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Roboto Black"/>
                <a:ea typeface="+mn-ea"/>
                <a:cs typeface="Roboto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28194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3333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960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2667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26670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48962" y="3980936"/>
            <a:ext cx="8237838" cy="18102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6509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2667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2667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3962400"/>
            <a:ext cx="4038600" cy="1828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648200" y="3962400"/>
            <a:ext cx="4038600" cy="18288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233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1"/>
            <a:ext cx="4038600" cy="1676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1"/>
            <a:ext cx="4038600" cy="1676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" y="3048000"/>
            <a:ext cx="4038600" cy="167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48200" y="3048000"/>
            <a:ext cx="4038600" cy="167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457200" y="4876800"/>
            <a:ext cx="8229600" cy="914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051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6047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90023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6047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023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6337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89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8521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237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rensongenomics.com/" TargetMode="External"/><Relationship Id="rId3" Type="http://schemas.openxmlformats.org/officeDocument/2006/relationships/hyperlink" Target="https://www.nelsonlabs.com/" TargetMode="External"/><Relationship Id="rId7" Type="http://schemas.openxmlformats.org/officeDocument/2006/relationships/hyperlink" Target="https://myriad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biofiredefense.com/" TargetMode="External"/><Relationship Id="rId5" Type="http://schemas.openxmlformats.org/officeDocument/2006/relationships/hyperlink" Target="http://www.biofiredx.com/" TargetMode="External"/><Relationship Id="rId4" Type="http://schemas.openxmlformats.org/officeDocument/2006/relationships/hyperlink" Target="https://www.aruplab.com/" TargetMode="External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cc.edu/innovabio/interns.aspx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cc.edu/innovabio/interns.asp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cc.edu/apply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SLCC Biotechnology</a:t>
            </a:r>
          </a:p>
        </p:txBody>
      </p:sp>
    </p:spTree>
    <p:extLst>
      <p:ext uri="{BB962C8B-B14F-4D97-AF65-F5344CB8AC3E}">
        <p14:creationId xmlns:p14="http://schemas.microsoft.com/office/powerpoint/2010/main" val="1755346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142999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Nelson Labs </a:t>
            </a:r>
          </a:p>
          <a:p>
            <a:pPr lvl="1"/>
            <a:r>
              <a:rPr lang="en-US" dirty="0">
                <a:hlinkClick r:id="rId3"/>
              </a:rPr>
              <a:t>https://www.nelsonlabs.com/</a:t>
            </a:r>
            <a:endParaRPr lang="en-US" dirty="0"/>
          </a:p>
          <a:p>
            <a:r>
              <a:rPr lang="en-US" dirty="0"/>
              <a:t>ARUP</a:t>
            </a:r>
          </a:p>
          <a:p>
            <a:pPr lvl="1"/>
            <a:r>
              <a:rPr lang="en-US" dirty="0">
                <a:hlinkClick r:id="rId4"/>
              </a:rPr>
              <a:t>https://www.aruplab.com/</a:t>
            </a:r>
            <a:endParaRPr lang="en-US" dirty="0"/>
          </a:p>
          <a:p>
            <a:r>
              <a:rPr lang="en-US" dirty="0" err="1"/>
              <a:t>Biofire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http://www.biofiredx.com/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http://www.biofiredefense.com/</a:t>
            </a:r>
            <a:endParaRPr lang="en-US" dirty="0"/>
          </a:p>
          <a:p>
            <a:r>
              <a:rPr lang="en-US" dirty="0"/>
              <a:t>Myriad genetics </a:t>
            </a:r>
          </a:p>
          <a:p>
            <a:pPr lvl="1"/>
            <a:r>
              <a:rPr lang="en-US" dirty="0">
                <a:hlinkClick r:id="rId7"/>
              </a:rPr>
              <a:t>https://myriad.com/</a:t>
            </a:r>
            <a:endParaRPr lang="en-US" dirty="0"/>
          </a:p>
          <a:p>
            <a:r>
              <a:rPr lang="en-US" dirty="0"/>
              <a:t>Sorenson genomics</a:t>
            </a:r>
          </a:p>
          <a:p>
            <a:pPr lvl="1"/>
            <a:r>
              <a:rPr lang="en-US" dirty="0">
                <a:hlinkClick r:id="rId8"/>
              </a:rPr>
              <a:t>http://www.sorensongenomics.com/</a:t>
            </a:r>
            <a:r>
              <a:rPr lang="en-US" dirty="0"/>
              <a:t>  </a:t>
            </a:r>
          </a:p>
          <a:p>
            <a:r>
              <a:rPr lang="en-US" dirty="0"/>
              <a:t>Nutraceutical companies  </a:t>
            </a:r>
          </a:p>
          <a:p>
            <a:r>
              <a:rPr lang="en-US" dirty="0"/>
              <a:t>Medical Device companies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43000"/>
            <a:ext cx="3620770" cy="4525963"/>
          </a:xfrm>
        </p:spPr>
      </p:pic>
    </p:spTree>
    <p:extLst>
      <p:ext uri="{BB962C8B-B14F-4D97-AF65-F5344CB8AC3E}">
        <p14:creationId xmlns:p14="http://schemas.microsoft.com/office/powerpoint/2010/main" val="355822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InnovaBIO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25563"/>
            <a:ext cx="8305800" cy="278923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Contract research organization </a:t>
            </a:r>
          </a:p>
          <a:p>
            <a:r>
              <a:rPr lang="en-US" dirty="0"/>
              <a:t>Students gain experience in a real research environment</a:t>
            </a:r>
          </a:p>
          <a:p>
            <a:pPr lvl="1"/>
            <a:r>
              <a:rPr lang="en-US" dirty="0"/>
              <a:t>BDNF Brain derived neurotropic factor (Makes Brain cells grow!) Students are using E. coli to make protein </a:t>
            </a:r>
          </a:p>
          <a:p>
            <a:pPr lvl="1"/>
            <a:r>
              <a:rPr lang="en-US" dirty="0"/>
              <a:t>Testing substrates to grow artificial bones </a:t>
            </a:r>
          </a:p>
          <a:p>
            <a:r>
              <a:rPr lang="en-US" dirty="0"/>
              <a:t>Real Biotechnology work for real biotechnology companies </a:t>
            </a:r>
          </a:p>
          <a:p>
            <a:r>
              <a:rPr lang="en-US" dirty="0"/>
              <a:t>Available to high school student volunteers </a:t>
            </a:r>
          </a:p>
          <a:p>
            <a:r>
              <a:rPr lang="en-US" dirty="0"/>
              <a:t>College credits are available </a:t>
            </a:r>
          </a:p>
          <a:p>
            <a:pPr lvl="1"/>
            <a:r>
              <a:rPr lang="en-US" dirty="0">
                <a:hlinkClick r:id="rId3"/>
              </a:rPr>
              <a:t>https://www.slcc.edu/innovabio/interns.aspx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648200"/>
            <a:ext cx="3810000" cy="804672"/>
          </a:xfrm>
        </p:spPr>
      </p:pic>
    </p:spTree>
    <p:extLst>
      <p:ext uri="{BB962C8B-B14F-4D97-AF65-F5344CB8AC3E}">
        <p14:creationId xmlns:p14="http://schemas.microsoft.com/office/powerpoint/2010/main" val="344591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STUDENTfacturED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25563"/>
            <a:ext cx="8077200" cy="4237037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Biomanufacturing</a:t>
            </a:r>
            <a:r>
              <a:rPr lang="en-US" dirty="0"/>
              <a:t> lab ran by students </a:t>
            </a:r>
          </a:p>
          <a:p>
            <a:r>
              <a:rPr lang="en-US" dirty="0"/>
              <a:t>Students gain experience in a </a:t>
            </a:r>
            <a:r>
              <a:rPr lang="en-US" dirty="0" err="1"/>
              <a:t>Bioman</a:t>
            </a:r>
            <a:r>
              <a:rPr lang="en-US" dirty="0"/>
              <a:t> environment</a:t>
            </a:r>
          </a:p>
          <a:p>
            <a:pPr lvl="1"/>
            <a:r>
              <a:rPr lang="en-US" dirty="0"/>
              <a:t>Making Products for Microbiology courses  </a:t>
            </a:r>
          </a:p>
          <a:p>
            <a:pPr lvl="1"/>
            <a:r>
              <a:rPr lang="en-US" dirty="0"/>
              <a:t>Making products for concurrent enrollment classes </a:t>
            </a:r>
          </a:p>
          <a:p>
            <a:pPr lvl="1"/>
            <a:r>
              <a:rPr lang="en-US" dirty="0"/>
              <a:t>Product design experience </a:t>
            </a:r>
          </a:p>
          <a:p>
            <a:r>
              <a:rPr lang="en-US" dirty="0"/>
              <a:t>Experience in regulations and quality management systems </a:t>
            </a:r>
          </a:p>
          <a:p>
            <a:pPr lvl="1"/>
            <a:r>
              <a:rPr lang="en-US" dirty="0"/>
              <a:t>It’s what employers want students to know!</a:t>
            </a:r>
          </a:p>
          <a:p>
            <a:r>
              <a:rPr lang="en-US" dirty="0"/>
              <a:t> Available to high school student volunteers </a:t>
            </a:r>
          </a:p>
          <a:p>
            <a:r>
              <a:rPr lang="en-US" dirty="0"/>
              <a:t>College credits are available </a:t>
            </a:r>
          </a:p>
          <a:p>
            <a:pPr lvl="1"/>
            <a:r>
              <a:rPr lang="en-US">
                <a:hlinkClick r:id="rId3"/>
              </a:rPr>
              <a:t>https://www.slcc.edu/innovabio/interns.aspx</a:t>
            </a:r>
            <a:r>
              <a:rPr lang="en-US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5562600"/>
            <a:ext cx="3810000" cy="891540"/>
          </a:xfrm>
        </p:spPr>
      </p:pic>
    </p:spTree>
    <p:extLst>
      <p:ext uri="{BB962C8B-B14F-4D97-AF65-F5344CB8AC3E}">
        <p14:creationId xmlns:p14="http://schemas.microsoft.com/office/powerpoint/2010/main" val="20418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	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Transfers easily into life science degrees at all of Utah's 4 year institutions</a:t>
            </a:r>
          </a:p>
          <a:p>
            <a:r>
              <a:rPr lang="en-US" dirty="0"/>
              <a:t>Degree offers valuable skills along with a traditional Biology background </a:t>
            </a:r>
          </a:p>
          <a:p>
            <a:r>
              <a:rPr lang="en-US" dirty="0"/>
              <a:t>Grad Schools</a:t>
            </a:r>
          </a:p>
          <a:p>
            <a:r>
              <a:rPr lang="en-US" dirty="0"/>
              <a:t>What About Medical, Dental, Pharmacy, etc.?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Degree transfers seamlessly into UVU’s 4 year program </a:t>
            </a:r>
          </a:p>
          <a:p>
            <a:r>
              <a:rPr lang="en-US" dirty="0"/>
              <a:t>All classes for 4 year degree taught at SLCC Jordan campus </a:t>
            </a:r>
          </a:p>
          <a:p>
            <a:r>
              <a:rPr lang="en-US" dirty="0"/>
              <a:t>Tuition sharing available </a:t>
            </a:r>
          </a:p>
          <a:p>
            <a:r>
              <a:rPr lang="en-US" dirty="0"/>
              <a:t>Advising by UVU advisors is available for early planning.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54" y="3915509"/>
            <a:ext cx="2524046" cy="18288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069251"/>
            <a:ext cx="4038600" cy="1521315"/>
          </a:xfrm>
        </p:spPr>
      </p:pic>
      <p:sp>
        <p:nvSpPr>
          <p:cNvPr id="11" name="Right Arrow 10"/>
          <p:cNvSpPr/>
          <p:nvPr/>
        </p:nvSpPr>
        <p:spPr>
          <a:xfrm>
            <a:off x="4343400" y="4724400"/>
            <a:ext cx="1819354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92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Biotechnology is solving real problems </a:t>
            </a:r>
          </a:p>
          <a:p>
            <a:r>
              <a:rPr lang="en-US" dirty="0"/>
              <a:t>It’s at the cutting edge of Biosciences </a:t>
            </a:r>
          </a:p>
          <a:p>
            <a:r>
              <a:rPr lang="en-US" dirty="0"/>
              <a:t>There are amazing opportunities to get involved right here </a:t>
            </a:r>
          </a:p>
          <a:p>
            <a:r>
              <a:rPr lang="en-US" dirty="0"/>
              <a:t>You can make a difference!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050139"/>
            <a:ext cx="4038600" cy="3016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58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2309"/>
            <a:ext cx="8229600" cy="3856892"/>
          </a:xfrm>
        </p:spPr>
        <p:txBody>
          <a:bodyPr anchor="ctr"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11200" dirty="0"/>
              <a:t>Questions?</a:t>
            </a:r>
          </a:p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5029200"/>
            <a:ext cx="8229600" cy="71596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dirty="0"/>
              <a:t> </a:t>
            </a:r>
          </a:p>
          <a:p>
            <a:pPr marL="0" indent="0" algn="ctr">
              <a:buNone/>
            </a:pPr>
            <a:r>
              <a:rPr lang="en-US" sz="3600" i="1" dirty="0"/>
              <a:t>"This material is based upon work supported by the National Science Foundation under Grant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i="1" dirty="0"/>
              <a:t>No.1601521. Any opinions, findings, and conclusions or recommendations expressed in this material are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i="1" dirty="0"/>
              <a:t>those of the author(s) and do not necessarily reflect the views of the National Science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i="1" dirty="0"/>
              <a:t>Foundation."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5219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How many credits does it take to complete your AS degree (minimum)</a:t>
            </a:r>
          </a:p>
          <a:p>
            <a:pPr lvl="1"/>
            <a:r>
              <a:rPr lang="en-US" dirty="0"/>
              <a:t>60 credits</a:t>
            </a:r>
          </a:p>
          <a:p>
            <a:r>
              <a:rPr lang="en-US" dirty="0"/>
              <a:t>What school can you transfer to, in order to complete your BS degree at SLCC?</a:t>
            </a:r>
          </a:p>
          <a:p>
            <a:pPr lvl="1"/>
            <a:r>
              <a:rPr lang="en-US" dirty="0"/>
              <a:t>Utah Valley University</a:t>
            </a:r>
          </a:p>
          <a:p>
            <a:r>
              <a:rPr lang="en-US" dirty="0"/>
              <a:t>What are the names of the two internship programs at SLCC</a:t>
            </a:r>
          </a:p>
          <a:p>
            <a:pPr lvl="1"/>
            <a:r>
              <a:rPr lang="en-US" dirty="0" err="1"/>
              <a:t>InnovaBio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STUDENTfacturED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98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Biotechnology 	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38600" cy="39624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Problem: Vitamin A deficiency	</a:t>
            </a:r>
          </a:p>
          <a:p>
            <a:pPr lvl="1"/>
            <a:r>
              <a:rPr lang="en-US" dirty="0"/>
              <a:t>190 Million Children and 19 Million Pregnant Women in 122 countries are affected</a:t>
            </a:r>
          </a:p>
          <a:p>
            <a:pPr lvl="1"/>
            <a:r>
              <a:rPr lang="en-US" dirty="0"/>
              <a:t>1-2 Million Deaths </a:t>
            </a:r>
          </a:p>
          <a:p>
            <a:pPr lvl="1"/>
            <a:r>
              <a:rPr lang="en-US" dirty="0"/>
              <a:t>500,000 cases of irreversible blindness 	</a:t>
            </a:r>
          </a:p>
          <a:p>
            <a:r>
              <a:rPr lang="en-US" dirty="0"/>
              <a:t>Solution</a:t>
            </a:r>
          </a:p>
          <a:p>
            <a:pPr lvl="1"/>
            <a:r>
              <a:rPr lang="en-US" dirty="0"/>
              <a:t>Enrich the rice on the genetic level</a:t>
            </a:r>
          </a:p>
          <a:p>
            <a:pPr lvl="1"/>
            <a:r>
              <a:rPr lang="en-US" dirty="0"/>
              <a:t>No supplementation required </a:t>
            </a:r>
          </a:p>
          <a:p>
            <a:pPr lvl="1"/>
            <a:r>
              <a:rPr lang="en-US" dirty="0"/>
              <a:t>Grows easy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219200"/>
            <a:ext cx="2132215" cy="1421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Content Placeholder 11"/>
          <p:cNvPicPr>
            <a:picLocks noGrp="1" noChangeAspect="1"/>
          </p:cNvPicPr>
          <p:nvPr>
            <p:ph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438400"/>
            <a:ext cx="21336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Content Placeholder 13"/>
          <p:cNvPicPr>
            <a:picLocks noGrp="1" noChangeAspect="1"/>
          </p:cNvPicPr>
          <p:nvPr>
            <p:ph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810000"/>
            <a:ext cx="2982986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10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Biotechnology cont.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38600" cy="44196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Problem: </a:t>
            </a:r>
          </a:p>
          <a:p>
            <a:pPr lvl="1"/>
            <a:r>
              <a:rPr lang="en-US" dirty="0"/>
              <a:t>Lack of lightweight strong building material 	</a:t>
            </a:r>
          </a:p>
          <a:p>
            <a:r>
              <a:rPr lang="en-US" dirty="0"/>
              <a:t>Solution</a:t>
            </a:r>
          </a:p>
          <a:p>
            <a:pPr lvl="1"/>
            <a:r>
              <a:rPr lang="en-US" dirty="0"/>
              <a:t>Breed spider goats!</a:t>
            </a:r>
          </a:p>
          <a:p>
            <a:pPr lvl="1"/>
            <a:r>
              <a:rPr lang="en-US" dirty="0"/>
              <a:t>Silk 7-10 times as strong as steel </a:t>
            </a:r>
          </a:p>
          <a:p>
            <a:pPr lvl="1"/>
            <a:r>
              <a:rPr lang="en-US" dirty="0"/>
              <a:t>Stretches up to 20 times its size without loosing strength </a:t>
            </a:r>
          </a:p>
          <a:p>
            <a:pPr lvl="1"/>
            <a:r>
              <a:rPr lang="en-US" dirty="0"/>
              <a:t>Highly temperature resistant (-20 to 330 degrees C)</a:t>
            </a:r>
          </a:p>
          <a:p>
            <a:r>
              <a:rPr lang="en-US" dirty="0"/>
              <a:t>Applications</a:t>
            </a:r>
          </a:p>
          <a:p>
            <a:pPr lvl="1"/>
            <a:r>
              <a:rPr lang="en-US" dirty="0"/>
              <a:t>Coatings for medical devices and implants </a:t>
            </a:r>
          </a:p>
          <a:p>
            <a:pPr lvl="1"/>
            <a:r>
              <a:rPr lang="en-US" dirty="0"/>
              <a:t>Artificial Ligaments and Tendons</a:t>
            </a:r>
          </a:p>
          <a:p>
            <a:pPr lvl="1"/>
            <a:r>
              <a:rPr lang="en-US" dirty="0"/>
              <a:t>Bullet proof vests </a:t>
            </a:r>
          </a:p>
          <a:p>
            <a:pPr lvl="1"/>
            <a:r>
              <a:rPr lang="en-US" dirty="0"/>
              <a:t>Car Airbags	</a:t>
            </a:r>
          </a:p>
          <a:p>
            <a:r>
              <a:rPr lang="en-US" dirty="0"/>
              <a:t>Scientists at Utah State University are working in this currently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514600"/>
            <a:ext cx="2286893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143000"/>
            <a:ext cx="2587790" cy="145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Content Placeholder 8"/>
          <p:cNvPicPr>
            <a:picLocks noGrp="1" noChangeAspect="1"/>
          </p:cNvPicPr>
          <p:nvPr>
            <p:ph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038600"/>
            <a:ext cx="3204097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855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Biotechnology cont.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38600" cy="4419600"/>
          </a:xfrm>
        </p:spPr>
        <p:txBody>
          <a:bodyPr>
            <a:normAutofit/>
          </a:bodyPr>
          <a:lstStyle/>
          <a:p>
            <a:r>
              <a:rPr lang="en-US" dirty="0"/>
              <a:t>Other examples</a:t>
            </a:r>
          </a:p>
          <a:p>
            <a:pPr lvl="1"/>
            <a:r>
              <a:rPr lang="en-US" dirty="0"/>
              <a:t>Pollution-fighting plants</a:t>
            </a:r>
          </a:p>
          <a:p>
            <a:pPr lvl="1"/>
            <a:r>
              <a:rPr lang="en-US" dirty="0" err="1"/>
              <a:t>Enviropig</a:t>
            </a:r>
            <a:endParaRPr lang="en-US" dirty="0"/>
          </a:p>
          <a:p>
            <a:pPr lvl="1"/>
            <a:r>
              <a:rPr lang="en-US" dirty="0"/>
              <a:t>Glow-in-the-dark animals</a:t>
            </a:r>
          </a:p>
          <a:p>
            <a:pPr lvl="1"/>
            <a:r>
              <a:rPr lang="en-US" dirty="0"/>
              <a:t>Venomous cabbage</a:t>
            </a:r>
          </a:p>
          <a:p>
            <a:pPr lvl="1"/>
            <a:r>
              <a:rPr lang="en-US" dirty="0"/>
              <a:t>Fast-growing salmon</a:t>
            </a:r>
          </a:p>
          <a:p>
            <a:pPr lvl="1"/>
            <a:r>
              <a:rPr lang="en-US" dirty="0"/>
              <a:t>Less-flatulent cow</a:t>
            </a:r>
          </a:p>
          <a:p>
            <a:pPr lvl="1"/>
            <a:r>
              <a:rPr lang="en-US" dirty="0"/>
              <a:t>Medicinal eggs</a:t>
            </a:r>
            <a:br>
              <a:rPr lang="en-US" dirty="0"/>
            </a:br>
            <a:endParaRPr lang="en-US" dirty="0"/>
          </a:p>
        </p:txBody>
      </p:sp>
      <p:sp>
        <p:nvSpPr>
          <p:cNvPr id="6" name="AutoShape 2" descr="Image result for banana vacc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225" y="990600"/>
            <a:ext cx="2886076" cy="1443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These cats are the cuddliest night lights ever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33638"/>
            <a:ext cx="3044825" cy="1971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DNA of chickens can be altered so the chickens secrete human proteins in the egg whites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152" y="4572000"/>
            <a:ext cx="2672559" cy="1445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10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Employers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Nelson Labs </a:t>
            </a:r>
          </a:p>
          <a:p>
            <a:r>
              <a:rPr lang="en-US" dirty="0"/>
              <a:t>Myriad genetics </a:t>
            </a:r>
          </a:p>
          <a:p>
            <a:r>
              <a:rPr lang="en-US" dirty="0" err="1"/>
              <a:t>Biofire</a:t>
            </a:r>
            <a:r>
              <a:rPr lang="en-US" dirty="0"/>
              <a:t> </a:t>
            </a:r>
          </a:p>
          <a:p>
            <a:r>
              <a:rPr lang="en-US" dirty="0"/>
              <a:t>ARUP</a:t>
            </a:r>
          </a:p>
          <a:p>
            <a:r>
              <a:rPr lang="en-US" dirty="0"/>
              <a:t>Sorenson genomics</a:t>
            </a:r>
          </a:p>
          <a:p>
            <a:r>
              <a:rPr lang="en-US" dirty="0"/>
              <a:t>Nutraceutical companies  </a:t>
            </a:r>
          </a:p>
          <a:p>
            <a:r>
              <a:rPr lang="en-US" dirty="0"/>
              <a:t>Medical Device companies </a:t>
            </a:r>
          </a:p>
        </p:txBody>
      </p:sp>
    </p:spTree>
    <p:extLst>
      <p:ext uri="{BB962C8B-B14F-4D97-AF65-F5344CB8AC3E}">
        <p14:creationId xmlns:p14="http://schemas.microsoft.com/office/powerpoint/2010/main" val="307666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SLCC Biotechnology?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Flexible </a:t>
            </a:r>
          </a:p>
          <a:p>
            <a:r>
              <a:rPr lang="en-US" dirty="0"/>
              <a:t>Employable</a:t>
            </a:r>
          </a:p>
          <a:p>
            <a:r>
              <a:rPr lang="en-US" dirty="0"/>
              <a:t>Offers training and the hands on lab skills that employers are looking for </a:t>
            </a:r>
          </a:p>
          <a:p>
            <a:r>
              <a:rPr lang="en-US" dirty="0"/>
              <a:t>Small class sizes </a:t>
            </a:r>
          </a:p>
          <a:p>
            <a:r>
              <a:rPr lang="en-US" dirty="0"/>
              <a:t>Low tuition </a:t>
            </a:r>
          </a:p>
          <a:p>
            <a:r>
              <a:rPr lang="en-US" dirty="0"/>
              <a:t>Easily transfers into many different programs</a:t>
            </a:r>
          </a:p>
          <a:p>
            <a:r>
              <a:rPr lang="en-US" dirty="0"/>
              <a:t>Biotechnology is everywhere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135981"/>
            <a:ext cx="4038600" cy="269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541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SLCC Biotechnology AS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325563"/>
            <a:ext cx="4419600" cy="4465637"/>
          </a:xfrm>
        </p:spPr>
        <p:txBody>
          <a:bodyPr>
            <a:normAutofit/>
          </a:bodyPr>
          <a:lstStyle/>
          <a:p>
            <a:r>
              <a:rPr lang="en-US" dirty="0"/>
              <a:t>Minimum of 60 credits (Two years at 14.5-15 credits) </a:t>
            </a:r>
          </a:p>
          <a:p>
            <a:r>
              <a:rPr lang="en-US" dirty="0"/>
              <a:t>Competency based </a:t>
            </a:r>
          </a:p>
          <a:p>
            <a:r>
              <a:rPr lang="en-US" dirty="0"/>
              <a:t>Certificate available </a:t>
            </a:r>
          </a:p>
          <a:p>
            <a:pPr lvl="1"/>
            <a:r>
              <a:rPr lang="en-US" dirty="0">
                <a:hlinkClick r:id="rId3"/>
              </a:rPr>
              <a:t>http://www.slcc.edu/apply/</a:t>
            </a:r>
            <a:r>
              <a:rPr lang="en-US" dirty="0"/>
              <a:t> 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199" y="1325563"/>
            <a:ext cx="2980602" cy="4465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542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19099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UVU = 2,693.00 for 12-18 credits</a:t>
            </a:r>
          </a:p>
          <a:p>
            <a:r>
              <a:rPr lang="en-US" dirty="0"/>
              <a:t>Weber = 2,855.98 for 11-18 credits</a:t>
            </a:r>
          </a:p>
          <a:p>
            <a:r>
              <a:rPr lang="en-US" dirty="0"/>
              <a:t>SUU = 3,337.75 for 10-18 credits </a:t>
            </a:r>
          </a:p>
          <a:p>
            <a:r>
              <a:rPr lang="en-US" dirty="0"/>
              <a:t>USU = 3,587.32 for 12-18 credits </a:t>
            </a:r>
          </a:p>
          <a:p>
            <a:r>
              <a:rPr lang="en-US" dirty="0"/>
              <a:t>U of U 3,790.23-5,072.02 for 12-18 credits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56438" y="1752600"/>
            <a:ext cx="4038600" cy="419099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Savings over 4 year degree = 3,211</a:t>
            </a:r>
          </a:p>
          <a:p>
            <a:r>
              <a:rPr lang="en-US" dirty="0"/>
              <a:t>Savings over 4 year degree = 3,862.92</a:t>
            </a:r>
          </a:p>
          <a:p>
            <a:r>
              <a:rPr lang="en-US" dirty="0"/>
              <a:t>Savings over 4 year degree = 5,790</a:t>
            </a:r>
          </a:p>
          <a:p>
            <a:r>
              <a:rPr lang="en-US" dirty="0"/>
              <a:t>Savings over 4 year degree = 6,788.28</a:t>
            </a:r>
          </a:p>
          <a:p>
            <a:r>
              <a:rPr lang="en-US" dirty="0"/>
              <a:t>Savings over 4 year degree = 9,178.24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57200" y="1066801"/>
            <a:ext cx="8237838" cy="5334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SLCC Tuition = 1,890.25 for 12-18 credits </a:t>
            </a:r>
          </a:p>
        </p:txBody>
      </p:sp>
    </p:spTree>
    <p:extLst>
      <p:ext uri="{BB962C8B-B14F-4D97-AF65-F5344CB8AC3E}">
        <p14:creationId xmlns:p14="http://schemas.microsoft.com/office/powerpoint/2010/main" val="281776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There are a variety of locations that students can attend classes at </a:t>
            </a:r>
          </a:p>
          <a:p>
            <a:r>
              <a:rPr lang="en-US" dirty="0"/>
              <a:t>Most Biotech specific courses are located at the Jordan campus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637625"/>
            <a:ext cx="2668006" cy="5107538"/>
          </a:xfrm>
        </p:spPr>
      </p:pic>
      <p:cxnSp>
        <p:nvCxnSpPr>
          <p:cNvPr id="8" name="Straight Arrow Connector 7"/>
          <p:cNvCxnSpPr/>
          <p:nvPr/>
        </p:nvCxnSpPr>
        <p:spPr>
          <a:xfrm>
            <a:off x="4114800" y="3482181"/>
            <a:ext cx="2057400" cy="70881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61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722</Words>
  <Application>Microsoft Office PowerPoint</Application>
  <PresentationFormat>On-screen Show (4:3)</PresentationFormat>
  <Paragraphs>147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Roboto Black</vt:lpstr>
      <vt:lpstr>Office Theme</vt:lpstr>
      <vt:lpstr>SLCC Biotechnology</vt:lpstr>
      <vt:lpstr>Biotechnology  </vt:lpstr>
      <vt:lpstr>Biotechnology cont.</vt:lpstr>
      <vt:lpstr>Biotechnology cont.</vt:lpstr>
      <vt:lpstr>Employers</vt:lpstr>
      <vt:lpstr>Why SLCC Biotechnology?</vt:lpstr>
      <vt:lpstr>SLCC Biotechnology AS</vt:lpstr>
      <vt:lpstr>Cost comparison</vt:lpstr>
      <vt:lpstr>Location </vt:lpstr>
      <vt:lpstr>Employment</vt:lpstr>
      <vt:lpstr>InnovaBIO</vt:lpstr>
      <vt:lpstr>STUDENTfacturED</vt:lpstr>
      <vt:lpstr>Transfer </vt:lpstr>
      <vt:lpstr>Summary</vt:lpstr>
      <vt:lpstr>PowerPoint Presentation</vt:lpstr>
      <vt:lpstr>Quiz</vt:lpstr>
    </vt:vector>
  </TitlesOfParts>
  <Company>SLCC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Thayne Dickey</dc:creator>
  <cp:lastModifiedBy>Anita Mitchell</cp:lastModifiedBy>
  <cp:revision>20</cp:revision>
  <dcterms:created xsi:type="dcterms:W3CDTF">2017-04-25T18:26:52Z</dcterms:created>
  <dcterms:modified xsi:type="dcterms:W3CDTF">2021-05-05T18:10:43Z</dcterms:modified>
</cp:coreProperties>
</file>