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7.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0352A6-8D67-4D26-A16C-7C5A842A5F7F}" type="datetimeFigureOut">
              <a:rPr lang="en-US" smtClean="0"/>
              <a:t>9/9/2018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EC1A07-D3C1-4733-BE61-2A729F4765EF}" type="slidenum">
              <a:rPr lang="en-US" smtClean="0"/>
              <a:t>‹#›</a:t>
            </a:fld>
            <a:endParaRPr lang="en-US"/>
          </a:p>
        </p:txBody>
      </p:sp>
    </p:spTree>
    <p:extLst>
      <p:ext uri="{BB962C8B-B14F-4D97-AF65-F5344CB8AC3E}">
        <p14:creationId xmlns:p14="http://schemas.microsoft.com/office/powerpoint/2010/main" val="3972908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a:t>Click to edit Master title style</a:t>
            </a:r>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0" name="Date Placeholder 9"/>
          <p:cNvSpPr>
            <a:spLocks noGrp="1"/>
          </p:cNvSpPr>
          <p:nvPr>
            <p:ph type="dt" sz="half" idx="10"/>
          </p:nvPr>
        </p:nvSpPr>
        <p:spPr>
          <a:xfrm>
            <a:off x="5562600" y="6509004"/>
            <a:ext cx="3002280" cy="274320"/>
          </a:xfrm>
        </p:spPr>
        <p:txBody>
          <a:bodyPr vert="horz" rtlCol="0"/>
          <a:lstStyle/>
          <a:p>
            <a:fld id="{288F115C-8FAF-4928-8D34-D790164064ED}" type="datetimeFigureOut">
              <a:rPr lang="en-US" smtClean="0"/>
              <a:t>9/9/2018</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799B00D-4132-48CF-A227-86EE00ADF7EE}"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8F115C-8FAF-4928-8D34-D790164064ED}" type="datetimeFigureOut">
              <a:rPr lang="en-US" smtClean="0"/>
              <a:t>9/9/2018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9B00D-4132-48CF-A227-86EE00ADF7E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8F115C-8FAF-4928-8D34-D790164064ED}" type="datetimeFigureOut">
              <a:rPr lang="en-US" smtClean="0"/>
              <a:t>9/9/2018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9B00D-4132-48CF-A227-86EE00ADF7E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8F115C-8FAF-4928-8D34-D790164064ED}" type="datetimeFigureOut">
              <a:rPr lang="en-US" smtClean="0"/>
              <a:t>9/9/2018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99B00D-4132-48CF-A227-86EE00ADF7E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a:t>Click to edit Master title style</a:t>
            </a:r>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288F115C-8FAF-4928-8D34-D790164064ED}" type="datetimeFigureOut">
              <a:rPr lang="en-US" smtClean="0"/>
              <a:t>9/9/2018</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799B00D-4132-48CF-A227-86EE00ADF7EE}"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8F115C-8FAF-4928-8D34-D790164064ED}" type="datetimeFigureOut">
              <a:rPr lang="en-US" smtClean="0"/>
              <a:t>9/9/2018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7799B00D-4132-48CF-A227-86EE00ADF7EE}"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8F115C-8FAF-4928-8D34-D790164064ED}" type="datetimeFigureOut">
              <a:rPr lang="en-US" smtClean="0"/>
              <a:t>9/9/2018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7799B00D-4132-48CF-A227-86EE00ADF7E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288F115C-8FAF-4928-8D34-D790164064ED}" type="datetimeFigureOut">
              <a:rPr lang="en-US" smtClean="0"/>
              <a:t>9/9/2018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99B00D-4132-48CF-A227-86EE00ADF7EE}"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F115C-8FAF-4928-8D34-D790164064ED}" type="datetimeFigureOut">
              <a:rPr lang="en-US" smtClean="0"/>
              <a:t>9/9/2018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99B00D-4132-48CF-A227-86EE00ADF7E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a:t>Click to edit Master title style</a:t>
            </a:r>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288F115C-8FAF-4928-8D34-D790164064ED}" type="datetimeFigureOut">
              <a:rPr lang="en-US" smtClean="0"/>
              <a:t>9/9/2018</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799B00D-4132-48CF-A227-86EE00ADF7EE}"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a:t>Click to edit Master title style</a:t>
            </a:r>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288F115C-8FAF-4928-8D34-D790164064ED}" type="datetimeFigureOut">
              <a:rPr lang="en-US" smtClean="0"/>
              <a:t>9/9/2018</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799B00D-4132-48CF-A227-86EE00ADF7EE}"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88F115C-8FAF-4928-8D34-D790164064ED}" type="datetimeFigureOut">
              <a:rPr lang="en-US" smtClean="0"/>
              <a:t>9/9/2018</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799B00D-4132-48CF-A227-86EE00ADF7EE}"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en-US"/>
              <a:t>Click to edit Master title style</a:t>
            </a:r>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Technical III  </a:t>
            </a:r>
          </a:p>
        </p:txBody>
      </p:sp>
      <p:sp>
        <p:nvSpPr>
          <p:cNvPr id="3" name="Subtitle 2"/>
          <p:cNvSpPr>
            <a:spLocks noGrp="1"/>
          </p:cNvSpPr>
          <p:nvPr>
            <p:ph type="subTitle" idx="1"/>
          </p:nvPr>
        </p:nvSpPr>
        <p:spPr>
          <a:xfrm>
            <a:off x="1371600" y="3962400"/>
            <a:ext cx="6400800" cy="1752600"/>
          </a:xfrm>
        </p:spPr>
        <p:txBody>
          <a:bodyPr/>
          <a:lstStyle/>
          <a:p>
            <a:r>
              <a:rPr lang="en-US" dirty="0"/>
              <a:t>8/24/2017</a:t>
            </a:r>
          </a:p>
        </p:txBody>
      </p:sp>
      <p:sp>
        <p:nvSpPr>
          <p:cNvPr id="4" name="Footer Placeholder 3">
            <a:extLst>
              <a:ext uri="{FF2B5EF4-FFF2-40B4-BE49-F238E27FC236}">
                <a16:creationId xmlns:a16="http://schemas.microsoft.com/office/drawing/2014/main" id="{D4301237-A85F-4461-8311-290EAE329607}"/>
              </a:ext>
            </a:extLst>
          </p:cNvPr>
          <p:cNvSpPr>
            <a:spLocks noGrp="1"/>
          </p:cNvSpPr>
          <p:nvPr>
            <p:ph type="ftr" sz="quarter" idx="12"/>
          </p:nvPr>
        </p:nvSpPr>
        <p:spPr>
          <a:xfrm flipV="1">
            <a:off x="429079" y="11831956"/>
            <a:ext cx="8839200" cy="45719"/>
          </a:xfrm>
        </p:spPr>
        <p:txBody>
          <a:bodyPr/>
          <a:lstStyle/>
          <a:p>
            <a:endParaRPr lang="en-US" dirty="0"/>
          </a:p>
        </p:txBody>
      </p:sp>
      <p:sp>
        <p:nvSpPr>
          <p:cNvPr id="7" name="Rectangle 5">
            <a:extLst>
              <a:ext uri="{FF2B5EF4-FFF2-40B4-BE49-F238E27FC236}">
                <a16:creationId xmlns:a16="http://schemas.microsoft.com/office/drawing/2014/main" id="{0DF555AF-211A-4BEA-B08A-06A8C1858DD7}"/>
              </a:ext>
            </a:extLst>
          </p:cNvPr>
          <p:cNvSpPr>
            <a:spLocks noChangeArrowheads="1"/>
          </p:cNvSpPr>
          <p:nvPr/>
        </p:nvSpPr>
        <p:spPr bwMode="auto">
          <a:xfrm>
            <a:off x="200479" y="580761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1pPr>
            <a:lvl2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2pPr>
            <a:lvl3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3pPr>
            <a:lvl4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4pPr>
            <a:lvl5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5pPr>
            <a:lvl6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6pPr>
            <a:lvl7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7pPr>
            <a:lvl8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8pPr>
            <a:lvl9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Summer 2018</a:t>
            </a: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971800" algn="ctr"/>
                <a:tab pos="5943600" algn="r"/>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id="{3CA2A9C6-FB58-4B20-8B42-14F7181750ED}"/>
              </a:ext>
            </a:extLst>
          </p:cNvPr>
          <p:cNvSpPr>
            <a:spLocks noChangeArrowheads="1"/>
          </p:cNvSpPr>
          <p:nvPr/>
        </p:nvSpPr>
        <p:spPr bwMode="auto">
          <a:xfrm>
            <a:off x="1342292" y="6129913"/>
            <a:ext cx="7504059"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effectLst/>
                <a:latin typeface="Helvetica" panose="020B0604020202020204" pitchFamily="34" charset="0"/>
                <a:ea typeface="Times New Roman" panose="02020603050405020304" pitchFamily="18"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endParaRPr kumimoji="0" lang="en-US" altLang="en-US" sz="1800" b="0" i="0" u="none" strike="noStrike" cap="none" normalizeH="0" baseline="0" dirty="0">
              <a:ln>
                <a:noFill/>
              </a:ln>
              <a:effectLst/>
              <a:latin typeface="Arial" panose="020B0604020202020204" pitchFamily="34" charset="0"/>
            </a:endParaRPr>
          </a:p>
        </p:txBody>
      </p:sp>
      <p:pic>
        <p:nvPicPr>
          <p:cNvPr id="9" name="Picture 8">
            <a:extLst>
              <a:ext uri="{FF2B5EF4-FFF2-40B4-BE49-F238E27FC236}">
                <a16:creationId xmlns:a16="http://schemas.microsoft.com/office/drawing/2014/main" id="{5F20E464-98DA-4A39-AE7E-E9F7143C0D26}"/>
              </a:ext>
            </a:extLst>
          </p:cNvPr>
          <p:cNvPicPr>
            <a:picLocks noChangeAspect="1"/>
          </p:cNvPicPr>
          <p:nvPr/>
        </p:nvPicPr>
        <p:blipFill>
          <a:blip r:embed="rId2"/>
          <a:stretch>
            <a:fillRect/>
          </a:stretch>
        </p:blipFill>
        <p:spPr>
          <a:xfrm>
            <a:off x="464234" y="6074651"/>
            <a:ext cx="664522" cy="664522"/>
          </a:xfrm>
          <a:prstGeom prst="rect">
            <a:avLst/>
          </a:prstGeom>
        </p:spPr>
      </p:pic>
    </p:spTree>
    <p:extLst>
      <p:ext uri="{BB962C8B-B14F-4D97-AF65-F5344CB8AC3E}">
        <p14:creationId xmlns:p14="http://schemas.microsoft.com/office/powerpoint/2010/main" val="3036737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rPr>
              <a:t>Materials:</a:t>
            </a:r>
            <a:endParaRPr lang="en-US" dirty="0"/>
          </a:p>
        </p:txBody>
      </p:sp>
      <p:sp>
        <p:nvSpPr>
          <p:cNvPr id="3" name="Content Placeholder 2"/>
          <p:cNvSpPr>
            <a:spLocks noGrp="1"/>
          </p:cNvSpPr>
          <p:nvPr>
            <p:ph idx="1"/>
          </p:nvPr>
        </p:nvSpPr>
        <p:spPr/>
        <p:txBody>
          <a:bodyPr/>
          <a:lstStyle/>
          <a:p>
            <a:pPr lvl="0"/>
            <a:r>
              <a:rPr lang="en-US" dirty="0">
                <a:solidFill>
                  <a:schemeClr val="bg1"/>
                </a:solidFill>
              </a:rPr>
              <a:t>The inventory items required to complete the work order.  In some installations, inventory is maintained within Maintenance Connection.  Larger organizations typically interface inventory usage with an external third party system.</a:t>
            </a:r>
          </a:p>
          <a:p>
            <a:endParaRPr lang="en-US" dirty="0"/>
          </a:p>
        </p:txBody>
      </p:sp>
    </p:spTree>
    <p:extLst>
      <p:ext uri="{BB962C8B-B14F-4D97-AF65-F5344CB8AC3E}">
        <p14:creationId xmlns:p14="http://schemas.microsoft.com/office/powerpoint/2010/main" val="3546551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rPr>
              <a:t>Tools:</a:t>
            </a:r>
            <a:endParaRPr lang="en-US" dirty="0"/>
          </a:p>
        </p:txBody>
      </p:sp>
      <p:sp>
        <p:nvSpPr>
          <p:cNvPr id="3" name="Content Placeholder 2"/>
          <p:cNvSpPr>
            <a:spLocks noGrp="1"/>
          </p:cNvSpPr>
          <p:nvPr>
            <p:ph idx="1"/>
          </p:nvPr>
        </p:nvSpPr>
        <p:spPr/>
        <p:txBody>
          <a:bodyPr/>
          <a:lstStyle/>
          <a:p>
            <a:pPr lvl="0"/>
            <a:r>
              <a:rPr lang="en-US" dirty="0">
                <a:solidFill>
                  <a:schemeClr val="bg1"/>
                </a:solidFill>
              </a:rPr>
              <a:t>Additional tools required to complete the work order (such as gloves, hammer, power drill, etc.), and the location in which they can be found.  </a:t>
            </a:r>
          </a:p>
          <a:p>
            <a:endParaRPr lang="en-US" dirty="0"/>
          </a:p>
        </p:txBody>
      </p:sp>
    </p:spTree>
    <p:extLst>
      <p:ext uri="{BB962C8B-B14F-4D97-AF65-F5344CB8AC3E}">
        <p14:creationId xmlns:p14="http://schemas.microsoft.com/office/powerpoint/2010/main" val="2891918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rPr>
              <a:t>Other Costs:</a:t>
            </a:r>
            <a:endParaRPr lang="en-US" dirty="0"/>
          </a:p>
        </p:txBody>
      </p:sp>
      <p:sp>
        <p:nvSpPr>
          <p:cNvPr id="3" name="Content Placeholder 2"/>
          <p:cNvSpPr>
            <a:spLocks noGrp="1"/>
          </p:cNvSpPr>
          <p:nvPr>
            <p:ph idx="1"/>
          </p:nvPr>
        </p:nvSpPr>
        <p:spPr/>
        <p:txBody>
          <a:bodyPr/>
          <a:lstStyle/>
          <a:p>
            <a:pPr lvl="0"/>
            <a:r>
              <a:rPr lang="en-US" dirty="0">
                <a:solidFill>
                  <a:schemeClr val="bg1"/>
                </a:solidFill>
              </a:rPr>
              <a:t>Additional costs not categorized as material or tools, such as the rental of a piece of equipment.</a:t>
            </a:r>
          </a:p>
          <a:p>
            <a:endParaRPr lang="en-US" dirty="0"/>
          </a:p>
        </p:txBody>
      </p:sp>
    </p:spTree>
    <p:extLst>
      <p:ext uri="{BB962C8B-B14F-4D97-AF65-F5344CB8AC3E}">
        <p14:creationId xmlns:p14="http://schemas.microsoft.com/office/powerpoint/2010/main" val="3254599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b="1" i="1" dirty="0">
                <a:solidFill>
                  <a:srgbClr val="FF0000"/>
                </a:solidFill>
                <a:effectLst/>
              </a:rPr>
              <a:t>minimum information</a:t>
            </a:r>
            <a:r>
              <a:rPr lang="en-US" sz="2800" b="1" dirty="0">
                <a:solidFill>
                  <a:srgbClr val="FF0000"/>
                </a:solidFill>
                <a:effectLst/>
              </a:rPr>
              <a:t> </a:t>
            </a:r>
            <a:r>
              <a:rPr lang="en-US" sz="2800" dirty="0">
                <a:effectLst/>
              </a:rPr>
              <a:t>required on the hard copy of the completed work order</a:t>
            </a:r>
            <a:endParaRPr lang="en-US" sz="2800" dirty="0"/>
          </a:p>
        </p:txBody>
      </p:sp>
      <p:sp>
        <p:nvSpPr>
          <p:cNvPr id="3" name="Content Placeholder 2"/>
          <p:cNvSpPr>
            <a:spLocks noGrp="1"/>
          </p:cNvSpPr>
          <p:nvPr>
            <p:ph idx="1"/>
          </p:nvPr>
        </p:nvSpPr>
        <p:spPr/>
        <p:txBody>
          <a:bodyPr>
            <a:normAutofit fontScale="92500"/>
          </a:bodyPr>
          <a:lstStyle/>
          <a:p>
            <a:pPr marL="0" indent="0">
              <a:buNone/>
            </a:pPr>
            <a:endParaRPr lang="en-US" dirty="0"/>
          </a:p>
          <a:p>
            <a:pPr lvl="1"/>
            <a:r>
              <a:rPr lang="en-US" sz="2800" dirty="0">
                <a:solidFill>
                  <a:schemeClr val="bg1"/>
                </a:solidFill>
              </a:rPr>
              <a:t>Employee Name</a:t>
            </a:r>
            <a:endParaRPr lang="en-US" sz="2400" dirty="0">
              <a:solidFill>
                <a:schemeClr val="bg1"/>
              </a:solidFill>
            </a:endParaRPr>
          </a:p>
          <a:p>
            <a:pPr lvl="1"/>
            <a:r>
              <a:rPr lang="en-US" sz="2800" dirty="0">
                <a:solidFill>
                  <a:schemeClr val="bg1"/>
                </a:solidFill>
              </a:rPr>
              <a:t>Dates and hours work performed</a:t>
            </a:r>
            <a:endParaRPr lang="en-US" sz="2400" dirty="0">
              <a:solidFill>
                <a:schemeClr val="bg1"/>
              </a:solidFill>
            </a:endParaRPr>
          </a:p>
          <a:p>
            <a:pPr lvl="1"/>
            <a:r>
              <a:rPr lang="en-US" sz="2800" dirty="0">
                <a:solidFill>
                  <a:schemeClr val="bg1"/>
                </a:solidFill>
              </a:rPr>
              <a:t>Materials purchased (if applicable), including date purchased, invoice number, vendor name, unit cost.</a:t>
            </a:r>
            <a:endParaRPr lang="en-US" sz="2400" dirty="0">
              <a:solidFill>
                <a:schemeClr val="bg1"/>
              </a:solidFill>
            </a:endParaRPr>
          </a:p>
          <a:p>
            <a:pPr lvl="1"/>
            <a:r>
              <a:rPr lang="en-US" sz="2800" dirty="0">
                <a:solidFill>
                  <a:schemeClr val="bg1"/>
                </a:solidFill>
              </a:rPr>
              <a:t>Tradesman’s signature who performed the work.</a:t>
            </a:r>
            <a:endParaRPr lang="en-US" sz="2400" dirty="0">
              <a:solidFill>
                <a:schemeClr val="bg1"/>
              </a:solidFill>
            </a:endParaRPr>
          </a:p>
          <a:p>
            <a:pPr lvl="1"/>
            <a:r>
              <a:rPr lang="en-US" sz="2800" dirty="0">
                <a:solidFill>
                  <a:schemeClr val="bg1"/>
                </a:solidFill>
              </a:rPr>
              <a:t>Authorized signature verifying work was complete.</a:t>
            </a:r>
            <a:endParaRPr lang="en-US" sz="2400" dirty="0">
              <a:solidFill>
                <a:schemeClr val="bg1"/>
              </a:solidFill>
            </a:endParaRPr>
          </a:p>
          <a:p>
            <a:pPr lvl="1"/>
            <a:r>
              <a:rPr lang="en-US" sz="2800" dirty="0">
                <a:solidFill>
                  <a:schemeClr val="bg1"/>
                </a:solidFill>
              </a:rPr>
              <a:t>Date of completion of work order. </a:t>
            </a:r>
            <a:endParaRPr lang="en-US" sz="2400" dirty="0">
              <a:solidFill>
                <a:schemeClr val="bg1"/>
              </a:solidFill>
            </a:endParaRPr>
          </a:p>
          <a:p>
            <a:endParaRPr lang="en-US" dirty="0"/>
          </a:p>
        </p:txBody>
      </p:sp>
    </p:spTree>
    <p:extLst>
      <p:ext uri="{BB962C8B-B14F-4D97-AF65-F5344CB8AC3E}">
        <p14:creationId xmlns:p14="http://schemas.microsoft.com/office/powerpoint/2010/main" val="2072178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67936"/>
          </a:xfrm>
        </p:spPr>
        <p:txBody>
          <a:bodyPr>
            <a:noAutofit/>
          </a:bodyPr>
          <a:lstStyle/>
          <a:p>
            <a:pPr lvl="0" algn="ctr"/>
            <a:br>
              <a:rPr lang="en-US" sz="2400" dirty="0">
                <a:effectLst/>
              </a:rPr>
            </a:br>
            <a:br>
              <a:rPr lang="en-US" sz="2400" dirty="0">
                <a:effectLst/>
              </a:rPr>
            </a:br>
            <a:br>
              <a:rPr lang="en-US" sz="2400" dirty="0">
                <a:effectLst/>
              </a:rPr>
            </a:br>
            <a:br>
              <a:rPr lang="en-US" sz="2400" dirty="0">
                <a:effectLst/>
              </a:rPr>
            </a:br>
            <a:br>
              <a:rPr lang="en-US" sz="2400" dirty="0">
                <a:effectLst/>
              </a:rPr>
            </a:br>
            <a:br>
              <a:rPr lang="en-US" sz="2400" dirty="0">
                <a:effectLst/>
              </a:rPr>
            </a:br>
            <a:r>
              <a:rPr lang="en-US" sz="2200" dirty="0">
                <a:effectLst/>
              </a:rPr>
              <a:t>Maintenance Director or designee will retrieve the hard copy of the work order and electronically perform the following: </a:t>
            </a:r>
            <a:br>
              <a:rPr lang="en-US" sz="2400" dirty="0">
                <a:effectLst/>
              </a:rPr>
            </a:br>
            <a:endParaRPr lang="en-US" sz="2400" dirty="0"/>
          </a:p>
        </p:txBody>
      </p:sp>
      <p:sp>
        <p:nvSpPr>
          <p:cNvPr id="3" name="Content Placeholder 2"/>
          <p:cNvSpPr>
            <a:spLocks noGrp="1"/>
          </p:cNvSpPr>
          <p:nvPr>
            <p:ph idx="1"/>
          </p:nvPr>
        </p:nvSpPr>
        <p:spPr/>
        <p:txBody>
          <a:bodyPr/>
          <a:lstStyle/>
          <a:p>
            <a:endParaRPr lang="en-US" dirty="0"/>
          </a:p>
          <a:p>
            <a:pPr lvl="1"/>
            <a:r>
              <a:rPr lang="en-US" sz="2800" dirty="0">
                <a:solidFill>
                  <a:schemeClr val="bg1"/>
                </a:solidFill>
              </a:rPr>
              <a:t>Enter dates and hours performed</a:t>
            </a:r>
            <a:endParaRPr lang="en-US" sz="2400" dirty="0">
              <a:solidFill>
                <a:schemeClr val="bg1"/>
              </a:solidFill>
            </a:endParaRPr>
          </a:p>
          <a:p>
            <a:pPr lvl="1"/>
            <a:r>
              <a:rPr lang="en-US" sz="2800" dirty="0">
                <a:solidFill>
                  <a:schemeClr val="bg1"/>
                </a:solidFill>
              </a:rPr>
              <a:t>Enter total cost of materials purchased</a:t>
            </a:r>
            <a:endParaRPr lang="en-US" sz="2400" dirty="0">
              <a:solidFill>
                <a:schemeClr val="bg1"/>
              </a:solidFill>
            </a:endParaRPr>
          </a:p>
          <a:p>
            <a:pPr lvl="1"/>
            <a:r>
              <a:rPr lang="en-US" sz="2800" dirty="0">
                <a:solidFill>
                  <a:schemeClr val="bg1"/>
                </a:solidFill>
              </a:rPr>
              <a:t>Enter vendor/contractor name</a:t>
            </a:r>
            <a:endParaRPr lang="en-US" sz="2400" dirty="0">
              <a:solidFill>
                <a:schemeClr val="bg1"/>
              </a:solidFill>
            </a:endParaRPr>
          </a:p>
          <a:p>
            <a:pPr lvl="1"/>
            <a:r>
              <a:rPr lang="en-US" sz="2800" dirty="0">
                <a:solidFill>
                  <a:schemeClr val="bg1"/>
                </a:solidFill>
              </a:rPr>
              <a:t>Change work order status from “work in progress” to “complete”</a:t>
            </a:r>
            <a:endParaRPr lang="en-US" sz="2400" dirty="0">
              <a:solidFill>
                <a:schemeClr val="bg1"/>
              </a:solidFill>
            </a:endParaRPr>
          </a:p>
          <a:p>
            <a:pPr lvl="1"/>
            <a:r>
              <a:rPr lang="en-US" sz="2800" dirty="0">
                <a:solidFill>
                  <a:schemeClr val="bg1"/>
                </a:solidFill>
              </a:rPr>
              <a:t>File hard copy of work order </a:t>
            </a:r>
            <a:endParaRPr lang="en-US" sz="2400" dirty="0">
              <a:solidFill>
                <a:schemeClr val="bg1"/>
              </a:solidFill>
            </a:endParaRPr>
          </a:p>
          <a:p>
            <a:endParaRPr lang="en-US" dirty="0"/>
          </a:p>
        </p:txBody>
      </p:sp>
    </p:spTree>
    <p:extLst>
      <p:ext uri="{BB962C8B-B14F-4D97-AF65-F5344CB8AC3E}">
        <p14:creationId xmlns:p14="http://schemas.microsoft.com/office/powerpoint/2010/main" val="3599225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Why so much information in a Work order???</a:t>
            </a:r>
          </a:p>
        </p:txBody>
      </p:sp>
      <p:sp>
        <p:nvSpPr>
          <p:cNvPr id="3" name="Content Placeholder 2"/>
          <p:cNvSpPr>
            <a:spLocks noGrp="1"/>
          </p:cNvSpPr>
          <p:nvPr>
            <p:ph idx="1"/>
          </p:nvPr>
        </p:nvSpPr>
        <p:spPr/>
        <p:txBody>
          <a:bodyPr/>
          <a:lstStyle/>
          <a:p>
            <a:r>
              <a:rPr lang="en-US" dirty="0"/>
              <a:t>Because they can be used and Viewed by many People in an Organization along with People outside and Organization.</a:t>
            </a:r>
          </a:p>
          <a:p>
            <a:endParaRPr lang="en-US" dirty="0"/>
          </a:p>
          <a:p>
            <a:pPr marL="0" indent="0">
              <a:buNone/>
            </a:pPr>
            <a:r>
              <a:rPr lang="en-US" dirty="0"/>
              <a:t>Because Work orders have a Life Cycle  that can be short or long.</a:t>
            </a:r>
          </a:p>
        </p:txBody>
      </p:sp>
    </p:spTree>
    <p:extLst>
      <p:ext uri="{BB962C8B-B14F-4D97-AF65-F5344CB8AC3E}">
        <p14:creationId xmlns:p14="http://schemas.microsoft.com/office/powerpoint/2010/main" val="3819717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Order Lifecycle</a:t>
            </a:r>
          </a:p>
        </p:txBody>
      </p:sp>
      <p:pic>
        <p:nvPicPr>
          <p:cNvPr id="4" name="Content Placeholder 3" descr="http://rllukitvexd0gj49.zippykid.netdna-cdn.com/wp-content/uploads/2013/12/Work-Order-Lifecycle.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600200"/>
            <a:ext cx="7924800" cy="4724400"/>
          </a:xfrm>
          <a:prstGeom prst="rect">
            <a:avLst/>
          </a:prstGeom>
          <a:noFill/>
          <a:ln>
            <a:noFill/>
          </a:ln>
        </p:spPr>
      </p:pic>
    </p:spTree>
    <p:extLst>
      <p:ext uri="{BB962C8B-B14F-4D97-AF65-F5344CB8AC3E}">
        <p14:creationId xmlns:p14="http://schemas.microsoft.com/office/powerpoint/2010/main" val="1998382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Journal Question:</a:t>
            </a:r>
          </a:p>
        </p:txBody>
      </p:sp>
      <p:sp>
        <p:nvSpPr>
          <p:cNvPr id="3" name="Content Placeholder 2"/>
          <p:cNvSpPr>
            <a:spLocks noGrp="1"/>
          </p:cNvSpPr>
          <p:nvPr>
            <p:ph idx="1"/>
          </p:nvPr>
        </p:nvSpPr>
        <p:spPr/>
        <p:txBody>
          <a:bodyPr/>
          <a:lstStyle/>
          <a:p>
            <a:r>
              <a:rPr lang="en-US" dirty="0"/>
              <a:t>Book – </a:t>
            </a:r>
          </a:p>
          <a:p>
            <a:r>
              <a:rPr lang="en-US" dirty="0"/>
              <a:t>Format for Question and Answer</a:t>
            </a:r>
          </a:p>
          <a:p>
            <a:r>
              <a:rPr lang="en-US" dirty="0"/>
              <a:t>Describe Journal </a:t>
            </a:r>
            <a:r>
              <a:rPr lang="en-US"/>
              <a:t>Entry Expectations.</a:t>
            </a:r>
          </a:p>
        </p:txBody>
      </p:sp>
    </p:spTree>
    <p:extLst>
      <p:ext uri="{BB962C8B-B14F-4D97-AF65-F5344CB8AC3E}">
        <p14:creationId xmlns:p14="http://schemas.microsoft.com/office/powerpoint/2010/main" val="1162579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Journal Entry 8/24/2017</a:t>
            </a:r>
          </a:p>
        </p:txBody>
      </p:sp>
      <p:sp>
        <p:nvSpPr>
          <p:cNvPr id="3" name="Content Placeholder 2"/>
          <p:cNvSpPr>
            <a:spLocks noGrp="1"/>
          </p:cNvSpPr>
          <p:nvPr>
            <p:ph idx="1"/>
          </p:nvPr>
        </p:nvSpPr>
        <p:spPr/>
        <p:txBody>
          <a:bodyPr/>
          <a:lstStyle/>
          <a:p>
            <a:r>
              <a:rPr lang="en-US" dirty="0"/>
              <a:t>Explain the steps you would take to research a topic you know nothing about and list the tools you would use to conduct </a:t>
            </a:r>
            <a:r>
              <a:rPr lang="en-US"/>
              <a:t>your research.</a:t>
            </a:r>
          </a:p>
        </p:txBody>
      </p:sp>
    </p:spTree>
    <p:extLst>
      <p:ext uri="{BB962C8B-B14F-4D97-AF65-F5344CB8AC3E}">
        <p14:creationId xmlns:p14="http://schemas.microsoft.com/office/powerpoint/2010/main" val="1288216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Orders</a:t>
            </a:r>
          </a:p>
        </p:txBody>
      </p:sp>
      <p:sp>
        <p:nvSpPr>
          <p:cNvPr id="3" name="Content Placeholder 2"/>
          <p:cNvSpPr>
            <a:spLocks noGrp="1"/>
          </p:cNvSpPr>
          <p:nvPr>
            <p:ph idx="1"/>
          </p:nvPr>
        </p:nvSpPr>
        <p:spPr/>
        <p:txBody>
          <a:bodyPr/>
          <a:lstStyle/>
          <a:p>
            <a:r>
              <a:rPr lang="en-US" dirty="0">
                <a:solidFill>
                  <a:srgbClr val="FF0000"/>
                </a:solidFill>
              </a:rPr>
              <a:t>Why do companies use work Orders and Work order systems??</a:t>
            </a:r>
          </a:p>
          <a:p>
            <a:endParaRPr lang="en-US" dirty="0"/>
          </a:p>
          <a:p>
            <a:r>
              <a:rPr lang="en-US" dirty="0"/>
              <a:t>Track time associated to different types of work.</a:t>
            </a:r>
          </a:p>
          <a:p>
            <a:r>
              <a:rPr lang="en-US" dirty="0"/>
              <a:t>Track tools needed to work on different types of equipment</a:t>
            </a:r>
          </a:p>
          <a:p>
            <a:r>
              <a:rPr lang="en-US" dirty="0"/>
              <a:t>Track failure Rates of </a:t>
            </a:r>
            <a:r>
              <a:rPr lang="en-US" dirty="0" err="1"/>
              <a:t>equiptment</a:t>
            </a:r>
            <a:endParaRPr lang="en-US" dirty="0"/>
          </a:p>
        </p:txBody>
      </p:sp>
    </p:spTree>
    <p:extLst>
      <p:ext uri="{BB962C8B-B14F-4D97-AF65-F5344CB8AC3E}">
        <p14:creationId xmlns:p14="http://schemas.microsoft.com/office/powerpoint/2010/main" val="2648249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Maximo Work Order System</a:t>
            </a:r>
          </a:p>
        </p:txBody>
      </p:sp>
      <p:pic>
        <p:nvPicPr>
          <p:cNvPr id="4" name="Content Placeholder 3"/>
          <p:cNvPicPr>
            <a:picLocks noGrp="1"/>
          </p:cNvPicPr>
          <p:nvPr>
            <p:ph idx="1"/>
          </p:nvPr>
        </p:nvPicPr>
        <p:blipFill>
          <a:blip r:embed="rId2"/>
          <a:stretch>
            <a:fillRect/>
          </a:stretch>
        </p:blipFill>
        <p:spPr>
          <a:xfrm>
            <a:off x="762000" y="1524000"/>
            <a:ext cx="7696200" cy="5029200"/>
          </a:xfrm>
          <a:prstGeom prst="rect">
            <a:avLst/>
          </a:prstGeom>
        </p:spPr>
      </p:pic>
    </p:spTree>
    <p:extLst>
      <p:ext uri="{BB962C8B-B14F-4D97-AF65-F5344CB8AC3E}">
        <p14:creationId xmlns:p14="http://schemas.microsoft.com/office/powerpoint/2010/main" val="1399708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Plans</a:t>
            </a:r>
          </a:p>
        </p:txBody>
      </p:sp>
      <p:pic>
        <p:nvPicPr>
          <p:cNvPr id="4" name="Content Placeholder 3"/>
          <p:cNvPicPr>
            <a:picLocks noGrp="1"/>
          </p:cNvPicPr>
          <p:nvPr>
            <p:ph idx="1"/>
          </p:nvPr>
        </p:nvPicPr>
        <p:blipFill>
          <a:blip r:embed="rId2"/>
          <a:stretch>
            <a:fillRect/>
          </a:stretch>
        </p:blipFill>
        <p:spPr>
          <a:xfrm>
            <a:off x="609600" y="1447800"/>
            <a:ext cx="7924800" cy="4953000"/>
          </a:xfrm>
          <a:prstGeom prst="rect">
            <a:avLst/>
          </a:prstGeom>
        </p:spPr>
      </p:pic>
    </p:spTree>
    <p:extLst>
      <p:ext uri="{BB962C8B-B14F-4D97-AF65-F5344CB8AC3E}">
        <p14:creationId xmlns:p14="http://schemas.microsoft.com/office/powerpoint/2010/main" val="258271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Assignments</a:t>
            </a:r>
          </a:p>
        </p:txBody>
      </p:sp>
      <p:pic>
        <p:nvPicPr>
          <p:cNvPr id="4" name="Content Placeholder 3"/>
          <p:cNvPicPr>
            <a:picLocks noGrp="1"/>
          </p:cNvPicPr>
          <p:nvPr>
            <p:ph idx="1"/>
          </p:nvPr>
        </p:nvPicPr>
        <p:blipFill>
          <a:blip r:embed="rId2"/>
          <a:stretch>
            <a:fillRect/>
          </a:stretch>
        </p:blipFill>
        <p:spPr>
          <a:xfrm>
            <a:off x="457200" y="1524000"/>
            <a:ext cx="8229600" cy="5105400"/>
          </a:xfrm>
          <a:prstGeom prst="rect">
            <a:avLst/>
          </a:prstGeom>
        </p:spPr>
      </p:pic>
    </p:spTree>
    <p:extLst>
      <p:ext uri="{BB962C8B-B14F-4D97-AF65-F5344CB8AC3E}">
        <p14:creationId xmlns:p14="http://schemas.microsoft.com/office/powerpoint/2010/main" val="257000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Preventative Maintenance</a:t>
            </a:r>
          </a:p>
        </p:txBody>
      </p:sp>
      <p:sp>
        <p:nvSpPr>
          <p:cNvPr id="3" name="Content Placeholder 2"/>
          <p:cNvSpPr>
            <a:spLocks noGrp="1"/>
          </p:cNvSpPr>
          <p:nvPr>
            <p:ph idx="1"/>
          </p:nvPr>
        </p:nvSpPr>
        <p:spPr/>
        <p:txBody>
          <a:bodyPr>
            <a:normAutofit lnSpcReduction="10000"/>
          </a:bodyPr>
          <a:lstStyle/>
          <a:p>
            <a:r>
              <a:rPr lang="en-US" dirty="0">
                <a:solidFill>
                  <a:srgbClr val="FF0000"/>
                </a:solidFill>
              </a:rPr>
              <a:t>Why Mention Preventative Maintenance when talking about work order systems.</a:t>
            </a:r>
          </a:p>
          <a:p>
            <a:endParaRPr lang="en-US" dirty="0"/>
          </a:p>
          <a:p>
            <a:r>
              <a:rPr lang="en-US" dirty="0" err="1"/>
              <a:t>Pm’s</a:t>
            </a:r>
            <a:r>
              <a:rPr lang="en-US" dirty="0"/>
              <a:t> are needed work orders built with a predefined time/schedule</a:t>
            </a:r>
          </a:p>
          <a:p>
            <a:r>
              <a:rPr lang="en-US" dirty="0"/>
              <a:t>Once </a:t>
            </a:r>
            <a:r>
              <a:rPr lang="en-US" dirty="0" err="1"/>
              <a:t>Pms</a:t>
            </a:r>
            <a:r>
              <a:rPr lang="en-US" dirty="0"/>
              <a:t> are Built in a work management system then work orders can be created automatically, reducing the work load or saving time to work on </a:t>
            </a:r>
            <a:r>
              <a:rPr lang="en-US" dirty="0" err="1"/>
              <a:t>equiptment</a:t>
            </a:r>
            <a:r>
              <a:rPr lang="en-US" dirty="0"/>
              <a:t>. </a:t>
            </a:r>
          </a:p>
        </p:txBody>
      </p:sp>
    </p:spTree>
    <p:extLst>
      <p:ext uri="{BB962C8B-B14F-4D97-AF65-F5344CB8AC3E}">
        <p14:creationId xmlns:p14="http://schemas.microsoft.com/office/powerpoint/2010/main" val="2372112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041864"/>
          </a:xfrm>
        </p:spPr>
        <p:txBody>
          <a:bodyPr/>
          <a:lstStyle/>
          <a:p>
            <a:r>
              <a:rPr lang="en-US" dirty="0"/>
              <a:t>Components of Work Orders</a:t>
            </a:r>
          </a:p>
        </p:txBody>
      </p:sp>
      <p:sp>
        <p:nvSpPr>
          <p:cNvPr id="3" name="Content Placeholder 2"/>
          <p:cNvSpPr>
            <a:spLocks noGrp="1"/>
          </p:cNvSpPr>
          <p:nvPr>
            <p:ph idx="1"/>
          </p:nvPr>
        </p:nvSpPr>
        <p:spPr>
          <a:xfrm>
            <a:off x="457200" y="1646237"/>
            <a:ext cx="8229600" cy="1630363"/>
          </a:xfrm>
        </p:spPr>
        <p:txBody>
          <a:bodyPr>
            <a:normAutofit fontScale="92500" lnSpcReduction="20000"/>
          </a:bodyPr>
          <a:lstStyle/>
          <a:p>
            <a:r>
              <a:rPr lang="en-US" dirty="0"/>
              <a:t>Work Orders are comprised of five different components, regardless of how the work order was created, as depicted in the following figure.</a:t>
            </a:r>
          </a:p>
          <a:p>
            <a:endParaRPr lang="en-US" dirty="0"/>
          </a:p>
        </p:txBody>
      </p:sp>
      <p:pic>
        <p:nvPicPr>
          <p:cNvPr id="4" name="Picture 3" descr="http://www.maintenanceconnection.com/mcv18/mapp_v50/help/Content/Resources/Images/MC%20User%20Guide%20Online%20Source%20Doc/030000E0.png"/>
          <p:cNvPicPr/>
          <p:nvPr/>
        </p:nvPicPr>
        <p:blipFill>
          <a:blip r:embed="rId2">
            <a:extLst>
              <a:ext uri="{28A0092B-C50C-407E-A947-70E740481C1C}">
                <a14:useLocalDpi xmlns:a14="http://schemas.microsoft.com/office/drawing/2010/main" val="0"/>
              </a:ext>
            </a:extLst>
          </a:blip>
          <a:srcRect/>
          <a:stretch>
            <a:fillRect/>
          </a:stretch>
        </p:blipFill>
        <p:spPr bwMode="auto">
          <a:xfrm>
            <a:off x="990600" y="3200400"/>
            <a:ext cx="6858000" cy="3476625"/>
          </a:xfrm>
          <a:prstGeom prst="rect">
            <a:avLst/>
          </a:prstGeom>
          <a:noFill/>
          <a:ln>
            <a:noFill/>
          </a:ln>
        </p:spPr>
      </p:pic>
    </p:spTree>
    <p:extLst>
      <p:ext uri="{BB962C8B-B14F-4D97-AF65-F5344CB8AC3E}">
        <p14:creationId xmlns:p14="http://schemas.microsoft.com/office/powerpoint/2010/main" val="2105994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order Tasks</a:t>
            </a:r>
          </a:p>
        </p:txBody>
      </p:sp>
      <p:sp>
        <p:nvSpPr>
          <p:cNvPr id="3" name="Content Placeholder 2"/>
          <p:cNvSpPr>
            <a:spLocks noGrp="1"/>
          </p:cNvSpPr>
          <p:nvPr>
            <p:ph idx="1"/>
          </p:nvPr>
        </p:nvSpPr>
        <p:spPr/>
        <p:txBody>
          <a:bodyPr>
            <a:normAutofit fontScale="92500" lnSpcReduction="20000"/>
          </a:bodyPr>
          <a:lstStyle/>
          <a:p>
            <a:pPr lvl="0"/>
            <a:r>
              <a:rPr lang="en-US" dirty="0"/>
              <a:t>  </a:t>
            </a:r>
            <a:r>
              <a:rPr lang="en-US" dirty="0">
                <a:solidFill>
                  <a:schemeClr val="bg1"/>
                </a:solidFill>
              </a:rPr>
              <a:t>A list of tasks to be performed in order to complete the work order.  A simple work order might only list a single task, such as “check battery on smoke alarm”.  In contrast, if the work order is the result of a planned preventive maintenance schedule, it will likely include a more complex procedure designating a set of tasks to be performed.  Tasks can refer to specifications that must be evaluated, such as air cooling capacity or torque. </a:t>
            </a:r>
          </a:p>
        </p:txBody>
      </p:sp>
    </p:spTree>
    <p:extLst>
      <p:ext uri="{BB962C8B-B14F-4D97-AF65-F5344CB8AC3E}">
        <p14:creationId xmlns:p14="http://schemas.microsoft.com/office/powerpoint/2010/main" val="1265732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5">
                    <a:lumMod val="60000"/>
                    <a:lumOff val="40000"/>
                  </a:schemeClr>
                </a:solidFill>
              </a:rPr>
              <a:t>Labor Resources:</a:t>
            </a:r>
          </a:p>
        </p:txBody>
      </p:sp>
      <p:sp>
        <p:nvSpPr>
          <p:cNvPr id="3" name="Content Placeholder 2"/>
          <p:cNvSpPr>
            <a:spLocks noGrp="1"/>
          </p:cNvSpPr>
          <p:nvPr>
            <p:ph idx="1"/>
          </p:nvPr>
        </p:nvSpPr>
        <p:spPr/>
        <p:txBody>
          <a:bodyPr>
            <a:normAutofit fontScale="92500" lnSpcReduction="20000"/>
          </a:bodyPr>
          <a:lstStyle/>
          <a:p>
            <a:r>
              <a:rPr lang="en-US" dirty="0"/>
              <a:t>•	</a:t>
            </a:r>
            <a:r>
              <a:rPr lang="en-US" dirty="0">
                <a:solidFill>
                  <a:schemeClr val="bg1"/>
                </a:solidFill>
              </a:rPr>
              <a:t>The employee or contractor that is assigned to complete the work order.  Work orders can be assigned to a single labor resource or to multiple labor resources.  The individual (or company) assigned to perform the maintenance does not need to be a user/member of Maintenance Connection.  Assignments can be made via hard copy or email.  Work order assignments can also specify target hours (for each labor resource assigned). </a:t>
            </a:r>
          </a:p>
        </p:txBody>
      </p:sp>
    </p:spTree>
    <p:extLst>
      <p:ext uri="{BB962C8B-B14F-4D97-AF65-F5344CB8AC3E}">
        <p14:creationId xmlns:p14="http://schemas.microsoft.com/office/powerpoint/2010/main" val="23691401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D94CA25841964488BF988E8004571A" ma:contentTypeVersion="14" ma:contentTypeDescription="Create a new document." ma:contentTypeScope="" ma:versionID="18a18f9e780203bcb997bc0df63705aa">
  <xsd:schema xmlns:xsd="http://www.w3.org/2001/XMLSchema" xmlns:xs="http://www.w3.org/2001/XMLSchema" xmlns:p="http://schemas.microsoft.com/office/2006/metadata/properties" xmlns:ns2="74c3f95c-9d16-4366-a535-6939a9a0ede8" xmlns:ns3="0fddc00e-a027-47f3-a811-12f0b85146a5" targetNamespace="http://schemas.microsoft.com/office/2006/metadata/properties" ma:root="true" ma:fieldsID="d3247eb136940fe70b7024d90da5a3a0" ns2:_="" ns3:_="">
    <xsd:import namespace="74c3f95c-9d16-4366-a535-6939a9a0ede8"/>
    <xsd:import namespace="0fddc00e-a027-47f3-a811-12f0b85146a5"/>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ServiceLocatio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c3f95c-9d16-4366-a535-6939a9a0ede8"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f95a9afa-61c7-4e96-8bec-901bd188774b"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description="" ma:hidden="true" ma:list="{26974392-7420-4eca-b99f-bc2cb966c9c0}" ma:internalName="TaxCatchAll" ma:showField="CatchAllData" ma:web="74c3f95c-9d16-4366-a535-6939a9a0ede8">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ddc00e-a027-47f3-a811-12f0b85146a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AutoTags" ma:index="17" nillable="true" ma:displayName="MediaServiceAutoTags"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74c3f95c-9d16-4366-a535-6939a9a0ede8">
      <Terms xmlns="http://schemas.microsoft.com/office/infopath/2007/PartnerControls"/>
    </TaxKeywordTaxHTField>
    <TaxCatchAll xmlns="74c3f95c-9d16-4366-a535-6939a9a0ede8"/>
  </documentManagement>
</p:properties>
</file>

<file path=customXml/itemProps1.xml><?xml version="1.0" encoding="utf-8"?>
<ds:datastoreItem xmlns:ds="http://schemas.openxmlformats.org/officeDocument/2006/customXml" ds:itemID="{95D99299-E71F-40D7-B944-9FFF6825FF94}"/>
</file>

<file path=customXml/itemProps2.xml><?xml version="1.0" encoding="utf-8"?>
<ds:datastoreItem xmlns:ds="http://schemas.openxmlformats.org/officeDocument/2006/customXml" ds:itemID="{3C2EC9F6-442C-4DAD-A2A7-03F2F1067D9E}"/>
</file>

<file path=customXml/itemProps3.xml><?xml version="1.0" encoding="utf-8"?>
<ds:datastoreItem xmlns:ds="http://schemas.openxmlformats.org/officeDocument/2006/customXml" ds:itemID="{7EDAC7E9-0085-4E68-BD13-988DE3A5F434}"/>
</file>

<file path=docProps/app.xml><?xml version="1.0" encoding="utf-8"?>
<Properties xmlns="http://schemas.openxmlformats.org/officeDocument/2006/extended-properties" xmlns:vt="http://schemas.openxmlformats.org/officeDocument/2006/docPropsVTypes">
  <Template>Foundry</Template>
  <TotalTime>101</TotalTime>
  <Words>530</Words>
  <Application>Microsoft Office PowerPoint</Application>
  <PresentationFormat>On-screen Show (4:3)</PresentationFormat>
  <Paragraphs>56</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Helvetica</vt:lpstr>
      <vt:lpstr>Rockwell</vt:lpstr>
      <vt:lpstr>Times New Roman</vt:lpstr>
      <vt:lpstr>Wingdings 2</vt:lpstr>
      <vt:lpstr>Foundry</vt:lpstr>
      <vt:lpstr>Technical III  </vt:lpstr>
      <vt:lpstr>Work Orders</vt:lpstr>
      <vt:lpstr>Maximo Work Order System</vt:lpstr>
      <vt:lpstr>Plans</vt:lpstr>
      <vt:lpstr>Assignments</vt:lpstr>
      <vt:lpstr>Preventative Maintenance</vt:lpstr>
      <vt:lpstr>Components of Work Orders</vt:lpstr>
      <vt:lpstr>Work order Tasks</vt:lpstr>
      <vt:lpstr>Labor Resources:</vt:lpstr>
      <vt:lpstr>Materials:</vt:lpstr>
      <vt:lpstr>Tools:</vt:lpstr>
      <vt:lpstr>Other Costs:</vt:lpstr>
      <vt:lpstr>minimum information required on the hard copy of the completed work order</vt:lpstr>
      <vt:lpstr>      Maintenance Director or designee will retrieve the hard copy of the work order and electronically perform the following:  </vt:lpstr>
      <vt:lpstr>Why so much information in a Work order???</vt:lpstr>
      <vt:lpstr>Work Order Lifecycle</vt:lpstr>
      <vt:lpstr>Journal Question:</vt:lpstr>
      <vt:lpstr>Journal Entry 8/24/2017</vt:lpstr>
    </vt:vector>
  </TitlesOfParts>
  <Company>Allete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III</dc:title>
  <dc:creator>Nick Wooner (MP)</dc:creator>
  <cp:lastModifiedBy>Nick Wooner</cp:lastModifiedBy>
  <cp:revision>11</cp:revision>
  <dcterms:created xsi:type="dcterms:W3CDTF">2017-08-24T17:38:32Z</dcterms:created>
  <dcterms:modified xsi:type="dcterms:W3CDTF">2018-09-09T18:40:41Z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0x01010070D94CA25841964488BF988E8004571A</vt:lpwstr>
  </property>
  <property fmtid="{D5CDD505-2E9C-101B-9397-08002B2CF9AE}" pid="3" name="TaxKeyword">
    <vt:lpwstr/>
  </property>
</Properties>
</file>