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4.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72" r:id="rId10"/>
    <p:sldId id="273" r:id="rId11"/>
    <p:sldId id="274" r:id="rId12"/>
    <p:sldId id="275" r:id="rId13"/>
    <p:sldId id="277" r:id="rId14"/>
    <p:sldId id="278" r:id="rId15"/>
    <p:sldId id="279" r:id="rId16"/>
    <p:sldId id="264" r:id="rId17"/>
    <p:sldId id="265" r:id="rId18"/>
    <p:sldId id="267" r:id="rId19"/>
    <p:sldId id="266" r:id="rId20"/>
    <p:sldId id="269" r:id="rId21"/>
    <p:sldId id="270" r:id="rId22"/>
    <p:sldId id="271"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5" d="100"/>
          <a:sy n="65" d="100"/>
        </p:scale>
        <p:origin x="85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 Id="rId30"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78DC6CE5-DB8A-496A-833A-95C471CFF961}" type="datetimeFigureOut">
              <a:rPr lang="en-US" smtClean="0"/>
              <a:t>10/20/2018</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0B82C8CD-B605-40E3-9C4B-64076BC790C8}" type="slidenum">
              <a:rPr lang="en-US" smtClean="0"/>
              <a:t>‹#›</a:t>
            </a:fld>
            <a:endParaRPr 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66445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DC6CE5-DB8A-496A-833A-95C471CFF961}" type="datetimeFigureOut">
              <a:rPr lang="en-US" smtClean="0"/>
              <a:t>10/20/2018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2C8CD-B605-40E3-9C4B-64076BC790C8}" type="slidenum">
              <a:rPr lang="en-US" smtClean="0"/>
              <a:t>‹#›</a:t>
            </a:fld>
            <a:endParaRPr lang="en-US"/>
          </a:p>
        </p:txBody>
      </p:sp>
    </p:spTree>
    <p:extLst>
      <p:ext uri="{BB962C8B-B14F-4D97-AF65-F5344CB8AC3E}">
        <p14:creationId xmlns:p14="http://schemas.microsoft.com/office/powerpoint/2010/main" val="3162133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DC6CE5-DB8A-496A-833A-95C471CFF961}" type="datetimeFigureOut">
              <a:rPr lang="en-US" smtClean="0"/>
              <a:t>10/20/2018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2C8CD-B605-40E3-9C4B-64076BC790C8}" type="slidenum">
              <a:rPr lang="en-US" smtClean="0"/>
              <a:t>‹#›</a:t>
            </a:fld>
            <a:endParaRPr lang="en-US"/>
          </a:p>
        </p:txBody>
      </p:sp>
    </p:spTree>
    <p:extLst>
      <p:ext uri="{BB962C8B-B14F-4D97-AF65-F5344CB8AC3E}">
        <p14:creationId xmlns:p14="http://schemas.microsoft.com/office/powerpoint/2010/main" val="1356739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DC6CE5-DB8A-496A-833A-95C471CFF961}" type="datetimeFigureOut">
              <a:rPr lang="en-US" smtClean="0"/>
              <a:t>10/20/2018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82C8CD-B605-40E3-9C4B-64076BC790C8}" type="slidenum">
              <a:rPr lang="en-US" smtClean="0"/>
              <a:t>‹#›</a:t>
            </a:fld>
            <a:endParaRPr lang="en-US"/>
          </a:p>
        </p:txBody>
      </p:sp>
    </p:spTree>
    <p:extLst>
      <p:ext uri="{BB962C8B-B14F-4D97-AF65-F5344CB8AC3E}">
        <p14:creationId xmlns:p14="http://schemas.microsoft.com/office/powerpoint/2010/main" val="1245269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8DC6CE5-DB8A-496A-833A-95C471CFF961}" type="datetimeFigureOut">
              <a:rPr lang="en-US" smtClean="0"/>
              <a:t>10/20/2018</a:t>
            </a:fld>
            <a:endParaRPr 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0B82C8CD-B605-40E3-9C4B-64076BC790C8}" type="slidenum">
              <a:rPr lang="en-US" smtClean="0"/>
              <a:t>‹#›</a:t>
            </a:fld>
            <a:endParaRPr 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25042072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8DC6CE5-DB8A-496A-833A-95C471CFF961}" type="datetimeFigureOut">
              <a:rPr lang="en-US" smtClean="0"/>
              <a:t>10/20/2018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82C8CD-B605-40E3-9C4B-64076BC790C8}" type="slidenum">
              <a:rPr lang="en-US" smtClean="0"/>
              <a:t>‹#›</a:t>
            </a:fld>
            <a:endParaRPr lang="en-US"/>
          </a:p>
        </p:txBody>
      </p:sp>
    </p:spTree>
    <p:extLst>
      <p:ext uri="{BB962C8B-B14F-4D97-AF65-F5344CB8AC3E}">
        <p14:creationId xmlns:p14="http://schemas.microsoft.com/office/powerpoint/2010/main" val="1495742733"/>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8DC6CE5-DB8A-496A-833A-95C471CFF961}" type="datetimeFigureOut">
              <a:rPr lang="en-US" smtClean="0"/>
              <a:t>10/20/2018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82C8CD-B605-40E3-9C4B-64076BC790C8}" type="slidenum">
              <a:rPr lang="en-US" smtClean="0"/>
              <a:t>‹#›</a:t>
            </a:fld>
            <a:endParaRPr lang="en-US"/>
          </a:p>
        </p:txBody>
      </p:sp>
    </p:spTree>
    <p:extLst>
      <p:ext uri="{BB962C8B-B14F-4D97-AF65-F5344CB8AC3E}">
        <p14:creationId xmlns:p14="http://schemas.microsoft.com/office/powerpoint/2010/main" val="458339935"/>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8DC6CE5-DB8A-496A-833A-95C471CFF961}" type="datetimeFigureOut">
              <a:rPr lang="en-US" smtClean="0"/>
              <a:t>10/20/2018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82C8CD-B605-40E3-9C4B-64076BC790C8}" type="slidenum">
              <a:rPr lang="en-US" smtClean="0"/>
              <a:t>‹#›</a:t>
            </a:fld>
            <a:endParaRPr lang="en-US"/>
          </a:p>
        </p:txBody>
      </p:sp>
    </p:spTree>
    <p:extLst>
      <p:ext uri="{BB962C8B-B14F-4D97-AF65-F5344CB8AC3E}">
        <p14:creationId xmlns:p14="http://schemas.microsoft.com/office/powerpoint/2010/main" val="1738400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DC6CE5-DB8A-496A-833A-95C471CFF961}" type="datetimeFigureOut">
              <a:rPr lang="en-US" smtClean="0"/>
              <a:t>10/20/2018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82C8CD-B605-40E3-9C4B-64076BC790C8}" type="slidenum">
              <a:rPr lang="en-US" smtClean="0"/>
              <a:t>‹#›</a:t>
            </a:fld>
            <a:endParaRPr lang="en-US"/>
          </a:p>
        </p:txBody>
      </p:sp>
    </p:spTree>
    <p:extLst>
      <p:ext uri="{BB962C8B-B14F-4D97-AF65-F5344CB8AC3E}">
        <p14:creationId xmlns:p14="http://schemas.microsoft.com/office/powerpoint/2010/main" val="1358478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78DC6CE5-DB8A-496A-833A-95C471CFF961}" type="datetimeFigureOut">
              <a:rPr lang="en-US" smtClean="0"/>
              <a:t>10/20/2018</a:t>
            </a:fld>
            <a:endParaRPr lang="en-US"/>
          </a:p>
        </p:txBody>
      </p:sp>
      <p:sp>
        <p:nvSpPr>
          <p:cNvPr id="6" name="Footer Placeholder 5"/>
          <p:cNvSpPr>
            <a:spLocks noGrp="1"/>
          </p:cNvSpPr>
          <p:nvPr>
            <p:ph type="ftr" sz="quarter" idx="11"/>
          </p:nvPr>
        </p:nvSpPr>
        <p:spPr>
          <a:xfrm>
            <a:off x="2103620" y="6375679"/>
            <a:ext cx="3482179" cy="345796"/>
          </a:xfrm>
        </p:spPr>
        <p:txBody>
          <a:bodyPr/>
          <a:lstStyle/>
          <a:p>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0B82C8CD-B605-40E3-9C4B-64076BC790C8}" type="slidenum">
              <a:rPr lang="en-US" smtClean="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36678722"/>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78DC6CE5-DB8A-496A-833A-95C471CFF961}" type="datetimeFigureOut">
              <a:rPr lang="en-US" smtClean="0"/>
              <a:t>10/20/2018</a:t>
            </a:fld>
            <a:endParaRPr lang="en-US"/>
          </a:p>
        </p:txBody>
      </p:sp>
      <p:sp>
        <p:nvSpPr>
          <p:cNvPr id="6" name="Footer Placeholder 5"/>
          <p:cNvSpPr>
            <a:spLocks noGrp="1"/>
          </p:cNvSpPr>
          <p:nvPr>
            <p:ph type="ftr" sz="quarter" idx="11"/>
          </p:nvPr>
        </p:nvSpPr>
        <p:spPr>
          <a:xfrm>
            <a:off x="2103621" y="6375679"/>
            <a:ext cx="3482178" cy="345796"/>
          </a:xfrm>
        </p:spPr>
        <p:txBody>
          <a:bodyPr/>
          <a:lstStyle/>
          <a:p>
            <a:endParaRPr lang="en-US"/>
          </a:p>
        </p:txBody>
      </p:sp>
      <p:sp>
        <p:nvSpPr>
          <p:cNvPr id="7" name="Slide Number Placeholder 6"/>
          <p:cNvSpPr>
            <a:spLocks noGrp="1"/>
          </p:cNvSpPr>
          <p:nvPr>
            <p:ph type="sldNum" sz="quarter" idx="12"/>
          </p:nvPr>
        </p:nvSpPr>
        <p:spPr>
          <a:xfrm>
            <a:off x="5687568" y="6375679"/>
            <a:ext cx="1234440" cy="345796"/>
          </a:xfrm>
        </p:spPr>
        <p:txBody>
          <a:bodyPr/>
          <a:lstStyle/>
          <a:p>
            <a:fld id="{0B82C8CD-B605-40E3-9C4B-64076BC790C8}" type="slidenum">
              <a:rPr lang="en-US" smtClean="0"/>
              <a:t>‹#›</a:t>
            </a:fld>
            <a:endParaRPr lang="en-US"/>
          </a:p>
        </p:txBody>
      </p:sp>
    </p:spTree>
    <p:extLst>
      <p:ext uri="{BB962C8B-B14F-4D97-AF65-F5344CB8AC3E}">
        <p14:creationId xmlns:p14="http://schemas.microsoft.com/office/powerpoint/2010/main" val="3564350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78DC6CE5-DB8A-496A-833A-95C471CFF961}" type="datetimeFigureOut">
              <a:rPr lang="en-US" smtClean="0"/>
              <a:t>10/20/2018</a:t>
            </a:fld>
            <a:endParaRPr 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0B82C8CD-B605-40E3-9C4B-64076BC790C8}" type="slidenum">
              <a:rPr lang="en-US" smtClean="0"/>
              <a:t>‹#›</a:t>
            </a:fld>
            <a:endParaRPr 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683921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Design Project</a:t>
            </a:r>
          </a:p>
        </p:txBody>
      </p:sp>
      <p:sp>
        <p:nvSpPr>
          <p:cNvPr id="3" name="Subtitle 2"/>
          <p:cNvSpPr>
            <a:spLocks noGrp="1"/>
          </p:cNvSpPr>
          <p:nvPr>
            <p:ph type="subTitle" idx="1"/>
          </p:nvPr>
        </p:nvSpPr>
        <p:spPr/>
        <p:txBody>
          <a:bodyPr>
            <a:normAutofit lnSpcReduction="10000"/>
          </a:bodyPr>
          <a:lstStyle/>
          <a:p>
            <a:r>
              <a:rPr lang="en-US" dirty="0"/>
              <a:t>Process operations:</a:t>
            </a:r>
          </a:p>
          <a:p>
            <a:r>
              <a:rPr lang="en-US" dirty="0"/>
              <a:t>Scope and background research</a:t>
            </a:r>
          </a:p>
        </p:txBody>
      </p:sp>
    </p:spTree>
    <p:extLst>
      <p:ext uri="{BB962C8B-B14F-4D97-AF65-F5344CB8AC3E}">
        <p14:creationId xmlns:p14="http://schemas.microsoft.com/office/powerpoint/2010/main" val="29366064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Constraints - Budget management</a:t>
            </a:r>
          </a:p>
        </p:txBody>
      </p:sp>
      <p:sp>
        <p:nvSpPr>
          <p:cNvPr id="3" name="Content Placeholder 2"/>
          <p:cNvSpPr>
            <a:spLocks noGrp="1"/>
          </p:cNvSpPr>
          <p:nvPr>
            <p:ph idx="1"/>
          </p:nvPr>
        </p:nvSpPr>
        <p:spPr/>
        <p:txBody>
          <a:bodyPr/>
          <a:lstStyle/>
          <a:p>
            <a:r>
              <a:rPr lang="en-US" dirty="0"/>
              <a:t>Set budget vs proposed budget (+ or - %)</a:t>
            </a:r>
          </a:p>
          <a:p>
            <a:pPr marL="0" indent="0">
              <a:buNone/>
            </a:pPr>
            <a:endParaRPr lang="en-US" dirty="0"/>
          </a:p>
          <a:p>
            <a:r>
              <a:rPr lang="en-US" dirty="0"/>
              <a:t>What are some ways to manage your budget during a project?</a:t>
            </a:r>
          </a:p>
        </p:txBody>
      </p:sp>
    </p:spTree>
    <p:extLst>
      <p:ext uri="{BB962C8B-B14F-4D97-AF65-F5344CB8AC3E}">
        <p14:creationId xmlns:p14="http://schemas.microsoft.com/office/powerpoint/2010/main" val="2206368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Constraints - Time management</a:t>
            </a:r>
          </a:p>
        </p:txBody>
      </p:sp>
      <p:sp>
        <p:nvSpPr>
          <p:cNvPr id="3" name="Content Placeholder 2"/>
          <p:cNvSpPr>
            <a:spLocks noGrp="1"/>
          </p:cNvSpPr>
          <p:nvPr>
            <p:ph idx="1"/>
          </p:nvPr>
        </p:nvSpPr>
        <p:spPr/>
        <p:txBody>
          <a:bodyPr/>
          <a:lstStyle/>
          <a:p>
            <a:r>
              <a:rPr lang="en-US" dirty="0"/>
              <a:t>What are some ways to ensure that your project will finish on time?</a:t>
            </a:r>
          </a:p>
        </p:txBody>
      </p:sp>
    </p:spTree>
    <p:extLst>
      <p:ext uri="{BB962C8B-B14F-4D97-AF65-F5344CB8AC3E}">
        <p14:creationId xmlns:p14="http://schemas.microsoft.com/office/powerpoint/2010/main" val="581549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Constraints - Time Management</a:t>
            </a:r>
          </a:p>
        </p:txBody>
      </p:sp>
      <p:sp>
        <p:nvSpPr>
          <p:cNvPr id="3" name="Content Placeholder 2"/>
          <p:cNvSpPr>
            <a:spLocks noGrp="1"/>
          </p:cNvSpPr>
          <p:nvPr>
            <p:ph idx="1"/>
          </p:nvPr>
        </p:nvSpPr>
        <p:spPr/>
        <p:txBody>
          <a:bodyPr/>
          <a:lstStyle/>
          <a:p>
            <a:r>
              <a:rPr lang="en-US" dirty="0"/>
              <a:t>Set deadlines and stick to them</a:t>
            </a:r>
          </a:p>
          <a:p>
            <a:r>
              <a:rPr lang="en-US" dirty="0"/>
              <a:t>Create a schedule and stick to it</a:t>
            </a:r>
          </a:p>
          <a:p>
            <a:r>
              <a:rPr lang="en-US" dirty="0"/>
              <a:t>Use a Gantt chart </a:t>
            </a:r>
          </a:p>
          <a:p>
            <a:r>
              <a:rPr lang="en-US" dirty="0"/>
              <a:t>Weekly update meetings</a:t>
            </a:r>
          </a:p>
          <a:p>
            <a:r>
              <a:rPr lang="en-US" dirty="0"/>
              <a:t>Apply personal time management techniques to project</a:t>
            </a:r>
          </a:p>
        </p:txBody>
      </p:sp>
    </p:spTree>
    <p:extLst>
      <p:ext uri="{BB962C8B-B14F-4D97-AF65-F5344CB8AC3E}">
        <p14:creationId xmlns:p14="http://schemas.microsoft.com/office/powerpoint/2010/main" val="2428937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Constraints - Resource Management</a:t>
            </a:r>
          </a:p>
        </p:txBody>
      </p:sp>
      <p:sp>
        <p:nvSpPr>
          <p:cNvPr id="3" name="Content Placeholder 2"/>
          <p:cNvSpPr>
            <a:spLocks noGrp="1"/>
          </p:cNvSpPr>
          <p:nvPr>
            <p:ph idx="1"/>
          </p:nvPr>
        </p:nvSpPr>
        <p:spPr>
          <a:xfrm>
            <a:off x="1251678" y="1874517"/>
            <a:ext cx="10178322" cy="4005075"/>
          </a:xfrm>
        </p:spPr>
        <p:txBody>
          <a:bodyPr>
            <a:normAutofit fontScale="92500" lnSpcReduction="20000"/>
          </a:bodyPr>
          <a:lstStyle/>
          <a:p>
            <a:r>
              <a:rPr lang="en-US" dirty="0"/>
              <a:t>People </a:t>
            </a:r>
          </a:p>
          <a:p>
            <a:pPr lvl="1"/>
            <a:r>
              <a:rPr lang="en-US" dirty="0"/>
              <a:t>Internally</a:t>
            </a:r>
          </a:p>
          <a:p>
            <a:pPr lvl="1"/>
            <a:r>
              <a:rPr lang="en-US" dirty="0"/>
              <a:t>Externally</a:t>
            </a:r>
          </a:p>
          <a:p>
            <a:r>
              <a:rPr lang="en-US" dirty="0"/>
              <a:t>Equipment</a:t>
            </a:r>
          </a:p>
          <a:p>
            <a:pPr lvl="1"/>
            <a:r>
              <a:rPr lang="en-US" dirty="0"/>
              <a:t>To build</a:t>
            </a:r>
          </a:p>
          <a:p>
            <a:pPr lvl="1"/>
            <a:r>
              <a:rPr lang="en-US" dirty="0"/>
              <a:t>To buy</a:t>
            </a:r>
          </a:p>
          <a:p>
            <a:pPr lvl="1"/>
            <a:r>
              <a:rPr lang="en-US" dirty="0"/>
              <a:t>To use</a:t>
            </a:r>
          </a:p>
          <a:p>
            <a:r>
              <a:rPr lang="en-US" dirty="0"/>
              <a:t>Information</a:t>
            </a:r>
          </a:p>
          <a:p>
            <a:pPr lvl="1"/>
            <a:r>
              <a:rPr lang="en-US" dirty="0"/>
              <a:t>Sources </a:t>
            </a:r>
          </a:p>
          <a:p>
            <a:pPr lvl="1"/>
            <a:r>
              <a:rPr lang="en-US" dirty="0"/>
              <a:t>Documentation</a:t>
            </a:r>
          </a:p>
          <a:p>
            <a:pPr lvl="1"/>
            <a:r>
              <a:rPr lang="en-US" dirty="0"/>
              <a:t>Finished project report</a:t>
            </a:r>
          </a:p>
          <a:p>
            <a:pPr lvl="1"/>
            <a:r>
              <a:rPr lang="en-US" dirty="0"/>
              <a:t>Finished model</a:t>
            </a:r>
          </a:p>
        </p:txBody>
      </p:sp>
    </p:spTree>
    <p:extLst>
      <p:ext uri="{BB962C8B-B14F-4D97-AF65-F5344CB8AC3E}">
        <p14:creationId xmlns:p14="http://schemas.microsoft.com/office/powerpoint/2010/main" val="1686111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Constraints - Resource management</a:t>
            </a:r>
          </a:p>
        </p:txBody>
      </p:sp>
      <p:sp>
        <p:nvSpPr>
          <p:cNvPr id="3" name="Content Placeholder 2"/>
          <p:cNvSpPr>
            <a:spLocks noGrp="1"/>
          </p:cNvSpPr>
          <p:nvPr>
            <p:ph idx="1"/>
          </p:nvPr>
        </p:nvSpPr>
        <p:spPr/>
        <p:txBody>
          <a:bodyPr/>
          <a:lstStyle/>
          <a:p>
            <a:r>
              <a:rPr lang="en-US" dirty="0"/>
              <a:t>Ways to manage and keep track of your resources:</a:t>
            </a:r>
          </a:p>
          <a:p>
            <a:pPr lvl="1"/>
            <a:r>
              <a:rPr lang="en-US" dirty="0"/>
              <a:t>Gantt charts</a:t>
            </a:r>
          </a:p>
          <a:p>
            <a:pPr lvl="1"/>
            <a:r>
              <a:rPr lang="en-US" dirty="0"/>
              <a:t>MS Project Management</a:t>
            </a:r>
          </a:p>
          <a:p>
            <a:pPr lvl="1"/>
            <a:r>
              <a:rPr lang="en-US" dirty="0"/>
              <a:t>Controlled document</a:t>
            </a:r>
          </a:p>
          <a:p>
            <a:pPr lvl="1"/>
            <a:r>
              <a:rPr lang="en-US" dirty="0"/>
              <a:t>Group email</a:t>
            </a:r>
          </a:p>
          <a:p>
            <a:pPr lvl="1"/>
            <a:r>
              <a:rPr lang="en-US" dirty="0"/>
              <a:t>Google Drive</a:t>
            </a:r>
          </a:p>
          <a:p>
            <a:pPr lvl="1"/>
            <a:r>
              <a:rPr lang="en-US" dirty="0"/>
              <a:t>OneDrive</a:t>
            </a:r>
          </a:p>
          <a:p>
            <a:pPr lvl="1"/>
            <a:r>
              <a:rPr lang="en-US" dirty="0"/>
              <a:t>Single Binder/Place to keep all information</a:t>
            </a:r>
          </a:p>
        </p:txBody>
      </p:sp>
    </p:spTree>
    <p:extLst>
      <p:ext uri="{BB962C8B-B14F-4D97-AF65-F5344CB8AC3E}">
        <p14:creationId xmlns:p14="http://schemas.microsoft.com/office/powerpoint/2010/main" val="13710747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4DE8B-7AAA-4265-814E-79144EE6150E}"/>
              </a:ext>
            </a:extLst>
          </p:cNvPr>
          <p:cNvSpPr>
            <a:spLocks noGrp="1"/>
          </p:cNvSpPr>
          <p:nvPr>
            <p:ph type="title"/>
          </p:nvPr>
        </p:nvSpPr>
        <p:spPr/>
        <p:txBody>
          <a:bodyPr/>
          <a:lstStyle/>
          <a:p>
            <a:r>
              <a:rPr lang="en-US" dirty="0"/>
              <a:t>Gantt Chart</a:t>
            </a:r>
          </a:p>
        </p:txBody>
      </p:sp>
      <p:sp>
        <p:nvSpPr>
          <p:cNvPr id="3" name="Content Placeholder 2">
            <a:extLst>
              <a:ext uri="{FF2B5EF4-FFF2-40B4-BE49-F238E27FC236}">
                <a16:creationId xmlns:a16="http://schemas.microsoft.com/office/drawing/2014/main" id="{2CB28565-4BFD-460B-AE60-13E56FE47FC5}"/>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BB0CF787-9242-4268-B309-8C10313AB1D4}"/>
              </a:ext>
            </a:extLst>
          </p:cNvPr>
          <p:cNvPicPr>
            <a:picLocks noChangeAspect="1"/>
          </p:cNvPicPr>
          <p:nvPr/>
        </p:nvPicPr>
        <p:blipFill>
          <a:blip r:embed="rId2"/>
          <a:stretch>
            <a:fillRect/>
          </a:stretch>
        </p:blipFill>
        <p:spPr>
          <a:xfrm>
            <a:off x="1672318" y="1639887"/>
            <a:ext cx="7715250" cy="4391025"/>
          </a:xfrm>
          <a:prstGeom prst="rect">
            <a:avLst/>
          </a:prstGeom>
        </p:spPr>
      </p:pic>
    </p:spTree>
    <p:extLst>
      <p:ext uri="{BB962C8B-B14F-4D97-AF65-F5344CB8AC3E}">
        <p14:creationId xmlns:p14="http://schemas.microsoft.com/office/powerpoint/2010/main" val="3426853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Scope - Assumptions:</a:t>
            </a:r>
          </a:p>
        </p:txBody>
      </p:sp>
      <p:sp>
        <p:nvSpPr>
          <p:cNvPr id="3" name="Content Placeholder 2"/>
          <p:cNvSpPr>
            <a:spLocks noGrp="1"/>
          </p:cNvSpPr>
          <p:nvPr>
            <p:ph idx="1"/>
          </p:nvPr>
        </p:nvSpPr>
        <p:spPr/>
        <p:txBody>
          <a:bodyPr/>
          <a:lstStyle/>
          <a:p>
            <a:r>
              <a:rPr lang="en-US" dirty="0"/>
              <a:t>Statements about how you will address uncertain information as you conceive, plan, and perform your project.</a:t>
            </a:r>
          </a:p>
        </p:txBody>
      </p:sp>
    </p:spTree>
    <p:extLst>
      <p:ext uri="{BB962C8B-B14F-4D97-AF65-F5344CB8AC3E}">
        <p14:creationId xmlns:p14="http://schemas.microsoft.com/office/powerpoint/2010/main" val="3532715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p:txBody>
          <a:bodyPr>
            <a:normAutofit fontScale="92500"/>
          </a:bodyPr>
          <a:lstStyle/>
          <a:p>
            <a:r>
              <a:rPr lang="en-US" dirty="0"/>
              <a:t>Key Info</a:t>
            </a:r>
          </a:p>
          <a:p>
            <a:r>
              <a:rPr lang="en-US" dirty="0"/>
              <a:t>Background research is especially important for design projects, because you can learn from the experience of others rather than blunder around and repeat their mistakes. To make a </a:t>
            </a:r>
            <a:r>
              <a:rPr lang="en-US" b="1" dirty="0"/>
              <a:t>background research plan</a:t>
            </a:r>
            <a:r>
              <a:rPr lang="en-US" dirty="0"/>
              <a:t>— a roadmap of the research questions you need to answer -- follow these steps:</a:t>
            </a:r>
          </a:p>
          <a:p>
            <a:pPr lvl="1"/>
            <a:r>
              <a:rPr lang="en-US" dirty="0"/>
              <a:t>Identify questions to ask about your target user or customer. (get to know your customer)</a:t>
            </a:r>
          </a:p>
          <a:p>
            <a:pPr lvl="1"/>
            <a:r>
              <a:rPr lang="en-US" dirty="0"/>
              <a:t>Identify questions to ask about the products that already exist to solve the problem you defined or a problem that is very similar.</a:t>
            </a:r>
          </a:p>
          <a:p>
            <a:pPr lvl="1"/>
            <a:r>
              <a:rPr lang="en-US" dirty="0"/>
              <a:t>Plan to research how your product will work and how to make it.</a:t>
            </a:r>
          </a:p>
          <a:p>
            <a:pPr lvl="1"/>
            <a:r>
              <a:rPr lang="en-US" dirty="0"/>
              <a:t>Network with other people with more experience than yourself: your mentors, parents, and teachers. </a:t>
            </a:r>
          </a:p>
        </p:txBody>
      </p:sp>
    </p:spTree>
    <p:extLst>
      <p:ext uri="{BB962C8B-B14F-4D97-AF65-F5344CB8AC3E}">
        <p14:creationId xmlns:p14="http://schemas.microsoft.com/office/powerpoint/2010/main" val="17162423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Others</a:t>
            </a:r>
          </a:p>
        </p:txBody>
      </p:sp>
      <p:sp>
        <p:nvSpPr>
          <p:cNvPr id="3" name="Content Placeholder 2"/>
          <p:cNvSpPr>
            <a:spLocks noGrp="1"/>
          </p:cNvSpPr>
          <p:nvPr>
            <p:ph idx="1"/>
          </p:nvPr>
        </p:nvSpPr>
        <p:spPr>
          <a:xfrm>
            <a:off x="1251678" y="1717965"/>
            <a:ext cx="10178322" cy="4571999"/>
          </a:xfrm>
        </p:spPr>
        <p:txBody>
          <a:bodyPr>
            <a:normAutofit/>
          </a:bodyPr>
          <a:lstStyle/>
          <a:p>
            <a:r>
              <a:rPr lang="en-US" b="1" dirty="0"/>
              <a:t>Approval</a:t>
            </a:r>
          </a:p>
          <a:p>
            <a:pPr lvl="1"/>
            <a:r>
              <a:rPr lang="en-US" dirty="0"/>
              <a:t>Most projects need approval before starting this need overview of justification, “budget”, deliverables</a:t>
            </a:r>
          </a:p>
          <a:p>
            <a:r>
              <a:rPr lang="en-US" b="1" dirty="0"/>
              <a:t>Budgeting</a:t>
            </a:r>
            <a:r>
              <a:rPr lang="en-US" dirty="0"/>
              <a:t> – part of constraints</a:t>
            </a:r>
          </a:p>
          <a:p>
            <a:pPr lvl="1"/>
            <a:r>
              <a:rPr lang="en-US" dirty="0"/>
              <a:t>Most budgets in the approval stage are estimates and can be off by (5%-15%)</a:t>
            </a:r>
          </a:p>
          <a:p>
            <a:r>
              <a:rPr lang="en-US" b="1" dirty="0"/>
              <a:t>Timeline</a:t>
            </a:r>
          </a:p>
          <a:p>
            <a:pPr lvl="1"/>
            <a:r>
              <a:rPr lang="en-US" dirty="0"/>
              <a:t>Make a schedule for when different parts of the deliverables will be due during the project</a:t>
            </a:r>
          </a:p>
          <a:p>
            <a:r>
              <a:rPr lang="en-US" b="1" dirty="0"/>
              <a:t>Team Management Plan</a:t>
            </a:r>
          </a:p>
          <a:p>
            <a:pPr lvl="1"/>
            <a:r>
              <a:rPr lang="en-US" dirty="0"/>
              <a:t>Design a team contract</a:t>
            </a:r>
          </a:p>
          <a:p>
            <a:r>
              <a:rPr lang="en-US" b="1" dirty="0"/>
              <a:t>Design a Project Plan/Organizational System</a:t>
            </a:r>
          </a:p>
          <a:p>
            <a:pPr lvl="1"/>
            <a:r>
              <a:rPr lang="en-US" dirty="0"/>
              <a:t>Decide who is doing what, break project down into components</a:t>
            </a:r>
          </a:p>
          <a:p>
            <a:pPr lvl="1"/>
            <a:r>
              <a:rPr lang="en-US" dirty="0"/>
              <a:t>How will these components be organized?</a:t>
            </a:r>
          </a:p>
          <a:p>
            <a:endParaRPr lang="en-US" dirty="0"/>
          </a:p>
        </p:txBody>
      </p:sp>
    </p:spTree>
    <p:extLst>
      <p:ext uri="{BB962C8B-B14F-4D97-AF65-F5344CB8AC3E}">
        <p14:creationId xmlns:p14="http://schemas.microsoft.com/office/powerpoint/2010/main" val="4912623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Referencing/citing </a:t>
            </a:r>
          </a:p>
        </p:txBody>
      </p:sp>
      <p:sp>
        <p:nvSpPr>
          <p:cNvPr id="3" name="Content Placeholder 2"/>
          <p:cNvSpPr>
            <a:spLocks noGrp="1"/>
          </p:cNvSpPr>
          <p:nvPr>
            <p:ph idx="1"/>
          </p:nvPr>
        </p:nvSpPr>
        <p:spPr/>
        <p:txBody>
          <a:bodyPr/>
          <a:lstStyle/>
          <a:p>
            <a:r>
              <a:rPr lang="en-US" dirty="0"/>
              <a:t>IEEE  (Institute of Electrical and Electronics Engineers)</a:t>
            </a:r>
          </a:p>
          <a:p>
            <a:r>
              <a:rPr lang="en-US" dirty="0"/>
              <a:t>AMA (American Medical Association)</a:t>
            </a:r>
          </a:p>
          <a:p>
            <a:r>
              <a:rPr lang="en-US" dirty="0"/>
              <a:t>APA (American Psychological Association) used in education, psychology, and sciences</a:t>
            </a:r>
          </a:p>
          <a:p>
            <a:r>
              <a:rPr lang="en-US" dirty="0"/>
              <a:t>MLA (Modern Language Association) – style used in humanities</a:t>
            </a:r>
          </a:p>
          <a:p>
            <a:r>
              <a:rPr lang="en-US" dirty="0"/>
              <a:t>Chicago – used in business, history, and the fine arts</a:t>
            </a:r>
          </a:p>
        </p:txBody>
      </p:sp>
    </p:spTree>
    <p:extLst>
      <p:ext uri="{BB962C8B-B14F-4D97-AF65-F5344CB8AC3E}">
        <p14:creationId xmlns:p14="http://schemas.microsoft.com/office/powerpoint/2010/main" val="59804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Scope</a:t>
            </a:r>
          </a:p>
        </p:txBody>
      </p:sp>
      <p:sp>
        <p:nvSpPr>
          <p:cNvPr id="3" name="Content Placeholder 2"/>
          <p:cNvSpPr>
            <a:spLocks noGrp="1"/>
          </p:cNvSpPr>
          <p:nvPr>
            <p:ph idx="1"/>
          </p:nvPr>
        </p:nvSpPr>
        <p:spPr/>
        <p:txBody>
          <a:bodyPr/>
          <a:lstStyle/>
          <a:p>
            <a:r>
              <a:rPr lang="en-US" dirty="0"/>
              <a:t>Includes:</a:t>
            </a:r>
          </a:p>
          <a:p>
            <a:pPr lvl="1"/>
            <a:r>
              <a:rPr lang="en-US" dirty="0"/>
              <a:t>Justification</a:t>
            </a:r>
          </a:p>
          <a:p>
            <a:pPr lvl="1"/>
            <a:r>
              <a:rPr lang="en-US" dirty="0"/>
              <a:t>Product scope description</a:t>
            </a:r>
          </a:p>
          <a:p>
            <a:pPr lvl="1"/>
            <a:r>
              <a:rPr lang="en-US" dirty="0"/>
              <a:t>Acceptance criteria</a:t>
            </a:r>
          </a:p>
          <a:p>
            <a:pPr lvl="1"/>
            <a:r>
              <a:rPr lang="en-US" dirty="0"/>
              <a:t>Deliverables</a:t>
            </a:r>
          </a:p>
          <a:p>
            <a:pPr lvl="1"/>
            <a:r>
              <a:rPr lang="en-US" dirty="0"/>
              <a:t>Project Exclusions</a:t>
            </a:r>
          </a:p>
          <a:p>
            <a:pPr lvl="1"/>
            <a:r>
              <a:rPr lang="en-US" dirty="0"/>
              <a:t>Constraints</a:t>
            </a:r>
          </a:p>
          <a:p>
            <a:pPr lvl="1"/>
            <a:r>
              <a:rPr lang="en-US" dirty="0"/>
              <a:t>Assumptions</a:t>
            </a:r>
          </a:p>
          <a:p>
            <a:pPr lvl="1"/>
            <a:r>
              <a:rPr lang="en-US" dirty="0"/>
              <a:t>Safety Considerations</a:t>
            </a:r>
          </a:p>
        </p:txBody>
      </p:sp>
    </p:spTree>
    <p:extLst>
      <p:ext uri="{BB962C8B-B14F-4D97-AF65-F5344CB8AC3E}">
        <p14:creationId xmlns:p14="http://schemas.microsoft.com/office/powerpoint/2010/main" val="3324045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References</a:t>
            </a:r>
          </a:p>
        </p:txBody>
      </p:sp>
      <p:sp>
        <p:nvSpPr>
          <p:cNvPr id="3" name="Content Placeholder 2"/>
          <p:cNvSpPr>
            <a:spLocks noGrp="1"/>
          </p:cNvSpPr>
          <p:nvPr>
            <p:ph idx="1"/>
          </p:nvPr>
        </p:nvSpPr>
        <p:spPr/>
        <p:txBody>
          <a:bodyPr/>
          <a:lstStyle/>
          <a:p>
            <a:r>
              <a:rPr lang="en-US" dirty="0"/>
              <a:t>IEEE citation style includes in-text citations, numbered in square brackets, which refer to the full citation listed in the reference list at the end of the paper. The reference list is organized numerically, not alphabetically at the end of the paper. </a:t>
            </a:r>
          </a:p>
        </p:txBody>
      </p:sp>
    </p:spTree>
    <p:extLst>
      <p:ext uri="{BB962C8B-B14F-4D97-AF65-F5344CB8AC3E}">
        <p14:creationId xmlns:p14="http://schemas.microsoft.com/office/powerpoint/2010/main" val="36176406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 In Text citing</a:t>
            </a:r>
          </a:p>
        </p:txBody>
      </p:sp>
      <p:sp>
        <p:nvSpPr>
          <p:cNvPr id="3" name="Content Placeholder 2"/>
          <p:cNvSpPr>
            <a:spLocks noGrp="1"/>
          </p:cNvSpPr>
          <p:nvPr>
            <p:ph idx="1"/>
          </p:nvPr>
        </p:nvSpPr>
        <p:spPr/>
        <p:txBody>
          <a:bodyPr>
            <a:normAutofit lnSpcReduction="10000"/>
          </a:bodyPr>
          <a:lstStyle/>
          <a:p>
            <a:r>
              <a:rPr lang="en-US" dirty="0"/>
              <a:t>It is not necessary to mention an author's name, pages used, or date of publication in the in-text citation. Instead, refer to the source with a number in a square bracket, e.g. [1], that will then correspond to the full citation in your reference list.</a:t>
            </a:r>
          </a:p>
          <a:p>
            <a:r>
              <a:rPr lang="en-US" dirty="0"/>
              <a:t>Rules:</a:t>
            </a:r>
          </a:p>
          <a:p>
            <a:pPr lvl="1"/>
            <a:r>
              <a:rPr lang="en-US" dirty="0"/>
              <a:t>Place bracketed citations within the line of text, before any punctuation, with a space before the first bracket.</a:t>
            </a:r>
          </a:p>
          <a:p>
            <a:pPr lvl="1"/>
            <a:r>
              <a:rPr lang="en-US" dirty="0"/>
              <a:t>Number your sources as you cite them in the paper. Once you have referred to a source and given it a number, continue to use that number as you cite that source throughout the paper.</a:t>
            </a:r>
          </a:p>
          <a:p>
            <a:pPr lvl="1"/>
            <a:r>
              <a:rPr lang="en-US" dirty="0"/>
              <a:t>When citing multiple sources at once, the preferred method is to list each number separately, in its own brackets, using a comma or dash between numbers, as such: [1], [3], [5] or [1] - [5].</a:t>
            </a:r>
          </a:p>
          <a:p>
            <a:pPr lvl="1"/>
            <a:endParaRPr lang="en-US" dirty="0"/>
          </a:p>
        </p:txBody>
      </p:sp>
    </p:spTree>
    <p:extLst>
      <p:ext uri="{BB962C8B-B14F-4D97-AF65-F5344CB8AC3E}">
        <p14:creationId xmlns:p14="http://schemas.microsoft.com/office/powerpoint/2010/main" val="13041397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IEEE In-Text Citing Examples</a:t>
            </a:r>
          </a:p>
        </p:txBody>
      </p:sp>
      <p:sp>
        <p:nvSpPr>
          <p:cNvPr id="3" name="Content Placeholder 2"/>
          <p:cNvSpPr>
            <a:spLocks noGrp="1"/>
          </p:cNvSpPr>
          <p:nvPr>
            <p:ph idx="1"/>
          </p:nvPr>
        </p:nvSpPr>
        <p:spPr/>
        <p:txBody>
          <a:bodyPr/>
          <a:lstStyle/>
          <a:p>
            <a:r>
              <a:rPr lang="en-US" dirty="0"/>
              <a:t>"...end of the line for my research [13]."</a:t>
            </a:r>
          </a:p>
          <a:p>
            <a:r>
              <a:rPr lang="en-US" dirty="0"/>
              <a:t>"This theory was first put forward in 1987 [1]."</a:t>
            </a:r>
          </a:p>
          <a:p>
            <a:r>
              <a:rPr lang="en-US" dirty="0"/>
              <a:t>"</a:t>
            </a:r>
            <a:r>
              <a:rPr lang="en-US" dirty="0" err="1"/>
              <a:t>Scholtz</a:t>
            </a:r>
            <a:r>
              <a:rPr lang="en-US" dirty="0"/>
              <a:t> [2] has argued that..."</a:t>
            </a:r>
          </a:p>
          <a:p>
            <a:r>
              <a:rPr lang="en-US" dirty="0"/>
              <a:t>"Several recent studies [3], [4], [15], [16] have suggested that...."</a:t>
            </a:r>
          </a:p>
          <a:p>
            <a:r>
              <a:rPr lang="en-US" dirty="0"/>
              <a:t>"For example, see [7]."</a:t>
            </a:r>
          </a:p>
          <a:p>
            <a:pPr marL="0" indent="0">
              <a:buNone/>
            </a:pPr>
            <a:endParaRPr lang="en-US" dirty="0"/>
          </a:p>
        </p:txBody>
      </p:sp>
    </p:spTree>
    <p:extLst>
      <p:ext uri="{BB962C8B-B14F-4D97-AF65-F5344CB8AC3E}">
        <p14:creationId xmlns:p14="http://schemas.microsoft.com/office/powerpoint/2010/main" val="2811260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Scope - Justification:</a:t>
            </a:r>
          </a:p>
        </p:txBody>
      </p:sp>
      <p:sp>
        <p:nvSpPr>
          <p:cNvPr id="3" name="Content Placeholder 2"/>
          <p:cNvSpPr>
            <a:spLocks noGrp="1"/>
          </p:cNvSpPr>
          <p:nvPr>
            <p:ph idx="1"/>
          </p:nvPr>
        </p:nvSpPr>
        <p:spPr/>
        <p:txBody>
          <a:bodyPr/>
          <a:lstStyle/>
          <a:p>
            <a:r>
              <a:rPr lang="en-US" dirty="0"/>
              <a:t>A brief statement regarding the need your project addresses.</a:t>
            </a:r>
          </a:p>
          <a:p>
            <a:pPr lvl="1"/>
            <a:r>
              <a:rPr lang="en-US" dirty="0"/>
              <a:t>Why does this project need to be completed?</a:t>
            </a:r>
          </a:p>
          <a:p>
            <a:pPr lvl="2"/>
            <a:r>
              <a:rPr lang="en-US" dirty="0"/>
              <a:t>Necessary</a:t>
            </a:r>
          </a:p>
          <a:p>
            <a:pPr lvl="2"/>
            <a:r>
              <a:rPr lang="en-US" dirty="0"/>
              <a:t>Meet market conditions</a:t>
            </a:r>
          </a:p>
          <a:p>
            <a:pPr lvl="2"/>
            <a:r>
              <a:rPr lang="en-US" dirty="0"/>
              <a:t>Economically justified</a:t>
            </a:r>
          </a:p>
          <a:p>
            <a:pPr marL="914400" lvl="2" indent="0">
              <a:buNone/>
            </a:pPr>
            <a:endParaRPr lang="en-US" dirty="0"/>
          </a:p>
          <a:p>
            <a:endParaRPr lang="en-US" dirty="0"/>
          </a:p>
        </p:txBody>
      </p:sp>
    </p:spTree>
    <p:extLst>
      <p:ext uri="{BB962C8B-B14F-4D97-AF65-F5344CB8AC3E}">
        <p14:creationId xmlns:p14="http://schemas.microsoft.com/office/powerpoint/2010/main" val="2938231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Scope - Product scope description:</a:t>
            </a:r>
            <a:r>
              <a:rPr lang="en-US" dirty="0"/>
              <a:t> </a:t>
            </a:r>
          </a:p>
        </p:txBody>
      </p:sp>
      <p:sp>
        <p:nvSpPr>
          <p:cNvPr id="3" name="Content Placeholder 2"/>
          <p:cNvSpPr>
            <a:spLocks noGrp="1"/>
          </p:cNvSpPr>
          <p:nvPr>
            <p:ph idx="1"/>
          </p:nvPr>
        </p:nvSpPr>
        <p:spPr/>
        <p:txBody>
          <a:bodyPr/>
          <a:lstStyle/>
          <a:p>
            <a:r>
              <a:rPr lang="en-US" dirty="0"/>
              <a:t>The characteristics of the products, services, and/or results your project will produce.</a:t>
            </a:r>
          </a:p>
          <a:p>
            <a:endParaRPr lang="en-US" dirty="0"/>
          </a:p>
        </p:txBody>
      </p:sp>
    </p:spTree>
    <p:extLst>
      <p:ext uri="{BB962C8B-B14F-4D97-AF65-F5344CB8AC3E}">
        <p14:creationId xmlns:p14="http://schemas.microsoft.com/office/powerpoint/2010/main" val="611873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Scope - Acceptance criteria:</a:t>
            </a:r>
            <a:endParaRPr lang="en-US" dirty="0"/>
          </a:p>
        </p:txBody>
      </p:sp>
      <p:sp>
        <p:nvSpPr>
          <p:cNvPr id="3" name="Content Placeholder 2"/>
          <p:cNvSpPr>
            <a:spLocks noGrp="1"/>
          </p:cNvSpPr>
          <p:nvPr>
            <p:ph idx="1"/>
          </p:nvPr>
        </p:nvSpPr>
        <p:spPr/>
        <p:txBody>
          <a:bodyPr/>
          <a:lstStyle/>
          <a:p>
            <a:r>
              <a:rPr lang="en-US" dirty="0"/>
              <a:t>The conditions that must be met before project deliverables are accepted.</a:t>
            </a:r>
          </a:p>
        </p:txBody>
      </p:sp>
    </p:spTree>
    <p:extLst>
      <p:ext uri="{BB962C8B-B14F-4D97-AF65-F5344CB8AC3E}">
        <p14:creationId xmlns:p14="http://schemas.microsoft.com/office/powerpoint/2010/main" val="1346798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Scope - Deliverables:</a:t>
            </a:r>
            <a:endParaRPr lang="en-US" dirty="0"/>
          </a:p>
        </p:txBody>
      </p:sp>
      <p:sp>
        <p:nvSpPr>
          <p:cNvPr id="3" name="Content Placeholder 2"/>
          <p:cNvSpPr>
            <a:spLocks noGrp="1"/>
          </p:cNvSpPr>
          <p:nvPr>
            <p:ph idx="1"/>
          </p:nvPr>
        </p:nvSpPr>
        <p:spPr/>
        <p:txBody>
          <a:bodyPr/>
          <a:lstStyle/>
          <a:p>
            <a:r>
              <a:rPr lang="en-US" dirty="0"/>
              <a:t>The products, services, and/or results your project will produce (also referred to as </a:t>
            </a:r>
            <a:r>
              <a:rPr lang="en-US" i="1" dirty="0"/>
              <a:t>objectives</a:t>
            </a:r>
            <a:r>
              <a:rPr lang="en-US" dirty="0"/>
              <a:t>).</a:t>
            </a:r>
          </a:p>
          <a:p>
            <a:pPr lvl="1"/>
            <a:r>
              <a:rPr lang="en-US" dirty="0"/>
              <a:t>If you complete/meet all of your deliverables, then your “project” is considered 100% successful</a:t>
            </a:r>
          </a:p>
        </p:txBody>
      </p:sp>
    </p:spTree>
    <p:extLst>
      <p:ext uri="{BB962C8B-B14F-4D97-AF65-F5344CB8AC3E}">
        <p14:creationId xmlns:p14="http://schemas.microsoft.com/office/powerpoint/2010/main" val="3562465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Scope - Project Exclusions:</a:t>
            </a:r>
            <a:r>
              <a:rPr lang="en-US" dirty="0"/>
              <a:t> </a:t>
            </a:r>
          </a:p>
        </p:txBody>
      </p:sp>
      <p:sp>
        <p:nvSpPr>
          <p:cNvPr id="3" name="Content Placeholder 2"/>
          <p:cNvSpPr>
            <a:spLocks noGrp="1"/>
          </p:cNvSpPr>
          <p:nvPr>
            <p:ph idx="1"/>
          </p:nvPr>
        </p:nvSpPr>
        <p:spPr/>
        <p:txBody>
          <a:bodyPr/>
          <a:lstStyle/>
          <a:p>
            <a:r>
              <a:rPr lang="en-US" dirty="0"/>
              <a:t>Statements about what the project will not accomplish or produce.</a:t>
            </a:r>
          </a:p>
        </p:txBody>
      </p:sp>
    </p:spTree>
    <p:extLst>
      <p:ext uri="{BB962C8B-B14F-4D97-AF65-F5344CB8AC3E}">
        <p14:creationId xmlns:p14="http://schemas.microsoft.com/office/powerpoint/2010/main" val="949537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Scope - Constraints:</a:t>
            </a:r>
            <a:endParaRPr lang="en-US" dirty="0"/>
          </a:p>
        </p:txBody>
      </p:sp>
      <p:sp>
        <p:nvSpPr>
          <p:cNvPr id="3" name="Content Placeholder 2"/>
          <p:cNvSpPr>
            <a:spLocks noGrp="1"/>
          </p:cNvSpPr>
          <p:nvPr>
            <p:ph idx="1"/>
          </p:nvPr>
        </p:nvSpPr>
        <p:spPr/>
        <p:txBody>
          <a:bodyPr/>
          <a:lstStyle/>
          <a:p>
            <a:r>
              <a:rPr lang="en-US" dirty="0"/>
              <a:t>Restrictions that limit what you can achieve, how and when you can achieve it, and how much achieving it can cost.</a:t>
            </a:r>
          </a:p>
          <a:p>
            <a:pPr lvl="1"/>
            <a:r>
              <a:rPr lang="en-US" dirty="0"/>
              <a:t>Budget Management</a:t>
            </a:r>
          </a:p>
          <a:p>
            <a:pPr lvl="1"/>
            <a:r>
              <a:rPr lang="en-US" dirty="0"/>
              <a:t>Time Management</a:t>
            </a:r>
          </a:p>
          <a:p>
            <a:pPr lvl="1"/>
            <a:r>
              <a:rPr lang="en-US" dirty="0"/>
              <a:t>Resource Management</a:t>
            </a:r>
          </a:p>
        </p:txBody>
      </p:sp>
    </p:spTree>
    <p:extLst>
      <p:ext uri="{BB962C8B-B14F-4D97-AF65-F5344CB8AC3E}">
        <p14:creationId xmlns:p14="http://schemas.microsoft.com/office/powerpoint/2010/main" val="1304526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Scope: Constraints - Management of a project</a:t>
            </a:r>
          </a:p>
        </p:txBody>
      </p:sp>
      <p:sp>
        <p:nvSpPr>
          <p:cNvPr id="3" name="Content Placeholder 2"/>
          <p:cNvSpPr>
            <a:spLocks noGrp="1"/>
          </p:cNvSpPr>
          <p:nvPr>
            <p:ph idx="1"/>
          </p:nvPr>
        </p:nvSpPr>
        <p:spPr>
          <a:xfrm>
            <a:off x="685800" y="2194560"/>
            <a:ext cx="11506200" cy="4024125"/>
          </a:xfrm>
        </p:spPr>
        <p:txBody>
          <a:bodyPr/>
          <a:lstStyle/>
          <a:p>
            <a:pPr marL="0" indent="0">
              <a:buNone/>
            </a:pPr>
            <a:r>
              <a:rPr lang="en-US" dirty="0"/>
              <a:t>  </a:t>
            </a:r>
          </a:p>
          <a:p>
            <a:pPr marL="0" indent="0">
              <a:buNone/>
            </a:pPr>
            <a:endParaRPr lang="en-US" dirty="0"/>
          </a:p>
          <a:p>
            <a:pPr marL="0" indent="0">
              <a:buNone/>
            </a:pPr>
            <a:r>
              <a:rPr lang="en-US" dirty="0"/>
              <a:t>   Budget management    		     Time management             		 Resource management</a:t>
            </a:r>
          </a:p>
          <a:p>
            <a:endParaRPr lang="en-US" dirty="0"/>
          </a:p>
        </p:txBody>
      </p:sp>
      <p:pic>
        <p:nvPicPr>
          <p:cNvPr id="4" name="Picture 3"/>
          <p:cNvPicPr>
            <a:picLocks noChangeAspect="1"/>
          </p:cNvPicPr>
          <p:nvPr/>
        </p:nvPicPr>
        <p:blipFill>
          <a:blip r:embed="rId2"/>
          <a:stretch>
            <a:fillRect/>
          </a:stretch>
        </p:blipFill>
        <p:spPr>
          <a:xfrm>
            <a:off x="876759" y="3849329"/>
            <a:ext cx="2949781" cy="1970705"/>
          </a:xfrm>
          <a:prstGeom prst="rect">
            <a:avLst/>
          </a:prstGeom>
        </p:spPr>
      </p:pic>
      <p:pic>
        <p:nvPicPr>
          <p:cNvPr id="5" name="Picture 4"/>
          <p:cNvPicPr>
            <a:picLocks noChangeAspect="1"/>
          </p:cNvPicPr>
          <p:nvPr/>
        </p:nvPicPr>
        <p:blipFill>
          <a:blip r:embed="rId3"/>
          <a:stretch>
            <a:fillRect/>
          </a:stretch>
        </p:blipFill>
        <p:spPr>
          <a:xfrm>
            <a:off x="4411789" y="3567307"/>
            <a:ext cx="3144703" cy="2651378"/>
          </a:xfrm>
          <a:prstGeom prst="rect">
            <a:avLst/>
          </a:prstGeom>
        </p:spPr>
      </p:pic>
      <p:pic>
        <p:nvPicPr>
          <p:cNvPr id="6" name="Picture 5"/>
          <p:cNvPicPr>
            <a:picLocks noChangeAspect="1"/>
          </p:cNvPicPr>
          <p:nvPr/>
        </p:nvPicPr>
        <p:blipFill>
          <a:blip r:embed="rId4"/>
          <a:stretch>
            <a:fillRect/>
          </a:stretch>
        </p:blipFill>
        <p:spPr>
          <a:xfrm>
            <a:off x="8141741" y="3750841"/>
            <a:ext cx="3713013" cy="2284310"/>
          </a:xfrm>
          <a:prstGeom prst="rect">
            <a:avLst/>
          </a:prstGeom>
        </p:spPr>
      </p:pic>
    </p:spTree>
    <p:extLst>
      <p:ext uri="{BB962C8B-B14F-4D97-AF65-F5344CB8AC3E}">
        <p14:creationId xmlns:p14="http://schemas.microsoft.com/office/powerpoint/2010/main" val="408892225"/>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D94CA25841964488BF988E8004571A" ma:contentTypeVersion="14" ma:contentTypeDescription="Create a new document." ma:contentTypeScope="" ma:versionID="6eba309002af605921e0de39f60d254d">
  <xsd:schema xmlns:xsd="http://www.w3.org/2001/XMLSchema" xmlns:xs="http://www.w3.org/2001/XMLSchema" xmlns:p="http://schemas.microsoft.com/office/2006/metadata/properties" xmlns:ns2="74c3f95c-9d16-4366-a535-6939a9a0ede8" xmlns:ns3="0fddc00e-a027-47f3-a811-12f0b85146a5" targetNamespace="http://schemas.microsoft.com/office/2006/metadata/properties" ma:root="true" ma:fieldsID="39ef5b858bd6d733b35b6a2209294591" ns2:_="" ns3:_="">
    <xsd:import namespace="74c3f95c-9d16-4366-a535-6939a9a0ede8"/>
    <xsd:import namespace="0fddc00e-a027-47f3-a811-12f0b85146a5"/>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2:SharedWithUsers" minOccurs="0"/>
                <xsd:element ref="ns2:SharedWithDetails" minOccurs="0"/>
                <xsd:element ref="ns3:MediaServiceDateTaken" minOccurs="0"/>
                <xsd:element ref="ns3:MediaServiceLocatio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c3f95c-9d16-4366-a535-6939a9a0ede8"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Enterprise Keywords" ma:fieldId="{23f27201-bee3-471e-b2e7-b64fd8b7ca38}" ma:taxonomyMulti="true" ma:sspId="f95a9afa-61c7-4e96-8bec-901bd188774b"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description="" ma:hidden="true" ma:list="{26974392-7420-4eca-b99f-bc2cb966c9c0}" ma:internalName="TaxCatchAll" ma:showField="CatchAllData" ma:web="74c3f95c-9d16-4366-a535-6939a9a0ede8">
      <xsd:complexType>
        <xsd:complexContent>
          <xsd:extension base="dms:MultiChoiceLookup">
            <xsd:sequence>
              <xsd:element name="Value" type="dms:Lookup" maxOccurs="unbounded" minOccurs="0" nillable="true"/>
            </xsd:sequence>
          </xsd:extension>
        </xsd:complexContent>
      </xsd:complexType>
    </xsd:element>
    <xsd:element name="SharedWithUsers" ma:index="13"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fddc00e-a027-47f3-a811-12f0b85146a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AutoTags" ma:index="17" nillable="true" ma:displayName="MediaServiceAutoTags" ma:internalName="MediaServiceAutoTags"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KeywordTaxHTField xmlns="74c3f95c-9d16-4366-a535-6939a9a0ede8">
      <Terms xmlns="http://schemas.microsoft.com/office/infopath/2007/PartnerControls"/>
    </TaxKeywordTaxHTField>
    <TaxCatchAll xmlns="74c3f95c-9d16-4366-a535-6939a9a0ede8"/>
  </documentManagement>
</p:properties>
</file>

<file path=customXml/itemProps1.xml><?xml version="1.0" encoding="utf-8"?>
<ds:datastoreItem xmlns:ds="http://schemas.openxmlformats.org/officeDocument/2006/customXml" ds:itemID="{B39C1A46-C270-46F2-9E4E-DF4F2D7667C7}"/>
</file>

<file path=customXml/itemProps2.xml><?xml version="1.0" encoding="utf-8"?>
<ds:datastoreItem xmlns:ds="http://schemas.openxmlformats.org/officeDocument/2006/customXml" ds:itemID="{F6DD2A22-3B6D-4787-85AE-F90850DFD274}"/>
</file>

<file path=customXml/itemProps3.xml><?xml version="1.0" encoding="utf-8"?>
<ds:datastoreItem xmlns:ds="http://schemas.openxmlformats.org/officeDocument/2006/customXml" ds:itemID="{96E02974-9493-4024-B445-0CDE8F82F5C3}"/>
</file>

<file path=docProps/app.xml><?xml version="1.0" encoding="utf-8"?>
<Properties xmlns="http://schemas.openxmlformats.org/officeDocument/2006/extended-properties" xmlns:vt="http://schemas.openxmlformats.org/officeDocument/2006/docPropsVTypes">
  <Template>Badge</Template>
  <TotalTime>1029</TotalTime>
  <Words>795</Words>
  <Application>Microsoft Office PowerPoint</Application>
  <PresentationFormat>Widescreen</PresentationFormat>
  <Paragraphs>113</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Gill Sans MT</vt:lpstr>
      <vt:lpstr>Impact</vt:lpstr>
      <vt:lpstr>Badge</vt:lpstr>
      <vt:lpstr>Design Project</vt:lpstr>
      <vt:lpstr>Scope</vt:lpstr>
      <vt:lpstr>Scope - Justification:</vt:lpstr>
      <vt:lpstr>Scope - Product scope description: </vt:lpstr>
      <vt:lpstr>Scope - Acceptance criteria:</vt:lpstr>
      <vt:lpstr>Scope - Deliverables:</vt:lpstr>
      <vt:lpstr>Scope - Project Exclusions: </vt:lpstr>
      <vt:lpstr>Scope - Constraints:</vt:lpstr>
      <vt:lpstr>Scope: Constraints - Management of a project</vt:lpstr>
      <vt:lpstr>Constraints - Budget management</vt:lpstr>
      <vt:lpstr>Constraints - Time management</vt:lpstr>
      <vt:lpstr>Constraints - Time Management</vt:lpstr>
      <vt:lpstr>Constraints - Resource Management</vt:lpstr>
      <vt:lpstr>Constraints - Resource management</vt:lpstr>
      <vt:lpstr>Gantt Chart</vt:lpstr>
      <vt:lpstr>Scope - Assumptions:</vt:lpstr>
      <vt:lpstr>Background</vt:lpstr>
      <vt:lpstr>Others</vt:lpstr>
      <vt:lpstr>Referencing/citing </vt:lpstr>
      <vt:lpstr>IEEE References</vt:lpstr>
      <vt:lpstr>IEEE – In Text citing</vt:lpstr>
      <vt:lpstr>IEEE In-Text Citing Examples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 Project</dc:title>
  <dc:creator>Ulseth, Katherine F</dc:creator>
  <cp:lastModifiedBy>Ulseth, Katherine F</cp:lastModifiedBy>
  <cp:revision>15</cp:revision>
  <dcterms:created xsi:type="dcterms:W3CDTF">2017-01-23T16:32:41Z</dcterms:created>
  <dcterms:modified xsi:type="dcterms:W3CDTF">2018-10-20T23:11:09Z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0x01010070D94CA25841964488BF988E8004571A</vt:lpwstr>
  </property>
</Properties>
</file>