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85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10/21/2018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10/21/2018</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10/21/2018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9A34F-1DDF-4EF4-AAD0-0D8CDD5F14EE}"/>
              </a:ext>
            </a:extLst>
          </p:cNvPr>
          <p:cNvSpPr>
            <a:spLocks noGrp="1"/>
          </p:cNvSpPr>
          <p:nvPr>
            <p:ph type="ctrTitle"/>
          </p:nvPr>
        </p:nvSpPr>
        <p:spPr/>
        <p:txBody>
          <a:bodyPr/>
          <a:lstStyle/>
          <a:p>
            <a:r>
              <a:rPr lang="en-US" dirty="0"/>
              <a:t>Six Sigma </a:t>
            </a:r>
          </a:p>
        </p:txBody>
      </p:sp>
      <p:sp>
        <p:nvSpPr>
          <p:cNvPr id="3" name="Subtitle 2">
            <a:extLst>
              <a:ext uri="{FF2B5EF4-FFF2-40B4-BE49-F238E27FC236}">
                <a16:creationId xmlns:a16="http://schemas.microsoft.com/office/drawing/2014/main" id="{0FB4BE07-4080-4311-9910-D818CEEEE694}"/>
              </a:ext>
            </a:extLst>
          </p:cNvPr>
          <p:cNvSpPr>
            <a:spLocks noGrp="1"/>
          </p:cNvSpPr>
          <p:nvPr>
            <p:ph type="subTitle" idx="1"/>
          </p:nvPr>
        </p:nvSpPr>
        <p:spPr/>
        <p:txBody>
          <a:bodyPr/>
          <a:lstStyle/>
          <a:p>
            <a:r>
              <a:rPr lang="en-US"/>
              <a:t>Process Operations</a:t>
            </a:r>
          </a:p>
          <a:p>
            <a:r>
              <a:rPr lang="en-US"/>
              <a:t>Prof</a:t>
            </a:r>
            <a:r>
              <a:rPr lang="en-US" dirty="0"/>
              <a:t>. III</a:t>
            </a:r>
          </a:p>
        </p:txBody>
      </p:sp>
    </p:spTree>
    <p:extLst>
      <p:ext uri="{BB962C8B-B14F-4D97-AF65-F5344CB8AC3E}">
        <p14:creationId xmlns:p14="http://schemas.microsoft.com/office/powerpoint/2010/main" val="1241879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C00AE-D41A-4FDD-BEF1-C491510C688E}"/>
              </a:ext>
            </a:extLst>
          </p:cNvPr>
          <p:cNvSpPr>
            <a:spLocks noGrp="1"/>
          </p:cNvSpPr>
          <p:nvPr>
            <p:ph type="title"/>
          </p:nvPr>
        </p:nvSpPr>
        <p:spPr/>
        <p:txBody>
          <a:bodyPr/>
          <a:lstStyle/>
          <a:p>
            <a:r>
              <a:rPr lang="en-US" dirty="0"/>
              <a:t>Six Sigma Methodology:</a:t>
            </a:r>
          </a:p>
        </p:txBody>
      </p:sp>
      <p:sp>
        <p:nvSpPr>
          <p:cNvPr id="3" name="Content Placeholder 2">
            <a:extLst>
              <a:ext uri="{FF2B5EF4-FFF2-40B4-BE49-F238E27FC236}">
                <a16:creationId xmlns:a16="http://schemas.microsoft.com/office/drawing/2014/main" id="{859A056F-3B55-4590-BF63-A79569A3F111}"/>
              </a:ext>
            </a:extLst>
          </p:cNvPr>
          <p:cNvSpPr>
            <a:spLocks noGrp="1"/>
          </p:cNvSpPr>
          <p:nvPr>
            <p:ph idx="1"/>
          </p:nvPr>
        </p:nvSpPr>
        <p:spPr/>
        <p:txBody>
          <a:bodyPr/>
          <a:lstStyle/>
          <a:p>
            <a:r>
              <a:rPr lang="en-US" dirty="0"/>
              <a:t>DMAIC</a:t>
            </a:r>
          </a:p>
        </p:txBody>
      </p:sp>
    </p:spTree>
    <p:extLst>
      <p:ext uri="{BB962C8B-B14F-4D97-AF65-F5344CB8AC3E}">
        <p14:creationId xmlns:p14="http://schemas.microsoft.com/office/powerpoint/2010/main" val="1191510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4C4B7-A3E8-40C0-BD7C-84A91C47A246}"/>
              </a:ext>
            </a:extLst>
          </p:cNvPr>
          <p:cNvSpPr>
            <a:spLocks noGrp="1"/>
          </p:cNvSpPr>
          <p:nvPr>
            <p:ph type="title"/>
          </p:nvPr>
        </p:nvSpPr>
        <p:spPr/>
        <p:txBody>
          <a:bodyPr/>
          <a:lstStyle/>
          <a:p>
            <a:r>
              <a:rPr lang="en-US" dirty="0"/>
              <a:t>DMAIC process</a:t>
            </a:r>
          </a:p>
        </p:txBody>
      </p:sp>
      <p:sp>
        <p:nvSpPr>
          <p:cNvPr id="3" name="Content Placeholder 2">
            <a:extLst>
              <a:ext uri="{FF2B5EF4-FFF2-40B4-BE49-F238E27FC236}">
                <a16:creationId xmlns:a16="http://schemas.microsoft.com/office/drawing/2014/main" id="{DB7CE9DA-20B2-4349-B664-ED701BA449B5}"/>
              </a:ext>
            </a:extLst>
          </p:cNvPr>
          <p:cNvSpPr>
            <a:spLocks noGrp="1"/>
          </p:cNvSpPr>
          <p:nvPr>
            <p:ph idx="1"/>
          </p:nvPr>
        </p:nvSpPr>
        <p:spPr/>
        <p:txBody>
          <a:bodyPr/>
          <a:lstStyle/>
          <a:p>
            <a:endParaRPr lang="en-US"/>
          </a:p>
        </p:txBody>
      </p:sp>
      <p:pic>
        <p:nvPicPr>
          <p:cNvPr id="1026" name="Picture 1">
            <a:extLst>
              <a:ext uri="{FF2B5EF4-FFF2-40B4-BE49-F238E27FC236}">
                <a16:creationId xmlns:a16="http://schemas.microsoft.com/office/drawing/2014/main" id="{88B1F766-A8ED-4270-88D3-D0F73A127B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989" y="2160589"/>
            <a:ext cx="9588956" cy="3880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3932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1D6C7-AFF8-4DB4-B86D-75FF19D94E0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BF834E4-C60C-4610-93BF-EB1154D34AA3}"/>
              </a:ext>
            </a:extLst>
          </p:cNvPr>
          <p:cNvSpPr>
            <a:spLocks noGrp="1"/>
          </p:cNvSpPr>
          <p:nvPr>
            <p:ph idx="1"/>
          </p:nvPr>
        </p:nvSpPr>
        <p:spPr>
          <a:xfrm>
            <a:off x="677334" y="4099337"/>
            <a:ext cx="8596668" cy="1942025"/>
          </a:xfrm>
        </p:spPr>
        <p:txBody>
          <a:bodyPr/>
          <a:lstStyle/>
          <a:p>
            <a:r>
              <a:rPr lang="en-US" u="sng" dirty="0"/>
              <a:t>Define:</a:t>
            </a:r>
            <a:r>
              <a:rPr lang="en-US" dirty="0"/>
              <a:t> Define the problem. This includes defining the opportunity for improvement, improvement activities, project goals, and customer requirements. The two primary tools used during the define stage are the value stream map (a lean technique) and the SIPOC diagram. </a:t>
            </a:r>
          </a:p>
        </p:txBody>
      </p:sp>
      <p:pic>
        <p:nvPicPr>
          <p:cNvPr id="4" name="Picture 3">
            <a:extLst>
              <a:ext uri="{FF2B5EF4-FFF2-40B4-BE49-F238E27FC236}">
                <a16:creationId xmlns:a16="http://schemas.microsoft.com/office/drawing/2014/main" id="{758B02C4-6600-4BC2-912B-6973299DAD77}"/>
              </a:ext>
            </a:extLst>
          </p:cNvPr>
          <p:cNvPicPr>
            <a:picLocks noChangeAspect="1"/>
          </p:cNvPicPr>
          <p:nvPr/>
        </p:nvPicPr>
        <p:blipFill>
          <a:blip r:embed="rId2"/>
          <a:stretch>
            <a:fillRect/>
          </a:stretch>
        </p:blipFill>
        <p:spPr>
          <a:xfrm>
            <a:off x="677334" y="483589"/>
            <a:ext cx="8596668" cy="3489737"/>
          </a:xfrm>
          <a:prstGeom prst="rect">
            <a:avLst/>
          </a:prstGeom>
        </p:spPr>
      </p:pic>
    </p:spTree>
    <p:extLst>
      <p:ext uri="{BB962C8B-B14F-4D97-AF65-F5344CB8AC3E}">
        <p14:creationId xmlns:p14="http://schemas.microsoft.com/office/powerpoint/2010/main" val="1512033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1D6C7-AFF8-4DB4-B86D-75FF19D94E0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BF834E4-C60C-4610-93BF-EB1154D34AA3}"/>
              </a:ext>
            </a:extLst>
          </p:cNvPr>
          <p:cNvSpPr>
            <a:spLocks noGrp="1"/>
          </p:cNvSpPr>
          <p:nvPr>
            <p:ph idx="1"/>
          </p:nvPr>
        </p:nvSpPr>
        <p:spPr>
          <a:xfrm>
            <a:off x="677334" y="4099337"/>
            <a:ext cx="8596668" cy="1942025"/>
          </a:xfrm>
        </p:spPr>
        <p:txBody>
          <a:bodyPr/>
          <a:lstStyle/>
          <a:p>
            <a:r>
              <a:rPr lang="en-US" u="sng" dirty="0"/>
              <a:t>Measure:</a:t>
            </a:r>
            <a:r>
              <a:rPr lang="en-US" dirty="0"/>
              <a:t> Measure the process performance and gather data to measure the response</a:t>
            </a:r>
          </a:p>
          <a:p>
            <a:endParaRPr lang="en-US" dirty="0"/>
          </a:p>
        </p:txBody>
      </p:sp>
      <p:pic>
        <p:nvPicPr>
          <p:cNvPr id="4" name="Picture 3">
            <a:extLst>
              <a:ext uri="{FF2B5EF4-FFF2-40B4-BE49-F238E27FC236}">
                <a16:creationId xmlns:a16="http://schemas.microsoft.com/office/drawing/2014/main" id="{758B02C4-6600-4BC2-912B-6973299DAD77}"/>
              </a:ext>
            </a:extLst>
          </p:cNvPr>
          <p:cNvPicPr>
            <a:picLocks noChangeAspect="1"/>
          </p:cNvPicPr>
          <p:nvPr/>
        </p:nvPicPr>
        <p:blipFill>
          <a:blip r:embed="rId2"/>
          <a:stretch>
            <a:fillRect/>
          </a:stretch>
        </p:blipFill>
        <p:spPr>
          <a:xfrm>
            <a:off x="677334" y="483589"/>
            <a:ext cx="8596668" cy="3489737"/>
          </a:xfrm>
          <a:prstGeom prst="rect">
            <a:avLst/>
          </a:prstGeom>
        </p:spPr>
      </p:pic>
    </p:spTree>
    <p:extLst>
      <p:ext uri="{BB962C8B-B14F-4D97-AF65-F5344CB8AC3E}">
        <p14:creationId xmlns:p14="http://schemas.microsoft.com/office/powerpoint/2010/main" val="18665536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1D6C7-AFF8-4DB4-B86D-75FF19D94E0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BF834E4-C60C-4610-93BF-EB1154D34AA3}"/>
              </a:ext>
            </a:extLst>
          </p:cNvPr>
          <p:cNvSpPr>
            <a:spLocks noGrp="1"/>
          </p:cNvSpPr>
          <p:nvPr>
            <p:ph idx="1"/>
          </p:nvPr>
        </p:nvSpPr>
        <p:spPr>
          <a:xfrm>
            <a:off x="677334" y="4099337"/>
            <a:ext cx="8596668" cy="1942025"/>
          </a:xfrm>
        </p:spPr>
        <p:txBody>
          <a:bodyPr/>
          <a:lstStyle/>
          <a:p>
            <a:r>
              <a:rPr lang="en-US" u="sng" dirty="0"/>
              <a:t>Analyze:</a:t>
            </a:r>
            <a:r>
              <a:rPr lang="en-US" dirty="0"/>
              <a:t> Analyze the process. This is to identify the root causes of variation and defects.</a:t>
            </a:r>
          </a:p>
          <a:p>
            <a:endParaRPr lang="en-US" dirty="0"/>
          </a:p>
        </p:txBody>
      </p:sp>
      <p:pic>
        <p:nvPicPr>
          <p:cNvPr id="4" name="Picture 3">
            <a:extLst>
              <a:ext uri="{FF2B5EF4-FFF2-40B4-BE49-F238E27FC236}">
                <a16:creationId xmlns:a16="http://schemas.microsoft.com/office/drawing/2014/main" id="{758B02C4-6600-4BC2-912B-6973299DAD77}"/>
              </a:ext>
            </a:extLst>
          </p:cNvPr>
          <p:cNvPicPr>
            <a:picLocks noChangeAspect="1"/>
          </p:cNvPicPr>
          <p:nvPr/>
        </p:nvPicPr>
        <p:blipFill>
          <a:blip r:embed="rId2"/>
          <a:stretch>
            <a:fillRect/>
          </a:stretch>
        </p:blipFill>
        <p:spPr>
          <a:xfrm>
            <a:off x="677334" y="483589"/>
            <a:ext cx="8596668" cy="3489737"/>
          </a:xfrm>
          <a:prstGeom prst="rect">
            <a:avLst/>
          </a:prstGeom>
        </p:spPr>
      </p:pic>
    </p:spTree>
    <p:extLst>
      <p:ext uri="{BB962C8B-B14F-4D97-AF65-F5344CB8AC3E}">
        <p14:creationId xmlns:p14="http://schemas.microsoft.com/office/powerpoint/2010/main" val="1412648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1D6C7-AFF8-4DB4-B86D-75FF19D94E0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BF834E4-C60C-4610-93BF-EB1154D34AA3}"/>
              </a:ext>
            </a:extLst>
          </p:cNvPr>
          <p:cNvSpPr>
            <a:spLocks noGrp="1"/>
          </p:cNvSpPr>
          <p:nvPr>
            <p:ph idx="1"/>
          </p:nvPr>
        </p:nvSpPr>
        <p:spPr>
          <a:xfrm>
            <a:off x="677334" y="4099337"/>
            <a:ext cx="8596668" cy="1942025"/>
          </a:xfrm>
        </p:spPr>
        <p:txBody>
          <a:bodyPr/>
          <a:lstStyle/>
          <a:p>
            <a:r>
              <a:rPr lang="en-US" u="sng" dirty="0"/>
              <a:t>Improve:</a:t>
            </a:r>
            <a:r>
              <a:rPr lang="en-US" dirty="0"/>
              <a:t> Improve the process performance. This is by reducing variability by addressing and eliminating the root causes.</a:t>
            </a:r>
          </a:p>
          <a:p>
            <a:endParaRPr lang="en-US" dirty="0"/>
          </a:p>
        </p:txBody>
      </p:sp>
      <p:pic>
        <p:nvPicPr>
          <p:cNvPr id="4" name="Picture 3">
            <a:extLst>
              <a:ext uri="{FF2B5EF4-FFF2-40B4-BE49-F238E27FC236}">
                <a16:creationId xmlns:a16="http://schemas.microsoft.com/office/drawing/2014/main" id="{758B02C4-6600-4BC2-912B-6973299DAD77}"/>
              </a:ext>
            </a:extLst>
          </p:cNvPr>
          <p:cNvPicPr>
            <a:picLocks noChangeAspect="1"/>
          </p:cNvPicPr>
          <p:nvPr/>
        </p:nvPicPr>
        <p:blipFill>
          <a:blip r:embed="rId2"/>
          <a:stretch>
            <a:fillRect/>
          </a:stretch>
        </p:blipFill>
        <p:spPr>
          <a:xfrm>
            <a:off x="677334" y="483589"/>
            <a:ext cx="8596668" cy="3489737"/>
          </a:xfrm>
          <a:prstGeom prst="rect">
            <a:avLst/>
          </a:prstGeom>
        </p:spPr>
      </p:pic>
    </p:spTree>
    <p:extLst>
      <p:ext uri="{BB962C8B-B14F-4D97-AF65-F5344CB8AC3E}">
        <p14:creationId xmlns:p14="http://schemas.microsoft.com/office/powerpoint/2010/main" val="930820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1D6C7-AFF8-4DB4-B86D-75FF19D94E0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BF834E4-C60C-4610-93BF-EB1154D34AA3}"/>
              </a:ext>
            </a:extLst>
          </p:cNvPr>
          <p:cNvSpPr>
            <a:spLocks noGrp="1"/>
          </p:cNvSpPr>
          <p:nvPr>
            <p:ph idx="1"/>
          </p:nvPr>
        </p:nvSpPr>
        <p:spPr>
          <a:xfrm>
            <a:off x="677334" y="4099337"/>
            <a:ext cx="8596668" cy="1942025"/>
          </a:xfrm>
        </p:spPr>
        <p:txBody>
          <a:bodyPr/>
          <a:lstStyle/>
          <a:p>
            <a:r>
              <a:rPr lang="en-US" u="sng" dirty="0"/>
              <a:t>Control:</a:t>
            </a:r>
            <a:r>
              <a:rPr lang="en-US" dirty="0"/>
              <a:t> Once the process is improved, monitor the process to sustain the improvements. People are trained on the new process and all changes are documented and shared throughout the organization.</a:t>
            </a:r>
          </a:p>
          <a:p>
            <a:endParaRPr lang="en-US" dirty="0"/>
          </a:p>
        </p:txBody>
      </p:sp>
      <p:pic>
        <p:nvPicPr>
          <p:cNvPr id="4" name="Picture 3">
            <a:extLst>
              <a:ext uri="{FF2B5EF4-FFF2-40B4-BE49-F238E27FC236}">
                <a16:creationId xmlns:a16="http://schemas.microsoft.com/office/drawing/2014/main" id="{758B02C4-6600-4BC2-912B-6973299DAD77}"/>
              </a:ext>
            </a:extLst>
          </p:cNvPr>
          <p:cNvPicPr>
            <a:picLocks noChangeAspect="1"/>
          </p:cNvPicPr>
          <p:nvPr/>
        </p:nvPicPr>
        <p:blipFill>
          <a:blip r:embed="rId2"/>
          <a:stretch>
            <a:fillRect/>
          </a:stretch>
        </p:blipFill>
        <p:spPr>
          <a:xfrm>
            <a:off x="677334" y="483589"/>
            <a:ext cx="8596668" cy="3489737"/>
          </a:xfrm>
          <a:prstGeom prst="rect">
            <a:avLst/>
          </a:prstGeom>
        </p:spPr>
      </p:pic>
    </p:spTree>
    <p:extLst>
      <p:ext uri="{BB962C8B-B14F-4D97-AF65-F5344CB8AC3E}">
        <p14:creationId xmlns:p14="http://schemas.microsoft.com/office/powerpoint/2010/main" val="134058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79377-912A-46C9-A639-CB4E6403E60E}"/>
              </a:ext>
            </a:extLst>
          </p:cNvPr>
          <p:cNvSpPr>
            <a:spLocks noGrp="1"/>
          </p:cNvSpPr>
          <p:nvPr>
            <p:ph type="title"/>
          </p:nvPr>
        </p:nvSpPr>
        <p:spPr/>
        <p:txBody>
          <a:bodyPr/>
          <a:lstStyle/>
          <a:p>
            <a:r>
              <a:rPr lang="en-US" dirty="0"/>
              <a:t>Six Sigma Benefits</a:t>
            </a:r>
          </a:p>
        </p:txBody>
      </p:sp>
      <p:sp>
        <p:nvSpPr>
          <p:cNvPr id="3" name="Content Placeholder 2">
            <a:extLst>
              <a:ext uri="{FF2B5EF4-FFF2-40B4-BE49-F238E27FC236}">
                <a16:creationId xmlns:a16="http://schemas.microsoft.com/office/drawing/2014/main" id="{9774BE40-817B-4A74-81F2-F84C1E0E74AF}"/>
              </a:ext>
            </a:extLst>
          </p:cNvPr>
          <p:cNvSpPr>
            <a:spLocks noGrp="1"/>
          </p:cNvSpPr>
          <p:nvPr>
            <p:ph idx="1"/>
          </p:nvPr>
        </p:nvSpPr>
        <p:spPr>
          <a:xfrm>
            <a:off x="358679" y="1800370"/>
            <a:ext cx="11833321" cy="5251594"/>
          </a:xfrm>
        </p:spPr>
        <p:txBody>
          <a:bodyPr>
            <a:normAutofit/>
          </a:bodyPr>
          <a:lstStyle/>
          <a:p>
            <a:r>
              <a:rPr lang="en-US" dirty="0"/>
              <a:t>Just like lean, there are countless business successes that occur from the result of implementing Six Sigma.</a:t>
            </a:r>
            <a:r>
              <a:rPr lang="en-US" b="1" dirty="0"/>
              <a:t> </a:t>
            </a:r>
          </a:p>
          <a:p>
            <a:r>
              <a:rPr lang="en-US" dirty="0"/>
              <a:t>Some of these successes include: </a:t>
            </a:r>
          </a:p>
          <a:p>
            <a:pPr lvl="1"/>
            <a:r>
              <a:rPr lang="en-US" dirty="0"/>
              <a:t>increased productivity, </a:t>
            </a:r>
          </a:p>
          <a:p>
            <a:pPr lvl="1"/>
            <a:r>
              <a:rPr lang="en-US" dirty="0"/>
              <a:t>cost reductions, </a:t>
            </a:r>
          </a:p>
          <a:p>
            <a:pPr lvl="1"/>
            <a:r>
              <a:rPr lang="en-US" dirty="0"/>
              <a:t>enhanced shareholder value, </a:t>
            </a:r>
          </a:p>
          <a:p>
            <a:pPr lvl="1"/>
            <a:r>
              <a:rPr lang="en-US" dirty="0"/>
              <a:t>reduced waste, </a:t>
            </a:r>
          </a:p>
          <a:p>
            <a:pPr lvl="1"/>
            <a:r>
              <a:rPr lang="en-US" dirty="0"/>
              <a:t>cycle-time reduction, </a:t>
            </a:r>
          </a:p>
          <a:p>
            <a:pPr lvl="1"/>
            <a:r>
              <a:rPr lang="en-US" dirty="0"/>
              <a:t>customer relations improvements,</a:t>
            </a:r>
          </a:p>
          <a:p>
            <a:pPr lvl="1"/>
            <a:r>
              <a:rPr lang="en-US" dirty="0"/>
              <a:t> culture changes, </a:t>
            </a:r>
          </a:p>
          <a:p>
            <a:pPr lvl="1"/>
            <a:r>
              <a:rPr lang="en-US" dirty="0"/>
              <a:t>defect reductions, </a:t>
            </a:r>
          </a:p>
          <a:p>
            <a:pPr lvl="1"/>
            <a:r>
              <a:rPr lang="en-US" dirty="0"/>
              <a:t>market-share growth, </a:t>
            </a:r>
          </a:p>
          <a:p>
            <a:pPr lvl="1"/>
            <a:r>
              <a:rPr lang="en-US" dirty="0"/>
              <a:t>product/service improvements.</a:t>
            </a:r>
          </a:p>
        </p:txBody>
      </p:sp>
    </p:spTree>
    <p:extLst>
      <p:ext uri="{BB962C8B-B14F-4D97-AF65-F5344CB8AC3E}">
        <p14:creationId xmlns:p14="http://schemas.microsoft.com/office/powerpoint/2010/main" val="18614328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62E1D-C9BA-4CCB-BB23-77F8C19A1E73}"/>
              </a:ext>
            </a:extLst>
          </p:cNvPr>
          <p:cNvSpPr>
            <a:spLocks noGrp="1"/>
          </p:cNvSpPr>
          <p:nvPr>
            <p:ph type="title"/>
          </p:nvPr>
        </p:nvSpPr>
        <p:spPr/>
        <p:txBody>
          <a:bodyPr/>
          <a:lstStyle/>
          <a:p>
            <a:r>
              <a:rPr lang="en-US" dirty="0"/>
              <a:t>Six Sigma Challenges</a:t>
            </a:r>
          </a:p>
        </p:txBody>
      </p:sp>
      <p:sp>
        <p:nvSpPr>
          <p:cNvPr id="3" name="Content Placeholder 2">
            <a:extLst>
              <a:ext uri="{FF2B5EF4-FFF2-40B4-BE49-F238E27FC236}">
                <a16:creationId xmlns:a16="http://schemas.microsoft.com/office/drawing/2014/main" id="{4C956E09-355D-4EEB-8C10-C7AAEC0BF1EE}"/>
              </a:ext>
            </a:extLst>
          </p:cNvPr>
          <p:cNvSpPr>
            <a:spLocks noGrp="1"/>
          </p:cNvSpPr>
          <p:nvPr>
            <p:ph idx="1"/>
          </p:nvPr>
        </p:nvSpPr>
        <p:spPr/>
        <p:txBody>
          <a:bodyPr/>
          <a:lstStyle/>
          <a:p>
            <a:r>
              <a:rPr lang="en-US" dirty="0"/>
              <a:t>incomplete understanding of the Six Sigma methodologies, </a:t>
            </a:r>
          </a:p>
          <a:p>
            <a:r>
              <a:rPr lang="en-US" dirty="0"/>
              <a:t>lack of leadership commitment, </a:t>
            </a:r>
          </a:p>
          <a:p>
            <a:r>
              <a:rPr lang="en-US" dirty="0"/>
              <a:t>organizational “buy in”, </a:t>
            </a:r>
          </a:p>
          <a:p>
            <a:r>
              <a:rPr lang="en-US" dirty="0"/>
              <a:t>scaling Six Sigma for small companies,</a:t>
            </a:r>
          </a:p>
          <a:p>
            <a:r>
              <a:rPr lang="en-US" dirty="0"/>
              <a:t>timeframe commitment</a:t>
            </a:r>
          </a:p>
        </p:txBody>
      </p:sp>
    </p:spTree>
    <p:extLst>
      <p:ext uri="{BB962C8B-B14F-4D97-AF65-F5344CB8AC3E}">
        <p14:creationId xmlns:p14="http://schemas.microsoft.com/office/powerpoint/2010/main" val="1165406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A8744-6FEE-4FF0-BB8B-690CD6952254}"/>
              </a:ext>
            </a:extLst>
          </p:cNvPr>
          <p:cNvSpPr>
            <a:spLocks noGrp="1"/>
          </p:cNvSpPr>
          <p:nvPr>
            <p:ph type="title"/>
          </p:nvPr>
        </p:nvSpPr>
        <p:spPr/>
        <p:txBody>
          <a:bodyPr/>
          <a:lstStyle/>
          <a:p>
            <a:r>
              <a:rPr lang="en-US" dirty="0"/>
              <a:t>Who is Six Sigma For?</a:t>
            </a:r>
          </a:p>
        </p:txBody>
      </p:sp>
      <p:sp>
        <p:nvSpPr>
          <p:cNvPr id="3" name="Content Placeholder 2">
            <a:extLst>
              <a:ext uri="{FF2B5EF4-FFF2-40B4-BE49-F238E27FC236}">
                <a16:creationId xmlns:a16="http://schemas.microsoft.com/office/drawing/2014/main" id="{199CA67C-F508-4D64-A66E-A6E980EFDE2C}"/>
              </a:ext>
            </a:extLst>
          </p:cNvPr>
          <p:cNvSpPr>
            <a:spLocks noGrp="1"/>
          </p:cNvSpPr>
          <p:nvPr>
            <p:ph idx="1"/>
          </p:nvPr>
        </p:nvSpPr>
        <p:spPr/>
        <p:txBody>
          <a:bodyPr/>
          <a:lstStyle/>
          <a:p>
            <a:r>
              <a:rPr lang="en-US" dirty="0"/>
              <a:t>Six Sigma is for both the customers and the business. </a:t>
            </a:r>
          </a:p>
          <a:p>
            <a:r>
              <a:rPr lang="en-US" dirty="0"/>
              <a:t>When customers purchase a product from a Six Sigma quality company, they know their product is more reliable and it only has a chance of 3.4 defects out of a million opportunities. </a:t>
            </a:r>
          </a:p>
          <a:p>
            <a:r>
              <a:rPr lang="en-US" dirty="0"/>
              <a:t>Because, Six Sigma techniques can be used to improve any repetitive process, it can help both the service sector companies (e.g. healthcare, airlines, hotels, banking, and the military) and manufacturing companies. </a:t>
            </a:r>
          </a:p>
        </p:txBody>
      </p:sp>
    </p:spTree>
    <p:extLst>
      <p:ext uri="{BB962C8B-B14F-4D97-AF65-F5344CB8AC3E}">
        <p14:creationId xmlns:p14="http://schemas.microsoft.com/office/powerpoint/2010/main" val="1029478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39A49-C573-46F8-847A-EB56C416C0A3}"/>
              </a:ext>
            </a:extLst>
          </p:cNvPr>
          <p:cNvSpPr>
            <a:spLocks noGrp="1"/>
          </p:cNvSpPr>
          <p:nvPr>
            <p:ph type="title"/>
          </p:nvPr>
        </p:nvSpPr>
        <p:spPr/>
        <p:txBody>
          <a:bodyPr/>
          <a:lstStyle/>
          <a:p>
            <a:r>
              <a:rPr lang="en-US" dirty="0"/>
              <a:t>What is Six Sigma?</a:t>
            </a:r>
          </a:p>
        </p:txBody>
      </p:sp>
      <p:sp>
        <p:nvSpPr>
          <p:cNvPr id="3" name="Content Placeholder 2">
            <a:extLst>
              <a:ext uri="{FF2B5EF4-FFF2-40B4-BE49-F238E27FC236}">
                <a16:creationId xmlns:a16="http://schemas.microsoft.com/office/drawing/2014/main" id="{25C4FE5D-D0E6-4570-A021-9E390E74550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2833423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D8E95-6606-4584-BA27-E582EF7BBD0D}"/>
              </a:ext>
            </a:extLst>
          </p:cNvPr>
          <p:cNvSpPr>
            <a:spLocks noGrp="1"/>
          </p:cNvSpPr>
          <p:nvPr>
            <p:ph type="title"/>
          </p:nvPr>
        </p:nvSpPr>
        <p:spPr/>
        <p:txBody>
          <a:bodyPr/>
          <a:lstStyle/>
          <a:p>
            <a:r>
              <a:rPr lang="en-US" dirty="0"/>
              <a:t>Lean Versus Six Sigma</a:t>
            </a:r>
          </a:p>
        </p:txBody>
      </p:sp>
      <p:graphicFrame>
        <p:nvGraphicFramePr>
          <p:cNvPr id="4" name="Content Placeholder 3">
            <a:extLst>
              <a:ext uri="{FF2B5EF4-FFF2-40B4-BE49-F238E27FC236}">
                <a16:creationId xmlns:a16="http://schemas.microsoft.com/office/drawing/2014/main" id="{247BA5AA-2029-489D-90B5-D5FBCD3160B8}"/>
              </a:ext>
            </a:extLst>
          </p:cNvPr>
          <p:cNvGraphicFramePr>
            <a:graphicFrameLocks noGrp="1"/>
          </p:cNvGraphicFramePr>
          <p:nvPr>
            <p:ph idx="1"/>
            <p:extLst>
              <p:ext uri="{D42A27DB-BD31-4B8C-83A1-F6EECF244321}">
                <p14:modId xmlns:p14="http://schemas.microsoft.com/office/powerpoint/2010/main" val="193376629"/>
              </p:ext>
            </p:extLst>
          </p:nvPr>
        </p:nvGraphicFramePr>
        <p:xfrm>
          <a:off x="1094509" y="1930400"/>
          <a:ext cx="8409709" cy="3846942"/>
        </p:xfrm>
        <a:graphic>
          <a:graphicData uri="http://schemas.openxmlformats.org/drawingml/2006/table">
            <a:tbl>
              <a:tblPr firstRow="1" firstCol="1" bandRow="1">
                <a:tableStyleId>{5C22544A-7EE6-4342-B048-85BDC9FD1C3A}</a:tableStyleId>
              </a:tblPr>
              <a:tblGrid>
                <a:gridCol w="2825077">
                  <a:extLst>
                    <a:ext uri="{9D8B030D-6E8A-4147-A177-3AD203B41FA5}">
                      <a16:colId xmlns:a16="http://schemas.microsoft.com/office/drawing/2014/main" val="1115029426"/>
                    </a:ext>
                  </a:extLst>
                </a:gridCol>
                <a:gridCol w="2799438">
                  <a:extLst>
                    <a:ext uri="{9D8B030D-6E8A-4147-A177-3AD203B41FA5}">
                      <a16:colId xmlns:a16="http://schemas.microsoft.com/office/drawing/2014/main" val="2801130464"/>
                    </a:ext>
                  </a:extLst>
                </a:gridCol>
                <a:gridCol w="2785194">
                  <a:extLst>
                    <a:ext uri="{9D8B030D-6E8A-4147-A177-3AD203B41FA5}">
                      <a16:colId xmlns:a16="http://schemas.microsoft.com/office/drawing/2014/main" val="3478573513"/>
                    </a:ext>
                  </a:extLst>
                </a:gridCol>
              </a:tblGrid>
              <a:tr h="427438">
                <a:tc>
                  <a:txBody>
                    <a:bodyPr/>
                    <a:lstStyle/>
                    <a:p>
                      <a:pPr marL="0" marR="0" algn="just">
                        <a:lnSpc>
                          <a:spcPct val="115000"/>
                        </a:lnSpc>
                        <a:spcBef>
                          <a:spcPts val="0"/>
                        </a:spcBef>
                        <a:spcAft>
                          <a:spcPts val="0"/>
                        </a:spcAft>
                      </a:pPr>
                      <a:r>
                        <a:rPr lang="en-US" sz="1600">
                          <a:solidFill>
                            <a:schemeClr val="tx1"/>
                          </a:solidFill>
                          <a:effectLst/>
                        </a:rPr>
                        <a:t>Topic</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Six Sigma</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effectLst/>
                        </a:rPr>
                        <a:t>Lean</a:t>
                      </a:r>
                      <a:endParaRPr lang="en-US"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48368337"/>
                  </a:ext>
                </a:extLst>
              </a:tr>
              <a:tr h="427438">
                <a:tc>
                  <a:txBody>
                    <a:bodyPr/>
                    <a:lstStyle/>
                    <a:p>
                      <a:pPr marL="0" marR="0" algn="just">
                        <a:lnSpc>
                          <a:spcPct val="115000"/>
                        </a:lnSpc>
                        <a:spcBef>
                          <a:spcPts val="0"/>
                        </a:spcBef>
                        <a:spcAft>
                          <a:spcPts val="0"/>
                        </a:spcAft>
                      </a:pPr>
                      <a:r>
                        <a:rPr lang="en-US" sz="1600">
                          <a:solidFill>
                            <a:schemeClr val="tx1"/>
                          </a:solidFill>
                          <a:effectLst/>
                        </a:rPr>
                        <a:t>Improvement</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Reduce variation</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Reduce waste</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37565175"/>
                  </a:ext>
                </a:extLst>
              </a:tr>
              <a:tr h="427438">
                <a:tc>
                  <a:txBody>
                    <a:bodyPr/>
                    <a:lstStyle/>
                    <a:p>
                      <a:pPr marL="0" marR="0" algn="just">
                        <a:lnSpc>
                          <a:spcPct val="115000"/>
                        </a:lnSpc>
                        <a:spcBef>
                          <a:spcPts val="0"/>
                        </a:spcBef>
                        <a:spcAft>
                          <a:spcPts val="0"/>
                        </a:spcAft>
                      </a:pPr>
                      <a:r>
                        <a:rPr lang="en-US" sz="1600">
                          <a:solidFill>
                            <a:schemeClr val="tx1"/>
                          </a:solidFill>
                          <a:effectLst/>
                        </a:rPr>
                        <a:t>Justification</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Six Sigma (3.4 DPMO)</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Speed (velocity)</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04029568"/>
                  </a:ext>
                </a:extLst>
              </a:tr>
              <a:tr h="427438">
                <a:tc>
                  <a:txBody>
                    <a:bodyPr/>
                    <a:lstStyle/>
                    <a:p>
                      <a:pPr marL="0" marR="0" algn="just">
                        <a:lnSpc>
                          <a:spcPct val="115000"/>
                        </a:lnSpc>
                        <a:spcBef>
                          <a:spcPts val="0"/>
                        </a:spcBef>
                        <a:spcAft>
                          <a:spcPts val="0"/>
                        </a:spcAft>
                      </a:pPr>
                      <a:r>
                        <a:rPr lang="en-US" sz="1600">
                          <a:solidFill>
                            <a:schemeClr val="tx1"/>
                          </a:solidFill>
                          <a:effectLst/>
                        </a:rPr>
                        <a:t>Main Savings</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Cost of poor quality</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Operating costs</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15680547"/>
                  </a:ext>
                </a:extLst>
              </a:tr>
              <a:tr h="427438">
                <a:tc>
                  <a:txBody>
                    <a:bodyPr/>
                    <a:lstStyle/>
                    <a:p>
                      <a:pPr marL="0" marR="0" algn="just">
                        <a:lnSpc>
                          <a:spcPct val="115000"/>
                        </a:lnSpc>
                        <a:spcBef>
                          <a:spcPts val="0"/>
                        </a:spcBef>
                        <a:spcAft>
                          <a:spcPts val="0"/>
                        </a:spcAft>
                      </a:pPr>
                      <a:r>
                        <a:rPr lang="en-US" sz="1600">
                          <a:solidFill>
                            <a:schemeClr val="tx1"/>
                          </a:solidFill>
                          <a:effectLst/>
                        </a:rPr>
                        <a:t>Learning Curve</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Long</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Short</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81383144"/>
                  </a:ext>
                </a:extLst>
              </a:tr>
              <a:tr h="427438">
                <a:tc>
                  <a:txBody>
                    <a:bodyPr/>
                    <a:lstStyle/>
                    <a:p>
                      <a:pPr marL="0" marR="0" algn="just">
                        <a:lnSpc>
                          <a:spcPct val="115000"/>
                        </a:lnSpc>
                        <a:spcBef>
                          <a:spcPts val="0"/>
                        </a:spcBef>
                        <a:spcAft>
                          <a:spcPts val="0"/>
                        </a:spcAft>
                      </a:pPr>
                      <a:r>
                        <a:rPr lang="en-US" sz="1600">
                          <a:solidFill>
                            <a:schemeClr val="tx1"/>
                          </a:solidFill>
                          <a:effectLst/>
                        </a:rPr>
                        <a:t>Project Selection</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Various approaches</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Value stream mapping</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18086992"/>
                  </a:ext>
                </a:extLst>
              </a:tr>
              <a:tr h="427438">
                <a:tc>
                  <a:txBody>
                    <a:bodyPr/>
                    <a:lstStyle/>
                    <a:p>
                      <a:pPr marL="0" marR="0" algn="just">
                        <a:lnSpc>
                          <a:spcPct val="115000"/>
                        </a:lnSpc>
                        <a:spcBef>
                          <a:spcPts val="0"/>
                        </a:spcBef>
                        <a:spcAft>
                          <a:spcPts val="0"/>
                        </a:spcAft>
                      </a:pPr>
                      <a:r>
                        <a:rPr lang="en-US" sz="1600">
                          <a:solidFill>
                            <a:schemeClr val="tx1"/>
                          </a:solidFill>
                          <a:effectLst/>
                        </a:rPr>
                        <a:t>Project Length</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2-6 months</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1 Week – 3 months</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542042584"/>
                  </a:ext>
                </a:extLst>
              </a:tr>
              <a:tr h="427438">
                <a:tc>
                  <a:txBody>
                    <a:bodyPr/>
                    <a:lstStyle/>
                    <a:p>
                      <a:pPr marL="0" marR="0" algn="just">
                        <a:lnSpc>
                          <a:spcPct val="115000"/>
                        </a:lnSpc>
                        <a:spcBef>
                          <a:spcPts val="0"/>
                        </a:spcBef>
                        <a:spcAft>
                          <a:spcPts val="0"/>
                        </a:spcAft>
                      </a:pPr>
                      <a:r>
                        <a:rPr lang="en-US" sz="1600">
                          <a:solidFill>
                            <a:schemeClr val="tx1"/>
                          </a:solidFill>
                          <a:effectLst/>
                        </a:rPr>
                        <a:t>Driver</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Data</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effectLst/>
                        </a:rPr>
                        <a:t>Demand</a:t>
                      </a:r>
                      <a:endParaRPr lang="en-US"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71434127"/>
                  </a:ext>
                </a:extLst>
              </a:tr>
              <a:tr h="427438">
                <a:tc>
                  <a:txBody>
                    <a:bodyPr/>
                    <a:lstStyle/>
                    <a:p>
                      <a:pPr marL="0" marR="0" algn="just">
                        <a:lnSpc>
                          <a:spcPct val="115000"/>
                        </a:lnSpc>
                        <a:spcBef>
                          <a:spcPts val="0"/>
                        </a:spcBef>
                        <a:spcAft>
                          <a:spcPts val="0"/>
                        </a:spcAft>
                      </a:pPr>
                      <a:r>
                        <a:rPr lang="en-US" sz="1600" dirty="0">
                          <a:solidFill>
                            <a:schemeClr val="tx1"/>
                          </a:solidFill>
                          <a:effectLst/>
                        </a:rPr>
                        <a:t>Complexity</a:t>
                      </a:r>
                      <a:endParaRPr lang="en-US"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a:solidFill>
                            <a:schemeClr val="tx1"/>
                          </a:solidFill>
                          <a:effectLst/>
                        </a:rPr>
                        <a:t>High</a:t>
                      </a:r>
                      <a:endParaRPr lang="en-US" sz="16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dirty="0">
                          <a:solidFill>
                            <a:schemeClr val="tx1"/>
                          </a:solidFill>
                          <a:effectLst/>
                        </a:rPr>
                        <a:t>Moderate</a:t>
                      </a:r>
                      <a:endParaRPr lang="en-US"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74361810"/>
                  </a:ext>
                </a:extLst>
              </a:tr>
            </a:tbl>
          </a:graphicData>
        </a:graphic>
      </p:graphicFrame>
    </p:spTree>
    <p:extLst>
      <p:ext uri="{BB962C8B-B14F-4D97-AF65-F5344CB8AC3E}">
        <p14:creationId xmlns:p14="http://schemas.microsoft.com/office/powerpoint/2010/main" val="3940253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39A49-C573-46F8-847A-EB56C416C0A3}"/>
              </a:ext>
            </a:extLst>
          </p:cNvPr>
          <p:cNvSpPr>
            <a:spLocks noGrp="1"/>
          </p:cNvSpPr>
          <p:nvPr>
            <p:ph type="title"/>
          </p:nvPr>
        </p:nvSpPr>
        <p:spPr/>
        <p:txBody>
          <a:bodyPr/>
          <a:lstStyle/>
          <a:p>
            <a:r>
              <a:rPr lang="en-US" dirty="0"/>
              <a:t>What is Six Sigma?</a:t>
            </a:r>
          </a:p>
        </p:txBody>
      </p:sp>
      <p:sp>
        <p:nvSpPr>
          <p:cNvPr id="3" name="Content Placeholder 2">
            <a:extLst>
              <a:ext uri="{FF2B5EF4-FFF2-40B4-BE49-F238E27FC236}">
                <a16:creationId xmlns:a16="http://schemas.microsoft.com/office/drawing/2014/main" id="{25C4FE5D-D0E6-4570-A021-9E390E74550C}"/>
              </a:ext>
            </a:extLst>
          </p:cNvPr>
          <p:cNvSpPr>
            <a:spLocks noGrp="1"/>
          </p:cNvSpPr>
          <p:nvPr>
            <p:ph idx="1"/>
          </p:nvPr>
        </p:nvSpPr>
        <p:spPr/>
        <p:txBody>
          <a:bodyPr/>
          <a:lstStyle/>
          <a:p>
            <a:r>
              <a:rPr lang="en-US" dirty="0"/>
              <a:t>Simply put, Six Sigma is a business improvement approach that focuses on the products that are the most important to the customer by seeking and eliminating the mistakes and defects in a business process. </a:t>
            </a:r>
          </a:p>
          <a:p>
            <a:r>
              <a:rPr lang="en-US" dirty="0"/>
              <a:t>Its focus is on process quality (closely associated with elimination of variation and eliminating defects in quality) and the main objective is to delight customers by delivering near perfect products and/or services. This is accomplished by eliminating defects and installing process improvements, which increase the quality. </a:t>
            </a:r>
          </a:p>
        </p:txBody>
      </p:sp>
    </p:spTree>
    <p:extLst>
      <p:ext uri="{BB962C8B-B14F-4D97-AF65-F5344CB8AC3E}">
        <p14:creationId xmlns:p14="http://schemas.microsoft.com/office/powerpoint/2010/main" val="63145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C07CC-33A3-4DAD-AD22-6C649D16B8E5}"/>
              </a:ext>
            </a:extLst>
          </p:cNvPr>
          <p:cNvSpPr>
            <a:spLocks noGrp="1"/>
          </p:cNvSpPr>
          <p:nvPr>
            <p:ph type="title"/>
          </p:nvPr>
        </p:nvSpPr>
        <p:spPr/>
        <p:txBody>
          <a:bodyPr/>
          <a:lstStyle/>
          <a:p>
            <a:r>
              <a:rPr lang="en-US" dirty="0"/>
              <a:t>What does it mean to have Six Sigma status at a company?</a:t>
            </a:r>
          </a:p>
        </p:txBody>
      </p:sp>
      <p:sp>
        <p:nvSpPr>
          <p:cNvPr id="3" name="Content Placeholder 2">
            <a:extLst>
              <a:ext uri="{FF2B5EF4-FFF2-40B4-BE49-F238E27FC236}">
                <a16:creationId xmlns:a16="http://schemas.microsoft.com/office/drawing/2014/main" id="{3FE27DD3-02E1-49A0-BC2A-30937230837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012842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C07CC-33A3-4DAD-AD22-6C649D16B8E5}"/>
              </a:ext>
            </a:extLst>
          </p:cNvPr>
          <p:cNvSpPr>
            <a:spLocks noGrp="1"/>
          </p:cNvSpPr>
          <p:nvPr>
            <p:ph type="title"/>
          </p:nvPr>
        </p:nvSpPr>
        <p:spPr/>
        <p:txBody>
          <a:bodyPr/>
          <a:lstStyle/>
          <a:p>
            <a:r>
              <a:rPr lang="en-US" dirty="0"/>
              <a:t>What does it mean to have Six Sigma status at a company?</a:t>
            </a:r>
          </a:p>
        </p:txBody>
      </p:sp>
      <p:sp>
        <p:nvSpPr>
          <p:cNvPr id="3" name="Content Placeholder 2">
            <a:extLst>
              <a:ext uri="{FF2B5EF4-FFF2-40B4-BE49-F238E27FC236}">
                <a16:creationId xmlns:a16="http://schemas.microsoft.com/office/drawing/2014/main" id="{3FE27DD3-02E1-49A0-BC2A-309372308379}"/>
              </a:ext>
            </a:extLst>
          </p:cNvPr>
          <p:cNvSpPr>
            <a:spLocks noGrp="1"/>
          </p:cNvSpPr>
          <p:nvPr>
            <p:ph idx="1"/>
          </p:nvPr>
        </p:nvSpPr>
        <p:spPr/>
        <p:txBody>
          <a:bodyPr/>
          <a:lstStyle/>
          <a:p>
            <a:r>
              <a:rPr lang="en-US" dirty="0"/>
              <a:t>To achieve Six Sigma quality, a company produces less than 3.4 defects per million opportunities.</a:t>
            </a:r>
          </a:p>
          <a:p>
            <a:r>
              <a:rPr lang="en-US" dirty="0"/>
              <a:t>If a company reached Six Sigma status it is considered to have world class performance. </a:t>
            </a:r>
          </a:p>
          <a:p>
            <a:r>
              <a:rPr lang="en-US" dirty="0"/>
              <a:t>Most American companies are at a Sigma level of 4, which has less than 6,210 defects per million opportunities. </a:t>
            </a:r>
          </a:p>
        </p:txBody>
      </p:sp>
    </p:spTree>
    <p:extLst>
      <p:ext uri="{BB962C8B-B14F-4D97-AF65-F5344CB8AC3E}">
        <p14:creationId xmlns:p14="http://schemas.microsoft.com/office/powerpoint/2010/main" val="2290147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9B8E7-99BE-4331-A4C0-2B80E62446A1}"/>
              </a:ext>
            </a:extLst>
          </p:cNvPr>
          <p:cNvSpPr>
            <a:spLocks noGrp="1"/>
          </p:cNvSpPr>
          <p:nvPr>
            <p:ph type="title"/>
          </p:nvPr>
        </p:nvSpPr>
        <p:spPr/>
        <p:txBody>
          <a:bodyPr/>
          <a:lstStyle/>
          <a:p>
            <a:r>
              <a:rPr lang="en-US" dirty="0"/>
              <a:t>What companies have Six Sigma Status?</a:t>
            </a:r>
          </a:p>
        </p:txBody>
      </p:sp>
      <p:sp>
        <p:nvSpPr>
          <p:cNvPr id="3" name="Content Placeholder 2">
            <a:extLst>
              <a:ext uri="{FF2B5EF4-FFF2-40B4-BE49-F238E27FC236}">
                <a16:creationId xmlns:a16="http://schemas.microsoft.com/office/drawing/2014/main" id="{4C1E2FE7-AFF8-48D8-8475-E1CE1386EC5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178897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9B8E7-99BE-4331-A4C0-2B80E62446A1}"/>
              </a:ext>
            </a:extLst>
          </p:cNvPr>
          <p:cNvSpPr>
            <a:spLocks noGrp="1"/>
          </p:cNvSpPr>
          <p:nvPr>
            <p:ph type="title"/>
          </p:nvPr>
        </p:nvSpPr>
        <p:spPr/>
        <p:txBody>
          <a:bodyPr/>
          <a:lstStyle/>
          <a:p>
            <a:r>
              <a:rPr lang="en-US" dirty="0"/>
              <a:t>What companies have Six Sigma Status?</a:t>
            </a:r>
          </a:p>
        </p:txBody>
      </p:sp>
      <p:sp>
        <p:nvSpPr>
          <p:cNvPr id="3" name="Content Placeholder 2">
            <a:extLst>
              <a:ext uri="{FF2B5EF4-FFF2-40B4-BE49-F238E27FC236}">
                <a16:creationId xmlns:a16="http://schemas.microsoft.com/office/drawing/2014/main" id="{4C1E2FE7-AFF8-48D8-8475-E1CE1386EC53}"/>
              </a:ext>
            </a:extLst>
          </p:cNvPr>
          <p:cNvSpPr>
            <a:spLocks noGrp="1"/>
          </p:cNvSpPr>
          <p:nvPr>
            <p:ph idx="1"/>
          </p:nvPr>
        </p:nvSpPr>
        <p:spPr/>
        <p:txBody>
          <a:bodyPr/>
          <a:lstStyle/>
          <a:p>
            <a:pPr marL="0" indent="0">
              <a:buNone/>
            </a:pPr>
            <a:endParaRPr lang="en-US" dirty="0"/>
          </a:p>
        </p:txBody>
      </p:sp>
      <p:pic>
        <p:nvPicPr>
          <p:cNvPr id="4" name="Picture 3">
            <a:extLst>
              <a:ext uri="{FF2B5EF4-FFF2-40B4-BE49-F238E27FC236}">
                <a16:creationId xmlns:a16="http://schemas.microsoft.com/office/drawing/2014/main" id="{79AA1531-DDC2-45C1-AE04-B9E790561832}"/>
              </a:ext>
            </a:extLst>
          </p:cNvPr>
          <p:cNvPicPr>
            <a:picLocks noChangeAspect="1"/>
          </p:cNvPicPr>
          <p:nvPr/>
        </p:nvPicPr>
        <p:blipFill>
          <a:blip r:embed="rId2"/>
          <a:stretch>
            <a:fillRect/>
          </a:stretch>
        </p:blipFill>
        <p:spPr>
          <a:xfrm>
            <a:off x="8795204" y="1424894"/>
            <a:ext cx="2990850" cy="1685925"/>
          </a:xfrm>
          <a:prstGeom prst="rect">
            <a:avLst/>
          </a:prstGeom>
        </p:spPr>
      </p:pic>
      <p:pic>
        <p:nvPicPr>
          <p:cNvPr id="5" name="Picture 4">
            <a:extLst>
              <a:ext uri="{FF2B5EF4-FFF2-40B4-BE49-F238E27FC236}">
                <a16:creationId xmlns:a16="http://schemas.microsoft.com/office/drawing/2014/main" id="{E1BA7BCB-F868-4D5B-952E-B9415FAEA00B}"/>
              </a:ext>
            </a:extLst>
          </p:cNvPr>
          <p:cNvPicPr>
            <a:picLocks noChangeAspect="1"/>
          </p:cNvPicPr>
          <p:nvPr/>
        </p:nvPicPr>
        <p:blipFill>
          <a:blip r:embed="rId3"/>
          <a:stretch>
            <a:fillRect/>
          </a:stretch>
        </p:blipFill>
        <p:spPr>
          <a:xfrm>
            <a:off x="8088139" y="3499765"/>
            <a:ext cx="2371725" cy="1590675"/>
          </a:xfrm>
          <a:prstGeom prst="rect">
            <a:avLst/>
          </a:prstGeom>
        </p:spPr>
      </p:pic>
      <p:pic>
        <p:nvPicPr>
          <p:cNvPr id="6" name="Picture 5">
            <a:extLst>
              <a:ext uri="{FF2B5EF4-FFF2-40B4-BE49-F238E27FC236}">
                <a16:creationId xmlns:a16="http://schemas.microsoft.com/office/drawing/2014/main" id="{6254D8F1-8265-4C19-9B82-AE6B3ACFC431}"/>
              </a:ext>
            </a:extLst>
          </p:cNvPr>
          <p:cNvPicPr>
            <a:picLocks noChangeAspect="1"/>
          </p:cNvPicPr>
          <p:nvPr/>
        </p:nvPicPr>
        <p:blipFill>
          <a:blip r:embed="rId4"/>
          <a:stretch>
            <a:fillRect/>
          </a:stretch>
        </p:blipFill>
        <p:spPr>
          <a:xfrm>
            <a:off x="5151976" y="2915688"/>
            <a:ext cx="2390775" cy="1790700"/>
          </a:xfrm>
          <a:prstGeom prst="rect">
            <a:avLst/>
          </a:prstGeom>
        </p:spPr>
      </p:pic>
      <p:pic>
        <p:nvPicPr>
          <p:cNvPr id="7" name="Picture 6">
            <a:extLst>
              <a:ext uri="{FF2B5EF4-FFF2-40B4-BE49-F238E27FC236}">
                <a16:creationId xmlns:a16="http://schemas.microsoft.com/office/drawing/2014/main" id="{20921724-4669-4A58-B0C4-EF842AC81FF8}"/>
              </a:ext>
            </a:extLst>
          </p:cNvPr>
          <p:cNvPicPr>
            <a:picLocks noChangeAspect="1"/>
          </p:cNvPicPr>
          <p:nvPr/>
        </p:nvPicPr>
        <p:blipFill>
          <a:blip r:embed="rId5"/>
          <a:stretch>
            <a:fillRect/>
          </a:stretch>
        </p:blipFill>
        <p:spPr>
          <a:xfrm>
            <a:off x="1396837" y="4579274"/>
            <a:ext cx="4010025" cy="1743075"/>
          </a:xfrm>
          <a:prstGeom prst="rect">
            <a:avLst/>
          </a:prstGeom>
        </p:spPr>
      </p:pic>
      <p:pic>
        <p:nvPicPr>
          <p:cNvPr id="8" name="Picture 7">
            <a:extLst>
              <a:ext uri="{FF2B5EF4-FFF2-40B4-BE49-F238E27FC236}">
                <a16:creationId xmlns:a16="http://schemas.microsoft.com/office/drawing/2014/main" id="{7C6A38BD-574F-46F1-AD10-AC3C71F0296D}"/>
              </a:ext>
            </a:extLst>
          </p:cNvPr>
          <p:cNvPicPr>
            <a:picLocks noChangeAspect="1"/>
          </p:cNvPicPr>
          <p:nvPr/>
        </p:nvPicPr>
        <p:blipFill>
          <a:blip r:embed="rId6"/>
          <a:stretch>
            <a:fillRect/>
          </a:stretch>
        </p:blipFill>
        <p:spPr>
          <a:xfrm>
            <a:off x="60378" y="2717233"/>
            <a:ext cx="4514850" cy="1695450"/>
          </a:xfrm>
          <a:prstGeom prst="rect">
            <a:avLst/>
          </a:prstGeom>
        </p:spPr>
      </p:pic>
      <p:pic>
        <p:nvPicPr>
          <p:cNvPr id="9" name="Picture 8">
            <a:extLst>
              <a:ext uri="{FF2B5EF4-FFF2-40B4-BE49-F238E27FC236}">
                <a16:creationId xmlns:a16="http://schemas.microsoft.com/office/drawing/2014/main" id="{FB805F04-4120-4164-9C8E-F21D54478765}"/>
              </a:ext>
            </a:extLst>
          </p:cNvPr>
          <p:cNvPicPr>
            <a:picLocks noChangeAspect="1"/>
          </p:cNvPicPr>
          <p:nvPr/>
        </p:nvPicPr>
        <p:blipFill>
          <a:blip r:embed="rId7"/>
          <a:stretch>
            <a:fillRect/>
          </a:stretch>
        </p:blipFill>
        <p:spPr>
          <a:xfrm>
            <a:off x="5572709" y="5461487"/>
            <a:ext cx="4514850" cy="1123950"/>
          </a:xfrm>
          <a:prstGeom prst="rect">
            <a:avLst/>
          </a:prstGeom>
        </p:spPr>
      </p:pic>
      <p:pic>
        <p:nvPicPr>
          <p:cNvPr id="10" name="Picture 9">
            <a:extLst>
              <a:ext uri="{FF2B5EF4-FFF2-40B4-BE49-F238E27FC236}">
                <a16:creationId xmlns:a16="http://schemas.microsoft.com/office/drawing/2014/main" id="{735B671F-57FE-4397-99F5-D22DF8E2F05F}"/>
              </a:ext>
            </a:extLst>
          </p:cNvPr>
          <p:cNvPicPr>
            <a:picLocks noChangeAspect="1"/>
          </p:cNvPicPr>
          <p:nvPr/>
        </p:nvPicPr>
        <p:blipFill>
          <a:blip r:embed="rId8"/>
          <a:stretch>
            <a:fillRect/>
          </a:stretch>
        </p:blipFill>
        <p:spPr>
          <a:xfrm>
            <a:off x="3854817" y="1282927"/>
            <a:ext cx="3952875" cy="1676400"/>
          </a:xfrm>
          <a:prstGeom prst="rect">
            <a:avLst/>
          </a:prstGeom>
        </p:spPr>
      </p:pic>
      <p:pic>
        <p:nvPicPr>
          <p:cNvPr id="11" name="Picture 10">
            <a:extLst>
              <a:ext uri="{FF2B5EF4-FFF2-40B4-BE49-F238E27FC236}">
                <a16:creationId xmlns:a16="http://schemas.microsoft.com/office/drawing/2014/main" id="{2945774E-D334-4440-83CF-4472223A8F18}"/>
              </a:ext>
            </a:extLst>
          </p:cNvPr>
          <p:cNvPicPr>
            <a:picLocks noChangeAspect="1"/>
          </p:cNvPicPr>
          <p:nvPr/>
        </p:nvPicPr>
        <p:blipFill>
          <a:blip r:embed="rId9"/>
          <a:stretch>
            <a:fillRect/>
          </a:stretch>
        </p:blipFill>
        <p:spPr>
          <a:xfrm>
            <a:off x="908222" y="1533354"/>
            <a:ext cx="2009775" cy="1514475"/>
          </a:xfrm>
          <a:prstGeom prst="rect">
            <a:avLst/>
          </a:prstGeom>
        </p:spPr>
      </p:pic>
    </p:spTree>
    <p:extLst>
      <p:ext uri="{BB962C8B-B14F-4D97-AF65-F5344CB8AC3E}">
        <p14:creationId xmlns:p14="http://schemas.microsoft.com/office/powerpoint/2010/main" val="819316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1CACF-3BEF-44DB-BE27-BB51E8CA9F41}"/>
              </a:ext>
            </a:extLst>
          </p:cNvPr>
          <p:cNvSpPr>
            <a:spLocks noGrp="1"/>
          </p:cNvSpPr>
          <p:nvPr>
            <p:ph type="title"/>
          </p:nvPr>
        </p:nvSpPr>
        <p:spPr/>
        <p:txBody>
          <a:bodyPr/>
          <a:lstStyle/>
          <a:p>
            <a:r>
              <a:rPr lang="en-US" dirty="0"/>
              <a:t>The core elements of Six Sigma to make it successful:</a:t>
            </a:r>
          </a:p>
        </p:txBody>
      </p:sp>
      <p:sp>
        <p:nvSpPr>
          <p:cNvPr id="3" name="Content Placeholder 2">
            <a:extLst>
              <a:ext uri="{FF2B5EF4-FFF2-40B4-BE49-F238E27FC236}">
                <a16:creationId xmlns:a16="http://schemas.microsoft.com/office/drawing/2014/main" id="{F79E94DD-9E49-4EE3-9B72-BF74F2D7855D}"/>
              </a:ext>
            </a:extLst>
          </p:cNvPr>
          <p:cNvSpPr>
            <a:spLocks noGrp="1"/>
          </p:cNvSpPr>
          <p:nvPr>
            <p:ph idx="1"/>
          </p:nvPr>
        </p:nvSpPr>
        <p:spPr/>
        <p:txBody>
          <a:bodyPr/>
          <a:lstStyle/>
          <a:p>
            <a:pPr lvl="0"/>
            <a:r>
              <a:rPr lang="en-US" dirty="0"/>
              <a:t>CEO and Managerial Support (engagement must be company wide)</a:t>
            </a:r>
          </a:p>
          <a:p>
            <a:pPr lvl="0"/>
            <a:r>
              <a:rPr lang="en-US" dirty="0"/>
              <a:t>Appropriate resources must be allocated to high-priority projects</a:t>
            </a:r>
          </a:p>
          <a:p>
            <a:pPr lvl="0"/>
            <a:r>
              <a:rPr lang="en-US" dirty="0"/>
              <a:t>Some level of training should be offered to anyone involved or affected by Six Sigma </a:t>
            </a:r>
          </a:p>
          <a:p>
            <a:pPr lvl="0"/>
            <a:r>
              <a:rPr lang="en-US" dirty="0"/>
              <a:t>Variation must be eliminated</a:t>
            </a:r>
          </a:p>
          <a:p>
            <a:endParaRPr lang="en-US" dirty="0"/>
          </a:p>
        </p:txBody>
      </p:sp>
    </p:spTree>
    <p:extLst>
      <p:ext uri="{BB962C8B-B14F-4D97-AF65-F5344CB8AC3E}">
        <p14:creationId xmlns:p14="http://schemas.microsoft.com/office/powerpoint/2010/main" val="1779560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C00AE-D41A-4FDD-BEF1-C491510C688E}"/>
              </a:ext>
            </a:extLst>
          </p:cNvPr>
          <p:cNvSpPr>
            <a:spLocks noGrp="1"/>
          </p:cNvSpPr>
          <p:nvPr>
            <p:ph type="title"/>
          </p:nvPr>
        </p:nvSpPr>
        <p:spPr/>
        <p:txBody>
          <a:bodyPr/>
          <a:lstStyle/>
          <a:p>
            <a:r>
              <a:rPr lang="en-US" dirty="0"/>
              <a:t>Six Sigma Methodology:</a:t>
            </a:r>
          </a:p>
        </p:txBody>
      </p:sp>
      <p:sp>
        <p:nvSpPr>
          <p:cNvPr id="3" name="Content Placeholder 2">
            <a:extLst>
              <a:ext uri="{FF2B5EF4-FFF2-40B4-BE49-F238E27FC236}">
                <a16:creationId xmlns:a16="http://schemas.microsoft.com/office/drawing/2014/main" id="{859A056F-3B55-4590-BF63-A79569A3F11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94648959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D94CA25841964488BF988E8004571A" ma:contentTypeVersion="14" ma:contentTypeDescription="Create a new document." ma:contentTypeScope="" ma:versionID="6eba309002af605921e0de39f60d254d">
  <xsd:schema xmlns:xsd="http://www.w3.org/2001/XMLSchema" xmlns:xs="http://www.w3.org/2001/XMLSchema" xmlns:p="http://schemas.microsoft.com/office/2006/metadata/properties" xmlns:ns2="74c3f95c-9d16-4366-a535-6939a9a0ede8" xmlns:ns3="0fddc00e-a027-47f3-a811-12f0b85146a5" targetNamespace="http://schemas.microsoft.com/office/2006/metadata/properties" ma:root="true" ma:fieldsID="39ef5b858bd6d733b35b6a2209294591" ns2:_="" ns3:_="">
    <xsd:import namespace="74c3f95c-9d16-4366-a535-6939a9a0ede8"/>
    <xsd:import namespace="0fddc00e-a027-47f3-a811-12f0b85146a5"/>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ServiceLocatio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c3f95c-9d16-4366-a535-6939a9a0ede8"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Enterprise Keywords" ma:fieldId="{23f27201-bee3-471e-b2e7-b64fd8b7ca38}" ma:taxonomyMulti="true" ma:sspId="f95a9afa-61c7-4e96-8bec-901bd188774b"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description="" ma:hidden="true" ma:list="{26974392-7420-4eca-b99f-bc2cb966c9c0}" ma:internalName="TaxCatchAll" ma:showField="CatchAllData" ma:web="74c3f95c-9d16-4366-a535-6939a9a0ede8">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fddc00e-a027-47f3-a811-12f0b85146a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AutoTags" ma:index="17" nillable="true" ma:displayName="MediaServiceAutoTags"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74c3f95c-9d16-4366-a535-6939a9a0ede8">
      <Terms xmlns="http://schemas.microsoft.com/office/infopath/2007/PartnerControls"/>
    </TaxKeywordTaxHTField>
    <TaxCatchAll xmlns="74c3f95c-9d16-4366-a535-6939a9a0ede8"/>
  </documentManagement>
</p:properties>
</file>

<file path=customXml/itemProps1.xml><?xml version="1.0" encoding="utf-8"?>
<ds:datastoreItem xmlns:ds="http://schemas.openxmlformats.org/officeDocument/2006/customXml" ds:itemID="{DE67FF01-42BC-477F-8EB0-68ECFD910A8E}"/>
</file>

<file path=customXml/itemProps2.xml><?xml version="1.0" encoding="utf-8"?>
<ds:datastoreItem xmlns:ds="http://schemas.openxmlformats.org/officeDocument/2006/customXml" ds:itemID="{8E944103-0949-477C-8707-6A32D6A45581}"/>
</file>

<file path=customXml/itemProps3.xml><?xml version="1.0" encoding="utf-8"?>
<ds:datastoreItem xmlns:ds="http://schemas.openxmlformats.org/officeDocument/2006/customXml" ds:itemID="{93CC88EE-B800-4BC2-820E-E9F7060DDCB7}"/>
</file>

<file path=docProps/app.xml><?xml version="1.0" encoding="utf-8"?>
<Properties xmlns="http://schemas.openxmlformats.org/officeDocument/2006/extended-properties" xmlns:vt="http://schemas.openxmlformats.org/officeDocument/2006/docPropsVTypes">
  <Template>Facet</Template>
  <TotalTime>58</TotalTime>
  <Words>638</Words>
  <Application>Microsoft Office PowerPoint</Application>
  <PresentationFormat>Widescreen</PresentationFormat>
  <Paragraphs>79</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Times New Roman</vt:lpstr>
      <vt:lpstr>Trebuchet MS</vt:lpstr>
      <vt:lpstr>Wingdings 3</vt:lpstr>
      <vt:lpstr>Facet</vt:lpstr>
      <vt:lpstr>Six Sigma </vt:lpstr>
      <vt:lpstr>What is Six Sigma?</vt:lpstr>
      <vt:lpstr>What is Six Sigma?</vt:lpstr>
      <vt:lpstr>What does it mean to have Six Sigma status at a company?</vt:lpstr>
      <vt:lpstr>What does it mean to have Six Sigma status at a company?</vt:lpstr>
      <vt:lpstr>What companies have Six Sigma Status?</vt:lpstr>
      <vt:lpstr>What companies have Six Sigma Status?</vt:lpstr>
      <vt:lpstr>The core elements of Six Sigma to make it successful:</vt:lpstr>
      <vt:lpstr>Six Sigma Methodology:</vt:lpstr>
      <vt:lpstr>Six Sigma Methodology:</vt:lpstr>
      <vt:lpstr>DMAIC process</vt:lpstr>
      <vt:lpstr>PowerPoint Presentation</vt:lpstr>
      <vt:lpstr>PowerPoint Presentation</vt:lpstr>
      <vt:lpstr>PowerPoint Presentation</vt:lpstr>
      <vt:lpstr>PowerPoint Presentation</vt:lpstr>
      <vt:lpstr>PowerPoint Presentation</vt:lpstr>
      <vt:lpstr>Six Sigma Benefits</vt:lpstr>
      <vt:lpstr>Six Sigma Challenges</vt:lpstr>
      <vt:lpstr>Who is Six Sigma For?</vt:lpstr>
      <vt:lpstr>Lean Versus Six Sigma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Six Sigma</dc:title>
  <dc:creator>Ulseth, Katherine F</dc:creator>
  <cp:lastModifiedBy>Ulseth, Katherine F</cp:lastModifiedBy>
  <cp:revision>5</cp:revision>
  <dcterms:created xsi:type="dcterms:W3CDTF">2018-05-23T20:22:52Z</dcterms:created>
  <dcterms:modified xsi:type="dcterms:W3CDTF">2018-10-21T19:59:55Z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0x01010070D94CA25841964488BF988E8004571A</vt:lpwstr>
  </property>
</Properties>
</file>