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47"/>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70" r:id="rId17"/>
    <p:sldId id="274" r:id="rId18"/>
    <p:sldId id="283" r:id="rId19"/>
    <p:sldId id="285" r:id="rId20"/>
    <p:sldId id="286" r:id="rId21"/>
    <p:sldId id="289" r:id="rId22"/>
    <p:sldId id="291" r:id="rId23"/>
    <p:sldId id="293" r:id="rId24"/>
    <p:sldId id="305" r:id="rId25"/>
    <p:sldId id="307" r:id="rId26"/>
    <p:sldId id="309" r:id="rId27"/>
    <p:sldId id="303" r:id="rId28"/>
    <p:sldId id="295" r:id="rId29"/>
    <p:sldId id="313" r:id="rId30"/>
    <p:sldId id="271" r:id="rId31"/>
    <p:sldId id="272" r:id="rId32"/>
    <p:sldId id="273" r:id="rId33"/>
    <p:sldId id="314" r:id="rId34"/>
    <p:sldId id="315" r:id="rId35"/>
    <p:sldId id="319" r:id="rId36"/>
    <p:sldId id="316" r:id="rId37"/>
    <p:sldId id="317" r:id="rId38"/>
    <p:sldId id="318" r:id="rId39"/>
    <p:sldId id="320" r:id="rId40"/>
    <p:sldId id="321" r:id="rId41"/>
    <p:sldId id="323" r:id="rId42"/>
    <p:sldId id="324" r:id="rId43"/>
    <p:sldId id="328" r:id="rId44"/>
    <p:sldId id="326" r:id="rId45"/>
    <p:sldId id="327" r:id="rId46"/>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246" y="90"/>
      </p:cViewPr>
      <p:guideLst/>
    </p:cSldViewPr>
  </p:slideViewPr>
  <p:notesTextViewPr>
    <p:cViewPr>
      <p:scale>
        <a:sx n="1" d="1"/>
        <a:sy n="1" d="1"/>
      </p:scale>
      <p:origin x="0" y="0"/>
    </p:cViewPr>
  </p:notesTextViewPr>
  <p:sorterViewPr>
    <p:cViewPr>
      <p:scale>
        <a:sx n="46" d="100"/>
        <a:sy n="4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C6E17E58-0000-4A38-972B-1F7346B6000C}" type="datetimeFigureOut">
              <a:rPr lang="en-US" smtClean="0"/>
              <a:t>5/28/2019</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ECDB642E-E6B5-4A36-B836-C8FF5BBB12EA}" type="slidenum">
              <a:rPr lang="en-US" smtClean="0"/>
              <a:t>‹#›</a:t>
            </a:fld>
            <a:endParaRPr lang="en-US"/>
          </a:p>
        </p:txBody>
      </p:sp>
    </p:spTree>
    <p:extLst>
      <p:ext uri="{BB962C8B-B14F-4D97-AF65-F5344CB8AC3E}">
        <p14:creationId xmlns:p14="http://schemas.microsoft.com/office/powerpoint/2010/main" val="240730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EAED500-DEFF-4A08-AD0B-E299AE2B24AE}" type="datetime1">
              <a:rPr lang="en-US" smtClean="0"/>
              <a:t>5/28/2019</a:t>
            </a:fld>
            <a:endParaRPr lang="en-US"/>
          </a:p>
        </p:txBody>
      </p:sp>
      <p:sp>
        <p:nvSpPr>
          <p:cNvPr id="5" name="Footer Placeholder 4"/>
          <p:cNvSpPr>
            <a:spLocks noGrp="1"/>
          </p:cNvSpPr>
          <p:nvPr>
            <p:ph type="ftr" sz="quarter" idx="11"/>
          </p:nvPr>
        </p:nvSpPr>
        <p:spPr/>
        <p:txBody>
          <a:bodyPr/>
          <a:lstStyle/>
          <a:p>
            <a:r>
              <a:rPr lang="en-US"/>
              <a:t>ICC Process Operations          ENGT-2230 Rev A</a:t>
            </a:r>
          </a:p>
        </p:txBody>
      </p:sp>
      <p:sp>
        <p:nvSpPr>
          <p:cNvPr id="6" name="Slide Number Placeholder 5"/>
          <p:cNvSpPr>
            <a:spLocks noGrp="1"/>
          </p:cNvSpPr>
          <p:nvPr>
            <p:ph type="sldNum" sz="quarter" idx="12"/>
          </p:nvPr>
        </p:nvSpPr>
        <p:spPr/>
        <p:txBody>
          <a:bodyPr/>
          <a:lstStyle/>
          <a:p>
            <a:fld id="{937CAD87-6FD4-426F-A604-A174B36E90A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5159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6456DC4-E98D-4373-B777-0EEF73DEA7EC}" type="datetime1">
              <a:rPr lang="en-US" smtClean="0"/>
              <a:t>5/28/2019</a:t>
            </a:fld>
            <a:endParaRPr lang="en-US"/>
          </a:p>
        </p:txBody>
      </p:sp>
      <p:sp>
        <p:nvSpPr>
          <p:cNvPr id="5" name="Footer Placeholder 4"/>
          <p:cNvSpPr>
            <a:spLocks noGrp="1"/>
          </p:cNvSpPr>
          <p:nvPr>
            <p:ph type="ftr" sz="quarter" idx="11"/>
          </p:nvPr>
        </p:nvSpPr>
        <p:spPr/>
        <p:txBody>
          <a:bodyPr/>
          <a:lstStyle/>
          <a:p>
            <a:r>
              <a:rPr lang="en-US"/>
              <a:t>ICC Process Operations          ENGT-2230 Rev A</a:t>
            </a:r>
          </a:p>
        </p:txBody>
      </p:sp>
      <p:sp>
        <p:nvSpPr>
          <p:cNvPr id="6" name="Slide Number Placeholder 5"/>
          <p:cNvSpPr>
            <a:spLocks noGrp="1"/>
          </p:cNvSpPr>
          <p:nvPr>
            <p:ph type="sldNum" sz="quarter" idx="12"/>
          </p:nvPr>
        </p:nvSpPr>
        <p:spPr/>
        <p:txBody>
          <a:bodyPr/>
          <a:lstStyle/>
          <a:p>
            <a:fld id="{937CAD87-6FD4-426F-A604-A174B36E90AC}" type="slidenum">
              <a:rPr lang="en-US" smtClean="0"/>
              <a:t>‹#›</a:t>
            </a:fld>
            <a:endParaRPr lang="en-US"/>
          </a:p>
        </p:txBody>
      </p:sp>
    </p:spTree>
    <p:extLst>
      <p:ext uri="{BB962C8B-B14F-4D97-AF65-F5344CB8AC3E}">
        <p14:creationId xmlns:p14="http://schemas.microsoft.com/office/powerpoint/2010/main" val="3207139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EFDE3D-231C-4C29-917A-77AAF22D5778}" type="datetime1">
              <a:rPr lang="en-US" smtClean="0"/>
              <a:t>5/28/2019</a:t>
            </a:fld>
            <a:endParaRPr lang="en-US"/>
          </a:p>
        </p:txBody>
      </p:sp>
      <p:sp>
        <p:nvSpPr>
          <p:cNvPr id="5" name="Footer Placeholder 4"/>
          <p:cNvSpPr>
            <a:spLocks noGrp="1"/>
          </p:cNvSpPr>
          <p:nvPr>
            <p:ph type="ftr" sz="quarter" idx="11"/>
          </p:nvPr>
        </p:nvSpPr>
        <p:spPr/>
        <p:txBody>
          <a:bodyPr/>
          <a:lstStyle/>
          <a:p>
            <a:r>
              <a:rPr lang="en-US"/>
              <a:t>ICC Process Operations          ENGT-2230 Rev A</a:t>
            </a:r>
          </a:p>
        </p:txBody>
      </p:sp>
      <p:sp>
        <p:nvSpPr>
          <p:cNvPr id="6" name="Slide Number Placeholder 5"/>
          <p:cNvSpPr>
            <a:spLocks noGrp="1"/>
          </p:cNvSpPr>
          <p:nvPr>
            <p:ph type="sldNum" sz="quarter" idx="12"/>
          </p:nvPr>
        </p:nvSpPr>
        <p:spPr/>
        <p:txBody>
          <a:bodyPr/>
          <a:lstStyle/>
          <a:p>
            <a:fld id="{937CAD87-6FD4-426F-A604-A174B36E90AC}"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5018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FA4C5F-9416-4894-B91A-D1A5AD0F988C}" type="datetime1">
              <a:rPr lang="en-US" smtClean="0"/>
              <a:t>5/28/2019</a:t>
            </a:fld>
            <a:endParaRPr lang="en-US"/>
          </a:p>
        </p:txBody>
      </p:sp>
      <p:sp>
        <p:nvSpPr>
          <p:cNvPr id="5" name="Footer Placeholder 4"/>
          <p:cNvSpPr>
            <a:spLocks noGrp="1"/>
          </p:cNvSpPr>
          <p:nvPr>
            <p:ph type="ftr" sz="quarter" idx="11"/>
          </p:nvPr>
        </p:nvSpPr>
        <p:spPr/>
        <p:txBody>
          <a:bodyPr/>
          <a:lstStyle/>
          <a:p>
            <a:r>
              <a:rPr lang="en-US"/>
              <a:t>ICC Process Operations          ENGT-2230 Rev A</a:t>
            </a:r>
          </a:p>
        </p:txBody>
      </p:sp>
      <p:sp>
        <p:nvSpPr>
          <p:cNvPr id="6" name="Slide Number Placeholder 5"/>
          <p:cNvSpPr>
            <a:spLocks noGrp="1"/>
          </p:cNvSpPr>
          <p:nvPr>
            <p:ph type="sldNum" sz="quarter" idx="12"/>
          </p:nvPr>
        </p:nvSpPr>
        <p:spPr/>
        <p:txBody>
          <a:bodyPr/>
          <a:lstStyle/>
          <a:p>
            <a:fld id="{937CAD87-6FD4-426F-A604-A174B36E90AC}" type="slidenum">
              <a:rPr lang="en-US" smtClean="0"/>
              <a:t>‹#›</a:t>
            </a:fld>
            <a:endParaRPr lang="en-US"/>
          </a:p>
        </p:txBody>
      </p:sp>
    </p:spTree>
    <p:extLst>
      <p:ext uri="{BB962C8B-B14F-4D97-AF65-F5344CB8AC3E}">
        <p14:creationId xmlns:p14="http://schemas.microsoft.com/office/powerpoint/2010/main" val="3420506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38A049D-8BB4-451A-9EC6-0BA04D25F02E}" type="datetime1">
              <a:rPr lang="en-US" smtClean="0"/>
              <a:t>5/28/2019</a:t>
            </a:fld>
            <a:endParaRPr lang="en-US"/>
          </a:p>
        </p:txBody>
      </p:sp>
      <p:sp>
        <p:nvSpPr>
          <p:cNvPr id="5" name="Footer Placeholder 4"/>
          <p:cNvSpPr>
            <a:spLocks noGrp="1"/>
          </p:cNvSpPr>
          <p:nvPr>
            <p:ph type="ftr" sz="quarter" idx="11"/>
          </p:nvPr>
        </p:nvSpPr>
        <p:spPr/>
        <p:txBody>
          <a:bodyPr/>
          <a:lstStyle/>
          <a:p>
            <a:r>
              <a:rPr lang="en-US"/>
              <a:t>ICC Process Operations          ENGT-2230 Rev A</a:t>
            </a:r>
          </a:p>
        </p:txBody>
      </p:sp>
      <p:sp>
        <p:nvSpPr>
          <p:cNvPr id="6" name="Slide Number Placeholder 5"/>
          <p:cNvSpPr>
            <a:spLocks noGrp="1"/>
          </p:cNvSpPr>
          <p:nvPr>
            <p:ph type="sldNum" sz="quarter" idx="12"/>
          </p:nvPr>
        </p:nvSpPr>
        <p:spPr/>
        <p:txBody>
          <a:bodyPr/>
          <a:lstStyle/>
          <a:p>
            <a:fld id="{937CAD87-6FD4-426F-A604-A174B36E90A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5113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464472C-C277-4227-9130-155DD7897E47}" type="datetime1">
              <a:rPr lang="en-US" smtClean="0"/>
              <a:t>5/28/2019</a:t>
            </a:fld>
            <a:endParaRPr lang="en-US"/>
          </a:p>
        </p:txBody>
      </p:sp>
      <p:sp>
        <p:nvSpPr>
          <p:cNvPr id="6" name="Footer Placeholder 5"/>
          <p:cNvSpPr>
            <a:spLocks noGrp="1"/>
          </p:cNvSpPr>
          <p:nvPr>
            <p:ph type="ftr" sz="quarter" idx="11"/>
          </p:nvPr>
        </p:nvSpPr>
        <p:spPr/>
        <p:txBody>
          <a:bodyPr/>
          <a:lstStyle/>
          <a:p>
            <a:r>
              <a:rPr lang="en-US"/>
              <a:t>ICC Process Operations          ENGT-2230 Rev A</a:t>
            </a:r>
          </a:p>
        </p:txBody>
      </p:sp>
      <p:sp>
        <p:nvSpPr>
          <p:cNvPr id="7" name="Slide Number Placeholder 6"/>
          <p:cNvSpPr>
            <a:spLocks noGrp="1"/>
          </p:cNvSpPr>
          <p:nvPr>
            <p:ph type="sldNum" sz="quarter" idx="12"/>
          </p:nvPr>
        </p:nvSpPr>
        <p:spPr/>
        <p:txBody>
          <a:bodyPr/>
          <a:lstStyle/>
          <a:p>
            <a:fld id="{937CAD87-6FD4-426F-A604-A174B36E90AC}" type="slidenum">
              <a:rPr lang="en-US" smtClean="0"/>
              <a:t>‹#›</a:t>
            </a:fld>
            <a:endParaRPr lang="en-US"/>
          </a:p>
        </p:txBody>
      </p:sp>
    </p:spTree>
    <p:extLst>
      <p:ext uri="{BB962C8B-B14F-4D97-AF65-F5344CB8AC3E}">
        <p14:creationId xmlns:p14="http://schemas.microsoft.com/office/powerpoint/2010/main" val="1847970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6A0765E-260A-43AC-807E-CE8E494E0E96}" type="datetime1">
              <a:rPr lang="en-US" smtClean="0"/>
              <a:t>5/28/2019</a:t>
            </a:fld>
            <a:endParaRPr lang="en-US"/>
          </a:p>
        </p:txBody>
      </p:sp>
      <p:sp>
        <p:nvSpPr>
          <p:cNvPr id="8" name="Footer Placeholder 7"/>
          <p:cNvSpPr>
            <a:spLocks noGrp="1"/>
          </p:cNvSpPr>
          <p:nvPr>
            <p:ph type="ftr" sz="quarter" idx="11"/>
          </p:nvPr>
        </p:nvSpPr>
        <p:spPr/>
        <p:txBody>
          <a:bodyPr/>
          <a:lstStyle/>
          <a:p>
            <a:r>
              <a:rPr lang="en-US"/>
              <a:t>ICC Process Operations          ENGT-2230 Rev A</a:t>
            </a:r>
          </a:p>
        </p:txBody>
      </p:sp>
      <p:sp>
        <p:nvSpPr>
          <p:cNvPr id="9" name="Slide Number Placeholder 8"/>
          <p:cNvSpPr>
            <a:spLocks noGrp="1"/>
          </p:cNvSpPr>
          <p:nvPr>
            <p:ph type="sldNum" sz="quarter" idx="12"/>
          </p:nvPr>
        </p:nvSpPr>
        <p:spPr/>
        <p:txBody>
          <a:bodyPr/>
          <a:lstStyle/>
          <a:p>
            <a:fld id="{937CAD87-6FD4-426F-A604-A174B36E90AC}" type="slidenum">
              <a:rPr lang="en-US" smtClean="0"/>
              <a:t>‹#›</a:t>
            </a:fld>
            <a:endParaRPr lang="en-US"/>
          </a:p>
        </p:txBody>
      </p:sp>
    </p:spTree>
    <p:extLst>
      <p:ext uri="{BB962C8B-B14F-4D97-AF65-F5344CB8AC3E}">
        <p14:creationId xmlns:p14="http://schemas.microsoft.com/office/powerpoint/2010/main" val="1937349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0925905-6AC5-425B-8F3A-6FFC6D558CB6}" type="datetime1">
              <a:rPr lang="en-US" smtClean="0"/>
              <a:t>5/28/2019</a:t>
            </a:fld>
            <a:endParaRPr lang="en-US"/>
          </a:p>
        </p:txBody>
      </p:sp>
      <p:sp>
        <p:nvSpPr>
          <p:cNvPr id="4" name="Footer Placeholder 3"/>
          <p:cNvSpPr>
            <a:spLocks noGrp="1"/>
          </p:cNvSpPr>
          <p:nvPr>
            <p:ph type="ftr" sz="quarter" idx="11"/>
          </p:nvPr>
        </p:nvSpPr>
        <p:spPr/>
        <p:txBody>
          <a:bodyPr/>
          <a:lstStyle/>
          <a:p>
            <a:r>
              <a:rPr lang="en-US"/>
              <a:t>ICC Process Operations          ENGT-2230 Rev A</a:t>
            </a:r>
          </a:p>
        </p:txBody>
      </p:sp>
      <p:sp>
        <p:nvSpPr>
          <p:cNvPr id="5" name="Slide Number Placeholder 4"/>
          <p:cNvSpPr>
            <a:spLocks noGrp="1"/>
          </p:cNvSpPr>
          <p:nvPr>
            <p:ph type="sldNum" sz="quarter" idx="12"/>
          </p:nvPr>
        </p:nvSpPr>
        <p:spPr/>
        <p:txBody>
          <a:bodyPr/>
          <a:lstStyle/>
          <a:p>
            <a:fld id="{937CAD87-6FD4-426F-A604-A174B36E90AC}" type="slidenum">
              <a:rPr lang="en-US" smtClean="0"/>
              <a:t>‹#›</a:t>
            </a:fld>
            <a:endParaRPr lang="en-US"/>
          </a:p>
        </p:txBody>
      </p:sp>
    </p:spTree>
    <p:extLst>
      <p:ext uri="{BB962C8B-B14F-4D97-AF65-F5344CB8AC3E}">
        <p14:creationId xmlns:p14="http://schemas.microsoft.com/office/powerpoint/2010/main" val="4183256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332BFE-20D8-46F5-B888-FD709E9FFD98}" type="datetime1">
              <a:rPr lang="en-US" smtClean="0"/>
              <a:t>5/28/2019</a:t>
            </a:fld>
            <a:endParaRPr lang="en-US"/>
          </a:p>
        </p:txBody>
      </p:sp>
      <p:sp>
        <p:nvSpPr>
          <p:cNvPr id="3" name="Footer Placeholder 2"/>
          <p:cNvSpPr>
            <a:spLocks noGrp="1"/>
          </p:cNvSpPr>
          <p:nvPr>
            <p:ph type="ftr" sz="quarter" idx="11"/>
          </p:nvPr>
        </p:nvSpPr>
        <p:spPr/>
        <p:txBody>
          <a:bodyPr/>
          <a:lstStyle/>
          <a:p>
            <a:r>
              <a:rPr lang="en-US"/>
              <a:t>ICC Process Operations          ENGT-2230 Rev A</a:t>
            </a:r>
          </a:p>
        </p:txBody>
      </p:sp>
      <p:sp>
        <p:nvSpPr>
          <p:cNvPr id="4" name="Slide Number Placeholder 3"/>
          <p:cNvSpPr>
            <a:spLocks noGrp="1"/>
          </p:cNvSpPr>
          <p:nvPr>
            <p:ph type="sldNum" sz="quarter" idx="12"/>
          </p:nvPr>
        </p:nvSpPr>
        <p:spPr/>
        <p:txBody>
          <a:bodyPr/>
          <a:lstStyle/>
          <a:p>
            <a:fld id="{937CAD87-6FD4-426F-A604-A174B36E90AC}" type="slidenum">
              <a:rPr lang="en-US" smtClean="0"/>
              <a:t>‹#›</a:t>
            </a:fld>
            <a:endParaRPr lang="en-US"/>
          </a:p>
        </p:txBody>
      </p:sp>
    </p:spTree>
    <p:extLst>
      <p:ext uri="{BB962C8B-B14F-4D97-AF65-F5344CB8AC3E}">
        <p14:creationId xmlns:p14="http://schemas.microsoft.com/office/powerpoint/2010/main" val="2839652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FA6759-CEDF-4B9A-A347-D0079B320F8D}" type="datetime1">
              <a:rPr lang="en-US" smtClean="0"/>
              <a:t>5/28/2019</a:t>
            </a:fld>
            <a:endParaRPr lang="en-US"/>
          </a:p>
        </p:txBody>
      </p:sp>
      <p:sp>
        <p:nvSpPr>
          <p:cNvPr id="6" name="Footer Placeholder 5"/>
          <p:cNvSpPr>
            <a:spLocks noGrp="1"/>
          </p:cNvSpPr>
          <p:nvPr>
            <p:ph type="ftr" sz="quarter" idx="11"/>
          </p:nvPr>
        </p:nvSpPr>
        <p:spPr/>
        <p:txBody>
          <a:bodyPr/>
          <a:lstStyle/>
          <a:p>
            <a:r>
              <a:rPr lang="en-US"/>
              <a:t>ICC Process Operations          ENGT-2230 Rev A</a:t>
            </a:r>
          </a:p>
        </p:txBody>
      </p:sp>
      <p:sp>
        <p:nvSpPr>
          <p:cNvPr id="7" name="Slide Number Placeholder 6"/>
          <p:cNvSpPr>
            <a:spLocks noGrp="1"/>
          </p:cNvSpPr>
          <p:nvPr>
            <p:ph type="sldNum" sz="quarter" idx="12"/>
          </p:nvPr>
        </p:nvSpPr>
        <p:spPr/>
        <p:txBody>
          <a:bodyPr/>
          <a:lstStyle/>
          <a:p>
            <a:fld id="{937CAD87-6FD4-426F-A604-A174B36E90AC}" type="slidenum">
              <a:rPr lang="en-US" smtClean="0"/>
              <a:t>‹#›</a:t>
            </a:fld>
            <a:endParaRPr lang="en-US"/>
          </a:p>
        </p:txBody>
      </p:sp>
    </p:spTree>
    <p:extLst>
      <p:ext uri="{BB962C8B-B14F-4D97-AF65-F5344CB8AC3E}">
        <p14:creationId xmlns:p14="http://schemas.microsoft.com/office/powerpoint/2010/main" val="4215049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B7AB9A-8CD3-4D9C-BE55-711412DDF71D}" type="datetime1">
              <a:rPr lang="en-US" smtClean="0"/>
              <a:t>5/28/2019</a:t>
            </a:fld>
            <a:endParaRPr lang="en-US"/>
          </a:p>
        </p:txBody>
      </p:sp>
      <p:sp>
        <p:nvSpPr>
          <p:cNvPr id="6" name="Footer Placeholder 5"/>
          <p:cNvSpPr>
            <a:spLocks noGrp="1"/>
          </p:cNvSpPr>
          <p:nvPr>
            <p:ph type="ftr" sz="quarter" idx="11"/>
          </p:nvPr>
        </p:nvSpPr>
        <p:spPr/>
        <p:txBody>
          <a:bodyPr/>
          <a:lstStyle/>
          <a:p>
            <a:r>
              <a:rPr lang="en-US"/>
              <a:t>ICC Process Operations          ENGT-2230 Rev A</a:t>
            </a:r>
          </a:p>
        </p:txBody>
      </p:sp>
      <p:sp>
        <p:nvSpPr>
          <p:cNvPr id="7" name="Slide Number Placeholder 6"/>
          <p:cNvSpPr>
            <a:spLocks noGrp="1"/>
          </p:cNvSpPr>
          <p:nvPr>
            <p:ph type="sldNum" sz="quarter" idx="12"/>
          </p:nvPr>
        </p:nvSpPr>
        <p:spPr/>
        <p:txBody>
          <a:bodyPr/>
          <a:lstStyle/>
          <a:p>
            <a:fld id="{937CAD87-6FD4-426F-A604-A174B36E90A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0568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9BAAB7A-1A1F-4494-8065-7AF2E33A6369}" type="datetime1">
              <a:rPr lang="en-US" smtClean="0"/>
              <a:t>5/28/2019</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a:t>ICC Process Operations          ENGT-2230 Rev A</a:t>
            </a: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37CAD87-6FD4-426F-A604-A174B36E90AC}"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11644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3E131-C690-4290-A668-28EDF7EBC7FB}"/>
              </a:ext>
            </a:extLst>
          </p:cNvPr>
          <p:cNvSpPr>
            <a:spLocks noGrp="1"/>
          </p:cNvSpPr>
          <p:nvPr>
            <p:ph type="ctrTitle"/>
          </p:nvPr>
        </p:nvSpPr>
        <p:spPr/>
        <p:txBody>
          <a:bodyPr/>
          <a:lstStyle/>
          <a:p>
            <a:r>
              <a:rPr lang="en-US" dirty="0"/>
              <a:t>Group Dynamics</a:t>
            </a:r>
          </a:p>
        </p:txBody>
      </p:sp>
      <p:sp>
        <p:nvSpPr>
          <p:cNvPr id="3" name="Subtitle 2">
            <a:extLst>
              <a:ext uri="{FF2B5EF4-FFF2-40B4-BE49-F238E27FC236}">
                <a16:creationId xmlns:a16="http://schemas.microsoft.com/office/drawing/2014/main" id="{842C22CA-F3A7-42C2-AB84-CFF1F28CEB99}"/>
              </a:ext>
            </a:extLst>
          </p:cNvPr>
          <p:cNvSpPr>
            <a:spLocks noGrp="1"/>
          </p:cNvSpPr>
          <p:nvPr>
            <p:ph type="subTitle" idx="1"/>
          </p:nvPr>
        </p:nvSpPr>
        <p:spPr/>
        <p:txBody>
          <a:bodyPr/>
          <a:lstStyle/>
          <a:p>
            <a:r>
              <a:rPr lang="en-US" dirty="0"/>
              <a:t>Professional III</a:t>
            </a:r>
          </a:p>
        </p:txBody>
      </p:sp>
      <p:grpSp>
        <p:nvGrpSpPr>
          <p:cNvPr id="4" name="Group 3">
            <a:extLst>
              <a:ext uri="{FF2B5EF4-FFF2-40B4-BE49-F238E27FC236}">
                <a16:creationId xmlns:a16="http://schemas.microsoft.com/office/drawing/2014/main" id="{2E8C431F-5820-46B9-BC5E-B704670BD549}"/>
              </a:ext>
            </a:extLst>
          </p:cNvPr>
          <p:cNvGrpSpPr/>
          <p:nvPr/>
        </p:nvGrpSpPr>
        <p:grpSpPr>
          <a:xfrm>
            <a:off x="1958607" y="5839520"/>
            <a:ext cx="7772400" cy="762000"/>
            <a:chOff x="1958607" y="5839520"/>
            <a:chExt cx="7772400" cy="762000"/>
          </a:xfrm>
        </p:grpSpPr>
        <p:pic>
          <p:nvPicPr>
            <p:cNvPr id="5" name="Picture 4">
              <a:extLst>
                <a:ext uri="{FF2B5EF4-FFF2-40B4-BE49-F238E27FC236}">
                  <a16:creationId xmlns:a16="http://schemas.microsoft.com/office/drawing/2014/main" id="{0D41BD8C-8AE0-4D85-85ED-A567C6C8B742}"/>
                </a:ext>
              </a:extLst>
            </p:cNvPr>
            <p:cNvPicPr>
              <a:picLocks noChangeAspect="1"/>
            </p:cNvPicPr>
            <p:nvPr/>
          </p:nvPicPr>
          <p:blipFill>
            <a:blip r:embed="rId2"/>
            <a:stretch>
              <a:fillRect/>
            </a:stretch>
          </p:blipFill>
          <p:spPr>
            <a:xfrm>
              <a:off x="1958607" y="5839520"/>
              <a:ext cx="762000" cy="762000"/>
            </a:xfrm>
            <a:prstGeom prst="rect">
              <a:avLst/>
            </a:prstGeom>
          </p:spPr>
        </p:pic>
        <p:sp>
          <p:nvSpPr>
            <p:cNvPr id="6" name="Rectangle 5">
              <a:extLst>
                <a:ext uri="{FF2B5EF4-FFF2-40B4-BE49-F238E27FC236}">
                  <a16:creationId xmlns:a16="http://schemas.microsoft.com/office/drawing/2014/main" id="{32EBED3C-9180-41B0-83E3-72F84D8FAD55}"/>
                </a:ext>
              </a:extLst>
            </p:cNvPr>
            <p:cNvSpPr/>
            <p:nvPr/>
          </p:nvSpPr>
          <p:spPr>
            <a:xfrm>
              <a:off x="2720607" y="5917299"/>
              <a:ext cx="7010400"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grpSp>
    </p:spTree>
    <p:extLst>
      <p:ext uri="{BB962C8B-B14F-4D97-AF65-F5344CB8AC3E}">
        <p14:creationId xmlns:p14="http://schemas.microsoft.com/office/powerpoint/2010/main" val="3668363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8727D-BE9A-4F2C-B20E-6F2E22660204}"/>
              </a:ext>
            </a:extLst>
          </p:cNvPr>
          <p:cNvSpPr>
            <a:spLocks noGrp="1"/>
          </p:cNvSpPr>
          <p:nvPr>
            <p:ph type="title"/>
          </p:nvPr>
        </p:nvSpPr>
        <p:spPr/>
        <p:txBody>
          <a:bodyPr/>
          <a:lstStyle/>
          <a:p>
            <a:r>
              <a:rPr lang="en-US" dirty="0"/>
              <a:t>Groupthink</a:t>
            </a:r>
          </a:p>
        </p:txBody>
      </p:sp>
      <p:sp>
        <p:nvSpPr>
          <p:cNvPr id="3" name="Content Placeholder 2">
            <a:extLst>
              <a:ext uri="{FF2B5EF4-FFF2-40B4-BE49-F238E27FC236}">
                <a16:creationId xmlns:a16="http://schemas.microsoft.com/office/drawing/2014/main" id="{D564B19C-E02F-4314-B8DB-FAB0BD9BBB58}"/>
              </a:ext>
            </a:extLst>
          </p:cNvPr>
          <p:cNvSpPr>
            <a:spLocks noGrp="1"/>
          </p:cNvSpPr>
          <p:nvPr>
            <p:ph idx="1"/>
          </p:nvPr>
        </p:nvSpPr>
        <p:spPr/>
        <p:txBody>
          <a:bodyPr/>
          <a:lstStyle/>
          <a:p>
            <a:pPr marL="128016" lvl="1" indent="0">
              <a:buNone/>
            </a:pPr>
            <a:r>
              <a:rPr lang="en-US" dirty="0"/>
              <a:t>1. Illusion of invulnerability: feeling that the group is above criticism</a:t>
            </a:r>
          </a:p>
          <a:p>
            <a:pPr marL="228600" lvl="1" indent="0">
              <a:buNone/>
            </a:pPr>
            <a:endParaRPr lang="en-US" dirty="0"/>
          </a:p>
          <a:p>
            <a:pPr marL="346075" lvl="1" indent="-219075">
              <a:buNone/>
            </a:pPr>
            <a:r>
              <a:rPr lang="en-US" dirty="0"/>
              <a:t>2. Belief in inherent morality of group: Feel that the group is inherently “right” and above the reproach     from outsiders.</a:t>
            </a:r>
          </a:p>
          <a:p>
            <a:pPr marL="228600" lvl="1" indent="0">
              <a:buNone/>
            </a:pPr>
            <a:endParaRPr lang="en-US" dirty="0"/>
          </a:p>
          <a:p>
            <a:pPr marL="128016" lvl="1" indent="0">
              <a:buNone/>
            </a:pPr>
            <a:r>
              <a:rPr lang="en-US" dirty="0"/>
              <a:t>3. Collective rationalization: Refusing to accept contradictory data or to consider alternatives thoroughly</a:t>
            </a:r>
          </a:p>
          <a:p>
            <a:pPr marL="228600" lvl="1" indent="0">
              <a:buNone/>
            </a:pPr>
            <a:endParaRPr lang="en-US" dirty="0"/>
          </a:p>
          <a:p>
            <a:pPr marL="128016" lvl="1" indent="0">
              <a:buNone/>
            </a:pPr>
            <a:r>
              <a:rPr lang="en-US" dirty="0"/>
              <a:t>4. Out-group stereotypes: refusing to look realistically at other groups. </a:t>
            </a:r>
          </a:p>
        </p:txBody>
      </p:sp>
      <p:sp>
        <p:nvSpPr>
          <p:cNvPr id="4" name="Date Placeholder 3">
            <a:extLst>
              <a:ext uri="{FF2B5EF4-FFF2-40B4-BE49-F238E27FC236}">
                <a16:creationId xmlns:a16="http://schemas.microsoft.com/office/drawing/2014/main" id="{9A027F77-A710-4101-8E64-D2A8B1C83A17}"/>
              </a:ext>
            </a:extLst>
          </p:cNvPr>
          <p:cNvSpPr>
            <a:spLocks noGrp="1"/>
          </p:cNvSpPr>
          <p:nvPr>
            <p:ph type="dt" sz="half" idx="10"/>
          </p:nvPr>
        </p:nvSpPr>
        <p:spPr/>
        <p:txBody>
          <a:bodyPr/>
          <a:lstStyle/>
          <a:p>
            <a:fld id="{8FFA351A-8259-4316-A695-ECE33F59A90E}" type="datetime1">
              <a:rPr lang="en-US" smtClean="0"/>
              <a:t>5/28/2019</a:t>
            </a:fld>
            <a:endParaRPr lang="en-US"/>
          </a:p>
        </p:txBody>
      </p:sp>
      <p:sp>
        <p:nvSpPr>
          <p:cNvPr id="5" name="Footer Placeholder 4">
            <a:extLst>
              <a:ext uri="{FF2B5EF4-FFF2-40B4-BE49-F238E27FC236}">
                <a16:creationId xmlns:a16="http://schemas.microsoft.com/office/drawing/2014/main" id="{EA55ED6D-4456-4706-983F-BD10B95227FF}"/>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C193D5A8-D910-405B-A099-2A823F0A8070}"/>
              </a:ext>
            </a:extLst>
          </p:cNvPr>
          <p:cNvSpPr>
            <a:spLocks noGrp="1"/>
          </p:cNvSpPr>
          <p:nvPr>
            <p:ph type="sldNum" sz="quarter" idx="12"/>
          </p:nvPr>
        </p:nvSpPr>
        <p:spPr/>
        <p:txBody>
          <a:bodyPr/>
          <a:lstStyle/>
          <a:p>
            <a:fld id="{937CAD87-6FD4-426F-A604-A174B36E90AC}" type="slidenum">
              <a:rPr lang="en-US" smtClean="0"/>
              <a:t>10</a:t>
            </a:fld>
            <a:endParaRPr lang="en-US"/>
          </a:p>
        </p:txBody>
      </p:sp>
    </p:spTree>
    <p:extLst>
      <p:ext uri="{BB962C8B-B14F-4D97-AF65-F5344CB8AC3E}">
        <p14:creationId xmlns:p14="http://schemas.microsoft.com/office/powerpoint/2010/main" val="40428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ircle(in)">
                                      <p:cBhvr>
                                        <p:cTn id="12" dur="20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circle(in)">
                                      <p:cBhvr>
                                        <p:cTn id="1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87072-2B03-4737-8045-5D4CAF370A64}"/>
              </a:ext>
            </a:extLst>
          </p:cNvPr>
          <p:cNvSpPr>
            <a:spLocks noGrp="1"/>
          </p:cNvSpPr>
          <p:nvPr>
            <p:ph type="title"/>
          </p:nvPr>
        </p:nvSpPr>
        <p:spPr/>
        <p:txBody>
          <a:bodyPr/>
          <a:lstStyle/>
          <a:p>
            <a:r>
              <a:rPr lang="en-US" dirty="0"/>
              <a:t>Groupthink</a:t>
            </a:r>
          </a:p>
        </p:txBody>
      </p:sp>
      <p:sp>
        <p:nvSpPr>
          <p:cNvPr id="3" name="Content Placeholder 2">
            <a:extLst>
              <a:ext uri="{FF2B5EF4-FFF2-40B4-BE49-F238E27FC236}">
                <a16:creationId xmlns:a16="http://schemas.microsoft.com/office/drawing/2014/main" id="{D53D3FCE-E554-4E93-B236-0F5348621A3C}"/>
              </a:ext>
            </a:extLst>
          </p:cNvPr>
          <p:cNvSpPr>
            <a:spLocks noGrp="1"/>
          </p:cNvSpPr>
          <p:nvPr>
            <p:ph idx="1"/>
          </p:nvPr>
        </p:nvSpPr>
        <p:spPr/>
        <p:txBody>
          <a:bodyPr/>
          <a:lstStyle/>
          <a:p>
            <a:pPr marL="128016" lvl="1" indent="0">
              <a:buNone/>
            </a:pPr>
            <a:r>
              <a:rPr lang="en-US" dirty="0"/>
              <a:t>5. Self-censorship: Refusing to communicate personal concerns to the group as a whole.</a:t>
            </a:r>
          </a:p>
          <a:p>
            <a:pPr marL="228600" lvl="1" indent="0">
              <a:buNone/>
            </a:pPr>
            <a:endParaRPr lang="en-US" dirty="0"/>
          </a:p>
          <a:p>
            <a:pPr marL="128016" lvl="1" indent="0">
              <a:buNone/>
            </a:pPr>
            <a:r>
              <a:rPr lang="en-US" dirty="0"/>
              <a:t>6. Illusion of unanimity: Accepting consensus prematurely, without testing its completeness. </a:t>
            </a:r>
          </a:p>
          <a:p>
            <a:pPr marL="228600" lvl="1" indent="0">
              <a:buNone/>
            </a:pPr>
            <a:endParaRPr lang="en-US" dirty="0"/>
          </a:p>
          <a:p>
            <a:pPr marL="128016" lvl="1" indent="0">
              <a:buNone/>
            </a:pPr>
            <a:r>
              <a:rPr lang="en-US" dirty="0"/>
              <a:t>7. Direct pressure on dissenters: Refusing to tolerate a member who suggests the group may be wrong. </a:t>
            </a:r>
          </a:p>
          <a:p>
            <a:pPr marL="228600" lvl="1" indent="0">
              <a:buNone/>
            </a:pPr>
            <a:endParaRPr lang="en-US" dirty="0"/>
          </a:p>
          <a:p>
            <a:pPr marL="401638" lvl="1" indent="-274638">
              <a:buNone/>
            </a:pPr>
            <a:r>
              <a:rPr lang="en-US" dirty="0"/>
              <a:t>8. Self-appointed mind guards: Protecting the group from hearing disturbing ideas or viewpoints from outsiders.</a:t>
            </a:r>
          </a:p>
        </p:txBody>
      </p:sp>
      <p:sp>
        <p:nvSpPr>
          <p:cNvPr id="4" name="Date Placeholder 3">
            <a:extLst>
              <a:ext uri="{FF2B5EF4-FFF2-40B4-BE49-F238E27FC236}">
                <a16:creationId xmlns:a16="http://schemas.microsoft.com/office/drawing/2014/main" id="{01E011B9-C81C-404F-9531-FC7161D52F00}"/>
              </a:ext>
            </a:extLst>
          </p:cNvPr>
          <p:cNvSpPr>
            <a:spLocks noGrp="1"/>
          </p:cNvSpPr>
          <p:nvPr>
            <p:ph type="dt" sz="half" idx="10"/>
          </p:nvPr>
        </p:nvSpPr>
        <p:spPr/>
        <p:txBody>
          <a:bodyPr/>
          <a:lstStyle/>
          <a:p>
            <a:fld id="{EF12F851-6A63-42D4-A28D-27135A24203B}" type="datetime1">
              <a:rPr lang="en-US" smtClean="0"/>
              <a:t>5/28/2019</a:t>
            </a:fld>
            <a:endParaRPr lang="en-US"/>
          </a:p>
        </p:txBody>
      </p:sp>
      <p:sp>
        <p:nvSpPr>
          <p:cNvPr id="5" name="Footer Placeholder 4">
            <a:extLst>
              <a:ext uri="{FF2B5EF4-FFF2-40B4-BE49-F238E27FC236}">
                <a16:creationId xmlns:a16="http://schemas.microsoft.com/office/drawing/2014/main" id="{1674D447-0CC8-4C6F-A328-6C52902C6918}"/>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133F7D16-558E-45F4-A7EB-EB56C9309113}"/>
              </a:ext>
            </a:extLst>
          </p:cNvPr>
          <p:cNvSpPr>
            <a:spLocks noGrp="1"/>
          </p:cNvSpPr>
          <p:nvPr>
            <p:ph type="sldNum" sz="quarter" idx="12"/>
          </p:nvPr>
        </p:nvSpPr>
        <p:spPr/>
        <p:txBody>
          <a:bodyPr/>
          <a:lstStyle/>
          <a:p>
            <a:fld id="{937CAD87-6FD4-426F-A604-A174B36E90AC}" type="slidenum">
              <a:rPr lang="en-US" smtClean="0"/>
              <a:t>11</a:t>
            </a:fld>
            <a:endParaRPr lang="en-US"/>
          </a:p>
        </p:txBody>
      </p:sp>
    </p:spTree>
    <p:extLst>
      <p:ext uri="{BB962C8B-B14F-4D97-AF65-F5344CB8AC3E}">
        <p14:creationId xmlns:p14="http://schemas.microsoft.com/office/powerpoint/2010/main" val="2308171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ircle(in)">
                                      <p:cBhvr>
                                        <p:cTn id="12" dur="20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circle(in)">
                                      <p:cBhvr>
                                        <p:cTn id="1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26359-DF18-4AD2-B682-5AF2693E58A4}"/>
              </a:ext>
            </a:extLst>
          </p:cNvPr>
          <p:cNvSpPr>
            <a:spLocks noGrp="1"/>
          </p:cNvSpPr>
          <p:nvPr>
            <p:ph type="title"/>
          </p:nvPr>
        </p:nvSpPr>
        <p:spPr/>
        <p:txBody>
          <a:bodyPr/>
          <a:lstStyle/>
          <a:p>
            <a:r>
              <a:rPr lang="en-US" dirty="0"/>
              <a:t>Risky-Shift</a:t>
            </a:r>
          </a:p>
        </p:txBody>
      </p:sp>
      <p:sp>
        <p:nvSpPr>
          <p:cNvPr id="3" name="Content Placeholder 2">
            <a:extLst>
              <a:ext uri="{FF2B5EF4-FFF2-40B4-BE49-F238E27FC236}">
                <a16:creationId xmlns:a16="http://schemas.microsoft.com/office/drawing/2014/main" id="{0F5CA852-0F3C-4E81-8DFE-EBFA00B74222}"/>
              </a:ext>
            </a:extLst>
          </p:cNvPr>
          <p:cNvSpPr>
            <a:spLocks noGrp="1"/>
          </p:cNvSpPr>
          <p:nvPr>
            <p:ph idx="1"/>
          </p:nvPr>
        </p:nvSpPr>
        <p:spPr>
          <a:xfrm>
            <a:off x="1024129" y="2286000"/>
            <a:ext cx="3001462" cy="702527"/>
          </a:xfrm>
        </p:spPr>
        <p:txBody>
          <a:bodyPr/>
          <a:lstStyle/>
          <a:p>
            <a:r>
              <a:rPr lang="en-US" dirty="0"/>
              <a:t>What is Risky-Shift?</a:t>
            </a:r>
          </a:p>
        </p:txBody>
      </p:sp>
      <p:sp>
        <p:nvSpPr>
          <p:cNvPr id="4" name="Date Placeholder 3">
            <a:extLst>
              <a:ext uri="{FF2B5EF4-FFF2-40B4-BE49-F238E27FC236}">
                <a16:creationId xmlns:a16="http://schemas.microsoft.com/office/drawing/2014/main" id="{BD101841-2AF6-48F2-96A0-FB40E056CD27}"/>
              </a:ext>
            </a:extLst>
          </p:cNvPr>
          <p:cNvSpPr>
            <a:spLocks noGrp="1"/>
          </p:cNvSpPr>
          <p:nvPr>
            <p:ph type="dt" sz="half" idx="10"/>
          </p:nvPr>
        </p:nvSpPr>
        <p:spPr/>
        <p:txBody>
          <a:bodyPr/>
          <a:lstStyle/>
          <a:p>
            <a:fld id="{C8C8C758-55C4-4353-85B4-BC3922097FE3}" type="datetime1">
              <a:rPr lang="en-US" smtClean="0"/>
              <a:t>5/28/2019</a:t>
            </a:fld>
            <a:endParaRPr lang="en-US"/>
          </a:p>
        </p:txBody>
      </p:sp>
      <p:sp>
        <p:nvSpPr>
          <p:cNvPr id="5" name="Footer Placeholder 4">
            <a:extLst>
              <a:ext uri="{FF2B5EF4-FFF2-40B4-BE49-F238E27FC236}">
                <a16:creationId xmlns:a16="http://schemas.microsoft.com/office/drawing/2014/main" id="{86989093-7F94-4DD1-B6D4-4A3FC2E62B21}"/>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CB8CF4DB-2D19-49BF-A427-E2873C21B581}"/>
              </a:ext>
            </a:extLst>
          </p:cNvPr>
          <p:cNvSpPr>
            <a:spLocks noGrp="1"/>
          </p:cNvSpPr>
          <p:nvPr>
            <p:ph type="sldNum" sz="quarter" idx="12"/>
          </p:nvPr>
        </p:nvSpPr>
        <p:spPr/>
        <p:txBody>
          <a:bodyPr/>
          <a:lstStyle/>
          <a:p>
            <a:fld id="{937CAD87-6FD4-426F-A604-A174B36E90AC}" type="slidenum">
              <a:rPr lang="en-US" smtClean="0"/>
              <a:t>12</a:t>
            </a:fld>
            <a:endParaRPr lang="en-US"/>
          </a:p>
        </p:txBody>
      </p:sp>
      <p:sp>
        <p:nvSpPr>
          <p:cNvPr id="7" name="TextBox 6">
            <a:extLst>
              <a:ext uri="{FF2B5EF4-FFF2-40B4-BE49-F238E27FC236}">
                <a16:creationId xmlns:a16="http://schemas.microsoft.com/office/drawing/2014/main" id="{37A813FE-930B-42BB-B9B8-BEC6F3A84DD2}"/>
              </a:ext>
            </a:extLst>
          </p:cNvPr>
          <p:cNvSpPr txBox="1"/>
          <p:nvPr/>
        </p:nvSpPr>
        <p:spPr>
          <a:xfrm>
            <a:off x="1449660" y="3278458"/>
            <a:ext cx="9294540" cy="2246769"/>
          </a:xfrm>
          <a:prstGeom prst="rect">
            <a:avLst/>
          </a:prstGeom>
          <a:noFill/>
        </p:spPr>
        <p:txBody>
          <a:bodyPr wrap="square" rtlCol="0">
            <a:spAutoFit/>
          </a:bodyPr>
          <a:lstStyle/>
          <a:p>
            <a:r>
              <a:rPr lang="en-US" sz="2000" dirty="0"/>
              <a:t>Many people believe that proposed solutions are fairly conservative and is the “average” remedy in terms of design, budget, timeline, risk assessment etc. </a:t>
            </a:r>
          </a:p>
          <a:p>
            <a:endParaRPr lang="en-US" sz="2000" dirty="0"/>
          </a:p>
          <a:p>
            <a:r>
              <a:rPr lang="en-US" sz="2000" dirty="0"/>
              <a:t>BUT:</a:t>
            </a:r>
          </a:p>
          <a:p>
            <a:r>
              <a:rPr lang="en-US" sz="2000" dirty="0"/>
              <a:t>Teams often get swept up with expansive and expensive remedies that are actually higher risk.</a:t>
            </a:r>
          </a:p>
          <a:p>
            <a:endParaRPr lang="en-US" sz="2000" dirty="0"/>
          </a:p>
        </p:txBody>
      </p:sp>
    </p:spTree>
    <p:extLst>
      <p:ext uri="{BB962C8B-B14F-4D97-AF65-F5344CB8AC3E}">
        <p14:creationId xmlns:p14="http://schemas.microsoft.com/office/powerpoint/2010/main" val="1178038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fade">
                                      <p:cBhvr>
                                        <p:cTn id="13" dur="500"/>
                                        <p:tgtEl>
                                          <p:spTgt spid="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fade">
                                      <p:cBhvr>
                                        <p:cTn id="18"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43FED-EF4E-4BEB-8FCB-3B48E4E32027}"/>
              </a:ext>
            </a:extLst>
          </p:cNvPr>
          <p:cNvSpPr>
            <a:spLocks noGrp="1"/>
          </p:cNvSpPr>
          <p:nvPr>
            <p:ph type="title"/>
          </p:nvPr>
        </p:nvSpPr>
        <p:spPr/>
        <p:txBody>
          <a:bodyPr/>
          <a:lstStyle/>
          <a:p>
            <a:r>
              <a:rPr lang="en-US" dirty="0"/>
              <a:t>Risky-Shift</a:t>
            </a:r>
          </a:p>
        </p:txBody>
      </p:sp>
      <p:sp>
        <p:nvSpPr>
          <p:cNvPr id="3" name="Content Placeholder 2">
            <a:extLst>
              <a:ext uri="{FF2B5EF4-FFF2-40B4-BE49-F238E27FC236}">
                <a16:creationId xmlns:a16="http://schemas.microsoft.com/office/drawing/2014/main" id="{AC7FCDE8-7DDF-4600-92AA-E11934532EB3}"/>
              </a:ext>
            </a:extLst>
          </p:cNvPr>
          <p:cNvSpPr>
            <a:spLocks noGrp="1"/>
          </p:cNvSpPr>
          <p:nvPr>
            <p:ph idx="1"/>
          </p:nvPr>
        </p:nvSpPr>
        <p:spPr/>
        <p:txBody>
          <a:bodyPr/>
          <a:lstStyle/>
          <a:p>
            <a:r>
              <a:rPr lang="en-US" sz="2400" dirty="0"/>
              <a:t>How to combat risky-swift?</a:t>
            </a:r>
          </a:p>
          <a:p>
            <a:endParaRPr lang="en-US" dirty="0"/>
          </a:p>
          <a:p>
            <a:pPr lvl="1"/>
            <a:r>
              <a:rPr lang="en-US" sz="2400" dirty="0"/>
              <a:t>Ask and discuss often and openly throughout the project:</a:t>
            </a:r>
          </a:p>
          <a:p>
            <a:pPr lvl="2"/>
            <a:r>
              <a:rPr lang="en-US" sz="2000" dirty="0"/>
              <a:t>Is that </a:t>
            </a:r>
            <a:r>
              <a:rPr lang="en-US" sz="2000" b="1" i="1" u="sng" dirty="0">
                <a:solidFill>
                  <a:srgbClr val="FF0000"/>
                </a:solidFill>
              </a:rPr>
              <a:t>really</a:t>
            </a:r>
            <a:r>
              <a:rPr lang="en-US" sz="2000" dirty="0"/>
              <a:t> needed?</a:t>
            </a:r>
          </a:p>
          <a:p>
            <a:pPr lvl="2"/>
            <a:r>
              <a:rPr lang="en-US" sz="2000" dirty="0"/>
              <a:t>Are there other </a:t>
            </a:r>
            <a:r>
              <a:rPr lang="en-US" sz="2000" b="1" i="1" u="sng" dirty="0">
                <a:solidFill>
                  <a:srgbClr val="FF0000"/>
                </a:solidFill>
              </a:rPr>
              <a:t>solutions</a:t>
            </a:r>
            <a:r>
              <a:rPr lang="en-US" sz="2000" dirty="0"/>
              <a:t> that are just as </a:t>
            </a:r>
            <a:r>
              <a:rPr lang="en-US" sz="2000" b="1" i="1" u="sng" dirty="0">
                <a:solidFill>
                  <a:srgbClr val="FF0000"/>
                </a:solidFill>
              </a:rPr>
              <a:t>effective</a:t>
            </a:r>
            <a:r>
              <a:rPr lang="en-US" sz="2000" dirty="0"/>
              <a:t>  at solving the issue and more </a:t>
            </a:r>
            <a:r>
              <a:rPr lang="en-US" sz="2000" b="1" i="1" u="sng" dirty="0">
                <a:solidFill>
                  <a:srgbClr val="FF0000"/>
                </a:solidFill>
              </a:rPr>
              <a:t>cost effective</a:t>
            </a:r>
            <a:r>
              <a:rPr lang="en-US" sz="2000" dirty="0"/>
              <a:t> to implement?</a:t>
            </a:r>
          </a:p>
          <a:p>
            <a:pPr marL="457200" lvl="2" indent="0">
              <a:buNone/>
            </a:pPr>
            <a:endParaRPr lang="en-US" dirty="0"/>
          </a:p>
          <a:p>
            <a:pPr lvl="1"/>
            <a:r>
              <a:rPr lang="en-US" sz="2400" dirty="0"/>
              <a:t>Ask yourself the question: </a:t>
            </a:r>
            <a:r>
              <a:rPr lang="en-US" sz="2400" b="1" i="1" u="sng" dirty="0">
                <a:solidFill>
                  <a:srgbClr val="FF0000"/>
                </a:solidFill>
                <a:effectLst>
                  <a:outerShdw blurRad="38100" dist="38100" dir="2700000" algn="tl">
                    <a:srgbClr val="000000">
                      <a:alpha val="43137"/>
                    </a:srgbClr>
                  </a:outerShdw>
                </a:effectLst>
              </a:rPr>
              <a:t>“If this were my personal money, would I still risk it on the proposed solution?”</a:t>
            </a:r>
            <a:endParaRPr lang="en-US" sz="2400" dirty="0">
              <a:solidFill>
                <a:srgbClr val="FF0000"/>
              </a:solidFill>
            </a:endParaRPr>
          </a:p>
          <a:p>
            <a:pPr lvl="3"/>
            <a:r>
              <a:rPr lang="en-US" sz="2400" b="1" i="1" u="sng" dirty="0">
                <a:solidFill>
                  <a:srgbClr val="FF0000"/>
                </a:solidFill>
              </a:rPr>
              <a:t>Voice your answer and reasons!!!!</a:t>
            </a:r>
          </a:p>
          <a:p>
            <a:endParaRPr lang="en-US" dirty="0"/>
          </a:p>
        </p:txBody>
      </p:sp>
      <p:sp>
        <p:nvSpPr>
          <p:cNvPr id="4" name="Date Placeholder 3">
            <a:extLst>
              <a:ext uri="{FF2B5EF4-FFF2-40B4-BE49-F238E27FC236}">
                <a16:creationId xmlns:a16="http://schemas.microsoft.com/office/drawing/2014/main" id="{7502A4A3-9071-4DC7-A1E0-1A926A6C4AAA}"/>
              </a:ext>
            </a:extLst>
          </p:cNvPr>
          <p:cNvSpPr>
            <a:spLocks noGrp="1"/>
          </p:cNvSpPr>
          <p:nvPr>
            <p:ph type="dt" sz="half" idx="10"/>
          </p:nvPr>
        </p:nvSpPr>
        <p:spPr/>
        <p:txBody>
          <a:bodyPr/>
          <a:lstStyle/>
          <a:p>
            <a:fld id="{C16BAD12-4693-4E38-A210-EDE882374080}" type="datetime1">
              <a:rPr lang="en-US" smtClean="0"/>
              <a:t>5/28/2019</a:t>
            </a:fld>
            <a:endParaRPr lang="en-US"/>
          </a:p>
        </p:txBody>
      </p:sp>
      <p:sp>
        <p:nvSpPr>
          <p:cNvPr id="5" name="Footer Placeholder 4">
            <a:extLst>
              <a:ext uri="{FF2B5EF4-FFF2-40B4-BE49-F238E27FC236}">
                <a16:creationId xmlns:a16="http://schemas.microsoft.com/office/drawing/2014/main" id="{A20C93A2-B9C9-409C-AE08-C89D645BA782}"/>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83183429-73B4-4559-8099-EEA94E737C61}"/>
              </a:ext>
            </a:extLst>
          </p:cNvPr>
          <p:cNvSpPr>
            <a:spLocks noGrp="1"/>
          </p:cNvSpPr>
          <p:nvPr>
            <p:ph type="sldNum" sz="quarter" idx="12"/>
          </p:nvPr>
        </p:nvSpPr>
        <p:spPr/>
        <p:txBody>
          <a:bodyPr/>
          <a:lstStyle/>
          <a:p>
            <a:fld id="{937CAD87-6FD4-426F-A604-A174B36E90AC}" type="slidenum">
              <a:rPr lang="en-US" smtClean="0"/>
              <a:t>13</a:t>
            </a:fld>
            <a:endParaRPr lang="en-US"/>
          </a:p>
        </p:txBody>
      </p:sp>
    </p:spTree>
    <p:extLst>
      <p:ext uri="{BB962C8B-B14F-4D97-AF65-F5344CB8AC3E}">
        <p14:creationId xmlns:p14="http://schemas.microsoft.com/office/powerpoint/2010/main" val="242405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circle(in)">
                                      <p:cBhvr>
                                        <p:cTn id="14" dur="2000"/>
                                        <p:tgtEl>
                                          <p:spTgt spid="3">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randombar(horizontal)">
                                      <p:cBhvr>
                                        <p:cTn id="2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C5FB4-6759-4460-BF8C-5B86E8DEBB58}"/>
              </a:ext>
            </a:extLst>
          </p:cNvPr>
          <p:cNvSpPr>
            <a:spLocks noGrp="1"/>
          </p:cNvSpPr>
          <p:nvPr>
            <p:ph type="title"/>
          </p:nvPr>
        </p:nvSpPr>
        <p:spPr/>
        <p:txBody>
          <a:bodyPr/>
          <a:lstStyle/>
          <a:p>
            <a:r>
              <a:rPr lang="en-US" dirty="0"/>
              <a:t>Specific Team Problem Areas and how to fix them</a:t>
            </a:r>
          </a:p>
        </p:txBody>
      </p:sp>
      <p:sp>
        <p:nvSpPr>
          <p:cNvPr id="3" name="Content Placeholder 2">
            <a:extLst>
              <a:ext uri="{FF2B5EF4-FFF2-40B4-BE49-F238E27FC236}">
                <a16:creationId xmlns:a16="http://schemas.microsoft.com/office/drawing/2014/main" id="{1FBCEC00-A5B2-4A17-AD9E-F1E37B28D06A}"/>
              </a:ext>
            </a:extLst>
          </p:cNvPr>
          <p:cNvSpPr>
            <a:spLocks noGrp="1"/>
          </p:cNvSpPr>
          <p:nvPr>
            <p:ph idx="1"/>
          </p:nvPr>
        </p:nvSpPr>
        <p:spPr>
          <a:xfrm>
            <a:off x="1024128" y="2364379"/>
            <a:ext cx="3853990" cy="4206240"/>
          </a:xfrm>
        </p:spPr>
        <p:txBody>
          <a:bodyPr/>
          <a:lstStyle/>
          <a:p>
            <a:pPr>
              <a:buSzPct val="75000"/>
              <a:buFont typeface="Wingdings" panose="05000000000000000000" pitchFamily="2" charset="2"/>
              <a:buChar char="§"/>
            </a:pPr>
            <a:r>
              <a:rPr lang="en-US" dirty="0"/>
              <a:t>Floundering</a:t>
            </a:r>
          </a:p>
          <a:p>
            <a:pPr>
              <a:buSzPct val="75000"/>
              <a:buFont typeface="Wingdings" panose="05000000000000000000" pitchFamily="2" charset="2"/>
              <a:buChar char="§"/>
            </a:pPr>
            <a:r>
              <a:rPr lang="en-US" dirty="0"/>
              <a:t>Dominant Participants</a:t>
            </a:r>
          </a:p>
          <a:p>
            <a:pPr>
              <a:buSzPct val="75000"/>
              <a:buFont typeface="Wingdings" panose="05000000000000000000" pitchFamily="2" charset="2"/>
              <a:buChar char="§"/>
            </a:pPr>
            <a:r>
              <a:rPr lang="en-US" dirty="0"/>
              <a:t>Overbearing Participants</a:t>
            </a:r>
          </a:p>
          <a:p>
            <a:pPr>
              <a:buSzPct val="75000"/>
              <a:buFont typeface="Wingdings" panose="05000000000000000000" pitchFamily="2" charset="2"/>
              <a:buChar char="§"/>
            </a:pPr>
            <a:r>
              <a:rPr lang="en-US" dirty="0"/>
              <a:t>Negative Nellies</a:t>
            </a:r>
          </a:p>
          <a:p>
            <a:pPr>
              <a:buSzPct val="75000"/>
              <a:buFont typeface="Wingdings" panose="05000000000000000000" pitchFamily="2" charset="2"/>
              <a:buChar char="§"/>
            </a:pPr>
            <a:r>
              <a:rPr lang="en-US" dirty="0"/>
              <a:t>Opinions as Facts</a:t>
            </a:r>
          </a:p>
          <a:p>
            <a:pPr>
              <a:buSzPct val="75000"/>
              <a:buFont typeface="Wingdings" panose="05000000000000000000" pitchFamily="2" charset="2"/>
              <a:buChar char="§"/>
            </a:pPr>
            <a:r>
              <a:rPr lang="en-US" dirty="0"/>
              <a:t>Shy Members</a:t>
            </a:r>
          </a:p>
          <a:p>
            <a:endParaRPr lang="en-US" dirty="0"/>
          </a:p>
        </p:txBody>
      </p:sp>
      <p:sp>
        <p:nvSpPr>
          <p:cNvPr id="4" name="Content Placeholder 2">
            <a:extLst>
              <a:ext uri="{FF2B5EF4-FFF2-40B4-BE49-F238E27FC236}">
                <a16:creationId xmlns:a16="http://schemas.microsoft.com/office/drawing/2014/main" id="{A2C5E8C4-9F97-4EC6-853C-5ADC3836A75C}"/>
              </a:ext>
            </a:extLst>
          </p:cNvPr>
          <p:cNvSpPr txBox="1">
            <a:spLocks/>
          </p:cNvSpPr>
          <p:nvPr/>
        </p:nvSpPr>
        <p:spPr>
          <a:xfrm>
            <a:off x="5272639" y="2364379"/>
            <a:ext cx="5170172" cy="4206240"/>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a:buClr>
                <a:schemeClr val="accent1"/>
              </a:buClr>
              <a:buSzPct val="75000"/>
              <a:buFont typeface="Wingdings" panose="05000000000000000000" pitchFamily="2" charset="2"/>
              <a:buChar char="§"/>
            </a:pPr>
            <a:r>
              <a:rPr lang="en-US" dirty="0"/>
              <a:t>Put Downs (Discounts and Plops)</a:t>
            </a:r>
          </a:p>
          <a:p>
            <a:pPr>
              <a:buClr>
                <a:schemeClr val="accent1"/>
              </a:buClr>
              <a:buSzPct val="75000"/>
              <a:buFont typeface="Wingdings" panose="05000000000000000000" pitchFamily="2" charset="2"/>
              <a:buChar char="§"/>
            </a:pPr>
            <a:r>
              <a:rPr lang="en-US" dirty="0"/>
              <a:t>Wanderlust (Tangents &amp; Digressions)</a:t>
            </a:r>
          </a:p>
          <a:p>
            <a:pPr>
              <a:buClr>
                <a:schemeClr val="accent1"/>
              </a:buClr>
              <a:buSzPct val="75000"/>
              <a:buFont typeface="Wingdings" panose="05000000000000000000" pitchFamily="2" charset="2"/>
              <a:buChar char="§"/>
            </a:pPr>
            <a:r>
              <a:rPr lang="en-US" dirty="0"/>
              <a:t>Feuding</a:t>
            </a:r>
          </a:p>
          <a:p>
            <a:pPr>
              <a:buClr>
                <a:schemeClr val="accent1"/>
              </a:buClr>
              <a:buSzPct val="75000"/>
              <a:buFont typeface="Wingdings" panose="05000000000000000000" pitchFamily="2" charset="2"/>
              <a:buChar char="§"/>
            </a:pPr>
            <a:r>
              <a:rPr lang="en-US" dirty="0"/>
              <a:t>Attributions</a:t>
            </a:r>
          </a:p>
          <a:p>
            <a:pPr>
              <a:buClr>
                <a:schemeClr val="accent1"/>
              </a:buClr>
              <a:buSzPct val="75000"/>
              <a:buFont typeface="Wingdings" panose="05000000000000000000" pitchFamily="2" charset="2"/>
              <a:buChar char="§"/>
            </a:pPr>
            <a:r>
              <a:rPr lang="en-US" dirty="0"/>
              <a:t>Jump to Solutions </a:t>
            </a:r>
          </a:p>
          <a:p>
            <a:pPr>
              <a:buClr>
                <a:schemeClr val="accent1"/>
              </a:buClr>
              <a:buSzPct val="75000"/>
              <a:buFont typeface="Wingdings" panose="05000000000000000000" pitchFamily="2" charset="2"/>
              <a:buChar char="§"/>
            </a:pPr>
            <a:r>
              <a:rPr lang="en-US" dirty="0"/>
              <a:t>Distraction/Communication</a:t>
            </a:r>
          </a:p>
        </p:txBody>
      </p:sp>
      <p:sp>
        <p:nvSpPr>
          <p:cNvPr id="5" name="Date Placeholder 4">
            <a:extLst>
              <a:ext uri="{FF2B5EF4-FFF2-40B4-BE49-F238E27FC236}">
                <a16:creationId xmlns:a16="http://schemas.microsoft.com/office/drawing/2014/main" id="{096C6034-E1C1-41D8-835E-12B397427742}"/>
              </a:ext>
            </a:extLst>
          </p:cNvPr>
          <p:cNvSpPr>
            <a:spLocks noGrp="1"/>
          </p:cNvSpPr>
          <p:nvPr>
            <p:ph type="dt" sz="half" idx="10"/>
          </p:nvPr>
        </p:nvSpPr>
        <p:spPr/>
        <p:txBody>
          <a:bodyPr/>
          <a:lstStyle/>
          <a:p>
            <a:fld id="{7181A430-8451-4B30-840E-9BA1611DE783}" type="datetime1">
              <a:rPr lang="en-US" smtClean="0"/>
              <a:t>5/28/2019</a:t>
            </a:fld>
            <a:endParaRPr lang="en-US"/>
          </a:p>
        </p:txBody>
      </p:sp>
      <p:sp>
        <p:nvSpPr>
          <p:cNvPr id="6" name="Footer Placeholder 5">
            <a:extLst>
              <a:ext uri="{FF2B5EF4-FFF2-40B4-BE49-F238E27FC236}">
                <a16:creationId xmlns:a16="http://schemas.microsoft.com/office/drawing/2014/main" id="{FDC9ABD0-AE04-4DCB-B76D-D750E12E0C7F}"/>
              </a:ext>
            </a:extLst>
          </p:cNvPr>
          <p:cNvSpPr>
            <a:spLocks noGrp="1"/>
          </p:cNvSpPr>
          <p:nvPr>
            <p:ph type="ftr" sz="quarter" idx="11"/>
          </p:nvPr>
        </p:nvSpPr>
        <p:spPr/>
        <p:txBody>
          <a:bodyPr/>
          <a:lstStyle/>
          <a:p>
            <a:r>
              <a:rPr lang="en-US"/>
              <a:t>ICC Process Operations          ENGT-2230 Rev A</a:t>
            </a:r>
          </a:p>
        </p:txBody>
      </p:sp>
      <p:sp>
        <p:nvSpPr>
          <p:cNvPr id="7" name="Slide Number Placeholder 6">
            <a:extLst>
              <a:ext uri="{FF2B5EF4-FFF2-40B4-BE49-F238E27FC236}">
                <a16:creationId xmlns:a16="http://schemas.microsoft.com/office/drawing/2014/main" id="{26631919-12AF-4395-9F22-6FF84495FF14}"/>
              </a:ext>
            </a:extLst>
          </p:cNvPr>
          <p:cNvSpPr>
            <a:spLocks noGrp="1"/>
          </p:cNvSpPr>
          <p:nvPr>
            <p:ph type="sldNum" sz="quarter" idx="12"/>
          </p:nvPr>
        </p:nvSpPr>
        <p:spPr/>
        <p:txBody>
          <a:bodyPr/>
          <a:lstStyle/>
          <a:p>
            <a:fld id="{937CAD87-6FD4-426F-A604-A174B36E90AC}" type="slidenum">
              <a:rPr lang="en-US" smtClean="0"/>
              <a:t>14</a:t>
            </a:fld>
            <a:endParaRPr lang="en-US"/>
          </a:p>
        </p:txBody>
      </p:sp>
    </p:spTree>
    <p:extLst>
      <p:ext uri="{BB962C8B-B14F-4D97-AF65-F5344CB8AC3E}">
        <p14:creationId xmlns:p14="http://schemas.microsoft.com/office/powerpoint/2010/main" val="2296718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ACE56-CB9F-44E7-B996-63EB4208C927}"/>
              </a:ext>
            </a:extLst>
          </p:cNvPr>
          <p:cNvSpPr>
            <a:spLocks noGrp="1"/>
          </p:cNvSpPr>
          <p:nvPr>
            <p:ph type="title"/>
          </p:nvPr>
        </p:nvSpPr>
        <p:spPr/>
        <p:txBody>
          <a:bodyPr/>
          <a:lstStyle/>
          <a:p>
            <a:r>
              <a:rPr lang="en-US" dirty="0"/>
              <a:t>Problem Area: Floundering</a:t>
            </a:r>
          </a:p>
        </p:txBody>
      </p:sp>
      <p:sp>
        <p:nvSpPr>
          <p:cNvPr id="3" name="Content Placeholder 2">
            <a:extLst>
              <a:ext uri="{FF2B5EF4-FFF2-40B4-BE49-F238E27FC236}">
                <a16:creationId xmlns:a16="http://schemas.microsoft.com/office/drawing/2014/main" id="{6761B4CB-8010-4F9A-B9A4-ACD75B82E224}"/>
              </a:ext>
            </a:extLst>
          </p:cNvPr>
          <p:cNvSpPr>
            <a:spLocks noGrp="1"/>
          </p:cNvSpPr>
          <p:nvPr>
            <p:ph idx="1"/>
          </p:nvPr>
        </p:nvSpPr>
        <p:spPr/>
        <p:txBody>
          <a:bodyPr/>
          <a:lstStyle/>
          <a:p>
            <a:r>
              <a:rPr lang="en-US" dirty="0"/>
              <a:t>What is it?</a:t>
            </a:r>
          </a:p>
          <a:p>
            <a:pPr lvl="1"/>
            <a:r>
              <a:rPr lang="en-US" dirty="0"/>
              <a:t>Team direction is unclear</a:t>
            </a:r>
          </a:p>
          <a:p>
            <a:pPr lvl="1"/>
            <a:r>
              <a:rPr lang="en-US" dirty="0"/>
              <a:t>Members seem overwhelmed</a:t>
            </a:r>
          </a:p>
          <a:p>
            <a:pPr lvl="1"/>
            <a:r>
              <a:rPr lang="en-US" dirty="0"/>
              <a:t>Decisions are postponed</a:t>
            </a:r>
          </a:p>
          <a:p>
            <a:pPr marL="0" indent="0">
              <a:buNone/>
            </a:pPr>
            <a:endParaRPr lang="en-US" dirty="0"/>
          </a:p>
          <a:p>
            <a:r>
              <a:rPr lang="en-US" dirty="0"/>
              <a:t>How to fix?</a:t>
            </a:r>
          </a:p>
          <a:p>
            <a:pPr lvl="1"/>
            <a:r>
              <a:rPr lang="en-US" dirty="0"/>
              <a:t>Leader must provide clarity</a:t>
            </a:r>
          </a:p>
          <a:p>
            <a:pPr lvl="1"/>
            <a:r>
              <a:rPr lang="en-US" dirty="0"/>
              <a:t>Review the team purpose</a:t>
            </a:r>
          </a:p>
          <a:p>
            <a:pPr lvl="1"/>
            <a:r>
              <a:rPr lang="en-US" dirty="0"/>
              <a:t>Ask “How can we proceed”</a:t>
            </a:r>
          </a:p>
        </p:txBody>
      </p:sp>
      <p:sp>
        <p:nvSpPr>
          <p:cNvPr id="4" name="Date Placeholder 3">
            <a:extLst>
              <a:ext uri="{FF2B5EF4-FFF2-40B4-BE49-F238E27FC236}">
                <a16:creationId xmlns:a16="http://schemas.microsoft.com/office/drawing/2014/main" id="{030B8693-D16E-40C6-9D83-E3D3ED194F75}"/>
              </a:ext>
            </a:extLst>
          </p:cNvPr>
          <p:cNvSpPr>
            <a:spLocks noGrp="1"/>
          </p:cNvSpPr>
          <p:nvPr>
            <p:ph type="dt" sz="half" idx="10"/>
          </p:nvPr>
        </p:nvSpPr>
        <p:spPr/>
        <p:txBody>
          <a:bodyPr/>
          <a:lstStyle/>
          <a:p>
            <a:fld id="{0CD5963B-597C-4C2B-B31F-75EBAD692236}" type="datetime1">
              <a:rPr lang="en-US" smtClean="0"/>
              <a:t>5/28/2019</a:t>
            </a:fld>
            <a:endParaRPr lang="en-US"/>
          </a:p>
        </p:txBody>
      </p:sp>
      <p:sp>
        <p:nvSpPr>
          <p:cNvPr id="5" name="Footer Placeholder 4">
            <a:extLst>
              <a:ext uri="{FF2B5EF4-FFF2-40B4-BE49-F238E27FC236}">
                <a16:creationId xmlns:a16="http://schemas.microsoft.com/office/drawing/2014/main" id="{3AB3DCFA-3AB7-45B4-9673-F706A0B17FE2}"/>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E6341C80-22EA-48A6-B7A1-8D8CC883E6A3}"/>
              </a:ext>
            </a:extLst>
          </p:cNvPr>
          <p:cNvSpPr>
            <a:spLocks noGrp="1"/>
          </p:cNvSpPr>
          <p:nvPr>
            <p:ph type="sldNum" sz="quarter" idx="12"/>
          </p:nvPr>
        </p:nvSpPr>
        <p:spPr/>
        <p:txBody>
          <a:bodyPr/>
          <a:lstStyle/>
          <a:p>
            <a:fld id="{937CAD87-6FD4-426F-A604-A174B36E90AC}" type="slidenum">
              <a:rPr lang="en-US" smtClean="0"/>
              <a:t>15</a:t>
            </a:fld>
            <a:endParaRPr lang="en-US"/>
          </a:p>
        </p:txBody>
      </p:sp>
    </p:spTree>
    <p:extLst>
      <p:ext uri="{BB962C8B-B14F-4D97-AF65-F5344CB8AC3E}">
        <p14:creationId xmlns:p14="http://schemas.microsoft.com/office/powerpoint/2010/main" val="2249175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arn(inVertic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arn(inVertic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arn(inVertic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arn(inVertical)">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ACE56-CB9F-44E7-B996-63EB4208C927}"/>
              </a:ext>
            </a:extLst>
          </p:cNvPr>
          <p:cNvSpPr>
            <a:spLocks noGrp="1"/>
          </p:cNvSpPr>
          <p:nvPr>
            <p:ph type="title"/>
          </p:nvPr>
        </p:nvSpPr>
        <p:spPr/>
        <p:txBody>
          <a:bodyPr/>
          <a:lstStyle/>
          <a:p>
            <a:r>
              <a:rPr lang="en-US" dirty="0"/>
              <a:t>Problem Area: Dominant Participants</a:t>
            </a:r>
          </a:p>
        </p:txBody>
      </p:sp>
      <p:sp>
        <p:nvSpPr>
          <p:cNvPr id="3" name="Content Placeholder 2">
            <a:extLst>
              <a:ext uri="{FF2B5EF4-FFF2-40B4-BE49-F238E27FC236}">
                <a16:creationId xmlns:a16="http://schemas.microsoft.com/office/drawing/2014/main" id="{6761B4CB-8010-4F9A-B9A4-ACD75B82E224}"/>
              </a:ext>
            </a:extLst>
          </p:cNvPr>
          <p:cNvSpPr>
            <a:spLocks noGrp="1"/>
          </p:cNvSpPr>
          <p:nvPr>
            <p:ph idx="1"/>
          </p:nvPr>
        </p:nvSpPr>
        <p:spPr/>
        <p:txBody>
          <a:bodyPr/>
          <a:lstStyle/>
          <a:p>
            <a:r>
              <a:rPr lang="en-US" dirty="0"/>
              <a:t>What is it?</a:t>
            </a:r>
          </a:p>
          <a:p>
            <a:pPr lvl="1"/>
            <a:r>
              <a:rPr lang="en-US" dirty="0"/>
              <a:t>Member(s) interrupt others</a:t>
            </a:r>
          </a:p>
          <a:p>
            <a:pPr lvl="1"/>
            <a:r>
              <a:rPr lang="en-US" dirty="0"/>
              <a:t>Members dominate the conversations</a:t>
            </a:r>
          </a:p>
          <a:p>
            <a:pPr lvl="1"/>
            <a:endParaRPr lang="en-US" dirty="0"/>
          </a:p>
          <a:p>
            <a:pPr lvl="1"/>
            <a:endParaRPr lang="en-US" dirty="0"/>
          </a:p>
          <a:p>
            <a:r>
              <a:rPr lang="en-US" dirty="0"/>
              <a:t>How to fix it?</a:t>
            </a:r>
          </a:p>
          <a:p>
            <a:pPr lvl="1"/>
            <a:r>
              <a:rPr lang="en-US" dirty="0"/>
              <a:t>Promote equal participation</a:t>
            </a:r>
          </a:p>
          <a:p>
            <a:pPr lvl="1"/>
            <a:r>
              <a:rPr lang="en-US" dirty="0"/>
              <a:t>Structure the discussion</a:t>
            </a:r>
          </a:p>
        </p:txBody>
      </p:sp>
      <p:sp>
        <p:nvSpPr>
          <p:cNvPr id="4" name="Date Placeholder 3">
            <a:extLst>
              <a:ext uri="{FF2B5EF4-FFF2-40B4-BE49-F238E27FC236}">
                <a16:creationId xmlns:a16="http://schemas.microsoft.com/office/drawing/2014/main" id="{AEE5211D-C94E-4EFE-836A-3ADD2B1218FB}"/>
              </a:ext>
            </a:extLst>
          </p:cNvPr>
          <p:cNvSpPr>
            <a:spLocks noGrp="1"/>
          </p:cNvSpPr>
          <p:nvPr>
            <p:ph type="dt" sz="half" idx="10"/>
          </p:nvPr>
        </p:nvSpPr>
        <p:spPr/>
        <p:txBody>
          <a:bodyPr/>
          <a:lstStyle/>
          <a:p>
            <a:fld id="{9CD5A304-9A7F-41CA-B5BC-40031F5622ED}" type="datetime1">
              <a:rPr lang="en-US" smtClean="0"/>
              <a:t>5/28/2019</a:t>
            </a:fld>
            <a:endParaRPr lang="en-US"/>
          </a:p>
        </p:txBody>
      </p:sp>
      <p:sp>
        <p:nvSpPr>
          <p:cNvPr id="5" name="Footer Placeholder 4">
            <a:extLst>
              <a:ext uri="{FF2B5EF4-FFF2-40B4-BE49-F238E27FC236}">
                <a16:creationId xmlns:a16="http://schemas.microsoft.com/office/drawing/2014/main" id="{9E2BD21B-A560-4542-9674-3DD1735D439D}"/>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10F6D6D8-4400-4C9D-B390-0C1167B3A83E}"/>
              </a:ext>
            </a:extLst>
          </p:cNvPr>
          <p:cNvSpPr>
            <a:spLocks noGrp="1"/>
          </p:cNvSpPr>
          <p:nvPr>
            <p:ph type="sldNum" sz="quarter" idx="12"/>
          </p:nvPr>
        </p:nvSpPr>
        <p:spPr/>
        <p:txBody>
          <a:bodyPr/>
          <a:lstStyle/>
          <a:p>
            <a:fld id="{937CAD87-6FD4-426F-A604-A174B36E90AC}" type="slidenum">
              <a:rPr lang="en-US" smtClean="0"/>
              <a:t>16</a:t>
            </a:fld>
            <a:endParaRPr lang="en-US"/>
          </a:p>
        </p:txBody>
      </p:sp>
    </p:spTree>
    <p:extLst>
      <p:ext uri="{BB962C8B-B14F-4D97-AF65-F5344CB8AC3E}">
        <p14:creationId xmlns:p14="http://schemas.microsoft.com/office/powerpoint/2010/main" val="311111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down)">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wipe(down)">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ACE56-CB9F-44E7-B996-63EB4208C927}"/>
              </a:ext>
            </a:extLst>
          </p:cNvPr>
          <p:cNvSpPr>
            <a:spLocks noGrp="1"/>
          </p:cNvSpPr>
          <p:nvPr>
            <p:ph type="title"/>
          </p:nvPr>
        </p:nvSpPr>
        <p:spPr/>
        <p:txBody>
          <a:bodyPr/>
          <a:lstStyle/>
          <a:p>
            <a:r>
              <a:rPr lang="en-US" dirty="0"/>
              <a:t>Problem Area: Overbearing Participants</a:t>
            </a:r>
          </a:p>
        </p:txBody>
      </p:sp>
      <p:sp>
        <p:nvSpPr>
          <p:cNvPr id="3" name="Content Placeholder 2">
            <a:extLst>
              <a:ext uri="{FF2B5EF4-FFF2-40B4-BE49-F238E27FC236}">
                <a16:creationId xmlns:a16="http://schemas.microsoft.com/office/drawing/2014/main" id="{6761B4CB-8010-4F9A-B9A4-ACD75B82E224}"/>
              </a:ext>
            </a:extLst>
          </p:cNvPr>
          <p:cNvSpPr>
            <a:spLocks noGrp="1"/>
          </p:cNvSpPr>
          <p:nvPr>
            <p:ph idx="1"/>
          </p:nvPr>
        </p:nvSpPr>
        <p:spPr/>
        <p:txBody>
          <a:bodyPr/>
          <a:lstStyle/>
          <a:p>
            <a:r>
              <a:rPr lang="en-US" dirty="0"/>
              <a:t>What is it?</a:t>
            </a:r>
          </a:p>
          <a:p>
            <a:pPr lvl="1"/>
            <a:r>
              <a:rPr lang="en-US" dirty="0"/>
              <a:t>A member has excessive influence</a:t>
            </a:r>
          </a:p>
          <a:p>
            <a:pPr lvl="1"/>
            <a:r>
              <a:rPr lang="en-US" dirty="0"/>
              <a:t>A member has legitimate authority</a:t>
            </a:r>
          </a:p>
          <a:p>
            <a:pPr lvl="1"/>
            <a:r>
              <a:rPr lang="en-US" dirty="0"/>
              <a:t>A member is an “expert”</a:t>
            </a:r>
          </a:p>
          <a:p>
            <a:pPr lvl="1"/>
            <a:endParaRPr lang="en-US" dirty="0"/>
          </a:p>
          <a:p>
            <a:r>
              <a:rPr lang="en-US" dirty="0"/>
              <a:t>How to fix it?</a:t>
            </a:r>
          </a:p>
          <a:p>
            <a:pPr lvl="1"/>
            <a:r>
              <a:rPr lang="en-US" dirty="0"/>
              <a:t>Reinforce team concepts</a:t>
            </a:r>
          </a:p>
          <a:p>
            <a:pPr lvl="1"/>
            <a:r>
              <a:rPr lang="en-US" dirty="0"/>
              <a:t>Ask the expert to lead the group?</a:t>
            </a:r>
          </a:p>
          <a:p>
            <a:pPr lvl="1"/>
            <a:r>
              <a:rPr lang="en-US" dirty="0"/>
              <a:t>Have a private discussion with “expert”</a:t>
            </a:r>
          </a:p>
        </p:txBody>
      </p:sp>
      <p:sp>
        <p:nvSpPr>
          <p:cNvPr id="4" name="Date Placeholder 3">
            <a:extLst>
              <a:ext uri="{FF2B5EF4-FFF2-40B4-BE49-F238E27FC236}">
                <a16:creationId xmlns:a16="http://schemas.microsoft.com/office/drawing/2014/main" id="{AFBD2824-E2A1-4273-91E3-A84367B76168}"/>
              </a:ext>
            </a:extLst>
          </p:cNvPr>
          <p:cNvSpPr>
            <a:spLocks noGrp="1"/>
          </p:cNvSpPr>
          <p:nvPr>
            <p:ph type="dt" sz="half" idx="10"/>
          </p:nvPr>
        </p:nvSpPr>
        <p:spPr/>
        <p:txBody>
          <a:bodyPr/>
          <a:lstStyle/>
          <a:p>
            <a:fld id="{283DAB4A-B57C-402C-B198-1982658E0D42}" type="datetime1">
              <a:rPr lang="en-US" smtClean="0"/>
              <a:t>5/28/2019</a:t>
            </a:fld>
            <a:endParaRPr lang="en-US"/>
          </a:p>
        </p:txBody>
      </p:sp>
      <p:sp>
        <p:nvSpPr>
          <p:cNvPr id="5" name="Footer Placeholder 4">
            <a:extLst>
              <a:ext uri="{FF2B5EF4-FFF2-40B4-BE49-F238E27FC236}">
                <a16:creationId xmlns:a16="http://schemas.microsoft.com/office/drawing/2014/main" id="{04A5A454-D820-43AF-BB78-754F9A42F197}"/>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11C69A77-8943-4693-9A09-04562A4605B2}"/>
              </a:ext>
            </a:extLst>
          </p:cNvPr>
          <p:cNvSpPr>
            <a:spLocks noGrp="1"/>
          </p:cNvSpPr>
          <p:nvPr>
            <p:ph type="sldNum" sz="quarter" idx="12"/>
          </p:nvPr>
        </p:nvSpPr>
        <p:spPr/>
        <p:txBody>
          <a:bodyPr/>
          <a:lstStyle/>
          <a:p>
            <a:fld id="{937CAD87-6FD4-426F-A604-A174B36E90AC}" type="slidenum">
              <a:rPr lang="en-US" smtClean="0"/>
              <a:t>17</a:t>
            </a:fld>
            <a:endParaRPr lang="en-US"/>
          </a:p>
        </p:txBody>
      </p:sp>
    </p:spTree>
    <p:extLst>
      <p:ext uri="{BB962C8B-B14F-4D97-AF65-F5344CB8AC3E}">
        <p14:creationId xmlns:p14="http://schemas.microsoft.com/office/powerpoint/2010/main" val="2258968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wipe(down)">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ACE56-CB9F-44E7-B996-63EB4208C927}"/>
              </a:ext>
            </a:extLst>
          </p:cNvPr>
          <p:cNvSpPr>
            <a:spLocks noGrp="1"/>
          </p:cNvSpPr>
          <p:nvPr>
            <p:ph type="title"/>
          </p:nvPr>
        </p:nvSpPr>
        <p:spPr/>
        <p:txBody>
          <a:bodyPr/>
          <a:lstStyle/>
          <a:p>
            <a:r>
              <a:rPr lang="en-US" dirty="0"/>
              <a:t>Problem Area: Negative Nellies</a:t>
            </a:r>
          </a:p>
        </p:txBody>
      </p:sp>
      <p:sp>
        <p:nvSpPr>
          <p:cNvPr id="3" name="Content Placeholder 2">
            <a:extLst>
              <a:ext uri="{FF2B5EF4-FFF2-40B4-BE49-F238E27FC236}">
                <a16:creationId xmlns:a16="http://schemas.microsoft.com/office/drawing/2014/main" id="{6761B4CB-8010-4F9A-B9A4-ACD75B82E224}"/>
              </a:ext>
            </a:extLst>
          </p:cNvPr>
          <p:cNvSpPr>
            <a:spLocks noGrp="1"/>
          </p:cNvSpPr>
          <p:nvPr>
            <p:ph idx="1"/>
          </p:nvPr>
        </p:nvSpPr>
        <p:spPr/>
        <p:txBody>
          <a:bodyPr/>
          <a:lstStyle/>
          <a:p>
            <a:r>
              <a:rPr lang="en-US" dirty="0"/>
              <a:t>What is it?</a:t>
            </a:r>
          </a:p>
          <a:p>
            <a:pPr lvl="1"/>
            <a:r>
              <a:rPr lang="en-US" dirty="0"/>
              <a:t>Members that say “we tried that already”</a:t>
            </a:r>
          </a:p>
          <a:p>
            <a:pPr lvl="1"/>
            <a:r>
              <a:rPr lang="en-US" dirty="0"/>
              <a:t>Members that defend their turf</a:t>
            </a:r>
          </a:p>
          <a:p>
            <a:pPr lvl="1"/>
            <a:r>
              <a:rPr lang="en-US" dirty="0"/>
              <a:t>Members are negative of suggestions</a:t>
            </a:r>
          </a:p>
          <a:p>
            <a:pPr lvl="2"/>
            <a:r>
              <a:rPr lang="en-US" dirty="0"/>
              <a:t>“That can’t work”</a:t>
            </a:r>
          </a:p>
          <a:p>
            <a:pPr lvl="1"/>
            <a:endParaRPr lang="en-US" dirty="0"/>
          </a:p>
          <a:p>
            <a:pPr lvl="1"/>
            <a:endParaRPr lang="en-US" dirty="0"/>
          </a:p>
          <a:p>
            <a:pPr lvl="1"/>
            <a:r>
              <a:rPr lang="en-US" sz="2000" dirty="0"/>
              <a:t>How to fix it?</a:t>
            </a:r>
          </a:p>
          <a:p>
            <a:pPr lvl="2"/>
            <a:r>
              <a:rPr lang="en-US" sz="1800" dirty="0"/>
              <a:t>Reinforce the positive</a:t>
            </a:r>
          </a:p>
          <a:p>
            <a:pPr lvl="2"/>
            <a:r>
              <a:rPr lang="en-US" sz="1800" dirty="0"/>
              <a:t>Ask for other points of view</a:t>
            </a:r>
          </a:p>
          <a:p>
            <a:pPr lvl="2"/>
            <a:r>
              <a:rPr lang="en-US" sz="1800" dirty="0"/>
              <a:t>Separate idea generation from criticism</a:t>
            </a:r>
          </a:p>
        </p:txBody>
      </p:sp>
      <p:sp>
        <p:nvSpPr>
          <p:cNvPr id="4" name="Date Placeholder 3">
            <a:extLst>
              <a:ext uri="{FF2B5EF4-FFF2-40B4-BE49-F238E27FC236}">
                <a16:creationId xmlns:a16="http://schemas.microsoft.com/office/drawing/2014/main" id="{6B0BC050-75F9-4E9E-9641-6E043CDB186A}"/>
              </a:ext>
            </a:extLst>
          </p:cNvPr>
          <p:cNvSpPr>
            <a:spLocks noGrp="1"/>
          </p:cNvSpPr>
          <p:nvPr>
            <p:ph type="dt" sz="half" idx="10"/>
          </p:nvPr>
        </p:nvSpPr>
        <p:spPr/>
        <p:txBody>
          <a:bodyPr/>
          <a:lstStyle/>
          <a:p>
            <a:fld id="{ADE1E5D3-0F0C-4D06-9BEE-CB7B5D23BB3F}" type="datetime1">
              <a:rPr lang="en-US" smtClean="0"/>
              <a:t>5/28/2019</a:t>
            </a:fld>
            <a:endParaRPr lang="en-US"/>
          </a:p>
        </p:txBody>
      </p:sp>
      <p:sp>
        <p:nvSpPr>
          <p:cNvPr id="5" name="Footer Placeholder 4">
            <a:extLst>
              <a:ext uri="{FF2B5EF4-FFF2-40B4-BE49-F238E27FC236}">
                <a16:creationId xmlns:a16="http://schemas.microsoft.com/office/drawing/2014/main" id="{A0A2DD7D-904A-4054-A7C1-ED12107D249D}"/>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5D103E8E-5B94-401E-9F94-763E04ADCDF9}"/>
              </a:ext>
            </a:extLst>
          </p:cNvPr>
          <p:cNvSpPr>
            <a:spLocks noGrp="1"/>
          </p:cNvSpPr>
          <p:nvPr>
            <p:ph type="sldNum" sz="quarter" idx="12"/>
          </p:nvPr>
        </p:nvSpPr>
        <p:spPr/>
        <p:txBody>
          <a:bodyPr/>
          <a:lstStyle/>
          <a:p>
            <a:fld id="{937CAD87-6FD4-426F-A604-A174B36E90AC}" type="slidenum">
              <a:rPr lang="en-US" smtClean="0"/>
              <a:t>18</a:t>
            </a:fld>
            <a:endParaRPr lang="en-US"/>
          </a:p>
        </p:txBody>
      </p:sp>
    </p:spTree>
    <p:extLst>
      <p:ext uri="{BB962C8B-B14F-4D97-AF65-F5344CB8AC3E}">
        <p14:creationId xmlns:p14="http://schemas.microsoft.com/office/powerpoint/2010/main" val="4051269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ACE56-CB9F-44E7-B996-63EB4208C927}"/>
              </a:ext>
            </a:extLst>
          </p:cNvPr>
          <p:cNvSpPr>
            <a:spLocks noGrp="1"/>
          </p:cNvSpPr>
          <p:nvPr>
            <p:ph type="title"/>
          </p:nvPr>
        </p:nvSpPr>
        <p:spPr/>
        <p:txBody>
          <a:bodyPr/>
          <a:lstStyle/>
          <a:p>
            <a:r>
              <a:rPr lang="en-US" dirty="0"/>
              <a:t>Problem Area: Opinions as Facts</a:t>
            </a:r>
          </a:p>
        </p:txBody>
      </p:sp>
      <p:sp>
        <p:nvSpPr>
          <p:cNvPr id="3" name="Content Placeholder 2">
            <a:extLst>
              <a:ext uri="{FF2B5EF4-FFF2-40B4-BE49-F238E27FC236}">
                <a16:creationId xmlns:a16="http://schemas.microsoft.com/office/drawing/2014/main" id="{6761B4CB-8010-4F9A-B9A4-ACD75B82E224}"/>
              </a:ext>
            </a:extLst>
          </p:cNvPr>
          <p:cNvSpPr>
            <a:spLocks noGrp="1"/>
          </p:cNvSpPr>
          <p:nvPr>
            <p:ph idx="1"/>
          </p:nvPr>
        </p:nvSpPr>
        <p:spPr/>
        <p:txBody>
          <a:bodyPr/>
          <a:lstStyle/>
          <a:p>
            <a:r>
              <a:rPr lang="en-US" dirty="0"/>
              <a:t>What is it?</a:t>
            </a:r>
          </a:p>
          <a:p>
            <a:pPr lvl="1"/>
            <a:r>
              <a:rPr lang="en-US" dirty="0"/>
              <a:t>Members present opinions as facts</a:t>
            </a:r>
          </a:p>
          <a:p>
            <a:pPr lvl="1"/>
            <a:r>
              <a:rPr lang="en-US" dirty="0"/>
              <a:t>Members make unfounded assumptions</a:t>
            </a:r>
          </a:p>
          <a:p>
            <a:pPr lvl="1"/>
            <a:r>
              <a:rPr lang="en-US" dirty="0"/>
              <a:t>Self assurance seen as unquestionable</a:t>
            </a:r>
          </a:p>
          <a:p>
            <a:pPr lvl="1"/>
            <a:endParaRPr lang="en-US" dirty="0"/>
          </a:p>
          <a:p>
            <a:pPr lvl="1"/>
            <a:endParaRPr lang="en-US" dirty="0"/>
          </a:p>
          <a:p>
            <a:pPr lvl="1"/>
            <a:r>
              <a:rPr lang="en-US" sz="2200" dirty="0"/>
              <a:t>How to fix it?</a:t>
            </a:r>
          </a:p>
          <a:p>
            <a:pPr lvl="2"/>
            <a:r>
              <a:rPr lang="en-US" sz="1800" dirty="0"/>
              <a:t>Ask for support data</a:t>
            </a:r>
          </a:p>
          <a:p>
            <a:pPr lvl="2"/>
            <a:r>
              <a:rPr lang="en-US" sz="1800" dirty="0"/>
              <a:t>Question opinions and assumptions</a:t>
            </a:r>
          </a:p>
          <a:p>
            <a:pPr lvl="2"/>
            <a:r>
              <a:rPr lang="en-US" sz="1800" dirty="0"/>
              <a:t>See groupthink discussion</a:t>
            </a:r>
          </a:p>
        </p:txBody>
      </p:sp>
      <p:sp>
        <p:nvSpPr>
          <p:cNvPr id="4" name="Date Placeholder 3">
            <a:extLst>
              <a:ext uri="{FF2B5EF4-FFF2-40B4-BE49-F238E27FC236}">
                <a16:creationId xmlns:a16="http://schemas.microsoft.com/office/drawing/2014/main" id="{015B638C-7B4F-40CE-A985-E7555FA150FD}"/>
              </a:ext>
            </a:extLst>
          </p:cNvPr>
          <p:cNvSpPr>
            <a:spLocks noGrp="1"/>
          </p:cNvSpPr>
          <p:nvPr>
            <p:ph type="dt" sz="half" idx="10"/>
          </p:nvPr>
        </p:nvSpPr>
        <p:spPr/>
        <p:txBody>
          <a:bodyPr/>
          <a:lstStyle/>
          <a:p>
            <a:fld id="{0FBB9B42-A527-4510-B135-47A5FD218D6D}" type="datetime1">
              <a:rPr lang="en-US" smtClean="0"/>
              <a:t>5/28/2019</a:t>
            </a:fld>
            <a:endParaRPr lang="en-US"/>
          </a:p>
        </p:txBody>
      </p:sp>
      <p:sp>
        <p:nvSpPr>
          <p:cNvPr id="5" name="Footer Placeholder 4">
            <a:extLst>
              <a:ext uri="{FF2B5EF4-FFF2-40B4-BE49-F238E27FC236}">
                <a16:creationId xmlns:a16="http://schemas.microsoft.com/office/drawing/2014/main" id="{2868D664-22EC-4D21-822D-38AD58958FCC}"/>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C0812F86-5B0E-49AC-B4E1-A205C60BE086}"/>
              </a:ext>
            </a:extLst>
          </p:cNvPr>
          <p:cNvSpPr>
            <a:spLocks noGrp="1"/>
          </p:cNvSpPr>
          <p:nvPr>
            <p:ph type="sldNum" sz="quarter" idx="12"/>
          </p:nvPr>
        </p:nvSpPr>
        <p:spPr/>
        <p:txBody>
          <a:bodyPr/>
          <a:lstStyle/>
          <a:p>
            <a:fld id="{937CAD87-6FD4-426F-A604-A174B36E90AC}" type="slidenum">
              <a:rPr lang="en-US" smtClean="0"/>
              <a:t>19</a:t>
            </a:fld>
            <a:endParaRPr lang="en-US"/>
          </a:p>
        </p:txBody>
      </p:sp>
    </p:spTree>
    <p:extLst>
      <p:ext uri="{BB962C8B-B14F-4D97-AF65-F5344CB8AC3E}">
        <p14:creationId xmlns:p14="http://schemas.microsoft.com/office/powerpoint/2010/main" val="2088503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heel(1)">
                                      <p:cBhvr>
                                        <p:cTn id="22" dur="2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wheel(1)">
                                      <p:cBhvr>
                                        <p:cTn id="27" dur="20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wheel(1)">
                                      <p:cBhvr>
                                        <p:cTn id="32" dur="20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wheel(1)">
                                      <p:cBhvr>
                                        <p:cTn id="37"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39173-DD6D-4844-A472-6C653769B6BD}"/>
              </a:ext>
            </a:extLst>
          </p:cNvPr>
          <p:cNvSpPr>
            <a:spLocks noGrp="1"/>
          </p:cNvSpPr>
          <p:nvPr>
            <p:ph type="title"/>
          </p:nvPr>
        </p:nvSpPr>
        <p:spPr/>
        <p:txBody>
          <a:bodyPr/>
          <a:lstStyle/>
          <a:p>
            <a:r>
              <a:rPr lang="en-US" dirty="0"/>
              <a:t>Group/Team Dynamics</a:t>
            </a:r>
          </a:p>
        </p:txBody>
      </p:sp>
      <p:sp>
        <p:nvSpPr>
          <p:cNvPr id="3" name="Content Placeholder 2">
            <a:extLst>
              <a:ext uri="{FF2B5EF4-FFF2-40B4-BE49-F238E27FC236}">
                <a16:creationId xmlns:a16="http://schemas.microsoft.com/office/drawing/2014/main" id="{77FE0FB9-94F1-4157-8DC5-25FEF5E7EE85}"/>
              </a:ext>
            </a:extLst>
          </p:cNvPr>
          <p:cNvSpPr>
            <a:spLocks noGrp="1"/>
          </p:cNvSpPr>
          <p:nvPr>
            <p:ph idx="1"/>
          </p:nvPr>
        </p:nvSpPr>
        <p:spPr/>
        <p:txBody>
          <a:bodyPr/>
          <a:lstStyle/>
          <a:p>
            <a:r>
              <a:rPr lang="en-US" dirty="0"/>
              <a:t>Students will continue to develop and practice the personal, team accountability, and reflection skills required to successfully analyze, define, and resolve issues related to the Process Operations Professional II capstone project or other selected case studies. </a:t>
            </a:r>
          </a:p>
          <a:p>
            <a:r>
              <a:rPr lang="en-US" dirty="0"/>
              <a:t>Part One: Focusing on professional (team) issues </a:t>
            </a:r>
          </a:p>
          <a:p>
            <a:r>
              <a:rPr lang="en-US" dirty="0"/>
              <a:t>Part Two: Focus on technical issues</a:t>
            </a:r>
          </a:p>
        </p:txBody>
      </p:sp>
      <p:sp>
        <p:nvSpPr>
          <p:cNvPr id="4" name="Date Placeholder 3">
            <a:extLst>
              <a:ext uri="{FF2B5EF4-FFF2-40B4-BE49-F238E27FC236}">
                <a16:creationId xmlns:a16="http://schemas.microsoft.com/office/drawing/2014/main" id="{441D1D4F-3189-4EB2-A9DD-DFABBE362527}"/>
              </a:ext>
            </a:extLst>
          </p:cNvPr>
          <p:cNvSpPr>
            <a:spLocks noGrp="1"/>
          </p:cNvSpPr>
          <p:nvPr>
            <p:ph type="dt" sz="half" idx="10"/>
          </p:nvPr>
        </p:nvSpPr>
        <p:spPr/>
        <p:txBody>
          <a:bodyPr/>
          <a:lstStyle/>
          <a:p>
            <a:fld id="{F14510FB-E96A-495C-8D13-B438501B29C8}" type="datetime1">
              <a:rPr lang="en-US" smtClean="0"/>
              <a:t>5/28/2019</a:t>
            </a:fld>
            <a:endParaRPr lang="en-US"/>
          </a:p>
        </p:txBody>
      </p:sp>
      <p:sp>
        <p:nvSpPr>
          <p:cNvPr id="5" name="Footer Placeholder 4">
            <a:extLst>
              <a:ext uri="{FF2B5EF4-FFF2-40B4-BE49-F238E27FC236}">
                <a16:creationId xmlns:a16="http://schemas.microsoft.com/office/drawing/2014/main" id="{16AA0F0D-DEB8-4A4B-AD9F-A5F067224182}"/>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1CA4401B-7A87-40DC-876D-97E19DBE96A2}"/>
              </a:ext>
            </a:extLst>
          </p:cNvPr>
          <p:cNvSpPr>
            <a:spLocks noGrp="1"/>
          </p:cNvSpPr>
          <p:nvPr>
            <p:ph type="sldNum" sz="quarter" idx="12"/>
          </p:nvPr>
        </p:nvSpPr>
        <p:spPr/>
        <p:txBody>
          <a:bodyPr/>
          <a:lstStyle/>
          <a:p>
            <a:fld id="{937CAD87-6FD4-426F-A604-A174B36E90AC}" type="slidenum">
              <a:rPr lang="en-US" smtClean="0"/>
              <a:t>2</a:t>
            </a:fld>
            <a:endParaRPr lang="en-US"/>
          </a:p>
        </p:txBody>
      </p:sp>
    </p:spTree>
    <p:extLst>
      <p:ext uri="{BB962C8B-B14F-4D97-AF65-F5344CB8AC3E}">
        <p14:creationId xmlns:p14="http://schemas.microsoft.com/office/powerpoint/2010/main" val="20680942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ACE56-CB9F-44E7-B996-63EB4208C927}"/>
              </a:ext>
            </a:extLst>
          </p:cNvPr>
          <p:cNvSpPr>
            <a:spLocks noGrp="1"/>
          </p:cNvSpPr>
          <p:nvPr>
            <p:ph type="title"/>
          </p:nvPr>
        </p:nvSpPr>
        <p:spPr/>
        <p:txBody>
          <a:bodyPr/>
          <a:lstStyle/>
          <a:p>
            <a:r>
              <a:rPr lang="en-US" dirty="0"/>
              <a:t>Problem Area: Shy Members</a:t>
            </a:r>
          </a:p>
        </p:txBody>
      </p:sp>
      <p:sp>
        <p:nvSpPr>
          <p:cNvPr id="3" name="Content Placeholder 2">
            <a:extLst>
              <a:ext uri="{FF2B5EF4-FFF2-40B4-BE49-F238E27FC236}">
                <a16:creationId xmlns:a16="http://schemas.microsoft.com/office/drawing/2014/main" id="{6761B4CB-8010-4F9A-B9A4-ACD75B82E224}"/>
              </a:ext>
            </a:extLst>
          </p:cNvPr>
          <p:cNvSpPr>
            <a:spLocks noGrp="1"/>
          </p:cNvSpPr>
          <p:nvPr>
            <p:ph idx="1"/>
          </p:nvPr>
        </p:nvSpPr>
        <p:spPr/>
        <p:txBody>
          <a:bodyPr/>
          <a:lstStyle/>
          <a:p>
            <a:r>
              <a:rPr lang="en-US" dirty="0"/>
              <a:t>What is it?</a:t>
            </a:r>
          </a:p>
          <a:p>
            <a:pPr lvl="1"/>
            <a:r>
              <a:rPr lang="en-US" dirty="0"/>
              <a:t>Members are reluctant to speak</a:t>
            </a:r>
          </a:p>
          <a:p>
            <a:pPr lvl="1"/>
            <a:r>
              <a:rPr lang="en-US" dirty="0"/>
              <a:t>Members afraid of making mistakes</a:t>
            </a:r>
          </a:p>
          <a:p>
            <a:pPr lvl="1"/>
            <a:endParaRPr lang="en-US" dirty="0"/>
          </a:p>
          <a:p>
            <a:pPr lvl="1"/>
            <a:endParaRPr lang="en-US" dirty="0"/>
          </a:p>
          <a:p>
            <a:r>
              <a:rPr lang="en-US" dirty="0"/>
              <a:t>How to fix it?</a:t>
            </a:r>
          </a:p>
          <a:p>
            <a:pPr lvl="1"/>
            <a:r>
              <a:rPr lang="en-US" dirty="0"/>
              <a:t>Structure group participation</a:t>
            </a:r>
          </a:p>
          <a:p>
            <a:pPr lvl="1"/>
            <a:r>
              <a:rPr lang="en-US" dirty="0"/>
              <a:t>Direct conversation their way</a:t>
            </a:r>
          </a:p>
        </p:txBody>
      </p:sp>
      <p:sp>
        <p:nvSpPr>
          <p:cNvPr id="4" name="Date Placeholder 3">
            <a:extLst>
              <a:ext uri="{FF2B5EF4-FFF2-40B4-BE49-F238E27FC236}">
                <a16:creationId xmlns:a16="http://schemas.microsoft.com/office/drawing/2014/main" id="{901C6DA4-5FF6-445E-AF64-F609BB7C3D7B}"/>
              </a:ext>
            </a:extLst>
          </p:cNvPr>
          <p:cNvSpPr>
            <a:spLocks noGrp="1"/>
          </p:cNvSpPr>
          <p:nvPr>
            <p:ph type="dt" sz="half" idx="10"/>
          </p:nvPr>
        </p:nvSpPr>
        <p:spPr/>
        <p:txBody>
          <a:bodyPr/>
          <a:lstStyle/>
          <a:p>
            <a:fld id="{FC0CE569-1DA3-4DD2-953B-840E0E7F1798}" type="datetime1">
              <a:rPr lang="en-US" smtClean="0"/>
              <a:t>5/28/2019</a:t>
            </a:fld>
            <a:endParaRPr lang="en-US"/>
          </a:p>
        </p:txBody>
      </p:sp>
      <p:sp>
        <p:nvSpPr>
          <p:cNvPr id="5" name="Footer Placeholder 4">
            <a:extLst>
              <a:ext uri="{FF2B5EF4-FFF2-40B4-BE49-F238E27FC236}">
                <a16:creationId xmlns:a16="http://schemas.microsoft.com/office/drawing/2014/main" id="{B608B231-C4DB-481F-BD17-4C8003BC0847}"/>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E41AA296-69F3-4F4E-90D5-2976475D00E1}"/>
              </a:ext>
            </a:extLst>
          </p:cNvPr>
          <p:cNvSpPr>
            <a:spLocks noGrp="1"/>
          </p:cNvSpPr>
          <p:nvPr>
            <p:ph type="sldNum" sz="quarter" idx="12"/>
          </p:nvPr>
        </p:nvSpPr>
        <p:spPr/>
        <p:txBody>
          <a:bodyPr/>
          <a:lstStyle/>
          <a:p>
            <a:fld id="{937CAD87-6FD4-426F-A604-A174B36E90AC}" type="slidenum">
              <a:rPr lang="en-US" smtClean="0"/>
              <a:t>20</a:t>
            </a:fld>
            <a:endParaRPr lang="en-US"/>
          </a:p>
        </p:txBody>
      </p:sp>
    </p:spTree>
    <p:extLst>
      <p:ext uri="{BB962C8B-B14F-4D97-AF65-F5344CB8AC3E}">
        <p14:creationId xmlns:p14="http://schemas.microsoft.com/office/powerpoint/2010/main" val="1307394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randombar(horizontal)">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8577D-9C23-4A82-90C2-46AE61AED9A0}"/>
              </a:ext>
            </a:extLst>
          </p:cNvPr>
          <p:cNvSpPr>
            <a:spLocks noGrp="1"/>
          </p:cNvSpPr>
          <p:nvPr>
            <p:ph type="title"/>
          </p:nvPr>
        </p:nvSpPr>
        <p:spPr/>
        <p:txBody>
          <a:bodyPr/>
          <a:lstStyle/>
          <a:p>
            <a:r>
              <a:rPr lang="en-US" dirty="0"/>
              <a:t>Problem Area: Put Downs (Discounts &amp; plops) </a:t>
            </a:r>
          </a:p>
        </p:txBody>
      </p:sp>
      <p:sp>
        <p:nvSpPr>
          <p:cNvPr id="3" name="Content Placeholder 2">
            <a:extLst>
              <a:ext uri="{FF2B5EF4-FFF2-40B4-BE49-F238E27FC236}">
                <a16:creationId xmlns:a16="http://schemas.microsoft.com/office/drawing/2014/main" id="{75D73E1D-162A-4395-AC82-8D3AAFC0E32B}"/>
              </a:ext>
            </a:extLst>
          </p:cNvPr>
          <p:cNvSpPr>
            <a:spLocks noGrp="1"/>
          </p:cNvSpPr>
          <p:nvPr>
            <p:ph idx="1"/>
          </p:nvPr>
        </p:nvSpPr>
        <p:spPr/>
        <p:txBody>
          <a:bodyPr>
            <a:normAutofit/>
          </a:bodyPr>
          <a:lstStyle/>
          <a:p>
            <a:r>
              <a:rPr lang="en-US" dirty="0"/>
              <a:t>What is it?</a:t>
            </a:r>
          </a:p>
          <a:p>
            <a:pPr lvl="1"/>
            <a:r>
              <a:rPr lang="en-US" dirty="0"/>
              <a:t>A member’s comments are ignored</a:t>
            </a:r>
          </a:p>
          <a:p>
            <a:pPr lvl="1"/>
            <a:r>
              <a:rPr lang="en-US" dirty="0"/>
              <a:t>Members are not listening</a:t>
            </a:r>
          </a:p>
          <a:p>
            <a:pPr lvl="1"/>
            <a:r>
              <a:rPr lang="en-US" dirty="0"/>
              <a:t>The meaning of a suggestions is missed</a:t>
            </a:r>
          </a:p>
          <a:p>
            <a:pPr lvl="1"/>
            <a:r>
              <a:rPr lang="en-US" dirty="0"/>
              <a:t>Sarcasm is noted</a:t>
            </a:r>
          </a:p>
          <a:p>
            <a:pPr lvl="1"/>
            <a:endParaRPr lang="en-US" dirty="0"/>
          </a:p>
          <a:p>
            <a:r>
              <a:rPr lang="en-US" dirty="0"/>
              <a:t>How to fix it?</a:t>
            </a:r>
          </a:p>
          <a:p>
            <a:pPr lvl="1"/>
            <a:r>
              <a:rPr lang="en-US" dirty="0"/>
              <a:t>Encourage active listening</a:t>
            </a:r>
          </a:p>
          <a:p>
            <a:pPr lvl="1"/>
            <a:r>
              <a:rPr lang="en-US" dirty="0"/>
              <a:t>Encourage equal participation</a:t>
            </a:r>
          </a:p>
          <a:p>
            <a:pPr lvl="1"/>
            <a:r>
              <a:rPr lang="en-US" dirty="0"/>
              <a:t>Talk to parties privately</a:t>
            </a:r>
          </a:p>
          <a:p>
            <a:pPr lvl="1"/>
            <a:r>
              <a:rPr lang="en-US" dirty="0"/>
              <a:t>Promote uniform idea consideration</a:t>
            </a:r>
          </a:p>
        </p:txBody>
      </p:sp>
      <p:sp>
        <p:nvSpPr>
          <p:cNvPr id="4" name="Date Placeholder 3">
            <a:extLst>
              <a:ext uri="{FF2B5EF4-FFF2-40B4-BE49-F238E27FC236}">
                <a16:creationId xmlns:a16="http://schemas.microsoft.com/office/drawing/2014/main" id="{B0F1AA48-BC8E-4B6F-95B4-D341016E17E3}"/>
              </a:ext>
            </a:extLst>
          </p:cNvPr>
          <p:cNvSpPr>
            <a:spLocks noGrp="1"/>
          </p:cNvSpPr>
          <p:nvPr>
            <p:ph type="dt" sz="half" idx="10"/>
          </p:nvPr>
        </p:nvSpPr>
        <p:spPr/>
        <p:txBody>
          <a:bodyPr/>
          <a:lstStyle/>
          <a:p>
            <a:fld id="{1E1E5C86-4B09-4587-BCBE-2C0341C1A508}" type="datetime1">
              <a:rPr lang="en-US" smtClean="0"/>
              <a:t>5/28/2019</a:t>
            </a:fld>
            <a:endParaRPr lang="en-US"/>
          </a:p>
        </p:txBody>
      </p:sp>
      <p:sp>
        <p:nvSpPr>
          <p:cNvPr id="5" name="Footer Placeholder 4">
            <a:extLst>
              <a:ext uri="{FF2B5EF4-FFF2-40B4-BE49-F238E27FC236}">
                <a16:creationId xmlns:a16="http://schemas.microsoft.com/office/drawing/2014/main" id="{D1B2E071-8B82-4C01-B460-8B534E3B102A}"/>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E8844526-EFD1-4BD0-A08E-CC11B343DA6F}"/>
              </a:ext>
            </a:extLst>
          </p:cNvPr>
          <p:cNvSpPr>
            <a:spLocks noGrp="1"/>
          </p:cNvSpPr>
          <p:nvPr>
            <p:ph type="sldNum" sz="quarter" idx="12"/>
          </p:nvPr>
        </p:nvSpPr>
        <p:spPr/>
        <p:txBody>
          <a:bodyPr/>
          <a:lstStyle/>
          <a:p>
            <a:fld id="{937CAD87-6FD4-426F-A604-A174B36E90AC}" type="slidenum">
              <a:rPr lang="en-US" smtClean="0"/>
              <a:t>21</a:t>
            </a:fld>
            <a:endParaRPr lang="en-US"/>
          </a:p>
        </p:txBody>
      </p:sp>
    </p:spTree>
    <p:extLst>
      <p:ext uri="{BB962C8B-B14F-4D97-AF65-F5344CB8AC3E}">
        <p14:creationId xmlns:p14="http://schemas.microsoft.com/office/powerpoint/2010/main" val="944370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heel(1)">
                                      <p:cBhvr>
                                        <p:cTn id="27" dur="2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heel(1)">
                                      <p:cBhvr>
                                        <p:cTn id="32" dur="2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wheel(1)">
                                      <p:cBhvr>
                                        <p:cTn id="37" dur="20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wheel(1)">
                                      <p:cBhvr>
                                        <p:cTn id="42" dur="20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wheel(1)">
                                      <p:cBhvr>
                                        <p:cTn id="4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8577D-9C23-4A82-90C2-46AE61AED9A0}"/>
              </a:ext>
            </a:extLst>
          </p:cNvPr>
          <p:cNvSpPr>
            <a:spLocks noGrp="1"/>
          </p:cNvSpPr>
          <p:nvPr>
            <p:ph type="title"/>
          </p:nvPr>
        </p:nvSpPr>
        <p:spPr/>
        <p:txBody>
          <a:bodyPr/>
          <a:lstStyle/>
          <a:p>
            <a:r>
              <a:rPr lang="en-US" dirty="0"/>
              <a:t>Problem Area: Wanderlust (Tangents &amp; Digressions)</a:t>
            </a:r>
          </a:p>
        </p:txBody>
      </p:sp>
      <p:sp>
        <p:nvSpPr>
          <p:cNvPr id="3" name="Content Placeholder 2">
            <a:extLst>
              <a:ext uri="{FF2B5EF4-FFF2-40B4-BE49-F238E27FC236}">
                <a16:creationId xmlns:a16="http://schemas.microsoft.com/office/drawing/2014/main" id="{75D73E1D-162A-4395-AC82-8D3AAFC0E32B}"/>
              </a:ext>
            </a:extLst>
          </p:cNvPr>
          <p:cNvSpPr>
            <a:spLocks noGrp="1"/>
          </p:cNvSpPr>
          <p:nvPr>
            <p:ph idx="1"/>
          </p:nvPr>
        </p:nvSpPr>
        <p:spPr/>
        <p:txBody>
          <a:bodyPr/>
          <a:lstStyle/>
          <a:p>
            <a:r>
              <a:rPr lang="en-US" dirty="0"/>
              <a:t>What is it?</a:t>
            </a:r>
          </a:p>
          <a:p>
            <a:pPr lvl="1"/>
            <a:r>
              <a:rPr lang="en-US" dirty="0"/>
              <a:t>Conversations stray from the main topic</a:t>
            </a:r>
          </a:p>
          <a:p>
            <a:pPr lvl="1"/>
            <a:r>
              <a:rPr lang="en-US" dirty="0"/>
              <a:t>Sensitive issues are avoided</a:t>
            </a:r>
          </a:p>
          <a:p>
            <a:pPr lvl="1"/>
            <a:r>
              <a:rPr lang="en-US" dirty="0"/>
              <a:t>Group pursues tangents</a:t>
            </a:r>
          </a:p>
          <a:p>
            <a:pPr lvl="1"/>
            <a:endParaRPr lang="en-US" dirty="0"/>
          </a:p>
          <a:p>
            <a:pPr lvl="1"/>
            <a:endParaRPr lang="en-US" dirty="0"/>
          </a:p>
          <a:p>
            <a:r>
              <a:rPr lang="en-US" dirty="0"/>
              <a:t>How to fix it?</a:t>
            </a:r>
          </a:p>
          <a:p>
            <a:pPr lvl="1"/>
            <a:r>
              <a:rPr lang="en-US" dirty="0"/>
              <a:t>Follow a written agenda</a:t>
            </a:r>
          </a:p>
          <a:p>
            <a:pPr lvl="1"/>
            <a:r>
              <a:rPr lang="en-US" dirty="0"/>
              <a:t>Reinforce team operating guidelines</a:t>
            </a:r>
          </a:p>
          <a:p>
            <a:pPr lvl="1"/>
            <a:r>
              <a:rPr lang="en-US" dirty="0"/>
              <a:t>Redirect the discussion</a:t>
            </a:r>
          </a:p>
        </p:txBody>
      </p:sp>
      <p:sp>
        <p:nvSpPr>
          <p:cNvPr id="4" name="Date Placeholder 3">
            <a:extLst>
              <a:ext uri="{FF2B5EF4-FFF2-40B4-BE49-F238E27FC236}">
                <a16:creationId xmlns:a16="http://schemas.microsoft.com/office/drawing/2014/main" id="{09635CD0-F416-460D-835B-89CE4FCD647A}"/>
              </a:ext>
            </a:extLst>
          </p:cNvPr>
          <p:cNvSpPr>
            <a:spLocks noGrp="1"/>
          </p:cNvSpPr>
          <p:nvPr>
            <p:ph type="dt" sz="half" idx="10"/>
          </p:nvPr>
        </p:nvSpPr>
        <p:spPr/>
        <p:txBody>
          <a:bodyPr/>
          <a:lstStyle/>
          <a:p>
            <a:fld id="{0CB67E52-4EFB-4827-8255-9745F6F7327B}" type="datetime1">
              <a:rPr lang="en-US" smtClean="0"/>
              <a:t>5/28/2019</a:t>
            </a:fld>
            <a:endParaRPr lang="en-US"/>
          </a:p>
        </p:txBody>
      </p:sp>
      <p:sp>
        <p:nvSpPr>
          <p:cNvPr id="5" name="Footer Placeholder 4">
            <a:extLst>
              <a:ext uri="{FF2B5EF4-FFF2-40B4-BE49-F238E27FC236}">
                <a16:creationId xmlns:a16="http://schemas.microsoft.com/office/drawing/2014/main" id="{ADD6778C-3DD3-4C77-9D72-55960882162F}"/>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1409D8C9-E52B-405C-ABEB-DB2574AF03F1}"/>
              </a:ext>
            </a:extLst>
          </p:cNvPr>
          <p:cNvSpPr>
            <a:spLocks noGrp="1"/>
          </p:cNvSpPr>
          <p:nvPr>
            <p:ph type="sldNum" sz="quarter" idx="12"/>
          </p:nvPr>
        </p:nvSpPr>
        <p:spPr/>
        <p:txBody>
          <a:bodyPr/>
          <a:lstStyle/>
          <a:p>
            <a:fld id="{937CAD87-6FD4-426F-A604-A174B36E90AC}" type="slidenum">
              <a:rPr lang="en-US" smtClean="0"/>
              <a:t>22</a:t>
            </a:fld>
            <a:endParaRPr lang="en-US"/>
          </a:p>
        </p:txBody>
      </p:sp>
    </p:spTree>
    <p:extLst>
      <p:ext uri="{BB962C8B-B14F-4D97-AF65-F5344CB8AC3E}">
        <p14:creationId xmlns:p14="http://schemas.microsoft.com/office/powerpoint/2010/main" val="3972653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circle(in)">
                                      <p:cBhvr>
                                        <p:cTn id="22" dur="2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circle(in)">
                                      <p:cBhvr>
                                        <p:cTn id="27" dur="20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circle(in)">
                                      <p:cBhvr>
                                        <p:cTn id="32" dur="20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circle(in)">
                                      <p:cBhvr>
                                        <p:cTn id="37"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8577D-9C23-4A82-90C2-46AE61AED9A0}"/>
              </a:ext>
            </a:extLst>
          </p:cNvPr>
          <p:cNvSpPr>
            <a:spLocks noGrp="1"/>
          </p:cNvSpPr>
          <p:nvPr>
            <p:ph type="title"/>
          </p:nvPr>
        </p:nvSpPr>
        <p:spPr/>
        <p:txBody>
          <a:bodyPr/>
          <a:lstStyle/>
          <a:p>
            <a:r>
              <a:rPr lang="en-US" dirty="0"/>
              <a:t>Problem Area: Feuding </a:t>
            </a:r>
          </a:p>
        </p:txBody>
      </p:sp>
      <p:sp>
        <p:nvSpPr>
          <p:cNvPr id="3" name="Content Placeholder 2">
            <a:extLst>
              <a:ext uri="{FF2B5EF4-FFF2-40B4-BE49-F238E27FC236}">
                <a16:creationId xmlns:a16="http://schemas.microsoft.com/office/drawing/2014/main" id="{75D73E1D-162A-4395-AC82-8D3AAFC0E32B}"/>
              </a:ext>
            </a:extLst>
          </p:cNvPr>
          <p:cNvSpPr>
            <a:spLocks noGrp="1"/>
          </p:cNvSpPr>
          <p:nvPr>
            <p:ph idx="1"/>
          </p:nvPr>
        </p:nvSpPr>
        <p:spPr/>
        <p:txBody>
          <a:bodyPr/>
          <a:lstStyle/>
          <a:p>
            <a:r>
              <a:rPr lang="en-US" dirty="0"/>
              <a:t>What is it?</a:t>
            </a:r>
          </a:p>
          <a:p>
            <a:pPr lvl="1"/>
            <a:r>
              <a:rPr lang="en-US" dirty="0"/>
              <a:t>Win-lose hostilities emerge</a:t>
            </a:r>
          </a:p>
          <a:p>
            <a:pPr lvl="1"/>
            <a:r>
              <a:rPr lang="en-US" dirty="0"/>
              <a:t>The team takes entrenched sides</a:t>
            </a:r>
          </a:p>
          <a:p>
            <a:pPr lvl="1"/>
            <a:r>
              <a:rPr lang="en-US" dirty="0"/>
              <a:t>Some members become spectators</a:t>
            </a:r>
          </a:p>
          <a:p>
            <a:pPr lvl="1"/>
            <a:endParaRPr lang="en-US" dirty="0"/>
          </a:p>
          <a:p>
            <a:pPr marL="228600" lvl="1" indent="0">
              <a:buNone/>
            </a:pPr>
            <a:endParaRPr lang="en-US" dirty="0"/>
          </a:p>
          <a:p>
            <a:r>
              <a:rPr lang="en-US" dirty="0"/>
              <a:t>How to fix it?</a:t>
            </a:r>
          </a:p>
          <a:p>
            <a:pPr lvl="1"/>
            <a:r>
              <a:rPr lang="en-US" dirty="0"/>
              <a:t>Confront the adversaries alone</a:t>
            </a:r>
          </a:p>
          <a:p>
            <a:pPr lvl="1"/>
            <a:r>
              <a:rPr lang="en-US" dirty="0"/>
              <a:t>Reinforce team operating guidelines</a:t>
            </a:r>
          </a:p>
          <a:p>
            <a:pPr lvl="1"/>
            <a:r>
              <a:rPr lang="en-US" dirty="0"/>
              <a:t>Replace the guilty parties if necessary</a:t>
            </a:r>
          </a:p>
        </p:txBody>
      </p:sp>
      <p:sp>
        <p:nvSpPr>
          <p:cNvPr id="4" name="Date Placeholder 3">
            <a:extLst>
              <a:ext uri="{FF2B5EF4-FFF2-40B4-BE49-F238E27FC236}">
                <a16:creationId xmlns:a16="http://schemas.microsoft.com/office/drawing/2014/main" id="{EC6C4906-C424-4D42-A1BF-D30F1076C7FB}"/>
              </a:ext>
            </a:extLst>
          </p:cNvPr>
          <p:cNvSpPr>
            <a:spLocks noGrp="1"/>
          </p:cNvSpPr>
          <p:nvPr>
            <p:ph type="dt" sz="half" idx="10"/>
          </p:nvPr>
        </p:nvSpPr>
        <p:spPr/>
        <p:txBody>
          <a:bodyPr/>
          <a:lstStyle/>
          <a:p>
            <a:fld id="{B624EF95-918D-46E7-ABCE-C866CCE46679}" type="datetime1">
              <a:rPr lang="en-US" smtClean="0"/>
              <a:t>5/28/2019</a:t>
            </a:fld>
            <a:endParaRPr lang="en-US"/>
          </a:p>
        </p:txBody>
      </p:sp>
      <p:sp>
        <p:nvSpPr>
          <p:cNvPr id="5" name="Footer Placeholder 4">
            <a:extLst>
              <a:ext uri="{FF2B5EF4-FFF2-40B4-BE49-F238E27FC236}">
                <a16:creationId xmlns:a16="http://schemas.microsoft.com/office/drawing/2014/main" id="{A26B6E53-45AC-45FC-B9E5-FA346E3CDF46}"/>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5681F2BB-C598-48A7-A8D9-ABCFFAA7AE8F}"/>
              </a:ext>
            </a:extLst>
          </p:cNvPr>
          <p:cNvSpPr>
            <a:spLocks noGrp="1"/>
          </p:cNvSpPr>
          <p:nvPr>
            <p:ph type="sldNum" sz="quarter" idx="12"/>
          </p:nvPr>
        </p:nvSpPr>
        <p:spPr/>
        <p:txBody>
          <a:bodyPr/>
          <a:lstStyle/>
          <a:p>
            <a:fld id="{937CAD87-6FD4-426F-A604-A174B36E90AC}" type="slidenum">
              <a:rPr lang="en-US" smtClean="0"/>
              <a:t>23</a:t>
            </a:fld>
            <a:endParaRPr lang="en-US"/>
          </a:p>
        </p:txBody>
      </p:sp>
    </p:spTree>
    <p:extLst>
      <p:ext uri="{BB962C8B-B14F-4D97-AF65-F5344CB8AC3E}">
        <p14:creationId xmlns:p14="http://schemas.microsoft.com/office/powerpoint/2010/main" val="119755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circle(in)">
                                      <p:cBhvr>
                                        <p:cTn id="27" dur="20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circle(in)">
                                      <p:cBhvr>
                                        <p:cTn id="32" dur="20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circle(in)">
                                      <p:cBhvr>
                                        <p:cTn id="37"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8577D-9C23-4A82-90C2-46AE61AED9A0}"/>
              </a:ext>
            </a:extLst>
          </p:cNvPr>
          <p:cNvSpPr>
            <a:spLocks noGrp="1"/>
          </p:cNvSpPr>
          <p:nvPr>
            <p:ph type="title"/>
          </p:nvPr>
        </p:nvSpPr>
        <p:spPr/>
        <p:txBody>
          <a:bodyPr/>
          <a:lstStyle/>
          <a:p>
            <a:r>
              <a:rPr lang="en-US" dirty="0"/>
              <a:t>Problem Area: Attributions </a:t>
            </a:r>
          </a:p>
        </p:txBody>
      </p:sp>
      <p:sp>
        <p:nvSpPr>
          <p:cNvPr id="3" name="Content Placeholder 2">
            <a:extLst>
              <a:ext uri="{FF2B5EF4-FFF2-40B4-BE49-F238E27FC236}">
                <a16:creationId xmlns:a16="http://schemas.microsoft.com/office/drawing/2014/main" id="{75D73E1D-162A-4395-AC82-8D3AAFC0E32B}"/>
              </a:ext>
            </a:extLst>
          </p:cNvPr>
          <p:cNvSpPr>
            <a:spLocks noGrp="1"/>
          </p:cNvSpPr>
          <p:nvPr>
            <p:ph idx="1"/>
          </p:nvPr>
        </p:nvSpPr>
        <p:spPr/>
        <p:txBody>
          <a:bodyPr/>
          <a:lstStyle/>
          <a:p>
            <a:r>
              <a:rPr lang="en-US" dirty="0"/>
              <a:t>What is it?</a:t>
            </a:r>
          </a:p>
          <a:p>
            <a:pPr lvl="1"/>
            <a:r>
              <a:rPr lang="en-US" dirty="0"/>
              <a:t>Members make casual inferences</a:t>
            </a:r>
          </a:p>
          <a:p>
            <a:pPr lvl="1"/>
            <a:r>
              <a:rPr lang="en-US" dirty="0"/>
              <a:t>Members don’t seek real explanations</a:t>
            </a:r>
          </a:p>
          <a:p>
            <a:pPr lvl="1"/>
            <a:r>
              <a:rPr lang="en-US" dirty="0"/>
              <a:t>Members make psychological judgments</a:t>
            </a:r>
          </a:p>
          <a:p>
            <a:pPr lvl="1"/>
            <a:endParaRPr lang="en-US" dirty="0"/>
          </a:p>
          <a:p>
            <a:pPr lvl="1"/>
            <a:endParaRPr lang="en-US" dirty="0"/>
          </a:p>
          <a:p>
            <a:r>
              <a:rPr lang="en-US" dirty="0"/>
              <a:t>How to fix it?</a:t>
            </a:r>
          </a:p>
          <a:p>
            <a:pPr lvl="1"/>
            <a:r>
              <a:rPr lang="en-US" dirty="0"/>
              <a:t>Challenge assumptions</a:t>
            </a:r>
          </a:p>
          <a:p>
            <a:pPr lvl="1"/>
            <a:r>
              <a:rPr lang="en-US" dirty="0"/>
              <a:t>Challenge judgments</a:t>
            </a:r>
          </a:p>
          <a:p>
            <a:pPr lvl="1"/>
            <a:r>
              <a:rPr lang="en-US" dirty="0"/>
              <a:t>Ask for data to support conclusions</a:t>
            </a:r>
          </a:p>
        </p:txBody>
      </p:sp>
      <p:sp>
        <p:nvSpPr>
          <p:cNvPr id="4" name="Date Placeholder 3">
            <a:extLst>
              <a:ext uri="{FF2B5EF4-FFF2-40B4-BE49-F238E27FC236}">
                <a16:creationId xmlns:a16="http://schemas.microsoft.com/office/drawing/2014/main" id="{4541F414-FDD9-47E1-B022-A97500585F4B}"/>
              </a:ext>
            </a:extLst>
          </p:cNvPr>
          <p:cNvSpPr>
            <a:spLocks noGrp="1"/>
          </p:cNvSpPr>
          <p:nvPr>
            <p:ph type="dt" sz="half" idx="10"/>
          </p:nvPr>
        </p:nvSpPr>
        <p:spPr/>
        <p:txBody>
          <a:bodyPr/>
          <a:lstStyle/>
          <a:p>
            <a:fld id="{4F5CFB6A-5998-4E12-B111-30C157DEBEAA}" type="datetime1">
              <a:rPr lang="en-US" smtClean="0"/>
              <a:t>5/28/2019</a:t>
            </a:fld>
            <a:endParaRPr lang="en-US"/>
          </a:p>
        </p:txBody>
      </p:sp>
      <p:sp>
        <p:nvSpPr>
          <p:cNvPr id="5" name="Footer Placeholder 4">
            <a:extLst>
              <a:ext uri="{FF2B5EF4-FFF2-40B4-BE49-F238E27FC236}">
                <a16:creationId xmlns:a16="http://schemas.microsoft.com/office/drawing/2014/main" id="{51E1C888-1EB4-448B-8EC2-9E36047C7084}"/>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16387B84-F5A5-498B-841E-4D83AF52B96D}"/>
              </a:ext>
            </a:extLst>
          </p:cNvPr>
          <p:cNvSpPr>
            <a:spLocks noGrp="1"/>
          </p:cNvSpPr>
          <p:nvPr>
            <p:ph type="sldNum" sz="quarter" idx="12"/>
          </p:nvPr>
        </p:nvSpPr>
        <p:spPr/>
        <p:txBody>
          <a:bodyPr/>
          <a:lstStyle/>
          <a:p>
            <a:fld id="{937CAD87-6FD4-426F-A604-A174B36E90AC}" type="slidenum">
              <a:rPr lang="en-US" smtClean="0"/>
              <a:t>24</a:t>
            </a:fld>
            <a:endParaRPr lang="en-US"/>
          </a:p>
        </p:txBody>
      </p:sp>
    </p:spTree>
    <p:extLst>
      <p:ext uri="{BB962C8B-B14F-4D97-AF65-F5344CB8AC3E}">
        <p14:creationId xmlns:p14="http://schemas.microsoft.com/office/powerpoint/2010/main" val="1887984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000"/>
                                        <p:tgtEl>
                                          <p:spTgt spid="3">
                                            <p:txEl>
                                              <p:pRg st="7" end="7"/>
                                            </p:txEl>
                                          </p:spTgt>
                                        </p:tgtEl>
                                      </p:cBhvr>
                                    </p:animEffect>
                                    <p:anim calcmode="lin" valueType="num">
                                      <p:cBhvr>
                                        <p:cTn id="3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1000"/>
                                        <p:tgtEl>
                                          <p:spTgt spid="3">
                                            <p:txEl>
                                              <p:pRg st="8" end="8"/>
                                            </p:txEl>
                                          </p:spTgt>
                                        </p:tgtEl>
                                      </p:cBhvr>
                                    </p:animEffect>
                                    <p:anim calcmode="lin" valueType="num">
                                      <p:cBhvr>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000"/>
                                        <p:tgtEl>
                                          <p:spTgt spid="3">
                                            <p:txEl>
                                              <p:pRg st="9" end="9"/>
                                            </p:txEl>
                                          </p:spTgt>
                                        </p:tgtEl>
                                      </p:cBhvr>
                                    </p:animEffect>
                                    <p:anim calcmode="lin" valueType="num">
                                      <p:cBhvr>
                                        <p:cTn id="5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ACE56-CB9F-44E7-B996-63EB4208C927}"/>
              </a:ext>
            </a:extLst>
          </p:cNvPr>
          <p:cNvSpPr>
            <a:spLocks noGrp="1"/>
          </p:cNvSpPr>
          <p:nvPr>
            <p:ph type="title"/>
          </p:nvPr>
        </p:nvSpPr>
        <p:spPr/>
        <p:txBody>
          <a:bodyPr/>
          <a:lstStyle/>
          <a:p>
            <a:r>
              <a:rPr lang="en-US" dirty="0"/>
              <a:t>Problem Area: Jump to Solutions</a:t>
            </a:r>
          </a:p>
        </p:txBody>
      </p:sp>
      <p:sp>
        <p:nvSpPr>
          <p:cNvPr id="3" name="Content Placeholder 2">
            <a:extLst>
              <a:ext uri="{FF2B5EF4-FFF2-40B4-BE49-F238E27FC236}">
                <a16:creationId xmlns:a16="http://schemas.microsoft.com/office/drawing/2014/main" id="{6761B4CB-8010-4F9A-B9A4-ACD75B82E224}"/>
              </a:ext>
            </a:extLst>
          </p:cNvPr>
          <p:cNvSpPr>
            <a:spLocks noGrp="1"/>
          </p:cNvSpPr>
          <p:nvPr>
            <p:ph idx="1"/>
          </p:nvPr>
        </p:nvSpPr>
        <p:spPr/>
        <p:txBody>
          <a:bodyPr/>
          <a:lstStyle/>
          <a:p>
            <a:r>
              <a:rPr lang="en-US" dirty="0"/>
              <a:t>What is it?</a:t>
            </a:r>
          </a:p>
          <a:p>
            <a:pPr lvl="1"/>
            <a:r>
              <a:rPr lang="en-US" dirty="0"/>
              <a:t>Members rush to accomplish something</a:t>
            </a:r>
          </a:p>
          <a:p>
            <a:pPr lvl="1"/>
            <a:r>
              <a:rPr lang="en-US" dirty="0"/>
              <a:t>Members avoid data collection and analysis</a:t>
            </a:r>
          </a:p>
          <a:p>
            <a:pPr lvl="1"/>
            <a:r>
              <a:rPr lang="en-US" dirty="0"/>
              <a:t>Members want immediate decisions</a:t>
            </a:r>
          </a:p>
          <a:p>
            <a:pPr lvl="1"/>
            <a:endParaRPr lang="en-US" dirty="0"/>
          </a:p>
          <a:p>
            <a:pPr lvl="1"/>
            <a:endParaRPr lang="en-US" dirty="0"/>
          </a:p>
          <a:p>
            <a:r>
              <a:rPr lang="en-US" dirty="0"/>
              <a:t>How to fix it?</a:t>
            </a:r>
          </a:p>
          <a:p>
            <a:pPr lvl="1"/>
            <a:r>
              <a:rPr lang="en-US" dirty="0"/>
              <a:t>Reinforce the need for data analysis</a:t>
            </a:r>
          </a:p>
          <a:p>
            <a:pPr lvl="1"/>
            <a:r>
              <a:rPr lang="en-US" dirty="0"/>
              <a:t>Ask for alternative solutions</a:t>
            </a:r>
          </a:p>
          <a:p>
            <a:pPr lvl="1"/>
            <a:r>
              <a:rPr lang="en-US" dirty="0"/>
              <a:t>Slow the process down</a:t>
            </a:r>
          </a:p>
        </p:txBody>
      </p:sp>
      <p:sp>
        <p:nvSpPr>
          <p:cNvPr id="4" name="Date Placeholder 3">
            <a:extLst>
              <a:ext uri="{FF2B5EF4-FFF2-40B4-BE49-F238E27FC236}">
                <a16:creationId xmlns:a16="http://schemas.microsoft.com/office/drawing/2014/main" id="{628C52D3-C5A5-46BE-8485-FA4556342F87}"/>
              </a:ext>
            </a:extLst>
          </p:cNvPr>
          <p:cNvSpPr>
            <a:spLocks noGrp="1"/>
          </p:cNvSpPr>
          <p:nvPr>
            <p:ph type="dt" sz="half" idx="10"/>
          </p:nvPr>
        </p:nvSpPr>
        <p:spPr/>
        <p:txBody>
          <a:bodyPr/>
          <a:lstStyle/>
          <a:p>
            <a:fld id="{BE408423-8A40-4D76-915B-A3B974126CE1}" type="datetime1">
              <a:rPr lang="en-US" smtClean="0"/>
              <a:t>5/28/2019</a:t>
            </a:fld>
            <a:endParaRPr lang="en-US"/>
          </a:p>
        </p:txBody>
      </p:sp>
      <p:sp>
        <p:nvSpPr>
          <p:cNvPr id="5" name="Footer Placeholder 4">
            <a:extLst>
              <a:ext uri="{FF2B5EF4-FFF2-40B4-BE49-F238E27FC236}">
                <a16:creationId xmlns:a16="http://schemas.microsoft.com/office/drawing/2014/main" id="{54EC610C-8265-4C86-B83B-E65D49DD0374}"/>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B29451B6-924F-4724-A4AE-EC377D756A20}"/>
              </a:ext>
            </a:extLst>
          </p:cNvPr>
          <p:cNvSpPr>
            <a:spLocks noGrp="1"/>
          </p:cNvSpPr>
          <p:nvPr>
            <p:ph type="sldNum" sz="quarter" idx="12"/>
          </p:nvPr>
        </p:nvSpPr>
        <p:spPr/>
        <p:txBody>
          <a:bodyPr/>
          <a:lstStyle/>
          <a:p>
            <a:fld id="{937CAD87-6FD4-426F-A604-A174B36E90AC}" type="slidenum">
              <a:rPr lang="en-US" smtClean="0"/>
              <a:t>25</a:t>
            </a:fld>
            <a:endParaRPr lang="en-US"/>
          </a:p>
        </p:txBody>
      </p:sp>
    </p:spTree>
    <p:extLst>
      <p:ext uri="{BB962C8B-B14F-4D97-AF65-F5344CB8AC3E}">
        <p14:creationId xmlns:p14="http://schemas.microsoft.com/office/powerpoint/2010/main" val="3784539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wipe(down)">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wipe(down)">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wipe(down)">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8577D-9C23-4A82-90C2-46AE61AED9A0}"/>
              </a:ext>
            </a:extLst>
          </p:cNvPr>
          <p:cNvSpPr>
            <a:spLocks noGrp="1"/>
          </p:cNvSpPr>
          <p:nvPr>
            <p:ph type="title"/>
          </p:nvPr>
        </p:nvSpPr>
        <p:spPr/>
        <p:txBody>
          <a:bodyPr/>
          <a:lstStyle/>
          <a:p>
            <a:r>
              <a:rPr lang="en-US" dirty="0"/>
              <a:t>Problem Area: Distraction in communication</a:t>
            </a:r>
          </a:p>
        </p:txBody>
      </p:sp>
      <p:sp>
        <p:nvSpPr>
          <p:cNvPr id="3" name="Content Placeholder 2">
            <a:extLst>
              <a:ext uri="{FF2B5EF4-FFF2-40B4-BE49-F238E27FC236}">
                <a16:creationId xmlns:a16="http://schemas.microsoft.com/office/drawing/2014/main" id="{75D73E1D-162A-4395-AC82-8D3AAFC0E32B}"/>
              </a:ext>
            </a:extLst>
          </p:cNvPr>
          <p:cNvSpPr>
            <a:spLocks noGrp="1"/>
          </p:cNvSpPr>
          <p:nvPr>
            <p:ph idx="1"/>
          </p:nvPr>
        </p:nvSpPr>
        <p:spPr/>
        <p:txBody>
          <a:bodyPr/>
          <a:lstStyle/>
          <a:p>
            <a:r>
              <a:rPr lang="en-US" dirty="0"/>
              <a:t>What is it?</a:t>
            </a:r>
          </a:p>
          <a:p>
            <a:pPr lvl="1"/>
            <a:r>
              <a:rPr lang="en-US" dirty="0"/>
              <a:t>When members are multi-tasking and not giving their full attention to tasks/conversations</a:t>
            </a:r>
          </a:p>
          <a:p>
            <a:pPr lvl="1"/>
            <a:endParaRPr lang="en-US" dirty="0"/>
          </a:p>
          <a:p>
            <a:pPr lvl="1"/>
            <a:endParaRPr lang="en-US" dirty="0"/>
          </a:p>
          <a:p>
            <a:pPr lvl="1"/>
            <a:endParaRPr lang="en-US" dirty="0"/>
          </a:p>
          <a:p>
            <a:r>
              <a:rPr lang="en-US" dirty="0"/>
              <a:t>How to fix it?</a:t>
            </a:r>
          </a:p>
          <a:p>
            <a:pPr lvl="1"/>
            <a:r>
              <a:rPr lang="en-US" dirty="0"/>
              <a:t>Put away distractions</a:t>
            </a:r>
          </a:p>
          <a:p>
            <a:pPr lvl="1"/>
            <a:r>
              <a:rPr lang="en-US" dirty="0"/>
              <a:t>Practice active listening</a:t>
            </a:r>
          </a:p>
          <a:p>
            <a:pPr lvl="1"/>
            <a:r>
              <a:rPr lang="en-US" dirty="0"/>
              <a:t>Create an agenda</a:t>
            </a:r>
          </a:p>
        </p:txBody>
      </p:sp>
      <p:sp>
        <p:nvSpPr>
          <p:cNvPr id="4" name="Date Placeholder 3">
            <a:extLst>
              <a:ext uri="{FF2B5EF4-FFF2-40B4-BE49-F238E27FC236}">
                <a16:creationId xmlns:a16="http://schemas.microsoft.com/office/drawing/2014/main" id="{8B0D3670-E7F3-480F-A67A-9F1227D9ABC7}"/>
              </a:ext>
            </a:extLst>
          </p:cNvPr>
          <p:cNvSpPr>
            <a:spLocks noGrp="1"/>
          </p:cNvSpPr>
          <p:nvPr>
            <p:ph type="dt" sz="half" idx="10"/>
          </p:nvPr>
        </p:nvSpPr>
        <p:spPr/>
        <p:txBody>
          <a:bodyPr/>
          <a:lstStyle/>
          <a:p>
            <a:fld id="{E44A41C0-B891-482A-B263-49B0F03F5727}" type="datetime1">
              <a:rPr lang="en-US" smtClean="0"/>
              <a:t>5/28/2019</a:t>
            </a:fld>
            <a:endParaRPr lang="en-US"/>
          </a:p>
        </p:txBody>
      </p:sp>
      <p:sp>
        <p:nvSpPr>
          <p:cNvPr id="5" name="Footer Placeholder 4">
            <a:extLst>
              <a:ext uri="{FF2B5EF4-FFF2-40B4-BE49-F238E27FC236}">
                <a16:creationId xmlns:a16="http://schemas.microsoft.com/office/drawing/2014/main" id="{D9E0C957-6AB5-4E45-82E8-69A699045379}"/>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BF982CEA-47C4-414A-9535-84EB5DBC0912}"/>
              </a:ext>
            </a:extLst>
          </p:cNvPr>
          <p:cNvSpPr>
            <a:spLocks noGrp="1"/>
          </p:cNvSpPr>
          <p:nvPr>
            <p:ph type="sldNum" sz="quarter" idx="12"/>
          </p:nvPr>
        </p:nvSpPr>
        <p:spPr/>
        <p:txBody>
          <a:bodyPr/>
          <a:lstStyle/>
          <a:p>
            <a:fld id="{937CAD87-6FD4-426F-A604-A174B36E90AC}" type="slidenum">
              <a:rPr lang="en-US" smtClean="0"/>
              <a:t>26</a:t>
            </a:fld>
            <a:endParaRPr lang="en-US"/>
          </a:p>
        </p:txBody>
      </p:sp>
    </p:spTree>
    <p:extLst>
      <p:ext uri="{BB962C8B-B14F-4D97-AF65-F5344CB8AC3E}">
        <p14:creationId xmlns:p14="http://schemas.microsoft.com/office/powerpoint/2010/main" val="3720451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barn(inVertical)">
                                      <p:cBhvr>
                                        <p:cTn id="14" dur="500"/>
                                        <p:tgtEl>
                                          <p:spTgt spid="3">
                                            <p:txEl>
                                              <p:pRg st="5" end="5"/>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arn(inVertical)">
                                      <p:cBhvr>
                                        <p:cTn id="19" dur="5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barn(inVertical)">
                                      <p:cBhvr>
                                        <p:cTn id="24" dur="500"/>
                                        <p:tgtEl>
                                          <p:spTgt spid="3">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barn(inVertical)">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508D9-67D9-4D4B-8BFB-63C5778DCA9F}"/>
              </a:ext>
            </a:extLst>
          </p:cNvPr>
          <p:cNvSpPr>
            <a:spLocks noGrp="1"/>
          </p:cNvSpPr>
          <p:nvPr>
            <p:ph type="title"/>
          </p:nvPr>
        </p:nvSpPr>
        <p:spPr/>
        <p:txBody>
          <a:bodyPr/>
          <a:lstStyle/>
          <a:p>
            <a:r>
              <a:rPr lang="en-US" dirty="0"/>
              <a:t>Common Team Problem Areas</a:t>
            </a:r>
          </a:p>
        </p:txBody>
      </p:sp>
      <p:sp>
        <p:nvSpPr>
          <p:cNvPr id="3" name="Content Placeholder 2">
            <a:extLst>
              <a:ext uri="{FF2B5EF4-FFF2-40B4-BE49-F238E27FC236}">
                <a16:creationId xmlns:a16="http://schemas.microsoft.com/office/drawing/2014/main" id="{E0DFBA31-B66A-4EF8-A552-F8D1BD2918A9}"/>
              </a:ext>
            </a:extLst>
          </p:cNvPr>
          <p:cNvSpPr>
            <a:spLocks noGrp="1"/>
          </p:cNvSpPr>
          <p:nvPr>
            <p:ph idx="1"/>
          </p:nvPr>
        </p:nvSpPr>
        <p:spPr/>
        <p:txBody>
          <a:bodyPr/>
          <a:lstStyle/>
          <a:p>
            <a:r>
              <a:rPr lang="en-US" dirty="0"/>
              <a:t>What are some problem areas?</a:t>
            </a:r>
          </a:p>
          <a:p>
            <a:pPr lvl="1"/>
            <a:r>
              <a:rPr lang="en-US" dirty="0"/>
              <a:t>What type of team problems have you encountered?</a:t>
            </a:r>
          </a:p>
        </p:txBody>
      </p:sp>
      <p:sp>
        <p:nvSpPr>
          <p:cNvPr id="4" name="Date Placeholder 3">
            <a:extLst>
              <a:ext uri="{FF2B5EF4-FFF2-40B4-BE49-F238E27FC236}">
                <a16:creationId xmlns:a16="http://schemas.microsoft.com/office/drawing/2014/main" id="{6A97C807-7E12-4E52-91BD-E4E806A512AC}"/>
              </a:ext>
            </a:extLst>
          </p:cNvPr>
          <p:cNvSpPr>
            <a:spLocks noGrp="1"/>
          </p:cNvSpPr>
          <p:nvPr>
            <p:ph type="dt" sz="half" idx="10"/>
          </p:nvPr>
        </p:nvSpPr>
        <p:spPr/>
        <p:txBody>
          <a:bodyPr/>
          <a:lstStyle/>
          <a:p>
            <a:fld id="{B3E911AF-9912-488D-A651-E2666DC6DD4A}" type="datetime1">
              <a:rPr lang="en-US" smtClean="0"/>
              <a:t>5/28/2019</a:t>
            </a:fld>
            <a:endParaRPr lang="en-US"/>
          </a:p>
        </p:txBody>
      </p:sp>
      <p:sp>
        <p:nvSpPr>
          <p:cNvPr id="5" name="Footer Placeholder 4">
            <a:extLst>
              <a:ext uri="{FF2B5EF4-FFF2-40B4-BE49-F238E27FC236}">
                <a16:creationId xmlns:a16="http://schemas.microsoft.com/office/drawing/2014/main" id="{A95A08DB-EA06-44CC-9BD2-DC7591C8E6F3}"/>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49A79F48-F46D-4356-B34F-4D80762CB3AA}"/>
              </a:ext>
            </a:extLst>
          </p:cNvPr>
          <p:cNvSpPr>
            <a:spLocks noGrp="1"/>
          </p:cNvSpPr>
          <p:nvPr>
            <p:ph type="sldNum" sz="quarter" idx="12"/>
          </p:nvPr>
        </p:nvSpPr>
        <p:spPr/>
        <p:txBody>
          <a:bodyPr/>
          <a:lstStyle/>
          <a:p>
            <a:fld id="{937CAD87-6FD4-426F-A604-A174B36E90AC}" type="slidenum">
              <a:rPr lang="en-US" smtClean="0"/>
              <a:t>27</a:t>
            </a:fld>
            <a:endParaRPr lang="en-US"/>
          </a:p>
        </p:txBody>
      </p:sp>
    </p:spTree>
    <p:extLst>
      <p:ext uri="{BB962C8B-B14F-4D97-AF65-F5344CB8AC3E}">
        <p14:creationId xmlns:p14="http://schemas.microsoft.com/office/powerpoint/2010/main" val="4020649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B98DD-B556-4D48-89A5-435734ED6BB7}"/>
              </a:ext>
            </a:extLst>
          </p:cNvPr>
          <p:cNvSpPr>
            <a:spLocks noGrp="1"/>
          </p:cNvSpPr>
          <p:nvPr>
            <p:ph type="title"/>
          </p:nvPr>
        </p:nvSpPr>
        <p:spPr/>
        <p:txBody>
          <a:bodyPr/>
          <a:lstStyle/>
          <a:p>
            <a:r>
              <a:rPr lang="en-US" dirty="0"/>
              <a:t>Cultural issues to be aware of:</a:t>
            </a:r>
          </a:p>
        </p:txBody>
      </p:sp>
      <p:sp>
        <p:nvSpPr>
          <p:cNvPr id="3" name="Content Placeholder 2">
            <a:extLst>
              <a:ext uri="{FF2B5EF4-FFF2-40B4-BE49-F238E27FC236}">
                <a16:creationId xmlns:a16="http://schemas.microsoft.com/office/drawing/2014/main" id="{E3E33050-68AD-4FC6-A983-DDEABC39CEF3}"/>
              </a:ext>
            </a:extLst>
          </p:cNvPr>
          <p:cNvSpPr>
            <a:spLocks noGrp="1"/>
          </p:cNvSpPr>
          <p:nvPr>
            <p:ph idx="1"/>
          </p:nvPr>
        </p:nvSpPr>
        <p:spPr/>
        <p:txBody>
          <a:bodyPr>
            <a:normAutofit/>
          </a:bodyPr>
          <a:lstStyle/>
          <a:p>
            <a:pPr>
              <a:buFont typeface="Wingdings" panose="05000000000000000000" pitchFamily="2" charset="2"/>
              <a:buChar char="§"/>
            </a:pPr>
            <a:r>
              <a:rPr lang="en-US" dirty="0"/>
              <a:t>Waning management support</a:t>
            </a:r>
          </a:p>
          <a:p>
            <a:pPr>
              <a:buFont typeface="Wingdings" panose="05000000000000000000" pitchFamily="2" charset="2"/>
              <a:buChar char="§"/>
            </a:pPr>
            <a:r>
              <a:rPr lang="en-US" dirty="0"/>
              <a:t>Inadequate documentation of discussion/meeting results</a:t>
            </a:r>
          </a:p>
          <a:p>
            <a:pPr>
              <a:buFont typeface="Wingdings" panose="05000000000000000000" pitchFamily="2" charset="2"/>
              <a:buChar char="§"/>
            </a:pPr>
            <a:r>
              <a:rPr lang="en-US" dirty="0"/>
              <a:t>Inadequate time or training given to members</a:t>
            </a:r>
          </a:p>
          <a:p>
            <a:pPr>
              <a:buFont typeface="Wingdings" panose="05000000000000000000" pitchFamily="2" charset="2"/>
              <a:buChar char="§"/>
            </a:pPr>
            <a:r>
              <a:rPr lang="en-US" dirty="0"/>
              <a:t>Teams expose problems that are viewed as threats by mid-management</a:t>
            </a:r>
          </a:p>
          <a:p>
            <a:pPr>
              <a:buFont typeface="Wingdings" panose="05000000000000000000" pitchFamily="2" charset="2"/>
              <a:buChar char="§"/>
            </a:pPr>
            <a:r>
              <a:rPr lang="en-US" dirty="0"/>
              <a:t>Controversy between facilitators and leaders</a:t>
            </a:r>
          </a:p>
          <a:p>
            <a:pPr>
              <a:buFont typeface="Wingdings" panose="05000000000000000000" pitchFamily="2" charset="2"/>
              <a:buChar char="§"/>
            </a:pPr>
            <a:r>
              <a:rPr lang="en-US" dirty="0"/>
              <a:t>People with the right skills needed may be hard to find</a:t>
            </a:r>
          </a:p>
          <a:p>
            <a:pPr>
              <a:buFont typeface="Wingdings" panose="05000000000000000000" pitchFamily="2" charset="2"/>
              <a:buChar char="§"/>
            </a:pPr>
            <a:r>
              <a:rPr lang="en-US" dirty="0"/>
              <a:t>Controversy between the different business levels/divisions</a:t>
            </a:r>
          </a:p>
          <a:p>
            <a:pPr>
              <a:buFont typeface="Wingdings" panose="05000000000000000000" pitchFamily="2" charset="2"/>
              <a:buChar char="§"/>
            </a:pPr>
            <a:r>
              <a:rPr lang="en-US" dirty="0"/>
              <a:t>Teams may tackle problems outside their realm of responsibility</a:t>
            </a:r>
          </a:p>
          <a:p>
            <a:pPr marL="0" indent="0">
              <a:buNone/>
            </a:pPr>
            <a:endParaRPr lang="en-US" dirty="0"/>
          </a:p>
        </p:txBody>
      </p:sp>
      <p:sp>
        <p:nvSpPr>
          <p:cNvPr id="4" name="Date Placeholder 3">
            <a:extLst>
              <a:ext uri="{FF2B5EF4-FFF2-40B4-BE49-F238E27FC236}">
                <a16:creationId xmlns:a16="http://schemas.microsoft.com/office/drawing/2014/main" id="{5A759D1F-EB1C-4412-B8E3-8B70998B454A}"/>
              </a:ext>
            </a:extLst>
          </p:cNvPr>
          <p:cNvSpPr>
            <a:spLocks noGrp="1"/>
          </p:cNvSpPr>
          <p:nvPr>
            <p:ph type="dt" sz="half" idx="10"/>
          </p:nvPr>
        </p:nvSpPr>
        <p:spPr/>
        <p:txBody>
          <a:bodyPr/>
          <a:lstStyle/>
          <a:p>
            <a:fld id="{EFF59C5B-65F9-4724-923E-C9D4C758A487}" type="datetime1">
              <a:rPr lang="en-US" smtClean="0"/>
              <a:t>5/28/2019</a:t>
            </a:fld>
            <a:endParaRPr lang="en-US"/>
          </a:p>
        </p:txBody>
      </p:sp>
      <p:sp>
        <p:nvSpPr>
          <p:cNvPr id="5" name="Footer Placeholder 4">
            <a:extLst>
              <a:ext uri="{FF2B5EF4-FFF2-40B4-BE49-F238E27FC236}">
                <a16:creationId xmlns:a16="http://schemas.microsoft.com/office/drawing/2014/main" id="{E5B9C8A1-E961-4D64-8FE0-945B6A469432}"/>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231F6B3B-00A3-4DAF-A020-77C3B7ADF22B}"/>
              </a:ext>
            </a:extLst>
          </p:cNvPr>
          <p:cNvSpPr>
            <a:spLocks noGrp="1"/>
          </p:cNvSpPr>
          <p:nvPr>
            <p:ph type="sldNum" sz="quarter" idx="12"/>
          </p:nvPr>
        </p:nvSpPr>
        <p:spPr/>
        <p:txBody>
          <a:bodyPr/>
          <a:lstStyle/>
          <a:p>
            <a:fld id="{937CAD87-6FD4-426F-A604-A174B36E90AC}" type="slidenum">
              <a:rPr lang="en-US" smtClean="0"/>
              <a:t>28</a:t>
            </a:fld>
            <a:endParaRPr lang="en-US"/>
          </a:p>
        </p:txBody>
      </p:sp>
    </p:spTree>
    <p:extLst>
      <p:ext uri="{BB962C8B-B14F-4D97-AF65-F5344CB8AC3E}">
        <p14:creationId xmlns:p14="http://schemas.microsoft.com/office/powerpoint/2010/main" val="38497997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03DE2-D366-451C-8D34-8DDC629CDA9B}"/>
              </a:ext>
            </a:extLst>
          </p:cNvPr>
          <p:cNvSpPr>
            <a:spLocks noGrp="1"/>
          </p:cNvSpPr>
          <p:nvPr>
            <p:ph type="title"/>
          </p:nvPr>
        </p:nvSpPr>
        <p:spPr/>
        <p:txBody>
          <a:bodyPr/>
          <a:lstStyle/>
          <a:p>
            <a:r>
              <a:rPr lang="en-US" dirty="0"/>
              <a:t>Cultural issues to be aware of: (cont.)</a:t>
            </a:r>
          </a:p>
        </p:txBody>
      </p:sp>
      <p:sp>
        <p:nvSpPr>
          <p:cNvPr id="3" name="Content Placeholder 2">
            <a:extLst>
              <a:ext uri="{FF2B5EF4-FFF2-40B4-BE49-F238E27FC236}">
                <a16:creationId xmlns:a16="http://schemas.microsoft.com/office/drawing/2014/main" id="{93AFBC8F-30F1-4049-9519-069974E2873A}"/>
              </a:ext>
            </a:extLst>
          </p:cNvPr>
          <p:cNvSpPr>
            <a:spLocks noGrp="1"/>
          </p:cNvSpPr>
          <p:nvPr>
            <p:ph idx="1"/>
          </p:nvPr>
        </p:nvSpPr>
        <p:spPr/>
        <p:txBody>
          <a:bodyPr/>
          <a:lstStyle/>
          <a:p>
            <a:pPr>
              <a:buFont typeface="Wingdings" panose="05000000000000000000" pitchFamily="2" charset="2"/>
              <a:buChar char="§"/>
            </a:pPr>
            <a:r>
              <a:rPr lang="en-US" dirty="0"/>
              <a:t>Crisis management always creates team scheduling problems</a:t>
            </a:r>
          </a:p>
          <a:p>
            <a:pPr>
              <a:buFont typeface="Wingdings" panose="05000000000000000000" pitchFamily="2" charset="2"/>
              <a:buChar char="§"/>
            </a:pPr>
            <a:r>
              <a:rPr lang="en-US" dirty="0"/>
              <a:t>A company’s measurement and reward system may be inconsistent</a:t>
            </a:r>
          </a:p>
          <a:p>
            <a:pPr>
              <a:buFont typeface="Wingdings" panose="05000000000000000000" pitchFamily="2" charset="2"/>
              <a:buChar char="§"/>
            </a:pPr>
            <a:r>
              <a:rPr lang="en-US" dirty="0"/>
              <a:t>Unproductive competition and conflict among team members</a:t>
            </a:r>
          </a:p>
          <a:p>
            <a:pPr>
              <a:buFont typeface="Wingdings" panose="05000000000000000000" pitchFamily="2" charset="2"/>
              <a:buChar char="§"/>
            </a:pPr>
            <a:r>
              <a:rPr lang="en-US" dirty="0"/>
              <a:t>Idea generation and evaluation are not kept separate</a:t>
            </a:r>
          </a:p>
          <a:p>
            <a:pPr>
              <a:buFont typeface="Wingdings" panose="05000000000000000000" pitchFamily="2" charset="2"/>
              <a:buChar char="§"/>
            </a:pPr>
            <a:r>
              <a:rPr lang="en-US" dirty="0"/>
              <a:t>Facts and opinions are not distinguished</a:t>
            </a:r>
          </a:p>
          <a:p>
            <a:pPr>
              <a:buFont typeface="Wingdings" panose="05000000000000000000" pitchFamily="2" charset="2"/>
              <a:buChar char="§"/>
            </a:pPr>
            <a:r>
              <a:rPr lang="en-US" dirty="0"/>
              <a:t>Failure to assign team member specific responsibilities</a:t>
            </a:r>
          </a:p>
        </p:txBody>
      </p:sp>
      <p:sp>
        <p:nvSpPr>
          <p:cNvPr id="4" name="Date Placeholder 3">
            <a:extLst>
              <a:ext uri="{FF2B5EF4-FFF2-40B4-BE49-F238E27FC236}">
                <a16:creationId xmlns:a16="http://schemas.microsoft.com/office/drawing/2014/main" id="{293E8D0A-A8C3-4AA1-B84C-99848AB6A5F3}"/>
              </a:ext>
            </a:extLst>
          </p:cNvPr>
          <p:cNvSpPr>
            <a:spLocks noGrp="1"/>
          </p:cNvSpPr>
          <p:nvPr>
            <p:ph type="dt" sz="half" idx="10"/>
          </p:nvPr>
        </p:nvSpPr>
        <p:spPr/>
        <p:txBody>
          <a:bodyPr/>
          <a:lstStyle/>
          <a:p>
            <a:fld id="{CFC0A857-8386-4974-978F-A35877E51E96}" type="datetime1">
              <a:rPr lang="en-US" smtClean="0"/>
              <a:t>5/28/2019</a:t>
            </a:fld>
            <a:endParaRPr lang="en-US"/>
          </a:p>
        </p:txBody>
      </p:sp>
      <p:sp>
        <p:nvSpPr>
          <p:cNvPr id="5" name="Footer Placeholder 4">
            <a:extLst>
              <a:ext uri="{FF2B5EF4-FFF2-40B4-BE49-F238E27FC236}">
                <a16:creationId xmlns:a16="http://schemas.microsoft.com/office/drawing/2014/main" id="{98EA2C96-4BBF-43A7-8A95-93A18258EF55}"/>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1B6D14CC-4264-4913-9282-1C9DEDCDB13F}"/>
              </a:ext>
            </a:extLst>
          </p:cNvPr>
          <p:cNvSpPr>
            <a:spLocks noGrp="1"/>
          </p:cNvSpPr>
          <p:nvPr>
            <p:ph type="sldNum" sz="quarter" idx="12"/>
          </p:nvPr>
        </p:nvSpPr>
        <p:spPr/>
        <p:txBody>
          <a:bodyPr/>
          <a:lstStyle/>
          <a:p>
            <a:fld id="{937CAD87-6FD4-426F-A604-A174B36E90AC}" type="slidenum">
              <a:rPr lang="en-US" smtClean="0"/>
              <a:t>29</a:t>
            </a:fld>
            <a:endParaRPr lang="en-US"/>
          </a:p>
        </p:txBody>
      </p:sp>
    </p:spTree>
    <p:extLst>
      <p:ext uri="{BB962C8B-B14F-4D97-AF65-F5344CB8AC3E}">
        <p14:creationId xmlns:p14="http://schemas.microsoft.com/office/powerpoint/2010/main" val="4008977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80150-F7CD-4211-A8F6-3927165CF367}"/>
              </a:ext>
            </a:extLst>
          </p:cNvPr>
          <p:cNvSpPr>
            <a:spLocks noGrp="1"/>
          </p:cNvSpPr>
          <p:nvPr>
            <p:ph type="title"/>
          </p:nvPr>
        </p:nvSpPr>
        <p:spPr/>
        <p:txBody>
          <a:bodyPr/>
          <a:lstStyle/>
          <a:p>
            <a:r>
              <a:rPr lang="en-US" dirty="0"/>
              <a:t>Group Problems and Decisions</a:t>
            </a:r>
          </a:p>
        </p:txBody>
      </p:sp>
      <p:sp>
        <p:nvSpPr>
          <p:cNvPr id="3" name="Content Placeholder 2">
            <a:extLst>
              <a:ext uri="{FF2B5EF4-FFF2-40B4-BE49-F238E27FC236}">
                <a16:creationId xmlns:a16="http://schemas.microsoft.com/office/drawing/2014/main" id="{1921460D-DE44-42AC-9297-9730854F70E2}"/>
              </a:ext>
            </a:extLst>
          </p:cNvPr>
          <p:cNvSpPr>
            <a:spLocks noGrp="1"/>
          </p:cNvSpPr>
          <p:nvPr>
            <p:ph idx="1"/>
          </p:nvPr>
        </p:nvSpPr>
        <p:spPr/>
        <p:txBody>
          <a:bodyPr/>
          <a:lstStyle/>
          <a:p>
            <a:pPr marL="457200" indent="-457200">
              <a:buFont typeface="+mj-lt"/>
              <a:buAutoNum type="arabicPeriod"/>
            </a:pPr>
            <a:r>
              <a:rPr lang="en-US" dirty="0"/>
              <a:t>Common Work Group Issues</a:t>
            </a:r>
          </a:p>
          <a:p>
            <a:pPr marL="457200" indent="-457200">
              <a:buFont typeface="+mj-lt"/>
              <a:buAutoNum type="arabicPeriod"/>
            </a:pPr>
            <a:r>
              <a:rPr lang="en-US" dirty="0"/>
              <a:t>Conflict Resolution</a:t>
            </a:r>
          </a:p>
          <a:p>
            <a:pPr marL="457200" indent="-457200">
              <a:buFont typeface="+mj-lt"/>
              <a:buAutoNum type="arabicPeriod"/>
            </a:pPr>
            <a:r>
              <a:rPr lang="en-US" dirty="0"/>
              <a:t>Team Decision Making Methods</a:t>
            </a:r>
          </a:p>
        </p:txBody>
      </p:sp>
      <p:sp>
        <p:nvSpPr>
          <p:cNvPr id="4" name="Date Placeholder 3">
            <a:extLst>
              <a:ext uri="{FF2B5EF4-FFF2-40B4-BE49-F238E27FC236}">
                <a16:creationId xmlns:a16="http://schemas.microsoft.com/office/drawing/2014/main" id="{00251153-ECF6-4217-8B0B-4316BD0701BB}"/>
              </a:ext>
            </a:extLst>
          </p:cNvPr>
          <p:cNvSpPr>
            <a:spLocks noGrp="1"/>
          </p:cNvSpPr>
          <p:nvPr>
            <p:ph type="dt" sz="half" idx="10"/>
          </p:nvPr>
        </p:nvSpPr>
        <p:spPr/>
        <p:txBody>
          <a:bodyPr/>
          <a:lstStyle/>
          <a:p>
            <a:fld id="{163D6CA3-1D44-4E2C-A320-EF81589C5325}" type="datetime1">
              <a:rPr lang="en-US" smtClean="0"/>
              <a:t>5/28/2019</a:t>
            </a:fld>
            <a:endParaRPr lang="en-US"/>
          </a:p>
        </p:txBody>
      </p:sp>
      <p:sp>
        <p:nvSpPr>
          <p:cNvPr id="5" name="Footer Placeholder 4">
            <a:extLst>
              <a:ext uri="{FF2B5EF4-FFF2-40B4-BE49-F238E27FC236}">
                <a16:creationId xmlns:a16="http://schemas.microsoft.com/office/drawing/2014/main" id="{841A0B40-98AB-41C1-B475-A2AF8F1BC94B}"/>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492E2F35-6EAF-44FA-8794-310F0B5FC194}"/>
              </a:ext>
            </a:extLst>
          </p:cNvPr>
          <p:cNvSpPr>
            <a:spLocks noGrp="1"/>
          </p:cNvSpPr>
          <p:nvPr>
            <p:ph type="sldNum" sz="quarter" idx="12"/>
          </p:nvPr>
        </p:nvSpPr>
        <p:spPr/>
        <p:txBody>
          <a:bodyPr/>
          <a:lstStyle/>
          <a:p>
            <a:fld id="{937CAD87-6FD4-426F-A604-A174B36E90AC}" type="slidenum">
              <a:rPr lang="en-US" smtClean="0"/>
              <a:t>3</a:t>
            </a:fld>
            <a:endParaRPr lang="en-US"/>
          </a:p>
        </p:txBody>
      </p:sp>
    </p:spTree>
    <p:extLst>
      <p:ext uri="{BB962C8B-B14F-4D97-AF65-F5344CB8AC3E}">
        <p14:creationId xmlns:p14="http://schemas.microsoft.com/office/powerpoint/2010/main" val="1934533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60B81-4C26-4F2A-B758-FD29B91BEEB9}"/>
              </a:ext>
            </a:extLst>
          </p:cNvPr>
          <p:cNvSpPr>
            <a:spLocks noGrp="1"/>
          </p:cNvSpPr>
          <p:nvPr>
            <p:ph type="title"/>
          </p:nvPr>
        </p:nvSpPr>
        <p:spPr/>
        <p:txBody>
          <a:bodyPr/>
          <a:lstStyle/>
          <a:p>
            <a:r>
              <a:rPr lang="en-US" dirty="0"/>
              <a:t>Common problem areas</a:t>
            </a:r>
          </a:p>
        </p:txBody>
      </p:sp>
      <p:sp>
        <p:nvSpPr>
          <p:cNvPr id="3" name="Content Placeholder 2">
            <a:extLst>
              <a:ext uri="{FF2B5EF4-FFF2-40B4-BE49-F238E27FC236}">
                <a16:creationId xmlns:a16="http://schemas.microsoft.com/office/drawing/2014/main" id="{6A86D3B8-E621-4B6A-BF18-FCB30E1D9F47}"/>
              </a:ext>
            </a:extLst>
          </p:cNvPr>
          <p:cNvSpPr>
            <a:spLocks noGrp="1"/>
          </p:cNvSpPr>
          <p:nvPr>
            <p:ph idx="1"/>
          </p:nvPr>
        </p:nvSpPr>
        <p:spPr/>
        <p:txBody>
          <a:bodyPr/>
          <a:lstStyle/>
          <a:p>
            <a:r>
              <a:rPr lang="en-US" dirty="0"/>
              <a:t>All the above listed problem areas can be minimized/eliminated with:</a:t>
            </a:r>
          </a:p>
          <a:p>
            <a:pPr>
              <a:buFont typeface="Wingdings" panose="05000000000000000000" pitchFamily="2" charset="2"/>
              <a:buChar char="q"/>
            </a:pPr>
            <a:r>
              <a:rPr lang="en-US" dirty="0"/>
              <a:t> Proper team training</a:t>
            </a:r>
          </a:p>
          <a:p>
            <a:pPr>
              <a:buFont typeface="Wingdings" panose="05000000000000000000" pitchFamily="2" charset="2"/>
              <a:buChar char="q"/>
            </a:pPr>
            <a:r>
              <a:rPr lang="en-US" dirty="0"/>
              <a:t> Team member awareness and commitment</a:t>
            </a:r>
          </a:p>
          <a:p>
            <a:pPr>
              <a:buFont typeface="Wingdings" panose="05000000000000000000" pitchFamily="2" charset="2"/>
              <a:buChar char="q"/>
            </a:pPr>
            <a:r>
              <a:rPr lang="en-US" dirty="0"/>
              <a:t> Management support </a:t>
            </a:r>
          </a:p>
        </p:txBody>
      </p:sp>
      <p:sp>
        <p:nvSpPr>
          <p:cNvPr id="4" name="Date Placeholder 3">
            <a:extLst>
              <a:ext uri="{FF2B5EF4-FFF2-40B4-BE49-F238E27FC236}">
                <a16:creationId xmlns:a16="http://schemas.microsoft.com/office/drawing/2014/main" id="{642FC99B-7CC9-4D52-8A0A-E651E427A5D5}"/>
              </a:ext>
            </a:extLst>
          </p:cNvPr>
          <p:cNvSpPr>
            <a:spLocks noGrp="1"/>
          </p:cNvSpPr>
          <p:nvPr>
            <p:ph type="dt" sz="half" idx="10"/>
          </p:nvPr>
        </p:nvSpPr>
        <p:spPr/>
        <p:txBody>
          <a:bodyPr/>
          <a:lstStyle/>
          <a:p>
            <a:fld id="{93CFBC5B-BC34-4DAA-874E-51C1AB691CBF}" type="datetime1">
              <a:rPr lang="en-US" smtClean="0"/>
              <a:t>5/28/2019</a:t>
            </a:fld>
            <a:endParaRPr lang="en-US"/>
          </a:p>
        </p:txBody>
      </p:sp>
      <p:sp>
        <p:nvSpPr>
          <p:cNvPr id="5" name="Footer Placeholder 4">
            <a:extLst>
              <a:ext uri="{FF2B5EF4-FFF2-40B4-BE49-F238E27FC236}">
                <a16:creationId xmlns:a16="http://schemas.microsoft.com/office/drawing/2014/main" id="{529A11A4-BC84-4C8F-A304-13FDD5FDBE53}"/>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FE1D8FC4-6669-44B0-AC7B-B34E71215D34}"/>
              </a:ext>
            </a:extLst>
          </p:cNvPr>
          <p:cNvSpPr>
            <a:spLocks noGrp="1"/>
          </p:cNvSpPr>
          <p:nvPr>
            <p:ph type="sldNum" sz="quarter" idx="12"/>
          </p:nvPr>
        </p:nvSpPr>
        <p:spPr/>
        <p:txBody>
          <a:bodyPr/>
          <a:lstStyle/>
          <a:p>
            <a:fld id="{937CAD87-6FD4-426F-A604-A174B36E90AC}" type="slidenum">
              <a:rPr lang="en-US" smtClean="0"/>
              <a:t>30</a:t>
            </a:fld>
            <a:endParaRPr lang="en-US"/>
          </a:p>
        </p:txBody>
      </p:sp>
    </p:spTree>
    <p:extLst>
      <p:ext uri="{BB962C8B-B14F-4D97-AF65-F5344CB8AC3E}">
        <p14:creationId xmlns:p14="http://schemas.microsoft.com/office/powerpoint/2010/main" val="7439901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26FAB-275D-40DF-86C5-39C018D134E5}"/>
              </a:ext>
            </a:extLst>
          </p:cNvPr>
          <p:cNvSpPr>
            <a:spLocks noGrp="1"/>
          </p:cNvSpPr>
          <p:nvPr>
            <p:ph type="title"/>
          </p:nvPr>
        </p:nvSpPr>
        <p:spPr/>
        <p:txBody>
          <a:bodyPr/>
          <a:lstStyle/>
          <a:p>
            <a:r>
              <a:rPr lang="en-US" dirty="0"/>
              <a:t>Conflict Resolution</a:t>
            </a:r>
          </a:p>
        </p:txBody>
      </p:sp>
      <p:sp>
        <p:nvSpPr>
          <p:cNvPr id="3" name="Content Placeholder 2">
            <a:extLst>
              <a:ext uri="{FF2B5EF4-FFF2-40B4-BE49-F238E27FC236}">
                <a16:creationId xmlns:a16="http://schemas.microsoft.com/office/drawing/2014/main" id="{DFC57F7E-AF96-401A-AAFF-5AFCC6B92474}"/>
              </a:ext>
            </a:extLst>
          </p:cNvPr>
          <p:cNvSpPr>
            <a:spLocks noGrp="1"/>
          </p:cNvSpPr>
          <p:nvPr>
            <p:ph idx="1"/>
          </p:nvPr>
        </p:nvSpPr>
        <p:spPr/>
        <p:txBody>
          <a:bodyPr/>
          <a:lstStyle/>
          <a:p>
            <a:r>
              <a:rPr lang="en-US" dirty="0"/>
              <a:t>Conflict</a:t>
            </a:r>
          </a:p>
          <a:p>
            <a:r>
              <a:rPr lang="en-US" dirty="0"/>
              <a:t>Definition:</a:t>
            </a:r>
          </a:p>
          <a:p>
            <a:r>
              <a:rPr lang="en-US" dirty="0"/>
              <a:t>The result of mutually exclusive views or objectives that are manifested by emotional responses such as anger, fear, frustrations, and elation. </a:t>
            </a:r>
          </a:p>
        </p:txBody>
      </p:sp>
      <p:sp>
        <p:nvSpPr>
          <p:cNvPr id="4" name="Date Placeholder 3">
            <a:extLst>
              <a:ext uri="{FF2B5EF4-FFF2-40B4-BE49-F238E27FC236}">
                <a16:creationId xmlns:a16="http://schemas.microsoft.com/office/drawing/2014/main" id="{694E4E5B-7EAA-4C6E-A84D-2AAAFC484DB6}"/>
              </a:ext>
            </a:extLst>
          </p:cNvPr>
          <p:cNvSpPr>
            <a:spLocks noGrp="1"/>
          </p:cNvSpPr>
          <p:nvPr>
            <p:ph type="dt" sz="half" idx="10"/>
          </p:nvPr>
        </p:nvSpPr>
        <p:spPr/>
        <p:txBody>
          <a:bodyPr/>
          <a:lstStyle/>
          <a:p>
            <a:fld id="{ED899CCD-7931-45CD-8FB2-6776B38B76BA}" type="datetime1">
              <a:rPr lang="en-US" smtClean="0"/>
              <a:t>5/28/2019</a:t>
            </a:fld>
            <a:endParaRPr lang="en-US"/>
          </a:p>
        </p:txBody>
      </p:sp>
      <p:sp>
        <p:nvSpPr>
          <p:cNvPr id="5" name="Footer Placeholder 4">
            <a:extLst>
              <a:ext uri="{FF2B5EF4-FFF2-40B4-BE49-F238E27FC236}">
                <a16:creationId xmlns:a16="http://schemas.microsoft.com/office/drawing/2014/main" id="{5979396D-FA7C-4377-999A-88FC92624D56}"/>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6CB9917C-3680-48B6-B968-D8C918C4BC9A}"/>
              </a:ext>
            </a:extLst>
          </p:cNvPr>
          <p:cNvSpPr>
            <a:spLocks noGrp="1"/>
          </p:cNvSpPr>
          <p:nvPr>
            <p:ph type="sldNum" sz="quarter" idx="12"/>
          </p:nvPr>
        </p:nvSpPr>
        <p:spPr/>
        <p:txBody>
          <a:bodyPr/>
          <a:lstStyle/>
          <a:p>
            <a:fld id="{937CAD87-6FD4-426F-A604-A174B36E90AC}" type="slidenum">
              <a:rPr lang="en-US" smtClean="0"/>
              <a:t>31</a:t>
            </a:fld>
            <a:endParaRPr lang="en-US"/>
          </a:p>
        </p:txBody>
      </p:sp>
    </p:spTree>
    <p:extLst>
      <p:ext uri="{BB962C8B-B14F-4D97-AF65-F5344CB8AC3E}">
        <p14:creationId xmlns:p14="http://schemas.microsoft.com/office/powerpoint/2010/main" val="353909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A54FE-B575-460A-94A3-184E3FB37B5B}"/>
              </a:ext>
            </a:extLst>
          </p:cNvPr>
          <p:cNvSpPr>
            <a:spLocks noGrp="1"/>
          </p:cNvSpPr>
          <p:nvPr>
            <p:ph type="title"/>
          </p:nvPr>
        </p:nvSpPr>
        <p:spPr/>
        <p:txBody>
          <a:bodyPr/>
          <a:lstStyle/>
          <a:p>
            <a:r>
              <a:rPr lang="en-US" dirty="0"/>
              <a:t>Common causes of conflict</a:t>
            </a:r>
          </a:p>
        </p:txBody>
      </p:sp>
      <p:sp>
        <p:nvSpPr>
          <p:cNvPr id="3" name="Content Placeholder 2">
            <a:extLst>
              <a:ext uri="{FF2B5EF4-FFF2-40B4-BE49-F238E27FC236}">
                <a16:creationId xmlns:a16="http://schemas.microsoft.com/office/drawing/2014/main" id="{4FC2C32F-3C70-4920-9107-D259C466960F}"/>
              </a:ext>
            </a:extLst>
          </p:cNvPr>
          <p:cNvSpPr>
            <a:spLocks noGrp="1"/>
          </p:cNvSpPr>
          <p:nvPr>
            <p:ph idx="1"/>
          </p:nvPr>
        </p:nvSpPr>
        <p:spPr>
          <a:xfrm>
            <a:off x="1202919" y="2011680"/>
            <a:ext cx="3826281" cy="4206240"/>
          </a:xfrm>
        </p:spPr>
        <p:txBody>
          <a:bodyPr>
            <a:normAutofit/>
          </a:bodyPr>
          <a:lstStyle/>
          <a:p>
            <a:pPr>
              <a:buSzPct val="78000"/>
              <a:buFont typeface="Wingdings" panose="05000000000000000000" pitchFamily="2" charset="2"/>
              <a:buChar char="§"/>
            </a:pPr>
            <a:r>
              <a:rPr lang="en-US" dirty="0"/>
              <a:t>Organizational structure</a:t>
            </a:r>
          </a:p>
          <a:p>
            <a:pPr>
              <a:buSzPct val="78000"/>
              <a:buFont typeface="Wingdings" panose="05000000000000000000" pitchFamily="2" charset="2"/>
              <a:buChar char="§"/>
            </a:pPr>
            <a:r>
              <a:rPr lang="en-US" dirty="0"/>
              <a:t>Cultural/Value differences</a:t>
            </a:r>
          </a:p>
          <a:p>
            <a:pPr>
              <a:buSzPct val="78000"/>
              <a:buFont typeface="Wingdings" panose="05000000000000000000" pitchFamily="2" charset="2"/>
              <a:buChar char="§"/>
            </a:pPr>
            <a:r>
              <a:rPr lang="en-US" dirty="0"/>
              <a:t>Role pressures</a:t>
            </a:r>
          </a:p>
          <a:p>
            <a:pPr>
              <a:buSzPct val="78000"/>
              <a:buFont typeface="Wingdings" panose="05000000000000000000" pitchFamily="2" charset="2"/>
              <a:buChar char="§"/>
            </a:pPr>
            <a:r>
              <a:rPr lang="en-US" dirty="0"/>
              <a:t>Perceptual differences</a:t>
            </a:r>
          </a:p>
          <a:p>
            <a:pPr>
              <a:buSzPct val="78000"/>
              <a:buFont typeface="Wingdings" panose="05000000000000000000" pitchFamily="2" charset="2"/>
              <a:buChar char="§"/>
            </a:pPr>
            <a:r>
              <a:rPr lang="en-US" dirty="0"/>
              <a:t>Divergent goals</a:t>
            </a:r>
          </a:p>
        </p:txBody>
      </p:sp>
      <p:sp>
        <p:nvSpPr>
          <p:cNvPr id="4" name="Content Placeholder 2">
            <a:extLst>
              <a:ext uri="{FF2B5EF4-FFF2-40B4-BE49-F238E27FC236}">
                <a16:creationId xmlns:a16="http://schemas.microsoft.com/office/drawing/2014/main" id="{A977D542-45C8-4108-B866-4D4E6C090782}"/>
              </a:ext>
            </a:extLst>
          </p:cNvPr>
          <p:cNvSpPr txBox="1">
            <a:spLocks/>
          </p:cNvSpPr>
          <p:nvPr/>
        </p:nvSpPr>
        <p:spPr>
          <a:xfrm>
            <a:off x="6094959" y="2011680"/>
            <a:ext cx="3826281" cy="4206240"/>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a:buClr>
                <a:schemeClr val="accent1"/>
              </a:buClr>
              <a:buSzPct val="78000"/>
              <a:buFont typeface="Wingdings" panose="05000000000000000000" pitchFamily="2" charset="2"/>
              <a:buChar char="§"/>
            </a:pPr>
            <a:r>
              <a:rPr lang="en-US" dirty="0"/>
              <a:t>Changes in procedures</a:t>
            </a:r>
          </a:p>
          <a:p>
            <a:pPr>
              <a:buClr>
                <a:schemeClr val="accent1"/>
              </a:buClr>
              <a:buSzPct val="78000"/>
              <a:buFont typeface="Wingdings" panose="05000000000000000000" pitchFamily="2" charset="2"/>
              <a:buChar char="§"/>
            </a:pPr>
            <a:r>
              <a:rPr lang="en-US" dirty="0"/>
              <a:t>Discrepancies in priorities</a:t>
            </a:r>
          </a:p>
          <a:p>
            <a:pPr>
              <a:buClr>
                <a:schemeClr val="accent1"/>
              </a:buClr>
              <a:buSzPct val="78000"/>
              <a:buFont typeface="Wingdings" panose="05000000000000000000" pitchFamily="2" charset="2"/>
              <a:buChar char="§"/>
            </a:pPr>
            <a:r>
              <a:rPr lang="en-US" dirty="0"/>
              <a:t>Personality clashes</a:t>
            </a:r>
          </a:p>
          <a:p>
            <a:pPr>
              <a:buClr>
                <a:schemeClr val="accent1"/>
              </a:buClr>
              <a:buSzPct val="78000"/>
              <a:buFont typeface="Wingdings" panose="05000000000000000000" pitchFamily="2" charset="2"/>
              <a:buChar char="§"/>
            </a:pPr>
            <a:r>
              <a:rPr lang="en-US" dirty="0"/>
              <a:t>Differences in ideals</a:t>
            </a:r>
          </a:p>
          <a:p>
            <a:pPr>
              <a:buClr>
                <a:schemeClr val="accent1"/>
              </a:buClr>
              <a:buSzPct val="78000"/>
              <a:buFont typeface="Wingdings" panose="05000000000000000000" pitchFamily="2" charset="2"/>
              <a:buChar char="§"/>
            </a:pPr>
            <a:r>
              <a:rPr lang="en-US" dirty="0"/>
              <a:t>Status threats</a:t>
            </a:r>
          </a:p>
          <a:p>
            <a:endParaRPr lang="en-US" dirty="0"/>
          </a:p>
          <a:p>
            <a:endParaRPr lang="en-US" dirty="0"/>
          </a:p>
        </p:txBody>
      </p:sp>
      <p:sp>
        <p:nvSpPr>
          <p:cNvPr id="5" name="Date Placeholder 4">
            <a:extLst>
              <a:ext uri="{FF2B5EF4-FFF2-40B4-BE49-F238E27FC236}">
                <a16:creationId xmlns:a16="http://schemas.microsoft.com/office/drawing/2014/main" id="{DB82755B-B68D-433B-AE9E-CE1BE61ABF5D}"/>
              </a:ext>
            </a:extLst>
          </p:cNvPr>
          <p:cNvSpPr>
            <a:spLocks noGrp="1"/>
          </p:cNvSpPr>
          <p:nvPr>
            <p:ph type="dt" sz="half" idx="10"/>
          </p:nvPr>
        </p:nvSpPr>
        <p:spPr/>
        <p:txBody>
          <a:bodyPr/>
          <a:lstStyle/>
          <a:p>
            <a:fld id="{7A1CCF7F-4A1F-4714-A86A-1CBE84385D8C}" type="datetime1">
              <a:rPr lang="en-US" smtClean="0"/>
              <a:t>5/28/2019</a:t>
            </a:fld>
            <a:endParaRPr lang="en-US"/>
          </a:p>
        </p:txBody>
      </p:sp>
      <p:sp>
        <p:nvSpPr>
          <p:cNvPr id="6" name="Footer Placeholder 5">
            <a:extLst>
              <a:ext uri="{FF2B5EF4-FFF2-40B4-BE49-F238E27FC236}">
                <a16:creationId xmlns:a16="http://schemas.microsoft.com/office/drawing/2014/main" id="{3387529B-CF4F-41EE-BC01-8C6F660B1E29}"/>
              </a:ext>
            </a:extLst>
          </p:cNvPr>
          <p:cNvSpPr>
            <a:spLocks noGrp="1"/>
          </p:cNvSpPr>
          <p:nvPr>
            <p:ph type="ftr" sz="quarter" idx="11"/>
          </p:nvPr>
        </p:nvSpPr>
        <p:spPr/>
        <p:txBody>
          <a:bodyPr/>
          <a:lstStyle/>
          <a:p>
            <a:r>
              <a:rPr lang="en-US"/>
              <a:t>ICC Process Operations          ENGT-2230 Rev A</a:t>
            </a:r>
          </a:p>
        </p:txBody>
      </p:sp>
      <p:sp>
        <p:nvSpPr>
          <p:cNvPr id="7" name="Slide Number Placeholder 6">
            <a:extLst>
              <a:ext uri="{FF2B5EF4-FFF2-40B4-BE49-F238E27FC236}">
                <a16:creationId xmlns:a16="http://schemas.microsoft.com/office/drawing/2014/main" id="{BB14EEC5-9D44-483B-BBBE-0E6A1B6C7BE6}"/>
              </a:ext>
            </a:extLst>
          </p:cNvPr>
          <p:cNvSpPr>
            <a:spLocks noGrp="1"/>
          </p:cNvSpPr>
          <p:nvPr>
            <p:ph type="sldNum" sz="quarter" idx="12"/>
          </p:nvPr>
        </p:nvSpPr>
        <p:spPr/>
        <p:txBody>
          <a:bodyPr/>
          <a:lstStyle/>
          <a:p>
            <a:fld id="{937CAD87-6FD4-426F-A604-A174B36E90AC}" type="slidenum">
              <a:rPr lang="en-US" smtClean="0"/>
              <a:t>32</a:t>
            </a:fld>
            <a:endParaRPr lang="en-US"/>
          </a:p>
        </p:txBody>
      </p:sp>
    </p:spTree>
    <p:extLst>
      <p:ext uri="{BB962C8B-B14F-4D97-AF65-F5344CB8AC3E}">
        <p14:creationId xmlns:p14="http://schemas.microsoft.com/office/powerpoint/2010/main" val="7801129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B90CD-7F9C-4ED2-8687-E3D0039CBAF3}"/>
              </a:ext>
            </a:extLst>
          </p:cNvPr>
          <p:cNvSpPr>
            <a:spLocks noGrp="1"/>
          </p:cNvSpPr>
          <p:nvPr>
            <p:ph type="title"/>
          </p:nvPr>
        </p:nvSpPr>
        <p:spPr/>
        <p:txBody>
          <a:bodyPr/>
          <a:lstStyle/>
          <a:p>
            <a:r>
              <a:rPr lang="en-US" dirty="0"/>
              <a:t>Conflict resolution</a:t>
            </a:r>
          </a:p>
        </p:txBody>
      </p:sp>
      <p:sp>
        <p:nvSpPr>
          <p:cNvPr id="3" name="Content Placeholder 2">
            <a:extLst>
              <a:ext uri="{FF2B5EF4-FFF2-40B4-BE49-F238E27FC236}">
                <a16:creationId xmlns:a16="http://schemas.microsoft.com/office/drawing/2014/main" id="{7FE7085E-7E37-4634-8C07-AAEDDD4AABBF}"/>
              </a:ext>
            </a:extLst>
          </p:cNvPr>
          <p:cNvSpPr>
            <a:spLocks noGrp="1"/>
          </p:cNvSpPr>
          <p:nvPr>
            <p:ph idx="1"/>
          </p:nvPr>
        </p:nvSpPr>
        <p:spPr/>
        <p:txBody>
          <a:bodyPr/>
          <a:lstStyle/>
          <a:p>
            <a:r>
              <a:rPr lang="en-US" dirty="0"/>
              <a:t>What should the project manager/leader do to help resolve conflict?</a:t>
            </a:r>
          </a:p>
        </p:txBody>
      </p:sp>
      <p:sp>
        <p:nvSpPr>
          <p:cNvPr id="4" name="Date Placeholder 3">
            <a:extLst>
              <a:ext uri="{FF2B5EF4-FFF2-40B4-BE49-F238E27FC236}">
                <a16:creationId xmlns:a16="http://schemas.microsoft.com/office/drawing/2014/main" id="{B7287844-025C-4136-8CD4-40AA33FEB1ED}"/>
              </a:ext>
            </a:extLst>
          </p:cNvPr>
          <p:cNvSpPr>
            <a:spLocks noGrp="1"/>
          </p:cNvSpPr>
          <p:nvPr>
            <p:ph type="dt" sz="half" idx="10"/>
          </p:nvPr>
        </p:nvSpPr>
        <p:spPr/>
        <p:txBody>
          <a:bodyPr/>
          <a:lstStyle/>
          <a:p>
            <a:fld id="{FE55A2BE-9043-4013-99B4-ABEB20113F90}" type="datetime1">
              <a:rPr lang="en-US" smtClean="0"/>
              <a:t>5/28/2019</a:t>
            </a:fld>
            <a:endParaRPr lang="en-US"/>
          </a:p>
        </p:txBody>
      </p:sp>
      <p:sp>
        <p:nvSpPr>
          <p:cNvPr id="5" name="Footer Placeholder 4">
            <a:extLst>
              <a:ext uri="{FF2B5EF4-FFF2-40B4-BE49-F238E27FC236}">
                <a16:creationId xmlns:a16="http://schemas.microsoft.com/office/drawing/2014/main" id="{28D3B694-6EF8-4606-90D5-A149673849F8}"/>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73D5DC11-A1DD-4C37-8436-E8FA481B26AE}"/>
              </a:ext>
            </a:extLst>
          </p:cNvPr>
          <p:cNvSpPr>
            <a:spLocks noGrp="1"/>
          </p:cNvSpPr>
          <p:nvPr>
            <p:ph type="sldNum" sz="quarter" idx="12"/>
          </p:nvPr>
        </p:nvSpPr>
        <p:spPr/>
        <p:txBody>
          <a:bodyPr/>
          <a:lstStyle/>
          <a:p>
            <a:fld id="{937CAD87-6FD4-426F-A604-A174B36E90AC}" type="slidenum">
              <a:rPr lang="en-US" smtClean="0"/>
              <a:t>33</a:t>
            </a:fld>
            <a:endParaRPr lang="en-US"/>
          </a:p>
        </p:txBody>
      </p:sp>
    </p:spTree>
    <p:extLst>
      <p:ext uri="{BB962C8B-B14F-4D97-AF65-F5344CB8AC3E}">
        <p14:creationId xmlns:p14="http://schemas.microsoft.com/office/powerpoint/2010/main" val="34128000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A4306-32DB-452D-88DF-FCE4B6A9DABF}"/>
              </a:ext>
            </a:extLst>
          </p:cNvPr>
          <p:cNvSpPr>
            <a:spLocks noGrp="1"/>
          </p:cNvSpPr>
          <p:nvPr>
            <p:ph type="title"/>
          </p:nvPr>
        </p:nvSpPr>
        <p:spPr/>
        <p:txBody>
          <a:bodyPr/>
          <a:lstStyle/>
          <a:p>
            <a:r>
              <a:rPr lang="en-US" dirty="0"/>
              <a:t>Conflict resolution – Project Leader Guidelines</a:t>
            </a:r>
          </a:p>
        </p:txBody>
      </p:sp>
      <p:sp>
        <p:nvSpPr>
          <p:cNvPr id="3" name="Content Placeholder 2">
            <a:extLst>
              <a:ext uri="{FF2B5EF4-FFF2-40B4-BE49-F238E27FC236}">
                <a16:creationId xmlns:a16="http://schemas.microsoft.com/office/drawing/2014/main" id="{8AC6ADAB-896E-4FB3-A2C9-E246324CDD0C}"/>
              </a:ext>
            </a:extLst>
          </p:cNvPr>
          <p:cNvSpPr>
            <a:spLocks noGrp="1"/>
          </p:cNvSpPr>
          <p:nvPr>
            <p:ph idx="1"/>
          </p:nvPr>
        </p:nvSpPr>
        <p:spPr/>
        <p:txBody>
          <a:bodyPr>
            <a:normAutofit lnSpcReduction="10000"/>
          </a:bodyPr>
          <a:lstStyle/>
          <a:p>
            <a:pPr>
              <a:buFont typeface="Wingdings" panose="05000000000000000000" pitchFamily="2" charset="2"/>
              <a:buChar char="§"/>
            </a:pPr>
            <a:r>
              <a:rPr lang="en-US" dirty="0"/>
              <a:t>Determine how important the issue is to all involved</a:t>
            </a:r>
          </a:p>
          <a:p>
            <a:pPr>
              <a:buFont typeface="Wingdings" panose="05000000000000000000" pitchFamily="2" charset="2"/>
              <a:buChar char="§"/>
            </a:pPr>
            <a:r>
              <a:rPr lang="en-US" dirty="0"/>
              <a:t>Determine if the issue can be discussed by all involved</a:t>
            </a:r>
          </a:p>
          <a:p>
            <a:pPr>
              <a:buFont typeface="Wingdings" panose="05000000000000000000" pitchFamily="2" charset="2"/>
              <a:buChar char="§"/>
            </a:pPr>
            <a:r>
              <a:rPr lang="en-US" dirty="0"/>
              <a:t>Select a private meeting place</a:t>
            </a:r>
          </a:p>
          <a:p>
            <a:pPr>
              <a:buFont typeface="Wingdings" panose="05000000000000000000" pitchFamily="2" charset="2"/>
              <a:buChar char="§"/>
            </a:pPr>
            <a:r>
              <a:rPr lang="en-US" dirty="0"/>
              <a:t>Make sure that the parties involve understand their responsibilities</a:t>
            </a:r>
          </a:p>
          <a:p>
            <a:pPr>
              <a:buFont typeface="Wingdings" panose="05000000000000000000" pitchFamily="2" charset="2"/>
              <a:buChar char="§"/>
            </a:pPr>
            <a:r>
              <a:rPr lang="en-US" dirty="0"/>
              <a:t>The parties must deal with the problem AND a solution</a:t>
            </a:r>
          </a:p>
          <a:p>
            <a:pPr>
              <a:buFont typeface="Wingdings" panose="05000000000000000000" pitchFamily="2" charset="2"/>
              <a:buChar char="§"/>
            </a:pPr>
            <a:r>
              <a:rPr lang="en-US" dirty="0"/>
              <a:t>Let parties make opening comments</a:t>
            </a:r>
          </a:p>
          <a:p>
            <a:pPr>
              <a:buFont typeface="Wingdings" panose="05000000000000000000" pitchFamily="2" charset="2"/>
              <a:buChar char="§"/>
            </a:pPr>
            <a:r>
              <a:rPr lang="en-US" dirty="0"/>
              <a:t>Let parties express their concerns, feelings, ideas, etc. </a:t>
            </a:r>
          </a:p>
          <a:p>
            <a:pPr>
              <a:buFont typeface="Wingdings" panose="05000000000000000000" pitchFamily="2" charset="2"/>
              <a:buChar char="§"/>
            </a:pPr>
            <a:r>
              <a:rPr lang="en-US" dirty="0"/>
              <a:t>Encourage participants to propose solutions</a:t>
            </a:r>
          </a:p>
          <a:p>
            <a:pPr>
              <a:buFont typeface="Wingdings" panose="05000000000000000000" pitchFamily="2" charset="2"/>
              <a:buChar char="§"/>
            </a:pPr>
            <a:r>
              <a:rPr lang="en-US" dirty="0"/>
              <a:t>Examine the problem from a variety of perspectives</a:t>
            </a:r>
          </a:p>
          <a:p>
            <a:endParaRPr lang="en-US" dirty="0"/>
          </a:p>
        </p:txBody>
      </p:sp>
      <p:sp>
        <p:nvSpPr>
          <p:cNvPr id="4" name="Date Placeholder 3">
            <a:extLst>
              <a:ext uri="{FF2B5EF4-FFF2-40B4-BE49-F238E27FC236}">
                <a16:creationId xmlns:a16="http://schemas.microsoft.com/office/drawing/2014/main" id="{D17AA741-E765-4482-8D7F-2C0D52C50C97}"/>
              </a:ext>
            </a:extLst>
          </p:cNvPr>
          <p:cNvSpPr>
            <a:spLocks noGrp="1"/>
          </p:cNvSpPr>
          <p:nvPr>
            <p:ph type="dt" sz="half" idx="10"/>
          </p:nvPr>
        </p:nvSpPr>
        <p:spPr/>
        <p:txBody>
          <a:bodyPr/>
          <a:lstStyle/>
          <a:p>
            <a:fld id="{C271A4DC-DBA3-4B95-BCE2-F5448F6E1E3D}" type="datetime1">
              <a:rPr lang="en-US" smtClean="0"/>
              <a:t>5/28/2019</a:t>
            </a:fld>
            <a:endParaRPr lang="en-US"/>
          </a:p>
        </p:txBody>
      </p:sp>
      <p:sp>
        <p:nvSpPr>
          <p:cNvPr id="5" name="Footer Placeholder 4">
            <a:extLst>
              <a:ext uri="{FF2B5EF4-FFF2-40B4-BE49-F238E27FC236}">
                <a16:creationId xmlns:a16="http://schemas.microsoft.com/office/drawing/2014/main" id="{73CC81DD-2859-4BF3-9ECD-FB6CC24741FA}"/>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D4E57A4B-77E5-4CC0-B571-C1B0C320751C}"/>
              </a:ext>
            </a:extLst>
          </p:cNvPr>
          <p:cNvSpPr>
            <a:spLocks noGrp="1"/>
          </p:cNvSpPr>
          <p:nvPr>
            <p:ph type="sldNum" sz="quarter" idx="12"/>
          </p:nvPr>
        </p:nvSpPr>
        <p:spPr/>
        <p:txBody>
          <a:bodyPr/>
          <a:lstStyle/>
          <a:p>
            <a:fld id="{937CAD87-6FD4-426F-A604-A174B36E90AC}" type="slidenum">
              <a:rPr lang="en-US" smtClean="0"/>
              <a:t>34</a:t>
            </a:fld>
            <a:endParaRPr lang="en-US"/>
          </a:p>
        </p:txBody>
      </p:sp>
    </p:spTree>
    <p:extLst>
      <p:ext uri="{BB962C8B-B14F-4D97-AF65-F5344CB8AC3E}">
        <p14:creationId xmlns:p14="http://schemas.microsoft.com/office/powerpoint/2010/main" val="19302061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30E8F-5E78-4176-B697-41891131AFD3}"/>
              </a:ext>
            </a:extLst>
          </p:cNvPr>
          <p:cNvSpPr>
            <a:spLocks noGrp="1"/>
          </p:cNvSpPr>
          <p:nvPr>
            <p:ph type="title"/>
          </p:nvPr>
        </p:nvSpPr>
        <p:spPr/>
        <p:txBody>
          <a:bodyPr/>
          <a:lstStyle/>
          <a:p>
            <a:r>
              <a:rPr lang="en-US" dirty="0"/>
              <a:t>Conflict resolution – Project Leader Guidelines cont.</a:t>
            </a:r>
          </a:p>
        </p:txBody>
      </p:sp>
      <p:sp>
        <p:nvSpPr>
          <p:cNvPr id="3" name="Content Placeholder 2">
            <a:extLst>
              <a:ext uri="{FF2B5EF4-FFF2-40B4-BE49-F238E27FC236}">
                <a16:creationId xmlns:a16="http://schemas.microsoft.com/office/drawing/2014/main" id="{556F1589-0534-4709-BA4D-43CFE3A9DFB6}"/>
              </a:ext>
            </a:extLst>
          </p:cNvPr>
          <p:cNvSpPr>
            <a:spLocks noGrp="1"/>
          </p:cNvSpPr>
          <p:nvPr>
            <p:ph idx="1"/>
          </p:nvPr>
        </p:nvSpPr>
        <p:spPr/>
        <p:txBody>
          <a:bodyPr/>
          <a:lstStyle/>
          <a:p>
            <a:pPr>
              <a:buFont typeface="Wingdings" panose="05000000000000000000" pitchFamily="2" charset="2"/>
              <a:buChar char="§"/>
            </a:pPr>
            <a:r>
              <a:rPr lang="en-US" dirty="0"/>
              <a:t>Discuss any and all proposed solutions</a:t>
            </a:r>
          </a:p>
          <a:p>
            <a:pPr>
              <a:buFont typeface="Wingdings" panose="05000000000000000000" pitchFamily="2" charset="2"/>
              <a:buChar char="§"/>
            </a:pPr>
            <a:r>
              <a:rPr lang="en-US" dirty="0"/>
              <a:t>Evaluate the costs versus the gains for all proposed solutions</a:t>
            </a:r>
          </a:p>
          <a:p>
            <a:pPr>
              <a:buFont typeface="Wingdings" panose="05000000000000000000" pitchFamily="2" charset="2"/>
              <a:buChar char="§"/>
            </a:pPr>
            <a:r>
              <a:rPr lang="en-US" dirty="0"/>
              <a:t>Choose the best solution</a:t>
            </a:r>
          </a:p>
          <a:p>
            <a:pPr>
              <a:buFont typeface="Wingdings" panose="05000000000000000000" pitchFamily="2" charset="2"/>
              <a:buChar char="§"/>
            </a:pPr>
            <a:r>
              <a:rPr lang="en-US" dirty="0"/>
              <a:t>Ask the participants how the process might be improved. </a:t>
            </a:r>
          </a:p>
        </p:txBody>
      </p:sp>
      <p:sp>
        <p:nvSpPr>
          <p:cNvPr id="4" name="Date Placeholder 3">
            <a:extLst>
              <a:ext uri="{FF2B5EF4-FFF2-40B4-BE49-F238E27FC236}">
                <a16:creationId xmlns:a16="http://schemas.microsoft.com/office/drawing/2014/main" id="{B0AC6A63-C009-4D6D-AD82-7A02A6051124}"/>
              </a:ext>
            </a:extLst>
          </p:cNvPr>
          <p:cNvSpPr>
            <a:spLocks noGrp="1"/>
          </p:cNvSpPr>
          <p:nvPr>
            <p:ph type="dt" sz="half" idx="10"/>
          </p:nvPr>
        </p:nvSpPr>
        <p:spPr/>
        <p:txBody>
          <a:bodyPr/>
          <a:lstStyle/>
          <a:p>
            <a:fld id="{55A2D56B-B149-447F-B8CB-F41A7D0C0474}" type="datetime1">
              <a:rPr lang="en-US" smtClean="0"/>
              <a:t>5/28/2019</a:t>
            </a:fld>
            <a:endParaRPr lang="en-US"/>
          </a:p>
        </p:txBody>
      </p:sp>
      <p:sp>
        <p:nvSpPr>
          <p:cNvPr id="5" name="Footer Placeholder 4">
            <a:extLst>
              <a:ext uri="{FF2B5EF4-FFF2-40B4-BE49-F238E27FC236}">
                <a16:creationId xmlns:a16="http://schemas.microsoft.com/office/drawing/2014/main" id="{CF1BFFD1-51B9-4CC9-AC7C-B26309B7DB8A}"/>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E5AC9FDC-564E-4937-B379-C6CFCB85352E}"/>
              </a:ext>
            </a:extLst>
          </p:cNvPr>
          <p:cNvSpPr>
            <a:spLocks noGrp="1"/>
          </p:cNvSpPr>
          <p:nvPr>
            <p:ph type="sldNum" sz="quarter" idx="12"/>
          </p:nvPr>
        </p:nvSpPr>
        <p:spPr/>
        <p:txBody>
          <a:bodyPr/>
          <a:lstStyle/>
          <a:p>
            <a:fld id="{937CAD87-6FD4-426F-A604-A174B36E90AC}" type="slidenum">
              <a:rPr lang="en-US" smtClean="0"/>
              <a:t>35</a:t>
            </a:fld>
            <a:endParaRPr lang="en-US"/>
          </a:p>
        </p:txBody>
      </p:sp>
    </p:spTree>
    <p:extLst>
      <p:ext uri="{BB962C8B-B14F-4D97-AF65-F5344CB8AC3E}">
        <p14:creationId xmlns:p14="http://schemas.microsoft.com/office/powerpoint/2010/main" val="14112182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313A4-654F-4D63-841E-1C4EC552561F}"/>
              </a:ext>
            </a:extLst>
          </p:cNvPr>
          <p:cNvSpPr>
            <a:spLocks noGrp="1"/>
          </p:cNvSpPr>
          <p:nvPr>
            <p:ph type="title"/>
          </p:nvPr>
        </p:nvSpPr>
        <p:spPr/>
        <p:txBody>
          <a:bodyPr/>
          <a:lstStyle/>
          <a:p>
            <a:r>
              <a:rPr lang="en-US" dirty="0"/>
              <a:t>Negative conflict resolution results in:</a:t>
            </a:r>
          </a:p>
        </p:txBody>
      </p:sp>
      <p:sp>
        <p:nvSpPr>
          <p:cNvPr id="3" name="Content Placeholder 2">
            <a:extLst>
              <a:ext uri="{FF2B5EF4-FFF2-40B4-BE49-F238E27FC236}">
                <a16:creationId xmlns:a16="http://schemas.microsoft.com/office/drawing/2014/main" id="{32BE83FD-2B9E-49E7-AA47-7D442AFDACE9}"/>
              </a:ext>
            </a:extLst>
          </p:cNvPr>
          <p:cNvSpPr>
            <a:spLocks noGrp="1"/>
          </p:cNvSpPr>
          <p:nvPr>
            <p:ph idx="1"/>
          </p:nvPr>
        </p:nvSpPr>
        <p:spPr/>
        <p:txBody>
          <a:bodyPr/>
          <a:lstStyle/>
          <a:p>
            <a:pPr>
              <a:buFont typeface="Wingdings" panose="05000000000000000000" pitchFamily="2" charset="2"/>
              <a:buChar char="§"/>
            </a:pPr>
            <a:r>
              <a:rPr lang="en-US" dirty="0"/>
              <a:t>Hostility</a:t>
            </a:r>
          </a:p>
          <a:p>
            <a:pPr>
              <a:buFont typeface="Wingdings" panose="05000000000000000000" pitchFamily="2" charset="2"/>
              <a:buChar char="§"/>
            </a:pPr>
            <a:r>
              <a:rPr lang="en-US" dirty="0"/>
              <a:t>Win-Lose situations</a:t>
            </a:r>
          </a:p>
          <a:p>
            <a:pPr>
              <a:buFont typeface="Wingdings" panose="05000000000000000000" pitchFamily="2" charset="2"/>
              <a:buChar char="§"/>
            </a:pPr>
            <a:r>
              <a:rPr lang="en-US" dirty="0"/>
              <a:t>Lose-Lose situations</a:t>
            </a:r>
          </a:p>
          <a:p>
            <a:pPr>
              <a:buFont typeface="Wingdings" panose="05000000000000000000" pitchFamily="2" charset="2"/>
              <a:buChar char="§"/>
            </a:pPr>
            <a:r>
              <a:rPr lang="en-US" dirty="0"/>
              <a:t>Undesirable consequences</a:t>
            </a:r>
          </a:p>
          <a:p>
            <a:pPr>
              <a:buFont typeface="Wingdings" panose="05000000000000000000" pitchFamily="2" charset="2"/>
              <a:buChar char="§"/>
            </a:pPr>
            <a:r>
              <a:rPr lang="en-US" dirty="0"/>
              <a:t>Isolation</a:t>
            </a:r>
          </a:p>
          <a:p>
            <a:pPr>
              <a:buFont typeface="Wingdings" panose="05000000000000000000" pitchFamily="2" charset="2"/>
              <a:buChar char="§"/>
            </a:pPr>
            <a:r>
              <a:rPr lang="en-US" dirty="0"/>
              <a:t>Loss of productivity</a:t>
            </a:r>
          </a:p>
          <a:p>
            <a:pPr>
              <a:buFont typeface="Wingdings" panose="05000000000000000000" pitchFamily="2" charset="2"/>
              <a:buChar char="§"/>
            </a:pPr>
            <a:r>
              <a:rPr lang="en-US" dirty="0"/>
              <a:t>Bad working environment</a:t>
            </a:r>
          </a:p>
        </p:txBody>
      </p:sp>
      <p:sp>
        <p:nvSpPr>
          <p:cNvPr id="4" name="Date Placeholder 3">
            <a:extLst>
              <a:ext uri="{FF2B5EF4-FFF2-40B4-BE49-F238E27FC236}">
                <a16:creationId xmlns:a16="http://schemas.microsoft.com/office/drawing/2014/main" id="{9B030CD2-B603-4DC7-AB8C-FF464536229D}"/>
              </a:ext>
            </a:extLst>
          </p:cNvPr>
          <p:cNvSpPr>
            <a:spLocks noGrp="1"/>
          </p:cNvSpPr>
          <p:nvPr>
            <p:ph type="dt" sz="half" idx="10"/>
          </p:nvPr>
        </p:nvSpPr>
        <p:spPr/>
        <p:txBody>
          <a:bodyPr/>
          <a:lstStyle/>
          <a:p>
            <a:fld id="{41DAB7BB-2FCD-493D-AB43-68629376C3E3}" type="datetime1">
              <a:rPr lang="en-US" smtClean="0"/>
              <a:t>5/28/2019</a:t>
            </a:fld>
            <a:endParaRPr lang="en-US"/>
          </a:p>
        </p:txBody>
      </p:sp>
      <p:sp>
        <p:nvSpPr>
          <p:cNvPr id="5" name="Footer Placeholder 4">
            <a:extLst>
              <a:ext uri="{FF2B5EF4-FFF2-40B4-BE49-F238E27FC236}">
                <a16:creationId xmlns:a16="http://schemas.microsoft.com/office/drawing/2014/main" id="{23FCE1AA-F356-4064-800E-452C9E0D9FB8}"/>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BE95DB8B-ABAB-466D-9B3E-D5B97561D10E}"/>
              </a:ext>
            </a:extLst>
          </p:cNvPr>
          <p:cNvSpPr>
            <a:spLocks noGrp="1"/>
          </p:cNvSpPr>
          <p:nvPr>
            <p:ph type="sldNum" sz="quarter" idx="12"/>
          </p:nvPr>
        </p:nvSpPr>
        <p:spPr/>
        <p:txBody>
          <a:bodyPr/>
          <a:lstStyle/>
          <a:p>
            <a:fld id="{937CAD87-6FD4-426F-A604-A174B36E90AC}" type="slidenum">
              <a:rPr lang="en-US" smtClean="0"/>
              <a:t>36</a:t>
            </a:fld>
            <a:endParaRPr lang="en-US"/>
          </a:p>
        </p:txBody>
      </p:sp>
    </p:spTree>
    <p:extLst>
      <p:ext uri="{BB962C8B-B14F-4D97-AF65-F5344CB8AC3E}">
        <p14:creationId xmlns:p14="http://schemas.microsoft.com/office/powerpoint/2010/main" val="34706496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8F835-1237-486F-837D-EDA923B360AF}"/>
              </a:ext>
            </a:extLst>
          </p:cNvPr>
          <p:cNvSpPr>
            <a:spLocks noGrp="1"/>
          </p:cNvSpPr>
          <p:nvPr>
            <p:ph type="title"/>
          </p:nvPr>
        </p:nvSpPr>
        <p:spPr/>
        <p:txBody>
          <a:bodyPr/>
          <a:lstStyle/>
          <a:p>
            <a:r>
              <a:rPr lang="en-US" dirty="0"/>
              <a:t>Positive conflict resolution results in:</a:t>
            </a:r>
          </a:p>
        </p:txBody>
      </p:sp>
      <p:sp>
        <p:nvSpPr>
          <p:cNvPr id="3" name="Content Placeholder 2">
            <a:extLst>
              <a:ext uri="{FF2B5EF4-FFF2-40B4-BE49-F238E27FC236}">
                <a16:creationId xmlns:a16="http://schemas.microsoft.com/office/drawing/2014/main" id="{65FFF3BA-B211-4ECB-9E6D-8E8A8CEFE922}"/>
              </a:ext>
            </a:extLst>
          </p:cNvPr>
          <p:cNvSpPr>
            <a:spLocks noGrp="1"/>
          </p:cNvSpPr>
          <p:nvPr>
            <p:ph idx="1"/>
          </p:nvPr>
        </p:nvSpPr>
        <p:spPr/>
        <p:txBody>
          <a:bodyPr/>
          <a:lstStyle/>
          <a:p>
            <a:pPr>
              <a:buFont typeface="Wingdings" panose="05000000000000000000" pitchFamily="2" charset="2"/>
              <a:buChar char="§"/>
            </a:pPr>
            <a:r>
              <a:rPr lang="en-US" dirty="0"/>
              <a:t>A combined desire to unite and improve</a:t>
            </a:r>
          </a:p>
          <a:p>
            <a:pPr>
              <a:buFont typeface="Wingdings" panose="05000000000000000000" pitchFamily="2" charset="2"/>
              <a:buChar char="§"/>
            </a:pPr>
            <a:r>
              <a:rPr lang="en-US" dirty="0"/>
              <a:t>Win-Win situations</a:t>
            </a:r>
          </a:p>
          <a:p>
            <a:pPr>
              <a:buFont typeface="Wingdings" panose="05000000000000000000" pitchFamily="2" charset="2"/>
              <a:buChar char="§"/>
            </a:pPr>
            <a:r>
              <a:rPr lang="en-US" dirty="0"/>
              <a:t>Creative ideas brought forth</a:t>
            </a:r>
          </a:p>
          <a:p>
            <a:pPr>
              <a:buFont typeface="Wingdings" panose="05000000000000000000" pitchFamily="2" charset="2"/>
              <a:buChar char="§"/>
            </a:pPr>
            <a:r>
              <a:rPr lang="en-US" dirty="0"/>
              <a:t>Better understanding of tasks, problems</a:t>
            </a:r>
          </a:p>
          <a:p>
            <a:pPr>
              <a:buFont typeface="Wingdings" panose="05000000000000000000" pitchFamily="2" charset="2"/>
              <a:buChar char="§"/>
            </a:pPr>
            <a:r>
              <a:rPr lang="en-US" dirty="0"/>
              <a:t>Better understanding of other’s views</a:t>
            </a:r>
          </a:p>
          <a:p>
            <a:pPr>
              <a:buFont typeface="Wingdings" panose="05000000000000000000" pitchFamily="2" charset="2"/>
              <a:buChar char="§"/>
            </a:pPr>
            <a:r>
              <a:rPr lang="en-US" dirty="0"/>
              <a:t>Wider selection of alternatives</a:t>
            </a:r>
          </a:p>
          <a:p>
            <a:pPr>
              <a:buFont typeface="Wingdings" panose="05000000000000000000" pitchFamily="2" charset="2"/>
              <a:buChar char="§"/>
            </a:pPr>
            <a:r>
              <a:rPr lang="en-US" dirty="0"/>
              <a:t>Increased employee interest and participation</a:t>
            </a:r>
          </a:p>
          <a:p>
            <a:pPr>
              <a:buFont typeface="Wingdings" panose="05000000000000000000" pitchFamily="2" charset="2"/>
              <a:buChar char="§"/>
            </a:pPr>
            <a:r>
              <a:rPr lang="en-US" dirty="0"/>
              <a:t>Increased motivation and energy</a:t>
            </a:r>
          </a:p>
        </p:txBody>
      </p:sp>
      <p:sp>
        <p:nvSpPr>
          <p:cNvPr id="4" name="Date Placeholder 3">
            <a:extLst>
              <a:ext uri="{FF2B5EF4-FFF2-40B4-BE49-F238E27FC236}">
                <a16:creationId xmlns:a16="http://schemas.microsoft.com/office/drawing/2014/main" id="{161BBF28-EDAA-481E-B25B-1C749C35A689}"/>
              </a:ext>
            </a:extLst>
          </p:cNvPr>
          <p:cNvSpPr>
            <a:spLocks noGrp="1"/>
          </p:cNvSpPr>
          <p:nvPr>
            <p:ph type="dt" sz="half" idx="10"/>
          </p:nvPr>
        </p:nvSpPr>
        <p:spPr/>
        <p:txBody>
          <a:bodyPr/>
          <a:lstStyle/>
          <a:p>
            <a:fld id="{191C3745-F0DE-4CC2-97C3-8FFB785948AD}" type="datetime1">
              <a:rPr lang="en-US" smtClean="0"/>
              <a:t>5/28/2019</a:t>
            </a:fld>
            <a:endParaRPr lang="en-US"/>
          </a:p>
        </p:txBody>
      </p:sp>
      <p:sp>
        <p:nvSpPr>
          <p:cNvPr id="5" name="Footer Placeholder 4">
            <a:extLst>
              <a:ext uri="{FF2B5EF4-FFF2-40B4-BE49-F238E27FC236}">
                <a16:creationId xmlns:a16="http://schemas.microsoft.com/office/drawing/2014/main" id="{C61A8002-B59B-41A9-BFB9-F659F7B986A6}"/>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F8962F41-CAA8-44AA-BFA3-7EDD4AB0C0C9}"/>
              </a:ext>
            </a:extLst>
          </p:cNvPr>
          <p:cNvSpPr>
            <a:spLocks noGrp="1"/>
          </p:cNvSpPr>
          <p:nvPr>
            <p:ph type="sldNum" sz="quarter" idx="12"/>
          </p:nvPr>
        </p:nvSpPr>
        <p:spPr/>
        <p:txBody>
          <a:bodyPr/>
          <a:lstStyle/>
          <a:p>
            <a:fld id="{937CAD87-6FD4-426F-A604-A174B36E90AC}" type="slidenum">
              <a:rPr lang="en-US" smtClean="0"/>
              <a:t>37</a:t>
            </a:fld>
            <a:endParaRPr lang="en-US"/>
          </a:p>
        </p:txBody>
      </p:sp>
    </p:spTree>
    <p:extLst>
      <p:ext uri="{BB962C8B-B14F-4D97-AF65-F5344CB8AC3E}">
        <p14:creationId xmlns:p14="http://schemas.microsoft.com/office/powerpoint/2010/main" val="29482590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03B4C-3BE5-4453-96BE-113F5E9064CC}"/>
              </a:ext>
            </a:extLst>
          </p:cNvPr>
          <p:cNvSpPr>
            <a:spLocks noGrp="1"/>
          </p:cNvSpPr>
          <p:nvPr>
            <p:ph type="title"/>
          </p:nvPr>
        </p:nvSpPr>
        <p:spPr/>
        <p:txBody>
          <a:bodyPr/>
          <a:lstStyle/>
          <a:p>
            <a:r>
              <a:rPr lang="en-US" dirty="0"/>
              <a:t>Conflict resolution matrix</a:t>
            </a:r>
          </a:p>
        </p:txBody>
      </p:sp>
      <p:sp>
        <p:nvSpPr>
          <p:cNvPr id="4" name="Rectangle 3">
            <a:extLst>
              <a:ext uri="{FF2B5EF4-FFF2-40B4-BE49-F238E27FC236}">
                <a16:creationId xmlns:a16="http://schemas.microsoft.com/office/drawing/2014/main" id="{23D6C5CE-10E8-4039-B317-97E9E5BF62B5}"/>
              </a:ext>
            </a:extLst>
          </p:cNvPr>
          <p:cNvSpPr/>
          <p:nvPr/>
        </p:nvSpPr>
        <p:spPr>
          <a:xfrm>
            <a:off x="2218993" y="2001084"/>
            <a:ext cx="7412182" cy="390698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68EC7413-2C2B-42F6-BCAC-3B0E5A2E6C48}"/>
              </a:ext>
            </a:extLst>
          </p:cNvPr>
          <p:cNvSpPr txBox="1"/>
          <p:nvPr/>
        </p:nvSpPr>
        <p:spPr>
          <a:xfrm rot="16200000">
            <a:off x="-339562" y="3670076"/>
            <a:ext cx="3793026" cy="830997"/>
          </a:xfrm>
          <a:prstGeom prst="rect">
            <a:avLst/>
          </a:prstGeom>
          <a:noFill/>
        </p:spPr>
        <p:txBody>
          <a:bodyPr wrap="none" rtlCol="0">
            <a:spAutoFit/>
          </a:bodyPr>
          <a:lstStyle/>
          <a:p>
            <a:pPr algn="ctr"/>
            <a:r>
              <a:rPr lang="en-US" sz="2400" b="1" dirty="0">
                <a:solidFill>
                  <a:schemeClr val="bg1"/>
                </a:solidFill>
              </a:rPr>
              <a:t>Assertiveness</a:t>
            </a:r>
          </a:p>
          <a:p>
            <a:r>
              <a:rPr lang="en-US" sz="2400" b="1" dirty="0">
                <a:solidFill>
                  <a:schemeClr val="bg1"/>
                </a:solidFill>
              </a:rPr>
              <a:t>Unassertive&gt;&gt;&gt;&gt;&gt;Assertive</a:t>
            </a:r>
          </a:p>
        </p:txBody>
      </p:sp>
      <p:sp>
        <p:nvSpPr>
          <p:cNvPr id="8" name="TextBox 7">
            <a:extLst>
              <a:ext uri="{FF2B5EF4-FFF2-40B4-BE49-F238E27FC236}">
                <a16:creationId xmlns:a16="http://schemas.microsoft.com/office/drawing/2014/main" id="{6F2E922F-7F85-4CC0-9F53-69D5B638CC6D}"/>
              </a:ext>
            </a:extLst>
          </p:cNvPr>
          <p:cNvSpPr txBox="1"/>
          <p:nvPr/>
        </p:nvSpPr>
        <p:spPr>
          <a:xfrm>
            <a:off x="5057014" y="5912669"/>
            <a:ext cx="2075889" cy="461665"/>
          </a:xfrm>
          <a:prstGeom prst="rect">
            <a:avLst/>
          </a:prstGeom>
          <a:noFill/>
        </p:spPr>
        <p:txBody>
          <a:bodyPr wrap="none" rtlCol="0">
            <a:spAutoFit/>
          </a:bodyPr>
          <a:lstStyle/>
          <a:p>
            <a:pPr algn="ctr"/>
            <a:r>
              <a:rPr lang="en-US" sz="2400" b="1">
                <a:solidFill>
                  <a:schemeClr val="bg1"/>
                </a:solidFill>
              </a:rPr>
              <a:t>You win, I lose</a:t>
            </a:r>
            <a:endParaRPr lang="en-US" sz="2400" b="1" dirty="0">
              <a:solidFill>
                <a:schemeClr val="bg1"/>
              </a:solidFill>
            </a:endParaRPr>
          </a:p>
        </p:txBody>
      </p:sp>
      <p:sp>
        <p:nvSpPr>
          <p:cNvPr id="9" name="TextBox 8">
            <a:extLst>
              <a:ext uri="{FF2B5EF4-FFF2-40B4-BE49-F238E27FC236}">
                <a16:creationId xmlns:a16="http://schemas.microsoft.com/office/drawing/2014/main" id="{DBE7DDA5-57B3-46C2-AF2E-BC72740FC23A}"/>
              </a:ext>
            </a:extLst>
          </p:cNvPr>
          <p:cNvSpPr txBox="1"/>
          <p:nvPr/>
        </p:nvSpPr>
        <p:spPr>
          <a:xfrm>
            <a:off x="5199979" y="3611479"/>
            <a:ext cx="1645001" cy="369332"/>
          </a:xfrm>
          <a:prstGeom prst="rect">
            <a:avLst/>
          </a:prstGeom>
          <a:noFill/>
        </p:spPr>
        <p:txBody>
          <a:bodyPr wrap="none" rtlCol="0">
            <a:spAutoFit/>
          </a:bodyPr>
          <a:lstStyle/>
          <a:p>
            <a:pPr algn="ctr"/>
            <a:r>
              <a:rPr lang="en-US" b="1" dirty="0">
                <a:solidFill>
                  <a:schemeClr val="bg1"/>
                </a:solidFill>
              </a:rPr>
              <a:t>Compromising</a:t>
            </a:r>
          </a:p>
        </p:txBody>
      </p:sp>
      <p:sp>
        <p:nvSpPr>
          <p:cNvPr id="10" name="TextBox 9">
            <a:extLst>
              <a:ext uri="{FF2B5EF4-FFF2-40B4-BE49-F238E27FC236}">
                <a16:creationId xmlns:a16="http://schemas.microsoft.com/office/drawing/2014/main" id="{10BF7014-CE62-4117-AD57-711DE21DE08E}"/>
              </a:ext>
            </a:extLst>
          </p:cNvPr>
          <p:cNvSpPr txBox="1"/>
          <p:nvPr/>
        </p:nvSpPr>
        <p:spPr>
          <a:xfrm>
            <a:off x="7698103" y="5192365"/>
            <a:ext cx="1833964" cy="369332"/>
          </a:xfrm>
          <a:prstGeom prst="rect">
            <a:avLst/>
          </a:prstGeom>
          <a:noFill/>
        </p:spPr>
        <p:txBody>
          <a:bodyPr wrap="none" rtlCol="0">
            <a:spAutoFit/>
          </a:bodyPr>
          <a:lstStyle/>
          <a:p>
            <a:r>
              <a:rPr lang="en-US" b="1" dirty="0">
                <a:solidFill>
                  <a:schemeClr val="bg1"/>
                </a:solidFill>
              </a:rPr>
              <a:t>Accommodating</a:t>
            </a:r>
          </a:p>
        </p:txBody>
      </p:sp>
      <p:sp>
        <p:nvSpPr>
          <p:cNvPr id="11" name="TextBox 10">
            <a:extLst>
              <a:ext uri="{FF2B5EF4-FFF2-40B4-BE49-F238E27FC236}">
                <a16:creationId xmlns:a16="http://schemas.microsoft.com/office/drawing/2014/main" id="{EDB30A23-4F03-43A8-BF7E-00000157B4E1}"/>
              </a:ext>
            </a:extLst>
          </p:cNvPr>
          <p:cNvSpPr txBox="1"/>
          <p:nvPr/>
        </p:nvSpPr>
        <p:spPr>
          <a:xfrm>
            <a:off x="2421855" y="5192365"/>
            <a:ext cx="1073051" cy="369332"/>
          </a:xfrm>
          <a:prstGeom prst="rect">
            <a:avLst/>
          </a:prstGeom>
          <a:noFill/>
        </p:spPr>
        <p:txBody>
          <a:bodyPr wrap="none" rtlCol="0">
            <a:spAutoFit/>
          </a:bodyPr>
          <a:lstStyle/>
          <a:p>
            <a:pPr algn="ctr"/>
            <a:r>
              <a:rPr lang="en-US" b="1" dirty="0">
                <a:solidFill>
                  <a:schemeClr val="bg1"/>
                </a:solidFill>
              </a:rPr>
              <a:t>Avoiding</a:t>
            </a:r>
          </a:p>
        </p:txBody>
      </p:sp>
      <p:sp>
        <p:nvSpPr>
          <p:cNvPr id="12" name="TextBox 11">
            <a:extLst>
              <a:ext uri="{FF2B5EF4-FFF2-40B4-BE49-F238E27FC236}">
                <a16:creationId xmlns:a16="http://schemas.microsoft.com/office/drawing/2014/main" id="{445B5D3C-B2CB-4899-9F62-F62CDF8CA3C2}"/>
              </a:ext>
            </a:extLst>
          </p:cNvPr>
          <p:cNvSpPr txBox="1"/>
          <p:nvPr/>
        </p:nvSpPr>
        <p:spPr>
          <a:xfrm>
            <a:off x="2313012" y="2000606"/>
            <a:ext cx="1290738" cy="369332"/>
          </a:xfrm>
          <a:prstGeom prst="rect">
            <a:avLst/>
          </a:prstGeom>
          <a:noFill/>
        </p:spPr>
        <p:txBody>
          <a:bodyPr wrap="none" rtlCol="0">
            <a:spAutoFit/>
          </a:bodyPr>
          <a:lstStyle/>
          <a:p>
            <a:pPr algn="ctr"/>
            <a:r>
              <a:rPr lang="en-US" b="1" dirty="0">
                <a:solidFill>
                  <a:schemeClr val="bg1"/>
                </a:solidFill>
              </a:rPr>
              <a:t>Competing</a:t>
            </a:r>
          </a:p>
        </p:txBody>
      </p:sp>
      <p:sp>
        <p:nvSpPr>
          <p:cNvPr id="13" name="TextBox 12">
            <a:extLst>
              <a:ext uri="{FF2B5EF4-FFF2-40B4-BE49-F238E27FC236}">
                <a16:creationId xmlns:a16="http://schemas.microsoft.com/office/drawing/2014/main" id="{FD43DC26-275C-4529-8E3D-522469CD044A}"/>
              </a:ext>
            </a:extLst>
          </p:cNvPr>
          <p:cNvSpPr txBox="1"/>
          <p:nvPr/>
        </p:nvSpPr>
        <p:spPr>
          <a:xfrm>
            <a:off x="7994467" y="2082291"/>
            <a:ext cx="1537600" cy="369332"/>
          </a:xfrm>
          <a:prstGeom prst="rect">
            <a:avLst/>
          </a:prstGeom>
          <a:noFill/>
        </p:spPr>
        <p:txBody>
          <a:bodyPr wrap="none" rtlCol="0">
            <a:spAutoFit/>
          </a:bodyPr>
          <a:lstStyle/>
          <a:p>
            <a:r>
              <a:rPr lang="en-US" b="1" dirty="0">
                <a:solidFill>
                  <a:schemeClr val="bg1"/>
                </a:solidFill>
              </a:rPr>
              <a:t>Collaborating</a:t>
            </a:r>
          </a:p>
        </p:txBody>
      </p:sp>
      <p:sp>
        <p:nvSpPr>
          <p:cNvPr id="3" name="Date Placeholder 2">
            <a:extLst>
              <a:ext uri="{FF2B5EF4-FFF2-40B4-BE49-F238E27FC236}">
                <a16:creationId xmlns:a16="http://schemas.microsoft.com/office/drawing/2014/main" id="{0126A733-0769-44F3-9ED3-B0BF31EF06C0}"/>
              </a:ext>
            </a:extLst>
          </p:cNvPr>
          <p:cNvSpPr>
            <a:spLocks noGrp="1"/>
          </p:cNvSpPr>
          <p:nvPr>
            <p:ph type="dt" sz="half" idx="10"/>
          </p:nvPr>
        </p:nvSpPr>
        <p:spPr/>
        <p:txBody>
          <a:bodyPr/>
          <a:lstStyle/>
          <a:p>
            <a:fld id="{D41D2F42-A12E-4F80-A9F6-580D55AC6402}" type="datetime1">
              <a:rPr lang="en-US" smtClean="0"/>
              <a:t>5/28/2019</a:t>
            </a:fld>
            <a:endParaRPr lang="en-US"/>
          </a:p>
        </p:txBody>
      </p:sp>
      <p:sp>
        <p:nvSpPr>
          <p:cNvPr id="5" name="Footer Placeholder 4">
            <a:extLst>
              <a:ext uri="{FF2B5EF4-FFF2-40B4-BE49-F238E27FC236}">
                <a16:creationId xmlns:a16="http://schemas.microsoft.com/office/drawing/2014/main" id="{872FAFE4-8FCC-46C8-B077-4763383BFA1E}"/>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247AA658-652A-4ABB-B2F9-1A3A4EDAC854}"/>
              </a:ext>
            </a:extLst>
          </p:cNvPr>
          <p:cNvSpPr>
            <a:spLocks noGrp="1"/>
          </p:cNvSpPr>
          <p:nvPr>
            <p:ph type="sldNum" sz="quarter" idx="12"/>
          </p:nvPr>
        </p:nvSpPr>
        <p:spPr/>
        <p:txBody>
          <a:bodyPr/>
          <a:lstStyle/>
          <a:p>
            <a:fld id="{937CAD87-6FD4-426F-A604-A174B36E90AC}" type="slidenum">
              <a:rPr lang="en-US" smtClean="0"/>
              <a:t>38</a:t>
            </a:fld>
            <a:endParaRPr lang="en-US"/>
          </a:p>
        </p:txBody>
      </p:sp>
      <p:sp>
        <p:nvSpPr>
          <p:cNvPr id="14" name="Rectangle 13">
            <a:extLst>
              <a:ext uri="{FF2B5EF4-FFF2-40B4-BE49-F238E27FC236}">
                <a16:creationId xmlns:a16="http://schemas.microsoft.com/office/drawing/2014/main" id="{9443B667-2D52-4A08-B3D5-8C408DA71936}"/>
              </a:ext>
            </a:extLst>
          </p:cNvPr>
          <p:cNvSpPr/>
          <p:nvPr/>
        </p:nvSpPr>
        <p:spPr>
          <a:xfrm>
            <a:off x="2380938" y="2338461"/>
            <a:ext cx="1594667" cy="369332"/>
          </a:xfrm>
          <a:prstGeom prst="rect">
            <a:avLst/>
          </a:prstGeom>
        </p:spPr>
        <p:txBody>
          <a:bodyPr wrap="none">
            <a:spAutoFit/>
          </a:bodyPr>
          <a:lstStyle/>
          <a:p>
            <a:r>
              <a:rPr lang="en-US" b="1" dirty="0">
                <a:solidFill>
                  <a:schemeClr val="bg1"/>
                </a:solidFill>
              </a:rPr>
              <a:t>I win, You lose</a:t>
            </a:r>
          </a:p>
        </p:txBody>
      </p:sp>
      <p:sp>
        <p:nvSpPr>
          <p:cNvPr id="15" name="Rectangle 14">
            <a:extLst>
              <a:ext uri="{FF2B5EF4-FFF2-40B4-BE49-F238E27FC236}">
                <a16:creationId xmlns:a16="http://schemas.microsoft.com/office/drawing/2014/main" id="{AC701471-F9EE-4383-9D30-D8F6C9183442}"/>
              </a:ext>
            </a:extLst>
          </p:cNvPr>
          <p:cNvSpPr/>
          <p:nvPr/>
        </p:nvSpPr>
        <p:spPr>
          <a:xfrm>
            <a:off x="7947339" y="2338461"/>
            <a:ext cx="1569019" cy="369332"/>
          </a:xfrm>
          <a:prstGeom prst="rect">
            <a:avLst/>
          </a:prstGeom>
        </p:spPr>
        <p:txBody>
          <a:bodyPr wrap="none">
            <a:spAutoFit/>
          </a:bodyPr>
          <a:lstStyle/>
          <a:p>
            <a:r>
              <a:rPr lang="en-US" b="1" dirty="0">
                <a:solidFill>
                  <a:schemeClr val="bg1"/>
                </a:solidFill>
              </a:rPr>
              <a:t>You win, I win</a:t>
            </a:r>
          </a:p>
        </p:txBody>
      </p:sp>
      <p:sp>
        <p:nvSpPr>
          <p:cNvPr id="16" name="Rectangle 15">
            <a:extLst>
              <a:ext uri="{FF2B5EF4-FFF2-40B4-BE49-F238E27FC236}">
                <a16:creationId xmlns:a16="http://schemas.microsoft.com/office/drawing/2014/main" id="{00C67697-3F67-4609-AD3A-FBDCEB3F4773}"/>
              </a:ext>
            </a:extLst>
          </p:cNvPr>
          <p:cNvSpPr/>
          <p:nvPr/>
        </p:nvSpPr>
        <p:spPr>
          <a:xfrm>
            <a:off x="2421855" y="5473684"/>
            <a:ext cx="1697260" cy="369332"/>
          </a:xfrm>
          <a:prstGeom prst="rect">
            <a:avLst/>
          </a:prstGeom>
        </p:spPr>
        <p:txBody>
          <a:bodyPr wrap="none">
            <a:spAutoFit/>
          </a:bodyPr>
          <a:lstStyle/>
          <a:p>
            <a:pPr algn="ctr"/>
            <a:r>
              <a:rPr lang="en-US" b="1" dirty="0">
                <a:solidFill>
                  <a:schemeClr val="bg1"/>
                </a:solidFill>
              </a:rPr>
              <a:t>You Lose, I Lose</a:t>
            </a:r>
          </a:p>
        </p:txBody>
      </p:sp>
      <p:sp>
        <p:nvSpPr>
          <p:cNvPr id="17" name="Rectangle 16">
            <a:extLst>
              <a:ext uri="{FF2B5EF4-FFF2-40B4-BE49-F238E27FC236}">
                <a16:creationId xmlns:a16="http://schemas.microsoft.com/office/drawing/2014/main" id="{007E660D-2F12-4B6E-AEB1-0C5B5FBEE0D6}"/>
              </a:ext>
            </a:extLst>
          </p:cNvPr>
          <p:cNvSpPr/>
          <p:nvPr/>
        </p:nvSpPr>
        <p:spPr>
          <a:xfrm>
            <a:off x="7795687" y="5473684"/>
            <a:ext cx="1594667" cy="369332"/>
          </a:xfrm>
          <a:prstGeom prst="rect">
            <a:avLst/>
          </a:prstGeom>
        </p:spPr>
        <p:txBody>
          <a:bodyPr wrap="none">
            <a:spAutoFit/>
          </a:bodyPr>
          <a:lstStyle/>
          <a:p>
            <a:pPr algn="ctr"/>
            <a:r>
              <a:rPr lang="en-US" b="1" dirty="0">
                <a:solidFill>
                  <a:schemeClr val="bg1"/>
                </a:solidFill>
              </a:rPr>
              <a:t>You win, I lose</a:t>
            </a:r>
          </a:p>
        </p:txBody>
      </p:sp>
      <p:sp>
        <p:nvSpPr>
          <p:cNvPr id="18" name="Rectangle 17">
            <a:extLst>
              <a:ext uri="{FF2B5EF4-FFF2-40B4-BE49-F238E27FC236}">
                <a16:creationId xmlns:a16="http://schemas.microsoft.com/office/drawing/2014/main" id="{147EB510-3B73-40E8-B324-BCEDA2390921}"/>
              </a:ext>
            </a:extLst>
          </p:cNvPr>
          <p:cNvSpPr/>
          <p:nvPr/>
        </p:nvSpPr>
        <p:spPr>
          <a:xfrm>
            <a:off x="5091317" y="3954575"/>
            <a:ext cx="2007281" cy="369332"/>
          </a:xfrm>
          <a:prstGeom prst="rect">
            <a:avLst/>
          </a:prstGeom>
        </p:spPr>
        <p:txBody>
          <a:bodyPr wrap="none">
            <a:spAutoFit/>
          </a:bodyPr>
          <a:lstStyle/>
          <a:p>
            <a:r>
              <a:rPr lang="en-US" b="1" dirty="0">
                <a:solidFill>
                  <a:schemeClr val="bg1"/>
                </a:solidFill>
              </a:rPr>
              <a:t>Neither win or lose</a:t>
            </a:r>
          </a:p>
        </p:txBody>
      </p:sp>
    </p:spTree>
    <p:extLst>
      <p:ext uri="{BB962C8B-B14F-4D97-AF65-F5344CB8AC3E}">
        <p14:creationId xmlns:p14="http://schemas.microsoft.com/office/powerpoint/2010/main" val="317566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fade">
                                      <p:cBhvr>
                                        <p:cTn id="12" dur="500"/>
                                        <p:tgtEl>
                                          <p:spTgt spid="1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animEffect transition="in" filter="fade">
                                      <p:cBhvr>
                                        <p:cTn id="17" dur="500"/>
                                        <p:tgtEl>
                                          <p:spTgt spid="1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xEl>
                                              <p:pRg st="0" end="0"/>
                                            </p:txEl>
                                          </p:spTgt>
                                        </p:tgtEl>
                                        <p:attrNameLst>
                                          <p:attrName>style.visibility</p:attrName>
                                        </p:attrNameLst>
                                      </p:cBhvr>
                                      <p:to>
                                        <p:strVal val="visible"/>
                                      </p:to>
                                    </p:set>
                                    <p:animEffect transition="in" filter="fade">
                                      <p:cBhvr>
                                        <p:cTn id="22" dur="500"/>
                                        <p:tgtEl>
                                          <p:spTgt spid="1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Effect transition="in" filter="fade">
                                      <p:cBhvr>
                                        <p:cTn id="27"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42777-DC47-4296-96F0-D74F41A4494A}"/>
              </a:ext>
            </a:extLst>
          </p:cNvPr>
          <p:cNvSpPr>
            <a:spLocks noGrp="1"/>
          </p:cNvSpPr>
          <p:nvPr>
            <p:ph type="title"/>
          </p:nvPr>
        </p:nvSpPr>
        <p:spPr/>
        <p:txBody>
          <a:bodyPr/>
          <a:lstStyle/>
          <a:p>
            <a:r>
              <a:rPr lang="en-US" dirty="0"/>
              <a:t>Conflict Resolution Matrix</a:t>
            </a:r>
          </a:p>
        </p:txBody>
      </p:sp>
      <p:sp>
        <p:nvSpPr>
          <p:cNvPr id="3" name="Content Placeholder 2">
            <a:extLst>
              <a:ext uri="{FF2B5EF4-FFF2-40B4-BE49-F238E27FC236}">
                <a16:creationId xmlns:a16="http://schemas.microsoft.com/office/drawing/2014/main" id="{895A7E57-4C7A-4657-BFEE-36CCBDBD8085}"/>
              </a:ext>
            </a:extLst>
          </p:cNvPr>
          <p:cNvSpPr>
            <a:spLocks noGrp="1"/>
          </p:cNvSpPr>
          <p:nvPr>
            <p:ph idx="1"/>
          </p:nvPr>
        </p:nvSpPr>
        <p:spPr>
          <a:xfrm>
            <a:off x="1204332" y="2011680"/>
            <a:ext cx="10641303" cy="3786954"/>
          </a:xfrm>
        </p:spPr>
        <p:txBody>
          <a:bodyPr>
            <a:normAutofit/>
          </a:bodyPr>
          <a:lstStyle/>
          <a:p>
            <a:pPr>
              <a:buFont typeface="Wingdings" panose="05000000000000000000" pitchFamily="2" charset="2"/>
              <a:buChar char="Ø"/>
            </a:pPr>
            <a:r>
              <a:rPr lang="en-US" b="1" dirty="0"/>
              <a:t>Competing</a:t>
            </a:r>
            <a:r>
              <a:rPr lang="en-US" dirty="0"/>
              <a:t> – One party tries to win, even at the expense of others (I win, you lose)</a:t>
            </a:r>
          </a:p>
          <a:p>
            <a:pPr lvl="2">
              <a:buFont typeface="Wingdings" panose="05000000000000000000" pitchFamily="2" charset="2"/>
              <a:buChar char="Ø"/>
            </a:pPr>
            <a:r>
              <a:rPr lang="en-US" sz="1800" dirty="0"/>
              <a:t>Suitable when quick decisions are needed and a stronger influence is held by one side</a:t>
            </a:r>
          </a:p>
          <a:p>
            <a:pPr lvl="3">
              <a:buFont typeface="Wingdings" panose="05000000000000000000" pitchFamily="2" charset="2"/>
              <a:buChar char="Ø"/>
            </a:pPr>
            <a:r>
              <a:rPr lang="en-US" sz="1800" dirty="0"/>
              <a:t>Usually a short term solution</a:t>
            </a:r>
          </a:p>
          <a:p>
            <a:pPr>
              <a:buFont typeface="Wingdings" panose="05000000000000000000" pitchFamily="2" charset="2"/>
              <a:buChar char="Ø"/>
            </a:pPr>
            <a:r>
              <a:rPr lang="en-US" b="1" dirty="0"/>
              <a:t>Avoiding</a:t>
            </a:r>
            <a:r>
              <a:rPr lang="en-US" dirty="0"/>
              <a:t> – One party withdraws from the situation (you lose, I lose)</a:t>
            </a:r>
          </a:p>
          <a:p>
            <a:pPr lvl="2">
              <a:buFont typeface="Wingdings" panose="05000000000000000000" pitchFamily="2" charset="2"/>
              <a:buChar char="Ø"/>
            </a:pPr>
            <a:r>
              <a:rPr lang="en-US" sz="1800" dirty="0"/>
              <a:t>Appropriate for less important issues or when the potential damage from conflict &gt; benefits of the goal</a:t>
            </a:r>
          </a:p>
          <a:p>
            <a:pPr lvl="3">
              <a:buFont typeface="Wingdings" panose="05000000000000000000" pitchFamily="2" charset="2"/>
              <a:buChar char="Ø"/>
            </a:pPr>
            <a:r>
              <a:rPr lang="en-US" sz="1800" dirty="0"/>
              <a:t>Usually a short term solution</a:t>
            </a:r>
          </a:p>
          <a:p>
            <a:pPr>
              <a:buFont typeface="Wingdings" panose="05000000000000000000" pitchFamily="2" charset="2"/>
              <a:buChar char="Ø"/>
            </a:pPr>
            <a:r>
              <a:rPr lang="en-US" b="1" dirty="0"/>
              <a:t>Accommodating</a:t>
            </a:r>
            <a:r>
              <a:rPr lang="en-US" dirty="0"/>
              <a:t> – One party yields to the wishes of others (you win, I lose)</a:t>
            </a:r>
          </a:p>
          <a:p>
            <a:pPr lvl="2">
              <a:buFont typeface="Wingdings" panose="05000000000000000000" pitchFamily="2" charset="2"/>
              <a:buChar char="Ø"/>
            </a:pPr>
            <a:r>
              <a:rPr lang="en-US" sz="1800" dirty="0"/>
              <a:t>Suitable when 1 party is wrong or the issue is more important to others than yourself</a:t>
            </a:r>
          </a:p>
          <a:p>
            <a:pPr lvl="3">
              <a:buFont typeface="Wingdings" panose="05000000000000000000" pitchFamily="2" charset="2"/>
              <a:buChar char="Ø"/>
            </a:pPr>
            <a:r>
              <a:rPr lang="en-US" sz="1800" dirty="0"/>
              <a:t>May or may not be the final solution</a:t>
            </a:r>
          </a:p>
          <a:p>
            <a:pPr>
              <a:buFont typeface="Wingdings" panose="05000000000000000000" pitchFamily="2" charset="2"/>
              <a:buChar char="Ø"/>
            </a:pPr>
            <a:endParaRPr lang="en-US" dirty="0"/>
          </a:p>
          <a:p>
            <a:pPr marL="0" indent="0">
              <a:buNone/>
            </a:pPr>
            <a:endParaRPr lang="en-US" b="1" dirty="0"/>
          </a:p>
        </p:txBody>
      </p:sp>
      <p:sp>
        <p:nvSpPr>
          <p:cNvPr id="4" name="Date Placeholder 3">
            <a:extLst>
              <a:ext uri="{FF2B5EF4-FFF2-40B4-BE49-F238E27FC236}">
                <a16:creationId xmlns:a16="http://schemas.microsoft.com/office/drawing/2014/main" id="{5F706DB2-76E8-4EAC-9D72-A971B714D7B3}"/>
              </a:ext>
            </a:extLst>
          </p:cNvPr>
          <p:cNvSpPr>
            <a:spLocks noGrp="1"/>
          </p:cNvSpPr>
          <p:nvPr>
            <p:ph type="dt" sz="half" idx="10"/>
          </p:nvPr>
        </p:nvSpPr>
        <p:spPr/>
        <p:txBody>
          <a:bodyPr/>
          <a:lstStyle/>
          <a:p>
            <a:fld id="{BE92DCC8-F8A3-4F23-9170-0660B43FC7B6}" type="datetime1">
              <a:rPr lang="en-US" smtClean="0"/>
              <a:t>5/28/2019</a:t>
            </a:fld>
            <a:endParaRPr lang="en-US"/>
          </a:p>
        </p:txBody>
      </p:sp>
      <p:sp>
        <p:nvSpPr>
          <p:cNvPr id="5" name="Footer Placeholder 4">
            <a:extLst>
              <a:ext uri="{FF2B5EF4-FFF2-40B4-BE49-F238E27FC236}">
                <a16:creationId xmlns:a16="http://schemas.microsoft.com/office/drawing/2014/main" id="{D550B9E2-48BB-493A-B0D1-1A3F9515BC9A}"/>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AD93DAAD-9DB1-4D79-B0DE-3D9A362E070F}"/>
              </a:ext>
            </a:extLst>
          </p:cNvPr>
          <p:cNvSpPr>
            <a:spLocks noGrp="1"/>
          </p:cNvSpPr>
          <p:nvPr>
            <p:ph type="sldNum" sz="quarter" idx="12"/>
          </p:nvPr>
        </p:nvSpPr>
        <p:spPr/>
        <p:txBody>
          <a:bodyPr/>
          <a:lstStyle/>
          <a:p>
            <a:fld id="{937CAD87-6FD4-426F-A604-A174B36E90AC}" type="slidenum">
              <a:rPr lang="en-US" smtClean="0"/>
              <a:t>39</a:t>
            </a:fld>
            <a:endParaRPr lang="en-US"/>
          </a:p>
        </p:txBody>
      </p:sp>
    </p:spTree>
    <p:extLst>
      <p:ext uri="{BB962C8B-B14F-4D97-AF65-F5344CB8AC3E}">
        <p14:creationId xmlns:p14="http://schemas.microsoft.com/office/powerpoint/2010/main" val="276422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barn(inVertical)">
                                      <p:cBhvr>
                                        <p:cTn id="45" dur="500"/>
                                        <p:tgtEl>
                                          <p:spTgt spid="3">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barn(inVertical)">
                                      <p:cBhvr>
                                        <p:cTn id="50" dur="500"/>
                                        <p:tgtEl>
                                          <p:spTgt spid="3">
                                            <p:txEl>
                                              <p:pRg st="7" end="7"/>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Effect transition="in" filter="barn(inVertical)">
                                      <p:cBhvr>
                                        <p:cTn id="5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10ED6-07C3-4F10-9B61-FB36E1D15797}"/>
              </a:ext>
            </a:extLst>
          </p:cNvPr>
          <p:cNvSpPr>
            <a:spLocks noGrp="1"/>
          </p:cNvSpPr>
          <p:nvPr>
            <p:ph type="title"/>
          </p:nvPr>
        </p:nvSpPr>
        <p:spPr/>
        <p:txBody>
          <a:bodyPr/>
          <a:lstStyle/>
          <a:p>
            <a:r>
              <a:rPr lang="en-US" dirty="0"/>
              <a:t>Common work group errors</a:t>
            </a:r>
          </a:p>
        </p:txBody>
      </p:sp>
      <p:sp>
        <p:nvSpPr>
          <p:cNvPr id="3" name="Content Placeholder 2">
            <a:extLst>
              <a:ext uri="{FF2B5EF4-FFF2-40B4-BE49-F238E27FC236}">
                <a16:creationId xmlns:a16="http://schemas.microsoft.com/office/drawing/2014/main" id="{7BF79FFE-7B9C-47E0-93E0-BD476DC6C15F}"/>
              </a:ext>
            </a:extLst>
          </p:cNvPr>
          <p:cNvSpPr>
            <a:spLocks noGrp="1"/>
          </p:cNvSpPr>
          <p:nvPr>
            <p:ph idx="1"/>
          </p:nvPr>
        </p:nvSpPr>
        <p:spPr/>
        <p:txBody>
          <a:bodyPr/>
          <a:lstStyle/>
          <a:p>
            <a:pPr marL="457200" indent="-457200">
              <a:buFont typeface="+mj-lt"/>
              <a:buAutoNum type="arabicPeriod"/>
            </a:pPr>
            <a:r>
              <a:rPr lang="en-US" dirty="0"/>
              <a:t>Groupthink</a:t>
            </a:r>
          </a:p>
          <a:p>
            <a:pPr marL="457200" indent="-457200">
              <a:buFont typeface="+mj-lt"/>
              <a:buAutoNum type="arabicPeriod"/>
            </a:pPr>
            <a:r>
              <a:rPr lang="en-US" dirty="0"/>
              <a:t>Risky-Shift</a:t>
            </a:r>
          </a:p>
          <a:p>
            <a:pPr marL="457200" indent="-457200">
              <a:buFont typeface="+mj-lt"/>
              <a:buAutoNum type="arabicPeriod"/>
            </a:pPr>
            <a:r>
              <a:rPr lang="en-US" dirty="0"/>
              <a:t>Common team problem areas</a:t>
            </a:r>
          </a:p>
        </p:txBody>
      </p:sp>
      <p:sp>
        <p:nvSpPr>
          <p:cNvPr id="4" name="Date Placeholder 3">
            <a:extLst>
              <a:ext uri="{FF2B5EF4-FFF2-40B4-BE49-F238E27FC236}">
                <a16:creationId xmlns:a16="http://schemas.microsoft.com/office/drawing/2014/main" id="{3763545A-1C5E-4E88-825B-802E7E8C74C1}"/>
              </a:ext>
            </a:extLst>
          </p:cNvPr>
          <p:cNvSpPr>
            <a:spLocks noGrp="1"/>
          </p:cNvSpPr>
          <p:nvPr>
            <p:ph type="dt" sz="half" idx="10"/>
          </p:nvPr>
        </p:nvSpPr>
        <p:spPr/>
        <p:txBody>
          <a:bodyPr/>
          <a:lstStyle/>
          <a:p>
            <a:fld id="{11CA6D3F-23BD-4049-B173-794AC80FDB65}" type="datetime1">
              <a:rPr lang="en-US" smtClean="0"/>
              <a:t>5/28/2019</a:t>
            </a:fld>
            <a:endParaRPr lang="en-US"/>
          </a:p>
        </p:txBody>
      </p:sp>
      <p:sp>
        <p:nvSpPr>
          <p:cNvPr id="5" name="Footer Placeholder 4">
            <a:extLst>
              <a:ext uri="{FF2B5EF4-FFF2-40B4-BE49-F238E27FC236}">
                <a16:creationId xmlns:a16="http://schemas.microsoft.com/office/drawing/2014/main" id="{BA344104-42AD-4689-A121-0A6DAC900793}"/>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CA2DDCF3-18C0-493D-8756-81E6709834FD}"/>
              </a:ext>
            </a:extLst>
          </p:cNvPr>
          <p:cNvSpPr>
            <a:spLocks noGrp="1"/>
          </p:cNvSpPr>
          <p:nvPr>
            <p:ph type="sldNum" sz="quarter" idx="12"/>
          </p:nvPr>
        </p:nvSpPr>
        <p:spPr/>
        <p:txBody>
          <a:bodyPr/>
          <a:lstStyle/>
          <a:p>
            <a:fld id="{937CAD87-6FD4-426F-A604-A174B36E90AC}" type="slidenum">
              <a:rPr lang="en-US" smtClean="0"/>
              <a:t>4</a:t>
            </a:fld>
            <a:endParaRPr lang="en-US"/>
          </a:p>
        </p:txBody>
      </p:sp>
    </p:spTree>
    <p:extLst>
      <p:ext uri="{BB962C8B-B14F-4D97-AF65-F5344CB8AC3E}">
        <p14:creationId xmlns:p14="http://schemas.microsoft.com/office/powerpoint/2010/main" val="3366375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4F0A0-CFC8-48CD-9838-15B9B921CE5E}"/>
              </a:ext>
            </a:extLst>
          </p:cNvPr>
          <p:cNvSpPr>
            <a:spLocks noGrp="1"/>
          </p:cNvSpPr>
          <p:nvPr>
            <p:ph type="title"/>
          </p:nvPr>
        </p:nvSpPr>
        <p:spPr/>
        <p:txBody>
          <a:bodyPr/>
          <a:lstStyle/>
          <a:p>
            <a:r>
              <a:rPr lang="en-US" dirty="0"/>
              <a:t>Conflict Resolution Matrix</a:t>
            </a:r>
          </a:p>
        </p:txBody>
      </p:sp>
      <p:sp>
        <p:nvSpPr>
          <p:cNvPr id="3" name="Content Placeholder 2">
            <a:extLst>
              <a:ext uri="{FF2B5EF4-FFF2-40B4-BE49-F238E27FC236}">
                <a16:creationId xmlns:a16="http://schemas.microsoft.com/office/drawing/2014/main" id="{23E222C3-4E46-42D8-8D27-AB50D489DF95}"/>
              </a:ext>
            </a:extLst>
          </p:cNvPr>
          <p:cNvSpPr>
            <a:spLocks noGrp="1"/>
          </p:cNvSpPr>
          <p:nvPr>
            <p:ph idx="1"/>
          </p:nvPr>
        </p:nvSpPr>
        <p:spPr/>
        <p:txBody>
          <a:bodyPr/>
          <a:lstStyle/>
          <a:p>
            <a:pPr>
              <a:buFont typeface="Wingdings" panose="05000000000000000000" pitchFamily="2" charset="2"/>
              <a:buChar char="Ø"/>
            </a:pPr>
            <a:r>
              <a:rPr lang="en-US" b="1" dirty="0"/>
              <a:t>Collaborating </a:t>
            </a:r>
            <a:r>
              <a:rPr lang="en-US" dirty="0"/>
              <a:t>– One party wants things done their way but is will to explore solutions which satisfy the other person’s needs as well (you win , I win)</a:t>
            </a:r>
          </a:p>
          <a:p>
            <a:pPr lvl="2">
              <a:buFont typeface="Wingdings" panose="05000000000000000000" pitchFamily="2" charset="2"/>
              <a:buChar char="Ø"/>
            </a:pPr>
            <a:r>
              <a:rPr lang="en-US" sz="1800" dirty="0"/>
              <a:t>Used when both views are important and an integrated solution is desired</a:t>
            </a:r>
          </a:p>
          <a:p>
            <a:pPr lvl="3">
              <a:buFont typeface="Wingdings" panose="05000000000000000000" pitchFamily="2" charset="2"/>
              <a:buChar char="Ø"/>
            </a:pPr>
            <a:r>
              <a:rPr lang="en-US" sz="1800" dirty="0"/>
              <a:t>Usually the best and longest term solution</a:t>
            </a:r>
          </a:p>
          <a:p>
            <a:pPr lvl="2">
              <a:buFont typeface="Wingdings" panose="05000000000000000000" pitchFamily="2" charset="2"/>
              <a:buChar char="Ø"/>
            </a:pPr>
            <a:endParaRPr lang="en-US" sz="1800" dirty="0"/>
          </a:p>
          <a:p>
            <a:pPr>
              <a:buFont typeface="Wingdings" panose="05000000000000000000" pitchFamily="2" charset="2"/>
              <a:buChar char="Ø"/>
            </a:pPr>
            <a:r>
              <a:rPr lang="en-US" b="1" dirty="0"/>
              <a:t>Compromising </a:t>
            </a:r>
            <a:r>
              <a:rPr lang="en-US" dirty="0"/>
              <a:t>– All parties are willing to partially give in to reach a middle position, splitting the differences, and at least partially satisfying all parties (Neither win or lose)</a:t>
            </a:r>
          </a:p>
          <a:p>
            <a:pPr lvl="2">
              <a:buFont typeface="Wingdings" panose="05000000000000000000" pitchFamily="2" charset="2"/>
              <a:buChar char="Ø"/>
            </a:pPr>
            <a:r>
              <a:rPr lang="en-US" sz="1800" dirty="0"/>
              <a:t>Used when all parties have equal power and the goals are not worth the effort or disruption of mutually exclusive solutions.</a:t>
            </a:r>
          </a:p>
          <a:p>
            <a:pPr lvl="3">
              <a:buFont typeface="Wingdings" panose="05000000000000000000" pitchFamily="2" charset="2"/>
              <a:buChar char="Ø"/>
            </a:pPr>
            <a:r>
              <a:rPr lang="en-US" sz="1800" dirty="0"/>
              <a:t>Usually not the “best” solution, but is acceptable to all parties and generally provides a long term solution</a:t>
            </a:r>
          </a:p>
          <a:p>
            <a:pPr>
              <a:buFont typeface="Wingdings" panose="05000000000000000000" pitchFamily="2" charset="2"/>
              <a:buChar char="Ø"/>
            </a:pPr>
            <a:endParaRPr lang="en-US" dirty="0"/>
          </a:p>
          <a:p>
            <a:endParaRPr lang="en-US" dirty="0"/>
          </a:p>
        </p:txBody>
      </p:sp>
      <p:sp>
        <p:nvSpPr>
          <p:cNvPr id="4" name="Date Placeholder 3">
            <a:extLst>
              <a:ext uri="{FF2B5EF4-FFF2-40B4-BE49-F238E27FC236}">
                <a16:creationId xmlns:a16="http://schemas.microsoft.com/office/drawing/2014/main" id="{4601164F-2FF5-488B-8D79-A48DA06228F5}"/>
              </a:ext>
            </a:extLst>
          </p:cNvPr>
          <p:cNvSpPr>
            <a:spLocks noGrp="1"/>
          </p:cNvSpPr>
          <p:nvPr>
            <p:ph type="dt" sz="half" idx="10"/>
          </p:nvPr>
        </p:nvSpPr>
        <p:spPr/>
        <p:txBody>
          <a:bodyPr/>
          <a:lstStyle/>
          <a:p>
            <a:fld id="{1AFA4C5F-9416-4894-B91A-D1A5AD0F988C}" type="datetime1">
              <a:rPr lang="en-US" smtClean="0"/>
              <a:t>5/28/2019</a:t>
            </a:fld>
            <a:endParaRPr lang="en-US"/>
          </a:p>
        </p:txBody>
      </p:sp>
      <p:sp>
        <p:nvSpPr>
          <p:cNvPr id="5" name="Footer Placeholder 4">
            <a:extLst>
              <a:ext uri="{FF2B5EF4-FFF2-40B4-BE49-F238E27FC236}">
                <a16:creationId xmlns:a16="http://schemas.microsoft.com/office/drawing/2014/main" id="{3EA44E3C-7FC3-4571-920F-65000A9B4D9F}"/>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83D963A7-6304-4181-8470-E3DE80F2D8C1}"/>
              </a:ext>
            </a:extLst>
          </p:cNvPr>
          <p:cNvSpPr>
            <a:spLocks noGrp="1"/>
          </p:cNvSpPr>
          <p:nvPr>
            <p:ph type="sldNum" sz="quarter" idx="12"/>
          </p:nvPr>
        </p:nvSpPr>
        <p:spPr/>
        <p:txBody>
          <a:bodyPr/>
          <a:lstStyle/>
          <a:p>
            <a:fld id="{937CAD87-6FD4-426F-A604-A174B36E90AC}" type="slidenum">
              <a:rPr lang="en-US" smtClean="0"/>
              <a:t>40</a:t>
            </a:fld>
            <a:endParaRPr lang="en-US"/>
          </a:p>
        </p:txBody>
      </p:sp>
    </p:spTree>
    <p:extLst>
      <p:ext uri="{BB962C8B-B14F-4D97-AF65-F5344CB8AC3E}">
        <p14:creationId xmlns:p14="http://schemas.microsoft.com/office/powerpoint/2010/main" val="2281619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heel(1)">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heel(1)">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heel(1)">
                                      <p:cBhvr>
                                        <p:cTn id="3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BC378-33A2-45DA-9B7A-797F29239105}"/>
              </a:ext>
            </a:extLst>
          </p:cNvPr>
          <p:cNvSpPr>
            <a:spLocks noGrp="1"/>
          </p:cNvSpPr>
          <p:nvPr>
            <p:ph type="title"/>
          </p:nvPr>
        </p:nvSpPr>
        <p:spPr/>
        <p:txBody>
          <a:bodyPr/>
          <a:lstStyle/>
          <a:p>
            <a:r>
              <a:rPr lang="en-US" dirty="0"/>
              <a:t>Brainstorming techniques</a:t>
            </a:r>
          </a:p>
        </p:txBody>
      </p:sp>
      <p:sp>
        <p:nvSpPr>
          <p:cNvPr id="3" name="Content Placeholder 2">
            <a:extLst>
              <a:ext uri="{FF2B5EF4-FFF2-40B4-BE49-F238E27FC236}">
                <a16:creationId xmlns:a16="http://schemas.microsoft.com/office/drawing/2014/main" id="{386F42D4-5FAB-4403-ABF7-43CC7A3CEB58}"/>
              </a:ext>
            </a:extLst>
          </p:cNvPr>
          <p:cNvSpPr>
            <a:spLocks noGrp="1"/>
          </p:cNvSpPr>
          <p:nvPr>
            <p:ph idx="1"/>
          </p:nvPr>
        </p:nvSpPr>
        <p:spPr/>
        <p:txBody>
          <a:bodyPr/>
          <a:lstStyle/>
          <a:p>
            <a:r>
              <a:rPr lang="en-US" dirty="0"/>
              <a:t>When do you brainstorm and what are some of the different brainstorming techniques used?</a:t>
            </a:r>
          </a:p>
        </p:txBody>
      </p:sp>
      <p:sp>
        <p:nvSpPr>
          <p:cNvPr id="4" name="Date Placeholder 3">
            <a:extLst>
              <a:ext uri="{FF2B5EF4-FFF2-40B4-BE49-F238E27FC236}">
                <a16:creationId xmlns:a16="http://schemas.microsoft.com/office/drawing/2014/main" id="{59959D07-6322-4C14-BD0D-791A53F44182}"/>
              </a:ext>
            </a:extLst>
          </p:cNvPr>
          <p:cNvSpPr>
            <a:spLocks noGrp="1"/>
          </p:cNvSpPr>
          <p:nvPr>
            <p:ph type="dt" sz="half" idx="10"/>
          </p:nvPr>
        </p:nvSpPr>
        <p:spPr/>
        <p:txBody>
          <a:bodyPr/>
          <a:lstStyle/>
          <a:p>
            <a:fld id="{5B4B4395-3FA6-4062-91C1-8B695C92B8D1}" type="datetime1">
              <a:rPr lang="en-US" smtClean="0"/>
              <a:t>5/28/2019</a:t>
            </a:fld>
            <a:endParaRPr lang="en-US"/>
          </a:p>
        </p:txBody>
      </p:sp>
      <p:sp>
        <p:nvSpPr>
          <p:cNvPr id="5" name="Footer Placeholder 4">
            <a:extLst>
              <a:ext uri="{FF2B5EF4-FFF2-40B4-BE49-F238E27FC236}">
                <a16:creationId xmlns:a16="http://schemas.microsoft.com/office/drawing/2014/main" id="{2EE234DB-D82A-47D1-B5B8-49C9FE77920F}"/>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4FD083D1-36E8-45A4-856A-1AC53562BA45}"/>
              </a:ext>
            </a:extLst>
          </p:cNvPr>
          <p:cNvSpPr>
            <a:spLocks noGrp="1"/>
          </p:cNvSpPr>
          <p:nvPr>
            <p:ph type="sldNum" sz="quarter" idx="12"/>
          </p:nvPr>
        </p:nvSpPr>
        <p:spPr/>
        <p:txBody>
          <a:bodyPr/>
          <a:lstStyle/>
          <a:p>
            <a:fld id="{937CAD87-6FD4-426F-A604-A174B36E90AC}" type="slidenum">
              <a:rPr lang="en-US" smtClean="0"/>
              <a:t>41</a:t>
            </a:fld>
            <a:endParaRPr lang="en-US"/>
          </a:p>
        </p:txBody>
      </p:sp>
    </p:spTree>
    <p:extLst>
      <p:ext uri="{BB962C8B-B14F-4D97-AF65-F5344CB8AC3E}">
        <p14:creationId xmlns:p14="http://schemas.microsoft.com/office/powerpoint/2010/main" val="7695268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E8BAE-1028-4EDE-8279-B7DE67B6053A}"/>
              </a:ext>
            </a:extLst>
          </p:cNvPr>
          <p:cNvSpPr>
            <a:spLocks noGrp="1"/>
          </p:cNvSpPr>
          <p:nvPr>
            <p:ph type="title"/>
          </p:nvPr>
        </p:nvSpPr>
        <p:spPr/>
        <p:txBody>
          <a:bodyPr/>
          <a:lstStyle/>
          <a:p>
            <a:r>
              <a:rPr lang="en-US" dirty="0"/>
              <a:t>Brainstorming techniques</a:t>
            </a:r>
          </a:p>
        </p:txBody>
      </p:sp>
      <p:sp>
        <p:nvSpPr>
          <p:cNvPr id="3" name="Content Placeholder 2">
            <a:extLst>
              <a:ext uri="{FF2B5EF4-FFF2-40B4-BE49-F238E27FC236}">
                <a16:creationId xmlns:a16="http://schemas.microsoft.com/office/drawing/2014/main" id="{2FA451BA-25DA-481B-9E1E-9C0868C95BDA}"/>
              </a:ext>
            </a:extLst>
          </p:cNvPr>
          <p:cNvSpPr>
            <a:spLocks noGrp="1"/>
          </p:cNvSpPr>
          <p:nvPr>
            <p:ph idx="1"/>
          </p:nvPr>
        </p:nvSpPr>
        <p:spPr>
          <a:xfrm>
            <a:off x="623454" y="2011680"/>
            <a:ext cx="11471563" cy="4735484"/>
          </a:xfrm>
        </p:spPr>
        <p:txBody>
          <a:bodyPr>
            <a:normAutofit/>
          </a:bodyPr>
          <a:lstStyle/>
          <a:p>
            <a:r>
              <a:rPr lang="en-US" dirty="0"/>
              <a:t>Brainstorming is the act of generating lots of creative ideas when the best solution is not obvious.</a:t>
            </a:r>
          </a:p>
          <a:p>
            <a:r>
              <a:rPr lang="en-US" dirty="0"/>
              <a:t>It is a participative method to help work teams achieve their goals and objects by arriving at a consensus as to an appropriate course of action. </a:t>
            </a:r>
          </a:p>
          <a:p>
            <a:r>
              <a:rPr lang="en-US" dirty="0"/>
              <a:t>How to have a good brainstorming session:</a:t>
            </a:r>
          </a:p>
          <a:p>
            <a:pPr lvl="1"/>
            <a:r>
              <a:rPr lang="en-US" dirty="0"/>
              <a:t>generate infinite # of ideas</a:t>
            </a:r>
          </a:p>
          <a:p>
            <a:pPr lvl="1"/>
            <a:r>
              <a:rPr lang="en-US" dirty="0"/>
              <a:t>Free-wheeling is encouraged</a:t>
            </a:r>
          </a:p>
          <a:p>
            <a:pPr lvl="1"/>
            <a:r>
              <a:rPr lang="en-US" dirty="0"/>
              <a:t>Don’t criticize</a:t>
            </a:r>
          </a:p>
          <a:p>
            <a:pPr lvl="1"/>
            <a:r>
              <a:rPr lang="en-US" dirty="0"/>
              <a:t>Encourage everyone to participate</a:t>
            </a:r>
          </a:p>
          <a:p>
            <a:pPr lvl="1"/>
            <a:r>
              <a:rPr lang="en-US" dirty="0"/>
              <a:t>Record ALL ideas</a:t>
            </a:r>
          </a:p>
          <a:p>
            <a:pPr lvl="1"/>
            <a:r>
              <a:rPr lang="en-US" dirty="0"/>
              <a:t>Let ideas incubate</a:t>
            </a:r>
          </a:p>
          <a:p>
            <a:pPr lvl="1"/>
            <a:r>
              <a:rPr lang="en-US" dirty="0"/>
              <a:t>Select an appropriate meeting place</a:t>
            </a:r>
          </a:p>
          <a:p>
            <a:pPr lvl="1"/>
            <a:r>
              <a:rPr lang="en-US" dirty="0"/>
              <a:t>Group size (4-10 ppl max)</a:t>
            </a:r>
          </a:p>
          <a:p>
            <a:pPr lvl="1"/>
            <a:endParaRPr lang="en-US" dirty="0"/>
          </a:p>
          <a:p>
            <a:endParaRPr lang="en-US" dirty="0"/>
          </a:p>
        </p:txBody>
      </p:sp>
      <p:sp>
        <p:nvSpPr>
          <p:cNvPr id="4" name="Date Placeholder 3">
            <a:extLst>
              <a:ext uri="{FF2B5EF4-FFF2-40B4-BE49-F238E27FC236}">
                <a16:creationId xmlns:a16="http://schemas.microsoft.com/office/drawing/2014/main" id="{07EA5AD7-7A6F-4313-B627-D779501007A0}"/>
              </a:ext>
            </a:extLst>
          </p:cNvPr>
          <p:cNvSpPr>
            <a:spLocks noGrp="1"/>
          </p:cNvSpPr>
          <p:nvPr>
            <p:ph type="dt" sz="half" idx="10"/>
          </p:nvPr>
        </p:nvSpPr>
        <p:spPr/>
        <p:txBody>
          <a:bodyPr/>
          <a:lstStyle/>
          <a:p>
            <a:fld id="{C380E550-29EF-4500-A7B1-7951A92F14BF}" type="datetime1">
              <a:rPr lang="en-US" smtClean="0"/>
              <a:t>5/28/2019</a:t>
            </a:fld>
            <a:endParaRPr lang="en-US"/>
          </a:p>
        </p:txBody>
      </p:sp>
      <p:sp>
        <p:nvSpPr>
          <p:cNvPr id="5" name="Footer Placeholder 4">
            <a:extLst>
              <a:ext uri="{FF2B5EF4-FFF2-40B4-BE49-F238E27FC236}">
                <a16:creationId xmlns:a16="http://schemas.microsoft.com/office/drawing/2014/main" id="{0730D7B6-5A78-4DCE-9982-D022335E0F38}"/>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7D3EFBAE-8B27-4501-817E-16E10DE71EE6}"/>
              </a:ext>
            </a:extLst>
          </p:cNvPr>
          <p:cNvSpPr>
            <a:spLocks noGrp="1"/>
          </p:cNvSpPr>
          <p:nvPr>
            <p:ph type="sldNum" sz="quarter" idx="12"/>
          </p:nvPr>
        </p:nvSpPr>
        <p:spPr/>
        <p:txBody>
          <a:bodyPr/>
          <a:lstStyle/>
          <a:p>
            <a:fld id="{937CAD87-6FD4-426F-A604-A174B36E90AC}" type="slidenum">
              <a:rPr lang="en-US" smtClean="0"/>
              <a:t>42</a:t>
            </a:fld>
            <a:endParaRPr lang="en-US"/>
          </a:p>
        </p:txBody>
      </p:sp>
    </p:spTree>
    <p:extLst>
      <p:ext uri="{BB962C8B-B14F-4D97-AF65-F5344CB8AC3E}">
        <p14:creationId xmlns:p14="http://schemas.microsoft.com/office/powerpoint/2010/main" val="3808335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B4129-C125-4B3B-9292-1E7C17A15C72}"/>
              </a:ext>
            </a:extLst>
          </p:cNvPr>
          <p:cNvSpPr>
            <a:spLocks noGrp="1"/>
          </p:cNvSpPr>
          <p:nvPr>
            <p:ph type="title"/>
          </p:nvPr>
        </p:nvSpPr>
        <p:spPr/>
        <p:txBody>
          <a:bodyPr/>
          <a:lstStyle/>
          <a:p>
            <a:r>
              <a:rPr lang="en-US" dirty="0"/>
              <a:t>Groupthink</a:t>
            </a:r>
          </a:p>
        </p:txBody>
      </p:sp>
      <p:sp>
        <p:nvSpPr>
          <p:cNvPr id="3" name="Content Placeholder 2">
            <a:extLst>
              <a:ext uri="{FF2B5EF4-FFF2-40B4-BE49-F238E27FC236}">
                <a16:creationId xmlns:a16="http://schemas.microsoft.com/office/drawing/2014/main" id="{D2FD3362-18D3-4E1E-987F-C1E88EA9FD77}"/>
              </a:ext>
            </a:extLst>
          </p:cNvPr>
          <p:cNvSpPr>
            <a:spLocks noGrp="1"/>
          </p:cNvSpPr>
          <p:nvPr>
            <p:ph idx="1"/>
          </p:nvPr>
        </p:nvSpPr>
        <p:spPr>
          <a:xfrm>
            <a:off x="1024128" y="1850656"/>
            <a:ext cx="2310087" cy="468351"/>
          </a:xfrm>
        </p:spPr>
        <p:txBody>
          <a:bodyPr/>
          <a:lstStyle/>
          <a:p>
            <a:r>
              <a:rPr lang="en-US" dirty="0"/>
              <a:t>What is it?</a:t>
            </a:r>
          </a:p>
        </p:txBody>
      </p:sp>
      <p:sp>
        <p:nvSpPr>
          <p:cNvPr id="4" name="Date Placeholder 3">
            <a:extLst>
              <a:ext uri="{FF2B5EF4-FFF2-40B4-BE49-F238E27FC236}">
                <a16:creationId xmlns:a16="http://schemas.microsoft.com/office/drawing/2014/main" id="{A892684D-CC5F-4CFF-BF9F-949DC15E35E3}"/>
              </a:ext>
            </a:extLst>
          </p:cNvPr>
          <p:cNvSpPr>
            <a:spLocks noGrp="1"/>
          </p:cNvSpPr>
          <p:nvPr>
            <p:ph type="dt" sz="half" idx="10"/>
          </p:nvPr>
        </p:nvSpPr>
        <p:spPr/>
        <p:txBody>
          <a:bodyPr/>
          <a:lstStyle/>
          <a:p>
            <a:fld id="{CC521C2F-D6C0-43F0-A15E-AC2CA8BDDEDE}" type="datetime1">
              <a:rPr lang="en-US" smtClean="0"/>
              <a:t>5/28/2019</a:t>
            </a:fld>
            <a:endParaRPr lang="en-US"/>
          </a:p>
        </p:txBody>
      </p:sp>
      <p:sp>
        <p:nvSpPr>
          <p:cNvPr id="5" name="Footer Placeholder 4">
            <a:extLst>
              <a:ext uri="{FF2B5EF4-FFF2-40B4-BE49-F238E27FC236}">
                <a16:creationId xmlns:a16="http://schemas.microsoft.com/office/drawing/2014/main" id="{1CFB8364-6DB0-43A4-B417-F7CEB1A5817A}"/>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7CE9868E-7477-4FC7-85A8-8B2992CCFE2B}"/>
              </a:ext>
            </a:extLst>
          </p:cNvPr>
          <p:cNvSpPr>
            <a:spLocks noGrp="1"/>
          </p:cNvSpPr>
          <p:nvPr>
            <p:ph type="sldNum" sz="quarter" idx="12"/>
          </p:nvPr>
        </p:nvSpPr>
        <p:spPr/>
        <p:txBody>
          <a:bodyPr/>
          <a:lstStyle/>
          <a:p>
            <a:fld id="{937CAD87-6FD4-426F-A604-A174B36E90AC}" type="slidenum">
              <a:rPr lang="en-US" smtClean="0"/>
              <a:t>5</a:t>
            </a:fld>
            <a:endParaRPr lang="en-US"/>
          </a:p>
        </p:txBody>
      </p:sp>
      <p:sp>
        <p:nvSpPr>
          <p:cNvPr id="7" name="TextBox 6">
            <a:extLst>
              <a:ext uri="{FF2B5EF4-FFF2-40B4-BE49-F238E27FC236}">
                <a16:creationId xmlns:a16="http://schemas.microsoft.com/office/drawing/2014/main" id="{9D3A35C8-AD4F-4A31-97A7-60FAF1F593EB}"/>
              </a:ext>
            </a:extLst>
          </p:cNvPr>
          <p:cNvSpPr txBox="1"/>
          <p:nvPr/>
        </p:nvSpPr>
        <p:spPr>
          <a:xfrm>
            <a:off x="1551878" y="2223387"/>
            <a:ext cx="9088244" cy="4247317"/>
          </a:xfrm>
          <a:prstGeom prst="rect">
            <a:avLst/>
          </a:prstGeom>
          <a:noFill/>
        </p:spPr>
        <p:txBody>
          <a:bodyPr wrap="square" rtlCol="0">
            <a:spAutoFit/>
          </a:bodyPr>
          <a:lstStyle/>
          <a:p>
            <a:pPr marL="285750" indent="-285750">
              <a:buFont typeface="Arial" panose="020B0604020202020204" pitchFamily="34" charset="0"/>
              <a:buChar char="•"/>
            </a:pPr>
            <a:r>
              <a:rPr lang="en-US" dirty="0"/>
              <a:t>“A mode of thinking that people engage in when they are deeply involved in a cohesive in-group, when the members’ striving for unanimity override their motivation to realistically appraise alternative courses of action.” Irving James (1971)</a:t>
            </a:r>
          </a:p>
          <a:p>
            <a:endParaRPr lang="en-US" dirty="0"/>
          </a:p>
          <a:p>
            <a:pPr marL="285750" indent="-285750">
              <a:buFont typeface="Arial" panose="020B0604020202020204" pitchFamily="34" charset="0"/>
              <a:buChar char="•"/>
            </a:pPr>
            <a:r>
              <a:rPr lang="en-US" dirty="0"/>
              <a:t>Groupthink occurs when a group of well-intentioned people make irrational or non-optimal decisions that are spurred by the urge to conform or the discouragement of dissent. This problematic or premature consensus may be fueled by a particular agenda or simply because group members value harmony and coherence above rational thinking. In a groupthink situation, group members refrain from expressing doubts and judgments or disagreeing with the consensus. In the interest of making a decision that furthers their group cause, members may ignore any ethical or moral consequences. (November 1971 issue of Psychology Today)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Simply Put: Members may agree with a suggested idea while privately having serious doubts about it</a:t>
            </a:r>
          </a:p>
        </p:txBody>
      </p:sp>
    </p:spTree>
    <p:extLst>
      <p:ext uri="{BB962C8B-B14F-4D97-AF65-F5344CB8AC3E}">
        <p14:creationId xmlns:p14="http://schemas.microsoft.com/office/powerpoint/2010/main" val="3197852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wipe(down)">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wipe(down)">
                                      <p:cBhvr>
                                        <p:cTn id="1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07934-F9FD-44F0-90DE-F593DEF58483}"/>
              </a:ext>
            </a:extLst>
          </p:cNvPr>
          <p:cNvSpPr>
            <a:spLocks noGrp="1"/>
          </p:cNvSpPr>
          <p:nvPr>
            <p:ph type="title"/>
          </p:nvPr>
        </p:nvSpPr>
        <p:spPr/>
        <p:txBody>
          <a:bodyPr/>
          <a:lstStyle/>
          <a:p>
            <a:r>
              <a:rPr lang="en-US" dirty="0"/>
              <a:t>Groupthink</a:t>
            </a:r>
          </a:p>
        </p:txBody>
      </p:sp>
      <p:sp>
        <p:nvSpPr>
          <p:cNvPr id="3" name="Content Placeholder 2">
            <a:extLst>
              <a:ext uri="{FF2B5EF4-FFF2-40B4-BE49-F238E27FC236}">
                <a16:creationId xmlns:a16="http://schemas.microsoft.com/office/drawing/2014/main" id="{2ECC5E10-BFDD-4BC6-8D1E-2D5D5997BECE}"/>
              </a:ext>
            </a:extLst>
          </p:cNvPr>
          <p:cNvSpPr>
            <a:spLocks noGrp="1"/>
          </p:cNvSpPr>
          <p:nvPr>
            <p:ph idx="1"/>
          </p:nvPr>
        </p:nvSpPr>
        <p:spPr/>
        <p:txBody>
          <a:bodyPr>
            <a:normAutofit/>
          </a:bodyPr>
          <a:lstStyle/>
          <a:p>
            <a:endParaRPr lang="en-US" dirty="0"/>
          </a:p>
          <a:p>
            <a:r>
              <a:rPr lang="en-US" dirty="0"/>
              <a:t>Root Causes:</a:t>
            </a:r>
          </a:p>
          <a:p>
            <a:endParaRPr lang="en-US" dirty="0"/>
          </a:p>
          <a:p>
            <a:pPr lvl="3"/>
            <a:r>
              <a:rPr lang="en-US" sz="2000" dirty="0"/>
              <a:t>Too much cohesiveness within a group</a:t>
            </a:r>
          </a:p>
          <a:p>
            <a:pPr lvl="3"/>
            <a:r>
              <a:rPr lang="en-US" sz="2000" dirty="0"/>
              <a:t>Strong feelings of group loyalty make it hard to criticize /evaluate other’s ideas</a:t>
            </a:r>
          </a:p>
          <a:p>
            <a:pPr lvl="3"/>
            <a:r>
              <a:rPr lang="en-US" sz="2000" dirty="0"/>
              <a:t>Desire to avoid disagreements</a:t>
            </a:r>
          </a:p>
        </p:txBody>
      </p:sp>
      <p:sp>
        <p:nvSpPr>
          <p:cNvPr id="4" name="Date Placeholder 3">
            <a:extLst>
              <a:ext uri="{FF2B5EF4-FFF2-40B4-BE49-F238E27FC236}">
                <a16:creationId xmlns:a16="http://schemas.microsoft.com/office/drawing/2014/main" id="{43B66B87-0446-464A-AFCF-DE8AAE6CA307}"/>
              </a:ext>
            </a:extLst>
          </p:cNvPr>
          <p:cNvSpPr>
            <a:spLocks noGrp="1"/>
          </p:cNvSpPr>
          <p:nvPr>
            <p:ph type="dt" sz="half" idx="10"/>
          </p:nvPr>
        </p:nvSpPr>
        <p:spPr/>
        <p:txBody>
          <a:bodyPr/>
          <a:lstStyle/>
          <a:p>
            <a:fld id="{2E26844F-8B30-4D05-9BC7-948BBB13D5C7}" type="datetime1">
              <a:rPr lang="en-US" smtClean="0"/>
              <a:t>5/28/2019</a:t>
            </a:fld>
            <a:endParaRPr lang="en-US"/>
          </a:p>
        </p:txBody>
      </p:sp>
      <p:sp>
        <p:nvSpPr>
          <p:cNvPr id="5" name="Footer Placeholder 4">
            <a:extLst>
              <a:ext uri="{FF2B5EF4-FFF2-40B4-BE49-F238E27FC236}">
                <a16:creationId xmlns:a16="http://schemas.microsoft.com/office/drawing/2014/main" id="{1F7B4B2E-606A-490B-815C-3B757AD2CBB5}"/>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0A3CC223-8EB1-4ED1-B88A-3BEADC724DB2}"/>
              </a:ext>
            </a:extLst>
          </p:cNvPr>
          <p:cNvSpPr>
            <a:spLocks noGrp="1"/>
          </p:cNvSpPr>
          <p:nvPr>
            <p:ph type="sldNum" sz="quarter" idx="12"/>
          </p:nvPr>
        </p:nvSpPr>
        <p:spPr/>
        <p:txBody>
          <a:bodyPr/>
          <a:lstStyle/>
          <a:p>
            <a:fld id="{937CAD87-6FD4-426F-A604-A174B36E90AC}" type="slidenum">
              <a:rPr lang="en-US" smtClean="0"/>
              <a:t>6</a:t>
            </a:fld>
            <a:endParaRPr lang="en-US"/>
          </a:p>
        </p:txBody>
      </p:sp>
    </p:spTree>
    <p:extLst>
      <p:ext uri="{BB962C8B-B14F-4D97-AF65-F5344CB8AC3E}">
        <p14:creationId xmlns:p14="http://schemas.microsoft.com/office/powerpoint/2010/main" val="3926182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8727D-BE9A-4F2C-B20E-6F2E22660204}"/>
              </a:ext>
            </a:extLst>
          </p:cNvPr>
          <p:cNvSpPr>
            <a:spLocks noGrp="1"/>
          </p:cNvSpPr>
          <p:nvPr>
            <p:ph type="title"/>
          </p:nvPr>
        </p:nvSpPr>
        <p:spPr/>
        <p:txBody>
          <a:bodyPr/>
          <a:lstStyle/>
          <a:p>
            <a:r>
              <a:rPr lang="en-US" dirty="0"/>
              <a:t>Groupthink</a:t>
            </a:r>
          </a:p>
        </p:txBody>
      </p:sp>
      <p:sp>
        <p:nvSpPr>
          <p:cNvPr id="3" name="Content Placeholder 2">
            <a:extLst>
              <a:ext uri="{FF2B5EF4-FFF2-40B4-BE49-F238E27FC236}">
                <a16:creationId xmlns:a16="http://schemas.microsoft.com/office/drawing/2014/main" id="{D564B19C-E02F-4314-B8DB-FAB0BD9BBB58}"/>
              </a:ext>
            </a:extLst>
          </p:cNvPr>
          <p:cNvSpPr>
            <a:spLocks noGrp="1"/>
          </p:cNvSpPr>
          <p:nvPr>
            <p:ph idx="1"/>
          </p:nvPr>
        </p:nvSpPr>
        <p:spPr/>
        <p:txBody>
          <a:bodyPr/>
          <a:lstStyle/>
          <a:p>
            <a:r>
              <a:rPr lang="en-US" dirty="0"/>
              <a:t>8 symptoms of groupthink</a:t>
            </a:r>
          </a:p>
          <a:p>
            <a:endParaRPr lang="en-US" dirty="0"/>
          </a:p>
          <a:p>
            <a:pPr marL="128016" lvl="1" indent="0">
              <a:buNone/>
            </a:pPr>
            <a:r>
              <a:rPr lang="en-US" dirty="0"/>
              <a:t>1. Illusion of invulnerability: Feeling that the group is above criticism</a:t>
            </a:r>
          </a:p>
          <a:p>
            <a:pPr marL="228600" lvl="1" indent="0">
              <a:buNone/>
            </a:pPr>
            <a:endParaRPr lang="en-US" dirty="0"/>
          </a:p>
          <a:p>
            <a:pPr marL="346075" lvl="1" indent="-219075">
              <a:buNone/>
            </a:pPr>
            <a:r>
              <a:rPr lang="en-US" dirty="0"/>
              <a:t>2. Belief in inherent morality of group: Feel that the group is inherently “right” and above the reproach    from outsiders.</a:t>
            </a:r>
          </a:p>
          <a:p>
            <a:pPr marL="228600" lvl="1" indent="0">
              <a:buNone/>
            </a:pPr>
            <a:endParaRPr lang="en-US" dirty="0"/>
          </a:p>
          <a:p>
            <a:pPr marL="128016" lvl="1" indent="0">
              <a:buNone/>
            </a:pPr>
            <a:r>
              <a:rPr lang="en-US" dirty="0"/>
              <a:t>3. Collective rationalization: Refusing to accept contradictory data or to consider alternatives thoroughly</a:t>
            </a:r>
          </a:p>
          <a:p>
            <a:pPr marL="228600" lvl="1" indent="0">
              <a:buNone/>
            </a:pPr>
            <a:endParaRPr lang="en-US" dirty="0"/>
          </a:p>
          <a:p>
            <a:pPr marL="128016" lvl="1" indent="0">
              <a:buNone/>
            </a:pPr>
            <a:r>
              <a:rPr lang="en-US" dirty="0"/>
              <a:t>4. Out-group stereotypes: Refusing to look realistically at other groups. </a:t>
            </a:r>
          </a:p>
        </p:txBody>
      </p:sp>
      <p:sp>
        <p:nvSpPr>
          <p:cNvPr id="4" name="Date Placeholder 3">
            <a:extLst>
              <a:ext uri="{FF2B5EF4-FFF2-40B4-BE49-F238E27FC236}">
                <a16:creationId xmlns:a16="http://schemas.microsoft.com/office/drawing/2014/main" id="{8384ED91-8CB9-4549-95AA-4349EFF8462D}"/>
              </a:ext>
            </a:extLst>
          </p:cNvPr>
          <p:cNvSpPr>
            <a:spLocks noGrp="1"/>
          </p:cNvSpPr>
          <p:nvPr>
            <p:ph type="dt" sz="half" idx="10"/>
          </p:nvPr>
        </p:nvSpPr>
        <p:spPr/>
        <p:txBody>
          <a:bodyPr/>
          <a:lstStyle/>
          <a:p>
            <a:fld id="{FEC164B2-5A5B-4231-9F5A-E5C43503A544}" type="datetime1">
              <a:rPr lang="en-US" smtClean="0"/>
              <a:t>5/28/2019</a:t>
            </a:fld>
            <a:endParaRPr lang="en-US"/>
          </a:p>
        </p:txBody>
      </p:sp>
      <p:sp>
        <p:nvSpPr>
          <p:cNvPr id="5" name="Footer Placeholder 4">
            <a:extLst>
              <a:ext uri="{FF2B5EF4-FFF2-40B4-BE49-F238E27FC236}">
                <a16:creationId xmlns:a16="http://schemas.microsoft.com/office/drawing/2014/main" id="{544E11F4-C16B-485C-98BC-80EDB2E7B141}"/>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516D53D5-AA3E-4FA5-B2B3-C1B8447809A8}"/>
              </a:ext>
            </a:extLst>
          </p:cNvPr>
          <p:cNvSpPr>
            <a:spLocks noGrp="1"/>
          </p:cNvSpPr>
          <p:nvPr>
            <p:ph type="sldNum" sz="quarter" idx="12"/>
          </p:nvPr>
        </p:nvSpPr>
        <p:spPr/>
        <p:txBody>
          <a:bodyPr/>
          <a:lstStyle/>
          <a:p>
            <a:fld id="{937CAD87-6FD4-426F-A604-A174B36E90AC}" type="slidenum">
              <a:rPr lang="en-US" smtClean="0"/>
              <a:t>7</a:t>
            </a:fld>
            <a:endParaRPr lang="en-US"/>
          </a:p>
        </p:txBody>
      </p:sp>
    </p:spTree>
    <p:extLst>
      <p:ext uri="{BB962C8B-B14F-4D97-AF65-F5344CB8AC3E}">
        <p14:creationId xmlns:p14="http://schemas.microsoft.com/office/powerpoint/2010/main" val="3706614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1000"/>
                                        <p:tgtEl>
                                          <p:spTgt spid="3">
                                            <p:txEl>
                                              <p:pRg st="6" end="6"/>
                                            </p:txEl>
                                          </p:spTgt>
                                        </p:tgtEl>
                                      </p:cBhvr>
                                    </p:animEffect>
                                    <p:anim calcmode="lin" valueType="num">
                                      <p:cBhvr>
                                        <p:cTn id="2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1000"/>
                                        <p:tgtEl>
                                          <p:spTgt spid="3">
                                            <p:txEl>
                                              <p:pRg st="8" end="8"/>
                                            </p:txEl>
                                          </p:spTgt>
                                        </p:tgtEl>
                                      </p:cBhvr>
                                    </p:animEffect>
                                    <p:anim calcmode="lin" valueType="num">
                                      <p:cBhvr>
                                        <p:cTn id="2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87072-2B03-4737-8045-5D4CAF370A64}"/>
              </a:ext>
            </a:extLst>
          </p:cNvPr>
          <p:cNvSpPr>
            <a:spLocks noGrp="1"/>
          </p:cNvSpPr>
          <p:nvPr>
            <p:ph type="title"/>
          </p:nvPr>
        </p:nvSpPr>
        <p:spPr/>
        <p:txBody>
          <a:bodyPr/>
          <a:lstStyle/>
          <a:p>
            <a:r>
              <a:rPr lang="en-US" dirty="0"/>
              <a:t>Groupthink</a:t>
            </a:r>
          </a:p>
        </p:txBody>
      </p:sp>
      <p:sp>
        <p:nvSpPr>
          <p:cNvPr id="3" name="Content Placeholder 2">
            <a:extLst>
              <a:ext uri="{FF2B5EF4-FFF2-40B4-BE49-F238E27FC236}">
                <a16:creationId xmlns:a16="http://schemas.microsoft.com/office/drawing/2014/main" id="{D53D3FCE-E554-4E93-B236-0F5348621A3C}"/>
              </a:ext>
            </a:extLst>
          </p:cNvPr>
          <p:cNvSpPr>
            <a:spLocks noGrp="1"/>
          </p:cNvSpPr>
          <p:nvPr>
            <p:ph idx="1"/>
          </p:nvPr>
        </p:nvSpPr>
        <p:spPr/>
        <p:txBody>
          <a:bodyPr/>
          <a:lstStyle/>
          <a:p>
            <a:r>
              <a:rPr lang="en-US" dirty="0"/>
              <a:t>8 Symptoms of groupthink (cont.)</a:t>
            </a:r>
          </a:p>
          <a:p>
            <a:endParaRPr lang="en-US" dirty="0"/>
          </a:p>
          <a:p>
            <a:pPr marL="128016" lvl="1" indent="0">
              <a:buNone/>
            </a:pPr>
            <a:r>
              <a:rPr lang="en-US" dirty="0"/>
              <a:t>5. Self-censorship: Refusing to communicate personal concerns to the group as a whole.</a:t>
            </a:r>
          </a:p>
          <a:p>
            <a:pPr marL="228600" lvl="1" indent="0">
              <a:buNone/>
            </a:pPr>
            <a:endParaRPr lang="en-US" dirty="0"/>
          </a:p>
          <a:p>
            <a:pPr marL="128016" lvl="1" indent="0">
              <a:buNone/>
            </a:pPr>
            <a:r>
              <a:rPr lang="en-US" dirty="0"/>
              <a:t>6. Illusion of unanimity: Accepting consensus prematurely, without testing its completeness. </a:t>
            </a:r>
          </a:p>
          <a:p>
            <a:pPr marL="228600" lvl="1" indent="0">
              <a:buNone/>
            </a:pPr>
            <a:endParaRPr lang="en-US" dirty="0"/>
          </a:p>
          <a:p>
            <a:pPr marL="128016" lvl="1" indent="0">
              <a:buNone/>
            </a:pPr>
            <a:r>
              <a:rPr lang="en-US" dirty="0"/>
              <a:t>7. Direct pressure on dissenters: Refusing to tolerate a member who suggests the group may be wrong. </a:t>
            </a:r>
          </a:p>
          <a:p>
            <a:pPr marL="228600" lvl="1" indent="0">
              <a:buNone/>
            </a:pPr>
            <a:endParaRPr lang="en-US" dirty="0"/>
          </a:p>
          <a:p>
            <a:pPr marL="401638" lvl="1" indent="-274638">
              <a:buNone/>
            </a:pPr>
            <a:r>
              <a:rPr lang="en-US" dirty="0"/>
              <a:t>8. Self-appointed mind guards: Protecting the group from hearing disturbing ideas or viewpoints from outsiders.</a:t>
            </a:r>
          </a:p>
        </p:txBody>
      </p:sp>
      <p:sp>
        <p:nvSpPr>
          <p:cNvPr id="4" name="Date Placeholder 3">
            <a:extLst>
              <a:ext uri="{FF2B5EF4-FFF2-40B4-BE49-F238E27FC236}">
                <a16:creationId xmlns:a16="http://schemas.microsoft.com/office/drawing/2014/main" id="{E6F1798C-E34C-4414-991D-0334DE794D62}"/>
              </a:ext>
            </a:extLst>
          </p:cNvPr>
          <p:cNvSpPr>
            <a:spLocks noGrp="1"/>
          </p:cNvSpPr>
          <p:nvPr>
            <p:ph type="dt" sz="half" idx="10"/>
          </p:nvPr>
        </p:nvSpPr>
        <p:spPr/>
        <p:txBody>
          <a:bodyPr/>
          <a:lstStyle/>
          <a:p>
            <a:fld id="{DE791956-2685-459C-9A5F-51A500E0F691}" type="datetime1">
              <a:rPr lang="en-US" smtClean="0"/>
              <a:t>5/28/2019</a:t>
            </a:fld>
            <a:endParaRPr lang="en-US"/>
          </a:p>
        </p:txBody>
      </p:sp>
      <p:sp>
        <p:nvSpPr>
          <p:cNvPr id="5" name="Footer Placeholder 4">
            <a:extLst>
              <a:ext uri="{FF2B5EF4-FFF2-40B4-BE49-F238E27FC236}">
                <a16:creationId xmlns:a16="http://schemas.microsoft.com/office/drawing/2014/main" id="{16EB8293-F10E-4629-8F65-211FFF9EC745}"/>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5911DA71-B553-4EBD-8BE4-61D3722D1A17}"/>
              </a:ext>
            </a:extLst>
          </p:cNvPr>
          <p:cNvSpPr>
            <a:spLocks noGrp="1"/>
          </p:cNvSpPr>
          <p:nvPr>
            <p:ph type="sldNum" sz="quarter" idx="12"/>
          </p:nvPr>
        </p:nvSpPr>
        <p:spPr/>
        <p:txBody>
          <a:bodyPr/>
          <a:lstStyle/>
          <a:p>
            <a:fld id="{937CAD87-6FD4-426F-A604-A174B36E90AC}" type="slidenum">
              <a:rPr lang="en-US" smtClean="0"/>
              <a:t>8</a:t>
            </a:fld>
            <a:endParaRPr lang="en-US"/>
          </a:p>
        </p:txBody>
      </p:sp>
    </p:spTree>
    <p:extLst>
      <p:ext uri="{BB962C8B-B14F-4D97-AF65-F5344CB8AC3E}">
        <p14:creationId xmlns:p14="http://schemas.microsoft.com/office/powerpoint/2010/main" val="56681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1000"/>
                                        <p:tgtEl>
                                          <p:spTgt spid="3">
                                            <p:txEl>
                                              <p:pRg st="6" end="6"/>
                                            </p:txEl>
                                          </p:spTgt>
                                        </p:tgtEl>
                                      </p:cBhvr>
                                    </p:animEffect>
                                    <p:anim calcmode="lin" valueType="num">
                                      <p:cBhvr>
                                        <p:cTn id="2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1000"/>
                                        <p:tgtEl>
                                          <p:spTgt spid="3">
                                            <p:txEl>
                                              <p:pRg st="8" end="8"/>
                                            </p:txEl>
                                          </p:spTgt>
                                        </p:tgtEl>
                                      </p:cBhvr>
                                    </p:animEffect>
                                    <p:anim calcmode="lin" valueType="num">
                                      <p:cBhvr>
                                        <p:cTn id="2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8FD8-E330-407C-9FCC-FD93C9F2391C}"/>
              </a:ext>
            </a:extLst>
          </p:cNvPr>
          <p:cNvSpPr>
            <a:spLocks noGrp="1"/>
          </p:cNvSpPr>
          <p:nvPr>
            <p:ph type="title"/>
          </p:nvPr>
        </p:nvSpPr>
        <p:spPr/>
        <p:txBody>
          <a:bodyPr/>
          <a:lstStyle/>
          <a:p>
            <a:r>
              <a:rPr lang="en-US" dirty="0"/>
              <a:t>Groupthink</a:t>
            </a:r>
          </a:p>
        </p:txBody>
      </p:sp>
      <p:sp>
        <p:nvSpPr>
          <p:cNvPr id="3" name="Content Placeholder 2">
            <a:extLst>
              <a:ext uri="{FF2B5EF4-FFF2-40B4-BE49-F238E27FC236}">
                <a16:creationId xmlns:a16="http://schemas.microsoft.com/office/drawing/2014/main" id="{35A78A73-7120-4616-963A-C7E9BBD47ECE}"/>
              </a:ext>
            </a:extLst>
          </p:cNvPr>
          <p:cNvSpPr>
            <a:spLocks noGrp="1"/>
          </p:cNvSpPr>
          <p:nvPr>
            <p:ph idx="1"/>
          </p:nvPr>
        </p:nvSpPr>
        <p:spPr/>
        <p:txBody>
          <a:bodyPr/>
          <a:lstStyle/>
          <a:p>
            <a:r>
              <a:rPr lang="en-US" sz="2400" dirty="0"/>
              <a:t>Group Discussion</a:t>
            </a:r>
          </a:p>
          <a:p>
            <a:endParaRPr lang="en-US" dirty="0"/>
          </a:p>
          <a:p>
            <a:endParaRPr lang="en-US" dirty="0"/>
          </a:p>
          <a:p>
            <a:pPr marL="310896" lvl="2" indent="0">
              <a:buNone/>
            </a:pPr>
            <a:r>
              <a:rPr lang="en-US" dirty="0"/>
              <a:t>		</a:t>
            </a:r>
            <a:r>
              <a:rPr lang="en-US" sz="2400" dirty="0"/>
              <a:t>How do you overcome groupthink?</a:t>
            </a:r>
          </a:p>
          <a:p>
            <a:endParaRPr lang="en-US" dirty="0"/>
          </a:p>
        </p:txBody>
      </p:sp>
      <p:sp>
        <p:nvSpPr>
          <p:cNvPr id="4" name="Date Placeholder 3">
            <a:extLst>
              <a:ext uri="{FF2B5EF4-FFF2-40B4-BE49-F238E27FC236}">
                <a16:creationId xmlns:a16="http://schemas.microsoft.com/office/drawing/2014/main" id="{E3C78E36-5F70-4BF9-AB6C-51779A27F317}"/>
              </a:ext>
            </a:extLst>
          </p:cNvPr>
          <p:cNvSpPr>
            <a:spLocks noGrp="1"/>
          </p:cNvSpPr>
          <p:nvPr>
            <p:ph type="dt" sz="half" idx="10"/>
          </p:nvPr>
        </p:nvSpPr>
        <p:spPr/>
        <p:txBody>
          <a:bodyPr/>
          <a:lstStyle/>
          <a:p>
            <a:fld id="{A3209141-7A23-42EF-BC11-DF8A425EB2DC}" type="datetime1">
              <a:rPr lang="en-US" smtClean="0"/>
              <a:t>5/28/2019</a:t>
            </a:fld>
            <a:endParaRPr lang="en-US"/>
          </a:p>
        </p:txBody>
      </p:sp>
      <p:sp>
        <p:nvSpPr>
          <p:cNvPr id="5" name="Footer Placeholder 4">
            <a:extLst>
              <a:ext uri="{FF2B5EF4-FFF2-40B4-BE49-F238E27FC236}">
                <a16:creationId xmlns:a16="http://schemas.microsoft.com/office/drawing/2014/main" id="{3EC1900D-F089-45B4-945F-FFDB318093C2}"/>
              </a:ext>
            </a:extLst>
          </p:cNvPr>
          <p:cNvSpPr>
            <a:spLocks noGrp="1"/>
          </p:cNvSpPr>
          <p:nvPr>
            <p:ph type="ftr" sz="quarter" idx="11"/>
          </p:nvPr>
        </p:nvSpPr>
        <p:spPr/>
        <p:txBody>
          <a:bodyPr/>
          <a:lstStyle/>
          <a:p>
            <a:r>
              <a:rPr lang="en-US"/>
              <a:t>ICC Process Operations          ENGT-2230 Rev A</a:t>
            </a:r>
          </a:p>
        </p:txBody>
      </p:sp>
      <p:sp>
        <p:nvSpPr>
          <p:cNvPr id="6" name="Slide Number Placeholder 5">
            <a:extLst>
              <a:ext uri="{FF2B5EF4-FFF2-40B4-BE49-F238E27FC236}">
                <a16:creationId xmlns:a16="http://schemas.microsoft.com/office/drawing/2014/main" id="{78A36774-2819-412D-92B2-AF7B6AAF7EE8}"/>
              </a:ext>
            </a:extLst>
          </p:cNvPr>
          <p:cNvSpPr>
            <a:spLocks noGrp="1"/>
          </p:cNvSpPr>
          <p:nvPr>
            <p:ph type="sldNum" sz="quarter" idx="12"/>
          </p:nvPr>
        </p:nvSpPr>
        <p:spPr/>
        <p:txBody>
          <a:bodyPr/>
          <a:lstStyle/>
          <a:p>
            <a:fld id="{937CAD87-6FD4-426F-A604-A174B36E90AC}" type="slidenum">
              <a:rPr lang="en-US" smtClean="0"/>
              <a:t>9</a:t>
            </a:fld>
            <a:endParaRPr lang="en-US"/>
          </a:p>
        </p:txBody>
      </p:sp>
    </p:spTree>
    <p:extLst>
      <p:ext uri="{BB962C8B-B14F-4D97-AF65-F5344CB8AC3E}">
        <p14:creationId xmlns:p14="http://schemas.microsoft.com/office/powerpoint/2010/main" val="37082007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D94CA25841964488BF988E8004571A" ma:contentTypeVersion="14" ma:contentTypeDescription="Create a new document." ma:contentTypeScope="" ma:versionID="6eba309002af605921e0de39f60d254d">
  <xsd:schema xmlns:xsd="http://www.w3.org/2001/XMLSchema" xmlns:xs="http://www.w3.org/2001/XMLSchema" xmlns:p="http://schemas.microsoft.com/office/2006/metadata/properties" xmlns:ns2="74c3f95c-9d16-4366-a535-6939a9a0ede8" xmlns:ns3="0fddc00e-a027-47f3-a811-12f0b85146a5" targetNamespace="http://schemas.microsoft.com/office/2006/metadata/properties" ma:root="true" ma:fieldsID="39ef5b858bd6d733b35b6a2209294591" ns2:_="" ns3:_="">
    <xsd:import namespace="74c3f95c-9d16-4366-a535-6939a9a0ede8"/>
    <xsd:import namespace="0fddc00e-a027-47f3-a811-12f0b85146a5"/>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ServiceLocatio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c3f95c-9d16-4366-a535-6939a9a0ede8"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Enterprise Keywords" ma:fieldId="{23f27201-bee3-471e-b2e7-b64fd8b7ca38}" ma:taxonomyMulti="true" ma:sspId="f95a9afa-61c7-4e96-8bec-901bd188774b"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description="" ma:hidden="true" ma:list="{26974392-7420-4eca-b99f-bc2cb966c9c0}" ma:internalName="TaxCatchAll" ma:showField="CatchAllData" ma:web="74c3f95c-9d16-4366-a535-6939a9a0ede8">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fddc00e-a027-47f3-a811-12f0b85146a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AutoTags" ma:index="17" nillable="true" ma:displayName="MediaServiceAutoTags"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74c3f95c-9d16-4366-a535-6939a9a0ede8">
      <Terms xmlns="http://schemas.microsoft.com/office/infopath/2007/PartnerControls"/>
    </TaxKeywordTaxHTField>
    <TaxCatchAll xmlns="74c3f95c-9d16-4366-a535-6939a9a0ede8"/>
  </documentManagement>
</p:properties>
</file>

<file path=customXml/itemProps1.xml><?xml version="1.0" encoding="utf-8"?>
<ds:datastoreItem xmlns:ds="http://schemas.openxmlformats.org/officeDocument/2006/customXml" ds:itemID="{A52DEBE7-24A6-43B8-860E-72C951DEC1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c3f95c-9d16-4366-a535-6939a9a0ede8"/>
    <ds:schemaRef ds:uri="0fddc00e-a027-47f3-a811-12f0b85146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5816EC-F0EF-4609-B711-F73F695263CD}">
  <ds:schemaRefs>
    <ds:schemaRef ds:uri="http://schemas.microsoft.com/sharepoint/v3/contenttype/forms"/>
  </ds:schemaRefs>
</ds:datastoreItem>
</file>

<file path=customXml/itemProps3.xml><?xml version="1.0" encoding="utf-8"?>
<ds:datastoreItem xmlns:ds="http://schemas.openxmlformats.org/officeDocument/2006/customXml" ds:itemID="{1C655200-3A10-42CA-AD5E-44D11581849C}">
  <ds:schemaRefs>
    <ds:schemaRef ds:uri="0fddc00e-a027-47f3-a811-12f0b85146a5"/>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74c3f95c-9d16-4366-a535-6939a9a0ede8"/>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Integral</Template>
  <TotalTime>819</TotalTime>
  <Words>2308</Words>
  <Application>Microsoft Office PowerPoint</Application>
  <PresentationFormat>Widescreen</PresentationFormat>
  <Paragraphs>467</Paragraphs>
  <Slides>42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Calibri</vt:lpstr>
      <vt:lpstr>Tw Cen MT</vt:lpstr>
      <vt:lpstr>Tw Cen MT Condensed</vt:lpstr>
      <vt:lpstr>Wingdings</vt:lpstr>
      <vt:lpstr>Wingdings 3</vt:lpstr>
      <vt:lpstr>Integral</vt:lpstr>
      <vt:lpstr>Group Dynamics</vt:lpstr>
      <vt:lpstr>Group/Team Dynamics</vt:lpstr>
      <vt:lpstr>Group Problems and Decisions</vt:lpstr>
      <vt:lpstr>Common work group errors</vt:lpstr>
      <vt:lpstr>Groupthink</vt:lpstr>
      <vt:lpstr>Groupthink</vt:lpstr>
      <vt:lpstr>Groupthink</vt:lpstr>
      <vt:lpstr>Groupthink</vt:lpstr>
      <vt:lpstr>Groupthink</vt:lpstr>
      <vt:lpstr>Groupthink</vt:lpstr>
      <vt:lpstr>Groupthink</vt:lpstr>
      <vt:lpstr>Risky-Shift</vt:lpstr>
      <vt:lpstr>Risky-Shift</vt:lpstr>
      <vt:lpstr>Specific Team Problem Areas and how to fix them</vt:lpstr>
      <vt:lpstr>Problem Area: Floundering</vt:lpstr>
      <vt:lpstr>Problem Area: Dominant Participants</vt:lpstr>
      <vt:lpstr>Problem Area: Overbearing Participants</vt:lpstr>
      <vt:lpstr>Problem Area: Negative Nellies</vt:lpstr>
      <vt:lpstr>Problem Area: Opinions as Facts</vt:lpstr>
      <vt:lpstr>Problem Area: Shy Members</vt:lpstr>
      <vt:lpstr>Problem Area: Put Downs (Discounts &amp; plops) </vt:lpstr>
      <vt:lpstr>Problem Area: Wanderlust (Tangents &amp; Digressions)</vt:lpstr>
      <vt:lpstr>Problem Area: Feuding </vt:lpstr>
      <vt:lpstr>Problem Area: Attributions </vt:lpstr>
      <vt:lpstr>Problem Area: Jump to Solutions</vt:lpstr>
      <vt:lpstr>Problem Area: Distraction in communication</vt:lpstr>
      <vt:lpstr>Common Team Problem Areas</vt:lpstr>
      <vt:lpstr>Cultural issues to be aware of:</vt:lpstr>
      <vt:lpstr>Cultural issues to be aware of: (cont.)</vt:lpstr>
      <vt:lpstr>Common problem areas</vt:lpstr>
      <vt:lpstr>Conflict Resolution</vt:lpstr>
      <vt:lpstr>Common causes of conflict</vt:lpstr>
      <vt:lpstr>Conflict resolution</vt:lpstr>
      <vt:lpstr>Conflict resolution – Project Leader Guidelines</vt:lpstr>
      <vt:lpstr>Conflict resolution – Project Leader Guidelines cont.</vt:lpstr>
      <vt:lpstr>Negative conflict resolution results in:</vt:lpstr>
      <vt:lpstr>Positive conflict resolution results in:</vt:lpstr>
      <vt:lpstr>Conflict resolution matrix</vt:lpstr>
      <vt:lpstr>Conflict Resolution Matrix</vt:lpstr>
      <vt:lpstr>Conflict Resolution Matrix</vt:lpstr>
      <vt:lpstr>Brainstorming techniques</vt:lpstr>
      <vt:lpstr>Brainstorming techniques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 Dynamics</dc:title>
  <dc:creator>Ulseth, Katherine F</dc:creator>
  <cp:lastModifiedBy>Thomas Raiche</cp:lastModifiedBy>
  <cp:revision>52</cp:revision>
  <cp:lastPrinted>2018-05-17T13:10:21Z</cp:lastPrinted>
  <dcterms:created xsi:type="dcterms:W3CDTF">2018-05-15T21:13:34Z</dcterms:created>
  <dcterms:modified xsi:type="dcterms:W3CDTF">2019-05-28T20:50:28Z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0x01010070D94CA25841964488BF988E8004571A</vt:lpwstr>
  </property>
</Properties>
</file>