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879" r:id="rId4"/>
  </p:sldMasterIdLst>
  <p:notesMasterIdLst>
    <p:notesMasterId r:id="rId3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3" r:id="rId21"/>
    <p:sldId id="272" r:id="rId22"/>
    <p:sldId id="274" r:id="rId23"/>
    <p:sldId id="275" r:id="rId24"/>
    <p:sldId id="276" r:id="rId25"/>
    <p:sldId id="277" r:id="rId26"/>
    <p:sldId id="278" r:id="rId27"/>
    <p:sldId id="279" r:id="rId28"/>
    <p:sldId id="280"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24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FC0749-050B-4772-9732-57493FB3567B}" type="datetimeFigureOut">
              <a:rPr lang="en-US" smtClean="0"/>
              <a:t>5/21/2019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8C3A8A-0296-4D47-9A83-13E657492A27}" type="slidenum">
              <a:rPr lang="en-US" smtClean="0"/>
              <a:t>‹#›</a:t>
            </a:fld>
            <a:endParaRPr lang="en-US"/>
          </a:p>
        </p:txBody>
      </p:sp>
    </p:spTree>
    <p:extLst>
      <p:ext uri="{BB962C8B-B14F-4D97-AF65-F5344CB8AC3E}">
        <p14:creationId xmlns:p14="http://schemas.microsoft.com/office/powerpoint/2010/main" val="2070217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ABC1A456-26A2-4C40-B243-A2B050F129E7}" type="datetime1">
              <a:rPr lang="en-US" smtClean="0"/>
              <a:t>5/21/2019</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r>
              <a:rPr lang="en-US"/>
              <a:t>ICC Process Operations           ENGT-2230 Rev A</a:t>
            </a:r>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2163549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DC5FE55-ACEF-4D8E-9656-2258F5133482}" type="datetime1">
              <a:rPr lang="en-US" smtClean="0"/>
              <a:t>5/21/2019</a:t>
            </a:fld>
            <a:endParaRPr lang="en-US" dirty="0"/>
          </a:p>
        </p:txBody>
      </p:sp>
      <p:sp>
        <p:nvSpPr>
          <p:cNvPr id="5" name="Footer Placeholder 4"/>
          <p:cNvSpPr>
            <a:spLocks noGrp="1"/>
          </p:cNvSpPr>
          <p:nvPr>
            <p:ph type="ftr" sz="quarter" idx="11"/>
          </p:nvPr>
        </p:nvSpPr>
        <p:spPr/>
        <p:txBody>
          <a:bodyPr/>
          <a:lstStyle/>
          <a:p>
            <a:r>
              <a:rPr lang="en-US"/>
              <a:t>ICC Process Operations           ENGT-2230 Rev A</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39569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91C90F-F382-4B64-994B-4D1B924751E3}" type="datetime1">
              <a:rPr lang="en-US" smtClean="0"/>
              <a:t>5/21/2019</a:t>
            </a:fld>
            <a:endParaRPr lang="en-US" dirty="0"/>
          </a:p>
        </p:txBody>
      </p:sp>
      <p:sp>
        <p:nvSpPr>
          <p:cNvPr id="5" name="Footer Placeholder 4"/>
          <p:cNvSpPr>
            <a:spLocks noGrp="1"/>
          </p:cNvSpPr>
          <p:nvPr>
            <p:ph type="ftr" sz="quarter" idx="11"/>
          </p:nvPr>
        </p:nvSpPr>
        <p:spPr/>
        <p:txBody>
          <a:bodyPr/>
          <a:lstStyle/>
          <a:p>
            <a:r>
              <a:rPr lang="en-US"/>
              <a:t>ICC Process Operations           ENGT-2230 Rev A</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976477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072013-D592-4028-91AD-48B8C850331F}" type="datetime1">
              <a:rPr lang="en-US" smtClean="0"/>
              <a:t>5/21/2019</a:t>
            </a:fld>
            <a:endParaRPr lang="en-US" dirty="0"/>
          </a:p>
        </p:txBody>
      </p:sp>
      <p:sp>
        <p:nvSpPr>
          <p:cNvPr id="8" name="Footer Placeholder 7"/>
          <p:cNvSpPr>
            <a:spLocks noGrp="1"/>
          </p:cNvSpPr>
          <p:nvPr>
            <p:ph type="ftr" sz="quarter" idx="11"/>
          </p:nvPr>
        </p:nvSpPr>
        <p:spPr/>
        <p:txBody>
          <a:bodyPr/>
          <a:lstStyle/>
          <a:p>
            <a:r>
              <a:rPr lang="en-US"/>
              <a:t>ICC Process Operations           ENGT-2230 Rev A</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37951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6013EC6F-6655-4CD4-B6A6-8DC03970816B}" type="datetime1">
              <a:rPr lang="en-US" smtClean="0"/>
              <a:t>5/21/2019</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r>
              <a:rPr lang="en-US"/>
              <a:t>ICC Process Operations           ENGT-2230 Rev A</a:t>
            </a:r>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527438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2B956F-B650-4818-89AF-D8808E1F50B3}" type="datetime1">
              <a:rPr lang="en-US" smtClean="0"/>
              <a:t>5/21/2019</a:t>
            </a:fld>
            <a:endParaRPr lang="en-US" dirty="0"/>
          </a:p>
        </p:txBody>
      </p:sp>
      <p:sp>
        <p:nvSpPr>
          <p:cNvPr id="6" name="Footer Placeholder 5"/>
          <p:cNvSpPr>
            <a:spLocks noGrp="1"/>
          </p:cNvSpPr>
          <p:nvPr>
            <p:ph type="ftr" sz="quarter" idx="11"/>
          </p:nvPr>
        </p:nvSpPr>
        <p:spPr/>
        <p:txBody>
          <a:bodyPr/>
          <a:lstStyle/>
          <a:p>
            <a:r>
              <a:rPr lang="en-US"/>
              <a:t>ICC Process Operations           ENGT-2230 Rev A</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16592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A81279-4DC6-4C45-ACCF-97E2AA897807}" type="datetime1">
              <a:rPr lang="en-US" smtClean="0"/>
              <a:t>5/21/2019</a:t>
            </a:fld>
            <a:endParaRPr lang="en-US" dirty="0"/>
          </a:p>
        </p:txBody>
      </p:sp>
      <p:sp>
        <p:nvSpPr>
          <p:cNvPr id="8" name="Footer Placeholder 7"/>
          <p:cNvSpPr>
            <a:spLocks noGrp="1"/>
          </p:cNvSpPr>
          <p:nvPr>
            <p:ph type="ftr" sz="quarter" idx="11"/>
          </p:nvPr>
        </p:nvSpPr>
        <p:spPr/>
        <p:txBody>
          <a:bodyPr/>
          <a:lstStyle/>
          <a:p>
            <a:r>
              <a:rPr lang="en-US"/>
              <a:t>ICC Process Operations           ENGT-2230 Rev A</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966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2AF99AC-F1FD-4C33-85A3-9B59B60BA3D8}" type="datetime1">
              <a:rPr lang="en-US" smtClean="0"/>
              <a:t>5/21/2019</a:t>
            </a:fld>
            <a:endParaRPr lang="en-US" dirty="0"/>
          </a:p>
        </p:txBody>
      </p:sp>
      <p:sp>
        <p:nvSpPr>
          <p:cNvPr id="4" name="Footer Placeholder 3"/>
          <p:cNvSpPr>
            <a:spLocks noGrp="1"/>
          </p:cNvSpPr>
          <p:nvPr>
            <p:ph type="ftr" sz="quarter" idx="11"/>
          </p:nvPr>
        </p:nvSpPr>
        <p:spPr/>
        <p:txBody>
          <a:bodyPr/>
          <a:lstStyle/>
          <a:p>
            <a:r>
              <a:rPr lang="en-US"/>
              <a:t>ICC Process Operations           ENGT-2230 Rev A</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21192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AA309C-D1EA-46FB-ACD2-861FB6BCCDDA}" type="datetime1">
              <a:rPr lang="en-US" smtClean="0"/>
              <a:t>5/21/2019</a:t>
            </a:fld>
            <a:endParaRPr lang="en-US" dirty="0"/>
          </a:p>
        </p:txBody>
      </p:sp>
      <p:sp>
        <p:nvSpPr>
          <p:cNvPr id="3" name="Footer Placeholder 2"/>
          <p:cNvSpPr>
            <a:spLocks noGrp="1"/>
          </p:cNvSpPr>
          <p:nvPr>
            <p:ph type="ftr" sz="quarter" idx="11"/>
          </p:nvPr>
        </p:nvSpPr>
        <p:spPr/>
        <p:txBody>
          <a:bodyPr/>
          <a:lstStyle/>
          <a:p>
            <a:r>
              <a:rPr lang="en-US"/>
              <a:t>ICC Process Operations           ENGT-2230 Rev A</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33247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26AAF9EF-5735-40C7-B4B4-C5B0A3EBA130}" type="datetime1">
              <a:rPr lang="en-US" smtClean="0"/>
              <a:t>5/21/2019</a:t>
            </a:fld>
            <a:endParaRPr lang="en-US" dirty="0"/>
          </a:p>
        </p:txBody>
      </p:sp>
      <p:sp>
        <p:nvSpPr>
          <p:cNvPr id="9" name="Footer Placeholder 8"/>
          <p:cNvSpPr>
            <a:spLocks noGrp="1"/>
          </p:cNvSpPr>
          <p:nvPr>
            <p:ph type="ftr" sz="quarter" idx="11"/>
          </p:nvPr>
        </p:nvSpPr>
        <p:spPr/>
        <p:txBody>
          <a:bodyPr/>
          <a:lstStyle>
            <a:lvl1pPr algn="r">
              <a:defRPr/>
            </a:lvl1pPr>
          </a:lstStyle>
          <a:p>
            <a:r>
              <a:rPr lang="en-US"/>
              <a:t>ICC Process Operations           ENGT-2230 Rev A</a:t>
            </a:r>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smtClean="0"/>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69454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76CA2B50-8E0D-4D70-953A-A5CFE8A41CD4}" type="datetime1">
              <a:rPr lang="en-US" smtClean="0"/>
              <a:t>5/21/2019</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r>
              <a:rPr lang="en-US"/>
              <a:t>ICC Process Operations           ENGT-2230 Rev A</a:t>
            </a:r>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smtClean="0"/>
              <a:pPr/>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9132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8515137-5B8D-473D-A18F-E1FD27B28148}" type="datetime1">
              <a:rPr lang="en-US" smtClean="0"/>
              <a:t>5/21/2019</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r>
              <a:rPr lang="en-US"/>
              <a:t>ICC Process Operations           ENGT-2230 Rev A</a:t>
            </a:r>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20942139"/>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Lst>
  <p:hf hdr="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E67A8-2C39-427E-A4AA-F1282419E86C}"/>
              </a:ext>
            </a:extLst>
          </p:cNvPr>
          <p:cNvSpPr>
            <a:spLocks noGrp="1"/>
          </p:cNvSpPr>
          <p:nvPr>
            <p:ph type="ctrTitle"/>
          </p:nvPr>
        </p:nvSpPr>
        <p:spPr/>
        <p:txBody>
          <a:bodyPr/>
          <a:lstStyle/>
          <a:p>
            <a:r>
              <a:rPr lang="en-US" dirty="0"/>
              <a:t>Failure Modes and Effects Analysis</a:t>
            </a:r>
          </a:p>
        </p:txBody>
      </p:sp>
      <p:sp>
        <p:nvSpPr>
          <p:cNvPr id="3" name="Subtitle 2">
            <a:extLst>
              <a:ext uri="{FF2B5EF4-FFF2-40B4-BE49-F238E27FC236}">
                <a16:creationId xmlns:a16="http://schemas.microsoft.com/office/drawing/2014/main" id="{FBDCF9BB-455C-4CC9-93BC-B87D655BD26A}"/>
              </a:ext>
            </a:extLst>
          </p:cNvPr>
          <p:cNvSpPr>
            <a:spLocks noGrp="1"/>
          </p:cNvSpPr>
          <p:nvPr>
            <p:ph type="subTitle" idx="1"/>
          </p:nvPr>
        </p:nvSpPr>
        <p:spPr/>
        <p:txBody>
          <a:bodyPr/>
          <a:lstStyle/>
          <a:p>
            <a:r>
              <a:rPr lang="en-US" dirty="0"/>
              <a:t>Process Operations - Prof. III</a:t>
            </a:r>
          </a:p>
        </p:txBody>
      </p:sp>
      <p:grpSp>
        <p:nvGrpSpPr>
          <p:cNvPr id="4" name="Group 3">
            <a:extLst>
              <a:ext uri="{FF2B5EF4-FFF2-40B4-BE49-F238E27FC236}">
                <a16:creationId xmlns:a16="http://schemas.microsoft.com/office/drawing/2014/main" id="{9D1AEE84-D7BF-45AC-BAB7-E5BA322B68DD}"/>
              </a:ext>
            </a:extLst>
          </p:cNvPr>
          <p:cNvGrpSpPr/>
          <p:nvPr/>
        </p:nvGrpSpPr>
        <p:grpSpPr>
          <a:xfrm>
            <a:off x="1958607" y="5839520"/>
            <a:ext cx="7772400" cy="762000"/>
            <a:chOff x="1958607" y="5839520"/>
            <a:chExt cx="7772400" cy="762000"/>
          </a:xfrm>
        </p:grpSpPr>
        <p:pic>
          <p:nvPicPr>
            <p:cNvPr id="5" name="Picture 4">
              <a:extLst>
                <a:ext uri="{FF2B5EF4-FFF2-40B4-BE49-F238E27FC236}">
                  <a16:creationId xmlns:a16="http://schemas.microsoft.com/office/drawing/2014/main" id="{4EF04C97-B7D7-4B87-9295-CB0DF9CB2B43}"/>
                </a:ext>
              </a:extLst>
            </p:cNvPr>
            <p:cNvPicPr>
              <a:picLocks noChangeAspect="1"/>
            </p:cNvPicPr>
            <p:nvPr/>
          </p:nvPicPr>
          <p:blipFill>
            <a:blip r:embed="rId2"/>
            <a:stretch>
              <a:fillRect/>
            </a:stretch>
          </p:blipFill>
          <p:spPr>
            <a:xfrm>
              <a:off x="1958607" y="5839520"/>
              <a:ext cx="762000" cy="762000"/>
            </a:xfrm>
            <a:prstGeom prst="rect">
              <a:avLst/>
            </a:prstGeom>
          </p:spPr>
        </p:pic>
        <p:sp>
          <p:nvSpPr>
            <p:cNvPr id="6" name="Rectangle 5">
              <a:extLst>
                <a:ext uri="{FF2B5EF4-FFF2-40B4-BE49-F238E27FC236}">
                  <a16:creationId xmlns:a16="http://schemas.microsoft.com/office/drawing/2014/main" id="{819C4143-8174-4C69-97C8-256482BCF0F4}"/>
                </a:ext>
              </a:extLst>
            </p:cNvPr>
            <p:cNvSpPr/>
            <p:nvPr/>
          </p:nvSpPr>
          <p:spPr>
            <a:xfrm>
              <a:off x="2720607" y="5917299"/>
              <a:ext cx="701040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grpSp>
    </p:spTree>
    <p:extLst>
      <p:ext uri="{BB962C8B-B14F-4D97-AF65-F5344CB8AC3E}">
        <p14:creationId xmlns:p14="http://schemas.microsoft.com/office/powerpoint/2010/main" val="2406625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92369-CEDD-44C5-8EE6-D50BDEE8BFC1}"/>
              </a:ext>
            </a:extLst>
          </p:cNvPr>
          <p:cNvSpPr>
            <a:spLocks noGrp="1"/>
          </p:cNvSpPr>
          <p:nvPr>
            <p:ph type="title"/>
          </p:nvPr>
        </p:nvSpPr>
        <p:spPr/>
        <p:txBody>
          <a:bodyPr/>
          <a:lstStyle/>
          <a:p>
            <a:r>
              <a:rPr lang="en-US" dirty="0"/>
              <a:t>Types of FMEAs</a:t>
            </a:r>
          </a:p>
        </p:txBody>
      </p:sp>
      <p:sp>
        <p:nvSpPr>
          <p:cNvPr id="3" name="Content Placeholder 2">
            <a:extLst>
              <a:ext uri="{FF2B5EF4-FFF2-40B4-BE49-F238E27FC236}">
                <a16:creationId xmlns:a16="http://schemas.microsoft.com/office/drawing/2014/main" id="{75FF750B-E40D-41B0-B459-B57F1804ABB3}"/>
              </a:ext>
            </a:extLst>
          </p:cNvPr>
          <p:cNvSpPr>
            <a:spLocks noGrp="1"/>
          </p:cNvSpPr>
          <p:nvPr>
            <p:ph idx="1"/>
          </p:nvPr>
        </p:nvSpPr>
        <p:spPr/>
        <p:txBody>
          <a:bodyPr/>
          <a:lstStyle/>
          <a:p>
            <a:r>
              <a:rPr lang="en-US" dirty="0"/>
              <a:t>Design FMEAs</a:t>
            </a:r>
          </a:p>
          <a:p>
            <a:r>
              <a:rPr lang="en-US" dirty="0"/>
              <a:t>Process FMEAs</a:t>
            </a:r>
          </a:p>
          <a:p>
            <a:r>
              <a:rPr lang="en-US" dirty="0"/>
              <a:t>System FMEAs</a:t>
            </a:r>
          </a:p>
          <a:p>
            <a:r>
              <a:rPr lang="en-US" dirty="0"/>
              <a:t>Functional FMEAs</a:t>
            </a:r>
          </a:p>
        </p:txBody>
      </p:sp>
      <p:sp>
        <p:nvSpPr>
          <p:cNvPr id="4" name="Date Placeholder 3">
            <a:extLst>
              <a:ext uri="{FF2B5EF4-FFF2-40B4-BE49-F238E27FC236}">
                <a16:creationId xmlns:a16="http://schemas.microsoft.com/office/drawing/2014/main" id="{7CC9C146-19B7-4C02-9481-0057F5B2E308}"/>
              </a:ext>
            </a:extLst>
          </p:cNvPr>
          <p:cNvSpPr>
            <a:spLocks noGrp="1"/>
          </p:cNvSpPr>
          <p:nvPr>
            <p:ph type="dt" sz="half" idx="10"/>
          </p:nvPr>
        </p:nvSpPr>
        <p:spPr/>
        <p:txBody>
          <a:bodyPr/>
          <a:lstStyle/>
          <a:p>
            <a:fld id="{96B5BCF6-0A04-455D-B404-BBE6049996CE}" type="datetime1">
              <a:rPr lang="en-US" smtClean="0"/>
              <a:t>5/21/2019</a:t>
            </a:fld>
            <a:endParaRPr lang="en-US" dirty="0"/>
          </a:p>
        </p:txBody>
      </p:sp>
      <p:sp>
        <p:nvSpPr>
          <p:cNvPr id="5" name="Footer Placeholder 4">
            <a:extLst>
              <a:ext uri="{FF2B5EF4-FFF2-40B4-BE49-F238E27FC236}">
                <a16:creationId xmlns:a16="http://schemas.microsoft.com/office/drawing/2014/main" id="{8A93F74B-6724-4B27-938B-5DF66E26F73F}"/>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D268A381-CD21-417E-B5C8-3A68B86C6BBF}"/>
              </a:ext>
            </a:extLst>
          </p:cNvPr>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4062070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17E6A-9A1B-475B-A51E-499A0B27740A}"/>
              </a:ext>
            </a:extLst>
          </p:cNvPr>
          <p:cNvSpPr>
            <a:spLocks noGrp="1"/>
          </p:cNvSpPr>
          <p:nvPr>
            <p:ph type="title"/>
          </p:nvPr>
        </p:nvSpPr>
        <p:spPr/>
        <p:txBody>
          <a:bodyPr/>
          <a:lstStyle/>
          <a:p>
            <a:r>
              <a:rPr lang="en-US" dirty="0"/>
              <a:t>Design FMEAs</a:t>
            </a:r>
          </a:p>
        </p:txBody>
      </p:sp>
      <p:sp>
        <p:nvSpPr>
          <p:cNvPr id="3" name="Content Placeholder 2">
            <a:extLst>
              <a:ext uri="{FF2B5EF4-FFF2-40B4-BE49-F238E27FC236}">
                <a16:creationId xmlns:a16="http://schemas.microsoft.com/office/drawing/2014/main" id="{E00B86C4-B6C1-47D1-951E-E41BD40F6DFB}"/>
              </a:ext>
            </a:extLst>
          </p:cNvPr>
          <p:cNvSpPr>
            <a:spLocks noGrp="1"/>
          </p:cNvSpPr>
          <p:nvPr>
            <p:ph idx="1"/>
          </p:nvPr>
        </p:nvSpPr>
        <p:spPr/>
        <p:txBody>
          <a:bodyPr/>
          <a:lstStyle/>
          <a:p>
            <a:r>
              <a:rPr lang="en-US" dirty="0"/>
              <a:t>Performed on a product or service (system) at a design level.</a:t>
            </a:r>
          </a:p>
          <a:p>
            <a:endParaRPr lang="en-US" dirty="0"/>
          </a:p>
          <a:p>
            <a:r>
              <a:rPr lang="en-US" dirty="0"/>
              <a:t>Purpose: to analyze how failure modes affect the system and to minimize failure effects upon the system. </a:t>
            </a:r>
          </a:p>
          <a:p>
            <a:endParaRPr lang="en-US" dirty="0"/>
          </a:p>
          <a:p>
            <a:r>
              <a:rPr lang="en-US" dirty="0"/>
              <a:t>Used before products are released to the manufacturing operation. </a:t>
            </a:r>
          </a:p>
          <a:p>
            <a:endParaRPr lang="en-US" dirty="0"/>
          </a:p>
          <a:p>
            <a:r>
              <a:rPr lang="en-US" dirty="0"/>
              <a:t>All anticipated design deficiencies should be detected or corrected by the end of this process.</a:t>
            </a:r>
          </a:p>
        </p:txBody>
      </p:sp>
      <p:sp>
        <p:nvSpPr>
          <p:cNvPr id="4" name="Date Placeholder 3">
            <a:extLst>
              <a:ext uri="{FF2B5EF4-FFF2-40B4-BE49-F238E27FC236}">
                <a16:creationId xmlns:a16="http://schemas.microsoft.com/office/drawing/2014/main" id="{FC1FA622-725B-4B12-BC56-90190570B6FC}"/>
              </a:ext>
            </a:extLst>
          </p:cNvPr>
          <p:cNvSpPr>
            <a:spLocks noGrp="1"/>
          </p:cNvSpPr>
          <p:nvPr>
            <p:ph type="dt" sz="half" idx="10"/>
          </p:nvPr>
        </p:nvSpPr>
        <p:spPr/>
        <p:txBody>
          <a:bodyPr/>
          <a:lstStyle/>
          <a:p>
            <a:fld id="{E7BF38BB-8A81-47C3-BEAD-2F3BD62B4B70}" type="datetime1">
              <a:rPr lang="en-US" smtClean="0"/>
              <a:t>5/21/2019</a:t>
            </a:fld>
            <a:endParaRPr lang="en-US" dirty="0"/>
          </a:p>
        </p:txBody>
      </p:sp>
      <p:sp>
        <p:nvSpPr>
          <p:cNvPr id="5" name="Footer Placeholder 4">
            <a:extLst>
              <a:ext uri="{FF2B5EF4-FFF2-40B4-BE49-F238E27FC236}">
                <a16:creationId xmlns:a16="http://schemas.microsoft.com/office/drawing/2014/main" id="{3706EC9D-6B37-41AD-A916-D5CAF5CA03F9}"/>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E2A24EF6-F2E8-44E5-8408-2F116BCC7DF1}"/>
              </a:ext>
            </a:extLst>
          </p:cNvPr>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1568414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129B8-B16F-41E8-BD6D-F6A771F52DF3}"/>
              </a:ext>
            </a:extLst>
          </p:cNvPr>
          <p:cNvSpPr>
            <a:spLocks noGrp="1"/>
          </p:cNvSpPr>
          <p:nvPr>
            <p:ph type="title"/>
          </p:nvPr>
        </p:nvSpPr>
        <p:spPr/>
        <p:txBody>
          <a:bodyPr/>
          <a:lstStyle/>
          <a:p>
            <a:r>
              <a:rPr lang="en-US" dirty="0"/>
              <a:t>Process FMEAs</a:t>
            </a:r>
          </a:p>
        </p:txBody>
      </p:sp>
      <p:sp>
        <p:nvSpPr>
          <p:cNvPr id="3" name="Content Placeholder 2">
            <a:extLst>
              <a:ext uri="{FF2B5EF4-FFF2-40B4-BE49-F238E27FC236}">
                <a16:creationId xmlns:a16="http://schemas.microsoft.com/office/drawing/2014/main" id="{5EC7E430-05F6-4536-BC53-65D40D9E5ECF}"/>
              </a:ext>
            </a:extLst>
          </p:cNvPr>
          <p:cNvSpPr>
            <a:spLocks noGrp="1"/>
          </p:cNvSpPr>
          <p:nvPr>
            <p:ph idx="1"/>
          </p:nvPr>
        </p:nvSpPr>
        <p:spPr/>
        <p:txBody>
          <a:bodyPr/>
          <a:lstStyle/>
          <a:p>
            <a:r>
              <a:rPr lang="en-US" dirty="0"/>
              <a:t>Performed: on the manufacturing processes.</a:t>
            </a:r>
          </a:p>
          <a:p>
            <a:endParaRPr lang="en-US" dirty="0"/>
          </a:p>
          <a:p>
            <a:r>
              <a:rPr lang="en-US" dirty="0"/>
              <a:t>Conducted through quality panning phase as an aid during production. </a:t>
            </a:r>
          </a:p>
          <a:p>
            <a:endParaRPr lang="en-US" dirty="0"/>
          </a:p>
          <a:p>
            <a:r>
              <a:rPr lang="en-US" dirty="0"/>
              <a:t>The possible failure modes in the manufacturing process, limitations in equipment, tooling, gauges, operator training, or potential sources of error are highlighted, and corrective action is taken. </a:t>
            </a:r>
          </a:p>
        </p:txBody>
      </p:sp>
      <p:sp>
        <p:nvSpPr>
          <p:cNvPr id="4" name="Date Placeholder 3">
            <a:extLst>
              <a:ext uri="{FF2B5EF4-FFF2-40B4-BE49-F238E27FC236}">
                <a16:creationId xmlns:a16="http://schemas.microsoft.com/office/drawing/2014/main" id="{BAD5AC03-5B18-437B-A93E-537832340C30}"/>
              </a:ext>
            </a:extLst>
          </p:cNvPr>
          <p:cNvSpPr>
            <a:spLocks noGrp="1"/>
          </p:cNvSpPr>
          <p:nvPr>
            <p:ph type="dt" sz="half" idx="10"/>
          </p:nvPr>
        </p:nvSpPr>
        <p:spPr/>
        <p:txBody>
          <a:bodyPr/>
          <a:lstStyle/>
          <a:p>
            <a:fld id="{FC636311-F3B3-4B11-88D8-9F44F7767E8E}" type="datetime1">
              <a:rPr lang="en-US" smtClean="0"/>
              <a:t>5/21/2019</a:t>
            </a:fld>
            <a:endParaRPr lang="en-US" dirty="0"/>
          </a:p>
        </p:txBody>
      </p:sp>
      <p:sp>
        <p:nvSpPr>
          <p:cNvPr id="5" name="Footer Placeholder 4">
            <a:extLst>
              <a:ext uri="{FF2B5EF4-FFF2-40B4-BE49-F238E27FC236}">
                <a16:creationId xmlns:a16="http://schemas.microsoft.com/office/drawing/2014/main" id="{05738DEA-7F12-4102-99BA-2F4EBE6FB3B4}"/>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E47AB018-C594-4D0D-9FF3-600A012F3ECB}"/>
              </a:ext>
            </a:extLst>
          </p:cNvPr>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2361000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9519B-7AEA-4455-848F-B9E2B5CAC3E4}"/>
              </a:ext>
            </a:extLst>
          </p:cNvPr>
          <p:cNvSpPr>
            <a:spLocks noGrp="1"/>
          </p:cNvSpPr>
          <p:nvPr>
            <p:ph type="title"/>
          </p:nvPr>
        </p:nvSpPr>
        <p:spPr/>
        <p:txBody>
          <a:bodyPr/>
          <a:lstStyle/>
          <a:p>
            <a:r>
              <a:rPr lang="en-US" dirty="0"/>
              <a:t>System FMEAs</a:t>
            </a:r>
          </a:p>
        </p:txBody>
      </p:sp>
      <p:sp>
        <p:nvSpPr>
          <p:cNvPr id="3" name="Content Placeholder 2">
            <a:extLst>
              <a:ext uri="{FF2B5EF4-FFF2-40B4-BE49-F238E27FC236}">
                <a16:creationId xmlns:a16="http://schemas.microsoft.com/office/drawing/2014/main" id="{BEBF33FD-17B3-4468-A474-AB658537DE2C}"/>
              </a:ext>
            </a:extLst>
          </p:cNvPr>
          <p:cNvSpPr>
            <a:spLocks noGrp="1"/>
          </p:cNvSpPr>
          <p:nvPr>
            <p:ph idx="1"/>
          </p:nvPr>
        </p:nvSpPr>
        <p:spPr/>
        <p:txBody>
          <a:bodyPr/>
          <a:lstStyle/>
          <a:p>
            <a:r>
              <a:rPr lang="en-US" dirty="0"/>
              <a:t>Comprised of part level FMEAs.</a:t>
            </a:r>
          </a:p>
          <a:p>
            <a:pPr marL="0" indent="0">
              <a:buNone/>
            </a:pPr>
            <a:endParaRPr lang="en-US" dirty="0"/>
          </a:p>
          <a:p>
            <a:r>
              <a:rPr lang="en-US" dirty="0"/>
              <a:t>All part level FMEAs will tie together to form the system. </a:t>
            </a:r>
          </a:p>
          <a:p>
            <a:pPr marL="0" indent="0">
              <a:buNone/>
            </a:pPr>
            <a:endParaRPr lang="en-US" dirty="0"/>
          </a:p>
          <a:p>
            <a:r>
              <a:rPr lang="en-US" dirty="0"/>
              <a:t>As a FMEA goes lower into the system, into more detail, more failure modes will be considered. </a:t>
            </a:r>
          </a:p>
          <a:p>
            <a:pPr marL="0" indent="0">
              <a:buNone/>
            </a:pPr>
            <a:endParaRPr lang="en-US" dirty="0"/>
          </a:p>
          <a:p>
            <a:r>
              <a:rPr lang="en-US" dirty="0"/>
              <a:t>A system FMEA needs only to go down to the appropriate level of detail. </a:t>
            </a:r>
          </a:p>
        </p:txBody>
      </p:sp>
      <p:sp>
        <p:nvSpPr>
          <p:cNvPr id="4" name="Date Placeholder 3">
            <a:extLst>
              <a:ext uri="{FF2B5EF4-FFF2-40B4-BE49-F238E27FC236}">
                <a16:creationId xmlns:a16="http://schemas.microsoft.com/office/drawing/2014/main" id="{E0F4DDBD-6D31-4EB1-8FD3-B552EBE999A9}"/>
              </a:ext>
            </a:extLst>
          </p:cNvPr>
          <p:cNvSpPr>
            <a:spLocks noGrp="1"/>
          </p:cNvSpPr>
          <p:nvPr>
            <p:ph type="dt" sz="half" idx="10"/>
          </p:nvPr>
        </p:nvSpPr>
        <p:spPr/>
        <p:txBody>
          <a:bodyPr/>
          <a:lstStyle/>
          <a:p>
            <a:fld id="{6304A57F-C35E-4345-80E8-C78CF0FDF95C}" type="datetime1">
              <a:rPr lang="en-US" smtClean="0"/>
              <a:t>5/21/2019</a:t>
            </a:fld>
            <a:endParaRPr lang="en-US" dirty="0"/>
          </a:p>
        </p:txBody>
      </p:sp>
      <p:sp>
        <p:nvSpPr>
          <p:cNvPr id="5" name="Footer Placeholder 4">
            <a:extLst>
              <a:ext uri="{FF2B5EF4-FFF2-40B4-BE49-F238E27FC236}">
                <a16:creationId xmlns:a16="http://schemas.microsoft.com/office/drawing/2014/main" id="{8A5BF7C4-EE49-4E79-9082-74FC949BD169}"/>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36F3CB9F-CC64-4E15-A50D-391D74FAD228}"/>
              </a:ext>
            </a:extLst>
          </p:cNvPr>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493342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0F34D-1C64-44C5-B9A0-4BD592663924}"/>
              </a:ext>
            </a:extLst>
          </p:cNvPr>
          <p:cNvSpPr>
            <a:spLocks noGrp="1"/>
          </p:cNvSpPr>
          <p:nvPr>
            <p:ph type="title"/>
          </p:nvPr>
        </p:nvSpPr>
        <p:spPr/>
        <p:txBody>
          <a:bodyPr/>
          <a:lstStyle/>
          <a:p>
            <a:r>
              <a:rPr lang="en-US" dirty="0"/>
              <a:t>Functional FMEAs</a:t>
            </a:r>
          </a:p>
        </p:txBody>
      </p:sp>
      <p:sp>
        <p:nvSpPr>
          <p:cNvPr id="3" name="Content Placeholder 2">
            <a:extLst>
              <a:ext uri="{FF2B5EF4-FFF2-40B4-BE49-F238E27FC236}">
                <a16:creationId xmlns:a16="http://schemas.microsoft.com/office/drawing/2014/main" id="{256E6C3A-93E5-4598-A53D-C4CD89E75D8A}"/>
              </a:ext>
            </a:extLst>
          </p:cNvPr>
          <p:cNvSpPr>
            <a:spLocks noGrp="1"/>
          </p:cNvSpPr>
          <p:nvPr>
            <p:ph idx="1"/>
          </p:nvPr>
        </p:nvSpPr>
        <p:spPr/>
        <p:txBody>
          <a:bodyPr/>
          <a:lstStyle/>
          <a:p>
            <a:r>
              <a:rPr lang="en-US" dirty="0"/>
              <a:t>AKA Black Box FMEAs</a:t>
            </a:r>
          </a:p>
          <a:p>
            <a:pPr marL="0" indent="0">
              <a:buNone/>
            </a:pPr>
            <a:endParaRPr lang="en-US" dirty="0"/>
          </a:p>
          <a:p>
            <a:r>
              <a:rPr lang="en-US" dirty="0"/>
              <a:t>Focuses on the performance of the intended part or device, rather than on the specific characteristics of the individual part. </a:t>
            </a:r>
          </a:p>
          <a:p>
            <a:pPr marL="0" indent="0">
              <a:buNone/>
            </a:pPr>
            <a:endParaRPr lang="en-US" dirty="0"/>
          </a:p>
          <a:p>
            <a:r>
              <a:rPr lang="en-US" dirty="0"/>
              <a:t>I.E. If a project is in the early design stages, a black box analysis would focus on the function of a device rather than on the exact specifications (color must be blue-gray, knob is 2.15 mm to the left, etc.)</a:t>
            </a:r>
          </a:p>
        </p:txBody>
      </p:sp>
      <p:sp>
        <p:nvSpPr>
          <p:cNvPr id="4" name="Date Placeholder 3">
            <a:extLst>
              <a:ext uri="{FF2B5EF4-FFF2-40B4-BE49-F238E27FC236}">
                <a16:creationId xmlns:a16="http://schemas.microsoft.com/office/drawing/2014/main" id="{39DC96D3-D744-465B-8821-1DB444B8A92A}"/>
              </a:ext>
            </a:extLst>
          </p:cNvPr>
          <p:cNvSpPr>
            <a:spLocks noGrp="1"/>
          </p:cNvSpPr>
          <p:nvPr>
            <p:ph type="dt" sz="half" idx="10"/>
          </p:nvPr>
        </p:nvSpPr>
        <p:spPr/>
        <p:txBody>
          <a:bodyPr/>
          <a:lstStyle/>
          <a:p>
            <a:fld id="{6489A97D-E134-4C57-A7D1-9FE6C80AF352}" type="datetime1">
              <a:rPr lang="en-US" smtClean="0"/>
              <a:t>5/21/2019</a:t>
            </a:fld>
            <a:endParaRPr lang="en-US" dirty="0"/>
          </a:p>
        </p:txBody>
      </p:sp>
      <p:sp>
        <p:nvSpPr>
          <p:cNvPr id="5" name="Footer Placeholder 4">
            <a:extLst>
              <a:ext uri="{FF2B5EF4-FFF2-40B4-BE49-F238E27FC236}">
                <a16:creationId xmlns:a16="http://schemas.microsoft.com/office/drawing/2014/main" id="{23FB1BC1-48B4-4CE6-9F9A-7A647A31AF22}"/>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58B4ACB7-58D8-46BF-82AA-7F09EB74C47F}"/>
              </a:ext>
            </a:extLst>
          </p:cNvPr>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3305191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95539-0BB2-4EF2-A7D7-CBA711C974FB}"/>
              </a:ext>
            </a:extLst>
          </p:cNvPr>
          <p:cNvSpPr>
            <a:spLocks noGrp="1"/>
          </p:cNvSpPr>
          <p:nvPr>
            <p:ph type="title"/>
          </p:nvPr>
        </p:nvSpPr>
        <p:spPr/>
        <p:txBody>
          <a:bodyPr/>
          <a:lstStyle/>
          <a:p>
            <a:r>
              <a:rPr lang="en-US" dirty="0"/>
              <a:t>FMEA</a:t>
            </a:r>
          </a:p>
        </p:txBody>
      </p:sp>
      <p:sp>
        <p:nvSpPr>
          <p:cNvPr id="3" name="Content Placeholder 2">
            <a:extLst>
              <a:ext uri="{FF2B5EF4-FFF2-40B4-BE49-F238E27FC236}">
                <a16:creationId xmlns:a16="http://schemas.microsoft.com/office/drawing/2014/main" id="{84B6EA84-787D-4512-9A39-C42037979603}"/>
              </a:ext>
            </a:extLst>
          </p:cNvPr>
          <p:cNvSpPr>
            <a:spLocks noGrp="1"/>
          </p:cNvSpPr>
          <p:nvPr>
            <p:ph idx="1"/>
          </p:nvPr>
        </p:nvSpPr>
        <p:spPr/>
        <p:txBody>
          <a:bodyPr/>
          <a:lstStyle/>
          <a:p>
            <a:r>
              <a:rPr lang="en-US" dirty="0"/>
              <a:t>It is a detailed analysis of a system down to the component level. </a:t>
            </a:r>
          </a:p>
          <a:p>
            <a:pPr marL="0" indent="0">
              <a:buNone/>
            </a:pPr>
            <a:endParaRPr lang="en-US" dirty="0"/>
          </a:p>
          <a:p>
            <a:pPr lvl="1"/>
            <a:r>
              <a:rPr lang="en-US" dirty="0"/>
              <a:t>All items are classified into:</a:t>
            </a:r>
          </a:p>
          <a:p>
            <a:pPr lvl="2"/>
            <a:r>
              <a:rPr lang="en-US" dirty="0"/>
              <a:t>1. Failure mode</a:t>
            </a:r>
          </a:p>
          <a:p>
            <a:pPr lvl="2"/>
            <a:r>
              <a:rPr lang="en-US" dirty="0"/>
              <a:t>2. Effect of the failure</a:t>
            </a:r>
          </a:p>
          <a:p>
            <a:pPr lvl="2"/>
            <a:r>
              <a:rPr lang="en-US" dirty="0"/>
              <a:t>3. probability of the failure will occur</a:t>
            </a:r>
          </a:p>
          <a:p>
            <a:pPr marL="548640" lvl="2" indent="0">
              <a:buNone/>
            </a:pPr>
            <a:endParaRPr lang="en-US" dirty="0"/>
          </a:p>
          <a:p>
            <a:pPr lvl="1"/>
            <a:r>
              <a:rPr lang="en-US" dirty="0"/>
              <a:t>They are given a RPN (Risk Priority Number) to rate their severity</a:t>
            </a:r>
          </a:p>
          <a:p>
            <a:pPr lvl="1"/>
            <a:endParaRPr lang="en-US" dirty="0"/>
          </a:p>
          <a:p>
            <a:pPr lvl="1"/>
            <a:r>
              <a:rPr lang="en-US" dirty="0"/>
              <a:t>Most common to work from the highest RPN value down</a:t>
            </a:r>
          </a:p>
        </p:txBody>
      </p:sp>
      <p:sp>
        <p:nvSpPr>
          <p:cNvPr id="4" name="Date Placeholder 3">
            <a:extLst>
              <a:ext uri="{FF2B5EF4-FFF2-40B4-BE49-F238E27FC236}">
                <a16:creationId xmlns:a16="http://schemas.microsoft.com/office/drawing/2014/main" id="{B2497A76-D927-48AD-AB18-989A9092C236}"/>
              </a:ext>
            </a:extLst>
          </p:cNvPr>
          <p:cNvSpPr>
            <a:spLocks noGrp="1"/>
          </p:cNvSpPr>
          <p:nvPr>
            <p:ph type="dt" sz="half" idx="10"/>
          </p:nvPr>
        </p:nvSpPr>
        <p:spPr/>
        <p:txBody>
          <a:bodyPr/>
          <a:lstStyle/>
          <a:p>
            <a:fld id="{56E2F1F7-C10B-4698-B373-C1999A027385}" type="datetime1">
              <a:rPr lang="en-US" smtClean="0"/>
              <a:t>5/21/2019</a:t>
            </a:fld>
            <a:endParaRPr lang="en-US" dirty="0"/>
          </a:p>
        </p:txBody>
      </p:sp>
      <p:sp>
        <p:nvSpPr>
          <p:cNvPr id="5" name="Footer Placeholder 4">
            <a:extLst>
              <a:ext uri="{FF2B5EF4-FFF2-40B4-BE49-F238E27FC236}">
                <a16:creationId xmlns:a16="http://schemas.microsoft.com/office/drawing/2014/main" id="{ED24655C-1B0A-4EFC-8E0A-B5BD2AB930D7}"/>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B042D87F-9042-4609-A9A7-6F46CDE6EA10}"/>
              </a:ext>
            </a:extLst>
          </p:cNvPr>
          <p:cNvSpPr>
            <a:spLocks noGrp="1"/>
          </p:cNvSpPr>
          <p:nvPr>
            <p:ph type="sldNum" sz="quarter" idx="12"/>
          </p:nvPr>
        </p:nvSpPr>
        <p:spPr/>
        <p:txBody>
          <a:bodyPr/>
          <a:lstStyle/>
          <a:p>
            <a:fld id="{4FAB73BC-B049-4115-A692-8D63A059BFB8}" type="slidenum">
              <a:rPr lang="en-US" smtClean="0"/>
              <a:t>15</a:t>
            </a:fld>
            <a:endParaRPr lang="en-US" dirty="0"/>
          </a:p>
        </p:txBody>
      </p:sp>
    </p:spTree>
    <p:extLst>
      <p:ext uri="{BB962C8B-B14F-4D97-AF65-F5344CB8AC3E}">
        <p14:creationId xmlns:p14="http://schemas.microsoft.com/office/powerpoint/2010/main" val="2469029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AB54A-CCAE-4A59-955A-49D28DEDE291}"/>
              </a:ext>
            </a:extLst>
          </p:cNvPr>
          <p:cNvSpPr>
            <a:spLocks noGrp="1"/>
          </p:cNvSpPr>
          <p:nvPr>
            <p:ph type="title"/>
          </p:nvPr>
        </p:nvSpPr>
        <p:spPr/>
        <p:txBody>
          <a:bodyPr/>
          <a:lstStyle/>
          <a:p>
            <a:r>
              <a:rPr lang="en-US" dirty="0"/>
              <a:t>FMEA Steps</a:t>
            </a:r>
          </a:p>
        </p:txBody>
      </p:sp>
      <p:sp>
        <p:nvSpPr>
          <p:cNvPr id="3" name="Content Placeholder 2">
            <a:extLst>
              <a:ext uri="{FF2B5EF4-FFF2-40B4-BE49-F238E27FC236}">
                <a16:creationId xmlns:a16="http://schemas.microsoft.com/office/drawing/2014/main" id="{05881C9E-1A25-408E-959A-F5AF599FBA3D}"/>
              </a:ext>
            </a:extLst>
          </p:cNvPr>
          <p:cNvSpPr>
            <a:spLocks noGrp="1"/>
          </p:cNvSpPr>
          <p:nvPr>
            <p:ph idx="1"/>
          </p:nvPr>
        </p:nvSpPr>
        <p:spPr/>
        <p:txBody>
          <a:bodyPr/>
          <a:lstStyle/>
          <a:p>
            <a:r>
              <a:rPr lang="en-US" dirty="0"/>
              <a:t>Assemble a cross functional team</a:t>
            </a:r>
          </a:p>
          <a:p>
            <a:r>
              <a:rPr lang="en-US" dirty="0"/>
              <a:t>Identify the scope of the FMEA (concept, system, design, process, or service? How detailed should it be? Etc.)</a:t>
            </a:r>
          </a:p>
          <a:p>
            <a:r>
              <a:rPr lang="en-US" dirty="0"/>
              <a:t>Fill in the relevant information in the FMEA form.</a:t>
            </a:r>
          </a:p>
          <a:p>
            <a:pPr lvl="1"/>
            <a:r>
              <a:rPr lang="en-US" dirty="0"/>
              <a:t>Helps you identify:</a:t>
            </a:r>
          </a:p>
          <a:p>
            <a:pPr lvl="2"/>
            <a:r>
              <a:rPr lang="en-US" dirty="0"/>
              <a:t>1. Potential failures and effects</a:t>
            </a:r>
          </a:p>
          <a:p>
            <a:pPr lvl="2"/>
            <a:r>
              <a:rPr lang="en-US" dirty="0"/>
              <a:t>2. Severity</a:t>
            </a:r>
          </a:p>
          <a:p>
            <a:pPr lvl="2"/>
            <a:r>
              <a:rPr lang="en-US" dirty="0"/>
              <a:t>3. Gauge likelihood of occurrence</a:t>
            </a:r>
          </a:p>
          <a:p>
            <a:pPr lvl="2"/>
            <a:r>
              <a:rPr lang="en-US" dirty="0"/>
              <a:t>4. Failure detection</a:t>
            </a:r>
          </a:p>
          <a:p>
            <a:pPr lvl="2"/>
            <a:r>
              <a:rPr lang="en-US" dirty="0"/>
              <a:t>5. assign risk propriety number (RPN)</a:t>
            </a:r>
          </a:p>
        </p:txBody>
      </p:sp>
      <p:sp>
        <p:nvSpPr>
          <p:cNvPr id="4" name="Date Placeholder 3">
            <a:extLst>
              <a:ext uri="{FF2B5EF4-FFF2-40B4-BE49-F238E27FC236}">
                <a16:creationId xmlns:a16="http://schemas.microsoft.com/office/drawing/2014/main" id="{0B8E5B72-791D-4669-93C5-8C7E26974866}"/>
              </a:ext>
            </a:extLst>
          </p:cNvPr>
          <p:cNvSpPr>
            <a:spLocks noGrp="1"/>
          </p:cNvSpPr>
          <p:nvPr>
            <p:ph type="dt" sz="half" idx="10"/>
          </p:nvPr>
        </p:nvSpPr>
        <p:spPr/>
        <p:txBody>
          <a:bodyPr/>
          <a:lstStyle/>
          <a:p>
            <a:fld id="{494CEE65-D75E-4EEB-9949-5BB39CC52A24}" type="datetime1">
              <a:rPr lang="en-US" smtClean="0"/>
              <a:t>5/21/2019</a:t>
            </a:fld>
            <a:endParaRPr lang="en-US" dirty="0"/>
          </a:p>
        </p:txBody>
      </p:sp>
      <p:sp>
        <p:nvSpPr>
          <p:cNvPr id="5" name="Footer Placeholder 4">
            <a:extLst>
              <a:ext uri="{FF2B5EF4-FFF2-40B4-BE49-F238E27FC236}">
                <a16:creationId xmlns:a16="http://schemas.microsoft.com/office/drawing/2014/main" id="{D233D597-F8AB-409A-A2D2-6756D9ABC56A}"/>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44285673-1C32-4F1A-AA82-4842792A7386}"/>
              </a:ext>
            </a:extLst>
          </p:cNvPr>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1142988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FA967-442B-4EF6-86AA-50D187238AC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A18FF1C-70CB-4475-BB49-4B8687F74E22}"/>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BA483EBB-7197-4CED-B612-E7AED2F7BF07}"/>
              </a:ext>
            </a:extLst>
          </p:cNvPr>
          <p:cNvPicPr>
            <a:picLocks noChangeAspect="1"/>
          </p:cNvPicPr>
          <p:nvPr/>
        </p:nvPicPr>
        <p:blipFill>
          <a:blip r:embed="rId2"/>
          <a:stretch>
            <a:fillRect/>
          </a:stretch>
        </p:blipFill>
        <p:spPr>
          <a:xfrm>
            <a:off x="1244530" y="0"/>
            <a:ext cx="9702940" cy="6858000"/>
          </a:xfrm>
          <a:prstGeom prst="rect">
            <a:avLst/>
          </a:prstGeom>
        </p:spPr>
      </p:pic>
      <p:sp>
        <p:nvSpPr>
          <p:cNvPr id="5" name="Date Placeholder 4">
            <a:extLst>
              <a:ext uri="{FF2B5EF4-FFF2-40B4-BE49-F238E27FC236}">
                <a16:creationId xmlns:a16="http://schemas.microsoft.com/office/drawing/2014/main" id="{0DD4352C-D3B0-4BBE-AF1E-A662D15B02DB}"/>
              </a:ext>
            </a:extLst>
          </p:cNvPr>
          <p:cNvSpPr>
            <a:spLocks noGrp="1"/>
          </p:cNvSpPr>
          <p:nvPr>
            <p:ph type="dt" sz="half" idx="10"/>
          </p:nvPr>
        </p:nvSpPr>
        <p:spPr/>
        <p:txBody>
          <a:bodyPr/>
          <a:lstStyle/>
          <a:p>
            <a:fld id="{9D2A0F07-D96C-4314-AAFC-2BC47F328387}" type="datetime1">
              <a:rPr lang="en-US" smtClean="0"/>
              <a:t>5/21/2019</a:t>
            </a:fld>
            <a:endParaRPr lang="en-US" dirty="0"/>
          </a:p>
        </p:txBody>
      </p:sp>
      <p:sp>
        <p:nvSpPr>
          <p:cNvPr id="6" name="Footer Placeholder 5">
            <a:extLst>
              <a:ext uri="{FF2B5EF4-FFF2-40B4-BE49-F238E27FC236}">
                <a16:creationId xmlns:a16="http://schemas.microsoft.com/office/drawing/2014/main" id="{1BF3C09A-90C0-4E16-B557-2CA0E27FB030}"/>
              </a:ext>
            </a:extLst>
          </p:cNvPr>
          <p:cNvSpPr>
            <a:spLocks noGrp="1"/>
          </p:cNvSpPr>
          <p:nvPr>
            <p:ph type="ftr" sz="quarter" idx="11"/>
          </p:nvPr>
        </p:nvSpPr>
        <p:spPr/>
        <p:txBody>
          <a:bodyPr/>
          <a:lstStyle/>
          <a:p>
            <a:r>
              <a:rPr lang="en-US"/>
              <a:t>ICC Process Operations           ENGT-2230 Rev A</a:t>
            </a:r>
            <a:endParaRPr lang="en-US" dirty="0"/>
          </a:p>
        </p:txBody>
      </p:sp>
      <p:sp>
        <p:nvSpPr>
          <p:cNvPr id="7" name="Slide Number Placeholder 6">
            <a:extLst>
              <a:ext uri="{FF2B5EF4-FFF2-40B4-BE49-F238E27FC236}">
                <a16:creationId xmlns:a16="http://schemas.microsoft.com/office/drawing/2014/main" id="{F4F36D08-908F-47F4-BD72-07DBDE35525A}"/>
              </a:ext>
            </a:extLst>
          </p:cNvPr>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36244008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558EC-F6B9-4667-96B4-3E441423F20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AB4EA69-D1B4-4111-B0B5-3629AB7DB30A}"/>
              </a:ext>
            </a:extLst>
          </p:cNvPr>
          <p:cNvSpPr>
            <a:spLocks noGrp="1"/>
          </p:cNvSpPr>
          <p:nvPr>
            <p:ph idx="1"/>
          </p:nvPr>
        </p:nvSpPr>
        <p:spPr/>
        <p:txBody>
          <a:bodyPr/>
          <a:lstStyle/>
          <a:p>
            <a:endParaRPr lang="en-US"/>
          </a:p>
        </p:txBody>
      </p:sp>
      <p:pic>
        <p:nvPicPr>
          <p:cNvPr id="6" name="Picture 5">
            <a:extLst>
              <a:ext uri="{FF2B5EF4-FFF2-40B4-BE49-F238E27FC236}">
                <a16:creationId xmlns:a16="http://schemas.microsoft.com/office/drawing/2014/main" id="{560EBFA9-795D-482E-8122-A8521E8B0646}"/>
              </a:ext>
            </a:extLst>
          </p:cNvPr>
          <p:cNvPicPr>
            <a:picLocks noChangeAspect="1"/>
          </p:cNvPicPr>
          <p:nvPr/>
        </p:nvPicPr>
        <p:blipFill>
          <a:blip r:embed="rId2"/>
          <a:stretch>
            <a:fillRect/>
          </a:stretch>
        </p:blipFill>
        <p:spPr>
          <a:xfrm>
            <a:off x="1244530" y="0"/>
            <a:ext cx="9702940" cy="6858000"/>
          </a:xfrm>
          <a:prstGeom prst="rect">
            <a:avLst/>
          </a:prstGeom>
        </p:spPr>
      </p:pic>
      <p:sp>
        <p:nvSpPr>
          <p:cNvPr id="4" name="Date Placeholder 3">
            <a:extLst>
              <a:ext uri="{FF2B5EF4-FFF2-40B4-BE49-F238E27FC236}">
                <a16:creationId xmlns:a16="http://schemas.microsoft.com/office/drawing/2014/main" id="{02F666AD-1EB3-4277-BB8F-A14319AAB334}"/>
              </a:ext>
            </a:extLst>
          </p:cNvPr>
          <p:cNvSpPr>
            <a:spLocks noGrp="1"/>
          </p:cNvSpPr>
          <p:nvPr>
            <p:ph type="dt" sz="half" idx="10"/>
          </p:nvPr>
        </p:nvSpPr>
        <p:spPr/>
        <p:txBody>
          <a:bodyPr/>
          <a:lstStyle/>
          <a:p>
            <a:fld id="{DC69274A-C167-406F-BC2B-DA46ADAF0D24}" type="datetime1">
              <a:rPr lang="en-US" smtClean="0"/>
              <a:t>5/21/2019</a:t>
            </a:fld>
            <a:endParaRPr lang="en-US" dirty="0"/>
          </a:p>
        </p:txBody>
      </p:sp>
      <p:sp>
        <p:nvSpPr>
          <p:cNvPr id="5" name="Footer Placeholder 4">
            <a:extLst>
              <a:ext uri="{FF2B5EF4-FFF2-40B4-BE49-F238E27FC236}">
                <a16:creationId xmlns:a16="http://schemas.microsoft.com/office/drawing/2014/main" id="{1AA1C2A9-A2BD-4A0B-934D-F794DCEE7001}"/>
              </a:ext>
            </a:extLst>
          </p:cNvPr>
          <p:cNvSpPr>
            <a:spLocks noGrp="1"/>
          </p:cNvSpPr>
          <p:nvPr>
            <p:ph type="ftr" sz="quarter" idx="11"/>
          </p:nvPr>
        </p:nvSpPr>
        <p:spPr/>
        <p:txBody>
          <a:bodyPr/>
          <a:lstStyle/>
          <a:p>
            <a:r>
              <a:rPr lang="en-US"/>
              <a:t>ICC Process Operations           ENGT-2230 Rev A</a:t>
            </a:r>
            <a:endParaRPr lang="en-US" dirty="0"/>
          </a:p>
        </p:txBody>
      </p:sp>
      <p:sp>
        <p:nvSpPr>
          <p:cNvPr id="7" name="Slide Number Placeholder 6">
            <a:extLst>
              <a:ext uri="{FF2B5EF4-FFF2-40B4-BE49-F238E27FC236}">
                <a16:creationId xmlns:a16="http://schemas.microsoft.com/office/drawing/2014/main" id="{8B6C585E-20F3-4759-8AB3-D67A024AFFFE}"/>
              </a:ext>
            </a:extLst>
          </p:cNvPr>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21321662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2205B-283B-4CFF-9547-BE710CBCC79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0B3B3C0-A3A0-4F46-A2FC-0DBA859EE5A2}"/>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87440613-85C5-4B54-8FE0-98BF1700BFF8}"/>
              </a:ext>
            </a:extLst>
          </p:cNvPr>
          <p:cNvPicPr>
            <a:picLocks noChangeAspect="1"/>
          </p:cNvPicPr>
          <p:nvPr/>
        </p:nvPicPr>
        <p:blipFill>
          <a:blip r:embed="rId2"/>
          <a:stretch>
            <a:fillRect/>
          </a:stretch>
        </p:blipFill>
        <p:spPr>
          <a:xfrm>
            <a:off x="1244530" y="0"/>
            <a:ext cx="9702940" cy="6858000"/>
          </a:xfrm>
          <a:prstGeom prst="rect">
            <a:avLst/>
          </a:prstGeom>
        </p:spPr>
      </p:pic>
      <p:sp>
        <p:nvSpPr>
          <p:cNvPr id="5" name="Date Placeholder 4">
            <a:extLst>
              <a:ext uri="{FF2B5EF4-FFF2-40B4-BE49-F238E27FC236}">
                <a16:creationId xmlns:a16="http://schemas.microsoft.com/office/drawing/2014/main" id="{BD514FB0-C8B3-4345-9EFB-478B7A6E287F}"/>
              </a:ext>
            </a:extLst>
          </p:cNvPr>
          <p:cNvSpPr>
            <a:spLocks noGrp="1"/>
          </p:cNvSpPr>
          <p:nvPr>
            <p:ph type="dt" sz="half" idx="10"/>
          </p:nvPr>
        </p:nvSpPr>
        <p:spPr/>
        <p:txBody>
          <a:bodyPr/>
          <a:lstStyle/>
          <a:p>
            <a:fld id="{31BEE345-141E-4C79-B466-B69BB638C8B4}" type="datetime1">
              <a:rPr lang="en-US" smtClean="0"/>
              <a:t>5/21/2019</a:t>
            </a:fld>
            <a:endParaRPr lang="en-US" dirty="0"/>
          </a:p>
        </p:txBody>
      </p:sp>
      <p:sp>
        <p:nvSpPr>
          <p:cNvPr id="6" name="Footer Placeholder 5">
            <a:extLst>
              <a:ext uri="{FF2B5EF4-FFF2-40B4-BE49-F238E27FC236}">
                <a16:creationId xmlns:a16="http://schemas.microsoft.com/office/drawing/2014/main" id="{D6439F67-4252-425A-9E44-02A479F0D925}"/>
              </a:ext>
            </a:extLst>
          </p:cNvPr>
          <p:cNvSpPr>
            <a:spLocks noGrp="1"/>
          </p:cNvSpPr>
          <p:nvPr>
            <p:ph type="ftr" sz="quarter" idx="11"/>
          </p:nvPr>
        </p:nvSpPr>
        <p:spPr/>
        <p:txBody>
          <a:bodyPr/>
          <a:lstStyle/>
          <a:p>
            <a:r>
              <a:rPr lang="en-US"/>
              <a:t>ICC Process Operations           ENGT-2230 Rev A</a:t>
            </a:r>
            <a:endParaRPr lang="en-US" dirty="0"/>
          </a:p>
        </p:txBody>
      </p:sp>
      <p:sp>
        <p:nvSpPr>
          <p:cNvPr id="7" name="Slide Number Placeholder 6">
            <a:extLst>
              <a:ext uri="{FF2B5EF4-FFF2-40B4-BE49-F238E27FC236}">
                <a16:creationId xmlns:a16="http://schemas.microsoft.com/office/drawing/2014/main" id="{3EACC973-37E7-4FF9-AF7F-7060A42DED31}"/>
              </a:ext>
            </a:extLst>
          </p:cNvPr>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3650294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F9319-85DC-4B3B-B5DB-89C3949A0015}"/>
              </a:ext>
            </a:extLst>
          </p:cNvPr>
          <p:cNvSpPr>
            <a:spLocks noGrp="1"/>
          </p:cNvSpPr>
          <p:nvPr>
            <p:ph type="title"/>
          </p:nvPr>
        </p:nvSpPr>
        <p:spPr/>
        <p:txBody>
          <a:bodyPr>
            <a:normAutofit fontScale="90000"/>
          </a:bodyPr>
          <a:lstStyle/>
          <a:p>
            <a:r>
              <a:rPr lang="en-US" dirty="0"/>
              <a:t>Failure Modes and Effects Analysis</a:t>
            </a:r>
          </a:p>
        </p:txBody>
      </p:sp>
      <p:sp>
        <p:nvSpPr>
          <p:cNvPr id="3" name="Content Placeholder 2">
            <a:extLst>
              <a:ext uri="{FF2B5EF4-FFF2-40B4-BE49-F238E27FC236}">
                <a16:creationId xmlns:a16="http://schemas.microsoft.com/office/drawing/2014/main" id="{4AD01F83-E1E3-4A97-8DB7-302CD9F64EEA}"/>
              </a:ext>
            </a:extLst>
          </p:cNvPr>
          <p:cNvSpPr>
            <a:spLocks noGrp="1"/>
          </p:cNvSpPr>
          <p:nvPr>
            <p:ph idx="1"/>
          </p:nvPr>
        </p:nvSpPr>
        <p:spPr/>
        <p:txBody>
          <a:bodyPr/>
          <a:lstStyle/>
          <a:p>
            <a:r>
              <a:rPr lang="en-US" dirty="0"/>
              <a:t>AKA</a:t>
            </a:r>
          </a:p>
          <a:p>
            <a:pPr lvl="1"/>
            <a:r>
              <a:rPr lang="en-US" dirty="0"/>
              <a:t>Potential Failure Modes and Effects Analysis: PFMEA</a:t>
            </a:r>
          </a:p>
          <a:p>
            <a:pPr lvl="1"/>
            <a:r>
              <a:rPr lang="en-US" dirty="0"/>
              <a:t>Failure Modes, Effects, and Criticality Analysis: FMECA</a:t>
            </a:r>
          </a:p>
        </p:txBody>
      </p:sp>
      <p:sp>
        <p:nvSpPr>
          <p:cNvPr id="4" name="Date Placeholder 3">
            <a:extLst>
              <a:ext uri="{FF2B5EF4-FFF2-40B4-BE49-F238E27FC236}">
                <a16:creationId xmlns:a16="http://schemas.microsoft.com/office/drawing/2014/main" id="{C500A7FE-C18C-4545-A515-199103465A88}"/>
              </a:ext>
            </a:extLst>
          </p:cNvPr>
          <p:cNvSpPr>
            <a:spLocks noGrp="1"/>
          </p:cNvSpPr>
          <p:nvPr>
            <p:ph type="dt" sz="half" idx="10"/>
          </p:nvPr>
        </p:nvSpPr>
        <p:spPr/>
        <p:txBody>
          <a:bodyPr/>
          <a:lstStyle/>
          <a:p>
            <a:fld id="{0619E7E0-615D-4F92-9A1B-93A55B93A00E}" type="datetime1">
              <a:rPr lang="en-US" smtClean="0"/>
              <a:t>5/21/2019</a:t>
            </a:fld>
            <a:endParaRPr lang="en-US" dirty="0"/>
          </a:p>
        </p:txBody>
      </p:sp>
      <p:sp>
        <p:nvSpPr>
          <p:cNvPr id="5" name="Footer Placeholder 4">
            <a:extLst>
              <a:ext uri="{FF2B5EF4-FFF2-40B4-BE49-F238E27FC236}">
                <a16:creationId xmlns:a16="http://schemas.microsoft.com/office/drawing/2014/main" id="{521EDFB1-B72F-4016-B9AA-D057D2D17BC0}"/>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FE5AA19F-9511-432C-B025-FC614CF1E35E}"/>
              </a:ext>
            </a:extLst>
          </p:cNvPr>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1690888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DB3DA-319B-474E-9E3D-14D7DD7F12ED}"/>
              </a:ext>
            </a:extLst>
          </p:cNvPr>
          <p:cNvSpPr>
            <a:spLocks noGrp="1"/>
          </p:cNvSpPr>
          <p:nvPr>
            <p:ph type="title"/>
          </p:nvPr>
        </p:nvSpPr>
        <p:spPr/>
        <p:txBody>
          <a:bodyPr/>
          <a:lstStyle/>
          <a:p>
            <a:r>
              <a:rPr lang="en-US" dirty="0"/>
              <a:t>Risk Assessment and RPN</a:t>
            </a:r>
          </a:p>
        </p:txBody>
      </p:sp>
      <p:sp>
        <p:nvSpPr>
          <p:cNvPr id="3" name="Content Placeholder 2">
            <a:extLst>
              <a:ext uri="{FF2B5EF4-FFF2-40B4-BE49-F238E27FC236}">
                <a16:creationId xmlns:a16="http://schemas.microsoft.com/office/drawing/2014/main" id="{1B003632-860C-4404-A80E-90203D85A7CF}"/>
              </a:ext>
            </a:extLst>
          </p:cNvPr>
          <p:cNvSpPr>
            <a:spLocks noGrp="1"/>
          </p:cNvSpPr>
          <p:nvPr>
            <p:ph idx="1"/>
          </p:nvPr>
        </p:nvSpPr>
        <p:spPr/>
        <p:txBody>
          <a:bodyPr/>
          <a:lstStyle/>
          <a:p>
            <a:r>
              <a:rPr lang="en-US" dirty="0"/>
              <a:t>P = Probability this failure will occur</a:t>
            </a:r>
          </a:p>
          <a:p>
            <a:pPr lvl="1"/>
            <a:r>
              <a:rPr lang="en-US" dirty="0"/>
              <a:t>Values are usually from 1-10 (1=no chance, 10=near certainty)</a:t>
            </a:r>
          </a:p>
          <a:p>
            <a:pPr lvl="1"/>
            <a:endParaRPr lang="en-US" dirty="0"/>
          </a:p>
          <a:p>
            <a:r>
              <a:rPr lang="en-US" dirty="0"/>
              <a:t>S = Severity of the effect of the failure on the rest of the system if it were to occur</a:t>
            </a:r>
          </a:p>
          <a:p>
            <a:pPr lvl="1"/>
            <a:r>
              <a:rPr lang="en-US" dirty="0"/>
              <a:t>Values are usually from 1-10 (1=user will likely not notice, 10=user is not safe)</a:t>
            </a:r>
          </a:p>
          <a:p>
            <a:pPr lvl="1"/>
            <a:endParaRPr lang="en-US" dirty="0"/>
          </a:p>
          <a:p>
            <a:r>
              <a:rPr lang="en-US" dirty="0"/>
              <a:t>D=Detection =Measure of the effectiveness of the current controls to identify the potential weaknesses or failure prior to release to production. </a:t>
            </a:r>
          </a:p>
          <a:p>
            <a:pPr lvl="1"/>
            <a:r>
              <a:rPr lang="en-US" dirty="0"/>
              <a:t>Values are usually from 1-10 (1=certainly be caught, 10=indicates design weaknesses will make it to final production without detection</a:t>
            </a:r>
          </a:p>
          <a:p>
            <a:pPr lvl="1"/>
            <a:endParaRPr lang="en-US" dirty="0"/>
          </a:p>
          <a:p>
            <a:pPr lvl="1"/>
            <a:endParaRPr lang="en-US" dirty="0"/>
          </a:p>
          <a:p>
            <a:endParaRPr lang="en-US" dirty="0"/>
          </a:p>
        </p:txBody>
      </p:sp>
      <p:sp>
        <p:nvSpPr>
          <p:cNvPr id="4" name="Date Placeholder 3">
            <a:extLst>
              <a:ext uri="{FF2B5EF4-FFF2-40B4-BE49-F238E27FC236}">
                <a16:creationId xmlns:a16="http://schemas.microsoft.com/office/drawing/2014/main" id="{F9E2497C-AAFF-4431-A53D-0A86C589F084}"/>
              </a:ext>
            </a:extLst>
          </p:cNvPr>
          <p:cNvSpPr>
            <a:spLocks noGrp="1"/>
          </p:cNvSpPr>
          <p:nvPr>
            <p:ph type="dt" sz="half" idx="10"/>
          </p:nvPr>
        </p:nvSpPr>
        <p:spPr/>
        <p:txBody>
          <a:bodyPr/>
          <a:lstStyle/>
          <a:p>
            <a:fld id="{9B465639-7B8F-4299-B8F2-253094A710E5}" type="datetime1">
              <a:rPr lang="en-US" smtClean="0"/>
              <a:t>5/21/2019</a:t>
            </a:fld>
            <a:endParaRPr lang="en-US" dirty="0"/>
          </a:p>
        </p:txBody>
      </p:sp>
      <p:sp>
        <p:nvSpPr>
          <p:cNvPr id="5" name="Footer Placeholder 4">
            <a:extLst>
              <a:ext uri="{FF2B5EF4-FFF2-40B4-BE49-F238E27FC236}">
                <a16:creationId xmlns:a16="http://schemas.microsoft.com/office/drawing/2014/main" id="{9B16F0D1-942B-4625-BD66-C46C58700A19}"/>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3F1132DD-1AD6-4B7A-B840-140772C5F001}"/>
              </a:ext>
            </a:extLst>
          </p:cNvPr>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3778697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A2618-74A1-4ED2-8F3F-A6B7EFB4462F}"/>
              </a:ext>
            </a:extLst>
          </p:cNvPr>
          <p:cNvSpPr>
            <a:spLocks noGrp="1"/>
          </p:cNvSpPr>
          <p:nvPr>
            <p:ph type="title"/>
          </p:nvPr>
        </p:nvSpPr>
        <p:spPr/>
        <p:txBody>
          <a:bodyPr/>
          <a:lstStyle/>
          <a:p>
            <a:r>
              <a:rPr lang="en-US" dirty="0"/>
              <a:t>Risk Assessment and RPN</a:t>
            </a:r>
          </a:p>
        </p:txBody>
      </p:sp>
      <p:sp>
        <p:nvSpPr>
          <p:cNvPr id="3" name="Content Placeholder 2">
            <a:extLst>
              <a:ext uri="{FF2B5EF4-FFF2-40B4-BE49-F238E27FC236}">
                <a16:creationId xmlns:a16="http://schemas.microsoft.com/office/drawing/2014/main" id="{09781FD6-D486-48B1-BFB4-B86CC88550FB}"/>
              </a:ext>
            </a:extLst>
          </p:cNvPr>
          <p:cNvSpPr>
            <a:spLocks noGrp="1"/>
          </p:cNvSpPr>
          <p:nvPr>
            <p:ph idx="1"/>
          </p:nvPr>
        </p:nvSpPr>
        <p:spPr/>
        <p:txBody>
          <a:bodyPr/>
          <a:lstStyle/>
          <a:p>
            <a:pPr marL="0" indent="0" algn="ctr">
              <a:buNone/>
            </a:pPr>
            <a:r>
              <a:rPr lang="en-US" sz="2400" b="1" dirty="0"/>
              <a:t>RPN  = P*S*D</a:t>
            </a:r>
          </a:p>
          <a:p>
            <a:pPr marL="0" indent="0" algn="ctr">
              <a:buNone/>
            </a:pPr>
            <a:endParaRPr lang="en-US" sz="2400" b="1" dirty="0"/>
          </a:p>
          <a:p>
            <a:pPr lvl="1"/>
            <a:r>
              <a:rPr lang="en-US" dirty="0"/>
              <a:t>RPN = Risk Priority Number</a:t>
            </a:r>
          </a:p>
          <a:p>
            <a:pPr marL="274320" lvl="1" indent="0">
              <a:buNone/>
            </a:pPr>
            <a:endParaRPr lang="en-US" dirty="0"/>
          </a:p>
          <a:p>
            <a:pPr lvl="1"/>
            <a:r>
              <a:rPr lang="en-US" dirty="0"/>
              <a:t>P = Probability of failure mode occurrence</a:t>
            </a:r>
          </a:p>
          <a:p>
            <a:pPr lvl="1"/>
            <a:r>
              <a:rPr lang="en-US" dirty="0"/>
              <a:t>S = Severity of the effect of the failure</a:t>
            </a:r>
          </a:p>
          <a:p>
            <a:pPr lvl="1"/>
            <a:r>
              <a:rPr lang="en-US" dirty="0"/>
              <a:t>D = Detection of the effectiveness of the current controls identifying weaknesses</a:t>
            </a:r>
          </a:p>
          <a:p>
            <a:pPr lvl="1"/>
            <a:endParaRPr lang="en-US" dirty="0"/>
          </a:p>
          <a:p>
            <a:pPr lvl="1"/>
            <a:r>
              <a:rPr lang="en-US" dirty="0"/>
              <a:t>The higher the RPN the more urgent the failure on the list</a:t>
            </a:r>
          </a:p>
        </p:txBody>
      </p:sp>
      <p:sp>
        <p:nvSpPr>
          <p:cNvPr id="4" name="Date Placeholder 3">
            <a:extLst>
              <a:ext uri="{FF2B5EF4-FFF2-40B4-BE49-F238E27FC236}">
                <a16:creationId xmlns:a16="http://schemas.microsoft.com/office/drawing/2014/main" id="{68499FE9-38F7-4367-BFD3-BEA7C7E2FA28}"/>
              </a:ext>
            </a:extLst>
          </p:cNvPr>
          <p:cNvSpPr>
            <a:spLocks noGrp="1"/>
          </p:cNvSpPr>
          <p:nvPr>
            <p:ph type="dt" sz="half" idx="10"/>
          </p:nvPr>
        </p:nvSpPr>
        <p:spPr/>
        <p:txBody>
          <a:bodyPr/>
          <a:lstStyle/>
          <a:p>
            <a:fld id="{3604DEF9-E1EB-4686-A01F-D0D473837E72}" type="datetime1">
              <a:rPr lang="en-US" smtClean="0"/>
              <a:t>5/21/2019</a:t>
            </a:fld>
            <a:endParaRPr lang="en-US" dirty="0"/>
          </a:p>
        </p:txBody>
      </p:sp>
      <p:sp>
        <p:nvSpPr>
          <p:cNvPr id="5" name="Footer Placeholder 4">
            <a:extLst>
              <a:ext uri="{FF2B5EF4-FFF2-40B4-BE49-F238E27FC236}">
                <a16:creationId xmlns:a16="http://schemas.microsoft.com/office/drawing/2014/main" id="{C6618BC4-A453-4414-B887-5DC74CCD7140}"/>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E564F10C-DD8E-4E2E-BA94-B088344ACD22}"/>
              </a:ext>
            </a:extLst>
          </p:cNvPr>
          <p:cNvSpPr>
            <a:spLocks noGrp="1"/>
          </p:cNvSpPr>
          <p:nvPr>
            <p:ph type="sldNum" sz="quarter" idx="12"/>
          </p:nvPr>
        </p:nvSpPr>
        <p:spPr/>
        <p:txBody>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3282618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DDF5A-D77D-48F8-9053-F0A75F07866E}"/>
              </a:ext>
            </a:extLst>
          </p:cNvPr>
          <p:cNvSpPr>
            <a:spLocks noGrp="1"/>
          </p:cNvSpPr>
          <p:nvPr>
            <p:ph type="title"/>
          </p:nvPr>
        </p:nvSpPr>
        <p:spPr/>
        <p:txBody>
          <a:bodyPr/>
          <a:lstStyle/>
          <a:p>
            <a:r>
              <a:rPr lang="en-US" dirty="0"/>
              <a:t>Examples to Determine Severity</a:t>
            </a:r>
          </a:p>
        </p:txBody>
      </p:sp>
      <p:graphicFrame>
        <p:nvGraphicFramePr>
          <p:cNvPr id="5" name="Content Placeholder 4">
            <a:extLst>
              <a:ext uri="{FF2B5EF4-FFF2-40B4-BE49-F238E27FC236}">
                <a16:creationId xmlns:a16="http://schemas.microsoft.com/office/drawing/2014/main" id="{BE2CBAEE-BBFD-4FC2-9534-3298A953AAD9}"/>
              </a:ext>
            </a:extLst>
          </p:cNvPr>
          <p:cNvGraphicFramePr>
            <a:graphicFrameLocks noGrp="1"/>
          </p:cNvGraphicFramePr>
          <p:nvPr>
            <p:ph idx="1"/>
            <p:extLst>
              <p:ext uri="{D42A27DB-BD31-4B8C-83A1-F6EECF244321}">
                <p14:modId xmlns:p14="http://schemas.microsoft.com/office/powerpoint/2010/main" val="2912421954"/>
              </p:ext>
            </p:extLst>
          </p:nvPr>
        </p:nvGraphicFramePr>
        <p:xfrm>
          <a:off x="1066800" y="2103438"/>
          <a:ext cx="10058400" cy="3677920"/>
        </p:xfrm>
        <a:graphic>
          <a:graphicData uri="http://schemas.openxmlformats.org/drawingml/2006/table">
            <a:tbl>
              <a:tblPr firstRow="1" bandRow="1">
                <a:tableStyleId>{5C22544A-7EE6-4342-B048-85BDC9FD1C3A}</a:tableStyleId>
              </a:tblPr>
              <a:tblGrid>
                <a:gridCol w="2078182">
                  <a:extLst>
                    <a:ext uri="{9D8B030D-6E8A-4147-A177-3AD203B41FA5}">
                      <a16:colId xmlns:a16="http://schemas.microsoft.com/office/drawing/2014/main" val="3371534724"/>
                    </a:ext>
                  </a:extLst>
                </a:gridCol>
                <a:gridCol w="7980218">
                  <a:extLst>
                    <a:ext uri="{9D8B030D-6E8A-4147-A177-3AD203B41FA5}">
                      <a16:colId xmlns:a16="http://schemas.microsoft.com/office/drawing/2014/main" val="2873234557"/>
                    </a:ext>
                  </a:extLst>
                </a:gridCol>
              </a:tblGrid>
              <a:tr h="370840">
                <a:tc>
                  <a:txBody>
                    <a:bodyPr/>
                    <a:lstStyle/>
                    <a:p>
                      <a:pPr algn="ctr"/>
                      <a:r>
                        <a:rPr lang="en-US" dirty="0"/>
                        <a:t>Rating</a:t>
                      </a:r>
                    </a:p>
                  </a:txBody>
                  <a:tcPr/>
                </a:tc>
                <a:tc>
                  <a:txBody>
                    <a:bodyPr/>
                    <a:lstStyle/>
                    <a:p>
                      <a:pPr algn="ctr"/>
                      <a:r>
                        <a:rPr lang="en-US" dirty="0"/>
                        <a:t>Meaning</a:t>
                      </a:r>
                    </a:p>
                  </a:txBody>
                  <a:tcPr/>
                </a:tc>
                <a:extLst>
                  <a:ext uri="{0D108BD9-81ED-4DB2-BD59-A6C34878D82A}">
                    <a16:rowId xmlns:a16="http://schemas.microsoft.com/office/drawing/2014/main" val="4103221442"/>
                  </a:ext>
                </a:extLst>
              </a:tr>
              <a:tr h="370840">
                <a:tc>
                  <a:txBody>
                    <a:bodyPr/>
                    <a:lstStyle/>
                    <a:p>
                      <a:pPr algn="ctr"/>
                      <a:r>
                        <a:rPr lang="en-US" dirty="0"/>
                        <a:t>1</a:t>
                      </a:r>
                    </a:p>
                  </a:txBody>
                  <a:tcPr/>
                </a:tc>
                <a:tc>
                  <a:txBody>
                    <a:bodyPr/>
                    <a:lstStyle/>
                    <a:p>
                      <a:r>
                        <a:rPr lang="en-US" dirty="0"/>
                        <a:t> No effect, no danger</a:t>
                      </a:r>
                    </a:p>
                  </a:txBody>
                  <a:tcPr/>
                </a:tc>
                <a:extLst>
                  <a:ext uri="{0D108BD9-81ED-4DB2-BD59-A6C34878D82A}">
                    <a16:rowId xmlns:a16="http://schemas.microsoft.com/office/drawing/2014/main" val="641287564"/>
                  </a:ext>
                </a:extLst>
              </a:tr>
              <a:tr h="370840">
                <a:tc>
                  <a:txBody>
                    <a:bodyPr/>
                    <a:lstStyle/>
                    <a:p>
                      <a:pPr algn="ctr"/>
                      <a:r>
                        <a:rPr lang="en-US" dirty="0"/>
                        <a:t>2</a:t>
                      </a:r>
                    </a:p>
                  </a:txBody>
                  <a:tcPr/>
                </a:tc>
                <a:tc>
                  <a:txBody>
                    <a:bodyPr/>
                    <a:lstStyle/>
                    <a:p>
                      <a:r>
                        <a:rPr lang="en-US" dirty="0"/>
                        <a:t>Very minor – usually noticed only by discriminating or very observant users</a:t>
                      </a:r>
                    </a:p>
                  </a:txBody>
                  <a:tcPr/>
                </a:tc>
                <a:extLst>
                  <a:ext uri="{0D108BD9-81ED-4DB2-BD59-A6C34878D82A}">
                    <a16:rowId xmlns:a16="http://schemas.microsoft.com/office/drawing/2014/main" val="761128323"/>
                  </a:ext>
                </a:extLst>
              </a:tr>
              <a:tr h="370840">
                <a:tc>
                  <a:txBody>
                    <a:bodyPr/>
                    <a:lstStyle/>
                    <a:p>
                      <a:pPr algn="ctr"/>
                      <a:r>
                        <a:rPr lang="en-US" dirty="0"/>
                        <a:t>3</a:t>
                      </a:r>
                    </a:p>
                  </a:txBody>
                  <a:tcPr/>
                </a:tc>
                <a:tc>
                  <a:txBody>
                    <a:bodyPr/>
                    <a:lstStyle/>
                    <a:p>
                      <a:r>
                        <a:rPr lang="en-US" dirty="0"/>
                        <a:t>Minor – only minor part of the system affected; noticed by the average user</a:t>
                      </a:r>
                    </a:p>
                  </a:txBody>
                  <a:tcPr/>
                </a:tc>
                <a:extLst>
                  <a:ext uri="{0D108BD9-81ED-4DB2-BD59-A6C34878D82A}">
                    <a16:rowId xmlns:a16="http://schemas.microsoft.com/office/drawing/2014/main" val="398342522"/>
                  </a:ext>
                </a:extLst>
              </a:tr>
              <a:tr h="370840">
                <a:tc>
                  <a:txBody>
                    <a:bodyPr/>
                    <a:lstStyle/>
                    <a:p>
                      <a:pPr algn="ctr"/>
                      <a:r>
                        <a:rPr lang="en-US" dirty="0"/>
                        <a:t>4-6</a:t>
                      </a:r>
                    </a:p>
                  </a:txBody>
                  <a:tcPr/>
                </a:tc>
                <a:tc>
                  <a:txBody>
                    <a:bodyPr/>
                    <a:lstStyle/>
                    <a:p>
                      <a:r>
                        <a:rPr lang="en-US" dirty="0"/>
                        <a:t>Moderate – most users are inconvenienced and/or annoyed</a:t>
                      </a:r>
                    </a:p>
                  </a:txBody>
                  <a:tcPr/>
                </a:tc>
                <a:extLst>
                  <a:ext uri="{0D108BD9-81ED-4DB2-BD59-A6C34878D82A}">
                    <a16:rowId xmlns:a16="http://schemas.microsoft.com/office/drawing/2014/main" val="170311258"/>
                  </a:ext>
                </a:extLst>
              </a:tr>
              <a:tr h="370840">
                <a:tc>
                  <a:txBody>
                    <a:bodyPr/>
                    <a:lstStyle/>
                    <a:p>
                      <a:pPr algn="ctr"/>
                      <a:r>
                        <a:rPr lang="en-US" dirty="0"/>
                        <a:t>7-8</a:t>
                      </a:r>
                    </a:p>
                  </a:txBody>
                  <a:tcPr/>
                </a:tc>
                <a:tc>
                  <a:txBody>
                    <a:bodyPr/>
                    <a:lstStyle/>
                    <a:p>
                      <a:r>
                        <a:rPr lang="en-US" dirty="0"/>
                        <a:t>High – loss of primary function; users are dissatisfied</a:t>
                      </a:r>
                    </a:p>
                  </a:txBody>
                  <a:tcPr/>
                </a:tc>
                <a:extLst>
                  <a:ext uri="{0D108BD9-81ED-4DB2-BD59-A6C34878D82A}">
                    <a16:rowId xmlns:a16="http://schemas.microsoft.com/office/drawing/2014/main" val="3212228878"/>
                  </a:ext>
                </a:extLst>
              </a:tr>
              <a:tr h="370840">
                <a:tc>
                  <a:txBody>
                    <a:bodyPr/>
                    <a:lstStyle/>
                    <a:p>
                      <a:pPr algn="ctr"/>
                      <a:r>
                        <a:rPr lang="en-US" dirty="0"/>
                        <a:t>9-10</a:t>
                      </a:r>
                    </a:p>
                  </a:txBody>
                  <a:tcPr/>
                </a:tc>
                <a:tc>
                  <a:txBody>
                    <a:bodyPr/>
                    <a:lstStyle/>
                    <a:p>
                      <a:r>
                        <a:rPr lang="en-US" dirty="0"/>
                        <a:t>Very high – hazardous. Product becomes inoperative, customers angered. Failure constitutes a safety hazard and can cause injury or death. </a:t>
                      </a:r>
                    </a:p>
                  </a:txBody>
                  <a:tcPr/>
                </a:tc>
                <a:extLst>
                  <a:ext uri="{0D108BD9-81ED-4DB2-BD59-A6C34878D82A}">
                    <a16:rowId xmlns:a16="http://schemas.microsoft.com/office/drawing/2014/main" val="4146000505"/>
                  </a:ext>
                </a:extLst>
              </a:tr>
            </a:tbl>
          </a:graphicData>
        </a:graphic>
      </p:graphicFrame>
      <p:sp>
        <p:nvSpPr>
          <p:cNvPr id="3" name="Date Placeholder 2">
            <a:extLst>
              <a:ext uri="{FF2B5EF4-FFF2-40B4-BE49-F238E27FC236}">
                <a16:creationId xmlns:a16="http://schemas.microsoft.com/office/drawing/2014/main" id="{B9D227CB-B063-44DF-90D6-F221E54ADF78}"/>
              </a:ext>
            </a:extLst>
          </p:cNvPr>
          <p:cNvSpPr>
            <a:spLocks noGrp="1"/>
          </p:cNvSpPr>
          <p:nvPr>
            <p:ph type="dt" sz="half" idx="10"/>
          </p:nvPr>
        </p:nvSpPr>
        <p:spPr/>
        <p:txBody>
          <a:bodyPr/>
          <a:lstStyle/>
          <a:p>
            <a:fld id="{36BCC237-9F0E-46FA-8C0B-3BEA67155C7D}" type="datetime1">
              <a:rPr lang="en-US" smtClean="0"/>
              <a:t>5/21/2019</a:t>
            </a:fld>
            <a:endParaRPr lang="en-US" dirty="0"/>
          </a:p>
        </p:txBody>
      </p:sp>
      <p:sp>
        <p:nvSpPr>
          <p:cNvPr id="4" name="Footer Placeholder 3">
            <a:extLst>
              <a:ext uri="{FF2B5EF4-FFF2-40B4-BE49-F238E27FC236}">
                <a16:creationId xmlns:a16="http://schemas.microsoft.com/office/drawing/2014/main" id="{AC6477CC-2D56-411B-994A-A8D739BD3BE9}"/>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1956AB3B-3505-4246-8FAF-5B422944BFBA}"/>
              </a:ext>
            </a:extLst>
          </p:cNvPr>
          <p:cNvSpPr>
            <a:spLocks noGrp="1"/>
          </p:cNvSpPr>
          <p:nvPr>
            <p:ph type="sldNum" sz="quarter" idx="12"/>
          </p:nvPr>
        </p:nvSpPr>
        <p:spPr/>
        <p:txBody>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464069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545F3-59EE-476F-A261-C60DD4A666BE}"/>
              </a:ext>
            </a:extLst>
          </p:cNvPr>
          <p:cNvSpPr>
            <a:spLocks noGrp="1"/>
          </p:cNvSpPr>
          <p:nvPr>
            <p:ph type="title"/>
          </p:nvPr>
        </p:nvSpPr>
        <p:spPr/>
        <p:txBody>
          <a:bodyPr>
            <a:normAutofit fontScale="90000"/>
          </a:bodyPr>
          <a:lstStyle/>
          <a:p>
            <a:r>
              <a:rPr lang="en-US" dirty="0"/>
              <a:t>Example to determine the occurrence:</a:t>
            </a:r>
          </a:p>
        </p:txBody>
      </p:sp>
      <p:graphicFrame>
        <p:nvGraphicFramePr>
          <p:cNvPr id="4" name="Content Placeholder 3">
            <a:extLst>
              <a:ext uri="{FF2B5EF4-FFF2-40B4-BE49-F238E27FC236}">
                <a16:creationId xmlns:a16="http://schemas.microsoft.com/office/drawing/2014/main" id="{E1E7E5D8-F76D-47AC-9A0A-35DB0B6F0AE2}"/>
              </a:ext>
            </a:extLst>
          </p:cNvPr>
          <p:cNvGraphicFramePr>
            <a:graphicFrameLocks noGrp="1"/>
          </p:cNvGraphicFramePr>
          <p:nvPr>
            <p:ph idx="1"/>
            <p:extLst>
              <p:ext uri="{D42A27DB-BD31-4B8C-83A1-F6EECF244321}">
                <p14:modId xmlns:p14="http://schemas.microsoft.com/office/powerpoint/2010/main" val="3453874220"/>
              </p:ext>
            </p:extLst>
          </p:nvPr>
        </p:nvGraphicFramePr>
        <p:xfrm>
          <a:off x="1066800" y="2103438"/>
          <a:ext cx="10058400" cy="3139440"/>
        </p:xfrm>
        <a:graphic>
          <a:graphicData uri="http://schemas.openxmlformats.org/drawingml/2006/table">
            <a:tbl>
              <a:tblPr firstRow="1" bandRow="1">
                <a:tableStyleId>{5C22544A-7EE6-4342-B048-85BDC9FD1C3A}</a:tableStyleId>
              </a:tblPr>
              <a:tblGrid>
                <a:gridCol w="2258291">
                  <a:extLst>
                    <a:ext uri="{9D8B030D-6E8A-4147-A177-3AD203B41FA5}">
                      <a16:colId xmlns:a16="http://schemas.microsoft.com/office/drawing/2014/main" val="3156660023"/>
                    </a:ext>
                  </a:extLst>
                </a:gridCol>
                <a:gridCol w="7800109">
                  <a:extLst>
                    <a:ext uri="{9D8B030D-6E8A-4147-A177-3AD203B41FA5}">
                      <a16:colId xmlns:a16="http://schemas.microsoft.com/office/drawing/2014/main" val="1355817623"/>
                    </a:ext>
                  </a:extLst>
                </a:gridCol>
              </a:tblGrid>
              <a:tr h="370840">
                <a:tc>
                  <a:txBody>
                    <a:bodyPr/>
                    <a:lstStyle/>
                    <a:p>
                      <a:pPr algn="ctr"/>
                      <a:r>
                        <a:rPr lang="en-US" dirty="0"/>
                        <a:t>Rating</a:t>
                      </a:r>
                    </a:p>
                  </a:txBody>
                  <a:tcPr/>
                </a:tc>
                <a:tc>
                  <a:txBody>
                    <a:bodyPr/>
                    <a:lstStyle/>
                    <a:p>
                      <a:pPr algn="ctr"/>
                      <a:r>
                        <a:rPr lang="en-US" dirty="0"/>
                        <a:t>Meaning</a:t>
                      </a:r>
                    </a:p>
                  </a:txBody>
                  <a:tcPr/>
                </a:tc>
                <a:extLst>
                  <a:ext uri="{0D108BD9-81ED-4DB2-BD59-A6C34878D82A}">
                    <a16:rowId xmlns:a16="http://schemas.microsoft.com/office/drawing/2014/main" val="354340041"/>
                  </a:ext>
                </a:extLst>
              </a:tr>
              <a:tr h="370840">
                <a:tc>
                  <a:txBody>
                    <a:bodyPr/>
                    <a:lstStyle/>
                    <a:p>
                      <a:pPr algn="ctr"/>
                      <a:r>
                        <a:rPr lang="en-US" dirty="0"/>
                        <a:t>1</a:t>
                      </a:r>
                    </a:p>
                  </a:txBody>
                  <a:tcPr/>
                </a:tc>
                <a:tc>
                  <a:txBody>
                    <a:bodyPr/>
                    <a:lstStyle/>
                    <a:p>
                      <a:r>
                        <a:rPr lang="en-US" dirty="0"/>
                        <a:t>No documented failures on similar products/processes</a:t>
                      </a:r>
                    </a:p>
                  </a:txBody>
                  <a:tcPr/>
                </a:tc>
                <a:extLst>
                  <a:ext uri="{0D108BD9-81ED-4DB2-BD59-A6C34878D82A}">
                    <a16:rowId xmlns:a16="http://schemas.microsoft.com/office/drawing/2014/main" val="1791213760"/>
                  </a:ext>
                </a:extLst>
              </a:tr>
              <a:tr h="370840">
                <a:tc>
                  <a:txBody>
                    <a:bodyPr/>
                    <a:lstStyle/>
                    <a:p>
                      <a:pPr algn="ctr"/>
                      <a:r>
                        <a:rPr lang="en-US" dirty="0"/>
                        <a:t>2-3</a:t>
                      </a:r>
                    </a:p>
                  </a:txBody>
                  <a:tcPr/>
                </a:tc>
                <a:tc>
                  <a:txBody>
                    <a:bodyPr/>
                    <a:lstStyle/>
                    <a:p>
                      <a:r>
                        <a:rPr lang="en-US" dirty="0"/>
                        <a:t>Low – relatively few failures</a:t>
                      </a:r>
                    </a:p>
                  </a:txBody>
                  <a:tcPr/>
                </a:tc>
                <a:extLst>
                  <a:ext uri="{0D108BD9-81ED-4DB2-BD59-A6C34878D82A}">
                    <a16:rowId xmlns:a16="http://schemas.microsoft.com/office/drawing/2014/main" val="2088653797"/>
                  </a:ext>
                </a:extLst>
              </a:tr>
              <a:tr h="370840">
                <a:tc>
                  <a:txBody>
                    <a:bodyPr/>
                    <a:lstStyle/>
                    <a:p>
                      <a:pPr algn="ctr"/>
                      <a:r>
                        <a:rPr lang="en-US" dirty="0"/>
                        <a:t>4-6</a:t>
                      </a:r>
                    </a:p>
                  </a:txBody>
                  <a:tcPr/>
                </a:tc>
                <a:tc>
                  <a:txBody>
                    <a:bodyPr/>
                    <a:lstStyle/>
                    <a:p>
                      <a:r>
                        <a:rPr lang="en-US" dirty="0"/>
                        <a:t>Moderate – some occasional failures</a:t>
                      </a:r>
                    </a:p>
                  </a:txBody>
                  <a:tcPr/>
                </a:tc>
                <a:extLst>
                  <a:ext uri="{0D108BD9-81ED-4DB2-BD59-A6C34878D82A}">
                    <a16:rowId xmlns:a16="http://schemas.microsoft.com/office/drawing/2014/main" val="2597894250"/>
                  </a:ext>
                </a:extLst>
              </a:tr>
              <a:tr h="370840">
                <a:tc>
                  <a:txBody>
                    <a:bodyPr/>
                    <a:lstStyle/>
                    <a:p>
                      <a:pPr algn="ctr"/>
                      <a:r>
                        <a:rPr lang="en-US" dirty="0"/>
                        <a:t>7-8</a:t>
                      </a:r>
                    </a:p>
                  </a:txBody>
                  <a:tcPr/>
                </a:tc>
                <a:tc>
                  <a:txBody>
                    <a:bodyPr/>
                    <a:lstStyle/>
                    <a:p>
                      <a:r>
                        <a:rPr lang="en-US" dirty="0"/>
                        <a:t>High – repeated failures</a:t>
                      </a:r>
                    </a:p>
                  </a:txBody>
                  <a:tcPr/>
                </a:tc>
                <a:extLst>
                  <a:ext uri="{0D108BD9-81ED-4DB2-BD59-A6C34878D82A}">
                    <a16:rowId xmlns:a16="http://schemas.microsoft.com/office/drawing/2014/main" val="1805634729"/>
                  </a:ext>
                </a:extLst>
              </a:tr>
              <a:tr h="370840">
                <a:tc>
                  <a:txBody>
                    <a:bodyPr/>
                    <a:lstStyle/>
                    <a:p>
                      <a:pPr algn="ctr"/>
                      <a:r>
                        <a:rPr lang="en-US" dirty="0"/>
                        <a:t>9-10</a:t>
                      </a:r>
                    </a:p>
                  </a:txBody>
                  <a:tcPr/>
                </a:tc>
                <a:tc>
                  <a:txBody>
                    <a:bodyPr/>
                    <a:lstStyle/>
                    <a:p>
                      <a:r>
                        <a:rPr lang="en-US" dirty="0"/>
                        <a:t>Very High – Failure is almost certain</a:t>
                      </a:r>
                    </a:p>
                  </a:txBody>
                  <a:tcPr/>
                </a:tc>
                <a:extLst>
                  <a:ext uri="{0D108BD9-81ED-4DB2-BD59-A6C34878D82A}">
                    <a16:rowId xmlns:a16="http://schemas.microsoft.com/office/drawing/2014/main" val="2909919940"/>
                  </a:ext>
                </a:extLst>
              </a:tr>
              <a:tr h="370840">
                <a:tc>
                  <a:txBody>
                    <a:bodyPr/>
                    <a:lstStyle/>
                    <a:p>
                      <a:pPr algn="ctr"/>
                      <a:r>
                        <a:rPr lang="en-US" dirty="0"/>
                        <a:t>9-10</a:t>
                      </a:r>
                    </a:p>
                  </a:txBody>
                  <a:tcPr/>
                </a:tc>
                <a:tc>
                  <a:txBody>
                    <a:bodyPr/>
                    <a:lstStyle/>
                    <a:p>
                      <a:r>
                        <a:rPr lang="en-US" dirty="0"/>
                        <a:t>Very High – Hazardous. Product becomes inoperative, customers angered. Failure constitutes a safety hazard and can cause injury or death. </a:t>
                      </a:r>
                    </a:p>
                  </a:txBody>
                  <a:tcPr/>
                </a:tc>
                <a:extLst>
                  <a:ext uri="{0D108BD9-81ED-4DB2-BD59-A6C34878D82A}">
                    <a16:rowId xmlns:a16="http://schemas.microsoft.com/office/drawing/2014/main" val="946675787"/>
                  </a:ext>
                </a:extLst>
              </a:tr>
            </a:tbl>
          </a:graphicData>
        </a:graphic>
      </p:graphicFrame>
      <p:sp>
        <p:nvSpPr>
          <p:cNvPr id="3" name="Date Placeholder 2">
            <a:extLst>
              <a:ext uri="{FF2B5EF4-FFF2-40B4-BE49-F238E27FC236}">
                <a16:creationId xmlns:a16="http://schemas.microsoft.com/office/drawing/2014/main" id="{46CE5021-8DB9-45C2-BB87-72224B2EDBF4}"/>
              </a:ext>
            </a:extLst>
          </p:cNvPr>
          <p:cNvSpPr>
            <a:spLocks noGrp="1"/>
          </p:cNvSpPr>
          <p:nvPr>
            <p:ph type="dt" sz="half" idx="10"/>
          </p:nvPr>
        </p:nvSpPr>
        <p:spPr/>
        <p:txBody>
          <a:bodyPr/>
          <a:lstStyle/>
          <a:p>
            <a:fld id="{B904CE1E-3E88-4547-9941-28BFB3ED6C06}" type="datetime1">
              <a:rPr lang="en-US" smtClean="0"/>
              <a:t>5/21/2019</a:t>
            </a:fld>
            <a:endParaRPr lang="en-US" dirty="0"/>
          </a:p>
        </p:txBody>
      </p:sp>
      <p:sp>
        <p:nvSpPr>
          <p:cNvPr id="5" name="Footer Placeholder 4">
            <a:extLst>
              <a:ext uri="{FF2B5EF4-FFF2-40B4-BE49-F238E27FC236}">
                <a16:creationId xmlns:a16="http://schemas.microsoft.com/office/drawing/2014/main" id="{470AC952-11A9-4D53-A684-40C6D8EAFBC4}"/>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9EC43936-0D03-4F42-BE27-29F6CABD3C62}"/>
              </a:ext>
            </a:extLst>
          </p:cNvPr>
          <p:cNvSpPr>
            <a:spLocks noGrp="1"/>
          </p:cNvSpPr>
          <p:nvPr>
            <p:ph type="sldNum" sz="quarter" idx="12"/>
          </p:nvPr>
        </p:nvSpPr>
        <p:spPr/>
        <p:txBody>
          <a:bodyPr/>
          <a:lstStyle/>
          <a:p>
            <a:fld id="{4FAB73BC-B049-4115-A692-8D63A059BFB8}" type="slidenum">
              <a:rPr lang="en-US" smtClean="0"/>
              <a:t>23</a:t>
            </a:fld>
            <a:endParaRPr lang="en-US" dirty="0"/>
          </a:p>
        </p:txBody>
      </p:sp>
    </p:spTree>
    <p:extLst>
      <p:ext uri="{BB962C8B-B14F-4D97-AF65-F5344CB8AC3E}">
        <p14:creationId xmlns:p14="http://schemas.microsoft.com/office/powerpoint/2010/main" val="3412697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DCD70-8E0D-4D75-AB02-9F3716BF1A79}"/>
              </a:ext>
            </a:extLst>
          </p:cNvPr>
          <p:cNvSpPr>
            <a:spLocks noGrp="1"/>
          </p:cNvSpPr>
          <p:nvPr>
            <p:ph type="title"/>
          </p:nvPr>
        </p:nvSpPr>
        <p:spPr/>
        <p:txBody>
          <a:bodyPr/>
          <a:lstStyle/>
          <a:p>
            <a:r>
              <a:rPr lang="en-US" dirty="0"/>
              <a:t>Example to determine detection:</a:t>
            </a:r>
          </a:p>
        </p:txBody>
      </p:sp>
      <p:graphicFrame>
        <p:nvGraphicFramePr>
          <p:cNvPr id="5" name="Content Placeholder 4">
            <a:extLst>
              <a:ext uri="{FF2B5EF4-FFF2-40B4-BE49-F238E27FC236}">
                <a16:creationId xmlns:a16="http://schemas.microsoft.com/office/drawing/2014/main" id="{B28220CD-21FA-4D9D-957E-0766F2E9A988}"/>
              </a:ext>
            </a:extLst>
          </p:cNvPr>
          <p:cNvGraphicFramePr>
            <a:graphicFrameLocks noGrp="1"/>
          </p:cNvGraphicFramePr>
          <p:nvPr>
            <p:ph idx="1"/>
            <p:extLst>
              <p:ext uri="{D42A27DB-BD31-4B8C-83A1-F6EECF244321}">
                <p14:modId xmlns:p14="http://schemas.microsoft.com/office/powerpoint/2010/main" val="1102288020"/>
              </p:ext>
            </p:extLst>
          </p:nvPr>
        </p:nvGraphicFramePr>
        <p:xfrm>
          <a:off x="1066800" y="2103438"/>
          <a:ext cx="10058400" cy="2595880"/>
        </p:xfrm>
        <a:graphic>
          <a:graphicData uri="http://schemas.openxmlformats.org/drawingml/2006/table">
            <a:tbl>
              <a:tblPr firstRow="1" bandRow="1">
                <a:tableStyleId>{5C22544A-7EE6-4342-B048-85BDC9FD1C3A}</a:tableStyleId>
              </a:tblPr>
              <a:tblGrid>
                <a:gridCol w="2161309">
                  <a:extLst>
                    <a:ext uri="{9D8B030D-6E8A-4147-A177-3AD203B41FA5}">
                      <a16:colId xmlns:a16="http://schemas.microsoft.com/office/drawing/2014/main" val="1088994966"/>
                    </a:ext>
                  </a:extLst>
                </a:gridCol>
                <a:gridCol w="7897091">
                  <a:extLst>
                    <a:ext uri="{9D8B030D-6E8A-4147-A177-3AD203B41FA5}">
                      <a16:colId xmlns:a16="http://schemas.microsoft.com/office/drawing/2014/main" val="4032496588"/>
                    </a:ext>
                  </a:extLst>
                </a:gridCol>
              </a:tblGrid>
              <a:tr h="370840">
                <a:tc>
                  <a:txBody>
                    <a:bodyPr/>
                    <a:lstStyle/>
                    <a:p>
                      <a:pPr algn="ctr"/>
                      <a:r>
                        <a:rPr lang="en-US" dirty="0"/>
                        <a:t>Rating</a:t>
                      </a:r>
                    </a:p>
                  </a:txBody>
                  <a:tcPr/>
                </a:tc>
                <a:tc>
                  <a:txBody>
                    <a:bodyPr/>
                    <a:lstStyle/>
                    <a:p>
                      <a:pPr algn="ctr"/>
                      <a:r>
                        <a:rPr lang="en-US" dirty="0"/>
                        <a:t>Meaning</a:t>
                      </a:r>
                    </a:p>
                  </a:txBody>
                  <a:tcPr/>
                </a:tc>
                <a:extLst>
                  <a:ext uri="{0D108BD9-81ED-4DB2-BD59-A6C34878D82A}">
                    <a16:rowId xmlns:a16="http://schemas.microsoft.com/office/drawing/2014/main" val="1808690194"/>
                  </a:ext>
                </a:extLst>
              </a:tr>
              <a:tr h="370840">
                <a:tc>
                  <a:txBody>
                    <a:bodyPr/>
                    <a:lstStyle/>
                    <a:p>
                      <a:pPr algn="ctr"/>
                      <a:r>
                        <a:rPr lang="en-US" dirty="0"/>
                        <a:t>1</a:t>
                      </a:r>
                    </a:p>
                  </a:txBody>
                  <a:tcPr/>
                </a:tc>
                <a:tc>
                  <a:txBody>
                    <a:bodyPr/>
                    <a:lstStyle/>
                    <a:p>
                      <a:r>
                        <a:rPr lang="en-US" dirty="0"/>
                        <a:t>Fault is certain to be caught by testing</a:t>
                      </a:r>
                    </a:p>
                  </a:txBody>
                  <a:tcPr/>
                </a:tc>
                <a:extLst>
                  <a:ext uri="{0D108BD9-81ED-4DB2-BD59-A6C34878D82A}">
                    <a16:rowId xmlns:a16="http://schemas.microsoft.com/office/drawing/2014/main" val="3230037814"/>
                  </a:ext>
                </a:extLst>
              </a:tr>
              <a:tr h="370840">
                <a:tc>
                  <a:txBody>
                    <a:bodyPr/>
                    <a:lstStyle/>
                    <a:p>
                      <a:pPr algn="ctr"/>
                      <a:r>
                        <a:rPr lang="en-US" dirty="0"/>
                        <a:t>2</a:t>
                      </a:r>
                    </a:p>
                  </a:txBody>
                  <a:tcPr/>
                </a:tc>
                <a:tc>
                  <a:txBody>
                    <a:bodyPr/>
                    <a:lstStyle/>
                    <a:p>
                      <a:r>
                        <a:rPr lang="en-US" dirty="0"/>
                        <a:t>Fault almost certain to be caught by testing</a:t>
                      </a:r>
                    </a:p>
                  </a:txBody>
                  <a:tcPr/>
                </a:tc>
                <a:extLst>
                  <a:ext uri="{0D108BD9-81ED-4DB2-BD59-A6C34878D82A}">
                    <a16:rowId xmlns:a16="http://schemas.microsoft.com/office/drawing/2014/main" val="771227510"/>
                  </a:ext>
                </a:extLst>
              </a:tr>
              <a:tr h="370840">
                <a:tc>
                  <a:txBody>
                    <a:bodyPr/>
                    <a:lstStyle/>
                    <a:p>
                      <a:pPr algn="ctr"/>
                      <a:r>
                        <a:rPr lang="en-US" dirty="0"/>
                        <a:t>3</a:t>
                      </a:r>
                    </a:p>
                  </a:txBody>
                  <a:tcPr/>
                </a:tc>
                <a:tc>
                  <a:txBody>
                    <a:bodyPr/>
                    <a:lstStyle/>
                    <a:p>
                      <a:r>
                        <a:rPr lang="en-US" dirty="0"/>
                        <a:t> High probability that tests will catch fault</a:t>
                      </a:r>
                    </a:p>
                  </a:txBody>
                  <a:tcPr/>
                </a:tc>
                <a:extLst>
                  <a:ext uri="{0D108BD9-81ED-4DB2-BD59-A6C34878D82A}">
                    <a16:rowId xmlns:a16="http://schemas.microsoft.com/office/drawing/2014/main" val="957020246"/>
                  </a:ext>
                </a:extLst>
              </a:tr>
              <a:tr h="370840">
                <a:tc>
                  <a:txBody>
                    <a:bodyPr/>
                    <a:lstStyle/>
                    <a:p>
                      <a:pPr algn="ctr"/>
                      <a:r>
                        <a:rPr lang="en-US" dirty="0"/>
                        <a:t>4-6</a:t>
                      </a:r>
                    </a:p>
                  </a:txBody>
                  <a:tcPr/>
                </a:tc>
                <a:tc>
                  <a:txBody>
                    <a:bodyPr/>
                    <a:lstStyle/>
                    <a:p>
                      <a:r>
                        <a:rPr lang="en-US" dirty="0"/>
                        <a:t>Moderate probability that tests will catch fault</a:t>
                      </a:r>
                    </a:p>
                  </a:txBody>
                  <a:tcPr/>
                </a:tc>
                <a:extLst>
                  <a:ext uri="{0D108BD9-81ED-4DB2-BD59-A6C34878D82A}">
                    <a16:rowId xmlns:a16="http://schemas.microsoft.com/office/drawing/2014/main" val="3954139828"/>
                  </a:ext>
                </a:extLst>
              </a:tr>
              <a:tr h="370840">
                <a:tc>
                  <a:txBody>
                    <a:bodyPr/>
                    <a:lstStyle/>
                    <a:p>
                      <a:pPr algn="ctr"/>
                      <a:r>
                        <a:rPr lang="en-US" dirty="0"/>
                        <a:t>7-8</a:t>
                      </a:r>
                    </a:p>
                  </a:txBody>
                  <a:tcPr/>
                </a:tc>
                <a:tc>
                  <a:txBody>
                    <a:bodyPr/>
                    <a:lstStyle/>
                    <a:p>
                      <a:r>
                        <a:rPr lang="en-US" dirty="0"/>
                        <a:t>Low probability that tests will catch fault</a:t>
                      </a:r>
                    </a:p>
                  </a:txBody>
                  <a:tcPr/>
                </a:tc>
                <a:extLst>
                  <a:ext uri="{0D108BD9-81ED-4DB2-BD59-A6C34878D82A}">
                    <a16:rowId xmlns:a16="http://schemas.microsoft.com/office/drawing/2014/main" val="954051680"/>
                  </a:ext>
                </a:extLst>
              </a:tr>
              <a:tr h="370840">
                <a:tc>
                  <a:txBody>
                    <a:bodyPr/>
                    <a:lstStyle/>
                    <a:p>
                      <a:pPr algn="ctr"/>
                      <a:r>
                        <a:rPr lang="en-US" dirty="0"/>
                        <a:t>9-10</a:t>
                      </a:r>
                    </a:p>
                  </a:txBody>
                  <a:tcPr/>
                </a:tc>
                <a:tc>
                  <a:txBody>
                    <a:bodyPr/>
                    <a:lstStyle/>
                    <a:p>
                      <a:r>
                        <a:rPr lang="en-US" dirty="0"/>
                        <a:t>Fault will be passed undetected to user/customer</a:t>
                      </a:r>
                    </a:p>
                  </a:txBody>
                  <a:tcPr/>
                </a:tc>
                <a:extLst>
                  <a:ext uri="{0D108BD9-81ED-4DB2-BD59-A6C34878D82A}">
                    <a16:rowId xmlns:a16="http://schemas.microsoft.com/office/drawing/2014/main" val="1302207108"/>
                  </a:ext>
                </a:extLst>
              </a:tr>
            </a:tbl>
          </a:graphicData>
        </a:graphic>
      </p:graphicFrame>
      <p:sp>
        <p:nvSpPr>
          <p:cNvPr id="3" name="Date Placeholder 2">
            <a:extLst>
              <a:ext uri="{FF2B5EF4-FFF2-40B4-BE49-F238E27FC236}">
                <a16:creationId xmlns:a16="http://schemas.microsoft.com/office/drawing/2014/main" id="{577D8A68-890E-4F70-B196-04573C32535E}"/>
              </a:ext>
            </a:extLst>
          </p:cNvPr>
          <p:cNvSpPr>
            <a:spLocks noGrp="1"/>
          </p:cNvSpPr>
          <p:nvPr>
            <p:ph type="dt" sz="half" idx="10"/>
          </p:nvPr>
        </p:nvSpPr>
        <p:spPr/>
        <p:txBody>
          <a:bodyPr/>
          <a:lstStyle/>
          <a:p>
            <a:fld id="{E1D0AA41-8406-43DA-AD5F-FB2F2BFA0039}" type="datetime1">
              <a:rPr lang="en-US" smtClean="0"/>
              <a:t>5/21/2019</a:t>
            </a:fld>
            <a:endParaRPr lang="en-US" dirty="0"/>
          </a:p>
        </p:txBody>
      </p:sp>
      <p:sp>
        <p:nvSpPr>
          <p:cNvPr id="4" name="Footer Placeholder 3">
            <a:extLst>
              <a:ext uri="{FF2B5EF4-FFF2-40B4-BE49-F238E27FC236}">
                <a16:creationId xmlns:a16="http://schemas.microsoft.com/office/drawing/2014/main" id="{EC56975D-5924-44F7-83A8-C81462992D86}"/>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F16F415D-CA7E-483F-B64A-21AA7331070C}"/>
              </a:ext>
            </a:extLst>
          </p:cNvPr>
          <p:cNvSpPr>
            <a:spLocks noGrp="1"/>
          </p:cNvSpPr>
          <p:nvPr>
            <p:ph type="sldNum" sz="quarter" idx="12"/>
          </p:nvPr>
        </p:nvSpPr>
        <p:spPr/>
        <p:txBody>
          <a:bodyPr/>
          <a:lstStyle/>
          <a:p>
            <a:fld id="{4FAB73BC-B049-4115-A692-8D63A059BFB8}" type="slidenum">
              <a:rPr lang="en-US" smtClean="0"/>
              <a:t>24</a:t>
            </a:fld>
            <a:endParaRPr lang="en-US" dirty="0"/>
          </a:p>
        </p:txBody>
      </p:sp>
    </p:spTree>
    <p:extLst>
      <p:ext uri="{BB962C8B-B14F-4D97-AF65-F5344CB8AC3E}">
        <p14:creationId xmlns:p14="http://schemas.microsoft.com/office/powerpoint/2010/main" val="3679886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82E15-6DD5-4571-87A9-4940423585E2}"/>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2F1500DD-F482-4D25-9EAB-B70DDC95F0DB}"/>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7E2C9B0-94BA-43BA-A6AB-AC7A69AB2FEC}"/>
              </a:ext>
            </a:extLst>
          </p:cNvPr>
          <p:cNvPicPr>
            <a:picLocks noChangeAspect="1"/>
          </p:cNvPicPr>
          <p:nvPr/>
        </p:nvPicPr>
        <p:blipFill>
          <a:blip r:embed="rId2"/>
          <a:stretch>
            <a:fillRect/>
          </a:stretch>
        </p:blipFill>
        <p:spPr>
          <a:xfrm rot="16200000">
            <a:off x="2579914" y="-1233714"/>
            <a:ext cx="6945086" cy="9260114"/>
          </a:xfrm>
          <a:prstGeom prst="rect">
            <a:avLst/>
          </a:prstGeom>
        </p:spPr>
      </p:pic>
      <p:sp>
        <p:nvSpPr>
          <p:cNvPr id="5" name="Date Placeholder 4">
            <a:extLst>
              <a:ext uri="{FF2B5EF4-FFF2-40B4-BE49-F238E27FC236}">
                <a16:creationId xmlns:a16="http://schemas.microsoft.com/office/drawing/2014/main" id="{A1634A11-8BAC-4018-981E-D171C255C0B4}"/>
              </a:ext>
            </a:extLst>
          </p:cNvPr>
          <p:cNvSpPr>
            <a:spLocks noGrp="1"/>
          </p:cNvSpPr>
          <p:nvPr>
            <p:ph type="dt" sz="half" idx="10"/>
          </p:nvPr>
        </p:nvSpPr>
        <p:spPr/>
        <p:txBody>
          <a:bodyPr/>
          <a:lstStyle/>
          <a:p>
            <a:fld id="{42E67795-58A0-49CB-AD25-637A47339450}" type="datetime1">
              <a:rPr lang="en-US" smtClean="0"/>
              <a:t>5/21/2019</a:t>
            </a:fld>
            <a:endParaRPr lang="en-US" dirty="0"/>
          </a:p>
        </p:txBody>
      </p:sp>
      <p:sp>
        <p:nvSpPr>
          <p:cNvPr id="6" name="Footer Placeholder 5">
            <a:extLst>
              <a:ext uri="{FF2B5EF4-FFF2-40B4-BE49-F238E27FC236}">
                <a16:creationId xmlns:a16="http://schemas.microsoft.com/office/drawing/2014/main" id="{2A231968-FD93-4EF5-AE86-22C819590E17}"/>
              </a:ext>
            </a:extLst>
          </p:cNvPr>
          <p:cNvSpPr>
            <a:spLocks noGrp="1"/>
          </p:cNvSpPr>
          <p:nvPr>
            <p:ph type="ftr" sz="quarter" idx="11"/>
          </p:nvPr>
        </p:nvSpPr>
        <p:spPr/>
        <p:txBody>
          <a:bodyPr/>
          <a:lstStyle/>
          <a:p>
            <a:r>
              <a:rPr lang="en-US"/>
              <a:t>ICC Process Operations           ENGT-2230 Rev A</a:t>
            </a:r>
            <a:endParaRPr lang="en-US" dirty="0"/>
          </a:p>
        </p:txBody>
      </p:sp>
      <p:sp>
        <p:nvSpPr>
          <p:cNvPr id="7" name="Slide Number Placeholder 6">
            <a:extLst>
              <a:ext uri="{FF2B5EF4-FFF2-40B4-BE49-F238E27FC236}">
                <a16:creationId xmlns:a16="http://schemas.microsoft.com/office/drawing/2014/main" id="{733E46AB-7D5E-415D-9F5E-E6EB79A40B49}"/>
              </a:ext>
            </a:extLst>
          </p:cNvPr>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2085297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6F538-7A2B-40D0-9C40-20F849E3922F}"/>
              </a:ext>
            </a:extLst>
          </p:cNvPr>
          <p:cNvSpPr>
            <a:spLocks noGrp="1"/>
          </p:cNvSpPr>
          <p:nvPr>
            <p:ph type="title"/>
          </p:nvPr>
        </p:nvSpPr>
        <p:spPr/>
        <p:txBody>
          <a:bodyPr/>
          <a:lstStyle/>
          <a:p>
            <a:r>
              <a:rPr lang="en-US" dirty="0"/>
              <a:t>FMEA: What is it?</a:t>
            </a:r>
          </a:p>
        </p:txBody>
      </p:sp>
      <p:sp>
        <p:nvSpPr>
          <p:cNvPr id="3" name="Content Placeholder 2">
            <a:extLst>
              <a:ext uri="{FF2B5EF4-FFF2-40B4-BE49-F238E27FC236}">
                <a16:creationId xmlns:a16="http://schemas.microsoft.com/office/drawing/2014/main" id="{A0AD2529-6508-4BEE-9CCB-CF73B81691E5}"/>
              </a:ext>
            </a:extLst>
          </p:cNvPr>
          <p:cNvSpPr>
            <a:spLocks noGrp="1"/>
          </p:cNvSpPr>
          <p:nvPr>
            <p:ph idx="1"/>
          </p:nvPr>
        </p:nvSpPr>
        <p:spPr/>
        <p:txBody>
          <a:bodyPr/>
          <a:lstStyle/>
          <a:p>
            <a:r>
              <a:rPr lang="en-US" dirty="0"/>
              <a:t>Definition: A step by step approach for identifying all possible failures in a design, a manufacturing or assembly process, or a product/service. </a:t>
            </a:r>
          </a:p>
        </p:txBody>
      </p:sp>
      <p:sp>
        <p:nvSpPr>
          <p:cNvPr id="4" name="Date Placeholder 3">
            <a:extLst>
              <a:ext uri="{FF2B5EF4-FFF2-40B4-BE49-F238E27FC236}">
                <a16:creationId xmlns:a16="http://schemas.microsoft.com/office/drawing/2014/main" id="{BDC5D80C-5155-443A-955D-144F94477525}"/>
              </a:ext>
            </a:extLst>
          </p:cNvPr>
          <p:cNvSpPr>
            <a:spLocks noGrp="1"/>
          </p:cNvSpPr>
          <p:nvPr>
            <p:ph type="dt" sz="half" idx="10"/>
          </p:nvPr>
        </p:nvSpPr>
        <p:spPr/>
        <p:txBody>
          <a:bodyPr/>
          <a:lstStyle/>
          <a:p>
            <a:fld id="{75CAFB9F-79EF-419F-8338-EBD13FE7C465}" type="datetime1">
              <a:rPr lang="en-US" smtClean="0"/>
              <a:t>5/21/2019</a:t>
            </a:fld>
            <a:endParaRPr lang="en-US" dirty="0"/>
          </a:p>
        </p:txBody>
      </p:sp>
      <p:sp>
        <p:nvSpPr>
          <p:cNvPr id="5" name="Footer Placeholder 4">
            <a:extLst>
              <a:ext uri="{FF2B5EF4-FFF2-40B4-BE49-F238E27FC236}">
                <a16:creationId xmlns:a16="http://schemas.microsoft.com/office/drawing/2014/main" id="{917314F3-8CD4-4059-9F20-43530F7EC8E3}"/>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937C3680-592C-4EF1-B9B3-390CA8E55FC0}"/>
              </a:ext>
            </a:extLst>
          </p:cNvPr>
          <p:cNvSpPr>
            <a:spLocks noGrp="1"/>
          </p:cNvSpPr>
          <p:nvPr>
            <p:ph type="sldNum" sz="quarter" idx="12"/>
          </p:nvPr>
        </p:nvSpPr>
        <p:spPr/>
        <p:txBody>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4186278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88777-284F-4420-B8E1-38A303C5EB03}"/>
              </a:ext>
            </a:extLst>
          </p:cNvPr>
          <p:cNvSpPr>
            <a:spLocks noGrp="1"/>
          </p:cNvSpPr>
          <p:nvPr>
            <p:ph type="title"/>
          </p:nvPr>
        </p:nvSpPr>
        <p:spPr/>
        <p:txBody>
          <a:bodyPr/>
          <a:lstStyle/>
          <a:p>
            <a:r>
              <a:rPr lang="en-US" dirty="0"/>
              <a:t>FMEA: What is it?</a:t>
            </a:r>
          </a:p>
        </p:txBody>
      </p:sp>
      <p:sp>
        <p:nvSpPr>
          <p:cNvPr id="3" name="Content Placeholder 2">
            <a:extLst>
              <a:ext uri="{FF2B5EF4-FFF2-40B4-BE49-F238E27FC236}">
                <a16:creationId xmlns:a16="http://schemas.microsoft.com/office/drawing/2014/main" id="{4EC41B26-AFAE-4D11-8EA5-B5768115231F}"/>
              </a:ext>
            </a:extLst>
          </p:cNvPr>
          <p:cNvSpPr>
            <a:spLocks noGrp="1"/>
          </p:cNvSpPr>
          <p:nvPr>
            <p:ph idx="1"/>
          </p:nvPr>
        </p:nvSpPr>
        <p:spPr/>
        <p:txBody>
          <a:bodyPr/>
          <a:lstStyle/>
          <a:p>
            <a:r>
              <a:rPr lang="en-US" b="1" dirty="0"/>
              <a:t>F</a:t>
            </a:r>
            <a:r>
              <a:rPr lang="en-US" dirty="0"/>
              <a:t>ailure </a:t>
            </a:r>
            <a:r>
              <a:rPr lang="en-US" b="1" dirty="0"/>
              <a:t>M</a:t>
            </a:r>
            <a:r>
              <a:rPr lang="en-US" dirty="0"/>
              <a:t>odes:</a:t>
            </a:r>
          </a:p>
          <a:p>
            <a:pPr lvl="1"/>
            <a:r>
              <a:rPr lang="en-US" dirty="0"/>
              <a:t>The ways, or modes, in which something might fail.</a:t>
            </a:r>
          </a:p>
          <a:p>
            <a:pPr lvl="1"/>
            <a:r>
              <a:rPr lang="en-US" dirty="0"/>
              <a:t>Failures are errors or defects (esp. if they affect the customer) and can be potential or actual.</a:t>
            </a:r>
          </a:p>
          <a:p>
            <a:pPr lvl="1"/>
            <a:r>
              <a:rPr lang="en-US" dirty="0"/>
              <a:t>Failure mechanisms are the individual or multiple reasons that cause the failure to occur (e.g., corrosion, contamination, etc. might cause failure modes)</a:t>
            </a:r>
          </a:p>
          <a:p>
            <a:pPr lvl="1"/>
            <a:endParaRPr lang="en-US" dirty="0"/>
          </a:p>
          <a:p>
            <a:pPr marL="274320" lvl="1" indent="0">
              <a:buNone/>
            </a:pPr>
            <a:r>
              <a:rPr lang="en-US" dirty="0"/>
              <a:t>And </a:t>
            </a:r>
          </a:p>
          <a:p>
            <a:pPr marL="274320" lvl="1" indent="0">
              <a:buNone/>
            </a:pPr>
            <a:endParaRPr lang="en-US" dirty="0"/>
          </a:p>
          <a:p>
            <a:r>
              <a:rPr lang="en-US" b="1" dirty="0"/>
              <a:t>E</a:t>
            </a:r>
            <a:r>
              <a:rPr lang="en-US" dirty="0"/>
              <a:t>ffects </a:t>
            </a:r>
            <a:r>
              <a:rPr lang="en-US" b="1" dirty="0"/>
              <a:t>A</a:t>
            </a:r>
            <a:r>
              <a:rPr lang="en-US" dirty="0"/>
              <a:t>nalysis</a:t>
            </a:r>
          </a:p>
          <a:p>
            <a:pPr lvl="1"/>
            <a:r>
              <a:rPr lang="en-US" dirty="0"/>
              <a:t>Studying the effects of the failures</a:t>
            </a:r>
          </a:p>
        </p:txBody>
      </p:sp>
      <p:sp>
        <p:nvSpPr>
          <p:cNvPr id="4" name="Date Placeholder 3">
            <a:extLst>
              <a:ext uri="{FF2B5EF4-FFF2-40B4-BE49-F238E27FC236}">
                <a16:creationId xmlns:a16="http://schemas.microsoft.com/office/drawing/2014/main" id="{23A0AF08-BBFE-415C-A1D6-5B4B55CAC5CE}"/>
              </a:ext>
            </a:extLst>
          </p:cNvPr>
          <p:cNvSpPr>
            <a:spLocks noGrp="1"/>
          </p:cNvSpPr>
          <p:nvPr>
            <p:ph type="dt" sz="half" idx="10"/>
          </p:nvPr>
        </p:nvSpPr>
        <p:spPr/>
        <p:txBody>
          <a:bodyPr/>
          <a:lstStyle/>
          <a:p>
            <a:fld id="{46E84C6B-8893-4A10-A3CA-EB49DFC941DB}" type="datetime1">
              <a:rPr lang="en-US" smtClean="0"/>
              <a:t>5/21/2019</a:t>
            </a:fld>
            <a:endParaRPr lang="en-US" dirty="0"/>
          </a:p>
        </p:txBody>
      </p:sp>
      <p:sp>
        <p:nvSpPr>
          <p:cNvPr id="5" name="Footer Placeholder 4">
            <a:extLst>
              <a:ext uri="{FF2B5EF4-FFF2-40B4-BE49-F238E27FC236}">
                <a16:creationId xmlns:a16="http://schemas.microsoft.com/office/drawing/2014/main" id="{D98A9CE7-E805-4E8F-A132-4F0C6A5CD7FB}"/>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8C79C116-E7DF-40F1-9A94-528B95A8CBAD}"/>
              </a:ext>
            </a:extLst>
          </p:cNvPr>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1255494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94EE3-9E26-4A98-B3E4-6592B26FD8F4}"/>
              </a:ext>
            </a:extLst>
          </p:cNvPr>
          <p:cNvSpPr>
            <a:spLocks noGrp="1"/>
          </p:cNvSpPr>
          <p:nvPr>
            <p:ph type="title"/>
          </p:nvPr>
        </p:nvSpPr>
        <p:spPr/>
        <p:txBody>
          <a:bodyPr>
            <a:normAutofit/>
          </a:bodyPr>
          <a:lstStyle/>
          <a:p>
            <a:r>
              <a:rPr lang="en-US" dirty="0"/>
              <a:t>Failures:</a:t>
            </a:r>
          </a:p>
        </p:txBody>
      </p:sp>
      <p:sp>
        <p:nvSpPr>
          <p:cNvPr id="3" name="Content Placeholder 2">
            <a:extLst>
              <a:ext uri="{FF2B5EF4-FFF2-40B4-BE49-F238E27FC236}">
                <a16:creationId xmlns:a16="http://schemas.microsoft.com/office/drawing/2014/main" id="{C57F8CB4-85BD-4DE6-8202-AB98278EB849}"/>
              </a:ext>
            </a:extLst>
          </p:cNvPr>
          <p:cNvSpPr>
            <a:spLocks noGrp="1"/>
          </p:cNvSpPr>
          <p:nvPr>
            <p:ph idx="1"/>
          </p:nvPr>
        </p:nvSpPr>
        <p:spPr/>
        <p:txBody>
          <a:bodyPr/>
          <a:lstStyle/>
          <a:p>
            <a:r>
              <a:rPr lang="en-US" dirty="0"/>
              <a:t>Failures are prioritized according to:</a:t>
            </a:r>
          </a:p>
          <a:p>
            <a:pPr marL="617220" lvl="1" indent="-342900">
              <a:buFont typeface="+mj-lt"/>
              <a:buAutoNum type="arabicPeriod"/>
            </a:pPr>
            <a:r>
              <a:rPr lang="en-US" dirty="0"/>
              <a:t>How serious the consequences are</a:t>
            </a:r>
          </a:p>
          <a:p>
            <a:pPr marL="274320" lvl="1" indent="0">
              <a:buNone/>
            </a:pPr>
            <a:endParaRPr lang="en-US" dirty="0"/>
          </a:p>
          <a:p>
            <a:pPr marL="274320" lvl="1" indent="0">
              <a:buNone/>
            </a:pPr>
            <a:r>
              <a:rPr lang="en-US" dirty="0"/>
              <a:t>2.   How frequently they occur</a:t>
            </a:r>
          </a:p>
          <a:p>
            <a:pPr marL="274320" lvl="1" indent="0">
              <a:buNone/>
            </a:pPr>
            <a:endParaRPr lang="en-US" dirty="0"/>
          </a:p>
          <a:p>
            <a:pPr marL="274320" lvl="1" indent="0">
              <a:buNone/>
            </a:pPr>
            <a:r>
              <a:rPr lang="en-US" dirty="0"/>
              <a:t>3.   How easily they can be detected</a:t>
            </a:r>
          </a:p>
        </p:txBody>
      </p:sp>
      <p:sp>
        <p:nvSpPr>
          <p:cNvPr id="4" name="Date Placeholder 3">
            <a:extLst>
              <a:ext uri="{FF2B5EF4-FFF2-40B4-BE49-F238E27FC236}">
                <a16:creationId xmlns:a16="http://schemas.microsoft.com/office/drawing/2014/main" id="{59160A8F-9041-4A88-A77A-893FED32055E}"/>
              </a:ext>
            </a:extLst>
          </p:cNvPr>
          <p:cNvSpPr>
            <a:spLocks noGrp="1"/>
          </p:cNvSpPr>
          <p:nvPr>
            <p:ph type="dt" sz="half" idx="10"/>
          </p:nvPr>
        </p:nvSpPr>
        <p:spPr/>
        <p:txBody>
          <a:bodyPr/>
          <a:lstStyle/>
          <a:p>
            <a:fld id="{306DBDF3-8B73-4867-BCF0-3FDF55F06642}" type="datetime1">
              <a:rPr lang="en-US" smtClean="0"/>
              <a:t>5/21/2019</a:t>
            </a:fld>
            <a:endParaRPr lang="en-US" dirty="0"/>
          </a:p>
        </p:txBody>
      </p:sp>
      <p:sp>
        <p:nvSpPr>
          <p:cNvPr id="5" name="Footer Placeholder 4">
            <a:extLst>
              <a:ext uri="{FF2B5EF4-FFF2-40B4-BE49-F238E27FC236}">
                <a16:creationId xmlns:a16="http://schemas.microsoft.com/office/drawing/2014/main" id="{12C45662-1468-4FE3-89AA-7F462BD2A0F4}"/>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F15827D4-EF32-481E-8ABF-D241DA2B6F87}"/>
              </a:ext>
            </a:extLst>
          </p:cNvPr>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3927127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DF080-A0B5-4272-AA56-F00A44AB0C5D}"/>
              </a:ext>
            </a:extLst>
          </p:cNvPr>
          <p:cNvSpPr>
            <a:spLocks noGrp="1"/>
          </p:cNvSpPr>
          <p:nvPr>
            <p:ph type="title"/>
          </p:nvPr>
        </p:nvSpPr>
        <p:spPr/>
        <p:txBody>
          <a:bodyPr/>
          <a:lstStyle/>
          <a:p>
            <a:r>
              <a:rPr lang="en-US" dirty="0"/>
              <a:t>Why use FMEA?</a:t>
            </a:r>
          </a:p>
        </p:txBody>
      </p:sp>
      <p:sp>
        <p:nvSpPr>
          <p:cNvPr id="3" name="Content Placeholder 2">
            <a:extLst>
              <a:ext uri="{FF2B5EF4-FFF2-40B4-BE49-F238E27FC236}">
                <a16:creationId xmlns:a16="http://schemas.microsoft.com/office/drawing/2014/main" id="{98B5C7A6-E442-4AE4-A88A-E9D684C0953C}"/>
              </a:ext>
            </a:extLst>
          </p:cNvPr>
          <p:cNvSpPr>
            <a:spLocks noGrp="1"/>
          </p:cNvSpPr>
          <p:nvPr>
            <p:ph idx="1"/>
          </p:nvPr>
        </p:nvSpPr>
        <p:spPr/>
        <p:txBody>
          <a:bodyPr/>
          <a:lstStyle/>
          <a:p>
            <a:r>
              <a:rPr lang="en-US" dirty="0"/>
              <a:t>To take action to eliminate or reduce failures (starting with the highest priority)</a:t>
            </a:r>
          </a:p>
          <a:p>
            <a:pPr marL="0" indent="0">
              <a:buNone/>
            </a:pPr>
            <a:endParaRPr lang="en-US" dirty="0"/>
          </a:p>
          <a:p>
            <a:r>
              <a:rPr lang="en-US" dirty="0"/>
              <a:t>Documents current knowledge and actions about the risks and failures, for use in Continuous Improvement</a:t>
            </a:r>
          </a:p>
          <a:p>
            <a:pPr marL="0" indent="0">
              <a:buNone/>
            </a:pPr>
            <a:endParaRPr lang="en-US" dirty="0"/>
          </a:p>
          <a:p>
            <a:r>
              <a:rPr lang="en-US" dirty="0"/>
              <a:t>Used in design to prevent failures</a:t>
            </a:r>
          </a:p>
          <a:p>
            <a:pPr marL="0" indent="0">
              <a:buNone/>
            </a:pPr>
            <a:endParaRPr lang="en-US" dirty="0"/>
          </a:p>
          <a:p>
            <a:r>
              <a:rPr lang="en-US" dirty="0"/>
              <a:t>Used for control, before and during ongoing process operation</a:t>
            </a:r>
          </a:p>
          <a:p>
            <a:pPr marL="0" indent="0">
              <a:buNone/>
            </a:pPr>
            <a:endParaRPr lang="en-US" dirty="0"/>
          </a:p>
        </p:txBody>
      </p:sp>
      <p:sp>
        <p:nvSpPr>
          <p:cNvPr id="4" name="Date Placeholder 3">
            <a:extLst>
              <a:ext uri="{FF2B5EF4-FFF2-40B4-BE49-F238E27FC236}">
                <a16:creationId xmlns:a16="http://schemas.microsoft.com/office/drawing/2014/main" id="{89705D96-B5A6-4A29-8DEE-B546B85F4112}"/>
              </a:ext>
            </a:extLst>
          </p:cNvPr>
          <p:cNvSpPr>
            <a:spLocks noGrp="1"/>
          </p:cNvSpPr>
          <p:nvPr>
            <p:ph type="dt" sz="half" idx="10"/>
          </p:nvPr>
        </p:nvSpPr>
        <p:spPr/>
        <p:txBody>
          <a:bodyPr/>
          <a:lstStyle/>
          <a:p>
            <a:fld id="{841D670B-0D3F-4765-8A7E-EFCE2861E7C3}" type="datetime1">
              <a:rPr lang="en-US" smtClean="0"/>
              <a:t>5/21/2019</a:t>
            </a:fld>
            <a:endParaRPr lang="en-US" dirty="0"/>
          </a:p>
        </p:txBody>
      </p:sp>
      <p:sp>
        <p:nvSpPr>
          <p:cNvPr id="5" name="Footer Placeholder 4">
            <a:extLst>
              <a:ext uri="{FF2B5EF4-FFF2-40B4-BE49-F238E27FC236}">
                <a16:creationId xmlns:a16="http://schemas.microsoft.com/office/drawing/2014/main" id="{160EFD34-7DB9-4945-88AF-97F8B1EB45C8}"/>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83ABB21B-F6F1-455A-822C-1821C4B564A8}"/>
              </a:ext>
            </a:extLst>
          </p:cNvPr>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2213668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AD53B-B2CA-4A3A-9F68-A303F0626E19}"/>
              </a:ext>
            </a:extLst>
          </p:cNvPr>
          <p:cNvSpPr>
            <a:spLocks noGrp="1"/>
          </p:cNvSpPr>
          <p:nvPr>
            <p:ph type="title"/>
          </p:nvPr>
        </p:nvSpPr>
        <p:spPr/>
        <p:txBody>
          <a:bodyPr/>
          <a:lstStyle/>
          <a:p>
            <a:r>
              <a:rPr lang="en-US" dirty="0"/>
              <a:t>FMEA: Lifecycle</a:t>
            </a:r>
          </a:p>
        </p:txBody>
      </p:sp>
      <p:sp>
        <p:nvSpPr>
          <p:cNvPr id="3" name="Content Placeholder 2">
            <a:extLst>
              <a:ext uri="{FF2B5EF4-FFF2-40B4-BE49-F238E27FC236}">
                <a16:creationId xmlns:a16="http://schemas.microsoft.com/office/drawing/2014/main" id="{91BF3783-0F6E-42AF-BEF7-F2A91A793053}"/>
              </a:ext>
            </a:extLst>
          </p:cNvPr>
          <p:cNvSpPr>
            <a:spLocks noGrp="1"/>
          </p:cNvSpPr>
          <p:nvPr>
            <p:ph idx="1"/>
          </p:nvPr>
        </p:nvSpPr>
        <p:spPr/>
        <p:txBody>
          <a:bodyPr/>
          <a:lstStyle/>
          <a:p>
            <a:r>
              <a:rPr lang="en-US" dirty="0"/>
              <a:t>Begins: during the earliest conceptual stages of design</a:t>
            </a:r>
          </a:p>
          <a:p>
            <a:endParaRPr lang="en-US" dirty="0"/>
          </a:p>
          <a:p>
            <a:r>
              <a:rPr lang="en-US" dirty="0"/>
              <a:t>Ends: never</a:t>
            </a:r>
          </a:p>
          <a:p>
            <a:pPr lvl="1"/>
            <a:r>
              <a:rPr lang="en-US" dirty="0"/>
              <a:t>Continues throughout the life of the product/service</a:t>
            </a:r>
          </a:p>
        </p:txBody>
      </p:sp>
      <p:sp>
        <p:nvSpPr>
          <p:cNvPr id="4" name="Date Placeholder 3">
            <a:extLst>
              <a:ext uri="{FF2B5EF4-FFF2-40B4-BE49-F238E27FC236}">
                <a16:creationId xmlns:a16="http://schemas.microsoft.com/office/drawing/2014/main" id="{A144609D-D831-418D-A76B-2EB22236F23A}"/>
              </a:ext>
            </a:extLst>
          </p:cNvPr>
          <p:cNvSpPr>
            <a:spLocks noGrp="1"/>
          </p:cNvSpPr>
          <p:nvPr>
            <p:ph type="dt" sz="half" idx="10"/>
          </p:nvPr>
        </p:nvSpPr>
        <p:spPr/>
        <p:txBody>
          <a:bodyPr/>
          <a:lstStyle/>
          <a:p>
            <a:fld id="{4B731490-E0A5-4C69-B14C-AD98A63AB686}" type="datetime1">
              <a:rPr lang="en-US" smtClean="0"/>
              <a:t>5/21/2019</a:t>
            </a:fld>
            <a:endParaRPr lang="en-US" dirty="0"/>
          </a:p>
        </p:txBody>
      </p:sp>
      <p:sp>
        <p:nvSpPr>
          <p:cNvPr id="5" name="Footer Placeholder 4">
            <a:extLst>
              <a:ext uri="{FF2B5EF4-FFF2-40B4-BE49-F238E27FC236}">
                <a16:creationId xmlns:a16="http://schemas.microsoft.com/office/drawing/2014/main" id="{D571282E-5BEA-4699-B56A-B364680ABAFF}"/>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84A9641B-8532-40F5-9DE8-6C952CB605BF}"/>
              </a:ext>
            </a:extLst>
          </p:cNvPr>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1440461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737E8-F277-4B5D-9776-BC6C5C7E8C77}"/>
              </a:ext>
            </a:extLst>
          </p:cNvPr>
          <p:cNvSpPr>
            <a:spLocks noGrp="1"/>
          </p:cNvSpPr>
          <p:nvPr>
            <p:ph type="title"/>
          </p:nvPr>
        </p:nvSpPr>
        <p:spPr/>
        <p:txBody>
          <a:bodyPr/>
          <a:lstStyle/>
          <a:p>
            <a:r>
              <a:rPr lang="en-US" dirty="0"/>
              <a:t>FMEA Start</a:t>
            </a:r>
          </a:p>
        </p:txBody>
      </p:sp>
      <p:sp>
        <p:nvSpPr>
          <p:cNvPr id="3" name="Content Placeholder 2">
            <a:extLst>
              <a:ext uri="{FF2B5EF4-FFF2-40B4-BE49-F238E27FC236}">
                <a16:creationId xmlns:a16="http://schemas.microsoft.com/office/drawing/2014/main" id="{C7FC987F-BE17-405B-B0E3-45B6863DF126}"/>
              </a:ext>
            </a:extLst>
          </p:cNvPr>
          <p:cNvSpPr>
            <a:spLocks noGrp="1"/>
          </p:cNvSpPr>
          <p:nvPr>
            <p:ph idx="1"/>
          </p:nvPr>
        </p:nvSpPr>
        <p:spPr/>
        <p:txBody>
          <a:bodyPr/>
          <a:lstStyle/>
          <a:p>
            <a:r>
              <a:rPr lang="en-US" dirty="0"/>
              <a:t>Started in the 1940s by the US military</a:t>
            </a:r>
          </a:p>
          <a:p>
            <a:pPr lvl="1"/>
            <a:r>
              <a:rPr lang="en-US" dirty="0"/>
              <a:t>Further developed by the aerospace and automotive industries</a:t>
            </a:r>
          </a:p>
          <a:p>
            <a:pPr lvl="1"/>
            <a:endParaRPr lang="en-US" dirty="0"/>
          </a:p>
          <a:p>
            <a:r>
              <a:rPr lang="en-US" dirty="0"/>
              <a:t>There are several industries that maintain formal FMEA standards</a:t>
            </a:r>
          </a:p>
        </p:txBody>
      </p:sp>
      <p:sp>
        <p:nvSpPr>
          <p:cNvPr id="4" name="Date Placeholder 3">
            <a:extLst>
              <a:ext uri="{FF2B5EF4-FFF2-40B4-BE49-F238E27FC236}">
                <a16:creationId xmlns:a16="http://schemas.microsoft.com/office/drawing/2014/main" id="{0DE94BF5-9F45-4CE4-B4AA-FECA56CF095B}"/>
              </a:ext>
            </a:extLst>
          </p:cNvPr>
          <p:cNvSpPr>
            <a:spLocks noGrp="1"/>
          </p:cNvSpPr>
          <p:nvPr>
            <p:ph type="dt" sz="half" idx="10"/>
          </p:nvPr>
        </p:nvSpPr>
        <p:spPr/>
        <p:txBody>
          <a:bodyPr/>
          <a:lstStyle/>
          <a:p>
            <a:fld id="{25FAB57E-D6B2-4CAF-9F96-99D47BD91A64}" type="datetime1">
              <a:rPr lang="en-US" smtClean="0"/>
              <a:t>5/21/2019</a:t>
            </a:fld>
            <a:endParaRPr lang="en-US" dirty="0"/>
          </a:p>
        </p:txBody>
      </p:sp>
      <p:sp>
        <p:nvSpPr>
          <p:cNvPr id="5" name="Footer Placeholder 4">
            <a:extLst>
              <a:ext uri="{FF2B5EF4-FFF2-40B4-BE49-F238E27FC236}">
                <a16:creationId xmlns:a16="http://schemas.microsoft.com/office/drawing/2014/main" id="{399BA49C-8059-4FA7-9180-D477695E0EB4}"/>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59F7EF9F-FA9A-41D1-BD81-80A5F369E735}"/>
              </a:ext>
            </a:extLst>
          </p:cNvPr>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1020572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72CD9-47A9-41B6-A9D0-C04BAFA62173}"/>
              </a:ext>
            </a:extLst>
          </p:cNvPr>
          <p:cNvSpPr>
            <a:spLocks noGrp="1"/>
          </p:cNvSpPr>
          <p:nvPr>
            <p:ph type="title"/>
          </p:nvPr>
        </p:nvSpPr>
        <p:spPr/>
        <p:txBody>
          <a:bodyPr/>
          <a:lstStyle/>
          <a:p>
            <a:r>
              <a:rPr lang="en-US" dirty="0"/>
              <a:t>When to use FMEA</a:t>
            </a:r>
          </a:p>
        </p:txBody>
      </p:sp>
      <p:sp>
        <p:nvSpPr>
          <p:cNvPr id="3" name="Content Placeholder 2">
            <a:extLst>
              <a:ext uri="{FF2B5EF4-FFF2-40B4-BE49-F238E27FC236}">
                <a16:creationId xmlns:a16="http://schemas.microsoft.com/office/drawing/2014/main" id="{6A645014-A630-485D-8D81-95FFEFCB4500}"/>
              </a:ext>
            </a:extLst>
          </p:cNvPr>
          <p:cNvSpPr>
            <a:spLocks noGrp="1"/>
          </p:cNvSpPr>
          <p:nvPr>
            <p:ph idx="1"/>
          </p:nvPr>
        </p:nvSpPr>
        <p:spPr>
          <a:xfrm>
            <a:off x="1066800" y="2103120"/>
            <a:ext cx="9861395" cy="3940842"/>
          </a:xfrm>
        </p:spPr>
        <p:txBody>
          <a:bodyPr>
            <a:normAutofit fontScale="92500" lnSpcReduction="20000"/>
          </a:bodyPr>
          <a:lstStyle/>
          <a:p>
            <a:r>
              <a:rPr lang="en-US" dirty="0"/>
              <a:t>When a process, product, or service is being designed or redesigned, after quality function deployment</a:t>
            </a:r>
          </a:p>
          <a:p>
            <a:pPr marL="0" indent="0">
              <a:buNone/>
            </a:pPr>
            <a:endParaRPr lang="en-US" dirty="0"/>
          </a:p>
          <a:p>
            <a:r>
              <a:rPr lang="en-US" dirty="0"/>
              <a:t>When an existing process, product, or service is being applied in a new way</a:t>
            </a:r>
          </a:p>
          <a:p>
            <a:pPr marL="0" indent="0">
              <a:buNone/>
            </a:pPr>
            <a:endParaRPr lang="en-US" dirty="0"/>
          </a:p>
          <a:p>
            <a:r>
              <a:rPr lang="en-US" dirty="0"/>
              <a:t>Before developing control plans for a new or modified process</a:t>
            </a:r>
          </a:p>
          <a:p>
            <a:pPr marL="0" indent="0">
              <a:buNone/>
            </a:pPr>
            <a:endParaRPr lang="en-US" dirty="0"/>
          </a:p>
          <a:p>
            <a:r>
              <a:rPr lang="en-US" dirty="0"/>
              <a:t>When improvement goals are planned for an existing process, product or service</a:t>
            </a:r>
          </a:p>
          <a:p>
            <a:pPr marL="0" indent="0">
              <a:buNone/>
            </a:pPr>
            <a:endParaRPr lang="en-US" dirty="0"/>
          </a:p>
          <a:p>
            <a:r>
              <a:rPr lang="en-US" dirty="0"/>
              <a:t>When analyzing failure of an existing process, product, or service</a:t>
            </a:r>
          </a:p>
          <a:p>
            <a:endParaRPr lang="en-US" dirty="0"/>
          </a:p>
          <a:p>
            <a:r>
              <a:rPr lang="en-US" dirty="0"/>
              <a:t>Periodically throughout the life of the process product or service</a:t>
            </a:r>
          </a:p>
        </p:txBody>
      </p:sp>
      <p:sp>
        <p:nvSpPr>
          <p:cNvPr id="4" name="Date Placeholder 3">
            <a:extLst>
              <a:ext uri="{FF2B5EF4-FFF2-40B4-BE49-F238E27FC236}">
                <a16:creationId xmlns:a16="http://schemas.microsoft.com/office/drawing/2014/main" id="{DEFC17A5-9AE1-48E7-910A-8CC70955C21A}"/>
              </a:ext>
            </a:extLst>
          </p:cNvPr>
          <p:cNvSpPr>
            <a:spLocks noGrp="1"/>
          </p:cNvSpPr>
          <p:nvPr>
            <p:ph type="dt" sz="half" idx="10"/>
          </p:nvPr>
        </p:nvSpPr>
        <p:spPr/>
        <p:txBody>
          <a:bodyPr/>
          <a:lstStyle/>
          <a:p>
            <a:fld id="{1CF79690-BC57-478F-AA6F-EB08B2CA322C}" type="datetime1">
              <a:rPr lang="en-US" smtClean="0"/>
              <a:t>5/21/2019</a:t>
            </a:fld>
            <a:endParaRPr lang="en-US" dirty="0"/>
          </a:p>
        </p:txBody>
      </p:sp>
      <p:sp>
        <p:nvSpPr>
          <p:cNvPr id="5" name="Footer Placeholder 4">
            <a:extLst>
              <a:ext uri="{FF2B5EF4-FFF2-40B4-BE49-F238E27FC236}">
                <a16:creationId xmlns:a16="http://schemas.microsoft.com/office/drawing/2014/main" id="{F04E166D-33AB-4654-A9CC-5CE23124B9B0}"/>
              </a:ext>
            </a:extLst>
          </p:cNvPr>
          <p:cNvSpPr>
            <a:spLocks noGrp="1"/>
          </p:cNvSpPr>
          <p:nvPr>
            <p:ph type="ftr" sz="quarter" idx="11"/>
          </p:nvPr>
        </p:nvSpPr>
        <p:spPr/>
        <p:txBody>
          <a:bodyPr/>
          <a:lstStyle/>
          <a:p>
            <a:r>
              <a:rPr lang="en-US"/>
              <a:t>ICC Process Operations           ENGT-2230 Rev A</a:t>
            </a:r>
            <a:endParaRPr lang="en-US" dirty="0"/>
          </a:p>
        </p:txBody>
      </p:sp>
      <p:sp>
        <p:nvSpPr>
          <p:cNvPr id="6" name="Slide Number Placeholder 5">
            <a:extLst>
              <a:ext uri="{FF2B5EF4-FFF2-40B4-BE49-F238E27FC236}">
                <a16:creationId xmlns:a16="http://schemas.microsoft.com/office/drawing/2014/main" id="{68B33452-0990-4F8C-ADEF-72C22C5BDC76}"/>
              </a:ext>
            </a:extLst>
          </p:cNvPr>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19167950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KeywordTaxHTField xmlns="74c3f95c-9d16-4366-a535-6939a9a0ede8">
      <Terms xmlns="http://schemas.microsoft.com/office/infopath/2007/PartnerControls"/>
    </TaxKeywordTaxHTField>
    <TaxCatchAll xmlns="74c3f95c-9d16-4366-a535-6939a9a0ede8"/>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0D94CA25841964488BF988E8004571A" ma:contentTypeVersion="14" ma:contentTypeDescription="Create a new document." ma:contentTypeScope="" ma:versionID="6eba309002af605921e0de39f60d254d">
  <xsd:schema xmlns:xsd="http://www.w3.org/2001/XMLSchema" xmlns:xs="http://www.w3.org/2001/XMLSchema" xmlns:p="http://schemas.microsoft.com/office/2006/metadata/properties" xmlns:ns2="74c3f95c-9d16-4366-a535-6939a9a0ede8" xmlns:ns3="0fddc00e-a027-47f3-a811-12f0b85146a5" targetNamespace="http://schemas.microsoft.com/office/2006/metadata/properties" ma:root="true" ma:fieldsID="39ef5b858bd6d733b35b6a2209294591" ns2:_="" ns3:_="">
    <xsd:import namespace="74c3f95c-9d16-4366-a535-6939a9a0ede8"/>
    <xsd:import namespace="0fddc00e-a027-47f3-a811-12f0b85146a5"/>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ServiceLocatio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c3f95c-9d16-4366-a535-6939a9a0ede8"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f95a9afa-61c7-4e96-8bec-901bd188774b"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description="" ma:hidden="true" ma:list="{26974392-7420-4eca-b99f-bc2cb966c9c0}" ma:internalName="TaxCatchAll" ma:showField="CatchAllData" ma:web="74c3f95c-9d16-4366-a535-6939a9a0ede8">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ddc00e-a027-47f3-a811-12f0b85146a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AutoTags" ma:index="17" nillable="true" ma:displayName="MediaServiceAutoTags"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AC1AEF5-1A8A-4368-93EB-D861E3BD1E08}">
  <ds:schemaRefs>
    <ds:schemaRef ds:uri="http://schemas.microsoft.com/office/2006/metadata/properties"/>
    <ds:schemaRef ds:uri="http://purl.org/dc/elements/1.1/"/>
    <ds:schemaRef ds:uri="0fddc00e-a027-47f3-a811-12f0b85146a5"/>
    <ds:schemaRef ds:uri="http://schemas.openxmlformats.org/package/2006/metadata/core-properties"/>
    <ds:schemaRef ds:uri="http://www.w3.org/XML/1998/namespace"/>
    <ds:schemaRef ds:uri="http://schemas.microsoft.com/office/infopath/2007/PartnerControls"/>
    <ds:schemaRef ds:uri="http://schemas.microsoft.com/office/2006/documentManagement/types"/>
    <ds:schemaRef ds:uri="74c3f95c-9d16-4366-a535-6939a9a0ede8"/>
    <ds:schemaRef ds:uri="http://purl.org/dc/dcmitype/"/>
    <ds:schemaRef ds:uri="http://purl.org/dc/terms/"/>
  </ds:schemaRefs>
</ds:datastoreItem>
</file>

<file path=customXml/itemProps2.xml><?xml version="1.0" encoding="utf-8"?>
<ds:datastoreItem xmlns:ds="http://schemas.openxmlformats.org/officeDocument/2006/customXml" ds:itemID="{BDB9E942-0F82-4E43-9259-339CC0F1AA22}">
  <ds:schemaRefs>
    <ds:schemaRef ds:uri="http://schemas.microsoft.com/sharepoint/v3/contenttype/forms"/>
  </ds:schemaRefs>
</ds:datastoreItem>
</file>

<file path=customXml/itemProps3.xml><?xml version="1.0" encoding="utf-8"?>
<ds:datastoreItem xmlns:ds="http://schemas.openxmlformats.org/officeDocument/2006/customXml" ds:itemID="{D82560D3-663A-45ED-9B55-12A94A23DF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c3f95c-9d16-4366-a535-6939a9a0ede8"/>
    <ds:schemaRef ds:uri="0fddc00e-a027-47f3-a811-12f0b85146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Savon</Template>
  <TotalTime>6645</TotalTime>
  <Words>1392</Words>
  <Application>Microsoft Office PowerPoint</Application>
  <PresentationFormat>Widescreen</PresentationFormat>
  <Paragraphs>247</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Century Gothic</vt:lpstr>
      <vt:lpstr>Garamond</vt:lpstr>
      <vt:lpstr>Savon</vt:lpstr>
      <vt:lpstr>Failure Modes and Effects Analysis</vt:lpstr>
      <vt:lpstr>Failure Modes and Effects Analysis</vt:lpstr>
      <vt:lpstr>FMEA: What is it?</vt:lpstr>
      <vt:lpstr>FMEA: What is it?</vt:lpstr>
      <vt:lpstr>Failures:</vt:lpstr>
      <vt:lpstr>Why use FMEA?</vt:lpstr>
      <vt:lpstr>FMEA: Lifecycle</vt:lpstr>
      <vt:lpstr>FMEA Start</vt:lpstr>
      <vt:lpstr>When to use FMEA</vt:lpstr>
      <vt:lpstr>Types of FMEAs</vt:lpstr>
      <vt:lpstr>Design FMEAs</vt:lpstr>
      <vt:lpstr>Process FMEAs</vt:lpstr>
      <vt:lpstr>System FMEAs</vt:lpstr>
      <vt:lpstr>Functional FMEAs</vt:lpstr>
      <vt:lpstr>FMEA</vt:lpstr>
      <vt:lpstr>FMEA Steps</vt:lpstr>
      <vt:lpstr>PowerPoint Presentation</vt:lpstr>
      <vt:lpstr>PowerPoint Presentation</vt:lpstr>
      <vt:lpstr>PowerPoint Presentation</vt:lpstr>
      <vt:lpstr>Risk Assessment and RPN</vt:lpstr>
      <vt:lpstr>Risk Assessment and RPN</vt:lpstr>
      <vt:lpstr>Examples to Determine Severity</vt:lpstr>
      <vt:lpstr>Example to determine the occurrence:</vt:lpstr>
      <vt:lpstr>Example to determine detection: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Root Cause Failure Analysis</dc:title>
  <dc:creator>Ulseth, Katherine F</dc:creator>
  <cp:lastModifiedBy>Thomas Raiche</cp:lastModifiedBy>
  <cp:revision>18</cp:revision>
  <dcterms:created xsi:type="dcterms:W3CDTF">2018-05-31T14:02:55Z</dcterms:created>
  <dcterms:modified xsi:type="dcterms:W3CDTF">2019-05-21T18:05:37Z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0x01010070D94CA25841964488BF988E8004571A</vt:lpwstr>
  </property>
</Properties>
</file>