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7" d="100"/>
          <a:sy n="87" d="100"/>
        </p:scale>
        <p:origin x="12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F198D171-0A5D-447B-B822-0A035D06DFF9}" type="datetimeFigureOut">
              <a:rPr lang="en-US" smtClean="0"/>
              <a:t>9/11/2018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44818D6-A709-4CEF-88AC-282E97D688DB}" type="slidenum">
              <a:rPr lang="en-US" smtClean="0"/>
              <a:t>‹#›</a:t>
            </a:fld>
            <a:endParaRPr lang="en-US"/>
          </a:p>
        </p:txBody>
      </p:sp>
    </p:spTree>
    <p:extLst>
      <p:ext uri="{BB962C8B-B14F-4D97-AF65-F5344CB8AC3E}">
        <p14:creationId xmlns:p14="http://schemas.microsoft.com/office/powerpoint/2010/main" val="3191299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BDB5776-5409-4BFB-B3A7-AE76CD6FE0E6}" type="datetime1">
              <a:rPr lang="en-US" smtClean="0"/>
              <a:t>9/11/2018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0B5072-02E8-4549-9F47-1E674E81D710}" type="datetime1">
              <a:rPr lang="en-US" smtClean="0"/>
              <a:t>9/11/2018</a:t>
            </a:fld>
            <a:endParaRPr lang="en-US" dirty="0"/>
          </a:p>
        </p:txBody>
      </p:sp>
      <p:sp>
        <p:nvSpPr>
          <p:cNvPr id="6" name="Footer Placeholder 5"/>
          <p:cNvSpPr>
            <a:spLocks noGrp="1"/>
          </p:cNvSpPr>
          <p:nvPr>
            <p:ph type="ftr" sz="quarter" idx="11"/>
          </p:nvPr>
        </p:nvSpPr>
        <p:spPr/>
        <p:txBody>
          <a:bodyPr/>
          <a:lstStyle/>
          <a:p>
            <a:r>
              <a:rPr lang="sv-SE"/>
              <a:t>ICC Process Operation      ENGT-1340 Rev B</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8033E6-211D-45C5-821C-807087794334}"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F903E37-9183-433C-863D-502FD8533E9D}"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0F735AD-0C6E-4E02-819A-6716B02B67C5}"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52B8623-10BF-4C85-B6A0-BD1CD80F4931}"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D753CF-DDD7-44DF-8731-84500A2C9320}"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4EAF31-5F58-48BE-8A96-A37F3E80AC71}"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D967778-16F1-4459-BE07-69C5CF308C4D}"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C8F4C8-C29F-4C74-AC45-9886B67CB14F}"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0D638-D080-4219-829F-115F3F180426}" type="datetime1">
              <a:rPr lang="en-US" smtClean="0"/>
              <a:t>9/11/2018</a:t>
            </a:fld>
            <a:endParaRPr lang="en-US" dirty="0"/>
          </a:p>
        </p:txBody>
      </p:sp>
      <p:sp>
        <p:nvSpPr>
          <p:cNvPr id="5" name="Footer Placeholder 4"/>
          <p:cNvSpPr>
            <a:spLocks noGrp="1"/>
          </p:cNvSpPr>
          <p:nvPr>
            <p:ph type="ftr" sz="quarter" idx="11"/>
          </p:nvPr>
        </p:nvSpPr>
        <p:spPr/>
        <p:txBody>
          <a:bodyPr/>
          <a:lstStyle/>
          <a:p>
            <a:r>
              <a:rPr lang="sv-SE"/>
              <a:t>ICC Process Operation      ENGT-1340 Rev B</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6206F4-C4B3-4764-A424-B81D7DD3009B}" type="datetime1">
              <a:rPr lang="en-US" smtClean="0"/>
              <a:t>9/11/2018</a:t>
            </a:fld>
            <a:endParaRPr lang="en-US" dirty="0"/>
          </a:p>
        </p:txBody>
      </p:sp>
      <p:sp>
        <p:nvSpPr>
          <p:cNvPr id="6" name="Footer Placeholder 5"/>
          <p:cNvSpPr>
            <a:spLocks noGrp="1"/>
          </p:cNvSpPr>
          <p:nvPr>
            <p:ph type="ftr" sz="quarter" idx="11"/>
          </p:nvPr>
        </p:nvSpPr>
        <p:spPr/>
        <p:txBody>
          <a:bodyPr/>
          <a:lstStyle/>
          <a:p>
            <a:r>
              <a:rPr lang="sv-SE"/>
              <a:t>ICC Process Operation      ENGT-1340 Rev B</a:t>
            </a:r>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4EF7D3F-4924-4D57-B6A2-726BDB67CB69}" type="datetime1">
              <a:rPr lang="en-US" smtClean="0"/>
              <a:t>9/11/2018</a:t>
            </a:fld>
            <a:endParaRPr lang="en-US" dirty="0"/>
          </a:p>
        </p:txBody>
      </p:sp>
      <p:sp>
        <p:nvSpPr>
          <p:cNvPr id="8" name="Footer Placeholder 7"/>
          <p:cNvSpPr>
            <a:spLocks noGrp="1"/>
          </p:cNvSpPr>
          <p:nvPr>
            <p:ph type="ftr" sz="quarter" idx="11"/>
          </p:nvPr>
        </p:nvSpPr>
        <p:spPr/>
        <p:txBody>
          <a:bodyPr/>
          <a:lstStyle/>
          <a:p>
            <a:r>
              <a:rPr lang="sv-SE"/>
              <a:t>ICC Process Operation      ENGT-1340 Rev B</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0BC04C-250A-4ABD-A0F8-9D75657CE338}" type="datetime1">
              <a:rPr lang="en-US" smtClean="0"/>
              <a:t>9/11/2018</a:t>
            </a:fld>
            <a:endParaRPr lang="en-US" dirty="0"/>
          </a:p>
        </p:txBody>
      </p:sp>
      <p:sp>
        <p:nvSpPr>
          <p:cNvPr id="4" name="Footer Placeholder 3"/>
          <p:cNvSpPr>
            <a:spLocks noGrp="1"/>
          </p:cNvSpPr>
          <p:nvPr>
            <p:ph type="ftr" sz="quarter" idx="11"/>
          </p:nvPr>
        </p:nvSpPr>
        <p:spPr/>
        <p:txBody>
          <a:bodyPr/>
          <a:lstStyle/>
          <a:p>
            <a:r>
              <a:rPr lang="sv-SE"/>
              <a:t>ICC Process Operation      ENGT-1340 Rev B</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5C47D4-2CA2-41B6-A21F-5A136D01809F}" type="datetime1">
              <a:rPr lang="en-US" smtClean="0"/>
              <a:t>9/11/2018</a:t>
            </a:fld>
            <a:endParaRPr lang="en-US" dirty="0"/>
          </a:p>
        </p:txBody>
      </p:sp>
      <p:sp>
        <p:nvSpPr>
          <p:cNvPr id="3" name="Footer Placeholder 2"/>
          <p:cNvSpPr>
            <a:spLocks noGrp="1"/>
          </p:cNvSpPr>
          <p:nvPr>
            <p:ph type="ftr" sz="quarter" idx="11"/>
          </p:nvPr>
        </p:nvSpPr>
        <p:spPr/>
        <p:txBody>
          <a:bodyPr/>
          <a:lstStyle/>
          <a:p>
            <a:r>
              <a:rPr lang="sv-SE"/>
              <a:t>ICC Process Operation      ENGT-1340 Rev B</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5A1054F-E28D-47CD-8C2F-BE86704BCD35}" type="datetime1">
              <a:rPr lang="en-US" smtClean="0"/>
              <a:t>9/11/2018</a:t>
            </a:fld>
            <a:endParaRPr lang="en-US" dirty="0"/>
          </a:p>
        </p:txBody>
      </p:sp>
      <p:sp>
        <p:nvSpPr>
          <p:cNvPr id="6" name="Footer Placeholder 5"/>
          <p:cNvSpPr>
            <a:spLocks noGrp="1"/>
          </p:cNvSpPr>
          <p:nvPr>
            <p:ph type="ftr" sz="quarter" idx="11"/>
          </p:nvPr>
        </p:nvSpPr>
        <p:spPr/>
        <p:txBody>
          <a:bodyPr/>
          <a:lstStyle/>
          <a:p>
            <a:r>
              <a:rPr lang="sv-SE"/>
              <a:t>ICC Process Operation      ENGT-1340 Rev B</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456666A-B622-4998-824E-8437928CDF1F}" type="datetime1">
              <a:rPr lang="en-US" smtClean="0"/>
              <a:t>9/11/2018</a:t>
            </a:fld>
            <a:endParaRPr lang="en-US" dirty="0"/>
          </a:p>
        </p:txBody>
      </p:sp>
      <p:sp>
        <p:nvSpPr>
          <p:cNvPr id="6" name="Footer Placeholder 5"/>
          <p:cNvSpPr>
            <a:spLocks noGrp="1"/>
          </p:cNvSpPr>
          <p:nvPr>
            <p:ph type="ftr" sz="quarter" idx="11"/>
          </p:nvPr>
        </p:nvSpPr>
        <p:spPr/>
        <p:txBody>
          <a:bodyPr/>
          <a:lstStyle/>
          <a:p>
            <a:r>
              <a:rPr lang="sv-SE"/>
              <a:t>ICC Process Operation      ENGT-1340 Rev B</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3046D45-BCAC-4289-B177-CF3A9305A570}" type="datetime1">
              <a:rPr lang="en-US" smtClean="0"/>
              <a:t>9/11/2018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sv-SE"/>
              <a:t>ICC Process Operation      ENGT-1340 Rev B</a:t>
            </a:r>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14C0E-5DD9-45D9-A31F-D34BB6A82DE5}"/>
              </a:ext>
            </a:extLst>
          </p:cNvPr>
          <p:cNvSpPr>
            <a:spLocks noGrp="1"/>
          </p:cNvSpPr>
          <p:nvPr>
            <p:ph type="ctrTitle"/>
          </p:nvPr>
        </p:nvSpPr>
        <p:spPr>
          <a:xfrm>
            <a:off x="2692398" y="1871131"/>
            <a:ext cx="6815669" cy="861311"/>
          </a:xfrm>
        </p:spPr>
        <p:txBody>
          <a:bodyPr/>
          <a:lstStyle/>
          <a:p>
            <a:r>
              <a:rPr lang="en-US" sz="2400" dirty="0"/>
              <a:t>Process Logic Diagraming</a:t>
            </a:r>
          </a:p>
        </p:txBody>
      </p:sp>
      <p:pic>
        <p:nvPicPr>
          <p:cNvPr id="4" name="Picture 3">
            <a:extLst>
              <a:ext uri="{FF2B5EF4-FFF2-40B4-BE49-F238E27FC236}">
                <a16:creationId xmlns:a16="http://schemas.microsoft.com/office/drawing/2014/main" id="{2F4FAE2D-FE32-4511-9225-680E6CC2FA46}"/>
              </a:ext>
            </a:extLst>
          </p:cNvPr>
          <p:cNvPicPr>
            <a:picLocks noChangeAspect="1"/>
          </p:cNvPicPr>
          <p:nvPr/>
        </p:nvPicPr>
        <p:blipFill>
          <a:blip r:embed="rId2"/>
          <a:stretch>
            <a:fillRect/>
          </a:stretch>
        </p:blipFill>
        <p:spPr>
          <a:xfrm>
            <a:off x="1645023" y="5872743"/>
            <a:ext cx="762000" cy="762000"/>
          </a:xfrm>
          <a:prstGeom prst="rect">
            <a:avLst/>
          </a:prstGeom>
        </p:spPr>
      </p:pic>
      <p:sp>
        <p:nvSpPr>
          <p:cNvPr id="5" name="Rectangle 4">
            <a:extLst>
              <a:ext uri="{FF2B5EF4-FFF2-40B4-BE49-F238E27FC236}">
                <a16:creationId xmlns:a16="http://schemas.microsoft.com/office/drawing/2014/main" id="{41AE3B1E-7C32-4F6A-A054-1B4E3024AE11}"/>
              </a:ext>
            </a:extLst>
          </p:cNvPr>
          <p:cNvSpPr/>
          <p:nvPr/>
        </p:nvSpPr>
        <p:spPr>
          <a:xfrm>
            <a:off x="2407023" y="5965202"/>
            <a:ext cx="8848165" cy="577081"/>
          </a:xfrm>
          <a:prstGeom prst="rect">
            <a:avLst/>
          </a:prstGeom>
        </p:spPr>
        <p:txBody>
          <a:bodyPr wrap="square">
            <a:spAutoFit/>
          </a:bodyPr>
          <a:lstStyle/>
          <a:p>
            <a:r>
              <a:rPr lang="en-US" sz="1050" dirty="0">
                <a:latin typeface="Arial" panose="020B0604020202020204" pitchFamily="34" charset="0"/>
                <a:cs typeface="Arial" panose="020B0604020202020204" pitchFamily="34" charset="0"/>
              </a:rPr>
              <a:t>Development of a 21st Century Industrial Process Operations Program is supported by the National Science Foundation under Grant No. 1700558. Any opinions, findings, and conclusions or recommendations expressed on this site are those of the authors and do not necessarily reflect the views of the National Science Foundation.</a:t>
            </a:r>
          </a:p>
        </p:txBody>
      </p:sp>
      <p:sp>
        <p:nvSpPr>
          <p:cNvPr id="3" name="Date Placeholder 2">
            <a:extLst>
              <a:ext uri="{FF2B5EF4-FFF2-40B4-BE49-F238E27FC236}">
                <a16:creationId xmlns:a16="http://schemas.microsoft.com/office/drawing/2014/main" id="{67439470-163B-4DCC-9EAB-A8EB01100B7B}"/>
              </a:ext>
            </a:extLst>
          </p:cNvPr>
          <p:cNvSpPr>
            <a:spLocks noGrp="1"/>
          </p:cNvSpPr>
          <p:nvPr>
            <p:ph type="dt" sz="half" idx="10"/>
          </p:nvPr>
        </p:nvSpPr>
        <p:spPr/>
        <p:txBody>
          <a:bodyPr/>
          <a:lstStyle/>
          <a:p>
            <a:fld id="{EA764F83-1C6A-4DD4-AAA7-76A8CFE5CB9E}" type="datetime1">
              <a:rPr lang="en-US" smtClean="0"/>
              <a:t>9/11/2018</a:t>
            </a:fld>
            <a:endParaRPr lang="en-US" dirty="0"/>
          </a:p>
        </p:txBody>
      </p:sp>
      <p:sp>
        <p:nvSpPr>
          <p:cNvPr id="6" name="Footer Placeholder 5">
            <a:extLst>
              <a:ext uri="{FF2B5EF4-FFF2-40B4-BE49-F238E27FC236}">
                <a16:creationId xmlns:a16="http://schemas.microsoft.com/office/drawing/2014/main" id="{8C6A4522-CF39-4E25-99E1-E01D18FF35C0}"/>
              </a:ext>
            </a:extLst>
          </p:cNvPr>
          <p:cNvSpPr>
            <a:spLocks noGrp="1"/>
          </p:cNvSpPr>
          <p:nvPr>
            <p:ph type="ftr" sz="quarter" idx="11"/>
          </p:nvPr>
        </p:nvSpPr>
        <p:spPr/>
        <p:txBody>
          <a:bodyPr/>
          <a:lstStyle/>
          <a:p>
            <a:r>
              <a:rPr lang="sv-SE" dirty="0"/>
              <a:t>ICC Process Operation      ENGT-1340 Rev B</a:t>
            </a:r>
            <a:endParaRPr lang="en-US" dirty="0"/>
          </a:p>
        </p:txBody>
      </p:sp>
      <p:sp>
        <p:nvSpPr>
          <p:cNvPr id="7" name="Slide Number Placeholder 6">
            <a:extLst>
              <a:ext uri="{FF2B5EF4-FFF2-40B4-BE49-F238E27FC236}">
                <a16:creationId xmlns:a16="http://schemas.microsoft.com/office/drawing/2014/main" id="{E154A1B6-D3A3-4301-B205-3A92CF952A40}"/>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464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90B8B5-9A81-43B6-AB99-4691E3198CB6}"/>
              </a:ext>
            </a:extLst>
          </p:cNvPr>
          <p:cNvSpPr>
            <a:spLocks noGrp="1"/>
          </p:cNvSpPr>
          <p:nvPr>
            <p:ph type="title"/>
          </p:nvPr>
        </p:nvSpPr>
        <p:spPr/>
        <p:txBody>
          <a:bodyPr>
            <a:normAutofit/>
          </a:bodyPr>
          <a:lstStyle/>
          <a:p>
            <a:pPr algn="l"/>
            <a:r>
              <a:rPr lang="en-US" sz="3600" dirty="0"/>
              <a:t>OR</a:t>
            </a:r>
          </a:p>
        </p:txBody>
      </p:sp>
      <p:sp>
        <p:nvSpPr>
          <p:cNvPr id="4" name="Text Placeholder 3">
            <a:extLst>
              <a:ext uri="{FF2B5EF4-FFF2-40B4-BE49-F238E27FC236}">
                <a16:creationId xmlns:a16="http://schemas.microsoft.com/office/drawing/2014/main" id="{92346EF0-8132-4061-B916-DFCC8B68F177}"/>
              </a:ext>
            </a:extLst>
          </p:cNvPr>
          <p:cNvSpPr>
            <a:spLocks noGrp="1"/>
          </p:cNvSpPr>
          <p:nvPr>
            <p:ph type="body" idx="1"/>
          </p:nvPr>
        </p:nvSpPr>
        <p:spPr/>
        <p:txBody>
          <a:bodyPr/>
          <a:lstStyle/>
          <a:p>
            <a:r>
              <a:rPr lang="en-US" dirty="0">
                <a:solidFill>
                  <a:schemeClr val="tx1"/>
                </a:solidFill>
              </a:rPr>
              <a:t>OR</a:t>
            </a:r>
          </a:p>
        </p:txBody>
      </p:sp>
      <p:sp>
        <p:nvSpPr>
          <p:cNvPr id="3" name="Content Placeholder 2">
            <a:extLst>
              <a:ext uri="{FF2B5EF4-FFF2-40B4-BE49-F238E27FC236}">
                <a16:creationId xmlns:a16="http://schemas.microsoft.com/office/drawing/2014/main" id="{FEAFDA6F-0C43-4E10-97B5-0B9C2A005DDB}"/>
              </a:ext>
            </a:extLst>
          </p:cNvPr>
          <p:cNvSpPr>
            <a:spLocks noGrp="1"/>
          </p:cNvSpPr>
          <p:nvPr>
            <p:ph sz="half" idx="2"/>
          </p:nvPr>
        </p:nvSpPr>
        <p:spPr>
          <a:xfrm>
            <a:off x="1295400" y="3243262"/>
            <a:ext cx="8052995" cy="1672983"/>
          </a:xfrm>
        </p:spPr>
        <p:txBody>
          <a:bodyPr/>
          <a:lstStyle/>
          <a:p>
            <a:r>
              <a:rPr lang="en-US" dirty="0"/>
              <a:t>One or more inputs must be True for the output to be True</a:t>
            </a:r>
          </a:p>
        </p:txBody>
      </p:sp>
      <p:pic>
        <p:nvPicPr>
          <p:cNvPr id="7" name="Picture 6">
            <a:extLst>
              <a:ext uri="{FF2B5EF4-FFF2-40B4-BE49-F238E27FC236}">
                <a16:creationId xmlns:a16="http://schemas.microsoft.com/office/drawing/2014/main" id="{C2D7E40C-2FC8-417B-B08A-980D6210726D}"/>
              </a:ext>
            </a:extLst>
          </p:cNvPr>
          <p:cNvPicPr>
            <a:picLocks noChangeAspect="1"/>
          </p:cNvPicPr>
          <p:nvPr/>
        </p:nvPicPr>
        <p:blipFill>
          <a:blip r:embed="rId2"/>
          <a:stretch>
            <a:fillRect/>
          </a:stretch>
        </p:blipFill>
        <p:spPr>
          <a:xfrm>
            <a:off x="5531400" y="4154612"/>
            <a:ext cx="2958000" cy="1540200"/>
          </a:xfrm>
          <a:prstGeom prst="rect">
            <a:avLst/>
          </a:prstGeom>
        </p:spPr>
      </p:pic>
      <p:pic>
        <p:nvPicPr>
          <p:cNvPr id="8" name="Picture 7">
            <a:extLst>
              <a:ext uri="{FF2B5EF4-FFF2-40B4-BE49-F238E27FC236}">
                <a16:creationId xmlns:a16="http://schemas.microsoft.com/office/drawing/2014/main" id="{CEFCA032-9A57-40EF-8479-D01A8C6FFCE9}"/>
              </a:ext>
            </a:extLst>
          </p:cNvPr>
          <p:cNvPicPr>
            <a:picLocks noChangeAspect="1"/>
          </p:cNvPicPr>
          <p:nvPr/>
        </p:nvPicPr>
        <p:blipFill>
          <a:blip r:embed="rId3"/>
          <a:stretch>
            <a:fillRect/>
          </a:stretch>
        </p:blipFill>
        <p:spPr>
          <a:xfrm>
            <a:off x="2287752" y="4246412"/>
            <a:ext cx="2416396" cy="1280329"/>
          </a:xfrm>
          <a:prstGeom prst="rect">
            <a:avLst/>
          </a:prstGeom>
        </p:spPr>
      </p:pic>
      <p:sp>
        <p:nvSpPr>
          <p:cNvPr id="5" name="Date Placeholder 4">
            <a:extLst>
              <a:ext uri="{FF2B5EF4-FFF2-40B4-BE49-F238E27FC236}">
                <a16:creationId xmlns:a16="http://schemas.microsoft.com/office/drawing/2014/main" id="{32420CD7-D386-4D9F-91F3-C9CD0E71D5AF}"/>
              </a:ext>
            </a:extLst>
          </p:cNvPr>
          <p:cNvSpPr>
            <a:spLocks noGrp="1"/>
          </p:cNvSpPr>
          <p:nvPr>
            <p:ph type="dt" sz="half" idx="10"/>
          </p:nvPr>
        </p:nvSpPr>
        <p:spPr/>
        <p:txBody>
          <a:bodyPr/>
          <a:lstStyle/>
          <a:p>
            <a:fld id="{178952DA-9507-4B01-8BD9-477557697202}" type="datetime1">
              <a:rPr lang="en-US" smtClean="0"/>
              <a:t>9/11/2018</a:t>
            </a:fld>
            <a:endParaRPr lang="en-US" dirty="0"/>
          </a:p>
        </p:txBody>
      </p:sp>
      <p:sp>
        <p:nvSpPr>
          <p:cNvPr id="6" name="Footer Placeholder 5">
            <a:extLst>
              <a:ext uri="{FF2B5EF4-FFF2-40B4-BE49-F238E27FC236}">
                <a16:creationId xmlns:a16="http://schemas.microsoft.com/office/drawing/2014/main" id="{3FC0D8F1-56ED-4A46-931B-3FA331D229C7}"/>
              </a:ext>
            </a:extLst>
          </p:cNvPr>
          <p:cNvSpPr>
            <a:spLocks noGrp="1"/>
          </p:cNvSpPr>
          <p:nvPr>
            <p:ph type="ftr" sz="quarter" idx="11"/>
          </p:nvPr>
        </p:nvSpPr>
        <p:spPr/>
        <p:txBody>
          <a:bodyPr/>
          <a:lstStyle/>
          <a:p>
            <a:r>
              <a:rPr lang="sv-SE"/>
              <a:t>ICC Process Operation      ENGT-1340 Rev B</a:t>
            </a:r>
            <a:endParaRPr lang="en-US" dirty="0"/>
          </a:p>
        </p:txBody>
      </p:sp>
      <p:sp>
        <p:nvSpPr>
          <p:cNvPr id="9" name="Slide Number Placeholder 8">
            <a:extLst>
              <a:ext uri="{FF2B5EF4-FFF2-40B4-BE49-F238E27FC236}">
                <a16:creationId xmlns:a16="http://schemas.microsoft.com/office/drawing/2014/main" id="{40D10404-81B0-4A3E-83EF-39C01C8B3C15}"/>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25592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EAB23-CE01-4263-A878-2E3E75D92034}"/>
              </a:ext>
            </a:extLst>
          </p:cNvPr>
          <p:cNvSpPr>
            <a:spLocks noGrp="1"/>
          </p:cNvSpPr>
          <p:nvPr>
            <p:ph type="title"/>
          </p:nvPr>
        </p:nvSpPr>
        <p:spPr/>
        <p:txBody>
          <a:bodyPr>
            <a:normAutofit/>
          </a:bodyPr>
          <a:lstStyle/>
          <a:p>
            <a:pPr algn="l"/>
            <a:r>
              <a:rPr lang="en-US" sz="3600" dirty="0"/>
              <a:t>NOT (Inverse)</a:t>
            </a:r>
          </a:p>
        </p:txBody>
      </p:sp>
      <p:sp>
        <p:nvSpPr>
          <p:cNvPr id="3" name="Content Placeholder 2">
            <a:extLst>
              <a:ext uri="{FF2B5EF4-FFF2-40B4-BE49-F238E27FC236}">
                <a16:creationId xmlns:a16="http://schemas.microsoft.com/office/drawing/2014/main" id="{320A82FB-7E08-40B5-8859-20D2875A52EE}"/>
              </a:ext>
            </a:extLst>
          </p:cNvPr>
          <p:cNvSpPr>
            <a:spLocks noGrp="1"/>
          </p:cNvSpPr>
          <p:nvPr>
            <p:ph idx="1"/>
          </p:nvPr>
        </p:nvSpPr>
        <p:spPr>
          <a:xfrm>
            <a:off x="1295401" y="2556932"/>
            <a:ext cx="9601196" cy="1412640"/>
          </a:xfrm>
        </p:spPr>
        <p:txBody>
          <a:bodyPr/>
          <a:lstStyle/>
          <a:p>
            <a:r>
              <a:rPr lang="en-US" dirty="0"/>
              <a:t>The output is the opposite of the input</a:t>
            </a:r>
          </a:p>
          <a:p>
            <a:pPr lvl="1"/>
            <a:r>
              <a:rPr lang="en-US" dirty="0"/>
              <a:t>Input False output True</a:t>
            </a:r>
          </a:p>
          <a:p>
            <a:pPr lvl="1"/>
            <a:r>
              <a:rPr lang="en-US" dirty="0"/>
              <a:t>Input True output False</a:t>
            </a:r>
          </a:p>
        </p:txBody>
      </p:sp>
      <p:pic>
        <p:nvPicPr>
          <p:cNvPr id="4" name="Picture 3">
            <a:extLst>
              <a:ext uri="{FF2B5EF4-FFF2-40B4-BE49-F238E27FC236}">
                <a16:creationId xmlns:a16="http://schemas.microsoft.com/office/drawing/2014/main" id="{C75BC2B8-77A1-4A8E-8A31-8AE3F983A57D}"/>
              </a:ext>
            </a:extLst>
          </p:cNvPr>
          <p:cNvPicPr>
            <a:picLocks noChangeAspect="1"/>
          </p:cNvPicPr>
          <p:nvPr/>
        </p:nvPicPr>
        <p:blipFill>
          <a:blip r:embed="rId2"/>
          <a:stretch>
            <a:fillRect/>
          </a:stretch>
        </p:blipFill>
        <p:spPr>
          <a:xfrm>
            <a:off x="1858500" y="4376400"/>
            <a:ext cx="2988600" cy="1305600"/>
          </a:xfrm>
          <a:prstGeom prst="rect">
            <a:avLst/>
          </a:prstGeom>
        </p:spPr>
      </p:pic>
      <p:pic>
        <p:nvPicPr>
          <p:cNvPr id="5" name="Picture 4">
            <a:extLst>
              <a:ext uri="{FF2B5EF4-FFF2-40B4-BE49-F238E27FC236}">
                <a16:creationId xmlns:a16="http://schemas.microsoft.com/office/drawing/2014/main" id="{FBBBE35B-09E4-4D6E-A106-B135B032FBDD}"/>
              </a:ext>
            </a:extLst>
          </p:cNvPr>
          <p:cNvPicPr>
            <a:picLocks noChangeAspect="1"/>
          </p:cNvPicPr>
          <p:nvPr/>
        </p:nvPicPr>
        <p:blipFill>
          <a:blip r:embed="rId3"/>
          <a:stretch>
            <a:fillRect/>
          </a:stretch>
        </p:blipFill>
        <p:spPr>
          <a:xfrm>
            <a:off x="6857856" y="4575618"/>
            <a:ext cx="3029400" cy="1499400"/>
          </a:xfrm>
          <a:prstGeom prst="rect">
            <a:avLst/>
          </a:prstGeom>
        </p:spPr>
      </p:pic>
      <p:pic>
        <p:nvPicPr>
          <p:cNvPr id="7" name="Picture 6">
            <a:extLst>
              <a:ext uri="{FF2B5EF4-FFF2-40B4-BE49-F238E27FC236}">
                <a16:creationId xmlns:a16="http://schemas.microsoft.com/office/drawing/2014/main" id="{C544FA3B-CCB7-4BD8-9B20-BFD15D2C8762}"/>
              </a:ext>
            </a:extLst>
          </p:cNvPr>
          <p:cNvPicPr>
            <a:picLocks noChangeAspect="1"/>
          </p:cNvPicPr>
          <p:nvPr/>
        </p:nvPicPr>
        <p:blipFill>
          <a:blip r:embed="rId4"/>
          <a:stretch>
            <a:fillRect/>
          </a:stretch>
        </p:blipFill>
        <p:spPr>
          <a:xfrm>
            <a:off x="6875785" y="3035418"/>
            <a:ext cx="2937600" cy="1540200"/>
          </a:xfrm>
          <a:prstGeom prst="rect">
            <a:avLst/>
          </a:prstGeom>
        </p:spPr>
      </p:pic>
      <p:sp>
        <p:nvSpPr>
          <p:cNvPr id="6" name="Date Placeholder 5">
            <a:extLst>
              <a:ext uri="{FF2B5EF4-FFF2-40B4-BE49-F238E27FC236}">
                <a16:creationId xmlns:a16="http://schemas.microsoft.com/office/drawing/2014/main" id="{7A396C19-A04D-4A68-820B-B59BD75F5E8F}"/>
              </a:ext>
            </a:extLst>
          </p:cNvPr>
          <p:cNvSpPr>
            <a:spLocks noGrp="1"/>
          </p:cNvSpPr>
          <p:nvPr>
            <p:ph type="dt" sz="half" idx="10"/>
          </p:nvPr>
        </p:nvSpPr>
        <p:spPr/>
        <p:txBody>
          <a:bodyPr/>
          <a:lstStyle/>
          <a:p>
            <a:fld id="{1E94A355-5F7C-45C7-BB14-13C92184A6FC}" type="datetime1">
              <a:rPr lang="en-US" smtClean="0"/>
              <a:t>9/11/2018</a:t>
            </a:fld>
            <a:endParaRPr lang="en-US" dirty="0"/>
          </a:p>
        </p:txBody>
      </p:sp>
      <p:sp>
        <p:nvSpPr>
          <p:cNvPr id="8" name="Footer Placeholder 7">
            <a:extLst>
              <a:ext uri="{FF2B5EF4-FFF2-40B4-BE49-F238E27FC236}">
                <a16:creationId xmlns:a16="http://schemas.microsoft.com/office/drawing/2014/main" id="{6E720CA0-39BC-4A52-BCB5-151280986C29}"/>
              </a:ext>
            </a:extLst>
          </p:cNvPr>
          <p:cNvSpPr>
            <a:spLocks noGrp="1"/>
          </p:cNvSpPr>
          <p:nvPr>
            <p:ph type="ftr" sz="quarter" idx="11"/>
          </p:nvPr>
        </p:nvSpPr>
        <p:spPr/>
        <p:txBody>
          <a:bodyPr/>
          <a:lstStyle/>
          <a:p>
            <a:r>
              <a:rPr lang="sv-SE"/>
              <a:t>ICC Process Operation      ENGT-1340 Rev B</a:t>
            </a:r>
            <a:endParaRPr lang="en-US" dirty="0"/>
          </a:p>
        </p:txBody>
      </p:sp>
      <p:sp>
        <p:nvSpPr>
          <p:cNvPr id="9" name="Slide Number Placeholder 8">
            <a:extLst>
              <a:ext uri="{FF2B5EF4-FFF2-40B4-BE49-F238E27FC236}">
                <a16:creationId xmlns:a16="http://schemas.microsoft.com/office/drawing/2014/main" id="{FB55A0B2-4DA4-4B4D-934E-2D3044D7D616}"/>
              </a:ext>
            </a:extLst>
          </p:cNvPr>
          <p:cNvSpPr>
            <a:spLocks noGrp="1"/>
          </p:cNvSpPr>
          <p:nvPr>
            <p:ph type="sldNum" sz="quarter" idx="12"/>
          </p:nvPr>
        </p:nvSpPr>
        <p:spPr/>
        <p:txBody>
          <a:bodyPr/>
          <a:lstStyle/>
          <a:p>
            <a:fld id="{5D84065D-F351-4B03-BD91-D8A6B8D4B362}" type="slidenum">
              <a:rPr lang="en-US" smtClean="0"/>
              <a:t>11</a:t>
            </a:fld>
            <a:endParaRPr lang="en-US" dirty="0"/>
          </a:p>
        </p:txBody>
      </p:sp>
    </p:spTree>
    <p:extLst>
      <p:ext uri="{BB962C8B-B14F-4D97-AF65-F5344CB8AC3E}">
        <p14:creationId xmlns:p14="http://schemas.microsoft.com/office/powerpoint/2010/main" val="421425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heel(1)">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2000"/>
                                        <p:tgtEl>
                                          <p:spTgt spid="7"/>
                                        </p:tgtEl>
                                      </p:cBhvr>
                                    </p:animEffect>
                                  </p:childTnLst>
                                </p:cTn>
                              </p:par>
                              <p:par>
                                <p:cTn id="28" presetID="21" presetClass="entr" presetSubtype="1" fill="hold"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heel(1)">
                                      <p:cBhvr>
                                        <p:cTn id="3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EA91-4B8A-4813-AA65-D96F6C5BFA0B}"/>
              </a:ext>
            </a:extLst>
          </p:cNvPr>
          <p:cNvSpPr>
            <a:spLocks noGrp="1"/>
          </p:cNvSpPr>
          <p:nvPr>
            <p:ph type="title"/>
          </p:nvPr>
        </p:nvSpPr>
        <p:spPr/>
        <p:txBody>
          <a:bodyPr>
            <a:normAutofit/>
          </a:bodyPr>
          <a:lstStyle/>
          <a:p>
            <a:pPr algn="l"/>
            <a:r>
              <a:rPr lang="en-US" sz="3600" dirty="0"/>
              <a:t>MISC</a:t>
            </a:r>
          </a:p>
        </p:txBody>
      </p:sp>
      <p:sp>
        <p:nvSpPr>
          <p:cNvPr id="3" name="Content Placeholder 2">
            <a:extLst>
              <a:ext uri="{FF2B5EF4-FFF2-40B4-BE49-F238E27FC236}">
                <a16:creationId xmlns:a16="http://schemas.microsoft.com/office/drawing/2014/main" id="{718AD646-672C-4E11-916C-7B40E4714661}"/>
              </a:ext>
            </a:extLst>
          </p:cNvPr>
          <p:cNvSpPr>
            <a:spLocks noGrp="1"/>
          </p:cNvSpPr>
          <p:nvPr>
            <p:ph idx="1"/>
          </p:nvPr>
        </p:nvSpPr>
        <p:spPr>
          <a:xfrm>
            <a:off x="1295401" y="2556932"/>
            <a:ext cx="9214820" cy="1089910"/>
          </a:xfrm>
        </p:spPr>
        <p:txBody>
          <a:bodyPr/>
          <a:lstStyle/>
          <a:p>
            <a:r>
              <a:rPr lang="en-US" dirty="0"/>
              <a:t>A generic operator to add specific quality or value to the logic statement.</a:t>
            </a:r>
          </a:p>
          <a:p>
            <a:pPr lvl="1"/>
            <a:r>
              <a:rPr lang="en-US" dirty="0"/>
              <a:t>e.g. timer, specific measurement value, etc.</a:t>
            </a:r>
          </a:p>
        </p:txBody>
      </p:sp>
      <p:pic>
        <p:nvPicPr>
          <p:cNvPr id="5" name="Picture 4">
            <a:extLst>
              <a:ext uri="{FF2B5EF4-FFF2-40B4-BE49-F238E27FC236}">
                <a16:creationId xmlns:a16="http://schemas.microsoft.com/office/drawing/2014/main" id="{2C7B02ED-F062-48B9-9C1C-0E371196FB62}"/>
              </a:ext>
            </a:extLst>
          </p:cNvPr>
          <p:cNvPicPr>
            <a:picLocks noChangeAspect="1"/>
          </p:cNvPicPr>
          <p:nvPr/>
        </p:nvPicPr>
        <p:blipFill>
          <a:blip r:embed="rId2"/>
          <a:stretch>
            <a:fillRect/>
          </a:stretch>
        </p:blipFill>
        <p:spPr>
          <a:xfrm>
            <a:off x="4434011" y="3917775"/>
            <a:ext cx="2937600" cy="958800"/>
          </a:xfrm>
          <a:prstGeom prst="rect">
            <a:avLst/>
          </a:prstGeom>
        </p:spPr>
      </p:pic>
      <p:sp>
        <p:nvSpPr>
          <p:cNvPr id="4" name="Date Placeholder 3">
            <a:extLst>
              <a:ext uri="{FF2B5EF4-FFF2-40B4-BE49-F238E27FC236}">
                <a16:creationId xmlns:a16="http://schemas.microsoft.com/office/drawing/2014/main" id="{B155C650-6385-4936-90C7-3182CE55373D}"/>
              </a:ext>
            </a:extLst>
          </p:cNvPr>
          <p:cNvSpPr>
            <a:spLocks noGrp="1"/>
          </p:cNvSpPr>
          <p:nvPr>
            <p:ph type="dt" sz="half" idx="10"/>
          </p:nvPr>
        </p:nvSpPr>
        <p:spPr/>
        <p:txBody>
          <a:bodyPr/>
          <a:lstStyle/>
          <a:p>
            <a:fld id="{A21E401C-ACD4-4DBC-8F88-5A9C45F1189A}" type="datetime1">
              <a:rPr lang="en-US" smtClean="0"/>
              <a:t>9/11/2018</a:t>
            </a:fld>
            <a:endParaRPr lang="en-US" dirty="0"/>
          </a:p>
        </p:txBody>
      </p:sp>
      <p:sp>
        <p:nvSpPr>
          <p:cNvPr id="6" name="Footer Placeholder 5">
            <a:extLst>
              <a:ext uri="{FF2B5EF4-FFF2-40B4-BE49-F238E27FC236}">
                <a16:creationId xmlns:a16="http://schemas.microsoft.com/office/drawing/2014/main" id="{0D44B126-363D-4095-85C0-B746DB016494}"/>
              </a:ext>
            </a:extLst>
          </p:cNvPr>
          <p:cNvSpPr>
            <a:spLocks noGrp="1"/>
          </p:cNvSpPr>
          <p:nvPr>
            <p:ph type="ftr" sz="quarter" idx="11"/>
          </p:nvPr>
        </p:nvSpPr>
        <p:spPr/>
        <p:txBody>
          <a:bodyPr/>
          <a:lstStyle/>
          <a:p>
            <a:r>
              <a:rPr lang="sv-SE"/>
              <a:t>ICC Process Operation      ENGT-1340 Rev B</a:t>
            </a:r>
            <a:endParaRPr lang="en-US" dirty="0"/>
          </a:p>
        </p:txBody>
      </p:sp>
      <p:sp>
        <p:nvSpPr>
          <p:cNvPr id="7" name="Slide Number Placeholder 6">
            <a:extLst>
              <a:ext uri="{FF2B5EF4-FFF2-40B4-BE49-F238E27FC236}">
                <a16:creationId xmlns:a16="http://schemas.microsoft.com/office/drawing/2014/main" id="{F0593ED3-65DF-4168-850B-8DF20DAEE899}"/>
              </a:ext>
            </a:extLst>
          </p:cNvPr>
          <p:cNvSpPr>
            <a:spLocks noGrp="1"/>
          </p:cNvSpPr>
          <p:nvPr>
            <p:ph type="sldNum" sz="quarter" idx="12"/>
          </p:nvPr>
        </p:nvSpPr>
        <p:spPr/>
        <p:txBody>
          <a:bodyPr/>
          <a:lstStyle/>
          <a:p>
            <a:fld id="{5D84065D-F351-4B03-BD91-D8A6B8D4B362}" type="slidenum">
              <a:rPr lang="en-US" smtClean="0"/>
              <a:t>12</a:t>
            </a:fld>
            <a:endParaRPr lang="en-US" dirty="0"/>
          </a:p>
        </p:txBody>
      </p:sp>
    </p:spTree>
    <p:extLst>
      <p:ext uri="{BB962C8B-B14F-4D97-AF65-F5344CB8AC3E}">
        <p14:creationId xmlns:p14="http://schemas.microsoft.com/office/powerpoint/2010/main" val="4153172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EA91-4B8A-4813-AA65-D96F6C5BFA0B}"/>
              </a:ext>
            </a:extLst>
          </p:cNvPr>
          <p:cNvSpPr>
            <a:spLocks noGrp="1"/>
          </p:cNvSpPr>
          <p:nvPr>
            <p:ph type="title"/>
          </p:nvPr>
        </p:nvSpPr>
        <p:spPr/>
        <p:txBody>
          <a:bodyPr>
            <a:normAutofit/>
          </a:bodyPr>
          <a:lstStyle/>
          <a:p>
            <a:pPr algn="l"/>
            <a:r>
              <a:rPr lang="en-US" sz="3600" dirty="0"/>
              <a:t>Examples:</a:t>
            </a:r>
          </a:p>
        </p:txBody>
      </p:sp>
      <p:sp>
        <p:nvSpPr>
          <p:cNvPr id="3" name="Date Placeholder 2">
            <a:extLst>
              <a:ext uri="{FF2B5EF4-FFF2-40B4-BE49-F238E27FC236}">
                <a16:creationId xmlns:a16="http://schemas.microsoft.com/office/drawing/2014/main" id="{534277DB-8194-47ED-8176-8B0D00B20C49}"/>
              </a:ext>
            </a:extLst>
          </p:cNvPr>
          <p:cNvSpPr>
            <a:spLocks noGrp="1"/>
          </p:cNvSpPr>
          <p:nvPr>
            <p:ph type="dt" sz="half" idx="10"/>
          </p:nvPr>
        </p:nvSpPr>
        <p:spPr/>
        <p:txBody>
          <a:bodyPr/>
          <a:lstStyle/>
          <a:p>
            <a:fld id="{68117AE4-64BF-4232-B8EC-089FA98D1C16}" type="datetime1">
              <a:rPr lang="en-US" smtClean="0"/>
              <a:t>9/11/2018</a:t>
            </a:fld>
            <a:endParaRPr lang="en-US" dirty="0"/>
          </a:p>
        </p:txBody>
      </p:sp>
      <p:sp>
        <p:nvSpPr>
          <p:cNvPr id="4" name="Footer Placeholder 3">
            <a:extLst>
              <a:ext uri="{FF2B5EF4-FFF2-40B4-BE49-F238E27FC236}">
                <a16:creationId xmlns:a16="http://schemas.microsoft.com/office/drawing/2014/main" id="{44A338A2-3CEA-4CA9-A8B4-3C548BADD937}"/>
              </a:ext>
            </a:extLst>
          </p:cNvPr>
          <p:cNvSpPr>
            <a:spLocks noGrp="1"/>
          </p:cNvSpPr>
          <p:nvPr>
            <p:ph type="ftr" sz="quarter" idx="11"/>
          </p:nvPr>
        </p:nvSpPr>
        <p:spPr/>
        <p:txBody>
          <a:bodyPr/>
          <a:lstStyle/>
          <a:p>
            <a:r>
              <a:rPr lang="sv-SE"/>
              <a:t>ICC Process Operation      ENGT-1340 Rev B</a:t>
            </a:r>
            <a:endParaRPr lang="en-US" dirty="0"/>
          </a:p>
        </p:txBody>
      </p:sp>
      <p:sp>
        <p:nvSpPr>
          <p:cNvPr id="5" name="Slide Number Placeholder 4">
            <a:extLst>
              <a:ext uri="{FF2B5EF4-FFF2-40B4-BE49-F238E27FC236}">
                <a16:creationId xmlns:a16="http://schemas.microsoft.com/office/drawing/2014/main" id="{F2BB5BA7-79C6-41F9-8021-4F81022A397A}"/>
              </a:ext>
            </a:extLst>
          </p:cNvPr>
          <p:cNvSpPr>
            <a:spLocks noGrp="1"/>
          </p:cNvSpPr>
          <p:nvPr>
            <p:ph type="sldNum" sz="quarter" idx="12"/>
          </p:nvPr>
        </p:nvSpPr>
        <p:spPr/>
        <p:txBody>
          <a:bodyPr/>
          <a:lstStyle/>
          <a:p>
            <a:fld id="{5D84065D-F351-4B03-BD91-D8A6B8D4B362}" type="slidenum">
              <a:rPr lang="en-US" smtClean="0"/>
              <a:t>13</a:t>
            </a:fld>
            <a:endParaRPr lang="en-US" dirty="0"/>
          </a:p>
        </p:txBody>
      </p:sp>
    </p:spTree>
    <p:extLst>
      <p:ext uri="{BB962C8B-B14F-4D97-AF65-F5344CB8AC3E}">
        <p14:creationId xmlns:p14="http://schemas.microsoft.com/office/powerpoint/2010/main" val="3903268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EA91-4B8A-4813-AA65-D96F6C5BFA0B}"/>
              </a:ext>
            </a:extLst>
          </p:cNvPr>
          <p:cNvSpPr>
            <a:spLocks noGrp="1"/>
          </p:cNvSpPr>
          <p:nvPr>
            <p:ph type="title"/>
          </p:nvPr>
        </p:nvSpPr>
        <p:spPr/>
        <p:txBody>
          <a:bodyPr>
            <a:normAutofit/>
          </a:bodyPr>
          <a:lstStyle/>
          <a:p>
            <a:pPr algn="l"/>
            <a:r>
              <a:rPr lang="en-US" sz="3600" dirty="0"/>
              <a:t>SIS Input Voting</a:t>
            </a:r>
          </a:p>
        </p:txBody>
      </p:sp>
      <p:sp>
        <p:nvSpPr>
          <p:cNvPr id="3" name="Content Placeholder 2">
            <a:extLst>
              <a:ext uri="{FF2B5EF4-FFF2-40B4-BE49-F238E27FC236}">
                <a16:creationId xmlns:a16="http://schemas.microsoft.com/office/drawing/2014/main" id="{718AD646-672C-4E11-916C-7B40E4714661}"/>
              </a:ext>
            </a:extLst>
          </p:cNvPr>
          <p:cNvSpPr>
            <a:spLocks noGrp="1"/>
          </p:cNvSpPr>
          <p:nvPr>
            <p:ph idx="1"/>
          </p:nvPr>
        </p:nvSpPr>
        <p:spPr/>
        <p:txBody>
          <a:bodyPr>
            <a:normAutofit/>
          </a:bodyPr>
          <a:lstStyle/>
          <a:p>
            <a:r>
              <a:rPr lang="en-US" dirty="0"/>
              <a:t>SIS system inputs are </a:t>
            </a:r>
            <a:r>
              <a:rPr lang="en-US" b="1" i="1" u="sng" dirty="0">
                <a:solidFill>
                  <a:srgbClr val="FF0000"/>
                </a:solidFill>
              </a:rPr>
              <a:t>CRITICAL!</a:t>
            </a:r>
          </a:p>
          <a:p>
            <a:r>
              <a:rPr lang="en-US" dirty="0">
                <a:solidFill>
                  <a:schemeClr val="tx1"/>
                </a:solidFill>
              </a:rPr>
              <a:t>Single input.</a:t>
            </a:r>
          </a:p>
          <a:p>
            <a:r>
              <a:rPr lang="en-US" dirty="0">
                <a:solidFill>
                  <a:schemeClr val="tx1"/>
                </a:solidFill>
              </a:rPr>
              <a:t>Duplex input.</a:t>
            </a:r>
          </a:p>
          <a:p>
            <a:pPr lvl="1"/>
            <a:r>
              <a:rPr lang="en-US" dirty="0">
                <a:solidFill>
                  <a:schemeClr val="tx1"/>
                </a:solidFill>
              </a:rPr>
              <a:t>Which one is correct?</a:t>
            </a:r>
          </a:p>
          <a:p>
            <a:r>
              <a:rPr lang="en-US" dirty="0">
                <a:solidFill>
                  <a:schemeClr val="tx1"/>
                </a:solidFill>
              </a:rPr>
              <a:t>Two out of three voting.</a:t>
            </a:r>
          </a:p>
          <a:p>
            <a:pPr lvl="1"/>
            <a:r>
              <a:rPr lang="en-US" dirty="0">
                <a:solidFill>
                  <a:schemeClr val="tx1"/>
                </a:solidFill>
              </a:rPr>
              <a:t>If two of the three input values are the same </a:t>
            </a:r>
            <a:r>
              <a:rPr lang="en-US" sz="2400" dirty="0"/>
              <a:t>»</a:t>
            </a:r>
            <a:r>
              <a:rPr lang="en-US" dirty="0">
                <a:solidFill>
                  <a:schemeClr val="tx1"/>
                </a:solidFill>
              </a:rPr>
              <a:t> they are assumed correct.</a:t>
            </a:r>
          </a:p>
        </p:txBody>
      </p:sp>
      <p:sp>
        <p:nvSpPr>
          <p:cNvPr id="4" name="Date Placeholder 3">
            <a:extLst>
              <a:ext uri="{FF2B5EF4-FFF2-40B4-BE49-F238E27FC236}">
                <a16:creationId xmlns:a16="http://schemas.microsoft.com/office/drawing/2014/main" id="{17ED6C23-7597-489E-AE73-B532C6D121A0}"/>
              </a:ext>
            </a:extLst>
          </p:cNvPr>
          <p:cNvSpPr>
            <a:spLocks noGrp="1"/>
          </p:cNvSpPr>
          <p:nvPr>
            <p:ph type="dt" sz="half" idx="10"/>
          </p:nvPr>
        </p:nvSpPr>
        <p:spPr/>
        <p:txBody>
          <a:bodyPr/>
          <a:lstStyle/>
          <a:p>
            <a:fld id="{B4AE4EAC-9DE9-4C96-BD0F-2C9E13BCDB12}" type="datetime1">
              <a:rPr lang="en-US" smtClean="0"/>
              <a:t>9/11/2018</a:t>
            </a:fld>
            <a:endParaRPr lang="en-US" dirty="0"/>
          </a:p>
        </p:txBody>
      </p:sp>
      <p:sp>
        <p:nvSpPr>
          <p:cNvPr id="5" name="Footer Placeholder 4">
            <a:extLst>
              <a:ext uri="{FF2B5EF4-FFF2-40B4-BE49-F238E27FC236}">
                <a16:creationId xmlns:a16="http://schemas.microsoft.com/office/drawing/2014/main" id="{A2EDA5BB-0FE2-4E49-AA94-D42D99A67829}"/>
              </a:ext>
            </a:extLst>
          </p:cNvPr>
          <p:cNvSpPr>
            <a:spLocks noGrp="1"/>
          </p:cNvSpPr>
          <p:nvPr>
            <p:ph type="ftr" sz="quarter" idx="11"/>
          </p:nvPr>
        </p:nvSpPr>
        <p:spPr/>
        <p:txBody>
          <a:bodyPr/>
          <a:lstStyle/>
          <a:p>
            <a:r>
              <a:rPr lang="sv-SE"/>
              <a:t>ICC Process Operation      ENGT-1340 Rev B</a:t>
            </a:r>
            <a:endParaRPr lang="en-US" dirty="0"/>
          </a:p>
        </p:txBody>
      </p:sp>
      <p:sp>
        <p:nvSpPr>
          <p:cNvPr id="6" name="Slide Number Placeholder 5">
            <a:extLst>
              <a:ext uri="{FF2B5EF4-FFF2-40B4-BE49-F238E27FC236}">
                <a16:creationId xmlns:a16="http://schemas.microsoft.com/office/drawing/2014/main" id="{B5EC1463-BEB7-4298-A840-4B655F069783}"/>
              </a:ext>
            </a:extLst>
          </p:cNvPr>
          <p:cNvSpPr>
            <a:spLocks noGrp="1"/>
          </p:cNvSpPr>
          <p:nvPr>
            <p:ph type="sldNum" sz="quarter" idx="12"/>
          </p:nvPr>
        </p:nvSpPr>
        <p:spPr/>
        <p:txBody>
          <a:bodyPr/>
          <a:lstStyle/>
          <a:p>
            <a:fld id="{5D84065D-F351-4B03-BD91-D8A6B8D4B362}" type="slidenum">
              <a:rPr lang="en-US" smtClean="0"/>
              <a:t>14</a:t>
            </a:fld>
            <a:endParaRPr lang="en-US" dirty="0"/>
          </a:p>
        </p:txBody>
      </p:sp>
    </p:spTree>
    <p:extLst>
      <p:ext uri="{BB962C8B-B14F-4D97-AF65-F5344CB8AC3E}">
        <p14:creationId xmlns:p14="http://schemas.microsoft.com/office/powerpoint/2010/main" val="30803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CC989-1E76-4B1B-916E-7A99102EE8C5}"/>
              </a:ext>
            </a:extLst>
          </p:cNvPr>
          <p:cNvSpPr>
            <a:spLocks noGrp="1"/>
          </p:cNvSpPr>
          <p:nvPr>
            <p:ph type="title"/>
          </p:nvPr>
        </p:nvSpPr>
        <p:spPr/>
        <p:txBody>
          <a:bodyPr>
            <a:normAutofit/>
          </a:bodyPr>
          <a:lstStyle/>
          <a:p>
            <a:pPr algn="l"/>
            <a:r>
              <a:rPr lang="en-US" sz="3600" dirty="0"/>
              <a:t>Process Logic</a:t>
            </a:r>
          </a:p>
        </p:txBody>
      </p:sp>
      <p:sp>
        <p:nvSpPr>
          <p:cNvPr id="3" name="Content Placeholder 2">
            <a:extLst>
              <a:ext uri="{FF2B5EF4-FFF2-40B4-BE49-F238E27FC236}">
                <a16:creationId xmlns:a16="http://schemas.microsoft.com/office/drawing/2014/main" id="{E3C11E5A-3374-4ED4-8940-03426D2FA740}"/>
              </a:ext>
            </a:extLst>
          </p:cNvPr>
          <p:cNvSpPr>
            <a:spLocks noGrp="1"/>
          </p:cNvSpPr>
          <p:nvPr>
            <p:ph idx="1"/>
          </p:nvPr>
        </p:nvSpPr>
        <p:spPr/>
        <p:txBody>
          <a:bodyPr/>
          <a:lstStyle/>
          <a:p>
            <a:r>
              <a:rPr lang="en-US" dirty="0"/>
              <a:t>The primary use of process logic is </a:t>
            </a:r>
            <a:r>
              <a:rPr lang="en-US" b="1" i="1" u="sng" dirty="0">
                <a:solidFill>
                  <a:srgbClr val="FF0000"/>
                </a:solidFill>
              </a:rPr>
              <a:t>SAFETY</a:t>
            </a:r>
          </a:p>
          <a:p>
            <a:pPr lvl="1"/>
            <a:r>
              <a:rPr lang="en-US" dirty="0">
                <a:solidFill>
                  <a:schemeClr val="tx1"/>
                </a:solidFill>
              </a:rPr>
              <a:t>Personnel, Environmental, Process, Equipment</a:t>
            </a:r>
          </a:p>
          <a:p>
            <a:r>
              <a:rPr lang="en-US" dirty="0">
                <a:solidFill>
                  <a:schemeClr val="tx1"/>
                </a:solidFill>
              </a:rPr>
              <a:t>Logic statements can be used for/in the process control strategies</a:t>
            </a:r>
          </a:p>
          <a:p>
            <a:endParaRPr lang="en-US" dirty="0">
              <a:solidFill>
                <a:schemeClr val="tx1"/>
              </a:solidFill>
            </a:endParaRPr>
          </a:p>
        </p:txBody>
      </p:sp>
      <p:sp>
        <p:nvSpPr>
          <p:cNvPr id="4" name="Date Placeholder 3">
            <a:extLst>
              <a:ext uri="{FF2B5EF4-FFF2-40B4-BE49-F238E27FC236}">
                <a16:creationId xmlns:a16="http://schemas.microsoft.com/office/drawing/2014/main" id="{9D421806-0285-4E5E-88F7-792866E5AAAC}"/>
              </a:ext>
            </a:extLst>
          </p:cNvPr>
          <p:cNvSpPr>
            <a:spLocks noGrp="1"/>
          </p:cNvSpPr>
          <p:nvPr>
            <p:ph type="dt" sz="half" idx="10"/>
          </p:nvPr>
        </p:nvSpPr>
        <p:spPr/>
        <p:txBody>
          <a:bodyPr/>
          <a:lstStyle/>
          <a:p>
            <a:fld id="{865A87C8-97C6-4563-AAF2-8A16DC643B0E}" type="datetime1">
              <a:rPr lang="en-US" smtClean="0"/>
              <a:t>9/11/2018</a:t>
            </a:fld>
            <a:endParaRPr lang="en-US" dirty="0"/>
          </a:p>
        </p:txBody>
      </p:sp>
      <p:sp>
        <p:nvSpPr>
          <p:cNvPr id="5" name="Footer Placeholder 4">
            <a:extLst>
              <a:ext uri="{FF2B5EF4-FFF2-40B4-BE49-F238E27FC236}">
                <a16:creationId xmlns:a16="http://schemas.microsoft.com/office/drawing/2014/main" id="{A5B4BFB8-C716-485B-8532-E299D52FFFD8}"/>
              </a:ext>
            </a:extLst>
          </p:cNvPr>
          <p:cNvSpPr>
            <a:spLocks noGrp="1"/>
          </p:cNvSpPr>
          <p:nvPr>
            <p:ph type="ftr" sz="quarter" idx="11"/>
          </p:nvPr>
        </p:nvSpPr>
        <p:spPr/>
        <p:txBody>
          <a:bodyPr/>
          <a:lstStyle/>
          <a:p>
            <a:r>
              <a:rPr lang="sv-SE" dirty="0"/>
              <a:t>ICC Process Operation      ENGT-1340 Rev B</a:t>
            </a:r>
            <a:endParaRPr lang="en-US" dirty="0"/>
          </a:p>
        </p:txBody>
      </p:sp>
      <p:sp>
        <p:nvSpPr>
          <p:cNvPr id="6" name="Slide Number Placeholder 5">
            <a:extLst>
              <a:ext uri="{FF2B5EF4-FFF2-40B4-BE49-F238E27FC236}">
                <a16:creationId xmlns:a16="http://schemas.microsoft.com/office/drawing/2014/main" id="{B0945D09-53F9-4902-9CD6-F8CF5922D9C5}"/>
              </a:ext>
            </a:extLst>
          </p:cNvPr>
          <p:cNvSpPr>
            <a:spLocks noGrp="1"/>
          </p:cNvSpPr>
          <p:nvPr>
            <p:ph type="sldNum" sz="quarter" idx="12"/>
          </p:nvPr>
        </p:nvSpPr>
        <p:spPr/>
        <p:txBody>
          <a:bodyPr/>
          <a:lstStyle/>
          <a:p>
            <a:fld id="{5D84065D-F351-4B03-BD91-D8A6B8D4B362}" type="slidenum">
              <a:rPr lang="en-US" smtClean="0"/>
              <a:t>2</a:t>
            </a:fld>
            <a:endParaRPr lang="en-US" dirty="0"/>
          </a:p>
        </p:txBody>
      </p:sp>
    </p:spTree>
    <p:extLst>
      <p:ext uri="{BB962C8B-B14F-4D97-AF65-F5344CB8AC3E}">
        <p14:creationId xmlns:p14="http://schemas.microsoft.com/office/powerpoint/2010/main" val="208852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5CB96-72A0-4F92-81A8-576344B63DA5}"/>
              </a:ext>
            </a:extLst>
          </p:cNvPr>
          <p:cNvSpPr>
            <a:spLocks noGrp="1"/>
          </p:cNvSpPr>
          <p:nvPr>
            <p:ph type="title"/>
          </p:nvPr>
        </p:nvSpPr>
        <p:spPr/>
        <p:txBody>
          <a:bodyPr>
            <a:normAutofit/>
          </a:bodyPr>
          <a:lstStyle/>
          <a:p>
            <a:pPr algn="l"/>
            <a:r>
              <a:rPr lang="en-US" sz="3600" dirty="0"/>
              <a:t>Process Logic</a:t>
            </a:r>
          </a:p>
        </p:txBody>
      </p:sp>
      <p:sp>
        <p:nvSpPr>
          <p:cNvPr id="3" name="Content Placeholder 2">
            <a:extLst>
              <a:ext uri="{FF2B5EF4-FFF2-40B4-BE49-F238E27FC236}">
                <a16:creationId xmlns:a16="http://schemas.microsoft.com/office/drawing/2014/main" id="{E0411AF1-FEAD-4A06-936C-246DB0F12898}"/>
              </a:ext>
            </a:extLst>
          </p:cNvPr>
          <p:cNvSpPr>
            <a:spLocks noGrp="1"/>
          </p:cNvSpPr>
          <p:nvPr>
            <p:ph idx="1"/>
          </p:nvPr>
        </p:nvSpPr>
        <p:spPr/>
        <p:txBody>
          <a:bodyPr/>
          <a:lstStyle/>
          <a:p>
            <a:r>
              <a:rPr lang="en-US" dirty="0"/>
              <a:t>Logic has two primary operator functions:</a:t>
            </a:r>
          </a:p>
          <a:p>
            <a:pPr lvl="1"/>
            <a:r>
              <a:rPr lang="en-US" dirty="0"/>
              <a:t>Interlock(s)</a:t>
            </a:r>
          </a:p>
          <a:p>
            <a:pPr lvl="2"/>
            <a:r>
              <a:rPr lang="en-US" dirty="0"/>
              <a:t>Insure personnel and environmental safe guards are in place &amp; correct. </a:t>
            </a:r>
          </a:p>
          <a:p>
            <a:pPr lvl="2"/>
            <a:r>
              <a:rPr lang="en-US" dirty="0"/>
              <a:t>Insure process variables &amp; equipment are in the proper “mode” prior to operator action.</a:t>
            </a:r>
          </a:p>
          <a:p>
            <a:pPr lvl="1"/>
            <a:r>
              <a:rPr lang="en-US" dirty="0"/>
              <a:t>Safety shutdown </a:t>
            </a:r>
          </a:p>
          <a:p>
            <a:pPr lvl="2"/>
            <a:r>
              <a:rPr lang="en-US" dirty="0"/>
              <a:t>Return the process to a known safe condition should specific process variables exceed specific values.</a:t>
            </a:r>
          </a:p>
        </p:txBody>
      </p:sp>
      <p:sp>
        <p:nvSpPr>
          <p:cNvPr id="4" name="Date Placeholder 3">
            <a:extLst>
              <a:ext uri="{FF2B5EF4-FFF2-40B4-BE49-F238E27FC236}">
                <a16:creationId xmlns:a16="http://schemas.microsoft.com/office/drawing/2014/main" id="{DDD8D06E-0141-4A9D-BA27-5378C24776E7}"/>
              </a:ext>
            </a:extLst>
          </p:cNvPr>
          <p:cNvSpPr>
            <a:spLocks noGrp="1"/>
          </p:cNvSpPr>
          <p:nvPr>
            <p:ph type="dt" sz="half" idx="10"/>
          </p:nvPr>
        </p:nvSpPr>
        <p:spPr/>
        <p:txBody>
          <a:bodyPr/>
          <a:lstStyle/>
          <a:p>
            <a:fld id="{0E549AF4-0936-4388-9C35-390A315B3227}" type="datetime1">
              <a:rPr lang="en-US" smtClean="0"/>
              <a:t>9/11/2018</a:t>
            </a:fld>
            <a:endParaRPr lang="en-US" dirty="0"/>
          </a:p>
        </p:txBody>
      </p:sp>
      <p:sp>
        <p:nvSpPr>
          <p:cNvPr id="5" name="Footer Placeholder 4">
            <a:extLst>
              <a:ext uri="{FF2B5EF4-FFF2-40B4-BE49-F238E27FC236}">
                <a16:creationId xmlns:a16="http://schemas.microsoft.com/office/drawing/2014/main" id="{5A4308C1-D671-4D76-B012-65882A777E55}"/>
              </a:ext>
            </a:extLst>
          </p:cNvPr>
          <p:cNvSpPr>
            <a:spLocks noGrp="1"/>
          </p:cNvSpPr>
          <p:nvPr>
            <p:ph type="ftr" sz="quarter" idx="11"/>
          </p:nvPr>
        </p:nvSpPr>
        <p:spPr/>
        <p:txBody>
          <a:bodyPr/>
          <a:lstStyle/>
          <a:p>
            <a:r>
              <a:rPr lang="sv-SE"/>
              <a:t>ICC Process Operation      ENGT-1340 Rev B</a:t>
            </a:r>
            <a:endParaRPr lang="en-US" dirty="0"/>
          </a:p>
        </p:txBody>
      </p:sp>
      <p:sp>
        <p:nvSpPr>
          <p:cNvPr id="6" name="Slide Number Placeholder 5">
            <a:extLst>
              <a:ext uri="{FF2B5EF4-FFF2-40B4-BE49-F238E27FC236}">
                <a16:creationId xmlns:a16="http://schemas.microsoft.com/office/drawing/2014/main" id="{76EE5D4E-D126-44AB-9023-921F64A47BD8}"/>
              </a:ext>
            </a:extLst>
          </p:cNvPr>
          <p:cNvSpPr>
            <a:spLocks noGrp="1"/>
          </p:cNvSpPr>
          <p:nvPr>
            <p:ph type="sldNum" sz="quarter" idx="12"/>
          </p:nvPr>
        </p:nvSpPr>
        <p:spPr/>
        <p:txBody>
          <a:bodyPr/>
          <a:lstStyle/>
          <a:p>
            <a:fld id="{5D84065D-F351-4B03-BD91-D8A6B8D4B362}" type="slidenum">
              <a:rPr lang="en-US" smtClean="0"/>
              <a:t>3</a:t>
            </a:fld>
            <a:endParaRPr lang="en-US" dirty="0"/>
          </a:p>
        </p:txBody>
      </p:sp>
    </p:spTree>
    <p:extLst>
      <p:ext uri="{BB962C8B-B14F-4D97-AF65-F5344CB8AC3E}">
        <p14:creationId xmlns:p14="http://schemas.microsoft.com/office/powerpoint/2010/main" val="4269441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par>
                                <p:cTn id="13" presetID="16" presetClass="entr" presetSubtype="21"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arn(inVertic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heel(1)">
                                      <p:cBhvr>
                                        <p:cTn id="20" dur="20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heel(1)">
                                      <p:cBhvr>
                                        <p:cTn id="2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90E14-22F6-419A-98D9-E5CB938F9204}"/>
              </a:ext>
            </a:extLst>
          </p:cNvPr>
          <p:cNvSpPr>
            <a:spLocks noGrp="1"/>
          </p:cNvSpPr>
          <p:nvPr>
            <p:ph type="title"/>
          </p:nvPr>
        </p:nvSpPr>
        <p:spPr/>
        <p:txBody>
          <a:bodyPr>
            <a:normAutofit/>
          </a:bodyPr>
          <a:lstStyle/>
          <a:p>
            <a:pPr algn="l"/>
            <a:r>
              <a:rPr lang="en-US" sz="3600" dirty="0"/>
              <a:t>Interlock(s)</a:t>
            </a:r>
            <a:br>
              <a:rPr lang="en-US" sz="3600" dirty="0"/>
            </a:br>
            <a:r>
              <a:rPr lang="en-US" sz="2800" dirty="0"/>
              <a:t>Also called permissive(s)</a:t>
            </a:r>
            <a:endParaRPr lang="en-US" sz="3600" dirty="0"/>
          </a:p>
        </p:txBody>
      </p:sp>
      <p:sp>
        <p:nvSpPr>
          <p:cNvPr id="3" name="Content Placeholder 2">
            <a:extLst>
              <a:ext uri="{FF2B5EF4-FFF2-40B4-BE49-F238E27FC236}">
                <a16:creationId xmlns:a16="http://schemas.microsoft.com/office/drawing/2014/main" id="{CC6640F8-2E99-4E00-AF07-A5910464D1EB}"/>
              </a:ext>
            </a:extLst>
          </p:cNvPr>
          <p:cNvSpPr>
            <a:spLocks noGrp="1"/>
          </p:cNvSpPr>
          <p:nvPr>
            <p:ph idx="1"/>
          </p:nvPr>
        </p:nvSpPr>
        <p:spPr>
          <a:xfrm>
            <a:off x="1295401" y="2485016"/>
            <a:ext cx="9601196" cy="3390852"/>
          </a:xfrm>
        </p:spPr>
        <p:txBody>
          <a:bodyPr>
            <a:normAutofit/>
          </a:bodyPr>
          <a:lstStyle/>
          <a:p>
            <a:r>
              <a:rPr lang="en-US" dirty="0"/>
              <a:t>e.g., Burner Management System (BMS) (FSSS)</a:t>
            </a:r>
          </a:p>
          <a:p>
            <a:pPr lvl="1"/>
            <a:r>
              <a:rPr lang="en-US" dirty="0"/>
              <a:t>Prevents ignition source from entering furnace without purging the furnace.</a:t>
            </a:r>
          </a:p>
          <a:p>
            <a:r>
              <a:rPr lang="en-US" dirty="0"/>
              <a:t>Rotating equipment interlocks</a:t>
            </a:r>
          </a:p>
          <a:p>
            <a:pPr lvl="1"/>
            <a:r>
              <a:rPr lang="en-US" dirty="0"/>
              <a:t>Prevents starting up or shutting down equipment until all critical variables/inputs are confirmed in a safe state.</a:t>
            </a:r>
          </a:p>
          <a:p>
            <a:pPr lvl="2"/>
            <a:r>
              <a:rPr lang="en-US" dirty="0"/>
              <a:t>e.g., Lubricating oil pressure OK, Liquid level OK, Valves Open</a:t>
            </a:r>
          </a:p>
          <a:p>
            <a:endParaRPr lang="en-US" dirty="0"/>
          </a:p>
        </p:txBody>
      </p:sp>
      <p:sp>
        <p:nvSpPr>
          <p:cNvPr id="4" name="Date Placeholder 3">
            <a:extLst>
              <a:ext uri="{FF2B5EF4-FFF2-40B4-BE49-F238E27FC236}">
                <a16:creationId xmlns:a16="http://schemas.microsoft.com/office/drawing/2014/main" id="{A70B6B20-E1D0-4C13-84C8-88B3BC803041}"/>
              </a:ext>
            </a:extLst>
          </p:cNvPr>
          <p:cNvSpPr>
            <a:spLocks noGrp="1"/>
          </p:cNvSpPr>
          <p:nvPr>
            <p:ph type="dt" sz="half" idx="10"/>
          </p:nvPr>
        </p:nvSpPr>
        <p:spPr/>
        <p:txBody>
          <a:bodyPr/>
          <a:lstStyle/>
          <a:p>
            <a:fld id="{81AF7332-ACB4-44EE-B313-E70DC7070219}" type="datetime1">
              <a:rPr lang="en-US" smtClean="0"/>
              <a:t>9/11/2018</a:t>
            </a:fld>
            <a:endParaRPr lang="en-US" dirty="0"/>
          </a:p>
        </p:txBody>
      </p:sp>
      <p:sp>
        <p:nvSpPr>
          <p:cNvPr id="5" name="Footer Placeholder 4">
            <a:extLst>
              <a:ext uri="{FF2B5EF4-FFF2-40B4-BE49-F238E27FC236}">
                <a16:creationId xmlns:a16="http://schemas.microsoft.com/office/drawing/2014/main" id="{857EEC66-A311-41A8-A328-E99A3557E5A5}"/>
              </a:ext>
            </a:extLst>
          </p:cNvPr>
          <p:cNvSpPr>
            <a:spLocks noGrp="1"/>
          </p:cNvSpPr>
          <p:nvPr>
            <p:ph type="ftr" sz="quarter" idx="11"/>
          </p:nvPr>
        </p:nvSpPr>
        <p:spPr/>
        <p:txBody>
          <a:bodyPr/>
          <a:lstStyle/>
          <a:p>
            <a:r>
              <a:rPr lang="sv-SE"/>
              <a:t>ICC Process Operation      ENGT-1340 Rev B</a:t>
            </a:r>
            <a:endParaRPr lang="en-US" dirty="0"/>
          </a:p>
        </p:txBody>
      </p:sp>
      <p:sp>
        <p:nvSpPr>
          <p:cNvPr id="6" name="Slide Number Placeholder 5">
            <a:extLst>
              <a:ext uri="{FF2B5EF4-FFF2-40B4-BE49-F238E27FC236}">
                <a16:creationId xmlns:a16="http://schemas.microsoft.com/office/drawing/2014/main" id="{81901E63-1358-4234-8020-0B7982D933DF}"/>
              </a:ext>
            </a:extLst>
          </p:cNvPr>
          <p:cNvSpPr>
            <a:spLocks noGrp="1"/>
          </p:cNvSpPr>
          <p:nvPr>
            <p:ph type="sldNum" sz="quarter" idx="12"/>
          </p:nvPr>
        </p:nvSpPr>
        <p:spPr/>
        <p:txBody>
          <a:bodyPr/>
          <a:lstStyle/>
          <a:p>
            <a:fld id="{5D84065D-F351-4B03-BD91-D8A6B8D4B362}" type="slidenum">
              <a:rPr lang="en-US" smtClean="0"/>
              <a:t>4</a:t>
            </a:fld>
            <a:endParaRPr lang="en-US" dirty="0"/>
          </a:p>
        </p:txBody>
      </p:sp>
    </p:spTree>
    <p:extLst>
      <p:ext uri="{BB962C8B-B14F-4D97-AF65-F5344CB8AC3E}">
        <p14:creationId xmlns:p14="http://schemas.microsoft.com/office/powerpoint/2010/main" val="665918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arn(inVertical)">
                                      <p:cBhvr>
                                        <p:cTn id="15" dur="500"/>
                                        <p:tgtEl>
                                          <p:spTgt spid="3">
                                            <p:txEl>
                                              <p:pRg st="2" end="2"/>
                                            </p:txEl>
                                          </p:spTgt>
                                        </p:tgtEl>
                                      </p:cBhvr>
                                    </p:animEffect>
                                  </p:childTnLst>
                                </p:cTn>
                              </p:par>
                              <p:par>
                                <p:cTn id="16" presetID="16" presetClass="entr" presetSubtype="21"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arn(inVertical)">
                                      <p:cBhvr>
                                        <p:cTn id="18" dur="500"/>
                                        <p:tgtEl>
                                          <p:spTgt spid="3">
                                            <p:txEl>
                                              <p:pRg st="3" end="3"/>
                                            </p:txEl>
                                          </p:spTgt>
                                        </p:tgtEl>
                                      </p:cBhvr>
                                    </p:animEffect>
                                  </p:childTnLst>
                                </p:cTn>
                              </p:par>
                              <p:par>
                                <p:cTn id="19" presetID="16" presetClass="entr" presetSubtype="21"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arn(inVertical)">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4C9B5-2B88-4332-8DAF-0AB3F8ED26E6}"/>
              </a:ext>
            </a:extLst>
          </p:cNvPr>
          <p:cNvSpPr>
            <a:spLocks noGrp="1"/>
          </p:cNvSpPr>
          <p:nvPr>
            <p:ph type="title"/>
          </p:nvPr>
        </p:nvSpPr>
        <p:spPr/>
        <p:txBody>
          <a:bodyPr>
            <a:normAutofit/>
          </a:bodyPr>
          <a:lstStyle/>
          <a:p>
            <a:pPr algn="l"/>
            <a:r>
              <a:rPr lang="en-US" sz="3600" dirty="0"/>
              <a:t>Shutdown</a:t>
            </a:r>
            <a:br>
              <a:rPr lang="en-US" sz="3600" dirty="0"/>
            </a:br>
            <a:r>
              <a:rPr lang="en-US" sz="2800" dirty="0"/>
              <a:t>Properly called Safety Instrumented System (SIS)</a:t>
            </a:r>
            <a:endParaRPr lang="en-US" sz="3600" dirty="0"/>
          </a:p>
        </p:txBody>
      </p:sp>
      <p:sp>
        <p:nvSpPr>
          <p:cNvPr id="3" name="Content Placeholder 2">
            <a:extLst>
              <a:ext uri="{FF2B5EF4-FFF2-40B4-BE49-F238E27FC236}">
                <a16:creationId xmlns:a16="http://schemas.microsoft.com/office/drawing/2014/main" id="{30D4749C-4FE4-459A-B490-2260F9ADCEF2}"/>
              </a:ext>
            </a:extLst>
          </p:cNvPr>
          <p:cNvSpPr>
            <a:spLocks noGrp="1"/>
          </p:cNvSpPr>
          <p:nvPr>
            <p:ph idx="1"/>
          </p:nvPr>
        </p:nvSpPr>
        <p:spPr>
          <a:xfrm>
            <a:off x="1295401" y="2556932"/>
            <a:ext cx="9601196" cy="1303867"/>
          </a:xfrm>
        </p:spPr>
        <p:txBody>
          <a:bodyPr>
            <a:normAutofit lnSpcReduction="10000"/>
          </a:bodyPr>
          <a:lstStyle/>
          <a:p>
            <a:r>
              <a:rPr lang="en-US" dirty="0"/>
              <a:t>If a specific variable (or group of variables) exceed defined safe limits the SIS will take over control and return the process to a known safe condition.</a:t>
            </a:r>
          </a:p>
          <a:p>
            <a:r>
              <a:rPr lang="en-US" dirty="0"/>
              <a:t>Initiation of SIS override/control typically has a series of steps</a:t>
            </a:r>
          </a:p>
        </p:txBody>
      </p:sp>
      <p:sp>
        <p:nvSpPr>
          <p:cNvPr id="4" name="Date Placeholder 3">
            <a:extLst>
              <a:ext uri="{FF2B5EF4-FFF2-40B4-BE49-F238E27FC236}">
                <a16:creationId xmlns:a16="http://schemas.microsoft.com/office/drawing/2014/main" id="{A14FD3D2-54BD-43B2-A75A-088BBDFC0EB4}"/>
              </a:ext>
            </a:extLst>
          </p:cNvPr>
          <p:cNvSpPr>
            <a:spLocks noGrp="1"/>
          </p:cNvSpPr>
          <p:nvPr>
            <p:ph type="dt" sz="half" idx="10"/>
          </p:nvPr>
        </p:nvSpPr>
        <p:spPr/>
        <p:txBody>
          <a:bodyPr/>
          <a:lstStyle/>
          <a:p>
            <a:fld id="{4A19BF08-F05F-4F87-81BE-907EBEB13FEE}" type="datetime1">
              <a:rPr lang="en-US" smtClean="0"/>
              <a:t>9/11/2018</a:t>
            </a:fld>
            <a:endParaRPr lang="en-US" dirty="0"/>
          </a:p>
        </p:txBody>
      </p:sp>
      <p:sp>
        <p:nvSpPr>
          <p:cNvPr id="5" name="Footer Placeholder 4">
            <a:extLst>
              <a:ext uri="{FF2B5EF4-FFF2-40B4-BE49-F238E27FC236}">
                <a16:creationId xmlns:a16="http://schemas.microsoft.com/office/drawing/2014/main" id="{AD0E373F-F07E-4DBB-8320-DEDB4B90C940}"/>
              </a:ext>
            </a:extLst>
          </p:cNvPr>
          <p:cNvSpPr>
            <a:spLocks noGrp="1"/>
          </p:cNvSpPr>
          <p:nvPr>
            <p:ph type="ftr" sz="quarter" idx="11"/>
          </p:nvPr>
        </p:nvSpPr>
        <p:spPr/>
        <p:txBody>
          <a:bodyPr/>
          <a:lstStyle/>
          <a:p>
            <a:r>
              <a:rPr lang="sv-SE"/>
              <a:t>ICC Process Operation      ENGT-1340 Rev B</a:t>
            </a:r>
            <a:endParaRPr lang="en-US" dirty="0"/>
          </a:p>
        </p:txBody>
      </p:sp>
      <p:sp>
        <p:nvSpPr>
          <p:cNvPr id="6" name="Slide Number Placeholder 5">
            <a:extLst>
              <a:ext uri="{FF2B5EF4-FFF2-40B4-BE49-F238E27FC236}">
                <a16:creationId xmlns:a16="http://schemas.microsoft.com/office/drawing/2014/main" id="{A99C2C47-A362-42B2-874D-11A6703AA007}"/>
              </a:ext>
            </a:extLst>
          </p:cNvPr>
          <p:cNvSpPr>
            <a:spLocks noGrp="1"/>
          </p:cNvSpPr>
          <p:nvPr>
            <p:ph type="sldNum" sz="quarter" idx="12"/>
          </p:nvPr>
        </p:nvSpPr>
        <p:spPr/>
        <p:txBody>
          <a:bodyPr/>
          <a:lstStyle/>
          <a:p>
            <a:fld id="{5D84065D-F351-4B03-BD91-D8A6B8D4B362}" type="slidenum">
              <a:rPr lang="en-US" smtClean="0"/>
              <a:t>5</a:t>
            </a:fld>
            <a:endParaRPr lang="en-US" dirty="0"/>
          </a:p>
        </p:txBody>
      </p:sp>
    </p:spTree>
    <p:extLst>
      <p:ext uri="{BB962C8B-B14F-4D97-AF65-F5344CB8AC3E}">
        <p14:creationId xmlns:p14="http://schemas.microsoft.com/office/powerpoint/2010/main" val="1105909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FFBBFC-A60C-4D58-A6C5-C859D8D1806F}"/>
              </a:ext>
            </a:extLst>
          </p:cNvPr>
          <p:cNvSpPr>
            <a:spLocks noGrp="1"/>
          </p:cNvSpPr>
          <p:nvPr>
            <p:ph type="title"/>
          </p:nvPr>
        </p:nvSpPr>
        <p:spPr>
          <a:xfrm>
            <a:off x="1295402" y="1323191"/>
            <a:ext cx="9601196" cy="742276"/>
          </a:xfrm>
        </p:spPr>
        <p:txBody>
          <a:bodyPr>
            <a:normAutofit/>
          </a:bodyPr>
          <a:lstStyle/>
          <a:p>
            <a:pPr algn="l"/>
            <a:r>
              <a:rPr lang="en-US" sz="3600" dirty="0"/>
              <a:t>SIS Initiation Process Steps</a:t>
            </a:r>
          </a:p>
        </p:txBody>
      </p:sp>
      <p:sp>
        <p:nvSpPr>
          <p:cNvPr id="5" name="Text Placeholder 4">
            <a:extLst>
              <a:ext uri="{FF2B5EF4-FFF2-40B4-BE49-F238E27FC236}">
                <a16:creationId xmlns:a16="http://schemas.microsoft.com/office/drawing/2014/main" id="{423D2F2A-B154-473C-A230-05D9CBC1383B}"/>
              </a:ext>
            </a:extLst>
          </p:cNvPr>
          <p:cNvSpPr>
            <a:spLocks noGrp="1"/>
          </p:cNvSpPr>
          <p:nvPr>
            <p:ph type="body" idx="1"/>
          </p:nvPr>
        </p:nvSpPr>
        <p:spPr>
          <a:xfrm>
            <a:off x="1295400" y="2658533"/>
            <a:ext cx="4718304" cy="428912"/>
          </a:xfrm>
        </p:spPr>
        <p:txBody>
          <a:bodyPr/>
          <a:lstStyle/>
          <a:p>
            <a:r>
              <a:rPr lang="en-US" b="1" u="sng" dirty="0">
                <a:solidFill>
                  <a:schemeClr val="tx1"/>
                </a:solidFill>
              </a:rPr>
              <a:t>Three Step</a:t>
            </a:r>
          </a:p>
        </p:txBody>
      </p:sp>
      <p:sp>
        <p:nvSpPr>
          <p:cNvPr id="6" name="Content Placeholder 5">
            <a:extLst>
              <a:ext uri="{FF2B5EF4-FFF2-40B4-BE49-F238E27FC236}">
                <a16:creationId xmlns:a16="http://schemas.microsoft.com/office/drawing/2014/main" id="{EA25F001-6537-455D-BDAB-1D328A5A73D6}"/>
              </a:ext>
            </a:extLst>
          </p:cNvPr>
          <p:cNvSpPr>
            <a:spLocks noGrp="1"/>
          </p:cNvSpPr>
          <p:nvPr>
            <p:ph sz="half" idx="2"/>
          </p:nvPr>
        </p:nvSpPr>
        <p:spPr>
          <a:xfrm>
            <a:off x="1293025" y="3087446"/>
            <a:ext cx="4720679" cy="2788422"/>
          </a:xfrm>
        </p:spPr>
        <p:txBody>
          <a:bodyPr>
            <a:normAutofit fontScale="92500" lnSpcReduction="10000"/>
          </a:bodyPr>
          <a:lstStyle/>
          <a:p>
            <a:pPr>
              <a:buFont typeface="Wingdings" panose="05000000000000000000" pitchFamily="2" charset="2"/>
              <a:buChar char="Ø"/>
            </a:pPr>
            <a:r>
              <a:rPr lang="en-US" sz="2000" dirty="0"/>
              <a:t>Normal Operating</a:t>
            </a:r>
          </a:p>
          <a:p>
            <a:pPr>
              <a:buFont typeface="Wingdings" panose="05000000000000000000" pitchFamily="2" charset="2"/>
              <a:buChar char="Ø"/>
            </a:pPr>
            <a:r>
              <a:rPr lang="en-US" sz="2000" dirty="0"/>
              <a:t>H or L Alarm</a:t>
            </a:r>
          </a:p>
          <a:p>
            <a:pPr lvl="1">
              <a:buFont typeface="Wingdings" panose="05000000000000000000" pitchFamily="2" charset="2"/>
              <a:buChar char="Ø"/>
            </a:pPr>
            <a:r>
              <a:rPr lang="en-US" sz="1900" dirty="0"/>
              <a:t>Operator action required</a:t>
            </a:r>
          </a:p>
          <a:p>
            <a:pPr>
              <a:buFont typeface="Wingdings" panose="05000000000000000000" pitchFamily="2" charset="2"/>
              <a:buChar char="Ø"/>
            </a:pPr>
            <a:r>
              <a:rPr lang="en-US" sz="2000" dirty="0"/>
              <a:t>HH or LL Alarm</a:t>
            </a:r>
          </a:p>
          <a:p>
            <a:pPr lvl="1">
              <a:buFont typeface="Wingdings" panose="05000000000000000000" pitchFamily="2" charset="2"/>
              <a:buChar char="Ø"/>
            </a:pPr>
            <a:r>
              <a:rPr lang="en-US" sz="1900" dirty="0"/>
              <a:t>SIS Override initiated</a:t>
            </a:r>
          </a:p>
        </p:txBody>
      </p:sp>
      <p:sp>
        <p:nvSpPr>
          <p:cNvPr id="7" name="Text Placeholder 6">
            <a:extLst>
              <a:ext uri="{FF2B5EF4-FFF2-40B4-BE49-F238E27FC236}">
                <a16:creationId xmlns:a16="http://schemas.microsoft.com/office/drawing/2014/main" id="{395EA8C7-8C96-46F9-B226-C5AE1D9DE724}"/>
              </a:ext>
            </a:extLst>
          </p:cNvPr>
          <p:cNvSpPr>
            <a:spLocks noGrp="1"/>
          </p:cNvSpPr>
          <p:nvPr>
            <p:ph type="body" sz="quarter" idx="3"/>
          </p:nvPr>
        </p:nvSpPr>
        <p:spPr>
          <a:xfrm>
            <a:off x="6180671" y="2658533"/>
            <a:ext cx="4718304" cy="428912"/>
          </a:xfrm>
        </p:spPr>
        <p:txBody>
          <a:bodyPr/>
          <a:lstStyle/>
          <a:p>
            <a:r>
              <a:rPr lang="en-US" b="1" u="sng" dirty="0">
                <a:solidFill>
                  <a:schemeClr val="tx1"/>
                </a:solidFill>
              </a:rPr>
              <a:t>Four Step</a:t>
            </a:r>
          </a:p>
        </p:txBody>
      </p:sp>
      <p:sp>
        <p:nvSpPr>
          <p:cNvPr id="8" name="Content Placeholder 7">
            <a:extLst>
              <a:ext uri="{FF2B5EF4-FFF2-40B4-BE49-F238E27FC236}">
                <a16:creationId xmlns:a16="http://schemas.microsoft.com/office/drawing/2014/main" id="{E1BE079B-8D87-44A2-BB0C-09D229DDA841}"/>
              </a:ext>
            </a:extLst>
          </p:cNvPr>
          <p:cNvSpPr>
            <a:spLocks noGrp="1"/>
          </p:cNvSpPr>
          <p:nvPr>
            <p:ph sz="quarter" idx="4"/>
          </p:nvPr>
        </p:nvSpPr>
        <p:spPr>
          <a:xfrm>
            <a:off x="6180671" y="3087446"/>
            <a:ext cx="4718304" cy="2788422"/>
          </a:xfrm>
        </p:spPr>
        <p:txBody>
          <a:bodyPr>
            <a:normAutofit fontScale="92500" lnSpcReduction="10000"/>
          </a:bodyPr>
          <a:lstStyle/>
          <a:p>
            <a:pPr>
              <a:buFont typeface="Wingdings" panose="05000000000000000000" pitchFamily="2" charset="2"/>
              <a:buChar char="Ø"/>
            </a:pPr>
            <a:r>
              <a:rPr lang="en-US" sz="2100" dirty="0"/>
              <a:t>Normal Operating</a:t>
            </a:r>
          </a:p>
          <a:p>
            <a:pPr>
              <a:buFont typeface="Wingdings" panose="05000000000000000000" pitchFamily="2" charset="2"/>
              <a:buChar char="Ø"/>
            </a:pPr>
            <a:r>
              <a:rPr lang="en-US" sz="2100" dirty="0"/>
              <a:t>H or L Alarm</a:t>
            </a:r>
          </a:p>
          <a:p>
            <a:pPr lvl="1">
              <a:buFont typeface="Wingdings" panose="05000000000000000000" pitchFamily="2" charset="2"/>
              <a:buChar char="Ø"/>
            </a:pPr>
            <a:r>
              <a:rPr lang="en-US" sz="1900" dirty="0"/>
              <a:t>Operator action required</a:t>
            </a:r>
          </a:p>
          <a:p>
            <a:pPr>
              <a:buFont typeface="Wingdings" panose="05000000000000000000" pitchFamily="2" charset="2"/>
              <a:buChar char="Ø"/>
            </a:pPr>
            <a:r>
              <a:rPr lang="en-US" sz="2100" dirty="0"/>
              <a:t>HH or LL Alarm</a:t>
            </a:r>
          </a:p>
          <a:p>
            <a:pPr lvl="1">
              <a:buFont typeface="Wingdings" panose="05000000000000000000" pitchFamily="2" charset="2"/>
              <a:buChar char="Ø"/>
            </a:pPr>
            <a:r>
              <a:rPr lang="en-US" sz="1900" dirty="0"/>
              <a:t>Operator &amp; MGT action required (Timed)</a:t>
            </a:r>
          </a:p>
          <a:p>
            <a:pPr>
              <a:buFont typeface="Wingdings" panose="05000000000000000000" pitchFamily="2" charset="2"/>
              <a:buChar char="Ø"/>
            </a:pPr>
            <a:r>
              <a:rPr lang="en-US" sz="2100" dirty="0"/>
              <a:t>Trip</a:t>
            </a:r>
          </a:p>
          <a:p>
            <a:pPr lvl="1">
              <a:buFont typeface="Wingdings" panose="05000000000000000000" pitchFamily="2" charset="2"/>
              <a:buChar char="Ø"/>
            </a:pPr>
            <a:r>
              <a:rPr lang="en-US" sz="1900" dirty="0"/>
              <a:t>SIS Override initiated</a:t>
            </a:r>
          </a:p>
          <a:p>
            <a:pPr>
              <a:buFont typeface="Wingdings" panose="05000000000000000000" pitchFamily="2" charset="2"/>
              <a:buChar char="Ø"/>
            </a:pPr>
            <a:endParaRPr lang="en-US" sz="2200" dirty="0"/>
          </a:p>
          <a:p>
            <a:pPr>
              <a:buFont typeface="Wingdings" panose="05000000000000000000" pitchFamily="2" charset="2"/>
              <a:buChar char="Ø"/>
            </a:pPr>
            <a:endParaRPr lang="en-US" sz="2200" dirty="0"/>
          </a:p>
          <a:p>
            <a:pPr lvl="1">
              <a:buFont typeface="Wingdings" panose="05000000000000000000" pitchFamily="2" charset="2"/>
              <a:buChar char="Ø"/>
            </a:pPr>
            <a:endParaRPr lang="en-US" sz="1800" dirty="0"/>
          </a:p>
          <a:p>
            <a:endParaRPr lang="en-US" dirty="0"/>
          </a:p>
        </p:txBody>
      </p:sp>
      <p:sp>
        <p:nvSpPr>
          <p:cNvPr id="2" name="Date Placeholder 1">
            <a:extLst>
              <a:ext uri="{FF2B5EF4-FFF2-40B4-BE49-F238E27FC236}">
                <a16:creationId xmlns:a16="http://schemas.microsoft.com/office/drawing/2014/main" id="{0D6D8809-00A6-4CD6-A298-CED6D907ABBE}"/>
              </a:ext>
            </a:extLst>
          </p:cNvPr>
          <p:cNvSpPr>
            <a:spLocks noGrp="1"/>
          </p:cNvSpPr>
          <p:nvPr>
            <p:ph type="dt" sz="half" idx="10"/>
          </p:nvPr>
        </p:nvSpPr>
        <p:spPr/>
        <p:txBody>
          <a:bodyPr/>
          <a:lstStyle/>
          <a:p>
            <a:fld id="{E6A86769-BAF9-41B7-9F9B-D53ED8C8A642}" type="datetime1">
              <a:rPr lang="en-US" smtClean="0"/>
              <a:t>9/11/2018</a:t>
            </a:fld>
            <a:endParaRPr lang="en-US" dirty="0"/>
          </a:p>
        </p:txBody>
      </p:sp>
      <p:sp>
        <p:nvSpPr>
          <p:cNvPr id="3" name="Footer Placeholder 2">
            <a:extLst>
              <a:ext uri="{FF2B5EF4-FFF2-40B4-BE49-F238E27FC236}">
                <a16:creationId xmlns:a16="http://schemas.microsoft.com/office/drawing/2014/main" id="{B41C6D33-66E7-4E5E-9E7C-4F6BBE8BDDDD}"/>
              </a:ext>
            </a:extLst>
          </p:cNvPr>
          <p:cNvSpPr>
            <a:spLocks noGrp="1"/>
          </p:cNvSpPr>
          <p:nvPr>
            <p:ph type="ftr" sz="quarter" idx="11"/>
          </p:nvPr>
        </p:nvSpPr>
        <p:spPr/>
        <p:txBody>
          <a:bodyPr/>
          <a:lstStyle/>
          <a:p>
            <a:r>
              <a:rPr lang="sv-SE"/>
              <a:t>ICC Process Operation      ENGT-1340 Rev B</a:t>
            </a:r>
            <a:endParaRPr lang="en-US" dirty="0"/>
          </a:p>
        </p:txBody>
      </p:sp>
      <p:sp>
        <p:nvSpPr>
          <p:cNvPr id="9" name="Slide Number Placeholder 8">
            <a:extLst>
              <a:ext uri="{FF2B5EF4-FFF2-40B4-BE49-F238E27FC236}">
                <a16:creationId xmlns:a16="http://schemas.microsoft.com/office/drawing/2014/main" id="{CA0F77A7-BBC4-4261-8602-FCC7B49DDF54}"/>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53672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fade">
                                      <p:cBhvr>
                                        <p:cTn id="26" dur="2000"/>
                                        <p:tgtEl>
                                          <p:spTgt spid="6">
                                            <p:txEl>
                                              <p:pRg st="3" end="3"/>
                                            </p:txEl>
                                          </p:spTgt>
                                        </p:tgtEl>
                                      </p:cBhvr>
                                    </p:animEffect>
                                    <p:anim calcmode="lin" valueType="num">
                                      <p:cBhvr>
                                        <p:cTn id="27" dur="2000" fill="hold"/>
                                        <p:tgtEl>
                                          <p:spTgt spid="6">
                                            <p:txEl>
                                              <p:pRg st="3" end="3"/>
                                            </p:txEl>
                                          </p:spTgt>
                                        </p:tgtEl>
                                        <p:attrNameLst>
                                          <p:attrName>ppt_w</p:attrName>
                                        </p:attrNameLst>
                                      </p:cBhvr>
                                      <p:tavLst>
                                        <p:tav tm="0" fmla="#ppt_w*sin(2.5*pi*$)">
                                          <p:val>
                                            <p:fltVal val="0"/>
                                          </p:val>
                                        </p:tav>
                                        <p:tav tm="100000">
                                          <p:val>
                                            <p:fltVal val="1"/>
                                          </p:val>
                                        </p:tav>
                                      </p:tavLst>
                                    </p:anim>
                                    <p:anim calcmode="lin" valueType="num">
                                      <p:cBhvr>
                                        <p:cTn id="28" dur="2000" fill="hold"/>
                                        <p:tgtEl>
                                          <p:spTgt spid="6">
                                            <p:txEl>
                                              <p:pRg st="3" end="3"/>
                                            </p:txEl>
                                          </p:spTgt>
                                        </p:tgtEl>
                                        <p:attrNameLst>
                                          <p:attrName>ppt_h</p:attrName>
                                        </p:attrNameLst>
                                      </p:cBhvr>
                                      <p:tavLst>
                                        <p:tav tm="0">
                                          <p:val>
                                            <p:strVal val="#ppt_h"/>
                                          </p:val>
                                        </p:tav>
                                        <p:tav tm="100000">
                                          <p:val>
                                            <p:strVal val="#ppt_h"/>
                                          </p:val>
                                        </p:tav>
                                      </p:tavLst>
                                    </p:anim>
                                  </p:childTnLst>
                                </p:cTn>
                              </p:par>
                              <p:par>
                                <p:cTn id="29" presetID="45"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Effect transition="in" filter="fade">
                                      <p:cBhvr>
                                        <p:cTn id="31" dur="2000"/>
                                        <p:tgtEl>
                                          <p:spTgt spid="6">
                                            <p:txEl>
                                              <p:pRg st="4" end="4"/>
                                            </p:txEl>
                                          </p:spTgt>
                                        </p:tgtEl>
                                      </p:cBhvr>
                                    </p:animEffect>
                                    <p:anim calcmode="lin" valueType="num">
                                      <p:cBhvr>
                                        <p:cTn id="32" dur="2000" fill="hold"/>
                                        <p:tgtEl>
                                          <p:spTgt spid="6">
                                            <p:txEl>
                                              <p:pRg st="4" end="4"/>
                                            </p:txEl>
                                          </p:spTgt>
                                        </p:tgtEl>
                                        <p:attrNameLst>
                                          <p:attrName>ppt_w</p:attrName>
                                        </p:attrNameLst>
                                      </p:cBhvr>
                                      <p:tavLst>
                                        <p:tav tm="0" fmla="#ppt_w*sin(2.5*pi*$)">
                                          <p:val>
                                            <p:fltVal val="0"/>
                                          </p:val>
                                        </p:tav>
                                        <p:tav tm="100000">
                                          <p:val>
                                            <p:fltVal val="1"/>
                                          </p:val>
                                        </p:tav>
                                      </p:tavLst>
                                    </p:anim>
                                    <p:anim calcmode="lin" valueType="num">
                                      <p:cBhvr>
                                        <p:cTn id="33" dur="2000" fill="hold"/>
                                        <p:tgtEl>
                                          <p:spTgt spid="6">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Effect transition="in" filter="fade">
                                      <p:cBhvr>
                                        <p:cTn id="38" dur="500"/>
                                        <p:tgtEl>
                                          <p:spTgt spid="7">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xEl>
                                              <p:pRg st="0" end="0"/>
                                            </p:txEl>
                                          </p:spTgt>
                                        </p:tgtEl>
                                        <p:attrNameLst>
                                          <p:attrName>style.visibility</p:attrName>
                                        </p:attrNameLst>
                                      </p:cBhvr>
                                      <p:to>
                                        <p:strVal val="visible"/>
                                      </p:to>
                                    </p:set>
                                    <p:anim calcmode="lin" valueType="num">
                                      <p:cBhvr additive="base">
                                        <p:cTn id="4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
                                            <p:txEl>
                                              <p:pRg st="1" end="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45" presetClass="entr" presetSubtype="0" fill="hold" nodeType="clickEffect">
                                  <p:stCondLst>
                                    <p:cond delay="0"/>
                                  </p:stCondLst>
                                  <p:childTnLst>
                                    <p:set>
                                      <p:cBhvr>
                                        <p:cTn id="54" dur="1" fill="hold">
                                          <p:stCondLst>
                                            <p:cond delay="0"/>
                                          </p:stCondLst>
                                        </p:cTn>
                                        <p:tgtEl>
                                          <p:spTgt spid="8">
                                            <p:txEl>
                                              <p:pRg st="3" end="3"/>
                                            </p:txEl>
                                          </p:spTgt>
                                        </p:tgtEl>
                                        <p:attrNameLst>
                                          <p:attrName>style.visibility</p:attrName>
                                        </p:attrNameLst>
                                      </p:cBhvr>
                                      <p:to>
                                        <p:strVal val="visible"/>
                                      </p:to>
                                    </p:set>
                                    <p:animEffect transition="in" filter="fade">
                                      <p:cBhvr>
                                        <p:cTn id="55" dur="2000"/>
                                        <p:tgtEl>
                                          <p:spTgt spid="8">
                                            <p:txEl>
                                              <p:pRg st="3" end="3"/>
                                            </p:txEl>
                                          </p:spTgt>
                                        </p:tgtEl>
                                      </p:cBhvr>
                                    </p:animEffect>
                                    <p:anim calcmode="lin" valueType="num">
                                      <p:cBhvr>
                                        <p:cTn id="56" dur="2000" fill="hold"/>
                                        <p:tgtEl>
                                          <p:spTgt spid="8">
                                            <p:txEl>
                                              <p:pRg st="3" end="3"/>
                                            </p:txEl>
                                          </p:spTgt>
                                        </p:tgtEl>
                                        <p:attrNameLst>
                                          <p:attrName>ppt_w</p:attrName>
                                        </p:attrNameLst>
                                      </p:cBhvr>
                                      <p:tavLst>
                                        <p:tav tm="0" fmla="#ppt_w*sin(2.5*pi*$)">
                                          <p:val>
                                            <p:fltVal val="0"/>
                                          </p:val>
                                        </p:tav>
                                        <p:tav tm="100000">
                                          <p:val>
                                            <p:fltVal val="1"/>
                                          </p:val>
                                        </p:tav>
                                      </p:tavLst>
                                    </p:anim>
                                    <p:anim calcmode="lin" valueType="num">
                                      <p:cBhvr>
                                        <p:cTn id="57" dur="2000" fill="hold"/>
                                        <p:tgtEl>
                                          <p:spTgt spid="8">
                                            <p:txEl>
                                              <p:pRg st="3" end="3"/>
                                            </p:txEl>
                                          </p:spTgt>
                                        </p:tgtEl>
                                        <p:attrNameLst>
                                          <p:attrName>ppt_h</p:attrName>
                                        </p:attrNameLst>
                                      </p:cBhvr>
                                      <p:tavLst>
                                        <p:tav tm="0">
                                          <p:val>
                                            <p:strVal val="#ppt_h"/>
                                          </p:val>
                                        </p:tav>
                                        <p:tav tm="100000">
                                          <p:val>
                                            <p:strVal val="#ppt_h"/>
                                          </p:val>
                                        </p:tav>
                                      </p:tavLst>
                                    </p:anim>
                                  </p:childTnLst>
                                </p:cTn>
                              </p:par>
                              <p:par>
                                <p:cTn id="58" presetID="45" presetClass="entr" presetSubtype="0" fill="hold" nodeType="withEffect">
                                  <p:stCondLst>
                                    <p:cond delay="0"/>
                                  </p:stCondLst>
                                  <p:childTnLst>
                                    <p:set>
                                      <p:cBhvr>
                                        <p:cTn id="59" dur="1" fill="hold">
                                          <p:stCondLst>
                                            <p:cond delay="0"/>
                                          </p:stCondLst>
                                        </p:cTn>
                                        <p:tgtEl>
                                          <p:spTgt spid="8">
                                            <p:txEl>
                                              <p:pRg st="4" end="4"/>
                                            </p:txEl>
                                          </p:spTgt>
                                        </p:tgtEl>
                                        <p:attrNameLst>
                                          <p:attrName>style.visibility</p:attrName>
                                        </p:attrNameLst>
                                      </p:cBhvr>
                                      <p:to>
                                        <p:strVal val="visible"/>
                                      </p:to>
                                    </p:set>
                                    <p:animEffect transition="in" filter="fade">
                                      <p:cBhvr>
                                        <p:cTn id="60" dur="2000"/>
                                        <p:tgtEl>
                                          <p:spTgt spid="8">
                                            <p:txEl>
                                              <p:pRg st="4" end="4"/>
                                            </p:txEl>
                                          </p:spTgt>
                                        </p:tgtEl>
                                      </p:cBhvr>
                                    </p:animEffect>
                                    <p:anim calcmode="lin" valueType="num">
                                      <p:cBhvr>
                                        <p:cTn id="61" dur="2000" fill="hold"/>
                                        <p:tgtEl>
                                          <p:spTgt spid="8">
                                            <p:txEl>
                                              <p:pRg st="4" end="4"/>
                                            </p:txEl>
                                          </p:spTgt>
                                        </p:tgtEl>
                                        <p:attrNameLst>
                                          <p:attrName>ppt_w</p:attrName>
                                        </p:attrNameLst>
                                      </p:cBhvr>
                                      <p:tavLst>
                                        <p:tav tm="0" fmla="#ppt_w*sin(2.5*pi*$)">
                                          <p:val>
                                            <p:fltVal val="0"/>
                                          </p:val>
                                        </p:tav>
                                        <p:tav tm="100000">
                                          <p:val>
                                            <p:fltVal val="1"/>
                                          </p:val>
                                        </p:tav>
                                      </p:tavLst>
                                    </p:anim>
                                    <p:anim calcmode="lin" valueType="num">
                                      <p:cBhvr>
                                        <p:cTn id="62" dur="2000" fill="hold"/>
                                        <p:tgtEl>
                                          <p:spTgt spid="8">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nodeType="clickEffect">
                                  <p:stCondLst>
                                    <p:cond delay="0"/>
                                  </p:stCondLst>
                                  <p:childTnLst>
                                    <p:set>
                                      <p:cBhvr>
                                        <p:cTn id="66" dur="1" fill="hold">
                                          <p:stCondLst>
                                            <p:cond delay="0"/>
                                          </p:stCondLst>
                                        </p:cTn>
                                        <p:tgtEl>
                                          <p:spTgt spid="8">
                                            <p:txEl>
                                              <p:pRg st="5" end="5"/>
                                            </p:txEl>
                                          </p:spTgt>
                                        </p:tgtEl>
                                        <p:attrNameLst>
                                          <p:attrName>style.visibility</p:attrName>
                                        </p:attrNameLst>
                                      </p:cBhvr>
                                      <p:to>
                                        <p:strVal val="visible"/>
                                      </p:to>
                                    </p:set>
                                    <p:anim calcmode="lin" valueType="num">
                                      <p:cBhvr>
                                        <p:cTn id="67" dur="500" fill="hold"/>
                                        <p:tgtEl>
                                          <p:spTgt spid="8">
                                            <p:txEl>
                                              <p:pRg st="5" end="5"/>
                                            </p:txEl>
                                          </p:spTgt>
                                        </p:tgtEl>
                                        <p:attrNameLst>
                                          <p:attrName>ppt_w</p:attrName>
                                        </p:attrNameLst>
                                      </p:cBhvr>
                                      <p:tavLst>
                                        <p:tav tm="0">
                                          <p:val>
                                            <p:fltVal val="0"/>
                                          </p:val>
                                        </p:tav>
                                        <p:tav tm="100000">
                                          <p:val>
                                            <p:strVal val="#ppt_w"/>
                                          </p:val>
                                        </p:tav>
                                      </p:tavLst>
                                    </p:anim>
                                    <p:anim calcmode="lin" valueType="num">
                                      <p:cBhvr>
                                        <p:cTn id="68" dur="500" fill="hold"/>
                                        <p:tgtEl>
                                          <p:spTgt spid="8">
                                            <p:txEl>
                                              <p:pRg st="5" end="5"/>
                                            </p:txEl>
                                          </p:spTgt>
                                        </p:tgtEl>
                                        <p:attrNameLst>
                                          <p:attrName>ppt_h</p:attrName>
                                        </p:attrNameLst>
                                      </p:cBhvr>
                                      <p:tavLst>
                                        <p:tav tm="0">
                                          <p:val>
                                            <p:fltVal val="0"/>
                                          </p:val>
                                        </p:tav>
                                        <p:tav tm="100000">
                                          <p:val>
                                            <p:strVal val="#ppt_h"/>
                                          </p:val>
                                        </p:tav>
                                      </p:tavLst>
                                    </p:anim>
                                    <p:animEffect transition="in" filter="fade">
                                      <p:cBhvr>
                                        <p:cTn id="69" dur="500"/>
                                        <p:tgtEl>
                                          <p:spTgt spid="8">
                                            <p:txEl>
                                              <p:pRg st="5" end="5"/>
                                            </p:txEl>
                                          </p:spTgt>
                                        </p:tgtEl>
                                      </p:cBhvr>
                                    </p:animEffect>
                                  </p:childTnLst>
                                </p:cTn>
                              </p:par>
                              <p:par>
                                <p:cTn id="70" presetID="53" presetClass="entr" presetSubtype="16" fill="hold" nodeType="withEffect">
                                  <p:stCondLst>
                                    <p:cond delay="0"/>
                                  </p:stCondLst>
                                  <p:childTnLst>
                                    <p:set>
                                      <p:cBhvr>
                                        <p:cTn id="71" dur="1" fill="hold">
                                          <p:stCondLst>
                                            <p:cond delay="0"/>
                                          </p:stCondLst>
                                        </p:cTn>
                                        <p:tgtEl>
                                          <p:spTgt spid="8">
                                            <p:txEl>
                                              <p:pRg st="6" end="6"/>
                                            </p:txEl>
                                          </p:spTgt>
                                        </p:tgtEl>
                                        <p:attrNameLst>
                                          <p:attrName>style.visibility</p:attrName>
                                        </p:attrNameLst>
                                      </p:cBhvr>
                                      <p:to>
                                        <p:strVal val="visible"/>
                                      </p:to>
                                    </p:set>
                                    <p:anim calcmode="lin" valueType="num">
                                      <p:cBhvr>
                                        <p:cTn id="72" dur="500" fill="hold"/>
                                        <p:tgtEl>
                                          <p:spTgt spid="8">
                                            <p:txEl>
                                              <p:pRg st="6" end="6"/>
                                            </p:txEl>
                                          </p:spTgt>
                                        </p:tgtEl>
                                        <p:attrNameLst>
                                          <p:attrName>ppt_w</p:attrName>
                                        </p:attrNameLst>
                                      </p:cBhvr>
                                      <p:tavLst>
                                        <p:tav tm="0">
                                          <p:val>
                                            <p:fltVal val="0"/>
                                          </p:val>
                                        </p:tav>
                                        <p:tav tm="100000">
                                          <p:val>
                                            <p:strVal val="#ppt_w"/>
                                          </p:val>
                                        </p:tav>
                                      </p:tavLst>
                                    </p:anim>
                                    <p:anim calcmode="lin" valueType="num">
                                      <p:cBhvr>
                                        <p:cTn id="73" dur="500" fill="hold"/>
                                        <p:tgtEl>
                                          <p:spTgt spid="8">
                                            <p:txEl>
                                              <p:pRg st="6" end="6"/>
                                            </p:txEl>
                                          </p:spTgt>
                                        </p:tgtEl>
                                        <p:attrNameLst>
                                          <p:attrName>ppt_h</p:attrName>
                                        </p:attrNameLst>
                                      </p:cBhvr>
                                      <p:tavLst>
                                        <p:tav tm="0">
                                          <p:val>
                                            <p:fltVal val="0"/>
                                          </p:val>
                                        </p:tav>
                                        <p:tav tm="100000">
                                          <p:val>
                                            <p:strVal val="#ppt_h"/>
                                          </p:val>
                                        </p:tav>
                                      </p:tavLst>
                                    </p:anim>
                                    <p:animEffect transition="in" filter="fade">
                                      <p:cBhvr>
                                        <p:cTn id="74"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C369A45-9D3D-43AB-9E39-61EB285891D0}"/>
              </a:ext>
            </a:extLst>
          </p:cNvPr>
          <p:cNvSpPr>
            <a:spLocks noGrp="1"/>
          </p:cNvSpPr>
          <p:nvPr>
            <p:ph type="title"/>
          </p:nvPr>
        </p:nvSpPr>
        <p:spPr>
          <a:xfrm>
            <a:off x="1295402" y="982133"/>
            <a:ext cx="9601196" cy="1029548"/>
          </a:xfrm>
        </p:spPr>
        <p:txBody>
          <a:bodyPr>
            <a:normAutofit/>
          </a:bodyPr>
          <a:lstStyle/>
          <a:p>
            <a:pPr algn="l"/>
            <a:r>
              <a:rPr lang="en-US" sz="3600" dirty="0"/>
              <a:t>Basic Logic</a:t>
            </a:r>
          </a:p>
        </p:txBody>
      </p:sp>
      <p:sp>
        <p:nvSpPr>
          <p:cNvPr id="8" name="Content Placeholder 7">
            <a:extLst>
              <a:ext uri="{FF2B5EF4-FFF2-40B4-BE49-F238E27FC236}">
                <a16:creationId xmlns:a16="http://schemas.microsoft.com/office/drawing/2014/main" id="{A70F878C-08F7-43F2-94A7-98AA2537E0F4}"/>
              </a:ext>
            </a:extLst>
          </p:cNvPr>
          <p:cNvSpPr>
            <a:spLocks noGrp="1"/>
          </p:cNvSpPr>
          <p:nvPr>
            <p:ph idx="1"/>
          </p:nvPr>
        </p:nvSpPr>
        <p:spPr/>
        <p:txBody>
          <a:bodyPr/>
          <a:lstStyle/>
          <a:p>
            <a:r>
              <a:rPr lang="en-US" dirty="0"/>
              <a:t>Process logic can </a:t>
            </a:r>
            <a:r>
              <a:rPr lang="en-US" dirty="0">
                <a:solidFill>
                  <a:schemeClr val="tx1"/>
                </a:solidFill>
              </a:rPr>
              <a:t>only h</a:t>
            </a:r>
            <a:r>
              <a:rPr lang="en-US" dirty="0"/>
              <a:t>ave one of two possible answers:</a:t>
            </a:r>
          </a:p>
          <a:p>
            <a:pPr lvl="1"/>
            <a:r>
              <a:rPr lang="en-US" dirty="0"/>
              <a:t>Either a logic statement is </a:t>
            </a:r>
            <a:r>
              <a:rPr lang="en-US" dirty="0">
                <a:solidFill>
                  <a:srgbClr val="FF0000"/>
                </a:solidFill>
              </a:rPr>
              <a:t>TRUE</a:t>
            </a:r>
            <a:r>
              <a:rPr lang="en-US" dirty="0"/>
              <a:t> or it is </a:t>
            </a:r>
            <a:r>
              <a:rPr lang="en-US" dirty="0">
                <a:solidFill>
                  <a:srgbClr val="FF0000"/>
                </a:solidFill>
              </a:rPr>
              <a:t>FALSE</a:t>
            </a:r>
          </a:p>
          <a:p>
            <a:pPr lvl="2"/>
            <a:r>
              <a:rPr lang="en-US" dirty="0">
                <a:solidFill>
                  <a:srgbClr val="FF0000"/>
                </a:solidFill>
              </a:rPr>
              <a:t>e.g., permitted/not permitted, safe/not safe, etc.</a:t>
            </a:r>
          </a:p>
          <a:p>
            <a:pPr lvl="1"/>
            <a:endParaRPr lang="en-US" dirty="0">
              <a:solidFill>
                <a:srgbClr val="FF0000"/>
              </a:solidFill>
            </a:endParaRPr>
          </a:p>
          <a:p>
            <a:pPr lvl="1"/>
            <a:endParaRPr lang="en-US" dirty="0">
              <a:solidFill>
                <a:srgbClr val="FF0000"/>
              </a:solidFill>
            </a:endParaRPr>
          </a:p>
          <a:p>
            <a:r>
              <a:rPr lang="en-US" dirty="0">
                <a:solidFill>
                  <a:schemeClr val="tx1"/>
                </a:solidFill>
              </a:rPr>
              <a:t>Any answer other that theses: </a:t>
            </a:r>
          </a:p>
          <a:p>
            <a:pPr lvl="1"/>
            <a:r>
              <a:rPr lang="en-US" dirty="0">
                <a:solidFill>
                  <a:schemeClr val="tx1"/>
                </a:solidFill>
              </a:rPr>
              <a:t>&gt; you are in big trouble</a:t>
            </a:r>
          </a:p>
        </p:txBody>
      </p:sp>
      <p:sp>
        <p:nvSpPr>
          <p:cNvPr id="2" name="Date Placeholder 1">
            <a:extLst>
              <a:ext uri="{FF2B5EF4-FFF2-40B4-BE49-F238E27FC236}">
                <a16:creationId xmlns:a16="http://schemas.microsoft.com/office/drawing/2014/main" id="{B3334298-2867-4253-A145-B058D3A9C0FF}"/>
              </a:ext>
            </a:extLst>
          </p:cNvPr>
          <p:cNvSpPr>
            <a:spLocks noGrp="1"/>
          </p:cNvSpPr>
          <p:nvPr>
            <p:ph type="dt" sz="half" idx="10"/>
          </p:nvPr>
        </p:nvSpPr>
        <p:spPr/>
        <p:txBody>
          <a:bodyPr/>
          <a:lstStyle/>
          <a:p>
            <a:fld id="{B30C8525-98E1-44D9-B977-5C6B4654B876}" type="datetime1">
              <a:rPr lang="en-US" smtClean="0"/>
              <a:t>9/11/2018</a:t>
            </a:fld>
            <a:endParaRPr lang="en-US" dirty="0"/>
          </a:p>
        </p:txBody>
      </p:sp>
      <p:sp>
        <p:nvSpPr>
          <p:cNvPr id="3" name="Footer Placeholder 2">
            <a:extLst>
              <a:ext uri="{FF2B5EF4-FFF2-40B4-BE49-F238E27FC236}">
                <a16:creationId xmlns:a16="http://schemas.microsoft.com/office/drawing/2014/main" id="{E165CB46-FC19-4062-8F1E-EB85D1ACE44E}"/>
              </a:ext>
            </a:extLst>
          </p:cNvPr>
          <p:cNvSpPr>
            <a:spLocks noGrp="1"/>
          </p:cNvSpPr>
          <p:nvPr>
            <p:ph type="ftr" sz="quarter" idx="11"/>
          </p:nvPr>
        </p:nvSpPr>
        <p:spPr/>
        <p:txBody>
          <a:bodyPr/>
          <a:lstStyle/>
          <a:p>
            <a:r>
              <a:rPr lang="sv-SE"/>
              <a:t>ICC Process Operation      ENGT-1340 Rev B</a:t>
            </a:r>
            <a:endParaRPr lang="en-US" dirty="0"/>
          </a:p>
        </p:txBody>
      </p:sp>
      <p:sp>
        <p:nvSpPr>
          <p:cNvPr id="4" name="Slide Number Placeholder 3">
            <a:extLst>
              <a:ext uri="{FF2B5EF4-FFF2-40B4-BE49-F238E27FC236}">
                <a16:creationId xmlns:a16="http://schemas.microsoft.com/office/drawing/2014/main" id="{774D912B-464A-4ACA-AA01-13236B781C34}"/>
              </a:ext>
            </a:extLst>
          </p:cNvPr>
          <p:cNvSpPr>
            <a:spLocks noGrp="1"/>
          </p:cNvSpPr>
          <p:nvPr>
            <p:ph type="sldNum" sz="quarter" idx="12"/>
          </p:nvPr>
        </p:nvSpPr>
        <p:spPr/>
        <p:txBody>
          <a:bodyPr/>
          <a:lstStyle/>
          <a:p>
            <a:fld id="{5D84065D-F351-4B03-BD91-D8A6B8D4B362}" type="slidenum">
              <a:rPr lang="en-US" smtClean="0"/>
              <a:t>7</a:t>
            </a:fld>
            <a:endParaRPr lang="en-US" dirty="0"/>
          </a:p>
        </p:txBody>
      </p:sp>
    </p:spTree>
    <p:extLst>
      <p:ext uri="{BB962C8B-B14F-4D97-AF65-F5344CB8AC3E}">
        <p14:creationId xmlns:p14="http://schemas.microsoft.com/office/powerpoint/2010/main" val="384074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arn(inVertic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arn(inVertic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wipe(down)">
                                      <p:cBhvr>
                                        <p:cTn id="22" dur="5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wipe(down)">
                                      <p:cBhvr>
                                        <p:cTn id="27"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136CF-D0EF-4E17-91E9-BAC0CBEAC499}"/>
              </a:ext>
            </a:extLst>
          </p:cNvPr>
          <p:cNvSpPr>
            <a:spLocks noGrp="1"/>
          </p:cNvSpPr>
          <p:nvPr>
            <p:ph type="title"/>
          </p:nvPr>
        </p:nvSpPr>
        <p:spPr/>
        <p:txBody>
          <a:bodyPr>
            <a:normAutofit/>
          </a:bodyPr>
          <a:lstStyle/>
          <a:p>
            <a:pPr algn="l"/>
            <a:r>
              <a:rPr lang="en-US" sz="3600" dirty="0"/>
              <a:t>Logic Symbology</a:t>
            </a:r>
            <a:br>
              <a:rPr lang="en-US" sz="3600" dirty="0"/>
            </a:br>
            <a:r>
              <a:rPr lang="en-US" sz="2400" dirty="0"/>
              <a:t>(Most common)</a:t>
            </a:r>
            <a:endParaRPr lang="en-US" sz="3600" dirty="0"/>
          </a:p>
        </p:txBody>
      </p:sp>
      <p:sp>
        <p:nvSpPr>
          <p:cNvPr id="4" name="Text Placeholder 3">
            <a:extLst>
              <a:ext uri="{FF2B5EF4-FFF2-40B4-BE49-F238E27FC236}">
                <a16:creationId xmlns:a16="http://schemas.microsoft.com/office/drawing/2014/main" id="{007B7B57-0DEE-4E97-B42E-D0A26D897084}"/>
              </a:ext>
            </a:extLst>
          </p:cNvPr>
          <p:cNvSpPr>
            <a:spLocks noGrp="1"/>
          </p:cNvSpPr>
          <p:nvPr>
            <p:ph type="body" idx="1"/>
          </p:nvPr>
        </p:nvSpPr>
        <p:spPr>
          <a:xfrm>
            <a:off x="1295400" y="2658532"/>
            <a:ext cx="4718304" cy="770467"/>
          </a:xfrm>
        </p:spPr>
        <p:txBody>
          <a:bodyPr/>
          <a:lstStyle/>
          <a:p>
            <a:r>
              <a:rPr lang="en-US" b="1" dirty="0">
                <a:solidFill>
                  <a:schemeClr val="tx1"/>
                </a:solidFill>
              </a:rPr>
              <a:t>There are three primary operators:</a:t>
            </a:r>
          </a:p>
        </p:txBody>
      </p:sp>
      <p:sp>
        <p:nvSpPr>
          <p:cNvPr id="3" name="Content Placeholder 2">
            <a:extLst>
              <a:ext uri="{FF2B5EF4-FFF2-40B4-BE49-F238E27FC236}">
                <a16:creationId xmlns:a16="http://schemas.microsoft.com/office/drawing/2014/main" id="{DBFA614C-FC75-4050-A5E6-C8FCB5A3D58A}"/>
              </a:ext>
            </a:extLst>
          </p:cNvPr>
          <p:cNvSpPr>
            <a:spLocks noGrp="1"/>
          </p:cNvSpPr>
          <p:nvPr>
            <p:ph sz="half" idx="2"/>
          </p:nvPr>
        </p:nvSpPr>
        <p:spPr>
          <a:xfrm>
            <a:off x="1295400" y="3429000"/>
            <a:ext cx="4718304" cy="2446868"/>
          </a:xfrm>
        </p:spPr>
        <p:txBody>
          <a:bodyPr/>
          <a:lstStyle/>
          <a:p>
            <a:pPr lvl="1"/>
            <a:r>
              <a:rPr lang="en-US" dirty="0"/>
              <a:t>AND</a:t>
            </a:r>
          </a:p>
          <a:p>
            <a:pPr lvl="1"/>
            <a:r>
              <a:rPr lang="en-US" dirty="0"/>
              <a:t>OR</a:t>
            </a:r>
          </a:p>
          <a:p>
            <a:pPr lvl="1"/>
            <a:r>
              <a:rPr lang="en-US" dirty="0"/>
              <a:t>NOT (INVERSE)</a:t>
            </a:r>
          </a:p>
        </p:txBody>
      </p:sp>
      <p:sp>
        <p:nvSpPr>
          <p:cNvPr id="5" name="Text Placeholder 4">
            <a:extLst>
              <a:ext uri="{FF2B5EF4-FFF2-40B4-BE49-F238E27FC236}">
                <a16:creationId xmlns:a16="http://schemas.microsoft.com/office/drawing/2014/main" id="{11CBC080-8B05-4FBC-B0DE-8E2ABC10A457}"/>
              </a:ext>
            </a:extLst>
          </p:cNvPr>
          <p:cNvSpPr>
            <a:spLocks noGrp="1"/>
          </p:cNvSpPr>
          <p:nvPr>
            <p:ph type="body" sz="quarter" idx="3"/>
          </p:nvPr>
        </p:nvSpPr>
        <p:spPr>
          <a:xfrm>
            <a:off x="6180671" y="2658532"/>
            <a:ext cx="4718304" cy="471943"/>
          </a:xfrm>
        </p:spPr>
        <p:txBody>
          <a:bodyPr/>
          <a:lstStyle/>
          <a:p>
            <a:r>
              <a:rPr lang="en-US" b="1" dirty="0">
                <a:solidFill>
                  <a:schemeClr val="tx1"/>
                </a:solidFill>
              </a:rPr>
              <a:t>One “value” operator:</a:t>
            </a:r>
          </a:p>
        </p:txBody>
      </p:sp>
      <p:sp>
        <p:nvSpPr>
          <p:cNvPr id="6" name="Content Placeholder 5">
            <a:extLst>
              <a:ext uri="{FF2B5EF4-FFF2-40B4-BE49-F238E27FC236}">
                <a16:creationId xmlns:a16="http://schemas.microsoft.com/office/drawing/2014/main" id="{310FDF7C-C005-4B82-B7AA-1040FC112A33}"/>
              </a:ext>
            </a:extLst>
          </p:cNvPr>
          <p:cNvSpPr>
            <a:spLocks noGrp="1"/>
          </p:cNvSpPr>
          <p:nvPr>
            <p:ph sz="quarter" idx="4"/>
          </p:nvPr>
        </p:nvSpPr>
        <p:spPr>
          <a:xfrm>
            <a:off x="6180671" y="3428999"/>
            <a:ext cx="4718304" cy="2229523"/>
          </a:xfrm>
        </p:spPr>
        <p:txBody>
          <a:bodyPr/>
          <a:lstStyle/>
          <a:p>
            <a:r>
              <a:rPr lang="en-US" dirty="0"/>
              <a:t>MISC</a:t>
            </a:r>
          </a:p>
        </p:txBody>
      </p:sp>
      <p:sp>
        <p:nvSpPr>
          <p:cNvPr id="7" name="Date Placeholder 6">
            <a:extLst>
              <a:ext uri="{FF2B5EF4-FFF2-40B4-BE49-F238E27FC236}">
                <a16:creationId xmlns:a16="http://schemas.microsoft.com/office/drawing/2014/main" id="{0DB580BB-67FD-43E5-B6AD-DE4338F73769}"/>
              </a:ext>
            </a:extLst>
          </p:cNvPr>
          <p:cNvSpPr>
            <a:spLocks noGrp="1"/>
          </p:cNvSpPr>
          <p:nvPr>
            <p:ph type="dt" sz="half" idx="10"/>
          </p:nvPr>
        </p:nvSpPr>
        <p:spPr/>
        <p:txBody>
          <a:bodyPr/>
          <a:lstStyle/>
          <a:p>
            <a:fld id="{462C7989-0AAD-4D46-AECB-C4CF199CEA10}" type="datetime1">
              <a:rPr lang="en-US" smtClean="0"/>
              <a:t>9/11/2018</a:t>
            </a:fld>
            <a:endParaRPr lang="en-US" dirty="0"/>
          </a:p>
        </p:txBody>
      </p:sp>
      <p:sp>
        <p:nvSpPr>
          <p:cNvPr id="8" name="Footer Placeholder 7">
            <a:extLst>
              <a:ext uri="{FF2B5EF4-FFF2-40B4-BE49-F238E27FC236}">
                <a16:creationId xmlns:a16="http://schemas.microsoft.com/office/drawing/2014/main" id="{ABED5749-9C6A-4D60-99DA-6C8192964E26}"/>
              </a:ext>
            </a:extLst>
          </p:cNvPr>
          <p:cNvSpPr>
            <a:spLocks noGrp="1"/>
          </p:cNvSpPr>
          <p:nvPr>
            <p:ph type="ftr" sz="quarter" idx="11"/>
          </p:nvPr>
        </p:nvSpPr>
        <p:spPr/>
        <p:txBody>
          <a:bodyPr/>
          <a:lstStyle/>
          <a:p>
            <a:r>
              <a:rPr lang="sv-SE"/>
              <a:t>ICC Process Operation      ENGT-1340 Rev B</a:t>
            </a:r>
            <a:endParaRPr lang="en-US" dirty="0"/>
          </a:p>
        </p:txBody>
      </p:sp>
      <p:sp>
        <p:nvSpPr>
          <p:cNvPr id="9" name="Slide Number Placeholder 8">
            <a:extLst>
              <a:ext uri="{FF2B5EF4-FFF2-40B4-BE49-F238E27FC236}">
                <a16:creationId xmlns:a16="http://schemas.microsoft.com/office/drawing/2014/main" id="{20E796C6-38C5-4186-8545-D0FCBAE15028}"/>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982759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barn(inVertical)">
                                      <p:cBhvr>
                                        <p:cTn id="35" dur="500"/>
                                        <p:tgtEl>
                                          <p:spTgt spid="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barn(inVertical)">
                                      <p:cBhvr>
                                        <p:cTn id="4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7CE87-43B3-42DD-8F2D-5A28424CFC37}"/>
              </a:ext>
            </a:extLst>
          </p:cNvPr>
          <p:cNvSpPr>
            <a:spLocks noGrp="1"/>
          </p:cNvSpPr>
          <p:nvPr>
            <p:ph type="title"/>
          </p:nvPr>
        </p:nvSpPr>
        <p:spPr/>
        <p:txBody>
          <a:bodyPr>
            <a:normAutofit/>
          </a:bodyPr>
          <a:lstStyle/>
          <a:p>
            <a:pPr algn="l"/>
            <a:r>
              <a:rPr lang="en-US" sz="3600" dirty="0"/>
              <a:t>AND</a:t>
            </a:r>
          </a:p>
        </p:txBody>
      </p:sp>
      <p:sp>
        <p:nvSpPr>
          <p:cNvPr id="4" name="Text Placeholder 3">
            <a:extLst>
              <a:ext uri="{FF2B5EF4-FFF2-40B4-BE49-F238E27FC236}">
                <a16:creationId xmlns:a16="http://schemas.microsoft.com/office/drawing/2014/main" id="{646A6114-E387-45BA-A59D-25CE80BFB6C5}"/>
              </a:ext>
            </a:extLst>
          </p:cNvPr>
          <p:cNvSpPr>
            <a:spLocks noGrp="1"/>
          </p:cNvSpPr>
          <p:nvPr>
            <p:ph type="body" idx="1"/>
          </p:nvPr>
        </p:nvSpPr>
        <p:spPr/>
        <p:txBody>
          <a:bodyPr/>
          <a:lstStyle/>
          <a:p>
            <a:r>
              <a:rPr lang="en-US" dirty="0">
                <a:solidFill>
                  <a:schemeClr val="tx1"/>
                </a:solidFill>
              </a:rPr>
              <a:t>AND</a:t>
            </a:r>
          </a:p>
        </p:txBody>
      </p:sp>
      <p:sp>
        <p:nvSpPr>
          <p:cNvPr id="3" name="Content Placeholder 2">
            <a:extLst>
              <a:ext uri="{FF2B5EF4-FFF2-40B4-BE49-F238E27FC236}">
                <a16:creationId xmlns:a16="http://schemas.microsoft.com/office/drawing/2014/main" id="{8F55CD0D-7A4D-4B77-942B-1805B26DA410}"/>
              </a:ext>
            </a:extLst>
          </p:cNvPr>
          <p:cNvSpPr>
            <a:spLocks noGrp="1"/>
          </p:cNvSpPr>
          <p:nvPr>
            <p:ph sz="half" idx="2"/>
          </p:nvPr>
        </p:nvSpPr>
        <p:spPr>
          <a:xfrm>
            <a:off x="1295400" y="3243262"/>
            <a:ext cx="6116619" cy="576263"/>
          </a:xfrm>
        </p:spPr>
        <p:txBody>
          <a:bodyPr>
            <a:normAutofit/>
          </a:bodyPr>
          <a:lstStyle/>
          <a:p>
            <a:r>
              <a:rPr lang="en-US" dirty="0"/>
              <a:t>All inputs must be True for output to be True</a:t>
            </a:r>
          </a:p>
        </p:txBody>
      </p:sp>
      <p:pic>
        <p:nvPicPr>
          <p:cNvPr id="9" name="Picture 8">
            <a:extLst>
              <a:ext uri="{FF2B5EF4-FFF2-40B4-BE49-F238E27FC236}">
                <a16:creationId xmlns:a16="http://schemas.microsoft.com/office/drawing/2014/main" id="{5BE26E0C-917F-4EC7-A406-54CA65D8906C}"/>
              </a:ext>
            </a:extLst>
          </p:cNvPr>
          <p:cNvPicPr>
            <a:picLocks noChangeAspect="1"/>
          </p:cNvPicPr>
          <p:nvPr/>
        </p:nvPicPr>
        <p:blipFill>
          <a:blip r:embed="rId2"/>
          <a:stretch>
            <a:fillRect/>
          </a:stretch>
        </p:blipFill>
        <p:spPr>
          <a:xfrm>
            <a:off x="1886756" y="4240848"/>
            <a:ext cx="2537205" cy="1303841"/>
          </a:xfrm>
          <a:prstGeom prst="rect">
            <a:avLst/>
          </a:prstGeom>
        </p:spPr>
      </p:pic>
      <p:pic>
        <p:nvPicPr>
          <p:cNvPr id="10" name="Picture 9">
            <a:extLst>
              <a:ext uri="{FF2B5EF4-FFF2-40B4-BE49-F238E27FC236}">
                <a16:creationId xmlns:a16="http://schemas.microsoft.com/office/drawing/2014/main" id="{C1764BB8-FBDA-45F6-876E-46D785CC1F48}"/>
              </a:ext>
            </a:extLst>
          </p:cNvPr>
          <p:cNvPicPr>
            <a:picLocks noChangeAspect="1"/>
          </p:cNvPicPr>
          <p:nvPr/>
        </p:nvPicPr>
        <p:blipFill>
          <a:blip r:embed="rId3"/>
          <a:stretch>
            <a:fillRect/>
          </a:stretch>
        </p:blipFill>
        <p:spPr>
          <a:xfrm>
            <a:off x="5432170" y="4047565"/>
            <a:ext cx="2968200" cy="1629720"/>
          </a:xfrm>
          <a:prstGeom prst="rect">
            <a:avLst/>
          </a:prstGeom>
        </p:spPr>
      </p:pic>
      <p:sp>
        <p:nvSpPr>
          <p:cNvPr id="5" name="Date Placeholder 4">
            <a:extLst>
              <a:ext uri="{FF2B5EF4-FFF2-40B4-BE49-F238E27FC236}">
                <a16:creationId xmlns:a16="http://schemas.microsoft.com/office/drawing/2014/main" id="{B48CD1C0-F56F-4E8A-AA2A-8681AAB8ACBC}"/>
              </a:ext>
            </a:extLst>
          </p:cNvPr>
          <p:cNvSpPr>
            <a:spLocks noGrp="1"/>
          </p:cNvSpPr>
          <p:nvPr>
            <p:ph type="dt" sz="half" idx="10"/>
          </p:nvPr>
        </p:nvSpPr>
        <p:spPr/>
        <p:txBody>
          <a:bodyPr/>
          <a:lstStyle/>
          <a:p>
            <a:fld id="{C46717C3-DC3A-45AB-9DF1-C1A665C8D38E}" type="datetime1">
              <a:rPr lang="en-US" smtClean="0"/>
              <a:t>9/11/2018</a:t>
            </a:fld>
            <a:endParaRPr lang="en-US" dirty="0"/>
          </a:p>
        </p:txBody>
      </p:sp>
      <p:sp>
        <p:nvSpPr>
          <p:cNvPr id="6" name="Footer Placeholder 5">
            <a:extLst>
              <a:ext uri="{FF2B5EF4-FFF2-40B4-BE49-F238E27FC236}">
                <a16:creationId xmlns:a16="http://schemas.microsoft.com/office/drawing/2014/main" id="{4D774252-CC0D-4C2A-9003-813CEB2E038C}"/>
              </a:ext>
            </a:extLst>
          </p:cNvPr>
          <p:cNvSpPr>
            <a:spLocks noGrp="1"/>
          </p:cNvSpPr>
          <p:nvPr>
            <p:ph type="ftr" sz="quarter" idx="11"/>
          </p:nvPr>
        </p:nvSpPr>
        <p:spPr/>
        <p:txBody>
          <a:bodyPr/>
          <a:lstStyle/>
          <a:p>
            <a:r>
              <a:rPr lang="sv-SE"/>
              <a:t>ICC Process Operation      ENGT-1340 Rev B</a:t>
            </a:r>
            <a:endParaRPr lang="en-US" dirty="0"/>
          </a:p>
        </p:txBody>
      </p:sp>
      <p:sp>
        <p:nvSpPr>
          <p:cNvPr id="7" name="Slide Number Placeholder 6">
            <a:extLst>
              <a:ext uri="{FF2B5EF4-FFF2-40B4-BE49-F238E27FC236}">
                <a16:creationId xmlns:a16="http://schemas.microsoft.com/office/drawing/2014/main" id="{68626858-5CDE-4DCC-9D1C-20C7E59FED01}"/>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96396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244</TotalTime>
  <Words>605</Words>
  <Application>Microsoft Office PowerPoint</Application>
  <PresentationFormat>Widescreen</PresentationFormat>
  <Paragraphs>117</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Garamond</vt:lpstr>
      <vt:lpstr>Wingdings</vt:lpstr>
      <vt:lpstr>Organic</vt:lpstr>
      <vt:lpstr>Process Logic Diagraming</vt:lpstr>
      <vt:lpstr>Process Logic</vt:lpstr>
      <vt:lpstr>Process Logic</vt:lpstr>
      <vt:lpstr>Interlock(s) Also called permissive(s)</vt:lpstr>
      <vt:lpstr>Shutdown Properly called Safety Instrumented System (SIS)</vt:lpstr>
      <vt:lpstr>SIS Initiation Process Steps</vt:lpstr>
      <vt:lpstr>Basic Logic</vt:lpstr>
      <vt:lpstr>Logic Symbology (Most common)</vt:lpstr>
      <vt:lpstr>AND</vt:lpstr>
      <vt:lpstr>OR</vt:lpstr>
      <vt:lpstr>NOT (Inverse)</vt:lpstr>
      <vt:lpstr>MISC</vt:lpstr>
      <vt:lpstr>Examples:</vt:lpstr>
      <vt:lpstr>SIS Input Voting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Logic Diagraming</dc:title>
  <dc:creator>Thomas Raiche</dc:creator>
  <cp:lastModifiedBy>Thomas Raiche</cp:lastModifiedBy>
  <cp:revision>33</cp:revision>
  <dcterms:created xsi:type="dcterms:W3CDTF">2018-03-16T15:44:41Z</dcterms:created>
  <dcterms:modified xsi:type="dcterms:W3CDTF">2018-09-11T20:11:51Z</dcterms:modified>
</cp:coreProperties>
</file>