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35"/>
  </p:notesMasterIdLst>
  <p:handoutMasterIdLst>
    <p:handoutMasterId r:id="rId36"/>
  </p:handoutMasterIdLst>
  <p:sldIdLst>
    <p:sldId id="286" r:id="rId2"/>
    <p:sldId id="292" r:id="rId3"/>
    <p:sldId id="257" r:id="rId4"/>
    <p:sldId id="258" r:id="rId5"/>
    <p:sldId id="263" r:id="rId6"/>
    <p:sldId id="260" r:id="rId7"/>
    <p:sldId id="262" r:id="rId8"/>
    <p:sldId id="267" r:id="rId9"/>
    <p:sldId id="264" r:id="rId10"/>
    <p:sldId id="270" r:id="rId11"/>
    <p:sldId id="293" r:id="rId12"/>
    <p:sldId id="269" r:id="rId13"/>
    <p:sldId id="272" r:id="rId14"/>
    <p:sldId id="295" r:id="rId15"/>
    <p:sldId id="296" r:id="rId16"/>
    <p:sldId id="297" r:id="rId17"/>
    <p:sldId id="298" r:id="rId18"/>
    <p:sldId id="271" r:id="rId19"/>
    <p:sldId id="265" r:id="rId20"/>
    <p:sldId id="299" r:id="rId21"/>
    <p:sldId id="294" r:id="rId22"/>
    <p:sldId id="279" r:id="rId23"/>
    <p:sldId id="311" r:id="rId24"/>
    <p:sldId id="314" r:id="rId25"/>
    <p:sldId id="304" r:id="rId26"/>
    <p:sldId id="305" r:id="rId27"/>
    <p:sldId id="307" r:id="rId28"/>
    <p:sldId id="266" r:id="rId29"/>
    <p:sldId id="273" r:id="rId30"/>
    <p:sldId id="301" r:id="rId31"/>
    <p:sldId id="274" r:id="rId32"/>
    <p:sldId id="302" r:id="rId33"/>
    <p:sldId id="308" r:id="rId34"/>
  </p:sldIdLst>
  <p:sldSz cx="9144000" cy="6858000" type="screen4x3"/>
  <p:notesSz cx="6648450" cy="97805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1152"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0995" cy="489029"/>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765916" y="0"/>
            <a:ext cx="2880995" cy="489029"/>
          </a:xfrm>
          <a:prstGeom prst="rect">
            <a:avLst/>
          </a:prstGeom>
        </p:spPr>
        <p:txBody>
          <a:bodyPr vert="horz" lIns="91440" tIns="45720" rIns="91440" bIns="45720" rtlCol="0"/>
          <a:lstStyle>
            <a:lvl1pPr algn="r">
              <a:defRPr sz="1200"/>
            </a:lvl1pPr>
          </a:lstStyle>
          <a:p>
            <a:fld id="{21C455C7-88D1-4C47-BD16-17224154EED7}" type="datetimeFigureOut">
              <a:rPr lang="en-US" smtClean="0"/>
              <a:pPr/>
              <a:t>3/22/2018</a:t>
            </a:fld>
            <a:endParaRPr lang="en-US"/>
          </a:p>
        </p:txBody>
      </p:sp>
      <p:sp>
        <p:nvSpPr>
          <p:cNvPr id="4" name="Footer Placeholder 3"/>
          <p:cNvSpPr>
            <a:spLocks noGrp="1"/>
          </p:cNvSpPr>
          <p:nvPr>
            <p:ph type="ftr" sz="quarter" idx="2"/>
          </p:nvPr>
        </p:nvSpPr>
        <p:spPr>
          <a:xfrm>
            <a:off x="0" y="9289861"/>
            <a:ext cx="2880995" cy="489029"/>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765916" y="9289861"/>
            <a:ext cx="2880995" cy="489029"/>
          </a:xfrm>
          <a:prstGeom prst="rect">
            <a:avLst/>
          </a:prstGeom>
        </p:spPr>
        <p:txBody>
          <a:bodyPr vert="horz" lIns="91440" tIns="45720" rIns="91440" bIns="45720" rtlCol="0" anchor="b"/>
          <a:lstStyle>
            <a:lvl1pPr algn="r">
              <a:defRPr sz="1200"/>
            </a:lvl1pPr>
          </a:lstStyle>
          <a:p>
            <a:fld id="{A345B90C-9D51-405F-9E3A-4CB03CD9BA7B}" type="slidenum">
              <a:rPr lang="en-US" smtClean="0"/>
              <a:pPr/>
              <a:t>‹#›</a:t>
            </a:fld>
            <a:endParaRPr lang="en-US"/>
          </a:p>
        </p:txBody>
      </p:sp>
    </p:spTree>
    <p:extLst>
      <p:ext uri="{BB962C8B-B14F-4D97-AF65-F5344CB8AC3E}">
        <p14:creationId xmlns:p14="http://schemas.microsoft.com/office/powerpoint/2010/main" val="40703888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0995" cy="489029"/>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765916" y="0"/>
            <a:ext cx="2880995" cy="489029"/>
          </a:xfrm>
          <a:prstGeom prst="rect">
            <a:avLst/>
          </a:prstGeom>
        </p:spPr>
        <p:txBody>
          <a:bodyPr vert="horz" lIns="91440" tIns="45720" rIns="91440" bIns="45720" rtlCol="0"/>
          <a:lstStyle>
            <a:lvl1pPr algn="r">
              <a:defRPr sz="1200"/>
            </a:lvl1pPr>
          </a:lstStyle>
          <a:p>
            <a:fld id="{A3A7E51B-F2D8-47E0-B013-EBFD0495C5BE}" type="datetimeFigureOut">
              <a:rPr lang="en-US" smtClean="0"/>
              <a:pPr/>
              <a:t>3/22/2018</a:t>
            </a:fld>
            <a:endParaRPr lang="en-US"/>
          </a:p>
        </p:txBody>
      </p:sp>
      <p:sp>
        <p:nvSpPr>
          <p:cNvPr id="4" name="Slide Image Placeholder 3"/>
          <p:cNvSpPr>
            <a:spLocks noGrp="1" noRot="1" noChangeAspect="1"/>
          </p:cNvSpPr>
          <p:nvPr>
            <p:ph type="sldImg" idx="2"/>
          </p:nvPr>
        </p:nvSpPr>
        <p:spPr>
          <a:xfrm>
            <a:off x="879475" y="733425"/>
            <a:ext cx="4889500" cy="36671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64845" y="4645779"/>
            <a:ext cx="5318760" cy="440126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289861"/>
            <a:ext cx="2880995" cy="489029"/>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765916" y="9289861"/>
            <a:ext cx="2880995" cy="489029"/>
          </a:xfrm>
          <a:prstGeom prst="rect">
            <a:avLst/>
          </a:prstGeom>
        </p:spPr>
        <p:txBody>
          <a:bodyPr vert="horz" lIns="91440" tIns="45720" rIns="91440" bIns="45720" rtlCol="0" anchor="b"/>
          <a:lstStyle>
            <a:lvl1pPr algn="r">
              <a:defRPr sz="1200"/>
            </a:lvl1pPr>
          </a:lstStyle>
          <a:p>
            <a:fld id="{E51F8EFC-5CEE-4E61-A9AC-4560539257F3}" type="slidenum">
              <a:rPr lang="en-US" smtClean="0"/>
              <a:pPr/>
              <a:t>‹#›</a:t>
            </a:fld>
            <a:endParaRPr lang="en-US"/>
          </a:p>
        </p:txBody>
      </p:sp>
    </p:spTree>
    <p:extLst>
      <p:ext uri="{BB962C8B-B14F-4D97-AF65-F5344CB8AC3E}">
        <p14:creationId xmlns:p14="http://schemas.microsoft.com/office/powerpoint/2010/main" val="26168735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1F8EFC-5CEE-4E61-A9AC-4560539257F3}" type="slidenum">
              <a:rPr lang="en-US" smtClean="0"/>
              <a:pPr/>
              <a:t>1</a:t>
            </a:fld>
            <a:endParaRPr lang="en-US"/>
          </a:p>
        </p:txBody>
      </p:sp>
    </p:spTree>
    <p:extLst>
      <p:ext uri="{BB962C8B-B14F-4D97-AF65-F5344CB8AC3E}">
        <p14:creationId xmlns:p14="http://schemas.microsoft.com/office/powerpoint/2010/main" val="40355662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1F8EFC-5CEE-4E61-A9AC-4560539257F3}" type="slidenum">
              <a:rPr lang="en-US" smtClean="0"/>
              <a:pPr/>
              <a:t>12</a:t>
            </a:fld>
            <a:endParaRPr lang="en-US"/>
          </a:p>
        </p:txBody>
      </p:sp>
    </p:spTree>
    <p:extLst>
      <p:ext uri="{BB962C8B-B14F-4D97-AF65-F5344CB8AC3E}">
        <p14:creationId xmlns:p14="http://schemas.microsoft.com/office/powerpoint/2010/main" val="1249012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1F8EFC-5CEE-4E61-A9AC-4560539257F3}" type="slidenum">
              <a:rPr lang="en-US" smtClean="0"/>
              <a:pPr/>
              <a:t>13</a:t>
            </a:fld>
            <a:endParaRPr lang="en-US"/>
          </a:p>
        </p:txBody>
      </p:sp>
    </p:spTree>
    <p:extLst>
      <p:ext uri="{BB962C8B-B14F-4D97-AF65-F5344CB8AC3E}">
        <p14:creationId xmlns:p14="http://schemas.microsoft.com/office/powerpoint/2010/main" val="38179798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1F8EFC-5CEE-4E61-A9AC-4560539257F3}" type="slidenum">
              <a:rPr lang="en-US" smtClean="0"/>
              <a:pPr/>
              <a:t>15</a:t>
            </a:fld>
            <a:endParaRPr lang="en-US"/>
          </a:p>
        </p:txBody>
      </p:sp>
    </p:spTree>
    <p:extLst>
      <p:ext uri="{BB962C8B-B14F-4D97-AF65-F5344CB8AC3E}">
        <p14:creationId xmlns:p14="http://schemas.microsoft.com/office/powerpoint/2010/main" val="1364907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1F8EFC-5CEE-4E61-A9AC-4560539257F3}" type="slidenum">
              <a:rPr lang="en-US" smtClean="0"/>
              <a:pPr/>
              <a:t>18</a:t>
            </a:fld>
            <a:endParaRPr lang="en-US"/>
          </a:p>
        </p:txBody>
      </p:sp>
    </p:spTree>
    <p:extLst>
      <p:ext uri="{BB962C8B-B14F-4D97-AF65-F5344CB8AC3E}">
        <p14:creationId xmlns:p14="http://schemas.microsoft.com/office/powerpoint/2010/main" val="20269844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1F8EFC-5CEE-4E61-A9AC-4560539257F3}" type="slidenum">
              <a:rPr lang="en-US" smtClean="0"/>
              <a:pPr/>
              <a:t>19</a:t>
            </a:fld>
            <a:endParaRPr lang="en-US"/>
          </a:p>
        </p:txBody>
      </p:sp>
    </p:spTree>
    <p:extLst>
      <p:ext uri="{BB962C8B-B14F-4D97-AF65-F5344CB8AC3E}">
        <p14:creationId xmlns:p14="http://schemas.microsoft.com/office/powerpoint/2010/main" val="37332119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1F8EFC-5CEE-4E61-A9AC-4560539257F3}" type="slidenum">
              <a:rPr lang="en-US" smtClean="0"/>
              <a:pPr/>
              <a:t>22</a:t>
            </a:fld>
            <a:endParaRPr lang="en-US"/>
          </a:p>
        </p:txBody>
      </p:sp>
    </p:spTree>
    <p:extLst>
      <p:ext uri="{BB962C8B-B14F-4D97-AF65-F5344CB8AC3E}">
        <p14:creationId xmlns:p14="http://schemas.microsoft.com/office/powerpoint/2010/main" val="3276921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1F8EFC-5CEE-4E61-A9AC-4560539257F3}" type="slidenum">
              <a:rPr lang="en-US" smtClean="0"/>
              <a:pPr/>
              <a:t>28</a:t>
            </a:fld>
            <a:endParaRPr lang="en-US"/>
          </a:p>
        </p:txBody>
      </p:sp>
    </p:spTree>
    <p:extLst>
      <p:ext uri="{BB962C8B-B14F-4D97-AF65-F5344CB8AC3E}">
        <p14:creationId xmlns:p14="http://schemas.microsoft.com/office/powerpoint/2010/main" val="42475993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1F8EFC-5CEE-4E61-A9AC-4560539257F3}" type="slidenum">
              <a:rPr lang="en-US" smtClean="0"/>
              <a:pPr/>
              <a:t>29</a:t>
            </a:fld>
            <a:endParaRPr lang="en-US"/>
          </a:p>
        </p:txBody>
      </p:sp>
    </p:spTree>
    <p:extLst>
      <p:ext uri="{BB962C8B-B14F-4D97-AF65-F5344CB8AC3E}">
        <p14:creationId xmlns:p14="http://schemas.microsoft.com/office/powerpoint/2010/main" val="2841899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1F8EFC-5CEE-4E61-A9AC-4560539257F3}" type="slidenum">
              <a:rPr lang="en-US" smtClean="0"/>
              <a:pPr/>
              <a:t>31</a:t>
            </a:fld>
            <a:endParaRPr lang="en-US"/>
          </a:p>
        </p:txBody>
      </p:sp>
    </p:spTree>
    <p:extLst>
      <p:ext uri="{BB962C8B-B14F-4D97-AF65-F5344CB8AC3E}">
        <p14:creationId xmlns:p14="http://schemas.microsoft.com/office/powerpoint/2010/main" val="2775268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1F8EFC-5CEE-4E61-A9AC-4560539257F3}" type="slidenum">
              <a:rPr lang="en-US" smtClean="0"/>
              <a:pPr/>
              <a:t>3</a:t>
            </a:fld>
            <a:endParaRPr lang="en-US"/>
          </a:p>
        </p:txBody>
      </p:sp>
    </p:spTree>
    <p:extLst>
      <p:ext uri="{BB962C8B-B14F-4D97-AF65-F5344CB8AC3E}">
        <p14:creationId xmlns:p14="http://schemas.microsoft.com/office/powerpoint/2010/main" val="40577463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1F8EFC-5CEE-4E61-A9AC-4560539257F3}" type="slidenum">
              <a:rPr lang="en-US" smtClean="0"/>
              <a:pPr/>
              <a:t>4</a:t>
            </a:fld>
            <a:endParaRPr lang="en-US"/>
          </a:p>
        </p:txBody>
      </p:sp>
    </p:spTree>
    <p:extLst>
      <p:ext uri="{BB962C8B-B14F-4D97-AF65-F5344CB8AC3E}">
        <p14:creationId xmlns:p14="http://schemas.microsoft.com/office/powerpoint/2010/main" val="18346131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1F8EFC-5CEE-4E61-A9AC-4560539257F3}" type="slidenum">
              <a:rPr lang="en-US" smtClean="0"/>
              <a:pPr/>
              <a:t>5</a:t>
            </a:fld>
            <a:endParaRPr lang="en-US"/>
          </a:p>
        </p:txBody>
      </p:sp>
    </p:spTree>
    <p:extLst>
      <p:ext uri="{BB962C8B-B14F-4D97-AF65-F5344CB8AC3E}">
        <p14:creationId xmlns:p14="http://schemas.microsoft.com/office/powerpoint/2010/main" val="35677191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1F8EFC-5CEE-4E61-A9AC-4560539257F3}" type="slidenum">
              <a:rPr lang="en-US" smtClean="0"/>
              <a:pPr/>
              <a:t>6</a:t>
            </a:fld>
            <a:endParaRPr lang="en-US"/>
          </a:p>
        </p:txBody>
      </p:sp>
    </p:spTree>
    <p:extLst>
      <p:ext uri="{BB962C8B-B14F-4D97-AF65-F5344CB8AC3E}">
        <p14:creationId xmlns:p14="http://schemas.microsoft.com/office/powerpoint/2010/main" val="8878677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1F8EFC-5CEE-4E61-A9AC-4560539257F3}" type="slidenum">
              <a:rPr lang="en-US" smtClean="0"/>
              <a:pPr/>
              <a:t>7</a:t>
            </a:fld>
            <a:endParaRPr lang="en-US"/>
          </a:p>
        </p:txBody>
      </p:sp>
    </p:spTree>
    <p:extLst>
      <p:ext uri="{BB962C8B-B14F-4D97-AF65-F5344CB8AC3E}">
        <p14:creationId xmlns:p14="http://schemas.microsoft.com/office/powerpoint/2010/main" val="21081977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1F8EFC-5CEE-4E61-A9AC-4560539257F3}" type="slidenum">
              <a:rPr lang="en-US" smtClean="0"/>
              <a:pPr/>
              <a:t>8</a:t>
            </a:fld>
            <a:endParaRPr lang="en-US"/>
          </a:p>
        </p:txBody>
      </p:sp>
    </p:spTree>
    <p:extLst>
      <p:ext uri="{BB962C8B-B14F-4D97-AF65-F5344CB8AC3E}">
        <p14:creationId xmlns:p14="http://schemas.microsoft.com/office/powerpoint/2010/main" val="27038556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1F8EFC-5CEE-4E61-A9AC-4560539257F3}" type="slidenum">
              <a:rPr lang="en-US" smtClean="0"/>
              <a:pPr/>
              <a:t>9</a:t>
            </a:fld>
            <a:endParaRPr lang="en-US"/>
          </a:p>
        </p:txBody>
      </p:sp>
    </p:spTree>
    <p:extLst>
      <p:ext uri="{BB962C8B-B14F-4D97-AF65-F5344CB8AC3E}">
        <p14:creationId xmlns:p14="http://schemas.microsoft.com/office/powerpoint/2010/main" val="11442236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51F8EFC-5CEE-4E61-A9AC-4560539257F3}" type="slidenum">
              <a:rPr lang="en-US" smtClean="0"/>
              <a:pPr/>
              <a:t>10</a:t>
            </a:fld>
            <a:endParaRPr lang="en-US"/>
          </a:p>
        </p:txBody>
      </p:sp>
    </p:spTree>
    <p:extLst>
      <p:ext uri="{BB962C8B-B14F-4D97-AF65-F5344CB8AC3E}">
        <p14:creationId xmlns:p14="http://schemas.microsoft.com/office/powerpoint/2010/main" val="22030373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ABCA0D1F-BC7E-40C6-971C-CDF1C414C440}" type="datetime1">
              <a:rPr lang="en-US" smtClean="0"/>
              <a:t>3/22/2018</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en-US"/>
              <a:t>ICC Process Operations    ENGT-1340 Rev A</a:t>
            </a: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0003C34F-64AE-4C10-BEEF-8CA998F29B5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B143A47A-0F63-42E4-A333-A5AF21BFA556}" type="datetime1">
              <a:rPr lang="en-US" smtClean="0"/>
              <a:t>3/22/2018</a:t>
            </a:fld>
            <a:endParaRPr lang="en-US"/>
          </a:p>
        </p:txBody>
      </p:sp>
      <p:sp>
        <p:nvSpPr>
          <p:cNvPr id="5" name="Footer Placeholder 4"/>
          <p:cNvSpPr>
            <a:spLocks noGrp="1"/>
          </p:cNvSpPr>
          <p:nvPr>
            <p:ph type="ftr" sz="quarter" idx="11"/>
          </p:nvPr>
        </p:nvSpPr>
        <p:spPr/>
        <p:txBody>
          <a:bodyPr/>
          <a:lstStyle/>
          <a:p>
            <a:r>
              <a:rPr lang="en-US"/>
              <a:t>ICC Process Operations    ENGT-1340 Rev A</a:t>
            </a:r>
          </a:p>
        </p:txBody>
      </p:sp>
      <p:sp>
        <p:nvSpPr>
          <p:cNvPr id="6" name="Slide Number Placeholder 5"/>
          <p:cNvSpPr>
            <a:spLocks noGrp="1"/>
          </p:cNvSpPr>
          <p:nvPr>
            <p:ph type="sldNum" sz="quarter" idx="12"/>
          </p:nvPr>
        </p:nvSpPr>
        <p:spPr/>
        <p:txBody>
          <a:bodyPr/>
          <a:lstStyle/>
          <a:p>
            <a:fld id="{0003C34F-64AE-4C10-BEEF-8CA998F29B5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CC34F6CD-3802-4196-9C6C-C787AAABBAE9}" type="datetime1">
              <a:rPr lang="en-US" smtClean="0"/>
              <a:t>3/22/2018</a:t>
            </a:fld>
            <a:endParaRPr lang="en-US"/>
          </a:p>
        </p:txBody>
      </p:sp>
      <p:sp>
        <p:nvSpPr>
          <p:cNvPr id="5" name="Footer Placeholder 4"/>
          <p:cNvSpPr>
            <a:spLocks noGrp="1"/>
          </p:cNvSpPr>
          <p:nvPr>
            <p:ph type="ftr" sz="quarter" idx="11"/>
          </p:nvPr>
        </p:nvSpPr>
        <p:spPr/>
        <p:txBody>
          <a:bodyPr/>
          <a:lstStyle/>
          <a:p>
            <a:r>
              <a:rPr lang="en-US"/>
              <a:t>ICC Process Operations    ENGT-1340 Rev A</a:t>
            </a:r>
          </a:p>
        </p:txBody>
      </p:sp>
      <p:sp>
        <p:nvSpPr>
          <p:cNvPr id="6" name="Slide Number Placeholder 5"/>
          <p:cNvSpPr>
            <a:spLocks noGrp="1"/>
          </p:cNvSpPr>
          <p:nvPr>
            <p:ph type="sldNum" sz="quarter" idx="12"/>
          </p:nvPr>
        </p:nvSpPr>
        <p:spPr/>
        <p:txBody>
          <a:bodyPr/>
          <a:lstStyle/>
          <a:p>
            <a:fld id="{0003C34F-64AE-4C10-BEEF-8CA998F29B5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9C004F71-F92B-4B40-B3D3-869F7A08C8EB}" type="datetime1">
              <a:rPr lang="en-US" smtClean="0"/>
              <a:t>3/22/2018</a:t>
            </a:fld>
            <a:endParaRPr lang="en-US"/>
          </a:p>
        </p:txBody>
      </p:sp>
      <p:sp>
        <p:nvSpPr>
          <p:cNvPr id="5" name="Footer Placeholder 4"/>
          <p:cNvSpPr>
            <a:spLocks noGrp="1"/>
          </p:cNvSpPr>
          <p:nvPr>
            <p:ph type="ftr" sz="quarter" idx="11"/>
          </p:nvPr>
        </p:nvSpPr>
        <p:spPr/>
        <p:txBody>
          <a:bodyPr/>
          <a:lstStyle/>
          <a:p>
            <a:r>
              <a:rPr lang="en-US"/>
              <a:t>ICC Process Operations    ENGT-1340 Rev A</a:t>
            </a:r>
          </a:p>
        </p:txBody>
      </p:sp>
      <p:sp>
        <p:nvSpPr>
          <p:cNvPr id="6" name="Slide Number Placeholder 5"/>
          <p:cNvSpPr>
            <a:spLocks noGrp="1"/>
          </p:cNvSpPr>
          <p:nvPr>
            <p:ph type="sldNum" sz="quarter" idx="12"/>
          </p:nvPr>
        </p:nvSpPr>
        <p:spPr/>
        <p:txBody>
          <a:bodyPr/>
          <a:lstStyle/>
          <a:p>
            <a:fld id="{0003C34F-64AE-4C10-BEEF-8CA998F29B5C}" type="slidenum">
              <a:rPr lang="en-US" smtClean="0"/>
              <a:pPr/>
              <a:t>‹#›</a:t>
            </a:fld>
            <a:endParaRPr lang="en-US"/>
          </a:p>
        </p:txBody>
      </p:sp>
      <p:sp>
        <p:nvSpPr>
          <p:cNvPr id="7" name="Title 6"/>
          <p:cNvSpPr>
            <a:spLocks noGrp="1"/>
          </p:cNvSpPr>
          <p:nvPr>
            <p:ph type="title"/>
          </p:nvPr>
        </p:nvSpPr>
        <p:spPr/>
        <p:txBody>
          <a:bodyPr rtlCol="0"/>
          <a:lstStyle/>
          <a:p>
            <a:r>
              <a:rPr kumimoji="0" lang="en-US"/>
              <a:t>Click to edit Master 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8EDF2A67-C65A-461B-803D-3A358CE59930}" type="datetime1">
              <a:rPr lang="en-US" smtClean="0"/>
              <a:t>3/22/2018</a:t>
            </a:fld>
            <a:endParaRPr lang="en-US"/>
          </a:p>
        </p:txBody>
      </p:sp>
      <p:sp>
        <p:nvSpPr>
          <p:cNvPr id="5" name="Footer Placeholder 4"/>
          <p:cNvSpPr>
            <a:spLocks noGrp="1"/>
          </p:cNvSpPr>
          <p:nvPr>
            <p:ph type="ftr" sz="quarter" idx="11"/>
          </p:nvPr>
        </p:nvSpPr>
        <p:spPr/>
        <p:txBody>
          <a:bodyPr/>
          <a:lstStyle/>
          <a:p>
            <a:r>
              <a:rPr lang="en-US"/>
              <a:t>ICC Process Operations    ENGT-1340 Rev A</a:t>
            </a:r>
          </a:p>
        </p:txBody>
      </p:sp>
      <p:sp>
        <p:nvSpPr>
          <p:cNvPr id="6" name="Slide Number Placeholder 5"/>
          <p:cNvSpPr>
            <a:spLocks noGrp="1"/>
          </p:cNvSpPr>
          <p:nvPr>
            <p:ph type="sldNum" sz="quarter" idx="12"/>
          </p:nvPr>
        </p:nvSpPr>
        <p:spPr/>
        <p:txBody>
          <a:bodyPr/>
          <a:lstStyle/>
          <a:p>
            <a:fld id="{0003C34F-64AE-4C10-BEEF-8CA998F29B5C}"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D4E21657-6188-401A-A54B-6EF7AFE93755}" type="datetime1">
              <a:rPr lang="en-US" smtClean="0"/>
              <a:t>3/22/2018</a:t>
            </a:fld>
            <a:endParaRPr lang="en-US"/>
          </a:p>
        </p:txBody>
      </p:sp>
      <p:sp>
        <p:nvSpPr>
          <p:cNvPr id="6" name="Footer Placeholder 5"/>
          <p:cNvSpPr>
            <a:spLocks noGrp="1"/>
          </p:cNvSpPr>
          <p:nvPr>
            <p:ph type="ftr" sz="quarter" idx="11"/>
          </p:nvPr>
        </p:nvSpPr>
        <p:spPr/>
        <p:txBody>
          <a:bodyPr/>
          <a:lstStyle/>
          <a:p>
            <a:r>
              <a:rPr lang="en-US"/>
              <a:t>ICC Process Operations    ENGT-1340 Rev A</a:t>
            </a:r>
          </a:p>
        </p:txBody>
      </p:sp>
      <p:sp>
        <p:nvSpPr>
          <p:cNvPr id="7" name="Slide Number Placeholder 6"/>
          <p:cNvSpPr>
            <a:spLocks noGrp="1"/>
          </p:cNvSpPr>
          <p:nvPr>
            <p:ph type="sldNum" sz="quarter" idx="12"/>
          </p:nvPr>
        </p:nvSpPr>
        <p:spPr/>
        <p:txBody>
          <a:bodyPr/>
          <a:lstStyle/>
          <a:p>
            <a:fld id="{0003C34F-64AE-4C10-BEEF-8CA998F29B5C}" type="slidenum">
              <a:rPr lang="en-US" smtClean="0"/>
              <a:pPr/>
              <a:t>‹#›</a:t>
            </a:fld>
            <a:endParaRPr lang="en-US"/>
          </a:p>
        </p:txBody>
      </p:sp>
      <p:sp>
        <p:nvSpPr>
          <p:cNvPr id="8" name="Title 7"/>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D292C4F3-F28C-474D-ACF7-0A48C9C59E3F}" type="datetime1">
              <a:rPr lang="en-US" smtClean="0"/>
              <a:t>3/22/2018</a:t>
            </a:fld>
            <a:endParaRPr lang="en-US"/>
          </a:p>
        </p:txBody>
      </p:sp>
      <p:sp>
        <p:nvSpPr>
          <p:cNvPr id="8" name="Footer Placeholder 7"/>
          <p:cNvSpPr>
            <a:spLocks noGrp="1"/>
          </p:cNvSpPr>
          <p:nvPr>
            <p:ph type="ftr" sz="quarter" idx="11"/>
          </p:nvPr>
        </p:nvSpPr>
        <p:spPr/>
        <p:txBody>
          <a:bodyPr/>
          <a:lstStyle/>
          <a:p>
            <a:r>
              <a:rPr lang="en-US"/>
              <a:t>ICC Process Operations    ENGT-1340 Rev A</a:t>
            </a:r>
          </a:p>
        </p:txBody>
      </p:sp>
      <p:sp>
        <p:nvSpPr>
          <p:cNvPr id="9" name="Slide Number Placeholder 8"/>
          <p:cNvSpPr>
            <a:spLocks noGrp="1"/>
          </p:cNvSpPr>
          <p:nvPr>
            <p:ph type="sldNum" sz="quarter" idx="12"/>
          </p:nvPr>
        </p:nvSpPr>
        <p:spPr/>
        <p:txBody>
          <a:bodyPr/>
          <a:lstStyle/>
          <a:p>
            <a:fld id="{0003C34F-64AE-4C10-BEEF-8CA998F29B5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3A1559B-FFC7-439F-B923-C700E3F1D2DD}" type="datetime1">
              <a:rPr lang="en-US" smtClean="0"/>
              <a:t>3/22/2018</a:t>
            </a:fld>
            <a:endParaRPr lang="en-US"/>
          </a:p>
        </p:txBody>
      </p:sp>
      <p:sp>
        <p:nvSpPr>
          <p:cNvPr id="4" name="Footer Placeholder 3"/>
          <p:cNvSpPr>
            <a:spLocks noGrp="1"/>
          </p:cNvSpPr>
          <p:nvPr>
            <p:ph type="ftr" sz="quarter" idx="11"/>
          </p:nvPr>
        </p:nvSpPr>
        <p:spPr/>
        <p:txBody>
          <a:bodyPr/>
          <a:lstStyle/>
          <a:p>
            <a:r>
              <a:rPr lang="en-US"/>
              <a:t>ICC Process Operations    ENGT-1340 Rev A</a:t>
            </a:r>
          </a:p>
        </p:txBody>
      </p:sp>
      <p:sp>
        <p:nvSpPr>
          <p:cNvPr id="5" name="Slide Number Placeholder 4"/>
          <p:cNvSpPr>
            <a:spLocks noGrp="1"/>
          </p:cNvSpPr>
          <p:nvPr>
            <p:ph type="sldNum" sz="quarter" idx="12"/>
          </p:nvPr>
        </p:nvSpPr>
        <p:spPr/>
        <p:txBody>
          <a:bodyPr/>
          <a:lstStyle/>
          <a:p>
            <a:fld id="{0003C34F-64AE-4C10-BEEF-8CA998F29B5C}" type="slidenum">
              <a:rPr lang="en-US" smtClean="0"/>
              <a:pPr/>
              <a:t>‹#›</a:t>
            </a:fld>
            <a:endParaRPr lang="en-US"/>
          </a:p>
        </p:txBody>
      </p:sp>
      <p:sp>
        <p:nvSpPr>
          <p:cNvPr id="6" name="Title 5"/>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B8D587-FFB2-4B23-9112-F217ADE75224}" type="datetime1">
              <a:rPr lang="en-US" smtClean="0"/>
              <a:t>3/22/2018</a:t>
            </a:fld>
            <a:endParaRPr lang="en-US"/>
          </a:p>
        </p:txBody>
      </p:sp>
      <p:sp>
        <p:nvSpPr>
          <p:cNvPr id="3" name="Footer Placeholder 2"/>
          <p:cNvSpPr>
            <a:spLocks noGrp="1"/>
          </p:cNvSpPr>
          <p:nvPr>
            <p:ph type="ftr" sz="quarter" idx="11"/>
          </p:nvPr>
        </p:nvSpPr>
        <p:spPr/>
        <p:txBody>
          <a:bodyPr/>
          <a:lstStyle/>
          <a:p>
            <a:r>
              <a:rPr lang="en-US"/>
              <a:t>ICC Process Operations    ENGT-1340 Rev A</a:t>
            </a:r>
          </a:p>
        </p:txBody>
      </p:sp>
      <p:sp>
        <p:nvSpPr>
          <p:cNvPr id="4" name="Slide Number Placeholder 3"/>
          <p:cNvSpPr>
            <a:spLocks noGrp="1"/>
          </p:cNvSpPr>
          <p:nvPr>
            <p:ph type="sldNum" sz="quarter" idx="12"/>
          </p:nvPr>
        </p:nvSpPr>
        <p:spPr/>
        <p:txBody>
          <a:bodyPr/>
          <a:lstStyle/>
          <a:p>
            <a:fld id="{0003C34F-64AE-4C10-BEEF-8CA998F29B5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9BAE90C7-09C6-4265-9A3B-A3325C8C6C42}" type="datetime1">
              <a:rPr lang="en-US" smtClean="0"/>
              <a:t>3/22/2018</a:t>
            </a:fld>
            <a:endParaRPr lang="en-US"/>
          </a:p>
        </p:txBody>
      </p:sp>
      <p:sp>
        <p:nvSpPr>
          <p:cNvPr id="6" name="Footer Placeholder 5"/>
          <p:cNvSpPr>
            <a:spLocks noGrp="1"/>
          </p:cNvSpPr>
          <p:nvPr>
            <p:ph type="ftr" sz="quarter" idx="11"/>
          </p:nvPr>
        </p:nvSpPr>
        <p:spPr/>
        <p:txBody>
          <a:bodyPr/>
          <a:lstStyle/>
          <a:p>
            <a:r>
              <a:rPr lang="en-US"/>
              <a:t>ICC Process Operations    ENGT-1340 Rev A</a:t>
            </a:r>
          </a:p>
        </p:txBody>
      </p:sp>
      <p:sp>
        <p:nvSpPr>
          <p:cNvPr id="7" name="Slide Number Placeholder 6"/>
          <p:cNvSpPr>
            <a:spLocks noGrp="1"/>
          </p:cNvSpPr>
          <p:nvPr>
            <p:ph type="sldNum" sz="quarter" idx="12"/>
          </p:nvPr>
        </p:nvSpPr>
        <p:spPr/>
        <p:txBody>
          <a:bodyPr/>
          <a:lstStyle/>
          <a:p>
            <a:fld id="{0003C34F-64AE-4C10-BEEF-8CA998F29B5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DE51EEFE-4761-4F16-9B2E-D426CEF66EED}" type="datetime1">
              <a:rPr lang="en-US" smtClean="0"/>
              <a:t>3/22/2018</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en-US"/>
              <a:t>ICC Process Operations    ENGT-1340 Rev A</a:t>
            </a: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0003C34F-64AE-4C10-BEEF-8CA998F29B5C}"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19D5D3C-4FA5-45F3-9D4D-833537DE6D91}" type="datetime1">
              <a:rPr lang="en-US" smtClean="0"/>
              <a:t>3/22/2018</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en-US"/>
              <a:t>ICC Process Operations    ENGT-1340 Rev A</a:t>
            </a: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003C34F-64AE-4C10-BEEF-8CA998F29B5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hdr="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9.emf"/><Relationship Id="rId4" Type="http://schemas.openxmlformats.org/officeDocument/2006/relationships/oleObject" Target="../embeddings/oleObject1.bin"/></Relationships>
</file>

<file path=ppt/slides/_rels/slide23.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667001"/>
            <a:ext cx="8229600" cy="2667000"/>
          </a:xfrm>
        </p:spPr>
        <p:txBody>
          <a:bodyPr>
            <a:normAutofit/>
          </a:bodyPr>
          <a:lstStyle/>
          <a:p>
            <a:r>
              <a:rPr lang="en-US" sz="3200" dirty="0"/>
              <a:t>Process Control Strategies</a:t>
            </a:r>
          </a:p>
        </p:txBody>
      </p:sp>
      <p:sp>
        <p:nvSpPr>
          <p:cNvPr id="4" name="Slide Number Placeholder 3"/>
          <p:cNvSpPr>
            <a:spLocks noGrp="1"/>
          </p:cNvSpPr>
          <p:nvPr>
            <p:ph type="sldNum" sz="quarter" idx="12"/>
          </p:nvPr>
        </p:nvSpPr>
        <p:spPr/>
        <p:txBody>
          <a:bodyPr/>
          <a:lstStyle/>
          <a:p>
            <a:fld id="{0003C34F-64AE-4C10-BEEF-8CA998F29B5C}" type="slidenum">
              <a:rPr lang="en-US" smtClean="0"/>
              <a:pPr/>
              <a:t>1</a:t>
            </a:fld>
            <a:endParaRPr lang="en-US"/>
          </a:p>
        </p:txBody>
      </p:sp>
      <p:sp>
        <p:nvSpPr>
          <p:cNvPr id="5" name="Title 4"/>
          <p:cNvSpPr>
            <a:spLocks noGrp="1"/>
          </p:cNvSpPr>
          <p:nvPr>
            <p:ph type="title"/>
          </p:nvPr>
        </p:nvSpPr>
        <p:spPr>
          <a:xfrm>
            <a:off x="454378" y="1371600"/>
            <a:ext cx="8229600" cy="731838"/>
          </a:xfrm>
        </p:spPr>
        <p:txBody>
          <a:bodyPr>
            <a:normAutofit fontScale="90000"/>
          </a:bodyPr>
          <a:lstStyle/>
          <a:p>
            <a:r>
              <a:rPr lang="en-US" sz="4400" dirty="0"/>
              <a:t>Process II</a:t>
            </a:r>
            <a:endParaRPr lang="en-US" dirty="0"/>
          </a:p>
        </p:txBody>
      </p:sp>
      <p:pic>
        <p:nvPicPr>
          <p:cNvPr id="6" name="Picture 5">
            <a:extLst>
              <a:ext uri="{FF2B5EF4-FFF2-40B4-BE49-F238E27FC236}">
                <a16:creationId xmlns:a16="http://schemas.microsoft.com/office/drawing/2014/main" id="{7CDFF5C7-A1F1-4151-B126-EDFFE0B3F882}"/>
              </a:ext>
            </a:extLst>
          </p:cNvPr>
          <p:cNvPicPr>
            <a:picLocks noChangeAspect="1"/>
          </p:cNvPicPr>
          <p:nvPr/>
        </p:nvPicPr>
        <p:blipFill>
          <a:blip r:embed="rId3"/>
          <a:stretch>
            <a:fillRect/>
          </a:stretch>
        </p:blipFill>
        <p:spPr>
          <a:xfrm>
            <a:off x="765216" y="5701490"/>
            <a:ext cx="706454" cy="706454"/>
          </a:xfrm>
          <a:prstGeom prst="rect">
            <a:avLst/>
          </a:prstGeom>
        </p:spPr>
      </p:pic>
      <p:sp>
        <p:nvSpPr>
          <p:cNvPr id="3" name="Rectangle 2">
            <a:extLst>
              <a:ext uri="{FF2B5EF4-FFF2-40B4-BE49-F238E27FC236}">
                <a16:creationId xmlns:a16="http://schemas.microsoft.com/office/drawing/2014/main" id="{298FC8A0-3CD9-458C-9571-9F8B549929D8}"/>
              </a:ext>
            </a:extLst>
          </p:cNvPr>
          <p:cNvSpPr/>
          <p:nvPr/>
        </p:nvSpPr>
        <p:spPr>
          <a:xfrm>
            <a:off x="1596984" y="5766176"/>
            <a:ext cx="6781800" cy="577081"/>
          </a:xfrm>
          <a:prstGeom prst="rect">
            <a:avLst/>
          </a:prstGeom>
        </p:spPr>
        <p:txBody>
          <a:bodyPr wrap="square">
            <a:spAutoFit/>
          </a:bodyPr>
          <a:lstStyle/>
          <a:p>
            <a:r>
              <a:rPr lang="en-US" sz="1050" dirty="0">
                <a:latin typeface="Arial" panose="020B0604020202020204" pitchFamily="34" charset="0"/>
                <a:cs typeface="Arial" panose="020B0604020202020204" pitchFamily="34" charset="0"/>
              </a:rPr>
              <a:t>Development of a 21st Century Industrial Process Operations Program is supported by the National Science Foundation under Grant No. 1700558. Any opinions, findings, and conclusions or recommendations expressed on this site are those of the authors and do not necessarily reflect the views of the National Science Foundation</a:t>
            </a:r>
            <a:endParaRPr lang="en-US" sz="1050" dirty="0"/>
          </a:p>
        </p:txBody>
      </p:sp>
      <p:sp>
        <p:nvSpPr>
          <p:cNvPr id="7" name="Date Placeholder 6">
            <a:extLst>
              <a:ext uri="{FF2B5EF4-FFF2-40B4-BE49-F238E27FC236}">
                <a16:creationId xmlns:a16="http://schemas.microsoft.com/office/drawing/2014/main" id="{72FD8791-1D02-4EED-A236-8938AC1ECB7F}"/>
              </a:ext>
            </a:extLst>
          </p:cNvPr>
          <p:cNvSpPr>
            <a:spLocks noGrp="1"/>
          </p:cNvSpPr>
          <p:nvPr>
            <p:ph type="dt" sz="half" idx="10"/>
          </p:nvPr>
        </p:nvSpPr>
        <p:spPr/>
        <p:txBody>
          <a:bodyPr/>
          <a:lstStyle/>
          <a:p>
            <a:fld id="{18B1A337-49AE-43B7-BA4A-13BC97844907}" type="datetime1">
              <a:rPr lang="en-US" smtClean="0"/>
              <a:t>3/22/2018</a:t>
            </a:fld>
            <a:endParaRPr lang="en-US"/>
          </a:p>
        </p:txBody>
      </p:sp>
      <p:sp>
        <p:nvSpPr>
          <p:cNvPr id="8" name="Footer Placeholder 7">
            <a:extLst>
              <a:ext uri="{FF2B5EF4-FFF2-40B4-BE49-F238E27FC236}">
                <a16:creationId xmlns:a16="http://schemas.microsoft.com/office/drawing/2014/main" id="{4495C2C2-EE51-4B0E-8BFA-7E3B50834243}"/>
              </a:ext>
            </a:extLst>
          </p:cNvPr>
          <p:cNvSpPr>
            <a:spLocks noGrp="1"/>
          </p:cNvSpPr>
          <p:nvPr>
            <p:ph type="ftr" sz="quarter" idx="11"/>
          </p:nvPr>
        </p:nvSpPr>
        <p:spPr>
          <a:xfrm>
            <a:off x="3581400" y="6407944"/>
            <a:ext cx="2971799" cy="365125"/>
          </a:xfrm>
        </p:spPr>
        <p:txBody>
          <a:bodyPr/>
          <a:lstStyle/>
          <a:p>
            <a:r>
              <a:rPr lang="en-US" dirty="0"/>
              <a:t>ICC Process Operations    ENGT-1340 Rev A</a:t>
            </a:r>
          </a:p>
        </p:txBody>
      </p:sp>
    </p:spTree>
    <p:extLst>
      <p:ext uri="{BB962C8B-B14F-4D97-AF65-F5344CB8AC3E}">
        <p14:creationId xmlns:p14="http://schemas.microsoft.com/office/powerpoint/2010/main" val="5898951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481329"/>
            <a:ext cx="7620000" cy="1490472"/>
          </a:xfrm>
        </p:spPr>
        <p:txBody>
          <a:bodyPr>
            <a:normAutofit/>
          </a:bodyPr>
          <a:lstStyle/>
          <a:p>
            <a:pPr lvl="1"/>
            <a:r>
              <a:rPr lang="en-US" sz="2000" dirty="0">
                <a:solidFill>
                  <a:srgbClr val="FF0000"/>
                </a:solidFill>
              </a:rPr>
              <a:t>Controlled Variable (Measured Variable)</a:t>
            </a:r>
          </a:p>
          <a:p>
            <a:pPr lvl="1"/>
            <a:r>
              <a:rPr lang="en-US" sz="2000" dirty="0">
                <a:solidFill>
                  <a:srgbClr val="FF0000"/>
                </a:solidFill>
              </a:rPr>
              <a:t>Manipulated Variables</a:t>
            </a:r>
          </a:p>
          <a:p>
            <a:pPr lvl="1"/>
            <a:r>
              <a:rPr lang="en-US" sz="2000" dirty="0">
                <a:solidFill>
                  <a:srgbClr val="FF0000"/>
                </a:solidFill>
              </a:rPr>
              <a:t>Disturbances</a:t>
            </a:r>
          </a:p>
          <a:p>
            <a:pPr lvl="1"/>
            <a:endParaRPr lang="en-US" sz="2400" dirty="0"/>
          </a:p>
        </p:txBody>
      </p:sp>
      <p:sp>
        <p:nvSpPr>
          <p:cNvPr id="5" name="Slide Number Placeholder 4"/>
          <p:cNvSpPr>
            <a:spLocks noGrp="1"/>
          </p:cNvSpPr>
          <p:nvPr>
            <p:ph type="sldNum" sz="quarter" idx="12"/>
          </p:nvPr>
        </p:nvSpPr>
        <p:spPr/>
        <p:txBody>
          <a:bodyPr>
            <a:normAutofit/>
          </a:bodyPr>
          <a:lstStyle/>
          <a:p>
            <a:fld id="{0003C34F-64AE-4C10-BEEF-8CA998F29B5C}" type="slidenum">
              <a:rPr lang="en-US" smtClean="0"/>
              <a:pPr/>
              <a:t>10</a:t>
            </a:fld>
            <a:endParaRPr lang="en-US"/>
          </a:p>
        </p:txBody>
      </p:sp>
      <p:sp>
        <p:nvSpPr>
          <p:cNvPr id="2" name="Title 1"/>
          <p:cNvSpPr>
            <a:spLocks noGrp="1"/>
          </p:cNvSpPr>
          <p:nvPr>
            <p:ph type="title"/>
          </p:nvPr>
        </p:nvSpPr>
        <p:spPr/>
        <p:txBody>
          <a:bodyPr>
            <a:normAutofit/>
          </a:bodyPr>
          <a:lstStyle/>
          <a:p>
            <a:pPr algn="l"/>
            <a:r>
              <a:rPr lang="en-US" sz="2800" dirty="0"/>
              <a:t>Process Concepts: Variables</a:t>
            </a:r>
          </a:p>
        </p:txBody>
      </p:sp>
      <p:pic>
        <p:nvPicPr>
          <p:cNvPr id="1029" name="Picture 5"/>
          <p:cNvPicPr>
            <a:picLocks noChangeAspect="1" noChangeArrowheads="1"/>
          </p:cNvPicPr>
          <p:nvPr/>
        </p:nvPicPr>
        <p:blipFill>
          <a:blip r:embed="rId3" cstate="print"/>
          <a:srcRect/>
          <a:stretch>
            <a:fillRect/>
          </a:stretch>
        </p:blipFill>
        <p:spPr bwMode="auto">
          <a:xfrm>
            <a:off x="1266825" y="3222680"/>
            <a:ext cx="6610350" cy="2283093"/>
          </a:xfrm>
          <a:prstGeom prst="rect">
            <a:avLst/>
          </a:prstGeom>
          <a:noFill/>
          <a:ln w="9525">
            <a:noFill/>
            <a:miter lim="800000"/>
            <a:headEnd/>
            <a:tailEnd/>
          </a:ln>
        </p:spPr>
      </p:pic>
      <p:sp>
        <p:nvSpPr>
          <p:cNvPr id="4" name="Date Placeholder 3">
            <a:extLst>
              <a:ext uri="{FF2B5EF4-FFF2-40B4-BE49-F238E27FC236}">
                <a16:creationId xmlns:a16="http://schemas.microsoft.com/office/drawing/2014/main" id="{F4DEEC60-39B4-44B7-AE60-BF5B1EC5B379}"/>
              </a:ext>
            </a:extLst>
          </p:cNvPr>
          <p:cNvSpPr>
            <a:spLocks noGrp="1"/>
          </p:cNvSpPr>
          <p:nvPr>
            <p:ph type="dt" sz="half" idx="10"/>
          </p:nvPr>
        </p:nvSpPr>
        <p:spPr/>
        <p:txBody>
          <a:bodyPr/>
          <a:lstStyle/>
          <a:p>
            <a:fld id="{6F4E0C9A-2384-4234-B71B-0D5B1313435F}" type="datetime1">
              <a:rPr lang="en-US" smtClean="0"/>
              <a:t>3/22/2018</a:t>
            </a:fld>
            <a:endParaRPr lang="en-US"/>
          </a:p>
        </p:txBody>
      </p:sp>
      <p:sp>
        <p:nvSpPr>
          <p:cNvPr id="6" name="Footer Placeholder 5">
            <a:extLst>
              <a:ext uri="{FF2B5EF4-FFF2-40B4-BE49-F238E27FC236}">
                <a16:creationId xmlns:a16="http://schemas.microsoft.com/office/drawing/2014/main" id="{44DC03B3-8E89-48AE-BB23-22028E626622}"/>
              </a:ext>
            </a:extLst>
          </p:cNvPr>
          <p:cNvSpPr>
            <a:spLocks noGrp="1"/>
          </p:cNvSpPr>
          <p:nvPr>
            <p:ph type="ftr" sz="quarter" idx="11"/>
          </p:nvPr>
        </p:nvSpPr>
        <p:spPr>
          <a:xfrm>
            <a:off x="3810000" y="6407944"/>
            <a:ext cx="2920753" cy="365125"/>
          </a:xfrm>
        </p:spPr>
        <p:txBody>
          <a:bodyPr/>
          <a:lstStyle/>
          <a:p>
            <a:r>
              <a:rPr lang="en-US"/>
              <a:t>ICC Process Operations    ENGT-1340 Rev A</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1029"/>
                                        </p:tgtEl>
                                        <p:attrNameLst>
                                          <p:attrName>style.visibility</p:attrName>
                                        </p:attrNameLst>
                                      </p:cBhvr>
                                      <p:to>
                                        <p:strVal val="visible"/>
                                      </p:to>
                                    </p:set>
                                    <p:animEffect transition="in" filter="barn(inVertical)">
                                      <p:cBhvr>
                                        <p:cTn id="22" dur="500"/>
                                        <p:tgtEl>
                                          <p:spTgt spid="1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Take 3 common processes from daily life and define the:</a:t>
            </a:r>
          </a:p>
          <a:p>
            <a:pPr lvl="1"/>
            <a:r>
              <a:rPr lang="en-US" sz="2400" dirty="0"/>
              <a:t>Controlled Variable (Measured Variable)</a:t>
            </a:r>
          </a:p>
          <a:p>
            <a:pPr lvl="1"/>
            <a:r>
              <a:rPr lang="en-US" sz="2400" dirty="0"/>
              <a:t>Manipulated Variables</a:t>
            </a:r>
          </a:p>
          <a:p>
            <a:pPr lvl="1"/>
            <a:r>
              <a:rPr lang="en-US" sz="2400" dirty="0"/>
              <a:t>Disturbances</a:t>
            </a:r>
          </a:p>
          <a:p>
            <a:pPr marL="393192" lvl="1" indent="0">
              <a:buNone/>
            </a:pPr>
            <a:endParaRPr lang="en-US" dirty="0"/>
          </a:p>
        </p:txBody>
      </p:sp>
      <p:sp>
        <p:nvSpPr>
          <p:cNvPr id="3" name="Slide Number Placeholder 2"/>
          <p:cNvSpPr>
            <a:spLocks noGrp="1"/>
          </p:cNvSpPr>
          <p:nvPr>
            <p:ph type="sldNum" sz="quarter" idx="12"/>
          </p:nvPr>
        </p:nvSpPr>
        <p:spPr/>
        <p:txBody>
          <a:bodyPr/>
          <a:lstStyle/>
          <a:p>
            <a:fld id="{0003C34F-64AE-4C10-BEEF-8CA998F29B5C}" type="slidenum">
              <a:rPr lang="en-US" smtClean="0"/>
              <a:pPr/>
              <a:t>11</a:t>
            </a:fld>
            <a:endParaRPr lang="en-US"/>
          </a:p>
        </p:txBody>
      </p:sp>
      <p:sp>
        <p:nvSpPr>
          <p:cNvPr id="4" name="Title 3"/>
          <p:cNvSpPr>
            <a:spLocks noGrp="1"/>
          </p:cNvSpPr>
          <p:nvPr>
            <p:ph type="title"/>
          </p:nvPr>
        </p:nvSpPr>
        <p:spPr/>
        <p:txBody>
          <a:bodyPr>
            <a:normAutofit/>
          </a:bodyPr>
          <a:lstStyle/>
          <a:p>
            <a:r>
              <a:rPr lang="en-US" sz="2800" dirty="0"/>
              <a:t>Discussion</a:t>
            </a:r>
          </a:p>
        </p:txBody>
      </p:sp>
      <p:sp>
        <p:nvSpPr>
          <p:cNvPr id="5" name="Date Placeholder 4">
            <a:extLst>
              <a:ext uri="{FF2B5EF4-FFF2-40B4-BE49-F238E27FC236}">
                <a16:creationId xmlns:a16="http://schemas.microsoft.com/office/drawing/2014/main" id="{2CC73292-A4C9-428B-9F30-DE5A05888141}"/>
              </a:ext>
            </a:extLst>
          </p:cNvPr>
          <p:cNvSpPr>
            <a:spLocks noGrp="1"/>
          </p:cNvSpPr>
          <p:nvPr>
            <p:ph type="dt" sz="half" idx="10"/>
          </p:nvPr>
        </p:nvSpPr>
        <p:spPr/>
        <p:txBody>
          <a:bodyPr/>
          <a:lstStyle/>
          <a:p>
            <a:fld id="{F9E20517-35E5-4ECC-8C9F-FF1E8490215B}" type="datetime1">
              <a:rPr lang="en-US" smtClean="0"/>
              <a:t>3/22/2018</a:t>
            </a:fld>
            <a:endParaRPr lang="en-US"/>
          </a:p>
        </p:txBody>
      </p:sp>
      <p:sp>
        <p:nvSpPr>
          <p:cNvPr id="6" name="Footer Placeholder 5">
            <a:extLst>
              <a:ext uri="{FF2B5EF4-FFF2-40B4-BE49-F238E27FC236}">
                <a16:creationId xmlns:a16="http://schemas.microsoft.com/office/drawing/2014/main" id="{0B255E99-762E-4B75-8A5A-277E89C7C1A1}"/>
              </a:ext>
            </a:extLst>
          </p:cNvPr>
          <p:cNvSpPr>
            <a:spLocks noGrp="1"/>
          </p:cNvSpPr>
          <p:nvPr>
            <p:ph type="ftr" sz="quarter" idx="11"/>
          </p:nvPr>
        </p:nvSpPr>
        <p:spPr>
          <a:xfrm>
            <a:off x="3733800" y="6407944"/>
            <a:ext cx="2996953" cy="365125"/>
          </a:xfrm>
        </p:spPr>
        <p:txBody>
          <a:bodyPr/>
          <a:lstStyle/>
          <a:p>
            <a:r>
              <a:rPr lang="en-US"/>
              <a:t>ICC Process Operations    ENGT-1340 Rev A</a:t>
            </a:r>
            <a:endParaRPr lang="en-US" dirty="0"/>
          </a:p>
        </p:txBody>
      </p:sp>
    </p:spTree>
    <p:extLst>
      <p:ext uri="{BB962C8B-B14F-4D97-AF65-F5344CB8AC3E}">
        <p14:creationId xmlns:p14="http://schemas.microsoft.com/office/powerpoint/2010/main" val="40953537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3" cstate="print"/>
          <a:stretch>
            <a:fillRect/>
          </a:stretch>
        </p:blipFill>
        <p:spPr bwMode="auto">
          <a:xfrm>
            <a:off x="1066800" y="1823703"/>
            <a:ext cx="6858000" cy="3210593"/>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normAutofit/>
          </a:bodyPr>
          <a:lstStyle/>
          <a:p>
            <a:fld id="{0003C34F-64AE-4C10-BEEF-8CA998F29B5C}" type="slidenum">
              <a:rPr lang="en-US" smtClean="0"/>
              <a:pPr/>
              <a:t>12</a:t>
            </a:fld>
            <a:endParaRPr lang="en-US"/>
          </a:p>
        </p:txBody>
      </p:sp>
      <p:sp>
        <p:nvSpPr>
          <p:cNvPr id="2" name="Title 1"/>
          <p:cNvSpPr>
            <a:spLocks noGrp="1"/>
          </p:cNvSpPr>
          <p:nvPr>
            <p:ph type="title"/>
          </p:nvPr>
        </p:nvSpPr>
        <p:spPr/>
        <p:txBody>
          <a:bodyPr>
            <a:normAutofit/>
          </a:bodyPr>
          <a:lstStyle/>
          <a:p>
            <a:pPr algn="l"/>
            <a:r>
              <a:rPr lang="en-US" sz="2800" dirty="0"/>
              <a:t>Manual Control</a:t>
            </a:r>
          </a:p>
        </p:txBody>
      </p:sp>
      <p:sp>
        <p:nvSpPr>
          <p:cNvPr id="3" name="Date Placeholder 2">
            <a:extLst>
              <a:ext uri="{FF2B5EF4-FFF2-40B4-BE49-F238E27FC236}">
                <a16:creationId xmlns:a16="http://schemas.microsoft.com/office/drawing/2014/main" id="{0A92BBF6-3A55-421D-B82D-5A4AE4B3D210}"/>
              </a:ext>
            </a:extLst>
          </p:cNvPr>
          <p:cNvSpPr>
            <a:spLocks noGrp="1"/>
          </p:cNvSpPr>
          <p:nvPr>
            <p:ph type="dt" sz="half" idx="10"/>
          </p:nvPr>
        </p:nvSpPr>
        <p:spPr/>
        <p:txBody>
          <a:bodyPr/>
          <a:lstStyle/>
          <a:p>
            <a:fld id="{3D737324-4F09-49F1-99BE-41CE2E471A7C}" type="datetime1">
              <a:rPr lang="en-US" smtClean="0"/>
              <a:t>3/22/2018</a:t>
            </a:fld>
            <a:endParaRPr lang="en-US"/>
          </a:p>
        </p:txBody>
      </p:sp>
      <p:sp>
        <p:nvSpPr>
          <p:cNvPr id="4" name="Footer Placeholder 3">
            <a:extLst>
              <a:ext uri="{FF2B5EF4-FFF2-40B4-BE49-F238E27FC236}">
                <a16:creationId xmlns:a16="http://schemas.microsoft.com/office/drawing/2014/main" id="{EB713430-AFD2-4D4A-AD91-BE4A2CC7B4DB}"/>
              </a:ext>
            </a:extLst>
          </p:cNvPr>
          <p:cNvSpPr>
            <a:spLocks noGrp="1"/>
          </p:cNvSpPr>
          <p:nvPr>
            <p:ph type="ftr" sz="quarter" idx="11"/>
          </p:nvPr>
        </p:nvSpPr>
        <p:spPr>
          <a:xfrm>
            <a:off x="3810000" y="6407944"/>
            <a:ext cx="2920753" cy="365125"/>
          </a:xfrm>
        </p:spPr>
        <p:txBody>
          <a:bodyPr/>
          <a:lstStyle/>
          <a:p>
            <a:r>
              <a:rPr lang="en-US"/>
              <a:t>ICC Process Operations    ENGT-1340 Rev A</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9200" y="1481328"/>
            <a:ext cx="6400800" cy="4525963"/>
          </a:xfrm>
        </p:spPr>
        <p:txBody>
          <a:bodyPr>
            <a:normAutofit/>
          </a:bodyPr>
          <a:lstStyle/>
          <a:p>
            <a:r>
              <a:rPr lang="en-US" sz="2400" dirty="0"/>
              <a:t>Example: Watering the lawn</a:t>
            </a:r>
          </a:p>
          <a:p>
            <a:r>
              <a:rPr lang="en-US" sz="2400" dirty="0"/>
              <a:t>Measured Variable?</a:t>
            </a:r>
          </a:p>
          <a:p>
            <a:pPr lvl="1"/>
            <a:r>
              <a:rPr lang="en-US" sz="2000" dirty="0"/>
              <a:t>Flow?</a:t>
            </a:r>
          </a:p>
          <a:p>
            <a:pPr lvl="1"/>
            <a:r>
              <a:rPr lang="en-US" sz="2000" dirty="0"/>
              <a:t>Coverage area?</a:t>
            </a:r>
          </a:p>
          <a:p>
            <a:r>
              <a:rPr lang="en-US" sz="2400" dirty="0"/>
              <a:t>Manipulated Variable?</a:t>
            </a:r>
          </a:p>
          <a:p>
            <a:pPr lvl="1"/>
            <a:r>
              <a:rPr lang="en-US" sz="2000" dirty="0"/>
              <a:t>Flow?</a:t>
            </a:r>
          </a:p>
          <a:p>
            <a:r>
              <a:rPr lang="en-US" sz="2400" dirty="0"/>
              <a:t>Disturbances?</a:t>
            </a:r>
          </a:p>
          <a:p>
            <a:pPr lvl="1"/>
            <a:r>
              <a:rPr lang="el-GR" sz="2000" dirty="0">
                <a:solidFill>
                  <a:srgbClr val="FF0000"/>
                </a:solidFill>
              </a:rPr>
              <a:t>Δ</a:t>
            </a:r>
            <a:r>
              <a:rPr lang="en-US" sz="2000" dirty="0">
                <a:latin typeface="GreekC"/>
                <a:cs typeface="GreekC"/>
              </a:rPr>
              <a:t>H2O</a:t>
            </a:r>
            <a:r>
              <a:rPr lang="en-US" sz="2000" dirty="0"/>
              <a:t> Pressure</a:t>
            </a:r>
          </a:p>
          <a:p>
            <a:pPr lvl="1"/>
            <a:r>
              <a:rPr lang="en-US" sz="2000" dirty="0"/>
              <a:t>Wind</a:t>
            </a:r>
          </a:p>
          <a:p>
            <a:pPr lvl="1"/>
            <a:endParaRPr lang="en-US" sz="2000" dirty="0"/>
          </a:p>
        </p:txBody>
      </p:sp>
      <p:sp>
        <p:nvSpPr>
          <p:cNvPr id="5" name="Slide Number Placeholder 4"/>
          <p:cNvSpPr>
            <a:spLocks noGrp="1"/>
          </p:cNvSpPr>
          <p:nvPr>
            <p:ph type="sldNum" sz="quarter" idx="12"/>
          </p:nvPr>
        </p:nvSpPr>
        <p:spPr/>
        <p:txBody>
          <a:bodyPr>
            <a:normAutofit/>
          </a:bodyPr>
          <a:lstStyle/>
          <a:p>
            <a:fld id="{0003C34F-64AE-4C10-BEEF-8CA998F29B5C}" type="slidenum">
              <a:rPr lang="en-US" smtClean="0"/>
              <a:pPr/>
              <a:t>13</a:t>
            </a:fld>
            <a:endParaRPr lang="en-US"/>
          </a:p>
        </p:txBody>
      </p:sp>
      <p:sp>
        <p:nvSpPr>
          <p:cNvPr id="2" name="Title 1"/>
          <p:cNvSpPr>
            <a:spLocks noGrp="1"/>
          </p:cNvSpPr>
          <p:nvPr>
            <p:ph type="title"/>
          </p:nvPr>
        </p:nvSpPr>
        <p:spPr/>
        <p:txBody>
          <a:bodyPr>
            <a:normAutofit/>
          </a:bodyPr>
          <a:lstStyle/>
          <a:p>
            <a:pPr algn="l"/>
            <a:r>
              <a:rPr lang="en-US" sz="2800" dirty="0"/>
              <a:t>Manual Control</a:t>
            </a:r>
          </a:p>
        </p:txBody>
      </p:sp>
      <p:sp>
        <p:nvSpPr>
          <p:cNvPr id="4" name="Date Placeholder 3">
            <a:extLst>
              <a:ext uri="{FF2B5EF4-FFF2-40B4-BE49-F238E27FC236}">
                <a16:creationId xmlns:a16="http://schemas.microsoft.com/office/drawing/2014/main" id="{A1AC771A-7706-4AC6-8C94-98E393D834A8}"/>
              </a:ext>
            </a:extLst>
          </p:cNvPr>
          <p:cNvSpPr>
            <a:spLocks noGrp="1"/>
          </p:cNvSpPr>
          <p:nvPr>
            <p:ph type="dt" sz="half" idx="10"/>
          </p:nvPr>
        </p:nvSpPr>
        <p:spPr/>
        <p:txBody>
          <a:bodyPr/>
          <a:lstStyle/>
          <a:p>
            <a:fld id="{5608ECAE-525B-4446-A43D-73FE7F38B12D}" type="datetime1">
              <a:rPr lang="en-US" smtClean="0"/>
              <a:t>3/22/2018</a:t>
            </a:fld>
            <a:endParaRPr lang="en-US"/>
          </a:p>
        </p:txBody>
      </p:sp>
      <p:sp>
        <p:nvSpPr>
          <p:cNvPr id="6" name="Footer Placeholder 5">
            <a:extLst>
              <a:ext uri="{FF2B5EF4-FFF2-40B4-BE49-F238E27FC236}">
                <a16:creationId xmlns:a16="http://schemas.microsoft.com/office/drawing/2014/main" id="{ABDB14B1-ABBC-44A0-BD31-FC5B4595907B}"/>
              </a:ext>
            </a:extLst>
          </p:cNvPr>
          <p:cNvSpPr>
            <a:spLocks noGrp="1"/>
          </p:cNvSpPr>
          <p:nvPr>
            <p:ph type="ftr" sz="quarter" idx="11"/>
          </p:nvPr>
        </p:nvSpPr>
        <p:spPr>
          <a:xfrm>
            <a:off x="3810000" y="6407944"/>
            <a:ext cx="2920753" cy="365125"/>
          </a:xfrm>
        </p:spPr>
        <p:txBody>
          <a:bodyPr/>
          <a:lstStyle/>
          <a:p>
            <a:r>
              <a:rPr lang="en-US"/>
              <a:t>ICC Process Operations    ENGT-1340 Rev A</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linds(horizontal)">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blinds(horizontal)">
                                      <p:cBhvr>
                                        <p:cTn id="20" dur="5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blinds(horizontal)">
                                      <p:cBhvr>
                                        <p:cTn id="25" dur="500"/>
                                        <p:tgtEl>
                                          <p:spTgt spid="3">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blinds(horizontal)">
                                      <p:cBhvr>
                                        <p:cTn id="30" dur="500"/>
                                        <p:tgtEl>
                                          <p:spTgt spid="3">
                                            <p:txEl>
                                              <p:pRg st="6" end="6"/>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blinds(horizontal)">
                                      <p:cBhvr>
                                        <p:cTn id="35" dur="500"/>
                                        <p:tgtEl>
                                          <p:spTgt spid="3">
                                            <p:txEl>
                                              <p:pRg st="7" end="7"/>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nodeType="clickEffect">
                                  <p:stCondLst>
                                    <p:cond delay="0"/>
                                  </p:stCondLst>
                                  <p:childTnLst>
                                    <p:set>
                                      <p:cBhvr>
                                        <p:cTn id="39" dur="1" fill="hold">
                                          <p:stCondLst>
                                            <p:cond delay="0"/>
                                          </p:stCondLst>
                                        </p:cTn>
                                        <p:tgtEl>
                                          <p:spTgt spid="3">
                                            <p:txEl>
                                              <p:pRg st="8" end="8"/>
                                            </p:txEl>
                                          </p:spTgt>
                                        </p:tgtEl>
                                        <p:attrNameLst>
                                          <p:attrName>style.visibility</p:attrName>
                                        </p:attrNameLst>
                                      </p:cBhvr>
                                      <p:to>
                                        <p:strVal val="visible"/>
                                      </p:to>
                                    </p:set>
                                    <p:animEffect transition="in" filter="randombar(horizontal)">
                                      <p:cBhvr>
                                        <p:cTn id="40"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481328"/>
            <a:ext cx="8001000" cy="4525963"/>
          </a:xfrm>
        </p:spPr>
        <p:txBody>
          <a:bodyPr/>
          <a:lstStyle/>
          <a:p>
            <a:r>
              <a:rPr lang="en-US" dirty="0"/>
              <a:t>Often Called</a:t>
            </a:r>
          </a:p>
          <a:p>
            <a:pPr lvl="1"/>
            <a:r>
              <a:rPr lang="en-US" dirty="0"/>
              <a:t>Differential Gap</a:t>
            </a:r>
          </a:p>
          <a:p>
            <a:pPr lvl="1"/>
            <a:r>
              <a:rPr lang="en-US" dirty="0"/>
              <a:t>Bang-Bang</a:t>
            </a:r>
          </a:p>
          <a:p>
            <a:pPr lvl="1"/>
            <a:r>
              <a:rPr lang="en-US" dirty="0"/>
              <a:t>On/Off</a:t>
            </a:r>
          </a:p>
          <a:p>
            <a:r>
              <a:rPr lang="en-US" dirty="0"/>
              <a:t>Control of a process around a given setpoint with a given deadband</a:t>
            </a:r>
          </a:p>
          <a:p>
            <a:r>
              <a:rPr lang="en-US" dirty="0"/>
              <a:t>Control of a process between two limits.</a:t>
            </a:r>
          </a:p>
          <a:p>
            <a:r>
              <a:rPr lang="en-US" dirty="0"/>
              <a:t>Examples?</a:t>
            </a:r>
          </a:p>
          <a:p>
            <a:endParaRPr lang="en-US" dirty="0"/>
          </a:p>
          <a:p>
            <a:endParaRPr lang="en-US" dirty="0"/>
          </a:p>
        </p:txBody>
      </p:sp>
      <p:sp>
        <p:nvSpPr>
          <p:cNvPr id="3" name="Slide Number Placeholder 2"/>
          <p:cNvSpPr>
            <a:spLocks noGrp="1"/>
          </p:cNvSpPr>
          <p:nvPr>
            <p:ph type="sldNum" sz="quarter" idx="12"/>
          </p:nvPr>
        </p:nvSpPr>
        <p:spPr/>
        <p:txBody>
          <a:bodyPr/>
          <a:lstStyle/>
          <a:p>
            <a:fld id="{0003C34F-64AE-4C10-BEEF-8CA998F29B5C}" type="slidenum">
              <a:rPr lang="en-US" smtClean="0"/>
              <a:pPr/>
              <a:t>14</a:t>
            </a:fld>
            <a:endParaRPr lang="en-US"/>
          </a:p>
        </p:txBody>
      </p:sp>
      <p:sp>
        <p:nvSpPr>
          <p:cNvPr id="4" name="Title 3"/>
          <p:cNvSpPr>
            <a:spLocks noGrp="1"/>
          </p:cNvSpPr>
          <p:nvPr>
            <p:ph type="title"/>
          </p:nvPr>
        </p:nvSpPr>
        <p:spPr/>
        <p:txBody>
          <a:bodyPr>
            <a:normAutofit/>
          </a:bodyPr>
          <a:lstStyle/>
          <a:p>
            <a:r>
              <a:rPr lang="en-US" sz="2800" dirty="0"/>
              <a:t>Discrete Control</a:t>
            </a:r>
          </a:p>
        </p:txBody>
      </p:sp>
      <p:sp>
        <p:nvSpPr>
          <p:cNvPr id="5" name="Date Placeholder 4">
            <a:extLst>
              <a:ext uri="{FF2B5EF4-FFF2-40B4-BE49-F238E27FC236}">
                <a16:creationId xmlns:a16="http://schemas.microsoft.com/office/drawing/2014/main" id="{81A887E7-EA79-4554-8741-BC905EECEC5E}"/>
              </a:ext>
            </a:extLst>
          </p:cNvPr>
          <p:cNvSpPr>
            <a:spLocks noGrp="1"/>
          </p:cNvSpPr>
          <p:nvPr>
            <p:ph type="dt" sz="half" idx="10"/>
          </p:nvPr>
        </p:nvSpPr>
        <p:spPr/>
        <p:txBody>
          <a:bodyPr/>
          <a:lstStyle/>
          <a:p>
            <a:fld id="{BFCAD165-C222-4223-B2A7-1FCE886173CE}" type="datetime1">
              <a:rPr lang="en-US" smtClean="0"/>
              <a:t>3/22/2018</a:t>
            </a:fld>
            <a:endParaRPr lang="en-US"/>
          </a:p>
        </p:txBody>
      </p:sp>
      <p:sp>
        <p:nvSpPr>
          <p:cNvPr id="6" name="Footer Placeholder 5">
            <a:extLst>
              <a:ext uri="{FF2B5EF4-FFF2-40B4-BE49-F238E27FC236}">
                <a16:creationId xmlns:a16="http://schemas.microsoft.com/office/drawing/2014/main" id="{46F2F6A0-8FFC-4E02-AB23-C01803572A19}"/>
              </a:ext>
            </a:extLst>
          </p:cNvPr>
          <p:cNvSpPr>
            <a:spLocks noGrp="1"/>
          </p:cNvSpPr>
          <p:nvPr>
            <p:ph type="ftr" sz="quarter" idx="11"/>
          </p:nvPr>
        </p:nvSpPr>
        <p:spPr>
          <a:xfrm>
            <a:off x="3657600" y="6407944"/>
            <a:ext cx="3073153" cy="365125"/>
          </a:xfrm>
        </p:spPr>
        <p:txBody>
          <a:bodyPr/>
          <a:lstStyle/>
          <a:p>
            <a:r>
              <a:rPr lang="en-US"/>
              <a:t>ICC Process Operations    ENGT-1340 Rev A</a:t>
            </a:r>
            <a:endParaRPr lang="en-US" dirty="0"/>
          </a:p>
        </p:txBody>
      </p:sp>
    </p:spTree>
    <p:extLst>
      <p:ext uri="{BB962C8B-B14F-4D97-AF65-F5344CB8AC3E}">
        <p14:creationId xmlns:p14="http://schemas.microsoft.com/office/powerpoint/2010/main" val="1503599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animEffect transition="in" filter="randombar(horizontal)">
                                      <p:cBhvr>
                                        <p:cTn id="7" dur="500"/>
                                        <p:tgtEl>
                                          <p:spTgt spid="2">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xEl>
                                              <p:pRg st="5" end="5"/>
                                            </p:txEl>
                                          </p:spTgt>
                                        </p:tgtEl>
                                        <p:attrNameLst>
                                          <p:attrName>style.visibility</p:attrName>
                                        </p:attrNameLst>
                                      </p:cBhvr>
                                      <p:to>
                                        <p:strVal val="visible"/>
                                      </p:to>
                                    </p:set>
                                    <p:animEffect transition="in" filter="barn(inVertical)">
                                      <p:cBhvr>
                                        <p:cTn id="12" dur="500"/>
                                        <p:tgtEl>
                                          <p:spTgt spid="2">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animEffect transition="in" filter="wipe(down)">
                                      <p:cBhvr>
                                        <p:cTn id="17"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3" cstate="print"/>
          <a:stretch>
            <a:fillRect/>
          </a:stretch>
        </p:blipFill>
        <p:spPr bwMode="auto">
          <a:xfrm>
            <a:off x="673613" y="1481138"/>
            <a:ext cx="7796773" cy="4525962"/>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normAutofit/>
          </a:bodyPr>
          <a:lstStyle/>
          <a:p>
            <a:fld id="{0003C34F-64AE-4C10-BEEF-8CA998F29B5C}" type="slidenum">
              <a:rPr lang="en-US" smtClean="0"/>
              <a:pPr/>
              <a:t>15</a:t>
            </a:fld>
            <a:endParaRPr lang="en-US"/>
          </a:p>
        </p:txBody>
      </p:sp>
      <p:sp>
        <p:nvSpPr>
          <p:cNvPr id="2" name="Title 1"/>
          <p:cNvSpPr>
            <a:spLocks noGrp="1"/>
          </p:cNvSpPr>
          <p:nvPr>
            <p:ph type="title"/>
          </p:nvPr>
        </p:nvSpPr>
        <p:spPr/>
        <p:txBody>
          <a:bodyPr>
            <a:normAutofit/>
          </a:bodyPr>
          <a:lstStyle/>
          <a:p>
            <a:pPr algn="l"/>
            <a:r>
              <a:rPr lang="en-US" sz="2800" dirty="0"/>
              <a:t>Automatic Discrete Control</a:t>
            </a:r>
          </a:p>
        </p:txBody>
      </p:sp>
      <p:sp>
        <p:nvSpPr>
          <p:cNvPr id="3" name="Date Placeholder 2">
            <a:extLst>
              <a:ext uri="{FF2B5EF4-FFF2-40B4-BE49-F238E27FC236}">
                <a16:creationId xmlns:a16="http://schemas.microsoft.com/office/drawing/2014/main" id="{BEBC9F5C-B2E0-4A9D-A0A5-0C2E70594856}"/>
              </a:ext>
            </a:extLst>
          </p:cNvPr>
          <p:cNvSpPr>
            <a:spLocks noGrp="1"/>
          </p:cNvSpPr>
          <p:nvPr>
            <p:ph type="dt" sz="half" idx="10"/>
          </p:nvPr>
        </p:nvSpPr>
        <p:spPr/>
        <p:txBody>
          <a:bodyPr/>
          <a:lstStyle/>
          <a:p>
            <a:fld id="{768223FA-29C2-466A-9744-33899A948929}" type="datetime1">
              <a:rPr lang="en-US" smtClean="0"/>
              <a:t>3/22/2018</a:t>
            </a:fld>
            <a:endParaRPr lang="en-US"/>
          </a:p>
        </p:txBody>
      </p:sp>
      <p:sp>
        <p:nvSpPr>
          <p:cNvPr id="4" name="Footer Placeholder 3">
            <a:extLst>
              <a:ext uri="{FF2B5EF4-FFF2-40B4-BE49-F238E27FC236}">
                <a16:creationId xmlns:a16="http://schemas.microsoft.com/office/drawing/2014/main" id="{07402ED2-5946-4091-AD69-F3F34AF86D3D}"/>
              </a:ext>
            </a:extLst>
          </p:cNvPr>
          <p:cNvSpPr>
            <a:spLocks noGrp="1"/>
          </p:cNvSpPr>
          <p:nvPr>
            <p:ph type="ftr" sz="quarter" idx="11"/>
          </p:nvPr>
        </p:nvSpPr>
        <p:spPr>
          <a:xfrm>
            <a:off x="3581400" y="6407944"/>
            <a:ext cx="3149353" cy="365125"/>
          </a:xfrm>
        </p:spPr>
        <p:txBody>
          <a:bodyPr/>
          <a:lstStyle/>
          <a:p>
            <a:r>
              <a:rPr lang="en-US"/>
              <a:t>ICC Process Operations    ENGT-1340 Rev A</a:t>
            </a:r>
            <a:endParaRPr lang="en-US" dirty="0"/>
          </a:p>
        </p:txBody>
      </p:sp>
    </p:spTree>
    <p:extLst>
      <p:ext uri="{BB962C8B-B14F-4D97-AF65-F5344CB8AC3E}">
        <p14:creationId xmlns:p14="http://schemas.microsoft.com/office/powerpoint/2010/main" val="1881261927"/>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481328"/>
            <a:ext cx="8001000" cy="4525963"/>
          </a:xfrm>
        </p:spPr>
        <p:txBody>
          <a:bodyPr/>
          <a:lstStyle/>
          <a:p>
            <a:r>
              <a:rPr lang="en-US" dirty="0"/>
              <a:t>Level</a:t>
            </a:r>
          </a:p>
          <a:p>
            <a:r>
              <a:rPr lang="en-US" dirty="0"/>
              <a:t>Pressure</a:t>
            </a:r>
          </a:p>
        </p:txBody>
      </p:sp>
      <p:sp>
        <p:nvSpPr>
          <p:cNvPr id="3" name="Slide Number Placeholder 2"/>
          <p:cNvSpPr>
            <a:spLocks noGrp="1"/>
          </p:cNvSpPr>
          <p:nvPr>
            <p:ph type="sldNum" sz="quarter" idx="12"/>
          </p:nvPr>
        </p:nvSpPr>
        <p:spPr/>
        <p:txBody>
          <a:bodyPr/>
          <a:lstStyle/>
          <a:p>
            <a:fld id="{0003C34F-64AE-4C10-BEEF-8CA998F29B5C}" type="slidenum">
              <a:rPr lang="en-US" smtClean="0"/>
              <a:pPr/>
              <a:t>16</a:t>
            </a:fld>
            <a:endParaRPr lang="en-US"/>
          </a:p>
        </p:txBody>
      </p:sp>
      <p:sp>
        <p:nvSpPr>
          <p:cNvPr id="4" name="Title 3"/>
          <p:cNvSpPr>
            <a:spLocks noGrp="1"/>
          </p:cNvSpPr>
          <p:nvPr>
            <p:ph type="title"/>
          </p:nvPr>
        </p:nvSpPr>
        <p:spPr/>
        <p:txBody>
          <a:bodyPr>
            <a:normAutofit/>
          </a:bodyPr>
          <a:lstStyle/>
          <a:p>
            <a:r>
              <a:rPr lang="en-US" sz="3200" dirty="0"/>
              <a:t>Automatic Discrete Control</a:t>
            </a:r>
          </a:p>
        </p:txBody>
      </p:sp>
      <p:sp>
        <p:nvSpPr>
          <p:cNvPr id="5" name="Date Placeholder 4">
            <a:extLst>
              <a:ext uri="{FF2B5EF4-FFF2-40B4-BE49-F238E27FC236}">
                <a16:creationId xmlns:a16="http://schemas.microsoft.com/office/drawing/2014/main" id="{1CEC4DD9-5F8B-4A03-B10F-A06A1582804F}"/>
              </a:ext>
            </a:extLst>
          </p:cNvPr>
          <p:cNvSpPr>
            <a:spLocks noGrp="1"/>
          </p:cNvSpPr>
          <p:nvPr>
            <p:ph type="dt" sz="half" idx="10"/>
          </p:nvPr>
        </p:nvSpPr>
        <p:spPr/>
        <p:txBody>
          <a:bodyPr/>
          <a:lstStyle/>
          <a:p>
            <a:fld id="{42629252-30F4-48FD-BF8F-5B6FA67CDF5A}" type="datetime1">
              <a:rPr lang="en-US" smtClean="0"/>
              <a:t>3/22/2018</a:t>
            </a:fld>
            <a:endParaRPr lang="en-US"/>
          </a:p>
        </p:txBody>
      </p:sp>
      <p:sp>
        <p:nvSpPr>
          <p:cNvPr id="6" name="Footer Placeholder 5">
            <a:extLst>
              <a:ext uri="{FF2B5EF4-FFF2-40B4-BE49-F238E27FC236}">
                <a16:creationId xmlns:a16="http://schemas.microsoft.com/office/drawing/2014/main" id="{CEDA8F81-1B46-43F8-AB9A-47134FB563ED}"/>
              </a:ext>
            </a:extLst>
          </p:cNvPr>
          <p:cNvSpPr>
            <a:spLocks noGrp="1"/>
          </p:cNvSpPr>
          <p:nvPr>
            <p:ph type="ftr" sz="quarter" idx="11"/>
          </p:nvPr>
        </p:nvSpPr>
        <p:spPr>
          <a:xfrm>
            <a:off x="3810000" y="6407944"/>
            <a:ext cx="2920753" cy="365125"/>
          </a:xfrm>
        </p:spPr>
        <p:txBody>
          <a:bodyPr/>
          <a:lstStyle/>
          <a:p>
            <a:r>
              <a:rPr lang="en-US"/>
              <a:t>ICC Process Operations    ENGT-1340 Rev A</a:t>
            </a:r>
            <a:endParaRPr lang="en-US" dirty="0"/>
          </a:p>
        </p:txBody>
      </p:sp>
    </p:spTree>
    <p:extLst>
      <p:ext uri="{BB962C8B-B14F-4D97-AF65-F5344CB8AC3E}">
        <p14:creationId xmlns:p14="http://schemas.microsoft.com/office/powerpoint/2010/main" val="521655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arn(inVertical)">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0" y="1481328"/>
            <a:ext cx="7924800" cy="4525963"/>
          </a:xfrm>
        </p:spPr>
        <p:txBody>
          <a:bodyPr/>
          <a:lstStyle/>
          <a:p>
            <a:r>
              <a:rPr lang="en-US" dirty="0"/>
              <a:t>Discussion:	</a:t>
            </a:r>
          </a:p>
          <a:p>
            <a:pPr lvl="1"/>
            <a:r>
              <a:rPr lang="en-US" dirty="0"/>
              <a:t>Advantages/Disadvantages</a:t>
            </a:r>
          </a:p>
          <a:p>
            <a:endParaRPr lang="en-US" dirty="0"/>
          </a:p>
        </p:txBody>
      </p:sp>
      <p:sp>
        <p:nvSpPr>
          <p:cNvPr id="3" name="Slide Number Placeholder 2"/>
          <p:cNvSpPr>
            <a:spLocks noGrp="1"/>
          </p:cNvSpPr>
          <p:nvPr>
            <p:ph type="sldNum" sz="quarter" idx="12"/>
          </p:nvPr>
        </p:nvSpPr>
        <p:spPr/>
        <p:txBody>
          <a:bodyPr/>
          <a:lstStyle/>
          <a:p>
            <a:fld id="{0003C34F-64AE-4C10-BEEF-8CA998F29B5C}" type="slidenum">
              <a:rPr lang="en-US" smtClean="0"/>
              <a:pPr/>
              <a:t>17</a:t>
            </a:fld>
            <a:endParaRPr lang="en-US"/>
          </a:p>
        </p:txBody>
      </p:sp>
      <p:sp>
        <p:nvSpPr>
          <p:cNvPr id="4" name="Title 3"/>
          <p:cNvSpPr>
            <a:spLocks noGrp="1"/>
          </p:cNvSpPr>
          <p:nvPr>
            <p:ph type="title"/>
          </p:nvPr>
        </p:nvSpPr>
        <p:spPr/>
        <p:txBody>
          <a:bodyPr>
            <a:normAutofit/>
          </a:bodyPr>
          <a:lstStyle/>
          <a:p>
            <a:r>
              <a:rPr lang="en-US" sz="2800" dirty="0"/>
              <a:t>Automatic Discrete Control</a:t>
            </a:r>
          </a:p>
        </p:txBody>
      </p:sp>
      <p:sp>
        <p:nvSpPr>
          <p:cNvPr id="5" name="Date Placeholder 4">
            <a:extLst>
              <a:ext uri="{FF2B5EF4-FFF2-40B4-BE49-F238E27FC236}">
                <a16:creationId xmlns:a16="http://schemas.microsoft.com/office/drawing/2014/main" id="{B16C9BF0-80D3-4248-8DC4-76E49646FBCB}"/>
              </a:ext>
            </a:extLst>
          </p:cNvPr>
          <p:cNvSpPr>
            <a:spLocks noGrp="1"/>
          </p:cNvSpPr>
          <p:nvPr>
            <p:ph type="dt" sz="half" idx="10"/>
          </p:nvPr>
        </p:nvSpPr>
        <p:spPr/>
        <p:txBody>
          <a:bodyPr/>
          <a:lstStyle/>
          <a:p>
            <a:fld id="{34E943A3-9AFB-415B-9576-3006BD3E8E26}" type="datetime1">
              <a:rPr lang="en-US" smtClean="0"/>
              <a:t>3/22/2018</a:t>
            </a:fld>
            <a:endParaRPr lang="en-US"/>
          </a:p>
        </p:txBody>
      </p:sp>
      <p:sp>
        <p:nvSpPr>
          <p:cNvPr id="6" name="Footer Placeholder 5">
            <a:extLst>
              <a:ext uri="{FF2B5EF4-FFF2-40B4-BE49-F238E27FC236}">
                <a16:creationId xmlns:a16="http://schemas.microsoft.com/office/drawing/2014/main" id="{D6F94875-2D6C-40A9-8268-F23424DCC700}"/>
              </a:ext>
            </a:extLst>
          </p:cNvPr>
          <p:cNvSpPr>
            <a:spLocks noGrp="1"/>
          </p:cNvSpPr>
          <p:nvPr>
            <p:ph type="ftr" sz="quarter" idx="11"/>
          </p:nvPr>
        </p:nvSpPr>
        <p:spPr>
          <a:xfrm>
            <a:off x="3810000" y="6407944"/>
            <a:ext cx="2920753" cy="365125"/>
          </a:xfrm>
        </p:spPr>
        <p:txBody>
          <a:bodyPr/>
          <a:lstStyle/>
          <a:p>
            <a:r>
              <a:rPr lang="en-US"/>
              <a:t>ICC Process Operations    ENGT-1340 Rev A</a:t>
            </a:r>
            <a:endParaRPr lang="en-US" dirty="0"/>
          </a:p>
        </p:txBody>
      </p:sp>
    </p:spTree>
    <p:extLst>
      <p:ext uri="{BB962C8B-B14F-4D97-AF65-F5344CB8AC3E}">
        <p14:creationId xmlns:p14="http://schemas.microsoft.com/office/powerpoint/2010/main" val="36257376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905000"/>
            <a:ext cx="8001000" cy="4102291"/>
          </a:xfrm>
        </p:spPr>
        <p:txBody>
          <a:bodyPr>
            <a:normAutofit/>
          </a:bodyPr>
          <a:lstStyle/>
          <a:p>
            <a:r>
              <a:rPr lang="en-US" sz="2400" dirty="0"/>
              <a:t>The most basic of the continuous control strategies and the basis for industrial control.</a:t>
            </a:r>
          </a:p>
          <a:p>
            <a:r>
              <a:rPr lang="en-US" sz="2400" dirty="0"/>
              <a:t>Requires a </a:t>
            </a:r>
            <a:r>
              <a:rPr lang="en-US" sz="2400" dirty="0">
                <a:solidFill>
                  <a:srgbClr val="FF0000"/>
                </a:solidFill>
              </a:rPr>
              <a:t>Setpoint</a:t>
            </a:r>
          </a:p>
          <a:p>
            <a:pPr lvl="1"/>
            <a:r>
              <a:rPr lang="en-US" sz="2000" dirty="0">
                <a:solidFill>
                  <a:srgbClr val="FF0000"/>
                </a:solidFill>
              </a:rPr>
              <a:t>The desired process variable “value”</a:t>
            </a:r>
          </a:p>
          <a:p>
            <a:r>
              <a:rPr lang="en-US" sz="2400" dirty="0"/>
              <a:t>Feedback control corrects for </a:t>
            </a:r>
            <a:r>
              <a:rPr lang="en-US" sz="2400" dirty="0">
                <a:solidFill>
                  <a:srgbClr val="FF0000"/>
                </a:solidFill>
              </a:rPr>
              <a:t>Error</a:t>
            </a:r>
            <a:r>
              <a:rPr lang="en-US" sz="2400" dirty="0"/>
              <a:t> </a:t>
            </a:r>
          </a:p>
          <a:p>
            <a:pPr lvl="1"/>
            <a:r>
              <a:rPr lang="en-US" sz="1600" dirty="0"/>
              <a:t>Setpoint – Measured Variable = Error</a:t>
            </a:r>
          </a:p>
          <a:p>
            <a:endParaRPr lang="en-US" sz="2400" dirty="0"/>
          </a:p>
        </p:txBody>
      </p:sp>
      <p:sp>
        <p:nvSpPr>
          <p:cNvPr id="5" name="Slide Number Placeholder 4"/>
          <p:cNvSpPr>
            <a:spLocks noGrp="1"/>
          </p:cNvSpPr>
          <p:nvPr>
            <p:ph type="sldNum" sz="quarter" idx="12"/>
          </p:nvPr>
        </p:nvSpPr>
        <p:spPr/>
        <p:txBody>
          <a:bodyPr>
            <a:normAutofit/>
          </a:bodyPr>
          <a:lstStyle/>
          <a:p>
            <a:fld id="{0003C34F-64AE-4C10-BEEF-8CA998F29B5C}" type="slidenum">
              <a:rPr lang="en-US" smtClean="0"/>
              <a:pPr/>
              <a:t>18</a:t>
            </a:fld>
            <a:endParaRPr lang="en-US"/>
          </a:p>
        </p:txBody>
      </p:sp>
      <p:sp>
        <p:nvSpPr>
          <p:cNvPr id="2" name="Title 1"/>
          <p:cNvSpPr>
            <a:spLocks noGrp="1"/>
          </p:cNvSpPr>
          <p:nvPr>
            <p:ph type="title"/>
          </p:nvPr>
        </p:nvSpPr>
        <p:spPr/>
        <p:txBody>
          <a:bodyPr>
            <a:normAutofit/>
          </a:bodyPr>
          <a:lstStyle/>
          <a:p>
            <a:pPr algn="l"/>
            <a:r>
              <a:rPr lang="en-US" sz="2800" dirty="0"/>
              <a:t>Feedback Control</a:t>
            </a:r>
          </a:p>
        </p:txBody>
      </p:sp>
      <p:sp>
        <p:nvSpPr>
          <p:cNvPr id="4" name="Date Placeholder 3">
            <a:extLst>
              <a:ext uri="{FF2B5EF4-FFF2-40B4-BE49-F238E27FC236}">
                <a16:creationId xmlns:a16="http://schemas.microsoft.com/office/drawing/2014/main" id="{B2CFC7E1-893E-4030-A4E3-CBFAD65773D3}"/>
              </a:ext>
            </a:extLst>
          </p:cNvPr>
          <p:cNvSpPr>
            <a:spLocks noGrp="1"/>
          </p:cNvSpPr>
          <p:nvPr>
            <p:ph type="dt" sz="half" idx="10"/>
          </p:nvPr>
        </p:nvSpPr>
        <p:spPr/>
        <p:txBody>
          <a:bodyPr/>
          <a:lstStyle/>
          <a:p>
            <a:fld id="{0BFF243F-3150-4000-AECF-F4105BC7D7E8}" type="datetime1">
              <a:rPr lang="en-US" smtClean="0"/>
              <a:t>3/22/2018</a:t>
            </a:fld>
            <a:endParaRPr lang="en-US"/>
          </a:p>
        </p:txBody>
      </p:sp>
      <p:sp>
        <p:nvSpPr>
          <p:cNvPr id="6" name="Footer Placeholder 5">
            <a:extLst>
              <a:ext uri="{FF2B5EF4-FFF2-40B4-BE49-F238E27FC236}">
                <a16:creationId xmlns:a16="http://schemas.microsoft.com/office/drawing/2014/main" id="{B88E4733-6BA2-4ADA-80E9-135ACCC35EDF}"/>
              </a:ext>
            </a:extLst>
          </p:cNvPr>
          <p:cNvSpPr>
            <a:spLocks noGrp="1"/>
          </p:cNvSpPr>
          <p:nvPr>
            <p:ph type="ftr" sz="quarter" idx="11"/>
          </p:nvPr>
        </p:nvSpPr>
        <p:spPr>
          <a:xfrm>
            <a:off x="3733800" y="6407944"/>
            <a:ext cx="2996953" cy="365125"/>
          </a:xfrm>
        </p:spPr>
        <p:txBody>
          <a:bodyPr/>
          <a:lstStyle/>
          <a:p>
            <a:r>
              <a:rPr lang="en-US"/>
              <a:t>ICC Process Operations    ENGT-1340 Rev A</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par>
                                <p:cTn id="23" presetID="16" presetClass="entr" presetSubtype="21"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barn(inVertical)">
                                      <p:cBhvr>
                                        <p:cTn id="2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3" cstate="print"/>
          <a:stretch>
            <a:fillRect/>
          </a:stretch>
        </p:blipFill>
        <p:spPr bwMode="auto">
          <a:xfrm>
            <a:off x="825244" y="1481138"/>
            <a:ext cx="7493512" cy="4525962"/>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normAutofit/>
          </a:bodyPr>
          <a:lstStyle/>
          <a:p>
            <a:fld id="{0003C34F-64AE-4C10-BEEF-8CA998F29B5C}" type="slidenum">
              <a:rPr lang="en-US" smtClean="0"/>
              <a:pPr/>
              <a:t>19</a:t>
            </a:fld>
            <a:endParaRPr lang="en-US"/>
          </a:p>
        </p:txBody>
      </p:sp>
      <p:sp>
        <p:nvSpPr>
          <p:cNvPr id="2" name="Title 1"/>
          <p:cNvSpPr>
            <a:spLocks noGrp="1"/>
          </p:cNvSpPr>
          <p:nvPr>
            <p:ph type="title"/>
          </p:nvPr>
        </p:nvSpPr>
        <p:spPr/>
        <p:txBody>
          <a:bodyPr>
            <a:normAutofit/>
          </a:bodyPr>
          <a:lstStyle/>
          <a:p>
            <a:pPr algn="l"/>
            <a:r>
              <a:rPr lang="en-US" sz="2800" dirty="0"/>
              <a:t>Automatic Control</a:t>
            </a:r>
          </a:p>
        </p:txBody>
      </p:sp>
      <p:sp>
        <p:nvSpPr>
          <p:cNvPr id="3" name="Date Placeholder 2">
            <a:extLst>
              <a:ext uri="{FF2B5EF4-FFF2-40B4-BE49-F238E27FC236}">
                <a16:creationId xmlns:a16="http://schemas.microsoft.com/office/drawing/2014/main" id="{EB69DDB8-31CF-4A65-BE02-E6BAB4D78EFA}"/>
              </a:ext>
            </a:extLst>
          </p:cNvPr>
          <p:cNvSpPr>
            <a:spLocks noGrp="1"/>
          </p:cNvSpPr>
          <p:nvPr>
            <p:ph type="dt" sz="half" idx="10"/>
          </p:nvPr>
        </p:nvSpPr>
        <p:spPr/>
        <p:txBody>
          <a:bodyPr/>
          <a:lstStyle/>
          <a:p>
            <a:fld id="{7DCB200C-52DB-4FB2-BD75-42B8C79AA278}" type="datetime1">
              <a:rPr lang="en-US" smtClean="0"/>
              <a:t>3/22/2018</a:t>
            </a:fld>
            <a:endParaRPr lang="en-US"/>
          </a:p>
        </p:txBody>
      </p:sp>
      <p:sp>
        <p:nvSpPr>
          <p:cNvPr id="4" name="Footer Placeholder 3">
            <a:extLst>
              <a:ext uri="{FF2B5EF4-FFF2-40B4-BE49-F238E27FC236}">
                <a16:creationId xmlns:a16="http://schemas.microsoft.com/office/drawing/2014/main" id="{E5347170-A9CC-4F06-8C42-A89665F6F803}"/>
              </a:ext>
            </a:extLst>
          </p:cNvPr>
          <p:cNvSpPr>
            <a:spLocks noGrp="1"/>
          </p:cNvSpPr>
          <p:nvPr>
            <p:ph type="ftr" sz="quarter" idx="11"/>
          </p:nvPr>
        </p:nvSpPr>
        <p:spPr>
          <a:xfrm>
            <a:off x="3733800" y="6407944"/>
            <a:ext cx="2996953" cy="365125"/>
          </a:xfrm>
        </p:spPr>
        <p:txBody>
          <a:bodyPr/>
          <a:lstStyle/>
          <a:p>
            <a:r>
              <a:rPr lang="en-US"/>
              <a:t>ICC Process Operations    ENGT-1340 Rev A</a:t>
            </a:r>
            <a:endParaRPr lang="en-US"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91312"/>
          </a:xfrm>
        </p:spPr>
        <p:txBody>
          <a:bodyPr>
            <a:normAutofit/>
          </a:bodyPr>
          <a:lstStyle/>
          <a:p>
            <a:r>
              <a:rPr lang="en-US" sz="2800" dirty="0"/>
              <a:t>Course Objectives</a:t>
            </a:r>
          </a:p>
        </p:txBody>
      </p:sp>
      <p:sp>
        <p:nvSpPr>
          <p:cNvPr id="3" name="Content Placeholder 2"/>
          <p:cNvSpPr>
            <a:spLocks noGrp="1"/>
          </p:cNvSpPr>
          <p:nvPr>
            <p:ph idx="1"/>
          </p:nvPr>
        </p:nvSpPr>
        <p:spPr>
          <a:xfrm>
            <a:off x="457200" y="1676201"/>
            <a:ext cx="8229600" cy="4389120"/>
          </a:xfrm>
        </p:spPr>
        <p:txBody>
          <a:bodyPr>
            <a:normAutofit fontScale="92500" lnSpcReduction="10000"/>
          </a:bodyPr>
          <a:lstStyle/>
          <a:p>
            <a:r>
              <a:rPr lang="en-US" dirty="0"/>
              <a:t>Fundamentals of Process Control</a:t>
            </a:r>
          </a:p>
          <a:p>
            <a:pPr lvl="1"/>
            <a:r>
              <a:rPr lang="en-US" dirty="0"/>
              <a:t>Manual Control</a:t>
            </a:r>
          </a:p>
          <a:p>
            <a:pPr lvl="1"/>
            <a:r>
              <a:rPr lang="en-US" dirty="0"/>
              <a:t>Discrete Control</a:t>
            </a:r>
          </a:p>
          <a:p>
            <a:pPr lvl="1"/>
            <a:r>
              <a:rPr lang="en-US" dirty="0"/>
              <a:t>Feed Back Control</a:t>
            </a:r>
          </a:p>
          <a:p>
            <a:pPr lvl="1"/>
            <a:r>
              <a:rPr lang="en-US" dirty="0"/>
              <a:t>Cascade Control</a:t>
            </a:r>
          </a:p>
          <a:p>
            <a:pPr lvl="1"/>
            <a:r>
              <a:rPr lang="en-US" dirty="0"/>
              <a:t>Feed Forward Control</a:t>
            </a:r>
          </a:p>
          <a:p>
            <a:r>
              <a:rPr lang="en-US" dirty="0"/>
              <a:t>Processes</a:t>
            </a:r>
          </a:p>
          <a:p>
            <a:pPr lvl="1"/>
            <a:r>
              <a:rPr lang="en-US" dirty="0"/>
              <a:t>Process Types</a:t>
            </a:r>
          </a:p>
          <a:p>
            <a:pPr lvl="1"/>
            <a:r>
              <a:rPr lang="en-US" dirty="0"/>
              <a:t>Process Dynamics</a:t>
            </a:r>
          </a:p>
          <a:p>
            <a:pPr lvl="1"/>
            <a:r>
              <a:rPr lang="en-US" dirty="0"/>
              <a:t>Simple Process Controls</a:t>
            </a:r>
          </a:p>
          <a:p>
            <a:pPr lvl="2"/>
            <a:r>
              <a:rPr lang="en-US" dirty="0"/>
              <a:t>Level, Flow, Temp, Pressure</a:t>
            </a:r>
          </a:p>
          <a:p>
            <a:pPr lvl="1"/>
            <a:r>
              <a:rPr lang="en-US" dirty="0"/>
              <a:t>Process Simulator</a:t>
            </a:r>
          </a:p>
        </p:txBody>
      </p:sp>
      <p:sp>
        <p:nvSpPr>
          <p:cNvPr id="5" name="Slide Number Placeholder 4"/>
          <p:cNvSpPr>
            <a:spLocks noGrp="1"/>
          </p:cNvSpPr>
          <p:nvPr>
            <p:ph type="sldNum" sz="quarter" idx="12"/>
          </p:nvPr>
        </p:nvSpPr>
        <p:spPr/>
        <p:txBody>
          <a:bodyPr/>
          <a:lstStyle/>
          <a:p>
            <a:fld id="{70AC05FB-5829-4C0D-ACBA-09B943C08BD9}" type="slidenum">
              <a:rPr lang="en-US" smtClean="0"/>
              <a:pPr/>
              <a:t>2</a:t>
            </a:fld>
            <a:endParaRPr lang="en-US"/>
          </a:p>
        </p:txBody>
      </p:sp>
      <p:sp>
        <p:nvSpPr>
          <p:cNvPr id="4" name="Date Placeholder 3">
            <a:extLst>
              <a:ext uri="{FF2B5EF4-FFF2-40B4-BE49-F238E27FC236}">
                <a16:creationId xmlns:a16="http://schemas.microsoft.com/office/drawing/2014/main" id="{94C28DE8-E449-40D1-B5BF-E30FE13126C5}"/>
              </a:ext>
            </a:extLst>
          </p:cNvPr>
          <p:cNvSpPr>
            <a:spLocks noGrp="1"/>
          </p:cNvSpPr>
          <p:nvPr>
            <p:ph type="dt" sz="half" idx="10"/>
          </p:nvPr>
        </p:nvSpPr>
        <p:spPr/>
        <p:txBody>
          <a:bodyPr/>
          <a:lstStyle/>
          <a:p>
            <a:fld id="{3F396F07-99E8-4D4A-A4C4-9670503A7C33}" type="datetime1">
              <a:rPr lang="en-US" smtClean="0"/>
              <a:t>3/22/2018</a:t>
            </a:fld>
            <a:endParaRPr lang="en-US"/>
          </a:p>
        </p:txBody>
      </p:sp>
      <p:sp>
        <p:nvSpPr>
          <p:cNvPr id="6" name="Footer Placeholder 5">
            <a:extLst>
              <a:ext uri="{FF2B5EF4-FFF2-40B4-BE49-F238E27FC236}">
                <a16:creationId xmlns:a16="http://schemas.microsoft.com/office/drawing/2014/main" id="{8EC4133A-A63F-4868-A3E4-2A7B7A9E4BDC}"/>
              </a:ext>
            </a:extLst>
          </p:cNvPr>
          <p:cNvSpPr>
            <a:spLocks noGrp="1"/>
          </p:cNvSpPr>
          <p:nvPr>
            <p:ph type="ftr" sz="quarter" idx="11"/>
          </p:nvPr>
        </p:nvSpPr>
        <p:spPr>
          <a:xfrm>
            <a:off x="3806049" y="6446122"/>
            <a:ext cx="2920983" cy="326947"/>
          </a:xfrm>
        </p:spPr>
        <p:txBody>
          <a:bodyPr/>
          <a:lstStyle/>
          <a:p>
            <a:r>
              <a:rPr lang="en-US"/>
              <a:t>ICC Process Operations    ENGT-1340 Rev A</a:t>
            </a:r>
            <a:endParaRPr lang="en-US" dirty="0"/>
          </a:p>
        </p:txBody>
      </p:sp>
    </p:spTree>
    <p:extLst>
      <p:ext uri="{BB962C8B-B14F-4D97-AF65-F5344CB8AC3E}">
        <p14:creationId xmlns:p14="http://schemas.microsoft.com/office/powerpoint/2010/main" val="30209579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A device or program routine that compares the controlled variable to the setpoint and adjusts it’s output to change the manipulated variable.</a:t>
            </a:r>
          </a:p>
        </p:txBody>
      </p:sp>
      <p:sp>
        <p:nvSpPr>
          <p:cNvPr id="3" name="Slide Number Placeholder 2"/>
          <p:cNvSpPr>
            <a:spLocks noGrp="1"/>
          </p:cNvSpPr>
          <p:nvPr>
            <p:ph type="sldNum" sz="quarter" idx="12"/>
          </p:nvPr>
        </p:nvSpPr>
        <p:spPr/>
        <p:txBody>
          <a:bodyPr/>
          <a:lstStyle/>
          <a:p>
            <a:fld id="{0003C34F-64AE-4C10-BEEF-8CA998F29B5C}" type="slidenum">
              <a:rPr lang="en-US" smtClean="0"/>
              <a:pPr/>
              <a:t>20</a:t>
            </a:fld>
            <a:endParaRPr lang="en-US"/>
          </a:p>
        </p:txBody>
      </p:sp>
      <p:sp>
        <p:nvSpPr>
          <p:cNvPr id="4" name="Title 3"/>
          <p:cNvSpPr>
            <a:spLocks noGrp="1"/>
          </p:cNvSpPr>
          <p:nvPr>
            <p:ph type="title"/>
          </p:nvPr>
        </p:nvSpPr>
        <p:spPr/>
        <p:txBody>
          <a:bodyPr>
            <a:normAutofit/>
          </a:bodyPr>
          <a:lstStyle/>
          <a:p>
            <a:r>
              <a:rPr lang="en-US" sz="2800" dirty="0">
                <a:solidFill>
                  <a:schemeClr val="tx1"/>
                </a:solidFill>
              </a:rPr>
              <a:t>Process Controller</a:t>
            </a:r>
          </a:p>
        </p:txBody>
      </p:sp>
      <p:sp>
        <p:nvSpPr>
          <p:cNvPr id="5" name="Date Placeholder 4">
            <a:extLst>
              <a:ext uri="{FF2B5EF4-FFF2-40B4-BE49-F238E27FC236}">
                <a16:creationId xmlns:a16="http://schemas.microsoft.com/office/drawing/2014/main" id="{78ECAAD7-7669-4CDC-9A8E-458984E8011A}"/>
              </a:ext>
            </a:extLst>
          </p:cNvPr>
          <p:cNvSpPr>
            <a:spLocks noGrp="1"/>
          </p:cNvSpPr>
          <p:nvPr>
            <p:ph type="dt" sz="half" idx="10"/>
          </p:nvPr>
        </p:nvSpPr>
        <p:spPr/>
        <p:txBody>
          <a:bodyPr/>
          <a:lstStyle/>
          <a:p>
            <a:fld id="{24F082ED-113E-4D1D-A334-8F4D2BF89613}" type="datetime1">
              <a:rPr lang="en-US" smtClean="0"/>
              <a:t>3/22/2018</a:t>
            </a:fld>
            <a:endParaRPr lang="en-US"/>
          </a:p>
        </p:txBody>
      </p:sp>
      <p:sp>
        <p:nvSpPr>
          <p:cNvPr id="6" name="Footer Placeholder 5">
            <a:extLst>
              <a:ext uri="{FF2B5EF4-FFF2-40B4-BE49-F238E27FC236}">
                <a16:creationId xmlns:a16="http://schemas.microsoft.com/office/drawing/2014/main" id="{9C37E86A-78AB-4838-9502-C6800D0EF5A6}"/>
              </a:ext>
            </a:extLst>
          </p:cNvPr>
          <p:cNvSpPr>
            <a:spLocks noGrp="1"/>
          </p:cNvSpPr>
          <p:nvPr>
            <p:ph type="ftr" sz="quarter" idx="11"/>
          </p:nvPr>
        </p:nvSpPr>
        <p:spPr>
          <a:xfrm>
            <a:off x="3581400" y="6407944"/>
            <a:ext cx="3149353" cy="365125"/>
          </a:xfrm>
        </p:spPr>
        <p:txBody>
          <a:bodyPr/>
          <a:lstStyle/>
          <a:p>
            <a:r>
              <a:rPr lang="en-US"/>
              <a:t>ICC Process Operations    ENGT-1340 Rev A</a:t>
            </a:r>
            <a:endParaRPr lang="en-US" dirty="0"/>
          </a:p>
        </p:txBody>
      </p:sp>
    </p:spTree>
    <p:extLst>
      <p:ext uri="{BB962C8B-B14F-4D97-AF65-F5344CB8AC3E}">
        <p14:creationId xmlns:p14="http://schemas.microsoft.com/office/powerpoint/2010/main" val="17602926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0003C34F-64AE-4C10-BEEF-8CA998F29B5C}" type="slidenum">
              <a:rPr lang="en-US" smtClean="0"/>
              <a:pPr/>
              <a:t>21</a:t>
            </a:fld>
            <a:endParaRPr lang="en-US"/>
          </a:p>
        </p:txBody>
      </p:sp>
      <p:sp>
        <p:nvSpPr>
          <p:cNvPr id="4" name="Title 3"/>
          <p:cNvSpPr>
            <a:spLocks noGrp="1"/>
          </p:cNvSpPr>
          <p:nvPr>
            <p:ph type="title"/>
          </p:nvPr>
        </p:nvSpPr>
        <p:spPr/>
        <p:txBody>
          <a:bodyPr>
            <a:normAutofit/>
          </a:bodyPr>
          <a:lstStyle/>
          <a:p>
            <a:r>
              <a:rPr lang="en-US" sz="3200" dirty="0"/>
              <a:t>Basic Feedback Flow Control</a:t>
            </a:r>
          </a:p>
        </p:txBody>
      </p:sp>
      <p:pic>
        <p:nvPicPr>
          <p:cNvPr id="6" name="Picture 5">
            <a:extLst>
              <a:ext uri="{FF2B5EF4-FFF2-40B4-BE49-F238E27FC236}">
                <a16:creationId xmlns:a16="http://schemas.microsoft.com/office/drawing/2014/main" id="{609A541C-2F69-4462-9BAD-80FBAA83D3F3}"/>
              </a:ext>
            </a:extLst>
          </p:cNvPr>
          <p:cNvPicPr>
            <a:picLocks noChangeAspect="1"/>
          </p:cNvPicPr>
          <p:nvPr/>
        </p:nvPicPr>
        <p:blipFill>
          <a:blip r:embed="rId2"/>
          <a:stretch>
            <a:fillRect/>
          </a:stretch>
        </p:blipFill>
        <p:spPr>
          <a:xfrm>
            <a:off x="1827262" y="1885865"/>
            <a:ext cx="4725938" cy="2838535"/>
          </a:xfrm>
          <a:prstGeom prst="rect">
            <a:avLst/>
          </a:prstGeom>
        </p:spPr>
      </p:pic>
      <p:sp>
        <p:nvSpPr>
          <p:cNvPr id="2" name="Date Placeholder 1">
            <a:extLst>
              <a:ext uri="{FF2B5EF4-FFF2-40B4-BE49-F238E27FC236}">
                <a16:creationId xmlns:a16="http://schemas.microsoft.com/office/drawing/2014/main" id="{BCA5A17A-7B40-4475-A5FC-B953477221A7}"/>
              </a:ext>
            </a:extLst>
          </p:cNvPr>
          <p:cNvSpPr>
            <a:spLocks noGrp="1"/>
          </p:cNvSpPr>
          <p:nvPr>
            <p:ph type="dt" sz="half" idx="10"/>
          </p:nvPr>
        </p:nvSpPr>
        <p:spPr/>
        <p:txBody>
          <a:bodyPr/>
          <a:lstStyle/>
          <a:p>
            <a:fld id="{761E6DE8-8845-44E2-B522-0F32D2658AB8}" type="datetime1">
              <a:rPr lang="en-US" smtClean="0"/>
              <a:t>3/22/2018</a:t>
            </a:fld>
            <a:endParaRPr lang="en-US"/>
          </a:p>
        </p:txBody>
      </p:sp>
      <p:sp>
        <p:nvSpPr>
          <p:cNvPr id="5" name="Footer Placeholder 4">
            <a:extLst>
              <a:ext uri="{FF2B5EF4-FFF2-40B4-BE49-F238E27FC236}">
                <a16:creationId xmlns:a16="http://schemas.microsoft.com/office/drawing/2014/main" id="{5799CC2C-EDB1-48C1-9E0A-3FA491D6D98A}"/>
              </a:ext>
            </a:extLst>
          </p:cNvPr>
          <p:cNvSpPr>
            <a:spLocks noGrp="1"/>
          </p:cNvSpPr>
          <p:nvPr>
            <p:ph type="ftr" sz="quarter" idx="11"/>
          </p:nvPr>
        </p:nvSpPr>
        <p:spPr>
          <a:xfrm>
            <a:off x="3657600" y="6407944"/>
            <a:ext cx="3073153" cy="365125"/>
          </a:xfrm>
        </p:spPr>
        <p:txBody>
          <a:bodyPr/>
          <a:lstStyle/>
          <a:p>
            <a:r>
              <a:rPr lang="en-US"/>
              <a:t>ICC Process Operations    ENGT-1340 Rev A</a:t>
            </a:r>
          </a:p>
        </p:txBody>
      </p:sp>
    </p:spTree>
    <p:extLst>
      <p:ext uri="{BB962C8B-B14F-4D97-AF65-F5344CB8AC3E}">
        <p14:creationId xmlns:p14="http://schemas.microsoft.com/office/powerpoint/2010/main" val="16751032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a:bodyPr>
          <a:lstStyle/>
          <a:p>
            <a:fld id="{0003C34F-64AE-4C10-BEEF-8CA998F29B5C}" type="slidenum">
              <a:rPr lang="en-US" smtClean="0"/>
              <a:pPr/>
              <a:t>22</a:t>
            </a:fld>
            <a:endParaRPr lang="en-US"/>
          </a:p>
        </p:txBody>
      </p:sp>
      <p:sp>
        <p:nvSpPr>
          <p:cNvPr id="2" name="Title 1"/>
          <p:cNvSpPr>
            <a:spLocks noGrp="1"/>
          </p:cNvSpPr>
          <p:nvPr>
            <p:ph type="title"/>
          </p:nvPr>
        </p:nvSpPr>
        <p:spPr/>
        <p:txBody>
          <a:bodyPr>
            <a:normAutofit/>
          </a:bodyPr>
          <a:lstStyle/>
          <a:p>
            <a:pPr algn="l"/>
            <a:r>
              <a:rPr lang="en-US" sz="2800" dirty="0"/>
              <a:t>Block Diagram Flow Control</a:t>
            </a:r>
          </a:p>
        </p:txBody>
      </p:sp>
      <p:sp>
        <p:nvSpPr>
          <p:cNvPr id="17" name="TextBox 16"/>
          <p:cNvSpPr txBox="1"/>
          <p:nvPr/>
        </p:nvSpPr>
        <p:spPr>
          <a:xfrm>
            <a:off x="2819400" y="3200400"/>
            <a:ext cx="304800" cy="276999"/>
          </a:xfrm>
          <a:prstGeom prst="rect">
            <a:avLst/>
          </a:prstGeom>
          <a:noFill/>
        </p:spPr>
        <p:txBody>
          <a:bodyPr wrap="square" rtlCol="0">
            <a:spAutoFit/>
          </a:bodyPr>
          <a:lstStyle/>
          <a:p>
            <a:r>
              <a:rPr lang="en-US" sz="1200" b="1" dirty="0">
                <a:solidFill>
                  <a:srgbClr val="FFFF00"/>
                </a:solidFill>
                <a:latin typeface="GreekC"/>
                <a:cs typeface="GreekC"/>
              </a:rPr>
              <a:t>S</a:t>
            </a:r>
            <a:endParaRPr lang="en-US" sz="1200" b="1" dirty="0">
              <a:solidFill>
                <a:srgbClr val="FFFF00"/>
              </a:solidFill>
            </a:endParaRPr>
          </a:p>
        </p:txBody>
      </p:sp>
      <p:graphicFrame>
        <p:nvGraphicFramePr>
          <p:cNvPr id="1029" name="Object 5"/>
          <p:cNvGraphicFramePr>
            <a:graphicFrameLocks noChangeAspect="1"/>
          </p:cNvGraphicFramePr>
          <p:nvPr/>
        </p:nvGraphicFramePr>
        <p:xfrm>
          <a:off x="1554163" y="1189038"/>
          <a:ext cx="6035675" cy="4479925"/>
        </p:xfrm>
        <a:graphic>
          <a:graphicData uri="http://schemas.openxmlformats.org/presentationml/2006/ole">
            <mc:AlternateContent xmlns:mc="http://schemas.openxmlformats.org/markup-compatibility/2006">
              <mc:Choice xmlns:v="urn:schemas-microsoft-com:vml" Requires="v">
                <p:oleObj spid="_x0000_s1063" name="Acrobat Document" r:id="rId4" imgW="6035040" imgH="4480560" progId="AcroExch.Document.DC">
                  <p:embed/>
                </p:oleObj>
              </mc:Choice>
              <mc:Fallback>
                <p:oleObj name="Acrobat Document" r:id="rId4" imgW="6035040" imgH="4480560" progId="AcroExch.Document.DC">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4163" y="1189038"/>
                        <a:ext cx="6035675" cy="447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2" name="TextBox 21"/>
          <p:cNvSpPr txBox="1"/>
          <p:nvPr/>
        </p:nvSpPr>
        <p:spPr>
          <a:xfrm>
            <a:off x="2895600" y="3733800"/>
            <a:ext cx="370614" cy="369332"/>
          </a:xfrm>
          <a:prstGeom prst="rect">
            <a:avLst/>
          </a:prstGeom>
          <a:noFill/>
        </p:spPr>
        <p:txBody>
          <a:bodyPr wrap="none" rtlCol="0">
            <a:spAutoFit/>
          </a:bodyPr>
          <a:lstStyle/>
          <a:p>
            <a:r>
              <a:rPr lang="en-US" b="1" dirty="0">
                <a:solidFill>
                  <a:srgbClr val="FFFF00"/>
                </a:solidFill>
              </a:rPr>
              <a:t>√</a:t>
            </a:r>
          </a:p>
        </p:txBody>
      </p:sp>
      <p:sp>
        <p:nvSpPr>
          <p:cNvPr id="23" name="TextBox 22"/>
          <p:cNvSpPr txBox="1"/>
          <p:nvPr/>
        </p:nvSpPr>
        <p:spPr>
          <a:xfrm>
            <a:off x="2895600" y="2819400"/>
            <a:ext cx="370614" cy="369332"/>
          </a:xfrm>
          <a:prstGeom prst="rect">
            <a:avLst/>
          </a:prstGeom>
          <a:noFill/>
        </p:spPr>
        <p:txBody>
          <a:bodyPr wrap="square" rtlCol="0">
            <a:spAutoFit/>
          </a:bodyPr>
          <a:lstStyle/>
          <a:p>
            <a:r>
              <a:rPr lang="en-US" dirty="0">
                <a:solidFill>
                  <a:srgbClr val="FFFF00"/>
                </a:solidFill>
              </a:rPr>
              <a:t>∑</a:t>
            </a:r>
          </a:p>
        </p:txBody>
      </p:sp>
      <p:sp>
        <p:nvSpPr>
          <p:cNvPr id="3" name="Date Placeholder 2">
            <a:extLst>
              <a:ext uri="{FF2B5EF4-FFF2-40B4-BE49-F238E27FC236}">
                <a16:creationId xmlns:a16="http://schemas.microsoft.com/office/drawing/2014/main" id="{A7A43166-634A-4E71-9EA3-E83B03281ADC}"/>
              </a:ext>
            </a:extLst>
          </p:cNvPr>
          <p:cNvSpPr>
            <a:spLocks noGrp="1"/>
          </p:cNvSpPr>
          <p:nvPr>
            <p:ph type="dt" sz="half" idx="10"/>
          </p:nvPr>
        </p:nvSpPr>
        <p:spPr/>
        <p:txBody>
          <a:bodyPr/>
          <a:lstStyle/>
          <a:p>
            <a:fld id="{BAD4B616-B9E4-44E2-81E9-E05259B5F2CF}" type="datetime1">
              <a:rPr lang="en-US" smtClean="0"/>
              <a:t>3/22/2018</a:t>
            </a:fld>
            <a:endParaRPr lang="en-US"/>
          </a:p>
        </p:txBody>
      </p:sp>
      <p:sp>
        <p:nvSpPr>
          <p:cNvPr id="4" name="Footer Placeholder 3">
            <a:extLst>
              <a:ext uri="{FF2B5EF4-FFF2-40B4-BE49-F238E27FC236}">
                <a16:creationId xmlns:a16="http://schemas.microsoft.com/office/drawing/2014/main" id="{FD510E65-4FC1-4F13-A9C4-B46AC5A74928}"/>
              </a:ext>
            </a:extLst>
          </p:cNvPr>
          <p:cNvSpPr>
            <a:spLocks noGrp="1"/>
          </p:cNvSpPr>
          <p:nvPr>
            <p:ph type="ftr" sz="quarter" idx="11"/>
          </p:nvPr>
        </p:nvSpPr>
        <p:spPr>
          <a:xfrm>
            <a:off x="3733800" y="6407944"/>
            <a:ext cx="2996953" cy="365125"/>
          </a:xfrm>
        </p:spPr>
        <p:txBody>
          <a:bodyPr/>
          <a:lstStyle/>
          <a:p>
            <a:r>
              <a:rPr lang="en-US"/>
              <a:t>ICC Process Operations    ENGT-1340 Rev A</a:t>
            </a:r>
            <a:endParaRPr lang="en-US" dirty="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D86C388-A8C8-4182-B7F5-571208A27D96}"/>
              </a:ext>
            </a:extLst>
          </p:cNvPr>
          <p:cNvSpPr>
            <a:spLocks noGrp="1"/>
          </p:cNvSpPr>
          <p:nvPr>
            <p:ph type="sldNum" sz="quarter" idx="12"/>
          </p:nvPr>
        </p:nvSpPr>
        <p:spPr/>
        <p:txBody>
          <a:bodyPr/>
          <a:lstStyle/>
          <a:p>
            <a:fld id="{0003C34F-64AE-4C10-BEEF-8CA998F29B5C}" type="slidenum">
              <a:rPr lang="en-US" smtClean="0"/>
              <a:pPr/>
              <a:t>23</a:t>
            </a:fld>
            <a:endParaRPr lang="en-US"/>
          </a:p>
        </p:txBody>
      </p:sp>
      <p:sp>
        <p:nvSpPr>
          <p:cNvPr id="4" name="Title 3">
            <a:extLst>
              <a:ext uri="{FF2B5EF4-FFF2-40B4-BE49-F238E27FC236}">
                <a16:creationId xmlns:a16="http://schemas.microsoft.com/office/drawing/2014/main" id="{032DA200-0752-4C0C-A678-646F30353388}"/>
              </a:ext>
            </a:extLst>
          </p:cNvPr>
          <p:cNvSpPr>
            <a:spLocks noGrp="1"/>
          </p:cNvSpPr>
          <p:nvPr>
            <p:ph type="title"/>
          </p:nvPr>
        </p:nvSpPr>
        <p:spPr/>
        <p:txBody>
          <a:bodyPr>
            <a:normAutofit/>
          </a:bodyPr>
          <a:lstStyle/>
          <a:p>
            <a:r>
              <a:rPr lang="en-US" sz="3200" dirty="0"/>
              <a:t>Basic Feedback Pressure Control</a:t>
            </a:r>
          </a:p>
        </p:txBody>
      </p:sp>
      <p:pic>
        <p:nvPicPr>
          <p:cNvPr id="5" name="Picture 4">
            <a:extLst>
              <a:ext uri="{FF2B5EF4-FFF2-40B4-BE49-F238E27FC236}">
                <a16:creationId xmlns:a16="http://schemas.microsoft.com/office/drawing/2014/main" id="{58E37153-76D1-4D75-9EEA-92222FC9DCE8}"/>
              </a:ext>
            </a:extLst>
          </p:cNvPr>
          <p:cNvPicPr>
            <a:picLocks noChangeAspect="1"/>
          </p:cNvPicPr>
          <p:nvPr/>
        </p:nvPicPr>
        <p:blipFill>
          <a:blip r:embed="rId2"/>
          <a:stretch>
            <a:fillRect/>
          </a:stretch>
        </p:blipFill>
        <p:spPr>
          <a:xfrm>
            <a:off x="1752600" y="1752600"/>
            <a:ext cx="4191000" cy="3111222"/>
          </a:xfrm>
          <a:prstGeom prst="rect">
            <a:avLst/>
          </a:prstGeom>
        </p:spPr>
      </p:pic>
      <p:sp>
        <p:nvSpPr>
          <p:cNvPr id="2" name="Date Placeholder 1">
            <a:extLst>
              <a:ext uri="{FF2B5EF4-FFF2-40B4-BE49-F238E27FC236}">
                <a16:creationId xmlns:a16="http://schemas.microsoft.com/office/drawing/2014/main" id="{923CE186-C6C5-4BD7-9D7C-D81B464FA0A5}"/>
              </a:ext>
            </a:extLst>
          </p:cNvPr>
          <p:cNvSpPr>
            <a:spLocks noGrp="1"/>
          </p:cNvSpPr>
          <p:nvPr>
            <p:ph type="dt" sz="half" idx="10"/>
          </p:nvPr>
        </p:nvSpPr>
        <p:spPr/>
        <p:txBody>
          <a:bodyPr/>
          <a:lstStyle/>
          <a:p>
            <a:fld id="{86D9F159-7E20-4574-ACA7-31BCE3804751}" type="datetime1">
              <a:rPr lang="en-US" smtClean="0"/>
              <a:t>3/22/2018</a:t>
            </a:fld>
            <a:endParaRPr lang="en-US"/>
          </a:p>
        </p:txBody>
      </p:sp>
      <p:sp>
        <p:nvSpPr>
          <p:cNvPr id="6" name="Footer Placeholder 5">
            <a:extLst>
              <a:ext uri="{FF2B5EF4-FFF2-40B4-BE49-F238E27FC236}">
                <a16:creationId xmlns:a16="http://schemas.microsoft.com/office/drawing/2014/main" id="{0417881C-7B53-412F-8675-BB478F1B85B4}"/>
              </a:ext>
            </a:extLst>
          </p:cNvPr>
          <p:cNvSpPr>
            <a:spLocks noGrp="1"/>
          </p:cNvSpPr>
          <p:nvPr>
            <p:ph type="ftr" sz="quarter" idx="11"/>
          </p:nvPr>
        </p:nvSpPr>
        <p:spPr>
          <a:xfrm>
            <a:off x="3733800" y="6407944"/>
            <a:ext cx="2996953" cy="365125"/>
          </a:xfrm>
        </p:spPr>
        <p:txBody>
          <a:bodyPr/>
          <a:lstStyle/>
          <a:p>
            <a:r>
              <a:rPr lang="en-US"/>
              <a:t>ICC Process Operations    ENGT-1340 Rev A</a:t>
            </a:r>
            <a:endParaRPr lang="en-US" dirty="0"/>
          </a:p>
        </p:txBody>
      </p:sp>
    </p:spTree>
    <p:extLst>
      <p:ext uri="{BB962C8B-B14F-4D97-AF65-F5344CB8AC3E}">
        <p14:creationId xmlns:p14="http://schemas.microsoft.com/office/powerpoint/2010/main" val="11971262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0" y="1481328"/>
            <a:ext cx="7924800" cy="4525963"/>
          </a:xfrm>
        </p:spPr>
        <p:txBody>
          <a:bodyPr/>
          <a:lstStyle/>
          <a:p>
            <a:r>
              <a:rPr lang="en-US" dirty="0"/>
              <a:t>Discussion:	</a:t>
            </a:r>
          </a:p>
          <a:p>
            <a:pPr lvl="1"/>
            <a:r>
              <a:rPr lang="en-US" dirty="0"/>
              <a:t>Advantages/Disadvantages</a:t>
            </a:r>
          </a:p>
          <a:p>
            <a:endParaRPr lang="en-US" dirty="0"/>
          </a:p>
        </p:txBody>
      </p:sp>
      <p:sp>
        <p:nvSpPr>
          <p:cNvPr id="3" name="Slide Number Placeholder 2"/>
          <p:cNvSpPr>
            <a:spLocks noGrp="1"/>
          </p:cNvSpPr>
          <p:nvPr>
            <p:ph type="sldNum" sz="quarter" idx="12"/>
          </p:nvPr>
        </p:nvSpPr>
        <p:spPr/>
        <p:txBody>
          <a:bodyPr/>
          <a:lstStyle/>
          <a:p>
            <a:fld id="{0003C34F-64AE-4C10-BEEF-8CA998F29B5C}" type="slidenum">
              <a:rPr lang="en-US" smtClean="0"/>
              <a:pPr/>
              <a:t>24</a:t>
            </a:fld>
            <a:endParaRPr lang="en-US"/>
          </a:p>
        </p:txBody>
      </p:sp>
      <p:sp>
        <p:nvSpPr>
          <p:cNvPr id="4" name="Title 3"/>
          <p:cNvSpPr>
            <a:spLocks noGrp="1"/>
          </p:cNvSpPr>
          <p:nvPr>
            <p:ph type="title"/>
          </p:nvPr>
        </p:nvSpPr>
        <p:spPr/>
        <p:txBody>
          <a:bodyPr>
            <a:normAutofit/>
          </a:bodyPr>
          <a:lstStyle/>
          <a:p>
            <a:r>
              <a:rPr lang="en-US" sz="2800" dirty="0"/>
              <a:t>Automatic Feedback Control</a:t>
            </a:r>
          </a:p>
        </p:txBody>
      </p:sp>
      <p:sp>
        <p:nvSpPr>
          <p:cNvPr id="5" name="Date Placeholder 4">
            <a:extLst>
              <a:ext uri="{FF2B5EF4-FFF2-40B4-BE49-F238E27FC236}">
                <a16:creationId xmlns:a16="http://schemas.microsoft.com/office/drawing/2014/main" id="{7CCCF227-181C-4C1E-8C73-41482FE81735}"/>
              </a:ext>
            </a:extLst>
          </p:cNvPr>
          <p:cNvSpPr>
            <a:spLocks noGrp="1"/>
          </p:cNvSpPr>
          <p:nvPr>
            <p:ph type="dt" sz="half" idx="10"/>
          </p:nvPr>
        </p:nvSpPr>
        <p:spPr/>
        <p:txBody>
          <a:bodyPr/>
          <a:lstStyle/>
          <a:p>
            <a:fld id="{D307952F-B67C-4ECB-9D82-96DE943C941A}" type="datetime1">
              <a:rPr lang="en-US" smtClean="0"/>
              <a:t>3/22/2018</a:t>
            </a:fld>
            <a:endParaRPr lang="en-US"/>
          </a:p>
        </p:txBody>
      </p:sp>
      <p:sp>
        <p:nvSpPr>
          <p:cNvPr id="6" name="Footer Placeholder 5">
            <a:extLst>
              <a:ext uri="{FF2B5EF4-FFF2-40B4-BE49-F238E27FC236}">
                <a16:creationId xmlns:a16="http://schemas.microsoft.com/office/drawing/2014/main" id="{79112D65-3259-4C80-A19A-6ACFEC99359A}"/>
              </a:ext>
            </a:extLst>
          </p:cNvPr>
          <p:cNvSpPr>
            <a:spLocks noGrp="1"/>
          </p:cNvSpPr>
          <p:nvPr>
            <p:ph type="ftr" sz="quarter" idx="11"/>
          </p:nvPr>
        </p:nvSpPr>
        <p:spPr>
          <a:xfrm>
            <a:off x="3733800" y="6407944"/>
            <a:ext cx="2996953" cy="365125"/>
          </a:xfrm>
        </p:spPr>
        <p:txBody>
          <a:bodyPr/>
          <a:lstStyle/>
          <a:p>
            <a:r>
              <a:rPr lang="en-US"/>
              <a:t>ICC Process Operations    ENGT-1340 Rev A</a:t>
            </a:r>
          </a:p>
        </p:txBody>
      </p:sp>
    </p:spTree>
    <p:extLst>
      <p:ext uri="{BB962C8B-B14F-4D97-AF65-F5344CB8AC3E}">
        <p14:creationId xmlns:p14="http://schemas.microsoft.com/office/powerpoint/2010/main" val="38069074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447800"/>
            <a:ext cx="7620000" cy="4343400"/>
          </a:xfrm>
        </p:spPr>
        <p:txBody>
          <a:bodyPr>
            <a:normAutofit/>
          </a:bodyPr>
          <a:lstStyle/>
          <a:p>
            <a:r>
              <a:rPr lang="en-US" dirty="0"/>
              <a:t>Cascade control is the second most utilized control strategy.</a:t>
            </a:r>
          </a:p>
          <a:p>
            <a:endParaRPr lang="en-US" dirty="0"/>
          </a:p>
          <a:p>
            <a:r>
              <a:rPr lang="en-US" dirty="0"/>
              <a:t>Cascade control places one feedback loop inside another feedback loop</a:t>
            </a:r>
          </a:p>
          <a:p>
            <a:endParaRPr lang="en-US" dirty="0"/>
          </a:p>
          <a:p>
            <a:r>
              <a:rPr lang="en-US" dirty="0"/>
              <a:t>Very useful when the primary (outer) control loop is a slow loop but the disturbances are significantly faster.</a:t>
            </a:r>
          </a:p>
          <a:p>
            <a:endParaRPr lang="en-US" dirty="0"/>
          </a:p>
          <a:p>
            <a:endParaRPr lang="en-US" dirty="0"/>
          </a:p>
        </p:txBody>
      </p:sp>
      <p:sp>
        <p:nvSpPr>
          <p:cNvPr id="3" name="Slide Number Placeholder 2"/>
          <p:cNvSpPr>
            <a:spLocks noGrp="1"/>
          </p:cNvSpPr>
          <p:nvPr>
            <p:ph type="sldNum" sz="quarter" idx="12"/>
          </p:nvPr>
        </p:nvSpPr>
        <p:spPr/>
        <p:txBody>
          <a:bodyPr/>
          <a:lstStyle/>
          <a:p>
            <a:fld id="{0003C34F-64AE-4C10-BEEF-8CA998F29B5C}" type="slidenum">
              <a:rPr lang="en-US" smtClean="0"/>
              <a:pPr/>
              <a:t>25</a:t>
            </a:fld>
            <a:endParaRPr lang="en-US"/>
          </a:p>
        </p:txBody>
      </p:sp>
      <p:sp>
        <p:nvSpPr>
          <p:cNvPr id="4" name="Title 3"/>
          <p:cNvSpPr>
            <a:spLocks noGrp="1"/>
          </p:cNvSpPr>
          <p:nvPr>
            <p:ph type="title"/>
          </p:nvPr>
        </p:nvSpPr>
        <p:spPr/>
        <p:txBody>
          <a:bodyPr>
            <a:normAutofit/>
          </a:bodyPr>
          <a:lstStyle/>
          <a:p>
            <a:r>
              <a:rPr lang="en-US" sz="2800" dirty="0"/>
              <a:t>Cascade Control</a:t>
            </a:r>
          </a:p>
        </p:txBody>
      </p:sp>
      <p:sp>
        <p:nvSpPr>
          <p:cNvPr id="5" name="Date Placeholder 4">
            <a:extLst>
              <a:ext uri="{FF2B5EF4-FFF2-40B4-BE49-F238E27FC236}">
                <a16:creationId xmlns:a16="http://schemas.microsoft.com/office/drawing/2014/main" id="{6CC9661D-5CA4-40BA-844E-4076734C70DC}"/>
              </a:ext>
            </a:extLst>
          </p:cNvPr>
          <p:cNvSpPr>
            <a:spLocks noGrp="1"/>
          </p:cNvSpPr>
          <p:nvPr>
            <p:ph type="dt" sz="half" idx="10"/>
          </p:nvPr>
        </p:nvSpPr>
        <p:spPr/>
        <p:txBody>
          <a:bodyPr/>
          <a:lstStyle/>
          <a:p>
            <a:fld id="{D2CAD1B5-AE90-4858-8C29-CFA415F994E9}" type="datetime1">
              <a:rPr lang="en-US" smtClean="0"/>
              <a:t>3/22/2018</a:t>
            </a:fld>
            <a:endParaRPr lang="en-US"/>
          </a:p>
        </p:txBody>
      </p:sp>
      <p:sp>
        <p:nvSpPr>
          <p:cNvPr id="6" name="Footer Placeholder 5">
            <a:extLst>
              <a:ext uri="{FF2B5EF4-FFF2-40B4-BE49-F238E27FC236}">
                <a16:creationId xmlns:a16="http://schemas.microsoft.com/office/drawing/2014/main" id="{282E5D3E-D235-4A94-9627-0A2C69B13747}"/>
              </a:ext>
            </a:extLst>
          </p:cNvPr>
          <p:cNvSpPr>
            <a:spLocks noGrp="1"/>
          </p:cNvSpPr>
          <p:nvPr>
            <p:ph type="ftr" sz="quarter" idx="11"/>
          </p:nvPr>
        </p:nvSpPr>
        <p:spPr>
          <a:xfrm>
            <a:off x="3581400" y="6407944"/>
            <a:ext cx="3149353" cy="365125"/>
          </a:xfrm>
        </p:spPr>
        <p:txBody>
          <a:bodyPr/>
          <a:lstStyle/>
          <a:p>
            <a:r>
              <a:rPr lang="en-US"/>
              <a:t>ICC Process Operations    ENGT-1340 Rev A</a:t>
            </a:r>
            <a:endParaRPr lang="en-US" dirty="0"/>
          </a:p>
        </p:txBody>
      </p:sp>
    </p:spTree>
    <p:extLst>
      <p:ext uri="{BB962C8B-B14F-4D97-AF65-F5344CB8AC3E}">
        <p14:creationId xmlns:p14="http://schemas.microsoft.com/office/powerpoint/2010/main" val="3774127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1000"/>
                                        <p:tgtEl>
                                          <p:spTgt spid="2">
                                            <p:txEl>
                                              <p:pRg st="2" end="2"/>
                                            </p:txEl>
                                          </p:spTgt>
                                        </p:tgtEl>
                                      </p:cBhvr>
                                    </p:animEffect>
                                    <p:anim calcmode="lin" valueType="num">
                                      <p:cBhvr>
                                        <p:cTn id="15"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barn(inVertical)">
                                      <p:cBhvr>
                                        <p:cTn id="21"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981200"/>
            <a:ext cx="7086600" cy="4026091"/>
          </a:xfrm>
        </p:spPr>
        <p:txBody>
          <a:bodyPr/>
          <a:lstStyle/>
          <a:p>
            <a:r>
              <a:rPr lang="en-US" dirty="0"/>
              <a:t>The secondary (inner) control loop should be applied to the process variable that will the greatest impact to reducing the process </a:t>
            </a:r>
            <a:r>
              <a:rPr lang="en-US" dirty="0">
                <a:solidFill>
                  <a:srgbClr val="FF0000"/>
                </a:solidFill>
              </a:rPr>
              <a:t>Lag</a:t>
            </a:r>
            <a:r>
              <a:rPr lang="en-US" dirty="0"/>
              <a:t>.</a:t>
            </a:r>
          </a:p>
          <a:p>
            <a:endParaRPr lang="en-US" dirty="0"/>
          </a:p>
        </p:txBody>
      </p:sp>
      <p:sp>
        <p:nvSpPr>
          <p:cNvPr id="3" name="Slide Number Placeholder 2"/>
          <p:cNvSpPr>
            <a:spLocks noGrp="1"/>
          </p:cNvSpPr>
          <p:nvPr>
            <p:ph type="sldNum" sz="quarter" idx="12"/>
          </p:nvPr>
        </p:nvSpPr>
        <p:spPr/>
        <p:txBody>
          <a:bodyPr/>
          <a:lstStyle/>
          <a:p>
            <a:fld id="{0003C34F-64AE-4C10-BEEF-8CA998F29B5C}" type="slidenum">
              <a:rPr lang="en-US" smtClean="0"/>
              <a:pPr/>
              <a:t>26</a:t>
            </a:fld>
            <a:endParaRPr lang="en-US"/>
          </a:p>
        </p:txBody>
      </p:sp>
      <p:sp>
        <p:nvSpPr>
          <p:cNvPr id="4" name="Title 3"/>
          <p:cNvSpPr>
            <a:spLocks noGrp="1"/>
          </p:cNvSpPr>
          <p:nvPr>
            <p:ph type="title"/>
          </p:nvPr>
        </p:nvSpPr>
        <p:spPr/>
        <p:txBody>
          <a:bodyPr>
            <a:normAutofit/>
          </a:bodyPr>
          <a:lstStyle/>
          <a:p>
            <a:r>
              <a:rPr lang="en-US" sz="2800" dirty="0"/>
              <a:t>Cascade Control</a:t>
            </a:r>
          </a:p>
        </p:txBody>
      </p:sp>
      <p:sp>
        <p:nvSpPr>
          <p:cNvPr id="5" name="Date Placeholder 4">
            <a:extLst>
              <a:ext uri="{FF2B5EF4-FFF2-40B4-BE49-F238E27FC236}">
                <a16:creationId xmlns:a16="http://schemas.microsoft.com/office/drawing/2014/main" id="{276197A3-F8A3-422F-B4D9-48456496A5C6}"/>
              </a:ext>
            </a:extLst>
          </p:cNvPr>
          <p:cNvSpPr>
            <a:spLocks noGrp="1"/>
          </p:cNvSpPr>
          <p:nvPr>
            <p:ph type="dt" sz="half" idx="10"/>
          </p:nvPr>
        </p:nvSpPr>
        <p:spPr/>
        <p:txBody>
          <a:bodyPr/>
          <a:lstStyle/>
          <a:p>
            <a:fld id="{9307CC8D-1485-4D3E-BFD8-0F33D6ADF3C8}" type="datetime1">
              <a:rPr lang="en-US" smtClean="0"/>
              <a:t>3/22/2018</a:t>
            </a:fld>
            <a:endParaRPr lang="en-US"/>
          </a:p>
        </p:txBody>
      </p:sp>
      <p:sp>
        <p:nvSpPr>
          <p:cNvPr id="6" name="Footer Placeholder 5">
            <a:extLst>
              <a:ext uri="{FF2B5EF4-FFF2-40B4-BE49-F238E27FC236}">
                <a16:creationId xmlns:a16="http://schemas.microsoft.com/office/drawing/2014/main" id="{DD8717D5-DD86-4A50-8705-6EE58E338B9E}"/>
              </a:ext>
            </a:extLst>
          </p:cNvPr>
          <p:cNvSpPr>
            <a:spLocks noGrp="1"/>
          </p:cNvSpPr>
          <p:nvPr>
            <p:ph type="ftr" sz="quarter" idx="11"/>
          </p:nvPr>
        </p:nvSpPr>
        <p:spPr>
          <a:xfrm>
            <a:off x="3733800" y="6407944"/>
            <a:ext cx="2996953" cy="365125"/>
          </a:xfrm>
        </p:spPr>
        <p:txBody>
          <a:bodyPr/>
          <a:lstStyle/>
          <a:p>
            <a:r>
              <a:rPr lang="en-US"/>
              <a:t>ICC Process Operations    ENGT-1340 Rev A</a:t>
            </a:r>
          </a:p>
        </p:txBody>
      </p:sp>
    </p:spTree>
    <p:extLst>
      <p:ext uri="{BB962C8B-B14F-4D97-AF65-F5344CB8AC3E}">
        <p14:creationId xmlns:p14="http://schemas.microsoft.com/office/powerpoint/2010/main" val="34345228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Heat Exchanger</a:t>
            </a:r>
          </a:p>
          <a:p>
            <a:r>
              <a:rPr lang="en-US" dirty="0"/>
              <a:t>Level</a:t>
            </a:r>
          </a:p>
        </p:txBody>
      </p:sp>
      <p:sp>
        <p:nvSpPr>
          <p:cNvPr id="3" name="Slide Number Placeholder 2"/>
          <p:cNvSpPr>
            <a:spLocks noGrp="1"/>
          </p:cNvSpPr>
          <p:nvPr>
            <p:ph type="sldNum" sz="quarter" idx="12"/>
          </p:nvPr>
        </p:nvSpPr>
        <p:spPr/>
        <p:txBody>
          <a:bodyPr/>
          <a:lstStyle/>
          <a:p>
            <a:fld id="{0003C34F-64AE-4C10-BEEF-8CA998F29B5C}" type="slidenum">
              <a:rPr lang="en-US" smtClean="0"/>
              <a:pPr/>
              <a:t>27</a:t>
            </a:fld>
            <a:endParaRPr lang="en-US"/>
          </a:p>
        </p:txBody>
      </p:sp>
      <p:sp>
        <p:nvSpPr>
          <p:cNvPr id="4" name="Title 3"/>
          <p:cNvSpPr>
            <a:spLocks noGrp="1"/>
          </p:cNvSpPr>
          <p:nvPr>
            <p:ph type="title"/>
          </p:nvPr>
        </p:nvSpPr>
        <p:spPr/>
        <p:txBody>
          <a:bodyPr>
            <a:normAutofit/>
          </a:bodyPr>
          <a:lstStyle/>
          <a:p>
            <a:r>
              <a:rPr lang="en-US" sz="2800" dirty="0"/>
              <a:t>Cascade Control</a:t>
            </a:r>
          </a:p>
        </p:txBody>
      </p:sp>
      <p:sp>
        <p:nvSpPr>
          <p:cNvPr id="5" name="Date Placeholder 4">
            <a:extLst>
              <a:ext uri="{FF2B5EF4-FFF2-40B4-BE49-F238E27FC236}">
                <a16:creationId xmlns:a16="http://schemas.microsoft.com/office/drawing/2014/main" id="{0D9D23FE-3BB9-4FAD-B340-EAE187CDB2D6}"/>
              </a:ext>
            </a:extLst>
          </p:cNvPr>
          <p:cNvSpPr>
            <a:spLocks noGrp="1"/>
          </p:cNvSpPr>
          <p:nvPr>
            <p:ph type="dt" sz="half" idx="10"/>
          </p:nvPr>
        </p:nvSpPr>
        <p:spPr/>
        <p:txBody>
          <a:bodyPr/>
          <a:lstStyle/>
          <a:p>
            <a:fld id="{91FCA878-7443-43CE-BD78-AFD8142AFBEE}" type="datetime1">
              <a:rPr lang="en-US" smtClean="0"/>
              <a:t>3/22/2018</a:t>
            </a:fld>
            <a:endParaRPr lang="en-US"/>
          </a:p>
        </p:txBody>
      </p:sp>
      <p:sp>
        <p:nvSpPr>
          <p:cNvPr id="6" name="Footer Placeholder 5">
            <a:extLst>
              <a:ext uri="{FF2B5EF4-FFF2-40B4-BE49-F238E27FC236}">
                <a16:creationId xmlns:a16="http://schemas.microsoft.com/office/drawing/2014/main" id="{E86B20E0-20AF-4A22-8E53-9AC35332CDDC}"/>
              </a:ext>
            </a:extLst>
          </p:cNvPr>
          <p:cNvSpPr>
            <a:spLocks noGrp="1"/>
          </p:cNvSpPr>
          <p:nvPr>
            <p:ph type="ftr" sz="quarter" idx="11"/>
          </p:nvPr>
        </p:nvSpPr>
        <p:spPr>
          <a:xfrm>
            <a:off x="3733800" y="6407944"/>
            <a:ext cx="2996953" cy="365125"/>
          </a:xfrm>
        </p:spPr>
        <p:txBody>
          <a:bodyPr/>
          <a:lstStyle/>
          <a:p>
            <a:r>
              <a:rPr lang="en-US"/>
              <a:t>ICC Process Operations    ENGT-1340 Rev A</a:t>
            </a:r>
          </a:p>
        </p:txBody>
      </p:sp>
    </p:spTree>
    <p:extLst>
      <p:ext uri="{BB962C8B-B14F-4D97-AF65-F5344CB8AC3E}">
        <p14:creationId xmlns:p14="http://schemas.microsoft.com/office/powerpoint/2010/main" val="11234208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2514600"/>
          </a:xfrm>
        </p:spPr>
        <p:txBody>
          <a:bodyPr>
            <a:normAutofit/>
          </a:bodyPr>
          <a:lstStyle/>
          <a:p>
            <a:r>
              <a:rPr lang="en-US" sz="2400" dirty="0"/>
              <a:t>If you can measure ALL the disturbances to a process and adjust the manipulated variables or prevent the disturbances from reaching the process there would be no need for feedback control.</a:t>
            </a:r>
          </a:p>
          <a:p>
            <a:r>
              <a:rPr lang="en-US" sz="2400" dirty="0"/>
              <a:t>The measured variable would be always at setpoint.</a:t>
            </a:r>
          </a:p>
          <a:p>
            <a:r>
              <a:rPr lang="en-US" sz="2400" dirty="0"/>
              <a:t>No feedback error </a:t>
            </a:r>
          </a:p>
        </p:txBody>
      </p:sp>
      <p:sp>
        <p:nvSpPr>
          <p:cNvPr id="5" name="Slide Number Placeholder 4"/>
          <p:cNvSpPr>
            <a:spLocks noGrp="1"/>
          </p:cNvSpPr>
          <p:nvPr>
            <p:ph type="sldNum" sz="quarter" idx="12"/>
          </p:nvPr>
        </p:nvSpPr>
        <p:spPr/>
        <p:txBody>
          <a:bodyPr>
            <a:normAutofit/>
          </a:bodyPr>
          <a:lstStyle/>
          <a:p>
            <a:fld id="{0003C34F-64AE-4C10-BEEF-8CA998F29B5C}" type="slidenum">
              <a:rPr lang="en-US" smtClean="0"/>
              <a:pPr/>
              <a:t>28</a:t>
            </a:fld>
            <a:endParaRPr lang="en-US"/>
          </a:p>
        </p:txBody>
      </p:sp>
      <p:sp>
        <p:nvSpPr>
          <p:cNvPr id="2" name="Title 1"/>
          <p:cNvSpPr>
            <a:spLocks noGrp="1"/>
          </p:cNvSpPr>
          <p:nvPr>
            <p:ph type="title"/>
          </p:nvPr>
        </p:nvSpPr>
        <p:spPr/>
        <p:txBody>
          <a:bodyPr>
            <a:normAutofit/>
          </a:bodyPr>
          <a:lstStyle/>
          <a:p>
            <a:pPr algn="l"/>
            <a:r>
              <a:rPr lang="en-US" sz="2800" dirty="0"/>
              <a:t>Feedforward Control</a:t>
            </a:r>
          </a:p>
        </p:txBody>
      </p:sp>
      <p:sp>
        <p:nvSpPr>
          <p:cNvPr id="4" name="Date Placeholder 3">
            <a:extLst>
              <a:ext uri="{FF2B5EF4-FFF2-40B4-BE49-F238E27FC236}">
                <a16:creationId xmlns:a16="http://schemas.microsoft.com/office/drawing/2014/main" id="{CFF7E904-A113-4667-BEFE-708BB02FE4E8}"/>
              </a:ext>
            </a:extLst>
          </p:cNvPr>
          <p:cNvSpPr>
            <a:spLocks noGrp="1"/>
          </p:cNvSpPr>
          <p:nvPr>
            <p:ph type="dt" sz="half" idx="10"/>
          </p:nvPr>
        </p:nvSpPr>
        <p:spPr/>
        <p:txBody>
          <a:bodyPr/>
          <a:lstStyle/>
          <a:p>
            <a:fld id="{9A5E119A-AF97-461E-805F-4E3AE02B8DE1}" type="datetime1">
              <a:rPr lang="en-US" smtClean="0"/>
              <a:t>3/22/2018</a:t>
            </a:fld>
            <a:endParaRPr lang="en-US"/>
          </a:p>
        </p:txBody>
      </p:sp>
      <p:sp>
        <p:nvSpPr>
          <p:cNvPr id="6" name="Footer Placeholder 5">
            <a:extLst>
              <a:ext uri="{FF2B5EF4-FFF2-40B4-BE49-F238E27FC236}">
                <a16:creationId xmlns:a16="http://schemas.microsoft.com/office/drawing/2014/main" id="{040F7850-E242-4176-91DB-DB1C4B4323BC}"/>
              </a:ext>
            </a:extLst>
          </p:cNvPr>
          <p:cNvSpPr>
            <a:spLocks noGrp="1"/>
          </p:cNvSpPr>
          <p:nvPr>
            <p:ph type="ftr" sz="quarter" idx="11"/>
          </p:nvPr>
        </p:nvSpPr>
        <p:spPr>
          <a:xfrm>
            <a:off x="3733800" y="6407944"/>
            <a:ext cx="2996953" cy="365125"/>
          </a:xfrm>
        </p:spPr>
        <p:txBody>
          <a:bodyPr/>
          <a:lstStyle/>
          <a:p>
            <a:r>
              <a:rPr lang="en-US"/>
              <a:t>ICC Process Operations    ENGT-1340 Rev A</a:t>
            </a: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Grp="1" noChangeAspect="1" noChangeArrowheads="1"/>
          </p:cNvPicPr>
          <p:nvPr>
            <p:ph idx="1"/>
          </p:nvPr>
        </p:nvPicPr>
        <p:blipFill>
          <a:blip r:embed="rId3" cstate="print"/>
          <a:stretch>
            <a:fillRect/>
          </a:stretch>
        </p:blipFill>
        <p:spPr bwMode="auto">
          <a:xfrm>
            <a:off x="457200" y="1954463"/>
            <a:ext cx="8229600" cy="3579312"/>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normAutofit/>
          </a:bodyPr>
          <a:lstStyle/>
          <a:p>
            <a:fld id="{0003C34F-64AE-4C10-BEEF-8CA998F29B5C}" type="slidenum">
              <a:rPr lang="en-US" smtClean="0"/>
              <a:pPr/>
              <a:t>29</a:t>
            </a:fld>
            <a:endParaRPr lang="en-US"/>
          </a:p>
        </p:txBody>
      </p:sp>
      <p:sp>
        <p:nvSpPr>
          <p:cNvPr id="2" name="Title 1"/>
          <p:cNvSpPr>
            <a:spLocks noGrp="1"/>
          </p:cNvSpPr>
          <p:nvPr>
            <p:ph type="title"/>
          </p:nvPr>
        </p:nvSpPr>
        <p:spPr/>
        <p:txBody>
          <a:bodyPr>
            <a:normAutofit/>
          </a:bodyPr>
          <a:lstStyle/>
          <a:p>
            <a:pPr algn="l"/>
            <a:r>
              <a:rPr lang="en-US" sz="2800" dirty="0"/>
              <a:t>Graphically:</a:t>
            </a:r>
          </a:p>
        </p:txBody>
      </p:sp>
      <p:sp>
        <p:nvSpPr>
          <p:cNvPr id="3" name="Date Placeholder 2">
            <a:extLst>
              <a:ext uri="{FF2B5EF4-FFF2-40B4-BE49-F238E27FC236}">
                <a16:creationId xmlns:a16="http://schemas.microsoft.com/office/drawing/2014/main" id="{2D816345-0D5A-4464-B56F-A8F49EE5E3F3}"/>
              </a:ext>
            </a:extLst>
          </p:cNvPr>
          <p:cNvSpPr>
            <a:spLocks noGrp="1"/>
          </p:cNvSpPr>
          <p:nvPr>
            <p:ph type="dt" sz="half" idx="10"/>
          </p:nvPr>
        </p:nvSpPr>
        <p:spPr/>
        <p:txBody>
          <a:bodyPr/>
          <a:lstStyle/>
          <a:p>
            <a:fld id="{F14A6F7E-7194-4AEA-8B33-2B8310B5BCC5}" type="datetime1">
              <a:rPr lang="en-US" smtClean="0"/>
              <a:t>3/22/2018</a:t>
            </a:fld>
            <a:endParaRPr lang="en-US"/>
          </a:p>
        </p:txBody>
      </p:sp>
      <p:sp>
        <p:nvSpPr>
          <p:cNvPr id="4" name="Footer Placeholder 3">
            <a:extLst>
              <a:ext uri="{FF2B5EF4-FFF2-40B4-BE49-F238E27FC236}">
                <a16:creationId xmlns:a16="http://schemas.microsoft.com/office/drawing/2014/main" id="{D81FFA97-BC1B-41D7-907D-B6FFDAC80FF7}"/>
              </a:ext>
            </a:extLst>
          </p:cNvPr>
          <p:cNvSpPr>
            <a:spLocks noGrp="1"/>
          </p:cNvSpPr>
          <p:nvPr>
            <p:ph type="ftr" sz="quarter" idx="11"/>
          </p:nvPr>
        </p:nvSpPr>
        <p:spPr>
          <a:xfrm>
            <a:off x="3733800" y="6407944"/>
            <a:ext cx="2996953" cy="365125"/>
          </a:xfrm>
        </p:spPr>
        <p:txBody>
          <a:bodyPr/>
          <a:lstStyle/>
          <a:p>
            <a:r>
              <a:rPr lang="en-US"/>
              <a:t>ICC Process Operations    ENGT-1340 Rev A</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en-US" sz="2400" dirty="0"/>
          </a:p>
          <a:p>
            <a:endParaRPr lang="en-US" sz="2400" dirty="0"/>
          </a:p>
          <a:p>
            <a:r>
              <a:rPr lang="en-US" sz="2400" dirty="0"/>
              <a:t>Otherwise known as:</a:t>
            </a:r>
          </a:p>
          <a:p>
            <a:endParaRPr lang="en-US" sz="2400" dirty="0"/>
          </a:p>
          <a:p>
            <a:r>
              <a:rPr lang="en-US" sz="2400" dirty="0"/>
              <a:t>Introduction to the Dark Arts</a:t>
            </a:r>
          </a:p>
        </p:txBody>
      </p:sp>
      <p:sp>
        <p:nvSpPr>
          <p:cNvPr id="5" name="Slide Number Placeholder 4"/>
          <p:cNvSpPr>
            <a:spLocks noGrp="1"/>
          </p:cNvSpPr>
          <p:nvPr>
            <p:ph type="sldNum" sz="quarter" idx="12"/>
          </p:nvPr>
        </p:nvSpPr>
        <p:spPr/>
        <p:txBody>
          <a:bodyPr>
            <a:normAutofit/>
          </a:bodyPr>
          <a:lstStyle/>
          <a:p>
            <a:fld id="{0003C34F-64AE-4C10-BEEF-8CA998F29B5C}" type="slidenum">
              <a:rPr lang="en-US" smtClean="0"/>
              <a:pPr/>
              <a:t>3</a:t>
            </a:fld>
            <a:endParaRPr lang="en-US"/>
          </a:p>
        </p:txBody>
      </p:sp>
      <p:sp>
        <p:nvSpPr>
          <p:cNvPr id="2" name="Title 1"/>
          <p:cNvSpPr>
            <a:spLocks noGrp="1"/>
          </p:cNvSpPr>
          <p:nvPr>
            <p:ph type="title"/>
          </p:nvPr>
        </p:nvSpPr>
        <p:spPr/>
        <p:txBody>
          <a:bodyPr>
            <a:normAutofit/>
          </a:bodyPr>
          <a:lstStyle/>
          <a:p>
            <a:r>
              <a:rPr lang="en-US" sz="2800" dirty="0"/>
              <a:t>Fundamentals of Process Control</a:t>
            </a:r>
          </a:p>
        </p:txBody>
      </p:sp>
      <p:sp>
        <p:nvSpPr>
          <p:cNvPr id="4" name="Date Placeholder 3">
            <a:extLst>
              <a:ext uri="{FF2B5EF4-FFF2-40B4-BE49-F238E27FC236}">
                <a16:creationId xmlns:a16="http://schemas.microsoft.com/office/drawing/2014/main" id="{04355178-4443-4A10-A130-A8E3024F7D02}"/>
              </a:ext>
            </a:extLst>
          </p:cNvPr>
          <p:cNvSpPr>
            <a:spLocks noGrp="1"/>
          </p:cNvSpPr>
          <p:nvPr>
            <p:ph type="dt" sz="half" idx="10"/>
          </p:nvPr>
        </p:nvSpPr>
        <p:spPr/>
        <p:txBody>
          <a:bodyPr/>
          <a:lstStyle/>
          <a:p>
            <a:fld id="{CDC4D5E5-04AF-4A5E-8334-03FCC9959D71}" type="datetime1">
              <a:rPr lang="en-US" smtClean="0"/>
              <a:t>3/22/2018</a:t>
            </a:fld>
            <a:endParaRPr lang="en-US"/>
          </a:p>
        </p:txBody>
      </p:sp>
      <p:sp>
        <p:nvSpPr>
          <p:cNvPr id="6" name="Footer Placeholder 5">
            <a:extLst>
              <a:ext uri="{FF2B5EF4-FFF2-40B4-BE49-F238E27FC236}">
                <a16:creationId xmlns:a16="http://schemas.microsoft.com/office/drawing/2014/main" id="{B03B3C68-01E8-4E17-A170-2775D1CA204C}"/>
              </a:ext>
            </a:extLst>
          </p:cNvPr>
          <p:cNvSpPr>
            <a:spLocks noGrp="1"/>
          </p:cNvSpPr>
          <p:nvPr>
            <p:ph type="ftr" sz="quarter" idx="11"/>
          </p:nvPr>
        </p:nvSpPr>
        <p:spPr>
          <a:xfrm>
            <a:off x="3810000" y="6407944"/>
            <a:ext cx="2920753" cy="365125"/>
          </a:xfrm>
        </p:spPr>
        <p:txBody>
          <a:bodyPr/>
          <a:lstStyle/>
          <a:p>
            <a:r>
              <a:rPr lang="en-US"/>
              <a:t>ICC Process Operations    ENGT-1340 Rev A</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Discussion:	</a:t>
            </a:r>
          </a:p>
          <a:p>
            <a:pPr lvl="1"/>
            <a:r>
              <a:rPr lang="en-US" dirty="0"/>
              <a:t>Advantages/Disadvantages</a:t>
            </a:r>
          </a:p>
          <a:p>
            <a:endParaRPr lang="en-US" dirty="0"/>
          </a:p>
        </p:txBody>
      </p:sp>
      <p:sp>
        <p:nvSpPr>
          <p:cNvPr id="3" name="Slide Number Placeholder 2"/>
          <p:cNvSpPr>
            <a:spLocks noGrp="1"/>
          </p:cNvSpPr>
          <p:nvPr>
            <p:ph type="sldNum" sz="quarter" idx="12"/>
          </p:nvPr>
        </p:nvSpPr>
        <p:spPr/>
        <p:txBody>
          <a:bodyPr/>
          <a:lstStyle/>
          <a:p>
            <a:fld id="{0003C34F-64AE-4C10-BEEF-8CA998F29B5C}" type="slidenum">
              <a:rPr lang="en-US" smtClean="0"/>
              <a:pPr/>
              <a:t>30</a:t>
            </a:fld>
            <a:endParaRPr lang="en-US"/>
          </a:p>
        </p:txBody>
      </p:sp>
      <p:sp>
        <p:nvSpPr>
          <p:cNvPr id="4" name="Title 3"/>
          <p:cNvSpPr>
            <a:spLocks noGrp="1"/>
          </p:cNvSpPr>
          <p:nvPr>
            <p:ph type="title"/>
          </p:nvPr>
        </p:nvSpPr>
        <p:spPr/>
        <p:txBody>
          <a:bodyPr>
            <a:normAutofit/>
          </a:bodyPr>
          <a:lstStyle/>
          <a:p>
            <a:r>
              <a:rPr lang="en-US" sz="2800" dirty="0"/>
              <a:t>Feed Forward Control</a:t>
            </a:r>
          </a:p>
        </p:txBody>
      </p:sp>
      <p:sp>
        <p:nvSpPr>
          <p:cNvPr id="5" name="Date Placeholder 4">
            <a:extLst>
              <a:ext uri="{FF2B5EF4-FFF2-40B4-BE49-F238E27FC236}">
                <a16:creationId xmlns:a16="http://schemas.microsoft.com/office/drawing/2014/main" id="{EA5F93C9-655A-47E9-8C5C-EAB2DCEDE211}"/>
              </a:ext>
            </a:extLst>
          </p:cNvPr>
          <p:cNvSpPr>
            <a:spLocks noGrp="1"/>
          </p:cNvSpPr>
          <p:nvPr>
            <p:ph type="dt" sz="half" idx="10"/>
          </p:nvPr>
        </p:nvSpPr>
        <p:spPr/>
        <p:txBody>
          <a:bodyPr/>
          <a:lstStyle/>
          <a:p>
            <a:fld id="{EF2638E5-275A-4766-92AA-F54BF33A12BA}" type="datetime1">
              <a:rPr lang="en-US" smtClean="0"/>
              <a:t>3/22/2018</a:t>
            </a:fld>
            <a:endParaRPr lang="en-US"/>
          </a:p>
        </p:txBody>
      </p:sp>
      <p:sp>
        <p:nvSpPr>
          <p:cNvPr id="6" name="Footer Placeholder 5">
            <a:extLst>
              <a:ext uri="{FF2B5EF4-FFF2-40B4-BE49-F238E27FC236}">
                <a16:creationId xmlns:a16="http://schemas.microsoft.com/office/drawing/2014/main" id="{F90220FA-28B3-4C6D-A649-B5E8CC3732D3}"/>
              </a:ext>
            </a:extLst>
          </p:cNvPr>
          <p:cNvSpPr>
            <a:spLocks noGrp="1"/>
          </p:cNvSpPr>
          <p:nvPr>
            <p:ph type="ftr" sz="quarter" idx="11"/>
          </p:nvPr>
        </p:nvSpPr>
        <p:spPr>
          <a:xfrm>
            <a:off x="3733800" y="6407944"/>
            <a:ext cx="2996953" cy="365125"/>
          </a:xfrm>
        </p:spPr>
        <p:txBody>
          <a:bodyPr/>
          <a:lstStyle/>
          <a:p>
            <a:r>
              <a:rPr lang="en-US"/>
              <a:t>ICC Process Operations    ENGT-1340 Rev A</a:t>
            </a:r>
            <a:endParaRPr lang="en-US" dirty="0"/>
          </a:p>
        </p:txBody>
      </p:sp>
    </p:spTree>
    <p:extLst>
      <p:ext uri="{BB962C8B-B14F-4D97-AF65-F5344CB8AC3E}">
        <p14:creationId xmlns:p14="http://schemas.microsoft.com/office/powerpoint/2010/main" val="29473785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400" dirty="0"/>
              <a:t>Feedforward rarely used without Feedback Control</a:t>
            </a:r>
          </a:p>
          <a:p>
            <a:r>
              <a:rPr lang="en-US" sz="2400" dirty="0"/>
              <a:t>Feedforward Control underutilized in Industry</a:t>
            </a:r>
          </a:p>
          <a:p>
            <a:endParaRPr lang="en-US" sz="2400" dirty="0"/>
          </a:p>
          <a:p>
            <a:endParaRPr lang="en-US" sz="2400" dirty="0"/>
          </a:p>
        </p:txBody>
      </p:sp>
      <p:sp>
        <p:nvSpPr>
          <p:cNvPr id="5" name="Slide Number Placeholder 4"/>
          <p:cNvSpPr>
            <a:spLocks noGrp="1"/>
          </p:cNvSpPr>
          <p:nvPr>
            <p:ph type="sldNum" sz="quarter" idx="12"/>
          </p:nvPr>
        </p:nvSpPr>
        <p:spPr/>
        <p:txBody>
          <a:bodyPr>
            <a:normAutofit/>
          </a:bodyPr>
          <a:lstStyle/>
          <a:p>
            <a:fld id="{0003C34F-64AE-4C10-BEEF-8CA998F29B5C}" type="slidenum">
              <a:rPr lang="en-US" smtClean="0"/>
              <a:pPr/>
              <a:t>31</a:t>
            </a:fld>
            <a:endParaRPr lang="en-US"/>
          </a:p>
        </p:txBody>
      </p:sp>
      <p:sp>
        <p:nvSpPr>
          <p:cNvPr id="2" name="Title 1"/>
          <p:cNvSpPr>
            <a:spLocks noGrp="1"/>
          </p:cNvSpPr>
          <p:nvPr>
            <p:ph type="title"/>
          </p:nvPr>
        </p:nvSpPr>
        <p:spPr/>
        <p:txBody>
          <a:bodyPr>
            <a:normAutofit/>
          </a:bodyPr>
          <a:lstStyle/>
          <a:p>
            <a:pPr algn="l"/>
            <a:r>
              <a:rPr lang="en-US" sz="2800" dirty="0"/>
              <a:t>Net Result</a:t>
            </a:r>
          </a:p>
        </p:txBody>
      </p:sp>
      <p:sp>
        <p:nvSpPr>
          <p:cNvPr id="4" name="Date Placeholder 3">
            <a:extLst>
              <a:ext uri="{FF2B5EF4-FFF2-40B4-BE49-F238E27FC236}">
                <a16:creationId xmlns:a16="http://schemas.microsoft.com/office/drawing/2014/main" id="{ADB9C977-3A31-42BD-B58C-9A177FF527DA}"/>
              </a:ext>
            </a:extLst>
          </p:cNvPr>
          <p:cNvSpPr>
            <a:spLocks noGrp="1"/>
          </p:cNvSpPr>
          <p:nvPr>
            <p:ph type="dt" sz="half" idx="10"/>
          </p:nvPr>
        </p:nvSpPr>
        <p:spPr/>
        <p:txBody>
          <a:bodyPr/>
          <a:lstStyle/>
          <a:p>
            <a:fld id="{D71F6940-0385-4FCC-B753-F816034DC75C}" type="datetime1">
              <a:rPr lang="en-US" smtClean="0"/>
              <a:t>3/22/2018</a:t>
            </a:fld>
            <a:endParaRPr lang="en-US"/>
          </a:p>
        </p:txBody>
      </p:sp>
      <p:sp>
        <p:nvSpPr>
          <p:cNvPr id="6" name="Footer Placeholder 5">
            <a:extLst>
              <a:ext uri="{FF2B5EF4-FFF2-40B4-BE49-F238E27FC236}">
                <a16:creationId xmlns:a16="http://schemas.microsoft.com/office/drawing/2014/main" id="{9D4AD0AD-DEA9-4DAD-A798-1E4C9DD3652B}"/>
              </a:ext>
            </a:extLst>
          </p:cNvPr>
          <p:cNvSpPr>
            <a:spLocks noGrp="1"/>
          </p:cNvSpPr>
          <p:nvPr>
            <p:ph type="ftr" sz="quarter" idx="11"/>
          </p:nvPr>
        </p:nvSpPr>
        <p:spPr>
          <a:xfrm>
            <a:off x="3733800" y="6407944"/>
            <a:ext cx="2996953" cy="365125"/>
          </a:xfrm>
        </p:spPr>
        <p:txBody>
          <a:bodyPr/>
          <a:lstStyle/>
          <a:p>
            <a:r>
              <a:rPr lang="en-US"/>
              <a:t>ICC Process Operations    ENGT-1340 Rev A</a:t>
            </a: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Heat Exchanger</a:t>
            </a:r>
          </a:p>
          <a:p>
            <a:endParaRPr lang="en-US" dirty="0"/>
          </a:p>
        </p:txBody>
      </p:sp>
      <p:sp>
        <p:nvSpPr>
          <p:cNvPr id="3" name="Slide Number Placeholder 2"/>
          <p:cNvSpPr>
            <a:spLocks noGrp="1"/>
          </p:cNvSpPr>
          <p:nvPr>
            <p:ph type="sldNum" sz="quarter" idx="12"/>
          </p:nvPr>
        </p:nvSpPr>
        <p:spPr/>
        <p:txBody>
          <a:bodyPr/>
          <a:lstStyle/>
          <a:p>
            <a:fld id="{0003C34F-64AE-4C10-BEEF-8CA998F29B5C}" type="slidenum">
              <a:rPr lang="en-US" smtClean="0"/>
              <a:pPr/>
              <a:t>32</a:t>
            </a:fld>
            <a:endParaRPr lang="en-US"/>
          </a:p>
        </p:txBody>
      </p:sp>
      <p:sp>
        <p:nvSpPr>
          <p:cNvPr id="4" name="Title 3"/>
          <p:cNvSpPr>
            <a:spLocks noGrp="1"/>
          </p:cNvSpPr>
          <p:nvPr>
            <p:ph type="title"/>
          </p:nvPr>
        </p:nvSpPr>
        <p:spPr/>
        <p:txBody>
          <a:bodyPr>
            <a:normAutofit/>
          </a:bodyPr>
          <a:lstStyle/>
          <a:p>
            <a:r>
              <a:rPr lang="en-US" sz="2800" dirty="0"/>
              <a:t>Feed Forward with Feedback Control</a:t>
            </a:r>
          </a:p>
        </p:txBody>
      </p:sp>
      <p:sp>
        <p:nvSpPr>
          <p:cNvPr id="5" name="Date Placeholder 4">
            <a:extLst>
              <a:ext uri="{FF2B5EF4-FFF2-40B4-BE49-F238E27FC236}">
                <a16:creationId xmlns:a16="http://schemas.microsoft.com/office/drawing/2014/main" id="{039198AA-2602-444F-9431-A97A353EA518}"/>
              </a:ext>
            </a:extLst>
          </p:cNvPr>
          <p:cNvSpPr>
            <a:spLocks noGrp="1"/>
          </p:cNvSpPr>
          <p:nvPr>
            <p:ph type="dt" sz="half" idx="10"/>
          </p:nvPr>
        </p:nvSpPr>
        <p:spPr/>
        <p:txBody>
          <a:bodyPr/>
          <a:lstStyle/>
          <a:p>
            <a:fld id="{96B4DFFC-E9CE-4F17-9DCE-7542D6472C58}" type="datetime1">
              <a:rPr lang="en-US" smtClean="0"/>
              <a:t>3/22/2018</a:t>
            </a:fld>
            <a:endParaRPr lang="en-US"/>
          </a:p>
        </p:txBody>
      </p:sp>
      <p:sp>
        <p:nvSpPr>
          <p:cNvPr id="6" name="Footer Placeholder 5">
            <a:extLst>
              <a:ext uri="{FF2B5EF4-FFF2-40B4-BE49-F238E27FC236}">
                <a16:creationId xmlns:a16="http://schemas.microsoft.com/office/drawing/2014/main" id="{CF116598-3003-4A85-8BCE-EC06569CBE21}"/>
              </a:ext>
            </a:extLst>
          </p:cNvPr>
          <p:cNvSpPr>
            <a:spLocks noGrp="1"/>
          </p:cNvSpPr>
          <p:nvPr>
            <p:ph type="ftr" sz="quarter" idx="11"/>
          </p:nvPr>
        </p:nvSpPr>
        <p:spPr>
          <a:xfrm>
            <a:off x="3657600" y="6407944"/>
            <a:ext cx="3073153" cy="365125"/>
          </a:xfrm>
        </p:spPr>
        <p:txBody>
          <a:bodyPr/>
          <a:lstStyle/>
          <a:p>
            <a:r>
              <a:rPr lang="en-US"/>
              <a:t>ICC Process Operations    ENGT-1340 Rev A</a:t>
            </a:r>
            <a:endParaRPr lang="en-US" dirty="0"/>
          </a:p>
        </p:txBody>
      </p:sp>
    </p:spTree>
    <p:extLst>
      <p:ext uri="{BB962C8B-B14F-4D97-AF65-F5344CB8AC3E}">
        <p14:creationId xmlns:p14="http://schemas.microsoft.com/office/powerpoint/2010/main" val="13846087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Discussion:	</a:t>
            </a:r>
          </a:p>
          <a:p>
            <a:pPr lvl="1"/>
            <a:r>
              <a:rPr lang="en-US" dirty="0"/>
              <a:t>Advantages/Disadvantages</a:t>
            </a:r>
          </a:p>
          <a:p>
            <a:endParaRPr lang="en-US" dirty="0"/>
          </a:p>
        </p:txBody>
      </p:sp>
      <p:sp>
        <p:nvSpPr>
          <p:cNvPr id="3" name="Slide Number Placeholder 2"/>
          <p:cNvSpPr>
            <a:spLocks noGrp="1"/>
          </p:cNvSpPr>
          <p:nvPr>
            <p:ph type="sldNum" sz="quarter" idx="12"/>
          </p:nvPr>
        </p:nvSpPr>
        <p:spPr/>
        <p:txBody>
          <a:bodyPr/>
          <a:lstStyle/>
          <a:p>
            <a:fld id="{0003C34F-64AE-4C10-BEEF-8CA998F29B5C}" type="slidenum">
              <a:rPr lang="en-US" smtClean="0"/>
              <a:pPr/>
              <a:t>33</a:t>
            </a:fld>
            <a:endParaRPr lang="en-US"/>
          </a:p>
        </p:txBody>
      </p:sp>
      <p:sp>
        <p:nvSpPr>
          <p:cNvPr id="4" name="Title 3"/>
          <p:cNvSpPr>
            <a:spLocks noGrp="1"/>
          </p:cNvSpPr>
          <p:nvPr>
            <p:ph type="title"/>
          </p:nvPr>
        </p:nvSpPr>
        <p:spPr/>
        <p:txBody>
          <a:bodyPr>
            <a:normAutofit/>
          </a:bodyPr>
          <a:lstStyle/>
          <a:p>
            <a:r>
              <a:rPr lang="en-US" sz="2800" dirty="0"/>
              <a:t>Feed Forward with Feedback Control</a:t>
            </a:r>
          </a:p>
        </p:txBody>
      </p:sp>
      <p:sp>
        <p:nvSpPr>
          <p:cNvPr id="5" name="Date Placeholder 4">
            <a:extLst>
              <a:ext uri="{FF2B5EF4-FFF2-40B4-BE49-F238E27FC236}">
                <a16:creationId xmlns:a16="http://schemas.microsoft.com/office/drawing/2014/main" id="{3A1AEB49-2B3A-4319-ACF0-5376670B1FEA}"/>
              </a:ext>
            </a:extLst>
          </p:cNvPr>
          <p:cNvSpPr>
            <a:spLocks noGrp="1"/>
          </p:cNvSpPr>
          <p:nvPr>
            <p:ph type="dt" sz="half" idx="10"/>
          </p:nvPr>
        </p:nvSpPr>
        <p:spPr/>
        <p:txBody>
          <a:bodyPr/>
          <a:lstStyle/>
          <a:p>
            <a:fld id="{E2B875F3-F29D-4672-9021-3B9432E67FFA}" type="datetime1">
              <a:rPr lang="en-US" smtClean="0"/>
              <a:t>3/22/2018</a:t>
            </a:fld>
            <a:endParaRPr lang="en-US"/>
          </a:p>
        </p:txBody>
      </p:sp>
      <p:sp>
        <p:nvSpPr>
          <p:cNvPr id="6" name="Footer Placeholder 5">
            <a:extLst>
              <a:ext uri="{FF2B5EF4-FFF2-40B4-BE49-F238E27FC236}">
                <a16:creationId xmlns:a16="http://schemas.microsoft.com/office/drawing/2014/main" id="{EDEB36B2-AA79-4C2F-9CB4-4F6597874089}"/>
              </a:ext>
            </a:extLst>
          </p:cNvPr>
          <p:cNvSpPr>
            <a:spLocks noGrp="1"/>
          </p:cNvSpPr>
          <p:nvPr>
            <p:ph type="ftr" sz="quarter" idx="11"/>
          </p:nvPr>
        </p:nvSpPr>
        <p:spPr>
          <a:xfrm>
            <a:off x="3657600" y="6407944"/>
            <a:ext cx="3073153" cy="365125"/>
          </a:xfrm>
        </p:spPr>
        <p:txBody>
          <a:bodyPr/>
          <a:lstStyle/>
          <a:p>
            <a:r>
              <a:rPr lang="en-US"/>
              <a:t>ICC Process Operations    ENGT-1340 Rev A</a:t>
            </a:r>
            <a:endParaRPr lang="en-US" dirty="0"/>
          </a:p>
        </p:txBody>
      </p:sp>
    </p:spTree>
    <p:extLst>
      <p:ext uri="{BB962C8B-B14F-4D97-AF65-F5344CB8AC3E}">
        <p14:creationId xmlns:p14="http://schemas.microsoft.com/office/powerpoint/2010/main" val="1638274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400" dirty="0"/>
              <a:t>Process Control one of the least understood engineering disciplines but:</a:t>
            </a:r>
          </a:p>
          <a:p>
            <a:endParaRPr lang="en-US" sz="2400" dirty="0"/>
          </a:p>
          <a:p>
            <a:r>
              <a:rPr lang="en-US" sz="2400" dirty="0"/>
              <a:t>But here’s the thing:</a:t>
            </a:r>
          </a:p>
          <a:p>
            <a:pPr lvl="1"/>
            <a:r>
              <a:rPr lang="en-US" sz="2000" dirty="0"/>
              <a:t>Everyone uses </a:t>
            </a:r>
            <a:endParaRPr lang="en-US" sz="1600" dirty="0"/>
          </a:p>
          <a:p>
            <a:pPr lvl="1"/>
            <a:r>
              <a:rPr lang="en-US" sz="2000" dirty="0"/>
              <a:t>Few realize it or understand it.</a:t>
            </a:r>
          </a:p>
          <a:p>
            <a:pPr lvl="1"/>
            <a:endParaRPr lang="en-US" sz="2000" dirty="0"/>
          </a:p>
          <a:p>
            <a:r>
              <a:rPr lang="en-US" sz="2400" dirty="0"/>
              <a:t>The question:</a:t>
            </a:r>
          </a:p>
          <a:p>
            <a:pPr lvl="1"/>
            <a:r>
              <a:rPr lang="en-US" sz="2000" dirty="0"/>
              <a:t>How many times have you used it today?</a:t>
            </a:r>
          </a:p>
          <a:p>
            <a:endParaRPr lang="en-US" sz="2400" dirty="0"/>
          </a:p>
        </p:txBody>
      </p:sp>
      <p:sp>
        <p:nvSpPr>
          <p:cNvPr id="5" name="Slide Number Placeholder 4"/>
          <p:cNvSpPr>
            <a:spLocks noGrp="1"/>
          </p:cNvSpPr>
          <p:nvPr>
            <p:ph type="sldNum" sz="quarter" idx="12"/>
          </p:nvPr>
        </p:nvSpPr>
        <p:spPr/>
        <p:txBody>
          <a:bodyPr>
            <a:normAutofit/>
          </a:bodyPr>
          <a:lstStyle/>
          <a:p>
            <a:fld id="{0003C34F-64AE-4C10-BEEF-8CA998F29B5C}" type="slidenum">
              <a:rPr lang="en-US" smtClean="0"/>
              <a:pPr/>
              <a:t>4</a:t>
            </a:fld>
            <a:endParaRPr lang="en-US"/>
          </a:p>
        </p:txBody>
      </p:sp>
      <p:sp>
        <p:nvSpPr>
          <p:cNvPr id="2" name="Title 1"/>
          <p:cNvSpPr>
            <a:spLocks noGrp="1"/>
          </p:cNvSpPr>
          <p:nvPr>
            <p:ph type="title"/>
          </p:nvPr>
        </p:nvSpPr>
        <p:spPr/>
        <p:txBody>
          <a:bodyPr>
            <a:normAutofit/>
          </a:bodyPr>
          <a:lstStyle/>
          <a:p>
            <a:pPr algn="l"/>
            <a:r>
              <a:rPr lang="en-US" sz="2800" dirty="0"/>
              <a:t>Dark Arts?	</a:t>
            </a:r>
          </a:p>
        </p:txBody>
      </p:sp>
      <p:sp>
        <p:nvSpPr>
          <p:cNvPr id="4" name="Date Placeholder 3">
            <a:extLst>
              <a:ext uri="{FF2B5EF4-FFF2-40B4-BE49-F238E27FC236}">
                <a16:creationId xmlns:a16="http://schemas.microsoft.com/office/drawing/2014/main" id="{DFC6858B-14D1-442D-947B-D90308A7D2D2}"/>
              </a:ext>
            </a:extLst>
          </p:cNvPr>
          <p:cNvSpPr>
            <a:spLocks noGrp="1"/>
          </p:cNvSpPr>
          <p:nvPr>
            <p:ph type="dt" sz="half" idx="10"/>
          </p:nvPr>
        </p:nvSpPr>
        <p:spPr/>
        <p:txBody>
          <a:bodyPr/>
          <a:lstStyle/>
          <a:p>
            <a:fld id="{0A762A27-E359-40E7-A080-E75CBAF67926}" type="datetime1">
              <a:rPr lang="en-US" smtClean="0"/>
              <a:t>3/22/2018</a:t>
            </a:fld>
            <a:endParaRPr lang="en-US"/>
          </a:p>
        </p:txBody>
      </p:sp>
      <p:sp>
        <p:nvSpPr>
          <p:cNvPr id="6" name="Footer Placeholder 5">
            <a:extLst>
              <a:ext uri="{FF2B5EF4-FFF2-40B4-BE49-F238E27FC236}">
                <a16:creationId xmlns:a16="http://schemas.microsoft.com/office/drawing/2014/main" id="{5137B685-47DA-4AA0-B4BD-47575C20BCB1}"/>
              </a:ext>
            </a:extLst>
          </p:cNvPr>
          <p:cNvSpPr>
            <a:spLocks noGrp="1"/>
          </p:cNvSpPr>
          <p:nvPr>
            <p:ph type="ftr" sz="quarter" idx="11"/>
          </p:nvPr>
        </p:nvSpPr>
        <p:spPr>
          <a:xfrm>
            <a:off x="3810000" y="6407944"/>
            <a:ext cx="2920753" cy="365125"/>
          </a:xfrm>
        </p:spPr>
        <p:txBody>
          <a:bodyPr/>
          <a:lstStyle/>
          <a:p>
            <a:r>
              <a:rPr lang="en-US"/>
              <a:t>ICC Process Operations    ENGT-1340 Rev A</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anim calcmode="lin" valueType="num">
                                      <p:cBhvr>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1000"/>
                                        <p:tgtEl>
                                          <p:spTgt spid="3">
                                            <p:txEl>
                                              <p:pRg st="4" end="4"/>
                                            </p:txEl>
                                          </p:spTgt>
                                        </p:tgtEl>
                                      </p:cBhvr>
                                    </p:animEffect>
                                    <p:anim calcmode="lin" valueType="num">
                                      <p:cBhvr>
                                        <p:cTn id="2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1000"/>
                                        <p:tgtEl>
                                          <p:spTgt spid="3">
                                            <p:txEl>
                                              <p:pRg st="6" end="6"/>
                                            </p:txEl>
                                          </p:spTgt>
                                        </p:tgtEl>
                                      </p:cBhvr>
                                    </p:animEffect>
                                    <p:anim calcmode="lin" valueType="num">
                                      <p:cBhvr>
                                        <p:cTn id="2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1" presetClass="entr" presetSubtype="1" fill="hold"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wheel(1)">
                                      <p:cBhvr>
                                        <p:cTn id="33"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481328"/>
            <a:ext cx="7543800" cy="4525963"/>
          </a:xfrm>
        </p:spPr>
        <p:txBody>
          <a:bodyPr>
            <a:normAutofit fontScale="85000" lnSpcReduction="20000"/>
          </a:bodyPr>
          <a:lstStyle/>
          <a:p>
            <a:r>
              <a:rPr lang="en-US" sz="2200" dirty="0"/>
              <a:t>3</a:t>
            </a:r>
            <a:r>
              <a:rPr lang="en-US" sz="2200" baseline="30000" dirty="0"/>
              <a:t>rd</a:t>
            </a:r>
            <a:r>
              <a:rPr lang="en-US" sz="2200" dirty="0"/>
              <a:t> Century BC Greece</a:t>
            </a:r>
          </a:p>
          <a:p>
            <a:pPr lvl="1"/>
            <a:r>
              <a:rPr lang="en-US" sz="1900" dirty="0" err="1"/>
              <a:t>Ktesibios</a:t>
            </a:r>
            <a:r>
              <a:rPr lang="en-US" sz="1900" dirty="0"/>
              <a:t> develops level control</a:t>
            </a:r>
          </a:p>
          <a:p>
            <a:r>
              <a:rPr lang="en-US" sz="2200" dirty="0"/>
              <a:t>~1770 </a:t>
            </a:r>
          </a:p>
          <a:p>
            <a:pPr lvl="1"/>
            <a:r>
              <a:rPr lang="en-US" sz="1900" dirty="0"/>
              <a:t>Watt develops the “</a:t>
            </a:r>
            <a:r>
              <a:rPr lang="en-US" sz="1900" dirty="0" err="1"/>
              <a:t>Flyball</a:t>
            </a:r>
            <a:r>
              <a:rPr lang="en-US" sz="1900" dirty="0"/>
              <a:t>” governor</a:t>
            </a:r>
          </a:p>
          <a:p>
            <a:r>
              <a:rPr lang="en-US" sz="2200" dirty="0"/>
              <a:t>~1880</a:t>
            </a:r>
          </a:p>
          <a:p>
            <a:pPr lvl="1"/>
            <a:r>
              <a:rPr lang="en-US" sz="1800" dirty="0"/>
              <a:t>Fisher Pump Governor</a:t>
            </a:r>
          </a:p>
          <a:p>
            <a:r>
              <a:rPr lang="en-US" sz="2200" dirty="0"/>
              <a:t>Early 1930’s</a:t>
            </a:r>
          </a:p>
          <a:p>
            <a:pPr lvl="1"/>
            <a:r>
              <a:rPr lang="en-US" sz="1800" dirty="0"/>
              <a:t>Pneumatic Controls</a:t>
            </a:r>
          </a:p>
          <a:p>
            <a:pPr lvl="1"/>
            <a:r>
              <a:rPr lang="en-US" sz="1800" dirty="0"/>
              <a:t>First PID Controllers</a:t>
            </a:r>
          </a:p>
          <a:p>
            <a:r>
              <a:rPr lang="en-US" sz="2200" dirty="0"/>
              <a:t>1960’s</a:t>
            </a:r>
          </a:p>
          <a:p>
            <a:pPr lvl="1"/>
            <a:r>
              <a:rPr lang="en-US" sz="1800" dirty="0"/>
              <a:t>Analog Electronic Controls</a:t>
            </a:r>
          </a:p>
          <a:p>
            <a:pPr lvl="1"/>
            <a:r>
              <a:rPr lang="en-US" sz="1800" dirty="0"/>
              <a:t>First DDC Systems</a:t>
            </a:r>
          </a:p>
          <a:p>
            <a:r>
              <a:rPr lang="en-US" sz="2200" dirty="0"/>
              <a:t>1980’s</a:t>
            </a:r>
          </a:p>
          <a:p>
            <a:pPr lvl="1"/>
            <a:r>
              <a:rPr lang="en-US" sz="1800" dirty="0"/>
              <a:t>First DCS</a:t>
            </a:r>
          </a:p>
          <a:p>
            <a:r>
              <a:rPr lang="en-US" sz="2200" dirty="0"/>
              <a:t>Today</a:t>
            </a:r>
          </a:p>
          <a:p>
            <a:pPr lvl="1"/>
            <a:r>
              <a:rPr lang="en-US" sz="1800" dirty="0"/>
              <a:t>3</a:t>
            </a:r>
            <a:r>
              <a:rPr lang="en-US" sz="1800" baseline="30000" dirty="0"/>
              <a:t>rd</a:t>
            </a:r>
            <a:r>
              <a:rPr lang="en-US" sz="1800" dirty="0"/>
              <a:t> / 4</a:t>
            </a:r>
            <a:r>
              <a:rPr lang="en-US" sz="1800" baseline="30000" dirty="0"/>
              <a:t>th</a:t>
            </a:r>
            <a:r>
              <a:rPr lang="en-US" sz="1800" dirty="0"/>
              <a:t> Generation of DCS</a:t>
            </a:r>
          </a:p>
          <a:p>
            <a:pPr lvl="1"/>
            <a:r>
              <a:rPr lang="en-US" sz="1800" dirty="0"/>
              <a:t>Smart Controls</a:t>
            </a:r>
          </a:p>
          <a:p>
            <a:pPr lvl="1"/>
            <a:endParaRPr lang="en-US" sz="2400" dirty="0"/>
          </a:p>
          <a:p>
            <a:endParaRPr lang="en-US" dirty="0"/>
          </a:p>
        </p:txBody>
      </p:sp>
      <p:sp>
        <p:nvSpPr>
          <p:cNvPr id="5" name="Slide Number Placeholder 4"/>
          <p:cNvSpPr>
            <a:spLocks noGrp="1"/>
          </p:cNvSpPr>
          <p:nvPr>
            <p:ph type="sldNum" sz="quarter" idx="12"/>
          </p:nvPr>
        </p:nvSpPr>
        <p:spPr/>
        <p:txBody>
          <a:bodyPr>
            <a:normAutofit/>
          </a:bodyPr>
          <a:lstStyle/>
          <a:p>
            <a:fld id="{0003C34F-64AE-4C10-BEEF-8CA998F29B5C}" type="slidenum">
              <a:rPr lang="en-US" smtClean="0"/>
              <a:pPr/>
              <a:t>5</a:t>
            </a:fld>
            <a:endParaRPr lang="en-US"/>
          </a:p>
        </p:txBody>
      </p:sp>
      <p:sp>
        <p:nvSpPr>
          <p:cNvPr id="2" name="Title 1"/>
          <p:cNvSpPr>
            <a:spLocks noGrp="1"/>
          </p:cNvSpPr>
          <p:nvPr>
            <p:ph type="title"/>
          </p:nvPr>
        </p:nvSpPr>
        <p:spPr/>
        <p:txBody>
          <a:bodyPr>
            <a:normAutofit/>
          </a:bodyPr>
          <a:lstStyle/>
          <a:p>
            <a:pPr algn="l"/>
            <a:r>
              <a:rPr lang="en-US" sz="2800" dirty="0"/>
              <a:t>A Brief History	</a:t>
            </a:r>
          </a:p>
        </p:txBody>
      </p:sp>
      <p:sp>
        <p:nvSpPr>
          <p:cNvPr id="4" name="Date Placeholder 3">
            <a:extLst>
              <a:ext uri="{FF2B5EF4-FFF2-40B4-BE49-F238E27FC236}">
                <a16:creationId xmlns:a16="http://schemas.microsoft.com/office/drawing/2014/main" id="{082642E9-31C3-4C45-A2C6-3119F9A6E9E2}"/>
              </a:ext>
            </a:extLst>
          </p:cNvPr>
          <p:cNvSpPr>
            <a:spLocks noGrp="1"/>
          </p:cNvSpPr>
          <p:nvPr>
            <p:ph type="dt" sz="half" idx="10"/>
          </p:nvPr>
        </p:nvSpPr>
        <p:spPr/>
        <p:txBody>
          <a:bodyPr/>
          <a:lstStyle/>
          <a:p>
            <a:fld id="{472FF04A-6DA8-44BF-A78C-5724440E7252}" type="datetime1">
              <a:rPr lang="en-US" smtClean="0"/>
              <a:t>3/22/2018</a:t>
            </a:fld>
            <a:endParaRPr lang="en-US"/>
          </a:p>
        </p:txBody>
      </p:sp>
      <p:sp>
        <p:nvSpPr>
          <p:cNvPr id="6" name="Footer Placeholder 5">
            <a:extLst>
              <a:ext uri="{FF2B5EF4-FFF2-40B4-BE49-F238E27FC236}">
                <a16:creationId xmlns:a16="http://schemas.microsoft.com/office/drawing/2014/main" id="{34083152-B30F-466A-9B66-81E79D133A44}"/>
              </a:ext>
            </a:extLst>
          </p:cNvPr>
          <p:cNvSpPr>
            <a:spLocks noGrp="1"/>
          </p:cNvSpPr>
          <p:nvPr>
            <p:ph type="ftr" sz="quarter" idx="11"/>
          </p:nvPr>
        </p:nvSpPr>
        <p:spPr>
          <a:xfrm>
            <a:off x="3810000" y="6407944"/>
            <a:ext cx="2920753" cy="365125"/>
          </a:xfrm>
        </p:spPr>
        <p:txBody>
          <a:bodyPr/>
          <a:lstStyle/>
          <a:p>
            <a:r>
              <a:rPr lang="en-US"/>
              <a:t>ICC Process Operations    ENGT-1340 Rev A</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linds(horizontal)">
                                      <p:cBhvr>
                                        <p:cTn id="23" dur="500"/>
                                        <p:tgtEl>
                                          <p:spTgt spid="3">
                                            <p:txEl>
                                              <p:pRg st="4" end="4"/>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blinds(horizontal)">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blinds(horizontal)">
                                      <p:cBhvr>
                                        <p:cTn id="31" dur="500"/>
                                        <p:tgtEl>
                                          <p:spTgt spid="3">
                                            <p:txEl>
                                              <p:pRg st="6" end="6"/>
                                            </p:txEl>
                                          </p:spTgt>
                                        </p:tgtEl>
                                      </p:cBhvr>
                                    </p:animEffect>
                                  </p:childTnLst>
                                </p:cTn>
                              </p:par>
                              <p:par>
                                <p:cTn id="32" presetID="3" presetClass="entr" presetSubtype="10" fill="hold" nodeType="with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blinds(horizontal)">
                                      <p:cBhvr>
                                        <p:cTn id="34" dur="500"/>
                                        <p:tgtEl>
                                          <p:spTgt spid="3">
                                            <p:txEl>
                                              <p:pRg st="7" end="7"/>
                                            </p:txEl>
                                          </p:spTgt>
                                        </p:tgtEl>
                                      </p:cBhvr>
                                    </p:animEffect>
                                  </p:childTnLst>
                                </p:cTn>
                              </p:par>
                              <p:par>
                                <p:cTn id="35" presetID="3" presetClass="entr" presetSubtype="10" fill="hold"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blinds(horizontal)">
                                      <p:cBhvr>
                                        <p:cTn id="37" dur="500"/>
                                        <p:tgtEl>
                                          <p:spTgt spid="3">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blinds(horizontal)">
                                      <p:cBhvr>
                                        <p:cTn id="42" dur="500"/>
                                        <p:tgtEl>
                                          <p:spTgt spid="3">
                                            <p:txEl>
                                              <p:pRg st="9" end="9"/>
                                            </p:txEl>
                                          </p:spTgt>
                                        </p:tgtEl>
                                      </p:cBhvr>
                                    </p:animEffect>
                                  </p:childTnLst>
                                </p:cTn>
                              </p:par>
                              <p:par>
                                <p:cTn id="43" presetID="3" presetClass="entr" presetSubtype="10" fill="hold" nodeType="with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animEffect transition="in" filter="blinds(horizontal)">
                                      <p:cBhvr>
                                        <p:cTn id="45" dur="500"/>
                                        <p:tgtEl>
                                          <p:spTgt spid="3">
                                            <p:txEl>
                                              <p:pRg st="10" end="10"/>
                                            </p:txEl>
                                          </p:spTgt>
                                        </p:tgtEl>
                                      </p:cBhvr>
                                    </p:animEffect>
                                  </p:childTnLst>
                                </p:cTn>
                              </p:par>
                              <p:par>
                                <p:cTn id="46" presetID="3" presetClass="entr" presetSubtype="10" fill="hold" nodeType="withEffect">
                                  <p:stCondLst>
                                    <p:cond delay="0"/>
                                  </p:stCondLst>
                                  <p:childTnLst>
                                    <p:set>
                                      <p:cBhvr>
                                        <p:cTn id="47" dur="1" fill="hold">
                                          <p:stCondLst>
                                            <p:cond delay="0"/>
                                          </p:stCondLst>
                                        </p:cTn>
                                        <p:tgtEl>
                                          <p:spTgt spid="3">
                                            <p:txEl>
                                              <p:pRg st="11" end="11"/>
                                            </p:txEl>
                                          </p:spTgt>
                                        </p:tgtEl>
                                        <p:attrNameLst>
                                          <p:attrName>style.visibility</p:attrName>
                                        </p:attrNameLst>
                                      </p:cBhvr>
                                      <p:to>
                                        <p:strVal val="visible"/>
                                      </p:to>
                                    </p:set>
                                    <p:animEffect transition="in" filter="blinds(horizontal)">
                                      <p:cBhvr>
                                        <p:cTn id="48" dur="500"/>
                                        <p:tgtEl>
                                          <p:spTgt spid="3">
                                            <p:txEl>
                                              <p:pRg st="11" end="11"/>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nodeType="clickEffect">
                                  <p:stCondLst>
                                    <p:cond delay="0"/>
                                  </p:stCondLst>
                                  <p:childTnLst>
                                    <p:set>
                                      <p:cBhvr>
                                        <p:cTn id="52" dur="1" fill="hold">
                                          <p:stCondLst>
                                            <p:cond delay="0"/>
                                          </p:stCondLst>
                                        </p:cTn>
                                        <p:tgtEl>
                                          <p:spTgt spid="3">
                                            <p:txEl>
                                              <p:pRg st="12" end="12"/>
                                            </p:txEl>
                                          </p:spTgt>
                                        </p:tgtEl>
                                        <p:attrNameLst>
                                          <p:attrName>style.visibility</p:attrName>
                                        </p:attrNameLst>
                                      </p:cBhvr>
                                      <p:to>
                                        <p:strVal val="visible"/>
                                      </p:to>
                                    </p:set>
                                    <p:animEffect transition="in" filter="blinds(horizontal)">
                                      <p:cBhvr>
                                        <p:cTn id="53" dur="500"/>
                                        <p:tgtEl>
                                          <p:spTgt spid="3">
                                            <p:txEl>
                                              <p:pRg st="12" end="12"/>
                                            </p:txEl>
                                          </p:spTgt>
                                        </p:tgtEl>
                                      </p:cBhvr>
                                    </p:animEffect>
                                  </p:childTnLst>
                                </p:cTn>
                              </p:par>
                              <p:par>
                                <p:cTn id="54" presetID="3" presetClass="entr" presetSubtype="10" fill="hold" nodeType="withEffect">
                                  <p:stCondLst>
                                    <p:cond delay="0"/>
                                  </p:stCondLst>
                                  <p:childTnLst>
                                    <p:set>
                                      <p:cBhvr>
                                        <p:cTn id="55" dur="1" fill="hold">
                                          <p:stCondLst>
                                            <p:cond delay="0"/>
                                          </p:stCondLst>
                                        </p:cTn>
                                        <p:tgtEl>
                                          <p:spTgt spid="3">
                                            <p:txEl>
                                              <p:pRg st="13" end="13"/>
                                            </p:txEl>
                                          </p:spTgt>
                                        </p:tgtEl>
                                        <p:attrNameLst>
                                          <p:attrName>style.visibility</p:attrName>
                                        </p:attrNameLst>
                                      </p:cBhvr>
                                      <p:to>
                                        <p:strVal val="visible"/>
                                      </p:to>
                                    </p:set>
                                    <p:animEffect transition="in" filter="blinds(horizontal)">
                                      <p:cBhvr>
                                        <p:cTn id="56" dur="500"/>
                                        <p:tgtEl>
                                          <p:spTgt spid="3">
                                            <p:txEl>
                                              <p:pRg st="13" end="13"/>
                                            </p:txEl>
                                          </p:spTgt>
                                        </p:tgtEl>
                                      </p:cBhvr>
                                    </p:animEffect>
                                  </p:childTnLst>
                                </p:cTn>
                              </p:par>
                              <p:par>
                                <p:cTn id="57" presetID="3" presetClass="entr" presetSubtype="10" fill="hold" nodeType="withEffect">
                                  <p:stCondLst>
                                    <p:cond delay="0"/>
                                  </p:stCondLst>
                                  <p:childTnLst>
                                    <p:set>
                                      <p:cBhvr>
                                        <p:cTn id="58" dur="1" fill="hold">
                                          <p:stCondLst>
                                            <p:cond delay="0"/>
                                          </p:stCondLst>
                                        </p:cTn>
                                        <p:tgtEl>
                                          <p:spTgt spid="3">
                                            <p:txEl>
                                              <p:pRg st="14" end="14"/>
                                            </p:txEl>
                                          </p:spTgt>
                                        </p:tgtEl>
                                        <p:attrNameLst>
                                          <p:attrName>style.visibility</p:attrName>
                                        </p:attrNameLst>
                                      </p:cBhvr>
                                      <p:to>
                                        <p:strVal val="visible"/>
                                      </p:to>
                                    </p:set>
                                    <p:animEffect transition="in" filter="blinds(horizontal)">
                                      <p:cBhvr>
                                        <p:cTn id="59" dur="500"/>
                                        <p:tgtEl>
                                          <p:spTgt spid="3">
                                            <p:txEl>
                                              <p:pRg st="14" end="14"/>
                                            </p:txEl>
                                          </p:spTgt>
                                        </p:tgtEl>
                                      </p:cBhvr>
                                    </p:animEffect>
                                  </p:childTnLst>
                                </p:cTn>
                              </p:par>
                              <p:par>
                                <p:cTn id="60" presetID="3" presetClass="entr" presetSubtype="10" fill="hold" nodeType="withEffect">
                                  <p:stCondLst>
                                    <p:cond delay="0"/>
                                  </p:stCondLst>
                                  <p:childTnLst>
                                    <p:set>
                                      <p:cBhvr>
                                        <p:cTn id="61" dur="1" fill="hold">
                                          <p:stCondLst>
                                            <p:cond delay="0"/>
                                          </p:stCondLst>
                                        </p:cTn>
                                        <p:tgtEl>
                                          <p:spTgt spid="3">
                                            <p:txEl>
                                              <p:pRg st="15" end="15"/>
                                            </p:txEl>
                                          </p:spTgt>
                                        </p:tgtEl>
                                        <p:attrNameLst>
                                          <p:attrName>style.visibility</p:attrName>
                                        </p:attrNameLst>
                                      </p:cBhvr>
                                      <p:to>
                                        <p:strVal val="visible"/>
                                      </p:to>
                                    </p:set>
                                    <p:animEffect transition="in" filter="blinds(horizontal)">
                                      <p:cBhvr>
                                        <p:cTn id="62" dur="500"/>
                                        <p:tgtEl>
                                          <p:spTgt spid="3">
                                            <p:txEl>
                                              <p:pRg st="15" end="15"/>
                                            </p:txEl>
                                          </p:spTgt>
                                        </p:tgtEl>
                                      </p:cBhvr>
                                    </p:animEffect>
                                  </p:childTnLst>
                                </p:cTn>
                              </p:par>
                              <p:par>
                                <p:cTn id="63" presetID="3" presetClass="entr" presetSubtype="10" fill="hold" nodeType="withEffect">
                                  <p:stCondLst>
                                    <p:cond delay="0"/>
                                  </p:stCondLst>
                                  <p:childTnLst>
                                    <p:set>
                                      <p:cBhvr>
                                        <p:cTn id="64" dur="1" fill="hold">
                                          <p:stCondLst>
                                            <p:cond delay="0"/>
                                          </p:stCondLst>
                                        </p:cTn>
                                        <p:tgtEl>
                                          <p:spTgt spid="3">
                                            <p:txEl>
                                              <p:pRg st="16" end="16"/>
                                            </p:txEl>
                                          </p:spTgt>
                                        </p:tgtEl>
                                        <p:attrNameLst>
                                          <p:attrName>style.visibility</p:attrName>
                                        </p:attrNameLst>
                                      </p:cBhvr>
                                      <p:to>
                                        <p:strVal val="visible"/>
                                      </p:to>
                                    </p:set>
                                    <p:animEffect transition="in" filter="blinds(horizontal)">
                                      <p:cBhvr>
                                        <p:cTn id="65" dur="500"/>
                                        <p:tgtEl>
                                          <p:spTgt spid="3">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481328"/>
            <a:ext cx="7010400" cy="4525963"/>
          </a:xfrm>
        </p:spPr>
        <p:txBody>
          <a:bodyPr>
            <a:normAutofit/>
          </a:bodyPr>
          <a:lstStyle/>
          <a:p>
            <a:r>
              <a:rPr lang="en-US" sz="2400" dirty="0"/>
              <a:t>What are you attempting to do?</a:t>
            </a:r>
          </a:p>
          <a:p>
            <a:r>
              <a:rPr lang="en-US" sz="2400" dirty="0"/>
              <a:t>You can’t get something for nothing</a:t>
            </a:r>
          </a:p>
          <a:p>
            <a:r>
              <a:rPr lang="en-US" sz="2400" dirty="0"/>
              <a:t>If you can’t measure it or model it&gt;&gt;&gt;</a:t>
            </a:r>
          </a:p>
          <a:p>
            <a:pPr lvl="1"/>
            <a:r>
              <a:rPr lang="en-US" sz="3200" dirty="0">
                <a:solidFill>
                  <a:srgbClr val="FF0000"/>
                </a:solidFill>
              </a:rPr>
              <a:t> you can’t control it!</a:t>
            </a:r>
          </a:p>
          <a:p>
            <a:r>
              <a:rPr lang="en-US" sz="2400" dirty="0"/>
              <a:t>You must KNOW the process!!!!!</a:t>
            </a:r>
          </a:p>
          <a:p>
            <a:endParaRPr lang="en-US" sz="2400" dirty="0"/>
          </a:p>
        </p:txBody>
      </p:sp>
      <p:sp>
        <p:nvSpPr>
          <p:cNvPr id="5" name="Slide Number Placeholder 4"/>
          <p:cNvSpPr>
            <a:spLocks noGrp="1"/>
          </p:cNvSpPr>
          <p:nvPr>
            <p:ph type="sldNum" sz="quarter" idx="12"/>
          </p:nvPr>
        </p:nvSpPr>
        <p:spPr/>
        <p:txBody>
          <a:bodyPr>
            <a:normAutofit/>
          </a:bodyPr>
          <a:lstStyle/>
          <a:p>
            <a:fld id="{0003C34F-64AE-4C10-BEEF-8CA998F29B5C}" type="slidenum">
              <a:rPr lang="en-US" smtClean="0"/>
              <a:pPr/>
              <a:t>6</a:t>
            </a:fld>
            <a:endParaRPr lang="en-US"/>
          </a:p>
        </p:txBody>
      </p:sp>
      <p:sp>
        <p:nvSpPr>
          <p:cNvPr id="2" name="Title 1"/>
          <p:cNvSpPr>
            <a:spLocks noGrp="1"/>
          </p:cNvSpPr>
          <p:nvPr>
            <p:ph type="title"/>
          </p:nvPr>
        </p:nvSpPr>
        <p:spPr/>
        <p:txBody>
          <a:bodyPr>
            <a:normAutofit/>
          </a:bodyPr>
          <a:lstStyle/>
          <a:p>
            <a:pPr algn="l"/>
            <a:r>
              <a:rPr lang="en-US" sz="2800" dirty="0"/>
              <a:t>Key Points to Think About/Remember</a:t>
            </a:r>
          </a:p>
        </p:txBody>
      </p:sp>
      <p:sp>
        <p:nvSpPr>
          <p:cNvPr id="4" name="Date Placeholder 3">
            <a:extLst>
              <a:ext uri="{FF2B5EF4-FFF2-40B4-BE49-F238E27FC236}">
                <a16:creationId xmlns:a16="http://schemas.microsoft.com/office/drawing/2014/main" id="{E082E745-BAB5-42D4-8BF8-00FC5969AF0D}"/>
              </a:ext>
            </a:extLst>
          </p:cNvPr>
          <p:cNvSpPr>
            <a:spLocks noGrp="1"/>
          </p:cNvSpPr>
          <p:nvPr>
            <p:ph type="dt" sz="half" idx="10"/>
          </p:nvPr>
        </p:nvSpPr>
        <p:spPr/>
        <p:txBody>
          <a:bodyPr/>
          <a:lstStyle/>
          <a:p>
            <a:fld id="{2EE46B3F-9F89-4A03-95C3-D7CFB3D8E70B}" type="datetime1">
              <a:rPr lang="en-US" smtClean="0"/>
              <a:t>3/22/2018</a:t>
            </a:fld>
            <a:endParaRPr lang="en-US"/>
          </a:p>
        </p:txBody>
      </p:sp>
      <p:sp>
        <p:nvSpPr>
          <p:cNvPr id="6" name="Footer Placeholder 5">
            <a:extLst>
              <a:ext uri="{FF2B5EF4-FFF2-40B4-BE49-F238E27FC236}">
                <a16:creationId xmlns:a16="http://schemas.microsoft.com/office/drawing/2014/main" id="{3B5EBEE9-0E45-434A-9799-4F5EE70E5199}"/>
              </a:ext>
            </a:extLst>
          </p:cNvPr>
          <p:cNvSpPr>
            <a:spLocks noGrp="1"/>
          </p:cNvSpPr>
          <p:nvPr>
            <p:ph type="ftr" sz="quarter" idx="11"/>
          </p:nvPr>
        </p:nvSpPr>
        <p:spPr>
          <a:xfrm>
            <a:off x="3733800" y="6407944"/>
            <a:ext cx="2996953" cy="365125"/>
          </a:xfrm>
        </p:spPr>
        <p:txBody>
          <a:bodyPr/>
          <a:lstStyle/>
          <a:p>
            <a:r>
              <a:rPr lang="en-US"/>
              <a:t>ICC Process Operations    ENGT-1340 Rev A</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6"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80">
                                          <p:stCondLst>
                                            <p:cond delay="0"/>
                                          </p:stCondLst>
                                        </p:cTn>
                                        <p:tgtEl>
                                          <p:spTgt spid="3">
                                            <p:txEl>
                                              <p:pRg st="3" end="3"/>
                                            </p:txEl>
                                          </p:spTgt>
                                        </p:tgtEl>
                                      </p:cBhvr>
                                    </p:animEffect>
                                    <p:anim calcmode="lin" valueType="num">
                                      <p:cBhvr>
                                        <p:cTn id="23"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28" dur="26">
                                          <p:stCondLst>
                                            <p:cond delay="650"/>
                                          </p:stCondLst>
                                        </p:cTn>
                                        <p:tgtEl>
                                          <p:spTgt spid="3">
                                            <p:txEl>
                                              <p:pRg st="3" end="3"/>
                                            </p:txEl>
                                          </p:spTgt>
                                        </p:tgtEl>
                                      </p:cBhvr>
                                      <p:to x="100000" y="60000"/>
                                    </p:animScale>
                                    <p:animScale>
                                      <p:cBhvr>
                                        <p:cTn id="29" dur="166" decel="50000">
                                          <p:stCondLst>
                                            <p:cond delay="676"/>
                                          </p:stCondLst>
                                        </p:cTn>
                                        <p:tgtEl>
                                          <p:spTgt spid="3">
                                            <p:txEl>
                                              <p:pRg st="3" end="3"/>
                                            </p:txEl>
                                          </p:spTgt>
                                        </p:tgtEl>
                                      </p:cBhvr>
                                      <p:to x="100000" y="100000"/>
                                    </p:animScale>
                                    <p:animScale>
                                      <p:cBhvr>
                                        <p:cTn id="30" dur="26">
                                          <p:stCondLst>
                                            <p:cond delay="1312"/>
                                          </p:stCondLst>
                                        </p:cTn>
                                        <p:tgtEl>
                                          <p:spTgt spid="3">
                                            <p:txEl>
                                              <p:pRg st="3" end="3"/>
                                            </p:txEl>
                                          </p:spTgt>
                                        </p:tgtEl>
                                      </p:cBhvr>
                                      <p:to x="100000" y="80000"/>
                                    </p:animScale>
                                    <p:animScale>
                                      <p:cBhvr>
                                        <p:cTn id="31" dur="166" decel="50000">
                                          <p:stCondLst>
                                            <p:cond delay="1338"/>
                                          </p:stCondLst>
                                        </p:cTn>
                                        <p:tgtEl>
                                          <p:spTgt spid="3">
                                            <p:txEl>
                                              <p:pRg st="3" end="3"/>
                                            </p:txEl>
                                          </p:spTgt>
                                        </p:tgtEl>
                                      </p:cBhvr>
                                      <p:to x="100000" y="100000"/>
                                    </p:animScale>
                                    <p:animScale>
                                      <p:cBhvr>
                                        <p:cTn id="32" dur="26">
                                          <p:stCondLst>
                                            <p:cond delay="1642"/>
                                          </p:stCondLst>
                                        </p:cTn>
                                        <p:tgtEl>
                                          <p:spTgt spid="3">
                                            <p:txEl>
                                              <p:pRg st="3" end="3"/>
                                            </p:txEl>
                                          </p:spTgt>
                                        </p:tgtEl>
                                      </p:cBhvr>
                                      <p:to x="100000" y="90000"/>
                                    </p:animScale>
                                    <p:animScale>
                                      <p:cBhvr>
                                        <p:cTn id="33" dur="166" decel="50000">
                                          <p:stCondLst>
                                            <p:cond delay="1668"/>
                                          </p:stCondLst>
                                        </p:cTn>
                                        <p:tgtEl>
                                          <p:spTgt spid="3">
                                            <p:txEl>
                                              <p:pRg st="3" end="3"/>
                                            </p:txEl>
                                          </p:spTgt>
                                        </p:tgtEl>
                                      </p:cBhvr>
                                      <p:to x="100000" y="100000"/>
                                    </p:animScale>
                                    <p:animScale>
                                      <p:cBhvr>
                                        <p:cTn id="34" dur="26">
                                          <p:stCondLst>
                                            <p:cond delay="1808"/>
                                          </p:stCondLst>
                                        </p:cTn>
                                        <p:tgtEl>
                                          <p:spTgt spid="3">
                                            <p:txEl>
                                              <p:pRg st="3" end="3"/>
                                            </p:txEl>
                                          </p:spTgt>
                                        </p:tgtEl>
                                      </p:cBhvr>
                                      <p:to x="100000" y="95000"/>
                                    </p:animScale>
                                    <p:animScale>
                                      <p:cBhvr>
                                        <p:cTn id="35" dur="166" decel="50000">
                                          <p:stCondLst>
                                            <p:cond delay="1834"/>
                                          </p:stCondLst>
                                        </p:cTn>
                                        <p:tgtEl>
                                          <p:spTgt spid="3">
                                            <p:txEl>
                                              <p:pRg st="3" end="3"/>
                                            </p:txEl>
                                          </p:spTgt>
                                        </p:tgtEl>
                                      </p:cBhvr>
                                      <p:to x="100000" y="100000"/>
                                    </p:animScale>
                                  </p:childTnLst>
                                </p:cTn>
                              </p:par>
                            </p:childTnLst>
                          </p:cTn>
                        </p:par>
                      </p:childTnLst>
                    </p:cTn>
                  </p:par>
                  <p:par>
                    <p:cTn id="36" fill="hold">
                      <p:stCondLst>
                        <p:cond delay="indefinite"/>
                      </p:stCondLst>
                      <p:childTnLst>
                        <p:par>
                          <p:cTn id="37" fill="hold">
                            <p:stCondLst>
                              <p:cond delay="0"/>
                            </p:stCondLst>
                            <p:childTnLst>
                              <p:par>
                                <p:cTn id="38" presetID="45" presetClass="entr" presetSubtype="0" fill="hold"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fade">
                                      <p:cBhvr>
                                        <p:cTn id="40" dur="2000"/>
                                        <p:tgtEl>
                                          <p:spTgt spid="3">
                                            <p:txEl>
                                              <p:pRg st="4" end="4"/>
                                            </p:txEl>
                                          </p:spTgt>
                                        </p:tgtEl>
                                      </p:cBhvr>
                                    </p:animEffect>
                                    <p:anim calcmode="lin" valueType="num">
                                      <p:cBhvr>
                                        <p:cTn id="41" dur="2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42" dur="2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6" descr="npo00002c"/>
          <p:cNvPicPr>
            <a:picLocks noGrp="1" noChangeAspect="1" noChangeArrowheads="1"/>
          </p:cNvPicPr>
          <p:nvPr>
            <p:ph idx="1"/>
          </p:nvPr>
        </p:nvPicPr>
        <p:blipFill>
          <a:blip r:embed="rId3" cstate="print"/>
          <a:stretch>
            <a:fillRect/>
          </a:stretch>
        </p:blipFill>
        <p:spPr bwMode="auto">
          <a:xfrm>
            <a:off x="1143000" y="1981200"/>
            <a:ext cx="6792140" cy="2445702"/>
          </a:xfrm>
          <a:prstGeom prst="rect">
            <a:avLst/>
          </a:prstGeom>
          <a:noFill/>
          <a:ln w="9525" algn="ctr">
            <a:noFill/>
            <a:miter lim="800000"/>
            <a:headEnd/>
            <a:tailEnd/>
          </a:ln>
          <a:effectLst/>
        </p:spPr>
      </p:pic>
      <p:sp>
        <p:nvSpPr>
          <p:cNvPr id="5" name="Slide Number Placeholder 4"/>
          <p:cNvSpPr>
            <a:spLocks noGrp="1"/>
          </p:cNvSpPr>
          <p:nvPr>
            <p:ph type="sldNum" sz="quarter" idx="12"/>
          </p:nvPr>
        </p:nvSpPr>
        <p:spPr/>
        <p:txBody>
          <a:bodyPr>
            <a:normAutofit/>
          </a:bodyPr>
          <a:lstStyle/>
          <a:p>
            <a:fld id="{0003C34F-64AE-4C10-BEEF-8CA998F29B5C}" type="slidenum">
              <a:rPr lang="en-US" smtClean="0"/>
              <a:pPr/>
              <a:t>7</a:t>
            </a:fld>
            <a:endParaRPr lang="en-US"/>
          </a:p>
        </p:txBody>
      </p:sp>
      <p:sp>
        <p:nvSpPr>
          <p:cNvPr id="2" name="Title 1"/>
          <p:cNvSpPr>
            <a:spLocks noGrp="1"/>
          </p:cNvSpPr>
          <p:nvPr>
            <p:ph type="title"/>
          </p:nvPr>
        </p:nvSpPr>
        <p:spPr/>
        <p:txBody>
          <a:bodyPr>
            <a:normAutofit/>
          </a:bodyPr>
          <a:lstStyle/>
          <a:p>
            <a:pPr algn="l"/>
            <a:r>
              <a:rPr lang="en-US" sz="2800" dirty="0"/>
              <a:t>Why Process Control?</a:t>
            </a:r>
          </a:p>
        </p:txBody>
      </p:sp>
      <p:sp>
        <p:nvSpPr>
          <p:cNvPr id="3" name="Date Placeholder 2">
            <a:extLst>
              <a:ext uri="{FF2B5EF4-FFF2-40B4-BE49-F238E27FC236}">
                <a16:creationId xmlns:a16="http://schemas.microsoft.com/office/drawing/2014/main" id="{9AC5BE40-1F0C-41C6-AF30-E48E4F0D7152}"/>
              </a:ext>
            </a:extLst>
          </p:cNvPr>
          <p:cNvSpPr>
            <a:spLocks noGrp="1"/>
          </p:cNvSpPr>
          <p:nvPr>
            <p:ph type="dt" sz="half" idx="10"/>
          </p:nvPr>
        </p:nvSpPr>
        <p:spPr/>
        <p:txBody>
          <a:bodyPr/>
          <a:lstStyle/>
          <a:p>
            <a:fld id="{7A14B53A-9AE8-4512-96C4-1B47E098CE34}" type="datetime1">
              <a:rPr lang="en-US" smtClean="0"/>
              <a:t>3/22/2018</a:t>
            </a:fld>
            <a:endParaRPr lang="en-US"/>
          </a:p>
        </p:txBody>
      </p:sp>
      <p:sp>
        <p:nvSpPr>
          <p:cNvPr id="4" name="Footer Placeholder 3">
            <a:extLst>
              <a:ext uri="{FF2B5EF4-FFF2-40B4-BE49-F238E27FC236}">
                <a16:creationId xmlns:a16="http://schemas.microsoft.com/office/drawing/2014/main" id="{CEADB484-DA72-40F6-B366-78F35DB8DDD5}"/>
              </a:ext>
            </a:extLst>
          </p:cNvPr>
          <p:cNvSpPr>
            <a:spLocks noGrp="1"/>
          </p:cNvSpPr>
          <p:nvPr>
            <p:ph type="ftr" sz="quarter" idx="11"/>
          </p:nvPr>
        </p:nvSpPr>
        <p:spPr>
          <a:xfrm>
            <a:off x="3733800" y="6407944"/>
            <a:ext cx="2996953" cy="365125"/>
          </a:xfrm>
        </p:spPr>
        <p:txBody>
          <a:bodyPr/>
          <a:lstStyle/>
          <a:p>
            <a:r>
              <a:rPr lang="en-US"/>
              <a:t>ICC Process Operations    ENGT-1340 Rev A</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400" dirty="0"/>
              <a:t>A system of equipment designed to manufacture a product with a specific set of desired qualities.</a:t>
            </a:r>
          </a:p>
          <a:p>
            <a:pPr lvl="1"/>
            <a:r>
              <a:rPr lang="en-US" sz="2000" dirty="0"/>
              <a:t>Process Area: Single unit power plant </a:t>
            </a:r>
          </a:p>
          <a:p>
            <a:pPr lvl="2"/>
            <a:r>
              <a:rPr lang="en-US" sz="1800" dirty="0"/>
              <a:t>Final Product: Electricity</a:t>
            </a:r>
          </a:p>
          <a:p>
            <a:pPr lvl="1"/>
            <a:r>
              <a:rPr lang="en-US" sz="2000" dirty="0"/>
              <a:t>Process Unit: The Boiler</a:t>
            </a:r>
          </a:p>
          <a:p>
            <a:pPr lvl="2"/>
            <a:r>
              <a:rPr lang="en-US" sz="1600" dirty="0"/>
              <a:t>Intermediate Product: Steam</a:t>
            </a:r>
          </a:p>
          <a:p>
            <a:pPr lvl="1"/>
            <a:r>
              <a:rPr lang="en-US" sz="2000" dirty="0"/>
              <a:t>Process Systems &amp; Equipment: </a:t>
            </a:r>
          </a:p>
          <a:p>
            <a:pPr lvl="2"/>
            <a:r>
              <a:rPr lang="en-US" sz="1800" dirty="0"/>
              <a:t>Air Handling: Flow &amp; Temp Control of Combustion Air</a:t>
            </a:r>
          </a:p>
          <a:p>
            <a:pPr lvl="3"/>
            <a:r>
              <a:rPr lang="en-US" sz="1600" dirty="0"/>
              <a:t>Fans, Air Preheater(s), Control Elements,   </a:t>
            </a:r>
          </a:p>
          <a:p>
            <a:pPr lvl="2"/>
            <a:r>
              <a:rPr lang="en-US" sz="1800" dirty="0"/>
              <a:t>FW system: Quality, Level, Flow &amp; Temp of Boiler </a:t>
            </a:r>
            <a:r>
              <a:rPr lang="en-US" sz="1800" dirty="0" err="1"/>
              <a:t>FeedWater</a:t>
            </a:r>
            <a:endParaRPr lang="en-US" sz="1800" dirty="0"/>
          </a:p>
          <a:p>
            <a:pPr lvl="3"/>
            <a:r>
              <a:rPr lang="en-US" sz="1600" dirty="0"/>
              <a:t>FW Storage, DEA, FW heater(s), Economizer, FWP, </a:t>
            </a:r>
          </a:p>
          <a:p>
            <a:pPr lvl="1"/>
            <a:r>
              <a:rPr lang="en-US" sz="2000" dirty="0"/>
              <a:t>Process Sub Systems</a:t>
            </a:r>
          </a:p>
          <a:p>
            <a:pPr lvl="2"/>
            <a:r>
              <a:rPr lang="en-US" sz="1600" dirty="0"/>
              <a:t>FW Chemical Treatment, RO system, Soot Blowing, Slag Mgt.</a:t>
            </a:r>
          </a:p>
          <a:p>
            <a:endParaRPr lang="en-US" sz="2000" dirty="0"/>
          </a:p>
          <a:p>
            <a:pPr lvl="1"/>
            <a:endParaRPr lang="en-US" sz="2000" dirty="0"/>
          </a:p>
        </p:txBody>
      </p:sp>
      <p:sp>
        <p:nvSpPr>
          <p:cNvPr id="5" name="Slide Number Placeholder 4"/>
          <p:cNvSpPr>
            <a:spLocks noGrp="1"/>
          </p:cNvSpPr>
          <p:nvPr>
            <p:ph type="sldNum" sz="quarter" idx="12"/>
          </p:nvPr>
        </p:nvSpPr>
        <p:spPr/>
        <p:txBody>
          <a:bodyPr>
            <a:normAutofit/>
          </a:bodyPr>
          <a:lstStyle/>
          <a:p>
            <a:fld id="{0003C34F-64AE-4C10-BEEF-8CA998F29B5C}" type="slidenum">
              <a:rPr lang="en-US" smtClean="0"/>
              <a:pPr/>
              <a:t>8</a:t>
            </a:fld>
            <a:endParaRPr lang="en-US"/>
          </a:p>
        </p:txBody>
      </p:sp>
      <p:sp>
        <p:nvSpPr>
          <p:cNvPr id="2" name="Title 1"/>
          <p:cNvSpPr>
            <a:spLocks noGrp="1"/>
          </p:cNvSpPr>
          <p:nvPr>
            <p:ph type="title"/>
          </p:nvPr>
        </p:nvSpPr>
        <p:spPr/>
        <p:txBody>
          <a:bodyPr>
            <a:normAutofit/>
          </a:bodyPr>
          <a:lstStyle/>
          <a:p>
            <a:pPr algn="l"/>
            <a:r>
              <a:rPr lang="en-US" sz="2800" dirty="0"/>
              <a:t>What is a process?</a:t>
            </a:r>
          </a:p>
        </p:txBody>
      </p:sp>
      <p:sp>
        <p:nvSpPr>
          <p:cNvPr id="4" name="Date Placeholder 3">
            <a:extLst>
              <a:ext uri="{FF2B5EF4-FFF2-40B4-BE49-F238E27FC236}">
                <a16:creationId xmlns:a16="http://schemas.microsoft.com/office/drawing/2014/main" id="{843D30A0-3E2D-4A7A-9B09-6FB63C50E0D5}"/>
              </a:ext>
            </a:extLst>
          </p:cNvPr>
          <p:cNvSpPr>
            <a:spLocks noGrp="1"/>
          </p:cNvSpPr>
          <p:nvPr>
            <p:ph type="dt" sz="half" idx="10"/>
          </p:nvPr>
        </p:nvSpPr>
        <p:spPr/>
        <p:txBody>
          <a:bodyPr/>
          <a:lstStyle/>
          <a:p>
            <a:fld id="{658D38D0-EC04-40E5-BA53-C5DA331DE655}" type="datetime1">
              <a:rPr lang="en-US" smtClean="0"/>
              <a:t>3/22/2018</a:t>
            </a:fld>
            <a:endParaRPr lang="en-US"/>
          </a:p>
        </p:txBody>
      </p:sp>
      <p:sp>
        <p:nvSpPr>
          <p:cNvPr id="6" name="Footer Placeholder 5">
            <a:extLst>
              <a:ext uri="{FF2B5EF4-FFF2-40B4-BE49-F238E27FC236}">
                <a16:creationId xmlns:a16="http://schemas.microsoft.com/office/drawing/2014/main" id="{7DBEFB62-BB56-4AFE-ACB7-9463FCC84E3F}"/>
              </a:ext>
            </a:extLst>
          </p:cNvPr>
          <p:cNvSpPr>
            <a:spLocks noGrp="1"/>
          </p:cNvSpPr>
          <p:nvPr>
            <p:ph type="ftr" sz="quarter" idx="11"/>
          </p:nvPr>
        </p:nvSpPr>
        <p:spPr>
          <a:xfrm>
            <a:off x="3733800" y="6407944"/>
            <a:ext cx="2996953" cy="365125"/>
          </a:xfrm>
        </p:spPr>
        <p:txBody>
          <a:bodyPr/>
          <a:lstStyle/>
          <a:p>
            <a:r>
              <a:rPr lang="en-US"/>
              <a:t>ICC Process Operations    ENGT-1340 Rev A</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linds(horizontal)">
                                      <p:cBhvr>
                                        <p:cTn id="15" dur="500"/>
                                        <p:tgtEl>
                                          <p:spTgt spid="3">
                                            <p:txEl>
                                              <p:pRg st="3" end="3"/>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blinds(horizontal)">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blinds(horizontal)">
                                      <p:cBhvr>
                                        <p:cTn id="23" dur="500"/>
                                        <p:tgtEl>
                                          <p:spTgt spid="3">
                                            <p:txEl>
                                              <p:pRg st="5" end="5"/>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blinds(horizontal)">
                                      <p:cBhvr>
                                        <p:cTn id="26" dur="500"/>
                                        <p:tgtEl>
                                          <p:spTgt spid="3">
                                            <p:txEl>
                                              <p:pRg st="6" end="6"/>
                                            </p:txEl>
                                          </p:spTgt>
                                        </p:tgtEl>
                                      </p:cBhvr>
                                    </p:animEffect>
                                  </p:childTnLst>
                                </p:cTn>
                              </p:par>
                              <p:par>
                                <p:cTn id="27" presetID="3" presetClass="entr" presetSubtype="10"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blinds(horizontal)">
                                      <p:cBhvr>
                                        <p:cTn id="29" dur="500"/>
                                        <p:tgtEl>
                                          <p:spTgt spid="3">
                                            <p:txEl>
                                              <p:pRg st="7" end="7"/>
                                            </p:txEl>
                                          </p:spTgt>
                                        </p:tgtEl>
                                      </p:cBhvr>
                                    </p:animEffect>
                                  </p:childTnLst>
                                </p:cTn>
                              </p:par>
                              <p:par>
                                <p:cTn id="30" presetID="3" presetClass="entr" presetSubtype="10" fill="hold" nodeType="with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blinds(horizontal)">
                                      <p:cBhvr>
                                        <p:cTn id="32" dur="500"/>
                                        <p:tgtEl>
                                          <p:spTgt spid="3">
                                            <p:txEl>
                                              <p:pRg st="8" end="8"/>
                                            </p:txEl>
                                          </p:spTgt>
                                        </p:tgtEl>
                                      </p:cBhvr>
                                    </p:animEffect>
                                  </p:childTnLst>
                                </p:cTn>
                              </p:par>
                              <p:par>
                                <p:cTn id="33" presetID="3" presetClass="entr" presetSubtype="10" fill="hold"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Effect transition="in" filter="blinds(horizontal)">
                                      <p:cBhvr>
                                        <p:cTn id="35" dur="500"/>
                                        <p:tgtEl>
                                          <p:spTgt spid="3">
                                            <p:txEl>
                                              <p:pRg st="9" end="9"/>
                                            </p:txEl>
                                          </p:spTgt>
                                        </p:tgtEl>
                                      </p:cBhvr>
                                    </p:animEffect>
                                  </p:childTnLst>
                                </p:cTn>
                              </p:par>
                              <p:par>
                                <p:cTn id="36" presetID="3" presetClass="entr" presetSubtype="10" fill="hold" nodeType="withEffect">
                                  <p:stCondLst>
                                    <p:cond delay="0"/>
                                  </p:stCondLst>
                                  <p:childTnLst>
                                    <p:set>
                                      <p:cBhvr>
                                        <p:cTn id="37" dur="1" fill="hold">
                                          <p:stCondLst>
                                            <p:cond delay="0"/>
                                          </p:stCondLst>
                                        </p:cTn>
                                        <p:tgtEl>
                                          <p:spTgt spid="3">
                                            <p:txEl>
                                              <p:pRg st="10" end="10"/>
                                            </p:txEl>
                                          </p:spTgt>
                                        </p:tgtEl>
                                        <p:attrNameLst>
                                          <p:attrName>style.visibility</p:attrName>
                                        </p:attrNameLst>
                                      </p:cBhvr>
                                      <p:to>
                                        <p:strVal val="visible"/>
                                      </p:to>
                                    </p:set>
                                    <p:animEffect transition="in" filter="blinds(horizontal)">
                                      <p:cBhvr>
                                        <p:cTn id="38" dur="500"/>
                                        <p:tgtEl>
                                          <p:spTgt spid="3">
                                            <p:txEl>
                                              <p:pRg st="10" end="10"/>
                                            </p:txEl>
                                          </p:spTgt>
                                        </p:tgtEl>
                                      </p:cBhvr>
                                    </p:animEffect>
                                  </p:childTnLst>
                                </p:cTn>
                              </p:par>
                              <p:par>
                                <p:cTn id="39" presetID="3" presetClass="entr" presetSubtype="10" fill="hold" nodeType="withEffect">
                                  <p:stCondLst>
                                    <p:cond delay="0"/>
                                  </p:stCondLst>
                                  <p:childTnLst>
                                    <p:set>
                                      <p:cBhvr>
                                        <p:cTn id="40" dur="1" fill="hold">
                                          <p:stCondLst>
                                            <p:cond delay="0"/>
                                          </p:stCondLst>
                                        </p:cTn>
                                        <p:tgtEl>
                                          <p:spTgt spid="3">
                                            <p:txEl>
                                              <p:pRg st="11" end="11"/>
                                            </p:txEl>
                                          </p:spTgt>
                                        </p:tgtEl>
                                        <p:attrNameLst>
                                          <p:attrName>style.visibility</p:attrName>
                                        </p:attrNameLst>
                                      </p:cBhvr>
                                      <p:to>
                                        <p:strVal val="visible"/>
                                      </p:to>
                                    </p:set>
                                    <p:animEffect transition="in" filter="blinds(horizontal)">
                                      <p:cBhvr>
                                        <p:cTn id="41"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81328"/>
            <a:ext cx="7848600" cy="4525963"/>
          </a:xfrm>
        </p:spPr>
        <p:txBody>
          <a:bodyPr>
            <a:normAutofit/>
          </a:bodyPr>
          <a:lstStyle/>
          <a:p>
            <a:r>
              <a:rPr lang="en-US" sz="2400" dirty="0"/>
              <a:t>Continuous or Batch?</a:t>
            </a:r>
          </a:p>
          <a:p>
            <a:pPr lvl="1"/>
            <a:r>
              <a:rPr lang="en-US" sz="2000" dirty="0"/>
              <a:t>Continuous: Process that continuously receives raw material and continuously processes them into a intermediate or final product.</a:t>
            </a:r>
          </a:p>
          <a:p>
            <a:pPr lvl="1"/>
            <a:r>
              <a:rPr lang="en-US" sz="2000" dirty="0"/>
              <a:t>Batch: Processes that receive materials and processes them into an intermediate or final product using a series of steps.</a:t>
            </a:r>
          </a:p>
          <a:p>
            <a:r>
              <a:rPr lang="en-US" sz="2000" dirty="0">
                <a:solidFill>
                  <a:srgbClr val="FF0000"/>
                </a:solidFill>
              </a:rPr>
              <a:t>For this class we will focused on continuous control</a:t>
            </a:r>
          </a:p>
        </p:txBody>
      </p:sp>
      <p:sp>
        <p:nvSpPr>
          <p:cNvPr id="5" name="Slide Number Placeholder 4"/>
          <p:cNvSpPr>
            <a:spLocks noGrp="1"/>
          </p:cNvSpPr>
          <p:nvPr>
            <p:ph type="sldNum" sz="quarter" idx="12"/>
          </p:nvPr>
        </p:nvSpPr>
        <p:spPr/>
        <p:txBody>
          <a:bodyPr>
            <a:normAutofit/>
          </a:bodyPr>
          <a:lstStyle/>
          <a:p>
            <a:fld id="{0003C34F-64AE-4C10-BEEF-8CA998F29B5C}" type="slidenum">
              <a:rPr lang="en-US" smtClean="0"/>
              <a:pPr/>
              <a:t>9</a:t>
            </a:fld>
            <a:endParaRPr lang="en-US"/>
          </a:p>
        </p:txBody>
      </p:sp>
      <p:sp>
        <p:nvSpPr>
          <p:cNvPr id="2" name="Title 1"/>
          <p:cNvSpPr>
            <a:spLocks noGrp="1"/>
          </p:cNvSpPr>
          <p:nvPr>
            <p:ph type="title"/>
          </p:nvPr>
        </p:nvSpPr>
        <p:spPr/>
        <p:txBody>
          <a:bodyPr>
            <a:normAutofit/>
          </a:bodyPr>
          <a:lstStyle/>
          <a:p>
            <a:pPr algn="l"/>
            <a:r>
              <a:rPr lang="en-US" sz="2800" dirty="0"/>
              <a:t>What is a Process	</a:t>
            </a:r>
          </a:p>
        </p:txBody>
      </p:sp>
      <p:sp>
        <p:nvSpPr>
          <p:cNvPr id="4" name="Date Placeholder 3">
            <a:extLst>
              <a:ext uri="{FF2B5EF4-FFF2-40B4-BE49-F238E27FC236}">
                <a16:creationId xmlns:a16="http://schemas.microsoft.com/office/drawing/2014/main" id="{25B10ACE-09D8-4019-932A-DAADD8301402}"/>
              </a:ext>
            </a:extLst>
          </p:cNvPr>
          <p:cNvSpPr>
            <a:spLocks noGrp="1"/>
          </p:cNvSpPr>
          <p:nvPr>
            <p:ph type="dt" sz="half" idx="10"/>
          </p:nvPr>
        </p:nvSpPr>
        <p:spPr/>
        <p:txBody>
          <a:bodyPr/>
          <a:lstStyle/>
          <a:p>
            <a:fld id="{50EE6412-5AE6-4F37-9E79-201EF350C3F0}" type="datetime1">
              <a:rPr lang="en-US" smtClean="0"/>
              <a:t>3/22/2018</a:t>
            </a:fld>
            <a:endParaRPr lang="en-US"/>
          </a:p>
        </p:txBody>
      </p:sp>
      <p:sp>
        <p:nvSpPr>
          <p:cNvPr id="6" name="Footer Placeholder 5">
            <a:extLst>
              <a:ext uri="{FF2B5EF4-FFF2-40B4-BE49-F238E27FC236}">
                <a16:creationId xmlns:a16="http://schemas.microsoft.com/office/drawing/2014/main" id="{DE63E569-7F97-49A0-B343-C091FBB23CCE}"/>
              </a:ext>
            </a:extLst>
          </p:cNvPr>
          <p:cNvSpPr>
            <a:spLocks noGrp="1"/>
          </p:cNvSpPr>
          <p:nvPr>
            <p:ph type="ftr" sz="quarter" idx="11"/>
          </p:nvPr>
        </p:nvSpPr>
        <p:spPr>
          <a:xfrm>
            <a:off x="3733800" y="6407944"/>
            <a:ext cx="2996953" cy="365125"/>
          </a:xfrm>
        </p:spPr>
        <p:txBody>
          <a:bodyPr/>
          <a:lstStyle/>
          <a:p>
            <a:r>
              <a:rPr lang="en-US"/>
              <a:t>ICC Process Operations    ENGT-1340 Rev A</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ox(i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ox(i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ox(in)">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2360</TotalTime>
  <Words>1037</Words>
  <Application>Microsoft Office PowerPoint</Application>
  <PresentationFormat>On-screen Show (4:3)</PresentationFormat>
  <Paragraphs>271</Paragraphs>
  <Slides>33</Slides>
  <Notes>18</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42" baseType="lpstr">
      <vt:lpstr>Arial</vt:lpstr>
      <vt:lpstr>Calibri</vt:lpstr>
      <vt:lpstr>GreekC</vt:lpstr>
      <vt:lpstr>Lucida Sans Unicode</vt:lpstr>
      <vt:lpstr>Verdana</vt:lpstr>
      <vt:lpstr>Wingdings 2</vt:lpstr>
      <vt:lpstr>Wingdings 3</vt:lpstr>
      <vt:lpstr>Concourse</vt:lpstr>
      <vt:lpstr>Acrobat Document</vt:lpstr>
      <vt:lpstr>Process II</vt:lpstr>
      <vt:lpstr>Course Objectives</vt:lpstr>
      <vt:lpstr>Fundamentals of Process Control</vt:lpstr>
      <vt:lpstr>Dark Arts? </vt:lpstr>
      <vt:lpstr>A Brief History </vt:lpstr>
      <vt:lpstr>Key Points to Think About/Remember</vt:lpstr>
      <vt:lpstr>Why Process Control?</vt:lpstr>
      <vt:lpstr>What is a process?</vt:lpstr>
      <vt:lpstr>What is a Process </vt:lpstr>
      <vt:lpstr>Process Concepts: Variables</vt:lpstr>
      <vt:lpstr>Discussion</vt:lpstr>
      <vt:lpstr>Manual Control</vt:lpstr>
      <vt:lpstr>Manual Control</vt:lpstr>
      <vt:lpstr>Discrete Control</vt:lpstr>
      <vt:lpstr>Automatic Discrete Control</vt:lpstr>
      <vt:lpstr>Automatic Discrete Control</vt:lpstr>
      <vt:lpstr>Automatic Discrete Control</vt:lpstr>
      <vt:lpstr>Feedback Control</vt:lpstr>
      <vt:lpstr>Automatic Control</vt:lpstr>
      <vt:lpstr>Process Controller</vt:lpstr>
      <vt:lpstr>Basic Feedback Flow Control</vt:lpstr>
      <vt:lpstr>Block Diagram Flow Control</vt:lpstr>
      <vt:lpstr>Basic Feedback Pressure Control</vt:lpstr>
      <vt:lpstr>Automatic Feedback Control</vt:lpstr>
      <vt:lpstr>Cascade Control</vt:lpstr>
      <vt:lpstr>Cascade Control</vt:lpstr>
      <vt:lpstr>Cascade Control</vt:lpstr>
      <vt:lpstr>Feedforward Control</vt:lpstr>
      <vt:lpstr>Graphically:</vt:lpstr>
      <vt:lpstr>Feed Forward Control</vt:lpstr>
      <vt:lpstr>Net Result</vt:lpstr>
      <vt:lpstr>Feed Forward with Feedback Control</vt:lpstr>
      <vt:lpstr>Feed Forward with Feedback Control</vt:lpstr>
    </vt:vector>
  </TitlesOfParts>
  <Company>Novaspect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Tom Raiche</dc:title>
  <dc:creator>Raiche, Tom</dc:creator>
  <cp:lastModifiedBy>Thomas Raiche</cp:lastModifiedBy>
  <cp:revision>99</cp:revision>
  <dcterms:created xsi:type="dcterms:W3CDTF">2010-12-27T18:09:15Z</dcterms:created>
  <dcterms:modified xsi:type="dcterms:W3CDTF">2018-03-22T16:51:46Z</dcterms:modified>
</cp:coreProperties>
</file>