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89" r:id="rId2"/>
    <p:sldId id="256" r:id="rId3"/>
    <p:sldId id="257" r:id="rId4"/>
    <p:sldId id="258" r:id="rId5"/>
    <p:sldId id="265" r:id="rId6"/>
    <p:sldId id="264" r:id="rId7"/>
    <p:sldId id="290" r:id="rId8"/>
    <p:sldId id="269" r:id="rId9"/>
    <p:sldId id="263" r:id="rId10"/>
    <p:sldId id="262" r:id="rId11"/>
    <p:sldId id="29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7" autoAdjust="0"/>
    <p:restoredTop sz="94660"/>
  </p:normalViewPr>
  <p:slideViewPr>
    <p:cSldViewPr snapToGrid="0">
      <p:cViewPr varScale="1">
        <p:scale>
          <a:sx n="90" d="100"/>
          <a:sy n="90" d="100"/>
        </p:scale>
        <p:origin x="10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1676F-4A22-4B14-AA4A-59B63C39F112}" type="datetimeFigureOut">
              <a:rPr lang="en-US" smtClean="0"/>
              <a:t>4/14/2018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A2499B-3139-4960-8B54-C5CDA54D687B}" type="slidenum">
              <a:rPr lang="en-US" smtClean="0"/>
              <a:t>‹#›</a:t>
            </a:fld>
            <a:endParaRPr lang="en-US"/>
          </a:p>
        </p:txBody>
      </p:sp>
    </p:spTree>
    <p:extLst>
      <p:ext uri="{BB962C8B-B14F-4D97-AF65-F5344CB8AC3E}">
        <p14:creationId xmlns:p14="http://schemas.microsoft.com/office/powerpoint/2010/main" val="63698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C6FCB68-7418-401C-8AF9-3611D5BF3677}" type="datetime1">
              <a:rPr lang="en-US" smtClean="0"/>
              <a:t>4/14/2018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56C76DE9-11CD-450E-BB1E-78CA03BD77E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1683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CAC611-3765-4DE8-99DD-920610C6A8D3}" type="datetime1">
              <a:rPr lang="en-US" smtClean="0"/>
              <a:t>4/14/2018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121918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A4A12D4-0A65-44DD-B90E-E42C0DBAF6D8}" type="datetime1">
              <a:rPr lang="en-US" smtClean="0"/>
              <a:t>4/14/2018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550996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B92D4A-5355-4C35-8F72-9B09E9CF74B0}" type="datetime1">
              <a:rPr lang="en-US" smtClean="0"/>
              <a:t>4/14/2018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2326378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E76E44-7E4F-49CD-9BD1-ACBBD2B53260}" type="datetime1">
              <a:rPr lang="en-US" smtClean="0"/>
              <a:t>4/14/2018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56C76DE9-11CD-450E-BB1E-78CA03BD77EF}"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1540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1E5005A-983D-48B0-9B40-A64A44121D74}" type="datetime1">
              <a:rPr lang="en-US" smtClean="0"/>
              <a:t>4/14/2018</a:t>
            </a:fld>
            <a:endParaRPr lang="en-US"/>
          </a:p>
        </p:txBody>
      </p:sp>
      <p:sp>
        <p:nvSpPr>
          <p:cNvPr id="6" name="Footer Placeholder 5"/>
          <p:cNvSpPr>
            <a:spLocks noGrp="1"/>
          </p:cNvSpPr>
          <p:nvPr>
            <p:ph type="ftr" sz="quarter" idx="11"/>
          </p:nvPr>
        </p:nvSpPr>
        <p:spPr/>
        <p:txBody>
          <a:bodyPr/>
          <a:lstStyle/>
          <a:p>
            <a:r>
              <a:rPr lang="en-US"/>
              <a:t>ICC Process Operations       ENGT-1340   Rev A</a:t>
            </a:r>
          </a:p>
        </p:txBody>
      </p:sp>
      <p:sp>
        <p:nvSpPr>
          <p:cNvPr id="7" name="Slide Number Placeholder 6"/>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700275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588AEE-A68B-4D3D-BD75-C5512BA4AEA4}" type="datetime1">
              <a:rPr lang="en-US" smtClean="0"/>
              <a:t>4/14/2018</a:t>
            </a:fld>
            <a:endParaRPr lang="en-US"/>
          </a:p>
        </p:txBody>
      </p:sp>
      <p:sp>
        <p:nvSpPr>
          <p:cNvPr id="8" name="Footer Placeholder 7"/>
          <p:cNvSpPr>
            <a:spLocks noGrp="1"/>
          </p:cNvSpPr>
          <p:nvPr>
            <p:ph type="ftr" sz="quarter" idx="11"/>
          </p:nvPr>
        </p:nvSpPr>
        <p:spPr/>
        <p:txBody>
          <a:bodyPr/>
          <a:lstStyle/>
          <a:p>
            <a:r>
              <a:rPr lang="en-US"/>
              <a:t>ICC Process Operations       ENGT-1340   Rev A</a:t>
            </a:r>
          </a:p>
        </p:txBody>
      </p:sp>
      <p:sp>
        <p:nvSpPr>
          <p:cNvPr id="9" name="Slide Number Placeholder 8"/>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3140293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C4D325E-8129-46D6-A689-A2BCB3ACFF82}" type="datetime1">
              <a:rPr lang="en-US" smtClean="0"/>
              <a:t>4/14/2018</a:t>
            </a:fld>
            <a:endParaRPr lang="en-US"/>
          </a:p>
        </p:txBody>
      </p:sp>
      <p:sp>
        <p:nvSpPr>
          <p:cNvPr id="4" name="Footer Placeholder 3"/>
          <p:cNvSpPr>
            <a:spLocks noGrp="1"/>
          </p:cNvSpPr>
          <p:nvPr>
            <p:ph type="ftr" sz="quarter" idx="11"/>
          </p:nvPr>
        </p:nvSpPr>
        <p:spPr/>
        <p:txBody>
          <a:bodyPr/>
          <a:lstStyle/>
          <a:p>
            <a:r>
              <a:rPr lang="en-US"/>
              <a:t>ICC Process Operations       ENGT-1340   Rev A</a:t>
            </a:r>
          </a:p>
        </p:txBody>
      </p:sp>
      <p:sp>
        <p:nvSpPr>
          <p:cNvPr id="5" name="Slide Number Placeholder 4"/>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382203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5377407-B113-4F5B-8850-FE5B03FA76B0}" type="datetime1">
              <a:rPr lang="en-US" smtClean="0"/>
              <a:t>4/14/2018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ICC Process Operations       ENGT-1340   Rev A</a:t>
            </a:r>
          </a:p>
        </p:txBody>
      </p:sp>
      <p:sp>
        <p:nvSpPr>
          <p:cNvPr id="9" name="Slide Number Placeholder 8"/>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859864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3ECAC33-6F5F-4948-AF61-1FE941D04DF6}" type="datetime1">
              <a:rPr lang="en-US" smtClean="0"/>
              <a:t>4/14/2018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ICC Process Operations       ENGT-1340   Rev A</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6C76DE9-11CD-450E-BB1E-78CA03BD77EF}" type="slidenum">
              <a:rPr lang="en-US" smtClean="0"/>
              <a:t>‹#›</a:t>
            </a:fld>
            <a:endParaRPr lang="en-US"/>
          </a:p>
        </p:txBody>
      </p:sp>
    </p:spTree>
    <p:extLst>
      <p:ext uri="{BB962C8B-B14F-4D97-AF65-F5344CB8AC3E}">
        <p14:creationId xmlns:p14="http://schemas.microsoft.com/office/powerpoint/2010/main" val="1809566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409FE71-C38E-4A69-9BDD-468A219B5C7E}" type="datetime1">
              <a:rPr lang="en-US" smtClean="0"/>
              <a:t>4/14/2018</a:t>
            </a:fld>
            <a:endParaRPr lang="en-US"/>
          </a:p>
        </p:txBody>
      </p:sp>
      <p:sp>
        <p:nvSpPr>
          <p:cNvPr id="6" name="Footer Placeholder 5"/>
          <p:cNvSpPr>
            <a:spLocks noGrp="1"/>
          </p:cNvSpPr>
          <p:nvPr>
            <p:ph type="ftr" sz="quarter" idx="11"/>
          </p:nvPr>
        </p:nvSpPr>
        <p:spPr/>
        <p:txBody>
          <a:bodyPr/>
          <a:lstStyle/>
          <a:p>
            <a:r>
              <a:rPr lang="en-US"/>
              <a:t>ICC Process Operations       ENGT-1340   Rev A</a:t>
            </a:r>
          </a:p>
        </p:txBody>
      </p:sp>
      <p:sp>
        <p:nvSpPr>
          <p:cNvPr id="7" name="Slide Number Placeholder 6"/>
          <p:cNvSpPr>
            <a:spLocks noGrp="1"/>
          </p:cNvSpPr>
          <p:nvPr>
            <p:ph type="sldNum" sz="quarter" idx="12"/>
          </p:nvPr>
        </p:nvSpPr>
        <p:spPr/>
        <p:txBody>
          <a:bodyPr/>
          <a:lstStyle/>
          <a:p>
            <a:fld id="{56C76DE9-11CD-450E-BB1E-78CA03BD77EF}" type="slidenum">
              <a:rPr lang="en-US" smtClean="0"/>
              <a:t>‹#›</a:t>
            </a:fld>
            <a:endParaRPr lang="en-US"/>
          </a:p>
        </p:txBody>
      </p:sp>
    </p:spTree>
    <p:extLst>
      <p:ext uri="{BB962C8B-B14F-4D97-AF65-F5344CB8AC3E}">
        <p14:creationId xmlns:p14="http://schemas.microsoft.com/office/powerpoint/2010/main" val="2312350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0638045-718C-4068-B69F-D6355835C855}" type="datetime1">
              <a:rPr lang="en-US" smtClean="0"/>
              <a:t>4/14/2018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ICC Process Operations       ENGT-1340   Rev A</a:t>
            </a: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6C76DE9-11CD-450E-BB1E-78CA03BD77EF}"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09745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45865-AE77-4E53-A418-4D61D4AB16A4}"/>
              </a:ext>
            </a:extLst>
          </p:cNvPr>
          <p:cNvSpPr>
            <a:spLocks noGrp="1"/>
          </p:cNvSpPr>
          <p:nvPr>
            <p:ph type="title"/>
          </p:nvPr>
        </p:nvSpPr>
        <p:spPr/>
        <p:txBody>
          <a:bodyPr>
            <a:normAutofit/>
          </a:bodyPr>
          <a:lstStyle/>
          <a:p>
            <a:r>
              <a:rPr lang="en-US" sz="6000" dirty="0"/>
              <a:t>Process II</a:t>
            </a:r>
          </a:p>
        </p:txBody>
      </p:sp>
      <p:sp>
        <p:nvSpPr>
          <p:cNvPr id="3" name="Content Placeholder 2">
            <a:extLst>
              <a:ext uri="{FF2B5EF4-FFF2-40B4-BE49-F238E27FC236}">
                <a16:creationId xmlns:a16="http://schemas.microsoft.com/office/drawing/2014/main" id="{0D4308B3-4680-4B3B-8E2B-2F1465832392}"/>
              </a:ext>
            </a:extLst>
          </p:cNvPr>
          <p:cNvSpPr>
            <a:spLocks noGrp="1"/>
          </p:cNvSpPr>
          <p:nvPr>
            <p:ph idx="1"/>
          </p:nvPr>
        </p:nvSpPr>
        <p:spPr>
          <a:xfrm>
            <a:off x="1097280" y="2785730"/>
            <a:ext cx="10058400" cy="3083364"/>
          </a:xfrm>
        </p:spPr>
        <p:txBody>
          <a:bodyPr>
            <a:normAutofit/>
          </a:bodyPr>
          <a:lstStyle/>
          <a:p>
            <a:r>
              <a:rPr lang="en-US" sz="2800" dirty="0"/>
              <a:t>Process Types &amp; Dynamics</a:t>
            </a:r>
          </a:p>
        </p:txBody>
      </p:sp>
      <p:pic>
        <p:nvPicPr>
          <p:cNvPr id="4" name="Picture 3">
            <a:extLst>
              <a:ext uri="{FF2B5EF4-FFF2-40B4-BE49-F238E27FC236}">
                <a16:creationId xmlns:a16="http://schemas.microsoft.com/office/drawing/2014/main" id="{D06AD622-83F4-416E-AD24-1177CE1144C1}"/>
              </a:ext>
            </a:extLst>
          </p:cNvPr>
          <p:cNvPicPr>
            <a:picLocks noChangeAspect="1"/>
          </p:cNvPicPr>
          <p:nvPr/>
        </p:nvPicPr>
        <p:blipFill>
          <a:blip r:embed="rId2"/>
          <a:stretch>
            <a:fillRect/>
          </a:stretch>
        </p:blipFill>
        <p:spPr>
          <a:xfrm>
            <a:off x="748886" y="5697785"/>
            <a:ext cx="762000" cy="762000"/>
          </a:xfrm>
          <a:prstGeom prst="rect">
            <a:avLst/>
          </a:prstGeom>
        </p:spPr>
      </p:pic>
      <p:sp>
        <p:nvSpPr>
          <p:cNvPr id="5" name="Rectangle 4">
            <a:extLst>
              <a:ext uri="{FF2B5EF4-FFF2-40B4-BE49-F238E27FC236}">
                <a16:creationId xmlns:a16="http://schemas.microsoft.com/office/drawing/2014/main" id="{351D199B-617F-42E3-9E4E-5D3ED73579EA}"/>
              </a:ext>
            </a:extLst>
          </p:cNvPr>
          <p:cNvSpPr/>
          <p:nvPr/>
        </p:nvSpPr>
        <p:spPr>
          <a:xfrm>
            <a:off x="1510886" y="5790244"/>
            <a:ext cx="8137451"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
        <p:nvSpPr>
          <p:cNvPr id="6" name="Date Placeholder 5">
            <a:extLst>
              <a:ext uri="{FF2B5EF4-FFF2-40B4-BE49-F238E27FC236}">
                <a16:creationId xmlns:a16="http://schemas.microsoft.com/office/drawing/2014/main" id="{685EAC00-4534-4506-BC77-BDDD81896B11}"/>
              </a:ext>
            </a:extLst>
          </p:cNvPr>
          <p:cNvSpPr>
            <a:spLocks noGrp="1"/>
          </p:cNvSpPr>
          <p:nvPr>
            <p:ph type="dt" sz="half" idx="10"/>
          </p:nvPr>
        </p:nvSpPr>
        <p:spPr/>
        <p:txBody>
          <a:bodyPr/>
          <a:lstStyle/>
          <a:p>
            <a:fld id="{E757520C-6D4B-4060-AC82-9D7619CB8156}" type="datetime1">
              <a:rPr lang="en-US" smtClean="0"/>
              <a:t>4/14/2018</a:t>
            </a:fld>
            <a:endParaRPr lang="en-US"/>
          </a:p>
        </p:txBody>
      </p:sp>
      <p:sp>
        <p:nvSpPr>
          <p:cNvPr id="7" name="Footer Placeholder 6">
            <a:extLst>
              <a:ext uri="{FF2B5EF4-FFF2-40B4-BE49-F238E27FC236}">
                <a16:creationId xmlns:a16="http://schemas.microsoft.com/office/drawing/2014/main" id="{F6F93EC6-E5F4-422A-B652-8119BAAD49DE}"/>
              </a:ext>
            </a:extLst>
          </p:cNvPr>
          <p:cNvSpPr>
            <a:spLocks noGrp="1"/>
          </p:cNvSpPr>
          <p:nvPr>
            <p:ph type="ftr" sz="quarter" idx="11"/>
          </p:nvPr>
        </p:nvSpPr>
        <p:spPr/>
        <p:txBody>
          <a:bodyPr/>
          <a:lstStyle/>
          <a:p>
            <a:r>
              <a:rPr lang="en-US"/>
              <a:t>ICC Process Operations       ENGT-1340   Rev A</a:t>
            </a:r>
          </a:p>
        </p:txBody>
      </p:sp>
      <p:sp>
        <p:nvSpPr>
          <p:cNvPr id="8" name="Slide Number Placeholder 7">
            <a:extLst>
              <a:ext uri="{FF2B5EF4-FFF2-40B4-BE49-F238E27FC236}">
                <a16:creationId xmlns:a16="http://schemas.microsoft.com/office/drawing/2014/main" id="{E80B54E2-3347-4AEF-8F49-0CD31E474975}"/>
              </a:ext>
            </a:extLst>
          </p:cNvPr>
          <p:cNvSpPr>
            <a:spLocks noGrp="1"/>
          </p:cNvSpPr>
          <p:nvPr>
            <p:ph type="sldNum" sz="quarter" idx="12"/>
          </p:nvPr>
        </p:nvSpPr>
        <p:spPr/>
        <p:txBody>
          <a:bodyPr/>
          <a:lstStyle/>
          <a:p>
            <a:fld id="{56C76DE9-11CD-450E-BB1E-78CA03BD77EF}" type="slidenum">
              <a:rPr lang="en-US" smtClean="0"/>
              <a:t>1</a:t>
            </a:fld>
            <a:endParaRPr lang="en-US"/>
          </a:p>
        </p:txBody>
      </p:sp>
    </p:spTree>
    <p:extLst>
      <p:ext uri="{BB962C8B-B14F-4D97-AF65-F5344CB8AC3E}">
        <p14:creationId xmlns:p14="http://schemas.microsoft.com/office/powerpoint/2010/main" val="380847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Dynamics</a:t>
            </a:r>
          </a:p>
        </p:txBody>
      </p:sp>
      <p:sp>
        <p:nvSpPr>
          <p:cNvPr id="3" name="Content Placeholder 2"/>
          <p:cNvSpPr>
            <a:spLocks noGrp="1"/>
          </p:cNvSpPr>
          <p:nvPr>
            <p:ph idx="1"/>
          </p:nvPr>
        </p:nvSpPr>
        <p:spPr>
          <a:xfrm>
            <a:off x="1097280" y="1845734"/>
            <a:ext cx="10058400" cy="4321150"/>
          </a:xfrm>
        </p:spPr>
        <p:txBody>
          <a:bodyPr>
            <a:normAutofit/>
          </a:bodyPr>
          <a:lstStyle/>
          <a:p>
            <a:pPr>
              <a:lnSpc>
                <a:spcPct val="70000"/>
              </a:lnSpc>
              <a:spcAft>
                <a:spcPts val="0"/>
              </a:spcAft>
              <a:buClr>
                <a:schemeClr val="accent3"/>
              </a:buClr>
              <a:defRPr/>
            </a:pPr>
            <a:r>
              <a:rPr lang="en-US" sz="2400" b="1" dirty="0">
                <a:solidFill>
                  <a:schemeClr val="tx1"/>
                </a:solidFill>
              </a:rPr>
              <a:t>Time Constant(s)</a:t>
            </a:r>
          </a:p>
          <a:p>
            <a:pPr marL="658368" lvl="1" indent="-246888">
              <a:lnSpc>
                <a:spcPct val="60000"/>
              </a:lnSpc>
              <a:spcAft>
                <a:spcPts val="0"/>
              </a:spcAft>
              <a:defRPr/>
            </a:pPr>
            <a:r>
              <a:rPr lang="en-US" sz="2000" dirty="0">
                <a:solidFill>
                  <a:schemeClr val="tx1"/>
                </a:solidFill>
              </a:rPr>
              <a:t>Measure of time required for something to react to a change.</a:t>
            </a:r>
            <a:endParaRPr lang="en-US" sz="2000" b="1" dirty="0">
              <a:solidFill>
                <a:schemeClr val="tx1"/>
              </a:solidFill>
            </a:endParaRPr>
          </a:p>
          <a:p>
            <a:pPr marL="658368" lvl="1" indent="-246888">
              <a:lnSpc>
                <a:spcPct val="60000"/>
              </a:lnSpc>
              <a:spcAft>
                <a:spcPts val="0"/>
              </a:spcAft>
              <a:defRPr/>
            </a:pPr>
            <a:r>
              <a:rPr lang="en-US" sz="2000" dirty="0">
                <a:solidFill>
                  <a:schemeClr val="tx1"/>
                </a:solidFill>
              </a:rPr>
              <a:t>A process typically has multiple time constants.</a:t>
            </a:r>
          </a:p>
          <a:p>
            <a:pPr marL="658368" lvl="1" indent="-246888">
              <a:lnSpc>
                <a:spcPct val="80000"/>
              </a:lnSpc>
              <a:spcAft>
                <a:spcPts val="0"/>
              </a:spcAft>
              <a:defRPr/>
            </a:pPr>
            <a:r>
              <a:rPr lang="en-US" sz="2000" dirty="0">
                <a:solidFill>
                  <a:schemeClr val="tx1"/>
                </a:solidFill>
              </a:rPr>
              <a:t>Time constants are generally additive and contribute to the speed of response of the process loop</a:t>
            </a:r>
          </a:p>
          <a:p>
            <a:pPr>
              <a:lnSpc>
                <a:spcPct val="70000"/>
              </a:lnSpc>
              <a:spcAft>
                <a:spcPts val="0"/>
              </a:spcAft>
              <a:buClr>
                <a:schemeClr val="accent3"/>
              </a:buClr>
              <a:defRPr/>
            </a:pPr>
            <a:r>
              <a:rPr lang="en-US" sz="2400" b="1" dirty="0">
                <a:solidFill>
                  <a:schemeClr val="tx1"/>
                </a:solidFill>
              </a:rPr>
              <a:t>Process Time Constant</a:t>
            </a:r>
          </a:p>
          <a:p>
            <a:pPr marL="658368" lvl="1" indent="-246888">
              <a:lnSpc>
                <a:spcPct val="80000"/>
              </a:lnSpc>
              <a:spcAft>
                <a:spcPts val="0"/>
              </a:spcAft>
              <a:defRPr/>
            </a:pPr>
            <a:r>
              <a:rPr lang="en-US" sz="2000" dirty="0">
                <a:solidFill>
                  <a:schemeClr val="tx1"/>
                </a:solidFill>
              </a:rPr>
              <a:t>The time required by the process variable to reach 63% of its total response to a step change in the MV.</a:t>
            </a:r>
          </a:p>
          <a:p>
            <a:pPr marL="658368" lvl="1" indent="-246888">
              <a:lnSpc>
                <a:spcPct val="80000"/>
              </a:lnSpc>
              <a:spcAft>
                <a:spcPts val="0"/>
              </a:spcAft>
              <a:defRPr/>
            </a:pPr>
            <a:r>
              <a:rPr lang="en-US" sz="2000" dirty="0">
                <a:solidFill>
                  <a:schemeClr val="tx1"/>
                </a:solidFill>
              </a:rPr>
              <a:t>It is a standardized way of measuring and describing all of the loop’s the individual time constants combined except the controller</a:t>
            </a:r>
          </a:p>
        </p:txBody>
      </p:sp>
      <p:sp>
        <p:nvSpPr>
          <p:cNvPr id="4" name="Date Placeholder 3">
            <a:extLst>
              <a:ext uri="{FF2B5EF4-FFF2-40B4-BE49-F238E27FC236}">
                <a16:creationId xmlns:a16="http://schemas.microsoft.com/office/drawing/2014/main" id="{6DB029B0-1256-49A6-9D0C-5B1E081AB416}"/>
              </a:ext>
            </a:extLst>
          </p:cNvPr>
          <p:cNvSpPr>
            <a:spLocks noGrp="1"/>
          </p:cNvSpPr>
          <p:nvPr>
            <p:ph type="dt" sz="half" idx="10"/>
          </p:nvPr>
        </p:nvSpPr>
        <p:spPr/>
        <p:txBody>
          <a:bodyPr/>
          <a:lstStyle/>
          <a:p>
            <a:fld id="{24FEAA01-C611-4890-8F44-A7C810EA8956}" type="datetime1">
              <a:rPr lang="en-US" smtClean="0"/>
              <a:t>4/14/2018</a:t>
            </a:fld>
            <a:endParaRPr lang="en-US"/>
          </a:p>
        </p:txBody>
      </p:sp>
      <p:sp>
        <p:nvSpPr>
          <p:cNvPr id="5" name="Footer Placeholder 4">
            <a:extLst>
              <a:ext uri="{FF2B5EF4-FFF2-40B4-BE49-F238E27FC236}">
                <a16:creationId xmlns:a16="http://schemas.microsoft.com/office/drawing/2014/main" id="{31BB6907-CD03-4CB0-B9DC-67DE59158DD8}"/>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79FC700C-B6DB-4328-A105-B5A1FB7F7B62}"/>
              </a:ext>
            </a:extLst>
          </p:cNvPr>
          <p:cNvSpPr>
            <a:spLocks noGrp="1"/>
          </p:cNvSpPr>
          <p:nvPr>
            <p:ph type="sldNum" sz="quarter" idx="12"/>
          </p:nvPr>
        </p:nvSpPr>
        <p:spPr/>
        <p:txBody>
          <a:bodyPr/>
          <a:lstStyle/>
          <a:p>
            <a:fld id="{56C76DE9-11CD-450E-BB1E-78CA03BD77EF}" type="slidenum">
              <a:rPr lang="en-US" smtClean="0"/>
              <a:t>10</a:t>
            </a:fld>
            <a:endParaRPr lang="en-US"/>
          </a:p>
        </p:txBody>
      </p:sp>
    </p:spTree>
    <p:extLst>
      <p:ext uri="{BB962C8B-B14F-4D97-AF65-F5344CB8AC3E}">
        <p14:creationId xmlns:p14="http://schemas.microsoft.com/office/powerpoint/2010/main" val="208280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arn(inVertical)">
                                      <p:cBhvr>
                                        <p:cTn id="21" dur="500"/>
                                        <p:tgtEl>
                                          <p:spTgt spid="3">
                                            <p:txEl>
                                              <p:pRg st="4" end="4"/>
                                            </p:txEl>
                                          </p:spTgt>
                                        </p:tgtEl>
                                      </p:cBhvr>
                                    </p:animEffect>
                                  </p:childTnLst>
                                </p:cTn>
                              </p:par>
                              <p:par>
                                <p:cTn id="22" presetID="16" presetClass="entr" presetSubtype="21"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arn(inVertical)">
                                      <p:cBhvr>
                                        <p:cTn id="24" dur="500"/>
                                        <p:tgtEl>
                                          <p:spTgt spid="3">
                                            <p:txEl>
                                              <p:pRg st="5" end="5"/>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Dynamics</a:t>
            </a:r>
          </a:p>
        </p:txBody>
      </p:sp>
      <p:sp>
        <p:nvSpPr>
          <p:cNvPr id="3" name="Content Placeholder 2"/>
          <p:cNvSpPr>
            <a:spLocks noGrp="1"/>
          </p:cNvSpPr>
          <p:nvPr>
            <p:ph idx="1"/>
          </p:nvPr>
        </p:nvSpPr>
        <p:spPr>
          <a:xfrm>
            <a:off x="1097280" y="1845734"/>
            <a:ext cx="10058400" cy="4321150"/>
          </a:xfrm>
        </p:spPr>
        <p:txBody>
          <a:bodyPr>
            <a:normAutofit/>
          </a:bodyPr>
          <a:lstStyle/>
          <a:p>
            <a:pPr>
              <a:lnSpc>
                <a:spcPct val="80000"/>
              </a:lnSpc>
              <a:spcAft>
                <a:spcPts val="0"/>
              </a:spcAft>
              <a:buClr>
                <a:schemeClr val="accent3"/>
              </a:buClr>
              <a:defRPr/>
            </a:pPr>
            <a:r>
              <a:rPr lang="en-US" sz="2400" b="1" dirty="0">
                <a:solidFill>
                  <a:schemeClr val="tx1"/>
                </a:solidFill>
              </a:rPr>
              <a:t>Resistance</a:t>
            </a:r>
          </a:p>
          <a:p>
            <a:pPr marL="658368" lvl="1" indent="-246888">
              <a:lnSpc>
                <a:spcPct val="50000"/>
              </a:lnSpc>
              <a:spcAft>
                <a:spcPts val="0"/>
              </a:spcAft>
              <a:defRPr/>
            </a:pPr>
            <a:r>
              <a:rPr lang="en-US" sz="2000" dirty="0">
                <a:solidFill>
                  <a:schemeClr val="tx1"/>
                </a:solidFill>
              </a:rPr>
              <a:t>Pressure drops through piping most common.</a:t>
            </a:r>
            <a:endParaRPr lang="en-US" sz="2000" b="1" dirty="0">
              <a:solidFill>
                <a:schemeClr val="tx1"/>
              </a:solidFill>
            </a:endParaRPr>
          </a:p>
          <a:p>
            <a:pPr>
              <a:lnSpc>
                <a:spcPct val="70000"/>
              </a:lnSpc>
              <a:spcAft>
                <a:spcPts val="0"/>
              </a:spcAft>
              <a:buClr>
                <a:schemeClr val="accent3"/>
              </a:buClr>
              <a:defRPr/>
            </a:pPr>
            <a:endParaRPr lang="en-US" sz="2400" b="1" dirty="0">
              <a:solidFill>
                <a:schemeClr val="tx1"/>
              </a:solidFill>
            </a:endParaRPr>
          </a:p>
          <a:p>
            <a:pPr>
              <a:lnSpc>
                <a:spcPct val="70000"/>
              </a:lnSpc>
              <a:spcAft>
                <a:spcPts val="0"/>
              </a:spcAft>
              <a:buClr>
                <a:schemeClr val="accent3"/>
              </a:buClr>
              <a:defRPr/>
            </a:pPr>
            <a:endParaRPr lang="en-US" sz="2400" b="1" dirty="0">
              <a:solidFill>
                <a:schemeClr val="tx1"/>
              </a:solidFill>
            </a:endParaRPr>
          </a:p>
          <a:p>
            <a:pPr>
              <a:lnSpc>
                <a:spcPct val="70000"/>
              </a:lnSpc>
              <a:spcAft>
                <a:spcPts val="0"/>
              </a:spcAft>
              <a:buClr>
                <a:schemeClr val="accent3"/>
              </a:buClr>
              <a:defRPr/>
            </a:pPr>
            <a:endParaRPr lang="en-US" sz="2400" b="1" dirty="0">
              <a:solidFill>
                <a:schemeClr val="tx1"/>
              </a:solidFill>
            </a:endParaRPr>
          </a:p>
          <a:p>
            <a:pPr>
              <a:lnSpc>
                <a:spcPct val="70000"/>
              </a:lnSpc>
              <a:spcAft>
                <a:spcPts val="0"/>
              </a:spcAft>
              <a:buClr>
                <a:schemeClr val="accent3"/>
              </a:buClr>
              <a:defRPr/>
            </a:pPr>
            <a:endParaRPr lang="en-US" sz="2400" b="1" dirty="0">
              <a:solidFill>
                <a:schemeClr val="tx1"/>
              </a:solidFill>
            </a:endParaRPr>
          </a:p>
          <a:p>
            <a:pPr>
              <a:lnSpc>
                <a:spcPct val="70000"/>
              </a:lnSpc>
              <a:spcAft>
                <a:spcPts val="0"/>
              </a:spcAft>
              <a:buClr>
                <a:schemeClr val="accent3"/>
              </a:buClr>
              <a:defRPr/>
            </a:pPr>
            <a:r>
              <a:rPr lang="en-US" sz="2400" b="1" dirty="0">
                <a:solidFill>
                  <a:schemeClr val="tx1"/>
                </a:solidFill>
              </a:rPr>
              <a:t>Capacitance</a:t>
            </a:r>
            <a:endParaRPr lang="en-US" sz="2400" dirty="0">
              <a:solidFill>
                <a:schemeClr val="tx1"/>
              </a:solidFill>
            </a:endParaRPr>
          </a:p>
          <a:p>
            <a:pPr marL="658368" lvl="1" indent="-246888">
              <a:lnSpc>
                <a:spcPct val="70000"/>
              </a:lnSpc>
              <a:spcAft>
                <a:spcPts val="0"/>
              </a:spcAft>
              <a:defRPr/>
            </a:pPr>
            <a:r>
              <a:rPr lang="en-US" sz="2000" dirty="0">
                <a:solidFill>
                  <a:schemeClr val="tx1"/>
                </a:solidFill>
              </a:rPr>
              <a:t>Any location where the process is able to store mass or energy.</a:t>
            </a:r>
          </a:p>
          <a:p>
            <a:pPr marL="658368" lvl="1" indent="-246888">
              <a:lnSpc>
                <a:spcPct val="50000"/>
              </a:lnSpc>
              <a:spcAft>
                <a:spcPts val="0"/>
              </a:spcAft>
              <a:defRPr/>
            </a:pPr>
            <a:r>
              <a:rPr lang="en-US" sz="2000" dirty="0">
                <a:solidFill>
                  <a:schemeClr val="tx1"/>
                </a:solidFill>
              </a:rPr>
              <a:t>Tanks &amp; Headers are examples of capacitance</a:t>
            </a:r>
          </a:p>
        </p:txBody>
      </p:sp>
      <p:sp>
        <p:nvSpPr>
          <p:cNvPr id="4" name="Date Placeholder 3">
            <a:extLst>
              <a:ext uri="{FF2B5EF4-FFF2-40B4-BE49-F238E27FC236}">
                <a16:creationId xmlns:a16="http://schemas.microsoft.com/office/drawing/2014/main" id="{6DB029B0-1256-49A6-9D0C-5B1E081AB416}"/>
              </a:ext>
            </a:extLst>
          </p:cNvPr>
          <p:cNvSpPr>
            <a:spLocks noGrp="1"/>
          </p:cNvSpPr>
          <p:nvPr>
            <p:ph type="dt" sz="half" idx="10"/>
          </p:nvPr>
        </p:nvSpPr>
        <p:spPr/>
        <p:txBody>
          <a:bodyPr/>
          <a:lstStyle/>
          <a:p>
            <a:fld id="{24FEAA01-C611-4890-8F44-A7C810EA8956}" type="datetime1">
              <a:rPr lang="en-US" smtClean="0"/>
              <a:t>4/14/2018</a:t>
            </a:fld>
            <a:endParaRPr lang="en-US"/>
          </a:p>
        </p:txBody>
      </p:sp>
      <p:sp>
        <p:nvSpPr>
          <p:cNvPr id="5" name="Footer Placeholder 4">
            <a:extLst>
              <a:ext uri="{FF2B5EF4-FFF2-40B4-BE49-F238E27FC236}">
                <a16:creationId xmlns:a16="http://schemas.microsoft.com/office/drawing/2014/main" id="{31BB6907-CD03-4CB0-B9DC-67DE59158DD8}"/>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79FC700C-B6DB-4328-A105-B5A1FB7F7B62}"/>
              </a:ext>
            </a:extLst>
          </p:cNvPr>
          <p:cNvSpPr>
            <a:spLocks noGrp="1"/>
          </p:cNvSpPr>
          <p:nvPr>
            <p:ph type="sldNum" sz="quarter" idx="12"/>
          </p:nvPr>
        </p:nvSpPr>
        <p:spPr/>
        <p:txBody>
          <a:bodyPr/>
          <a:lstStyle/>
          <a:p>
            <a:fld id="{56C76DE9-11CD-450E-BB1E-78CA03BD77EF}" type="slidenum">
              <a:rPr lang="en-US" smtClean="0"/>
              <a:t>11</a:t>
            </a:fld>
            <a:endParaRPr lang="en-US"/>
          </a:p>
        </p:txBody>
      </p:sp>
    </p:spTree>
    <p:extLst>
      <p:ext uri="{BB962C8B-B14F-4D97-AF65-F5344CB8AC3E}">
        <p14:creationId xmlns:p14="http://schemas.microsoft.com/office/powerpoint/2010/main" val="58053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barn(inVertical)">
                                      <p:cBhvr>
                                        <p:cTn id="15" dur="500"/>
                                        <p:tgtEl>
                                          <p:spTgt spid="3">
                                            <p:txEl>
                                              <p:pRg st="6" end="6"/>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barn(inVertical)">
                                      <p:cBhvr>
                                        <p:cTn id="18" dur="500"/>
                                        <p:tgtEl>
                                          <p:spTgt spid="3">
                                            <p:txEl>
                                              <p:pRg st="7" end="7"/>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barn(inVertical)">
                                      <p:cBhvr>
                                        <p:cTn id="2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97280" y="527125"/>
            <a:ext cx="10058400" cy="925157"/>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Loop Types</a:t>
            </a:r>
          </a:p>
        </p:txBody>
      </p:sp>
      <p:sp>
        <p:nvSpPr>
          <p:cNvPr id="7" name="Content Placeholder 6"/>
          <p:cNvSpPr>
            <a:spLocks noGrp="1"/>
          </p:cNvSpPr>
          <p:nvPr>
            <p:ph idx="1"/>
          </p:nvPr>
        </p:nvSpPr>
        <p:spPr>
          <a:xfrm>
            <a:off x="1097280" y="1882588"/>
            <a:ext cx="10058400" cy="4292301"/>
          </a:xfrm>
        </p:spPr>
        <p:txBody>
          <a:bodyPr>
            <a:normAutofit/>
          </a:bodyPr>
          <a:lstStyle/>
          <a:p>
            <a:r>
              <a:rPr lang="en-US" sz="2400" b="1" dirty="0">
                <a:solidFill>
                  <a:schemeClr val="tx1">
                    <a:lumMod val="95000"/>
                    <a:lumOff val="5000"/>
                  </a:schemeClr>
                </a:solidFill>
              </a:rPr>
              <a:t>Self Regulating:</a:t>
            </a:r>
            <a:endParaRPr lang="en-US" sz="2400" dirty="0">
              <a:solidFill>
                <a:schemeClr val="tx1">
                  <a:lumMod val="95000"/>
                  <a:lumOff val="5000"/>
                </a:schemeClr>
              </a:solidFill>
            </a:endParaRPr>
          </a:p>
          <a:p>
            <a:pPr lvl="1"/>
            <a:r>
              <a:rPr lang="en-US" sz="2200" dirty="0">
                <a:solidFill>
                  <a:schemeClr val="tx1">
                    <a:lumMod val="95000"/>
                    <a:lumOff val="5000"/>
                  </a:schemeClr>
                </a:solidFill>
              </a:rPr>
              <a:t>The ability or tendency of the process to maintain equilibrium</a:t>
            </a:r>
          </a:p>
          <a:p>
            <a:pPr lvl="1"/>
            <a:endParaRPr lang="en-US" sz="2200" dirty="0">
              <a:solidFill>
                <a:schemeClr val="tx1">
                  <a:lumMod val="95000"/>
                  <a:lumOff val="5000"/>
                </a:schemeClr>
              </a:solidFill>
            </a:endParaRPr>
          </a:p>
          <a:p>
            <a:pPr lvl="1"/>
            <a:r>
              <a:rPr lang="en-US" sz="2200" dirty="0">
                <a:solidFill>
                  <a:schemeClr val="tx1">
                    <a:lumMod val="95000"/>
                    <a:lumOff val="5000"/>
                  </a:schemeClr>
                </a:solidFill>
              </a:rPr>
              <a:t>Generally will only maintain equilibrium with in a vary defined set of limits and range or type of disturbance(s).</a:t>
            </a:r>
          </a:p>
          <a:p>
            <a:pPr lvl="1"/>
            <a:endParaRPr lang="en-US" sz="2200" dirty="0">
              <a:solidFill>
                <a:schemeClr val="tx1">
                  <a:lumMod val="95000"/>
                  <a:lumOff val="5000"/>
                </a:schemeClr>
              </a:solidFill>
            </a:endParaRPr>
          </a:p>
          <a:p>
            <a:pPr lvl="1"/>
            <a:r>
              <a:rPr lang="en-US" sz="2200" dirty="0">
                <a:solidFill>
                  <a:schemeClr val="tx1">
                    <a:lumMod val="95000"/>
                    <a:lumOff val="5000"/>
                  </a:schemeClr>
                </a:solidFill>
              </a:rPr>
              <a:t>In real life very few processes are self regulating </a:t>
            </a:r>
          </a:p>
          <a:p>
            <a:pPr lvl="1"/>
            <a:endParaRPr lang="en-US" sz="2200" dirty="0">
              <a:solidFill>
                <a:schemeClr val="tx1">
                  <a:lumMod val="95000"/>
                  <a:lumOff val="5000"/>
                </a:schemeClr>
              </a:solidFill>
            </a:endParaRPr>
          </a:p>
        </p:txBody>
      </p:sp>
      <p:sp>
        <p:nvSpPr>
          <p:cNvPr id="2" name="Date Placeholder 1">
            <a:extLst>
              <a:ext uri="{FF2B5EF4-FFF2-40B4-BE49-F238E27FC236}">
                <a16:creationId xmlns:a16="http://schemas.microsoft.com/office/drawing/2014/main" id="{D6ACC2E4-F2A8-4EF6-9D00-8620B90FB167}"/>
              </a:ext>
            </a:extLst>
          </p:cNvPr>
          <p:cNvSpPr>
            <a:spLocks noGrp="1"/>
          </p:cNvSpPr>
          <p:nvPr>
            <p:ph type="dt" sz="half" idx="10"/>
          </p:nvPr>
        </p:nvSpPr>
        <p:spPr/>
        <p:txBody>
          <a:bodyPr/>
          <a:lstStyle/>
          <a:p>
            <a:fld id="{85CFBD8A-141B-4210-ABA1-508AD297CC6C}" type="datetime1">
              <a:rPr lang="en-US" smtClean="0"/>
              <a:t>4/14/2018</a:t>
            </a:fld>
            <a:endParaRPr lang="en-US"/>
          </a:p>
        </p:txBody>
      </p:sp>
      <p:sp>
        <p:nvSpPr>
          <p:cNvPr id="3" name="Footer Placeholder 2">
            <a:extLst>
              <a:ext uri="{FF2B5EF4-FFF2-40B4-BE49-F238E27FC236}">
                <a16:creationId xmlns:a16="http://schemas.microsoft.com/office/drawing/2014/main" id="{4F9E91F8-8F44-4DA5-B207-3E2C1B99C445}"/>
              </a:ext>
            </a:extLst>
          </p:cNvPr>
          <p:cNvSpPr>
            <a:spLocks noGrp="1"/>
          </p:cNvSpPr>
          <p:nvPr>
            <p:ph type="ftr" sz="quarter" idx="11"/>
          </p:nvPr>
        </p:nvSpPr>
        <p:spPr/>
        <p:txBody>
          <a:bodyPr/>
          <a:lstStyle/>
          <a:p>
            <a:r>
              <a:rPr lang="en-US"/>
              <a:t>ICC Process Operations       ENGT-1340   Rev A</a:t>
            </a:r>
          </a:p>
        </p:txBody>
      </p:sp>
      <p:sp>
        <p:nvSpPr>
          <p:cNvPr id="4" name="Slide Number Placeholder 3">
            <a:extLst>
              <a:ext uri="{FF2B5EF4-FFF2-40B4-BE49-F238E27FC236}">
                <a16:creationId xmlns:a16="http://schemas.microsoft.com/office/drawing/2014/main" id="{C1F8361D-442E-4DE4-AB1C-D60F321D0836}"/>
              </a:ext>
            </a:extLst>
          </p:cNvPr>
          <p:cNvSpPr>
            <a:spLocks noGrp="1"/>
          </p:cNvSpPr>
          <p:nvPr>
            <p:ph type="sldNum" sz="quarter" idx="12"/>
          </p:nvPr>
        </p:nvSpPr>
        <p:spPr/>
        <p:txBody>
          <a:bodyPr/>
          <a:lstStyle/>
          <a:p>
            <a:fld id="{56C76DE9-11CD-450E-BB1E-78CA03BD77EF}" type="slidenum">
              <a:rPr lang="en-US" smtClean="0"/>
              <a:t>2</a:t>
            </a:fld>
            <a:endParaRPr lang="en-US"/>
          </a:p>
        </p:txBody>
      </p:sp>
    </p:spTree>
    <p:extLst>
      <p:ext uri="{BB962C8B-B14F-4D97-AF65-F5344CB8AC3E}">
        <p14:creationId xmlns:p14="http://schemas.microsoft.com/office/powerpoint/2010/main" val="39630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Loop Types</a:t>
            </a:r>
          </a:p>
        </p:txBody>
      </p:sp>
      <p:sp>
        <p:nvSpPr>
          <p:cNvPr id="3" name="Content Placeholder 2"/>
          <p:cNvSpPr>
            <a:spLocks noGrp="1"/>
          </p:cNvSpPr>
          <p:nvPr>
            <p:ph idx="1"/>
          </p:nvPr>
        </p:nvSpPr>
        <p:spPr/>
        <p:txBody>
          <a:bodyPr>
            <a:normAutofit/>
          </a:bodyPr>
          <a:lstStyle/>
          <a:p>
            <a:r>
              <a:rPr lang="en-US" sz="2400" b="1" dirty="0"/>
              <a:t>Non-self Regulating or Integrating</a:t>
            </a:r>
            <a:endParaRPr lang="en-US" sz="2200" b="1" dirty="0"/>
          </a:p>
          <a:p>
            <a:pPr lvl="1"/>
            <a:endParaRPr lang="en-US" sz="2200" b="1" dirty="0"/>
          </a:p>
          <a:p>
            <a:pPr lvl="1"/>
            <a:r>
              <a:rPr lang="en-US" sz="2200" b="1" dirty="0"/>
              <a:t>Any Process which will not reach equilibrium on its own.</a:t>
            </a:r>
          </a:p>
          <a:p>
            <a:pPr lvl="2"/>
            <a:r>
              <a:rPr lang="en-US" sz="2000" dirty="0"/>
              <a:t>The process will continue changing until is meets a physical constraint</a:t>
            </a:r>
          </a:p>
          <a:p>
            <a:pPr lvl="1"/>
            <a:endParaRPr lang="en-US" sz="2200" b="1" i="1" dirty="0"/>
          </a:p>
          <a:p>
            <a:pPr lvl="1"/>
            <a:r>
              <a:rPr lang="en-US" sz="2200" b="1" i="1" dirty="0"/>
              <a:t>Basically everything we deal with as process operators.</a:t>
            </a:r>
          </a:p>
          <a:p>
            <a:pPr lvl="1"/>
            <a:endParaRPr lang="en-US" sz="2200" b="1" i="1" dirty="0"/>
          </a:p>
          <a:p>
            <a:pPr lvl="1"/>
            <a:endParaRPr lang="en-US" sz="2200" b="1" dirty="0"/>
          </a:p>
          <a:p>
            <a:pPr lvl="1"/>
            <a:endParaRPr lang="en-US" sz="2200" b="1" dirty="0"/>
          </a:p>
          <a:p>
            <a:endParaRPr lang="en-US" sz="2400" b="1" dirty="0"/>
          </a:p>
        </p:txBody>
      </p:sp>
      <p:sp>
        <p:nvSpPr>
          <p:cNvPr id="4" name="Date Placeholder 3">
            <a:extLst>
              <a:ext uri="{FF2B5EF4-FFF2-40B4-BE49-F238E27FC236}">
                <a16:creationId xmlns:a16="http://schemas.microsoft.com/office/drawing/2014/main" id="{ED68F260-FDBA-4B6B-9072-624DA65AB8D7}"/>
              </a:ext>
            </a:extLst>
          </p:cNvPr>
          <p:cNvSpPr>
            <a:spLocks noGrp="1"/>
          </p:cNvSpPr>
          <p:nvPr>
            <p:ph type="dt" sz="half" idx="10"/>
          </p:nvPr>
        </p:nvSpPr>
        <p:spPr/>
        <p:txBody>
          <a:bodyPr/>
          <a:lstStyle/>
          <a:p>
            <a:fld id="{853DA37E-2A29-4E75-95EA-B6C686FC5962}" type="datetime1">
              <a:rPr lang="en-US" smtClean="0"/>
              <a:t>4/14/2018</a:t>
            </a:fld>
            <a:endParaRPr lang="en-US"/>
          </a:p>
        </p:txBody>
      </p:sp>
      <p:sp>
        <p:nvSpPr>
          <p:cNvPr id="5" name="Footer Placeholder 4">
            <a:extLst>
              <a:ext uri="{FF2B5EF4-FFF2-40B4-BE49-F238E27FC236}">
                <a16:creationId xmlns:a16="http://schemas.microsoft.com/office/drawing/2014/main" id="{50347CA3-D269-4F92-94B8-E8E1D47EB842}"/>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8C369859-35CE-46AA-8154-F3C73C0805CC}"/>
              </a:ext>
            </a:extLst>
          </p:cNvPr>
          <p:cNvSpPr>
            <a:spLocks noGrp="1"/>
          </p:cNvSpPr>
          <p:nvPr>
            <p:ph type="sldNum" sz="quarter" idx="12"/>
          </p:nvPr>
        </p:nvSpPr>
        <p:spPr/>
        <p:txBody>
          <a:bodyPr/>
          <a:lstStyle/>
          <a:p>
            <a:fld id="{56C76DE9-11CD-450E-BB1E-78CA03BD77EF}" type="slidenum">
              <a:rPr lang="en-US" smtClean="0"/>
              <a:t>3</a:t>
            </a:fld>
            <a:endParaRPr lang="en-US"/>
          </a:p>
        </p:txBody>
      </p:sp>
    </p:spTree>
    <p:extLst>
      <p:ext uri="{BB962C8B-B14F-4D97-AF65-F5344CB8AC3E}">
        <p14:creationId xmlns:p14="http://schemas.microsoft.com/office/powerpoint/2010/main" val="2958166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Loop Characteristics</a:t>
            </a:r>
          </a:p>
        </p:txBody>
      </p:sp>
      <p:sp>
        <p:nvSpPr>
          <p:cNvPr id="3" name="Content Placeholder 2"/>
          <p:cNvSpPr>
            <a:spLocks noGrp="1"/>
          </p:cNvSpPr>
          <p:nvPr>
            <p:ph idx="1"/>
          </p:nvPr>
        </p:nvSpPr>
        <p:spPr/>
        <p:txBody>
          <a:bodyPr>
            <a:normAutofit/>
          </a:bodyPr>
          <a:lstStyle/>
          <a:p>
            <a:r>
              <a:rPr lang="en-US" sz="2400" dirty="0"/>
              <a:t>There are several terms to describe various process loop characteristics </a:t>
            </a:r>
          </a:p>
          <a:p>
            <a:r>
              <a:rPr lang="en-US" sz="2800" b="1" dirty="0"/>
              <a:t>By </a:t>
            </a:r>
            <a:r>
              <a:rPr lang="en-US" sz="2800" b="1" i="1" dirty="0"/>
              <a:t>ACTION:</a:t>
            </a:r>
          </a:p>
          <a:p>
            <a:endParaRPr lang="en-US" sz="2800" b="1" i="1" dirty="0"/>
          </a:p>
          <a:p>
            <a:pPr lvl="1"/>
            <a:r>
              <a:rPr lang="en-US" sz="2600" b="1" dirty="0"/>
              <a:t>Direct:</a:t>
            </a:r>
          </a:p>
          <a:p>
            <a:pPr lvl="2"/>
            <a:r>
              <a:rPr lang="en-US" sz="2200" dirty="0"/>
              <a:t>The process variable will react to a change in setpoint in the same direction as the change.</a:t>
            </a:r>
          </a:p>
          <a:p>
            <a:pPr lvl="3"/>
            <a:r>
              <a:rPr lang="en-US" sz="2200" dirty="0"/>
              <a:t>Increase the setpoint the process variable increases.</a:t>
            </a:r>
          </a:p>
          <a:p>
            <a:pPr lvl="2"/>
            <a:r>
              <a:rPr lang="en-US" sz="2200" dirty="0"/>
              <a:t>The process variable will react in an intuitive manner to a disturbance.</a:t>
            </a:r>
          </a:p>
        </p:txBody>
      </p:sp>
      <p:sp>
        <p:nvSpPr>
          <p:cNvPr id="4" name="Date Placeholder 3">
            <a:extLst>
              <a:ext uri="{FF2B5EF4-FFF2-40B4-BE49-F238E27FC236}">
                <a16:creationId xmlns:a16="http://schemas.microsoft.com/office/drawing/2014/main" id="{C1B3A374-81EA-4C87-8D26-9BBF19BAD39D}"/>
              </a:ext>
            </a:extLst>
          </p:cNvPr>
          <p:cNvSpPr>
            <a:spLocks noGrp="1"/>
          </p:cNvSpPr>
          <p:nvPr>
            <p:ph type="dt" sz="half" idx="10"/>
          </p:nvPr>
        </p:nvSpPr>
        <p:spPr/>
        <p:txBody>
          <a:bodyPr/>
          <a:lstStyle/>
          <a:p>
            <a:fld id="{AD837A7F-62C2-4114-BD15-9E7C83442B4B}" type="datetime1">
              <a:rPr lang="en-US" smtClean="0"/>
              <a:t>4/14/2018</a:t>
            </a:fld>
            <a:endParaRPr lang="en-US"/>
          </a:p>
        </p:txBody>
      </p:sp>
      <p:sp>
        <p:nvSpPr>
          <p:cNvPr id="5" name="Footer Placeholder 4">
            <a:extLst>
              <a:ext uri="{FF2B5EF4-FFF2-40B4-BE49-F238E27FC236}">
                <a16:creationId xmlns:a16="http://schemas.microsoft.com/office/drawing/2014/main" id="{CC080F6E-9EFD-4200-A2EC-D937BDEE352B}"/>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805419F9-1501-4AAD-8422-F83AA5200F72}"/>
              </a:ext>
            </a:extLst>
          </p:cNvPr>
          <p:cNvSpPr>
            <a:spLocks noGrp="1"/>
          </p:cNvSpPr>
          <p:nvPr>
            <p:ph type="sldNum" sz="quarter" idx="12"/>
          </p:nvPr>
        </p:nvSpPr>
        <p:spPr/>
        <p:txBody>
          <a:bodyPr/>
          <a:lstStyle/>
          <a:p>
            <a:fld id="{56C76DE9-11CD-450E-BB1E-78CA03BD77EF}" type="slidenum">
              <a:rPr lang="en-US" smtClean="0"/>
              <a:t>4</a:t>
            </a:fld>
            <a:endParaRPr lang="en-US"/>
          </a:p>
        </p:txBody>
      </p:sp>
    </p:spTree>
    <p:extLst>
      <p:ext uri="{BB962C8B-B14F-4D97-AF65-F5344CB8AC3E}">
        <p14:creationId xmlns:p14="http://schemas.microsoft.com/office/powerpoint/2010/main" val="130302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barn(inVertical)">
                                      <p:cBhvr>
                                        <p:cTn id="14" dur="500"/>
                                        <p:tgtEl>
                                          <p:spTgt spid="3">
                                            <p:txEl>
                                              <p:pRg st="3" end="3"/>
                                            </p:txEl>
                                          </p:spTgt>
                                        </p:tgtEl>
                                      </p:cBhvr>
                                    </p:animEffect>
                                  </p:childTnLst>
                                </p:cTn>
                              </p:par>
                              <p:par>
                                <p:cTn id="15" presetID="16" presetClass="entr" presetSubtype="21"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barn(inVertical)">
                                      <p:cBhvr>
                                        <p:cTn id="20" dur="500"/>
                                        <p:tgtEl>
                                          <p:spTgt spid="3">
                                            <p:txEl>
                                              <p:pRg st="5" end="5"/>
                                            </p:txEl>
                                          </p:spTgt>
                                        </p:tgtEl>
                                      </p:cBhvr>
                                    </p:animEffect>
                                  </p:childTnLst>
                                </p:cTn>
                              </p:par>
                              <p:par>
                                <p:cTn id="21" presetID="16" presetClass="entr" presetSubtype="21"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arn(inVertical)">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Loop Characteristics</a:t>
            </a:r>
          </a:p>
        </p:txBody>
      </p:sp>
      <p:sp>
        <p:nvSpPr>
          <p:cNvPr id="3" name="Content Placeholder 2"/>
          <p:cNvSpPr>
            <a:spLocks noGrp="1"/>
          </p:cNvSpPr>
          <p:nvPr>
            <p:ph idx="1"/>
          </p:nvPr>
        </p:nvSpPr>
        <p:spPr/>
        <p:txBody>
          <a:bodyPr>
            <a:normAutofit/>
          </a:bodyPr>
          <a:lstStyle/>
          <a:p>
            <a:pPr lvl="1"/>
            <a:endParaRPr lang="en-US" sz="2600" b="1" dirty="0"/>
          </a:p>
          <a:p>
            <a:pPr lvl="1"/>
            <a:r>
              <a:rPr lang="en-US" sz="2600" b="1" dirty="0"/>
              <a:t>Inverse:</a:t>
            </a:r>
          </a:p>
          <a:p>
            <a:pPr lvl="2"/>
            <a:r>
              <a:rPr lang="en-US" sz="2200" dirty="0"/>
              <a:t>The process variable will generally react to a change in setpoint in the opposite direction as the change.</a:t>
            </a:r>
          </a:p>
          <a:p>
            <a:pPr lvl="3"/>
            <a:r>
              <a:rPr lang="en-US" sz="2200" dirty="0"/>
              <a:t>Increase the setpoint the process variable decreases.</a:t>
            </a:r>
          </a:p>
          <a:p>
            <a:pPr lvl="2"/>
            <a:r>
              <a:rPr lang="en-US" sz="2200" dirty="0"/>
              <a:t>The process variable will react in a counterintuitive manner to a disturbance.</a:t>
            </a:r>
          </a:p>
          <a:p>
            <a:pPr lvl="3"/>
            <a:r>
              <a:rPr lang="en-US" sz="2200" dirty="0"/>
              <a:t>Boiler drum level</a:t>
            </a:r>
          </a:p>
          <a:p>
            <a:endParaRPr lang="en-US" sz="2400" b="1" dirty="0"/>
          </a:p>
        </p:txBody>
      </p:sp>
      <p:sp>
        <p:nvSpPr>
          <p:cNvPr id="4" name="Date Placeholder 3">
            <a:extLst>
              <a:ext uri="{FF2B5EF4-FFF2-40B4-BE49-F238E27FC236}">
                <a16:creationId xmlns:a16="http://schemas.microsoft.com/office/drawing/2014/main" id="{88B7E3DB-236A-447A-8668-5B8123A91548}"/>
              </a:ext>
            </a:extLst>
          </p:cNvPr>
          <p:cNvSpPr>
            <a:spLocks noGrp="1"/>
          </p:cNvSpPr>
          <p:nvPr>
            <p:ph type="dt" sz="half" idx="10"/>
          </p:nvPr>
        </p:nvSpPr>
        <p:spPr/>
        <p:txBody>
          <a:bodyPr/>
          <a:lstStyle/>
          <a:p>
            <a:fld id="{78FA3690-44EE-49CD-B494-5FECF398C04A}" type="datetime1">
              <a:rPr lang="en-US" smtClean="0"/>
              <a:t>4/14/2018</a:t>
            </a:fld>
            <a:endParaRPr lang="en-US"/>
          </a:p>
        </p:txBody>
      </p:sp>
      <p:sp>
        <p:nvSpPr>
          <p:cNvPr id="5" name="Footer Placeholder 4">
            <a:extLst>
              <a:ext uri="{FF2B5EF4-FFF2-40B4-BE49-F238E27FC236}">
                <a16:creationId xmlns:a16="http://schemas.microsoft.com/office/drawing/2014/main" id="{87F163CD-B451-4711-8623-5FEB42A6887D}"/>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AB3E4F5E-E3C3-4A29-AD46-18674CC32BEC}"/>
              </a:ext>
            </a:extLst>
          </p:cNvPr>
          <p:cNvSpPr>
            <a:spLocks noGrp="1"/>
          </p:cNvSpPr>
          <p:nvPr>
            <p:ph type="sldNum" sz="quarter" idx="12"/>
          </p:nvPr>
        </p:nvSpPr>
        <p:spPr/>
        <p:txBody>
          <a:bodyPr/>
          <a:lstStyle/>
          <a:p>
            <a:fld id="{56C76DE9-11CD-450E-BB1E-78CA03BD77EF}" type="slidenum">
              <a:rPr lang="en-US" smtClean="0"/>
              <a:t>5</a:t>
            </a:fld>
            <a:endParaRPr lang="en-US"/>
          </a:p>
        </p:txBody>
      </p:sp>
    </p:spTree>
    <p:extLst>
      <p:ext uri="{BB962C8B-B14F-4D97-AF65-F5344CB8AC3E}">
        <p14:creationId xmlns:p14="http://schemas.microsoft.com/office/powerpoint/2010/main" val="268426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wipe(down)">
                                      <p:cBhvr>
                                        <p:cTn id="18" dur="500"/>
                                        <p:tgtEl>
                                          <p:spTgt spid="3">
                                            <p:txEl>
                                              <p:pRg st="4" end="4"/>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down)">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Dynamics</a:t>
            </a:r>
          </a:p>
        </p:txBody>
      </p:sp>
      <p:sp>
        <p:nvSpPr>
          <p:cNvPr id="3" name="Content Placeholder 2"/>
          <p:cNvSpPr>
            <a:spLocks noGrp="1"/>
          </p:cNvSpPr>
          <p:nvPr>
            <p:ph idx="1"/>
          </p:nvPr>
        </p:nvSpPr>
        <p:spPr>
          <a:xfrm>
            <a:off x="1097280" y="1845734"/>
            <a:ext cx="10058400" cy="4296882"/>
          </a:xfrm>
        </p:spPr>
        <p:txBody>
          <a:bodyPr>
            <a:normAutofit/>
          </a:bodyPr>
          <a:lstStyle/>
          <a:p>
            <a:pPr marL="0" indent="0">
              <a:buNone/>
            </a:pPr>
            <a:r>
              <a:rPr lang="en-US" sz="2400" b="1" i="1" dirty="0"/>
              <a:t>PROCESS DYNAMICS:</a:t>
            </a:r>
          </a:p>
          <a:p>
            <a:pPr lvl="1"/>
            <a:r>
              <a:rPr lang="en-US" sz="2200" dirty="0"/>
              <a:t>How the control loop responses to a change in input or load relative to </a:t>
            </a:r>
            <a:r>
              <a:rPr lang="en-US" sz="2200" b="1" i="1" u="sng" dirty="0"/>
              <a:t>TIME/SPEED</a:t>
            </a:r>
            <a:r>
              <a:rPr lang="en-US" sz="2200" dirty="0"/>
              <a:t> and </a:t>
            </a:r>
            <a:r>
              <a:rPr lang="en-US" sz="2200" b="1" i="1" u="sng" dirty="0"/>
              <a:t>SHAPE</a:t>
            </a:r>
            <a:r>
              <a:rPr lang="en-US" sz="2200" dirty="0"/>
              <a:t> of the response curve/trend.</a:t>
            </a:r>
          </a:p>
          <a:p>
            <a:pPr lvl="1"/>
            <a:endParaRPr lang="en-US" sz="2200" dirty="0"/>
          </a:p>
          <a:p>
            <a:pPr lvl="1"/>
            <a:r>
              <a:rPr lang="en-US" sz="2200" dirty="0"/>
              <a:t>Terms used to describe the loop dynamics</a:t>
            </a:r>
          </a:p>
          <a:p>
            <a:pPr lvl="2"/>
            <a:r>
              <a:rPr lang="en-US" sz="2000" dirty="0"/>
              <a:t>Gain</a:t>
            </a:r>
          </a:p>
          <a:p>
            <a:pPr lvl="2"/>
            <a:r>
              <a:rPr lang="en-US" sz="2000" dirty="0"/>
              <a:t>1st Order, 2</a:t>
            </a:r>
            <a:r>
              <a:rPr lang="en-US" sz="2000" baseline="30000" dirty="0"/>
              <a:t>nd</a:t>
            </a:r>
            <a:r>
              <a:rPr lang="en-US" sz="2000" dirty="0"/>
              <a:t> Order……</a:t>
            </a:r>
          </a:p>
          <a:p>
            <a:pPr lvl="2"/>
            <a:r>
              <a:rPr lang="en-US" sz="2000" dirty="0"/>
              <a:t>Dead Time</a:t>
            </a:r>
          </a:p>
          <a:p>
            <a:pPr lvl="2"/>
            <a:r>
              <a:rPr lang="en-US" sz="2000" dirty="0"/>
              <a:t>Resistance</a:t>
            </a:r>
          </a:p>
          <a:p>
            <a:pPr lvl="2"/>
            <a:r>
              <a:rPr lang="en-US" sz="2000" dirty="0"/>
              <a:t>Capacitance</a:t>
            </a:r>
          </a:p>
          <a:p>
            <a:pPr lvl="2"/>
            <a:r>
              <a:rPr lang="en-US" sz="2000" dirty="0"/>
              <a:t>Time Constant</a:t>
            </a:r>
          </a:p>
          <a:p>
            <a:pPr lvl="2"/>
            <a:endParaRPr lang="en-US" dirty="0"/>
          </a:p>
        </p:txBody>
      </p:sp>
      <p:sp>
        <p:nvSpPr>
          <p:cNvPr id="4" name="Date Placeholder 3">
            <a:extLst>
              <a:ext uri="{FF2B5EF4-FFF2-40B4-BE49-F238E27FC236}">
                <a16:creationId xmlns:a16="http://schemas.microsoft.com/office/drawing/2014/main" id="{2C28B5B3-FB97-4B6B-A6B1-226BB7BC7DCF}"/>
              </a:ext>
            </a:extLst>
          </p:cNvPr>
          <p:cNvSpPr>
            <a:spLocks noGrp="1"/>
          </p:cNvSpPr>
          <p:nvPr>
            <p:ph type="dt" sz="half" idx="10"/>
          </p:nvPr>
        </p:nvSpPr>
        <p:spPr/>
        <p:txBody>
          <a:bodyPr/>
          <a:lstStyle/>
          <a:p>
            <a:fld id="{A80F7DF2-6357-454C-9566-1E962A0C7686}" type="datetime1">
              <a:rPr lang="en-US" smtClean="0"/>
              <a:t>4/14/2018</a:t>
            </a:fld>
            <a:endParaRPr lang="en-US"/>
          </a:p>
        </p:txBody>
      </p:sp>
      <p:sp>
        <p:nvSpPr>
          <p:cNvPr id="5" name="Footer Placeholder 4">
            <a:extLst>
              <a:ext uri="{FF2B5EF4-FFF2-40B4-BE49-F238E27FC236}">
                <a16:creationId xmlns:a16="http://schemas.microsoft.com/office/drawing/2014/main" id="{E59695E2-A999-4484-9730-F2347DE8F752}"/>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526EDB63-ED8D-4122-9A26-F263A95F84F6}"/>
              </a:ext>
            </a:extLst>
          </p:cNvPr>
          <p:cNvSpPr>
            <a:spLocks noGrp="1"/>
          </p:cNvSpPr>
          <p:nvPr>
            <p:ph type="sldNum" sz="quarter" idx="12"/>
          </p:nvPr>
        </p:nvSpPr>
        <p:spPr/>
        <p:txBody>
          <a:bodyPr/>
          <a:lstStyle/>
          <a:p>
            <a:fld id="{56C76DE9-11CD-450E-BB1E-78CA03BD77EF}" type="slidenum">
              <a:rPr lang="en-US" smtClean="0"/>
              <a:t>6</a:t>
            </a:fld>
            <a:endParaRPr lang="en-US"/>
          </a:p>
        </p:txBody>
      </p:sp>
    </p:spTree>
    <p:extLst>
      <p:ext uri="{BB962C8B-B14F-4D97-AF65-F5344CB8AC3E}">
        <p14:creationId xmlns:p14="http://schemas.microsoft.com/office/powerpoint/2010/main" val="337373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arn(inVertic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arn(inVertic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99B70-F230-4B90-9586-2058191FA88F}"/>
              </a:ext>
            </a:extLst>
          </p:cNvPr>
          <p:cNvSpPr>
            <a:spLocks noGrp="1"/>
          </p:cNvSpPr>
          <p:nvPr>
            <p:ph type="title"/>
          </p:nvPr>
        </p:nvSpPr>
        <p:spPr/>
        <p:txBody>
          <a:bodyPr/>
          <a:lstStyle/>
          <a:p>
            <a:r>
              <a:rPr lang="en-US" b="1" dirty="0">
                <a:solidFill>
                  <a:srgbClr val="0070C0"/>
                </a:solidFill>
                <a:effectLst>
                  <a:outerShdw blurRad="38100" dist="38100" dir="2700000" algn="tl">
                    <a:srgbClr val="000000">
                      <a:alpha val="43137"/>
                    </a:srgbClr>
                  </a:outerShdw>
                </a:effectLst>
              </a:rPr>
              <a:t>Process Dynamics</a:t>
            </a:r>
            <a:endParaRPr lang="en-US" dirty="0"/>
          </a:p>
        </p:txBody>
      </p:sp>
      <p:sp>
        <p:nvSpPr>
          <p:cNvPr id="3" name="Content Placeholder 2">
            <a:extLst>
              <a:ext uri="{FF2B5EF4-FFF2-40B4-BE49-F238E27FC236}">
                <a16:creationId xmlns:a16="http://schemas.microsoft.com/office/drawing/2014/main" id="{FCB81D07-9E1C-457D-9995-3074F87BD3F9}"/>
              </a:ext>
            </a:extLst>
          </p:cNvPr>
          <p:cNvSpPr>
            <a:spLocks noGrp="1"/>
          </p:cNvSpPr>
          <p:nvPr>
            <p:ph idx="1"/>
          </p:nvPr>
        </p:nvSpPr>
        <p:spPr/>
        <p:txBody>
          <a:bodyPr/>
          <a:lstStyle/>
          <a:p>
            <a:r>
              <a:rPr lang="en-US" dirty="0"/>
              <a:t>Process Loop Dynamics Testing</a:t>
            </a:r>
          </a:p>
          <a:p>
            <a:pPr lvl="1"/>
            <a:r>
              <a:rPr lang="en-US" dirty="0"/>
              <a:t>Loop dynamic testing requires doing a loop “bump” test</a:t>
            </a:r>
          </a:p>
          <a:p>
            <a:pPr lvl="1"/>
            <a:r>
              <a:rPr lang="en-US" dirty="0"/>
              <a:t>Loop is always in manual</a:t>
            </a:r>
          </a:p>
          <a:p>
            <a:pPr lvl="1"/>
            <a:r>
              <a:rPr lang="en-US" dirty="0"/>
              <a:t>Requires some form of recording/trending apparatus</a:t>
            </a:r>
          </a:p>
          <a:p>
            <a:pPr lvl="1"/>
            <a:r>
              <a:rPr lang="en-US" dirty="0"/>
              <a:t>Process is given a series of SMALL bumps (e.g., 1%, 2.5%, 5%, etc.)</a:t>
            </a:r>
          </a:p>
          <a:p>
            <a:pPr lvl="2"/>
            <a:r>
              <a:rPr lang="en-US" dirty="0"/>
              <a:t>The output of the controller is adjusted (bumped)</a:t>
            </a:r>
          </a:p>
          <a:p>
            <a:pPr lvl="1"/>
            <a:r>
              <a:rPr lang="en-US" dirty="0"/>
              <a:t>Results are recorded and analyzed.</a:t>
            </a:r>
          </a:p>
          <a:p>
            <a:pPr lvl="1"/>
            <a:endParaRPr lang="en-US" dirty="0"/>
          </a:p>
        </p:txBody>
      </p:sp>
      <p:sp>
        <p:nvSpPr>
          <p:cNvPr id="4" name="Date Placeholder 3">
            <a:extLst>
              <a:ext uri="{FF2B5EF4-FFF2-40B4-BE49-F238E27FC236}">
                <a16:creationId xmlns:a16="http://schemas.microsoft.com/office/drawing/2014/main" id="{B7068C87-CA91-44E5-9D74-A6EA0F36681A}"/>
              </a:ext>
            </a:extLst>
          </p:cNvPr>
          <p:cNvSpPr>
            <a:spLocks noGrp="1"/>
          </p:cNvSpPr>
          <p:nvPr>
            <p:ph type="dt" sz="half" idx="10"/>
          </p:nvPr>
        </p:nvSpPr>
        <p:spPr/>
        <p:txBody>
          <a:bodyPr/>
          <a:lstStyle/>
          <a:p>
            <a:fld id="{BEB92D4A-5355-4C35-8F72-9B09E9CF74B0}" type="datetime1">
              <a:rPr lang="en-US" smtClean="0"/>
              <a:t>4/14/2018</a:t>
            </a:fld>
            <a:endParaRPr lang="en-US"/>
          </a:p>
        </p:txBody>
      </p:sp>
      <p:sp>
        <p:nvSpPr>
          <p:cNvPr id="5" name="Footer Placeholder 4">
            <a:extLst>
              <a:ext uri="{FF2B5EF4-FFF2-40B4-BE49-F238E27FC236}">
                <a16:creationId xmlns:a16="http://schemas.microsoft.com/office/drawing/2014/main" id="{4B4DA2A2-C9F7-4375-84F3-8189C5A0D753}"/>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6872CF3B-60F4-4671-B57A-4650C00239D5}"/>
              </a:ext>
            </a:extLst>
          </p:cNvPr>
          <p:cNvSpPr>
            <a:spLocks noGrp="1"/>
          </p:cNvSpPr>
          <p:nvPr>
            <p:ph type="sldNum" sz="quarter" idx="12"/>
          </p:nvPr>
        </p:nvSpPr>
        <p:spPr/>
        <p:txBody>
          <a:bodyPr/>
          <a:lstStyle/>
          <a:p>
            <a:fld id="{56C76DE9-11CD-450E-BB1E-78CA03BD77EF}" type="slidenum">
              <a:rPr lang="en-US" smtClean="0"/>
              <a:t>7</a:t>
            </a:fld>
            <a:endParaRPr lang="en-US"/>
          </a:p>
        </p:txBody>
      </p:sp>
    </p:spTree>
    <p:extLst>
      <p:ext uri="{BB962C8B-B14F-4D97-AF65-F5344CB8AC3E}">
        <p14:creationId xmlns:p14="http://schemas.microsoft.com/office/powerpoint/2010/main" val="534627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22808"/>
            <a:ext cx="10058400" cy="946773"/>
          </a:xfrm>
        </p:spPr>
        <p:txBody>
          <a:bodyPr/>
          <a:lstStyle/>
          <a:p>
            <a:r>
              <a:rPr lang="en-US" sz="3600" b="1" dirty="0">
                <a:solidFill>
                  <a:srgbClr val="0070C0"/>
                </a:solidFill>
                <a:effectLst>
                  <a:outerShdw blurRad="38100" dist="38100" dir="2700000" algn="tl">
                    <a:srgbClr val="000000">
                      <a:alpha val="43137"/>
                    </a:srgbClr>
                  </a:outerShdw>
                </a:effectLst>
              </a:rPr>
              <a:t>Process</a:t>
            </a:r>
            <a:r>
              <a:rPr lang="en-US" b="1" dirty="0">
                <a:solidFill>
                  <a:srgbClr val="0070C0"/>
                </a:solidFill>
                <a:effectLst>
                  <a:outerShdw blurRad="38100" dist="38100" dir="2700000" algn="tl">
                    <a:srgbClr val="000000">
                      <a:alpha val="43137"/>
                    </a:srgbClr>
                  </a:outerShdw>
                </a:effectLst>
              </a:rPr>
              <a:t> </a:t>
            </a:r>
            <a:r>
              <a:rPr lang="en-US" sz="3600" b="1" dirty="0">
                <a:solidFill>
                  <a:srgbClr val="0070C0"/>
                </a:solidFill>
                <a:effectLst>
                  <a:outerShdw blurRad="38100" dist="38100" dir="2700000" algn="tl">
                    <a:srgbClr val="000000">
                      <a:alpha val="43137"/>
                    </a:srgbClr>
                  </a:outerShdw>
                </a:effectLst>
              </a:rPr>
              <a:t>Dynamics</a:t>
            </a:r>
          </a:p>
        </p:txBody>
      </p:sp>
      <p:sp>
        <p:nvSpPr>
          <p:cNvPr id="3" name="Content Placeholder 2"/>
          <p:cNvSpPr>
            <a:spLocks noGrp="1"/>
          </p:cNvSpPr>
          <p:nvPr>
            <p:ph idx="1"/>
          </p:nvPr>
        </p:nvSpPr>
        <p:spPr/>
        <p:txBody>
          <a:bodyPr>
            <a:normAutofit/>
          </a:bodyPr>
          <a:lstStyle/>
          <a:p>
            <a:pPr marL="44450"/>
            <a:r>
              <a:rPr lang="en-US" altLang="en-US" sz="2400" b="1" i="1" dirty="0">
                <a:solidFill>
                  <a:schemeClr val="tx1"/>
                </a:solidFill>
              </a:rPr>
              <a:t>Process Dead Time</a:t>
            </a:r>
          </a:p>
          <a:p>
            <a:pPr lvl="1">
              <a:lnSpc>
                <a:spcPct val="80000"/>
              </a:lnSpc>
            </a:pPr>
            <a:r>
              <a:rPr lang="en-US" altLang="en-US" sz="2000" dirty="0">
                <a:solidFill>
                  <a:schemeClr val="tx1"/>
                </a:solidFill>
              </a:rPr>
              <a:t>The time period after a change has occurred, during which the measurements are not affected.</a:t>
            </a:r>
          </a:p>
          <a:p>
            <a:pPr lvl="1">
              <a:lnSpc>
                <a:spcPct val="80000"/>
              </a:lnSpc>
            </a:pPr>
            <a:r>
              <a:rPr lang="en-US" altLang="en-US" sz="2000" dirty="0">
                <a:solidFill>
                  <a:schemeClr val="tx1"/>
                </a:solidFill>
              </a:rPr>
              <a:t>Transportation time is an example.</a:t>
            </a:r>
          </a:p>
          <a:p>
            <a:pPr lvl="1">
              <a:lnSpc>
                <a:spcPct val="80000"/>
              </a:lnSpc>
            </a:pPr>
            <a:r>
              <a:rPr lang="en-US" altLang="en-US" sz="2000" dirty="0">
                <a:solidFill>
                  <a:schemeClr val="tx1"/>
                </a:solidFill>
              </a:rPr>
              <a:t>Dead time is one of the worst enemies of good control.</a:t>
            </a:r>
          </a:p>
          <a:p>
            <a:endParaRPr lang="en-US" sz="2400" dirty="0"/>
          </a:p>
        </p:txBody>
      </p:sp>
      <p:pic>
        <p:nvPicPr>
          <p:cNvPr id="4" name="Picture 3" descr="deadtimepic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19508" y="2636875"/>
            <a:ext cx="4497593" cy="3317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a:extLst>
              <a:ext uri="{FF2B5EF4-FFF2-40B4-BE49-F238E27FC236}">
                <a16:creationId xmlns:a16="http://schemas.microsoft.com/office/drawing/2014/main" id="{41C6DB98-BCBF-4913-BF46-1FCBA5CD8873}"/>
              </a:ext>
            </a:extLst>
          </p:cNvPr>
          <p:cNvSpPr>
            <a:spLocks noGrp="1"/>
          </p:cNvSpPr>
          <p:nvPr>
            <p:ph type="dt" sz="half" idx="10"/>
          </p:nvPr>
        </p:nvSpPr>
        <p:spPr/>
        <p:txBody>
          <a:bodyPr/>
          <a:lstStyle/>
          <a:p>
            <a:fld id="{B18A92E0-AA47-48E4-8400-38A1A83A1CFB}" type="datetime1">
              <a:rPr lang="en-US" smtClean="0"/>
              <a:t>4/14/2018</a:t>
            </a:fld>
            <a:endParaRPr lang="en-US"/>
          </a:p>
        </p:txBody>
      </p:sp>
      <p:sp>
        <p:nvSpPr>
          <p:cNvPr id="6" name="Footer Placeholder 5">
            <a:extLst>
              <a:ext uri="{FF2B5EF4-FFF2-40B4-BE49-F238E27FC236}">
                <a16:creationId xmlns:a16="http://schemas.microsoft.com/office/drawing/2014/main" id="{064D2124-8B9A-48AB-AE6C-99C5CC0A92A4}"/>
              </a:ext>
            </a:extLst>
          </p:cNvPr>
          <p:cNvSpPr>
            <a:spLocks noGrp="1"/>
          </p:cNvSpPr>
          <p:nvPr>
            <p:ph type="ftr" sz="quarter" idx="11"/>
          </p:nvPr>
        </p:nvSpPr>
        <p:spPr/>
        <p:txBody>
          <a:bodyPr/>
          <a:lstStyle/>
          <a:p>
            <a:r>
              <a:rPr lang="en-US"/>
              <a:t>ICC Process Operations       ENGT-1340   Rev A</a:t>
            </a:r>
          </a:p>
        </p:txBody>
      </p:sp>
      <p:sp>
        <p:nvSpPr>
          <p:cNvPr id="7" name="Slide Number Placeholder 6">
            <a:extLst>
              <a:ext uri="{FF2B5EF4-FFF2-40B4-BE49-F238E27FC236}">
                <a16:creationId xmlns:a16="http://schemas.microsoft.com/office/drawing/2014/main" id="{5C5BD532-94F6-4B60-92E6-D3BD45FA1350}"/>
              </a:ext>
            </a:extLst>
          </p:cNvPr>
          <p:cNvSpPr>
            <a:spLocks noGrp="1"/>
          </p:cNvSpPr>
          <p:nvPr>
            <p:ph type="sldNum" sz="quarter" idx="12"/>
          </p:nvPr>
        </p:nvSpPr>
        <p:spPr/>
        <p:txBody>
          <a:bodyPr/>
          <a:lstStyle/>
          <a:p>
            <a:fld id="{56C76DE9-11CD-450E-BB1E-78CA03BD77EF}" type="slidenum">
              <a:rPr lang="en-US" smtClean="0"/>
              <a:t>8</a:t>
            </a:fld>
            <a:endParaRPr lang="en-US"/>
          </a:p>
        </p:txBody>
      </p:sp>
    </p:spTree>
    <p:extLst>
      <p:ext uri="{BB962C8B-B14F-4D97-AF65-F5344CB8AC3E}">
        <p14:creationId xmlns:p14="http://schemas.microsoft.com/office/powerpoint/2010/main" val="1507413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96738"/>
          </a:xfrm>
        </p:spPr>
        <p:txBody>
          <a:bodyPr>
            <a:normAutofit/>
          </a:bodyPr>
          <a:lstStyle/>
          <a:p>
            <a:r>
              <a:rPr lang="en-US" sz="3600" b="1" dirty="0">
                <a:solidFill>
                  <a:srgbClr val="0070C0"/>
                </a:solidFill>
                <a:effectLst>
                  <a:outerShdw blurRad="38100" dist="38100" dir="2700000" algn="tl">
                    <a:srgbClr val="000000">
                      <a:alpha val="43137"/>
                    </a:srgbClr>
                  </a:outerShdw>
                </a:effectLst>
              </a:rPr>
              <a:t>Process Dynamics</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pPr>
                  <a:lnSpc>
                    <a:spcPct val="80000"/>
                  </a:lnSpc>
                  <a:spcAft>
                    <a:spcPts val="0"/>
                  </a:spcAft>
                  <a:buClr>
                    <a:schemeClr val="accent3"/>
                  </a:buClr>
                  <a:defRPr/>
                </a:pPr>
                <a:r>
                  <a:rPr lang="en-US" sz="2400" b="1" i="1" dirty="0">
                    <a:solidFill>
                      <a:schemeClr val="tx1"/>
                    </a:solidFill>
                  </a:rPr>
                  <a:t>Process Gain</a:t>
                </a:r>
                <a:endParaRPr lang="en-US" sz="2400" i="1" dirty="0">
                  <a:solidFill>
                    <a:schemeClr val="tx1"/>
                  </a:solidFill>
                </a:endParaRPr>
              </a:p>
              <a:p>
                <a:pPr marL="658368" lvl="1" indent="-246888">
                  <a:lnSpc>
                    <a:spcPct val="80000"/>
                  </a:lnSpc>
                  <a:spcAft>
                    <a:spcPts val="0"/>
                  </a:spcAft>
                  <a:defRPr/>
                </a:pPr>
                <a:r>
                  <a:rPr lang="en-US" sz="2200" dirty="0">
                    <a:solidFill>
                      <a:schemeClr val="tx1"/>
                    </a:solidFill>
                  </a:rPr>
                  <a:t>The steady state change in the PV resulting from a measured change in the MV.</a:t>
                </a:r>
              </a:p>
              <a:p>
                <a:pPr marL="658368" lvl="1" indent="-246888">
                  <a:lnSpc>
                    <a:spcPct val="80000"/>
                  </a:lnSpc>
                  <a:spcAft>
                    <a:spcPts val="0"/>
                  </a:spcAft>
                  <a:defRPr/>
                </a:pPr>
                <a:endParaRPr lang="en-US" sz="2200" dirty="0">
                  <a:solidFill>
                    <a:schemeClr val="tx1"/>
                  </a:solidFill>
                </a:endParaRPr>
              </a:p>
              <a:p>
                <a:pPr marL="658368" lvl="1" indent="-246888">
                  <a:lnSpc>
                    <a:spcPct val="80000"/>
                  </a:lnSpc>
                  <a:spcAft>
                    <a:spcPts val="0"/>
                  </a:spcAft>
                  <a:defRPr/>
                </a:pPr>
                <a:r>
                  <a:rPr lang="en-US" sz="2200" dirty="0">
                    <a:solidFill>
                      <a:schemeClr val="tx1"/>
                    </a:solidFill>
                  </a:rPr>
                  <a:t>Tested with the loop controller in manual.</a:t>
                </a:r>
              </a:p>
              <a:p>
                <a:pPr marL="658368" lvl="1" indent="-246888">
                  <a:lnSpc>
                    <a:spcPct val="80000"/>
                  </a:lnSpc>
                  <a:spcAft>
                    <a:spcPts val="0"/>
                  </a:spcAft>
                  <a:defRPr/>
                </a:pPr>
                <a:endParaRPr lang="en-US" sz="2000" b="1" i="1" u="sng" dirty="0">
                  <a:solidFill>
                    <a:srgbClr val="FF0000"/>
                  </a:solidFill>
                </a:endParaRPr>
              </a:p>
              <a:p>
                <a:pPr marL="658368" lvl="1" indent="-246888">
                  <a:lnSpc>
                    <a:spcPct val="80000"/>
                  </a:lnSpc>
                  <a:spcAft>
                    <a:spcPts val="0"/>
                  </a:spcAft>
                  <a:defRPr/>
                </a:pPr>
                <a:r>
                  <a:rPr lang="en-US" sz="3200" b="1" i="1" u="sng" dirty="0">
                    <a:solidFill>
                      <a:srgbClr val="FF0000"/>
                    </a:solidFill>
                  </a:rPr>
                  <a:t>Gain (kc)= </a:t>
                </a:r>
                <a14:m>
                  <m:oMath xmlns:m="http://schemas.openxmlformats.org/officeDocument/2006/math">
                    <m:r>
                      <a:rPr lang="en-US" sz="3200" b="1" i="1" u="sng">
                        <a:solidFill>
                          <a:srgbClr val="FF0000"/>
                        </a:solidFill>
                        <a:latin typeface="Cambria Math" panose="02040503050406030204" pitchFamily="18" charset="0"/>
                      </a:rPr>
                      <m:t>%</m:t>
                    </m:r>
                  </m:oMath>
                </a14:m>
                <a:r>
                  <a:rPr lang="el-GR" sz="3200" b="1" i="1" u="sng" dirty="0">
                    <a:solidFill>
                      <a:srgbClr val="FF0000"/>
                    </a:solidFill>
                  </a:rPr>
                  <a:t>Δ</a:t>
                </a:r>
                <a:r>
                  <a:rPr lang="en-US" sz="3200" b="1" i="1" u="sng" dirty="0">
                    <a:solidFill>
                      <a:srgbClr val="FF0000"/>
                    </a:solidFill>
                  </a:rPr>
                  <a:t>output/%</a:t>
                </a:r>
                <a:r>
                  <a:rPr lang="el-GR" sz="3200" b="1" i="1" u="sng" dirty="0">
                    <a:solidFill>
                      <a:srgbClr val="FF0000"/>
                    </a:solidFill>
                  </a:rPr>
                  <a:t>Δ</a:t>
                </a:r>
                <a:r>
                  <a:rPr lang="en-US" sz="3200" b="1" i="1" u="sng" dirty="0">
                    <a:solidFill>
                      <a:srgbClr val="FF0000"/>
                    </a:solidFill>
                  </a:rPr>
                  <a:t>input</a:t>
                </a:r>
              </a:p>
              <a:p>
                <a:pPr marL="658368" lvl="1" indent="-246888">
                  <a:lnSpc>
                    <a:spcPct val="80000"/>
                  </a:lnSpc>
                  <a:spcAft>
                    <a:spcPts val="0"/>
                  </a:spcAft>
                  <a:defRPr/>
                </a:pPr>
                <a:endParaRPr lang="en-US" sz="2200" dirty="0">
                  <a:solidFill>
                    <a:schemeClr val="tx1"/>
                  </a:solidFill>
                </a:endParaRPr>
              </a:p>
              <a:p>
                <a:pPr marL="658368" lvl="1" indent="-246888">
                  <a:lnSpc>
                    <a:spcPct val="80000"/>
                  </a:lnSpc>
                  <a:spcAft>
                    <a:spcPts val="0"/>
                  </a:spcAft>
                  <a:defRPr/>
                </a:pPr>
                <a:r>
                  <a:rPr lang="en-US" sz="2200" dirty="0">
                    <a:solidFill>
                      <a:schemeClr val="tx1"/>
                    </a:solidFill>
                  </a:rPr>
                  <a:t>To calculate:</a:t>
                </a:r>
              </a:p>
              <a:p>
                <a:pPr marL="841248" lvl="2" indent="-246888">
                  <a:lnSpc>
                    <a:spcPct val="80000"/>
                  </a:lnSpc>
                  <a:spcAft>
                    <a:spcPts val="0"/>
                  </a:spcAft>
                  <a:defRPr/>
                </a:pPr>
                <a:r>
                  <a:rPr lang="en-US" sz="1800" dirty="0">
                    <a:solidFill>
                      <a:schemeClr val="tx1"/>
                    </a:solidFill>
                  </a:rPr>
                  <a:t>Step the MV (controller output) a specific amount (e.g. 1%, 2.5%, 5%, 10%, etc.)</a:t>
                </a:r>
              </a:p>
              <a:p>
                <a:pPr marL="841248" lvl="2" indent="-246888">
                  <a:lnSpc>
                    <a:spcPct val="80000"/>
                  </a:lnSpc>
                  <a:spcAft>
                    <a:spcPts val="0"/>
                  </a:spcAft>
                  <a:defRPr/>
                </a:pPr>
                <a:r>
                  <a:rPr lang="en-US" sz="1800" dirty="0">
                    <a:solidFill>
                      <a:schemeClr val="tx1"/>
                    </a:solidFill>
                  </a:rPr>
                  <a:t>Observe and record the PV response</a:t>
                </a:r>
              </a:p>
              <a:p>
                <a:pPr marL="841248" lvl="2" indent="-246888">
                  <a:lnSpc>
                    <a:spcPct val="80000"/>
                  </a:lnSpc>
                  <a:spcAft>
                    <a:spcPts val="0"/>
                  </a:spcAft>
                  <a:defRPr/>
                </a:pPr>
                <a:r>
                  <a:rPr lang="en-US" sz="1800" dirty="0">
                    <a:solidFill>
                      <a:schemeClr val="tx1"/>
                    </a:solidFill>
                  </a:rPr>
                  <a:t>Calculate the percent (%) change in PV</a:t>
                </a:r>
              </a:p>
              <a:p>
                <a:pPr marL="841248" lvl="2" indent="-246888">
                  <a:lnSpc>
                    <a:spcPct val="80000"/>
                  </a:lnSpc>
                  <a:spcAft>
                    <a:spcPts val="0"/>
                  </a:spcAft>
                  <a:defRPr/>
                </a:pPr>
                <a:r>
                  <a:rPr lang="en-US" sz="1800" dirty="0">
                    <a:solidFill>
                      <a:schemeClr val="tx1"/>
                    </a:solidFill>
                  </a:rPr>
                  <a:t>Divide the percent (%) change in the PV by the step percent (%) change in the MV.</a:t>
                </a:r>
              </a:p>
              <a:p>
                <a:pPr marL="658368" lvl="1" indent="-246888">
                  <a:lnSpc>
                    <a:spcPct val="80000"/>
                  </a:lnSpc>
                  <a:spcAft>
                    <a:spcPts val="0"/>
                  </a:spcAft>
                  <a:defRPr/>
                </a:pPr>
                <a:endParaRPr lang="en-US" sz="2200" dirty="0">
                  <a:solidFill>
                    <a:schemeClr val="tx1"/>
                  </a:solidFill>
                </a:endParaRPr>
              </a:p>
              <a:p>
                <a:endParaRPr lang="en-US" sz="2400" b="1"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909" t="-2879"/>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5D9F5DEA-A8E0-47F5-ACBF-0FCD10F1D240}"/>
              </a:ext>
            </a:extLst>
          </p:cNvPr>
          <p:cNvSpPr>
            <a:spLocks noGrp="1"/>
          </p:cNvSpPr>
          <p:nvPr>
            <p:ph type="dt" sz="half" idx="10"/>
          </p:nvPr>
        </p:nvSpPr>
        <p:spPr/>
        <p:txBody>
          <a:bodyPr/>
          <a:lstStyle/>
          <a:p>
            <a:fld id="{01DE0821-D733-4D0A-8FD7-D4C1BA5BBF49}" type="datetime1">
              <a:rPr lang="en-US" smtClean="0"/>
              <a:t>4/14/2018</a:t>
            </a:fld>
            <a:endParaRPr lang="en-US"/>
          </a:p>
        </p:txBody>
      </p:sp>
      <p:sp>
        <p:nvSpPr>
          <p:cNvPr id="5" name="Footer Placeholder 4">
            <a:extLst>
              <a:ext uri="{FF2B5EF4-FFF2-40B4-BE49-F238E27FC236}">
                <a16:creationId xmlns:a16="http://schemas.microsoft.com/office/drawing/2014/main" id="{A14190C9-518F-4088-972B-3106C5483E0B}"/>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9F4F1280-9BBB-4D4C-99F3-00C061C07FD2}"/>
              </a:ext>
            </a:extLst>
          </p:cNvPr>
          <p:cNvSpPr>
            <a:spLocks noGrp="1"/>
          </p:cNvSpPr>
          <p:nvPr>
            <p:ph type="sldNum" sz="quarter" idx="12"/>
          </p:nvPr>
        </p:nvSpPr>
        <p:spPr/>
        <p:txBody>
          <a:bodyPr/>
          <a:lstStyle/>
          <a:p>
            <a:fld id="{56C76DE9-11CD-450E-BB1E-78CA03BD77EF}" type="slidenum">
              <a:rPr lang="en-US" smtClean="0"/>
              <a:t>9</a:t>
            </a:fld>
            <a:endParaRPr lang="en-US"/>
          </a:p>
        </p:txBody>
      </p:sp>
    </p:spTree>
    <p:extLst>
      <p:ext uri="{BB962C8B-B14F-4D97-AF65-F5344CB8AC3E}">
        <p14:creationId xmlns:p14="http://schemas.microsoft.com/office/powerpoint/2010/main" val="306253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barn(inVertical)">
                                      <p:cBhvr>
                                        <p:cTn id="22" dur="500"/>
                                        <p:tgtEl>
                                          <p:spTgt spid="3">
                                            <p:txEl>
                                              <p:pRg st="7" end="7"/>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barn(inVertical)">
                                      <p:cBhvr>
                                        <p:cTn id="25" dur="500"/>
                                        <p:tgtEl>
                                          <p:spTgt spid="3">
                                            <p:txEl>
                                              <p:pRg st="8" end="8"/>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barn(inVertical)">
                                      <p:cBhvr>
                                        <p:cTn id="28" dur="500"/>
                                        <p:tgtEl>
                                          <p:spTgt spid="3">
                                            <p:txEl>
                                              <p:pRg st="9" end="9"/>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barn(inVertical)">
                                      <p:cBhvr>
                                        <p:cTn id="31" dur="500"/>
                                        <p:tgtEl>
                                          <p:spTgt spid="3">
                                            <p:txEl>
                                              <p:pRg st="10" end="10"/>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11" end="11"/>
                                            </p:txEl>
                                          </p:spTgt>
                                        </p:tgtEl>
                                        <p:attrNameLst>
                                          <p:attrName>style.visibility</p:attrName>
                                        </p:attrNameLst>
                                      </p:cBhvr>
                                      <p:to>
                                        <p:strVal val="visible"/>
                                      </p:to>
                                    </p:set>
                                    <p:animEffect transition="in" filter="barn(inVertical)">
                                      <p:cBhvr>
                                        <p:cTn id="34"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532</TotalTime>
  <Words>713</Words>
  <Application>Microsoft Office PowerPoint</Application>
  <PresentationFormat>Widescreen</PresentationFormat>
  <Paragraphs>122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Cambria Math</vt:lpstr>
      <vt:lpstr>Retrospect</vt:lpstr>
      <vt:lpstr>Process II</vt:lpstr>
      <vt:lpstr>Process Loop Types</vt:lpstr>
      <vt:lpstr>Process Loop Types</vt:lpstr>
      <vt:lpstr>Process Loop Characteristics</vt:lpstr>
      <vt:lpstr>Process Loop Characteristics</vt:lpstr>
      <vt:lpstr>Process Dynamics</vt:lpstr>
      <vt:lpstr>Process Dynamics</vt:lpstr>
      <vt:lpstr>Process Dynamics</vt:lpstr>
      <vt:lpstr>Process Dynamics</vt:lpstr>
      <vt:lpstr>Process Dynamics</vt:lpstr>
      <vt:lpstr>Process Dynamics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dc:creator>
  <cp:lastModifiedBy>Thomas Raiche</cp:lastModifiedBy>
  <cp:revision>37</cp:revision>
  <dcterms:created xsi:type="dcterms:W3CDTF">2017-01-16T18:39:06Z</dcterms:created>
  <dcterms:modified xsi:type="dcterms:W3CDTF">2018-04-14T16:25:51Z</dcterms:modified>
</cp:coreProperties>
</file>