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2"/>
    <p:sldId id="258" r:id="rId3"/>
    <p:sldId id="259" r:id="rId4"/>
    <p:sldId id="260" r:id="rId5"/>
    <p:sldId id="261" r:id="rId6"/>
    <p:sldId id="262" r:id="rId7"/>
    <p:sldId id="269" r:id="rId8"/>
    <p:sldId id="263" r:id="rId9"/>
    <p:sldId id="264" r:id="rId10"/>
    <p:sldId id="270" r:id="rId11"/>
    <p:sldId id="265" r:id="rId12"/>
    <p:sldId id="271" r:id="rId13"/>
    <p:sldId id="266" r:id="rId14"/>
    <p:sldId id="267" r:id="rId15"/>
    <p:sldId id="268"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omas Raiche" initials="TJR" lastIdx="1" clrIdx="0">
    <p:extLst>
      <p:ext uri="{19B8F6BF-5375-455C-9EA6-DF929625EA0E}">
        <p15:presenceInfo xmlns:p15="http://schemas.microsoft.com/office/powerpoint/2012/main" userId="Thomas Raich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87" d="100"/>
          <a:sy n="87" d="100"/>
        </p:scale>
        <p:origin x="120" y="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7/17/2018</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7/17/2018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7/17/2018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7/17/2018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7/17/2018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7/17/2018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7/17/2018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7/17/2018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7/17/2018</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7/17/2018</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FD113-B79A-4661-92D0-0D6E05759AA5}"/>
              </a:ext>
            </a:extLst>
          </p:cNvPr>
          <p:cNvSpPr>
            <a:spLocks noGrp="1"/>
          </p:cNvSpPr>
          <p:nvPr>
            <p:ph type="title"/>
          </p:nvPr>
        </p:nvSpPr>
        <p:spPr/>
        <p:txBody>
          <a:bodyPr>
            <a:normAutofit/>
          </a:bodyPr>
          <a:lstStyle/>
          <a:p>
            <a:r>
              <a:rPr lang="en-US" sz="5400" dirty="0"/>
              <a:t>Process Controllers</a:t>
            </a:r>
          </a:p>
        </p:txBody>
      </p:sp>
      <p:sp>
        <p:nvSpPr>
          <p:cNvPr id="4" name="Date Placeholder 3">
            <a:extLst>
              <a:ext uri="{FF2B5EF4-FFF2-40B4-BE49-F238E27FC236}">
                <a16:creationId xmlns:a16="http://schemas.microsoft.com/office/drawing/2014/main" id="{4D6F0370-B7DE-4412-BA27-720CA0027C20}"/>
              </a:ext>
            </a:extLst>
          </p:cNvPr>
          <p:cNvSpPr>
            <a:spLocks noGrp="1"/>
          </p:cNvSpPr>
          <p:nvPr>
            <p:ph type="dt" sz="half" idx="10"/>
          </p:nvPr>
        </p:nvSpPr>
        <p:spPr/>
        <p:txBody>
          <a:bodyPr/>
          <a:lstStyle/>
          <a:p>
            <a:fld id="{2D5A4818-85BB-4DF4-9383-A61BB2EB6B47}" type="datetime1">
              <a:rPr lang="en-US" smtClean="0"/>
              <a:t>7/17/2018</a:t>
            </a:fld>
            <a:endParaRPr lang="en-US"/>
          </a:p>
        </p:txBody>
      </p:sp>
      <p:sp>
        <p:nvSpPr>
          <p:cNvPr id="5" name="Footer Placeholder 4">
            <a:extLst>
              <a:ext uri="{FF2B5EF4-FFF2-40B4-BE49-F238E27FC236}">
                <a16:creationId xmlns:a16="http://schemas.microsoft.com/office/drawing/2014/main" id="{413C517C-2220-498C-A667-159A362A806A}"/>
              </a:ext>
            </a:extLst>
          </p:cNvPr>
          <p:cNvSpPr>
            <a:spLocks noGrp="1"/>
          </p:cNvSpPr>
          <p:nvPr>
            <p:ph type="ftr" sz="quarter" idx="11"/>
          </p:nvPr>
        </p:nvSpPr>
        <p:spPr/>
        <p:txBody>
          <a:bodyPr/>
          <a:lstStyle/>
          <a:p>
            <a:r>
              <a:rPr lang="en-US"/>
              <a:t>ICC Process Operations       ENGT-1340   Rev A</a:t>
            </a:r>
          </a:p>
        </p:txBody>
      </p:sp>
      <p:sp>
        <p:nvSpPr>
          <p:cNvPr id="6" name="Slide Number Placeholder 5">
            <a:extLst>
              <a:ext uri="{FF2B5EF4-FFF2-40B4-BE49-F238E27FC236}">
                <a16:creationId xmlns:a16="http://schemas.microsoft.com/office/drawing/2014/main" id="{C1E59A9B-57B4-487F-AF7B-A20D88EE3FD3}"/>
              </a:ext>
            </a:extLst>
          </p:cNvPr>
          <p:cNvSpPr>
            <a:spLocks noGrp="1"/>
          </p:cNvSpPr>
          <p:nvPr>
            <p:ph type="sldNum" sz="quarter" idx="12"/>
          </p:nvPr>
        </p:nvSpPr>
        <p:spPr>
          <a:xfrm>
            <a:off x="340210" y="5466345"/>
            <a:ext cx="811019" cy="503578"/>
          </a:xfrm>
        </p:spPr>
        <p:txBody>
          <a:bodyPr/>
          <a:lstStyle/>
          <a:p>
            <a:fld id="{56C76DE9-11CD-450E-BB1E-78CA03BD77EF}" type="slidenum">
              <a:rPr lang="en-US" smtClean="0"/>
              <a:t>1</a:t>
            </a:fld>
            <a:endParaRPr lang="en-US" dirty="0"/>
          </a:p>
        </p:txBody>
      </p:sp>
      <p:sp>
        <p:nvSpPr>
          <p:cNvPr id="7" name="Rectangle 6">
            <a:extLst>
              <a:ext uri="{FF2B5EF4-FFF2-40B4-BE49-F238E27FC236}">
                <a16:creationId xmlns:a16="http://schemas.microsoft.com/office/drawing/2014/main" id="{4366D882-FB1C-4FE5-8257-7787F045A8D0}"/>
              </a:ext>
            </a:extLst>
          </p:cNvPr>
          <p:cNvSpPr/>
          <p:nvPr/>
        </p:nvSpPr>
        <p:spPr>
          <a:xfrm>
            <a:off x="2836010" y="5476400"/>
            <a:ext cx="8204499" cy="577081"/>
          </a:xfrm>
          <a:prstGeom prst="rect">
            <a:avLst/>
          </a:prstGeom>
        </p:spPr>
        <p:txBody>
          <a:bodyPr wrap="square">
            <a:spAutoFit/>
          </a:bodyPr>
          <a:lstStyle/>
          <a:p>
            <a:r>
              <a:rPr lang="en-US" sz="1050" dirty="0">
                <a:latin typeface="Arial" panose="020B0604020202020204" pitchFamily="34" charset="0"/>
                <a:cs typeface="Arial" panose="020B0604020202020204" pitchFamily="34" charset="0"/>
              </a:rPr>
              <a:t>Development of a 21st Century Industrial Process Operations Program is supported by the National Science Foundation under Grant No. 1700558. Any opinions, findings, and conclusions or recommendations expressed on this site are those of the authors and do not necessarily reflect the views of the National Science Foundation</a:t>
            </a:r>
            <a:endParaRPr lang="en-US" sz="1050" dirty="0"/>
          </a:p>
        </p:txBody>
      </p:sp>
      <p:pic>
        <p:nvPicPr>
          <p:cNvPr id="8" name="Picture 7">
            <a:extLst>
              <a:ext uri="{FF2B5EF4-FFF2-40B4-BE49-F238E27FC236}">
                <a16:creationId xmlns:a16="http://schemas.microsoft.com/office/drawing/2014/main" id="{0B9309DD-7378-4F31-A608-91B4A5BF8C3A}"/>
              </a:ext>
            </a:extLst>
          </p:cNvPr>
          <p:cNvPicPr>
            <a:picLocks noChangeAspect="1"/>
          </p:cNvPicPr>
          <p:nvPr/>
        </p:nvPicPr>
        <p:blipFill>
          <a:blip r:embed="rId2"/>
          <a:stretch>
            <a:fillRect/>
          </a:stretch>
        </p:blipFill>
        <p:spPr>
          <a:xfrm>
            <a:off x="1935110" y="5466345"/>
            <a:ext cx="706454" cy="706454"/>
          </a:xfrm>
          <a:prstGeom prst="rect">
            <a:avLst/>
          </a:prstGeom>
        </p:spPr>
      </p:pic>
    </p:spTree>
    <p:extLst>
      <p:ext uri="{BB962C8B-B14F-4D97-AF65-F5344CB8AC3E}">
        <p14:creationId xmlns:p14="http://schemas.microsoft.com/office/powerpoint/2010/main" val="7832209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9431707-8858-4A13-8BC3-4068C09F45E8}"/>
              </a:ext>
            </a:extLst>
          </p:cNvPr>
          <p:cNvPicPr>
            <a:picLocks noChangeAspect="1"/>
          </p:cNvPicPr>
          <p:nvPr/>
        </p:nvPicPr>
        <p:blipFill>
          <a:blip r:embed="rId2"/>
          <a:stretch>
            <a:fillRect/>
          </a:stretch>
        </p:blipFill>
        <p:spPr>
          <a:xfrm>
            <a:off x="2607037" y="419718"/>
            <a:ext cx="6160801" cy="5610001"/>
          </a:xfrm>
          <a:prstGeom prst="rect">
            <a:avLst/>
          </a:prstGeom>
        </p:spPr>
      </p:pic>
      <p:cxnSp>
        <p:nvCxnSpPr>
          <p:cNvPr id="11" name="Connector: Elbow 10">
            <a:extLst>
              <a:ext uri="{FF2B5EF4-FFF2-40B4-BE49-F238E27FC236}">
                <a16:creationId xmlns:a16="http://schemas.microsoft.com/office/drawing/2014/main" id="{B11513A3-389A-4B1F-B359-679CB7CD68DB}"/>
              </a:ext>
            </a:extLst>
          </p:cNvPr>
          <p:cNvCxnSpPr>
            <a:cxnSpLocks/>
          </p:cNvCxnSpPr>
          <p:nvPr/>
        </p:nvCxnSpPr>
        <p:spPr>
          <a:xfrm flipV="1">
            <a:off x="3336587" y="2568102"/>
            <a:ext cx="3501958" cy="52529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6DC2032F-8EA0-4487-8B2A-AE4CA07931F1}"/>
              </a:ext>
            </a:extLst>
          </p:cNvPr>
          <p:cNvSpPr txBox="1"/>
          <p:nvPr/>
        </p:nvSpPr>
        <p:spPr>
          <a:xfrm>
            <a:off x="2898842" y="2881222"/>
            <a:ext cx="651140" cy="246221"/>
          </a:xfrm>
          <a:prstGeom prst="rect">
            <a:avLst/>
          </a:prstGeom>
          <a:noFill/>
        </p:spPr>
        <p:txBody>
          <a:bodyPr wrap="none" rtlCol="0">
            <a:spAutoFit/>
          </a:bodyPr>
          <a:lstStyle/>
          <a:p>
            <a:r>
              <a:rPr lang="en-US" sz="1000" dirty="0">
                <a:solidFill>
                  <a:srgbClr val="FF0000"/>
                </a:solidFill>
                <a:latin typeface="Arial" panose="020B0604020202020204" pitchFamily="34" charset="0"/>
                <a:cs typeface="Arial" panose="020B0604020202020204" pitchFamily="34" charset="0"/>
              </a:rPr>
              <a:t>Setpoint</a:t>
            </a:r>
          </a:p>
        </p:txBody>
      </p:sp>
      <p:cxnSp>
        <p:nvCxnSpPr>
          <p:cNvPr id="17" name="Straight Arrow Connector 16">
            <a:extLst>
              <a:ext uri="{FF2B5EF4-FFF2-40B4-BE49-F238E27FC236}">
                <a16:creationId xmlns:a16="http://schemas.microsoft.com/office/drawing/2014/main" id="{111DDACC-AC44-4D9F-AEE3-96CBBD94E854}"/>
              </a:ext>
            </a:extLst>
          </p:cNvPr>
          <p:cNvCxnSpPr/>
          <p:nvPr/>
        </p:nvCxnSpPr>
        <p:spPr>
          <a:xfrm>
            <a:off x="3414409" y="3093396"/>
            <a:ext cx="1673157" cy="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19" name="Connector: Curved 18">
            <a:extLst>
              <a:ext uri="{FF2B5EF4-FFF2-40B4-BE49-F238E27FC236}">
                <a16:creationId xmlns:a16="http://schemas.microsoft.com/office/drawing/2014/main" id="{FF3B81EC-70FF-4063-A3A5-B100394D38E0}"/>
              </a:ext>
            </a:extLst>
          </p:cNvPr>
          <p:cNvCxnSpPr>
            <a:cxnSpLocks/>
          </p:cNvCxnSpPr>
          <p:nvPr/>
        </p:nvCxnSpPr>
        <p:spPr>
          <a:xfrm flipV="1">
            <a:off x="5087566" y="2743200"/>
            <a:ext cx="648497" cy="350196"/>
          </a:xfrm>
          <a:prstGeom prst="curvedConnector3">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1" name="Straight Arrow Connector 20">
            <a:extLst>
              <a:ext uri="{FF2B5EF4-FFF2-40B4-BE49-F238E27FC236}">
                <a16:creationId xmlns:a16="http://schemas.microsoft.com/office/drawing/2014/main" id="{B2B058D5-6D22-48FC-B549-FF128DB90E71}"/>
              </a:ext>
            </a:extLst>
          </p:cNvPr>
          <p:cNvCxnSpPr>
            <a:cxnSpLocks/>
          </p:cNvCxnSpPr>
          <p:nvPr/>
        </p:nvCxnSpPr>
        <p:spPr>
          <a:xfrm>
            <a:off x="5687437" y="2743200"/>
            <a:ext cx="1264596" cy="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25" name="TextBox 24">
            <a:extLst>
              <a:ext uri="{FF2B5EF4-FFF2-40B4-BE49-F238E27FC236}">
                <a16:creationId xmlns:a16="http://schemas.microsoft.com/office/drawing/2014/main" id="{D219F027-1619-4B11-85BC-8CD6697B83A8}"/>
              </a:ext>
            </a:extLst>
          </p:cNvPr>
          <p:cNvSpPr txBox="1"/>
          <p:nvPr/>
        </p:nvSpPr>
        <p:spPr>
          <a:xfrm>
            <a:off x="5411814" y="2834099"/>
            <a:ext cx="1149674" cy="246221"/>
          </a:xfrm>
          <a:prstGeom prst="rect">
            <a:avLst/>
          </a:prstGeom>
          <a:noFill/>
        </p:spPr>
        <p:txBody>
          <a:bodyPr wrap="none" rtlCol="0">
            <a:spAutoFit/>
          </a:bodyPr>
          <a:lstStyle/>
          <a:p>
            <a:r>
              <a:rPr lang="en-US" sz="1000" dirty="0">
                <a:solidFill>
                  <a:schemeClr val="accent3">
                    <a:lumMod val="75000"/>
                  </a:schemeClr>
                </a:solidFill>
                <a:latin typeface="Arial" panose="020B0604020202020204" pitchFamily="34" charset="0"/>
                <a:cs typeface="Arial" panose="020B0604020202020204" pitchFamily="34" charset="0"/>
              </a:rPr>
              <a:t>Process Variable</a:t>
            </a:r>
          </a:p>
        </p:txBody>
      </p:sp>
      <p:sp>
        <p:nvSpPr>
          <p:cNvPr id="27" name="Arrow: Down 26">
            <a:extLst>
              <a:ext uri="{FF2B5EF4-FFF2-40B4-BE49-F238E27FC236}">
                <a16:creationId xmlns:a16="http://schemas.microsoft.com/office/drawing/2014/main" id="{3EEAE05E-6051-47AF-BEFE-4A89785289F7}"/>
              </a:ext>
            </a:extLst>
          </p:cNvPr>
          <p:cNvSpPr/>
          <p:nvPr/>
        </p:nvSpPr>
        <p:spPr>
          <a:xfrm flipH="1">
            <a:off x="6561487" y="2324912"/>
            <a:ext cx="92231" cy="243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Arrow: Down 27">
            <a:extLst>
              <a:ext uri="{FF2B5EF4-FFF2-40B4-BE49-F238E27FC236}">
                <a16:creationId xmlns:a16="http://schemas.microsoft.com/office/drawing/2014/main" id="{A75BC7F9-D325-4856-99CE-AB81EB80A5FE}"/>
              </a:ext>
            </a:extLst>
          </p:cNvPr>
          <p:cNvSpPr/>
          <p:nvPr/>
        </p:nvSpPr>
        <p:spPr>
          <a:xfrm rot="10800000" flipH="1">
            <a:off x="6572116" y="2759627"/>
            <a:ext cx="92231" cy="243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090EDFBD-9D9A-4B1A-8B4F-B11BE5794768}"/>
              </a:ext>
            </a:extLst>
          </p:cNvPr>
          <p:cNvSpPr txBox="1"/>
          <p:nvPr/>
        </p:nvSpPr>
        <p:spPr>
          <a:xfrm>
            <a:off x="6478621" y="1906621"/>
            <a:ext cx="872355" cy="400110"/>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Proportional</a:t>
            </a:r>
          </a:p>
          <a:p>
            <a:r>
              <a:rPr lang="en-US" sz="1000" dirty="0">
                <a:latin typeface="Arial" panose="020B0604020202020204" pitchFamily="34" charset="0"/>
                <a:cs typeface="Arial" panose="020B0604020202020204" pitchFamily="34" charset="0"/>
              </a:rPr>
              <a:t>Offset</a:t>
            </a:r>
          </a:p>
        </p:txBody>
      </p:sp>
      <p:cxnSp>
        <p:nvCxnSpPr>
          <p:cNvPr id="31" name="Connector: Elbow 30">
            <a:extLst>
              <a:ext uri="{FF2B5EF4-FFF2-40B4-BE49-F238E27FC236}">
                <a16:creationId xmlns:a16="http://schemas.microsoft.com/office/drawing/2014/main" id="{EB5D8745-3CFD-4BF0-9D5C-DE0654BCE56E}"/>
              </a:ext>
            </a:extLst>
          </p:cNvPr>
          <p:cNvCxnSpPr>
            <a:cxnSpLocks/>
          </p:cNvCxnSpPr>
          <p:nvPr/>
        </p:nvCxnSpPr>
        <p:spPr>
          <a:xfrm flipV="1">
            <a:off x="3336587" y="1669611"/>
            <a:ext cx="3501958" cy="460403"/>
          </a:xfrm>
          <a:prstGeom prst="bentConnector3">
            <a:avLst/>
          </a:prstGeom>
          <a:ln>
            <a:tailEnd type="triangle"/>
          </a:ln>
        </p:spPr>
        <p:style>
          <a:lnRef idx="1">
            <a:schemeClr val="dk1"/>
          </a:lnRef>
          <a:fillRef idx="0">
            <a:schemeClr val="dk1"/>
          </a:fillRef>
          <a:effectRef idx="0">
            <a:schemeClr val="dk1"/>
          </a:effectRef>
          <a:fontRef idx="minor">
            <a:schemeClr val="tx1"/>
          </a:fontRef>
        </p:style>
      </p:cxnSp>
      <p:sp>
        <p:nvSpPr>
          <p:cNvPr id="32" name="TextBox 31">
            <a:extLst>
              <a:ext uri="{FF2B5EF4-FFF2-40B4-BE49-F238E27FC236}">
                <a16:creationId xmlns:a16="http://schemas.microsoft.com/office/drawing/2014/main" id="{685C6246-B406-4A9B-B437-9CD9249F0160}"/>
              </a:ext>
            </a:extLst>
          </p:cNvPr>
          <p:cNvSpPr txBox="1"/>
          <p:nvPr/>
        </p:nvSpPr>
        <p:spPr>
          <a:xfrm>
            <a:off x="2962759" y="1792388"/>
            <a:ext cx="747656"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Controller Output </a:t>
            </a:r>
          </a:p>
        </p:txBody>
      </p:sp>
    </p:spTree>
    <p:extLst>
      <p:ext uri="{BB962C8B-B14F-4D97-AF65-F5344CB8AC3E}">
        <p14:creationId xmlns:p14="http://schemas.microsoft.com/office/powerpoint/2010/main" val="1412641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1000"/>
                                        <p:tgtEl>
                                          <p:spTgt spid="32"/>
                                        </p:tgtEl>
                                      </p:cBhvr>
                                    </p:animEffect>
                                    <p:anim calcmode="lin" valueType="num">
                                      <p:cBhvr>
                                        <p:cTn id="20" dur="1000" fill="hold"/>
                                        <p:tgtEl>
                                          <p:spTgt spid="32"/>
                                        </p:tgtEl>
                                        <p:attrNameLst>
                                          <p:attrName>ppt_x</p:attrName>
                                        </p:attrNameLst>
                                      </p:cBhvr>
                                      <p:tavLst>
                                        <p:tav tm="0">
                                          <p:val>
                                            <p:strVal val="#ppt_x"/>
                                          </p:val>
                                        </p:tav>
                                        <p:tav tm="100000">
                                          <p:val>
                                            <p:strVal val="#ppt_x"/>
                                          </p:val>
                                        </p:tav>
                                      </p:tavLst>
                                    </p:anim>
                                    <p:anim calcmode="lin" valueType="num">
                                      <p:cBhvr>
                                        <p:cTn id="21" dur="1000" fill="hold"/>
                                        <p:tgtEl>
                                          <p:spTgt spid="32"/>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1000"/>
                                        <p:tgtEl>
                                          <p:spTgt spid="31"/>
                                        </p:tgtEl>
                                      </p:cBhvr>
                                    </p:animEffect>
                                    <p:anim calcmode="lin" valueType="num">
                                      <p:cBhvr>
                                        <p:cTn id="25" dur="1000" fill="hold"/>
                                        <p:tgtEl>
                                          <p:spTgt spid="31"/>
                                        </p:tgtEl>
                                        <p:attrNameLst>
                                          <p:attrName>ppt_x</p:attrName>
                                        </p:attrNameLst>
                                      </p:cBhvr>
                                      <p:tavLst>
                                        <p:tav tm="0">
                                          <p:val>
                                            <p:strVal val="#ppt_x"/>
                                          </p:val>
                                        </p:tav>
                                        <p:tav tm="100000">
                                          <p:val>
                                            <p:strVal val="#ppt_x"/>
                                          </p:val>
                                        </p:tav>
                                      </p:tavLst>
                                    </p:anim>
                                    <p:anim calcmode="lin" valueType="num">
                                      <p:cBhvr>
                                        <p:cTn id="26"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barn(inVertical)">
                                      <p:cBhvr>
                                        <p:cTn id="31" dur="500"/>
                                        <p:tgtEl>
                                          <p:spTgt spid="17"/>
                                        </p:tgtEl>
                                      </p:cBhvr>
                                    </p:animEffect>
                                  </p:childTnLst>
                                </p:cTn>
                              </p:par>
                              <p:par>
                                <p:cTn id="32" presetID="16" presetClass="entr" presetSubtype="21" fill="hold"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barn(inVertical)">
                                      <p:cBhvr>
                                        <p:cTn id="34" dur="500"/>
                                        <p:tgtEl>
                                          <p:spTgt spid="19"/>
                                        </p:tgtEl>
                                      </p:cBhvr>
                                    </p:animEffect>
                                  </p:childTnLst>
                                </p:cTn>
                              </p:par>
                              <p:par>
                                <p:cTn id="35" presetID="16" presetClass="entr" presetSubtype="21"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barn(inVertical)">
                                      <p:cBhvr>
                                        <p:cTn id="37" dur="500"/>
                                        <p:tgtEl>
                                          <p:spTgt spid="21"/>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barn(inVertical)">
                                      <p:cBhvr>
                                        <p:cTn id="40" dur="500"/>
                                        <p:tgtEl>
                                          <p:spTgt spid="25"/>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down)">
                                      <p:cBhvr>
                                        <p:cTn id="45" dur="500"/>
                                        <p:tgtEl>
                                          <p:spTgt spid="28"/>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wipe(down)">
                                      <p:cBhvr>
                                        <p:cTn id="48" dur="500"/>
                                        <p:tgtEl>
                                          <p:spTgt spid="27"/>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ipe(down)">
                                      <p:cBhvr>
                                        <p:cTn id="5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5" grpId="0"/>
      <p:bldP spid="27" grpId="0" animBg="1"/>
      <p:bldP spid="28" grpId="0" animBg="1"/>
      <p:bldP spid="29" grpId="0"/>
      <p:bldP spid="3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1579" y="1001363"/>
            <a:ext cx="10058400" cy="1074364"/>
          </a:xfrm>
        </p:spPr>
        <p:txBody>
          <a:bodyPr>
            <a:normAutofit/>
          </a:bodyPr>
          <a:lstStyle/>
          <a:p>
            <a:r>
              <a:rPr lang="en-US" sz="3600" b="1" dirty="0">
                <a:solidFill>
                  <a:srgbClr val="0070C0"/>
                </a:solidFill>
                <a:effectLst>
                  <a:outerShdw blurRad="38100" dist="38100" dir="2700000" algn="tl">
                    <a:srgbClr val="000000">
                      <a:alpha val="43137"/>
                    </a:srgbClr>
                  </a:outerShdw>
                </a:effectLst>
              </a:rPr>
              <a:t>Reset/Integral</a:t>
            </a:r>
          </a:p>
        </p:txBody>
      </p:sp>
      <p:sp>
        <p:nvSpPr>
          <p:cNvPr id="3" name="Content Placeholder 2"/>
          <p:cNvSpPr>
            <a:spLocks noGrp="1"/>
          </p:cNvSpPr>
          <p:nvPr>
            <p:ph idx="1"/>
          </p:nvPr>
        </p:nvSpPr>
        <p:spPr/>
        <p:txBody>
          <a:bodyPr>
            <a:normAutofit fontScale="92500" lnSpcReduction="20000"/>
          </a:bodyPr>
          <a:lstStyle/>
          <a:p>
            <a:pPr marL="451358" lvl="1" indent="-342900">
              <a:buFont typeface="Wingdings" panose="05000000000000000000" pitchFamily="2" charset="2"/>
              <a:buChar char="q"/>
            </a:pPr>
            <a:r>
              <a:rPr lang="en-US" altLang="en-US" sz="2000" dirty="0">
                <a:solidFill>
                  <a:schemeClr val="tx1"/>
                </a:solidFill>
              </a:rPr>
              <a:t>Reduces error</a:t>
            </a:r>
          </a:p>
          <a:p>
            <a:pPr marL="451358" lvl="1" indent="-342900">
              <a:buFont typeface="Wingdings" panose="05000000000000000000" pitchFamily="2" charset="2"/>
              <a:buChar char="q"/>
            </a:pPr>
            <a:endParaRPr lang="en-US" altLang="en-US" sz="2000" dirty="0">
              <a:solidFill>
                <a:schemeClr val="tx1"/>
              </a:solidFill>
            </a:endParaRPr>
          </a:p>
          <a:p>
            <a:pPr marL="451358" lvl="1" indent="-342900">
              <a:buFont typeface="Wingdings" panose="05000000000000000000" pitchFamily="2" charset="2"/>
              <a:buChar char="q"/>
            </a:pPr>
            <a:r>
              <a:rPr lang="en-US" altLang="en-US" sz="2000" dirty="0">
                <a:solidFill>
                  <a:schemeClr val="tx1"/>
                </a:solidFill>
              </a:rPr>
              <a:t>Integrates the magnitude of continuing error (P offset) as a function of time and </a:t>
            </a:r>
            <a:r>
              <a:rPr lang="en-US" altLang="en-US" sz="2000" dirty="0">
                <a:solidFill>
                  <a:srgbClr val="FF0000"/>
                </a:solidFill>
              </a:rPr>
              <a:t>repeats the PB/Gain action</a:t>
            </a:r>
          </a:p>
          <a:p>
            <a:pPr marL="451358" lvl="1" indent="-342900">
              <a:buFont typeface="Wingdings" panose="05000000000000000000" pitchFamily="2" charset="2"/>
              <a:buChar char="q"/>
            </a:pPr>
            <a:endParaRPr lang="en-US" altLang="en-US" sz="2000" dirty="0">
              <a:solidFill>
                <a:schemeClr val="tx1"/>
              </a:solidFill>
            </a:endParaRPr>
          </a:p>
          <a:p>
            <a:pPr marL="451358" lvl="1" indent="-342900">
              <a:buFont typeface="Wingdings" panose="05000000000000000000" pitchFamily="2" charset="2"/>
              <a:buChar char="q"/>
            </a:pPr>
            <a:r>
              <a:rPr lang="en-US" altLang="en-US" sz="2000" dirty="0">
                <a:solidFill>
                  <a:schemeClr val="tx1"/>
                </a:solidFill>
              </a:rPr>
              <a:t>Tends to be de-stabilizing</a:t>
            </a:r>
          </a:p>
          <a:p>
            <a:pPr marL="451358" lvl="1" indent="-342900">
              <a:buFont typeface="Wingdings" panose="05000000000000000000" pitchFamily="2" charset="2"/>
              <a:buChar char="q"/>
            </a:pPr>
            <a:endParaRPr lang="en-US" altLang="en-US" sz="2000" dirty="0">
              <a:solidFill>
                <a:schemeClr val="tx1"/>
              </a:solidFill>
            </a:endParaRPr>
          </a:p>
          <a:p>
            <a:pPr marL="451358" lvl="1" indent="-342900">
              <a:buFont typeface="Wingdings" panose="05000000000000000000" pitchFamily="2" charset="2"/>
              <a:buChar char="q"/>
            </a:pPr>
            <a:r>
              <a:rPr lang="en-US" altLang="en-US" sz="2000" dirty="0">
                <a:solidFill>
                  <a:schemeClr val="tx1"/>
                </a:solidFill>
              </a:rPr>
              <a:t>Repeat is measured in Unit of Time/Repeat or Repeats/Unit of Time</a:t>
            </a:r>
          </a:p>
          <a:p>
            <a:pPr marL="577088" lvl="2" indent="-285750">
              <a:buFont typeface="Wingdings" panose="05000000000000000000" pitchFamily="2" charset="2"/>
              <a:buChar char="q"/>
            </a:pPr>
            <a:r>
              <a:rPr lang="en-US" altLang="en-US" sz="1600" dirty="0">
                <a:solidFill>
                  <a:schemeClr val="tx1"/>
                </a:solidFill>
              </a:rPr>
              <a:t>Minutes/Repeats</a:t>
            </a:r>
          </a:p>
          <a:p>
            <a:pPr marL="577088" lvl="2" indent="-285750">
              <a:buFont typeface="Wingdings" panose="05000000000000000000" pitchFamily="2" charset="2"/>
              <a:buChar char="q"/>
            </a:pPr>
            <a:r>
              <a:rPr lang="en-US" altLang="en-US" sz="1600" dirty="0">
                <a:solidFill>
                  <a:schemeClr val="tx1"/>
                </a:solidFill>
              </a:rPr>
              <a:t>Repeats/Minute</a:t>
            </a:r>
          </a:p>
          <a:p>
            <a:endParaRPr lang="en-US" dirty="0"/>
          </a:p>
        </p:txBody>
      </p:sp>
      <p:sp>
        <p:nvSpPr>
          <p:cNvPr id="4" name="Date Placeholder 3">
            <a:extLst>
              <a:ext uri="{FF2B5EF4-FFF2-40B4-BE49-F238E27FC236}">
                <a16:creationId xmlns:a16="http://schemas.microsoft.com/office/drawing/2014/main" id="{B998E37B-6933-47A1-9D28-1F0BA4D088E2}"/>
              </a:ext>
            </a:extLst>
          </p:cNvPr>
          <p:cNvSpPr>
            <a:spLocks noGrp="1"/>
          </p:cNvSpPr>
          <p:nvPr>
            <p:ph type="dt" sz="half" idx="10"/>
          </p:nvPr>
        </p:nvSpPr>
        <p:spPr/>
        <p:txBody>
          <a:bodyPr/>
          <a:lstStyle/>
          <a:p>
            <a:fld id="{26479B23-5AA1-442D-AEFA-5E6C95EDF651}" type="datetime1">
              <a:rPr lang="en-US" smtClean="0"/>
              <a:t>7/17/2018</a:t>
            </a:fld>
            <a:endParaRPr lang="en-US"/>
          </a:p>
        </p:txBody>
      </p:sp>
      <p:sp>
        <p:nvSpPr>
          <p:cNvPr id="5" name="Footer Placeholder 4">
            <a:extLst>
              <a:ext uri="{FF2B5EF4-FFF2-40B4-BE49-F238E27FC236}">
                <a16:creationId xmlns:a16="http://schemas.microsoft.com/office/drawing/2014/main" id="{282E9A2F-7C92-4406-9844-B1D435EF1CDB}"/>
              </a:ext>
            </a:extLst>
          </p:cNvPr>
          <p:cNvSpPr>
            <a:spLocks noGrp="1"/>
          </p:cNvSpPr>
          <p:nvPr>
            <p:ph type="ftr" sz="quarter" idx="11"/>
          </p:nvPr>
        </p:nvSpPr>
        <p:spPr/>
        <p:txBody>
          <a:bodyPr/>
          <a:lstStyle/>
          <a:p>
            <a:r>
              <a:rPr lang="en-US"/>
              <a:t>ICC Process Operations       ENGT-1340   Rev A</a:t>
            </a:r>
          </a:p>
        </p:txBody>
      </p:sp>
      <p:sp>
        <p:nvSpPr>
          <p:cNvPr id="6" name="Slide Number Placeholder 5">
            <a:extLst>
              <a:ext uri="{FF2B5EF4-FFF2-40B4-BE49-F238E27FC236}">
                <a16:creationId xmlns:a16="http://schemas.microsoft.com/office/drawing/2014/main" id="{CD810BAE-AB08-4097-BD31-94EFC17026B2}"/>
              </a:ext>
            </a:extLst>
          </p:cNvPr>
          <p:cNvSpPr>
            <a:spLocks noGrp="1"/>
          </p:cNvSpPr>
          <p:nvPr>
            <p:ph type="sldNum" sz="quarter" idx="12"/>
          </p:nvPr>
        </p:nvSpPr>
        <p:spPr>
          <a:xfrm>
            <a:off x="415514" y="5466345"/>
            <a:ext cx="811019" cy="503578"/>
          </a:xfrm>
        </p:spPr>
        <p:txBody>
          <a:bodyPr/>
          <a:lstStyle/>
          <a:p>
            <a:fld id="{56C76DE9-11CD-450E-BB1E-78CA03BD77EF}" type="slidenum">
              <a:rPr lang="en-US" smtClean="0"/>
              <a:t>11</a:t>
            </a:fld>
            <a:endParaRPr lang="en-US" dirty="0"/>
          </a:p>
        </p:txBody>
      </p:sp>
    </p:spTree>
    <p:extLst>
      <p:ext uri="{BB962C8B-B14F-4D97-AF65-F5344CB8AC3E}">
        <p14:creationId xmlns:p14="http://schemas.microsoft.com/office/powerpoint/2010/main" val="9844028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839801B-71CE-405A-AF1A-F5FCCAC06FAD}"/>
              </a:ext>
            </a:extLst>
          </p:cNvPr>
          <p:cNvPicPr>
            <a:picLocks noChangeAspect="1"/>
          </p:cNvPicPr>
          <p:nvPr/>
        </p:nvPicPr>
        <p:blipFill>
          <a:blip r:embed="rId2"/>
          <a:stretch>
            <a:fillRect/>
          </a:stretch>
        </p:blipFill>
        <p:spPr>
          <a:xfrm>
            <a:off x="2384565" y="414125"/>
            <a:ext cx="6160801" cy="5610001"/>
          </a:xfrm>
          <a:prstGeom prst="rect">
            <a:avLst/>
          </a:prstGeom>
        </p:spPr>
      </p:pic>
      <p:sp>
        <p:nvSpPr>
          <p:cNvPr id="6" name="TextBox 5">
            <a:extLst>
              <a:ext uri="{FF2B5EF4-FFF2-40B4-BE49-F238E27FC236}">
                <a16:creationId xmlns:a16="http://schemas.microsoft.com/office/drawing/2014/main" id="{26477780-D3B1-41AA-BE22-1F1F3FFA9A88}"/>
              </a:ext>
            </a:extLst>
          </p:cNvPr>
          <p:cNvSpPr txBox="1"/>
          <p:nvPr/>
        </p:nvSpPr>
        <p:spPr>
          <a:xfrm>
            <a:off x="2898842" y="2881222"/>
            <a:ext cx="651140" cy="246221"/>
          </a:xfrm>
          <a:prstGeom prst="rect">
            <a:avLst/>
          </a:prstGeom>
          <a:noFill/>
        </p:spPr>
        <p:txBody>
          <a:bodyPr wrap="none" rtlCol="0">
            <a:spAutoFit/>
          </a:bodyPr>
          <a:lstStyle/>
          <a:p>
            <a:r>
              <a:rPr lang="en-US" sz="1000" dirty="0">
                <a:solidFill>
                  <a:srgbClr val="FF0000"/>
                </a:solidFill>
                <a:latin typeface="Arial" panose="020B0604020202020204" pitchFamily="34" charset="0"/>
                <a:cs typeface="Arial" panose="020B0604020202020204" pitchFamily="34" charset="0"/>
              </a:rPr>
              <a:t>Setpoint</a:t>
            </a:r>
          </a:p>
        </p:txBody>
      </p:sp>
      <p:sp>
        <p:nvSpPr>
          <p:cNvPr id="39" name="TextBox 38">
            <a:extLst>
              <a:ext uri="{FF2B5EF4-FFF2-40B4-BE49-F238E27FC236}">
                <a16:creationId xmlns:a16="http://schemas.microsoft.com/office/drawing/2014/main" id="{DC58067B-AF44-46AD-911A-FF3AADC782D8}"/>
              </a:ext>
            </a:extLst>
          </p:cNvPr>
          <p:cNvSpPr txBox="1"/>
          <p:nvPr/>
        </p:nvSpPr>
        <p:spPr>
          <a:xfrm>
            <a:off x="2962759" y="1792388"/>
            <a:ext cx="747656"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Controller Output </a:t>
            </a:r>
          </a:p>
        </p:txBody>
      </p:sp>
      <p:cxnSp>
        <p:nvCxnSpPr>
          <p:cNvPr id="45" name="Connector: Curved 44">
            <a:extLst>
              <a:ext uri="{FF2B5EF4-FFF2-40B4-BE49-F238E27FC236}">
                <a16:creationId xmlns:a16="http://schemas.microsoft.com/office/drawing/2014/main" id="{39F5D06D-0C90-4423-B951-14BFC0200F3D}"/>
              </a:ext>
            </a:extLst>
          </p:cNvPr>
          <p:cNvCxnSpPr>
            <a:cxnSpLocks/>
          </p:cNvCxnSpPr>
          <p:nvPr/>
        </p:nvCxnSpPr>
        <p:spPr>
          <a:xfrm flipV="1">
            <a:off x="5927039" y="1541196"/>
            <a:ext cx="239888" cy="90689"/>
          </a:xfrm>
          <a:prstGeom prst="curvedConnector3">
            <a:avLst/>
          </a:prstGeom>
        </p:spPr>
        <p:style>
          <a:lnRef idx="1">
            <a:schemeClr val="dk1"/>
          </a:lnRef>
          <a:fillRef idx="0">
            <a:schemeClr val="dk1"/>
          </a:fillRef>
          <a:effectRef idx="0">
            <a:schemeClr val="dk1"/>
          </a:effectRef>
          <a:fontRef idx="minor">
            <a:schemeClr val="tx1"/>
          </a:fontRef>
        </p:style>
      </p:cxnSp>
      <p:cxnSp>
        <p:nvCxnSpPr>
          <p:cNvPr id="46" name="Connector: Curved 45">
            <a:extLst>
              <a:ext uri="{FF2B5EF4-FFF2-40B4-BE49-F238E27FC236}">
                <a16:creationId xmlns:a16="http://schemas.microsoft.com/office/drawing/2014/main" id="{BDCA66E0-0FEC-423A-A515-CD1733B2EDAC}"/>
              </a:ext>
            </a:extLst>
          </p:cNvPr>
          <p:cNvCxnSpPr>
            <a:cxnSpLocks/>
          </p:cNvCxnSpPr>
          <p:nvPr/>
        </p:nvCxnSpPr>
        <p:spPr>
          <a:xfrm flipV="1">
            <a:off x="6144542" y="1481952"/>
            <a:ext cx="218982" cy="59244"/>
          </a:xfrm>
          <a:prstGeom prst="curvedConnector3">
            <a:avLst/>
          </a:prstGeom>
        </p:spPr>
        <p:style>
          <a:lnRef idx="1">
            <a:schemeClr val="dk1"/>
          </a:lnRef>
          <a:fillRef idx="0">
            <a:schemeClr val="dk1"/>
          </a:fillRef>
          <a:effectRef idx="0">
            <a:schemeClr val="dk1"/>
          </a:effectRef>
          <a:fontRef idx="minor">
            <a:schemeClr val="tx1"/>
          </a:fontRef>
        </p:style>
      </p:cxnSp>
      <p:cxnSp>
        <p:nvCxnSpPr>
          <p:cNvPr id="47" name="Connector: Curved 46">
            <a:extLst>
              <a:ext uri="{FF2B5EF4-FFF2-40B4-BE49-F238E27FC236}">
                <a16:creationId xmlns:a16="http://schemas.microsoft.com/office/drawing/2014/main" id="{4EB0F4F1-8E01-40D6-A434-0831DAA365BB}"/>
              </a:ext>
            </a:extLst>
          </p:cNvPr>
          <p:cNvCxnSpPr>
            <a:cxnSpLocks/>
          </p:cNvCxnSpPr>
          <p:nvPr/>
        </p:nvCxnSpPr>
        <p:spPr>
          <a:xfrm flipV="1">
            <a:off x="6319025" y="1457500"/>
            <a:ext cx="262002" cy="26911"/>
          </a:xfrm>
          <a:prstGeom prst="curvedConnector3">
            <a:avLst/>
          </a:prstGeom>
        </p:spPr>
        <p:style>
          <a:lnRef idx="1">
            <a:schemeClr val="dk1"/>
          </a:lnRef>
          <a:fillRef idx="0">
            <a:schemeClr val="dk1"/>
          </a:fillRef>
          <a:effectRef idx="0">
            <a:schemeClr val="dk1"/>
          </a:effectRef>
          <a:fontRef idx="minor">
            <a:schemeClr val="tx1"/>
          </a:fontRef>
        </p:style>
      </p:cxnSp>
      <p:cxnSp>
        <p:nvCxnSpPr>
          <p:cNvPr id="48" name="Straight Arrow Connector 47">
            <a:extLst>
              <a:ext uri="{FF2B5EF4-FFF2-40B4-BE49-F238E27FC236}">
                <a16:creationId xmlns:a16="http://schemas.microsoft.com/office/drawing/2014/main" id="{7CEFCB76-1DD9-4CD1-AC3A-980EAA580C26}"/>
              </a:ext>
            </a:extLst>
          </p:cNvPr>
          <p:cNvCxnSpPr/>
          <p:nvPr/>
        </p:nvCxnSpPr>
        <p:spPr>
          <a:xfrm flipV="1">
            <a:off x="6581027" y="1444534"/>
            <a:ext cx="497120" cy="1296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1" name="Arrow: Down 50">
            <a:extLst>
              <a:ext uri="{FF2B5EF4-FFF2-40B4-BE49-F238E27FC236}">
                <a16:creationId xmlns:a16="http://schemas.microsoft.com/office/drawing/2014/main" id="{5075D32F-890D-4889-A18D-5CFBCF1A3F0F}"/>
              </a:ext>
            </a:extLst>
          </p:cNvPr>
          <p:cNvSpPr/>
          <p:nvPr/>
        </p:nvSpPr>
        <p:spPr>
          <a:xfrm rot="6228385">
            <a:off x="6586022" y="1327150"/>
            <a:ext cx="111917" cy="797491"/>
          </a:xfrm>
          <a:prstGeom prst="downArrow">
            <a:avLst>
              <a:gd name="adj1" fmla="val 50000"/>
              <a:gd name="adj2" fmla="val 50253"/>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a:extLst>
              <a:ext uri="{FF2B5EF4-FFF2-40B4-BE49-F238E27FC236}">
                <a16:creationId xmlns:a16="http://schemas.microsoft.com/office/drawing/2014/main" id="{BD51B9A6-F3B4-4A02-976F-480DAF4B11B1}"/>
              </a:ext>
            </a:extLst>
          </p:cNvPr>
          <p:cNvSpPr txBox="1"/>
          <p:nvPr/>
        </p:nvSpPr>
        <p:spPr>
          <a:xfrm>
            <a:off x="6745203" y="1835045"/>
            <a:ext cx="978153" cy="400110"/>
          </a:xfrm>
          <a:prstGeom prst="rect">
            <a:avLst/>
          </a:prstGeom>
          <a:noFill/>
        </p:spPr>
        <p:txBody>
          <a:bodyPr wrap="none" rtlCol="0">
            <a:spAutoFit/>
          </a:bodyPr>
          <a:lstStyle/>
          <a:p>
            <a:r>
              <a:rPr lang="en-US" sz="1000" dirty="0">
                <a:solidFill>
                  <a:srgbClr val="00B050"/>
                </a:solidFill>
                <a:latin typeface="Arial" panose="020B0604020202020204" pitchFamily="34" charset="0"/>
                <a:cs typeface="Arial" panose="020B0604020202020204" pitchFamily="34" charset="0"/>
              </a:rPr>
              <a:t>Integral/Reset</a:t>
            </a:r>
          </a:p>
          <a:p>
            <a:r>
              <a:rPr lang="en-US" sz="1000" dirty="0">
                <a:solidFill>
                  <a:srgbClr val="00B050"/>
                </a:solidFill>
                <a:latin typeface="Arial" panose="020B0604020202020204" pitchFamily="34" charset="0"/>
                <a:cs typeface="Arial" panose="020B0604020202020204" pitchFamily="34" charset="0"/>
              </a:rPr>
              <a:t>Action</a:t>
            </a:r>
          </a:p>
        </p:txBody>
      </p:sp>
      <p:cxnSp>
        <p:nvCxnSpPr>
          <p:cNvPr id="7" name="Straight Arrow Connector 6">
            <a:extLst>
              <a:ext uri="{FF2B5EF4-FFF2-40B4-BE49-F238E27FC236}">
                <a16:creationId xmlns:a16="http://schemas.microsoft.com/office/drawing/2014/main" id="{FDFBECA4-9DC8-425A-95F3-B2C9CE9EDECA}"/>
              </a:ext>
            </a:extLst>
          </p:cNvPr>
          <p:cNvCxnSpPr/>
          <p:nvPr/>
        </p:nvCxnSpPr>
        <p:spPr>
          <a:xfrm>
            <a:off x="3449672" y="3093738"/>
            <a:ext cx="1673157" cy="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8" name="Connector: Curved 7">
            <a:extLst>
              <a:ext uri="{FF2B5EF4-FFF2-40B4-BE49-F238E27FC236}">
                <a16:creationId xmlns:a16="http://schemas.microsoft.com/office/drawing/2014/main" id="{7BDDD272-EE58-4455-B4A8-0CB6411AEC41}"/>
              </a:ext>
            </a:extLst>
          </p:cNvPr>
          <p:cNvCxnSpPr>
            <a:cxnSpLocks/>
          </p:cNvCxnSpPr>
          <p:nvPr/>
        </p:nvCxnSpPr>
        <p:spPr>
          <a:xfrm flipV="1">
            <a:off x="5094727" y="2743542"/>
            <a:ext cx="648497" cy="350196"/>
          </a:xfrm>
          <a:prstGeom prst="curvedConnector3">
            <a:avLst/>
          </a:prstGeom>
          <a:ln>
            <a:tailEnd type="triangle"/>
          </a:ln>
        </p:spPr>
        <p:style>
          <a:lnRef idx="2">
            <a:schemeClr val="accent3"/>
          </a:lnRef>
          <a:fillRef idx="0">
            <a:schemeClr val="accent3"/>
          </a:fillRef>
          <a:effectRef idx="1">
            <a:schemeClr val="accent3"/>
          </a:effectRef>
          <a:fontRef idx="minor">
            <a:schemeClr val="tx1"/>
          </a:fontRef>
        </p:style>
      </p:cxnSp>
      <p:sp>
        <p:nvSpPr>
          <p:cNvPr id="10" name="TextBox 9">
            <a:extLst>
              <a:ext uri="{FF2B5EF4-FFF2-40B4-BE49-F238E27FC236}">
                <a16:creationId xmlns:a16="http://schemas.microsoft.com/office/drawing/2014/main" id="{19A77DCB-5DD2-48E2-B087-0AA47775DC8F}"/>
              </a:ext>
            </a:extLst>
          </p:cNvPr>
          <p:cNvSpPr txBox="1"/>
          <p:nvPr/>
        </p:nvSpPr>
        <p:spPr>
          <a:xfrm>
            <a:off x="5387751" y="2856716"/>
            <a:ext cx="1149674" cy="246221"/>
          </a:xfrm>
          <a:prstGeom prst="rect">
            <a:avLst/>
          </a:prstGeom>
          <a:noFill/>
        </p:spPr>
        <p:txBody>
          <a:bodyPr wrap="none" rtlCol="0">
            <a:spAutoFit/>
          </a:bodyPr>
          <a:lstStyle/>
          <a:p>
            <a:r>
              <a:rPr lang="en-US" sz="1000" dirty="0">
                <a:solidFill>
                  <a:schemeClr val="accent3">
                    <a:lumMod val="75000"/>
                  </a:schemeClr>
                </a:solidFill>
                <a:latin typeface="Arial" panose="020B0604020202020204" pitchFamily="34" charset="0"/>
                <a:cs typeface="Arial" panose="020B0604020202020204" pitchFamily="34" charset="0"/>
              </a:rPr>
              <a:t>Process Variable</a:t>
            </a:r>
          </a:p>
        </p:txBody>
      </p:sp>
      <p:cxnSp>
        <p:nvCxnSpPr>
          <p:cNvPr id="24" name="Connector: Curved 23">
            <a:extLst>
              <a:ext uri="{FF2B5EF4-FFF2-40B4-BE49-F238E27FC236}">
                <a16:creationId xmlns:a16="http://schemas.microsoft.com/office/drawing/2014/main" id="{9B461F76-A259-4AF7-A1F1-A70C88906429}"/>
              </a:ext>
            </a:extLst>
          </p:cNvPr>
          <p:cNvCxnSpPr>
            <a:cxnSpLocks/>
          </p:cNvCxnSpPr>
          <p:nvPr/>
        </p:nvCxnSpPr>
        <p:spPr>
          <a:xfrm flipV="1">
            <a:off x="6179805" y="2662836"/>
            <a:ext cx="241096" cy="80706"/>
          </a:xfrm>
          <a:prstGeom prst="curvedConnector3">
            <a:avLst/>
          </a:prstGeom>
        </p:spPr>
        <p:style>
          <a:lnRef idx="2">
            <a:schemeClr val="accent3"/>
          </a:lnRef>
          <a:fillRef idx="0">
            <a:schemeClr val="accent3"/>
          </a:fillRef>
          <a:effectRef idx="1">
            <a:schemeClr val="accent3"/>
          </a:effectRef>
          <a:fontRef idx="minor">
            <a:schemeClr val="tx1"/>
          </a:fontRef>
        </p:style>
      </p:cxnSp>
      <p:cxnSp>
        <p:nvCxnSpPr>
          <p:cNvPr id="25" name="Connector: Curved 24">
            <a:extLst>
              <a:ext uri="{FF2B5EF4-FFF2-40B4-BE49-F238E27FC236}">
                <a16:creationId xmlns:a16="http://schemas.microsoft.com/office/drawing/2014/main" id="{0DA405FF-301E-4C14-A96E-F3C86D195BCA}"/>
              </a:ext>
            </a:extLst>
          </p:cNvPr>
          <p:cNvCxnSpPr>
            <a:cxnSpLocks/>
          </p:cNvCxnSpPr>
          <p:nvPr/>
        </p:nvCxnSpPr>
        <p:spPr>
          <a:xfrm flipV="1">
            <a:off x="6398516" y="2594393"/>
            <a:ext cx="195993" cy="68443"/>
          </a:xfrm>
          <a:prstGeom prst="curvedConnector3">
            <a:avLst/>
          </a:prstGeom>
        </p:spPr>
        <p:style>
          <a:lnRef idx="2">
            <a:schemeClr val="accent3"/>
          </a:lnRef>
          <a:fillRef idx="0">
            <a:schemeClr val="accent3"/>
          </a:fillRef>
          <a:effectRef idx="1">
            <a:schemeClr val="accent3"/>
          </a:effectRef>
          <a:fontRef idx="minor">
            <a:schemeClr val="tx1"/>
          </a:fontRef>
        </p:style>
      </p:cxnSp>
      <p:cxnSp>
        <p:nvCxnSpPr>
          <p:cNvPr id="26" name="Connector: Curved 25">
            <a:extLst>
              <a:ext uri="{FF2B5EF4-FFF2-40B4-BE49-F238E27FC236}">
                <a16:creationId xmlns:a16="http://schemas.microsoft.com/office/drawing/2014/main" id="{BC098FBE-0D99-491E-9C01-FEDBD0F48680}"/>
              </a:ext>
            </a:extLst>
          </p:cNvPr>
          <p:cNvCxnSpPr>
            <a:cxnSpLocks/>
          </p:cNvCxnSpPr>
          <p:nvPr/>
        </p:nvCxnSpPr>
        <p:spPr>
          <a:xfrm flipV="1">
            <a:off x="6572999" y="2552786"/>
            <a:ext cx="262002" cy="41608"/>
          </a:xfrm>
          <a:prstGeom prst="curvedConnector3">
            <a:avLst/>
          </a:prstGeom>
        </p:spPr>
        <p:style>
          <a:lnRef idx="2">
            <a:schemeClr val="accent3"/>
          </a:lnRef>
          <a:fillRef idx="0">
            <a:schemeClr val="accent3"/>
          </a:fillRef>
          <a:effectRef idx="1">
            <a:schemeClr val="accent3"/>
          </a:effectRef>
          <a:fontRef idx="minor">
            <a:schemeClr val="tx1"/>
          </a:fontRef>
        </p:style>
      </p:cxnSp>
      <p:cxnSp>
        <p:nvCxnSpPr>
          <p:cNvPr id="33" name="Straight Arrow Connector 32">
            <a:extLst>
              <a:ext uri="{FF2B5EF4-FFF2-40B4-BE49-F238E27FC236}">
                <a16:creationId xmlns:a16="http://schemas.microsoft.com/office/drawing/2014/main" id="{9ED7FE5F-9DD4-4CBA-8B93-C4D8AE94893C}"/>
              </a:ext>
            </a:extLst>
          </p:cNvPr>
          <p:cNvCxnSpPr>
            <a:cxnSpLocks/>
          </p:cNvCxnSpPr>
          <p:nvPr/>
        </p:nvCxnSpPr>
        <p:spPr>
          <a:xfrm>
            <a:off x="6835001" y="2552786"/>
            <a:ext cx="629596" cy="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67" name="Straight Connector 66">
            <a:extLst>
              <a:ext uri="{FF2B5EF4-FFF2-40B4-BE49-F238E27FC236}">
                <a16:creationId xmlns:a16="http://schemas.microsoft.com/office/drawing/2014/main" id="{05827B2B-7061-4BC6-81A6-11FF1F0984A4}"/>
              </a:ext>
            </a:extLst>
          </p:cNvPr>
          <p:cNvCxnSpPr>
            <a:cxnSpLocks/>
          </p:cNvCxnSpPr>
          <p:nvPr/>
        </p:nvCxnSpPr>
        <p:spPr>
          <a:xfrm>
            <a:off x="5716774" y="2743542"/>
            <a:ext cx="463031"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55" name="Straight Arrow Connector 54">
            <a:extLst>
              <a:ext uri="{FF2B5EF4-FFF2-40B4-BE49-F238E27FC236}">
                <a16:creationId xmlns:a16="http://schemas.microsoft.com/office/drawing/2014/main" id="{A4A9F69C-56C1-401F-85A5-D3193AAD7C6A}"/>
              </a:ext>
            </a:extLst>
          </p:cNvPr>
          <p:cNvCxnSpPr>
            <a:cxnSpLocks/>
          </p:cNvCxnSpPr>
          <p:nvPr/>
        </p:nvCxnSpPr>
        <p:spPr>
          <a:xfrm>
            <a:off x="5511544" y="2552786"/>
            <a:ext cx="240116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 name="Straight Arrow Connector 2">
            <a:extLst>
              <a:ext uri="{FF2B5EF4-FFF2-40B4-BE49-F238E27FC236}">
                <a16:creationId xmlns:a16="http://schemas.microsoft.com/office/drawing/2014/main" id="{CEBC0BD4-4725-4540-B08B-77A5EA5746D4}"/>
              </a:ext>
            </a:extLst>
          </p:cNvPr>
          <p:cNvCxnSpPr>
            <a:cxnSpLocks/>
          </p:cNvCxnSpPr>
          <p:nvPr/>
        </p:nvCxnSpPr>
        <p:spPr>
          <a:xfrm>
            <a:off x="3450222" y="3089138"/>
            <a:ext cx="1352670" cy="91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36FF2A9C-D30B-428B-920F-AC007184654A}"/>
              </a:ext>
            </a:extLst>
          </p:cNvPr>
          <p:cNvCxnSpPr>
            <a:cxnSpLocks/>
          </p:cNvCxnSpPr>
          <p:nvPr/>
        </p:nvCxnSpPr>
        <p:spPr>
          <a:xfrm flipV="1">
            <a:off x="4695080" y="2552786"/>
            <a:ext cx="867575" cy="54555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44B277DC-30EC-4364-A98B-5762AB38931A}"/>
              </a:ext>
            </a:extLst>
          </p:cNvPr>
          <p:cNvCxnSpPr>
            <a:cxnSpLocks/>
          </p:cNvCxnSpPr>
          <p:nvPr/>
        </p:nvCxnSpPr>
        <p:spPr>
          <a:xfrm flipH="1">
            <a:off x="5383425" y="1631885"/>
            <a:ext cx="543614" cy="0"/>
          </a:xfrm>
          <a:prstGeom prst="line">
            <a:avLst/>
          </a:prstGeom>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3BE6A43E-D5FD-4E82-96F0-1A961E8EA5EC}"/>
              </a:ext>
            </a:extLst>
          </p:cNvPr>
          <p:cNvCxnSpPr>
            <a:cxnSpLocks/>
          </p:cNvCxnSpPr>
          <p:nvPr/>
        </p:nvCxnSpPr>
        <p:spPr>
          <a:xfrm>
            <a:off x="3426622" y="2123722"/>
            <a:ext cx="130779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6" name="Connector: Elbow 35">
            <a:extLst>
              <a:ext uri="{FF2B5EF4-FFF2-40B4-BE49-F238E27FC236}">
                <a16:creationId xmlns:a16="http://schemas.microsoft.com/office/drawing/2014/main" id="{1F79EC99-98C1-4C56-AB29-BDDE2CD742C7}"/>
              </a:ext>
            </a:extLst>
          </p:cNvPr>
          <p:cNvCxnSpPr>
            <a:cxnSpLocks/>
          </p:cNvCxnSpPr>
          <p:nvPr/>
        </p:nvCxnSpPr>
        <p:spPr>
          <a:xfrm flipV="1">
            <a:off x="4690547" y="1631885"/>
            <a:ext cx="867575" cy="501205"/>
          </a:xfrm>
          <a:prstGeom prst="bentConnector3">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618716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fade">
                                      <p:cBhvr>
                                        <p:cTn id="18" dur="500"/>
                                        <p:tgtEl>
                                          <p:spTgt spid="3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55"/>
                                        </p:tgtEl>
                                        <p:attrNameLst>
                                          <p:attrName>style.visibility</p:attrName>
                                        </p:attrNameLst>
                                      </p:cBhvr>
                                      <p:to>
                                        <p:strVal val="visible"/>
                                      </p:to>
                                    </p:set>
                                    <p:anim calcmode="lin" valueType="num">
                                      <p:cBhvr additive="base">
                                        <p:cTn id="35" dur="500" fill="hold"/>
                                        <p:tgtEl>
                                          <p:spTgt spid="55"/>
                                        </p:tgtEl>
                                        <p:attrNameLst>
                                          <p:attrName>ppt_x</p:attrName>
                                        </p:attrNameLst>
                                      </p:cBhvr>
                                      <p:tavLst>
                                        <p:tav tm="0">
                                          <p:val>
                                            <p:strVal val="#ppt_x"/>
                                          </p:val>
                                        </p:tav>
                                        <p:tav tm="100000">
                                          <p:val>
                                            <p:strVal val="#ppt_x"/>
                                          </p:val>
                                        </p:tav>
                                      </p:tavLst>
                                    </p:anim>
                                    <p:anim calcmode="lin" valueType="num">
                                      <p:cBhvr additive="base">
                                        <p:cTn id="36"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6"/>
                                        </p:tgtEl>
                                        <p:attrNameLst>
                                          <p:attrName>style.visibility</p:attrName>
                                        </p:attrNameLst>
                                      </p:cBhvr>
                                      <p:to>
                                        <p:strVal val="visible"/>
                                      </p:to>
                                    </p:set>
                                    <p:anim calcmode="lin" valueType="num">
                                      <p:cBhvr additive="base">
                                        <p:cTn id="41" dur="500" fill="hold"/>
                                        <p:tgtEl>
                                          <p:spTgt spid="36"/>
                                        </p:tgtEl>
                                        <p:attrNameLst>
                                          <p:attrName>ppt_x</p:attrName>
                                        </p:attrNameLst>
                                      </p:cBhvr>
                                      <p:tavLst>
                                        <p:tav tm="0">
                                          <p:val>
                                            <p:strVal val="#ppt_x"/>
                                          </p:val>
                                        </p:tav>
                                        <p:tav tm="100000">
                                          <p:val>
                                            <p:strVal val="#ppt_x"/>
                                          </p:val>
                                        </p:tav>
                                      </p:tavLst>
                                    </p:anim>
                                    <p:anim calcmode="lin" valueType="num">
                                      <p:cBhvr additive="base">
                                        <p:cTn id="42" dur="500" fill="hold"/>
                                        <p:tgtEl>
                                          <p:spTgt spid="36"/>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500" fill="hold"/>
                                        <p:tgtEl>
                                          <p:spTgt spid="60"/>
                                        </p:tgtEl>
                                        <p:attrNameLst>
                                          <p:attrName>ppt_x</p:attrName>
                                        </p:attrNameLst>
                                      </p:cBhvr>
                                      <p:tavLst>
                                        <p:tav tm="0">
                                          <p:val>
                                            <p:strVal val="#ppt_x"/>
                                          </p:val>
                                        </p:tav>
                                        <p:tav tm="100000">
                                          <p:val>
                                            <p:strVal val="#ppt_x"/>
                                          </p:val>
                                        </p:tav>
                                      </p:tavLst>
                                    </p:anim>
                                    <p:anim calcmode="lin" valueType="num">
                                      <p:cBhvr additive="base">
                                        <p:cTn id="46"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fill="hold"/>
                                        <p:tgtEl>
                                          <p:spTgt spid="8"/>
                                        </p:tgtEl>
                                        <p:attrNameLst>
                                          <p:attrName>ppt_x</p:attrName>
                                        </p:attrNameLst>
                                      </p:cBhvr>
                                      <p:tavLst>
                                        <p:tav tm="0">
                                          <p:val>
                                            <p:strVal val="#ppt_x"/>
                                          </p:val>
                                        </p:tav>
                                        <p:tav tm="100000">
                                          <p:val>
                                            <p:strVal val="#ppt_x"/>
                                          </p:val>
                                        </p:tav>
                                      </p:tavLst>
                                    </p:anim>
                                    <p:anim calcmode="lin" valueType="num">
                                      <p:cBhvr additive="base">
                                        <p:cTn id="52" dur="500" fill="hold"/>
                                        <p:tgtEl>
                                          <p:spTgt spid="8"/>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67"/>
                                        </p:tgtEl>
                                        <p:attrNameLst>
                                          <p:attrName>style.visibility</p:attrName>
                                        </p:attrNameLst>
                                      </p:cBhvr>
                                      <p:to>
                                        <p:strVal val="visible"/>
                                      </p:to>
                                    </p:set>
                                    <p:anim calcmode="lin" valueType="num">
                                      <p:cBhvr additive="base">
                                        <p:cTn id="55" dur="500" fill="hold"/>
                                        <p:tgtEl>
                                          <p:spTgt spid="67"/>
                                        </p:tgtEl>
                                        <p:attrNameLst>
                                          <p:attrName>ppt_x</p:attrName>
                                        </p:attrNameLst>
                                      </p:cBhvr>
                                      <p:tavLst>
                                        <p:tav tm="0">
                                          <p:val>
                                            <p:strVal val="#ppt_x"/>
                                          </p:val>
                                        </p:tav>
                                        <p:tav tm="100000">
                                          <p:val>
                                            <p:strVal val="#ppt_x"/>
                                          </p:val>
                                        </p:tav>
                                      </p:tavLst>
                                    </p:anim>
                                    <p:anim calcmode="lin" valueType="num">
                                      <p:cBhvr additive="base">
                                        <p:cTn id="56"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nodeType="click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1000"/>
                                        <p:tgtEl>
                                          <p:spTgt spid="45"/>
                                        </p:tgtEl>
                                      </p:cBhvr>
                                    </p:animEffect>
                                    <p:anim calcmode="lin" valueType="num">
                                      <p:cBhvr>
                                        <p:cTn id="62" dur="1000" fill="hold"/>
                                        <p:tgtEl>
                                          <p:spTgt spid="45"/>
                                        </p:tgtEl>
                                        <p:attrNameLst>
                                          <p:attrName>ppt_x</p:attrName>
                                        </p:attrNameLst>
                                      </p:cBhvr>
                                      <p:tavLst>
                                        <p:tav tm="0">
                                          <p:val>
                                            <p:strVal val="#ppt_x"/>
                                          </p:val>
                                        </p:tav>
                                        <p:tav tm="100000">
                                          <p:val>
                                            <p:strVal val="#ppt_x"/>
                                          </p:val>
                                        </p:tav>
                                      </p:tavLst>
                                    </p:anim>
                                    <p:anim calcmode="lin" valueType="num">
                                      <p:cBhvr>
                                        <p:cTn id="63" dur="1000" fill="hold"/>
                                        <p:tgtEl>
                                          <p:spTgt spid="45"/>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46"/>
                                        </p:tgtEl>
                                        <p:attrNameLst>
                                          <p:attrName>style.visibility</p:attrName>
                                        </p:attrNameLst>
                                      </p:cBhvr>
                                      <p:to>
                                        <p:strVal val="visible"/>
                                      </p:to>
                                    </p:set>
                                    <p:animEffect transition="in" filter="fade">
                                      <p:cBhvr>
                                        <p:cTn id="66" dur="1000"/>
                                        <p:tgtEl>
                                          <p:spTgt spid="46"/>
                                        </p:tgtEl>
                                      </p:cBhvr>
                                    </p:animEffect>
                                    <p:anim calcmode="lin" valueType="num">
                                      <p:cBhvr>
                                        <p:cTn id="67" dur="1000" fill="hold"/>
                                        <p:tgtEl>
                                          <p:spTgt spid="46"/>
                                        </p:tgtEl>
                                        <p:attrNameLst>
                                          <p:attrName>ppt_x</p:attrName>
                                        </p:attrNameLst>
                                      </p:cBhvr>
                                      <p:tavLst>
                                        <p:tav tm="0">
                                          <p:val>
                                            <p:strVal val="#ppt_x"/>
                                          </p:val>
                                        </p:tav>
                                        <p:tav tm="100000">
                                          <p:val>
                                            <p:strVal val="#ppt_x"/>
                                          </p:val>
                                        </p:tav>
                                      </p:tavLst>
                                    </p:anim>
                                    <p:anim calcmode="lin" valueType="num">
                                      <p:cBhvr>
                                        <p:cTn id="68" dur="1000" fill="hold"/>
                                        <p:tgtEl>
                                          <p:spTgt spid="46"/>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fade">
                                      <p:cBhvr>
                                        <p:cTn id="71" dur="1000"/>
                                        <p:tgtEl>
                                          <p:spTgt spid="47"/>
                                        </p:tgtEl>
                                      </p:cBhvr>
                                    </p:animEffect>
                                    <p:anim calcmode="lin" valueType="num">
                                      <p:cBhvr>
                                        <p:cTn id="72" dur="1000" fill="hold"/>
                                        <p:tgtEl>
                                          <p:spTgt spid="47"/>
                                        </p:tgtEl>
                                        <p:attrNameLst>
                                          <p:attrName>ppt_x</p:attrName>
                                        </p:attrNameLst>
                                      </p:cBhvr>
                                      <p:tavLst>
                                        <p:tav tm="0">
                                          <p:val>
                                            <p:strVal val="#ppt_x"/>
                                          </p:val>
                                        </p:tav>
                                        <p:tav tm="100000">
                                          <p:val>
                                            <p:strVal val="#ppt_x"/>
                                          </p:val>
                                        </p:tav>
                                      </p:tavLst>
                                    </p:anim>
                                    <p:anim calcmode="lin" valueType="num">
                                      <p:cBhvr>
                                        <p:cTn id="73" dur="1000" fill="hold"/>
                                        <p:tgtEl>
                                          <p:spTgt spid="47"/>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fade">
                                      <p:cBhvr>
                                        <p:cTn id="76" dur="1000"/>
                                        <p:tgtEl>
                                          <p:spTgt spid="48"/>
                                        </p:tgtEl>
                                      </p:cBhvr>
                                    </p:animEffect>
                                    <p:anim calcmode="lin" valueType="num">
                                      <p:cBhvr>
                                        <p:cTn id="77" dur="1000" fill="hold"/>
                                        <p:tgtEl>
                                          <p:spTgt spid="48"/>
                                        </p:tgtEl>
                                        <p:attrNameLst>
                                          <p:attrName>ppt_x</p:attrName>
                                        </p:attrNameLst>
                                      </p:cBhvr>
                                      <p:tavLst>
                                        <p:tav tm="0">
                                          <p:val>
                                            <p:strVal val="#ppt_x"/>
                                          </p:val>
                                        </p:tav>
                                        <p:tav tm="100000">
                                          <p:val>
                                            <p:strVal val="#ppt_x"/>
                                          </p:val>
                                        </p:tav>
                                      </p:tavLst>
                                    </p:anim>
                                    <p:anim calcmode="lin" valueType="num">
                                      <p:cBhvr>
                                        <p:cTn id="78"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nodeType="click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1000"/>
                                        <p:tgtEl>
                                          <p:spTgt spid="24"/>
                                        </p:tgtEl>
                                      </p:cBhvr>
                                    </p:animEffect>
                                    <p:anim calcmode="lin" valueType="num">
                                      <p:cBhvr>
                                        <p:cTn id="84" dur="1000" fill="hold"/>
                                        <p:tgtEl>
                                          <p:spTgt spid="24"/>
                                        </p:tgtEl>
                                        <p:attrNameLst>
                                          <p:attrName>ppt_x</p:attrName>
                                        </p:attrNameLst>
                                      </p:cBhvr>
                                      <p:tavLst>
                                        <p:tav tm="0">
                                          <p:val>
                                            <p:strVal val="#ppt_x"/>
                                          </p:val>
                                        </p:tav>
                                        <p:tav tm="100000">
                                          <p:val>
                                            <p:strVal val="#ppt_x"/>
                                          </p:val>
                                        </p:tav>
                                      </p:tavLst>
                                    </p:anim>
                                    <p:anim calcmode="lin" valueType="num">
                                      <p:cBhvr>
                                        <p:cTn id="85" dur="1000" fill="hold"/>
                                        <p:tgtEl>
                                          <p:spTgt spid="24"/>
                                        </p:tgtEl>
                                        <p:attrNameLst>
                                          <p:attrName>ppt_y</p:attrName>
                                        </p:attrNameLst>
                                      </p:cBhvr>
                                      <p:tavLst>
                                        <p:tav tm="0">
                                          <p:val>
                                            <p:strVal val="#ppt_y+.1"/>
                                          </p:val>
                                        </p:tav>
                                        <p:tav tm="100000">
                                          <p:val>
                                            <p:strVal val="#ppt_y"/>
                                          </p:val>
                                        </p:tav>
                                      </p:tavLst>
                                    </p:anim>
                                  </p:childTnLst>
                                </p:cTn>
                              </p:par>
                              <p:par>
                                <p:cTn id="86" presetID="42" presetClass="entr" presetSubtype="0" fill="hold" nodeType="withEffect">
                                  <p:stCondLst>
                                    <p:cond delay="0"/>
                                  </p:stCondLst>
                                  <p:childTnLst>
                                    <p:set>
                                      <p:cBhvr>
                                        <p:cTn id="87" dur="1" fill="hold">
                                          <p:stCondLst>
                                            <p:cond delay="0"/>
                                          </p:stCondLst>
                                        </p:cTn>
                                        <p:tgtEl>
                                          <p:spTgt spid="25"/>
                                        </p:tgtEl>
                                        <p:attrNameLst>
                                          <p:attrName>style.visibility</p:attrName>
                                        </p:attrNameLst>
                                      </p:cBhvr>
                                      <p:to>
                                        <p:strVal val="visible"/>
                                      </p:to>
                                    </p:set>
                                    <p:animEffect transition="in" filter="fade">
                                      <p:cBhvr>
                                        <p:cTn id="88" dur="1000"/>
                                        <p:tgtEl>
                                          <p:spTgt spid="25"/>
                                        </p:tgtEl>
                                      </p:cBhvr>
                                    </p:animEffect>
                                    <p:anim calcmode="lin" valueType="num">
                                      <p:cBhvr>
                                        <p:cTn id="89" dur="1000" fill="hold"/>
                                        <p:tgtEl>
                                          <p:spTgt spid="25"/>
                                        </p:tgtEl>
                                        <p:attrNameLst>
                                          <p:attrName>ppt_x</p:attrName>
                                        </p:attrNameLst>
                                      </p:cBhvr>
                                      <p:tavLst>
                                        <p:tav tm="0">
                                          <p:val>
                                            <p:strVal val="#ppt_x"/>
                                          </p:val>
                                        </p:tav>
                                        <p:tav tm="100000">
                                          <p:val>
                                            <p:strVal val="#ppt_x"/>
                                          </p:val>
                                        </p:tav>
                                      </p:tavLst>
                                    </p:anim>
                                    <p:anim calcmode="lin" valueType="num">
                                      <p:cBhvr>
                                        <p:cTn id="90" dur="1000" fill="hold"/>
                                        <p:tgtEl>
                                          <p:spTgt spid="25"/>
                                        </p:tgtEl>
                                        <p:attrNameLst>
                                          <p:attrName>ppt_y</p:attrName>
                                        </p:attrNameLst>
                                      </p:cBhvr>
                                      <p:tavLst>
                                        <p:tav tm="0">
                                          <p:val>
                                            <p:strVal val="#ppt_y+.1"/>
                                          </p:val>
                                        </p:tav>
                                        <p:tav tm="100000">
                                          <p:val>
                                            <p:strVal val="#ppt_y"/>
                                          </p:val>
                                        </p:tav>
                                      </p:tavLst>
                                    </p:anim>
                                  </p:childTnLst>
                                </p:cTn>
                              </p:par>
                              <p:par>
                                <p:cTn id="91" presetID="42" presetClass="entr" presetSubtype="0" fill="hold" nodeType="withEffect">
                                  <p:stCondLst>
                                    <p:cond delay="0"/>
                                  </p:stCondLst>
                                  <p:childTnLst>
                                    <p:set>
                                      <p:cBhvr>
                                        <p:cTn id="92" dur="1" fill="hold">
                                          <p:stCondLst>
                                            <p:cond delay="0"/>
                                          </p:stCondLst>
                                        </p:cTn>
                                        <p:tgtEl>
                                          <p:spTgt spid="26"/>
                                        </p:tgtEl>
                                        <p:attrNameLst>
                                          <p:attrName>style.visibility</p:attrName>
                                        </p:attrNameLst>
                                      </p:cBhvr>
                                      <p:to>
                                        <p:strVal val="visible"/>
                                      </p:to>
                                    </p:set>
                                    <p:animEffect transition="in" filter="fade">
                                      <p:cBhvr>
                                        <p:cTn id="93" dur="1000"/>
                                        <p:tgtEl>
                                          <p:spTgt spid="26"/>
                                        </p:tgtEl>
                                      </p:cBhvr>
                                    </p:animEffect>
                                    <p:anim calcmode="lin" valueType="num">
                                      <p:cBhvr>
                                        <p:cTn id="94" dur="1000" fill="hold"/>
                                        <p:tgtEl>
                                          <p:spTgt spid="26"/>
                                        </p:tgtEl>
                                        <p:attrNameLst>
                                          <p:attrName>ppt_x</p:attrName>
                                        </p:attrNameLst>
                                      </p:cBhvr>
                                      <p:tavLst>
                                        <p:tav tm="0">
                                          <p:val>
                                            <p:strVal val="#ppt_x"/>
                                          </p:val>
                                        </p:tav>
                                        <p:tav tm="100000">
                                          <p:val>
                                            <p:strVal val="#ppt_x"/>
                                          </p:val>
                                        </p:tav>
                                      </p:tavLst>
                                    </p:anim>
                                    <p:anim calcmode="lin" valueType="num">
                                      <p:cBhvr>
                                        <p:cTn id="95" dur="1000" fill="hold"/>
                                        <p:tgtEl>
                                          <p:spTgt spid="26"/>
                                        </p:tgtEl>
                                        <p:attrNameLst>
                                          <p:attrName>ppt_y</p:attrName>
                                        </p:attrNameLst>
                                      </p:cBhvr>
                                      <p:tavLst>
                                        <p:tav tm="0">
                                          <p:val>
                                            <p:strVal val="#ppt_y+.1"/>
                                          </p:val>
                                        </p:tav>
                                        <p:tav tm="100000">
                                          <p:val>
                                            <p:strVal val="#ppt_y"/>
                                          </p:val>
                                        </p:tav>
                                      </p:tavLst>
                                    </p:anim>
                                  </p:childTnLst>
                                </p:cTn>
                              </p:par>
                              <p:par>
                                <p:cTn id="96" presetID="42" presetClass="entr" presetSubtype="0" fill="hold" nodeType="withEffect">
                                  <p:stCondLst>
                                    <p:cond delay="0"/>
                                  </p:stCondLst>
                                  <p:childTnLst>
                                    <p:set>
                                      <p:cBhvr>
                                        <p:cTn id="97" dur="1" fill="hold">
                                          <p:stCondLst>
                                            <p:cond delay="0"/>
                                          </p:stCondLst>
                                        </p:cTn>
                                        <p:tgtEl>
                                          <p:spTgt spid="33"/>
                                        </p:tgtEl>
                                        <p:attrNameLst>
                                          <p:attrName>style.visibility</p:attrName>
                                        </p:attrNameLst>
                                      </p:cBhvr>
                                      <p:to>
                                        <p:strVal val="visible"/>
                                      </p:to>
                                    </p:set>
                                    <p:animEffect transition="in" filter="fade">
                                      <p:cBhvr>
                                        <p:cTn id="98" dur="1000"/>
                                        <p:tgtEl>
                                          <p:spTgt spid="33"/>
                                        </p:tgtEl>
                                      </p:cBhvr>
                                    </p:animEffect>
                                    <p:anim calcmode="lin" valueType="num">
                                      <p:cBhvr>
                                        <p:cTn id="99" dur="1000" fill="hold"/>
                                        <p:tgtEl>
                                          <p:spTgt spid="33"/>
                                        </p:tgtEl>
                                        <p:attrNameLst>
                                          <p:attrName>ppt_x</p:attrName>
                                        </p:attrNameLst>
                                      </p:cBhvr>
                                      <p:tavLst>
                                        <p:tav tm="0">
                                          <p:val>
                                            <p:strVal val="#ppt_x"/>
                                          </p:val>
                                        </p:tav>
                                        <p:tav tm="100000">
                                          <p:val>
                                            <p:strVal val="#ppt_x"/>
                                          </p:val>
                                        </p:tav>
                                      </p:tavLst>
                                    </p:anim>
                                    <p:anim calcmode="lin" valueType="num">
                                      <p:cBhvr>
                                        <p:cTn id="100"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16" presetClass="entr" presetSubtype="21" fill="hold" grpId="0" nodeType="click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barn(inVertical)">
                                      <p:cBhvr>
                                        <p:cTn id="105" dur="500"/>
                                        <p:tgtEl>
                                          <p:spTgt spid="51"/>
                                        </p:tgtEl>
                                      </p:cBhvr>
                                    </p:animEffect>
                                  </p:childTnLst>
                                </p:cTn>
                              </p:par>
                              <p:par>
                                <p:cTn id="106" presetID="16" presetClass="entr" presetSubtype="21" fill="hold" grpId="0" nodeType="withEffect">
                                  <p:stCondLst>
                                    <p:cond delay="0"/>
                                  </p:stCondLst>
                                  <p:childTnLst>
                                    <p:set>
                                      <p:cBhvr>
                                        <p:cTn id="107" dur="1" fill="hold">
                                          <p:stCondLst>
                                            <p:cond delay="0"/>
                                          </p:stCondLst>
                                        </p:cTn>
                                        <p:tgtEl>
                                          <p:spTgt spid="52"/>
                                        </p:tgtEl>
                                        <p:attrNameLst>
                                          <p:attrName>style.visibility</p:attrName>
                                        </p:attrNameLst>
                                      </p:cBhvr>
                                      <p:to>
                                        <p:strVal val="visible"/>
                                      </p:to>
                                    </p:set>
                                    <p:animEffect transition="in" filter="barn(inVertical)">
                                      <p:cBhvr>
                                        <p:cTn id="108"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9" grpId="0"/>
      <p:bldP spid="51" grpId="0" animBg="1"/>
      <p:bldP spid="52"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3"/>
          <p:cNvGraphicFramePr>
            <a:graphicFrameLocks noGrp="1"/>
          </p:cNvGraphicFramePr>
          <p:nvPr>
            <p:extLst>
              <p:ext uri="{D42A27DB-BD31-4B8C-83A1-F6EECF244321}">
                <p14:modId xmlns:p14="http://schemas.microsoft.com/office/powerpoint/2010/main" val="1315593016"/>
              </p:ext>
            </p:extLst>
          </p:nvPr>
        </p:nvGraphicFramePr>
        <p:xfrm>
          <a:off x="2290484" y="1073911"/>
          <a:ext cx="7192963" cy="4710178"/>
        </p:xfrm>
        <a:graphic>
          <a:graphicData uri="http://schemas.openxmlformats.org/drawingml/2006/table">
            <a:tbl>
              <a:tblPr/>
              <a:tblGrid>
                <a:gridCol w="1798638">
                  <a:extLst>
                    <a:ext uri="{9D8B030D-6E8A-4147-A177-3AD203B41FA5}">
                      <a16:colId xmlns:a16="http://schemas.microsoft.com/office/drawing/2014/main" val="20000"/>
                    </a:ext>
                  </a:extLst>
                </a:gridCol>
                <a:gridCol w="1798637">
                  <a:extLst>
                    <a:ext uri="{9D8B030D-6E8A-4147-A177-3AD203B41FA5}">
                      <a16:colId xmlns:a16="http://schemas.microsoft.com/office/drawing/2014/main" val="20001"/>
                    </a:ext>
                  </a:extLst>
                </a:gridCol>
                <a:gridCol w="1797050">
                  <a:extLst>
                    <a:ext uri="{9D8B030D-6E8A-4147-A177-3AD203B41FA5}">
                      <a16:colId xmlns:a16="http://schemas.microsoft.com/office/drawing/2014/main" val="20002"/>
                    </a:ext>
                  </a:extLst>
                </a:gridCol>
                <a:gridCol w="1798638">
                  <a:extLst>
                    <a:ext uri="{9D8B030D-6E8A-4147-A177-3AD203B41FA5}">
                      <a16:colId xmlns:a16="http://schemas.microsoft.com/office/drawing/2014/main" val="20003"/>
                    </a:ext>
                  </a:extLst>
                </a:gridCol>
              </a:tblGrid>
              <a:tr h="1097206">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000" b="1" i="0" u="none" strike="noStrike" cap="none" normalizeH="0" baseline="0">
                          <a:ln>
                            <a:noFill/>
                          </a:ln>
                          <a:solidFill>
                            <a:srgbClr val="000000"/>
                          </a:solidFill>
                          <a:effectLst/>
                          <a:latin typeface="Arial" charset="0"/>
                          <a:cs typeface="Arial" charset="0"/>
                        </a:rPr>
                        <a:t>Seconds per repeat</a:t>
                      </a:r>
                    </a:p>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000" b="1" i="0" u="none" strike="noStrike" cap="none" normalizeH="0" baseline="0">
                          <a:ln>
                            <a:noFill/>
                          </a:ln>
                          <a:solidFill>
                            <a:srgbClr val="000000"/>
                          </a:solidFill>
                          <a:effectLst/>
                          <a:latin typeface="Arial" charset="0"/>
                          <a:cs typeface="Arial" charset="0"/>
                        </a:rPr>
                        <a:t>(DeltaV)</a:t>
                      </a:r>
                    </a:p>
                  </a:txBody>
                  <a:tcPr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000" b="1" i="0" u="none" strike="noStrike" cap="none" normalizeH="0" baseline="0">
                          <a:ln>
                            <a:noFill/>
                          </a:ln>
                          <a:solidFill>
                            <a:srgbClr val="000000"/>
                          </a:solidFill>
                          <a:effectLst/>
                          <a:latin typeface="Arial" charset="0"/>
                          <a:cs typeface="Arial" charset="0"/>
                        </a:rPr>
                        <a:t>Repeats per second</a:t>
                      </a:r>
                      <a:endParaRPr kumimoji="0" lang="en-US" sz="2000" b="1" i="0" u="none" strike="noStrike" cap="none" normalizeH="0" baseline="0">
                        <a:ln>
                          <a:noFill/>
                        </a:ln>
                        <a:solidFill>
                          <a:srgbClr val="000000"/>
                        </a:solidFill>
                        <a:effectLst/>
                        <a:latin typeface="Arial" charset="0"/>
                      </a:endParaRPr>
                    </a:p>
                  </a:txBody>
                  <a:tcPr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000" b="1" i="0" u="none" strike="noStrike" cap="none" normalizeH="0" baseline="0">
                          <a:ln>
                            <a:noFill/>
                          </a:ln>
                          <a:solidFill>
                            <a:srgbClr val="000000"/>
                          </a:solidFill>
                          <a:effectLst/>
                          <a:latin typeface="Arial" charset="0"/>
                        </a:rPr>
                        <a:t>Minutes per repeat</a:t>
                      </a:r>
                    </a:p>
                  </a:txBody>
                  <a:tcPr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000" b="1" i="0" u="none" strike="noStrike" cap="none" normalizeH="0" baseline="0">
                          <a:ln>
                            <a:noFill/>
                          </a:ln>
                          <a:solidFill>
                            <a:srgbClr val="000000"/>
                          </a:solidFill>
                          <a:effectLst/>
                          <a:latin typeface="Arial" charset="0"/>
                        </a:rPr>
                        <a:t>Repeats per minute</a:t>
                      </a:r>
                    </a:p>
                  </a:txBody>
                  <a:tcPr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52407">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1</a:t>
                      </a:r>
                    </a:p>
                  </a:txBody>
                  <a:tcPr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1</a:t>
                      </a:r>
                    </a:p>
                  </a:txBody>
                  <a:tcPr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0.0167</a:t>
                      </a:r>
                    </a:p>
                  </a:txBody>
                  <a:tcPr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60.0</a:t>
                      </a:r>
                    </a:p>
                  </a:txBody>
                  <a:tcPr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50819">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dirty="0">
                          <a:ln>
                            <a:noFill/>
                          </a:ln>
                          <a:solidFill>
                            <a:srgbClr val="000000"/>
                          </a:solidFill>
                          <a:effectLst/>
                          <a:latin typeface="Arial" charset="0"/>
                        </a:rPr>
                        <a:t>5</a:t>
                      </a:r>
                    </a:p>
                  </a:txBody>
                  <a:tcPr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0.20</a:t>
                      </a:r>
                    </a:p>
                  </a:txBody>
                  <a:tcPr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0.0833</a:t>
                      </a:r>
                    </a:p>
                  </a:txBody>
                  <a:tcPr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12.0</a:t>
                      </a:r>
                    </a:p>
                  </a:txBody>
                  <a:tcPr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52407">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10</a:t>
                      </a:r>
                    </a:p>
                  </a:txBody>
                  <a:tcPr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dirty="0">
                          <a:ln>
                            <a:noFill/>
                          </a:ln>
                          <a:solidFill>
                            <a:srgbClr val="000000"/>
                          </a:solidFill>
                          <a:effectLst/>
                          <a:latin typeface="Arial" charset="0"/>
                        </a:rPr>
                        <a:t>0.1.</a:t>
                      </a:r>
                    </a:p>
                  </a:txBody>
                  <a:tcPr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0.167</a:t>
                      </a:r>
                    </a:p>
                  </a:txBody>
                  <a:tcPr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6.0</a:t>
                      </a:r>
                    </a:p>
                  </a:txBody>
                  <a:tcPr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50819">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60</a:t>
                      </a:r>
                    </a:p>
                  </a:txBody>
                  <a:tcPr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0.167</a:t>
                      </a:r>
                    </a:p>
                  </a:txBody>
                  <a:tcPr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1.0</a:t>
                      </a:r>
                    </a:p>
                  </a:txBody>
                  <a:tcPr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1.0</a:t>
                      </a:r>
                    </a:p>
                  </a:txBody>
                  <a:tcPr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52407">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120</a:t>
                      </a:r>
                    </a:p>
                  </a:txBody>
                  <a:tcPr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0.0083</a:t>
                      </a:r>
                    </a:p>
                  </a:txBody>
                  <a:tcPr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2.0</a:t>
                      </a:r>
                    </a:p>
                  </a:txBody>
                  <a:tcPr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0.5</a:t>
                      </a:r>
                    </a:p>
                  </a:txBody>
                  <a:tcPr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50819">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240</a:t>
                      </a:r>
                    </a:p>
                  </a:txBody>
                  <a:tcPr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0.00417</a:t>
                      </a:r>
                    </a:p>
                  </a:txBody>
                  <a:tcPr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4.0</a:t>
                      </a:r>
                    </a:p>
                  </a:txBody>
                  <a:tcPr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0.25</a:t>
                      </a:r>
                    </a:p>
                  </a:txBody>
                  <a:tcPr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52407">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480</a:t>
                      </a:r>
                    </a:p>
                  </a:txBody>
                  <a:tcPr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0.00208</a:t>
                      </a:r>
                    </a:p>
                  </a:txBody>
                  <a:tcPr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8.0</a:t>
                      </a:r>
                    </a:p>
                  </a:txBody>
                  <a:tcPr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0.125</a:t>
                      </a:r>
                    </a:p>
                  </a:txBody>
                  <a:tcPr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50819">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1200</a:t>
                      </a:r>
                    </a:p>
                  </a:txBody>
                  <a:tcPr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99FF"/>
                    </a:solid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0.00083</a:t>
                      </a:r>
                    </a:p>
                  </a:txBody>
                  <a:tcPr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20</a:t>
                      </a:r>
                    </a:p>
                  </a:txBody>
                  <a:tcPr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dirty="0">
                          <a:ln>
                            <a:noFill/>
                          </a:ln>
                          <a:solidFill>
                            <a:srgbClr val="000000"/>
                          </a:solidFill>
                          <a:effectLst/>
                          <a:latin typeface="Arial" charset="0"/>
                        </a:rPr>
                        <a:t>0.050</a:t>
                      </a:r>
                    </a:p>
                  </a:txBody>
                  <a:tcPr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sp>
        <p:nvSpPr>
          <p:cNvPr id="2" name="Date Placeholder 1">
            <a:extLst>
              <a:ext uri="{FF2B5EF4-FFF2-40B4-BE49-F238E27FC236}">
                <a16:creationId xmlns:a16="http://schemas.microsoft.com/office/drawing/2014/main" id="{1117BC04-605F-4A7E-8D3E-F54B9C7508B5}"/>
              </a:ext>
            </a:extLst>
          </p:cNvPr>
          <p:cNvSpPr>
            <a:spLocks noGrp="1"/>
          </p:cNvSpPr>
          <p:nvPr>
            <p:ph type="dt" sz="half" idx="10"/>
          </p:nvPr>
        </p:nvSpPr>
        <p:spPr/>
        <p:txBody>
          <a:bodyPr/>
          <a:lstStyle/>
          <a:p>
            <a:fld id="{1A8B65FD-2E46-4FCF-B609-A26B26A03926}" type="datetime1">
              <a:rPr lang="en-US" smtClean="0"/>
              <a:t>7/17/2018</a:t>
            </a:fld>
            <a:endParaRPr lang="en-US"/>
          </a:p>
        </p:txBody>
      </p:sp>
      <p:sp>
        <p:nvSpPr>
          <p:cNvPr id="3" name="Footer Placeholder 2">
            <a:extLst>
              <a:ext uri="{FF2B5EF4-FFF2-40B4-BE49-F238E27FC236}">
                <a16:creationId xmlns:a16="http://schemas.microsoft.com/office/drawing/2014/main" id="{194C76E7-4463-4059-B181-7193A27E25C4}"/>
              </a:ext>
            </a:extLst>
          </p:cNvPr>
          <p:cNvSpPr>
            <a:spLocks noGrp="1"/>
          </p:cNvSpPr>
          <p:nvPr>
            <p:ph type="ftr" sz="quarter" idx="11"/>
          </p:nvPr>
        </p:nvSpPr>
        <p:spPr/>
        <p:txBody>
          <a:bodyPr/>
          <a:lstStyle/>
          <a:p>
            <a:r>
              <a:rPr lang="en-US"/>
              <a:t>ICC Process Operations       ENGT-1340   Rev A</a:t>
            </a:r>
          </a:p>
        </p:txBody>
      </p:sp>
      <p:sp>
        <p:nvSpPr>
          <p:cNvPr id="5" name="Slide Number Placeholder 4">
            <a:extLst>
              <a:ext uri="{FF2B5EF4-FFF2-40B4-BE49-F238E27FC236}">
                <a16:creationId xmlns:a16="http://schemas.microsoft.com/office/drawing/2014/main" id="{13EA08E2-DBF3-49B8-99E8-4A6EFEEA31A9}"/>
              </a:ext>
            </a:extLst>
          </p:cNvPr>
          <p:cNvSpPr>
            <a:spLocks noGrp="1"/>
          </p:cNvSpPr>
          <p:nvPr>
            <p:ph type="sldNum" sz="quarter" idx="12"/>
          </p:nvPr>
        </p:nvSpPr>
        <p:spPr>
          <a:xfrm>
            <a:off x="361725" y="5435519"/>
            <a:ext cx="811019" cy="503578"/>
          </a:xfrm>
        </p:spPr>
        <p:txBody>
          <a:bodyPr/>
          <a:lstStyle/>
          <a:p>
            <a:fld id="{56C76DE9-11CD-450E-BB1E-78CA03BD77EF}" type="slidenum">
              <a:rPr lang="en-US" smtClean="0"/>
              <a:t>13</a:t>
            </a:fld>
            <a:endParaRPr lang="en-US" dirty="0"/>
          </a:p>
        </p:txBody>
      </p:sp>
    </p:spTree>
    <p:extLst>
      <p:ext uri="{BB962C8B-B14F-4D97-AF65-F5344CB8AC3E}">
        <p14:creationId xmlns:p14="http://schemas.microsoft.com/office/powerpoint/2010/main" val="37958588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1579" y="914462"/>
            <a:ext cx="10058400" cy="776178"/>
          </a:xfrm>
        </p:spPr>
        <p:txBody>
          <a:bodyPr>
            <a:normAutofit/>
          </a:bodyPr>
          <a:lstStyle/>
          <a:p>
            <a:r>
              <a:rPr lang="en-US" sz="3600" b="1" dirty="0">
                <a:solidFill>
                  <a:srgbClr val="0070C0"/>
                </a:solidFill>
                <a:effectLst>
                  <a:outerShdw blurRad="38100" dist="38100" dir="2700000" algn="tl">
                    <a:srgbClr val="000000">
                      <a:alpha val="43137"/>
                    </a:srgbClr>
                  </a:outerShdw>
                </a:effectLst>
              </a:rPr>
              <a:t>Derivative</a:t>
            </a:r>
          </a:p>
        </p:txBody>
      </p:sp>
      <p:sp>
        <p:nvSpPr>
          <p:cNvPr id="3" name="Content Placeholder 2"/>
          <p:cNvSpPr>
            <a:spLocks noGrp="1"/>
          </p:cNvSpPr>
          <p:nvPr>
            <p:ph idx="1"/>
          </p:nvPr>
        </p:nvSpPr>
        <p:spPr/>
        <p:txBody>
          <a:bodyPr>
            <a:normAutofit fontScale="70000" lnSpcReduction="20000"/>
          </a:bodyPr>
          <a:lstStyle/>
          <a:p>
            <a:pPr marL="451358" lvl="1" indent="-342900">
              <a:buFont typeface="Wingdings" panose="05000000000000000000" pitchFamily="2" charset="2"/>
              <a:buChar char="q"/>
            </a:pPr>
            <a:r>
              <a:rPr lang="en-US" altLang="en-US" sz="2000" dirty="0">
                <a:solidFill>
                  <a:schemeClr val="tx1"/>
                </a:solidFill>
              </a:rPr>
              <a:t>Reacts to the rate &amp; direction of changes</a:t>
            </a:r>
          </a:p>
          <a:p>
            <a:pPr marL="451358" lvl="1" indent="-342900">
              <a:buFont typeface="Wingdings" panose="05000000000000000000" pitchFamily="2" charset="2"/>
              <a:buChar char="q"/>
            </a:pPr>
            <a:endParaRPr lang="en-US" altLang="en-US" sz="2000" dirty="0">
              <a:solidFill>
                <a:schemeClr val="tx1"/>
              </a:solidFill>
            </a:endParaRPr>
          </a:p>
          <a:p>
            <a:pPr marL="451358" lvl="1" indent="-342900">
              <a:buFont typeface="Wingdings" panose="05000000000000000000" pitchFamily="2" charset="2"/>
              <a:buChar char="q"/>
            </a:pPr>
            <a:r>
              <a:rPr lang="en-US" altLang="en-US" sz="2000" dirty="0">
                <a:solidFill>
                  <a:schemeClr val="tx1"/>
                </a:solidFill>
              </a:rPr>
              <a:t>Additive to the Gain action</a:t>
            </a:r>
          </a:p>
          <a:p>
            <a:pPr marL="451358" lvl="1" indent="-342900">
              <a:buFont typeface="Wingdings" panose="05000000000000000000" pitchFamily="2" charset="2"/>
              <a:buChar char="q"/>
            </a:pPr>
            <a:endParaRPr lang="en-US" altLang="en-US" sz="2000" dirty="0">
              <a:solidFill>
                <a:schemeClr val="tx1"/>
              </a:solidFill>
            </a:endParaRPr>
          </a:p>
          <a:p>
            <a:pPr marL="451358" lvl="1" indent="-342900">
              <a:buFont typeface="Wingdings" panose="05000000000000000000" pitchFamily="2" charset="2"/>
              <a:buChar char="q"/>
            </a:pPr>
            <a:r>
              <a:rPr lang="en-US" altLang="en-US" sz="2000" dirty="0">
                <a:solidFill>
                  <a:schemeClr val="tx1"/>
                </a:solidFill>
              </a:rPr>
              <a:t>By adding derivative mode to the controller, </a:t>
            </a:r>
            <a:r>
              <a:rPr lang="en-US" altLang="en-US" sz="2000" i="1" dirty="0">
                <a:solidFill>
                  <a:schemeClr val="tx1"/>
                </a:solidFill>
              </a:rPr>
              <a:t>lead is added in the controller </a:t>
            </a:r>
            <a:r>
              <a:rPr lang="en-US" altLang="en-US" sz="2000" dirty="0">
                <a:solidFill>
                  <a:schemeClr val="tx1"/>
                </a:solidFill>
              </a:rPr>
              <a:t>to compensate for </a:t>
            </a:r>
            <a:r>
              <a:rPr lang="en-US" altLang="en-US" sz="2000" i="1" dirty="0">
                <a:solidFill>
                  <a:schemeClr val="tx1"/>
                </a:solidFill>
              </a:rPr>
              <a:t>lag around the loop.</a:t>
            </a:r>
            <a:endParaRPr lang="en-US" altLang="en-US" sz="2000" dirty="0">
              <a:solidFill>
                <a:schemeClr val="tx1"/>
              </a:solidFill>
            </a:endParaRPr>
          </a:p>
          <a:p>
            <a:pPr marL="451358" lvl="1" indent="-342900">
              <a:buFont typeface="Wingdings" panose="05000000000000000000" pitchFamily="2" charset="2"/>
              <a:buChar char="q"/>
            </a:pPr>
            <a:endParaRPr lang="en-US" altLang="en-US" sz="2000" dirty="0">
              <a:solidFill>
                <a:schemeClr val="tx1"/>
              </a:solidFill>
            </a:endParaRPr>
          </a:p>
          <a:p>
            <a:pPr marL="451358" lvl="1" indent="-342900">
              <a:buFont typeface="Wingdings" panose="05000000000000000000" pitchFamily="2" charset="2"/>
              <a:buChar char="q"/>
            </a:pPr>
            <a:r>
              <a:rPr lang="en-US" altLang="en-US" sz="2000" dirty="0">
                <a:solidFill>
                  <a:schemeClr val="tx1"/>
                </a:solidFill>
              </a:rPr>
              <a:t>Quasi FF</a:t>
            </a:r>
          </a:p>
          <a:p>
            <a:pPr marL="451358" lvl="1" indent="-342900">
              <a:buFont typeface="Wingdings" panose="05000000000000000000" pitchFamily="2" charset="2"/>
              <a:buChar char="q"/>
            </a:pPr>
            <a:endParaRPr lang="en-US" altLang="en-US" sz="2000" dirty="0">
              <a:solidFill>
                <a:schemeClr val="tx1"/>
              </a:solidFill>
            </a:endParaRPr>
          </a:p>
          <a:p>
            <a:pPr marL="451358" lvl="1" indent="-342900">
              <a:buFont typeface="Wingdings" panose="05000000000000000000" pitchFamily="2" charset="2"/>
              <a:buChar char="q"/>
            </a:pPr>
            <a:r>
              <a:rPr lang="en-US" altLang="en-US" sz="2000" b="1" i="1" u="sng" dirty="0">
                <a:solidFill>
                  <a:srgbClr val="FF0000"/>
                </a:solidFill>
              </a:rPr>
              <a:t>Very</a:t>
            </a:r>
            <a:r>
              <a:rPr lang="en-US" altLang="en-US" sz="2000" dirty="0">
                <a:solidFill>
                  <a:schemeClr val="tx1"/>
                </a:solidFill>
              </a:rPr>
              <a:t> De-stabilizing</a:t>
            </a:r>
          </a:p>
          <a:p>
            <a:pPr marL="451358" lvl="1" indent="-342900">
              <a:buFont typeface="Wingdings" panose="05000000000000000000" pitchFamily="2" charset="2"/>
              <a:buChar char="q"/>
            </a:pPr>
            <a:endParaRPr lang="en-US" altLang="en-US" sz="2000" dirty="0">
              <a:solidFill>
                <a:schemeClr val="tx1"/>
              </a:solidFill>
            </a:endParaRPr>
          </a:p>
          <a:p>
            <a:pPr marL="451358" lvl="1" indent="-342900">
              <a:buFont typeface="Wingdings" panose="05000000000000000000" pitchFamily="2" charset="2"/>
              <a:buChar char="q"/>
            </a:pPr>
            <a:r>
              <a:rPr lang="en-US" altLang="en-US" sz="2000" dirty="0">
                <a:solidFill>
                  <a:schemeClr val="tx1"/>
                </a:solidFill>
              </a:rPr>
              <a:t>Used only with very Slow and Quiet Processes (Temp)</a:t>
            </a:r>
          </a:p>
          <a:p>
            <a:pPr marL="44450"/>
            <a:endParaRPr lang="en-US" altLang="en-US" dirty="0"/>
          </a:p>
          <a:p>
            <a:endParaRPr lang="en-US" dirty="0"/>
          </a:p>
        </p:txBody>
      </p:sp>
      <p:sp>
        <p:nvSpPr>
          <p:cNvPr id="4" name="Date Placeholder 3">
            <a:extLst>
              <a:ext uri="{FF2B5EF4-FFF2-40B4-BE49-F238E27FC236}">
                <a16:creationId xmlns:a16="http://schemas.microsoft.com/office/drawing/2014/main" id="{FF2F2783-A7CD-47F0-B276-6CDA32D2E73C}"/>
              </a:ext>
            </a:extLst>
          </p:cNvPr>
          <p:cNvSpPr>
            <a:spLocks noGrp="1"/>
          </p:cNvSpPr>
          <p:nvPr>
            <p:ph type="dt" sz="half" idx="10"/>
          </p:nvPr>
        </p:nvSpPr>
        <p:spPr/>
        <p:txBody>
          <a:bodyPr/>
          <a:lstStyle/>
          <a:p>
            <a:fld id="{F6CE550B-A87C-4E11-A9CD-F32F395A615F}" type="datetime1">
              <a:rPr lang="en-US" smtClean="0"/>
              <a:t>7/17/2018</a:t>
            </a:fld>
            <a:endParaRPr lang="en-US"/>
          </a:p>
        </p:txBody>
      </p:sp>
      <p:sp>
        <p:nvSpPr>
          <p:cNvPr id="5" name="Footer Placeholder 4">
            <a:extLst>
              <a:ext uri="{FF2B5EF4-FFF2-40B4-BE49-F238E27FC236}">
                <a16:creationId xmlns:a16="http://schemas.microsoft.com/office/drawing/2014/main" id="{37185BEE-2ED7-429A-B0D2-EF1A49B1CF5A}"/>
              </a:ext>
            </a:extLst>
          </p:cNvPr>
          <p:cNvSpPr>
            <a:spLocks noGrp="1"/>
          </p:cNvSpPr>
          <p:nvPr>
            <p:ph type="ftr" sz="quarter" idx="11"/>
          </p:nvPr>
        </p:nvSpPr>
        <p:spPr/>
        <p:txBody>
          <a:bodyPr/>
          <a:lstStyle/>
          <a:p>
            <a:r>
              <a:rPr lang="en-US"/>
              <a:t>ICC Process Operations       ENGT-1340   Rev A</a:t>
            </a:r>
          </a:p>
        </p:txBody>
      </p:sp>
      <p:sp>
        <p:nvSpPr>
          <p:cNvPr id="6" name="Slide Number Placeholder 5">
            <a:extLst>
              <a:ext uri="{FF2B5EF4-FFF2-40B4-BE49-F238E27FC236}">
                <a16:creationId xmlns:a16="http://schemas.microsoft.com/office/drawing/2014/main" id="{57E62C2D-07AE-486E-9396-9A54B25A82EA}"/>
              </a:ext>
            </a:extLst>
          </p:cNvPr>
          <p:cNvSpPr>
            <a:spLocks noGrp="1"/>
          </p:cNvSpPr>
          <p:nvPr>
            <p:ph type="sldNum" sz="quarter" idx="12"/>
          </p:nvPr>
        </p:nvSpPr>
        <p:spPr>
          <a:xfrm>
            <a:off x="168088" y="5466345"/>
            <a:ext cx="811019" cy="503578"/>
          </a:xfrm>
        </p:spPr>
        <p:txBody>
          <a:bodyPr/>
          <a:lstStyle/>
          <a:p>
            <a:fld id="{56C76DE9-11CD-450E-BB1E-78CA03BD77EF}" type="slidenum">
              <a:rPr lang="en-US" smtClean="0"/>
              <a:t>14</a:t>
            </a:fld>
            <a:endParaRPr lang="en-US" dirty="0"/>
          </a:p>
        </p:txBody>
      </p:sp>
    </p:spTree>
    <p:extLst>
      <p:ext uri="{BB962C8B-B14F-4D97-AF65-F5344CB8AC3E}">
        <p14:creationId xmlns:p14="http://schemas.microsoft.com/office/powerpoint/2010/main" val="37939270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5" descr="responses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1275" y="1233488"/>
            <a:ext cx="5572125"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4"/>
          <p:cNvSpPr>
            <a:spLocks noGrp="1"/>
          </p:cNvSpPr>
          <p:nvPr>
            <p:ph type="title"/>
          </p:nvPr>
        </p:nvSpPr>
        <p:spPr>
          <a:xfrm>
            <a:off x="1451579" y="733426"/>
            <a:ext cx="8305800" cy="666750"/>
          </a:xfrm>
        </p:spPr>
        <p:txBody>
          <a:bodyPr>
            <a:normAutofit/>
          </a:bodyPr>
          <a:lstStyle/>
          <a:p>
            <a:pPr>
              <a:defRPr/>
            </a:pPr>
            <a:r>
              <a:rPr lang="en-US" dirty="0"/>
              <a:t>Controller Outputs</a:t>
            </a:r>
          </a:p>
        </p:txBody>
      </p:sp>
      <p:sp>
        <p:nvSpPr>
          <p:cNvPr id="16388" name="Text Box 6"/>
          <p:cNvSpPr txBox="1">
            <a:spLocks noChangeArrowheads="1"/>
          </p:cNvSpPr>
          <p:nvPr/>
        </p:nvSpPr>
        <p:spPr bwMode="auto">
          <a:xfrm>
            <a:off x="8153400" y="3810001"/>
            <a:ext cx="11336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solidFill>
                  <a:srgbClr val="000000"/>
                </a:solidFill>
                <a:miter lim="800000"/>
                <a:headEnd/>
                <a:tailEnd/>
              </a14:hiddenLine>
            </a:ext>
          </a:extLst>
        </p:spPr>
        <p:txBody>
          <a:bodyPr wrap="none">
            <a:spAutoFit/>
          </a:bodyPr>
          <a:lstStyle>
            <a:lvl1pPr>
              <a:defRPr>
                <a:solidFill>
                  <a:schemeClr val="tx1"/>
                </a:solidFill>
                <a:latin typeface="Georgia" panose="02040502050405020303" pitchFamily="18" charset="0"/>
              </a:defRPr>
            </a:lvl1pPr>
            <a:lvl2pPr marL="742950" indent="-285750">
              <a:defRPr>
                <a:solidFill>
                  <a:schemeClr val="tx1"/>
                </a:solidFill>
                <a:latin typeface="Georgia" panose="02040502050405020303" pitchFamily="18" charset="0"/>
              </a:defRPr>
            </a:lvl2pPr>
            <a:lvl3pPr marL="1143000" indent="-228600">
              <a:defRPr>
                <a:solidFill>
                  <a:schemeClr val="tx1"/>
                </a:solidFill>
                <a:latin typeface="Georgia" panose="02040502050405020303" pitchFamily="18" charset="0"/>
              </a:defRPr>
            </a:lvl3pPr>
            <a:lvl4pPr marL="1600200" indent="-228600">
              <a:defRPr>
                <a:solidFill>
                  <a:schemeClr val="tx1"/>
                </a:solidFill>
                <a:latin typeface="Georgia" panose="02040502050405020303" pitchFamily="18" charset="0"/>
              </a:defRPr>
            </a:lvl4pPr>
            <a:lvl5pPr marL="2057400" indent="-228600">
              <a:defRPr>
                <a:solidFill>
                  <a:schemeClr val="tx1"/>
                </a:solidFill>
                <a:latin typeface="Georgia" panose="02040502050405020303" pitchFamily="18" charset="0"/>
              </a:defRPr>
            </a:lvl5pPr>
            <a:lvl6pPr marL="2514600" indent="-228600" fontAlgn="base">
              <a:spcBef>
                <a:spcPct val="0"/>
              </a:spcBef>
              <a:spcAft>
                <a:spcPct val="0"/>
              </a:spcAft>
              <a:defRPr>
                <a:solidFill>
                  <a:schemeClr val="tx1"/>
                </a:solidFill>
                <a:latin typeface="Georgia" panose="02040502050405020303" pitchFamily="18" charset="0"/>
              </a:defRPr>
            </a:lvl6pPr>
            <a:lvl7pPr marL="2971800" indent="-228600" fontAlgn="base">
              <a:spcBef>
                <a:spcPct val="0"/>
              </a:spcBef>
              <a:spcAft>
                <a:spcPct val="0"/>
              </a:spcAft>
              <a:defRPr>
                <a:solidFill>
                  <a:schemeClr val="tx1"/>
                </a:solidFill>
                <a:latin typeface="Georgia" panose="02040502050405020303" pitchFamily="18" charset="0"/>
              </a:defRPr>
            </a:lvl7pPr>
            <a:lvl8pPr marL="3429000" indent="-228600" fontAlgn="base">
              <a:spcBef>
                <a:spcPct val="0"/>
              </a:spcBef>
              <a:spcAft>
                <a:spcPct val="0"/>
              </a:spcAft>
              <a:defRPr>
                <a:solidFill>
                  <a:schemeClr val="tx1"/>
                </a:solidFill>
                <a:latin typeface="Georgia" panose="02040502050405020303" pitchFamily="18" charset="0"/>
              </a:defRPr>
            </a:lvl8pPr>
            <a:lvl9pPr marL="3886200" indent="-228600" fontAlgn="base">
              <a:spcBef>
                <a:spcPct val="0"/>
              </a:spcBef>
              <a:spcAft>
                <a:spcPct val="0"/>
              </a:spcAft>
              <a:defRPr>
                <a:solidFill>
                  <a:schemeClr val="tx1"/>
                </a:solidFill>
                <a:latin typeface="Georgia" panose="02040502050405020303" pitchFamily="18" charset="0"/>
              </a:defRPr>
            </a:lvl9pPr>
          </a:lstStyle>
          <a:p>
            <a:r>
              <a:rPr lang="en-US" altLang="en-US">
                <a:latin typeface="Times New Roman" panose="02020603050405020304" pitchFamily="18" charset="0"/>
              </a:rPr>
              <a:t>Controller</a:t>
            </a:r>
          </a:p>
          <a:p>
            <a:r>
              <a:rPr lang="en-US" altLang="en-US">
                <a:latin typeface="Times New Roman" panose="02020603050405020304" pitchFamily="18" charset="0"/>
              </a:rPr>
              <a:t>Output</a:t>
            </a:r>
          </a:p>
        </p:txBody>
      </p:sp>
      <p:sp>
        <p:nvSpPr>
          <p:cNvPr id="16389" name="Line 7"/>
          <p:cNvSpPr>
            <a:spLocks noChangeShapeType="1"/>
          </p:cNvSpPr>
          <p:nvPr/>
        </p:nvSpPr>
        <p:spPr bwMode="auto">
          <a:xfrm>
            <a:off x="8153400" y="2667000"/>
            <a:ext cx="1295400" cy="0"/>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390" name="Line 8"/>
          <p:cNvSpPr>
            <a:spLocks noChangeShapeType="1"/>
          </p:cNvSpPr>
          <p:nvPr/>
        </p:nvSpPr>
        <p:spPr bwMode="auto">
          <a:xfrm>
            <a:off x="8153400" y="6096000"/>
            <a:ext cx="1295400" cy="0"/>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6391" name="Line 9"/>
          <p:cNvSpPr>
            <a:spLocks noChangeShapeType="1"/>
          </p:cNvSpPr>
          <p:nvPr/>
        </p:nvSpPr>
        <p:spPr bwMode="auto">
          <a:xfrm>
            <a:off x="8763000" y="4724400"/>
            <a:ext cx="0" cy="137160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6392" name="Line 10"/>
          <p:cNvSpPr>
            <a:spLocks noChangeShapeType="1"/>
          </p:cNvSpPr>
          <p:nvPr/>
        </p:nvSpPr>
        <p:spPr bwMode="auto">
          <a:xfrm flipV="1">
            <a:off x="8763000" y="2667000"/>
            <a:ext cx="0" cy="121920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 name="Date Placeholder 1">
            <a:extLst>
              <a:ext uri="{FF2B5EF4-FFF2-40B4-BE49-F238E27FC236}">
                <a16:creationId xmlns:a16="http://schemas.microsoft.com/office/drawing/2014/main" id="{62204193-1207-4C10-B949-EC113D03B142}"/>
              </a:ext>
            </a:extLst>
          </p:cNvPr>
          <p:cNvSpPr>
            <a:spLocks noGrp="1"/>
          </p:cNvSpPr>
          <p:nvPr>
            <p:ph type="dt" sz="half" idx="10"/>
          </p:nvPr>
        </p:nvSpPr>
        <p:spPr/>
        <p:txBody>
          <a:bodyPr/>
          <a:lstStyle/>
          <a:p>
            <a:fld id="{235C4AE3-DF34-4B1B-A450-2D8A9C599C5C}" type="datetime1">
              <a:rPr lang="en-US" smtClean="0"/>
              <a:t>7/17/2018</a:t>
            </a:fld>
            <a:endParaRPr lang="en-US"/>
          </a:p>
        </p:txBody>
      </p:sp>
      <p:sp>
        <p:nvSpPr>
          <p:cNvPr id="3" name="Footer Placeholder 2">
            <a:extLst>
              <a:ext uri="{FF2B5EF4-FFF2-40B4-BE49-F238E27FC236}">
                <a16:creationId xmlns:a16="http://schemas.microsoft.com/office/drawing/2014/main" id="{DC9DB360-3B1B-4AC0-807A-DF6B26B627AE}"/>
              </a:ext>
            </a:extLst>
          </p:cNvPr>
          <p:cNvSpPr>
            <a:spLocks noGrp="1"/>
          </p:cNvSpPr>
          <p:nvPr>
            <p:ph type="ftr" sz="quarter" idx="11"/>
          </p:nvPr>
        </p:nvSpPr>
        <p:spPr/>
        <p:txBody>
          <a:bodyPr/>
          <a:lstStyle/>
          <a:p>
            <a:r>
              <a:rPr lang="en-US"/>
              <a:t>ICC Process Operations       ENGT-1340   Rev A</a:t>
            </a:r>
          </a:p>
        </p:txBody>
      </p:sp>
      <p:sp>
        <p:nvSpPr>
          <p:cNvPr id="4" name="Slide Number Placeholder 3">
            <a:extLst>
              <a:ext uri="{FF2B5EF4-FFF2-40B4-BE49-F238E27FC236}">
                <a16:creationId xmlns:a16="http://schemas.microsoft.com/office/drawing/2014/main" id="{F0976202-745C-4416-982F-FBDAB3B47E47}"/>
              </a:ext>
            </a:extLst>
          </p:cNvPr>
          <p:cNvSpPr>
            <a:spLocks noGrp="1"/>
          </p:cNvSpPr>
          <p:nvPr>
            <p:ph type="sldNum" sz="quarter" idx="12"/>
          </p:nvPr>
        </p:nvSpPr>
        <p:spPr>
          <a:xfrm>
            <a:off x="275664" y="5410200"/>
            <a:ext cx="811019" cy="503578"/>
          </a:xfrm>
        </p:spPr>
        <p:txBody>
          <a:bodyPr/>
          <a:lstStyle/>
          <a:p>
            <a:fld id="{56C76DE9-11CD-450E-BB1E-78CA03BD77EF}" type="slidenum">
              <a:rPr lang="en-US" smtClean="0"/>
              <a:t>15</a:t>
            </a:fld>
            <a:endParaRPr lang="en-US" dirty="0"/>
          </a:p>
        </p:txBody>
      </p:sp>
    </p:spTree>
    <p:extLst>
      <p:ext uri="{BB962C8B-B14F-4D97-AF65-F5344CB8AC3E}">
        <p14:creationId xmlns:p14="http://schemas.microsoft.com/office/powerpoint/2010/main" val="2182433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798973"/>
            <a:ext cx="10058400" cy="696339"/>
          </a:xfrm>
        </p:spPr>
        <p:txBody>
          <a:bodyPr>
            <a:normAutofit/>
          </a:bodyPr>
          <a:lstStyle/>
          <a:p>
            <a:r>
              <a:rPr lang="en-US" sz="3600" b="1" dirty="0">
                <a:solidFill>
                  <a:srgbClr val="0070C0"/>
                </a:solidFill>
                <a:effectLst>
                  <a:outerShdw blurRad="38100" dist="38100" dir="2700000" algn="tl">
                    <a:srgbClr val="000000">
                      <a:alpha val="43137"/>
                    </a:srgbClr>
                  </a:outerShdw>
                </a:effectLst>
              </a:rPr>
              <a:t>Controllers</a:t>
            </a:r>
            <a:endParaRPr lang="en-US" sz="3600" dirty="0"/>
          </a:p>
        </p:txBody>
      </p:sp>
      <p:sp>
        <p:nvSpPr>
          <p:cNvPr id="3" name="Content Placeholder 2"/>
          <p:cNvSpPr>
            <a:spLocks noGrp="1"/>
          </p:cNvSpPr>
          <p:nvPr>
            <p:ph idx="1"/>
          </p:nvPr>
        </p:nvSpPr>
        <p:spPr/>
        <p:txBody>
          <a:bodyPr>
            <a:normAutofit/>
          </a:bodyPr>
          <a:lstStyle/>
          <a:p>
            <a:pPr>
              <a:spcAft>
                <a:spcPts val="0"/>
              </a:spcAft>
              <a:buClr>
                <a:schemeClr val="accent3"/>
              </a:buClr>
              <a:buFont typeface="Wingdings" panose="05000000000000000000" pitchFamily="2" charset="2"/>
              <a:buChar char="q"/>
              <a:defRPr/>
            </a:pPr>
            <a:r>
              <a:rPr lang="en-US" sz="2400" dirty="0">
                <a:solidFill>
                  <a:schemeClr val="tx1"/>
                </a:solidFill>
              </a:rPr>
              <a:t>Controllers</a:t>
            </a:r>
            <a:r>
              <a:rPr lang="en-US" sz="2800" dirty="0">
                <a:solidFill>
                  <a:schemeClr val="tx1"/>
                </a:solidFill>
              </a:rPr>
              <a:t>:</a:t>
            </a:r>
          </a:p>
          <a:p>
            <a:pPr lvl="1">
              <a:spcBef>
                <a:spcPts val="0"/>
              </a:spcBef>
              <a:buSzPct val="80000"/>
              <a:buFont typeface="Wingdings" panose="05000000000000000000" pitchFamily="2" charset="2"/>
              <a:buChar char="q"/>
              <a:defRPr/>
            </a:pPr>
            <a:r>
              <a:rPr lang="en-US" sz="2000" dirty="0">
                <a:solidFill>
                  <a:schemeClr val="tx1"/>
                </a:solidFill>
              </a:rPr>
              <a:t>An electronic (Digital) or pneumatic computing device that compares a Setpoint Value to a Process Value and adjusts it’s output to cause the loop error to be driven towards zero.</a:t>
            </a:r>
          </a:p>
          <a:p>
            <a:pPr lvl="2">
              <a:spcBef>
                <a:spcPts val="0"/>
              </a:spcBef>
              <a:buSzPct val="80000"/>
              <a:buFont typeface="Wingdings" panose="05000000000000000000" pitchFamily="2" charset="2"/>
              <a:buChar char="q"/>
              <a:defRPr/>
            </a:pPr>
            <a:r>
              <a:rPr lang="en-US" sz="2000" dirty="0">
                <a:solidFill>
                  <a:srgbClr val="FF0000"/>
                </a:solidFill>
              </a:rPr>
              <a:t>The most common controller is the PID controller</a:t>
            </a:r>
          </a:p>
          <a:p>
            <a:pPr lvl="3">
              <a:spcBef>
                <a:spcPts val="0"/>
              </a:spcBef>
              <a:buSzPct val="80000"/>
              <a:buFont typeface="Wingdings" panose="05000000000000000000" pitchFamily="2" charset="2"/>
              <a:buChar char="q"/>
              <a:defRPr/>
            </a:pPr>
            <a:r>
              <a:rPr lang="en-US" sz="1800" dirty="0">
                <a:solidFill>
                  <a:srgbClr val="FF0000"/>
                </a:solidFill>
              </a:rPr>
              <a:t>PID = Proportional, Integral, Derivative</a:t>
            </a:r>
          </a:p>
          <a:p>
            <a:endParaRPr lang="en-US" dirty="0"/>
          </a:p>
        </p:txBody>
      </p:sp>
      <p:sp>
        <p:nvSpPr>
          <p:cNvPr id="4" name="Date Placeholder 3">
            <a:extLst>
              <a:ext uri="{FF2B5EF4-FFF2-40B4-BE49-F238E27FC236}">
                <a16:creationId xmlns:a16="http://schemas.microsoft.com/office/drawing/2014/main" id="{81C87839-3162-4418-A425-5FF8AC7B8421}"/>
              </a:ext>
            </a:extLst>
          </p:cNvPr>
          <p:cNvSpPr>
            <a:spLocks noGrp="1"/>
          </p:cNvSpPr>
          <p:nvPr>
            <p:ph type="dt" sz="half" idx="10"/>
          </p:nvPr>
        </p:nvSpPr>
        <p:spPr/>
        <p:txBody>
          <a:bodyPr/>
          <a:lstStyle/>
          <a:p>
            <a:fld id="{9E960298-0995-40C5-90E6-76B371B09735}" type="datetime1">
              <a:rPr lang="en-US" smtClean="0"/>
              <a:t>7/17/2018</a:t>
            </a:fld>
            <a:endParaRPr lang="en-US"/>
          </a:p>
        </p:txBody>
      </p:sp>
      <p:sp>
        <p:nvSpPr>
          <p:cNvPr id="5" name="Footer Placeholder 4">
            <a:extLst>
              <a:ext uri="{FF2B5EF4-FFF2-40B4-BE49-F238E27FC236}">
                <a16:creationId xmlns:a16="http://schemas.microsoft.com/office/drawing/2014/main" id="{FC6143DE-A964-44C8-8484-131F58AB7DBA}"/>
              </a:ext>
            </a:extLst>
          </p:cNvPr>
          <p:cNvSpPr>
            <a:spLocks noGrp="1"/>
          </p:cNvSpPr>
          <p:nvPr>
            <p:ph type="ftr" sz="quarter" idx="11"/>
          </p:nvPr>
        </p:nvSpPr>
        <p:spPr/>
        <p:txBody>
          <a:bodyPr/>
          <a:lstStyle/>
          <a:p>
            <a:r>
              <a:rPr lang="en-US"/>
              <a:t>ICC Process Operations       ENGT-1340   Rev A</a:t>
            </a:r>
          </a:p>
        </p:txBody>
      </p:sp>
      <p:sp>
        <p:nvSpPr>
          <p:cNvPr id="6" name="Slide Number Placeholder 5">
            <a:extLst>
              <a:ext uri="{FF2B5EF4-FFF2-40B4-BE49-F238E27FC236}">
                <a16:creationId xmlns:a16="http://schemas.microsoft.com/office/drawing/2014/main" id="{93938F02-E28D-4861-B12F-150B5F823AA2}"/>
              </a:ext>
            </a:extLst>
          </p:cNvPr>
          <p:cNvSpPr>
            <a:spLocks noGrp="1"/>
          </p:cNvSpPr>
          <p:nvPr>
            <p:ph type="sldNum" sz="quarter" idx="12"/>
          </p:nvPr>
        </p:nvSpPr>
        <p:spPr>
          <a:xfrm>
            <a:off x="286261" y="5478563"/>
            <a:ext cx="811019" cy="503578"/>
          </a:xfrm>
        </p:spPr>
        <p:txBody>
          <a:bodyPr/>
          <a:lstStyle/>
          <a:p>
            <a:fld id="{56C76DE9-11CD-450E-BB1E-78CA03BD77EF}" type="slidenum">
              <a:rPr lang="en-US" smtClean="0"/>
              <a:t>2</a:t>
            </a:fld>
            <a:endParaRPr lang="en-US" dirty="0"/>
          </a:p>
        </p:txBody>
      </p:sp>
    </p:spTree>
    <p:extLst>
      <p:ext uri="{BB962C8B-B14F-4D97-AF65-F5344CB8AC3E}">
        <p14:creationId xmlns:p14="http://schemas.microsoft.com/office/powerpoint/2010/main" val="633020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4016" y="962309"/>
            <a:ext cx="10058400" cy="680484"/>
          </a:xfrm>
        </p:spPr>
        <p:txBody>
          <a:bodyPr>
            <a:normAutofit/>
          </a:bodyPr>
          <a:lstStyle/>
          <a:p>
            <a:r>
              <a:rPr lang="en-US" sz="3600" b="1" dirty="0">
                <a:solidFill>
                  <a:srgbClr val="0070C0"/>
                </a:solidFill>
                <a:effectLst>
                  <a:outerShdw blurRad="38100" dist="38100" dir="2700000" algn="tl">
                    <a:srgbClr val="000000">
                      <a:alpha val="43137"/>
                    </a:srgbClr>
                  </a:outerShdw>
                </a:effectLst>
              </a:rPr>
              <a:t>MOST Common PID Variations</a:t>
            </a:r>
            <a:endParaRPr lang="en-US" sz="3600" dirty="0"/>
          </a:p>
        </p:txBody>
      </p:sp>
      <p:sp>
        <p:nvSpPr>
          <p:cNvPr id="3" name="Content Placeholder 2"/>
          <p:cNvSpPr>
            <a:spLocks noGrp="1"/>
          </p:cNvSpPr>
          <p:nvPr>
            <p:ph idx="1"/>
          </p:nvPr>
        </p:nvSpPr>
        <p:spPr/>
        <p:txBody>
          <a:bodyPr/>
          <a:lstStyle/>
          <a:p>
            <a:pPr lvl="1">
              <a:lnSpc>
                <a:spcPct val="80000"/>
              </a:lnSpc>
              <a:buFont typeface="Wingdings" panose="05000000000000000000" pitchFamily="2" charset="2"/>
              <a:buChar char="q"/>
            </a:pPr>
            <a:r>
              <a:rPr lang="en-US" altLang="en-US" sz="2400" b="1" dirty="0">
                <a:solidFill>
                  <a:srgbClr val="FF0000"/>
                </a:solidFill>
              </a:rPr>
              <a:t>PO; Proportional Only (Single Mode)</a:t>
            </a:r>
          </a:p>
          <a:p>
            <a:pPr lvl="2">
              <a:lnSpc>
                <a:spcPct val="80000"/>
              </a:lnSpc>
              <a:buFont typeface="Wingdings" panose="05000000000000000000" pitchFamily="2" charset="2"/>
              <a:buChar char="q"/>
            </a:pPr>
            <a:r>
              <a:rPr lang="en-US" altLang="en-US" sz="2200" b="1" dirty="0">
                <a:solidFill>
                  <a:srgbClr val="FF0000"/>
                </a:solidFill>
              </a:rPr>
              <a:t>Gain Only </a:t>
            </a:r>
          </a:p>
          <a:p>
            <a:pPr lvl="1">
              <a:lnSpc>
                <a:spcPct val="80000"/>
              </a:lnSpc>
              <a:buFont typeface="Wingdings" panose="05000000000000000000" pitchFamily="2" charset="2"/>
              <a:buChar char="q"/>
            </a:pPr>
            <a:endParaRPr lang="en-US" altLang="en-US" sz="2400" b="1" dirty="0">
              <a:solidFill>
                <a:srgbClr val="FF0000"/>
              </a:solidFill>
            </a:endParaRPr>
          </a:p>
          <a:p>
            <a:pPr lvl="1">
              <a:lnSpc>
                <a:spcPct val="80000"/>
              </a:lnSpc>
              <a:buFont typeface="Wingdings" panose="05000000000000000000" pitchFamily="2" charset="2"/>
              <a:buChar char="q"/>
            </a:pPr>
            <a:r>
              <a:rPr lang="en-US" altLang="en-US" sz="2400" b="1" dirty="0">
                <a:solidFill>
                  <a:srgbClr val="FF0000"/>
                </a:solidFill>
              </a:rPr>
              <a:t>PI; Proportional + Integral (Two Mode)</a:t>
            </a:r>
          </a:p>
          <a:p>
            <a:pPr lvl="2">
              <a:lnSpc>
                <a:spcPct val="80000"/>
              </a:lnSpc>
              <a:buFont typeface="Wingdings" panose="05000000000000000000" pitchFamily="2" charset="2"/>
              <a:buChar char="q"/>
            </a:pPr>
            <a:r>
              <a:rPr lang="en-US" altLang="en-US" sz="2000" b="1" dirty="0">
                <a:solidFill>
                  <a:srgbClr val="FF0000"/>
                </a:solidFill>
              </a:rPr>
              <a:t>Proportional + Reset</a:t>
            </a:r>
          </a:p>
          <a:p>
            <a:pPr lvl="2">
              <a:lnSpc>
                <a:spcPct val="80000"/>
              </a:lnSpc>
              <a:buFont typeface="Wingdings" panose="05000000000000000000" pitchFamily="2" charset="2"/>
              <a:buChar char="q"/>
            </a:pPr>
            <a:r>
              <a:rPr lang="en-US" altLang="en-US" sz="2000" b="1" dirty="0">
                <a:solidFill>
                  <a:srgbClr val="FF0000"/>
                </a:solidFill>
              </a:rPr>
              <a:t>Gain + Integral</a:t>
            </a:r>
          </a:p>
          <a:p>
            <a:pPr lvl="1">
              <a:lnSpc>
                <a:spcPct val="80000"/>
              </a:lnSpc>
              <a:buFont typeface="Wingdings" panose="05000000000000000000" pitchFamily="2" charset="2"/>
              <a:buChar char="q"/>
            </a:pPr>
            <a:endParaRPr lang="en-US" altLang="en-US" sz="2400" b="1" dirty="0">
              <a:solidFill>
                <a:srgbClr val="FF0000"/>
              </a:solidFill>
            </a:endParaRPr>
          </a:p>
          <a:p>
            <a:pPr lvl="1">
              <a:lnSpc>
                <a:spcPct val="80000"/>
              </a:lnSpc>
              <a:buFont typeface="Wingdings" panose="05000000000000000000" pitchFamily="2" charset="2"/>
              <a:buChar char="q"/>
            </a:pPr>
            <a:r>
              <a:rPr lang="en-US" altLang="en-US" sz="2400" b="1" dirty="0">
                <a:solidFill>
                  <a:srgbClr val="FF0000"/>
                </a:solidFill>
              </a:rPr>
              <a:t>PID; Proportional + Integral + Derivative (Three Mode)</a:t>
            </a:r>
          </a:p>
          <a:p>
            <a:pPr lvl="2">
              <a:lnSpc>
                <a:spcPct val="80000"/>
              </a:lnSpc>
              <a:buFont typeface="Wingdings" panose="05000000000000000000" pitchFamily="2" charset="2"/>
              <a:buChar char="q"/>
            </a:pPr>
            <a:r>
              <a:rPr lang="en-US" altLang="en-US" sz="2000" b="1" dirty="0">
                <a:solidFill>
                  <a:srgbClr val="FF0000"/>
                </a:solidFill>
              </a:rPr>
              <a:t>Proportional + Reset + Rate</a:t>
            </a:r>
          </a:p>
          <a:p>
            <a:pPr lvl="2">
              <a:lnSpc>
                <a:spcPct val="80000"/>
              </a:lnSpc>
              <a:buFont typeface="Wingdings" panose="05000000000000000000" pitchFamily="2" charset="2"/>
              <a:buChar char="q"/>
            </a:pPr>
            <a:r>
              <a:rPr lang="en-US" altLang="en-US" sz="2000" b="1" dirty="0">
                <a:solidFill>
                  <a:srgbClr val="FF0000"/>
                </a:solidFill>
              </a:rPr>
              <a:t>Gain + Integral + Derivative</a:t>
            </a:r>
            <a:endParaRPr lang="en-US" altLang="en-US" sz="2000" dirty="0">
              <a:solidFill>
                <a:srgbClr val="FF0000"/>
              </a:solidFill>
            </a:endParaRPr>
          </a:p>
          <a:p>
            <a:endParaRPr lang="en-US" dirty="0"/>
          </a:p>
        </p:txBody>
      </p:sp>
      <p:sp>
        <p:nvSpPr>
          <p:cNvPr id="4" name="Date Placeholder 3">
            <a:extLst>
              <a:ext uri="{FF2B5EF4-FFF2-40B4-BE49-F238E27FC236}">
                <a16:creationId xmlns:a16="http://schemas.microsoft.com/office/drawing/2014/main" id="{14BFFAFF-DFF6-49EE-942C-6BCA03264496}"/>
              </a:ext>
            </a:extLst>
          </p:cNvPr>
          <p:cNvSpPr>
            <a:spLocks noGrp="1"/>
          </p:cNvSpPr>
          <p:nvPr>
            <p:ph type="dt" sz="half" idx="10"/>
          </p:nvPr>
        </p:nvSpPr>
        <p:spPr/>
        <p:txBody>
          <a:bodyPr/>
          <a:lstStyle/>
          <a:p>
            <a:fld id="{F3D0D42A-0778-40D0-AA76-8272412521F0}" type="datetime1">
              <a:rPr lang="en-US" smtClean="0"/>
              <a:t>7/17/2018</a:t>
            </a:fld>
            <a:endParaRPr lang="en-US"/>
          </a:p>
        </p:txBody>
      </p:sp>
      <p:sp>
        <p:nvSpPr>
          <p:cNvPr id="5" name="Footer Placeholder 4">
            <a:extLst>
              <a:ext uri="{FF2B5EF4-FFF2-40B4-BE49-F238E27FC236}">
                <a16:creationId xmlns:a16="http://schemas.microsoft.com/office/drawing/2014/main" id="{1099679C-B567-4298-ABAA-547E92D946C3}"/>
              </a:ext>
            </a:extLst>
          </p:cNvPr>
          <p:cNvSpPr>
            <a:spLocks noGrp="1"/>
          </p:cNvSpPr>
          <p:nvPr>
            <p:ph type="ftr" sz="quarter" idx="11"/>
          </p:nvPr>
        </p:nvSpPr>
        <p:spPr/>
        <p:txBody>
          <a:bodyPr/>
          <a:lstStyle/>
          <a:p>
            <a:r>
              <a:rPr lang="en-US"/>
              <a:t>ICC Process Operations       ENGT-1340   Rev A</a:t>
            </a:r>
          </a:p>
        </p:txBody>
      </p:sp>
      <p:sp>
        <p:nvSpPr>
          <p:cNvPr id="6" name="Slide Number Placeholder 5">
            <a:extLst>
              <a:ext uri="{FF2B5EF4-FFF2-40B4-BE49-F238E27FC236}">
                <a16:creationId xmlns:a16="http://schemas.microsoft.com/office/drawing/2014/main" id="{E3EC717B-4297-489F-AE0D-CF084FCD35B6}"/>
              </a:ext>
            </a:extLst>
          </p:cNvPr>
          <p:cNvSpPr>
            <a:spLocks noGrp="1"/>
          </p:cNvSpPr>
          <p:nvPr>
            <p:ph type="sldNum" sz="quarter" idx="12"/>
          </p:nvPr>
        </p:nvSpPr>
        <p:spPr>
          <a:xfrm>
            <a:off x="412997" y="5478563"/>
            <a:ext cx="811019" cy="503578"/>
          </a:xfrm>
        </p:spPr>
        <p:txBody>
          <a:bodyPr/>
          <a:lstStyle/>
          <a:p>
            <a:fld id="{56C76DE9-11CD-450E-BB1E-78CA03BD77EF}" type="slidenum">
              <a:rPr lang="en-US" smtClean="0"/>
              <a:t>3</a:t>
            </a:fld>
            <a:endParaRPr lang="en-US" dirty="0"/>
          </a:p>
        </p:txBody>
      </p:sp>
      <p:pic>
        <p:nvPicPr>
          <p:cNvPr id="9" name="Graphic 8" descr="Shooting star">
            <a:extLst>
              <a:ext uri="{FF2B5EF4-FFF2-40B4-BE49-F238E27FC236}">
                <a16:creationId xmlns:a16="http://schemas.microsoft.com/office/drawing/2014/main" id="{571A50F7-B8E0-4F60-A84F-6DDCE5F4839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94379" y="2971800"/>
            <a:ext cx="914400" cy="914400"/>
          </a:xfrm>
          <a:prstGeom prst="rect">
            <a:avLst/>
          </a:prstGeom>
        </p:spPr>
      </p:pic>
    </p:spTree>
    <p:extLst>
      <p:ext uri="{BB962C8B-B14F-4D97-AF65-F5344CB8AC3E}">
        <p14:creationId xmlns:p14="http://schemas.microsoft.com/office/powerpoint/2010/main" val="4201156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2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circle(in)">
                                      <p:cBhvr>
                                        <p:cTn id="15" dur="2000"/>
                                        <p:tgtEl>
                                          <p:spTgt spid="3">
                                            <p:txEl>
                                              <p:pRg st="3" end="3"/>
                                            </p:txEl>
                                          </p:spTgt>
                                        </p:tgtEl>
                                      </p:cBhvr>
                                    </p:animEffect>
                                  </p:childTnLst>
                                </p:cTn>
                              </p:par>
                              <p:par>
                                <p:cTn id="16" presetID="6" presetClass="entr" presetSubtype="16"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circle(in)">
                                      <p:cBhvr>
                                        <p:cTn id="18" dur="2000"/>
                                        <p:tgtEl>
                                          <p:spTgt spid="3">
                                            <p:txEl>
                                              <p:pRg st="4" end="4"/>
                                            </p:txEl>
                                          </p:spTgt>
                                        </p:tgtEl>
                                      </p:cBhvr>
                                    </p:animEffect>
                                  </p:childTnLst>
                                </p:cTn>
                              </p:par>
                              <p:par>
                                <p:cTn id="19" presetID="6" presetClass="entr" presetSubtype="16"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circle(in)">
                                      <p:cBhvr>
                                        <p:cTn id="21" dur="20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nodeType="click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circle(in)">
                                      <p:cBhvr>
                                        <p:cTn id="26" dur="2000"/>
                                        <p:tgtEl>
                                          <p:spTgt spid="3">
                                            <p:txEl>
                                              <p:pRg st="7" end="7"/>
                                            </p:txEl>
                                          </p:spTgt>
                                        </p:tgtEl>
                                      </p:cBhvr>
                                    </p:animEffect>
                                  </p:childTnLst>
                                </p:cTn>
                              </p:par>
                              <p:par>
                                <p:cTn id="27" presetID="6" presetClass="entr" presetSubtype="16"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circle(in)">
                                      <p:cBhvr>
                                        <p:cTn id="29" dur="2000"/>
                                        <p:tgtEl>
                                          <p:spTgt spid="3">
                                            <p:txEl>
                                              <p:pRg st="8" end="8"/>
                                            </p:txEl>
                                          </p:spTgt>
                                        </p:tgtEl>
                                      </p:cBhvr>
                                    </p:animEffect>
                                  </p:childTnLst>
                                </p:cTn>
                              </p:par>
                              <p:par>
                                <p:cTn id="30" presetID="6" presetClass="entr" presetSubtype="16" fill="hold" nodeType="with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circle(in)">
                                      <p:cBhvr>
                                        <p:cTn id="32" dur="2000"/>
                                        <p:tgtEl>
                                          <p:spTgt spid="3">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905000" y="786810"/>
            <a:ext cx="8382000" cy="754912"/>
          </a:xfrm>
        </p:spPr>
        <p:txBody>
          <a:bodyPr>
            <a:normAutofit/>
          </a:bodyPr>
          <a:lstStyle/>
          <a:p>
            <a:r>
              <a:rPr lang="en-US" altLang="en-US" sz="3600" b="1" dirty="0">
                <a:solidFill>
                  <a:srgbClr val="0070C0"/>
                </a:solidFill>
                <a:effectLst>
                  <a:outerShdw blurRad="38100" dist="38100" dir="2700000" algn="tl">
                    <a:srgbClr val="000000">
                      <a:alpha val="43137"/>
                    </a:srgbClr>
                  </a:outerShdw>
                </a:effectLst>
              </a:rPr>
              <a:t>Controller Terms</a:t>
            </a:r>
          </a:p>
        </p:txBody>
      </p:sp>
      <p:sp>
        <p:nvSpPr>
          <p:cNvPr id="10" name="Text Placeholder 9"/>
          <p:cNvSpPr>
            <a:spLocks noGrp="1"/>
          </p:cNvSpPr>
          <p:nvPr>
            <p:ph type="body" idx="1"/>
          </p:nvPr>
        </p:nvSpPr>
        <p:spPr>
          <a:xfrm>
            <a:off x="1905001" y="2209800"/>
            <a:ext cx="4041775" cy="457200"/>
          </a:xfrm>
        </p:spPr>
        <p:txBody>
          <a:bodyPr/>
          <a:lstStyle/>
          <a:p>
            <a:pPr>
              <a:spcAft>
                <a:spcPts val="0"/>
              </a:spcAft>
              <a:buClr>
                <a:schemeClr val="accent3"/>
              </a:buClr>
              <a:defRPr/>
            </a:pPr>
            <a:r>
              <a:rPr lang="en-US" dirty="0"/>
              <a:t>Pneumatic</a:t>
            </a:r>
          </a:p>
        </p:txBody>
      </p:sp>
      <p:sp>
        <p:nvSpPr>
          <p:cNvPr id="7173" name="Content Placeholder 7"/>
          <p:cNvSpPr>
            <a:spLocks noGrp="1"/>
          </p:cNvSpPr>
          <p:nvPr>
            <p:ph sz="half" idx="2"/>
          </p:nvPr>
        </p:nvSpPr>
        <p:spPr>
          <a:xfrm>
            <a:off x="1905000" y="2708275"/>
            <a:ext cx="4419600" cy="3886200"/>
          </a:xfrm>
        </p:spPr>
        <p:txBody>
          <a:bodyPr/>
          <a:lstStyle/>
          <a:p>
            <a:pPr>
              <a:buFont typeface="Wingdings" panose="05000000000000000000" pitchFamily="2" charset="2"/>
              <a:buChar char="q"/>
            </a:pPr>
            <a:r>
              <a:rPr lang="en-US" altLang="en-US" sz="2800" dirty="0">
                <a:solidFill>
                  <a:srgbClr val="FF0000"/>
                </a:solidFill>
              </a:rPr>
              <a:t>Proportional Band (PB)</a:t>
            </a:r>
          </a:p>
          <a:p>
            <a:pPr>
              <a:buFont typeface="Wingdings" panose="05000000000000000000" pitchFamily="2" charset="2"/>
              <a:buChar char="q"/>
            </a:pPr>
            <a:r>
              <a:rPr lang="en-US" altLang="en-US" sz="2800" dirty="0">
                <a:solidFill>
                  <a:srgbClr val="FF0000"/>
                </a:solidFill>
              </a:rPr>
              <a:t>Reset</a:t>
            </a:r>
          </a:p>
          <a:p>
            <a:pPr>
              <a:buFont typeface="Wingdings" panose="05000000000000000000" pitchFamily="2" charset="2"/>
              <a:buChar char="q"/>
            </a:pPr>
            <a:r>
              <a:rPr lang="en-US" altLang="en-US" sz="2800" dirty="0">
                <a:solidFill>
                  <a:srgbClr val="FF0000"/>
                </a:solidFill>
              </a:rPr>
              <a:t>Rate</a:t>
            </a:r>
          </a:p>
        </p:txBody>
      </p:sp>
      <p:sp>
        <p:nvSpPr>
          <p:cNvPr id="11" name="Text Placeholder 10"/>
          <p:cNvSpPr>
            <a:spLocks noGrp="1"/>
          </p:cNvSpPr>
          <p:nvPr>
            <p:ph type="body" sz="quarter" idx="3"/>
          </p:nvPr>
        </p:nvSpPr>
        <p:spPr>
          <a:xfrm>
            <a:off x="6400800" y="2209800"/>
            <a:ext cx="3505200" cy="457200"/>
          </a:xfrm>
        </p:spPr>
        <p:txBody>
          <a:bodyPr/>
          <a:lstStyle/>
          <a:p>
            <a:pPr>
              <a:spcAft>
                <a:spcPts val="0"/>
              </a:spcAft>
              <a:buClr>
                <a:schemeClr val="accent3"/>
              </a:buClr>
              <a:defRPr/>
            </a:pPr>
            <a:r>
              <a:rPr lang="en-US" dirty="0"/>
              <a:t>Electronic/Digital</a:t>
            </a:r>
          </a:p>
        </p:txBody>
      </p:sp>
      <p:sp>
        <p:nvSpPr>
          <p:cNvPr id="7174" name="Content Placeholder 8"/>
          <p:cNvSpPr>
            <a:spLocks noGrp="1"/>
          </p:cNvSpPr>
          <p:nvPr>
            <p:ph sz="quarter" idx="4"/>
          </p:nvPr>
        </p:nvSpPr>
        <p:spPr>
          <a:xfrm>
            <a:off x="6248401" y="2667000"/>
            <a:ext cx="3654425" cy="3886200"/>
          </a:xfrm>
        </p:spPr>
        <p:txBody>
          <a:bodyPr/>
          <a:lstStyle/>
          <a:p>
            <a:pPr>
              <a:buFont typeface="Wingdings" panose="05000000000000000000" pitchFamily="2" charset="2"/>
              <a:buChar char="q"/>
            </a:pPr>
            <a:r>
              <a:rPr lang="en-US" altLang="en-US" sz="2800" dirty="0">
                <a:solidFill>
                  <a:srgbClr val="FF0000"/>
                </a:solidFill>
              </a:rPr>
              <a:t>Gain (Kc)</a:t>
            </a:r>
          </a:p>
          <a:p>
            <a:pPr>
              <a:buFont typeface="Wingdings" panose="05000000000000000000" pitchFamily="2" charset="2"/>
              <a:buChar char="q"/>
            </a:pPr>
            <a:r>
              <a:rPr lang="en-US" altLang="en-US" sz="2800" dirty="0">
                <a:solidFill>
                  <a:srgbClr val="FF0000"/>
                </a:solidFill>
              </a:rPr>
              <a:t>Integral </a:t>
            </a:r>
          </a:p>
          <a:p>
            <a:pPr>
              <a:buFont typeface="Wingdings" panose="05000000000000000000" pitchFamily="2" charset="2"/>
              <a:buChar char="q"/>
            </a:pPr>
            <a:r>
              <a:rPr lang="en-US" altLang="en-US" sz="2800" dirty="0">
                <a:solidFill>
                  <a:srgbClr val="FF0000"/>
                </a:solidFill>
              </a:rPr>
              <a:t>Derivative</a:t>
            </a:r>
            <a:endParaRPr lang="en-US" altLang="en-US" dirty="0">
              <a:solidFill>
                <a:srgbClr val="FF0000"/>
              </a:solidFill>
            </a:endParaRPr>
          </a:p>
        </p:txBody>
      </p:sp>
      <p:sp>
        <p:nvSpPr>
          <p:cNvPr id="2" name="Date Placeholder 1">
            <a:extLst>
              <a:ext uri="{FF2B5EF4-FFF2-40B4-BE49-F238E27FC236}">
                <a16:creationId xmlns:a16="http://schemas.microsoft.com/office/drawing/2014/main" id="{A2D4808E-2810-497F-99EC-AC58C6FBEC04}"/>
              </a:ext>
            </a:extLst>
          </p:cNvPr>
          <p:cNvSpPr>
            <a:spLocks noGrp="1"/>
          </p:cNvSpPr>
          <p:nvPr>
            <p:ph type="dt" sz="half" idx="10"/>
          </p:nvPr>
        </p:nvSpPr>
        <p:spPr/>
        <p:txBody>
          <a:bodyPr/>
          <a:lstStyle/>
          <a:p>
            <a:fld id="{A10F5D3B-4850-4953-A840-8C337728255A}" type="datetime1">
              <a:rPr lang="en-US" smtClean="0"/>
              <a:t>7/17/2018</a:t>
            </a:fld>
            <a:endParaRPr lang="en-US"/>
          </a:p>
        </p:txBody>
      </p:sp>
      <p:sp>
        <p:nvSpPr>
          <p:cNvPr id="3" name="Footer Placeholder 2">
            <a:extLst>
              <a:ext uri="{FF2B5EF4-FFF2-40B4-BE49-F238E27FC236}">
                <a16:creationId xmlns:a16="http://schemas.microsoft.com/office/drawing/2014/main" id="{C97E6E7D-D121-42D0-8A44-F9F0F467AB72}"/>
              </a:ext>
            </a:extLst>
          </p:cNvPr>
          <p:cNvSpPr>
            <a:spLocks noGrp="1"/>
          </p:cNvSpPr>
          <p:nvPr>
            <p:ph type="ftr" sz="quarter" idx="11"/>
          </p:nvPr>
        </p:nvSpPr>
        <p:spPr/>
        <p:txBody>
          <a:bodyPr/>
          <a:lstStyle/>
          <a:p>
            <a:r>
              <a:rPr lang="en-US"/>
              <a:t>ICC Process Operations       ENGT-1340   Rev A</a:t>
            </a:r>
          </a:p>
        </p:txBody>
      </p:sp>
      <p:sp>
        <p:nvSpPr>
          <p:cNvPr id="4" name="Slide Number Placeholder 3">
            <a:extLst>
              <a:ext uri="{FF2B5EF4-FFF2-40B4-BE49-F238E27FC236}">
                <a16:creationId xmlns:a16="http://schemas.microsoft.com/office/drawing/2014/main" id="{E72C6E68-08A5-45D4-80A4-5C0CF7D46AD2}"/>
              </a:ext>
            </a:extLst>
          </p:cNvPr>
          <p:cNvSpPr>
            <a:spLocks noGrp="1"/>
          </p:cNvSpPr>
          <p:nvPr>
            <p:ph type="sldNum" sz="quarter" idx="12"/>
          </p:nvPr>
        </p:nvSpPr>
        <p:spPr>
          <a:xfrm>
            <a:off x="365537" y="5467791"/>
            <a:ext cx="811019" cy="503578"/>
          </a:xfrm>
        </p:spPr>
        <p:txBody>
          <a:bodyPr/>
          <a:lstStyle/>
          <a:p>
            <a:fld id="{56C76DE9-11CD-450E-BB1E-78CA03BD77EF}" type="slidenum">
              <a:rPr lang="en-US" smtClean="0"/>
              <a:t>4</a:t>
            </a:fld>
            <a:endParaRPr lang="en-US" dirty="0"/>
          </a:p>
        </p:txBody>
      </p:sp>
    </p:spTree>
    <p:extLst>
      <p:ext uri="{BB962C8B-B14F-4D97-AF65-F5344CB8AC3E}">
        <p14:creationId xmlns:p14="http://schemas.microsoft.com/office/powerpoint/2010/main" val="1941992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73">
                                            <p:txEl>
                                              <p:pRg st="0" end="0"/>
                                            </p:txEl>
                                          </p:spTgt>
                                        </p:tgtEl>
                                        <p:attrNameLst>
                                          <p:attrName>style.visibility</p:attrName>
                                        </p:attrNameLst>
                                      </p:cBhvr>
                                      <p:to>
                                        <p:strVal val="visible"/>
                                      </p:to>
                                    </p:set>
                                    <p:animEffect transition="in" filter="fade">
                                      <p:cBhvr>
                                        <p:cTn id="7" dur="500"/>
                                        <p:tgtEl>
                                          <p:spTgt spid="717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174">
                                            <p:txEl>
                                              <p:pRg st="0" end="0"/>
                                            </p:txEl>
                                          </p:spTgt>
                                        </p:tgtEl>
                                        <p:attrNameLst>
                                          <p:attrName>style.visibility</p:attrName>
                                        </p:attrNameLst>
                                      </p:cBhvr>
                                      <p:to>
                                        <p:strVal val="visible"/>
                                      </p:to>
                                    </p:set>
                                    <p:animEffect transition="in" filter="fade">
                                      <p:cBhvr>
                                        <p:cTn id="12" dur="500"/>
                                        <p:tgtEl>
                                          <p:spTgt spid="717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173">
                                            <p:txEl>
                                              <p:pRg st="1" end="1"/>
                                            </p:txEl>
                                          </p:spTgt>
                                        </p:tgtEl>
                                        <p:attrNameLst>
                                          <p:attrName>style.visibility</p:attrName>
                                        </p:attrNameLst>
                                      </p:cBhvr>
                                      <p:to>
                                        <p:strVal val="visible"/>
                                      </p:to>
                                    </p:set>
                                    <p:animEffect transition="in" filter="fade">
                                      <p:cBhvr>
                                        <p:cTn id="17" dur="500"/>
                                        <p:tgtEl>
                                          <p:spTgt spid="717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174">
                                            <p:txEl>
                                              <p:pRg st="1" end="1"/>
                                            </p:txEl>
                                          </p:spTgt>
                                        </p:tgtEl>
                                        <p:attrNameLst>
                                          <p:attrName>style.visibility</p:attrName>
                                        </p:attrNameLst>
                                      </p:cBhvr>
                                      <p:to>
                                        <p:strVal val="visible"/>
                                      </p:to>
                                    </p:set>
                                    <p:animEffect transition="in" filter="fade">
                                      <p:cBhvr>
                                        <p:cTn id="22" dur="500"/>
                                        <p:tgtEl>
                                          <p:spTgt spid="7174">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173">
                                            <p:txEl>
                                              <p:pRg st="2" end="2"/>
                                            </p:txEl>
                                          </p:spTgt>
                                        </p:tgtEl>
                                        <p:attrNameLst>
                                          <p:attrName>style.visibility</p:attrName>
                                        </p:attrNameLst>
                                      </p:cBhvr>
                                      <p:to>
                                        <p:strVal val="visible"/>
                                      </p:to>
                                    </p:set>
                                    <p:animEffect transition="in" filter="fade">
                                      <p:cBhvr>
                                        <p:cTn id="27" dur="500"/>
                                        <p:tgtEl>
                                          <p:spTgt spid="717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174">
                                            <p:txEl>
                                              <p:pRg st="2" end="2"/>
                                            </p:txEl>
                                          </p:spTgt>
                                        </p:tgtEl>
                                        <p:attrNameLst>
                                          <p:attrName>style.visibility</p:attrName>
                                        </p:attrNameLst>
                                      </p:cBhvr>
                                      <p:to>
                                        <p:strVal val="visible"/>
                                      </p:to>
                                    </p:set>
                                    <p:animEffect transition="in" filter="fade">
                                      <p:cBhvr>
                                        <p:cTn id="32" dur="500"/>
                                        <p:tgtEl>
                                          <p:spTgt spid="717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1579" y="1019515"/>
            <a:ext cx="10058400" cy="744279"/>
          </a:xfrm>
        </p:spPr>
        <p:txBody>
          <a:bodyPr>
            <a:normAutofit/>
          </a:bodyPr>
          <a:lstStyle/>
          <a:p>
            <a:r>
              <a:rPr lang="en-US" sz="3600" b="1" dirty="0">
                <a:solidFill>
                  <a:srgbClr val="0070C0"/>
                </a:solidFill>
                <a:effectLst>
                  <a:outerShdw blurRad="38100" dist="38100" dir="2700000" algn="tl">
                    <a:srgbClr val="000000">
                      <a:alpha val="43137"/>
                    </a:srgbClr>
                  </a:outerShdw>
                </a:effectLst>
              </a:rPr>
              <a:t>Proportional Band / Gain</a:t>
            </a:r>
          </a:p>
        </p:txBody>
      </p:sp>
      <p:sp>
        <p:nvSpPr>
          <p:cNvPr id="3" name="Content Placeholder 2"/>
          <p:cNvSpPr>
            <a:spLocks noGrp="1"/>
          </p:cNvSpPr>
          <p:nvPr>
            <p:ph idx="1"/>
          </p:nvPr>
        </p:nvSpPr>
        <p:spPr/>
        <p:txBody>
          <a:bodyPr>
            <a:normAutofit fontScale="92500" lnSpcReduction="20000"/>
          </a:bodyPr>
          <a:lstStyle/>
          <a:p>
            <a:pPr lvl="1">
              <a:spcAft>
                <a:spcPts val="0"/>
              </a:spcAft>
              <a:buClr>
                <a:schemeClr val="accent3"/>
              </a:buClr>
              <a:buFont typeface="Wingdings" panose="05000000000000000000" pitchFamily="2" charset="2"/>
              <a:buChar char="q"/>
              <a:defRPr/>
            </a:pPr>
            <a:r>
              <a:rPr lang="en-US" sz="2000" dirty="0">
                <a:solidFill>
                  <a:schemeClr val="tx1"/>
                </a:solidFill>
              </a:rPr>
              <a:t>The most basic continuous control mode is </a:t>
            </a:r>
            <a:r>
              <a:rPr lang="en-US" sz="2000" i="1" dirty="0">
                <a:solidFill>
                  <a:schemeClr val="tx1"/>
                </a:solidFill>
              </a:rPr>
              <a:t>proportional control where the </a:t>
            </a:r>
            <a:r>
              <a:rPr lang="en-US" sz="2000" dirty="0">
                <a:solidFill>
                  <a:schemeClr val="tx1"/>
                </a:solidFill>
              </a:rPr>
              <a:t>controller output is algebraically proportional to the calculated error </a:t>
            </a:r>
            <a:r>
              <a:rPr lang="en-US" sz="2000" b="1" i="1" u="sng" dirty="0">
                <a:solidFill>
                  <a:srgbClr val="FF0000"/>
                </a:solidFill>
              </a:rPr>
              <a:t>(SP-PV) </a:t>
            </a:r>
            <a:r>
              <a:rPr lang="en-US" sz="2000" dirty="0">
                <a:solidFill>
                  <a:schemeClr val="tx1"/>
                </a:solidFill>
              </a:rPr>
              <a:t>input signal to the controller.</a:t>
            </a:r>
          </a:p>
          <a:p>
            <a:pPr lvl="1">
              <a:spcAft>
                <a:spcPts val="0"/>
              </a:spcAft>
              <a:buClr>
                <a:schemeClr val="accent3"/>
              </a:buClr>
              <a:buFont typeface="Wingdings" panose="05000000000000000000" pitchFamily="2" charset="2"/>
              <a:buChar char="q"/>
              <a:defRPr/>
            </a:pPr>
            <a:endParaRPr lang="en-US" dirty="0">
              <a:solidFill>
                <a:schemeClr val="tx1"/>
              </a:solidFill>
            </a:endParaRPr>
          </a:p>
          <a:p>
            <a:pPr lvl="1">
              <a:buClr>
                <a:schemeClr val="accent3"/>
              </a:buClr>
              <a:buFont typeface="Wingdings" panose="05000000000000000000" pitchFamily="2" charset="2"/>
              <a:buChar char="q"/>
              <a:defRPr/>
            </a:pPr>
            <a:r>
              <a:rPr lang="en-US" sz="2000" dirty="0"/>
              <a:t>%</a:t>
            </a:r>
            <a:r>
              <a:rPr lang="el-GR" sz="2000" dirty="0"/>
              <a:t>Δ</a:t>
            </a:r>
            <a:r>
              <a:rPr lang="en-US" sz="2000" dirty="0"/>
              <a:t>M</a:t>
            </a:r>
            <a:r>
              <a:rPr lang="en-US" sz="2000" dirty="0">
                <a:solidFill>
                  <a:schemeClr val="tx1"/>
                </a:solidFill>
              </a:rPr>
              <a:t>V (</a:t>
            </a:r>
            <a:r>
              <a:rPr lang="el-GR" sz="2000" dirty="0"/>
              <a:t>Δ</a:t>
            </a:r>
            <a:r>
              <a:rPr lang="en-US" sz="2000" dirty="0"/>
              <a:t>%output)</a:t>
            </a:r>
            <a:r>
              <a:rPr lang="en-US" sz="2000" dirty="0">
                <a:solidFill>
                  <a:schemeClr val="tx1"/>
                </a:solidFill>
              </a:rPr>
              <a:t> = </a:t>
            </a:r>
            <a:r>
              <a:rPr lang="en-US" sz="2000" dirty="0" err="1">
                <a:solidFill>
                  <a:schemeClr val="tx1"/>
                </a:solidFill>
              </a:rPr>
              <a:t>Kce</a:t>
            </a:r>
            <a:endParaRPr lang="en-US" sz="2000" dirty="0">
              <a:solidFill>
                <a:schemeClr val="tx1"/>
              </a:solidFill>
            </a:endParaRPr>
          </a:p>
          <a:p>
            <a:pPr lvl="2">
              <a:spcAft>
                <a:spcPts val="0"/>
              </a:spcAft>
              <a:buClr>
                <a:schemeClr val="accent3"/>
              </a:buClr>
              <a:buFont typeface="Wingdings" panose="05000000000000000000" pitchFamily="2" charset="2"/>
              <a:buChar char="q"/>
              <a:defRPr/>
            </a:pPr>
            <a:r>
              <a:rPr lang="en-US" sz="1900" i="1" dirty="0">
                <a:solidFill>
                  <a:srgbClr val="FF0000"/>
                </a:solidFill>
              </a:rPr>
              <a:t>The gain of the controller is the term Kc</a:t>
            </a:r>
            <a:r>
              <a:rPr lang="en-US" sz="1700" i="1" dirty="0">
                <a:solidFill>
                  <a:srgbClr val="FF0000"/>
                </a:solidFill>
              </a:rPr>
              <a:t>. </a:t>
            </a:r>
          </a:p>
          <a:p>
            <a:pPr lvl="3">
              <a:buClr>
                <a:schemeClr val="accent3"/>
              </a:buClr>
              <a:buFont typeface="Wingdings" panose="05000000000000000000" pitchFamily="2" charset="2"/>
              <a:buChar char="q"/>
              <a:defRPr/>
            </a:pPr>
            <a:r>
              <a:rPr lang="en-US" sz="1700" i="1" dirty="0">
                <a:solidFill>
                  <a:srgbClr val="FF0000"/>
                </a:solidFill>
              </a:rPr>
              <a:t>Note: All controllers do the calculations in Percent</a:t>
            </a:r>
          </a:p>
          <a:p>
            <a:pPr lvl="1">
              <a:spcAft>
                <a:spcPts val="0"/>
              </a:spcAft>
              <a:buClr>
                <a:schemeClr val="accent3"/>
              </a:buClr>
              <a:buFont typeface="Wingdings" panose="05000000000000000000" pitchFamily="2" charset="2"/>
              <a:buChar char="q"/>
              <a:defRPr/>
            </a:pPr>
            <a:endParaRPr lang="en-US" i="1" dirty="0">
              <a:solidFill>
                <a:schemeClr val="tx1"/>
              </a:solidFill>
            </a:endParaRPr>
          </a:p>
          <a:p>
            <a:pPr lvl="1">
              <a:spcAft>
                <a:spcPts val="0"/>
              </a:spcAft>
              <a:buClr>
                <a:schemeClr val="accent3"/>
              </a:buClr>
              <a:buFont typeface="Wingdings" panose="05000000000000000000" pitchFamily="2" charset="2"/>
              <a:buChar char="q"/>
              <a:defRPr/>
            </a:pPr>
            <a:r>
              <a:rPr lang="en-US" i="1" dirty="0">
                <a:solidFill>
                  <a:schemeClr val="tx1"/>
                </a:solidFill>
              </a:rPr>
              <a:t>It indicates the change in the </a:t>
            </a:r>
            <a:r>
              <a:rPr lang="en-US" dirty="0">
                <a:solidFill>
                  <a:schemeClr val="tx1"/>
                </a:solidFill>
              </a:rPr>
              <a:t>manipulated variable per unit change in the error signal.</a:t>
            </a:r>
          </a:p>
          <a:p>
            <a:pPr lvl="2">
              <a:buClr>
                <a:schemeClr val="accent3"/>
              </a:buClr>
              <a:buFont typeface="Wingdings" panose="05000000000000000000" pitchFamily="2" charset="2"/>
              <a:buChar char="q"/>
              <a:defRPr/>
            </a:pPr>
            <a:r>
              <a:rPr lang="en-US" dirty="0">
                <a:solidFill>
                  <a:srgbClr val="FF0000"/>
                </a:solidFill>
              </a:rPr>
              <a:t>The percentage of controller input span required to change the output 100%</a:t>
            </a:r>
          </a:p>
          <a:p>
            <a:endParaRPr lang="en-US" dirty="0"/>
          </a:p>
        </p:txBody>
      </p:sp>
      <p:sp>
        <p:nvSpPr>
          <p:cNvPr id="4" name="Date Placeholder 3">
            <a:extLst>
              <a:ext uri="{FF2B5EF4-FFF2-40B4-BE49-F238E27FC236}">
                <a16:creationId xmlns:a16="http://schemas.microsoft.com/office/drawing/2014/main" id="{A5196079-5D37-48BF-AEE4-8464017B1459}"/>
              </a:ext>
            </a:extLst>
          </p:cNvPr>
          <p:cNvSpPr>
            <a:spLocks noGrp="1"/>
          </p:cNvSpPr>
          <p:nvPr>
            <p:ph type="dt" sz="half" idx="10"/>
          </p:nvPr>
        </p:nvSpPr>
        <p:spPr/>
        <p:txBody>
          <a:bodyPr/>
          <a:lstStyle/>
          <a:p>
            <a:fld id="{E9679183-06B9-4B77-A06E-15D72B7AF912}" type="datetime1">
              <a:rPr lang="en-US" smtClean="0"/>
              <a:t>7/17/2018</a:t>
            </a:fld>
            <a:endParaRPr lang="en-US"/>
          </a:p>
        </p:txBody>
      </p:sp>
      <p:sp>
        <p:nvSpPr>
          <p:cNvPr id="5" name="Footer Placeholder 4">
            <a:extLst>
              <a:ext uri="{FF2B5EF4-FFF2-40B4-BE49-F238E27FC236}">
                <a16:creationId xmlns:a16="http://schemas.microsoft.com/office/drawing/2014/main" id="{50D0142F-3856-4494-BEF4-6F1F86D9C590}"/>
              </a:ext>
            </a:extLst>
          </p:cNvPr>
          <p:cNvSpPr>
            <a:spLocks noGrp="1"/>
          </p:cNvSpPr>
          <p:nvPr>
            <p:ph type="ftr" sz="quarter" idx="11"/>
          </p:nvPr>
        </p:nvSpPr>
        <p:spPr/>
        <p:txBody>
          <a:bodyPr/>
          <a:lstStyle/>
          <a:p>
            <a:r>
              <a:rPr lang="en-US"/>
              <a:t>ICC Process Operations       ENGT-1340   Rev A</a:t>
            </a:r>
          </a:p>
        </p:txBody>
      </p:sp>
      <p:sp>
        <p:nvSpPr>
          <p:cNvPr id="6" name="Slide Number Placeholder 5">
            <a:extLst>
              <a:ext uri="{FF2B5EF4-FFF2-40B4-BE49-F238E27FC236}">
                <a16:creationId xmlns:a16="http://schemas.microsoft.com/office/drawing/2014/main" id="{5AA187E5-918E-4DB7-AFD2-E90EBE6748B0}"/>
              </a:ext>
            </a:extLst>
          </p:cNvPr>
          <p:cNvSpPr>
            <a:spLocks noGrp="1"/>
          </p:cNvSpPr>
          <p:nvPr>
            <p:ph type="sldNum" sz="quarter" idx="12"/>
          </p:nvPr>
        </p:nvSpPr>
        <p:spPr>
          <a:xfrm>
            <a:off x="350104" y="5466345"/>
            <a:ext cx="811019" cy="503578"/>
          </a:xfrm>
        </p:spPr>
        <p:txBody>
          <a:bodyPr/>
          <a:lstStyle/>
          <a:p>
            <a:fld id="{56C76DE9-11CD-450E-BB1E-78CA03BD77EF}" type="slidenum">
              <a:rPr lang="en-US" smtClean="0"/>
              <a:t>5</a:t>
            </a:fld>
            <a:endParaRPr lang="en-US" dirty="0"/>
          </a:p>
        </p:txBody>
      </p:sp>
    </p:spTree>
    <p:extLst>
      <p:ext uri="{BB962C8B-B14F-4D97-AF65-F5344CB8AC3E}">
        <p14:creationId xmlns:p14="http://schemas.microsoft.com/office/powerpoint/2010/main" val="15231136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1079" y="798973"/>
            <a:ext cx="10058400" cy="754911"/>
          </a:xfrm>
        </p:spPr>
        <p:txBody>
          <a:bodyPr>
            <a:normAutofit/>
          </a:bodyPr>
          <a:lstStyle/>
          <a:p>
            <a:r>
              <a:rPr lang="en-US" sz="3600" b="1" dirty="0">
                <a:solidFill>
                  <a:srgbClr val="0070C0"/>
                </a:solidFill>
                <a:effectLst>
                  <a:outerShdw blurRad="38100" dist="38100" dir="2700000" algn="tl">
                    <a:srgbClr val="000000">
                      <a:alpha val="43137"/>
                    </a:srgbClr>
                  </a:outerShdw>
                </a:effectLst>
              </a:rPr>
              <a:t>Proportional vs. Gain</a:t>
            </a:r>
          </a:p>
        </p:txBody>
      </p:sp>
      <p:sp>
        <p:nvSpPr>
          <p:cNvPr id="3" name="Content Placeholder 2"/>
          <p:cNvSpPr>
            <a:spLocks noGrp="1"/>
          </p:cNvSpPr>
          <p:nvPr>
            <p:ph idx="1"/>
          </p:nvPr>
        </p:nvSpPr>
        <p:spPr/>
        <p:txBody>
          <a:bodyPr/>
          <a:lstStyle/>
          <a:p>
            <a:pPr marL="451358" lvl="1" indent="-342900">
              <a:buFont typeface="Wingdings" panose="05000000000000000000" pitchFamily="2" charset="2"/>
              <a:buChar char="q"/>
            </a:pPr>
            <a:r>
              <a:rPr lang="en-US" altLang="en-US" sz="2400" dirty="0">
                <a:solidFill>
                  <a:srgbClr val="FF0000"/>
                </a:solidFill>
              </a:rPr>
              <a:t>PB and Gain both describe the controller’s reaction to a step change</a:t>
            </a:r>
          </a:p>
          <a:p>
            <a:pPr marL="158750" indent="-342900">
              <a:buFont typeface="Wingdings" panose="05000000000000000000" pitchFamily="2" charset="2"/>
              <a:buChar char="q"/>
            </a:pPr>
            <a:endParaRPr lang="en-US" altLang="en-US" dirty="0">
              <a:solidFill>
                <a:schemeClr val="tx1"/>
              </a:solidFill>
            </a:endParaRPr>
          </a:p>
          <a:p>
            <a:pPr marL="451358" lvl="1" indent="-342900">
              <a:buFont typeface="Wingdings" panose="05000000000000000000" pitchFamily="2" charset="2"/>
              <a:buChar char="q"/>
            </a:pPr>
            <a:r>
              <a:rPr lang="en-US" altLang="en-US" sz="2000" dirty="0">
                <a:solidFill>
                  <a:schemeClr val="tx1"/>
                </a:solidFill>
              </a:rPr>
              <a:t>They are the reciprocal of each other.</a:t>
            </a:r>
          </a:p>
          <a:p>
            <a:pPr marL="451358" lvl="1" indent="-342900">
              <a:buFont typeface="Wingdings" panose="05000000000000000000" pitchFamily="2" charset="2"/>
              <a:buChar char="q"/>
            </a:pPr>
            <a:r>
              <a:rPr lang="en-US" altLang="en-US" sz="2000" dirty="0">
                <a:solidFill>
                  <a:schemeClr val="tx1"/>
                </a:solidFill>
              </a:rPr>
              <a:t>PB (%) = </a:t>
            </a:r>
            <a:r>
              <a:rPr lang="en-US" altLang="en-US" sz="2000" dirty="0">
                <a:solidFill>
                  <a:schemeClr val="tx1"/>
                </a:solidFill>
                <a:latin typeface="Calibri" panose="020F0502020204030204" pitchFamily="34" charset="0"/>
                <a:cs typeface="Calibri" panose="020F0502020204030204" pitchFamily="34" charset="0"/>
              </a:rPr>
              <a:t>100</a:t>
            </a:r>
            <a:r>
              <a:rPr lang="en-US" altLang="en-US" sz="2000" dirty="0">
                <a:solidFill>
                  <a:schemeClr val="tx1"/>
                </a:solidFill>
              </a:rPr>
              <a:t>/Kc</a:t>
            </a:r>
          </a:p>
          <a:p>
            <a:endParaRPr lang="en-US" dirty="0"/>
          </a:p>
        </p:txBody>
      </p:sp>
      <p:sp>
        <p:nvSpPr>
          <p:cNvPr id="4" name="Date Placeholder 3">
            <a:extLst>
              <a:ext uri="{FF2B5EF4-FFF2-40B4-BE49-F238E27FC236}">
                <a16:creationId xmlns:a16="http://schemas.microsoft.com/office/drawing/2014/main" id="{3D132F2C-30D1-4BC0-B630-8AE2DED70726}"/>
              </a:ext>
            </a:extLst>
          </p:cNvPr>
          <p:cNvSpPr>
            <a:spLocks noGrp="1"/>
          </p:cNvSpPr>
          <p:nvPr>
            <p:ph type="dt" sz="half" idx="10"/>
          </p:nvPr>
        </p:nvSpPr>
        <p:spPr/>
        <p:txBody>
          <a:bodyPr/>
          <a:lstStyle/>
          <a:p>
            <a:fld id="{4658AE3B-FDE4-422F-B711-1C1951E585E2}" type="datetime1">
              <a:rPr lang="en-US" smtClean="0"/>
              <a:t>7/17/2018</a:t>
            </a:fld>
            <a:endParaRPr lang="en-US"/>
          </a:p>
        </p:txBody>
      </p:sp>
      <p:sp>
        <p:nvSpPr>
          <p:cNvPr id="5" name="Footer Placeholder 4">
            <a:extLst>
              <a:ext uri="{FF2B5EF4-FFF2-40B4-BE49-F238E27FC236}">
                <a16:creationId xmlns:a16="http://schemas.microsoft.com/office/drawing/2014/main" id="{C2F53BB1-6A26-4DAB-B014-C4D8C6EE414E}"/>
              </a:ext>
            </a:extLst>
          </p:cNvPr>
          <p:cNvSpPr>
            <a:spLocks noGrp="1"/>
          </p:cNvSpPr>
          <p:nvPr>
            <p:ph type="ftr" sz="quarter" idx="11"/>
          </p:nvPr>
        </p:nvSpPr>
        <p:spPr/>
        <p:txBody>
          <a:bodyPr/>
          <a:lstStyle/>
          <a:p>
            <a:r>
              <a:rPr lang="en-US"/>
              <a:t>ICC Process Operations       ENGT-1340   Rev A</a:t>
            </a:r>
          </a:p>
        </p:txBody>
      </p:sp>
      <p:sp>
        <p:nvSpPr>
          <p:cNvPr id="6" name="Slide Number Placeholder 5">
            <a:extLst>
              <a:ext uri="{FF2B5EF4-FFF2-40B4-BE49-F238E27FC236}">
                <a16:creationId xmlns:a16="http://schemas.microsoft.com/office/drawing/2014/main" id="{798C965F-412A-477D-A70D-83DE3BDAC287}"/>
              </a:ext>
            </a:extLst>
          </p:cNvPr>
          <p:cNvSpPr>
            <a:spLocks noGrp="1"/>
          </p:cNvSpPr>
          <p:nvPr>
            <p:ph type="sldNum" sz="quarter" idx="12"/>
          </p:nvPr>
        </p:nvSpPr>
        <p:spPr>
          <a:xfrm>
            <a:off x="326127" y="5466345"/>
            <a:ext cx="811019" cy="503578"/>
          </a:xfrm>
        </p:spPr>
        <p:txBody>
          <a:bodyPr/>
          <a:lstStyle/>
          <a:p>
            <a:fld id="{56C76DE9-11CD-450E-BB1E-78CA03BD77EF}" type="slidenum">
              <a:rPr lang="en-US" smtClean="0"/>
              <a:t>6</a:t>
            </a:fld>
            <a:endParaRPr lang="en-US" dirty="0"/>
          </a:p>
        </p:txBody>
      </p:sp>
    </p:spTree>
    <p:extLst>
      <p:ext uri="{BB962C8B-B14F-4D97-AF65-F5344CB8AC3E}">
        <p14:creationId xmlns:p14="http://schemas.microsoft.com/office/powerpoint/2010/main" val="540278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ircle(in)">
                                      <p:cBhvr>
                                        <p:cTn id="12" dur="2000"/>
                                        <p:tgtEl>
                                          <p:spTgt spid="3">
                                            <p:txEl>
                                              <p:pRg st="2" end="2"/>
                                            </p:txEl>
                                          </p:spTgt>
                                        </p:tgtEl>
                                      </p:cBhvr>
                                    </p:animEffect>
                                  </p:childTnLst>
                                </p:cTn>
                              </p:par>
                              <p:par>
                                <p:cTn id="13" presetID="6" presetClass="entr" presetSubtype="16"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circle(in)">
                                      <p:cBhvr>
                                        <p:cTn id="15"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ECA9B26-A0B7-464C-9053-659247ABEDF6}"/>
              </a:ext>
            </a:extLst>
          </p:cNvPr>
          <p:cNvPicPr>
            <a:picLocks noChangeAspect="1"/>
          </p:cNvPicPr>
          <p:nvPr/>
        </p:nvPicPr>
        <p:blipFill>
          <a:blip r:embed="rId2"/>
          <a:stretch>
            <a:fillRect/>
          </a:stretch>
        </p:blipFill>
        <p:spPr>
          <a:xfrm>
            <a:off x="2660767" y="713445"/>
            <a:ext cx="5338444" cy="5256032"/>
          </a:xfrm>
          <a:prstGeom prst="rect">
            <a:avLst/>
          </a:prstGeom>
        </p:spPr>
      </p:pic>
      <p:cxnSp>
        <p:nvCxnSpPr>
          <p:cNvPr id="11" name="Straight Connector 10">
            <a:extLst>
              <a:ext uri="{FF2B5EF4-FFF2-40B4-BE49-F238E27FC236}">
                <a16:creationId xmlns:a16="http://schemas.microsoft.com/office/drawing/2014/main" id="{E39A264B-06E4-4817-9C9D-72F2A7DC19AD}"/>
              </a:ext>
            </a:extLst>
          </p:cNvPr>
          <p:cNvCxnSpPr>
            <a:cxnSpLocks/>
          </p:cNvCxnSpPr>
          <p:nvPr/>
        </p:nvCxnSpPr>
        <p:spPr>
          <a:xfrm flipV="1">
            <a:off x="3402106" y="591961"/>
            <a:ext cx="4666129" cy="4665839"/>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5BF41D0E-DBFD-4E3F-A1A1-1A510AAC24CD}"/>
              </a:ext>
            </a:extLst>
          </p:cNvPr>
          <p:cNvSpPr txBox="1"/>
          <p:nvPr/>
        </p:nvSpPr>
        <p:spPr>
          <a:xfrm>
            <a:off x="7920133" y="591961"/>
            <a:ext cx="1048871"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Gain = 1</a:t>
            </a:r>
          </a:p>
          <a:p>
            <a:r>
              <a:rPr lang="en-US" sz="1000" dirty="0">
                <a:latin typeface="Arial" panose="020B0604020202020204" pitchFamily="34" charset="0"/>
                <a:cs typeface="Arial" panose="020B0604020202020204" pitchFamily="34" charset="0"/>
              </a:rPr>
              <a:t>PB = 100%</a:t>
            </a:r>
            <a:endParaRPr lang="en-US" sz="1050" dirty="0">
              <a:latin typeface="Arial" panose="020B0604020202020204" pitchFamily="34" charset="0"/>
              <a:cs typeface="Arial" panose="020B0604020202020204" pitchFamily="34" charset="0"/>
            </a:endParaRPr>
          </a:p>
        </p:txBody>
      </p:sp>
      <p:cxnSp>
        <p:nvCxnSpPr>
          <p:cNvPr id="15" name="Straight Connector 14">
            <a:extLst>
              <a:ext uri="{FF2B5EF4-FFF2-40B4-BE49-F238E27FC236}">
                <a16:creationId xmlns:a16="http://schemas.microsoft.com/office/drawing/2014/main" id="{28E7A2D2-A6CA-4767-984B-2D6CC7F313F0}"/>
              </a:ext>
            </a:extLst>
          </p:cNvPr>
          <p:cNvCxnSpPr>
            <a:cxnSpLocks/>
          </p:cNvCxnSpPr>
          <p:nvPr/>
        </p:nvCxnSpPr>
        <p:spPr>
          <a:xfrm flipV="1">
            <a:off x="4432362" y="471577"/>
            <a:ext cx="2472534" cy="4786223"/>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99D8F62D-225C-4740-95C9-4386EF594F35}"/>
              </a:ext>
            </a:extLst>
          </p:cNvPr>
          <p:cNvSpPr txBox="1"/>
          <p:nvPr/>
        </p:nvSpPr>
        <p:spPr>
          <a:xfrm>
            <a:off x="6755770" y="530257"/>
            <a:ext cx="774550"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Gain = 2</a:t>
            </a:r>
          </a:p>
          <a:p>
            <a:r>
              <a:rPr lang="en-US" sz="1000" dirty="0">
                <a:latin typeface="Arial" panose="020B0604020202020204" pitchFamily="34" charset="0"/>
                <a:cs typeface="Arial" panose="020B0604020202020204" pitchFamily="34" charset="0"/>
              </a:rPr>
              <a:t>PB = 50%</a:t>
            </a:r>
          </a:p>
        </p:txBody>
      </p:sp>
      <p:cxnSp>
        <p:nvCxnSpPr>
          <p:cNvPr id="24" name="Straight Connector 23">
            <a:extLst>
              <a:ext uri="{FF2B5EF4-FFF2-40B4-BE49-F238E27FC236}">
                <a16:creationId xmlns:a16="http://schemas.microsoft.com/office/drawing/2014/main" id="{B0807F3C-9684-4188-94F0-B38A6C0735AE}"/>
              </a:ext>
            </a:extLst>
          </p:cNvPr>
          <p:cNvCxnSpPr>
            <a:cxnSpLocks/>
          </p:cNvCxnSpPr>
          <p:nvPr/>
        </p:nvCxnSpPr>
        <p:spPr>
          <a:xfrm flipV="1">
            <a:off x="5329989" y="591961"/>
            <a:ext cx="517358" cy="4665839"/>
          </a:xfrm>
          <a:prstGeom prst="line">
            <a:avLst/>
          </a:prstGeom>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79701121-D1FA-449B-9B92-672B55C5117D}"/>
              </a:ext>
            </a:extLst>
          </p:cNvPr>
          <p:cNvSpPr txBox="1"/>
          <p:nvPr/>
        </p:nvSpPr>
        <p:spPr>
          <a:xfrm>
            <a:off x="5847347" y="513390"/>
            <a:ext cx="866274"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Gain = 10</a:t>
            </a:r>
          </a:p>
          <a:p>
            <a:r>
              <a:rPr lang="en-US" sz="1000" dirty="0">
                <a:latin typeface="Arial" panose="020B0604020202020204" pitchFamily="34" charset="0"/>
                <a:cs typeface="Arial" panose="020B0604020202020204" pitchFamily="34" charset="0"/>
              </a:rPr>
              <a:t>PB = 10%</a:t>
            </a:r>
          </a:p>
        </p:txBody>
      </p:sp>
      <p:cxnSp>
        <p:nvCxnSpPr>
          <p:cNvPr id="29" name="Straight Connector 28">
            <a:extLst>
              <a:ext uri="{FF2B5EF4-FFF2-40B4-BE49-F238E27FC236}">
                <a16:creationId xmlns:a16="http://schemas.microsoft.com/office/drawing/2014/main" id="{626E190F-B7CE-49BD-B457-C1CDFE8C309D}"/>
              </a:ext>
            </a:extLst>
          </p:cNvPr>
          <p:cNvCxnSpPr/>
          <p:nvPr/>
        </p:nvCxnSpPr>
        <p:spPr>
          <a:xfrm flipV="1">
            <a:off x="3402106" y="1732547"/>
            <a:ext cx="4666129" cy="2490537"/>
          </a:xfrm>
          <a:prstGeom prst="line">
            <a:avLst/>
          </a:prstGeom>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35CB7C38-E229-4C8F-9DF9-13AA89FC6669}"/>
              </a:ext>
            </a:extLst>
          </p:cNvPr>
          <p:cNvSpPr txBox="1"/>
          <p:nvPr/>
        </p:nvSpPr>
        <p:spPr>
          <a:xfrm>
            <a:off x="7819911" y="1811118"/>
            <a:ext cx="825867" cy="400110"/>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Gain = .5</a:t>
            </a:r>
          </a:p>
          <a:p>
            <a:r>
              <a:rPr lang="en-US" sz="1000" dirty="0">
                <a:latin typeface="Arial" panose="020B0604020202020204" pitchFamily="34" charset="0"/>
                <a:cs typeface="Arial" panose="020B0604020202020204" pitchFamily="34" charset="0"/>
              </a:rPr>
              <a:t>PB = 200%</a:t>
            </a:r>
          </a:p>
        </p:txBody>
      </p:sp>
    </p:spTree>
    <p:extLst>
      <p:ext uri="{BB962C8B-B14F-4D97-AF65-F5344CB8AC3E}">
        <p14:creationId xmlns:p14="http://schemas.microsoft.com/office/powerpoint/2010/main" val="3671719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par>
                                <p:cTn id="24" presetID="10" presetClass="entr" presetSubtype="0" fill="hold"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par>
                                <p:cTn id="32" presetID="10" presetClass="entr" presetSubtype="0"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8" grpId="0"/>
      <p:bldP spid="27" grpId="0"/>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10"/>
          <p:cNvGraphicFramePr>
            <a:graphicFrameLocks noGrp="1"/>
          </p:cNvGraphicFramePr>
          <p:nvPr>
            <p:extLst>
              <p:ext uri="{D42A27DB-BD31-4B8C-83A1-F6EECF244321}">
                <p14:modId xmlns:p14="http://schemas.microsoft.com/office/powerpoint/2010/main" val="1767430069"/>
              </p:ext>
            </p:extLst>
          </p:nvPr>
        </p:nvGraphicFramePr>
        <p:xfrm>
          <a:off x="1864658" y="1297063"/>
          <a:ext cx="8058150" cy="4263874"/>
        </p:xfrm>
        <a:graphic>
          <a:graphicData uri="http://schemas.openxmlformats.org/drawingml/2006/table">
            <a:tbl>
              <a:tblPr/>
              <a:tblGrid>
                <a:gridCol w="4029075">
                  <a:extLst>
                    <a:ext uri="{9D8B030D-6E8A-4147-A177-3AD203B41FA5}">
                      <a16:colId xmlns:a16="http://schemas.microsoft.com/office/drawing/2014/main" val="20000"/>
                    </a:ext>
                  </a:extLst>
                </a:gridCol>
                <a:gridCol w="4029075">
                  <a:extLst>
                    <a:ext uri="{9D8B030D-6E8A-4147-A177-3AD203B41FA5}">
                      <a16:colId xmlns:a16="http://schemas.microsoft.com/office/drawing/2014/main" val="20001"/>
                    </a:ext>
                  </a:extLst>
                </a:gridCol>
              </a:tblGrid>
              <a:tr h="476335">
                <a:tc gridSpan="2">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dirty="0">
                          <a:ln>
                            <a:noFill/>
                          </a:ln>
                          <a:solidFill>
                            <a:srgbClr val="000000"/>
                          </a:solidFill>
                          <a:effectLst/>
                          <a:latin typeface="Arial" charset="0"/>
                          <a:cs typeface="Arial" charset="0"/>
                        </a:rPr>
                        <a:t>Proportional Band % = 100/Proportional Gain</a:t>
                      </a:r>
                    </a:p>
                  </a:txBody>
                  <a:tcPr marT="45728" marB="45728" horzOverflow="overflow">
                    <a:lnL w="28575" cap="flat" cmpd="sng" algn="ctr">
                      <a:solidFill>
                        <a:schemeClr val="tx1"/>
                      </a:solidFill>
                      <a:prstDash val="solid"/>
                      <a:round/>
                      <a:headEnd type="none" w="med" len="med"/>
                      <a:tailEnd type="triangle" w="med" len="med"/>
                    </a:lnL>
                    <a:lnR w="28575" cap="flat" cmpd="sng" algn="ctr">
                      <a:solidFill>
                        <a:schemeClr val="tx1"/>
                      </a:solidFill>
                      <a:prstDash val="solid"/>
                      <a:round/>
                      <a:headEnd type="none" w="med" len="med"/>
                      <a:tailEnd type="triangle" w="med" len="med"/>
                    </a:lnR>
                    <a:lnT w="28575" cap="flat" cmpd="sng" algn="ctr">
                      <a:solidFill>
                        <a:schemeClr val="tx1"/>
                      </a:solidFill>
                      <a:prstDash val="solid"/>
                      <a:round/>
                      <a:headEnd type="none" w="med" len="med"/>
                      <a:tailEnd type="triangle" w="med" len="med"/>
                    </a:lnT>
                    <a:lnB w="12700" cap="flat" cmpd="sng" algn="ctr">
                      <a:solidFill>
                        <a:schemeClr val="tx1"/>
                      </a:solidFill>
                      <a:prstDash val="solid"/>
                      <a:round/>
                      <a:headEnd type="none" w="med" len="med"/>
                      <a:tailEnd type="triangle" w="med" len="med"/>
                    </a:lnB>
                    <a:lnTlToBr>
                      <a:noFill/>
                    </a:lnTlToBr>
                    <a:lnBlToTr>
                      <a:noFill/>
                    </a:lnBlToTr>
                    <a:noFill/>
                  </a:tcPr>
                </a:tc>
                <a:tc hMerge="1">
                  <a:txBody>
                    <a:bodyPr/>
                    <a:lstStyle/>
                    <a:p>
                      <a:endParaRPr lang="en-US"/>
                    </a:p>
                  </a:txBody>
                  <a:tcPr/>
                </a:tc>
                <a:extLst>
                  <a:ext uri="{0D108BD9-81ED-4DB2-BD59-A6C34878D82A}">
                    <a16:rowId xmlns:a16="http://schemas.microsoft.com/office/drawing/2014/main" val="10000"/>
                  </a:ext>
                </a:extLst>
              </a:tr>
              <a:tr h="627678">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1" i="0" u="none" strike="noStrike" cap="none" normalizeH="0" baseline="0" dirty="0">
                          <a:ln>
                            <a:noFill/>
                          </a:ln>
                          <a:solidFill>
                            <a:srgbClr val="000000"/>
                          </a:solidFill>
                          <a:effectLst/>
                          <a:latin typeface="Arial" charset="0"/>
                          <a:cs typeface="Arial" charset="0"/>
                        </a:rPr>
                        <a:t>Proportional Band</a:t>
                      </a:r>
                    </a:p>
                  </a:txBody>
                  <a:tcPr marT="45728" marB="45728" horzOverflow="overflow">
                    <a:lnL w="28575" cap="flat" cmpd="sng" algn="ctr">
                      <a:solidFill>
                        <a:schemeClr val="tx1"/>
                      </a:solidFill>
                      <a:prstDash val="solid"/>
                      <a:round/>
                      <a:headEnd type="none" w="med" len="med"/>
                      <a:tailEnd type="triangle" w="med" len="med"/>
                    </a:lnL>
                    <a:lnR w="12700" cap="flat" cmpd="sng" algn="ctr">
                      <a:solidFill>
                        <a:schemeClr val="tx1"/>
                      </a:solidFill>
                      <a:prstDash val="solid"/>
                      <a:round/>
                      <a:headEnd type="none" w="med" len="med"/>
                      <a:tailEnd type="triangle" w="med" len="med"/>
                    </a:lnR>
                    <a:lnT w="12700" cap="flat" cmpd="sng" algn="ctr">
                      <a:solidFill>
                        <a:schemeClr val="tx1"/>
                      </a:solidFill>
                      <a:prstDash val="solid"/>
                      <a:round/>
                      <a:headEnd type="none" w="med" len="med"/>
                      <a:tailEnd type="triangle" w="med" len="med"/>
                    </a:lnT>
                    <a:lnB w="12700"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20000"/>
                        </a:spcAft>
                        <a:buClr>
                          <a:schemeClr val="bg2"/>
                        </a:buClr>
                        <a:buSzPct val="80000"/>
                        <a:buFont typeface="Wingdings" pitchFamily="2" charset="2"/>
                        <a:buNone/>
                        <a:tabLst/>
                      </a:pPr>
                      <a:r>
                        <a:rPr kumimoji="0" lang="en-US" sz="2400" b="1" i="0" u="none" strike="noStrike" cap="none" normalizeH="0" baseline="0" dirty="0">
                          <a:ln>
                            <a:noFill/>
                          </a:ln>
                          <a:solidFill>
                            <a:srgbClr val="000000"/>
                          </a:solidFill>
                          <a:effectLst/>
                          <a:latin typeface="Arial" charset="0"/>
                          <a:cs typeface="Arial" charset="0"/>
                        </a:rPr>
                        <a:t>Gain</a:t>
                      </a:r>
                    </a:p>
                    <a:p>
                      <a:pPr marL="0" marR="0" lvl="0" indent="0" algn="ctr" defTabSz="914400" rtl="0" eaLnBrk="0" fontAlgn="base" latinLnBrk="0" hangingPunct="0">
                        <a:lnSpc>
                          <a:spcPct val="90000"/>
                        </a:lnSpc>
                        <a:spcBef>
                          <a:spcPct val="30000"/>
                        </a:spcBef>
                        <a:spcAft>
                          <a:spcPct val="20000"/>
                        </a:spcAft>
                        <a:buClr>
                          <a:schemeClr val="bg2"/>
                        </a:buClr>
                        <a:buSzPct val="80000"/>
                        <a:buFont typeface="Wingdings" pitchFamily="2" charset="2"/>
                        <a:buNone/>
                        <a:tabLst/>
                      </a:pPr>
                      <a:endParaRPr kumimoji="0" lang="en-US" sz="2400" b="1" i="0" u="none" strike="noStrike" cap="none" normalizeH="0" baseline="0" dirty="0">
                        <a:ln>
                          <a:noFill/>
                        </a:ln>
                        <a:solidFill>
                          <a:srgbClr val="000000"/>
                        </a:solidFill>
                        <a:effectLst/>
                        <a:latin typeface="Arial" charset="0"/>
                        <a:cs typeface="Arial" charset="0"/>
                      </a:endParaRPr>
                    </a:p>
                  </a:txBody>
                  <a:tcPr marT="45728" marB="45728" horzOverflow="overflow">
                    <a:lnL w="12700" cap="flat" cmpd="sng" algn="ctr">
                      <a:solidFill>
                        <a:schemeClr val="tx1"/>
                      </a:solidFill>
                      <a:prstDash val="solid"/>
                      <a:round/>
                      <a:headEnd type="none" w="med" len="med"/>
                      <a:tailEnd type="triangle" w="med" len="med"/>
                    </a:lnL>
                    <a:lnR w="28575" cap="flat" cmpd="sng" algn="ctr">
                      <a:solidFill>
                        <a:schemeClr val="tx1"/>
                      </a:solidFill>
                      <a:prstDash val="solid"/>
                      <a:round/>
                      <a:headEnd type="none" w="med" len="med"/>
                      <a:tailEnd type="triangle" w="med" len="med"/>
                    </a:lnR>
                    <a:lnT w="12700" cap="flat" cmpd="sng" algn="ctr">
                      <a:solidFill>
                        <a:schemeClr val="tx1"/>
                      </a:solidFill>
                      <a:prstDash val="solid"/>
                      <a:round/>
                      <a:headEnd type="none" w="med" len="med"/>
                      <a:tailEnd type="triangle" w="med" len="med"/>
                    </a:lnT>
                    <a:lnB w="12700" cap="flat" cmpd="sng" algn="ctr">
                      <a:solidFill>
                        <a:schemeClr val="tx1"/>
                      </a:solidFill>
                      <a:prstDash val="solid"/>
                      <a:round/>
                      <a:headEnd type="none" w="med" len="med"/>
                      <a:tailEnd type="triangle" w="med" len="med"/>
                    </a:lnB>
                    <a:lnTlToBr>
                      <a:noFill/>
                    </a:lnTlToBr>
                    <a:lnBlToTr>
                      <a:noFill/>
                    </a:lnBlToTr>
                    <a:solidFill>
                      <a:srgbClr val="6699FF"/>
                    </a:solidFill>
                  </a:tcPr>
                </a:tc>
                <a:extLst>
                  <a:ext uri="{0D108BD9-81ED-4DB2-BD59-A6C34878D82A}">
                    <a16:rowId xmlns:a16="http://schemas.microsoft.com/office/drawing/2014/main" val="10001"/>
                  </a:ext>
                </a:extLst>
              </a:tr>
              <a:tr h="476335">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1%</a:t>
                      </a:r>
                    </a:p>
                  </a:txBody>
                  <a:tcPr marT="45728" marB="45728" horzOverflow="overflow">
                    <a:lnL w="28575" cap="flat" cmpd="sng" algn="ctr">
                      <a:solidFill>
                        <a:schemeClr val="tx1"/>
                      </a:solidFill>
                      <a:prstDash val="solid"/>
                      <a:round/>
                      <a:headEnd type="none" w="med" len="med"/>
                      <a:tailEnd type="triangle" w="med" len="med"/>
                    </a:lnL>
                    <a:lnR w="12700" cap="flat" cmpd="sng" algn="ctr">
                      <a:solidFill>
                        <a:schemeClr val="tx1"/>
                      </a:solidFill>
                      <a:prstDash val="solid"/>
                      <a:round/>
                      <a:headEnd type="none" w="med" len="med"/>
                      <a:tailEnd type="triangle" w="med" len="med"/>
                    </a:lnR>
                    <a:lnT w="12700" cap="flat" cmpd="sng" algn="ctr">
                      <a:solidFill>
                        <a:schemeClr val="tx1"/>
                      </a:solidFill>
                      <a:prstDash val="solid"/>
                      <a:round/>
                      <a:headEnd type="none" w="med" len="med"/>
                      <a:tailEnd type="triangle" w="med" len="med"/>
                    </a:lnT>
                    <a:lnB w="12700"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100.0</a:t>
                      </a:r>
                    </a:p>
                  </a:txBody>
                  <a:tcPr marT="45728" marB="45728" horzOverflow="overflow">
                    <a:lnL w="12700" cap="flat" cmpd="sng" algn="ctr">
                      <a:solidFill>
                        <a:schemeClr val="tx1"/>
                      </a:solidFill>
                      <a:prstDash val="solid"/>
                      <a:round/>
                      <a:headEnd type="none" w="med" len="med"/>
                      <a:tailEnd type="triangle" w="med" len="med"/>
                    </a:lnL>
                    <a:lnR w="28575" cap="flat" cmpd="sng" algn="ctr">
                      <a:solidFill>
                        <a:schemeClr val="tx1"/>
                      </a:solidFill>
                      <a:prstDash val="solid"/>
                      <a:round/>
                      <a:headEnd type="none" w="med" len="med"/>
                      <a:tailEnd type="triangle" w="med" len="med"/>
                    </a:lnR>
                    <a:lnT w="12700" cap="flat" cmpd="sng" algn="ctr">
                      <a:solidFill>
                        <a:schemeClr val="tx1"/>
                      </a:solidFill>
                      <a:prstDash val="solid"/>
                      <a:round/>
                      <a:headEnd type="none" w="med" len="med"/>
                      <a:tailEnd type="triangle" w="med" len="med"/>
                    </a:lnT>
                    <a:lnB w="12700" cap="flat" cmpd="sng" algn="ctr">
                      <a:solidFill>
                        <a:schemeClr val="tx1"/>
                      </a:solidFill>
                      <a:prstDash val="solid"/>
                      <a:round/>
                      <a:headEnd type="none" w="med" len="med"/>
                      <a:tailEnd type="triangle" w="med" len="med"/>
                    </a:lnB>
                    <a:lnTlToBr>
                      <a:noFill/>
                    </a:lnTlToBr>
                    <a:lnBlToTr>
                      <a:noFill/>
                    </a:lnBlToTr>
                    <a:solidFill>
                      <a:srgbClr val="6699FF"/>
                    </a:solidFill>
                  </a:tcPr>
                </a:tc>
                <a:extLst>
                  <a:ext uri="{0D108BD9-81ED-4DB2-BD59-A6C34878D82A}">
                    <a16:rowId xmlns:a16="http://schemas.microsoft.com/office/drawing/2014/main" val="10002"/>
                  </a:ext>
                </a:extLst>
              </a:tr>
              <a:tr h="476335">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10%</a:t>
                      </a:r>
                    </a:p>
                  </a:txBody>
                  <a:tcPr marT="45728" marB="45728" horzOverflow="overflow">
                    <a:lnL w="28575" cap="flat" cmpd="sng" algn="ctr">
                      <a:solidFill>
                        <a:schemeClr val="tx1"/>
                      </a:solidFill>
                      <a:prstDash val="solid"/>
                      <a:round/>
                      <a:headEnd type="none" w="med" len="med"/>
                      <a:tailEnd type="triangle" w="med" len="med"/>
                    </a:lnL>
                    <a:lnR w="12700" cap="flat" cmpd="sng" algn="ctr">
                      <a:solidFill>
                        <a:schemeClr val="tx1"/>
                      </a:solidFill>
                      <a:prstDash val="solid"/>
                      <a:round/>
                      <a:headEnd type="none" w="med" len="med"/>
                      <a:tailEnd type="triangle" w="med" len="med"/>
                    </a:lnR>
                    <a:lnT w="12700" cap="flat" cmpd="sng" algn="ctr">
                      <a:solidFill>
                        <a:schemeClr val="tx1"/>
                      </a:solidFill>
                      <a:prstDash val="solid"/>
                      <a:round/>
                      <a:headEnd type="none" w="med" len="med"/>
                      <a:tailEnd type="triangle" w="med" len="med"/>
                    </a:lnT>
                    <a:lnB w="12700"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10.0</a:t>
                      </a:r>
                    </a:p>
                  </a:txBody>
                  <a:tcPr marT="45728" marB="45728" horzOverflow="overflow">
                    <a:lnL w="12700" cap="flat" cmpd="sng" algn="ctr">
                      <a:solidFill>
                        <a:schemeClr val="tx1"/>
                      </a:solidFill>
                      <a:prstDash val="solid"/>
                      <a:round/>
                      <a:headEnd type="none" w="med" len="med"/>
                      <a:tailEnd type="triangle" w="med" len="med"/>
                    </a:lnL>
                    <a:lnR w="28575" cap="flat" cmpd="sng" algn="ctr">
                      <a:solidFill>
                        <a:schemeClr val="tx1"/>
                      </a:solidFill>
                      <a:prstDash val="solid"/>
                      <a:round/>
                      <a:headEnd type="none" w="med" len="med"/>
                      <a:tailEnd type="triangle" w="med" len="med"/>
                    </a:lnR>
                    <a:lnT w="12700" cap="flat" cmpd="sng" algn="ctr">
                      <a:solidFill>
                        <a:schemeClr val="tx1"/>
                      </a:solidFill>
                      <a:prstDash val="solid"/>
                      <a:round/>
                      <a:headEnd type="none" w="med" len="med"/>
                      <a:tailEnd type="triangle" w="med" len="med"/>
                    </a:lnT>
                    <a:lnB w="12700" cap="flat" cmpd="sng" algn="ctr">
                      <a:solidFill>
                        <a:schemeClr val="tx1"/>
                      </a:solidFill>
                      <a:prstDash val="solid"/>
                      <a:round/>
                      <a:headEnd type="none" w="med" len="med"/>
                      <a:tailEnd type="triangle" w="med" len="med"/>
                    </a:lnB>
                    <a:lnTlToBr>
                      <a:noFill/>
                    </a:lnTlToBr>
                    <a:lnBlToTr>
                      <a:noFill/>
                    </a:lnBlToTr>
                    <a:solidFill>
                      <a:srgbClr val="6699FF"/>
                    </a:solidFill>
                  </a:tcPr>
                </a:tc>
                <a:extLst>
                  <a:ext uri="{0D108BD9-81ED-4DB2-BD59-A6C34878D82A}">
                    <a16:rowId xmlns:a16="http://schemas.microsoft.com/office/drawing/2014/main" val="10003"/>
                  </a:ext>
                </a:extLst>
              </a:tr>
              <a:tr h="476335">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50%</a:t>
                      </a:r>
                    </a:p>
                  </a:txBody>
                  <a:tcPr marT="45728" marB="45728" horzOverflow="overflow">
                    <a:lnL w="28575" cap="flat" cmpd="sng" algn="ctr">
                      <a:solidFill>
                        <a:schemeClr val="tx1"/>
                      </a:solidFill>
                      <a:prstDash val="solid"/>
                      <a:round/>
                      <a:headEnd type="none" w="med" len="med"/>
                      <a:tailEnd type="triangle" w="med" len="med"/>
                    </a:lnL>
                    <a:lnR w="12700" cap="flat" cmpd="sng" algn="ctr">
                      <a:solidFill>
                        <a:schemeClr val="tx1"/>
                      </a:solidFill>
                      <a:prstDash val="solid"/>
                      <a:round/>
                      <a:headEnd type="none" w="med" len="med"/>
                      <a:tailEnd type="triangle" w="med" len="med"/>
                    </a:lnR>
                    <a:lnT w="12700" cap="flat" cmpd="sng" algn="ctr">
                      <a:solidFill>
                        <a:schemeClr val="tx1"/>
                      </a:solidFill>
                      <a:prstDash val="solid"/>
                      <a:round/>
                      <a:headEnd type="none" w="med" len="med"/>
                      <a:tailEnd type="triangle" w="med" len="med"/>
                    </a:lnT>
                    <a:lnB w="12700"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2.0</a:t>
                      </a:r>
                    </a:p>
                  </a:txBody>
                  <a:tcPr marT="45728" marB="45728" horzOverflow="overflow">
                    <a:lnL w="12700" cap="flat" cmpd="sng" algn="ctr">
                      <a:solidFill>
                        <a:schemeClr val="tx1"/>
                      </a:solidFill>
                      <a:prstDash val="solid"/>
                      <a:round/>
                      <a:headEnd type="none" w="med" len="med"/>
                      <a:tailEnd type="triangle" w="med" len="med"/>
                    </a:lnL>
                    <a:lnR w="28575" cap="flat" cmpd="sng" algn="ctr">
                      <a:solidFill>
                        <a:schemeClr val="tx1"/>
                      </a:solidFill>
                      <a:prstDash val="solid"/>
                      <a:round/>
                      <a:headEnd type="none" w="med" len="med"/>
                      <a:tailEnd type="triangle" w="med" len="med"/>
                    </a:lnR>
                    <a:lnT w="12700" cap="flat" cmpd="sng" algn="ctr">
                      <a:solidFill>
                        <a:schemeClr val="tx1"/>
                      </a:solidFill>
                      <a:prstDash val="solid"/>
                      <a:round/>
                      <a:headEnd type="none" w="med" len="med"/>
                      <a:tailEnd type="triangle" w="med" len="med"/>
                    </a:lnT>
                    <a:lnB w="12700" cap="flat" cmpd="sng" algn="ctr">
                      <a:solidFill>
                        <a:schemeClr val="tx1"/>
                      </a:solidFill>
                      <a:prstDash val="solid"/>
                      <a:round/>
                      <a:headEnd type="none" w="med" len="med"/>
                      <a:tailEnd type="triangle" w="med" len="med"/>
                    </a:lnB>
                    <a:lnTlToBr>
                      <a:noFill/>
                    </a:lnTlToBr>
                    <a:lnBlToTr>
                      <a:noFill/>
                    </a:lnBlToTr>
                    <a:solidFill>
                      <a:srgbClr val="6699FF"/>
                    </a:solidFill>
                  </a:tcPr>
                </a:tc>
                <a:extLst>
                  <a:ext uri="{0D108BD9-81ED-4DB2-BD59-A6C34878D82A}">
                    <a16:rowId xmlns:a16="http://schemas.microsoft.com/office/drawing/2014/main" val="10004"/>
                  </a:ext>
                </a:extLst>
              </a:tr>
              <a:tr h="473160">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100%</a:t>
                      </a:r>
                    </a:p>
                  </a:txBody>
                  <a:tcPr marT="45728" marB="45728" horzOverflow="overflow">
                    <a:lnL w="28575" cap="flat" cmpd="sng" algn="ctr">
                      <a:solidFill>
                        <a:schemeClr val="tx1"/>
                      </a:solidFill>
                      <a:prstDash val="solid"/>
                      <a:round/>
                      <a:headEnd type="none" w="med" len="med"/>
                      <a:tailEnd type="triangle" w="med" len="med"/>
                    </a:lnL>
                    <a:lnR w="12700" cap="flat" cmpd="sng" algn="ctr">
                      <a:solidFill>
                        <a:schemeClr val="tx1"/>
                      </a:solidFill>
                      <a:prstDash val="solid"/>
                      <a:round/>
                      <a:headEnd type="none" w="med" len="med"/>
                      <a:tailEnd type="triangle" w="med" len="med"/>
                    </a:lnR>
                    <a:lnT w="12700" cap="flat" cmpd="sng" algn="ctr">
                      <a:solidFill>
                        <a:schemeClr val="tx1"/>
                      </a:solidFill>
                      <a:prstDash val="solid"/>
                      <a:round/>
                      <a:headEnd type="none" w="med" len="med"/>
                      <a:tailEnd type="triangle" w="med" len="med"/>
                    </a:lnT>
                    <a:lnB w="12700"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1.0</a:t>
                      </a:r>
                    </a:p>
                  </a:txBody>
                  <a:tcPr marT="45728" marB="45728" horzOverflow="overflow">
                    <a:lnL w="12700" cap="flat" cmpd="sng" algn="ctr">
                      <a:solidFill>
                        <a:schemeClr val="tx1"/>
                      </a:solidFill>
                      <a:prstDash val="solid"/>
                      <a:round/>
                      <a:headEnd type="none" w="med" len="med"/>
                      <a:tailEnd type="triangle" w="med" len="med"/>
                    </a:lnL>
                    <a:lnR w="28575" cap="flat" cmpd="sng" algn="ctr">
                      <a:solidFill>
                        <a:schemeClr val="tx1"/>
                      </a:solidFill>
                      <a:prstDash val="solid"/>
                      <a:round/>
                      <a:headEnd type="none" w="med" len="med"/>
                      <a:tailEnd type="triangle" w="med" len="med"/>
                    </a:lnR>
                    <a:lnT w="12700" cap="flat" cmpd="sng" algn="ctr">
                      <a:solidFill>
                        <a:schemeClr val="tx1"/>
                      </a:solidFill>
                      <a:prstDash val="solid"/>
                      <a:round/>
                      <a:headEnd type="none" w="med" len="med"/>
                      <a:tailEnd type="triangle" w="med" len="med"/>
                    </a:lnT>
                    <a:lnB w="12700" cap="flat" cmpd="sng" algn="ctr">
                      <a:solidFill>
                        <a:schemeClr val="tx1"/>
                      </a:solidFill>
                      <a:prstDash val="solid"/>
                      <a:round/>
                      <a:headEnd type="none" w="med" len="med"/>
                      <a:tailEnd type="triangle" w="med" len="med"/>
                    </a:lnB>
                    <a:lnTlToBr>
                      <a:noFill/>
                    </a:lnTlToBr>
                    <a:lnBlToTr>
                      <a:noFill/>
                    </a:lnBlToTr>
                    <a:solidFill>
                      <a:srgbClr val="6699FF"/>
                    </a:solidFill>
                  </a:tcPr>
                </a:tc>
                <a:extLst>
                  <a:ext uri="{0D108BD9-81ED-4DB2-BD59-A6C34878D82A}">
                    <a16:rowId xmlns:a16="http://schemas.microsoft.com/office/drawing/2014/main" val="10005"/>
                  </a:ext>
                </a:extLst>
              </a:tr>
              <a:tr h="476335">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500%</a:t>
                      </a:r>
                    </a:p>
                  </a:txBody>
                  <a:tcPr marT="45728" marB="45728" horzOverflow="overflow">
                    <a:lnL w="28575" cap="flat" cmpd="sng" algn="ctr">
                      <a:solidFill>
                        <a:schemeClr val="tx1"/>
                      </a:solidFill>
                      <a:prstDash val="solid"/>
                      <a:round/>
                      <a:headEnd type="none" w="med" len="med"/>
                      <a:tailEnd type="triangle" w="med" len="med"/>
                    </a:lnL>
                    <a:lnR w="12700" cap="flat" cmpd="sng" algn="ctr">
                      <a:solidFill>
                        <a:schemeClr val="tx1"/>
                      </a:solidFill>
                      <a:prstDash val="solid"/>
                      <a:round/>
                      <a:headEnd type="none" w="med" len="med"/>
                      <a:tailEnd type="triangle" w="med" len="med"/>
                    </a:lnR>
                    <a:lnT w="12700" cap="flat" cmpd="sng" algn="ctr">
                      <a:solidFill>
                        <a:schemeClr val="tx1"/>
                      </a:solidFill>
                      <a:prstDash val="solid"/>
                      <a:round/>
                      <a:headEnd type="none" w="med" len="med"/>
                      <a:tailEnd type="triangle" w="med" len="med"/>
                    </a:lnT>
                    <a:lnB w="12700"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0.2</a:t>
                      </a:r>
                    </a:p>
                  </a:txBody>
                  <a:tcPr marT="45728" marB="45728" horzOverflow="overflow">
                    <a:lnL w="12700" cap="flat" cmpd="sng" algn="ctr">
                      <a:solidFill>
                        <a:schemeClr val="tx1"/>
                      </a:solidFill>
                      <a:prstDash val="solid"/>
                      <a:round/>
                      <a:headEnd type="none" w="med" len="med"/>
                      <a:tailEnd type="triangle" w="med" len="med"/>
                    </a:lnL>
                    <a:lnR w="28575" cap="flat" cmpd="sng" algn="ctr">
                      <a:solidFill>
                        <a:schemeClr val="tx1"/>
                      </a:solidFill>
                      <a:prstDash val="solid"/>
                      <a:round/>
                      <a:headEnd type="none" w="med" len="med"/>
                      <a:tailEnd type="triangle" w="med" len="med"/>
                    </a:lnR>
                    <a:lnT w="12700" cap="flat" cmpd="sng" algn="ctr">
                      <a:solidFill>
                        <a:schemeClr val="tx1"/>
                      </a:solidFill>
                      <a:prstDash val="solid"/>
                      <a:round/>
                      <a:headEnd type="none" w="med" len="med"/>
                      <a:tailEnd type="triangle" w="med" len="med"/>
                    </a:lnT>
                    <a:lnB w="12700" cap="flat" cmpd="sng" algn="ctr">
                      <a:solidFill>
                        <a:schemeClr val="tx1"/>
                      </a:solidFill>
                      <a:prstDash val="solid"/>
                      <a:round/>
                      <a:headEnd type="none" w="med" len="med"/>
                      <a:tailEnd type="triangle" w="med" len="med"/>
                    </a:lnB>
                    <a:lnTlToBr>
                      <a:noFill/>
                    </a:lnTlToBr>
                    <a:lnBlToTr>
                      <a:noFill/>
                    </a:lnBlToTr>
                    <a:solidFill>
                      <a:srgbClr val="6699FF"/>
                    </a:solidFill>
                  </a:tcPr>
                </a:tc>
                <a:extLst>
                  <a:ext uri="{0D108BD9-81ED-4DB2-BD59-A6C34878D82A}">
                    <a16:rowId xmlns:a16="http://schemas.microsoft.com/office/drawing/2014/main" val="10006"/>
                  </a:ext>
                </a:extLst>
              </a:tr>
              <a:tr h="476335">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a:ln>
                            <a:noFill/>
                          </a:ln>
                          <a:solidFill>
                            <a:srgbClr val="000000"/>
                          </a:solidFill>
                          <a:effectLst/>
                          <a:latin typeface="Arial" charset="0"/>
                        </a:rPr>
                        <a:t>1000%</a:t>
                      </a:r>
                    </a:p>
                  </a:txBody>
                  <a:tcPr marT="45728" marB="45728" horzOverflow="overflow">
                    <a:lnL w="28575" cap="flat" cmpd="sng" algn="ctr">
                      <a:solidFill>
                        <a:schemeClr val="tx1"/>
                      </a:solidFill>
                      <a:prstDash val="solid"/>
                      <a:round/>
                      <a:headEnd type="none" w="med" len="med"/>
                      <a:tailEnd type="triangle" w="med" len="med"/>
                    </a:lnL>
                    <a:lnR w="12700" cap="flat" cmpd="sng" algn="ctr">
                      <a:solidFill>
                        <a:schemeClr val="tx1"/>
                      </a:solidFill>
                      <a:prstDash val="solid"/>
                      <a:round/>
                      <a:headEnd type="none" w="med" len="med"/>
                      <a:tailEnd type="triangle" w="med" len="med"/>
                    </a:lnR>
                    <a:lnT w="12700" cap="flat" cmpd="sng" algn="ctr">
                      <a:solidFill>
                        <a:schemeClr val="tx1"/>
                      </a:solidFill>
                      <a:prstDash val="solid"/>
                      <a:round/>
                      <a:headEnd type="none" w="med" len="med"/>
                      <a:tailEnd type="triangle" w="med" len="med"/>
                    </a:lnT>
                    <a:lnB w="28575" cap="flat" cmpd="sng" algn="ctr">
                      <a:solidFill>
                        <a:schemeClr val="tx1"/>
                      </a:solidFill>
                      <a:prstDash val="solid"/>
                      <a:round/>
                      <a:headEnd type="none" w="med" len="med"/>
                      <a:tailEnd type="triangl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30000"/>
                        </a:spcAft>
                        <a:buClr>
                          <a:schemeClr val="bg2"/>
                        </a:buClr>
                        <a:buSzPct val="80000"/>
                        <a:buFont typeface="Wingdings" pitchFamily="2" charset="2"/>
                        <a:buNone/>
                        <a:tabLst/>
                      </a:pPr>
                      <a:r>
                        <a:rPr kumimoji="0" lang="en-US" sz="2400" b="0" i="0" u="none" strike="noStrike" cap="none" normalizeH="0" baseline="0" dirty="0">
                          <a:ln>
                            <a:noFill/>
                          </a:ln>
                          <a:solidFill>
                            <a:srgbClr val="000000"/>
                          </a:solidFill>
                          <a:effectLst/>
                          <a:latin typeface="Arial" charset="0"/>
                        </a:rPr>
                        <a:t>0.1</a:t>
                      </a:r>
                    </a:p>
                  </a:txBody>
                  <a:tcPr marT="45728" marB="45728" horzOverflow="overflow">
                    <a:lnL w="12700" cap="flat" cmpd="sng" algn="ctr">
                      <a:solidFill>
                        <a:schemeClr val="tx1"/>
                      </a:solidFill>
                      <a:prstDash val="solid"/>
                      <a:round/>
                      <a:headEnd type="none" w="med" len="med"/>
                      <a:tailEnd type="triangle" w="med" len="med"/>
                    </a:lnL>
                    <a:lnR w="28575" cap="flat" cmpd="sng" algn="ctr">
                      <a:solidFill>
                        <a:schemeClr val="tx1"/>
                      </a:solidFill>
                      <a:prstDash val="solid"/>
                      <a:round/>
                      <a:headEnd type="none" w="med" len="med"/>
                      <a:tailEnd type="triangle" w="med" len="med"/>
                    </a:lnR>
                    <a:lnT w="12700" cap="flat" cmpd="sng" algn="ctr">
                      <a:solidFill>
                        <a:schemeClr val="tx1"/>
                      </a:solidFill>
                      <a:prstDash val="solid"/>
                      <a:round/>
                      <a:headEnd type="none" w="med" len="med"/>
                      <a:tailEnd type="triangle" w="med" len="med"/>
                    </a:lnT>
                    <a:lnB w="28575" cap="flat" cmpd="sng" algn="ctr">
                      <a:solidFill>
                        <a:schemeClr val="tx1"/>
                      </a:solidFill>
                      <a:prstDash val="solid"/>
                      <a:round/>
                      <a:headEnd type="none" w="med" len="med"/>
                      <a:tailEnd type="triangle" w="med" len="med"/>
                    </a:lnB>
                    <a:lnTlToBr>
                      <a:noFill/>
                    </a:lnTlToBr>
                    <a:lnBlToTr>
                      <a:noFill/>
                    </a:lnBlToTr>
                    <a:solidFill>
                      <a:srgbClr val="6699FF"/>
                    </a:solidFill>
                  </a:tcPr>
                </a:tc>
                <a:extLst>
                  <a:ext uri="{0D108BD9-81ED-4DB2-BD59-A6C34878D82A}">
                    <a16:rowId xmlns:a16="http://schemas.microsoft.com/office/drawing/2014/main" val="10007"/>
                  </a:ext>
                </a:extLst>
              </a:tr>
            </a:tbl>
          </a:graphicData>
        </a:graphic>
      </p:graphicFrame>
      <p:sp>
        <p:nvSpPr>
          <p:cNvPr id="2" name="Date Placeholder 1">
            <a:extLst>
              <a:ext uri="{FF2B5EF4-FFF2-40B4-BE49-F238E27FC236}">
                <a16:creationId xmlns:a16="http://schemas.microsoft.com/office/drawing/2014/main" id="{18E5AC03-F10F-4B24-A1AB-EA5597DD01EB}"/>
              </a:ext>
            </a:extLst>
          </p:cNvPr>
          <p:cNvSpPr>
            <a:spLocks noGrp="1"/>
          </p:cNvSpPr>
          <p:nvPr>
            <p:ph type="dt" sz="half" idx="10"/>
          </p:nvPr>
        </p:nvSpPr>
        <p:spPr/>
        <p:txBody>
          <a:bodyPr/>
          <a:lstStyle/>
          <a:p>
            <a:fld id="{CB01F547-AE9A-4660-9B4D-B569090EB398}" type="datetime1">
              <a:rPr lang="en-US" smtClean="0"/>
              <a:t>7/17/2018</a:t>
            </a:fld>
            <a:endParaRPr lang="en-US"/>
          </a:p>
        </p:txBody>
      </p:sp>
      <p:sp>
        <p:nvSpPr>
          <p:cNvPr id="3" name="Footer Placeholder 2">
            <a:extLst>
              <a:ext uri="{FF2B5EF4-FFF2-40B4-BE49-F238E27FC236}">
                <a16:creationId xmlns:a16="http://schemas.microsoft.com/office/drawing/2014/main" id="{EEDDFCEF-01B0-4A69-B8D4-4B56415E8AC8}"/>
              </a:ext>
            </a:extLst>
          </p:cNvPr>
          <p:cNvSpPr>
            <a:spLocks noGrp="1"/>
          </p:cNvSpPr>
          <p:nvPr>
            <p:ph type="ftr" sz="quarter" idx="11"/>
          </p:nvPr>
        </p:nvSpPr>
        <p:spPr/>
        <p:txBody>
          <a:bodyPr/>
          <a:lstStyle/>
          <a:p>
            <a:r>
              <a:rPr lang="en-US"/>
              <a:t>ICC Process Operations       ENGT-1340   Rev A</a:t>
            </a:r>
          </a:p>
        </p:txBody>
      </p:sp>
      <p:sp>
        <p:nvSpPr>
          <p:cNvPr id="5" name="Slide Number Placeholder 4">
            <a:extLst>
              <a:ext uri="{FF2B5EF4-FFF2-40B4-BE49-F238E27FC236}">
                <a16:creationId xmlns:a16="http://schemas.microsoft.com/office/drawing/2014/main" id="{C5D5FA8C-6FEF-47B2-87C3-FDCACDB353B9}"/>
              </a:ext>
            </a:extLst>
          </p:cNvPr>
          <p:cNvSpPr>
            <a:spLocks noGrp="1"/>
          </p:cNvSpPr>
          <p:nvPr>
            <p:ph type="sldNum" sz="quarter" idx="12"/>
          </p:nvPr>
        </p:nvSpPr>
        <p:spPr>
          <a:xfrm>
            <a:off x="512333" y="5459886"/>
            <a:ext cx="811019" cy="503578"/>
          </a:xfrm>
        </p:spPr>
        <p:txBody>
          <a:bodyPr/>
          <a:lstStyle/>
          <a:p>
            <a:fld id="{56C76DE9-11CD-450E-BB1E-78CA03BD77EF}" type="slidenum">
              <a:rPr lang="en-US" smtClean="0"/>
              <a:t>8</a:t>
            </a:fld>
            <a:endParaRPr lang="en-US" dirty="0"/>
          </a:p>
        </p:txBody>
      </p:sp>
    </p:spTree>
    <p:extLst>
      <p:ext uri="{BB962C8B-B14F-4D97-AF65-F5344CB8AC3E}">
        <p14:creationId xmlns:p14="http://schemas.microsoft.com/office/powerpoint/2010/main" val="24423923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1579" y="933183"/>
            <a:ext cx="10058400" cy="786810"/>
          </a:xfrm>
        </p:spPr>
        <p:txBody>
          <a:bodyPr/>
          <a:lstStyle/>
          <a:p>
            <a:r>
              <a:rPr lang="en-US" b="1" dirty="0">
                <a:solidFill>
                  <a:srgbClr val="0070C0"/>
                </a:solidFill>
                <a:effectLst>
                  <a:outerShdw blurRad="38100" dist="38100" dir="2700000" algn="tl">
                    <a:srgbClr val="000000">
                      <a:alpha val="43137"/>
                    </a:srgbClr>
                  </a:outerShdw>
                </a:effectLst>
              </a:rPr>
              <a:t>Proportional &amp; Gain</a:t>
            </a:r>
          </a:p>
        </p:txBody>
      </p:sp>
      <p:sp>
        <p:nvSpPr>
          <p:cNvPr id="3" name="Content Placeholder 2"/>
          <p:cNvSpPr>
            <a:spLocks noGrp="1"/>
          </p:cNvSpPr>
          <p:nvPr>
            <p:ph idx="1"/>
          </p:nvPr>
        </p:nvSpPr>
        <p:spPr/>
        <p:txBody>
          <a:bodyPr/>
          <a:lstStyle/>
          <a:p>
            <a:pPr marL="451358" lvl="1" indent="-342900">
              <a:buFont typeface="Wingdings" panose="05000000000000000000" pitchFamily="2" charset="2"/>
              <a:buChar char="q"/>
            </a:pPr>
            <a:r>
              <a:rPr lang="en-US" altLang="en-US" sz="2400" dirty="0">
                <a:solidFill>
                  <a:schemeClr val="tx1"/>
                </a:solidFill>
              </a:rPr>
              <a:t>Reacts only to a change (single step)</a:t>
            </a:r>
          </a:p>
          <a:p>
            <a:pPr marL="451358" lvl="1" indent="-342900">
              <a:buFont typeface="Wingdings" panose="05000000000000000000" pitchFamily="2" charset="2"/>
              <a:buChar char="q"/>
            </a:pPr>
            <a:endParaRPr lang="en-US" altLang="en-US" sz="2400" dirty="0">
              <a:solidFill>
                <a:schemeClr val="tx1"/>
              </a:solidFill>
            </a:endParaRPr>
          </a:p>
          <a:p>
            <a:pPr marL="451358" lvl="1" indent="-342900">
              <a:buFont typeface="Wingdings" panose="05000000000000000000" pitchFamily="2" charset="2"/>
              <a:buChar char="q"/>
            </a:pPr>
            <a:r>
              <a:rPr lang="en-US" altLang="en-US" sz="2400" dirty="0">
                <a:solidFill>
                  <a:schemeClr val="tx1"/>
                </a:solidFill>
              </a:rPr>
              <a:t>Results in proportional “</a:t>
            </a:r>
            <a:r>
              <a:rPr lang="en-US" altLang="en-US" sz="2400" dirty="0">
                <a:solidFill>
                  <a:srgbClr val="FF0000"/>
                </a:solidFill>
              </a:rPr>
              <a:t>offset</a:t>
            </a:r>
            <a:r>
              <a:rPr lang="en-US" altLang="en-US" sz="2400" dirty="0">
                <a:solidFill>
                  <a:schemeClr val="tx1"/>
                </a:solidFill>
              </a:rPr>
              <a:t>”</a:t>
            </a:r>
          </a:p>
          <a:p>
            <a:pPr marL="451358" lvl="1" indent="-342900">
              <a:buFont typeface="Wingdings" panose="05000000000000000000" pitchFamily="2" charset="2"/>
              <a:buChar char="q"/>
            </a:pPr>
            <a:endParaRPr lang="en-US" altLang="en-US" sz="2400" dirty="0">
              <a:solidFill>
                <a:schemeClr val="tx1"/>
              </a:solidFill>
            </a:endParaRPr>
          </a:p>
          <a:p>
            <a:pPr marL="451358" lvl="1" indent="-342900">
              <a:buFont typeface="Wingdings" panose="05000000000000000000" pitchFamily="2" charset="2"/>
              <a:buChar char="q"/>
            </a:pPr>
            <a:r>
              <a:rPr lang="en-US" altLang="en-US" sz="2400" dirty="0">
                <a:solidFill>
                  <a:schemeClr val="tx1"/>
                </a:solidFill>
              </a:rPr>
              <a:t>Generally a stabilizing action</a:t>
            </a:r>
          </a:p>
          <a:p>
            <a:endParaRPr lang="en-US" dirty="0"/>
          </a:p>
        </p:txBody>
      </p:sp>
      <p:sp>
        <p:nvSpPr>
          <p:cNvPr id="4" name="Date Placeholder 3">
            <a:extLst>
              <a:ext uri="{FF2B5EF4-FFF2-40B4-BE49-F238E27FC236}">
                <a16:creationId xmlns:a16="http://schemas.microsoft.com/office/drawing/2014/main" id="{4A2CEE4A-4F48-497B-ABE3-49FFBC098127}"/>
              </a:ext>
            </a:extLst>
          </p:cNvPr>
          <p:cNvSpPr>
            <a:spLocks noGrp="1"/>
          </p:cNvSpPr>
          <p:nvPr>
            <p:ph type="dt" sz="half" idx="10"/>
          </p:nvPr>
        </p:nvSpPr>
        <p:spPr/>
        <p:txBody>
          <a:bodyPr/>
          <a:lstStyle/>
          <a:p>
            <a:fld id="{E564C402-4C0A-4658-A5B2-D95D33CCA3BE}" type="datetime1">
              <a:rPr lang="en-US" smtClean="0"/>
              <a:t>7/17/2018</a:t>
            </a:fld>
            <a:endParaRPr lang="en-US"/>
          </a:p>
        </p:txBody>
      </p:sp>
      <p:sp>
        <p:nvSpPr>
          <p:cNvPr id="5" name="Footer Placeholder 4">
            <a:extLst>
              <a:ext uri="{FF2B5EF4-FFF2-40B4-BE49-F238E27FC236}">
                <a16:creationId xmlns:a16="http://schemas.microsoft.com/office/drawing/2014/main" id="{38FC0CCA-93A9-434F-B1D9-E925D0047B30}"/>
              </a:ext>
            </a:extLst>
          </p:cNvPr>
          <p:cNvSpPr>
            <a:spLocks noGrp="1"/>
          </p:cNvSpPr>
          <p:nvPr>
            <p:ph type="ftr" sz="quarter" idx="11"/>
          </p:nvPr>
        </p:nvSpPr>
        <p:spPr/>
        <p:txBody>
          <a:bodyPr/>
          <a:lstStyle/>
          <a:p>
            <a:r>
              <a:rPr lang="en-US"/>
              <a:t>ICC Process Operations       ENGT-1340   Rev A</a:t>
            </a:r>
          </a:p>
        </p:txBody>
      </p:sp>
      <p:sp>
        <p:nvSpPr>
          <p:cNvPr id="6" name="Slide Number Placeholder 5">
            <a:extLst>
              <a:ext uri="{FF2B5EF4-FFF2-40B4-BE49-F238E27FC236}">
                <a16:creationId xmlns:a16="http://schemas.microsoft.com/office/drawing/2014/main" id="{99F696A4-ED65-4ADE-8153-62A762B67BD0}"/>
              </a:ext>
            </a:extLst>
          </p:cNvPr>
          <p:cNvSpPr>
            <a:spLocks noGrp="1"/>
          </p:cNvSpPr>
          <p:nvPr>
            <p:ph type="sldNum" sz="quarter" idx="12"/>
          </p:nvPr>
        </p:nvSpPr>
        <p:spPr>
          <a:xfrm>
            <a:off x="330416" y="5466345"/>
            <a:ext cx="811019" cy="503578"/>
          </a:xfrm>
        </p:spPr>
        <p:txBody>
          <a:bodyPr/>
          <a:lstStyle/>
          <a:p>
            <a:fld id="{56C76DE9-11CD-450E-BB1E-78CA03BD77EF}" type="slidenum">
              <a:rPr lang="en-US" smtClean="0"/>
              <a:t>9</a:t>
            </a:fld>
            <a:endParaRPr lang="en-US" dirty="0"/>
          </a:p>
        </p:txBody>
      </p:sp>
    </p:spTree>
    <p:extLst>
      <p:ext uri="{BB962C8B-B14F-4D97-AF65-F5344CB8AC3E}">
        <p14:creationId xmlns:p14="http://schemas.microsoft.com/office/powerpoint/2010/main" val="3284637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arn(inVertical)">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434</TotalTime>
  <Words>642</Words>
  <Application>Microsoft Office PowerPoint</Application>
  <PresentationFormat>Widescreen</PresentationFormat>
  <Paragraphs>178</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Gill Sans MT</vt:lpstr>
      <vt:lpstr>Times New Roman</vt:lpstr>
      <vt:lpstr>Wingdings</vt:lpstr>
      <vt:lpstr>Gallery</vt:lpstr>
      <vt:lpstr>Process Controllers</vt:lpstr>
      <vt:lpstr>Controllers</vt:lpstr>
      <vt:lpstr>MOST Common PID Variations</vt:lpstr>
      <vt:lpstr>Controller Terms</vt:lpstr>
      <vt:lpstr>Proportional Band / Gain</vt:lpstr>
      <vt:lpstr>Proportional vs. Gain</vt:lpstr>
      <vt:lpstr>PowerPoint Presentation</vt:lpstr>
      <vt:lpstr>PowerPoint Presentation</vt:lpstr>
      <vt:lpstr>Proportional &amp; Gain</vt:lpstr>
      <vt:lpstr>PowerPoint Presentation</vt:lpstr>
      <vt:lpstr>Reset/Integral</vt:lpstr>
      <vt:lpstr>PowerPoint Presentation</vt:lpstr>
      <vt:lpstr>PowerPoint Presentation</vt:lpstr>
      <vt:lpstr>Derivative</vt:lpstr>
      <vt:lpstr>Controller Outputs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Process Controllers</dc:title>
  <dc:creator>Thomas Raiche</dc:creator>
  <cp:lastModifiedBy>Thomas Raiche</cp:lastModifiedBy>
  <cp:revision>31</cp:revision>
  <dcterms:created xsi:type="dcterms:W3CDTF">2018-03-23T15:28:58Z</dcterms:created>
  <dcterms:modified xsi:type="dcterms:W3CDTF">2018-07-17T19:40:23Z</dcterms:modified>
</cp:coreProperties>
</file>