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Lst>
  <p:notesMasterIdLst>
    <p:notesMasterId r:id="rId13"/>
  </p:notesMasterIdLst>
  <p:sldIdLst>
    <p:sldId id="292" r:id="rId5"/>
    <p:sldId id="293" r:id="rId6"/>
    <p:sldId id="294" r:id="rId7"/>
    <p:sldId id="308" r:id="rId8"/>
    <p:sldId id="295" r:id="rId9"/>
    <p:sldId id="296" r:id="rId10"/>
    <p:sldId id="298" r:id="rId11"/>
    <p:sldId id="309" r:id="rId12"/>
  </p:sldIdLst>
  <p:sldSz cx="9144000" cy="5143500" type="screen16x9"/>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49" autoAdjust="0"/>
  </p:normalViewPr>
  <p:slideViewPr>
    <p:cSldViewPr>
      <p:cViewPr varScale="1">
        <p:scale>
          <a:sx n="137" d="100"/>
          <a:sy n="137" d="100"/>
        </p:scale>
        <p:origin x="864" y="138"/>
      </p:cViewPr>
      <p:guideLst>
        <p:guide orient="horz" pos="1620"/>
        <p:guide pos="2880"/>
      </p:guideLst>
    </p:cSldViewPr>
  </p:slideViewPr>
  <p:notesTextViewPr>
    <p:cViewPr>
      <p:scale>
        <a:sx n="100" d="100"/>
        <a:sy n="100" d="100"/>
      </p:scale>
      <p:origin x="0" y="0"/>
    </p:cViewPr>
  </p:notesTextViewPr>
  <p:sorterViewPr>
    <p:cViewPr>
      <p:scale>
        <a:sx n="66" d="100"/>
        <a:sy n="66" d="100"/>
      </p:scale>
      <p:origin x="0" y="686"/>
    </p:cViewPr>
  </p:sorterViewPr>
  <p:notesViewPr>
    <p:cSldViewPr>
      <p:cViewPr varScale="1">
        <p:scale>
          <a:sx n="62" d="100"/>
          <a:sy n="62" d="100"/>
        </p:scale>
        <p:origin x="-1646" y="-8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309" tIns="46154" rIns="92309" bIns="46154" rtlCol="0"/>
          <a:lstStyle>
            <a:lvl1pPr algn="r">
              <a:defRPr sz="1200"/>
            </a:lvl1pPr>
          </a:lstStyle>
          <a:p>
            <a:fld id="{4824293A-84F4-49B4-8BF0-12D6CB7E03E5}" type="datetimeFigureOut">
              <a:rPr lang="en-US" smtClean="0"/>
              <a:pPr/>
              <a:t>11/18/2019</a:t>
            </a:fld>
            <a:endParaRPr lang="en-US" dirty="0"/>
          </a:p>
        </p:txBody>
      </p:sp>
      <p:sp>
        <p:nvSpPr>
          <p:cNvPr id="4" name="Slide Image Placeholder 3"/>
          <p:cNvSpPr>
            <a:spLocks noGrp="1" noRot="1" noChangeAspect="1"/>
          </p:cNvSpPr>
          <p:nvPr>
            <p:ph type="sldImg" idx="2"/>
          </p:nvPr>
        </p:nvSpPr>
        <p:spPr>
          <a:xfrm>
            <a:off x="330200" y="698500"/>
            <a:ext cx="6197600" cy="3486150"/>
          </a:xfrm>
          <a:prstGeom prst="rect">
            <a:avLst/>
          </a:prstGeom>
          <a:noFill/>
          <a:ln w="12700">
            <a:solidFill>
              <a:prstClr val="black"/>
            </a:solidFill>
          </a:ln>
        </p:spPr>
        <p:txBody>
          <a:bodyPr vert="horz" lIns="92309" tIns="46154" rIns="92309" bIns="46154"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309" tIns="46154" rIns="92309" bIns="4615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2309" tIns="46154" rIns="92309" bIns="4615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309" tIns="46154" rIns="92309" bIns="46154" rtlCol="0" anchor="b"/>
          <a:lstStyle>
            <a:lvl1pPr algn="r">
              <a:defRPr sz="1200"/>
            </a:lvl1pPr>
          </a:lstStyle>
          <a:p>
            <a:fld id="{1F81B549-AD6B-4CE4-9E03-64A7957BA21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81B549-AD6B-4CE4-9E03-64A7957BA217}" type="slidenum">
              <a:rPr lang="en-US" smtClean="0"/>
              <a:pPr/>
              <a:t>1</a:t>
            </a:fld>
            <a:endParaRPr lang="en-US" dirty="0"/>
          </a:p>
        </p:txBody>
      </p:sp>
    </p:spTree>
    <p:extLst>
      <p:ext uri="{BB962C8B-B14F-4D97-AF65-F5344CB8AC3E}">
        <p14:creationId xmlns:p14="http://schemas.microsoft.com/office/powerpoint/2010/main" val="398556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81B549-AD6B-4CE4-9E03-64A7957BA217}" type="slidenum">
              <a:rPr lang="en-US" smtClean="0"/>
              <a:pPr/>
              <a:t>2</a:t>
            </a:fld>
            <a:endParaRPr lang="en-US" dirty="0"/>
          </a:p>
        </p:txBody>
      </p:sp>
    </p:spTree>
    <p:extLst>
      <p:ext uri="{BB962C8B-B14F-4D97-AF65-F5344CB8AC3E}">
        <p14:creationId xmlns:p14="http://schemas.microsoft.com/office/powerpoint/2010/main" val="3480973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81B549-AD6B-4CE4-9E03-64A7957BA217}" type="slidenum">
              <a:rPr lang="en-US" smtClean="0"/>
              <a:pPr/>
              <a:t>3</a:t>
            </a:fld>
            <a:endParaRPr lang="en-US" dirty="0"/>
          </a:p>
        </p:txBody>
      </p:sp>
    </p:spTree>
    <p:extLst>
      <p:ext uri="{BB962C8B-B14F-4D97-AF65-F5344CB8AC3E}">
        <p14:creationId xmlns:p14="http://schemas.microsoft.com/office/powerpoint/2010/main" val="3601292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81B549-AD6B-4CE4-9E03-64A7957BA217}" type="slidenum">
              <a:rPr lang="en-US" smtClean="0"/>
              <a:pPr/>
              <a:t>4</a:t>
            </a:fld>
            <a:endParaRPr lang="en-US" dirty="0"/>
          </a:p>
        </p:txBody>
      </p:sp>
    </p:spTree>
    <p:extLst>
      <p:ext uri="{BB962C8B-B14F-4D97-AF65-F5344CB8AC3E}">
        <p14:creationId xmlns:p14="http://schemas.microsoft.com/office/powerpoint/2010/main" val="3545613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81B549-AD6B-4CE4-9E03-64A7957BA217}" type="slidenum">
              <a:rPr lang="en-US" smtClean="0"/>
              <a:pPr/>
              <a:t>5</a:t>
            </a:fld>
            <a:endParaRPr lang="en-US" dirty="0"/>
          </a:p>
        </p:txBody>
      </p:sp>
    </p:spTree>
    <p:extLst>
      <p:ext uri="{BB962C8B-B14F-4D97-AF65-F5344CB8AC3E}">
        <p14:creationId xmlns:p14="http://schemas.microsoft.com/office/powerpoint/2010/main" val="2492011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81B549-AD6B-4CE4-9E03-64A7957BA217}" type="slidenum">
              <a:rPr lang="en-US" smtClean="0"/>
              <a:pPr/>
              <a:t>6</a:t>
            </a:fld>
            <a:endParaRPr lang="en-US" dirty="0"/>
          </a:p>
        </p:txBody>
      </p:sp>
    </p:spTree>
    <p:extLst>
      <p:ext uri="{BB962C8B-B14F-4D97-AF65-F5344CB8AC3E}">
        <p14:creationId xmlns:p14="http://schemas.microsoft.com/office/powerpoint/2010/main" val="1964811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81B549-AD6B-4CE4-9E03-64A7957BA217}" type="slidenum">
              <a:rPr lang="en-US" smtClean="0"/>
              <a:pPr/>
              <a:t>7</a:t>
            </a:fld>
            <a:endParaRPr lang="en-US" dirty="0"/>
          </a:p>
        </p:txBody>
      </p:sp>
    </p:spTree>
    <p:extLst>
      <p:ext uri="{BB962C8B-B14F-4D97-AF65-F5344CB8AC3E}">
        <p14:creationId xmlns:p14="http://schemas.microsoft.com/office/powerpoint/2010/main" val="3934162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81B549-AD6B-4CE4-9E03-64A7957BA217}" type="slidenum">
              <a:rPr lang="en-US" smtClean="0"/>
              <a:pPr/>
              <a:t>8</a:t>
            </a:fld>
            <a:endParaRPr lang="en-US" dirty="0"/>
          </a:p>
        </p:txBody>
      </p:sp>
    </p:spTree>
    <p:extLst>
      <p:ext uri="{BB962C8B-B14F-4D97-AF65-F5344CB8AC3E}">
        <p14:creationId xmlns:p14="http://schemas.microsoft.com/office/powerpoint/2010/main" val="1516807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1CF28E-85E1-47EE-BE07-4EAA4017DB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1CF28E-85E1-47EE-BE07-4EAA4017DBB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2"/>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2"/>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1CF28E-85E1-47EE-BE07-4EAA4017DB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1">
                <a:solidFill>
                  <a:schemeClr val="tx2">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2752C4-D2F5-4C0F-AE44-032224402EB7}" type="slidenum">
              <a:rPr lang="en-US" smtClean="0"/>
              <a:pPr/>
              <a:t>‹#›</a:t>
            </a:fld>
            <a:endParaRPr lang="en-US" dirty="0"/>
          </a:p>
        </p:txBody>
      </p:sp>
      <p:pic>
        <p:nvPicPr>
          <p:cNvPr id="7" name="Picture 43" descr="GeoTechLogo_Draft04_Transp.png">
            <a:extLst>
              <a:ext uri="{FF2B5EF4-FFF2-40B4-BE49-F238E27FC236}">
                <a16:creationId xmlns:a16="http://schemas.microsoft.com/office/drawing/2014/main" id="{AE39906E-B609-40C7-A80B-BF21756EF759}"/>
              </a:ext>
            </a:extLst>
          </p:cNvPr>
          <p:cNvPicPr>
            <a:picLocks noChangeAspect="1"/>
          </p:cNvPicPr>
          <p:nvPr userDrawn="1"/>
        </p:nvPicPr>
        <p:blipFill>
          <a:blip r:embed="rId2" cstate="print"/>
          <a:srcRect/>
          <a:stretch>
            <a:fillRect/>
          </a:stretch>
        </p:blipFill>
        <p:spPr bwMode="auto">
          <a:xfrm>
            <a:off x="152400" y="4705350"/>
            <a:ext cx="1447800" cy="382651"/>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2752C4-D2F5-4C0F-AE44-032224402EB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2752C4-D2F5-4C0F-AE44-032224402EB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2752C4-D2F5-4C0F-AE44-032224402EB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2752C4-D2F5-4C0F-AE44-032224402EB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2752C4-D2F5-4C0F-AE44-032224402EB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F80378-8F46-4584-BB96-A24F7BCEBC57}" type="datetimeFigureOut">
              <a:rPr lang="en-US" smtClean="0"/>
              <a:pPr/>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2752C4-D2F5-4C0F-AE44-032224402EB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88A5F6-88C0-4A2F-8177-10131F9E1AA7}" type="datetimeFigureOut">
              <a:rPr lang="en-US" smtClean="0"/>
              <a:pPr/>
              <a:t>11/18/2019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2752C4-D2F5-4C0F-AE44-032224402EB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A88A5F6-88C0-4A2F-8177-10131F9E1AA7}" type="datetimeFigureOut">
              <a:rPr lang="en-US" smtClean="0"/>
              <a:pPr/>
              <a:t>11/18/2019</a:t>
            </a:fld>
            <a:endParaRPr lang="en-US"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E1CF28E-85E1-47EE-BE07-4EAA4017DBB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defTabSz="914400" rtl="0" eaLnBrk="1" latinLnBrk="0" hangingPunct="1">
        <a:spcBef>
          <a:spcPct val="0"/>
        </a:spcBef>
        <a:buNone/>
        <a:defRPr sz="3600" b="1"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ueller@cal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744" y="0"/>
            <a:ext cx="9144000" cy="51434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914400" y="1123950"/>
            <a:ext cx="7772400" cy="1102519"/>
          </a:xfrm>
        </p:spPr>
        <p:txBody>
          <a:bodyPr>
            <a:normAutofit/>
          </a:bodyPr>
          <a:lstStyle/>
          <a:p>
            <a:r>
              <a:rPr lang="en-US" sz="3600" b="1" dirty="0" smtClean="0">
                <a:solidFill>
                  <a:schemeClr val="tx2">
                    <a:lumMod val="75000"/>
                  </a:schemeClr>
                </a:solidFill>
              </a:rPr>
              <a:t>Geocoding Questions</a:t>
            </a:r>
            <a:endParaRPr lang="en-US" b="1" dirty="0">
              <a:solidFill>
                <a:schemeClr val="tx2">
                  <a:lumMod val="75000"/>
                </a:schemeClr>
              </a:solidFill>
            </a:endParaRPr>
          </a:p>
        </p:txBody>
      </p:sp>
      <p:sp>
        <p:nvSpPr>
          <p:cNvPr id="3" name="Subtitle 2"/>
          <p:cNvSpPr>
            <a:spLocks noGrp="1"/>
          </p:cNvSpPr>
          <p:nvPr>
            <p:ph type="subTitle" idx="1"/>
          </p:nvPr>
        </p:nvSpPr>
        <p:spPr>
          <a:xfrm>
            <a:off x="457200" y="2571750"/>
            <a:ext cx="3810000" cy="1314450"/>
          </a:xfrm>
        </p:spPr>
        <p:txBody>
          <a:bodyPr>
            <a:noAutofit/>
          </a:bodyPr>
          <a:lstStyle/>
          <a:p>
            <a:pPr algn="l">
              <a:spcBef>
                <a:spcPts val="0"/>
              </a:spcBef>
            </a:pPr>
            <a:r>
              <a:rPr lang="en-US" b="1" dirty="0" smtClean="0">
                <a:solidFill>
                  <a:schemeClr val="tx2">
                    <a:lumMod val="50000"/>
                  </a:schemeClr>
                </a:solidFill>
              </a:rPr>
              <a:t>Thomas Mueller, Ph.D., GISP</a:t>
            </a:r>
            <a:endParaRPr lang="en-US" sz="2400" b="1" dirty="0">
              <a:solidFill>
                <a:schemeClr val="tx2">
                  <a:lumMod val="50000"/>
                </a:schemeClr>
              </a:solidFill>
            </a:endParaRPr>
          </a:p>
          <a:p>
            <a:pPr algn="l">
              <a:spcBef>
                <a:spcPts val="0"/>
              </a:spcBef>
            </a:pPr>
            <a:r>
              <a:rPr lang="en-US" b="1" dirty="0" smtClean="0">
                <a:solidFill>
                  <a:schemeClr val="tx2">
                    <a:lumMod val="50000"/>
                  </a:schemeClr>
                </a:solidFill>
              </a:rPr>
              <a:t>Assistant Director</a:t>
            </a:r>
            <a:endParaRPr lang="en-US" b="1" dirty="0">
              <a:solidFill>
                <a:schemeClr val="tx2">
                  <a:lumMod val="50000"/>
                </a:schemeClr>
              </a:solidFill>
            </a:endParaRPr>
          </a:p>
          <a:p>
            <a:pPr algn="l">
              <a:spcBef>
                <a:spcPts val="0"/>
              </a:spcBef>
            </a:pPr>
            <a:r>
              <a:rPr lang="en-US" sz="2000" b="1" dirty="0" smtClean="0">
                <a:solidFill>
                  <a:schemeClr val="tx2">
                    <a:lumMod val="50000"/>
                  </a:schemeClr>
                </a:solidFill>
                <a:hlinkClick r:id="rId3"/>
              </a:rPr>
              <a:t>Mueller@calu.edu</a:t>
            </a:r>
            <a:r>
              <a:rPr lang="en-US" sz="2000" b="1" dirty="0" smtClean="0">
                <a:solidFill>
                  <a:schemeClr val="tx2">
                    <a:lumMod val="50000"/>
                  </a:schemeClr>
                </a:solidFill>
              </a:rPr>
              <a:t> </a:t>
            </a:r>
            <a:endParaRPr lang="en-US" sz="2000" b="1" dirty="0">
              <a:solidFill>
                <a:schemeClr val="tx2">
                  <a:lumMod val="50000"/>
                </a:schemeClr>
              </a:solidFill>
            </a:endParaRPr>
          </a:p>
        </p:txBody>
      </p:sp>
      <p:sp>
        <p:nvSpPr>
          <p:cNvPr id="19458" name="AutoShape 2" descr="data:image/jpeg;base64,/9j/4AAQSkZJRgABAQAAAQABAAD/2wCEAAkGBhMQERQUExQWFBQUGBYYGBgXFxYVFxgWFBgVFxcYGBcYHCYeFxojGhcUHy8gIycrLCwsFR4xNTAqNSYsLCkBCQoKDgwOGg8PGiwkHyU0LCwpKS0sLC0sNS8sLCosLC8sLCwvLCwsKiwsLCwsLCwtLCwsLCwsLCwsLCwsLCwsKf/AABEIAOEA4QMBIgACEQEDEQH/xAAcAAEAAgMBAQEAAAAAAAAAAAAABQYDBAcCAQj/xABEEAABAgMFBQUGAgkCBgMAAAABAAIDBBEFBhIhMUFRYXGBEyKRobEHMkJSwdFy8BQjM2KCkqKy4RbCJDRDc9LxFSV0/8QAGgEAAgMBAQAAAAAAAAAAAAAAAAQBAwUCBv/EAC4RAAIBAwMDAgUEAwEAAAAAAAECAAMEERIhMSJBURNxMmGBkdEUM7HBI0LhBf/aAAwDAQACEQMRAD8A7iiIiEIiIhCIiIQiLHBmGvrhINDQ03qMiEyIiKYQiIiEKIvS+ks7iWj+oH6KXVXvhOg4YY2d53PQDwqeoVFwwWmZbRXLifblu/aj8J/uVnVFu5PiFGFcmvGE8K6Hx9VelXaMDTx4ndwuHzCIibi8IiIhCLWtC0WQG4ohoKgb8zw/OiyS00yI0OY4OadoUahnHeTg4zMqIimRCIiIQiIiEIiIhCIiIQiIiEIiIhMM5L9oxza0qNVVpGddLxDUZaOHL6hW9VO3WAR3U20PiEheDTioORGrc5yh4lol5hsRoc01BWRUWBNvhmrHFvoeY2rd/wBRRt4/lCEvlx1DeDWxztLascaYawVc4NHE0VZgRpuY91xDd+TR4gVPRbbLq1ziRHOPD7mqtFdnHQv32nBpqvxNPlo3qaARC7x+YigHTUqrxYhcSSak5kneVb/9KQf3/wCb/Cq0/KGFEcw54TrvBzHkUjcirsX4jNE0+Fmmp6yr1OhgNiDG0aEe8B9VA0VqlbnNwjtHuxbQ2gA4Zg1XFuKhOac7qlMdcl5K2YMb3Hiu45O8Ct1V2JcqH8L3jnhP0CwRbFm4I/VRi8DZWh8HVC0hUqqOpft+InoQ/C33lpWGam2Qmlz3BoG0/TeVQ414ZppLXRHNI1GFoPoo2YmXxDV7i47ySfVUNfAfCPvLVtT3M3LwW2ZqJlUMbkwbc9p4lXmxLNEvBazbq473HX7dFzqy2gx4QOhez+4Lqiiz62ao3MLnpAQcQiItGJwiIiEIiIhCIiIQiIiEIiIhCIiIT4SqbaEz2kRzthOXIZBTNuWj/wBJmbjrT05la0tdtzhV7sPClT1Wdclqp0IM45jdHCDU0g3LesSXZEigP0oSBvI2evgsE9KOhPLXbPMbCsMOIWkEGhGYPELPXofqHEaPUu0voFF9WlZVptjsro4e8OO/kt1b6sGGRMsgg4MKi2/ExTETmB4ABXh7qAk6DPwVJsuTMzHz0JLncq1p1Jok7zLaUHcxm32yxkVWhruXS4b8QBGhAPiqheWxRCIfDFGHIjcdnQ/RWGwJjHLwztAwn+HL0AXNqppuyGdVyHUMJIIi07UtJsvDL3a7BtJ3J8kKMmKAEnAlavxGaXw2imMAkngaUB8CVWFlmpl0R7nuNXONT+dySss6K9rG6uNAsGq/qOSO81kXQuDNeHELSHDUEEcxmF1OQnGxobXt0cK8jtHQ5KuRbhtwd2IcfEDCegzHmo6yp+JZ8Uw4wIY7Uaj8bTt4pujqtz1jYxapprDp5EviLzDiBwBBBBFQRoQV6WpEYRERCEREQhEREIRFgnmvMNwZTERlXLn1UE4GZI3Mz1RU+FORYBw1LafCcx4fZb7bzupmwV5kJRbxP9tjLzbt23lhUTaltBnch5vOVRnT7lRM3bcSJlXCNzfvqtm7koHOLz8OQ5nb4eq4NyaraKffvOhR0DU/2klZVl9mMTs4h1OtK7B91IoicRAgwIuzFjkyEvPK1Y141aaHkf8APqo2xrLbHx1JGGlKU1NdfBWadgdpDc3eD47PNQl1H96IODfqkqtIGuueDGEc+kcdppR7OjSjsbcwPiGlNzhsCsNl2q2O3LJw1bu+4W6Qqxbko2XcIkJ4Y6vu1z5gbt40XZQ2/Uvw9x+JAYVdjz5kteCZ7OA/e7uj+LXyqsN15LBBxHWJn/CNPqeqr1q206YDAQG4a1odSdvD/K9vvsWANHZNoAAM9B1XC1lerqGTgbbTo0ytPB2lvnpQRYbmH4hTkdh8aKCujHLTEhOyLTWn9LvooyHfp52wj4/+S1YFtFsftqAknMDIGood/NFWsodWwR5yO0EQlSuQZeJ+fZAYXvOWwbSdwVSbLxrQiFx7rBlU+60bh8xXqUiidj1jvDWj3WVpXgD67T6XGFDDQA0AAaAaLvH6jf8A1/mc/s+8p947vwpeC1zK4sQBJNa1B2aDML1ciRq98U/D3RzOZ8qeKkb7O/4dvF49HLautLYJZm91XH+LTyouBSX9RsNgMzs1D6O/eSy1LSsxkwwseK7jtB3grbRPkAjBigJG4lIkrSiWbF7GLV0I5tI2A/E3hvb+TcpaaZFaHMcHNO0fnJQ19JNr5YuNA6GQWnmQCOv0CoEvaESCaw3uYeB15jQrPNY2zaDuO0bFMVl1DYzrqwTc6yC0uiODGjaT6bzwXOHXymyKdr1wsr6LUlpWPPRAAXPdtc4kho3k7BwCk3oOyAkyBakbsdp1SWmGxGNew1a4Ag8CsqjrCsn9FgiHjL6EmpyArqANgr6qRTykkDPMVbGdoREXUiEREQmnaVmtjNocnD3TuP2VPiNLSWnUGh6K+KpXjaBHNNoaTz09AFnXtMY1943buc6ZHY1uWbazoJOVWnUfUHesYsqKW4sDqHx8NVqkLPGumQ3EaOlhiW+Wt+E/bhO52Xnot9jwRUEEcM1T5Cx3xmlzcIANMzt6Bbbbux25te0Hg5w+i0qdeqRkrmKPSQHZpZ1WJWM2Xm4gcaNOLzo4fZeosWcgNxOIc0ak0P2Kr9q2qXOxOpidQUGQ3KKtUsVCg6s94KoQEsdpNWreomoh9xu/4jy3Ktxor31I1O05nqsbKnvO3eGY2efVSErJufRzchsFK14lN07bP+Soc+/GfGJnVbs/DT2/n7yOgwHOHe1FQaqOnJHMkDKtNmqnOxNTqDt2LWiyy3qNuEcsD9JlPVLDBlcdDLTVesVRVuW+hz3KSiQKEc1rR5QA5CmzLIUz1H50VV6E2yN/MsoE9pjZaz2a94ZcDsGu/XwVmsK+LmUDTibtY7Uct3oqhFbn+eP1IWlEyo6tC06g0zGVfUrEa3UnKbH5fiatO5YbNuJ0+8NsMmmwWQ61LswRQgmjRwOpVygwg1oaNGgAdBRcase2i8iuT2moI0JG7jkrfIfpc6HER8IBoRiwnPgwaJZKjpUYOvUY8VV0BQ7S5TU/DhCr3tbzIHltUDP35gsyhh0Q/wArfE5+S1m3DJzdGqeDa+ZctW1bmNgwnxO2PdFaFozOwa7SuqlSvjIXEhEpZwTmQ1r3gizJ75o0aNbkOfE81FRCsjWkmgzJ3KcgXGmHsxHCw7GuJxdaCg6rMCvVORvHspTGOJXmMLiAMySAOZyC6vYlkNloQYNdXH5nbT9lzWzIBZNQmuFCIrAQdhDgutJ6xQbseYrdNwIREWnEYRERCEREQhVgwu3nXD4WnPkwAU8VYpqOIbHOOjQT4KEuoyvaPOpIHqT6pWthnVPr9pfT6VZvpLAou17FEYVb3X79h4H7qURXugcYaVKxU5EqdiThl4phxO6HZGux2w8j9lbFo2rZLY7c8nDR30O8KFhW6+A18KIDjaKNPpXeNoKWVv0/S3HY/wBS5h6u6895r3ttkVLa9yHrxdu6aeKp7Ihc4k76+A8sj5JbU3VwbXTM8zv/ADtWKWcMs/zn9Pou6Ckg1G5P8RS6ff0xwP5k/Z8P88xRWKThgDgB6KuyMTbz9f8A0t6PaHwg5beKbpUjUbAiJcLuZtzbGvOICn14qLmYVFuNm8lpTMWq16akbRRjncyKm2KNMSlQeFFJztRqCOiiHCrgc6V12ZZ0qmKyhqZDStCQ201ZqDU6nWutNvlqo+YlquqfDiApOORTP94nlkfDVaUV+YO6nkRn5nyWGtRl4M0tIM1qUOWVNNnXh/hW+6N4jDc19a07rxvbv57eYVOe6n53aLLZ8z2cRp2aHkcz56ckrXplxkcjcRu3qaGweDzP0LDiBwBBqCAQd4Oipd6rUdMxGy0HvUOdPifu5NzqfstGUvHFEAS8MEvcaNcNQ13wjjXbsBVru5d9sqypoYrh3ju/dHD1Sxc3A0rx3P8AUd0iidR+n5nm792WSwDnUdFOrtjeDfuptETaIqDCxdmLHJlIvrI9jHhTA0Lm4vxMIIPUD+lXYGqhr4yvaScXe0B4/hOflVZLrz/bSsN20DC7mzLzFD1VKAJVYed/zLWOqmD42ksiImZRCIiIQiiIl6pcaOJ5NP1oouevcXCkIYf3jmeg0Hml3uaajn7S1aLntM96rTFBCac9XfQfXwWW6EWsN42h1ehA+xVVc6pqcyV6gx3MNWuLTvBos0XJ9X1DHTR6NAnR1hjzjIfvua3mQFRH2lFdrEef4j91t2ZYMSP3j3WfMdTyG3mmxdlzhF3lBtwoyxk3M3rhN90F5/lHic/JV+1590Zwc5mDLLXMV3nVWyRsSFB0bV3zOzP+OirN9Y9IhPyw6/3Fc11qlOs/QSaRQN0j6zncvap7dz2mjsZc05HIUA1FNBoV1668+JqXbEcxodUtNAKEtyqNw4LhEKIQQRqFfJG23S8hKxWnCRHijaRoag01BW3Wt9GNPExqVbJJaWS8tjGE4xWD9W4HFTLA47fwnyPPKIs+0XwM2kEEioycD+c9FdrItWFOwMTaEOFHtOdCRm07x9FRreu6ZWLl+yce4dSP3TxG/au7Z1GVYgD2nFxTOzpJm81pERTDFAwBpoANoBzOu1bboP6LJmMADFcGnERXDjI05A+Kr18CRMv3YWf2NVxu/aMOalm6Oo0MiNOdCBQ1G46q12C0kK8d/wDshFLVXB53xKL/AKrjsdXtC8bWv7zSNxB06LdvVPwoknLxITWsa6I6rQAKPwEOBpty15KQt32eB9XS7sB+R1S3o7VvWq57a8KPL/qIwcwB2MNOlSMOIEZGoFKjcrf8VbdNpWRUpZDby/XDtV8d8SHEwvDWtLSWtqKHCRUDMFevaJa8SUEHscLMePEcDHHu4KDvA7yob2TRiY8YHZDb/cpP2n2HMzRlhLw3Pw9piphAFezpUuIA0KzjSIfQTHVbNPIldsz2hRobwYzIcWGaV/Vsa4DaQWgCoGdCPBaXtFc0zziymF0OEQRpQtBBy/Oa3r6WMZOUk4TjV9YxfTTE8MJAO4Cg6Knzcy59C9xdQBgrrhYC1rRyAoq4Engy3XYtd8Ls4jAHOAw0IrXYdNuWxXmSv5CdlEa6Gd47zfLPyVBuFEpFg8ItPEj7rq1oWHBjj9YwE/MMnfzDNZtNKgZtB4PBmmzIVUsO3M9ydsQY37OIx3Cor4HNbi59blyHwQXwiYjBmR8bR/u6Z8FAwLXjQx3Ir28A408NENdtTOKiwFurjKNOmXljBspHJ+Rw6uyHmVULhWyIcR0Fxo2JQt/GMqdR6BV6btWNGyiRHvA2Ekjw0WrWiUqXeqoHUcRhKGEKnvO2oud2N7QHwwGxm9oB8QNH9a5O8lPt9oEoRUl44Fh+lVpJdUmGc494k1B1PEsqKO/+fg/MfAorta+ZXpPiRjrlt2RHdWgqNnrrxYYq2jwPl1/l+yuyKhrSmRsMS0XDicxXuHDc40aCTwBPop+9lmBpEVooHGjqfNsPXPwUldOEBArTMudU8jQJBbYmp6ZMbNYBNYlQiS72+81w5tI9QpayLzOhANeMbBpT3gOG8K5rUmLJgxPehtPGlD4jNNC0ZDlGlBrqwwwiStWFG9xwJ3aO8CqjfhtYj+ML6OU1M3QhnNjnMP8AMPv5qAtqzokFze0djqKA1JNBsz01UV2qaOpfqJNJU1dJnI4T1bJp3/1Mv/8Aoi/2qrfoTu3MIYQcZaMTgxuRNKucQAKbSr7MWCw2ZCgialTGhxHRC3t4eEh9RhDq6gU4ar07OOkzACHcSFureV8lGD25sdQPZsc3/wAhsP3XZYsOFOwNcUOIKgjUbiNxBX58iAtcWkirSRkQ4VB2EZEcQrrcW+Yl34Hn9U896pzY4/EBu379diWu14YSy3fGVM3b7RsM48Vyozj8A8FoznayUwQ15bEbTvNqAQ4AjX3tdDuXq/ccfp0Qg5YYeY21Y3bVWS99mQZtwEONCEzDaGljnAYmkVA194Vy5pMEjiWlckz5Y3tIaaNmQG1oO0bpzc3YOIWx7UJBr5IxDTFCc0tPB7g1w5GoPQKkuuVNPIa9ogsqMUR72BobtPvZ5bvJbntFvpCiw2ysu7GxpaXvGhwe61p+LPMngFfRUlgRIZughpk9j7v+Ij/9tv8Aetn2zTT4ZlCxzmH9dm0lp/6W0LH7MpZko6LFjzEuztGNa1vbwi7XES6jstmXNZ/afLw59kEwJmWc6EX1aY8JpIfhzBLqZYdu9XEj189v+SAP8WJW7cvGZyRk3RHYo0N0Zj9KmmDC4jZUUz2kFVrb/nqtaAwse9ppVtQcJDhUGho4VBGuYNFnP58CqKyhX2kqSRvLfcOHWJCrtjN8i37Lrk/asKAKxHhvDaeTRmVya6lmOi9lDY4McRixEkU+LKmdVepS4EMGsWI+IdtO6OpzJ8Vj03cs+gd+ZqsqhV1HtxIy3L9OiAsgjA0ihc73jXcNG+vJViFIRYnuQ3u/C1x9AurSlhwIXuQmA76VPic1vIa0eoc1Gki4VBhFnGJqSiQjSIxzCdjgR6rXcV1K+suHScQkZso4HcQ4Vp0JCqVxbDEeKYjxVkKmR0LzpXeBSvgkqlqVqimp5jKVwULntNeyLlzEwA6ghsOhfWpHBoz8aKdZ7M2U70Zx/C1o9aq6otFLKko3GYm1y542le/0bD+d/wDT9kVhRXehT8Sv1W8wiIrpXNS1ZPtYL2bSMvxDMeajbnRawC3a1586H7qdVXsiOIM5FhHJryac/eb5EjwS1TC1Fb6fiXJ1IV+stCItS0bSZAZieeQ2k7gmCQBkyoAk4E+2laLIDC93QbSdwVTfZ0aba+Ydll3W7wNg3DXmV5lw+fmO+aNGZA0a3cOJ3q7MhhoAAoAKAcAkwP1GSfh7fmMfs8cz893xkSyKIg92IM/xNy8xTwKgWvXWb+XcHeYBRsTvMOxrhs/OwrkkaGWOLXCjmmhHELX/APOraqfpN8S7fTtM+8pYbWOD/PeZmxVkZHoQd35K1A5fcS0iARiI4k8Iun3OnmvkSLtNeXLwWjJxat5bdabvzwWKbmzUtBNBrxWWKRL6YxnbM8xI5calYnRFjLl5LlqDAGBF56JWNzl8L14JROsTPKxw051z3LelD2z2sAyJzPDb5KLa2qvdwbsGM9tRQvzJ+WGNTzOXks6+ZUXV/sdh7xu2Qu2DxyZZJK7kfsGzMPItNWtHvYW/EN+dctwVyu1eds03C6jYoGY2O/eb9timoUIMaGtFA0AAbgMgqJfSxTLvExB7oLs8OWF+wjcD681immbca13Hcf3NMOKx0t9JfkVZute5swBDikNi7DoH8tzuHgrMnKdRai6lizoUODIO+sYNkov72Fo6ub9Kr7c6z+xlGfM/vn+LT+nCoe/s1jfAlgc3uDndTgb6uPRXFjAAANBkOQVC4asW8ACWt00wPO89IiJqUQiIiEIiIhC5/eh5bNvINCMBB44Wq/veACTkBmTwC5na0720Z7xo45chkPIJC+YBAPnG7UdRMnhfl2CnZjHTXF3a76Ur0qq7OTz4zi57iSfAcANgWBeocMuIDQSToBmSs96z1NmMcWmqbgSwXbt6FLscHtdic6tQAaigoNdmfipV99oI0bEPQD6qLs+5cR9DFdgG4Zu+w81YJS7MvD+DEd7+95aeSfoivpAGAPnFKhpZzzK/alvOnGdmyATmCDm4gjdQUG7qqJem6znknCWRmjQ5YhsB47iu3MYAKAADcMlSo8l+mT8VhJDWg5jZgAaP6l0wqUnWorZbiQpSopQjpnCngtJBBBGRByIKY11C9dwjq9vKKzyDh9D0K57aF340HMtxN+ZuY67R1W3b3yVelulvB/rzMyrasm43HmYpKYoaHQ815nKB2W3qtWhWWBAxVqaU8ymSAra8xfkYnguXkuX0QyVkbKncVYWAkYmFe2w1twLOe80a2vKnnuVuuvcF8dwqK01+RvM/EeASla7SntnJ8DmMUqDPv28yFsCwTEc1zm1BIwt2uJ0y3eq6RYtrRJAOD5Y941LiHMNBoKkEU18Ut2whIOgPa4uzqa/Mwh2Q2AjZwXRGODgCMwRXoVhk1K9UsxwRwOeZp9FJAAMgyqQ/aNB+KHEHItP1C1rXvxAjQYkMQ3kvaQMWEAHYcidDQ9FZZy78vF9+EwneBhPi2hVftD2dMOcGIWnc/vDxGY81zUW5xgEGSho53BEodaKekL9zMJuElsQbMYNR1BFeqjrYsKNKmkRtAdHDNp6/QqOWUGekdtjHiFqDzJSWtJ0achxYhqTFhk7AAHNAA3ABddXDS6i63dm3GzcBrq99tA8bnb+R1/8AS0LCpksp5O8Uuk2BEl0RFqRGEREQhY5iYbDaXPIa0akrIsczLtiMcxwq1wIPIqDnG0kfOUe8d6THBhw6iHtOhd9hwUC2C46NceQJXRLNuzAgD3cbvmdQnoNApUBZ5tXqHVUbeNi4VBhBORnJXK4bWYYhy7QHPfhIFKcK1VhnbNhxhSIwO47RyOoVTmrKi2fFEaHV8PQ78J1DvvvXIoGg4fkTo1RVXTwZdkWvIT7I7A9hqD4g7QdxWwtIEEZESIxsZ5iRA0EnQAk8hmqdcl2OPGedSK/zOqfRTd7J3spV+9/cH8WvlVVm5NoMhxYmNzWgsFC4gCoOmfA+STrOPWRYzTU+kxl9IrqqNe2Tl2ODYQPbOIqxmbaHeNhOwBbVtX0r+rlgSTljpv2MG08SpC7d2+x/Wxe9GdnnnhrrntdvP5JUYVzoTfyfHtIQGl1N9pQbYu0YRb20MAvFQRSvEEjaN3FYo3s9i69lE6UcPJX+/Uljlw/bDcD/AAuyPnh8Fu3WtARpZhrVzO47m3TxFCuFRlqGnqPkSWKsgfSPnOYQvZ3GOsOKedB6r5Z10REimC1lXgurjOQLcjWmWuXVddtSeECC+IfhBI4nQDqaKs+z+UJEWM7MuOEH+p3iSPBdOra1TWd+faQmnSW0iQFhyMCDMGHNsLaZAaMDt7qag7DoulwITWtAYAG7A0ACnCijreu+ybZn3Xj3X7RwO8cFTJS3ZmzonZRBiaPhccqb2O2Dy4KFP6Y4YbHv+Z0R6w6efH4k/wC0Nn/DNO6IPNrgpO6s52spCO0Nwnmzu+gCrN6L0wZmVDWVxlzSWkUIAqSa6Hd1WX2dWj+0gk/vt8g7/afFQtVf1Gx2IgaZ9HccGXdEWvPTzIDC+IcLW/mg3ngnyQBkxQDMhb9zTGSjmupieQGjiCCT0A81zSXlnxDhY1z3bmgk+St0GzotrRu1fWHAbk3fQbG8Ttd9ldrPs2HAZghtDRw1PEnUnms1qJuX18L2+cdWoKK6eTOVuuhOUr2DvFpPgDVakrNxpOLVuKG8aggio3Fp1C7QtW0LLhTDcMVgeOOo5HUdFLWAG6NvAXWdmG00rsW26bgdo5mA1LeDiKVLdtNnQqXWGUlGwmNYwYWtFAOCzLQQEKAx3ijEE7QiIupzCIiIQiIiEL45oIIIqDqCvqIhKXakpEs6J2sD9i895hzAO48Nx2ac5ezr4QIo7zuydtDtOjtD5KZmZdsRrmOFWuFCOBXK7YkTLxnwznhOR3tOYPgs+qWtzlPhPaOUwtYYbnzJS91uiYeGsNYbK5/M46nls8VALx2ik7sSwjTUNr/dqTTfhBcB5LOJNV9+THABTX2lqujdvswI0Qd8+6D8IO38R8laURbtOmKa6RMp3LnJmvaMqIsJ7D8bSOpGXmueXTtv9FjUflDfk790jR3TMHgeC6WuRW3DDJiM3dEfTliJCTvCUK1BGbYBgyGWK/NuiIWwYbgWjvOINQTsFRu16jcrNdeU7OVhDaW4jzf3vqFypgxENG0geOS7RDYGgAaAADkMlFqxq1GqGFdQiBBPSirw2Cybh4Tk8ZsduO48DtUqifZQwwYorFTkTi0zLuhvcx4o5pII4herOtB0CKyIzVhrzG0HgRUKye0eCwRobh77mnEOAIwk+Y6Korz1VfSqEA8TYRtaZPedJi+0KXEPE0Pc/wCSlKHi45U5VURZ8vGtWL2kY4YDD7oyBPyjed7lT2MLiANSQBzJoF2azZFsCEyG3RgA5naepqeqfoM9yevgdopVVaI6eTM0KEGNDWgAAUAGQAC9oi1IjCIiIQiIiEIiIhCIiIQiIiEIiIhC577QQP0hm/sxX+Z1F0JcsvBPGam3dmC6pDGAbaZCnM1PVJXrD08eY1ajrzIlbcrJx6h8NkSozDmtdlxBAV9u/dGHAAdEAfF3nNreDR9VYUvTsSRljiWvdAHCjMosnfeNCymIRcPmoWO6gih8lMQL+SrtXOZzaT5tqrC5tdc1FT91paN70MNPzM7h8sj1Teiso6Wz7iL66bcjHtMES+soBXtK8Ax9fMLnFpznbRokSlMbi6m4E5KwW3cSJBBfCPaMGZFO+ByGTungqqs26qVWwtQYjtBEG6GZIMXC5rvlIPgarqMve6Ve0HtWt4Oq0jhn9FykuVrsK4T4zQ+M4w2nMNA75HGuTfNFq9RSQgzCuqEZY4lmm77ykMftMZ3MBPmaDzULOXrm5gUloD2tPx4S53Q0wjzVls67kvA9yG2vzO7zvE6dFJrTNOq46mx7fmI6kXgZ95yeNdqdeS50KI5xzJJBJ8TVRc5KRIJpEY5h3OBHhXVdsWvPSEOOwsiNDmnYfUHYeISz2AI6Tv8AOXrdnuJx2yXgTEEnQRIdeWILtS5Hee7rpOLQEmG7NjtuWw/vBdIu3a36TLsifFTC78bcj469VFllGam3MLnqAccSUREWnEoRERCEREQhEREIRERCEREQhEREJ5iQw4Fp0IIPI5FQlj3RhS0V0RpLsqNDqHBXWh27lOouGRWIJHE6DEAgQiIu5zCIiIQua38sYQYwiMFGxakjYHj3vGoPiulKre0SEDKtPyxG+YcPslbtA1I/LeX27FXErFyLIEeYq4VZCGIjYXfCPGp/hXUFT/ZrCHYxXbTEA/laD/uKuCizQLSB8ybhsv7QiIm4vCIiITUtKy4cywMitxNBDqVIzHEdR1WeBAaxoawBrRkABQDoFkRRgZzJycYhERTIhEREIRERCEREQhEREIRERCEREQhEREIRERCEREQhV2/f/KH8TPVEVVb9tvaWUvjEw+zz/ln/APdP9rFaERRb/tiTW+MwiIrpVCIiIQiIiEIiIhCIiIQiIiEIiIhP/9k="/>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9460" name="AutoShape 4" descr="data:image/jpeg;base64,/9j/4AAQSkZJRgABAQAAAQABAAD/2wCEAAkGBhMQERQUExQWFBQUGBYYGBgXFxYVFxgWFBgVFxcYGBcYHCYeFxojGhcUHy8gIycrLCwsFR4xNTAqNSYsLCkBCQoKDgwOGg8PGiwkHyU0LCwpKS0sLC0sNS8sLCosLC8sLCwvLCwsKiwsLCwsLCwtLCwsLCwsLCwsLCwsLCwsKf/AABEIAOEA4QMBIgACEQEDEQH/xAAcAAEAAgMBAQEAAAAAAAAAAAAABQYDBAcCAQj/xABEEAABAgMFBQUGAgkCBgMAAAABAAIDBBEFBhIhMUFRYXGBEyKRobEHMkJSwdFy8BQjM2KCkqKy4RbCJDRDc9LxFSV0/8QAGgEAAgMBAQAAAAAAAAAAAAAAAAQBAwUCBv/EAC4RAAIBAwMDAgUEAwEAAAAAAAECAAMEERIhMSJBURNxMmGBkdEUM7HBI0LhBf/aAAwDAQACEQMRAD8A7iiIiEIiIhCIiIQiLHBmGvrhINDQ03qMiEyIiKYQiIiEKIvS+ks7iWj+oH6KXVXvhOg4YY2d53PQDwqeoVFwwWmZbRXLifblu/aj8J/uVnVFu5PiFGFcmvGE8K6Hx9VelXaMDTx4ndwuHzCIibi8IiIhCLWtC0WQG4ohoKgb8zw/OiyS00yI0OY4OadoUahnHeTg4zMqIimRCIiIQiIiEIiIhCIiIQiIiEIiIhMM5L9oxza0qNVVpGddLxDUZaOHL6hW9VO3WAR3U20PiEheDTioORGrc5yh4lol5hsRoc01BWRUWBNvhmrHFvoeY2rd/wBRRt4/lCEvlx1DeDWxztLascaYawVc4NHE0VZgRpuY91xDd+TR4gVPRbbLq1ziRHOPD7mqtFdnHQv32nBpqvxNPlo3qaARC7x+YigHTUqrxYhcSSak5kneVb/9KQf3/wCb/Cq0/KGFEcw54TrvBzHkUjcirsX4jNE0+Fmmp6yr1OhgNiDG0aEe8B9VA0VqlbnNwjtHuxbQ2gA4Zg1XFuKhOac7qlMdcl5K2YMb3Hiu45O8Ct1V2JcqH8L3jnhP0CwRbFm4I/VRi8DZWh8HVC0hUqqOpft+InoQ/C33lpWGam2Qmlz3BoG0/TeVQ414ZppLXRHNI1GFoPoo2YmXxDV7i47ySfVUNfAfCPvLVtT3M3LwW2ZqJlUMbkwbc9p4lXmxLNEvBazbq473HX7dFzqy2gx4QOhez+4Lqiiz62ao3MLnpAQcQiItGJwiIiEIiIhCIiIQiIiEIiIhCIiIT4SqbaEz2kRzthOXIZBTNuWj/wBJmbjrT05la0tdtzhV7sPClT1Wdclqp0IM45jdHCDU0g3LesSXZEigP0oSBvI2evgsE9KOhPLXbPMbCsMOIWkEGhGYPELPXofqHEaPUu0voFF9WlZVptjsro4e8OO/kt1b6sGGRMsgg4MKi2/ExTETmB4ABXh7qAk6DPwVJsuTMzHz0JLncq1p1Jok7zLaUHcxm32yxkVWhruXS4b8QBGhAPiqheWxRCIfDFGHIjcdnQ/RWGwJjHLwztAwn+HL0AXNqppuyGdVyHUMJIIi07UtJsvDL3a7BtJ3J8kKMmKAEnAlavxGaXw2imMAkngaUB8CVWFlmpl0R7nuNXONT+dySss6K9rG6uNAsGq/qOSO81kXQuDNeHELSHDUEEcxmF1OQnGxobXt0cK8jtHQ5KuRbhtwd2IcfEDCegzHmo6yp+JZ8Uw4wIY7Uaj8bTt4pujqtz1jYxapprDp5EviLzDiBwBBBBFQRoQV6WpEYRERCEREQhEREIRFgnmvMNwZTERlXLn1UE4GZI3Mz1RU+FORYBw1LafCcx4fZb7bzupmwV5kJRbxP9tjLzbt23lhUTaltBnch5vOVRnT7lRM3bcSJlXCNzfvqtm7koHOLz8OQ5nb4eq4NyaraKffvOhR0DU/2klZVl9mMTs4h1OtK7B91IoicRAgwIuzFjkyEvPK1Y141aaHkf8APqo2xrLbHx1JGGlKU1NdfBWadgdpDc3eD47PNQl1H96IODfqkqtIGuueDGEc+kcdppR7OjSjsbcwPiGlNzhsCsNl2q2O3LJw1bu+4W6Qqxbko2XcIkJ4Y6vu1z5gbt40XZQ2/Uvw9x+JAYVdjz5kteCZ7OA/e7uj+LXyqsN15LBBxHWJn/CNPqeqr1q206YDAQG4a1odSdvD/K9vvsWANHZNoAAM9B1XC1lerqGTgbbTo0ytPB2lvnpQRYbmH4hTkdh8aKCujHLTEhOyLTWn9LvooyHfp52wj4/+S1YFtFsftqAknMDIGood/NFWsodWwR5yO0EQlSuQZeJ+fZAYXvOWwbSdwVSbLxrQiFx7rBlU+60bh8xXqUiidj1jvDWj3WVpXgD67T6XGFDDQA0AAaAaLvH6jf8A1/mc/s+8p947vwpeC1zK4sQBJNa1B2aDML1ciRq98U/D3RzOZ8qeKkb7O/4dvF49HLautLYJZm91XH+LTyouBSX9RsNgMzs1D6O/eSy1LSsxkwwseK7jtB3grbRPkAjBigJG4lIkrSiWbF7GLV0I5tI2A/E3hvb+TcpaaZFaHMcHNO0fnJQ19JNr5YuNA6GQWnmQCOv0CoEvaESCaw3uYeB15jQrPNY2zaDuO0bFMVl1DYzrqwTc6yC0uiODGjaT6bzwXOHXymyKdr1wsr6LUlpWPPRAAXPdtc4kho3k7BwCk3oOyAkyBakbsdp1SWmGxGNew1a4Ag8CsqjrCsn9FgiHjL6EmpyArqANgr6qRTykkDPMVbGdoREXUiEREQmnaVmtjNocnD3TuP2VPiNLSWnUGh6K+KpXjaBHNNoaTz09AFnXtMY1943buc6ZHY1uWbazoJOVWnUfUHesYsqKW4sDqHx8NVqkLPGumQ3EaOlhiW+Wt+E/bhO52Xnot9jwRUEEcM1T5Cx3xmlzcIANMzt6Bbbbux25te0Hg5w+i0qdeqRkrmKPSQHZpZ1WJWM2Xm4gcaNOLzo4fZeosWcgNxOIc0ak0P2Kr9q2qXOxOpidQUGQ3KKtUsVCg6s94KoQEsdpNWreomoh9xu/4jy3Ktxor31I1O05nqsbKnvO3eGY2efVSErJufRzchsFK14lN07bP+Soc+/GfGJnVbs/DT2/n7yOgwHOHe1FQaqOnJHMkDKtNmqnOxNTqDt2LWiyy3qNuEcsD9JlPVLDBlcdDLTVesVRVuW+hz3KSiQKEc1rR5QA5CmzLIUz1H50VV6E2yN/MsoE9pjZaz2a94ZcDsGu/XwVmsK+LmUDTibtY7Uct3oqhFbn+eP1IWlEyo6tC06g0zGVfUrEa3UnKbH5fiatO5YbNuJ0+8NsMmmwWQ61LswRQgmjRwOpVygwg1oaNGgAdBRcase2i8iuT2moI0JG7jkrfIfpc6HER8IBoRiwnPgwaJZKjpUYOvUY8VV0BQ7S5TU/DhCr3tbzIHltUDP35gsyhh0Q/wArfE5+S1m3DJzdGqeDa+ZctW1bmNgwnxO2PdFaFozOwa7SuqlSvjIXEhEpZwTmQ1r3gizJ75o0aNbkOfE81FRCsjWkmgzJ3KcgXGmHsxHCw7GuJxdaCg6rMCvVORvHspTGOJXmMLiAMySAOZyC6vYlkNloQYNdXH5nbT9lzWzIBZNQmuFCIrAQdhDgutJ6xQbseYrdNwIREWnEYRERCEREQhVgwu3nXD4WnPkwAU8VYpqOIbHOOjQT4KEuoyvaPOpIHqT6pWthnVPr9pfT6VZvpLAou17FEYVb3X79h4H7qURXugcYaVKxU5EqdiThl4phxO6HZGux2w8j9lbFo2rZLY7c8nDR30O8KFhW6+A18KIDjaKNPpXeNoKWVv0/S3HY/wBS5h6u6895r3ttkVLa9yHrxdu6aeKp7Ihc4k76+A8sj5JbU3VwbXTM8zv/ADtWKWcMs/zn9Pou6Ckg1G5P8RS6ff0xwP5k/Z8P88xRWKThgDgB6KuyMTbz9f8A0t6PaHwg5beKbpUjUbAiJcLuZtzbGvOICn14qLmYVFuNm8lpTMWq16akbRRjncyKm2KNMSlQeFFJztRqCOiiHCrgc6V12ZZ0qmKyhqZDStCQ201ZqDU6nWutNvlqo+YlquqfDiApOORTP94nlkfDVaUV+YO6nkRn5nyWGtRl4M0tIM1qUOWVNNnXh/hW+6N4jDc19a07rxvbv57eYVOe6n53aLLZ8z2cRp2aHkcz56ckrXplxkcjcRu3qaGweDzP0LDiBwBBqCAQd4Oipd6rUdMxGy0HvUOdPifu5NzqfstGUvHFEAS8MEvcaNcNQ13wjjXbsBVru5d9sqypoYrh3ju/dHD1Sxc3A0rx3P8AUd0iidR+n5nm792WSwDnUdFOrtjeDfuptETaIqDCxdmLHJlIvrI9jHhTA0Lm4vxMIIPUD+lXYGqhr4yvaScXe0B4/hOflVZLrz/bSsN20DC7mzLzFD1VKAJVYed/zLWOqmD42ksiImZRCIiIQiiIl6pcaOJ5NP1oouevcXCkIYf3jmeg0Hml3uaajn7S1aLntM96rTFBCac9XfQfXwWW6EWsN42h1ehA+xVVc6pqcyV6gx3MNWuLTvBos0XJ9X1DHTR6NAnR1hjzjIfvua3mQFRH2lFdrEef4j91t2ZYMSP3j3WfMdTyG3mmxdlzhF3lBtwoyxk3M3rhN90F5/lHic/JV+1590Zwc5mDLLXMV3nVWyRsSFB0bV3zOzP+OirN9Y9IhPyw6/3Fc11qlOs/QSaRQN0j6zncvap7dz2mjsZc05HIUA1FNBoV1668+JqXbEcxodUtNAKEtyqNw4LhEKIQQRqFfJG23S8hKxWnCRHijaRoag01BW3Wt9GNPExqVbJJaWS8tjGE4xWD9W4HFTLA47fwnyPPKIs+0XwM2kEEioycD+c9FdrItWFOwMTaEOFHtOdCRm07x9FRreu6ZWLl+yce4dSP3TxG/au7Z1GVYgD2nFxTOzpJm81pERTDFAwBpoANoBzOu1bboP6LJmMADFcGnERXDjI05A+Kr18CRMv3YWf2NVxu/aMOalm6Oo0MiNOdCBQ1G46q12C0kK8d/wDshFLVXB53xKL/AKrjsdXtC8bWv7zSNxB06LdvVPwoknLxITWsa6I6rQAKPwEOBpty15KQt32eB9XS7sB+R1S3o7VvWq57a8KPL/qIwcwB2MNOlSMOIEZGoFKjcrf8VbdNpWRUpZDby/XDtV8d8SHEwvDWtLSWtqKHCRUDMFevaJa8SUEHscLMePEcDHHu4KDvA7yob2TRiY8YHZDb/cpP2n2HMzRlhLw3Pw9piphAFezpUuIA0KzjSIfQTHVbNPIldsz2hRobwYzIcWGaV/Vsa4DaQWgCoGdCPBaXtFc0zziymF0OEQRpQtBBy/Oa3r6WMZOUk4TjV9YxfTTE8MJAO4Cg6Knzcy59C9xdQBgrrhYC1rRyAoq4Engy3XYtd8Ls4jAHOAw0IrXYdNuWxXmSv5CdlEa6Gd47zfLPyVBuFEpFg8ItPEj7rq1oWHBjj9YwE/MMnfzDNZtNKgZtB4PBmmzIVUsO3M9ydsQY37OIx3Cor4HNbi59blyHwQXwiYjBmR8bR/u6Z8FAwLXjQx3Ir28A408NENdtTOKiwFurjKNOmXljBspHJ+Rw6uyHmVULhWyIcR0Fxo2JQt/GMqdR6BV6btWNGyiRHvA2Ekjw0WrWiUqXeqoHUcRhKGEKnvO2oud2N7QHwwGxm9oB8QNH9a5O8lPt9oEoRUl44Fh+lVpJdUmGc494k1B1PEsqKO/+fg/MfAorta+ZXpPiRjrlt2RHdWgqNnrrxYYq2jwPl1/l+yuyKhrSmRsMS0XDicxXuHDc40aCTwBPop+9lmBpEVooHGjqfNsPXPwUldOEBArTMudU8jQJBbYmp6ZMbNYBNYlQiS72+81w5tI9QpayLzOhANeMbBpT3gOG8K5rUmLJgxPehtPGlD4jNNC0ZDlGlBrqwwwiStWFG9xwJ3aO8CqjfhtYj+ML6OU1M3QhnNjnMP8AMPv5qAtqzokFze0djqKA1JNBsz01UV2qaOpfqJNJU1dJnI4T1bJp3/1Mv/8Aoi/2qrfoTu3MIYQcZaMTgxuRNKucQAKbSr7MWCw2ZCgialTGhxHRC3t4eEh9RhDq6gU4ar07OOkzACHcSFureV8lGD25sdQPZsc3/wAhsP3XZYsOFOwNcUOIKgjUbiNxBX58iAtcWkirSRkQ4VB2EZEcQrrcW+Yl34Hn9U896pzY4/EBu379diWu14YSy3fGVM3b7RsM48Vyozj8A8FoznayUwQ15bEbTvNqAQ4AjX3tdDuXq/ccfp0Qg5YYeY21Y3bVWS99mQZtwEONCEzDaGljnAYmkVA194Vy5pMEjiWlckz5Y3tIaaNmQG1oO0bpzc3YOIWx7UJBr5IxDTFCc0tPB7g1w5GoPQKkuuVNPIa9ogsqMUR72BobtPvZ5bvJbntFvpCiw2ysu7GxpaXvGhwe61p+LPMngFfRUlgRIZughpk9j7v+Ij/9tv8Aetn2zTT4ZlCxzmH9dm0lp/6W0LH7MpZko6LFjzEuztGNa1vbwi7XES6jstmXNZ/afLw59kEwJmWc6EX1aY8JpIfhzBLqZYdu9XEj189v+SAP8WJW7cvGZyRk3RHYo0N0Zj9KmmDC4jZUUz2kFVrb/nqtaAwse9ppVtQcJDhUGho4VBGuYNFnP58CqKyhX2kqSRvLfcOHWJCrtjN8i37Lrk/asKAKxHhvDaeTRmVya6lmOi9lDY4McRixEkU+LKmdVepS4EMGsWI+IdtO6OpzJ8Vj03cs+gd+ZqsqhV1HtxIy3L9OiAsgjA0ihc73jXcNG+vJViFIRYnuQ3u/C1x9AurSlhwIXuQmA76VPic1vIa0eoc1Gki4VBhFnGJqSiQjSIxzCdjgR6rXcV1K+suHScQkZso4HcQ4Vp0JCqVxbDEeKYjxVkKmR0LzpXeBSvgkqlqVqimp5jKVwULntNeyLlzEwA6ghsOhfWpHBoz8aKdZ7M2U70Zx/C1o9aq6otFLKko3GYm1y542le/0bD+d/wDT9kVhRXehT8Sv1W8wiIrpXNS1ZPtYL2bSMvxDMeajbnRawC3a1586H7qdVXsiOIM5FhHJryac/eb5EjwS1TC1Fb6fiXJ1IV+stCItS0bSZAZieeQ2k7gmCQBkyoAk4E+2laLIDC93QbSdwVTfZ0aba+Ydll3W7wNg3DXmV5lw+fmO+aNGZA0a3cOJ3q7MhhoAAoAKAcAkwP1GSfh7fmMfs8cz893xkSyKIg92IM/xNy8xTwKgWvXWb+XcHeYBRsTvMOxrhs/OwrkkaGWOLXCjmmhHELX/APOraqfpN8S7fTtM+8pYbWOD/PeZmxVkZHoQd35K1A5fcS0iARiI4k8Iun3OnmvkSLtNeXLwWjJxat5bdabvzwWKbmzUtBNBrxWWKRL6YxnbM8xI5calYnRFjLl5LlqDAGBF56JWNzl8L14JROsTPKxw051z3LelD2z2sAyJzPDb5KLa2qvdwbsGM9tRQvzJ+WGNTzOXks6+ZUXV/sdh7xu2Qu2DxyZZJK7kfsGzMPItNWtHvYW/EN+dctwVyu1eds03C6jYoGY2O/eb9timoUIMaGtFA0AAbgMgqJfSxTLvExB7oLs8OWF+wjcD681immbca13Hcf3NMOKx0t9JfkVZute5swBDikNi7DoH8tzuHgrMnKdRai6lizoUODIO+sYNkov72Fo6ub9Kr7c6z+xlGfM/vn+LT+nCoe/s1jfAlgc3uDndTgb6uPRXFjAAANBkOQVC4asW8ACWt00wPO89IiJqUQiIiEIiIhC5/eh5bNvINCMBB44Wq/veACTkBmTwC5na0720Z7xo45chkPIJC+YBAPnG7UdRMnhfl2CnZjHTXF3a76Ur0qq7OTz4zi57iSfAcANgWBeocMuIDQSToBmSs96z1NmMcWmqbgSwXbt6FLscHtdic6tQAaigoNdmfipV99oI0bEPQD6qLs+5cR9DFdgG4Zu+w81YJS7MvD+DEd7+95aeSfoivpAGAPnFKhpZzzK/alvOnGdmyATmCDm4gjdQUG7qqJem6znknCWRmjQ5YhsB47iu3MYAKAADcMlSo8l+mT8VhJDWg5jZgAaP6l0wqUnWorZbiQpSopQjpnCngtJBBBGRByIKY11C9dwjq9vKKzyDh9D0K57aF340HMtxN+ZuY67R1W3b3yVelulvB/rzMyrasm43HmYpKYoaHQ815nKB2W3qtWhWWBAxVqaU8ymSAra8xfkYnguXkuX0QyVkbKncVYWAkYmFe2w1twLOe80a2vKnnuVuuvcF8dwqK01+RvM/EeASla7SntnJ8DmMUqDPv28yFsCwTEc1zm1BIwt2uJ0y3eq6RYtrRJAOD5Y941LiHMNBoKkEU18Ut2whIOgPa4uzqa/Mwh2Q2AjZwXRGODgCMwRXoVhk1K9UsxwRwOeZp9FJAAMgyqQ/aNB+KHEHItP1C1rXvxAjQYkMQ3kvaQMWEAHYcidDQ9FZZy78vF9+EwneBhPi2hVftD2dMOcGIWnc/vDxGY81zUW5xgEGSho53BEodaKekL9zMJuElsQbMYNR1BFeqjrYsKNKmkRtAdHDNp6/QqOWUGekdtjHiFqDzJSWtJ0achxYhqTFhk7AAHNAA3ABddXDS6i63dm3GzcBrq99tA8bnb+R1/8AS0LCpksp5O8Uuk2BEl0RFqRGEREQhY5iYbDaXPIa0akrIsczLtiMcxwq1wIPIqDnG0kfOUe8d6THBhw6iHtOhd9hwUC2C46NceQJXRLNuzAgD3cbvmdQnoNApUBZ5tXqHVUbeNi4VBhBORnJXK4bWYYhy7QHPfhIFKcK1VhnbNhxhSIwO47RyOoVTmrKi2fFEaHV8PQ78J1DvvvXIoGg4fkTo1RVXTwZdkWvIT7I7A9hqD4g7QdxWwtIEEZESIxsZ5iRA0EnQAk8hmqdcl2OPGedSK/zOqfRTd7J3spV+9/cH8WvlVVm5NoMhxYmNzWgsFC4gCoOmfA+STrOPWRYzTU+kxl9IrqqNe2Tl2ODYQPbOIqxmbaHeNhOwBbVtX0r+rlgSTljpv2MG08SpC7d2+x/Wxe9GdnnnhrrntdvP5JUYVzoTfyfHtIQGl1N9pQbYu0YRb20MAvFQRSvEEjaN3FYo3s9i69lE6UcPJX+/Uljlw/bDcD/AAuyPnh8Fu3WtARpZhrVzO47m3TxFCuFRlqGnqPkSWKsgfSPnOYQvZ3GOsOKedB6r5Z10REimC1lXgurjOQLcjWmWuXVddtSeECC+IfhBI4nQDqaKs+z+UJEWM7MuOEH+p3iSPBdOra1TWd+faQmnSW0iQFhyMCDMGHNsLaZAaMDt7qag7DoulwITWtAYAG7A0ACnCijreu+ybZn3Xj3X7RwO8cFTJS3ZmzonZRBiaPhccqb2O2Dy4KFP6Y4YbHv+Z0R6w6efH4k/wC0Nn/DNO6IPNrgpO6s52spCO0Nwnmzu+gCrN6L0wZmVDWVxlzSWkUIAqSa6Hd1WX2dWj+0gk/vt8g7/afFQtVf1Gx2IgaZ9HccGXdEWvPTzIDC+IcLW/mg3ngnyQBkxQDMhb9zTGSjmupieQGjiCCT0A81zSXlnxDhY1z3bmgk+St0GzotrRu1fWHAbk3fQbG8Ttd9ldrPs2HAZghtDRw1PEnUnms1qJuX18L2+cdWoKK6eTOVuuhOUr2DvFpPgDVakrNxpOLVuKG8aggio3Fp1C7QtW0LLhTDcMVgeOOo5HUdFLWAG6NvAXWdmG00rsW26bgdo5mA1LeDiKVLdtNnQqXWGUlGwmNYwYWtFAOCzLQQEKAx3ijEE7QiIupzCIiIQiIiEL45oIIIqDqCvqIhKXakpEs6J2sD9i895hzAO48Nx2ac5ezr4QIo7zuydtDtOjtD5KZmZdsRrmOFWuFCOBXK7YkTLxnwznhOR3tOYPgs+qWtzlPhPaOUwtYYbnzJS91uiYeGsNYbK5/M46nls8VALx2ik7sSwjTUNr/dqTTfhBcB5LOJNV9+THABTX2lqujdvswI0Qd8+6D8IO38R8laURbtOmKa6RMp3LnJmvaMqIsJ7D8bSOpGXmueXTtv9FjUflDfk790jR3TMHgeC6WuRW3DDJiM3dEfTliJCTvCUK1BGbYBgyGWK/NuiIWwYbgWjvOINQTsFRu16jcrNdeU7OVhDaW4jzf3vqFypgxENG0geOS7RDYGgAaAADkMlFqxq1GqGFdQiBBPSirw2Cybh4Tk8ZsduO48DtUqifZQwwYorFTkTi0zLuhvcx4o5pII4herOtB0CKyIzVhrzG0HgRUKye0eCwRobh77mnEOAIwk+Y6Korz1VfSqEA8TYRtaZPedJi+0KXEPE0Pc/wCSlKHi45U5VURZ8vGtWL2kY4YDD7oyBPyjed7lT2MLiANSQBzJoF2azZFsCEyG3RgA5naepqeqfoM9yevgdopVVaI6eTM0KEGNDWgAAUAGQAC9oi1IjCIiIQiIiEIiIhCIiIQiIiEIiIhC577QQP0hm/sxX+Z1F0JcsvBPGam3dmC6pDGAbaZCnM1PVJXrD08eY1ajrzIlbcrJx6h8NkSozDmtdlxBAV9u/dGHAAdEAfF3nNreDR9VYUvTsSRljiWvdAHCjMosnfeNCymIRcPmoWO6gih8lMQL+SrtXOZzaT5tqrC5tdc1FT91paN70MNPzM7h8sj1Teiso6Wz7iL66bcjHtMES+soBXtK8Ax9fMLnFpznbRokSlMbi6m4E5KwW3cSJBBfCPaMGZFO+ByGTungqqs26qVWwtQYjtBEG6GZIMXC5rvlIPgarqMve6Ve0HtWt4Oq0jhn9FykuVrsK4T4zQ+M4w2nMNA75HGuTfNFq9RSQgzCuqEZY4lmm77ykMftMZ3MBPmaDzULOXrm5gUloD2tPx4S53Q0wjzVls67kvA9yG2vzO7zvE6dFJrTNOq46mx7fmI6kXgZ95yeNdqdeS50KI5xzJJBJ8TVRc5KRIJpEY5h3OBHhXVdsWvPSEOOwsiNDmnYfUHYeISz2AI6Tv8AOXrdnuJx2yXgTEEnQRIdeWILtS5Hee7rpOLQEmG7NjtuWw/vBdIu3a36TLsifFTC78bcj469VFllGam3MLnqAccSUREWnEoRERCEREQhEREIRERCEREQhEREJ5iQw4Fp0IIPI5FQlj3RhS0V0RpLsqNDqHBXWh27lOouGRWIJHE6DEAgQiIu5zCIiIQua38sYQYwiMFGxakjYHj3vGoPiulKre0SEDKtPyxG+YcPslbtA1I/LeX27FXErFyLIEeYq4VZCGIjYXfCPGp/hXUFT/ZrCHYxXbTEA/laD/uKuCizQLSB8ybhsv7QiIm4vCIiITUtKy4cywMitxNBDqVIzHEdR1WeBAaxoawBrRkABQDoFkRRgZzJycYhERTIhEREIRERCEREQhEREIRERCEREQhEREIRERCEREQhV2/f/KH8TPVEVVb9tvaWUvjEw+zz/ln/APdP9rFaERRb/tiTW+MwiIrpVCIiIQiIiEIiIhCIiIQiIiEIiIhP/9k="/>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11" name="Picture 43" descr="GeoTechLogo_Draft04_Transp.png"/>
          <p:cNvPicPr>
            <a:picLocks noChangeAspect="1"/>
          </p:cNvPicPr>
          <p:nvPr/>
        </p:nvPicPr>
        <p:blipFill>
          <a:blip r:embed="rId4" cstate="print"/>
          <a:srcRect/>
          <a:stretch>
            <a:fillRect/>
          </a:stretch>
        </p:blipFill>
        <p:spPr bwMode="auto">
          <a:xfrm>
            <a:off x="5106649" y="2718612"/>
            <a:ext cx="3581400" cy="946555"/>
          </a:xfrm>
          <a:prstGeom prst="rect">
            <a:avLst/>
          </a:prstGeom>
          <a:noFill/>
          <a:ln w="9525">
            <a:noFill/>
            <a:miter lim="800000"/>
            <a:headEnd/>
            <a:tailEnd/>
          </a:ln>
        </p:spPr>
      </p:pic>
      <p:sp>
        <p:nvSpPr>
          <p:cNvPr id="13" name="TextBox 12"/>
          <p:cNvSpPr txBox="1"/>
          <p:nvPr/>
        </p:nvSpPr>
        <p:spPr>
          <a:xfrm>
            <a:off x="5181600" y="3748762"/>
            <a:ext cx="4114988" cy="584775"/>
          </a:xfrm>
          <a:prstGeom prst="rect">
            <a:avLst/>
          </a:prstGeom>
          <a:noFill/>
          <a:ln>
            <a:noFill/>
          </a:ln>
        </p:spPr>
        <p:txBody>
          <a:bodyPr wrap="square" rtlCol="0">
            <a:spAutoFit/>
          </a:bodyPr>
          <a:lstStyle/>
          <a:p>
            <a:r>
              <a:rPr lang="en-US" sz="1600" b="1" dirty="0">
                <a:solidFill>
                  <a:schemeClr val="tx2">
                    <a:lumMod val="60000"/>
                    <a:lumOff val="40000"/>
                  </a:schemeClr>
                </a:solidFill>
              </a:rPr>
              <a:t>Empowering Colleges</a:t>
            </a:r>
            <a:r>
              <a:rPr lang="en-US" sz="1600" dirty="0">
                <a:solidFill>
                  <a:schemeClr val="tx2">
                    <a:lumMod val="60000"/>
                    <a:lumOff val="40000"/>
                  </a:schemeClr>
                </a:solidFill>
              </a:rPr>
              <a:t>: </a:t>
            </a:r>
          </a:p>
          <a:p>
            <a:r>
              <a:rPr lang="en-US" sz="1600" b="1" dirty="0">
                <a:solidFill>
                  <a:schemeClr val="tx2">
                    <a:lumMod val="60000"/>
                    <a:lumOff val="40000"/>
                  </a:schemeClr>
                </a:solidFill>
              </a:rPr>
              <a:t>     Expanding the Geospatial Workforce</a:t>
            </a:r>
          </a:p>
        </p:txBody>
      </p:sp>
      <p:sp>
        <p:nvSpPr>
          <p:cNvPr id="17" name="Rectangle 16"/>
          <p:cNvSpPr/>
          <p:nvPr/>
        </p:nvSpPr>
        <p:spPr>
          <a:xfrm>
            <a:off x="527857" y="4391675"/>
            <a:ext cx="3812960" cy="584775"/>
          </a:xfrm>
          <a:prstGeom prst="rect">
            <a:avLst/>
          </a:prstGeom>
        </p:spPr>
        <p:txBody>
          <a:bodyPr wrap="square">
            <a:spAutoFit/>
          </a:bodyPr>
          <a:lstStyle/>
          <a:p>
            <a:pPr fontAlgn="auto">
              <a:spcBef>
                <a:spcPts val="0"/>
              </a:spcBef>
              <a:spcAft>
                <a:spcPts val="0"/>
              </a:spcAft>
              <a:defRPr/>
            </a:pPr>
            <a:r>
              <a:rPr lang="en-US" sz="800" dirty="0">
                <a:latin typeface="Arial" pitchFamily="34" charset="0"/>
                <a:cs typeface="Arial" pitchFamily="34" charset="0"/>
              </a:rPr>
              <a:t>Based upon work supported by the National Science Foundation grants DUE ATE 1304591, 1644409 and 1700496. Any opinions, findings, and conclusions or recommendations expressed in this material are those of the author(s) and do not necessarily reflect the views of the National Science Foundation.</a:t>
            </a:r>
            <a:endParaRPr lang="en-US" sz="800" dirty="0"/>
          </a:p>
        </p:txBody>
      </p:sp>
      <p:pic>
        <p:nvPicPr>
          <p:cNvPr id="18" name="Picture 5" descr="C:\Users\Ann\Documents\GeoTech Center\LOGOS\600px-NSF_Logo.PNG"/>
          <p:cNvPicPr>
            <a:picLocks noChangeAspect="1" noChangeArrowheads="1"/>
          </p:cNvPicPr>
          <p:nvPr/>
        </p:nvPicPr>
        <p:blipFill>
          <a:blip r:embed="rId5" cstate="print"/>
          <a:srcRect/>
          <a:stretch>
            <a:fillRect/>
          </a:stretch>
        </p:blipFill>
        <p:spPr bwMode="auto">
          <a:xfrm>
            <a:off x="168490" y="4542272"/>
            <a:ext cx="361950" cy="36195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advTm="31360"/>
    </mc:Choice>
    <mc:Fallback xmlns="">
      <p:transition spd="slow" advTm="3136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80B39-DAE1-4362-8799-8175A75C89D4}"/>
              </a:ext>
            </a:extLst>
          </p:cNvPr>
          <p:cNvSpPr>
            <a:spLocks noGrp="1"/>
          </p:cNvSpPr>
          <p:nvPr>
            <p:ph type="title"/>
          </p:nvPr>
        </p:nvSpPr>
        <p:spPr/>
        <p:txBody>
          <a:bodyPr>
            <a:normAutofit fontScale="90000"/>
          </a:bodyPr>
          <a:lstStyle/>
          <a:p>
            <a:r>
              <a:rPr lang="en-US" sz="3600" dirty="0" smtClean="0"/>
              <a:t>_?_ is defined as  geocoding multiple addresses.  </a:t>
            </a:r>
            <a:endParaRPr lang="en-US" sz="3600" dirty="0"/>
          </a:p>
        </p:txBody>
      </p:sp>
      <p:sp>
        <p:nvSpPr>
          <p:cNvPr id="3" name="Content Placeholder 2">
            <a:extLst>
              <a:ext uri="{FF2B5EF4-FFF2-40B4-BE49-F238E27FC236}">
                <a16:creationId xmlns:a16="http://schemas.microsoft.com/office/drawing/2014/main" id="{2CAA8400-31F5-40B3-ABB2-E8A7059EFDB9}"/>
              </a:ext>
            </a:extLst>
          </p:cNvPr>
          <p:cNvSpPr>
            <a:spLocks noGrp="1"/>
          </p:cNvSpPr>
          <p:nvPr>
            <p:ph idx="1"/>
          </p:nvPr>
        </p:nvSpPr>
        <p:spPr/>
        <p:txBody>
          <a:bodyPr/>
          <a:lstStyle/>
          <a:p>
            <a:r>
              <a:rPr lang="en-US" sz="2800" dirty="0" smtClean="0"/>
              <a:t>Multiple coding</a:t>
            </a:r>
          </a:p>
          <a:p>
            <a:r>
              <a:rPr lang="en-US" sz="2800" dirty="0" smtClean="0">
                <a:solidFill>
                  <a:srgbClr val="FF0000"/>
                </a:solidFill>
              </a:rPr>
              <a:t>Batch Matching</a:t>
            </a:r>
          </a:p>
          <a:p>
            <a:r>
              <a:rPr lang="en-US" sz="2800" dirty="0" smtClean="0"/>
              <a:t>Large descripting </a:t>
            </a:r>
          </a:p>
          <a:p>
            <a:r>
              <a:rPr lang="en-US" sz="2800" dirty="0" smtClean="0"/>
              <a:t>None of the Answers  </a:t>
            </a:r>
            <a:endParaRPr lang="en-US" sz="2800" dirty="0"/>
          </a:p>
          <a:p>
            <a:endParaRPr lang="en-US" dirty="0"/>
          </a:p>
        </p:txBody>
      </p:sp>
    </p:spTree>
    <p:extLst>
      <p:ext uri="{BB962C8B-B14F-4D97-AF65-F5344CB8AC3E}">
        <p14:creationId xmlns:p14="http://schemas.microsoft.com/office/powerpoint/2010/main" val="4091117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03D27-093C-4B24-B48B-B4A5D657F1E2}"/>
              </a:ext>
            </a:extLst>
          </p:cNvPr>
          <p:cNvSpPr>
            <a:spLocks noGrp="1"/>
          </p:cNvSpPr>
          <p:nvPr>
            <p:ph type="title"/>
          </p:nvPr>
        </p:nvSpPr>
        <p:spPr/>
        <p:txBody>
          <a:bodyPr>
            <a:normAutofit fontScale="90000"/>
          </a:bodyPr>
          <a:lstStyle/>
          <a:p>
            <a:r>
              <a:rPr lang="en-US" dirty="0" smtClean="0"/>
              <a:t>_?_ is defined as one address or description for each feature you want to locate</a:t>
            </a:r>
            <a:endParaRPr lang="en-US" dirty="0"/>
          </a:p>
        </p:txBody>
      </p:sp>
      <p:sp>
        <p:nvSpPr>
          <p:cNvPr id="3" name="Content Placeholder 2">
            <a:extLst>
              <a:ext uri="{FF2B5EF4-FFF2-40B4-BE49-F238E27FC236}">
                <a16:creationId xmlns:a16="http://schemas.microsoft.com/office/drawing/2014/main" id="{28A76456-A0B9-4AF4-BE5A-A2A83C45F9F4}"/>
              </a:ext>
            </a:extLst>
          </p:cNvPr>
          <p:cNvSpPr>
            <a:spLocks noGrp="1"/>
          </p:cNvSpPr>
          <p:nvPr>
            <p:ph idx="1"/>
          </p:nvPr>
        </p:nvSpPr>
        <p:spPr/>
        <p:txBody>
          <a:bodyPr>
            <a:normAutofit/>
          </a:bodyPr>
          <a:lstStyle/>
          <a:p>
            <a:r>
              <a:rPr lang="en-US" b="1" dirty="0" smtClean="0"/>
              <a:t>Reference </a:t>
            </a:r>
            <a:r>
              <a:rPr lang="en-US" b="1" dirty="0"/>
              <a:t>dataset , </a:t>
            </a:r>
            <a:endParaRPr lang="en-US" dirty="0"/>
          </a:p>
          <a:p>
            <a:r>
              <a:rPr lang="en-US" b="1" dirty="0" smtClean="0"/>
              <a:t>Address locator</a:t>
            </a:r>
            <a:r>
              <a:rPr lang="en-US" dirty="0" smtClean="0"/>
              <a:t> </a:t>
            </a:r>
            <a:endParaRPr lang="en-US" dirty="0"/>
          </a:p>
          <a:p>
            <a:r>
              <a:rPr lang="en-US" b="1" dirty="0" smtClean="0">
                <a:solidFill>
                  <a:srgbClr val="FF0000"/>
                </a:solidFill>
              </a:rPr>
              <a:t>Table </a:t>
            </a:r>
            <a:r>
              <a:rPr lang="en-US" b="1" dirty="0">
                <a:solidFill>
                  <a:srgbClr val="FF0000"/>
                </a:solidFill>
              </a:rPr>
              <a:t>of </a:t>
            </a:r>
            <a:r>
              <a:rPr lang="en-US" b="1" dirty="0" smtClean="0">
                <a:solidFill>
                  <a:srgbClr val="FF0000"/>
                </a:solidFill>
              </a:rPr>
              <a:t>Addresses</a:t>
            </a:r>
          </a:p>
          <a:p>
            <a:r>
              <a:rPr lang="en-US" b="1" dirty="0" smtClean="0"/>
              <a:t>None of the Answers</a:t>
            </a:r>
            <a:endParaRPr lang="en-US" dirty="0"/>
          </a:p>
        </p:txBody>
      </p:sp>
    </p:spTree>
    <p:extLst>
      <p:ext uri="{BB962C8B-B14F-4D97-AF65-F5344CB8AC3E}">
        <p14:creationId xmlns:p14="http://schemas.microsoft.com/office/powerpoint/2010/main" val="3400009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03D27-093C-4B24-B48B-B4A5D657F1E2}"/>
              </a:ext>
            </a:extLst>
          </p:cNvPr>
          <p:cNvSpPr>
            <a:spLocks noGrp="1"/>
          </p:cNvSpPr>
          <p:nvPr>
            <p:ph type="title"/>
          </p:nvPr>
        </p:nvSpPr>
        <p:spPr/>
        <p:txBody>
          <a:bodyPr/>
          <a:lstStyle/>
          <a:p>
            <a:r>
              <a:rPr lang="en-US" dirty="0" smtClean="0"/>
              <a:t>A Center </a:t>
            </a:r>
            <a:r>
              <a:rPr lang="en-US" dirty="0" err="1" smtClean="0"/>
              <a:t>Streetline</a:t>
            </a:r>
            <a:r>
              <a:rPr lang="en-US" dirty="0" smtClean="0"/>
              <a:t> file is _?_</a:t>
            </a:r>
            <a:endParaRPr lang="en-US" dirty="0"/>
          </a:p>
        </p:txBody>
      </p:sp>
      <p:sp>
        <p:nvSpPr>
          <p:cNvPr id="3" name="Content Placeholder 2">
            <a:extLst>
              <a:ext uri="{FF2B5EF4-FFF2-40B4-BE49-F238E27FC236}">
                <a16:creationId xmlns:a16="http://schemas.microsoft.com/office/drawing/2014/main" id="{28A76456-A0B9-4AF4-BE5A-A2A83C45F9F4}"/>
              </a:ext>
            </a:extLst>
          </p:cNvPr>
          <p:cNvSpPr>
            <a:spLocks noGrp="1"/>
          </p:cNvSpPr>
          <p:nvPr>
            <p:ph idx="1"/>
          </p:nvPr>
        </p:nvSpPr>
        <p:spPr/>
        <p:txBody>
          <a:bodyPr>
            <a:normAutofit/>
          </a:bodyPr>
          <a:lstStyle/>
          <a:p>
            <a:r>
              <a:rPr lang="en-US" b="1" dirty="0">
                <a:solidFill>
                  <a:srgbClr val="FF0000"/>
                </a:solidFill>
              </a:rPr>
              <a:t>R</a:t>
            </a:r>
            <a:r>
              <a:rPr lang="en-US" b="1" dirty="0" smtClean="0">
                <a:solidFill>
                  <a:srgbClr val="FF0000"/>
                </a:solidFill>
              </a:rPr>
              <a:t>eference </a:t>
            </a:r>
            <a:r>
              <a:rPr lang="en-US" b="1" dirty="0">
                <a:solidFill>
                  <a:srgbClr val="FF0000"/>
                </a:solidFill>
              </a:rPr>
              <a:t>dataset </a:t>
            </a:r>
          </a:p>
          <a:p>
            <a:r>
              <a:rPr lang="en-US" b="1" dirty="0" smtClean="0"/>
              <a:t>Address locator</a:t>
            </a:r>
          </a:p>
          <a:p>
            <a:r>
              <a:rPr lang="en-US" b="1" dirty="0" smtClean="0"/>
              <a:t>Table </a:t>
            </a:r>
            <a:r>
              <a:rPr lang="en-US" b="1" dirty="0"/>
              <a:t>of </a:t>
            </a:r>
            <a:r>
              <a:rPr lang="en-US" b="1" dirty="0" smtClean="0"/>
              <a:t>Addresses</a:t>
            </a:r>
          </a:p>
          <a:p>
            <a:r>
              <a:rPr lang="en-US" b="1" dirty="0" smtClean="0"/>
              <a:t>None of the Answers</a:t>
            </a:r>
            <a:endParaRPr lang="en-US" dirty="0"/>
          </a:p>
        </p:txBody>
      </p:sp>
    </p:spTree>
    <p:extLst>
      <p:ext uri="{BB962C8B-B14F-4D97-AF65-F5344CB8AC3E}">
        <p14:creationId xmlns:p14="http://schemas.microsoft.com/office/powerpoint/2010/main" val="1584622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Center </a:t>
            </a:r>
            <a:r>
              <a:rPr lang="en-US" dirty="0" err="1" smtClean="0"/>
              <a:t>Streetline</a:t>
            </a:r>
            <a:r>
              <a:rPr lang="en-US" dirty="0" smtClean="0"/>
              <a:t> file separates the street into line segments and includes several address attributes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solidFill>
                  <a:srgbClr val="FF0000"/>
                </a:solidFill>
              </a:rPr>
              <a:t>True</a:t>
            </a:r>
          </a:p>
          <a:p>
            <a:r>
              <a:rPr lang="en-US" dirty="0" smtClean="0"/>
              <a:t>False</a:t>
            </a:r>
            <a:endParaRPr lang="en-US" dirty="0"/>
          </a:p>
          <a:p>
            <a:endParaRPr lang="en-US" dirty="0"/>
          </a:p>
        </p:txBody>
      </p:sp>
    </p:spTree>
    <p:extLst>
      <p:ext uri="{BB962C8B-B14F-4D97-AF65-F5344CB8AC3E}">
        <p14:creationId xmlns:p14="http://schemas.microsoft.com/office/powerpoint/2010/main" val="2014605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attribute is NOT part of a street centerline for geocoding?</a:t>
            </a:r>
            <a:endParaRPr lang="en-US" dirty="0"/>
          </a:p>
        </p:txBody>
      </p:sp>
      <p:sp>
        <p:nvSpPr>
          <p:cNvPr id="3" name="Content Placeholder 2"/>
          <p:cNvSpPr>
            <a:spLocks noGrp="1"/>
          </p:cNvSpPr>
          <p:nvPr>
            <p:ph idx="1"/>
          </p:nvPr>
        </p:nvSpPr>
        <p:spPr/>
        <p:txBody>
          <a:bodyPr/>
          <a:lstStyle/>
          <a:p>
            <a:r>
              <a:rPr lang="en-US" dirty="0" smtClean="0"/>
              <a:t>Range of Address Numbers (100 – 199)</a:t>
            </a:r>
          </a:p>
          <a:p>
            <a:r>
              <a:rPr lang="en-US" dirty="0" smtClean="0"/>
              <a:t>Type of Street (Street, Avenue, Drive, Boulevard, etc.) </a:t>
            </a:r>
          </a:p>
          <a:p>
            <a:r>
              <a:rPr lang="en-US" dirty="0" smtClean="0"/>
              <a:t>Prefix, Suffix (North, Northwest, etc.)</a:t>
            </a:r>
          </a:p>
          <a:p>
            <a:r>
              <a:rPr lang="en-US" dirty="0" smtClean="0">
                <a:solidFill>
                  <a:srgbClr val="FF0000"/>
                </a:solidFill>
              </a:rPr>
              <a:t>The Amount of Lanes </a:t>
            </a:r>
            <a:endParaRPr lang="en-US" dirty="0">
              <a:solidFill>
                <a:srgbClr val="FF0000"/>
              </a:solidFill>
            </a:endParaRPr>
          </a:p>
        </p:txBody>
      </p:sp>
    </p:spTree>
    <p:extLst>
      <p:ext uri="{BB962C8B-B14F-4D97-AF65-F5344CB8AC3E}">
        <p14:creationId xmlns:p14="http://schemas.microsoft.com/office/powerpoint/2010/main" val="3482017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_?_ sets up the type of Address Locator</a:t>
            </a:r>
            <a:endParaRPr lang="en-US" dirty="0"/>
          </a:p>
        </p:txBody>
      </p:sp>
      <p:sp>
        <p:nvSpPr>
          <p:cNvPr id="3" name="Content Placeholder 2"/>
          <p:cNvSpPr>
            <a:spLocks noGrp="1"/>
          </p:cNvSpPr>
          <p:nvPr>
            <p:ph idx="1"/>
          </p:nvPr>
        </p:nvSpPr>
        <p:spPr/>
        <p:txBody>
          <a:bodyPr/>
          <a:lstStyle/>
          <a:p>
            <a:r>
              <a:rPr lang="en-US" dirty="0" smtClean="0"/>
              <a:t>Address table</a:t>
            </a:r>
          </a:p>
          <a:p>
            <a:r>
              <a:rPr lang="en-US" dirty="0" smtClean="0">
                <a:solidFill>
                  <a:srgbClr val="FF0000"/>
                </a:solidFill>
              </a:rPr>
              <a:t>Reference data </a:t>
            </a:r>
          </a:p>
          <a:p>
            <a:r>
              <a:rPr lang="en-US" dirty="0" smtClean="0"/>
              <a:t>From Node</a:t>
            </a:r>
          </a:p>
          <a:p>
            <a:r>
              <a:rPr lang="en-US" dirty="0" smtClean="0"/>
              <a:t>None of the Answers</a:t>
            </a:r>
          </a:p>
        </p:txBody>
      </p:sp>
    </p:spTree>
    <p:extLst>
      <p:ext uri="{BB962C8B-B14F-4D97-AF65-F5344CB8AC3E}">
        <p14:creationId xmlns:p14="http://schemas.microsoft.com/office/powerpoint/2010/main" val="457796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your center </a:t>
            </a:r>
            <a:r>
              <a:rPr lang="en-US" dirty="0" err="1" smtClean="0"/>
              <a:t>streetline</a:t>
            </a:r>
            <a:r>
              <a:rPr lang="en-US" dirty="0" smtClean="0"/>
              <a:t> has a From Left Node, From Right Node, To Left Node, and To Right Node then your address locator can be set to _?_</a:t>
            </a:r>
            <a:endParaRPr lang="en-US" dirty="0"/>
          </a:p>
        </p:txBody>
      </p:sp>
      <p:sp>
        <p:nvSpPr>
          <p:cNvPr id="3" name="Content Placeholder 2"/>
          <p:cNvSpPr>
            <a:spLocks noGrp="1"/>
          </p:cNvSpPr>
          <p:nvPr>
            <p:ph idx="1"/>
          </p:nvPr>
        </p:nvSpPr>
        <p:spPr/>
        <p:txBody>
          <a:bodyPr/>
          <a:lstStyle/>
          <a:p>
            <a:r>
              <a:rPr lang="en-US" dirty="0" smtClean="0"/>
              <a:t>One Range </a:t>
            </a:r>
            <a:endParaRPr lang="en-US" dirty="0"/>
          </a:p>
          <a:p>
            <a:r>
              <a:rPr lang="en-US" dirty="0" smtClean="0">
                <a:solidFill>
                  <a:srgbClr val="FF0000"/>
                </a:solidFill>
              </a:rPr>
              <a:t>Dual Ranges</a:t>
            </a:r>
          </a:p>
          <a:p>
            <a:r>
              <a:rPr lang="en-US" dirty="0" smtClean="0"/>
              <a:t>Node Ranges</a:t>
            </a:r>
          </a:p>
          <a:p>
            <a:r>
              <a:rPr lang="en-US" dirty="0" smtClean="0"/>
              <a:t>Center Ranges</a:t>
            </a:r>
          </a:p>
        </p:txBody>
      </p:sp>
    </p:spTree>
    <p:extLst>
      <p:ext uri="{BB962C8B-B14F-4D97-AF65-F5344CB8AC3E}">
        <p14:creationId xmlns:p14="http://schemas.microsoft.com/office/powerpoint/2010/main" val="1866300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GeoTechCenterTemplateMay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EA57B026857D4A923CFD5973FDEC46" ma:contentTypeVersion="13" ma:contentTypeDescription="Create a new document." ma:contentTypeScope="" ma:versionID="d43b1eefe67ecaa8771f9b6ce0e06204">
  <xsd:schema xmlns:xsd="http://www.w3.org/2001/XMLSchema" xmlns:xs="http://www.w3.org/2001/XMLSchema" xmlns:p="http://schemas.microsoft.com/office/2006/metadata/properties" xmlns:ns3="23aceff5-837f-42a3-a068-abf9734c7e0d" xmlns:ns4="45ffb616-ce28-424e-b3c5-6c8ef05cfbba" targetNamespace="http://schemas.microsoft.com/office/2006/metadata/properties" ma:root="true" ma:fieldsID="dd8de64146abec97778876848d3d2689" ns3:_="" ns4:_="">
    <xsd:import namespace="23aceff5-837f-42a3-a068-abf9734c7e0d"/>
    <xsd:import namespace="45ffb616-ce28-424e-b3c5-6c8ef05cfbba"/>
    <xsd:element name="properties">
      <xsd:complexType>
        <xsd:sequence>
          <xsd:element name="documentManagement">
            <xsd:complexType>
              <xsd:all>
                <xsd:element ref="ns3:SharedWithDetails" minOccurs="0"/>
                <xsd:element ref="ns3:SharedWithUser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AutoKeyPoints" minOccurs="0"/>
                <xsd:element ref="ns4:MediaServiceKeyPoints"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aceff5-837f-42a3-a068-abf9734c7e0d" elementFormDefault="qualified">
    <xsd:import namespace="http://schemas.microsoft.com/office/2006/documentManagement/types"/>
    <xsd:import namespace="http://schemas.microsoft.com/office/infopath/2007/PartnerControls"/>
    <xsd:element name="SharedWithDetails" ma:index="8" nillable="true" ma:displayName="Shared With Details" ma:description="" ma:internalName="SharedWithDetails" ma:readOnly="true">
      <xsd:simpleType>
        <xsd:restriction base="dms:Note">
          <xsd:maxLength value="255"/>
        </xsd:restriction>
      </xsd:simpleType>
    </xsd:element>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ffb616-ce28-424e-b3c5-6c8ef05cfbb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0FFA5F-3608-42CE-9B95-25C76764A6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aceff5-837f-42a3-a068-abf9734c7e0d"/>
    <ds:schemaRef ds:uri="45ffb616-ce28-424e-b3c5-6c8ef05cfb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EB5F6C-4A33-466D-9A97-288E60BB0DBD}">
  <ds:schemaRefs>
    <ds:schemaRef ds:uri="http://schemas.microsoft.com/sharepoint/v3/contenttype/forms"/>
  </ds:schemaRefs>
</ds:datastoreItem>
</file>

<file path=customXml/itemProps3.xml><?xml version="1.0" encoding="utf-8"?>
<ds:datastoreItem xmlns:ds="http://schemas.openxmlformats.org/officeDocument/2006/customXml" ds:itemID="{E3A9569B-B741-40E9-95A4-5E411499231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23aceff5-837f-42a3-a068-abf9734c7e0d"/>
    <ds:schemaRef ds:uri="45ffb616-ce28-424e-b3c5-6c8ef05cfbb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13401</TotalTime>
  <Words>262</Words>
  <Application>Microsoft Office PowerPoint</Application>
  <PresentationFormat>On-screen Show (16:9)</PresentationFormat>
  <Paragraphs>49</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GeoTechCenterTemplateMay2014</vt:lpstr>
      <vt:lpstr>Geocoding Questions</vt:lpstr>
      <vt:lpstr>_?_ is defined as  geocoding multiple addresses.  </vt:lpstr>
      <vt:lpstr>_?_ is defined as one address or description for each feature you want to locate</vt:lpstr>
      <vt:lpstr>A Center Streetline file is _?_</vt:lpstr>
      <vt:lpstr>The Center Streetline file separates the street into line segments and includes several address attributes</vt:lpstr>
      <vt:lpstr>Which attribute is NOT part of a street centerline for geocoding?</vt:lpstr>
      <vt:lpstr>_?_ sets up the type of Address Locator</vt:lpstr>
      <vt:lpstr>If your center streetline has a From Left Node, From Right Node, To Left Node, and To Right Node then your address locator can be set to _?_</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Successful Grants – Managing Projects</dc:title>
  <dc:creator>Ann</dc:creator>
  <cp:lastModifiedBy>Mueller, Thomas</cp:lastModifiedBy>
  <cp:revision>227</cp:revision>
  <cp:lastPrinted>2019-11-12T13:15:23Z</cp:lastPrinted>
  <dcterms:created xsi:type="dcterms:W3CDTF">2010-01-31T16:16:19Z</dcterms:created>
  <dcterms:modified xsi:type="dcterms:W3CDTF">2019-11-18T12:57:55Z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0x01010025EA57B026857D4A923CFD5973FDEC46</vt:lpwstr>
  </property>
</Properties>
</file>