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642"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53" name="Google Shape;5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0" name="Google Shape;110;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6" name="Google Shape;116;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2" name="Google Shape;122;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 name="Google Shape;134;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 name="Google Shape;5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5" name="Google Shape;6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 name="Google Shape;7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7" name="Google Shape;7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3" name="Google Shape;8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0" name="Google Shape;90;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7" name="Google Shape;9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4" name="Google Shape;10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p:nvPr/>
        </p:nvSpPr>
        <p:spPr>
          <a:xfrm>
            <a:off x="0" y="0"/>
            <a:ext cx="9144000" cy="5697682"/>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2"/>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lstStyle>
            <a:lvl1pPr marR="0" lvl="0" algn="ctr">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6" name="Google Shape;16;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lstStyle>
            <a:lvl1pPr marR="0" lvl="0" algn="ctr">
              <a:lnSpc>
                <a:spcPct val="90000"/>
              </a:lnSpc>
              <a:spcBef>
                <a:spcPts val="750"/>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1pPr>
            <a:lvl2pPr marR="0" lvl="1" algn="ctr">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2pPr>
            <a:lvl3pPr marR="0" lvl="2" algn="ctr">
              <a:lnSpc>
                <a:spcPct val="90000"/>
              </a:lnSpc>
              <a:spcBef>
                <a:spcPts val="375"/>
              </a:spcBef>
              <a:spcAft>
                <a:spcPts val="0"/>
              </a:spcAft>
              <a:buClr>
                <a:schemeClr val="lt1"/>
              </a:buClr>
              <a:buSzPts val="1350"/>
              <a:buFont typeface="Arial"/>
              <a:buNone/>
              <a:defRPr sz="1350" b="0" i="0" u="none" strike="noStrike" cap="none">
                <a:solidFill>
                  <a:schemeClr val="lt1"/>
                </a:solidFill>
                <a:latin typeface="Calibri"/>
                <a:ea typeface="Calibri"/>
                <a:cs typeface="Calibri"/>
                <a:sym typeface="Calibri"/>
              </a:defRPr>
            </a:lvl3pPr>
            <a:lvl4pPr marR="0" lvl="3"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4pPr>
            <a:lvl5pPr marR="0" lvl="4"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5pPr>
            <a:lvl6pPr marR="0" lvl="5"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6pPr>
            <a:lvl7pPr marR="0" lvl="6"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7pPr>
            <a:lvl8pPr marR="0" lvl="7"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8pPr>
            <a:lvl9pPr marR="0" lvl="8" algn="ctr">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47" name="Google Shape;47;p11"/>
          <p:cNvSpPr txBox="1">
            <a:spLocks noGrp="1"/>
          </p:cNvSpPr>
          <p:nvPr>
            <p:ph type="body" idx="1"/>
          </p:nvPr>
        </p:nvSpPr>
        <p:spPr>
          <a:xfrm rot="5400000">
            <a:off x="2693929" y="-239654"/>
            <a:ext cx="3756142" cy="7886700"/>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8"/>
        <p:cNvGrpSpPr/>
        <p:nvPr/>
      </p:nvGrpSpPr>
      <p:grpSpPr>
        <a:xfrm>
          <a:off x="0" y="0"/>
          <a:ext cx="0" cy="0"/>
          <a:chOff x="0" y="0"/>
          <a:chExt cx="0" cy="0"/>
        </a:xfrm>
      </p:grpSpPr>
      <p:sp>
        <p:nvSpPr>
          <p:cNvPr id="49" name="Google Shape;49;p12"/>
          <p:cNvSpPr txBox="1">
            <a:spLocks noGrp="1"/>
          </p:cNvSpPr>
          <p:nvPr>
            <p:ph type="title"/>
          </p:nvPr>
        </p:nvSpPr>
        <p:spPr>
          <a:xfrm rot="5400000">
            <a:off x="4893142" y="2015658"/>
            <a:ext cx="5272740" cy="1971675"/>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50" name="Google Shape;50;p12"/>
          <p:cNvSpPr txBox="1">
            <a:spLocks noGrp="1"/>
          </p:cNvSpPr>
          <p:nvPr>
            <p:ph type="body" idx="1"/>
          </p:nvPr>
        </p:nvSpPr>
        <p:spPr>
          <a:xfrm rot="5400000">
            <a:off x="892642" y="101133"/>
            <a:ext cx="5272740" cy="5800725"/>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9" name="Google Shape;19;p3"/>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23" name="Google Shape;23;p5"/>
          <p:cNvSpPr txBox="1">
            <a:spLocks noGrp="1"/>
          </p:cNvSpPr>
          <p:nvPr>
            <p:ph type="body" idx="1"/>
          </p:nvPr>
        </p:nvSpPr>
        <p:spPr>
          <a:xfrm>
            <a:off x="605159" y="1825625"/>
            <a:ext cx="3909691" cy="3733703"/>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4" name="Google Shape;24;p5"/>
          <p:cNvSpPr txBox="1">
            <a:spLocks noGrp="1"/>
          </p:cNvSpPr>
          <p:nvPr>
            <p:ph type="body" idx="2"/>
          </p:nvPr>
        </p:nvSpPr>
        <p:spPr>
          <a:xfrm>
            <a:off x="4605659" y="1825625"/>
            <a:ext cx="3909691" cy="3733703"/>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623888" y="1266564"/>
            <a:ext cx="7886700" cy="2852737"/>
          </a:xfrm>
          <a:prstGeom prst="rect">
            <a:avLst/>
          </a:prstGeom>
          <a:noFill/>
          <a:ln>
            <a:noFill/>
          </a:ln>
        </p:spPr>
        <p:txBody>
          <a:bodyPr spcFirstLastPara="1" wrap="square" lIns="91425" tIns="45700" rIns="91425" bIns="45700" anchor="b" anchorCtr="0"/>
          <a:lstStyle>
            <a:lvl1pPr marR="0" lvl="0" algn="l">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27" name="Google Shape;27;p6"/>
          <p:cNvSpPr txBox="1">
            <a:spLocks noGrp="1"/>
          </p:cNvSpPr>
          <p:nvPr>
            <p:ph type="body" idx="1"/>
          </p:nvPr>
        </p:nvSpPr>
        <p:spPr>
          <a:xfrm>
            <a:off x="623888" y="4146289"/>
            <a:ext cx="7886700" cy="1500187"/>
          </a:xfrm>
          <a:prstGeom prst="rect">
            <a:avLst/>
          </a:prstGeom>
          <a:noFill/>
          <a:ln>
            <a:noFill/>
          </a:ln>
        </p:spPr>
        <p:txBody>
          <a:bodyPr spcFirstLastPara="1" wrap="square" lIns="91425" tIns="45700" rIns="91425" bIns="45700" anchor="t" anchorCtr="0"/>
          <a:lstStyle>
            <a:lvl1pPr marL="457200" marR="0" lvl="0" indent="-228600" algn="l">
              <a:lnSpc>
                <a:spcPct val="90000"/>
              </a:lnSpc>
              <a:spcBef>
                <a:spcPts val="750"/>
              </a:spcBef>
              <a:spcAft>
                <a:spcPts val="0"/>
              </a:spcAft>
              <a:buClr>
                <a:srgbClr val="DBDCDB"/>
              </a:buClr>
              <a:buSzPts val="1800"/>
              <a:buFont typeface="Arial"/>
              <a:buNone/>
              <a:defRPr sz="1800" b="0" i="0" u="none" strike="noStrike" cap="none">
                <a:solidFill>
                  <a:srgbClr val="DBDCDB"/>
                </a:solidFill>
                <a:latin typeface="Calibri"/>
                <a:ea typeface="Calibri"/>
                <a:cs typeface="Calibri"/>
                <a:sym typeface="Calibri"/>
              </a:defRPr>
            </a:lvl1pPr>
            <a:lvl2pPr marL="914400" marR="0" lvl="1" indent="-228600" algn="l">
              <a:lnSpc>
                <a:spcPct val="90000"/>
              </a:lnSpc>
              <a:spcBef>
                <a:spcPts val="375"/>
              </a:spcBef>
              <a:spcAft>
                <a:spcPts val="0"/>
              </a:spcAft>
              <a:buClr>
                <a:srgbClr val="DBDCDB"/>
              </a:buClr>
              <a:buSzPts val="1500"/>
              <a:buFont typeface="Arial"/>
              <a:buNone/>
              <a:defRPr sz="1500" b="0" i="0" u="none" strike="noStrike" cap="none">
                <a:solidFill>
                  <a:srgbClr val="DBDCDB"/>
                </a:solidFill>
                <a:latin typeface="Calibri"/>
                <a:ea typeface="Calibri"/>
                <a:cs typeface="Calibri"/>
                <a:sym typeface="Calibri"/>
              </a:defRPr>
            </a:lvl2pPr>
            <a:lvl3pPr marL="1371600" marR="0" lvl="2" indent="-228600" algn="l">
              <a:lnSpc>
                <a:spcPct val="90000"/>
              </a:lnSpc>
              <a:spcBef>
                <a:spcPts val="375"/>
              </a:spcBef>
              <a:spcAft>
                <a:spcPts val="0"/>
              </a:spcAft>
              <a:buClr>
                <a:srgbClr val="DBDCDB"/>
              </a:buClr>
              <a:buSzPts val="1350"/>
              <a:buFont typeface="Arial"/>
              <a:buNone/>
              <a:defRPr sz="1350" b="0" i="0" u="none" strike="noStrike" cap="none">
                <a:solidFill>
                  <a:srgbClr val="DBDCDB"/>
                </a:solidFill>
                <a:latin typeface="Calibri"/>
                <a:ea typeface="Calibri"/>
                <a:cs typeface="Calibri"/>
                <a:sym typeface="Calibri"/>
              </a:defRPr>
            </a:lvl3pPr>
            <a:lvl4pPr marL="1828800" marR="0" lvl="3"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4pPr>
            <a:lvl5pPr marL="2286000" marR="0" lvl="4"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5pPr>
            <a:lvl6pPr marL="2743200" marR="0" lvl="5"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6pPr>
            <a:lvl7pPr marL="3200400" marR="0" lvl="6"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7pPr>
            <a:lvl8pPr marL="3657600" marR="0" lvl="7"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8pPr>
            <a:lvl9pPr marL="4114800" marR="0" lvl="8" indent="-228600" algn="l">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9pPr>
          </a:lstStyle>
          <a:p>
            <a:endParaRPr/>
          </a:p>
        </p:txBody>
      </p:sp>
      <p:sp>
        <p:nvSpPr>
          <p:cNvPr id="28" name="Google Shape;28;p6"/>
          <p:cNvSpPr/>
          <p:nvPr/>
        </p:nvSpPr>
        <p:spPr>
          <a:xfrm>
            <a:off x="0" y="0"/>
            <a:ext cx="9144000" cy="556689"/>
          </a:xfrm>
          <a:prstGeom prst="rect">
            <a:avLst/>
          </a:prstGeom>
          <a:solidFill>
            <a:schemeClr val="accent5"/>
          </a:solidFill>
          <a:ln>
            <a:noFill/>
          </a:ln>
          <a:effectLst>
            <a:outerShdw blurRad="50800" sx="98000" sy="98000" rotWithShape="0">
              <a:schemeClr val="accent5">
                <a:alpha val="27058"/>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31" name="Google Shape;31;p7"/>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lstStyle>
            <a:lvl1pPr marL="457200" marR="0" lvl="0" indent="-228600" algn="l">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2" name="Google Shape;32;p7"/>
          <p:cNvSpPr txBox="1">
            <a:spLocks noGrp="1"/>
          </p:cNvSpPr>
          <p:nvPr>
            <p:ph type="body" idx="2"/>
          </p:nvPr>
        </p:nvSpPr>
        <p:spPr>
          <a:xfrm>
            <a:off x="629842" y="2505075"/>
            <a:ext cx="3868340" cy="3160839"/>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33" name="Google Shape;33;p7"/>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lstStyle>
            <a:lvl1pPr marL="457200" marR="0" lvl="0" indent="-228600" algn="l">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4" name="Google Shape;34;p7"/>
          <p:cNvSpPr txBox="1">
            <a:spLocks noGrp="1"/>
          </p:cNvSpPr>
          <p:nvPr>
            <p:ph type="body" idx="4"/>
          </p:nvPr>
        </p:nvSpPr>
        <p:spPr>
          <a:xfrm>
            <a:off x="4629150" y="2505075"/>
            <a:ext cx="3887391" cy="3160839"/>
          </a:xfrm>
          <a:prstGeom prst="rect">
            <a:avLst/>
          </a:prstGeom>
          <a:noFill/>
          <a:ln>
            <a:noFill/>
          </a:ln>
        </p:spPr>
        <p:txBody>
          <a:bodyPr spcFirstLastPara="1" wrap="square" lIns="91425" tIns="45700" rIns="91425" bIns="45700" anchor="t" anchorCtr="0"/>
          <a:lstStyle>
            <a:lvl1pPr marL="457200" marR="0" lvl="0" indent="-361950" algn="l">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39" name="Google Shape;39;p9"/>
          <p:cNvSpPr txBox="1">
            <a:spLocks noGrp="1"/>
          </p:cNvSpPr>
          <p:nvPr>
            <p:ph type="body" idx="1"/>
          </p:nvPr>
        </p:nvSpPr>
        <p:spPr>
          <a:xfrm>
            <a:off x="3886200" y="457200"/>
            <a:ext cx="4629150" cy="5186275"/>
          </a:xfrm>
          <a:prstGeom prst="rect">
            <a:avLst/>
          </a:prstGeom>
          <a:noFill/>
          <a:ln>
            <a:noFill/>
          </a:ln>
        </p:spPr>
        <p:txBody>
          <a:bodyPr spcFirstLastPara="1" wrap="square" lIns="91425" tIns="45700" rIns="91425" bIns="45700" anchor="t" anchorCtr="0"/>
          <a:lstStyle>
            <a:lvl1pPr marL="457200" marR="0" lvl="0" indent="-381000" algn="l">
              <a:lnSpc>
                <a:spcPct val="90000"/>
              </a:lnSpc>
              <a:spcBef>
                <a:spcPts val="75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1pPr>
            <a:lvl2pPr marL="914400" marR="0" lvl="1" indent="-361950" algn="l">
              <a:lnSpc>
                <a:spcPct val="90000"/>
              </a:lnSpc>
              <a:spcBef>
                <a:spcPts val="375"/>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2pPr>
            <a:lvl3pPr marL="1371600" marR="0" lvl="2" indent="-342900" algn="l">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3pPr>
            <a:lvl4pPr marL="1828800" marR="0" lvl="3"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4pPr>
            <a:lvl5pPr marL="2286000" marR="0" lvl="4"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5pPr>
            <a:lvl6pPr marL="2743200" marR="0" lvl="5"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6pPr>
            <a:lvl7pPr marL="3200400" marR="0" lvl="6"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7pPr>
            <a:lvl8pPr marL="3657600" marR="0" lvl="7"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8pPr>
            <a:lvl9pPr marL="4114800" marR="0" lvl="8" indent="-323850" algn="l">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9pPr>
          </a:lstStyle>
          <a:p>
            <a:endParaRPr/>
          </a:p>
        </p:txBody>
      </p:sp>
      <p:sp>
        <p:nvSpPr>
          <p:cNvPr id="40" name="Google Shape;40;p9"/>
          <p:cNvSpPr txBox="1">
            <a:spLocks noGrp="1"/>
          </p:cNvSpPr>
          <p:nvPr>
            <p:ph type="body" idx="2"/>
          </p:nvPr>
        </p:nvSpPr>
        <p:spPr>
          <a:xfrm>
            <a:off x="629841" y="2057400"/>
            <a:ext cx="2949178" cy="3586075"/>
          </a:xfrm>
          <a:prstGeom prst="rect">
            <a:avLst/>
          </a:prstGeom>
          <a:noFill/>
          <a:ln>
            <a:noFill/>
          </a:ln>
        </p:spPr>
        <p:txBody>
          <a:bodyPr spcFirstLastPara="1" wrap="square" lIns="91425" tIns="45700" rIns="91425" bIns="45700" anchor="t" anchorCtr="0"/>
          <a:lstStyle>
            <a:lvl1pPr marL="457200" marR="0" lvl="0" indent="-228600" algn="l">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43" name="Google Shape;43;p10"/>
          <p:cNvSpPr>
            <a:spLocks noGrp="1"/>
          </p:cNvSpPr>
          <p:nvPr>
            <p:ph type="pic" idx="2"/>
          </p:nvPr>
        </p:nvSpPr>
        <p:spPr>
          <a:xfrm>
            <a:off x="3886200" y="457200"/>
            <a:ext cx="4629150" cy="5096518"/>
          </a:xfrm>
          <a:prstGeom prst="rect">
            <a:avLst/>
          </a:prstGeom>
          <a:noFill/>
          <a:ln>
            <a:noFill/>
          </a:ln>
        </p:spPr>
        <p:txBody>
          <a:bodyPr spcFirstLastPara="1" wrap="square" lIns="91425" tIns="45700" rIns="91425" bIns="45700" anchor="t" anchorCtr="0"/>
          <a:lstStyle>
            <a:lvl1pPr marR="0" lvl="0" algn="l" rtl="0">
              <a:lnSpc>
                <a:spcPct val="90000"/>
              </a:lnSpc>
              <a:spcBef>
                <a:spcPts val="75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R="0" lvl="1" algn="l" rtl="0">
              <a:lnSpc>
                <a:spcPct val="90000"/>
              </a:lnSpc>
              <a:spcBef>
                <a:spcPts val="375"/>
              </a:spcBef>
              <a:spcAft>
                <a:spcPts val="0"/>
              </a:spcAft>
              <a:buClr>
                <a:schemeClr val="lt1"/>
              </a:buClr>
              <a:buSzPts val="2100"/>
              <a:buFont typeface="Arial"/>
              <a:buNone/>
              <a:defRPr sz="2100" b="0" i="0" u="none" strike="noStrike" cap="none">
                <a:solidFill>
                  <a:schemeClr val="lt1"/>
                </a:solidFill>
                <a:latin typeface="Calibri"/>
                <a:ea typeface="Calibri"/>
                <a:cs typeface="Calibri"/>
                <a:sym typeface="Calibri"/>
              </a:defRPr>
            </a:lvl2pPr>
            <a:lvl3pPr marR="0" lvl="2" algn="l" rtl="0">
              <a:lnSpc>
                <a:spcPct val="90000"/>
              </a:lnSpc>
              <a:spcBef>
                <a:spcPts val="375"/>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3pPr>
            <a:lvl4pPr marR="0" lvl="3"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4pPr>
            <a:lvl5pPr marR="0" lvl="4"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5pPr>
            <a:lvl6pPr marR="0" lvl="5"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6pPr>
            <a:lvl7pPr marR="0" lvl="6"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7pPr>
            <a:lvl8pPr marR="0" lvl="7"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8pPr>
            <a:lvl9pPr marR="0" lvl="8"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9pPr>
          </a:lstStyle>
          <a:p>
            <a:endParaRPr/>
          </a:p>
        </p:txBody>
      </p:sp>
      <p:sp>
        <p:nvSpPr>
          <p:cNvPr id="44" name="Google Shape;44;p10"/>
          <p:cNvSpPr txBox="1">
            <a:spLocks noGrp="1"/>
          </p:cNvSpPr>
          <p:nvPr>
            <p:ph type="body" idx="1"/>
          </p:nvPr>
        </p:nvSpPr>
        <p:spPr>
          <a:xfrm>
            <a:off x="629841" y="2057400"/>
            <a:ext cx="2949178" cy="3496318"/>
          </a:xfrm>
          <a:prstGeom prst="rect">
            <a:avLst/>
          </a:prstGeom>
          <a:noFill/>
          <a:ln>
            <a:noFill/>
          </a:ln>
        </p:spPr>
        <p:txBody>
          <a:bodyPr spcFirstLastPara="1" wrap="square" lIns="91425" tIns="45700" rIns="91425" bIns="45700" anchor="t" anchorCtr="0"/>
          <a:lstStyle>
            <a:lvl1pPr marL="457200" marR="0" lvl="0" indent="-228600" algn="l">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p:nvPr/>
        </p:nvSpPr>
        <p:spPr>
          <a:xfrm>
            <a:off x="0" y="5778109"/>
            <a:ext cx="9144000" cy="48600"/>
          </a:xfrm>
          <a:prstGeom prst="rect">
            <a:avLst/>
          </a:prstGeom>
          <a:solidFill>
            <a:srgbClr val="E3234B"/>
          </a:solidFill>
          <a:ln>
            <a:noFill/>
          </a:ln>
          <a:effectLst>
            <a:outerShdw blurRad="50800" sx="98000" sy="98000" rotWithShape="0">
              <a:srgbClr val="000000">
                <a:alpha val="2705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 name="Google Shape;7;p1"/>
          <p:cNvSpPr/>
          <p:nvPr/>
        </p:nvSpPr>
        <p:spPr>
          <a:xfrm>
            <a:off x="0" y="5907136"/>
            <a:ext cx="9144000" cy="950864"/>
          </a:xfrm>
          <a:prstGeom prst="rect">
            <a:avLst/>
          </a:prstGeom>
          <a:solidFill>
            <a:srgbClr val="333432"/>
          </a:solidFill>
          <a:ln>
            <a:noFill/>
          </a:ln>
          <a:effectLst>
            <a:outerShdw blurRad="50800" sx="98000" sy="98000" rotWithShape="0">
              <a:srgbClr val="000000">
                <a:alpha val="2705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 name="Google Shape;8;p1"/>
          <p:cNvPicPr preferRelativeResize="0"/>
          <p:nvPr/>
        </p:nvPicPr>
        <p:blipFill rotWithShape="1">
          <a:blip r:embed="rId13">
            <a:alphaModFix/>
          </a:blip>
          <a:srcRect/>
          <a:stretch/>
        </p:blipFill>
        <p:spPr>
          <a:xfrm>
            <a:off x="162798" y="6048771"/>
            <a:ext cx="1796468" cy="667594"/>
          </a:xfrm>
          <a:prstGeom prst="rect">
            <a:avLst/>
          </a:prstGeom>
          <a:noFill/>
          <a:ln>
            <a:noFill/>
          </a:ln>
        </p:spPr>
      </p:pic>
      <p:sp>
        <p:nvSpPr>
          <p:cNvPr id="9" name="Google Shape;9;p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0" name="Google Shape;10;p1"/>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pic>
        <p:nvPicPr>
          <p:cNvPr id="11" name="Google Shape;11;p1"/>
          <p:cNvPicPr preferRelativeResize="0"/>
          <p:nvPr/>
        </p:nvPicPr>
        <p:blipFill rotWithShape="1">
          <a:blip r:embed="rId14">
            <a:alphaModFix/>
          </a:blip>
          <a:srcRect/>
          <a:stretch/>
        </p:blipFill>
        <p:spPr>
          <a:xfrm>
            <a:off x="7942166" y="5963932"/>
            <a:ext cx="832920" cy="837272"/>
          </a:xfrm>
          <a:prstGeom prst="rect">
            <a:avLst/>
          </a:prstGeom>
          <a:noFill/>
          <a:ln>
            <a:noFill/>
          </a:ln>
        </p:spPr>
      </p:pic>
      <p:sp>
        <p:nvSpPr>
          <p:cNvPr id="12" name="Google Shape;12;p1"/>
          <p:cNvSpPr/>
          <p:nvPr/>
        </p:nvSpPr>
        <p:spPr>
          <a:xfrm>
            <a:off x="2226429" y="6199976"/>
            <a:ext cx="5419749" cy="46166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800"/>
              <a:buFont typeface="Arial"/>
              <a:buNone/>
            </a:pPr>
            <a:r>
              <a:rPr lang="en-US" sz="800" b="0" i="1" u="none" strike="noStrike" cap="none">
                <a:solidFill>
                  <a:schemeClr val="dk1"/>
                </a:solidFill>
                <a:latin typeface="Calibri"/>
                <a:ea typeface="Calibri"/>
                <a:cs typeface="Calibri"/>
                <a:sym typeface="Calibri"/>
              </a:rPr>
              <a:t>This material is based upon work supported by the National Science Foundation under Grant No. 1700680.  Any opinions, findings, and conclusions or recommendations expressed in this material are those of the author(s) and do not necessarily reflect the views of the National Science Foundation.</a:t>
            </a:r>
            <a:endParaRPr sz="8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lt2"/>
              </a:buClr>
              <a:buSzPts val="4500"/>
              <a:buFont typeface="Calibri"/>
              <a:buNone/>
            </a:pPr>
            <a:r>
              <a:rPr lang="en-US" sz="5400" dirty="0"/>
              <a:t>Precision Agriculture</a:t>
            </a:r>
            <a:endParaRPr sz="5400" b="0" i="0" u="none" strike="noStrike" cap="none" dirty="0">
              <a:solidFill>
                <a:schemeClr val="lt2"/>
              </a:solidFill>
              <a:latin typeface="Calibri"/>
              <a:ea typeface="Calibri"/>
              <a:cs typeface="Calibri"/>
              <a:sym typeface="Calibri"/>
            </a:endParaRPr>
          </a:p>
        </p:txBody>
      </p:sp>
      <p:sp>
        <p:nvSpPr>
          <p:cNvPr id="56" name="Google Shape;56;p13"/>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1800"/>
              <a:buFont typeface="Arial"/>
              <a:buNone/>
            </a:pPr>
            <a:r>
              <a:rPr lang="en-US" sz="3600" dirty="0"/>
              <a:t>Lesson 3, Part B</a:t>
            </a:r>
            <a:endParaRPr sz="3600" b="0" i="0" u="none" strike="noStrike" cap="none" dirty="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p:tgtEl>
                                          <p:spTgt spid="55"/>
                                        </p:tgtEl>
                                        <p:attrNameLst>
                                          <p:attrName>ppt_y</p:attrName>
                                        </p:attrNameLst>
                                      </p:cBhvr>
                                      <p:tavLst>
                                        <p:tav tm="0">
                                          <p:val>
                                            <p:strVal val="#ppt_y-1"/>
                                          </p:val>
                                        </p:tav>
                                        <p:tav tm="100000">
                                          <p:val>
                                            <p:strVal val="#ppt_y"/>
                                          </p:val>
                                        </p:tav>
                                      </p:tavLst>
                                    </p:anim>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1000"/>
                                        <p:tgtEl>
                                          <p:spTgt spid="55"/>
                                        </p:tgtEl>
                                      </p:cBhvr>
                                    </p:animEffect>
                                  </p:childTnLst>
                                </p:cTn>
                              </p:par>
                              <p:par>
                                <p:cTn id="11" presetID="2" presetClass="entr" presetSubtype="4" fill="hold" nodeType="withEffect">
                                  <p:stCondLst>
                                    <p:cond delay="0"/>
                                  </p:stCondLst>
                                  <p:childTnLst>
                                    <p:set>
                                      <p:cBhvr>
                                        <p:cTn id="12" dur="1" fill="hold">
                                          <p:stCondLst>
                                            <p:cond delay="0"/>
                                          </p:stCondLst>
                                        </p:cTn>
                                        <p:tgtEl>
                                          <p:spTgt spid="56">
                                            <p:txEl>
                                              <p:pRg st="0" end="0"/>
                                            </p:txEl>
                                          </p:spTgt>
                                        </p:tgtEl>
                                        <p:attrNameLst>
                                          <p:attrName>style.visibility</p:attrName>
                                        </p:attrNameLst>
                                      </p:cBhvr>
                                      <p:to>
                                        <p:strVal val="visible"/>
                                      </p:to>
                                    </p:set>
                                    <p:anim calcmode="lin" valueType="num">
                                      <p:cBhvr additive="base">
                                        <p:cTn id="13" dur="500"/>
                                        <p:tgtEl>
                                          <p:spTgt spid="5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xfrm>
            <a:off x="628650" y="0"/>
            <a:ext cx="7886700" cy="7035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dirty="0">
                <a:solidFill>
                  <a:schemeClr val="bg1">
                    <a:lumMod val="10000"/>
                  </a:schemeClr>
                </a:solidFill>
              </a:rPr>
              <a:t>Writing Prescriptions</a:t>
            </a:r>
            <a:endParaRPr sz="3300" b="0" i="0" u="none" strike="noStrike" cap="none" dirty="0">
              <a:solidFill>
                <a:schemeClr val="bg1">
                  <a:lumMod val="10000"/>
                </a:schemeClr>
              </a:solidFill>
              <a:sym typeface="Calibri"/>
            </a:endParaRPr>
          </a:p>
        </p:txBody>
      </p:sp>
      <p:sp>
        <p:nvSpPr>
          <p:cNvPr id="113" name="Google Shape;113;p22"/>
          <p:cNvSpPr txBox="1">
            <a:spLocks noGrp="1"/>
          </p:cNvSpPr>
          <p:nvPr>
            <p:ph type="body" idx="1"/>
          </p:nvPr>
        </p:nvSpPr>
        <p:spPr>
          <a:xfrm>
            <a:off x="628650" y="505550"/>
            <a:ext cx="7886700" cy="52803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375"/>
              </a:spcBef>
              <a:spcAft>
                <a:spcPts val="0"/>
              </a:spcAft>
              <a:buClrTx/>
              <a:buSzPts val="2800"/>
              <a:buFont typeface="Calibri"/>
              <a:buChar char="•"/>
            </a:pPr>
            <a:r>
              <a:rPr lang="en-US" sz="2800" dirty="0">
                <a:solidFill>
                  <a:schemeClr val="bg1">
                    <a:lumMod val="10000"/>
                  </a:schemeClr>
                </a:solidFill>
              </a:rPr>
              <a:t>Prescription - a program or script that precision equipment uses to apply a specific amount of something at a specific place in the field.</a:t>
            </a:r>
            <a:endParaRPr sz="2800" dirty="0">
              <a:solidFill>
                <a:schemeClr val="bg1">
                  <a:lumMod val="10000"/>
                </a:schemeClr>
              </a:solidFill>
            </a:endParaRPr>
          </a:p>
          <a:p>
            <a:pPr marL="1371600" marR="0" lvl="1" indent="-406400" algn="l" rtl="0">
              <a:lnSpc>
                <a:spcPct val="90000"/>
              </a:lnSpc>
              <a:spcBef>
                <a:spcPts val="0"/>
              </a:spcBef>
              <a:spcAft>
                <a:spcPts val="0"/>
              </a:spcAft>
              <a:buClrTx/>
              <a:buSzPts val="2800"/>
              <a:buChar char="•"/>
            </a:pPr>
            <a:r>
              <a:rPr lang="en-US" sz="2800" dirty="0">
                <a:solidFill>
                  <a:schemeClr val="bg1">
                    <a:lumMod val="10000"/>
                  </a:schemeClr>
                </a:solidFill>
              </a:rPr>
              <a:t>Using maps and data, the operator makes decisions such as the following:</a:t>
            </a:r>
            <a:endParaRPr sz="2800" dirty="0">
              <a:solidFill>
                <a:schemeClr val="bg1">
                  <a:lumMod val="10000"/>
                </a:schemeClr>
              </a:solidFill>
            </a:endParaRPr>
          </a:p>
          <a:p>
            <a:pPr marL="1828800" marR="0" lvl="2" indent="-406400" algn="l" rtl="0">
              <a:lnSpc>
                <a:spcPct val="90000"/>
              </a:lnSpc>
              <a:spcBef>
                <a:spcPts val="0"/>
              </a:spcBef>
              <a:spcAft>
                <a:spcPts val="0"/>
              </a:spcAft>
              <a:buClrTx/>
              <a:buSzPts val="2800"/>
              <a:buChar char="•"/>
            </a:pPr>
            <a:r>
              <a:rPr lang="en-US" sz="2800" dirty="0">
                <a:solidFill>
                  <a:schemeClr val="bg1">
                    <a:lumMod val="10000"/>
                  </a:schemeClr>
                </a:solidFill>
              </a:rPr>
              <a:t>Hybrid A on “</a:t>
            </a:r>
            <a:r>
              <a:rPr lang="en-US" sz="2800" dirty="0" err="1">
                <a:solidFill>
                  <a:schemeClr val="bg1">
                    <a:lumMod val="10000"/>
                  </a:schemeClr>
                </a:solidFill>
              </a:rPr>
              <a:t>Green“and</a:t>
            </a:r>
            <a:r>
              <a:rPr lang="en-US" sz="2800" dirty="0">
                <a:solidFill>
                  <a:schemeClr val="bg1">
                    <a:lumMod val="10000"/>
                  </a:schemeClr>
                </a:solidFill>
              </a:rPr>
              <a:t> “Red” soil and Hybrid B on “Yellow” and “Orange” soil</a:t>
            </a:r>
            <a:endParaRPr sz="2800" dirty="0">
              <a:solidFill>
                <a:schemeClr val="bg1">
                  <a:lumMod val="10000"/>
                </a:schemeClr>
              </a:solidFill>
            </a:endParaRPr>
          </a:p>
          <a:p>
            <a:pPr marL="1828800" marR="0" lvl="2" indent="-406400" algn="l" rtl="0">
              <a:lnSpc>
                <a:spcPct val="90000"/>
              </a:lnSpc>
              <a:spcBef>
                <a:spcPts val="0"/>
              </a:spcBef>
              <a:spcAft>
                <a:spcPts val="0"/>
              </a:spcAft>
              <a:buClrTx/>
              <a:buSzPts val="2800"/>
              <a:buChar char="•"/>
            </a:pPr>
            <a:r>
              <a:rPr lang="en-US" sz="2800" dirty="0">
                <a:solidFill>
                  <a:schemeClr val="bg1">
                    <a:lumMod val="10000"/>
                  </a:schemeClr>
                </a:solidFill>
              </a:rPr>
              <a:t>34,000 seeds per acre on “Green”, 27,000 on “Yellow”, 20,000 on “Red”, etc.</a:t>
            </a:r>
            <a:endParaRPr sz="2800" dirty="0">
              <a:solidFill>
                <a:schemeClr val="bg1">
                  <a:lumMod val="10000"/>
                </a:schemeClr>
              </a:solidFill>
            </a:endParaRPr>
          </a:p>
          <a:p>
            <a:pPr marL="914400" marR="0" lvl="0" indent="-406400" algn="l" rtl="0">
              <a:lnSpc>
                <a:spcPct val="90000"/>
              </a:lnSpc>
              <a:spcBef>
                <a:spcPts val="0"/>
              </a:spcBef>
              <a:spcAft>
                <a:spcPts val="0"/>
              </a:spcAft>
              <a:buClrTx/>
              <a:buSzPts val="2800"/>
              <a:buChar char="•"/>
            </a:pPr>
            <a:r>
              <a:rPr lang="en-US" sz="2800" dirty="0">
                <a:solidFill>
                  <a:schemeClr val="bg1">
                    <a:lumMod val="10000"/>
                  </a:schemeClr>
                </a:solidFill>
              </a:rPr>
              <a:t>Software is used to create a prescription to tell the planter what it should do.</a:t>
            </a:r>
            <a:endParaRPr sz="28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p:tgtEl>
                                          <p:spTgt spid="112"/>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13">
                                            <p:txEl>
                                              <p:pRg st="0" end="0"/>
                                            </p:txEl>
                                          </p:spTgt>
                                        </p:tgtEl>
                                        <p:attrNameLst>
                                          <p:attrName>style.visibility</p:attrName>
                                        </p:attrNameLst>
                                      </p:cBhvr>
                                      <p:to>
                                        <p:strVal val="visible"/>
                                      </p:to>
                                    </p:set>
                                    <p:anim calcmode="lin" valueType="num">
                                      <p:cBhvr additive="base">
                                        <p:cTn id="12" dur="500"/>
                                        <p:tgtEl>
                                          <p:spTgt spid="11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13">
                                            <p:txEl>
                                              <p:pRg st="1" end="1"/>
                                            </p:txEl>
                                          </p:spTgt>
                                        </p:tgtEl>
                                        <p:attrNameLst>
                                          <p:attrName>style.visibility</p:attrName>
                                        </p:attrNameLst>
                                      </p:cBhvr>
                                      <p:to>
                                        <p:strVal val="visible"/>
                                      </p:to>
                                    </p:set>
                                    <p:anim calcmode="lin" valueType="num">
                                      <p:cBhvr additive="base">
                                        <p:cTn id="17" dur="500"/>
                                        <p:tgtEl>
                                          <p:spTgt spid="11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13">
                                            <p:txEl>
                                              <p:pRg st="2" end="2"/>
                                            </p:txEl>
                                          </p:spTgt>
                                        </p:tgtEl>
                                        <p:attrNameLst>
                                          <p:attrName>style.visibility</p:attrName>
                                        </p:attrNameLst>
                                      </p:cBhvr>
                                      <p:to>
                                        <p:strVal val="visible"/>
                                      </p:to>
                                    </p:set>
                                    <p:anim calcmode="lin" valueType="num">
                                      <p:cBhvr additive="base">
                                        <p:cTn id="22" dur="500"/>
                                        <p:tgtEl>
                                          <p:spTgt spid="11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13">
                                            <p:txEl>
                                              <p:pRg st="3" end="3"/>
                                            </p:txEl>
                                          </p:spTgt>
                                        </p:tgtEl>
                                        <p:attrNameLst>
                                          <p:attrName>style.visibility</p:attrName>
                                        </p:attrNameLst>
                                      </p:cBhvr>
                                      <p:to>
                                        <p:strVal val="visible"/>
                                      </p:to>
                                    </p:set>
                                    <p:anim calcmode="lin" valueType="num">
                                      <p:cBhvr additive="base">
                                        <p:cTn id="27" dur="500"/>
                                        <p:tgtEl>
                                          <p:spTgt spid="11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13">
                                            <p:txEl>
                                              <p:pRg st="4" end="4"/>
                                            </p:txEl>
                                          </p:spTgt>
                                        </p:tgtEl>
                                        <p:attrNameLst>
                                          <p:attrName>style.visibility</p:attrName>
                                        </p:attrNameLst>
                                      </p:cBhvr>
                                      <p:to>
                                        <p:strVal val="visible"/>
                                      </p:to>
                                    </p:set>
                                    <p:anim calcmode="lin" valueType="num">
                                      <p:cBhvr additive="base">
                                        <p:cTn id="32" dur="500"/>
                                        <p:tgtEl>
                                          <p:spTgt spid="113">
                                            <p:txEl>
                                              <p:pRg st="4" end="4"/>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279925" y="212725"/>
            <a:ext cx="87573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dirty="0">
                <a:solidFill>
                  <a:schemeClr val="bg1">
                    <a:lumMod val="10000"/>
                  </a:schemeClr>
                </a:solidFill>
              </a:rPr>
              <a:t>Apply Prescriptions</a:t>
            </a:r>
            <a:endParaRPr dirty="0">
              <a:solidFill>
                <a:schemeClr val="bg1">
                  <a:lumMod val="10000"/>
                </a:schemeClr>
              </a:solidFill>
            </a:endParaRPr>
          </a:p>
        </p:txBody>
      </p:sp>
      <p:sp>
        <p:nvSpPr>
          <p:cNvPr id="119" name="Google Shape;119;p23"/>
          <p:cNvSpPr txBox="1">
            <a:spLocks noGrp="1"/>
          </p:cNvSpPr>
          <p:nvPr>
            <p:ph type="body" idx="1"/>
          </p:nvPr>
        </p:nvSpPr>
        <p:spPr>
          <a:xfrm>
            <a:off x="628650" y="1239650"/>
            <a:ext cx="7886700" cy="43419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Management is still critical even with all of the technology being used!</a:t>
            </a:r>
            <a:endParaRPr sz="2800" dirty="0">
              <a:solidFill>
                <a:schemeClr val="bg1">
                  <a:lumMod val="10000"/>
                </a:schemeClr>
              </a:solidFill>
            </a:endParaRPr>
          </a:p>
          <a:p>
            <a:pPr marL="457200" marR="0" lvl="0" indent="0" algn="l" rtl="0">
              <a:lnSpc>
                <a:spcPct val="90000"/>
              </a:lnSpc>
              <a:spcBef>
                <a:spcPts val="750"/>
              </a:spcBef>
              <a:spcAft>
                <a:spcPts val="0"/>
              </a:spcAft>
              <a:buSzPts val="2100"/>
              <a:buNone/>
            </a:pPr>
            <a:endParaRPr sz="800" dirty="0">
              <a:solidFill>
                <a:schemeClr val="bg1">
                  <a:lumMod val="10000"/>
                </a:schemeClr>
              </a:solidFill>
            </a:endParaRPr>
          </a:p>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Operator must configure equipment to enable it to do what the prescription calls for.</a:t>
            </a:r>
            <a:endParaRPr sz="2800" dirty="0">
              <a:solidFill>
                <a:schemeClr val="bg1">
                  <a:lumMod val="10000"/>
                </a:schemeClr>
              </a:solidFill>
            </a:endParaRPr>
          </a:p>
          <a:p>
            <a:pPr marL="914400" marR="0" lvl="1" indent="-381000" algn="l" rtl="0">
              <a:lnSpc>
                <a:spcPct val="90000"/>
              </a:lnSpc>
              <a:spcBef>
                <a:spcPts val="0"/>
              </a:spcBef>
              <a:spcAft>
                <a:spcPts val="0"/>
              </a:spcAft>
              <a:buClrTx/>
              <a:buSzPts val="2400"/>
              <a:buChar char="•"/>
            </a:pPr>
            <a:r>
              <a:rPr lang="en-US" sz="2400" dirty="0">
                <a:solidFill>
                  <a:schemeClr val="bg1">
                    <a:lumMod val="10000"/>
                  </a:schemeClr>
                </a:solidFill>
              </a:rPr>
              <a:t>Example: Add Hybrids A and B to the proper bins according to the prescription written.</a:t>
            </a:r>
            <a:endParaRPr sz="2400" dirty="0">
              <a:solidFill>
                <a:schemeClr val="bg1">
                  <a:lumMod val="10000"/>
                </a:schemeClr>
              </a:solidFill>
            </a:endParaRPr>
          </a:p>
          <a:p>
            <a:pPr marL="457200" marR="0" lvl="0" indent="0" algn="l" rtl="0">
              <a:lnSpc>
                <a:spcPct val="90000"/>
              </a:lnSpc>
              <a:spcBef>
                <a:spcPts val="750"/>
              </a:spcBef>
              <a:spcAft>
                <a:spcPts val="0"/>
              </a:spcAft>
              <a:buSzPts val="2100"/>
              <a:buNone/>
            </a:pPr>
            <a:endParaRPr sz="800" dirty="0">
              <a:solidFill>
                <a:schemeClr val="bg1">
                  <a:lumMod val="10000"/>
                </a:schemeClr>
              </a:solidFill>
            </a:endParaRPr>
          </a:p>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If done improperly, the planter will not know and profitability may be affected.</a:t>
            </a:r>
            <a:endParaRPr sz="2800" dirty="0">
              <a:solidFill>
                <a:schemeClr val="bg1">
                  <a:lumMod val="10000"/>
                </a:schemeClr>
              </a:solidFill>
            </a:endParaRPr>
          </a:p>
          <a:p>
            <a:pPr marL="457200" marR="0" lvl="0" indent="0" algn="l" rtl="0">
              <a:lnSpc>
                <a:spcPct val="90000"/>
              </a:lnSpc>
              <a:spcBef>
                <a:spcPts val="750"/>
              </a:spcBef>
              <a:spcAft>
                <a:spcPts val="0"/>
              </a:spcAft>
              <a:buSzPts val="2100"/>
              <a:buNone/>
            </a:pPr>
            <a:endParaRPr sz="800" dirty="0">
              <a:solidFill>
                <a:schemeClr val="bg1">
                  <a:lumMod val="10000"/>
                </a:schemeClr>
              </a:solidFill>
            </a:endParaRPr>
          </a:p>
          <a:p>
            <a:pPr marL="0" marR="0" lvl="0" indent="0" algn="l" rtl="0">
              <a:lnSpc>
                <a:spcPct val="90000"/>
              </a:lnSpc>
              <a:spcBef>
                <a:spcPts val="750"/>
              </a:spcBef>
              <a:spcAft>
                <a:spcPts val="0"/>
              </a:spcAft>
              <a:buSzPts val="2100"/>
              <a:buNone/>
            </a:pPr>
            <a:r>
              <a:rPr lang="en-US" sz="2800" dirty="0">
                <a:solidFill>
                  <a:schemeClr val="bg1">
                    <a:lumMod val="10000"/>
                  </a:schemeClr>
                </a:solidFill>
              </a:rPr>
              <a:t> </a:t>
            </a:r>
            <a:endParaRPr sz="2800" b="0" i="0" u="none" strike="noStrike" cap="none" dirty="0">
              <a:solidFill>
                <a:schemeClr val="bg1">
                  <a:lumMod val="10000"/>
                </a:schemeClr>
              </a:solidFill>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p:tgtEl>
                                          <p:spTgt spid="118"/>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19">
                                            <p:txEl>
                                              <p:pRg st="0" end="0"/>
                                            </p:txEl>
                                          </p:spTgt>
                                        </p:tgtEl>
                                        <p:attrNameLst>
                                          <p:attrName>style.visibility</p:attrName>
                                        </p:attrNameLst>
                                      </p:cBhvr>
                                      <p:to>
                                        <p:strVal val="visible"/>
                                      </p:to>
                                    </p:set>
                                    <p:anim calcmode="lin" valueType="num">
                                      <p:cBhvr additive="base">
                                        <p:cTn id="12" dur="1000"/>
                                        <p:tgtEl>
                                          <p:spTgt spid="11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19">
                                            <p:txEl>
                                              <p:pRg st="2" end="2"/>
                                            </p:txEl>
                                          </p:spTgt>
                                        </p:tgtEl>
                                        <p:attrNameLst>
                                          <p:attrName>style.visibility</p:attrName>
                                        </p:attrNameLst>
                                      </p:cBhvr>
                                      <p:to>
                                        <p:strVal val="visible"/>
                                      </p:to>
                                    </p:set>
                                    <p:anim calcmode="lin" valueType="num">
                                      <p:cBhvr additive="base">
                                        <p:cTn id="17" dur="1000"/>
                                        <p:tgtEl>
                                          <p:spTgt spid="119">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19">
                                            <p:txEl>
                                              <p:pRg st="3" end="3"/>
                                            </p:txEl>
                                          </p:spTgt>
                                        </p:tgtEl>
                                        <p:attrNameLst>
                                          <p:attrName>style.visibility</p:attrName>
                                        </p:attrNameLst>
                                      </p:cBhvr>
                                      <p:to>
                                        <p:strVal val="visible"/>
                                      </p:to>
                                    </p:set>
                                    <p:anim calcmode="lin" valueType="num">
                                      <p:cBhvr additive="base">
                                        <p:cTn id="22" dur="1000"/>
                                        <p:tgtEl>
                                          <p:spTgt spid="119">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19">
                                            <p:txEl>
                                              <p:pRg st="5" end="5"/>
                                            </p:txEl>
                                          </p:spTgt>
                                        </p:tgtEl>
                                        <p:attrNameLst>
                                          <p:attrName>style.visibility</p:attrName>
                                        </p:attrNameLst>
                                      </p:cBhvr>
                                      <p:to>
                                        <p:strVal val="visible"/>
                                      </p:to>
                                    </p:set>
                                    <p:anim calcmode="lin" valueType="num">
                                      <p:cBhvr additive="base">
                                        <p:cTn id="27" dur="1000"/>
                                        <p:tgtEl>
                                          <p:spTgt spid="119">
                                            <p:txEl>
                                              <p:pRg st="5" end="5"/>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628650" y="1"/>
            <a:ext cx="78867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dirty="0">
                <a:solidFill>
                  <a:schemeClr val="bg1">
                    <a:lumMod val="10000"/>
                  </a:schemeClr>
                </a:solidFill>
              </a:rPr>
              <a:t>Make Observations</a:t>
            </a:r>
            <a:endParaRPr sz="3300" b="0" i="0" u="none" strike="noStrike" cap="none" dirty="0">
              <a:solidFill>
                <a:schemeClr val="bg1">
                  <a:lumMod val="10000"/>
                </a:schemeClr>
              </a:solidFill>
              <a:sym typeface="Calibri"/>
            </a:endParaRPr>
          </a:p>
        </p:txBody>
      </p:sp>
      <p:sp>
        <p:nvSpPr>
          <p:cNvPr id="125" name="Google Shape;125;p24"/>
          <p:cNvSpPr txBox="1">
            <a:spLocks noGrp="1"/>
          </p:cNvSpPr>
          <p:nvPr>
            <p:ph type="body" idx="1"/>
          </p:nvPr>
        </p:nvSpPr>
        <p:spPr>
          <a:xfrm>
            <a:off x="628650" y="1070775"/>
            <a:ext cx="7886700" cy="46635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After all applications of seed, fertilizer, chemical, etc. have been made; it’s time to observe.</a:t>
            </a:r>
            <a:endParaRPr sz="2800" dirty="0">
              <a:solidFill>
                <a:schemeClr val="bg1">
                  <a:lumMod val="10000"/>
                </a:schemeClr>
              </a:solidFill>
            </a:endParaRPr>
          </a:p>
          <a:p>
            <a:pPr marL="1828800" marR="0" lvl="1" indent="-406400" algn="l" rtl="0">
              <a:lnSpc>
                <a:spcPct val="90000"/>
              </a:lnSpc>
              <a:spcBef>
                <a:spcPts val="0"/>
              </a:spcBef>
              <a:spcAft>
                <a:spcPts val="0"/>
              </a:spcAft>
              <a:buClrTx/>
              <a:buSzPts val="2800"/>
              <a:buChar char="•"/>
            </a:pPr>
            <a:r>
              <a:rPr lang="en-US" sz="2800" dirty="0">
                <a:solidFill>
                  <a:schemeClr val="bg1">
                    <a:lumMod val="10000"/>
                  </a:schemeClr>
                </a:solidFill>
              </a:rPr>
              <a:t>Take note of what happens.</a:t>
            </a:r>
            <a:endParaRPr sz="2800" dirty="0">
              <a:solidFill>
                <a:schemeClr val="bg1">
                  <a:lumMod val="10000"/>
                </a:schemeClr>
              </a:solidFill>
            </a:endParaRPr>
          </a:p>
          <a:p>
            <a:pPr marL="1828800" marR="0" lvl="1" indent="-406400" algn="l" rtl="0">
              <a:lnSpc>
                <a:spcPct val="90000"/>
              </a:lnSpc>
              <a:spcBef>
                <a:spcPts val="0"/>
              </a:spcBef>
              <a:spcAft>
                <a:spcPts val="0"/>
              </a:spcAft>
              <a:buClrTx/>
              <a:buSzPts val="2800"/>
              <a:buChar char="•"/>
            </a:pPr>
            <a:r>
              <a:rPr lang="en-US" sz="2800" dirty="0">
                <a:solidFill>
                  <a:schemeClr val="bg1">
                    <a:lumMod val="10000"/>
                  </a:schemeClr>
                </a:solidFill>
              </a:rPr>
              <a:t>Keep accurate records and continue to gather data.</a:t>
            </a:r>
            <a:endParaRPr sz="2800" dirty="0">
              <a:solidFill>
                <a:schemeClr val="bg1">
                  <a:lumMod val="10000"/>
                </a:schemeClr>
              </a:solidFill>
            </a:endParaRPr>
          </a:p>
          <a:p>
            <a:pPr marL="2286000" marR="0" lvl="2" indent="-406400" algn="l" rtl="0">
              <a:lnSpc>
                <a:spcPct val="90000"/>
              </a:lnSpc>
              <a:spcBef>
                <a:spcPts val="0"/>
              </a:spcBef>
              <a:spcAft>
                <a:spcPts val="0"/>
              </a:spcAft>
              <a:buClrTx/>
              <a:buSzPts val="2800"/>
              <a:buChar char="•"/>
            </a:pPr>
            <a:r>
              <a:rPr lang="en-US" sz="2800" dirty="0">
                <a:solidFill>
                  <a:schemeClr val="bg1">
                    <a:lumMod val="10000"/>
                  </a:schemeClr>
                </a:solidFill>
              </a:rPr>
              <a:t>cost of seed, fertilizer, chemicals, labor, equipment costs, yield, price received per unit, etc.</a:t>
            </a:r>
            <a:endParaRPr sz="2800" dirty="0">
              <a:solidFill>
                <a:schemeClr val="bg1">
                  <a:lumMod val="10000"/>
                </a:schemeClr>
              </a:solidFill>
            </a:endParaRPr>
          </a:p>
          <a:p>
            <a:pPr marL="1828800" marR="0" lvl="1" indent="-406400" algn="l" rtl="0">
              <a:lnSpc>
                <a:spcPct val="90000"/>
              </a:lnSpc>
              <a:spcBef>
                <a:spcPts val="0"/>
              </a:spcBef>
              <a:spcAft>
                <a:spcPts val="0"/>
              </a:spcAft>
              <a:buClrTx/>
              <a:buSzPts val="2800"/>
              <a:buChar char="•"/>
            </a:pPr>
            <a:r>
              <a:rPr lang="en-US" sz="2800" dirty="0">
                <a:solidFill>
                  <a:schemeClr val="bg1">
                    <a:lumMod val="10000"/>
                  </a:schemeClr>
                </a:solidFill>
              </a:rPr>
              <a:t>Data will help determine if good decisions were made.</a:t>
            </a:r>
            <a:endParaRPr sz="28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p:tgtEl>
                                          <p:spTgt spid="124"/>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25">
                                            <p:txEl>
                                              <p:pRg st="0" end="0"/>
                                            </p:txEl>
                                          </p:spTgt>
                                        </p:tgtEl>
                                        <p:attrNameLst>
                                          <p:attrName>style.visibility</p:attrName>
                                        </p:attrNameLst>
                                      </p:cBhvr>
                                      <p:to>
                                        <p:strVal val="visible"/>
                                      </p:to>
                                    </p:set>
                                    <p:anim calcmode="lin" valueType="num">
                                      <p:cBhvr additive="base">
                                        <p:cTn id="12" dur="1000"/>
                                        <p:tgtEl>
                                          <p:spTgt spid="125">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5">
                                            <p:txEl>
                                              <p:pRg st="1" end="1"/>
                                            </p:txEl>
                                          </p:spTgt>
                                        </p:tgtEl>
                                        <p:attrNameLst>
                                          <p:attrName>style.visibility</p:attrName>
                                        </p:attrNameLst>
                                      </p:cBhvr>
                                      <p:to>
                                        <p:strVal val="visible"/>
                                      </p:to>
                                    </p:set>
                                    <p:anim calcmode="lin" valueType="num">
                                      <p:cBhvr additive="base">
                                        <p:cTn id="17" dur="1000"/>
                                        <p:tgtEl>
                                          <p:spTgt spid="125">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25">
                                            <p:txEl>
                                              <p:pRg st="2" end="2"/>
                                            </p:txEl>
                                          </p:spTgt>
                                        </p:tgtEl>
                                        <p:attrNameLst>
                                          <p:attrName>style.visibility</p:attrName>
                                        </p:attrNameLst>
                                      </p:cBhvr>
                                      <p:to>
                                        <p:strVal val="visible"/>
                                      </p:to>
                                    </p:set>
                                    <p:anim calcmode="lin" valueType="num">
                                      <p:cBhvr additive="base">
                                        <p:cTn id="22" dur="1000"/>
                                        <p:tgtEl>
                                          <p:spTgt spid="125">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25">
                                            <p:txEl>
                                              <p:pRg st="3" end="3"/>
                                            </p:txEl>
                                          </p:spTgt>
                                        </p:tgtEl>
                                        <p:attrNameLst>
                                          <p:attrName>style.visibility</p:attrName>
                                        </p:attrNameLst>
                                      </p:cBhvr>
                                      <p:to>
                                        <p:strVal val="visible"/>
                                      </p:to>
                                    </p:set>
                                    <p:anim calcmode="lin" valueType="num">
                                      <p:cBhvr additive="base">
                                        <p:cTn id="27" dur="1000"/>
                                        <p:tgtEl>
                                          <p:spTgt spid="125">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25">
                                            <p:txEl>
                                              <p:pRg st="4" end="4"/>
                                            </p:txEl>
                                          </p:spTgt>
                                        </p:tgtEl>
                                        <p:attrNameLst>
                                          <p:attrName>style.visibility</p:attrName>
                                        </p:attrNameLst>
                                      </p:cBhvr>
                                      <p:to>
                                        <p:strVal val="visible"/>
                                      </p:to>
                                    </p:set>
                                    <p:anim calcmode="lin" valueType="num">
                                      <p:cBhvr additive="base">
                                        <p:cTn id="32" dur="1000"/>
                                        <p:tgtEl>
                                          <p:spTgt spid="125">
                                            <p:txEl>
                                              <p:pRg st="4" end="4"/>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dirty="0">
                <a:solidFill>
                  <a:schemeClr val="bg1">
                    <a:lumMod val="10000"/>
                  </a:schemeClr>
                </a:solidFill>
              </a:rPr>
              <a:t>Repeat for Next Year</a:t>
            </a:r>
            <a:endParaRPr b="0" i="0" u="none" strike="noStrike" cap="none" dirty="0">
              <a:solidFill>
                <a:schemeClr val="bg1">
                  <a:lumMod val="10000"/>
                </a:schemeClr>
              </a:solidFill>
              <a:sym typeface="Calibri"/>
            </a:endParaRPr>
          </a:p>
        </p:txBody>
      </p:sp>
      <p:sp>
        <p:nvSpPr>
          <p:cNvPr id="131" name="Google Shape;131;p25"/>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Repeat the cycle.</a:t>
            </a:r>
            <a:endParaRPr sz="2800" dirty="0">
              <a:solidFill>
                <a:schemeClr val="bg1">
                  <a:lumMod val="10000"/>
                </a:schemeClr>
              </a:solidFill>
            </a:endParaRPr>
          </a:p>
          <a:p>
            <a:pPr marL="457200" marR="0" lvl="0" indent="0" algn="l" rtl="0">
              <a:lnSpc>
                <a:spcPct val="90000"/>
              </a:lnSpc>
              <a:spcBef>
                <a:spcPts val="750"/>
              </a:spcBef>
              <a:spcAft>
                <a:spcPts val="0"/>
              </a:spcAft>
              <a:buSzPts val="2100"/>
              <a:buNone/>
            </a:pPr>
            <a:endParaRPr sz="1400" dirty="0">
              <a:solidFill>
                <a:schemeClr val="bg1">
                  <a:lumMod val="10000"/>
                </a:schemeClr>
              </a:solidFill>
            </a:endParaRPr>
          </a:p>
          <a:p>
            <a:pPr marL="457200" marR="0" lvl="0" indent="-406400" algn="l" rtl="0">
              <a:lnSpc>
                <a:spcPct val="90000"/>
              </a:lnSpc>
              <a:spcBef>
                <a:spcPts val="750"/>
              </a:spcBef>
              <a:spcAft>
                <a:spcPts val="0"/>
              </a:spcAft>
              <a:buClrTx/>
              <a:buSzPts val="2800"/>
              <a:buChar char="•"/>
            </a:pPr>
            <a:r>
              <a:rPr lang="en-US" sz="2800" dirty="0">
                <a:solidFill>
                  <a:schemeClr val="bg1">
                    <a:lumMod val="10000"/>
                  </a:schemeClr>
                </a:solidFill>
              </a:rPr>
              <a:t>Use what was learned.</a:t>
            </a:r>
            <a:endParaRPr sz="2800" dirty="0">
              <a:solidFill>
                <a:schemeClr val="bg1">
                  <a:lumMod val="10000"/>
                </a:schemeClr>
              </a:solidFill>
            </a:endParaRPr>
          </a:p>
          <a:p>
            <a:pPr marL="457200" marR="0" lvl="0" indent="0" algn="l" rtl="0">
              <a:lnSpc>
                <a:spcPct val="90000"/>
              </a:lnSpc>
              <a:spcBef>
                <a:spcPts val="750"/>
              </a:spcBef>
              <a:spcAft>
                <a:spcPts val="0"/>
              </a:spcAft>
              <a:buSzPts val="2100"/>
              <a:buNone/>
            </a:pPr>
            <a:endParaRPr sz="1400" dirty="0">
              <a:solidFill>
                <a:schemeClr val="bg1">
                  <a:lumMod val="10000"/>
                </a:schemeClr>
              </a:solidFill>
            </a:endParaRPr>
          </a:p>
          <a:p>
            <a:pPr marL="457200" marR="0" lvl="0" indent="-406400" algn="l" rtl="0">
              <a:lnSpc>
                <a:spcPct val="90000"/>
              </a:lnSpc>
              <a:spcBef>
                <a:spcPts val="750"/>
              </a:spcBef>
              <a:spcAft>
                <a:spcPts val="0"/>
              </a:spcAft>
              <a:buClrTx/>
              <a:buSzPts val="2800"/>
              <a:buChar char="•"/>
            </a:pPr>
            <a:r>
              <a:rPr lang="en-US" sz="2800" dirty="0">
                <a:solidFill>
                  <a:schemeClr val="bg1">
                    <a:lumMod val="10000"/>
                  </a:schemeClr>
                </a:solidFill>
              </a:rPr>
              <a:t>Make even better decisions for next year.</a:t>
            </a:r>
            <a:endParaRPr sz="2800" dirty="0">
              <a:solidFill>
                <a:schemeClr val="bg1">
                  <a:lumMod val="10000"/>
                </a:schemeClr>
              </a:solidFill>
            </a:endParaRPr>
          </a:p>
          <a:p>
            <a:pPr marL="457200" marR="0" lvl="0" indent="0" algn="l" rtl="0">
              <a:lnSpc>
                <a:spcPct val="90000"/>
              </a:lnSpc>
              <a:spcBef>
                <a:spcPts val="750"/>
              </a:spcBef>
              <a:spcAft>
                <a:spcPts val="0"/>
              </a:spcAft>
              <a:buSzPts val="2100"/>
              <a:buNone/>
            </a:pPr>
            <a:endParaRPr sz="1400" dirty="0">
              <a:solidFill>
                <a:schemeClr val="bg1">
                  <a:lumMod val="10000"/>
                </a:schemeClr>
              </a:solidFill>
            </a:endParaRPr>
          </a:p>
          <a:p>
            <a:pPr marL="457200" marR="0" lvl="0" indent="-406400" algn="l" rtl="0">
              <a:lnSpc>
                <a:spcPct val="90000"/>
              </a:lnSpc>
              <a:spcBef>
                <a:spcPts val="750"/>
              </a:spcBef>
              <a:spcAft>
                <a:spcPts val="0"/>
              </a:spcAft>
              <a:buClrTx/>
              <a:buSzPts val="2800"/>
              <a:buChar char="•"/>
            </a:pPr>
            <a:r>
              <a:rPr lang="en-US" sz="2800" dirty="0">
                <a:solidFill>
                  <a:schemeClr val="bg1">
                    <a:lumMod val="10000"/>
                  </a:schemeClr>
                </a:solidFill>
              </a:rPr>
              <a:t>Hopefully make more profit.</a:t>
            </a:r>
            <a:endParaRPr sz="28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additive="base">
                                        <p:cTn id="7" dur="1000"/>
                                        <p:tgtEl>
                                          <p:spTgt spid="13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31">
                                            <p:txEl>
                                              <p:pRg st="0" end="0"/>
                                            </p:txEl>
                                          </p:spTgt>
                                        </p:tgtEl>
                                        <p:attrNameLst>
                                          <p:attrName>style.visibility</p:attrName>
                                        </p:attrNameLst>
                                      </p:cBhvr>
                                      <p:to>
                                        <p:strVal val="visible"/>
                                      </p:to>
                                    </p:set>
                                    <p:anim calcmode="lin" valueType="num">
                                      <p:cBhvr additive="base">
                                        <p:cTn id="12" dur="1000"/>
                                        <p:tgtEl>
                                          <p:spTgt spid="131">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31">
                                            <p:txEl>
                                              <p:pRg st="2" end="2"/>
                                            </p:txEl>
                                          </p:spTgt>
                                        </p:tgtEl>
                                        <p:attrNameLst>
                                          <p:attrName>style.visibility</p:attrName>
                                        </p:attrNameLst>
                                      </p:cBhvr>
                                      <p:to>
                                        <p:strVal val="visible"/>
                                      </p:to>
                                    </p:set>
                                    <p:anim calcmode="lin" valueType="num">
                                      <p:cBhvr additive="base">
                                        <p:cTn id="17" dur="1000"/>
                                        <p:tgtEl>
                                          <p:spTgt spid="131">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31">
                                            <p:txEl>
                                              <p:pRg st="4" end="4"/>
                                            </p:txEl>
                                          </p:spTgt>
                                        </p:tgtEl>
                                        <p:attrNameLst>
                                          <p:attrName>style.visibility</p:attrName>
                                        </p:attrNameLst>
                                      </p:cBhvr>
                                      <p:to>
                                        <p:strVal val="visible"/>
                                      </p:to>
                                    </p:set>
                                    <p:anim calcmode="lin" valueType="num">
                                      <p:cBhvr additive="base">
                                        <p:cTn id="22" dur="1000"/>
                                        <p:tgtEl>
                                          <p:spTgt spid="131">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31">
                                            <p:txEl>
                                              <p:pRg st="6" end="6"/>
                                            </p:txEl>
                                          </p:spTgt>
                                        </p:tgtEl>
                                        <p:attrNameLst>
                                          <p:attrName>style.visibility</p:attrName>
                                        </p:attrNameLst>
                                      </p:cBhvr>
                                      <p:to>
                                        <p:strVal val="visible"/>
                                      </p:to>
                                    </p:set>
                                    <p:anim calcmode="lin" valueType="num">
                                      <p:cBhvr additive="base">
                                        <p:cTn id="27" dur="1000"/>
                                        <p:tgtEl>
                                          <p:spTgt spid="131">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628650" y="1"/>
            <a:ext cx="78867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800" dirty="0">
                <a:solidFill>
                  <a:schemeClr val="bg1">
                    <a:lumMod val="10000"/>
                  </a:schemeClr>
                </a:solidFill>
              </a:rPr>
              <a:t>The Process of Making Decisions Using Precision Agriculture Data</a:t>
            </a:r>
            <a:endParaRPr sz="3800" b="0" i="0" u="none" strike="noStrike" cap="none" dirty="0">
              <a:solidFill>
                <a:schemeClr val="bg1">
                  <a:lumMod val="10000"/>
                </a:schemeClr>
              </a:solidFill>
              <a:sym typeface="Calibri"/>
            </a:endParaRPr>
          </a:p>
        </p:txBody>
      </p:sp>
      <p:pic>
        <p:nvPicPr>
          <p:cNvPr id="137" name="Google Shape;137;p26" descr="http://cropmetrics.com/wp-content/uploads/Staying-Ahead-of-the-Technological-Curve-The-PDS-Difference.png"/>
          <p:cNvPicPr preferRelativeResize="0"/>
          <p:nvPr/>
        </p:nvPicPr>
        <p:blipFill rotWithShape="1">
          <a:blip r:embed="rId3">
            <a:alphaModFix/>
          </a:blip>
          <a:srcRect/>
          <a:stretch/>
        </p:blipFill>
        <p:spPr>
          <a:xfrm>
            <a:off x="1539275" y="1253700"/>
            <a:ext cx="6065436" cy="4350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anim calcmode="lin" valueType="num">
                                      <p:cBhvr additive="base">
                                        <p:cTn id="7" dur="500"/>
                                        <p:tgtEl>
                                          <p:spTgt spid="136"/>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1000"/>
                                        <p:tgtEl>
                                          <p:spTgt spid="13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628650" y="272724"/>
            <a:ext cx="7886700" cy="627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endParaRPr sz="4000" dirty="0">
              <a:solidFill>
                <a:schemeClr val="bg1">
                  <a:lumMod val="10000"/>
                </a:schemeClr>
              </a:solidFill>
            </a:endParaRPr>
          </a:p>
          <a:p>
            <a:pPr marL="0" marR="0" lvl="0" indent="0" algn="l" rtl="0">
              <a:lnSpc>
                <a:spcPct val="90000"/>
              </a:lnSpc>
              <a:spcBef>
                <a:spcPts val="0"/>
              </a:spcBef>
              <a:spcAft>
                <a:spcPts val="0"/>
              </a:spcAft>
              <a:buClr>
                <a:schemeClr val="lt2"/>
              </a:buClr>
              <a:buSzPts val="3300"/>
              <a:buFont typeface="Calibri"/>
              <a:buNone/>
            </a:pPr>
            <a:r>
              <a:rPr lang="en-US" sz="4000" dirty="0">
                <a:solidFill>
                  <a:schemeClr val="bg1">
                    <a:lumMod val="10000"/>
                  </a:schemeClr>
                </a:solidFill>
              </a:rPr>
              <a:t>Decision-Making Process Using PA</a:t>
            </a:r>
            <a:endParaRPr sz="4000" dirty="0">
              <a:solidFill>
                <a:schemeClr val="bg1">
                  <a:lumMod val="10000"/>
                </a:schemeClr>
              </a:solidFill>
            </a:endParaRPr>
          </a:p>
          <a:p>
            <a:pPr marL="0" marR="0" lvl="0" indent="0" algn="l" rtl="0">
              <a:lnSpc>
                <a:spcPct val="90000"/>
              </a:lnSpc>
              <a:spcBef>
                <a:spcPts val="0"/>
              </a:spcBef>
              <a:spcAft>
                <a:spcPts val="0"/>
              </a:spcAft>
              <a:buClr>
                <a:schemeClr val="lt2"/>
              </a:buClr>
              <a:buSzPts val="3300"/>
              <a:buFont typeface="Calibri"/>
              <a:buNone/>
            </a:pPr>
            <a:endParaRPr sz="4000" dirty="0">
              <a:solidFill>
                <a:schemeClr val="bg1">
                  <a:lumMod val="10000"/>
                </a:schemeClr>
              </a:solidFill>
            </a:endParaRPr>
          </a:p>
        </p:txBody>
      </p:sp>
      <p:sp>
        <p:nvSpPr>
          <p:cNvPr id="62" name="Google Shape;62;p14"/>
          <p:cNvSpPr txBox="1">
            <a:spLocks noGrp="1"/>
          </p:cNvSpPr>
          <p:nvPr>
            <p:ph type="body" idx="1"/>
          </p:nvPr>
        </p:nvSpPr>
        <p:spPr>
          <a:xfrm>
            <a:off x="628650" y="1053000"/>
            <a:ext cx="8328900" cy="4752000"/>
          </a:xfrm>
          <a:prstGeom prst="rect">
            <a:avLst/>
          </a:prstGeom>
          <a:noFill/>
          <a:ln>
            <a:noFill/>
          </a:ln>
        </p:spPr>
        <p:txBody>
          <a:bodyPr spcFirstLastPara="1" wrap="square" lIns="91425" tIns="45700" rIns="91425" bIns="45700" anchor="t" anchorCtr="0">
            <a:noAutofit/>
          </a:bodyPr>
          <a:lstStyle/>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Gather Data</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Analyze/Compare Data</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Layer the Data</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Make Decisions for Next Year</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Write Prescriptions</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Apply Prescriptions/Determine Management</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Make Observations</a:t>
            </a:r>
            <a:endParaRPr sz="3000" dirty="0">
              <a:solidFill>
                <a:schemeClr val="bg1">
                  <a:lumMod val="10000"/>
                </a:schemeClr>
              </a:solidFill>
            </a:endParaRPr>
          </a:p>
          <a:p>
            <a:pPr marL="457200" marR="0" lvl="0" indent="-419100" algn="l" rtl="0">
              <a:lnSpc>
                <a:spcPct val="90000"/>
              </a:lnSpc>
              <a:spcBef>
                <a:spcPts val="750"/>
              </a:spcBef>
              <a:spcAft>
                <a:spcPts val="0"/>
              </a:spcAft>
              <a:buClrTx/>
              <a:buSzPts val="3000"/>
              <a:buFont typeface="Arial"/>
              <a:buChar char="•"/>
            </a:pPr>
            <a:r>
              <a:rPr lang="en-US" sz="3000" dirty="0">
                <a:solidFill>
                  <a:schemeClr val="bg1">
                    <a:lumMod val="10000"/>
                  </a:schemeClr>
                </a:solidFill>
              </a:rPr>
              <a:t>Repeat</a:t>
            </a:r>
            <a:endParaRPr sz="30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1"/>
                                          </p:val>
                                        </p:tav>
                                        <p:tav tm="100000">
                                          <p:val>
                                            <p:strVal val="#ppt_y"/>
                                          </p:val>
                                        </p:tav>
                                      </p:tavLst>
                                    </p:anim>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1000"/>
                                        <p:tgtEl>
                                          <p:spTgt spid="61"/>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62">
                                            <p:txEl>
                                              <p:pRg st="0" end="0"/>
                                            </p:txEl>
                                          </p:spTgt>
                                        </p:tgtEl>
                                        <p:attrNameLst>
                                          <p:attrName>style.visibility</p:attrName>
                                        </p:attrNameLst>
                                      </p:cBhvr>
                                      <p:to>
                                        <p:strVal val="visible"/>
                                      </p:to>
                                    </p:set>
                                    <p:anim calcmode="lin" valueType="num">
                                      <p:cBhvr additive="base">
                                        <p:cTn id="15" dur="500"/>
                                        <p:tgtEl>
                                          <p:spTgt spid="62">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62">
                                            <p:txEl>
                                              <p:pRg st="1" end="1"/>
                                            </p:txEl>
                                          </p:spTgt>
                                        </p:tgtEl>
                                        <p:attrNameLst>
                                          <p:attrName>style.visibility</p:attrName>
                                        </p:attrNameLst>
                                      </p:cBhvr>
                                      <p:to>
                                        <p:strVal val="visible"/>
                                      </p:to>
                                    </p:set>
                                    <p:anim calcmode="lin" valueType="num">
                                      <p:cBhvr additive="base">
                                        <p:cTn id="20" dur="500"/>
                                        <p:tgtEl>
                                          <p:spTgt spid="62">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2">
                                            <p:txEl>
                                              <p:pRg st="2" end="2"/>
                                            </p:txEl>
                                          </p:spTgt>
                                        </p:tgtEl>
                                        <p:attrNameLst>
                                          <p:attrName>style.visibility</p:attrName>
                                        </p:attrNameLst>
                                      </p:cBhvr>
                                      <p:to>
                                        <p:strVal val="visible"/>
                                      </p:to>
                                    </p:set>
                                    <p:anim calcmode="lin" valueType="num">
                                      <p:cBhvr additive="base">
                                        <p:cTn id="25" dur="500"/>
                                        <p:tgtEl>
                                          <p:spTgt spid="62">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62">
                                            <p:txEl>
                                              <p:pRg st="3" end="3"/>
                                            </p:txEl>
                                          </p:spTgt>
                                        </p:tgtEl>
                                        <p:attrNameLst>
                                          <p:attrName>style.visibility</p:attrName>
                                        </p:attrNameLst>
                                      </p:cBhvr>
                                      <p:to>
                                        <p:strVal val="visible"/>
                                      </p:to>
                                    </p:set>
                                    <p:anim calcmode="lin" valueType="num">
                                      <p:cBhvr additive="base">
                                        <p:cTn id="30" dur="500"/>
                                        <p:tgtEl>
                                          <p:spTgt spid="62">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62">
                                            <p:txEl>
                                              <p:pRg st="4" end="4"/>
                                            </p:txEl>
                                          </p:spTgt>
                                        </p:tgtEl>
                                        <p:attrNameLst>
                                          <p:attrName>style.visibility</p:attrName>
                                        </p:attrNameLst>
                                      </p:cBhvr>
                                      <p:to>
                                        <p:strVal val="visible"/>
                                      </p:to>
                                    </p:set>
                                    <p:anim calcmode="lin" valueType="num">
                                      <p:cBhvr additive="base">
                                        <p:cTn id="35" dur="500"/>
                                        <p:tgtEl>
                                          <p:spTgt spid="62">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62">
                                            <p:txEl>
                                              <p:pRg st="5" end="5"/>
                                            </p:txEl>
                                          </p:spTgt>
                                        </p:tgtEl>
                                        <p:attrNameLst>
                                          <p:attrName>style.visibility</p:attrName>
                                        </p:attrNameLst>
                                      </p:cBhvr>
                                      <p:to>
                                        <p:strVal val="visible"/>
                                      </p:to>
                                    </p:set>
                                    <p:anim calcmode="lin" valueType="num">
                                      <p:cBhvr additive="base">
                                        <p:cTn id="40" dur="500"/>
                                        <p:tgtEl>
                                          <p:spTgt spid="62">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62">
                                            <p:txEl>
                                              <p:pRg st="6" end="6"/>
                                            </p:txEl>
                                          </p:spTgt>
                                        </p:tgtEl>
                                        <p:attrNameLst>
                                          <p:attrName>style.visibility</p:attrName>
                                        </p:attrNameLst>
                                      </p:cBhvr>
                                      <p:to>
                                        <p:strVal val="visible"/>
                                      </p:to>
                                    </p:set>
                                    <p:anim calcmode="lin" valueType="num">
                                      <p:cBhvr additive="base">
                                        <p:cTn id="45" dur="500"/>
                                        <p:tgtEl>
                                          <p:spTgt spid="62">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62">
                                            <p:txEl>
                                              <p:pRg st="7" end="7"/>
                                            </p:txEl>
                                          </p:spTgt>
                                        </p:tgtEl>
                                        <p:attrNameLst>
                                          <p:attrName>style.visibility</p:attrName>
                                        </p:attrNameLst>
                                      </p:cBhvr>
                                      <p:to>
                                        <p:strVal val="visible"/>
                                      </p:to>
                                    </p:set>
                                    <p:anim calcmode="lin" valueType="num">
                                      <p:cBhvr additive="base">
                                        <p:cTn id="50" dur="500"/>
                                        <p:tgtEl>
                                          <p:spTgt spid="62">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800" dirty="0">
                <a:solidFill>
                  <a:schemeClr val="bg1">
                    <a:lumMod val="10000"/>
                  </a:schemeClr>
                </a:solidFill>
              </a:rPr>
              <a:t>Gather Data</a:t>
            </a:r>
            <a:endParaRPr sz="3800" b="0" i="0" u="none" strike="noStrike" cap="none" dirty="0">
              <a:solidFill>
                <a:schemeClr val="bg1">
                  <a:lumMod val="10000"/>
                </a:schemeClr>
              </a:solidFill>
              <a:sym typeface="Calibri"/>
            </a:endParaRPr>
          </a:p>
        </p:txBody>
      </p:sp>
      <p:sp>
        <p:nvSpPr>
          <p:cNvPr id="68" name="Google Shape;68;p15"/>
          <p:cNvSpPr txBox="1">
            <a:spLocks noGrp="1"/>
          </p:cNvSpPr>
          <p:nvPr>
            <p:ph type="body" idx="1"/>
          </p:nvPr>
        </p:nvSpPr>
        <p:spPr>
          <a:xfrm>
            <a:off x="628650" y="1447425"/>
            <a:ext cx="7886700" cy="42732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First step in decision-making</a:t>
            </a:r>
            <a:endParaRPr sz="2800" dirty="0">
              <a:solidFill>
                <a:schemeClr val="bg1">
                  <a:lumMod val="10000"/>
                </a:schemeClr>
              </a:solidFill>
            </a:endParaRPr>
          </a:p>
          <a:p>
            <a:pPr marL="914400" marR="0" lvl="1" indent="-381000" algn="l" rtl="0">
              <a:lnSpc>
                <a:spcPct val="90000"/>
              </a:lnSpc>
              <a:spcBef>
                <a:spcPts val="0"/>
              </a:spcBef>
              <a:spcAft>
                <a:spcPts val="0"/>
              </a:spcAft>
              <a:buClrTx/>
              <a:buSzPts val="2400"/>
              <a:buChar char="•"/>
            </a:pPr>
            <a:r>
              <a:rPr lang="en-US" sz="2400" dirty="0">
                <a:solidFill>
                  <a:schemeClr val="bg1">
                    <a:lumMod val="10000"/>
                  </a:schemeClr>
                </a:solidFill>
              </a:rPr>
              <a:t>All data collected can impact decisions.</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1 soil temperature and yield</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2 soil temperature and yield</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1 moisture and yield</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2 moisture and yield</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1 soil sampling data</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2 soil sampling data</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1 planting population</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Year 2 planting population</a:t>
            </a:r>
            <a:endParaRPr sz="2400" dirty="0">
              <a:solidFill>
                <a:schemeClr val="bg1">
                  <a:lumMod val="10000"/>
                </a:schemeClr>
              </a:solidFill>
            </a:endParaRPr>
          </a:p>
          <a:p>
            <a:pPr marL="1371600" marR="0" lvl="2" indent="-381000" algn="l" rtl="0">
              <a:lnSpc>
                <a:spcPct val="90000"/>
              </a:lnSpc>
              <a:spcBef>
                <a:spcPts val="0"/>
              </a:spcBef>
              <a:spcAft>
                <a:spcPts val="0"/>
              </a:spcAft>
              <a:buClrTx/>
              <a:buSzPts val="2400"/>
              <a:buChar char="•"/>
            </a:pPr>
            <a:r>
              <a:rPr lang="en-US" sz="2400" dirty="0">
                <a:solidFill>
                  <a:schemeClr val="bg1">
                    <a:lumMod val="10000"/>
                  </a:schemeClr>
                </a:solidFill>
              </a:rPr>
              <a:t>Etc.</a:t>
            </a:r>
            <a:endParaRPr sz="2400" dirty="0">
              <a:solidFill>
                <a:schemeClr val="bg1">
                  <a:lumMod val="10000"/>
                </a:schemeClr>
              </a:solidFill>
            </a:endParaRPr>
          </a:p>
          <a:p>
            <a:pPr marL="1371600" marR="0" lvl="0" indent="0" algn="l" rtl="0">
              <a:lnSpc>
                <a:spcPct val="90000"/>
              </a:lnSpc>
              <a:spcBef>
                <a:spcPts val="750"/>
              </a:spcBef>
              <a:spcAft>
                <a:spcPts val="0"/>
              </a:spcAft>
              <a:buSzPts val="2100"/>
              <a:buNone/>
            </a:pPr>
            <a:endParaRPr sz="24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p:tgtEl>
                                          <p:spTgt spid="6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8">
                                            <p:txEl>
                                              <p:pRg st="0" end="0"/>
                                            </p:txEl>
                                          </p:spTgt>
                                        </p:tgtEl>
                                        <p:attrNameLst>
                                          <p:attrName>style.visibility</p:attrName>
                                        </p:attrNameLst>
                                      </p:cBhvr>
                                      <p:to>
                                        <p:strVal val="visible"/>
                                      </p:to>
                                    </p:set>
                                    <p:anim calcmode="lin" valueType="num">
                                      <p:cBhvr additive="base">
                                        <p:cTn id="12" dur="500"/>
                                        <p:tgtEl>
                                          <p:spTgt spid="6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8">
                                            <p:txEl>
                                              <p:pRg st="1" end="1"/>
                                            </p:txEl>
                                          </p:spTgt>
                                        </p:tgtEl>
                                        <p:attrNameLst>
                                          <p:attrName>style.visibility</p:attrName>
                                        </p:attrNameLst>
                                      </p:cBhvr>
                                      <p:to>
                                        <p:strVal val="visible"/>
                                      </p:to>
                                    </p:set>
                                    <p:anim calcmode="lin" valueType="num">
                                      <p:cBhvr additive="base">
                                        <p:cTn id="17" dur="500"/>
                                        <p:tgtEl>
                                          <p:spTgt spid="68">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68">
                                            <p:txEl>
                                              <p:pRg st="2" end="2"/>
                                            </p:txEl>
                                          </p:spTgt>
                                        </p:tgtEl>
                                        <p:attrNameLst>
                                          <p:attrName>style.visibility</p:attrName>
                                        </p:attrNameLst>
                                      </p:cBhvr>
                                      <p:to>
                                        <p:strVal val="visible"/>
                                      </p:to>
                                    </p:set>
                                    <p:anim calcmode="lin" valueType="num">
                                      <p:cBhvr additive="base">
                                        <p:cTn id="22" dur="500"/>
                                        <p:tgtEl>
                                          <p:spTgt spid="68">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68">
                                            <p:txEl>
                                              <p:pRg st="3" end="3"/>
                                            </p:txEl>
                                          </p:spTgt>
                                        </p:tgtEl>
                                        <p:attrNameLst>
                                          <p:attrName>style.visibility</p:attrName>
                                        </p:attrNameLst>
                                      </p:cBhvr>
                                      <p:to>
                                        <p:strVal val="visible"/>
                                      </p:to>
                                    </p:set>
                                    <p:anim calcmode="lin" valueType="num">
                                      <p:cBhvr additive="base">
                                        <p:cTn id="27" dur="500"/>
                                        <p:tgtEl>
                                          <p:spTgt spid="68">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68">
                                            <p:txEl>
                                              <p:pRg st="4" end="4"/>
                                            </p:txEl>
                                          </p:spTgt>
                                        </p:tgtEl>
                                        <p:attrNameLst>
                                          <p:attrName>style.visibility</p:attrName>
                                        </p:attrNameLst>
                                      </p:cBhvr>
                                      <p:to>
                                        <p:strVal val="visible"/>
                                      </p:to>
                                    </p:set>
                                    <p:anim calcmode="lin" valueType="num">
                                      <p:cBhvr additive="base">
                                        <p:cTn id="32" dur="500"/>
                                        <p:tgtEl>
                                          <p:spTgt spid="68">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68">
                                            <p:txEl>
                                              <p:pRg st="5" end="5"/>
                                            </p:txEl>
                                          </p:spTgt>
                                        </p:tgtEl>
                                        <p:attrNameLst>
                                          <p:attrName>style.visibility</p:attrName>
                                        </p:attrNameLst>
                                      </p:cBhvr>
                                      <p:to>
                                        <p:strVal val="visible"/>
                                      </p:to>
                                    </p:set>
                                    <p:anim calcmode="lin" valueType="num">
                                      <p:cBhvr additive="base">
                                        <p:cTn id="37" dur="500"/>
                                        <p:tgtEl>
                                          <p:spTgt spid="68">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68">
                                            <p:txEl>
                                              <p:pRg st="6" end="6"/>
                                            </p:txEl>
                                          </p:spTgt>
                                        </p:tgtEl>
                                        <p:attrNameLst>
                                          <p:attrName>style.visibility</p:attrName>
                                        </p:attrNameLst>
                                      </p:cBhvr>
                                      <p:to>
                                        <p:strVal val="visible"/>
                                      </p:to>
                                    </p:set>
                                    <p:anim calcmode="lin" valueType="num">
                                      <p:cBhvr additive="base">
                                        <p:cTn id="42" dur="500"/>
                                        <p:tgtEl>
                                          <p:spTgt spid="68">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68">
                                            <p:txEl>
                                              <p:pRg st="7" end="7"/>
                                            </p:txEl>
                                          </p:spTgt>
                                        </p:tgtEl>
                                        <p:attrNameLst>
                                          <p:attrName>style.visibility</p:attrName>
                                        </p:attrNameLst>
                                      </p:cBhvr>
                                      <p:to>
                                        <p:strVal val="visible"/>
                                      </p:to>
                                    </p:set>
                                    <p:anim calcmode="lin" valueType="num">
                                      <p:cBhvr additive="base">
                                        <p:cTn id="47" dur="500"/>
                                        <p:tgtEl>
                                          <p:spTgt spid="68">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68">
                                            <p:txEl>
                                              <p:pRg st="8" end="8"/>
                                            </p:txEl>
                                          </p:spTgt>
                                        </p:tgtEl>
                                        <p:attrNameLst>
                                          <p:attrName>style.visibility</p:attrName>
                                        </p:attrNameLst>
                                      </p:cBhvr>
                                      <p:to>
                                        <p:strVal val="visible"/>
                                      </p:to>
                                    </p:set>
                                    <p:anim calcmode="lin" valueType="num">
                                      <p:cBhvr additive="base">
                                        <p:cTn id="52" dur="500"/>
                                        <p:tgtEl>
                                          <p:spTgt spid="68">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68">
                                            <p:txEl>
                                              <p:pRg st="9" end="9"/>
                                            </p:txEl>
                                          </p:spTgt>
                                        </p:tgtEl>
                                        <p:attrNameLst>
                                          <p:attrName>style.visibility</p:attrName>
                                        </p:attrNameLst>
                                      </p:cBhvr>
                                      <p:to>
                                        <p:strVal val="visible"/>
                                      </p:to>
                                    </p:set>
                                    <p:anim calcmode="lin" valueType="num">
                                      <p:cBhvr additive="base">
                                        <p:cTn id="57" dur="500"/>
                                        <p:tgtEl>
                                          <p:spTgt spid="68">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nodeType="clickEffect">
                                  <p:stCondLst>
                                    <p:cond delay="0"/>
                                  </p:stCondLst>
                                  <p:childTnLst>
                                    <p:set>
                                      <p:cBhvr>
                                        <p:cTn id="61" dur="1" fill="hold">
                                          <p:stCondLst>
                                            <p:cond delay="0"/>
                                          </p:stCondLst>
                                        </p:cTn>
                                        <p:tgtEl>
                                          <p:spTgt spid="68">
                                            <p:txEl>
                                              <p:pRg st="10" end="10"/>
                                            </p:txEl>
                                          </p:spTgt>
                                        </p:tgtEl>
                                        <p:attrNameLst>
                                          <p:attrName>style.visibility</p:attrName>
                                        </p:attrNameLst>
                                      </p:cBhvr>
                                      <p:to>
                                        <p:strVal val="visible"/>
                                      </p:to>
                                    </p:set>
                                    <p:anim calcmode="lin" valueType="num">
                                      <p:cBhvr additive="base">
                                        <p:cTn id="62" dur="500"/>
                                        <p:tgtEl>
                                          <p:spTgt spid="68">
                                            <p:txEl>
                                              <p:pRg st="10" end="10"/>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628650" y="0"/>
            <a:ext cx="7886700" cy="9675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800" dirty="0">
                <a:solidFill>
                  <a:schemeClr val="bg1">
                    <a:lumMod val="10000"/>
                  </a:schemeClr>
                </a:solidFill>
              </a:rPr>
              <a:t>Analyze/Compare the Data</a:t>
            </a:r>
            <a:endParaRPr sz="3800" b="0" i="0" u="none" strike="noStrike" cap="none" dirty="0">
              <a:solidFill>
                <a:schemeClr val="bg1">
                  <a:lumMod val="10000"/>
                </a:schemeClr>
              </a:solidFill>
              <a:sym typeface="Calibri"/>
            </a:endParaRPr>
          </a:p>
        </p:txBody>
      </p:sp>
      <p:sp>
        <p:nvSpPr>
          <p:cNvPr id="74" name="Google Shape;74;p16"/>
          <p:cNvSpPr txBox="1">
            <a:spLocks noGrp="1"/>
          </p:cNvSpPr>
          <p:nvPr>
            <p:ph type="body" idx="1"/>
          </p:nvPr>
        </p:nvSpPr>
        <p:spPr>
          <a:xfrm>
            <a:off x="628650" y="781150"/>
            <a:ext cx="7886700" cy="50547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Once data is collected, it needs to be looked at.</a:t>
            </a:r>
            <a:endParaRPr sz="2800" dirty="0">
              <a:solidFill>
                <a:schemeClr val="bg1">
                  <a:lumMod val="10000"/>
                </a:schemeClr>
              </a:solidFill>
            </a:endParaRPr>
          </a:p>
          <a:p>
            <a:pPr marL="1371600" marR="0" lvl="1" indent="-381000" algn="l" rtl="0">
              <a:lnSpc>
                <a:spcPct val="90000"/>
              </a:lnSpc>
              <a:spcBef>
                <a:spcPts val="0"/>
              </a:spcBef>
              <a:spcAft>
                <a:spcPts val="0"/>
              </a:spcAft>
              <a:buClrTx/>
              <a:buSzPts val="2400"/>
              <a:buChar char="•"/>
            </a:pPr>
            <a:r>
              <a:rPr lang="en-US" sz="2400" dirty="0">
                <a:solidFill>
                  <a:schemeClr val="bg1">
                    <a:lumMod val="10000"/>
                  </a:schemeClr>
                </a:solidFill>
              </a:rPr>
              <a:t>Correlations between a piece of data and the resulting yield and/or profitability.</a:t>
            </a:r>
            <a:endParaRPr sz="2400" dirty="0">
              <a:solidFill>
                <a:schemeClr val="bg1">
                  <a:lumMod val="10000"/>
                </a:schemeClr>
              </a:solidFill>
            </a:endParaRPr>
          </a:p>
          <a:p>
            <a:pPr marL="1828800" marR="0" lvl="2" indent="-361950" algn="l" rtl="0">
              <a:lnSpc>
                <a:spcPct val="90000"/>
              </a:lnSpc>
              <a:spcBef>
                <a:spcPts val="0"/>
              </a:spcBef>
              <a:spcAft>
                <a:spcPts val="0"/>
              </a:spcAft>
              <a:buClrTx/>
              <a:buSzPts val="2100"/>
              <a:buChar char="•"/>
            </a:pPr>
            <a:r>
              <a:rPr lang="en-US" sz="2100" dirty="0">
                <a:solidFill>
                  <a:schemeClr val="bg1">
                    <a:lumMod val="10000"/>
                  </a:schemeClr>
                </a:solidFill>
              </a:rPr>
              <a:t>Relationships between something done and its direct effect.</a:t>
            </a:r>
            <a:endParaRPr sz="2100" dirty="0">
              <a:solidFill>
                <a:schemeClr val="bg1">
                  <a:lumMod val="10000"/>
                </a:schemeClr>
              </a:solidFill>
            </a:endParaRPr>
          </a:p>
          <a:p>
            <a:pPr marL="2286000" marR="0" lvl="3" indent="-342900" algn="l" rtl="0">
              <a:lnSpc>
                <a:spcPct val="90000"/>
              </a:lnSpc>
              <a:spcBef>
                <a:spcPts val="0"/>
              </a:spcBef>
              <a:spcAft>
                <a:spcPts val="0"/>
              </a:spcAft>
              <a:buClrTx/>
              <a:buSzPts val="1800"/>
              <a:buChar char="•"/>
            </a:pPr>
            <a:r>
              <a:rPr lang="en-US" sz="1800" dirty="0">
                <a:solidFill>
                  <a:schemeClr val="bg1">
                    <a:lumMod val="10000"/>
                  </a:schemeClr>
                </a:solidFill>
              </a:rPr>
              <a:t>One field + 2 Hybrids and Hybrid A yielded higher than Hybrid B.</a:t>
            </a:r>
            <a:endParaRPr sz="1800" dirty="0">
              <a:solidFill>
                <a:schemeClr val="bg1">
                  <a:lumMod val="10000"/>
                </a:schemeClr>
              </a:solidFill>
            </a:endParaRPr>
          </a:p>
          <a:p>
            <a:pPr marL="1371600" marR="0" lvl="1" indent="-381000" algn="l" rtl="0">
              <a:lnSpc>
                <a:spcPct val="90000"/>
              </a:lnSpc>
              <a:spcBef>
                <a:spcPts val="0"/>
              </a:spcBef>
              <a:spcAft>
                <a:spcPts val="0"/>
              </a:spcAft>
              <a:buClrTx/>
              <a:buSzPts val="2400"/>
              <a:buChar char="•"/>
            </a:pPr>
            <a:r>
              <a:rPr lang="en-US" sz="2400" dirty="0">
                <a:solidFill>
                  <a:schemeClr val="bg1">
                    <a:lumMod val="10000"/>
                  </a:schemeClr>
                </a:solidFill>
              </a:rPr>
              <a:t>Looking for trends</a:t>
            </a:r>
            <a:endParaRPr sz="2400" dirty="0">
              <a:solidFill>
                <a:schemeClr val="bg1">
                  <a:lumMod val="10000"/>
                </a:schemeClr>
              </a:solidFill>
            </a:endParaRPr>
          </a:p>
          <a:p>
            <a:pPr marL="1828800" marR="0" lvl="2" indent="-361950" algn="l" rtl="0">
              <a:lnSpc>
                <a:spcPct val="90000"/>
              </a:lnSpc>
              <a:spcBef>
                <a:spcPts val="0"/>
              </a:spcBef>
              <a:spcAft>
                <a:spcPts val="0"/>
              </a:spcAft>
              <a:buClrTx/>
              <a:buSzPts val="2100"/>
              <a:buChar char="•"/>
            </a:pPr>
            <a:r>
              <a:rPr lang="en-US" sz="2100" dirty="0">
                <a:solidFill>
                  <a:schemeClr val="bg1">
                    <a:lumMod val="10000"/>
                  </a:schemeClr>
                </a:solidFill>
              </a:rPr>
              <a:t>Similar outcomes that occur when an individual decision is made.</a:t>
            </a:r>
            <a:endParaRPr sz="2100" dirty="0">
              <a:solidFill>
                <a:schemeClr val="bg1">
                  <a:lumMod val="10000"/>
                </a:schemeClr>
              </a:solidFill>
            </a:endParaRPr>
          </a:p>
          <a:p>
            <a:pPr marL="1828800" marR="0" lvl="2" indent="-361950" algn="l" rtl="0">
              <a:lnSpc>
                <a:spcPct val="90000"/>
              </a:lnSpc>
              <a:spcBef>
                <a:spcPts val="0"/>
              </a:spcBef>
              <a:spcAft>
                <a:spcPts val="0"/>
              </a:spcAft>
              <a:buClrTx/>
              <a:buSzPts val="2100"/>
              <a:buChar char="•"/>
            </a:pPr>
            <a:r>
              <a:rPr lang="en-US" sz="2100" dirty="0">
                <a:solidFill>
                  <a:schemeClr val="bg1">
                    <a:lumMod val="10000"/>
                  </a:schemeClr>
                </a:solidFill>
              </a:rPr>
              <a:t>Imperative that multiple years of data are available and compared!</a:t>
            </a:r>
            <a:endParaRPr sz="2100" dirty="0">
              <a:solidFill>
                <a:schemeClr val="bg1">
                  <a:lumMod val="10000"/>
                </a:schemeClr>
              </a:solidFill>
            </a:endParaRPr>
          </a:p>
          <a:p>
            <a:pPr marL="1828800" marR="0" lvl="2" indent="-361950" algn="l" rtl="0">
              <a:lnSpc>
                <a:spcPct val="90000"/>
              </a:lnSpc>
              <a:spcBef>
                <a:spcPts val="0"/>
              </a:spcBef>
              <a:spcAft>
                <a:spcPts val="0"/>
              </a:spcAft>
              <a:buClrTx/>
              <a:buSzPts val="2100"/>
              <a:buChar char="•"/>
            </a:pPr>
            <a:r>
              <a:rPr lang="en-US" sz="2100" dirty="0">
                <a:solidFill>
                  <a:schemeClr val="bg1">
                    <a:lumMod val="10000"/>
                  </a:schemeClr>
                </a:solidFill>
              </a:rPr>
              <a:t>Allows the operator to rule out change due to variables such as rainfall, temperature, etc.</a:t>
            </a:r>
            <a:endParaRPr sz="21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p:tgtEl>
                                          <p:spTgt spid="73"/>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4">
                                            <p:txEl>
                                              <p:pRg st="0" end="0"/>
                                            </p:txEl>
                                          </p:spTgt>
                                        </p:tgtEl>
                                        <p:attrNameLst>
                                          <p:attrName>style.visibility</p:attrName>
                                        </p:attrNameLst>
                                      </p:cBhvr>
                                      <p:to>
                                        <p:strVal val="visible"/>
                                      </p:to>
                                    </p:set>
                                    <p:anim calcmode="lin" valueType="num">
                                      <p:cBhvr additive="base">
                                        <p:cTn id="12" dur="500"/>
                                        <p:tgtEl>
                                          <p:spTgt spid="7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4">
                                            <p:txEl>
                                              <p:pRg st="1" end="1"/>
                                            </p:txEl>
                                          </p:spTgt>
                                        </p:tgtEl>
                                        <p:attrNameLst>
                                          <p:attrName>style.visibility</p:attrName>
                                        </p:attrNameLst>
                                      </p:cBhvr>
                                      <p:to>
                                        <p:strVal val="visible"/>
                                      </p:to>
                                    </p:set>
                                    <p:anim calcmode="lin" valueType="num">
                                      <p:cBhvr additive="base">
                                        <p:cTn id="17" dur="500"/>
                                        <p:tgtEl>
                                          <p:spTgt spid="7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4">
                                            <p:txEl>
                                              <p:pRg st="2" end="2"/>
                                            </p:txEl>
                                          </p:spTgt>
                                        </p:tgtEl>
                                        <p:attrNameLst>
                                          <p:attrName>style.visibility</p:attrName>
                                        </p:attrNameLst>
                                      </p:cBhvr>
                                      <p:to>
                                        <p:strVal val="visible"/>
                                      </p:to>
                                    </p:set>
                                    <p:anim calcmode="lin" valueType="num">
                                      <p:cBhvr additive="base">
                                        <p:cTn id="22" dur="500"/>
                                        <p:tgtEl>
                                          <p:spTgt spid="7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4">
                                            <p:txEl>
                                              <p:pRg st="3" end="3"/>
                                            </p:txEl>
                                          </p:spTgt>
                                        </p:tgtEl>
                                        <p:attrNameLst>
                                          <p:attrName>style.visibility</p:attrName>
                                        </p:attrNameLst>
                                      </p:cBhvr>
                                      <p:to>
                                        <p:strVal val="visible"/>
                                      </p:to>
                                    </p:set>
                                    <p:anim calcmode="lin" valueType="num">
                                      <p:cBhvr additive="base">
                                        <p:cTn id="27" dur="500"/>
                                        <p:tgtEl>
                                          <p:spTgt spid="7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74">
                                            <p:txEl>
                                              <p:pRg st="4" end="4"/>
                                            </p:txEl>
                                          </p:spTgt>
                                        </p:tgtEl>
                                        <p:attrNameLst>
                                          <p:attrName>style.visibility</p:attrName>
                                        </p:attrNameLst>
                                      </p:cBhvr>
                                      <p:to>
                                        <p:strVal val="visible"/>
                                      </p:to>
                                    </p:set>
                                    <p:anim calcmode="lin" valueType="num">
                                      <p:cBhvr additive="base">
                                        <p:cTn id="32" dur="500"/>
                                        <p:tgtEl>
                                          <p:spTgt spid="7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4">
                                            <p:txEl>
                                              <p:pRg st="5" end="5"/>
                                            </p:txEl>
                                          </p:spTgt>
                                        </p:tgtEl>
                                        <p:attrNameLst>
                                          <p:attrName>style.visibility</p:attrName>
                                        </p:attrNameLst>
                                      </p:cBhvr>
                                      <p:to>
                                        <p:strVal val="visible"/>
                                      </p:to>
                                    </p:set>
                                    <p:anim calcmode="lin" valueType="num">
                                      <p:cBhvr additive="base">
                                        <p:cTn id="37" dur="500"/>
                                        <p:tgtEl>
                                          <p:spTgt spid="7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74">
                                            <p:txEl>
                                              <p:pRg st="6" end="6"/>
                                            </p:txEl>
                                          </p:spTgt>
                                        </p:tgtEl>
                                        <p:attrNameLst>
                                          <p:attrName>style.visibility</p:attrName>
                                        </p:attrNameLst>
                                      </p:cBhvr>
                                      <p:to>
                                        <p:strVal val="visible"/>
                                      </p:to>
                                    </p:set>
                                    <p:anim calcmode="lin" valueType="num">
                                      <p:cBhvr additive="base">
                                        <p:cTn id="42" dur="500"/>
                                        <p:tgtEl>
                                          <p:spTgt spid="74">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74">
                                            <p:txEl>
                                              <p:pRg st="7" end="7"/>
                                            </p:txEl>
                                          </p:spTgt>
                                        </p:tgtEl>
                                        <p:attrNameLst>
                                          <p:attrName>style.visibility</p:attrName>
                                        </p:attrNameLst>
                                      </p:cBhvr>
                                      <p:to>
                                        <p:strVal val="visible"/>
                                      </p:to>
                                    </p:set>
                                    <p:anim calcmode="lin" valueType="num">
                                      <p:cBhvr additive="base">
                                        <p:cTn id="47" dur="500"/>
                                        <p:tgtEl>
                                          <p:spTgt spid="74">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628650" y="365125"/>
            <a:ext cx="7886700" cy="9903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sz="3800" dirty="0">
                <a:solidFill>
                  <a:schemeClr val="bg1">
                    <a:lumMod val="10000"/>
                  </a:schemeClr>
                </a:solidFill>
              </a:rPr>
              <a:t>Layer the Data</a:t>
            </a:r>
            <a:endParaRPr sz="3800" b="0" i="0" u="none" strike="noStrike" cap="none" dirty="0">
              <a:solidFill>
                <a:schemeClr val="bg1">
                  <a:lumMod val="10000"/>
                </a:schemeClr>
              </a:solidFill>
              <a:sym typeface="Calibri"/>
            </a:endParaRPr>
          </a:p>
        </p:txBody>
      </p:sp>
      <p:sp>
        <p:nvSpPr>
          <p:cNvPr id="80" name="Google Shape;80;p17"/>
          <p:cNvSpPr txBox="1">
            <a:spLocks noGrp="1"/>
          </p:cNvSpPr>
          <p:nvPr>
            <p:ph type="body" idx="1"/>
          </p:nvPr>
        </p:nvSpPr>
        <p:spPr>
          <a:xfrm>
            <a:off x="628650" y="1194700"/>
            <a:ext cx="7886700" cy="4252200"/>
          </a:xfrm>
          <a:prstGeom prst="rect">
            <a:avLst/>
          </a:prstGeom>
          <a:noFill/>
          <a:ln>
            <a:noFill/>
          </a:ln>
        </p:spPr>
        <p:txBody>
          <a:bodyPr spcFirstLastPara="1" wrap="square" lIns="91425" tIns="228600" rIns="91425" bIns="45700" anchor="t" anchorCtr="0">
            <a:noAutofit/>
          </a:bodyPr>
          <a:lstStyle/>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Using multiple sources of data together.</a:t>
            </a:r>
            <a:endParaRPr sz="2800" dirty="0">
              <a:solidFill>
                <a:schemeClr val="bg1">
                  <a:lumMod val="10000"/>
                </a:schemeClr>
              </a:solidFill>
            </a:endParaRPr>
          </a:p>
          <a:p>
            <a:pPr marL="914400" marR="0" lvl="0" indent="0" algn="l" rtl="0">
              <a:lnSpc>
                <a:spcPct val="90000"/>
              </a:lnSpc>
              <a:spcBef>
                <a:spcPts val="750"/>
              </a:spcBef>
              <a:spcAft>
                <a:spcPts val="0"/>
              </a:spcAft>
              <a:buSzPts val="2100"/>
              <a:buNone/>
            </a:pPr>
            <a:endParaRPr sz="800" dirty="0">
              <a:solidFill>
                <a:schemeClr val="bg1">
                  <a:lumMod val="10000"/>
                </a:schemeClr>
              </a:solidFill>
            </a:endParaRPr>
          </a:p>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Helps to identify how combinations of decisions affect the overall outcome.</a:t>
            </a:r>
            <a:endParaRPr sz="2800" dirty="0">
              <a:solidFill>
                <a:schemeClr val="bg1">
                  <a:lumMod val="10000"/>
                </a:schemeClr>
              </a:solidFill>
            </a:endParaRPr>
          </a:p>
          <a:p>
            <a:pPr marL="914400" marR="0" lvl="0" indent="0" algn="l" rtl="0">
              <a:lnSpc>
                <a:spcPct val="90000"/>
              </a:lnSpc>
              <a:spcBef>
                <a:spcPts val="750"/>
              </a:spcBef>
              <a:spcAft>
                <a:spcPts val="0"/>
              </a:spcAft>
              <a:buSzPts val="2100"/>
              <a:buNone/>
            </a:pPr>
            <a:endParaRPr sz="800" dirty="0">
              <a:solidFill>
                <a:schemeClr val="bg1">
                  <a:lumMod val="10000"/>
                </a:schemeClr>
              </a:solidFill>
            </a:endParaRPr>
          </a:p>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User aims to find the best mix of decisions.</a:t>
            </a:r>
            <a:endParaRPr sz="2800" dirty="0">
              <a:solidFill>
                <a:schemeClr val="bg1">
                  <a:lumMod val="10000"/>
                </a:schemeClr>
              </a:solidFill>
            </a:endParaRPr>
          </a:p>
          <a:p>
            <a:pPr marL="914400" marR="0" lvl="0" indent="0" algn="l" rtl="0">
              <a:lnSpc>
                <a:spcPct val="90000"/>
              </a:lnSpc>
              <a:spcBef>
                <a:spcPts val="750"/>
              </a:spcBef>
              <a:spcAft>
                <a:spcPts val="0"/>
              </a:spcAft>
              <a:buSzPts val="2100"/>
              <a:buNone/>
            </a:pPr>
            <a:endParaRPr sz="800" dirty="0">
              <a:solidFill>
                <a:schemeClr val="bg1">
                  <a:lumMod val="10000"/>
                </a:schemeClr>
              </a:solidFill>
            </a:endParaRPr>
          </a:p>
          <a:p>
            <a:pPr marL="457200" marR="0" lvl="0" indent="-406400" algn="l" rtl="0">
              <a:lnSpc>
                <a:spcPct val="90000"/>
              </a:lnSpc>
              <a:spcBef>
                <a:spcPts val="750"/>
              </a:spcBef>
              <a:spcAft>
                <a:spcPts val="0"/>
              </a:spcAft>
              <a:buClrTx/>
              <a:buSzPts val="2800"/>
              <a:buFont typeface="Calibri"/>
              <a:buChar char="•"/>
            </a:pPr>
            <a:r>
              <a:rPr lang="en-US" sz="2800" dirty="0">
                <a:solidFill>
                  <a:schemeClr val="bg1">
                    <a:lumMod val="10000"/>
                  </a:schemeClr>
                </a:solidFill>
              </a:rPr>
              <a:t>Goal is to find the most profitable combination.</a:t>
            </a:r>
            <a:endParaRPr sz="28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p:tgtEl>
                                          <p:spTgt spid="7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0">
                                            <p:txEl>
                                              <p:pRg st="0" end="0"/>
                                            </p:txEl>
                                          </p:spTgt>
                                        </p:tgtEl>
                                        <p:attrNameLst>
                                          <p:attrName>style.visibility</p:attrName>
                                        </p:attrNameLst>
                                      </p:cBhvr>
                                      <p:to>
                                        <p:strVal val="visible"/>
                                      </p:to>
                                    </p:set>
                                    <p:anim calcmode="lin" valueType="num">
                                      <p:cBhvr additive="base">
                                        <p:cTn id="12" dur="500"/>
                                        <p:tgtEl>
                                          <p:spTgt spid="8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0">
                                            <p:txEl>
                                              <p:pRg st="2" end="2"/>
                                            </p:txEl>
                                          </p:spTgt>
                                        </p:tgtEl>
                                        <p:attrNameLst>
                                          <p:attrName>style.visibility</p:attrName>
                                        </p:attrNameLst>
                                      </p:cBhvr>
                                      <p:to>
                                        <p:strVal val="visible"/>
                                      </p:to>
                                    </p:set>
                                    <p:anim calcmode="lin" valueType="num">
                                      <p:cBhvr additive="base">
                                        <p:cTn id="17" dur="500"/>
                                        <p:tgtEl>
                                          <p:spTgt spid="80">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80">
                                            <p:txEl>
                                              <p:pRg st="4" end="4"/>
                                            </p:txEl>
                                          </p:spTgt>
                                        </p:tgtEl>
                                        <p:attrNameLst>
                                          <p:attrName>style.visibility</p:attrName>
                                        </p:attrNameLst>
                                      </p:cBhvr>
                                      <p:to>
                                        <p:strVal val="visible"/>
                                      </p:to>
                                    </p:set>
                                    <p:anim calcmode="lin" valueType="num">
                                      <p:cBhvr additive="base">
                                        <p:cTn id="22" dur="500"/>
                                        <p:tgtEl>
                                          <p:spTgt spid="80">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0">
                                            <p:txEl>
                                              <p:pRg st="6" end="6"/>
                                            </p:txEl>
                                          </p:spTgt>
                                        </p:tgtEl>
                                        <p:attrNameLst>
                                          <p:attrName>style.visibility</p:attrName>
                                        </p:attrNameLst>
                                      </p:cBhvr>
                                      <p:to>
                                        <p:strVal val="visible"/>
                                      </p:to>
                                    </p:set>
                                    <p:anim calcmode="lin" valueType="num">
                                      <p:cBhvr additive="base">
                                        <p:cTn id="27" dur="500"/>
                                        <p:tgtEl>
                                          <p:spTgt spid="80">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8"/>
          <p:cNvPicPr preferRelativeResize="0"/>
          <p:nvPr/>
        </p:nvPicPr>
        <p:blipFill rotWithShape="1">
          <a:blip r:embed="rId3">
            <a:alphaModFix/>
          </a:blip>
          <a:srcRect t="5758"/>
          <a:stretch/>
        </p:blipFill>
        <p:spPr>
          <a:xfrm>
            <a:off x="2522616" y="1311901"/>
            <a:ext cx="4986534" cy="3532125"/>
          </a:xfrm>
          <a:prstGeom prst="rect">
            <a:avLst/>
          </a:prstGeom>
          <a:noFill/>
          <a:ln>
            <a:noFill/>
          </a:ln>
        </p:spPr>
      </p:pic>
      <p:sp>
        <p:nvSpPr>
          <p:cNvPr id="86" name="Google Shape;86;p18"/>
          <p:cNvSpPr txBox="1">
            <a:spLocks noGrp="1"/>
          </p:cNvSpPr>
          <p:nvPr>
            <p:ph type="title"/>
          </p:nvPr>
        </p:nvSpPr>
        <p:spPr>
          <a:xfrm>
            <a:off x="628650" y="365126"/>
            <a:ext cx="78867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300"/>
              <a:buNone/>
            </a:pPr>
            <a:r>
              <a:rPr lang="en-US" dirty="0">
                <a:solidFill>
                  <a:schemeClr val="bg1">
                    <a:lumMod val="10000"/>
                  </a:schemeClr>
                </a:solidFill>
              </a:rPr>
              <a:t>Data Layering Example - Beginning with a Soil Map</a:t>
            </a:r>
            <a:endParaRPr dirty="0">
              <a:solidFill>
                <a:schemeClr val="bg1">
                  <a:lumMod val="10000"/>
                </a:schemeClr>
              </a:solidFill>
            </a:endParaRPr>
          </a:p>
        </p:txBody>
      </p:sp>
      <p:sp>
        <p:nvSpPr>
          <p:cNvPr id="87" name="Google Shape;87;p18"/>
          <p:cNvSpPr txBox="1">
            <a:spLocks noGrp="1"/>
          </p:cNvSpPr>
          <p:nvPr>
            <p:ph type="body" idx="1"/>
          </p:nvPr>
        </p:nvSpPr>
        <p:spPr>
          <a:xfrm>
            <a:off x="398275" y="2347273"/>
            <a:ext cx="7886700" cy="332965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sz="800" dirty="0">
              <a:solidFill>
                <a:schemeClr val="bg1">
                  <a:lumMod val="10000"/>
                </a:schemeClr>
              </a:solidFill>
            </a:endParaRPr>
          </a:p>
          <a:p>
            <a:pPr marL="0" lvl="0" indent="0" algn="l" rtl="0">
              <a:lnSpc>
                <a:spcPct val="90000"/>
              </a:lnSpc>
              <a:spcBef>
                <a:spcPts val="750"/>
              </a:spcBef>
              <a:spcAft>
                <a:spcPts val="0"/>
              </a:spcAft>
              <a:buSzPts val="2100"/>
              <a:buNone/>
            </a:pPr>
            <a:r>
              <a:rPr lang="en-US" dirty="0">
                <a:solidFill>
                  <a:schemeClr val="bg1">
                    <a:lumMod val="10000"/>
                  </a:schemeClr>
                </a:solidFill>
              </a:rPr>
              <a:t>Soil type map created years ago by survey of the USDA and obtained from USDA website.</a:t>
            </a:r>
            <a:endParaRPr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1000"/>
                                        <p:tgtEl>
                                          <p:spTgt spid="8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1000"/>
                                        <p:tgtEl>
                                          <p:spTgt spid="85"/>
                                        </p:tgtEl>
                                        <p:attrNameLst>
                                          <p:attrName>ppt_x</p:attrName>
                                        </p:attrNameLst>
                                      </p:cBhvr>
                                      <p:tavLst>
                                        <p:tav tm="0">
                                          <p:val>
                                            <p:strVal val="#ppt_x+1"/>
                                          </p:val>
                                        </p:tav>
                                        <p:tav tm="100000">
                                          <p:val>
                                            <p:strVal val="#ppt_x"/>
                                          </p:val>
                                        </p:tav>
                                      </p:tavLst>
                                    </p:anim>
                                  </p:childTnLst>
                                </p:cTn>
                              </p:par>
                              <p:par>
                                <p:cTn id="13" presetID="2" presetClass="entr" presetSubtype="4" fill="hold" nodeType="with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1000"/>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628650" y="365126"/>
            <a:ext cx="78867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2"/>
              </a:buClr>
              <a:buSzPts val="3300"/>
              <a:buFont typeface="Calibri"/>
              <a:buNone/>
            </a:pPr>
            <a:r>
              <a:rPr lang="en-US" dirty="0">
                <a:solidFill>
                  <a:schemeClr val="bg1">
                    <a:lumMod val="10000"/>
                  </a:schemeClr>
                </a:solidFill>
              </a:rPr>
              <a:t>Data Layering - Adding a Variable Irrigation Map</a:t>
            </a:r>
            <a:endParaRPr sz="3300" b="0" i="0" u="none" strike="noStrike" cap="none" dirty="0">
              <a:solidFill>
                <a:schemeClr val="bg1">
                  <a:lumMod val="10000"/>
                </a:schemeClr>
              </a:solidFill>
              <a:sym typeface="Calibri"/>
            </a:endParaRPr>
          </a:p>
        </p:txBody>
      </p:sp>
      <p:pic>
        <p:nvPicPr>
          <p:cNvPr id="93" name="Google Shape;93;p19"/>
          <p:cNvPicPr preferRelativeResize="0"/>
          <p:nvPr/>
        </p:nvPicPr>
        <p:blipFill rotWithShape="1">
          <a:blip r:embed="rId3">
            <a:alphaModFix/>
          </a:blip>
          <a:srcRect t="2759" b="6436"/>
          <a:stretch/>
        </p:blipFill>
        <p:spPr>
          <a:xfrm>
            <a:off x="2463200" y="1562250"/>
            <a:ext cx="5449876" cy="3161600"/>
          </a:xfrm>
          <a:prstGeom prst="rect">
            <a:avLst/>
          </a:prstGeom>
          <a:noFill/>
          <a:ln>
            <a:noFill/>
          </a:ln>
        </p:spPr>
      </p:pic>
      <p:sp>
        <p:nvSpPr>
          <p:cNvPr id="94" name="Google Shape;94;p19"/>
          <p:cNvSpPr txBox="1">
            <a:spLocks noGrp="1"/>
          </p:cNvSpPr>
          <p:nvPr>
            <p:ph type="body" idx="1"/>
          </p:nvPr>
        </p:nvSpPr>
        <p:spPr>
          <a:xfrm>
            <a:off x="628650" y="2102176"/>
            <a:ext cx="7886700" cy="375262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r>
              <a:rPr lang="en-US" dirty="0">
                <a:solidFill>
                  <a:schemeClr val="bg1">
                    <a:lumMod val="10000"/>
                  </a:schemeClr>
                </a:solidFill>
              </a:rPr>
              <a:t>Data gathered using a specially equipped pivot that varies the amount of water supplied.</a:t>
            </a:r>
            <a:endParaRPr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p:tgtEl>
                                          <p:spTgt spid="92"/>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1000"/>
                                        <p:tgtEl>
                                          <p:spTgt spid="93"/>
                                        </p:tgtEl>
                                        <p:attrNameLst>
                                          <p:attrName>ppt_x</p:attrName>
                                        </p:attrNameLst>
                                      </p:cBhvr>
                                      <p:tavLst>
                                        <p:tav tm="0">
                                          <p:val>
                                            <p:strVal val="#ppt_x+1"/>
                                          </p:val>
                                        </p:tav>
                                        <p:tav tm="100000">
                                          <p:val>
                                            <p:strVal val="#ppt_x"/>
                                          </p:val>
                                        </p:tav>
                                      </p:tavLst>
                                    </p:anim>
                                  </p:childTnLst>
                                </p:cTn>
                              </p:par>
                              <p:par>
                                <p:cTn id="13" presetID="2" presetClass="entr" presetSubtype="4"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1000"/>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628650" y="365126"/>
            <a:ext cx="78867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300"/>
              <a:buNone/>
            </a:pPr>
            <a:r>
              <a:rPr lang="en-US" dirty="0">
                <a:solidFill>
                  <a:schemeClr val="bg1">
                    <a:lumMod val="10000"/>
                  </a:schemeClr>
                </a:solidFill>
              </a:rPr>
              <a:t>Data Layering - Soil and Variable Irrigation Maps Layered</a:t>
            </a:r>
            <a:endParaRPr dirty="0">
              <a:solidFill>
                <a:schemeClr val="bg1">
                  <a:lumMod val="10000"/>
                </a:schemeClr>
              </a:solidFill>
            </a:endParaRPr>
          </a:p>
        </p:txBody>
      </p:sp>
      <p:sp>
        <p:nvSpPr>
          <p:cNvPr id="100" name="Google Shape;100;p20"/>
          <p:cNvSpPr txBox="1">
            <a:spLocks noGrp="1"/>
          </p:cNvSpPr>
          <p:nvPr>
            <p:ph type="body" idx="1"/>
          </p:nvPr>
        </p:nvSpPr>
        <p:spPr>
          <a:xfrm>
            <a:off x="628650" y="2026763"/>
            <a:ext cx="7886700" cy="355486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endParaRPr dirty="0">
              <a:solidFill>
                <a:schemeClr val="bg1">
                  <a:lumMod val="10000"/>
                </a:schemeClr>
              </a:solidFill>
            </a:endParaRPr>
          </a:p>
          <a:p>
            <a:pPr marL="0" lvl="0" indent="0" algn="l" rtl="0">
              <a:lnSpc>
                <a:spcPct val="90000"/>
              </a:lnSpc>
              <a:spcBef>
                <a:spcPts val="750"/>
              </a:spcBef>
              <a:spcAft>
                <a:spcPts val="0"/>
              </a:spcAft>
              <a:buSzPts val="2100"/>
              <a:buNone/>
            </a:pPr>
            <a:r>
              <a:rPr lang="en-US" dirty="0">
                <a:solidFill>
                  <a:schemeClr val="bg1">
                    <a:lumMod val="10000"/>
                  </a:schemeClr>
                </a:solidFill>
              </a:rPr>
              <a:t>Layering allows the operator to see how much water was delivered to each soil type.</a:t>
            </a:r>
            <a:endParaRPr dirty="0">
              <a:solidFill>
                <a:schemeClr val="bg1">
                  <a:lumMod val="10000"/>
                </a:schemeClr>
              </a:solidFill>
            </a:endParaRPr>
          </a:p>
        </p:txBody>
      </p:sp>
      <p:pic>
        <p:nvPicPr>
          <p:cNvPr id="101" name="Google Shape;101;p20"/>
          <p:cNvPicPr preferRelativeResize="0"/>
          <p:nvPr/>
        </p:nvPicPr>
        <p:blipFill rotWithShape="1">
          <a:blip r:embed="rId3">
            <a:alphaModFix/>
          </a:blip>
          <a:srcRect t="2425" b="16726"/>
          <a:stretch/>
        </p:blipFill>
        <p:spPr>
          <a:xfrm>
            <a:off x="2695817" y="1662544"/>
            <a:ext cx="5071059" cy="30458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ppt_x"/>
                                          </p:val>
                                        </p:tav>
                                        <p:tav tm="100000">
                                          <p:val>
                                            <p:strVal val="#ppt_x"/>
                                          </p:val>
                                        </p:tav>
                                      </p:tavLst>
                                    </p:anim>
                                    <p:anim calcmode="lin" valueType="num">
                                      <p:cBhvr additive="base">
                                        <p:cTn id="8"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additive="base">
                                        <p:cTn id="13" dur="500" fill="hold"/>
                                        <p:tgtEl>
                                          <p:spTgt spid="101"/>
                                        </p:tgtEl>
                                        <p:attrNameLst>
                                          <p:attrName>ppt_x</p:attrName>
                                        </p:attrNameLst>
                                      </p:cBhvr>
                                      <p:tavLst>
                                        <p:tav tm="0">
                                          <p:val>
                                            <p:strVal val="#ppt_x"/>
                                          </p:val>
                                        </p:tav>
                                        <p:tav tm="100000">
                                          <p:val>
                                            <p:strVal val="#ppt_x"/>
                                          </p:val>
                                        </p:tav>
                                      </p:tavLst>
                                    </p:anim>
                                    <p:anim calcmode="lin" valueType="num">
                                      <p:cBhvr additive="base">
                                        <p:cTn id="14" dur="500" fill="hold"/>
                                        <p:tgtEl>
                                          <p:spTgt spid="10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0">
                                            <p:txEl>
                                              <p:pRg st="7" end="7"/>
                                            </p:txEl>
                                          </p:spTgt>
                                        </p:tgtEl>
                                        <p:attrNameLst>
                                          <p:attrName>style.visibility</p:attrName>
                                        </p:attrNameLst>
                                      </p:cBhvr>
                                      <p:to>
                                        <p:strVal val="visible"/>
                                      </p:to>
                                    </p:set>
                                    <p:anim calcmode="lin" valueType="num">
                                      <p:cBhvr additive="base">
                                        <p:cTn id="17" dur="500" fill="hold"/>
                                        <p:tgtEl>
                                          <p:spTgt spid="100">
                                            <p:txEl>
                                              <p:pRg st="7" end="7"/>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0">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628650" y="129151"/>
            <a:ext cx="78867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300"/>
              <a:buNone/>
            </a:pPr>
            <a:r>
              <a:rPr lang="en-US" dirty="0">
                <a:solidFill>
                  <a:schemeClr val="bg1">
                    <a:lumMod val="10000"/>
                  </a:schemeClr>
                </a:solidFill>
              </a:rPr>
              <a:t>Make Decisions for Next Year</a:t>
            </a:r>
            <a:endParaRPr dirty="0">
              <a:solidFill>
                <a:schemeClr val="bg1">
                  <a:lumMod val="10000"/>
                </a:schemeClr>
              </a:solidFill>
            </a:endParaRPr>
          </a:p>
        </p:txBody>
      </p:sp>
      <p:sp>
        <p:nvSpPr>
          <p:cNvPr id="107" name="Google Shape;107;p21"/>
          <p:cNvSpPr txBox="1">
            <a:spLocks noGrp="1"/>
          </p:cNvSpPr>
          <p:nvPr>
            <p:ph type="body" idx="1"/>
          </p:nvPr>
        </p:nvSpPr>
        <p:spPr>
          <a:xfrm>
            <a:off x="628650" y="1294675"/>
            <a:ext cx="7886700" cy="4339200"/>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ClrTx/>
              <a:buSzPts val="2800"/>
              <a:buChar char="•"/>
            </a:pPr>
            <a:r>
              <a:rPr lang="en-US" sz="2800" dirty="0">
                <a:solidFill>
                  <a:schemeClr val="bg1">
                    <a:lumMod val="10000"/>
                  </a:schemeClr>
                </a:solidFill>
              </a:rPr>
              <a:t>After data is thoroughly analyzed decisions need to be made for next year’s planting season.</a:t>
            </a:r>
            <a:endParaRPr sz="28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hybrids or varieties of seed</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which fields</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planting population</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fertilizer</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weed, insect, disease control</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observations</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data collection</a:t>
            </a:r>
            <a:endParaRPr sz="2400" dirty="0">
              <a:solidFill>
                <a:schemeClr val="bg1">
                  <a:lumMod val="10000"/>
                </a:schemeClr>
              </a:solidFill>
            </a:endParaRPr>
          </a:p>
          <a:p>
            <a:pPr marL="914400" lvl="1" indent="-381000" algn="l" rtl="0">
              <a:lnSpc>
                <a:spcPct val="90000"/>
              </a:lnSpc>
              <a:spcBef>
                <a:spcPts val="0"/>
              </a:spcBef>
              <a:spcAft>
                <a:spcPts val="0"/>
              </a:spcAft>
              <a:buClrTx/>
              <a:buSzPts val="2400"/>
              <a:buChar char="•"/>
            </a:pPr>
            <a:r>
              <a:rPr lang="en-US" sz="2400" dirty="0">
                <a:solidFill>
                  <a:schemeClr val="bg1">
                    <a:lumMod val="10000"/>
                  </a:schemeClr>
                </a:solidFill>
              </a:rPr>
              <a:t>etc.</a:t>
            </a:r>
            <a:endParaRPr sz="2400" dirty="0">
              <a:solidFill>
                <a:schemeClr val="bg1">
                  <a:lumMod val="10000"/>
                </a:schemeClr>
              </a:solidFill>
            </a:endParaRPr>
          </a:p>
          <a:p>
            <a:pPr marL="457200" lvl="0" indent="-406400" algn="l" rtl="0">
              <a:lnSpc>
                <a:spcPct val="90000"/>
              </a:lnSpc>
              <a:spcBef>
                <a:spcPts val="0"/>
              </a:spcBef>
              <a:spcAft>
                <a:spcPts val="0"/>
              </a:spcAft>
              <a:buClrTx/>
              <a:buSzPts val="2800"/>
              <a:buChar char="•"/>
            </a:pPr>
            <a:r>
              <a:rPr lang="en-US" sz="2800" dirty="0">
                <a:solidFill>
                  <a:schemeClr val="bg1">
                    <a:lumMod val="10000"/>
                  </a:schemeClr>
                </a:solidFill>
              </a:rPr>
              <a:t>Aids in </a:t>
            </a:r>
            <a:r>
              <a:rPr lang="en-US" sz="2800" b="1" i="1" dirty="0">
                <a:solidFill>
                  <a:schemeClr val="bg1">
                    <a:lumMod val="10000"/>
                  </a:schemeClr>
                </a:solidFill>
              </a:rPr>
              <a:t>prescription writing</a:t>
            </a:r>
            <a:r>
              <a:rPr lang="en-US" sz="2800" dirty="0">
                <a:solidFill>
                  <a:schemeClr val="bg1">
                    <a:lumMod val="10000"/>
                  </a:schemeClr>
                </a:solidFill>
              </a:rPr>
              <a:t>.</a:t>
            </a:r>
            <a:endParaRPr sz="2800" dirty="0">
              <a:solidFill>
                <a:schemeClr val="bg1">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1000"/>
                                        <p:tgtEl>
                                          <p:spTgt spid="10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07">
                                            <p:txEl>
                                              <p:pRg st="0" end="0"/>
                                            </p:txEl>
                                          </p:spTgt>
                                        </p:tgtEl>
                                        <p:attrNameLst>
                                          <p:attrName>style.visibility</p:attrName>
                                        </p:attrNameLst>
                                      </p:cBhvr>
                                      <p:to>
                                        <p:strVal val="visible"/>
                                      </p:to>
                                    </p:set>
                                    <p:anim calcmode="lin" valueType="num">
                                      <p:cBhvr additive="base">
                                        <p:cTn id="12" dur="1000"/>
                                        <p:tgtEl>
                                          <p:spTgt spid="107">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7">
                                            <p:txEl>
                                              <p:pRg st="1" end="1"/>
                                            </p:txEl>
                                          </p:spTgt>
                                        </p:tgtEl>
                                        <p:attrNameLst>
                                          <p:attrName>style.visibility</p:attrName>
                                        </p:attrNameLst>
                                      </p:cBhvr>
                                      <p:to>
                                        <p:strVal val="visible"/>
                                      </p:to>
                                    </p:set>
                                    <p:anim calcmode="lin" valueType="num">
                                      <p:cBhvr additive="base">
                                        <p:cTn id="17" dur="1000"/>
                                        <p:tgtEl>
                                          <p:spTgt spid="107">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07">
                                            <p:txEl>
                                              <p:pRg st="2" end="2"/>
                                            </p:txEl>
                                          </p:spTgt>
                                        </p:tgtEl>
                                        <p:attrNameLst>
                                          <p:attrName>style.visibility</p:attrName>
                                        </p:attrNameLst>
                                      </p:cBhvr>
                                      <p:to>
                                        <p:strVal val="visible"/>
                                      </p:to>
                                    </p:set>
                                    <p:anim calcmode="lin" valueType="num">
                                      <p:cBhvr additive="base">
                                        <p:cTn id="22" dur="1000"/>
                                        <p:tgtEl>
                                          <p:spTgt spid="107">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07">
                                            <p:txEl>
                                              <p:pRg st="3" end="3"/>
                                            </p:txEl>
                                          </p:spTgt>
                                        </p:tgtEl>
                                        <p:attrNameLst>
                                          <p:attrName>style.visibility</p:attrName>
                                        </p:attrNameLst>
                                      </p:cBhvr>
                                      <p:to>
                                        <p:strVal val="visible"/>
                                      </p:to>
                                    </p:set>
                                    <p:anim calcmode="lin" valueType="num">
                                      <p:cBhvr additive="base">
                                        <p:cTn id="27" dur="1000"/>
                                        <p:tgtEl>
                                          <p:spTgt spid="107">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07">
                                            <p:txEl>
                                              <p:pRg st="4" end="4"/>
                                            </p:txEl>
                                          </p:spTgt>
                                        </p:tgtEl>
                                        <p:attrNameLst>
                                          <p:attrName>style.visibility</p:attrName>
                                        </p:attrNameLst>
                                      </p:cBhvr>
                                      <p:to>
                                        <p:strVal val="visible"/>
                                      </p:to>
                                    </p:set>
                                    <p:anim calcmode="lin" valueType="num">
                                      <p:cBhvr additive="base">
                                        <p:cTn id="32" dur="1000"/>
                                        <p:tgtEl>
                                          <p:spTgt spid="107">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07">
                                            <p:txEl>
                                              <p:pRg st="5" end="5"/>
                                            </p:txEl>
                                          </p:spTgt>
                                        </p:tgtEl>
                                        <p:attrNameLst>
                                          <p:attrName>style.visibility</p:attrName>
                                        </p:attrNameLst>
                                      </p:cBhvr>
                                      <p:to>
                                        <p:strVal val="visible"/>
                                      </p:to>
                                    </p:set>
                                    <p:anim calcmode="lin" valueType="num">
                                      <p:cBhvr additive="base">
                                        <p:cTn id="37" dur="1000"/>
                                        <p:tgtEl>
                                          <p:spTgt spid="107">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07">
                                            <p:txEl>
                                              <p:pRg st="6" end="6"/>
                                            </p:txEl>
                                          </p:spTgt>
                                        </p:tgtEl>
                                        <p:attrNameLst>
                                          <p:attrName>style.visibility</p:attrName>
                                        </p:attrNameLst>
                                      </p:cBhvr>
                                      <p:to>
                                        <p:strVal val="visible"/>
                                      </p:to>
                                    </p:set>
                                    <p:anim calcmode="lin" valueType="num">
                                      <p:cBhvr additive="base">
                                        <p:cTn id="42" dur="1000"/>
                                        <p:tgtEl>
                                          <p:spTgt spid="107">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07">
                                            <p:txEl>
                                              <p:pRg st="7" end="7"/>
                                            </p:txEl>
                                          </p:spTgt>
                                        </p:tgtEl>
                                        <p:attrNameLst>
                                          <p:attrName>style.visibility</p:attrName>
                                        </p:attrNameLst>
                                      </p:cBhvr>
                                      <p:to>
                                        <p:strVal val="visible"/>
                                      </p:to>
                                    </p:set>
                                    <p:anim calcmode="lin" valueType="num">
                                      <p:cBhvr additive="base">
                                        <p:cTn id="47" dur="1000"/>
                                        <p:tgtEl>
                                          <p:spTgt spid="107">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107">
                                            <p:txEl>
                                              <p:pRg st="8" end="8"/>
                                            </p:txEl>
                                          </p:spTgt>
                                        </p:tgtEl>
                                        <p:attrNameLst>
                                          <p:attrName>style.visibility</p:attrName>
                                        </p:attrNameLst>
                                      </p:cBhvr>
                                      <p:to>
                                        <p:strVal val="visible"/>
                                      </p:to>
                                    </p:set>
                                    <p:anim calcmode="lin" valueType="num">
                                      <p:cBhvr additive="base">
                                        <p:cTn id="52" dur="1000"/>
                                        <p:tgtEl>
                                          <p:spTgt spid="107">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107">
                                            <p:txEl>
                                              <p:pRg st="9" end="9"/>
                                            </p:txEl>
                                          </p:spTgt>
                                        </p:tgtEl>
                                        <p:attrNameLst>
                                          <p:attrName>style.visibility</p:attrName>
                                        </p:attrNameLst>
                                      </p:cBhvr>
                                      <p:to>
                                        <p:strVal val="visible"/>
                                      </p:to>
                                    </p:set>
                                    <p:anim calcmode="lin" valueType="num">
                                      <p:cBhvr additive="base">
                                        <p:cTn id="57" dur="1000"/>
                                        <p:tgtEl>
                                          <p:spTgt spid="107">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ortheast Them">
  <a:themeElements>
    <a:clrScheme name="Custom 1">
      <a:dk1>
        <a:srgbClr val="FFFFFF"/>
      </a:dk1>
      <a:lt1>
        <a:srgbClr val="CECFCD"/>
      </a:lt1>
      <a:dk2>
        <a:srgbClr val="AC082F"/>
      </a:dk2>
      <a:lt2>
        <a:srgbClr val="CECFCD"/>
      </a:lt2>
      <a:accent1>
        <a:srgbClr val="949593"/>
      </a:accent1>
      <a:accent2>
        <a:srgbClr val="AC082F"/>
      </a:accent2>
      <a:accent3>
        <a:srgbClr val="777877"/>
      </a:accent3>
      <a:accent4>
        <a:srgbClr val="C0C1BF"/>
      </a:accent4>
      <a:accent5>
        <a:srgbClr val="3C3C3B"/>
      </a:accent5>
      <a:accent6>
        <a:srgbClr val="636463"/>
      </a:accent6>
      <a:hlink>
        <a:srgbClr val="0000FF"/>
      </a:hlink>
      <a:folHlink>
        <a:srgbClr val="FF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608</Words>
  <Application>Microsoft Office PowerPoint</Application>
  <PresentationFormat>On-screen Show (4:3)</PresentationFormat>
  <Paragraphs>109</Paragraphs>
  <Slides>14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Northeast Them</vt:lpstr>
      <vt:lpstr>Precision Agriculture</vt:lpstr>
      <vt:lpstr> Decision-Making Process Using PA </vt:lpstr>
      <vt:lpstr>Gather Data</vt:lpstr>
      <vt:lpstr>Analyze/Compare the Data</vt:lpstr>
      <vt:lpstr>Layer the Data</vt:lpstr>
      <vt:lpstr>Data Layering Example - Beginning with a Soil Map</vt:lpstr>
      <vt:lpstr>Data Layering - Adding a Variable Irrigation Map</vt:lpstr>
      <vt:lpstr>Data Layering - Soil and Variable Irrigation Maps Layered</vt:lpstr>
      <vt:lpstr>Make Decisions for Next Year</vt:lpstr>
      <vt:lpstr>Writing Prescriptions</vt:lpstr>
      <vt:lpstr>Apply Prescriptions</vt:lpstr>
      <vt:lpstr>Make Observations</vt:lpstr>
      <vt:lpstr>Repeat for Next Year</vt:lpstr>
      <vt:lpstr>The Process of Making Decisions Using Precision Agriculture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Agriculture</dc:title>
  <cp:lastModifiedBy>Lonny Mitchell</cp:lastModifiedBy>
  <cp:revision>2</cp:revision>
  <dcterms:modified xsi:type="dcterms:W3CDTF">2019-05-14T22:05:05Z</dcterms:modified>
</cp:coreProperties>
</file>