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704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8D3D-4225-4A4E-89CB-DD62A4D0BA65}" type="datetimeFigureOut">
              <a:rPr lang="en-US" smtClean="0"/>
              <a:t>7/9/2009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A23D-AF72-4AFF-931E-184593C3A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8D3D-4225-4A4E-89CB-DD62A4D0BA65}" type="datetimeFigureOut">
              <a:rPr lang="en-US" smtClean="0"/>
              <a:t>7/9/2009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A23D-AF72-4AFF-931E-184593C3A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8D3D-4225-4A4E-89CB-DD62A4D0BA65}" type="datetimeFigureOut">
              <a:rPr lang="en-US" smtClean="0"/>
              <a:t>7/9/2009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A23D-AF72-4AFF-931E-184593C3A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8D3D-4225-4A4E-89CB-DD62A4D0BA65}" type="datetimeFigureOut">
              <a:rPr lang="en-US" smtClean="0"/>
              <a:t>7/9/2009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A23D-AF72-4AFF-931E-184593C3A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8D3D-4225-4A4E-89CB-DD62A4D0BA65}" type="datetimeFigureOut">
              <a:rPr lang="en-US" smtClean="0"/>
              <a:t>7/9/2009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A23D-AF72-4AFF-931E-184593C3A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8D3D-4225-4A4E-89CB-DD62A4D0BA65}" type="datetimeFigureOut">
              <a:rPr lang="en-US" smtClean="0"/>
              <a:t>7/9/2009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A23D-AF72-4AFF-931E-184593C3A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8D3D-4225-4A4E-89CB-DD62A4D0BA65}" type="datetimeFigureOut">
              <a:rPr lang="en-US" smtClean="0"/>
              <a:t>7/9/2009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A23D-AF72-4AFF-931E-184593C3A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8D3D-4225-4A4E-89CB-DD62A4D0BA65}" type="datetimeFigureOut">
              <a:rPr lang="en-US" smtClean="0"/>
              <a:t>7/9/2009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A23D-AF72-4AFF-931E-184593C3A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8D3D-4225-4A4E-89CB-DD62A4D0BA65}" type="datetimeFigureOut">
              <a:rPr lang="en-US" smtClean="0"/>
              <a:t>7/9/2009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A23D-AF72-4AFF-931E-184593C3A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8D3D-4225-4A4E-89CB-DD62A4D0BA65}" type="datetimeFigureOut">
              <a:rPr lang="en-US" smtClean="0"/>
              <a:t>7/9/2009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A23D-AF72-4AFF-931E-184593C3A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8D3D-4225-4A4E-89CB-DD62A4D0BA65}" type="datetimeFigureOut">
              <a:rPr lang="en-US" smtClean="0"/>
              <a:t>7/9/2009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A23D-AF72-4AFF-931E-184593C3A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A8D3D-4225-4A4E-89CB-DD62A4D0BA65}" type="datetimeFigureOut">
              <a:rPr lang="en-US" smtClean="0"/>
              <a:t>7/9/2009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AA23D-AF72-4AFF-931E-184593C3AD5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tom.mcglew@domail.maricopa.edu" TargetMode="External"/><Relationship Id="rId5" Type="http://schemas.openxmlformats.org/officeDocument/2006/relationships/hyperlink" Target="http://www.esyst.org/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SYST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609600"/>
            <a:ext cx="199263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52600" y="1524000"/>
            <a:ext cx="3293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Role of Modeling and Simulation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38201" y="21336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Systems have many features that make them difficult to study: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1295401" y="2590800"/>
            <a:ext cx="2057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1200" dirty="0" smtClean="0"/>
              <a:t>  Too big to see everything</a:t>
            </a:r>
          </a:p>
          <a:p>
            <a:pPr>
              <a:buFont typeface="Wingdings" pitchFamily="2" charset="2"/>
              <a:buChar char="§"/>
            </a:pPr>
            <a:r>
              <a:rPr lang="en-US" sz="1200" dirty="0"/>
              <a:t> </a:t>
            </a:r>
            <a:r>
              <a:rPr lang="en-US" sz="1200" dirty="0" smtClean="0"/>
              <a:t> Too expensive to change</a:t>
            </a:r>
          </a:p>
          <a:p>
            <a:pPr>
              <a:buFont typeface="Wingdings" pitchFamily="2" charset="2"/>
              <a:buChar char="§"/>
            </a:pPr>
            <a:r>
              <a:rPr lang="en-US" sz="1200" dirty="0"/>
              <a:t> </a:t>
            </a:r>
            <a:r>
              <a:rPr lang="en-US" sz="1200" dirty="0" smtClean="0"/>
              <a:t> Proprietary</a:t>
            </a:r>
          </a:p>
          <a:p>
            <a:pPr>
              <a:buFont typeface="Wingdings" pitchFamily="2" charset="2"/>
              <a:buChar char="§"/>
            </a:pPr>
            <a:r>
              <a:rPr lang="en-US" sz="1200" dirty="0"/>
              <a:t> </a:t>
            </a:r>
            <a:r>
              <a:rPr lang="en-US" sz="1200" dirty="0" smtClean="0"/>
              <a:t> Multi-disciplinary</a:t>
            </a:r>
          </a:p>
          <a:p>
            <a:pPr>
              <a:buFont typeface="Wingdings" pitchFamily="2" charset="2"/>
              <a:buChar char="§"/>
            </a:pPr>
            <a:r>
              <a:rPr lang="en-US" sz="1200" dirty="0"/>
              <a:t> </a:t>
            </a:r>
            <a:r>
              <a:rPr lang="en-US" sz="1200" dirty="0" smtClean="0"/>
              <a:t> Obscure documentation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etc</a:t>
            </a:r>
            <a:endParaRPr lang="en-US" sz="1200" dirty="0"/>
          </a:p>
        </p:txBody>
      </p:sp>
      <p:pic>
        <p:nvPicPr>
          <p:cNvPr id="1026" name="Picture 2" descr="C:\Users\John\Desktop\John\Market info\Useful images\Chip photos\pa8000m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500" y="4008120"/>
            <a:ext cx="533400" cy="6096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838200" y="38817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These problems are particularly acute when we try to grasp what’s on a chip.</a:t>
            </a:r>
            <a:endParaRPr lang="en-US" sz="12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3998912" y="3550920"/>
            <a:ext cx="534988" cy="381794"/>
            <a:chOff x="4494212" y="2590800"/>
            <a:chExt cx="534988" cy="381794"/>
          </a:xfrm>
        </p:grpSpPr>
        <p:cxnSp>
          <p:nvCxnSpPr>
            <p:cNvPr id="11" name="Straight Connector 10"/>
            <p:cNvCxnSpPr/>
            <p:nvPr/>
          </p:nvCxnSpPr>
          <p:spPr>
            <a:xfrm rot="5400000">
              <a:off x="4304506" y="2781300"/>
              <a:ext cx="381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4837906" y="2780506"/>
              <a:ext cx="381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4495800" y="2743200"/>
              <a:ext cx="533400" cy="1588"/>
            </a:xfrm>
            <a:prstGeom prst="straightConnector1">
              <a:avLst/>
            </a:prstGeom>
            <a:ln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3962400" y="3429000"/>
            <a:ext cx="6238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14 mm</a:t>
            </a:r>
            <a:endParaRPr lang="en-US" sz="1200" dirty="0"/>
          </a:p>
        </p:txBody>
      </p:sp>
      <p:grpSp>
        <p:nvGrpSpPr>
          <p:cNvPr id="17" name="Group 16"/>
          <p:cNvGrpSpPr/>
          <p:nvPr/>
        </p:nvGrpSpPr>
        <p:grpSpPr>
          <a:xfrm rot="5400000">
            <a:off x="4483973" y="4118213"/>
            <a:ext cx="647700" cy="381794"/>
            <a:chOff x="4494212" y="2590800"/>
            <a:chExt cx="534988" cy="381794"/>
          </a:xfrm>
        </p:grpSpPr>
        <p:cxnSp>
          <p:nvCxnSpPr>
            <p:cNvPr id="18" name="Straight Connector 17"/>
            <p:cNvCxnSpPr/>
            <p:nvPr/>
          </p:nvCxnSpPr>
          <p:spPr>
            <a:xfrm rot="5400000">
              <a:off x="4304506" y="2781300"/>
              <a:ext cx="381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4837906" y="2780506"/>
              <a:ext cx="381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4495800" y="2743200"/>
              <a:ext cx="533400" cy="1588"/>
            </a:xfrm>
            <a:prstGeom prst="straightConnector1">
              <a:avLst/>
            </a:prstGeom>
            <a:ln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4815840" y="4160520"/>
            <a:ext cx="6238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16 mm</a:t>
            </a:r>
            <a:endParaRPr lang="en-US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3200400" y="486156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If we create a model that is 1000 X larger than the chip, a number of features become clearer.</a:t>
            </a:r>
            <a:endParaRPr lang="en-US" sz="1200" dirty="0"/>
          </a:p>
        </p:txBody>
      </p:sp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066800" y="5745480"/>
          <a:ext cx="457200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</a:tblGrid>
              <a:tr h="2032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Feature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Size on chip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Scale up 1000 X </a:t>
                      </a:r>
                      <a:endParaRPr lang="en-US" sz="1200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Die side (average)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 mm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 m</a:t>
                      </a:r>
                      <a:endParaRPr lang="en-US" sz="1200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Wafer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300 mm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300 m</a:t>
                      </a:r>
                      <a:endParaRPr lang="en-US" sz="1200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Transistor side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100 nm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0.1 mm</a:t>
                      </a:r>
                      <a:endParaRPr lang="en-US" sz="1200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Size tolerance (±)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 nm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 </a:t>
                      </a:r>
                      <a:r>
                        <a:rPr lang="en-US" sz="1200" dirty="0" smtClean="0">
                          <a:latin typeface="Symbol" pitchFamily="18" charset="2"/>
                        </a:rPr>
                        <a:t>m</a:t>
                      </a:r>
                      <a:r>
                        <a:rPr lang="en-US" sz="1200" dirty="0" smtClean="0"/>
                        <a:t>m</a:t>
                      </a:r>
                      <a:endParaRPr lang="en-US" sz="1200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Cost ($)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45.00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??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2430780" y="7856220"/>
            <a:ext cx="3581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Now translate these numbers into what’s around us</a:t>
            </a:r>
            <a:endParaRPr lang="en-US" sz="1200" dirty="0"/>
          </a:p>
        </p:txBody>
      </p:sp>
      <p:sp>
        <p:nvSpPr>
          <p:cNvPr id="25" name="Right Arrow 24"/>
          <p:cNvSpPr/>
          <p:nvPr/>
        </p:nvSpPr>
        <p:spPr>
          <a:xfrm>
            <a:off x="2362200" y="7696200"/>
            <a:ext cx="3810000" cy="609600"/>
          </a:xfrm>
          <a:prstGeom prst="rightArrow">
            <a:avLst>
              <a:gd name="adj1" fmla="val 70000"/>
              <a:gd name="adj2" fmla="val 21250"/>
            </a:avLst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876675" y="685800"/>
            <a:ext cx="2219325" cy="2077162"/>
            <a:chOff x="1895475" y="923925"/>
            <a:chExt cx="5353050" cy="5010150"/>
          </a:xfrm>
        </p:grpSpPr>
        <p:pic>
          <p:nvPicPr>
            <p:cNvPr id="3" name="Picture 7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895475" y="923925"/>
              <a:ext cx="5353050" cy="5010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Oval 3"/>
            <p:cNvSpPr/>
            <p:nvPr/>
          </p:nvSpPr>
          <p:spPr>
            <a:xfrm>
              <a:off x="2743200" y="1752600"/>
              <a:ext cx="3200400" cy="3200400"/>
            </a:xfrm>
            <a:prstGeom prst="ellipse">
              <a:avLst/>
            </a:prstGeom>
            <a:noFill/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679315" y="2466201"/>
            <a:ext cx="579005" cy="27699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300 m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05275" y="685800"/>
            <a:ext cx="1816779" cy="27699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Scottsdale Princess Resort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7" name="Picture 2" descr="C:\Users\John\Desktop\John\Market info\Useful images\Chip photos\pa8000m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2489200"/>
            <a:ext cx="533400" cy="6096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</p:pic>
      <p:pic>
        <p:nvPicPr>
          <p:cNvPr id="8" name="Picture 7" descr="ESYSTlogo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8297217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457200" y="8077200"/>
            <a:ext cx="5943600" cy="83820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519680" y="8256885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For more information go to:    </a:t>
            </a:r>
            <a:r>
              <a:rPr lang="en-US" sz="1200" dirty="0" smtClean="0">
                <a:hlinkClick r:id="rId5"/>
              </a:rPr>
              <a:t>www.esyst.org</a:t>
            </a:r>
            <a:endParaRPr lang="en-US" sz="1200" dirty="0" smtClean="0"/>
          </a:p>
          <a:p>
            <a:r>
              <a:rPr lang="en-US" sz="1200" dirty="0" smtClean="0"/>
              <a:t>Or contact:      </a:t>
            </a:r>
            <a:r>
              <a:rPr lang="en-US" sz="1200" dirty="0" smtClean="0">
                <a:hlinkClick r:id="rId6"/>
              </a:rPr>
              <a:t>tom.mcglew@domail.maricopa.edu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838200" y="838200"/>
            <a:ext cx="51816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The wafer is now the size of the hotel complex</a:t>
            </a:r>
          </a:p>
          <a:p>
            <a:endParaRPr lang="en-US" sz="1200" dirty="0"/>
          </a:p>
          <a:p>
            <a:r>
              <a:rPr lang="en-US" sz="1200" dirty="0" smtClean="0"/>
              <a:t>It is just under 1 m thick</a:t>
            </a:r>
          </a:p>
          <a:p>
            <a:r>
              <a:rPr lang="en-US" sz="1200" dirty="0" smtClean="0"/>
              <a:t>The surface is VERY clean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20 dust particles on the wafer 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puts you out of business. </a:t>
            </a:r>
          </a:p>
          <a:p>
            <a:endParaRPr lang="en-US" sz="1200" dirty="0"/>
          </a:p>
          <a:p>
            <a:r>
              <a:rPr lang="en-US" sz="1200" dirty="0" smtClean="0"/>
              <a:t>The chip is the size of the room</a:t>
            </a:r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r>
              <a:rPr lang="en-US" sz="1200" dirty="0" smtClean="0"/>
              <a:t>The I/O contacts are equivalent to 2000 tennis balls.</a:t>
            </a:r>
          </a:p>
          <a:p>
            <a:endParaRPr lang="en-US" sz="1200" dirty="0"/>
          </a:p>
          <a:p>
            <a:r>
              <a:rPr lang="en-US" sz="1200" dirty="0" smtClean="0"/>
              <a:t>All the devices are in a surface layer 2 mm thick</a:t>
            </a:r>
          </a:p>
          <a:p>
            <a:r>
              <a:rPr lang="en-US" sz="1200" dirty="0" smtClean="0"/>
              <a:t>                  	about the carpet base layer.</a:t>
            </a:r>
          </a:p>
          <a:p>
            <a:endParaRPr lang="en-US" sz="1200" dirty="0" smtClean="0"/>
          </a:p>
          <a:p>
            <a:endParaRPr lang="en-US" sz="1200" dirty="0"/>
          </a:p>
          <a:p>
            <a:r>
              <a:rPr lang="en-US" sz="1200" dirty="0" smtClean="0"/>
              <a:t>Can you see the fibers in the carpet?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	Their diameter is the size 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of a transistor (at 1000 X).</a:t>
            </a:r>
          </a:p>
          <a:p>
            <a:endParaRPr lang="en-US" sz="1200" dirty="0"/>
          </a:p>
          <a:p>
            <a:r>
              <a:rPr lang="en-US" sz="1200" dirty="0" smtClean="0"/>
              <a:t>The chip surface (</a:t>
            </a:r>
            <a:r>
              <a:rPr lang="en-US" sz="1200" dirty="0" err="1" smtClean="0"/>
              <a:t>ie</a:t>
            </a:r>
            <a:r>
              <a:rPr lang="en-US" sz="1200" dirty="0" smtClean="0"/>
              <a:t> the floor) is flat to half a fiber thickness across the room.</a:t>
            </a:r>
          </a:p>
          <a:p>
            <a:endParaRPr lang="en-US" sz="1200" dirty="0"/>
          </a:p>
          <a:p>
            <a:r>
              <a:rPr lang="en-US" sz="1200" dirty="0" smtClean="0"/>
              <a:t>The smallest line on a transistor is half a fiber diameter.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Its width is controlled to a tenth of that.</a:t>
            </a:r>
          </a:p>
          <a:p>
            <a:endParaRPr lang="en-US" sz="1200" dirty="0"/>
          </a:p>
          <a:p>
            <a:r>
              <a:rPr lang="en-US" sz="1200" dirty="0" smtClean="0"/>
              <a:t>There are 20 B carpet fibers in the room (we counted every one).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They cost  $ 200 n each.</a:t>
            </a:r>
          </a:p>
          <a:p>
            <a:endParaRPr lang="en-US" sz="1200" dirty="0"/>
          </a:p>
          <a:p>
            <a:r>
              <a:rPr lang="en-US" sz="1200" dirty="0" smtClean="0"/>
              <a:t>There are  2 B transistors on the die (memory is &gt; 10 X).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They cost  $ 50 n  each for logic. 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                   $ 0.1 n  for flash memory.                     </a:t>
            </a:r>
          </a:p>
          <a:p>
            <a:endParaRPr lang="en-US" sz="1200" dirty="0"/>
          </a:p>
          <a:p>
            <a:r>
              <a:rPr lang="en-US" sz="1200" dirty="0" smtClean="0"/>
              <a:t>That’s why it’s important.</a:t>
            </a:r>
            <a:endParaRPr lang="en-US" sz="1200" dirty="0"/>
          </a:p>
        </p:txBody>
      </p:sp>
      <p:pic>
        <p:nvPicPr>
          <p:cNvPr id="2050" name="Picture 2" descr="C:\Users\John\Desktop\Devices module ESYST\Moore's Law\P1060684 carpet fibers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40705" y="4063164"/>
            <a:ext cx="2180975" cy="9498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</TotalTime>
  <Words>159</Words>
  <Application>Microsoft Office PowerPoint</Application>
  <PresentationFormat>On-screen Show (4:3)</PresentationFormat>
  <Paragraphs>71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</dc:creator>
  <cp:lastModifiedBy>John</cp:lastModifiedBy>
  <cp:revision>9</cp:revision>
  <dcterms:created xsi:type="dcterms:W3CDTF">2009-07-09T21:38:20Z</dcterms:created>
  <dcterms:modified xsi:type="dcterms:W3CDTF">2009-07-10T15:24:14Z</dcterms:modified>
</cp:coreProperties>
</file>