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9239250" cy="6715125"/>
  <p:defaultTextStyle>
    <a:defPPr>
      <a:defRPr lang="en-US"/>
    </a:defPPr>
    <a:lvl1pPr algn="ctr" rtl="0" fontAlgn="base">
      <a:spcBef>
        <a:spcPct val="0"/>
      </a:spcBef>
      <a:spcAft>
        <a:spcPct val="0"/>
      </a:spcAft>
      <a:defRPr sz="6100" kern="1200">
        <a:solidFill>
          <a:schemeClr val="tx1"/>
        </a:solidFill>
        <a:latin typeface="Arial" charset="0"/>
        <a:ea typeface="+mn-ea"/>
        <a:cs typeface="+mn-cs"/>
      </a:defRPr>
    </a:lvl1pPr>
    <a:lvl2pPr marL="326532" algn="ctr" rtl="0" fontAlgn="base">
      <a:spcBef>
        <a:spcPct val="0"/>
      </a:spcBef>
      <a:spcAft>
        <a:spcPct val="0"/>
      </a:spcAft>
      <a:defRPr sz="6100" kern="1200">
        <a:solidFill>
          <a:schemeClr val="tx1"/>
        </a:solidFill>
        <a:latin typeface="Arial" charset="0"/>
        <a:ea typeface="+mn-ea"/>
        <a:cs typeface="+mn-cs"/>
      </a:defRPr>
    </a:lvl2pPr>
    <a:lvl3pPr marL="653064" algn="ctr" rtl="0" fontAlgn="base">
      <a:spcBef>
        <a:spcPct val="0"/>
      </a:spcBef>
      <a:spcAft>
        <a:spcPct val="0"/>
      </a:spcAft>
      <a:defRPr sz="6100" kern="1200">
        <a:solidFill>
          <a:schemeClr val="tx1"/>
        </a:solidFill>
        <a:latin typeface="Arial" charset="0"/>
        <a:ea typeface="+mn-ea"/>
        <a:cs typeface="+mn-cs"/>
      </a:defRPr>
    </a:lvl3pPr>
    <a:lvl4pPr marL="979597" algn="ctr" rtl="0" fontAlgn="base">
      <a:spcBef>
        <a:spcPct val="0"/>
      </a:spcBef>
      <a:spcAft>
        <a:spcPct val="0"/>
      </a:spcAft>
      <a:defRPr sz="6100" kern="1200">
        <a:solidFill>
          <a:schemeClr val="tx1"/>
        </a:solidFill>
        <a:latin typeface="Arial" charset="0"/>
        <a:ea typeface="+mn-ea"/>
        <a:cs typeface="+mn-cs"/>
      </a:defRPr>
    </a:lvl4pPr>
    <a:lvl5pPr marL="1306129" algn="ctr" rtl="0" fontAlgn="base">
      <a:spcBef>
        <a:spcPct val="0"/>
      </a:spcBef>
      <a:spcAft>
        <a:spcPct val="0"/>
      </a:spcAft>
      <a:defRPr sz="6100" kern="1200">
        <a:solidFill>
          <a:schemeClr val="tx1"/>
        </a:solidFill>
        <a:latin typeface="Arial" charset="0"/>
        <a:ea typeface="+mn-ea"/>
        <a:cs typeface="+mn-cs"/>
      </a:defRPr>
    </a:lvl5pPr>
    <a:lvl6pPr marL="1632661" algn="l" defTabSz="653064" rtl="0" eaLnBrk="1" latinLnBrk="0" hangingPunct="1">
      <a:defRPr sz="6100" kern="1200">
        <a:solidFill>
          <a:schemeClr val="tx1"/>
        </a:solidFill>
        <a:latin typeface="Arial" charset="0"/>
        <a:ea typeface="+mn-ea"/>
        <a:cs typeface="+mn-cs"/>
      </a:defRPr>
    </a:lvl6pPr>
    <a:lvl7pPr marL="1959193" algn="l" defTabSz="653064" rtl="0" eaLnBrk="1" latinLnBrk="0" hangingPunct="1">
      <a:defRPr sz="6100" kern="1200">
        <a:solidFill>
          <a:schemeClr val="tx1"/>
        </a:solidFill>
        <a:latin typeface="Arial" charset="0"/>
        <a:ea typeface="+mn-ea"/>
        <a:cs typeface="+mn-cs"/>
      </a:defRPr>
    </a:lvl7pPr>
    <a:lvl8pPr marL="2285726" algn="l" defTabSz="653064" rtl="0" eaLnBrk="1" latinLnBrk="0" hangingPunct="1">
      <a:defRPr sz="6100" kern="1200">
        <a:solidFill>
          <a:schemeClr val="tx1"/>
        </a:solidFill>
        <a:latin typeface="Arial" charset="0"/>
        <a:ea typeface="+mn-ea"/>
        <a:cs typeface="+mn-cs"/>
      </a:defRPr>
    </a:lvl8pPr>
    <a:lvl9pPr marL="2612258" algn="l" defTabSz="653064" rtl="0" eaLnBrk="1" latinLnBrk="0" hangingPunct="1">
      <a:defRPr sz="61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224">
          <p15:clr>
            <a:srgbClr val="A4A3A4"/>
          </p15:clr>
        </p15:guide>
        <p15:guide id="2" orient="horz" pos="13464">
          <p15:clr>
            <a:srgbClr val="A4A3A4"/>
          </p15:clr>
        </p15:guide>
        <p15:guide id="3" orient="horz" pos="1432">
          <p15:clr>
            <a:srgbClr val="A4A3A4"/>
          </p15:clr>
        </p15:guide>
        <p15:guide id="4" pos="5184">
          <p15:clr>
            <a:srgbClr val="A4A3A4"/>
          </p15:clr>
        </p15:guide>
        <p15:guide id="5" pos="155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0C0C0"/>
    <a:srgbClr val="0046D2"/>
    <a:srgbClr val="698ED9"/>
    <a:srgbClr val="A7C4FF"/>
    <a:srgbClr val="003064"/>
    <a:srgbClr val="003399"/>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642" autoAdjust="0"/>
  </p:normalViewPr>
  <p:slideViewPr>
    <p:cSldViewPr snapToGrid="0">
      <p:cViewPr varScale="1">
        <p:scale>
          <a:sx n="35" d="100"/>
          <a:sy n="35" d="100"/>
        </p:scale>
        <p:origin x="1746" y="96"/>
      </p:cViewPr>
      <p:guideLst>
        <p:guide orient="horz" pos="3224"/>
        <p:guide orient="horz" pos="13464"/>
        <p:guide orient="horz" pos="1432"/>
        <p:guide pos="5184"/>
        <p:guide pos="1555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3676" cy="33575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33391" y="0"/>
            <a:ext cx="4003676" cy="335757"/>
          </a:xfrm>
          <a:prstGeom prst="rect">
            <a:avLst/>
          </a:prstGeom>
        </p:spPr>
        <p:txBody>
          <a:bodyPr vert="horz" lIns="91440" tIns="45720" rIns="91440" bIns="45720" rtlCol="0"/>
          <a:lstStyle>
            <a:lvl1pPr algn="r">
              <a:defRPr sz="1200"/>
            </a:lvl1pPr>
          </a:lstStyle>
          <a:p>
            <a:fld id="{EAA96090-2585-42BE-A253-7C26A9807546}" type="datetimeFigureOut">
              <a:rPr lang="en-US" smtClean="0"/>
              <a:pPr/>
              <a:t>3/27/2020</a:t>
            </a:fld>
            <a:endParaRPr lang="en-US" dirty="0"/>
          </a:p>
        </p:txBody>
      </p:sp>
      <p:sp>
        <p:nvSpPr>
          <p:cNvPr id="4" name="Footer Placeholder 3"/>
          <p:cNvSpPr>
            <a:spLocks noGrp="1"/>
          </p:cNvSpPr>
          <p:nvPr>
            <p:ph type="ftr" sz="quarter" idx="2"/>
          </p:nvPr>
        </p:nvSpPr>
        <p:spPr>
          <a:xfrm>
            <a:off x="0" y="6378215"/>
            <a:ext cx="4003676" cy="33575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33391" y="6378215"/>
            <a:ext cx="4003676" cy="335757"/>
          </a:xfrm>
          <a:prstGeom prst="rect">
            <a:avLst/>
          </a:prstGeom>
        </p:spPr>
        <p:txBody>
          <a:bodyPr vert="horz" lIns="91440" tIns="45720" rIns="91440" bIns="45720" rtlCol="0" anchor="b"/>
          <a:lstStyle>
            <a:lvl1pPr algn="r">
              <a:defRPr sz="1200"/>
            </a:lvl1pPr>
          </a:lstStyle>
          <a:p>
            <a:fld id="{409E11B2-7DF6-46F3-9416-B6A2E0E1B75B}"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003676" cy="3357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dirty="0"/>
          </a:p>
        </p:txBody>
      </p:sp>
      <p:sp>
        <p:nvSpPr>
          <p:cNvPr id="3075" name="Rectangle 3"/>
          <p:cNvSpPr>
            <a:spLocks noGrp="1" noChangeArrowheads="1"/>
          </p:cNvSpPr>
          <p:nvPr>
            <p:ph type="dt" idx="1"/>
          </p:nvPr>
        </p:nvSpPr>
        <p:spPr bwMode="auto">
          <a:xfrm>
            <a:off x="5233391" y="0"/>
            <a:ext cx="4003676" cy="3357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2732088" y="503238"/>
            <a:ext cx="3776662" cy="2519362"/>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23926" y="3190262"/>
            <a:ext cx="7391400" cy="302180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6378215"/>
            <a:ext cx="4003676" cy="33575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dirty="0"/>
          </a:p>
        </p:txBody>
      </p:sp>
      <p:sp>
        <p:nvSpPr>
          <p:cNvPr id="3079" name="Rectangle 7"/>
          <p:cNvSpPr>
            <a:spLocks noGrp="1" noChangeArrowheads="1"/>
          </p:cNvSpPr>
          <p:nvPr>
            <p:ph type="sldNum" sz="quarter" idx="5"/>
          </p:nvPr>
        </p:nvSpPr>
        <p:spPr bwMode="auto">
          <a:xfrm>
            <a:off x="5233391" y="6378215"/>
            <a:ext cx="4003676" cy="33575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4730CAB-58B9-4DAB-98BB-09F9DD91DE9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326532" algn="l" rtl="0" eaLnBrk="0" fontAlgn="base" hangingPunct="0">
      <a:spcBef>
        <a:spcPct val="30000"/>
      </a:spcBef>
      <a:spcAft>
        <a:spcPct val="0"/>
      </a:spcAft>
      <a:defRPr sz="900" kern="1200">
        <a:solidFill>
          <a:schemeClr val="tx1"/>
        </a:solidFill>
        <a:latin typeface="Arial" charset="0"/>
        <a:ea typeface="+mn-ea"/>
        <a:cs typeface="+mn-cs"/>
      </a:defRPr>
    </a:lvl2pPr>
    <a:lvl3pPr marL="653064" algn="l" rtl="0" eaLnBrk="0" fontAlgn="base" hangingPunct="0">
      <a:spcBef>
        <a:spcPct val="30000"/>
      </a:spcBef>
      <a:spcAft>
        <a:spcPct val="0"/>
      </a:spcAft>
      <a:defRPr sz="900" kern="1200">
        <a:solidFill>
          <a:schemeClr val="tx1"/>
        </a:solidFill>
        <a:latin typeface="Arial" charset="0"/>
        <a:ea typeface="+mn-ea"/>
        <a:cs typeface="+mn-cs"/>
      </a:defRPr>
    </a:lvl3pPr>
    <a:lvl4pPr marL="979597" algn="l" rtl="0" eaLnBrk="0" fontAlgn="base" hangingPunct="0">
      <a:spcBef>
        <a:spcPct val="30000"/>
      </a:spcBef>
      <a:spcAft>
        <a:spcPct val="0"/>
      </a:spcAft>
      <a:defRPr sz="900" kern="1200">
        <a:solidFill>
          <a:schemeClr val="tx1"/>
        </a:solidFill>
        <a:latin typeface="Arial" charset="0"/>
        <a:ea typeface="+mn-ea"/>
        <a:cs typeface="+mn-cs"/>
      </a:defRPr>
    </a:lvl4pPr>
    <a:lvl5pPr marL="1306129" algn="l" rtl="0" eaLnBrk="0" fontAlgn="base" hangingPunct="0">
      <a:spcBef>
        <a:spcPct val="30000"/>
      </a:spcBef>
      <a:spcAft>
        <a:spcPct val="0"/>
      </a:spcAft>
      <a:defRPr sz="900" kern="1200">
        <a:solidFill>
          <a:schemeClr val="tx1"/>
        </a:solidFill>
        <a:latin typeface="Arial" charset="0"/>
        <a:ea typeface="+mn-ea"/>
        <a:cs typeface="+mn-cs"/>
      </a:defRPr>
    </a:lvl5pPr>
    <a:lvl6pPr marL="1632661" algn="l" defTabSz="653064" rtl="0" eaLnBrk="1" latinLnBrk="0" hangingPunct="1">
      <a:defRPr sz="900" kern="1200">
        <a:solidFill>
          <a:schemeClr val="tx1"/>
        </a:solidFill>
        <a:latin typeface="+mn-lt"/>
        <a:ea typeface="+mn-ea"/>
        <a:cs typeface="+mn-cs"/>
      </a:defRPr>
    </a:lvl6pPr>
    <a:lvl7pPr marL="1959193" algn="l" defTabSz="653064" rtl="0" eaLnBrk="1" latinLnBrk="0" hangingPunct="1">
      <a:defRPr sz="900" kern="1200">
        <a:solidFill>
          <a:schemeClr val="tx1"/>
        </a:solidFill>
        <a:latin typeface="+mn-lt"/>
        <a:ea typeface="+mn-ea"/>
        <a:cs typeface="+mn-cs"/>
      </a:defRPr>
    </a:lvl7pPr>
    <a:lvl8pPr marL="2285726" algn="l" defTabSz="653064" rtl="0" eaLnBrk="1" latinLnBrk="0" hangingPunct="1">
      <a:defRPr sz="900" kern="1200">
        <a:solidFill>
          <a:schemeClr val="tx1"/>
        </a:solidFill>
        <a:latin typeface="+mn-lt"/>
        <a:ea typeface="+mn-ea"/>
        <a:cs typeface="+mn-cs"/>
      </a:defRPr>
    </a:lvl8pPr>
    <a:lvl9pPr marL="2612258" algn="l" defTabSz="65306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2341CD69-0A6D-4B17-B764-A1219769C381}" type="slidenum">
              <a:rPr lang="en-US" smtClean="0"/>
              <a:pPr/>
              <a:t>1</a:t>
            </a:fld>
            <a:endParaRPr lang="en-US" dirty="0"/>
          </a:p>
        </p:txBody>
      </p:sp>
      <p:sp>
        <p:nvSpPr>
          <p:cNvPr id="4099" name="Rectangle 2"/>
          <p:cNvSpPr>
            <a:spLocks noGrp="1" noRot="1" noChangeAspect="1" noChangeArrowheads="1" noTextEdit="1"/>
          </p:cNvSpPr>
          <p:nvPr>
            <p:ph type="sldImg"/>
          </p:nvPr>
        </p:nvSpPr>
        <p:spPr>
          <a:xfrm>
            <a:off x="2732088" y="503238"/>
            <a:ext cx="3776662" cy="2519362"/>
          </a:xfrm>
          <a:ln/>
        </p:spPr>
      </p:sp>
      <p:sp>
        <p:nvSpPr>
          <p:cNvPr id="4100"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356" y="6817784"/>
            <a:ext cx="27979688" cy="4703233"/>
          </a:xfrm>
          <a:prstGeom prst="rect">
            <a:avLst/>
          </a:prstGeom>
        </p:spPr>
        <p:txBody>
          <a:bodyPr lIns="65306" tIns="32653" rIns="65306" bIns="32653"/>
          <a:lstStyle/>
          <a:p>
            <a:r>
              <a:rPr lang="en-US"/>
              <a:t>Click to edit Master title style</a:t>
            </a:r>
          </a:p>
        </p:txBody>
      </p:sp>
      <p:sp>
        <p:nvSpPr>
          <p:cNvPr id="3" name="Subtitle 2"/>
          <p:cNvSpPr>
            <a:spLocks noGrp="1"/>
          </p:cNvSpPr>
          <p:nvPr>
            <p:ph type="subTitle" idx="1"/>
          </p:nvPr>
        </p:nvSpPr>
        <p:spPr>
          <a:xfrm>
            <a:off x="4937523" y="12435417"/>
            <a:ext cx="23043356" cy="5609167"/>
          </a:xfrm>
          <a:prstGeom prst="rect">
            <a:avLst/>
          </a:prstGeom>
        </p:spPr>
        <p:txBody>
          <a:bodyPr lIns="65306" tIns="32653" rIns="65306" bIns="32653"/>
          <a:lstStyle>
            <a:lvl1pPr marL="0" indent="0" algn="ctr">
              <a:buNone/>
              <a:defRPr/>
            </a:lvl1pPr>
            <a:lvl2pPr marL="326532" indent="0" algn="ctr">
              <a:buNone/>
              <a:defRPr/>
            </a:lvl2pPr>
            <a:lvl3pPr marL="653064" indent="0" algn="ctr">
              <a:buNone/>
              <a:defRPr/>
            </a:lvl3pPr>
            <a:lvl4pPr marL="979597" indent="0" algn="ctr">
              <a:buNone/>
              <a:defRPr/>
            </a:lvl4pPr>
            <a:lvl5pPr marL="1306129" indent="0" algn="ctr">
              <a:buNone/>
              <a:defRPr/>
            </a:lvl5pPr>
            <a:lvl6pPr marL="1632661" indent="0" algn="ctr">
              <a:buNone/>
              <a:defRPr/>
            </a:lvl6pPr>
            <a:lvl7pPr marL="1959193" indent="0" algn="ctr">
              <a:buNone/>
              <a:defRPr/>
            </a:lvl7pPr>
            <a:lvl8pPr marL="2285726" indent="0" algn="ctr">
              <a:buNone/>
              <a:defRPr/>
            </a:lvl8pPr>
            <a:lvl9pPr marL="2612258"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8417"/>
            <a:ext cx="29627513" cy="3657600"/>
          </a:xfrm>
          <a:prstGeom prst="rect">
            <a:avLst/>
          </a:prstGeom>
        </p:spPr>
        <p:txBody>
          <a:bodyPr lIns="65306" tIns="32653" rIns="65306" bIns="32653"/>
          <a:lstStyle/>
          <a:p>
            <a:r>
              <a:rPr lang="en-US"/>
              <a:t>Click to edit Master title style</a:t>
            </a:r>
          </a:p>
        </p:txBody>
      </p:sp>
      <p:sp>
        <p:nvSpPr>
          <p:cNvPr id="3" name="Vertical Text Placeholder 2"/>
          <p:cNvSpPr>
            <a:spLocks noGrp="1"/>
          </p:cNvSpPr>
          <p:nvPr>
            <p:ph type="body" orient="vert" idx="1"/>
          </p:nvPr>
        </p:nvSpPr>
        <p:spPr>
          <a:xfrm>
            <a:off x="1645444" y="5120217"/>
            <a:ext cx="29627513" cy="14483292"/>
          </a:xfrm>
          <a:prstGeom prst="rect">
            <a:avLst/>
          </a:prstGeom>
        </p:spPr>
        <p:txBody>
          <a:bodyPr vert="eaVert" lIns="65306" tIns="32653" rIns="65306" bIns="3265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079" y="878417"/>
            <a:ext cx="7406878" cy="18725092"/>
          </a:xfrm>
          <a:prstGeom prst="rect">
            <a:avLst/>
          </a:prstGeom>
        </p:spPr>
        <p:txBody>
          <a:bodyPr vert="eaVert" lIns="65306" tIns="32653" rIns="65306" bIns="32653"/>
          <a:lstStyle/>
          <a:p>
            <a:r>
              <a:rPr lang="en-US"/>
              <a:t>Click to edit Master title style</a:t>
            </a:r>
          </a:p>
        </p:txBody>
      </p:sp>
      <p:sp>
        <p:nvSpPr>
          <p:cNvPr id="3" name="Vertical Text Placeholder 2"/>
          <p:cNvSpPr>
            <a:spLocks noGrp="1"/>
          </p:cNvSpPr>
          <p:nvPr>
            <p:ph type="body" orient="vert" idx="1"/>
          </p:nvPr>
        </p:nvSpPr>
        <p:spPr>
          <a:xfrm>
            <a:off x="1645444" y="878417"/>
            <a:ext cx="22106335" cy="18725092"/>
          </a:xfrm>
          <a:prstGeom prst="rect">
            <a:avLst/>
          </a:prstGeom>
        </p:spPr>
        <p:txBody>
          <a:bodyPr vert="eaVert" lIns="65306" tIns="32653" rIns="65306" bIns="3265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8417"/>
            <a:ext cx="29627513" cy="3657600"/>
          </a:xfrm>
          <a:prstGeom prst="rect">
            <a:avLst/>
          </a:prstGeom>
        </p:spPr>
        <p:txBody>
          <a:bodyPr lIns="65306" tIns="32653" rIns="65306" bIns="32653"/>
          <a:lstStyle/>
          <a:p>
            <a:r>
              <a:rPr lang="en-US"/>
              <a:t>Click to edit Master title style</a:t>
            </a:r>
          </a:p>
        </p:txBody>
      </p:sp>
      <p:sp>
        <p:nvSpPr>
          <p:cNvPr id="3" name="Content Placeholder 2"/>
          <p:cNvSpPr>
            <a:spLocks noGrp="1"/>
          </p:cNvSpPr>
          <p:nvPr>
            <p:ph idx="1"/>
          </p:nvPr>
        </p:nvSpPr>
        <p:spPr>
          <a:xfrm>
            <a:off x="1645444" y="5120217"/>
            <a:ext cx="29627513" cy="14483292"/>
          </a:xfrm>
          <a:prstGeom prst="rect">
            <a:avLst/>
          </a:prstGeom>
        </p:spPr>
        <p:txBody>
          <a:bodyPr lIns="65306" tIns="32653" rIns="65306" bIns="3265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14102292"/>
            <a:ext cx="27980879" cy="4358217"/>
          </a:xfrm>
          <a:prstGeom prst="rect">
            <a:avLst/>
          </a:prstGeom>
        </p:spPr>
        <p:txBody>
          <a:bodyPr lIns="65306" tIns="32653" rIns="65306" bIns="32653" anchor="t"/>
          <a:lstStyle>
            <a:lvl1pPr algn="l">
              <a:defRPr sz="2900" b="1" cap="all"/>
            </a:lvl1pPr>
          </a:lstStyle>
          <a:p>
            <a:r>
              <a:rPr lang="en-US"/>
              <a:t>Click to edit Master title style</a:t>
            </a:r>
          </a:p>
        </p:txBody>
      </p:sp>
      <p:sp>
        <p:nvSpPr>
          <p:cNvPr id="3" name="Text Placeholder 2"/>
          <p:cNvSpPr>
            <a:spLocks noGrp="1"/>
          </p:cNvSpPr>
          <p:nvPr>
            <p:ph type="body" idx="1"/>
          </p:nvPr>
        </p:nvSpPr>
        <p:spPr>
          <a:xfrm>
            <a:off x="2600325" y="9301692"/>
            <a:ext cx="27980879" cy="4800600"/>
          </a:xfrm>
          <a:prstGeom prst="rect">
            <a:avLst/>
          </a:prstGeom>
        </p:spPr>
        <p:txBody>
          <a:bodyPr lIns="65306" tIns="32653" rIns="65306" bIns="32653" anchor="b"/>
          <a:lstStyle>
            <a:lvl1pPr marL="0" indent="0">
              <a:buNone/>
              <a:defRPr sz="1400"/>
            </a:lvl1pPr>
            <a:lvl2pPr marL="326532" indent="0">
              <a:buNone/>
              <a:defRPr sz="1300"/>
            </a:lvl2pPr>
            <a:lvl3pPr marL="653064" indent="0">
              <a:buNone/>
              <a:defRPr sz="1100"/>
            </a:lvl3pPr>
            <a:lvl4pPr marL="979597" indent="0">
              <a:buNone/>
              <a:defRPr sz="1000"/>
            </a:lvl4pPr>
            <a:lvl5pPr marL="1306129" indent="0">
              <a:buNone/>
              <a:defRPr sz="1000"/>
            </a:lvl5pPr>
            <a:lvl6pPr marL="1632661" indent="0">
              <a:buNone/>
              <a:defRPr sz="1000"/>
            </a:lvl6pPr>
            <a:lvl7pPr marL="1959193" indent="0">
              <a:buNone/>
              <a:defRPr sz="1000"/>
            </a:lvl7pPr>
            <a:lvl8pPr marL="2285726" indent="0">
              <a:buNone/>
              <a:defRPr sz="1000"/>
            </a:lvl8pPr>
            <a:lvl9pPr marL="2612258" indent="0">
              <a:buNone/>
              <a:defRPr sz="10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8417"/>
            <a:ext cx="29627513" cy="3657600"/>
          </a:xfrm>
          <a:prstGeom prst="rect">
            <a:avLst/>
          </a:prstGeom>
        </p:spPr>
        <p:txBody>
          <a:bodyPr lIns="65306" tIns="32653" rIns="65306" bIns="32653"/>
          <a:lstStyle/>
          <a:p>
            <a:r>
              <a:rPr lang="en-US"/>
              <a:t>Click to edit Master title style</a:t>
            </a:r>
          </a:p>
        </p:txBody>
      </p:sp>
      <p:sp>
        <p:nvSpPr>
          <p:cNvPr id="3" name="Content Placeholder 2"/>
          <p:cNvSpPr>
            <a:spLocks noGrp="1"/>
          </p:cNvSpPr>
          <p:nvPr>
            <p:ph sz="half" idx="1"/>
          </p:nvPr>
        </p:nvSpPr>
        <p:spPr>
          <a:xfrm>
            <a:off x="1645444" y="5120217"/>
            <a:ext cx="14756606" cy="14483292"/>
          </a:xfrm>
          <a:prstGeom prst="rect">
            <a:avLst/>
          </a:prstGeom>
        </p:spPr>
        <p:txBody>
          <a:bodyPr lIns="65306" tIns="32653" rIns="65306" bIns="3265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6351" y="5120217"/>
            <a:ext cx="14756606" cy="14483292"/>
          </a:xfrm>
          <a:prstGeom prst="rect">
            <a:avLst/>
          </a:prstGeom>
        </p:spPr>
        <p:txBody>
          <a:bodyPr lIns="65306" tIns="32653" rIns="65306" bIns="3265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444" y="878417"/>
            <a:ext cx="29627513" cy="3657600"/>
          </a:xfrm>
          <a:prstGeom prst="rect">
            <a:avLst/>
          </a:prstGeom>
        </p:spPr>
        <p:txBody>
          <a:bodyPr lIns="65306" tIns="32653" rIns="65306" bIns="32653"/>
          <a:lstStyle>
            <a:lvl1pPr>
              <a:defRPr/>
            </a:lvl1pPr>
          </a:lstStyle>
          <a:p>
            <a:r>
              <a:rPr lang="en-US"/>
              <a:t>Click to edit Master title style</a:t>
            </a:r>
          </a:p>
        </p:txBody>
      </p:sp>
      <p:sp>
        <p:nvSpPr>
          <p:cNvPr id="3" name="Text Placeholder 2"/>
          <p:cNvSpPr>
            <a:spLocks noGrp="1"/>
          </p:cNvSpPr>
          <p:nvPr>
            <p:ph type="body" idx="1"/>
          </p:nvPr>
        </p:nvSpPr>
        <p:spPr>
          <a:xfrm>
            <a:off x="1645444" y="4912784"/>
            <a:ext cx="14544675" cy="2046817"/>
          </a:xfrm>
          <a:prstGeom prst="rect">
            <a:avLst/>
          </a:prstGeom>
        </p:spPr>
        <p:txBody>
          <a:bodyPr lIns="65306" tIns="32653" rIns="65306" bIns="32653" anchor="b"/>
          <a:lstStyle>
            <a:lvl1pPr marL="0" indent="0">
              <a:buNone/>
              <a:defRPr sz="1700" b="1"/>
            </a:lvl1pPr>
            <a:lvl2pPr marL="326532" indent="0">
              <a:buNone/>
              <a:defRPr sz="1400" b="1"/>
            </a:lvl2pPr>
            <a:lvl3pPr marL="653064" indent="0">
              <a:buNone/>
              <a:defRPr sz="1300" b="1"/>
            </a:lvl3pPr>
            <a:lvl4pPr marL="979597" indent="0">
              <a:buNone/>
              <a:defRPr sz="1100" b="1"/>
            </a:lvl4pPr>
            <a:lvl5pPr marL="1306129" indent="0">
              <a:buNone/>
              <a:defRPr sz="1100" b="1"/>
            </a:lvl5pPr>
            <a:lvl6pPr marL="1632661" indent="0">
              <a:buNone/>
              <a:defRPr sz="1100" b="1"/>
            </a:lvl6pPr>
            <a:lvl7pPr marL="1959193" indent="0">
              <a:buNone/>
              <a:defRPr sz="1100" b="1"/>
            </a:lvl7pPr>
            <a:lvl8pPr marL="2285726" indent="0">
              <a:buNone/>
              <a:defRPr sz="1100" b="1"/>
            </a:lvl8pPr>
            <a:lvl9pPr marL="2612258" indent="0">
              <a:buNone/>
              <a:defRPr sz="1100" b="1"/>
            </a:lvl9pPr>
          </a:lstStyle>
          <a:p>
            <a:pPr lvl="0"/>
            <a:r>
              <a:rPr lang="en-US"/>
              <a:t>Click to edit Master text styles</a:t>
            </a:r>
          </a:p>
        </p:txBody>
      </p:sp>
      <p:sp>
        <p:nvSpPr>
          <p:cNvPr id="4" name="Content Placeholder 3"/>
          <p:cNvSpPr>
            <a:spLocks noGrp="1"/>
          </p:cNvSpPr>
          <p:nvPr>
            <p:ph sz="half" idx="2"/>
          </p:nvPr>
        </p:nvSpPr>
        <p:spPr>
          <a:xfrm>
            <a:off x="1645444" y="6959600"/>
            <a:ext cx="14544675" cy="12643909"/>
          </a:xfrm>
          <a:prstGeom prst="rect">
            <a:avLst/>
          </a:prstGeom>
        </p:spPr>
        <p:txBody>
          <a:bodyPr lIns="65306" tIns="32653" rIns="65306" bIns="3265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329" y="4912784"/>
            <a:ext cx="14550628" cy="2046817"/>
          </a:xfrm>
          <a:prstGeom prst="rect">
            <a:avLst/>
          </a:prstGeom>
        </p:spPr>
        <p:txBody>
          <a:bodyPr lIns="65306" tIns="32653" rIns="65306" bIns="32653" anchor="b"/>
          <a:lstStyle>
            <a:lvl1pPr marL="0" indent="0">
              <a:buNone/>
              <a:defRPr sz="1700" b="1"/>
            </a:lvl1pPr>
            <a:lvl2pPr marL="326532" indent="0">
              <a:buNone/>
              <a:defRPr sz="1400" b="1"/>
            </a:lvl2pPr>
            <a:lvl3pPr marL="653064" indent="0">
              <a:buNone/>
              <a:defRPr sz="1300" b="1"/>
            </a:lvl3pPr>
            <a:lvl4pPr marL="979597" indent="0">
              <a:buNone/>
              <a:defRPr sz="1100" b="1"/>
            </a:lvl4pPr>
            <a:lvl5pPr marL="1306129" indent="0">
              <a:buNone/>
              <a:defRPr sz="1100" b="1"/>
            </a:lvl5pPr>
            <a:lvl6pPr marL="1632661" indent="0">
              <a:buNone/>
              <a:defRPr sz="1100" b="1"/>
            </a:lvl6pPr>
            <a:lvl7pPr marL="1959193" indent="0">
              <a:buNone/>
              <a:defRPr sz="1100" b="1"/>
            </a:lvl7pPr>
            <a:lvl8pPr marL="2285726" indent="0">
              <a:buNone/>
              <a:defRPr sz="1100" b="1"/>
            </a:lvl8pPr>
            <a:lvl9pPr marL="2612258" indent="0">
              <a:buNone/>
              <a:defRPr sz="1100" b="1"/>
            </a:lvl9pPr>
          </a:lstStyle>
          <a:p>
            <a:pPr lvl="0"/>
            <a:r>
              <a:rPr lang="en-US"/>
              <a:t>Click to edit Master text styles</a:t>
            </a:r>
          </a:p>
        </p:txBody>
      </p:sp>
      <p:sp>
        <p:nvSpPr>
          <p:cNvPr id="6" name="Content Placeholder 5"/>
          <p:cNvSpPr>
            <a:spLocks noGrp="1"/>
          </p:cNvSpPr>
          <p:nvPr>
            <p:ph sz="quarter" idx="4"/>
          </p:nvPr>
        </p:nvSpPr>
        <p:spPr>
          <a:xfrm>
            <a:off x="16722329" y="6959600"/>
            <a:ext cx="14550628" cy="12643909"/>
          </a:xfrm>
          <a:prstGeom prst="rect">
            <a:avLst/>
          </a:prstGeom>
        </p:spPr>
        <p:txBody>
          <a:bodyPr lIns="65306" tIns="32653" rIns="65306" bIns="3265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45444" y="878417"/>
            <a:ext cx="29627513" cy="3657600"/>
          </a:xfrm>
          <a:prstGeom prst="rect">
            <a:avLst/>
          </a:prstGeom>
        </p:spPr>
        <p:txBody>
          <a:bodyPr lIns="65306" tIns="32653" rIns="65306" bIns="32653"/>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444" y="874184"/>
            <a:ext cx="10829925" cy="3717925"/>
          </a:xfrm>
          <a:prstGeom prst="rect">
            <a:avLst/>
          </a:prstGeom>
        </p:spPr>
        <p:txBody>
          <a:bodyPr lIns="65306" tIns="32653" rIns="65306" bIns="32653" anchor="b"/>
          <a:lstStyle>
            <a:lvl1pPr algn="l">
              <a:defRPr sz="1400" b="1"/>
            </a:lvl1pPr>
          </a:lstStyle>
          <a:p>
            <a:r>
              <a:rPr lang="en-US"/>
              <a:t>Click to edit Master title style</a:t>
            </a:r>
          </a:p>
        </p:txBody>
      </p:sp>
      <p:sp>
        <p:nvSpPr>
          <p:cNvPr id="3" name="Content Placeholder 2"/>
          <p:cNvSpPr>
            <a:spLocks noGrp="1"/>
          </p:cNvSpPr>
          <p:nvPr>
            <p:ph idx="1"/>
          </p:nvPr>
        </p:nvSpPr>
        <p:spPr>
          <a:xfrm>
            <a:off x="12870656" y="874184"/>
            <a:ext cx="18402300" cy="18729325"/>
          </a:xfrm>
          <a:prstGeom prst="rect">
            <a:avLst/>
          </a:prstGeom>
        </p:spPr>
        <p:txBody>
          <a:bodyPr lIns="65306" tIns="32653" rIns="65306" bIns="32653"/>
          <a:lstStyle>
            <a:lvl1pPr>
              <a:defRPr sz="23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444" y="4592109"/>
            <a:ext cx="10829925" cy="15011400"/>
          </a:xfrm>
          <a:prstGeom prst="rect">
            <a:avLst/>
          </a:prstGeom>
        </p:spPr>
        <p:txBody>
          <a:bodyPr lIns="65306" tIns="32653" rIns="65306" bIns="32653"/>
          <a:lstStyle>
            <a:lvl1pPr marL="0" indent="0">
              <a:buNone/>
              <a:defRPr sz="1000"/>
            </a:lvl1pPr>
            <a:lvl2pPr marL="326532" indent="0">
              <a:buNone/>
              <a:defRPr sz="900"/>
            </a:lvl2pPr>
            <a:lvl3pPr marL="653064" indent="0">
              <a:buNone/>
              <a:defRPr sz="700"/>
            </a:lvl3pPr>
            <a:lvl4pPr marL="979597" indent="0">
              <a:buNone/>
              <a:defRPr sz="600"/>
            </a:lvl4pPr>
            <a:lvl5pPr marL="1306129" indent="0">
              <a:buNone/>
              <a:defRPr sz="600"/>
            </a:lvl5pPr>
            <a:lvl6pPr marL="1632661" indent="0">
              <a:buNone/>
              <a:defRPr sz="600"/>
            </a:lvl6pPr>
            <a:lvl7pPr marL="1959193" indent="0">
              <a:buNone/>
              <a:defRPr sz="600"/>
            </a:lvl7pPr>
            <a:lvl8pPr marL="2285726" indent="0">
              <a:buNone/>
              <a:defRPr sz="600"/>
            </a:lvl8pPr>
            <a:lvl9pPr marL="2612258" indent="0">
              <a:buNone/>
              <a:defRPr sz="6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998" y="15361709"/>
            <a:ext cx="19751278" cy="1813983"/>
          </a:xfrm>
          <a:prstGeom prst="rect">
            <a:avLst/>
          </a:prstGeom>
        </p:spPr>
        <p:txBody>
          <a:bodyPr lIns="65306" tIns="32653" rIns="65306" bIns="32653" anchor="b"/>
          <a:lstStyle>
            <a:lvl1pPr algn="l">
              <a:defRPr sz="1400" b="1"/>
            </a:lvl1pPr>
          </a:lstStyle>
          <a:p>
            <a:r>
              <a:rPr lang="en-US"/>
              <a:t>Click to edit Master title style</a:t>
            </a:r>
          </a:p>
        </p:txBody>
      </p:sp>
      <p:sp>
        <p:nvSpPr>
          <p:cNvPr id="3" name="Picture Placeholder 2"/>
          <p:cNvSpPr>
            <a:spLocks noGrp="1"/>
          </p:cNvSpPr>
          <p:nvPr>
            <p:ph type="pic" idx="1"/>
          </p:nvPr>
        </p:nvSpPr>
        <p:spPr>
          <a:xfrm>
            <a:off x="6451998" y="1961092"/>
            <a:ext cx="19751278" cy="13166725"/>
          </a:xfrm>
          <a:prstGeom prst="rect">
            <a:avLst/>
          </a:prstGeom>
        </p:spPr>
        <p:txBody>
          <a:bodyPr lIns="65306" tIns="32653" rIns="65306" bIns="32653"/>
          <a:lstStyle>
            <a:lvl1pPr marL="0" indent="0">
              <a:buNone/>
              <a:defRPr sz="2300"/>
            </a:lvl1pPr>
            <a:lvl2pPr marL="326532" indent="0">
              <a:buNone/>
              <a:defRPr sz="2000"/>
            </a:lvl2pPr>
            <a:lvl3pPr marL="653064" indent="0">
              <a:buNone/>
              <a:defRPr sz="1700"/>
            </a:lvl3pPr>
            <a:lvl4pPr marL="979597" indent="0">
              <a:buNone/>
              <a:defRPr sz="1400"/>
            </a:lvl4pPr>
            <a:lvl5pPr marL="1306129" indent="0">
              <a:buNone/>
              <a:defRPr sz="1400"/>
            </a:lvl5pPr>
            <a:lvl6pPr marL="1632661" indent="0">
              <a:buNone/>
              <a:defRPr sz="1400"/>
            </a:lvl6pPr>
            <a:lvl7pPr marL="1959193" indent="0">
              <a:buNone/>
              <a:defRPr sz="1400"/>
            </a:lvl7pPr>
            <a:lvl8pPr marL="2285726" indent="0">
              <a:buNone/>
              <a:defRPr sz="1400"/>
            </a:lvl8pPr>
            <a:lvl9pPr marL="2612258" indent="0">
              <a:buNone/>
              <a:defRPr sz="1400"/>
            </a:lvl9pPr>
          </a:lstStyle>
          <a:p>
            <a:pPr lvl="0"/>
            <a:endParaRPr lang="en-US" noProof="0" dirty="0"/>
          </a:p>
        </p:txBody>
      </p:sp>
      <p:sp>
        <p:nvSpPr>
          <p:cNvPr id="4" name="Text Placeholder 3"/>
          <p:cNvSpPr>
            <a:spLocks noGrp="1"/>
          </p:cNvSpPr>
          <p:nvPr>
            <p:ph type="body" sz="half" idx="2"/>
          </p:nvPr>
        </p:nvSpPr>
        <p:spPr>
          <a:xfrm>
            <a:off x="6451998" y="17175692"/>
            <a:ext cx="19751278" cy="2574925"/>
          </a:xfrm>
          <a:prstGeom prst="rect">
            <a:avLst/>
          </a:prstGeom>
        </p:spPr>
        <p:txBody>
          <a:bodyPr lIns="65306" tIns="32653" rIns="65306" bIns="32653"/>
          <a:lstStyle>
            <a:lvl1pPr marL="0" indent="0">
              <a:buNone/>
              <a:defRPr sz="1000"/>
            </a:lvl1pPr>
            <a:lvl2pPr marL="326532" indent="0">
              <a:buNone/>
              <a:defRPr sz="900"/>
            </a:lvl2pPr>
            <a:lvl3pPr marL="653064" indent="0">
              <a:buNone/>
              <a:defRPr sz="700"/>
            </a:lvl3pPr>
            <a:lvl4pPr marL="979597" indent="0">
              <a:buNone/>
              <a:defRPr sz="600"/>
            </a:lvl4pPr>
            <a:lvl5pPr marL="1306129" indent="0">
              <a:buNone/>
              <a:defRPr sz="600"/>
            </a:lvl5pPr>
            <a:lvl6pPr marL="1632661" indent="0">
              <a:buNone/>
              <a:defRPr sz="600"/>
            </a:lvl6pPr>
            <a:lvl7pPr marL="1959193" indent="0">
              <a:buNone/>
              <a:defRPr sz="600"/>
            </a:lvl7pPr>
            <a:lvl8pPr marL="2285726" indent="0">
              <a:buNone/>
              <a:defRPr sz="600"/>
            </a:lvl8pPr>
            <a:lvl9pPr marL="2612258" indent="0">
              <a:buNone/>
              <a:defRPr sz="6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12"/>
          <p:cNvGraphicFramePr>
            <a:graphicFrameLocks noChangeAspect="1"/>
          </p:cNvGraphicFramePr>
          <p:nvPr/>
        </p:nvGraphicFramePr>
        <p:xfrm>
          <a:off x="26860501" y="21590000"/>
          <a:ext cx="5069681" cy="141817"/>
        </p:xfrm>
        <a:graphic>
          <a:graphicData uri="http://schemas.openxmlformats.org/presentationml/2006/ole">
            <mc:AlternateContent xmlns:mc="http://schemas.openxmlformats.org/markup-compatibility/2006">
              <mc:Choice xmlns:v="urn:schemas-microsoft-com:vml" Requires="v">
                <p:oleObj spid="_x0000_s1027" name="CorelDRAW" r:id="rId14" imgW="8828280" imgH="313200" progId="">
                  <p:embed/>
                </p:oleObj>
              </mc:Choice>
              <mc:Fallback>
                <p:oleObj name="CorelDRAW" r:id="rId14" imgW="8828280" imgH="313200" progId="">
                  <p:embed/>
                  <p:pic>
                    <p:nvPicPr>
                      <p:cNvPr id="0" name="Object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860501" y="21590000"/>
                        <a:ext cx="5069681" cy="141817"/>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134937" rtl="0" eaLnBrk="0" fontAlgn="base" hangingPunct="0">
        <a:spcBef>
          <a:spcPct val="0"/>
        </a:spcBef>
        <a:spcAft>
          <a:spcPct val="0"/>
        </a:spcAft>
        <a:defRPr sz="15100">
          <a:solidFill>
            <a:schemeClr val="tx2"/>
          </a:solidFill>
          <a:latin typeface="+mj-lt"/>
          <a:ea typeface="+mj-ea"/>
          <a:cs typeface="+mj-cs"/>
        </a:defRPr>
      </a:lvl1pPr>
      <a:lvl2pPr algn="ctr" defTabSz="3134937" rtl="0" eaLnBrk="0" fontAlgn="base" hangingPunct="0">
        <a:spcBef>
          <a:spcPct val="0"/>
        </a:spcBef>
        <a:spcAft>
          <a:spcPct val="0"/>
        </a:spcAft>
        <a:defRPr sz="15100">
          <a:solidFill>
            <a:schemeClr val="tx2"/>
          </a:solidFill>
          <a:latin typeface="Arial" charset="0"/>
        </a:defRPr>
      </a:lvl2pPr>
      <a:lvl3pPr algn="ctr" defTabSz="3134937" rtl="0" eaLnBrk="0" fontAlgn="base" hangingPunct="0">
        <a:spcBef>
          <a:spcPct val="0"/>
        </a:spcBef>
        <a:spcAft>
          <a:spcPct val="0"/>
        </a:spcAft>
        <a:defRPr sz="15100">
          <a:solidFill>
            <a:schemeClr val="tx2"/>
          </a:solidFill>
          <a:latin typeface="Arial" charset="0"/>
        </a:defRPr>
      </a:lvl3pPr>
      <a:lvl4pPr algn="ctr" defTabSz="3134937" rtl="0" eaLnBrk="0" fontAlgn="base" hangingPunct="0">
        <a:spcBef>
          <a:spcPct val="0"/>
        </a:spcBef>
        <a:spcAft>
          <a:spcPct val="0"/>
        </a:spcAft>
        <a:defRPr sz="15100">
          <a:solidFill>
            <a:schemeClr val="tx2"/>
          </a:solidFill>
          <a:latin typeface="Arial" charset="0"/>
        </a:defRPr>
      </a:lvl4pPr>
      <a:lvl5pPr algn="ctr" defTabSz="3134937" rtl="0" eaLnBrk="0" fontAlgn="base" hangingPunct="0">
        <a:spcBef>
          <a:spcPct val="0"/>
        </a:spcBef>
        <a:spcAft>
          <a:spcPct val="0"/>
        </a:spcAft>
        <a:defRPr sz="15100">
          <a:solidFill>
            <a:schemeClr val="tx2"/>
          </a:solidFill>
          <a:latin typeface="Arial" charset="0"/>
        </a:defRPr>
      </a:lvl5pPr>
      <a:lvl6pPr marL="326532" algn="ctr" defTabSz="3134937" rtl="0" fontAlgn="base">
        <a:spcBef>
          <a:spcPct val="0"/>
        </a:spcBef>
        <a:spcAft>
          <a:spcPct val="0"/>
        </a:spcAft>
        <a:defRPr sz="15100">
          <a:solidFill>
            <a:schemeClr val="tx2"/>
          </a:solidFill>
          <a:latin typeface="Arial" charset="0"/>
        </a:defRPr>
      </a:lvl6pPr>
      <a:lvl7pPr marL="653064" algn="ctr" defTabSz="3134937" rtl="0" fontAlgn="base">
        <a:spcBef>
          <a:spcPct val="0"/>
        </a:spcBef>
        <a:spcAft>
          <a:spcPct val="0"/>
        </a:spcAft>
        <a:defRPr sz="15100">
          <a:solidFill>
            <a:schemeClr val="tx2"/>
          </a:solidFill>
          <a:latin typeface="Arial" charset="0"/>
        </a:defRPr>
      </a:lvl7pPr>
      <a:lvl8pPr marL="979597" algn="ctr" defTabSz="3134937" rtl="0" fontAlgn="base">
        <a:spcBef>
          <a:spcPct val="0"/>
        </a:spcBef>
        <a:spcAft>
          <a:spcPct val="0"/>
        </a:spcAft>
        <a:defRPr sz="15100">
          <a:solidFill>
            <a:schemeClr val="tx2"/>
          </a:solidFill>
          <a:latin typeface="Arial" charset="0"/>
        </a:defRPr>
      </a:lvl8pPr>
      <a:lvl9pPr marL="1306129" algn="ctr" defTabSz="3134937" rtl="0" fontAlgn="base">
        <a:spcBef>
          <a:spcPct val="0"/>
        </a:spcBef>
        <a:spcAft>
          <a:spcPct val="0"/>
        </a:spcAft>
        <a:defRPr sz="15100">
          <a:solidFill>
            <a:schemeClr val="tx2"/>
          </a:solidFill>
          <a:latin typeface="Arial" charset="0"/>
        </a:defRPr>
      </a:lvl9pPr>
    </p:titleStyle>
    <p:bodyStyle>
      <a:lvl1pPr marL="1175743" indent="-1175743" algn="l" defTabSz="3134937" rtl="0" eaLnBrk="0" fontAlgn="base" hangingPunct="0">
        <a:spcBef>
          <a:spcPct val="20000"/>
        </a:spcBef>
        <a:spcAft>
          <a:spcPct val="0"/>
        </a:spcAft>
        <a:buChar char="•"/>
        <a:defRPr sz="11000">
          <a:solidFill>
            <a:schemeClr val="tx1"/>
          </a:solidFill>
          <a:latin typeface="+mn-lt"/>
          <a:ea typeface="+mn-ea"/>
          <a:cs typeface="+mn-cs"/>
        </a:defRPr>
      </a:lvl1pPr>
      <a:lvl2pPr marL="2546498" indent="-979597" algn="l" defTabSz="3134937" rtl="0" eaLnBrk="0" fontAlgn="base" hangingPunct="0">
        <a:spcBef>
          <a:spcPct val="20000"/>
        </a:spcBef>
        <a:spcAft>
          <a:spcPct val="0"/>
        </a:spcAft>
        <a:buChar char="–"/>
        <a:defRPr sz="9600">
          <a:solidFill>
            <a:schemeClr val="tx1"/>
          </a:solidFill>
          <a:latin typeface="+mn-lt"/>
        </a:defRPr>
      </a:lvl2pPr>
      <a:lvl3pPr marL="3918387" indent="-783451" algn="l" defTabSz="3134937" rtl="0" eaLnBrk="0" fontAlgn="base" hangingPunct="0">
        <a:spcBef>
          <a:spcPct val="20000"/>
        </a:spcBef>
        <a:spcAft>
          <a:spcPct val="0"/>
        </a:spcAft>
        <a:buChar char="•"/>
        <a:defRPr sz="8200">
          <a:solidFill>
            <a:schemeClr val="tx1"/>
          </a:solidFill>
          <a:latin typeface="+mn-lt"/>
        </a:defRPr>
      </a:lvl3pPr>
      <a:lvl4pPr marL="5485288" indent="-783451" algn="l" defTabSz="3134937" rtl="0" eaLnBrk="0" fontAlgn="base" hangingPunct="0">
        <a:spcBef>
          <a:spcPct val="20000"/>
        </a:spcBef>
        <a:spcAft>
          <a:spcPct val="0"/>
        </a:spcAft>
        <a:buChar char="–"/>
        <a:defRPr sz="6900">
          <a:solidFill>
            <a:schemeClr val="tx1"/>
          </a:solidFill>
          <a:latin typeface="+mn-lt"/>
        </a:defRPr>
      </a:lvl4pPr>
      <a:lvl5pPr marL="7053323" indent="-783451" algn="l" defTabSz="3134937" rtl="0" eaLnBrk="0" fontAlgn="base" hangingPunct="0">
        <a:spcBef>
          <a:spcPct val="20000"/>
        </a:spcBef>
        <a:spcAft>
          <a:spcPct val="0"/>
        </a:spcAft>
        <a:buChar char="»"/>
        <a:defRPr sz="6900">
          <a:solidFill>
            <a:schemeClr val="tx1"/>
          </a:solidFill>
          <a:latin typeface="+mn-lt"/>
        </a:defRPr>
      </a:lvl5pPr>
      <a:lvl6pPr marL="7379856" indent="-783451" algn="l" defTabSz="3134937" rtl="0" fontAlgn="base">
        <a:spcBef>
          <a:spcPct val="20000"/>
        </a:spcBef>
        <a:spcAft>
          <a:spcPct val="0"/>
        </a:spcAft>
        <a:buChar char="»"/>
        <a:defRPr sz="6900">
          <a:solidFill>
            <a:schemeClr val="tx1"/>
          </a:solidFill>
          <a:latin typeface="+mn-lt"/>
        </a:defRPr>
      </a:lvl6pPr>
      <a:lvl7pPr marL="7706388" indent="-783451" algn="l" defTabSz="3134937" rtl="0" fontAlgn="base">
        <a:spcBef>
          <a:spcPct val="20000"/>
        </a:spcBef>
        <a:spcAft>
          <a:spcPct val="0"/>
        </a:spcAft>
        <a:buChar char="»"/>
        <a:defRPr sz="6900">
          <a:solidFill>
            <a:schemeClr val="tx1"/>
          </a:solidFill>
          <a:latin typeface="+mn-lt"/>
        </a:defRPr>
      </a:lvl7pPr>
      <a:lvl8pPr marL="8032920" indent="-783451" algn="l" defTabSz="3134937" rtl="0" fontAlgn="base">
        <a:spcBef>
          <a:spcPct val="20000"/>
        </a:spcBef>
        <a:spcAft>
          <a:spcPct val="0"/>
        </a:spcAft>
        <a:buChar char="»"/>
        <a:defRPr sz="6900">
          <a:solidFill>
            <a:schemeClr val="tx1"/>
          </a:solidFill>
          <a:latin typeface="+mn-lt"/>
        </a:defRPr>
      </a:lvl8pPr>
      <a:lvl9pPr marL="8359452" indent="-783451" algn="l" defTabSz="3134937" rtl="0" fontAlgn="base">
        <a:spcBef>
          <a:spcPct val="20000"/>
        </a:spcBef>
        <a:spcAft>
          <a:spcPct val="0"/>
        </a:spcAft>
        <a:buChar char="»"/>
        <a:defRPr sz="6900">
          <a:solidFill>
            <a:schemeClr val="tx1"/>
          </a:solidFill>
          <a:latin typeface="+mn-lt"/>
        </a:defRPr>
      </a:lvl9pPr>
    </p:bodyStyle>
    <p:otherStyle>
      <a:defPPr>
        <a:defRPr lang="en-US"/>
      </a:defPPr>
      <a:lvl1pPr marL="0" algn="l" defTabSz="653064" rtl="0" eaLnBrk="1" latinLnBrk="0" hangingPunct="1">
        <a:defRPr sz="1300" kern="1200">
          <a:solidFill>
            <a:schemeClr val="tx1"/>
          </a:solidFill>
          <a:latin typeface="+mn-lt"/>
          <a:ea typeface="+mn-ea"/>
          <a:cs typeface="+mn-cs"/>
        </a:defRPr>
      </a:lvl1pPr>
      <a:lvl2pPr marL="326532" algn="l" defTabSz="653064" rtl="0" eaLnBrk="1" latinLnBrk="0" hangingPunct="1">
        <a:defRPr sz="1300" kern="1200">
          <a:solidFill>
            <a:schemeClr val="tx1"/>
          </a:solidFill>
          <a:latin typeface="+mn-lt"/>
          <a:ea typeface="+mn-ea"/>
          <a:cs typeface="+mn-cs"/>
        </a:defRPr>
      </a:lvl2pPr>
      <a:lvl3pPr marL="653064" algn="l" defTabSz="653064" rtl="0" eaLnBrk="1" latinLnBrk="0" hangingPunct="1">
        <a:defRPr sz="1300" kern="1200">
          <a:solidFill>
            <a:schemeClr val="tx1"/>
          </a:solidFill>
          <a:latin typeface="+mn-lt"/>
          <a:ea typeface="+mn-ea"/>
          <a:cs typeface="+mn-cs"/>
        </a:defRPr>
      </a:lvl3pPr>
      <a:lvl4pPr marL="979597" algn="l" defTabSz="653064" rtl="0" eaLnBrk="1" latinLnBrk="0" hangingPunct="1">
        <a:defRPr sz="1300" kern="1200">
          <a:solidFill>
            <a:schemeClr val="tx1"/>
          </a:solidFill>
          <a:latin typeface="+mn-lt"/>
          <a:ea typeface="+mn-ea"/>
          <a:cs typeface="+mn-cs"/>
        </a:defRPr>
      </a:lvl4pPr>
      <a:lvl5pPr marL="1306129" algn="l" defTabSz="653064" rtl="0" eaLnBrk="1" latinLnBrk="0" hangingPunct="1">
        <a:defRPr sz="1300" kern="1200">
          <a:solidFill>
            <a:schemeClr val="tx1"/>
          </a:solidFill>
          <a:latin typeface="+mn-lt"/>
          <a:ea typeface="+mn-ea"/>
          <a:cs typeface="+mn-cs"/>
        </a:defRPr>
      </a:lvl5pPr>
      <a:lvl6pPr marL="1632661" algn="l" defTabSz="653064" rtl="0" eaLnBrk="1" latinLnBrk="0" hangingPunct="1">
        <a:defRPr sz="1300" kern="1200">
          <a:solidFill>
            <a:schemeClr val="tx1"/>
          </a:solidFill>
          <a:latin typeface="+mn-lt"/>
          <a:ea typeface="+mn-ea"/>
          <a:cs typeface="+mn-cs"/>
        </a:defRPr>
      </a:lvl6pPr>
      <a:lvl7pPr marL="1959193" algn="l" defTabSz="653064" rtl="0" eaLnBrk="1" latinLnBrk="0" hangingPunct="1">
        <a:defRPr sz="1300" kern="1200">
          <a:solidFill>
            <a:schemeClr val="tx1"/>
          </a:solidFill>
          <a:latin typeface="+mn-lt"/>
          <a:ea typeface="+mn-ea"/>
          <a:cs typeface="+mn-cs"/>
        </a:defRPr>
      </a:lvl7pPr>
      <a:lvl8pPr marL="2285726" algn="l" defTabSz="653064" rtl="0" eaLnBrk="1" latinLnBrk="0" hangingPunct="1">
        <a:defRPr sz="1300" kern="1200">
          <a:solidFill>
            <a:schemeClr val="tx1"/>
          </a:solidFill>
          <a:latin typeface="+mn-lt"/>
          <a:ea typeface="+mn-ea"/>
          <a:cs typeface="+mn-cs"/>
        </a:defRPr>
      </a:lvl8pPr>
      <a:lvl9pPr marL="2612258" algn="l" defTabSz="653064"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3064"/>
            </a:gs>
            <a:gs pos="50000">
              <a:srgbClr val="EAEAEA"/>
            </a:gs>
            <a:gs pos="100000">
              <a:srgbClr val="003064"/>
            </a:gs>
          </a:gsLst>
          <a:lin ang="5400000" scaled="1"/>
        </a:gradFill>
        <a:effectLst/>
      </p:bgPr>
    </p:bg>
    <p:spTree>
      <p:nvGrpSpPr>
        <p:cNvPr id="1" name=""/>
        <p:cNvGrpSpPr/>
        <p:nvPr/>
      </p:nvGrpSpPr>
      <p:grpSpPr>
        <a:xfrm>
          <a:off x="0" y="0"/>
          <a:ext cx="0" cy="0"/>
          <a:chOff x="0" y="0"/>
          <a:chExt cx="0" cy="0"/>
        </a:xfrm>
      </p:grpSpPr>
      <p:sp>
        <p:nvSpPr>
          <p:cNvPr id="43" name="AutoShape 30"/>
          <p:cNvSpPr>
            <a:spLocks noChangeArrowheads="1"/>
          </p:cNvSpPr>
          <p:nvPr/>
        </p:nvSpPr>
        <p:spPr bwMode="auto">
          <a:xfrm>
            <a:off x="15716251" y="2743201"/>
            <a:ext cx="9224441" cy="19202400"/>
          </a:xfrm>
          <a:prstGeom prst="roundRect">
            <a:avLst>
              <a:gd name="adj" fmla="val 0"/>
            </a:avLst>
          </a:prstGeom>
          <a:solidFill>
            <a:schemeClr val="bg1"/>
          </a:solidFill>
          <a:ln w="9525">
            <a:solidFill>
              <a:schemeClr val="tx1"/>
            </a:solidFill>
            <a:round/>
            <a:headEnd/>
            <a:tailEnd/>
          </a:ln>
        </p:spPr>
        <p:txBody>
          <a:bodyPr wrap="none" lIns="65306" tIns="32653" rIns="65306" bIns="32653" anchor="ctr"/>
          <a:lstStyle/>
          <a:p>
            <a:endParaRPr lang="en-US" dirty="0"/>
          </a:p>
        </p:txBody>
      </p:sp>
      <p:sp>
        <p:nvSpPr>
          <p:cNvPr id="2050" name="AutoShape 30"/>
          <p:cNvSpPr>
            <a:spLocks noChangeArrowheads="1"/>
          </p:cNvSpPr>
          <p:nvPr/>
        </p:nvSpPr>
        <p:spPr bwMode="auto">
          <a:xfrm>
            <a:off x="24688800" y="2743200"/>
            <a:ext cx="8229600" cy="19202400"/>
          </a:xfrm>
          <a:prstGeom prst="roundRect">
            <a:avLst>
              <a:gd name="adj" fmla="val 0"/>
            </a:avLst>
          </a:prstGeom>
          <a:solidFill>
            <a:schemeClr val="bg1"/>
          </a:solidFill>
          <a:ln w="9525">
            <a:solidFill>
              <a:schemeClr val="tx1"/>
            </a:solidFill>
            <a:round/>
            <a:headEnd/>
            <a:tailEnd/>
          </a:ln>
        </p:spPr>
        <p:txBody>
          <a:bodyPr wrap="none" lIns="65306" tIns="32653" rIns="65306" bIns="32653" anchor="ctr"/>
          <a:lstStyle/>
          <a:p>
            <a:endParaRPr lang="en-US" dirty="0"/>
          </a:p>
        </p:txBody>
      </p:sp>
      <p:sp>
        <p:nvSpPr>
          <p:cNvPr id="2051" name="AutoShape 29"/>
          <p:cNvSpPr>
            <a:spLocks noChangeArrowheads="1"/>
          </p:cNvSpPr>
          <p:nvPr/>
        </p:nvSpPr>
        <p:spPr bwMode="auto">
          <a:xfrm>
            <a:off x="7467600" y="2743200"/>
            <a:ext cx="8251372" cy="19202400"/>
          </a:xfrm>
          <a:prstGeom prst="roundRect">
            <a:avLst>
              <a:gd name="adj" fmla="val 0"/>
            </a:avLst>
          </a:prstGeom>
          <a:solidFill>
            <a:schemeClr val="bg1"/>
          </a:solidFill>
          <a:ln w="9525">
            <a:solidFill>
              <a:schemeClr val="tx1"/>
            </a:solidFill>
            <a:round/>
            <a:headEnd/>
            <a:tailEnd/>
          </a:ln>
        </p:spPr>
        <p:txBody>
          <a:bodyPr wrap="none" lIns="65306" tIns="32653" rIns="65306" bIns="32653" anchor="ctr"/>
          <a:lstStyle/>
          <a:p>
            <a:endParaRPr lang="en-US" dirty="0"/>
          </a:p>
        </p:txBody>
      </p:sp>
      <p:sp>
        <p:nvSpPr>
          <p:cNvPr id="2053" name="AutoShape 4"/>
          <p:cNvSpPr>
            <a:spLocks noChangeArrowheads="1"/>
          </p:cNvSpPr>
          <p:nvPr/>
        </p:nvSpPr>
        <p:spPr bwMode="auto">
          <a:xfrm>
            <a:off x="0" y="2774731"/>
            <a:ext cx="7467600" cy="19170869"/>
          </a:xfrm>
          <a:prstGeom prst="roundRect">
            <a:avLst>
              <a:gd name="adj" fmla="val 0"/>
            </a:avLst>
          </a:prstGeom>
          <a:solidFill>
            <a:schemeClr val="bg1"/>
          </a:solidFill>
          <a:ln w="9525">
            <a:solidFill>
              <a:schemeClr val="tx1"/>
            </a:solidFill>
            <a:round/>
            <a:headEnd/>
            <a:tailEnd/>
          </a:ln>
        </p:spPr>
        <p:txBody>
          <a:bodyPr wrap="none" lIns="65306" tIns="32653" rIns="65306" bIns="32653" anchor="ctr"/>
          <a:lstStyle/>
          <a:p>
            <a:endParaRPr lang="en-US" dirty="0"/>
          </a:p>
        </p:txBody>
      </p:sp>
      <p:sp>
        <p:nvSpPr>
          <p:cNvPr id="2055" name="Text Box 11"/>
          <p:cNvSpPr txBox="1">
            <a:spLocks noChangeArrowheads="1"/>
          </p:cNvSpPr>
          <p:nvPr/>
        </p:nvSpPr>
        <p:spPr bwMode="auto">
          <a:xfrm>
            <a:off x="25260300" y="8915400"/>
            <a:ext cx="7315200" cy="68149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Conclusions</a:t>
            </a:r>
          </a:p>
        </p:txBody>
      </p:sp>
      <p:sp>
        <p:nvSpPr>
          <p:cNvPr id="2056" name="AutoShape 13"/>
          <p:cNvSpPr>
            <a:spLocks noChangeArrowheads="1"/>
          </p:cNvSpPr>
          <p:nvPr/>
        </p:nvSpPr>
        <p:spPr bwMode="auto">
          <a:xfrm>
            <a:off x="0" y="0"/>
            <a:ext cx="32918400" cy="2774731"/>
          </a:xfrm>
          <a:prstGeom prst="roundRect">
            <a:avLst>
              <a:gd name="adj" fmla="val 0"/>
            </a:avLst>
          </a:prstGeom>
          <a:gradFill rotWithShape="1">
            <a:gsLst>
              <a:gs pos="0">
                <a:srgbClr val="A7C4FF"/>
              </a:gs>
              <a:gs pos="100000">
                <a:schemeClr val="bg1"/>
              </a:gs>
            </a:gsLst>
            <a:lin ang="5400000" scaled="1"/>
          </a:gradFill>
          <a:ln w="9525">
            <a:solidFill>
              <a:schemeClr val="tx1"/>
            </a:solidFill>
            <a:round/>
            <a:headEnd/>
            <a:tailEnd/>
          </a:ln>
        </p:spPr>
        <p:txBody>
          <a:bodyPr wrap="none" lIns="65306" tIns="32653" rIns="65306" bIns="32653" anchor="ctr"/>
          <a:lstStyle/>
          <a:p>
            <a:pPr defTabSz="3134937"/>
            <a:endParaRPr lang="en-US" dirty="0">
              <a:solidFill>
                <a:schemeClr val="bg1"/>
              </a:solidFill>
            </a:endParaRPr>
          </a:p>
        </p:txBody>
      </p:sp>
      <p:sp>
        <p:nvSpPr>
          <p:cNvPr id="2057" name="Text Box 14"/>
          <p:cNvSpPr txBox="1">
            <a:spLocks noChangeArrowheads="1"/>
          </p:cNvSpPr>
          <p:nvPr/>
        </p:nvSpPr>
        <p:spPr bwMode="auto">
          <a:xfrm>
            <a:off x="-428624" y="0"/>
            <a:ext cx="30133562" cy="2712822"/>
          </a:xfrm>
          <a:prstGeom prst="rect">
            <a:avLst/>
          </a:prstGeom>
          <a:noFill/>
          <a:ln w="9525">
            <a:noFill/>
            <a:miter lim="800000"/>
            <a:headEnd/>
            <a:tailEnd/>
          </a:ln>
        </p:spPr>
        <p:txBody>
          <a:bodyPr wrap="square" lIns="65306" tIns="32653" rIns="65306" bIns="32653">
            <a:spAutoFit/>
          </a:bodyPr>
          <a:lstStyle/>
          <a:p>
            <a:pPr defTabSz="3134937">
              <a:spcBef>
                <a:spcPct val="50000"/>
              </a:spcBef>
            </a:pPr>
            <a:r>
              <a:rPr lang="en-US" sz="4600" b="1" dirty="0"/>
              <a:t>	Cloning, Expression and Purification of Glycoprotein 125 using Bac-to-Bac Baculovirus expression system</a:t>
            </a:r>
          </a:p>
          <a:p>
            <a:pPr defTabSz="3134937"/>
            <a:r>
              <a:rPr lang="en-US" sz="4600" b="1" dirty="0"/>
              <a:t>Miguel A. Cuevas</a:t>
            </a:r>
          </a:p>
          <a:p>
            <a:pPr defTabSz="3134937"/>
            <a:r>
              <a:rPr lang="en-US" sz="3400" b="1" i="1" dirty="0"/>
              <a:t>Salt Lake Community College Innovabio</a:t>
            </a:r>
            <a:endParaRPr lang="en-US" dirty="0"/>
          </a:p>
        </p:txBody>
      </p:sp>
      <p:sp>
        <p:nvSpPr>
          <p:cNvPr id="2058" name="Text Box 27"/>
          <p:cNvSpPr txBox="1">
            <a:spLocks noChangeArrowheads="1"/>
          </p:cNvSpPr>
          <p:nvPr/>
        </p:nvSpPr>
        <p:spPr bwMode="auto">
          <a:xfrm>
            <a:off x="24908376" y="17687925"/>
            <a:ext cx="7609974" cy="68149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References</a:t>
            </a:r>
          </a:p>
        </p:txBody>
      </p:sp>
      <p:sp>
        <p:nvSpPr>
          <p:cNvPr id="2059" name="Text Box 36"/>
          <p:cNvSpPr txBox="1">
            <a:spLocks noChangeArrowheads="1"/>
          </p:cNvSpPr>
          <p:nvPr/>
        </p:nvSpPr>
        <p:spPr bwMode="auto">
          <a:xfrm>
            <a:off x="8763000" y="5835650"/>
            <a:ext cx="7067550" cy="259556"/>
          </a:xfrm>
          <a:prstGeom prst="rect">
            <a:avLst/>
          </a:prstGeom>
          <a:noFill/>
          <a:ln w="57150" cmpd="thinThick">
            <a:noFill/>
            <a:miter lim="800000"/>
            <a:headEnd/>
            <a:tailEnd/>
          </a:ln>
        </p:spPr>
        <p:txBody>
          <a:bodyPr lIns="43688" tIns="21843" rIns="43688" bIns="21843">
            <a:spAutoFit/>
          </a:bodyPr>
          <a:lstStyle/>
          <a:p>
            <a:pPr algn="l" defTabSz="437644" eaLnBrk="0" hangingPunct="0"/>
            <a:endParaRPr lang="en-US" sz="1400" dirty="0">
              <a:latin typeface="Times New Roman" pitchFamily="18" charset="0"/>
            </a:endParaRPr>
          </a:p>
        </p:txBody>
      </p:sp>
      <p:sp>
        <p:nvSpPr>
          <p:cNvPr id="2060" name="Text Box 40"/>
          <p:cNvSpPr txBox="1">
            <a:spLocks noChangeArrowheads="1"/>
          </p:cNvSpPr>
          <p:nvPr/>
        </p:nvSpPr>
        <p:spPr bwMode="auto">
          <a:xfrm>
            <a:off x="25022175" y="9623683"/>
            <a:ext cx="7267575" cy="5833390"/>
          </a:xfrm>
          <a:prstGeom prst="rect">
            <a:avLst/>
          </a:prstGeom>
          <a:noFill/>
          <a:ln w="57150" cmpd="thinThick">
            <a:noFill/>
            <a:miter lim="800000"/>
            <a:headEnd/>
            <a:tailEnd/>
          </a:ln>
        </p:spPr>
        <p:txBody>
          <a:bodyPr wrap="square" lIns="43688" tIns="21843" rIns="43688" bIns="21843">
            <a:spAutoFit/>
          </a:bodyPr>
          <a:lstStyle/>
          <a:p>
            <a:pPr algn="l" defTabSz="437644" eaLnBrk="0" hangingPunct="0">
              <a:lnSpc>
                <a:spcPct val="95000"/>
              </a:lnSpc>
            </a:pPr>
            <a:r>
              <a:rPr lang="en-US" sz="1800" dirty="0">
                <a:latin typeface="+mj-lt"/>
              </a:rPr>
              <a:t>The modified full length and truncated glycoprotein 125(gp125) genes were  amplified by Polymerase Chain Reaction with  primers encoding a Histidine  tag in the 3’ end and restriction cut sites for XbaI in the 5’ end of the genes and HindIII on the 3’ end. Gel electrophoresis of PCR products shows that the products are of correct size and were therefore  amplified. The truncated and the full length gp125 genes were then cloned into pFastBac HTb vector. The double digest confirmed ligation of an insert of correct size into pFastBac HTb vector. The gp125 plasmids were then sequenced, the sequencing results further confirmed that the genes were cloned into pFastBac HTb vectors. When the DH10Bac competent cells are transformed with gp125 plasmids the pFastBac plasmid inserts the gp125 genes into the bacmid otherwise known as transposition. Transposed Bacmid DNA was then purified and analyzed by Polymerase chain reaction for presence of the truncated gp125 gene. The results for the full size gp125 gene show that it might be transposed, further Polymerase Chain Reaction is needed to confirm presence of the truncated gp125 genes in Full Length gp125 Bacmid DNA. Once the presence of Full Length gp125 is confirmed, transfection of sf9 insect cells will be performed using both bacmids in order to produce recombinant Baculovirus containing the truncated gp125 and full length gp125 proteins.  </a:t>
            </a:r>
          </a:p>
        </p:txBody>
      </p:sp>
      <p:sp>
        <p:nvSpPr>
          <p:cNvPr id="2063" name="TextBox 24"/>
          <p:cNvSpPr txBox="1">
            <a:spLocks noChangeArrowheads="1"/>
          </p:cNvSpPr>
          <p:nvPr/>
        </p:nvSpPr>
        <p:spPr bwMode="auto">
          <a:xfrm>
            <a:off x="495300" y="8729093"/>
            <a:ext cx="7024851" cy="9206908"/>
          </a:xfrm>
          <a:prstGeom prst="rect">
            <a:avLst/>
          </a:prstGeom>
          <a:noFill/>
          <a:ln w="9525">
            <a:noFill/>
            <a:miter lim="800000"/>
            <a:headEnd/>
            <a:tailEnd/>
          </a:ln>
        </p:spPr>
        <p:txBody>
          <a:bodyPr wrap="square" lIns="65306" tIns="32653" rIns="65306" bIns="32653">
            <a:spAutoFit/>
          </a:bodyPr>
          <a:lstStyle/>
          <a:p>
            <a:pPr algn="l"/>
            <a:r>
              <a:rPr lang="en-US" sz="1800" dirty="0"/>
              <a:t>Glycoprotein 125 (gp125) is a membrane protein found in the Epstein Barr virus otherwise known as Human Herpes Virus 4</a:t>
            </a:r>
            <a:r>
              <a:rPr lang="en-US" sz="1800" b="1" dirty="0"/>
              <a:t>. </a:t>
            </a:r>
            <a:r>
              <a:rPr lang="en-US" sz="1800" dirty="0"/>
              <a:t>Epstein Barr virus is the agent of an infectious disease known as mononucleosis. The gp125 is an envelope glycoprotein that enables the Epstein Barr Virus to attach itself to a cell. The contracting company is interested in producing a diagnostic test for mononucleosis using gp125 protein. The diagnostic test will detect antibodies against the gp125 protein in serum samples from patients. The purpose of this project is to clone, express, and purify the gp125 protein, that will then be delivered to the contracting company. This recombinant protein will be expressed in insect cells using a Bac to Bac Baculovirus expression system. The Baculovirus system allows for the expression of proteins by using a recombinant Baculovirus or Bacmid. The gp125 gene, was cloned into pFastBac vector. The pFastbac plasmid is then used to transform DH10Bac E-coli cells which contain Baculovirus. When transformed the Baculovirus in DH10Bac is transposed with the gene of interest. Therefore creating a Bacmid containing the gene of interest. The Bacmid is then used to infect sf9 insect cells. Since the gp125 protein is a glycosylated  protein, expressing it in insect cells will ensure that the protein is glycosylated. E-coli cells will not glycosylate the gp125 protein. Two different versions of the gp125 gene will be created .The two versions  are full length gp125 and a gp125 truncated version. Both genes will have cut sites for XbaI and HindIII so they can digested and ligated to the multiple cloning site of pFastbac vector. They will also have a Histidine tag for protein purification. The sizes of the gp125 genes are 2571 bp for the full length and 2196 bp for the truncated gp125. The difference between the two genes is that  truncated version will not contain the sequence that codes for its transmembrane domain. The transmembrane domain allows the protein to attach itself to the cell membrane. Creating the truncated protein will allow it to be secreted by the insect cells allowing for easier purification.</a:t>
            </a:r>
          </a:p>
        </p:txBody>
      </p:sp>
      <p:sp>
        <p:nvSpPr>
          <p:cNvPr id="2064" name="Text Box 42"/>
          <p:cNvSpPr txBox="1">
            <a:spLocks noChangeArrowheads="1"/>
          </p:cNvSpPr>
          <p:nvPr/>
        </p:nvSpPr>
        <p:spPr bwMode="auto">
          <a:xfrm>
            <a:off x="485776" y="2783339"/>
            <a:ext cx="6743700" cy="68149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Abstract</a:t>
            </a:r>
          </a:p>
        </p:txBody>
      </p:sp>
      <p:sp>
        <p:nvSpPr>
          <p:cNvPr id="2065" name="TextBox 21"/>
          <p:cNvSpPr txBox="1">
            <a:spLocks noChangeArrowheads="1"/>
          </p:cNvSpPr>
          <p:nvPr/>
        </p:nvSpPr>
        <p:spPr bwMode="auto">
          <a:xfrm>
            <a:off x="467053" y="3400425"/>
            <a:ext cx="6905298" cy="4774925"/>
          </a:xfrm>
          <a:prstGeom prst="rect">
            <a:avLst/>
          </a:prstGeom>
          <a:noFill/>
          <a:ln w="9525">
            <a:noFill/>
            <a:miter lim="800000"/>
            <a:headEnd/>
            <a:tailEnd/>
          </a:ln>
        </p:spPr>
        <p:txBody>
          <a:bodyPr wrap="square" lIns="65306" tIns="32653" rIns="65306" bIns="32653">
            <a:spAutoFit/>
          </a:bodyPr>
          <a:lstStyle/>
          <a:p>
            <a:pPr algn="l"/>
            <a:r>
              <a:rPr lang="en-US" sz="1800" dirty="0"/>
              <a:t>The Glycoprotein125 (gp125) found in the Epstein Barr virus, the virus responsible for infectious mononucleosis, was cloned into recombinant Bacmid DNA, allowing for transfection of sf9 insect cells. A full length version of  gp125, and a truncated version of gp125.Both constructs were cloned into the pFastbac HTb vector. The two plasmids contained the sequence for gp125. After  cloning and sequencing of gp125 plasmids transformation of cells containing recombinant Bacmid was performed. The transformation of DH10 Bac cells using the gp125 full length and truncated gp125 pFastBac plasmids resulting in recombinant Bacmid DNA containing the truncated and full length gp125 genes. Presence of gp125 truncated and full length genes in Bacmid DNA was confirmed through Polymerase Chain Reaction. The confirmation of gp125 gene constructs in Bacmid DNA enables the project to proceed with transfection of sf9 insect cells using recombinant Bacmids to produce gp125 protein-producing  Baculovirus. </a:t>
            </a:r>
          </a:p>
        </p:txBody>
      </p:sp>
      <p:sp>
        <p:nvSpPr>
          <p:cNvPr id="19" name="TextBox 18"/>
          <p:cNvSpPr txBox="1"/>
          <p:nvPr/>
        </p:nvSpPr>
        <p:spPr>
          <a:xfrm>
            <a:off x="7513739" y="3495835"/>
            <a:ext cx="8222535" cy="18347872"/>
          </a:xfrm>
          <a:prstGeom prst="rect">
            <a:avLst/>
          </a:prstGeom>
          <a:noFill/>
        </p:spPr>
        <p:txBody>
          <a:bodyPr wrap="square" lIns="65306" tIns="32653" rIns="65306" bIns="32653" rtlCol="0" anchor="t">
            <a:spAutoFit/>
          </a:bodyPr>
          <a:lstStyle/>
          <a:p>
            <a:pPr algn="l"/>
            <a:endParaRPr lang="en-US" sz="1800" b="1" dirty="0"/>
          </a:p>
          <a:p>
            <a:pPr algn="l"/>
            <a:r>
              <a:rPr lang="en-US" sz="1800" b="1" dirty="0"/>
              <a:t>#1. Cloning into pFastBac vector. </a:t>
            </a:r>
          </a:p>
          <a:p>
            <a:pPr algn="l"/>
            <a:r>
              <a:rPr lang="en-US" sz="1800" dirty="0"/>
              <a:t>Polymerase chain reaction of gp125, using template from company, in order to amplify the gp125 gene with cut sites for XbaI and HindIII and Histidine tag.  Running the products on Agarose gel will produce bands around 2500 for the full length gp125 and around 2000 for the gp125 truncated.</a:t>
            </a:r>
          </a:p>
          <a:p>
            <a:pPr algn="l"/>
            <a:endParaRPr lang="en-US" sz="1800" dirty="0"/>
          </a:p>
          <a:p>
            <a:pPr algn="l"/>
            <a:r>
              <a:rPr lang="en-US" sz="1800" dirty="0"/>
              <a:t>The restriction enzymes, XbaI and HindIII, were used to give g125 PCR products and pFastBac </a:t>
            </a:r>
            <a:r>
              <a:rPr lang="en-US" sz="1800" b="1" dirty="0"/>
              <a:t>vector</a:t>
            </a:r>
            <a:r>
              <a:rPr lang="en-US" sz="1800" dirty="0"/>
              <a:t> “sticky ends”. Ligation of  digested  truncated gp125 and  pFastbac vector. Ligation of digested  full length gp125 pFastbac vector. In order to create pFastbac plasmids containing the gp125 full length version and the gp125 truncated version. After ligation DH5alpha competent were transformed.</a:t>
            </a:r>
          </a:p>
          <a:p>
            <a:pPr algn="l"/>
            <a:endParaRPr lang="en-US" sz="1800" dirty="0"/>
          </a:p>
          <a:p>
            <a:pPr algn="l"/>
            <a:r>
              <a:rPr lang="en-US" sz="1800" b="1" dirty="0"/>
              <a:t>#2. Diagnostic digest of gp125 plasmids. </a:t>
            </a:r>
          </a:p>
          <a:p>
            <a:pPr algn="l"/>
            <a:r>
              <a:rPr lang="en-US" sz="1800" dirty="0"/>
              <a:t>Using 6 colonies from each plasmid’s transformation of truncated gp125 in pFastbac and full length gp125 in pFastbac. This should cut the plasmid and produce two bands one for the vector and one for the insert. One at 5000 bp and one at 2500 for the full length plasmid digest. For the truncated gp125  plasmid digest a band at 5000 bp and one above 2000 bp</a:t>
            </a:r>
          </a:p>
          <a:p>
            <a:pPr algn="l"/>
            <a:endParaRPr lang="en-US" sz="1800" dirty="0"/>
          </a:p>
          <a:p>
            <a:pPr algn="l"/>
            <a:r>
              <a:rPr lang="en-US" sz="1800" b="1" dirty="0"/>
              <a:t>#3. Sequencing of gp125.</a:t>
            </a:r>
          </a:p>
          <a:p>
            <a:pPr algn="l"/>
            <a:r>
              <a:rPr lang="en-US" sz="1800" dirty="0"/>
              <a:t>After successful ligation of  and diagnostic digest of gp125 genes they were sequenced. The sequence of gp125 genes in pFastbac HTb was confirmed.</a:t>
            </a:r>
          </a:p>
          <a:p>
            <a:pPr algn="l"/>
            <a:endParaRPr lang="en-US" sz="1800" dirty="0"/>
          </a:p>
          <a:p>
            <a:pPr marL="530615" indent="-530615" algn="l"/>
            <a:r>
              <a:rPr lang="en-US" sz="1800" b="1" dirty="0"/>
              <a:t>#4.Creation of recombinant Bacmid </a:t>
            </a:r>
          </a:p>
          <a:p>
            <a:pPr marL="530615" indent="-530615" algn="l"/>
            <a:endParaRPr lang="en-US" sz="1800" dirty="0"/>
          </a:p>
          <a:p>
            <a:pPr algn="l"/>
            <a:r>
              <a:rPr lang="en-US" sz="1800" dirty="0"/>
              <a:t>Transformation of DH10 Bac competent  cells using gp125 plasmids to create gp125 Bacmid DNA by transposition of recombinant DNA. DH10Bac competent cells contain resistance to the antibiotics Tetracycline, Gentamycin, and Kanamycin, so this allows for screening of cells, further screening was also performed using blue/white colony selection. Purification of gp125 Bacmid DNA and PCR to diagnose presence of gp125 truncated and gp125 full length genes in Bacmid DNA. With two PCR’s for each Bacmid. A PCR reaction is needed because the Bacmid size is 135kb so a digest would not provide adequate results.  </a:t>
            </a:r>
          </a:p>
          <a:p>
            <a:pPr algn="l"/>
            <a:endParaRPr lang="en-US" sz="1800" dirty="0"/>
          </a:p>
          <a:p>
            <a:pPr algn="l"/>
            <a:r>
              <a:rPr lang="en-US" sz="1800" dirty="0"/>
              <a:t>The PCR was done for the truncated gp125 Bacmid and two Full Length gp125 bacmids. For each Bacmid  two reactions were carried out one with a forward primer pUC/M13 and a reverse primers specific for the truncated gene. The other with a forward pUC/M13 primer and a reverse primer specific for the full length gene. The expected bands should be at around 5000 for both the truncated and full length Bacmid PCR.</a:t>
            </a:r>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endParaRPr lang="en-US" sz="1800" dirty="0"/>
          </a:p>
          <a:p>
            <a:pPr algn="l"/>
            <a:r>
              <a:rPr lang="en-US" sz="1800" b="1" dirty="0"/>
              <a:t>#5 Transfection of sf9 insect cells.</a:t>
            </a:r>
          </a:p>
          <a:p>
            <a:pPr algn="l"/>
            <a:endParaRPr lang="en-US" sz="1800" dirty="0"/>
          </a:p>
          <a:p>
            <a:pPr algn="l"/>
            <a:r>
              <a:rPr lang="en-US" sz="1800" dirty="0"/>
              <a:t>Bacmid DNA will be used to transfect sf9 insect cells, leading to the production of recombinant Baculovirus. The recombinant Baculovirus  will then be used to re-infect sf9 insect cells. After this re-infection protein will be purified.</a:t>
            </a:r>
            <a:endParaRPr lang="en-US" sz="1800" b="1" dirty="0"/>
          </a:p>
          <a:p>
            <a:pPr algn="l"/>
            <a:endParaRPr lang="en-US" sz="1800" dirty="0"/>
          </a:p>
        </p:txBody>
      </p:sp>
      <p:pic>
        <p:nvPicPr>
          <p:cNvPr id="2067" name="Picture 19"/>
          <p:cNvPicPr>
            <a:picLocks noChangeAspect="1" noChangeArrowheads="1"/>
          </p:cNvPicPr>
          <p:nvPr/>
        </p:nvPicPr>
        <p:blipFill>
          <a:blip r:embed="rId3" cstate="print"/>
          <a:srcRect/>
          <a:stretch>
            <a:fillRect/>
          </a:stretch>
        </p:blipFill>
        <p:spPr bwMode="auto">
          <a:xfrm>
            <a:off x="20306566" y="6654659"/>
            <a:ext cx="4289027" cy="2916706"/>
          </a:xfrm>
          <a:prstGeom prst="rect">
            <a:avLst/>
          </a:prstGeom>
          <a:noFill/>
          <a:ln w="9525" cap="flat" cmpd="sng" algn="ctr">
            <a:noFill/>
            <a:prstDash val="solid"/>
            <a:miter lim="800000"/>
            <a:headEnd/>
            <a:tailEnd/>
          </a:ln>
        </p:spPr>
      </p:pic>
      <p:sp>
        <p:nvSpPr>
          <p:cNvPr id="21" name="TextBox 20"/>
          <p:cNvSpPr txBox="1"/>
          <p:nvPr/>
        </p:nvSpPr>
        <p:spPr>
          <a:xfrm>
            <a:off x="20238443" y="5982789"/>
            <a:ext cx="426995" cy="657534"/>
          </a:xfrm>
          <a:prstGeom prst="rect">
            <a:avLst/>
          </a:prstGeom>
          <a:noFill/>
        </p:spPr>
        <p:txBody>
          <a:bodyPr vert="vert270" wrap="square" lIns="65306" tIns="32653" rIns="65306" bIns="32653" rtlCol="0">
            <a:spAutoFit/>
          </a:bodyPr>
          <a:lstStyle/>
          <a:p>
            <a:pPr algn="l"/>
            <a:r>
              <a:rPr lang="en-US" sz="1700" dirty="0"/>
              <a:t>1kb </a:t>
            </a:r>
          </a:p>
        </p:txBody>
      </p:sp>
      <p:sp>
        <p:nvSpPr>
          <p:cNvPr id="22" name="TextBox 21"/>
          <p:cNvSpPr txBox="1"/>
          <p:nvPr/>
        </p:nvSpPr>
        <p:spPr>
          <a:xfrm>
            <a:off x="20779735" y="5619750"/>
            <a:ext cx="347331" cy="1022085"/>
          </a:xfrm>
          <a:prstGeom prst="rect">
            <a:avLst/>
          </a:prstGeom>
          <a:noFill/>
        </p:spPr>
        <p:txBody>
          <a:bodyPr vert="vert270" wrap="square" lIns="65306" tIns="32653" rIns="65306" bIns="32653" rtlCol="0">
            <a:spAutoFit/>
          </a:bodyPr>
          <a:lstStyle/>
          <a:p>
            <a:pPr algn="l"/>
            <a:r>
              <a:rPr lang="en-US" sz="1400" dirty="0"/>
              <a:t>FL</a:t>
            </a:r>
          </a:p>
        </p:txBody>
      </p:sp>
      <p:sp>
        <p:nvSpPr>
          <p:cNvPr id="23" name="TextBox 22"/>
          <p:cNvSpPr txBox="1"/>
          <p:nvPr/>
        </p:nvSpPr>
        <p:spPr>
          <a:xfrm>
            <a:off x="21266587" y="5772150"/>
            <a:ext cx="347331" cy="835390"/>
          </a:xfrm>
          <a:prstGeom prst="rect">
            <a:avLst/>
          </a:prstGeom>
          <a:noFill/>
        </p:spPr>
        <p:txBody>
          <a:bodyPr vert="vert270" wrap="square" lIns="65306" tIns="32653" rIns="65306" bIns="32653" rtlCol="0">
            <a:spAutoFit/>
          </a:bodyPr>
          <a:lstStyle/>
          <a:p>
            <a:pPr algn="l"/>
            <a:r>
              <a:rPr lang="en-US" sz="1400" dirty="0"/>
              <a:t>Trunc</a:t>
            </a:r>
          </a:p>
        </p:txBody>
      </p:sp>
      <p:sp>
        <p:nvSpPr>
          <p:cNvPr id="25" name="TextBox 24"/>
          <p:cNvSpPr txBox="1"/>
          <p:nvPr/>
        </p:nvSpPr>
        <p:spPr>
          <a:xfrm rot="16200000">
            <a:off x="15884600" y="16153145"/>
            <a:ext cx="554734" cy="327554"/>
          </a:xfrm>
          <a:prstGeom prst="rect">
            <a:avLst/>
          </a:prstGeom>
          <a:noFill/>
        </p:spPr>
        <p:txBody>
          <a:bodyPr vert="horz" wrap="square" lIns="65306" tIns="32653" rIns="65306" bIns="32653" rtlCol="0">
            <a:spAutoFit/>
          </a:bodyPr>
          <a:lstStyle/>
          <a:p>
            <a:pPr algn="l"/>
            <a:r>
              <a:rPr lang="en-US" sz="1700" dirty="0"/>
              <a:t>1kb </a:t>
            </a:r>
          </a:p>
        </p:txBody>
      </p:sp>
      <p:sp>
        <p:nvSpPr>
          <p:cNvPr id="47" name="TextBox 46"/>
          <p:cNvSpPr txBox="1"/>
          <p:nvPr/>
        </p:nvSpPr>
        <p:spPr>
          <a:xfrm>
            <a:off x="22139485" y="5372100"/>
            <a:ext cx="347331" cy="1351857"/>
          </a:xfrm>
          <a:prstGeom prst="rect">
            <a:avLst/>
          </a:prstGeom>
          <a:noFill/>
        </p:spPr>
        <p:txBody>
          <a:bodyPr vert="vert270" wrap="square" lIns="65306" tIns="32653" rIns="65306" bIns="32653" rtlCol="0">
            <a:spAutoFit/>
          </a:bodyPr>
          <a:lstStyle/>
          <a:p>
            <a:pPr algn="l"/>
            <a:r>
              <a:rPr lang="en-US" sz="1400" dirty="0"/>
              <a:t>Trunc -control</a:t>
            </a:r>
          </a:p>
        </p:txBody>
      </p:sp>
      <p:sp>
        <p:nvSpPr>
          <p:cNvPr id="49" name="TextBox 48"/>
          <p:cNvSpPr txBox="1"/>
          <p:nvPr/>
        </p:nvSpPr>
        <p:spPr>
          <a:xfrm>
            <a:off x="21725147" y="5600700"/>
            <a:ext cx="347331" cy="1096949"/>
          </a:xfrm>
          <a:prstGeom prst="rect">
            <a:avLst/>
          </a:prstGeom>
          <a:noFill/>
        </p:spPr>
        <p:txBody>
          <a:bodyPr vert="vert270" wrap="square" lIns="65306" tIns="32653" rIns="65306" bIns="32653" rtlCol="0">
            <a:spAutoFit/>
          </a:bodyPr>
          <a:lstStyle/>
          <a:p>
            <a:pPr algn="l"/>
            <a:r>
              <a:rPr lang="en-US" sz="1400" dirty="0"/>
              <a:t>FL -control</a:t>
            </a:r>
          </a:p>
        </p:txBody>
      </p:sp>
      <p:sp>
        <p:nvSpPr>
          <p:cNvPr id="50" name="TextBox 49"/>
          <p:cNvSpPr txBox="1"/>
          <p:nvPr/>
        </p:nvSpPr>
        <p:spPr>
          <a:xfrm>
            <a:off x="18750417" y="8286851"/>
            <a:ext cx="1471613" cy="265999"/>
          </a:xfrm>
          <a:prstGeom prst="rect">
            <a:avLst/>
          </a:prstGeom>
          <a:noFill/>
        </p:spPr>
        <p:txBody>
          <a:bodyPr wrap="square" lIns="65306" tIns="32653" rIns="65306" bIns="32653" rtlCol="0">
            <a:spAutoFit/>
          </a:bodyPr>
          <a:lstStyle/>
          <a:p>
            <a:r>
              <a:rPr lang="en-US" sz="1300" dirty="0"/>
              <a:t>1500</a:t>
            </a:r>
          </a:p>
        </p:txBody>
      </p:sp>
      <p:sp>
        <p:nvSpPr>
          <p:cNvPr id="53" name="TextBox 52"/>
          <p:cNvSpPr txBox="1"/>
          <p:nvPr/>
        </p:nvSpPr>
        <p:spPr>
          <a:xfrm>
            <a:off x="18741798" y="7991424"/>
            <a:ext cx="1471613" cy="265999"/>
          </a:xfrm>
          <a:prstGeom prst="rect">
            <a:avLst/>
          </a:prstGeom>
          <a:noFill/>
        </p:spPr>
        <p:txBody>
          <a:bodyPr wrap="square" lIns="65306" tIns="32653" rIns="65306" bIns="32653" rtlCol="0">
            <a:spAutoFit/>
          </a:bodyPr>
          <a:lstStyle/>
          <a:p>
            <a:r>
              <a:rPr lang="en-US" sz="1300" dirty="0"/>
              <a:t>2000</a:t>
            </a:r>
          </a:p>
        </p:txBody>
      </p:sp>
      <p:sp>
        <p:nvSpPr>
          <p:cNvPr id="56" name="TextBox 55"/>
          <p:cNvSpPr txBox="1"/>
          <p:nvPr/>
        </p:nvSpPr>
        <p:spPr>
          <a:xfrm>
            <a:off x="18795546" y="7517290"/>
            <a:ext cx="1471613" cy="265999"/>
          </a:xfrm>
          <a:prstGeom prst="rect">
            <a:avLst/>
          </a:prstGeom>
          <a:noFill/>
        </p:spPr>
        <p:txBody>
          <a:bodyPr wrap="square" lIns="65306" tIns="32653" rIns="65306" bIns="32653" rtlCol="0">
            <a:spAutoFit/>
          </a:bodyPr>
          <a:lstStyle/>
          <a:p>
            <a:r>
              <a:rPr lang="en-US" sz="1300" dirty="0"/>
              <a:t>3000</a:t>
            </a:r>
          </a:p>
        </p:txBody>
      </p:sp>
      <p:cxnSp>
        <p:nvCxnSpPr>
          <p:cNvPr id="58" name="Straight Arrow Connector 57"/>
          <p:cNvCxnSpPr>
            <a:endCxn id="2067" idx="1"/>
          </p:cNvCxnSpPr>
          <p:nvPr/>
        </p:nvCxnSpPr>
        <p:spPr bwMode="auto">
          <a:xfrm flipV="1">
            <a:off x="19647015" y="8113012"/>
            <a:ext cx="659551" cy="246108"/>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62" name="Straight Arrow Connector 61"/>
          <p:cNvCxnSpPr/>
          <p:nvPr/>
        </p:nvCxnSpPr>
        <p:spPr bwMode="auto">
          <a:xfrm flipV="1">
            <a:off x="19663003" y="7905851"/>
            <a:ext cx="631371" cy="155121"/>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63" name="Straight Arrow Connector 62"/>
          <p:cNvCxnSpPr/>
          <p:nvPr/>
        </p:nvCxnSpPr>
        <p:spPr bwMode="auto">
          <a:xfrm flipV="1">
            <a:off x="19685115" y="7780665"/>
            <a:ext cx="667090" cy="78921"/>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64" name="TextBox 63"/>
          <p:cNvSpPr txBox="1"/>
          <p:nvPr/>
        </p:nvSpPr>
        <p:spPr>
          <a:xfrm>
            <a:off x="18755408" y="7792457"/>
            <a:ext cx="1471613" cy="265999"/>
          </a:xfrm>
          <a:prstGeom prst="rect">
            <a:avLst/>
          </a:prstGeom>
          <a:noFill/>
        </p:spPr>
        <p:txBody>
          <a:bodyPr wrap="square" lIns="65306" tIns="32653" rIns="65306" bIns="32653" rtlCol="0">
            <a:spAutoFit/>
          </a:bodyPr>
          <a:lstStyle/>
          <a:p>
            <a:r>
              <a:rPr lang="en-US" sz="1300" dirty="0"/>
              <a:t>2500</a:t>
            </a:r>
          </a:p>
        </p:txBody>
      </p:sp>
      <p:cxnSp>
        <p:nvCxnSpPr>
          <p:cNvPr id="65" name="Straight Arrow Connector 64"/>
          <p:cNvCxnSpPr/>
          <p:nvPr/>
        </p:nvCxnSpPr>
        <p:spPr bwMode="auto">
          <a:xfrm>
            <a:off x="19780706" y="7635523"/>
            <a:ext cx="586467" cy="41729"/>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66" name="TextBox 65"/>
          <p:cNvSpPr txBox="1"/>
          <p:nvPr/>
        </p:nvSpPr>
        <p:spPr>
          <a:xfrm>
            <a:off x="15174550" y="18210348"/>
            <a:ext cx="1471613" cy="265999"/>
          </a:xfrm>
          <a:prstGeom prst="rect">
            <a:avLst/>
          </a:prstGeom>
          <a:noFill/>
        </p:spPr>
        <p:txBody>
          <a:bodyPr wrap="square" lIns="65306" tIns="32653" rIns="65306" bIns="32653" rtlCol="0">
            <a:spAutoFit/>
          </a:bodyPr>
          <a:lstStyle/>
          <a:p>
            <a:r>
              <a:rPr lang="en-US" sz="1300" dirty="0"/>
              <a:t>2000</a:t>
            </a:r>
          </a:p>
        </p:txBody>
      </p:sp>
      <p:sp>
        <p:nvSpPr>
          <p:cNvPr id="68" name="TextBox 67"/>
          <p:cNvSpPr txBox="1"/>
          <p:nvPr/>
        </p:nvSpPr>
        <p:spPr>
          <a:xfrm>
            <a:off x="15220588" y="17100791"/>
            <a:ext cx="1471613" cy="265999"/>
          </a:xfrm>
          <a:prstGeom prst="rect">
            <a:avLst/>
          </a:prstGeom>
          <a:noFill/>
        </p:spPr>
        <p:txBody>
          <a:bodyPr wrap="square" lIns="65306" tIns="32653" rIns="65306" bIns="32653" rtlCol="0">
            <a:spAutoFit/>
          </a:bodyPr>
          <a:lstStyle/>
          <a:p>
            <a:r>
              <a:rPr lang="en-US" sz="1300" dirty="0"/>
              <a:t>5000</a:t>
            </a:r>
          </a:p>
        </p:txBody>
      </p:sp>
      <p:sp>
        <p:nvSpPr>
          <p:cNvPr id="74" name="TextBox 73"/>
          <p:cNvSpPr txBox="1"/>
          <p:nvPr/>
        </p:nvSpPr>
        <p:spPr>
          <a:xfrm>
            <a:off x="15201900" y="17702226"/>
            <a:ext cx="1471613" cy="265999"/>
          </a:xfrm>
          <a:prstGeom prst="rect">
            <a:avLst/>
          </a:prstGeom>
          <a:noFill/>
        </p:spPr>
        <p:txBody>
          <a:bodyPr wrap="square" lIns="65306" tIns="32653" rIns="65306" bIns="32653" rtlCol="0">
            <a:spAutoFit/>
          </a:bodyPr>
          <a:lstStyle/>
          <a:p>
            <a:r>
              <a:rPr lang="en-US" sz="1300" dirty="0"/>
              <a:t>3000</a:t>
            </a:r>
          </a:p>
        </p:txBody>
      </p:sp>
      <p:sp>
        <p:nvSpPr>
          <p:cNvPr id="75" name="TextBox 74"/>
          <p:cNvSpPr txBox="1"/>
          <p:nvPr/>
        </p:nvSpPr>
        <p:spPr>
          <a:xfrm>
            <a:off x="15241451" y="17442844"/>
            <a:ext cx="1471613" cy="265999"/>
          </a:xfrm>
          <a:prstGeom prst="rect">
            <a:avLst/>
          </a:prstGeom>
          <a:noFill/>
        </p:spPr>
        <p:txBody>
          <a:bodyPr wrap="square" lIns="65306" tIns="32653" rIns="65306" bIns="32653" rtlCol="0">
            <a:spAutoFit/>
          </a:bodyPr>
          <a:lstStyle/>
          <a:p>
            <a:r>
              <a:rPr lang="en-US" sz="1300" dirty="0"/>
              <a:t>4000</a:t>
            </a:r>
          </a:p>
        </p:txBody>
      </p:sp>
      <p:sp>
        <p:nvSpPr>
          <p:cNvPr id="108" name="TextBox 107"/>
          <p:cNvSpPr txBox="1"/>
          <p:nvPr/>
        </p:nvSpPr>
        <p:spPr>
          <a:xfrm>
            <a:off x="15249163" y="17924598"/>
            <a:ext cx="1471613" cy="265999"/>
          </a:xfrm>
          <a:prstGeom prst="rect">
            <a:avLst/>
          </a:prstGeom>
          <a:noFill/>
        </p:spPr>
        <p:txBody>
          <a:bodyPr wrap="square" lIns="65306" tIns="32653" rIns="65306" bIns="32653" rtlCol="0">
            <a:spAutoFit/>
          </a:bodyPr>
          <a:lstStyle/>
          <a:p>
            <a:r>
              <a:rPr lang="en-US" sz="1300" dirty="0"/>
              <a:t>2500</a:t>
            </a:r>
          </a:p>
        </p:txBody>
      </p:sp>
      <p:sp>
        <p:nvSpPr>
          <p:cNvPr id="152" name="TextBox 151"/>
          <p:cNvSpPr txBox="1"/>
          <p:nvPr/>
        </p:nvSpPr>
        <p:spPr>
          <a:xfrm>
            <a:off x="22092968" y="6756077"/>
            <a:ext cx="2626177" cy="265999"/>
          </a:xfrm>
          <a:prstGeom prst="rect">
            <a:avLst/>
          </a:prstGeom>
          <a:noFill/>
        </p:spPr>
        <p:txBody>
          <a:bodyPr wrap="square" lIns="65306" tIns="32653" rIns="65306" bIns="32653" rtlCol="0">
            <a:spAutoFit/>
          </a:bodyPr>
          <a:lstStyle/>
          <a:p>
            <a:r>
              <a:rPr lang="en-US" sz="1300" b="1" dirty="0"/>
              <a:t>gp125 PCR products. </a:t>
            </a:r>
          </a:p>
        </p:txBody>
      </p:sp>
      <p:sp>
        <p:nvSpPr>
          <p:cNvPr id="352" name="TextBox 351"/>
          <p:cNvSpPr txBox="1"/>
          <p:nvPr/>
        </p:nvSpPr>
        <p:spPr>
          <a:xfrm>
            <a:off x="23191001" y="6146443"/>
            <a:ext cx="971550" cy="327554"/>
          </a:xfrm>
          <a:prstGeom prst="rect">
            <a:avLst/>
          </a:prstGeom>
          <a:noFill/>
        </p:spPr>
        <p:txBody>
          <a:bodyPr wrap="square" lIns="65306" tIns="32653" rIns="65306" bIns="32653" rtlCol="0">
            <a:spAutoFit/>
          </a:bodyPr>
          <a:lstStyle/>
          <a:p>
            <a:r>
              <a:rPr lang="en-US" sz="1700" b="1" dirty="0"/>
              <a:t>#1</a:t>
            </a:r>
          </a:p>
        </p:txBody>
      </p:sp>
      <p:sp>
        <p:nvSpPr>
          <p:cNvPr id="114" name="TextBox 113"/>
          <p:cNvSpPr txBox="1"/>
          <p:nvPr/>
        </p:nvSpPr>
        <p:spPr>
          <a:xfrm>
            <a:off x="23519040" y="14267543"/>
            <a:ext cx="393498" cy="2371876"/>
          </a:xfrm>
          <a:prstGeom prst="rect">
            <a:avLst/>
          </a:prstGeom>
          <a:noFill/>
        </p:spPr>
        <p:txBody>
          <a:bodyPr vert="vert270" wrap="square" lIns="65306" tIns="32653" rIns="65306" bIns="32653" rtlCol="0">
            <a:spAutoFit/>
          </a:bodyPr>
          <a:lstStyle/>
          <a:p>
            <a:pPr algn="l"/>
            <a:r>
              <a:rPr lang="en-US" sz="1700" dirty="0"/>
              <a:t>pF XbaI single digest</a:t>
            </a:r>
          </a:p>
        </p:txBody>
      </p:sp>
      <p:pic>
        <p:nvPicPr>
          <p:cNvPr id="2" name="Picture 2"/>
          <p:cNvPicPr>
            <a:picLocks noChangeAspect="1" noChangeArrowheads="1"/>
          </p:cNvPicPr>
          <p:nvPr/>
        </p:nvPicPr>
        <p:blipFill>
          <a:blip r:embed="rId4" cstate="print"/>
          <a:srcRect/>
          <a:stretch>
            <a:fillRect/>
          </a:stretch>
        </p:blipFill>
        <p:spPr bwMode="auto">
          <a:xfrm>
            <a:off x="800101" y="17830801"/>
            <a:ext cx="5886450" cy="4114799"/>
          </a:xfrm>
          <a:prstGeom prst="rect">
            <a:avLst/>
          </a:prstGeom>
          <a:noFill/>
          <a:ln w="9525">
            <a:noFill/>
            <a:miter lim="800000"/>
            <a:headEnd/>
            <a:tailEnd/>
          </a:ln>
        </p:spPr>
      </p:pic>
      <p:pic>
        <p:nvPicPr>
          <p:cNvPr id="4" name="Picture 3"/>
          <p:cNvPicPr>
            <a:picLocks noChangeAspect="1" noChangeArrowheads="1"/>
          </p:cNvPicPr>
          <p:nvPr/>
        </p:nvPicPr>
        <p:blipFill>
          <a:blip r:embed="rId5" cstate="print"/>
          <a:srcRect/>
          <a:stretch>
            <a:fillRect/>
          </a:stretch>
        </p:blipFill>
        <p:spPr bwMode="auto">
          <a:xfrm>
            <a:off x="7973797" y="15557411"/>
            <a:ext cx="7075703" cy="4219774"/>
          </a:xfrm>
          <a:prstGeom prst="rect">
            <a:avLst/>
          </a:prstGeom>
          <a:noFill/>
          <a:ln w="9525">
            <a:noFill/>
            <a:miter lim="800000"/>
            <a:headEnd/>
            <a:tailEnd/>
          </a:ln>
        </p:spPr>
      </p:pic>
      <p:grpSp>
        <p:nvGrpSpPr>
          <p:cNvPr id="148" name="Group 147"/>
          <p:cNvGrpSpPr/>
          <p:nvPr/>
        </p:nvGrpSpPr>
        <p:grpSpPr>
          <a:xfrm>
            <a:off x="25250775" y="15239998"/>
            <a:ext cx="6400800" cy="2074716"/>
            <a:chOff x="23402985" y="13396395"/>
            <a:chExt cx="10315019" cy="3183755"/>
          </a:xfrm>
        </p:grpSpPr>
        <p:sp>
          <p:nvSpPr>
            <p:cNvPr id="93" name="Rectangle 92"/>
            <p:cNvSpPr/>
            <p:nvPr/>
          </p:nvSpPr>
          <p:spPr bwMode="auto">
            <a:xfrm>
              <a:off x="27789382" y="14970016"/>
              <a:ext cx="1701800" cy="330200"/>
            </a:xfrm>
            <a:prstGeom prst="rect">
              <a:avLst/>
            </a:prstGeom>
            <a:solidFill>
              <a:schemeClr val="bg1">
                <a:lumMod val="50000"/>
              </a:schemeClr>
            </a:solidFill>
            <a:ln w="9525" cap="flat" cmpd="sng" algn="ctr">
              <a:solidFill>
                <a:schemeClr val="tx1"/>
              </a:solidFill>
              <a:prstDash val="solid"/>
              <a:round/>
              <a:headEnd type="none" w="med" len="med"/>
              <a:tailEnd type="none" w="med" len="med"/>
            </a:ln>
            <a:effectLst/>
          </p:spPr>
          <p:txBody>
            <a:bodyPr vert="horz" wrap="none" lIns="65306" tIns="32653" rIns="65306" bIns="32653" numCol="1" rtlCol="0" anchor="ctr" anchorCtr="0" compatLnSpc="1">
              <a:prstTxWarp prst="textNoShape">
                <a:avLst/>
              </a:prstTxWarp>
            </a:bodyPr>
            <a:lstStyle/>
            <a:p>
              <a:pPr defTabSz="3134937"/>
              <a:endParaRPr lang="en-US" dirty="0"/>
            </a:p>
          </p:txBody>
        </p:sp>
        <p:sp>
          <p:nvSpPr>
            <p:cNvPr id="97" name="Rectangle 96"/>
            <p:cNvSpPr/>
            <p:nvPr/>
          </p:nvSpPr>
          <p:spPr bwMode="auto">
            <a:xfrm>
              <a:off x="29570971" y="14970016"/>
              <a:ext cx="532986" cy="332961"/>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none" lIns="65306" tIns="32653" rIns="65306" bIns="32653" numCol="1" rtlCol="0" anchor="ctr" anchorCtr="0" compatLnSpc="1">
              <a:prstTxWarp prst="textNoShape">
                <a:avLst/>
              </a:prstTxWarp>
            </a:bodyPr>
            <a:lstStyle/>
            <a:p>
              <a:pPr defTabSz="3134937"/>
              <a:endParaRPr lang="en-US" dirty="0"/>
            </a:p>
          </p:txBody>
        </p:sp>
        <p:sp>
          <p:nvSpPr>
            <p:cNvPr id="103" name="Left Brace 102"/>
            <p:cNvSpPr/>
            <p:nvPr/>
          </p:nvSpPr>
          <p:spPr bwMode="auto">
            <a:xfrm rot="5400000">
              <a:off x="28645992" y="13416010"/>
              <a:ext cx="568741" cy="2361476"/>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65306" tIns="32653" rIns="65306" bIns="32653" numCol="1" rtlCol="0" anchor="ctr" anchorCtr="0" compatLnSpc="1">
              <a:prstTxWarp prst="textNoShape">
                <a:avLst/>
              </a:prstTxWarp>
            </a:bodyPr>
            <a:lstStyle/>
            <a:p>
              <a:pPr defTabSz="3134937"/>
              <a:endParaRPr lang="en-US" dirty="0"/>
            </a:p>
          </p:txBody>
        </p:sp>
        <p:sp>
          <p:nvSpPr>
            <p:cNvPr id="104" name="TextBox 103"/>
            <p:cNvSpPr txBox="1"/>
            <p:nvPr/>
          </p:nvSpPr>
          <p:spPr>
            <a:xfrm>
              <a:off x="24584094" y="14004817"/>
              <a:ext cx="9133910" cy="443785"/>
            </a:xfrm>
            <a:prstGeom prst="rect">
              <a:avLst/>
            </a:prstGeom>
            <a:noFill/>
          </p:spPr>
          <p:txBody>
            <a:bodyPr wrap="square" lIns="65306" tIns="32653" rIns="65306" bIns="32653" rtlCol="0">
              <a:spAutoFit/>
            </a:bodyPr>
            <a:lstStyle/>
            <a:p>
              <a:r>
                <a:rPr lang="en-US" sz="2000" dirty="0"/>
                <a:t>Full length gp125 857 amino acids + Histidine tag</a:t>
              </a:r>
            </a:p>
          </p:txBody>
        </p:sp>
        <p:sp>
          <p:nvSpPr>
            <p:cNvPr id="106" name="TextBox 105"/>
            <p:cNvSpPr txBox="1"/>
            <p:nvPr/>
          </p:nvSpPr>
          <p:spPr>
            <a:xfrm>
              <a:off x="24801180" y="16081707"/>
              <a:ext cx="8081694" cy="498443"/>
            </a:xfrm>
            <a:prstGeom prst="rect">
              <a:avLst/>
            </a:prstGeom>
            <a:noFill/>
          </p:spPr>
          <p:txBody>
            <a:bodyPr wrap="square" lIns="65306" tIns="32653" rIns="65306" bIns="32653" rtlCol="0">
              <a:spAutoFit/>
            </a:bodyPr>
            <a:lstStyle/>
            <a:p>
              <a:r>
                <a:rPr lang="en-US" sz="2000" dirty="0"/>
                <a:t>Truncated gp125 733 amino acids+ Histidine tag </a:t>
              </a:r>
            </a:p>
          </p:txBody>
        </p:sp>
        <p:sp>
          <p:nvSpPr>
            <p:cNvPr id="107" name="TextBox 106"/>
            <p:cNvSpPr txBox="1"/>
            <p:nvPr/>
          </p:nvSpPr>
          <p:spPr>
            <a:xfrm>
              <a:off x="28663404" y="15674314"/>
              <a:ext cx="4857750" cy="373720"/>
            </a:xfrm>
            <a:prstGeom prst="rect">
              <a:avLst/>
            </a:prstGeom>
            <a:noFill/>
          </p:spPr>
          <p:txBody>
            <a:bodyPr wrap="square" lIns="65306" tIns="32653" rIns="65306" bIns="32653" rtlCol="0">
              <a:spAutoFit/>
            </a:bodyPr>
            <a:lstStyle/>
            <a:p>
              <a:r>
                <a:rPr lang="en-US" sz="2000" dirty="0"/>
                <a:t>Transmembrane Domain</a:t>
              </a:r>
            </a:p>
          </p:txBody>
        </p:sp>
        <p:cxnSp>
          <p:nvCxnSpPr>
            <p:cNvPr id="117" name="Straight Arrow Connector 116"/>
            <p:cNvCxnSpPr/>
            <p:nvPr/>
          </p:nvCxnSpPr>
          <p:spPr bwMode="auto">
            <a:xfrm rot="10800000">
              <a:off x="29932508" y="15185918"/>
              <a:ext cx="980246" cy="514625"/>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123" name="Left Brace 122"/>
            <p:cNvSpPr/>
            <p:nvPr/>
          </p:nvSpPr>
          <p:spPr bwMode="auto">
            <a:xfrm rot="16200000">
              <a:off x="28351715" y="14926140"/>
              <a:ext cx="615950" cy="1757363"/>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65306" tIns="32653" rIns="65306" bIns="32653" numCol="1" rtlCol="0" anchor="ctr" anchorCtr="0" compatLnSpc="1">
              <a:prstTxWarp prst="textNoShape">
                <a:avLst/>
              </a:prstTxWarp>
            </a:bodyPr>
            <a:lstStyle/>
            <a:p>
              <a:pPr defTabSz="3134937"/>
              <a:endParaRPr lang="en-US" dirty="0"/>
            </a:p>
          </p:txBody>
        </p:sp>
        <p:sp>
          <p:nvSpPr>
            <p:cNvPr id="124" name="TextBox 123"/>
            <p:cNvSpPr txBox="1"/>
            <p:nvPr/>
          </p:nvSpPr>
          <p:spPr>
            <a:xfrm>
              <a:off x="26119887" y="13396395"/>
              <a:ext cx="6942320" cy="573492"/>
            </a:xfrm>
            <a:prstGeom prst="rect">
              <a:avLst/>
            </a:prstGeom>
            <a:noFill/>
          </p:spPr>
          <p:txBody>
            <a:bodyPr wrap="square" lIns="65306" tIns="32653" rIns="65306" bIns="32653" rtlCol="0">
              <a:spAutoFit/>
            </a:bodyPr>
            <a:lstStyle/>
            <a:p>
              <a:r>
                <a:rPr lang="en-US" sz="2000" b="1" dirty="0"/>
                <a:t>Gp125 protein structures</a:t>
              </a:r>
            </a:p>
          </p:txBody>
        </p:sp>
        <p:sp>
          <p:nvSpPr>
            <p:cNvPr id="128" name="TextBox 127"/>
            <p:cNvSpPr txBox="1"/>
            <p:nvPr/>
          </p:nvSpPr>
          <p:spPr>
            <a:xfrm>
              <a:off x="23402985" y="15164577"/>
              <a:ext cx="4857750" cy="373720"/>
            </a:xfrm>
            <a:prstGeom prst="rect">
              <a:avLst/>
            </a:prstGeom>
            <a:noFill/>
          </p:spPr>
          <p:txBody>
            <a:bodyPr wrap="square" lIns="65306" tIns="32653" rIns="65306" bIns="32653" rtlCol="0">
              <a:spAutoFit/>
            </a:bodyPr>
            <a:lstStyle/>
            <a:p>
              <a:r>
                <a:rPr lang="en-US" sz="2000" dirty="0"/>
                <a:t>Extracellular region</a:t>
              </a:r>
            </a:p>
          </p:txBody>
        </p:sp>
        <p:cxnSp>
          <p:nvCxnSpPr>
            <p:cNvPr id="126" name="Elbow Connector 125"/>
            <p:cNvCxnSpPr/>
            <p:nvPr/>
          </p:nvCxnSpPr>
          <p:spPr bwMode="auto">
            <a:xfrm flipV="1">
              <a:off x="27109793" y="15109716"/>
              <a:ext cx="828675" cy="355600"/>
            </a:xfrm>
            <a:prstGeom prst="bentConnector3">
              <a:avLst>
                <a:gd name="adj1" fmla="val 50000"/>
              </a:avLst>
            </a:prstGeom>
            <a:solidFill>
              <a:schemeClr val="bg1"/>
            </a:solidFill>
            <a:ln w="9525" cap="flat" cmpd="sng" algn="ctr">
              <a:solidFill>
                <a:schemeClr val="tx1"/>
              </a:solidFill>
              <a:prstDash val="solid"/>
              <a:round/>
              <a:headEnd type="none" w="med" len="med"/>
              <a:tailEnd type="arrow"/>
            </a:ln>
            <a:effectLst/>
          </p:spPr>
        </p:cxnSp>
      </p:grpSp>
      <p:sp>
        <p:nvSpPr>
          <p:cNvPr id="140" name="TextBox 139"/>
          <p:cNvSpPr txBox="1"/>
          <p:nvPr/>
        </p:nvSpPr>
        <p:spPr>
          <a:xfrm>
            <a:off x="15976138" y="3730550"/>
            <a:ext cx="8865062" cy="5882921"/>
          </a:xfrm>
          <a:prstGeom prst="rect">
            <a:avLst/>
          </a:prstGeom>
          <a:noFill/>
        </p:spPr>
        <p:txBody>
          <a:bodyPr wrap="square" lIns="65306" tIns="32653" rIns="65306" bIns="32653" rtlCol="0">
            <a:spAutoFit/>
          </a:bodyPr>
          <a:lstStyle/>
          <a:p>
            <a:pPr algn="l"/>
            <a:r>
              <a:rPr lang="en-US" sz="1800" dirty="0"/>
              <a:t>Polymerase Chain Reaction of gp125 was performed  and then run on 1% Agarose gel. The following gel picture shows that the products where successfully amplified with PCR. The gel picture shows two bands out of four, this is because the first two bands are the amplified products and the last two are negative controls. The bands for the amplified products correspond to the expected sizes. For the full length the approximate size of 2571,</a:t>
            </a:r>
          </a:p>
          <a:p>
            <a:pPr algn="l"/>
            <a:r>
              <a:rPr lang="en-US" sz="1800" dirty="0"/>
              <a:t> the gel shows a band right above </a:t>
            </a:r>
          </a:p>
          <a:p>
            <a:pPr algn="l"/>
            <a:r>
              <a:rPr lang="en-US" sz="1800" dirty="0"/>
              <a:t>the 2500 DNA marker in the lane where </a:t>
            </a:r>
          </a:p>
          <a:p>
            <a:pPr algn="l"/>
            <a:r>
              <a:rPr lang="en-US" sz="1800" dirty="0"/>
              <a:t>Full Length gp125 PCR was loaded. </a:t>
            </a:r>
          </a:p>
          <a:p>
            <a:pPr algn="l"/>
            <a:r>
              <a:rPr lang="en-US" sz="1800" dirty="0"/>
              <a:t>The second band corresponds </a:t>
            </a:r>
          </a:p>
          <a:p>
            <a:pPr algn="l"/>
            <a:r>
              <a:rPr lang="en-US" sz="1800" dirty="0"/>
              <a:t>to the expected size of the </a:t>
            </a:r>
          </a:p>
          <a:p>
            <a:pPr algn="l"/>
            <a:r>
              <a:rPr lang="en-US" sz="1800" dirty="0"/>
              <a:t>truncated gp125 with an approximate </a:t>
            </a:r>
          </a:p>
          <a:p>
            <a:pPr algn="l"/>
            <a:r>
              <a:rPr lang="en-US" sz="1800" dirty="0"/>
              <a:t>size of 2196, the lane with truncated </a:t>
            </a:r>
          </a:p>
          <a:p>
            <a:pPr algn="l"/>
            <a:r>
              <a:rPr lang="en-US" sz="1800" dirty="0"/>
              <a:t>gp125 PCR shows a band right above </a:t>
            </a:r>
          </a:p>
          <a:p>
            <a:pPr algn="l"/>
            <a:r>
              <a:rPr lang="en-US" sz="1800" dirty="0"/>
              <a:t>2000 DNA marker. The two </a:t>
            </a:r>
          </a:p>
          <a:p>
            <a:pPr algn="l"/>
            <a:r>
              <a:rPr lang="en-US" sz="1800" dirty="0"/>
              <a:t>negative controls show </a:t>
            </a:r>
          </a:p>
          <a:p>
            <a:pPr algn="l"/>
            <a:r>
              <a:rPr lang="en-US" sz="1800" dirty="0"/>
              <a:t>no bands meaning that no</a:t>
            </a:r>
          </a:p>
          <a:p>
            <a:pPr algn="l"/>
            <a:r>
              <a:rPr lang="en-US" sz="1800" dirty="0"/>
              <a:t> product was amplified.</a:t>
            </a:r>
          </a:p>
          <a:p>
            <a:pPr algn="l"/>
            <a:endParaRPr lang="en-US" sz="1800" dirty="0"/>
          </a:p>
          <a:p>
            <a:pPr algn="l"/>
            <a:endParaRPr lang="en-US" sz="1800" dirty="0"/>
          </a:p>
          <a:p>
            <a:pPr algn="l"/>
            <a:endParaRPr lang="en-US" sz="1800" dirty="0"/>
          </a:p>
        </p:txBody>
      </p:sp>
      <p:sp>
        <p:nvSpPr>
          <p:cNvPr id="141" name="TextBox 140"/>
          <p:cNvSpPr txBox="1"/>
          <p:nvPr/>
        </p:nvSpPr>
        <p:spPr>
          <a:xfrm>
            <a:off x="16032774" y="11115181"/>
            <a:ext cx="7961244" cy="3943928"/>
          </a:xfrm>
          <a:prstGeom prst="rect">
            <a:avLst/>
          </a:prstGeom>
          <a:noFill/>
        </p:spPr>
        <p:txBody>
          <a:bodyPr wrap="square" lIns="65306" tIns="32653" rIns="65306" bIns="32653" rtlCol="0">
            <a:spAutoFit/>
          </a:bodyPr>
          <a:lstStyle/>
          <a:p>
            <a:pPr algn="l"/>
            <a:r>
              <a:rPr lang="en-US" sz="1800" dirty="0"/>
              <a:t>Double digest of DH5</a:t>
            </a:r>
            <a:r>
              <a:rPr lang="el-GR" sz="1800" dirty="0">
                <a:latin typeface="Times New Roman" pitchFamily="18" charset="0"/>
              </a:rPr>
              <a:t> α </a:t>
            </a:r>
            <a:r>
              <a:rPr lang="en-US" sz="1800" dirty="0"/>
              <a:t>colonies with gp125 plasmids with XbaI and HindIII was performed, then run on 1% Agarose gel. The gel pictures below show that the ligation of gp125 genes and pFastbac vector were successful. When digested with XbaI and HindIII the gp125 plasmids produced two bands one at around 5000 and one around 2500 for the full length gp125 plasmid. The digest produced two bands for the truncated gp125  plasmid one around 5000 and one around 2000. Included in the digests were single digests of the pFastBac vector DNA as positive controls which produced bands around 5000. Also included was uncut pFastBac vector DNA which runs faster than digested DNA, meaning it will travel further on the gel. These results enabled sequencing of the plasmids to ensure correct gene sequence. Plasmid DNA from colony three containing the full length gp125 and colony three containing the truncated gp125 were used for sequencing.</a:t>
            </a:r>
          </a:p>
          <a:p>
            <a:pPr algn="l"/>
            <a:endParaRPr lang="en-US" sz="1800" dirty="0"/>
          </a:p>
        </p:txBody>
      </p:sp>
      <p:sp>
        <p:nvSpPr>
          <p:cNvPr id="158" name="TextBox 157"/>
          <p:cNvSpPr txBox="1"/>
          <p:nvPr/>
        </p:nvSpPr>
        <p:spPr>
          <a:xfrm>
            <a:off x="15916275" y="19698831"/>
            <a:ext cx="2705100" cy="2246769"/>
          </a:xfrm>
          <a:prstGeom prst="rect">
            <a:avLst/>
          </a:prstGeom>
          <a:solidFill>
            <a:schemeClr val="bg2">
              <a:lumMod val="20000"/>
              <a:lumOff val="80000"/>
            </a:schemeClr>
          </a:solidFill>
        </p:spPr>
        <p:txBody>
          <a:bodyPr wrap="square" rtlCol="0">
            <a:spAutoFit/>
          </a:bodyPr>
          <a:lstStyle/>
          <a:p>
            <a:r>
              <a:rPr lang="en-US" sz="1400" b="1" dirty="0"/>
              <a:t>Legend for Results section</a:t>
            </a:r>
          </a:p>
          <a:p>
            <a:endParaRPr lang="en-US" sz="1400" dirty="0"/>
          </a:p>
          <a:p>
            <a:pPr algn="l"/>
            <a:r>
              <a:rPr lang="en-US" sz="1400" dirty="0"/>
              <a:t>FL: Full Length gp125 </a:t>
            </a:r>
          </a:p>
          <a:p>
            <a:pPr algn="l"/>
            <a:r>
              <a:rPr lang="en-US" sz="1400" dirty="0"/>
              <a:t>Trunc: Truncated gp125 </a:t>
            </a:r>
          </a:p>
          <a:p>
            <a:pPr algn="l"/>
            <a:r>
              <a:rPr lang="en-US" sz="1400" dirty="0"/>
              <a:t>RP: Reverse Primer</a:t>
            </a:r>
          </a:p>
          <a:p>
            <a:pPr algn="l"/>
            <a:r>
              <a:rPr lang="en-US" sz="1400" dirty="0"/>
              <a:t>1Kb: 1 Kb DNA Ladder</a:t>
            </a:r>
          </a:p>
          <a:p>
            <a:pPr algn="l"/>
            <a:r>
              <a:rPr lang="en-US" sz="1400" dirty="0"/>
              <a:t>2-log: 2-log DNA Ladder</a:t>
            </a:r>
          </a:p>
          <a:p>
            <a:pPr algn="l"/>
            <a:r>
              <a:rPr lang="en-US" sz="1400" dirty="0"/>
              <a:t>For: Forward Primer</a:t>
            </a:r>
          </a:p>
          <a:p>
            <a:pPr algn="l"/>
            <a:r>
              <a:rPr lang="en-US" sz="1400" dirty="0"/>
              <a:t>Bac: Bacmid</a:t>
            </a:r>
          </a:p>
          <a:p>
            <a:pPr algn="l"/>
            <a:r>
              <a:rPr lang="en-US" sz="1400" dirty="0"/>
              <a:t>pF: pFastBac vector DNA</a:t>
            </a:r>
          </a:p>
        </p:txBody>
      </p:sp>
      <p:sp>
        <p:nvSpPr>
          <p:cNvPr id="162" name="TextBox 161"/>
          <p:cNvSpPr txBox="1"/>
          <p:nvPr/>
        </p:nvSpPr>
        <p:spPr>
          <a:xfrm>
            <a:off x="24765000" y="3048000"/>
            <a:ext cx="3848100" cy="5909310"/>
          </a:xfrm>
          <a:prstGeom prst="rect">
            <a:avLst/>
          </a:prstGeom>
          <a:noFill/>
        </p:spPr>
        <p:txBody>
          <a:bodyPr wrap="square" rtlCol="0">
            <a:spAutoFit/>
          </a:bodyPr>
          <a:lstStyle/>
          <a:p>
            <a:pPr algn="l"/>
            <a:r>
              <a:rPr lang="en-US" sz="1800" dirty="0"/>
              <a:t>Polymerase Chain Reaction of Bacmid DNA  was performed and run on a 1% Agarose gel. There is a band at 5000 for the Truncated Bacmid with truncated reverse primer, and there is no band for the truncated Bacmid with Full Length primer. This means that the gene insert for Truncated gp125 was successfully transposed into recombinant Bacmid DNA. </a:t>
            </a:r>
          </a:p>
          <a:p>
            <a:pPr algn="l"/>
            <a:r>
              <a:rPr lang="en-US" sz="1800" dirty="0"/>
              <a:t>There is a faint band for the Full Length Bacmid #1  with the Full Length primer at 5000. There is no band for the Full Length Bacmid #1 with truncated reverse primer.  For the second Full Length Bacmid #2 a band shows at 5000 for the PCR with Full Length primer. There is no band for the Full Length Bacmid #2 with the truncated primer.   </a:t>
            </a:r>
          </a:p>
        </p:txBody>
      </p:sp>
      <p:cxnSp>
        <p:nvCxnSpPr>
          <p:cNvPr id="172" name="Straight Arrow Connector 171"/>
          <p:cNvCxnSpPr>
            <a:stCxn id="22" idx="2"/>
          </p:cNvCxnSpPr>
          <p:nvPr/>
        </p:nvCxnSpPr>
        <p:spPr bwMode="auto">
          <a:xfrm rot="5400000">
            <a:off x="20788969" y="6788817"/>
            <a:ext cx="311415" cy="17451"/>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74" name="Straight Arrow Connector 173"/>
          <p:cNvCxnSpPr/>
          <p:nvPr/>
        </p:nvCxnSpPr>
        <p:spPr bwMode="auto">
          <a:xfrm rot="5400000">
            <a:off x="21316950" y="6838950"/>
            <a:ext cx="285750" cy="1905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76" name="Straight Arrow Connector 175"/>
          <p:cNvCxnSpPr>
            <a:stCxn id="49" idx="2"/>
          </p:cNvCxnSpPr>
          <p:nvPr/>
        </p:nvCxnSpPr>
        <p:spPr bwMode="auto">
          <a:xfrm rot="16200000" flipH="1">
            <a:off x="21622956" y="6973505"/>
            <a:ext cx="560401" cy="8687"/>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78" name="Straight Arrow Connector 177"/>
          <p:cNvCxnSpPr>
            <a:stCxn id="47" idx="2"/>
          </p:cNvCxnSpPr>
          <p:nvPr/>
        </p:nvCxnSpPr>
        <p:spPr bwMode="auto">
          <a:xfrm rot="5400000">
            <a:off x="22024255" y="6988203"/>
            <a:ext cx="553143" cy="24651"/>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nvGrpSpPr>
          <p:cNvPr id="144" name="Group 143"/>
          <p:cNvGrpSpPr/>
          <p:nvPr/>
        </p:nvGrpSpPr>
        <p:grpSpPr>
          <a:xfrm>
            <a:off x="27525844" y="2628900"/>
            <a:ext cx="5392556" cy="5391149"/>
            <a:chOff x="18748602" y="16026130"/>
            <a:chExt cx="6089242" cy="5919470"/>
          </a:xfrm>
        </p:grpSpPr>
        <p:cxnSp>
          <p:nvCxnSpPr>
            <p:cNvPr id="80" name="Straight Arrow Connector 79"/>
            <p:cNvCxnSpPr/>
            <p:nvPr/>
          </p:nvCxnSpPr>
          <p:spPr bwMode="auto">
            <a:xfrm>
              <a:off x="19670078" y="19452705"/>
              <a:ext cx="530542" cy="5640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84" name="Straight Arrow Connector 83"/>
            <p:cNvCxnSpPr/>
            <p:nvPr/>
          </p:nvCxnSpPr>
          <p:spPr bwMode="auto">
            <a:xfrm>
              <a:off x="19689128" y="19579705"/>
              <a:ext cx="526732" cy="2846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86" name="Straight Arrow Connector 85"/>
            <p:cNvCxnSpPr/>
            <p:nvPr/>
          </p:nvCxnSpPr>
          <p:spPr bwMode="auto">
            <a:xfrm>
              <a:off x="19651029" y="19645745"/>
              <a:ext cx="626336" cy="32912"/>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88" name="Straight Arrow Connector 87"/>
            <p:cNvCxnSpPr/>
            <p:nvPr/>
          </p:nvCxnSpPr>
          <p:spPr bwMode="auto">
            <a:xfrm flipV="1">
              <a:off x="19670079" y="19752945"/>
              <a:ext cx="561021" cy="89227"/>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nvGrpSpPr>
            <p:cNvPr id="142" name="Group 141"/>
            <p:cNvGrpSpPr/>
            <p:nvPr/>
          </p:nvGrpSpPr>
          <p:grpSpPr>
            <a:xfrm>
              <a:off x="18748602" y="16026130"/>
              <a:ext cx="6089242" cy="5919470"/>
              <a:chOff x="18748602" y="16026130"/>
              <a:chExt cx="6089242" cy="5919470"/>
            </a:xfrm>
          </p:grpSpPr>
          <p:pic>
            <p:nvPicPr>
              <p:cNvPr id="2070" name="Picture 22"/>
              <p:cNvPicPr>
                <a:picLocks noChangeAspect="1" noChangeArrowheads="1"/>
              </p:cNvPicPr>
              <p:nvPr/>
            </p:nvPicPr>
            <p:blipFill>
              <a:blip r:embed="rId6" cstate="print"/>
              <a:srcRect/>
              <a:stretch>
                <a:fillRect/>
              </a:stretch>
            </p:blipFill>
            <p:spPr bwMode="auto">
              <a:xfrm>
                <a:off x="20168346" y="18809816"/>
                <a:ext cx="4526169" cy="3135784"/>
              </a:xfrm>
              <a:prstGeom prst="rect">
                <a:avLst/>
              </a:prstGeom>
              <a:noFill/>
              <a:ln w="9525" cap="flat" cmpd="sng" algn="ctr">
                <a:noFill/>
                <a:prstDash val="solid"/>
                <a:miter lim="800000"/>
                <a:headEnd/>
                <a:tailEnd/>
              </a:ln>
            </p:spPr>
          </p:pic>
          <p:sp>
            <p:nvSpPr>
              <p:cNvPr id="32" name="TextBox 31"/>
              <p:cNvSpPr txBox="1"/>
              <p:nvPr/>
            </p:nvSpPr>
            <p:spPr>
              <a:xfrm>
                <a:off x="20626825" y="18066748"/>
                <a:ext cx="347331" cy="695094"/>
              </a:xfrm>
              <a:prstGeom prst="rect">
                <a:avLst/>
              </a:prstGeom>
              <a:noFill/>
            </p:spPr>
            <p:txBody>
              <a:bodyPr vert="vert270" wrap="square" lIns="65306" tIns="32653" rIns="65306" bIns="32653" rtlCol="0">
                <a:spAutoFit/>
              </a:bodyPr>
              <a:lstStyle/>
              <a:p>
                <a:pPr algn="l"/>
                <a:r>
                  <a:rPr lang="en-US" sz="1400" dirty="0"/>
                  <a:t>1kb </a:t>
                </a:r>
              </a:p>
            </p:txBody>
          </p:sp>
          <p:sp>
            <p:nvSpPr>
              <p:cNvPr id="33" name="TextBox 32"/>
              <p:cNvSpPr txBox="1"/>
              <p:nvPr/>
            </p:nvSpPr>
            <p:spPr>
              <a:xfrm>
                <a:off x="20069939" y="17983200"/>
                <a:ext cx="347331" cy="836486"/>
              </a:xfrm>
              <a:prstGeom prst="rect">
                <a:avLst/>
              </a:prstGeom>
              <a:noFill/>
            </p:spPr>
            <p:txBody>
              <a:bodyPr vert="vert270" wrap="square" lIns="65306" tIns="32653" rIns="65306" bIns="32653" rtlCol="0">
                <a:spAutoFit/>
              </a:bodyPr>
              <a:lstStyle/>
              <a:p>
                <a:pPr algn="l"/>
                <a:r>
                  <a:rPr lang="en-US" sz="1400" dirty="0"/>
                  <a:t>2-log </a:t>
                </a:r>
              </a:p>
            </p:txBody>
          </p:sp>
          <p:sp>
            <p:nvSpPr>
              <p:cNvPr id="73" name="TextBox 72"/>
              <p:cNvSpPr txBox="1"/>
              <p:nvPr/>
            </p:nvSpPr>
            <p:spPr>
              <a:xfrm>
                <a:off x="18748602" y="19325101"/>
                <a:ext cx="1471613" cy="265999"/>
              </a:xfrm>
              <a:prstGeom prst="rect">
                <a:avLst/>
              </a:prstGeom>
              <a:noFill/>
            </p:spPr>
            <p:txBody>
              <a:bodyPr wrap="square" lIns="65306" tIns="32653" rIns="65306" bIns="32653" rtlCol="0">
                <a:spAutoFit/>
              </a:bodyPr>
              <a:lstStyle/>
              <a:p>
                <a:r>
                  <a:rPr lang="en-US" sz="1300" dirty="0"/>
                  <a:t>10000</a:t>
                </a:r>
              </a:p>
            </p:txBody>
          </p:sp>
          <p:sp>
            <p:nvSpPr>
              <p:cNvPr id="76" name="TextBox 75"/>
              <p:cNvSpPr txBox="1"/>
              <p:nvPr/>
            </p:nvSpPr>
            <p:spPr>
              <a:xfrm>
                <a:off x="18796227" y="19479617"/>
                <a:ext cx="1471613" cy="265999"/>
              </a:xfrm>
              <a:prstGeom prst="rect">
                <a:avLst/>
              </a:prstGeom>
              <a:noFill/>
            </p:spPr>
            <p:txBody>
              <a:bodyPr wrap="square" lIns="65306" tIns="32653" rIns="65306" bIns="32653" rtlCol="0">
                <a:spAutoFit/>
              </a:bodyPr>
              <a:lstStyle/>
              <a:p>
                <a:r>
                  <a:rPr lang="en-US" sz="1300" dirty="0"/>
                  <a:t>8000</a:t>
                </a:r>
              </a:p>
            </p:txBody>
          </p:sp>
          <p:sp>
            <p:nvSpPr>
              <p:cNvPr id="77" name="TextBox 76"/>
              <p:cNvSpPr txBox="1"/>
              <p:nvPr/>
            </p:nvSpPr>
            <p:spPr>
              <a:xfrm>
                <a:off x="18758127" y="19606617"/>
                <a:ext cx="1471613" cy="265999"/>
              </a:xfrm>
              <a:prstGeom prst="rect">
                <a:avLst/>
              </a:prstGeom>
              <a:noFill/>
            </p:spPr>
            <p:txBody>
              <a:bodyPr wrap="square" lIns="65306" tIns="32653" rIns="65306" bIns="32653" rtlCol="0">
                <a:spAutoFit/>
              </a:bodyPr>
              <a:lstStyle/>
              <a:p>
                <a:r>
                  <a:rPr lang="en-US" sz="1300" dirty="0"/>
                  <a:t>6000</a:t>
                </a:r>
              </a:p>
            </p:txBody>
          </p:sp>
          <p:sp>
            <p:nvSpPr>
              <p:cNvPr id="78" name="TextBox 77"/>
              <p:cNvSpPr txBox="1"/>
              <p:nvPr/>
            </p:nvSpPr>
            <p:spPr>
              <a:xfrm>
                <a:off x="18786702" y="19750551"/>
                <a:ext cx="1471613" cy="265999"/>
              </a:xfrm>
              <a:prstGeom prst="rect">
                <a:avLst/>
              </a:prstGeom>
              <a:noFill/>
            </p:spPr>
            <p:txBody>
              <a:bodyPr wrap="square" lIns="65306" tIns="32653" rIns="65306" bIns="32653" rtlCol="0">
                <a:spAutoFit/>
              </a:bodyPr>
              <a:lstStyle/>
              <a:p>
                <a:r>
                  <a:rPr lang="en-US" sz="1300" dirty="0"/>
                  <a:t>5000</a:t>
                </a:r>
              </a:p>
            </p:txBody>
          </p:sp>
          <p:sp>
            <p:nvSpPr>
              <p:cNvPr id="369" name="TextBox 368"/>
              <p:cNvSpPr txBox="1"/>
              <p:nvPr/>
            </p:nvSpPr>
            <p:spPr>
              <a:xfrm>
                <a:off x="19697178" y="17699032"/>
                <a:ext cx="971550" cy="327554"/>
              </a:xfrm>
              <a:prstGeom prst="rect">
                <a:avLst/>
              </a:prstGeom>
              <a:noFill/>
            </p:spPr>
            <p:txBody>
              <a:bodyPr wrap="square" lIns="65306" tIns="32653" rIns="65306" bIns="32653" rtlCol="0">
                <a:spAutoFit/>
              </a:bodyPr>
              <a:lstStyle/>
              <a:p>
                <a:r>
                  <a:rPr lang="en-US" sz="1700" b="1" dirty="0"/>
                  <a:t>#4</a:t>
                </a:r>
              </a:p>
            </p:txBody>
          </p:sp>
          <p:sp>
            <p:nvSpPr>
              <p:cNvPr id="371" name="TextBox 370"/>
              <p:cNvSpPr txBox="1"/>
              <p:nvPr/>
            </p:nvSpPr>
            <p:spPr>
              <a:xfrm>
                <a:off x="21766485" y="21679601"/>
                <a:ext cx="3071359" cy="265999"/>
              </a:xfrm>
              <a:prstGeom prst="rect">
                <a:avLst/>
              </a:prstGeom>
              <a:noFill/>
            </p:spPr>
            <p:txBody>
              <a:bodyPr wrap="square" lIns="65306" tIns="32653" rIns="65306" bIns="32653" rtlCol="0">
                <a:spAutoFit/>
              </a:bodyPr>
              <a:lstStyle/>
              <a:p>
                <a:pPr algn="l"/>
                <a:r>
                  <a:rPr lang="en-US" sz="1300" dirty="0"/>
                  <a:t>Bacmid DNA PCR</a:t>
                </a:r>
              </a:p>
            </p:txBody>
          </p:sp>
          <p:sp>
            <p:nvSpPr>
              <p:cNvPr id="34" name="TextBox 33"/>
              <p:cNvSpPr txBox="1"/>
              <p:nvPr/>
            </p:nvSpPr>
            <p:spPr>
              <a:xfrm>
                <a:off x="21100959" y="16414296"/>
                <a:ext cx="562775" cy="2527151"/>
              </a:xfrm>
              <a:prstGeom prst="rect">
                <a:avLst/>
              </a:prstGeom>
              <a:noFill/>
            </p:spPr>
            <p:txBody>
              <a:bodyPr vert="vert270" wrap="square" lIns="65306" tIns="32653" rIns="65306" bIns="32653" rtlCol="0">
                <a:spAutoFit/>
              </a:bodyPr>
              <a:lstStyle/>
              <a:p>
                <a:pPr algn="l"/>
                <a:r>
                  <a:rPr lang="en-US" sz="1400" dirty="0"/>
                  <a:t>Trunc Bac PCR M13 For + trunc RP</a:t>
                </a:r>
              </a:p>
            </p:txBody>
          </p:sp>
          <p:sp>
            <p:nvSpPr>
              <p:cNvPr id="118" name="TextBox 117"/>
              <p:cNvSpPr txBox="1"/>
              <p:nvPr/>
            </p:nvSpPr>
            <p:spPr>
              <a:xfrm>
                <a:off x="21634907" y="16026130"/>
                <a:ext cx="347331" cy="2890764"/>
              </a:xfrm>
              <a:prstGeom prst="rect">
                <a:avLst/>
              </a:prstGeom>
              <a:noFill/>
            </p:spPr>
            <p:txBody>
              <a:bodyPr vert="vert270" wrap="square" lIns="65306" tIns="32653" rIns="65306" bIns="32653" rtlCol="0">
                <a:spAutoFit/>
              </a:bodyPr>
              <a:lstStyle/>
              <a:p>
                <a:pPr algn="l"/>
                <a:r>
                  <a:rPr lang="en-US" sz="1400" dirty="0"/>
                  <a:t>Trunc Bac PCR M13 For+ FL RP</a:t>
                </a:r>
              </a:p>
            </p:txBody>
          </p:sp>
          <p:sp>
            <p:nvSpPr>
              <p:cNvPr id="35" name="TextBox 34"/>
              <p:cNvSpPr txBox="1"/>
              <p:nvPr/>
            </p:nvSpPr>
            <p:spPr>
              <a:xfrm>
                <a:off x="22033139" y="16156940"/>
                <a:ext cx="347331" cy="2856056"/>
              </a:xfrm>
              <a:prstGeom prst="rect">
                <a:avLst/>
              </a:prstGeom>
              <a:noFill/>
            </p:spPr>
            <p:txBody>
              <a:bodyPr vert="vert270" wrap="square" lIns="65306" tIns="32653" rIns="65306" bIns="32653" rtlCol="0">
                <a:spAutoFit/>
              </a:bodyPr>
              <a:lstStyle/>
              <a:p>
                <a:pPr algn="l"/>
                <a:r>
                  <a:rPr lang="en-US" sz="1400" dirty="0"/>
                  <a:t>FL Bac 1 PCR M13For + trunc RP</a:t>
                </a:r>
              </a:p>
            </p:txBody>
          </p:sp>
          <p:sp>
            <p:nvSpPr>
              <p:cNvPr id="119" name="TextBox 118"/>
              <p:cNvSpPr txBox="1"/>
              <p:nvPr/>
            </p:nvSpPr>
            <p:spPr>
              <a:xfrm>
                <a:off x="22668651" y="16254730"/>
                <a:ext cx="347331" cy="2736192"/>
              </a:xfrm>
              <a:prstGeom prst="rect">
                <a:avLst/>
              </a:prstGeom>
              <a:noFill/>
            </p:spPr>
            <p:txBody>
              <a:bodyPr vert="vert270" wrap="square" lIns="65306" tIns="32653" rIns="65306" bIns="32653" rtlCol="0">
                <a:spAutoFit/>
              </a:bodyPr>
              <a:lstStyle/>
              <a:p>
                <a:pPr algn="l"/>
                <a:r>
                  <a:rPr lang="en-US" sz="1400" dirty="0"/>
                  <a:t>FL Bac 1 PCR M13 For + FL RP </a:t>
                </a:r>
              </a:p>
            </p:txBody>
          </p:sp>
          <p:sp>
            <p:nvSpPr>
              <p:cNvPr id="120" name="TextBox 119"/>
              <p:cNvSpPr txBox="1"/>
              <p:nvPr/>
            </p:nvSpPr>
            <p:spPr>
              <a:xfrm>
                <a:off x="23645645" y="16150590"/>
                <a:ext cx="347331" cy="2727846"/>
              </a:xfrm>
              <a:prstGeom prst="rect">
                <a:avLst/>
              </a:prstGeom>
              <a:noFill/>
            </p:spPr>
            <p:txBody>
              <a:bodyPr vert="vert270" wrap="square" lIns="65306" tIns="32653" rIns="65306" bIns="32653" rtlCol="0">
                <a:spAutoFit/>
              </a:bodyPr>
              <a:lstStyle/>
              <a:p>
                <a:pPr algn="l"/>
                <a:r>
                  <a:rPr lang="en-US" sz="1400" dirty="0"/>
                  <a:t>FL Bac 2 PCR M13 For + FL RP</a:t>
                </a:r>
              </a:p>
            </p:txBody>
          </p:sp>
          <p:sp>
            <p:nvSpPr>
              <p:cNvPr id="36" name="TextBox 35"/>
              <p:cNvSpPr txBox="1"/>
              <p:nvPr/>
            </p:nvSpPr>
            <p:spPr>
              <a:xfrm>
                <a:off x="23154851" y="16177260"/>
                <a:ext cx="347331" cy="2821862"/>
              </a:xfrm>
              <a:prstGeom prst="rect">
                <a:avLst/>
              </a:prstGeom>
              <a:noFill/>
            </p:spPr>
            <p:txBody>
              <a:bodyPr vert="vert270" wrap="square" lIns="65306" tIns="32653" rIns="65306" bIns="32653" rtlCol="0">
                <a:spAutoFit/>
              </a:bodyPr>
              <a:lstStyle/>
              <a:p>
                <a:pPr algn="l"/>
                <a:r>
                  <a:rPr lang="en-US" sz="1400" dirty="0"/>
                  <a:t>FL Bac 2 PCR M13 For + trunc RP</a:t>
                </a:r>
              </a:p>
            </p:txBody>
          </p:sp>
          <p:cxnSp>
            <p:nvCxnSpPr>
              <p:cNvPr id="180" name="Straight Arrow Connector 179"/>
              <p:cNvCxnSpPr>
                <a:stCxn id="118" idx="2"/>
              </p:cNvCxnSpPr>
              <p:nvPr/>
            </p:nvCxnSpPr>
            <p:spPr bwMode="auto">
              <a:xfrm rot="16200000" flipH="1">
                <a:off x="21705758" y="19019708"/>
                <a:ext cx="209306" cy="3677"/>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82" name="Straight Arrow Connector 181"/>
              <p:cNvCxnSpPr>
                <a:stCxn id="119" idx="2"/>
              </p:cNvCxnSpPr>
              <p:nvPr/>
            </p:nvCxnSpPr>
            <p:spPr bwMode="auto">
              <a:xfrm rot="16200000" flipH="1">
                <a:off x="22707319" y="19125919"/>
                <a:ext cx="287678" cy="17683"/>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84" name="Straight Arrow Connector 183"/>
              <p:cNvCxnSpPr>
                <a:stCxn id="36" idx="2"/>
              </p:cNvCxnSpPr>
              <p:nvPr/>
            </p:nvCxnSpPr>
            <p:spPr bwMode="auto">
              <a:xfrm rot="5400000">
                <a:off x="23173595" y="19142728"/>
                <a:ext cx="298528" cy="11317"/>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88" name="Straight Arrow Connector 187"/>
              <p:cNvCxnSpPr>
                <a:stCxn id="120" idx="2"/>
              </p:cNvCxnSpPr>
              <p:nvPr/>
            </p:nvCxnSpPr>
            <p:spPr bwMode="auto">
              <a:xfrm rot="16200000" flipH="1">
                <a:off x="23644398" y="19053348"/>
                <a:ext cx="381114" cy="31289"/>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92" name="Straight Arrow Connector 191"/>
              <p:cNvCxnSpPr>
                <a:stCxn id="35" idx="2"/>
              </p:cNvCxnSpPr>
              <p:nvPr/>
            </p:nvCxnSpPr>
            <p:spPr bwMode="auto">
              <a:xfrm rot="16200000" flipH="1">
                <a:off x="22057700" y="19162100"/>
                <a:ext cx="303704" cy="549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94" name="Straight Arrow Connector 193"/>
              <p:cNvCxnSpPr>
                <a:stCxn id="34" idx="2"/>
              </p:cNvCxnSpPr>
              <p:nvPr/>
            </p:nvCxnSpPr>
            <p:spPr bwMode="auto">
              <a:xfrm rot="16200000" flipH="1">
                <a:off x="21304897" y="19018896"/>
                <a:ext cx="165703" cy="10803"/>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96" name="Straight Arrow Connector 195"/>
              <p:cNvCxnSpPr>
                <a:stCxn id="32" idx="2"/>
              </p:cNvCxnSpPr>
              <p:nvPr/>
            </p:nvCxnSpPr>
            <p:spPr bwMode="auto">
              <a:xfrm rot="16200000" flipH="1">
                <a:off x="20638416" y="18923916"/>
                <a:ext cx="326258" cy="2109"/>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200" name="Straight Arrow Connector 199"/>
              <p:cNvCxnSpPr>
                <a:stCxn id="33" idx="2"/>
              </p:cNvCxnSpPr>
              <p:nvPr/>
            </p:nvCxnSpPr>
            <p:spPr bwMode="auto">
              <a:xfrm rot="16200000" flipH="1">
                <a:off x="20074569" y="18988721"/>
                <a:ext cx="363664" cy="25593"/>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grpSp>
      <p:grpSp>
        <p:nvGrpSpPr>
          <p:cNvPr id="150" name="Group 149"/>
          <p:cNvGrpSpPr/>
          <p:nvPr/>
        </p:nvGrpSpPr>
        <p:grpSpPr>
          <a:xfrm>
            <a:off x="15921848" y="10417442"/>
            <a:ext cx="8678053" cy="9119240"/>
            <a:chOff x="15893273" y="7245617"/>
            <a:chExt cx="8678053" cy="9119240"/>
          </a:xfrm>
        </p:grpSpPr>
        <p:sp>
          <p:nvSpPr>
            <p:cNvPr id="28" name="TextBox 27"/>
            <p:cNvSpPr txBox="1"/>
            <p:nvPr/>
          </p:nvSpPr>
          <p:spPr>
            <a:xfrm>
              <a:off x="20601442" y="12958353"/>
              <a:ext cx="393498" cy="528643"/>
            </a:xfrm>
            <a:prstGeom prst="rect">
              <a:avLst/>
            </a:prstGeom>
            <a:noFill/>
          </p:spPr>
          <p:txBody>
            <a:bodyPr vert="vert270" wrap="square" lIns="65306" tIns="32653" rIns="65306" bIns="32653" rtlCol="0">
              <a:spAutoFit/>
            </a:bodyPr>
            <a:lstStyle/>
            <a:p>
              <a:pPr algn="l"/>
              <a:r>
                <a:rPr lang="en-US" sz="1700" dirty="0"/>
                <a:t>1kb </a:t>
              </a:r>
            </a:p>
          </p:txBody>
        </p:sp>
        <p:pic>
          <p:nvPicPr>
            <p:cNvPr id="2072" name="Picture 24"/>
            <p:cNvPicPr>
              <a:picLocks noChangeAspect="1" noChangeArrowheads="1"/>
            </p:cNvPicPr>
            <p:nvPr/>
          </p:nvPicPr>
          <p:blipFill>
            <a:blip r:embed="rId7" cstate="print"/>
            <a:srcRect/>
            <a:stretch>
              <a:fillRect/>
            </a:stretch>
          </p:blipFill>
          <p:spPr bwMode="auto">
            <a:xfrm>
              <a:off x="16186604" y="13537793"/>
              <a:ext cx="4391933" cy="2717800"/>
            </a:xfrm>
            <a:prstGeom prst="rect">
              <a:avLst/>
            </a:prstGeom>
            <a:noFill/>
            <a:ln w="9525" cap="flat" cmpd="sng" algn="ctr">
              <a:noFill/>
              <a:prstDash val="solid"/>
              <a:miter lim="800000"/>
              <a:headEnd/>
              <a:tailEnd/>
            </a:ln>
          </p:spPr>
        </p:pic>
        <p:sp>
          <p:nvSpPr>
            <p:cNvPr id="67" name="TextBox 66"/>
            <p:cNvSpPr txBox="1"/>
            <p:nvPr/>
          </p:nvSpPr>
          <p:spPr>
            <a:xfrm>
              <a:off x="19392855" y="15140114"/>
              <a:ext cx="1471613" cy="265999"/>
            </a:xfrm>
            <a:prstGeom prst="rect">
              <a:avLst/>
            </a:prstGeom>
            <a:noFill/>
          </p:spPr>
          <p:txBody>
            <a:bodyPr wrap="square" lIns="65306" tIns="32653" rIns="65306" bIns="32653" rtlCol="0">
              <a:spAutoFit/>
            </a:bodyPr>
            <a:lstStyle/>
            <a:p>
              <a:r>
                <a:rPr lang="en-US" sz="1300" dirty="0"/>
                <a:t>2500</a:t>
              </a:r>
            </a:p>
          </p:txBody>
        </p:sp>
        <p:sp>
          <p:nvSpPr>
            <p:cNvPr id="69" name="TextBox 68"/>
            <p:cNvSpPr txBox="1"/>
            <p:nvPr/>
          </p:nvSpPr>
          <p:spPr>
            <a:xfrm>
              <a:off x="19467286" y="14928084"/>
              <a:ext cx="1471613" cy="265999"/>
            </a:xfrm>
            <a:prstGeom prst="rect">
              <a:avLst/>
            </a:prstGeom>
            <a:noFill/>
          </p:spPr>
          <p:txBody>
            <a:bodyPr wrap="square" lIns="65306" tIns="32653" rIns="65306" bIns="32653" rtlCol="0">
              <a:spAutoFit/>
            </a:bodyPr>
            <a:lstStyle/>
            <a:p>
              <a:r>
                <a:rPr lang="en-US" sz="1300" dirty="0"/>
                <a:t>3000</a:t>
              </a:r>
            </a:p>
          </p:txBody>
        </p:sp>
        <p:sp>
          <p:nvSpPr>
            <p:cNvPr id="70" name="TextBox 69"/>
            <p:cNvSpPr txBox="1"/>
            <p:nvPr/>
          </p:nvSpPr>
          <p:spPr>
            <a:xfrm>
              <a:off x="19441524" y="14441816"/>
              <a:ext cx="1471613" cy="265999"/>
            </a:xfrm>
            <a:prstGeom prst="rect">
              <a:avLst/>
            </a:prstGeom>
            <a:noFill/>
          </p:spPr>
          <p:txBody>
            <a:bodyPr wrap="square" lIns="65306" tIns="32653" rIns="65306" bIns="32653" rtlCol="0">
              <a:spAutoFit/>
            </a:bodyPr>
            <a:lstStyle/>
            <a:p>
              <a:r>
                <a:rPr lang="en-US" sz="1300" dirty="0"/>
                <a:t>5000</a:t>
              </a:r>
            </a:p>
          </p:txBody>
        </p:sp>
        <p:sp>
          <p:nvSpPr>
            <p:cNvPr id="71" name="TextBox 70"/>
            <p:cNvSpPr txBox="1"/>
            <p:nvPr/>
          </p:nvSpPr>
          <p:spPr>
            <a:xfrm>
              <a:off x="19490962" y="14708918"/>
              <a:ext cx="1471613" cy="265999"/>
            </a:xfrm>
            <a:prstGeom prst="rect">
              <a:avLst/>
            </a:prstGeom>
            <a:noFill/>
          </p:spPr>
          <p:txBody>
            <a:bodyPr wrap="square" lIns="65306" tIns="32653" rIns="65306" bIns="32653" rtlCol="0">
              <a:spAutoFit/>
            </a:bodyPr>
            <a:lstStyle/>
            <a:p>
              <a:r>
                <a:rPr lang="en-US" sz="1300" dirty="0"/>
                <a:t>4000</a:t>
              </a:r>
            </a:p>
          </p:txBody>
        </p:sp>
        <p:cxnSp>
          <p:nvCxnSpPr>
            <p:cNvPr id="98" name="Straight Arrow Connector 97"/>
            <p:cNvCxnSpPr/>
            <p:nvPr/>
          </p:nvCxnSpPr>
          <p:spPr bwMode="auto">
            <a:xfrm flipV="1">
              <a:off x="15948933" y="15137794"/>
              <a:ext cx="342900" cy="3810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00" name="Straight Arrow Connector 99"/>
            <p:cNvCxnSpPr/>
            <p:nvPr/>
          </p:nvCxnSpPr>
          <p:spPr bwMode="auto">
            <a:xfrm flipV="1">
              <a:off x="15982270" y="14681200"/>
              <a:ext cx="311830" cy="7861"/>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02" name="Straight Arrow Connector 101"/>
            <p:cNvCxnSpPr/>
            <p:nvPr/>
          </p:nvCxnSpPr>
          <p:spPr bwMode="auto">
            <a:xfrm>
              <a:off x="15939408" y="14121794"/>
              <a:ext cx="280988" cy="6350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05" name="Straight Arrow Connector 104"/>
            <p:cNvCxnSpPr/>
            <p:nvPr/>
          </p:nvCxnSpPr>
          <p:spPr bwMode="auto">
            <a:xfrm flipV="1">
              <a:off x="15948933" y="14443527"/>
              <a:ext cx="304800" cy="8467"/>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10" name="Straight Arrow Connector 109"/>
            <p:cNvCxnSpPr/>
            <p:nvPr/>
          </p:nvCxnSpPr>
          <p:spPr bwMode="auto">
            <a:xfrm flipV="1">
              <a:off x="16006083" y="14884400"/>
              <a:ext cx="300717" cy="24795"/>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111" name="TextBox 110"/>
            <p:cNvSpPr txBox="1"/>
            <p:nvPr/>
          </p:nvSpPr>
          <p:spPr>
            <a:xfrm>
              <a:off x="19430411" y="15389638"/>
              <a:ext cx="1471613" cy="265999"/>
            </a:xfrm>
            <a:prstGeom prst="rect">
              <a:avLst/>
            </a:prstGeom>
            <a:noFill/>
          </p:spPr>
          <p:txBody>
            <a:bodyPr wrap="square" lIns="65306" tIns="32653" rIns="65306" bIns="32653" rtlCol="0">
              <a:spAutoFit/>
            </a:bodyPr>
            <a:lstStyle/>
            <a:p>
              <a:r>
                <a:rPr lang="en-US" sz="1300" dirty="0"/>
                <a:t>2000</a:t>
              </a:r>
            </a:p>
          </p:txBody>
        </p:sp>
        <p:pic>
          <p:nvPicPr>
            <p:cNvPr id="3" name="Picture 3"/>
            <p:cNvPicPr>
              <a:picLocks noChangeAspect="1" noChangeArrowheads="1"/>
            </p:cNvPicPr>
            <p:nvPr/>
          </p:nvPicPr>
          <p:blipFill>
            <a:blip r:embed="rId8" cstate="print"/>
            <a:srcRect/>
            <a:stretch>
              <a:fillRect/>
            </a:stretch>
          </p:blipFill>
          <p:spPr bwMode="auto">
            <a:xfrm>
              <a:off x="20563570" y="13474902"/>
              <a:ext cx="4007756" cy="2889955"/>
            </a:xfrm>
            <a:prstGeom prst="rect">
              <a:avLst/>
            </a:prstGeom>
            <a:noFill/>
            <a:ln w="9525">
              <a:noFill/>
              <a:miter lim="800000"/>
              <a:headEnd/>
              <a:tailEnd/>
            </a:ln>
          </p:spPr>
        </p:pic>
        <p:sp>
          <p:nvSpPr>
            <p:cNvPr id="26" name="TextBox 25"/>
            <p:cNvSpPr txBox="1"/>
            <p:nvPr/>
          </p:nvSpPr>
          <p:spPr>
            <a:xfrm>
              <a:off x="16821965" y="13072813"/>
              <a:ext cx="3071359" cy="265999"/>
            </a:xfrm>
            <a:prstGeom prst="rect">
              <a:avLst/>
            </a:prstGeom>
            <a:noFill/>
          </p:spPr>
          <p:txBody>
            <a:bodyPr wrap="square" lIns="65306" tIns="32653" rIns="65306" bIns="32653" rtlCol="0">
              <a:spAutoFit/>
            </a:bodyPr>
            <a:lstStyle/>
            <a:p>
              <a:r>
                <a:rPr lang="en-US" sz="1300" b="1" dirty="0"/>
                <a:t>Truncated gp125  diagnostic digest </a:t>
              </a:r>
            </a:p>
          </p:txBody>
        </p:sp>
        <p:sp>
          <p:nvSpPr>
            <p:cNvPr id="37" name="TextBox 36"/>
            <p:cNvSpPr txBox="1"/>
            <p:nvPr/>
          </p:nvSpPr>
          <p:spPr>
            <a:xfrm>
              <a:off x="17013192" y="13458372"/>
              <a:ext cx="4880883" cy="496831"/>
            </a:xfrm>
            <a:prstGeom prst="rect">
              <a:avLst/>
            </a:prstGeom>
            <a:noFill/>
          </p:spPr>
          <p:txBody>
            <a:bodyPr wrap="square" lIns="65306" tIns="32653" rIns="65306" bIns="32653" rtlCol="0">
              <a:spAutoFit/>
            </a:bodyPr>
            <a:lstStyle/>
            <a:p>
              <a:pPr algn="l"/>
              <a:r>
                <a:rPr lang="en-US" sz="1400" dirty="0"/>
                <a:t>DH5</a:t>
              </a:r>
              <a:r>
                <a:rPr lang="el-GR" sz="1400" dirty="0">
                  <a:latin typeface="Times New Roman" pitchFamily="18" charset="0"/>
                </a:rPr>
                <a:t> α</a:t>
              </a:r>
              <a:r>
                <a:rPr lang="en-US" sz="1400" dirty="0"/>
                <a:t> colonies containing trunc plasmid        </a:t>
              </a:r>
            </a:p>
            <a:p>
              <a:pPr algn="l"/>
              <a:r>
                <a:rPr lang="en-US" sz="1400" dirty="0"/>
                <a:t>1         2       3        4       5       6</a:t>
              </a:r>
            </a:p>
          </p:txBody>
        </p:sp>
        <p:sp>
          <p:nvSpPr>
            <p:cNvPr id="38" name="TextBox 37"/>
            <p:cNvSpPr txBox="1"/>
            <p:nvPr/>
          </p:nvSpPr>
          <p:spPr>
            <a:xfrm>
              <a:off x="21018501" y="13811250"/>
              <a:ext cx="3136899" cy="496831"/>
            </a:xfrm>
            <a:prstGeom prst="rect">
              <a:avLst/>
            </a:prstGeom>
            <a:noFill/>
          </p:spPr>
          <p:txBody>
            <a:bodyPr wrap="square" lIns="65306" tIns="32653" rIns="65306" bIns="32653" rtlCol="0">
              <a:spAutoFit/>
            </a:bodyPr>
            <a:lstStyle/>
            <a:p>
              <a:pPr algn="l"/>
              <a:r>
                <a:rPr lang="en-US" sz="1400" dirty="0"/>
                <a:t>DH5</a:t>
              </a:r>
              <a:r>
                <a:rPr lang="el-GR" sz="1400" dirty="0">
                  <a:latin typeface="Times New Roman" pitchFamily="18" charset="0"/>
                </a:rPr>
                <a:t> α</a:t>
              </a:r>
              <a:r>
                <a:rPr lang="en-US" sz="1400" dirty="0"/>
                <a:t> colonies containing FL plasmid    </a:t>
              </a:r>
            </a:p>
            <a:p>
              <a:pPr algn="l"/>
              <a:r>
                <a:rPr lang="en-US" sz="1400" dirty="0"/>
                <a:t>1      2        3      4     5      6     </a:t>
              </a:r>
            </a:p>
          </p:txBody>
        </p:sp>
        <p:sp>
          <p:nvSpPr>
            <p:cNvPr id="115" name="TextBox 114"/>
            <p:cNvSpPr txBox="1"/>
            <p:nvPr/>
          </p:nvSpPr>
          <p:spPr>
            <a:xfrm>
              <a:off x="23810346" y="11234057"/>
              <a:ext cx="393498" cy="2382056"/>
            </a:xfrm>
            <a:prstGeom prst="rect">
              <a:avLst/>
            </a:prstGeom>
            <a:noFill/>
          </p:spPr>
          <p:txBody>
            <a:bodyPr vert="vert270" wrap="square" lIns="65306" tIns="32653" rIns="65306" bIns="32653" rtlCol="0">
              <a:spAutoFit/>
            </a:bodyPr>
            <a:lstStyle/>
            <a:p>
              <a:pPr algn="l"/>
              <a:r>
                <a:rPr lang="en-US" sz="1700" dirty="0"/>
                <a:t>pF HindIII single digest</a:t>
              </a:r>
            </a:p>
          </p:txBody>
        </p:sp>
        <p:sp>
          <p:nvSpPr>
            <p:cNvPr id="127" name="TextBox 126"/>
            <p:cNvSpPr txBox="1"/>
            <p:nvPr/>
          </p:nvSpPr>
          <p:spPr>
            <a:xfrm>
              <a:off x="24167534" y="12017830"/>
              <a:ext cx="393498" cy="1518910"/>
            </a:xfrm>
            <a:prstGeom prst="rect">
              <a:avLst/>
            </a:prstGeom>
            <a:noFill/>
          </p:spPr>
          <p:txBody>
            <a:bodyPr vert="vert270" wrap="square" lIns="65306" tIns="32653" rIns="65306" bIns="32653" rtlCol="0">
              <a:spAutoFit/>
            </a:bodyPr>
            <a:lstStyle/>
            <a:p>
              <a:pPr algn="l"/>
              <a:r>
                <a:rPr lang="en-US" sz="1700" dirty="0"/>
                <a:t>pF undigested </a:t>
              </a:r>
            </a:p>
          </p:txBody>
        </p:sp>
        <p:sp>
          <p:nvSpPr>
            <p:cNvPr id="29" name="TextBox 28"/>
            <p:cNvSpPr txBox="1"/>
            <p:nvPr/>
          </p:nvSpPr>
          <p:spPr>
            <a:xfrm>
              <a:off x="21197887" y="13097228"/>
              <a:ext cx="2238828" cy="466053"/>
            </a:xfrm>
            <a:prstGeom prst="rect">
              <a:avLst/>
            </a:prstGeom>
            <a:noFill/>
          </p:spPr>
          <p:txBody>
            <a:bodyPr wrap="square" lIns="65306" tIns="32653" rIns="65306" bIns="32653" rtlCol="0">
              <a:spAutoFit/>
            </a:bodyPr>
            <a:lstStyle/>
            <a:p>
              <a:r>
                <a:rPr lang="en-US" sz="1300" b="1" dirty="0"/>
                <a:t>Full Length gp125 diagnostic digest </a:t>
              </a:r>
            </a:p>
          </p:txBody>
        </p:sp>
        <p:sp>
          <p:nvSpPr>
            <p:cNvPr id="358" name="TextBox 357"/>
            <p:cNvSpPr txBox="1"/>
            <p:nvPr/>
          </p:nvSpPr>
          <p:spPr>
            <a:xfrm>
              <a:off x="15893273" y="7245617"/>
              <a:ext cx="1163638" cy="327554"/>
            </a:xfrm>
            <a:prstGeom prst="rect">
              <a:avLst/>
            </a:prstGeom>
            <a:noFill/>
          </p:spPr>
          <p:txBody>
            <a:bodyPr wrap="square" lIns="65306" tIns="32653" rIns="65306" bIns="32653" rtlCol="0">
              <a:spAutoFit/>
            </a:bodyPr>
            <a:lstStyle/>
            <a:p>
              <a:r>
                <a:rPr lang="en-US" sz="1700" b="1" dirty="0"/>
                <a:t>#2</a:t>
              </a:r>
            </a:p>
          </p:txBody>
        </p:sp>
        <p:cxnSp>
          <p:nvCxnSpPr>
            <p:cNvPr id="94" name="Straight Arrow Connector 93"/>
            <p:cNvCxnSpPr/>
            <p:nvPr/>
          </p:nvCxnSpPr>
          <p:spPr bwMode="auto">
            <a:xfrm>
              <a:off x="20328618" y="15041235"/>
              <a:ext cx="480332" cy="826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96" name="Straight Arrow Connector 95"/>
            <p:cNvCxnSpPr/>
            <p:nvPr/>
          </p:nvCxnSpPr>
          <p:spPr bwMode="auto">
            <a:xfrm>
              <a:off x="20328619" y="15235968"/>
              <a:ext cx="494619" cy="16732"/>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13" name="Straight Arrow Connector 112"/>
            <p:cNvCxnSpPr/>
            <p:nvPr/>
          </p:nvCxnSpPr>
          <p:spPr bwMode="auto">
            <a:xfrm>
              <a:off x="20271468" y="15460336"/>
              <a:ext cx="423182" cy="3366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92" name="Straight Arrow Connector 91"/>
            <p:cNvCxnSpPr/>
            <p:nvPr/>
          </p:nvCxnSpPr>
          <p:spPr bwMode="auto">
            <a:xfrm>
              <a:off x="20376244" y="14812635"/>
              <a:ext cx="389844" cy="3366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90" name="Straight Arrow Connector 89"/>
            <p:cNvCxnSpPr/>
            <p:nvPr/>
          </p:nvCxnSpPr>
          <p:spPr bwMode="auto">
            <a:xfrm>
              <a:off x="20346989" y="14582422"/>
              <a:ext cx="342220" cy="8870"/>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43" name="Straight Arrow Connector 142"/>
            <p:cNvCxnSpPr/>
            <p:nvPr/>
          </p:nvCxnSpPr>
          <p:spPr bwMode="auto">
            <a:xfrm rot="5400000">
              <a:off x="23187505" y="13968765"/>
              <a:ext cx="962781" cy="93789"/>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45" name="Straight Arrow Connector 144"/>
            <p:cNvCxnSpPr>
              <a:stCxn id="127" idx="2"/>
            </p:cNvCxnSpPr>
            <p:nvPr/>
          </p:nvCxnSpPr>
          <p:spPr bwMode="auto">
            <a:xfrm rot="16200000" flipH="1">
              <a:off x="23881060" y="14019962"/>
              <a:ext cx="985256" cy="18811"/>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147" name="Straight Arrow Connector 146"/>
            <p:cNvCxnSpPr>
              <a:stCxn id="115" idx="2"/>
            </p:cNvCxnSpPr>
            <p:nvPr/>
          </p:nvCxnSpPr>
          <p:spPr bwMode="auto">
            <a:xfrm rot="5400000">
              <a:off x="23539753" y="14048191"/>
              <a:ext cx="899420" cy="35265"/>
            </a:xfrm>
            <a:prstGeom prst="straightConnector1">
              <a:avLst/>
            </a:prstGeom>
            <a:solidFill>
              <a:schemeClr val="bg1"/>
            </a:solidFill>
            <a:ln w="9525" cap="flat" cmpd="sng" algn="ctr">
              <a:solidFill>
                <a:schemeClr val="tx1"/>
              </a:solidFill>
              <a:prstDash val="solid"/>
              <a:round/>
              <a:headEnd type="none" w="med" len="med"/>
              <a:tailEnd type="arrow"/>
            </a:ln>
            <a:effectLst/>
          </p:spPr>
        </p:cxnSp>
        <p:cxnSp>
          <p:nvCxnSpPr>
            <p:cNvPr id="204" name="Straight Arrow Connector 203"/>
            <p:cNvCxnSpPr>
              <a:stCxn id="28" idx="2"/>
            </p:cNvCxnSpPr>
            <p:nvPr/>
          </p:nvCxnSpPr>
          <p:spPr bwMode="auto">
            <a:xfrm rot="16200000" flipH="1">
              <a:off x="20666843" y="13618343"/>
              <a:ext cx="267104" cy="4409"/>
            </a:xfrm>
            <a:prstGeom prst="straightConnector1">
              <a:avLst/>
            </a:prstGeom>
            <a:solidFill>
              <a:schemeClr val="bg1"/>
            </a:solidFill>
            <a:ln w="9525" cap="flat" cmpd="sng" algn="ctr">
              <a:solidFill>
                <a:schemeClr val="tx1"/>
              </a:solidFill>
              <a:prstDash val="solid"/>
              <a:round/>
              <a:headEnd type="none" w="med" len="med"/>
              <a:tailEnd type="arrow"/>
            </a:ln>
            <a:effectLst/>
          </p:spPr>
        </p:cxnSp>
      </p:grpSp>
      <p:cxnSp>
        <p:nvCxnSpPr>
          <p:cNvPr id="208" name="Straight Arrow Connector 207"/>
          <p:cNvCxnSpPr>
            <a:stCxn id="21" idx="2"/>
          </p:cNvCxnSpPr>
          <p:nvPr/>
        </p:nvCxnSpPr>
        <p:spPr bwMode="auto">
          <a:xfrm rot="5400000">
            <a:off x="20324304" y="6766648"/>
            <a:ext cx="253963" cy="1312"/>
          </a:xfrm>
          <a:prstGeom prst="straightConnector1">
            <a:avLst/>
          </a:prstGeom>
          <a:solidFill>
            <a:schemeClr val="bg1"/>
          </a:solidFill>
          <a:ln w="9525" cap="flat" cmpd="sng" algn="ctr">
            <a:solidFill>
              <a:schemeClr val="tx1"/>
            </a:solidFill>
            <a:prstDash val="solid"/>
            <a:round/>
            <a:headEnd type="none" w="med" len="med"/>
            <a:tailEnd type="arrow"/>
          </a:ln>
          <a:effectLst/>
        </p:spPr>
      </p:cxnSp>
      <p:sp>
        <p:nvSpPr>
          <p:cNvPr id="153" name="TextBox 152"/>
          <p:cNvSpPr txBox="1"/>
          <p:nvPr/>
        </p:nvSpPr>
        <p:spPr>
          <a:xfrm>
            <a:off x="25079325" y="18449925"/>
            <a:ext cx="7277100" cy="1569660"/>
          </a:xfrm>
          <a:prstGeom prst="rect">
            <a:avLst/>
          </a:prstGeom>
          <a:noFill/>
        </p:spPr>
        <p:txBody>
          <a:bodyPr wrap="square" rtlCol="0">
            <a:spAutoFit/>
          </a:bodyPr>
          <a:lstStyle/>
          <a:p>
            <a:pPr algn="l"/>
            <a:r>
              <a:rPr lang="en-US" sz="1200" b="1" dirty="0"/>
              <a:t>Bac-to-Bac Baculovirus Expression System user manual </a:t>
            </a:r>
            <a:r>
              <a:rPr lang="en-US" sz="1200" dirty="0"/>
              <a:t>V. E 19 January 2009 10359. </a:t>
            </a:r>
            <a:r>
              <a:rPr lang="en-US" sz="1200" i="1" dirty="0"/>
              <a:t>invitrogen</a:t>
            </a:r>
            <a:r>
              <a:rPr lang="en-US" sz="1200" dirty="0"/>
              <a:t>.</a:t>
            </a:r>
          </a:p>
          <a:p>
            <a:pPr algn="l"/>
            <a:endParaRPr lang="en-US" sz="1200" dirty="0"/>
          </a:p>
          <a:p>
            <a:pPr algn="l"/>
            <a:r>
              <a:rPr lang="en-US" sz="1200" dirty="0"/>
              <a:t>Sanchez-Martinez, Demetrio., Patton, Joanne L., Stewart, John A., Pellet, Phillip E. </a:t>
            </a:r>
            <a:r>
              <a:rPr lang="en-US" sz="1200" b="1" dirty="0"/>
              <a:t>Detection of Epstein-Barr virus-specific antibodies by means of baculovirus-expressed EBV gp125.</a:t>
            </a:r>
            <a:r>
              <a:rPr lang="en-US" sz="1200" i="1" dirty="0"/>
              <a:t> </a:t>
            </a:r>
            <a:r>
              <a:rPr lang="en-US" sz="1200" dirty="0"/>
              <a:t>1995 </a:t>
            </a:r>
            <a:r>
              <a:rPr lang="en-US" sz="1200" i="1" dirty="0"/>
              <a:t>Elseiver Science B.V. Journal of Virological Methods 52. </a:t>
            </a:r>
            <a:r>
              <a:rPr lang="en-US" sz="1200" dirty="0"/>
              <a:t>SSDI 0166-0934(94)00157-X</a:t>
            </a:r>
          </a:p>
          <a:p>
            <a:pPr algn="l"/>
            <a:endParaRPr lang="en-US" sz="1200" dirty="0"/>
          </a:p>
          <a:p>
            <a:pPr algn="l"/>
            <a:r>
              <a:rPr lang="en-US" sz="1200" b="1" dirty="0"/>
              <a:t>Reviewed, UniProtKB/Swiss-Prot P03188 (GB_EBV9) </a:t>
            </a:r>
            <a:r>
              <a:rPr lang="en-US" sz="1200" dirty="0"/>
              <a:t>.V. 63. http://www.uniprot.org/uniprot/P03188.   Web. 2/5/10 </a:t>
            </a:r>
          </a:p>
        </p:txBody>
      </p:sp>
      <p:pic>
        <p:nvPicPr>
          <p:cNvPr id="5" name="Picture 2" descr="H:\Main Folder\Pictures\InnovaBio.bmp"/>
          <p:cNvPicPr>
            <a:picLocks noChangeAspect="1" noChangeArrowheads="1"/>
          </p:cNvPicPr>
          <p:nvPr/>
        </p:nvPicPr>
        <p:blipFill>
          <a:blip r:embed="rId9" cstate="print"/>
          <a:srcRect/>
          <a:stretch>
            <a:fillRect/>
          </a:stretch>
        </p:blipFill>
        <p:spPr bwMode="auto">
          <a:xfrm>
            <a:off x="400049" y="800318"/>
            <a:ext cx="4486276" cy="1857158"/>
          </a:xfrm>
          <a:prstGeom prst="rect">
            <a:avLst/>
          </a:prstGeom>
          <a:noFill/>
        </p:spPr>
      </p:pic>
      <p:pic>
        <p:nvPicPr>
          <p:cNvPr id="6" name="Picture 3"/>
          <p:cNvPicPr>
            <a:picLocks noChangeAspect="1" noChangeArrowheads="1"/>
          </p:cNvPicPr>
          <p:nvPr/>
        </p:nvPicPr>
        <p:blipFill>
          <a:blip r:embed="rId10" cstate="print"/>
          <a:srcRect/>
          <a:stretch>
            <a:fillRect/>
          </a:stretch>
        </p:blipFill>
        <p:spPr bwMode="auto">
          <a:xfrm>
            <a:off x="28403550" y="752475"/>
            <a:ext cx="4514850" cy="1828800"/>
          </a:xfrm>
          <a:prstGeom prst="rect">
            <a:avLst/>
          </a:prstGeom>
          <a:noFill/>
          <a:ln w="9525">
            <a:noFill/>
            <a:miter lim="800000"/>
            <a:headEnd/>
            <a:tailEnd/>
          </a:ln>
        </p:spPr>
      </p:pic>
      <p:sp>
        <p:nvSpPr>
          <p:cNvPr id="129" name="Text Box 27"/>
          <p:cNvSpPr txBox="1">
            <a:spLocks noChangeArrowheads="1"/>
          </p:cNvSpPr>
          <p:nvPr/>
        </p:nvSpPr>
        <p:spPr bwMode="auto">
          <a:xfrm>
            <a:off x="25060274" y="19916776"/>
            <a:ext cx="7515225" cy="68149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Acknowledgements </a:t>
            </a:r>
          </a:p>
        </p:txBody>
      </p:sp>
      <p:sp>
        <p:nvSpPr>
          <p:cNvPr id="130" name="TextBox 129"/>
          <p:cNvSpPr txBox="1"/>
          <p:nvPr/>
        </p:nvSpPr>
        <p:spPr>
          <a:xfrm>
            <a:off x="25323800" y="20669250"/>
            <a:ext cx="6915150" cy="923330"/>
          </a:xfrm>
          <a:prstGeom prst="rect">
            <a:avLst/>
          </a:prstGeom>
          <a:noFill/>
        </p:spPr>
        <p:txBody>
          <a:bodyPr wrap="square" rtlCol="0">
            <a:spAutoFit/>
          </a:bodyPr>
          <a:lstStyle/>
          <a:p>
            <a:pPr algn="l"/>
            <a:r>
              <a:rPr lang="en-US" sz="1800" dirty="0"/>
              <a:t>Special thanks to Janice Sugiyama, Dardan Sadrija, Mary L. Nelson, Alejandro Pabon, Nicholas D. Campbell, and everyone else at Innovabio. </a:t>
            </a:r>
          </a:p>
        </p:txBody>
      </p:sp>
      <p:sp>
        <p:nvSpPr>
          <p:cNvPr id="2061" name="Text Box 42"/>
          <p:cNvSpPr txBox="1">
            <a:spLocks noChangeArrowheads="1"/>
          </p:cNvSpPr>
          <p:nvPr/>
        </p:nvSpPr>
        <p:spPr bwMode="auto">
          <a:xfrm>
            <a:off x="514350" y="8109753"/>
            <a:ext cx="6743700" cy="69134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Introduction</a:t>
            </a:r>
          </a:p>
        </p:txBody>
      </p:sp>
      <p:sp>
        <p:nvSpPr>
          <p:cNvPr id="44" name="Text Box 10"/>
          <p:cNvSpPr txBox="1">
            <a:spLocks noChangeArrowheads="1"/>
          </p:cNvSpPr>
          <p:nvPr/>
        </p:nvSpPr>
        <p:spPr bwMode="auto">
          <a:xfrm>
            <a:off x="16059150" y="2771775"/>
            <a:ext cx="8201025" cy="681497"/>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Results</a:t>
            </a:r>
          </a:p>
        </p:txBody>
      </p:sp>
      <p:sp>
        <p:nvSpPr>
          <p:cNvPr id="2054" name="Text Box 10"/>
          <p:cNvSpPr txBox="1">
            <a:spLocks noChangeArrowheads="1"/>
          </p:cNvSpPr>
          <p:nvPr/>
        </p:nvSpPr>
        <p:spPr bwMode="auto">
          <a:xfrm>
            <a:off x="7691211" y="2766785"/>
            <a:ext cx="7658100" cy="685800"/>
          </a:xfrm>
          <a:prstGeom prst="rect">
            <a:avLst/>
          </a:prstGeom>
          <a:solidFill>
            <a:schemeClr val="accent1">
              <a:lumMod val="50000"/>
            </a:schemeClr>
          </a:solidFill>
          <a:ln w="9525">
            <a:noFill/>
            <a:miter lim="800000"/>
            <a:headEnd/>
            <a:tailEnd/>
          </a:ln>
        </p:spPr>
        <p:txBody>
          <a:bodyPr wrap="square" lIns="65306" tIns="32653" rIns="65306" bIns="32653">
            <a:spAutoFit/>
          </a:bodyPr>
          <a:lstStyle/>
          <a:p>
            <a:pPr defTabSz="3134937">
              <a:spcBef>
                <a:spcPct val="50000"/>
              </a:spcBef>
            </a:pPr>
            <a:r>
              <a:rPr lang="en-US" sz="4000" b="1" dirty="0"/>
              <a:t>Methods</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2144</TotalTime>
  <Words>2061</Words>
  <Application>Microsoft Office PowerPoint</Application>
  <PresentationFormat>Custom</PresentationFormat>
  <Paragraphs>136</Paragraphs>
  <Slides>1</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5" baseType="lpstr">
      <vt:lpstr>Arial</vt:lpstr>
      <vt:lpstr>Times New Roman</vt:lpstr>
      <vt:lpstr>Default Design</vt:lpstr>
      <vt:lpstr>CorelDRAW</vt:lpstr>
      <vt:lpstr>PowerPoint Presentation</vt:lpstr>
    </vt:vector>
  </TitlesOfParts>
  <Company>MegaPrint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Tri-Fold Template</dc:title>
  <dc:creator>Ethan Shulda</dc:creator>
  <dc:description>©MegaPrint Inc. 2009</dc:description>
  <cp:lastModifiedBy>mig cuev</cp:lastModifiedBy>
  <cp:revision>345</cp:revision>
  <dcterms:created xsi:type="dcterms:W3CDTF">2010-05-07T22:10:22Z</dcterms:created>
  <dcterms:modified xsi:type="dcterms:W3CDTF">2020-03-28T02:27:40Z</dcterms:modified>
  <cp:category>Research Poster</cp:category>
</cp:coreProperties>
</file>