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78" d="100"/>
          <a:sy n="78" d="100"/>
        </p:scale>
        <p:origin x="54" y="5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C873-2542-3F4C-8A4C-7B6C4B59FDF3}"/>
              </a:ext>
            </a:extLst>
          </p:cNvPr>
          <p:cNvSpPr>
            <a:spLocks noGrp="1"/>
          </p:cNvSpPr>
          <p:nvPr>
            <p:ph type="ctrTitle"/>
          </p:nvPr>
        </p:nvSpPr>
        <p:spPr>
          <a:xfrm>
            <a:off x="1524000" y="1400657"/>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F3FCD9-5704-644F-9444-C950CE36C574}"/>
              </a:ext>
            </a:extLst>
          </p:cNvPr>
          <p:cNvSpPr>
            <a:spLocks noGrp="1"/>
          </p:cNvSpPr>
          <p:nvPr>
            <p:ph type="subTitle" idx="1"/>
          </p:nvPr>
        </p:nvSpPr>
        <p:spPr>
          <a:xfrm>
            <a:off x="1524000" y="38803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925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61ED-CE1D-6E41-B380-1CA7C5EFB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01EE7-50F5-6544-B68A-5A9C2A5794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6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85922-EA5C-894C-B305-380AEE212E53}"/>
              </a:ext>
            </a:extLst>
          </p:cNvPr>
          <p:cNvSpPr>
            <a:spLocks noGrp="1"/>
          </p:cNvSpPr>
          <p:nvPr>
            <p:ph type="title"/>
          </p:nvPr>
        </p:nvSpPr>
        <p:spPr>
          <a:xfrm>
            <a:off x="831850" y="137181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AB0153-17AE-0D46-BEF0-3C8A76F9A0C4}"/>
              </a:ext>
            </a:extLst>
          </p:cNvPr>
          <p:cNvSpPr>
            <a:spLocks noGrp="1"/>
          </p:cNvSpPr>
          <p:nvPr>
            <p:ph type="body" idx="1"/>
          </p:nvPr>
        </p:nvSpPr>
        <p:spPr>
          <a:xfrm>
            <a:off x="831850" y="425153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168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A44D-373E-4E45-BF58-B4422A964FAC}"/>
              </a:ext>
            </a:extLst>
          </p:cNvPr>
          <p:cNvSpPr>
            <a:spLocks noGrp="1"/>
          </p:cNvSpPr>
          <p:nvPr>
            <p:ph type="title"/>
          </p:nvPr>
        </p:nvSpPr>
        <p:spPr>
          <a:xfrm>
            <a:off x="838200" y="1328660"/>
            <a:ext cx="10515600" cy="86891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77D1CF4-B68D-F741-A9BB-6ADFDD78114F}"/>
              </a:ext>
            </a:extLst>
          </p:cNvPr>
          <p:cNvSpPr>
            <a:spLocks noGrp="1"/>
          </p:cNvSpPr>
          <p:nvPr>
            <p:ph sz="half" idx="1"/>
          </p:nvPr>
        </p:nvSpPr>
        <p:spPr>
          <a:xfrm>
            <a:off x="838200" y="2282825"/>
            <a:ext cx="5181600" cy="358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C879B-2F45-5548-AEFA-D4508783EBD1}"/>
              </a:ext>
            </a:extLst>
          </p:cNvPr>
          <p:cNvSpPr>
            <a:spLocks noGrp="1"/>
          </p:cNvSpPr>
          <p:nvPr>
            <p:ph sz="half" idx="2"/>
          </p:nvPr>
        </p:nvSpPr>
        <p:spPr>
          <a:xfrm>
            <a:off x="6172200" y="2282825"/>
            <a:ext cx="5181600" cy="358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52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23B9-9FC6-E84B-AC00-53EB31F77D4B}"/>
              </a:ext>
            </a:extLst>
          </p:cNvPr>
          <p:cNvSpPr>
            <a:spLocks noGrp="1"/>
          </p:cNvSpPr>
          <p:nvPr>
            <p:ph type="title"/>
          </p:nvPr>
        </p:nvSpPr>
        <p:spPr>
          <a:xfrm>
            <a:off x="839788" y="1381539"/>
            <a:ext cx="10515600" cy="9850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CA2D0-2D7A-0640-A286-ED9F07A2EF65}"/>
              </a:ext>
            </a:extLst>
          </p:cNvPr>
          <p:cNvSpPr>
            <a:spLocks noGrp="1"/>
          </p:cNvSpPr>
          <p:nvPr>
            <p:ph type="body" idx="1"/>
          </p:nvPr>
        </p:nvSpPr>
        <p:spPr>
          <a:xfrm>
            <a:off x="839788" y="235702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4A515-1FCC-A246-9C21-96A3997E35AB}"/>
              </a:ext>
            </a:extLst>
          </p:cNvPr>
          <p:cNvSpPr>
            <a:spLocks noGrp="1"/>
          </p:cNvSpPr>
          <p:nvPr>
            <p:ph sz="half" idx="2"/>
          </p:nvPr>
        </p:nvSpPr>
        <p:spPr>
          <a:xfrm>
            <a:off x="839788" y="3180933"/>
            <a:ext cx="5157787" cy="267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47E47-79E9-D14F-8D5F-2E35DE50D153}"/>
              </a:ext>
            </a:extLst>
          </p:cNvPr>
          <p:cNvSpPr>
            <a:spLocks noGrp="1"/>
          </p:cNvSpPr>
          <p:nvPr>
            <p:ph type="body" sz="quarter" idx="3"/>
          </p:nvPr>
        </p:nvSpPr>
        <p:spPr>
          <a:xfrm>
            <a:off x="6172200" y="235702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5F033-45EA-0840-AAC5-FC56855D0BBC}"/>
              </a:ext>
            </a:extLst>
          </p:cNvPr>
          <p:cNvSpPr>
            <a:spLocks noGrp="1"/>
          </p:cNvSpPr>
          <p:nvPr>
            <p:ph sz="quarter" idx="4"/>
          </p:nvPr>
        </p:nvSpPr>
        <p:spPr>
          <a:xfrm>
            <a:off x="6172200" y="3180933"/>
            <a:ext cx="5183188" cy="267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03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3C5C-E60C-2A42-A0CC-E48A846A1C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574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34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3D-12AA-E447-B2B3-5B8DBB507D74}"/>
              </a:ext>
            </a:extLst>
          </p:cNvPr>
          <p:cNvSpPr>
            <a:spLocks noGrp="1"/>
          </p:cNvSpPr>
          <p:nvPr>
            <p:ph type="title"/>
          </p:nvPr>
        </p:nvSpPr>
        <p:spPr>
          <a:xfrm>
            <a:off x="839788" y="1391477"/>
            <a:ext cx="3932237" cy="112312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3A6C15-6627-3E47-B1C5-A728800A9D80}"/>
              </a:ext>
            </a:extLst>
          </p:cNvPr>
          <p:cNvSpPr>
            <a:spLocks noGrp="1"/>
          </p:cNvSpPr>
          <p:nvPr>
            <p:ph idx="1"/>
          </p:nvPr>
        </p:nvSpPr>
        <p:spPr>
          <a:xfrm>
            <a:off x="5183188" y="1391478"/>
            <a:ext cx="6172200" cy="44626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AABD5A-4D43-9B44-9E47-E7B9BBBC29C1}"/>
              </a:ext>
            </a:extLst>
          </p:cNvPr>
          <p:cNvSpPr>
            <a:spLocks noGrp="1"/>
          </p:cNvSpPr>
          <p:nvPr>
            <p:ph type="body" sz="half" idx="2"/>
          </p:nvPr>
        </p:nvSpPr>
        <p:spPr>
          <a:xfrm>
            <a:off x="839788" y="2514599"/>
            <a:ext cx="3932237" cy="33395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287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F35F-B1A1-7146-870B-C466590F968E}"/>
              </a:ext>
            </a:extLst>
          </p:cNvPr>
          <p:cNvSpPr>
            <a:spLocks noGrp="1"/>
          </p:cNvSpPr>
          <p:nvPr>
            <p:ph type="title"/>
          </p:nvPr>
        </p:nvSpPr>
        <p:spPr>
          <a:xfrm>
            <a:off x="839788" y="1311964"/>
            <a:ext cx="3932237" cy="12125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823E20-C0A3-9045-BE22-0EE07E31C716}"/>
              </a:ext>
            </a:extLst>
          </p:cNvPr>
          <p:cNvSpPr>
            <a:spLocks noGrp="1"/>
          </p:cNvSpPr>
          <p:nvPr>
            <p:ph type="pic" idx="1"/>
          </p:nvPr>
        </p:nvSpPr>
        <p:spPr>
          <a:xfrm>
            <a:off x="5183188" y="1311964"/>
            <a:ext cx="6172200" cy="45223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88FBAE-D604-AB48-9478-EC9A43ECDB16}"/>
              </a:ext>
            </a:extLst>
          </p:cNvPr>
          <p:cNvSpPr>
            <a:spLocks noGrp="1"/>
          </p:cNvSpPr>
          <p:nvPr>
            <p:ph type="body" sz="half" idx="2"/>
          </p:nvPr>
        </p:nvSpPr>
        <p:spPr>
          <a:xfrm>
            <a:off x="839788" y="2524540"/>
            <a:ext cx="3932237" cy="33097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9765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61C50839-19DE-4440-B185-8A3C1AB7CD0E}"/>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C0F5BE7-50EF-7842-8327-9A3122550024}"/>
              </a:ext>
            </a:extLst>
          </p:cNvPr>
          <p:cNvSpPr>
            <a:spLocks noGrp="1"/>
          </p:cNvSpPr>
          <p:nvPr>
            <p:ph type="title"/>
          </p:nvPr>
        </p:nvSpPr>
        <p:spPr>
          <a:xfrm>
            <a:off x="838200" y="1239209"/>
            <a:ext cx="10515600" cy="8689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D2BFCD-988C-7A40-8AFC-4B6009CFF917}"/>
              </a:ext>
            </a:extLst>
          </p:cNvPr>
          <p:cNvSpPr>
            <a:spLocks noGrp="1"/>
          </p:cNvSpPr>
          <p:nvPr>
            <p:ph type="body" idx="1"/>
          </p:nvPr>
        </p:nvSpPr>
        <p:spPr>
          <a:xfrm>
            <a:off x="838200" y="2243064"/>
            <a:ext cx="10515600" cy="36540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355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s://www.youtube.com/watch?v=tX2_G9jzeuc" TargetMode="Externa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aa.gov/uas/resources/policy_library/#107" TargetMode="External"/><Relationship Id="rId2" Type="http://schemas.openxmlformats.org/officeDocument/2006/relationships/hyperlink" Target="https://www.faa.gov/uas/commercial_operators/become_a_drone_pilot/" TargetMode="External"/><Relationship Id="rId1" Type="http://schemas.openxmlformats.org/officeDocument/2006/relationships/slideLayout" Target="../slideLayouts/slideLayout2.xml"/><Relationship Id="rId5" Type="http://schemas.openxmlformats.org/officeDocument/2006/relationships/hyperlink" Target="https://www.faa.gov/exit/?pageName=FAA-approved%20Knowledge%20Testing%20Center&amp;pgLnk=http://candidate.catstest.com/sitesearch.php" TargetMode="External"/><Relationship Id="rId4" Type="http://schemas.openxmlformats.org/officeDocument/2006/relationships/hyperlink" Target="https://iacra.faa.gov/IACRA/Default.aspx"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CD49A47-AE4D-414C-ADDF-D6EA5E5B19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F44A483-C0F0-441D-ADAD-404B34B640D4}"/>
              </a:ext>
            </a:extLst>
          </p:cNvPr>
          <p:cNvPicPr>
            <a:picLocks noChangeAspect="1"/>
          </p:cNvPicPr>
          <p:nvPr/>
        </p:nvPicPr>
        <p:blipFill>
          <a:blip r:embed="rId3"/>
          <a:stretch>
            <a:fillRect/>
          </a:stretch>
        </p:blipFill>
        <p:spPr>
          <a:xfrm>
            <a:off x="7842971" y="2315058"/>
            <a:ext cx="3872848" cy="1843312"/>
          </a:xfrm>
          <a:prstGeom prst="rect">
            <a:avLst/>
          </a:prstGeom>
        </p:spPr>
      </p:pic>
      <p:sp>
        <p:nvSpPr>
          <p:cNvPr id="2" name="Title 1">
            <a:extLst>
              <a:ext uri="{FF2B5EF4-FFF2-40B4-BE49-F238E27FC236}">
                <a16:creationId xmlns:a16="http://schemas.microsoft.com/office/drawing/2014/main" id="{6A23ED90-53C2-BC4B-AA39-DEC96AFA6265}"/>
              </a:ext>
            </a:extLst>
          </p:cNvPr>
          <p:cNvSpPr>
            <a:spLocks noGrp="1"/>
          </p:cNvSpPr>
          <p:nvPr>
            <p:ph type="ctrTitle"/>
          </p:nvPr>
        </p:nvSpPr>
        <p:spPr>
          <a:xfrm>
            <a:off x="1524000" y="1400658"/>
            <a:ext cx="9144000" cy="1655762"/>
          </a:xfrm>
        </p:spPr>
        <p:txBody>
          <a:bodyPr>
            <a:normAutofit fontScale="90000"/>
          </a:bodyPr>
          <a:lstStyle/>
          <a:p>
            <a:r>
              <a:rPr lang="en-US" b="1" dirty="0"/>
              <a:t>Part 107 and What it Means to You</a:t>
            </a:r>
            <a:endParaRPr lang="en-US" dirty="0"/>
          </a:p>
        </p:txBody>
      </p:sp>
      <p:sp>
        <p:nvSpPr>
          <p:cNvPr id="3" name="Subtitle 2">
            <a:extLst>
              <a:ext uri="{FF2B5EF4-FFF2-40B4-BE49-F238E27FC236}">
                <a16:creationId xmlns:a16="http://schemas.microsoft.com/office/drawing/2014/main" id="{BE1475C6-47B6-AF47-B559-DF6EE7AE930C}"/>
              </a:ext>
            </a:extLst>
          </p:cNvPr>
          <p:cNvSpPr>
            <a:spLocks noGrp="1"/>
          </p:cNvSpPr>
          <p:nvPr>
            <p:ph type="subTitle" idx="1"/>
          </p:nvPr>
        </p:nvSpPr>
        <p:spPr/>
        <p:txBody>
          <a:bodyPr>
            <a:normAutofit lnSpcReduction="10000"/>
          </a:bodyPr>
          <a:lstStyle/>
          <a:p>
            <a:r>
              <a:rPr lang="en-US" b="1" dirty="0"/>
              <a:t>Zack Nicklin</a:t>
            </a:r>
          </a:p>
          <a:p>
            <a:r>
              <a:rPr lang="en-US" b="1" dirty="0"/>
              <a:t>UAS Program Manager NCTC</a:t>
            </a:r>
          </a:p>
          <a:p>
            <a:r>
              <a:rPr lang="en-US" b="1" dirty="0"/>
              <a:t>UAS Director/Co-PI NCAT</a:t>
            </a:r>
          </a:p>
          <a:p>
            <a:r>
              <a:rPr lang="en-US" dirty="0"/>
              <a:t>Zackary.Nicklin@northlandcollege.edu</a:t>
            </a:r>
          </a:p>
          <a:p>
            <a:endParaRPr lang="en-US" b="1" dirty="0"/>
          </a:p>
          <a:p>
            <a:endParaRPr lang="en-US" dirty="0"/>
          </a:p>
        </p:txBody>
      </p:sp>
      <p:pic>
        <p:nvPicPr>
          <p:cNvPr id="8" name="Picture 7">
            <a:extLst>
              <a:ext uri="{FF2B5EF4-FFF2-40B4-BE49-F238E27FC236}">
                <a16:creationId xmlns:a16="http://schemas.microsoft.com/office/drawing/2014/main" id="{5176D7AA-2765-41DE-A015-C76B0C43709D}"/>
              </a:ext>
            </a:extLst>
          </p:cNvPr>
          <p:cNvPicPr>
            <a:picLocks noChangeAspect="1"/>
          </p:cNvPicPr>
          <p:nvPr/>
        </p:nvPicPr>
        <p:blipFill>
          <a:blip r:embed="rId4"/>
          <a:stretch>
            <a:fillRect/>
          </a:stretch>
        </p:blipFill>
        <p:spPr>
          <a:xfrm>
            <a:off x="603023" y="2315057"/>
            <a:ext cx="3552698" cy="1843313"/>
          </a:xfrm>
          <a:prstGeom prst="rect">
            <a:avLst/>
          </a:prstGeom>
        </p:spPr>
      </p:pic>
    </p:spTree>
    <p:extLst>
      <p:ext uri="{BB962C8B-B14F-4D97-AF65-F5344CB8AC3E}">
        <p14:creationId xmlns:p14="http://schemas.microsoft.com/office/powerpoint/2010/main" val="248328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36A3-FCE0-40C7-BE4D-64E765BFB283}"/>
              </a:ext>
            </a:extLst>
          </p:cNvPr>
          <p:cNvSpPr>
            <a:spLocks noGrp="1"/>
          </p:cNvSpPr>
          <p:nvPr>
            <p:ph type="title"/>
          </p:nvPr>
        </p:nvSpPr>
        <p:spPr>
          <a:xfrm rot="20380151">
            <a:off x="2928665" y="2672066"/>
            <a:ext cx="7333998" cy="868918"/>
          </a:xfrm>
        </p:spPr>
        <p:txBody>
          <a:bodyPr>
            <a:noAutofit/>
          </a:bodyPr>
          <a:lstStyle/>
          <a:p>
            <a:r>
              <a:rPr lang="en-US" sz="5400" b="1" dirty="0"/>
              <a:t>Overwhelmed Yet?</a:t>
            </a:r>
            <a:br>
              <a:rPr lang="en-US" sz="5400" b="1" dirty="0"/>
            </a:br>
            <a:endParaRPr lang="en-US" sz="5400" dirty="0"/>
          </a:p>
        </p:txBody>
      </p:sp>
    </p:spTree>
    <p:extLst>
      <p:ext uri="{BB962C8B-B14F-4D97-AF65-F5344CB8AC3E}">
        <p14:creationId xmlns:p14="http://schemas.microsoft.com/office/powerpoint/2010/main" val="377681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arantine Quotes That Are Actually Pretty Funny | Reader's Digest">
            <a:extLst>
              <a:ext uri="{FF2B5EF4-FFF2-40B4-BE49-F238E27FC236}">
                <a16:creationId xmlns:a16="http://schemas.microsoft.com/office/drawing/2014/main" id="{6F28BDD3-584D-40B3-930A-B13EF606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952" y="1391385"/>
            <a:ext cx="6092408" cy="405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7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27259-F4E1-4099-ABA5-38164B02F8D0}"/>
              </a:ext>
            </a:extLst>
          </p:cNvPr>
          <p:cNvSpPr>
            <a:spLocks noGrp="1"/>
          </p:cNvSpPr>
          <p:nvPr>
            <p:ph idx="1"/>
          </p:nvPr>
        </p:nvSpPr>
        <p:spPr>
          <a:xfrm>
            <a:off x="543560" y="1460745"/>
            <a:ext cx="4658360" cy="2725176"/>
          </a:xfrm>
        </p:spPr>
        <p:txBody>
          <a:bodyPr/>
          <a:lstStyle/>
          <a:p>
            <a:pPr marL="457200" indent="-457200"/>
            <a:r>
              <a:rPr lang="en-US" dirty="0"/>
              <a:t>Safety is still important</a:t>
            </a:r>
          </a:p>
          <a:p>
            <a:pPr marL="342900" indent="-342900"/>
            <a:r>
              <a:rPr lang="en-US" dirty="0"/>
              <a:t> Use nets or gym dividers</a:t>
            </a:r>
          </a:p>
          <a:p>
            <a:pPr marL="342900" indent="-342900"/>
            <a:r>
              <a:rPr lang="en-US" dirty="0"/>
              <a:t> Keep it to participants</a:t>
            </a:r>
          </a:p>
          <a:p>
            <a:pPr marL="342900" indent="-342900"/>
            <a:r>
              <a:rPr lang="en-US" dirty="0"/>
              <a:t> Use geofencing</a:t>
            </a:r>
          </a:p>
          <a:p>
            <a:pPr marL="342900" indent="-342900"/>
            <a:r>
              <a:rPr lang="en-US" dirty="0"/>
              <a:t> Prop guards</a:t>
            </a:r>
          </a:p>
          <a:p>
            <a:endParaRPr lang="en-US" dirty="0"/>
          </a:p>
        </p:txBody>
      </p:sp>
      <p:pic>
        <p:nvPicPr>
          <p:cNvPr id="4" name="Picture 3">
            <a:extLst>
              <a:ext uri="{FF2B5EF4-FFF2-40B4-BE49-F238E27FC236}">
                <a16:creationId xmlns:a16="http://schemas.microsoft.com/office/drawing/2014/main" id="{EA891861-AE02-40D8-953A-5D46253B0DB6}"/>
              </a:ext>
            </a:extLst>
          </p:cNvPr>
          <p:cNvPicPr>
            <a:picLocks noChangeAspect="1"/>
          </p:cNvPicPr>
          <p:nvPr/>
        </p:nvPicPr>
        <p:blipFill>
          <a:blip r:embed="rId2"/>
          <a:stretch>
            <a:fillRect/>
          </a:stretch>
        </p:blipFill>
        <p:spPr>
          <a:xfrm>
            <a:off x="7611146" y="452727"/>
            <a:ext cx="4261904" cy="3196428"/>
          </a:xfrm>
          <a:prstGeom prst="rect">
            <a:avLst/>
          </a:prstGeom>
        </p:spPr>
      </p:pic>
      <p:pic>
        <p:nvPicPr>
          <p:cNvPr id="5" name="Picture 2" descr="Image result for safety glasses clip art">
            <a:extLst>
              <a:ext uri="{FF2B5EF4-FFF2-40B4-BE49-F238E27FC236}">
                <a16:creationId xmlns:a16="http://schemas.microsoft.com/office/drawing/2014/main" id="{DADBA361-9A2F-4D93-A087-5F72954472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66" b="88966" l="4828" r="93793">
                        <a14:foregroundMark x1="11034" y1="35172" x2="14483" y2="32414"/>
                        <a14:foregroundMark x1="4828" y1="40690" x2="9655" y2="52414"/>
                        <a14:foregroundMark x1="89655" y1="48276" x2="93793" y2="42759"/>
                      </a14:backgroundRemoval>
                    </a14:imgEffect>
                  </a14:imgLayer>
                </a14:imgProps>
              </a:ext>
              <a:ext uri="{28A0092B-C50C-407E-A947-70E740481C1C}">
                <a14:useLocalDpi xmlns:a14="http://schemas.microsoft.com/office/drawing/2010/main" val="0"/>
              </a:ext>
            </a:extLst>
          </a:blip>
          <a:srcRect/>
          <a:stretch>
            <a:fillRect/>
          </a:stretch>
        </p:blipFill>
        <p:spPr bwMode="auto">
          <a:xfrm>
            <a:off x="8019093" y="3197666"/>
            <a:ext cx="2517334" cy="2517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439AE9-7E5D-44D7-9778-3E3CEC867347}"/>
              </a:ext>
            </a:extLst>
          </p:cNvPr>
          <p:cNvPicPr>
            <a:picLocks noChangeAspect="1"/>
          </p:cNvPicPr>
          <p:nvPr/>
        </p:nvPicPr>
        <p:blipFill>
          <a:blip r:embed="rId5"/>
          <a:stretch>
            <a:fillRect/>
          </a:stretch>
        </p:blipFill>
        <p:spPr>
          <a:xfrm>
            <a:off x="3636168" y="3495243"/>
            <a:ext cx="3329635" cy="2219757"/>
          </a:xfrm>
          <a:prstGeom prst="rect">
            <a:avLst/>
          </a:prstGeom>
        </p:spPr>
      </p:pic>
    </p:spTree>
    <p:extLst>
      <p:ext uri="{BB962C8B-B14F-4D97-AF65-F5344CB8AC3E}">
        <p14:creationId xmlns:p14="http://schemas.microsoft.com/office/powerpoint/2010/main" val="1561225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2CF3-200E-4416-8B19-1F75D12E3542}"/>
              </a:ext>
            </a:extLst>
          </p:cNvPr>
          <p:cNvSpPr>
            <a:spLocks noGrp="1"/>
          </p:cNvSpPr>
          <p:nvPr>
            <p:ph type="title"/>
          </p:nvPr>
        </p:nvSpPr>
        <p:spPr>
          <a:xfrm>
            <a:off x="6456680" y="883609"/>
            <a:ext cx="4505960" cy="868918"/>
          </a:xfrm>
        </p:spPr>
        <p:txBody>
          <a:bodyPr>
            <a:normAutofit fontScale="90000"/>
          </a:bodyPr>
          <a:lstStyle/>
          <a:p>
            <a:r>
              <a:rPr lang="en-US" dirty="0"/>
              <a:t>Additional Factors</a:t>
            </a:r>
            <a:br>
              <a:rPr lang="en-US" dirty="0"/>
            </a:br>
            <a:endParaRPr lang="en-US" dirty="0"/>
          </a:p>
        </p:txBody>
      </p:sp>
      <p:sp>
        <p:nvSpPr>
          <p:cNvPr id="3" name="Content Placeholder 2">
            <a:extLst>
              <a:ext uri="{FF2B5EF4-FFF2-40B4-BE49-F238E27FC236}">
                <a16:creationId xmlns:a16="http://schemas.microsoft.com/office/drawing/2014/main" id="{EA65EFD2-1F89-4D9A-8DC8-E2E76D159E44}"/>
              </a:ext>
            </a:extLst>
          </p:cNvPr>
          <p:cNvSpPr>
            <a:spLocks noGrp="1"/>
          </p:cNvSpPr>
          <p:nvPr>
            <p:ph idx="1"/>
          </p:nvPr>
        </p:nvSpPr>
        <p:spPr>
          <a:xfrm>
            <a:off x="838200" y="1605280"/>
            <a:ext cx="10515600" cy="4291803"/>
          </a:xfrm>
        </p:spPr>
        <p:txBody>
          <a:bodyPr>
            <a:normAutofit lnSpcReduction="10000"/>
          </a:bodyPr>
          <a:lstStyle/>
          <a:p>
            <a:pPr marL="457200" indent="-457200"/>
            <a:r>
              <a:rPr lang="en-US"/>
              <a:t>Drone Policy</a:t>
            </a:r>
          </a:p>
          <a:p>
            <a:pPr marL="457200" indent="-457200"/>
            <a:r>
              <a:rPr lang="en-US"/>
              <a:t>Who is in charge?</a:t>
            </a:r>
          </a:p>
          <a:p>
            <a:pPr marL="457200" indent="-457200"/>
            <a:r>
              <a:rPr lang="en-US"/>
              <a:t>Maintaining the equipment</a:t>
            </a:r>
          </a:p>
          <a:p>
            <a:pPr marL="457200" indent="-457200"/>
            <a:r>
              <a:rPr lang="en-US"/>
              <a:t>IT help (installs, upgrades)</a:t>
            </a:r>
          </a:p>
          <a:p>
            <a:pPr marL="457200" indent="-457200"/>
            <a:r>
              <a:rPr lang="en-US"/>
              <a:t>What is the goal of using drones in your program?</a:t>
            </a:r>
          </a:p>
          <a:p>
            <a:pPr marL="457200" indent="-457200"/>
            <a:r>
              <a:rPr lang="en-US"/>
              <a:t>Funding sources (budget)</a:t>
            </a:r>
          </a:p>
          <a:p>
            <a:pPr marL="457200" indent="-457200"/>
            <a:r>
              <a:rPr lang="en-US"/>
              <a:t>Know your modes (RTH, Atti, geofencing,etc)</a:t>
            </a:r>
          </a:p>
          <a:p>
            <a:pPr marL="457200" indent="-457200"/>
            <a:r>
              <a:rPr lang="en-US"/>
              <a:t>Local ordinances</a:t>
            </a:r>
          </a:p>
          <a:p>
            <a:pPr marL="457200" indent="-457200"/>
            <a:r>
              <a:rPr lang="en-US"/>
              <a:t>System Limitations</a:t>
            </a:r>
            <a:endParaRPr lang="en-US" dirty="0"/>
          </a:p>
        </p:txBody>
      </p:sp>
    </p:spTree>
    <p:extLst>
      <p:ext uri="{BB962C8B-B14F-4D97-AF65-F5344CB8AC3E}">
        <p14:creationId xmlns:p14="http://schemas.microsoft.com/office/powerpoint/2010/main" val="325936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elivery Drone PNG and Delivery Drone Transparent Clipart Free ...">
            <a:extLst>
              <a:ext uri="{FF2B5EF4-FFF2-40B4-BE49-F238E27FC236}">
                <a16:creationId xmlns:a16="http://schemas.microsoft.com/office/drawing/2014/main" id="{0991956D-B9F3-498E-921E-46EF39581C8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144503" y="2823152"/>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livery Drone PNG and Delivery Drone Transparent Clipart Free ...">
            <a:extLst>
              <a:ext uri="{FF2B5EF4-FFF2-40B4-BE49-F238E27FC236}">
                <a16:creationId xmlns:a16="http://schemas.microsoft.com/office/drawing/2014/main" id="{938EB82C-BD7E-428B-A7A2-8A15DDDD405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407903" y="2389796"/>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livery Drone PNG and Delivery Drone Transparent Clipart Free ...">
            <a:extLst>
              <a:ext uri="{FF2B5EF4-FFF2-40B4-BE49-F238E27FC236}">
                <a16:creationId xmlns:a16="http://schemas.microsoft.com/office/drawing/2014/main" id="{645CC822-775B-41DB-A1AE-282A376C691B}"/>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795690" y="2024712"/>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livery Drone PNG and Delivery Drone Transparent Clipart Free ...">
            <a:extLst>
              <a:ext uri="{FF2B5EF4-FFF2-40B4-BE49-F238E27FC236}">
                <a16:creationId xmlns:a16="http://schemas.microsoft.com/office/drawing/2014/main" id="{7379ED92-85B0-4BB6-9A92-8A68EF1D86E2}"/>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030047" y="4703000"/>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elivery Drone PNG and Delivery Drone Transparent Clipart Free ...">
            <a:extLst>
              <a:ext uri="{FF2B5EF4-FFF2-40B4-BE49-F238E27FC236}">
                <a16:creationId xmlns:a16="http://schemas.microsoft.com/office/drawing/2014/main" id="{801E6AB3-9313-49DC-AE22-8E8A9355CAF0}"/>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108233" y="3630901"/>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livery Drone PNG and Delivery Drone Transparent Clipart Free ...">
            <a:extLst>
              <a:ext uri="{FF2B5EF4-FFF2-40B4-BE49-F238E27FC236}">
                <a16:creationId xmlns:a16="http://schemas.microsoft.com/office/drawing/2014/main" id="{B73042D5-E771-4042-8777-775D496232C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094067" y="3244060"/>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elivery Drone PNG and Delivery Drone Transparent Clipart Free ...">
            <a:extLst>
              <a:ext uri="{FF2B5EF4-FFF2-40B4-BE49-F238E27FC236}">
                <a16:creationId xmlns:a16="http://schemas.microsoft.com/office/drawing/2014/main" id="{06AB7F74-8251-41C1-82A4-DC58416FA539}"/>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208754" y="4987382"/>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elivery Drone PNG and Delivery Drone Transparent Clipart Free ...">
            <a:extLst>
              <a:ext uri="{FF2B5EF4-FFF2-40B4-BE49-F238E27FC236}">
                <a16:creationId xmlns:a16="http://schemas.microsoft.com/office/drawing/2014/main" id="{453A6C82-AFB0-484D-9917-AAD58489CCA2}"/>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5798467" y="4987382"/>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livery Drone PNG and Delivery Drone Transparent Clipart Free ...">
            <a:extLst>
              <a:ext uri="{FF2B5EF4-FFF2-40B4-BE49-F238E27FC236}">
                <a16:creationId xmlns:a16="http://schemas.microsoft.com/office/drawing/2014/main" id="{A377142B-FFBC-4AF2-A53B-71CD9990BF0F}"/>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979617" y="1613115"/>
            <a:ext cx="758685" cy="7691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elivery Drone PNG and Delivery Drone Transparent Clipart Free ...">
            <a:extLst>
              <a:ext uri="{FF2B5EF4-FFF2-40B4-BE49-F238E27FC236}">
                <a16:creationId xmlns:a16="http://schemas.microsoft.com/office/drawing/2014/main" id="{6308D251-F016-4861-B3A3-89F30B1F339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850799" y="1201302"/>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elivery Drone PNG and Delivery Drone Transparent Clipart Free ...">
            <a:extLst>
              <a:ext uri="{FF2B5EF4-FFF2-40B4-BE49-F238E27FC236}">
                <a16:creationId xmlns:a16="http://schemas.microsoft.com/office/drawing/2014/main" id="{5B6EC03D-4550-40D3-84DB-983B79A1E524}"/>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5504819" y="1120606"/>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elivery Drone PNG and Delivery Drone Transparent Clipart Free ...">
            <a:extLst>
              <a:ext uri="{FF2B5EF4-FFF2-40B4-BE49-F238E27FC236}">
                <a16:creationId xmlns:a16="http://schemas.microsoft.com/office/drawing/2014/main" id="{97A12E3C-6D09-40DB-B5A4-21EC2D0A13F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5266928" y="1504203"/>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elivery Drone PNG and Delivery Drone Transparent Clipart Free ...">
            <a:extLst>
              <a:ext uri="{FF2B5EF4-FFF2-40B4-BE49-F238E27FC236}">
                <a16:creationId xmlns:a16="http://schemas.microsoft.com/office/drawing/2014/main" id="{4C3DA063-4491-4513-AB67-0E782F374B52}"/>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6557152" y="832671"/>
            <a:ext cx="758685" cy="758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elivery Drone PNG and Delivery Drone Transparent Clipart Free ...">
            <a:extLst>
              <a:ext uri="{FF2B5EF4-FFF2-40B4-BE49-F238E27FC236}">
                <a16:creationId xmlns:a16="http://schemas.microsoft.com/office/drawing/2014/main" id="{2746431B-FD53-4D05-9F63-EB4375757637}"/>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9375" b="89286" l="3125" r="96875">
                        <a14:foregroundMark x1="53125" y1="60268" x2="53125" y2="60268"/>
                        <a14:foregroundMark x1="53571" y1="56250" x2="53571" y2="56250"/>
                        <a14:foregroundMark x1="7143" y1="33929" x2="7143" y2="33929"/>
                        <a14:foregroundMark x1="3125" y1="33929" x2="3125" y2="33929"/>
                        <a14:foregroundMark x1="90625" y1="33482" x2="91964" y2="33482"/>
                        <a14:foregroundMark x1="95089" y1="33929" x2="96875" y2="33929"/>
                      </a14:backgroundRemoval>
                    </a14:imgEffect>
                  </a14:imgLayer>
                </a14:imgProps>
              </a:ext>
              <a:ext uri="{28A0092B-C50C-407E-A947-70E740481C1C}">
                <a14:useLocalDpi xmlns:a14="http://schemas.microsoft.com/office/drawing/2010/main" val="0"/>
              </a:ext>
            </a:extLst>
          </a:blip>
          <a:srcRect/>
          <a:stretch>
            <a:fillRect/>
          </a:stretch>
        </p:blipFill>
        <p:spPr bwMode="auto">
          <a:xfrm>
            <a:off x="5884162" y="780246"/>
            <a:ext cx="758685" cy="75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1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9F4E-F306-48DA-AB78-92D035D13B0D}"/>
              </a:ext>
            </a:extLst>
          </p:cNvPr>
          <p:cNvSpPr>
            <a:spLocks noGrp="1"/>
          </p:cNvSpPr>
          <p:nvPr>
            <p:ph type="title"/>
          </p:nvPr>
        </p:nvSpPr>
        <p:spPr>
          <a:xfrm>
            <a:off x="5105400" y="960917"/>
            <a:ext cx="5694680" cy="868918"/>
          </a:xfrm>
        </p:spPr>
        <p:txBody>
          <a:bodyPr>
            <a:normAutofit fontScale="90000"/>
          </a:bodyPr>
          <a:lstStyle/>
          <a:p>
            <a:r>
              <a:rPr lang="en-US" b="1" dirty="0"/>
              <a:t>Drones are Regulated!</a:t>
            </a:r>
            <a:br>
              <a:rPr lang="en-US" b="1" dirty="0">
                <a:solidFill>
                  <a:srgbClr val="184B8C"/>
                </a:solidFill>
              </a:rPr>
            </a:br>
            <a:endParaRPr lang="en-US" dirty="0"/>
          </a:p>
        </p:txBody>
      </p:sp>
      <p:sp>
        <p:nvSpPr>
          <p:cNvPr id="3" name="Content Placeholder 2">
            <a:extLst>
              <a:ext uri="{FF2B5EF4-FFF2-40B4-BE49-F238E27FC236}">
                <a16:creationId xmlns:a16="http://schemas.microsoft.com/office/drawing/2014/main" id="{AB7743E2-BBF4-47E1-B9D6-F2F4A22F546D}"/>
              </a:ext>
            </a:extLst>
          </p:cNvPr>
          <p:cNvSpPr>
            <a:spLocks noGrp="1"/>
          </p:cNvSpPr>
          <p:nvPr>
            <p:ph idx="1"/>
          </p:nvPr>
        </p:nvSpPr>
        <p:spPr>
          <a:xfrm>
            <a:off x="838200" y="1950720"/>
            <a:ext cx="10515600" cy="3946363"/>
          </a:xfrm>
        </p:spPr>
        <p:txBody>
          <a:bodyPr>
            <a:normAutofit/>
          </a:bodyPr>
          <a:lstStyle/>
          <a:p>
            <a:pPr marL="285750" indent="-285750"/>
            <a:r>
              <a:rPr lang="en-US" dirty="0"/>
              <a:t>14 CFR Part 107 is the regulation governing </a:t>
            </a:r>
            <a:r>
              <a:rPr lang="en-US" i="1" dirty="0">
                <a:solidFill>
                  <a:srgbClr val="FF0000"/>
                </a:solidFill>
              </a:rPr>
              <a:t>commercial</a:t>
            </a:r>
            <a:r>
              <a:rPr lang="en-US" dirty="0"/>
              <a:t> drone flights in the National Airspace System.</a:t>
            </a:r>
          </a:p>
          <a:p>
            <a:pPr marL="285750" indent="-285750"/>
            <a:r>
              <a:rPr lang="en-US" dirty="0"/>
              <a:t>All flights that are not recreational in nature are considered commercial by the FAA</a:t>
            </a:r>
          </a:p>
          <a:p>
            <a:pPr marL="285750" indent="-285750"/>
            <a:r>
              <a:rPr lang="en-US" dirty="0"/>
              <a:t>Recreational flights are guided by Advisory Circular 91-57B (AC91-57B)</a:t>
            </a:r>
          </a:p>
          <a:p>
            <a:pPr marL="285750" indent="-285750"/>
            <a:r>
              <a:rPr lang="en-US" dirty="0"/>
              <a:t>There are statutory provisions that allow some operations by higher education institutions to be classified as recreational in the 2018 FMRA (PL 115-254, Section 350</a:t>
            </a:r>
          </a:p>
        </p:txBody>
      </p:sp>
    </p:spTree>
    <p:extLst>
      <p:ext uri="{BB962C8B-B14F-4D97-AF65-F5344CB8AC3E}">
        <p14:creationId xmlns:p14="http://schemas.microsoft.com/office/powerpoint/2010/main" val="23919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73C6-35D8-45B6-9564-2FE70A15FA46}"/>
              </a:ext>
            </a:extLst>
          </p:cNvPr>
          <p:cNvSpPr>
            <a:spLocks noGrp="1"/>
          </p:cNvSpPr>
          <p:nvPr>
            <p:ph type="title"/>
          </p:nvPr>
        </p:nvSpPr>
        <p:spPr>
          <a:xfrm>
            <a:off x="7147560" y="804750"/>
            <a:ext cx="2504440" cy="868918"/>
          </a:xfrm>
        </p:spPr>
        <p:txBody>
          <a:bodyPr>
            <a:normAutofit fontScale="90000"/>
          </a:bodyPr>
          <a:lstStyle/>
          <a:p>
            <a:r>
              <a:rPr lang="en-US" b="1" dirty="0"/>
              <a:t>Part 107</a:t>
            </a:r>
            <a:br>
              <a:rPr lang="en-US" b="1" dirty="0">
                <a:solidFill>
                  <a:srgbClr val="184B8C"/>
                </a:solidFill>
              </a:rPr>
            </a:br>
            <a:endParaRPr lang="en-US" dirty="0"/>
          </a:p>
        </p:txBody>
      </p:sp>
      <p:sp>
        <p:nvSpPr>
          <p:cNvPr id="3" name="Content Placeholder 2">
            <a:extLst>
              <a:ext uri="{FF2B5EF4-FFF2-40B4-BE49-F238E27FC236}">
                <a16:creationId xmlns:a16="http://schemas.microsoft.com/office/drawing/2014/main" id="{64E12BCA-F04C-4AE0-A641-A994EA0226E0}"/>
              </a:ext>
            </a:extLst>
          </p:cNvPr>
          <p:cNvSpPr>
            <a:spLocks noGrp="1"/>
          </p:cNvSpPr>
          <p:nvPr>
            <p:ph idx="1"/>
          </p:nvPr>
        </p:nvSpPr>
        <p:spPr>
          <a:xfrm>
            <a:off x="838200" y="1442720"/>
            <a:ext cx="10515600" cy="4454363"/>
          </a:xfrm>
        </p:spPr>
        <p:txBody>
          <a:bodyPr>
            <a:normAutofit fontScale="85000" lnSpcReduction="20000"/>
          </a:bodyPr>
          <a:lstStyle/>
          <a:p>
            <a:pPr marL="285750" indent="-285750"/>
            <a:r>
              <a:rPr lang="en-US" dirty="0"/>
              <a:t>Each aircraft must be registered and marked on the outside.</a:t>
            </a:r>
          </a:p>
          <a:p>
            <a:pPr marL="285750" indent="-285750"/>
            <a:r>
              <a:rPr lang="en-US" dirty="0"/>
              <a:t>Under 55lbs</a:t>
            </a:r>
          </a:p>
          <a:p>
            <a:pPr marL="285750" indent="-285750"/>
            <a:r>
              <a:rPr lang="en-US" dirty="0"/>
              <a:t>&lt;100 mph</a:t>
            </a:r>
          </a:p>
          <a:p>
            <a:pPr marL="285750" indent="-285750"/>
            <a:r>
              <a:rPr lang="en-US" dirty="0"/>
              <a:t>VLOS</a:t>
            </a:r>
          </a:p>
          <a:p>
            <a:pPr marL="285750" indent="-285750"/>
            <a:r>
              <a:rPr lang="en-US" dirty="0"/>
              <a:t>Moving cars or over people </a:t>
            </a:r>
          </a:p>
          <a:p>
            <a:pPr marL="285750" indent="-285750"/>
            <a:r>
              <a:rPr lang="en-US" dirty="0"/>
              <a:t>-</a:t>
            </a:r>
          </a:p>
          <a:p>
            <a:pPr marL="285750" indent="-285750"/>
            <a:r>
              <a:rPr lang="en-US" dirty="0"/>
              <a:t>Yield to</a:t>
            </a:r>
          </a:p>
          <a:p>
            <a:pPr marL="285750" indent="-285750"/>
            <a:r>
              <a:rPr lang="en-US" dirty="0"/>
              <a:t>Hazmat (batteries don’t count)</a:t>
            </a:r>
          </a:p>
          <a:p>
            <a:pPr marL="285750" indent="-285750"/>
            <a:r>
              <a:rPr lang="en-US" dirty="0"/>
              <a:t>Below 400ft AGL</a:t>
            </a:r>
          </a:p>
          <a:p>
            <a:pPr marL="285750" indent="-285750"/>
            <a:r>
              <a:rPr lang="en-US" dirty="0"/>
              <a:t>Permission needed for other than “G” </a:t>
            </a:r>
            <a:r>
              <a:rPr lang="en-US" dirty="0">
                <a:hlinkClick r:id="rId2"/>
              </a:rPr>
              <a:t>https://www.youtube.com/watch?v=tX2_G9jzeuc</a:t>
            </a:r>
            <a:endParaRPr lang="en-US" dirty="0"/>
          </a:p>
          <a:p>
            <a:pPr marL="285750" indent="-285750"/>
            <a:r>
              <a:rPr lang="en-US" dirty="0"/>
              <a:t>1 aircraft = 1 RPIC</a:t>
            </a:r>
          </a:p>
        </p:txBody>
      </p:sp>
      <p:pic>
        <p:nvPicPr>
          <p:cNvPr id="4" name="Picture 2" descr="upload.wikimedia.org/wikipedia/commons/thumb/4/...">
            <a:extLst>
              <a:ext uri="{FF2B5EF4-FFF2-40B4-BE49-F238E27FC236}">
                <a16:creationId xmlns:a16="http://schemas.microsoft.com/office/drawing/2014/main" id="{62AF1E97-D145-474F-8173-F4862FB359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05" b="97524" l="2667" r="98286">
                        <a14:foregroundMark x1="18286" y1="16952" x2="81714" y2="81524"/>
                        <a14:foregroundMark x1="32000" y1="8762" x2="17714" y2="16000"/>
                        <a14:foregroundMark x1="44762" y1="6476" x2="78286" y2="15238"/>
                        <a14:foregroundMark x1="78286" y1="15238" x2="88381" y2="26476"/>
                        <a14:foregroundMark x1="79429" y1="13714" x2="44000" y2="5143"/>
                        <a14:foregroundMark x1="44000" y1="5143" x2="12381" y2="21905"/>
                        <a14:foregroundMark x1="12381" y1="21905" x2="3429" y2="55429"/>
                        <a14:foregroundMark x1="3429" y1="55429" x2="22476" y2="87810"/>
                        <a14:foregroundMark x1="22476" y1="87810" x2="56952" y2="96000"/>
                        <a14:foregroundMark x1="56952" y1="96000" x2="86667" y2="73905"/>
                        <a14:foregroundMark x1="86667" y1="73905" x2="98286" y2="39810"/>
                        <a14:foregroundMark x1="98286" y1="39810" x2="77905" y2="15429"/>
                        <a14:foregroundMark x1="75619" y1="9905" x2="37524" y2="2095"/>
                        <a14:foregroundMark x1="82286" y1="81524" x2="49524" y2="94857"/>
                        <a14:foregroundMark x1="49524" y1="94857" x2="38667" y2="94857"/>
                        <a14:foregroundMark x1="6667" y1="62857" x2="9905" y2="31429"/>
                        <a14:foregroundMark x1="3810" y1="38476" x2="2857" y2="60571"/>
                        <a14:foregroundMark x1="43048" y1="97524" x2="54667" y2="96000"/>
                        <a14:backgroundMark x1="52000" y1="25333" x2="55810" y2="26476"/>
                        <a14:backgroundMark x1="24381" y1="61143" x2="42095" y2="71619"/>
                      </a14:backgroundRemoval>
                    </a14:imgEffect>
                  </a14:imgLayer>
                </a14:imgProps>
              </a:ext>
              <a:ext uri="{28A0092B-C50C-407E-A947-70E740481C1C}">
                <a14:useLocalDpi xmlns:a14="http://schemas.microsoft.com/office/drawing/2010/main" val="0"/>
              </a:ext>
            </a:extLst>
          </a:blip>
          <a:srcRect/>
          <a:stretch>
            <a:fillRect/>
          </a:stretch>
        </p:blipFill>
        <p:spPr bwMode="auto">
          <a:xfrm>
            <a:off x="5022446" y="2782668"/>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pload.wikimedia.org/wikipedia/commons/thumb/4/...">
            <a:extLst>
              <a:ext uri="{FF2B5EF4-FFF2-40B4-BE49-F238E27FC236}">
                <a16:creationId xmlns:a16="http://schemas.microsoft.com/office/drawing/2014/main" id="{442D8944-4AE1-4439-835D-622790901A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05" b="97524" l="2667" r="98286">
                        <a14:foregroundMark x1="18286" y1="16952" x2="81714" y2="81524"/>
                        <a14:foregroundMark x1="32000" y1="8762" x2="17714" y2="16000"/>
                        <a14:foregroundMark x1="44762" y1="6476" x2="78286" y2="15238"/>
                        <a14:foregroundMark x1="78286" y1="15238" x2="88381" y2="26476"/>
                        <a14:foregroundMark x1="79429" y1="13714" x2="44000" y2="5143"/>
                        <a14:foregroundMark x1="44000" y1="5143" x2="12381" y2="21905"/>
                        <a14:foregroundMark x1="12381" y1="21905" x2="3429" y2="55429"/>
                        <a14:foregroundMark x1="3429" y1="55429" x2="22476" y2="87810"/>
                        <a14:foregroundMark x1="22476" y1="87810" x2="56952" y2="96000"/>
                        <a14:foregroundMark x1="56952" y1="96000" x2="86667" y2="73905"/>
                        <a14:foregroundMark x1="86667" y1="73905" x2="98286" y2="39810"/>
                        <a14:foregroundMark x1="98286" y1="39810" x2="77905" y2="15429"/>
                        <a14:foregroundMark x1="75619" y1="9905" x2="37524" y2="2095"/>
                        <a14:foregroundMark x1="82286" y1="81524" x2="49524" y2="94857"/>
                        <a14:foregroundMark x1="49524" y1="94857" x2="38667" y2="94857"/>
                        <a14:foregroundMark x1="6667" y1="62857" x2="9905" y2="31429"/>
                        <a14:foregroundMark x1="3810" y1="38476" x2="2857" y2="60571"/>
                        <a14:foregroundMark x1="43048" y1="97524" x2="54667" y2="96000"/>
                        <a14:backgroundMark x1="52000" y1="25333" x2="55810" y2="26476"/>
                        <a14:backgroundMark x1="24381" y1="61143" x2="42095" y2="71619"/>
                      </a14:backgroundRemoval>
                    </a14:imgEffect>
                  </a14:imgLayer>
                </a14:imgProps>
              </a:ext>
              <a:ext uri="{28A0092B-C50C-407E-A947-70E740481C1C}">
                <a14:useLocalDpi xmlns:a14="http://schemas.microsoft.com/office/drawing/2010/main" val="0"/>
              </a:ext>
            </a:extLst>
          </a:blip>
          <a:srcRect/>
          <a:stretch>
            <a:fillRect/>
          </a:stretch>
        </p:blipFill>
        <p:spPr bwMode="auto">
          <a:xfrm>
            <a:off x="5345612" y="3888847"/>
            <a:ext cx="646332" cy="64633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irplane">
            <a:extLst>
              <a:ext uri="{FF2B5EF4-FFF2-40B4-BE49-F238E27FC236}">
                <a16:creationId xmlns:a16="http://schemas.microsoft.com/office/drawing/2014/main" id="{FD7E1779-A4AC-4E07-AB73-7762637786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172" y="3661980"/>
            <a:ext cx="453734" cy="453734"/>
          </a:xfrm>
          <a:prstGeom prst="rect">
            <a:avLst/>
          </a:prstGeom>
        </p:spPr>
      </p:pic>
      <p:pic>
        <p:nvPicPr>
          <p:cNvPr id="7" name="Picture 4" descr="Overview | Sun – NASA Solar System Exploration">
            <a:extLst>
              <a:ext uri="{FF2B5EF4-FFF2-40B4-BE49-F238E27FC236}">
                <a16:creationId xmlns:a16="http://schemas.microsoft.com/office/drawing/2014/main" id="{68299E9A-2F7B-4381-855D-B7F9C433C65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17124" y="3257591"/>
            <a:ext cx="533553" cy="50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6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765B-1F3B-4C34-9A5E-B84399BC7FC2}"/>
              </a:ext>
            </a:extLst>
          </p:cNvPr>
          <p:cNvSpPr>
            <a:spLocks noGrp="1"/>
          </p:cNvSpPr>
          <p:nvPr>
            <p:ph type="title"/>
          </p:nvPr>
        </p:nvSpPr>
        <p:spPr/>
        <p:txBody>
          <a:bodyPr>
            <a:normAutofit fontScale="90000"/>
          </a:bodyPr>
          <a:lstStyle/>
          <a:p>
            <a:r>
              <a:rPr lang="en-US" b="1" dirty="0"/>
              <a:t>What is on the Test?</a:t>
            </a:r>
            <a:br>
              <a:rPr lang="en-US" b="1" dirty="0">
                <a:solidFill>
                  <a:schemeClr val="accent1"/>
                </a:solidFill>
              </a:rPr>
            </a:br>
            <a:endParaRPr lang="en-US" dirty="0"/>
          </a:p>
        </p:txBody>
      </p:sp>
      <p:pic>
        <p:nvPicPr>
          <p:cNvPr id="4" name="Picture 2" descr="https://assets-global.website-files.com/593da066e5608a435f48f9b1/594d0859b63f697c30bac53b_pasted%20image%200.png">
            <a:extLst>
              <a:ext uri="{FF2B5EF4-FFF2-40B4-BE49-F238E27FC236}">
                <a16:creationId xmlns:a16="http://schemas.microsoft.com/office/drawing/2014/main" id="{421A116B-5D3C-477E-989F-2473722C0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065966"/>
            <a:ext cx="9525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14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0D7E-5CE0-4C6D-B8CB-CE869465735C}"/>
              </a:ext>
            </a:extLst>
          </p:cNvPr>
          <p:cNvSpPr>
            <a:spLocks noGrp="1"/>
          </p:cNvSpPr>
          <p:nvPr>
            <p:ph type="title"/>
          </p:nvPr>
        </p:nvSpPr>
        <p:spPr>
          <a:xfrm>
            <a:off x="4987345" y="1072895"/>
            <a:ext cx="7503160" cy="660711"/>
          </a:xfrm>
        </p:spPr>
        <p:txBody>
          <a:bodyPr>
            <a:normAutofit fontScale="90000"/>
          </a:bodyPr>
          <a:lstStyle/>
          <a:p>
            <a:r>
              <a:rPr lang="en-US" b="1" dirty="0"/>
              <a:t>Steps to be Eligible to Certify</a:t>
            </a:r>
            <a:br>
              <a:rPr lang="en-US" dirty="0">
                <a:solidFill>
                  <a:schemeClr val="accent1"/>
                </a:solidFill>
              </a:rPr>
            </a:br>
            <a:endParaRPr lang="en-US" dirty="0"/>
          </a:p>
        </p:txBody>
      </p:sp>
      <p:sp>
        <p:nvSpPr>
          <p:cNvPr id="3" name="Content Placeholder 2">
            <a:extLst>
              <a:ext uri="{FF2B5EF4-FFF2-40B4-BE49-F238E27FC236}">
                <a16:creationId xmlns:a16="http://schemas.microsoft.com/office/drawing/2014/main" id="{EA1C8D4E-1AB6-4E82-9D86-46EF66514097}"/>
              </a:ext>
            </a:extLst>
          </p:cNvPr>
          <p:cNvSpPr>
            <a:spLocks noGrp="1"/>
          </p:cNvSpPr>
          <p:nvPr>
            <p:ph idx="1"/>
          </p:nvPr>
        </p:nvSpPr>
        <p:spPr>
          <a:xfrm>
            <a:off x="387626" y="1580321"/>
            <a:ext cx="11618844" cy="4805569"/>
          </a:xfrm>
        </p:spPr>
        <p:txBody>
          <a:bodyPr>
            <a:normAutofit fontScale="92500" lnSpcReduction="20000"/>
          </a:bodyPr>
          <a:lstStyle/>
          <a:p>
            <a:pPr marL="457200" lvl="1" indent="0" eaLnBrk="0" fontAlgn="base" hangingPunct="0">
              <a:spcBef>
                <a:spcPct val="0"/>
              </a:spcBef>
              <a:spcAft>
                <a:spcPct val="0"/>
              </a:spcAft>
              <a:buNone/>
            </a:pPr>
            <a:r>
              <a:rPr lang="en-US" altLang="en-US" dirty="0">
                <a:latin typeface="FreeSans"/>
              </a:rPr>
              <a:t>1. To be eligible to get your Remote Pilot Certificate, you must be:</a:t>
            </a:r>
          </a:p>
          <a:p>
            <a:pPr lvl="2" eaLnBrk="0" fontAlgn="base" hangingPunct="0">
              <a:spcBef>
                <a:spcPct val="0"/>
              </a:spcBef>
              <a:spcAft>
                <a:spcPct val="0"/>
              </a:spcAft>
              <a:buFontTx/>
              <a:buChar char="•"/>
            </a:pPr>
            <a:r>
              <a:rPr lang="en-US" altLang="en-US" dirty="0">
                <a:latin typeface="FreeSans"/>
              </a:rPr>
              <a:t>At least 16 years old</a:t>
            </a:r>
          </a:p>
          <a:p>
            <a:pPr lvl="2" eaLnBrk="0" fontAlgn="base" hangingPunct="0">
              <a:spcBef>
                <a:spcPct val="0"/>
              </a:spcBef>
              <a:spcAft>
                <a:spcPct val="0"/>
              </a:spcAft>
              <a:buFontTx/>
              <a:buChar char="•"/>
            </a:pPr>
            <a:r>
              <a:rPr lang="en-US" altLang="en-US" dirty="0">
                <a:latin typeface="FreeSans"/>
              </a:rPr>
              <a:t>Able to read, write, speak, and understand English</a:t>
            </a:r>
          </a:p>
          <a:p>
            <a:pPr lvl="2" eaLnBrk="0" fontAlgn="base" hangingPunct="0">
              <a:spcBef>
                <a:spcPct val="0"/>
              </a:spcBef>
              <a:spcAft>
                <a:spcPct val="0"/>
              </a:spcAft>
              <a:buFontTx/>
              <a:buChar char="•"/>
            </a:pPr>
            <a:r>
              <a:rPr lang="en-US" altLang="en-US" dirty="0">
                <a:latin typeface="FreeSans"/>
              </a:rPr>
              <a:t>Be in a physical and mental condition to safely fly a UAS</a:t>
            </a:r>
          </a:p>
          <a:p>
            <a:pPr lvl="0" eaLnBrk="0" fontAlgn="base" hangingPunct="0">
              <a:spcBef>
                <a:spcPct val="0"/>
              </a:spcBef>
              <a:spcAft>
                <a:spcPct val="0"/>
              </a:spcAft>
              <a:buFontTx/>
              <a:buAutoNum type="arabicPeriod" startAt="2"/>
            </a:pPr>
            <a:r>
              <a:rPr lang="en-US" altLang="en-US" dirty="0">
                <a:latin typeface="FreeSans"/>
              </a:rPr>
              <a:t>Review the full </a:t>
            </a:r>
            <a:r>
              <a:rPr lang="en-US" altLang="en-US" dirty="0">
                <a:latin typeface="FreeSans"/>
                <a:hlinkClick r:id="rId2">
                  <a:extLst>
                    <a:ext uri="{A12FA001-AC4F-418D-AE19-62706E023703}">
                      <ahyp:hlinkClr xmlns:ahyp="http://schemas.microsoft.com/office/drawing/2018/hyperlinkcolor" val="tx"/>
                    </a:ext>
                  </a:extLst>
                </a:hlinkClick>
              </a:rPr>
              <a:t>process to get your Remote Pilot Certificate</a:t>
            </a:r>
            <a:r>
              <a:rPr lang="en-US" altLang="en-US" dirty="0">
                <a:latin typeface="FreeSans"/>
              </a:rPr>
              <a:t>.</a:t>
            </a:r>
          </a:p>
          <a:p>
            <a:pPr lvl="0" eaLnBrk="0" fontAlgn="base" hangingPunct="0">
              <a:spcBef>
                <a:spcPct val="0"/>
              </a:spcBef>
              <a:spcAft>
                <a:spcPct val="0"/>
              </a:spcAft>
              <a:buFontTx/>
              <a:buAutoNum type="arabicPeriod" startAt="3"/>
            </a:pPr>
            <a:r>
              <a:rPr lang="en-US" altLang="en-US" dirty="0">
                <a:latin typeface="FreeSans"/>
              </a:rPr>
              <a:t>Study for the Knowledge Test by reviewing the </a:t>
            </a:r>
            <a:r>
              <a:rPr lang="en-US" altLang="en-US" dirty="0">
                <a:latin typeface="FreeSans"/>
                <a:hlinkClick r:id="rId3">
                  <a:extLst>
                    <a:ext uri="{A12FA001-AC4F-418D-AE19-62706E023703}">
                      <ahyp:hlinkClr xmlns:ahyp="http://schemas.microsoft.com/office/drawing/2018/hyperlinkcolor" val="tx"/>
                    </a:ext>
                  </a:extLst>
                </a:hlinkClick>
              </a:rPr>
              <a:t>Test Prep materials provided by the FAA</a:t>
            </a:r>
            <a:r>
              <a:rPr lang="en-US" altLang="en-US" dirty="0">
                <a:latin typeface="FreeSans"/>
              </a:rPr>
              <a:t>.</a:t>
            </a:r>
          </a:p>
          <a:p>
            <a:pPr lvl="0" eaLnBrk="0" fontAlgn="base" hangingPunct="0">
              <a:spcBef>
                <a:spcPct val="0"/>
              </a:spcBef>
              <a:spcAft>
                <a:spcPct val="0"/>
              </a:spcAft>
              <a:buFontTx/>
              <a:buAutoNum type="arabicPeriod" startAt="4"/>
            </a:pPr>
            <a:r>
              <a:rPr lang="en-US" altLang="en-US" dirty="0">
                <a:latin typeface="FreeSans"/>
              </a:rPr>
              <a:t>Obtain an FAA Tracking Number (FTN) by creating an </a:t>
            </a:r>
            <a:r>
              <a:rPr lang="en-US" altLang="en-US" dirty="0">
                <a:latin typeface="FreeSans"/>
                <a:hlinkClick r:id="rId4">
                  <a:extLst>
                    <a:ext uri="{A12FA001-AC4F-418D-AE19-62706E023703}">
                      <ahyp:hlinkClr xmlns:ahyp="http://schemas.microsoft.com/office/drawing/2018/hyperlinkcolor" val="tx"/>
                    </a:ext>
                  </a:extLst>
                </a:hlinkClick>
              </a:rPr>
              <a:t>Integrated Airman Certification and Rating Application</a:t>
            </a:r>
            <a:r>
              <a:rPr lang="en-US" altLang="en-US" dirty="0">
                <a:latin typeface="FreeSans"/>
              </a:rPr>
              <a:t> (IACRA) profile prior to registering for a knowledge test.</a:t>
            </a:r>
          </a:p>
          <a:p>
            <a:pPr lvl="0" eaLnBrk="0" fontAlgn="base" hangingPunct="0">
              <a:spcBef>
                <a:spcPct val="0"/>
              </a:spcBef>
              <a:spcAft>
                <a:spcPct val="0"/>
              </a:spcAft>
              <a:buFontTx/>
              <a:buAutoNum type="arabicPeriod" startAt="5"/>
            </a:pPr>
            <a:r>
              <a:rPr lang="en-US" altLang="en-US" dirty="0">
                <a:latin typeface="FreeSans"/>
              </a:rPr>
              <a:t>Schedule an appointment to take the Knowledge Test at an </a:t>
            </a:r>
            <a:r>
              <a:rPr lang="en-US" altLang="en-US" dirty="0">
                <a:latin typeface="FreeSans"/>
                <a:hlinkClick r:id="rId5">
                  <a:extLst>
                    <a:ext uri="{A12FA001-AC4F-418D-AE19-62706E023703}">
                      <ahyp:hlinkClr xmlns:ahyp="http://schemas.microsoft.com/office/drawing/2018/hyperlinkcolor" val="tx"/>
                    </a:ext>
                  </a:extLst>
                </a:hlinkClick>
              </a:rPr>
              <a:t>FAA-approved Knowledge Testing Center</a:t>
            </a:r>
            <a:r>
              <a:rPr lang="en-US" altLang="en-US" dirty="0">
                <a:latin typeface="FreeSans"/>
              </a:rPr>
              <a:t>.</a:t>
            </a:r>
          </a:p>
          <a:p>
            <a:pPr lvl="0" eaLnBrk="0" fontAlgn="base" hangingPunct="0">
              <a:spcBef>
                <a:spcPct val="0"/>
              </a:spcBef>
              <a:spcAft>
                <a:spcPct val="0"/>
              </a:spcAft>
              <a:buFontTx/>
              <a:buAutoNum type="arabicPeriod" startAt="6"/>
            </a:pPr>
            <a:r>
              <a:rPr lang="en-US" altLang="en-US" dirty="0">
                <a:latin typeface="FreeSans"/>
              </a:rPr>
              <a:t>Once you've passed your test, complete FAA Form 8710-13 for a remote pilot certificate (FAA Airman Certificate and/or Rating Application) using the electronic </a:t>
            </a:r>
            <a:r>
              <a:rPr lang="en-US" altLang="en-US" dirty="0">
                <a:latin typeface="FreeSans"/>
                <a:hlinkClick r:id="rId4">
                  <a:extLst>
                    <a:ext uri="{A12FA001-AC4F-418D-AE19-62706E023703}">
                      <ahyp:hlinkClr xmlns:ahyp="http://schemas.microsoft.com/office/drawing/2018/hyperlinkcolor" val="tx"/>
                    </a:ext>
                  </a:extLst>
                </a:hlinkClick>
              </a:rPr>
              <a:t>FAA Integrated Airman Certificate and/or Rating Application system (IACRA)*</a:t>
            </a:r>
            <a:endParaRPr lang="en-US" altLang="en-US" dirty="0">
              <a:latin typeface="FreeSans"/>
            </a:endParaRPr>
          </a:p>
          <a:p>
            <a:endParaRPr lang="en-US" dirty="0"/>
          </a:p>
        </p:txBody>
      </p:sp>
    </p:spTree>
    <p:extLst>
      <p:ext uri="{BB962C8B-B14F-4D97-AF65-F5344CB8AC3E}">
        <p14:creationId xmlns:p14="http://schemas.microsoft.com/office/powerpoint/2010/main" val="698569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8849-014C-4391-8FF6-1F2C73C24253}"/>
              </a:ext>
            </a:extLst>
          </p:cNvPr>
          <p:cNvSpPr>
            <a:spLocks noGrp="1"/>
          </p:cNvSpPr>
          <p:nvPr>
            <p:ph type="title"/>
          </p:nvPr>
        </p:nvSpPr>
        <p:spPr>
          <a:xfrm>
            <a:off x="7980680" y="721049"/>
            <a:ext cx="2260600" cy="868918"/>
          </a:xfrm>
        </p:spPr>
        <p:txBody>
          <a:bodyPr>
            <a:normAutofit fontScale="90000"/>
          </a:bodyPr>
          <a:lstStyle/>
          <a:p>
            <a:r>
              <a:rPr lang="en-US" b="1" dirty="0"/>
              <a:t>Waivers</a:t>
            </a:r>
            <a:br>
              <a:rPr lang="en-US" dirty="0">
                <a:solidFill>
                  <a:schemeClr val="accent1"/>
                </a:solidFill>
              </a:rPr>
            </a:br>
            <a:endParaRPr lang="en-US" dirty="0"/>
          </a:p>
        </p:txBody>
      </p:sp>
      <p:sp>
        <p:nvSpPr>
          <p:cNvPr id="3" name="Content Placeholder 2">
            <a:extLst>
              <a:ext uri="{FF2B5EF4-FFF2-40B4-BE49-F238E27FC236}">
                <a16:creationId xmlns:a16="http://schemas.microsoft.com/office/drawing/2014/main" id="{FB682347-2CB4-4259-99B8-89350F829028}"/>
              </a:ext>
            </a:extLst>
          </p:cNvPr>
          <p:cNvSpPr>
            <a:spLocks noGrp="1"/>
          </p:cNvSpPr>
          <p:nvPr>
            <p:ph idx="1"/>
          </p:nvPr>
        </p:nvSpPr>
        <p:spPr>
          <a:xfrm>
            <a:off x="838200" y="1402080"/>
            <a:ext cx="10515600" cy="4495003"/>
          </a:xfrm>
        </p:spPr>
        <p:txBody>
          <a:bodyPr>
            <a:normAutofit fontScale="92500"/>
          </a:bodyPr>
          <a:lstStyle/>
          <a:p>
            <a:r>
              <a:rPr lang="en-US" dirty="0"/>
              <a:t>Operation from a moving vehicle or aircraft (§ 107.25) </a:t>
            </a:r>
          </a:p>
          <a:p>
            <a:r>
              <a:rPr lang="en-US" dirty="0"/>
              <a:t>Daylight operation (§ 107.29)</a:t>
            </a:r>
          </a:p>
          <a:p>
            <a:r>
              <a:rPr lang="en-US" dirty="0"/>
              <a:t>Visual line of sight aircraft operation (§ 107.31) </a:t>
            </a:r>
          </a:p>
          <a:p>
            <a:r>
              <a:rPr lang="en-US" dirty="0"/>
              <a:t>Visual observer (§ 107.33)</a:t>
            </a:r>
          </a:p>
          <a:p>
            <a:r>
              <a:rPr lang="en-US" dirty="0"/>
              <a:t>Operation of multiple small unmanned aircraft systems (§ 107.35)</a:t>
            </a:r>
          </a:p>
          <a:p>
            <a:r>
              <a:rPr lang="en-US" dirty="0"/>
              <a:t>Yielding the right of way (§ 107.37(a))</a:t>
            </a:r>
          </a:p>
          <a:p>
            <a:r>
              <a:rPr lang="en-US" dirty="0"/>
              <a:t>Operation over people (§ 107.39)</a:t>
            </a:r>
          </a:p>
          <a:p>
            <a:r>
              <a:rPr lang="en-US" dirty="0"/>
              <a:t>Operation in certain airspace (§ 107.41)</a:t>
            </a:r>
          </a:p>
          <a:p>
            <a:r>
              <a:rPr lang="en-US" dirty="0"/>
              <a:t>Operating limitations for small unmanned aircraft (§ 107.51)</a:t>
            </a:r>
          </a:p>
          <a:p>
            <a:endParaRPr lang="en-US" dirty="0"/>
          </a:p>
        </p:txBody>
      </p:sp>
    </p:spTree>
    <p:extLst>
      <p:ext uri="{BB962C8B-B14F-4D97-AF65-F5344CB8AC3E}">
        <p14:creationId xmlns:p14="http://schemas.microsoft.com/office/powerpoint/2010/main" val="53342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2240-4737-4A9D-AFA4-8800E24A065A}"/>
              </a:ext>
            </a:extLst>
          </p:cNvPr>
          <p:cNvSpPr>
            <a:spLocks noGrp="1"/>
          </p:cNvSpPr>
          <p:nvPr>
            <p:ph type="title"/>
          </p:nvPr>
        </p:nvSpPr>
        <p:spPr>
          <a:xfrm>
            <a:off x="4607560" y="1147769"/>
            <a:ext cx="7584440" cy="868918"/>
          </a:xfrm>
        </p:spPr>
        <p:txBody>
          <a:bodyPr>
            <a:normAutofit fontScale="90000"/>
          </a:bodyPr>
          <a:lstStyle/>
          <a:p>
            <a:r>
              <a:rPr lang="en-US" b="1" dirty="0"/>
              <a:t>Recreational Flight in the NAS</a:t>
            </a:r>
            <a:br>
              <a:rPr lang="en-US" b="1" dirty="0">
                <a:solidFill>
                  <a:srgbClr val="184B8C"/>
                </a:solidFill>
              </a:rPr>
            </a:br>
            <a:endParaRPr lang="en-US" dirty="0"/>
          </a:p>
        </p:txBody>
      </p:sp>
      <p:sp>
        <p:nvSpPr>
          <p:cNvPr id="3" name="Content Placeholder 2">
            <a:extLst>
              <a:ext uri="{FF2B5EF4-FFF2-40B4-BE49-F238E27FC236}">
                <a16:creationId xmlns:a16="http://schemas.microsoft.com/office/drawing/2014/main" id="{6684F4E5-0B18-49C1-B595-F24DDFA0D5AD}"/>
              </a:ext>
            </a:extLst>
          </p:cNvPr>
          <p:cNvSpPr>
            <a:spLocks noGrp="1"/>
          </p:cNvSpPr>
          <p:nvPr>
            <p:ph idx="1"/>
          </p:nvPr>
        </p:nvSpPr>
        <p:spPr>
          <a:xfrm>
            <a:off x="838200" y="1757680"/>
            <a:ext cx="10515600" cy="4139403"/>
          </a:xfrm>
        </p:spPr>
        <p:txBody>
          <a:bodyPr/>
          <a:lstStyle/>
          <a:p>
            <a:pPr marL="342900" indent="-342900"/>
            <a:r>
              <a:rPr lang="en-US" dirty="0"/>
              <a:t>Must be purely for fun (with limited exceptions)</a:t>
            </a:r>
          </a:p>
          <a:p>
            <a:pPr marL="342900" indent="-342900"/>
            <a:r>
              <a:rPr lang="en-US" dirty="0"/>
              <a:t>Under 400ft</a:t>
            </a:r>
          </a:p>
          <a:p>
            <a:pPr marL="342900" indent="-342900"/>
            <a:r>
              <a:rPr lang="en-US" dirty="0"/>
              <a:t>VLOS</a:t>
            </a:r>
          </a:p>
          <a:p>
            <a:pPr marL="342900" indent="-342900"/>
            <a:r>
              <a:rPr lang="en-US" dirty="0"/>
              <a:t>Permission for other than “G”</a:t>
            </a:r>
          </a:p>
          <a:p>
            <a:pPr marL="342900" indent="-342900"/>
            <a:r>
              <a:rPr lang="en-US" dirty="0"/>
              <a:t>       Required lighting</a:t>
            </a:r>
          </a:p>
          <a:p>
            <a:pPr marL="342900" indent="-342900"/>
            <a:r>
              <a:rPr lang="en-US" dirty="0"/>
              <a:t>Yield to </a:t>
            </a:r>
          </a:p>
          <a:p>
            <a:pPr marL="342900" indent="-342900"/>
            <a:r>
              <a:rPr lang="en-US" dirty="0"/>
              <a:t>No moving cars or over people</a:t>
            </a:r>
          </a:p>
          <a:p>
            <a:pPr marL="342900" indent="-342900"/>
            <a:r>
              <a:rPr lang="en-US" dirty="0"/>
              <a:t>                       Aeronautical Knowledge Test</a:t>
            </a:r>
          </a:p>
          <a:p>
            <a:pPr marL="342900" indent="-342900"/>
            <a:endParaRPr lang="en-US" dirty="0"/>
          </a:p>
        </p:txBody>
      </p:sp>
      <p:pic>
        <p:nvPicPr>
          <p:cNvPr id="4" name="Graphic 3" descr="Airplane">
            <a:extLst>
              <a:ext uri="{FF2B5EF4-FFF2-40B4-BE49-F238E27FC236}">
                <a16:creationId xmlns:a16="http://schemas.microsoft.com/office/drawing/2014/main" id="{B3A60BAF-21E5-4E23-988D-86052705E0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3885" y="4335295"/>
            <a:ext cx="453734" cy="453734"/>
          </a:xfrm>
          <a:prstGeom prst="rect">
            <a:avLst/>
          </a:prstGeom>
        </p:spPr>
      </p:pic>
      <p:pic>
        <p:nvPicPr>
          <p:cNvPr id="5" name="Graphic 4" descr="Moon and stars">
            <a:extLst>
              <a:ext uri="{FF2B5EF4-FFF2-40B4-BE49-F238E27FC236}">
                <a16:creationId xmlns:a16="http://schemas.microsoft.com/office/drawing/2014/main" id="{6C385075-CA30-42C1-AD8D-00597AA7BF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7218" y="3731155"/>
            <a:ext cx="453734" cy="453734"/>
          </a:xfrm>
          <a:prstGeom prst="rect">
            <a:avLst/>
          </a:prstGeom>
        </p:spPr>
      </p:pic>
      <p:pic>
        <p:nvPicPr>
          <p:cNvPr id="6" name="Picture 2" descr="Free Soon Cliparts, Download Free Clip Art, Free Clip Art on ...">
            <a:extLst>
              <a:ext uri="{FF2B5EF4-FFF2-40B4-BE49-F238E27FC236}">
                <a16:creationId xmlns:a16="http://schemas.microsoft.com/office/drawing/2014/main" id="{8DBB0942-B757-4A0D-A79B-BB81FEA0D8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64" b="94091" l="6616" r="93639">
                        <a14:foregroundMark x1="70483" y1="9545" x2="51564" y2="11984"/>
                        <a14:foregroundMark x1="35173" y1="17403" x2="11705" y2="27727"/>
                        <a14:foregroundMark x1="38581" y1="15904" x2="37596" y2="16337"/>
                        <a14:foregroundMark x1="11705" y1="27727" x2="6361" y2="45455"/>
                        <a14:foregroundMark x1="6361" y1="45455" x2="11196" y2="86818"/>
                        <a14:foregroundMark x1="15484" y1="90126" x2="22392" y2="95455"/>
                        <a14:foregroundMark x1="14731" y1="89545" x2="14972" y2="89731"/>
                        <a14:foregroundMark x1="14568" y1="89419" x2="14731" y2="89545"/>
                        <a14:foregroundMark x1="11196" y1="86818" x2="14265" y2="89185"/>
                        <a14:foregroundMark x1="22392" y1="95455" x2="92366" y2="69091"/>
                        <a14:foregroundMark x1="92366" y1="69091" x2="93384" y2="49091"/>
                        <a14:foregroundMark x1="93384" y1="49091" x2="87532" y2="8636"/>
                        <a14:foregroundMark x1="87532" y1="8636" x2="75318" y2="6364"/>
                        <a14:foregroundMark x1="75318" y1="6364" x2="67176" y2="10455"/>
                        <a14:foregroundMark x1="9415" y1="30455" x2="6107" y2="50000"/>
                        <a14:foregroundMark x1="6107" y1="50000" x2="11196" y2="89545"/>
                        <a14:foregroundMark x1="15040" y1="91626" x2="19593" y2="94091"/>
                        <a14:foregroundMark x1="11196" y1="89545" x2="14499" y2="91333"/>
                        <a14:foregroundMark x1="91349" y1="41364" x2="93639" y2="61364"/>
                        <a14:foregroundMark x1="93639" y1="61364" x2="92112" y2="70909"/>
                        <a14:foregroundMark x1="8397" y1="30455" x2="6616" y2="48182"/>
                        <a14:foregroundMark x1="15013" y1="40455" x2="16031" y2="52727"/>
                        <a14:foregroundMark x1="20102" y1="36364" x2="20865" y2="35909"/>
                        <a14:foregroundMark x1="22137" y1="54545" x2="22137" y2="54545"/>
                        <a14:foregroundMark x1="26463" y1="44091" x2="26463" y2="44091"/>
                        <a14:foregroundMark x1="32570" y1="38182" x2="32570" y2="38182"/>
                        <a14:foregroundMark x1="40967" y1="35455" x2="40967" y2="35455"/>
                        <a14:foregroundMark x1="38677" y1="43636" x2="38677" y2="43636"/>
                        <a14:foregroundMark x1="46056" y1="34545" x2="46056" y2="34545"/>
                        <a14:foregroundMark x1="53690" y1="31364" x2="53690" y2="31364"/>
                        <a14:foregroundMark x1="60560" y1="40455" x2="60560" y2="40455"/>
                        <a14:foregroundMark x1="62850" y1="27727" x2="62850" y2="27727"/>
                        <a14:foregroundMark x1="59542" y1="33182" x2="59542" y2="33182"/>
                        <a14:foregroundMark x1="66667" y1="20455" x2="66667" y2="20455"/>
                        <a14:foregroundMark x1="72010" y1="21364" x2="72010" y2="21364"/>
                        <a14:foregroundMark x1="77354" y1="16364" x2="77354" y2="16364"/>
                        <a14:foregroundMark x1="78117" y1="30455" x2="78117" y2="30455"/>
                        <a14:foregroundMark x1="79135" y1="44545" x2="79135" y2="44545"/>
                        <a14:foregroundMark x1="79135" y1="51364" x2="79135" y2="51364"/>
                        <a14:foregroundMark x1="80153" y1="61364" x2="80153" y2="61364"/>
                        <a14:foregroundMark x1="71501" y1="44545" x2="71501" y2="44545"/>
                        <a14:foregroundMark x1="70483" y1="61364" x2="70483" y2="61364"/>
                        <a14:foregroundMark x1="63868" y1="63636" x2="63868" y2="63636"/>
                        <a14:foregroundMark x1="54707" y1="57273" x2="54707" y2="57273"/>
                        <a14:foregroundMark x1="48855" y1="62727" x2="48855" y2="62727"/>
                        <a14:foregroundMark x1="41476" y1="65000" x2="41476" y2="65000"/>
                        <a14:foregroundMark x1="32316" y1="64545" x2="32316" y2="64545"/>
                        <a14:foregroundMark x1="24427" y1="60455" x2="24427" y2="60455"/>
                        <a14:foregroundMark x1="17812" y1="65000" x2="17812" y2="65000"/>
                        <a14:foregroundMark x1="19593" y1="82727" x2="19593" y2="82727"/>
                        <a14:backgroundMark x1="49873" y1="10455" x2="43257" y2="12727"/>
                        <a14:backgroundMark x1="43003" y1="14545" x2="39186" y2="13636"/>
                        <a14:backgroundMark x1="37405" y1="15909" x2="35115" y2="17273"/>
                        <a14:backgroundMark x1="38168" y1="17273" x2="52163" y2="10000"/>
                        <a14:backgroundMark x1="13995" y1="89545" x2="13995" y2="89545"/>
                        <a14:backgroundMark x1="14758" y1="90455" x2="15522" y2="90000"/>
                        <a14:backgroundMark x1="14504" y1="90455" x2="14249" y2="87727"/>
                      </a14:backgroundRemoval>
                    </a14:imgEffect>
                  </a14:imgLayer>
                </a14:imgProps>
              </a:ext>
              <a:ext uri="{28A0092B-C50C-407E-A947-70E740481C1C}">
                <a14:useLocalDpi xmlns:a14="http://schemas.microsoft.com/office/drawing/2010/main" val="0"/>
              </a:ext>
            </a:extLst>
          </a:blip>
          <a:srcRect/>
          <a:stretch>
            <a:fillRect/>
          </a:stretch>
        </p:blipFill>
        <p:spPr bwMode="auto">
          <a:xfrm>
            <a:off x="7988673" y="4482747"/>
            <a:ext cx="2192732" cy="122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6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D869-97D6-40DA-A08C-3383BE31799C}"/>
              </a:ext>
            </a:extLst>
          </p:cNvPr>
          <p:cNvSpPr>
            <a:spLocks noGrp="1"/>
          </p:cNvSpPr>
          <p:nvPr>
            <p:ph type="title"/>
          </p:nvPr>
        </p:nvSpPr>
        <p:spPr>
          <a:xfrm>
            <a:off x="5440680" y="950446"/>
            <a:ext cx="6141720" cy="868918"/>
          </a:xfrm>
        </p:spPr>
        <p:txBody>
          <a:bodyPr>
            <a:normAutofit fontScale="90000"/>
          </a:bodyPr>
          <a:lstStyle/>
          <a:p>
            <a:r>
              <a:rPr lang="en-US" b="1" dirty="0"/>
              <a:t>Educational Exemption</a:t>
            </a:r>
            <a:br>
              <a:rPr lang="en-US" b="1" dirty="0"/>
            </a:br>
            <a:endParaRPr lang="en-US" dirty="0"/>
          </a:p>
        </p:txBody>
      </p:sp>
      <p:sp>
        <p:nvSpPr>
          <p:cNvPr id="3" name="Content Placeholder 2">
            <a:extLst>
              <a:ext uri="{FF2B5EF4-FFF2-40B4-BE49-F238E27FC236}">
                <a16:creationId xmlns:a16="http://schemas.microsoft.com/office/drawing/2014/main" id="{EF3202C4-9594-412B-B43F-575F9DFBE4C8}"/>
              </a:ext>
            </a:extLst>
          </p:cNvPr>
          <p:cNvSpPr>
            <a:spLocks noGrp="1"/>
          </p:cNvSpPr>
          <p:nvPr>
            <p:ph idx="1"/>
          </p:nvPr>
        </p:nvSpPr>
        <p:spPr>
          <a:xfrm>
            <a:off x="838200" y="1524000"/>
            <a:ext cx="10515600" cy="4602480"/>
          </a:xfrm>
        </p:spPr>
        <p:txBody>
          <a:bodyPr>
            <a:normAutofit/>
          </a:bodyPr>
          <a:lstStyle/>
          <a:p>
            <a:r>
              <a:rPr lang="en-US" sz="2300" dirty="0"/>
              <a:t>INSTITUTION OF HIGHER EDUCATION.—The term ‘‘institution of higher education’’ has the meaning given to that term by section 101(a) of the Higher Education Act of 1965 (20 U.S.C. 1001(a)). (2) EDUCATIONAL OR RESEARCH PURPOSES.—The term ‘‘education or research purposes’’, with respect to the operation of an unmanned aircraft system by an institution of higher education, includes— </a:t>
            </a:r>
          </a:p>
          <a:p>
            <a:r>
              <a:rPr lang="en-US" sz="2300" b="1" dirty="0"/>
              <a:t>(A) </a:t>
            </a:r>
            <a:r>
              <a:rPr lang="en-US" sz="2300" dirty="0"/>
              <a:t>instruction of students at the institution; </a:t>
            </a:r>
          </a:p>
          <a:p>
            <a:r>
              <a:rPr lang="en-US" sz="2300" b="1" dirty="0"/>
              <a:t>(B) </a:t>
            </a:r>
            <a:r>
              <a:rPr lang="en-US" sz="2300" dirty="0"/>
              <a:t>academic or research related uses of unmanned aircraft systems that have been approved by the institution, including Federal research; </a:t>
            </a:r>
          </a:p>
          <a:p>
            <a:r>
              <a:rPr lang="en-US" sz="2300" b="1" dirty="0"/>
              <a:t>(C) </a:t>
            </a:r>
            <a:r>
              <a:rPr lang="en-US" sz="2300" dirty="0"/>
              <a:t>activities undertaken by the institution as part of research projects, including research projects sponsored by the Federal Government; and </a:t>
            </a:r>
            <a:r>
              <a:rPr lang="en-US" sz="2300" b="1" dirty="0"/>
              <a:t>(D) </a:t>
            </a:r>
            <a:r>
              <a:rPr lang="en-US" sz="2300" dirty="0"/>
              <a:t>other academic activities approved by the institution. </a:t>
            </a:r>
          </a:p>
          <a:p>
            <a:endParaRPr lang="en-US" sz="2300" dirty="0"/>
          </a:p>
        </p:txBody>
      </p:sp>
    </p:spTree>
    <p:extLst>
      <p:ext uri="{BB962C8B-B14F-4D97-AF65-F5344CB8AC3E}">
        <p14:creationId xmlns:p14="http://schemas.microsoft.com/office/powerpoint/2010/main" val="194518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D690-4A12-49F9-8EBA-0C8ED3FC8022}"/>
              </a:ext>
            </a:extLst>
          </p:cNvPr>
          <p:cNvSpPr>
            <a:spLocks noGrp="1"/>
          </p:cNvSpPr>
          <p:nvPr>
            <p:ph type="title"/>
          </p:nvPr>
        </p:nvSpPr>
        <p:spPr>
          <a:xfrm>
            <a:off x="4759960" y="1186725"/>
            <a:ext cx="7432040" cy="868918"/>
          </a:xfrm>
        </p:spPr>
        <p:txBody>
          <a:bodyPr>
            <a:normAutofit fontScale="90000"/>
          </a:bodyPr>
          <a:lstStyle/>
          <a:p>
            <a:r>
              <a:rPr lang="en-US" b="1" dirty="0"/>
              <a:t>Educational Exemption Cont.</a:t>
            </a:r>
            <a:br>
              <a:rPr lang="en-US" b="1" dirty="0"/>
            </a:br>
            <a:endParaRPr lang="en-US" dirty="0"/>
          </a:p>
        </p:txBody>
      </p:sp>
      <p:sp>
        <p:nvSpPr>
          <p:cNvPr id="3" name="Content Placeholder 2">
            <a:extLst>
              <a:ext uri="{FF2B5EF4-FFF2-40B4-BE49-F238E27FC236}">
                <a16:creationId xmlns:a16="http://schemas.microsoft.com/office/drawing/2014/main" id="{63D0F332-7F2A-4D62-9979-2E8F80C62F2F}"/>
              </a:ext>
            </a:extLst>
          </p:cNvPr>
          <p:cNvSpPr>
            <a:spLocks noGrp="1"/>
          </p:cNvSpPr>
          <p:nvPr>
            <p:ph idx="1"/>
          </p:nvPr>
        </p:nvSpPr>
        <p:spPr>
          <a:xfrm>
            <a:off x="838200" y="1829836"/>
            <a:ext cx="10515600" cy="628884"/>
          </a:xfrm>
        </p:spPr>
        <p:txBody>
          <a:bodyPr/>
          <a:lstStyle/>
          <a:p>
            <a:r>
              <a:rPr lang="en-US" dirty="0"/>
              <a:t>Administration and especially insurance providers =</a:t>
            </a:r>
          </a:p>
          <a:p>
            <a:pPr marL="0" indent="0">
              <a:buNone/>
            </a:pPr>
            <a:endParaRPr lang="en-US" dirty="0"/>
          </a:p>
        </p:txBody>
      </p:sp>
      <p:pic>
        <p:nvPicPr>
          <p:cNvPr id="4" name="Graphic 3" descr="Worried face with solid fill">
            <a:extLst>
              <a:ext uri="{FF2B5EF4-FFF2-40B4-BE49-F238E27FC236}">
                <a16:creationId xmlns:a16="http://schemas.microsoft.com/office/drawing/2014/main" id="{72C42469-2A91-4E28-9D42-C38D8ECB0A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9825" y="2458720"/>
            <a:ext cx="2778096" cy="2778096"/>
          </a:xfrm>
          <a:prstGeom prst="rect">
            <a:avLst/>
          </a:prstGeom>
        </p:spPr>
      </p:pic>
      <p:sp>
        <p:nvSpPr>
          <p:cNvPr id="5" name="Teardrop 4">
            <a:extLst>
              <a:ext uri="{FF2B5EF4-FFF2-40B4-BE49-F238E27FC236}">
                <a16:creationId xmlns:a16="http://schemas.microsoft.com/office/drawing/2014/main" id="{6A5C5332-0342-4345-B0D9-9EBF88D91962}"/>
              </a:ext>
            </a:extLst>
          </p:cNvPr>
          <p:cNvSpPr/>
          <p:nvPr/>
        </p:nvSpPr>
        <p:spPr>
          <a:xfrm rot="18596790">
            <a:off x="4871388" y="3957849"/>
            <a:ext cx="208507" cy="20249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E4558860-53A4-4A24-AFF9-1C6F77BB285A}"/>
              </a:ext>
            </a:extLst>
          </p:cNvPr>
          <p:cNvSpPr/>
          <p:nvPr/>
        </p:nvSpPr>
        <p:spPr>
          <a:xfrm rot="18596790">
            <a:off x="5753146" y="3957435"/>
            <a:ext cx="207146" cy="20363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804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8E4A097-05F0-1D4A-8505-728E80D07B0B}" vid="{CBF1A197-12E2-CA4D-AFDE-FBD8B60671C6}"/>
    </a:ext>
  </a:extLst>
</a:theme>
</file>

<file path=docProps/app.xml><?xml version="1.0" encoding="utf-8"?>
<Properties xmlns="http://schemas.openxmlformats.org/officeDocument/2006/extended-properties" xmlns:vt="http://schemas.openxmlformats.org/officeDocument/2006/docPropsVTypes">
  <Template>Office Theme</Template>
  <TotalTime>9650</TotalTime>
  <Words>570</Words>
  <Application>Microsoft Office PowerPoint</Application>
  <PresentationFormat>Widescreen</PresentationFormat>
  <Paragraphs>75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FreeSans</vt:lpstr>
      <vt:lpstr>Office Theme</vt:lpstr>
      <vt:lpstr>Part 107 and What it Means to You</vt:lpstr>
      <vt:lpstr>Drones are Regulated! </vt:lpstr>
      <vt:lpstr>Part 107 </vt:lpstr>
      <vt:lpstr>What is on the Test? </vt:lpstr>
      <vt:lpstr>Steps to be Eligible to Certify </vt:lpstr>
      <vt:lpstr>Waivers </vt:lpstr>
      <vt:lpstr>Recreational Flight in the NAS </vt:lpstr>
      <vt:lpstr>Educational Exemption </vt:lpstr>
      <vt:lpstr>Educational Exemption Cont. </vt:lpstr>
      <vt:lpstr>Overwhelmed Yet? </vt:lpstr>
      <vt:lpstr>PowerPoint Presentation</vt:lpstr>
      <vt:lpstr>PowerPoint Presentation</vt:lpstr>
      <vt:lpstr>Additional Factors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Bladow, Chelsea J</dc:creator>
  <cp:lastModifiedBy>Zackary Nicklin</cp:lastModifiedBy>
  <cp:revision>6</cp:revision>
  <dcterms:created xsi:type="dcterms:W3CDTF">2020-05-01T16:19:50Z</dcterms:created>
  <dcterms:modified xsi:type="dcterms:W3CDTF">2020-08-04T13:11:31Z</dcterms:modified>
</cp:coreProperties>
</file>