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264" r:id="rId2"/>
    <p:sldId id="258" r:id="rId3"/>
    <p:sldId id="259" r:id="rId4"/>
    <p:sldId id="263" r:id="rId5"/>
    <p:sldId id="261" r:id="rId6"/>
    <p:sldId id="262" r:id="rId7"/>
    <p:sldId id="26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33"/>
    <p:restoredTop sz="94586"/>
  </p:normalViewPr>
  <p:slideViewPr>
    <p:cSldViewPr>
      <p:cViewPr varScale="1">
        <p:scale>
          <a:sx n="98" d="100"/>
          <a:sy n="98" d="100"/>
        </p:scale>
        <p:origin x="952" y="184"/>
      </p:cViewPr>
      <p:guideLst>
        <p:guide orient="horz" pos="2160"/>
        <p:guide pos="2880"/>
      </p:guideLst>
    </p:cSldViewPr>
  </p:slideViewPr>
  <p:notesTextViewPr>
    <p:cViewPr>
      <p:scale>
        <a:sx n="1" d="1"/>
        <a:sy n="1" d="1"/>
      </p:scale>
      <p:origin x="0" y="0"/>
    </p:cViewPr>
  </p:notesTextViewPr>
  <p:notesViewPr>
    <p:cSldViewPr>
      <p:cViewPr varScale="1">
        <p:scale>
          <a:sx n="56" d="100"/>
          <a:sy n="56" d="100"/>
        </p:scale>
        <p:origin x="-287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270840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F14E36-484F-42CD-BF35-DA8903659D8B}" type="datetimeFigureOut">
              <a:rPr lang="en-US" smtClean="0"/>
              <a:pPr/>
              <a:t>7/8/17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DF0020-E4DD-4928-A37E-5726B52CC8F3}" type="slidenum">
              <a:rPr lang="en-US" smtClean="0"/>
              <a:pPr/>
              <a:t>‹#›</a:t>
            </a:fld>
            <a:endParaRPr lang="en-US"/>
          </a:p>
        </p:txBody>
      </p:sp>
    </p:spTree>
    <p:extLst>
      <p:ext uri="{BB962C8B-B14F-4D97-AF65-F5344CB8AC3E}">
        <p14:creationId xmlns:p14="http://schemas.microsoft.com/office/powerpoint/2010/main" val="2854680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gif"/><Relationship Id="rId3"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hyperlink" Target="http://www.seattlenano.org/" TargetMode="External"/><Relationship Id="rId1" Type="http://schemas.openxmlformats.org/officeDocument/2006/relationships/slideMaster" Target="../slideMasters/slideMaster1.xml"/><Relationship Id="rId2" Type="http://schemas.openxmlformats.org/officeDocument/2006/relationships/image" Target="../media/image1.gi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www.seattlenano.org/"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gi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3200" y="4876800"/>
            <a:ext cx="6400800" cy="1143000"/>
          </a:xfrm>
        </p:spPr>
        <p:txBody>
          <a:bodyPr/>
          <a:lstStyle>
            <a:lvl1pPr marL="0" indent="0" algn="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b="0">
                <a:solidFill>
                  <a:schemeClr val="tx1"/>
                </a:solidFill>
              </a:defRPr>
            </a:lvl1pPr>
          </a:lstStyle>
          <a:p>
            <a:r>
              <a:rPr lang="en-US" smtClean="0"/>
              <a:t>SHINE: Seattle’s Hub for Industry-driven Nanotechnology Education</a:t>
            </a:r>
            <a:endParaRPr lang="en-US" dirty="0"/>
          </a:p>
        </p:txBody>
      </p:sp>
      <p:sp>
        <p:nvSpPr>
          <p:cNvPr id="5" name="Footer Placeholder 4"/>
          <p:cNvSpPr>
            <a:spLocks noGrp="1"/>
          </p:cNvSpPr>
          <p:nvPr>
            <p:ph type="ftr" sz="quarter" idx="11"/>
          </p:nvPr>
        </p:nvSpPr>
        <p:spPr/>
        <p:txBody>
          <a:bodyPr/>
          <a:lstStyle/>
          <a:p>
            <a:pPr algn="l"/>
            <a:r>
              <a:rPr lang="en-US" smtClean="0"/>
              <a:t>This material is based upon work supported by the National Science Foundation under Grant Number 1204279.</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1135" y="47403"/>
            <a:ext cx="4038600" cy="3699342"/>
          </a:xfrm>
          <a:prstGeom prst="rect">
            <a:avLst/>
          </a:prstGeom>
        </p:spPr>
      </p:pic>
      <p:sp>
        <p:nvSpPr>
          <p:cNvPr id="2" name="Title 1"/>
          <p:cNvSpPr>
            <a:spLocks noGrp="1"/>
          </p:cNvSpPr>
          <p:nvPr>
            <p:ph type="ctrTitle"/>
          </p:nvPr>
        </p:nvSpPr>
        <p:spPr>
          <a:xfrm>
            <a:off x="1371600" y="3505200"/>
            <a:ext cx="7772400" cy="1470025"/>
          </a:xfrm>
        </p:spPr>
        <p:txBody>
          <a:bodyPr/>
          <a:lstStyle>
            <a:lvl1pPr algn="r">
              <a:defRPr/>
            </a:lvl1pPr>
          </a:lstStyle>
          <a:p>
            <a:r>
              <a:rPr lang="en-US" smtClean="0"/>
              <a:t>Click to edit Master title style</a:t>
            </a:r>
            <a:endParaRPr lang="en-US" dirty="0"/>
          </a:p>
        </p:txBody>
      </p:sp>
      <p:sp>
        <p:nvSpPr>
          <p:cNvPr id="8" name="TextBox 7"/>
          <p:cNvSpPr txBox="1"/>
          <p:nvPr userDrawn="1"/>
        </p:nvSpPr>
        <p:spPr>
          <a:xfrm>
            <a:off x="0" y="5962366"/>
            <a:ext cx="8077200" cy="830997"/>
          </a:xfrm>
          <a:prstGeom prst="rect">
            <a:avLst/>
          </a:prstGeom>
          <a:noFill/>
        </p:spPr>
        <p:txBody>
          <a:bodyPr wrap="square" rtlCol="0">
            <a:spAutoFit/>
          </a:bodyPr>
          <a:lstStyle/>
          <a:p>
            <a:pPr algn="r"/>
            <a:r>
              <a:rPr lang="en-US" sz="2800" b="1" dirty="0" smtClean="0"/>
              <a:t>SHINE</a:t>
            </a:r>
            <a:r>
              <a:rPr lang="en-US" sz="2800" dirty="0" smtClean="0"/>
              <a:t>:</a:t>
            </a:r>
            <a:r>
              <a:rPr lang="en-US" sz="2800" baseline="0" dirty="0" smtClean="0"/>
              <a:t> </a:t>
            </a:r>
            <a:r>
              <a:rPr lang="en-US" sz="2800" b="1" baseline="0" dirty="0" smtClean="0"/>
              <a:t>S</a:t>
            </a:r>
            <a:r>
              <a:rPr lang="en-US" sz="2000" baseline="0" dirty="0" smtClean="0"/>
              <a:t>eattle’s </a:t>
            </a:r>
            <a:r>
              <a:rPr lang="en-US" sz="2800" b="1" baseline="0" dirty="0" smtClean="0"/>
              <a:t>H</a:t>
            </a:r>
            <a:r>
              <a:rPr lang="en-US" sz="2000" baseline="0" dirty="0" smtClean="0"/>
              <a:t>ub for </a:t>
            </a:r>
            <a:r>
              <a:rPr lang="en-US" sz="2800" b="1" baseline="0" dirty="0" smtClean="0"/>
              <a:t>I</a:t>
            </a:r>
            <a:r>
              <a:rPr lang="en-US" sz="2000" baseline="0" dirty="0" smtClean="0"/>
              <a:t>ndustry-driven </a:t>
            </a:r>
            <a:r>
              <a:rPr lang="en-US" sz="2800" b="1" baseline="0" dirty="0" smtClean="0"/>
              <a:t>N</a:t>
            </a:r>
            <a:r>
              <a:rPr lang="en-US" sz="2000" baseline="0" dirty="0" smtClean="0"/>
              <a:t>anotechnology </a:t>
            </a:r>
            <a:r>
              <a:rPr lang="en-US" sz="2800" b="1" baseline="0" dirty="0" smtClean="0"/>
              <a:t>E</a:t>
            </a:r>
            <a:r>
              <a:rPr lang="en-US" sz="2000" baseline="0" dirty="0" smtClean="0"/>
              <a:t>ducation </a:t>
            </a:r>
          </a:p>
          <a:p>
            <a:pPr algn="r"/>
            <a:r>
              <a:rPr lang="en-US" sz="2000" baseline="0" dirty="0" smtClean="0"/>
              <a:t>North Seattle College</a:t>
            </a:r>
            <a:endParaRPr lang="en-US" sz="2000" dirty="0"/>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77200" y="5881780"/>
            <a:ext cx="960270" cy="960270"/>
          </a:xfrm>
          <a:prstGeom prst="rect">
            <a:avLst/>
          </a:prstGeom>
        </p:spPr>
      </p:pic>
    </p:spTree>
    <p:extLst>
      <p:ext uri="{BB962C8B-B14F-4D97-AF65-F5344CB8AC3E}">
        <p14:creationId xmlns:p14="http://schemas.microsoft.com/office/powerpoint/2010/main" val="3318920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lvl1pPr marL="233363" indent="0">
              <a:defRPr>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8229600" cy="4678363"/>
          </a:xfrm>
        </p:spPr>
        <p:txBody>
          <a:bodyPr vert="eaVert"/>
          <a:lstStyle>
            <a:lvl1pPr marL="457200" indent="-223838">
              <a:defRPr/>
            </a:lvl1pPr>
            <a:lvl5pPr marL="0" indent="0">
              <a:buNone/>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SHINE: Seattle’s Hub for Industry-driven Nanotechnology Education</a:t>
            </a:r>
            <a:endParaRPr lang="en-US"/>
          </a:p>
        </p:txBody>
      </p:sp>
      <p:sp>
        <p:nvSpPr>
          <p:cNvPr id="5" name="Footer Placeholder 4"/>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1510036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solidFill>
            <a:schemeClr val="accent1"/>
          </a:solidFill>
        </p:spPr>
        <p:txBody>
          <a:bodyPr vert="eaVert"/>
          <a:lstStyle>
            <a:lvl1pPr>
              <a:defRPr>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lvl1pPr marL="460375" indent="-227013">
              <a:defRPr/>
            </a:lvl1pPr>
            <a:lvl5pPr marL="0" indent="0">
              <a:buFontTx/>
              <a:buNone/>
              <a:defRPr/>
            </a:lvl5pPr>
            <a:lvl6pPr marL="2286000" indent="0">
              <a:buFontTx/>
              <a:buNone/>
              <a:defRPr/>
            </a:lvl6pPr>
            <a:lvl7pPr marL="2743200" indent="0">
              <a:buFontTx/>
              <a:buNone/>
              <a:defRPr/>
            </a:lvl7pPr>
            <a:lvl8pPr marL="3200400" indent="0">
              <a:buFontTx/>
              <a:buNone/>
              <a:defRPr/>
            </a:lvl8pPr>
            <a:lvl9pPr marL="3657600" indent="0">
              <a:buFontTx/>
              <a:buNone/>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SHINE: Seattle’s Hub for Industry-driven Nanotechnology Education</a:t>
            </a:r>
            <a:endParaRPr lang="en-US"/>
          </a:p>
        </p:txBody>
      </p:sp>
      <p:sp>
        <p:nvSpPr>
          <p:cNvPr id="5" name="Footer Placeholder 4"/>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3945170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TextBox 7"/>
          <p:cNvSpPr txBox="1"/>
          <p:nvPr userDrawn="1"/>
        </p:nvSpPr>
        <p:spPr>
          <a:xfrm>
            <a:off x="0" y="5962366"/>
            <a:ext cx="8077200" cy="830997"/>
          </a:xfrm>
          <a:prstGeom prst="rect">
            <a:avLst/>
          </a:prstGeom>
          <a:noFill/>
        </p:spPr>
        <p:txBody>
          <a:bodyPr wrap="square" rtlCol="0">
            <a:spAutoFit/>
          </a:bodyPr>
          <a:lstStyle/>
          <a:p>
            <a:pPr algn="r"/>
            <a:r>
              <a:rPr lang="en-US" sz="2800" b="1" dirty="0" smtClean="0">
                <a:solidFill>
                  <a:prstClr val="black"/>
                </a:solidFill>
              </a:rPr>
              <a:t>SHINE</a:t>
            </a:r>
            <a:r>
              <a:rPr lang="en-US" sz="2800" dirty="0" smtClean="0">
                <a:solidFill>
                  <a:prstClr val="black"/>
                </a:solidFill>
              </a:rPr>
              <a:t>: </a:t>
            </a:r>
            <a:r>
              <a:rPr lang="en-US" sz="2800" b="1" dirty="0" smtClean="0">
                <a:solidFill>
                  <a:prstClr val="black"/>
                </a:solidFill>
              </a:rPr>
              <a:t>S</a:t>
            </a:r>
            <a:r>
              <a:rPr lang="en-US" sz="2000" dirty="0" smtClean="0">
                <a:solidFill>
                  <a:prstClr val="black"/>
                </a:solidFill>
              </a:rPr>
              <a:t>eattle’s </a:t>
            </a:r>
            <a:r>
              <a:rPr lang="en-US" sz="2800" b="1" dirty="0" smtClean="0">
                <a:solidFill>
                  <a:prstClr val="black"/>
                </a:solidFill>
              </a:rPr>
              <a:t>H</a:t>
            </a:r>
            <a:r>
              <a:rPr lang="en-US" sz="2000" dirty="0" smtClean="0">
                <a:solidFill>
                  <a:prstClr val="black"/>
                </a:solidFill>
              </a:rPr>
              <a:t>ub for </a:t>
            </a:r>
            <a:r>
              <a:rPr lang="en-US" sz="2800" b="1" dirty="0" smtClean="0">
                <a:solidFill>
                  <a:prstClr val="black"/>
                </a:solidFill>
              </a:rPr>
              <a:t>I</a:t>
            </a:r>
            <a:r>
              <a:rPr lang="en-US" sz="2000" dirty="0" smtClean="0">
                <a:solidFill>
                  <a:prstClr val="black"/>
                </a:solidFill>
              </a:rPr>
              <a:t>ndustry-driven </a:t>
            </a:r>
            <a:r>
              <a:rPr lang="en-US" sz="2800" b="1" dirty="0" smtClean="0">
                <a:solidFill>
                  <a:prstClr val="black"/>
                </a:solidFill>
              </a:rPr>
              <a:t>N</a:t>
            </a:r>
            <a:r>
              <a:rPr lang="en-US" sz="2000" dirty="0" smtClean="0">
                <a:solidFill>
                  <a:prstClr val="black"/>
                </a:solidFill>
              </a:rPr>
              <a:t>anotechnology </a:t>
            </a:r>
            <a:r>
              <a:rPr lang="en-US" sz="2800" b="1" dirty="0" smtClean="0">
                <a:solidFill>
                  <a:prstClr val="black"/>
                </a:solidFill>
              </a:rPr>
              <a:t>E</a:t>
            </a:r>
            <a:r>
              <a:rPr lang="en-US" sz="2000" dirty="0" smtClean="0">
                <a:solidFill>
                  <a:prstClr val="black"/>
                </a:solidFill>
              </a:rPr>
              <a:t>ducation </a:t>
            </a:r>
          </a:p>
          <a:p>
            <a:pPr algn="r"/>
            <a:r>
              <a:rPr lang="en-US" sz="2000" dirty="0" smtClean="0">
                <a:solidFill>
                  <a:prstClr val="black"/>
                </a:solidFill>
              </a:rPr>
              <a:t>North Seattle College</a:t>
            </a:r>
            <a:endParaRPr lang="en-US" sz="2000" dirty="0">
              <a:solidFill>
                <a:prstClr val="black"/>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25050" y="202151"/>
            <a:ext cx="3493900" cy="3200400"/>
          </a:xfrm>
          <a:prstGeom prst="rect">
            <a:avLst/>
          </a:prstGeom>
        </p:spPr>
      </p:pic>
      <p:sp>
        <p:nvSpPr>
          <p:cNvPr id="2" name="Title 1"/>
          <p:cNvSpPr>
            <a:spLocks noGrp="1"/>
          </p:cNvSpPr>
          <p:nvPr>
            <p:ph type="ctrTitle"/>
          </p:nvPr>
        </p:nvSpPr>
        <p:spPr>
          <a:xfrm>
            <a:off x="685800" y="4183407"/>
            <a:ext cx="7772400" cy="769441"/>
          </a:xfrm>
          <a:noFill/>
        </p:spPr>
        <p:txBody>
          <a:bodyPr>
            <a:spAutoFit/>
          </a:bodyPr>
          <a:lstStyle>
            <a:lvl1pPr marL="0" algn="ctr">
              <a:defRPr>
                <a:solidFill>
                  <a:schemeClr val="tx1"/>
                </a:solidFill>
              </a:defRPr>
            </a:lvl1pPr>
          </a:lstStyle>
          <a:p>
            <a:r>
              <a:rPr lang="en-US" dirty="0" smtClean="0"/>
              <a:t>Click to edit Master title style</a:t>
            </a:r>
            <a:endParaRPr lang="en-US" dirty="0"/>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77200" y="5881780"/>
            <a:ext cx="960270" cy="960270"/>
          </a:xfrm>
          <a:prstGeom prst="rect">
            <a:avLst/>
          </a:prstGeom>
        </p:spPr>
      </p:pic>
      <p:sp>
        <p:nvSpPr>
          <p:cNvPr id="10" name="TextBox 9"/>
          <p:cNvSpPr txBox="1"/>
          <p:nvPr userDrawn="1"/>
        </p:nvSpPr>
        <p:spPr>
          <a:xfrm>
            <a:off x="2652243" y="3310726"/>
            <a:ext cx="3839513" cy="523220"/>
          </a:xfrm>
          <a:prstGeom prst="rect">
            <a:avLst/>
          </a:prstGeom>
          <a:noFill/>
        </p:spPr>
        <p:txBody>
          <a:bodyPr wrap="none" rtlCol="0">
            <a:spAutoFit/>
          </a:bodyPr>
          <a:lstStyle/>
          <a:p>
            <a:pPr algn="ctr"/>
            <a:r>
              <a:rPr lang="en-US" sz="2800" dirty="0" smtClean="0">
                <a:solidFill>
                  <a:prstClr val="black"/>
                </a:solidFill>
                <a:latin typeface="Bookman Old Style" panose="02050604050505020204" pitchFamily="18" charset="0"/>
                <a:hlinkClick r:id="rId4"/>
              </a:rPr>
              <a:t>www.seattlenano.org</a:t>
            </a:r>
            <a:endParaRPr lang="en-US" sz="2800" dirty="0" smtClean="0">
              <a:solidFill>
                <a:prstClr val="black"/>
              </a:solidFill>
              <a:latin typeface="Bookman Old Style" panose="02050604050505020204" pitchFamily="18" charset="0"/>
            </a:endParaRPr>
          </a:p>
        </p:txBody>
      </p:sp>
    </p:spTree>
    <p:extLst>
      <p:ext uri="{BB962C8B-B14F-4D97-AF65-F5344CB8AC3E}">
        <p14:creationId xmlns:p14="http://schemas.microsoft.com/office/powerpoint/2010/main" val="109927159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ast Slide with Disclosure">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97280"/>
          </a:xfrm>
          <a:solidFill>
            <a:schemeClr val="accent1"/>
          </a:solidFill>
        </p:spPr>
        <p:txBody>
          <a:bodyPr/>
          <a:lstStyle>
            <a:lvl1pPr>
              <a:defRPr>
                <a:solidFill>
                  <a:schemeClr val="bg1"/>
                </a:solidFill>
              </a:defRPr>
            </a:lvl1pPr>
          </a:lstStyle>
          <a:p>
            <a:r>
              <a:rPr lang="en-US" dirty="0" smtClean="0"/>
              <a:t>Click to edit Master title style</a:t>
            </a:r>
            <a:endParaRPr lang="en-US" dirty="0"/>
          </a:p>
        </p:txBody>
      </p:sp>
      <p:sp>
        <p:nvSpPr>
          <p:cNvPr id="10" name="Footer Placeholder 3"/>
          <p:cNvSpPr txBox="1">
            <a:spLocks/>
          </p:cNvSpPr>
          <p:nvPr userDrawn="1"/>
        </p:nvSpPr>
        <p:spPr>
          <a:xfrm>
            <a:off x="1143000" y="3191785"/>
            <a:ext cx="6858000" cy="1138073"/>
          </a:xfrm>
          <a:prstGeom prst="rect">
            <a:avLst/>
          </a:prstGeom>
        </p:spPr>
        <p:txBody>
          <a:bodyPr vert="horz" lIns="91440" tIns="182880" rIns="91440" bIns="18288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dirty="0" smtClean="0"/>
              <a:t>To access additional educational resources please visit: </a:t>
            </a:r>
            <a:r>
              <a:rPr lang="en-US" sz="2800" dirty="0" smtClean="0">
                <a:hlinkClick r:id="rId2"/>
              </a:rPr>
              <a:t>www.seattlenano.org</a:t>
            </a:r>
            <a:endParaRPr lang="en-US" sz="2800" dirty="0"/>
          </a:p>
        </p:txBody>
      </p:sp>
      <p:sp>
        <p:nvSpPr>
          <p:cNvPr id="11" name="TextBox 10"/>
          <p:cNvSpPr txBox="1"/>
          <p:nvPr userDrawn="1"/>
        </p:nvSpPr>
        <p:spPr>
          <a:xfrm>
            <a:off x="457200" y="4771299"/>
            <a:ext cx="8229600" cy="738664"/>
          </a:xfrm>
          <a:prstGeom prst="rect">
            <a:avLst/>
          </a:prstGeom>
          <a:noFill/>
        </p:spPr>
        <p:txBody>
          <a:bodyPr wrap="square" rtlCol="0" anchor="ctr">
            <a:spAutoFit/>
          </a:bodyPr>
          <a:lstStyle/>
          <a:p>
            <a:pPr algn="ctr"/>
            <a:r>
              <a:rPr lang="en-US" sz="1400" dirty="0"/>
              <a:t>This material is based upon work supported by the National Science Foundation under Grant Number 1204279.  Any opinions, findings, and conclusions or recommendations expressed in this material are those of the author(s) and do not necessarily reflect the views of the National Science Foundation</a:t>
            </a:r>
            <a:r>
              <a:rPr lang="en-US" sz="1400" dirty="0" smtClean="0"/>
              <a:t>.</a:t>
            </a:r>
            <a:endParaRPr lang="en-US" sz="1400" dirty="0"/>
          </a:p>
        </p:txBody>
      </p:sp>
      <p:sp>
        <p:nvSpPr>
          <p:cNvPr id="13" name="Slide Number Placeholder 3"/>
          <p:cNvSpPr>
            <a:spLocks noGrp="1"/>
          </p:cNvSpPr>
          <p:nvPr>
            <p:ph type="sldNum" sz="quarter" idx="12"/>
          </p:nvPr>
        </p:nvSpPr>
        <p:spPr>
          <a:xfrm>
            <a:off x="6553200" y="6325266"/>
            <a:ext cx="2133600" cy="365125"/>
          </a:xfrm>
          <a:prstGeom prst="rect">
            <a:avLst/>
          </a:prstGeom>
        </p:spPr>
        <p:txBody>
          <a:bodyPr/>
          <a:lstStyle/>
          <a:p>
            <a:fld id="{933591AE-FACB-47FB-8AAC-14349F9948F4}" type="slidenum">
              <a:rPr lang="en-US" smtClean="0"/>
              <a:t>‹#›</a:t>
            </a:fld>
            <a:endParaRPr lang="en-US"/>
          </a:p>
        </p:txBody>
      </p:sp>
      <p:sp>
        <p:nvSpPr>
          <p:cNvPr id="4" name="Table Placeholder 3"/>
          <p:cNvSpPr>
            <a:spLocks noGrp="1"/>
          </p:cNvSpPr>
          <p:nvPr>
            <p:ph type="tbl" sz="quarter" idx="13"/>
          </p:nvPr>
        </p:nvSpPr>
        <p:spPr>
          <a:xfrm>
            <a:off x="0" y="1097280"/>
            <a:ext cx="9144000" cy="914400"/>
          </a:xfrm>
        </p:spPr>
        <p:txBody>
          <a:bodyPr/>
          <a:lstStyle>
            <a:lvl1pPr>
              <a:defRPr baseline="0"/>
            </a:lvl1pPr>
          </a:lstStyle>
          <a:p>
            <a:endParaRPr lang="en-US" dirty="0"/>
          </a:p>
        </p:txBody>
      </p:sp>
    </p:spTree>
    <p:extLst>
      <p:ext uri="{BB962C8B-B14F-4D97-AF65-F5344CB8AC3E}">
        <p14:creationId xmlns:p14="http://schemas.microsoft.com/office/powerpoint/2010/main" val="6024802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1097280"/>
          </a:xfrm>
          <a:solidFill>
            <a:schemeClr val="accent1"/>
          </a:solidFill>
        </p:spPr>
        <p:txBody>
          <a:bodyPr/>
          <a:lstStyle>
            <a:lvl1pPr>
              <a:defRPr baseline="0">
                <a:solidFill>
                  <a:schemeClr val="bg1"/>
                </a:solidFill>
              </a:defRPr>
            </a:lvl1pPr>
          </a:lstStyle>
          <a:p>
            <a:r>
              <a:rPr lang="en-US" dirty="0" smtClean="0"/>
              <a:t/>
            </a:r>
            <a:br>
              <a:rPr lang="en-US" dirty="0" smtClean="0"/>
            </a:br>
            <a:r>
              <a:rPr lang="en-US" dirty="0" smtClean="0"/>
              <a:t>Click to edit Master title style</a:t>
            </a:r>
            <a:br>
              <a:rPr lang="en-US" dirty="0" smtClean="0"/>
            </a:br>
            <a:endParaRPr lang="en-US" dirty="0"/>
          </a:p>
        </p:txBody>
      </p:sp>
      <p:sp>
        <p:nvSpPr>
          <p:cNvPr id="3" name="Content Placeholder 2"/>
          <p:cNvSpPr>
            <a:spLocks noGrp="1"/>
          </p:cNvSpPr>
          <p:nvPr>
            <p:ph idx="1"/>
          </p:nvPr>
        </p:nvSpPr>
        <p:spPr>
          <a:xfrm>
            <a:off x="0" y="1981200"/>
            <a:ext cx="9144000" cy="4144963"/>
          </a:xfrm>
        </p:spPr>
        <p:txBody>
          <a:bodyPr/>
          <a:lstStyle>
            <a:lvl1pPr marL="233363" indent="0">
              <a:buNone/>
              <a:defRPr/>
            </a:lvl1pPr>
          </a:lstStyle>
          <a:p>
            <a:pPr lvl="0"/>
            <a:r>
              <a:rPr lang="en-US" smtClean="0"/>
              <a:t>Click to edit Master text styles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500472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4800" y="44196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304800" y="2895600"/>
            <a:ext cx="7772400" cy="1500187"/>
          </a:xfrm>
        </p:spPr>
        <p:txBody>
          <a:bodyPr anchor="b"/>
          <a:lstStyle>
            <a:lvl1pPr marL="233363"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SHINE: Seattle’s Hub for Industry-driven Nanotechnology Education</a:t>
            </a:r>
            <a:endParaRPr lang="en-US"/>
          </a:p>
        </p:txBody>
      </p:sp>
      <p:sp>
        <p:nvSpPr>
          <p:cNvPr id="5" name="Footer Placeholder 4"/>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1600" y="609600"/>
            <a:ext cx="3493901" cy="3200400"/>
          </a:xfrm>
          <a:prstGeom prst="rect">
            <a:avLst/>
          </a:prstGeom>
        </p:spPr>
      </p:pic>
    </p:spTree>
    <p:extLst>
      <p:ext uri="{BB962C8B-B14F-4D97-AF65-F5344CB8AC3E}">
        <p14:creationId xmlns:p14="http://schemas.microsoft.com/office/powerpoint/2010/main" val="2896102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tx2"/>
          </a:solidFill>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52400" y="1524000"/>
            <a:ext cx="4343400" cy="4602163"/>
          </a:xfrm>
        </p:spPr>
        <p:txBody>
          <a:bodyPr/>
          <a:lstStyle>
            <a:lvl1pPr marL="233363" indent="0">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4" name="Content Placeholder 3"/>
          <p:cNvSpPr>
            <a:spLocks noGrp="1"/>
          </p:cNvSpPr>
          <p:nvPr>
            <p:ph sz="half" idx="2"/>
          </p:nvPr>
        </p:nvSpPr>
        <p:spPr>
          <a:xfrm>
            <a:off x="4648200" y="1524000"/>
            <a:ext cx="4343400" cy="4602163"/>
          </a:xfrm>
        </p:spPr>
        <p:txBody>
          <a:bodyPr/>
          <a:lstStyle>
            <a:lvl1pPr marL="233363" indent="0">
              <a:buNone/>
              <a:defRPr sz="2800"/>
            </a:lvl1pPr>
            <a:lvl2pPr marL="0" indent="0">
              <a:buNone/>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SHINE: Seattle’s Hub for Industry-driven Nanotechnology Education</a:t>
            </a:r>
            <a:endParaRPr lang="en-US"/>
          </a:p>
        </p:txBody>
      </p:sp>
      <p:sp>
        <p:nvSpPr>
          <p:cNvPr id="6" name="Footer Placeholder 5"/>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252327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1"/>
          </a:solidFill>
        </p:spPr>
        <p:txBody>
          <a:bodyPr/>
          <a:lstStyle>
            <a:lvl1pPr>
              <a:defRPr>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28600" y="5486400"/>
            <a:ext cx="4268788" cy="639762"/>
          </a:xfrm>
        </p:spPr>
        <p:txBody>
          <a:bodyPr anchor="b"/>
          <a:lstStyle>
            <a:lvl1pPr marL="117475"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524000"/>
            <a:ext cx="4268788" cy="3951288"/>
          </a:xfrm>
        </p:spPr>
        <p:txBody>
          <a:bodyPr/>
          <a:lstStyle>
            <a:lvl1pPr marL="117475" indent="0">
              <a:buFontTx/>
              <a:buNone/>
              <a:defRPr sz="2400"/>
            </a:lvl1pPr>
            <a:lvl2pPr marL="457200" indent="0">
              <a:buFontTx/>
              <a:buNone/>
              <a:defRPr sz="2000"/>
            </a:lvl2pPr>
            <a:lvl3pPr marL="914400" indent="0">
              <a:buFontTx/>
              <a:buNone/>
              <a:defRPr sz="1800"/>
            </a:lvl3pPr>
            <a:lvl4pPr marL="1371600" indent="0">
              <a:buFontTx/>
              <a:buNone/>
              <a:defRPr sz="1600"/>
            </a:lvl4pPr>
            <a:lvl5pPr marL="1828800" indent="0">
              <a:buFontTx/>
              <a:buNone/>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45025" y="1535113"/>
            <a:ext cx="4194175" cy="639762"/>
          </a:xfrm>
        </p:spPr>
        <p:txBody>
          <a:bodyPr anchor="b"/>
          <a:lstStyle>
            <a:lvl1pPr marL="117475"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194175" cy="3951288"/>
          </a:xfrm>
        </p:spPr>
        <p:txBody>
          <a:bodyPr/>
          <a:lstStyle>
            <a:lvl1pPr marL="117475"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7" name="Date Placeholder 6"/>
          <p:cNvSpPr>
            <a:spLocks noGrp="1"/>
          </p:cNvSpPr>
          <p:nvPr>
            <p:ph type="dt" sz="half" idx="10"/>
          </p:nvPr>
        </p:nvSpPr>
        <p:spPr/>
        <p:txBody>
          <a:bodyPr/>
          <a:lstStyle/>
          <a:p>
            <a:r>
              <a:rPr lang="en-US" smtClean="0"/>
              <a:t>SHINE: Seattle’s Hub for Industry-driven Nanotechnology Education</a:t>
            </a:r>
            <a:endParaRPr lang="en-US"/>
          </a:p>
        </p:txBody>
      </p:sp>
      <p:sp>
        <p:nvSpPr>
          <p:cNvPr id="8" name="Footer Placeholder 7"/>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2890909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
        <p:nvSpPr>
          <p:cNvPr id="7" name="Title 1"/>
          <p:cNvSpPr txBox="1">
            <a:spLocks/>
          </p:cNvSpPr>
          <p:nvPr userDrawn="1"/>
        </p:nvSpPr>
        <p:spPr>
          <a:xfrm>
            <a:off x="0" y="0"/>
            <a:ext cx="9144000" cy="1097280"/>
          </a:xfrm>
          <a:prstGeom prst="rect">
            <a:avLst/>
          </a:prstGeom>
          <a:solidFill>
            <a:schemeClr val="accent1"/>
          </a:solidFill>
        </p:spPr>
        <p:txBody>
          <a:bodyPr vert="horz" lIns="91440" tIns="45720" rIns="91440" bIns="45720" rtlCol="0" anchor="ctr">
            <a:normAutofit/>
          </a:bodyPr>
          <a:lstStyle>
            <a:lvl1pPr marL="233363" indent="0" algn="l" defTabSz="914400" rtl="0" eaLnBrk="1" latinLnBrk="0" hangingPunct="1">
              <a:spcBef>
                <a:spcPct val="0"/>
              </a:spcBef>
              <a:buNone/>
              <a:defRPr sz="4400" kern="1200" baseline="0">
                <a:solidFill>
                  <a:schemeClr val="bg1"/>
                </a:solidFill>
                <a:latin typeface="+mj-lt"/>
                <a:ea typeface="+mj-ea"/>
                <a:cs typeface="+mj-cs"/>
              </a:defRPr>
            </a:lvl1pPr>
          </a:lstStyle>
          <a:p>
            <a:endParaRPr lang="en-US" dirty="0"/>
          </a:p>
        </p:txBody>
      </p:sp>
    </p:spTree>
    <p:extLst>
      <p:ext uri="{BB962C8B-B14F-4D97-AF65-F5344CB8AC3E}">
        <p14:creationId xmlns:p14="http://schemas.microsoft.com/office/powerpoint/2010/main" val="2768496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SHINE: Seattle’s Hub for Industry-driven Nanotechnology Education</a:t>
            </a:r>
            <a:endParaRPr lang="en-US"/>
          </a:p>
        </p:txBody>
      </p:sp>
      <p:sp>
        <p:nvSpPr>
          <p:cNvPr id="3" name="Footer Placeholder 2"/>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325810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solidFill>
            <a:schemeClr val="accent1"/>
          </a:solidFill>
        </p:spPr>
        <p:txBody>
          <a:bodyPr anchor="b"/>
          <a:lstStyle>
            <a:lvl1pPr marL="117475" indent="0" algn="l">
              <a:defRPr sz="2000" b="1">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marL="0" indent="233363">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p:txBody>
      </p:sp>
      <p:sp>
        <p:nvSpPr>
          <p:cNvPr id="4" name="Text Placeholder 3"/>
          <p:cNvSpPr>
            <a:spLocks noGrp="1"/>
          </p:cNvSpPr>
          <p:nvPr>
            <p:ph type="body" sz="half" idx="2"/>
          </p:nvPr>
        </p:nvSpPr>
        <p:spPr>
          <a:xfrm>
            <a:off x="457200" y="1435100"/>
            <a:ext cx="3008313" cy="4691063"/>
          </a:xfrm>
          <a:solidFill>
            <a:schemeClr val="tx2"/>
          </a:solidFill>
        </p:spPr>
        <p:txBody>
          <a:bodyPr/>
          <a:lstStyle>
            <a:lvl1pPr marL="117475"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SHINE: Seattle’s Hub for Industry-driven Nanotechnology Education</a:t>
            </a:r>
            <a:endParaRPr lang="en-US"/>
          </a:p>
        </p:txBody>
      </p:sp>
      <p:sp>
        <p:nvSpPr>
          <p:cNvPr id="6" name="Footer Placeholder 5"/>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2460857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24400"/>
            <a:ext cx="8229600" cy="609600"/>
          </a:xfrm>
          <a:solidFill>
            <a:schemeClr val="tx2"/>
          </a:solidFill>
        </p:spPr>
        <p:txBody>
          <a:bodyPr anchor="b"/>
          <a:lstStyle>
            <a:lvl1pPr algn="l">
              <a:defRPr sz="2000" b="1">
                <a:solidFill>
                  <a:schemeClr val="bg1"/>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57200" y="609600"/>
            <a:ext cx="8229600" cy="4114800"/>
          </a:xfrm>
        </p:spPr>
        <p:txBody>
          <a:bodyPr/>
          <a:lstStyle>
            <a:lvl1pPr marL="233363"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5334000"/>
            <a:ext cx="8229600" cy="804862"/>
          </a:xfrm>
          <a:solidFill>
            <a:schemeClr val="accent1"/>
          </a:solidFill>
        </p:spPr>
        <p:txBody>
          <a:bodyPr/>
          <a:lstStyle>
            <a:lvl1pPr marL="233363"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SHINE: Seattle’s Hub for Industry-driven Nanotechnology Education</a:t>
            </a:r>
            <a:endParaRPr lang="en-US"/>
          </a:p>
        </p:txBody>
      </p:sp>
      <p:sp>
        <p:nvSpPr>
          <p:cNvPr id="6" name="Footer Placeholder 5"/>
          <p:cNvSpPr>
            <a:spLocks noGrp="1"/>
          </p:cNvSpPr>
          <p:nvPr>
            <p:ph type="ftr" sz="quarter" idx="11"/>
          </p:nvPr>
        </p:nvSpPr>
        <p:spPr/>
        <p:txBody>
          <a:bodyPr/>
          <a:lstStyle>
            <a:lvl1pPr algn="l">
              <a:defRPr/>
            </a:lvl1pPr>
          </a:lstStyle>
          <a:p>
            <a:r>
              <a:rPr lang="en-US" dirty="0" smtClean="0"/>
              <a:t>This material is based upon work supported by the National Science Foundation </a:t>
            </a:r>
          </a:p>
          <a:p>
            <a:r>
              <a:rPr lang="en-US" dirty="0" smtClean="0"/>
              <a:t>under Grant Number 1204279.</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33591AE-FACB-47FB-8AAC-14349F9948F4}" type="slidenum">
              <a:rPr lang="en-US" smtClean="0"/>
              <a:pPr/>
              <a:t>‹#›</a:t>
            </a:fld>
            <a:endParaRPr lang="en-US"/>
          </a:p>
        </p:txBody>
      </p:sp>
    </p:spTree>
    <p:extLst>
      <p:ext uri="{BB962C8B-B14F-4D97-AF65-F5344CB8AC3E}">
        <p14:creationId xmlns:p14="http://schemas.microsoft.com/office/powerpoint/2010/main" val="15098524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52400" y="6356350"/>
            <a:ext cx="2438400" cy="365125"/>
          </a:xfrm>
          <a:prstGeom prst="rect">
            <a:avLst/>
          </a:prstGeom>
        </p:spPr>
        <p:txBody>
          <a:bodyPr vert="horz" lIns="91440" tIns="45720" rIns="91440" bIns="45720" rtlCol="0" anchor="ctr"/>
          <a:lstStyle>
            <a:lvl1pPr algn="l">
              <a:defRPr sz="1200">
                <a:solidFill>
                  <a:schemeClr val="tx1"/>
                </a:solidFill>
              </a:defRPr>
            </a:lvl1pPr>
          </a:lstStyle>
          <a:p>
            <a:r>
              <a:rPr lang="en-US" dirty="0" smtClean="0"/>
              <a:t>SHINE: Seattle’s Hub for Industry-driven Nanotechnology Education</a:t>
            </a:r>
            <a:endParaRPr lang="en-US" dirty="0"/>
          </a:p>
        </p:txBody>
      </p:sp>
      <p:sp>
        <p:nvSpPr>
          <p:cNvPr id="5" name="Footer Placeholder 4"/>
          <p:cNvSpPr>
            <a:spLocks noGrp="1"/>
          </p:cNvSpPr>
          <p:nvPr>
            <p:ph type="ftr" sz="quarter" idx="3"/>
          </p:nvPr>
        </p:nvSpPr>
        <p:spPr>
          <a:xfrm>
            <a:off x="2743200" y="6356350"/>
            <a:ext cx="6172200" cy="365125"/>
          </a:xfrm>
          <a:prstGeom prst="rect">
            <a:avLst/>
          </a:prstGeom>
        </p:spPr>
        <p:txBody>
          <a:bodyPr vert="horz" lIns="91440" tIns="45720" rIns="91440" bIns="45720" rtlCol="0" anchor="ctr"/>
          <a:lstStyle>
            <a:lvl1pPr algn="ctr">
              <a:defRPr sz="1200">
                <a:solidFill>
                  <a:schemeClr val="tx1"/>
                </a:solidFill>
              </a:defRPr>
            </a:lvl1pPr>
          </a:lstStyle>
          <a:p>
            <a:pPr algn="l"/>
            <a:r>
              <a:rPr lang="en-US" dirty="0" smtClean="0"/>
              <a:t>This material is based upon work supported by the National Science Foundation </a:t>
            </a:r>
          </a:p>
          <a:p>
            <a:pPr algn="l"/>
            <a:r>
              <a:rPr lang="en-US" dirty="0" smtClean="0"/>
              <a:t>under Grant Number 1204279.</a:t>
            </a:r>
            <a:endParaRPr lang="en-US" dirty="0"/>
          </a:p>
        </p:txBody>
      </p:sp>
    </p:spTree>
    <p:extLst>
      <p:ext uri="{BB962C8B-B14F-4D97-AF65-F5344CB8AC3E}">
        <p14:creationId xmlns:p14="http://schemas.microsoft.com/office/powerpoint/2010/main" val="2690213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p:txStyles>
    <p:titleStyle>
      <a:lvl1pPr marL="233363" indent="0"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spcAft>
          <a:spcPts val="600"/>
        </a:spcAft>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spcAft>
          <a:spcPts val="600"/>
        </a:spcAft>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spcAft>
          <a:spcPts val="600"/>
        </a:spcAft>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spcAft>
          <a:spcPts val="600"/>
        </a:spcAft>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spcAft>
          <a:spcPts val="60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 Id="rId3" Type="http://schemas.openxmlformats.org/officeDocument/2006/relationships/image" Target="../media/image1.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3844853"/>
            <a:ext cx="7772400" cy="1446550"/>
          </a:xfrm>
        </p:spPr>
        <p:txBody>
          <a:bodyPr/>
          <a:lstStyle/>
          <a:p>
            <a:r>
              <a:rPr lang="en-US" dirty="0"/>
              <a:t>Water Splitting </a:t>
            </a:r>
            <a:br>
              <a:rPr lang="en-US" dirty="0"/>
            </a:br>
            <a:r>
              <a:rPr lang="en-US" dirty="0"/>
              <a:t>Fuel Cells</a:t>
            </a:r>
            <a:endParaRPr lang="en-US" dirty="0"/>
          </a:p>
        </p:txBody>
      </p:sp>
    </p:spTree>
    <p:extLst>
      <p:ext uri="{BB962C8B-B14F-4D97-AF65-F5344CB8AC3E}">
        <p14:creationId xmlns:p14="http://schemas.microsoft.com/office/powerpoint/2010/main" val="655814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Electricity</a:t>
            </a:r>
            <a:endParaRPr lang="en-US" dirty="0"/>
          </a:p>
        </p:txBody>
      </p:sp>
      <p:sp>
        <p:nvSpPr>
          <p:cNvPr id="3" name="Content Placeholder 2"/>
          <p:cNvSpPr>
            <a:spLocks noGrp="1"/>
          </p:cNvSpPr>
          <p:nvPr>
            <p:ph idx="1"/>
          </p:nvPr>
        </p:nvSpPr>
        <p:spPr/>
        <p:txBody>
          <a:bodyPr>
            <a:normAutofit fontScale="92500" lnSpcReduction="20000"/>
          </a:bodyPr>
          <a:lstStyle/>
          <a:p>
            <a:pPr eaLnBrk="1" hangingPunct="1">
              <a:defRPr/>
            </a:pPr>
            <a:r>
              <a:rPr lang="en-US" dirty="0" smtClean="0"/>
              <a:t>Conductive materials allow the flow of electrons</a:t>
            </a:r>
          </a:p>
          <a:p>
            <a:pPr eaLnBrk="1" hangingPunct="1">
              <a:defRPr/>
            </a:pPr>
            <a:endParaRPr lang="en-US" dirty="0" smtClean="0"/>
          </a:p>
          <a:p>
            <a:pPr eaLnBrk="1" hangingPunct="1">
              <a:defRPr/>
            </a:pPr>
            <a:r>
              <a:rPr lang="en-US" dirty="0" smtClean="0"/>
              <a:t>Current is produced as electrons flow through the material  </a:t>
            </a:r>
          </a:p>
          <a:p>
            <a:pPr lvl="1" eaLnBrk="1" hangingPunct="1">
              <a:defRPr/>
            </a:pPr>
            <a:r>
              <a:rPr lang="en-US" dirty="0" smtClean="0"/>
              <a:t>From anode (Negative charge – free electrons)</a:t>
            </a:r>
          </a:p>
          <a:p>
            <a:pPr lvl="1" eaLnBrk="1" hangingPunct="1">
              <a:defRPr/>
            </a:pPr>
            <a:r>
              <a:rPr lang="en-US" dirty="0" smtClean="0"/>
              <a:t>To cathode (Positive charge – needs electrons)</a:t>
            </a:r>
          </a:p>
          <a:p>
            <a:pPr lvl="1" eaLnBrk="1" hangingPunct="1">
              <a:defRPr/>
            </a:pPr>
            <a:endParaRPr lang="en-US" dirty="0" smtClean="0"/>
          </a:p>
          <a:p>
            <a:pPr marL="265113" lvl="1" indent="-265113" eaLnBrk="1" hangingPunct="1">
              <a:buSzPct val="80000"/>
              <a:buNone/>
              <a:defRPr/>
            </a:pPr>
            <a:r>
              <a:rPr lang="en-US" sz="2800" dirty="0" smtClean="0"/>
              <a:t>    </a:t>
            </a:r>
            <a:r>
              <a:rPr lang="en-US" sz="3200" dirty="0" smtClean="0"/>
              <a:t>Complete circuit</a:t>
            </a:r>
          </a:p>
          <a:p>
            <a:pPr eaLnBrk="1" hangingPunct="1">
              <a:defRPr/>
            </a:pPr>
            <a:endParaRPr lang="en-US" dirty="0" smtClean="0"/>
          </a:p>
          <a:p>
            <a:pPr lvl="1" eaLnBrk="1" hangingPunct="1">
              <a:defRPr/>
            </a:pPr>
            <a:endParaRPr lang="en-US" dirty="0"/>
          </a:p>
        </p:txBody>
      </p:sp>
      <p:sp>
        <p:nvSpPr>
          <p:cNvPr id="4"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2</a:t>
            </a:fld>
            <a:endParaRPr lang="en-US" sz="1400" dirty="0">
              <a:solidFill>
                <a:srgbClr val="000000"/>
              </a:solidFill>
              <a:latin typeface="Verdana" pitchFamily="34" charset="0"/>
              <a:ea typeface="Arial Unicode MS" pitchFamily="34" charset="-128"/>
              <a:cs typeface="Arial Unicode MS" pitchFamily="34" charset="-128"/>
            </a:endParaRPr>
          </a:p>
        </p:txBody>
      </p:sp>
      <p:sp>
        <p:nvSpPr>
          <p:cNvPr id="5" name="Date Placeholder 3"/>
          <p:cNvSpPr>
            <a:spLocks noGrp="1"/>
          </p:cNvSpPr>
          <p:nvPr>
            <p:ph type="dt" sz="half" idx="4294967295"/>
          </p:nvPr>
        </p:nvSpPr>
        <p:spPr>
          <a:xfrm>
            <a:off x="685800" y="6324600"/>
            <a:ext cx="4876800" cy="365125"/>
          </a:xfrm>
        </p:spPr>
        <p:txBody>
          <a:bodyPr/>
          <a:lstStyle/>
          <a:p>
            <a:r>
              <a:rPr lang="en-US" dirty="0" smtClean="0"/>
              <a:t>SHINE: Seattle’s Hub for Industry-driven Nanotechnology Education</a:t>
            </a:r>
            <a:endParaRPr lang="en-US" dirty="0"/>
          </a:p>
        </p:txBody>
      </p:sp>
      <p:pic>
        <p:nvPicPr>
          <p:cNvPr id="6" name="Picture 2" descr="M:\SHINE\Marketing\Logos\SHINE logos\Brian's SHINE Logos\SHINE only transparent.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a:grpSpLocks/>
          </p:cNvGrpSpPr>
          <p:nvPr/>
        </p:nvGrpSpPr>
        <p:grpSpPr bwMode="auto">
          <a:xfrm>
            <a:off x="2409054" y="2354761"/>
            <a:ext cx="4178300" cy="2687638"/>
            <a:chOff x="3469" y="5083"/>
            <a:chExt cx="6329" cy="3992"/>
          </a:xfrm>
        </p:grpSpPr>
        <p:sp>
          <p:nvSpPr>
            <p:cNvPr id="15367" name="AutoShape 5"/>
            <p:cNvSpPr>
              <a:spLocks noChangeArrowheads="1"/>
            </p:cNvSpPr>
            <p:nvPr/>
          </p:nvSpPr>
          <p:spPr bwMode="auto">
            <a:xfrm>
              <a:off x="7653" y="6210"/>
              <a:ext cx="2145" cy="2865"/>
            </a:xfrm>
            <a:prstGeom prst="flowChartMagneticDisk">
              <a:avLst/>
            </a:prstGeom>
            <a:solidFill>
              <a:srgbClr val="FFFFFF"/>
            </a:solidFill>
            <a:ln w="9525">
              <a:solidFill>
                <a:srgbClr val="000000"/>
              </a:solidFill>
              <a:round/>
              <a:headEnd/>
              <a:tailEnd/>
            </a:ln>
          </p:spPr>
          <p:txBody>
            <a:bodyPr/>
            <a:lstStyle/>
            <a:p>
              <a:endParaRPr lang="en-US"/>
            </a:p>
          </p:txBody>
        </p:sp>
        <p:cxnSp>
          <p:nvCxnSpPr>
            <p:cNvPr id="15368" name="AutoShape 6"/>
            <p:cNvCxnSpPr>
              <a:cxnSpLocks noChangeShapeType="1"/>
            </p:cNvCxnSpPr>
            <p:nvPr/>
          </p:nvCxnSpPr>
          <p:spPr bwMode="auto">
            <a:xfrm>
              <a:off x="8175" y="5565"/>
              <a:ext cx="0" cy="2760"/>
            </a:xfrm>
            <a:prstGeom prst="straightConnector1">
              <a:avLst/>
            </a:prstGeom>
            <a:noFill/>
            <a:ln w="28575">
              <a:solidFill>
                <a:srgbClr val="000000"/>
              </a:solidFill>
              <a:round/>
              <a:headEnd/>
              <a:tailEnd/>
            </a:ln>
          </p:spPr>
        </p:cxnSp>
        <p:cxnSp>
          <p:nvCxnSpPr>
            <p:cNvPr id="15369" name="AutoShape 7"/>
            <p:cNvCxnSpPr>
              <a:cxnSpLocks noChangeShapeType="1"/>
            </p:cNvCxnSpPr>
            <p:nvPr/>
          </p:nvCxnSpPr>
          <p:spPr bwMode="auto">
            <a:xfrm>
              <a:off x="9225" y="5565"/>
              <a:ext cx="0" cy="2760"/>
            </a:xfrm>
            <a:prstGeom prst="straightConnector1">
              <a:avLst/>
            </a:prstGeom>
            <a:noFill/>
            <a:ln w="28575">
              <a:solidFill>
                <a:srgbClr val="000000"/>
              </a:solidFill>
              <a:round/>
              <a:headEnd/>
              <a:tailEnd/>
            </a:ln>
          </p:spPr>
        </p:cxnSp>
        <p:cxnSp>
          <p:nvCxnSpPr>
            <p:cNvPr id="15370" name="AutoShape 8"/>
            <p:cNvCxnSpPr>
              <a:cxnSpLocks noChangeShapeType="1"/>
            </p:cNvCxnSpPr>
            <p:nvPr/>
          </p:nvCxnSpPr>
          <p:spPr bwMode="auto">
            <a:xfrm flipV="1">
              <a:off x="4335" y="5565"/>
              <a:ext cx="0" cy="570"/>
            </a:xfrm>
            <a:prstGeom prst="straightConnector1">
              <a:avLst/>
            </a:prstGeom>
            <a:noFill/>
            <a:ln w="9525">
              <a:solidFill>
                <a:srgbClr val="000000"/>
              </a:solidFill>
              <a:round/>
              <a:headEnd/>
              <a:tailEnd/>
            </a:ln>
          </p:spPr>
        </p:cxnSp>
        <p:cxnSp>
          <p:nvCxnSpPr>
            <p:cNvPr id="15371" name="AutoShape 9"/>
            <p:cNvCxnSpPr>
              <a:cxnSpLocks noChangeShapeType="1"/>
            </p:cNvCxnSpPr>
            <p:nvPr/>
          </p:nvCxnSpPr>
          <p:spPr bwMode="auto">
            <a:xfrm>
              <a:off x="4335" y="5565"/>
              <a:ext cx="3840" cy="0"/>
            </a:xfrm>
            <a:prstGeom prst="straightConnector1">
              <a:avLst/>
            </a:prstGeom>
            <a:noFill/>
            <a:ln w="9525">
              <a:solidFill>
                <a:srgbClr val="000000"/>
              </a:solidFill>
              <a:round/>
              <a:headEnd/>
              <a:tailEnd/>
            </a:ln>
          </p:spPr>
        </p:cxnSp>
        <p:cxnSp>
          <p:nvCxnSpPr>
            <p:cNvPr id="15372" name="AutoShape 10"/>
            <p:cNvCxnSpPr>
              <a:cxnSpLocks noChangeShapeType="1"/>
            </p:cNvCxnSpPr>
            <p:nvPr/>
          </p:nvCxnSpPr>
          <p:spPr bwMode="auto">
            <a:xfrm flipV="1">
              <a:off x="3630" y="5235"/>
              <a:ext cx="0" cy="975"/>
            </a:xfrm>
            <a:prstGeom prst="straightConnector1">
              <a:avLst/>
            </a:prstGeom>
            <a:noFill/>
            <a:ln w="9525">
              <a:solidFill>
                <a:srgbClr val="000000"/>
              </a:solidFill>
              <a:round/>
              <a:headEnd/>
              <a:tailEnd/>
            </a:ln>
          </p:spPr>
        </p:cxnSp>
        <p:cxnSp>
          <p:nvCxnSpPr>
            <p:cNvPr id="15373" name="AutoShape 11"/>
            <p:cNvCxnSpPr>
              <a:cxnSpLocks noChangeShapeType="1"/>
            </p:cNvCxnSpPr>
            <p:nvPr/>
          </p:nvCxnSpPr>
          <p:spPr bwMode="auto">
            <a:xfrm>
              <a:off x="3630" y="5235"/>
              <a:ext cx="5595" cy="0"/>
            </a:xfrm>
            <a:prstGeom prst="straightConnector1">
              <a:avLst/>
            </a:prstGeom>
            <a:noFill/>
            <a:ln w="9525">
              <a:solidFill>
                <a:srgbClr val="000000"/>
              </a:solidFill>
              <a:round/>
              <a:headEnd/>
              <a:tailEnd/>
            </a:ln>
          </p:spPr>
        </p:cxnSp>
        <p:cxnSp>
          <p:nvCxnSpPr>
            <p:cNvPr id="15374" name="AutoShape 12"/>
            <p:cNvCxnSpPr>
              <a:cxnSpLocks noChangeShapeType="1"/>
            </p:cNvCxnSpPr>
            <p:nvPr/>
          </p:nvCxnSpPr>
          <p:spPr bwMode="auto">
            <a:xfrm>
              <a:off x="9225" y="5235"/>
              <a:ext cx="0" cy="330"/>
            </a:xfrm>
            <a:prstGeom prst="straightConnector1">
              <a:avLst/>
            </a:prstGeom>
            <a:noFill/>
            <a:ln w="9525">
              <a:solidFill>
                <a:srgbClr val="000000"/>
              </a:solidFill>
              <a:round/>
              <a:headEnd/>
              <a:tailEnd/>
            </a:ln>
          </p:spPr>
        </p:cxnSp>
        <p:grpSp>
          <p:nvGrpSpPr>
            <p:cNvPr id="4" name="Group 13"/>
            <p:cNvGrpSpPr>
              <a:grpSpLocks/>
            </p:cNvGrpSpPr>
            <p:nvPr/>
          </p:nvGrpSpPr>
          <p:grpSpPr bwMode="auto">
            <a:xfrm>
              <a:off x="4590" y="5398"/>
              <a:ext cx="255" cy="338"/>
              <a:chOff x="1440" y="5235"/>
              <a:chExt cx="465" cy="668"/>
            </a:xfrm>
          </p:grpSpPr>
          <p:cxnSp>
            <p:nvCxnSpPr>
              <p:cNvPr id="15398" name="AutoShape 14"/>
              <p:cNvCxnSpPr>
                <a:cxnSpLocks noChangeShapeType="1"/>
              </p:cNvCxnSpPr>
              <p:nvPr/>
            </p:nvCxnSpPr>
            <p:spPr bwMode="auto">
              <a:xfrm>
                <a:off x="1440" y="5235"/>
                <a:ext cx="465" cy="330"/>
              </a:xfrm>
              <a:prstGeom prst="straightConnector1">
                <a:avLst/>
              </a:prstGeom>
              <a:noFill/>
              <a:ln w="9525">
                <a:solidFill>
                  <a:srgbClr val="000000"/>
                </a:solidFill>
                <a:round/>
                <a:headEnd/>
                <a:tailEnd/>
              </a:ln>
            </p:spPr>
          </p:cxnSp>
          <p:cxnSp>
            <p:nvCxnSpPr>
              <p:cNvPr id="15399" name="AutoShape 15"/>
              <p:cNvCxnSpPr>
                <a:cxnSpLocks noChangeShapeType="1"/>
              </p:cNvCxnSpPr>
              <p:nvPr/>
            </p:nvCxnSpPr>
            <p:spPr bwMode="auto">
              <a:xfrm flipH="1">
                <a:off x="1440" y="5565"/>
                <a:ext cx="465" cy="338"/>
              </a:xfrm>
              <a:prstGeom prst="straightConnector1">
                <a:avLst/>
              </a:prstGeom>
              <a:noFill/>
              <a:ln w="9525">
                <a:solidFill>
                  <a:srgbClr val="000000"/>
                </a:solidFill>
                <a:round/>
                <a:headEnd/>
                <a:tailEnd/>
              </a:ln>
            </p:spPr>
          </p:cxnSp>
        </p:grpSp>
        <p:grpSp>
          <p:nvGrpSpPr>
            <p:cNvPr id="5" name="Group 16"/>
            <p:cNvGrpSpPr>
              <a:grpSpLocks/>
            </p:cNvGrpSpPr>
            <p:nvPr/>
          </p:nvGrpSpPr>
          <p:grpSpPr bwMode="auto">
            <a:xfrm>
              <a:off x="5685" y="5398"/>
              <a:ext cx="255" cy="338"/>
              <a:chOff x="1440" y="5235"/>
              <a:chExt cx="465" cy="668"/>
            </a:xfrm>
          </p:grpSpPr>
          <p:cxnSp>
            <p:nvCxnSpPr>
              <p:cNvPr id="15396" name="AutoShape 17"/>
              <p:cNvCxnSpPr>
                <a:cxnSpLocks noChangeShapeType="1"/>
              </p:cNvCxnSpPr>
              <p:nvPr/>
            </p:nvCxnSpPr>
            <p:spPr bwMode="auto">
              <a:xfrm>
                <a:off x="1440" y="5235"/>
                <a:ext cx="465" cy="330"/>
              </a:xfrm>
              <a:prstGeom prst="straightConnector1">
                <a:avLst/>
              </a:prstGeom>
              <a:noFill/>
              <a:ln w="9525">
                <a:solidFill>
                  <a:srgbClr val="000000"/>
                </a:solidFill>
                <a:round/>
                <a:headEnd/>
                <a:tailEnd/>
              </a:ln>
            </p:spPr>
          </p:cxnSp>
          <p:cxnSp>
            <p:nvCxnSpPr>
              <p:cNvPr id="15397" name="AutoShape 18"/>
              <p:cNvCxnSpPr>
                <a:cxnSpLocks noChangeShapeType="1"/>
              </p:cNvCxnSpPr>
              <p:nvPr/>
            </p:nvCxnSpPr>
            <p:spPr bwMode="auto">
              <a:xfrm flipH="1">
                <a:off x="1440" y="5565"/>
                <a:ext cx="465" cy="338"/>
              </a:xfrm>
              <a:prstGeom prst="straightConnector1">
                <a:avLst/>
              </a:prstGeom>
              <a:noFill/>
              <a:ln w="9525">
                <a:solidFill>
                  <a:srgbClr val="000000"/>
                </a:solidFill>
                <a:round/>
                <a:headEnd/>
                <a:tailEnd/>
              </a:ln>
            </p:spPr>
          </p:cxnSp>
        </p:grpSp>
        <p:grpSp>
          <p:nvGrpSpPr>
            <p:cNvPr id="6" name="Group 19"/>
            <p:cNvGrpSpPr>
              <a:grpSpLocks/>
            </p:cNvGrpSpPr>
            <p:nvPr/>
          </p:nvGrpSpPr>
          <p:grpSpPr bwMode="auto">
            <a:xfrm>
              <a:off x="7020" y="5428"/>
              <a:ext cx="255" cy="338"/>
              <a:chOff x="1440" y="5235"/>
              <a:chExt cx="465" cy="668"/>
            </a:xfrm>
          </p:grpSpPr>
          <p:cxnSp>
            <p:nvCxnSpPr>
              <p:cNvPr id="15394" name="AutoShape 20"/>
              <p:cNvCxnSpPr>
                <a:cxnSpLocks noChangeShapeType="1"/>
              </p:cNvCxnSpPr>
              <p:nvPr/>
            </p:nvCxnSpPr>
            <p:spPr bwMode="auto">
              <a:xfrm>
                <a:off x="1440" y="5235"/>
                <a:ext cx="465" cy="330"/>
              </a:xfrm>
              <a:prstGeom prst="straightConnector1">
                <a:avLst/>
              </a:prstGeom>
              <a:noFill/>
              <a:ln w="9525">
                <a:solidFill>
                  <a:srgbClr val="000000"/>
                </a:solidFill>
                <a:round/>
                <a:headEnd/>
                <a:tailEnd/>
              </a:ln>
            </p:spPr>
          </p:cxnSp>
          <p:cxnSp>
            <p:nvCxnSpPr>
              <p:cNvPr id="15395" name="AutoShape 21"/>
              <p:cNvCxnSpPr>
                <a:cxnSpLocks noChangeShapeType="1"/>
              </p:cNvCxnSpPr>
              <p:nvPr/>
            </p:nvCxnSpPr>
            <p:spPr bwMode="auto">
              <a:xfrm flipH="1">
                <a:off x="1440" y="5565"/>
                <a:ext cx="465" cy="338"/>
              </a:xfrm>
              <a:prstGeom prst="straightConnector1">
                <a:avLst/>
              </a:prstGeom>
              <a:noFill/>
              <a:ln w="9525">
                <a:solidFill>
                  <a:srgbClr val="000000"/>
                </a:solidFill>
                <a:round/>
                <a:headEnd/>
                <a:tailEnd/>
              </a:ln>
            </p:spPr>
          </p:cxnSp>
        </p:grpSp>
        <p:grpSp>
          <p:nvGrpSpPr>
            <p:cNvPr id="7" name="Group 22"/>
            <p:cNvGrpSpPr>
              <a:grpSpLocks/>
            </p:cNvGrpSpPr>
            <p:nvPr/>
          </p:nvGrpSpPr>
          <p:grpSpPr bwMode="auto">
            <a:xfrm flipH="1">
              <a:off x="4950" y="5083"/>
              <a:ext cx="255" cy="338"/>
              <a:chOff x="1440" y="5235"/>
              <a:chExt cx="465" cy="668"/>
            </a:xfrm>
          </p:grpSpPr>
          <p:cxnSp>
            <p:nvCxnSpPr>
              <p:cNvPr id="15392" name="AutoShape 23"/>
              <p:cNvCxnSpPr>
                <a:cxnSpLocks noChangeShapeType="1"/>
              </p:cNvCxnSpPr>
              <p:nvPr/>
            </p:nvCxnSpPr>
            <p:spPr bwMode="auto">
              <a:xfrm>
                <a:off x="1440" y="5235"/>
                <a:ext cx="465" cy="330"/>
              </a:xfrm>
              <a:prstGeom prst="straightConnector1">
                <a:avLst/>
              </a:prstGeom>
              <a:noFill/>
              <a:ln w="9525">
                <a:solidFill>
                  <a:srgbClr val="000000"/>
                </a:solidFill>
                <a:round/>
                <a:headEnd/>
                <a:tailEnd/>
              </a:ln>
            </p:spPr>
          </p:cxnSp>
          <p:cxnSp>
            <p:nvCxnSpPr>
              <p:cNvPr id="15393" name="AutoShape 24"/>
              <p:cNvCxnSpPr>
                <a:cxnSpLocks noChangeShapeType="1"/>
              </p:cNvCxnSpPr>
              <p:nvPr/>
            </p:nvCxnSpPr>
            <p:spPr bwMode="auto">
              <a:xfrm flipH="1">
                <a:off x="1440" y="5565"/>
                <a:ext cx="465" cy="338"/>
              </a:xfrm>
              <a:prstGeom prst="straightConnector1">
                <a:avLst/>
              </a:prstGeom>
              <a:noFill/>
              <a:ln w="9525">
                <a:solidFill>
                  <a:srgbClr val="000000"/>
                </a:solidFill>
                <a:round/>
                <a:headEnd/>
                <a:tailEnd/>
              </a:ln>
            </p:spPr>
          </p:cxnSp>
        </p:grpSp>
        <p:grpSp>
          <p:nvGrpSpPr>
            <p:cNvPr id="8" name="Group 25"/>
            <p:cNvGrpSpPr>
              <a:grpSpLocks/>
            </p:cNvGrpSpPr>
            <p:nvPr/>
          </p:nvGrpSpPr>
          <p:grpSpPr bwMode="auto">
            <a:xfrm flipH="1">
              <a:off x="6510" y="5098"/>
              <a:ext cx="255" cy="338"/>
              <a:chOff x="1440" y="5235"/>
              <a:chExt cx="465" cy="668"/>
            </a:xfrm>
          </p:grpSpPr>
          <p:cxnSp>
            <p:nvCxnSpPr>
              <p:cNvPr id="15390" name="AutoShape 26"/>
              <p:cNvCxnSpPr>
                <a:cxnSpLocks noChangeShapeType="1"/>
              </p:cNvCxnSpPr>
              <p:nvPr/>
            </p:nvCxnSpPr>
            <p:spPr bwMode="auto">
              <a:xfrm>
                <a:off x="1440" y="5235"/>
                <a:ext cx="465" cy="330"/>
              </a:xfrm>
              <a:prstGeom prst="straightConnector1">
                <a:avLst/>
              </a:prstGeom>
              <a:noFill/>
              <a:ln w="9525">
                <a:solidFill>
                  <a:srgbClr val="000000"/>
                </a:solidFill>
                <a:round/>
                <a:headEnd/>
                <a:tailEnd/>
              </a:ln>
            </p:spPr>
          </p:cxnSp>
          <p:cxnSp>
            <p:nvCxnSpPr>
              <p:cNvPr id="15391" name="AutoShape 27"/>
              <p:cNvCxnSpPr>
                <a:cxnSpLocks noChangeShapeType="1"/>
              </p:cNvCxnSpPr>
              <p:nvPr/>
            </p:nvCxnSpPr>
            <p:spPr bwMode="auto">
              <a:xfrm flipH="1">
                <a:off x="1440" y="5565"/>
                <a:ext cx="465" cy="338"/>
              </a:xfrm>
              <a:prstGeom prst="straightConnector1">
                <a:avLst/>
              </a:prstGeom>
              <a:noFill/>
              <a:ln w="9525">
                <a:solidFill>
                  <a:srgbClr val="000000"/>
                </a:solidFill>
                <a:round/>
                <a:headEnd/>
                <a:tailEnd/>
              </a:ln>
            </p:spPr>
          </p:cxnSp>
        </p:grpSp>
        <p:grpSp>
          <p:nvGrpSpPr>
            <p:cNvPr id="9" name="Group 28"/>
            <p:cNvGrpSpPr>
              <a:grpSpLocks/>
            </p:cNvGrpSpPr>
            <p:nvPr/>
          </p:nvGrpSpPr>
          <p:grpSpPr bwMode="auto">
            <a:xfrm flipH="1">
              <a:off x="8175" y="5098"/>
              <a:ext cx="255" cy="338"/>
              <a:chOff x="1440" y="5235"/>
              <a:chExt cx="465" cy="668"/>
            </a:xfrm>
          </p:grpSpPr>
          <p:cxnSp>
            <p:nvCxnSpPr>
              <p:cNvPr id="15388" name="AutoShape 29"/>
              <p:cNvCxnSpPr>
                <a:cxnSpLocks noChangeShapeType="1"/>
              </p:cNvCxnSpPr>
              <p:nvPr/>
            </p:nvCxnSpPr>
            <p:spPr bwMode="auto">
              <a:xfrm>
                <a:off x="1440" y="5235"/>
                <a:ext cx="465" cy="330"/>
              </a:xfrm>
              <a:prstGeom prst="straightConnector1">
                <a:avLst/>
              </a:prstGeom>
              <a:noFill/>
              <a:ln w="9525">
                <a:solidFill>
                  <a:srgbClr val="000000"/>
                </a:solidFill>
                <a:round/>
                <a:headEnd/>
                <a:tailEnd/>
              </a:ln>
            </p:spPr>
          </p:cxnSp>
          <p:cxnSp>
            <p:nvCxnSpPr>
              <p:cNvPr id="15389" name="AutoShape 30"/>
              <p:cNvCxnSpPr>
                <a:cxnSpLocks noChangeShapeType="1"/>
              </p:cNvCxnSpPr>
              <p:nvPr/>
            </p:nvCxnSpPr>
            <p:spPr bwMode="auto">
              <a:xfrm flipH="1">
                <a:off x="1440" y="5565"/>
                <a:ext cx="465" cy="338"/>
              </a:xfrm>
              <a:prstGeom prst="straightConnector1">
                <a:avLst/>
              </a:prstGeom>
              <a:noFill/>
              <a:ln w="9525">
                <a:solidFill>
                  <a:srgbClr val="000000"/>
                </a:solidFill>
                <a:round/>
                <a:headEnd/>
                <a:tailEnd/>
              </a:ln>
            </p:spPr>
          </p:cxnSp>
        </p:grpSp>
        <p:grpSp>
          <p:nvGrpSpPr>
            <p:cNvPr id="10" name="Group 31"/>
            <p:cNvGrpSpPr>
              <a:grpSpLocks/>
            </p:cNvGrpSpPr>
            <p:nvPr/>
          </p:nvGrpSpPr>
          <p:grpSpPr bwMode="auto">
            <a:xfrm rot="5400000">
              <a:off x="3510" y="5638"/>
              <a:ext cx="255" cy="338"/>
              <a:chOff x="1440" y="5235"/>
              <a:chExt cx="465" cy="668"/>
            </a:xfrm>
          </p:grpSpPr>
          <p:cxnSp>
            <p:nvCxnSpPr>
              <p:cNvPr id="15386" name="AutoShape 32"/>
              <p:cNvCxnSpPr>
                <a:cxnSpLocks noChangeShapeType="1"/>
              </p:cNvCxnSpPr>
              <p:nvPr/>
            </p:nvCxnSpPr>
            <p:spPr bwMode="auto">
              <a:xfrm>
                <a:off x="1440" y="5235"/>
                <a:ext cx="465" cy="330"/>
              </a:xfrm>
              <a:prstGeom prst="straightConnector1">
                <a:avLst/>
              </a:prstGeom>
              <a:noFill/>
              <a:ln w="9525">
                <a:solidFill>
                  <a:srgbClr val="000000"/>
                </a:solidFill>
                <a:round/>
                <a:headEnd/>
                <a:tailEnd/>
              </a:ln>
            </p:spPr>
          </p:cxnSp>
          <p:cxnSp>
            <p:nvCxnSpPr>
              <p:cNvPr id="15387" name="AutoShape 33"/>
              <p:cNvCxnSpPr>
                <a:cxnSpLocks noChangeShapeType="1"/>
              </p:cNvCxnSpPr>
              <p:nvPr/>
            </p:nvCxnSpPr>
            <p:spPr bwMode="auto">
              <a:xfrm flipH="1">
                <a:off x="1440" y="5565"/>
                <a:ext cx="465" cy="338"/>
              </a:xfrm>
              <a:prstGeom prst="straightConnector1">
                <a:avLst/>
              </a:prstGeom>
              <a:noFill/>
              <a:ln w="9525">
                <a:solidFill>
                  <a:srgbClr val="000000"/>
                </a:solidFill>
                <a:round/>
                <a:headEnd/>
                <a:tailEnd/>
              </a:ln>
            </p:spPr>
          </p:cxnSp>
        </p:grpSp>
        <p:grpSp>
          <p:nvGrpSpPr>
            <p:cNvPr id="11" name="Group 34"/>
            <p:cNvGrpSpPr>
              <a:grpSpLocks/>
            </p:cNvGrpSpPr>
            <p:nvPr/>
          </p:nvGrpSpPr>
          <p:grpSpPr bwMode="auto">
            <a:xfrm rot="-5400000">
              <a:off x="4215" y="5698"/>
              <a:ext cx="255" cy="338"/>
              <a:chOff x="1440" y="5235"/>
              <a:chExt cx="465" cy="668"/>
            </a:xfrm>
          </p:grpSpPr>
          <p:cxnSp>
            <p:nvCxnSpPr>
              <p:cNvPr id="15384" name="AutoShape 35"/>
              <p:cNvCxnSpPr>
                <a:cxnSpLocks noChangeShapeType="1"/>
              </p:cNvCxnSpPr>
              <p:nvPr/>
            </p:nvCxnSpPr>
            <p:spPr bwMode="auto">
              <a:xfrm>
                <a:off x="1440" y="5235"/>
                <a:ext cx="465" cy="330"/>
              </a:xfrm>
              <a:prstGeom prst="straightConnector1">
                <a:avLst/>
              </a:prstGeom>
              <a:noFill/>
              <a:ln w="9525">
                <a:solidFill>
                  <a:srgbClr val="000000"/>
                </a:solidFill>
                <a:round/>
                <a:headEnd/>
                <a:tailEnd/>
              </a:ln>
            </p:spPr>
          </p:cxnSp>
          <p:cxnSp>
            <p:nvCxnSpPr>
              <p:cNvPr id="15385" name="AutoShape 36"/>
              <p:cNvCxnSpPr>
                <a:cxnSpLocks noChangeShapeType="1"/>
              </p:cNvCxnSpPr>
              <p:nvPr/>
            </p:nvCxnSpPr>
            <p:spPr bwMode="auto">
              <a:xfrm flipH="1">
                <a:off x="1440" y="5565"/>
                <a:ext cx="465" cy="338"/>
              </a:xfrm>
              <a:prstGeom prst="straightConnector1">
                <a:avLst/>
              </a:prstGeom>
              <a:noFill/>
              <a:ln w="9525">
                <a:solidFill>
                  <a:srgbClr val="000000"/>
                </a:solidFill>
                <a:round/>
                <a:headEnd/>
                <a:tailEnd/>
              </a:ln>
            </p:spPr>
          </p:cxnSp>
        </p:grpSp>
        <p:sp>
          <p:nvSpPr>
            <p:cNvPr id="15383" name="AutoShape 37"/>
            <p:cNvSpPr>
              <a:spLocks noChangeArrowheads="1"/>
            </p:cNvSpPr>
            <p:nvPr/>
          </p:nvSpPr>
          <p:spPr bwMode="auto">
            <a:xfrm rot="-5400000">
              <a:off x="8652" y="6333"/>
              <a:ext cx="143" cy="2148"/>
            </a:xfrm>
            <a:prstGeom prst="moon">
              <a:avLst>
                <a:gd name="adj" fmla="val 50000"/>
              </a:avLst>
            </a:prstGeom>
            <a:solidFill>
              <a:srgbClr val="FFFFFF"/>
            </a:solidFill>
            <a:ln w="9525">
              <a:solidFill>
                <a:srgbClr val="000000"/>
              </a:solidFill>
              <a:miter lim="800000"/>
              <a:headEnd/>
              <a:tailEnd/>
            </a:ln>
          </p:spPr>
          <p:txBody>
            <a:bodyPr/>
            <a:lstStyle/>
            <a:p>
              <a:endParaRPr lang="en-US"/>
            </a:p>
          </p:txBody>
        </p:sp>
      </p:grpSp>
      <p:pic>
        <p:nvPicPr>
          <p:cNvPr id="15362" name="Picture 39" descr="C:\Users\windows\AppData\Local\Microsoft\Windows\Temporary Internet Files\Content.IE5\B9WS5DLM\MC900432598[1].png"/>
          <p:cNvPicPr>
            <a:picLocks noChangeAspect="1" noChangeArrowheads="1"/>
          </p:cNvPicPr>
          <p:nvPr/>
        </p:nvPicPr>
        <p:blipFill>
          <a:blip r:embed="rId2" cstate="print"/>
          <a:srcRect/>
          <a:stretch>
            <a:fillRect/>
          </a:stretch>
        </p:blipFill>
        <p:spPr bwMode="auto">
          <a:xfrm>
            <a:off x="1786754" y="2964361"/>
            <a:ext cx="1905000" cy="1905000"/>
          </a:xfrm>
          <a:prstGeom prst="rect">
            <a:avLst/>
          </a:prstGeom>
          <a:noFill/>
          <a:ln w="9525">
            <a:noFill/>
            <a:miter lim="800000"/>
            <a:headEnd/>
            <a:tailEnd/>
          </a:ln>
        </p:spPr>
      </p:pic>
      <p:sp>
        <p:nvSpPr>
          <p:cNvPr id="2" name="Title 1"/>
          <p:cNvSpPr>
            <a:spLocks noGrp="1"/>
          </p:cNvSpPr>
          <p:nvPr>
            <p:ph type="title" idx="4294967295"/>
          </p:nvPr>
        </p:nvSpPr>
        <p:spPr>
          <a:xfrm>
            <a:off x="0" y="0"/>
            <a:ext cx="9144000" cy="1143000"/>
          </a:xfrm>
        </p:spPr>
        <p:txBody>
          <a:bodyPr/>
          <a:lstStyle/>
          <a:p>
            <a:pPr>
              <a:defRPr/>
            </a:pPr>
            <a:r>
              <a:rPr lang="en-US" dirty="0" smtClean="0">
                <a:solidFill>
                  <a:schemeClr val="bg1">
                    <a:lumMod val="95000"/>
                  </a:schemeClr>
                </a:solidFill>
              </a:rPr>
              <a:t>Electron Flow</a:t>
            </a:r>
            <a:endParaRPr lang="en-US" dirty="0">
              <a:solidFill>
                <a:schemeClr val="bg1">
                  <a:lumMod val="95000"/>
                </a:schemeClr>
              </a:solidFill>
            </a:endParaRPr>
          </a:p>
        </p:txBody>
      </p:sp>
      <p:sp>
        <p:nvSpPr>
          <p:cNvPr id="15364" name="Content Placeholder 2"/>
          <p:cNvSpPr>
            <a:spLocks noGrp="1"/>
          </p:cNvSpPr>
          <p:nvPr>
            <p:ph idx="4294967295"/>
          </p:nvPr>
        </p:nvSpPr>
        <p:spPr>
          <a:xfrm>
            <a:off x="613592" y="1592761"/>
            <a:ext cx="8183562" cy="4187825"/>
          </a:xfrm>
        </p:spPr>
        <p:txBody>
          <a:bodyPr/>
          <a:lstStyle/>
          <a:p>
            <a:pPr>
              <a:buFont typeface="Wingdings 2" pitchFamily="18" charset="2"/>
              <a:buNone/>
            </a:pPr>
            <a:endParaRPr lang="en-US" dirty="0" smtClean="0"/>
          </a:p>
          <a:p>
            <a:pPr>
              <a:buFont typeface="Wingdings 2" pitchFamily="18" charset="2"/>
              <a:buNone/>
            </a:pPr>
            <a:endParaRPr lang="en-US" sz="4400" dirty="0" smtClean="0"/>
          </a:p>
          <a:p>
            <a:pPr>
              <a:buFont typeface="Wingdings 2" pitchFamily="18" charset="2"/>
              <a:buNone/>
            </a:pPr>
            <a:r>
              <a:rPr lang="en-US" dirty="0" smtClean="0"/>
              <a:t>                 +  –                     –        +</a:t>
            </a:r>
          </a:p>
        </p:txBody>
      </p:sp>
      <p:cxnSp>
        <p:nvCxnSpPr>
          <p:cNvPr id="46" name="Straight Arrow Connector 45"/>
          <p:cNvCxnSpPr/>
          <p:nvPr/>
        </p:nvCxnSpPr>
        <p:spPr>
          <a:xfrm>
            <a:off x="5672954" y="4488361"/>
            <a:ext cx="381000"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40"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3</a:t>
            </a:fld>
            <a:endParaRPr lang="en-US" sz="1400" dirty="0">
              <a:solidFill>
                <a:srgbClr val="000000"/>
              </a:solidFill>
              <a:latin typeface="Verdana" pitchFamily="34" charset="0"/>
              <a:ea typeface="Arial Unicode MS" pitchFamily="34" charset="-128"/>
              <a:cs typeface="Arial Unicode MS" pitchFamily="34" charset="-128"/>
            </a:endParaRPr>
          </a:p>
        </p:txBody>
      </p:sp>
      <p:sp>
        <p:nvSpPr>
          <p:cNvPr id="41" name="Date Placeholder 3"/>
          <p:cNvSpPr>
            <a:spLocks noGrp="1"/>
          </p:cNvSpPr>
          <p:nvPr>
            <p:ph type="dt" sz="half" idx="4294967295"/>
          </p:nvPr>
        </p:nvSpPr>
        <p:spPr>
          <a:xfrm>
            <a:off x="685800" y="6324600"/>
            <a:ext cx="4876800" cy="365125"/>
          </a:xfrm>
        </p:spPr>
        <p:txBody>
          <a:bodyPr/>
          <a:lstStyle/>
          <a:p>
            <a:r>
              <a:rPr lang="en-US" dirty="0" smtClean="0"/>
              <a:t>SHINE: Seattle’s Hub for Industry-driven Nanotechnology Education</a:t>
            </a:r>
            <a:endParaRPr lang="en-US" dirty="0"/>
          </a:p>
        </p:txBody>
      </p:sp>
      <p:pic>
        <p:nvPicPr>
          <p:cNvPr id="42" name="Picture 2" descr="M:\SHINE\Marketing\Logos\SHINE logos\Brian's SHINE Logos\SHINE only transparent.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74"/>
          <p:cNvSpPr>
            <a:spLocks noGrp="1"/>
          </p:cNvSpPr>
          <p:nvPr>
            <p:ph type="title" idx="4294967295"/>
          </p:nvPr>
        </p:nvSpPr>
        <p:spPr>
          <a:xfrm>
            <a:off x="0" y="0"/>
            <a:ext cx="9144000" cy="1143000"/>
          </a:xfrm>
        </p:spPr>
        <p:txBody>
          <a:bodyPr/>
          <a:lstStyle/>
          <a:p>
            <a:r>
              <a:rPr lang="en-US" dirty="0" smtClean="0">
                <a:solidFill>
                  <a:schemeClr val="bg1">
                    <a:lumMod val="95000"/>
                  </a:schemeClr>
                </a:solidFill>
              </a:rPr>
              <a:t>Water Splitting Reactions</a:t>
            </a:r>
            <a:endParaRPr lang="en-US" dirty="0">
              <a:solidFill>
                <a:schemeClr val="bg1">
                  <a:lumMod val="95000"/>
                </a:schemeClr>
              </a:solidFill>
            </a:endParaRPr>
          </a:p>
        </p:txBody>
      </p:sp>
      <p:sp>
        <p:nvSpPr>
          <p:cNvPr id="4" name="Text Placeholder 4"/>
          <p:cNvSpPr txBox="1">
            <a:spLocks/>
          </p:cNvSpPr>
          <p:nvPr/>
        </p:nvSpPr>
        <p:spPr>
          <a:xfrm>
            <a:off x="-724694" y="1462882"/>
            <a:ext cx="8002588" cy="792162"/>
          </a:xfrm>
          <a:prstGeom prst="rect">
            <a:avLst/>
          </a:prstGeom>
        </p:spPr>
        <p:txBody>
          <a:bodyPr/>
          <a:lstStyle/>
          <a:p>
            <a:pPr marL="342900" marR="0" lvl="0" indent="-342900" algn="ctr" defTabSz="914400" rtl="0" eaLnBrk="1" fontAlgn="auto" latinLnBrk="0" hangingPunct="1">
              <a:lnSpc>
                <a:spcPct val="100000"/>
              </a:lnSpc>
              <a:spcBef>
                <a:spcPct val="20000"/>
              </a:spcBef>
              <a:spcAft>
                <a:spcPts val="60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H</a:t>
            </a:r>
            <a:r>
              <a:rPr kumimoji="0" lang="en-US" sz="3200" b="0" i="0" u="none" strike="noStrike" kern="1200" cap="none" spc="0" normalizeH="0" baseline="-25000" noProof="0" dirty="0" smtClean="0">
                <a:ln>
                  <a:noFill/>
                </a:ln>
                <a:solidFill>
                  <a:schemeClr val="tx1"/>
                </a:solidFill>
                <a:effectLst/>
                <a:uLnTx/>
                <a:uFillTx/>
                <a:latin typeface="+mn-lt"/>
                <a:ea typeface="+mn-ea"/>
                <a:cs typeface="+mn-cs"/>
              </a:rPr>
              <a:t>2</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O         H</a:t>
            </a:r>
            <a:r>
              <a:rPr kumimoji="0" lang="en-US" sz="3200" b="0" i="0" u="none" strike="noStrike" kern="1200" cap="none" spc="0" normalizeH="0" baseline="30000" noProof="0" dirty="0" smtClean="0">
                <a:ln>
                  <a:noFill/>
                </a:ln>
                <a:solidFill>
                  <a:schemeClr val="tx1"/>
                </a:solidFill>
                <a:effectLst/>
                <a:uLnTx/>
                <a:uFillTx/>
                <a:latin typeface="+mn-lt"/>
                <a:ea typeface="+mn-ea"/>
                <a:cs typeface="+mn-cs"/>
              </a:rPr>
              <a: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 OH</a:t>
            </a:r>
            <a:r>
              <a:rPr kumimoji="0" lang="en-US" sz="3200" b="0" i="0" u="none" strike="noStrike" kern="1200" cap="none" spc="0" normalizeH="0" baseline="3000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Content Placeholder 2"/>
          <p:cNvSpPr txBox="1">
            <a:spLocks/>
          </p:cNvSpPr>
          <p:nvPr/>
        </p:nvSpPr>
        <p:spPr>
          <a:xfrm>
            <a:off x="189706" y="2407444"/>
            <a:ext cx="4495800" cy="2133600"/>
          </a:xfrm>
          <a:prstGeom prst="rect">
            <a:avLst/>
          </a:prstGeom>
        </p:spPr>
        <p:txBody>
          <a:bodyPr/>
          <a:lstStyle/>
          <a:p>
            <a:pPr marL="342900" marR="0" lvl="0" indent="-342900" algn="l" defTabSz="914400" rtl="0" eaLnBrk="1" fontAlgn="auto" latinLnBrk="0" hangingPunct="1">
              <a:lnSpc>
                <a:spcPct val="100000"/>
              </a:lnSpc>
              <a:spcBef>
                <a:spcPct val="20000"/>
              </a:spcBef>
              <a:spcAft>
                <a:spcPts val="600"/>
              </a:spcAft>
              <a:buClrTx/>
              <a:buSzTx/>
              <a:buFont typeface="Wingdings 2" pitchFamily="18" charset="2"/>
              <a:buNone/>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2H</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+ 2e</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H</a:t>
            </a:r>
            <a:r>
              <a:rPr kumimoji="0" lang="en-US" sz="2000" b="0" i="0" u="none" strike="noStrike" kern="1200" cap="none" spc="0" normalizeH="0" baseline="-25000" noProof="0" dirty="0" smtClean="0">
                <a:ln>
                  <a:noFill/>
                </a:ln>
                <a:solidFill>
                  <a:schemeClr val="tx1"/>
                </a:solidFill>
                <a:effectLst/>
                <a:uLnTx/>
                <a:uFillTx/>
                <a:latin typeface="+mn-lt"/>
                <a:ea typeface="+mn-ea"/>
                <a:cs typeface="+mn-cs"/>
              </a:rPr>
              <a:t>2</a:t>
            </a:r>
          </a:p>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600"/>
              </a:spcAft>
              <a:buClrTx/>
              <a:buSzTx/>
              <a:buFont typeface="Wingdings 2" pitchFamily="18" charset="2"/>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Content Placeholder 6"/>
          <p:cNvSpPr txBox="1">
            <a:spLocks/>
          </p:cNvSpPr>
          <p:nvPr/>
        </p:nvSpPr>
        <p:spPr>
          <a:xfrm>
            <a:off x="2350294" y="2331244"/>
            <a:ext cx="4697412" cy="1905000"/>
          </a:xfrm>
          <a:prstGeom prst="rect">
            <a:avLst/>
          </a:prstGeom>
        </p:spPr>
        <p:txBody>
          <a:bodyPr/>
          <a:lstStyle/>
          <a:p>
            <a:pPr marL="342900" marR="0" lvl="0" indent="-342900" algn="l" defTabSz="914400" rtl="0" eaLnBrk="1" fontAlgn="auto" latinLnBrk="0" hangingPunct="1">
              <a:lnSpc>
                <a:spcPct val="100000"/>
              </a:lnSpc>
              <a:spcBef>
                <a:spcPct val="20000"/>
              </a:spcBef>
              <a:spcAft>
                <a:spcPts val="600"/>
              </a:spcAft>
              <a:buClrTx/>
              <a:buSzTx/>
              <a:buFont typeface="Wingdings 2" pitchFamily="18" charset="2"/>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4 OH</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O</a:t>
            </a:r>
            <a:r>
              <a:rPr kumimoji="0" lang="en-US" sz="2000" b="0" i="0" u="none" strike="noStrike" kern="1200" cap="none" spc="0" normalizeH="0" baseline="-25000" noProof="0" dirty="0" smtClean="0">
                <a:ln>
                  <a:noFill/>
                </a:ln>
                <a:solidFill>
                  <a:schemeClr val="tx1"/>
                </a:solidFill>
                <a:effectLst/>
                <a:uLnTx/>
                <a:uFillTx/>
                <a:latin typeface="+mn-lt"/>
                <a:ea typeface="+mn-ea"/>
                <a:cs typeface="+mn-cs"/>
              </a:rPr>
              <a:t>2</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+ 2H</a:t>
            </a:r>
            <a:r>
              <a:rPr kumimoji="0" lang="en-US" sz="2000" b="0" i="0" u="none" strike="noStrike" kern="1200" cap="none" spc="0" normalizeH="0" baseline="-25000" noProof="0" dirty="0" smtClean="0">
                <a:ln>
                  <a:noFill/>
                </a:ln>
                <a:solidFill>
                  <a:schemeClr val="tx1"/>
                </a:solidFill>
                <a:effectLst/>
                <a:uLnTx/>
                <a:uFillTx/>
                <a:latin typeface="+mn-lt"/>
                <a:ea typeface="+mn-ea"/>
                <a:cs typeface="+mn-cs"/>
              </a:rPr>
              <a:t>2</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O + 4e</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a:t>
            </a:r>
          </a:p>
        </p:txBody>
      </p:sp>
      <p:cxnSp>
        <p:nvCxnSpPr>
          <p:cNvPr id="7" name="Straight Arrow Connector 6"/>
          <p:cNvCxnSpPr/>
          <p:nvPr/>
        </p:nvCxnSpPr>
        <p:spPr>
          <a:xfrm>
            <a:off x="1408906" y="2636044"/>
            <a:ext cx="5334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466306" y="2712244"/>
            <a:ext cx="5334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590800" y="1795464"/>
            <a:ext cx="685800" cy="1587"/>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nvGrpSpPr>
          <p:cNvPr id="10" name="Group 72"/>
          <p:cNvGrpSpPr>
            <a:grpSpLocks/>
          </p:cNvGrpSpPr>
          <p:nvPr/>
        </p:nvGrpSpPr>
        <p:grpSpPr bwMode="auto">
          <a:xfrm>
            <a:off x="-1181894" y="3474244"/>
            <a:ext cx="8305800" cy="523875"/>
            <a:chOff x="457200" y="4191000"/>
            <a:chExt cx="8305800" cy="523875"/>
          </a:xfrm>
        </p:grpSpPr>
        <p:sp>
          <p:nvSpPr>
            <p:cNvPr id="11" name="TextBox 12"/>
            <p:cNvSpPr txBox="1">
              <a:spLocks noChangeArrowheads="1"/>
            </p:cNvSpPr>
            <p:nvPr/>
          </p:nvSpPr>
          <p:spPr bwMode="auto">
            <a:xfrm>
              <a:off x="457200" y="4191000"/>
              <a:ext cx="8305800" cy="523875"/>
            </a:xfrm>
            <a:prstGeom prst="rect">
              <a:avLst/>
            </a:prstGeom>
            <a:noFill/>
            <a:ln w="9525">
              <a:noFill/>
              <a:miter lim="800000"/>
              <a:headEnd/>
              <a:tailEnd/>
            </a:ln>
          </p:spPr>
          <p:txBody>
            <a:bodyPr>
              <a:spAutoFit/>
            </a:bodyPr>
            <a:lstStyle/>
            <a:p>
              <a:pPr algn="ctr"/>
              <a:r>
                <a:rPr lang="en-US" sz="2800" dirty="0"/>
                <a:t>4 H</a:t>
              </a:r>
              <a:r>
                <a:rPr lang="en-US" sz="2800" baseline="-25000" dirty="0"/>
                <a:t>2</a:t>
              </a:r>
              <a:r>
                <a:rPr lang="en-US" sz="2800" dirty="0"/>
                <a:t>O 	 2H</a:t>
              </a:r>
              <a:r>
                <a:rPr lang="en-US" sz="2800" baseline="-25000" dirty="0"/>
                <a:t>2 </a:t>
              </a:r>
              <a:r>
                <a:rPr lang="en-US" sz="2800" dirty="0"/>
                <a:t>+ O</a:t>
              </a:r>
              <a:r>
                <a:rPr lang="en-US" sz="2800" baseline="-25000" dirty="0"/>
                <a:t>2</a:t>
              </a:r>
              <a:r>
                <a:rPr lang="en-US" sz="2800" dirty="0"/>
                <a:t> + 2H</a:t>
              </a:r>
              <a:r>
                <a:rPr lang="en-US" sz="2800" baseline="-25000" dirty="0"/>
                <a:t>2</a:t>
              </a:r>
              <a:r>
                <a:rPr lang="en-US" sz="2800" dirty="0"/>
                <a:t>O</a:t>
              </a:r>
            </a:p>
          </p:txBody>
        </p:sp>
        <p:cxnSp>
          <p:nvCxnSpPr>
            <p:cNvPr id="12" name="Straight Arrow Connector 11"/>
            <p:cNvCxnSpPr/>
            <p:nvPr/>
          </p:nvCxnSpPr>
          <p:spPr>
            <a:xfrm>
              <a:off x="3429000" y="4495800"/>
              <a:ext cx="685800" cy="1587"/>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grpSp>
        <p:nvGrpSpPr>
          <p:cNvPr id="13" name="Group 10"/>
          <p:cNvGrpSpPr>
            <a:grpSpLocks/>
          </p:cNvGrpSpPr>
          <p:nvPr/>
        </p:nvGrpSpPr>
        <p:grpSpPr bwMode="auto">
          <a:xfrm>
            <a:off x="5752306" y="1493044"/>
            <a:ext cx="3810000" cy="4343400"/>
            <a:chOff x="2346960" y="457200"/>
            <a:chExt cx="4191000" cy="4648200"/>
          </a:xfrm>
        </p:grpSpPr>
        <p:sp>
          <p:nvSpPr>
            <p:cNvPr id="14" name="Can 13"/>
            <p:cNvSpPr/>
            <p:nvPr/>
          </p:nvSpPr>
          <p:spPr>
            <a:xfrm>
              <a:off x="2591435" y="1751764"/>
              <a:ext cx="2818448" cy="335363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5" name="Group 32"/>
            <p:cNvGrpSpPr>
              <a:grpSpLocks/>
            </p:cNvGrpSpPr>
            <p:nvPr/>
          </p:nvGrpSpPr>
          <p:grpSpPr bwMode="auto">
            <a:xfrm rot="-5400000">
              <a:off x="1671639" y="1976439"/>
              <a:ext cx="2743200" cy="466725"/>
              <a:chOff x="1447800" y="1054100"/>
              <a:chExt cx="4114800" cy="622300"/>
            </a:xfrm>
          </p:grpSpPr>
          <p:sp>
            <p:nvSpPr>
              <p:cNvPr id="51" name="Pentagon 6"/>
              <p:cNvSpPr/>
              <p:nvPr/>
            </p:nvSpPr>
            <p:spPr>
              <a:xfrm>
                <a:off x="1447676" y="1065528"/>
                <a:ext cx="4115595" cy="610024"/>
              </a:xfrm>
              <a:prstGeom prst="homePlate">
                <a:avLst>
                  <a:gd name="adj" fmla="val 126786"/>
                </a:avLst>
              </a:prstGeom>
              <a:ln w="6350"/>
            </p:spPr>
            <p:style>
              <a:lnRef idx="2">
                <a:schemeClr val="dk1"/>
              </a:lnRef>
              <a:fillRef idx="1">
                <a:schemeClr val="lt1"/>
              </a:fillRef>
              <a:effectRef idx="0">
                <a:schemeClr val="dk1"/>
              </a:effectRef>
              <a:fontRef idx="minor">
                <a:schemeClr val="dk1"/>
              </a:fontRef>
            </p:style>
            <p:txBody>
              <a:bodyPr anchor="ctr"/>
              <a:lstStyle/>
              <a:p>
                <a:pPr algn="ctr">
                  <a:defRPr/>
                </a:pPr>
                <a:endParaRPr lang="en-US" dirty="0"/>
              </a:p>
            </p:txBody>
          </p:sp>
          <p:cxnSp>
            <p:nvCxnSpPr>
              <p:cNvPr id="52" name="Straight Connector 51"/>
              <p:cNvCxnSpPr/>
              <p:nvPr/>
            </p:nvCxnSpPr>
            <p:spPr>
              <a:xfrm rot="5400000">
                <a:off x="1481392" y="116797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rot="5400000">
                <a:off x="1634293" y="116797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54" name="Straight Connector 53"/>
              <p:cNvCxnSpPr/>
              <p:nvPr/>
            </p:nvCxnSpPr>
            <p:spPr>
              <a:xfrm rot="5400000">
                <a:off x="1784647" y="116797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55" name="Straight Connector 54"/>
              <p:cNvCxnSpPr/>
              <p:nvPr/>
            </p:nvCxnSpPr>
            <p:spPr>
              <a:xfrm rot="5400000">
                <a:off x="1937548" y="116797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56" name="Straight Connector 55"/>
              <p:cNvCxnSpPr/>
              <p:nvPr/>
            </p:nvCxnSpPr>
            <p:spPr>
              <a:xfrm rot="5400000">
                <a:off x="2090449" y="116797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57" name="Straight Connector 56"/>
              <p:cNvCxnSpPr/>
              <p:nvPr/>
            </p:nvCxnSpPr>
            <p:spPr>
              <a:xfrm rot="5400000">
                <a:off x="2243351" y="116797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58" name="Straight Connector 57"/>
              <p:cNvCxnSpPr/>
              <p:nvPr/>
            </p:nvCxnSpPr>
            <p:spPr>
              <a:xfrm rot="5400000">
                <a:off x="2396252" y="116797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59" name="Straight Connector 58"/>
              <p:cNvCxnSpPr/>
              <p:nvPr/>
            </p:nvCxnSpPr>
            <p:spPr>
              <a:xfrm rot="5400000">
                <a:off x="2549153" y="116797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60" name="Straight Connector 59"/>
              <p:cNvCxnSpPr/>
              <p:nvPr/>
            </p:nvCxnSpPr>
            <p:spPr>
              <a:xfrm rot="5400000">
                <a:off x="2699506" y="116797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61" name="Straight Connector 60"/>
              <p:cNvCxnSpPr/>
              <p:nvPr/>
            </p:nvCxnSpPr>
            <p:spPr>
              <a:xfrm rot="5400000">
                <a:off x="2852407" y="116797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62" name="Straight Connector 61"/>
              <p:cNvCxnSpPr/>
              <p:nvPr/>
            </p:nvCxnSpPr>
            <p:spPr>
              <a:xfrm rot="5400000">
                <a:off x="3005308" y="116797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63" name="Straight Connector 62"/>
              <p:cNvCxnSpPr/>
              <p:nvPr/>
            </p:nvCxnSpPr>
            <p:spPr>
              <a:xfrm rot="5400000">
                <a:off x="3158210" y="116797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64" name="Straight Connector 63"/>
              <p:cNvCxnSpPr/>
              <p:nvPr/>
            </p:nvCxnSpPr>
            <p:spPr>
              <a:xfrm rot="5400000">
                <a:off x="3309946" y="1180781"/>
                <a:ext cx="230506" cy="0"/>
              </a:xfrm>
              <a:prstGeom prst="line">
                <a:avLst/>
              </a:prstGeom>
            </p:spPr>
            <p:style>
              <a:lnRef idx="1">
                <a:schemeClr val="dk1"/>
              </a:lnRef>
              <a:fillRef idx="0">
                <a:schemeClr val="dk1"/>
              </a:fillRef>
              <a:effectRef idx="0">
                <a:schemeClr val="dk1"/>
              </a:effectRef>
              <a:fontRef idx="minor">
                <a:schemeClr val="tx1"/>
              </a:fontRef>
            </p:style>
          </p:cxnSp>
          <p:cxnSp>
            <p:nvCxnSpPr>
              <p:cNvPr id="65" name="Straight Connector 64"/>
              <p:cNvCxnSpPr/>
              <p:nvPr/>
            </p:nvCxnSpPr>
            <p:spPr>
              <a:xfrm rot="5400000">
                <a:off x="3460300" y="1180781"/>
                <a:ext cx="230506" cy="0"/>
              </a:xfrm>
              <a:prstGeom prst="line">
                <a:avLst/>
              </a:prstGeom>
            </p:spPr>
            <p:style>
              <a:lnRef idx="1">
                <a:schemeClr val="dk1"/>
              </a:lnRef>
              <a:fillRef idx="0">
                <a:schemeClr val="dk1"/>
              </a:fillRef>
              <a:effectRef idx="0">
                <a:schemeClr val="dk1"/>
              </a:effectRef>
              <a:fontRef idx="minor">
                <a:schemeClr val="tx1"/>
              </a:fontRef>
            </p:style>
          </p:cxnSp>
          <p:cxnSp>
            <p:nvCxnSpPr>
              <p:cNvPr id="66" name="Straight Connector 65"/>
              <p:cNvCxnSpPr/>
              <p:nvPr/>
            </p:nvCxnSpPr>
            <p:spPr>
              <a:xfrm rot="5400000">
                <a:off x="3613201" y="1180781"/>
                <a:ext cx="230506" cy="0"/>
              </a:xfrm>
              <a:prstGeom prst="line">
                <a:avLst/>
              </a:prstGeom>
            </p:spPr>
            <p:style>
              <a:lnRef idx="1">
                <a:schemeClr val="dk1"/>
              </a:lnRef>
              <a:fillRef idx="0">
                <a:schemeClr val="dk1"/>
              </a:fillRef>
              <a:effectRef idx="0">
                <a:schemeClr val="dk1"/>
              </a:effectRef>
              <a:fontRef idx="minor">
                <a:schemeClr val="tx1"/>
              </a:fontRef>
            </p:style>
          </p:cxnSp>
          <p:cxnSp>
            <p:nvCxnSpPr>
              <p:cNvPr id="67" name="Straight Connector 66"/>
              <p:cNvCxnSpPr/>
              <p:nvPr/>
            </p:nvCxnSpPr>
            <p:spPr>
              <a:xfrm rot="5400000">
                <a:off x="3766103" y="1180781"/>
                <a:ext cx="230506" cy="0"/>
              </a:xfrm>
              <a:prstGeom prst="line">
                <a:avLst/>
              </a:prstGeom>
            </p:spPr>
            <p:style>
              <a:lnRef idx="1">
                <a:schemeClr val="dk1"/>
              </a:lnRef>
              <a:fillRef idx="0">
                <a:schemeClr val="dk1"/>
              </a:fillRef>
              <a:effectRef idx="0">
                <a:schemeClr val="dk1"/>
              </a:effectRef>
              <a:fontRef idx="minor">
                <a:schemeClr val="tx1"/>
              </a:fontRef>
            </p:style>
          </p:cxnSp>
          <p:cxnSp>
            <p:nvCxnSpPr>
              <p:cNvPr id="68" name="Straight Connector 67"/>
              <p:cNvCxnSpPr/>
              <p:nvPr/>
            </p:nvCxnSpPr>
            <p:spPr>
              <a:xfrm rot="5400000">
                <a:off x="3919004" y="1180781"/>
                <a:ext cx="230506" cy="0"/>
              </a:xfrm>
              <a:prstGeom prst="line">
                <a:avLst/>
              </a:prstGeom>
            </p:spPr>
            <p:style>
              <a:lnRef idx="1">
                <a:schemeClr val="dk1"/>
              </a:lnRef>
              <a:fillRef idx="0">
                <a:schemeClr val="dk1"/>
              </a:fillRef>
              <a:effectRef idx="0">
                <a:schemeClr val="dk1"/>
              </a:effectRef>
              <a:fontRef idx="minor">
                <a:schemeClr val="tx1"/>
              </a:fontRef>
            </p:style>
          </p:cxnSp>
          <p:cxnSp>
            <p:nvCxnSpPr>
              <p:cNvPr id="69" name="Straight Connector 68"/>
              <p:cNvCxnSpPr/>
              <p:nvPr/>
            </p:nvCxnSpPr>
            <p:spPr>
              <a:xfrm rot="5400000">
                <a:off x="4071905" y="1180781"/>
                <a:ext cx="230506" cy="0"/>
              </a:xfrm>
              <a:prstGeom prst="line">
                <a:avLst/>
              </a:prstGeom>
            </p:spPr>
            <p:style>
              <a:lnRef idx="1">
                <a:schemeClr val="dk1"/>
              </a:lnRef>
              <a:fillRef idx="0">
                <a:schemeClr val="dk1"/>
              </a:fillRef>
              <a:effectRef idx="0">
                <a:schemeClr val="dk1"/>
              </a:effectRef>
              <a:fontRef idx="minor">
                <a:schemeClr val="tx1"/>
              </a:fontRef>
            </p:style>
          </p:cxnSp>
          <p:cxnSp>
            <p:nvCxnSpPr>
              <p:cNvPr id="70" name="Straight Connector 69"/>
              <p:cNvCxnSpPr/>
              <p:nvPr/>
            </p:nvCxnSpPr>
            <p:spPr>
              <a:xfrm rot="5400000">
                <a:off x="4222258" y="1180781"/>
                <a:ext cx="230506" cy="0"/>
              </a:xfrm>
              <a:prstGeom prst="line">
                <a:avLst/>
              </a:prstGeom>
            </p:spPr>
            <p:style>
              <a:lnRef idx="1">
                <a:schemeClr val="dk1"/>
              </a:lnRef>
              <a:fillRef idx="0">
                <a:schemeClr val="dk1"/>
              </a:fillRef>
              <a:effectRef idx="0">
                <a:schemeClr val="dk1"/>
              </a:effectRef>
              <a:fontRef idx="minor">
                <a:schemeClr val="tx1"/>
              </a:fontRef>
            </p:style>
          </p:cxnSp>
          <p:cxnSp>
            <p:nvCxnSpPr>
              <p:cNvPr id="71" name="Straight Connector 70"/>
              <p:cNvCxnSpPr/>
              <p:nvPr/>
            </p:nvCxnSpPr>
            <p:spPr>
              <a:xfrm rot="5400000">
                <a:off x="4375159" y="1180781"/>
                <a:ext cx="230506" cy="0"/>
              </a:xfrm>
              <a:prstGeom prst="line">
                <a:avLst/>
              </a:prstGeom>
            </p:spPr>
            <p:style>
              <a:lnRef idx="1">
                <a:schemeClr val="dk1"/>
              </a:lnRef>
              <a:fillRef idx="0">
                <a:schemeClr val="dk1"/>
              </a:fillRef>
              <a:effectRef idx="0">
                <a:schemeClr val="dk1"/>
              </a:effectRef>
              <a:fontRef idx="minor">
                <a:schemeClr val="tx1"/>
              </a:fontRef>
            </p:style>
          </p:cxnSp>
          <p:cxnSp>
            <p:nvCxnSpPr>
              <p:cNvPr id="72" name="Straight Connector 71"/>
              <p:cNvCxnSpPr/>
              <p:nvPr/>
            </p:nvCxnSpPr>
            <p:spPr>
              <a:xfrm rot="5400000">
                <a:off x="4528060" y="1180781"/>
                <a:ext cx="230506" cy="0"/>
              </a:xfrm>
              <a:prstGeom prst="line">
                <a:avLst/>
              </a:prstGeom>
            </p:spPr>
            <p:style>
              <a:lnRef idx="1">
                <a:schemeClr val="dk1"/>
              </a:lnRef>
              <a:fillRef idx="0">
                <a:schemeClr val="dk1"/>
              </a:fillRef>
              <a:effectRef idx="0">
                <a:schemeClr val="dk1"/>
              </a:effectRef>
              <a:fontRef idx="minor">
                <a:schemeClr val="tx1"/>
              </a:fontRef>
            </p:style>
          </p:cxnSp>
        </p:grpSp>
        <p:grpSp>
          <p:nvGrpSpPr>
            <p:cNvPr id="16" name="Group 62"/>
            <p:cNvGrpSpPr>
              <a:grpSpLocks/>
            </p:cNvGrpSpPr>
            <p:nvPr/>
          </p:nvGrpSpPr>
          <p:grpSpPr bwMode="auto">
            <a:xfrm>
              <a:off x="2346960" y="3581400"/>
              <a:ext cx="4191000" cy="1482188"/>
              <a:chOff x="2346960" y="3581400"/>
              <a:chExt cx="4191000" cy="1482188"/>
            </a:xfrm>
          </p:grpSpPr>
          <p:sp>
            <p:nvSpPr>
              <p:cNvPr id="44" name="TextBox 58"/>
              <p:cNvSpPr txBox="1">
                <a:spLocks noChangeArrowheads="1"/>
              </p:cNvSpPr>
              <p:nvPr/>
            </p:nvSpPr>
            <p:spPr bwMode="auto">
              <a:xfrm>
                <a:off x="2346960" y="3581400"/>
                <a:ext cx="4191000" cy="1482188"/>
              </a:xfrm>
              <a:prstGeom prst="rect">
                <a:avLst/>
              </a:prstGeom>
              <a:noFill/>
              <a:ln w="9525">
                <a:noFill/>
                <a:miter lim="800000"/>
                <a:headEnd/>
                <a:tailEnd/>
              </a:ln>
            </p:spPr>
            <p:txBody>
              <a:bodyPr>
                <a:spAutoFit/>
              </a:bodyPr>
              <a:lstStyle/>
              <a:p>
                <a:r>
                  <a:rPr lang="en-US" dirty="0"/>
                  <a:t>    </a:t>
                </a:r>
                <a:r>
                  <a:rPr lang="en-US" dirty="0" smtClean="0"/>
                  <a:t>     </a:t>
                </a:r>
                <a:r>
                  <a:rPr lang="en-US" dirty="0"/>
                  <a:t>H               </a:t>
                </a:r>
                <a:r>
                  <a:rPr lang="en-US" dirty="0" smtClean="0"/>
                  <a:t>        O     </a:t>
                </a:r>
                <a:r>
                  <a:rPr lang="en-US" dirty="0"/>
                  <a:t>e</a:t>
                </a:r>
                <a:r>
                  <a:rPr lang="en-US" baseline="30000" dirty="0"/>
                  <a:t>-</a:t>
                </a:r>
              </a:p>
              <a:p>
                <a:endParaRPr lang="en-US" baseline="30000" dirty="0"/>
              </a:p>
              <a:p>
                <a:r>
                  <a:rPr lang="en-US" dirty="0" smtClean="0"/>
                  <a:t>      </a:t>
                </a:r>
                <a:r>
                  <a:rPr lang="en-US" dirty="0"/>
                  <a:t>e</a:t>
                </a:r>
                <a:r>
                  <a:rPr lang="en-US" baseline="30000" dirty="0"/>
                  <a:t>-     </a:t>
                </a:r>
                <a:r>
                  <a:rPr lang="en-US" baseline="30000" dirty="0" smtClean="0"/>
                  <a:t>    </a:t>
                </a:r>
                <a:r>
                  <a:rPr lang="en-US" dirty="0"/>
                  <a:t>H</a:t>
                </a:r>
                <a:r>
                  <a:rPr lang="en-US" baseline="30000" dirty="0"/>
                  <a:t>+                 </a:t>
                </a:r>
                <a:r>
                  <a:rPr lang="en-US" baseline="30000" dirty="0" smtClean="0"/>
                  <a:t> </a:t>
                </a:r>
                <a:r>
                  <a:rPr lang="en-US" dirty="0" smtClean="0"/>
                  <a:t>    </a:t>
                </a:r>
                <a:r>
                  <a:rPr lang="en-US" baseline="30000" dirty="0" smtClean="0"/>
                  <a:t>  </a:t>
                </a:r>
                <a:r>
                  <a:rPr lang="en-US" dirty="0"/>
                  <a:t>OH</a:t>
                </a:r>
                <a:r>
                  <a:rPr lang="en-US" baseline="30000" dirty="0"/>
                  <a:t>-</a:t>
                </a:r>
              </a:p>
              <a:p>
                <a:r>
                  <a:rPr lang="en-US" baseline="30000" dirty="0"/>
                  <a:t> </a:t>
                </a:r>
                <a:r>
                  <a:rPr lang="en-US" dirty="0"/>
                  <a:t>          </a:t>
                </a:r>
              </a:p>
              <a:p>
                <a:r>
                  <a:rPr lang="en-US" dirty="0"/>
                  <a:t>           </a:t>
                </a:r>
                <a:r>
                  <a:rPr lang="en-US" dirty="0" smtClean="0"/>
                  <a:t>            </a:t>
                </a:r>
                <a:r>
                  <a:rPr lang="en-US" dirty="0"/>
                  <a:t>H</a:t>
                </a:r>
                <a:r>
                  <a:rPr lang="en-US" baseline="-25000" dirty="0"/>
                  <a:t>2</a:t>
                </a:r>
                <a:r>
                  <a:rPr lang="en-US" dirty="0"/>
                  <a:t>O</a:t>
                </a:r>
                <a:endParaRPr lang="en-US" baseline="30000" dirty="0"/>
              </a:p>
            </p:txBody>
          </p:sp>
          <p:cxnSp>
            <p:nvCxnSpPr>
              <p:cNvPr id="45" name="Straight Arrow Connector 44"/>
              <p:cNvCxnSpPr/>
              <p:nvPr/>
            </p:nvCxnSpPr>
            <p:spPr>
              <a:xfrm rot="16200000" flipV="1">
                <a:off x="3505468" y="4343548"/>
                <a:ext cx="304104" cy="30559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6" name="Straight Arrow Connector 45"/>
              <p:cNvCxnSpPr/>
              <p:nvPr/>
            </p:nvCxnSpPr>
            <p:spPr>
              <a:xfrm flipV="1">
                <a:off x="4358640" y="4453022"/>
                <a:ext cx="251460" cy="21746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7" name="Straight Arrow Connector 46"/>
              <p:cNvCxnSpPr/>
              <p:nvPr/>
            </p:nvCxnSpPr>
            <p:spPr>
              <a:xfrm rot="5400000" flipH="1" flipV="1">
                <a:off x="5044427" y="3882680"/>
                <a:ext cx="152901" cy="15192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8" name="Straight Arrow Connector 47"/>
              <p:cNvCxnSpPr/>
              <p:nvPr/>
            </p:nvCxnSpPr>
            <p:spPr>
              <a:xfrm rot="16200000" flipV="1">
                <a:off x="4532968" y="3924302"/>
                <a:ext cx="229353" cy="15192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9" name="Straight Arrow Connector 48"/>
              <p:cNvCxnSpPr/>
              <p:nvPr/>
            </p:nvCxnSpPr>
            <p:spPr>
              <a:xfrm rot="5400000" flipH="1" flipV="1">
                <a:off x="2781479" y="3924303"/>
                <a:ext cx="229353" cy="15192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0" name="Straight Arrow Connector 49"/>
              <p:cNvCxnSpPr/>
              <p:nvPr/>
            </p:nvCxnSpPr>
            <p:spPr>
              <a:xfrm rot="16200000" flipV="1">
                <a:off x="3200579" y="3885886"/>
                <a:ext cx="229353" cy="22875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cxnSp>
          <p:nvCxnSpPr>
            <p:cNvPr id="17" name="Straight Connector 16"/>
            <p:cNvCxnSpPr/>
            <p:nvPr/>
          </p:nvCxnSpPr>
          <p:spPr>
            <a:xfrm rot="5400000">
              <a:off x="1713567" y="1943741"/>
              <a:ext cx="2667279" cy="0"/>
            </a:xfrm>
            <a:prstGeom prst="line">
              <a:avLst/>
            </a:prstGeom>
            <a:ln w="28575"/>
          </p:spPr>
          <p:style>
            <a:lnRef idx="1">
              <a:schemeClr val="dk1"/>
            </a:lnRef>
            <a:fillRef idx="0">
              <a:schemeClr val="dk1"/>
            </a:fillRef>
            <a:effectRef idx="0">
              <a:schemeClr val="dk1"/>
            </a:effectRef>
            <a:fontRef idx="minor">
              <a:schemeClr val="tx1"/>
            </a:fontRef>
          </p:style>
        </p:cxnSp>
        <p:grpSp>
          <p:nvGrpSpPr>
            <p:cNvPr id="18" name="Group 88"/>
            <p:cNvGrpSpPr>
              <a:grpSpLocks/>
            </p:cNvGrpSpPr>
            <p:nvPr/>
          </p:nvGrpSpPr>
          <p:grpSpPr bwMode="auto">
            <a:xfrm rot="-5400000">
              <a:off x="3429000" y="1981200"/>
              <a:ext cx="2743200" cy="457200"/>
              <a:chOff x="1447800" y="1066800"/>
              <a:chExt cx="4114800" cy="609600"/>
            </a:xfrm>
          </p:grpSpPr>
          <p:sp>
            <p:nvSpPr>
              <p:cNvPr id="22" name="Pentagon 21"/>
              <p:cNvSpPr/>
              <p:nvPr/>
            </p:nvSpPr>
            <p:spPr>
              <a:xfrm>
                <a:off x="1447673" y="1066376"/>
                <a:ext cx="4115595" cy="610024"/>
              </a:xfrm>
              <a:prstGeom prst="homePlate">
                <a:avLst>
                  <a:gd name="adj" fmla="val 126786"/>
                </a:avLst>
              </a:prstGeom>
              <a:ln w="6350"/>
            </p:spPr>
            <p:style>
              <a:lnRef idx="2">
                <a:schemeClr val="dk1"/>
              </a:lnRef>
              <a:fillRef idx="1">
                <a:schemeClr val="lt1"/>
              </a:fillRef>
              <a:effectRef idx="0">
                <a:schemeClr val="dk1"/>
              </a:effectRef>
              <a:fontRef idx="minor">
                <a:schemeClr val="dk1"/>
              </a:fontRef>
            </p:style>
            <p:txBody>
              <a:bodyPr anchor="ctr"/>
              <a:lstStyle/>
              <a:p>
                <a:pPr algn="ctr">
                  <a:defRPr/>
                </a:pPr>
                <a:endParaRPr lang="en-US" dirty="0"/>
              </a:p>
            </p:txBody>
          </p:sp>
          <p:cxnSp>
            <p:nvCxnSpPr>
              <p:cNvPr id="23" name="Straight Connector 22"/>
              <p:cNvCxnSpPr/>
              <p:nvPr/>
            </p:nvCxnSpPr>
            <p:spPr>
              <a:xfrm rot="5400000">
                <a:off x="1481389"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rot="5400000">
                <a:off x="1634291"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rot="5400000">
                <a:off x="1784644"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rot="5400000">
                <a:off x="1937546"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rot="5400000">
                <a:off x="2090447"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p:cNvCxnSpPr/>
              <p:nvPr/>
            </p:nvCxnSpPr>
            <p:spPr>
              <a:xfrm rot="5400000">
                <a:off x="2243348"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rot="5400000">
                <a:off x="2396250"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p:cNvCxnSpPr/>
              <p:nvPr/>
            </p:nvCxnSpPr>
            <p:spPr>
              <a:xfrm rot="5400000">
                <a:off x="2549151"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rot="5400000">
                <a:off x="2699503"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rot="5400000">
                <a:off x="2852405"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2"/>
              <p:cNvCxnSpPr/>
              <p:nvPr/>
            </p:nvCxnSpPr>
            <p:spPr>
              <a:xfrm rot="5400000">
                <a:off x="3005306"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rot="5400000">
                <a:off x="3158207"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35" name="Straight Connector 34"/>
              <p:cNvCxnSpPr/>
              <p:nvPr/>
            </p:nvCxnSpPr>
            <p:spPr>
              <a:xfrm rot="5400000">
                <a:off x="3311108"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35"/>
              <p:cNvCxnSpPr/>
              <p:nvPr/>
            </p:nvCxnSpPr>
            <p:spPr>
              <a:xfrm rot="5400000">
                <a:off x="3461462"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rot="5400000">
                <a:off x="3614364"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rot="5400000">
                <a:off x="3767265"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39" name="Straight Connector 38"/>
              <p:cNvCxnSpPr/>
              <p:nvPr/>
            </p:nvCxnSpPr>
            <p:spPr>
              <a:xfrm rot="5400000">
                <a:off x="3920166"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rot="5400000">
                <a:off x="4073067"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41" name="Straight Connector 40"/>
              <p:cNvCxnSpPr/>
              <p:nvPr/>
            </p:nvCxnSpPr>
            <p:spPr>
              <a:xfrm rot="5400000">
                <a:off x="4223420"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42" name="Straight Connector 41"/>
              <p:cNvCxnSpPr/>
              <p:nvPr/>
            </p:nvCxnSpPr>
            <p:spPr>
              <a:xfrm rot="5400000">
                <a:off x="4376321" y="1180465"/>
                <a:ext cx="228177" cy="0"/>
              </a:xfrm>
              <a:prstGeom prst="line">
                <a:avLst/>
              </a:prstGeom>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rot="5400000">
                <a:off x="4529222" y="1180465"/>
                <a:ext cx="228177" cy="0"/>
              </a:xfrm>
              <a:prstGeom prst="line">
                <a:avLst/>
              </a:prstGeom>
            </p:spPr>
            <p:style>
              <a:lnRef idx="1">
                <a:schemeClr val="dk1"/>
              </a:lnRef>
              <a:fillRef idx="0">
                <a:schemeClr val="dk1"/>
              </a:fillRef>
              <a:effectRef idx="0">
                <a:schemeClr val="dk1"/>
              </a:effectRef>
              <a:fontRef idx="minor">
                <a:schemeClr val="tx1"/>
              </a:fontRef>
            </p:style>
          </p:cxnSp>
        </p:grpSp>
        <p:cxnSp>
          <p:nvCxnSpPr>
            <p:cNvPr id="19" name="Straight Connector 18"/>
            <p:cNvCxnSpPr/>
            <p:nvPr/>
          </p:nvCxnSpPr>
          <p:spPr>
            <a:xfrm rot="5400000">
              <a:off x="3466802" y="1943741"/>
              <a:ext cx="2667279" cy="0"/>
            </a:xfrm>
            <a:prstGeom prst="line">
              <a:avLst/>
            </a:prstGeom>
            <a:ln w="28575"/>
          </p:spPr>
          <p:style>
            <a:lnRef idx="1">
              <a:schemeClr val="dk1"/>
            </a:lnRef>
            <a:fillRef idx="0">
              <a:schemeClr val="dk1"/>
            </a:fillRef>
            <a:effectRef idx="0">
              <a:schemeClr val="dk1"/>
            </a:effectRef>
            <a:fontRef idx="minor">
              <a:schemeClr val="tx1"/>
            </a:fontRef>
          </p:style>
        </p:cxnSp>
        <p:sp>
          <p:nvSpPr>
            <p:cNvPr id="20" name="TextBox 113"/>
            <p:cNvSpPr txBox="1">
              <a:spLocks noChangeArrowheads="1"/>
            </p:cNvSpPr>
            <p:nvPr/>
          </p:nvSpPr>
          <p:spPr bwMode="auto">
            <a:xfrm>
              <a:off x="4876800" y="457200"/>
              <a:ext cx="914400" cy="584200"/>
            </a:xfrm>
            <a:prstGeom prst="rect">
              <a:avLst/>
            </a:prstGeom>
            <a:noFill/>
            <a:ln w="9525">
              <a:noFill/>
              <a:miter lim="800000"/>
              <a:headEnd/>
              <a:tailEnd/>
            </a:ln>
          </p:spPr>
          <p:txBody>
            <a:bodyPr>
              <a:spAutoFit/>
            </a:bodyPr>
            <a:lstStyle/>
            <a:p>
              <a:r>
                <a:rPr lang="en-US" sz="3200"/>
                <a:t>+</a:t>
              </a:r>
            </a:p>
          </p:txBody>
        </p:sp>
        <p:sp>
          <p:nvSpPr>
            <p:cNvPr id="21" name="TextBox 114"/>
            <p:cNvSpPr txBox="1">
              <a:spLocks noChangeArrowheads="1"/>
            </p:cNvSpPr>
            <p:nvPr/>
          </p:nvSpPr>
          <p:spPr bwMode="auto">
            <a:xfrm>
              <a:off x="2667000" y="457200"/>
              <a:ext cx="457200" cy="708025"/>
            </a:xfrm>
            <a:prstGeom prst="rect">
              <a:avLst/>
            </a:prstGeom>
            <a:noFill/>
            <a:ln w="9525">
              <a:noFill/>
              <a:miter lim="800000"/>
              <a:headEnd/>
              <a:tailEnd/>
            </a:ln>
          </p:spPr>
          <p:txBody>
            <a:bodyPr>
              <a:spAutoFit/>
            </a:bodyPr>
            <a:lstStyle/>
            <a:p>
              <a:r>
                <a:rPr lang="en-US" sz="4000"/>
                <a:t>-</a:t>
              </a:r>
            </a:p>
          </p:txBody>
        </p:sp>
      </p:grpSp>
      <p:sp>
        <p:nvSpPr>
          <p:cNvPr id="76"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4</a:t>
            </a:fld>
            <a:endParaRPr lang="en-US" sz="1400" dirty="0">
              <a:solidFill>
                <a:srgbClr val="000000"/>
              </a:solidFill>
              <a:latin typeface="Verdana" pitchFamily="34" charset="0"/>
              <a:ea typeface="Arial Unicode MS" pitchFamily="34" charset="-128"/>
              <a:cs typeface="Arial Unicode MS" pitchFamily="34" charset="-128"/>
            </a:endParaRPr>
          </a:p>
        </p:txBody>
      </p:sp>
      <p:sp>
        <p:nvSpPr>
          <p:cNvPr id="77" name="Date Placeholder 3"/>
          <p:cNvSpPr>
            <a:spLocks noGrp="1"/>
          </p:cNvSpPr>
          <p:nvPr>
            <p:ph type="dt" sz="half" idx="4294967295"/>
          </p:nvPr>
        </p:nvSpPr>
        <p:spPr>
          <a:xfrm>
            <a:off x="685800" y="6324600"/>
            <a:ext cx="4876800" cy="365125"/>
          </a:xfrm>
        </p:spPr>
        <p:txBody>
          <a:bodyPr/>
          <a:lstStyle/>
          <a:p>
            <a:r>
              <a:rPr lang="en-US" dirty="0" smtClean="0"/>
              <a:t>SHINE: Seattle’s Hub for Industry-driven Nanotechnology Education</a:t>
            </a:r>
            <a:endParaRPr lang="en-US" dirty="0"/>
          </a:p>
        </p:txBody>
      </p:sp>
      <p:pic>
        <p:nvPicPr>
          <p:cNvPr id="78" name="Picture 2" descr="M:\SHINE\Marketing\Logos\SHINE logos\Brian's SHINE Logos\SHINE only transparent.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Hydrogen stored Energy</a:t>
            </a:r>
            <a:endParaRPr lang="en-US" dirty="0"/>
          </a:p>
        </p:txBody>
      </p:sp>
      <p:sp>
        <p:nvSpPr>
          <p:cNvPr id="17411" name="Content Placeholder 2"/>
          <p:cNvSpPr>
            <a:spLocks noGrp="1"/>
          </p:cNvSpPr>
          <p:nvPr>
            <p:ph idx="1"/>
          </p:nvPr>
        </p:nvSpPr>
        <p:spPr/>
        <p:txBody>
          <a:bodyPr/>
          <a:lstStyle/>
          <a:p>
            <a:r>
              <a:rPr lang="en-US" smtClean="0"/>
              <a:t>Releasing energy trapped in hydrogen with a match</a:t>
            </a:r>
          </a:p>
          <a:p>
            <a:endParaRPr lang="en-US" smtClean="0"/>
          </a:p>
          <a:p>
            <a:r>
              <a:rPr lang="en-US" smtClean="0"/>
              <a:t>Fuel cell car kits</a:t>
            </a:r>
          </a:p>
          <a:p>
            <a:endParaRPr lang="en-US" smtClean="0"/>
          </a:p>
        </p:txBody>
      </p:sp>
      <p:sp>
        <p:nvSpPr>
          <p:cNvPr id="4"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5</a:t>
            </a:fld>
            <a:endParaRPr lang="en-US" sz="1400" dirty="0">
              <a:solidFill>
                <a:srgbClr val="000000"/>
              </a:solidFill>
              <a:latin typeface="Verdana" pitchFamily="34" charset="0"/>
              <a:ea typeface="Arial Unicode MS" pitchFamily="34" charset="-128"/>
              <a:cs typeface="Arial Unicode MS" pitchFamily="34" charset="-128"/>
            </a:endParaRPr>
          </a:p>
        </p:txBody>
      </p:sp>
      <p:sp>
        <p:nvSpPr>
          <p:cNvPr id="5" name="Date Placeholder 3"/>
          <p:cNvSpPr>
            <a:spLocks noGrp="1"/>
          </p:cNvSpPr>
          <p:nvPr>
            <p:ph type="dt" sz="half" idx="4294967295"/>
          </p:nvPr>
        </p:nvSpPr>
        <p:spPr>
          <a:xfrm>
            <a:off x="685800" y="6324600"/>
            <a:ext cx="4876800" cy="365125"/>
          </a:xfrm>
        </p:spPr>
        <p:txBody>
          <a:bodyPr/>
          <a:lstStyle/>
          <a:p>
            <a:r>
              <a:rPr lang="en-US" dirty="0" smtClean="0"/>
              <a:t>SHINE: Seattle’s Hub for Industry-driven Nanotechnology Education</a:t>
            </a:r>
            <a:endParaRPr lang="en-US" dirty="0"/>
          </a:p>
        </p:txBody>
      </p:sp>
      <p:pic>
        <p:nvPicPr>
          <p:cNvPr id="6" name="Picture 2" descr="M:\SHINE\Marketing\Logos\SHINE logos\Brian's SHINE Logos\SHINE only transparent.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Further investigations</a:t>
            </a:r>
            <a:endParaRPr lang="en-US" dirty="0"/>
          </a:p>
        </p:txBody>
      </p:sp>
      <p:sp>
        <p:nvSpPr>
          <p:cNvPr id="18435" name="Content Placeholder 2"/>
          <p:cNvSpPr>
            <a:spLocks noGrp="1"/>
          </p:cNvSpPr>
          <p:nvPr>
            <p:ph idx="1"/>
          </p:nvPr>
        </p:nvSpPr>
        <p:spPr/>
        <p:txBody>
          <a:bodyPr>
            <a:normAutofit fontScale="70000" lnSpcReduction="20000"/>
          </a:bodyPr>
          <a:lstStyle/>
          <a:p>
            <a:r>
              <a:rPr lang="en-US" smtClean="0"/>
              <a:t>Surface area	</a:t>
            </a:r>
          </a:p>
          <a:p>
            <a:pPr lvl="1"/>
            <a:r>
              <a:rPr lang="en-US" smtClean="0"/>
              <a:t>Different gauges of nickel</a:t>
            </a:r>
          </a:p>
          <a:p>
            <a:pPr lvl="1"/>
            <a:r>
              <a:rPr lang="en-US" smtClean="0"/>
              <a:t>Coiling nickel wire</a:t>
            </a:r>
          </a:p>
          <a:p>
            <a:pPr lvl="1"/>
            <a:endParaRPr lang="en-US" smtClean="0"/>
          </a:p>
          <a:p>
            <a:r>
              <a:rPr lang="en-US" smtClean="0"/>
              <a:t>Sodium Sulfate concentration</a:t>
            </a:r>
          </a:p>
          <a:p>
            <a:endParaRPr lang="en-US" smtClean="0"/>
          </a:p>
          <a:p>
            <a:r>
              <a:rPr lang="en-US" smtClean="0"/>
              <a:t>Solar cells instead of batteries</a:t>
            </a:r>
          </a:p>
          <a:p>
            <a:endParaRPr lang="en-US" smtClean="0"/>
          </a:p>
          <a:p>
            <a:r>
              <a:rPr lang="en-US" smtClean="0"/>
              <a:t>Various electrodes</a:t>
            </a:r>
          </a:p>
          <a:p>
            <a:pPr lvl="1"/>
            <a:r>
              <a:rPr lang="en-US" smtClean="0"/>
              <a:t>Different metals</a:t>
            </a:r>
          </a:p>
        </p:txBody>
      </p:sp>
      <p:sp>
        <p:nvSpPr>
          <p:cNvPr id="5" name="Text Box 4"/>
          <p:cNvSpPr txBox="1">
            <a:spLocks noChangeArrowheads="1"/>
          </p:cNvSpPr>
          <p:nvPr/>
        </p:nvSpPr>
        <p:spPr bwMode="auto">
          <a:xfrm>
            <a:off x="8348663" y="6340475"/>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p>
            <a:pPr hangingPunct="1">
              <a:lnSpc>
                <a:spcPct val="100000"/>
              </a:lnSpc>
            </a:pPr>
            <a:fld id="{72BBF98B-4852-4082-9D7C-7705F7CBA415}" type="slidenum">
              <a:rPr lang="en-US" sz="1400">
                <a:solidFill>
                  <a:srgbClr val="000000"/>
                </a:solidFill>
                <a:latin typeface="Verdana" pitchFamily="34" charset="0"/>
                <a:ea typeface="Arial Unicode MS" pitchFamily="34" charset="-128"/>
                <a:cs typeface="Arial Unicode MS" pitchFamily="34" charset="-128"/>
              </a:rPr>
              <a:pPr hangingPunct="1">
                <a:lnSpc>
                  <a:spcPct val="100000"/>
                </a:lnSpc>
              </a:pPr>
              <a:t>6</a:t>
            </a:fld>
            <a:endParaRPr lang="en-US" sz="1400" dirty="0">
              <a:solidFill>
                <a:srgbClr val="000000"/>
              </a:solidFill>
              <a:latin typeface="Verdana" pitchFamily="34" charset="0"/>
              <a:ea typeface="Arial Unicode MS" pitchFamily="34" charset="-128"/>
              <a:cs typeface="Arial Unicode MS" pitchFamily="34" charset="-128"/>
            </a:endParaRPr>
          </a:p>
        </p:txBody>
      </p:sp>
      <p:sp>
        <p:nvSpPr>
          <p:cNvPr id="6" name="Date Placeholder 3"/>
          <p:cNvSpPr txBox="1">
            <a:spLocks/>
          </p:cNvSpPr>
          <p:nvPr/>
        </p:nvSpPr>
        <p:spPr>
          <a:xfrm>
            <a:off x="685800" y="6324600"/>
            <a:ext cx="48768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SHINE: Seattle’s Hub for Industry-driven Nanotechnology Education</a:t>
            </a:r>
            <a:endParaRPr lang="en-US" dirty="0"/>
          </a:p>
        </p:txBody>
      </p:sp>
      <p:pic>
        <p:nvPicPr>
          <p:cNvPr id="7" name="Picture 6" descr="M:\SHINE\Marketing\Logos\SHINE logos\Brian's SHINE Logos\SHINE only transparent.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547"/>
            <a:ext cx="9144000" cy="1097280"/>
          </a:xfrm>
        </p:spPr>
        <p:txBody>
          <a:bodyPr/>
          <a:lstStyle/>
          <a:p>
            <a:r>
              <a:rPr lang="en-US" dirty="0" smtClean="0"/>
              <a:t>Additional Resources</a:t>
            </a:r>
            <a:endParaRPr lang="en-US" dirty="0"/>
          </a:p>
        </p:txBody>
      </p:sp>
      <p:sp>
        <p:nvSpPr>
          <p:cNvPr id="3" name="Slide Number Placeholder 2"/>
          <p:cNvSpPr>
            <a:spLocks noGrp="1"/>
          </p:cNvSpPr>
          <p:nvPr>
            <p:ph type="sldNum" sz="quarter" idx="12"/>
          </p:nvPr>
        </p:nvSpPr>
        <p:spPr/>
        <p:txBody>
          <a:bodyPr/>
          <a:lstStyle/>
          <a:p>
            <a:fld id="{933591AE-FACB-47FB-8AAC-14349F9948F4}" type="slidenum">
              <a:rPr lang="en-US" smtClean="0"/>
              <a:t>7</a:t>
            </a:fld>
            <a:endParaRPr lang="en-US"/>
          </a:p>
        </p:txBody>
      </p:sp>
      <p:sp>
        <p:nvSpPr>
          <p:cNvPr id="4" name="Date Placeholder 3"/>
          <p:cNvSpPr txBox="1">
            <a:spLocks/>
          </p:cNvSpPr>
          <p:nvPr/>
        </p:nvSpPr>
        <p:spPr>
          <a:xfrm>
            <a:off x="685800" y="6324600"/>
            <a:ext cx="48768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SHINE: Seattle’s Hub for Industry-driven Nanotechnology Education</a:t>
            </a:r>
            <a:endParaRPr lang="en-US" dirty="0"/>
          </a:p>
        </p:txBody>
      </p:sp>
      <p:pic>
        <p:nvPicPr>
          <p:cNvPr id="5" name="Picture 4" descr="M:\SHINE\Marketing\Logos\SHINE logos\Brian's SHINE Logos\SHINE only transparent.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248400"/>
            <a:ext cx="628150" cy="5751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0922460"/>
      </p:ext>
    </p:extLst>
  </p:cSld>
  <p:clrMapOvr>
    <a:masterClrMapping/>
  </p:clrMapOvr>
</p:sld>
</file>

<file path=ppt/theme/theme1.xml><?xml version="1.0" encoding="utf-8"?>
<a:theme xmlns:a="http://schemas.openxmlformats.org/drawingml/2006/main" name="SHINE_WhiteKnight">
  <a:themeElements>
    <a:clrScheme name="Blues_SHINE_BlueBase">
      <a:dk1>
        <a:sysClr val="windowText" lastClr="000000"/>
      </a:dk1>
      <a:lt1>
        <a:sysClr val="window" lastClr="FFFFFF"/>
      </a:lt1>
      <a:dk2>
        <a:srgbClr val="1F497D"/>
      </a:dk2>
      <a:lt2>
        <a:srgbClr val="EEECE1"/>
      </a:lt2>
      <a:accent1>
        <a:srgbClr val="59BCDD"/>
      </a:accent1>
      <a:accent2>
        <a:srgbClr val="5274EA"/>
      </a:accent2>
      <a:accent3>
        <a:srgbClr val="56F4F2"/>
      </a:accent3>
      <a:accent4>
        <a:srgbClr val="56A3F4"/>
      </a:accent4>
      <a:accent5>
        <a:srgbClr val="52EABD"/>
      </a:accent5>
      <a:accent6>
        <a:srgbClr val="E4B257"/>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SHINE_WhiteKnight</Template>
  <TotalTime>51</TotalTime>
  <Words>151</Words>
  <Application>Microsoft Macintosh PowerPoint</Application>
  <PresentationFormat>On-screen Show (4:3)</PresentationFormat>
  <Paragraphs>54</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 Unicode MS</vt:lpstr>
      <vt:lpstr>Bookman Old Style</vt:lpstr>
      <vt:lpstr>Calibri</vt:lpstr>
      <vt:lpstr>Franklin Gothic Book</vt:lpstr>
      <vt:lpstr>Franklin Gothic Medium</vt:lpstr>
      <vt:lpstr>Verdana</vt:lpstr>
      <vt:lpstr>Wingdings 2</vt:lpstr>
      <vt:lpstr>Arial</vt:lpstr>
      <vt:lpstr>SHINE_WhiteKnight</vt:lpstr>
      <vt:lpstr>Water Splitting  Fuel Cells</vt:lpstr>
      <vt:lpstr>Electricity</vt:lpstr>
      <vt:lpstr>Electron Flow</vt:lpstr>
      <vt:lpstr>Water Splitting Reactions</vt:lpstr>
      <vt:lpstr>Hydrogen stored Energy</vt:lpstr>
      <vt:lpstr>Further investigations</vt:lpstr>
      <vt:lpstr>Additional Resources</vt:lpstr>
    </vt:vector>
  </TitlesOfParts>
  <Company>Toshiba</Company>
  <LinksUpToDate>false</LinksUpToDate>
  <SharedDoc>false</SharedDoc>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Splitting  Fuel Cells</dc:title>
  <dc:creator>Toshiba-User</dc:creator>
  <cp:lastModifiedBy>Sloan, James</cp:lastModifiedBy>
  <cp:revision>6</cp:revision>
  <dcterms:created xsi:type="dcterms:W3CDTF">2013-07-10T11:52:23Z</dcterms:created>
  <dcterms:modified xsi:type="dcterms:W3CDTF">2017-07-08T22:56:28Z</dcterms:modified>
</cp:coreProperties>
</file>