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0"/>
  </p:notesMasterIdLst>
  <p:sldIdLst>
    <p:sldId id="483" r:id="rId2"/>
    <p:sldId id="484" r:id="rId3"/>
    <p:sldId id="474" r:id="rId4"/>
    <p:sldId id="475" r:id="rId5"/>
    <p:sldId id="477" r:id="rId6"/>
    <p:sldId id="479" r:id="rId7"/>
    <p:sldId id="473" r:id="rId8"/>
    <p:sldId id="459" r:id="rId9"/>
    <p:sldId id="461" r:id="rId10"/>
    <p:sldId id="466" r:id="rId11"/>
    <p:sldId id="476" r:id="rId12"/>
    <p:sldId id="464" r:id="rId13"/>
    <p:sldId id="465" r:id="rId14"/>
    <p:sldId id="463" r:id="rId15"/>
    <p:sldId id="460" r:id="rId16"/>
    <p:sldId id="478" r:id="rId17"/>
    <p:sldId id="482" r:id="rId18"/>
    <p:sldId id="480" r:id="rId19"/>
    <p:sldId id="481" r:id="rId20"/>
    <p:sldId id="467" r:id="rId21"/>
    <p:sldId id="468" r:id="rId22"/>
    <p:sldId id="469" r:id="rId23"/>
    <p:sldId id="470" r:id="rId24"/>
    <p:sldId id="471" r:id="rId25"/>
    <p:sldId id="472" r:id="rId26"/>
    <p:sldId id="485" r:id="rId27"/>
    <p:sldId id="486" r:id="rId28"/>
    <p:sldId id="487" r:id="rId2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636" autoAdjust="0"/>
    <p:restoredTop sz="94660"/>
  </p:normalViewPr>
  <p:slideViewPr>
    <p:cSldViewPr>
      <p:cViewPr varScale="1">
        <p:scale>
          <a:sx n="71" d="100"/>
          <a:sy n="71" d="100"/>
        </p:scale>
        <p:origin x="1100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ADD74E-14D6-4EC2-9565-247DFAB1DCE0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141619-2376-410E-9587-5CB5D13B1B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966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09D47B-E16A-48CF-A945-9185A33ABC3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28245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01588" y="2924850"/>
            <a:ext cx="8072584" cy="1036524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defRPr sz="400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1589" y="3961374"/>
            <a:ext cx="8072583" cy="10054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2500">
                <a:solidFill>
                  <a:schemeClr val="bg1">
                    <a:lumMod val="85000"/>
                  </a:schemeClr>
                </a:solidFill>
                <a:latin typeface="Calibri"/>
                <a:cs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subtitle</a:t>
            </a:r>
          </a:p>
        </p:txBody>
      </p:sp>
      <p:pic>
        <p:nvPicPr>
          <p:cNvPr id="4" name="Picture 3" descr="UAB_WORDMARK_white_taglin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94" y="350110"/>
            <a:ext cx="3866633" cy="881085"/>
          </a:xfrm>
          <a:prstGeom prst="rect">
            <a:avLst/>
          </a:prstGeom>
        </p:spPr>
      </p:pic>
      <p:pic>
        <p:nvPicPr>
          <p:cNvPr id="5" name="Picture 2" descr="C:\Users\msalama\Documents\dr.vladimir\logo11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832" y="290001"/>
            <a:ext cx="1791340" cy="905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9EFB2217-8159-4A93-83AD-DFA73C388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725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016A1-7963-417D-A05A-58EF859757DD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1B27B-B052-413F-8529-2C8627BBFDD4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EADF5-277B-4388-B101-C920D4E25CE2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BB99-242E-4870-8B16-F581D9316DC2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5486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460CA-09E8-42AF-89FC-F67C4AADB0C4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C:\Users\msalama\Documents\dr.vladimir\logo1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0526" y="0"/>
            <a:ext cx="1393474" cy="704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16D0B-E693-4A5A-B0F8-43BA39F47E87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C3611-168D-487F-8BFC-A74FBEF72F0E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9093F-4868-49B0-8870-BDF8A53BF05E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56451-A4DA-4781-9C8F-6C8DE3CB82CF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CD91A-4D55-42F9-9C36-76D6203FC39A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485BA-99B1-4606-820C-80D3A6DD0B41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89A8DA-5576-4BE8-B665-69E9FA8C02BB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B2217-8159-4A93-83AD-DFA73C3883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htsa.gov/sites/nhtsa.dot.gov/files/fmvss/ESC_PRIA.pdf" TargetMode="External"/><Relationship Id="rId2" Type="http://schemas.openxmlformats.org/officeDocument/2006/relationships/hyperlink" Target="https://www.nhtsa.gov/laws-regulations/fmvss" TargetMode="External"/><Relationship Id="rId1" Type="http://schemas.openxmlformats.org/officeDocument/2006/relationships/slideLayout" Target="../slideLayouts/slideLayout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hyperlink" Target="http://www-nrd.nhtsa.dot.gov/pdf/ESV/esv19/05-0324-O.pdf" TargetMode="External"/><Relationship Id="rId1" Type="http://schemas.openxmlformats.org/officeDocument/2006/relationships/slideLayout" Target="../slideLayouts/slideLayout3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hyperlink" Target="https://one.nhtsa.gov/cars/rules/import/FMVSS/index.html" TargetMode="Externa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hyperlink" Target="https://www.nhtsa.gov/" TargetMode="Externa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755431" y="4724400"/>
            <a:ext cx="8072583" cy="124902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buFont typeface="Arial"/>
              <a:buNone/>
              <a:defRPr sz="2500" kern="1200">
                <a:solidFill>
                  <a:schemeClr val="bg1">
                    <a:lumMod val="85000"/>
                  </a:schemeClr>
                </a:solidFill>
                <a:latin typeface="Calibri"/>
                <a:ea typeface="+mn-ea"/>
                <a:cs typeface="Calibri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Prof. Vladimir  V. Vantsevich</a:t>
            </a:r>
          </a:p>
          <a:p>
            <a:r>
              <a:rPr lang="en-US" sz="1800" b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Jesse Paldan, Research Assistant</a:t>
            </a:r>
          </a:p>
          <a:p>
            <a:r>
              <a:rPr lang="en-US" sz="1800" b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Lloyd </a:t>
            </a:r>
            <a:r>
              <a:rPr lang="en-US" sz="1800" b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Balfour, Graduate Research Assistant</a:t>
            </a:r>
          </a:p>
          <a:p>
            <a:endParaRPr lang="en-US" sz="1800" b="1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r>
              <a:rPr lang="en-US" sz="1800" b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Vehicle and Robotics Engineering Laboratory</a:t>
            </a:r>
          </a:p>
          <a:p>
            <a:r>
              <a:rPr lang="en-US" sz="1800" b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University of Alabama at Birmingham</a:t>
            </a: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-16042" y="3612097"/>
            <a:ext cx="9144000" cy="5027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tx1"/>
                </a:solidFill>
                <a:cs typeface="Times New Roman" panose="02020603050405020304" pitchFamily="18" charset="0"/>
              </a:rPr>
              <a:t>Week 6. Lecture 1</a:t>
            </a:r>
          </a:p>
        </p:txBody>
      </p:sp>
      <p:sp>
        <p:nvSpPr>
          <p:cNvPr id="6" name="Rectangle 5"/>
          <p:cNvSpPr/>
          <p:nvPr/>
        </p:nvSpPr>
        <p:spPr>
          <a:xfrm>
            <a:off x="19250" y="1878288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atin typeface="Calibri" panose="020F0502020204030204" pitchFamily="34" charset="0"/>
              </a:rPr>
              <a:t>Experimental Testing of Vehicles </a:t>
            </a:r>
            <a:endParaRPr lang="en-US" sz="4000" dirty="0">
              <a:latin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620B1388-0A64-411E-BD7C-F72BA2339DA9}"/>
              </a:ext>
            </a:extLst>
          </p:cNvPr>
          <p:cNvSpPr/>
          <p:nvPr/>
        </p:nvSpPr>
        <p:spPr>
          <a:xfrm>
            <a:off x="2055140" y="3088877"/>
            <a:ext cx="507222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latin typeface="+mj-lt"/>
                <a:cs typeface="Times New Roman" panose="02020603050405020304" pitchFamily="18" charset="0"/>
              </a:rPr>
              <a:t>Overview of FMVSS &amp; NHTSA</a:t>
            </a:r>
          </a:p>
        </p:txBody>
      </p:sp>
    </p:spTree>
    <p:extLst>
      <p:ext uri="{BB962C8B-B14F-4D97-AF65-F5344CB8AC3E}">
        <p14:creationId xmlns:p14="http://schemas.microsoft.com/office/powerpoint/2010/main" val="30370916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Test Maneuvers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Content Placeholder 7"/>
          <p:cNvSpPr txBox="1">
            <a:spLocks noGrp="1"/>
          </p:cNvSpPr>
          <p:nvPr>
            <p:ph idx="1"/>
          </p:nvPr>
        </p:nvSpPr>
        <p:spPr>
          <a:xfrm>
            <a:off x="228600" y="1219200"/>
            <a:ext cx="8686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>
                <a:latin typeface="Arial" pitchFamily="34" charset="0"/>
                <a:cs typeface="Arial" pitchFamily="34" charset="0"/>
              </a:rPr>
              <a:t>Slowly Increasing Steer: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dirty="0"/>
              <a:t>Continuous increase in the steer rate at a constant speed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0" indent="0"/>
            <a:r>
              <a:rPr lang="en-US" sz="2400" b="1" dirty="0">
                <a:latin typeface="Arial" pitchFamily="34" charset="0"/>
                <a:cs typeface="Arial" pitchFamily="34" charset="0"/>
              </a:rPr>
              <a:t>J-Turn: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Rollover test in which a ramped motion is applied to the steering wheel, emulates turning on entrance/exit ramps </a:t>
            </a:r>
          </a:p>
          <a:p>
            <a:pPr marL="0" indent="0"/>
            <a:endParaRPr lang="en-US" b="1" dirty="0"/>
          </a:p>
          <a:p>
            <a:pPr marL="0" indent="0"/>
            <a:r>
              <a:rPr lang="en-US" sz="2400" b="1" dirty="0">
                <a:latin typeface="Arial" pitchFamily="34" charset="0"/>
                <a:cs typeface="Arial" pitchFamily="34" charset="0"/>
              </a:rPr>
              <a:t>Double Lane Change: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Driver-performed handling test which emulates emergency crash avoidance maneuvers (obstacle avoidance)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0" indent="0"/>
            <a:r>
              <a:rPr lang="en-US" b="1" dirty="0"/>
              <a:t>Fishhook: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Tests rollover and rol</a:t>
            </a:r>
            <a:r>
              <a:rPr lang="en-US" dirty="0"/>
              <a:t>l rate, emulates road edge recovery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66261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Slowly Increasing Steer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Content Placeholder 7"/>
          <p:cNvSpPr txBox="1">
            <a:spLocks noGrp="1"/>
          </p:cNvSpPr>
          <p:nvPr>
            <p:ph idx="1"/>
          </p:nvPr>
        </p:nvSpPr>
        <p:spPr>
          <a:xfrm>
            <a:off x="228600" y="1219200"/>
            <a:ext cx="8686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/>
            <a:endParaRPr lang="en-US" b="1" dirty="0"/>
          </a:p>
          <a:p>
            <a:pPr marL="0" indent="0"/>
            <a:endParaRPr lang="en-US" b="1" dirty="0"/>
          </a:p>
          <a:p>
            <a:pPr marL="0" indent="0"/>
            <a:endParaRPr lang="en-US" b="1" dirty="0"/>
          </a:p>
          <a:p>
            <a:pPr marL="0" indent="0"/>
            <a:endParaRPr lang="en-US" b="1" dirty="0"/>
          </a:p>
          <a:p>
            <a:pPr marL="0" indent="0"/>
            <a:endParaRPr lang="en-US" b="1" dirty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30080" y="1340108"/>
            <a:ext cx="380852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Used in part of NHTSA’s dynamic rollover test procedure and in handling tests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8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800" dirty="0">
                <a:latin typeface="Arial" pitchFamily="34" charset="0"/>
                <a:cs typeface="Arial" pitchFamily="34" charset="0"/>
              </a:rPr>
              <a:t>Performed at a constant speed with a steering angle increasing at a constant rate.</a:t>
            </a:r>
          </a:p>
        </p:txBody>
      </p:sp>
      <p:pic>
        <p:nvPicPr>
          <p:cNvPr id="8" name="Picture 7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729549" y="1237720"/>
            <a:ext cx="4957251" cy="3849159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CE79B99F-C16D-4050-B608-4B6900EB099B}"/>
              </a:ext>
            </a:extLst>
          </p:cNvPr>
          <p:cNvSpPr txBox="1"/>
          <p:nvPr/>
        </p:nvSpPr>
        <p:spPr>
          <a:xfrm>
            <a:off x="3962400" y="5105400"/>
            <a:ext cx="472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8: Slowly Increasing Steer Test [5]</a:t>
            </a:r>
          </a:p>
        </p:txBody>
      </p:sp>
    </p:spTree>
    <p:extLst>
      <p:ext uri="{BB962C8B-B14F-4D97-AF65-F5344CB8AC3E}">
        <p14:creationId xmlns:p14="http://schemas.microsoft.com/office/powerpoint/2010/main" val="416227763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3869618"/>
            <a:ext cx="3429000" cy="26073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J-Turn Test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6" name="Content Placeholder 7"/>
          <p:cNvSpPr txBox="1">
            <a:spLocks noGrp="1"/>
          </p:cNvSpPr>
          <p:nvPr>
            <p:ph idx="1"/>
          </p:nvPr>
        </p:nvSpPr>
        <p:spPr>
          <a:xfrm>
            <a:off x="228600" y="1219200"/>
            <a:ext cx="8686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/>
            <a:endParaRPr lang="en-US" b="1" dirty="0"/>
          </a:p>
          <a:p>
            <a:pPr marL="0" indent="0"/>
            <a:endParaRPr lang="en-US" b="1" dirty="0"/>
          </a:p>
          <a:p>
            <a:pPr marL="0" indent="0"/>
            <a:endParaRPr lang="en-US" b="1" dirty="0"/>
          </a:p>
          <a:p>
            <a:pPr marL="0" indent="0"/>
            <a:endParaRPr lang="en-US" b="1" dirty="0"/>
          </a:p>
          <a:p>
            <a:pPr marL="0" indent="0"/>
            <a:endParaRPr lang="en-US" b="1" dirty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8199" y="990600"/>
            <a:ext cx="443380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Used to measure minimum speed capable of producing</a:t>
            </a: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two-wheel lift (Front and rear wheel lift &gt; 2”)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Path of the vehicle follows a shape similar to the letter J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Variant of the test includes pulse braking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1060" y="1066800"/>
            <a:ext cx="4506955" cy="5062880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B2C75868-3CEF-435E-93EB-3863D3FC3B76}"/>
              </a:ext>
            </a:extLst>
          </p:cNvPr>
          <p:cNvSpPr/>
          <p:nvPr/>
        </p:nvSpPr>
        <p:spPr>
          <a:xfrm>
            <a:off x="136053" y="6336268"/>
            <a:ext cx="466454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Figure 9: J-Turn Typical Vehicle Paths [2]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7C7A2E08-AEBF-4375-8240-8B0E3F20DF47}"/>
              </a:ext>
            </a:extLst>
          </p:cNvPr>
          <p:cNvSpPr/>
          <p:nvPr/>
        </p:nvSpPr>
        <p:spPr>
          <a:xfrm>
            <a:off x="4835038" y="6096000"/>
            <a:ext cx="436100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Figure 10: Pulse Braking J-Turn Steer </a:t>
            </a:r>
          </a:p>
          <a:p>
            <a:r>
              <a:rPr lang="en-US" b="1" dirty="0"/>
              <a:t>Angle, Brake Pedal Force [6]</a:t>
            </a:r>
          </a:p>
        </p:txBody>
      </p:sp>
    </p:spTree>
    <p:extLst>
      <p:ext uri="{BB962C8B-B14F-4D97-AF65-F5344CB8AC3E}">
        <p14:creationId xmlns:p14="http://schemas.microsoft.com/office/powerpoint/2010/main" val="10382331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0222" y="1763254"/>
            <a:ext cx="6981178" cy="197054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" y="4032279"/>
            <a:ext cx="6904321" cy="24447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Double Lane Change Tests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76200" y="609600"/>
            <a:ext cx="86106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b="1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Driver attempts to navigate course without striking cones </a:t>
            </a:r>
            <a:r>
              <a:rPr lang="en-US" sz="2000" dirty="0">
                <a:latin typeface="Arial" pitchFamily="34" charset="0"/>
                <a:cs typeface="Arial" pitchFamily="34" charset="0"/>
              </a:rPr>
              <a:t>(orange blocks in figures)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xmlns="" id="{92675803-6C70-4029-B5B9-49F85B952E69}"/>
              </a:ext>
            </a:extLst>
          </p:cNvPr>
          <p:cNvSpPr/>
          <p:nvPr/>
        </p:nvSpPr>
        <p:spPr>
          <a:xfrm>
            <a:off x="533400" y="3657600"/>
            <a:ext cx="519892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Figure 11: Consumers Union Short Course [7]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xmlns="" id="{87B13781-B18F-4978-B8F1-8BC11711D029}"/>
              </a:ext>
            </a:extLst>
          </p:cNvPr>
          <p:cNvSpPr/>
          <p:nvPr/>
        </p:nvSpPr>
        <p:spPr>
          <a:xfrm>
            <a:off x="533400" y="6477000"/>
            <a:ext cx="33778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Figure 12: ISO 3888 Part 2 [7]</a:t>
            </a:r>
          </a:p>
        </p:txBody>
      </p:sp>
    </p:spTree>
    <p:extLst>
      <p:ext uri="{BB962C8B-B14F-4D97-AF65-F5344CB8AC3E}">
        <p14:creationId xmlns:p14="http://schemas.microsoft.com/office/powerpoint/2010/main" val="89323717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" y="1193809"/>
            <a:ext cx="7560949" cy="498133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Fishhook Maneuver Test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F5E2AFCE-AD3C-4D71-88A8-A931E2659E3F}"/>
              </a:ext>
            </a:extLst>
          </p:cNvPr>
          <p:cNvSpPr txBox="1"/>
          <p:nvPr/>
        </p:nvSpPr>
        <p:spPr>
          <a:xfrm>
            <a:off x="685800" y="6343204"/>
            <a:ext cx="43059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13: NHTSA Fishhook Test [2]</a:t>
            </a:r>
          </a:p>
        </p:txBody>
      </p:sp>
    </p:spTree>
    <p:extLst>
      <p:ext uri="{BB962C8B-B14F-4D97-AF65-F5344CB8AC3E}">
        <p14:creationId xmlns:p14="http://schemas.microsoft.com/office/powerpoint/2010/main" val="4847055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36734" y="1114981"/>
            <a:ext cx="4731066" cy="399041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Fishhook Maneuver Test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8" name="Content Placeholder 7"/>
          <p:cNvSpPr txBox="1">
            <a:spLocks noGrp="1"/>
          </p:cNvSpPr>
          <p:nvPr>
            <p:ph idx="1"/>
          </p:nvPr>
        </p:nvSpPr>
        <p:spPr>
          <a:xfrm>
            <a:off x="228600" y="1143000"/>
            <a:ext cx="4343400" cy="55338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600" dirty="0">
                <a:latin typeface="Arial" pitchFamily="34" charset="0"/>
                <a:cs typeface="Arial" pitchFamily="34" charset="0"/>
              </a:rPr>
              <a:t>Used in rollover safety tests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600" dirty="0"/>
              <a:t>Test measures roll rate,  speed at which 2-wheel lift occurs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600" dirty="0">
                <a:latin typeface="Arial" pitchFamily="34" charset="0"/>
                <a:cs typeface="Arial" pitchFamily="34" charset="0"/>
              </a:rPr>
              <a:t>Follows a </a:t>
            </a:r>
            <a:r>
              <a:rPr lang="en-US" sz="2600" dirty="0"/>
              <a:t>pre-defined path with given steering inputs, resulting in the “fishhook”-like path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/>
              <a:t>A Fixed Timing Fishhook assigns times it which the handwheel position is changed</a:t>
            </a:r>
            <a:endParaRPr lang="en-US" sz="2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013D9778-59E9-48D3-9AF1-B0685FE5C399}"/>
              </a:ext>
            </a:extLst>
          </p:cNvPr>
          <p:cNvSpPr/>
          <p:nvPr/>
        </p:nvSpPr>
        <p:spPr>
          <a:xfrm>
            <a:off x="4800600" y="5105400"/>
            <a:ext cx="420724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Figure 14: Fixed Timing Fishhook [7]</a:t>
            </a:r>
          </a:p>
        </p:txBody>
      </p:sp>
    </p:spTree>
    <p:extLst>
      <p:ext uri="{BB962C8B-B14F-4D97-AF65-F5344CB8AC3E}">
        <p14:creationId xmlns:p14="http://schemas.microsoft.com/office/powerpoint/2010/main" val="32273514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53913" y="1060052"/>
            <a:ext cx="3884437" cy="564554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Roll Rate Feedback Fishhook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8" name="Content Placeholder 7"/>
          <p:cNvSpPr txBox="1">
            <a:spLocks noGrp="1"/>
          </p:cNvSpPr>
          <p:nvPr>
            <p:ph idx="1"/>
          </p:nvPr>
        </p:nvSpPr>
        <p:spPr>
          <a:xfrm>
            <a:off x="228599" y="1219200"/>
            <a:ext cx="4573763" cy="50536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600" dirty="0"/>
              <a:t>Dwell time is varied so as to maximize the severity of the maneuver              (±1.5 </a:t>
            </a:r>
            <a:r>
              <a:rPr lang="en-US" sz="2600" dirty="0" err="1"/>
              <a:t>deg</a:t>
            </a:r>
            <a:r>
              <a:rPr lang="en-US" sz="2600" dirty="0"/>
              <a:t>/sec roll velocity)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6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/>
              <a:t>Steering magnitude and the steering reversal timing used for the Roll Rate Feedback Fishhook are adapted for the characteristics of the vehicle being tested.</a:t>
            </a:r>
            <a:endParaRPr lang="en-US" sz="2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3C8FBDF2-F6AF-4212-951E-62EF26683F6F}"/>
              </a:ext>
            </a:extLst>
          </p:cNvPr>
          <p:cNvSpPr/>
          <p:nvPr/>
        </p:nvSpPr>
        <p:spPr>
          <a:xfrm>
            <a:off x="6328283" y="6033184"/>
            <a:ext cx="241604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/>
              <a:t>Figure 15: Roll Rate </a:t>
            </a:r>
          </a:p>
          <a:p>
            <a:r>
              <a:rPr lang="en-US" b="1" dirty="0"/>
              <a:t>Fishhook [7]</a:t>
            </a:r>
          </a:p>
        </p:txBody>
      </p:sp>
    </p:spTree>
    <p:extLst>
      <p:ext uri="{BB962C8B-B14F-4D97-AF65-F5344CB8AC3E}">
        <p14:creationId xmlns:p14="http://schemas.microsoft.com/office/powerpoint/2010/main" val="363531765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Roll Angle in a Rollover Test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8" name="Content Placeholder 7"/>
          <p:cNvSpPr txBox="1">
            <a:spLocks noGrp="1"/>
          </p:cNvSpPr>
          <p:nvPr>
            <p:ph idx="1"/>
          </p:nvPr>
        </p:nvSpPr>
        <p:spPr>
          <a:xfrm>
            <a:off x="152400" y="1161871"/>
            <a:ext cx="411861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/>
            <a:r>
              <a:rPr lang="en-US" dirty="0"/>
              <a:t>Quartz accelerometers positioned near vehicle center of gravity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4400" y="2515405"/>
            <a:ext cx="4064146" cy="304639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297" y="2514600"/>
            <a:ext cx="3830819" cy="3048000"/>
          </a:xfrm>
          <a:prstGeom prst="rect">
            <a:avLst/>
          </a:prstGeom>
        </p:spPr>
      </p:pic>
      <p:sp>
        <p:nvSpPr>
          <p:cNvPr id="12" name="Content Placeholder 7"/>
          <p:cNvSpPr txBox="1">
            <a:spLocks/>
          </p:cNvSpPr>
          <p:nvPr/>
        </p:nvSpPr>
        <p:spPr>
          <a:xfrm>
            <a:off x="4572001" y="1219200"/>
            <a:ext cx="4495799" cy="1200329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/>
            <a:r>
              <a:rPr lang="en-US" dirty="0"/>
              <a:t>Ultrasonic distance sensors installed near longitudinal CG on both sides of the vehicle</a:t>
            </a:r>
          </a:p>
        </p:txBody>
      </p:sp>
      <p:sp>
        <p:nvSpPr>
          <p:cNvPr id="13" name="Content Placeholder 7"/>
          <p:cNvSpPr txBox="1">
            <a:spLocks/>
          </p:cNvSpPr>
          <p:nvPr/>
        </p:nvSpPr>
        <p:spPr>
          <a:xfrm>
            <a:off x="228600" y="5950803"/>
            <a:ext cx="7403410" cy="830997"/>
          </a:xfrm>
          <a:prstGeom prst="rect">
            <a:avLst/>
          </a:prstGeom>
          <a:noFill/>
        </p:spPr>
        <p:txBody>
          <a:bodyPr vert="horz" wrap="square" lIns="91440" tIns="45720" rIns="91440" bIns="4572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Sensor data is resolved during post processing to produce chassis roll angle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0BAB9B36-3BF1-47F8-9F94-161C6F981289}"/>
              </a:ext>
            </a:extLst>
          </p:cNvPr>
          <p:cNvSpPr/>
          <p:nvPr/>
        </p:nvSpPr>
        <p:spPr>
          <a:xfrm>
            <a:off x="296296" y="5627637"/>
            <a:ext cx="38308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Figure 16: Accelerometers [8]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46EC2438-2B11-4CC0-BA65-CC75237FFF6F}"/>
              </a:ext>
            </a:extLst>
          </p:cNvPr>
          <p:cNvSpPr/>
          <p:nvPr/>
        </p:nvSpPr>
        <p:spPr>
          <a:xfrm>
            <a:off x="4703580" y="5638800"/>
            <a:ext cx="38308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Figure 17: Ultrasonic Sensors [8]</a:t>
            </a:r>
          </a:p>
        </p:txBody>
      </p:sp>
    </p:spTree>
    <p:extLst>
      <p:ext uri="{BB962C8B-B14F-4D97-AF65-F5344CB8AC3E}">
        <p14:creationId xmlns:p14="http://schemas.microsoft.com/office/powerpoint/2010/main" val="324290352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151" y="3735094"/>
            <a:ext cx="2931015" cy="278476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Wheel Lift in a Rollover Test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Content Placeholder 7"/>
          <p:cNvSpPr txBox="1">
            <a:spLocks noGrp="1"/>
          </p:cNvSpPr>
          <p:nvPr>
            <p:ph idx="1"/>
          </p:nvPr>
        </p:nvSpPr>
        <p:spPr>
          <a:xfrm>
            <a:off x="152400" y="1219200"/>
            <a:ext cx="4549736" cy="319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Two laser sensors mounted parallel to the wheel and aligned vertically with the axle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Zero defined as the tire just touching ground at 0° camber angle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8336" y="1372116"/>
            <a:ext cx="4151860" cy="467732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2813CF20-3A4A-4712-95E8-A789F3AD9A86}"/>
              </a:ext>
            </a:extLst>
          </p:cNvPr>
          <p:cNvSpPr/>
          <p:nvPr/>
        </p:nvSpPr>
        <p:spPr>
          <a:xfrm>
            <a:off x="152400" y="6477000"/>
            <a:ext cx="44943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Figure 18: Distance Measurements [8]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5C307A5-62CE-48C6-9E2C-E5E1CABEBFA1}"/>
              </a:ext>
            </a:extLst>
          </p:cNvPr>
          <p:cNvSpPr txBox="1"/>
          <p:nvPr/>
        </p:nvSpPr>
        <p:spPr>
          <a:xfrm>
            <a:off x="4648200" y="6031468"/>
            <a:ext cx="428946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19: Laser Distance Sensor [8]</a:t>
            </a:r>
          </a:p>
        </p:txBody>
      </p:sp>
    </p:spTree>
    <p:extLst>
      <p:ext uri="{BB962C8B-B14F-4D97-AF65-F5344CB8AC3E}">
        <p14:creationId xmlns:p14="http://schemas.microsoft.com/office/powerpoint/2010/main" val="84426312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Wheel Lift in a Rollover Test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8" name="Content Placeholder 7"/>
          <p:cNvSpPr txBox="1">
            <a:spLocks noGrp="1"/>
          </p:cNvSpPr>
          <p:nvPr>
            <p:ph idx="1"/>
          </p:nvPr>
        </p:nvSpPr>
        <p:spPr>
          <a:xfrm>
            <a:off x="228600" y="1219200"/>
            <a:ext cx="4419600" cy="20128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Dist</a:t>
            </a:r>
            <a:r>
              <a:rPr lang="en-US" dirty="0"/>
              <a:t> 1 = distance between first laser sensor and inside corner of tread</a:t>
            </a:r>
          </a:p>
          <a:p>
            <a:r>
              <a:rPr lang="en-US" dirty="0" err="1"/>
              <a:t>Dist</a:t>
            </a:r>
            <a:r>
              <a:rPr lang="en-US" dirty="0"/>
              <a:t> 2 = distance between laser sensors</a:t>
            </a:r>
          </a:p>
        </p:txBody>
      </p:sp>
      <p:sp>
        <p:nvSpPr>
          <p:cNvPr id="6" name="Rectangle 5"/>
          <p:cNvSpPr/>
          <p:nvPr/>
        </p:nvSpPr>
        <p:spPr>
          <a:xfrm>
            <a:off x="4914530" y="1241031"/>
            <a:ext cx="3669429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1: Use laser wheel height sensor data to calculate camber angle.</a:t>
            </a:r>
          </a:p>
          <a:p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2:  Using known camber angle, correct wheel lift height.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5800" y="4267200"/>
            <a:ext cx="3804200" cy="2142526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8229600" y="4936863"/>
            <a:ext cx="990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Error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from </a:t>
            </a:r>
          </a:p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camber</a:t>
            </a:r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151" y="3735094"/>
            <a:ext cx="2931015" cy="2784768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78E584DC-66C7-42F4-9CDC-5845419CB6FE}"/>
              </a:ext>
            </a:extLst>
          </p:cNvPr>
          <p:cNvSpPr/>
          <p:nvPr/>
        </p:nvSpPr>
        <p:spPr>
          <a:xfrm>
            <a:off x="152400" y="6477000"/>
            <a:ext cx="44943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Figure 18: Distance Measurements [8]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xmlns="" id="{0803C5AB-4269-4864-AAB1-0DF4E2AB8E3B}"/>
              </a:ext>
            </a:extLst>
          </p:cNvPr>
          <p:cNvSpPr/>
          <p:nvPr/>
        </p:nvSpPr>
        <p:spPr>
          <a:xfrm>
            <a:off x="4419600" y="6472849"/>
            <a:ext cx="449435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Figure 20: Wheel Lift Calculation [8]</a:t>
            </a:r>
          </a:p>
        </p:txBody>
      </p:sp>
    </p:spTree>
    <p:extLst>
      <p:ext uri="{BB962C8B-B14F-4D97-AF65-F5344CB8AC3E}">
        <p14:creationId xmlns:p14="http://schemas.microsoft.com/office/powerpoint/2010/main" val="28982193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1613647" y="1143000"/>
            <a:ext cx="7086600" cy="510540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3200" dirty="0">
                <a:cs typeface="Times New Roman" panose="02020603050405020304" pitchFamily="18" charset="0"/>
              </a:rPr>
              <a:t>Overview of NHTSA</a:t>
            </a:r>
          </a:p>
          <a:p>
            <a:pPr marL="457200" lvl="1" indent="0">
              <a:buNone/>
            </a:pPr>
            <a:r>
              <a:rPr lang="en-US" sz="3200" dirty="0" smtClean="0">
                <a:cs typeface="Times New Roman" panose="02020603050405020304" pitchFamily="18" charset="0"/>
              </a:rPr>
              <a:t>	Electronic </a:t>
            </a:r>
            <a:r>
              <a:rPr lang="en-US" sz="3200" dirty="0">
                <a:cs typeface="Times New Roman" panose="02020603050405020304" pitchFamily="18" charset="0"/>
              </a:rPr>
              <a:t>Stability Control</a:t>
            </a:r>
          </a:p>
          <a:p>
            <a:pPr marL="457200" lvl="1" indent="0">
              <a:buNone/>
            </a:pPr>
            <a:r>
              <a:rPr lang="en-US" sz="3200" dirty="0" smtClean="0">
                <a:cs typeface="Times New Roman" panose="02020603050405020304" pitchFamily="18" charset="0"/>
              </a:rPr>
              <a:t>	Test </a:t>
            </a:r>
            <a:r>
              <a:rPr lang="en-US" sz="3200" dirty="0">
                <a:cs typeface="Times New Roman" panose="02020603050405020304" pitchFamily="18" charset="0"/>
              </a:rPr>
              <a:t>Maneuvers</a:t>
            </a:r>
          </a:p>
          <a:p>
            <a:pPr marL="457200" lvl="1" indent="0">
              <a:buNone/>
            </a:pPr>
            <a:r>
              <a:rPr lang="en-US" sz="3200" dirty="0" smtClean="0">
                <a:cs typeface="Times New Roman" panose="02020603050405020304" pitchFamily="18" charset="0"/>
              </a:rPr>
              <a:t>	Rollover </a:t>
            </a:r>
            <a:r>
              <a:rPr lang="en-US" sz="3200" dirty="0">
                <a:cs typeface="Times New Roman" panose="02020603050405020304" pitchFamily="18" charset="0"/>
              </a:rPr>
              <a:t>Testing</a:t>
            </a:r>
          </a:p>
          <a:p>
            <a:pPr lvl="1"/>
            <a:r>
              <a:rPr lang="en-US" sz="3200" dirty="0">
                <a:cs typeface="Times New Roman" panose="02020603050405020304" pitchFamily="18" charset="0"/>
              </a:rPr>
              <a:t>Federal Motor Vehicle </a:t>
            </a:r>
            <a:r>
              <a:rPr lang="en-US" sz="3200" dirty="0" smtClean="0">
                <a:cs typeface="Times New Roman" panose="02020603050405020304" pitchFamily="18" charset="0"/>
              </a:rPr>
              <a:t>Standards</a:t>
            </a:r>
          </a:p>
          <a:p>
            <a:pPr marL="457200" lvl="1" indent="0">
              <a:buNone/>
            </a:pPr>
            <a:r>
              <a:rPr lang="en-US" sz="3200" dirty="0" smtClean="0"/>
              <a:t>	FMVSS Organization</a:t>
            </a:r>
          </a:p>
          <a:p>
            <a:pPr marL="457200" lvl="1" indent="0">
              <a:buNone/>
            </a:pPr>
            <a:r>
              <a:rPr lang="en-US" sz="3200" dirty="0" smtClean="0"/>
              <a:t>	FMVSS</a:t>
            </a:r>
            <a:r>
              <a:rPr lang="en-US" sz="3200" dirty="0"/>
              <a:t>: Crash </a:t>
            </a:r>
            <a:r>
              <a:rPr lang="en-US" sz="3200" dirty="0" smtClean="0"/>
              <a:t>Avoidance</a:t>
            </a:r>
          </a:p>
          <a:p>
            <a:pPr marL="457200" lvl="1" indent="0">
              <a:buNone/>
            </a:pPr>
            <a:r>
              <a:rPr lang="en-US" sz="3200" dirty="0" smtClean="0"/>
              <a:t>	FMVSS</a:t>
            </a:r>
            <a:r>
              <a:rPr lang="en-US" sz="3200" dirty="0"/>
              <a:t>: </a:t>
            </a:r>
            <a:r>
              <a:rPr lang="en-US" sz="3200" dirty="0" smtClean="0"/>
              <a:t>Crashworthiness</a:t>
            </a:r>
          </a:p>
          <a:p>
            <a:pPr marL="457200" lvl="1" indent="0">
              <a:buNone/>
            </a:pPr>
            <a:r>
              <a:rPr lang="en-US" sz="3200" dirty="0" smtClean="0"/>
              <a:t>	FMVSS</a:t>
            </a:r>
            <a:r>
              <a:rPr lang="en-US" sz="3200" dirty="0"/>
              <a:t>: </a:t>
            </a:r>
            <a:r>
              <a:rPr lang="en-US" sz="3200" dirty="0" smtClean="0"/>
              <a:t>Post-crash</a:t>
            </a:r>
          </a:p>
          <a:p>
            <a:pPr marL="457200" lvl="1" indent="0">
              <a:buNone/>
            </a:pPr>
            <a:r>
              <a:rPr lang="en-US" sz="3200" dirty="0" smtClean="0"/>
              <a:t>	FMVSS</a:t>
            </a:r>
            <a:r>
              <a:rPr lang="en-US" sz="3200" dirty="0"/>
              <a:t>: Other Regulations</a:t>
            </a:r>
          </a:p>
          <a:p>
            <a:pPr lvl="1"/>
            <a:endParaRPr lang="en-US" sz="3200" dirty="0">
              <a:cs typeface="Times New Roman" panose="02020603050405020304" pitchFamily="18" charset="0"/>
            </a:endParaRPr>
          </a:p>
          <a:p>
            <a:pPr lvl="1"/>
            <a:endParaRPr lang="en-US" sz="3200" dirty="0">
              <a:cs typeface="Times New Roman" panose="02020603050405020304" pitchFamily="18" charset="0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B0DBA-E367-4749-AABD-42031F17680F}" type="slidenum">
              <a:rPr lang="en-US" smtClean="0"/>
              <a:t>2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EA9AC13E-F9AA-4D5E-A32B-4AD32E89F281}"/>
              </a:ext>
            </a:extLst>
          </p:cNvPr>
          <p:cNvSpPr txBox="1">
            <a:spLocks/>
          </p:cNvSpPr>
          <p:nvPr/>
        </p:nvSpPr>
        <p:spPr>
          <a:xfrm>
            <a:off x="457200" y="-7620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98394583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FMVSS Overview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6" name="Content Placeholder 7"/>
          <p:cNvSpPr txBox="1">
            <a:spLocks noGrp="1"/>
          </p:cNvSpPr>
          <p:nvPr>
            <p:ph idx="1"/>
          </p:nvPr>
        </p:nvSpPr>
        <p:spPr>
          <a:xfrm>
            <a:off x="228600" y="1219200"/>
            <a:ext cx="8686800" cy="48197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FMVSS = Federal Motor Vehicle Standards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Issued by NHTSA (</a:t>
            </a:r>
            <a:r>
              <a:rPr lang="en-US" dirty="0"/>
              <a:t>National Highway Traffic Safety Administration 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Set of standards which manufacturers of motor vehicles and equipment must conform to starting from 1967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Specify minimum safety performance requirements for risk of crashes resulting from design, construction, and performance of vehicles and protecting against unreasonable risk of death or injury due to crashes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Different standards spe</a:t>
            </a:r>
            <a:r>
              <a:rPr lang="en-US" dirty="0"/>
              <a:t>cified for Passenger cars, trucks, and buses and for vehicles of different gross vehicle weight ratings (GVWR)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67510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FMVSS Organization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21</a:t>
            </a:fld>
            <a:endParaRPr lang="en-US" dirty="0"/>
          </a:p>
        </p:txBody>
      </p:sp>
      <p:sp>
        <p:nvSpPr>
          <p:cNvPr id="6" name="Content Placeholder 7"/>
          <p:cNvSpPr txBox="1">
            <a:spLocks noGrp="1"/>
          </p:cNvSpPr>
          <p:nvPr>
            <p:ph idx="1"/>
          </p:nvPr>
        </p:nvSpPr>
        <p:spPr>
          <a:xfrm>
            <a:off x="228600" y="1219200"/>
            <a:ext cx="8686800" cy="51152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Standards are grouped into sections by topic:</a:t>
            </a:r>
          </a:p>
          <a:p>
            <a:r>
              <a:rPr lang="en-US" b="1" dirty="0"/>
              <a:t>CRASH AVOIDANCE: Standards No. 101 - 135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Covers vehicle systems for avoiding crashes such as brakes acceleration control, and ESC, as well as driver visibility (lights, controls, windshield)</a:t>
            </a:r>
          </a:p>
          <a:p>
            <a:r>
              <a:rPr lang="en-US" b="1" dirty="0"/>
              <a:t>CRASHWORTHINESS: Standards No. 201 - 224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Occupant crash protection, restraints, and performance requirements for impact protection</a:t>
            </a:r>
          </a:p>
          <a:p>
            <a:r>
              <a:rPr lang="en-US" b="1" dirty="0"/>
              <a:t>POST CRASH STANDARDS: Standards No. 301 - 500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Standards which reduce risks that occur after a crash</a:t>
            </a:r>
          </a:p>
          <a:p>
            <a:r>
              <a:rPr lang="en-US" b="1" dirty="0"/>
              <a:t>OTHER REGULATIONS: Standards No. 531 - 595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Other standards not covered by the above sections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65271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FMVSS: Crash Avoidance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6" name="Content Placeholder 7"/>
          <p:cNvSpPr txBox="1">
            <a:spLocks noGrp="1"/>
          </p:cNvSpPr>
          <p:nvPr>
            <p:ph idx="1"/>
          </p:nvPr>
        </p:nvSpPr>
        <p:spPr>
          <a:xfrm>
            <a:off x="228600" y="1219200"/>
            <a:ext cx="8686800" cy="541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Examples of crash avoidance standards</a:t>
            </a:r>
          </a:p>
          <a:p>
            <a:r>
              <a:rPr lang="en-US" b="1" dirty="0"/>
              <a:t>101:</a:t>
            </a:r>
            <a:r>
              <a:rPr lang="en-US" dirty="0"/>
              <a:t> Controls and Displays</a:t>
            </a:r>
          </a:p>
          <a:p>
            <a:r>
              <a:rPr lang="en-US" dirty="0"/>
              <a:t>Identification of essential controls which must be located within reach of the driver</a:t>
            </a:r>
          </a:p>
          <a:p>
            <a:r>
              <a:rPr lang="en-US" b="1" dirty="0"/>
              <a:t>103, 104: </a:t>
            </a:r>
            <a:r>
              <a:rPr lang="en-US" dirty="0"/>
              <a:t>Windshield Defrosting, Defogging, Wiping and Washing Systems</a:t>
            </a:r>
          </a:p>
          <a:p>
            <a:r>
              <a:rPr lang="en-US" b="1" dirty="0"/>
              <a:t>105:</a:t>
            </a:r>
            <a:r>
              <a:rPr lang="en-US" dirty="0"/>
              <a:t> Braking effectiveness stopping distance</a:t>
            </a:r>
          </a:p>
          <a:p>
            <a:r>
              <a:rPr lang="en-US" b="1" dirty="0"/>
              <a:t>109, 110: </a:t>
            </a:r>
            <a:r>
              <a:rPr lang="en-US" dirty="0"/>
              <a:t>Tire resistance, strength, endurance, and load rating requirements</a:t>
            </a:r>
          </a:p>
          <a:p>
            <a:r>
              <a:rPr lang="en-US" b="1" dirty="0"/>
              <a:t>110: </a:t>
            </a:r>
            <a:r>
              <a:rPr lang="en-US" dirty="0"/>
              <a:t>Mirror location and visibility</a:t>
            </a:r>
          </a:p>
          <a:p>
            <a:r>
              <a:rPr lang="en-US" b="1" dirty="0"/>
              <a:t>124:</a:t>
            </a:r>
            <a:r>
              <a:rPr lang="en-US" dirty="0"/>
              <a:t> Accelerator must return to idle when driver removes foot from control or disconnection in the accelerator control system</a:t>
            </a:r>
          </a:p>
        </p:txBody>
      </p:sp>
    </p:spTree>
    <p:extLst>
      <p:ext uri="{BB962C8B-B14F-4D97-AF65-F5344CB8AC3E}">
        <p14:creationId xmlns:p14="http://schemas.microsoft.com/office/powerpoint/2010/main" val="19562304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FMVSS: Crashworthiness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6" name="Content Placeholder 7"/>
          <p:cNvSpPr txBox="1">
            <a:spLocks noGrp="1"/>
          </p:cNvSpPr>
          <p:nvPr>
            <p:ph idx="1"/>
          </p:nvPr>
        </p:nvSpPr>
        <p:spPr>
          <a:xfrm>
            <a:off x="228600" y="1219200"/>
            <a:ext cx="8686800" cy="54107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Examples of crashworthiness standards</a:t>
            </a:r>
          </a:p>
          <a:p>
            <a:r>
              <a:rPr lang="en-US" b="1" dirty="0"/>
              <a:t>201:</a:t>
            </a:r>
            <a:r>
              <a:rPr lang="en-US" dirty="0"/>
              <a:t> Head impact protection standards for vehicles of different Gross Vehicle Weight Rating</a:t>
            </a:r>
          </a:p>
          <a:p>
            <a:r>
              <a:rPr lang="en-US" b="1" dirty="0"/>
              <a:t>203, 204:</a:t>
            </a:r>
            <a:r>
              <a:rPr lang="en-US" dirty="0"/>
              <a:t> Minimize risk of injury due to impact with steering system and column</a:t>
            </a:r>
          </a:p>
          <a:p>
            <a:r>
              <a:rPr lang="en-US" b="1" dirty="0"/>
              <a:t>207:</a:t>
            </a:r>
            <a:r>
              <a:rPr lang="en-US" dirty="0"/>
              <a:t> Minimize failures of the seating system in an impact from forces acting on the seat</a:t>
            </a:r>
          </a:p>
          <a:p>
            <a:r>
              <a:rPr lang="en-US" b="1" dirty="0"/>
              <a:t>208, 209, 210: </a:t>
            </a:r>
            <a:r>
              <a:rPr lang="en-US" dirty="0"/>
              <a:t> Requirements for occupant restraints (seat belts), their assemblies and anchors, performance requirements for crash test dummies</a:t>
            </a:r>
          </a:p>
          <a:p>
            <a:r>
              <a:rPr lang="en-US" b="1" dirty="0"/>
              <a:t>214:</a:t>
            </a:r>
            <a:r>
              <a:rPr lang="en-US" dirty="0"/>
              <a:t> Side impact protection</a:t>
            </a:r>
          </a:p>
          <a:p>
            <a:r>
              <a:rPr lang="en-US" b="1" dirty="0"/>
              <a:t>216:</a:t>
            </a:r>
            <a:r>
              <a:rPr lang="en-US" dirty="0"/>
              <a:t> Roof crush resistance</a:t>
            </a:r>
          </a:p>
          <a:p>
            <a:r>
              <a:rPr lang="en-US" b="1" dirty="0"/>
              <a:t>223, 224:</a:t>
            </a:r>
            <a:r>
              <a:rPr lang="en-US" dirty="0"/>
              <a:t> Rear impact guards and protection</a:t>
            </a:r>
          </a:p>
        </p:txBody>
      </p:sp>
    </p:spTree>
    <p:extLst>
      <p:ext uri="{BB962C8B-B14F-4D97-AF65-F5344CB8AC3E}">
        <p14:creationId xmlns:p14="http://schemas.microsoft.com/office/powerpoint/2010/main" val="110265025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FMVSS: Post-crash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24</a:t>
            </a:fld>
            <a:endParaRPr lang="en-US" dirty="0"/>
          </a:p>
        </p:txBody>
      </p:sp>
      <p:sp>
        <p:nvSpPr>
          <p:cNvPr id="6" name="Content Placeholder 7"/>
          <p:cNvSpPr txBox="1">
            <a:spLocks noGrp="1"/>
          </p:cNvSpPr>
          <p:nvPr>
            <p:ph idx="1"/>
          </p:nvPr>
        </p:nvSpPr>
        <p:spPr>
          <a:xfrm>
            <a:off x="228600" y="1219200"/>
            <a:ext cx="86868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Examples of post-crash standards</a:t>
            </a:r>
          </a:p>
          <a:p>
            <a:r>
              <a:rPr lang="en-US" b="1" dirty="0"/>
              <a:t>301:</a:t>
            </a:r>
            <a:r>
              <a:rPr lang="en-US" dirty="0"/>
              <a:t> integrity of the fuel systems to reduce fires from fuel spillage after crashes</a:t>
            </a:r>
          </a:p>
          <a:p>
            <a:r>
              <a:rPr lang="en-US" b="1" dirty="0"/>
              <a:t>302:</a:t>
            </a:r>
            <a:r>
              <a:rPr lang="en-US" dirty="0"/>
              <a:t> Flammability, burn resistance requirements for materials used in the occupant compartments</a:t>
            </a:r>
          </a:p>
          <a:p>
            <a:r>
              <a:rPr lang="en-US" b="1" dirty="0"/>
              <a:t>303, 304:</a:t>
            </a:r>
            <a:r>
              <a:rPr lang="en-US" dirty="0"/>
              <a:t> Integrity of fuel system and fuel containers for vehicles using compressed natural gas (CNG) as a motor fuel to reduce fuel leakage during</a:t>
            </a:r>
          </a:p>
          <a:p>
            <a:r>
              <a:rPr lang="en-US" b="1" dirty="0"/>
              <a:t>500:</a:t>
            </a:r>
            <a:r>
              <a:rPr lang="en-US" dirty="0"/>
              <a:t> Requirements for low-speed vehicles (a 4-wheeled motor vehicle, other than a truck, whose attainable speed is more than 20 mph and not more than 25 mph)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95960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FMVSS: Other Regulations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25</a:t>
            </a:fld>
            <a:endParaRPr lang="en-US" dirty="0"/>
          </a:p>
        </p:txBody>
      </p:sp>
      <p:sp>
        <p:nvSpPr>
          <p:cNvPr id="6" name="Content Placeholder 7"/>
          <p:cNvSpPr txBox="1">
            <a:spLocks noGrp="1"/>
          </p:cNvSpPr>
          <p:nvPr>
            <p:ph idx="1"/>
          </p:nvPr>
        </p:nvSpPr>
        <p:spPr>
          <a:xfrm>
            <a:off x="228600" y="1219200"/>
            <a:ext cx="8686800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latin typeface="Arial" pitchFamily="34" charset="0"/>
                <a:cs typeface="Arial" pitchFamily="34" charset="0"/>
              </a:rPr>
              <a:t>Examples of other regulations:</a:t>
            </a:r>
          </a:p>
          <a:p>
            <a:r>
              <a:rPr lang="en-US" b="1" dirty="0"/>
              <a:t>531, 532:</a:t>
            </a:r>
            <a:r>
              <a:rPr lang="en-US" dirty="0"/>
              <a:t> Average fuel economy standards for passenger automobiles and light trucks</a:t>
            </a:r>
          </a:p>
          <a:p>
            <a:r>
              <a:rPr lang="en-US" b="1" dirty="0"/>
              <a:t>575:</a:t>
            </a:r>
            <a:r>
              <a:rPr lang="en-US" dirty="0"/>
              <a:t> Specifies information manufacturers must provide to first purchases of vehicles</a:t>
            </a:r>
          </a:p>
          <a:p>
            <a:r>
              <a:rPr lang="en-US" b="1" dirty="0"/>
              <a:t>565 - 570: </a:t>
            </a:r>
            <a:r>
              <a:rPr lang="en-US" dirty="0"/>
              <a:t> Standards for identification of manufacturer, certification, inspection, and VIN numbers</a:t>
            </a:r>
          </a:p>
          <a:p>
            <a:r>
              <a:rPr lang="en-US" b="1" dirty="0"/>
              <a:t>577, 579: </a:t>
            </a:r>
            <a:r>
              <a:rPr lang="en-US" dirty="0"/>
              <a:t> Standards for notification and responsibility for defects</a:t>
            </a:r>
          </a:p>
          <a:p>
            <a:r>
              <a:rPr lang="en-US" b="1" dirty="0"/>
              <a:t>572</a:t>
            </a:r>
            <a:r>
              <a:rPr lang="en-US" dirty="0"/>
              <a:t> - Standards for crash test dummies for compliance testing of motor vehicles and motor vehicle equipment with motor vehicle safety standards</a:t>
            </a:r>
          </a:p>
        </p:txBody>
      </p:sp>
    </p:spTree>
    <p:extLst>
      <p:ext uri="{BB962C8B-B14F-4D97-AF65-F5344CB8AC3E}">
        <p14:creationId xmlns:p14="http://schemas.microsoft.com/office/powerpoint/2010/main" val="218362801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738BEEE4-AD90-412E-8E80-510C98786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F578717D-8503-46A1-B0D9-4BB4831F76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43000"/>
            <a:ext cx="8763000" cy="5410200"/>
          </a:xfrm>
        </p:spPr>
        <p:txBody>
          <a:bodyPr>
            <a:noAutofit/>
          </a:bodyPr>
          <a:lstStyle/>
          <a:p>
            <a:pPr marL="0"/>
            <a:r>
              <a:rPr lang="en-US" sz="2200" dirty="0"/>
              <a:t>[1] NHTSA, “Laws and Regulations". </a:t>
            </a:r>
            <a:r>
              <a:rPr lang="en-US" sz="2200" dirty="0">
                <a:hlinkClick r:id="rId2"/>
              </a:rPr>
              <a:t>https://www.nhtsa.gov/laws-regulations/fmvss</a:t>
            </a:r>
            <a:endParaRPr lang="en-US" sz="2200" dirty="0"/>
          </a:p>
          <a:p>
            <a:pPr marL="0"/>
            <a:endParaRPr lang="en-US" sz="2200" dirty="0"/>
          </a:p>
          <a:p>
            <a:pPr marL="0"/>
            <a:r>
              <a:rPr lang="en-US" sz="2200" dirty="0"/>
              <a:t>[2] Paine, M., “Electronic Stability Control - Review of Research and Regulations”, Vehicle Design and Research Pty Limited for ROADS AND TRAFFIC AUTHORITY OF NSW, 2005.</a:t>
            </a:r>
          </a:p>
          <a:p>
            <a:pPr marL="0"/>
            <a:endParaRPr lang="en-US" sz="2200" dirty="0"/>
          </a:p>
          <a:p>
            <a:pPr marL="0"/>
            <a:r>
              <a:rPr lang="en-US" sz="2200" dirty="0"/>
              <a:t>[3] NHTSA, "PROPOSED FMVSS No. 126 Electronic Stability Control Systems", 2006.</a:t>
            </a:r>
          </a:p>
          <a:p>
            <a:pPr marL="0"/>
            <a:r>
              <a:rPr lang="en-US" sz="2200" dirty="0">
                <a:hlinkClick r:id="rId3"/>
              </a:rPr>
              <a:t>https://www.nhtsa.gov/sites/nhtsa.dot.gov/files/fmvss/ESC_PRIA.pdf</a:t>
            </a:r>
            <a:endParaRPr lang="en-US" sz="2200" dirty="0"/>
          </a:p>
          <a:p>
            <a:pPr marL="0"/>
            <a:endParaRPr lang="en-US" sz="2200" dirty="0"/>
          </a:p>
          <a:p>
            <a:pPr marL="0"/>
            <a:r>
              <a:rPr lang="en-US" sz="2200" dirty="0"/>
              <a:t>[4] </a:t>
            </a:r>
            <a:r>
              <a:rPr lang="en-US" sz="2200" dirty="0" err="1"/>
              <a:t>Weimart</a:t>
            </a:r>
            <a:r>
              <a:rPr lang="en-US" sz="2200" dirty="0"/>
              <a:t>, K., "Fishhook Test", </a:t>
            </a:r>
            <a:r>
              <a:rPr lang="en-US" sz="2200" dirty="0" err="1"/>
              <a:t>Corrsys</a:t>
            </a:r>
            <a:r>
              <a:rPr lang="en-US" sz="2200" dirty="0"/>
              <a:t> - </a:t>
            </a:r>
            <a:r>
              <a:rPr lang="en-US" sz="2200" dirty="0" err="1"/>
              <a:t>Datron</a:t>
            </a:r>
            <a:r>
              <a:rPr lang="en-US" sz="2200" dirty="0"/>
              <a:t> </a:t>
            </a:r>
            <a:r>
              <a:rPr lang="en-US" sz="2200" dirty="0" err="1"/>
              <a:t>Sensorsysteme</a:t>
            </a:r>
            <a:r>
              <a:rPr lang="en-US" sz="2200" dirty="0"/>
              <a:t> GmbH. [PowerPoint slides]</a:t>
            </a:r>
          </a:p>
          <a:p>
            <a:pPr marL="0"/>
            <a:endParaRPr lang="en-US" sz="2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EC69-17A2-4312-AA5B-3BC5AB2B1DC2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2749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738BEEE4-AD90-412E-8E80-510C98786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F578717D-8503-46A1-B0D9-4BB4831F76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143000"/>
            <a:ext cx="8839200" cy="4495800"/>
          </a:xfrm>
        </p:spPr>
        <p:txBody>
          <a:bodyPr>
            <a:noAutofit/>
          </a:bodyPr>
          <a:lstStyle/>
          <a:p>
            <a:pPr marL="0"/>
            <a:r>
              <a:rPr lang="en-US" sz="2200" dirty="0"/>
              <a:t>[5] </a:t>
            </a:r>
            <a:r>
              <a:rPr lang="en-US" sz="2200" dirty="0" err="1"/>
              <a:t>Svenson</a:t>
            </a:r>
            <a:r>
              <a:rPr lang="en-US" sz="2200" dirty="0"/>
              <a:t>, A.L., and </a:t>
            </a:r>
            <a:r>
              <a:rPr lang="en-US" sz="2200" dirty="0" err="1"/>
              <a:t>Hac</a:t>
            </a:r>
            <a:r>
              <a:rPr lang="en-US" sz="2200" dirty="0"/>
              <a:t>, A., "Influence of Chassis Control Systems on Vehicle Handling And Rollover Stability", NHTSA Paper Number 05-0324.</a:t>
            </a:r>
          </a:p>
          <a:p>
            <a:pPr marL="0"/>
            <a:r>
              <a:rPr lang="en-US" sz="2200" dirty="0">
                <a:hlinkClick r:id="rId2"/>
              </a:rPr>
              <a:t>http://www-nrd.nhtsa.dot.gov/pdf/ESV/esv19/05-0324-O.pdf</a:t>
            </a:r>
            <a:endParaRPr lang="en-US" sz="2200" dirty="0"/>
          </a:p>
          <a:p>
            <a:pPr marL="0"/>
            <a:endParaRPr lang="en-US" sz="2200" dirty="0"/>
          </a:p>
          <a:p>
            <a:pPr marL="0"/>
            <a:r>
              <a:rPr lang="en-US" sz="2200" dirty="0"/>
              <a:t>[6] NHTSA, “Consumer Information Regulations; Federal Motor Vehicle Safety Standards; Rollover Resistance”, Docket No. NHTSA-2001- 9663; Notice 2, 2001.</a:t>
            </a:r>
          </a:p>
          <a:p>
            <a:pPr marL="0"/>
            <a:endParaRPr lang="en-US" sz="2200" dirty="0"/>
          </a:p>
          <a:p>
            <a:pPr marL="0"/>
            <a:r>
              <a:rPr lang="en-US" sz="2200" dirty="0"/>
              <a:t>[7] </a:t>
            </a:r>
            <a:r>
              <a:rPr lang="en-US" sz="2200" dirty="0" err="1"/>
              <a:t>Forkenbrock</a:t>
            </a:r>
            <a:r>
              <a:rPr lang="en-US" sz="2200" dirty="0"/>
              <a:t>, G.J., and </a:t>
            </a:r>
            <a:r>
              <a:rPr lang="en-US" sz="2200" dirty="0" err="1"/>
              <a:t>Garrott</a:t>
            </a:r>
            <a:r>
              <a:rPr lang="en-US" sz="2200" dirty="0"/>
              <a:t>, W.R, "Phase IV and NHTSA's Light Vehicle Dynamic Rollover Propensity Research", NHTSA SAE Government / Industry Meeting, 2003. [PowerPoint slides]</a:t>
            </a:r>
          </a:p>
          <a:p>
            <a:pPr marL="0"/>
            <a:endParaRPr lang="en-US" sz="2200" dirty="0"/>
          </a:p>
          <a:p>
            <a:pPr marL="0"/>
            <a:endParaRPr lang="en-US" dirty="0"/>
          </a:p>
          <a:p>
            <a:pPr marL="0"/>
            <a:endParaRPr lang="en-US" dirty="0"/>
          </a:p>
          <a:p>
            <a:pPr marL="0"/>
            <a:endParaRPr lang="en-US" dirty="0"/>
          </a:p>
          <a:p>
            <a:pPr marL="0"/>
            <a:endParaRPr lang="en-US" dirty="0"/>
          </a:p>
          <a:p>
            <a:pPr marL="0"/>
            <a:endParaRPr lang="en-US" dirty="0"/>
          </a:p>
          <a:p>
            <a:pPr marL="0"/>
            <a:endParaRPr lang="en-US" dirty="0"/>
          </a:p>
          <a:p>
            <a:pPr marL="0"/>
            <a:endParaRPr lang="en-US" sz="2200" dirty="0"/>
          </a:p>
          <a:p>
            <a:endParaRPr lang="en-US" sz="2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EC69-17A2-4312-AA5B-3BC5AB2B1DC2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40937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738BEEE4-AD90-412E-8E80-510C98786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F578717D-8503-46A1-B0D9-4BB4831F76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066800"/>
            <a:ext cx="8839200" cy="4495800"/>
          </a:xfrm>
        </p:spPr>
        <p:txBody>
          <a:bodyPr>
            <a:noAutofit/>
          </a:bodyPr>
          <a:lstStyle/>
          <a:p>
            <a:pPr marL="0"/>
            <a:r>
              <a:rPr lang="en-US" sz="2200" dirty="0"/>
              <a:t>[8] </a:t>
            </a:r>
            <a:r>
              <a:rPr lang="en-US" sz="2200" dirty="0" err="1"/>
              <a:t>Forkenbrock</a:t>
            </a:r>
            <a:r>
              <a:rPr lang="en-US" sz="2200" dirty="0"/>
              <a:t>, G.J., "Public Workshop on Dynamic Rollover and Handling Test Techniques", NHTSA Vehicle Research and Test Center, 2002. [PowerPoint slides]</a:t>
            </a:r>
          </a:p>
          <a:p>
            <a:pPr marL="0"/>
            <a:endParaRPr lang="en-US" sz="2200" dirty="0"/>
          </a:p>
          <a:p>
            <a:pPr marL="0"/>
            <a:r>
              <a:rPr lang="en-US" sz="2200" dirty="0"/>
              <a:t>[9] NHTSA Office of Vehicle Safety Compliance, "Federal Motor Vehicle Safety Standards and Regulations". </a:t>
            </a:r>
            <a:r>
              <a:rPr lang="en-US" sz="2200" dirty="0">
                <a:hlinkClick r:id="rId2"/>
              </a:rPr>
              <a:t>https://one.nhtsa.gov/cars/rules/import/FMVSS/index.html</a:t>
            </a:r>
            <a:endParaRPr lang="en-US" sz="2200" dirty="0"/>
          </a:p>
          <a:p>
            <a:pPr marL="0"/>
            <a:endParaRPr lang="en-US" sz="22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EC69-17A2-4312-AA5B-3BC5AB2B1DC2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8408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NHTSA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6" name="Content Placeholder 7"/>
          <p:cNvSpPr txBox="1">
            <a:spLocks noGrp="1"/>
          </p:cNvSpPr>
          <p:nvPr>
            <p:ph idx="1"/>
          </p:nvPr>
        </p:nvSpPr>
        <p:spPr>
          <a:xfrm>
            <a:off x="228600" y="1219200"/>
            <a:ext cx="8686800" cy="51891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/>
            <a:r>
              <a:rPr lang="en-US" b="1" dirty="0"/>
              <a:t>NHTSA = National Highway Traffic Safety Administration</a:t>
            </a:r>
          </a:p>
          <a:p>
            <a:pPr marL="0" indent="0"/>
            <a:r>
              <a:rPr lang="en-US" b="1" dirty="0">
                <a:hlinkClick r:id="rId2"/>
              </a:rPr>
              <a:t>https://www.nhtsa.gov/</a:t>
            </a:r>
            <a:endParaRPr lang="en-US" b="1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Responsible for enforcing vehicle performance standards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Evaluating and creating vehicle maneuver tests to evaluate performance, safety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Creation of Federal Motor Vehicle Safety Standards (FMVSS)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Administers grant programs for highway safety research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Creation of reports to congress on vehicle safety topics</a:t>
            </a:r>
          </a:p>
          <a:p>
            <a:pPr marL="0" indent="0"/>
            <a:endParaRPr lang="en-US" b="1" dirty="0"/>
          </a:p>
          <a:p>
            <a:pPr marL="0" indent="0"/>
            <a:endParaRPr lang="en-US" b="1" dirty="0"/>
          </a:p>
          <a:p>
            <a:pPr marL="0" indent="0"/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6000" y="5300793"/>
            <a:ext cx="1144800" cy="98381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6863" y="5257800"/>
            <a:ext cx="3272672" cy="1099618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5EA3FE5B-0744-4C03-ABCA-978B639A2FFB}"/>
              </a:ext>
            </a:extLst>
          </p:cNvPr>
          <p:cNvSpPr txBox="1"/>
          <p:nvPr/>
        </p:nvSpPr>
        <p:spPr>
          <a:xfrm>
            <a:off x="4838074" y="6372473"/>
            <a:ext cx="3086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2: NHTSA Logo [1]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C31F2DD4-AABC-4FBD-93C6-9D96802ABF76}"/>
              </a:ext>
            </a:extLst>
          </p:cNvPr>
          <p:cNvSpPr txBox="1"/>
          <p:nvPr/>
        </p:nvSpPr>
        <p:spPr>
          <a:xfrm>
            <a:off x="570874" y="6360805"/>
            <a:ext cx="30867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1: US DOT Logo [1]</a:t>
            </a:r>
          </a:p>
        </p:txBody>
      </p:sp>
    </p:spTree>
    <p:extLst>
      <p:ext uri="{BB962C8B-B14F-4D97-AF65-F5344CB8AC3E}">
        <p14:creationId xmlns:p14="http://schemas.microsoft.com/office/powerpoint/2010/main" val="113258179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Electronic Stability Control (ESC)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6" name="Content Placeholder 7"/>
          <p:cNvSpPr txBox="1">
            <a:spLocks noGrp="1"/>
          </p:cNvSpPr>
          <p:nvPr>
            <p:ph idx="1"/>
          </p:nvPr>
        </p:nvSpPr>
        <p:spPr>
          <a:xfrm>
            <a:off x="228600" y="1219200"/>
            <a:ext cx="8686800" cy="87346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ESC systems, also called ESP (Electronic Stability Programs), use automatic computer-controlled braking of individual wheels to assist the driver in maintaining control in critical driving situations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NHTSA Safety Standard No. 126 requires ESC systems on passenger cars, multipurpose passenger vehicles, trucks, and buses with a gross vehicle weight rating of 4,536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Uses: Rollover Mitigation (Prevention of rollover), reduce oversteer and understeer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Type of ESC used on a specific vehicle is the decision of the vehicle manufacturer and is integrated with other technologies such as ABS and traction control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 marL="0" indent="0"/>
            <a:endParaRPr lang="en-US" b="1" dirty="0"/>
          </a:p>
          <a:p>
            <a:pPr marL="0" indent="0"/>
            <a:endParaRPr lang="en-US" b="1" dirty="0"/>
          </a:p>
          <a:p>
            <a:pPr marL="0" indent="0"/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3278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846"/>
          <a:stretch/>
        </p:blipFill>
        <p:spPr>
          <a:xfrm>
            <a:off x="5742177" y="2895600"/>
            <a:ext cx="2106423" cy="348866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590"/>
          <a:stretch/>
        </p:blipFill>
        <p:spPr>
          <a:xfrm>
            <a:off x="795541" y="3352800"/>
            <a:ext cx="3243059" cy="3084873"/>
          </a:xfrm>
          <a:prstGeom prst="rect">
            <a:avLst/>
          </a:prstGeom>
        </p:spPr>
      </p:pic>
      <p:sp>
        <p:nvSpPr>
          <p:cNvPr id="6" name="Content Placeholder 7"/>
          <p:cNvSpPr txBox="1">
            <a:spLocks noGrp="1"/>
          </p:cNvSpPr>
          <p:nvPr>
            <p:ph idx="1"/>
          </p:nvPr>
        </p:nvSpPr>
        <p:spPr>
          <a:xfrm>
            <a:off x="228600" y="1143000"/>
            <a:ext cx="8686800" cy="21729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600" dirty="0"/>
              <a:t>Avoid Understeer or Oversteer through ESC Intervention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/>
              <a:t>By monitoring yaw rate and sideslip, ESC can intervene early with appropriate brake forces before the driver would attempt an over-correction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Electronic Stability Control (ESC)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17EC8559-6E8E-47C8-B8A9-532E5D722F33}"/>
              </a:ext>
            </a:extLst>
          </p:cNvPr>
          <p:cNvSpPr txBox="1"/>
          <p:nvPr/>
        </p:nvSpPr>
        <p:spPr>
          <a:xfrm>
            <a:off x="1485274" y="6400800"/>
            <a:ext cx="2858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3: Oversteer [2]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8E2DBA96-D062-4DA5-8B83-F0B556A1D5AD}"/>
              </a:ext>
            </a:extLst>
          </p:cNvPr>
          <p:cNvSpPr txBox="1"/>
          <p:nvPr/>
        </p:nvSpPr>
        <p:spPr>
          <a:xfrm>
            <a:off x="5676274" y="6417191"/>
            <a:ext cx="2934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4: Understeer [2]</a:t>
            </a:r>
          </a:p>
        </p:txBody>
      </p:sp>
    </p:spTree>
    <p:extLst>
      <p:ext uri="{BB962C8B-B14F-4D97-AF65-F5344CB8AC3E}">
        <p14:creationId xmlns:p14="http://schemas.microsoft.com/office/powerpoint/2010/main" val="118288224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73B68D6A-1114-41E2-991F-3258374D276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6005" y="1676400"/>
            <a:ext cx="3314595" cy="441946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Electronic Stability Control (ESC)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Content Placeholder 7"/>
          <p:cNvSpPr txBox="1">
            <a:spLocks noGrp="1"/>
          </p:cNvSpPr>
          <p:nvPr>
            <p:ph idx="1"/>
          </p:nvPr>
        </p:nvSpPr>
        <p:spPr>
          <a:xfrm>
            <a:off x="228600" y="1219200"/>
            <a:ext cx="8686800" cy="66664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/>
            <a:r>
              <a:rPr lang="en-US" dirty="0"/>
              <a:t>Comparison of vehicle with and without ESC: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Evaluation of performance requires suitable test maneuvers</a:t>
            </a:r>
          </a:p>
          <a:p>
            <a:pPr marL="0" indent="0"/>
            <a:endParaRPr lang="en-US" b="1" dirty="0"/>
          </a:p>
          <a:p>
            <a:pPr marL="0" indent="0"/>
            <a:endParaRPr lang="en-US" b="1" dirty="0"/>
          </a:p>
          <a:p>
            <a:pPr marL="0" indent="0"/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379" y="1676469"/>
            <a:ext cx="3349221" cy="441946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17132301-5298-46E8-93EA-C759D7980ED8}"/>
              </a:ext>
            </a:extLst>
          </p:cNvPr>
          <p:cNvSpPr txBox="1"/>
          <p:nvPr/>
        </p:nvSpPr>
        <p:spPr>
          <a:xfrm>
            <a:off x="3810000" y="5373469"/>
            <a:ext cx="285812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5: ESC Interventions [3]</a:t>
            </a:r>
          </a:p>
        </p:txBody>
      </p:sp>
    </p:spTree>
    <p:extLst>
      <p:ext uri="{BB962C8B-B14F-4D97-AF65-F5344CB8AC3E}">
        <p14:creationId xmlns:p14="http://schemas.microsoft.com/office/powerpoint/2010/main" val="27398838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Evaluation of Test Maneuvers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6" name="Content Placeholder 7"/>
          <p:cNvSpPr txBox="1">
            <a:spLocks noGrp="1"/>
          </p:cNvSpPr>
          <p:nvPr>
            <p:ph idx="1"/>
          </p:nvPr>
        </p:nvSpPr>
        <p:spPr>
          <a:xfrm>
            <a:off x="228600" y="1219200"/>
            <a:ext cx="86868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indent="0"/>
            <a:r>
              <a:rPr lang="en-US" b="1" dirty="0"/>
              <a:t>Objectivity and Repeatability: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By a human driver or steering machine</a:t>
            </a:r>
          </a:p>
          <a:p>
            <a:endParaRPr lang="en-US" dirty="0"/>
          </a:p>
          <a:p>
            <a:pPr marL="0" indent="0"/>
            <a:r>
              <a:rPr lang="en-US" b="1" dirty="0"/>
              <a:t>Performability: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How simple a test is to perform, required instrumentation, adaptability to different vehicles</a:t>
            </a:r>
          </a:p>
          <a:p>
            <a:pPr marL="0" indent="0"/>
            <a:endParaRPr lang="en-US" dirty="0"/>
          </a:p>
          <a:p>
            <a:pPr marL="0" indent="0"/>
            <a:r>
              <a:rPr lang="en-US" b="1" dirty="0"/>
              <a:t>Discriminatory Capability: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Test measures a criteria of interest such as wheel lift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 marL="0" indent="0"/>
            <a:r>
              <a:rPr lang="en-US" b="1" dirty="0"/>
              <a:t>Appearance of Reality: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How closely test matches a real driving scenario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96044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Steering Robots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35994" y="1154668"/>
            <a:ext cx="4850714" cy="361655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6200" y="609600"/>
            <a:ext cx="32004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b="1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Motorized</a:t>
            </a:r>
            <a:r>
              <a:rPr lang="en-US" sz="2400" b="1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>
                <a:latin typeface="Arial" pitchFamily="34" charset="0"/>
                <a:cs typeface="Arial" pitchFamily="34" charset="0"/>
              </a:rPr>
              <a:t>steering wheel input and angle measurement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en-US" sz="2400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Used for tests requiring a higher reproducibility of the steering input than a driver can provide. </a:t>
            </a:r>
          </a:p>
        </p:txBody>
      </p:sp>
      <p:sp>
        <p:nvSpPr>
          <p:cNvPr id="3" name="Rectangle 2"/>
          <p:cNvSpPr/>
          <p:nvPr/>
        </p:nvSpPr>
        <p:spPr>
          <a:xfrm>
            <a:off x="152400" y="5181600"/>
            <a:ext cx="79248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sz="2400" dirty="0">
                <a:latin typeface="Arial" pitchFamily="34" charset="0"/>
                <a:cs typeface="Arial" pitchFamily="34" charset="0"/>
              </a:rPr>
              <a:t>Some tests such as the NHTSA fishhook test are designed for use with steering machines. The ISO and Consumer’s Union Double Lane Change Tests use a human driver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1DD28010-7BDE-4672-B911-901D7976B334}"/>
              </a:ext>
            </a:extLst>
          </p:cNvPr>
          <p:cNvSpPr txBox="1"/>
          <p:nvPr/>
        </p:nvSpPr>
        <p:spPr>
          <a:xfrm>
            <a:off x="3237874" y="4736068"/>
            <a:ext cx="5220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6: Steering Robot [4]</a:t>
            </a:r>
          </a:p>
        </p:txBody>
      </p:sp>
    </p:spTree>
    <p:extLst>
      <p:ext uri="{BB962C8B-B14F-4D97-AF65-F5344CB8AC3E}">
        <p14:creationId xmlns:p14="http://schemas.microsoft.com/office/powerpoint/2010/main" val="11905776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Steering Robots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" y="1351032"/>
            <a:ext cx="8763000" cy="383056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D24D4A3B-D636-4F2B-AF2A-02F9A71B5B4D}"/>
              </a:ext>
            </a:extLst>
          </p:cNvPr>
          <p:cNvSpPr txBox="1"/>
          <p:nvPr/>
        </p:nvSpPr>
        <p:spPr>
          <a:xfrm>
            <a:off x="381000" y="5257800"/>
            <a:ext cx="7467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7: Lane Change Test, Human Driver vs. Steering Robot [4]</a:t>
            </a:r>
          </a:p>
        </p:txBody>
      </p:sp>
    </p:spTree>
    <p:extLst>
      <p:ext uri="{BB962C8B-B14F-4D97-AF65-F5344CB8AC3E}">
        <p14:creationId xmlns:p14="http://schemas.microsoft.com/office/powerpoint/2010/main" val="11367632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3255</TotalTime>
  <Words>1786</Words>
  <Application>Microsoft Office PowerPoint</Application>
  <PresentationFormat>On-screen Show (4:3)</PresentationFormat>
  <Paragraphs>260</Paragraphs>
  <Slides>28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3" baseType="lpstr">
      <vt:lpstr>Arial</vt:lpstr>
      <vt:lpstr>Calibri</vt:lpstr>
      <vt:lpstr>Times New Roman</vt:lpstr>
      <vt:lpstr>Wingdings</vt:lpstr>
      <vt:lpstr>Office Theme</vt:lpstr>
      <vt:lpstr>PowerPoint Presentation</vt:lpstr>
      <vt:lpstr>PowerPoint Presentation</vt:lpstr>
      <vt:lpstr>Overview of NHTSA</vt:lpstr>
      <vt:lpstr>Electronic Stability Control (ESC)</vt:lpstr>
      <vt:lpstr>Electronic Stability Control (ESC)</vt:lpstr>
      <vt:lpstr>Electronic Stability Control (ESC)</vt:lpstr>
      <vt:lpstr>Evaluation of Test Maneuvers</vt:lpstr>
      <vt:lpstr>Steering Robots</vt:lpstr>
      <vt:lpstr>Steering Robots</vt:lpstr>
      <vt:lpstr>Types of Test Maneuvers</vt:lpstr>
      <vt:lpstr>Slowly Increasing Steer</vt:lpstr>
      <vt:lpstr>J-Turn Test</vt:lpstr>
      <vt:lpstr>Double Lane Change Tests</vt:lpstr>
      <vt:lpstr>Fishhook Maneuver Test</vt:lpstr>
      <vt:lpstr>Fishhook Maneuver Test</vt:lpstr>
      <vt:lpstr>Roll Rate Feedback Fishhook</vt:lpstr>
      <vt:lpstr>Measuring Roll Angle in a Rollover Test</vt:lpstr>
      <vt:lpstr>Measuring Wheel Lift in a Rollover Test</vt:lpstr>
      <vt:lpstr>Measuring Wheel Lift in a Rollover Test</vt:lpstr>
      <vt:lpstr>FMVSS Overview</vt:lpstr>
      <vt:lpstr>FMVSS Organization</vt:lpstr>
      <vt:lpstr>FMVSS: Crash Avoidance</vt:lpstr>
      <vt:lpstr>FMVSS: Crashworthiness</vt:lpstr>
      <vt:lpstr>FMVSS: Post-crash</vt:lpstr>
      <vt:lpstr>FMVSS: Other Regulations</vt:lpstr>
      <vt:lpstr>References</vt:lpstr>
      <vt:lpstr>References</vt:lpstr>
      <vt:lpstr>References</vt:lpstr>
    </vt:vector>
  </TitlesOfParts>
  <Manager>Dr. Vladimir Vantsevich</Manager>
  <Company>University of Alabama at Birmingham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</dc:title>
  <dc:creator>Jesse Paldan</dc:creator>
  <cp:lastModifiedBy>Vladimir V Vantsevich</cp:lastModifiedBy>
  <cp:revision>170</cp:revision>
  <dcterms:created xsi:type="dcterms:W3CDTF">2011-10-31T16:54:07Z</dcterms:created>
  <dcterms:modified xsi:type="dcterms:W3CDTF">2017-08-01T17:25:10Z</dcterms:modified>
  <cp:category>Course Development Slides</cp:category>
  <cp:version>0</cp:version>
</cp:coreProperties>
</file>