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7"/>
  </p:notesMasterIdLst>
  <p:sldIdLst>
    <p:sldId id="257" r:id="rId2"/>
    <p:sldId id="301" r:id="rId3"/>
    <p:sldId id="290" r:id="rId4"/>
    <p:sldId id="291" r:id="rId5"/>
    <p:sldId id="271" r:id="rId6"/>
    <p:sldId id="282" r:id="rId7"/>
    <p:sldId id="283" r:id="rId8"/>
    <p:sldId id="280" r:id="rId9"/>
    <p:sldId id="284" r:id="rId10"/>
    <p:sldId id="285" r:id="rId11"/>
    <p:sldId id="293" r:id="rId12"/>
    <p:sldId id="292" r:id="rId13"/>
    <p:sldId id="286" r:id="rId14"/>
    <p:sldId id="276" r:id="rId15"/>
    <p:sldId id="274" r:id="rId16"/>
    <p:sldId id="275" r:id="rId17"/>
    <p:sldId id="294" r:id="rId18"/>
    <p:sldId id="288" r:id="rId19"/>
    <p:sldId id="289" r:id="rId20"/>
    <p:sldId id="296" r:id="rId21"/>
    <p:sldId id="295" r:id="rId22"/>
    <p:sldId id="297" r:id="rId23"/>
    <p:sldId id="298" r:id="rId24"/>
    <p:sldId id="299" r:id="rId25"/>
    <p:sldId id="300" r:id="rId26"/>
    <p:sldId id="272" r:id="rId27"/>
    <p:sldId id="279" r:id="rId28"/>
    <p:sldId id="302" r:id="rId29"/>
    <p:sldId id="303" r:id="rId30"/>
    <p:sldId id="304" r:id="rId31"/>
    <p:sldId id="305" r:id="rId32"/>
    <p:sldId id="306" r:id="rId33"/>
    <p:sldId id="273" r:id="rId34"/>
    <p:sldId id="287" r:id="rId35"/>
    <p:sldId id="307" r:id="rId3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Balfour, Lloyd D" initials="BLD" lastIdx="1" clrIdx="0">
    <p:extLst>
      <p:ext uri="{19B8F6BF-5375-455C-9EA6-DF929625EA0E}">
        <p15:presenceInfo xmlns:p15="http://schemas.microsoft.com/office/powerpoint/2012/main" userId="S-1-5-21-484763869-1637723038-1801674531-194921"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525" autoAdjust="0"/>
    <p:restoredTop sz="94660"/>
  </p:normalViewPr>
  <p:slideViewPr>
    <p:cSldViewPr>
      <p:cViewPr varScale="1">
        <p:scale>
          <a:sx n="108" d="100"/>
          <a:sy n="108" d="100"/>
        </p:scale>
        <p:origin x="1770" y="108"/>
      </p:cViewPr>
      <p:guideLst>
        <p:guide orient="horz" pos="2160"/>
        <p:guide pos="2880"/>
      </p:guideLst>
    </p:cSldViewPr>
  </p:slideViewPr>
  <p:notesTextViewPr>
    <p:cViewPr>
      <p:scale>
        <a:sx n="1" d="1"/>
        <a:sy n="1" d="1"/>
      </p:scale>
      <p:origin x="0" y="0"/>
    </p:cViewPr>
  </p:notesTextViewPr>
  <p:notesViewPr>
    <p:cSldViewPr>
      <p:cViewPr varScale="1">
        <p:scale>
          <a:sx n="87" d="100"/>
          <a:sy n="87" d="100"/>
        </p:scale>
        <p:origin x="384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EA45F4A-2CB5-45F1-A97E-A392699FA1D0}" type="datetimeFigureOut">
              <a:rPr lang="en-US" smtClean="0"/>
              <a:t>8/5/2017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A82023A-7873-46C8-A7BC-9015364D7F05}" type="slidenum">
              <a:rPr lang="en-US" smtClean="0"/>
              <a:t>‹#›</a:t>
            </a:fld>
            <a:endParaRPr lang="en-US"/>
          </a:p>
        </p:txBody>
      </p:sp>
    </p:spTree>
    <p:extLst>
      <p:ext uri="{BB962C8B-B14F-4D97-AF65-F5344CB8AC3E}">
        <p14:creationId xmlns:p14="http://schemas.microsoft.com/office/powerpoint/2010/main" val="122723340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A82023A-7873-46C8-A7BC-9015364D7F05}" type="slidenum">
              <a:rPr lang="en-US" smtClean="0"/>
              <a:t>2</a:t>
            </a:fld>
            <a:endParaRPr lang="en-US" dirty="0"/>
          </a:p>
        </p:txBody>
      </p:sp>
    </p:spTree>
    <p:extLst>
      <p:ext uri="{BB962C8B-B14F-4D97-AF65-F5344CB8AC3E}">
        <p14:creationId xmlns:p14="http://schemas.microsoft.com/office/powerpoint/2010/main" val="408241062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you need to find a textbook on safety engineering in the library on Internet. </a:t>
            </a:r>
          </a:p>
          <a:p>
            <a:r>
              <a:rPr lang="en-US" dirty="0"/>
              <a:t>You can also check vehicle testing facilities. Example: Truck Research Center in Ohio, etc. They should have something on safety.</a:t>
            </a:r>
          </a:p>
          <a:p>
            <a:r>
              <a:rPr lang="en-US" dirty="0"/>
              <a:t>You can check companies that manufacture test rigs: MTS, Mustang Dynamometer, etc.</a:t>
            </a:r>
          </a:p>
          <a:p>
            <a:r>
              <a:rPr lang="en-US" dirty="0"/>
              <a:t>You can check proving grounds and research labs of Ford, GM, AVL Powertrain, etc.</a:t>
            </a:r>
          </a:p>
          <a:p>
            <a:endParaRPr lang="en-US" dirty="0"/>
          </a:p>
        </p:txBody>
      </p:sp>
      <p:sp>
        <p:nvSpPr>
          <p:cNvPr id="4" name="Slide Number Placeholder 3"/>
          <p:cNvSpPr>
            <a:spLocks noGrp="1"/>
          </p:cNvSpPr>
          <p:nvPr>
            <p:ph type="sldNum" sz="quarter" idx="10"/>
          </p:nvPr>
        </p:nvSpPr>
        <p:spPr/>
        <p:txBody>
          <a:bodyPr/>
          <a:lstStyle/>
          <a:p>
            <a:fld id="{3A82023A-7873-46C8-A7BC-9015364D7F05}" type="slidenum">
              <a:rPr lang="en-US" smtClean="0"/>
              <a:t>5</a:t>
            </a:fld>
            <a:endParaRPr lang="en-US" dirty="0"/>
          </a:p>
        </p:txBody>
      </p:sp>
    </p:spTree>
    <p:extLst>
      <p:ext uri="{BB962C8B-B14F-4D97-AF65-F5344CB8AC3E}">
        <p14:creationId xmlns:p14="http://schemas.microsoft.com/office/powerpoint/2010/main" val="5313010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solidFill>
                  <a:srgbClr val="FF0000"/>
                </a:solidFill>
              </a:rPr>
              <a:t>Lloyd,</a:t>
            </a:r>
          </a:p>
          <a:p>
            <a:r>
              <a:rPr lang="en-US" sz="1200" dirty="0">
                <a:solidFill>
                  <a:srgbClr val="FF0000"/>
                </a:solidFill>
              </a:rPr>
              <a:t>You did not include the role of experiments in the outline of this lecture</a:t>
            </a:r>
          </a:p>
          <a:p>
            <a:endParaRPr lang="en-US" dirty="0"/>
          </a:p>
        </p:txBody>
      </p:sp>
      <p:sp>
        <p:nvSpPr>
          <p:cNvPr id="4" name="Slide Number Placeholder 3"/>
          <p:cNvSpPr>
            <a:spLocks noGrp="1"/>
          </p:cNvSpPr>
          <p:nvPr>
            <p:ph type="sldNum" sz="quarter" idx="10"/>
          </p:nvPr>
        </p:nvSpPr>
        <p:spPr/>
        <p:txBody>
          <a:bodyPr/>
          <a:lstStyle/>
          <a:p>
            <a:fld id="{3A82023A-7873-46C8-A7BC-9015364D7F05}" type="slidenum">
              <a:rPr lang="en-US" smtClean="0"/>
              <a:t>26</a:t>
            </a:fld>
            <a:endParaRPr lang="en-US"/>
          </a:p>
        </p:txBody>
      </p:sp>
    </p:spTree>
    <p:extLst>
      <p:ext uri="{BB962C8B-B14F-4D97-AF65-F5344CB8AC3E}">
        <p14:creationId xmlns:p14="http://schemas.microsoft.com/office/powerpoint/2010/main" val="157962872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4E891E08-0BBD-4085-AEFB-CBC47AA204A2}" type="datetime1">
              <a:rPr lang="en-US" smtClean="0"/>
              <a:t>8/5/2017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6E6AC-079E-46D7-9AEC-E154621946C5}" type="slidenum">
              <a:rPr lang="en-US" smtClean="0"/>
              <a:t>‹#›</a:t>
            </a:fld>
            <a:endParaRPr lang="en-US"/>
          </a:p>
        </p:txBody>
      </p:sp>
      <p:pic>
        <p:nvPicPr>
          <p:cNvPr id="8" name="Picture 2" descr="C:\Users\msalama\Documents\dr.vladimir\logo11.png">
            <a:extLst>
              <a:ext uri="{FF2B5EF4-FFF2-40B4-BE49-F238E27FC236}">
                <a16:creationId xmlns:a16="http://schemas.microsoft.com/office/drawing/2014/main" id="{8A89DB23-62AE-45CB-87C8-3B140DA17D17}"/>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6882832" y="290001"/>
            <a:ext cx="1791340" cy="905805"/>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descr="UAB_WORDMARK_white_tagline.png">
            <a:extLst>
              <a:ext uri="{FF2B5EF4-FFF2-40B4-BE49-F238E27FC236}">
                <a16:creationId xmlns:a16="http://schemas.microsoft.com/office/drawing/2014/main" id="{A255E2F6-A6F2-4DE6-B902-87D7982794C0}"/>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48394" y="350110"/>
            <a:ext cx="3866633" cy="881085"/>
          </a:xfrm>
          <a:prstGeom prst="rect">
            <a:avLst/>
          </a:prstGeom>
        </p:spPr>
      </p:pic>
    </p:spTree>
    <p:extLst>
      <p:ext uri="{BB962C8B-B14F-4D97-AF65-F5344CB8AC3E}">
        <p14:creationId xmlns:p14="http://schemas.microsoft.com/office/powerpoint/2010/main" val="154403097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A67CBA7E-1D32-4ABA-93B8-8C69A911AB70}" type="datetime1">
              <a:rPr lang="en-US" smtClean="0"/>
              <a:t>8/5/2017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6E6AC-079E-46D7-9AEC-E154621946C5}" type="slidenum">
              <a:rPr lang="en-US" smtClean="0"/>
              <a:t>‹#›</a:t>
            </a:fld>
            <a:endParaRPr lang="en-US"/>
          </a:p>
        </p:txBody>
      </p:sp>
    </p:spTree>
    <p:extLst>
      <p:ext uri="{BB962C8B-B14F-4D97-AF65-F5344CB8AC3E}">
        <p14:creationId xmlns:p14="http://schemas.microsoft.com/office/powerpoint/2010/main" val="36944873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ED8F4E53-0698-4D10-A783-04E06DBBD944}" type="datetime1">
              <a:rPr lang="en-US" smtClean="0"/>
              <a:t>8/5/2017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6E6AC-079E-46D7-9AEC-E154621946C5}" type="slidenum">
              <a:rPr lang="en-US" smtClean="0"/>
              <a:t>‹#›</a:t>
            </a:fld>
            <a:endParaRPr lang="en-US"/>
          </a:p>
        </p:txBody>
      </p:sp>
    </p:spTree>
    <p:extLst>
      <p:ext uri="{BB962C8B-B14F-4D97-AF65-F5344CB8AC3E}">
        <p14:creationId xmlns:p14="http://schemas.microsoft.com/office/powerpoint/2010/main" val="216475258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F33622E-4ED5-4AB9-B93B-4929F8349795}" type="datetime1">
              <a:rPr lang="en-US" smtClean="0"/>
              <a:t>8/5/2017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6E6AC-079E-46D7-9AEC-E154621946C5}" type="slidenum">
              <a:rPr lang="en-US" smtClean="0"/>
              <a:t>‹#›</a:t>
            </a:fld>
            <a:endParaRPr lang="en-US"/>
          </a:p>
        </p:txBody>
      </p:sp>
    </p:spTree>
    <p:extLst>
      <p:ext uri="{BB962C8B-B14F-4D97-AF65-F5344CB8AC3E}">
        <p14:creationId xmlns:p14="http://schemas.microsoft.com/office/powerpoint/2010/main" val="156360079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DDD48E97-64F4-459D-8DDD-A11D92AD1C1A}" type="datetime1">
              <a:rPr lang="en-US" smtClean="0"/>
              <a:t>8/5/2017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B16E6AC-079E-46D7-9AEC-E154621946C5}" type="slidenum">
              <a:rPr lang="en-US" smtClean="0"/>
              <a:t>‹#›</a:t>
            </a:fld>
            <a:endParaRPr lang="en-US"/>
          </a:p>
        </p:txBody>
      </p:sp>
    </p:spTree>
    <p:extLst>
      <p:ext uri="{BB962C8B-B14F-4D97-AF65-F5344CB8AC3E}">
        <p14:creationId xmlns:p14="http://schemas.microsoft.com/office/powerpoint/2010/main" val="112860717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FFA07090-9BA6-4980-8FF2-373762377EA2}" type="datetime1">
              <a:rPr lang="en-US" smtClean="0"/>
              <a:t>8/5/2017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6E6AC-079E-46D7-9AEC-E154621946C5}" type="slidenum">
              <a:rPr lang="en-US" smtClean="0"/>
              <a:t>‹#›</a:t>
            </a:fld>
            <a:endParaRPr lang="en-US"/>
          </a:p>
        </p:txBody>
      </p:sp>
    </p:spTree>
    <p:extLst>
      <p:ext uri="{BB962C8B-B14F-4D97-AF65-F5344CB8AC3E}">
        <p14:creationId xmlns:p14="http://schemas.microsoft.com/office/powerpoint/2010/main" val="13363983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E79B9FAB-B3B3-45DD-8600-2E055A2D5FD4}" type="datetime1">
              <a:rPr lang="en-US" smtClean="0"/>
              <a:t>8/5/2017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B16E6AC-079E-46D7-9AEC-E154621946C5}" type="slidenum">
              <a:rPr lang="en-US" smtClean="0"/>
              <a:t>‹#›</a:t>
            </a:fld>
            <a:endParaRPr lang="en-US"/>
          </a:p>
        </p:txBody>
      </p:sp>
    </p:spTree>
    <p:extLst>
      <p:ext uri="{BB962C8B-B14F-4D97-AF65-F5344CB8AC3E}">
        <p14:creationId xmlns:p14="http://schemas.microsoft.com/office/powerpoint/2010/main" val="38291503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530BD643-42BE-47D0-A351-8DEBABEDE062}" type="datetime1">
              <a:rPr lang="en-US" smtClean="0"/>
              <a:t>8/5/2017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B16E6AC-079E-46D7-9AEC-E154621946C5}" type="slidenum">
              <a:rPr lang="en-US" smtClean="0"/>
              <a:t>‹#›</a:t>
            </a:fld>
            <a:endParaRPr lang="en-US"/>
          </a:p>
        </p:txBody>
      </p:sp>
    </p:spTree>
    <p:extLst>
      <p:ext uri="{BB962C8B-B14F-4D97-AF65-F5344CB8AC3E}">
        <p14:creationId xmlns:p14="http://schemas.microsoft.com/office/powerpoint/2010/main" val="35033060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8EF702F-0D15-4B66-97CE-88DCFD01E352}" type="datetime1">
              <a:rPr lang="en-US" smtClean="0"/>
              <a:t>8/5/2017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B16E6AC-079E-46D7-9AEC-E154621946C5}" type="slidenum">
              <a:rPr lang="en-US" smtClean="0"/>
              <a:t>‹#›</a:t>
            </a:fld>
            <a:endParaRPr lang="en-US"/>
          </a:p>
        </p:txBody>
      </p:sp>
      <p:pic>
        <p:nvPicPr>
          <p:cNvPr id="5" name="Picture 2" descr="C:\Users\msalama\Documents\dr.vladimir\logo11.png">
            <a:extLst>
              <a:ext uri="{FF2B5EF4-FFF2-40B4-BE49-F238E27FC236}">
                <a16:creationId xmlns:a16="http://schemas.microsoft.com/office/drawing/2014/main" id="{D51923AD-640A-4E23-8540-64F98622EC0E}"/>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750526" y="0"/>
            <a:ext cx="1393474" cy="7046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513991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39A0DBDE-E218-4918-BCEA-C19F8C1BB996}" type="datetime1">
              <a:rPr lang="en-US" smtClean="0"/>
              <a:t>8/5/2017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6E6AC-079E-46D7-9AEC-E154621946C5}" type="slidenum">
              <a:rPr lang="en-US" smtClean="0"/>
              <a:t>‹#›</a:t>
            </a:fld>
            <a:endParaRPr lang="en-US"/>
          </a:p>
        </p:txBody>
      </p:sp>
    </p:spTree>
    <p:extLst>
      <p:ext uri="{BB962C8B-B14F-4D97-AF65-F5344CB8AC3E}">
        <p14:creationId xmlns:p14="http://schemas.microsoft.com/office/powerpoint/2010/main" val="244981974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53DC46B5-043A-409F-8AFA-F632B7E58B99}" type="datetime1">
              <a:rPr lang="en-US" smtClean="0"/>
              <a:t>8/5/2017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B16E6AC-079E-46D7-9AEC-E154621946C5}" type="slidenum">
              <a:rPr lang="en-US" smtClean="0"/>
              <a:t>‹#›</a:t>
            </a:fld>
            <a:endParaRPr lang="en-US"/>
          </a:p>
        </p:txBody>
      </p:sp>
    </p:spTree>
    <p:extLst>
      <p:ext uri="{BB962C8B-B14F-4D97-AF65-F5344CB8AC3E}">
        <p14:creationId xmlns:p14="http://schemas.microsoft.com/office/powerpoint/2010/main" val="5217884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10A4B01-5D85-458E-AD5C-EDDC9CB4DF41}" type="datetime1">
              <a:rPr lang="en-US" smtClean="0"/>
              <a:t>8/5/2017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B16E6AC-079E-46D7-9AEC-E154621946C5}" type="slidenum">
              <a:rPr lang="en-US" smtClean="0"/>
              <a:t>‹#›</a:t>
            </a:fld>
            <a:endParaRPr lang="en-US"/>
          </a:p>
        </p:txBody>
      </p:sp>
    </p:spTree>
    <p:extLst>
      <p:ext uri="{BB962C8B-B14F-4D97-AF65-F5344CB8AC3E}">
        <p14:creationId xmlns:p14="http://schemas.microsoft.com/office/powerpoint/2010/main" val="392578497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image" Target="../media/image15.jpg"/><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8.emf"/><Relationship Id="rId2" Type="http://schemas.openxmlformats.org/officeDocument/2006/relationships/image" Target="../media/image17.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20.emf"/><Relationship Id="rId2" Type="http://schemas.openxmlformats.org/officeDocument/2006/relationships/image" Target="../media/image19.emf"/><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22.emf"/><Relationship Id="rId2" Type="http://schemas.openxmlformats.org/officeDocument/2006/relationships/image" Target="../media/image21.emf"/><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3" Type="http://schemas.openxmlformats.org/officeDocument/2006/relationships/hyperlink" Target="http://www.eecs.mit.edu/docs/resources/safety_handout-fall2014.pdf" TargetMode="External"/><Relationship Id="rId2" Type="http://schemas.openxmlformats.org/officeDocument/2006/relationships/hyperlink" Target="http://ehs.berkeley.edu/lessons-learned-uc-berkeley" TargetMode="External"/><Relationship Id="rId1" Type="http://schemas.openxmlformats.org/officeDocument/2006/relationships/slideLayout" Target="../slideLayouts/slideLayout7.xml"/><Relationship Id="rId5" Type="http://schemas.openxmlformats.org/officeDocument/2006/relationships/hyperlink" Target="https://www.osha.gov/OshDoc/data_General_Facts/ppe-factsheet.pdf" TargetMode="External"/><Relationship Id="rId4" Type="http://schemas.openxmlformats.org/officeDocument/2006/relationships/hyperlink" Target="https://www.osha.gov/dte/grant_materials/fy09/sh-18794-09/electrical_safety_manual.pdf" TargetMode="External"/></Relationships>
</file>

<file path=ppt/slides/_rels/slide34.xml.rels><?xml version="1.0" encoding="UTF-8" standalone="yes"?>
<Relationships xmlns="http://schemas.openxmlformats.org/package/2006/relationships"><Relationship Id="rId3" Type="http://schemas.openxmlformats.org/officeDocument/2006/relationships/hyperlink" Target="https://www.osha.gov/SLTC/etools/shipyard/standard/ppe/general_ppe/hearing_protection.html" TargetMode="External"/><Relationship Id="rId2" Type="http://schemas.openxmlformats.org/officeDocument/2006/relationships/hyperlink" Target="http://www.sd27j.org/cms/lib8/CO01900701/Centricity/Domain/1739/Colorado_Lab_Safety_Manual.pdf" TargetMode="External"/><Relationship Id="rId1" Type="http://schemas.openxmlformats.org/officeDocument/2006/relationships/slideLayout" Target="../slideLayouts/slideLayout7.xml"/><Relationship Id="rId4" Type="http://schemas.openxmlformats.org/officeDocument/2006/relationships/hyperlink" Target="https://oshwiki.eu/wiki/Respiratory_protection_equipment_%E2%80%93_requirements_and_selection"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www.mitrp.com/vehicle-testing-courses.php" TargetMode="External"/><Relationship Id="rId2" Type="http://schemas.openxmlformats.org/officeDocument/2006/relationships/hyperlink" Target="https://www.epa.gov/greenvehicles/testing-national-vehicle-and-fuel-emissions-laboratory" TargetMode="External"/><Relationship Id="rId1" Type="http://schemas.openxmlformats.org/officeDocument/2006/relationships/slideLayout" Target="../slideLayouts/slideLayout7.xml"/><Relationship Id="rId4" Type="http://schemas.openxmlformats.org/officeDocument/2006/relationships/hyperlink" Target="https://www.horiba-mira.com/our-services/vehicle-proving-ground"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755431" y="4724400"/>
            <a:ext cx="8072583" cy="1249029"/>
          </a:xfrm>
          <a:prstGeom prst="rect">
            <a:avLst/>
          </a:prstGeom>
        </p:spPr>
        <p:txBody>
          <a:bodyPr>
            <a:noAutofit/>
          </a:bodyPr>
          <a:lstStyle>
            <a:lvl1pPr marL="0" indent="0" algn="r" defTabSz="457200" rtl="0" eaLnBrk="1" latinLnBrk="0" hangingPunct="1">
              <a:spcBef>
                <a:spcPct val="20000"/>
              </a:spcBef>
              <a:buFont typeface="Arial"/>
              <a:buNone/>
              <a:defRPr sz="2500" kern="1200">
                <a:solidFill>
                  <a:schemeClr val="bg1">
                    <a:lumMod val="85000"/>
                  </a:schemeClr>
                </a:solidFill>
                <a:latin typeface="Calibri"/>
                <a:ea typeface="+mn-ea"/>
                <a:cs typeface="Calibri"/>
              </a:defRPr>
            </a:lvl1pPr>
            <a:lvl2pPr marL="457200" indent="0" algn="ctr" defTabSz="457200" rtl="0" eaLnBrk="1" latinLnBrk="0" hangingPunct="1">
              <a:spcBef>
                <a:spcPct val="20000"/>
              </a:spcBef>
              <a:buFont typeface="Arial"/>
              <a:buNone/>
              <a:defRPr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r>
              <a:rPr lang="en-US" sz="1800" b="1" dirty="0">
                <a:solidFill>
                  <a:schemeClr val="tx1"/>
                </a:solidFill>
                <a:latin typeface="+mj-lt"/>
                <a:cs typeface="Times New Roman" panose="02020603050405020304" pitchFamily="18" charset="0"/>
              </a:rPr>
              <a:t>Prof. Vladimir  V. Vantsevich</a:t>
            </a:r>
          </a:p>
          <a:p>
            <a:r>
              <a:rPr lang="en-US" sz="1800" b="1" dirty="0">
                <a:solidFill>
                  <a:schemeClr val="tx1"/>
                </a:solidFill>
                <a:latin typeface="+mj-lt"/>
                <a:cs typeface="Times New Roman" panose="02020603050405020304" pitchFamily="18" charset="0"/>
              </a:rPr>
              <a:t>Jesse Paldan, Research Assistant</a:t>
            </a:r>
          </a:p>
          <a:p>
            <a:r>
              <a:rPr lang="en-US" sz="1800" b="1" dirty="0">
                <a:solidFill>
                  <a:schemeClr val="tx1"/>
                </a:solidFill>
                <a:latin typeface="+mj-lt"/>
                <a:cs typeface="Times New Roman" panose="02020603050405020304" pitchFamily="18" charset="0"/>
              </a:rPr>
              <a:t>Lloyd Balfour, Graduate Research Assistant</a:t>
            </a:r>
          </a:p>
          <a:p>
            <a:endParaRPr lang="en-US" sz="1800" b="1" dirty="0">
              <a:solidFill>
                <a:schemeClr val="tx1"/>
              </a:solidFill>
              <a:latin typeface="+mj-lt"/>
              <a:cs typeface="Times New Roman" panose="02020603050405020304" pitchFamily="18" charset="0"/>
            </a:endParaRPr>
          </a:p>
          <a:p>
            <a:r>
              <a:rPr lang="en-US" sz="1800" b="1" dirty="0">
                <a:solidFill>
                  <a:schemeClr val="tx1"/>
                </a:solidFill>
                <a:latin typeface="+mj-lt"/>
                <a:cs typeface="Times New Roman" panose="02020603050405020304" pitchFamily="18" charset="0"/>
              </a:rPr>
              <a:t>Vehicle and Robotics Engineering Laboratory</a:t>
            </a:r>
          </a:p>
          <a:p>
            <a:r>
              <a:rPr lang="en-US" sz="1800" b="1" dirty="0">
                <a:solidFill>
                  <a:schemeClr val="tx1"/>
                </a:solidFill>
                <a:latin typeface="+mj-lt"/>
                <a:cs typeface="Times New Roman" panose="02020603050405020304" pitchFamily="18" charset="0"/>
              </a:rPr>
              <a:t>University of Alabama at Birmingham</a:t>
            </a:r>
          </a:p>
        </p:txBody>
      </p:sp>
      <p:sp>
        <p:nvSpPr>
          <p:cNvPr id="12" name="Subtitle 2"/>
          <p:cNvSpPr txBox="1">
            <a:spLocks/>
          </p:cNvSpPr>
          <p:nvPr/>
        </p:nvSpPr>
        <p:spPr>
          <a:xfrm>
            <a:off x="-16042" y="3612097"/>
            <a:ext cx="9144000" cy="502703"/>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anose="020B0604020202020204"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anose="020B0604020202020204"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anose="020B0604020202020204"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anose="020B0604020202020204" pitchFamily="34" charset="0"/>
              <a:buNone/>
              <a:defRPr sz="2000" kern="1200">
                <a:solidFill>
                  <a:schemeClr val="tx1">
                    <a:tint val="75000"/>
                  </a:schemeClr>
                </a:solidFill>
                <a:latin typeface="+mn-lt"/>
                <a:ea typeface="+mn-ea"/>
                <a:cs typeface="+mn-cs"/>
              </a:defRPr>
            </a:lvl9pPr>
          </a:lstStyle>
          <a:p>
            <a:r>
              <a:rPr lang="en-US" sz="2800" dirty="0">
                <a:solidFill>
                  <a:schemeClr val="tx1"/>
                </a:solidFill>
                <a:cs typeface="Times New Roman" panose="02020603050405020304" pitchFamily="18" charset="0"/>
              </a:rPr>
              <a:t>Week 1. Lecture 1</a:t>
            </a:r>
          </a:p>
        </p:txBody>
      </p:sp>
      <p:sp>
        <p:nvSpPr>
          <p:cNvPr id="6" name="Rectangle 5"/>
          <p:cNvSpPr/>
          <p:nvPr/>
        </p:nvSpPr>
        <p:spPr>
          <a:xfrm>
            <a:off x="19250" y="1844600"/>
            <a:ext cx="9144000" cy="707886"/>
          </a:xfrm>
          <a:prstGeom prst="rect">
            <a:avLst/>
          </a:prstGeom>
        </p:spPr>
        <p:txBody>
          <a:bodyPr wrap="square">
            <a:spAutoFit/>
          </a:bodyPr>
          <a:lstStyle/>
          <a:p>
            <a:pPr algn="ctr"/>
            <a:r>
              <a:rPr lang="en-US" sz="4000" b="1" dirty="0">
                <a:latin typeface="Calibri" panose="020F0502020204030204" pitchFamily="34" charset="0"/>
              </a:rPr>
              <a:t>Experimental Testing of Vehicles </a:t>
            </a:r>
            <a:endParaRPr lang="en-US" sz="4000" dirty="0">
              <a:latin typeface="Calibri" panose="020F0502020204030204" pitchFamily="34" charset="0"/>
            </a:endParaRPr>
          </a:p>
        </p:txBody>
      </p:sp>
      <p:sp>
        <p:nvSpPr>
          <p:cNvPr id="9" name="Rectangle 8">
            <a:extLst>
              <a:ext uri="{FF2B5EF4-FFF2-40B4-BE49-F238E27FC236}">
                <a16:creationId xmlns:a16="http://schemas.microsoft.com/office/drawing/2014/main" id="{620B1388-0A64-411E-BD7C-F72BA2339DA9}"/>
              </a:ext>
            </a:extLst>
          </p:cNvPr>
          <p:cNvSpPr/>
          <p:nvPr/>
        </p:nvSpPr>
        <p:spPr>
          <a:xfrm>
            <a:off x="1921289" y="3088877"/>
            <a:ext cx="5339923" cy="523220"/>
          </a:xfrm>
          <a:prstGeom prst="rect">
            <a:avLst/>
          </a:prstGeom>
        </p:spPr>
        <p:txBody>
          <a:bodyPr wrap="none">
            <a:spAutoFit/>
          </a:bodyPr>
          <a:lstStyle/>
          <a:p>
            <a:pPr algn="ctr"/>
            <a:r>
              <a:rPr lang="en-US" sz="2800" dirty="0">
                <a:latin typeface="+mj-lt"/>
                <a:cs typeface="Times New Roman" panose="02020603050405020304" pitchFamily="18" charset="0"/>
              </a:rPr>
              <a:t>Safety and Role of Experiments </a:t>
            </a:r>
            <a:endParaRPr lang="en-US" sz="2800" dirty="0">
              <a:latin typeface="+mj-lt"/>
            </a:endParaRPr>
          </a:p>
        </p:txBody>
      </p:sp>
    </p:spTree>
    <p:extLst>
      <p:ext uri="{BB962C8B-B14F-4D97-AF65-F5344CB8AC3E}">
        <p14:creationId xmlns:p14="http://schemas.microsoft.com/office/powerpoint/2010/main" val="303709162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10</a:t>
            </a:fld>
            <a:endParaRPr lang="en-US" dirty="0">
              <a:solidFill>
                <a:schemeClr val="tx1"/>
              </a:solidFill>
            </a:endParaRPr>
          </a:p>
        </p:txBody>
      </p:sp>
      <p:sp>
        <p:nvSpPr>
          <p:cNvPr id="6" name="Title 1">
            <a:extLst>
              <a:ext uri="{FF2B5EF4-FFF2-40B4-BE49-F238E27FC236}">
                <a16:creationId xmlns:a16="http://schemas.microsoft.com/office/drawing/2014/main" id="{CD420EC2-3A2B-4ED9-8A1D-F379AB44D1F9}"/>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ea typeface="Tahoma" panose="020B0604030504040204" pitchFamily="34" charset="0"/>
                <a:cs typeface="Times New Roman" panose="02020603050405020304" pitchFamily="18" charset="0"/>
              </a:rPr>
              <a:t>The Purpose Of Safety ?</a:t>
            </a:r>
          </a:p>
        </p:txBody>
      </p:sp>
      <p:sp>
        <p:nvSpPr>
          <p:cNvPr id="7" name="Title 1">
            <a:extLst>
              <a:ext uri="{FF2B5EF4-FFF2-40B4-BE49-F238E27FC236}">
                <a16:creationId xmlns:a16="http://schemas.microsoft.com/office/drawing/2014/main" id="{B299FB61-2D4F-43C4-BED3-4CC46E0FB47A}"/>
              </a:ext>
            </a:extLst>
          </p:cNvPr>
          <p:cNvSpPr txBox="1">
            <a:spLocks/>
          </p:cNvSpPr>
          <p:nvPr/>
        </p:nvSpPr>
        <p:spPr>
          <a:xfrm>
            <a:off x="-609600" y="1066800"/>
            <a:ext cx="8915400" cy="914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cs typeface="Times New Roman" panose="02020603050405020304" pitchFamily="18" charset="0"/>
              </a:rPr>
              <a:t>Injury caused by a high voltage capacitor:</a:t>
            </a:r>
          </a:p>
        </p:txBody>
      </p:sp>
      <p:sp>
        <p:nvSpPr>
          <p:cNvPr id="8" name="TextBox 7">
            <a:extLst>
              <a:ext uri="{FF2B5EF4-FFF2-40B4-BE49-F238E27FC236}">
                <a16:creationId xmlns:a16="http://schemas.microsoft.com/office/drawing/2014/main" id="{4936441E-A7FF-48F3-B19A-C4E7C06E97E8}"/>
              </a:ext>
            </a:extLst>
          </p:cNvPr>
          <p:cNvSpPr txBox="1"/>
          <p:nvPr/>
        </p:nvSpPr>
        <p:spPr>
          <a:xfrm>
            <a:off x="762000" y="1676400"/>
            <a:ext cx="7467600" cy="4093428"/>
          </a:xfrm>
          <a:prstGeom prst="rect">
            <a:avLst/>
          </a:prstGeom>
          <a:noFill/>
        </p:spPr>
        <p:txBody>
          <a:bodyPr wrap="square" rtlCol="0">
            <a:spAutoFit/>
          </a:bodyPr>
          <a:lstStyle/>
          <a:p>
            <a:r>
              <a:rPr lang="en-US" sz="2600" b="1" u="sng" dirty="0"/>
              <a:t>How could this incident had been prevented?</a:t>
            </a:r>
          </a:p>
          <a:p>
            <a:r>
              <a:rPr lang="en-US" sz="2600" dirty="0"/>
              <a:t>Avoid any attempts to fix and or dismantle any energized electrical equipment without proper qualifications:</a:t>
            </a:r>
          </a:p>
          <a:p>
            <a:pPr marL="457200" indent="-457200">
              <a:buFont typeface="Wingdings" panose="05000000000000000000" pitchFamily="2" charset="2"/>
              <a:buChar char="Ø"/>
            </a:pPr>
            <a:r>
              <a:rPr lang="en-US" sz="2600" dirty="0"/>
              <a:t>Only qualified personnel are permitted to repair electrical equipment in the lab and work space. </a:t>
            </a:r>
          </a:p>
          <a:p>
            <a:pPr marL="457200" indent="-457200">
              <a:buFont typeface="Wingdings" panose="05000000000000000000" pitchFamily="2" charset="2"/>
              <a:buChar char="Ø"/>
            </a:pPr>
            <a:r>
              <a:rPr lang="en-US" sz="2600" dirty="0"/>
              <a:t>If working on energized equipment is absolutely necessary, only do so with the permission of a knowledgeable supervisor.</a:t>
            </a:r>
          </a:p>
        </p:txBody>
      </p:sp>
    </p:spTree>
    <p:extLst>
      <p:ext uri="{BB962C8B-B14F-4D97-AF65-F5344CB8AC3E}">
        <p14:creationId xmlns:p14="http://schemas.microsoft.com/office/powerpoint/2010/main" val="253589198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B3AEF9DD-5407-44FE-9CEE-780FF4941045}"/>
              </a:ext>
            </a:extLst>
          </p:cNvPr>
          <p:cNvSpPr txBox="1"/>
          <p:nvPr/>
        </p:nvSpPr>
        <p:spPr>
          <a:xfrm>
            <a:off x="762000" y="1676400"/>
            <a:ext cx="7467600" cy="3293209"/>
          </a:xfrm>
          <a:prstGeom prst="rect">
            <a:avLst/>
          </a:prstGeom>
          <a:noFill/>
        </p:spPr>
        <p:txBody>
          <a:bodyPr wrap="square" rtlCol="0">
            <a:spAutoFit/>
          </a:bodyPr>
          <a:lstStyle/>
          <a:p>
            <a:r>
              <a:rPr lang="en-US" sz="2600" b="1" u="sng" dirty="0"/>
              <a:t>How could this incident had been prevented?</a:t>
            </a:r>
          </a:p>
          <a:p>
            <a:r>
              <a:rPr lang="en-US" sz="2600" dirty="0"/>
              <a:t>In the capacitor incident , the fan could have been tested without placing a hand inside the equipment from the outside. </a:t>
            </a:r>
          </a:p>
          <a:p>
            <a:endParaRPr lang="en-US" sz="2600" dirty="0"/>
          </a:p>
          <a:p>
            <a:r>
              <a:rPr lang="en-US" sz="2600" dirty="0"/>
              <a:t>It is important to ensure that capacitors are </a:t>
            </a:r>
            <a:r>
              <a:rPr lang="en-US" sz="2600" b="1" dirty="0"/>
              <a:t>discharged</a:t>
            </a:r>
            <a:r>
              <a:rPr lang="en-US" sz="2600" dirty="0"/>
              <a:t> prior to working on or near them.  </a:t>
            </a:r>
          </a:p>
          <a:p>
            <a:endParaRPr lang="en-US" sz="2600" dirty="0"/>
          </a:p>
        </p:txBody>
      </p:sp>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11</a:t>
            </a:fld>
            <a:endParaRPr lang="en-US">
              <a:solidFill>
                <a:schemeClr val="tx1"/>
              </a:solidFill>
            </a:endParaRPr>
          </a:p>
        </p:txBody>
      </p:sp>
      <p:sp>
        <p:nvSpPr>
          <p:cNvPr id="6" name="Title 1">
            <a:extLst>
              <a:ext uri="{FF2B5EF4-FFF2-40B4-BE49-F238E27FC236}">
                <a16:creationId xmlns:a16="http://schemas.microsoft.com/office/drawing/2014/main" id="{16C6A3EC-4C2A-413C-8FD6-3F4D9320F47A}"/>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ea typeface="Tahoma" panose="020B0604030504040204" pitchFamily="34" charset="0"/>
                <a:cs typeface="Times New Roman" panose="02020603050405020304" pitchFamily="18" charset="0"/>
              </a:rPr>
              <a:t>The Purpose Of Safety ?</a:t>
            </a:r>
          </a:p>
        </p:txBody>
      </p:sp>
      <p:sp>
        <p:nvSpPr>
          <p:cNvPr id="7" name="Title 1">
            <a:extLst>
              <a:ext uri="{FF2B5EF4-FFF2-40B4-BE49-F238E27FC236}">
                <a16:creationId xmlns:a16="http://schemas.microsoft.com/office/drawing/2014/main" id="{7DC71A12-C520-41D5-82CB-300980DB5BB7}"/>
              </a:ext>
            </a:extLst>
          </p:cNvPr>
          <p:cNvSpPr txBox="1">
            <a:spLocks/>
          </p:cNvSpPr>
          <p:nvPr/>
        </p:nvSpPr>
        <p:spPr>
          <a:xfrm>
            <a:off x="-609600" y="1066800"/>
            <a:ext cx="8915400" cy="914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cs typeface="Times New Roman" panose="02020603050405020304" pitchFamily="18" charset="0"/>
              </a:rPr>
              <a:t>Injury caused by a high voltage capacitor:</a:t>
            </a:r>
          </a:p>
        </p:txBody>
      </p:sp>
    </p:spTree>
    <p:extLst>
      <p:ext uri="{BB962C8B-B14F-4D97-AF65-F5344CB8AC3E}">
        <p14:creationId xmlns:p14="http://schemas.microsoft.com/office/powerpoint/2010/main" val="411238988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12</a:t>
            </a:fld>
            <a:endParaRPr lang="en-US">
              <a:solidFill>
                <a:schemeClr val="tx1"/>
              </a:solidFill>
            </a:endParaRPr>
          </a:p>
        </p:txBody>
      </p:sp>
      <p:sp>
        <p:nvSpPr>
          <p:cNvPr id="4" name="TextBox 3"/>
          <p:cNvSpPr txBox="1"/>
          <p:nvPr/>
        </p:nvSpPr>
        <p:spPr>
          <a:xfrm>
            <a:off x="571500" y="1981200"/>
            <a:ext cx="8305800" cy="4401205"/>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t>The engine must be turned off when the vehicle is not in use</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Never leave the vehicle on when leaving the lab</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Never have the vehicle emitting in a closed space</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If a rotational part of the vehicle is not covered, inform the instructor immediately </a:t>
            </a:r>
          </a:p>
        </p:txBody>
      </p:sp>
      <p:sp>
        <p:nvSpPr>
          <p:cNvPr id="6" name="Title 1">
            <a:extLst>
              <a:ext uri="{FF2B5EF4-FFF2-40B4-BE49-F238E27FC236}">
                <a16:creationId xmlns:a16="http://schemas.microsoft.com/office/drawing/2014/main" id="{63337599-7C25-4A10-8BA9-76B9FC7D8A9E}"/>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ea typeface="Tahoma" panose="020B0604030504040204" pitchFamily="34" charset="0"/>
                <a:cs typeface="Times New Roman" panose="02020603050405020304" pitchFamily="18" charset="0"/>
              </a:rPr>
              <a:t>Automotive Safety</a:t>
            </a:r>
          </a:p>
        </p:txBody>
      </p:sp>
      <p:sp>
        <p:nvSpPr>
          <p:cNvPr id="7" name="Title 1">
            <a:extLst>
              <a:ext uri="{FF2B5EF4-FFF2-40B4-BE49-F238E27FC236}">
                <a16:creationId xmlns:a16="http://schemas.microsoft.com/office/drawing/2014/main" id="{8B22CC74-81A4-4B8F-B08C-B7AD4B8D835C}"/>
              </a:ext>
            </a:extLst>
          </p:cNvPr>
          <p:cNvSpPr txBox="1">
            <a:spLocks/>
          </p:cNvSpPr>
          <p:nvPr/>
        </p:nvSpPr>
        <p:spPr>
          <a:xfrm>
            <a:off x="0" y="1066800"/>
            <a:ext cx="8915400" cy="914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t>General Automotive Safety Guidelines: </a:t>
            </a:r>
          </a:p>
        </p:txBody>
      </p:sp>
    </p:spTree>
    <p:extLst>
      <p:ext uri="{BB962C8B-B14F-4D97-AF65-F5344CB8AC3E}">
        <p14:creationId xmlns:p14="http://schemas.microsoft.com/office/powerpoint/2010/main" val="29625442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13</a:t>
            </a:fld>
            <a:endParaRPr lang="en-US" dirty="0">
              <a:solidFill>
                <a:schemeClr val="tx1"/>
              </a:solidFill>
            </a:endParaRPr>
          </a:p>
        </p:txBody>
      </p:sp>
      <p:sp>
        <p:nvSpPr>
          <p:cNvPr id="4" name="TextBox 3"/>
          <p:cNvSpPr txBox="1"/>
          <p:nvPr/>
        </p:nvSpPr>
        <p:spPr>
          <a:xfrm>
            <a:off x="838200" y="1981200"/>
            <a:ext cx="7467600" cy="4401205"/>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t>Never touch any equipment that is rotating. </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Never operate any equipment alone in the lab: always work within eyesight of another person</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All rotational parts have to be covered</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Never work on a vehicle with its key in the ignition </a:t>
            </a:r>
          </a:p>
        </p:txBody>
      </p:sp>
      <p:sp>
        <p:nvSpPr>
          <p:cNvPr id="7" name="Title 1">
            <a:extLst>
              <a:ext uri="{FF2B5EF4-FFF2-40B4-BE49-F238E27FC236}">
                <a16:creationId xmlns:a16="http://schemas.microsoft.com/office/drawing/2014/main" id="{F9C9FFB8-470A-462B-B2F6-7521DFEB18DE}"/>
              </a:ext>
            </a:extLst>
          </p:cNvPr>
          <p:cNvSpPr txBox="1">
            <a:spLocks/>
          </p:cNvSpPr>
          <p:nvPr/>
        </p:nvSpPr>
        <p:spPr>
          <a:xfrm>
            <a:off x="0" y="1066800"/>
            <a:ext cx="8915400" cy="914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t>General Automotive Safety Guidelines: </a:t>
            </a:r>
          </a:p>
        </p:txBody>
      </p:sp>
      <p:sp>
        <p:nvSpPr>
          <p:cNvPr id="8" name="Title 1">
            <a:extLst>
              <a:ext uri="{FF2B5EF4-FFF2-40B4-BE49-F238E27FC236}">
                <a16:creationId xmlns:a16="http://schemas.microsoft.com/office/drawing/2014/main" id="{C6738A47-0600-478B-8DAE-2F71B457D125}"/>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ea typeface="Tahoma" panose="020B0604030504040204" pitchFamily="34" charset="0"/>
                <a:cs typeface="Times New Roman" panose="02020603050405020304" pitchFamily="18" charset="0"/>
              </a:rPr>
              <a:t>Automotive Safety</a:t>
            </a:r>
          </a:p>
        </p:txBody>
      </p:sp>
    </p:spTree>
    <p:extLst>
      <p:ext uri="{BB962C8B-B14F-4D97-AF65-F5344CB8AC3E}">
        <p14:creationId xmlns:p14="http://schemas.microsoft.com/office/powerpoint/2010/main" val="264982876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14</a:t>
            </a:fld>
            <a:endParaRPr lang="en-US"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9600" y="1158521"/>
            <a:ext cx="7543800" cy="5013679"/>
          </a:xfrm>
          <a:prstGeom prst="rect">
            <a:avLst/>
          </a:prstGeom>
        </p:spPr>
      </p:pic>
      <p:sp>
        <p:nvSpPr>
          <p:cNvPr id="6" name="TextBox 5"/>
          <p:cNvSpPr txBox="1"/>
          <p:nvPr/>
        </p:nvSpPr>
        <p:spPr>
          <a:xfrm>
            <a:off x="2971800" y="6031468"/>
            <a:ext cx="3505200" cy="369332"/>
          </a:xfrm>
          <a:prstGeom prst="rect">
            <a:avLst/>
          </a:prstGeom>
          <a:noFill/>
        </p:spPr>
        <p:txBody>
          <a:bodyPr wrap="square" rtlCol="0">
            <a:spAutoFit/>
          </a:bodyPr>
          <a:lstStyle/>
          <a:p>
            <a:r>
              <a:rPr lang="en-US" b="1" dirty="0"/>
              <a:t>Figure 3: Shock table [3] </a:t>
            </a:r>
          </a:p>
        </p:txBody>
      </p:sp>
      <p:sp>
        <p:nvSpPr>
          <p:cNvPr id="7" name="Title 1">
            <a:extLst>
              <a:ext uri="{FF2B5EF4-FFF2-40B4-BE49-F238E27FC236}">
                <a16:creationId xmlns:a16="http://schemas.microsoft.com/office/drawing/2014/main" id="{9D640507-CEA4-42FF-AE70-7C8081B4C63F}"/>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ea typeface="Tahoma" panose="020B0604030504040204" pitchFamily="34" charset="0"/>
                <a:cs typeface="Times New Roman" panose="02020603050405020304" pitchFamily="18" charset="0"/>
              </a:rPr>
              <a:t>Electrical Safety</a:t>
            </a:r>
          </a:p>
        </p:txBody>
      </p:sp>
      <p:sp>
        <p:nvSpPr>
          <p:cNvPr id="3" name="Rectangle 2">
            <a:extLst>
              <a:ext uri="{FF2B5EF4-FFF2-40B4-BE49-F238E27FC236}">
                <a16:creationId xmlns:a16="http://schemas.microsoft.com/office/drawing/2014/main" id="{8DCC40F9-6A19-48F9-8CB2-2C4700E2770C}"/>
              </a:ext>
            </a:extLst>
          </p:cNvPr>
          <p:cNvSpPr/>
          <p:nvPr/>
        </p:nvSpPr>
        <p:spPr>
          <a:xfrm>
            <a:off x="1828800" y="1219200"/>
            <a:ext cx="4343400" cy="990600"/>
          </a:xfrm>
          <a:prstGeom prst="rect">
            <a:avLst/>
          </a:prstGeom>
          <a:noFill/>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7688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15</a:t>
            </a:fld>
            <a:endParaRPr lang="en-US" dirty="0">
              <a:solidFill>
                <a:schemeClr val="tx1"/>
              </a:solidFill>
            </a:endParaRPr>
          </a:p>
        </p:txBody>
      </p:sp>
      <p:sp>
        <p:nvSpPr>
          <p:cNvPr id="4" name="TextBox 3"/>
          <p:cNvSpPr txBox="1"/>
          <p:nvPr/>
        </p:nvSpPr>
        <p:spPr>
          <a:xfrm>
            <a:off x="457200" y="1120394"/>
            <a:ext cx="8305800" cy="2246769"/>
          </a:xfrm>
          <a:prstGeom prst="rect">
            <a:avLst/>
          </a:prstGeom>
          <a:noFill/>
        </p:spPr>
        <p:txBody>
          <a:bodyPr wrap="square" rtlCol="0">
            <a:spAutoFit/>
          </a:bodyPr>
          <a:lstStyle/>
          <a:p>
            <a:r>
              <a:rPr lang="en-US" sz="2800" b="1" u="sng" dirty="0"/>
              <a:t>Never Work Alone on any electrical equipment</a:t>
            </a:r>
          </a:p>
          <a:p>
            <a:pPr marL="457200" indent="-457200">
              <a:buFont typeface="Wingdings" panose="05000000000000000000" pitchFamily="2" charset="2"/>
              <a:buChar char="Ø"/>
            </a:pPr>
            <a:r>
              <a:rPr lang="en-US" sz="2800" dirty="0"/>
              <a:t>If a student  is working with energized circuits or equipment over 50 volts peak, make sure that at least one other person can see you and hear you in case urgent assistance is needed [2]. </a:t>
            </a:r>
          </a:p>
        </p:txBody>
      </p:sp>
      <p:sp>
        <p:nvSpPr>
          <p:cNvPr id="5" name="TextBox 4"/>
          <p:cNvSpPr txBox="1"/>
          <p:nvPr/>
        </p:nvSpPr>
        <p:spPr>
          <a:xfrm>
            <a:off x="381000" y="3875544"/>
            <a:ext cx="8077200" cy="3108543"/>
          </a:xfrm>
          <a:prstGeom prst="rect">
            <a:avLst/>
          </a:prstGeom>
          <a:noFill/>
        </p:spPr>
        <p:txBody>
          <a:bodyPr wrap="square" rtlCol="0">
            <a:spAutoFit/>
          </a:bodyPr>
          <a:lstStyle/>
          <a:p>
            <a:r>
              <a:rPr lang="en-US" sz="2800" b="1" u="sng" dirty="0"/>
              <a:t>Rules of electrical equipment use</a:t>
            </a:r>
          </a:p>
          <a:p>
            <a:pPr marL="457200" indent="-457200">
              <a:buFont typeface="Wingdings" panose="05000000000000000000" pitchFamily="2" charset="2"/>
              <a:buChar char="Ø"/>
            </a:pPr>
            <a:r>
              <a:rPr lang="en-US" sz="2800" dirty="0"/>
              <a:t>If a student is intending to work on a project using power sources of over 50 volts, the student must first receive permission from the Faculty or Staff Instructor and take an Electrical Safety test.</a:t>
            </a:r>
          </a:p>
          <a:p>
            <a:endParaRPr lang="en-US" sz="2800" dirty="0"/>
          </a:p>
        </p:txBody>
      </p:sp>
      <p:sp>
        <p:nvSpPr>
          <p:cNvPr id="7" name="Title 1">
            <a:extLst>
              <a:ext uri="{FF2B5EF4-FFF2-40B4-BE49-F238E27FC236}">
                <a16:creationId xmlns:a16="http://schemas.microsoft.com/office/drawing/2014/main" id="{EA6DCE81-BE97-4D77-AC7C-B9725881DD69}"/>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ea typeface="Tahoma" panose="020B0604030504040204" pitchFamily="34" charset="0"/>
                <a:cs typeface="Times New Roman" panose="02020603050405020304" pitchFamily="18" charset="0"/>
              </a:rPr>
              <a:t>Electrical Safety</a:t>
            </a:r>
          </a:p>
        </p:txBody>
      </p:sp>
    </p:spTree>
    <p:extLst>
      <p:ext uri="{BB962C8B-B14F-4D97-AF65-F5344CB8AC3E}">
        <p14:creationId xmlns:p14="http://schemas.microsoft.com/office/powerpoint/2010/main" val="3245211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16</a:t>
            </a:fld>
            <a:endParaRPr lang="en-US" dirty="0">
              <a:solidFill>
                <a:schemeClr val="tx1"/>
              </a:solidFill>
            </a:endParaRPr>
          </a:p>
        </p:txBody>
      </p:sp>
      <p:sp>
        <p:nvSpPr>
          <p:cNvPr id="3" name="Title 1"/>
          <p:cNvSpPr txBox="1">
            <a:spLocks/>
          </p:cNvSpPr>
          <p:nvPr/>
        </p:nvSpPr>
        <p:spPr>
          <a:xfrm>
            <a:off x="609600" y="228600"/>
            <a:ext cx="8229600" cy="528115"/>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endParaRPr lang="en-US" sz="3200" dirty="0">
              <a:cs typeface="Times New Roman" panose="02020603050405020304" pitchFamily="18" charset="0"/>
            </a:endParaRPr>
          </a:p>
        </p:txBody>
      </p:sp>
      <p:sp>
        <p:nvSpPr>
          <p:cNvPr id="5" name="TextBox 4"/>
          <p:cNvSpPr txBox="1"/>
          <p:nvPr/>
        </p:nvSpPr>
        <p:spPr>
          <a:xfrm>
            <a:off x="304800" y="1282005"/>
            <a:ext cx="8686800" cy="3108543"/>
          </a:xfrm>
          <a:prstGeom prst="rect">
            <a:avLst/>
          </a:prstGeom>
          <a:noFill/>
        </p:spPr>
        <p:txBody>
          <a:bodyPr wrap="square" rtlCol="0">
            <a:spAutoFit/>
          </a:bodyPr>
          <a:lstStyle/>
          <a:p>
            <a:r>
              <a:rPr lang="en-US" sz="2800" b="1" u="sng" dirty="0"/>
              <a:t>What is Personnel Protective Equipment?</a:t>
            </a:r>
          </a:p>
          <a:p>
            <a:pPr marL="457200" indent="-457200">
              <a:buFont typeface="Wingdings" panose="05000000000000000000" pitchFamily="2" charset="2"/>
              <a:buChar char="Ø"/>
            </a:pPr>
            <a:r>
              <a:rPr lang="en-US" sz="2800" dirty="0"/>
              <a:t>Personal protective equipment (commonly referred to as PPE) is equipment designed to protect personnel from injuries and illnesses resulting from contact with chemical, radiological, physical, electrical, mechanical and other hazards in the Lab [4].</a:t>
            </a:r>
          </a:p>
        </p:txBody>
      </p:sp>
      <p:sp>
        <p:nvSpPr>
          <p:cNvPr id="8" name="TextBox 7"/>
          <p:cNvSpPr txBox="1"/>
          <p:nvPr/>
        </p:nvSpPr>
        <p:spPr>
          <a:xfrm>
            <a:off x="381000" y="4787205"/>
            <a:ext cx="6934200" cy="1384995"/>
          </a:xfrm>
          <a:prstGeom prst="rect">
            <a:avLst/>
          </a:prstGeom>
          <a:noFill/>
        </p:spPr>
        <p:txBody>
          <a:bodyPr wrap="square" rtlCol="0">
            <a:spAutoFit/>
          </a:bodyPr>
          <a:lstStyle/>
          <a:p>
            <a:r>
              <a:rPr lang="en-US" sz="2800" b="1" u="sng" dirty="0"/>
              <a:t>PPE categories</a:t>
            </a:r>
          </a:p>
          <a:p>
            <a:pPr marL="457200" indent="-457200">
              <a:buFont typeface="Wingdings" panose="05000000000000000000" pitchFamily="2" charset="2"/>
              <a:buChar char="Ø"/>
            </a:pPr>
            <a:r>
              <a:rPr lang="en-US" sz="2800" dirty="0"/>
              <a:t>There are 5 categories of PPE: eye, ear, clothing, gloves, and respiratory.</a:t>
            </a:r>
          </a:p>
        </p:txBody>
      </p:sp>
      <p:sp>
        <p:nvSpPr>
          <p:cNvPr id="6" name="Title 1">
            <a:extLst>
              <a:ext uri="{FF2B5EF4-FFF2-40B4-BE49-F238E27FC236}">
                <a16:creationId xmlns:a16="http://schemas.microsoft.com/office/drawing/2014/main" id="{5FF046FE-AD67-46BA-987F-DC67807113ED}"/>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Personal Protective Equipment</a:t>
            </a:r>
          </a:p>
        </p:txBody>
      </p:sp>
    </p:spTree>
    <p:extLst>
      <p:ext uri="{BB962C8B-B14F-4D97-AF65-F5344CB8AC3E}">
        <p14:creationId xmlns:p14="http://schemas.microsoft.com/office/powerpoint/2010/main" val="152204512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17</a:t>
            </a:fld>
            <a:endParaRPr lang="en-US">
              <a:solidFill>
                <a:schemeClr val="tx1"/>
              </a:solidFill>
            </a:endParaRPr>
          </a:p>
        </p:txBody>
      </p:sp>
      <p:sp>
        <p:nvSpPr>
          <p:cNvPr id="4" name="TextBox 3"/>
          <p:cNvSpPr txBox="1"/>
          <p:nvPr/>
        </p:nvSpPr>
        <p:spPr>
          <a:xfrm>
            <a:off x="609600" y="1161395"/>
            <a:ext cx="7848600" cy="5262979"/>
          </a:xfrm>
          <a:prstGeom prst="rect">
            <a:avLst/>
          </a:prstGeom>
          <a:noFill/>
        </p:spPr>
        <p:txBody>
          <a:bodyPr wrap="square" rtlCol="0">
            <a:spAutoFit/>
          </a:bodyPr>
          <a:lstStyle/>
          <a:p>
            <a:r>
              <a:rPr lang="en-US" sz="2800" b="1" u="sng" dirty="0"/>
              <a:t>PPE general rules:</a:t>
            </a:r>
          </a:p>
          <a:p>
            <a:endParaRPr lang="en-US" sz="2800" b="1" u="sng" dirty="0"/>
          </a:p>
          <a:p>
            <a:pPr marL="914400" lvl="1" indent="-457200">
              <a:buFont typeface="Wingdings" panose="05000000000000000000" pitchFamily="2" charset="2"/>
              <a:buChar char="Ø"/>
            </a:pPr>
            <a:r>
              <a:rPr lang="en-US" sz="2800" dirty="0"/>
              <a:t>Personnel in the lab must use protective equipment properly.</a:t>
            </a:r>
          </a:p>
          <a:p>
            <a:pPr marL="914400" lvl="1" indent="-457200">
              <a:buFont typeface="Wingdings" panose="05000000000000000000" pitchFamily="2" charset="2"/>
              <a:buChar char="Ø"/>
            </a:pPr>
            <a:r>
              <a:rPr lang="en-US" sz="2800" dirty="0"/>
              <a:t>Personnel in the Lab must know when PPE is necessary </a:t>
            </a:r>
          </a:p>
          <a:p>
            <a:pPr marL="914400" lvl="1" indent="-457200">
              <a:buFont typeface="Wingdings" panose="05000000000000000000" pitchFamily="2" charset="2"/>
              <a:buChar char="Ø"/>
            </a:pPr>
            <a:r>
              <a:rPr lang="en-US" sz="2800" dirty="0"/>
              <a:t>Personnel in the lab must know the limitation of PPE in order to avoid injuries</a:t>
            </a:r>
          </a:p>
          <a:p>
            <a:pPr marL="914400" lvl="1" indent="-457200">
              <a:buFont typeface="Wingdings" panose="05000000000000000000" pitchFamily="2" charset="2"/>
              <a:buChar char="Ø"/>
            </a:pPr>
            <a:r>
              <a:rPr lang="en-US" sz="2800" dirty="0"/>
              <a:t>All Personnel in the lab </a:t>
            </a:r>
            <a:r>
              <a:rPr lang="en-US" sz="2800" b="1" dirty="0"/>
              <a:t>Must</a:t>
            </a:r>
            <a:r>
              <a:rPr lang="en-US" sz="2800" dirty="0"/>
              <a:t> wear all required PPE at all times while in the lab, even if the person is not operating any equipment</a:t>
            </a:r>
          </a:p>
        </p:txBody>
      </p:sp>
      <p:sp>
        <p:nvSpPr>
          <p:cNvPr id="5" name="Title 1">
            <a:extLst>
              <a:ext uri="{FF2B5EF4-FFF2-40B4-BE49-F238E27FC236}">
                <a16:creationId xmlns:a16="http://schemas.microsoft.com/office/drawing/2014/main" id="{CCC7AB2C-2024-485F-AE38-D41B81DC37AA}"/>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Personal Protective Equipment</a:t>
            </a:r>
          </a:p>
        </p:txBody>
      </p:sp>
    </p:spTree>
    <p:extLst>
      <p:ext uri="{BB962C8B-B14F-4D97-AF65-F5344CB8AC3E}">
        <p14:creationId xmlns:p14="http://schemas.microsoft.com/office/powerpoint/2010/main" val="124972680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18</a:t>
            </a:fld>
            <a:endParaRPr lang="en-US" dirty="0">
              <a:solidFill>
                <a:schemeClr val="tx1"/>
              </a:solidFill>
            </a:endParaRPr>
          </a:p>
        </p:txBody>
      </p:sp>
      <p:pic>
        <p:nvPicPr>
          <p:cNvPr id="4" name="Picture 3"/>
          <p:cNvPicPr>
            <a:picLocks noChangeAspect="1"/>
          </p:cNvPicPr>
          <p:nvPr/>
        </p:nvPicPr>
        <p:blipFill rotWithShape="1">
          <a:blip r:embed="rId2">
            <a:extLst>
              <a:ext uri="{28A0092B-C50C-407E-A947-70E740481C1C}">
                <a14:useLocalDpi xmlns:a14="http://schemas.microsoft.com/office/drawing/2010/main" val="0"/>
              </a:ext>
            </a:extLst>
          </a:blip>
          <a:srcRect l="1839" t="2624" r="7210" b="8209"/>
          <a:stretch/>
        </p:blipFill>
        <p:spPr>
          <a:xfrm>
            <a:off x="3581400" y="2463899"/>
            <a:ext cx="5410200" cy="3719006"/>
          </a:xfrm>
          <a:prstGeom prst="rect">
            <a:avLst/>
          </a:prstGeom>
        </p:spPr>
      </p:pic>
      <p:sp>
        <p:nvSpPr>
          <p:cNvPr id="5" name="TextBox 4"/>
          <p:cNvSpPr txBox="1"/>
          <p:nvPr/>
        </p:nvSpPr>
        <p:spPr>
          <a:xfrm>
            <a:off x="381000" y="1050557"/>
            <a:ext cx="8534400" cy="1815882"/>
          </a:xfrm>
          <a:prstGeom prst="rect">
            <a:avLst/>
          </a:prstGeom>
          <a:noFill/>
        </p:spPr>
        <p:txBody>
          <a:bodyPr wrap="square" rtlCol="0">
            <a:spAutoFit/>
          </a:bodyPr>
          <a:lstStyle/>
          <a:p>
            <a:r>
              <a:rPr lang="en-US" sz="2800" b="1" u="sng" dirty="0"/>
              <a:t>Eye PPE</a:t>
            </a:r>
          </a:p>
          <a:p>
            <a:r>
              <a:rPr lang="en-US" sz="2800" dirty="0"/>
              <a:t>Eye PPE are any form of protective equipment that not only protects the eyes, but can also protect the face from injuries. </a:t>
            </a:r>
          </a:p>
        </p:txBody>
      </p:sp>
      <p:sp>
        <p:nvSpPr>
          <p:cNvPr id="6" name="TextBox 5"/>
          <p:cNvSpPr txBox="1"/>
          <p:nvPr/>
        </p:nvSpPr>
        <p:spPr>
          <a:xfrm>
            <a:off x="381000" y="3368457"/>
            <a:ext cx="3657600" cy="3108543"/>
          </a:xfrm>
          <a:prstGeom prst="rect">
            <a:avLst/>
          </a:prstGeom>
          <a:noFill/>
        </p:spPr>
        <p:txBody>
          <a:bodyPr wrap="square" rtlCol="0">
            <a:spAutoFit/>
          </a:bodyPr>
          <a:lstStyle/>
          <a:p>
            <a:r>
              <a:rPr lang="en-US" sz="2800" dirty="0"/>
              <a:t>Examples include but are not limited to : safety goggles, spectacles, hard hats, surgical masks, welding masks, etc… </a:t>
            </a:r>
          </a:p>
          <a:p>
            <a:endParaRPr lang="en-US" sz="2800" dirty="0"/>
          </a:p>
        </p:txBody>
      </p:sp>
      <p:sp>
        <p:nvSpPr>
          <p:cNvPr id="8" name="TextBox 7"/>
          <p:cNvSpPr txBox="1"/>
          <p:nvPr/>
        </p:nvSpPr>
        <p:spPr>
          <a:xfrm>
            <a:off x="4343400" y="6182905"/>
            <a:ext cx="3886200" cy="369332"/>
          </a:xfrm>
          <a:prstGeom prst="rect">
            <a:avLst/>
          </a:prstGeom>
          <a:noFill/>
        </p:spPr>
        <p:txBody>
          <a:bodyPr wrap="square" rtlCol="0">
            <a:spAutoFit/>
          </a:bodyPr>
          <a:lstStyle/>
          <a:p>
            <a:pPr algn="ctr"/>
            <a:r>
              <a:rPr lang="en-US" b="1" dirty="0"/>
              <a:t>Figure 4: Eye PPE examples [5] </a:t>
            </a:r>
          </a:p>
        </p:txBody>
      </p:sp>
      <p:sp>
        <p:nvSpPr>
          <p:cNvPr id="9" name="Title 1">
            <a:extLst>
              <a:ext uri="{FF2B5EF4-FFF2-40B4-BE49-F238E27FC236}">
                <a16:creationId xmlns:a16="http://schemas.microsoft.com/office/drawing/2014/main" id="{9EAE7CE1-95A0-49E1-A8FE-3AD829BBA153}"/>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Personal Protective Equipment</a:t>
            </a:r>
          </a:p>
        </p:txBody>
      </p:sp>
    </p:spTree>
    <p:extLst>
      <p:ext uri="{BB962C8B-B14F-4D97-AF65-F5344CB8AC3E}">
        <p14:creationId xmlns:p14="http://schemas.microsoft.com/office/powerpoint/2010/main" val="21897370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stretch>
            <a:fillRect/>
          </a:stretch>
        </p:blipFill>
        <p:spPr>
          <a:xfrm>
            <a:off x="3707632" y="4153262"/>
            <a:ext cx="4064768" cy="2590293"/>
          </a:xfrm>
          <a:prstGeom prst="rect">
            <a:avLst/>
          </a:prstGeom>
        </p:spPr>
      </p:pic>
      <p:pic>
        <p:nvPicPr>
          <p:cNvPr id="6" name="Picture 5"/>
          <p:cNvPicPr>
            <a:picLocks noChangeAspect="1"/>
          </p:cNvPicPr>
          <p:nvPr/>
        </p:nvPicPr>
        <p:blipFill>
          <a:blip r:embed="rId3"/>
          <a:stretch>
            <a:fillRect/>
          </a:stretch>
        </p:blipFill>
        <p:spPr>
          <a:xfrm>
            <a:off x="3733800" y="990600"/>
            <a:ext cx="3953436" cy="3429000"/>
          </a:xfrm>
          <a:prstGeom prst="rect">
            <a:avLst/>
          </a:prstGeom>
        </p:spPr>
      </p:pic>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19</a:t>
            </a:fld>
            <a:endParaRPr lang="en-US">
              <a:solidFill>
                <a:schemeClr val="tx1"/>
              </a:solidFill>
            </a:endParaRPr>
          </a:p>
        </p:txBody>
      </p:sp>
      <p:sp>
        <p:nvSpPr>
          <p:cNvPr id="4" name="TextBox 3"/>
          <p:cNvSpPr txBox="1"/>
          <p:nvPr/>
        </p:nvSpPr>
        <p:spPr>
          <a:xfrm>
            <a:off x="298705" y="1004351"/>
            <a:ext cx="3892296" cy="2246769"/>
          </a:xfrm>
          <a:prstGeom prst="rect">
            <a:avLst/>
          </a:prstGeom>
          <a:noFill/>
        </p:spPr>
        <p:txBody>
          <a:bodyPr wrap="square" rtlCol="0">
            <a:spAutoFit/>
          </a:bodyPr>
          <a:lstStyle/>
          <a:p>
            <a:r>
              <a:rPr lang="en-US" sz="2800" b="1" u="sng" dirty="0"/>
              <a:t>Ear PPE</a:t>
            </a:r>
          </a:p>
          <a:p>
            <a:r>
              <a:rPr lang="en-US" sz="2800" dirty="0"/>
              <a:t>Ear PPE are any form of equipment that helps reduce the exposure to hazardous noise. </a:t>
            </a:r>
          </a:p>
        </p:txBody>
      </p:sp>
      <p:sp>
        <p:nvSpPr>
          <p:cNvPr id="5" name="TextBox 4"/>
          <p:cNvSpPr txBox="1"/>
          <p:nvPr/>
        </p:nvSpPr>
        <p:spPr>
          <a:xfrm>
            <a:off x="301752" y="4540468"/>
            <a:ext cx="3889248" cy="1815882"/>
          </a:xfrm>
          <a:prstGeom prst="rect">
            <a:avLst/>
          </a:prstGeom>
          <a:noFill/>
        </p:spPr>
        <p:txBody>
          <a:bodyPr wrap="square" rtlCol="0">
            <a:spAutoFit/>
          </a:bodyPr>
          <a:lstStyle/>
          <a:p>
            <a:r>
              <a:rPr lang="en-US" sz="2800" dirty="0"/>
              <a:t>Examples typically include earphones and earplugs</a:t>
            </a:r>
          </a:p>
          <a:p>
            <a:endParaRPr lang="en-US" sz="2800" dirty="0"/>
          </a:p>
        </p:txBody>
      </p:sp>
      <p:sp>
        <p:nvSpPr>
          <p:cNvPr id="8" name="TextBox 7"/>
          <p:cNvSpPr txBox="1"/>
          <p:nvPr/>
        </p:nvSpPr>
        <p:spPr>
          <a:xfrm>
            <a:off x="7641336" y="1881514"/>
            <a:ext cx="1283208" cy="923330"/>
          </a:xfrm>
          <a:prstGeom prst="rect">
            <a:avLst/>
          </a:prstGeom>
          <a:noFill/>
        </p:spPr>
        <p:txBody>
          <a:bodyPr wrap="square" rtlCol="0">
            <a:spAutoFit/>
          </a:bodyPr>
          <a:lstStyle/>
          <a:p>
            <a:pPr algn="ctr"/>
            <a:r>
              <a:rPr lang="en-US" b="1" dirty="0"/>
              <a:t>Figure 5: Ear phones [6]</a:t>
            </a:r>
          </a:p>
        </p:txBody>
      </p:sp>
      <p:sp>
        <p:nvSpPr>
          <p:cNvPr id="9" name="TextBox 8"/>
          <p:cNvSpPr txBox="1"/>
          <p:nvPr/>
        </p:nvSpPr>
        <p:spPr>
          <a:xfrm>
            <a:off x="7620000" y="4986743"/>
            <a:ext cx="1283208" cy="923330"/>
          </a:xfrm>
          <a:prstGeom prst="rect">
            <a:avLst/>
          </a:prstGeom>
          <a:noFill/>
        </p:spPr>
        <p:txBody>
          <a:bodyPr wrap="square" rtlCol="0">
            <a:spAutoFit/>
          </a:bodyPr>
          <a:lstStyle/>
          <a:p>
            <a:pPr algn="ctr"/>
            <a:r>
              <a:rPr lang="en-US" b="1" dirty="0"/>
              <a:t>Figure 6: Ear plugs [6]</a:t>
            </a:r>
          </a:p>
        </p:txBody>
      </p:sp>
      <p:sp>
        <p:nvSpPr>
          <p:cNvPr id="10" name="Title 1">
            <a:extLst>
              <a:ext uri="{FF2B5EF4-FFF2-40B4-BE49-F238E27FC236}">
                <a16:creationId xmlns:a16="http://schemas.microsoft.com/office/drawing/2014/main" id="{6BDB0056-966D-4471-92C6-C029FAC1B986}"/>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Personal Protective Equipment</a:t>
            </a:r>
          </a:p>
        </p:txBody>
      </p:sp>
    </p:spTree>
    <p:extLst>
      <p:ext uri="{BB962C8B-B14F-4D97-AF65-F5344CB8AC3E}">
        <p14:creationId xmlns:p14="http://schemas.microsoft.com/office/powerpoint/2010/main" val="15248249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BB16E6AC-079E-46D7-9AEC-E154621946C5}" type="slidenum">
              <a:rPr lang="en-US" smtClean="0">
                <a:solidFill>
                  <a:schemeClr val="tx1"/>
                </a:solidFill>
                <a:latin typeface="+mj-lt"/>
                <a:cs typeface="Times New Roman" panose="02020603050405020304" pitchFamily="18" charset="0"/>
              </a:rPr>
              <a:t>2</a:t>
            </a:fld>
            <a:endParaRPr lang="en-US" dirty="0">
              <a:solidFill>
                <a:schemeClr val="tx1"/>
              </a:solidFill>
              <a:latin typeface="+mj-lt"/>
              <a:cs typeface="Times New Roman" panose="02020603050405020304" pitchFamily="18" charset="0"/>
            </a:endParaRPr>
          </a:p>
        </p:txBody>
      </p:sp>
      <p:sp>
        <p:nvSpPr>
          <p:cNvPr id="3" name="Subtitle 2"/>
          <p:cNvSpPr>
            <a:spLocks noGrp="1"/>
          </p:cNvSpPr>
          <p:nvPr>
            <p:ph type="subTitle" idx="4294967295"/>
          </p:nvPr>
        </p:nvSpPr>
        <p:spPr>
          <a:xfrm>
            <a:off x="1331913" y="1625600"/>
            <a:ext cx="7812087" cy="3036888"/>
          </a:xfrm>
          <a:prstGeom prst="rect">
            <a:avLst/>
          </a:prstGeom>
        </p:spPr>
        <p:txBody>
          <a:bodyPr>
            <a:noAutofit/>
          </a:bodyPr>
          <a:lstStyle/>
          <a:p>
            <a:pPr marL="0" indent="0" algn="l">
              <a:buNone/>
            </a:pPr>
            <a:r>
              <a:rPr lang="en-US" sz="3200" dirty="0">
                <a:solidFill>
                  <a:schemeClr val="tx1"/>
                </a:solidFill>
                <a:latin typeface="+mj-lt"/>
                <a:cs typeface="Times New Roman" panose="02020603050405020304" pitchFamily="18" charset="0"/>
              </a:rPr>
              <a:t>General Automotive Laboratory Safety:</a:t>
            </a:r>
          </a:p>
          <a:p>
            <a:pPr marL="971550" lvl="1" indent="-514350" algn="l">
              <a:buFont typeface="Arial" panose="020B0604020202020204" pitchFamily="34" charset="0"/>
              <a:buChar char="•"/>
            </a:pPr>
            <a:r>
              <a:rPr lang="en-US" sz="3200" dirty="0">
                <a:solidFill>
                  <a:schemeClr val="tx1"/>
                </a:solidFill>
                <a:latin typeface="+mj-lt"/>
                <a:cs typeface="Times New Roman" panose="02020603050405020304" pitchFamily="18" charset="0"/>
              </a:rPr>
              <a:t>Purpose of Safety </a:t>
            </a:r>
          </a:p>
          <a:p>
            <a:pPr marL="971550" lvl="1" indent="-514350" algn="l">
              <a:buFont typeface="Arial" panose="020B0604020202020204" pitchFamily="34" charset="0"/>
              <a:buChar char="•"/>
            </a:pPr>
            <a:r>
              <a:rPr lang="en-US" sz="3200" dirty="0">
                <a:solidFill>
                  <a:schemeClr val="tx1"/>
                </a:solidFill>
                <a:latin typeface="+mj-lt"/>
                <a:cs typeface="Times New Roman" panose="02020603050405020304" pitchFamily="18" charset="0"/>
              </a:rPr>
              <a:t>Vehicle Safety</a:t>
            </a:r>
          </a:p>
          <a:p>
            <a:pPr marL="971550" lvl="1" indent="-514350" algn="l">
              <a:buFont typeface="Arial" panose="020B0604020202020204" pitchFamily="34" charset="0"/>
              <a:buChar char="•"/>
            </a:pPr>
            <a:r>
              <a:rPr lang="en-US" sz="3200" dirty="0">
                <a:solidFill>
                  <a:schemeClr val="tx1"/>
                </a:solidFill>
                <a:latin typeface="+mj-lt"/>
                <a:cs typeface="Times New Roman" panose="02020603050405020304" pitchFamily="18" charset="0"/>
              </a:rPr>
              <a:t>Electrical Safety </a:t>
            </a:r>
          </a:p>
          <a:p>
            <a:pPr marL="971550" lvl="1" indent="-514350" algn="l">
              <a:buFont typeface="Arial" panose="020B0604020202020204" pitchFamily="34" charset="0"/>
              <a:buChar char="•"/>
            </a:pPr>
            <a:r>
              <a:rPr lang="en-US" sz="3200" dirty="0">
                <a:solidFill>
                  <a:schemeClr val="tx1"/>
                </a:solidFill>
                <a:latin typeface="+mj-lt"/>
                <a:cs typeface="Times New Roman" panose="02020603050405020304" pitchFamily="18" charset="0"/>
              </a:rPr>
              <a:t>Personal Protective Equipment</a:t>
            </a:r>
          </a:p>
        </p:txBody>
      </p:sp>
      <p:sp>
        <p:nvSpPr>
          <p:cNvPr id="5" name="Title 1">
            <a:extLst>
              <a:ext uri="{FF2B5EF4-FFF2-40B4-BE49-F238E27FC236}">
                <a16:creationId xmlns:a16="http://schemas.microsoft.com/office/drawing/2014/main" id="{E9E00C19-06C0-4371-82B7-D61C5AA17059}"/>
              </a:ext>
            </a:extLst>
          </p:cNvPr>
          <p:cNvSpPr txBox="1">
            <a:spLocks/>
          </p:cNvSpPr>
          <p:nvPr/>
        </p:nvSpPr>
        <p:spPr>
          <a:xfrm>
            <a:off x="457200" y="274638"/>
            <a:ext cx="8229600" cy="1143000"/>
          </a:xfrm>
          <a:prstGeom prst="rect">
            <a:avLst/>
          </a:prstGeom>
        </p:spPr>
        <p:txBody>
          <a:bodyPr anchor="ct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lvl="1" indent="-514350" algn="ctr"/>
            <a:r>
              <a:rPr lang="en-US" sz="3200" dirty="0">
                <a:cs typeface="Times New Roman" panose="02020603050405020304" pitchFamily="18" charset="0"/>
              </a:rPr>
              <a:t>Outline</a:t>
            </a:r>
          </a:p>
        </p:txBody>
      </p:sp>
    </p:spTree>
    <p:extLst>
      <p:ext uri="{BB962C8B-B14F-4D97-AF65-F5344CB8AC3E}">
        <p14:creationId xmlns:p14="http://schemas.microsoft.com/office/powerpoint/2010/main" val="261306889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20</a:t>
            </a:fld>
            <a:endParaRPr lang="en-US">
              <a:solidFill>
                <a:schemeClr val="tx1"/>
              </a:solidFill>
            </a:endParaRPr>
          </a:p>
        </p:txBody>
      </p:sp>
      <p:sp>
        <p:nvSpPr>
          <p:cNvPr id="3" name="TextBox 2"/>
          <p:cNvSpPr txBox="1"/>
          <p:nvPr/>
        </p:nvSpPr>
        <p:spPr>
          <a:xfrm>
            <a:off x="381000" y="2438400"/>
            <a:ext cx="8763000" cy="3970318"/>
          </a:xfrm>
          <a:prstGeom prst="rect">
            <a:avLst/>
          </a:prstGeom>
          <a:noFill/>
        </p:spPr>
        <p:txBody>
          <a:bodyPr wrap="square" rtlCol="0">
            <a:spAutoFit/>
          </a:bodyPr>
          <a:lstStyle/>
          <a:p>
            <a:pPr marL="514350" indent="-514350">
              <a:buFont typeface="+mj-lt"/>
              <a:buAutoNum type="arabicPeriod"/>
            </a:pPr>
            <a:r>
              <a:rPr lang="en-US" sz="2800" dirty="0"/>
              <a:t>The level of the sound, measured in decibels [5]</a:t>
            </a:r>
          </a:p>
          <a:p>
            <a:pPr marL="514350" indent="-514350">
              <a:buFont typeface="+mj-lt"/>
              <a:buAutoNum type="arabicPeriod"/>
            </a:pPr>
            <a:endParaRPr lang="en-US" sz="2800" dirty="0"/>
          </a:p>
          <a:p>
            <a:pPr marL="514350" indent="-514350">
              <a:buFont typeface="+mj-lt"/>
              <a:buAutoNum type="arabicPeriod"/>
            </a:pPr>
            <a:r>
              <a:rPr lang="en-US" sz="2800" dirty="0"/>
              <a:t>The length of time exposed to the sound [5]</a:t>
            </a:r>
          </a:p>
          <a:p>
            <a:pPr marL="514350" indent="-514350">
              <a:buFont typeface="+mj-lt"/>
              <a:buAutoNum type="arabicPeriod"/>
            </a:pPr>
            <a:endParaRPr lang="en-US" sz="2800" dirty="0"/>
          </a:p>
          <a:p>
            <a:pPr marL="514350" indent="-514350">
              <a:buFont typeface="+mj-lt"/>
              <a:buAutoNum type="arabicPeriod"/>
            </a:pPr>
            <a:r>
              <a:rPr lang="en-US" sz="2800" dirty="0"/>
              <a:t>The number and length of the “recovery time”: Recovery time is periods between exposures to hazardous noise [5]</a:t>
            </a:r>
          </a:p>
          <a:p>
            <a:pPr marL="514350" indent="-514350">
              <a:buFont typeface="+mj-lt"/>
              <a:buAutoNum type="arabicPeriod"/>
            </a:pPr>
            <a:endParaRPr lang="en-US" sz="2800" dirty="0"/>
          </a:p>
          <a:p>
            <a:pPr marL="514350" indent="-514350">
              <a:buFont typeface="+mj-lt"/>
              <a:buAutoNum type="arabicPeriod"/>
            </a:pPr>
            <a:r>
              <a:rPr lang="en-US" sz="2800" dirty="0"/>
              <a:t>Person’s tolerance to sound [5]</a:t>
            </a:r>
          </a:p>
        </p:txBody>
      </p:sp>
      <p:sp>
        <p:nvSpPr>
          <p:cNvPr id="4" name="TextBox 3"/>
          <p:cNvSpPr txBox="1"/>
          <p:nvPr/>
        </p:nvSpPr>
        <p:spPr>
          <a:xfrm>
            <a:off x="381000" y="1143000"/>
            <a:ext cx="8001000" cy="954107"/>
          </a:xfrm>
          <a:prstGeom prst="rect">
            <a:avLst/>
          </a:prstGeom>
          <a:noFill/>
        </p:spPr>
        <p:txBody>
          <a:bodyPr wrap="square" rtlCol="0">
            <a:spAutoFit/>
          </a:bodyPr>
          <a:lstStyle/>
          <a:p>
            <a:r>
              <a:rPr lang="en-US" sz="2800" b="1" u="sng" dirty="0"/>
              <a:t>Intensity variables</a:t>
            </a:r>
            <a:endParaRPr lang="en-US" sz="2800" dirty="0"/>
          </a:p>
          <a:p>
            <a:r>
              <a:rPr lang="en-US" sz="2800" dirty="0"/>
              <a:t>Four variables affect the intensity of noise:</a:t>
            </a:r>
          </a:p>
        </p:txBody>
      </p:sp>
      <p:sp>
        <p:nvSpPr>
          <p:cNvPr id="6" name="Title 1">
            <a:extLst>
              <a:ext uri="{FF2B5EF4-FFF2-40B4-BE49-F238E27FC236}">
                <a16:creationId xmlns:a16="http://schemas.microsoft.com/office/drawing/2014/main" id="{96168113-3D79-43B9-877F-CBB9FC83D968}"/>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Personal Protective Equipment</a:t>
            </a:r>
          </a:p>
        </p:txBody>
      </p:sp>
    </p:spTree>
    <p:extLst>
      <p:ext uri="{BB962C8B-B14F-4D97-AF65-F5344CB8AC3E}">
        <p14:creationId xmlns:p14="http://schemas.microsoft.com/office/powerpoint/2010/main" val="242159774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21</a:t>
            </a:fld>
            <a:endParaRPr lang="en-US">
              <a:solidFill>
                <a:schemeClr val="tx1"/>
              </a:solidFill>
            </a:endParaRPr>
          </a:p>
        </p:txBody>
      </p:sp>
      <p:sp>
        <p:nvSpPr>
          <p:cNvPr id="4" name="TextBox 3"/>
          <p:cNvSpPr txBox="1"/>
          <p:nvPr/>
        </p:nvSpPr>
        <p:spPr>
          <a:xfrm>
            <a:off x="280416" y="1143000"/>
            <a:ext cx="8634984" cy="1938992"/>
          </a:xfrm>
          <a:prstGeom prst="rect">
            <a:avLst/>
          </a:prstGeom>
          <a:noFill/>
        </p:spPr>
        <p:txBody>
          <a:bodyPr wrap="square" rtlCol="0">
            <a:spAutoFit/>
          </a:bodyPr>
          <a:lstStyle/>
          <a:p>
            <a:r>
              <a:rPr lang="en-US" sz="2400" b="1" u="sng" dirty="0"/>
              <a:t>Clothing PPE</a:t>
            </a:r>
          </a:p>
          <a:p>
            <a:r>
              <a:rPr lang="en-US" sz="2400" dirty="0"/>
              <a:t>Clothing PPE are any form of equipment that protects the body from external hazards.  Examples of external hazards are: chemical burns, lacerations, cuts, absorption of chemicals through the skin, thermal burns and abrasion to the skin [4].</a:t>
            </a:r>
          </a:p>
        </p:txBody>
      </p:sp>
      <p:sp>
        <p:nvSpPr>
          <p:cNvPr id="5" name="TextBox 4"/>
          <p:cNvSpPr txBox="1"/>
          <p:nvPr/>
        </p:nvSpPr>
        <p:spPr>
          <a:xfrm>
            <a:off x="152400" y="3330476"/>
            <a:ext cx="8153400" cy="3046988"/>
          </a:xfrm>
          <a:prstGeom prst="rect">
            <a:avLst/>
          </a:prstGeom>
          <a:noFill/>
        </p:spPr>
        <p:txBody>
          <a:bodyPr wrap="square" rtlCol="0">
            <a:spAutoFit/>
          </a:bodyPr>
          <a:lstStyle/>
          <a:p>
            <a:r>
              <a:rPr lang="en-US" sz="2400" b="1" u="sng" dirty="0"/>
              <a:t>General Rules on Clothing </a:t>
            </a:r>
          </a:p>
          <a:p>
            <a:pPr marL="800100" lvl="1" indent="-342900">
              <a:buFont typeface="Wingdings" panose="05000000000000000000" pitchFamily="2" charset="2"/>
              <a:buChar char="Ø"/>
            </a:pPr>
            <a:r>
              <a:rPr lang="en-US" sz="2400" dirty="0"/>
              <a:t>No shorts are allowed in the lab</a:t>
            </a:r>
          </a:p>
          <a:p>
            <a:pPr marL="800100" lvl="1" indent="-342900">
              <a:buFont typeface="Wingdings" panose="05000000000000000000" pitchFamily="2" charset="2"/>
              <a:buChar char="Ø"/>
            </a:pPr>
            <a:r>
              <a:rPr lang="en-US" sz="2400" dirty="0"/>
              <a:t>Do not wear any jewelry that can get caught in any lab equipment</a:t>
            </a:r>
          </a:p>
          <a:p>
            <a:pPr marL="800100" lvl="1" indent="-342900">
              <a:buFont typeface="Wingdings" panose="05000000000000000000" pitchFamily="2" charset="2"/>
              <a:buChar char="Ø"/>
            </a:pPr>
            <a:r>
              <a:rPr lang="en-US" sz="2400" dirty="0"/>
              <a:t>Loose clothing (e.g. baggy shirts and pants) are not allowed in the lab</a:t>
            </a:r>
          </a:p>
          <a:p>
            <a:pPr marL="800100" lvl="1" indent="-342900">
              <a:buFont typeface="Wingdings" panose="05000000000000000000" pitchFamily="2" charset="2"/>
              <a:buChar char="Ø"/>
            </a:pPr>
            <a:r>
              <a:rPr lang="en-US" sz="2400" dirty="0"/>
              <a:t>Wear only closed toes shoes in the lab; flip flops are prohibited. </a:t>
            </a:r>
          </a:p>
        </p:txBody>
      </p:sp>
      <p:sp>
        <p:nvSpPr>
          <p:cNvPr id="6" name="Title 1">
            <a:extLst>
              <a:ext uri="{FF2B5EF4-FFF2-40B4-BE49-F238E27FC236}">
                <a16:creationId xmlns:a16="http://schemas.microsoft.com/office/drawing/2014/main" id="{2906F64F-1EDC-4CF3-8E52-39C22667FCD3}"/>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Personal Protective Equipment</a:t>
            </a:r>
          </a:p>
        </p:txBody>
      </p:sp>
    </p:spTree>
    <p:extLst>
      <p:ext uri="{BB962C8B-B14F-4D97-AF65-F5344CB8AC3E}">
        <p14:creationId xmlns:p14="http://schemas.microsoft.com/office/powerpoint/2010/main" val="85302720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1000" y="2225634"/>
            <a:ext cx="4876800" cy="3336966"/>
          </a:xfrm>
          <a:prstGeom prst="rect">
            <a:avLst/>
          </a:prstGeom>
        </p:spPr>
      </p:pic>
      <p:sp>
        <p:nvSpPr>
          <p:cNvPr id="2" name="Slide Number Placeholder 1"/>
          <p:cNvSpPr>
            <a:spLocks noGrp="1"/>
          </p:cNvSpPr>
          <p:nvPr>
            <p:ph type="sldNum" sz="quarter" idx="12"/>
          </p:nvPr>
        </p:nvSpPr>
        <p:spPr/>
        <p:txBody>
          <a:bodyPr/>
          <a:lstStyle/>
          <a:p>
            <a:fld id="{BB16E6AC-079E-46D7-9AEC-E154621946C5}" type="slidenum">
              <a:rPr lang="en-US" smtClean="0"/>
              <a:t>22</a:t>
            </a:fld>
            <a:endParaRPr lang="en-US"/>
          </a:p>
        </p:txBody>
      </p:sp>
      <p:sp>
        <p:nvSpPr>
          <p:cNvPr id="3" name="TextBox 2"/>
          <p:cNvSpPr txBox="1"/>
          <p:nvPr/>
        </p:nvSpPr>
        <p:spPr>
          <a:xfrm>
            <a:off x="260018" y="1028922"/>
            <a:ext cx="6781800" cy="1200329"/>
          </a:xfrm>
          <a:prstGeom prst="rect">
            <a:avLst/>
          </a:prstGeom>
          <a:noFill/>
        </p:spPr>
        <p:txBody>
          <a:bodyPr wrap="square" rtlCol="0">
            <a:spAutoFit/>
          </a:bodyPr>
          <a:lstStyle/>
          <a:p>
            <a:r>
              <a:rPr lang="en-US" sz="2400" b="1" u="sng" dirty="0"/>
              <a:t>Gloves PPE</a:t>
            </a:r>
          </a:p>
          <a:p>
            <a:r>
              <a:rPr lang="en-US" sz="2400" dirty="0"/>
              <a:t>Gloves PPE are any form of equipment that protects the hands from external hazards. </a:t>
            </a:r>
          </a:p>
        </p:txBody>
      </p:sp>
      <p:sp>
        <p:nvSpPr>
          <p:cNvPr id="6" name="TextBox 5"/>
          <p:cNvSpPr txBox="1"/>
          <p:nvPr/>
        </p:nvSpPr>
        <p:spPr>
          <a:xfrm>
            <a:off x="336217" y="5647394"/>
            <a:ext cx="4616783" cy="923330"/>
          </a:xfrm>
          <a:prstGeom prst="rect">
            <a:avLst/>
          </a:prstGeom>
          <a:noFill/>
        </p:spPr>
        <p:txBody>
          <a:bodyPr wrap="square" rtlCol="0">
            <a:spAutoFit/>
          </a:bodyPr>
          <a:lstStyle/>
          <a:p>
            <a:pPr algn="ctr"/>
            <a:r>
              <a:rPr lang="en-US" b="1" dirty="0"/>
              <a:t>Figure 7: Hand PPE examples [5] </a:t>
            </a:r>
          </a:p>
          <a:p>
            <a:pPr algn="ctr"/>
            <a:r>
              <a:rPr lang="en-US" b="1" dirty="0"/>
              <a:t>Left: rubber insulated glove </a:t>
            </a:r>
          </a:p>
          <a:p>
            <a:pPr algn="ctr"/>
            <a:r>
              <a:rPr lang="en-US" b="1" dirty="0"/>
              <a:t>Right: leather welding glove </a:t>
            </a:r>
          </a:p>
        </p:txBody>
      </p:sp>
      <p:sp>
        <p:nvSpPr>
          <p:cNvPr id="7" name="TextBox 6"/>
          <p:cNvSpPr txBox="1"/>
          <p:nvPr/>
        </p:nvSpPr>
        <p:spPr>
          <a:xfrm>
            <a:off x="4876801" y="2229251"/>
            <a:ext cx="4190999" cy="2308324"/>
          </a:xfrm>
          <a:prstGeom prst="rect">
            <a:avLst/>
          </a:prstGeom>
          <a:noFill/>
        </p:spPr>
        <p:txBody>
          <a:bodyPr wrap="square" rtlCol="0">
            <a:spAutoFit/>
          </a:bodyPr>
          <a:lstStyle/>
          <a:p>
            <a:pPr algn="ctr"/>
            <a:r>
              <a:rPr lang="en-US" sz="2400" b="1" u="sng" dirty="0"/>
              <a:t>General Rules on Hand Protection  </a:t>
            </a:r>
          </a:p>
          <a:p>
            <a:pPr lvl="1"/>
            <a:r>
              <a:rPr lang="en-US" sz="2400" dirty="0"/>
              <a:t>Do not wear gloves around any rotating equipment, doing so may get the gloves ensnared in the equipment.  </a:t>
            </a:r>
          </a:p>
        </p:txBody>
      </p:sp>
      <p:sp>
        <p:nvSpPr>
          <p:cNvPr id="8" name="Title 1">
            <a:extLst>
              <a:ext uri="{FF2B5EF4-FFF2-40B4-BE49-F238E27FC236}">
                <a16:creationId xmlns:a16="http://schemas.microsoft.com/office/drawing/2014/main" id="{F9C9D05A-D7EB-4A74-B665-B9A790FA8E63}"/>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Personal Protective Equipment</a:t>
            </a:r>
          </a:p>
        </p:txBody>
      </p:sp>
    </p:spTree>
    <p:extLst>
      <p:ext uri="{BB962C8B-B14F-4D97-AF65-F5344CB8AC3E}">
        <p14:creationId xmlns:p14="http://schemas.microsoft.com/office/powerpoint/2010/main" val="16401023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t>23</a:t>
            </a:fld>
            <a:endParaRPr lang="en-US"/>
          </a:p>
        </p:txBody>
      </p:sp>
      <p:sp>
        <p:nvSpPr>
          <p:cNvPr id="5" name="TextBox 4"/>
          <p:cNvSpPr txBox="1"/>
          <p:nvPr/>
        </p:nvSpPr>
        <p:spPr>
          <a:xfrm>
            <a:off x="260018" y="1066800"/>
            <a:ext cx="8426782" cy="3539430"/>
          </a:xfrm>
          <a:prstGeom prst="rect">
            <a:avLst/>
          </a:prstGeom>
          <a:noFill/>
        </p:spPr>
        <p:txBody>
          <a:bodyPr wrap="square" rtlCol="0">
            <a:spAutoFit/>
          </a:bodyPr>
          <a:lstStyle/>
          <a:p>
            <a:r>
              <a:rPr lang="en-US" sz="2800" b="1" u="sng" dirty="0"/>
              <a:t>Respiratory PPE</a:t>
            </a:r>
          </a:p>
          <a:p>
            <a:r>
              <a:rPr lang="en-US" sz="2800" dirty="0"/>
              <a:t>Respiratory PPE are any form of equipment that protects the personnel from breathing in air contaminates. </a:t>
            </a:r>
          </a:p>
          <a:p>
            <a:endParaRPr lang="en-US" sz="2800" dirty="0"/>
          </a:p>
          <a:p>
            <a:pPr marL="457200" indent="-457200">
              <a:buFont typeface="Wingdings" panose="05000000000000000000" pitchFamily="2" charset="2"/>
              <a:buChar char="Ø"/>
            </a:pPr>
            <a:r>
              <a:rPr lang="en-US" sz="2800" dirty="0"/>
              <a:t>All respiratory equipment in the lab must be NIOSH (National Institute for Occupational Safety and Health) approved.  </a:t>
            </a:r>
          </a:p>
        </p:txBody>
      </p:sp>
      <p:sp>
        <p:nvSpPr>
          <p:cNvPr id="6" name="TextBox 5"/>
          <p:cNvSpPr txBox="1"/>
          <p:nvPr/>
        </p:nvSpPr>
        <p:spPr>
          <a:xfrm>
            <a:off x="260018" y="4863405"/>
            <a:ext cx="7588582" cy="1384995"/>
          </a:xfrm>
          <a:prstGeom prst="rect">
            <a:avLst/>
          </a:prstGeom>
          <a:noFill/>
        </p:spPr>
        <p:txBody>
          <a:bodyPr wrap="square" rtlCol="0">
            <a:spAutoFit/>
          </a:bodyPr>
          <a:lstStyle/>
          <a:p>
            <a:r>
              <a:rPr lang="en-US" sz="2800" b="1" u="sng" dirty="0"/>
              <a:t>Examples of air contaminants</a:t>
            </a:r>
          </a:p>
          <a:p>
            <a:r>
              <a:rPr lang="en-US" sz="2800" dirty="0"/>
              <a:t>Examples are harmful dust, hazardous gasses and fumes, vapors, smokes and sprays. </a:t>
            </a:r>
          </a:p>
        </p:txBody>
      </p:sp>
      <p:sp>
        <p:nvSpPr>
          <p:cNvPr id="7" name="Title 1">
            <a:extLst>
              <a:ext uri="{FF2B5EF4-FFF2-40B4-BE49-F238E27FC236}">
                <a16:creationId xmlns:a16="http://schemas.microsoft.com/office/drawing/2014/main" id="{92DC6227-D828-4814-A397-86F747218407}"/>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Personal Protective Equipment</a:t>
            </a:r>
          </a:p>
        </p:txBody>
      </p:sp>
    </p:spTree>
    <p:extLst>
      <p:ext uri="{BB962C8B-B14F-4D97-AF65-F5344CB8AC3E}">
        <p14:creationId xmlns:p14="http://schemas.microsoft.com/office/powerpoint/2010/main" val="68581930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rotWithShape="1">
          <a:blip r:embed="rId2"/>
          <a:srcRect r="9209"/>
          <a:stretch/>
        </p:blipFill>
        <p:spPr>
          <a:xfrm>
            <a:off x="4953001" y="1981199"/>
            <a:ext cx="3810000" cy="4137165"/>
          </a:xfrm>
          <a:prstGeom prst="rect">
            <a:avLst/>
          </a:prstGeom>
        </p:spPr>
      </p:pic>
      <p:sp>
        <p:nvSpPr>
          <p:cNvPr id="2" name="Slide Number Placeholder 1"/>
          <p:cNvSpPr>
            <a:spLocks noGrp="1"/>
          </p:cNvSpPr>
          <p:nvPr>
            <p:ph type="sldNum" sz="quarter" idx="12"/>
          </p:nvPr>
        </p:nvSpPr>
        <p:spPr/>
        <p:txBody>
          <a:bodyPr/>
          <a:lstStyle/>
          <a:p>
            <a:fld id="{BB16E6AC-079E-46D7-9AEC-E154621946C5}" type="slidenum">
              <a:rPr lang="en-US" smtClean="0"/>
              <a:t>24</a:t>
            </a:fld>
            <a:endParaRPr lang="en-US"/>
          </a:p>
        </p:txBody>
      </p:sp>
      <p:sp>
        <p:nvSpPr>
          <p:cNvPr id="3" name="TextBox 2"/>
          <p:cNvSpPr txBox="1"/>
          <p:nvPr/>
        </p:nvSpPr>
        <p:spPr>
          <a:xfrm>
            <a:off x="216408" y="1030619"/>
            <a:ext cx="8458200" cy="1384995"/>
          </a:xfrm>
          <a:prstGeom prst="rect">
            <a:avLst/>
          </a:prstGeom>
          <a:noFill/>
        </p:spPr>
        <p:txBody>
          <a:bodyPr wrap="square" rtlCol="0">
            <a:spAutoFit/>
          </a:bodyPr>
          <a:lstStyle/>
          <a:p>
            <a:r>
              <a:rPr lang="en-US" sz="2800" b="1" u="sng" dirty="0"/>
              <a:t>3 Categories of Respiratory PPE</a:t>
            </a:r>
          </a:p>
          <a:p>
            <a:r>
              <a:rPr lang="en-US" sz="2800" dirty="0"/>
              <a:t>There are 3 basic types of respiratory PPE, a filtering devices, Half mask, and a Full-face mask. </a:t>
            </a:r>
          </a:p>
        </p:txBody>
      </p:sp>
      <p:sp>
        <p:nvSpPr>
          <p:cNvPr id="5" name="TextBox 4"/>
          <p:cNvSpPr txBox="1"/>
          <p:nvPr/>
        </p:nvSpPr>
        <p:spPr>
          <a:xfrm>
            <a:off x="216408" y="2819400"/>
            <a:ext cx="4888992" cy="3539430"/>
          </a:xfrm>
          <a:prstGeom prst="rect">
            <a:avLst/>
          </a:prstGeom>
          <a:noFill/>
        </p:spPr>
        <p:txBody>
          <a:bodyPr wrap="square" rtlCol="0">
            <a:spAutoFit/>
          </a:bodyPr>
          <a:lstStyle/>
          <a:p>
            <a:r>
              <a:rPr lang="en-US" sz="2800" b="1" u="sng" dirty="0"/>
              <a:t>Filtering devices</a:t>
            </a:r>
          </a:p>
          <a:p>
            <a:r>
              <a:rPr lang="en-US" sz="2800" dirty="0"/>
              <a:t>These devices are typically made entirely of a fiber material. </a:t>
            </a:r>
          </a:p>
          <a:p>
            <a:endParaRPr lang="en-US" sz="2800" dirty="0"/>
          </a:p>
          <a:p>
            <a:r>
              <a:rPr lang="en-US" sz="2800" dirty="0"/>
              <a:t>They usually have to be disposed after being used [7]. </a:t>
            </a:r>
          </a:p>
          <a:p>
            <a:endParaRPr lang="en-US" sz="2800" dirty="0"/>
          </a:p>
        </p:txBody>
      </p:sp>
      <p:sp>
        <p:nvSpPr>
          <p:cNvPr id="8" name="TextBox 7"/>
          <p:cNvSpPr txBox="1"/>
          <p:nvPr/>
        </p:nvSpPr>
        <p:spPr>
          <a:xfrm>
            <a:off x="5334000" y="6052692"/>
            <a:ext cx="3276601" cy="369332"/>
          </a:xfrm>
          <a:prstGeom prst="rect">
            <a:avLst/>
          </a:prstGeom>
          <a:noFill/>
        </p:spPr>
        <p:txBody>
          <a:bodyPr wrap="square" rtlCol="0">
            <a:spAutoFit/>
          </a:bodyPr>
          <a:lstStyle/>
          <a:p>
            <a:r>
              <a:rPr lang="en-US" b="1" dirty="0"/>
              <a:t>Figure 8: Filtering device [7] </a:t>
            </a:r>
          </a:p>
        </p:txBody>
      </p:sp>
      <p:sp>
        <p:nvSpPr>
          <p:cNvPr id="11" name="Title 1">
            <a:extLst>
              <a:ext uri="{FF2B5EF4-FFF2-40B4-BE49-F238E27FC236}">
                <a16:creationId xmlns:a16="http://schemas.microsoft.com/office/drawing/2014/main" id="{D5879204-1DB6-4EDC-90F5-06FAD8557B25}"/>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Personal Protective Equipment</a:t>
            </a:r>
          </a:p>
        </p:txBody>
      </p:sp>
    </p:spTree>
    <p:extLst>
      <p:ext uri="{BB962C8B-B14F-4D97-AF65-F5344CB8AC3E}">
        <p14:creationId xmlns:p14="http://schemas.microsoft.com/office/powerpoint/2010/main" val="413422860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a:stretch>
            <a:fillRect/>
          </a:stretch>
        </p:blipFill>
        <p:spPr>
          <a:xfrm>
            <a:off x="3844787" y="762000"/>
            <a:ext cx="3470413" cy="2620165"/>
          </a:xfrm>
          <a:prstGeom prst="rect">
            <a:avLst/>
          </a:prstGeom>
        </p:spPr>
      </p:pic>
      <p:pic>
        <p:nvPicPr>
          <p:cNvPr id="7" name="Picture 6"/>
          <p:cNvPicPr>
            <a:picLocks noChangeAspect="1"/>
          </p:cNvPicPr>
          <p:nvPr/>
        </p:nvPicPr>
        <p:blipFill rotWithShape="1">
          <a:blip r:embed="rId3"/>
          <a:srcRect b="4796"/>
          <a:stretch/>
        </p:blipFill>
        <p:spPr>
          <a:xfrm>
            <a:off x="3638558" y="3352800"/>
            <a:ext cx="3533775" cy="3429000"/>
          </a:xfrm>
          <a:prstGeom prst="rect">
            <a:avLst/>
          </a:prstGeom>
        </p:spPr>
      </p:pic>
      <p:sp>
        <p:nvSpPr>
          <p:cNvPr id="2" name="Slide Number Placeholder 1"/>
          <p:cNvSpPr>
            <a:spLocks noGrp="1"/>
          </p:cNvSpPr>
          <p:nvPr>
            <p:ph type="sldNum" sz="quarter" idx="12"/>
          </p:nvPr>
        </p:nvSpPr>
        <p:spPr/>
        <p:txBody>
          <a:bodyPr/>
          <a:lstStyle/>
          <a:p>
            <a:fld id="{BB16E6AC-079E-46D7-9AEC-E154621946C5}" type="slidenum">
              <a:rPr lang="en-US" smtClean="0"/>
              <a:t>25</a:t>
            </a:fld>
            <a:endParaRPr lang="en-US"/>
          </a:p>
        </p:txBody>
      </p:sp>
      <p:sp>
        <p:nvSpPr>
          <p:cNvPr id="3" name="TextBox 2"/>
          <p:cNvSpPr txBox="1"/>
          <p:nvPr/>
        </p:nvSpPr>
        <p:spPr>
          <a:xfrm>
            <a:off x="228600" y="914400"/>
            <a:ext cx="3886200" cy="2677656"/>
          </a:xfrm>
          <a:prstGeom prst="rect">
            <a:avLst/>
          </a:prstGeom>
          <a:noFill/>
        </p:spPr>
        <p:txBody>
          <a:bodyPr wrap="square" rtlCol="0">
            <a:spAutoFit/>
          </a:bodyPr>
          <a:lstStyle/>
          <a:p>
            <a:r>
              <a:rPr lang="en-US" sz="2800" b="1" u="sng" dirty="0"/>
              <a:t>Half mask devices</a:t>
            </a:r>
          </a:p>
          <a:p>
            <a:r>
              <a:rPr lang="en-US" sz="2800" dirty="0"/>
              <a:t>These devices are typically reusable face pieces that only cover the mouth of the person.</a:t>
            </a:r>
          </a:p>
        </p:txBody>
      </p:sp>
      <p:sp>
        <p:nvSpPr>
          <p:cNvPr id="5" name="TextBox 4"/>
          <p:cNvSpPr txBox="1"/>
          <p:nvPr/>
        </p:nvSpPr>
        <p:spPr>
          <a:xfrm>
            <a:off x="228600" y="3711476"/>
            <a:ext cx="4038600" cy="2677656"/>
          </a:xfrm>
          <a:prstGeom prst="rect">
            <a:avLst/>
          </a:prstGeom>
          <a:noFill/>
        </p:spPr>
        <p:txBody>
          <a:bodyPr wrap="square" rtlCol="0">
            <a:spAutoFit/>
          </a:bodyPr>
          <a:lstStyle/>
          <a:p>
            <a:r>
              <a:rPr lang="en-US" sz="2800" b="1" u="sng" dirty="0"/>
              <a:t>Full mask devices</a:t>
            </a:r>
          </a:p>
          <a:p>
            <a:r>
              <a:rPr lang="en-US" sz="2800" dirty="0"/>
              <a:t>These devices are reusable face pieces that not only cover the mouth but provide full face protection. </a:t>
            </a:r>
          </a:p>
        </p:txBody>
      </p:sp>
      <p:sp>
        <p:nvSpPr>
          <p:cNvPr id="8" name="TextBox 7"/>
          <p:cNvSpPr txBox="1"/>
          <p:nvPr/>
        </p:nvSpPr>
        <p:spPr>
          <a:xfrm>
            <a:off x="6858000" y="1548805"/>
            <a:ext cx="1895467" cy="646331"/>
          </a:xfrm>
          <a:prstGeom prst="rect">
            <a:avLst/>
          </a:prstGeom>
          <a:noFill/>
        </p:spPr>
        <p:txBody>
          <a:bodyPr wrap="square" rtlCol="0">
            <a:spAutoFit/>
          </a:bodyPr>
          <a:lstStyle/>
          <a:p>
            <a:r>
              <a:rPr lang="en-US" b="1" dirty="0"/>
              <a:t>Figure 9: Half mask device [7]</a:t>
            </a:r>
          </a:p>
        </p:txBody>
      </p:sp>
      <p:sp>
        <p:nvSpPr>
          <p:cNvPr id="9" name="TextBox 8"/>
          <p:cNvSpPr txBox="1"/>
          <p:nvPr/>
        </p:nvSpPr>
        <p:spPr>
          <a:xfrm>
            <a:off x="6997562" y="4991137"/>
            <a:ext cx="1895467" cy="646331"/>
          </a:xfrm>
          <a:prstGeom prst="rect">
            <a:avLst/>
          </a:prstGeom>
          <a:noFill/>
        </p:spPr>
        <p:txBody>
          <a:bodyPr wrap="square" rtlCol="0">
            <a:spAutoFit/>
          </a:bodyPr>
          <a:lstStyle/>
          <a:p>
            <a:r>
              <a:rPr lang="en-US" b="1" dirty="0"/>
              <a:t>Figure 10: Full mask device [7]</a:t>
            </a:r>
          </a:p>
        </p:txBody>
      </p:sp>
      <p:sp>
        <p:nvSpPr>
          <p:cNvPr id="10" name="Title 1">
            <a:extLst>
              <a:ext uri="{FF2B5EF4-FFF2-40B4-BE49-F238E27FC236}">
                <a16:creationId xmlns:a16="http://schemas.microsoft.com/office/drawing/2014/main" id="{F5F81454-DED5-4E4F-A0FE-725F84D357E4}"/>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Personal Protective Equipment</a:t>
            </a:r>
          </a:p>
        </p:txBody>
      </p:sp>
    </p:spTree>
    <p:extLst>
      <p:ext uri="{BB962C8B-B14F-4D97-AF65-F5344CB8AC3E}">
        <p14:creationId xmlns:p14="http://schemas.microsoft.com/office/powerpoint/2010/main" val="3176519609"/>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t>26</a:t>
            </a:fld>
            <a:endParaRPr lang="en-US"/>
          </a:p>
        </p:txBody>
      </p:sp>
      <p:sp>
        <p:nvSpPr>
          <p:cNvPr id="3" name="TextBox 2"/>
          <p:cNvSpPr txBox="1"/>
          <p:nvPr/>
        </p:nvSpPr>
        <p:spPr>
          <a:xfrm>
            <a:off x="1143000" y="1143000"/>
            <a:ext cx="6934200" cy="4401205"/>
          </a:xfrm>
          <a:prstGeom prst="rect">
            <a:avLst/>
          </a:prstGeom>
          <a:noFill/>
        </p:spPr>
        <p:txBody>
          <a:bodyPr wrap="square" rtlCol="0">
            <a:spAutoFit/>
          </a:bodyPr>
          <a:lstStyle/>
          <a:p>
            <a:r>
              <a:rPr lang="en-US" sz="4000" dirty="0"/>
              <a:t>Not </a:t>
            </a:r>
            <a:r>
              <a:rPr lang="en-US" sz="4000" b="1" u="sng" dirty="0"/>
              <a:t>adhering</a:t>
            </a:r>
            <a:r>
              <a:rPr lang="en-US" sz="4000" dirty="0"/>
              <a:t> to the rules of the lab will result in a warning the first time</a:t>
            </a:r>
          </a:p>
          <a:p>
            <a:endParaRPr lang="en-US" sz="4000" dirty="0"/>
          </a:p>
          <a:p>
            <a:r>
              <a:rPr lang="en-US" sz="4000" dirty="0"/>
              <a:t>Repeated offenses will result in the person being discharged from the lab</a:t>
            </a:r>
          </a:p>
        </p:txBody>
      </p:sp>
    </p:spTree>
    <p:extLst>
      <p:ext uri="{BB962C8B-B14F-4D97-AF65-F5344CB8AC3E}">
        <p14:creationId xmlns:p14="http://schemas.microsoft.com/office/powerpoint/2010/main" val="126701781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t>27</a:t>
            </a:fld>
            <a:endParaRPr lang="en-US"/>
          </a:p>
        </p:txBody>
      </p:sp>
      <p:sp>
        <p:nvSpPr>
          <p:cNvPr id="3" name="TextBox 2"/>
          <p:cNvSpPr txBox="1"/>
          <p:nvPr/>
        </p:nvSpPr>
        <p:spPr>
          <a:xfrm>
            <a:off x="609600" y="1143000"/>
            <a:ext cx="6553200" cy="1384995"/>
          </a:xfrm>
          <a:prstGeom prst="rect">
            <a:avLst/>
          </a:prstGeom>
          <a:noFill/>
        </p:spPr>
        <p:txBody>
          <a:bodyPr wrap="square" rtlCol="0">
            <a:spAutoFit/>
          </a:bodyPr>
          <a:lstStyle/>
          <a:p>
            <a:r>
              <a:rPr lang="en-US" sz="2800" dirty="0"/>
              <a:t>Experiments are done to allow a person to practice what they learn in the classroom in a “real world” setting. </a:t>
            </a:r>
          </a:p>
        </p:txBody>
      </p:sp>
      <p:sp>
        <p:nvSpPr>
          <p:cNvPr id="5" name="TextBox 4"/>
          <p:cNvSpPr txBox="1"/>
          <p:nvPr/>
        </p:nvSpPr>
        <p:spPr>
          <a:xfrm>
            <a:off x="609600" y="2719694"/>
            <a:ext cx="7924800" cy="1384995"/>
          </a:xfrm>
          <a:prstGeom prst="rect">
            <a:avLst/>
          </a:prstGeom>
          <a:noFill/>
        </p:spPr>
        <p:txBody>
          <a:bodyPr wrap="square" rtlCol="0">
            <a:spAutoFit/>
          </a:bodyPr>
          <a:lstStyle/>
          <a:p>
            <a:r>
              <a:rPr lang="en-US" sz="2800" dirty="0"/>
              <a:t>Experiments allow a person to test hypotheses and theories and make a conclusions based on knowledge of those theories. </a:t>
            </a:r>
          </a:p>
        </p:txBody>
      </p:sp>
      <p:sp>
        <p:nvSpPr>
          <p:cNvPr id="7" name="TextBox 6"/>
          <p:cNvSpPr txBox="1"/>
          <p:nvPr/>
        </p:nvSpPr>
        <p:spPr>
          <a:xfrm>
            <a:off x="630936" y="4293340"/>
            <a:ext cx="8360664" cy="2246769"/>
          </a:xfrm>
          <a:prstGeom prst="rect">
            <a:avLst/>
          </a:prstGeom>
          <a:noFill/>
        </p:spPr>
        <p:txBody>
          <a:bodyPr wrap="square" rtlCol="0">
            <a:spAutoFit/>
          </a:bodyPr>
          <a:lstStyle/>
          <a:p>
            <a:r>
              <a:rPr lang="en-US" sz="2800" dirty="0"/>
              <a:t>It is important to remember that not all experiments have to be pin point accurate. In fact many experiments end in failures. The important lesson on experimental failure is to learn what caused the failure and to learn from it. </a:t>
            </a:r>
          </a:p>
        </p:txBody>
      </p:sp>
      <p:sp>
        <p:nvSpPr>
          <p:cNvPr id="8" name="Title 1">
            <a:extLst>
              <a:ext uri="{FF2B5EF4-FFF2-40B4-BE49-F238E27FC236}">
                <a16:creationId xmlns:a16="http://schemas.microsoft.com/office/drawing/2014/main" id="{C95B0A5F-98FF-464B-A992-2F1DB9FB4C62}"/>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Why are Experiments Done?</a:t>
            </a:r>
          </a:p>
        </p:txBody>
      </p:sp>
    </p:spTree>
    <p:extLst>
      <p:ext uri="{BB962C8B-B14F-4D97-AF65-F5344CB8AC3E}">
        <p14:creationId xmlns:p14="http://schemas.microsoft.com/office/powerpoint/2010/main" val="180576499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t>28</a:t>
            </a:fld>
            <a:endParaRPr lang="en-US"/>
          </a:p>
        </p:txBody>
      </p:sp>
      <p:sp>
        <p:nvSpPr>
          <p:cNvPr id="8" name="Title 1">
            <a:extLst>
              <a:ext uri="{FF2B5EF4-FFF2-40B4-BE49-F238E27FC236}">
                <a16:creationId xmlns:a16="http://schemas.microsoft.com/office/drawing/2014/main" id="{C95B0A5F-98FF-464B-A992-2F1DB9FB4C62}"/>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Vehicle Laboratory Tests</a:t>
            </a:r>
          </a:p>
        </p:txBody>
      </p:sp>
      <p:sp>
        <p:nvSpPr>
          <p:cNvPr id="11" name="TextBox 10">
            <a:extLst>
              <a:ext uri="{FF2B5EF4-FFF2-40B4-BE49-F238E27FC236}">
                <a16:creationId xmlns:a16="http://schemas.microsoft.com/office/drawing/2014/main" id="{23F32E0D-EE8B-4129-9976-96BF5B8EE963}"/>
              </a:ext>
            </a:extLst>
          </p:cNvPr>
          <p:cNvSpPr txBox="1"/>
          <p:nvPr/>
        </p:nvSpPr>
        <p:spPr>
          <a:xfrm>
            <a:off x="685801" y="5103674"/>
            <a:ext cx="3886199" cy="1200329"/>
          </a:xfrm>
          <a:prstGeom prst="rect">
            <a:avLst/>
          </a:prstGeom>
          <a:noFill/>
        </p:spPr>
        <p:txBody>
          <a:bodyPr wrap="square" rtlCol="0">
            <a:spAutoFit/>
          </a:bodyPr>
          <a:lstStyle/>
          <a:p>
            <a:r>
              <a:rPr lang="en-US" b="1" dirty="0"/>
              <a:t>Figure 11: Vehicle in a laboratory on a dynamometer test cell, which functions similar to a treadmill. [8]</a:t>
            </a:r>
          </a:p>
        </p:txBody>
      </p:sp>
      <p:sp>
        <p:nvSpPr>
          <p:cNvPr id="15" name="TextBox 14">
            <a:extLst>
              <a:ext uri="{FF2B5EF4-FFF2-40B4-BE49-F238E27FC236}">
                <a16:creationId xmlns:a16="http://schemas.microsoft.com/office/drawing/2014/main" id="{DADF6DD5-4F86-407D-B9EC-26398D1C7965}"/>
              </a:ext>
            </a:extLst>
          </p:cNvPr>
          <p:cNvSpPr txBox="1"/>
          <p:nvPr/>
        </p:nvSpPr>
        <p:spPr>
          <a:xfrm>
            <a:off x="4724400" y="5103674"/>
            <a:ext cx="3886199" cy="1754326"/>
          </a:xfrm>
          <a:prstGeom prst="rect">
            <a:avLst/>
          </a:prstGeom>
          <a:noFill/>
        </p:spPr>
        <p:txBody>
          <a:bodyPr wrap="square" rtlCol="0">
            <a:spAutoFit/>
          </a:bodyPr>
          <a:lstStyle/>
          <a:p>
            <a:r>
              <a:rPr lang="en-US" b="1" dirty="0"/>
              <a:t>Figure 12: The amount of energy required to move the dynamometer’s rollers can be adjusted to simulate different conditions such as wind resistance [8]</a:t>
            </a:r>
          </a:p>
        </p:txBody>
      </p:sp>
      <p:pic>
        <p:nvPicPr>
          <p:cNvPr id="4" name="Picture 3">
            <a:extLst>
              <a:ext uri="{FF2B5EF4-FFF2-40B4-BE49-F238E27FC236}">
                <a16:creationId xmlns:a16="http://schemas.microsoft.com/office/drawing/2014/main" id="{21340BCA-AF9E-42A4-9530-F5AED61B22F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00600" y="2356052"/>
            <a:ext cx="3521847" cy="2641385"/>
          </a:xfrm>
          <a:prstGeom prst="rect">
            <a:avLst/>
          </a:prstGeom>
        </p:spPr>
      </p:pic>
      <p:pic>
        <p:nvPicPr>
          <p:cNvPr id="6" name="Picture 5">
            <a:extLst>
              <a:ext uri="{FF2B5EF4-FFF2-40B4-BE49-F238E27FC236}">
                <a16:creationId xmlns:a16="http://schemas.microsoft.com/office/drawing/2014/main" id="{4DF2C004-C5C4-4225-9C1A-9399CB8200C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200" y="2364938"/>
            <a:ext cx="3509999" cy="2632499"/>
          </a:xfrm>
          <a:prstGeom prst="rect">
            <a:avLst/>
          </a:prstGeom>
        </p:spPr>
      </p:pic>
      <p:sp>
        <p:nvSpPr>
          <p:cNvPr id="12" name="TextBox 11">
            <a:extLst>
              <a:ext uri="{FF2B5EF4-FFF2-40B4-BE49-F238E27FC236}">
                <a16:creationId xmlns:a16="http://schemas.microsoft.com/office/drawing/2014/main" id="{93C98176-4567-464B-AF3F-BCC2CDC305B6}"/>
              </a:ext>
            </a:extLst>
          </p:cNvPr>
          <p:cNvSpPr txBox="1"/>
          <p:nvPr/>
        </p:nvSpPr>
        <p:spPr>
          <a:xfrm>
            <a:off x="640706" y="903744"/>
            <a:ext cx="8046094" cy="1384995"/>
          </a:xfrm>
          <a:prstGeom prst="rect">
            <a:avLst/>
          </a:prstGeom>
          <a:noFill/>
        </p:spPr>
        <p:txBody>
          <a:bodyPr wrap="square" rtlCol="0">
            <a:spAutoFit/>
          </a:bodyPr>
          <a:lstStyle/>
          <a:p>
            <a:r>
              <a:rPr lang="en-US" sz="2800" dirty="0"/>
              <a:t>Vehicle tests can be performed in a laboratory or outdoor proving ground.  Laboratory tests include dynamometer and fuel economy tests.</a:t>
            </a:r>
          </a:p>
        </p:txBody>
      </p:sp>
    </p:spTree>
    <p:extLst>
      <p:ext uri="{BB962C8B-B14F-4D97-AF65-F5344CB8AC3E}">
        <p14:creationId xmlns:p14="http://schemas.microsoft.com/office/powerpoint/2010/main" val="213462734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t>29</a:t>
            </a:fld>
            <a:endParaRPr lang="en-US"/>
          </a:p>
        </p:txBody>
      </p:sp>
      <p:sp>
        <p:nvSpPr>
          <p:cNvPr id="8" name="Title 1">
            <a:extLst>
              <a:ext uri="{FF2B5EF4-FFF2-40B4-BE49-F238E27FC236}">
                <a16:creationId xmlns:a16="http://schemas.microsoft.com/office/drawing/2014/main" id="{C95B0A5F-98FF-464B-A992-2F1DB9FB4C62}"/>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Vehicle Laboratory Tests</a:t>
            </a:r>
          </a:p>
        </p:txBody>
      </p:sp>
      <p:pic>
        <p:nvPicPr>
          <p:cNvPr id="7" name="Picture 6">
            <a:extLst>
              <a:ext uri="{FF2B5EF4-FFF2-40B4-BE49-F238E27FC236}">
                <a16:creationId xmlns:a16="http://schemas.microsoft.com/office/drawing/2014/main" id="{ED399E40-C5CD-4423-B9D0-719AE58F89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33400" y="1684528"/>
            <a:ext cx="3581400" cy="2686050"/>
          </a:xfrm>
          <a:prstGeom prst="rect">
            <a:avLst/>
          </a:prstGeom>
        </p:spPr>
      </p:pic>
      <p:sp>
        <p:nvSpPr>
          <p:cNvPr id="11" name="TextBox 10">
            <a:extLst>
              <a:ext uri="{FF2B5EF4-FFF2-40B4-BE49-F238E27FC236}">
                <a16:creationId xmlns:a16="http://schemas.microsoft.com/office/drawing/2014/main" id="{23F32E0D-EE8B-4129-9976-96BF5B8EE963}"/>
              </a:ext>
            </a:extLst>
          </p:cNvPr>
          <p:cNvSpPr txBox="1"/>
          <p:nvPr/>
        </p:nvSpPr>
        <p:spPr>
          <a:xfrm>
            <a:off x="457200" y="4618672"/>
            <a:ext cx="3886199" cy="1200329"/>
          </a:xfrm>
          <a:prstGeom prst="rect">
            <a:avLst/>
          </a:prstGeom>
          <a:noFill/>
        </p:spPr>
        <p:txBody>
          <a:bodyPr wrap="square" rtlCol="0">
            <a:spAutoFit/>
          </a:bodyPr>
          <a:lstStyle/>
          <a:p>
            <a:r>
              <a:rPr lang="en-US" b="1" dirty="0"/>
              <a:t>Figure 13: A hose connected to the tailpipe collects engine exhaust (carbon and other air pollutants released) [8]</a:t>
            </a:r>
          </a:p>
        </p:txBody>
      </p:sp>
      <p:pic>
        <p:nvPicPr>
          <p:cNvPr id="14" name="Picture 13">
            <a:extLst>
              <a:ext uri="{FF2B5EF4-FFF2-40B4-BE49-F238E27FC236}">
                <a16:creationId xmlns:a16="http://schemas.microsoft.com/office/drawing/2014/main" id="{BFA00A5E-94F1-4589-98F5-D72BDE95E141}"/>
              </a:ext>
            </a:extLst>
          </p:cNvPr>
          <p:cNvPicPr>
            <a:picLocks noChangeAspect="1"/>
          </p:cNvPicPr>
          <p:nvPr/>
        </p:nvPicPr>
        <p:blipFill>
          <a:blip r:embed="rId3"/>
          <a:stretch>
            <a:fillRect/>
          </a:stretch>
        </p:blipFill>
        <p:spPr>
          <a:xfrm>
            <a:off x="4686450" y="1684528"/>
            <a:ext cx="3639362" cy="2748508"/>
          </a:xfrm>
          <a:prstGeom prst="rect">
            <a:avLst/>
          </a:prstGeom>
        </p:spPr>
      </p:pic>
      <p:sp>
        <p:nvSpPr>
          <p:cNvPr id="15" name="TextBox 14">
            <a:extLst>
              <a:ext uri="{FF2B5EF4-FFF2-40B4-BE49-F238E27FC236}">
                <a16:creationId xmlns:a16="http://schemas.microsoft.com/office/drawing/2014/main" id="{DADF6DD5-4F86-407D-B9EC-26398D1C7965}"/>
              </a:ext>
            </a:extLst>
          </p:cNvPr>
          <p:cNvSpPr txBox="1"/>
          <p:nvPr/>
        </p:nvSpPr>
        <p:spPr>
          <a:xfrm>
            <a:off x="4610100" y="4618672"/>
            <a:ext cx="3886199" cy="1477328"/>
          </a:xfrm>
          <a:prstGeom prst="rect">
            <a:avLst/>
          </a:prstGeom>
          <a:noFill/>
        </p:spPr>
        <p:txBody>
          <a:bodyPr wrap="square" rtlCol="0">
            <a:spAutoFit/>
          </a:bodyPr>
          <a:lstStyle/>
          <a:p>
            <a:r>
              <a:rPr lang="en-US" b="1" dirty="0"/>
              <a:t>Figure 14: Carbon in the exhaust is measured to calculate the amount of fuel burned more accurately than using a fuel gauge. [8]</a:t>
            </a:r>
          </a:p>
        </p:txBody>
      </p:sp>
    </p:spTree>
    <p:extLst>
      <p:ext uri="{BB962C8B-B14F-4D97-AF65-F5344CB8AC3E}">
        <p14:creationId xmlns:p14="http://schemas.microsoft.com/office/powerpoint/2010/main" val="355075476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3</a:t>
            </a:fld>
            <a:endParaRPr lang="en-US">
              <a:solidFill>
                <a:schemeClr val="tx1"/>
              </a:solidFill>
            </a:endParaRPr>
          </a:p>
        </p:txBody>
      </p:sp>
      <p:sp>
        <p:nvSpPr>
          <p:cNvPr id="3" name="Title 1"/>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Emergency Information</a:t>
            </a:r>
          </a:p>
        </p:txBody>
      </p:sp>
      <p:sp>
        <p:nvSpPr>
          <p:cNvPr id="4" name="TextBox 3"/>
          <p:cNvSpPr txBox="1"/>
          <p:nvPr/>
        </p:nvSpPr>
        <p:spPr>
          <a:xfrm>
            <a:off x="372177" y="1219200"/>
            <a:ext cx="4953000" cy="523220"/>
          </a:xfrm>
          <a:prstGeom prst="rect">
            <a:avLst/>
          </a:prstGeom>
          <a:noFill/>
        </p:spPr>
        <p:txBody>
          <a:bodyPr wrap="square" rtlCol="0">
            <a:spAutoFit/>
          </a:bodyPr>
          <a:lstStyle/>
          <a:p>
            <a:r>
              <a:rPr lang="en-US" sz="2800" dirty="0"/>
              <a:t>Emergency number: call 911</a:t>
            </a:r>
          </a:p>
        </p:txBody>
      </p:sp>
      <p:sp>
        <p:nvSpPr>
          <p:cNvPr id="5" name="TextBox 4"/>
          <p:cNvSpPr txBox="1"/>
          <p:nvPr/>
        </p:nvSpPr>
        <p:spPr>
          <a:xfrm>
            <a:off x="372177" y="1828800"/>
            <a:ext cx="8458200" cy="954107"/>
          </a:xfrm>
          <a:prstGeom prst="rect">
            <a:avLst/>
          </a:prstGeom>
          <a:noFill/>
        </p:spPr>
        <p:txBody>
          <a:bodyPr wrap="square" rtlCol="0">
            <a:spAutoFit/>
          </a:bodyPr>
          <a:lstStyle/>
          <a:p>
            <a:r>
              <a:rPr lang="en-US" sz="2800" dirty="0"/>
              <a:t>UAB Campus Police Emergency Number: </a:t>
            </a:r>
          </a:p>
          <a:p>
            <a:r>
              <a:rPr lang="en-US" sz="2800" dirty="0"/>
              <a:t>205-934-3535 </a:t>
            </a:r>
          </a:p>
        </p:txBody>
      </p:sp>
      <p:sp>
        <p:nvSpPr>
          <p:cNvPr id="7" name="TextBox 6"/>
          <p:cNvSpPr txBox="1"/>
          <p:nvPr/>
        </p:nvSpPr>
        <p:spPr>
          <a:xfrm>
            <a:off x="-685800" y="3048000"/>
            <a:ext cx="8001000" cy="523220"/>
          </a:xfrm>
          <a:prstGeom prst="rect">
            <a:avLst/>
          </a:prstGeom>
          <a:noFill/>
        </p:spPr>
        <p:txBody>
          <a:bodyPr wrap="square" rtlCol="0">
            <a:spAutoFit/>
          </a:bodyPr>
          <a:lstStyle/>
          <a:p>
            <a:pPr algn="ctr"/>
            <a:r>
              <a:rPr lang="en-US" sz="2800" dirty="0"/>
              <a:t>UAB Occupational Health &amp; Safety :</a:t>
            </a:r>
          </a:p>
        </p:txBody>
      </p:sp>
      <p:sp>
        <p:nvSpPr>
          <p:cNvPr id="9" name="TextBox 8"/>
          <p:cNvSpPr txBox="1"/>
          <p:nvPr/>
        </p:nvSpPr>
        <p:spPr>
          <a:xfrm>
            <a:off x="1124551" y="3886200"/>
            <a:ext cx="7848600" cy="954107"/>
          </a:xfrm>
          <a:prstGeom prst="rect">
            <a:avLst/>
          </a:prstGeom>
          <a:noFill/>
        </p:spPr>
        <p:txBody>
          <a:bodyPr wrap="square" rtlCol="0">
            <a:spAutoFit/>
          </a:bodyPr>
          <a:lstStyle/>
          <a:p>
            <a:r>
              <a:rPr lang="en-US" sz="2800" b="1" u="sng" dirty="0"/>
              <a:t>Main Office Address</a:t>
            </a:r>
          </a:p>
          <a:p>
            <a:r>
              <a:rPr lang="en-US" sz="2800" dirty="0"/>
              <a:t>933 19th St. S Suite 445 Birmingham, AL 35205-3703 </a:t>
            </a:r>
          </a:p>
        </p:txBody>
      </p:sp>
      <p:sp>
        <p:nvSpPr>
          <p:cNvPr id="10" name="TextBox 9"/>
          <p:cNvSpPr txBox="1"/>
          <p:nvPr/>
        </p:nvSpPr>
        <p:spPr>
          <a:xfrm>
            <a:off x="1143802" y="5496580"/>
            <a:ext cx="7238198" cy="523220"/>
          </a:xfrm>
          <a:prstGeom prst="rect">
            <a:avLst/>
          </a:prstGeom>
          <a:noFill/>
        </p:spPr>
        <p:txBody>
          <a:bodyPr wrap="square" rtlCol="0">
            <a:spAutoFit/>
          </a:bodyPr>
          <a:lstStyle/>
          <a:p>
            <a:r>
              <a:rPr lang="en-US" sz="2800" b="1" u="sng" dirty="0"/>
              <a:t>Main Office Phone:  </a:t>
            </a:r>
            <a:r>
              <a:rPr lang="en-US" sz="2800" dirty="0"/>
              <a:t>205-934-2487 </a:t>
            </a:r>
          </a:p>
        </p:txBody>
      </p:sp>
    </p:spTree>
    <p:extLst>
      <p:ext uri="{BB962C8B-B14F-4D97-AF65-F5344CB8AC3E}">
        <p14:creationId xmlns:p14="http://schemas.microsoft.com/office/powerpoint/2010/main" val="1902720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t>30</a:t>
            </a:fld>
            <a:endParaRPr lang="en-US"/>
          </a:p>
        </p:txBody>
      </p:sp>
      <p:sp>
        <p:nvSpPr>
          <p:cNvPr id="3" name="TextBox 2"/>
          <p:cNvSpPr txBox="1"/>
          <p:nvPr/>
        </p:nvSpPr>
        <p:spPr>
          <a:xfrm>
            <a:off x="640706" y="903744"/>
            <a:ext cx="8046094" cy="5262979"/>
          </a:xfrm>
          <a:prstGeom prst="rect">
            <a:avLst/>
          </a:prstGeom>
          <a:noFill/>
        </p:spPr>
        <p:txBody>
          <a:bodyPr wrap="square" rtlCol="0">
            <a:spAutoFit/>
          </a:bodyPr>
          <a:lstStyle/>
          <a:p>
            <a:r>
              <a:rPr lang="en-US" sz="2800" dirty="0"/>
              <a:t>Purpose of Proving Ground Testing:</a:t>
            </a:r>
          </a:p>
          <a:p>
            <a:pPr marL="457200" indent="-457200">
              <a:buFont typeface="Wingdings" panose="05000000000000000000" pitchFamily="2" charset="2"/>
              <a:buChar char="Ø"/>
            </a:pPr>
            <a:r>
              <a:rPr lang="en-US" sz="2800" dirty="0"/>
              <a:t>Test for different driving and weather conditions, such as ice.</a:t>
            </a:r>
          </a:p>
          <a:p>
            <a:pPr marL="457200" indent="-457200">
              <a:buFont typeface="Wingdings" panose="05000000000000000000" pitchFamily="2" charset="2"/>
              <a:buChar char="Ø"/>
            </a:pPr>
            <a:r>
              <a:rPr lang="en-US" sz="2800" dirty="0"/>
              <a:t>Test different road environments, such as inclines and banked curves.</a:t>
            </a:r>
          </a:p>
          <a:p>
            <a:pPr marL="457200" indent="-457200">
              <a:buFont typeface="Wingdings" panose="05000000000000000000" pitchFamily="2" charset="2"/>
              <a:buChar char="Ø"/>
            </a:pPr>
            <a:r>
              <a:rPr lang="en-US" sz="2800" dirty="0"/>
              <a:t>Test both on and off-road conditions.</a:t>
            </a:r>
          </a:p>
          <a:p>
            <a:pPr marL="457200" indent="-457200">
              <a:buFont typeface="Wingdings" panose="05000000000000000000" pitchFamily="2" charset="2"/>
              <a:buChar char="Ø"/>
            </a:pPr>
            <a:r>
              <a:rPr lang="en-US" sz="2800" dirty="0"/>
              <a:t>Perform Certification and Homologation services (Homologation = process of certifying or approving a product to indicate that it meets regulatory standards and specifications, such as safety and technical requirements)</a:t>
            </a:r>
          </a:p>
          <a:p>
            <a:pPr marL="457200" indent="-457200">
              <a:buFont typeface="Wingdings" panose="05000000000000000000" pitchFamily="2" charset="2"/>
              <a:buChar char="Ø"/>
            </a:pPr>
            <a:endParaRPr lang="en-US" sz="2800" dirty="0"/>
          </a:p>
        </p:txBody>
      </p:sp>
      <p:sp>
        <p:nvSpPr>
          <p:cNvPr id="8" name="Title 1">
            <a:extLst>
              <a:ext uri="{FF2B5EF4-FFF2-40B4-BE49-F238E27FC236}">
                <a16:creationId xmlns:a16="http://schemas.microsoft.com/office/drawing/2014/main" id="{C95B0A5F-98FF-464B-A992-2F1DB9FB4C62}"/>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Proving Ground Tests</a:t>
            </a:r>
          </a:p>
        </p:txBody>
      </p:sp>
    </p:spTree>
    <p:extLst>
      <p:ext uri="{BB962C8B-B14F-4D97-AF65-F5344CB8AC3E}">
        <p14:creationId xmlns:p14="http://schemas.microsoft.com/office/powerpoint/2010/main" val="209889577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t>31</a:t>
            </a:fld>
            <a:endParaRPr lang="en-US"/>
          </a:p>
        </p:txBody>
      </p:sp>
      <p:sp>
        <p:nvSpPr>
          <p:cNvPr id="3" name="TextBox 2"/>
          <p:cNvSpPr txBox="1"/>
          <p:nvPr/>
        </p:nvSpPr>
        <p:spPr>
          <a:xfrm>
            <a:off x="640706" y="903744"/>
            <a:ext cx="8046094" cy="3108543"/>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t>Performance Circuits for sustained high-speed tests.</a:t>
            </a:r>
          </a:p>
          <a:p>
            <a:pPr marL="457200" indent="-457200">
              <a:buFont typeface="Wingdings" panose="05000000000000000000" pitchFamily="2" charset="2"/>
              <a:buChar char="Ø"/>
            </a:pPr>
            <a:r>
              <a:rPr lang="en-US" sz="2800" dirty="0"/>
              <a:t>Test on varieties of road surfaces.</a:t>
            </a:r>
          </a:p>
          <a:p>
            <a:pPr marL="457200" indent="-457200">
              <a:buFont typeface="Wingdings" panose="05000000000000000000" pitchFamily="2" charset="2"/>
              <a:buChar char="Ø"/>
            </a:pPr>
            <a:r>
              <a:rPr lang="en-US" sz="2800" dirty="0"/>
              <a:t>Graded hills for testing brakes, clutch, driveline loading, shocks.</a:t>
            </a:r>
          </a:p>
          <a:p>
            <a:pPr marL="457200" indent="-457200">
              <a:buFont typeface="Wingdings" panose="05000000000000000000" pitchFamily="2" charset="2"/>
              <a:buChar char="Ø"/>
            </a:pPr>
            <a:r>
              <a:rPr lang="en-US" sz="2800" dirty="0"/>
              <a:t>Noise testing for exterior/interior noise levels.</a:t>
            </a:r>
          </a:p>
          <a:p>
            <a:pPr marL="457200" indent="-457200">
              <a:buFont typeface="Wingdings" panose="05000000000000000000" pitchFamily="2" charset="2"/>
              <a:buChar char="Ø"/>
            </a:pPr>
            <a:endParaRPr lang="en-US" sz="2800" dirty="0"/>
          </a:p>
        </p:txBody>
      </p:sp>
      <p:sp>
        <p:nvSpPr>
          <p:cNvPr id="8" name="Title 1">
            <a:extLst>
              <a:ext uri="{FF2B5EF4-FFF2-40B4-BE49-F238E27FC236}">
                <a16:creationId xmlns:a16="http://schemas.microsoft.com/office/drawing/2014/main" id="{C95B0A5F-98FF-464B-A992-2F1DB9FB4C62}"/>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Proving Ground Tests (On-road)</a:t>
            </a:r>
          </a:p>
        </p:txBody>
      </p:sp>
      <p:sp>
        <p:nvSpPr>
          <p:cNvPr id="11" name="TextBox 10">
            <a:extLst>
              <a:ext uri="{FF2B5EF4-FFF2-40B4-BE49-F238E27FC236}">
                <a16:creationId xmlns:a16="http://schemas.microsoft.com/office/drawing/2014/main" id="{D0831995-CBD9-4A7E-8DDE-7C7E4C75104C}"/>
              </a:ext>
            </a:extLst>
          </p:cNvPr>
          <p:cNvSpPr txBox="1"/>
          <p:nvPr/>
        </p:nvSpPr>
        <p:spPr>
          <a:xfrm>
            <a:off x="218983" y="6412468"/>
            <a:ext cx="6486617" cy="369332"/>
          </a:xfrm>
          <a:prstGeom prst="rect">
            <a:avLst/>
          </a:prstGeom>
          <a:noFill/>
        </p:spPr>
        <p:txBody>
          <a:bodyPr wrap="square" rtlCol="0">
            <a:spAutoFit/>
          </a:bodyPr>
          <a:lstStyle/>
          <a:p>
            <a:r>
              <a:rPr lang="en-US" b="1" dirty="0"/>
              <a:t>Figure 15: On-road Proving Ground Surfaces [9]</a:t>
            </a:r>
          </a:p>
        </p:txBody>
      </p:sp>
      <p:pic>
        <p:nvPicPr>
          <p:cNvPr id="12" name="Picture 11">
            <a:extLst>
              <a:ext uri="{FF2B5EF4-FFF2-40B4-BE49-F238E27FC236}">
                <a16:creationId xmlns:a16="http://schemas.microsoft.com/office/drawing/2014/main" id="{B9C4861A-00F9-4F9C-853B-A4469017D086}"/>
              </a:ext>
            </a:extLst>
          </p:cNvPr>
          <p:cNvPicPr>
            <a:picLocks noChangeAspect="1"/>
          </p:cNvPicPr>
          <p:nvPr/>
        </p:nvPicPr>
        <p:blipFill>
          <a:blip r:embed="rId2"/>
          <a:stretch>
            <a:fillRect/>
          </a:stretch>
        </p:blipFill>
        <p:spPr>
          <a:xfrm>
            <a:off x="637747" y="3593068"/>
            <a:ext cx="3401939" cy="2763002"/>
          </a:xfrm>
          <a:prstGeom prst="rect">
            <a:avLst/>
          </a:prstGeom>
        </p:spPr>
      </p:pic>
      <p:pic>
        <p:nvPicPr>
          <p:cNvPr id="13" name="Picture 12">
            <a:extLst>
              <a:ext uri="{FF2B5EF4-FFF2-40B4-BE49-F238E27FC236}">
                <a16:creationId xmlns:a16="http://schemas.microsoft.com/office/drawing/2014/main" id="{36D8AD0F-019C-4A9B-9DEF-FC995AE65115}"/>
              </a:ext>
            </a:extLst>
          </p:cNvPr>
          <p:cNvPicPr>
            <a:picLocks noChangeAspect="1"/>
          </p:cNvPicPr>
          <p:nvPr/>
        </p:nvPicPr>
        <p:blipFill>
          <a:blip r:embed="rId3"/>
          <a:stretch>
            <a:fillRect/>
          </a:stretch>
        </p:blipFill>
        <p:spPr>
          <a:xfrm>
            <a:off x="4648200" y="3580578"/>
            <a:ext cx="3581400" cy="2863524"/>
          </a:xfrm>
          <a:prstGeom prst="rect">
            <a:avLst/>
          </a:prstGeom>
        </p:spPr>
      </p:pic>
    </p:spTree>
    <p:extLst>
      <p:ext uri="{BB962C8B-B14F-4D97-AF65-F5344CB8AC3E}">
        <p14:creationId xmlns:p14="http://schemas.microsoft.com/office/powerpoint/2010/main" val="3128637444"/>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t>32</a:t>
            </a:fld>
            <a:endParaRPr lang="en-US"/>
          </a:p>
        </p:txBody>
      </p:sp>
      <p:sp>
        <p:nvSpPr>
          <p:cNvPr id="3" name="TextBox 2"/>
          <p:cNvSpPr txBox="1"/>
          <p:nvPr/>
        </p:nvSpPr>
        <p:spPr>
          <a:xfrm>
            <a:off x="640706" y="903744"/>
            <a:ext cx="7969894" cy="2677656"/>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t>High and low friction surfaces.</a:t>
            </a:r>
          </a:p>
          <a:p>
            <a:pPr marL="457200" indent="-457200">
              <a:buFont typeface="Wingdings" panose="05000000000000000000" pitchFamily="2" charset="2"/>
              <a:buChar char="Ø"/>
            </a:pPr>
            <a:r>
              <a:rPr lang="en-US" sz="2800" dirty="0"/>
              <a:t>Left/Right Gradient slope (rollover testing).</a:t>
            </a:r>
          </a:p>
          <a:p>
            <a:pPr marL="457200" indent="-457200">
              <a:buFont typeface="Wingdings" panose="05000000000000000000" pitchFamily="2" charset="2"/>
              <a:buChar char="Ø"/>
            </a:pPr>
            <a:r>
              <a:rPr lang="en-US" sz="2800" dirty="0"/>
              <a:t>Loose and firm surfaces of varying density.</a:t>
            </a:r>
          </a:p>
          <a:p>
            <a:pPr marL="457200" indent="-457200">
              <a:buFont typeface="Wingdings" panose="05000000000000000000" pitchFamily="2" charset="2"/>
              <a:buChar char="Ø"/>
            </a:pPr>
            <a:r>
              <a:rPr lang="en-US" sz="2800" dirty="0"/>
              <a:t>Curb climbing (chassis/suspension and vehicle clearance).</a:t>
            </a:r>
          </a:p>
          <a:p>
            <a:pPr marL="457200" indent="-457200">
              <a:buFont typeface="Wingdings" panose="05000000000000000000" pitchFamily="2" charset="2"/>
              <a:buChar char="Ø"/>
            </a:pPr>
            <a:r>
              <a:rPr lang="en-US" sz="2800" dirty="0"/>
              <a:t>Traction in water-covered or muddy surfaces.</a:t>
            </a:r>
          </a:p>
        </p:txBody>
      </p:sp>
      <p:sp>
        <p:nvSpPr>
          <p:cNvPr id="8" name="Title 1">
            <a:extLst>
              <a:ext uri="{FF2B5EF4-FFF2-40B4-BE49-F238E27FC236}">
                <a16:creationId xmlns:a16="http://schemas.microsoft.com/office/drawing/2014/main" id="{C95B0A5F-98FF-464B-A992-2F1DB9FB4C62}"/>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Proving Ground Tests (Off-road)</a:t>
            </a:r>
          </a:p>
        </p:txBody>
      </p:sp>
      <p:pic>
        <p:nvPicPr>
          <p:cNvPr id="9" name="Picture 8">
            <a:extLst>
              <a:ext uri="{FF2B5EF4-FFF2-40B4-BE49-F238E27FC236}">
                <a16:creationId xmlns:a16="http://schemas.microsoft.com/office/drawing/2014/main" id="{4802E2A7-61E2-40D0-AB34-C85480F9E7FE}"/>
              </a:ext>
            </a:extLst>
          </p:cNvPr>
          <p:cNvPicPr>
            <a:picLocks noChangeAspect="1"/>
          </p:cNvPicPr>
          <p:nvPr/>
        </p:nvPicPr>
        <p:blipFill>
          <a:blip r:embed="rId2"/>
          <a:stretch>
            <a:fillRect/>
          </a:stretch>
        </p:blipFill>
        <p:spPr>
          <a:xfrm>
            <a:off x="304800" y="3658266"/>
            <a:ext cx="3505950" cy="2742534"/>
          </a:xfrm>
          <a:prstGeom prst="rect">
            <a:avLst/>
          </a:prstGeom>
        </p:spPr>
      </p:pic>
      <p:pic>
        <p:nvPicPr>
          <p:cNvPr id="10" name="Picture 9">
            <a:extLst>
              <a:ext uri="{FF2B5EF4-FFF2-40B4-BE49-F238E27FC236}">
                <a16:creationId xmlns:a16="http://schemas.microsoft.com/office/drawing/2014/main" id="{CE798A84-3AB8-4041-A001-B60D19A70525}"/>
              </a:ext>
            </a:extLst>
          </p:cNvPr>
          <p:cNvPicPr>
            <a:picLocks noChangeAspect="1"/>
          </p:cNvPicPr>
          <p:nvPr/>
        </p:nvPicPr>
        <p:blipFill>
          <a:blip r:embed="rId3"/>
          <a:stretch>
            <a:fillRect/>
          </a:stretch>
        </p:blipFill>
        <p:spPr>
          <a:xfrm>
            <a:off x="4708169" y="3506400"/>
            <a:ext cx="3595388" cy="2894400"/>
          </a:xfrm>
          <a:prstGeom prst="rect">
            <a:avLst/>
          </a:prstGeom>
        </p:spPr>
      </p:pic>
      <p:sp>
        <p:nvSpPr>
          <p:cNvPr id="11" name="TextBox 10">
            <a:extLst>
              <a:ext uri="{FF2B5EF4-FFF2-40B4-BE49-F238E27FC236}">
                <a16:creationId xmlns:a16="http://schemas.microsoft.com/office/drawing/2014/main" id="{D0831995-CBD9-4A7E-8DDE-7C7E4C75104C}"/>
              </a:ext>
            </a:extLst>
          </p:cNvPr>
          <p:cNvSpPr txBox="1"/>
          <p:nvPr/>
        </p:nvSpPr>
        <p:spPr>
          <a:xfrm>
            <a:off x="218983" y="6412468"/>
            <a:ext cx="6486617" cy="369332"/>
          </a:xfrm>
          <a:prstGeom prst="rect">
            <a:avLst/>
          </a:prstGeom>
          <a:noFill/>
        </p:spPr>
        <p:txBody>
          <a:bodyPr wrap="square" rtlCol="0">
            <a:spAutoFit/>
          </a:bodyPr>
          <a:lstStyle/>
          <a:p>
            <a:r>
              <a:rPr lang="en-US" b="1" dirty="0"/>
              <a:t>Figure 16: Off-road Proving Ground Surfaces [9]</a:t>
            </a:r>
          </a:p>
        </p:txBody>
      </p:sp>
    </p:spTree>
    <p:extLst>
      <p:ext uri="{BB962C8B-B14F-4D97-AF65-F5344CB8AC3E}">
        <p14:creationId xmlns:p14="http://schemas.microsoft.com/office/powerpoint/2010/main" val="33972618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t>33</a:t>
            </a:fld>
            <a:endParaRPr lang="en-US"/>
          </a:p>
        </p:txBody>
      </p:sp>
      <p:sp>
        <p:nvSpPr>
          <p:cNvPr id="3" name="TextBox 2"/>
          <p:cNvSpPr txBox="1"/>
          <p:nvPr/>
        </p:nvSpPr>
        <p:spPr>
          <a:xfrm>
            <a:off x="228600" y="1073289"/>
            <a:ext cx="8763000" cy="5632311"/>
          </a:xfrm>
          <a:prstGeom prst="rect">
            <a:avLst/>
          </a:prstGeom>
          <a:noFill/>
        </p:spPr>
        <p:txBody>
          <a:bodyPr wrap="square" rtlCol="0">
            <a:spAutoFit/>
          </a:bodyPr>
          <a:lstStyle/>
          <a:p>
            <a:r>
              <a:rPr lang="en-US" sz="2000" dirty="0">
                <a:latin typeface="+mj-lt"/>
                <a:cs typeface="Times New Roman" panose="02020603050405020304" pitchFamily="18" charset="0"/>
              </a:rPr>
              <a:t>[1] “Lessons Learned at UC Berkeley”. </a:t>
            </a:r>
            <a:r>
              <a:rPr lang="en-US" sz="2000" i="1" dirty="0">
                <a:latin typeface="+mj-lt"/>
                <a:cs typeface="Times New Roman" panose="02020603050405020304" pitchFamily="18" charset="0"/>
              </a:rPr>
              <a:t>Berkeley EH&amp;S Office of Environment, Health &amp; Safety</a:t>
            </a:r>
            <a:r>
              <a:rPr lang="en-US" sz="2000" dirty="0">
                <a:latin typeface="+mj-lt"/>
                <a:cs typeface="Times New Roman" panose="02020603050405020304" pitchFamily="18" charset="0"/>
              </a:rPr>
              <a:t>. 2017 [online]. Retrieved from: </a:t>
            </a:r>
            <a:r>
              <a:rPr lang="en-US" sz="2000" dirty="0">
                <a:latin typeface="+mj-lt"/>
                <a:cs typeface="Times New Roman" panose="02020603050405020304" pitchFamily="18" charset="0"/>
                <a:hlinkClick r:id="rId2"/>
              </a:rPr>
              <a:t>http://ehs.berkeley.edu/lessons-learned-uc-berkeley</a:t>
            </a:r>
            <a:endParaRPr lang="en-US" sz="2000" dirty="0">
              <a:latin typeface="+mj-lt"/>
              <a:cs typeface="Times New Roman" panose="02020603050405020304" pitchFamily="18" charset="0"/>
            </a:endParaRPr>
          </a:p>
          <a:p>
            <a:r>
              <a:rPr lang="en-US" sz="2000" dirty="0">
                <a:latin typeface="+mj-lt"/>
                <a:cs typeface="Times New Roman" panose="02020603050405020304" pitchFamily="18" charset="0"/>
              </a:rPr>
              <a:t> </a:t>
            </a:r>
          </a:p>
          <a:p>
            <a:r>
              <a:rPr lang="en-US" sz="2000" dirty="0">
                <a:latin typeface="+mj-lt"/>
                <a:cs typeface="Times New Roman" panose="02020603050405020304" pitchFamily="18" charset="0"/>
              </a:rPr>
              <a:t>[2] A. Agarwal , J. Lang. Department of Electrical Engineering &amp; Computer Science. </a:t>
            </a:r>
            <a:r>
              <a:rPr lang="en-US" sz="2000" i="1" dirty="0">
                <a:latin typeface="+mj-lt"/>
                <a:cs typeface="Times New Roman" panose="02020603050405020304" pitchFamily="18" charset="0"/>
              </a:rPr>
              <a:t>Electrical Safety for Staff and Students in EECS Instructional Laboratories. </a:t>
            </a:r>
            <a:r>
              <a:rPr lang="en-US" sz="2000" dirty="0">
                <a:latin typeface="+mj-lt"/>
                <a:cs typeface="Times New Roman" panose="02020603050405020304" pitchFamily="18" charset="0"/>
              </a:rPr>
              <a:t>Massachusetts Institute of Technology, 2012. Retrieved from: </a:t>
            </a:r>
            <a:r>
              <a:rPr lang="en-US" sz="2000" dirty="0">
                <a:latin typeface="+mj-lt"/>
                <a:cs typeface="Times New Roman" panose="02020603050405020304" pitchFamily="18" charset="0"/>
                <a:hlinkClick r:id="rId3"/>
              </a:rPr>
              <a:t>http://www.eecs.mit.edu/docs/resources/safety_handout-fall2014.pdf</a:t>
            </a:r>
            <a:r>
              <a:rPr lang="en-US" sz="2000" dirty="0">
                <a:latin typeface="+mj-lt"/>
                <a:cs typeface="Times New Roman" panose="02020603050405020304" pitchFamily="18" charset="0"/>
              </a:rPr>
              <a:t>   </a:t>
            </a:r>
          </a:p>
          <a:p>
            <a:endParaRPr lang="en-US" sz="2000" dirty="0">
              <a:latin typeface="+mj-lt"/>
              <a:cs typeface="Times New Roman" panose="02020603050405020304" pitchFamily="18" charset="0"/>
            </a:endParaRPr>
          </a:p>
          <a:p>
            <a:r>
              <a:rPr lang="en-US" sz="2000" dirty="0">
                <a:latin typeface="+mj-lt"/>
                <a:cs typeface="Times New Roman" panose="02020603050405020304" pitchFamily="18" charset="0"/>
              </a:rPr>
              <a:t>[3] Occupational Safety and Health Administration. </a:t>
            </a:r>
            <a:r>
              <a:rPr lang="en-US" sz="2000" i="1" dirty="0">
                <a:latin typeface="+mj-lt"/>
                <a:cs typeface="Times New Roman" panose="02020603050405020304" pitchFamily="18" charset="0"/>
              </a:rPr>
              <a:t>Electrical Safety in the Workplace.</a:t>
            </a:r>
            <a:r>
              <a:rPr lang="en-US" sz="2000" dirty="0">
                <a:latin typeface="+mj-lt"/>
                <a:cs typeface="Times New Roman" panose="02020603050405020304" pitchFamily="18" charset="0"/>
              </a:rPr>
              <a:t> US Government, 2008. Retrieved from: </a:t>
            </a:r>
            <a:r>
              <a:rPr lang="en-US" sz="2000" dirty="0">
                <a:latin typeface="+mj-lt"/>
                <a:cs typeface="Times New Roman" panose="02020603050405020304" pitchFamily="18" charset="0"/>
                <a:hlinkClick r:id="rId4"/>
              </a:rPr>
              <a:t>https://www.osha.gov/dte/grant_materials/fy09/sh-18794-09/electrical_safety_manual.pdf</a:t>
            </a:r>
            <a:endParaRPr lang="en-US" sz="2000" dirty="0">
              <a:latin typeface="+mj-lt"/>
              <a:cs typeface="Times New Roman" panose="02020603050405020304" pitchFamily="18" charset="0"/>
            </a:endParaRPr>
          </a:p>
          <a:p>
            <a:endParaRPr lang="en-US" sz="2000" dirty="0">
              <a:latin typeface="+mj-lt"/>
              <a:cs typeface="Times New Roman" panose="02020603050405020304" pitchFamily="18" charset="0"/>
            </a:endParaRPr>
          </a:p>
          <a:p>
            <a:r>
              <a:rPr lang="en-US" sz="2000" dirty="0">
                <a:latin typeface="+mj-lt"/>
                <a:cs typeface="Times New Roman" panose="02020603050405020304" pitchFamily="18" charset="0"/>
              </a:rPr>
              <a:t>[4] Occupational Safety and Health Administration. “OSHA Fact Sheet”. </a:t>
            </a:r>
            <a:r>
              <a:rPr lang="en-US" sz="2000" i="1" dirty="0">
                <a:latin typeface="+mj-lt"/>
                <a:cs typeface="Times New Roman" panose="02020603050405020304" pitchFamily="18" charset="0"/>
              </a:rPr>
              <a:t>Personal Protective Equipment. </a:t>
            </a:r>
            <a:r>
              <a:rPr lang="en-US" sz="2000" dirty="0">
                <a:latin typeface="+mj-lt"/>
                <a:cs typeface="Times New Roman" panose="02020603050405020304" pitchFamily="18" charset="0"/>
              </a:rPr>
              <a:t>US Government, 2006. Retrieved from: </a:t>
            </a:r>
            <a:r>
              <a:rPr lang="en-US" sz="2000" dirty="0">
                <a:latin typeface="+mj-lt"/>
                <a:cs typeface="Times New Roman" panose="02020603050405020304" pitchFamily="18" charset="0"/>
                <a:hlinkClick r:id="rId5"/>
              </a:rPr>
              <a:t>https://www.osha.gov/OshDoc/data_General_Facts/ppe-factsheet.pdf</a:t>
            </a:r>
            <a:endParaRPr lang="en-US" sz="2000" dirty="0">
              <a:latin typeface="+mj-lt"/>
              <a:cs typeface="Times New Roman" panose="02020603050405020304" pitchFamily="18" charset="0"/>
            </a:endParaRPr>
          </a:p>
          <a:p>
            <a:endParaRPr lang="en-US" sz="2000" dirty="0">
              <a:latin typeface="+mj-lt"/>
              <a:cs typeface="Times New Roman" panose="02020603050405020304" pitchFamily="18" charset="0"/>
            </a:endParaRPr>
          </a:p>
        </p:txBody>
      </p:sp>
      <p:sp>
        <p:nvSpPr>
          <p:cNvPr id="5" name="Title 1">
            <a:extLst>
              <a:ext uri="{FF2B5EF4-FFF2-40B4-BE49-F238E27FC236}">
                <a16:creationId xmlns:a16="http://schemas.microsoft.com/office/drawing/2014/main" id="{7BFD7C74-9B02-45AD-ADC0-80A93B37E39C}"/>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References</a:t>
            </a:r>
          </a:p>
        </p:txBody>
      </p:sp>
    </p:spTree>
    <p:extLst>
      <p:ext uri="{BB962C8B-B14F-4D97-AF65-F5344CB8AC3E}">
        <p14:creationId xmlns:p14="http://schemas.microsoft.com/office/powerpoint/2010/main" val="367154437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t>34</a:t>
            </a:fld>
            <a:endParaRPr lang="en-US"/>
          </a:p>
        </p:txBody>
      </p:sp>
      <p:sp>
        <p:nvSpPr>
          <p:cNvPr id="4" name="TextBox 3"/>
          <p:cNvSpPr txBox="1"/>
          <p:nvPr/>
        </p:nvSpPr>
        <p:spPr>
          <a:xfrm>
            <a:off x="228600" y="1143000"/>
            <a:ext cx="8763000" cy="4708981"/>
          </a:xfrm>
          <a:prstGeom prst="rect">
            <a:avLst/>
          </a:prstGeom>
          <a:noFill/>
        </p:spPr>
        <p:txBody>
          <a:bodyPr wrap="square" rtlCol="0">
            <a:spAutoFit/>
          </a:bodyPr>
          <a:lstStyle/>
          <a:p>
            <a:r>
              <a:rPr lang="en-US" sz="2000" dirty="0">
                <a:cs typeface="Times New Roman" panose="02020603050405020304" pitchFamily="18" charset="0"/>
              </a:rPr>
              <a:t>[5] K. Enns, M. Womochil, et all. “Career &amp; Technical Education”. </a:t>
            </a:r>
            <a:r>
              <a:rPr lang="en-US" sz="2000" i="1" dirty="0">
                <a:cs typeface="Times New Roman" panose="02020603050405020304" pitchFamily="18" charset="0"/>
              </a:rPr>
              <a:t>Laboratory Safety Manual Colorado.</a:t>
            </a:r>
            <a:r>
              <a:rPr lang="en-US" sz="2000" dirty="0">
                <a:cs typeface="Times New Roman" panose="02020603050405020304" pitchFamily="18" charset="0"/>
              </a:rPr>
              <a:t> Colorado State University, 2010. Retrieved from: </a:t>
            </a:r>
            <a:r>
              <a:rPr lang="en-US" sz="2000" dirty="0">
                <a:cs typeface="Times New Roman" panose="02020603050405020304" pitchFamily="18" charset="0"/>
                <a:hlinkClick r:id="rId2"/>
              </a:rPr>
              <a:t>http://www.sd27j.org/cms/lib8/CO01900701/Centricity/Domain/1739/Colorado_Lab_Safety_Manual.pdf</a:t>
            </a:r>
            <a:endParaRPr lang="en-US" sz="2000" dirty="0">
              <a:cs typeface="Times New Roman" panose="02020603050405020304" pitchFamily="18" charset="0"/>
            </a:endParaRPr>
          </a:p>
          <a:p>
            <a:endParaRPr lang="en-US" sz="2000" dirty="0"/>
          </a:p>
          <a:p>
            <a:r>
              <a:rPr lang="en-US" sz="2000" dirty="0"/>
              <a:t>[6] "Shipyard Employment </a:t>
            </a:r>
            <a:r>
              <a:rPr lang="en-US" sz="2000" dirty="0" err="1"/>
              <a:t>eTool</a:t>
            </a:r>
            <a:r>
              <a:rPr lang="en-US" sz="2000" dirty="0"/>
              <a:t>  General Requirements: PPE Selection  Hearing Protection", </a:t>
            </a:r>
            <a:r>
              <a:rPr lang="en-US" sz="2000" i="1" dirty="0"/>
              <a:t>Osha.gov</a:t>
            </a:r>
            <a:r>
              <a:rPr lang="en-US" sz="2000" dirty="0"/>
              <a:t>, 2017. Retrieved from: </a:t>
            </a:r>
            <a:r>
              <a:rPr lang="en-US" sz="2000" dirty="0">
                <a:hlinkClick r:id="rId3"/>
              </a:rPr>
              <a:t>https://www.osha.gov/SLTC/etools/shipyard/standard/ppe/general_ppe/hearing_protection.html</a:t>
            </a:r>
            <a:endParaRPr lang="en-US" sz="2000" dirty="0"/>
          </a:p>
          <a:p>
            <a:endParaRPr lang="en-US" sz="2000" dirty="0"/>
          </a:p>
          <a:p>
            <a:r>
              <a:rPr lang="en-US" sz="2000" dirty="0">
                <a:cs typeface="Times New Roman" panose="02020603050405020304" pitchFamily="18" charset="0"/>
              </a:rPr>
              <a:t>[7]</a:t>
            </a:r>
            <a:r>
              <a:rPr lang="en-US" sz="2000" dirty="0"/>
              <a:t> K. </a:t>
            </a:r>
            <a:r>
              <a:rPr lang="en-US" sz="2000" dirty="0" err="1"/>
              <a:t>Majchrzycka</a:t>
            </a:r>
            <a:r>
              <a:rPr lang="en-US" sz="2000" dirty="0"/>
              <a:t> and P. </a:t>
            </a:r>
            <a:r>
              <a:rPr lang="en-US" sz="2000" dirty="0" err="1"/>
              <a:t>Pietrowski</a:t>
            </a:r>
            <a:r>
              <a:rPr lang="en-US" sz="2000" dirty="0"/>
              <a:t>, "Respiratory protection equipment requirements and selection </a:t>
            </a:r>
            <a:r>
              <a:rPr lang="en-US" sz="2000" dirty="0" err="1"/>
              <a:t>OSHWiki</a:t>
            </a:r>
            <a:r>
              <a:rPr lang="en-US" sz="2000" dirty="0"/>
              <a:t>“. </a:t>
            </a:r>
            <a:r>
              <a:rPr lang="en-US" sz="2000" i="1" dirty="0"/>
              <a:t>Oshwiki.eu</a:t>
            </a:r>
            <a:r>
              <a:rPr lang="en-US" sz="2000" dirty="0"/>
              <a:t>, 2017. Retrieved from: </a:t>
            </a:r>
            <a:r>
              <a:rPr lang="en-US" sz="2000" dirty="0">
                <a:hlinkClick r:id="rId4"/>
              </a:rPr>
              <a:t>https://oshwiki.eu/wiki/Respiratory_protection_equipment_%E2%80%93_requirements_and_selection</a:t>
            </a:r>
            <a:endParaRPr lang="en-US" sz="2000" dirty="0"/>
          </a:p>
          <a:p>
            <a:endParaRPr lang="en-US" sz="2000" dirty="0"/>
          </a:p>
        </p:txBody>
      </p:sp>
      <p:sp>
        <p:nvSpPr>
          <p:cNvPr id="5" name="Title 1">
            <a:extLst>
              <a:ext uri="{FF2B5EF4-FFF2-40B4-BE49-F238E27FC236}">
                <a16:creationId xmlns:a16="http://schemas.microsoft.com/office/drawing/2014/main" id="{2F8F96D2-E2EF-4B7C-8F33-D411E7B6C6F3}"/>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References</a:t>
            </a:r>
          </a:p>
        </p:txBody>
      </p:sp>
    </p:spTree>
    <p:extLst>
      <p:ext uri="{BB962C8B-B14F-4D97-AF65-F5344CB8AC3E}">
        <p14:creationId xmlns:p14="http://schemas.microsoft.com/office/powerpoint/2010/main" val="34097261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t>35</a:t>
            </a:fld>
            <a:endParaRPr lang="en-US"/>
          </a:p>
        </p:txBody>
      </p:sp>
      <p:sp>
        <p:nvSpPr>
          <p:cNvPr id="4" name="TextBox 3"/>
          <p:cNvSpPr txBox="1"/>
          <p:nvPr/>
        </p:nvSpPr>
        <p:spPr>
          <a:xfrm>
            <a:off x="228600" y="1143000"/>
            <a:ext cx="8763000" cy="3170099"/>
          </a:xfrm>
          <a:prstGeom prst="rect">
            <a:avLst/>
          </a:prstGeom>
          <a:noFill/>
        </p:spPr>
        <p:txBody>
          <a:bodyPr wrap="square" rtlCol="0">
            <a:spAutoFit/>
          </a:bodyPr>
          <a:lstStyle/>
          <a:p>
            <a:r>
              <a:rPr lang="en-US" sz="2000" dirty="0">
                <a:cs typeface="Times New Roman" panose="02020603050405020304" pitchFamily="18" charset="0"/>
              </a:rPr>
              <a:t>[8] Unites States Environmental Protection Agency, "Testing at the National Vehicle and Fuel Emissions Laboratory", 2017.</a:t>
            </a:r>
          </a:p>
          <a:p>
            <a:r>
              <a:rPr lang="en-US" sz="2000" dirty="0">
                <a:cs typeface="Times New Roman" panose="02020603050405020304" pitchFamily="18" charset="0"/>
              </a:rPr>
              <a:t>&lt;</a:t>
            </a:r>
            <a:r>
              <a:rPr lang="en-US" sz="2000" dirty="0">
                <a:cs typeface="Times New Roman" panose="02020603050405020304" pitchFamily="18" charset="0"/>
                <a:hlinkClick r:id="rId2"/>
              </a:rPr>
              <a:t>https://www.epa.gov/greenvehicles/testing-national-vehicle-and-fuel-emissions-laboratory</a:t>
            </a:r>
            <a:r>
              <a:rPr lang="en-US" sz="2000" dirty="0">
                <a:cs typeface="Times New Roman" panose="02020603050405020304" pitchFamily="18" charset="0"/>
              </a:rPr>
              <a:t>&gt;</a:t>
            </a:r>
          </a:p>
          <a:p>
            <a:endParaRPr lang="en-US" sz="2000" dirty="0"/>
          </a:p>
          <a:p>
            <a:r>
              <a:rPr lang="en-US" sz="2000" dirty="0"/>
              <a:t>[9] Michigan Technical Resource Park, "Vehicle Testing Courses", 2017.</a:t>
            </a:r>
          </a:p>
          <a:p>
            <a:r>
              <a:rPr lang="en-US" sz="2000" dirty="0"/>
              <a:t>&lt;</a:t>
            </a:r>
            <a:r>
              <a:rPr lang="en-US" sz="2000" dirty="0">
                <a:hlinkClick r:id="rId3"/>
              </a:rPr>
              <a:t>http://www.mitrp.com/vehicle-testing-courses.php</a:t>
            </a:r>
            <a:r>
              <a:rPr lang="en-US" sz="2000" dirty="0"/>
              <a:t>&gt;</a:t>
            </a:r>
          </a:p>
          <a:p>
            <a:endParaRPr lang="en-US" sz="2000" dirty="0"/>
          </a:p>
          <a:p>
            <a:r>
              <a:rPr lang="en-US" sz="2000" dirty="0"/>
              <a:t>[10] HORIBA MIRA, "Proving Ground", 2017, &lt;</a:t>
            </a:r>
            <a:r>
              <a:rPr lang="en-US" sz="2000" dirty="0">
                <a:hlinkClick r:id="rId4"/>
              </a:rPr>
              <a:t>https://www.horiba-mira.com/our-services/vehicle-proving-ground</a:t>
            </a:r>
            <a:r>
              <a:rPr lang="en-US" sz="2000" dirty="0"/>
              <a:t>&gt;</a:t>
            </a:r>
          </a:p>
        </p:txBody>
      </p:sp>
      <p:sp>
        <p:nvSpPr>
          <p:cNvPr id="5" name="Title 1">
            <a:extLst>
              <a:ext uri="{FF2B5EF4-FFF2-40B4-BE49-F238E27FC236}">
                <a16:creationId xmlns:a16="http://schemas.microsoft.com/office/drawing/2014/main" id="{2F8F96D2-E2EF-4B7C-8F33-D411E7B6C6F3}"/>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cs typeface="Times New Roman" panose="02020603050405020304" pitchFamily="18" charset="0"/>
              </a:rPr>
              <a:t>References</a:t>
            </a:r>
          </a:p>
        </p:txBody>
      </p:sp>
    </p:spTree>
    <p:extLst>
      <p:ext uri="{BB962C8B-B14F-4D97-AF65-F5344CB8AC3E}">
        <p14:creationId xmlns:p14="http://schemas.microsoft.com/office/powerpoint/2010/main" val="252682919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4</a:t>
            </a:fld>
            <a:endParaRPr lang="en-US">
              <a:solidFill>
                <a:schemeClr val="tx1"/>
              </a:solidFill>
            </a:endParaRPr>
          </a:p>
        </p:txBody>
      </p:sp>
      <p:sp>
        <p:nvSpPr>
          <p:cNvPr id="4" name="TextBox 3"/>
          <p:cNvSpPr txBox="1"/>
          <p:nvPr/>
        </p:nvSpPr>
        <p:spPr>
          <a:xfrm>
            <a:off x="611124" y="1384207"/>
            <a:ext cx="8226552" cy="1384995"/>
          </a:xfrm>
          <a:prstGeom prst="rect">
            <a:avLst/>
          </a:prstGeom>
          <a:noFill/>
        </p:spPr>
        <p:txBody>
          <a:bodyPr wrap="square" rtlCol="0">
            <a:spAutoFit/>
          </a:bodyPr>
          <a:lstStyle/>
          <a:p>
            <a:r>
              <a:rPr lang="en-US" sz="2800" u="sng" dirty="0"/>
              <a:t>In emergency, contact UAB Police: </a:t>
            </a:r>
          </a:p>
          <a:p>
            <a:pPr marL="914400" lvl="1" indent="-457200">
              <a:buFont typeface="Arial" panose="020B0604020202020204" pitchFamily="34" charset="0"/>
              <a:buChar char="•"/>
            </a:pPr>
            <a:r>
              <a:rPr lang="en-US" sz="2800" dirty="0"/>
              <a:t>From a campus phone - 911 </a:t>
            </a:r>
          </a:p>
          <a:p>
            <a:pPr marL="914400" lvl="1" indent="-457200">
              <a:buFont typeface="Arial" panose="020B0604020202020204" pitchFamily="34" charset="0"/>
              <a:buChar char="•"/>
            </a:pPr>
            <a:r>
              <a:rPr lang="en-US" sz="2800" dirty="0"/>
              <a:t>From a non-campus phone - 205-934-3535 </a:t>
            </a:r>
          </a:p>
        </p:txBody>
      </p:sp>
      <p:sp>
        <p:nvSpPr>
          <p:cNvPr id="9" name="TextBox 8"/>
          <p:cNvSpPr txBox="1"/>
          <p:nvPr/>
        </p:nvSpPr>
        <p:spPr>
          <a:xfrm>
            <a:off x="533400" y="3392031"/>
            <a:ext cx="8382000" cy="2246769"/>
          </a:xfrm>
          <a:prstGeom prst="rect">
            <a:avLst/>
          </a:prstGeom>
          <a:noFill/>
        </p:spPr>
        <p:txBody>
          <a:bodyPr wrap="square" rtlCol="0">
            <a:spAutoFit/>
          </a:bodyPr>
          <a:lstStyle/>
          <a:p>
            <a:r>
              <a:rPr lang="en-US" sz="2800" u="sng" dirty="0"/>
              <a:t>UAB Occupational Health &amp; Safety can be contacted at:</a:t>
            </a:r>
          </a:p>
          <a:p>
            <a:pPr marL="914400" lvl="1" indent="-457200">
              <a:buFont typeface="Arial" panose="020B0604020202020204" pitchFamily="34" charset="0"/>
              <a:buChar char="•"/>
            </a:pPr>
            <a:r>
              <a:rPr lang="en-US" sz="2800" dirty="0"/>
              <a:t>During office hours - 205-934-2487</a:t>
            </a:r>
          </a:p>
          <a:p>
            <a:pPr marL="914400" lvl="1" indent="-457200">
              <a:buFont typeface="Arial" panose="020B0604020202020204" pitchFamily="34" charset="0"/>
              <a:buChar char="•"/>
            </a:pPr>
            <a:r>
              <a:rPr lang="en-US" sz="2800" dirty="0"/>
              <a:t>After office hours and during holidays - contact OH&amp;S Director on call through UAB police</a:t>
            </a:r>
          </a:p>
          <a:p>
            <a:endParaRPr lang="en-US" sz="2800" dirty="0"/>
          </a:p>
        </p:txBody>
      </p:sp>
      <p:sp>
        <p:nvSpPr>
          <p:cNvPr id="6" name="Title 1">
            <a:extLst>
              <a:ext uri="{FF2B5EF4-FFF2-40B4-BE49-F238E27FC236}">
                <a16:creationId xmlns:a16="http://schemas.microsoft.com/office/drawing/2014/main" id="{D43DD94A-0C1C-4757-BE78-C24EBBA3ADEE}"/>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latin typeface="+mn-lt"/>
                <a:cs typeface="Times New Roman" panose="02020603050405020304" pitchFamily="18" charset="0"/>
              </a:rPr>
              <a:t>Emergency Information</a:t>
            </a:r>
          </a:p>
        </p:txBody>
      </p:sp>
    </p:spTree>
    <p:extLst>
      <p:ext uri="{BB962C8B-B14F-4D97-AF65-F5344CB8AC3E}">
        <p14:creationId xmlns:p14="http://schemas.microsoft.com/office/powerpoint/2010/main" val="6121435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6D675736-931E-4B91-99D8-58964A72BC5F}" type="slidenum">
              <a:rPr lang="en-US" smtClean="0">
                <a:solidFill>
                  <a:schemeClr val="tx1"/>
                </a:solidFill>
              </a:rPr>
              <a:pPr/>
              <a:t>5</a:t>
            </a:fld>
            <a:endParaRPr lang="en-US" dirty="0">
              <a:solidFill>
                <a:schemeClr val="tx1"/>
              </a:solidFill>
            </a:endParaRPr>
          </a:p>
        </p:txBody>
      </p:sp>
      <p:sp>
        <p:nvSpPr>
          <p:cNvPr id="4" name="TextBox 3"/>
          <p:cNvSpPr txBox="1"/>
          <p:nvPr/>
        </p:nvSpPr>
        <p:spPr>
          <a:xfrm>
            <a:off x="762000" y="1516082"/>
            <a:ext cx="7467600" cy="3970318"/>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t>Disregard of safety procedure can and will put not only the student’s Health in jeopardy but everyone in the Lab</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Disregard of safety procedures can and will lead to costly damages of Lab equipment</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Disregard of Safety Procedure can and will lead to serious injuries and possible death. </a:t>
            </a:r>
          </a:p>
        </p:txBody>
      </p:sp>
      <p:sp>
        <p:nvSpPr>
          <p:cNvPr id="5" name="Title 1">
            <a:extLst>
              <a:ext uri="{FF2B5EF4-FFF2-40B4-BE49-F238E27FC236}">
                <a16:creationId xmlns:a16="http://schemas.microsoft.com/office/drawing/2014/main" id="{72AC265A-B5E8-4525-8006-7D963EAAA68C}"/>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ea typeface="Tahoma" panose="020B0604030504040204" pitchFamily="34" charset="0"/>
                <a:cs typeface="Times New Roman" panose="02020603050405020304" pitchFamily="18" charset="0"/>
              </a:rPr>
              <a:t>Why Is Safety Important?</a:t>
            </a:r>
          </a:p>
        </p:txBody>
      </p:sp>
    </p:spTree>
    <p:extLst>
      <p:ext uri="{BB962C8B-B14F-4D97-AF65-F5344CB8AC3E}">
        <p14:creationId xmlns:p14="http://schemas.microsoft.com/office/powerpoint/2010/main" val="29117453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6</a:t>
            </a:fld>
            <a:endParaRPr lang="en-US" dirty="0">
              <a:solidFill>
                <a:schemeClr val="tx1"/>
              </a:solidFill>
            </a:endParaRPr>
          </a:p>
        </p:txBody>
      </p:sp>
      <p:sp>
        <p:nvSpPr>
          <p:cNvPr id="3" name="TextBox 2"/>
          <p:cNvSpPr txBox="1"/>
          <p:nvPr/>
        </p:nvSpPr>
        <p:spPr>
          <a:xfrm>
            <a:off x="990600" y="1143000"/>
            <a:ext cx="7467600" cy="1815882"/>
          </a:xfrm>
          <a:prstGeom prst="rect">
            <a:avLst/>
          </a:prstGeom>
          <a:noFill/>
        </p:spPr>
        <p:txBody>
          <a:bodyPr wrap="square" rtlCol="0">
            <a:spAutoFit/>
          </a:bodyPr>
          <a:lstStyle/>
          <a:p>
            <a:r>
              <a:rPr lang="en-US" sz="2800" dirty="0">
                <a:latin typeface="+mj-lt"/>
                <a:cs typeface="Times New Roman" panose="02020603050405020304" pitchFamily="18" charset="0"/>
              </a:rPr>
              <a:t>To find the answer to this question, it is beneficial to take a look at what happens in various labs and work spaces that did not use appropriate safety measures. </a:t>
            </a:r>
          </a:p>
        </p:txBody>
      </p:sp>
      <p:sp>
        <p:nvSpPr>
          <p:cNvPr id="5" name="TextBox 4"/>
          <p:cNvSpPr txBox="1"/>
          <p:nvPr/>
        </p:nvSpPr>
        <p:spPr>
          <a:xfrm>
            <a:off x="2057400" y="3124200"/>
            <a:ext cx="5295900" cy="3539430"/>
          </a:xfrm>
          <a:prstGeom prst="rect">
            <a:avLst/>
          </a:prstGeom>
          <a:noFill/>
        </p:spPr>
        <p:txBody>
          <a:bodyPr wrap="square" rtlCol="0">
            <a:spAutoFit/>
          </a:bodyPr>
          <a:lstStyle/>
          <a:p>
            <a:pPr marL="457200" indent="-457200">
              <a:buFont typeface="Wingdings" panose="05000000000000000000" pitchFamily="2" charset="2"/>
              <a:buChar char="Ø"/>
            </a:pPr>
            <a:r>
              <a:rPr lang="en-US" sz="2800" dirty="0"/>
              <a:t>A handout of General Laboratory Safety will be provided </a:t>
            </a:r>
          </a:p>
          <a:p>
            <a:pPr marL="457200" indent="-457200">
              <a:buFont typeface="Wingdings" panose="05000000000000000000" pitchFamily="2" charset="2"/>
              <a:buChar char="Ø"/>
            </a:pPr>
            <a:endParaRPr lang="en-US" sz="2800" dirty="0"/>
          </a:p>
          <a:p>
            <a:pPr marL="457200" indent="-457200">
              <a:buFont typeface="Wingdings" panose="05000000000000000000" pitchFamily="2" charset="2"/>
              <a:buChar char="Ø"/>
            </a:pPr>
            <a:r>
              <a:rPr lang="en-US" sz="2800" dirty="0"/>
              <a:t>A handout on examples of disregarding safety in the lab will be provided</a:t>
            </a:r>
          </a:p>
          <a:p>
            <a:pPr marL="457200" indent="-457200">
              <a:buFont typeface="Wingdings" panose="05000000000000000000" pitchFamily="2" charset="2"/>
              <a:buChar char="Ø"/>
            </a:pPr>
            <a:endParaRPr lang="en-US" sz="2800" dirty="0"/>
          </a:p>
        </p:txBody>
      </p:sp>
      <p:sp>
        <p:nvSpPr>
          <p:cNvPr id="7" name="Title 1">
            <a:extLst>
              <a:ext uri="{FF2B5EF4-FFF2-40B4-BE49-F238E27FC236}">
                <a16:creationId xmlns:a16="http://schemas.microsoft.com/office/drawing/2014/main" id="{4FADFE1A-DFC0-4D36-AA20-7B958F887F27}"/>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ea typeface="Tahoma" panose="020B0604030504040204" pitchFamily="34" charset="0"/>
                <a:cs typeface="Times New Roman" panose="02020603050405020304" pitchFamily="18" charset="0"/>
              </a:rPr>
              <a:t>The Purpose Of Safety?</a:t>
            </a:r>
          </a:p>
        </p:txBody>
      </p:sp>
    </p:spTree>
    <p:extLst>
      <p:ext uri="{BB962C8B-B14F-4D97-AF65-F5344CB8AC3E}">
        <p14:creationId xmlns:p14="http://schemas.microsoft.com/office/powerpoint/2010/main" val="291111485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latin typeface="+mj-lt"/>
              </a:rPr>
              <a:t>7</a:t>
            </a:fld>
            <a:endParaRPr lang="en-US" dirty="0">
              <a:solidFill>
                <a:schemeClr val="tx1"/>
              </a:solidFill>
              <a:latin typeface="+mj-lt"/>
            </a:endParaRPr>
          </a:p>
        </p:txBody>
      </p:sp>
      <p:sp>
        <p:nvSpPr>
          <p:cNvPr id="5" name="Title 1"/>
          <p:cNvSpPr txBox="1">
            <a:spLocks/>
          </p:cNvSpPr>
          <p:nvPr/>
        </p:nvSpPr>
        <p:spPr>
          <a:xfrm>
            <a:off x="-609600" y="1066800"/>
            <a:ext cx="8915400" cy="914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cs typeface="Times New Roman" panose="02020603050405020304" pitchFamily="18" charset="0"/>
              </a:rPr>
              <a:t>Injury caused by a high voltage capacitor:</a:t>
            </a:r>
          </a:p>
        </p:txBody>
      </p:sp>
      <p:sp>
        <p:nvSpPr>
          <p:cNvPr id="6" name="TextBox 5"/>
          <p:cNvSpPr txBox="1"/>
          <p:nvPr/>
        </p:nvSpPr>
        <p:spPr>
          <a:xfrm>
            <a:off x="762000" y="1676400"/>
            <a:ext cx="7467600" cy="4524315"/>
          </a:xfrm>
          <a:prstGeom prst="rect">
            <a:avLst/>
          </a:prstGeom>
          <a:noFill/>
        </p:spPr>
        <p:txBody>
          <a:bodyPr wrap="square" rtlCol="0">
            <a:spAutoFit/>
          </a:bodyPr>
          <a:lstStyle/>
          <a:p>
            <a:r>
              <a:rPr lang="en-US" sz="2400" b="1" u="sng" dirty="0">
                <a:latin typeface="+mj-lt"/>
              </a:rPr>
              <a:t>What happened</a:t>
            </a:r>
            <a:r>
              <a:rPr lang="en-US" sz="2400" b="1" dirty="0">
                <a:latin typeface="+mj-lt"/>
              </a:rPr>
              <a:t>? </a:t>
            </a:r>
          </a:p>
          <a:p>
            <a:r>
              <a:rPr lang="en-US" sz="2400" dirty="0">
                <a:latin typeface="+mj-lt"/>
              </a:rPr>
              <a:t>A campus employee working in an electronics shop was repairing a power supply unit. The cooling fan had not been working properly, causing the unit to overheat. The employee replaced the defective cooling fan and then reached into the open top of the power supply unit to check the air flow from the replacement fan. The employee either made contact with a charged capacitor or was close enough (within 1/4") to allow electricity to arc to his hand causing an electric shock that entered his left hand and exited through his right hand [1]. </a:t>
            </a:r>
          </a:p>
        </p:txBody>
      </p:sp>
      <p:sp>
        <p:nvSpPr>
          <p:cNvPr id="7" name="Title 1">
            <a:extLst>
              <a:ext uri="{FF2B5EF4-FFF2-40B4-BE49-F238E27FC236}">
                <a16:creationId xmlns:a16="http://schemas.microsoft.com/office/drawing/2014/main" id="{B9BF8806-067B-43F4-AA1D-543357732E3B}"/>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ea typeface="Tahoma" panose="020B0604030504040204" pitchFamily="34" charset="0"/>
                <a:cs typeface="Times New Roman" panose="02020603050405020304" pitchFamily="18" charset="0"/>
              </a:rPr>
              <a:t>The Purpose Of Safety?</a:t>
            </a:r>
          </a:p>
        </p:txBody>
      </p:sp>
    </p:spTree>
    <p:extLst>
      <p:ext uri="{BB962C8B-B14F-4D97-AF65-F5344CB8AC3E}">
        <p14:creationId xmlns:p14="http://schemas.microsoft.com/office/powerpoint/2010/main" val="110382385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8</a:t>
            </a:fld>
            <a:endParaRPr lang="en-US" dirty="0">
              <a:solidFill>
                <a:schemeClr val="tx1"/>
              </a:solidFill>
            </a:endParaRPr>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88620" y="1828800"/>
            <a:ext cx="4062354" cy="3381804"/>
          </a:xfrm>
          <a:prstGeom prst="rect">
            <a:avLst/>
          </a:prstGeom>
        </p:spPr>
      </p:pic>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91743" y="1828800"/>
            <a:ext cx="4078877" cy="3399065"/>
          </a:xfrm>
          <a:prstGeom prst="rect">
            <a:avLst/>
          </a:prstGeom>
        </p:spPr>
      </p:pic>
      <p:sp>
        <p:nvSpPr>
          <p:cNvPr id="7" name="TextBox 6"/>
          <p:cNvSpPr txBox="1"/>
          <p:nvPr/>
        </p:nvSpPr>
        <p:spPr>
          <a:xfrm>
            <a:off x="160020" y="5297269"/>
            <a:ext cx="4114800" cy="646331"/>
          </a:xfrm>
          <a:prstGeom prst="rect">
            <a:avLst/>
          </a:prstGeom>
          <a:noFill/>
        </p:spPr>
        <p:txBody>
          <a:bodyPr wrap="square" rtlCol="0">
            <a:spAutoFit/>
          </a:bodyPr>
          <a:lstStyle/>
          <a:p>
            <a:pPr algn="ctr"/>
            <a:r>
              <a:rPr lang="en-US" b="1" dirty="0"/>
              <a:t>Figure 1:</a:t>
            </a:r>
          </a:p>
          <a:p>
            <a:pPr algn="ctr"/>
            <a:r>
              <a:rPr lang="en-US" b="1" dirty="0"/>
              <a:t>Power supply left at the incident [1]</a:t>
            </a:r>
          </a:p>
        </p:txBody>
      </p:sp>
      <p:sp>
        <p:nvSpPr>
          <p:cNvPr id="9" name="TextBox 8"/>
          <p:cNvSpPr txBox="1"/>
          <p:nvPr/>
        </p:nvSpPr>
        <p:spPr>
          <a:xfrm>
            <a:off x="4572000" y="5282930"/>
            <a:ext cx="4419600" cy="646331"/>
          </a:xfrm>
          <a:prstGeom prst="rect">
            <a:avLst/>
          </a:prstGeom>
          <a:noFill/>
        </p:spPr>
        <p:txBody>
          <a:bodyPr wrap="square" rtlCol="0">
            <a:spAutoFit/>
          </a:bodyPr>
          <a:lstStyle/>
          <a:p>
            <a:pPr algn="ctr"/>
            <a:r>
              <a:rPr lang="en-US" b="1" dirty="0"/>
              <a:t>Figure 2 :</a:t>
            </a:r>
          </a:p>
          <a:p>
            <a:pPr algn="ctr"/>
            <a:r>
              <a:rPr lang="en-US" b="1" dirty="0"/>
              <a:t>Capacitors that Discharged [1] </a:t>
            </a:r>
          </a:p>
        </p:txBody>
      </p:sp>
      <p:sp>
        <p:nvSpPr>
          <p:cNvPr id="10" name="Title 1">
            <a:extLst>
              <a:ext uri="{FF2B5EF4-FFF2-40B4-BE49-F238E27FC236}">
                <a16:creationId xmlns:a16="http://schemas.microsoft.com/office/drawing/2014/main" id="{D6E82383-04DD-414B-B317-71C85FFE6991}"/>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ea typeface="Tahoma" panose="020B0604030504040204" pitchFamily="34" charset="0"/>
                <a:cs typeface="Times New Roman" panose="02020603050405020304" pitchFamily="18" charset="0"/>
              </a:rPr>
              <a:t>The Purpose Of Safety ?</a:t>
            </a:r>
          </a:p>
        </p:txBody>
      </p:sp>
      <p:sp>
        <p:nvSpPr>
          <p:cNvPr id="11" name="Title 1">
            <a:extLst>
              <a:ext uri="{FF2B5EF4-FFF2-40B4-BE49-F238E27FC236}">
                <a16:creationId xmlns:a16="http://schemas.microsoft.com/office/drawing/2014/main" id="{FAC2B5D1-D1B2-4EFB-89EA-0DAC788F8AD7}"/>
              </a:ext>
            </a:extLst>
          </p:cNvPr>
          <p:cNvSpPr txBox="1">
            <a:spLocks/>
          </p:cNvSpPr>
          <p:nvPr/>
        </p:nvSpPr>
        <p:spPr>
          <a:xfrm>
            <a:off x="-609600" y="1066800"/>
            <a:ext cx="8915400" cy="914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cs typeface="Times New Roman" panose="02020603050405020304" pitchFamily="18" charset="0"/>
              </a:rPr>
              <a:t>Injury caused by a high voltage capacitor:</a:t>
            </a:r>
          </a:p>
        </p:txBody>
      </p:sp>
    </p:spTree>
    <p:extLst>
      <p:ext uri="{BB962C8B-B14F-4D97-AF65-F5344CB8AC3E}">
        <p14:creationId xmlns:p14="http://schemas.microsoft.com/office/powerpoint/2010/main" val="227649129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298F44C0-B209-445B-8F01-4C414A6FFD2A}"/>
              </a:ext>
            </a:extLst>
          </p:cNvPr>
          <p:cNvSpPr txBox="1"/>
          <p:nvPr/>
        </p:nvSpPr>
        <p:spPr>
          <a:xfrm>
            <a:off x="762000" y="1676400"/>
            <a:ext cx="7467600" cy="4493538"/>
          </a:xfrm>
          <a:prstGeom prst="rect">
            <a:avLst/>
          </a:prstGeom>
          <a:noFill/>
        </p:spPr>
        <p:txBody>
          <a:bodyPr wrap="square" rtlCol="0">
            <a:spAutoFit/>
          </a:bodyPr>
          <a:lstStyle/>
          <a:p>
            <a:r>
              <a:rPr lang="en-US" sz="2600" b="1" u="sng" dirty="0"/>
              <a:t>What Caused this incident?</a:t>
            </a:r>
          </a:p>
          <a:p>
            <a:r>
              <a:rPr lang="en-US" sz="2600" dirty="0"/>
              <a:t>The power supply unit receives electricity from a 208 volt (V) wall outlet and converts that voltage to 5 kilo volts (kV). The 5 kilo volts are stored in the capacitor. This caused the capacitor to be able to discharge 200 milliamps (mA) of current. Physical contact or close proximity to the open power supply caused a discharge from the capacitor that resulted in an electric shock. Capacitors are able to hold their charge for awhile after a power source has been turned off resulting the discharging of current. [1]. </a:t>
            </a:r>
          </a:p>
        </p:txBody>
      </p:sp>
      <p:sp>
        <p:nvSpPr>
          <p:cNvPr id="2" name="Slide Number Placeholder 1"/>
          <p:cNvSpPr>
            <a:spLocks noGrp="1"/>
          </p:cNvSpPr>
          <p:nvPr>
            <p:ph type="sldNum" sz="quarter" idx="12"/>
          </p:nvPr>
        </p:nvSpPr>
        <p:spPr/>
        <p:txBody>
          <a:bodyPr/>
          <a:lstStyle/>
          <a:p>
            <a:fld id="{BB16E6AC-079E-46D7-9AEC-E154621946C5}" type="slidenum">
              <a:rPr lang="en-US" smtClean="0">
                <a:solidFill>
                  <a:schemeClr val="tx1"/>
                </a:solidFill>
              </a:rPr>
              <a:t>9</a:t>
            </a:fld>
            <a:endParaRPr lang="en-US" dirty="0">
              <a:solidFill>
                <a:schemeClr val="tx1"/>
              </a:solidFill>
            </a:endParaRPr>
          </a:p>
        </p:txBody>
      </p:sp>
      <p:sp>
        <p:nvSpPr>
          <p:cNvPr id="6" name="Title 1">
            <a:extLst>
              <a:ext uri="{FF2B5EF4-FFF2-40B4-BE49-F238E27FC236}">
                <a16:creationId xmlns:a16="http://schemas.microsoft.com/office/drawing/2014/main" id="{3B69428A-719D-46AD-B8B4-DCD82BA45C65}"/>
              </a:ext>
            </a:extLst>
          </p:cNvPr>
          <p:cNvSpPr txBox="1">
            <a:spLocks/>
          </p:cNvSpPr>
          <p:nvPr/>
        </p:nvSpPr>
        <p:spPr>
          <a:xfrm>
            <a:off x="0" y="279998"/>
            <a:ext cx="9144000" cy="762000"/>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3200" dirty="0">
                <a:ea typeface="Tahoma" panose="020B0604030504040204" pitchFamily="34" charset="0"/>
                <a:cs typeface="Times New Roman" panose="02020603050405020304" pitchFamily="18" charset="0"/>
              </a:rPr>
              <a:t>The Purpose Of Safety ?</a:t>
            </a:r>
          </a:p>
        </p:txBody>
      </p:sp>
      <p:sp>
        <p:nvSpPr>
          <p:cNvPr id="7" name="Title 1">
            <a:extLst>
              <a:ext uri="{FF2B5EF4-FFF2-40B4-BE49-F238E27FC236}">
                <a16:creationId xmlns:a16="http://schemas.microsoft.com/office/drawing/2014/main" id="{B6A10A71-8340-45B4-8A89-89EA00231AEC}"/>
              </a:ext>
            </a:extLst>
          </p:cNvPr>
          <p:cNvSpPr txBox="1">
            <a:spLocks/>
          </p:cNvSpPr>
          <p:nvPr/>
        </p:nvSpPr>
        <p:spPr>
          <a:xfrm>
            <a:off x="-609600" y="1066800"/>
            <a:ext cx="8915400" cy="914400"/>
          </a:xfrm>
          <a:prstGeom prst="rect">
            <a:avLst/>
          </a:prstGeom>
        </p:spPr>
        <p:txBody>
          <a:bodyP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b="1" dirty="0">
                <a:cs typeface="Times New Roman" panose="02020603050405020304" pitchFamily="18" charset="0"/>
              </a:rPr>
              <a:t>Injury caused by a high voltage capacitor:</a:t>
            </a:r>
          </a:p>
        </p:txBody>
      </p:sp>
    </p:spTree>
    <p:extLst>
      <p:ext uri="{BB962C8B-B14F-4D97-AF65-F5344CB8AC3E}">
        <p14:creationId xmlns:p14="http://schemas.microsoft.com/office/powerpoint/2010/main" val="211931191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1989</TotalTime>
  <Words>2533</Words>
  <Application>Microsoft Office PowerPoint</Application>
  <PresentationFormat>On-screen Show (4:3)</PresentationFormat>
  <Paragraphs>261</Paragraphs>
  <Slides>35</Slides>
  <Notes>3</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35</vt:i4>
      </vt:variant>
    </vt:vector>
  </HeadingPairs>
  <TitlesOfParts>
    <vt:vector size="41" baseType="lpstr">
      <vt:lpstr>Arial</vt:lpstr>
      <vt:lpstr>Calibri</vt:lpstr>
      <vt:lpstr>Tahoma</vt:lpstr>
      <vt:lpstr>Times New Roman</vt:lpstr>
      <vt:lpstr>Wingdings</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UAB School of Engineering</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Ground Vehicle Dynamics and  Vehicle System Design</dc:title>
  <dc:creator>Vladimir V Vantsevich</dc:creator>
  <cp:lastModifiedBy>Jesse Paldan</cp:lastModifiedBy>
  <cp:revision>310</cp:revision>
  <dcterms:created xsi:type="dcterms:W3CDTF">2013-11-01T23:24:58Z</dcterms:created>
  <dcterms:modified xsi:type="dcterms:W3CDTF">2017-08-05T22:20:12Z</dcterms:modified>
</cp:coreProperties>
</file>