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revisionInfo.xml" ContentType="application/vnd.ms-powerpoint.revisioninfo+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5"/>
  </p:notesMasterIdLst>
  <p:sldIdLst>
    <p:sldId id="285" r:id="rId2"/>
    <p:sldId id="286" r:id="rId3"/>
    <p:sldId id="265" r:id="rId4"/>
    <p:sldId id="259" r:id="rId5"/>
    <p:sldId id="267" r:id="rId6"/>
    <p:sldId id="272" r:id="rId7"/>
    <p:sldId id="273" r:id="rId8"/>
    <p:sldId id="274" r:id="rId9"/>
    <p:sldId id="268" r:id="rId10"/>
    <p:sldId id="260" r:id="rId11"/>
    <p:sldId id="261" r:id="rId12"/>
    <p:sldId id="262" r:id="rId13"/>
    <p:sldId id="279" r:id="rId14"/>
    <p:sldId id="282" r:id="rId15"/>
    <p:sldId id="283" r:id="rId16"/>
    <p:sldId id="284" r:id="rId17"/>
    <p:sldId id="278" r:id="rId18"/>
    <p:sldId id="263" r:id="rId19"/>
    <p:sldId id="276" r:id="rId20"/>
    <p:sldId id="280" r:id="rId21"/>
    <p:sldId id="281" r:id="rId22"/>
    <p:sldId id="275" r:id="rId23"/>
    <p:sldId id="264" r:id="rId2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20000" autoAdjust="0"/>
    <p:restoredTop sz="94660"/>
  </p:normalViewPr>
  <p:slideViewPr>
    <p:cSldViewPr snapToGrid="0">
      <p:cViewPr varScale="1">
        <p:scale>
          <a:sx n="71" d="100"/>
          <a:sy n="71" d="100"/>
        </p:scale>
        <p:origin x="972"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 Id="rId30"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E47DF7-1D2E-4D3C-B22B-48625AE7B88F}" type="datetimeFigureOut">
              <a:rPr lang="en-US" smtClean="0"/>
              <a:t>8/1/2017</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FA85514-D91B-4ECD-9A43-1F00ACE21CD2}" type="slidenum">
              <a:rPr lang="en-US" smtClean="0"/>
              <a:t>‹#›</a:t>
            </a:fld>
            <a:endParaRPr lang="en-US"/>
          </a:p>
        </p:txBody>
      </p:sp>
    </p:spTree>
    <p:extLst>
      <p:ext uri="{BB962C8B-B14F-4D97-AF65-F5344CB8AC3E}">
        <p14:creationId xmlns:p14="http://schemas.microsoft.com/office/powerpoint/2010/main" val="23200206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a:solidFill>
                  <a:schemeClr val="accent2">
                    <a:lumMod val="75000"/>
                  </a:schemeClr>
                </a:solidFill>
              </a:rPr>
              <a:t>Waiting until the test system stops varying its measured output. After there is not variation and the system achieves static equilibrium, then is the measured output variables recorded from the test.  take the output variables from the test  </a:t>
            </a:r>
          </a:p>
          <a:p>
            <a:endParaRPr lang="en-US" dirty="0"/>
          </a:p>
        </p:txBody>
      </p:sp>
      <p:sp>
        <p:nvSpPr>
          <p:cNvPr id="4" name="Slide Number Placeholder 3"/>
          <p:cNvSpPr>
            <a:spLocks noGrp="1"/>
          </p:cNvSpPr>
          <p:nvPr>
            <p:ph type="sldNum" sz="quarter" idx="10"/>
          </p:nvPr>
        </p:nvSpPr>
        <p:spPr/>
        <p:txBody>
          <a:bodyPr/>
          <a:lstStyle/>
          <a:p>
            <a:fld id="{1FA85514-D91B-4ECD-9A43-1F00ACE21CD2}" type="slidenum">
              <a:rPr lang="en-US" smtClean="0"/>
              <a:t>4</a:t>
            </a:fld>
            <a:endParaRPr lang="en-US"/>
          </a:p>
        </p:txBody>
      </p:sp>
    </p:spTree>
    <p:extLst>
      <p:ext uri="{BB962C8B-B14F-4D97-AF65-F5344CB8AC3E}">
        <p14:creationId xmlns:p14="http://schemas.microsoft.com/office/powerpoint/2010/main" val="39135934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 measurement system is a tool used for quantifying the measured</a:t>
            </a:r>
          </a:p>
          <a:p>
            <a:r>
              <a:rPr lang="en-US" dirty="0"/>
              <a:t>variable</a:t>
            </a:r>
          </a:p>
        </p:txBody>
      </p:sp>
      <p:sp>
        <p:nvSpPr>
          <p:cNvPr id="4" name="Slide Number Placeholder 3"/>
          <p:cNvSpPr>
            <a:spLocks noGrp="1"/>
          </p:cNvSpPr>
          <p:nvPr>
            <p:ph type="sldNum" sz="quarter" idx="10"/>
          </p:nvPr>
        </p:nvSpPr>
        <p:spPr/>
        <p:txBody>
          <a:bodyPr/>
          <a:lstStyle/>
          <a:p>
            <a:fld id="{1FA85514-D91B-4ECD-9A43-1F00ACE21CD2}" type="slidenum">
              <a:rPr lang="en-US" smtClean="0"/>
              <a:t>10</a:t>
            </a:fld>
            <a:endParaRPr lang="en-US"/>
          </a:p>
        </p:txBody>
      </p:sp>
    </p:spTree>
    <p:extLst>
      <p:ext uri="{BB962C8B-B14F-4D97-AF65-F5344CB8AC3E}">
        <p14:creationId xmlns:p14="http://schemas.microsoft.com/office/powerpoint/2010/main" val="116777577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35FB3678-6555-4410-AFDA-C0E0B4FAF8AA}" type="datetime1">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0EA89F-B63F-4356-B1A3-A96A8248D7EF}" type="slidenum">
              <a:rPr lang="en-US" smtClean="0"/>
              <a:t>‹#›</a:t>
            </a:fld>
            <a:endParaRPr lang="en-US"/>
          </a:p>
        </p:txBody>
      </p:sp>
      <p:pic>
        <p:nvPicPr>
          <p:cNvPr id="7" name="Picture 2" descr="C:\Users\msalama\Documents\dr.vladimir\logo11.png">
            <a:extLst>
              <a:ext uri="{FF2B5EF4-FFF2-40B4-BE49-F238E27FC236}">
                <a16:creationId xmlns:a16="http://schemas.microsoft.com/office/drawing/2014/main" xmlns="" id="{976EC086-2185-470F-B76B-B44F8900FD93}"/>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82832" y="290001"/>
            <a:ext cx="1791340" cy="905805"/>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7" descr="UAB_WORDMARK_white_tagline.png">
            <a:extLst>
              <a:ext uri="{FF2B5EF4-FFF2-40B4-BE49-F238E27FC236}">
                <a16:creationId xmlns:a16="http://schemas.microsoft.com/office/drawing/2014/main" xmlns="" id="{D2201535-8E93-4051-832E-B83C9387485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48394" y="350110"/>
            <a:ext cx="3866633" cy="881085"/>
          </a:xfrm>
          <a:prstGeom prst="rect">
            <a:avLst/>
          </a:prstGeom>
        </p:spPr>
      </p:pic>
    </p:spTree>
    <p:extLst>
      <p:ext uri="{BB962C8B-B14F-4D97-AF65-F5344CB8AC3E}">
        <p14:creationId xmlns:p14="http://schemas.microsoft.com/office/powerpoint/2010/main" val="194134753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71E9BE-A0A9-484B-86EB-23CDEE3E74E3}" type="datetime1">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0EA89F-B63F-4356-B1A3-A96A8248D7EF}" type="slidenum">
              <a:rPr lang="en-US" smtClean="0"/>
              <a:t>‹#›</a:t>
            </a:fld>
            <a:endParaRPr lang="en-US"/>
          </a:p>
        </p:txBody>
      </p:sp>
    </p:spTree>
    <p:extLst>
      <p:ext uri="{BB962C8B-B14F-4D97-AF65-F5344CB8AC3E}">
        <p14:creationId xmlns:p14="http://schemas.microsoft.com/office/powerpoint/2010/main" val="395873361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96CA9BA-3D55-4C63-BF77-74FFF3CE06BC}" type="datetime1">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0EA89F-B63F-4356-B1A3-A96A8248D7EF}" type="slidenum">
              <a:rPr lang="en-US" smtClean="0"/>
              <a:t>‹#›</a:t>
            </a:fld>
            <a:endParaRPr lang="en-US"/>
          </a:p>
        </p:txBody>
      </p:sp>
    </p:spTree>
    <p:extLst>
      <p:ext uri="{BB962C8B-B14F-4D97-AF65-F5344CB8AC3E}">
        <p14:creationId xmlns:p14="http://schemas.microsoft.com/office/powerpoint/2010/main" val="32770167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0E98B7E2-A9A3-499B-BA60-4326FADF1835}" type="datetime1">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0EA89F-B63F-4356-B1A3-A96A8248D7EF}" type="slidenum">
              <a:rPr lang="en-US" smtClean="0"/>
              <a:t>‹#›</a:t>
            </a:fld>
            <a:endParaRPr lang="en-US"/>
          </a:p>
        </p:txBody>
      </p:sp>
    </p:spTree>
    <p:extLst>
      <p:ext uri="{BB962C8B-B14F-4D97-AF65-F5344CB8AC3E}">
        <p14:creationId xmlns:p14="http://schemas.microsoft.com/office/powerpoint/2010/main" val="286133283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E1805781-6E9B-413D-80C1-5F67AC25A2B8}" type="datetime1">
              <a:rPr lang="en-US" smtClean="0"/>
              <a:t>8/1/2017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980EA89F-B63F-4356-B1A3-A96A8248D7EF}" type="slidenum">
              <a:rPr lang="en-US" smtClean="0"/>
              <a:t>‹#›</a:t>
            </a:fld>
            <a:endParaRPr lang="en-US"/>
          </a:p>
        </p:txBody>
      </p:sp>
    </p:spTree>
    <p:extLst>
      <p:ext uri="{BB962C8B-B14F-4D97-AF65-F5344CB8AC3E}">
        <p14:creationId xmlns:p14="http://schemas.microsoft.com/office/powerpoint/2010/main" val="39484530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32DCF11E-AE76-4C3C-9697-EB1685979895}" type="datetime1">
              <a:rPr lang="en-US" smtClean="0"/>
              <a:t>8/1/2017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0EA89F-B63F-4356-B1A3-A96A8248D7EF}" type="slidenum">
              <a:rPr lang="en-US" smtClean="0"/>
              <a:t>‹#›</a:t>
            </a:fld>
            <a:endParaRPr lang="en-US"/>
          </a:p>
        </p:txBody>
      </p:sp>
    </p:spTree>
    <p:extLst>
      <p:ext uri="{BB962C8B-B14F-4D97-AF65-F5344CB8AC3E}">
        <p14:creationId xmlns:p14="http://schemas.microsoft.com/office/powerpoint/2010/main" val="202658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634DA0E4-305E-4C7B-91CD-4F25E4898301}" type="datetime1">
              <a:rPr lang="en-US" smtClean="0"/>
              <a:t>8/1/2017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980EA89F-B63F-4356-B1A3-A96A8248D7EF}" type="slidenum">
              <a:rPr lang="en-US" smtClean="0"/>
              <a:t>‹#›</a:t>
            </a:fld>
            <a:endParaRPr lang="en-US"/>
          </a:p>
        </p:txBody>
      </p:sp>
    </p:spTree>
    <p:extLst>
      <p:ext uri="{BB962C8B-B14F-4D97-AF65-F5344CB8AC3E}">
        <p14:creationId xmlns:p14="http://schemas.microsoft.com/office/powerpoint/2010/main" val="134846934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EE8CA2F-CC26-4F2F-99C2-58A0768AC0DE}" type="datetime1">
              <a:rPr lang="en-US" smtClean="0"/>
              <a:t>8/1/2017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980EA89F-B63F-4356-B1A3-A96A8248D7EF}" type="slidenum">
              <a:rPr lang="en-US" smtClean="0"/>
              <a:t>‹#›</a:t>
            </a:fld>
            <a:endParaRPr lang="en-US"/>
          </a:p>
        </p:txBody>
      </p:sp>
    </p:spTree>
    <p:extLst>
      <p:ext uri="{BB962C8B-B14F-4D97-AF65-F5344CB8AC3E}">
        <p14:creationId xmlns:p14="http://schemas.microsoft.com/office/powerpoint/2010/main" val="213933107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4C9E7E2-2E47-441D-A315-FD0E98DF1989}" type="datetime1">
              <a:rPr lang="en-US" smtClean="0"/>
              <a:t>8/1/2017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980EA89F-B63F-4356-B1A3-A96A8248D7EF}" type="slidenum">
              <a:rPr lang="en-US" smtClean="0"/>
              <a:t>‹#›</a:t>
            </a:fld>
            <a:endParaRPr lang="en-US"/>
          </a:p>
        </p:txBody>
      </p:sp>
      <p:pic>
        <p:nvPicPr>
          <p:cNvPr id="5" name="Picture 2" descr="C:\Users\msalama\Documents\dr.vladimir\logo11.png">
            <a:extLst>
              <a:ext uri="{FF2B5EF4-FFF2-40B4-BE49-F238E27FC236}">
                <a16:creationId xmlns:a16="http://schemas.microsoft.com/office/drawing/2014/main" xmlns="" id="{7313E036-9C17-423A-8CBF-7E3F3833B4AC}"/>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50526" y="0"/>
            <a:ext cx="1393474" cy="7046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40895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FB5A4DEA-2A29-4314-B001-D60123D68441}" type="datetime1">
              <a:rPr lang="en-US" smtClean="0"/>
              <a:t>8/1/2017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0EA89F-B63F-4356-B1A3-A96A8248D7EF}" type="slidenum">
              <a:rPr lang="en-US" smtClean="0"/>
              <a:t>‹#›</a:t>
            </a:fld>
            <a:endParaRPr lang="en-US"/>
          </a:p>
        </p:txBody>
      </p:sp>
    </p:spTree>
    <p:extLst>
      <p:ext uri="{BB962C8B-B14F-4D97-AF65-F5344CB8AC3E}">
        <p14:creationId xmlns:p14="http://schemas.microsoft.com/office/powerpoint/2010/main" val="7457533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99763E87-6EBA-4493-B4A2-49AF67F9DDE2}" type="datetime1">
              <a:rPr lang="en-US" smtClean="0"/>
              <a:t>8/1/2017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980EA89F-B63F-4356-B1A3-A96A8248D7EF}" type="slidenum">
              <a:rPr lang="en-US" smtClean="0"/>
              <a:t>‹#›</a:t>
            </a:fld>
            <a:endParaRPr lang="en-US"/>
          </a:p>
        </p:txBody>
      </p:sp>
    </p:spTree>
    <p:extLst>
      <p:ext uri="{BB962C8B-B14F-4D97-AF65-F5344CB8AC3E}">
        <p14:creationId xmlns:p14="http://schemas.microsoft.com/office/powerpoint/2010/main" val="26769592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99506D-8A24-4A2F-A8B1-63456E850E2E}" type="datetime1">
              <a:rPr lang="en-US" smtClean="0"/>
              <a:t>8/1/2017</a:t>
            </a:fld>
            <a:endParaRPr lang="en-US"/>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80EA89F-B63F-4356-B1A3-A96A8248D7EF}" type="slidenum">
              <a:rPr lang="en-US" smtClean="0"/>
              <a:t>‹#›</a:t>
            </a:fld>
            <a:endParaRPr lang="en-US"/>
          </a:p>
        </p:txBody>
      </p:sp>
    </p:spTree>
    <p:extLst>
      <p:ext uri="{BB962C8B-B14F-4D97-AF65-F5344CB8AC3E}">
        <p14:creationId xmlns:p14="http://schemas.microsoft.com/office/powerpoint/2010/main" val="354274597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7.xml"/><Relationship Id="rId5" Type="http://schemas.openxmlformats.org/officeDocument/2006/relationships/image" Target="../media/image50.png"/><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8" Type="http://schemas.openxmlformats.org/officeDocument/2006/relationships/image" Target="../media/image12.png"/><Relationship Id="rId3" Type="http://schemas.openxmlformats.org/officeDocument/2006/relationships/image" Target="../media/image9.png"/><Relationship Id="rId7" Type="http://schemas.openxmlformats.org/officeDocument/2006/relationships/image" Target="../media/image11.png"/><Relationship Id="rId2" Type="http://schemas.openxmlformats.org/officeDocument/2006/relationships/image" Target="../media/image8.png"/><Relationship Id="rId1" Type="http://schemas.openxmlformats.org/officeDocument/2006/relationships/slideLayout" Target="../slideLayouts/slideLayout7.xml"/><Relationship Id="rId6" Type="http://schemas.openxmlformats.org/officeDocument/2006/relationships/image" Target="../media/image10.png"/><Relationship Id="rId5" Type="http://schemas.openxmlformats.org/officeDocument/2006/relationships/image" Target="../media/image90.png"/><Relationship Id="rId4" Type="http://schemas.openxmlformats.org/officeDocument/2006/relationships/image" Target="../media/image80.png"/><Relationship Id="rId9" Type="http://schemas.openxmlformats.org/officeDocument/2006/relationships/image" Target="../media/image13.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7.xml"/><Relationship Id="rId5" Type="http://schemas.openxmlformats.org/officeDocument/2006/relationships/image" Target="../media/image17.png"/><Relationship Id="rId4" Type="http://schemas.openxmlformats.org/officeDocument/2006/relationships/image" Target="../media/image1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7.xml"/><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7.xml"/><Relationship Id="rId5" Type="http://schemas.openxmlformats.org/officeDocument/2006/relationships/image" Target="../media/image25.png"/><Relationship Id="rId4" Type="http://schemas.openxmlformats.org/officeDocument/2006/relationships/image" Target="../media/image2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hyperlink" Target="https://www.staff.ncl.ac.uk/jie.zhang/ipa.pdf" TargetMode="External"/><Relationship Id="rId2" Type="http://schemas.openxmlformats.org/officeDocument/2006/relationships/hyperlink" Target="http://www.hljp.edu.cn/attachment/20120831082417983.pdf" TargetMode="External"/><Relationship Id="rId1" Type="http://schemas.openxmlformats.org/officeDocument/2006/relationships/slideLayout" Target="../slideLayouts/slideLayout7.xml"/><Relationship Id="rId4" Type="http://schemas.openxmlformats.org/officeDocument/2006/relationships/hyperlink" Target="https://www.slideshare.net/jamesmacroony/bias-and-errors" TargetMode="Externa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image" Target="../media/image5.png"/><Relationship Id="rId1" Type="http://schemas.openxmlformats.org/officeDocument/2006/relationships/slideLayout" Target="../slideLayouts/slideLayout7.xml"/><Relationship Id="rId5" Type="http://schemas.openxmlformats.org/officeDocument/2006/relationships/image" Target="../media/image51.png"/><Relationship Id="rId4" Type="http://schemas.openxmlformats.org/officeDocument/2006/relationships/image" Target="../media/image4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755431" y="4724400"/>
            <a:ext cx="8072583" cy="1249029"/>
          </a:xfrm>
          <a:prstGeom prst="rect">
            <a:avLst/>
          </a:prstGeom>
        </p:spPr>
        <p:txBody>
          <a:bodyPr>
            <a:noAutofit/>
          </a:bodyPr>
          <a:lstStyle>
            <a:lvl1pPr marL="0" indent="0" algn="r" defTabSz="457200" rtl="0" eaLnBrk="1" latinLnBrk="0" hangingPunct="1">
              <a:spcBef>
                <a:spcPct val="20000"/>
              </a:spcBef>
              <a:buFont typeface="Arial"/>
              <a:buNone/>
              <a:defRPr sz="2500" kern="1200">
                <a:solidFill>
                  <a:schemeClr val="bg1">
                    <a:lumMod val="85000"/>
                  </a:schemeClr>
                </a:solidFill>
                <a:latin typeface="Calibri"/>
                <a:ea typeface="+mn-ea"/>
                <a:cs typeface="Calibri"/>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1800" b="1" dirty="0">
                <a:solidFill>
                  <a:schemeClr val="tx1"/>
                </a:solidFill>
                <a:latin typeface="+mj-lt"/>
                <a:cs typeface="Times New Roman" panose="02020603050405020304" pitchFamily="18" charset="0"/>
              </a:rPr>
              <a:t>Prof. Vladimir  V. Vantsevich</a:t>
            </a:r>
          </a:p>
          <a:p>
            <a:r>
              <a:rPr lang="en-US" sz="1800" b="1" dirty="0">
                <a:solidFill>
                  <a:schemeClr val="tx1"/>
                </a:solidFill>
                <a:latin typeface="+mj-lt"/>
                <a:cs typeface="Times New Roman" panose="02020603050405020304" pitchFamily="18" charset="0"/>
              </a:rPr>
              <a:t>Jesse Paldan, Research Assistant</a:t>
            </a:r>
          </a:p>
          <a:p>
            <a:r>
              <a:rPr lang="en-US" sz="1800" b="1" dirty="0" smtClean="0">
                <a:solidFill>
                  <a:schemeClr val="tx1"/>
                </a:solidFill>
                <a:latin typeface="+mj-lt"/>
                <a:cs typeface="Times New Roman" panose="02020603050405020304" pitchFamily="18" charset="0"/>
              </a:rPr>
              <a:t>Lloyd </a:t>
            </a:r>
            <a:r>
              <a:rPr lang="en-US" sz="1800" b="1" dirty="0">
                <a:solidFill>
                  <a:schemeClr val="tx1"/>
                </a:solidFill>
                <a:latin typeface="+mj-lt"/>
                <a:cs typeface="Times New Roman" panose="02020603050405020304" pitchFamily="18" charset="0"/>
              </a:rPr>
              <a:t>Balfour, Graduate Research Assistant</a:t>
            </a:r>
          </a:p>
          <a:p>
            <a:endParaRPr lang="en-US" sz="1800" b="1" dirty="0">
              <a:solidFill>
                <a:schemeClr val="tx1"/>
              </a:solidFill>
              <a:latin typeface="+mj-lt"/>
              <a:cs typeface="Times New Roman" panose="02020603050405020304" pitchFamily="18" charset="0"/>
            </a:endParaRPr>
          </a:p>
          <a:p>
            <a:r>
              <a:rPr lang="en-US" sz="1800" b="1" dirty="0">
                <a:solidFill>
                  <a:schemeClr val="tx1"/>
                </a:solidFill>
                <a:latin typeface="+mj-lt"/>
                <a:cs typeface="Times New Roman" panose="02020603050405020304" pitchFamily="18" charset="0"/>
              </a:rPr>
              <a:t>Vehicle and Robotics Engineering Laboratory</a:t>
            </a:r>
          </a:p>
          <a:p>
            <a:r>
              <a:rPr lang="en-US" sz="1800" b="1" dirty="0">
                <a:solidFill>
                  <a:schemeClr val="tx1"/>
                </a:solidFill>
                <a:latin typeface="+mj-lt"/>
                <a:cs typeface="Times New Roman" panose="02020603050405020304" pitchFamily="18" charset="0"/>
              </a:rPr>
              <a:t>University of Alabama at Birmingham</a:t>
            </a:r>
          </a:p>
        </p:txBody>
      </p:sp>
      <p:sp>
        <p:nvSpPr>
          <p:cNvPr id="12" name="Subtitle 2"/>
          <p:cNvSpPr txBox="1">
            <a:spLocks/>
          </p:cNvSpPr>
          <p:nvPr/>
        </p:nvSpPr>
        <p:spPr>
          <a:xfrm>
            <a:off x="-16042" y="3612097"/>
            <a:ext cx="9144000" cy="502703"/>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US" sz="2800" dirty="0">
                <a:solidFill>
                  <a:schemeClr val="tx1"/>
                </a:solidFill>
                <a:cs typeface="Times New Roman" panose="02020603050405020304" pitchFamily="18" charset="0"/>
              </a:rPr>
              <a:t>Week 2. Lecture 1</a:t>
            </a:r>
          </a:p>
        </p:txBody>
      </p:sp>
      <p:sp>
        <p:nvSpPr>
          <p:cNvPr id="6" name="Rectangle 5"/>
          <p:cNvSpPr/>
          <p:nvPr/>
        </p:nvSpPr>
        <p:spPr>
          <a:xfrm>
            <a:off x="19250" y="1967753"/>
            <a:ext cx="9144000" cy="707886"/>
          </a:xfrm>
          <a:prstGeom prst="rect">
            <a:avLst/>
          </a:prstGeom>
        </p:spPr>
        <p:txBody>
          <a:bodyPr wrap="square">
            <a:spAutoFit/>
          </a:bodyPr>
          <a:lstStyle/>
          <a:p>
            <a:pPr algn="ctr"/>
            <a:r>
              <a:rPr lang="en-US" sz="4000" b="1" dirty="0">
                <a:latin typeface="Calibri" panose="020F0502020204030204" pitchFamily="34" charset="0"/>
              </a:rPr>
              <a:t>Experimental Testing of Vehicles </a:t>
            </a:r>
            <a:endParaRPr lang="en-US" sz="4000" dirty="0">
              <a:latin typeface="Calibri" panose="020F0502020204030204" pitchFamily="34" charset="0"/>
            </a:endParaRPr>
          </a:p>
        </p:txBody>
      </p:sp>
      <p:sp>
        <p:nvSpPr>
          <p:cNvPr id="9" name="Rectangle 8">
            <a:extLst>
              <a:ext uri="{FF2B5EF4-FFF2-40B4-BE49-F238E27FC236}">
                <a16:creationId xmlns:a16="http://schemas.microsoft.com/office/drawing/2014/main" xmlns="" id="{620B1388-0A64-411E-BD7C-F72BA2339DA9}"/>
              </a:ext>
            </a:extLst>
          </p:cNvPr>
          <p:cNvSpPr/>
          <p:nvPr/>
        </p:nvSpPr>
        <p:spPr>
          <a:xfrm>
            <a:off x="3638105" y="3088877"/>
            <a:ext cx="1906291" cy="523220"/>
          </a:xfrm>
          <a:prstGeom prst="rect">
            <a:avLst/>
          </a:prstGeom>
        </p:spPr>
        <p:txBody>
          <a:bodyPr wrap="none">
            <a:spAutoFit/>
          </a:bodyPr>
          <a:lstStyle/>
          <a:p>
            <a:pPr algn="ctr"/>
            <a:r>
              <a:rPr lang="en-US" sz="2800" dirty="0">
                <a:latin typeface="+mj-lt"/>
                <a:cs typeface="Times New Roman" panose="02020603050405020304" pitchFamily="18" charset="0"/>
              </a:rPr>
              <a:t>Calibration</a:t>
            </a:r>
            <a:endParaRPr lang="en-US" sz="2800" dirty="0">
              <a:latin typeface="+mj-lt"/>
            </a:endParaRPr>
          </a:p>
        </p:txBody>
      </p:sp>
    </p:spTree>
    <p:extLst>
      <p:ext uri="{BB962C8B-B14F-4D97-AF65-F5344CB8AC3E}">
        <p14:creationId xmlns:p14="http://schemas.microsoft.com/office/powerpoint/2010/main" val="3037091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solidFill>
                  <a:schemeClr val="tx1"/>
                </a:solidFill>
              </a:rPr>
              <a:t>10</a:t>
            </a:fld>
            <a:endParaRPr lang="en-US">
              <a:solidFill>
                <a:schemeClr val="tx1"/>
              </a:solidFill>
            </a:endParaRPr>
          </a:p>
        </p:txBody>
      </p:sp>
      <p:sp>
        <p:nvSpPr>
          <p:cNvPr id="4" name="TextBox 3"/>
          <p:cNvSpPr txBox="1"/>
          <p:nvPr/>
        </p:nvSpPr>
        <p:spPr>
          <a:xfrm>
            <a:off x="239842" y="925832"/>
            <a:ext cx="8275507" cy="1815882"/>
          </a:xfrm>
          <a:prstGeom prst="rect">
            <a:avLst/>
          </a:prstGeom>
          <a:noFill/>
        </p:spPr>
        <p:txBody>
          <a:bodyPr wrap="square" rtlCol="0">
            <a:spAutoFit/>
          </a:bodyPr>
          <a:lstStyle/>
          <a:p>
            <a:pPr algn="just"/>
            <a:r>
              <a:rPr lang="en-US" sz="2800" b="1" u="sng" dirty="0"/>
              <a:t>Static Sensitivity</a:t>
            </a:r>
          </a:p>
          <a:p>
            <a:pPr algn="just"/>
            <a:r>
              <a:rPr lang="en-US" sz="2800" dirty="0"/>
              <a:t>It is the ratio of the change in output to the change in input under static or steady state conditions [2]. It is also the slope of a static calibration curve. </a:t>
            </a:r>
          </a:p>
        </p:txBody>
      </p:sp>
      <p:grpSp>
        <p:nvGrpSpPr>
          <p:cNvPr id="10" name="Group 9"/>
          <p:cNvGrpSpPr/>
          <p:nvPr/>
        </p:nvGrpSpPr>
        <p:grpSpPr>
          <a:xfrm>
            <a:off x="2228405" y="3256886"/>
            <a:ext cx="5086795" cy="2884213"/>
            <a:chOff x="410816" y="3233530"/>
            <a:chExt cx="5086795" cy="2279444"/>
          </a:xfrm>
        </p:grpSpPr>
        <p:sp>
          <p:nvSpPr>
            <p:cNvPr id="5" name="TextBox 4"/>
            <p:cNvSpPr txBox="1"/>
            <p:nvPr/>
          </p:nvSpPr>
          <p:spPr>
            <a:xfrm>
              <a:off x="410817" y="3233530"/>
              <a:ext cx="5086794" cy="364862"/>
            </a:xfrm>
            <a:prstGeom prst="rect">
              <a:avLst/>
            </a:prstGeom>
            <a:noFill/>
          </p:spPr>
          <p:txBody>
            <a:bodyPr wrap="square" rtlCol="0">
              <a:spAutoFit/>
            </a:bodyPr>
            <a:lstStyle/>
            <a:p>
              <a:r>
                <a:rPr lang="en-US" sz="2400" b="1" u="sng" dirty="0"/>
                <a:t>Static Sensitivity Equation [1,2]</a:t>
              </a:r>
            </a:p>
          </p:txBody>
        </p:sp>
        <mc:AlternateContent xmlns:mc="http://schemas.openxmlformats.org/markup-compatibility/2006" xmlns:a14="http://schemas.microsoft.com/office/drawing/2010/main">
          <mc:Choice Requires="a14">
            <p:sp>
              <p:nvSpPr>
                <p:cNvPr id="6" name="TextBox 5"/>
                <p:cNvSpPr txBox="1"/>
                <p:nvPr/>
              </p:nvSpPr>
              <p:spPr>
                <a:xfrm>
                  <a:off x="1779782" y="3804797"/>
                  <a:ext cx="1649332" cy="548408"/>
                </a:xfrm>
                <a:prstGeom prst="rect">
                  <a:avLst/>
                </a:prstGeom>
                <a:noFill/>
                <a:ln>
                  <a:solidFill>
                    <a:schemeClr val="tx1"/>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400" b="0" i="1" smtClean="0">
                            <a:solidFill>
                              <a:schemeClr val="tx1"/>
                            </a:solidFill>
                            <a:latin typeface="Cambria Math" panose="02040503050406030204" pitchFamily="18" charset="0"/>
                          </a:rPr>
                          <m:t>𝐾</m:t>
                        </m:r>
                        <m:r>
                          <a:rPr lang="en-US" sz="2400" b="0" i="1"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m:rPr>
                                <m:sty m:val="p"/>
                              </m:rPr>
                              <a:rPr lang="el-GR" sz="2400" b="0" i="0" smtClean="0">
                                <a:solidFill>
                                  <a:schemeClr val="tx1"/>
                                </a:solidFill>
                                <a:latin typeface="Cambria Math" panose="02040503050406030204" pitchFamily="18" charset="0"/>
                              </a:rPr>
                              <m:t>Δ</m:t>
                            </m:r>
                            <m:r>
                              <a:rPr lang="en-US" sz="2400" b="0" i="1" smtClean="0">
                                <a:solidFill>
                                  <a:schemeClr val="tx1"/>
                                </a:solidFill>
                                <a:latin typeface="Cambria Math" panose="02040503050406030204" pitchFamily="18" charset="0"/>
                              </a:rPr>
                              <m:t>𝑦</m:t>
                            </m:r>
                          </m:num>
                          <m:den>
                            <m:r>
                              <m:rPr>
                                <m:sty m:val="p"/>
                              </m:rPr>
                              <a:rPr lang="el-GR" sz="2400" b="0" i="0" smtClean="0">
                                <a:solidFill>
                                  <a:schemeClr val="tx1"/>
                                </a:solidFill>
                                <a:latin typeface="Cambria Math" panose="02040503050406030204" pitchFamily="18" charset="0"/>
                              </a:rPr>
                              <m:t>Δ</m:t>
                            </m:r>
                            <m:r>
                              <a:rPr lang="en-US" sz="2400" b="0" i="1" smtClean="0">
                                <a:solidFill>
                                  <a:schemeClr val="tx1"/>
                                </a:solidFill>
                                <a:latin typeface="Cambria Math" panose="02040503050406030204" pitchFamily="18" charset="0"/>
                              </a:rPr>
                              <m:t>𝑥</m:t>
                            </m:r>
                          </m:den>
                        </m:f>
                      </m:oMath>
                    </m:oMathPara>
                  </a14:m>
                  <a:endParaRPr lang="en-US" sz="2400" dirty="0">
                    <a:solidFill>
                      <a:schemeClr val="tx1"/>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779782" y="3804797"/>
                  <a:ext cx="1649332" cy="548408"/>
                </a:xfrm>
                <a:prstGeom prst="rect">
                  <a:avLst/>
                </a:prstGeom>
                <a:blipFill>
                  <a:blip r:embed="rId3"/>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410817" y="4686447"/>
                  <a:ext cx="4466928" cy="364862"/>
                </a:xfrm>
                <a:prstGeom prst="rect">
                  <a:avLst/>
                </a:prstGeom>
              </p:spPr>
              <p:txBody>
                <a:bodyPr wrap="none">
                  <a:spAutoFit/>
                </a:bodyPr>
                <a:lstStyle/>
                <a:p>
                  <a14:m>
                    <m:oMath xmlns:m="http://schemas.openxmlformats.org/officeDocument/2006/math">
                      <m:r>
                        <m:rPr>
                          <m:sty m:val="p"/>
                        </m:rPr>
                        <a:rPr lang="el-GR" sz="2400" smtClean="0">
                          <a:solidFill>
                            <a:schemeClr val="tx1"/>
                          </a:solidFill>
                          <a:latin typeface="Cambria Math" panose="02040503050406030204" pitchFamily="18" charset="0"/>
                        </a:rPr>
                        <m:t>Δ</m:t>
                      </m:r>
                      <m:r>
                        <a:rPr lang="en-US" sz="2400" i="1">
                          <a:solidFill>
                            <a:schemeClr val="tx1"/>
                          </a:solidFill>
                          <a:latin typeface="Cambria Math" panose="02040503050406030204" pitchFamily="18" charset="0"/>
                        </a:rPr>
                        <m:t>𝑥</m:t>
                      </m:r>
                    </m:oMath>
                  </a14:m>
                  <a:r>
                    <a:rPr lang="en-US" sz="2400" dirty="0">
                      <a:solidFill>
                        <a:schemeClr val="tx1"/>
                      </a:solidFill>
                    </a:rPr>
                    <a:t>: the change in the input value  </a:t>
                  </a:r>
                </a:p>
              </p:txBody>
            </p:sp>
          </mc:Choice>
          <mc:Fallback xmlns="">
            <p:sp>
              <p:nvSpPr>
                <p:cNvPr id="8" name="Rectangle 7"/>
                <p:cNvSpPr>
                  <a:spLocks noRot="1" noChangeAspect="1" noMove="1" noResize="1" noEditPoints="1" noAdjustHandles="1" noChangeArrowheads="1" noChangeShapeType="1" noTextEdit="1"/>
                </p:cNvSpPr>
                <p:nvPr/>
              </p:nvSpPr>
              <p:spPr>
                <a:xfrm>
                  <a:off x="410817" y="4686447"/>
                  <a:ext cx="4466928" cy="364862"/>
                </a:xfrm>
                <a:prstGeom prst="rect">
                  <a:avLst/>
                </a:prstGeom>
                <a:blipFill>
                  <a:blip r:embed="rId4"/>
                  <a:stretch>
                    <a:fillRect l="-273" t="-10526" r="-1228"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410816" y="5148112"/>
                  <a:ext cx="4595938" cy="364862"/>
                </a:xfrm>
                <a:prstGeom prst="rect">
                  <a:avLst/>
                </a:prstGeom>
              </p:spPr>
              <p:txBody>
                <a:bodyPr wrap="none">
                  <a:spAutoFit/>
                </a:bodyPr>
                <a:lstStyle/>
                <a:p>
                  <a14:m>
                    <m:oMath xmlns:m="http://schemas.openxmlformats.org/officeDocument/2006/math">
                      <m:r>
                        <m:rPr>
                          <m:sty m:val="p"/>
                        </m:rPr>
                        <a:rPr lang="el-GR" sz="2400" smtClean="0">
                          <a:solidFill>
                            <a:schemeClr val="tx1"/>
                          </a:solidFill>
                          <a:latin typeface="Cambria Math" panose="02040503050406030204" pitchFamily="18" charset="0"/>
                        </a:rPr>
                        <m:t>Δ</m:t>
                      </m:r>
                      <m:r>
                        <a:rPr lang="en-US" sz="2400" b="0" i="1" smtClean="0">
                          <a:solidFill>
                            <a:schemeClr val="tx1"/>
                          </a:solidFill>
                          <a:latin typeface="Cambria Math" panose="02040503050406030204" pitchFamily="18" charset="0"/>
                        </a:rPr>
                        <m:t>𝑦</m:t>
                      </m:r>
                    </m:oMath>
                  </a14:m>
                  <a:r>
                    <a:rPr lang="en-US" sz="2400" dirty="0">
                      <a:solidFill>
                        <a:schemeClr val="tx1"/>
                      </a:solidFill>
                    </a:rPr>
                    <a:t>: the change in the output value </a:t>
                  </a:r>
                </a:p>
              </p:txBody>
            </p:sp>
          </mc:Choice>
          <mc:Fallback xmlns="">
            <p:sp>
              <p:nvSpPr>
                <p:cNvPr id="9" name="Rectangle 8"/>
                <p:cNvSpPr>
                  <a:spLocks noRot="1" noChangeAspect="1" noMove="1" noResize="1" noEditPoints="1" noAdjustHandles="1" noChangeArrowheads="1" noChangeShapeType="1" noTextEdit="1"/>
                </p:cNvSpPr>
                <p:nvPr/>
              </p:nvSpPr>
              <p:spPr>
                <a:xfrm>
                  <a:off x="410816" y="5148112"/>
                  <a:ext cx="4595938" cy="364862"/>
                </a:xfrm>
                <a:prstGeom prst="rect">
                  <a:avLst/>
                </a:prstGeom>
                <a:blipFill>
                  <a:blip r:embed="rId5"/>
                  <a:stretch>
                    <a:fillRect l="-265" t="-10526" r="-1061" b="-28947"/>
                  </a:stretch>
                </a:blipFill>
              </p:spPr>
              <p:txBody>
                <a:bodyPr/>
                <a:lstStyle/>
                <a:p>
                  <a:r>
                    <a:rPr lang="en-US">
                      <a:noFill/>
                    </a:rPr>
                    <a:t> </a:t>
                  </a:r>
                </a:p>
              </p:txBody>
            </p:sp>
          </mc:Fallback>
        </mc:AlternateContent>
      </p:grpSp>
      <p:sp>
        <p:nvSpPr>
          <p:cNvPr id="11" name="Title 1">
            <a:extLst>
              <a:ext uri="{FF2B5EF4-FFF2-40B4-BE49-F238E27FC236}">
                <a16:creationId xmlns:a16="http://schemas.microsoft.com/office/drawing/2014/main" xmlns="" id="{BA988C41-2B1A-4AC8-8970-73F066767B9F}"/>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Static Sensitivity</a:t>
            </a:r>
          </a:p>
        </p:txBody>
      </p:sp>
    </p:spTree>
    <p:extLst>
      <p:ext uri="{BB962C8B-B14F-4D97-AF65-F5344CB8AC3E}">
        <p14:creationId xmlns:p14="http://schemas.microsoft.com/office/powerpoint/2010/main" val="13797856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solidFill>
                  <a:schemeClr val="tx1"/>
                </a:solidFill>
              </a:rPr>
              <a:t>11</a:t>
            </a:fld>
            <a:endParaRPr lang="en-US" dirty="0">
              <a:solidFill>
                <a:schemeClr val="tx1"/>
              </a:solidFill>
            </a:endParaRPr>
          </a:p>
        </p:txBody>
      </p:sp>
      <p:sp>
        <p:nvSpPr>
          <p:cNvPr id="4" name="TextBox 3"/>
          <p:cNvSpPr txBox="1"/>
          <p:nvPr/>
        </p:nvSpPr>
        <p:spPr>
          <a:xfrm>
            <a:off x="70402" y="914400"/>
            <a:ext cx="6184623" cy="1384995"/>
          </a:xfrm>
          <a:prstGeom prst="rect">
            <a:avLst/>
          </a:prstGeom>
          <a:noFill/>
        </p:spPr>
        <p:txBody>
          <a:bodyPr wrap="square" rtlCol="0">
            <a:spAutoFit/>
          </a:bodyPr>
          <a:lstStyle/>
          <a:p>
            <a:r>
              <a:rPr lang="en-US" sz="2800" b="1" u="sng" dirty="0"/>
              <a:t>Range</a:t>
            </a:r>
          </a:p>
          <a:p>
            <a:r>
              <a:rPr lang="en-US" sz="2800" dirty="0"/>
              <a:t>It is the difference between the highest and lowest values.</a:t>
            </a:r>
            <a:r>
              <a:rPr lang="en-US" sz="2800" b="1" u="sng" dirty="0"/>
              <a:t> </a:t>
            </a:r>
          </a:p>
        </p:txBody>
      </p:sp>
      <p:sp>
        <p:nvSpPr>
          <p:cNvPr id="5" name="TextBox 4"/>
          <p:cNvSpPr txBox="1"/>
          <p:nvPr/>
        </p:nvSpPr>
        <p:spPr>
          <a:xfrm>
            <a:off x="70402" y="2716695"/>
            <a:ext cx="8888068" cy="954107"/>
          </a:xfrm>
          <a:prstGeom prst="rect">
            <a:avLst/>
          </a:prstGeom>
          <a:noFill/>
        </p:spPr>
        <p:txBody>
          <a:bodyPr wrap="square" rtlCol="0">
            <a:spAutoFit/>
          </a:bodyPr>
          <a:lstStyle/>
          <a:p>
            <a:r>
              <a:rPr lang="en-US" sz="2800" dirty="0"/>
              <a:t>There are two types of range, one range for the input values and another for the output values. </a:t>
            </a:r>
          </a:p>
        </p:txBody>
      </p:sp>
      <mc:AlternateContent xmlns:mc="http://schemas.openxmlformats.org/markup-compatibility/2006" xmlns:a14="http://schemas.microsoft.com/office/drawing/2010/main">
        <mc:Choice Requires="a14">
          <p:sp>
            <p:nvSpPr>
              <p:cNvPr id="7" name="TextBox 6"/>
              <p:cNvSpPr txBox="1"/>
              <p:nvPr/>
            </p:nvSpPr>
            <p:spPr>
              <a:xfrm>
                <a:off x="780126" y="4064359"/>
                <a:ext cx="2504612" cy="369332"/>
              </a:xfrm>
              <a:prstGeom prst="rect">
                <a:avLst/>
              </a:prstGeom>
              <a:noFill/>
              <a:ln>
                <a:solidFill>
                  <a:schemeClr val="tx1"/>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𝑟</m:t>
                          </m:r>
                        </m:e>
                        <m:sub>
                          <m:r>
                            <a:rPr lang="en-US" sz="2400" b="0" i="1" smtClean="0">
                              <a:solidFill>
                                <a:schemeClr val="tx1"/>
                              </a:solidFill>
                              <a:latin typeface="Cambria Math" panose="02040503050406030204" pitchFamily="18" charset="0"/>
                            </a:rPr>
                            <m:t>𝑖</m:t>
                          </m:r>
                        </m:sub>
                      </m:sSub>
                      <m:r>
                        <a:rPr lang="en-US" sz="2400" b="0" i="1" smtClean="0">
                          <a:solidFill>
                            <a:schemeClr val="tx1"/>
                          </a:solidFill>
                          <a:latin typeface="Cambria Math" panose="02040503050406030204" pitchFamily="18" charset="0"/>
                        </a:rPr>
                        <m:t>=</m:t>
                      </m:r>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𝑥</m:t>
                          </m:r>
                        </m:e>
                        <m:sub>
                          <m:r>
                            <a:rPr lang="en-US" sz="2400" b="0" i="1" smtClean="0">
                              <a:solidFill>
                                <a:schemeClr val="tx1"/>
                              </a:solidFill>
                              <a:latin typeface="Cambria Math" panose="02040503050406030204" pitchFamily="18" charset="0"/>
                            </a:rPr>
                            <m:t>𝑚𝑎𝑥</m:t>
                          </m:r>
                        </m:sub>
                      </m:sSub>
                      <m:r>
                        <a:rPr lang="en-US" sz="2400" b="0" i="1" smtClean="0">
                          <a:solidFill>
                            <a:schemeClr val="tx1"/>
                          </a:solidFill>
                          <a:latin typeface="Cambria Math" panose="02040503050406030204" pitchFamily="18" charset="0"/>
                        </a:rPr>
                        <m:t>−</m:t>
                      </m:r>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𝑥</m:t>
                          </m:r>
                        </m:e>
                        <m:sub>
                          <m:r>
                            <a:rPr lang="en-US" sz="2400" b="0" i="1" smtClean="0">
                              <a:solidFill>
                                <a:schemeClr val="tx1"/>
                              </a:solidFill>
                              <a:latin typeface="Cambria Math" panose="02040503050406030204" pitchFamily="18" charset="0"/>
                            </a:rPr>
                            <m:t>𝑚𝑖𝑛</m:t>
                          </m:r>
                        </m:sub>
                      </m:sSub>
                    </m:oMath>
                  </m:oMathPara>
                </a14:m>
                <a:endParaRPr lang="en-US" sz="2400" dirty="0">
                  <a:solidFill>
                    <a:schemeClr val="tx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780126" y="4064359"/>
                <a:ext cx="2504612" cy="369332"/>
              </a:xfrm>
              <a:prstGeom prst="rect">
                <a:avLst/>
              </a:prstGeom>
              <a:blipFill>
                <a:blip r:embed="rId2"/>
                <a:stretch>
                  <a:fillRect b="-17742"/>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5327848" y="4064359"/>
                <a:ext cx="2644300" cy="369332"/>
              </a:xfrm>
              <a:prstGeom prst="rect">
                <a:avLst/>
              </a:prstGeom>
              <a:noFill/>
              <a:ln>
                <a:solidFill>
                  <a:schemeClr val="tx1"/>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𝑟</m:t>
                          </m:r>
                        </m:e>
                        <m:sub>
                          <m:r>
                            <a:rPr lang="en-US" sz="2400" b="0" i="1" smtClean="0">
                              <a:solidFill>
                                <a:schemeClr val="tx1"/>
                              </a:solidFill>
                              <a:latin typeface="Cambria Math" panose="02040503050406030204" pitchFamily="18" charset="0"/>
                            </a:rPr>
                            <m:t>𝑜</m:t>
                          </m:r>
                        </m:sub>
                      </m:sSub>
                      <m:r>
                        <a:rPr lang="en-US" sz="2400" b="0" i="1" smtClean="0">
                          <a:solidFill>
                            <a:schemeClr val="tx1"/>
                          </a:solidFill>
                          <a:latin typeface="Cambria Math" panose="02040503050406030204" pitchFamily="18" charset="0"/>
                        </a:rPr>
                        <m:t>=</m:t>
                      </m:r>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𝑦</m:t>
                          </m:r>
                        </m:e>
                        <m:sub>
                          <m:r>
                            <a:rPr lang="en-US" sz="2400" b="0" i="1" smtClean="0">
                              <a:solidFill>
                                <a:schemeClr val="tx1"/>
                              </a:solidFill>
                              <a:latin typeface="Cambria Math" panose="02040503050406030204" pitchFamily="18" charset="0"/>
                            </a:rPr>
                            <m:t>𝑚𝑎𝑥</m:t>
                          </m:r>
                        </m:sub>
                      </m:sSub>
                      <m:r>
                        <a:rPr lang="en-US" sz="2400" b="0" i="1" smtClean="0">
                          <a:solidFill>
                            <a:schemeClr val="tx1"/>
                          </a:solidFill>
                          <a:latin typeface="Cambria Math" panose="02040503050406030204" pitchFamily="18" charset="0"/>
                        </a:rPr>
                        <m:t>−</m:t>
                      </m:r>
                      <m:sSub>
                        <m:sSubPr>
                          <m:ctrlPr>
                            <a:rPr lang="en-US" sz="2400" b="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𝑦</m:t>
                          </m:r>
                        </m:e>
                        <m:sub>
                          <m:r>
                            <a:rPr lang="en-US" sz="2400" b="0" i="1" smtClean="0">
                              <a:solidFill>
                                <a:schemeClr val="tx1"/>
                              </a:solidFill>
                              <a:latin typeface="Cambria Math" panose="02040503050406030204" pitchFamily="18" charset="0"/>
                            </a:rPr>
                            <m:t>𝑚𝑖𝑛</m:t>
                          </m:r>
                        </m:sub>
                      </m:sSub>
                    </m:oMath>
                  </m:oMathPara>
                </a14:m>
                <a:endParaRPr lang="en-US" sz="2400" dirty="0">
                  <a:solidFill>
                    <a:schemeClr val="tx1"/>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5327848" y="4064359"/>
                <a:ext cx="2644300" cy="369332"/>
              </a:xfrm>
              <a:prstGeom prst="rect">
                <a:avLst/>
              </a:prstGeom>
              <a:blipFill>
                <a:blip r:embed="rId3"/>
                <a:stretch>
                  <a:fillRect b="-27419"/>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300379" y="4656359"/>
                <a:ext cx="3650936" cy="461665"/>
              </a:xfrm>
              <a:prstGeom prst="rect">
                <a:avLst/>
              </a:prstGeom>
            </p:spPr>
            <p:txBody>
              <a:bodyPr wrap="none">
                <a:spAutoFit/>
              </a:bodyPr>
              <a:lstStyle/>
              <a:p>
                <a14:m>
                  <m:oMath xmlns:m="http://schemas.openxmlformats.org/officeDocument/2006/math">
                    <m:sSub>
                      <m:sSubPr>
                        <m:ctrlPr>
                          <a:rPr lang="en-US" sz="2400" i="1" smtClean="0">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𝑟</m:t>
                        </m:r>
                      </m:e>
                      <m:sub>
                        <m:r>
                          <a:rPr lang="en-US" sz="2400" i="1">
                            <a:solidFill>
                              <a:schemeClr val="tx1"/>
                            </a:solidFill>
                            <a:latin typeface="Cambria Math" panose="02040503050406030204" pitchFamily="18" charset="0"/>
                          </a:rPr>
                          <m:t>𝑖</m:t>
                        </m:r>
                      </m:sub>
                    </m:sSub>
                  </m:oMath>
                </a14:m>
                <a:r>
                  <a:rPr lang="en-US" sz="2400" dirty="0">
                    <a:solidFill>
                      <a:schemeClr val="tx1"/>
                    </a:solidFill>
                  </a:rPr>
                  <a:t>: range of the input values</a:t>
                </a:r>
              </a:p>
            </p:txBody>
          </p:sp>
        </mc:Choice>
        <mc:Fallback xmlns="">
          <p:sp>
            <p:nvSpPr>
              <p:cNvPr id="9" name="Rectangle 8"/>
              <p:cNvSpPr>
                <a:spLocks noRot="1" noChangeAspect="1" noMove="1" noResize="1" noEditPoints="1" noAdjustHandles="1" noChangeArrowheads="1" noChangeShapeType="1" noTextEdit="1"/>
              </p:cNvSpPr>
              <p:nvPr/>
            </p:nvSpPr>
            <p:spPr>
              <a:xfrm>
                <a:off x="300379" y="4656359"/>
                <a:ext cx="3650936" cy="461665"/>
              </a:xfrm>
              <a:prstGeom prst="rect">
                <a:avLst/>
              </a:prstGeom>
              <a:blipFill>
                <a:blip r:embed="rId4"/>
                <a:stretch>
                  <a:fillRect t="-10526" r="-1669"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5040937" y="4678296"/>
                <a:ext cx="3452933" cy="461665"/>
              </a:xfrm>
              <a:prstGeom prst="rect">
                <a:avLst/>
              </a:prstGeom>
            </p:spPr>
            <p:txBody>
              <a:bodyPr wrap="none">
                <a:spAutoFit/>
              </a:bodyPr>
              <a:lstStyle/>
              <a:p>
                <a14:m>
                  <m:oMath xmlns:m="http://schemas.openxmlformats.org/officeDocument/2006/math">
                    <m:sSub>
                      <m:sSubPr>
                        <m:ctrlPr>
                          <a:rPr lang="en-US" sz="2400" i="1" smtClean="0">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𝑟</m:t>
                        </m:r>
                      </m:e>
                      <m:sub>
                        <m:r>
                          <a:rPr lang="en-US" sz="2400" i="1">
                            <a:solidFill>
                              <a:schemeClr val="tx1"/>
                            </a:solidFill>
                            <a:latin typeface="Cambria Math" panose="02040503050406030204" pitchFamily="18" charset="0"/>
                          </a:rPr>
                          <m:t>𝑜</m:t>
                        </m:r>
                      </m:sub>
                    </m:sSub>
                  </m:oMath>
                </a14:m>
                <a:r>
                  <a:rPr lang="en-US" sz="2400" dirty="0">
                    <a:solidFill>
                      <a:schemeClr val="tx1"/>
                    </a:solidFill>
                  </a:rPr>
                  <a:t>: range of the out values</a:t>
                </a:r>
              </a:p>
            </p:txBody>
          </p:sp>
        </mc:Choice>
        <mc:Fallback xmlns="">
          <p:sp>
            <p:nvSpPr>
              <p:cNvPr id="10" name="Rectangle 9"/>
              <p:cNvSpPr>
                <a:spLocks noRot="1" noChangeAspect="1" noMove="1" noResize="1" noEditPoints="1" noAdjustHandles="1" noChangeArrowheads="1" noChangeShapeType="1" noTextEdit="1"/>
              </p:cNvSpPr>
              <p:nvPr/>
            </p:nvSpPr>
            <p:spPr>
              <a:xfrm>
                <a:off x="5040937" y="4678296"/>
                <a:ext cx="3452933" cy="461665"/>
              </a:xfrm>
              <a:prstGeom prst="rect">
                <a:avLst/>
              </a:prstGeom>
              <a:blipFill>
                <a:blip r:embed="rId5"/>
                <a:stretch>
                  <a:fillRect t="-10526" r="-1767"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300379" y="5275523"/>
                <a:ext cx="3474413" cy="461665"/>
              </a:xfrm>
              <a:prstGeom prst="rect">
                <a:avLst/>
              </a:prstGeom>
            </p:spPr>
            <p:txBody>
              <a:bodyPr wrap="none">
                <a:spAutoFit/>
              </a:bodyPr>
              <a:lstStyle/>
              <a:p>
                <a14:m>
                  <m:oMath xmlns:m="http://schemas.openxmlformats.org/officeDocument/2006/math">
                    <m:sSub>
                      <m:sSubPr>
                        <m:ctrlPr>
                          <a:rPr lang="en-US" sz="2400" i="1" smtClean="0">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𝑥</m:t>
                        </m:r>
                      </m:e>
                      <m:sub>
                        <m:r>
                          <a:rPr lang="en-US" sz="2400" i="1">
                            <a:solidFill>
                              <a:schemeClr val="tx1"/>
                            </a:solidFill>
                            <a:latin typeface="Cambria Math" panose="02040503050406030204" pitchFamily="18" charset="0"/>
                          </a:rPr>
                          <m:t>𝑚𝑎𝑥</m:t>
                        </m:r>
                      </m:sub>
                    </m:sSub>
                  </m:oMath>
                </a14:m>
                <a:r>
                  <a:rPr lang="en-US" sz="2400" dirty="0">
                    <a:solidFill>
                      <a:schemeClr val="tx1"/>
                    </a:solidFill>
                  </a:rPr>
                  <a:t>: the max input value</a:t>
                </a:r>
              </a:p>
            </p:txBody>
          </p:sp>
        </mc:Choice>
        <mc:Fallback xmlns="">
          <p:sp>
            <p:nvSpPr>
              <p:cNvPr id="11" name="Rectangle 10"/>
              <p:cNvSpPr>
                <a:spLocks noRot="1" noChangeAspect="1" noMove="1" noResize="1" noEditPoints="1" noAdjustHandles="1" noChangeArrowheads="1" noChangeShapeType="1" noTextEdit="1"/>
              </p:cNvSpPr>
              <p:nvPr/>
            </p:nvSpPr>
            <p:spPr>
              <a:xfrm>
                <a:off x="300379" y="5275523"/>
                <a:ext cx="3474413" cy="461665"/>
              </a:xfrm>
              <a:prstGeom prst="rect">
                <a:avLst/>
              </a:prstGeom>
              <a:blipFill>
                <a:blip r:embed="rId6"/>
                <a:stretch>
                  <a:fillRect t="-10526" r="-1754"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Rectangle 11"/>
              <p:cNvSpPr/>
              <p:nvPr/>
            </p:nvSpPr>
            <p:spPr>
              <a:xfrm>
                <a:off x="300379" y="5894686"/>
                <a:ext cx="4100290" cy="461665"/>
              </a:xfrm>
              <a:prstGeom prst="rect">
                <a:avLst/>
              </a:prstGeom>
            </p:spPr>
            <p:txBody>
              <a:bodyPr wrap="none">
                <a:spAutoFit/>
              </a:bodyPr>
              <a:lstStyle/>
              <a:p>
                <a14:m>
                  <m:oMath xmlns:m="http://schemas.openxmlformats.org/officeDocument/2006/math">
                    <m:sSub>
                      <m:sSubPr>
                        <m:ctrlPr>
                          <a:rPr lang="en-US" sz="2400" i="1" smtClean="0">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𝑥</m:t>
                        </m:r>
                      </m:e>
                      <m:sub>
                        <m:r>
                          <a:rPr lang="en-US" sz="2400" i="1">
                            <a:solidFill>
                              <a:schemeClr val="tx1"/>
                            </a:solidFill>
                            <a:latin typeface="Cambria Math" panose="02040503050406030204" pitchFamily="18" charset="0"/>
                          </a:rPr>
                          <m:t>𝑚𝑖𝑛</m:t>
                        </m:r>
                      </m:sub>
                    </m:sSub>
                  </m:oMath>
                </a14:m>
                <a:r>
                  <a:rPr lang="en-US" sz="2400" dirty="0">
                    <a:solidFill>
                      <a:schemeClr val="tx1"/>
                    </a:solidFill>
                  </a:rPr>
                  <a:t>: the minimum input value</a:t>
                </a:r>
              </a:p>
            </p:txBody>
          </p:sp>
        </mc:Choice>
        <mc:Fallback xmlns="">
          <p:sp>
            <p:nvSpPr>
              <p:cNvPr id="12" name="Rectangle 11"/>
              <p:cNvSpPr>
                <a:spLocks noRot="1" noChangeAspect="1" noMove="1" noResize="1" noEditPoints="1" noAdjustHandles="1" noChangeArrowheads="1" noChangeShapeType="1" noTextEdit="1"/>
              </p:cNvSpPr>
              <p:nvPr/>
            </p:nvSpPr>
            <p:spPr>
              <a:xfrm>
                <a:off x="300379" y="5894686"/>
                <a:ext cx="4100290" cy="461665"/>
              </a:xfrm>
              <a:prstGeom prst="rect">
                <a:avLst/>
              </a:prstGeom>
              <a:blipFill>
                <a:blip r:embed="rId7"/>
                <a:stretch>
                  <a:fillRect t="-10526" r="-1189"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3" name="Rectangle 12"/>
              <p:cNvSpPr/>
              <p:nvPr/>
            </p:nvSpPr>
            <p:spPr>
              <a:xfrm>
                <a:off x="5040937" y="5188415"/>
                <a:ext cx="3652347" cy="461665"/>
              </a:xfrm>
              <a:prstGeom prst="rect">
                <a:avLst/>
              </a:prstGeom>
            </p:spPr>
            <p:txBody>
              <a:bodyPr wrap="none">
                <a:spAutoFit/>
              </a:bodyPr>
              <a:lstStyle/>
              <a:p>
                <a14:m>
                  <m:oMath xmlns:m="http://schemas.openxmlformats.org/officeDocument/2006/math">
                    <m:sSub>
                      <m:sSubPr>
                        <m:ctrlPr>
                          <a:rPr lang="en-US" sz="240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𝑦</m:t>
                        </m:r>
                      </m:e>
                      <m:sub>
                        <m:r>
                          <a:rPr lang="en-US" sz="2400" i="1">
                            <a:solidFill>
                              <a:schemeClr val="tx1"/>
                            </a:solidFill>
                            <a:latin typeface="Cambria Math" panose="02040503050406030204" pitchFamily="18" charset="0"/>
                          </a:rPr>
                          <m:t>𝑚𝑎𝑥</m:t>
                        </m:r>
                      </m:sub>
                    </m:sSub>
                  </m:oMath>
                </a14:m>
                <a:r>
                  <a:rPr lang="en-US" sz="2400" dirty="0">
                    <a:solidFill>
                      <a:schemeClr val="tx1"/>
                    </a:solidFill>
                  </a:rPr>
                  <a:t>: the max output value</a:t>
                </a:r>
              </a:p>
            </p:txBody>
          </p:sp>
        </mc:Choice>
        <mc:Fallback xmlns="">
          <p:sp>
            <p:nvSpPr>
              <p:cNvPr id="13" name="Rectangle 12"/>
              <p:cNvSpPr>
                <a:spLocks noRot="1" noChangeAspect="1" noMove="1" noResize="1" noEditPoints="1" noAdjustHandles="1" noChangeArrowheads="1" noChangeShapeType="1" noTextEdit="1"/>
              </p:cNvSpPr>
              <p:nvPr/>
            </p:nvSpPr>
            <p:spPr>
              <a:xfrm>
                <a:off x="5040937" y="5188415"/>
                <a:ext cx="3652347" cy="461665"/>
              </a:xfrm>
              <a:prstGeom prst="rect">
                <a:avLst/>
              </a:prstGeom>
              <a:blipFill>
                <a:blip r:embed="rId8"/>
                <a:stretch>
                  <a:fillRect l="-501" t="-10526" r="-1503" b="-289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Rectangle 13"/>
              <p:cNvSpPr/>
              <p:nvPr/>
            </p:nvSpPr>
            <p:spPr>
              <a:xfrm>
                <a:off x="5040937" y="5894685"/>
                <a:ext cx="3917533" cy="830997"/>
              </a:xfrm>
              <a:prstGeom prst="rect">
                <a:avLst/>
              </a:prstGeom>
            </p:spPr>
            <p:txBody>
              <a:bodyPr wrap="square">
                <a:spAutoFit/>
              </a:bodyPr>
              <a:lstStyle/>
              <a:p>
                <a14:m>
                  <m:oMath xmlns:m="http://schemas.openxmlformats.org/officeDocument/2006/math">
                    <m:sSub>
                      <m:sSubPr>
                        <m:ctrlPr>
                          <a:rPr lang="en-US" sz="240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𝑦</m:t>
                        </m:r>
                      </m:e>
                      <m:sub>
                        <m:r>
                          <a:rPr lang="en-US" sz="2400" i="1">
                            <a:solidFill>
                              <a:schemeClr val="tx1"/>
                            </a:solidFill>
                            <a:latin typeface="Cambria Math" panose="02040503050406030204" pitchFamily="18" charset="0"/>
                          </a:rPr>
                          <m:t>𝑚𝑖𝑛</m:t>
                        </m:r>
                      </m:sub>
                    </m:sSub>
                  </m:oMath>
                </a14:m>
                <a:r>
                  <a:rPr lang="en-US" sz="2400" dirty="0">
                    <a:solidFill>
                      <a:schemeClr val="tx1"/>
                    </a:solidFill>
                  </a:rPr>
                  <a:t>: the minimum output value</a:t>
                </a:r>
              </a:p>
            </p:txBody>
          </p:sp>
        </mc:Choice>
        <mc:Fallback xmlns="">
          <p:sp>
            <p:nvSpPr>
              <p:cNvPr id="14" name="Rectangle 13"/>
              <p:cNvSpPr>
                <a:spLocks noRot="1" noChangeAspect="1" noMove="1" noResize="1" noEditPoints="1" noAdjustHandles="1" noChangeArrowheads="1" noChangeShapeType="1" noTextEdit="1"/>
              </p:cNvSpPr>
              <p:nvPr/>
            </p:nvSpPr>
            <p:spPr>
              <a:xfrm>
                <a:off x="5040937" y="5894685"/>
                <a:ext cx="3917533" cy="830997"/>
              </a:xfrm>
              <a:prstGeom prst="rect">
                <a:avLst/>
              </a:prstGeom>
              <a:blipFill>
                <a:blip r:embed="rId9"/>
                <a:stretch>
                  <a:fillRect l="-2488" t="-5882" b="-16176"/>
                </a:stretch>
              </a:blipFill>
            </p:spPr>
            <p:txBody>
              <a:bodyPr/>
              <a:lstStyle/>
              <a:p>
                <a:r>
                  <a:rPr lang="en-US">
                    <a:noFill/>
                  </a:rPr>
                  <a:t> </a:t>
                </a:r>
              </a:p>
            </p:txBody>
          </p:sp>
        </mc:Fallback>
      </mc:AlternateContent>
      <p:cxnSp>
        <p:nvCxnSpPr>
          <p:cNvPr id="16" name="Straight Connector 15"/>
          <p:cNvCxnSpPr/>
          <p:nvPr/>
        </p:nvCxnSpPr>
        <p:spPr>
          <a:xfrm>
            <a:off x="4532243" y="3949148"/>
            <a:ext cx="59340" cy="2772328"/>
          </a:xfrm>
          <a:prstGeom prst="line">
            <a:avLst/>
          </a:prstGeom>
        </p:spPr>
        <p:style>
          <a:lnRef idx="3">
            <a:schemeClr val="dk1"/>
          </a:lnRef>
          <a:fillRef idx="0">
            <a:schemeClr val="dk1"/>
          </a:fillRef>
          <a:effectRef idx="2">
            <a:schemeClr val="dk1"/>
          </a:effectRef>
          <a:fontRef idx="minor">
            <a:schemeClr val="tx1"/>
          </a:fontRef>
        </p:style>
      </p:cxnSp>
      <p:sp>
        <p:nvSpPr>
          <p:cNvPr id="15" name="Title 1">
            <a:extLst>
              <a:ext uri="{FF2B5EF4-FFF2-40B4-BE49-F238E27FC236}">
                <a16:creationId xmlns:a16="http://schemas.microsoft.com/office/drawing/2014/main" xmlns="" id="{E2B55250-92C4-4199-8F53-969F8996F7DD}"/>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Range</a:t>
            </a:r>
          </a:p>
        </p:txBody>
      </p:sp>
    </p:spTree>
    <p:extLst>
      <p:ext uri="{BB962C8B-B14F-4D97-AF65-F5344CB8AC3E}">
        <p14:creationId xmlns:p14="http://schemas.microsoft.com/office/powerpoint/2010/main" val="180835325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solidFill>
                  <a:schemeClr val="tx1"/>
                </a:solidFill>
              </a:rPr>
              <a:t>12</a:t>
            </a:fld>
            <a:endParaRPr lang="en-US">
              <a:solidFill>
                <a:schemeClr val="tx1"/>
              </a:solidFill>
            </a:endParaRPr>
          </a:p>
        </p:txBody>
      </p:sp>
      <p:sp>
        <p:nvSpPr>
          <p:cNvPr id="7" name="TextBox 6"/>
          <p:cNvSpPr txBox="1"/>
          <p:nvPr/>
        </p:nvSpPr>
        <p:spPr>
          <a:xfrm>
            <a:off x="202784" y="840496"/>
            <a:ext cx="8543651" cy="6494085"/>
          </a:xfrm>
          <a:prstGeom prst="rect">
            <a:avLst/>
          </a:prstGeom>
          <a:noFill/>
        </p:spPr>
        <p:txBody>
          <a:bodyPr wrap="square" rtlCol="0">
            <a:spAutoFit/>
          </a:bodyPr>
          <a:lstStyle/>
          <a:p>
            <a:r>
              <a:rPr lang="en-US" sz="2600" b="1" u="sng" dirty="0"/>
              <a:t>Error</a:t>
            </a:r>
          </a:p>
          <a:p>
            <a:r>
              <a:rPr lang="en-US" sz="2600" dirty="0"/>
              <a:t>Error (absolute error, sometimes referred to as true error) is the difference between the true value (output value with no error) and the measured value</a:t>
            </a:r>
          </a:p>
          <a:p>
            <a:endParaRPr lang="en-US" sz="2600" dirty="0"/>
          </a:p>
          <a:p>
            <a:r>
              <a:rPr lang="en-US" sz="2600" b="1" u="sng" dirty="0"/>
              <a:t>Percent Error</a:t>
            </a:r>
          </a:p>
          <a:p>
            <a:r>
              <a:rPr lang="en-US" sz="2600" dirty="0"/>
              <a:t>Percent error (sometimes referred to as the true percent error) is the difference between the true value and the measured as a percentage of the true value. </a:t>
            </a:r>
          </a:p>
          <a:p>
            <a:endParaRPr lang="en-US" sz="2600" dirty="0"/>
          </a:p>
          <a:p>
            <a:r>
              <a:rPr lang="en-US" sz="2600" b="1" u="sng" dirty="0"/>
              <a:t>Relative Error</a:t>
            </a:r>
          </a:p>
          <a:p>
            <a:r>
              <a:rPr lang="en-US" sz="2600" dirty="0"/>
              <a:t>It is the absolute error divided by the measured value. It gives an indication on how good of a measurement is relative to the size of the object being measured. </a:t>
            </a:r>
          </a:p>
          <a:p>
            <a:endParaRPr lang="en-US" sz="2600" dirty="0"/>
          </a:p>
          <a:p>
            <a:endParaRPr lang="en-US" sz="2600" dirty="0"/>
          </a:p>
        </p:txBody>
      </p:sp>
      <p:sp>
        <p:nvSpPr>
          <p:cNvPr id="8" name="Title 1">
            <a:extLst>
              <a:ext uri="{FF2B5EF4-FFF2-40B4-BE49-F238E27FC236}">
                <a16:creationId xmlns:a16="http://schemas.microsoft.com/office/drawing/2014/main" xmlns="" id="{8AF34B2F-5E92-43F6-8A9F-F3EC5FD451A8}"/>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Accuracy and Error</a:t>
            </a:r>
          </a:p>
        </p:txBody>
      </p:sp>
    </p:spTree>
    <p:extLst>
      <p:ext uri="{BB962C8B-B14F-4D97-AF65-F5344CB8AC3E}">
        <p14:creationId xmlns:p14="http://schemas.microsoft.com/office/powerpoint/2010/main" val="38972526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solidFill>
                  <a:schemeClr val="tx1"/>
                </a:solidFill>
              </a:rPr>
              <a:t>13</a:t>
            </a:fld>
            <a:endParaRPr lang="en-US">
              <a:solidFill>
                <a:schemeClr val="tx1"/>
              </a:solidFill>
            </a:endParaRPr>
          </a:p>
        </p:txBody>
      </p:sp>
      <p:sp>
        <p:nvSpPr>
          <p:cNvPr id="3" name="TextBox 2"/>
          <p:cNvSpPr txBox="1"/>
          <p:nvPr/>
        </p:nvSpPr>
        <p:spPr>
          <a:xfrm>
            <a:off x="724971" y="1690813"/>
            <a:ext cx="2875721" cy="523220"/>
          </a:xfrm>
          <a:prstGeom prst="rect">
            <a:avLst/>
          </a:prstGeom>
          <a:noFill/>
        </p:spPr>
        <p:txBody>
          <a:bodyPr wrap="square" rtlCol="0">
            <a:spAutoFit/>
          </a:bodyPr>
          <a:lstStyle/>
          <a:p>
            <a:r>
              <a:rPr lang="en-US" sz="2800" dirty="0"/>
              <a:t>Error Equation</a:t>
            </a:r>
          </a:p>
        </p:txBody>
      </p:sp>
      <p:sp>
        <p:nvSpPr>
          <p:cNvPr id="4" name="TextBox 3"/>
          <p:cNvSpPr txBox="1"/>
          <p:nvPr/>
        </p:nvSpPr>
        <p:spPr>
          <a:xfrm>
            <a:off x="4918910" y="1642724"/>
            <a:ext cx="4051559" cy="523220"/>
          </a:xfrm>
          <a:prstGeom prst="rect">
            <a:avLst/>
          </a:prstGeom>
          <a:noFill/>
        </p:spPr>
        <p:txBody>
          <a:bodyPr wrap="square" rtlCol="0">
            <a:spAutoFit/>
          </a:bodyPr>
          <a:lstStyle/>
          <a:p>
            <a:r>
              <a:rPr lang="en-US" sz="2800" dirty="0"/>
              <a:t>Relative Error Equation</a:t>
            </a:r>
          </a:p>
        </p:txBody>
      </p:sp>
      <mc:AlternateContent xmlns:mc="http://schemas.openxmlformats.org/markup-compatibility/2006" xmlns:a14="http://schemas.microsoft.com/office/drawing/2010/main">
        <mc:Choice Requires="a14">
          <p:sp>
            <p:nvSpPr>
              <p:cNvPr id="6" name="TextBox 5"/>
              <p:cNvSpPr txBox="1"/>
              <p:nvPr/>
            </p:nvSpPr>
            <p:spPr>
              <a:xfrm>
                <a:off x="106017" y="2470026"/>
                <a:ext cx="4134679" cy="323165"/>
              </a:xfrm>
              <a:prstGeom prst="rect">
                <a:avLst/>
              </a:prstGeom>
              <a:noFill/>
              <a:ln>
                <a:solidFill>
                  <a:schemeClr val="tx1"/>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r>
                        <a:rPr lang="en-US" sz="2100" b="0" i="1" smtClean="0">
                          <a:solidFill>
                            <a:schemeClr val="tx1"/>
                          </a:solidFill>
                          <a:latin typeface="Cambria Math" panose="02040503050406030204" pitchFamily="18" charset="0"/>
                        </a:rPr>
                        <m:t>𝐸</m:t>
                      </m:r>
                      <m:r>
                        <a:rPr lang="en-US" sz="2100" b="0" i="1" smtClean="0">
                          <a:solidFill>
                            <a:schemeClr val="tx1"/>
                          </a:solidFill>
                          <a:latin typeface="Cambria Math" panose="02040503050406030204" pitchFamily="18" charset="0"/>
                        </a:rPr>
                        <m:t>=</m:t>
                      </m:r>
                      <m:r>
                        <a:rPr lang="en-US" sz="2100" b="0" i="1" smtClean="0">
                          <a:solidFill>
                            <a:schemeClr val="tx1"/>
                          </a:solidFill>
                          <a:latin typeface="Cambria Math" panose="02040503050406030204" pitchFamily="18" charset="0"/>
                        </a:rPr>
                        <m:t>𝑚𝑒𝑎𝑠𝑢𝑟𝑒𝑑</m:t>
                      </m:r>
                      <m:r>
                        <a:rPr lang="en-US" sz="2100" b="0" i="1" smtClean="0">
                          <a:solidFill>
                            <a:schemeClr val="tx1"/>
                          </a:solidFill>
                          <a:latin typeface="Cambria Math" panose="02040503050406030204" pitchFamily="18" charset="0"/>
                        </a:rPr>
                        <m:t> </m:t>
                      </m:r>
                      <m:r>
                        <a:rPr lang="en-US" sz="2100" b="0" i="1" smtClean="0">
                          <a:solidFill>
                            <a:schemeClr val="tx1"/>
                          </a:solidFill>
                          <a:latin typeface="Cambria Math" panose="02040503050406030204" pitchFamily="18" charset="0"/>
                        </a:rPr>
                        <m:t>𝑣𝑎𝑙𝑢𝑒</m:t>
                      </m:r>
                      <m:r>
                        <a:rPr lang="en-US" sz="2100" b="0" i="1" smtClean="0">
                          <a:solidFill>
                            <a:schemeClr val="tx1"/>
                          </a:solidFill>
                          <a:latin typeface="Cambria Math" panose="02040503050406030204" pitchFamily="18" charset="0"/>
                        </a:rPr>
                        <m:t>−</m:t>
                      </m:r>
                      <m:r>
                        <a:rPr lang="en-US" sz="2100" b="0" i="1" smtClean="0">
                          <a:solidFill>
                            <a:schemeClr val="tx1"/>
                          </a:solidFill>
                          <a:latin typeface="Cambria Math" panose="02040503050406030204" pitchFamily="18" charset="0"/>
                        </a:rPr>
                        <m:t>𝑇𝑟𝑢𝑒</m:t>
                      </m:r>
                      <m:r>
                        <a:rPr lang="en-US" sz="2100" b="0" i="1" smtClean="0">
                          <a:solidFill>
                            <a:schemeClr val="tx1"/>
                          </a:solidFill>
                          <a:latin typeface="Cambria Math" panose="02040503050406030204" pitchFamily="18" charset="0"/>
                        </a:rPr>
                        <m:t> </m:t>
                      </m:r>
                      <m:r>
                        <a:rPr lang="en-US" sz="2100" b="0" i="1" smtClean="0">
                          <a:solidFill>
                            <a:schemeClr val="tx1"/>
                          </a:solidFill>
                          <a:latin typeface="Cambria Math" panose="02040503050406030204" pitchFamily="18" charset="0"/>
                        </a:rPr>
                        <m:t>𝑣𝑎𝑙𝑢𝑒</m:t>
                      </m:r>
                      <m:r>
                        <a:rPr lang="en-US" sz="2100" b="0" i="1" smtClean="0">
                          <a:solidFill>
                            <a:schemeClr val="tx1"/>
                          </a:solidFill>
                          <a:latin typeface="Cambria Math" panose="02040503050406030204" pitchFamily="18" charset="0"/>
                        </a:rPr>
                        <m:t> </m:t>
                      </m:r>
                    </m:oMath>
                  </m:oMathPara>
                </a14:m>
                <a:endParaRPr lang="en-US" sz="2100" dirty="0">
                  <a:solidFill>
                    <a:schemeClr val="tx1"/>
                  </a:solidFill>
                </a:endParaRPr>
              </a:p>
            </p:txBody>
          </p:sp>
        </mc:Choice>
        <mc:Fallback xmlns="">
          <p:sp>
            <p:nvSpPr>
              <p:cNvPr id="6" name="TextBox 5"/>
              <p:cNvSpPr txBox="1">
                <a:spLocks noRot="1" noChangeAspect="1" noMove="1" noResize="1" noEditPoints="1" noAdjustHandles="1" noChangeArrowheads="1" noChangeShapeType="1" noTextEdit="1"/>
              </p:cNvSpPr>
              <p:nvPr/>
            </p:nvSpPr>
            <p:spPr>
              <a:xfrm>
                <a:off x="106017" y="2470026"/>
                <a:ext cx="4134679" cy="323165"/>
              </a:xfrm>
              <a:prstGeom prst="rect">
                <a:avLst/>
              </a:prstGeom>
              <a:blipFill>
                <a:blip r:embed="rId2"/>
                <a:stretch>
                  <a:fillRect l="-2056" r="-734" b="-9091"/>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5238507" y="2346432"/>
                <a:ext cx="3246198" cy="714234"/>
              </a:xfrm>
              <a:prstGeom prst="rect">
                <a:avLst/>
              </a:prstGeom>
              <a:noFill/>
              <a:ln>
                <a:solidFill>
                  <a:schemeClr val="tx1"/>
                </a:solidFill>
              </a:ln>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n-US" sz="2400" i="1" smtClean="0">
                              <a:solidFill>
                                <a:schemeClr val="tx1"/>
                              </a:solidFill>
                              <a:latin typeface="Cambria Math" panose="02040503050406030204" pitchFamily="18" charset="0"/>
                            </a:rPr>
                          </m:ctrlPr>
                        </m:sSubPr>
                        <m:e>
                          <m:r>
                            <a:rPr lang="en-US" sz="2400" b="0" i="1" smtClean="0">
                              <a:solidFill>
                                <a:schemeClr val="tx1"/>
                              </a:solidFill>
                              <a:latin typeface="Cambria Math" panose="02040503050406030204" pitchFamily="18" charset="0"/>
                            </a:rPr>
                            <m:t>𝐸</m:t>
                          </m:r>
                        </m:e>
                        <m:sub>
                          <m:r>
                            <a:rPr lang="en-US" sz="2400" b="0" i="1" smtClean="0">
                              <a:solidFill>
                                <a:schemeClr val="tx1"/>
                              </a:solidFill>
                              <a:latin typeface="Cambria Math" panose="02040503050406030204" pitchFamily="18" charset="0"/>
                            </a:rPr>
                            <m:t>𝑟</m:t>
                          </m:r>
                        </m:sub>
                      </m:sSub>
                      <m:r>
                        <a:rPr lang="en-US" sz="2400" b="0" i="1"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d>
                            <m:dPr>
                              <m:begChr m:val="|"/>
                              <m:endChr m:val="|"/>
                              <m:ctrlPr>
                                <a:rPr lang="en-US" sz="2400" b="0" i="1" smtClean="0">
                                  <a:solidFill>
                                    <a:schemeClr val="tx1"/>
                                  </a:solidFill>
                                  <a:latin typeface="Cambria Math" panose="02040503050406030204" pitchFamily="18" charset="0"/>
                                </a:rPr>
                              </m:ctrlPr>
                            </m:dPr>
                            <m:e>
                              <m:r>
                                <a:rPr lang="en-US" sz="2400" b="0" i="1" smtClean="0">
                                  <a:solidFill>
                                    <a:schemeClr val="tx1"/>
                                  </a:solidFill>
                                  <a:latin typeface="Cambria Math" panose="02040503050406030204" pitchFamily="18" charset="0"/>
                                </a:rPr>
                                <m:t>𝐸</m:t>
                              </m:r>
                            </m:e>
                          </m:d>
                        </m:num>
                        <m:den>
                          <m:r>
                            <a:rPr lang="en-US" sz="2400" b="0" i="1" smtClean="0">
                              <a:solidFill>
                                <a:schemeClr val="tx1"/>
                              </a:solidFill>
                              <a:latin typeface="Cambria Math" panose="02040503050406030204" pitchFamily="18" charset="0"/>
                            </a:rPr>
                            <m:t>𝑚𝑒𝑎𝑠𝑢𝑟𝑒𝑑</m:t>
                          </m:r>
                          <m:r>
                            <a:rPr lang="en-US" sz="2400" b="0" i="1" smtClean="0">
                              <a:solidFill>
                                <a:schemeClr val="tx1"/>
                              </a:solidFill>
                              <a:latin typeface="Cambria Math" panose="02040503050406030204" pitchFamily="18" charset="0"/>
                            </a:rPr>
                            <m:t> </m:t>
                          </m:r>
                          <m:r>
                            <a:rPr lang="en-US" sz="2400" b="0" i="1" smtClean="0">
                              <a:solidFill>
                                <a:schemeClr val="tx1"/>
                              </a:solidFill>
                              <a:latin typeface="Cambria Math" panose="02040503050406030204" pitchFamily="18" charset="0"/>
                            </a:rPr>
                            <m:t>𝑣𝑎𝑙𝑢𝑒</m:t>
                          </m:r>
                        </m:den>
                      </m:f>
                    </m:oMath>
                  </m:oMathPara>
                </a14:m>
                <a:endParaRPr lang="en-US" sz="2400" dirty="0">
                  <a:solidFill>
                    <a:schemeClr val="tx1"/>
                  </a:solidFill>
                </a:endParaRPr>
              </a:p>
            </p:txBody>
          </p:sp>
        </mc:Choice>
        <mc:Fallback xmlns="">
          <p:sp>
            <p:nvSpPr>
              <p:cNvPr id="7" name="TextBox 6"/>
              <p:cNvSpPr txBox="1">
                <a:spLocks noRot="1" noChangeAspect="1" noMove="1" noResize="1" noEditPoints="1" noAdjustHandles="1" noChangeArrowheads="1" noChangeShapeType="1" noTextEdit="1"/>
              </p:cNvSpPr>
              <p:nvPr/>
            </p:nvSpPr>
            <p:spPr>
              <a:xfrm>
                <a:off x="5238507" y="2346432"/>
                <a:ext cx="3246198" cy="714234"/>
              </a:xfrm>
              <a:prstGeom prst="rect">
                <a:avLst/>
              </a:prstGeom>
              <a:blipFill>
                <a:blip r:embed="rId3"/>
                <a:stretch>
                  <a:fillRect/>
                </a:stretch>
              </a:blipFill>
              <a:ln>
                <a:solidFill>
                  <a:schemeClr val="tx1"/>
                </a:solidFill>
              </a:ln>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427676" y="5093761"/>
                <a:ext cx="3494675" cy="691471"/>
              </a:xfrm>
              <a:prstGeom prst="rect">
                <a:avLst/>
              </a:prstGeom>
              <a:noFill/>
              <a:ln>
                <a:solidFill>
                  <a:schemeClr val="tx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l-GR" sz="2400" i="1" smtClean="0">
                              <a:solidFill>
                                <a:schemeClr val="tx1"/>
                              </a:solidFill>
                              <a:latin typeface="Cambria Math" panose="02040503050406030204" pitchFamily="18" charset="0"/>
                            </a:rPr>
                          </m:ctrlPr>
                        </m:sSubPr>
                        <m:e>
                          <m:r>
                            <m:rPr>
                              <m:sty m:val="p"/>
                            </m:rPr>
                            <a:rPr lang="el-GR" sz="2400" i="1">
                              <a:solidFill>
                                <a:schemeClr val="tx1"/>
                              </a:solidFill>
                              <a:latin typeface="Cambria Math" panose="02040503050406030204" pitchFamily="18" charset="0"/>
                            </a:rPr>
                            <m:t>ε</m:t>
                          </m:r>
                        </m:e>
                        <m:sub>
                          <m:r>
                            <a:rPr lang="en-US" sz="2400" b="0" i="1" smtClean="0">
                              <a:solidFill>
                                <a:schemeClr val="tx1"/>
                              </a:solidFill>
                              <a:latin typeface="Cambria Math" panose="02040503050406030204" pitchFamily="18" charset="0"/>
                            </a:rPr>
                            <m:t>𝑝</m:t>
                          </m:r>
                        </m:sub>
                      </m:sSub>
                      <m:r>
                        <a:rPr lang="en-US" sz="2400" b="0" i="1" smtClean="0">
                          <a:solidFill>
                            <a:schemeClr val="tx1"/>
                          </a:solidFill>
                          <a:latin typeface="Cambria Math" panose="02040503050406030204" pitchFamily="18" charset="0"/>
                        </a:rPr>
                        <m:t>= </m:t>
                      </m:r>
                      <m:f>
                        <m:fPr>
                          <m:ctrlPr>
                            <a:rPr lang="en-US" sz="2400" b="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𝐸</m:t>
                          </m:r>
                        </m:num>
                        <m:den>
                          <m:r>
                            <a:rPr lang="en-US" sz="2400" b="0" i="1" smtClean="0">
                              <a:solidFill>
                                <a:schemeClr val="tx1"/>
                              </a:solidFill>
                              <a:latin typeface="Cambria Math" panose="02040503050406030204" pitchFamily="18" charset="0"/>
                            </a:rPr>
                            <m:t>𝑇𝑟𝑢𝑒</m:t>
                          </m:r>
                          <m:r>
                            <a:rPr lang="en-US" sz="2400" b="0" i="1" smtClean="0">
                              <a:solidFill>
                                <a:schemeClr val="tx1"/>
                              </a:solidFill>
                              <a:latin typeface="Cambria Math" panose="02040503050406030204" pitchFamily="18" charset="0"/>
                            </a:rPr>
                            <m:t> </m:t>
                          </m:r>
                          <m:r>
                            <a:rPr lang="en-US" sz="2400" b="0" i="1" smtClean="0">
                              <a:solidFill>
                                <a:schemeClr val="tx1"/>
                              </a:solidFill>
                              <a:latin typeface="Cambria Math" panose="02040503050406030204" pitchFamily="18" charset="0"/>
                            </a:rPr>
                            <m:t>𝑉𝑎𝑙𝑢𝑒</m:t>
                          </m:r>
                        </m:den>
                      </m:f>
                      <m:r>
                        <a:rPr lang="en-US" sz="2400" b="0" i="1" smtClean="0">
                          <a:solidFill>
                            <a:schemeClr val="tx1"/>
                          </a:solidFill>
                          <a:latin typeface="Cambria Math" panose="02040503050406030204" pitchFamily="18" charset="0"/>
                        </a:rPr>
                        <m:t>∗100% </m:t>
                      </m:r>
                    </m:oMath>
                  </m:oMathPara>
                </a14:m>
                <a:endParaRPr lang="en-US" dirty="0">
                  <a:solidFill>
                    <a:schemeClr val="tx1"/>
                  </a:solidFill>
                </a:endParaRPr>
              </a:p>
            </p:txBody>
          </p:sp>
        </mc:Choice>
        <mc:Fallback xmlns="">
          <p:sp>
            <p:nvSpPr>
              <p:cNvPr id="8" name="TextBox 7"/>
              <p:cNvSpPr txBox="1">
                <a:spLocks noRot="1" noChangeAspect="1" noMove="1" noResize="1" noEditPoints="1" noAdjustHandles="1" noChangeArrowheads="1" noChangeShapeType="1" noTextEdit="1"/>
              </p:cNvSpPr>
              <p:nvPr/>
            </p:nvSpPr>
            <p:spPr>
              <a:xfrm>
                <a:off x="427676" y="5093761"/>
                <a:ext cx="3494675" cy="691471"/>
              </a:xfrm>
              <a:prstGeom prst="rect">
                <a:avLst/>
              </a:prstGeom>
              <a:blipFill>
                <a:blip r:embed="rId4"/>
                <a:stretch>
                  <a:fillRect/>
                </a:stretch>
              </a:blipFill>
              <a:ln>
                <a:solidFill>
                  <a:schemeClr val="tx1"/>
                </a:solidFill>
              </a:ln>
            </p:spPr>
            <p:txBody>
              <a:bodyPr/>
              <a:lstStyle/>
              <a:p>
                <a:r>
                  <a:rPr lang="en-US">
                    <a:noFill/>
                  </a:rPr>
                  <a:t> </a:t>
                </a:r>
              </a:p>
            </p:txBody>
          </p:sp>
        </mc:Fallback>
      </mc:AlternateContent>
      <p:sp>
        <p:nvSpPr>
          <p:cNvPr id="9" name="TextBox 8"/>
          <p:cNvSpPr txBox="1"/>
          <p:nvPr/>
        </p:nvSpPr>
        <p:spPr>
          <a:xfrm>
            <a:off x="284921" y="4152076"/>
            <a:ext cx="4134679" cy="523220"/>
          </a:xfrm>
          <a:prstGeom prst="rect">
            <a:avLst/>
          </a:prstGeom>
          <a:noFill/>
        </p:spPr>
        <p:txBody>
          <a:bodyPr wrap="square" rtlCol="0">
            <a:spAutoFit/>
          </a:bodyPr>
          <a:lstStyle/>
          <a:p>
            <a:r>
              <a:rPr lang="en-US" sz="2800" dirty="0"/>
              <a:t>Percent error equation</a:t>
            </a:r>
          </a:p>
        </p:txBody>
      </p:sp>
      <mc:AlternateContent xmlns:mc="http://schemas.openxmlformats.org/markup-compatibility/2006" xmlns:a14="http://schemas.microsoft.com/office/drawing/2010/main">
        <mc:Choice Requires="a14">
          <p:sp>
            <p:nvSpPr>
              <p:cNvPr id="10" name="TextBox 9"/>
              <p:cNvSpPr txBox="1"/>
              <p:nvPr/>
            </p:nvSpPr>
            <p:spPr>
              <a:xfrm>
                <a:off x="4727297" y="5093632"/>
                <a:ext cx="4173707" cy="691600"/>
              </a:xfrm>
              <a:prstGeom prst="rect">
                <a:avLst/>
              </a:prstGeom>
              <a:noFill/>
              <a:ln>
                <a:solidFill>
                  <a:schemeClr val="tx1"/>
                </a:solidFill>
              </a:ln>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sSub>
                        <m:sSubPr>
                          <m:ctrlPr>
                            <a:rPr lang="el-GR" sz="2400" i="1" smtClean="0">
                              <a:solidFill>
                                <a:schemeClr val="tx1"/>
                              </a:solidFill>
                              <a:latin typeface="Cambria Math" panose="02040503050406030204" pitchFamily="18" charset="0"/>
                            </a:rPr>
                          </m:ctrlPr>
                        </m:sSubPr>
                        <m:e>
                          <m:r>
                            <m:rPr>
                              <m:sty m:val="p"/>
                            </m:rPr>
                            <a:rPr lang="el-GR" sz="2400" i="1">
                              <a:solidFill>
                                <a:schemeClr val="tx1"/>
                              </a:solidFill>
                              <a:latin typeface="Cambria Math" panose="02040503050406030204" pitchFamily="18" charset="0"/>
                            </a:rPr>
                            <m:t>ε</m:t>
                          </m:r>
                        </m:e>
                        <m:sub>
                          <m:r>
                            <a:rPr lang="en-US" sz="2400" b="0" i="1" smtClean="0">
                              <a:solidFill>
                                <a:schemeClr val="tx1"/>
                              </a:solidFill>
                              <a:latin typeface="Cambria Math" panose="02040503050406030204" pitchFamily="18" charset="0"/>
                            </a:rPr>
                            <m:t>𝑟</m:t>
                          </m:r>
                        </m:sub>
                      </m:sSub>
                      <m:r>
                        <a:rPr lang="en-US" sz="2400" b="0" i="1" smtClean="0">
                          <a:solidFill>
                            <a:schemeClr val="tx1"/>
                          </a:solidFill>
                          <a:latin typeface="Cambria Math" panose="02040503050406030204" pitchFamily="18" charset="0"/>
                        </a:rPr>
                        <m:t>= </m:t>
                      </m:r>
                      <m:f>
                        <m:fPr>
                          <m:ctrlPr>
                            <a:rPr lang="en-US" sz="2400" b="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𝐸</m:t>
                          </m:r>
                        </m:num>
                        <m:den>
                          <m:r>
                            <a:rPr lang="en-US" sz="2400" b="0" i="1" smtClean="0">
                              <a:solidFill>
                                <a:schemeClr val="tx1"/>
                              </a:solidFill>
                              <a:latin typeface="Cambria Math" panose="02040503050406030204" pitchFamily="18" charset="0"/>
                            </a:rPr>
                            <m:t>𝑚𝑒𝑎𝑠𝑢𝑟𝑒𝑑</m:t>
                          </m:r>
                          <m:r>
                            <a:rPr lang="en-US" sz="2400" b="0" i="1" smtClean="0">
                              <a:solidFill>
                                <a:schemeClr val="tx1"/>
                              </a:solidFill>
                              <a:latin typeface="Cambria Math" panose="02040503050406030204" pitchFamily="18" charset="0"/>
                            </a:rPr>
                            <m:t> </m:t>
                          </m:r>
                          <m:r>
                            <a:rPr lang="en-US" sz="2400" b="0" i="1" smtClean="0">
                              <a:solidFill>
                                <a:schemeClr val="tx1"/>
                              </a:solidFill>
                              <a:latin typeface="Cambria Math" panose="02040503050406030204" pitchFamily="18" charset="0"/>
                            </a:rPr>
                            <m:t>𝑣𝑎𝑙𝑢𝑒</m:t>
                          </m:r>
                        </m:den>
                      </m:f>
                      <m:r>
                        <a:rPr lang="en-US" sz="2400" b="0" i="1" smtClean="0">
                          <a:solidFill>
                            <a:schemeClr val="tx1"/>
                          </a:solidFill>
                          <a:latin typeface="Cambria Math" panose="02040503050406030204" pitchFamily="18" charset="0"/>
                        </a:rPr>
                        <m:t>∗100% </m:t>
                      </m:r>
                    </m:oMath>
                  </m:oMathPara>
                </a14:m>
                <a:endParaRPr lang="en-US" dirty="0">
                  <a:solidFill>
                    <a:schemeClr val="tx1"/>
                  </a:solidFill>
                </a:endParaRPr>
              </a:p>
            </p:txBody>
          </p:sp>
        </mc:Choice>
        <mc:Fallback xmlns="">
          <p:sp>
            <p:nvSpPr>
              <p:cNvPr id="10" name="TextBox 9"/>
              <p:cNvSpPr txBox="1">
                <a:spLocks noRot="1" noChangeAspect="1" noMove="1" noResize="1" noEditPoints="1" noAdjustHandles="1" noChangeArrowheads="1" noChangeShapeType="1" noTextEdit="1"/>
              </p:cNvSpPr>
              <p:nvPr/>
            </p:nvSpPr>
            <p:spPr>
              <a:xfrm>
                <a:off x="4727297" y="5093632"/>
                <a:ext cx="4173707" cy="691600"/>
              </a:xfrm>
              <a:prstGeom prst="rect">
                <a:avLst/>
              </a:prstGeom>
              <a:blipFill>
                <a:blip r:embed="rId5"/>
                <a:stretch>
                  <a:fillRect/>
                </a:stretch>
              </a:blipFill>
              <a:ln>
                <a:solidFill>
                  <a:schemeClr val="tx1"/>
                </a:solidFill>
              </a:ln>
            </p:spPr>
            <p:txBody>
              <a:bodyPr/>
              <a:lstStyle/>
              <a:p>
                <a:r>
                  <a:rPr lang="en-US">
                    <a:noFill/>
                  </a:rPr>
                  <a:t> </a:t>
                </a:r>
              </a:p>
            </p:txBody>
          </p:sp>
        </mc:Fallback>
      </mc:AlternateContent>
      <p:sp>
        <p:nvSpPr>
          <p:cNvPr id="11" name="TextBox 10"/>
          <p:cNvSpPr txBox="1"/>
          <p:nvPr/>
        </p:nvSpPr>
        <p:spPr>
          <a:xfrm>
            <a:off x="5324515" y="3936633"/>
            <a:ext cx="3240348" cy="954107"/>
          </a:xfrm>
          <a:prstGeom prst="rect">
            <a:avLst/>
          </a:prstGeom>
          <a:noFill/>
        </p:spPr>
        <p:txBody>
          <a:bodyPr wrap="square" rtlCol="0">
            <a:spAutoFit/>
          </a:bodyPr>
          <a:lstStyle/>
          <a:p>
            <a:r>
              <a:rPr lang="en-US" sz="2800" dirty="0"/>
              <a:t>Relative Percent error equation</a:t>
            </a:r>
          </a:p>
        </p:txBody>
      </p:sp>
      <p:cxnSp>
        <p:nvCxnSpPr>
          <p:cNvPr id="13" name="Straight Connector 12"/>
          <p:cNvCxnSpPr/>
          <p:nvPr/>
        </p:nvCxnSpPr>
        <p:spPr>
          <a:xfrm>
            <a:off x="4350026" y="874643"/>
            <a:ext cx="69574" cy="5983357"/>
          </a:xfrm>
          <a:prstGeom prst="line">
            <a:avLst/>
          </a:prstGeom>
        </p:spPr>
        <p:style>
          <a:lnRef idx="3">
            <a:schemeClr val="dk1"/>
          </a:lnRef>
          <a:fillRef idx="0">
            <a:schemeClr val="dk1"/>
          </a:fillRef>
          <a:effectRef idx="2">
            <a:schemeClr val="dk1"/>
          </a:effectRef>
          <a:fontRef idx="minor">
            <a:schemeClr val="tx1"/>
          </a:fontRef>
        </p:style>
      </p:cxnSp>
      <p:cxnSp>
        <p:nvCxnSpPr>
          <p:cNvPr id="16" name="Straight Connector 15"/>
          <p:cNvCxnSpPr/>
          <p:nvPr/>
        </p:nvCxnSpPr>
        <p:spPr>
          <a:xfrm>
            <a:off x="106017" y="3733740"/>
            <a:ext cx="8934018" cy="0"/>
          </a:xfrm>
          <a:prstGeom prst="line">
            <a:avLst/>
          </a:prstGeom>
        </p:spPr>
        <p:style>
          <a:lnRef idx="3">
            <a:schemeClr val="dk1"/>
          </a:lnRef>
          <a:fillRef idx="0">
            <a:schemeClr val="dk1"/>
          </a:fillRef>
          <a:effectRef idx="2">
            <a:schemeClr val="dk1"/>
          </a:effectRef>
          <a:fontRef idx="minor">
            <a:schemeClr val="tx1"/>
          </a:fontRef>
        </p:style>
      </p:cxnSp>
      <p:sp>
        <p:nvSpPr>
          <p:cNvPr id="14" name="Title 1">
            <a:extLst>
              <a:ext uri="{FF2B5EF4-FFF2-40B4-BE49-F238E27FC236}">
                <a16:creationId xmlns:a16="http://schemas.microsoft.com/office/drawing/2014/main" xmlns="" id="{19CF375A-F673-4B90-9DEF-71E66595D55B}"/>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Accuracy and Error</a:t>
            </a:r>
          </a:p>
        </p:txBody>
      </p:sp>
    </p:spTree>
    <p:extLst>
      <p:ext uri="{BB962C8B-B14F-4D97-AF65-F5344CB8AC3E}">
        <p14:creationId xmlns:p14="http://schemas.microsoft.com/office/powerpoint/2010/main" val="31381159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t>14</a:t>
            </a:fld>
            <a:endParaRPr lang="en-US"/>
          </a:p>
        </p:txBody>
      </p:sp>
      <p:sp>
        <p:nvSpPr>
          <p:cNvPr id="5" name="TextBox 4"/>
          <p:cNvSpPr txBox="1"/>
          <p:nvPr/>
        </p:nvSpPr>
        <p:spPr>
          <a:xfrm>
            <a:off x="132522" y="1260760"/>
            <a:ext cx="2832620" cy="523220"/>
          </a:xfrm>
          <a:prstGeom prst="rect">
            <a:avLst/>
          </a:prstGeom>
          <a:noFill/>
        </p:spPr>
        <p:txBody>
          <a:bodyPr wrap="square" rtlCol="0">
            <a:spAutoFit/>
          </a:bodyPr>
          <a:lstStyle/>
          <a:p>
            <a:r>
              <a:rPr lang="en-US" sz="2800" b="1" u="sng" dirty="0"/>
              <a:t>Example</a:t>
            </a:r>
          </a:p>
        </p:txBody>
      </p:sp>
      <p:sp>
        <p:nvSpPr>
          <p:cNvPr id="6" name="TextBox 5"/>
          <p:cNvSpPr txBox="1"/>
          <p:nvPr/>
        </p:nvSpPr>
        <p:spPr>
          <a:xfrm>
            <a:off x="132522" y="2119702"/>
            <a:ext cx="8733182" cy="3539430"/>
          </a:xfrm>
          <a:prstGeom prst="rect">
            <a:avLst/>
          </a:prstGeom>
          <a:noFill/>
        </p:spPr>
        <p:txBody>
          <a:bodyPr wrap="square" rtlCol="0">
            <a:spAutoFit/>
          </a:bodyPr>
          <a:lstStyle/>
          <a:p>
            <a:pPr algn="just"/>
            <a:r>
              <a:rPr lang="en-US" sz="2800" dirty="0"/>
              <a:t>Suppose that you were tasked with measuring the length of a shaft and a bolt and you came up with 49 inches and 15 inches respectively. </a:t>
            </a:r>
          </a:p>
          <a:p>
            <a:pPr algn="just"/>
            <a:endParaRPr lang="en-US" sz="2800" dirty="0"/>
          </a:p>
          <a:p>
            <a:pPr algn="just"/>
            <a:r>
              <a:rPr lang="en-US" sz="2800" dirty="0"/>
              <a:t>If the true values or the shaft and the bolt are 50 inches and 16 inches respectively, find the true error and the true percent error. Also calculate the relative error and relative percent error.</a:t>
            </a:r>
          </a:p>
        </p:txBody>
      </p:sp>
      <p:sp>
        <p:nvSpPr>
          <p:cNvPr id="7" name="Title 1">
            <a:extLst>
              <a:ext uri="{FF2B5EF4-FFF2-40B4-BE49-F238E27FC236}">
                <a16:creationId xmlns:a16="http://schemas.microsoft.com/office/drawing/2014/main" xmlns="" id="{66D7C0ED-969F-4E93-AE18-82589B86F7A5}"/>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Accuracy and Error</a:t>
            </a:r>
          </a:p>
        </p:txBody>
      </p:sp>
    </p:spTree>
    <p:extLst>
      <p:ext uri="{BB962C8B-B14F-4D97-AF65-F5344CB8AC3E}">
        <p14:creationId xmlns:p14="http://schemas.microsoft.com/office/powerpoint/2010/main" val="34856516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t>15</a:t>
            </a:fld>
            <a:endParaRPr lang="en-US"/>
          </a:p>
        </p:txBody>
      </p:sp>
      <p:sp>
        <p:nvSpPr>
          <p:cNvPr id="3" name="TextBox 2"/>
          <p:cNvSpPr txBox="1"/>
          <p:nvPr/>
        </p:nvSpPr>
        <p:spPr>
          <a:xfrm>
            <a:off x="304799" y="914400"/>
            <a:ext cx="1766541" cy="523220"/>
          </a:xfrm>
          <a:prstGeom prst="rect">
            <a:avLst/>
          </a:prstGeom>
          <a:noFill/>
        </p:spPr>
        <p:txBody>
          <a:bodyPr wrap="square" rtlCol="0">
            <a:spAutoFit/>
          </a:bodyPr>
          <a:lstStyle/>
          <a:p>
            <a:r>
              <a:rPr lang="en-US" sz="2800" b="1" u="sng" dirty="0"/>
              <a:t>Solution</a:t>
            </a:r>
            <a:r>
              <a:rPr lang="en-US" sz="2800" dirty="0"/>
              <a:t> </a:t>
            </a:r>
          </a:p>
        </p:txBody>
      </p:sp>
      <mc:AlternateContent xmlns:mc="http://schemas.openxmlformats.org/markup-compatibility/2006" xmlns:a14="http://schemas.microsoft.com/office/drawing/2010/main">
        <mc:Choice Requires="a14">
          <p:sp>
            <p:nvSpPr>
              <p:cNvPr id="5" name="TextBox 4"/>
              <p:cNvSpPr txBox="1"/>
              <p:nvPr/>
            </p:nvSpPr>
            <p:spPr>
              <a:xfrm>
                <a:off x="304799" y="1674840"/>
                <a:ext cx="7301948" cy="830997"/>
              </a:xfrm>
              <a:prstGeom prst="rect">
                <a:avLst/>
              </a:prstGeom>
              <a:noFill/>
            </p:spPr>
            <p:txBody>
              <a:bodyPr wrap="square" rtlCol="0">
                <a:spAutoFit/>
              </a:bodyPr>
              <a:lstStyle/>
              <a:p>
                <a:r>
                  <a:rPr lang="en-US" sz="2400" dirty="0">
                    <a:solidFill>
                      <a:schemeClr val="tx1"/>
                    </a:solidFill>
                  </a:rPr>
                  <a:t>The true error for the shaft is :</a:t>
                </a:r>
              </a:p>
              <a:p>
                <a:pPr/>
                <a14:m>
                  <m:oMathPara xmlns:m="http://schemas.openxmlformats.org/officeDocument/2006/math">
                    <m:oMathParaPr>
                      <m:jc m:val="centerGroup"/>
                    </m:oMathParaPr>
                    <m:oMath xmlns:m="http://schemas.openxmlformats.org/officeDocument/2006/math">
                      <m:r>
                        <a:rPr lang="en-US" sz="2400" b="0" i="1" smtClean="0">
                          <a:solidFill>
                            <a:schemeClr val="tx1"/>
                          </a:solidFill>
                          <a:latin typeface="Cambria Math" panose="02040503050406030204" pitchFamily="18" charset="0"/>
                        </a:rPr>
                        <m:t>𝐸</m:t>
                      </m:r>
                      <m:r>
                        <a:rPr lang="en-US" sz="2400" b="0" i="1" smtClean="0">
                          <a:solidFill>
                            <a:schemeClr val="tx1"/>
                          </a:solidFill>
                          <a:latin typeface="Cambria Math" panose="02040503050406030204" pitchFamily="18" charset="0"/>
                        </a:rPr>
                        <m:t>=50−49=1 </m:t>
                      </m:r>
                      <m:r>
                        <a:rPr lang="en-US" sz="2400" b="0" i="1" smtClean="0">
                          <a:solidFill>
                            <a:schemeClr val="tx1"/>
                          </a:solidFill>
                          <a:latin typeface="Cambria Math" panose="02040503050406030204" pitchFamily="18" charset="0"/>
                        </a:rPr>
                        <m:t>𝑖𝑛</m:t>
                      </m:r>
                    </m:oMath>
                  </m:oMathPara>
                </a14:m>
                <a:endParaRPr lang="en-US" sz="2400" dirty="0">
                  <a:solidFill>
                    <a:schemeClr val="tx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304799" y="1674840"/>
                <a:ext cx="7301948" cy="830997"/>
              </a:xfrm>
              <a:prstGeom prst="rect">
                <a:avLst/>
              </a:prstGeom>
              <a:blipFill>
                <a:blip r:embed="rId2"/>
                <a:stretch>
                  <a:fillRect l="-1252" t="-51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04799" y="2743057"/>
                <a:ext cx="6476311" cy="830997"/>
              </a:xfrm>
              <a:prstGeom prst="rect">
                <a:avLst/>
              </a:prstGeom>
              <a:noFill/>
            </p:spPr>
            <p:txBody>
              <a:bodyPr wrap="square" rtlCol="0">
                <a:spAutoFit/>
              </a:bodyPr>
              <a:lstStyle/>
              <a:p>
                <a:r>
                  <a:rPr lang="en-US" sz="2400" dirty="0">
                    <a:solidFill>
                      <a:schemeClr val="tx1"/>
                    </a:solidFill>
                  </a:rPr>
                  <a:t>The true error of the bolt is: </a:t>
                </a:r>
              </a:p>
              <a:p>
                <a:pPr algn="ctr"/>
                <a14:m>
                  <m:oMath xmlns:m="http://schemas.openxmlformats.org/officeDocument/2006/math">
                    <m:r>
                      <a:rPr lang="en-US" sz="2400" b="0" i="1" smtClean="0">
                        <a:solidFill>
                          <a:schemeClr val="tx1"/>
                        </a:solidFill>
                        <a:latin typeface="Cambria Math" panose="02040503050406030204" pitchFamily="18" charset="0"/>
                      </a:rPr>
                      <m:t>𝐸</m:t>
                    </m:r>
                    <m:r>
                      <a:rPr lang="en-US" sz="2400" b="0" i="1" smtClean="0">
                        <a:solidFill>
                          <a:schemeClr val="tx1"/>
                        </a:solidFill>
                        <a:latin typeface="Cambria Math" panose="02040503050406030204" pitchFamily="18" charset="0"/>
                      </a:rPr>
                      <m:t>=16−15=1 </m:t>
                    </m:r>
                    <m:r>
                      <a:rPr lang="en-US" sz="2400" b="0" i="1" smtClean="0">
                        <a:solidFill>
                          <a:schemeClr val="tx1"/>
                        </a:solidFill>
                        <a:latin typeface="Cambria Math" panose="02040503050406030204" pitchFamily="18" charset="0"/>
                      </a:rPr>
                      <m:t>𝑖𝑛</m:t>
                    </m:r>
                  </m:oMath>
                </a14:m>
                <a:r>
                  <a:rPr lang="en-US" sz="2400" dirty="0">
                    <a:solidFill>
                      <a:schemeClr val="tx1"/>
                    </a:solidFill>
                  </a:rPr>
                  <a:t>  </a:t>
                </a:r>
              </a:p>
            </p:txBody>
          </p:sp>
        </mc:Choice>
        <mc:Fallback xmlns="">
          <p:sp>
            <p:nvSpPr>
              <p:cNvPr id="6" name="TextBox 5"/>
              <p:cNvSpPr txBox="1">
                <a:spLocks noRot="1" noChangeAspect="1" noMove="1" noResize="1" noEditPoints="1" noAdjustHandles="1" noChangeArrowheads="1" noChangeShapeType="1" noTextEdit="1"/>
              </p:cNvSpPr>
              <p:nvPr/>
            </p:nvSpPr>
            <p:spPr>
              <a:xfrm>
                <a:off x="304799" y="2743057"/>
                <a:ext cx="6476311" cy="830997"/>
              </a:xfrm>
              <a:prstGeom prst="rect">
                <a:avLst/>
              </a:prstGeom>
              <a:blipFill>
                <a:blip r:embed="rId3"/>
                <a:stretch>
                  <a:fillRect l="-1412" t="-5147"/>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04799" y="3922749"/>
                <a:ext cx="8057323" cy="1016689"/>
              </a:xfrm>
              <a:prstGeom prst="rect">
                <a:avLst/>
              </a:prstGeom>
              <a:noFill/>
            </p:spPr>
            <p:txBody>
              <a:bodyPr wrap="square" rtlCol="0">
                <a:spAutoFit/>
              </a:bodyPr>
              <a:lstStyle/>
              <a:p>
                <a:r>
                  <a:rPr lang="en-US" sz="2400" dirty="0">
                    <a:solidFill>
                      <a:schemeClr val="tx1"/>
                    </a:solidFill>
                  </a:rPr>
                  <a:t>The true percent error of the shaft is:</a:t>
                </a:r>
              </a:p>
              <a:p>
                <a:pPr algn="ctr"/>
                <a14:m>
                  <m:oMath xmlns:m="http://schemas.openxmlformats.org/officeDocument/2006/math">
                    <m:sSub>
                      <m:sSubPr>
                        <m:ctrlPr>
                          <a:rPr lang="el-GR" sz="2400" i="1">
                            <a:solidFill>
                              <a:schemeClr val="tx1"/>
                            </a:solidFill>
                            <a:latin typeface="Cambria Math" panose="02040503050406030204" pitchFamily="18" charset="0"/>
                          </a:rPr>
                        </m:ctrlPr>
                      </m:sSubPr>
                      <m:e>
                        <m:r>
                          <m:rPr>
                            <m:sty m:val="p"/>
                          </m:rPr>
                          <a:rPr lang="el-GR" sz="2400" i="1">
                            <a:solidFill>
                              <a:schemeClr val="tx1"/>
                            </a:solidFill>
                            <a:latin typeface="Cambria Math" panose="02040503050406030204" pitchFamily="18" charset="0"/>
                          </a:rPr>
                          <m:t>ε</m:t>
                        </m:r>
                      </m:e>
                      <m:sub>
                        <m:r>
                          <a:rPr lang="en-US" sz="2400" i="1">
                            <a:solidFill>
                              <a:schemeClr val="tx1"/>
                            </a:solidFill>
                            <a:latin typeface="Cambria Math" panose="02040503050406030204" pitchFamily="18" charset="0"/>
                          </a:rPr>
                          <m:t>𝑝</m:t>
                        </m:r>
                      </m:sub>
                    </m:sSub>
                    <m:r>
                      <a:rPr lang="en-US" sz="2400" b="0" i="1"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1</m:t>
                        </m:r>
                      </m:num>
                      <m:den>
                        <m:r>
                          <a:rPr lang="en-US" sz="2400" b="0" i="1" smtClean="0">
                            <a:solidFill>
                              <a:schemeClr val="tx1"/>
                            </a:solidFill>
                            <a:latin typeface="Cambria Math" panose="02040503050406030204" pitchFamily="18" charset="0"/>
                          </a:rPr>
                          <m:t>50</m:t>
                        </m:r>
                      </m:den>
                    </m:f>
                    <m:r>
                      <a:rPr lang="en-US" sz="2400" b="0" i="1" smtClean="0">
                        <a:solidFill>
                          <a:schemeClr val="tx1"/>
                        </a:solidFill>
                        <a:latin typeface="Cambria Math" panose="02040503050406030204" pitchFamily="18" charset="0"/>
                      </a:rPr>
                      <m:t>∗100%= 2%</m:t>
                    </m:r>
                  </m:oMath>
                </a14:m>
                <a:r>
                  <a:rPr lang="en-US" sz="2400" dirty="0">
                    <a:solidFill>
                      <a:schemeClr val="tx1"/>
                    </a:solidFill>
                  </a:rPr>
                  <a:t>  </a:t>
                </a:r>
              </a:p>
            </p:txBody>
          </p:sp>
        </mc:Choice>
        <mc:Fallback xmlns="">
          <p:sp>
            <p:nvSpPr>
              <p:cNvPr id="7" name="TextBox 6"/>
              <p:cNvSpPr txBox="1">
                <a:spLocks noRot="1" noChangeAspect="1" noMove="1" noResize="1" noEditPoints="1" noAdjustHandles="1" noChangeArrowheads="1" noChangeShapeType="1" noTextEdit="1"/>
              </p:cNvSpPr>
              <p:nvPr/>
            </p:nvSpPr>
            <p:spPr>
              <a:xfrm>
                <a:off x="304799" y="3922749"/>
                <a:ext cx="8057323" cy="1016689"/>
              </a:xfrm>
              <a:prstGeom prst="rect">
                <a:avLst/>
              </a:prstGeom>
              <a:blipFill>
                <a:blip r:embed="rId4"/>
                <a:stretch>
                  <a:fillRect l="-1135" t="-41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04798" y="5216769"/>
                <a:ext cx="8057323" cy="1016689"/>
              </a:xfrm>
              <a:prstGeom prst="rect">
                <a:avLst/>
              </a:prstGeom>
              <a:noFill/>
            </p:spPr>
            <p:txBody>
              <a:bodyPr wrap="square" rtlCol="0">
                <a:spAutoFit/>
              </a:bodyPr>
              <a:lstStyle/>
              <a:p>
                <a:r>
                  <a:rPr lang="en-US" sz="2400" dirty="0">
                    <a:solidFill>
                      <a:schemeClr val="tx1"/>
                    </a:solidFill>
                  </a:rPr>
                  <a:t>The true percent error of the bolt is:</a:t>
                </a:r>
              </a:p>
              <a:p>
                <a:pPr algn="ctr"/>
                <a14:m>
                  <m:oMath xmlns:m="http://schemas.openxmlformats.org/officeDocument/2006/math">
                    <m:sSub>
                      <m:sSubPr>
                        <m:ctrlPr>
                          <a:rPr lang="el-GR" sz="2400" i="1">
                            <a:solidFill>
                              <a:schemeClr val="tx1"/>
                            </a:solidFill>
                            <a:latin typeface="Cambria Math" panose="02040503050406030204" pitchFamily="18" charset="0"/>
                          </a:rPr>
                        </m:ctrlPr>
                      </m:sSubPr>
                      <m:e>
                        <m:r>
                          <m:rPr>
                            <m:sty m:val="p"/>
                          </m:rPr>
                          <a:rPr lang="el-GR" sz="2400" i="1">
                            <a:solidFill>
                              <a:schemeClr val="tx1"/>
                            </a:solidFill>
                            <a:latin typeface="Cambria Math" panose="02040503050406030204" pitchFamily="18" charset="0"/>
                          </a:rPr>
                          <m:t>ε</m:t>
                        </m:r>
                      </m:e>
                      <m:sub>
                        <m:r>
                          <a:rPr lang="en-US" sz="2400" i="1">
                            <a:solidFill>
                              <a:schemeClr val="tx1"/>
                            </a:solidFill>
                            <a:latin typeface="Cambria Math" panose="02040503050406030204" pitchFamily="18" charset="0"/>
                          </a:rPr>
                          <m:t>𝑝</m:t>
                        </m:r>
                      </m:sub>
                    </m:sSub>
                    <m:r>
                      <a:rPr lang="en-US" sz="2400" b="0" i="1"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1</m:t>
                        </m:r>
                      </m:num>
                      <m:den>
                        <m:r>
                          <a:rPr lang="en-US" sz="2400" b="0" i="1" smtClean="0">
                            <a:solidFill>
                              <a:schemeClr val="tx1"/>
                            </a:solidFill>
                            <a:latin typeface="Cambria Math" panose="02040503050406030204" pitchFamily="18" charset="0"/>
                          </a:rPr>
                          <m:t>16</m:t>
                        </m:r>
                      </m:den>
                    </m:f>
                    <m:r>
                      <a:rPr lang="en-US" sz="2400" b="0" i="1" smtClean="0">
                        <a:solidFill>
                          <a:schemeClr val="tx1"/>
                        </a:solidFill>
                        <a:latin typeface="Cambria Math" panose="02040503050406030204" pitchFamily="18" charset="0"/>
                      </a:rPr>
                      <m:t>∗100%=6.25%</m:t>
                    </m:r>
                  </m:oMath>
                </a14:m>
                <a:r>
                  <a:rPr lang="en-US" sz="2400" dirty="0">
                    <a:solidFill>
                      <a:schemeClr val="tx1"/>
                    </a:solidFill>
                  </a:rPr>
                  <a:t>  </a:t>
                </a:r>
              </a:p>
            </p:txBody>
          </p:sp>
        </mc:Choice>
        <mc:Fallback xmlns="">
          <p:sp>
            <p:nvSpPr>
              <p:cNvPr id="8" name="TextBox 7"/>
              <p:cNvSpPr txBox="1">
                <a:spLocks noRot="1" noChangeAspect="1" noMove="1" noResize="1" noEditPoints="1" noAdjustHandles="1" noChangeArrowheads="1" noChangeShapeType="1" noTextEdit="1"/>
              </p:cNvSpPr>
              <p:nvPr/>
            </p:nvSpPr>
            <p:spPr>
              <a:xfrm>
                <a:off x="304798" y="5216769"/>
                <a:ext cx="8057323" cy="1016689"/>
              </a:xfrm>
              <a:prstGeom prst="rect">
                <a:avLst/>
              </a:prstGeom>
              <a:blipFill>
                <a:blip r:embed="rId5"/>
                <a:stretch>
                  <a:fillRect l="-1135" t="-4192"/>
                </a:stretch>
              </a:blipFill>
            </p:spPr>
            <p:txBody>
              <a:bodyPr/>
              <a:lstStyle/>
              <a:p>
                <a:r>
                  <a:rPr lang="en-US">
                    <a:noFill/>
                  </a:rPr>
                  <a:t> </a:t>
                </a:r>
              </a:p>
            </p:txBody>
          </p:sp>
        </mc:Fallback>
      </mc:AlternateContent>
      <p:sp>
        <p:nvSpPr>
          <p:cNvPr id="9" name="Title 1">
            <a:extLst>
              <a:ext uri="{FF2B5EF4-FFF2-40B4-BE49-F238E27FC236}">
                <a16:creationId xmlns:a16="http://schemas.microsoft.com/office/drawing/2014/main" xmlns="" id="{A2E053B0-2C29-4AE6-AB45-01CCA1B4BD4B}"/>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Accuracy and Error</a:t>
            </a:r>
          </a:p>
        </p:txBody>
      </p:sp>
    </p:spTree>
    <p:extLst>
      <p:ext uri="{BB962C8B-B14F-4D97-AF65-F5344CB8AC3E}">
        <p14:creationId xmlns:p14="http://schemas.microsoft.com/office/powerpoint/2010/main" val="11332255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solidFill>
                  <a:schemeClr val="tx1"/>
                </a:solidFill>
              </a:rPr>
              <a:t>16</a:t>
            </a:fld>
            <a:endParaRPr lang="en-US">
              <a:solidFill>
                <a:schemeClr val="tx1"/>
              </a:solidFill>
            </a:endParaRPr>
          </a:p>
        </p:txBody>
      </p:sp>
      <p:sp>
        <p:nvSpPr>
          <p:cNvPr id="3" name="TextBox 2"/>
          <p:cNvSpPr txBox="1"/>
          <p:nvPr/>
        </p:nvSpPr>
        <p:spPr>
          <a:xfrm>
            <a:off x="304799" y="914400"/>
            <a:ext cx="2782958" cy="523220"/>
          </a:xfrm>
          <a:prstGeom prst="rect">
            <a:avLst/>
          </a:prstGeom>
          <a:noFill/>
        </p:spPr>
        <p:txBody>
          <a:bodyPr wrap="square" rtlCol="0">
            <a:spAutoFit/>
          </a:bodyPr>
          <a:lstStyle/>
          <a:p>
            <a:r>
              <a:rPr lang="en-US" sz="2800" b="1" u="sng" dirty="0"/>
              <a:t>Solution cont.</a:t>
            </a:r>
            <a:r>
              <a:rPr lang="en-US" sz="2800" dirty="0"/>
              <a:t> </a:t>
            </a:r>
          </a:p>
        </p:txBody>
      </p:sp>
      <mc:AlternateContent xmlns:mc="http://schemas.openxmlformats.org/markup-compatibility/2006" xmlns:a14="http://schemas.microsoft.com/office/drawing/2010/main">
        <mc:Choice Requires="a14">
          <p:sp>
            <p:nvSpPr>
              <p:cNvPr id="5" name="TextBox 4"/>
              <p:cNvSpPr txBox="1"/>
              <p:nvPr/>
            </p:nvSpPr>
            <p:spPr>
              <a:xfrm>
                <a:off x="304799" y="1674840"/>
                <a:ext cx="7301948" cy="1185004"/>
              </a:xfrm>
              <a:prstGeom prst="rect">
                <a:avLst/>
              </a:prstGeom>
              <a:noFill/>
            </p:spPr>
            <p:txBody>
              <a:bodyPr wrap="square" rtlCol="0">
                <a:spAutoFit/>
              </a:bodyPr>
              <a:lstStyle/>
              <a:p>
                <a:r>
                  <a:rPr lang="en-US" sz="2400" dirty="0">
                    <a:solidFill>
                      <a:schemeClr val="tx1"/>
                    </a:solidFill>
                  </a:rPr>
                  <a:t>The relative error for the shaft is :</a:t>
                </a:r>
              </a:p>
              <a:p>
                <a:pPr/>
                <a14:m>
                  <m:oMathPara xmlns:m="http://schemas.openxmlformats.org/officeDocument/2006/math">
                    <m:oMathParaPr>
                      <m:jc m:val="centerGroup"/>
                    </m:oMathParaPr>
                    <m:oMath xmlns:m="http://schemas.openxmlformats.org/officeDocument/2006/math">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𝐸</m:t>
                          </m:r>
                        </m:e>
                        <m:sub>
                          <m:r>
                            <a:rPr lang="en-US" sz="2400" i="1">
                              <a:solidFill>
                                <a:schemeClr val="tx1"/>
                              </a:solidFill>
                              <a:latin typeface="Cambria Math" panose="02040503050406030204" pitchFamily="18" charset="0"/>
                            </a:rPr>
                            <m:t>𝑟</m:t>
                          </m:r>
                        </m:sub>
                      </m:sSub>
                      <m:r>
                        <a:rPr lang="en-US" sz="2400" b="0" i="1"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1</m:t>
                          </m:r>
                        </m:num>
                        <m:den>
                          <m:r>
                            <a:rPr lang="en-US" sz="2400" b="0" i="1" smtClean="0">
                              <a:solidFill>
                                <a:schemeClr val="tx1"/>
                              </a:solidFill>
                              <a:latin typeface="Cambria Math" panose="02040503050406030204" pitchFamily="18" charset="0"/>
                            </a:rPr>
                            <m:t>49</m:t>
                          </m:r>
                        </m:den>
                      </m:f>
                      <m:r>
                        <a:rPr lang="en-US" sz="2400" b="0" i="1" smtClean="0">
                          <a:solidFill>
                            <a:schemeClr val="tx1"/>
                          </a:solidFill>
                          <a:latin typeface="Cambria Math" panose="02040503050406030204" pitchFamily="18" charset="0"/>
                        </a:rPr>
                        <m:t>=.02</m:t>
                      </m:r>
                    </m:oMath>
                  </m:oMathPara>
                </a14:m>
                <a:endParaRPr lang="en-US" sz="2400" dirty="0">
                  <a:solidFill>
                    <a:schemeClr val="tx1"/>
                  </a:solidFill>
                </a:endParaRPr>
              </a:p>
            </p:txBody>
          </p:sp>
        </mc:Choice>
        <mc:Fallback xmlns="">
          <p:sp>
            <p:nvSpPr>
              <p:cNvPr id="5" name="TextBox 4"/>
              <p:cNvSpPr txBox="1">
                <a:spLocks noRot="1" noChangeAspect="1" noMove="1" noResize="1" noEditPoints="1" noAdjustHandles="1" noChangeArrowheads="1" noChangeShapeType="1" noTextEdit="1"/>
              </p:cNvSpPr>
              <p:nvPr/>
            </p:nvSpPr>
            <p:spPr>
              <a:xfrm>
                <a:off x="304799" y="1674840"/>
                <a:ext cx="7301948" cy="1185004"/>
              </a:xfrm>
              <a:prstGeom prst="rect">
                <a:avLst/>
              </a:prstGeom>
              <a:blipFill>
                <a:blip r:embed="rId2"/>
                <a:stretch>
                  <a:fillRect l="-1252" t="-360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304799" y="2743057"/>
                <a:ext cx="6476311" cy="1016689"/>
              </a:xfrm>
              <a:prstGeom prst="rect">
                <a:avLst/>
              </a:prstGeom>
              <a:noFill/>
            </p:spPr>
            <p:txBody>
              <a:bodyPr wrap="square" rtlCol="0">
                <a:spAutoFit/>
              </a:bodyPr>
              <a:lstStyle/>
              <a:p>
                <a:r>
                  <a:rPr lang="en-US" sz="2400" dirty="0">
                    <a:solidFill>
                      <a:schemeClr val="tx1"/>
                    </a:solidFill>
                  </a:rPr>
                  <a:t>The relative error of the bolt is: </a:t>
                </a:r>
              </a:p>
              <a:p>
                <a:pPr algn="ctr"/>
                <a14:m>
                  <m:oMath xmlns:m="http://schemas.openxmlformats.org/officeDocument/2006/math">
                    <m:sSub>
                      <m:sSubPr>
                        <m:ctrlPr>
                          <a:rPr lang="en-US" sz="2400" i="1">
                            <a:solidFill>
                              <a:schemeClr val="tx1"/>
                            </a:solidFill>
                            <a:latin typeface="Cambria Math" panose="02040503050406030204" pitchFamily="18" charset="0"/>
                          </a:rPr>
                        </m:ctrlPr>
                      </m:sSubPr>
                      <m:e>
                        <m:r>
                          <a:rPr lang="en-US" sz="2400" i="1">
                            <a:solidFill>
                              <a:schemeClr val="tx1"/>
                            </a:solidFill>
                            <a:latin typeface="Cambria Math" panose="02040503050406030204" pitchFamily="18" charset="0"/>
                          </a:rPr>
                          <m:t>𝐸</m:t>
                        </m:r>
                      </m:e>
                      <m:sub>
                        <m:r>
                          <a:rPr lang="en-US" sz="2400" i="1">
                            <a:solidFill>
                              <a:schemeClr val="tx1"/>
                            </a:solidFill>
                            <a:latin typeface="Cambria Math" panose="02040503050406030204" pitchFamily="18" charset="0"/>
                          </a:rPr>
                          <m:t>𝑟</m:t>
                        </m:r>
                      </m:sub>
                    </m:sSub>
                    <m:r>
                      <a:rPr lang="en-US" sz="2400" b="0" i="1"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1</m:t>
                        </m:r>
                      </m:num>
                      <m:den>
                        <m:r>
                          <a:rPr lang="en-US" sz="2400" b="0" i="1" smtClean="0">
                            <a:solidFill>
                              <a:schemeClr val="tx1"/>
                            </a:solidFill>
                            <a:latin typeface="Cambria Math" panose="02040503050406030204" pitchFamily="18" charset="0"/>
                          </a:rPr>
                          <m:t>15</m:t>
                        </m:r>
                      </m:den>
                    </m:f>
                    <m:r>
                      <a:rPr lang="en-US" sz="2400" b="0" i="1" smtClean="0">
                        <a:solidFill>
                          <a:schemeClr val="tx1"/>
                        </a:solidFill>
                        <a:latin typeface="Cambria Math" panose="02040503050406030204" pitchFamily="18" charset="0"/>
                      </a:rPr>
                      <m:t>=.067</m:t>
                    </m:r>
                  </m:oMath>
                </a14:m>
                <a:r>
                  <a:rPr lang="en-US" sz="2400" dirty="0">
                    <a:solidFill>
                      <a:schemeClr val="tx1"/>
                    </a:solidFill>
                  </a:rPr>
                  <a:t>  </a:t>
                </a:r>
              </a:p>
            </p:txBody>
          </p:sp>
        </mc:Choice>
        <mc:Fallback xmlns="">
          <p:sp>
            <p:nvSpPr>
              <p:cNvPr id="6" name="TextBox 5"/>
              <p:cNvSpPr txBox="1">
                <a:spLocks noRot="1" noChangeAspect="1" noMove="1" noResize="1" noEditPoints="1" noAdjustHandles="1" noChangeArrowheads="1" noChangeShapeType="1" noTextEdit="1"/>
              </p:cNvSpPr>
              <p:nvPr/>
            </p:nvSpPr>
            <p:spPr>
              <a:xfrm>
                <a:off x="304799" y="2743057"/>
                <a:ext cx="6476311" cy="1016689"/>
              </a:xfrm>
              <a:prstGeom prst="rect">
                <a:avLst/>
              </a:prstGeom>
              <a:blipFill>
                <a:blip r:embed="rId3"/>
                <a:stretch>
                  <a:fillRect l="-1412" t="-41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304799" y="3922749"/>
                <a:ext cx="8057323" cy="1016689"/>
              </a:xfrm>
              <a:prstGeom prst="rect">
                <a:avLst/>
              </a:prstGeom>
              <a:noFill/>
            </p:spPr>
            <p:txBody>
              <a:bodyPr wrap="square" rtlCol="0">
                <a:spAutoFit/>
              </a:bodyPr>
              <a:lstStyle/>
              <a:p>
                <a:r>
                  <a:rPr lang="en-US" sz="2400" dirty="0">
                    <a:solidFill>
                      <a:schemeClr val="tx1"/>
                    </a:solidFill>
                  </a:rPr>
                  <a:t>The relative percent error of the shaft is:</a:t>
                </a:r>
              </a:p>
              <a:p>
                <a:pPr algn="ctr"/>
                <a14:m>
                  <m:oMath xmlns:m="http://schemas.openxmlformats.org/officeDocument/2006/math">
                    <m:sSub>
                      <m:sSubPr>
                        <m:ctrlPr>
                          <a:rPr lang="el-GR" sz="2400" i="1">
                            <a:solidFill>
                              <a:schemeClr val="tx1"/>
                            </a:solidFill>
                            <a:latin typeface="Cambria Math" panose="02040503050406030204" pitchFamily="18" charset="0"/>
                          </a:rPr>
                        </m:ctrlPr>
                      </m:sSubPr>
                      <m:e>
                        <m:r>
                          <m:rPr>
                            <m:sty m:val="p"/>
                          </m:rPr>
                          <a:rPr lang="el-GR" sz="2400" i="1">
                            <a:solidFill>
                              <a:schemeClr val="tx1"/>
                            </a:solidFill>
                            <a:latin typeface="Cambria Math" panose="02040503050406030204" pitchFamily="18" charset="0"/>
                          </a:rPr>
                          <m:t>ε</m:t>
                        </m:r>
                      </m:e>
                      <m:sub>
                        <m:r>
                          <a:rPr lang="en-US" sz="2400" i="1">
                            <a:solidFill>
                              <a:schemeClr val="tx1"/>
                            </a:solidFill>
                            <a:latin typeface="Cambria Math" panose="02040503050406030204" pitchFamily="18" charset="0"/>
                          </a:rPr>
                          <m:t>𝑟</m:t>
                        </m:r>
                      </m:sub>
                    </m:sSub>
                    <m:r>
                      <a:rPr lang="en-US" sz="2400" b="0" i="1"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1</m:t>
                        </m:r>
                      </m:num>
                      <m:den>
                        <m:r>
                          <a:rPr lang="en-US" sz="2400" b="0" i="1" smtClean="0">
                            <a:solidFill>
                              <a:schemeClr val="tx1"/>
                            </a:solidFill>
                            <a:latin typeface="Cambria Math" panose="02040503050406030204" pitchFamily="18" charset="0"/>
                          </a:rPr>
                          <m:t>49</m:t>
                        </m:r>
                      </m:den>
                    </m:f>
                    <m:r>
                      <a:rPr lang="en-US" sz="2400" b="0" i="1" smtClean="0">
                        <a:solidFill>
                          <a:schemeClr val="tx1"/>
                        </a:solidFill>
                        <a:latin typeface="Cambria Math" panose="02040503050406030204" pitchFamily="18" charset="0"/>
                      </a:rPr>
                      <m:t>∗100%= 2.04%</m:t>
                    </m:r>
                  </m:oMath>
                </a14:m>
                <a:r>
                  <a:rPr lang="en-US" sz="2400" dirty="0">
                    <a:solidFill>
                      <a:schemeClr val="tx1"/>
                    </a:solidFill>
                  </a:rPr>
                  <a:t>  </a:t>
                </a:r>
              </a:p>
            </p:txBody>
          </p:sp>
        </mc:Choice>
        <mc:Fallback xmlns="">
          <p:sp>
            <p:nvSpPr>
              <p:cNvPr id="7" name="TextBox 6"/>
              <p:cNvSpPr txBox="1">
                <a:spLocks noRot="1" noChangeAspect="1" noMove="1" noResize="1" noEditPoints="1" noAdjustHandles="1" noChangeArrowheads="1" noChangeShapeType="1" noTextEdit="1"/>
              </p:cNvSpPr>
              <p:nvPr/>
            </p:nvSpPr>
            <p:spPr>
              <a:xfrm>
                <a:off x="304799" y="3922749"/>
                <a:ext cx="8057323" cy="1016689"/>
              </a:xfrm>
              <a:prstGeom prst="rect">
                <a:avLst/>
              </a:prstGeom>
              <a:blipFill>
                <a:blip r:embed="rId4"/>
                <a:stretch>
                  <a:fillRect l="-1135" t="-4192"/>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TextBox 7"/>
              <p:cNvSpPr txBox="1"/>
              <p:nvPr/>
            </p:nvSpPr>
            <p:spPr>
              <a:xfrm>
                <a:off x="304798" y="5216769"/>
                <a:ext cx="8057323" cy="1016689"/>
              </a:xfrm>
              <a:prstGeom prst="rect">
                <a:avLst/>
              </a:prstGeom>
              <a:noFill/>
            </p:spPr>
            <p:txBody>
              <a:bodyPr wrap="square" rtlCol="0">
                <a:spAutoFit/>
              </a:bodyPr>
              <a:lstStyle/>
              <a:p>
                <a:r>
                  <a:rPr lang="en-US" sz="2400" dirty="0">
                    <a:solidFill>
                      <a:schemeClr val="tx1"/>
                    </a:solidFill>
                  </a:rPr>
                  <a:t>The relative percent error of the bolt is:</a:t>
                </a:r>
              </a:p>
              <a:p>
                <a:pPr algn="ctr"/>
                <a14:m>
                  <m:oMath xmlns:m="http://schemas.openxmlformats.org/officeDocument/2006/math">
                    <m:sSub>
                      <m:sSubPr>
                        <m:ctrlPr>
                          <a:rPr lang="el-GR" sz="2400" i="1">
                            <a:solidFill>
                              <a:schemeClr val="tx1"/>
                            </a:solidFill>
                            <a:latin typeface="Cambria Math" panose="02040503050406030204" pitchFamily="18" charset="0"/>
                          </a:rPr>
                        </m:ctrlPr>
                      </m:sSubPr>
                      <m:e>
                        <m:r>
                          <m:rPr>
                            <m:sty m:val="p"/>
                          </m:rPr>
                          <a:rPr lang="el-GR" sz="2400" i="1">
                            <a:solidFill>
                              <a:schemeClr val="tx1"/>
                            </a:solidFill>
                            <a:latin typeface="Cambria Math" panose="02040503050406030204" pitchFamily="18" charset="0"/>
                          </a:rPr>
                          <m:t>ε</m:t>
                        </m:r>
                      </m:e>
                      <m:sub>
                        <m:r>
                          <a:rPr lang="en-US" sz="2400" i="1">
                            <a:solidFill>
                              <a:schemeClr val="tx1"/>
                            </a:solidFill>
                            <a:latin typeface="Cambria Math" panose="02040503050406030204" pitchFamily="18" charset="0"/>
                          </a:rPr>
                          <m:t>𝑟</m:t>
                        </m:r>
                      </m:sub>
                    </m:sSub>
                    <m:r>
                      <a:rPr lang="en-US" sz="2400" b="0" i="1" smtClean="0">
                        <a:solidFill>
                          <a:schemeClr val="tx1"/>
                        </a:solidFill>
                        <a:latin typeface="Cambria Math" panose="02040503050406030204" pitchFamily="18" charset="0"/>
                      </a:rPr>
                      <m:t>=</m:t>
                    </m:r>
                    <m:f>
                      <m:fPr>
                        <m:ctrlPr>
                          <a:rPr lang="en-US" sz="2400" b="0" i="1" smtClean="0">
                            <a:solidFill>
                              <a:schemeClr val="tx1"/>
                            </a:solidFill>
                            <a:latin typeface="Cambria Math" panose="02040503050406030204" pitchFamily="18" charset="0"/>
                          </a:rPr>
                        </m:ctrlPr>
                      </m:fPr>
                      <m:num>
                        <m:r>
                          <a:rPr lang="en-US" sz="2400" b="0" i="1" smtClean="0">
                            <a:solidFill>
                              <a:schemeClr val="tx1"/>
                            </a:solidFill>
                            <a:latin typeface="Cambria Math" panose="02040503050406030204" pitchFamily="18" charset="0"/>
                          </a:rPr>
                          <m:t>1</m:t>
                        </m:r>
                      </m:num>
                      <m:den>
                        <m:r>
                          <a:rPr lang="en-US" sz="2400" b="0" i="1" smtClean="0">
                            <a:solidFill>
                              <a:schemeClr val="tx1"/>
                            </a:solidFill>
                            <a:latin typeface="Cambria Math" panose="02040503050406030204" pitchFamily="18" charset="0"/>
                          </a:rPr>
                          <m:t>15</m:t>
                        </m:r>
                      </m:den>
                    </m:f>
                    <m:r>
                      <a:rPr lang="en-US" sz="2400" b="0" i="1" smtClean="0">
                        <a:solidFill>
                          <a:schemeClr val="tx1"/>
                        </a:solidFill>
                        <a:latin typeface="Cambria Math" panose="02040503050406030204" pitchFamily="18" charset="0"/>
                      </a:rPr>
                      <m:t>∗100%=6.67%</m:t>
                    </m:r>
                  </m:oMath>
                </a14:m>
                <a:r>
                  <a:rPr lang="en-US" sz="2400" dirty="0">
                    <a:solidFill>
                      <a:schemeClr val="tx1"/>
                    </a:solidFill>
                  </a:rPr>
                  <a:t>  </a:t>
                </a:r>
              </a:p>
            </p:txBody>
          </p:sp>
        </mc:Choice>
        <mc:Fallback xmlns="">
          <p:sp>
            <p:nvSpPr>
              <p:cNvPr id="8" name="TextBox 7"/>
              <p:cNvSpPr txBox="1">
                <a:spLocks noRot="1" noChangeAspect="1" noMove="1" noResize="1" noEditPoints="1" noAdjustHandles="1" noChangeArrowheads="1" noChangeShapeType="1" noTextEdit="1"/>
              </p:cNvSpPr>
              <p:nvPr/>
            </p:nvSpPr>
            <p:spPr>
              <a:xfrm>
                <a:off x="304798" y="5216769"/>
                <a:ext cx="8057323" cy="1016689"/>
              </a:xfrm>
              <a:prstGeom prst="rect">
                <a:avLst/>
              </a:prstGeom>
              <a:blipFill>
                <a:blip r:embed="rId5"/>
                <a:stretch>
                  <a:fillRect l="-1135" t="-4192"/>
                </a:stretch>
              </a:blipFill>
            </p:spPr>
            <p:txBody>
              <a:bodyPr/>
              <a:lstStyle/>
              <a:p>
                <a:r>
                  <a:rPr lang="en-US">
                    <a:noFill/>
                  </a:rPr>
                  <a:t> </a:t>
                </a:r>
              </a:p>
            </p:txBody>
          </p:sp>
        </mc:Fallback>
      </mc:AlternateContent>
      <p:sp>
        <p:nvSpPr>
          <p:cNvPr id="9" name="Title 1">
            <a:extLst>
              <a:ext uri="{FF2B5EF4-FFF2-40B4-BE49-F238E27FC236}">
                <a16:creationId xmlns:a16="http://schemas.microsoft.com/office/drawing/2014/main" xmlns="" id="{BE1EB916-4D70-4DDF-B72E-853B45A21AB6}"/>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Accuracy and Error</a:t>
            </a:r>
          </a:p>
        </p:txBody>
      </p:sp>
    </p:spTree>
    <p:extLst>
      <p:ext uri="{BB962C8B-B14F-4D97-AF65-F5344CB8AC3E}">
        <p14:creationId xmlns:p14="http://schemas.microsoft.com/office/powerpoint/2010/main" val="40620291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solidFill>
                  <a:schemeClr val="tx1"/>
                </a:solidFill>
              </a:rPr>
              <a:t>17</a:t>
            </a:fld>
            <a:endParaRPr lang="en-US">
              <a:solidFill>
                <a:schemeClr val="tx1"/>
              </a:solidFill>
            </a:endParaRPr>
          </a:p>
        </p:txBody>
      </p:sp>
      <p:sp>
        <p:nvSpPr>
          <p:cNvPr id="3" name="TextBox 2"/>
          <p:cNvSpPr txBox="1"/>
          <p:nvPr/>
        </p:nvSpPr>
        <p:spPr>
          <a:xfrm>
            <a:off x="384312" y="1485798"/>
            <a:ext cx="8454887" cy="2246769"/>
          </a:xfrm>
          <a:prstGeom prst="rect">
            <a:avLst/>
          </a:prstGeom>
          <a:noFill/>
        </p:spPr>
        <p:txBody>
          <a:bodyPr wrap="square" rtlCol="0">
            <a:spAutoFit/>
          </a:bodyPr>
          <a:lstStyle/>
          <a:p>
            <a:pPr algn="just"/>
            <a:r>
              <a:rPr lang="en-US" sz="2800" b="1" u="sng" dirty="0"/>
              <a:t>Accuracy</a:t>
            </a:r>
          </a:p>
          <a:p>
            <a:pPr algn="just"/>
            <a:endParaRPr lang="en-US" sz="2800" b="1" u="sng" dirty="0"/>
          </a:p>
          <a:p>
            <a:pPr algn="just"/>
            <a:r>
              <a:rPr lang="en-US" sz="2800" dirty="0"/>
              <a:t>Accuracy in general is how close the measurement value is to the true value( the exact value) I.e. it is the measurement of the lack of error. </a:t>
            </a:r>
          </a:p>
        </p:txBody>
      </p:sp>
      <p:sp>
        <p:nvSpPr>
          <p:cNvPr id="5" name="TextBox 4"/>
          <p:cNvSpPr txBox="1"/>
          <p:nvPr/>
        </p:nvSpPr>
        <p:spPr>
          <a:xfrm>
            <a:off x="384312" y="4110298"/>
            <a:ext cx="8229599" cy="1815882"/>
          </a:xfrm>
          <a:prstGeom prst="rect">
            <a:avLst/>
          </a:prstGeom>
          <a:noFill/>
        </p:spPr>
        <p:txBody>
          <a:bodyPr wrap="square" rtlCol="0">
            <a:spAutoFit/>
          </a:bodyPr>
          <a:lstStyle/>
          <a:p>
            <a:pPr algn="just"/>
            <a:r>
              <a:rPr lang="en-US" sz="2800" dirty="0"/>
              <a:t>The purpose of error being implemented is to represent both the inaccuracy and the imprecision( this term is discussed later on) of measured values [3].  </a:t>
            </a:r>
          </a:p>
        </p:txBody>
      </p:sp>
      <p:sp>
        <p:nvSpPr>
          <p:cNvPr id="6" name="Title 1">
            <a:extLst>
              <a:ext uri="{FF2B5EF4-FFF2-40B4-BE49-F238E27FC236}">
                <a16:creationId xmlns:a16="http://schemas.microsoft.com/office/drawing/2014/main" xmlns="" id="{4B81DD29-358D-48D2-A065-5212C6BCD46A}"/>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Accuracy and Error</a:t>
            </a:r>
          </a:p>
        </p:txBody>
      </p:sp>
    </p:spTree>
    <p:extLst>
      <p:ext uri="{BB962C8B-B14F-4D97-AF65-F5344CB8AC3E}">
        <p14:creationId xmlns:p14="http://schemas.microsoft.com/office/powerpoint/2010/main" val="33197385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solidFill>
                  <a:schemeClr val="tx1"/>
                </a:solidFill>
              </a:rPr>
              <a:t>18</a:t>
            </a:fld>
            <a:endParaRPr lang="en-US">
              <a:solidFill>
                <a:schemeClr val="tx1"/>
              </a:solidFill>
            </a:endParaRPr>
          </a:p>
        </p:txBody>
      </p:sp>
      <p:sp>
        <p:nvSpPr>
          <p:cNvPr id="4" name="TextBox 3"/>
          <p:cNvSpPr txBox="1"/>
          <p:nvPr/>
        </p:nvSpPr>
        <p:spPr>
          <a:xfrm>
            <a:off x="278295" y="1191766"/>
            <a:ext cx="7553740" cy="3108543"/>
          </a:xfrm>
          <a:prstGeom prst="rect">
            <a:avLst/>
          </a:prstGeom>
          <a:noFill/>
        </p:spPr>
        <p:txBody>
          <a:bodyPr wrap="square" rtlCol="0">
            <a:spAutoFit/>
          </a:bodyPr>
          <a:lstStyle/>
          <a:p>
            <a:r>
              <a:rPr lang="en-US" sz="2800" b="1" u="sng" dirty="0"/>
              <a:t>Precision</a:t>
            </a:r>
          </a:p>
          <a:p>
            <a:endParaRPr lang="en-US" sz="2800" dirty="0"/>
          </a:p>
          <a:p>
            <a:r>
              <a:rPr lang="en-US" sz="2800" dirty="0"/>
              <a:t>Precision is the  amount of deviation expected with repeated measurements [1]. Precision is also how closely individual measured values agree with each other [3]. </a:t>
            </a:r>
          </a:p>
          <a:p>
            <a:endParaRPr lang="en-US" sz="2800" dirty="0"/>
          </a:p>
        </p:txBody>
      </p:sp>
      <p:sp>
        <p:nvSpPr>
          <p:cNvPr id="5" name="TextBox 4"/>
          <p:cNvSpPr txBox="1"/>
          <p:nvPr/>
        </p:nvSpPr>
        <p:spPr>
          <a:xfrm>
            <a:off x="278294" y="4337584"/>
            <a:ext cx="8237055" cy="1815882"/>
          </a:xfrm>
          <a:prstGeom prst="rect">
            <a:avLst/>
          </a:prstGeom>
          <a:noFill/>
        </p:spPr>
        <p:txBody>
          <a:bodyPr wrap="square" rtlCol="0">
            <a:spAutoFit/>
          </a:bodyPr>
          <a:lstStyle/>
          <a:p>
            <a:r>
              <a:rPr lang="en-US" sz="2800" b="1" u="sng" dirty="0"/>
              <a:t>Imprecision</a:t>
            </a:r>
          </a:p>
          <a:p>
            <a:endParaRPr lang="en-US" sz="2800" b="1" u="sng" dirty="0"/>
          </a:p>
          <a:p>
            <a:r>
              <a:rPr lang="en-US" sz="2800" dirty="0"/>
              <a:t>Imprecision is the magnitude of the deviation, it is also called uncertainty [3].</a:t>
            </a:r>
          </a:p>
        </p:txBody>
      </p:sp>
      <p:sp>
        <p:nvSpPr>
          <p:cNvPr id="6" name="Title 1">
            <a:extLst>
              <a:ext uri="{FF2B5EF4-FFF2-40B4-BE49-F238E27FC236}">
                <a16:creationId xmlns:a16="http://schemas.microsoft.com/office/drawing/2014/main" xmlns="" id="{78820EA6-6ECD-4C09-88E4-BCE981B4CFDD}"/>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Precision and Bias Errors</a:t>
            </a:r>
          </a:p>
        </p:txBody>
      </p:sp>
    </p:spTree>
    <p:extLst>
      <p:ext uri="{BB962C8B-B14F-4D97-AF65-F5344CB8AC3E}">
        <p14:creationId xmlns:p14="http://schemas.microsoft.com/office/powerpoint/2010/main" val="409576779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t>19</a:t>
            </a:fld>
            <a:endParaRPr lang="en-US"/>
          </a:p>
        </p:txBody>
      </p:sp>
      <p:sp>
        <p:nvSpPr>
          <p:cNvPr id="3" name="TextBox 2"/>
          <p:cNvSpPr txBox="1"/>
          <p:nvPr/>
        </p:nvSpPr>
        <p:spPr>
          <a:xfrm>
            <a:off x="132521" y="1577009"/>
            <a:ext cx="8229601" cy="2677656"/>
          </a:xfrm>
          <a:prstGeom prst="rect">
            <a:avLst/>
          </a:prstGeom>
          <a:noFill/>
        </p:spPr>
        <p:txBody>
          <a:bodyPr wrap="square" rtlCol="0">
            <a:spAutoFit/>
          </a:bodyPr>
          <a:lstStyle/>
          <a:p>
            <a:pPr algn="just"/>
            <a:r>
              <a:rPr lang="en-US" sz="2800" b="1" u="sng" dirty="0"/>
              <a:t>Bias Error</a:t>
            </a:r>
          </a:p>
          <a:p>
            <a:pPr algn="just"/>
            <a:endParaRPr lang="en-US" sz="2800" b="1" u="sng" dirty="0"/>
          </a:p>
          <a:p>
            <a:pPr algn="just"/>
            <a:r>
              <a:rPr lang="en-US" sz="2800" dirty="0"/>
              <a:t>Bias is an error in the execution or design of a test in which results are consistently distorted in a direction due to nonrandom factors [4]. I.e. it is a systematic deviation from the true value [3]. </a:t>
            </a:r>
          </a:p>
        </p:txBody>
      </p:sp>
      <p:sp>
        <p:nvSpPr>
          <p:cNvPr id="5" name="TextBox 4"/>
          <p:cNvSpPr txBox="1"/>
          <p:nvPr/>
        </p:nvSpPr>
        <p:spPr>
          <a:xfrm>
            <a:off x="132521" y="4626585"/>
            <a:ext cx="8415130" cy="523220"/>
          </a:xfrm>
          <a:prstGeom prst="rect">
            <a:avLst/>
          </a:prstGeom>
          <a:noFill/>
        </p:spPr>
        <p:txBody>
          <a:bodyPr wrap="square" rtlCol="0">
            <a:spAutoFit/>
          </a:bodyPr>
          <a:lstStyle/>
          <a:p>
            <a:r>
              <a:rPr lang="en-US" sz="2800" dirty="0"/>
              <a:t>Bias is also commonly referred to as inaccuracy [3].  </a:t>
            </a:r>
          </a:p>
        </p:txBody>
      </p:sp>
      <p:sp>
        <p:nvSpPr>
          <p:cNvPr id="6" name="Title 1">
            <a:extLst>
              <a:ext uri="{FF2B5EF4-FFF2-40B4-BE49-F238E27FC236}">
                <a16:creationId xmlns:a16="http://schemas.microsoft.com/office/drawing/2014/main" xmlns="" id="{6B7EE00A-2162-4F1F-A55E-9D0FBA3BA540}"/>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Precision and Bias Errors</a:t>
            </a:r>
          </a:p>
        </p:txBody>
      </p:sp>
    </p:spTree>
    <p:extLst>
      <p:ext uri="{BB962C8B-B14F-4D97-AF65-F5344CB8AC3E}">
        <p14:creationId xmlns:p14="http://schemas.microsoft.com/office/powerpoint/2010/main" val="39159808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1219200" y="1752600"/>
            <a:ext cx="6913732" cy="303678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971550" lvl="1" indent="-514350"/>
            <a:r>
              <a:rPr lang="en-US" sz="3200" dirty="0">
                <a:cs typeface="Times New Roman" panose="02020603050405020304" pitchFamily="18" charset="0"/>
              </a:rPr>
              <a:t>Static and Dynamic Calibration</a:t>
            </a:r>
            <a:endParaRPr lang="en-US" sz="3200" b="1" dirty="0">
              <a:cs typeface="Times New Roman" panose="02020603050405020304" pitchFamily="18" charset="0"/>
            </a:endParaRPr>
          </a:p>
          <a:p>
            <a:pPr marL="971550" lvl="1" indent="-514350"/>
            <a:r>
              <a:rPr lang="en-US" sz="3200" dirty="0">
                <a:cs typeface="Times New Roman" panose="02020603050405020304" pitchFamily="18" charset="0"/>
              </a:rPr>
              <a:t>Static Sensitivity </a:t>
            </a:r>
          </a:p>
          <a:p>
            <a:pPr marL="971550" lvl="1" indent="-514350"/>
            <a:r>
              <a:rPr lang="en-US" sz="3200" dirty="0">
                <a:cs typeface="Times New Roman" panose="02020603050405020304" pitchFamily="18" charset="0"/>
              </a:rPr>
              <a:t>Range</a:t>
            </a:r>
          </a:p>
          <a:p>
            <a:pPr marL="971550" lvl="1" indent="-514350"/>
            <a:r>
              <a:rPr lang="en-US" sz="3200" dirty="0">
                <a:cs typeface="Times New Roman" panose="02020603050405020304" pitchFamily="18" charset="0"/>
              </a:rPr>
              <a:t>Accuracy</a:t>
            </a:r>
          </a:p>
          <a:p>
            <a:pPr marL="971550" lvl="1" indent="-514350"/>
            <a:r>
              <a:rPr lang="en-US" sz="3200" dirty="0">
                <a:cs typeface="Times New Roman" panose="02020603050405020304" pitchFamily="18" charset="0"/>
              </a:rPr>
              <a:t>Precision and Bias Errors</a:t>
            </a:r>
          </a:p>
        </p:txBody>
      </p:sp>
      <p:sp>
        <p:nvSpPr>
          <p:cNvPr id="6" name="Slide Number Placeholder 5"/>
          <p:cNvSpPr>
            <a:spLocks noGrp="1"/>
          </p:cNvSpPr>
          <p:nvPr>
            <p:ph type="sldNum" sz="quarter" idx="12"/>
          </p:nvPr>
        </p:nvSpPr>
        <p:spPr/>
        <p:txBody>
          <a:bodyPr/>
          <a:lstStyle/>
          <a:p>
            <a:fld id="{980EA89F-B63F-4356-B1A3-A96A8248D7EF}" type="slidenum">
              <a:rPr lang="en-US" smtClean="0"/>
              <a:t>2</a:t>
            </a:fld>
            <a:endParaRPr lang="en-US"/>
          </a:p>
        </p:txBody>
      </p:sp>
      <p:sp>
        <p:nvSpPr>
          <p:cNvPr id="7" name="Title 1">
            <a:extLst>
              <a:ext uri="{FF2B5EF4-FFF2-40B4-BE49-F238E27FC236}">
                <a16:creationId xmlns:a16="http://schemas.microsoft.com/office/drawing/2014/main" xmlns="" id="{F14568BA-1A41-401D-9C02-D8404A2039D9}"/>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Outline</a:t>
            </a:r>
          </a:p>
        </p:txBody>
      </p:sp>
    </p:spTree>
    <p:extLst>
      <p:ext uri="{BB962C8B-B14F-4D97-AF65-F5344CB8AC3E}">
        <p14:creationId xmlns:p14="http://schemas.microsoft.com/office/powerpoint/2010/main" val="31128368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xmlns="" id="{C7EFD8D1-EBE5-4BED-936F-FEBC9CDECFC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726" y="824753"/>
            <a:ext cx="5460680" cy="5531598"/>
          </a:xfrm>
          <a:prstGeom prst="rect">
            <a:avLst/>
          </a:prstGeom>
        </p:spPr>
      </p:pic>
      <p:sp>
        <p:nvSpPr>
          <p:cNvPr id="2" name="Slide Number Placeholder 1"/>
          <p:cNvSpPr>
            <a:spLocks noGrp="1"/>
          </p:cNvSpPr>
          <p:nvPr>
            <p:ph type="sldNum" sz="quarter" idx="12"/>
          </p:nvPr>
        </p:nvSpPr>
        <p:spPr/>
        <p:txBody>
          <a:bodyPr/>
          <a:lstStyle/>
          <a:p>
            <a:fld id="{980EA89F-B63F-4356-B1A3-A96A8248D7EF}" type="slidenum">
              <a:rPr lang="en-US" smtClean="0"/>
              <a:t>20</a:t>
            </a:fld>
            <a:endParaRPr lang="en-US"/>
          </a:p>
        </p:txBody>
      </p:sp>
      <p:sp>
        <p:nvSpPr>
          <p:cNvPr id="5" name="TextBox 4"/>
          <p:cNvSpPr txBox="1"/>
          <p:nvPr/>
        </p:nvSpPr>
        <p:spPr>
          <a:xfrm>
            <a:off x="5956418" y="1216170"/>
            <a:ext cx="2597426" cy="1938992"/>
          </a:xfrm>
          <a:prstGeom prst="rect">
            <a:avLst/>
          </a:prstGeom>
          <a:noFill/>
        </p:spPr>
        <p:txBody>
          <a:bodyPr wrap="square" rtlCol="0">
            <a:spAutoFit/>
          </a:bodyPr>
          <a:lstStyle/>
          <a:p>
            <a:r>
              <a:rPr lang="en-US" sz="2400" dirty="0"/>
              <a:t>The black dots on each of the targets can be thought of as measured values</a:t>
            </a:r>
          </a:p>
        </p:txBody>
      </p:sp>
      <p:sp>
        <p:nvSpPr>
          <p:cNvPr id="6" name="TextBox 5"/>
          <p:cNvSpPr txBox="1"/>
          <p:nvPr/>
        </p:nvSpPr>
        <p:spPr>
          <a:xfrm>
            <a:off x="5956418" y="3860193"/>
            <a:ext cx="2279374" cy="1200329"/>
          </a:xfrm>
          <a:prstGeom prst="rect">
            <a:avLst/>
          </a:prstGeom>
          <a:noFill/>
        </p:spPr>
        <p:txBody>
          <a:bodyPr wrap="square" rtlCol="0">
            <a:spAutoFit/>
          </a:bodyPr>
          <a:lstStyle/>
          <a:p>
            <a:r>
              <a:rPr lang="en-US" sz="2400" dirty="0"/>
              <a:t>The bulls eye represents the true value. </a:t>
            </a:r>
          </a:p>
        </p:txBody>
      </p:sp>
      <p:sp>
        <p:nvSpPr>
          <p:cNvPr id="8" name="TextBox 7">
            <a:extLst>
              <a:ext uri="{FF2B5EF4-FFF2-40B4-BE49-F238E27FC236}">
                <a16:creationId xmlns:a16="http://schemas.microsoft.com/office/drawing/2014/main" xmlns="" id="{214D6043-A431-4BD5-BCB9-3AFB55198C6C}"/>
              </a:ext>
            </a:extLst>
          </p:cNvPr>
          <p:cNvSpPr txBox="1"/>
          <p:nvPr/>
        </p:nvSpPr>
        <p:spPr>
          <a:xfrm>
            <a:off x="272433" y="6410881"/>
            <a:ext cx="4376691" cy="369332"/>
          </a:xfrm>
          <a:prstGeom prst="rect">
            <a:avLst/>
          </a:prstGeom>
          <a:noFill/>
        </p:spPr>
        <p:txBody>
          <a:bodyPr wrap="square" rtlCol="0">
            <a:spAutoFit/>
          </a:bodyPr>
          <a:lstStyle/>
          <a:p>
            <a:r>
              <a:rPr lang="en-US" b="1" dirty="0"/>
              <a:t>Figure 3: Accuracy and precision [3]  </a:t>
            </a:r>
          </a:p>
        </p:txBody>
      </p:sp>
      <p:sp>
        <p:nvSpPr>
          <p:cNvPr id="9" name="Title 1">
            <a:extLst>
              <a:ext uri="{FF2B5EF4-FFF2-40B4-BE49-F238E27FC236}">
                <a16:creationId xmlns:a16="http://schemas.microsoft.com/office/drawing/2014/main" xmlns="" id="{E3F9647D-80A8-4DEB-8A3D-F4062DA5A01D}"/>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Accuracy and Precision</a:t>
            </a:r>
          </a:p>
        </p:txBody>
      </p:sp>
    </p:spTree>
    <p:extLst>
      <p:ext uri="{BB962C8B-B14F-4D97-AF65-F5344CB8AC3E}">
        <p14:creationId xmlns:p14="http://schemas.microsoft.com/office/powerpoint/2010/main" val="396437993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t>21</a:t>
            </a:fld>
            <a:endParaRPr lang="en-US"/>
          </a:p>
        </p:txBody>
      </p:sp>
      <p:sp>
        <p:nvSpPr>
          <p:cNvPr id="10" name="Rectangle 9">
            <a:extLst>
              <a:ext uri="{FF2B5EF4-FFF2-40B4-BE49-F238E27FC236}">
                <a16:creationId xmlns:a16="http://schemas.microsoft.com/office/drawing/2014/main" xmlns="" id="{979D2044-A154-474A-A6C9-D5B13C2D8D37}"/>
              </a:ext>
            </a:extLst>
          </p:cNvPr>
          <p:cNvSpPr/>
          <p:nvPr/>
        </p:nvSpPr>
        <p:spPr>
          <a:xfrm>
            <a:off x="5579615" y="1164134"/>
            <a:ext cx="3564385" cy="5693866"/>
          </a:xfrm>
          <a:prstGeom prst="rect">
            <a:avLst/>
          </a:prstGeom>
        </p:spPr>
        <p:txBody>
          <a:bodyPr wrap="square">
            <a:spAutoFit/>
          </a:bodyPr>
          <a:lstStyle/>
          <a:p>
            <a:pPr marL="457200" indent="-457200">
              <a:buAutoNum type="alphaUcPeriod"/>
            </a:pPr>
            <a:r>
              <a:rPr lang="en-US" sz="2600" dirty="0"/>
              <a:t>Inaccurate and imprecise</a:t>
            </a:r>
          </a:p>
          <a:p>
            <a:pPr marL="457200" indent="-457200">
              <a:buAutoNum type="alphaUcPeriod"/>
            </a:pPr>
            <a:endParaRPr lang="en-US" sz="2600" dirty="0"/>
          </a:p>
          <a:p>
            <a:pPr marL="457200" indent="-457200">
              <a:buAutoNum type="alphaUcPeriod"/>
            </a:pPr>
            <a:r>
              <a:rPr lang="en-US" sz="2600" dirty="0"/>
              <a:t>Accurate and imprecise</a:t>
            </a:r>
          </a:p>
          <a:p>
            <a:pPr marL="457200" indent="-457200">
              <a:buAutoNum type="alphaUcPeriod"/>
            </a:pPr>
            <a:endParaRPr lang="en-US" sz="2600" dirty="0"/>
          </a:p>
          <a:p>
            <a:pPr marL="457200" indent="-457200">
              <a:buAutoNum type="alphaUcPeriod"/>
            </a:pPr>
            <a:r>
              <a:rPr lang="en-US" sz="2600" dirty="0"/>
              <a:t>Inaccurate and precise</a:t>
            </a:r>
          </a:p>
          <a:p>
            <a:pPr marL="457200" indent="-457200">
              <a:buAutoNum type="alphaUcPeriod"/>
            </a:pPr>
            <a:endParaRPr lang="en-US" sz="2600" dirty="0"/>
          </a:p>
          <a:p>
            <a:pPr marL="457200" indent="-457200">
              <a:buAutoNum type="alphaUcPeriod"/>
            </a:pPr>
            <a:r>
              <a:rPr lang="en-US" sz="2600" dirty="0"/>
              <a:t>Accurate and precise </a:t>
            </a:r>
          </a:p>
          <a:p>
            <a:r>
              <a:rPr lang="en-US" sz="2600" dirty="0"/>
              <a:t> </a:t>
            </a:r>
          </a:p>
          <a:p>
            <a:endParaRPr lang="en-US" sz="2600" dirty="0"/>
          </a:p>
          <a:p>
            <a:r>
              <a:rPr lang="en-US" sz="2600" dirty="0"/>
              <a:t> </a:t>
            </a:r>
          </a:p>
        </p:txBody>
      </p:sp>
      <p:sp>
        <p:nvSpPr>
          <p:cNvPr id="12" name="Title 1">
            <a:extLst>
              <a:ext uri="{FF2B5EF4-FFF2-40B4-BE49-F238E27FC236}">
                <a16:creationId xmlns:a16="http://schemas.microsoft.com/office/drawing/2014/main" xmlns="" id="{41E06744-D61D-4617-A806-AED2E776F3DB}"/>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Accuracy and Precision</a:t>
            </a:r>
          </a:p>
        </p:txBody>
      </p:sp>
      <p:pic>
        <p:nvPicPr>
          <p:cNvPr id="9" name="Picture 8">
            <a:extLst>
              <a:ext uri="{FF2B5EF4-FFF2-40B4-BE49-F238E27FC236}">
                <a16:creationId xmlns:a16="http://schemas.microsoft.com/office/drawing/2014/main" xmlns="" id="{5F9AA5CA-FE76-4208-82F8-18D69615805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14726" y="824753"/>
            <a:ext cx="5460680" cy="5531598"/>
          </a:xfrm>
          <a:prstGeom prst="rect">
            <a:avLst/>
          </a:prstGeom>
        </p:spPr>
      </p:pic>
      <p:sp>
        <p:nvSpPr>
          <p:cNvPr id="13" name="TextBox 12">
            <a:extLst>
              <a:ext uri="{FF2B5EF4-FFF2-40B4-BE49-F238E27FC236}">
                <a16:creationId xmlns:a16="http://schemas.microsoft.com/office/drawing/2014/main" xmlns="" id="{B8D4F414-70C8-4A70-AC02-10673C5961F5}"/>
              </a:ext>
            </a:extLst>
          </p:cNvPr>
          <p:cNvSpPr txBox="1"/>
          <p:nvPr/>
        </p:nvSpPr>
        <p:spPr>
          <a:xfrm>
            <a:off x="272433" y="6410881"/>
            <a:ext cx="4376691" cy="369332"/>
          </a:xfrm>
          <a:prstGeom prst="rect">
            <a:avLst/>
          </a:prstGeom>
          <a:noFill/>
        </p:spPr>
        <p:txBody>
          <a:bodyPr wrap="square" rtlCol="0">
            <a:spAutoFit/>
          </a:bodyPr>
          <a:lstStyle/>
          <a:p>
            <a:r>
              <a:rPr lang="en-US" b="1" dirty="0"/>
              <a:t>Figure 3: Accuracy and precision [3]  </a:t>
            </a:r>
          </a:p>
        </p:txBody>
      </p:sp>
    </p:spTree>
    <p:extLst>
      <p:ext uri="{BB962C8B-B14F-4D97-AF65-F5344CB8AC3E}">
        <p14:creationId xmlns:p14="http://schemas.microsoft.com/office/powerpoint/2010/main" val="328811319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solidFill>
                  <a:schemeClr val="tx1"/>
                </a:solidFill>
              </a:rPr>
              <a:t>22</a:t>
            </a:fld>
            <a:endParaRPr lang="en-US">
              <a:solidFill>
                <a:schemeClr val="tx1"/>
              </a:solidFill>
            </a:endParaRPr>
          </a:p>
        </p:txBody>
      </p:sp>
      <mc:AlternateContent xmlns:mc="http://schemas.openxmlformats.org/markup-compatibility/2006" xmlns:a14="http://schemas.microsoft.com/office/drawing/2010/main">
        <mc:Choice Requires="a14">
          <p:sp>
            <p:nvSpPr>
              <p:cNvPr id="4" name="Rectangle 3"/>
              <p:cNvSpPr/>
              <p:nvPr/>
            </p:nvSpPr>
            <p:spPr>
              <a:xfrm>
                <a:off x="879899" y="872194"/>
                <a:ext cx="5982472" cy="3970318"/>
              </a:xfrm>
              <a:prstGeom prst="rect">
                <a:avLst/>
              </a:prstGeom>
            </p:spPr>
            <p:txBody>
              <a:bodyPr wrap="none">
                <a:spAutoFit/>
              </a:bodyPr>
              <a:lstStyle/>
              <a:p>
                <a14:m>
                  <m:oMath xmlns:m="http://schemas.openxmlformats.org/officeDocument/2006/math">
                    <m:r>
                      <a:rPr lang="en-US" sz="2800" i="1" smtClean="0">
                        <a:solidFill>
                          <a:schemeClr val="tx1"/>
                        </a:solidFill>
                        <a:latin typeface="Cambria Math" panose="02040503050406030204" pitchFamily="18" charset="0"/>
                      </a:rPr>
                      <m:t>𝐾</m:t>
                    </m:r>
                  </m:oMath>
                </a14:m>
                <a:r>
                  <a:rPr lang="en-US" sz="2800" i="1" dirty="0">
                    <a:solidFill>
                      <a:schemeClr val="tx1"/>
                    </a:solidFill>
                    <a:latin typeface="Cambria Math" panose="02040503050406030204" pitchFamily="18" charset="0"/>
                  </a:rPr>
                  <a:t> </a:t>
                </a:r>
                <a:r>
                  <a:rPr lang="en-US" sz="2800" dirty="0">
                    <a:solidFill>
                      <a:schemeClr val="tx1"/>
                    </a:solidFill>
                  </a:rPr>
                  <a:t>is the static sensitivity</a:t>
                </a:r>
                <a:endParaRPr lang="en-US" sz="2800" i="1" dirty="0">
                  <a:solidFill>
                    <a:schemeClr val="tx1"/>
                  </a:solidFill>
                  <a:latin typeface="Cambria Math" panose="02040503050406030204" pitchFamily="18" charset="0"/>
                </a:endParaRPr>
              </a:p>
              <a:p>
                <a:pPr/>
                <a14:m>
                  <m:oMathPara xmlns:m="http://schemas.openxmlformats.org/officeDocument/2006/math">
                    <m:oMathParaPr>
                      <m:jc m:val="left"/>
                    </m:oMathParaPr>
                    <m:oMath xmlns:m="http://schemas.openxmlformats.org/officeDocument/2006/math">
                      <m:r>
                        <m:rPr>
                          <m:sty m:val="p"/>
                        </m:rPr>
                        <a:rPr lang="el-GR" sz="2800">
                          <a:solidFill>
                            <a:schemeClr val="tx1"/>
                          </a:solidFill>
                          <a:latin typeface="Cambria Math" panose="02040503050406030204" pitchFamily="18" charset="0"/>
                        </a:rPr>
                        <m:t>Δ</m:t>
                      </m:r>
                      <m:r>
                        <a:rPr lang="en-US" sz="2800" i="1">
                          <a:solidFill>
                            <a:schemeClr val="tx1"/>
                          </a:solidFill>
                          <a:latin typeface="Cambria Math" panose="02040503050406030204" pitchFamily="18" charset="0"/>
                        </a:rPr>
                        <m:t>𝑥</m:t>
                      </m:r>
                      <m:r>
                        <a:rPr lang="en-US" sz="2800" b="0" i="0" smtClean="0">
                          <a:solidFill>
                            <a:schemeClr val="tx1"/>
                          </a:solidFill>
                          <a:latin typeface="Cambria Math" panose="02040503050406030204" pitchFamily="18" charset="0"/>
                        </a:rPr>
                        <m:t> </m:t>
                      </m:r>
                      <m:r>
                        <m:rPr>
                          <m:sty m:val="p"/>
                        </m:rPr>
                        <a:rPr lang="en-US" sz="2800" b="0" i="0" smtClean="0">
                          <a:solidFill>
                            <a:schemeClr val="tx1"/>
                          </a:solidFill>
                          <a:latin typeface="Cambria Math" panose="02040503050406030204" pitchFamily="18" charset="0"/>
                        </a:rPr>
                        <m:t>is</m:t>
                      </m:r>
                      <m:r>
                        <m:rPr>
                          <m:nor/>
                        </m:rPr>
                        <a:rPr lang="en-US" sz="2800" b="0" i="0" smtClean="0">
                          <a:solidFill>
                            <a:schemeClr val="tx1"/>
                          </a:solidFill>
                          <a:latin typeface="Cambria Math" panose="02040503050406030204" pitchFamily="18" charset="0"/>
                        </a:rPr>
                        <m:t> </m:t>
                      </m:r>
                      <m:r>
                        <m:rPr>
                          <m:nor/>
                        </m:rPr>
                        <a:rPr lang="en-US" sz="2800" dirty="0">
                          <a:solidFill>
                            <a:schemeClr val="tx1"/>
                          </a:solidFill>
                        </a:rPr>
                        <m:t>the</m:t>
                      </m:r>
                      <m:r>
                        <m:rPr>
                          <m:nor/>
                        </m:rPr>
                        <a:rPr lang="en-US" sz="2800" dirty="0">
                          <a:solidFill>
                            <a:schemeClr val="tx1"/>
                          </a:solidFill>
                        </a:rPr>
                        <m:t> </m:t>
                      </m:r>
                      <m:r>
                        <m:rPr>
                          <m:nor/>
                        </m:rPr>
                        <a:rPr lang="en-US" sz="2800" dirty="0">
                          <a:solidFill>
                            <a:schemeClr val="tx1"/>
                          </a:solidFill>
                        </a:rPr>
                        <m:t>change</m:t>
                      </m:r>
                      <m:r>
                        <m:rPr>
                          <m:nor/>
                        </m:rPr>
                        <a:rPr lang="en-US" sz="2800" dirty="0">
                          <a:solidFill>
                            <a:schemeClr val="tx1"/>
                          </a:solidFill>
                        </a:rPr>
                        <m:t> </m:t>
                      </m:r>
                      <m:r>
                        <m:rPr>
                          <m:nor/>
                        </m:rPr>
                        <a:rPr lang="en-US" sz="2800" dirty="0">
                          <a:solidFill>
                            <a:schemeClr val="tx1"/>
                          </a:solidFill>
                        </a:rPr>
                        <m:t>in</m:t>
                      </m:r>
                      <m:r>
                        <m:rPr>
                          <m:nor/>
                        </m:rPr>
                        <a:rPr lang="en-US" sz="2800" dirty="0">
                          <a:solidFill>
                            <a:schemeClr val="tx1"/>
                          </a:solidFill>
                        </a:rPr>
                        <m:t> </m:t>
                      </m:r>
                      <m:r>
                        <m:rPr>
                          <m:nor/>
                        </m:rPr>
                        <a:rPr lang="en-US" sz="2800" dirty="0">
                          <a:solidFill>
                            <a:schemeClr val="tx1"/>
                          </a:solidFill>
                        </a:rPr>
                        <m:t>the</m:t>
                      </m:r>
                      <m:r>
                        <m:rPr>
                          <m:nor/>
                        </m:rPr>
                        <a:rPr lang="en-US" sz="2800" dirty="0">
                          <a:solidFill>
                            <a:schemeClr val="tx1"/>
                          </a:solidFill>
                        </a:rPr>
                        <m:t> </m:t>
                      </m:r>
                      <m:r>
                        <m:rPr>
                          <m:nor/>
                        </m:rPr>
                        <a:rPr lang="en-US" sz="2800" dirty="0">
                          <a:solidFill>
                            <a:schemeClr val="tx1"/>
                          </a:solidFill>
                        </a:rPr>
                        <m:t>input</m:t>
                      </m:r>
                      <m:r>
                        <m:rPr>
                          <m:nor/>
                        </m:rPr>
                        <a:rPr lang="en-US" sz="2800" dirty="0">
                          <a:solidFill>
                            <a:schemeClr val="tx1"/>
                          </a:solidFill>
                        </a:rPr>
                        <m:t> </m:t>
                      </m:r>
                      <m:r>
                        <m:rPr>
                          <m:nor/>
                        </m:rPr>
                        <a:rPr lang="en-US" sz="2800" dirty="0">
                          <a:solidFill>
                            <a:schemeClr val="tx1"/>
                          </a:solidFill>
                        </a:rPr>
                        <m:t>value</m:t>
                      </m:r>
                    </m:oMath>
                  </m:oMathPara>
                </a14:m>
                <a:endParaRPr lang="en-US" sz="2800" dirty="0">
                  <a:solidFill>
                    <a:schemeClr val="tx1"/>
                  </a:solidFill>
                </a:endParaRPr>
              </a:p>
              <a:p>
                <a14:m>
                  <m:oMath xmlns:m="http://schemas.openxmlformats.org/officeDocument/2006/math">
                    <m:r>
                      <m:rPr>
                        <m:sty m:val="p"/>
                      </m:rPr>
                      <a:rPr lang="el-GR" sz="2800">
                        <a:solidFill>
                          <a:schemeClr val="tx1"/>
                        </a:solidFill>
                        <a:latin typeface="Cambria Math" panose="02040503050406030204" pitchFamily="18" charset="0"/>
                      </a:rPr>
                      <m:t>Δ</m:t>
                    </m:r>
                    <m:r>
                      <a:rPr lang="en-US" sz="2800" i="1">
                        <a:solidFill>
                          <a:schemeClr val="tx1"/>
                        </a:solidFill>
                        <a:latin typeface="Cambria Math" panose="02040503050406030204" pitchFamily="18" charset="0"/>
                      </a:rPr>
                      <m:t>𝑦</m:t>
                    </m:r>
                  </m:oMath>
                </a14:m>
                <a:r>
                  <a:rPr lang="en-US" sz="2800" dirty="0">
                    <a:solidFill>
                      <a:schemeClr val="tx1"/>
                    </a:solidFill>
                  </a:rPr>
                  <a:t> is the change in the output value </a:t>
                </a:r>
              </a:p>
              <a:p>
                <a14:m>
                  <m:oMath xmlns:m="http://schemas.openxmlformats.org/officeDocument/2006/math">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𝑟</m:t>
                        </m:r>
                      </m:e>
                      <m:sub>
                        <m:r>
                          <a:rPr lang="en-US" sz="2800" i="1">
                            <a:solidFill>
                              <a:schemeClr val="tx1"/>
                            </a:solidFill>
                            <a:latin typeface="Cambria Math" panose="02040503050406030204" pitchFamily="18" charset="0"/>
                          </a:rPr>
                          <m:t>𝑖</m:t>
                        </m:r>
                      </m:sub>
                    </m:sSub>
                    <m:r>
                      <a:rPr lang="en-US" sz="2800" b="0" i="0" smtClean="0">
                        <a:solidFill>
                          <a:schemeClr val="tx1"/>
                        </a:solidFill>
                        <a:latin typeface="Cambria Math" panose="02040503050406030204" pitchFamily="18" charset="0"/>
                      </a:rPr>
                      <m:t> </m:t>
                    </m:r>
                  </m:oMath>
                </a14:m>
                <a:r>
                  <a:rPr lang="en-US" sz="2800" dirty="0">
                    <a:solidFill>
                      <a:schemeClr val="tx1"/>
                    </a:solidFill>
                  </a:rPr>
                  <a:t> is the range of the input values</a:t>
                </a:r>
              </a:p>
              <a:p>
                <a14:m>
                  <m:oMath xmlns:m="http://schemas.openxmlformats.org/officeDocument/2006/math">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𝑟</m:t>
                        </m:r>
                      </m:e>
                      <m:sub>
                        <m:r>
                          <a:rPr lang="en-US" sz="2800" i="1">
                            <a:solidFill>
                              <a:schemeClr val="tx1"/>
                            </a:solidFill>
                            <a:latin typeface="Cambria Math" panose="02040503050406030204" pitchFamily="18" charset="0"/>
                          </a:rPr>
                          <m:t>𝑜</m:t>
                        </m:r>
                      </m:sub>
                    </m:sSub>
                  </m:oMath>
                </a14:m>
                <a:r>
                  <a:rPr lang="en-US" sz="2800" dirty="0">
                    <a:solidFill>
                      <a:schemeClr val="tx1"/>
                    </a:solidFill>
                  </a:rPr>
                  <a:t> is the range of the out values</a:t>
                </a:r>
              </a:p>
              <a:p>
                <a14:m>
                  <m:oMath xmlns:m="http://schemas.openxmlformats.org/officeDocument/2006/math">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𝑥</m:t>
                        </m:r>
                      </m:e>
                      <m:sub>
                        <m:r>
                          <a:rPr lang="en-US" sz="2800" i="1">
                            <a:solidFill>
                              <a:schemeClr val="tx1"/>
                            </a:solidFill>
                            <a:latin typeface="Cambria Math" panose="02040503050406030204" pitchFamily="18" charset="0"/>
                          </a:rPr>
                          <m:t>𝑚𝑎𝑥</m:t>
                        </m:r>
                      </m:sub>
                    </m:sSub>
                  </m:oMath>
                </a14:m>
                <a:r>
                  <a:rPr lang="en-US" sz="2800" dirty="0">
                    <a:solidFill>
                      <a:schemeClr val="tx1"/>
                    </a:solidFill>
                  </a:rPr>
                  <a:t> is the max input value</a:t>
                </a:r>
              </a:p>
              <a:p>
                <a14:m>
                  <m:oMath xmlns:m="http://schemas.openxmlformats.org/officeDocument/2006/math">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𝑥</m:t>
                        </m:r>
                      </m:e>
                      <m:sub>
                        <m:r>
                          <a:rPr lang="en-US" sz="2800" b="0" i="1" smtClean="0">
                            <a:solidFill>
                              <a:schemeClr val="tx1"/>
                            </a:solidFill>
                            <a:latin typeface="Cambria Math" panose="02040503050406030204" pitchFamily="18" charset="0"/>
                          </a:rPr>
                          <m:t>𝑚𝑖𝑛</m:t>
                        </m:r>
                      </m:sub>
                    </m:sSub>
                  </m:oMath>
                </a14:m>
                <a:r>
                  <a:rPr lang="en-US" sz="2800" dirty="0">
                    <a:solidFill>
                      <a:schemeClr val="tx1"/>
                    </a:solidFill>
                  </a:rPr>
                  <a:t> is the minimum input value</a:t>
                </a:r>
              </a:p>
              <a:p>
                <a14:m>
                  <m:oMath xmlns:m="http://schemas.openxmlformats.org/officeDocument/2006/math">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𝑦</m:t>
                        </m:r>
                      </m:e>
                      <m:sub>
                        <m:r>
                          <a:rPr lang="en-US" sz="2800" i="1">
                            <a:solidFill>
                              <a:schemeClr val="tx1"/>
                            </a:solidFill>
                            <a:latin typeface="Cambria Math" panose="02040503050406030204" pitchFamily="18" charset="0"/>
                          </a:rPr>
                          <m:t>𝑚𝑎𝑥</m:t>
                        </m:r>
                      </m:sub>
                    </m:sSub>
                  </m:oMath>
                </a14:m>
                <a:r>
                  <a:rPr lang="en-US" sz="2800" dirty="0">
                    <a:solidFill>
                      <a:schemeClr val="tx1"/>
                    </a:solidFill>
                  </a:rPr>
                  <a:t> is the max output value</a:t>
                </a:r>
              </a:p>
              <a:p>
                <a14:m>
                  <m:oMath xmlns:m="http://schemas.openxmlformats.org/officeDocument/2006/math">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𝑦</m:t>
                        </m:r>
                      </m:e>
                      <m:sub>
                        <m:r>
                          <a:rPr lang="en-US" sz="2800" i="1">
                            <a:solidFill>
                              <a:schemeClr val="tx1"/>
                            </a:solidFill>
                            <a:latin typeface="Cambria Math" panose="02040503050406030204" pitchFamily="18" charset="0"/>
                          </a:rPr>
                          <m:t>𝑚𝑖𝑛</m:t>
                        </m:r>
                      </m:sub>
                    </m:sSub>
                    <m:r>
                      <a:rPr lang="en-US" sz="2800" b="0" i="0">
                        <a:solidFill>
                          <a:schemeClr val="tx1"/>
                        </a:solidFill>
                        <a:latin typeface="Cambria Math" panose="02040503050406030204" pitchFamily="18" charset="0"/>
                      </a:rPr>
                      <m:t> </m:t>
                    </m:r>
                  </m:oMath>
                </a14:m>
                <a:r>
                  <a:rPr lang="en-US" sz="2800" dirty="0">
                    <a:solidFill>
                      <a:schemeClr val="tx1"/>
                    </a:solidFill>
                  </a:rPr>
                  <a:t> is the minimum output value</a:t>
                </a:r>
              </a:p>
            </p:txBody>
          </p:sp>
        </mc:Choice>
        <mc:Fallback xmlns="">
          <p:sp>
            <p:nvSpPr>
              <p:cNvPr id="4" name="Rectangle 3"/>
              <p:cNvSpPr>
                <a:spLocks noRot="1" noChangeAspect="1" noMove="1" noResize="1" noEditPoints="1" noAdjustHandles="1" noChangeArrowheads="1" noChangeShapeType="1" noTextEdit="1"/>
              </p:cNvSpPr>
              <p:nvPr/>
            </p:nvSpPr>
            <p:spPr>
              <a:xfrm>
                <a:off x="879899" y="872194"/>
                <a:ext cx="5982472" cy="3970318"/>
              </a:xfrm>
              <a:prstGeom prst="rect">
                <a:avLst/>
              </a:prstGeom>
              <a:blipFill>
                <a:blip r:embed="rId2"/>
                <a:stretch>
                  <a:fillRect t="-1536" r="-1120" b="-3379"/>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5" name="Rectangle 4"/>
              <p:cNvSpPr/>
              <p:nvPr/>
            </p:nvSpPr>
            <p:spPr>
              <a:xfrm>
                <a:off x="879899" y="4842512"/>
                <a:ext cx="4984763" cy="1849096"/>
              </a:xfrm>
              <a:prstGeom prst="rect">
                <a:avLst/>
              </a:prstGeom>
            </p:spPr>
            <p:txBody>
              <a:bodyPr wrap="none">
                <a:spAutoFit/>
              </a:bodyPr>
              <a:lstStyle/>
              <a:p>
                <a14:m>
                  <m:oMath xmlns:m="http://schemas.openxmlformats.org/officeDocument/2006/math">
                    <m:r>
                      <a:rPr lang="en-US" sz="2800" i="1" smtClean="0">
                        <a:solidFill>
                          <a:schemeClr val="tx1"/>
                        </a:solidFill>
                        <a:latin typeface="Cambria Math" panose="02040503050406030204" pitchFamily="18" charset="0"/>
                      </a:rPr>
                      <m:t>𝐸</m:t>
                    </m:r>
                  </m:oMath>
                </a14:m>
                <a:r>
                  <a:rPr lang="en-US" sz="2800" dirty="0">
                    <a:solidFill>
                      <a:schemeClr val="tx1"/>
                    </a:solidFill>
                  </a:rPr>
                  <a:t> is the absolute error</a:t>
                </a:r>
              </a:p>
              <a:p>
                <a14:m>
                  <m:oMath xmlns:m="http://schemas.openxmlformats.org/officeDocument/2006/math">
                    <m:sSub>
                      <m:sSubPr>
                        <m:ctrlPr>
                          <a:rPr lang="en-US" sz="2800" i="1">
                            <a:solidFill>
                              <a:schemeClr val="tx1"/>
                            </a:solidFill>
                            <a:latin typeface="Cambria Math" panose="02040503050406030204" pitchFamily="18" charset="0"/>
                          </a:rPr>
                        </m:ctrlPr>
                      </m:sSubPr>
                      <m:e>
                        <m:r>
                          <a:rPr lang="en-US" sz="2800" i="1">
                            <a:solidFill>
                              <a:schemeClr val="tx1"/>
                            </a:solidFill>
                            <a:latin typeface="Cambria Math" panose="02040503050406030204" pitchFamily="18" charset="0"/>
                          </a:rPr>
                          <m:t>𝐸</m:t>
                        </m:r>
                      </m:e>
                      <m:sub>
                        <m:r>
                          <a:rPr lang="en-US" sz="2800" i="1">
                            <a:solidFill>
                              <a:schemeClr val="tx1"/>
                            </a:solidFill>
                            <a:latin typeface="Cambria Math" panose="02040503050406030204" pitchFamily="18" charset="0"/>
                          </a:rPr>
                          <m:t>𝑟</m:t>
                        </m:r>
                      </m:sub>
                    </m:sSub>
                  </m:oMath>
                </a14:m>
                <a:r>
                  <a:rPr lang="en-US" sz="2800" dirty="0">
                    <a:solidFill>
                      <a:schemeClr val="tx1"/>
                    </a:solidFill>
                  </a:rPr>
                  <a:t> is the relative error </a:t>
                </a:r>
              </a:p>
              <a:p>
                <a14:m>
                  <m:oMath xmlns:m="http://schemas.openxmlformats.org/officeDocument/2006/math">
                    <m:sSub>
                      <m:sSubPr>
                        <m:ctrlPr>
                          <a:rPr lang="el-GR" sz="2800" i="1">
                            <a:solidFill>
                              <a:schemeClr val="tx1"/>
                            </a:solidFill>
                            <a:latin typeface="Cambria Math" panose="02040503050406030204" pitchFamily="18" charset="0"/>
                          </a:rPr>
                        </m:ctrlPr>
                      </m:sSubPr>
                      <m:e>
                        <m:r>
                          <m:rPr>
                            <m:sty m:val="p"/>
                          </m:rPr>
                          <a:rPr lang="el-GR" sz="2800" i="1">
                            <a:solidFill>
                              <a:schemeClr val="tx1"/>
                            </a:solidFill>
                            <a:latin typeface="Cambria Math" panose="02040503050406030204" pitchFamily="18" charset="0"/>
                          </a:rPr>
                          <m:t>ε</m:t>
                        </m:r>
                      </m:e>
                      <m:sub>
                        <m:r>
                          <a:rPr lang="en-US" sz="2800" i="1">
                            <a:solidFill>
                              <a:schemeClr val="tx1"/>
                            </a:solidFill>
                            <a:latin typeface="Cambria Math" panose="02040503050406030204" pitchFamily="18" charset="0"/>
                          </a:rPr>
                          <m:t>𝑝</m:t>
                        </m:r>
                      </m:sub>
                    </m:sSub>
                  </m:oMath>
                </a14:m>
                <a:r>
                  <a:rPr lang="en-US" sz="2800" dirty="0">
                    <a:solidFill>
                      <a:schemeClr val="tx1"/>
                    </a:solidFill>
                  </a:rPr>
                  <a:t> is percent error </a:t>
                </a:r>
              </a:p>
              <a:p>
                <a14:m>
                  <m:oMath xmlns:m="http://schemas.openxmlformats.org/officeDocument/2006/math">
                    <m:sSub>
                      <m:sSubPr>
                        <m:ctrlPr>
                          <a:rPr lang="el-GR" sz="2800" i="1">
                            <a:solidFill>
                              <a:schemeClr val="tx1"/>
                            </a:solidFill>
                            <a:latin typeface="Cambria Math" panose="02040503050406030204" pitchFamily="18" charset="0"/>
                          </a:rPr>
                        </m:ctrlPr>
                      </m:sSubPr>
                      <m:e>
                        <m:r>
                          <m:rPr>
                            <m:sty m:val="p"/>
                          </m:rPr>
                          <a:rPr lang="el-GR" sz="2800" i="1">
                            <a:solidFill>
                              <a:schemeClr val="tx1"/>
                            </a:solidFill>
                            <a:latin typeface="Cambria Math" panose="02040503050406030204" pitchFamily="18" charset="0"/>
                          </a:rPr>
                          <m:t>ε</m:t>
                        </m:r>
                      </m:e>
                      <m:sub>
                        <m:r>
                          <a:rPr lang="en-US" sz="2800" i="1">
                            <a:solidFill>
                              <a:schemeClr val="tx1"/>
                            </a:solidFill>
                            <a:latin typeface="Cambria Math" panose="02040503050406030204" pitchFamily="18" charset="0"/>
                          </a:rPr>
                          <m:t>𝑟</m:t>
                        </m:r>
                      </m:sub>
                    </m:sSub>
                  </m:oMath>
                </a14:m>
                <a:r>
                  <a:rPr lang="en-US" sz="2800" dirty="0">
                    <a:solidFill>
                      <a:schemeClr val="tx1"/>
                    </a:solidFill>
                  </a:rPr>
                  <a:t> is the relative percent error </a:t>
                </a:r>
              </a:p>
            </p:txBody>
          </p:sp>
        </mc:Choice>
        <mc:Fallback xmlns="">
          <p:sp>
            <p:nvSpPr>
              <p:cNvPr id="5" name="Rectangle 4"/>
              <p:cNvSpPr>
                <a:spLocks noRot="1" noChangeAspect="1" noMove="1" noResize="1" noEditPoints="1" noAdjustHandles="1" noChangeArrowheads="1" noChangeShapeType="1" noTextEdit="1"/>
              </p:cNvSpPr>
              <p:nvPr/>
            </p:nvSpPr>
            <p:spPr>
              <a:xfrm>
                <a:off x="879899" y="4842512"/>
                <a:ext cx="4984763" cy="1849096"/>
              </a:xfrm>
              <a:prstGeom prst="rect">
                <a:avLst/>
              </a:prstGeom>
              <a:blipFill>
                <a:blip r:embed="rId3"/>
                <a:stretch>
                  <a:fillRect t="-3289" r="-1589" b="-7895"/>
                </a:stretch>
              </a:blipFill>
            </p:spPr>
            <p:txBody>
              <a:bodyPr/>
              <a:lstStyle/>
              <a:p>
                <a:r>
                  <a:rPr lang="en-US">
                    <a:noFill/>
                  </a:rPr>
                  <a:t> </a:t>
                </a:r>
              </a:p>
            </p:txBody>
          </p:sp>
        </mc:Fallback>
      </mc:AlternateContent>
      <p:sp>
        <p:nvSpPr>
          <p:cNvPr id="6" name="Title 1">
            <a:extLst>
              <a:ext uri="{FF2B5EF4-FFF2-40B4-BE49-F238E27FC236}">
                <a16:creationId xmlns:a16="http://schemas.microsoft.com/office/drawing/2014/main" xmlns="" id="{36964F1F-24C3-4ED4-BEAF-F22251CCCC9C}"/>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Nomenclature</a:t>
            </a:r>
          </a:p>
        </p:txBody>
      </p:sp>
    </p:spTree>
    <p:extLst>
      <p:ext uri="{BB962C8B-B14F-4D97-AF65-F5344CB8AC3E}">
        <p14:creationId xmlns:p14="http://schemas.microsoft.com/office/powerpoint/2010/main" val="253126038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solidFill>
                  <a:schemeClr val="tx1"/>
                </a:solidFill>
              </a:rPr>
              <a:t>23</a:t>
            </a:fld>
            <a:endParaRPr lang="en-US">
              <a:solidFill>
                <a:schemeClr val="tx1"/>
              </a:solidFill>
            </a:endParaRPr>
          </a:p>
        </p:txBody>
      </p:sp>
      <p:sp>
        <p:nvSpPr>
          <p:cNvPr id="3" name="TextBox 2"/>
          <p:cNvSpPr txBox="1"/>
          <p:nvPr/>
        </p:nvSpPr>
        <p:spPr>
          <a:xfrm>
            <a:off x="228600" y="879613"/>
            <a:ext cx="8763000" cy="6370975"/>
          </a:xfrm>
          <a:prstGeom prst="rect">
            <a:avLst/>
          </a:prstGeom>
          <a:noFill/>
        </p:spPr>
        <p:txBody>
          <a:bodyPr wrap="square" rtlCol="0">
            <a:spAutoFit/>
          </a:bodyPr>
          <a:lstStyle/>
          <a:p>
            <a:r>
              <a:rPr lang="en-US" sz="2400" dirty="0"/>
              <a:t>[1] R. </a:t>
            </a:r>
            <a:r>
              <a:rPr lang="en-US" sz="2400" dirty="0" err="1"/>
              <a:t>Figliola</a:t>
            </a:r>
            <a:r>
              <a:rPr lang="en-US" sz="2400" dirty="0"/>
              <a:t> and D. Beasley. </a:t>
            </a:r>
            <a:r>
              <a:rPr lang="en-US" sz="2400" i="1" dirty="0"/>
              <a:t>Theory and design for mechanical measurements</a:t>
            </a:r>
            <a:r>
              <a:rPr lang="en-US" sz="2400" dirty="0"/>
              <a:t>, 5</a:t>
            </a:r>
            <a:r>
              <a:rPr lang="en-US" sz="2400" baseline="30000" dirty="0"/>
              <a:t>th</a:t>
            </a:r>
            <a:r>
              <a:rPr lang="en-US" sz="2400" dirty="0"/>
              <a:t>  edition. New Jersey: J. Wiley &amp; Sons, </a:t>
            </a:r>
            <a:r>
              <a:rPr lang="en-US" sz="2400" dirty="0" err="1"/>
              <a:t>Ic</a:t>
            </a:r>
            <a:r>
              <a:rPr lang="en-US" sz="2400" dirty="0"/>
              <a:t>., 2011. Retrieved from: </a:t>
            </a:r>
            <a:r>
              <a:rPr lang="en-US" sz="2400" dirty="0">
                <a:hlinkClick r:id="rId2"/>
              </a:rPr>
              <a:t>http://www.hljp.edu.cn/attachment/20120831082417983.pdf</a:t>
            </a:r>
            <a:endParaRPr lang="en-US" sz="2400" dirty="0"/>
          </a:p>
          <a:p>
            <a:endParaRPr lang="en-US" sz="2400" dirty="0"/>
          </a:p>
          <a:p>
            <a:r>
              <a:rPr lang="en-US" sz="2400" dirty="0"/>
              <a:t>[2] J. Zhang. </a:t>
            </a:r>
            <a:r>
              <a:rPr lang="en-US" sz="2400" i="1" dirty="0"/>
              <a:t>Information for Process Automation</a:t>
            </a:r>
            <a:r>
              <a:rPr lang="en-US" sz="2400" dirty="0"/>
              <a:t>. Department of Chemical and Process Engineering University of New Castle. Retrieved from: </a:t>
            </a:r>
            <a:r>
              <a:rPr lang="en-US" sz="2400" dirty="0">
                <a:hlinkClick r:id="rId3"/>
              </a:rPr>
              <a:t>https://www.staff.ncl.ac.uk/jie.zhang/ipa.pdf</a:t>
            </a:r>
            <a:endParaRPr lang="en-US" sz="2400" dirty="0"/>
          </a:p>
          <a:p>
            <a:r>
              <a:rPr lang="en-US" sz="2400" dirty="0"/>
              <a:t> </a:t>
            </a:r>
          </a:p>
          <a:p>
            <a:r>
              <a:rPr lang="en-US" sz="2400" dirty="0"/>
              <a:t>[3] S. </a:t>
            </a:r>
            <a:r>
              <a:rPr lang="en-US" sz="2400" dirty="0" err="1"/>
              <a:t>Chapra</a:t>
            </a:r>
            <a:r>
              <a:rPr lang="en-US" sz="2400" dirty="0"/>
              <a:t> and R. </a:t>
            </a:r>
            <a:r>
              <a:rPr lang="en-US" sz="2400" dirty="0" err="1"/>
              <a:t>Canale</a:t>
            </a:r>
            <a:r>
              <a:rPr lang="en-US" sz="2400" dirty="0"/>
              <a:t>. </a:t>
            </a:r>
            <a:r>
              <a:rPr lang="en-US" sz="2400" i="1" dirty="0"/>
              <a:t>Numerical Methods for Engineers,</a:t>
            </a:r>
            <a:r>
              <a:rPr lang="en-US" sz="2400" dirty="0"/>
              <a:t> 7</a:t>
            </a:r>
            <a:r>
              <a:rPr lang="en-US" sz="2400" baseline="30000" dirty="0"/>
              <a:t>th</a:t>
            </a:r>
            <a:r>
              <a:rPr lang="en-US" sz="2400" dirty="0"/>
              <a:t> edition. New York: McGraw-Hill Education, 2015. </a:t>
            </a:r>
          </a:p>
          <a:p>
            <a:endParaRPr lang="en-US" sz="2400" dirty="0"/>
          </a:p>
          <a:p>
            <a:r>
              <a:rPr lang="en-US" sz="2400" dirty="0"/>
              <a:t>[4] U. Sharma. </a:t>
            </a:r>
            <a:r>
              <a:rPr lang="en-US" sz="2400" i="1" dirty="0"/>
              <a:t>Biases and </a:t>
            </a:r>
            <a:r>
              <a:rPr lang="en-US" sz="2400" i="1" dirty="0" err="1"/>
              <a:t>erros</a:t>
            </a:r>
            <a:r>
              <a:rPr lang="en-US" sz="2400" i="1" dirty="0"/>
              <a:t> in Epidemiology.</a:t>
            </a:r>
            <a:r>
              <a:rPr lang="en-US" sz="2400" dirty="0"/>
              <a:t> Department of Community Medicine. Retrieved from: </a:t>
            </a:r>
            <a:r>
              <a:rPr lang="en-US" sz="2400" dirty="0">
                <a:hlinkClick r:id="rId4"/>
              </a:rPr>
              <a:t>https://www.slideshare.net/jamesmacroony/bias-and-errors</a:t>
            </a:r>
            <a:endParaRPr lang="en-US" sz="2400" dirty="0"/>
          </a:p>
          <a:p>
            <a:endParaRPr lang="en-US" sz="2400" dirty="0"/>
          </a:p>
        </p:txBody>
      </p:sp>
      <p:sp>
        <p:nvSpPr>
          <p:cNvPr id="5" name="Title 1">
            <a:extLst>
              <a:ext uri="{FF2B5EF4-FFF2-40B4-BE49-F238E27FC236}">
                <a16:creationId xmlns:a16="http://schemas.microsoft.com/office/drawing/2014/main" xmlns="" id="{FAAD776E-5A42-4584-AD4B-56856AF2E5C5}"/>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References</a:t>
            </a:r>
          </a:p>
        </p:txBody>
      </p:sp>
    </p:spTree>
    <p:extLst>
      <p:ext uri="{BB962C8B-B14F-4D97-AF65-F5344CB8AC3E}">
        <p14:creationId xmlns:p14="http://schemas.microsoft.com/office/powerpoint/2010/main" val="165064262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solidFill>
                  <a:schemeClr val="tx1"/>
                </a:solidFill>
              </a:rPr>
              <a:t>3</a:t>
            </a:fld>
            <a:endParaRPr lang="en-US">
              <a:solidFill>
                <a:schemeClr val="tx1"/>
              </a:solidFill>
            </a:endParaRPr>
          </a:p>
        </p:txBody>
      </p:sp>
      <p:sp>
        <p:nvSpPr>
          <p:cNvPr id="3" name="TextBox 2"/>
          <p:cNvSpPr txBox="1"/>
          <p:nvPr/>
        </p:nvSpPr>
        <p:spPr>
          <a:xfrm>
            <a:off x="285750" y="955341"/>
            <a:ext cx="8693357" cy="3108543"/>
          </a:xfrm>
          <a:prstGeom prst="rect">
            <a:avLst/>
          </a:prstGeom>
          <a:noFill/>
        </p:spPr>
        <p:txBody>
          <a:bodyPr wrap="square" rtlCol="0">
            <a:spAutoFit/>
          </a:bodyPr>
          <a:lstStyle/>
          <a:p>
            <a:pPr algn="just"/>
            <a:r>
              <a:rPr lang="en-US" sz="2800" b="1" u="sng" dirty="0"/>
              <a:t>What is Calibration?</a:t>
            </a:r>
          </a:p>
          <a:p>
            <a:pPr algn="just"/>
            <a:r>
              <a:rPr lang="en-US" sz="2800" dirty="0"/>
              <a:t>It is the process of applying a known input value into the measurement system in order to observe the output value of the system [1]. </a:t>
            </a:r>
          </a:p>
          <a:p>
            <a:pPr algn="just"/>
            <a:endParaRPr lang="en-US" sz="2800" dirty="0"/>
          </a:p>
          <a:p>
            <a:pPr algn="just"/>
            <a:r>
              <a:rPr lang="en-US" sz="2800" dirty="0"/>
              <a:t>I.e. it is the process of establishing a relationship between the input and the output values  [1].    </a:t>
            </a:r>
          </a:p>
        </p:txBody>
      </p:sp>
      <p:sp>
        <p:nvSpPr>
          <p:cNvPr id="4" name="TextBox 3"/>
          <p:cNvSpPr txBox="1"/>
          <p:nvPr/>
        </p:nvSpPr>
        <p:spPr>
          <a:xfrm>
            <a:off x="285750" y="4256010"/>
            <a:ext cx="7898879" cy="954107"/>
          </a:xfrm>
          <a:prstGeom prst="rect">
            <a:avLst/>
          </a:prstGeom>
          <a:noFill/>
        </p:spPr>
        <p:txBody>
          <a:bodyPr wrap="square" rtlCol="0">
            <a:spAutoFit/>
          </a:bodyPr>
          <a:lstStyle/>
          <a:p>
            <a:r>
              <a:rPr lang="en-US" sz="2800" dirty="0"/>
              <a:t>The known value that is used for the calibration is called the “standard” [1]. </a:t>
            </a:r>
          </a:p>
        </p:txBody>
      </p:sp>
      <p:sp>
        <p:nvSpPr>
          <p:cNvPr id="6" name="TextBox 5"/>
          <p:cNvSpPr txBox="1"/>
          <p:nvPr/>
        </p:nvSpPr>
        <p:spPr>
          <a:xfrm>
            <a:off x="213548" y="5402244"/>
            <a:ext cx="8229600" cy="954107"/>
          </a:xfrm>
          <a:prstGeom prst="rect">
            <a:avLst/>
          </a:prstGeom>
          <a:noFill/>
        </p:spPr>
        <p:txBody>
          <a:bodyPr wrap="square" rtlCol="0">
            <a:spAutoFit/>
          </a:bodyPr>
          <a:lstStyle/>
          <a:p>
            <a:r>
              <a:rPr lang="en-US" sz="2800" b="1" u="sng" dirty="0"/>
              <a:t>The types of Calibration</a:t>
            </a:r>
          </a:p>
          <a:p>
            <a:r>
              <a:rPr lang="en-US" sz="2800" dirty="0"/>
              <a:t>There are two type of Calibrations, Static and Dynamic. </a:t>
            </a:r>
          </a:p>
        </p:txBody>
      </p:sp>
      <p:sp>
        <p:nvSpPr>
          <p:cNvPr id="8" name="Title 1">
            <a:extLst>
              <a:ext uri="{FF2B5EF4-FFF2-40B4-BE49-F238E27FC236}">
                <a16:creationId xmlns:a16="http://schemas.microsoft.com/office/drawing/2014/main" xmlns="" id="{C16CDD8C-B700-4E03-8990-2303D4C6DCDA}"/>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Calibration</a:t>
            </a:r>
          </a:p>
        </p:txBody>
      </p:sp>
    </p:spTree>
    <p:extLst>
      <p:ext uri="{BB962C8B-B14F-4D97-AF65-F5344CB8AC3E}">
        <p14:creationId xmlns:p14="http://schemas.microsoft.com/office/powerpoint/2010/main" val="185211796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t>4</a:t>
            </a:fld>
            <a:endParaRPr lang="en-US"/>
          </a:p>
        </p:txBody>
      </p:sp>
      <p:sp>
        <p:nvSpPr>
          <p:cNvPr id="3" name="Title 1"/>
          <p:cNvSpPr txBox="1">
            <a:spLocks/>
          </p:cNvSpPr>
          <p:nvPr/>
        </p:nvSpPr>
        <p:spPr>
          <a:xfrm>
            <a:off x="1152837" y="157103"/>
            <a:ext cx="6776960" cy="528115"/>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marL="971550" lvl="1" indent="-514350"/>
            <a:endParaRPr lang="en-US" sz="3200" b="1" dirty="0">
              <a:cs typeface="Times New Roman" panose="02020603050405020304" pitchFamily="18" charset="0"/>
            </a:endParaRPr>
          </a:p>
        </p:txBody>
      </p:sp>
      <p:sp>
        <p:nvSpPr>
          <p:cNvPr id="5" name="TextBox 4"/>
          <p:cNvSpPr txBox="1"/>
          <p:nvPr/>
        </p:nvSpPr>
        <p:spPr>
          <a:xfrm>
            <a:off x="239843" y="1334205"/>
            <a:ext cx="7689954" cy="3970318"/>
          </a:xfrm>
          <a:prstGeom prst="rect">
            <a:avLst/>
          </a:prstGeom>
          <a:noFill/>
        </p:spPr>
        <p:txBody>
          <a:bodyPr wrap="square" rtlCol="0">
            <a:spAutoFit/>
          </a:bodyPr>
          <a:lstStyle/>
          <a:p>
            <a:pPr algn="just"/>
            <a:r>
              <a:rPr lang="en-US" sz="2800" b="1" u="sng" dirty="0"/>
              <a:t>Static Calibration</a:t>
            </a:r>
          </a:p>
          <a:p>
            <a:pPr algn="just"/>
            <a:r>
              <a:rPr lang="en-US" sz="2800" dirty="0"/>
              <a:t>It is the calibration procedure where the values of the variable involved remain constant ( the values do not vary with time or space) [1]. </a:t>
            </a:r>
          </a:p>
          <a:p>
            <a:pPr algn="just"/>
            <a:endParaRPr lang="en-US" sz="2800" dirty="0"/>
          </a:p>
          <a:p>
            <a:pPr algn="just"/>
            <a:r>
              <a:rPr lang="en-US" sz="2800" dirty="0"/>
              <a:t>In this procedure the known value is inputted into the system under calibration and the output is recorded after the input value has reached a steady state. </a:t>
            </a:r>
          </a:p>
        </p:txBody>
      </p:sp>
      <p:sp>
        <p:nvSpPr>
          <p:cNvPr id="7" name="Title 1">
            <a:extLst>
              <a:ext uri="{FF2B5EF4-FFF2-40B4-BE49-F238E27FC236}">
                <a16:creationId xmlns:a16="http://schemas.microsoft.com/office/drawing/2014/main" xmlns="" id="{7857C431-62B0-4A62-8AF9-F521543E68EE}"/>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Static and Dynamic Calibration</a:t>
            </a:r>
          </a:p>
        </p:txBody>
      </p:sp>
    </p:spTree>
    <p:extLst>
      <p:ext uri="{BB962C8B-B14F-4D97-AF65-F5344CB8AC3E}">
        <p14:creationId xmlns:p14="http://schemas.microsoft.com/office/powerpoint/2010/main" val="9920137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Group 7"/>
          <p:cNvGrpSpPr/>
          <p:nvPr/>
        </p:nvGrpSpPr>
        <p:grpSpPr>
          <a:xfrm>
            <a:off x="0" y="2266121"/>
            <a:ext cx="5924550" cy="4272791"/>
            <a:chOff x="3109662" y="639178"/>
            <a:chExt cx="5924550" cy="4400550"/>
          </a:xfrm>
        </p:grpSpPr>
        <p:pic>
          <p:nvPicPr>
            <p:cNvPr id="9" name="Picture 8"/>
            <p:cNvPicPr>
              <a:picLocks noChangeAspect="1"/>
            </p:cNvPicPr>
            <p:nvPr/>
          </p:nvPicPr>
          <p:blipFill>
            <a:blip r:embed="rId2"/>
            <a:stretch>
              <a:fillRect/>
            </a:stretch>
          </p:blipFill>
          <p:spPr>
            <a:xfrm>
              <a:off x="3109662" y="639178"/>
              <a:ext cx="5924550" cy="4400550"/>
            </a:xfrm>
            <a:prstGeom prst="rect">
              <a:avLst/>
            </a:prstGeom>
          </p:spPr>
        </p:pic>
        <p:sp>
          <p:nvSpPr>
            <p:cNvPr id="10" name="TextBox 9"/>
            <p:cNvSpPr txBox="1"/>
            <p:nvPr/>
          </p:nvSpPr>
          <p:spPr>
            <a:xfrm>
              <a:off x="3970421" y="842210"/>
              <a:ext cx="1720516" cy="307777"/>
            </a:xfrm>
            <a:prstGeom prst="rect">
              <a:avLst/>
            </a:prstGeom>
            <a:noFill/>
          </p:spPr>
          <p:txBody>
            <a:bodyPr wrap="square" rtlCol="0">
              <a:spAutoFit/>
            </a:bodyPr>
            <a:lstStyle/>
            <a:p>
              <a:r>
                <a:rPr lang="en-US" sz="1400" dirty="0"/>
                <a:t>Measured Values</a:t>
              </a:r>
            </a:p>
          </p:txBody>
        </p:sp>
        <mc:AlternateContent xmlns:mc="http://schemas.openxmlformats.org/markup-compatibility/2006" xmlns:a14="http://schemas.microsoft.com/office/drawing/2010/main">
          <mc:Choice Requires="a14">
            <p:sp>
              <p:nvSpPr>
                <p:cNvPr id="11" name="TextBox 10"/>
                <p:cNvSpPr txBox="1"/>
                <p:nvPr/>
              </p:nvSpPr>
              <p:spPr>
                <a:xfrm>
                  <a:off x="3970420" y="1310210"/>
                  <a:ext cx="1624263" cy="307777"/>
                </a:xfrm>
                <a:prstGeom prst="rect">
                  <a:avLst/>
                </a:prstGeom>
                <a:noFill/>
              </p:spPr>
              <p:txBody>
                <a:bodyPr wrap="square" rtlCol="0">
                  <a:spAutoFit/>
                </a:bodyPr>
                <a:lstStyle/>
                <a:p>
                  <a:r>
                    <a:rPr lang="en-US" sz="1400" dirty="0"/>
                    <a:t>Curve fit, </a:t>
                  </a:r>
                  <a14:m>
                    <m:oMath xmlns:m="http://schemas.openxmlformats.org/officeDocument/2006/math">
                      <m:r>
                        <a:rPr lang="en-US" sz="1400" b="0" i="1" smtClean="0">
                          <a:latin typeface="Cambria Math" panose="02040503050406030204" pitchFamily="18" charset="0"/>
                        </a:rPr>
                        <m:t>𝑦</m:t>
                      </m:r>
                      <m:r>
                        <a:rPr lang="en-US" sz="1400" b="0" i="1" smtClean="0">
                          <a:latin typeface="Cambria Math" panose="02040503050406030204" pitchFamily="18" charset="0"/>
                        </a:rPr>
                        <m:t>=</m:t>
                      </m:r>
                      <m:r>
                        <a:rPr lang="en-US" sz="1400" b="0" i="1" smtClean="0">
                          <a:latin typeface="Cambria Math" panose="02040503050406030204" pitchFamily="18" charset="0"/>
                        </a:rPr>
                        <m:t>𝑓</m:t>
                      </m:r>
                      <m:r>
                        <a:rPr lang="en-US" sz="1400" b="0" i="1" smtClean="0">
                          <a:latin typeface="Cambria Math" panose="02040503050406030204" pitchFamily="18" charset="0"/>
                        </a:rPr>
                        <m:t>(</m:t>
                      </m:r>
                      <m:r>
                        <a:rPr lang="en-US" sz="1400" b="0" i="1" smtClean="0">
                          <a:latin typeface="Cambria Math" panose="02040503050406030204" pitchFamily="18" charset="0"/>
                        </a:rPr>
                        <m:t>𝑥</m:t>
                      </m:r>
                      <m:r>
                        <a:rPr lang="en-US" sz="1400" b="0" i="1" smtClean="0">
                          <a:latin typeface="Cambria Math" panose="02040503050406030204" pitchFamily="18" charset="0"/>
                        </a:rPr>
                        <m:t>)</m:t>
                      </m:r>
                    </m:oMath>
                  </a14:m>
                  <a:endParaRPr lang="en-US" sz="1400" dirty="0"/>
                </a:p>
              </p:txBody>
            </p:sp>
          </mc:Choice>
          <mc:Fallback xmlns="">
            <p:sp>
              <p:nvSpPr>
                <p:cNvPr id="11" name="TextBox 10"/>
                <p:cNvSpPr txBox="1">
                  <a:spLocks noRot="1" noChangeAspect="1" noMove="1" noResize="1" noEditPoints="1" noAdjustHandles="1" noChangeArrowheads="1" noChangeShapeType="1" noTextEdit="1"/>
                </p:cNvSpPr>
                <p:nvPr/>
              </p:nvSpPr>
              <p:spPr>
                <a:xfrm>
                  <a:off x="3970420" y="1310210"/>
                  <a:ext cx="1624263" cy="307777"/>
                </a:xfrm>
                <a:prstGeom prst="rect">
                  <a:avLst/>
                </a:prstGeom>
                <a:blipFill>
                  <a:blip r:embed="rId3"/>
                  <a:stretch>
                    <a:fillRect l="-1124" t="-4082" b="-22449"/>
                  </a:stretch>
                </a:blipFill>
              </p:spPr>
              <p:txBody>
                <a:bodyPr/>
                <a:lstStyle/>
                <a:p>
                  <a:r>
                    <a:rPr lang="en-US">
                      <a:noFill/>
                    </a:rPr>
                    <a:t> </a:t>
                  </a:r>
                </a:p>
              </p:txBody>
            </p:sp>
          </mc:Fallback>
        </mc:AlternateContent>
        <p:cxnSp>
          <p:nvCxnSpPr>
            <p:cNvPr id="12" name="Straight Connector 11"/>
            <p:cNvCxnSpPr>
              <a:endCxn id="11" idx="1"/>
            </p:cNvCxnSpPr>
            <p:nvPr/>
          </p:nvCxnSpPr>
          <p:spPr>
            <a:xfrm>
              <a:off x="3549316" y="1448709"/>
              <a:ext cx="421104" cy="15390"/>
            </a:xfrm>
            <a:prstGeom prst="line">
              <a:avLst/>
            </a:prstGeom>
          </p:spPr>
          <p:style>
            <a:lnRef idx="3">
              <a:schemeClr val="dk1"/>
            </a:lnRef>
            <a:fillRef idx="0">
              <a:schemeClr val="dk1"/>
            </a:fillRef>
            <a:effectRef idx="2">
              <a:schemeClr val="dk1"/>
            </a:effectRef>
            <a:fontRef idx="minor">
              <a:schemeClr val="tx1"/>
            </a:fontRef>
          </p:style>
        </p:cxnSp>
        <mc:AlternateContent xmlns:mc="http://schemas.openxmlformats.org/markup-compatibility/2006" xmlns:a14="http://schemas.microsoft.com/office/drawing/2010/main">
          <mc:Choice Requires="a14">
            <p:sp>
              <p:nvSpPr>
                <p:cNvPr id="13" name="TextBox 12"/>
                <p:cNvSpPr txBox="1"/>
                <p:nvPr/>
              </p:nvSpPr>
              <p:spPr>
                <a:xfrm>
                  <a:off x="7311189" y="2028093"/>
                  <a:ext cx="1419726" cy="3077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𝑦</m:t>
                        </m:r>
                        <m:r>
                          <a:rPr lang="en-US" sz="1400" b="0" i="1" smtClean="0">
                            <a:latin typeface="Cambria Math" panose="02040503050406030204" pitchFamily="18" charset="0"/>
                          </a:rPr>
                          <m:t>=</m:t>
                        </m:r>
                        <m:r>
                          <a:rPr lang="en-US" sz="1400" b="0" i="1" smtClean="0">
                            <a:latin typeface="Cambria Math" panose="02040503050406030204" pitchFamily="18" charset="0"/>
                          </a:rPr>
                          <m:t>𝑓</m:t>
                        </m:r>
                        <m:r>
                          <a:rPr lang="en-US" sz="1400" b="0" i="1" smtClean="0">
                            <a:latin typeface="Cambria Math" panose="02040503050406030204" pitchFamily="18" charset="0"/>
                          </a:rPr>
                          <m:t>(</m:t>
                        </m:r>
                        <m:r>
                          <a:rPr lang="en-US" sz="1400" b="0" i="1" smtClean="0">
                            <a:latin typeface="Cambria Math" panose="02040503050406030204" pitchFamily="18" charset="0"/>
                          </a:rPr>
                          <m:t>𝑥</m:t>
                        </m:r>
                        <m:r>
                          <a:rPr lang="en-US" sz="1400" b="0" i="1" smtClean="0">
                            <a:latin typeface="Cambria Math" panose="02040503050406030204" pitchFamily="18" charset="0"/>
                          </a:rPr>
                          <m:t>)</m:t>
                        </m:r>
                      </m:oMath>
                    </m:oMathPara>
                  </a14:m>
                  <a:endParaRPr lang="en-US" sz="1400" dirty="0"/>
                </a:p>
              </p:txBody>
            </p:sp>
          </mc:Choice>
          <mc:Fallback xmlns="">
            <p:sp>
              <p:nvSpPr>
                <p:cNvPr id="13" name="TextBox 12"/>
                <p:cNvSpPr txBox="1">
                  <a:spLocks noRot="1" noChangeAspect="1" noMove="1" noResize="1" noEditPoints="1" noAdjustHandles="1" noChangeArrowheads="1" noChangeShapeType="1" noTextEdit="1"/>
                </p:cNvSpPr>
                <p:nvPr/>
              </p:nvSpPr>
              <p:spPr>
                <a:xfrm>
                  <a:off x="7311189" y="2028093"/>
                  <a:ext cx="1419726" cy="307777"/>
                </a:xfrm>
                <a:prstGeom prst="rect">
                  <a:avLst/>
                </a:prstGeom>
                <a:blipFill>
                  <a:blip r:embed="rId4"/>
                  <a:stretch>
                    <a:fillRect b="-10204"/>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p:cNvSpPr txBox="1"/>
                <p:nvPr/>
              </p:nvSpPr>
              <p:spPr>
                <a:xfrm>
                  <a:off x="6272462" y="3269604"/>
                  <a:ext cx="1419726" cy="501356"/>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1400" b="0" i="1" smtClean="0">
                            <a:latin typeface="Cambria Math" panose="02040503050406030204" pitchFamily="18" charset="0"/>
                          </a:rPr>
                          <m:t>𝐾</m:t>
                        </m:r>
                        <m:d>
                          <m:dPr>
                            <m:ctrlPr>
                              <a:rPr lang="en-US" sz="1400" b="0" i="1" smtClean="0">
                                <a:latin typeface="Cambria Math" panose="02040503050406030204" pitchFamily="18" charset="0"/>
                              </a:rPr>
                            </m:ctrlPr>
                          </m:dPr>
                          <m:e>
                            <m:r>
                              <a:rPr lang="en-US" sz="1400" b="0" i="1" smtClean="0">
                                <a:latin typeface="Cambria Math" panose="02040503050406030204" pitchFamily="18" charset="0"/>
                              </a:rPr>
                              <m:t>𝑥</m:t>
                            </m:r>
                          </m:e>
                        </m:d>
                        <m:r>
                          <a:rPr lang="en-US" sz="1400" b="0" i="1" smtClean="0">
                            <a:latin typeface="Cambria Math" panose="02040503050406030204" pitchFamily="18" charset="0"/>
                          </a:rPr>
                          <m:t>=</m:t>
                        </m:r>
                        <m:f>
                          <m:fPr>
                            <m:ctrlPr>
                              <a:rPr lang="en-US" sz="1400" b="0" i="1" smtClean="0">
                                <a:latin typeface="Cambria Math" panose="02040503050406030204" pitchFamily="18" charset="0"/>
                              </a:rPr>
                            </m:ctrlPr>
                          </m:fPr>
                          <m:num>
                            <m:r>
                              <a:rPr lang="en-US" sz="1400" b="0" i="1" smtClean="0">
                                <a:latin typeface="Cambria Math" panose="02040503050406030204" pitchFamily="18" charset="0"/>
                              </a:rPr>
                              <m:t>𝑑𝑦</m:t>
                            </m:r>
                          </m:num>
                          <m:den>
                            <m:r>
                              <a:rPr lang="en-US" sz="1400" b="0" i="1" smtClean="0">
                                <a:latin typeface="Cambria Math" panose="02040503050406030204" pitchFamily="18" charset="0"/>
                              </a:rPr>
                              <m:t>𝑑𝑥</m:t>
                            </m:r>
                          </m:den>
                        </m:f>
                      </m:oMath>
                    </m:oMathPara>
                  </a14:m>
                  <a:endParaRPr lang="en-US" sz="1400" dirty="0"/>
                </a:p>
              </p:txBody>
            </p:sp>
          </mc:Choice>
          <mc:Fallback xmlns="">
            <p:sp>
              <p:nvSpPr>
                <p:cNvPr id="14" name="TextBox 13"/>
                <p:cNvSpPr txBox="1">
                  <a:spLocks noRot="1" noChangeAspect="1" noMove="1" noResize="1" noEditPoints="1" noAdjustHandles="1" noChangeArrowheads="1" noChangeShapeType="1" noTextEdit="1"/>
                </p:cNvSpPr>
                <p:nvPr/>
              </p:nvSpPr>
              <p:spPr>
                <a:xfrm>
                  <a:off x="6272462" y="3269604"/>
                  <a:ext cx="1419726" cy="501356"/>
                </a:xfrm>
                <a:prstGeom prst="rect">
                  <a:avLst/>
                </a:prstGeom>
                <a:blipFill>
                  <a:blip r:embed="rId5"/>
                  <a:stretch>
                    <a:fillRect b="-5000"/>
                  </a:stretch>
                </a:blipFill>
              </p:spPr>
              <p:txBody>
                <a:bodyPr/>
                <a:lstStyle/>
                <a:p>
                  <a:r>
                    <a:rPr lang="en-US">
                      <a:noFill/>
                    </a:rPr>
                    <a:t> </a:t>
                  </a:r>
                </a:p>
              </p:txBody>
            </p:sp>
          </mc:Fallback>
        </mc:AlternateContent>
      </p:grpSp>
      <p:sp>
        <p:nvSpPr>
          <p:cNvPr id="2" name="Slide Number Placeholder 1"/>
          <p:cNvSpPr>
            <a:spLocks noGrp="1"/>
          </p:cNvSpPr>
          <p:nvPr>
            <p:ph type="sldNum" sz="quarter" idx="12"/>
          </p:nvPr>
        </p:nvSpPr>
        <p:spPr/>
        <p:txBody>
          <a:bodyPr/>
          <a:lstStyle/>
          <a:p>
            <a:fld id="{980EA89F-B63F-4356-B1A3-A96A8248D7EF}" type="slidenum">
              <a:rPr lang="en-US" smtClean="0">
                <a:solidFill>
                  <a:schemeClr val="tx1"/>
                </a:solidFill>
              </a:rPr>
              <a:t>5</a:t>
            </a:fld>
            <a:endParaRPr lang="en-US">
              <a:solidFill>
                <a:schemeClr val="tx1"/>
              </a:solidFill>
            </a:endParaRPr>
          </a:p>
        </p:txBody>
      </p:sp>
      <p:sp>
        <p:nvSpPr>
          <p:cNvPr id="5" name="TextBox 4"/>
          <p:cNvSpPr txBox="1"/>
          <p:nvPr/>
        </p:nvSpPr>
        <p:spPr>
          <a:xfrm>
            <a:off x="132522" y="841351"/>
            <a:ext cx="8984844" cy="1200329"/>
          </a:xfrm>
          <a:prstGeom prst="rect">
            <a:avLst/>
          </a:prstGeom>
          <a:noFill/>
        </p:spPr>
        <p:txBody>
          <a:bodyPr wrap="square" rtlCol="0">
            <a:spAutoFit/>
          </a:bodyPr>
          <a:lstStyle/>
          <a:p>
            <a:r>
              <a:rPr lang="en-US" sz="2400" dirty="0"/>
              <a:t>One important note about static calibration: only the magnitudes of the known inputs and the measured output are important [1]. From only these two values the calibration can be implemented. </a:t>
            </a:r>
          </a:p>
        </p:txBody>
      </p:sp>
      <p:sp>
        <p:nvSpPr>
          <p:cNvPr id="7" name="TextBox 6"/>
          <p:cNvSpPr txBox="1"/>
          <p:nvPr/>
        </p:nvSpPr>
        <p:spPr>
          <a:xfrm>
            <a:off x="176911" y="6506424"/>
            <a:ext cx="4998771" cy="369332"/>
          </a:xfrm>
          <a:prstGeom prst="rect">
            <a:avLst/>
          </a:prstGeom>
          <a:noFill/>
        </p:spPr>
        <p:txBody>
          <a:bodyPr wrap="square" rtlCol="0">
            <a:spAutoFit/>
          </a:bodyPr>
          <a:lstStyle/>
          <a:p>
            <a:r>
              <a:rPr lang="en-US" b="1" dirty="0"/>
              <a:t>Figure 1: Static calibration plot [1] </a:t>
            </a:r>
          </a:p>
        </p:txBody>
      </p:sp>
      <p:sp>
        <p:nvSpPr>
          <p:cNvPr id="15" name="TextBox 14"/>
          <p:cNvSpPr txBox="1"/>
          <p:nvPr/>
        </p:nvSpPr>
        <p:spPr>
          <a:xfrm>
            <a:off x="6004097" y="2725573"/>
            <a:ext cx="3113269" cy="3046988"/>
          </a:xfrm>
          <a:prstGeom prst="rect">
            <a:avLst/>
          </a:prstGeom>
          <a:noFill/>
        </p:spPr>
        <p:txBody>
          <a:bodyPr wrap="square" rtlCol="0">
            <a:spAutoFit/>
          </a:bodyPr>
          <a:lstStyle/>
          <a:p>
            <a:r>
              <a:rPr lang="en-US" sz="2400" dirty="0"/>
              <a:t>The purpose of doing a static calibrations is to determine the static sensitivity </a:t>
            </a:r>
          </a:p>
          <a:p>
            <a:endParaRPr lang="en-US" sz="2400" dirty="0"/>
          </a:p>
          <a:p>
            <a:r>
              <a:rPr lang="en-US" sz="2400" dirty="0"/>
              <a:t>(also known as the proportional coefficient). </a:t>
            </a:r>
          </a:p>
        </p:txBody>
      </p:sp>
      <p:sp>
        <p:nvSpPr>
          <p:cNvPr id="16" name="Title 1">
            <a:extLst>
              <a:ext uri="{FF2B5EF4-FFF2-40B4-BE49-F238E27FC236}">
                <a16:creationId xmlns:a16="http://schemas.microsoft.com/office/drawing/2014/main" xmlns="" id="{28C8BC1B-4574-4CC3-91A0-E129D5450E15}"/>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Static and Dynamic Calibration</a:t>
            </a:r>
          </a:p>
        </p:txBody>
      </p:sp>
    </p:spTree>
    <p:extLst>
      <p:ext uri="{BB962C8B-B14F-4D97-AF65-F5344CB8AC3E}">
        <p14:creationId xmlns:p14="http://schemas.microsoft.com/office/powerpoint/2010/main" val="1436797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solidFill>
                  <a:schemeClr val="tx1"/>
                </a:solidFill>
              </a:rPr>
              <a:t>6</a:t>
            </a:fld>
            <a:endParaRPr lang="en-US">
              <a:solidFill>
                <a:schemeClr val="tx1"/>
              </a:solidFill>
            </a:endParaRPr>
          </a:p>
        </p:txBody>
      </p:sp>
      <p:grpSp>
        <p:nvGrpSpPr>
          <p:cNvPr id="7" name="Group 6"/>
          <p:cNvGrpSpPr/>
          <p:nvPr/>
        </p:nvGrpSpPr>
        <p:grpSpPr>
          <a:xfrm>
            <a:off x="198781" y="876882"/>
            <a:ext cx="8945219" cy="6986528"/>
            <a:chOff x="68707" y="1828013"/>
            <a:chExt cx="8945219" cy="6986528"/>
          </a:xfrm>
        </p:grpSpPr>
        <p:sp>
          <p:nvSpPr>
            <p:cNvPr id="4" name="TextBox 3"/>
            <p:cNvSpPr txBox="1"/>
            <p:nvPr/>
          </p:nvSpPr>
          <p:spPr>
            <a:xfrm>
              <a:off x="68708" y="2351233"/>
              <a:ext cx="8945218" cy="523220"/>
            </a:xfrm>
            <a:prstGeom prst="rect">
              <a:avLst/>
            </a:prstGeom>
            <a:noFill/>
          </p:spPr>
          <p:txBody>
            <a:bodyPr wrap="square" rtlCol="0">
              <a:spAutoFit/>
            </a:bodyPr>
            <a:lstStyle/>
            <a:p>
              <a:pPr algn="just"/>
              <a:endParaRPr lang="en-US" sz="2800" dirty="0"/>
            </a:p>
          </p:txBody>
        </p:sp>
        <p:sp>
          <p:nvSpPr>
            <p:cNvPr id="6" name="TextBox 5"/>
            <p:cNvSpPr txBox="1"/>
            <p:nvPr/>
          </p:nvSpPr>
          <p:spPr>
            <a:xfrm>
              <a:off x="68707" y="1828013"/>
              <a:ext cx="8945219" cy="6986528"/>
            </a:xfrm>
            <a:prstGeom prst="rect">
              <a:avLst/>
            </a:prstGeom>
            <a:noFill/>
          </p:spPr>
          <p:txBody>
            <a:bodyPr wrap="square" rtlCol="0">
              <a:spAutoFit/>
            </a:bodyPr>
            <a:lstStyle/>
            <a:p>
              <a:r>
                <a:rPr lang="en-US" sz="2800" b="1" u="sng" dirty="0"/>
                <a:t>Static Calibration Procedure</a:t>
              </a:r>
            </a:p>
            <a:p>
              <a:r>
                <a:rPr lang="en-US" sz="2800" dirty="0"/>
                <a:t>Apply a known input value. Then wait until the test system stops varying its measured output. After there is no variation and the system achieves static equilibrium, then the measured output variables are recorded from the test. Repeat and continue for all other known input values</a:t>
              </a:r>
            </a:p>
            <a:p>
              <a:endParaRPr lang="en-US" sz="2800" dirty="0"/>
            </a:p>
            <a:p>
              <a:r>
                <a:rPr lang="en-US" sz="2800" dirty="0"/>
                <a:t>1. Apply a known input</a:t>
              </a:r>
            </a:p>
            <a:p>
              <a:r>
                <a:rPr lang="en-US" sz="2800" dirty="0"/>
                <a:t>2. Wait until the test system stops varying its measured output</a:t>
              </a:r>
            </a:p>
            <a:p>
              <a:r>
                <a:rPr lang="en-US" sz="2800" dirty="0"/>
                <a:t>3. Record the steady state value </a:t>
              </a:r>
            </a:p>
            <a:p>
              <a:r>
                <a:rPr lang="en-US" sz="2800" dirty="0"/>
                <a:t>4. Repeat and continue for other input values</a:t>
              </a:r>
            </a:p>
            <a:p>
              <a:endParaRPr lang="en-US" sz="2800" dirty="0"/>
            </a:p>
            <a:p>
              <a:endParaRPr lang="en-US" sz="2800" b="1" u="sng" dirty="0"/>
            </a:p>
            <a:p>
              <a:r>
                <a:rPr lang="en-US" sz="2800" b="1" u="sng" dirty="0"/>
                <a:t> </a:t>
              </a:r>
            </a:p>
          </p:txBody>
        </p:sp>
      </p:grpSp>
      <p:sp>
        <p:nvSpPr>
          <p:cNvPr id="8" name="Title 1">
            <a:extLst>
              <a:ext uri="{FF2B5EF4-FFF2-40B4-BE49-F238E27FC236}">
                <a16:creationId xmlns:a16="http://schemas.microsoft.com/office/drawing/2014/main" xmlns="" id="{AAF9FABB-BEC7-456A-8831-10C0937A02B5}"/>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Static and Dynamic Calibration</a:t>
            </a:r>
          </a:p>
        </p:txBody>
      </p:sp>
    </p:spTree>
    <p:extLst>
      <p:ext uri="{BB962C8B-B14F-4D97-AF65-F5344CB8AC3E}">
        <p14:creationId xmlns:p14="http://schemas.microsoft.com/office/powerpoint/2010/main" val="39767483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Group 9"/>
          <p:cNvGrpSpPr/>
          <p:nvPr/>
        </p:nvGrpSpPr>
        <p:grpSpPr>
          <a:xfrm>
            <a:off x="3747880" y="2590551"/>
            <a:ext cx="5420139" cy="3827944"/>
            <a:chOff x="3723861" y="2303152"/>
            <a:chExt cx="5420139" cy="3827944"/>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23861" y="2303152"/>
              <a:ext cx="5420139" cy="3581134"/>
            </a:xfrm>
            <a:prstGeom prst="rect">
              <a:avLst/>
            </a:prstGeom>
          </p:spPr>
        </p:pic>
        <p:sp>
          <p:nvSpPr>
            <p:cNvPr id="8" name="TextBox 7"/>
            <p:cNvSpPr txBox="1"/>
            <p:nvPr/>
          </p:nvSpPr>
          <p:spPr>
            <a:xfrm>
              <a:off x="4505074" y="5761764"/>
              <a:ext cx="3878060" cy="369332"/>
            </a:xfrm>
            <a:prstGeom prst="rect">
              <a:avLst/>
            </a:prstGeom>
            <a:noFill/>
          </p:spPr>
          <p:txBody>
            <a:bodyPr wrap="square" rtlCol="0">
              <a:spAutoFit/>
            </a:bodyPr>
            <a:lstStyle/>
            <a:p>
              <a:r>
                <a:rPr lang="en-US" b="1" dirty="0"/>
                <a:t>Figure 2: Torsion test of a shaft</a:t>
              </a:r>
            </a:p>
          </p:txBody>
        </p:sp>
      </p:grpSp>
      <p:sp>
        <p:nvSpPr>
          <p:cNvPr id="2" name="Slide Number Placeholder 1"/>
          <p:cNvSpPr>
            <a:spLocks noGrp="1"/>
          </p:cNvSpPr>
          <p:nvPr>
            <p:ph type="sldNum" sz="quarter" idx="12"/>
          </p:nvPr>
        </p:nvSpPr>
        <p:spPr/>
        <p:txBody>
          <a:bodyPr/>
          <a:lstStyle/>
          <a:p>
            <a:fld id="{980EA89F-B63F-4356-B1A3-A96A8248D7EF}" type="slidenum">
              <a:rPr lang="en-US" smtClean="0">
                <a:solidFill>
                  <a:schemeClr val="tx1"/>
                </a:solidFill>
              </a:rPr>
              <a:t>7</a:t>
            </a:fld>
            <a:endParaRPr lang="en-US">
              <a:solidFill>
                <a:schemeClr val="tx1"/>
              </a:solidFill>
            </a:endParaRPr>
          </a:p>
        </p:txBody>
      </p:sp>
      <p:sp>
        <p:nvSpPr>
          <p:cNvPr id="4" name="TextBox 3"/>
          <p:cNvSpPr txBox="1"/>
          <p:nvPr/>
        </p:nvSpPr>
        <p:spPr>
          <a:xfrm>
            <a:off x="92765" y="815424"/>
            <a:ext cx="7341706" cy="2246769"/>
          </a:xfrm>
          <a:prstGeom prst="rect">
            <a:avLst/>
          </a:prstGeom>
          <a:noFill/>
        </p:spPr>
        <p:txBody>
          <a:bodyPr wrap="square" rtlCol="0">
            <a:spAutoFit/>
          </a:bodyPr>
          <a:lstStyle/>
          <a:p>
            <a:r>
              <a:rPr lang="en-US" sz="2800" b="1" u="sng" dirty="0"/>
              <a:t>Example </a:t>
            </a:r>
          </a:p>
          <a:p>
            <a:r>
              <a:rPr lang="en-US" sz="2800" dirty="0"/>
              <a:t>A shaft is being tested in a torsion experiment as shown in Figure 2. When a load is applied to the shaft, it will experience a strain. The strain reading comes from the strain gauge</a:t>
            </a:r>
          </a:p>
        </p:txBody>
      </p:sp>
      <p:sp>
        <p:nvSpPr>
          <p:cNvPr id="9" name="TextBox 8"/>
          <p:cNvSpPr txBox="1"/>
          <p:nvPr/>
        </p:nvSpPr>
        <p:spPr>
          <a:xfrm>
            <a:off x="92765" y="3597619"/>
            <a:ext cx="3723861" cy="2246769"/>
          </a:xfrm>
          <a:prstGeom prst="rect">
            <a:avLst/>
          </a:prstGeom>
          <a:noFill/>
        </p:spPr>
        <p:txBody>
          <a:bodyPr wrap="square" rtlCol="0">
            <a:spAutoFit/>
          </a:bodyPr>
          <a:lstStyle/>
          <a:p>
            <a:r>
              <a:rPr lang="en-US" sz="2800" dirty="0"/>
              <a:t>The reading from the strain gauge oscillates between a range of values when the load is first applied . </a:t>
            </a:r>
          </a:p>
        </p:txBody>
      </p:sp>
      <p:sp>
        <p:nvSpPr>
          <p:cNvPr id="11" name="Title 1">
            <a:extLst>
              <a:ext uri="{FF2B5EF4-FFF2-40B4-BE49-F238E27FC236}">
                <a16:creationId xmlns:a16="http://schemas.microsoft.com/office/drawing/2014/main" xmlns="" id="{562CE678-CC38-4583-BDC6-95ACBC013A41}"/>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Static and Dynamic Calibration</a:t>
            </a:r>
          </a:p>
        </p:txBody>
      </p:sp>
    </p:spTree>
    <p:extLst>
      <p:ext uri="{BB962C8B-B14F-4D97-AF65-F5344CB8AC3E}">
        <p14:creationId xmlns:p14="http://schemas.microsoft.com/office/powerpoint/2010/main" val="34842469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xmlns="" id="{CD63C27B-D332-48FD-A197-971B8E95ADAF}"/>
              </a:ext>
            </a:extLst>
          </p:cNvPr>
          <p:cNvGrpSpPr/>
          <p:nvPr/>
        </p:nvGrpSpPr>
        <p:grpSpPr>
          <a:xfrm>
            <a:off x="3747880" y="2590551"/>
            <a:ext cx="5420139" cy="3827944"/>
            <a:chOff x="3723861" y="2303152"/>
            <a:chExt cx="5420139" cy="3827944"/>
          </a:xfrm>
        </p:grpSpPr>
        <p:pic>
          <p:nvPicPr>
            <p:cNvPr id="12" name="Picture 11">
              <a:extLst>
                <a:ext uri="{FF2B5EF4-FFF2-40B4-BE49-F238E27FC236}">
                  <a16:creationId xmlns:a16="http://schemas.microsoft.com/office/drawing/2014/main" xmlns="" id="{6D681571-B6E8-496A-A37F-9ED9D9AC3CD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723861" y="2303152"/>
              <a:ext cx="5420139" cy="3581134"/>
            </a:xfrm>
            <a:prstGeom prst="rect">
              <a:avLst/>
            </a:prstGeom>
          </p:spPr>
        </p:pic>
        <p:sp>
          <p:nvSpPr>
            <p:cNvPr id="13" name="TextBox 12">
              <a:extLst>
                <a:ext uri="{FF2B5EF4-FFF2-40B4-BE49-F238E27FC236}">
                  <a16:creationId xmlns:a16="http://schemas.microsoft.com/office/drawing/2014/main" xmlns="" id="{F60B6839-9053-4BE7-9AB1-CAAEC1C406F7}"/>
                </a:ext>
              </a:extLst>
            </p:cNvPr>
            <p:cNvSpPr txBox="1"/>
            <p:nvPr/>
          </p:nvSpPr>
          <p:spPr>
            <a:xfrm>
              <a:off x="4505074" y="5761764"/>
              <a:ext cx="3878060" cy="369332"/>
            </a:xfrm>
            <a:prstGeom prst="rect">
              <a:avLst/>
            </a:prstGeom>
            <a:noFill/>
          </p:spPr>
          <p:txBody>
            <a:bodyPr wrap="square" rtlCol="0">
              <a:spAutoFit/>
            </a:bodyPr>
            <a:lstStyle/>
            <a:p>
              <a:r>
                <a:rPr lang="en-US" b="1" dirty="0"/>
                <a:t>Figure 2: Torsion test of a shaft</a:t>
              </a:r>
            </a:p>
          </p:txBody>
        </p:sp>
      </p:grpSp>
      <p:sp>
        <p:nvSpPr>
          <p:cNvPr id="2" name="Slide Number Placeholder 1"/>
          <p:cNvSpPr>
            <a:spLocks noGrp="1"/>
          </p:cNvSpPr>
          <p:nvPr>
            <p:ph type="sldNum" sz="quarter" idx="12"/>
          </p:nvPr>
        </p:nvSpPr>
        <p:spPr/>
        <p:txBody>
          <a:bodyPr/>
          <a:lstStyle/>
          <a:p>
            <a:fld id="{980EA89F-B63F-4356-B1A3-A96A8248D7EF}" type="slidenum">
              <a:rPr lang="en-US" smtClean="0">
                <a:solidFill>
                  <a:schemeClr val="tx1"/>
                </a:solidFill>
              </a:rPr>
              <a:t>8</a:t>
            </a:fld>
            <a:endParaRPr lang="en-US">
              <a:solidFill>
                <a:schemeClr val="tx1"/>
              </a:solidFill>
            </a:endParaRPr>
          </a:p>
        </p:txBody>
      </p:sp>
      <p:sp>
        <p:nvSpPr>
          <p:cNvPr id="5" name="TextBox 4"/>
          <p:cNvSpPr txBox="1"/>
          <p:nvPr/>
        </p:nvSpPr>
        <p:spPr>
          <a:xfrm>
            <a:off x="97656" y="913168"/>
            <a:ext cx="5857461" cy="2246769"/>
          </a:xfrm>
          <a:prstGeom prst="rect">
            <a:avLst/>
          </a:prstGeom>
          <a:noFill/>
        </p:spPr>
        <p:txBody>
          <a:bodyPr wrap="square" rtlCol="0">
            <a:spAutoFit/>
          </a:bodyPr>
          <a:lstStyle/>
          <a:p>
            <a:r>
              <a:rPr lang="en-US" sz="2800" b="1" u="sng" dirty="0"/>
              <a:t>Example Cont. </a:t>
            </a:r>
          </a:p>
          <a:p>
            <a:r>
              <a:rPr lang="en-US" sz="2800" dirty="0"/>
              <a:t>In order to do a Static calibration, wait until the strain values stop changing and until the system achieves static equilibrium. </a:t>
            </a:r>
          </a:p>
        </p:txBody>
      </p:sp>
      <p:sp>
        <p:nvSpPr>
          <p:cNvPr id="8" name="TextBox 7"/>
          <p:cNvSpPr txBox="1"/>
          <p:nvPr/>
        </p:nvSpPr>
        <p:spPr>
          <a:xfrm>
            <a:off x="110908" y="3359155"/>
            <a:ext cx="3458818" cy="1384995"/>
          </a:xfrm>
          <a:prstGeom prst="rect">
            <a:avLst/>
          </a:prstGeom>
          <a:noFill/>
        </p:spPr>
        <p:txBody>
          <a:bodyPr wrap="square" rtlCol="0">
            <a:spAutoFit/>
          </a:bodyPr>
          <a:lstStyle/>
          <a:p>
            <a:r>
              <a:rPr lang="en-US" sz="2800" dirty="0"/>
              <a:t>When that happens, the system has been statically calibrated. </a:t>
            </a:r>
          </a:p>
        </p:txBody>
      </p:sp>
      <p:sp>
        <p:nvSpPr>
          <p:cNvPr id="9" name="Title 1">
            <a:extLst>
              <a:ext uri="{FF2B5EF4-FFF2-40B4-BE49-F238E27FC236}">
                <a16:creationId xmlns:a16="http://schemas.microsoft.com/office/drawing/2014/main" xmlns="" id="{1B561A49-EE70-4B5E-958D-8ECF4D7FB48B}"/>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Static and Dynamic Calibration</a:t>
            </a:r>
          </a:p>
        </p:txBody>
      </p:sp>
      <p:sp>
        <p:nvSpPr>
          <p:cNvPr id="10" name="TextBox 9">
            <a:extLst>
              <a:ext uri="{FF2B5EF4-FFF2-40B4-BE49-F238E27FC236}">
                <a16:creationId xmlns:a16="http://schemas.microsoft.com/office/drawing/2014/main" xmlns="" id="{87394978-9177-470B-9CCF-574215251091}"/>
              </a:ext>
            </a:extLst>
          </p:cNvPr>
          <p:cNvSpPr txBox="1"/>
          <p:nvPr/>
        </p:nvSpPr>
        <p:spPr>
          <a:xfrm>
            <a:off x="4529093" y="6049163"/>
            <a:ext cx="3878060" cy="369332"/>
          </a:xfrm>
          <a:prstGeom prst="rect">
            <a:avLst/>
          </a:prstGeom>
          <a:noFill/>
        </p:spPr>
        <p:txBody>
          <a:bodyPr wrap="square" rtlCol="0">
            <a:spAutoFit/>
          </a:bodyPr>
          <a:lstStyle/>
          <a:p>
            <a:r>
              <a:rPr lang="en-US" b="1" dirty="0"/>
              <a:t>Figure 2: Torsion test of a shaft</a:t>
            </a:r>
          </a:p>
        </p:txBody>
      </p:sp>
    </p:spTree>
    <p:extLst>
      <p:ext uri="{BB962C8B-B14F-4D97-AF65-F5344CB8AC3E}">
        <p14:creationId xmlns:p14="http://schemas.microsoft.com/office/powerpoint/2010/main" val="993238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980EA89F-B63F-4356-B1A3-A96A8248D7EF}" type="slidenum">
              <a:rPr lang="en-US" smtClean="0">
                <a:solidFill>
                  <a:schemeClr val="tx1"/>
                </a:solidFill>
              </a:rPr>
              <a:t>9</a:t>
            </a:fld>
            <a:endParaRPr lang="en-US">
              <a:solidFill>
                <a:schemeClr val="tx1"/>
              </a:solidFill>
            </a:endParaRPr>
          </a:p>
        </p:txBody>
      </p:sp>
      <p:sp>
        <p:nvSpPr>
          <p:cNvPr id="3" name="TextBox 2"/>
          <p:cNvSpPr txBox="1"/>
          <p:nvPr/>
        </p:nvSpPr>
        <p:spPr>
          <a:xfrm>
            <a:off x="239842" y="1751069"/>
            <a:ext cx="8493341" cy="3539430"/>
          </a:xfrm>
          <a:prstGeom prst="rect">
            <a:avLst/>
          </a:prstGeom>
          <a:noFill/>
        </p:spPr>
        <p:txBody>
          <a:bodyPr wrap="square" rtlCol="0">
            <a:spAutoFit/>
          </a:bodyPr>
          <a:lstStyle/>
          <a:p>
            <a:pPr algn="just"/>
            <a:r>
              <a:rPr lang="en-US" sz="2800" b="1" u="sng" dirty="0"/>
              <a:t>Dynamic Calibration</a:t>
            </a:r>
          </a:p>
          <a:p>
            <a:pPr algn="just"/>
            <a:r>
              <a:rPr lang="en-US" sz="2800" dirty="0"/>
              <a:t>It is the calibration procedure that determines the relationship between a known dynamic input value (a dynamic value is a value that is time and or space dependent) and the measured output [1].  </a:t>
            </a:r>
          </a:p>
          <a:p>
            <a:pPr algn="just"/>
            <a:endParaRPr lang="en-US" sz="2800" dirty="0"/>
          </a:p>
          <a:p>
            <a:pPr algn="just"/>
            <a:r>
              <a:rPr lang="en-US" sz="2800" dirty="0"/>
              <a:t>Usually , this type of calibration involves applying a sinusoidal signal or step changes </a:t>
            </a:r>
          </a:p>
        </p:txBody>
      </p:sp>
      <p:sp>
        <p:nvSpPr>
          <p:cNvPr id="5" name="Title 1">
            <a:extLst>
              <a:ext uri="{FF2B5EF4-FFF2-40B4-BE49-F238E27FC236}">
                <a16:creationId xmlns:a16="http://schemas.microsoft.com/office/drawing/2014/main" xmlns="" id="{B07EAF4A-8B72-433C-8D6B-8BD56595E34E}"/>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Static and Dynamic Calibration</a:t>
            </a:r>
          </a:p>
        </p:txBody>
      </p:sp>
    </p:spTree>
    <p:extLst>
      <p:ext uri="{BB962C8B-B14F-4D97-AF65-F5344CB8AC3E}">
        <p14:creationId xmlns:p14="http://schemas.microsoft.com/office/powerpoint/2010/main" val="2119816073"/>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1587</TotalTime>
  <Words>1402</Words>
  <Application>Microsoft Office PowerPoint</Application>
  <PresentationFormat>On-screen Show (4:3)</PresentationFormat>
  <Paragraphs>209</Paragraphs>
  <Slides>23</Slides>
  <Notes>2</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23</vt:i4>
      </vt:variant>
    </vt:vector>
  </HeadingPairs>
  <TitlesOfParts>
    <vt:vector size="28" baseType="lpstr">
      <vt:lpstr>Arial</vt:lpstr>
      <vt:lpstr>Calibri</vt:lpstr>
      <vt:lpstr>Cambria Math</vt:lpstr>
      <vt:lpstr>Times New Roman</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UAB</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Balfour, Lloyd D</dc:creator>
  <cp:lastModifiedBy>Vladimir V Vantsevich</cp:lastModifiedBy>
  <cp:revision>199</cp:revision>
  <dcterms:created xsi:type="dcterms:W3CDTF">2017-03-07T01:38:32Z</dcterms:created>
  <dcterms:modified xsi:type="dcterms:W3CDTF">2017-08-01T15:34:38Z</dcterms:modified>
</cp:coreProperties>
</file>