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6"/>
  </p:notesMasterIdLst>
  <p:sldIdLst>
    <p:sldId id="294" r:id="rId2"/>
    <p:sldId id="295" r:id="rId3"/>
    <p:sldId id="259" r:id="rId4"/>
    <p:sldId id="277" r:id="rId5"/>
    <p:sldId id="280" r:id="rId6"/>
    <p:sldId id="278" r:id="rId7"/>
    <p:sldId id="265" r:id="rId8"/>
    <p:sldId id="291" r:id="rId9"/>
    <p:sldId id="290" r:id="rId10"/>
    <p:sldId id="264" r:id="rId11"/>
    <p:sldId id="267" r:id="rId12"/>
    <p:sldId id="263" r:id="rId13"/>
    <p:sldId id="266" r:id="rId14"/>
    <p:sldId id="270" r:id="rId15"/>
    <p:sldId id="271" r:id="rId16"/>
    <p:sldId id="288" r:id="rId17"/>
    <p:sldId id="289" r:id="rId18"/>
    <p:sldId id="261" r:id="rId19"/>
    <p:sldId id="262" r:id="rId20"/>
    <p:sldId id="273" r:id="rId21"/>
    <p:sldId id="272" r:id="rId22"/>
    <p:sldId id="276" r:id="rId23"/>
    <p:sldId id="268" r:id="rId24"/>
    <p:sldId id="275" r:id="rId25"/>
    <p:sldId id="281" r:id="rId26"/>
    <p:sldId id="282" r:id="rId27"/>
    <p:sldId id="283" r:id="rId28"/>
    <p:sldId id="269" r:id="rId29"/>
    <p:sldId id="292" r:id="rId30"/>
    <p:sldId id="284" r:id="rId31"/>
    <p:sldId id="285" r:id="rId32"/>
    <p:sldId id="286" r:id="rId33"/>
    <p:sldId id="287" r:id="rId34"/>
    <p:sldId id="260" r:id="rId3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629" autoAdjust="0"/>
    <p:restoredTop sz="94639" autoAdjust="0"/>
  </p:normalViewPr>
  <p:slideViewPr>
    <p:cSldViewPr snapToGrid="0">
      <p:cViewPr varScale="1">
        <p:scale>
          <a:sx n="71" d="100"/>
          <a:sy n="71" d="100"/>
        </p:scale>
        <p:origin x="1176" y="5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5EFFE01-9C18-4CD3-A3EE-0E6DA175B814}" type="datetimeFigureOut">
              <a:rPr lang="en-US" smtClean="0"/>
              <a:t>8/1/2017</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47A340-F683-4C22-9B89-5554EB4B15EF}" type="slidenum">
              <a:rPr lang="en-US" smtClean="0"/>
              <a:t>‹#›</a:t>
            </a:fld>
            <a:endParaRPr lang="en-US"/>
          </a:p>
        </p:txBody>
      </p:sp>
    </p:spTree>
    <p:extLst>
      <p:ext uri="{BB962C8B-B14F-4D97-AF65-F5344CB8AC3E}">
        <p14:creationId xmlns:p14="http://schemas.microsoft.com/office/powerpoint/2010/main" val="312848073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7E834F20-BB3C-4128-A559-47D3FFC6B446}" type="datetime1">
              <a:rPr lang="en-US" smtClean="0"/>
              <a:t>8/1/2017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866E855-E3FF-42DA-BFB6-0705A1B43F6D}" type="slidenum">
              <a:rPr lang="en-US" smtClean="0"/>
              <a:t>‹#›</a:t>
            </a:fld>
            <a:endParaRPr lang="en-US"/>
          </a:p>
        </p:txBody>
      </p:sp>
      <p:pic>
        <p:nvPicPr>
          <p:cNvPr id="7" name="Picture 2" descr="C:\Users\msalama\Documents\dr.vladimir\logo11.png">
            <a:extLst>
              <a:ext uri="{FF2B5EF4-FFF2-40B4-BE49-F238E27FC236}">
                <a16:creationId xmlns:a16="http://schemas.microsoft.com/office/drawing/2014/main" xmlns="" id="{3D28A36B-DF25-49C7-B725-FABD4305BF4A}"/>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6882832" y="290001"/>
            <a:ext cx="1791340" cy="905805"/>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descr="UAB_WORDMARK_white_tagline.png">
            <a:extLst>
              <a:ext uri="{FF2B5EF4-FFF2-40B4-BE49-F238E27FC236}">
                <a16:creationId xmlns:a16="http://schemas.microsoft.com/office/drawing/2014/main" xmlns="" id="{7C8CE3E4-BE4F-4FDE-82E5-02923E01210B}"/>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48394" y="350110"/>
            <a:ext cx="3866633" cy="881085"/>
          </a:xfrm>
          <a:prstGeom prst="rect">
            <a:avLst/>
          </a:prstGeom>
        </p:spPr>
      </p:pic>
    </p:spTree>
    <p:extLst>
      <p:ext uri="{BB962C8B-B14F-4D97-AF65-F5344CB8AC3E}">
        <p14:creationId xmlns:p14="http://schemas.microsoft.com/office/powerpoint/2010/main" val="39549834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E3029DF-7F51-4D4A-9AEE-BCF365E8D077}" type="datetime1">
              <a:rPr lang="en-US" smtClean="0"/>
              <a:t>8/1/2017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866E855-E3FF-42DA-BFB6-0705A1B43F6D}" type="slidenum">
              <a:rPr lang="en-US" smtClean="0"/>
              <a:t>‹#›</a:t>
            </a:fld>
            <a:endParaRPr lang="en-US"/>
          </a:p>
        </p:txBody>
      </p:sp>
    </p:spTree>
    <p:extLst>
      <p:ext uri="{BB962C8B-B14F-4D97-AF65-F5344CB8AC3E}">
        <p14:creationId xmlns:p14="http://schemas.microsoft.com/office/powerpoint/2010/main" val="39260558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C98C42C-0FFB-4988-B1DD-A86ECFCA4267}" type="datetime1">
              <a:rPr lang="en-US" smtClean="0"/>
              <a:t>8/1/2017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866E855-E3FF-42DA-BFB6-0705A1B43F6D}" type="slidenum">
              <a:rPr lang="en-US" smtClean="0"/>
              <a:t>‹#›</a:t>
            </a:fld>
            <a:endParaRPr lang="en-US"/>
          </a:p>
        </p:txBody>
      </p:sp>
    </p:spTree>
    <p:extLst>
      <p:ext uri="{BB962C8B-B14F-4D97-AF65-F5344CB8AC3E}">
        <p14:creationId xmlns:p14="http://schemas.microsoft.com/office/powerpoint/2010/main" val="38159944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84DE544-5DE3-476E-B84F-AC44C12DABA1}" type="datetime1">
              <a:rPr lang="en-US" smtClean="0"/>
              <a:t>8/1/2017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866E855-E3FF-42DA-BFB6-0705A1B43F6D}" type="slidenum">
              <a:rPr lang="en-US" smtClean="0"/>
              <a:t>‹#›</a:t>
            </a:fld>
            <a:endParaRPr lang="en-US"/>
          </a:p>
        </p:txBody>
      </p:sp>
    </p:spTree>
    <p:extLst>
      <p:ext uri="{BB962C8B-B14F-4D97-AF65-F5344CB8AC3E}">
        <p14:creationId xmlns:p14="http://schemas.microsoft.com/office/powerpoint/2010/main" val="29937610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36EB20A3-D3CE-4A5B-A591-B0C0833A535A}" type="datetime1">
              <a:rPr lang="en-US" smtClean="0"/>
              <a:t>8/1/2017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866E855-E3FF-42DA-BFB6-0705A1B43F6D}" type="slidenum">
              <a:rPr lang="en-US" smtClean="0"/>
              <a:t>‹#›</a:t>
            </a:fld>
            <a:endParaRPr lang="en-US"/>
          </a:p>
        </p:txBody>
      </p:sp>
    </p:spTree>
    <p:extLst>
      <p:ext uri="{BB962C8B-B14F-4D97-AF65-F5344CB8AC3E}">
        <p14:creationId xmlns:p14="http://schemas.microsoft.com/office/powerpoint/2010/main" val="42788938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2D467319-D0A1-4327-8F2B-ECC7C6BCFCCF}" type="datetime1">
              <a:rPr lang="en-US" smtClean="0"/>
              <a:t>8/1/2017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866E855-E3FF-42DA-BFB6-0705A1B43F6D}" type="slidenum">
              <a:rPr lang="en-US" smtClean="0"/>
              <a:t>‹#›</a:t>
            </a:fld>
            <a:endParaRPr lang="en-US"/>
          </a:p>
        </p:txBody>
      </p:sp>
    </p:spTree>
    <p:extLst>
      <p:ext uri="{BB962C8B-B14F-4D97-AF65-F5344CB8AC3E}">
        <p14:creationId xmlns:p14="http://schemas.microsoft.com/office/powerpoint/2010/main" val="26245473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1E7F26A-4831-4368-AC3E-C542E8C415AD}" type="datetime1">
              <a:rPr lang="en-US" smtClean="0"/>
              <a:t>8/1/2017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866E855-E3FF-42DA-BFB6-0705A1B43F6D}" type="slidenum">
              <a:rPr lang="en-US" smtClean="0"/>
              <a:t>‹#›</a:t>
            </a:fld>
            <a:endParaRPr lang="en-US"/>
          </a:p>
        </p:txBody>
      </p:sp>
    </p:spTree>
    <p:extLst>
      <p:ext uri="{BB962C8B-B14F-4D97-AF65-F5344CB8AC3E}">
        <p14:creationId xmlns:p14="http://schemas.microsoft.com/office/powerpoint/2010/main" val="5830219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EDC4558C-58FF-4AAD-896C-8A1C5B91205E}" type="datetime1">
              <a:rPr lang="en-US" smtClean="0"/>
              <a:t>8/1/2017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866E855-E3FF-42DA-BFB6-0705A1B43F6D}" type="slidenum">
              <a:rPr lang="en-US" smtClean="0"/>
              <a:t>‹#›</a:t>
            </a:fld>
            <a:endParaRPr lang="en-US"/>
          </a:p>
        </p:txBody>
      </p:sp>
    </p:spTree>
    <p:extLst>
      <p:ext uri="{BB962C8B-B14F-4D97-AF65-F5344CB8AC3E}">
        <p14:creationId xmlns:p14="http://schemas.microsoft.com/office/powerpoint/2010/main" val="4899160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FA9DD45-28BE-423D-ACC7-453A93C03218}" type="datetime1">
              <a:rPr lang="en-US" smtClean="0"/>
              <a:t>8/1/2017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866E855-E3FF-42DA-BFB6-0705A1B43F6D}" type="slidenum">
              <a:rPr lang="en-US" smtClean="0"/>
              <a:t>‹#›</a:t>
            </a:fld>
            <a:endParaRPr lang="en-US"/>
          </a:p>
        </p:txBody>
      </p:sp>
      <p:pic>
        <p:nvPicPr>
          <p:cNvPr id="5" name="Picture 2" descr="C:\Users\msalama\Documents\dr.vladimir\logo11.png">
            <a:extLst>
              <a:ext uri="{FF2B5EF4-FFF2-40B4-BE49-F238E27FC236}">
                <a16:creationId xmlns:a16="http://schemas.microsoft.com/office/drawing/2014/main" xmlns="" id="{C679B833-B590-46E9-9823-26CFCEF0A8C3}"/>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750526" y="0"/>
            <a:ext cx="1393474" cy="7046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640099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6D882FF9-E531-4270-AB9C-26A3B9A5B27D}" type="datetime1">
              <a:rPr lang="en-US" smtClean="0"/>
              <a:t>8/1/2017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866E855-E3FF-42DA-BFB6-0705A1B43F6D}" type="slidenum">
              <a:rPr lang="en-US" smtClean="0"/>
              <a:t>‹#›</a:t>
            </a:fld>
            <a:endParaRPr lang="en-US"/>
          </a:p>
        </p:txBody>
      </p:sp>
    </p:spTree>
    <p:extLst>
      <p:ext uri="{BB962C8B-B14F-4D97-AF65-F5344CB8AC3E}">
        <p14:creationId xmlns:p14="http://schemas.microsoft.com/office/powerpoint/2010/main" val="40836413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D991DCF5-AE9F-43B0-9DA5-4451D9125844}" type="datetime1">
              <a:rPr lang="en-US" smtClean="0"/>
              <a:t>8/1/2017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866E855-E3FF-42DA-BFB6-0705A1B43F6D}" type="slidenum">
              <a:rPr lang="en-US" smtClean="0"/>
              <a:t>‹#›</a:t>
            </a:fld>
            <a:endParaRPr lang="en-US"/>
          </a:p>
        </p:txBody>
      </p:sp>
    </p:spTree>
    <p:extLst>
      <p:ext uri="{BB962C8B-B14F-4D97-AF65-F5344CB8AC3E}">
        <p14:creationId xmlns:p14="http://schemas.microsoft.com/office/powerpoint/2010/main" val="15468793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41655C-5230-4BE6-85F3-CE0E6BBBB9FF}" type="datetime1">
              <a:rPr lang="en-US" smtClean="0"/>
              <a:t>8/1/2017</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866E855-E3FF-42DA-BFB6-0705A1B43F6D}" type="slidenum">
              <a:rPr lang="en-US" smtClean="0"/>
              <a:t>‹#›</a:t>
            </a:fld>
            <a:endParaRPr lang="en-US"/>
          </a:p>
        </p:txBody>
      </p:sp>
    </p:spTree>
    <p:extLst>
      <p:ext uri="{BB962C8B-B14F-4D97-AF65-F5344CB8AC3E}">
        <p14:creationId xmlns:p14="http://schemas.microsoft.com/office/powerpoint/2010/main" val="103236423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80.png"/><Relationship Id="rId7" Type="http://schemas.openxmlformats.org/officeDocument/2006/relationships/image" Target="../media/image22.png"/><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0.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7.xml"/><Relationship Id="rId5" Type="http://schemas.openxmlformats.org/officeDocument/2006/relationships/image" Target="../media/image27.png"/><Relationship Id="rId4" Type="http://schemas.openxmlformats.org/officeDocument/2006/relationships/image" Target="../media/image26.png"/></Relationships>
</file>

<file path=ppt/slides/_rels/slide1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300.png"/><Relationship Id="rId2" Type="http://schemas.openxmlformats.org/officeDocument/2006/relationships/image" Target="../media/image290.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310.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hyperlink" Target="http://www.thetruthaboutcars.com/2006/06/the-counterintuitive-truth-about-roof-crush-standards/" TargetMode="External"/><Relationship Id="rId2" Type="http://schemas.openxmlformats.org/officeDocument/2006/relationships/hyperlink" Target="http://www.hljp.edu.cn/attachment/20120831082417983.pdf" TargetMode="External"/><Relationship Id="rId1" Type="http://schemas.openxmlformats.org/officeDocument/2006/relationships/slideLayout" Target="../slideLayouts/slideLayout7.xml"/><Relationship Id="rId4" Type="http://schemas.openxmlformats.org/officeDocument/2006/relationships/hyperlink" Target="https://www.youtube.com/watch?v=VHcBPXa7y68" TargetMode="External"/></Relationships>
</file>

<file path=ppt/slides/_rels/slide4.xml.rels><?xml version="1.0" encoding="UTF-8" standalone="yes"?>
<Relationships xmlns="http://schemas.openxmlformats.org/package/2006/relationships"><Relationship Id="rId8" Type="http://schemas.openxmlformats.org/officeDocument/2006/relationships/image" Target="../media/image8.png"/><Relationship Id="rId7" Type="http://schemas.openxmlformats.org/officeDocument/2006/relationships/image" Target="../media/image7.png"/><Relationship Id="rId12" Type="http://schemas.openxmlformats.org/officeDocument/2006/relationships/image" Target="../media/image12.png"/><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0.png"/><Relationship Id="rId10" Type="http://schemas.openxmlformats.org/officeDocument/2006/relationships/image" Target="../media/image10.png"/><Relationship Id="rId4" Type="http://schemas.openxmlformats.org/officeDocument/2006/relationships/image" Target="../media/image40.png"/><Relationship Id="rId9" Type="http://schemas.openxmlformats.org/officeDocument/2006/relationships/image" Target="../media/image9.png"/></Relationships>
</file>

<file path=ppt/slides/_rels/slide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2"/>
          <p:cNvSpPr txBox="1">
            <a:spLocks/>
          </p:cNvSpPr>
          <p:nvPr/>
        </p:nvSpPr>
        <p:spPr>
          <a:xfrm>
            <a:off x="755431" y="4724400"/>
            <a:ext cx="8072583" cy="1249029"/>
          </a:xfrm>
          <a:prstGeom prst="rect">
            <a:avLst/>
          </a:prstGeom>
        </p:spPr>
        <p:txBody>
          <a:bodyPr>
            <a:noAutofit/>
          </a:bodyPr>
          <a:lstStyle>
            <a:lvl1pPr marL="0" indent="0" algn="r" defTabSz="457200" rtl="0" eaLnBrk="1" latinLnBrk="0" hangingPunct="1">
              <a:spcBef>
                <a:spcPct val="20000"/>
              </a:spcBef>
              <a:buFont typeface="Arial"/>
              <a:buNone/>
              <a:defRPr sz="2500" kern="1200">
                <a:solidFill>
                  <a:schemeClr val="bg1">
                    <a:lumMod val="85000"/>
                  </a:schemeClr>
                </a:solidFill>
                <a:latin typeface="Calibri"/>
                <a:ea typeface="+mn-ea"/>
                <a:cs typeface="Calibri"/>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r>
              <a:rPr lang="en-US" sz="1800" b="1" dirty="0">
                <a:solidFill>
                  <a:schemeClr val="tx1"/>
                </a:solidFill>
                <a:latin typeface="+mj-lt"/>
                <a:cs typeface="Times New Roman" panose="02020603050405020304" pitchFamily="18" charset="0"/>
              </a:rPr>
              <a:t>Prof. Vladimir  V. Vantsevich</a:t>
            </a:r>
          </a:p>
          <a:p>
            <a:r>
              <a:rPr lang="en-US" sz="1800" b="1" dirty="0">
                <a:solidFill>
                  <a:schemeClr val="tx1"/>
                </a:solidFill>
                <a:latin typeface="+mj-lt"/>
                <a:cs typeface="Times New Roman" panose="02020603050405020304" pitchFamily="18" charset="0"/>
              </a:rPr>
              <a:t>Jesse Paldan, Research Assistant</a:t>
            </a:r>
          </a:p>
          <a:p>
            <a:r>
              <a:rPr lang="en-US" sz="1800" b="1" dirty="0" smtClean="0">
                <a:solidFill>
                  <a:schemeClr val="tx1"/>
                </a:solidFill>
                <a:latin typeface="+mj-lt"/>
                <a:cs typeface="Times New Roman" panose="02020603050405020304" pitchFamily="18" charset="0"/>
              </a:rPr>
              <a:t>Lloyd </a:t>
            </a:r>
            <a:r>
              <a:rPr lang="en-US" sz="1800" b="1" dirty="0">
                <a:solidFill>
                  <a:schemeClr val="tx1"/>
                </a:solidFill>
                <a:latin typeface="+mj-lt"/>
                <a:cs typeface="Times New Roman" panose="02020603050405020304" pitchFamily="18" charset="0"/>
              </a:rPr>
              <a:t>Balfour, Graduate Research Assistant</a:t>
            </a:r>
          </a:p>
          <a:p>
            <a:endParaRPr lang="en-US" sz="1800" b="1" dirty="0">
              <a:solidFill>
                <a:schemeClr val="tx1"/>
              </a:solidFill>
              <a:latin typeface="+mj-lt"/>
              <a:cs typeface="Times New Roman" panose="02020603050405020304" pitchFamily="18" charset="0"/>
            </a:endParaRPr>
          </a:p>
          <a:p>
            <a:r>
              <a:rPr lang="en-US" sz="1800" b="1" dirty="0">
                <a:solidFill>
                  <a:schemeClr val="tx1"/>
                </a:solidFill>
                <a:latin typeface="+mj-lt"/>
                <a:cs typeface="Times New Roman" panose="02020603050405020304" pitchFamily="18" charset="0"/>
              </a:rPr>
              <a:t>Vehicle and Robotics Engineering Laboratory</a:t>
            </a:r>
          </a:p>
          <a:p>
            <a:r>
              <a:rPr lang="en-US" sz="1800" b="1" dirty="0">
                <a:solidFill>
                  <a:schemeClr val="tx1"/>
                </a:solidFill>
                <a:latin typeface="+mj-lt"/>
                <a:cs typeface="Times New Roman" panose="02020603050405020304" pitchFamily="18" charset="0"/>
              </a:rPr>
              <a:t>University of Alabama at Birmingham</a:t>
            </a:r>
          </a:p>
        </p:txBody>
      </p:sp>
      <p:sp>
        <p:nvSpPr>
          <p:cNvPr id="12" name="Subtitle 2"/>
          <p:cNvSpPr txBox="1">
            <a:spLocks/>
          </p:cNvSpPr>
          <p:nvPr/>
        </p:nvSpPr>
        <p:spPr>
          <a:xfrm>
            <a:off x="-16042" y="3612097"/>
            <a:ext cx="9144000" cy="502703"/>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r>
              <a:rPr lang="en-US" sz="2800" dirty="0">
                <a:solidFill>
                  <a:schemeClr val="tx1"/>
                </a:solidFill>
                <a:cs typeface="Times New Roman" panose="02020603050405020304" pitchFamily="18" charset="0"/>
              </a:rPr>
              <a:t>Week 1. Lecture 2</a:t>
            </a:r>
          </a:p>
        </p:txBody>
      </p:sp>
      <p:sp>
        <p:nvSpPr>
          <p:cNvPr id="6" name="Rectangle 5"/>
          <p:cNvSpPr/>
          <p:nvPr/>
        </p:nvSpPr>
        <p:spPr>
          <a:xfrm>
            <a:off x="19251" y="1878288"/>
            <a:ext cx="9144000" cy="707886"/>
          </a:xfrm>
          <a:prstGeom prst="rect">
            <a:avLst/>
          </a:prstGeom>
        </p:spPr>
        <p:txBody>
          <a:bodyPr wrap="square">
            <a:spAutoFit/>
          </a:bodyPr>
          <a:lstStyle/>
          <a:p>
            <a:pPr algn="ctr"/>
            <a:r>
              <a:rPr lang="en-US" sz="4000" b="1" dirty="0">
                <a:latin typeface="Calibri" panose="020F0502020204030204" pitchFamily="34" charset="0"/>
              </a:rPr>
              <a:t>Experimental Testing of Vehicles </a:t>
            </a:r>
            <a:endParaRPr lang="en-US" sz="4000" dirty="0">
              <a:latin typeface="Calibri" panose="020F0502020204030204" pitchFamily="34" charset="0"/>
            </a:endParaRPr>
          </a:p>
        </p:txBody>
      </p:sp>
      <p:sp>
        <p:nvSpPr>
          <p:cNvPr id="9" name="Rectangle 8">
            <a:extLst>
              <a:ext uri="{FF2B5EF4-FFF2-40B4-BE49-F238E27FC236}">
                <a16:creationId xmlns:a16="http://schemas.microsoft.com/office/drawing/2014/main" xmlns="" id="{620B1388-0A64-411E-BD7C-F72BA2339DA9}"/>
              </a:ext>
            </a:extLst>
          </p:cNvPr>
          <p:cNvSpPr/>
          <p:nvPr/>
        </p:nvSpPr>
        <p:spPr>
          <a:xfrm>
            <a:off x="215598" y="3088877"/>
            <a:ext cx="8751306" cy="523220"/>
          </a:xfrm>
          <a:prstGeom prst="rect">
            <a:avLst/>
          </a:prstGeom>
        </p:spPr>
        <p:txBody>
          <a:bodyPr wrap="none">
            <a:spAutoFit/>
          </a:bodyPr>
          <a:lstStyle/>
          <a:p>
            <a:pPr algn="ctr"/>
            <a:r>
              <a:rPr lang="en-US" sz="2800" dirty="0">
                <a:latin typeface="+mj-lt"/>
                <a:cs typeface="Times New Roman" panose="02020603050405020304" pitchFamily="18" charset="0"/>
              </a:rPr>
              <a:t>Measurement Systems: General Test Characteristics</a:t>
            </a:r>
            <a:endParaRPr lang="en-US" sz="2800" dirty="0">
              <a:latin typeface="+mj-lt"/>
            </a:endParaRPr>
          </a:p>
        </p:txBody>
      </p:sp>
    </p:spTree>
    <p:extLst>
      <p:ext uri="{BB962C8B-B14F-4D97-AF65-F5344CB8AC3E}">
        <p14:creationId xmlns:p14="http://schemas.microsoft.com/office/powerpoint/2010/main" val="34734926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34815" y="1771473"/>
            <a:ext cx="8686800" cy="1815882"/>
          </a:xfrm>
          <a:prstGeom prst="rect">
            <a:avLst/>
          </a:prstGeom>
          <a:noFill/>
        </p:spPr>
        <p:txBody>
          <a:bodyPr wrap="square" rtlCol="0">
            <a:spAutoFit/>
          </a:bodyPr>
          <a:lstStyle/>
          <a:p>
            <a:pPr algn="just"/>
            <a:r>
              <a:rPr lang="en-US" sz="2800" b="1" u="sng" dirty="0"/>
              <a:t>Discrete Variable </a:t>
            </a:r>
          </a:p>
          <a:p>
            <a:pPr algn="just"/>
            <a:r>
              <a:rPr lang="en-US" sz="2800" dirty="0"/>
              <a:t>A variable is discrete if its value can be enumerated [1]. This means that the values for a discrete variable are one to one. This allows the variable to contain no deviation. </a:t>
            </a:r>
          </a:p>
        </p:txBody>
      </p:sp>
      <p:sp>
        <p:nvSpPr>
          <p:cNvPr id="5" name="Slide Number Placeholder 4"/>
          <p:cNvSpPr>
            <a:spLocks noGrp="1"/>
          </p:cNvSpPr>
          <p:nvPr>
            <p:ph type="sldNum" sz="quarter" idx="12"/>
          </p:nvPr>
        </p:nvSpPr>
        <p:spPr/>
        <p:txBody>
          <a:bodyPr/>
          <a:lstStyle/>
          <a:p>
            <a:fld id="{E866E855-E3FF-42DA-BFB6-0705A1B43F6D}" type="slidenum">
              <a:rPr lang="en-US" smtClean="0"/>
              <a:t>10</a:t>
            </a:fld>
            <a:endParaRPr lang="en-US" dirty="0"/>
          </a:p>
        </p:txBody>
      </p:sp>
      <p:sp>
        <p:nvSpPr>
          <p:cNvPr id="6" name="Title 1">
            <a:extLst>
              <a:ext uri="{FF2B5EF4-FFF2-40B4-BE49-F238E27FC236}">
                <a16:creationId xmlns:a16="http://schemas.microsoft.com/office/drawing/2014/main" xmlns="" id="{47E7251D-01D3-4701-A897-CD65282857C3}"/>
              </a:ext>
            </a:extLst>
          </p:cNvPr>
          <p:cNvSpPr txBox="1">
            <a:spLocks/>
          </p:cNvSpPr>
          <p:nvPr/>
        </p:nvSpPr>
        <p:spPr>
          <a:xfrm>
            <a:off x="457200" y="274638"/>
            <a:ext cx="8229600" cy="11430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dirty="0"/>
              <a:t>Variables</a:t>
            </a:r>
          </a:p>
        </p:txBody>
      </p:sp>
    </p:spTree>
    <p:extLst>
      <p:ext uri="{BB962C8B-B14F-4D97-AF65-F5344CB8AC3E}">
        <p14:creationId xmlns:p14="http://schemas.microsoft.com/office/powerpoint/2010/main" val="207188706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 y="1653913"/>
            <a:ext cx="3873730" cy="3539430"/>
          </a:xfrm>
          <a:prstGeom prst="rect">
            <a:avLst/>
          </a:prstGeom>
          <a:noFill/>
        </p:spPr>
        <p:txBody>
          <a:bodyPr wrap="square" rtlCol="0">
            <a:spAutoFit/>
          </a:bodyPr>
          <a:lstStyle/>
          <a:p>
            <a:pPr algn="just"/>
            <a:r>
              <a:rPr lang="en-US" sz="2800" dirty="0"/>
              <a:t>The outcome of a dice roll is a good example of a discrete value. If one where to roll two dice and get number 20 and 12, than those values would be considered a discrete number.</a:t>
            </a:r>
          </a:p>
        </p:txBody>
      </p:sp>
      <p:pic>
        <p:nvPicPr>
          <p:cNvPr id="3" name="Picture 2"/>
          <p:cNvPicPr>
            <a:picLocks noChangeAspect="1"/>
          </p:cNvPicPr>
          <p:nvPr/>
        </p:nvPicPr>
        <p:blipFill>
          <a:blip r:embed="rId2"/>
          <a:stretch>
            <a:fillRect/>
          </a:stretch>
        </p:blipFill>
        <p:spPr>
          <a:xfrm>
            <a:off x="3873731" y="1722772"/>
            <a:ext cx="5172615" cy="3647356"/>
          </a:xfrm>
          <a:prstGeom prst="rect">
            <a:avLst/>
          </a:prstGeom>
        </p:spPr>
      </p:pic>
      <p:sp>
        <p:nvSpPr>
          <p:cNvPr id="5" name="TextBox 4"/>
          <p:cNvSpPr txBox="1"/>
          <p:nvPr/>
        </p:nvSpPr>
        <p:spPr>
          <a:xfrm>
            <a:off x="5021225" y="5381444"/>
            <a:ext cx="3523532" cy="369332"/>
          </a:xfrm>
          <a:prstGeom prst="rect">
            <a:avLst/>
          </a:prstGeom>
          <a:noFill/>
        </p:spPr>
        <p:txBody>
          <a:bodyPr wrap="square" rtlCol="0">
            <a:spAutoFit/>
          </a:bodyPr>
          <a:lstStyle/>
          <a:p>
            <a:r>
              <a:rPr lang="en-US" b="1" dirty="0"/>
              <a:t>Figure 3: Two 20 sided dice </a:t>
            </a:r>
          </a:p>
        </p:txBody>
      </p:sp>
      <p:sp>
        <p:nvSpPr>
          <p:cNvPr id="6" name="Slide Number Placeholder 5"/>
          <p:cNvSpPr>
            <a:spLocks noGrp="1"/>
          </p:cNvSpPr>
          <p:nvPr>
            <p:ph type="sldNum" sz="quarter" idx="12"/>
          </p:nvPr>
        </p:nvSpPr>
        <p:spPr>
          <a:xfrm>
            <a:off x="8180172" y="6400800"/>
            <a:ext cx="380168" cy="320676"/>
          </a:xfrm>
        </p:spPr>
        <p:txBody>
          <a:bodyPr/>
          <a:lstStyle/>
          <a:p>
            <a:fld id="{E866E855-E3FF-42DA-BFB6-0705A1B43F6D}" type="slidenum">
              <a:rPr lang="en-US" smtClean="0"/>
              <a:t>11</a:t>
            </a:fld>
            <a:endParaRPr lang="en-US" dirty="0"/>
          </a:p>
        </p:txBody>
      </p:sp>
      <p:sp>
        <p:nvSpPr>
          <p:cNvPr id="8" name="Rectangle 7"/>
          <p:cNvSpPr/>
          <p:nvPr/>
        </p:nvSpPr>
        <p:spPr>
          <a:xfrm>
            <a:off x="1729194" y="978799"/>
            <a:ext cx="5498044" cy="523220"/>
          </a:xfrm>
          <a:prstGeom prst="rect">
            <a:avLst/>
          </a:prstGeom>
        </p:spPr>
        <p:txBody>
          <a:bodyPr wrap="none">
            <a:spAutoFit/>
          </a:bodyPr>
          <a:lstStyle/>
          <a:p>
            <a:pPr algn="just"/>
            <a:r>
              <a:rPr lang="en-US" sz="2800" b="1" u="sng" dirty="0"/>
              <a:t>Example of a Discrete Variable </a:t>
            </a:r>
          </a:p>
        </p:txBody>
      </p:sp>
      <p:sp>
        <p:nvSpPr>
          <p:cNvPr id="9" name="Title 1">
            <a:extLst>
              <a:ext uri="{FF2B5EF4-FFF2-40B4-BE49-F238E27FC236}">
                <a16:creationId xmlns:a16="http://schemas.microsoft.com/office/drawing/2014/main" xmlns="" id="{38779FEA-D014-438C-A47C-B7D8F7D50D71}"/>
              </a:ext>
            </a:extLst>
          </p:cNvPr>
          <p:cNvSpPr txBox="1">
            <a:spLocks/>
          </p:cNvSpPr>
          <p:nvPr/>
        </p:nvSpPr>
        <p:spPr>
          <a:xfrm>
            <a:off x="457200" y="274638"/>
            <a:ext cx="8229600" cy="11430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dirty="0"/>
              <a:t>Variables</a:t>
            </a:r>
          </a:p>
        </p:txBody>
      </p:sp>
    </p:spTree>
    <p:extLst>
      <p:ext uri="{BB962C8B-B14F-4D97-AF65-F5344CB8AC3E}">
        <p14:creationId xmlns:p14="http://schemas.microsoft.com/office/powerpoint/2010/main" val="34399582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87569" y="1281298"/>
            <a:ext cx="8956431" cy="1384995"/>
          </a:xfrm>
          <a:prstGeom prst="rect">
            <a:avLst/>
          </a:prstGeom>
          <a:noFill/>
        </p:spPr>
        <p:txBody>
          <a:bodyPr wrap="square" rtlCol="0">
            <a:spAutoFit/>
          </a:bodyPr>
          <a:lstStyle/>
          <a:p>
            <a:r>
              <a:rPr lang="en-US" sz="2800" b="1" u="sng" dirty="0"/>
              <a:t>Continuous Variables</a:t>
            </a:r>
          </a:p>
          <a:p>
            <a:r>
              <a:rPr lang="en-US" sz="2800" dirty="0"/>
              <a:t>Is any variable that values are able to change in a continuous manner [1].  </a:t>
            </a:r>
          </a:p>
        </p:txBody>
      </p:sp>
      <p:sp>
        <p:nvSpPr>
          <p:cNvPr id="4" name="TextBox 3"/>
          <p:cNvSpPr txBox="1"/>
          <p:nvPr/>
        </p:nvSpPr>
        <p:spPr>
          <a:xfrm>
            <a:off x="74427" y="3222959"/>
            <a:ext cx="8807575" cy="2246769"/>
          </a:xfrm>
          <a:prstGeom prst="rect">
            <a:avLst/>
          </a:prstGeom>
          <a:noFill/>
        </p:spPr>
        <p:txBody>
          <a:bodyPr wrap="square" rtlCol="0">
            <a:spAutoFit/>
          </a:bodyPr>
          <a:lstStyle/>
          <a:p>
            <a:r>
              <a:rPr lang="en-US" sz="2800" b="1" u="sng" dirty="0"/>
              <a:t>Examples of Continuous Variables </a:t>
            </a:r>
          </a:p>
          <a:p>
            <a:pPr algn="just"/>
            <a:r>
              <a:rPr lang="en-US" sz="2800" dirty="0"/>
              <a:t>One example of a continuous variable is stress of a part under a changing load [1]. Another example is the pressure in a tire of a vehicle. As the vehicle drives and the tires spins and generates heat, the pressure in the tire changes. </a:t>
            </a:r>
          </a:p>
        </p:txBody>
      </p:sp>
      <p:sp>
        <p:nvSpPr>
          <p:cNvPr id="5" name="Slide Number Placeholder 4"/>
          <p:cNvSpPr>
            <a:spLocks noGrp="1"/>
          </p:cNvSpPr>
          <p:nvPr>
            <p:ph type="sldNum" sz="quarter" idx="12"/>
          </p:nvPr>
        </p:nvSpPr>
        <p:spPr/>
        <p:txBody>
          <a:bodyPr/>
          <a:lstStyle/>
          <a:p>
            <a:fld id="{E866E855-E3FF-42DA-BFB6-0705A1B43F6D}" type="slidenum">
              <a:rPr lang="en-US" smtClean="0"/>
              <a:t>12</a:t>
            </a:fld>
            <a:endParaRPr lang="en-US"/>
          </a:p>
        </p:txBody>
      </p:sp>
      <p:sp>
        <p:nvSpPr>
          <p:cNvPr id="6" name="Title 1">
            <a:extLst>
              <a:ext uri="{FF2B5EF4-FFF2-40B4-BE49-F238E27FC236}">
                <a16:creationId xmlns:a16="http://schemas.microsoft.com/office/drawing/2014/main" xmlns="" id="{6A53A4BB-25AA-4AE2-98C6-1686D68C8E2C}"/>
              </a:ext>
            </a:extLst>
          </p:cNvPr>
          <p:cNvSpPr txBox="1">
            <a:spLocks/>
          </p:cNvSpPr>
          <p:nvPr/>
        </p:nvSpPr>
        <p:spPr>
          <a:xfrm>
            <a:off x="457200" y="274638"/>
            <a:ext cx="8229600" cy="11430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dirty="0"/>
              <a:t>Variables</a:t>
            </a:r>
          </a:p>
        </p:txBody>
      </p:sp>
    </p:spTree>
    <p:extLst>
      <p:ext uri="{BB962C8B-B14F-4D97-AF65-F5344CB8AC3E}">
        <p14:creationId xmlns:p14="http://schemas.microsoft.com/office/powerpoint/2010/main" val="119252740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363684" y="959003"/>
            <a:ext cx="6080644" cy="523220"/>
          </a:xfrm>
          <a:prstGeom prst="rect">
            <a:avLst/>
          </a:prstGeom>
          <a:noFill/>
        </p:spPr>
        <p:txBody>
          <a:bodyPr wrap="square" rtlCol="0">
            <a:spAutoFit/>
          </a:bodyPr>
          <a:lstStyle/>
          <a:p>
            <a:r>
              <a:rPr lang="en-US" sz="2800" b="1" u="sng" dirty="0"/>
              <a:t>Non-controlled Variables</a:t>
            </a:r>
          </a:p>
        </p:txBody>
      </p:sp>
      <p:sp>
        <p:nvSpPr>
          <p:cNvPr id="4" name="TextBox 3"/>
          <p:cNvSpPr txBox="1"/>
          <p:nvPr/>
        </p:nvSpPr>
        <p:spPr>
          <a:xfrm>
            <a:off x="128954" y="1776200"/>
            <a:ext cx="8842051" cy="4493538"/>
          </a:xfrm>
          <a:prstGeom prst="rect">
            <a:avLst/>
          </a:prstGeom>
          <a:noFill/>
        </p:spPr>
        <p:txBody>
          <a:bodyPr wrap="square" rtlCol="0">
            <a:spAutoFit/>
          </a:bodyPr>
          <a:lstStyle/>
          <a:p>
            <a:pPr algn="just"/>
            <a:r>
              <a:rPr lang="en-US" sz="2600" b="1" u="sng" dirty="0"/>
              <a:t>Extraneous Variable</a:t>
            </a:r>
          </a:p>
          <a:p>
            <a:pPr algn="just"/>
            <a:r>
              <a:rPr lang="en-US" sz="2600" dirty="0"/>
              <a:t>Extraneous variable are variables that cannot be controlled during the measurement (or experiment), but that also haves an affect on the variable being measured [1].  </a:t>
            </a:r>
          </a:p>
          <a:p>
            <a:pPr algn="just"/>
            <a:endParaRPr lang="en-US" sz="2600" dirty="0"/>
          </a:p>
          <a:p>
            <a:pPr algn="just"/>
            <a:r>
              <a:rPr lang="en-US" sz="2600" b="1" u="sng" dirty="0"/>
              <a:t>The Power of the Extraneous Variable</a:t>
            </a:r>
          </a:p>
          <a:p>
            <a:pPr algn="just"/>
            <a:r>
              <a:rPr lang="en-US" sz="2600" dirty="0"/>
              <a:t>The extraneous variable can influence the results of any measurement if left unchecked. This variable can also affect the trend of the variable being measured resulting in false behaviors.</a:t>
            </a:r>
          </a:p>
          <a:p>
            <a:pPr algn="just"/>
            <a:endParaRPr lang="en-US" sz="2600" dirty="0"/>
          </a:p>
        </p:txBody>
      </p:sp>
      <p:sp>
        <p:nvSpPr>
          <p:cNvPr id="6" name="Slide Number Placeholder 5"/>
          <p:cNvSpPr>
            <a:spLocks noGrp="1"/>
          </p:cNvSpPr>
          <p:nvPr>
            <p:ph type="sldNum" sz="quarter" idx="12"/>
          </p:nvPr>
        </p:nvSpPr>
        <p:spPr/>
        <p:txBody>
          <a:bodyPr/>
          <a:lstStyle/>
          <a:p>
            <a:fld id="{E866E855-E3FF-42DA-BFB6-0705A1B43F6D}" type="slidenum">
              <a:rPr lang="en-US" smtClean="0"/>
              <a:t>13</a:t>
            </a:fld>
            <a:endParaRPr lang="en-US"/>
          </a:p>
        </p:txBody>
      </p:sp>
      <p:sp>
        <p:nvSpPr>
          <p:cNvPr id="7" name="Title 1">
            <a:extLst>
              <a:ext uri="{FF2B5EF4-FFF2-40B4-BE49-F238E27FC236}">
                <a16:creationId xmlns:a16="http://schemas.microsoft.com/office/drawing/2014/main" xmlns="" id="{3C26A5F6-20D0-45F5-93F3-051B9C3BCB4A}"/>
              </a:ext>
            </a:extLst>
          </p:cNvPr>
          <p:cNvSpPr txBox="1">
            <a:spLocks/>
          </p:cNvSpPr>
          <p:nvPr/>
        </p:nvSpPr>
        <p:spPr>
          <a:xfrm>
            <a:off x="457200" y="274638"/>
            <a:ext cx="8229600" cy="11430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dirty="0"/>
              <a:t>Variables</a:t>
            </a:r>
          </a:p>
        </p:txBody>
      </p:sp>
    </p:spTree>
    <p:extLst>
      <p:ext uri="{BB962C8B-B14F-4D97-AF65-F5344CB8AC3E}">
        <p14:creationId xmlns:p14="http://schemas.microsoft.com/office/powerpoint/2010/main" val="30508841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2851483" y="1333762"/>
            <a:ext cx="6292517" cy="4702519"/>
          </a:xfrm>
          <a:prstGeom prst="rect">
            <a:avLst/>
          </a:prstGeom>
        </p:spPr>
      </p:pic>
      <p:sp>
        <p:nvSpPr>
          <p:cNvPr id="5" name="TextBox 4"/>
          <p:cNvSpPr txBox="1"/>
          <p:nvPr/>
        </p:nvSpPr>
        <p:spPr>
          <a:xfrm>
            <a:off x="181115" y="754321"/>
            <a:ext cx="8618322" cy="523220"/>
          </a:xfrm>
          <a:prstGeom prst="rect">
            <a:avLst/>
          </a:prstGeom>
          <a:noFill/>
        </p:spPr>
        <p:txBody>
          <a:bodyPr wrap="square" rtlCol="0">
            <a:spAutoFit/>
          </a:bodyPr>
          <a:lstStyle/>
          <a:p>
            <a:pPr algn="ctr"/>
            <a:r>
              <a:rPr lang="en-US" sz="2800" b="1" u="sng" dirty="0"/>
              <a:t>Example on the Effect of Extraneous Variables</a:t>
            </a:r>
          </a:p>
        </p:txBody>
      </p:sp>
      <p:sp>
        <p:nvSpPr>
          <p:cNvPr id="6" name="TextBox 5"/>
          <p:cNvSpPr txBox="1"/>
          <p:nvPr/>
        </p:nvSpPr>
        <p:spPr>
          <a:xfrm>
            <a:off x="4143145" y="6005092"/>
            <a:ext cx="4585269" cy="369332"/>
          </a:xfrm>
          <a:prstGeom prst="rect">
            <a:avLst/>
          </a:prstGeom>
          <a:noFill/>
        </p:spPr>
        <p:txBody>
          <a:bodyPr wrap="square" rtlCol="0">
            <a:spAutoFit/>
          </a:bodyPr>
          <a:lstStyle/>
          <a:p>
            <a:r>
              <a:rPr lang="en-US" b="1" dirty="0"/>
              <a:t>Figure</a:t>
            </a:r>
            <a:r>
              <a:rPr lang="en-US" b="1" dirty="0">
                <a:solidFill>
                  <a:schemeClr val="accent2">
                    <a:lumMod val="75000"/>
                  </a:schemeClr>
                </a:solidFill>
              </a:rPr>
              <a:t> </a:t>
            </a:r>
            <a:r>
              <a:rPr lang="en-US" b="1" dirty="0"/>
              <a:t>4: Boiling point of water [1]</a:t>
            </a:r>
          </a:p>
        </p:txBody>
      </p:sp>
      <p:sp>
        <p:nvSpPr>
          <p:cNvPr id="7" name="TextBox 6"/>
          <p:cNvSpPr txBox="1"/>
          <p:nvPr/>
        </p:nvSpPr>
        <p:spPr>
          <a:xfrm>
            <a:off x="228601" y="1417638"/>
            <a:ext cx="2709908" cy="3970318"/>
          </a:xfrm>
          <a:prstGeom prst="rect">
            <a:avLst/>
          </a:prstGeom>
          <a:noFill/>
        </p:spPr>
        <p:txBody>
          <a:bodyPr wrap="square" rtlCol="0">
            <a:spAutoFit/>
          </a:bodyPr>
          <a:lstStyle/>
          <a:p>
            <a:r>
              <a:rPr lang="en-US" sz="2800" dirty="0"/>
              <a:t>The graph shown in Figure 3 shows 3 experiments done with the same process. However there are 3 different trend lines </a:t>
            </a:r>
          </a:p>
        </p:txBody>
      </p:sp>
      <p:sp>
        <p:nvSpPr>
          <p:cNvPr id="2" name="Slide Number Placeholder 1"/>
          <p:cNvSpPr>
            <a:spLocks noGrp="1"/>
          </p:cNvSpPr>
          <p:nvPr>
            <p:ph type="sldNum" sz="quarter" idx="12"/>
          </p:nvPr>
        </p:nvSpPr>
        <p:spPr/>
        <p:txBody>
          <a:bodyPr/>
          <a:lstStyle/>
          <a:p>
            <a:fld id="{E866E855-E3FF-42DA-BFB6-0705A1B43F6D}" type="slidenum">
              <a:rPr lang="en-US" smtClean="0"/>
              <a:t>14</a:t>
            </a:fld>
            <a:endParaRPr lang="en-US"/>
          </a:p>
        </p:txBody>
      </p:sp>
      <p:sp>
        <p:nvSpPr>
          <p:cNvPr id="8" name="Title 1">
            <a:extLst>
              <a:ext uri="{FF2B5EF4-FFF2-40B4-BE49-F238E27FC236}">
                <a16:creationId xmlns:a16="http://schemas.microsoft.com/office/drawing/2014/main" xmlns="" id="{42F8225C-FD90-4004-8830-10FA72B8C604}"/>
              </a:ext>
            </a:extLst>
          </p:cNvPr>
          <p:cNvSpPr txBox="1">
            <a:spLocks/>
          </p:cNvSpPr>
          <p:nvPr/>
        </p:nvSpPr>
        <p:spPr>
          <a:xfrm>
            <a:off x="457200" y="274638"/>
            <a:ext cx="8229600" cy="11430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dirty="0"/>
              <a:t>Variables</a:t>
            </a:r>
          </a:p>
        </p:txBody>
      </p:sp>
    </p:spTree>
    <p:extLst>
      <p:ext uri="{BB962C8B-B14F-4D97-AF65-F5344CB8AC3E}">
        <p14:creationId xmlns:p14="http://schemas.microsoft.com/office/powerpoint/2010/main" val="21512709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srcRect r="2838"/>
          <a:stretch/>
        </p:blipFill>
        <p:spPr>
          <a:xfrm>
            <a:off x="3324690" y="724728"/>
            <a:ext cx="5774924" cy="4524799"/>
          </a:xfrm>
          <a:prstGeom prst="rect">
            <a:avLst/>
          </a:prstGeom>
        </p:spPr>
      </p:pic>
      <p:sp>
        <p:nvSpPr>
          <p:cNvPr id="5" name="TextBox 4"/>
          <p:cNvSpPr txBox="1"/>
          <p:nvPr/>
        </p:nvSpPr>
        <p:spPr>
          <a:xfrm>
            <a:off x="4678468" y="5235626"/>
            <a:ext cx="4527675" cy="369332"/>
          </a:xfrm>
          <a:prstGeom prst="rect">
            <a:avLst/>
          </a:prstGeom>
          <a:noFill/>
        </p:spPr>
        <p:txBody>
          <a:bodyPr wrap="square" rtlCol="0">
            <a:spAutoFit/>
          </a:bodyPr>
          <a:lstStyle/>
          <a:p>
            <a:r>
              <a:rPr lang="en-US" b="1" dirty="0"/>
              <a:t>Figure 4. Boiling point of water [1]</a:t>
            </a:r>
          </a:p>
        </p:txBody>
      </p:sp>
      <p:sp>
        <p:nvSpPr>
          <p:cNvPr id="6" name="TextBox 5"/>
          <p:cNvSpPr txBox="1"/>
          <p:nvPr/>
        </p:nvSpPr>
        <p:spPr>
          <a:xfrm>
            <a:off x="64033" y="507925"/>
            <a:ext cx="3433771" cy="5632311"/>
          </a:xfrm>
          <a:prstGeom prst="rect">
            <a:avLst/>
          </a:prstGeom>
          <a:noFill/>
        </p:spPr>
        <p:txBody>
          <a:bodyPr wrap="square" rtlCol="0">
            <a:spAutoFit/>
          </a:bodyPr>
          <a:lstStyle/>
          <a:p>
            <a:pPr algn="just"/>
            <a:r>
              <a:rPr lang="en-US" sz="2400" b="1" u="sng" dirty="0"/>
              <a:t>What can caused the variation?</a:t>
            </a:r>
          </a:p>
          <a:p>
            <a:pPr marL="342900" indent="-342900" algn="just">
              <a:buFont typeface="Wingdings" panose="05000000000000000000" pitchFamily="2" charset="2"/>
              <a:buChar char="Ø"/>
            </a:pPr>
            <a:r>
              <a:rPr lang="en-US" sz="2400" dirty="0"/>
              <a:t>One variable that could have caused deviation in results is pressure. </a:t>
            </a:r>
          </a:p>
          <a:p>
            <a:pPr marL="342900" indent="-342900" algn="just">
              <a:buFont typeface="Wingdings" panose="05000000000000000000" pitchFamily="2" charset="2"/>
              <a:buChar char="Ø"/>
            </a:pPr>
            <a:endParaRPr lang="en-US" sz="2400" dirty="0"/>
          </a:p>
          <a:p>
            <a:pPr marL="342900" indent="-342900" algn="just">
              <a:buFont typeface="Wingdings" panose="05000000000000000000" pitchFamily="2" charset="2"/>
              <a:buChar char="Ø"/>
            </a:pPr>
            <a:r>
              <a:rPr lang="en-US" sz="2400" dirty="0"/>
              <a:t>Each test run had a different value for the atmospheric pressure which would affect the boiling temperature of water.</a:t>
            </a:r>
          </a:p>
          <a:p>
            <a:pPr marL="342900" indent="-342900" algn="just">
              <a:buFontTx/>
              <a:buChar char="-"/>
            </a:pPr>
            <a:endParaRPr lang="en-US" sz="2400" dirty="0"/>
          </a:p>
        </p:txBody>
      </p:sp>
      <p:sp>
        <p:nvSpPr>
          <p:cNvPr id="3" name="Slide Number Placeholder 2"/>
          <p:cNvSpPr>
            <a:spLocks noGrp="1"/>
          </p:cNvSpPr>
          <p:nvPr>
            <p:ph type="sldNum" sz="quarter" idx="12"/>
          </p:nvPr>
        </p:nvSpPr>
        <p:spPr/>
        <p:txBody>
          <a:bodyPr/>
          <a:lstStyle/>
          <a:p>
            <a:fld id="{E866E855-E3FF-42DA-BFB6-0705A1B43F6D}" type="slidenum">
              <a:rPr lang="en-US" smtClean="0"/>
              <a:t>15</a:t>
            </a:fld>
            <a:endParaRPr lang="en-US" dirty="0"/>
          </a:p>
        </p:txBody>
      </p:sp>
      <p:sp>
        <p:nvSpPr>
          <p:cNvPr id="9" name="Title 1">
            <a:extLst>
              <a:ext uri="{FF2B5EF4-FFF2-40B4-BE49-F238E27FC236}">
                <a16:creationId xmlns:a16="http://schemas.microsoft.com/office/drawing/2014/main" xmlns="" id="{065AB163-D724-4C0B-84B4-D9B5F8D2F08D}"/>
              </a:ext>
            </a:extLst>
          </p:cNvPr>
          <p:cNvSpPr txBox="1">
            <a:spLocks/>
          </p:cNvSpPr>
          <p:nvPr/>
        </p:nvSpPr>
        <p:spPr>
          <a:xfrm>
            <a:off x="457200" y="274638"/>
            <a:ext cx="8229600" cy="11430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dirty="0"/>
              <a:t>Variables</a:t>
            </a:r>
          </a:p>
        </p:txBody>
      </p:sp>
      <p:sp>
        <p:nvSpPr>
          <p:cNvPr id="10" name="Rectangle 9">
            <a:extLst>
              <a:ext uri="{FF2B5EF4-FFF2-40B4-BE49-F238E27FC236}">
                <a16:creationId xmlns:a16="http://schemas.microsoft.com/office/drawing/2014/main" xmlns="" id="{C15158B6-9908-407A-91EA-6FDB5AE32A3C}"/>
              </a:ext>
            </a:extLst>
          </p:cNvPr>
          <p:cNvSpPr/>
          <p:nvPr/>
        </p:nvSpPr>
        <p:spPr>
          <a:xfrm>
            <a:off x="110969" y="5652969"/>
            <a:ext cx="7861178" cy="1200329"/>
          </a:xfrm>
          <a:prstGeom prst="rect">
            <a:avLst/>
          </a:prstGeom>
        </p:spPr>
        <p:txBody>
          <a:bodyPr wrap="square">
            <a:spAutoFit/>
          </a:bodyPr>
          <a:lstStyle/>
          <a:p>
            <a:pPr marL="285750" indent="-285750" algn="just">
              <a:buFont typeface="Wingdings" panose="05000000000000000000" pitchFamily="2" charset="2"/>
              <a:buChar char="Ø"/>
            </a:pPr>
            <a:r>
              <a:rPr lang="en-US" sz="2400" dirty="0"/>
              <a:t>In this instance, the acting extraneous variable was the atmospheric pressure value which caused the variation in temperature. </a:t>
            </a:r>
          </a:p>
        </p:txBody>
      </p:sp>
    </p:spTree>
    <p:extLst>
      <p:ext uri="{BB962C8B-B14F-4D97-AF65-F5344CB8AC3E}">
        <p14:creationId xmlns:p14="http://schemas.microsoft.com/office/powerpoint/2010/main" val="166570444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E866E855-E3FF-42DA-BFB6-0705A1B43F6D}" type="slidenum">
              <a:rPr lang="en-US" smtClean="0">
                <a:solidFill>
                  <a:schemeClr val="tx1"/>
                </a:solidFill>
              </a:rPr>
              <a:t>16</a:t>
            </a:fld>
            <a:endParaRPr lang="en-US">
              <a:solidFill>
                <a:schemeClr val="tx1"/>
              </a:solidFill>
            </a:endParaRPr>
          </a:p>
        </p:txBody>
      </p:sp>
      <p:sp>
        <p:nvSpPr>
          <p:cNvPr id="3" name="TextBox 2"/>
          <p:cNvSpPr txBox="1"/>
          <p:nvPr/>
        </p:nvSpPr>
        <p:spPr>
          <a:xfrm>
            <a:off x="148819" y="698100"/>
            <a:ext cx="8577931" cy="523220"/>
          </a:xfrm>
          <a:prstGeom prst="rect">
            <a:avLst/>
          </a:prstGeom>
          <a:noFill/>
        </p:spPr>
        <p:txBody>
          <a:bodyPr wrap="square" rtlCol="0">
            <a:spAutoFit/>
          </a:bodyPr>
          <a:lstStyle/>
          <a:p>
            <a:pPr algn="ctr"/>
            <a:r>
              <a:rPr lang="en-US" sz="2800" b="1" u="sng" dirty="0"/>
              <a:t>Example on the Effect of Extraneous Variables</a:t>
            </a:r>
          </a:p>
        </p:txBody>
      </p:sp>
      <p:grpSp>
        <p:nvGrpSpPr>
          <p:cNvPr id="5" name="Group 4"/>
          <p:cNvGrpSpPr/>
          <p:nvPr/>
        </p:nvGrpSpPr>
        <p:grpSpPr>
          <a:xfrm>
            <a:off x="3180522" y="1286058"/>
            <a:ext cx="5963478" cy="5113722"/>
            <a:chOff x="2788378" y="1847191"/>
            <a:chExt cx="6670075" cy="3714430"/>
          </a:xfrm>
        </p:grpSpPr>
        <p:grpSp>
          <p:nvGrpSpPr>
            <p:cNvPr id="6" name="Group 5"/>
            <p:cNvGrpSpPr/>
            <p:nvPr/>
          </p:nvGrpSpPr>
          <p:grpSpPr>
            <a:xfrm>
              <a:off x="2788378" y="1985211"/>
              <a:ext cx="6355623" cy="3308140"/>
              <a:chOff x="725272" y="2033337"/>
              <a:chExt cx="6355623" cy="3308140"/>
            </a:xfrm>
          </p:grpSpPr>
          <p:grpSp>
            <p:nvGrpSpPr>
              <p:cNvPr id="9" name="Group 8"/>
              <p:cNvGrpSpPr/>
              <p:nvPr/>
            </p:nvGrpSpPr>
            <p:grpSpPr>
              <a:xfrm>
                <a:off x="725272" y="2033337"/>
                <a:ext cx="6355623" cy="3308140"/>
                <a:chOff x="725272" y="2033337"/>
                <a:chExt cx="6355623" cy="3308140"/>
              </a:xfrm>
            </p:grpSpPr>
            <p:grpSp>
              <p:nvGrpSpPr>
                <p:cNvPr id="12" name="Group 11"/>
                <p:cNvGrpSpPr/>
                <p:nvPr/>
              </p:nvGrpSpPr>
              <p:grpSpPr>
                <a:xfrm>
                  <a:off x="725272" y="2266986"/>
                  <a:ext cx="6355623" cy="3074491"/>
                  <a:chOff x="1064035" y="1395412"/>
                  <a:chExt cx="5741161" cy="2505075"/>
                </a:xfrm>
              </p:grpSpPr>
              <p:grpSp>
                <p:nvGrpSpPr>
                  <p:cNvPr id="14" name="Group 13"/>
                  <p:cNvGrpSpPr/>
                  <p:nvPr/>
                </p:nvGrpSpPr>
                <p:grpSpPr>
                  <a:xfrm>
                    <a:off x="1193231" y="1395412"/>
                    <a:ext cx="5202806" cy="2505075"/>
                    <a:chOff x="1193231" y="1395412"/>
                    <a:chExt cx="5202806" cy="2505075"/>
                  </a:xfrm>
                </p:grpSpPr>
                <p:grpSp>
                  <p:nvGrpSpPr>
                    <p:cNvPr id="21" name="Group 20"/>
                    <p:cNvGrpSpPr/>
                    <p:nvPr/>
                  </p:nvGrpSpPr>
                  <p:grpSpPr>
                    <a:xfrm>
                      <a:off x="1193231" y="1395412"/>
                      <a:ext cx="5202806" cy="2505075"/>
                      <a:chOff x="1193231" y="1395412"/>
                      <a:chExt cx="5202806" cy="2505075"/>
                    </a:xfrm>
                  </p:grpSpPr>
                  <p:pic>
                    <p:nvPicPr>
                      <p:cNvPr id="23" name="Picture 22"/>
                      <p:cNvPicPr>
                        <a:picLocks noChangeAspect="1"/>
                      </p:cNvPicPr>
                      <p:nvPr/>
                    </p:nvPicPr>
                    <p:blipFill>
                      <a:blip r:embed="rId2"/>
                      <a:stretch>
                        <a:fillRect/>
                      </a:stretch>
                    </p:blipFill>
                    <p:spPr>
                      <a:xfrm>
                        <a:off x="2824162" y="1395412"/>
                        <a:ext cx="3571875" cy="2505075"/>
                      </a:xfrm>
                      <a:prstGeom prst="rect">
                        <a:avLst/>
                      </a:prstGeom>
                    </p:spPr>
                  </p:pic>
                  <p:cxnSp>
                    <p:nvCxnSpPr>
                      <p:cNvPr id="24" name="Straight Arrow Connector 23"/>
                      <p:cNvCxnSpPr/>
                      <p:nvPr/>
                    </p:nvCxnSpPr>
                    <p:spPr>
                      <a:xfrm flipH="1">
                        <a:off x="2495550" y="3669217"/>
                        <a:ext cx="407139" cy="1108"/>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25" name="Straight Arrow Connector 24"/>
                      <p:cNvCxnSpPr/>
                      <p:nvPr/>
                    </p:nvCxnSpPr>
                    <p:spPr>
                      <a:xfrm flipH="1">
                        <a:off x="5541464" y="3668109"/>
                        <a:ext cx="407139" cy="1108"/>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26" name="Straight Arrow Connector 25"/>
                      <p:cNvCxnSpPr/>
                      <p:nvPr/>
                    </p:nvCxnSpPr>
                    <p:spPr>
                      <a:xfrm flipH="1" flipV="1">
                        <a:off x="3088492" y="2647948"/>
                        <a:ext cx="19840" cy="1020161"/>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27" name="Straight Arrow Connector 26"/>
                      <p:cNvCxnSpPr/>
                      <p:nvPr/>
                    </p:nvCxnSpPr>
                    <p:spPr>
                      <a:xfrm flipV="1">
                        <a:off x="6115050" y="2490786"/>
                        <a:ext cx="1" cy="1156180"/>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28" name="Straight Connector 27"/>
                      <p:cNvCxnSpPr/>
                      <p:nvPr/>
                    </p:nvCxnSpPr>
                    <p:spPr>
                      <a:xfrm flipV="1">
                        <a:off x="1193231" y="2382414"/>
                        <a:ext cx="3354513" cy="3815"/>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cxnSp>
                  <p:nvCxnSpPr>
                    <p:cNvPr id="22" name="Straight Arrow Connector 21"/>
                    <p:cNvCxnSpPr/>
                    <p:nvPr/>
                  </p:nvCxnSpPr>
                  <p:spPr>
                    <a:xfrm>
                      <a:off x="4848225" y="2409825"/>
                      <a:ext cx="997375" cy="0"/>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grpSp>
              <mc:AlternateContent xmlns:mc="http://schemas.openxmlformats.org/markup-compatibility/2006" xmlns:a14="http://schemas.microsoft.com/office/drawing/2010/main">
                <mc:Choice Requires="a14">
                  <p:sp>
                    <p:nvSpPr>
                      <p:cNvPr id="15" name="TextBox 14"/>
                      <p:cNvSpPr txBox="1"/>
                      <p:nvPr/>
                    </p:nvSpPr>
                    <p:spPr>
                      <a:xfrm>
                        <a:off x="2041451" y="3255385"/>
                        <a:ext cx="861238" cy="231753"/>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i="1" smtClean="0">
                                      <a:solidFill>
                                        <a:schemeClr val="tx1"/>
                                      </a:solidFill>
                                      <a:latin typeface="Cambria Math" panose="02040503050406030204" pitchFamily="18" charset="0"/>
                                    </a:rPr>
                                  </m:ctrlPr>
                                </m:sSubPr>
                                <m:e>
                                  <m:r>
                                    <a:rPr lang="en-US" b="0" i="1" smtClean="0">
                                      <a:solidFill>
                                        <a:schemeClr val="tx1"/>
                                      </a:solidFill>
                                      <a:latin typeface="Cambria Math" panose="02040503050406030204" pitchFamily="18" charset="0"/>
                                    </a:rPr>
                                    <m:t>𝐹</m:t>
                                  </m:r>
                                </m:e>
                                <m:sub>
                                  <m:r>
                                    <a:rPr lang="en-US" b="0" i="1" smtClean="0">
                                      <a:solidFill>
                                        <a:schemeClr val="tx1"/>
                                      </a:solidFill>
                                      <a:latin typeface="Cambria Math" panose="02040503050406030204" pitchFamily="18" charset="0"/>
                                    </a:rPr>
                                    <m:t>𝑓𝑖</m:t>
                                  </m:r>
                                </m:sub>
                              </m:sSub>
                            </m:oMath>
                          </m:oMathPara>
                        </a14:m>
                        <a:endParaRPr lang="en-US" dirty="0">
                          <a:solidFill>
                            <a:schemeClr val="tx1"/>
                          </a:solidFill>
                        </a:endParaRPr>
                      </a:p>
                    </p:txBody>
                  </p:sp>
                </mc:Choice>
                <mc:Fallback xmlns="">
                  <p:sp>
                    <p:nvSpPr>
                      <p:cNvPr id="15" name="TextBox 14"/>
                      <p:cNvSpPr txBox="1">
                        <a:spLocks noRot="1" noChangeAspect="1" noMove="1" noResize="1" noEditPoints="1" noAdjustHandles="1" noChangeArrowheads="1" noChangeShapeType="1" noTextEdit="1"/>
                      </p:cNvSpPr>
                      <p:nvPr/>
                    </p:nvSpPr>
                    <p:spPr>
                      <a:xfrm>
                        <a:off x="2041451" y="3255385"/>
                        <a:ext cx="861238" cy="231753"/>
                      </a:xfrm>
                      <a:prstGeom prst="rect">
                        <a:avLst/>
                      </a:prstGeom>
                      <a:blipFill>
                        <a:blip r:embed="rId3"/>
                        <a:stretch>
                          <a:fillRect b="-923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6" name="TextBox 15"/>
                      <p:cNvSpPr txBox="1"/>
                      <p:nvPr/>
                    </p:nvSpPr>
                    <p:spPr>
                      <a:xfrm>
                        <a:off x="5253811" y="3322059"/>
                        <a:ext cx="861238" cy="231753"/>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i="1" smtClean="0">
                                      <a:solidFill>
                                        <a:schemeClr val="tx1"/>
                                      </a:solidFill>
                                      <a:latin typeface="Cambria Math" panose="02040503050406030204" pitchFamily="18" charset="0"/>
                                    </a:rPr>
                                  </m:ctrlPr>
                                </m:sSubPr>
                                <m:e>
                                  <m:r>
                                    <a:rPr lang="en-US" b="0" i="1" smtClean="0">
                                      <a:solidFill>
                                        <a:schemeClr val="tx1"/>
                                      </a:solidFill>
                                      <a:latin typeface="Cambria Math" panose="02040503050406030204" pitchFamily="18" charset="0"/>
                                    </a:rPr>
                                    <m:t>𝐹</m:t>
                                  </m:r>
                                </m:e>
                                <m:sub>
                                  <m:r>
                                    <a:rPr lang="en-US" b="0" i="1" smtClean="0">
                                      <a:solidFill>
                                        <a:schemeClr val="tx1"/>
                                      </a:solidFill>
                                      <a:latin typeface="Cambria Math" panose="02040503050406030204" pitchFamily="18" charset="0"/>
                                    </a:rPr>
                                    <m:t>𝑓𝑜</m:t>
                                  </m:r>
                                </m:sub>
                              </m:sSub>
                            </m:oMath>
                          </m:oMathPara>
                        </a14:m>
                        <a:endParaRPr lang="en-US" dirty="0">
                          <a:solidFill>
                            <a:schemeClr val="tx1"/>
                          </a:solidFill>
                        </a:endParaRPr>
                      </a:p>
                    </p:txBody>
                  </p:sp>
                </mc:Choice>
                <mc:Fallback xmlns="">
                  <p:sp>
                    <p:nvSpPr>
                      <p:cNvPr id="16" name="TextBox 15"/>
                      <p:cNvSpPr txBox="1">
                        <a:spLocks noRot="1" noChangeAspect="1" noMove="1" noResize="1" noEditPoints="1" noAdjustHandles="1" noChangeArrowheads="1" noChangeShapeType="1" noTextEdit="1"/>
                      </p:cNvSpPr>
                      <p:nvPr/>
                    </p:nvSpPr>
                    <p:spPr>
                      <a:xfrm>
                        <a:off x="5253811" y="3322059"/>
                        <a:ext cx="861238" cy="231753"/>
                      </a:xfrm>
                      <a:prstGeom prst="rect">
                        <a:avLst/>
                      </a:prstGeom>
                      <a:blipFill>
                        <a:blip r:embed="rId4"/>
                        <a:stretch>
                          <a:fillRect b="-937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7" name="TextBox 16"/>
                      <p:cNvSpPr txBox="1"/>
                      <p:nvPr/>
                    </p:nvSpPr>
                    <p:spPr>
                      <a:xfrm>
                        <a:off x="2469560" y="2463282"/>
                        <a:ext cx="861238" cy="218585"/>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i="1" smtClean="0">
                                      <a:solidFill>
                                        <a:schemeClr val="tx1"/>
                                      </a:solidFill>
                                      <a:latin typeface="Cambria Math" panose="02040503050406030204" pitchFamily="18" charset="0"/>
                                    </a:rPr>
                                  </m:ctrlPr>
                                </m:sSubPr>
                                <m:e>
                                  <m:r>
                                    <a:rPr lang="en-US" b="0" i="1" smtClean="0">
                                      <a:solidFill>
                                        <a:schemeClr val="tx1"/>
                                      </a:solidFill>
                                      <a:latin typeface="Cambria Math" panose="02040503050406030204" pitchFamily="18" charset="0"/>
                                    </a:rPr>
                                    <m:t>𝐹</m:t>
                                  </m:r>
                                </m:e>
                                <m:sub>
                                  <m:r>
                                    <a:rPr lang="en-US" b="0" i="1" smtClean="0">
                                      <a:solidFill>
                                        <a:schemeClr val="tx1"/>
                                      </a:solidFill>
                                      <a:latin typeface="Cambria Math" panose="02040503050406030204" pitchFamily="18" charset="0"/>
                                    </a:rPr>
                                    <m:t>𝑁𝑖</m:t>
                                  </m:r>
                                </m:sub>
                              </m:sSub>
                            </m:oMath>
                          </m:oMathPara>
                        </a14:m>
                        <a:endParaRPr lang="en-US" dirty="0">
                          <a:solidFill>
                            <a:schemeClr val="tx1"/>
                          </a:solidFill>
                        </a:endParaRPr>
                      </a:p>
                    </p:txBody>
                  </p:sp>
                </mc:Choice>
                <mc:Fallback xmlns="">
                  <p:sp>
                    <p:nvSpPr>
                      <p:cNvPr id="17" name="TextBox 16"/>
                      <p:cNvSpPr txBox="1">
                        <a:spLocks noRot="1" noChangeAspect="1" noMove="1" noResize="1" noEditPoints="1" noAdjustHandles="1" noChangeArrowheads="1" noChangeShapeType="1" noTextEdit="1"/>
                      </p:cNvSpPr>
                      <p:nvPr/>
                    </p:nvSpPr>
                    <p:spPr>
                      <a:xfrm>
                        <a:off x="2469560" y="2463282"/>
                        <a:ext cx="861238" cy="218585"/>
                      </a:xfrm>
                      <a:prstGeom prst="rect">
                        <a:avLst/>
                      </a:prstGeom>
                      <a:blipFill>
                        <a:blip r:embed="rId5"/>
                        <a:stretch>
                          <a:fillRect b="-166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8" name="TextBox 17"/>
                      <p:cNvSpPr txBox="1"/>
                      <p:nvPr/>
                    </p:nvSpPr>
                    <p:spPr>
                      <a:xfrm>
                        <a:off x="5943958" y="2463282"/>
                        <a:ext cx="861238" cy="218585"/>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i="1" smtClean="0">
                                      <a:solidFill>
                                        <a:schemeClr val="tx1"/>
                                      </a:solidFill>
                                      <a:latin typeface="Cambria Math" panose="02040503050406030204" pitchFamily="18" charset="0"/>
                                    </a:rPr>
                                  </m:ctrlPr>
                                </m:sSubPr>
                                <m:e>
                                  <m:r>
                                    <a:rPr lang="en-US" b="0" i="1" smtClean="0">
                                      <a:solidFill>
                                        <a:schemeClr val="tx1"/>
                                      </a:solidFill>
                                      <a:latin typeface="Cambria Math" panose="02040503050406030204" pitchFamily="18" charset="0"/>
                                    </a:rPr>
                                    <m:t>𝐹</m:t>
                                  </m:r>
                                </m:e>
                                <m:sub>
                                  <m:r>
                                    <a:rPr lang="en-US" b="0" i="1" smtClean="0">
                                      <a:solidFill>
                                        <a:schemeClr val="tx1"/>
                                      </a:solidFill>
                                      <a:latin typeface="Cambria Math" panose="02040503050406030204" pitchFamily="18" charset="0"/>
                                    </a:rPr>
                                    <m:t>𝑁𝑜</m:t>
                                  </m:r>
                                </m:sub>
                              </m:sSub>
                            </m:oMath>
                          </m:oMathPara>
                        </a14:m>
                        <a:endParaRPr lang="en-US" dirty="0">
                          <a:solidFill>
                            <a:schemeClr val="tx1"/>
                          </a:solidFill>
                        </a:endParaRPr>
                      </a:p>
                    </p:txBody>
                  </p:sp>
                </mc:Choice>
                <mc:Fallback xmlns="">
                  <p:sp>
                    <p:nvSpPr>
                      <p:cNvPr id="18" name="TextBox 17"/>
                      <p:cNvSpPr txBox="1">
                        <a:spLocks noRot="1" noChangeAspect="1" noMove="1" noResize="1" noEditPoints="1" noAdjustHandles="1" noChangeArrowheads="1" noChangeShapeType="1" noTextEdit="1"/>
                      </p:cNvSpPr>
                      <p:nvPr/>
                    </p:nvSpPr>
                    <p:spPr>
                      <a:xfrm>
                        <a:off x="5943958" y="2463282"/>
                        <a:ext cx="861238" cy="218585"/>
                      </a:xfrm>
                      <a:prstGeom prst="rect">
                        <a:avLst/>
                      </a:prstGeom>
                      <a:blipFill>
                        <a:blip r:embed="rId6"/>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9" name="TextBox 18"/>
                      <p:cNvSpPr txBox="1"/>
                      <p:nvPr/>
                    </p:nvSpPr>
                    <p:spPr>
                      <a:xfrm>
                        <a:off x="4712050" y="2022606"/>
                        <a:ext cx="861238" cy="218585"/>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i="1" smtClean="0">
                                      <a:solidFill>
                                        <a:schemeClr val="tx1"/>
                                      </a:solidFill>
                                      <a:latin typeface="Cambria Math" panose="02040503050406030204" pitchFamily="18" charset="0"/>
                                    </a:rPr>
                                  </m:ctrlPr>
                                </m:sSubPr>
                                <m:e>
                                  <m:r>
                                    <a:rPr lang="en-US" b="0" i="1" smtClean="0">
                                      <a:solidFill>
                                        <a:schemeClr val="tx1"/>
                                      </a:solidFill>
                                      <a:latin typeface="Cambria Math" panose="02040503050406030204" pitchFamily="18" charset="0"/>
                                    </a:rPr>
                                    <m:t>𝐹</m:t>
                                  </m:r>
                                </m:e>
                                <m:sub>
                                  <m:r>
                                    <a:rPr lang="en-US" b="0" i="1" smtClean="0">
                                      <a:solidFill>
                                        <a:schemeClr val="tx1"/>
                                      </a:solidFill>
                                      <a:latin typeface="Cambria Math" panose="02040503050406030204" pitchFamily="18" charset="0"/>
                                    </a:rPr>
                                    <m:t>𝑐</m:t>
                                  </m:r>
                                </m:sub>
                              </m:sSub>
                            </m:oMath>
                          </m:oMathPara>
                        </a14:m>
                        <a:endParaRPr lang="en-US" dirty="0">
                          <a:solidFill>
                            <a:schemeClr val="tx1"/>
                          </a:solidFill>
                        </a:endParaRPr>
                      </a:p>
                    </p:txBody>
                  </p:sp>
                </mc:Choice>
                <mc:Fallback xmlns="">
                  <p:sp>
                    <p:nvSpPr>
                      <p:cNvPr id="19" name="TextBox 18"/>
                      <p:cNvSpPr txBox="1">
                        <a:spLocks noRot="1" noChangeAspect="1" noMove="1" noResize="1" noEditPoints="1" noAdjustHandles="1" noChangeArrowheads="1" noChangeShapeType="1" noTextEdit="1"/>
                      </p:cNvSpPr>
                      <p:nvPr/>
                    </p:nvSpPr>
                    <p:spPr>
                      <a:xfrm>
                        <a:off x="4712050" y="2022606"/>
                        <a:ext cx="861238" cy="218585"/>
                      </a:xfrm>
                      <a:prstGeom prst="rect">
                        <a:avLst/>
                      </a:prstGeom>
                      <a:blipFill>
                        <a:blip r:embed="rId7"/>
                        <a:stretch>
                          <a:fillRect/>
                        </a:stretch>
                      </a:blipFill>
                    </p:spPr>
                    <p:txBody>
                      <a:bodyPr/>
                      <a:lstStyle/>
                      <a:p>
                        <a:r>
                          <a:rPr lang="en-US">
                            <a:noFill/>
                          </a:rPr>
                          <a:t> </a:t>
                        </a:r>
                      </a:p>
                    </p:txBody>
                  </p:sp>
                </mc:Fallback>
              </mc:AlternateContent>
              <p:sp>
                <p:nvSpPr>
                  <p:cNvPr id="20" name="TextBox 19"/>
                  <p:cNvSpPr txBox="1"/>
                  <p:nvPr/>
                </p:nvSpPr>
                <p:spPr>
                  <a:xfrm>
                    <a:off x="1064035" y="1492416"/>
                    <a:ext cx="1118012" cy="382523"/>
                  </a:xfrm>
                  <a:prstGeom prst="rect">
                    <a:avLst/>
                  </a:prstGeom>
                  <a:noFill/>
                </p:spPr>
                <p:txBody>
                  <a:bodyPr wrap="square" rtlCol="0">
                    <a:spAutoFit/>
                  </a:bodyPr>
                  <a:lstStyle/>
                  <a:p>
                    <a:pPr algn="ctr"/>
                    <a:r>
                      <a:rPr lang="en-US" dirty="0"/>
                      <a:t>Axis of Rotation</a:t>
                    </a:r>
                  </a:p>
                </p:txBody>
              </p:sp>
            </p:grpSp>
            <p:cxnSp>
              <p:nvCxnSpPr>
                <p:cNvPr id="13" name="Straight Connector 12"/>
                <p:cNvCxnSpPr/>
                <p:nvPr/>
              </p:nvCxnSpPr>
              <p:spPr>
                <a:xfrm>
                  <a:off x="868295" y="2033337"/>
                  <a:ext cx="8299" cy="3026708"/>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cxnSp>
            <p:nvCxnSpPr>
              <p:cNvPr id="10" name="Straight Arrow Connector 9"/>
              <p:cNvCxnSpPr/>
              <p:nvPr/>
            </p:nvCxnSpPr>
            <p:spPr>
              <a:xfrm>
                <a:off x="4650862" y="3490027"/>
                <a:ext cx="0" cy="1622133"/>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mc:AlternateContent xmlns:mc="http://schemas.openxmlformats.org/markup-compatibility/2006" xmlns:a14="http://schemas.microsoft.com/office/drawing/2010/main">
            <mc:Choice Requires="a14">
              <p:sp>
                <p:nvSpPr>
                  <p:cNvPr id="11" name="TextBox 10"/>
                  <p:cNvSpPr txBox="1"/>
                  <p:nvPr/>
                </p:nvSpPr>
                <p:spPr>
                  <a:xfrm>
                    <a:off x="3895484" y="4742828"/>
                    <a:ext cx="953414" cy="268270"/>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i="1" smtClean="0">
                              <a:solidFill>
                                <a:schemeClr val="tx1"/>
                              </a:solidFill>
                              <a:latin typeface="Cambria Math" panose="02040503050406030204" pitchFamily="18" charset="0"/>
                            </a:rPr>
                            <m:t>𝑊</m:t>
                          </m:r>
                        </m:oMath>
                      </m:oMathPara>
                    </a14:m>
                    <a:endParaRPr lang="en-US" dirty="0">
                      <a:solidFill>
                        <a:schemeClr val="tx1"/>
                      </a:solidFill>
                    </a:endParaRPr>
                  </a:p>
                </p:txBody>
              </p:sp>
            </mc:Choice>
            <mc:Fallback xmlns="">
              <p:sp>
                <p:nvSpPr>
                  <p:cNvPr id="11" name="TextBox 10"/>
                  <p:cNvSpPr txBox="1">
                    <a:spLocks noRot="1" noChangeAspect="1" noMove="1" noResize="1" noEditPoints="1" noAdjustHandles="1" noChangeArrowheads="1" noChangeShapeType="1" noTextEdit="1"/>
                  </p:cNvSpPr>
                  <p:nvPr/>
                </p:nvSpPr>
                <p:spPr>
                  <a:xfrm>
                    <a:off x="3895484" y="4742828"/>
                    <a:ext cx="953414" cy="268270"/>
                  </a:xfrm>
                  <a:prstGeom prst="rect">
                    <a:avLst/>
                  </a:prstGeom>
                  <a:blipFill>
                    <a:blip r:embed="rId8"/>
                    <a:stretch>
                      <a:fillRect/>
                    </a:stretch>
                  </a:blipFill>
                </p:spPr>
                <p:txBody>
                  <a:bodyPr/>
                  <a:lstStyle/>
                  <a:p>
                    <a:r>
                      <a:rPr lang="en-US">
                        <a:noFill/>
                      </a:rPr>
                      <a:t> </a:t>
                    </a:r>
                  </a:p>
                </p:txBody>
              </p:sp>
            </mc:Fallback>
          </mc:AlternateContent>
        </p:grpSp>
        <p:sp>
          <p:nvSpPr>
            <p:cNvPr id="7" name="Curved Left Arrow 6"/>
            <p:cNvSpPr/>
            <p:nvPr/>
          </p:nvSpPr>
          <p:spPr>
            <a:xfrm>
              <a:off x="2788378" y="1847191"/>
              <a:ext cx="475841" cy="358468"/>
            </a:xfrm>
            <a:prstGeom prst="curvedLeftArrow">
              <a:avLst>
                <a:gd name="adj1" fmla="val 31773"/>
                <a:gd name="adj2" fmla="val 50000"/>
                <a:gd name="adj3" fmla="val 25000"/>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tx1"/>
                </a:solidFill>
              </a:endParaRPr>
            </a:p>
          </p:txBody>
        </p:sp>
        <p:sp>
          <p:nvSpPr>
            <p:cNvPr id="8" name="TextBox 7"/>
            <p:cNvSpPr txBox="1"/>
            <p:nvPr/>
          </p:nvSpPr>
          <p:spPr>
            <a:xfrm>
              <a:off x="3500319" y="5293351"/>
              <a:ext cx="5958134" cy="268270"/>
            </a:xfrm>
            <a:prstGeom prst="rect">
              <a:avLst/>
            </a:prstGeom>
            <a:noFill/>
          </p:spPr>
          <p:txBody>
            <a:bodyPr wrap="square" rtlCol="0">
              <a:spAutoFit/>
            </a:bodyPr>
            <a:lstStyle/>
            <a:p>
              <a:r>
                <a:rPr lang="en-US" b="1" dirty="0"/>
                <a:t>Figure 1: FBD of a vehicle making a left turn </a:t>
              </a:r>
            </a:p>
          </p:txBody>
        </p:sp>
      </p:grpSp>
      <p:sp>
        <p:nvSpPr>
          <p:cNvPr id="29" name="TextBox 28"/>
          <p:cNvSpPr txBox="1"/>
          <p:nvPr/>
        </p:nvSpPr>
        <p:spPr>
          <a:xfrm>
            <a:off x="96511" y="2698957"/>
            <a:ext cx="3182837" cy="1384995"/>
          </a:xfrm>
          <a:prstGeom prst="rect">
            <a:avLst/>
          </a:prstGeom>
          <a:noFill/>
        </p:spPr>
        <p:txBody>
          <a:bodyPr wrap="square" rtlCol="0">
            <a:spAutoFit/>
          </a:bodyPr>
          <a:lstStyle/>
          <a:p>
            <a:r>
              <a:rPr lang="en-US" sz="2800" dirty="0"/>
              <a:t>Consider again a vehicle making a left turn.</a:t>
            </a:r>
          </a:p>
        </p:txBody>
      </p:sp>
      <p:sp>
        <p:nvSpPr>
          <p:cNvPr id="30" name="Title 1">
            <a:extLst>
              <a:ext uri="{FF2B5EF4-FFF2-40B4-BE49-F238E27FC236}">
                <a16:creationId xmlns:a16="http://schemas.microsoft.com/office/drawing/2014/main" xmlns="" id="{6398AFE7-8979-4854-A3EA-B183ED14FD23}"/>
              </a:ext>
            </a:extLst>
          </p:cNvPr>
          <p:cNvSpPr txBox="1">
            <a:spLocks/>
          </p:cNvSpPr>
          <p:nvPr/>
        </p:nvSpPr>
        <p:spPr>
          <a:xfrm>
            <a:off x="457200" y="274638"/>
            <a:ext cx="8229600" cy="11430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dirty="0"/>
              <a:t>Variables</a:t>
            </a:r>
          </a:p>
        </p:txBody>
      </p:sp>
    </p:spTree>
    <p:extLst>
      <p:ext uri="{BB962C8B-B14F-4D97-AF65-F5344CB8AC3E}">
        <p14:creationId xmlns:p14="http://schemas.microsoft.com/office/powerpoint/2010/main" val="13767685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E866E855-E3FF-42DA-BFB6-0705A1B43F6D}" type="slidenum">
              <a:rPr lang="en-US" smtClean="0">
                <a:solidFill>
                  <a:schemeClr val="tx1"/>
                </a:solidFill>
              </a:rPr>
              <a:t>17</a:t>
            </a:fld>
            <a:endParaRPr lang="en-US">
              <a:solidFill>
                <a:schemeClr val="tx1"/>
              </a:solidFill>
            </a:endParaRPr>
          </a:p>
        </p:txBody>
      </p:sp>
      <p:sp>
        <p:nvSpPr>
          <p:cNvPr id="3" name="TextBox 2"/>
          <p:cNvSpPr txBox="1"/>
          <p:nvPr/>
        </p:nvSpPr>
        <p:spPr>
          <a:xfrm>
            <a:off x="558299" y="1791538"/>
            <a:ext cx="7529258" cy="3693319"/>
          </a:xfrm>
          <a:prstGeom prst="rect">
            <a:avLst/>
          </a:prstGeom>
          <a:noFill/>
        </p:spPr>
        <p:txBody>
          <a:bodyPr wrap="square" rtlCol="0">
            <a:spAutoFit/>
          </a:bodyPr>
          <a:lstStyle/>
          <a:p>
            <a:r>
              <a:rPr lang="en-US" sz="2600" b="1" u="sng" dirty="0"/>
              <a:t>What can caused the variation in the test results ?</a:t>
            </a:r>
          </a:p>
          <a:p>
            <a:endParaRPr lang="en-US" sz="2600" b="1" u="sng" dirty="0"/>
          </a:p>
          <a:p>
            <a:r>
              <a:rPr lang="en-US" sz="2600" dirty="0"/>
              <a:t>One variable could have caused any deviation in the test results will be the driver. When the vehicle is turning, the drive will not always maintain the same angle of turn. This will result in a change of vehicle’s trajectory path resulting in a deviation of the test results.</a:t>
            </a:r>
          </a:p>
        </p:txBody>
      </p:sp>
      <p:sp>
        <p:nvSpPr>
          <p:cNvPr id="4" name="TextBox 3"/>
          <p:cNvSpPr txBox="1"/>
          <p:nvPr/>
        </p:nvSpPr>
        <p:spPr>
          <a:xfrm>
            <a:off x="555549" y="699687"/>
            <a:ext cx="8082423" cy="523220"/>
          </a:xfrm>
          <a:prstGeom prst="rect">
            <a:avLst/>
          </a:prstGeom>
          <a:noFill/>
        </p:spPr>
        <p:txBody>
          <a:bodyPr wrap="square" rtlCol="0">
            <a:spAutoFit/>
          </a:bodyPr>
          <a:lstStyle/>
          <a:p>
            <a:pPr algn="ctr"/>
            <a:r>
              <a:rPr lang="en-US" sz="2800" b="1" u="sng" dirty="0"/>
              <a:t>Example on the Effect of Extraneous Variables</a:t>
            </a:r>
          </a:p>
        </p:txBody>
      </p:sp>
      <p:sp>
        <p:nvSpPr>
          <p:cNvPr id="7" name="Title 1">
            <a:extLst>
              <a:ext uri="{FF2B5EF4-FFF2-40B4-BE49-F238E27FC236}">
                <a16:creationId xmlns:a16="http://schemas.microsoft.com/office/drawing/2014/main" xmlns="" id="{BC3A02EF-F4F3-4DDE-ADA6-95CB75E5FCE2}"/>
              </a:ext>
            </a:extLst>
          </p:cNvPr>
          <p:cNvSpPr txBox="1">
            <a:spLocks/>
          </p:cNvSpPr>
          <p:nvPr/>
        </p:nvSpPr>
        <p:spPr>
          <a:xfrm>
            <a:off x="457200" y="274638"/>
            <a:ext cx="8229600" cy="11430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dirty="0"/>
              <a:t>Variables</a:t>
            </a:r>
          </a:p>
        </p:txBody>
      </p:sp>
    </p:spTree>
    <p:extLst>
      <p:ext uri="{BB962C8B-B14F-4D97-AF65-F5344CB8AC3E}">
        <p14:creationId xmlns:p14="http://schemas.microsoft.com/office/powerpoint/2010/main" val="423302025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50098" y="657674"/>
            <a:ext cx="8656233" cy="1384995"/>
          </a:xfrm>
          <a:prstGeom prst="rect">
            <a:avLst/>
          </a:prstGeom>
          <a:noFill/>
        </p:spPr>
        <p:txBody>
          <a:bodyPr wrap="square" rtlCol="0">
            <a:spAutoFit/>
          </a:bodyPr>
          <a:lstStyle/>
          <a:p>
            <a:r>
              <a:rPr lang="en-US" sz="2800" b="1" u="sng" dirty="0"/>
              <a:t>What is a Parameter?</a:t>
            </a:r>
          </a:p>
          <a:p>
            <a:r>
              <a:rPr lang="en-US" sz="2800" dirty="0"/>
              <a:t>It is a value that is a part of a function which establishes a relationship between variables. </a:t>
            </a:r>
          </a:p>
        </p:txBody>
      </p:sp>
      <p:sp>
        <p:nvSpPr>
          <p:cNvPr id="4" name="TextBox 3"/>
          <p:cNvSpPr txBox="1"/>
          <p:nvPr/>
        </p:nvSpPr>
        <p:spPr>
          <a:xfrm>
            <a:off x="1766656" y="2007158"/>
            <a:ext cx="6137741" cy="523220"/>
          </a:xfrm>
          <a:prstGeom prst="rect">
            <a:avLst/>
          </a:prstGeom>
          <a:noFill/>
        </p:spPr>
        <p:txBody>
          <a:bodyPr wrap="square" rtlCol="0">
            <a:spAutoFit/>
          </a:bodyPr>
          <a:lstStyle/>
          <a:p>
            <a:r>
              <a:rPr lang="en-US" sz="2800" b="1" u="sng" dirty="0"/>
              <a:t>Examples of some parameters:</a:t>
            </a:r>
          </a:p>
        </p:txBody>
      </p:sp>
      <mc:AlternateContent xmlns:mc="http://schemas.openxmlformats.org/markup-compatibility/2006" xmlns:a14="http://schemas.microsoft.com/office/drawing/2010/main">
        <mc:Choice Requires="a14">
          <p:sp>
            <p:nvSpPr>
              <p:cNvPr id="5" name="TextBox 4"/>
              <p:cNvSpPr txBox="1"/>
              <p:nvPr/>
            </p:nvSpPr>
            <p:spPr>
              <a:xfrm>
                <a:off x="150098" y="3547159"/>
                <a:ext cx="5066449" cy="764825"/>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sz="2600" b="0" i="1" smtClean="0">
                          <a:solidFill>
                            <a:schemeClr val="tx1"/>
                          </a:solidFill>
                          <a:latin typeface="Cambria Math" panose="02040503050406030204" pitchFamily="18" charset="0"/>
                        </a:rPr>
                        <m:t>𝑅𝑒</m:t>
                      </m:r>
                      <m:r>
                        <a:rPr lang="en-US" sz="2600" b="0" i="1" smtClean="0">
                          <a:solidFill>
                            <a:schemeClr val="tx1"/>
                          </a:solidFill>
                          <a:latin typeface="Cambria Math" panose="02040503050406030204" pitchFamily="18" charset="0"/>
                        </a:rPr>
                        <m:t>(</m:t>
                      </m:r>
                      <m:r>
                        <a:rPr lang="en-US" sz="2600" b="0" i="1" smtClean="0">
                          <a:solidFill>
                            <a:schemeClr val="tx1"/>
                          </a:solidFill>
                          <a:latin typeface="Cambria Math" panose="02040503050406030204" pitchFamily="18" charset="0"/>
                        </a:rPr>
                        <m:t>𝑣</m:t>
                      </m:r>
                      <m:r>
                        <a:rPr lang="en-US" sz="2600" b="0" i="1" smtClean="0">
                          <a:solidFill>
                            <a:schemeClr val="tx1"/>
                          </a:solidFill>
                          <a:latin typeface="Cambria Math" panose="02040503050406030204" pitchFamily="18" charset="0"/>
                        </a:rPr>
                        <m:t>,</m:t>
                      </m:r>
                      <m:r>
                        <a:rPr lang="en-US" sz="2600" b="0" i="1" smtClean="0">
                          <a:solidFill>
                            <a:schemeClr val="tx1"/>
                          </a:solidFill>
                          <a:latin typeface="Cambria Math" panose="02040503050406030204" pitchFamily="18" charset="0"/>
                        </a:rPr>
                        <m:t>𝑑</m:t>
                      </m:r>
                      <m:r>
                        <a:rPr lang="en-US" sz="2600" b="0" i="1" smtClean="0">
                          <a:solidFill>
                            <a:schemeClr val="tx1"/>
                          </a:solidFill>
                          <a:latin typeface="Cambria Math" panose="02040503050406030204" pitchFamily="18" charset="0"/>
                        </a:rPr>
                        <m:t>) = </m:t>
                      </m:r>
                      <m:f>
                        <m:fPr>
                          <m:ctrlPr>
                            <a:rPr lang="en-US" sz="2600" b="0" i="1" smtClean="0">
                              <a:solidFill>
                                <a:schemeClr val="tx1"/>
                              </a:solidFill>
                              <a:latin typeface="Cambria Math" panose="02040503050406030204" pitchFamily="18" charset="0"/>
                            </a:rPr>
                          </m:ctrlPr>
                        </m:fPr>
                        <m:num>
                          <m:r>
                            <a:rPr lang="en-US" sz="2600" b="0" i="1" smtClean="0">
                              <a:solidFill>
                                <a:schemeClr val="tx1"/>
                              </a:solidFill>
                              <a:latin typeface="Cambria Math" panose="02040503050406030204" pitchFamily="18" charset="0"/>
                            </a:rPr>
                            <m:t>1000∗</m:t>
                          </m:r>
                          <m:r>
                            <a:rPr lang="en-US" sz="2600" b="0" i="1" smtClean="0">
                              <a:solidFill>
                                <a:schemeClr val="tx1"/>
                              </a:solidFill>
                              <a:latin typeface="Cambria Math" panose="02040503050406030204" pitchFamily="18" charset="0"/>
                            </a:rPr>
                            <m:t>𝑣𝑑</m:t>
                          </m:r>
                        </m:num>
                        <m:den>
                          <m:r>
                            <a:rPr lang="en-US" sz="2600" b="0" i="1" smtClean="0">
                              <a:solidFill>
                                <a:schemeClr val="tx1"/>
                              </a:solidFill>
                              <a:latin typeface="Cambria Math" panose="02040503050406030204" pitchFamily="18" charset="0"/>
                            </a:rPr>
                            <m:t>3.73∗</m:t>
                          </m:r>
                          <m:sSup>
                            <m:sSupPr>
                              <m:ctrlPr>
                                <a:rPr lang="en-US" sz="2600" b="0" i="1" smtClean="0">
                                  <a:solidFill>
                                    <a:schemeClr val="tx1"/>
                                  </a:solidFill>
                                  <a:latin typeface="Cambria Math" panose="02040503050406030204" pitchFamily="18" charset="0"/>
                                </a:rPr>
                              </m:ctrlPr>
                            </m:sSupPr>
                            <m:e>
                              <m:r>
                                <a:rPr lang="en-US" sz="2600" b="0" i="1" smtClean="0">
                                  <a:solidFill>
                                    <a:schemeClr val="tx1"/>
                                  </a:solidFill>
                                  <a:latin typeface="Cambria Math" panose="02040503050406030204" pitchFamily="18" charset="0"/>
                                </a:rPr>
                                <m:t>10</m:t>
                              </m:r>
                            </m:e>
                            <m:sup>
                              <m:r>
                                <a:rPr lang="en-US" sz="2600" b="0" i="1" smtClean="0">
                                  <a:solidFill>
                                    <a:schemeClr val="tx1"/>
                                  </a:solidFill>
                                  <a:latin typeface="Cambria Math" panose="02040503050406030204" pitchFamily="18" charset="0"/>
                                </a:rPr>
                                <m:t>−5</m:t>
                              </m:r>
                            </m:sup>
                          </m:sSup>
                        </m:den>
                      </m:f>
                      <m:r>
                        <a:rPr lang="en-US" sz="2600" b="0" i="1" smtClean="0">
                          <a:solidFill>
                            <a:schemeClr val="tx1"/>
                          </a:solidFill>
                          <a:latin typeface="Cambria Math" panose="02040503050406030204" pitchFamily="18" charset="0"/>
                        </a:rPr>
                        <m:t> </m:t>
                      </m:r>
                    </m:oMath>
                  </m:oMathPara>
                </a14:m>
                <a:endParaRPr lang="en-US" sz="2600" dirty="0">
                  <a:solidFill>
                    <a:schemeClr val="tx1"/>
                  </a:solidFill>
                  <a:latin typeface="Arial" panose="020B0604020202020204" pitchFamily="34" charset="0"/>
                  <a:cs typeface="Arial" panose="020B0604020202020204" pitchFamily="34" charset="0"/>
                </a:endParaRPr>
              </a:p>
            </p:txBody>
          </p:sp>
        </mc:Choice>
        <mc:Fallback xmlns="">
          <p:sp>
            <p:nvSpPr>
              <p:cNvPr id="5" name="TextBox 4"/>
              <p:cNvSpPr txBox="1">
                <a:spLocks noRot="1" noChangeAspect="1" noMove="1" noResize="1" noEditPoints="1" noAdjustHandles="1" noChangeArrowheads="1" noChangeShapeType="1" noTextEdit="1"/>
              </p:cNvSpPr>
              <p:nvPr/>
            </p:nvSpPr>
            <p:spPr>
              <a:xfrm>
                <a:off x="150098" y="3547159"/>
                <a:ext cx="5066449" cy="764825"/>
              </a:xfrm>
              <a:prstGeom prst="rect">
                <a:avLst/>
              </a:prstGeom>
              <a:blipFill>
                <a:blip r:embed="rId2"/>
                <a:stretch>
                  <a:fillRect/>
                </a:stretch>
              </a:blipFill>
            </p:spPr>
            <p:txBody>
              <a:bodyPr/>
              <a:lstStyle/>
              <a:p>
                <a:r>
                  <a:rPr lang="en-US">
                    <a:noFill/>
                  </a:rPr>
                  <a:t> </a:t>
                </a:r>
              </a:p>
            </p:txBody>
          </p:sp>
        </mc:Fallback>
      </mc:AlternateContent>
      <p:sp>
        <p:nvSpPr>
          <p:cNvPr id="6" name="TextBox 5"/>
          <p:cNvSpPr txBox="1"/>
          <p:nvPr/>
        </p:nvSpPr>
        <p:spPr>
          <a:xfrm>
            <a:off x="5436973" y="2632757"/>
            <a:ext cx="3793526" cy="738664"/>
          </a:xfrm>
          <a:prstGeom prst="rect">
            <a:avLst/>
          </a:prstGeom>
          <a:noFill/>
        </p:spPr>
        <p:txBody>
          <a:bodyPr wrap="square" lIns="0" tIns="0" rIns="0" bIns="0" rtlCol="0">
            <a:spAutoFit/>
          </a:bodyPr>
          <a:lstStyle/>
          <a:p>
            <a:r>
              <a:rPr lang="en-US" sz="2400" b="1" dirty="0">
                <a:solidFill>
                  <a:schemeClr val="tx1"/>
                </a:solidFill>
                <a:latin typeface="Arial" panose="020B0604020202020204" pitchFamily="34" charset="0"/>
                <a:ea typeface="Cambria Math" panose="02040503050406030204" pitchFamily="18" charset="0"/>
                <a:cs typeface="Arial" panose="020B0604020202020204" pitchFamily="34" charset="0"/>
              </a:rPr>
              <a:t>Force equation </a:t>
            </a:r>
            <a:r>
              <a:rPr lang="en-US" sz="2400" dirty="0">
                <a:solidFill>
                  <a:schemeClr val="tx1"/>
                </a:solidFill>
                <a:latin typeface="Arial" panose="020B0604020202020204" pitchFamily="34" charset="0"/>
                <a:ea typeface="Cambria Math" panose="02040503050406030204" pitchFamily="18" charset="0"/>
                <a:cs typeface="Arial" panose="020B0604020202020204" pitchFamily="34" charset="0"/>
              </a:rPr>
              <a:t>as a function of acceleration: </a:t>
            </a:r>
          </a:p>
        </p:txBody>
      </p:sp>
      <mc:AlternateContent xmlns:mc="http://schemas.openxmlformats.org/markup-compatibility/2006" xmlns:a14="http://schemas.microsoft.com/office/drawing/2010/main">
        <mc:Choice Requires="a14">
          <p:sp>
            <p:nvSpPr>
              <p:cNvPr id="7" name="TextBox 6"/>
              <p:cNvSpPr txBox="1"/>
              <p:nvPr/>
            </p:nvSpPr>
            <p:spPr>
              <a:xfrm>
                <a:off x="156499" y="4408983"/>
                <a:ext cx="5280474" cy="2312493"/>
              </a:xfrm>
              <a:prstGeom prst="rect">
                <a:avLst/>
              </a:prstGeom>
              <a:noFill/>
            </p:spPr>
            <p:txBody>
              <a:bodyPr wrap="square" rtlCol="0">
                <a:spAutoFit/>
              </a:bodyPr>
              <a:lstStyle/>
              <a:p>
                <a:r>
                  <a:rPr lang="en-US" sz="2400" dirty="0">
                    <a:solidFill>
                      <a:schemeClr val="tx1"/>
                    </a:solidFill>
                    <a:latin typeface="+mj-lt"/>
                  </a:rPr>
                  <a:t>Where the density (</a:t>
                </a:r>
                <a14:m>
                  <m:oMath xmlns:m="http://schemas.openxmlformats.org/officeDocument/2006/math">
                    <m:r>
                      <a:rPr lang="en-US" sz="2400" i="1" dirty="0" smtClean="0">
                        <a:solidFill>
                          <a:schemeClr val="tx1"/>
                        </a:solidFill>
                        <a:latin typeface="Cambria Math" panose="02040503050406030204" pitchFamily="18" charset="0"/>
                      </a:rPr>
                      <m:t>1000</m:t>
                    </m:r>
                  </m:oMath>
                </a14:m>
                <a:r>
                  <a:rPr lang="en-US" sz="2400" dirty="0">
                    <a:latin typeface="+mj-lt"/>
                  </a:rPr>
                  <a:t>) of the fluid and dynamic viscosity </a:t>
                </a:r>
              </a:p>
              <a:p>
                <a:r>
                  <a:rPr lang="en-US" sz="2400" dirty="0">
                    <a:latin typeface="+mj-lt"/>
                  </a:rPr>
                  <a:t>(</a:t>
                </a:r>
                <a14:m>
                  <m:oMath xmlns:m="http://schemas.openxmlformats.org/officeDocument/2006/math">
                    <m:r>
                      <a:rPr lang="en-US" sz="2400" i="1">
                        <a:latin typeface="Cambria Math" panose="02040503050406030204" pitchFamily="18" charset="0"/>
                      </a:rPr>
                      <m:t>3.73∗</m:t>
                    </m:r>
                    <m:sSup>
                      <m:sSupPr>
                        <m:ctrlPr>
                          <a:rPr lang="en-US" sz="2400" i="1">
                            <a:latin typeface="Cambria Math" panose="02040503050406030204" pitchFamily="18" charset="0"/>
                          </a:rPr>
                        </m:ctrlPr>
                      </m:sSupPr>
                      <m:e>
                        <m:r>
                          <a:rPr lang="en-US" sz="2400" i="1">
                            <a:latin typeface="Cambria Math" panose="02040503050406030204" pitchFamily="18" charset="0"/>
                          </a:rPr>
                          <m:t>10</m:t>
                        </m:r>
                      </m:e>
                      <m:sup>
                        <m:r>
                          <a:rPr lang="en-US" sz="2400" i="1">
                            <a:latin typeface="Cambria Math" panose="02040503050406030204" pitchFamily="18" charset="0"/>
                          </a:rPr>
                          <m:t>−5</m:t>
                        </m:r>
                      </m:sup>
                    </m:sSup>
                  </m:oMath>
                </a14:m>
                <a:r>
                  <a:rPr lang="en-US" sz="2400" dirty="0">
                    <a:latin typeface="+mj-lt"/>
                  </a:rPr>
                  <a:t>) of the fluid are the parameters. </a:t>
                </a:r>
              </a:p>
              <a:p>
                <a:r>
                  <a:rPr lang="en-US" sz="2400" dirty="0">
                    <a:solidFill>
                      <a:schemeClr val="tx1"/>
                    </a:solidFill>
                    <a:latin typeface="+mj-lt"/>
                  </a:rPr>
                  <a:t>Velocity (</a:t>
                </a:r>
                <a14:m>
                  <m:oMath xmlns:m="http://schemas.openxmlformats.org/officeDocument/2006/math">
                    <m:r>
                      <a:rPr lang="en-US" sz="2400" i="1">
                        <a:solidFill>
                          <a:schemeClr val="tx1"/>
                        </a:solidFill>
                        <a:latin typeface="Cambria Math" panose="02040503050406030204" pitchFamily="18" charset="0"/>
                      </a:rPr>
                      <m:t>𝑣</m:t>
                    </m:r>
                  </m:oMath>
                </a14:m>
                <a:r>
                  <a:rPr lang="en-US" sz="2400" dirty="0">
                    <a:solidFill>
                      <a:schemeClr val="tx1"/>
                    </a:solidFill>
                    <a:latin typeface="+mj-lt"/>
                  </a:rPr>
                  <a:t>) and </a:t>
                </a:r>
                <a:r>
                  <a:rPr lang="en-US" sz="2400" dirty="0">
                    <a:latin typeface="+mj-lt"/>
                  </a:rPr>
                  <a:t>characteristic length (d) are the variables</a:t>
                </a:r>
                <a:endParaRPr lang="en-US" sz="2400" dirty="0">
                  <a:solidFill>
                    <a:schemeClr val="tx1"/>
                  </a:solidFill>
                  <a:latin typeface="+mj-lt"/>
                </a:endParaRPr>
              </a:p>
            </p:txBody>
          </p:sp>
        </mc:Choice>
        <mc:Fallback xmlns="">
          <p:sp>
            <p:nvSpPr>
              <p:cNvPr id="7" name="TextBox 6"/>
              <p:cNvSpPr txBox="1">
                <a:spLocks noRot="1" noChangeAspect="1" noMove="1" noResize="1" noEditPoints="1" noAdjustHandles="1" noChangeArrowheads="1" noChangeShapeType="1" noTextEdit="1"/>
              </p:cNvSpPr>
              <p:nvPr/>
            </p:nvSpPr>
            <p:spPr>
              <a:xfrm>
                <a:off x="156499" y="4408983"/>
                <a:ext cx="5280474" cy="2312493"/>
              </a:xfrm>
              <a:prstGeom prst="rect">
                <a:avLst/>
              </a:prstGeom>
              <a:blipFill>
                <a:blip r:embed="rId3"/>
                <a:stretch>
                  <a:fillRect l="-1848" t="-1842" b="-552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 name="TextBox 7"/>
              <p:cNvSpPr txBox="1"/>
              <p:nvPr/>
            </p:nvSpPr>
            <p:spPr>
              <a:xfrm>
                <a:off x="5540215" y="4444495"/>
                <a:ext cx="3533773" cy="1938992"/>
              </a:xfrm>
              <a:prstGeom prst="rect">
                <a:avLst/>
              </a:prstGeom>
              <a:noFill/>
            </p:spPr>
            <p:txBody>
              <a:bodyPr wrap="square" rtlCol="0">
                <a:spAutoFit/>
              </a:bodyPr>
              <a:lstStyle/>
              <a:p>
                <a:r>
                  <a:rPr lang="en-US" sz="2400" dirty="0">
                    <a:latin typeface="+mj-lt"/>
                  </a:rPr>
                  <a:t>Where the </a:t>
                </a:r>
                <a:r>
                  <a:rPr lang="en-US" sz="2400" dirty="0">
                    <a:solidFill>
                      <a:schemeClr val="tx1"/>
                    </a:solidFill>
                    <a:latin typeface="+mj-lt"/>
                  </a:rPr>
                  <a:t>mass (</a:t>
                </a:r>
                <a14:m>
                  <m:oMath xmlns:m="http://schemas.openxmlformats.org/officeDocument/2006/math">
                    <m:r>
                      <a:rPr lang="en-US" sz="2400" i="1">
                        <a:solidFill>
                          <a:schemeClr val="tx1"/>
                        </a:solidFill>
                        <a:latin typeface="Cambria Math" panose="02040503050406030204" pitchFamily="18" charset="0"/>
                        <a:ea typeface="Cambria Math" panose="02040503050406030204" pitchFamily="18" charset="0"/>
                      </a:rPr>
                      <m:t>𝑚</m:t>
                    </m:r>
                  </m:oMath>
                </a14:m>
                <a:r>
                  <a:rPr lang="en-US" sz="2400" dirty="0">
                    <a:solidFill>
                      <a:schemeClr val="tx1"/>
                    </a:solidFill>
                    <a:latin typeface="+mj-lt"/>
                  </a:rPr>
                  <a:t>) of the function is the parameter and acceleration (</a:t>
                </a:r>
                <a14:m>
                  <m:oMath xmlns:m="http://schemas.openxmlformats.org/officeDocument/2006/math">
                    <m:r>
                      <a:rPr lang="en-US" sz="2400" i="1">
                        <a:solidFill>
                          <a:schemeClr val="tx1"/>
                        </a:solidFill>
                        <a:latin typeface="Cambria Math" panose="02040503050406030204" pitchFamily="18" charset="0"/>
                        <a:ea typeface="Cambria Math" panose="02040503050406030204" pitchFamily="18" charset="0"/>
                      </a:rPr>
                      <m:t>𝑎</m:t>
                    </m:r>
                  </m:oMath>
                </a14:m>
                <a:r>
                  <a:rPr lang="en-US" sz="2400" dirty="0">
                    <a:solidFill>
                      <a:schemeClr val="tx1"/>
                    </a:solidFill>
                    <a:latin typeface="+mj-lt"/>
                    <a:ea typeface="Cambria Math" panose="02040503050406030204" pitchFamily="18" charset="0"/>
                  </a:rPr>
                  <a:t>) is a variable </a:t>
                </a:r>
              </a:p>
            </p:txBody>
          </p:sp>
        </mc:Choice>
        <mc:Fallback xmlns="">
          <p:sp>
            <p:nvSpPr>
              <p:cNvPr id="8" name="TextBox 7"/>
              <p:cNvSpPr txBox="1">
                <a:spLocks noRot="1" noChangeAspect="1" noMove="1" noResize="1" noEditPoints="1" noAdjustHandles="1" noChangeArrowheads="1" noChangeShapeType="1" noTextEdit="1"/>
              </p:cNvSpPr>
              <p:nvPr/>
            </p:nvSpPr>
            <p:spPr>
              <a:xfrm>
                <a:off x="5540215" y="4444495"/>
                <a:ext cx="3533773" cy="1938992"/>
              </a:xfrm>
              <a:prstGeom prst="rect">
                <a:avLst/>
              </a:prstGeom>
              <a:blipFill>
                <a:blip r:embed="rId4"/>
                <a:stretch>
                  <a:fillRect l="-2759" t="-2201" b="-6604"/>
                </a:stretch>
              </a:blipFill>
            </p:spPr>
            <p:txBody>
              <a:bodyPr/>
              <a:lstStyle/>
              <a:p>
                <a:r>
                  <a:rPr lang="en-US">
                    <a:noFill/>
                  </a:rPr>
                  <a:t> </a:t>
                </a:r>
              </a:p>
            </p:txBody>
          </p:sp>
        </mc:Fallback>
      </mc:AlternateContent>
      <p:sp>
        <p:nvSpPr>
          <p:cNvPr id="9" name="Slide Number Placeholder 8"/>
          <p:cNvSpPr>
            <a:spLocks noGrp="1"/>
          </p:cNvSpPr>
          <p:nvPr>
            <p:ph type="sldNum" sz="quarter" idx="12"/>
          </p:nvPr>
        </p:nvSpPr>
        <p:spPr/>
        <p:txBody>
          <a:bodyPr/>
          <a:lstStyle/>
          <a:p>
            <a:fld id="{E866E855-E3FF-42DA-BFB6-0705A1B43F6D}" type="slidenum">
              <a:rPr lang="en-US" smtClean="0"/>
              <a:t>18</a:t>
            </a:fld>
            <a:endParaRPr lang="en-US"/>
          </a:p>
        </p:txBody>
      </p:sp>
      <p:cxnSp>
        <p:nvCxnSpPr>
          <p:cNvPr id="10" name="Straight Connector 9"/>
          <p:cNvCxnSpPr/>
          <p:nvPr/>
        </p:nvCxnSpPr>
        <p:spPr>
          <a:xfrm>
            <a:off x="5269815" y="2597249"/>
            <a:ext cx="81030" cy="4260751"/>
          </a:xfrm>
          <a:prstGeom prst="line">
            <a:avLst/>
          </a:prstGeom>
        </p:spPr>
        <p:style>
          <a:lnRef idx="3">
            <a:schemeClr val="dk1"/>
          </a:lnRef>
          <a:fillRef idx="0">
            <a:schemeClr val="dk1"/>
          </a:fillRef>
          <a:effectRef idx="2">
            <a:schemeClr val="dk1"/>
          </a:effectRef>
          <a:fontRef idx="minor">
            <a:schemeClr val="tx1"/>
          </a:fontRef>
        </p:style>
      </p:cxnSp>
      <p:sp>
        <p:nvSpPr>
          <p:cNvPr id="11" name="Title 1">
            <a:extLst>
              <a:ext uri="{FF2B5EF4-FFF2-40B4-BE49-F238E27FC236}">
                <a16:creationId xmlns:a16="http://schemas.microsoft.com/office/drawing/2014/main" xmlns="" id="{84CC0030-5448-4956-BA0F-9EF53BC2EABA}"/>
              </a:ext>
            </a:extLst>
          </p:cNvPr>
          <p:cNvSpPr txBox="1">
            <a:spLocks/>
          </p:cNvSpPr>
          <p:nvPr/>
        </p:nvSpPr>
        <p:spPr>
          <a:xfrm>
            <a:off x="457200" y="274638"/>
            <a:ext cx="8229600" cy="11430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dirty="0"/>
              <a:t>Parameters</a:t>
            </a:r>
          </a:p>
        </p:txBody>
      </p:sp>
      <p:sp>
        <p:nvSpPr>
          <p:cNvPr id="13" name="Rectangle 12">
            <a:extLst>
              <a:ext uri="{FF2B5EF4-FFF2-40B4-BE49-F238E27FC236}">
                <a16:creationId xmlns:a16="http://schemas.microsoft.com/office/drawing/2014/main" xmlns="" id="{C082FB91-AB68-41FA-8B66-762A15C9E269}"/>
              </a:ext>
            </a:extLst>
          </p:cNvPr>
          <p:cNvSpPr/>
          <p:nvPr/>
        </p:nvSpPr>
        <p:spPr>
          <a:xfrm>
            <a:off x="725577" y="3562363"/>
            <a:ext cx="4572000" cy="369332"/>
          </a:xfrm>
          <a:prstGeom prst="rect">
            <a:avLst/>
          </a:prstGeom>
        </p:spPr>
        <p:txBody>
          <a:bodyPr>
            <a:spAutoFit/>
          </a:bodyPr>
          <a:lstStyle/>
          <a:p>
            <a:endParaRPr lang="en-US" i="1" dirty="0">
              <a:latin typeface="+mj-lt"/>
              <a:cs typeface="Arial" panose="020B0604020202020204" pitchFamily="34" charset="0"/>
            </a:endParaRPr>
          </a:p>
        </p:txBody>
      </p:sp>
      <p:sp>
        <p:nvSpPr>
          <p:cNvPr id="15" name="Rectangle 14">
            <a:extLst>
              <a:ext uri="{FF2B5EF4-FFF2-40B4-BE49-F238E27FC236}">
                <a16:creationId xmlns:a16="http://schemas.microsoft.com/office/drawing/2014/main" xmlns="" id="{4894A002-AE36-45A8-B65B-A108BF3A8C3F}"/>
              </a:ext>
            </a:extLst>
          </p:cNvPr>
          <p:cNvSpPr/>
          <p:nvPr/>
        </p:nvSpPr>
        <p:spPr>
          <a:xfrm>
            <a:off x="229941" y="2620968"/>
            <a:ext cx="5126001" cy="830997"/>
          </a:xfrm>
          <a:prstGeom prst="rect">
            <a:avLst/>
          </a:prstGeom>
        </p:spPr>
        <p:txBody>
          <a:bodyPr wrap="square">
            <a:spAutoFit/>
          </a:bodyPr>
          <a:lstStyle/>
          <a:p>
            <a:r>
              <a:rPr lang="en-US" sz="2400" b="1" dirty="0"/>
              <a:t>Reynolds Number </a:t>
            </a:r>
            <a:r>
              <a:rPr lang="en-US" sz="2400" dirty="0"/>
              <a:t>as a function </a:t>
            </a:r>
          </a:p>
          <a:p>
            <a:r>
              <a:rPr lang="en-US" sz="2400" dirty="0"/>
              <a:t>of velocity and length of fluid:</a:t>
            </a:r>
          </a:p>
        </p:txBody>
      </p:sp>
      <mc:AlternateContent xmlns:mc="http://schemas.openxmlformats.org/markup-compatibility/2006" xmlns:a14="http://schemas.microsoft.com/office/drawing/2010/main">
        <mc:Choice Requires="a14">
          <p:sp>
            <p:nvSpPr>
              <p:cNvPr id="17" name="TextBox 16">
                <a:extLst>
                  <a:ext uri="{FF2B5EF4-FFF2-40B4-BE49-F238E27FC236}">
                    <a16:creationId xmlns:a16="http://schemas.microsoft.com/office/drawing/2014/main" xmlns="" id="{47A4C6DC-F346-4636-AD66-B1F43D238E6F}"/>
                  </a:ext>
                </a:extLst>
              </p:cNvPr>
              <p:cNvSpPr txBox="1"/>
              <p:nvPr/>
            </p:nvSpPr>
            <p:spPr>
              <a:xfrm>
                <a:off x="5280462" y="3792986"/>
                <a:ext cx="3793526" cy="369332"/>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sz="2400" b="0" i="1" smtClean="0">
                          <a:solidFill>
                            <a:schemeClr val="tx1"/>
                          </a:solidFill>
                          <a:latin typeface="Cambria Math" panose="02040503050406030204" pitchFamily="18" charset="0"/>
                          <a:ea typeface="Cambria Math" panose="02040503050406030204" pitchFamily="18" charset="0"/>
                        </a:rPr>
                        <m:t>𝐹</m:t>
                      </m:r>
                      <m:d>
                        <m:dPr>
                          <m:ctrlPr>
                            <a:rPr lang="en-US" sz="2400" b="0" i="1" smtClean="0">
                              <a:solidFill>
                                <a:schemeClr val="tx1"/>
                              </a:solidFill>
                              <a:latin typeface="Cambria Math" panose="02040503050406030204" pitchFamily="18" charset="0"/>
                              <a:ea typeface="Cambria Math" panose="02040503050406030204" pitchFamily="18" charset="0"/>
                            </a:rPr>
                          </m:ctrlPr>
                        </m:dPr>
                        <m:e>
                          <m:r>
                            <a:rPr lang="en-US" sz="2400" b="0" i="1" smtClean="0">
                              <a:solidFill>
                                <a:schemeClr val="tx1"/>
                              </a:solidFill>
                              <a:latin typeface="Cambria Math" panose="02040503050406030204" pitchFamily="18" charset="0"/>
                              <a:ea typeface="Cambria Math" panose="02040503050406030204" pitchFamily="18" charset="0"/>
                            </a:rPr>
                            <m:t>𝑎</m:t>
                          </m:r>
                        </m:e>
                      </m:d>
                      <m:r>
                        <a:rPr lang="en-US" sz="2400" b="0" i="1" smtClean="0">
                          <a:solidFill>
                            <a:schemeClr val="tx1"/>
                          </a:solidFill>
                          <a:latin typeface="Cambria Math" panose="02040503050406030204" pitchFamily="18" charset="0"/>
                          <a:ea typeface="Cambria Math" panose="02040503050406030204" pitchFamily="18" charset="0"/>
                        </a:rPr>
                        <m:t>=50∗</m:t>
                      </m:r>
                      <m:r>
                        <a:rPr lang="en-US" sz="2400" b="0" i="1" smtClean="0">
                          <a:solidFill>
                            <a:schemeClr val="tx1"/>
                          </a:solidFill>
                          <a:latin typeface="Cambria Math" panose="02040503050406030204" pitchFamily="18" charset="0"/>
                          <a:ea typeface="Cambria Math" panose="02040503050406030204" pitchFamily="18" charset="0"/>
                        </a:rPr>
                        <m:t>𝑎</m:t>
                      </m:r>
                    </m:oMath>
                  </m:oMathPara>
                </a14:m>
                <a:endParaRPr lang="en-US" sz="2400" dirty="0">
                  <a:solidFill>
                    <a:schemeClr val="tx1"/>
                  </a:solidFill>
                  <a:latin typeface="Arial" panose="020B0604020202020204" pitchFamily="34" charset="0"/>
                  <a:ea typeface="Cambria Math" panose="02040503050406030204" pitchFamily="18" charset="0"/>
                  <a:cs typeface="Arial" panose="020B0604020202020204" pitchFamily="34" charset="0"/>
                </a:endParaRPr>
              </a:p>
            </p:txBody>
          </p:sp>
        </mc:Choice>
        <mc:Fallback xmlns="">
          <p:sp>
            <p:nvSpPr>
              <p:cNvPr id="17" name="TextBox 16">
                <a:extLst>
                  <a:ext uri="{FF2B5EF4-FFF2-40B4-BE49-F238E27FC236}">
                    <a16:creationId xmlns:a16="http://schemas.microsoft.com/office/drawing/2014/main" id="{47A4C6DC-F346-4636-AD66-B1F43D238E6F}"/>
                  </a:ext>
                </a:extLst>
              </p:cNvPr>
              <p:cNvSpPr txBox="1">
                <a:spLocks noRot="1" noChangeAspect="1" noMove="1" noResize="1" noEditPoints="1" noAdjustHandles="1" noChangeArrowheads="1" noChangeShapeType="1" noTextEdit="1"/>
              </p:cNvSpPr>
              <p:nvPr/>
            </p:nvSpPr>
            <p:spPr>
              <a:xfrm>
                <a:off x="5280462" y="3792986"/>
                <a:ext cx="3793526" cy="369332"/>
              </a:xfrm>
              <a:prstGeom prst="rect">
                <a:avLst/>
              </a:prstGeom>
              <a:blipFill>
                <a:blip r:embed="rId5"/>
                <a:stretch>
                  <a:fillRect b="-11475"/>
                </a:stretch>
              </a:blipFill>
            </p:spPr>
            <p:txBody>
              <a:bodyPr/>
              <a:lstStyle/>
              <a:p>
                <a:r>
                  <a:rPr lang="en-US">
                    <a:noFill/>
                  </a:rPr>
                  <a:t> </a:t>
                </a:r>
              </a:p>
            </p:txBody>
          </p:sp>
        </mc:Fallback>
      </mc:AlternateContent>
    </p:spTree>
    <p:extLst>
      <p:ext uri="{BB962C8B-B14F-4D97-AF65-F5344CB8AC3E}">
        <p14:creationId xmlns:p14="http://schemas.microsoft.com/office/powerpoint/2010/main" val="259760893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3608173" y="609485"/>
            <a:ext cx="5535827" cy="5036713"/>
          </a:xfrm>
          <a:prstGeom prst="rect">
            <a:avLst/>
          </a:prstGeom>
        </p:spPr>
      </p:pic>
      <p:sp>
        <p:nvSpPr>
          <p:cNvPr id="5" name="TextBox 4"/>
          <p:cNvSpPr txBox="1"/>
          <p:nvPr/>
        </p:nvSpPr>
        <p:spPr>
          <a:xfrm>
            <a:off x="74141" y="626410"/>
            <a:ext cx="4053975" cy="6740307"/>
          </a:xfrm>
          <a:prstGeom prst="rect">
            <a:avLst/>
          </a:prstGeom>
          <a:noFill/>
        </p:spPr>
        <p:txBody>
          <a:bodyPr wrap="square" rtlCol="0">
            <a:spAutoFit/>
          </a:bodyPr>
          <a:lstStyle/>
          <a:p>
            <a:r>
              <a:rPr lang="en-US" sz="2400" dirty="0"/>
              <a:t>How the extraneous variables affect measured data can be described as noise and interference.</a:t>
            </a:r>
          </a:p>
          <a:p>
            <a:r>
              <a:rPr lang="en-US" sz="2400" dirty="0"/>
              <a:t> </a:t>
            </a:r>
          </a:p>
          <a:p>
            <a:r>
              <a:rPr lang="en-US" sz="2400" b="1" u="sng" dirty="0"/>
              <a:t>What is Noise</a:t>
            </a:r>
          </a:p>
          <a:p>
            <a:r>
              <a:rPr lang="en-US" sz="2400" dirty="0"/>
              <a:t>Noise is the random variation of the measured value as an effect of the variation of the extraneous variable [1]. </a:t>
            </a:r>
          </a:p>
          <a:p>
            <a:endParaRPr lang="en-US" sz="2400" dirty="0"/>
          </a:p>
          <a:p>
            <a:r>
              <a:rPr lang="en-US" sz="2400" b="1" u="sng" dirty="0"/>
              <a:t>What does Noise do to the results</a:t>
            </a:r>
          </a:p>
          <a:p>
            <a:r>
              <a:rPr lang="en-US" sz="2400" dirty="0"/>
              <a:t>Noise causes an increase in the scatter of the data [1]. </a:t>
            </a:r>
          </a:p>
          <a:p>
            <a:endParaRPr lang="en-US" sz="2400" dirty="0"/>
          </a:p>
          <a:p>
            <a:endParaRPr lang="en-US" sz="2400" dirty="0"/>
          </a:p>
        </p:txBody>
      </p:sp>
      <p:sp>
        <p:nvSpPr>
          <p:cNvPr id="7" name="TextBox 6"/>
          <p:cNvSpPr txBox="1"/>
          <p:nvPr/>
        </p:nvSpPr>
        <p:spPr>
          <a:xfrm>
            <a:off x="4754264" y="5611713"/>
            <a:ext cx="4389736" cy="369332"/>
          </a:xfrm>
          <a:prstGeom prst="rect">
            <a:avLst/>
          </a:prstGeom>
          <a:noFill/>
        </p:spPr>
        <p:txBody>
          <a:bodyPr wrap="square" rtlCol="0">
            <a:spAutoFit/>
          </a:bodyPr>
          <a:lstStyle/>
          <a:p>
            <a:r>
              <a:rPr lang="en-US" b="1" dirty="0"/>
              <a:t>Figure 5: Signal with noise [1] </a:t>
            </a:r>
          </a:p>
        </p:txBody>
      </p:sp>
      <p:sp>
        <p:nvSpPr>
          <p:cNvPr id="8" name="Slide Number Placeholder 7"/>
          <p:cNvSpPr>
            <a:spLocks noGrp="1"/>
          </p:cNvSpPr>
          <p:nvPr>
            <p:ph type="sldNum" sz="quarter" idx="12"/>
          </p:nvPr>
        </p:nvSpPr>
        <p:spPr/>
        <p:txBody>
          <a:bodyPr/>
          <a:lstStyle/>
          <a:p>
            <a:fld id="{E866E855-E3FF-42DA-BFB6-0705A1B43F6D}" type="slidenum">
              <a:rPr lang="en-US" smtClean="0">
                <a:solidFill>
                  <a:schemeClr val="tx1"/>
                </a:solidFill>
              </a:rPr>
              <a:t>19</a:t>
            </a:fld>
            <a:endParaRPr lang="en-US">
              <a:solidFill>
                <a:schemeClr val="tx1"/>
              </a:solidFill>
            </a:endParaRPr>
          </a:p>
        </p:txBody>
      </p:sp>
      <p:sp>
        <p:nvSpPr>
          <p:cNvPr id="9" name="Title 1">
            <a:extLst>
              <a:ext uri="{FF2B5EF4-FFF2-40B4-BE49-F238E27FC236}">
                <a16:creationId xmlns:a16="http://schemas.microsoft.com/office/drawing/2014/main" xmlns="" id="{061355CB-9867-495D-A163-15434F1FA44A}"/>
              </a:ext>
            </a:extLst>
          </p:cNvPr>
          <p:cNvSpPr txBox="1">
            <a:spLocks/>
          </p:cNvSpPr>
          <p:nvPr/>
        </p:nvSpPr>
        <p:spPr>
          <a:xfrm>
            <a:off x="457200" y="274638"/>
            <a:ext cx="8229600" cy="11430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dirty="0"/>
              <a:t>Noise and Interference</a:t>
            </a:r>
          </a:p>
        </p:txBody>
      </p:sp>
    </p:spTree>
    <p:extLst>
      <p:ext uri="{BB962C8B-B14F-4D97-AF65-F5344CB8AC3E}">
        <p14:creationId xmlns:p14="http://schemas.microsoft.com/office/powerpoint/2010/main" val="11476793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txBox="1">
            <a:spLocks/>
          </p:cNvSpPr>
          <p:nvPr/>
        </p:nvSpPr>
        <p:spPr>
          <a:xfrm>
            <a:off x="914400" y="1600200"/>
            <a:ext cx="8153400" cy="303678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3200" dirty="0">
                <a:cs typeface="Times New Roman" panose="02020603050405020304" pitchFamily="18" charset="0"/>
              </a:rPr>
              <a:t>General Experimental Test Characteristics: </a:t>
            </a:r>
          </a:p>
          <a:p>
            <a:pPr marL="971550" lvl="1" indent="-514350"/>
            <a:r>
              <a:rPr lang="en-US" sz="3200" dirty="0">
                <a:cs typeface="Times New Roman" panose="02020603050405020304" pitchFamily="18" charset="0"/>
              </a:rPr>
              <a:t>Variables</a:t>
            </a:r>
            <a:endParaRPr lang="en-US" sz="3200" b="1" dirty="0">
              <a:cs typeface="Times New Roman" panose="02020603050405020304" pitchFamily="18" charset="0"/>
            </a:endParaRPr>
          </a:p>
          <a:p>
            <a:pPr marL="971550" lvl="1" indent="-514350"/>
            <a:r>
              <a:rPr lang="en-US" sz="3200" dirty="0">
                <a:cs typeface="Times New Roman" panose="02020603050405020304" pitchFamily="18" charset="0"/>
              </a:rPr>
              <a:t>Parameters</a:t>
            </a:r>
          </a:p>
          <a:p>
            <a:pPr marL="971550" lvl="1" indent="-514350"/>
            <a:r>
              <a:rPr lang="en-US" sz="3200" dirty="0">
                <a:cs typeface="Times New Roman" panose="02020603050405020304" pitchFamily="18" charset="0"/>
              </a:rPr>
              <a:t>Noise and Interference </a:t>
            </a:r>
          </a:p>
          <a:p>
            <a:pPr marL="971550" lvl="1" indent="-514350"/>
            <a:r>
              <a:rPr lang="en-US" sz="3200" dirty="0">
                <a:cs typeface="Times New Roman" panose="02020603050405020304" pitchFamily="18" charset="0"/>
              </a:rPr>
              <a:t>Random Tests</a:t>
            </a:r>
          </a:p>
          <a:p>
            <a:pPr marL="971550" lvl="1" indent="-514350"/>
            <a:r>
              <a:rPr lang="en-US" sz="3200" dirty="0">
                <a:cs typeface="Times New Roman" panose="02020603050405020304" pitchFamily="18" charset="0"/>
              </a:rPr>
              <a:t>Replication and Repetition</a:t>
            </a:r>
          </a:p>
          <a:p>
            <a:endParaRPr lang="en-US" sz="3200" dirty="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fld id="{E866E855-E3FF-42DA-BFB6-0705A1B43F6D}" type="slidenum">
              <a:rPr lang="en-US" smtClean="0">
                <a:solidFill>
                  <a:schemeClr val="tx1"/>
                </a:solidFill>
              </a:rPr>
              <a:t>2</a:t>
            </a:fld>
            <a:endParaRPr lang="en-US">
              <a:solidFill>
                <a:schemeClr val="tx1"/>
              </a:solidFill>
            </a:endParaRPr>
          </a:p>
        </p:txBody>
      </p:sp>
      <p:sp>
        <p:nvSpPr>
          <p:cNvPr id="6" name="Title 1">
            <a:extLst>
              <a:ext uri="{FF2B5EF4-FFF2-40B4-BE49-F238E27FC236}">
                <a16:creationId xmlns:a16="http://schemas.microsoft.com/office/drawing/2014/main" xmlns="" id="{48788F8C-E120-49B5-8BA4-2CBA710EDDC7}"/>
              </a:ext>
            </a:extLst>
          </p:cNvPr>
          <p:cNvSpPr txBox="1">
            <a:spLocks/>
          </p:cNvSpPr>
          <p:nvPr/>
        </p:nvSpPr>
        <p:spPr>
          <a:xfrm>
            <a:off x="457200" y="274638"/>
            <a:ext cx="8229600" cy="1143000"/>
          </a:xfrm>
          <a:prstGeom prst="rect">
            <a:avLst/>
          </a:prstGeom>
        </p:spPr>
        <p:txBody>
          <a:bodyPr anchor="ct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lvl="1" indent="-514350" algn="ctr"/>
            <a:r>
              <a:rPr lang="en-US" sz="3200" dirty="0">
                <a:cs typeface="Times New Roman" panose="02020603050405020304" pitchFamily="18" charset="0"/>
              </a:rPr>
              <a:t>Outline</a:t>
            </a:r>
          </a:p>
        </p:txBody>
      </p:sp>
    </p:spTree>
    <p:extLst>
      <p:ext uri="{BB962C8B-B14F-4D97-AF65-F5344CB8AC3E}">
        <p14:creationId xmlns:p14="http://schemas.microsoft.com/office/powerpoint/2010/main" val="67282636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644997"/>
            <a:ext cx="4423719" cy="5338555"/>
          </a:xfrm>
          <a:prstGeom prst="rect">
            <a:avLst/>
          </a:prstGeom>
        </p:spPr>
      </p:pic>
      <p:pic>
        <p:nvPicPr>
          <p:cNvPr id="5" name="Picture 4"/>
          <p:cNvPicPr>
            <a:picLocks noChangeAspect="1"/>
          </p:cNvPicPr>
          <p:nvPr/>
        </p:nvPicPr>
        <p:blipFill>
          <a:blip r:embed="rId3"/>
          <a:stretch>
            <a:fillRect/>
          </a:stretch>
        </p:blipFill>
        <p:spPr>
          <a:xfrm>
            <a:off x="4423719" y="609486"/>
            <a:ext cx="4720281" cy="5338554"/>
          </a:xfrm>
          <a:prstGeom prst="rect">
            <a:avLst/>
          </a:prstGeom>
        </p:spPr>
      </p:pic>
      <p:sp>
        <p:nvSpPr>
          <p:cNvPr id="7" name="TextBox 6"/>
          <p:cNvSpPr txBox="1"/>
          <p:nvPr/>
        </p:nvSpPr>
        <p:spPr>
          <a:xfrm>
            <a:off x="5205792" y="5929189"/>
            <a:ext cx="3581300" cy="369332"/>
          </a:xfrm>
          <a:prstGeom prst="rect">
            <a:avLst/>
          </a:prstGeom>
          <a:noFill/>
        </p:spPr>
        <p:txBody>
          <a:bodyPr wrap="square" rtlCol="0">
            <a:spAutoFit/>
          </a:bodyPr>
          <a:lstStyle/>
          <a:p>
            <a:r>
              <a:rPr lang="en-US" b="1" dirty="0"/>
              <a:t>Figure 5: Signal with noise [1] </a:t>
            </a:r>
          </a:p>
        </p:txBody>
      </p:sp>
      <p:sp>
        <p:nvSpPr>
          <p:cNvPr id="8" name="TextBox 7"/>
          <p:cNvSpPr txBox="1"/>
          <p:nvPr/>
        </p:nvSpPr>
        <p:spPr>
          <a:xfrm>
            <a:off x="817585" y="5892582"/>
            <a:ext cx="4038500" cy="646331"/>
          </a:xfrm>
          <a:prstGeom prst="rect">
            <a:avLst/>
          </a:prstGeom>
          <a:noFill/>
        </p:spPr>
        <p:txBody>
          <a:bodyPr wrap="square" rtlCol="0">
            <a:spAutoFit/>
          </a:bodyPr>
          <a:lstStyle/>
          <a:p>
            <a:r>
              <a:rPr lang="en-US" b="1" dirty="0"/>
              <a:t>Figure 6:  Signal with no extraneous variables [1] </a:t>
            </a:r>
          </a:p>
        </p:txBody>
      </p:sp>
      <p:sp>
        <p:nvSpPr>
          <p:cNvPr id="2" name="Slide Number Placeholder 1"/>
          <p:cNvSpPr>
            <a:spLocks noGrp="1"/>
          </p:cNvSpPr>
          <p:nvPr>
            <p:ph type="sldNum" sz="quarter" idx="12"/>
          </p:nvPr>
        </p:nvSpPr>
        <p:spPr/>
        <p:txBody>
          <a:bodyPr/>
          <a:lstStyle/>
          <a:p>
            <a:fld id="{E866E855-E3FF-42DA-BFB6-0705A1B43F6D}" type="slidenum">
              <a:rPr lang="en-US" smtClean="0">
                <a:solidFill>
                  <a:schemeClr val="tx1"/>
                </a:solidFill>
              </a:rPr>
              <a:t>20</a:t>
            </a:fld>
            <a:endParaRPr lang="en-US" dirty="0">
              <a:solidFill>
                <a:schemeClr val="tx1"/>
              </a:solidFill>
            </a:endParaRPr>
          </a:p>
        </p:txBody>
      </p:sp>
      <p:sp>
        <p:nvSpPr>
          <p:cNvPr id="9" name="Title 1">
            <a:extLst>
              <a:ext uri="{FF2B5EF4-FFF2-40B4-BE49-F238E27FC236}">
                <a16:creationId xmlns:a16="http://schemas.microsoft.com/office/drawing/2014/main" xmlns="" id="{8E89922C-D5CC-4F8B-AC93-6B371BA69D93}"/>
              </a:ext>
            </a:extLst>
          </p:cNvPr>
          <p:cNvSpPr txBox="1">
            <a:spLocks/>
          </p:cNvSpPr>
          <p:nvPr/>
        </p:nvSpPr>
        <p:spPr>
          <a:xfrm>
            <a:off x="457200" y="274638"/>
            <a:ext cx="8229600" cy="11430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dirty="0"/>
              <a:t>Noise and Interference</a:t>
            </a:r>
          </a:p>
        </p:txBody>
      </p:sp>
    </p:spTree>
    <p:extLst>
      <p:ext uri="{BB962C8B-B14F-4D97-AF65-F5344CB8AC3E}">
        <p14:creationId xmlns:p14="http://schemas.microsoft.com/office/powerpoint/2010/main" val="337436641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3338020" y="609486"/>
            <a:ext cx="5805980" cy="5568421"/>
          </a:xfrm>
          <a:prstGeom prst="rect">
            <a:avLst/>
          </a:prstGeom>
        </p:spPr>
      </p:pic>
      <p:sp>
        <p:nvSpPr>
          <p:cNvPr id="4" name="TextBox 3"/>
          <p:cNvSpPr txBox="1"/>
          <p:nvPr/>
        </p:nvSpPr>
        <p:spPr>
          <a:xfrm>
            <a:off x="-1" y="846179"/>
            <a:ext cx="3719745" cy="5262979"/>
          </a:xfrm>
          <a:prstGeom prst="rect">
            <a:avLst/>
          </a:prstGeom>
          <a:noFill/>
        </p:spPr>
        <p:txBody>
          <a:bodyPr wrap="square" rtlCol="0">
            <a:spAutoFit/>
          </a:bodyPr>
          <a:lstStyle/>
          <a:p>
            <a:r>
              <a:rPr lang="en-US" sz="2400" b="1" u="sng" dirty="0"/>
              <a:t>What is Interference </a:t>
            </a:r>
          </a:p>
          <a:p>
            <a:r>
              <a:rPr lang="en-US" sz="2400" dirty="0"/>
              <a:t>Interference is any uncontrolled influence that causes the  signal (or test outcome) to behave differently  from its true behavior [1].</a:t>
            </a:r>
          </a:p>
          <a:p>
            <a:endParaRPr lang="en-US" sz="2400" dirty="0"/>
          </a:p>
          <a:p>
            <a:r>
              <a:rPr lang="en-US" sz="2400" b="1" u="sng" dirty="0"/>
              <a:t>What does Interference do to the results</a:t>
            </a:r>
          </a:p>
          <a:p>
            <a:r>
              <a:rPr lang="en-US" sz="2400" dirty="0"/>
              <a:t>Interference imposes a different trend that can deviate from the test [1]. </a:t>
            </a:r>
          </a:p>
          <a:p>
            <a:endParaRPr lang="en-US" sz="2400" dirty="0"/>
          </a:p>
        </p:txBody>
      </p:sp>
      <p:sp>
        <p:nvSpPr>
          <p:cNvPr id="9" name="TextBox 8"/>
          <p:cNvSpPr txBox="1"/>
          <p:nvPr/>
        </p:nvSpPr>
        <p:spPr>
          <a:xfrm>
            <a:off x="4348311" y="6124639"/>
            <a:ext cx="4653647" cy="369332"/>
          </a:xfrm>
          <a:prstGeom prst="rect">
            <a:avLst/>
          </a:prstGeom>
          <a:noFill/>
        </p:spPr>
        <p:txBody>
          <a:bodyPr wrap="square" rtlCol="0">
            <a:spAutoFit/>
          </a:bodyPr>
          <a:lstStyle/>
          <a:p>
            <a:r>
              <a:rPr lang="en-US" b="1" dirty="0"/>
              <a:t>Figure 7: Signal with interference [1] </a:t>
            </a:r>
          </a:p>
        </p:txBody>
      </p:sp>
      <p:sp>
        <p:nvSpPr>
          <p:cNvPr id="2" name="Slide Number Placeholder 1"/>
          <p:cNvSpPr>
            <a:spLocks noGrp="1"/>
          </p:cNvSpPr>
          <p:nvPr>
            <p:ph type="sldNum" sz="quarter" idx="12"/>
          </p:nvPr>
        </p:nvSpPr>
        <p:spPr/>
        <p:txBody>
          <a:bodyPr/>
          <a:lstStyle/>
          <a:p>
            <a:fld id="{E866E855-E3FF-42DA-BFB6-0705A1B43F6D}" type="slidenum">
              <a:rPr lang="en-US" smtClean="0">
                <a:solidFill>
                  <a:schemeClr val="tx1"/>
                </a:solidFill>
              </a:rPr>
              <a:t>21</a:t>
            </a:fld>
            <a:endParaRPr lang="en-US">
              <a:solidFill>
                <a:schemeClr val="tx1"/>
              </a:solidFill>
            </a:endParaRPr>
          </a:p>
        </p:txBody>
      </p:sp>
      <p:sp>
        <p:nvSpPr>
          <p:cNvPr id="10" name="Title 1">
            <a:extLst>
              <a:ext uri="{FF2B5EF4-FFF2-40B4-BE49-F238E27FC236}">
                <a16:creationId xmlns:a16="http://schemas.microsoft.com/office/drawing/2014/main" xmlns="" id="{66FE7701-18A3-4462-9C5C-1E29D24A09F2}"/>
              </a:ext>
            </a:extLst>
          </p:cNvPr>
          <p:cNvSpPr txBox="1">
            <a:spLocks/>
          </p:cNvSpPr>
          <p:nvPr/>
        </p:nvSpPr>
        <p:spPr>
          <a:xfrm>
            <a:off x="457200" y="274638"/>
            <a:ext cx="8229600" cy="11430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dirty="0"/>
              <a:t>Noise and Interference</a:t>
            </a:r>
          </a:p>
        </p:txBody>
      </p:sp>
    </p:spTree>
    <p:extLst>
      <p:ext uri="{BB962C8B-B14F-4D97-AF65-F5344CB8AC3E}">
        <p14:creationId xmlns:p14="http://schemas.microsoft.com/office/powerpoint/2010/main" val="248149222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0" y="671633"/>
            <a:ext cx="4423719" cy="5310084"/>
          </a:xfrm>
          <a:prstGeom prst="rect">
            <a:avLst/>
          </a:prstGeom>
        </p:spPr>
      </p:pic>
      <p:pic>
        <p:nvPicPr>
          <p:cNvPr id="2" name="Picture 1"/>
          <p:cNvPicPr>
            <a:picLocks noChangeAspect="1"/>
          </p:cNvPicPr>
          <p:nvPr/>
        </p:nvPicPr>
        <p:blipFill>
          <a:blip r:embed="rId3"/>
          <a:stretch>
            <a:fillRect/>
          </a:stretch>
        </p:blipFill>
        <p:spPr>
          <a:xfrm>
            <a:off x="4287795" y="661707"/>
            <a:ext cx="4856205" cy="5320010"/>
          </a:xfrm>
          <a:prstGeom prst="rect">
            <a:avLst/>
          </a:prstGeom>
        </p:spPr>
      </p:pic>
      <p:sp>
        <p:nvSpPr>
          <p:cNvPr id="6" name="TextBox 5"/>
          <p:cNvSpPr txBox="1"/>
          <p:nvPr/>
        </p:nvSpPr>
        <p:spPr>
          <a:xfrm>
            <a:off x="4856476" y="5928391"/>
            <a:ext cx="4264160" cy="369332"/>
          </a:xfrm>
          <a:prstGeom prst="rect">
            <a:avLst/>
          </a:prstGeom>
          <a:noFill/>
        </p:spPr>
        <p:txBody>
          <a:bodyPr wrap="square" rtlCol="0">
            <a:spAutoFit/>
          </a:bodyPr>
          <a:lstStyle/>
          <a:p>
            <a:r>
              <a:rPr lang="en-US" b="1" dirty="0"/>
              <a:t>Figure 7: Signal with interference [1] </a:t>
            </a:r>
          </a:p>
        </p:txBody>
      </p:sp>
      <p:sp>
        <p:nvSpPr>
          <p:cNvPr id="8" name="TextBox 7"/>
          <p:cNvSpPr txBox="1"/>
          <p:nvPr/>
        </p:nvSpPr>
        <p:spPr>
          <a:xfrm>
            <a:off x="305036" y="5919485"/>
            <a:ext cx="4868353" cy="646331"/>
          </a:xfrm>
          <a:prstGeom prst="rect">
            <a:avLst/>
          </a:prstGeom>
          <a:noFill/>
        </p:spPr>
        <p:txBody>
          <a:bodyPr wrap="square" rtlCol="0">
            <a:spAutoFit/>
          </a:bodyPr>
          <a:lstStyle/>
          <a:p>
            <a:r>
              <a:rPr lang="en-US" b="1" dirty="0"/>
              <a:t>Figure 6:  Signal with no extraneous variables [1] </a:t>
            </a:r>
          </a:p>
        </p:txBody>
      </p:sp>
      <p:sp>
        <p:nvSpPr>
          <p:cNvPr id="4" name="Slide Number Placeholder 3"/>
          <p:cNvSpPr>
            <a:spLocks noGrp="1"/>
          </p:cNvSpPr>
          <p:nvPr>
            <p:ph type="sldNum" sz="quarter" idx="12"/>
          </p:nvPr>
        </p:nvSpPr>
        <p:spPr/>
        <p:txBody>
          <a:bodyPr/>
          <a:lstStyle/>
          <a:p>
            <a:fld id="{E866E855-E3FF-42DA-BFB6-0705A1B43F6D}" type="slidenum">
              <a:rPr lang="en-US" smtClean="0">
                <a:solidFill>
                  <a:schemeClr val="tx1"/>
                </a:solidFill>
              </a:rPr>
              <a:t>22</a:t>
            </a:fld>
            <a:endParaRPr lang="en-US">
              <a:solidFill>
                <a:schemeClr val="tx1"/>
              </a:solidFill>
            </a:endParaRPr>
          </a:p>
        </p:txBody>
      </p:sp>
      <p:sp>
        <p:nvSpPr>
          <p:cNvPr id="9" name="Title 1">
            <a:extLst>
              <a:ext uri="{FF2B5EF4-FFF2-40B4-BE49-F238E27FC236}">
                <a16:creationId xmlns:a16="http://schemas.microsoft.com/office/drawing/2014/main" xmlns="" id="{D1CAB793-FF19-4B2E-B413-36DBF1D8F98B}"/>
              </a:ext>
            </a:extLst>
          </p:cNvPr>
          <p:cNvSpPr txBox="1">
            <a:spLocks/>
          </p:cNvSpPr>
          <p:nvPr/>
        </p:nvSpPr>
        <p:spPr>
          <a:xfrm>
            <a:off x="457200" y="274638"/>
            <a:ext cx="8229600" cy="11430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dirty="0"/>
              <a:t>Noise and Interference</a:t>
            </a:r>
          </a:p>
        </p:txBody>
      </p:sp>
    </p:spTree>
    <p:extLst>
      <p:ext uri="{BB962C8B-B14F-4D97-AF65-F5344CB8AC3E}">
        <p14:creationId xmlns:p14="http://schemas.microsoft.com/office/powerpoint/2010/main" val="236952135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E866E855-E3FF-42DA-BFB6-0705A1B43F6D}" type="slidenum">
              <a:rPr lang="en-US" smtClean="0">
                <a:solidFill>
                  <a:schemeClr val="tx1"/>
                </a:solidFill>
              </a:rPr>
              <a:t>23</a:t>
            </a:fld>
            <a:endParaRPr lang="en-US">
              <a:solidFill>
                <a:schemeClr val="tx1"/>
              </a:solidFill>
            </a:endParaRPr>
          </a:p>
        </p:txBody>
      </p:sp>
      <mc:AlternateContent xmlns:mc="http://schemas.openxmlformats.org/markup-compatibility/2006" xmlns:a14="http://schemas.microsoft.com/office/drawing/2010/main">
        <mc:Choice Requires="a14">
          <p:sp>
            <p:nvSpPr>
              <p:cNvPr id="4" name="TextBox 3"/>
              <p:cNvSpPr txBox="1"/>
              <p:nvPr/>
            </p:nvSpPr>
            <p:spPr>
              <a:xfrm>
                <a:off x="247134" y="1122554"/>
                <a:ext cx="8656233" cy="5386667"/>
              </a:xfrm>
              <a:prstGeom prst="rect">
                <a:avLst/>
              </a:prstGeom>
              <a:noFill/>
            </p:spPr>
            <p:txBody>
              <a:bodyPr wrap="square" rtlCol="0">
                <a:spAutoFit/>
              </a:bodyPr>
              <a:lstStyle/>
              <a:p>
                <a:r>
                  <a:rPr lang="en-US" sz="2600" b="1" u="sng" dirty="0"/>
                  <a:t>What is a Random Test ?</a:t>
                </a:r>
              </a:p>
              <a:p>
                <a:endParaRPr lang="en-US" sz="2600" b="1" u="sng" dirty="0"/>
              </a:p>
              <a:p>
                <a:r>
                  <a:rPr lang="en-US" sz="2600" dirty="0"/>
                  <a:t>It Is a measurement matrix that sets a random order to the change in the value of the independent variable [1].</a:t>
                </a:r>
              </a:p>
              <a:p>
                <a:endParaRPr lang="en-US" sz="2600" dirty="0"/>
              </a:p>
              <a:p>
                <a:r>
                  <a:rPr lang="en-US" sz="2600" dirty="0"/>
                  <a:t>Consider the example of a dependent variable </a:t>
                </a:r>
                <a14:m>
                  <m:oMath xmlns:m="http://schemas.openxmlformats.org/officeDocument/2006/math">
                    <m:r>
                      <a:rPr lang="en-US" sz="2600" i="1">
                        <a:latin typeface="Cambria Math" panose="02040503050406030204" pitchFamily="18" charset="0"/>
                      </a:rPr>
                      <m:t>𝑦</m:t>
                    </m:r>
                  </m:oMath>
                </a14:m>
                <a:r>
                  <a:rPr lang="en-US" sz="2600" dirty="0"/>
                  <a:t> as a function of several independent variables of </a:t>
                </a:r>
                <a14:m>
                  <m:oMath xmlns:m="http://schemas.openxmlformats.org/officeDocument/2006/math">
                    <m:sSub>
                      <m:sSubPr>
                        <m:ctrlPr>
                          <a:rPr lang="en-US" sz="2600" i="1">
                            <a:latin typeface="Cambria Math" panose="02040503050406030204" pitchFamily="18" charset="0"/>
                          </a:rPr>
                        </m:ctrlPr>
                      </m:sSubPr>
                      <m:e>
                        <m:r>
                          <a:rPr lang="en-US" sz="2600" i="1">
                            <a:latin typeface="Cambria Math" panose="02040503050406030204" pitchFamily="18" charset="0"/>
                          </a:rPr>
                          <m:t>𝑥</m:t>
                        </m:r>
                      </m:e>
                      <m:sub>
                        <m:r>
                          <a:rPr lang="en-US" sz="2600" i="1">
                            <a:latin typeface="Cambria Math" panose="02040503050406030204" pitchFamily="18" charset="0"/>
                          </a:rPr>
                          <m:t>𝑎</m:t>
                        </m:r>
                      </m:sub>
                    </m:sSub>
                    <m:r>
                      <a:rPr lang="en-US" sz="2600" i="1">
                        <a:latin typeface="Cambria Math" panose="02040503050406030204" pitchFamily="18" charset="0"/>
                      </a:rPr>
                      <m:t>,</m:t>
                    </m:r>
                    <m:sSub>
                      <m:sSubPr>
                        <m:ctrlPr>
                          <a:rPr lang="en-US" sz="2600" i="1">
                            <a:latin typeface="Cambria Math" panose="02040503050406030204" pitchFamily="18" charset="0"/>
                          </a:rPr>
                        </m:ctrlPr>
                      </m:sSubPr>
                      <m:e>
                        <m:r>
                          <a:rPr lang="en-US" sz="2600" i="1">
                            <a:latin typeface="Cambria Math" panose="02040503050406030204" pitchFamily="18" charset="0"/>
                          </a:rPr>
                          <m:t>𝑥</m:t>
                        </m:r>
                      </m:e>
                      <m:sub>
                        <m:r>
                          <a:rPr lang="en-US" sz="2600" i="1">
                            <a:latin typeface="Cambria Math" panose="02040503050406030204" pitchFamily="18" charset="0"/>
                          </a:rPr>
                          <m:t>𝑏</m:t>
                        </m:r>
                      </m:sub>
                    </m:sSub>
                    <m:r>
                      <a:rPr lang="en-US" sz="2600" i="1">
                        <a:latin typeface="Cambria Math" panose="02040503050406030204" pitchFamily="18" charset="0"/>
                      </a:rPr>
                      <m:t>…[1].</m:t>
                    </m:r>
                  </m:oMath>
                </a14:m>
                <a:endParaRPr lang="en-US" sz="2600" dirty="0"/>
              </a:p>
              <a:p>
                <a:r>
                  <a:rPr lang="en-US" sz="2600" dirty="0"/>
                  <a:t>If the </a:t>
                </a:r>
                <a14:m>
                  <m:oMath xmlns:m="http://schemas.openxmlformats.org/officeDocument/2006/math">
                    <m:r>
                      <a:rPr lang="en-US" sz="2600" i="1">
                        <a:latin typeface="Cambria Math" panose="02040503050406030204" pitchFamily="18" charset="0"/>
                      </a:rPr>
                      <m:t>𝑦</m:t>
                    </m:r>
                  </m:oMath>
                </a14:m>
                <a:r>
                  <a:rPr lang="en-US" sz="2600" dirty="0"/>
                  <a:t> variable was also influenced by a group of extraneous variables </a:t>
                </a:r>
                <a14:m>
                  <m:oMath xmlns:m="http://schemas.openxmlformats.org/officeDocument/2006/math">
                    <m:sSub>
                      <m:sSubPr>
                        <m:ctrlPr>
                          <a:rPr lang="en-US" sz="2600" i="1">
                            <a:latin typeface="Cambria Math" panose="02040503050406030204" pitchFamily="18" charset="0"/>
                          </a:rPr>
                        </m:ctrlPr>
                      </m:sSubPr>
                      <m:e>
                        <m:r>
                          <a:rPr lang="en-US" sz="2600" i="1">
                            <a:latin typeface="Cambria Math" panose="02040503050406030204" pitchFamily="18" charset="0"/>
                          </a:rPr>
                          <m:t>𝑧</m:t>
                        </m:r>
                      </m:e>
                      <m:sub>
                        <m:r>
                          <a:rPr lang="en-US" sz="2600" i="1">
                            <a:latin typeface="Cambria Math" panose="02040503050406030204" pitchFamily="18" charset="0"/>
                          </a:rPr>
                          <m:t>𝑗</m:t>
                        </m:r>
                      </m:sub>
                    </m:sSub>
                  </m:oMath>
                </a14:m>
                <a:r>
                  <a:rPr lang="en-US" sz="2600" dirty="0"/>
                  <a:t> where </a:t>
                </a:r>
                <a14:m>
                  <m:oMath xmlns:m="http://schemas.openxmlformats.org/officeDocument/2006/math">
                    <m:r>
                      <a:rPr lang="en-US" sz="2600" i="1">
                        <a:latin typeface="Cambria Math" panose="02040503050406030204" pitchFamily="18" charset="0"/>
                      </a:rPr>
                      <m:t>𝑗</m:t>
                    </m:r>
                    <m:r>
                      <a:rPr lang="en-US" sz="2600" i="1">
                        <a:latin typeface="Cambria Math" panose="02040503050406030204" pitchFamily="18" charset="0"/>
                      </a:rPr>
                      <m:t>=1,2,3…</m:t>
                    </m:r>
                  </m:oMath>
                </a14:m>
                <a:r>
                  <a:rPr lang="en-US" sz="2600" dirty="0"/>
                  <a:t>[1].</a:t>
                </a:r>
              </a:p>
              <a:p>
                <a:endParaRPr lang="en-US" sz="2600" dirty="0"/>
              </a:p>
              <a:p>
                <a:r>
                  <a:rPr lang="en-US" sz="2600" dirty="0"/>
                  <a:t>The function that is developed is </a:t>
                </a:r>
                <a14:m>
                  <m:oMath xmlns:m="http://schemas.openxmlformats.org/officeDocument/2006/math">
                    <m:r>
                      <a:rPr lang="en-US" sz="2600" i="1">
                        <a:latin typeface="Cambria Math" panose="02040503050406030204" pitchFamily="18" charset="0"/>
                      </a:rPr>
                      <m:t>𝑦</m:t>
                    </m:r>
                    <m:r>
                      <a:rPr lang="en-US" sz="2600" i="1">
                        <a:latin typeface="Cambria Math" panose="02040503050406030204" pitchFamily="18" charset="0"/>
                      </a:rPr>
                      <m:t>=</m:t>
                    </m:r>
                    <m:r>
                      <a:rPr lang="en-US" sz="2600" i="1">
                        <a:latin typeface="Cambria Math" panose="02040503050406030204" pitchFamily="18" charset="0"/>
                      </a:rPr>
                      <m:t>𝑓</m:t>
                    </m:r>
                    <m:d>
                      <m:dPr>
                        <m:ctrlPr>
                          <a:rPr lang="en-US" sz="2600" i="1">
                            <a:latin typeface="Cambria Math" panose="02040503050406030204" pitchFamily="18" charset="0"/>
                          </a:rPr>
                        </m:ctrlPr>
                      </m:dPr>
                      <m:e>
                        <m:sSub>
                          <m:sSubPr>
                            <m:ctrlPr>
                              <a:rPr lang="en-US" sz="2600" i="1">
                                <a:latin typeface="Cambria Math" panose="02040503050406030204" pitchFamily="18" charset="0"/>
                              </a:rPr>
                            </m:ctrlPr>
                          </m:sSubPr>
                          <m:e>
                            <m:r>
                              <a:rPr lang="en-US" sz="2600" i="1">
                                <a:latin typeface="Cambria Math" panose="02040503050406030204" pitchFamily="18" charset="0"/>
                              </a:rPr>
                              <m:t>𝑥</m:t>
                            </m:r>
                          </m:e>
                          <m:sub>
                            <m:r>
                              <a:rPr lang="en-US" sz="2600" i="1">
                                <a:latin typeface="Cambria Math" panose="02040503050406030204" pitchFamily="18" charset="0"/>
                              </a:rPr>
                              <m:t>𝑎</m:t>
                            </m:r>
                          </m:sub>
                        </m:sSub>
                        <m:r>
                          <a:rPr lang="en-US" sz="2600" i="1">
                            <a:latin typeface="Cambria Math" panose="02040503050406030204" pitchFamily="18" charset="0"/>
                          </a:rPr>
                          <m:t>,</m:t>
                        </m:r>
                        <m:sSub>
                          <m:sSubPr>
                            <m:ctrlPr>
                              <a:rPr lang="en-US" sz="2600" i="1">
                                <a:latin typeface="Cambria Math" panose="02040503050406030204" pitchFamily="18" charset="0"/>
                              </a:rPr>
                            </m:ctrlPr>
                          </m:sSubPr>
                          <m:e>
                            <m:r>
                              <a:rPr lang="en-US" sz="2600" i="1">
                                <a:latin typeface="Cambria Math" panose="02040503050406030204" pitchFamily="18" charset="0"/>
                              </a:rPr>
                              <m:t>𝑥</m:t>
                            </m:r>
                          </m:e>
                          <m:sub>
                            <m:r>
                              <a:rPr lang="en-US" sz="2600" i="1">
                                <a:latin typeface="Cambria Math" panose="02040503050406030204" pitchFamily="18" charset="0"/>
                              </a:rPr>
                              <m:t>𝑏</m:t>
                            </m:r>
                          </m:sub>
                        </m:sSub>
                        <m:r>
                          <a:rPr lang="en-US" sz="2600" i="1">
                            <a:latin typeface="Cambria Math" panose="02040503050406030204" pitchFamily="18" charset="0"/>
                          </a:rPr>
                          <m:t>,…;</m:t>
                        </m:r>
                        <m:sSub>
                          <m:sSubPr>
                            <m:ctrlPr>
                              <a:rPr lang="en-US" sz="2600" i="1">
                                <a:latin typeface="Cambria Math" panose="02040503050406030204" pitchFamily="18" charset="0"/>
                              </a:rPr>
                            </m:ctrlPr>
                          </m:sSubPr>
                          <m:e>
                            <m:r>
                              <a:rPr lang="en-US" sz="2600" i="1">
                                <a:latin typeface="Cambria Math" panose="02040503050406030204" pitchFamily="18" charset="0"/>
                              </a:rPr>
                              <m:t>𝑧</m:t>
                            </m:r>
                          </m:e>
                          <m:sub>
                            <m:r>
                              <a:rPr lang="en-US" sz="2600" i="1">
                                <a:latin typeface="Cambria Math" panose="02040503050406030204" pitchFamily="18" charset="0"/>
                              </a:rPr>
                              <m:t>𝑗</m:t>
                            </m:r>
                          </m:sub>
                        </m:sSub>
                      </m:e>
                    </m:d>
                    <m:d>
                      <m:dPr>
                        <m:begChr m:val="["/>
                        <m:endChr m:val="]"/>
                        <m:ctrlPr>
                          <a:rPr lang="en-US" sz="2600" i="1">
                            <a:latin typeface="Cambria Math" panose="02040503050406030204" pitchFamily="18" charset="0"/>
                          </a:rPr>
                        </m:ctrlPr>
                      </m:dPr>
                      <m:e>
                        <m:r>
                          <a:rPr lang="en-US" sz="2600" i="1">
                            <a:latin typeface="Cambria Math" panose="02040503050406030204" pitchFamily="18" charset="0"/>
                          </a:rPr>
                          <m:t>2</m:t>
                        </m:r>
                      </m:e>
                    </m:d>
                    <m:r>
                      <a:rPr lang="en-US" sz="2600" i="1">
                        <a:latin typeface="Cambria Math" panose="02040503050406030204" pitchFamily="18" charset="0"/>
                      </a:rPr>
                      <m:t>.</m:t>
                    </m:r>
                  </m:oMath>
                </a14:m>
                <a:endParaRPr lang="en-US" sz="2600" dirty="0"/>
              </a:p>
              <a:p>
                <a:endParaRPr lang="en-US" sz="2600" dirty="0"/>
              </a:p>
              <a:p>
                <a:r>
                  <a:rPr lang="en-US" sz="2600" dirty="0"/>
                  <a:t> </a:t>
                </a:r>
              </a:p>
            </p:txBody>
          </p:sp>
        </mc:Choice>
        <mc:Fallback xmlns="">
          <p:sp>
            <p:nvSpPr>
              <p:cNvPr id="4" name="TextBox 3"/>
              <p:cNvSpPr txBox="1">
                <a:spLocks noRot="1" noChangeAspect="1" noMove="1" noResize="1" noEditPoints="1" noAdjustHandles="1" noChangeArrowheads="1" noChangeShapeType="1" noTextEdit="1"/>
              </p:cNvSpPr>
              <p:nvPr/>
            </p:nvSpPr>
            <p:spPr>
              <a:xfrm>
                <a:off x="247134" y="1122554"/>
                <a:ext cx="8656233" cy="5386667"/>
              </a:xfrm>
              <a:prstGeom prst="rect">
                <a:avLst/>
              </a:prstGeom>
              <a:blipFill>
                <a:blip r:embed="rId2"/>
                <a:stretch>
                  <a:fillRect l="-1268" t="-1018"/>
                </a:stretch>
              </a:blipFill>
            </p:spPr>
            <p:txBody>
              <a:bodyPr/>
              <a:lstStyle/>
              <a:p>
                <a:r>
                  <a:rPr lang="en-US">
                    <a:noFill/>
                  </a:rPr>
                  <a:t> </a:t>
                </a:r>
              </a:p>
            </p:txBody>
          </p:sp>
        </mc:Fallback>
      </mc:AlternateContent>
      <p:sp>
        <p:nvSpPr>
          <p:cNvPr id="7" name="Title 1">
            <a:extLst>
              <a:ext uri="{FF2B5EF4-FFF2-40B4-BE49-F238E27FC236}">
                <a16:creationId xmlns:a16="http://schemas.microsoft.com/office/drawing/2014/main" xmlns="" id="{B9C3E881-0F75-487A-9A94-D66FEB5F2E7F}"/>
              </a:ext>
            </a:extLst>
          </p:cNvPr>
          <p:cNvSpPr txBox="1">
            <a:spLocks/>
          </p:cNvSpPr>
          <p:nvPr/>
        </p:nvSpPr>
        <p:spPr>
          <a:xfrm>
            <a:off x="457200" y="274638"/>
            <a:ext cx="8229600" cy="11430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dirty="0"/>
              <a:t>Random Test</a:t>
            </a:r>
          </a:p>
        </p:txBody>
      </p:sp>
    </p:spTree>
    <p:extLst>
      <p:ext uri="{BB962C8B-B14F-4D97-AF65-F5344CB8AC3E}">
        <p14:creationId xmlns:p14="http://schemas.microsoft.com/office/powerpoint/2010/main" val="264049361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E866E855-E3FF-42DA-BFB6-0705A1B43F6D}" type="slidenum">
              <a:rPr lang="en-US" smtClean="0">
                <a:solidFill>
                  <a:schemeClr val="tx1"/>
                </a:solidFill>
              </a:rPr>
              <a:t>24</a:t>
            </a:fld>
            <a:endParaRPr lang="en-US">
              <a:solidFill>
                <a:schemeClr val="tx1"/>
              </a:solidFill>
            </a:endParaRPr>
          </a:p>
        </p:txBody>
      </p:sp>
      <mc:AlternateContent xmlns:mc="http://schemas.openxmlformats.org/markup-compatibility/2006" xmlns:a14="http://schemas.microsoft.com/office/drawing/2010/main">
        <mc:Choice Requires="a14">
          <p:sp>
            <p:nvSpPr>
              <p:cNvPr id="5" name="TextBox 4"/>
              <p:cNvSpPr txBox="1"/>
              <p:nvPr/>
            </p:nvSpPr>
            <p:spPr>
              <a:xfrm>
                <a:off x="295018" y="1294361"/>
                <a:ext cx="8637373" cy="1384995"/>
              </a:xfrm>
              <a:prstGeom prst="rect">
                <a:avLst/>
              </a:prstGeom>
              <a:noFill/>
            </p:spPr>
            <p:txBody>
              <a:bodyPr wrap="square" rtlCol="0">
                <a:spAutoFit/>
              </a:bodyPr>
              <a:lstStyle/>
              <a:p>
                <a:r>
                  <a:rPr lang="en-US" sz="2800" dirty="0">
                    <a:solidFill>
                      <a:schemeClr val="tx1"/>
                    </a:solidFill>
                  </a:rPr>
                  <a:t>In order to find the dependence of </a:t>
                </a:r>
                <a14:m>
                  <m:oMath xmlns:m="http://schemas.openxmlformats.org/officeDocument/2006/math">
                    <m:r>
                      <a:rPr lang="en-US" sz="2800" i="1" dirty="0" smtClean="0">
                        <a:solidFill>
                          <a:schemeClr val="tx1"/>
                        </a:solidFill>
                        <a:latin typeface="Cambria Math" panose="02040503050406030204" pitchFamily="18" charset="0"/>
                      </a:rPr>
                      <m:t>𝑦</m:t>
                    </m:r>
                  </m:oMath>
                </a14:m>
                <a:r>
                  <a:rPr lang="en-US" sz="2800" dirty="0">
                    <a:solidFill>
                      <a:schemeClr val="tx1"/>
                    </a:solidFill>
                  </a:rPr>
                  <a:t> on the independent variables, the independent variables values are varied in a controlled manner [1]. </a:t>
                </a:r>
              </a:p>
            </p:txBody>
          </p:sp>
        </mc:Choice>
        <mc:Fallback xmlns="">
          <p:sp>
            <p:nvSpPr>
              <p:cNvPr id="5" name="TextBox 4"/>
              <p:cNvSpPr txBox="1">
                <a:spLocks noRot="1" noChangeAspect="1" noMove="1" noResize="1" noEditPoints="1" noAdjustHandles="1" noChangeArrowheads="1" noChangeShapeType="1" noTextEdit="1"/>
              </p:cNvSpPr>
              <p:nvPr/>
            </p:nvSpPr>
            <p:spPr>
              <a:xfrm>
                <a:off x="295018" y="1294361"/>
                <a:ext cx="8637373" cy="1384995"/>
              </a:xfrm>
              <a:prstGeom prst="rect">
                <a:avLst/>
              </a:prstGeom>
              <a:blipFill>
                <a:blip r:embed="rId2"/>
                <a:stretch>
                  <a:fillRect l="-1411" t="-3947" r="-1129" b="-11404"/>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Rectangle 5"/>
              <p:cNvSpPr/>
              <p:nvPr/>
            </p:nvSpPr>
            <p:spPr>
              <a:xfrm>
                <a:off x="295018" y="3030876"/>
                <a:ext cx="8638917" cy="2281458"/>
              </a:xfrm>
              <a:prstGeom prst="rect">
                <a:avLst/>
              </a:prstGeom>
            </p:spPr>
            <p:txBody>
              <a:bodyPr wrap="square">
                <a:spAutoFit/>
              </a:bodyPr>
              <a:lstStyle/>
              <a:p>
                <a:r>
                  <a:rPr lang="en-US" sz="2800" dirty="0">
                    <a:solidFill>
                      <a:schemeClr val="tx1"/>
                    </a:solidFill>
                  </a:rPr>
                  <a:t>Doing this however does not eliminate the influence of the extraneous variables, </a:t>
                </a:r>
                <a14:m>
                  <m:oMath xmlns:m="http://schemas.openxmlformats.org/officeDocument/2006/math">
                    <m:sSub>
                      <m:sSubPr>
                        <m:ctrlPr>
                          <a:rPr lang="en-US" sz="2800" i="1" smtClean="0">
                            <a:solidFill>
                              <a:schemeClr val="tx1"/>
                            </a:solidFill>
                            <a:latin typeface="Cambria Math" panose="02040503050406030204" pitchFamily="18" charset="0"/>
                          </a:rPr>
                        </m:ctrlPr>
                      </m:sSubPr>
                      <m:e>
                        <m:r>
                          <a:rPr lang="en-US" sz="2800" b="0" i="1" smtClean="0">
                            <a:solidFill>
                              <a:schemeClr val="tx1"/>
                            </a:solidFill>
                            <a:latin typeface="Cambria Math" panose="02040503050406030204" pitchFamily="18" charset="0"/>
                          </a:rPr>
                          <m:t>𝑧</m:t>
                        </m:r>
                      </m:e>
                      <m:sub>
                        <m:r>
                          <a:rPr lang="en-US" sz="2800" b="0" i="1" smtClean="0">
                            <a:solidFill>
                              <a:schemeClr val="tx1"/>
                            </a:solidFill>
                            <a:latin typeface="Cambria Math" panose="02040503050406030204" pitchFamily="18" charset="0"/>
                          </a:rPr>
                          <m:t>𝑗</m:t>
                        </m:r>
                      </m:sub>
                    </m:sSub>
                  </m:oMath>
                </a14:m>
                <a:r>
                  <a:rPr lang="en-US" sz="2800" dirty="0">
                    <a:solidFill>
                      <a:schemeClr val="tx1"/>
                    </a:solidFill>
                  </a:rPr>
                  <a:t>. However by introducing different test strategy, false trends on the </a:t>
                </a:r>
                <a14:m>
                  <m:oMath xmlns:m="http://schemas.openxmlformats.org/officeDocument/2006/math">
                    <m:r>
                      <a:rPr lang="en-US" sz="2800" b="0" i="1" smtClean="0">
                        <a:solidFill>
                          <a:schemeClr val="tx1"/>
                        </a:solidFill>
                        <a:latin typeface="Cambria Math" panose="02040503050406030204" pitchFamily="18" charset="0"/>
                      </a:rPr>
                      <m:t>𝑦</m:t>
                    </m:r>
                  </m:oMath>
                </a14:m>
                <a:r>
                  <a:rPr lang="en-US" sz="2800" dirty="0">
                    <a:solidFill>
                      <a:schemeClr val="tx1"/>
                    </a:solidFill>
                  </a:rPr>
                  <a:t> variable can be minimized .One of these strategy is called Randomization [1].  </a:t>
                </a:r>
              </a:p>
            </p:txBody>
          </p:sp>
        </mc:Choice>
        <mc:Fallback xmlns="">
          <p:sp>
            <p:nvSpPr>
              <p:cNvPr id="6" name="Rectangle 5"/>
              <p:cNvSpPr>
                <a:spLocks noRot="1" noChangeAspect="1" noMove="1" noResize="1" noEditPoints="1" noAdjustHandles="1" noChangeArrowheads="1" noChangeShapeType="1" noTextEdit="1"/>
              </p:cNvSpPr>
              <p:nvPr/>
            </p:nvSpPr>
            <p:spPr>
              <a:xfrm>
                <a:off x="295018" y="3030876"/>
                <a:ext cx="8638917" cy="2281458"/>
              </a:xfrm>
              <a:prstGeom prst="rect">
                <a:avLst/>
              </a:prstGeom>
              <a:blipFill>
                <a:blip r:embed="rId3"/>
                <a:stretch>
                  <a:fillRect l="-1410" t="-2406" b="-6684"/>
                </a:stretch>
              </a:blipFill>
            </p:spPr>
            <p:txBody>
              <a:bodyPr/>
              <a:lstStyle/>
              <a:p>
                <a:r>
                  <a:rPr lang="en-US">
                    <a:noFill/>
                  </a:rPr>
                  <a:t> </a:t>
                </a:r>
              </a:p>
            </p:txBody>
          </p:sp>
        </mc:Fallback>
      </mc:AlternateContent>
      <p:sp>
        <p:nvSpPr>
          <p:cNvPr id="7" name="Title 1">
            <a:extLst>
              <a:ext uri="{FF2B5EF4-FFF2-40B4-BE49-F238E27FC236}">
                <a16:creationId xmlns:a16="http://schemas.microsoft.com/office/drawing/2014/main" xmlns="" id="{362B8127-1071-4408-BF95-5DF7E7CDC571}"/>
              </a:ext>
            </a:extLst>
          </p:cNvPr>
          <p:cNvSpPr txBox="1">
            <a:spLocks/>
          </p:cNvSpPr>
          <p:nvPr/>
        </p:nvSpPr>
        <p:spPr>
          <a:xfrm>
            <a:off x="457200" y="274638"/>
            <a:ext cx="8229600" cy="11430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dirty="0"/>
              <a:t>Random Test</a:t>
            </a:r>
          </a:p>
        </p:txBody>
      </p:sp>
    </p:spTree>
    <p:extLst>
      <p:ext uri="{BB962C8B-B14F-4D97-AF65-F5344CB8AC3E}">
        <p14:creationId xmlns:p14="http://schemas.microsoft.com/office/powerpoint/2010/main" val="71698917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E866E855-E3FF-42DA-BFB6-0705A1B43F6D}" type="slidenum">
              <a:rPr lang="en-US" smtClean="0">
                <a:solidFill>
                  <a:schemeClr val="tx1"/>
                </a:solidFill>
              </a:rPr>
              <a:t>25</a:t>
            </a:fld>
            <a:endParaRPr lang="en-US">
              <a:solidFill>
                <a:schemeClr val="tx1"/>
              </a:solidFill>
            </a:endParaRPr>
          </a:p>
        </p:txBody>
      </p:sp>
      <p:sp>
        <p:nvSpPr>
          <p:cNvPr id="3" name="TextBox 2"/>
          <p:cNvSpPr txBox="1"/>
          <p:nvPr/>
        </p:nvSpPr>
        <p:spPr>
          <a:xfrm>
            <a:off x="140991" y="772143"/>
            <a:ext cx="8674443" cy="6494085"/>
          </a:xfrm>
          <a:prstGeom prst="rect">
            <a:avLst/>
          </a:prstGeom>
          <a:noFill/>
        </p:spPr>
        <p:txBody>
          <a:bodyPr wrap="square" rtlCol="0">
            <a:spAutoFit/>
          </a:bodyPr>
          <a:lstStyle/>
          <a:p>
            <a:r>
              <a:rPr lang="en-US" sz="2600" b="1" u="sng" dirty="0"/>
              <a:t>Randomization</a:t>
            </a:r>
          </a:p>
          <a:p>
            <a:r>
              <a:rPr lang="en-US" sz="2600" dirty="0"/>
              <a:t>It is the effect that the random order has on the results of the test [1].</a:t>
            </a:r>
          </a:p>
          <a:p>
            <a:r>
              <a:rPr lang="en-US" sz="2600" b="1" u="sng" dirty="0"/>
              <a:t>How to use Randomization </a:t>
            </a:r>
          </a:p>
          <a:p>
            <a:r>
              <a:rPr lang="en-US" sz="2600" dirty="0"/>
              <a:t>To use Randomization, one has to randomize a test matrix to minimize the discrete influences [1]. Examples of discrete influences are : different test operators, different operating conditions, different testing equipment </a:t>
            </a:r>
            <a:r>
              <a:rPr lang="en-US" sz="2600" dirty="0" err="1"/>
              <a:t>etc</a:t>
            </a:r>
            <a:r>
              <a:rPr lang="en-US" sz="2600" dirty="0"/>
              <a:t>… .</a:t>
            </a:r>
          </a:p>
          <a:p>
            <a:r>
              <a:rPr lang="en-US" sz="2600" dirty="0"/>
              <a:t>This is done through the use of random blocks [1].</a:t>
            </a:r>
          </a:p>
          <a:p>
            <a:r>
              <a:rPr lang="en-US" sz="2600" b="1" u="sng" dirty="0"/>
              <a:t>Block</a:t>
            </a:r>
          </a:p>
          <a:p>
            <a:r>
              <a:rPr lang="en-US" sz="2600" dirty="0"/>
              <a:t>A block is a data set of measured variables( a variable that has an assigned value) where the controlled variable is varied while the extraneous variable is fixed [1].</a:t>
            </a:r>
          </a:p>
          <a:p>
            <a:endParaRPr lang="en-US" sz="2600" dirty="0"/>
          </a:p>
          <a:p>
            <a:endParaRPr lang="en-US" sz="2600" dirty="0"/>
          </a:p>
        </p:txBody>
      </p:sp>
      <p:sp>
        <p:nvSpPr>
          <p:cNvPr id="7" name="Title 1">
            <a:extLst>
              <a:ext uri="{FF2B5EF4-FFF2-40B4-BE49-F238E27FC236}">
                <a16:creationId xmlns:a16="http://schemas.microsoft.com/office/drawing/2014/main" xmlns="" id="{DC1629AE-B083-4848-B118-2CE184386B67}"/>
              </a:ext>
            </a:extLst>
          </p:cNvPr>
          <p:cNvSpPr txBox="1">
            <a:spLocks/>
          </p:cNvSpPr>
          <p:nvPr/>
        </p:nvSpPr>
        <p:spPr>
          <a:xfrm>
            <a:off x="457200" y="274638"/>
            <a:ext cx="8229600" cy="11430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dirty="0"/>
              <a:t>Random Test</a:t>
            </a:r>
          </a:p>
        </p:txBody>
      </p:sp>
    </p:spTree>
    <p:extLst>
      <p:ext uri="{BB962C8B-B14F-4D97-AF65-F5344CB8AC3E}">
        <p14:creationId xmlns:p14="http://schemas.microsoft.com/office/powerpoint/2010/main" val="251509221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E866E855-E3FF-42DA-BFB6-0705A1B43F6D}" type="slidenum">
              <a:rPr lang="en-US" smtClean="0">
                <a:solidFill>
                  <a:schemeClr val="tx1"/>
                </a:solidFill>
              </a:rPr>
              <a:t>26</a:t>
            </a:fld>
            <a:endParaRPr lang="en-US">
              <a:solidFill>
                <a:schemeClr val="tx1"/>
              </a:solidFill>
            </a:endParaRPr>
          </a:p>
        </p:txBody>
      </p:sp>
      <p:sp>
        <p:nvSpPr>
          <p:cNvPr id="4" name="TextBox 3"/>
          <p:cNvSpPr txBox="1"/>
          <p:nvPr/>
        </p:nvSpPr>
        <p:spPr>
          <a:xfrm>
            <a:off x="123568" y="939114"/>
            <a:ext cx="6756626" cy="523220"/>
          </a:xfrm>
          <a:prstGeom prst="rect">
            <a:avLst/>
          </a:prstGeom>
          <a:noFill/>
        </p:spPr>
        <p:txBody>
          <a:bodyPr wrap="square" rtlCol="0">
            <a:spAutoFit/>
          </a:bodyPr>
          <a:lstStyle/>
          <a:p>
            <a:r>
              <a:rPr lang="en-US" sz="2800" b="1" u="sng" dirty="0"/>
              <a:t>Example of Randomization</a:t>
            </a:r>
          </a:p>
        </p:txBody>
      </p:sp>
      <p:sp>
        <p:nvSpPr>
          <p:cNvPr id="5" name="TextBox 4"/>
          <p:cNvSpPr txBox="1"/>
          <p:nvPr/>
        </p:nvSpPr>
        <p:spPr>
          <a:xfrm>
            <a:off x="123568" y="1462334"/>
            <a:ext cx="8678088" cy="5262979"/>
          </a:xfrm>
          <a:prstGeom prst="rect">
            <a:avLst/>
          </a:prstGeom>
          <a:noFill/>
        </p:spPr>
        <p:txBody>
          <a:bodyPr wrap="square" rtlCol="0">
            <a:spAutoFit/>
          </a:bodyPr>
          <a:lstStyle/>
          <a:p>
            <a:pPr algn="just"/>
            <a:r>
              <a:rPr lang="en-US" sz="2400" i="1" dirty="0"/>
              <a:t>The below example is taken from reference [1]. </a:t>
            </a:r>
          </a:p>
          <a:p>
            <a:pPr algn="just"/>
            <a:endParaRPr lang="en-US" sz="2400" i="1" dirty="0"/>
          </a:p>
          <a:p>
            <a:pPr marL="342900" indent="-342900" algn="just">
              <a:buFont typeface="Wingdings" panose="05000000000000000000" pitchFamily="2" charset="2"/>
              <a:buChar char="Ø"/>
            </a:pPr>
            <a:r>
              <a:rPr lang="en-US" sz="2400" dirty="0"/>
              <a:t>For example, the manufacture of a particular composite material requires mixing a percentage by weight of an arbitrary binder with an arbitrary resin to produce a gel. </a:t>
            </a:r>
          </a:p>
          <a:p>
            <a:pPr marL="342900" indent="-342900" algn="just">
              <a:buFont typeface="Wingdings" panose="05000000000000000000" pitchFamily="2" charset="2"/>
              <a:buChar char="Ø"/>
            </a:pPr>
            <a:r>
              <a:rPr lang="en-US" sz="2400" dirty="0"/>
              <a:t>The gel is used to impregnate a fiber to produce the composite material in a manual process called the lay-up. </a:t>
            </a:r>
          </a:p>
          <a:p>
            <a:pPr marL="342900" indent="-342900" algn="just">
              <a:buFont typeface="Wingdings" panose="05000000000000000000" pitchFamily="2" charset="2"/>
              <a:buChar char="Ø"/>
            </a:pPr>
            <a:r>
              <a:rPr lang="en-US" sz="2400" dirty="0"/>
              <a:t>The strength, s, of the finished material depends on the percent binder in the gel. </a:t>
            </a:r>
          </a:p>
          <a:p>
            <a:pPr marL="342900" indent="-342900" algn="just">
              <a:buFont typeface="Wingdings" panose="05000000000000000000" pitchFamily="2" charset="2"/>
              <a:buChar char="Ø"/>
            </a:pPr>
            <a:r>
              <a:rPr lang="en-US" sz="2400" dirty="0"/>
              <a:t>However, the strength may also be lay-up operator dependent. </a:t>
            </a:r>
          </a:p>
          <a:p>
            <a:pPr marL="342900" indent="-342900" algn="just">
              <a:buFont typeface="Wingdings" panose="05000000000000000000" pitchFamily="2" charset="2"/>
              <a:buChar char="Ø"/>
            </a:pPr>
            <a:r>
              <a:rPr lang="en-US" sz="2400" dirty="0"/>
              <a:t>Formulate a test matrix by which the strength to percent binder–resin ratio under production conditions can be established.</a:t>
            </a:r>
          </a:p>
        </p:txBody>
      </p:sp>
      <p:sp>
        <p:nvSpPr>
          <p:cNvPr id="6" name="Title 1">
            <a:extLst>
              <a:ext uri="{FF2B5EF4-FFF2-40B4-BE49-F238E27FC236}">
                <a16:creationId xmlns:a16="http://schemas.microsoft.com/office/drawing/2014/main" xmlns="" id="{9767F594-6AC6-4F4B-986E-E0D5F74509E8}"/>
              </a:ext>
            </a:extLst>
          </p:cNvPr>
          <p:cNvSpPr txBox="1">
            <a:spLocks/>
          </p:cNvSpPr>
          <p:nvPr/>
        </p:nvSpPr>
        <p:spPr>
          <a:xfrm>
            <a:off x="457200" y="274638"/>
            <a:ext cx="8229600" cy="11430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dirty="0"/>
              <a:t>Random Test</a:t>
            </a:r>
          </a:p>
        </p:txBody>
      </p:sp>
    </p:spTree>
    <p:extLst>
      <p:ext uri="{BB962C8B-B14F-4D97-AF65-F5344CB8AC3E}">
        <p14:creationId xmlns:p14="http://schemas.microsoft.com/office/powerpoint/2010/main" val="86356142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E866E855-E3FF-42DA-BFB6-0705A1B43F6D}" type="slidenum">
              <a:rPr lang="en-US" smtClean="0">
                <a:solidFill>
                  <a:schemeClr val="tx1"/>
                </a:solidFill>
              </a:rPr>
              <a:t>27</a:t>
            </a:fld>
            <a:endParaRPr lang="en-US">
              <a:solidFill>
                <a:schemeClr val="tx1"/>
              </a:solidFill>
            </a:endParaRPr>
          </a:p>
        </p:txBody>
      </p:sp>
      <mc:AlternateContent xmlns:mc="http://schemas.openxmlformats.org/markup-compatibility/2006" xmlns:a14="http://schemas.microsoft.com/office/drawing/2010/main">
        <mc:Choice Requires="a14">
          <p:sp>
            <p:nvSpPr>
              <p:cNvPr id="4" name="TextBox 3"/>
              <p:cNvSpPr txBox="1"/>
              <p:nvPr/>
            </p:nvSpPr>
            <p:spPr>
              <a:xfrm>
                <a:off x="399060" y="2720044"/>
                <a:ext cx="8674443" cy="2677656"/>
              </a:xfrm>
              <a:prstGeom prst="rect">
                <a:avLst/>
              </a:prstGeom>
              <a:noFill/>
            </p:spPr>
            <p:txBody>
              <a:bodyPr wrap="square" rtlCol="0">
                <a:spAutoFit/>
              </a:bodyPr>
              <a:lstStyle/>
              <a:p>
                <a:r>
                  <a:rPr lang="en-US" sz="2800" b="1" u="sng" dirty="0">
                    <a:solidFill>
                      <a:schemeClr val="tx1"/>
                    </a:solidFill>
                  </a:rPr>
                  <a:t>What is known</a:t>
                </a:r>
              </a:p>
              <a:p>
                <a:r>
                  <a:rPr lang="en-US" sz="2800" dirty="0">
                    <a:solidFill>
                      <a:schemeClr val="tx1"/>
                    </a:solidFill>
                  </a:rPr>
                  <a:t>The binder and operator are a function of the strength. This leads to the equation:</a:t>
                </a:r>
                <a14:m>
                  <m:oMath xmlns:m="http://schemas.openxmlformats.org/officeDocument/2006/math">
                    <m:r>
                      <a:rPr lang="en-US" sz="2800" b="0" i="0" smtClean="0">
                        <a:solidFill>
                          <a:schemeClr val="tx1"/>
                        </a:solidFill>
                        <a:latin typeface="Cambria Math" panose="02040503050406030204" pitchFamily="18" charset="0"/>
                      </a:rPr>
                      <m:t> </m:t>
                    </m:r>
                    <m:r>
                      <m:rPr>
                        <m:sty m:val="p"/>
                      </m:rPr>
                      <a:rPr lang="el-GR" sz="2800" i="1" smtClean="0">
                        <a:solidFill>
                          <a:schemeClr val="tx1"/>
                        </a:solidFill>
                        <a:latin typeface="Cambria Math" panose="02040503050406030204" pitchFamily="18" charset="0"/>
                      </a:rPr>
                      <m:t>σ</m:t>
                    </m:r>
                    <m:r>
                      <a:rPr lang="en-US" sz="2800" b="0" i="1" smtClean="0">
                        <a:solidFill>
                          <a:schemeClr val="tx1"/>
                        </a:solidFill>
                        <a:latin typeface="Cambria Math" panose="02040503050406030204" pitchFamily="18" charset="0"/>
                      </a:rPr>
                      <m:t>=</m:t>
                    </m:r>
                    <m:r>
                      <a:rPr lang="en-US" sz="2800" b="0" i="1" smtClean="0">
                        <a:solidFill>
                          <a:schemeClr val="tx1"/>
                        </a:solidFill>
                        <a:latin typeface="Cambria Math" panose="02040503050406030204" pitchFamily="18" charset="0"/>
                      </a:rPr>
                      <m:t>𝑓</m:t>
                    </m:r>
                    <m:r>
                      <a:rPr lang="en-US" sz="2800" b="0" i="1" smtClean="0">
                        <a:solidFill>
                          <a:schemeClr val="tx1"/>
                        </a:solidFill>
                        <a:latin typeface="Cambria Math" panose="02040503050406030204" pitchFamily="18" charset="0"/>
                      </a:rPr>
                      <m:t>( </m:t>
                    </m:r>
                    <m:r>
                      <a:rPr lang="en-US" sz="2800" b="0" i="1" smtClean="0">
                        <a:solidFill>
                          <a:schemeClr val="tx1"/>
                        </a:solidFill>
                        <a:latin typeface="Cambria Math" panose="02040503050406030204" pitchFamily="18" charset="0"/>
                      </a:rPr>
                      <m:t>𝑏𝑖𝑛𝑑𝑒𝑟</m:t>
                    </m:r>
                    <m:r>
                      <a:rPr lang="en-US" sz="2800" b="0" i="1" smtClean="0">
                        <a:solidFill>
                          <a:schemeClr val="tx1"/>
                        </a:solidFill>
                        <a:latin typeface="Cambria Math" panose="02040503050406030204" pitchFamily="18" charset="0"/>
                      </a:rPr>
                      <m:t>, </m:t>
                    </m:r>
                    <m:r>
                      <a:rPr lang="en-US" sz="2800" b="0" i="1" smtClean="0">
                        <a:solidFill>
                          <a:schemeClr val="tx1"/>
                        </a:solidFill>
                        <a:latin typeface="Cambria Math" panose="02040503050406030204" pitchFamily="18" charset="0"/>
                      </a:rPr>
                      <m:t>𝑜𝑝𝑒𝑟𝑎𝑡𝑜𝑟</m:t>
                    </m:r>
                    <m:r>
                      <a:rPr lang="en-US" sz="2800" b="0" i="1" smtClean="0">
                        <a:solidFill>
                          <a:schemeClr val="tx1"/>
                        </a:solidFill>
                        <a:latin typeface="Cambria Math" panose="02040503050406030204" pitchFamily="18" charset="0"/>
                      </a:rPr>
                      <m:t>)</m:t>
                    </m:r>
                  </m:oMath>
                </a14:m>
                <a:r>
                  <a:rPr lang="en-US" sz="2800" dirty="0">
                    <a:solidFill>
                      <a:schemeClr val="tx1"/>
                    </a:solidFill>
                  </a:rPr>
                  <a:t> [1]. Where  </a:t>
                </a:r>
                <a:r>
                  <a:rPr lang="el-GR" sz="2800" dirty="0">
                    <a:solidFill>
                      <a:schemeClr val="tx1"/>
                    </a:solidFill>
                  </a:rPr>
                  <a:t>σ</a:t>
                </a:r>
                <a:r>
                  <a:rPr lang="en-US" sz="2800" dirty="0">
                    <a:solidFill>
                      <a:schemeClr val="tx1"/>
                    </a:solidFill>
                  </a:rPr>
                  <a:t> is the dependent variable, the binder is the independent variable, and the operator is the extraneous variable.  </a:t>
                </a:r>
              </a:p>
            </p:txBody>
          </p:sp>
        </mc:Choice>
        <mc:Fallback xmlns="">
          <p:sp>
            <p:nvSpPr>
              <p:cNvPr id="4" name="TextBox 3"/>
              <p:cNvSpPr txBox="1">
                <a:spLocks noRot="1" noChangeAspect="1" noMove="1" noResize="1" noEditPoints="1" noAdjustHandles="1" noChangeArrowheads="1" noChangeShapeType="1" noTextEdit="1"/>
              </p:cNvSpPr>
              <p:nvPr/>
            </p:nvSpPr>
            <p:spPr>
              <a:xfrm>
                <a:off x="399060" y="2720044"/>
                <a:ext cx="8674443" cy="2677656"/>
              </a:xfrm>
              <a:prstGeom prst="rect">
                <a:avLst/>
              </a:prstGeom>
              <a:blipFill rotWithShape="0">
                <a:blip r:embed="rId2"/>
                <a:stretch>
                  <a:fillRect l="-1405" t="-2050" r="-984" b="-5695"/>
                </a:stretch>
              </a:blipFill>
            </p:spPr>
            <p:txBody>
              <a:bodyPr/>
              <a:lstStyle/>
              <a:p>
                <a:r>
                  <a:rPr lang="en-US">
                    <a:noFill/>
                  </a:rPr>
                  <a:t> </a:t>
                </a:r>
              </a:p>
            </p:txBody>
          </p:sp>
        </mc:Fallback>
      </mc:AlternateContent>
      <p:sp>
        <p:nvSpPr>
          <p:cNvPr id="6" name="TextBox 5"/>
          <p:cNvSpPr txBox="1"/>
          <p:nvPr/>
        </p:nvSpPr>
        <p:spPr>
          <a:xfrm>
            <a:off x="328563" y="855723"/>
            <a:ext cx="8815435" cy="1384995"/>
          </a:xfrm>
          <a:prstGeom prst="rect">
            <a:avLst/>
          </a:prstGeom>
          <a:noFill/>
        </p:spPr>
        <p:txBody>
          <a:bodyPr wrap="square" rtlCol="0">
            <a:spAutoFit/>
          </a:bodyPr>
          <a:lstStyle/>
          <a:p>
            <a:r>
              <a:rPr lang="en-US" sz="2800" b="1" u="sng" dirty="0"/>
              <a:t>The Assumption</a:t>
            </a:r>
          </a:p>
          <a:p>
            <a:r>
              <a:rPr lang="en-US" sz="2800" dirty="0"/>
              <a:t>The strength is only affected by the binder and operator [1]. </a:t>
            </a:r>
          </a:p>
        </p:txBody>
      </p:sp>
      <p:sp>
        <p:nvSpPr>
          <p:cNvPr id="7" name="Title 1">
            <a:extLst>
              <a:ext uri="{FF2B5EF4-FFF2-40B4-BE49-F238E27FC236}">
                <a16:creationId xmlns:a16="http://schemas.microsoft.com/office/drawing/2014/main" xmlns="" id="{FBF2B472-7FA8-4438-8D97-AFBF11C62CDF}"/>
              </a:ext>
            </a:extLst>
          </p:cNvPr>
          <p:cNvSpPr txBox="1">
            <a:spLocks/>
          </p:cNvSpPr>
          <p:nvPr/>
        </p:nvSpPr>
        <p:spPr>
          <a:xfrm>
            <a:off x="457200" y="274638"/>
            <a:ext cx="8229600" cy="11430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dirty="0"/>
              <a:t>Random Test</a:t>
            </a:r>
          </a:p>
        </p:txBody>
      </p:sp>
    </p:spTree>
    <p:extLst>
      <p:ext uri="{BB962C8B-B14F-4D97-AF65-F5344CB8AC3E}">
        <p14:creationId xmlns:p14="http://schemas.microsoft.com/office/powerpoint/2010/main" val="113683623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E866E855-E3FF-42DA-BFB6-0705A1B43F6D}" type="slidenum">
              <a:rPr lang="en-US" smtClean="0">
                <a:solidFill>
                  <a:schemeClr val="tx1"/>
                </a:solidFill>
              </a:rPr>
              <a:t>28</a:t>
            </a:fld>
            <a:endParaRPr lang="en-US">
              <a:solidFill>
                <a:schemeClr val="tx1"/>
              </a:solidFill>
            </a:endParaRPr>
          </a:p>
        </p:txBody>
      </p:sp>
      <mc:AlternateContent xmlns:mc="http://schemas.openxmlformats.org/markup-compatibility/2006" xmlns:a14="http://schemas.microsoft.com/office/drawing/2010/main">
        <mc:Choice Requires="a14">
          <p:sp>
            <p:nvSpPr>
              <p:cNvPr id="4" name="TextBox 3"/>
              <p:cNvSpPr txBox="1"/>
              <p:nvPr/>
            </p:nvSpPr>
            <p:spPr>
              <a:xfrm>
                <a:off x="225365" y="712948"/>
                <a:ext cx="8672222" cy="3539430"/>
              </a:xfrm>
              <a:prstGeom prst="rect">
                <a:avLst/>
              </a:prstGeom>
              <a:noFill/>
            </p:spPr>
            <p:txBody>
              <a:bodyPr wrap="square" rtlCol="0">
                <a:spAutoFit/>
              </a:bodyPr>
              <a:lstStyle/>
              <a:p>
                <a:r>
                  <a:rPr lang="en-US" sz="2800" b="1" u="sng" dirty="0">
                    <a:solidFill>
                      <a:schemeClr val="tx1"/>
                    </a:solidFill>
                  </a:rPr>
                  <a:t>The Solution </a:t>
                </a:r>
              </a:p>
              <a:p>
                <a:r>
                  <a:rPr lang="en-US" sz="2800" dirty="0">
                    <a:solidFill>
                      <a:schemeClr val="tx1"/>
                    </a:solidFill>
                  </a:rPr>
                  <a:t>σ, the dependent variable, has to be tested against binder resin ratio, the independent variable. For the test, compare the relationship between three binder gel ( </a:t>
                </a:r>
                <a14:m>
                  <m:oMath xmlns:m="http://schemas.openxmlformats.org/officeDocument/2006/math">
                    <m:r>
                      <a:rPr lang="en-US" sz="2800" i="1" dirty="0" smtClean="0">
                        <a:solidFill>
                          <a:schemeClr val="tx1"/>
                        </a:solidFill>
                        <a:latin typeface="Cambria Math" panose="02040503050406030204" pitchFamily="18" charset="0"/>
                      </a:rPr>
                      <m:t>𝐴</m:t>
                    </m:r>
                    <m:r>
                      <a:rPr lang="en-US" sz="2800" i="1" dirty="0" smtClean="0">
                        <a:solidFill>
                          <a:schemeClr val="tx1"/>
                        </a:solidFill>
                        <a:latin typeface="Cambria Math" panose="02040503050406030204" pitchFamily="18" charset="0"/>
                      </a:rPr>
                      <m:t>,</m:t>
                    </m:r>
                    <m:r>
                      <a:rPr lang="en-US" sz="2800" i="1" dirty="0" smtClean="0">
                        <a:solidFill>
                          <a:schemeClr val="tx1"/>
                        </a:solidFill>
                        <a:latin typeface="Cambria Math" panose="02040503050406030204" pitchFamily="18" charset="0"/>
                      </a:rPr>
                      <m:t>𝐵</m:t>
                    </m:r>
                    <m:r>
                      <a:rPr lang="en-US" sz="2800" i="1" dirty="0" smtClean="0">
                        <a:solidFill>
                          <a:schemeClr val="tx1"/>
                        </a:solidFill>
                        <a:latin typeface="Cambria Math" panose="02040503050406030204" pitchFamily="18" charset="0"/>
                      </a:rPr>
                      <m:t>, </m:t>
                    </m:r>
                    <m:r>
                      <a:rPr lang="en-US" sz="2800" i="1" dirty="0" smtClean="0">
                        <a:solidFill>
                          <a:schemeClr val="tx1"/>
                        </a:solidFill>
                        <a:latin typeface="Cambria Math" panose="02040503050406030204" pitchFamily="18" charset="0"/>
                      </a:rPr>
                      <m:t>𝑎𝑛𝑑</m:t>
                    </m:r>
                    <m:r>
                      <a:rPr lang="en-US" sz="2800" i="1" dirty="0" smtClean="0">
                        <a:solidFill>
                          <a:schemeClr val="tx1"/>
                        </a:solidFill>
                        <a:latin typeface="Cambria Math" panose="02040503050406030204" pitchFamily="18" charset="0"/>
                      </a:rPr>
                      <m:t> </m:t>
                    </m:r>
                    <m:r>
                      <a:rPr lang="en-US" sz="2800" i="1" dirty="0" smtClean="0">
                        <a:solidFill>
                          <a:schemeClr val="tx1"/>
                        </a:solidFill>
                        <a:latin typeface="Cambria Math" panose="02040503050406030204" pitchFamily="18" charset="0"/>
                      </a:rPr>
                      <m:t>𝐶</m:t>
                    </m:r>
                  </m:oMath>
                </a14:m>
                <a:r>
                  <a:rPr lang="en-US" sz="2800" dirty="0">
                    <a:solidFill>
                      <a:schemeClr val="tx1"/>
                    </a:solidFill>
                  </a:rPr>
                  <a:t>) and the measured strength [1]. Next three operators (</a:t>
                </a:r>
                <a14:m>
                  <m:oMath xmlns:m="http://schemas.openxmlformats.org/officeDocument/2006/math">
                    <m:sSub>
                      <m:sSubPr>
                        <m:ctrlPr>
                          <a:rPr lang="en-US" sz="2800" i="1" smtClean="0">
                            <a:solidFill>
                              <a:schemeClr val="tx1"/>
                            </a:solidFill>
                            <a:latin typeface="Cambria Math" panose="02040503050406030204" pitchFamily="18" charset="0"/>
                          </a:rPr>
                        </m:ctrlPr>
                      </m:sSubPr>
                      <m:e>
                        <m:r>
                          <a:rPr lang="en-US" sz="2800" b="0" i="1" smtClean="0">
                            <a:solidFill>
                              <a:schemeClr val="tx1"/>
                            </a:solidFill>
                            <a:latin typeface="Cambria Math" panose="02040503050406030204" pitchFamily="18" charset="0"/>
                          </a:rPr>
                          <m:t>𝑧</m:t>
                        </m:r>
                      </m:e>
                      <m:sub>
                        <m:r>
                          <a:rPr lang="en-US" sz="2800" b="0" i="1" smtClean="0">
                            <a:solidFill>
                              <a:schemeClr val="tx1"/>
                            </a:solidFill>
                            <a:latin typeface="Cambria Math" panose="02040503050406030204" pitchFamily="18" charset="0"/>
                          </a:rPr>
                          <m:t>1</m:t>
                        </m:r>
                      </m:sub>
                    </m:sSub>
                    <m:r>
                      <a:rPr lang="en-US" sz="2800" b="0" i="1" smtClean="0">
                        <a:solidFill>
                          <a:schemeClr val="tx1"/>
                        </a:solidFill>
                        <a:latin typeface="Cambria Math" panose="02040503050406030204" pitchFamily="18" charset="0"/>
                      </a:rPr>
                      <m:t>,</m:t>
                    </m:r>
                    <m:sSub>
                      <m:sSubPr>
                        <m:ctrlPr>
                          <a:rPr lang="en-US" sz="2800" b="0" i="1" smtClean="0">
                            <a:solidFill>
                              <a:schemeClr val="tx1"/>
                            </a:solidFill>
                            <a:latin typeface="Cambria Math" panose="02040503050406030204" pitchFamily="18" charset="0"/>
                          </a:rPr>
                        </m:ctrlPr>
                      </m:sSubPr>
                      <m:e>
                        <m:r>
                          <a:rPr lang="en-US" sz="2800" b="0" i="1" smtClean="0">
                            <a:solidFill>
                              <a:schemeClr val="tx1"/>
                            </a:solidFill>
                            <a:latin typeface="Cambria Math" panose="02040503050406030204" pitchFamily="18" charset="0"/>
                          </a:rPr>
                          <m:t>𝑧</m:t>
                        </m:r>
                      </m:e>
                      <m:sub>
                        <m:r>
                          <a:rPr lang="en-US" sz="2800" b="0" i="1" smtClean="0">
                            <a:solidFill>
                              <a:schemeClr val="tx1"/>
                            </a:solidFill>
                            <a:latin typeface="Cambria Math" panose="02040503050406030204" pitchFamily="18" charset="0"/>
                          </a:rPr>
                          <m:t>2</m:t>
                        </m:r>
                      </m:sub>
                    </m:sSub>
                    <m:r>
                      <a:rPr lang="en-US" sz="2800" b="0" i="1" smtClean="0">
                        <a:solidFill>
                          <a:schemeClr val="tx1"/>
                        </a:solidFill>
                        <a:latin typeface="Cambria Math" panose="02040503050406030204" pitchFamily="18" charset="0"/>
                      </a:rPr>
                      <m:t>,</m:t>
                    </m:r>
                    <m:r>
                      <a:rPr lang="en-US" sz="2800" b="0" i="1" smtClean="0">
                        <a:solidFill>
                          <a:schemeClr val="tx1"/>
                        </a:solidFill>
                        <a:latin typeface="Cambria Math" panose="02040503050406030204" pitchFamily="18" charset="0"/>
                      </a:rPr>
                      <m:t>𝑎𝑛𝑑</m:t>
                    </m:r>
                    <m:r>
                      <a:rPr lang="en-US" sz="2800" b="0" i="1" smtClean="0">
                        <a:solidFill>
                          <a:schemeClr val="tx1"/>
                        </a:solidFill>
                        <a:latin typeface="Cambria Math" panose="02040503050406030204" pitchFamily="18" charset="0"/>
                      </a:rPr>
                      <m:t> </m:t>
                    </m:r>
                    <m:sSub>
                      <m:sSubPr>
                        <m:ctrlPr>
                          <a:rPr lang="en-US" sz="2800" b="0" i="1" smtClean="0">
                            <a:solidFill>
                              <a:schemeClr val="tx1"/>
                            </a:solidFill>
                            <a:latin typeface="Cambria Math" panose="02040503050406030204" pitchFamily="18" charset="0"/>
                          </a:rPr>
                        </m:ctrlPr>
                      </m:sSubPr>
                      <m:e>
                        <m:r>
                          <a:rPr lang="en-US" sz="2800" b="0" i="1" smtClean="0">
                            <a:solidFill>
                              <a:schemeClr val="tx1"/>
                            </a:solidFill>
                            <a:latin typeface="Cambria Math" panose="02040503050406030204" pitchFamily="18" charset="0"/>
                          </a:rPr>
                          <m:t>𝑧</m:t>
                        </m:r>
                      </m:e>
                      <m:sub>
                        <m:r>
                          <a:rPr lang="en-US" sz="2800" b="0" i="1" smtClean="0">
                            <a:solidFill>
                              <a:schemeClr val="tx1"/>
                            </a:solidFill>
                            <a:latin typeface="Cambria Math" panose="02040503050406030204" pitchFamily="18" charset="0"/>
                          </a:rPr>
                          <m:t>3</m:t>
                        </m:r>
                      </m:sub>
                    </m:sSub>
                    <m:r>
                      <a:rPr lang="en-US" sz="2800" b="0" i="1" smtClean="0">
                        <a:solidFill>
                          <a:schemeClr val="tx1"/>
                        </a:solidFill>
                        <a:latin typeface="Cambria Math" panose="02040503050406030204" pitchFamily="18" charset="0"/>
                      </a:rPr>
                      <m:t>)</m:t>
                    </m:r>
                  </m:oMath>
                </a14:m>
                <a:r>
                  <a:rPr lang="en-US" sz="2800" dirty="0">
                    <a:solidFill>
                      <a:schemeClr val="tx1"/>
                    </a:solidFill>
                  </a:rPr>
                  <a:t> are chosen to produce </a:t>
                </a:r>
                <a14:m>
                  <m:oMath xmlns:m="http://schemas.openxmlformats.org/officeDocument/2006/math">
                    <m:r>
                      <a:rPr lang="en-US" sz="2800" i="1" dirty="0" smtClean="0">
                        <a:solidFill>
                          <a:schemeClr val="tx1"/>
                        </a:solidFill>
                        <a:latin typeface="Cambria Math" panose="02040503050406030204" pitchFamily="18" charset="0"/>
                      </a:rPr>
                      <m:t>𝑁</m:t>
                    </m:r>
                  </m:oMath>
                </a14:m>
                <a:r>
                  <a:rPr lang="en-US" sz="2800" dirty="0">
                    <a:solidFill>
                      <a:schemeClr val="tx1"/>
                    </a:solidFill>
                  </a:rPr>
                  <a:t> separate test samples for each of the 3 binder gel [1]. This gives the block  test matrix below.  </a:t>
                </a:r>
              </a:p>
            </p:txBody>
          </p:sp>
        </mc:Choice>
        <mc:Fallback xmlns="">
          <p:sp>
            <p:nvSpPr>
              <p:cNvPr id="4" name="TextBox 3"/>
              <p:cNvSpPr txBox="1">
                <a:spLocks noRot="1" noChangeAspect="1" noMove="1" noResize="1" noEditPoints="1" noAdjustHandles="1" noChangeArrowheads="1" noChangeShapeType="1" noTextEdit="1"/>
              </p:cNvSpPr>
              <p:nvPr/>
            </p:nvSpPr>
            <p:spPr>
              <a:xfrm>
                <a:off x="225365" y="712948"/>
                <a:ext cx="8672222" cy="3539430"/>
              </a:xfrm>
              <a:prstGeom prst="rect">
                <a:avLst/>
              </a:prstGeom>
              <a:blipFill>
                <a:blip r:embed="rId2"/>
                <a:stretch>
                  <a:fillRect l="-1476" t="-1893" r="-1054" b="-3787"/>
                </a:stretch>
              </a:blipFill>
            </p:spPr>
            <p:txBody>
              <a:bodyPr/>
              <a:lstStyle/>
              <a:p>
                <a:r>
                  <a:rPr lang="en-US">
                    <a:noFill/>
                  </a:rPr>
                  <a:t> </a:t>
                </a:r>
              </a:p>
            </p:txBody>
          </p:sp>
        </mc:Fallback>
      </mc:AlternateContent>
      <p:pic>
        <p:nvPicPr>
          <p:cNvPr id="5" name="Picture 4"/>
          <p:cNvPicPr>
            <a:picLocks noChangeAspect="1"/>
          </p:cNvPicPr>
          <p:nvPr/>
        </p:nvPicPr>
        <p:blipFill>
          <a:blip r:embed="rId3"/>
          <a:stretch>
            <a:fillRect/>
          </a:stretch>
        </p:blipFill>
        <p:spPr>
          <a:xfrm>
            <a:off x="1711384" y="4298461"/>
            <a:ext cx="5451603" cy="2057890"/>
          </a:xfrm>
          <a:prstGeom prst="rect">
            <a:avLst/>
          </a:prstGeom>
          <a:ln>
            <a:solidFill>
              <a:schemeClr val="tx1"/>
            </a:solidFill>
          </a:ln>
        </p:spPr>
      </p:pic>
      <p:sp>
        <p:nvSpPr>
          <p:cNvPr id="6" name="TextBox 5"/>
          <p:cNvSpPr txBox="1"/>
          <p:nvPr/>
        </p:nvSpPr>
        <p:spPr>
          <a:xfrm>
            <a:off x="2566814" y="6326831"/>
            <a:ext cx="3851739" cy="369332"/>
          </a:xfrm>
          <a:prstGeom prst="rect">
            <a:avLst/>
          </a:prstGeom>
          <a:noFill/>
        </p:spPr>
        <p:txBody>
          <a:bodyPr wrap="square" rtlCol="0">
            <a:spAutoFit/>
          </a:bodyPr>
          <a:lstStyle/>
          <a:p>
            <a:r>
              <a:rPr lang="en-US" b="1" dirty="0"/>
              <a:t>Figure 8: Block test pattern [1]. </a:t>
            </a:r>
          </a:p>
        </p:txBody>
      </p:sp>
      <p:sp>
        <p:nvSpPr>
          <p:cNvPr id="8" name="Title 1">
            <a:extLst>
              <a:ext uri="{FF2B5EF4-FFF2-40B4-BE49-F238E27FC236}">
                <a16:creationId xmlns:a16="http://schemas.microsoft.com/office/drawing/2014/main" xmlns="" id="{94A6ADEC-BD69-4065-99BB-0CB370CBA308}"/>
              </a:ext>
            </a:extLst>
          </p:cNvPr>
          <p:cNvSpPr txBox="1">
            <a:spLocks/>
          </p:cNvSpPr>
          <p:nvPr/>
        </p:nvSpPr>
        <p:spPr>
          <a:xfrm>
            <a:off x="457200" y="274638"/>
            <a:ext cx="8229600" cy="11430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dirty="0"/>
              <a:t>Random Test</a:t>
            </a:r>
          </a:p>
        </p:txBody>
      </p:sp>
    </p:spTree>
    <p:extLst>
      <p:ext uri="{BB962C8B-B14F-4D97-AF65-F5344CB8AC3E}">
        <p14:creationId xmlns:p14="http://schemas.microsoft.com/office/powerpoint/2010/main" val="225814693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E866E855-E3FF-42DA-BFB6-0705A1B43F6D}" type="slidenum">
              <a:rPr lang="en-US" smtClean="0"/>
              <a:t>29</a:t>
            </a:fld>
            <a:endParaRPr lang="en-US"/>
          </a:p>
        </p:txBody>
      </p:sp>
      <p:sp>
        <p:nvSpPr>
          <p:cNvPr id="4" name="TextBox 3"/>
          <p:cNvSpPr txBox="1"/>
          <p:nvPr/>
        </p:nvSpPr>
        <p:spPr>
          <a:xfrm>
            <a:off x="142103" y="1034642"/>
            <a:ext cx="7430549" cy="3970318"/>
          </a:xfrm>
          <a:prstGeom prst="rect">
            <a:avLst/>
          </a:prstGeom>
          <a:noFill/>
        </p:spPr>
        <p:txBody>
          <a:bodyPr wrap="square" rtlCol="0">
            <a:spAutoFit/>
          </a:bodyPr>
          <a:lstStyle/>
          <a:p>
            <a:r>
              <a:rPr lang="en-US" sz="2800" b="1" u="sng" dirty="0"/>
              <a:t>Conclusion</a:t>
            </a:r>
          </a:p>
          <a:p>
            <a:endParaRPr lang="en-US" sz="2800" b="1" u="sng" dirty="0"/>
          </a:p>
          <a:p>
            <a:r>
              <a:rPr lang="en-US" sz="2800" dirty="0"/>
              <a:t>The result of each block includes each of the operator’s influence on the dependent variable σ ( strength) [1]. The test matrix that was made will randomize the influence of any one operator on the strength test result [1]. This is done by introducing the influence of several operators [1].</a:t>
            </a:r>
          </a:p>
        </p:txBody>
      </p:sp>
      <p:sp>
        <p:nvSpPr>
          <p:cNvPr id="5" name="Title 1">
            <a:extLst>
              <a:ext uri="{FF2B5EF4-FFF2-40B4-BE49-F238E27FC236}">
                <a16:creationId xmlns:a16="http://schemas.microsoft.com/office/drawing/2014/main" xmlns="" id="{6B3E1E46-B277-4006-A852-C3AB7B90EA85}"/>
              </a:ext>
            </a:extLst>
          </p:cNvPr>
          <p:cNvSpPr txBox="1">
            <a:spLocks/>
          </p:cNvSpPr>
          <p:nvPr/>
        </p:nvSpPr>
        <p:spPr>
          <a:xfrm>
            <a:off x="457200" y="274638"/>
            <a:ext cx="8229600" cy="11430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dirty="0"/>
              <a:t>Random Test</a:t>
            </a:r>
          </a:p>
        </p:txBody>
      </p:sp>
    </p:spTree>
    <p:extLst>
      <p:ext uri="{BB962C8B-B14F-4D97-AF65-F5344CB8AC3E}">
        <p14:creationId xmlns:p14="http://schemas.microsoft.com/office/powerpoint/2010/main" val="39021261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xmlns="" id="{46759D77-939E-42E1-9D3D-3EE5A3B64AC8}"/>
              </a:ext>
            </a:extLst>
          </p:cNvPr>
          <p:cNvSpPr txBox="1">
            <a:spLocks/>
          </p:cNvSpPr>
          <p:nvPr/>
        </p:nvSpPr>
        <p:spPr>
          <a:xfrm>
            <a:off x="457200" y="274638"/>
            <a:ext cx="8229600" cy="11430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dirty="0"/>
              <a:t>Variables</a:t>
            </a:r>
          </a:p>
        </p:txBody>
      </p:sp>
      <p:sp>
        <p:nvSpPr>
          <p:cNvPr id="7" name="TextBox 6"/>
          <p:cNvSpPr txBox="1"/>
          <p:nvPr/>
        </p:nvSpPr>
        <p:spPr>
          <a:xfrm>
            <a:off x="390822" y="872772"/>
            <a:ext cx="8022386" cy="6894195"/>
          </a:xfrm>
          <a:prstGeom prst="rect">
            <a:avLst/>
          </a:prstGeom>
          <a:noFill/>
        </p:spPr>
        <p:txBody>
          <a:bodyPr wrap="square" rtlCol="0">
            <a:spAutoFit/>
          </a:bodyPr>
          <a:lstStyle/>
          <a:p>
            <a:pPr algn="just"/>
            <a:r>
              <a:rPr lang="en-US" sz="2600" b="1" u="sng" dirty="0"/>
              <a:t>What is a Variable?</a:t>
            </a:r>
          </a:p>
          <a:p>
            <a:pPr algn="just"/>
            <a:r>
              <a:rPr lang="en-US" sz="2600" dirty="0"/>
              <a:t>A variable is an entity that influences a test [1].</a:t>
            </a:r>
          </a:p>
          <a:p>
            <a:pPr algn="just"/>
            <a:r>
              <a:rPr lang="en-US" sz="2600" dirty="0"/>
              <a:t>There are two categories of a variable:</a:t>
            </a:r>
          </a:p>
          <a:p>
            <a:pPr algn="just"/>
            <a:r>
              <a:rPr lang="en-US" sz="2600" dirty="0"/>
              <a:t> independent and dependent. </a:t>
            </a:r>
          </a:p>
          <a:p>
            <a:pPr algn="just"/>
            <a:endParaRPr lang="en-US" sz="2600" dirty="0"/>
          </a:p>
          <a:p>
            <a:r>
              <a:rPr lang="en-US" sz="2600" b="1" u="sng" dirty="0"/>
              <a:t>Independent Variable</a:t>
            </a:r>
          </a:p>
          <a:p>
            <a:r>
              <a:rPr lang="en-US" sz="2600" dirty="0"/>
              <a:t>If a change in variable X does not affect the value of another variable Y, then the two variables are considered independent of each other [1].</a:t>
            </a:r>
          </a:p>
          <a:p>
            <a:endParaRPr lang="en-US" sz="2600" dirty="0"/>
          </a:p>
          <a:p>
            <a:r>
              <a:rPr lang="en-US" sz="2600" b="1" u="sng" dirty="0"/>
              <a:t>Dependent Variable</a:t>
            </a:r>
          </a:p>
          <a:p>
            <a:r>
              <a:rPr lang="en-US" sz="2600" dirty="0"/>
              <a:t>If a variable D is affected by the changes in one or more other variables, than variable D is considered a dependent variable [1].  </a:t>
            </a:r>
          </a:p>
          <a:p>
            <a:endParaRPr lang="en-US" sz="2600" dirty="0"/>
          </a:p>
          <a:p>
            <a:pPr algn="just"/>
            <a:endParaRPr lang="en-US" sz="2600" dirty="0"/>
          </a:p>
          <a:p>
            <a:pPr algn="just"/>
            <a:r>
              <a:rPr lang="en-US" sz="2600" dirty="0"/>
              <a:t>  </a:t>
            </a:r>
          </a:p>
        </p:txBody>
      </p:sp>
      <p:sp>
        <p:nvSpPr>
          <p:cNvPr id="3" name="Slide Number Placeholder 2"/>
          <p:cNvSpPr>
            <a:spLocks noGrp="1"/>
          </p:cNvSpPr>
          <p:nvPr>
            <p:ph type="sldNum" sz="quarter" idx="12"/>
          </p:nvPr>
        </p:nvSpPr>
        <p:spPr/>
        <p:txBody>
          <a:bodyPr/>
          <a:lstStyle/>
          <a:p>
            <a:fld id="{E866E855-E3FF-42DA-BFB6-0705A1B43F6D}" type="slidenum">
              <a:rPr lang="en-US" smtClean="0">
                <a:solidFill>
                  <a:schemeClr val="tx1"/>
                </a:solidFill>
              </a:rPr>
              <a:t>3</a:t>
            </a:fld>
            <a:endParaRPr lang="en-US">
              <a:solidFill>
                <a:schemeClr val="tx1"/>
              </a:solidFill>
            </a:endParaRPr>
          </a:p>
        </p:txBody>
      </p:sp>
    </p:spTree>
    <p:extLst>
      <p:ext uri="{BB962C8B-B14F-4D97-AF65-F5344CB8AC3E}">
        <p14:creationId xmlns:p14="http://schemas.microsoft.com/office/powerpoint/2010/main" val="7835646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E866E855-E3FF-42DA-BFB6-0705A1B43F6D}" type="slidenum">
              <a:rPr lang="en-US" smtClean="0"/>
              <a:t>30</a:t>
            </a:fld>
            <a:endParaRPr lang="en-US"/>
          </a:p>
        </p:txBody>
      </p:sp>
      <p:sp>
        <p:nvSpPr>
          <p:cNvPr id="5" name="TextBox 4"/>
          <p:cNvSpPr txBox="1"/>
          <p:nvPr/>
        </p:nvSpPr>
        <p:spPr>
          <a:xfrm>
            <a:off x="538605" y="1304021"/>
            <a:ext cx="8063858" cy="4832092"/>
          </a:xfrm>
          <a:prstGeom prst="rect">
            <a:avLst/>
          </a:prstGeom>
          <a:noFill/>
        </p:spPr>
        <p:txBody>
          <a:bodyPr wrap="square" rtlCol="0">
            <a:spAutoFit/>
          </a:bodyPr>
          <a:lstStyle/>
          <a:p>
            <a:r>
              <a:rPr lang="en-US" sz="2800" b="1" u="sng" dirty="0"/>
              <a:t>What is Replication</a:t>
            </a:r>
          </a:p>
          <a:p>
            <a:r>
              <a:rPr lang="en-US" sz="2800" dirty="0"/>
              <a:t>It is an independent duplication of a set of measurements using similar conditions [1].</a:t>
            </a:r>
          </a:p>
          <a:p>
            <a:endParaRPr lang="en-US" sz="2800" dirty="0"/>
          </a:p>
          <a:p>
            <a:r>
              <a:rPr lang="en-US" sz="2800" b="1" u="sng" dirty="0"/>
              <a:t>What does Replication do</a:t>
            </a:r>
          </a:p>
          <a:p>
            <a:r>
              <a:rPr lang="en-US" sz="2800" dirty="0"/>
              <a:t>Replication allows the ability to control the operating conditions [1]. I.e. it allows for the ability to reset the conditions of desired values[1]. This allows for the ability to estimate how well one can duplicate a set of conditions [1].</a:t>
            </a:r>
          </a:p>
          <a:p>
            <a:endParaRPr lang="en-US" sz="2800" dirty="0"/>
          </a:p>
        </p:txBody>
      </p:sp>
      <p:sp>
        <p:nvSpPr>
          <p:cNvPr id="6" name="Title 1">
            <a:extLst>
              <a:ext uri="{FF2B5EF4-FFF2-40B4-BE49-F238E27FC236}">
                <a16:creationId xmlns:a16="http://schemas.microsoft.com/office/drawing/2014/main" xmlns="" id="{BB86C1B3-CA9F-49B5-8358-1BF640BE5B89}"/>
              </a:ext>
            </a:extLst>
          </p:cNvPr>
          <p:cNvSpPr txBox="1">
            <a:spLocks/>
          </p:cNvSpPr>
          <p:nvPr/>
        </p:nvSpPr>
        <p:spPr>
          <a:xfrm>
            <a:off x="457200" y="274638"/>
            <a:ext cx="8229600" cy="11430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dirty="0"/>
              <a:t>Replication and Repetition</a:t>
            </a:r>
          </a:p>
        </p:txBody>
      </p:sp>
    </p:spTree>
    <p:extLst>
      <p:ext uri="{BB962C8B-B14F-4D97-AF65-F5344CB8AC3E}">
        <p14:creationId xmlns:p14="http://schemas.microsoft.com/office/powerpoint/2010/main" val="58614885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E866E855-E3FF-42DA-BFB6-0705A1B43F6D}" type="slidenum">
              <a:rPr lang="en-US" smtClean="0"/>
              <a:t>31</a:t>
            </a:fld>
            <a:endParaRPr lang="en-US"/>
          </a:p>
        </p:txBody>
      </p:sp>
      <p:sp>
        <p:nvSpPr>
          <p:cNvPr id="4" name="TextBox 3"/>
          <p:cNvSpPr txBox="1"/>
          <p:nvPr/>
        </p:nvSpPr>
        <p:spPr>
          <a:xfrm>
            <a:off x="76965" y="940573"/>
            <a:ext cx="8674443" cy="6494085"/>
          </a:xfrm>
          <a:prstGeom prst="rect">
            <a:avLst/>
          </a:prstGeom>
          <a:noFill/>
        </p:spPr>
        <p:txBody>
          <a:bodyPr wrap="square" rtlCol="0">
            <a:spAutoFit/>
          </a:bodyPr>
          <a:lstStyle/>
          <a:p>
            <a:r>
              <a:rPr lang="en-US" sz="2600" b="1" u="sng" dirty="0"/>
              <a:t>What is Repetition </a:t>
            </a:r>
          </a:p>
          <a:p>
            <a:r>
              <a:rPr lang="en-US" sz="2600" dirty="0"/>
              <a:t>It is repeated measurements made during any single test run [1]. </a:t>
            </a:r>
          </a:p>
          <a:p>
            <a:endParaRPr lang="en-US" sz="2600" dirty="0"/>
          </a:p>
          <a:p>
            <a:r>
              <a:rPr lang="en-US" sz="2600" b="1" u="sng" dirty="0"/>
              <a:t>What does Repetition do</a:t>
            </a:r>
          </a:p>
          <a:p>
            <a:r>
              <a:rPr lang="en-US" sz="2600" dirty="0"/>
              <a:t>Repetition allows for the ability to quantify the variations in a measured variable as it occurs between different test, with each test having the same nominal operating conditions [1]. I.e. it represents how well control can be maintained during the test [1]. </a:t>
            </a:r>
          </a:p>
          <a:p>
            <a:endParaRPr lang="en-US" sz="2600" dirty="0"/>
          </a:p>
          <a:p>
            <a:r>
              <a:rPr lang="en-US" sz="2600" dirty="0"/>
              <a:t>Note, however, that repetition will not assess how precise the operating conditions can be set [1]. Repetition only shows the variations in a measured variable. </a:t>
            </a:r>
          </a:p>
          <a:p>
            <a:endParaRPr lang="en-US" sz="2600" dirty="0"/>
          </a:p>
          <a:p>
            <a:endParaRPr lang="en-US" sz="2600" dirty="0"/>
          </a:p>
        </p:txBody>
      </p:sp>
      <p:sp>
        <p:nvSpPr>
          <p:cNvPr id="8" name="Title 1">
            <a:extLst>
              <a:ext uri="{FF2B5EF4-FFF2-40B4-BE49-F238E27FC236}">
                <a16:creationId xmlns:a16="http://schemas.microsoft.com/office/drawing/2014/main" xmlns="" id="{12F81F4F-E101-4DC4-8290-D611F48CC6B4}"/>
              </a:ext>
            </a:extLst>
          </p:cNvPr>
          <p:cNvSpPr txBox="1">
            <a:spLocks/>
          </p:cNvSpPr>
          <p:nvPr/>
        </p:nvSpPr>
        <p:spPr>
          <a:xfrm>
            <a:off x="457200" y="274638"/>
            <a:ext cx="8229600" cy="11430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dirty="0"/>
              <a:t>Replication and Repetition</a:t>
            </a:r>
          </a:p>
        </p:txBody>
      </p:sp>
    </p:spTree>
    <p:extLst>
      <p:ext uri="{BB962C8B-B14F-4D97-AF65-F5344CB8AC3E}">
        <p14:creationId xmlns:p14="http://schemas.microsoft.com/office/powerpoint/2010/main" val="86417067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E866E855-E3FF-42DA-BFB6-0705A1B43F6D}" type="slidenum">
              <a:rPr lang="en-US" smtClean="0"/>
              <a:t>32</a:t>
            </a:fld>
            <a:endParaRPr lang="en-US"/>
          </a:p>
        </p:txBody>
      </p:sp>
      <p:sp>
        <p:nvSpPr>
          <p:cNvPr id="3" name="Rectangle 2"/>
          <p:cNvSpPr/>
          <p:nvPr/>
        </p:nvSpPr>
        <p:spPr>
          <a:xfrm>
            <a:off x="887035" y="1106615"/>
            <a:ext cx="7054303" cy="523220"/>
          </a:xfrm>
          <a:prstGeom prst="rect">
            <a:avLst/>
          </a:prstGeom>
        </p:spPr>
        <p:txBody>
          <a:bodyPr wrap="none">
            <a:spAutoFit/>
          </a:bodyPr>
          <a:lstStyle/>
          <a:p>
            <a:pPr algn="just"/>
            <a:r>
              <a:rPr lang="en-US" sz="2800" i="1" dirty="0"/>
              <a:t>The below example is taken from reference [1]. </a:t>
            </a:r>
          </a:p>
        </p:txBody>
      </p:sp>
      <p:sp>
        <p:nvSpPr>
          <p:cNvPr id="6" name="TextBox 5"/>
          <p:cNvSpPr txBox="1"/>
          <p:nvPr/>
        </p:nvSpPr>
        <p:spPr>
          <a:xfrm>
            <a:off x="583591" y="1889384"/>
            <a:ext cx="8377529" cy="4832092"/>
          </a:xfrm>
          <a:prstGeom prst="rect">
            <a:avLst/>
          </a:prstGeom>
          <a:noFill/>
        </p:spPr>
        <p:txBody>
          <a:bodyPr wrap="square" rtlCol="0">
            <a:spAutoFit/>
          </a:bodyPr>
          <a:lstStyle/>
          <a:p>
            <a:r>
              <a:rPr lang="en-US" sz="2800" dirty="0"/>
              <a:t>What if someone where to set the temperature of a room containing a furnace at a arbitrary value and periodically measure the value of the temperature for a set amount of time?</a:t>
            </a:r>
          </a:p>
          <a:p>
            <a:r>
              <a:rPr lang="en-US" sz="2800" dirty="0"/>
              <a:t> </a:t>
            </a:r>
          </a:p>
          <a:p>
            <a:r>
              <a:rPr lang="en-US" sz="2800" dirty="0"/>
              <a:t>Someone would have come to a value for the average temperature and the variation of the temperature at the specific arbitrary temperature that the room was set at. </a:t>
            </a:r>
          </a:p>
          <a:p>
            <a:endParaRPr lang="en-US" sz="2800" dirty="0"/>
          </a:p>
          <a:p>
            <a:r>
              <a:rPr lang="en-US" sz="2800" dirty="0"/>
              <a:t>This test was conducted using repetition.      </a:t>
            </a:r>
          </a:p>
        </p:txBody>
      </p:sp>
      <p:sp>
        <p:nvSpPr>
          <p:cNvPr id="7" name="Title 1">
            <a:extLst>
              <a:ext uri="{FF2B5EF4-FFF2-40B4-BE49-F238E27FC236}">
                <a16:creationId xmlns:a16="http://schemas.microsoft.com/office/drawing/2014/main" xmlns="" id="{C7F4260B-FA81-4A17-B752-DD652425871C}"/>
              </a:ext>
            </a:extLst>
          </p:cNvPr>
          <p:cNvSpPr txBox="1">
            <a:spLocks/>
          </p:cNvSpPr>
          <p:nvPr/>
        </p:nvSpPr>
        <p:spPr>
          <a:xfrm>
            <a:off x="457200" y="274638"/>
            <a:ext cx="8229600" cy="11430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dirty="0"/>
              <a:t>Replication and Repetition</a:t>
            </a:r>
          </a:p>
        </p:txBody>
      </p:sp>
    </p:spTree>
    <p:extLst>
      <p:ext uri="{BB962C8B-B14F-4D97-AF65-F5344CB8AC3E}">
        <p14:creationId xmlns:p14="http://schemas.microsoft.com/office/powerpoint/2010/main" val="180984560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E866E855-E3FF-42DA-BFB6-0705A1B43F6D}" type="slidenum">
              <a:rPr lang="en-US" smtClean="0">
                <a:solidFill>
                  <a:schemeClr val="tx1"/>
                </a:solidFill>
              </a:rPr>
              <a:t>33</a:t>
            </a:fld>
            <a:endParaRPr lang="en-US">
              <a:solidFill>
                <a:schemeClr val="tx1"/>
              </a:solidFill>
            </a:endParaRPr>
          </a:p>
        </p:txBody>
      </p:sp>
      <p:sp>
        <p:nvSpPr>
          <p:cNvPr id="4" name="Rectangle 3"/>
          <p:cNvSpPr/>
          <p:nvPr/>
        </p:nvSpPr>
        <p:spPr>
          <a:xfrm>
            <a:off x="887035" y="1106615"/>
            <a:ext cx="7054303" cy="523220"/>
          </a:xfrm>
          <a:prstGeom prst="rect">
            <a:avLst/>
          </a:prstGeom>
        </p:spPr>
        <p:txBody>
          <a:bodyPr wrap="none">
            <a:spAutoFit/>
          </a:bodyPr>
          <a:lstStyle/>
          <a:p>
            <a:pPr algn="just"/>
            <a:r>
              <a:rPr lang="en-US" sz="2800" i="1" dirty="0"/>
              <a:t>The below example is taken from reference [1]. </a:t>
            </a:r>
          </a:p>
        </p:txBody>
      </p:sp>
      <p:sp>
        <p:nvSpPr>
          <p:cNvPr id="5" name="TextBox 4"/>
          <p:cNvSpPr txBox="1"/>
          <p:nvPr/>
        </p:nvSpPr>
        <p:spPr>
          <a:xfrm>
            <a:off x="370703" y="2075215"/>
            <a:ext cx="8648169" cy="4401205"/>
          </a:xfrm>
          <a:prstGeom prst="rect">
            <a:avLst/>
          </a:prstGeom>
          <a:noFill/>
        </p:spPr>
        <p:txBody>
          <a:bodyPr wrap="square" rtlCol="0">
            <a:spAutoFit/>
          </a:bodyPr>
          <a:lstStyle/>
          <a:p>
            <a:r>
              <a:rPr lang="en-US" sz="2800" dirty="0"/>
              <a:t>Suppose the room temperature was changed to another value that was different from the value that was set previously.</a:t>
            </a:r>
          </a:p>
          <a:p>
            <a:endParaRPr lang="en-US" sz="2800" dirty="0"/>
          </a:p>
          <a:p>
            <a:r>
              <a:rPr lang="en-US" sz="2800" dirty="0"/>
              <a:t> After  some time has pass, the room temperature was returned to the first original value. Resulting in the  duplication of the measurements. </a:t>
            </a:r>
          </a:p>
          <a:p>
            <a:endParaRPr lang="en-US" sz="2800" dirty="0"/>
          </a:p>
          <a:p>
            <a:r>
              <a:rPr lang="en-US" sz="2800" dirty="0"/>
              <a:t>In this case the two sets of test data are replications of each other.</a:t>
            </a:r>
          </a:p>
        </p:txBody>
      </p:sp>
      <p:sp>
        <p:nvSpPr>
          <p:cNvPr id="6" name="Title 1">
            <a:extLst>
              <a:ext uri="{FF2B5EF4-FFF2-40B4-BE49-F238E27FC236}">
                <a16:creationId xmlns:a16="http://schemas.microsoft.com/office/drawing/2014/main" xmlns="" id="{ED114541-029B-4C76-BF77-974D54B91398}"/>
              </a:ext>
            </a:extLst>
          </p:cNvPr>
          <p:cNvSpPr txBox="1">
            <a:spLocks/>
          </p:cNvSpPr>
          <p:nvPr/>
        </p:nvSpPr>
        <p:spPr>
          <a:xfrm>
            <a:off x="457200" y="274638"/>
            <a:ext cx="8229600" cy="11430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dirty="0"/>
              <a:t>Replication and Repetition</a:t>
            </a:r>
          </a:p>
        </p:txBody>
      </p:sp>
    </p:spTree>
    <p:extLst>
      <p:ext uri="{BB962C8B-B14F-4D97-AF65-F5344CB8AC3E}">
        <p14:creationId xmlns:p14="http://schemas.microsoft.com/office/powerpoint/2010/main" val="83809086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22830" y="1089165"/>
            <a:ext cx="8763000" cy="5632311"/>
          </a:xfrm>
          <a:prstGeom prst="rect">
            <a:avLst/>
          </a:prstGeom>
          <a:noFill/>
        </p:spPr>
        <p:txBody>
          <a:bodyPr wrap="square" rtlCol="0">
            <a:spAutoFit/>
          </a:bodyPr>
          <a:lstStyle/>
          <a:p>
            <a:r>
              <a:rPr lang="en-US" sz="2400" dirty="0"/>
              <a:t>[1] R. </a:t>
            </a:r>
            <a:r>
              <a:rPr lang="en-US" sz="2400" dirty="0" err="1"/>
              <a:t>Figliola</a:t>
            </a:r>
            <a:r>
              <a:rPr lang="en-US" sz="2400" dirty="0"/>
              <a:t> and D. Beasley. </a:t>
            </a:r>
            <a:r>
              <a:rPr lang="en-US" sz="2400" i="1" dirty="0"/>
              <a:t>Theory and design for mechanical measurements</a:t>
            </a:r>
            <a:r>
              <a:rPr lang="en-US" sz="2400" dirty="0"/>
              <a:t>, 5th ed. New Jersey: J. Wiley &amp; Sons, </a:t>
            </a:r>
            <a:r>
              <a:rPr lang="en-US" sz="2400" dirty="0" err="1"/>
              <a:t>Ic</a:t>
            </a:r>
            <a:r>
              <a:rPr lang="en-US" sz="2400" dirty="0"/>
              <a:t>., 2011. Retrieved from: </a:t>
            </a:r>
            <a:r>
              <a:rPr lang="en-US" sz="2400" dirty="0">
                <a:solidFill>
                  <a:schemeClr val="accent2">
                    <a:lumMod val="75000"/>
                  </a:schemeClr>
                </a:solidFill>
                <a:hlinkClick r:id="rId2"/>
              </a:rPr>
              <a:t>http://www.hljp.edu.cn/attachment/20120831082417983.pdf</a:t>
            </a:r>
            <a:endParaRPr lang="en-US" sz="2400" dirty="0">
              <a:solidFill>
                <a:schemeClr val="accent2">
                  <a:lumMod val="75000"/>
                </a:schemeClr>
              </a:solidFill>
            </a:endParaRPr>
          </a:p>
          <a:p>
            <a:endParaRPr lang="en-US" sz="2400" dirty="0">
              <a:solidFill>
                <a:schemeClr val="accent2">
                  <a:lumMod val="75000"/>
                </a:schemeClr>
              </a:solidFill>
            </a:endParaRPr>
          </a:p>
          <a:p>
            <a:r>
              <a:rPr lang="en-US" sz="2400" dirty="0"/>
              <a:t>[2] E. Bob. “</a:t>
            </a:r>
            <a:r>
              <a:rPr lang="en-US" sz="2400" i="1" dirty="0"/>
              <a:t>The Counterintuitive Truth About Roof Crush Standards</a:t>
            </a:r>
            <a:r>
              <a:rPr lang="en-US" sz="2400" dirty="0"/>
              <a:t>”. 2006. Retrieved from: </a:t>
            </a:r>
            <a:r>
              <a:rPr lang="en-US" sz="2400" dirty="0">
                <a:solidFill>
                  <a:schemeClr val="accent2">
                    <a:lumMod val="75000"/>
                  </a:schemeClr>
                </a:solidFill>
                <a:hlinkClick r:id="rId3"/>
              </a:rPr>
              <a:t>http://www.thetruthaboutcars.com/2006/06/the-counterintuitive-truth-about-roof-crush-standards/</a:t>
            </a:r>
            <a:endParaRPr lang="en-US" sz="2400" dirty="0">
              <a:solidFill>
                <a:schemeClr val="accent2">
                  <a:lumMod val="75000"/>
                </a:schemeClr>
              </a:solidFill>
            </a:endParaRPr>
          </a:p>
          <a:p>
            <a:endParaRPr lang="en-US" sz="2400" dirty="0">
              <a:solidFill>
                <a:schemeClr val="accent2">
                  <a:lumMod val="75000"/>
                </a:schemeClr>
              </a:solidFill>
            </a:endParaRPr>
          </a:p>
          <a:p>
            <a:r>
              <a:rPr lang="en-US" sz="2400" dirty="0"/>
              <a:t>[3] </a:t>
            </a:r>
            <a:r>
              <a:rPr lang="en-US" sz="2400" dirty="0" err="1"/>
              <a:t>Sumesh</a:t>
            </a:r>
            <a:r>
              <a:rPr lang="en-US" sz="2400" dirty="0"/>
              <a:t> </a:t>
            </a:r>
            <a:r>
              <a:rPr lang="en-US" sz="2400" dirty="0" err="1"/>
              <a:t>Patil</a:t>
            </a:r>
            <a:r>
              <a:rPr lang="en-US" sz="2400" dirty="0"/>
              <a:t>. </a:t>
            </a:r>
            <a:r>
              <a:rPr lang="en-US" sz="2400" i="1" dirty="0"/>
              <a:t>Active Roll Control-Fishhook Test 70mph. </a:t>
            </a:r>
            <a:r>
              <a:rPr lang="en-US" sz="2400" dirty="0"/>
              <a:t>2013. Retrieved from: </a:t>
            </a:r>
            <a:r>
              <a:rPr lang="en-US" sz="2400" dirty="0">
                <a:solidFill>
                  <a:schemeClr val="accent2">
                    <a:lumMod val="75000"/>
                  </a:schemeClr>
                </a:solidFill>
                <a:hlinkClick r:id="rId4"/>
              </a:rPr>
              <a:t>https://www.youtube.com/watch?v=VHcBPXa7y68</a:t>
            </a:r>
            <a:endParaRPr lang="en-US" sz="2400" dirty="0">
              <a:solidFill>
                <a:schemeClr val="accent2">
                  <a:lumMod val="75000"/>
                </a:schemeClr>
              </a:solidFill>
            </a:endParaRPr>
          </a:p>
          <a:p>
            <a:endParaRPr lang="en-US" sz="2400" dirty="0">
              <a:solidFill>
                <a:schemeClr val="accent2">
                  <a:lumMod val="75000"/>
                </a:schemeClr>
              </a:solidFill>
            </a:endParaRPr>
          </a:p>
          <a:p>
            <a:endParaRPr lang="en-US" sz="2400" dirty="0">
              <a:solidFill>
                <a:schemeClr val="accent2">
                  <a:lumMod val="75000"/>
                </a:schemeClr>
              </a:solidFill>
            </a:endParaRPr>
          </a:p>
          <a:p>
            <a:endParaRPr lang="en-US" sz="2400" dirty="0">
              <a:solidFill>
                <a:schemeClr val="accent2">
                  <a:lumMod val="75000"/>
                </a:schemeClr>
              </a:solidFill>
            </a:endParaRPr>
          </a:p>
        </p:txBody>
      </p:sp>
      <p:sp>
        <p:nvSpPr>
          <p:cNvPr id="2" name="Slide Number Placeholder 1"/>
          <p:cNvSpPr>
            <a:spLocks noGrp="1"/>
          </p:cNvSpPr>
          <p:nvPr>
            <p:ph type="sldNum" sz="quarter" idx="12"/>
          </p:nvPr>
        </p:nvSpPr>
        <p:spPr/>
        <p:txBody>
          <a:bodyPr/>
          <a:lstStyle/>
          <a:p>
            <a:fld id="{BB16E6AC-079E-46D7-9AEC-E154621946C5}" type="slidenum">
              <a:rPr lang="en-US" smtClean="0">
                <a:solidFill>
                  <a:schemeClr val="tx1"/>
                </a:solidFill>
              </a:rPr>
              <a:t>34</a:t>
            </a:fld>
            <a:endParaRPr lang="en-US" dirty="0">
              <a:solidFill>
                <a:schemeClr val="tx1"/>
              </a:solidFill>
            </a:endParaRPr>
          </a:p>
        </p:txBody>
      </p:sp>
      <p:sp>
        <p:nvSpPr>
          <p:cNvPr id="5" name="Title 1">
            <a:extLst>
              <a:ext uri="{FF2B5EF4-FFF2-40B4-BE49-F238E27FC236}">
                <a16:creationId xmlns:a16="http://schemas.microsoft.com/office/drawing/2014/main" xmlns="" id="{ED3018E5-A578-46EA-8CA0-237ED914A7D9}"/>
              </a:ext>
            </a:extLst>
          </p:cNvPr>
          <p:cNvSpPr txBox="1">
            <a:spLocks/>
          </p:cNvSpPr>
          <p:nvPr/>
        </p:nvSpPr>
        <p:spPr>
          <a:xfrm>
            <a:off x="457200" y="274638"/>
            <a:ext cx="8229600" cy="11430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dirty="0"/>
              <a:t>References</a:t>
            </a:r>
          </a:p>
        </p:txBody>
      </p:sp>
    </p:spTree>
    <p:extLst>
      <p:ext uri="{BB962C8B-B14F-4D97-AF65-F5344CB8AC3E}">
        <p14:creationId xmlns:p14="http://schemas.microsoft.com/office/powerpoint/2010/main" val="7732024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8477" y="914400"/>
            <a:ext cx="8810368" cy="523220"/>
          </a:xfrm>
          <a:prstGeom prst="rect">
            <a:avLst/>
          </a:prstGeom>
          <a:noFill/>
        </p:spPr>
        <p:txBody>
          <a:bodyPr wrap="square" rtlCol="0">
            <a:spAutoFit/>
          </a:bodyPr>
          <a:lstStyle/>
          <a:p>
            <a:r>
              <a:rPr lang="en-US" sz="2800" dirty="0"/>
              <a:t>Example of Dependent and Independent Variables:</a:t>
            </a:r>
          </a:p>
        </p:txBody>
      </p:sp>
      <p:sp>
        <p:nvSpPr>
          <p:cNvPr id="5" name="Slide Number Placeholder 4"/>
          <p:cNvSpPr>
            <a:spLocks noGrp="1"/>
          </p:cNvSpPr>
          <p:nvPr>
            <p:ph type="sldNum" sz="quarter" idx="12"/>
          </p:nvPr>
        </p:nvSpPr>
        <p:spPr/>
        <p:txBody>
          <a:bodyPr/>
          <a:lstStyle/>
          <a:p>
            <a:fld id="{E866E855-E3FF-42DA-BFB6-0705A1B43F6D}" type="slidenum">
              <a:rPr lang="en-US" smtClean="0"/>
              <a:t>4</a:t>
            </a:fld>
            <a:endParaRPr lang="en-US"/>
          </a:p>
        </p:txBody>
      </p:sp>
      <p:grpSp>
        <p:nvGrpSpPr>
          <p:cNvPr id="28" name="Group 27"/>
          <p:cNvGrpSpPr/>
          <p:nvPr/>
        </p:nvGrpSpPr>
        <p:grpSpPr>
          <a:xfrm>
            <a:off x="2788377" y="1734687"/>
            <a:ext cx="6355623" cy="4092491"/>
            <a:chOff x="2788378" y="1847191"/>
            <a:chExt cx="6355623" cy="4092491"/>
          </a:xfrm>
        </p:grpSpPr>
        <p:grpSp>
          <p:nvGrpSpPr>
            <p:cNvPr id="40" name="Group 39"/>
            <p:cNvGrpSpPr/>
            <p:nvPr/>
          </p:nvGrpSpPr>
          <p:grpSpPr>
            <a:xfrm>
              <a:off x="2788378" y="1985211"/>
              <a:ext cx="6355623" cy="3308140"/>
              <a:chOff x="725272" y="2033337"/>
              <a:chExt cx="6355623" cy="3308140"/>
            </a:xfrm>
          </p:grpSpPr>
          <p:grpSp>
            <p:nvGrpSpPr>
              <p:cNvPr id="36" name="Group 35"/>
              <p:cNvGrpSpPr/>
              <p:nvPr/>
            </p:nvGrpSpPr>
            <p:grpSpPr>
              <a:xfrm>
                <a:off x="725272" y="2033337"/>
                <a:ext cx="6355623" cy="3308140"/>
                <a:chOff x="725272" y="2033337"/>
                <a:chExt cx="6355623" cy="3308140"/>
              </a:xfrm>
            </p:grpSpPr>
            <p:grpSp>
              <p:nvGrpSpPr>
                <p:cNvPr id="6" name="Group 5"/>
                <p:cNvGrpSpPr/>
                <p:nvPr/>
              </p:nvGrpSpPr>
              <p:grpSpPr>
                <a:xfrm>
                  <a:off x="725272" y="2266986"/>
                  <a:ext cx="6355623" cy="3074491"/>
                  <a:chOff x="1064035" y="1395412"/>
                  <a:chExt cx="5741161" cy="2505075"/>
                </a:xfrm>
              </p:grpSpPr>
              <p:grpSp>
                <p:nvGrpSpPr>
                  <p:cNvPr id="7" name="Group 6"/>
                  <p:cNvGrpSpPr/>
                  <p:nvPr/>
                </p:nvGrpSpPr>
                <p:grpSpPr>
                  <a:xfrm>
                    <a:off x="1193231" y="1395412"/>
                    <a:ext cx="5202806" cy="2505075"/>
                    <a:chOff x="1193231" y="1395412"/>
                    <a:chExt cx="5202806" cy="2505075"/>
                  </a:xfrm>
                </p:grpSpPr>
                <p:grpSp>
                  <p:nvGrpSpPr>
                    <p:cNvPr id="14" name="Group 13"/>
                    <p:cNvGrpSpPr/>
                    <p:nvPr/>
                  </p:nvGrpSpPr>
                  <p:grpSpPr>
                    <a:xfrm>
                      <a:off x="1193231" y="1395412"/>
                      <a:ext cx="5202806" cy="2505075"/>
                      <a:chOff x="1193231" y="1395412"/>
                      <a:chExt cx="5202806" cy="2505075"/>
                    </a:xfrm>
                  </p:grpSpPr>
                  <p:pic>
                    <p:nvPicPr>
                      <p:cNvPr id="16" name="Picture 15"/>
                      <p:cNvPicPr>
                        <a:picLocks noChangeAspect="1"/>
                      </p:cNvPicPr>
                      <p:nvPr/>
                    </p:nvPicPr>
                    <p:blipFill>
                      <a:blip r:embed="rId2"/>
                      <a:stretch>
                        <a:fillRect/>
                      </a:stretch>
                    </p:blipFill>
                    <p:spPr>
                      <a:xfrm>
                        <a:off x="2824162" y="1395412"/>
                        <a:ext cx="3571875" cy="2505075"/>
                      </a:xfrm>
                      <a:prstGeom prst="rect">
                        <a:avLst/>
                      </a:prstGeom>
                    </p:spPr>
                  </p:pic>
                  <p:cxnSp>
                    <p:nvCxnSpPr>
                      <p:cNvPr id="17" name="Straight Arrow Connector 16"/>
                      <p:cNvCxnSpPr/>
                      <p:nvPr/>
                    </p:nvCxnSpPr>
                    <p:spPr>
                      <a:xfrm flipH="1">
                        <a:off x="2495550" y="3669217"/>
                        <a:ext cx="407139" cy="1108"/>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18" name="Straight Arrow Connector 17"/>
                      <p:cNvCxnSpPr/>
                      <p:nvPr/>
                    </p:nvCxnSpPr>
                    <p:spPr>
                      <a:xfrm flipH="1">
                        <a:off x="5541464" y="3668109"/>
                        <a:ext cx="407139" cy="1108"/>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19" name="Straight Arrow Connector 18"/>
                      <p:cNvCxnSpPr/>
                      <p:nvPr/>
                    </p:nvCxnSpPr>
                    <p:spPr>
                      <a:xfrm flipH="1" flipV="1">
                        <a:off x="3088492" y="2647948"/>
                        <a:ext cx="19840" cy="1020161"/>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20" name="Straight Arrow Connector 19"/>
                      <p:cNvCxnSpPr/>
                      <p:nvPr/>
                    </p:nvCxnSpPr>
                    <p:spPr>
                      <a:xfrm flipV="1">
                        <a:off x="6115050" y="2490786"/>
                        <a:ext cx="1" cy="1156180"/>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21" name="Straight Connector 20"/>
                      <p:cNvCxnSpPr/>
                      <p:nvPr/>
                    </p:nvCxnSpPr>
                    <p:spPr>
                      <a:xfrm flipV="1">
                        <a:off x="1193231" y="2382414"/>
                        <a:ext cx="3354513" cy="3815"/>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cxnSp>
                  <p:nvCxnSpPr>
                    <p:cNvPr id="15" name="Straight Arrow Connector 14"/>
                    <p:cNvCxnSpPr/>
                    <p:nvPr/>
                  </p:nvCxnSpPr>
                  <p:spPr>
                    <a:xfrm>
                      <a:off x="4848225" y="2409825"/>
                      <a:ext cx="997375" cy="0"/>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grpSp>
              <mc:AlternateContent xmlns:mc="http://schemas.openxmlformats.org/markup-compatibility/2006" xmlns:a14="http://schemas.microsoft.com/office/drawing/2010/main">
                <mc:Choice Requires="a14">
                  <p:sp>
                    <p:nvSpPr>
                      <p:cNvPr id="8" name="TextBox 7"/>
                      <p:cNvSpPr txBox="1"/>
                      <p:nvPr/>
                    </p:nvSpPr>
                    <p:spPr>
                      <a:xfrm>
                        <a:off x="2041451" y="3255385"/>
                        <a:ext cx="861238" cy="319058"/>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𝐹</m:t>
                                  </m:r>
                                </m:e>
                                <m:sub>
                                  <m:r>
                                    <a:rPr lang="en-US" b="0" i="1" smtClean="0">
                                      <a:latin typeface="Cambria Math" panose="02040503050406030204" pitchFamily="18" charset="0"/>
                                    </a:rPr>
                                    <m:t>𝑓𝑖</m:t>
                                  </m:r>
                                </m:sub>
                              </m:sSub>
                            </m:oMath>
                          </m:oMathPara>
                        </a14:m>
                        <a:endParaRPr lang="en-US" dirty="0"/>
                      </a:p>
                    </p:txBody>
                  </p:sp>
                </mc:Choice>
                <mc:Fallback xmlns="">
                  <p:sp>
                    <p:nvSpPr>
                      <p:cNvPr id="8" name="TextBox 7"/>
                      <p:cNvSpPr txBox="1">
                        <a:spLocks noRot="1" noChangeAspect="1" noMove="1" noResize="1" noEditPoints="1" noAdjustHandles="1" noChangeArrowheads="1" noChangeShapeType="1" noTextEdit="1"/>
                      </p:cNvSpPr>
                      <p:nvPr/>
                    </p:nvSpPr>
                    <p:spPr>
                      <a:xfrm>
                        <a:off x="2041451" y="3255385"/>
                        <a:ext cx="861238" cy="319058"/>
                      </a:xfrm>
                      <a:prstGeom prst="rect">
                        <a:avLst/>
                      </a:prstGeom>
                      <a:blipFill>
                        <a:blip r:embed="rId4"/>
                        <a:stretch>
                          <a:fillRect b="-923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TextBox 8"/>
                      <p:cNvSpPr txBox="1"/>
                      <p:nvPr/>
                    </p:nvSpPr>
                    <p:spPr>
                      <a:xfrm>
                        <a:off x="5253812" y="3322059"/>
                        <a:ext cx="861238" cy="319058"/>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𝐹</m:t>
                                  </m:r>
                                </m:e>
                                <m:sub>
                                  <m:r>
                                    <a:rPr lang="en-US" b="0" i="1" smtClean="0">
                                      <a:latin typeface="Cambria Math" panose="02040503050406030204" pitchFamily="18" charset="0"/>
                                    </a:rPr>
                                    <m:t>𝑓𝑜</m:t>
                                  </m:r>
                                </m:sub>
                              </m:sSub>
                            </m:oMath>
                          </m:oMathPara>
                        </a14:m>
                        <a:endParaRPr lang="en-US" dirty="0"/>
                      </a:p>
                    </p:txBody>
                  </p:sp>
                </mc:Choice>
                <mc:Fallback xmlns="">
                  <p:sp>
                    <p:nvSpPr>
                      <p:cNvPr id="9" name="TextBox 8"/>
                      <p:cNvSpPr txBox="1">
                        <a:spLocks noRot="1" noChangeAspect="1" noMove="1" noResize="1" noEditPoints="1" noAdjustHandles="1" noChangeArrowheads="1" noChangeShapeType="1" noTextEdit="1"/>
                      </p:cNvSpPr>
                      <p:nvPr/>
                    </p:nvSpPr>
                    <p:spPr>
                      <a:xfrm>
                        <a:off x="5253812" y="3322059"/>
                        <a:ext cx="861238" cy="319058"/>
                      </a:xfrm>
                      <a:prstGeom prst="rect">
                        <a:avLst/>
                      </a:prstGeom>
                      <a:blipFill>
                        <a:blip r:embed="rId5"/>
                        <a:stretch>
                          <a:fillRect b="-937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 name="TextBox 9"/>
                      <p:cNvSpPr txBox="1"/>
                      <p:nvPr/>
                    </p:nvSpPr>
                    <p:spPr>
                      <a:xfrm>
                        <a:off x="2469560" y="2463282"/>
                        <a:ext cx="861238" cy="300929"/>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𝐹</m:t>
                                  </m:r>
                                </m:e>
                                <m:sub>
                                  <m:r>
                                    <a:rPr lang="en-US" b="0" i="1" smtClean="0">
                                      <a:latin typeface="Cambria Math" panose="02040503050406030204" pitchFamily="18" charset="0"/>
                                    </a:rPr>
                                    <m:t>𝑁𝑖</m:t>
                                  </m:r>
                                </m:sub>
                              </m:sSub>
                            </m:oMath>
                          </m:oMathPara>
                        </a14:m>
                        <a:endParaRPr lang="en-US" dirty="0"/>
                      </a:p>
                    </p:txBody>
                  </p:sp>
                </mc:Choice>
                <mc:Fallback xmlns="">
                  <p:sp>
                    <p:nvSpPr>
                      <p:cNvPr id="10" name="TextBox 9"/>
                      <p:cNvSpPr txBox="1">
                        <a:spLocks noRot="1" noChangeAspect="1" noMove="1" noResize="1" noEditPoints="1" noAdjustHandles="1" noChangeArrowheads="1" noChangeShapeType="1" noTextEdit="1"/>
                      </p:cNvSpPr>
                      <p:nvPr/>
                    </p:nvSpPr>
                    <p:spPr>
                      <a:xfrm>
                        <a:off x="2469560" y="2463282"/>
                        <a:ext cx="861238" cy="300929"/>
                      </a:xfrm>
                      <a:prstGeom prst="rect">
                        <a:avLst/>
                      </a:prstGeom>
                      <a:blipFill>
                        <a:blip r:embed="rId6"/>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1" name="TextBox 10"/>
                      <p:cNvSpPr txBox="1"/>
                      <p:nvPr/>
                    </p:nvSpPr>
                    <p:spPr>
                      <a:xfrm>
                        <a:off x="5943958" y="2463282"/>
                        <a:ext cx="861238" cy="300929"/>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𝐹</m:t>
                                  </m:r>
                                </m:e>
                                <m:sub>
                                  <m:r>
                                    <a:rPr lang="en-US" b="0" i="1" smtClean="0">
                                      <a:latin typeface="Cambria Math" panose="02040503050406030204" pitchFamily="18" charset="0"/>
                                    </a:rPr>
                                    <m:t>𝑁𝑜</m:t>
                                  </m:r>
                                </m:sub>
                              </m:sSub>
                            </m:oMath>
                          </m:oMathPara>
                        </a14:m>
                        <a:endParaRPr lang="en-US" dirty="0"/>
                      </a:p>
                    </p:txBody>
                  </p:sp>
                </mc:Choice>
                <mc:Fallback xmlns="">
                  <p:sp>
                    <p:nvSpPr>
                      <p:cNvPr id="11" name="TextBox 10"/>
                      <p:cNvSpPr txBox="1">
                        <a:spLocks noRot="1" noChangeAspect="1" noMove="1" noResize="1" noEditPoints="1" noAdjustHandles="1" noChangeArrowheads="1" noChangeShapeType="1" noTextEdit="1"/>
                      </p:cNvSpPr>
                      <p:nvPr/>
                    </p:nvSpPr>
                    <p:spPr>
                      <a:xfrm>
                        <a:off x="5943958" y="2463282"/>
                        <a:ext cx="861238" cy="300929"/>
                      </a:xfrm>
                      <a:prstGeom prst="rect">
                        <a:avLst/>
                      </a:prstGeom>
                      <a:blipFill>
                        <a:blip r:embed="rId7"/>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2" name="TextBox 11"/>
                      <p:cNvSpPr txBox="1"/>
                      <p:nvPr/>
                    </p:nvSpPr>
                    <p:spPr>
                      <a:xfrm>
                        <a:off x="4712050" y="2022606"/>
                        <a:ext cx="861238"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𝐹</m:t>
                                  </m:r>
                                </m:e>
                                <m:sub>
                                  <m:r>
                                    <a:rPr lang="en-US" b="0" i="1" smtClean="0">
                                      <a:latin typeface="Cambria Math" panose="02040503050406030204" pitchFamily="18" charset="0"/>
                                    </a:rPr>
                                    <m:t>𝑐</m:t>
                                  </m:r>
                                </m:sub>
                              </m:sSub>
                            </m:oMath>
                          </m:oMathPara>
                        </a14:m>
                        <a:endParaRPr lang="en-US" dirty="0"/>
                      </a:p>
                    </p:txBody>
                  </p:sp>
                </mc:Choice>
                <mc:Fallback xmlns="">
                  <p:sp>
                    <p:nvSpPr>
                      <p:cNvPr id="12" name="TextBox 11"/>
                      <p:cNvSpPr txBox="1">
                        <a:spLocks noRot="1" noChangeAspect="1" noMove="1" noResize="1" noEditPoints="1" noAdjustHandles="1" noChangeArrowheads="1" noChangeShapeType="1" noTextEdit="1"/>
                      </p:cNvSpPr>
                      <p:nvPr/>
                    </p:nvSpPr>
                    <p:spPr>
                      <a:xfrm>
                        <a:off x="4712050" y="2022606"/>
                        <a:ext cx="861238" cy="369332"/>
                      </a:xfrm>
                      <a:prstGeom prst="rect">
                        <a:avLst/>
                      </a:prstGeom>
                      <a:blipFill>
                        <a:blip r:embed="rId8"/>
                        <a:stretch>
                          <a:fillRect/>
                        </a:stretch>
                      </a:blipFill>
                    </p:spPr>
                    <p:txBody>
                      <a:bodyPr/>
                      <a:lstStyle/>
                      <a:p>
                        <a:r>
                          <a:rPr lang="en-US">
                            <a:noFill/>
                          </a:rPr>
                          <a:t> </a:t>
                        </a:r>
                      </a:p>
                    </p:txBody>
                  </p:sp>
                </mc:Fallback>
              </mc:AlternateContent>
              <p:sp>
                <p:nvSpPr>
                  <p:cNvPr id="13" name="TextBox 12"/>
                  <p:cNvSpPr txBox="1"/>
                  <p:nvPr/>
                </p:nvSpPr>
                <p:spPr>
                  <a:xfrm>
                    <a:off x="1064035" y="1492416"/>
                    <a:ext cx="1118012" cy="528119"/>
                  </a:xfrm>
                  <a:prstGeom prst="rect">
                    <a:avLst/>
                  </a:prstGeom>
                  <a:noFill/>
                </p:spPr>
                <p:txBody>
                  <a:bodyPr wrap="square" rtlCol="0">
                    <a:spAutoFit/>
                  </a:bodyPr>
                  <a:lstStyle/>
                  <a:p>
                    <a:pPr algn="ctr"/>
                    <a:r>
                      <a:rPr lang="en-US" dirty="0"/>
                      <a:t>Axis of Rotation</a:t>
                    </a:r>
                  </a:p>
                </p:txBody>
              </p:sp>
            </p:grpSp>
            <p:cxnSp>
              <p:nvCxnSpPr>
                <p:cNvPr id="29" name="Straight Connector 28"/>
                <p:cNvCxnSpPr/>
                <p:nvPr/>
              </p:nvCxnSpPr>
              <p:spPr>
                <a:xfrm>
                  <a:off x="868295" y="2033337"/>
                  <a:ext cx="8299" cy="3026708"/>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cxnSp>
            <p:nvCxnSpPr>
              <p:cNvPr id="38" name="Straight Arrow Connector 37"/>
              <p:cNvCxnSpPr/>
              <p:nvPr/>
            </p:nvCxnSpPr>
            <p:spPr>
              <a:xfrm>
                <a:off x="4650862" y="3490027"/>
                <a:ext cx="0" cy="1622133"/>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mc:AlternateContent xmlns:mc="http://schemas.openxmlformats.org/markup-compatibility/2006" xmlns:a14="http://schemas.microsoft.com/office/drawing/2010/main">
            <mc:Choice Requires="a14">
              <p:sp>
                <p:nvSpPr>
                  <p:cNvPr id="39" name="TextBox 38"/>
                  <p:cNvSpPr txBox="1"/>
                  <p:nvPr/>
                </p:nvSpPr>
                <p:spPr>
                  <a:xfrm>
                    <a:off x="3895484" y="4742828"/>
                    <a:ext cx="953414"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i="1" smtClean="0">
                              <a:latin typeface="Cambria Math" panose="02040503050406030204" pitchFamily="18" charset="0"/>
                            </a:rPr>
                            <m:t>𝑊</m:t>
                          </m:r>
                        </m:oMath>
                      </m:oMathPara>
                    </a14:m>
                    <a:endParaRPr lang="en-US" dirty="0"/>
                  </a:p>
                </p:txBody>
              </p:sp>
            </mc:Choice>
            <mc:Fallback xmlns="">
              <p:sp>
                <p:nvSpPr>
                  <p:cNvPr id="39" name="TextBox 38"/>
                  <p:cNvSpPr txBox="1">
                    <a:spLocks noRot="1" noChangeAspect="1" noMove="1" noResize="1" noEditPoints="1" noAdjustHandles="1" noChangeArrowheads="1" noChangeShapeType="1" noTextEdit="1"/>
                  </p:cNvSpPr>
                  <p:nvPr/>
                </p:nvSpPr>
                <p:spPr>
                  <a:xfrm>
                    <a:off x="3895484" y="4742828"/>
                    <a:ext cx="953414" cy="369332"/>
                  </a:xfrm>
                  <a:prstGeom prst="rect">
                    <a:avLst/>
                  </a:prstGeom>
                  <a:blipFill>
                    <a:blip r:embed="rId9"/>
                    <a:stretch>
                      <a:fillRect/>
                    </a:stretch>
                  </a:blipFill>
                </p:spPr>
                <p:txBody>
                  <a:bodyPr/>
                  <a:lstStyle/>
                  <a:p>
                    <a:r>
                      <a:rPr lang="en-US">
                        <a:noFill/>
                      </a:rPr>
                      <a:t> </a:t>
                    </a:r>
                  </a:p>
                </p:txBody>
              </p:sp>
            </mc:Fallback>
          </mc:AlternateContent>
        </p:grpSp>
        <p:sp>
          <p:nvSpPr>
            <p:cNvPr id="41" name="Curved Left Arrow 40"/>
            <p:cNvSpPr/>
            <p:nvPr/>
          </p:nvSpPr>
          <p:spPr>
            <a:xfrm>
              <a:off x="2788378" y="1847191"/>
              <a:ext cx="475841" cy="358468"/>
            </a:xfrm>
            <a:prstGeom prst="curvedLeftArrow">
              <a:avLst>
                <a:gd name="adj1" fmla="val 31773"/>
                <a:gd name="adj2" fmla="val 50000"/>
                <a:gd name="adj3" fmla="val 25000"/>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tx1"/>
                </a:solidFill>
              </a:endParaRPr>
            </a:p>
          </p:txBody>
        </p:sp>
        <p:sp>
          <p:nvSpPr>
            <p:cNvPr id="22" name="TextBox 21"/>
            <p:cNvSpPr txBox="1"/>
            <p:nvPr/>
          </p:nvSpPr>
          <p:spPr>
            <a:xfrm>
              <a:off x="4344333" y="5293351"/>
              <a:ext cx="4466035" cy="646331"/>
            </a:xfrm>
            <a:prstGeom prst="rect">
              <a:avLst/>
            </a:prstGeom>
            <a:noFill/>
          </p:spPr>
          <p:txBody>
            <a:bodyPr wrap="square" rtlCol="0">
              <a:spAutoFit/>
            </a:bodyPr>
            <a:lstStyle/>
            <a:p>
              <a:r>
                <a:rPr lang="en-US" b="1" dirty="0"/>
                <a:t>Figure 1: FBD of a vehicle making a left turn </a:t>
              </a:r>
            </a:p>
          </p:txBody>
        </p:sp>
      </p:grpSp>
      <p:grpSp>
        <p:nvGrpSpPr>
          <p:cNvPr id="24" name="Group 23"/>
          <p:cNvGrpSpPr/>
          <p:nvPr/>
        </p:nvGrpSpPr>
        <p:grpSpPr>
          <a:xfrm>
            <a:off x="519447" y="1628774"/>
            <a:ext cx="1823121" cy="1440827"/>
            <a:chOff x="206858" y="1637029"/>
            <a:chExt cx="1823121" cy="1440827"/>
          </a:xfrm>
        </p:grpSpPr>
        <mc:AlternateContent xmlns:mc="http://schemas.openxmlformats.org/markup-compatibility/2006" xmlns:a14="http://schemas.microsoft.com/office/drawing/2010/main">
          <mc:Choice Requires="a14">
            <p:sp>
              <p:nvSpPr>
                <p:cNvPr id="4" name="TextBox 3"/>
                <p:cNvSpPr txBox="1"/>
                <p:nvPr/>
              </p:nvSpPr>
              <p:spPr>
                <a:xfrm>
                  <a:off x="284119" y="2339128"/>
                  <a:ext cx="1587795" cy="738728"/>
                </a:xfrm>
                <a:prstGeom prst="rect">
                  <a:avLst/>
                </a:prstGeom>
                <a:ln>
                  <a:solidFill>
                    <a:schemeClr val="tx1"/>
                  </a:solidFill>
                </a:ln>
              </p:spPr>
              <p:style>
                <a:lnRef idx="2">
                  <a:schemeClr val="accent2"/>
                </a:lnRef>
                <a:fillRef idx="1">
                  <a:schemeClr val="lt1"/>
                </a:fillRef>
                <a:effectRef idx="0">
                  <a:schemeClr val="accent2"/>
                </a:effectRef>
                <a:fontRef idx="minor">
                  <a:schemeClr val="dk1"/>
                </a:fontRef>
              </p:style>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2400" i="1" smtClean="0">
                                <a:solidFill>
                                  <a:schemeClr val="tx1"/>
                                </a:solidFill>
                                <a:latin typeface="Cambria Math" panose="02040503050406030204" pitchFamily="18" charset="0"/>
                              </a:rPr>
                            </m:ctrlPr>
                          </m:sSubPr>
                          <m:e>
                            <m:r>
                              <a:rPr lang="en-US" sz="2400" b="0" i="1" smtClean="0">
                                <a:solidFill>
                                  <a:schemeClr val="tx1"/>
                                </a:solidFill>
                                <a:latin typeface="Cambria Math" panose="02040503050406030204" pitchFamily="18" charset="0"/>
                              </a:rPr>
                              <m:t>𝐹</m:t>
                            </m:r>
                          </m:e>
                          <m:sub>
                            <m:r>
                              <a:rPr lang="en-US" sz="2400" b="0" i="1" smtClean="0">
                                <a:solidFill>
                                  <a:schemeClr val="tx1"/>
                                </a:solidFill>
                                <a:latin typeface="Cambria Math" panose="02040503050406030204" pitchFamily="18" charset="0"/>
                              </a:rPr>
                              <m:t>𝑐</m:t>
                            </m:r>
                          </m:sub>
                        </m:sSub>
                        <m:r>
                          <a:rPr lang="en-US" sz="2400" b="0" i="1" smtClean="0">
                            <a:solidFill>
                              <a:schemeClr val="tx1"/>
                            </a:solidFill>
                            <a:latin typeface="Cambria Math" panose="02040503050406030204" pitchFamily="18" charset="0"/>
                          </a:rPr>
                          <m:t>=</m:t>
                        </m:r>
                        <m:f>
                          <m:fPr>
                            <m:ctrlPr>
                              <a:rPr lang="en-US" sz="2400" b="0" i="1" smtClean="0">
                                <a:solidFill>
                                  <a:schemeClr val="tx1"/>
                                </a:solidFill>
                                <a:latin typeface="Cambria Math" panose="02040503050406030204" pitchFamily="18" charset="0"/>
                              </a:rPr>
                            </m:ctrlPr>
                          </m:fPr>
                          <m:num>
                            <m:r>
                              <a:rPr lang="en-US" sz="2400" b="0" i="1" smtClean="0">
                                <a:solidFill>
                                  <a:schemeClr val="tx1"/>
                                </a:solidFill>
                                <a:latin typeface="Cambria Math" panose="02040503050406030204" pitchFamily="18" charset="0"/>
                              </a:rPr>
                              <m:t>𝑚</m:t>
                            </m:r>
                            <m:sSup>
                              <m:sSupPr>
                                <m:ctrlPr>
                                  <a:rPr lang="en-US" sz="2400" b="0" i="1" smtClean="0">
                                    <a:solidFill>
                                      <a:schemeClr val="tx1"/>
                                    </a:solidFill>
                                    <a:latin typeface="Cambria Math" panose="02040503050406030204" pitchFamily="18" charset="0"/>
                                  </a:rPr>
                                </m:ctrlPr>
                              </m:sSupPr>
                              <m:e>
                                <m:r>
                                  <a:rPr lang="en-US" sz="2400" b="0" i="1" smtClean="0">
                                    <a:solidFill>
                                      <a:schemeClr val="tx1"/>
                                    </a:solidFill>
                                    <a:latin typeface="Cambria Math" panose="02040503050406030204" pitchFamily="18" charset="0"/>
                                  </a:rPr>
                                  <m:t>𝑣</m:t>
                                </m:r>
                              </m:e>
                              <m:sup>
                                <m:r>
                                  <a:rPr lang="en-US" sz="2400" b="0" i="1" smtClean="0">
                                    <a:solidFill>
                                      <a:schemeClr val="tx1"/>
                                    </a:solidFill>
                                    <a:latin typeface="Cambria Math" panose="02040503050406030204" pitchFamily="18" charset="0"/>
                                  </a:rPr>
                                  <m:t>2</m:t>
                                </m:r>
                              </m:sup>
                            </m:sSup>
                          </m:num>
                          <m:den>
                            <m:r>
                              <a:rPr lang="en-US" sz="2400" b="0" i="1" smtClean="0">
                                <a:solidFill>
                                  <a:schemeClr val="tx1"/>
                                </a:solidFill>
                                <a:latin typeface="Cambria Math" panose="02040503050406030204" pitchFamily="18" charset="0"/>
                              </a:rPr>
                              <m:t>𝑟</m:t>
                            </m:r>
                          </m:den>
                        </m:f>
                      </m:oMath>
                    </m:oMathPara>
                  </a14:m>
                  <a:endParaRPr lang="en-US" sz="2400" dirty="0">
                    <a:solidFill>
                      <a:schemeClr val="tx1"/>
                    </a:solidFill>
                  </a:endParaRPr>
                </a:p>
              </p:txBody>
            </p:sp>
          </mc:Choice>
          <mc:Fallback xmlns="">
            <p:sp>
              <p:nvSpPr>
                <p:cNvPr id="4" name="TextBox 3"/>
                <p:cNvSpPr txBox="1">
                  <a:spLocks noRot="1" noChangeAspect="1" noMove="1" noResize="1" noEditPoints="1" noAdjustHandles="1" noChangeArrowheads="1" noChangeShapeType="1" noTextEdit="1"/>
                </p:cNvSpPr>
                <p:nvPr/>
              </p:nvSpPr>
              <p:spPr>
                <a:xfrm>
                  <a:off x="284119" y="2339128"/>
                  <a:ext cx="1587795" cy="738728"/>
                </a:xfrm>
                <a:prstGeom prst="rect">
                  <a:avLst/>
                </a:prstGeom>
                <a:blipFill>
                  <a:blip r:embed="rId10"/>
                  <a:stretch>
                    <a:fillRect/>
                  </a:stretch>
                </a:blipFill>
                <a:ln>
                  <a:solidFill>
                    <a:schemeClr val="tx1"/>
                  </a:solidFill>
                </a:ln>
              </p:spPr>
              <p:txBody>
                <a:bodyPr/>
                <a:lstStyle/>
                <a:p>
                  <a:r>
                    <a:rPr lang="en-US">
                      <a:noFill/>
                    </a:rPr>
                    <a:t> </a:t>
                  </a:r>
                </a:p>
              </p:txBody>
            </p:sp>
          </mc:Fallback>
        </mc:AlternateContent>
        <p:sp>
          <p:nvSpPr>
            <p:cNvPr id="23" name="TextBox 22"/>
            <p:cNvSpPr txBox="1"/>
            <p:nvPr/>
          </p:nvSpPr>
          <p:spPr>
            <a:xfrm>
              <a:off x="206858" y="1637029"/>
              <a:ext cx="1823121" cy="646331"/>
            </a:xfrm>
            <a:prstGeom prst="rect">
              <a:avLst/>
            </a:prstGeom>
            <a:noFill/>
          </p:spPr>
          <p:txBody>
            <a:bodyPr wrap="square" rtlCol="0">
              <a:spAutoFit/>
            </a:bodyPr>
            <a:lstStyle/>
            <a:p>
              <a:r>
                <a:rPr lang="en-US" dirty="0"/>
                <a:t>Centrifugal Force Equation</a:t>
              </a:r>
            </a:p>
          </p:txBody>
        </p:sp>
      </p:grpSp>
      <p:grpSp>
        <p:nvGrpSpPr>
          <p:cNvPr id="26" name="Group 25"/>
          <p:cNvGrpSpPr/>
          <p:nvPr/>
        </p:nvGrpSpPr>
        <p:grpSpPr>
          <a:xfrm>
            <a:off x="462329" y="3379300"/>
            <a:ext cx="2450735" cy="1052985"/>
            <a:chOff x="197304" y="3102074"/>
            <a:chExt cx="2450735" cy="1052985"/>
          </a:xfrm>
        </p:grpSpPr>
        <mc:AlternateContent xmlns:mc="http://schemas.openxmlformats.org/markup-compatibility/2006" xmlns:a14="http://schemas.microsoft.com/office/drawing/2010/main">
          <mc:Choice Requires="a14">
            <p:sp>
              <p:nvSpPr>
                <p:cNvPr id="43" name="TextBox 42"/>
                <p:cNvSpPr txBox="1"/>
                <p:nvPr/>
              </p:nvSpPr>
              <p:spPr>
                <a:xfrm>
                  <a:off x="279996" y="3756104"/>
                  <a:ext cx="1818511" cy="398955"/>
                </a:xfrm>
                <a:prstGeom prst="rect">
                  <a:avLst/>
                </a:prstGeom>
                <a:ln>
                  <a:solidFill>
                    <a:schemeClr val="tx1"/>
                  </a:solidFill>
                </a:ln>
              </p:spPr>
              <p:style>
                <a:lnRef idx="2">
                  <a:schemeClr val="accent2"/>
                </a:lnRef>
                <a:fillRef idx="1">
                  <a:schemeClr val="lt1"/>
                </a:fillRef>
                <a:effectRef idx="0">
                  <a:schemeClr val="accent2"/>
                </a:effectRef>
                <a:fontRef idx="minor">
                  <a:schemeClr val="dk1"/>
                </a:fontRef>
              </p:style>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2400" i="1" smtClean="0">
                                <a:solidFill>
                                  <a:schemeClr val="tx1"/>
                                </a:solidFill>
                                <a:latin typeface="Cambria Math" panose="02040503050406030204" pitchFamily="18" charset="0"/>
                              </a:rPr>
                            </m:ctrlPr>
                          </m:sSubPr>
                          <m:e>
                            <m:r>
                              <a:rPr lang="en-US" sz="2400" b="0" i="1" smtClean="0">
                                <a:solidFill>
                                  <a:schemeClr val="tx1"/>
                                </a:solidFill>
                                <a:latin typeface="Cambria Math" panose="02040503050406030204" pitchFamily="18" charset="0"/>
                              </a:rPr>
                              <m:t>𝐹</m:t>
                            </m:r>
                          </m:e>
                          <m:sub>
                            <m:r>
                              <a:rPr lang="en-US" sz="2400" b="0" i="1" smtClean="0">
                                <a:solidFill>
                                  <a:schemeClr val="tx1"/>
                                </a:solidFill>
                                <a:latin typeface="Cambria Math" panose="02040503050406030204" pitchFamily="18" charset="0"/>
                              </a:rPr>
                              <m:t>𝑓𝑜</m:t>
                            </m:r>
                          </m:sub>
                        </m:sSub>
                        <m:r>
                          <a:rPr lang="en-US" sz="2400" b="0" i="0" smtClean="0">
                            <a:solidFill>
                              <a:schemeClr val="tx1"/>
                            </a:solidFill>
                            <a:latin typeface="Cambria Math" panose="02040503050406030204" pitchFamily="18" charset="0"/>
                          </a:rPr>
                          <m:t>=</m:t>
                        </m:r>
                        <m:sSub>
                          <m:sSubPr>
                            <m:ctrlPr>
                              <a:rPr lang="en-US" sz="2400" b="0" i="1" smtClean="0">
                                <a:solidFill>
                                  <a:schemeClr val="tx1"/>
                                </a:solidFill>
                                <a:latin typeface="Cambria Math" panose="02040503050406030204" pitchFamily="18" charset="0"/>
                              </a:rPr>
                            </m:ctrlPr>
                          </m:sSubPr>
                          <m:e>
                            <m:r>
                              <a:rPr lang="en-US" sz="2400" b="0" i="1" smtClean="0">
                                <a:solidFill>
                                  <a:schemeClr val="tx1"/>
                                </a:solidFill>
                                <a:latin typeface="Cambria Math" panose="02040503050406030204" pitchFamily="18" charset="0"/>
                              </a:rPr>
                              <m:t>𝐹</m:t>
                            </m:r>
                          </m:e>
                          <m:sub>
                            <m:r>
                              <a:rPr lang="en-US" sz="2400" b="0" i="1" smtClean="0">
                                <a:solidFill>
                                  <a:schemeClr val="tx1"/>
                                </a:solidFill>
                                <a:latin typeface="Cambria Math" panose="02040503050406030204" pitchFamily="18" charset="0"/>
                              </a:rPr>
                              <m:t>𝑁𝑜</m:t>
                            </m:r>
                          </m:sub>
                        </m:sSub>
                        <m:r>
                          <a:rPr lang="en-US" sz="2400" b="0" i="1" smtClean="0">
                            <a:solidFill>
                              <a:schemeClr val="tx1"/>
                            </a:solidFill>
                            <a:latin typeface="Cambria Math" panose="02040503050406030204" pitchFamily="18" charset="0"/>
                          </a:rPr>
                          <m:t>∗</m:t>
                        </m:r>
                        <m:r>
                          <m:rPr>
                            <m:sty m:val="p"/>
                          </m:rPr>
                          <a:rPr lang="el-GR" sz="2400" b="0" i="1" smtClean="0">
                            <a:solidFill>
                              <a:schemeClr val="tx1"/>
                            </a:solidFill>
                            <a:latin typeface="Cambria Math" panose="02040503050406030204" pitchFamily="18" charset="0"/>
                          </a:rPr>
                          <m:t>μ</m:t>
                        </m:r>
                      </m:oMath>
                    </m:oMathPara>
                  </a14:m>
                  <a:endParaRPr lang="en-US" sz="2400" dirty="0">
                    <a:solidFill>
                      <a:schemeClr val="tx1"/>
                    </a:solidFill>
                  </a:endParaRPr>
                </a:p>
              </p:txBody>
            </p:sp>
          </mc:Choice>
          <mc:Fallback xmlns="">
            <p:sp>
              <p:nvSpPr>
                <p:cNvPr id="43" name="TextBox 42"/>
                <p:cNvSpPr txBox="1">
                  <a:spLocks noRot="1" noChangeAspect="1" noMove="1" noResize="1" noEditPoints="1" noAdjustHandles="1" noChangeArrowheads="1" noChangeShapeType="1" noTextEdit="1"/>
                </p:cNvSpPr>
                <p:nvPr/>
              </p:nvSpPr>
              <p:spPr>
                <a:xfrm>
                  <a:off x="279996" y="3756104"/>
                  <a:ext cx="1818511" cy="398955"/>
                </a:xfrm>
                <a:prstGeom prst="rect">
                  <a:avLst/>
                </a:prstGeom>
                <a:blipFill>
                  <a:blip r:embed="rId11"/>
                  <a:stretch>
                    <a:fillRect l="-2990" r="-2990" b="-25373"/>
                  </a:stretch>
                </a:blipFill>
                <a:ln>
                  <a:solidFill>
                    <a:schemeClr val="tx1"/>
                  </a:solidFill>
                </a:ln>
              </p:spPr>
              <p:txBody>
                <a:bodyPr/>
                <a:lstStyle/>
                <a:p>
                  <a:r>
                    <a:rPr lang="en-US">
                      <a:noFill/>
                    </a:rPr>
                    <a:t> </a:t>
                  </a:r>
                </a:p>
              </p:txBody>
            </p:sp>
          </mc:Fallback>
        </mc:AlternateContent>
        <p:sp>
          <p:nvSpPr>
            <p:cNvPr id="25" name="TextBox 24"/>
            <p:cNvSpPr txBox="1"/>
            <p:nvPr/>
          </p:nvSpPr>
          <p:spPr>
            <a:xfrm>
              <a:off x="197304" y="3102074"/>
              <a:ext cx="2450735" cy="646331"/>
            </a:xfrm>
            <a:prstGeom prst="rect">
              <a:avLst/>
            </a:prstGeom>
            <a:noFill/>
          </p:spPr>
          <p:txBody>
            <a:bodyPr wrap="square" rtlCol="0">
              <a:spAutoFit/>
            </a:bodyPr>
            <a:lstStyle/>
            <a:p>
              <a:r>
                <a:rPr lang="en-US" dirty="0"/>
                <a:t>Outer wheel Friction Force equation</a:t>
              </a:r>
            </a:p>
          </p:txBody>
        </p:sp>
      </p:grpSp>
      <p:grpSp>
        <p:nvGrpSpPr>
          <p:cNvPr id="27" name="Group 26"/>
          <p:cNvGrpSpPr/>
          <p:nvPr/>
        </p:nvGrpSpPr>
        <p:grpSpPr>
          <a:xfrm>
            <a:off x="471400" y="5099583"/>
            <a:ext cx="2196580" cy="1045286"/>
            <a:chOff x="246987" y="4647020"/>
            <a:chExt cx="2196580" cy="1045286"/>
          </a:xfrm>
        </p:grpSpPr>
        <mc:AlternateContent xmlns:mc="http://schemas.openxmlformats.org/markup-compatibility/2006" xmlns:a14="http://schemas.microsoft.com/office/drawing/2010/main">
          <mc:Choice Requires="a14">
            <p:sp>
              <p:nvSpPr>
                <p:cNvPr id="44" name="TextBox 43"/>
                <p:cNvSpPr txBox="1"/>
                <p:nvPr/>
              </p:nvSpPr>
              <p:spPr>
                <a:xfrm>
                  <a:off x="348725" y="5293351"/>
                  <a:ext cx="1715021" cy="398955"/>
                </a:xfrm>
                <a:prstGeom prst="rect">
                  <a:avLst/>
                </a:prstGeom>
                <a:ln>
                  <a:solidFill>
                    <a:schemeClr val="tx1"/>
                  </a:solidFill>
                </a:ln>
              </p:spPr>
              <p:style>
                <a:lnRef idx="2">
                  <a:schemeClr val="accent2"/>
                </a:lnRef>
                <a:fillRef idx="1">
                  <a:schemeClr val="lt1"/>
                </a:fillRef>
                <a:effectRef idx="0">
                  <a:schemeClr val="accent2"/>
                </a:effectRef>
                <a:fontRef idx="minor">
                  <a:schemeClr val="dk1"/>
                </a:fontRef>
              </p:style>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2400" i="1" smtClean="0">
                                <a:solidFill>
                                  <a:schemeClr val="tx1"/>
                                </a:solidFill>
                                <a:latin typeface="Cambria Math" panose="02040503050406030204" pitchFamily="18" charset="0"/>
                              </a:rPr>
                            </m:ctrlPr>
                          </m:sSubPr>
                          <m:e>
                            <m:r>
                              <a:rPr lang="en-US" sz="2400" b="0" i="1" smtClean="0">
                                <a:solidFill>
                                  <a:schemeClr val="tx1"/>
                                </a:solidFill>
                                <a:latin typeface="Cambria Math" panose="02040503050406030204" pitchFamily="18" charset="0"/>
                              </a:rPr>
                              <m:t>𝐹</m:t>
                            </m:r>
                          </m:e>
                          <m:sub>
                            <m:r>
                              <a:rPr lang="en-US" sz="2400" b="0" i="1" smtClean="0">
                                <a:solidFill>
                                  <a:schemeClr val="tx1"/>
                                </a:solidFill>
                                <a:latin typeface="Cambria Math" panose="02040503050406030204" pitchFamily="18" charset="0"/>
                              </a:rPr>
                              <m:t>𝑓𝑖</m:t>
                            </m:r>
                          </m:sub>
                        </m:sSub>
                        <m:r>
                          <a:rPr lang="en-US" sz="2400" b="0" i="0" smtClean="0">
                            <a:solidFill>
                              <a:schemeClr val="tx1"/>
                            </a:solidFill>
                            <a:latin typeface="Cambria Math" panose="02040503050406030204" pitchFamily="18" charset="0"/>
                          </a:rPr>
                          <m:t>=</m:t>
                        </m:r>
                        <m:sSub>
                          <m:sSubPr>
                            <m:ctrlPr>
                              <a:rPr lang="en-US" sz="2400" b="0" i="1" smtClean="0">
                                <a:solidFill>
                                  <a:schemeClr val="tx1"/>
                                </a:solidFill>
                                <a:latin typeface="Cambria Math" panose="02040503050406030204" pitchFamily="18" charset="0"/>
                              </a:rPr>
                            </m:ctrlPr>
                          </m:sSubPr>
                          <m:e>
                            <m:r>
                              <a:rPr lang="en-US" sz="2400" b="0" i="1" smtClean="0">
                                <a:solidFill>
                                  <a:schemeClr val="tx1"/>
                                </a:solidFill>
                                <a:latin typeface="Cambria Math" panose="02040503050406030204" pitchFamily="18" charset="0"/>
                              </a:rPr>
                              <m:t>𝐹</m:t>
                            </m:r>
                          </m:e>
                          <m:sub>
                            <m:r>
                              <a:rPr lang="en-US" sz="2400" b="0" i="1" smtClean="0">
                                <a:solidFill>
                                  <a:schemeClr val="tx1"/>
                                </a:solidFill>
                                <a:latin typeface="Cambria Math" panose="02040503050406030204" pitchFamily="18" charset="0"/>
                              </a:rPr>
                              <m:t>𝑁𝑖</m:t>
                            </m:r>
                          </m:sub>
                        </m:sSub>
                        <m:r>
                          <a:rPr lang="en-US" sz="2400" b="0" i="1" smtClean="0">
                            <a:solidFill>
                              <a:schemeClr val="tx1"/>
                            </a:solidFill>
                            <a:latin typeface="Cambria Math" panose="02040503050406030204" pitchFamily="18" charset="0"/>
                          </a:rPr>
                          <m:t>∗</m:t>
                        </m:r>
                        <m:r>
                          <m:rPr>
                            <m:sty m:val="p"/>
                          </m:rPr>
                          <a:rPr lang="el-GR" sz="2400" b="0" i="1" smtClean="0">
                            <a:solidFill>
                              <a:schemeClr val="tx1"/>
                            </a:solidFill>
                            <a:latin typeface="Cambria Math" panose="02040503050406030204" pitchFamily="18" charset="0"/>
                          </a:rPr>
                          <m:t>μ</m:t>
                        </m:r>
                      </m:oMath>
                    </m:oMathPara>
                  </a14:m>
                  <a:endParaRPr lang="en-US" sz="2400" dirty="0">
                    <a:solidFill>
                      <a:schemeClr val="tx1"/>
                    </a:solidFill>
                  </a:endParaRPr>
                </a:p>
              </p:txBody>
            </p:sp>
          </mc:Choice>
          <mc:Fallback xmlns="">
            <p:sp>
              <p:nvSpPr>
                <p:cNvPr id="44" name="TextBox 43"/>
                <p:cNvSpPr txBox="1">
                  <a:spLocks noRot="1" noChangeAspect="1" noMove="1" noResize="1" noEditPoints="1" noAdjustHandles="1" noChangeArrowheads="1" noChangeShapeType="1" noTextEdit="1"/>
                </p:cNvSpPr>
                <p:nvPr/>
              </p:nvSpPr>
              <p:spPr>
                <a:xfrm>
                  <a:off x="348725" y="5293351"/>
                  <a:ext cx="1715021" cy="398955"/>
                </a:xfrm>
                <a:prstGeom prst="rect">
                  <a:avLst/>
                </a:prstGeom>
                <a:blipFill>
                  <a:blip r:embed="rId12"/>
                  <a:stretch>
                    <a:fillRect l="-3180" r="-3534" b="-25373"/>
                  </a:stretch>
                </a:blipFill>
                <a:ln>
                  <a:solidFill>
                    <a:schemeClr val="tx1"/>
                  </a:solidFill>
                </a:ln>
              </p:spPr>
              <p:txBody>
                <a:bodyPr/>
                <a:lstStyle/>
                <a:p>
                  <a:r>
                    <a:rPr lang="en-US">
                      <a:noFill/>
                    </a:rPr>
                    <a:t> </a:t>
                  </a:r>
                </a:p>
              </p:txBody>
            </p:sp>
          </mc:Fallback>
        </mc:AlternateContent>
        <p:sp>
          <p:nvSpPr>
            <p:cNvPr id="37" name="TextBox 36"/>
            <p:cNvSpPr txBox="1"/>
            <p:nvPr/>
          </p:nvSpPr>
          <p:spPr>
            <a:xfrm>
              <a:off x="246987" y="4647020"/>
              <a:ext cx="2196580" cy="646331"/>
            </a:xfrm>
            <a:prstGeom prst="rect">
              <a:avLst/>
            </a:prstGeom>
            <a:noFill/>
          </p:spPr>
          <p:txBody>
            <a:bodyPr wrap="square" rtlCol="0">
              <a:spAutoFit/>
            </a:bodyPr>
            <a:lstStyle/>
            <a:p>
              <a:r>
                <a:rPr lang="en-US" dirty="0"/>
                <a:t>Inner wheel Friction Force equation</a:t>
              </a:r>
            </a:p>
          </p:txBody>
        </p:sp>
      </p:grpSp>
      <p:sp>
        <p:nvSpPr>
          <p:cNvPr id="42" name="Title 1">
            <a:extLst>
              <a:ext uri="{FF2B5EF4-FFF2-40B4-BE49-F238E27FC236}">
                <a16:creationId xmlns:a16="http://schemas.microsoft.com/office/drawing/2014/main" xmlns="" id="{68F7C523-3BAD-4307-A7EA-C0906097B10C}"/>
              </a:ext>
            </a:extLst>
          </p:cNvPr>
          <p:cNvSpPr txBox="1">
            <a:spLocks/>
          </p:cNvSpPr>
          <p:nvPr/>
        </p:nvSpPr>
        <p:spPr>
          <a:xfrm>
            <a:off x="457200" y="274638"/>
            <a:ext cx="8229600" cy="11430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dirty="0"/>
              <a:t>Variables</a:t>
            </a:r>
          </a:p>
        </p:txBody>
      </p:sp>
    </p:spTree>
    <p:extLst>
      <p:ext uri="{BB962C8B-B14F-4D97-AF65-F5344CB8AC3E}">
        <p14:creationId xmlns:p14="http://schemas.microsoft.com/office/powerpoint/2010/main" val="17302048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E866E855-E3FF-42DA-BFB6-0705A1B43F6D}" type="slidenum">
              <a:rPr lang="en-US" smtClean="0"/>
              <a:t>5</a:t>
            </a:fld>
            <a:endParaRPr lang="en-US"/>
          </a:p>
        </p:txBody>
      </p:sp>
      <mc:AlternateContent xmlns:mc="http://schemas.openxmlformats.org/markup-compatibility/2006" xmlns:a14="http://schemas.microsoft.com/office/drawing/2010/main">
        <mc:Choice Requires="a14">
          <p:sp>
            <p:nvSpPr>
              <p:cNvPr id="3" name="TextBox 2"/>
              <p:cNvSpPr txBox="1"/>
              <p:nvPr/>
            </p:nvSpPr>
            <p:spPr>
              <a:xfrm>
                <a:off x="457199" y="868172"/>
                <a:ext cx="8340571" cy="4913781"/>
              </a:xfrm>
              <a:prstGeom prst="rect">
                <a:avLst/>
              </a:prstGeom>
              <a:noFill/>
            </p:spPr>
            <p:txBody>
              <a:bodyPr wrap="square" rtlCol="0">
                <a:spAutoFit/>
              </a:bodyPr>
              <a:lstStyle/>
              <a:p>
                <a:pPr algn="just"/>
                <a:r>
                  <a:rPr lang="en-US" sz="2800" b="1" u="sng" dirty="0">
                    <a:solidFill>
                      <a:schemeClr val="tx1"/>
                    </a:solidFill>
                  </a:rPr>
                  <a:t>Nomenclature:</a:t>
                </a:r>
              </a:p>
              <a:p>
                <a:pPr algn="just"/>
                <a:endParaRPr lang="en-US" sz="2800" i="1" dirty="0">
                  <a:solidFill>
                    <a:schemeClr val="tx1"/>
                  </a:solidFill>
                  <a:latin typeface="Cambria Math" panose="02040503050406030204" pitchFamily="18" charset="0"/>
                </a:endParaRPr>
              </a:p>
              <a:p>
                <a:pPr algn="just"/>
                <a:r>
                  <a:rPr lang="en-US" sz="2800" b="1" dirty="0">
                    <a:solidFill>
                      <a:schemeClr val="tx1"/>
                    </a:solidFill>
                  </a:rPr>
                  <a:t>m</a:t>
                </a:r>
                <a:r>
                  <a:rPr lang="en-US" sz="2800" dirty="0">
                    <a:solidFill>
                      <a:schemeClr val="tx1"/>
                    </a:solidFill>
                  </a:rPr>
                  <a:t> is the mass of the vehicle</a:t>
                </a:r>
              </a:p>
              <a:p>
                <a:pPr algn="just"/>
                <a14:m>
                  <m:oMath xmlns:m="http://schemas.openxmlformats.org/officeDocument/2006/math">
                    <m:r>
                      <a:rPr lang="en-US" sz="2800" b="1" i="1" smtClean="0">
                        <a:solidFill>
                          <a:schemeClr val="tx1"/>
                        </a:solidFill>
                        <a:latin typeface="Cambria Math" panose="02040503050406030204" pitchFamily="18" charset="0"/>
                      </a:rPr>
                      <m:t>𝒗</m:t>
                    </m:r>
                  </m:oMath>
                </a14:m>
                <a:r>
                  <a:rPr lang="en-US" sz="2800" dirty="0">
                    <a:solidFill>
                      <a:schemeClr val="tx1"/>
                    </a:solidFill>
                  </a:rPr>
                  <a:t> is the speed of the vehicle</a:t>
                </a:r>
              </a:p>
              <a:p>
                <a:pPr algn="just"/>
                <a14:m>
                  <m:oMath xmlns:m="http://schemas.openxmlformats.org/officeDocument/2006/math">
                    <m:r>
                      <a:rPr lang="en-US" sz="2800" b="1" i="1" smtClean="0">
                        <a:solidFill>
                          <a:schemeClr val="tx1"/>
                        </a:solidFill>
                        <a:latin typeface="Cambria Math" panose="02040503050406030204" pitchFamily="18" charset="0"/>
                      </a:rPr>
                      <m:t>𝒓</m:t>
                    </m:r>
                    <m:r>
                      <a:rPr lang="en-US" sz="2800" b="0" i="1" smtClean="0">
                        <a:solidFill>
                          <a:schemeClr val="tx1"/>
                        </a:solidFill>
                        <a:latin typeface="Cambria Math" panose="02040503050406030204" pitchFamily="18" charset="0"/>
                      </a:rPr>
                      <m:t> </m:t>
                    </m:r>
                  </m:oMath>
                </a14:m>
                <a:r>
                  <a:rPr lang="en-US" sz="2800" dirty="0">
                    <a:solidFill>
                      <a:schemeClr val="tx1"/>
                    </a:solidFill>
                  </a:rPr>
                  <a:t> is the distance to the axis of rotation</a:t>
                </a:r>
              </a:p>
              <a:p>
                <a:pPr algn="just"/>
                <a14:m>
                  <m:oMath xmlns:m="http://schemas.openxmlformats.org/officeDocument/2006/math">
                    <m:r>
                      <a:rPr lang="el-GR" sz="2800" b="1" i="1" smtClean="0">
                        <a:solidFill>
                          <a:schemeClr val="tx1"/>
                        </a:solidFill>
                        <a:latin typeface="Cambria Math" panose="02040503050406030204" pitchFamily="18" charset="0"/>
                      </a:rPr>
                      <m:t>𝝁</m:t>
                    </m:r>
                  </m:oMath>
                </a14:m>
                <a:r>
                  <a:rPr lang="en-US" sz="2800" dirty="0">
                    <a:solidFill>
                      <a:schemeClr val="tx1"/>
                    </a:solidFill>
                  </a:rPr>
                  <a:t>  is the friction force coefficient </a:t>
                </a:r>
              </a:p>
              <a:p>
                <a:pPr algn="just"/>
                <a14:m>
                  <m:oMath xmlns:m="http://schemas.openxmlformats.org/officeDocument/2006/math">
                    <m:sSub>
                      <m:sSubPr>
                        <m:ctrlPr>
                          <a:rPr lang="en-US" sz="2800" b="1" i="1">
                            <a:solidFill>
                              <a:schemeClr val="tx1"/>
                            </a:solidFill>
                            <a:latin typeface="Cambria Math" panose="02040503050406030204" pitchFamily="18" charset="0"/>
                          </a:rPr>
                        </m:ctrlPr>
                      </m:sSubPr>
                      <m:e>
                        <m:r>
                          <a:rPr lang="en-US" sz="2800" b="1" i="1">
                            <a:solidFill>
                              <a:schemeClr val="tx1"/>
                            </a:solidFill>
                            <a:latin typeface="Cambria Math" panose="02040503050406030204" pitchFamily="18" charset="0"/>
                          </a:rPr>
                          <m:t>𝑭</m:t>
                        </m:r>
                      </m:e>
                      <m:sub>
                        <m:r>
                          <a:rPr lang="en-US" sz="2800" b="1" i="1">
                            <a:solidFill>
                              <a:schemeClr val="tx1"/>
                            </a:solidFill>
                            <a:latin typeface="Cambria Math" panose="02040503050406030204" pitchFamily="18" charset="0"/>
                          </a:rPr>
                          <m:t>𝒄</m:t>
                        </m:r>
                      </m:sub>
                    </m:sSub>
                  </m:oMath>
                </a14:m>
                <a:r>
                  <a:rPr lang="en-US" sz="2800" dirty="0">
                    <a:solidFill>
                      <a:schemeClr val="tx1"/>
                    </a:solidFill>
                  </a:rPr>
                  <a:t> is the centrifugal force</a:t>
                </a:r>
              </a:p>
              <a:p>
                <a:pPr algn="just"/>
                <a14:m>
                  <m:oMath xmlns:m="http://schemas.openxmlformats.org/officeDocument/2006/math">
                    <m:sSub>
                      <m:sSubPr>
                        <m:ctrlPr>
                          <a:rPr lang="en-US" sz="2800" b="1" i="1" smtClean="0">
                            <a:solidFill>
                              <a:schemeClr val="tx1"/>
                            </a:solidFill>
                            <a:latin typeface="Cambria Math" panose="02040503050406030204" pitchFamily="18" charset="0"/>
                          </a:rPr>
                        </m:ctrlPr>
                      </m:sSubPr>
                      <m:e>
                        <m:r>
                          <a:rPr lang="en-US" sz="2800" b="1" i="1" smtClean="0">
                            <a:solidFill>
                              <a:schemeClr val="tx1"/>
                            </a:solidFill>
                            <a:latin typeface="Cambria Math" panose="02040503050406030204" pitchFamily="18" charset="0"/>
                          </a:rPr>
                          <m:t>𝑭</m:t>
                        </m:r>
                      </m:e>
                      <m:sub>
                        <m:r>
                          <a:rPr lang="en-US" sz="2800" b="1" i="1" smtClean="0">
                            <a:solidFill>
                              <a:schemeClr val="tx1"/>
                            </a:solidFill>
                            <a:latin typeface="Cambria Math" panose="02040503050406030204" pitchFamily="18" charset="0"/>
                          </a:rPr>
                          <m:t>𝒇𝒐</m:t>
                        </m:r>
                      </m:sub>
                    </m:sSub>
                  </m:oMath>
                </a14:m>
                <a:r>
                  <a:rPr lang="en-US" sz="2800" b="1" dirty="0">
                    <a:solidFill>
                      <a:schemeClr val="tx1"/>
                    </a:solidFill>
                  </a:rPr>
                  <a:t> </a:t>
                </a:r>
                <a:r>
                  <a:rPr lang="en-US" sz="2800" dirty="0">
                    <a:solidFill>
                      <a:schemeClr val="tx1"/>
                    </a:solidFill>
                  </a:rPr>
                  <a:t>is the friction force of the outer wheel</a:t>
                </a:r>
              </a:p>
              <a:p>
                <a:pPr algn="just"/>
                <a14:m>
                  <m:oMath xmlns:m="http://schemas.openxmlformats.org/officeDocument/2006/math">
                    <m:sSub>
                      <m:sSubPr>
                        <m:ctrlPr>
                          <a:rPr lang="en-US" sz="2800" b="1" i="1">
                            <a:solidFill>
                              <a:schemeClr val="tx1"/>
                            </a:solidFill>
                            <a:latin typeface="Cambria Math" panose="02040503050406030204" pitchFamily="18" charset="0"/>
                          </a:rPr>
                        </m:ctrlPr>
                      </m:sSubPr>
                      <m:e>
                        <m:r>
                          <a:rPr lang="en-US" sz="2800" b="1" i="1">
                            <a:solidFill>
                              <a:schemeClr val="tx1"/>
                            </a:solidFill>
                            <a:latin typeface="Cambria Math" panose="02040503050406030204" pitchFamily="18" charset="0"/>
                          </a:rPr>
                          <m:t>𝑭</m:t>
                        </m:r>
                      </m:e>
                      <m:sub>
                        <m:r>
                          <a:rPr lang="en-US" sz="2800" b="1" i="1">
                            <a:solidFill>
                              <a:schemeClr val="tx1"/>
                            </a:solidFill>
                            <a:latin typeface="Cambria Math" panose="02040503050406030204" pitchFamily="18" charset="0"/>
                          </a:rPr>
                          <m:t>𝒇𝒊</m:t>
                        </m:r>
                      </m:sub>
                    </m:sSub>
                  </m:oMath>
                </a14:m>
                <a:r>
                  <a:rPr lang="en-US" sz="2800" b="1" dirty="0">
                    <a:solidFill>
                      <a:schemeClr val="tx1"/>
                    </a:solidFill>
                  </a:rPr>
                  <a:t> </a:t>
                </a:r>
                <a:r>
                  <a:rPr lang="en-US" sz="2800" dirty="0">
                    <a:solidFill>
                      <a:schemeClr val="tx1"/>
                    </a:solidFill>
                  </a:rPr>
                  <a:t> is the friction force of the inner wheel</a:t>
                </a:r>
              </a:p>
              <a:p>
                <a:pPr algn="just"/>
                <a14:m>
                  <m:oMath xmlns:m="http://schemas.openxmlformats.org/officeDocument/2006/math">
                    <m:sSub>
                      <m:sSubPr>
                        <m:ctrlPr>
                          <a:rPr lang="en-US" sz="2800" b="1" i="1">
                            <a:solidFill>
                              <a:schemeClr val="tx1"/>
                            </a:solidFill>
                            <a:latin typeface="Cambria Math" panose="02040503050406030204" pitchFamily="18" charset="0"/>
                          </a:rPr>
                        </m:ctrlPr>
                      </m:sSubPr>
                      <m:e>
                        <m:r>
                          <a:rPr lang="en-US" sz="2800" b="1" i="1">
                            <a:solidFill>
                              <a:schemeClr val="tx1"/>
                            </a:solidFill>
                            <a:latin typeface="Cambria Math" panose="02040503050406030204" pitchFamily="18" charset="0"/>
                          </a:rPr>
                          <m:t>𝑭</m:t>
                        </m:r>
                      </m:e>
                      <m:sub>
                        <m:r>
                          <a:rPr lang="en-US" sz="2800" b="1" i="1">
                            <a:solidFill>
                              <a:schemeClr val="tx1"/>
                            </a:solidFill>
                            <a:latin typeface="Cambria Math" panose="02040503050406030204" pitchFamily="18" charset="0"/>
                          </a:rPr>
                          <m:t>𝑵𝒐</m:t>
                        </m:r>
                      </m:sub>
                    </m:sSub>
                  </m:oMath>
                </a14:m>
                <a:r>
                  <a:rPr lang="en-US" sz="2800" b="1" dirty="0">
                    <a:solidFill>
                      <a:schemeClr val="tx1"/>
                    </a:solidFill>
                  </a:rPr>
                  <a:t> </a:t>
                </a:r>
                <a:r>
                  <a:rPr lang="en-US" sz="2800" dirty="0">
                    <a:solidFill>
                      <a:schemeClr val="tx1"/>
                    </a:solidFill>
                  </a:rPr>
                  <a:t>is the normal force of the outer wheel</a:t>
                </a:r>
                <a:endParaRPr lang="en-US" sz="2800" b="1" dirty="0">
                  <a:solidFill>
                    <a:schemeClr val="tx1"/>
                  </a:solidFill>
                </a:endParaRPr>
              </a:p>
              <a:p>
                <a:pPr algn="just"/>
                <a14:m>
                  <m:oMath xmlns:m="http://schemas.openxmlformats.org/officeDocument/2006/math">
                    <m:sSub>
                      <m:sSubPr>
                        <m:ctrlPr>
                          <a:rPr lang="en-US" sz="2800" b="1" i="1">
                            <a:solidFill>
                              <a:schemeClr val="tx1"/>
                            </a:solidFill>
                            <a:latin typeface="Cambria Math" panose="02040503050406030204" pitchFamily="18" charset="0"/>
                          </a:rPr>
                        </m:ctrlPr>
                      </m:sSubPr>
                      <m:e>
                        <m:r>
                          <a:rPr lang="en-US" sz="2800" b="1" i="1">
                            <a:solidFill>
                              <a:schemeClr val="tx1"/>
                            </a:solidFill>
                            <a:latin typeface="Cambria Math" panose="02040503050406030204" pitchFamily="18" charset="0"/>
                          </a:rPr>
                          <m:t>𝑭</m:t>
                        </m:r>
                      </m:e>
                      <m:sub>
                        <m:r>
                          <a:rPr lang="en-US" sz="2800" b="1" i="1">
                            <a:solidFill>
                              <a:schemeClr val="tx1"/>
                            </a:solidFill>
                            <a:latin typeface="Cambria Math" panose="02040503050406030204" pitchFamily="18" charset="0"/>
                          </a:rPr>
                          <m:t>𝑵𝒊</m:t>
                        </m:r>
                      </m:sub>
                    </m:sSub>
                  </m:oMath>
                </a14:m>
                <a:r>
                  <a:rPr lang="en-US" sz="2800" b="1" dirty="0">
                    <a:solidFill>
                      <a:schemeClr val="tx1"/>
                    </a:solidFill>
                  </a:rPr>
                  <a:t>  </a:t>
                </a:r>
                <a:r>
                  <a:rPr lang="en-US" sz="2800" dirty="0">
                    <a:solidFill>
                      <a:schemeClr val="tx1"/>
                    </a:solidFill>
                  </a:rPr>
                  <a:t>is the normal force of the inner wheel </a:t>
                </a:r>
                <a:endParaRPr lang="en-US" sz="2800" b="1" dirty="0">
                  <a:solidFill>
                    <a:schemeClr val="tx1"/>
                  </a:solidFill>
                </a:endParaRPr>
              </a:p>
            </p:txBody>
          </p:sp>
        </mc:Choice>
        <mc:Fallback xmlns="">
          <p:sp>
            <p:nvSpPr>
              <p:cNvPr id="3" name="TextBox 2"/>
              <p:cNvSpPr txBox="1">
                <a:spLocks noRot="1" noChangeAspect="1" noMove="1" noResize="1" noEditPoints="1" noAdjustHandles="1" noChangeArrowheads="1" noChangeShapeType="1" noTextEdit="1"/>
              </p:cNvSpPr>
              <p:nvPr/>
            </p:nvSpPr>
            <p:spPr>
              <a:xfrm>
                <a:off x="457199" y="868172"/>
                <a:ext cx="8340571" cy="4913781"/>
              </a:xfrm>
              <a:prstGeom prst="rect">
                <a:avLst/>
              </a:prstGeom>
              <a:blipFill>
                <a:blip r:embed="rId2"/>
                <a:stretch>
                  <a:fillRect l="-1462" t="-1241" b="-2481"/>
                </a:stretch>
              </a:blipFill>
            </p:spPr>
            <p:txBody>
              <a:bodyPr/>
              <a:lstStyle/>
              <a:p>
                <a:r>
                  <a:rPr lang="en-US">
                    <a:noFill/>
                  </a:rPr>
                  <a:t> </a:t>
                </a:r>
              </a:p>
            </p:txBody>
          </p:sp>
        </mc:Fallback>
      </mc:AlternateContent>
      <p:sp>
        <p:nvSpPr>
          <p:cNvPr id="5" name="Title 1">
            <a:extLst>
              <a:ext uri="{FF2B5EF4-FFF2-40B4-BE49-F238E27FC236}">
                <a16:creationId xmlns:a16="http://schemas.microsoft.com/office/drawing/2014/main" xmlns="" id="{2D2A0F20-4F22-4EE6-8053-7FCE8B4BBA85}"/>
              </a:ext>
            </a:extLst>
          </p:cNvPr>
          <p:cNvSpPr txBox="1">
            <a:spLocks/>
          </p:cNvSpPr>
          <p:nvPr/>
        </p:nvSpPr>
        <p:spPr>
          <a:xfrm>
            <a:off x="457200" y="274638"/>
            <a:ext cx="8229600" cy="11430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dirty="0"/>
              <a:t>Variables</a:t>
            </a:r>
          </a:p>
        </p:txBody>
      </p:sp>
    </p:spTree>
    <p:extLst>
      <p:ext uri="{BB962C8B-B14F-4D97-AF65-F5344CB8AC3E}">
        <p14:creationId xmlns:p14="http://schemas.microsoft.com/office/powerpoint/2010/main" val="31131561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E866E855-E3FF-42DA-BFB6-0705A1B43F6D}" type="slidenum">
              <a:rPr lang="en-US" smtClean="0">
                <a:solidFill>
                  <a:schemeClr val="tx1"/>
                </a:solidFill>
              </a:rPr>
              <a:t>6</a:t>
            </a:fld>
            <a:endParaRPr lang="en-US">
              <a:solidFill>
                <a:schemeClr val="tx1"/>
              </a:solidFill>
            </a:endParaRPr>
          </a:p>
        </p:txBody>
      </p:sp>
      <p:sp>
        <p:nvSpPr>
          <p:cNvPr id="3" name="TextBox 2"/>
          <p:cNvSpPr txBox="1"/>
          <p:nvPr/>
        </p:nvSpPr>
        <p:spPr>
          <a:xfrm>
            <a:off x="242937" y="698100"/>
            <a:ext cx="8752781" cy="1815882"/>
          </a:xfrm>
          <a:prstGeom prst="rect">
            <a:avLst/>
          </a:prstGeom>
          <a:noFill/>
        </p:spPr>
        <p:txBody>
          <a:bodyPr wrap="square" rtlCol="0">
            <a:spAutoFit/>
          </a:bodyPr>
          <a:lstStyle/>
          <a:p>
            <a:r>
              <a:rPr lang="en-US" sz="2800" b="1" u="sng" dirty="0"/>
              <a:t>Vehicle making a Left turn</a:t>
            </a:r>
          </a:p>
          <a:p>
            <a:r>
              <a:rPr lang="en-US" sz="2800" dirty="0"/>
              <a:t>For example, if a vehicle is making a left turn and the friction force of the wheels is greater than or equal to the centrifugal force, the vehicle will make the turn.</a:t>
            </a:r>
          </a:p>
        </p:txBody>
      </p:sp>
      <p:grpSp>
        <p:nvGrpSpPr>
          <p:cNvPr id="12" name="Group 11"/>
          <p:cNvGrpSpPr/>
          <p:nvPr/>
        </p:nvGrpSpPr>
        <p:grpSpPr>
          <a:xfrm>
            <a:off x="2209942" y="2672733"/>
            <a:ext cx="4250635" cy="738728"/>
            <a:chOff x="2780270" y="2971800"/>
            <a:chExt cx="3776703" cy="643021"/>
          </a:xfrm>
        </p:grpSpPr>
        <mc:AlternateContent xmlns:mc="http://schemas.openxmlformats.org/markup-compatibility/2006" xmlns:a14="http://schemas.microsoft.com/office/drawing/2010/main">
          <mc:Choice Requires="a14">
            <p:sp>
              <p:nvSpPr>
                <p:cNvPr id="6" name="TextBox 5"/>
                <p:cNvSpPr txBox="1"/>
                <p:nvPr/>
              </p:nvSpPr>
              <p:spPr>
                <a:xfrm>
                  <a:off x="2780270" y="3141686"/>
                  <a:ext cx="906750" cy="398955"/>
                </a:xfrm>
                <a:prstGeom prst="rect">
                  <a:avLst/>
                </a:prstGeom>
                <a:noFill/>
                <a:ln>
                  <a:solidFill>
                    <a:schemeClr val="tx1"/>
                  </a:solidFill>
                </a:ln>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2400" i="1" smtClean="0">
                                <a:solidFill>
                                  <a:schemeClr val="tx1"/>
                                </a:solidFill>
                                <a:latin typeface="Cambria Math" panose="02040503050406030204" pitchFamily="18" charset="0"/>
                              </a:rPr>
                            </m:ctrlPr>
                          </m:sSubPr>
                          <m:e>
                            <m:r>
                              <a:rPr lang="en-US" sz="2400" b="0" i="1" smtClean="0">
                                <a:solidFill>
                                  <a:schemeClr val="tx1"/>
                                </a:solidFill>
                                <a:latin typeface="Cambria Math" panose="02040503050406030204" pitchFamily="18" charset="0"/>
                              </a:rPr>
                              <m:t>𝐹</m:t>
                            </m:r>
                          </m:e>
                          <m:sub>
                            <m:r>
                              <a:rPr lang="en-US" sz="2400" b="0" i="1" smtClean="0">
                                <a:solidFill>
                                  <a:schemeClr val="tx1"/>
                                </a:solidFill>
                                <a:latin typeface="Cambria Math" panose="02040503050406030204" pitchFamily="18" charset="0"/>
                              </a:rPr>
                              <m:t>𝑓</m:t>
                            </m:r>
                          </m:sub>
                        </m:sSub>
                        <m:sSub>
                          <m:sSubPr>
                            <m:ctrlPr>
                              <a:rPr lang="en-US" sz="2400" b="0" i="1" smtClean="0">
                                <a:solidFill>
                                  <a:schemeClr val="tx1"/>
                                </a:solidFill>
                                <a:latin typeface="Cambria Math" panose="02040503050406030204" pitchFamily="18" charset="0"/>
                              </a:rPr>
                            </m:ctrlPr>
                          </m:sSubPr>
                          <m:e>
                            <m:r>
                              <a:rPr lang="en-US" sz="2400" b="0" i="1" smtClean="0">
                                <a:solidFill>
                                  <a:schemeClr val="tx1"/>
                                </a:solidFill>
                                <a:latin typeface="Cambria Math" panose="02040503050406030204" pitchFamily="18" charset="0"/>
                                <a:ea typeface="Cambria Math" panose="02040503050406030204" pitchFamily="18" charset="0"/>
                              </a:rPr>
                              <m:t>≥</m:t>
                            </m:r>
                            <m:r>
                              <a:rPr lang="en-US" sz="2400" b="0" i="1" smtClean="0">
                                <a:solidFill>
                                  <a:schemeClr val="tx1"/>
                                </a:solidFill>
                                <a:latin typeface="Cambria Math" panose="02040503050406030204" pitchFamily="18" charset="0"/>
                              </a:rPr>
                              <m:t>𝐹</m:t>
                            </m:r>
                          </m:e>
                          <m:sub>
                            <m:r>
                              <a:rPr lang="en-US" sz="2400" b="0" i="1" smtClean="0">
                                <a:solidFill>
                                  <a:schemeClr val="tx1"/>
                                </a:solidFill>
                                <a:latin typeface="Cambria Math" panose="02040503050406030204" pitchFamily="18" charset="0"/>
                              </a:rPr>
                              <m:t>𝑐</m:t>
                            </m:r>
                          </m:sub>
                        </m:sSub>
                      </m:oMath>
                    </m:oMathPara>
                  </a14:m>
                  <a:endParaRPr lang="en-US" sz="2400" dirty="0">
                    <a:solidFill>
                      <a:schemeClr val="tx1"/>
                    </a:solidFill>
                  </a:endParaRPr>
                </a:p>
              </p:txBody>
            </p:sp>
          </mc:Choice>
          <mc:Fallback xmlns="">
            <p:sp>
              <p:nvSpPr>
                <p:cNvPr id="6" name="TextBox 5"/>
                <p:cNvSpPr txBox="1">
                  <a:spLocks noRot="1" noChangeAspect="1" noMove="1" noResize="1" noEditPoints="1" noAdjustHandles="1" noChangeArrowheads="1" noChangeShapeType="1" noTextEdit="1"/>
                </p:cNvSpPr>
                <p:nvPr/>
              </p:nvSpPr>
              <p:spPr>
                <a:xfrm>
                  <a:off x="2780270" y="3141686"/>
                  <a:ext cx="906750" cy="398955"/>
                </a:xfrm>
                <a:prstGeom prst="rect">
                  <a:avLst/>
                </a:prstGeom>
                <a:blipFill>
                  <a:blip r:embed="rId2"/>
                  <a:stretch>
                    <a:fillRect l="-6509" b="-7692"/>
                  </a:stretch>
                </a:blipFill>
                <a:ln>
                  <a:solidFill>
                    <a:schemeClr val="tx1"/>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TextBox 6"/>
                <p:cNvSpPr txBox="1"/>
                <p:nvPr/>
              </p:nvSpPr>
              <p:spPr>
                <a:xfrm>
                  <a:off x="4114800" y="2971800"/>
                  <a:ext cx="2442173" cy="643021"/>
                </a:xfrm>
                <a:prstGeom prst="rect">
                  <a:avLst/>
                </a:prstGeom>
                <a:noFill/>
                <a:ln>
                  <a:solidFill>
                    <a:schemeClr val="tx1"/>
                  </a:solidFill>
                </a:ln>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sz="2400" i="1" smtClean="0">
                                <a:solidFill>
                                  <a:schemeClr val="tx1"/>
                                </a:solidFill>
                                <a:latin typeface="Cambria Math" panose="02040503050406030204" pitchFamily="18" charset="0"/>
                              </a:rPr>
                            </m:ctrlPr>
                          </m:fPr>
                          <m:num>
                            <m:r>
                              <a:rPr lang="en-US" sz="2400" b="0" i="1" smtClean="0">
                                <a:solidFill>
                                  <a:schemeClr val="tx1"/>
                                </a:solidFill>
                                <a:latin typeface="Cambria Math" panose="02040503050406030204" pitchFamily="18" charset="0"/>
                              </a:rPr>
                              <m:t>𝑚</m:t>
                            </m:r>
                            <m:sSup>
                              <m:sSupPr>
                                <m:ctrlPr>
                                  <a:rPr lang="en-US" sz="2400" b="0" i="1" smtClean="0">
                                    <a:solidFill>
                                      <a:schemeClr val="tx1"/>
                                    </a:solidFill>
                                    <a:latin typeface="Cambria Math" panose="02040503050406030204" pitchFamily="18" charset="0"/>
                                  </a:rPr>
                                </m:ctrlPr>
                              </m:sSupPr>
                              <m:e>
                                <m:r>
                                  <a:rPr lang="en-US" sz="2400" b="0" i="1" smtClean="0">
                                    <a:solidFill>
                                      <a:schemeClr val="tx1"/>
                                    </a:solidFill>
                                    <a:latin typeface="Cambria Math" panose="02040503050406030204" pitchFamily="18" charset="0"/>
                                  </a:rPr>
                                  <m:t>𝑣</m:t>
                                </m:r>
                              </m:e>
                              <m:sup>
                                <m:r>
                                  <a:rPr lang="en-US" sz="2400" b="0" i="1" smtClean="0">
                                    <a:solidFill>
                                      <a:schemeClr val="tx1"/>
                                    </a:solidFill>
                                    <a:latin typeface="Cambria Math" panose="02040503050406030204" pitchFamily="18" charset="0"/>
                                  </a:rPr>
                                  <m:t>2</m:t>
                                </m:r>
                              </m:sup>
                            </m:sSup>
                          </m:num>
                          <m:den>
                            <m:r>
                              <a:rPr lang="en-US" sz="2400" b="0" i="1" smtClean="0">
                                <a:solidFill>
                                  <a:schemeClr val="tx1"/>
                                </a:solidFill>
                                <a:latin typeface="Cambria Math" panose="02040503050406030204" pitchFamily="18" charset="0"/>
                              </a:rPr>
                              <m:t>𝑟</m:t>
                            </m:r>
                          </m:den>
                        </m:f>
                        <m:r>
                          <a:rPr lang="en-US" sz="2400" i="1">
                            <a:solidFill>
                              <a:schemeClr val="tx1"/>
                            </a:solidFill>
                            <a:latin typeface="Cambria Math" panose="02040503050406030204" pitchFamily="18" charset="0"/>
                            <a:ea typeface="Cambria Math" panose="02040503050406030204" pitchFamily="18" charset="0"/>
                          </a:rPr>
                          <m:t>≤</m:t>
                        </m:r>
                        <m:d>
                          <m:dPr>
                            <m:ctrlPr>
                              <a:rPr lang="en-US" sz="2400" b="0" i="1" smtClean="0">
                                <a:solidFill>
                                  <a:schemeClr val="tx1"/>
                                </a:solidFill>
                                <a:latin typeface="Cambria Math" panose="02040503050406030204" pitchFamily="18" charset="0"/>
                              </a:rPr>
                            </m:ctrlPr>
                          </m:dPr>
                          <m:e>
                            <m:sSub>
                              <m:sSubPr>
                                <m:ctrlPr>
                                  <a:rPr lang="en-US" sz="2400" b="0" i="1" smtClean="0">
                                    <a:solidFill>
                                      <a:schemeClr val="tx1"/>
                                    </a:solidFill>
                                    <a:latin typeface="Cambria Math" panose="02040503050406030204" pitchFamily="18" charset="0"/>
                                  </a:rPr>
                                </m:ctrlPr>
                              </m:sSubPr>
                              <m:e>
                                <m:r>
                                  <a:rPr lang="en-US" sz="2400" b="0" i="1" smtClean="0">
                                    <a:solidFill>
                                      <a:schemeClr val="tx1"/>
                                    </a:solidFill>
                                    <a:latin typeface="Cambria Math" panose="02040503050406030204" pitchFamily="18" charset="0"/>
                                  </a:rPr>
                                  <m:t>𝐹</m:t>
                                </m:r>
                              </m:e>
                              <m:sub>
                                <m:r>
                                  <a:rPr lang="en-US" sz="2400" b="0" i="1" smtClean="0">
                                    <a:solidFill>
                                      <a:schemeClr val="tx1"/>
                                    </a:solidFill>
                                    <a:latin typeface="Cambria Math" panose="02040503050406030204" pitchFamily="18" charset="0"/>
                                  </a:rPr>
                                  <m:t>𝑁𝑖</m:t>
                                </m:r>
                              </m:sub>
                            </m:sSub>
                            <m:r>
                              <a:rPr lang="en-US" sz="2400" b="0" i="1" smtClean="0">
                                <a:solidFill>
                                  <a:schemeClr val="tx1"/>
                                </a:solidFill>
                                <a:latin typeface="Cambria Math" panose="02040503050406030204" pitchFamily="18" charset="0"/>
                              </a:rPr>
                              <m:t>+</m:t>
                            </m:r>
                            <m:sSub>
                              <m:sSubPr>
                                <m:ctrlPr>
                                  <a:rPr lang="en-US" sz="2400" b="0" i="1" smtClean="0">
                                    <a:solidFill>
                                      <a:schemeClr val="tx1"/>
                                    </a:solidFill>
                                    <a:latin typeface="Cambria Math" panose="02040503050406030204" pitchFamily="18" charset="0"/>
                                  </a:rPr>
                                </m:ctrlPr>
                              </m:sSubPr>
                              <m:e>
                                <m:r>
                                  <a:rPr lang="en-US" sz="2400" b="0" i="1" smtClean="0">
                                    <a:solidFill>
                                      <a:schemeClr val="tx1"/>
                                    </a:solidFill>
                                    <a:latin typeface="Cambria Math" panose="02040503050406030204" pitchFamily="18" charset="0"/>
                                  </a:rPr>
                                  <m:t>𝐹</m:t>
                                </m:r>
                              </m:e>
                              <m:sub>
                                <m:r>
                                  <a:rPr lang="en-US" sz="2400" b="0" i="1" smtClean="0">
                                    <a:solidFill>
                                      <a:schemeClr val="tx1"/>
                                    </a:solidFill>
                                    <a:latin typeface="Cambria Math" panose="02040503050406030204" pitchFamily="18" charset="0"/>
                                  </a:rPr>
                                  <m:t>𝑁𝑜</m:t>
                                </m:r>
                              </m:sub>
                            </m:sSub>
                          </m:e>
                        </m:d>
                        <m:r>
                          <m:rPr>
                            <m:sty m:val="p"/>
                          </m:rPr>
                          <a:rPr lang="el-GR" sz="2400" b="0" i="1" smtClean="0">
                            <a:solidFill>
                              <a:schemeClr val="tx1"/>
                            </a:solidFill>
                            <a:latin typeface="Cambria Math" panose="02040503050406030204" pitchFamily="18" charset="0"/>
                          </a:rPr>
                          <m:t>μ</m:t>
                        </m:r>
                      </m:oMath>
                    </m:oMathPara>
                  </a14:m>
                  <a:endParaRPr lang="en-US" sz="2400" dirty="0">
                    <a:solidFill>
                      <a:schemeClr val="tx1"/>
                    </a:solidFill>
                  </a:endParaRPr>
                </a:p>
              </p:txBody>
            </p:sp>
          </mc:Choice>
          <mc:Fallback xmlns="">
            <p:sp>
              <p:nvSpPr>
                <p:cNvPr id="7" name="TextBox 6"/>
                <p:cNvSpPr txBox="1">
                  <a:spLocks noRot="1" noChangeAspect="1" noMove="1" noResize="1" noEditPoints="1" noAdjustHandles="1" noChangeArrowheads="1" noChangeShapeType="1" noTextEdit="1"/>
                </p:cNvSpPr>
                <p:nvPr/>
              </p:nvSpPr>
              <p:spPr>
                <a:xfrm>
                  <a:off x="4114800" y="2971800"/>
                  <a:ext cx="2442173" cy="643021"/>
                </a:xfrm>
                <a:prstGeom prst="rect">
                  <a:avLst/>
                </a:prstGeom>
                <a:blipFill>
                  <a:blip r:embed="rId3"/>
                  <a:stretch>
                    <a:fillRect/>
                  </a:stretch>
                </a:blipFill>
                <a:ln>
                  <a:solidFill>
                    <a:schemeClr val="tx1"/>
                  </a:solidFill>
                </a:ln>
              </p:spPr>
              <p:txBody>
                <a:bodyPr/>
                <a:lstStyle/>
                <a:p>
                  <a:r>
                    <a:rPr lang="en-US">
                      <a:noFill/>
                    </a:rPr>
                    <a:t> </a:t>
                  </a:r>
                </a:p>
              </p:txBody>
            </p:sp>
          </mc:Fallback>
        </mc:AlternateContent>
      </p:grpSp>
      <p:sp>
        <p:nvSpPr>
          <p:cNvPr id="14" name="TextBox 13"/>
          <p:cNvSpPr txBox="1"/>
          <p:nvPr/>
        </p:nvSpPr>
        <p:spPr>
          <a:xfrm>
            <a:off x="79210" y="3740098"/>
            <a:ext cx="4399005" cy="2677656"/>
          </a:xfrm>
          <a:prstGeom prst="rect">
            <a:avLst/>
          </a:prstGeom>
          <a:noFill/>
        </p:spPr>
        <p:txBody>
          <a:bodyPr wrap="square" rtlCol="0">
            <a:spAutoFit/>
          </a:bodyPr>
          <a:lstStyle/>
          <a:p>
            <a:pPr algn="just"/>
            <a:r>
              <a:rPr lang="en-US" sz="2800" dirty="0"/>
              <a:t>From the above equation, normal force will be affected by any change in the mass of the vehicle. This causes the Normal force to be a dependent variable.</a:t>
            </a:r>
          </a:p>
        </p:txBody>
      </p:sp>
      <p:sp>
        <p:nvSpPr>
          <p:cNvPr id="15" name="TextBox 14"/>
          <p:cNvSpPr txBox="1"/>
          <p:nvPr/>
        </p:nvSpPr>
        <p:spPr>
          <a:xfrm>
            <a:off x="4858511" y="3686009"/>
            <a:ext cx="4285489" cy="2677656"/>
          </a:xfrm>
          <a:prstGeom prst="rect">
            <a:avLst/>
          </a:prstGeom>
          <a:noFill/>
        </p:spPr>
        <p:txBody>
          <a:bodyPr wrap="square" rtlCol="0">
            <a:spAutoFit/>
          </a:bodyPr>
          <a:lstStyle/>
          <a:p>
            <a:r>
              <a:rPr lang="en-US" sz="2800" dirty="0"/>
              <a:t>From the above equation, the friction coefficient is independent of all the other variables. No changes in the other variables will affect the friction coefficient </a:t>
            </a:r>
          </a:p>
        </p:txBody>
      </p:sp>
      <p:cxnSp>
        <p:nvCxnSpPr>
          <p:cNvPr id="13" name="Straight Connector 12"/>
          <p:cNvCxnSpPr/>
          <p:nvPr/>
        </p:nvCxnSpPr>
        <p:spPr>
          <a:xfrm>
            <a:off x="4669277" y="3740098"/>
            <a:ext cx="58366" cy="2680157"/>
          </a:xfrm>
          <a:prstGeom prst="line">
            <a:avLst/>
          </a:prstGeom>
        </p:spPr>
        <p:style>
          <a:lnRef idx="3">
            <a:schemeClr val="dk1"/>
          </a:lnRef>
          <a:fillRef idx="0">
            <a:schemeClr val="dk1"/>
          </a:fillRef>
          <a:effectRef idx="2">
            <a:schemeClr val="dk1"/>
          </a:effectRef>
          <a:fontRef idx="minor">
            <a:schemeClr val="tx1"/>
          </a:fontRef>
        </p:style>
      </p:cxnSp>
      <p:cxnSp>
        <p:nvCxnSpPr>
          <p:cNvPr id="8" name="Straight Arrow Connector 7"/>
          <p:cNvCxnSpPr>
            <a:stCxn id="6" idx="3"/>
          </p:cNvCxnSpPr>
          <p:nvPr/>
        </p:nvCxnSpPr>
        <p:spPr>
          <a:xfrm flipV="1">
            <a:off x="3230479" y="3097072"/>
            <a:ext cx="388620" cy="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6" name="Title 1">
            <a:extLst>
              <a:ext uri="{FF2B5EF4-FFF2-40B4-BE49-F238E27FC236}">
                <a16:creationId xmlns:a16="http://schemas.microsoft.com/office/drawing/2014/main" xmlns="" id="{D0AC9D17-64A8-4E15-A8D1-C9F5B4C50C53}"/>
              </a:ext>
            </a:extLst>
          </p:cNvPr>
          <p:cNvSpPr txBox="1">
            <a:spLocks/>
          </p:cNvSpPr>
          <p:nvPr/>
        </p:nvSpPr>
        <p:spPr>
          <a:xfrm>
            <a:off x="457200" y="274638"/>
            <a:ext cx="8229600" cy="11430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dirty="0"/>
              <a:t>Variables</a:t>
            </a:r>
          </a:p>
        </p:txBody>
      </p:sp>
    </p:spTree>
    <p:extLst>
      <p:ext uri="{BB962C8B-B14F-4D97-AF65-F5344CB8AC3E}">
        <p14:creationId xmlns:p14="http://schemas.microsoft.com/office/powerpoint/2010/main" val="23015103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17231" y="811187"/>
            <a:ext cx="8840338" cy="6740307"/>
          </a:xfrm>
          <a:prstGeom prst="rect">
            <a:avLst/>
          </a:prstGeom>
          <a:noFill/>
        </p:spPr>
        <p:txBody>
          <a:bodyPr wrap="square" rtlCol="0">
            <a:spAutoFit/>
          </a:bodyPr>
          <a:lstStyle/>
          <a:p>
            <a:pPr algn="just"/>
            <a:r>
              <a:rPr lang="en-US" sz="2400" b="1" u="sng" dirty="0"/>
              <a:t>What is a controlled variable </a:t>
            </a:r>
          </a:p>
          <a:p>
            <a:pPr algn="just"/>
            <a:r>
              <a:rPr lang="en-US" sz="2400" dirty="0"/>
              <a:t>A control variable is a variable that can be held at a specific constant value or at an initial condition value [1]. </a:t>
            </a:r>
          </a:p>
          <a:p>
            <a:pPr algn="just"/>
            <a:endParaRPr lang="en-US" sz="2400" dirty="0"/>
          </a:p>
          <a:p>
            <a:pPr algn="just"/>
            <a:r>
              <a:rPr lang="en-US" sz="2400" b="1" u="sng" dirty="0"/>
              <a:t>Controlling Variables</a:t>
            </a:r>
          </a:p>
          <a:p>
            <a:pPr algn="just"/>
            <a:r>
              <a:rPr lang="en-US" sz="2400" dirty="0"/>
              <a:t>Completely control of a variable is typically not possible. The reason being is that in some case it is not possible to hold an exact initial value [1] .  </a:t>
            </a:r>
          </a:p>
          <a:p>
            <a:pPr algn="just"/>
            <a:endParaRPr lang="en-US" sz="2400" dirty="0"/>
          </a:p>
          <a:p>
            <a:pPr algn="just"/>
            <a:r>
              <a:rPr lang="en-US" sz="2400" b="1" u="sng" dirty="0"/>
              <a:t>Example of a controlled variable</a:t>
            </a:r>
          </a:p>
          <a:p>
            <a:pPr algn="just"/>
            <a:r>
              <a:rPr lang="en-US" sz="2400" dirty="0"/>
              <a:t>One example is the steering angle of the front wheels of a vehicle during a fishhook maneuver. During a fishhook maneuver the steering angle of the wheels is specified at a certain profile while all the other variables vary (e.g. the distance to the center of rotation, the normal force of the wheel changes).   </a:t>
            </a:r>
          </a:p>
          <a:p>
            <a:pPr algn="just"/>
            <a:endParaRPr lang="en-US" sz="2400" dirty="0"/>
          </a:p>
          <a:p>
            <a:pPr algn="just"/>
            <a:r>
              <a:rPr lang="en-US" sz="2400" dirty="0"/>
              <a:t> </a:t>
            </a:r>
          </a:p>
        </p:txBody>
      </p:sp>
      <p:sp>
        <p:nvSpPr>
          <p:cNvPr id="5" name="Slide Number Placeholder 4"/>
          <p:cNvSpPr>
            <a:spLocks noGrp="1"/>
          </p:cNvSpPr>
          <p:nvPr>
            <p:ph type="sldNum" sz="quarter" idx="12"/>
          </p:nvPr>
        </p:nvSpPr>
        <p:spPr/>
        <p:txBody>
          <a:bodyPr/>
          <a:lstStyle/>
          <a:p>
            <a:fld id="{E866E855-E3FF-42DA-BFB6-0705A1B43F6D}" type="slidenum">
              <a:rPr lang="en-US" smtClean="0">
                <a:solidFill>
                  <a:schemeClr val="tx1"/>
                </a:solidFill>
              </a:rPr>
              <a:t>7</a:t>
            </a:fld>
            <a:endParaRPr lang="en-US">
              <a:solidFill>
                <a:schemeClr val="tx1"/>
              </a:solidFill>
            </a:endParaRPr>
          </a:p>
        </p:txBody>
      </p:sp>
      <p:sp>
        <p:nvSpPr>
          <p:cNvPr id="7" name="Title 1">
            <a:extLst>
              <a:ext uri="{FF2B5EF4-FFF2-40B4-BE49-F238E27FC236}">
                <a16:creationId xmlns:a16="http://schemas.microsoft.com/office/drawing/2014/main" xmlns="" id="{A76ACA4C-7FF2-4F51-A3E5-D8A249A54CFF}"/>
              </a:ext>
            </a:extLst>
          </p:cNvPr>
          <p:cNvSpPr txBox="1">
            <a:spLocks/>
          </p:cNvSpPr>
          <p:nvPr/>
        </p:nvSpPr>
        <p:spPr>
          <a:xfrm>
            <a:off x="457200" y="274638"/>
            <a:ext cx="8229600" cy="11430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dirty="0"/>
              <a:t>Variables</a:t>
            </a:r>
          </a:p>
        </p:txBody>
      </p:sp>
    </p:spTree>
    <p:extLst>
      <p:ext uri="{BB962C8B-B14F-4D97-AF65-F5344CB8AC3E}">
        <p14:creationId xmlns:p14="http://schemas.microsoft.com/office/powerpoint/2010/main" val="18310703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E866E855-E3FF-42DA-BFB6-0705A1B43F6D}" type="slidenum">
              <a:rPr lang="en-US" smtClean="0"/>
              <a:t>8</a:t>
            </a:fld>
            <a:endParaRPr lang="en-US"/>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72765" y="940463"/>
            <a:ext cx="6692629" cy="5226873"/>
          </a:xfrm>
          <a:prstGeom prst="rect">
            <a:avLst/>
          </a:prstGeom>
        </p:spPr>
      </p:pic>
      <p:sp>
        <p:nvSpPr>
          <p:cNvPr id="6" name="TextBox 5"/>
          <p:cNvSpPr txBox="1"/>
          <p:nvPr/>
        </p:nvSpPr>
        <p:spPr>
          <a:xfrm>
            <a:off x="1761367" y="6356351"/>
            <a:ext cx="5953328" cy="369332"/>
          </a:xfrm>
          <a:prstGeom prst="rect">
            <a:avLst/>
          </a:prstGeom>
          <a:noFill/>
        </p:spPr>
        <p:txBody>
          <a:bodyPr wrap="square" rtlCol="0">
            <a:spAutoFit/>
          </a:bodyPr>
          <a:lstStyle/>
          <a:p>
            <a:r>
              <a:rPr lang="en-US" b="1" dirty="0"/>
              <a:t>Figure 2: Diagram of a fishhook maneuver [2]  </a:t>
            </a:r>
          </a:p>
        </p:txBody>
      </p:sp>
      <p:sp>
        <p:nvSpPr>
          <p:cNvPr id="7" name="Title 1">
            <a:extLst>
              <a:ext uri="{FF2B5EF4-FFF2-40B4-BE49-F238E27FC236}">
                <a16:creationId xmlns:a16="http://schemas.microsoft.com/office/drawing/2014/main" xmlns="" id="{76E07FEF-AF1C-438E-822A-C2EDA1F47674}"/>
              </a:ext>
            </a:extLst>
          </p:cNvPr>
          <p:cNvSpPr txBox="1">
            <a:spLocks/>
          </p:cNvSpPr>
          <p:nvPr/>
        </p:nvSpPr>
        <p:spPr>
          <a:xfrm>
            <a:off x="457200" y="274638"/>
            <a:ext cx="8229600" cy="11430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dirty="0"/>
              <a:t>Variables</a:t>
            </a:r>
          </a:p>
        </p:txBody>
      </p:sp>
    </p:spTree>
    <p:extLst>
      <p:ext uri="{BB962C8B-B14F-4D97-AF65-F5344CB8AC3E}">
        <p14:creationId xmlns:p14="http://schemas.microsoft.com/office/powerpoint/2010/main" val="4914703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E866E855-E3FF-42DA-BFB6-0705A1B43F6D}" type="slidenum">
              <a:rPr lang="en-US" smtClean="0"/>
              <a:t>9</a:t>
            </a:fld>
            <a:endParaRPr lang="en-US"/>
          </a:p>
        </p:txBody>
      </p:sp>
      <p:sp>
        <p:nvSpPr>
          <p:cNvPr id="5" name="TextBox 4"/>
          <p:cNvSpPr txBox="1"/>
          <p:nvPr/>
        </p:nvSpPr>
        <p:spPr>
          <a:xfrm>
            <a:off x="2568668" y="5610754"/>
            <a:ext cx="5492256" cy="369332"/>
          </a:xfrm>
          <a:prstGeom prst="rect">
            <a:avLst/>
          </a:prstGeom>
          <a:noFill/>
        </p:spPr>
        <p:txBody>
          <a:bodyPr wrap="square" rtlCol="0">
            <a:spAutoFit/>
          </a:bodyPr>
          <a:lstStyle/>
          <a:p>
            <a:r>
              <a:rPr lang="en-US" b="1" dirty="0"/>
              <a:t>Video of a fishhook maneuver [3]</a:t>
            </a:r>
          </a:p>
        </p:txBody>
      </p:sp>
      <p:pic>
        <p:nvPicPr>
          <p:cNvPr id="6" name="[3] Active Roll Control Fishhook Test">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80740" y="811457"/>
            <a:ext cx="8762851" cy="4285582"/>
          </a:xfrm>
          <a:prstGeom prst="rect">
            <a:avLst/>
          </a:prstGeom>
        </p:spPr>
      </p:pic>
      <p:sp>
        <p:nvSpPr>
          <p:cNvPr id="7" name="Title 1">
            <a:extLst>
              <a:ext uri="{FF2B5EF4-FFF2-40B4-BE49-F238E27FC236}">
                <a16:creationId xmlns:a16="http://schemas.microsoft.com/office/drawing/2014/main" xmlns="" id="{7B6F3762-0FE0-4C3F-AD25-07524F256AFA}"/>
              </a:ext>
            </a:extLst>
          </p:cNvPr>
          <p:cNvSpPr txBox="1">
            <a:spLocks/>
          </p:cNvSpPr>
          <p:nvPr/>
        </p:nvSpPr>
        <p:spPr>
          <a:xfrm>
            <a:off x="457200" y="274638"/>
            <a:ext cx="8229600" cy="11430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dirty="0"/>
              <a:t>Variables</a:t>
            </a:r>
          </a:p>
        </p:txBody>
      </p:sp>
    </p:spTree>
    <p:extLst>
      <p:ext uri="{BB962C8B-B14F-4D97-AF65-F5344CB8AC3E}">
        <p14:creationId xmlns:p14="http://schemas.microsoft.com/office/powerpoint/2010/main" val="135198048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vol="80000">
                <p:cTn id="7" fill="hold" display="0">
                  <p:stCondLst>
                    <p:cond delay="indefinite"/>
                  </p:stCondLst>
                </p:cTn>
                <p:tgtEl>
                  <p:spTgt spid="6"/>
                </p:tgtEl>
              </p:cMediaNode>
            </p:video>
          </p:childTnLst>
        </p:cTn>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2034</TotalTime>
  <Words>2138</Words>
  <Application>Microsoft Office PowerPoint</Application>
  <PresentationFormat>On-screen Show (4:3)</PresentationFormat>
  <Paragraphs>273</Paragraphs>
  <Slides>34</Slides>
  <Notes>0</Notes>
  <HiddenSlides>0</HiddenSlides>
  <MMClips>1</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34</vt:i4>
      </vt:variant>
    </vt:vector>
  </HeadingPairs>
  <TitlesOfParts>
    <vt:vector size="40" baseType="lpstr">
      <vt:lpstr>Arial</vt:lpstr>
      <vt:lpstr>Calibri</vt:lpstr>
      <vt:lpstr>Cambria Math</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UAB</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Balfour, Lloyd D</dc:creator>
  <cp:lastModifiedBy>Vladimir V Vantsevich</cp:lastModifiedBy>
  <cp:revision>337</cp:revision>
  <dcterms:created xsi:type="dcterms:W3CDTF">2017-02-26T20:33:54Z</dcterms:created>
  <dcterms:modified xsi:type="dcterms:W3CDTF">2017-08-01T15:31:19Z</dcterms:modified>
</cp:coreProperties>
</file>