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4"/>
  </p:notesMasterIdLst>
  <p:sldIdLst>
    <p:sldId id="284" r:id="rId2"/>
    <p:sldId id="285" r:id="rId3"/>
    <p:sldId id="265" r:id="rId4"/>
    <p:sldId id="266" r:id="rId5"/>
    <p:sldId id="267" r:id="rId6"/>
    <p:sldId id="257" r:id="rId7"/>
    <p:sldId id="268" r:id="rId8"/>
    <p:sldId id="270" r:id="rId9"/>
    <p:sldId id="271" r:id="rId10"/>
    <p:sldId id="273" r:id="rId11"/>
    <p:sldId id="277" r:id="rId12"/>
    <p:sldId id="278" r:id="rId13"/>
    <p:sldId id="279" r:id="rId14"/>
    <p:sldId id="272" r:id="rId15"/>
    <p:sldId id="281" r:id="rId16"/>
    <p:sldId id="275" r:id="rId17"/>
    <p:sldId id="280" r:id="rId18"/>
    <p:sldId id="283" r:id="rId19"/>
    <p:sldId id="263" r:id="rId20"/>
    <p:sldId id="264" r:id="rId21"/>
    <p:sldId id="269" r:id="rId22"/>
    <p:sldId id="274" r:id="rId2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1849" autoAdjust="0"/>
    <p:restoredTop sz="94660"/>
  </p:normalViewPr>
  <p:slideViewPr>
    <p:cSldViewPr snapToGrid="0">
      <p:cViewPr varScale="1">
        <p:scale>
          <a:sx n="71" d="100"/>
          <a:sy n="71" d="100"/>
        </p:scale>
        <p:origin x="900" y="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microsoft.com/office/2015/10/relationships/revisionInfo" Target="revisionInfo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032AA8-240C-4B1D-BA36-31B50277B791}" type="datetimeFigureOut">
              <a:rPr lang="en-US" smtClean="0"/>
              <a:t>8/1/2017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680712-4216-4265-83EE-5E92C4A03FF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18338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09D47B-E16A-48CF-A945-9185A33ABC3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99851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Summarize the accuracy section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80712-4216-4265-83EE-5E92C4A03FF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6853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680712-4216-4265-83EE-5E92C4A03FF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6445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25F43C-9460-4F9F-A3DF-C380DB4CC32D}" type="datetime1">
              <a:rPr lang="en-US" smtClean="0"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EC69-17A2-4312-AA5B-3BC5AB2B1DC2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2" descr="C:\Users\msalama\Documents\dr.vladimir\logo11.png">
            <a:extLst>
              <a:ext uri="{FF2B5EF4-FFF2-40B4-BE49-F238E27FC236}">
                <a16:creationId xmlns:a16="http://schemas.microsoft.com/office/drawing/2014/main" xmlns="" id="{2DF08A81-8014-4165-B312-699383BCC661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2832" y="290001"/>
            <a:ext cx="1791340" cy="9058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UAB_WORDMARK_white_tagline.png">
            <a:extLst>
              <a:ext uri="{FF2B5EF4-FFF2-40B4-BE49-F238E27FC236}">
                <a16:creationId xmlns:a16="http://schemas.microsoft.com/office/drawing/2014/main" xmlns="" id="{4452FA5F-778A-463C-959E-26A061D79052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394" y="350110"/>
            <a:ext cx="3866633" cy="8810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062584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10E0F-C1CA-407B-B52D-F8552CF5A554}" type="datetime1">
              <a:rPr lang="en-US" smtClean="0"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EC69-17A2-4312-AA5B-3BC5AB2B1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0958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75EE08-1EEB-437D-B3F4-5D8DF4A59B5D}" type="datetime1">
              <a:rPr lang="en-US" smtClean="0"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EC69-17A2-4312-AA5B-3BC5AB2B1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27505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AB5511-EB5E-49B5-AF0D-80F35BE686C8}" type="datetime1">
              <a:rPr lang="en-US" smtClean="0"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EC69-17A2-4312-AA5B-3BC5AB2B1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717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484E3F-3E90-4EDA-9CBC-F55932A43C39}" type="datetime1">
              <a:rPr lang="en-US" smtClean="0"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EC69-17A2-4312-AA5B-3BC5AB2B1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4538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ADA2E8-2200-4399-80EC-9526BC3052F4}" type="datetime1">
              <a:rPr lang="en-US" smtClean="0"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EC69-17A2-4312-AA5B-3BC5AB2B1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254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6A9BCB-B689-4123-8C7F-ECA23777402A}" type="datetime1">
              <a:rPr lang="en-US" smtClean="0"/>
              <a:t>8/1/2017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EC69-17A2-4312-AA5B-3BC5AB2B1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7411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0CE8EE-7F7D-4CAE-AF1B-1FBE07BA64BB}" type="datetime1">
              <a:rPr lang="en-US" smtClean="0"/>
              <a:t>8/1/2017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EC69-17A2-4312-AA5B-3BC5AB2B1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6850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CEDF55-A5E8-41D7-9202-F4343D061E55}" type="datetime1">
              <a:rPr lang="en-US" smtClean="0"/>
              <a:t>8/1/2017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EC69-17A2-4312-AA5B-3BC5AB2B1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6610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FC81DD-8DDB-4695-984D-AA203363A57B}" type="datetime1">
              <a:rPr lang="en-US" smtClean="0"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EC69-17A2-4312-AA5B-3BC5AB2B1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94078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24FC55-9F7B-459D-B084-CD3F6FA5D161}" type="datetime1">
              <a:rPr lang="en-US" smtClean="0"/>
              <a:t>8/1/2017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EC69-17A2-4312-AA5B-3BC5AB2B1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11343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0F41EB-E76D-4545-A9F7-C4C55429F54F}" type="datetime1">
              <a:rPr lang="en-US" smtClean="0"/>
              <a:t>8/1/2017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CEC69-17A2-4312-AA5B-3BC5AB2B1D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314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ecpl.com.au/z_pdfs/lb1840-101.pdf" TargetMode="External"/><Relationship Id="rId2" Type="http://schemas.openxmlformats.org/officeDocument/2006/relationships/hyperlink" Target="http://www.if.tugraz.at/bibliothek/handleitung/HANDBOOK-Low-Level.pdf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www.tek.com/keithley-source-measure-units" TargetMode="External"/><Relationship Id="rId4" Type="http://schemas.openxmlformats.org/officeDocument/2006/relationships/hyperlink" Target="http://en-us.fluke.com/training/training-library/measurements/electricity/what-is-a-digital-multimeter.html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emc.com/products/html/moreinfo.asp?id=902&amp;dbname=products" TargetMode="External"/><Relationship Id="rId2" Type="http://schemas.openxmlformats.org/officeDocument/2006/relationships/hyperlink" Target="http://www.adler-instrumentos.es/imagenes_web/productos/5-2401DataSht.pdf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kb.mccdaq.com/KnowledgebaseArticle50043.aspx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physics.nist.gov/cuu/Uncertainty/glossary.html" TargetMode="External"/><Relationship Id="rId2" Type="http://schemas.openxmlformats.org/officeDocument/2006/relationships/hyperlink" Target="http://www.jgsee.kmutt.ac.th/exell/PracMath/ErrorAn.htm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en.wikipedia.org/wiki/Temperature_coefficient" TargetMode="External"/><Relationship Id="rId4" Type="http://schemas.openxmlformats.org/officeDocument/2006/relationships/hyperlink" Target="http://www.tek.com/sites/tek.com/files/media/media/resources/PreciseMeas_FAQs1.pdf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755431" y="4724400"/>
            <a:ext cx="8072583" cy="1249029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buFont typeface="Arial"/>
              <a:buNone/>
              <a:defRPr sz="2500" kern="1200">
                <a:solidFill>
                  <a:schemeClr val="bg1">
                    <a:lumMod val="85000"/>
                  </a:schemeClr>
                </a:solidFill>
                <a:latin typeface="Calibri"/>
                <a:ea typeface="+mn-ea"/>
                <a:cs typeface="Calibri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b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Prof. Vladimir  V. Vantsevich</a:t>
            </a:r>
          </a:p>
          <a:p>
            <a:r>
              <a:rPr lang="en-US" sz="1800" b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Jesse Paldan, Research Assistant</a:t>
            </a:r>
          </a:p>
          <a:p>
            <a:r>
              <a:rPr lang="en-US" sz="1800" b="1" dirty="0" smtClean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Lloyd </a:t>
            </a:r>
            <a:r>
              <a:rPr lang="en-US" sz="1800" b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Balfour, Graduate Research Assistant</a:t>
            </a:r>
          </a:p>
          <a:p>
            <a:endParaRPr lang="en-US" sz="1800" b="1" dirty="0">
              <a:solidFill>
                <a:schemeClr val="tx1"/>
              </a:solidFill>
              <a:latin typeface="+mj-lt"/>
              <a:cs typeface="Times New Roman" panose="02020603050405020304" pitchFamily="18" charset="0"/>
            </a:endParaRPr>
          </a:p>
          <a:p>
            <a:r>
              <a:rPr lang="en-US" sz="1800" b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Vehicle and Robotics Engineering Laboratory</a:t>
            </a:r>
          </a:p>
          <a:p>
            <a:r>
              <a:rPr lang="en-US" sz="1800" b="1" dirty="0">
                <a:solidFill>
                  <a:schemeClr val="tx1"/>
                </a:solidFill>
                <a:latin typeface="+mj-lt"/>
                <a:cs typeface="Times New Roman" panose="02020603050405020304" pitchFamily="18" charset="0"/>
              </a:rPr>
              <a:t>University of Alabama at Birmingham</a:t>
            </a:r>
          </a:p>
        </p:txBody>
      </p:sp>
      <p:sp>
        <p:nvSpPr>
          <p:cNvPr id="12" name="Subtitle 2"/>
          <p:cNvSpPr txBox="1">
            <a:spLocks/>
          </p:cNvSpPr>
          <p:nvPr/>
        </p:nvSpPr>
        <p:spPr>
          <a:xfrm>
            <a:off x="-16042" y="3612097"/>
            <a:ext cx="9144000" cy="50270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dirty="0">
                <a:solidFill>
                  <a:schemeClr val="tx1"/>
                </a:solidFill>
                <a:cs typeface="Times New Roman" panose="02020603050405020304" pitchFamily="18" charset="0"/>
              </a:rPr>
              <a:t>Week 3. Lecture 1</a:t>
            </a:r>
          </a:p>
        </p:txBody>
      </p:sp>
      <p:sp>
        <p:nvSpPr>
          <p:cNvPr id="6" name="Rectangle 5"/>
          <p:cNvSpPr/>
          <p:nvPr/>
        </p:nvSpPr>
        <p:spPr>
          <a:xfrm>
            <a:off x="19252" y="1878288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000" b="1" dirty="0">
                <a:latin typeface="Calibri" panose="020F0502020204030204" pitchFamily="34" charset="0"/>
              </a:rPr>
              <a:t>Experimental Testing of Vehicles </a:t>
            </a:r>
            <a:endParaRPr lang="en-US" sz="4000" dirty="0">
              <a:latin typeface="Calibri" panose="020F050202020403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xmlns="" id="{620B1388-0A64-411E-BD7C-F72BA2339DA9}"/>
              </a:ext>
            </a:extLst>
          </p:cNvPr>
          <p:cNvSpPr/>
          <p:nvPr/>
        </p:nvSpPr>
        <p:spPr>
          <a:xfrm>
            <a:off x="2400588" y="3088877"/>
            <a:ext cx="438132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latin typeface="+mj-lt"/>
                <a:cs typeface="Times New Roman" panose="02020603050405020304" pitchFamily="18" charset="0"/>
              </a:rPr>
              <a:t>Instruments Specifications</a:t>
            </a:r>
            <a:endParaRPr lang="en-US" sz="2800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03709162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EC69-17A2-4312-AA5B-3BC5AB2B1DC2}" type="slidenum">
              <a:rPr lang="en-US" smtClean="0">
                <a:solidFill>
                  <a:schemeClr val="tx1"/>
                </a:solidFill>
              </a:rPr>
              <a:t>10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7554" y="1836829"/>
            <a:ext cx="807057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Systematic Error</a:t>
            </a:r>
          </a:p>
          <a:p>
            <a:r>
              <a:rPr lang="en-US" sz="2800" dirty="0"/>
              <a:t>A constant error that is prevalent in the system that is not caused by chance but by some inherent inaccuracy. </a:t>
            </a:r>
          </a:p>
          <a:p>
            <a:r>
              <a:rPr lang="en-US" sz="2800" dirty="0"/>
              <a:t>(AKA measurement bias)</a:t>
            </a:r>
          </a:p>
          <a:p>
            <a:endParaRPr lang="en-US" sz="2800" dirty="0"/>
          </a:p>
          <a:p>
            <a:r>
              <a:rPr lang="en-US" sz="2800" b="1" dirty="0"/>
              <a:t>Uncertainty</a:t>
            </a:r>
          </a:p>
          <a:p>
            <a:r>
              <a:rPr lang="en-US" sz="2800" dirty="0"/>
              <a:t>A parameter associated with the results of a measurement that characterizes the deviation [10]. </a:t>
            </a:r>
          </a:p>
          <a:p>
            <a:endParaRPr lang="en-US" sz="280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3B92D8CF-C52D-44BC-A0D1-6FA5E02B8F60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Terms and Definitions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550EFE00-1BFC-4E33-AABA-5DEDC6FBA512}"/>
              </a:ext>
            </a:extLst>
          </p:cNvPr>
          <p:cNvSpPr txBox="1"/>
          <p:nvPr/>
        </p:nvSpPr>
        <p:spPr>
          <a:xfrm>
            <a:off x="177554" y="1060303"/>
            <a:ext cx="5983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Accuracy Terms &amp; Definitions: </a:t>
            </a:r>
          </a:p>
        </p:txBody>
      </p:sp>
    </p:spTree>
    <p:extLst>
      <p:ext uri="{BB962C8B-B14F-4D97-AF65-F5344CB8AC3E}">
        <p14:creationId xmlns:p14="http://schemas.microsoft.com/office/powerpoint/2010/main" val="19671637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EC69-17A2-4312-AA5B-3BC5AB2B1DC2}" type="slidenum">
              <a:rPr lang="en-US" smtClean="0">
                <a:solidFill>
                  <a:schemeClr val="tx1"/>
                </a:solidFill>
              </a:rPr>
              <a:t>11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57200" y="1417638"/>
            <a:ext cx="7570694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Accuracy is one of the most important aspects in any type of measurement situation. </a:t>
            </a:r>
          </a:p>
          <a:p>
            <a:endParaRPr lang="en-US" sz="2800" dirty="0"/>
          </a:p>
          <a:p>
            <a:r>
              <a:rPr lang="en-US" sz="2800" dirty="0"/>
              <a:t>The most important factor of accuracy is the accuracy of the instrument itself [1].</a:t>
            </a:r>
          </a:p>
          <a:p>
            <a:endParaRPr lang="en-US" sz="2800" dirty="0"/>
          </a:p>
          <a:p>
            <a:r>
              <a:rPr lang="en-US" sz="2800" dirty="0"/>
              <a:t>The ways the accuracy of an instrument can be specified is as parts per million(ppm) or percent[11]. </a:t>
            </a:r>
          </a:p>
          <a:p>
            <a:r>
              <a:rPr lang="en-US" sz="2800" dirty="0"/>
              <a:t> </a:t>
            </a:r>
          </a:p>
          <a:p>
            <a:endParaRPr lang="en-US" sz="280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301CBCB1-C4B7-4897-8C89-33BFBD778003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Accuracy</a:t>
            </a:r>
          </a:p>
        </p:txBody>
      </p:sp>
    </p:spTree>
    <p:extLst>
      <p:ext uri="{BB962C8B-B14F-4D97-AF65-F5344CB8AC3E}">
        <p14:creationId xmlns:p14="http://schemas.microsoft.com/office/powerpoint/2010/main" val="37397387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EC69-17A2-4312-AA5B-3BC5AB2B1DC2}" type="slidenum">
              <a:rPr lang="en-US" smtClean="0">
                <a:solidFill>
                  <a:schemeClr val="tx1"/>
                </a:solidFill>
              </a:rPr>
              <a:t>12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0632" y="1208375"/>
            <a:ext cx="890336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An instrument’s accuracy can be specified as a percentage of reading plus a range percentage [1].</a:t>
            </a:r>
          </a:p>
          <a:p>
            <a:endParaRPr lang="en-US" sz="2800" dirty="0"/>
          </a:p>
          <a:p>
            <a:r>
              <a:rPr lang="en-US" sz="2800" dirty="0"/>
              <a:t>An instruments accuracy can also be specified as a ppm of reading plus ppm of range [1]. </a:t>
            </a:r>
          </a:p>
          <a:p>
            <a:r>
              <a:rPr lang="en-US" sz="2800" dirty="0"/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4389" y="4239096"/>
                <a:ext cx="903170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𝑎𝑐𝑐𝑢𝑟𝑎𝑐𝑦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: ±(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𝑟𝑒𝑎𝑑𝑖𝑛𝑔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𝑝𝑒𝑟𝑐𝑒𝑛𝑡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𝑝𝑒𝑟𝑐𝑒𝑛𝑡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𝑜𝑓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𝑟𝑎𝑛𝑔𝑒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</m:t>
                      </m:r>
                      <m:r>
                        <a:rPr lang="en-US" sz="2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11</m:t>
                          </m:r>
                        </m:e>
                      </m:d>
                      <m:r>
                        <a:rPr lang="en-US" sz="2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389" y="4239096"/>
                <a:ext cx="9031705" cy="523220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53268" y="5313148"/>
                <a:ext cx="903170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𝑎𝑐𝑐𝑢𝑟𝑎𝑐𝑦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: ±(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𝑝𝑝𝑚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𝑜𝑓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𝑟𝑒𝑎𝑑𝑖𝑛𝑔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+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𝑝𝑒𝑟𝑐𝑒𝑛𝑡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𝑜𝑓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 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𝑟𝑎𝑛𝑔𝑒</m:t>
                      </m:r>
                      <m:r>
                        <a:rPr lang="en-US" sz="2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) </m:t>
                      </m:r>
                      <m:d>
                        <m:dPr>
                          <m:begChr m:val="["/>
                          <m:endChr m:val="]"/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0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11</m:t>
                          </m:r>
                        </m:e>
                      </m:d>
                      <m:r>
                        <a:rPr lang="en-US" sz="2800" b="0" i="0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.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268" y="5313148"/>
                <a:ext cx="9031704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8" name="Title 1">
            <a:extLst>
              <a:ext uri="{FF2B5EF4-FFF2-40B4-BE49-F238E27FC236}">
                <a16:creationId xmlns:a16="http://schemas.microsoft.com/office/drawing/2014/main" xmlns="" id="{E0171E3C-8B5B-498B-9CB3-2A243F8D561E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Accuracy</a:t>
            </a:r>
          </a:p>
        </p:txBody>
      </p:sp>
    </p:spTree>
    <p:extLst>
      <p:ext uri="{BB962C8B-B14F-4D97-AF65-F5344CB8AC3E}">
        <p14:creationId xmlns:p14="http://schemas.microsoft.com/office/powerpoint/2010/main" val="341774759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452175" y="6410644"/>
            <a:ext cx="2057400" cy="365125"/>
          </a:xfrm>
        </p:spPr>
        <p:txBody>
          <a:bodyPr/>
          <a:lstStyle/>
          <a:p>
            <a:fld id="{5A2CEC69-17A2-4312-AA5B-3BC5AB2B1DC2}" type="slidenum">
              <a:rPr lang="en-US" smtClean="0">
                <a:solidFill>
                  <a:schemeClr val="tx1"/>
                </a:solidFill>
              </a:rPr>
              <a:t>13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7554" y="1888034"/>
            <a:ext cx="834915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A voltmeter has instrument specifications shown below.  Calculate the error and the percent error . 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177554" y="2957401"/>
                <a:ext cx="968141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solidFill>
                      <a:schemeClr val="tx1"/>
                    </a:solidFill>
                  </a:rPr>
                  <a:t>Accuracy: </a:t>
                </a:r>
                <a14:m>
                  <m:oMath xmlns:m="http://schemas.openxmlformats.org/officeDocument/2006/math">
                    <m:r>
                      <a:rPr lang="en-US" sz="280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(25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𝑝𝑝𝑚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𝑜𝑓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𝑟𝑒𝑎𝑑𝑖𝑛𝑔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+5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𝑝𝑝𝑚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𝑜𝑓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𝑟𝑎𝑛𝑔𝑒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554" y="2957401"/>
                <a:ext cx="9681413" cy="523220"/>
              </a:xfrm>
              <a:prstGeom prst="rect">
                <a:avLst/>
              </a:prstGeom>
              <a:blipFill>
                <a:blip r:embed="rId3"/>
                <a:stretch>
                  <a:fillRect l="-1259" t="-11628" b="-31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77554" y="3595881"/>
                <a:ext cx="2031572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solidFill>
                      <a:schemeClr val="tx1"/>
                    </a:solidFill>
                  </a:rPr>
                  <a:t>Range: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554" y="3595881"/>
                <a:ext cx="2031572" cy="523220"/>
              </a:xfrm>
              <a:prstGeom prst="rect">
                <a:avLst/>
              </a:prstGeom>
              <a:blipFill>
                <a:blip r:embed="rId4"/>
                <a:stretch>
                  <a:fillRect l="-6006" t="-12791" b="-31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177554" y="4153256"/>
                <a:ext cx="4251158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solidFill>
                      <a:schemeClr val="tx1"/>
                    </a:solidFill>
                  </a:rPr>
                  <a:t>Input Signal: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1.5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554" y="4153256"/>
                <a:ext cx="4251158" cy="523220"/>
              </a:xfrm>
              <a:prstGeom prst="rect">
                <a:avLst/>
              </a:prstGeom>
              <a:blipFill>
                <a:blip r:embed="rId5"/>
                <a:stretch>
                  <a:fillRect l="-2869" t="-11628" b="-3139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TextBox 8"/>
              <p:cNvSpPr txBox="1"/>
              <p:nvPr/>
            </p:nvSpPr>
            <p:spPr>
              <a:xfrm>
                <a:off x="99997" y="4837787"/>
                <a:ext cx="8977804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𝐸𝑟𝑟𝑜𝑟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=1.5∗</m:t>
                      </m:r>
                      <m:d>
                        <m: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25∗1</m:t>
                          </m:r>
                          <m:sSup>
                            <m:sSupPr>
                              <m:ctrlP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−6</m:t>
                              </m:r>
                            </m:sup>
                          </m:sSup>
                        </m:e>
                      </m:d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+2∗</m:t>
                      </m:r>
                      <m:d>
                        <m:d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5∗</m:t>
                          </m:r>
                          <m:sSup>
                            <m:sSupPr>
                              <m:ctrlP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10</m:t>
                              </m:r>
                            </m:e>
                            <m:sup>
                              <m:r>
                                <a:rPr lang="en-US" sz="2800" b="0" i="1" smtClean="0">
                                  <a:solidFill>
                                    <a:schemeClr val="tx1"/>
                                  </a:solidFill>
                                  <a:latin typeface="Cambria Math" panose="02040503050406030204" pitchFamily="18" charset="0"/>
                                </a:rPr>
                                <m:t>−6</m:t>
                              </m:r>
                            </m:sup>
                          </m:sSup>
                        </m:e>
                      </m:d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=47.5∗</m:t>
                      </m:r>
                      <m:sSup>
                        <m:sSupPr>
                          <m:ctrlP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10</m:t>
                          </m:r>
                        </m:e>
                        <m:sup>
                          <m:r>
                            <a:rPr lang="en-US" sz="2800" b="0" i="1" smtClean="0">
                              <a:solidFill>
                                <a:schemeClr val="tx1"/>
                              </a:solidFill>
                              <a:latin typeface="Cambria Math" panose="02040503050406030204" pitchFamily="18" charset="0"/>
                            </a:rPr>
                            <m:t>−6</m:t>
                          </m:r>
                        </m:sup>
                      </m:sSup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9" name="TextBox 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99997" y="4837787"/>
                <a:ext cx="8977804" cy="523220"/>
              </a:xfrm>
              <a:prstGeom prst="rect">
                <a:avLst/>
              </a:prstGeom>
              <a:blipFill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177554" y="5429417"/>
                <a:ext cx="2630905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left"/>
                    </m:oMathParaPr>
                    <m:oMath xmlns:m="http://schemas.openxmlformats.org/officeDocument/2006/math"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1.5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</a:rPr>
                        <m:t>𝑉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±47.5</m:t>
                      </m:r>
                      <m:r>
                        <m:rPr>
                          <m:sty m:val="p"/>
                        </m:rPr>
                        <a:rPr lang="el-GR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μ</m:t>
                      </m:r>
                      <m:r>
                        <a:rPr lang="en-US" sz="2800" b="0" i="1" smtClean="0">
                          <a:solidFill>
                            <a:schemeClr val="tx1"/>
                          </a:solidFill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𝑉</m:t>
                      </m:r>
                    </m:oMath>
                  </m:oMathPara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554" y="5429417"/>
                <a:ext cx="2630905" cy="523220"/>
              </a:xfrm>
              <a:prstGeom prst="rect">
                <a:avLst/>
              </a:prstGeom>
              <a:blipFill>
                <a:blip r:embed="rId7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177554" y="5907554"/>
                <a:ext cx="6967407" cy="76456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solidFill>
                      <a:schemeClr val="tx1"/>
                    </a:solidFill>
                  </a:rPr>
                  <a:t>Percent error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47.5∗</m:t>
                        </m:r>
                        <m:sSup>
                          <m:sSupPr>
                            <m:ctrlP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10</m:t>
                            </m:r>
                          </m:e>
                          <m:sup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−6</m:t>
                            </m:r>
                          </m:sup>
                        </m:sSup>
                      </m:num>
                      <m:den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1.5</m:t>
                        </m:r>
                      </m:den>
                    </m:f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∗100= .0032%</m:t>
                    </m:r>
                  </m:oMath>
                </a14:m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554" y="5907554"/>
                <a:ext cx="6967407" cy="764568"/>
              </a:xfrm>
              <a:prstGeom prst="rect">
                <a:avLst/>
              </a:prstGeom>
              <a:blipFill>
                <a:blip r:embed="rId8"/>
                <a:stretch>
                  <a:fillRect l="-1750" b="-714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itle 1">
            <a:extLst>
              <a:ext uri="{FF2B5EF4-FFF2-40B4-BE49-F238E27FC236}">
                <a16:creationId xmlns:a16="http://schemas.microsoft.com/office/drawing/2014/main" xmlns="" id="{E1EFF629-4EBB-4721-B87A-C928C1096815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Accuracy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xmlns="" id="{D4075387-0077-476E-A271-713BE3193830}"/>
              </a:ext>
            </a:extLst>
          </p:cNvPr>
          <p:cNvSpPr txBox="1"/>
          <p:nvPr/>
        </p:nvSpPr>
        <p:spPr>
          <a:xfrm>
            <a:off x="177554" y="1060303"/>
            <a:ext cx="5983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Example:</a:t>
            </a:r>
          </a:p>
        </p:txBody>
      </p:sp>
    </p:spTree>
    <p:extLst>
      <p:ext uri="{BB962C8B-B14F-4D97-AF65-F5344CB8AC3E}">
        <p14:creationId xmlns:p14="http://schemas.microsoft.com/office/powerpoint/2010/main" val="32800276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EC69-17A2-4312-AA5B-3BC5AB2B1DC2}" type="slidenum">
              <a:rPr lang="en-US" smtClean="0">
                <a:solidFill>
                  <a:schemeClr val="tx1"/>
                </a:solidFill>
              </a:rPr>
              <a:t>14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7554" y="1672301"/>
            <a:ext cx="8749040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dirty="0"/>
              <a:t>Derating</a:t>
            </a:r>
            <a:endParaRPr lang="en-US" sz="2700" dirty="0"/>
          </a:p>
          <a:p>
            <a:r>
              <a:rPr lang="en-US" sz="2700" dirty="0"/>
              <a:t>Derating is the reduction of accuracy of an electronic device due to some form of external condition change. </a:t>
            </a:r>
          </a:p>
          <a:p>
            <a:endParaRPr lang="en-US" sz="2700" dirty="0"/>
          </a:p>
          <a:p>
            <a:r>
              <a:rPr lang="en-US" sz="2700" b="1" dirty="0"/>
              <a:t>Temperature Coefficient</a:t>
            </a:r>
          </a:p>
          <a:p>
            <a:r>
              <a:rPr lang="en-US" sz="2700" dirty="0"/>
              <a:t>Describes the relative change of a physical property that is associated with a change in temperature per degree of temperature [12].</a:t>
            </a:r>
          </a:p>
          <a:p>
            <a:endParaRPr lang="en-US" sz="2700" b="1" dirty="0"/>
          </a:p>
          <a:p>
            <a:r>
              <a:rPr lang="en-US" sz="2700" b="1" dirty="0"/>
              <a:t>Time Drift</a:t>
            </a:r>
          </a:p>
          <a:p>
            <a:r>
              <a:rPr lang="en-US" sz="2700" dirty="0"/>
              <a:t>The deviation of the measured value over a long period of time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7E81EBC-B998-47A4-B43F-E3B1D59D3431}"/>
              </a:ext>
            </a:extLst>
          </p:cNvPr>
          <p:cNvSpPr txBox="1"/>
          <p:nvPr/>
        </p:nvSpPr>
        <p:spPr>
          <a:xfrm>
            <a:off x="177554" y="1060303"/>
            <a:ext cx="5983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Derating Terms &amp; Definitions: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A3A0889C-7C47-4149-AD26-815903FBDA31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Terms and Definitions</a:t>
            </a:r>
          </a:p>
        </p:txBody>
      </p:sp>
    </p:spTree>
    <p:extLst>
      <p:ext uri="{BB962C8B-B14F-4D97-AF65-F5344CB8AC3E}">
        <p14:creationId xmlns:p14="http://schemas.microsoft.com/office/powerpoint/2010/main" val="264033912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EC69-17A2-4312-AA5B-3BC5AB2B1DC2}" type="slidenum">
              <a:rPr lang="en-US" smtClean="0"/>
              <a:t>15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215153" y="1162259"/>
                <a:ext cx="8928847" cy="52629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solidFill>
                      <a:schemeClr val="tx1"/>
                    </a:solidFill>
                  </a:rPr>
                  <a:t>The temperature of the environment can affect the accuracy of the devices resulting in the device experiencing deratings [1].</a:t>
                </a:r>
              </a:p>
              <a:p>
                <a:endParaRPr lang="en-US" sz="2800" dirty="0">
                  <a:solidFill>
                    <a:schemeClr val="tx1"/>
                  </a:solidFill>
                </a:endParaRPr>
              </a:p>
              <a:p>
                <a:r>
                  <a:rPr lang="en-US" sz="2800" dirty="0">
                    <a:solidFill>
                      <a:schemeClr val="tx1"/>
                    </a:solidFill>
                  </a:rPr>
                  <a:t>The electric devices that were stated earlier all have temperature instrument specifications usually around an operating range of </a:t>
                </a:r>
                <a14:m>
                  <m:oMath xmlns:m="http://schemas.openxmlformats.org/officeDocument/2006/math">
                    <m:r>
                      <a:rPr lang="en-US" sz="280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18</m:t>
                    </m:r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 to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28</m:t>
                    </m:r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℃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 or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64</m:t>
                    </m:r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℉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 to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82</m:t>
                    </m:r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℉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 [1]. </a:t>
                </a:r>
              </a:p>
              <a:p>
                <a:endParaRPr lang="en-US" sz="2800" dirty="0">
                  <a:solidFill>
                    <a:schemeClr val="tx1"/>
                  </a:solidFill>
                </a:endParaRPr>
              </a:p>
              <a:p>
                <a:r>
                  <a:rPr lang="en-US" sz="2800" dirty="0">
                    <a:solidFill>
                      <a:schemeClr val="tx1"/>
                    </a:solidFill>
                  </a:rPr>
                  <a:t>If temperatures are outside the range of values, the temperature coefficient is specified as </a:t>
                </a:r>
                <a:endParaRPr lang="en-US" sz="2800" i="1" dirty="0">
                  <a:solidFill>
                    <a:schemeClr val="tx1"/>
                  </a:solidFill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14:m>
                  <m:oMath xmlns:m="http://schemas.openxmlformats.org/officeDocument/2006/math"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±(.005%+ 1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count) or </a:t>
                </a:r>
              </a:p>
              <a:p>
                <a14:m>
                  <m:oMath xmlns:m="http://schemas.openxmlformats.org/officeDocument/2006/math"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±(5</m:t>
                    </m:r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𝑝𝑝𝑚</m:t>
                    </m:r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𝑜𝑓</m:t>
                    </m:r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𝑟𝑒𝑎𝑑𝑖𝑛𝑔</m:t>
                    </m:r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+1</m:t>
                    </m:r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𝑝𝑝𝑚</m:t>
                    </m:r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𝑜𝑓</m:t>
                    </m:r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𝑟𝑎𝑛𝑔𝑒</m:t>
                    </m:r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[1].  </a:t>
                </a: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153" y="1162259"/>
                <a:ext cx="8928847" cy="5262979"/>
              </a:xfrm>
              <a:prstGeom prst="rect">
                <a:avLst/>
              </a:prstGeom>
              <a:blipFill>
                <a:blip r:embed="rId2"/>
                <a:stretch>
                  <a:fillRect l="-1365" t="-1275" b="-23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itle 1">
            <a:extLst>
              <a:ext uri="{FF2B5EF4-FFF2-40B4-BE49-F238E27FC236}">
                <a16:creationId xmlns:a16="http://schemas.microsoft.com/office/drawing/2014/main" xmlns="" id="{203C77BD-984B-4AD1-9D26-3987EF5B863E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Derating</a:t>
            </a:r>
          </a:p>
        </p:txBody>
      </p:sp>
    </p:spTree>
    <p:extLst>
      <p:ext uri="{BB962C8B-B14F-4D97-AF65-F5344CB8AC3E}">
        <p14:creationId xmlns:p14="http://schemas.microsoft.com/office/powerpoint/2010/main" val="307610933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EC69-17A2-4312-AA5B-3BC5AB2B1DC2}" type="slidenum">
              <a:rPr lang="en-US" smtClean="0">
                <a:solidFill>
                  <a:schemeClr val="tx1"/>
                </a:solidFill>
              </a:rPr>
              <a:t>16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7555" y="1830858"/>
            <a:ext cx="8509246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Normal Mode Rejection Ratio (NMRR)</a:t>
            </a:r>
          </a:p>
          <a:p>
            <a:r>
              <a:rPr lang="en-US" sz="2800" dirty="0"/>
              <a:t>Defines how well the measuring instrument rejects or reduces the noise that appears between the Hi and Low input terminals (input terminals are a device used to enter data) [1]. </a:t>
            </a:r>
          </a:p>
          <a:p>
            <a:endParaRPr lang="en-US" sz="2800" dirty="0"/>
          </a:p>
          <a:p>
            <a:r>
              <a:rPr lang="en-US" sz="2800" b="1" dirty="0"/>
              <a:t>Common Mode Rejection Ratio (CMRR)</a:t>
            </a:r>
          </a:p>
          <a:p>
            <a:r>
              <a:rPr lang="en-US" sz="2800" dirty="0"/>
              <a:t>Defines how well an instrument rejects noise signals that appears between both the Hi and Low inputs [1]. </a:t>
            </a:r>
          </a:p>
          <a:p>
            <a:endParaRPr lang="en-US" sz="280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A1C1F56F-EDE4-4632-A6E5-45BFA05B2398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Terms and Definitions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7801A0A1-7F0E-4F3A-AFA4-DEBA9FCFE5DA}"/>
              </a:ext>
            </a:extLst>
          </p:cNvPr>
          <p:cNvSpPr txBox="1"/>
          <p:nvPr/>
        </p:nvSpPr>
        <p:spPr>
          <a:xfrm>
            <a:off x="177554" y="1060303"/>
            <a:ext cx="5983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Noise Terms &amp; Definitions:</a:t>
            </a:r>
          </a:p>
        </p:txBody>
      </p:sp>
    </p:spTree>
    <p:extLst>
      <p:ext uri="{BB962C8B-B14F-4D97-AF65-F5344CB8AC3E}">
        <p14:creationId xmlns:p14="http://schemas.microsoft.com/office/powerpoint/2010/main" val="107655829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EC69-17A2-4312-AA5B-3BC5AB2B1DC2}" type="slidenum">
              <a:rPr lang="en-US" smtClean="0"/>
              <a:t>17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15153" y="1198638"/>
            <a:ext cx="871369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Noise rejection is done by using an integrated A/D converter to reduce noise at certain frequencies [1]. Usually these frequencies fall between 50 to 60 hertz (Hz) [1].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215153" y="4008523"/>
                <a:ext cx="8713694" cy="310854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solidFill>
                      <a:schemeClr val="tx1"/>
                    </a:solidFill>
                  </a:rPr>
                  <a:t>Both NMRR and CMRR are usually specified in dB (decibels) [1].</a:t>
                </a:r>
              </a:p>
              <a:p>
                <a:endParaRPr lang="en-US" sz="2800" dirty="0">
                  <a:solidFill>
                    <a:schemeClr val="tx1"/>
                  </a:solidFill>
                </a:endParaRPr>
              </a:p>
              <a:p>
                <a:r>
                  <a:rPr lang="en-US" sz="2800" dirty="0">
                    <a:solidFill>
                      <a:schemeClr val="tx1"/>
                    </a:solidFill>
                  </a:rPr>
                  <a:t>For each </a:t>
                </a:r>
                <a14:m>
                  <m:oMath xmlns:m="http://schemas.openxmlformats.org/officeDocument/2006/math"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20</m:t>
                    </m:r>
                    <m:r>
                      <a:rPr lang="en-US" sz="2800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𝑑𝐵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 increase in the noise rejection ratio, the noise in the voltage or current decreases by a value factor of 10 [1]. </a:t>
                </a:r>
              </a:p>
              <a:p>
                <a:endParaRPr lang="en-US" sz="2800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5153" y="4008523"/>
                <a:ext cx="8713694" cy="3108543"/>
              </a:xfrm>
              <a:prstGeom prst="rect">
                <a:avLst/>
              </a:prstGeom>
              <a:blipFill>
                <a:blip r:embed="rId2"/>
                <a:stretch>
                  <a:fillRect l="-1399" t="-216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TextBox 6"/>
              <p:cNvSpPr txBox="1"/>
              <p:nvPr/>
            </p:nvSpPr>
            <p:spPr>
              <a:xfrm>
                <a:off x="1025764" y="3075894"/>
                <a:ext cx="7974106" cy="7746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𝑁𝑀𝑅𝑅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=20</m:t>
                    </m:r>
                    <m:func>
                      <m:func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sz="2800" b="0" i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log</m:t>
                        </m:r>
                      </m:fName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en-US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𝑝𝑒𝑎𝑘</m:t>
                            </m:r>
                            <m:r>
                              <a:rPr lang="en-US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𝑛𝑜𝑟𝑚𝑎𝑙</m:t>
                            </m:r>
                            <m:r>
                              <a:rPr lang="en-US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𝑚𝑜𝑑𝑒</m:t>
                            </m:r>
                            <m:r>
                              <a:rPr lang="en-US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𝑛𝑜𝑖𝑠𝑒</m:t>
                            </m:r>
                          </m:num>
                          <m:den>
                            <m:r>
                              <a:rPr lang="en-US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𝑝𝑒𝑎</m:t>
                            </m:r>
                            <m:r>
                              <a:rPr lang="en-US" sz="28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𝑘</m:t>
                            </m:r>
                            <m:r>
                              <a:rPr lang="en-US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𝑚𝑒𝑎𝑠𝑢𝑟𝑒𝑚𝑒𝑛𝑡</m:t>
                            </m:r>
                            <m:r>
                              <a:rPr lang="en-US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sz="2800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𝑑𝑒𝑣𝑖𝑎𝑡𝑖𝑜𝑛</m:t>
                            </m:r>
                          </m:den>
                        </m:f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 </a:t>
                </a:r>
              </a:p>
            </p:txBody>
          </p:sp>
        </mc:Choice>
        <mc:Fallback xmlns="">
          <p:sp>
            <p:nvSpPr>
              <p:cNvPr id="7" name="TextBox 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025764" y="3075894"/>
                <a:ext cx="7974106" cy="774699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Title 1">
            <a:extLst>
              <a:ext uri="{FF2B5EF4-FFF2-40B4-BE49-F238E27FC236}">
                <a16:creationId xmlns:a16="http://schemas.microsoft.com/office/drawing/2014/main" xmlns="" id="{1C2C62D0-57B4-43C6-8074-29CAF9BBF165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Noise and Noise Rejection</a:t>
            </a:r>
          </a:p>
        </p:txBody>
      </p:sp>
    </p:spTree>
    <p:extLst>
      <p:ext uri="{BB962C8B-B14F-4D97-AF65-F5344CB8AC3E}">
        <p14:creationId xmlns:p14="http://schemas.microsoft.com/office/powerpoint/2010/main" val="361810001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EC69-17A2-4312-AA5B-3BC5AB2B1DC2}" type="slidenum">
              <a:rPr lang="en-US" smtClean="0"/>
              <a:t>18</a:t>
            </a:fld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177554" y="1846034"/>
                <a:ext cx="8310282" cy="440120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800" dirty="0">
                    <a:solidFill>
                      <a:schemeClr val="tx1"/>
                    </a:solidFill>
                  </a:rPr>
                  <a:t>A rejection ratio of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80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𝑑𝐵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 indicates a noise reduction by a factor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4</m:t>
                        </m:r>
                      </m:sup>
                    </m:sSup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[1].</a:t>
                </a:r>
              </a:p>
              <a:p>
                <a:endParaRPr lang="en-US" sz="2800" dirty="0">
                  <a:solidFill>
                    <a:schemeClr val="tx1"/>
                  </a:solidFill>
                </a:endParaRPr>
              </a:p>
              <a:p>
                <a:r>
                  <a:rPr lang="en-US" sz="2800" dirty="0">
                    <a:solidFill>
                      <a:schemeClr val="tx1"/>
                    </a:solidFill>
                  </a:rPr>
                  <a:t>However a ratio of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120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𝑑𝐵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 shows that the common mode noise would be reduced by a factor of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10</m:t>
                        </m:r>
                      </m:e>
                      <m:sup>
                        <m:r>
                          <a:rPr lang="en-US" sz="28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6</m:t>
                        </m:r>
                      </m:sup>
                    </m:sSup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 [1].</a:t>
                </a:r>
              </a:p>
              <a:p>
                <a:endParaRPr lang="en-US" sz="2800" dirty="0">
                  <a:solidFill>
                    <a:schemeClr val="tx1"/>
                  </a:solidFill>
                </a:endParaRPr>
              </a:p>
              <a:p>
                <a:r>
                  <a:rPr lang="en-US" sz="2800" dirty="0">
                    <a:solidFill>
                      <a:schemeClr val="tx1"/>
                    </a:solidFill>
                  </a:rPr>
                  <a:t>This causes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 noise signal to be reduced to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100</m:t>
                    </m:r>
                    <m:r>
                      <m:rPr>
                        <m:sty m:val="p"/>
                      </m:rPr>
                      <a:rPr lang="el-GR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μ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 with a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80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𝑑𝐵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 rejection ratio and down to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</m:t>
                    </m:r>
                    <m:r>
                      <m:rPr>
                        <m:sty m:val="p"/>
                      </m:rPr>
                      <a:rPr lang="el-GR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μ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𝑉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 with a </a:t>
                </a:r>
                <a14:m>
                  <m:oMath xmlns:m="http://schemas.openxmlformats.org/officeDocument/2006/math"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120</m:t>
                    </m:r>
                    <m:r>
                      <a:rPr lang="en-US" sz="2800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𝑑𝐵</m:t>
                    </m:r>
                  </m:oMath>
                </a14:m>
                <a:r>
                  <a:rPr lang="en-US" sz="2800" dirty="0">
                    <a:solidFill>
                      <a:schemeClr val="tx1"/>
                    </a:solidFill>
                  </a:rPr>
                  <a:t> rejection ratio [1].   </a:t>
                </a: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177554" y="1846034"/>
                <a:ext cx="8310282" cy="4401205"/>
              </a:xfrm>
              <a:prstGeom prst="rect">
                <a:avLst/>
              </a:prstGeom>
              <a:blipFill>
                <a:blip r:embed="rId2"/>
                <a:stretch>
                  <a:fillRect l="-1467" t="-1524" r="-2494" b="-2909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" name="Title 1">
            <a:extLst>
              <a:ext uri="{FF2B5EF4-FFF2-40B4-BE49-F238E27FC236}">
                <a16:creationId xmlns:a16="http://schemas.microsoft.com/office/drawing/2014/main" xmlns="" id="{0EDC2FAD-B606-4E02-AB7D-37F3E54B89E0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Noise and Noise Rejection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E53F08E2-46D8-4781-9853-D54E231EAFEB}"/>
              </a:ext>
            </a:extLst>
          </p:cNvPr>
          <p:cNvSpPr txBox="1"/>
          <p:nvPr/>
        </p:nvSpPr>
        <p:spPr>
          <a:xfrm>
            <a:off x="177554" y="1060303"/>
            <a:ext cx="5983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Example:</a:t>
            </a:r>
          </a:p>
        </p:txBody>
      </p:sp>
    </p:spTree>
    <p:extLst>
      <p:ext uri="{BB962C8B-B14F-4D97-AF65-F5344CB8AC3E}">
        <p14:creationId xmlns:p14="http://schemas.microsoft.com/office/powerpoint/2010/main" val="423489145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EC69-17A2-4312-AA5B-3BC5AB2B1DC2}" type="slidenum">
              <a:rPr lang="en-US" smtClean="0"/>
              <a:t>19</a:t>
            </a:fld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273250" y="1223747"/>
            <a:ext cx="843130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When measurement speed is specified, it is usually stated as a value of readings per second [1]. This is specific to a given instrument operating condition [1].</a:t>
            </a:r>
          </a:p>
          <a:p>
            <a:endParaRPr lang="en-US" sz="2800" dirty="0"/>
          </a:p>
          <a:p>
            <a:r>
              <a:rPr lang="en-US" sz="2800" dirty="0"/>
              <a:t>One thing of importance to note is that there is a tradeoff between the measurement speed and accuracy [1]. </a:t>
            </a:r>
          </a:p>
          <a:p>
            <a:endParaRPr lang="en-US" sz="2800" dirty="0"/>
          </a:p>
          <a:p>
            <a:r>
              <a:rPr lang="en-US" sz="2800" dirty="0"/>
              <a:t>Changing the integration period and the amount of filtering will change the not only the speed but will also impact the accuracy [1].</a:t>
            </a:r>
          </a:p>
        </p:txBody>
      </p:sp>
      <p:sp>
        <p:nvSpPr>
          <p:cNvPr id="8" name="Title 1">
            <a:extLst>
              <a:ext uri="{FF2B5EF4-FFF2-40B4-BE49-F238E27FC236}">
                <a16:creationId xmlns:a16="http://schemas.microsoft.com/office/drawing/2014/main" xmlns="" id="{0BFBBB44-2606-48A9-A4B9-EE60E0E3C810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Speed</a:t>
            </a:r>
          </a:p>
        </p:txBody>
      </p:sp>
    </p:spTree>
    <p:extLst>
      <p:ext uri="{BB962C8B-B14F-4D97-AF65-F5344CB8AC3E}">
        <p14:creationId xmlns:p14="http://schemas.microsoft.com/office/powerpoint/2010/main" val="41849452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2"/>
          <p:cNvSpPr txBox="1">
            <a:spLocks/>
          </p:cNvSpPr>
          <p:nvPr/>
        </p:nvSpPr>
        <p:spPr>
          <a:xfrm>
            <a:off x="1400313" y="1828800"/>
            <a:ext cx="6343374" cy="3103540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971550" lvl="1" indent="-514350"/>
            <a:r>
              <a:rPr lang="en-US" sz="3200" dirty="0">
                <a:cs typeface="Times New Roman" panose="02020603050405020304" pitchFamily="18" charset="0"/>
              </a:rPr>
              <a:t>Terms and Definitions</a:t>
            </a:r>
          </a:p>
          <a:p>
            <a:pPr marL="971550" lvl="1" indent="-514350"/>
            <a:r>
              <a:rPr lang="en-US" sz="3200" dirty="0">
                <a:cs typeface="Times New Roman" panose="02020603050405020304" pitchFamily="18" charset="0"/>
              </a:rPr>
              <a:t>Accuracy</a:t>
            </a:r>
          </a:p>
          <a:p>
            <a:pPr marL="971550" lvl="1" indent="-514350"/>
            <a:r>
              <a:rPr lang="en-US" sz="3200" dirty="0">
                <a:cs typeface="Times New Roman" panose="02020603050405020304" pitchFamily="18" charset="0"/>
              </a:rPr>
              <a:t>Deratings</a:t>
            </a:r>
          </a:p>
          <a:p>
            <a:pPr marL="971550" lvl="1" indent="-514350"/>
            <a:r>
              <a:rPr lang="en-US" sz="3200" dirty="0">
                <a:cs typeface="Times New Roman" panose="02020603050405020304" pitchFamily="18" charset="0"/>
              </a:rPr>
              <a:t>Noise and Noise Rejection</a:t>
            </a:r>
          </a:p>
          <a:p>
            <a:pPr marL="971550" lvl="1" indent="-514350"/>
            <a:r>
              <a:rPr lang="en-US" sz="3200" dirty="0">
                <a:cs typeface="Times New Roman" panose="02020603050405020304" pitchFamily="18" charset="0"/>
              </a:rPr>
              <a:t>Speed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C6DF91-F02A-4426-831C-89DA13591319}" type="slidenum">
              <a:rPr lang="en-US" smtClean="0">
                <a:solidFill>
                  <a:schemeClr val="tx1"/>
                </a:solidFill>
              </a:rPr>
              <a:t>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C9CABA7A-2B1C-4289-B866-F03CDF280CA0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Outline</a:t>
            </a:r>
          </a:p>
        </p:txBody>
      </p:sp>
    </p:spTree>
    <p:extLst>
      <p:ext uri="{BB962C8B-B14F-4D97-AF65-F5344CB8AC3E}">
        <p14:creationId xmlns:p14="http://schemas.microsoft.com/office/powerpoint/2010/main" val="21079217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09303" y="1185705"/>
            <a:ext cx="873318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/>
              <a:t>[1] </a:t>
            </a:r>
            <a:r>
              <a:rPr lang="en-US" sz="2200" dirty="0" err="1"/>
              <a:t>Keithely</a:t>
            </a:r>
            <a:r>
              <a:rPr lang="en-US" sz="2200" dirty="0"/>
              <a:t>. </a:t>
            </a:r>
            <a:r>
              <a:rPr lang="en-US" sz="2200" i="1" dirty="0"/>
              <a:t>Low Level Measurements Handbook Precession DC Current, Voltage, and Resistance Measurements 6</a:t>
            </a:r>
            <a:r>
              <a:rPr lang="en-US" sz="2200" i="1" baseline="30000" dirty="0"/>
              <a:t>th</a:t>
            </a:r>
            <a:r>
              <a:rPr lang="en-US" sz="2200" i="1" dirty="0"/>
              <a:t> edition.</a:t>
            </a:r>
            <a:r>
              <a:rPr lang="en-US" sz="2200" dirty="0"/>
              <a:t> Cleveland, Ohio. 2004. Retrieved from: </a:t>
            </a:r>
            <a:r>
              <a:rPr lang="en-US" sz="2200" dirty="0">
                <a:hlinkClick r:id="rId2"/>
              </a:rPr>
              <a:t>http://www.if.tugraz.at/bibliothek/handleitung/HANDBOOK-Low-Level.pdf</a:t>
            </a:r>
            <a:endParaRPr lang="en-US" sz="2200" dirty="0"/>
          </a:p>
          <a:p>
            <a:endParaRPr lang="en-US" sz="2200" dirty="0"/>
          </a:p>
          <a:p>
            <a:r>
              <a:rPr lang="en-US" sz="2200" dirty="0"/>
              <a:t>[2] Industrial Equipment &amp; Control. </a:t>
            </a:r>
            <a:r>
              <a:rPr lang="en-US" sz="2200" i="1" dirty="0"/>
              <a:t>Instruction Sheet Electrometer.</a:t>
            </a:r>
            <a:r>
              <a:rPr lang="en-US" sz="2200" dirty="0"/>
              <a:t> Retrieved from: </a:t>
            </a:r>
            <a:r>
              <a:rPr lang="en-US" sz="2200" dirty="0">
                <a:hlinkClick r:id="rId3"/>
              </a:rPr>
              <a:t>http://www.iecpl.com.au/z_pdfs/lb1840-101.pdf</a:t>
            </a:r>
            <a:endParaRPr lang="en-US" sz="2200" dirty="0"/>
          </a:p>
          <a:p>
            <a:endParaRPr lang="en-US" sz="2200" dirty="0"/>
          </a:p>
          <a:p>
            <a:r>
              <a:rPr lang="en-US" sz="2200" dirty="0"/>
              <a:t>[3] Fluke Corporation. </a:t>
            </a:r>
            <a:r>
              <a:rPr lang="en-US" sz="2200" i="1" dirty="0"/>
              <a:t>What is a digital </a:t>
            </a:r>
            <a:r>
              <a:rPr lang="en-US" sz="2200" i="1" dirty="0" err="1"/>
              <a:t>multimeter</a:t>
            </a:r>
            <a:r>
              <a:rPr lang="en-US" sz="2200" i="1" dirty="0"/>
              <a:t>? </a:t>
            </a:r>
            <a:r>
              <a:rPr lang="en-US" sz="2200" dirty="0"/>
              <a:t>Retrieved from: </a:t>
            </a:r>
            <a:r>
              <a:rPr lang="en-US" sz="2200" dirty="0">
                <a:hlinkClick r:id="rId4"/>
              </a:rPr>
              <a:t>http://en-us.fluke.com/training/training-library/measurements/electricity/what-is-a-digital-multimeter.html</a:t>
            </a:r>
            <a:endParaRPr lang="en-US" sz="2200" dirty="0"/>
          </a:p>
          <a:p>
            <a:endParaRPr lang="en-US" sz="2200" dirty="0"/>
          </a:p>
          <a:p>
            <a:r>
              <a:rPr lang="en-US" sz="2200" dirty="0"/>
              <a:t>[4] Tektronix. </a:t>
            </a:r>
            <a:r>
              <a:rPr lang="en-US" sz="2200" i="1" dirty="0"/>
              <a:t> </a:t>
            </a:r>
            <a:r>
              <a:rPr lang="en-US" sz="2200" i="1" dirty="0" err="1"/>
              <a:t>Keithley</a:t>
            </a:r>
            <a:r>
              <a:rPr lang="en-US" sz="2200" i="1" dirty="0"/>
              <a:t> Source Measure Units.</a:t>
            </a:r>
            <a:r>
              <a:rPr lang="en-US" sz="2200" dirty="0"/>
              <a:t> 2017. Retrieved from : </a:t>
            </a:r>
            <a:r>
              <a:rPr lang="en-US" sz="2200" dirty="0">
                <a:hlinkClick r:id="rId5"/>
              </a:rPr>
              <a:t>http://www.tek.com/keithley-source-measure-units</a:t>
            </a:r>
            <a:endParaRPr lang="en-US" sz="2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EC69-17A2-4312-AA5B-3BC5AB2B1DC2}" type="slidenum">
              <a:rPr lang="en-US" smtClean="0"/>
              <a:t>20</a:t>
            </a:fld>
            <a:endParaRPr lang="en-US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xmlns="" id="{8D05FFC1-8115-4E28-9C52-F38A7F212C1A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69914106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EC69-17A2-4312-AA5B-3BC5AB2B1DC2}" type="slidenum">
              <a:rPr lang="en-US" smtClean="0"/>
              <a:t>21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13164" y="1185705"/>
            <a:ext cx="8733182" cy="51706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/>
              <a:t>[5] </a:t>
            </a:r>
            <a:r>
              <a:rPr lang="en-US" sz="2200" dirty="0" err="1"/>
              <a:t>Keithley</a:t>
            </a:r>
            <a:r>
              <a:rPr lang="en-US" sz="2200" dirty="0"/>
              <a:t>. </a:t>
            </a:r>
            <a:r>
              <a:rPr lang="en-US" sz="2200" i="1" dirty="0"/>
              <a:t>Low Voltage SourceMeter Instrument.</a:t>
            </a:r>
            <a:r>
              <a:rPr lang="en-US" sz="2200" dirty="0"/>
              <a:t> Retrieved from: </a:t>
            </a:r>
            <a:r>
              <a:rPr lang="en-US" sz="2200" dirty="0">
                <a:hlinkClick r:id="rId2"/>
              </a:rPr>
              <a:t>http://www.adler-instrumentos.es/imagenes_web/productos/5-2401DataSht.pdf</a:t>
            </a:r>
            <a:endParaRPr lang="en-US" sz="2200" dirty="0"/>
          </a:p>
          <a:p>
            <a:endParaRPr lang="en-US" sz="2200" dirty="0"/>
          </a:p>
          <a:p>
            <a:r>
              <a:rPr lang="en-US" sz="2200" dirty="0"/>
              <a:t>[6] Chauvin </a:t>
            </a:r>
            <a:r>
              <a:rPr lang="en-US" sz="2200" dirty="0" err="1"/>
              <a:t>Arnoux</a:t>
            </a:r>
            <a:r>
              <a:rPr lang="en-US" sz="2200" dirty="0"/>
              <a:t>. </a:t>
            </a:r>
            <a:r>
              <a:rPr lang="en-US" sz="2200" i="1" dirty="0"/>
              <a:t>6250 Micro-Ohmmeters.</a:t>
            </a:r>
            <a:r>
              <a:rPr lang="en-US" sz="2200" dirty="0"/>
              <a:t> 2016. Retrieved from: </a:t>
            </a:r>
            <a:r>
              <a:rPr lang="en-US" sz="2200" dirty="0">
                <a:hlinkClick r:id="rId3"/>
              </a:rPr>
              <a:t>http://www.aemc.com/products/html/moreinfo.asp?id=902&amp;dbname=products</a:t>
            </a:r>
            <a:endParaRPr lang="en-US" sz="2200" dirty="0"/>
          </a:p>
          <a:p>
            <a:endParaRPr lang="en-US" sz="2200" dirty="0"/>
          </a:p>
          <a:p>
            <a:r>
              <a:rPr lang="en-US" sz="2200" dirty="0"/>
              <a:t>[7] Measurement Computing. </a:t>
            </a:r>
            <a:r>
              <a:rPr lang="en-US" sz="2200" i="1" dirty="0"/>
              <a:t>Accuracy, Precision, resolution &amp; Sensitivity.</a:t>
            </a:r>
            <a:r>
              <a:rPr lang="en-US" sz="2200" dirty="0"/>
              <a:t> “Measurement Computing Data Acquisition Knowledgebase”. Retrieved from: </a:t>
            </a:r>
            <a:r>
              <a:rPr lang="en-US" sz="2200" dirty="0">
                <a:hlinkClick r:id="rId4"/>
              </a:rPr>
              <a:t>http://kb.mccdaq.com/KnowledgebaseArticle50043.aspx</a:t>
            </a:r>
            <a:endParaRPr lang="en-US" sz="2200" dirty="0"/>
          </a:p>
          <a:p>
            <a:endParaRPr lang="en-US" sz="2200" dirty="0"/>
          </a:p>
          <a:p>
            <a:r>
              <a:rPr lang="en-US" sz="2200" dirty="0"/>
              <a:t>[8] S. </a:t>
            </a:r>
            <a:r>
              <a:rPr lang="en-US" sz="2200" dirty="0" err="1"/>
              <a:t>Chapra</a:t>
            </a:r>
            <a:r>
              <a:rPr lang="en-US" sz="2200" dirty="0"/>
              <a:t> and R. </a:t>
            </a:r>
            <a:r>
              <a:rPr lang="en-US" sz="2200" dirty="0" err="1"/>
              <a:t>Canale</a:t>
            </a:r>
            <a:r>
              <a:rPr lang="en-US" sz="2200" dirty="0"/>
              <a:t>. </a:t>
            </a:r>
            <a:r>
              <a:rPr lang="en-US" sz="2200" i="1" dirty="0"/>
              <a:t>Numerical Methods for Engineers,</a:t>
            </a:r>
            <a:r>
              <a:rPr lang="en-US" sz="2200" dirty="0"/>
              <a:t> 7</a:t>
            </a:r>
            <a:r>
              <a:rPr lang="en-US" sz="2200" baseline="30000" dirty="0"/>
              <a:t>th</a:t>
            </a:r>
            <a:r>
              <a:rPr lang="en-US" sz="2200" dirty="0"/>
              <a:t> edition. New York: McGraw-Hill Education, 2015. 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xmlns="" id="{06FFC5F7-5217-4CCA-9A8E-F4914BF15A05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373426194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EC69-17A2-4312-AA5B-3BC5AB2B1DC2}" type="slidenum">
              <a:rPr lang="en-US" smtClean="0"/>
              <a:t>22</a:t>
            </a:fld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13161" y="1189306"/>
            <a:ext cx="8733182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200" dirty="0"/>
              <a:t>[9] R.H.B </a:t>
            </a:r>
            <a:r>
              <a:rPr lang="en-US" sz="2200" dirty="0" err="1"/>
              <a:t>Excell</a:t>
            </a:r>
            <a:r>
              <a:rPr lang="en-US" sz="2200" dirty="0"/>
              <a:t>. </a:t>
            </a:r>
            <a:r>
              <a:rPr lang="en-US" sz="2200" i="1" dirty="0"/>
              <a:t>Error Analysis. “</a:t>
            </a:r>
            <a:r>
              <a:rPr lang="en-US" sz="2200" dirty="0"/>
              <a:t>Practical Mathematics”. King Mongkut’s University of  Technology Thonburi. 2001.Retrieved from: </a:t>
            </a:r>
            <a:r>
              <a:rPr lang="en-US" sz="2200" dirty="0">
                <a:hlinkClick r:id="rId2"/>
              </a:rPr>
              <a:t>http://www.jgsee.kmutt.ac.th/exell/PracMath/ErrorAn.htm</a:t>
            </a:r>
            <a:endParaRPr lang="en-US" sz="2200" dirty="0"/>
          </a:p>
          <a:p>
            <a:endParaRPr lang="en-US" sz="2200" dirty="0"/>
          </a:p>
          <a:p>
            <a:r>
              <a:rPr lang="en-US" sz="2200" dirty="0"/>
              <a:t>[10] NIST. </a:t>
            </a:r>
            <a:r>
              <a:rPr lang="en-US" sz="2200" i="1" dirty="0"/>
              <a:t>Uncertainty of Measurements Results</a:t>
            </a:r>
            <a:r>
              <a:rPr lang="en-US" sz="2200" dirty="0"/>
              <a:t>. “ The NIST Reference on Constants, Units, and Uncertainty”. Retrieved from: </a:t>
            </a:r>
            <a:r>
              <a:rPr lang="en-US" sz="2200" dirty="0">
                <a:hlinkClick r:id="rId3"/>
              </a:rPr>
              <a:t>http://physics.nist.gov/cuu/Uncertainty/glossary.html</a:t>
            </a:r>
            <a:endParaRPr lang="en-US" sz="2200" dirty="0"/>
          </a:p>
          <a:p>
            <a:endParaRPr lang="en-US" sz="2200" dirty="0"/>
          </a:p>
          <a:p>
            <a:r>
              <a:rPr lang="en-US" sz="2200" dirty="0"/>
              <a:t>[11] </a:t>
            </a:r>
            <a:r>
              <a:rPr lang="en-US" sz="2200" dirty="0" err="1"/>
              <a:t>Keithley</a:t>
            </a:r>
            <a:r>
              <a:rPr lang="en-US" sz="2200" dirty="0"/>
              <a:t>. </a:t>
            </a:r>
            <a:r>
              <a:rPr lang="en-US" sz="2200" i="1" dirty="0"/>
              <a:t>Precise Measurements FAQ’s. </a:t>
            </a:r>
            <a:r>
              <a:rPr lang="en-US" sz="2200" dirty="0"/>
              <a:t>Retrieved from: </a:t>
            </a:r>
            <a:r>
              <a:rPr lang="en-US" sz="2200" dirty="0">
                <a:hlinkClick r:id="rId4"/>
              </a:rPr>
              <a:t>http://www.tek.com/sites/tek.com/files/media/media/resources/PreciseMeas_FAQs1.pdf</a:t>
            </a:r>
            <a:endParaRPr lang="en-US" sz="2200" dirty="0"/>
          </a:p>
          <a:p>
            <a:endParaRPr lang="en-US" sz="2200" dirty="0"/>
          </a:p>
          <a:p>
            <a:r>
              <a:rPr lang="en-US" sz="2200" dirty="0"/>
              <a:t>[12] Wikipedia. </a:t>
            </a:r>
            <a:r>
              <a:rPr lang="en-US" sz="2200" i="1" dirty="0"/>
              <a:t>Temperature Coefficient.</a:t>
            </a:r>
            <a:r>
              <a:rPr lang="en-US" sz="2200" dirty="0"/>
              <a:t> Retrieved from: </a:t>
            </a:r>
            <a:r>
              <a:rPr lang="en-US" sz="2200" dirty="0">
                <a:hlinkClick r:id="rId5"/>
              </a:rPr>
              <a:t>https://en.wikipedia.org/wiki/Temperature_coefficient</a:t>
            </a:r>
            <a:endParaRPr lang="en-US" sz="2200" dirty="0"/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xmlns="" id="{2EBADE64-49DB-4019-9BBF-406274E44DC8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References</a:t>
            </a:r>
          </a:p>
        </p:txBody>
      </p:sp>
    </p:spTree>
    <p:extLst>
      <p:ext uri="{BB962C8B-B14F-4D97-AF65-F5344CB8AC3E}">
        <p14:creationId xmlns:p14="http://schemas.microsoft.com/office/powerpoint/2010/main" val="9533371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54945" y="1226234"/>
            <a:ext cx="8575991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There are a number of different types of measurement instruments to analyze electric systems [1]. </a:t>
            </a:r>
          </a:p>
          <a:p>
            <a:endParaRPr lang="en-US" sz="2800" dirty="0"/>
          </a:p>
          <a:p>
            <a:r>
              <a:rPr lang="en-US" sz="2800" dirty="0"/>
              <a:t>These include some measurements devices previously discussed:</a:t>
            </a:r>
          </a:p>
          <a:p>
            <a:endParaRPr lang="en-US" sz="2800" dirty="0"/>
          </a:p>
          <a:p>
            <a:r>
              <a:rPr lang="en-US" sz="2800" dirty="0"/>
              <a:t>Electrometers, DMM (digital multi meter), SMU  source measuring unit), </a:t>
            </a:r>
            <a:r>
              <a:rPr lang="en-US" sz="2800" dirty="0" err="1"/>
              <a:t>SourceMeter</a:t>
            </a:r>
            <a:r>
              <a:rPr lang="en-US" sz="2800" dirty="0"/>
              <a:t> instruments, and micro-ohmmeters [1]. </a:t>
            </a:r>
          </a:p>
          <a:p>
            <a:endParaRPr lang="en-US" sz="280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728E09BA-B023-4DB5-9BE1-FD17AA281AE7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Terms and Definitions</a:t>
            </a:r>
          </a:p>
        </p:txBody>
      </p:sp>
    </p:spTree>
    <p:extLst>
      <p:ext uri="{BB962C8B-B14F-4D97-AF65-F5344CB8AC3E}">
        <p14:creationId xmlns:p14="http://schemas.microsoft.com/office/powerpoint/2010/main" val="23667365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EC69-17A2-4312-AA5B-3BC5AB2B1DC2}" type="slidenum">
              <a:rPr lang="en-US" smtClean="0">
                <a:solidFill>
                  <a:schemeClr val="tx1"/>
                </a:solidFill>
              </a:rPr>
              <a:t>4</a:t>
            </a:fld>
            <a:endParaRPr lang="en-US">
              <a:solidFill>
                <a:schemeClr val="tx1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8628" y="1640931"/>
            <a:ext cx="4019205" cy="212534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88555" y="3779448"/>
            <a:ext cx="3369759" cy="6065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1: Electrometer model LB1840-001 [2] 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40606" y="1022526"/>
            <a:ext cx="270576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Electrometer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92288" y="1380450"/>
            <a:ext cx="4364190" cy="405634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6371700" y="1002305"/>
            <a:ext cx="11859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DMM</a:t>
            </a:r>
          </a:p>
        </p:txBody>
      </p:sp>
      <p:sp>
        <p:nvSpPr>
          <p:cNvPr id="13" name="Rectangle 12"/>
          <p:cNvSpPr/>
          <p:nvPr/>
        </p:nvSpPr>
        <p:spPr>
          <a:xfrm>
            <a:off x="4894007" y="5413592"/>
            <a:ext cx="435996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/>
              <a:t>Figure 2: Two types of digital multi-meters [3]</a:t>
            </a:r>
            <a:endParaRPr lang="en-US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921" y="4577322"/>
            <a:ext cx="4099362" cy="1908323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79676" y="6435400"/>
            <a:ext cx="428666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3: SMU model 2400 [4]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2252718" y="4255439"/>
            <a:ext cx="10356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SMU</a:t>
            </a:r>
          </a:p>
        </p:txBody>
      </p:sp>
      <p:sp>
        <p:nvSpPr>
          <p:cNvPr id="14" name="Title 1">
            <a:extLst>
              <a:ext uri="{FF2B5EF4-FFF2-40B4-BE49-F238E27FC236}">
                <a16:creationId xmlns:a16="http://schemas.microsoft.com/office/drawing/2014/main" xmlns="" id="{FE8ADC60-A94F-46A2-B0BC-D8323EC9B747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Terms and Definitions</a:t>
            </a:r>
          </a:p>
        </p:txBody>
      </p:sp>
    </p:spTree>
    <p:extLst>
      <p:ext uri="{BB962C8B-B14F-4D97-AF65-F5344CB8AC3E}">
        <p14:creationId xmlns:p14="http://schemas.microsoft.com/office/powerpoint/2010/main" val="3280930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29809" y="1924219"/>
            <a:ext cx="4214191" cy="3670110"/>
          </a:xfrm>
          <a:prstGeom prst="rect">
            <a:avLst/>
          </a:prstGeom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EC69-17A2-4312-AA5B-3BC5AB2B1DC2}" type="slidenum">
              <a:rPr lang="en-US" smtClean="0">
                <a:solidFill>
                  <a:schemeClr val="tx1"/>
                </a:solidFill>
              </a:rPr>
              <a:t>5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1970879" y="106810"/>
            <a:ext cx="470834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971550" lvl="1" indent="-514350"/>
            <a:r>
              <a:rPr lang="en-US" sz="3200" dirty="0">
                <a:cs typeface="Times New Roman" panose="02020603050405020304" pitchFamily="18" charset="0"/>
              </a:rPr>
              <a:t>TERM AND DEFINITIONS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4847" y="2085961"/>
            <a:ext cx="4956313" cy="268356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195241" y="5356991"/>
            <a:ext cx="3842223" cy="3663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5 6250 Micro-ohmmeter [6]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84849" y="4898003"/>
            <a:ext cx="50007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4 SourceMeter model 2401 [5]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66055" y="1381166"/>
            <a:ext cx="544412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SourceMeter Instrument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399433" y="1381390"/>
            <a:ext cx="409828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Micro-ohmmeter</a:t>
            </a:r>
          </a:p>
        </p:txBody>
      </p:sp>
    </p:spTree>
    <p:extLst>
      <p:ext uri="{BB962C8B-B14F-4D97-AF65-F5344CB8AC3E}">
        <p14:creationId xmlns:p14="http://schemas.microsoft.com/office/powerpoint/2010/main" val="16204890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</p:spPr>
        <p:txBody>
          <a:bodyPr/>
          <a:lstStyle/>
          <a:p>
            <a:fld id="{5A2CEC69-17A2-4312-AA5B-3BC5AB2B1DC2}" type="slidenum">
              <a:rPr lang="en-US" smtClean="0">
                <a:solidFill>
                  <a:schemeClr val="tx1"/>
                </a:solidFill>
              </a:rPr>
              <a:t>6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29774" y="1168694"/>
            <a:ext cx="8755200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Knowing the definition of instrument specifications is an important aspect in measuring data. </a:t>
            </a:r>
          </a:p>
          <a:p>
            <a:endParaRPr lang="en-US" sz="2800" dirty="0"/>
          </a:p>
          <a:p>
            <a:r>
              <a:rPr lang="en-US" sz="2800" dirty="0"/>
              <a:t>Not knowing what the specifications are, or what they do, will lead to incorrect data collection and potentially incorrect procedure of the </a:t>
            </a:r>
            <a:r>
              <a:rPr lang="en-US" sz="2800" dirty="0" err="1"/>
              <a:t>equipments</a:t>
            </a:r>
            <a:r>
              <a:rPr lang="en-US" sz="2800" dirty="0"/>
              <a:t>. </a:t>
            </a:r>
          </a:p>
          <a:p>
            <a:endParaRPr lang="en-US" sz="2800" dirty="0"/>
          </a:p>
          <a:p>
            <a:r>
              <a:rPr lang="en-US" sz="2800" dirty="0"/>
              <a:t>The instrument specifications are as follows: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Accuracy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Deratings 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Noise and Noise rejection</a:t>
            </a:r>
          </a:p>
          <a:p>
            <a:pPr marL="457200" indent="-457200">
              <a:buFont typeface="Wingdings" panose="05000000000000000000" pitchFamily="2" charset="2"/>
              <a:buChar char="Ø"/>
            </a:pPr>
            <a:r>
              <a:rPr lang="en-US" sz="2800" dirty="0"/>
              <a:t>Speed</a:t>
            </a:r>
          </a:p>
          <a:p>
            <a:endParaRPr lang="en-US" sz="2800" dirty="0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8A4291A1-E57D-4934-B263-BAC597EA1F95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Terms and Definitions</a:t>
            </a:r>
          </a:p>
        </p:txBody>
      </p:sp>
    </p:spTree>
    <p:extLst>
      <p:ext uri="{BB962C8B-B14F-4D97-AF65-F5344CB8AC3E}">
        <p14:creationId xmlns:p14="http://schemas.microsoft.com/office/powerpoint/2010/main" val="27525636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EC69-17A2-4312-AA5B-3BC5AB2B1DC2}" type="slidenum">
              <a:rPr lang="en-US" smtClean="0">
                <a:solidFill>
                  <a:schemeClr val="tx1"/>
                </a:solidFill>
              </a:rPr>
              <a:t>7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7554" y="1674909"/>
            <a:ext cx="9143999" cy="54938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dirty="0"/>
              <a:t>Sensitivity</a:t>
            </a:r>
          </a:p>
          <a:p>
            <a:r>
              <a:rPr lang="en-US" sz="2700" dirty="0"/>
              <a:t>The smallest absolute amount of change that can be detected by a measurement instrument [7].</a:t>
            </a:r>
          </a:p>
          <a:p>
            <a:endParaRPr lang="en-US" sz="2700" dirty="0"/>
          </a:p>
          <a:p>
            <a:r>
              <a:rPr lang="en-US" sz="2700" b="1" dirty="0"/>
              <a:t>Resolution</a:t>
            </a:r>
          </a:p>
          <a:p>
            <a:r>
              <a:rPr lang="en-US" sz="2700" dirty="0"/>
              <a:t>The degree to which a change can be theoretically detected [7] .</a:t>
            </a:r>
          </a:p>
          <a:p>
            <a:endParaRPr lang="en-US" sz="2700" dirty="0"/>
          </a:p>
          <a:p>
            <a:r>
              <a:rPr lang="en-US" sz="2700" b="1" dirty="0"/>
              <a:t>Repeatability </a:t>
            </a:r>
          </a:p>
          <a:p>
            <a:r>
              <a:rPr lang="en-US" sz="2700" dirty="0"/>
              <a:t>The closeness of agreement between successive measurements carried out under the same conditions [1]. </a:t>
            </a:r>
          </a:p>
          <a:p>
            <a:endParaRPr lang="en-US" sz="2700" dirty="0"/>
          </a:p>
          <a:p>
            <a:endParaRPr lang="en-US" sz="270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FEA60452-6167-44AC-88A1-89D2170C28EF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Terms and Definitions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36DEB8AA-BDDE-4273-89F5-012F18E67108}"/>
              </a:ext>
            </a:extLst>
          </p:cNvPr>
          <p:cNvSpPr txBox="1"/>
          <p:nvPr/>
        </p:nvSpPr>
        <p:spPr>
          <a:xfrm>
            <a:off x="177554" y="1060303"/>
            <a:ext cx="5983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Accuracy Terms &amp; Definitions: </a:t>
            </a:r>
          </a:p>
        </p:txBody>
      </p:sp>
    </p:spTree>
    <p:extLst>
      <p:ext uri="{BB962C8B-B14F-4D97-AF65-F5344CB8AC3E}">
        <p14:creationId xmlns:p14="http://schemas.microsoft.com/office/powerpoint/2010/main" val="25882189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EC69-17A2-4312-AA5B-3BC5AB2B1DC2}" type="slidenum">
              <a:rPr lang="en-US" smtClean="0">
                <a:solidFill>
                  <a:schemeClr val="tx1"/>
                </a:solidFill>
              </a:rPr>
              <a:t>8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77554" y="1858201"/>
            <a:ext cx="8759687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Reproducibility </a:t>
            </a:r>
          </a:p>
          <a:p>
            <a:r>
              <a:rPr lang="en-US" sz="2800" dirty="0"/>
              <a:t>The closeness of agreement between measurements of the same value carried out with a stated change in conditions [1]. </a:t>
            </a:r>
          </a:p>
          <a:p>
            <a:endParaRPr lang="en-US" sz="2800" dirty="0"/>
          </a:p>
          <a:p>
            <a:r>
              <a:rPr lang="en-US" sz="2800" b="1" dirty="0"/>
              <a:t>Absolute Accuracy </a:t>
            </a:r>
            <a:endParaRPr lang="en-US" sz="2800" dirty="0"/>
          </a:p>
          <a:p>
            <a:r>
              <a:rPr lang="en-US" sz="2800" dirty="0"/>
              <a:t>How close  a computed or a measured value is to a standard or known value [8]. </a:t>
            </a:r>
          </a:p>
          <a:p>
            <a:endParaRPr lang="en-US" sz="2800" dirty="0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364D6ECD-E9FD-433F-BB00-FDB65A348B0D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Terms and Definitions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8885EEF9-6BAE-4D59-B436-40A78CECD4FF}"/>
              </a:ext>
            </a:extLst>
          </p:cNvPr>
          <p:cNvSpPr txBox="1"/>
          <p:nvPr/>
        </p:nvSpPr>
        <p:spPr>
          <a:xfrm>
            <a:off x="177554" y="1060303"/>
            <a:ext cx="5983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Accuracy Terms &amp; Definitions: </a:t>
            </a:r>
          </a:p>
        </p:txBody>
      </p:sp>
    </p:spTree>
    <p:extLst>
      <p:ext uri="{BB962C8B-B14F-4D97-AF65-F5344CB8AC3E}">
        <p14:creationId xmlns:p14="http://schemas.microsoft.com/office/powerpoint/2010/main" val="42523211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EC69-17A2-4312-AA5B-3BC5AB2B1DC2}" type="slidenum">
              <a:rPr lang="en-US" smtClean="0">
                <a:solidFill>
                  <a:schemeClr val="tx1"/>
                </a:solidFill>
              </a:rPr>
              <a:t>9</a:t>
            </a:fld>
            <a:endParaRPr lang="en-US">
              <a:solidFill>
                <a:schemeClr val="tx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77554" y="1737926"/>
            <a:ext cx="8799443" cy="46628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b="1" dirty="0"/>
              <a:t>Relative Accuracy</a:t>
            </a:r>
          </a:p>
          <a:p>
            <a:r>
              <a:rPr lang="en-US" sz="2700" dirty="0"/>
              <a:t>How much a measurement accurately reflects the relationship between an unknown  value and a reference value[1].  </a:t>
            </a:r>
          </a:p>
          <a:p>
            <a:endParaRPr lang="en-US" sz="2700" dirty="0"/>
          </a:p>
          <a:p>
            <a:r>
              <a:rPr lang="en-US" sz="2700" b="1" dirty="0"/>
              <a:t>Error</a:t>
            </a:r>
          </a:p>
          <a:p>
            <a:r>
              <a:rPr lang="en-US" sz="2700" dirty="0"/>
              <a:t>The deviation of a measurement from its true values[1].</a:t>
            </a:r>
          </a:p>
          <a:p>
            <a:endParaRPr lang="en-US" sz="2700" dirty="0"/>
          </a:p>
          <a:p>
            <a:r>
              <a:rPr lang="en-US" sz="2700" b="1" dirty="0"/>
              <a:t>Random Error </a:t>
            </a:r>
          </a:p>
          <a:p>
            <a:r>
              <a:rPr lang="en-US" sz="2700" dirty="0"/>
              <a:t>Errors caused by unknown and unpredictable changes in the system [9]. </a:t>
            </a:r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xmlns="" id="{C46E72D8-4E41-463C-99FD-3C116A447414}"/>
              </a:ext>
            </a:extLst>
          </p:cNvPr>
          <p:cNvSpPr txBox="1">
            <a:spLocks/>
          </p:cNvSpPr>
          <p:nvPr/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anchor="ctr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lvl="1" indent="-514350" algn="ctr"/>
            <a:r>
              <a:rPr lang="en-US" sz="3200" dirty="0">
                <a:cs typeface="Times New Roman" panose="02020603050405020304" pitchFamily="18" charset="0"/>
              </a:rPr>
              <a:t>Terms and Definitions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xmlns="" id="{BD11CAA0-462E-46FE-B8BC-06AAF7144CC9}"/>
              </a:ext>
            </a:extLst>
          </p:cNvPr>
          <p:cNvSpPr txBox="1"/>
          <p:nvPr/>
        </p:nvSpPr>
        <p:spPr>
          <a:xfrm>
            <a:off x="177554" y="1060303"/>
            <a:ext cx="5983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/>
              <a:t>Accuracy Terms &amp; Definitions: </a:t>
            </a:r>
          </a:p>
        </p:txBody>
      </p:sp>
    </p:spTree>
    <p:extLst>
      <p:ext uri="{BB962C8B-B14F-4D97-AF65-F5344CB8AC3E}">
        <p14:creationId xmlns:p14="http://schemas.microsoft.com/office/powerpoint/2010/main" val="7774533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2799</TotalTime>
  <Words>1295</Words>
  <Application>Microsoft Office PowerPoint</Application>
  <PresentationFormat>On-screen Show (4:3)</PresentationFormat>
  <Paragraphs>193</Paragraphs>
  <Slides>22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Cambria Math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UAB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Instruments Specifications</dc:title>
  <dc:creator>Balfour, Lloyd D</dc:creator>
  <cp:lastModifiedBy>Vladimir V Vantsevich</cp:lastModifiedBy>
  <cp:revision>176</cp:revision>
  <dcterms:created xsi:type="dcterms:W3CDTF">2017-03-23T19:23:04Z</dcterms:created>
  <dcterms:modified xsi:type="dcterms:W3CDTF">2017-08-01T15:45:03Z</dcterms:modified>
</cp:coreProperties>
</file>