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7"/>
  </p:notesMasterIdLst>
  <p:sldIdLst>
    <p:sldId id="314" r:id="rId2"/>
    <p:sldId id="315" r:id="rId3"/>
    <p:sldId id="298" r:id="rId4"/>
    <p:sldId id="299" r:id="rId5"/>
    <p:sldId id="300" r:id="rId6"/>
    <p:sldId id="301" r:id="rId7"/>
    <p:sldId id="260" r:id="rId8"/>
    <p:sldId id="267" r:id="rId9"/>
    <p:sldId id="265" r:id="rId10"/>
    <p:sldId id="266" r:id="rId11"/>
    <p:sldId id="287" r:id="rId12"/>
    <p:sldId id="306" r:id="rId13"/>
    <p:sldId id="272" r:id="rId14"/>
    <p:sldId id="305" r:id="rId15"/>
    <p:sldId id="261" r:id="rId16"/>
    <p:sldId id="269" r:id="rId17"/>
    <p:sldId id="268" r:id="rId18"/>
    <p:sldId id="274" r:id="rId19"/>
    <p:sldId id="302" r:id="rId20"/>
    <p:sldId id="303" r:id="rId21"/>
    <p:sldId id="262" r:id="rId22"/>
    <p:sldId id="289" r:id="rId23"/>
    <p:sldId id="275" r:id="rId24"/>
    <p:sldId id="290" r:id="rId25"/>
    <p:sldId id="291" r:id="rId26"/>
    <p:sldId id="311" r:id="rId27"/>
    <p:sldId id="278" r:id="rId28"/>
    <p:sldId id="307" r:id="rId29"/>
    <p:sldId id="309" r:id="rId30"/>
    <p:sldId id="263" r:id="rId31"/>
    <p:sldId id="279" r:id="rId32"/>
    <p:sldId id="312" r:id="rId33"/>
    <p:sldId id="282" r:id="rId34"/>
    <p:sldId id="310" r:id="rId35"/>
    <p:sldId id="264" r:id="rId36"/>
    <p:sldId id="283" r:id="rId37"/>
    <p:sldId id="293" r:id="rId38"/>
    <p:sldId id="313" r:id="rId39"/>
    <p:sldId id="286" r:id="rId40"/>
    <p:sldId id="304" r:id="rId41"/>
    <p:sldId id="257" r:id="rId42"/>
    <p:sldId id="270" r:id="rId43"/>
    <p:sldId id="288" r:id="rId44"/>
    <p:sldId id="292" r:id="rId45"/>
    <p:sldId id="294"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1008" autoAdjust="0"/>
    <p:restoredTop sz="94660"/>
  </p:normalViewPr>
  <p:slideViewPr>
    <p:cSldViewPr snapToGrid="0">
      <p:cViewPr varScale="1">
        <p:scale>
          <a:sx n="71" d="100"/>
          <a:sy n="71" d="100"/>
        </p:scale>
        <p:origin x="932"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E299EFB-83AB-4425-9DC7-EB7F486DD27E}" type="datetimeFigureOut">
              <a:rPr lang="en-US" smtClean="0"/>
              <a:t>8/1/2017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F09D47B-E16A-48CF-A945-9185A33ABC3D}" type="slidenum">
              <a:rPr lang="en-US" smtClean="0"/>
              <a:t>‹#›</a:t>
            </a:fld>
            <a:endParaRPr lang="en-US"/>
          </a:p>
        </p:txBody>
      </p:sp>
    </p:spTree>
    <p:extLst>
      <p:ext uri="{BB962C8B-B14F-4D97-AF65-F5344CB8AC3E}">
        <p14:creationId xmlns:p14="http://schemas.microsoft.com/office/powerpoint/2010/main" val="5900489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09D47B-E16A-48CF-A945-9185A33ABC3D}" type="slidenum">
              <a:rPr lang="en-US" smtClean="0"/>
              <a:t>2</a:t>
            </a:fld>
            <a:endParaRPr lang="en-US"/>
          </a:p>
        </p:txBody>
      </p:sp>
    </p:spTree>
    <p:extLst>
      <p:ext uri="{BB962C8B-B14F-4D97-AF65-F5344CB8AC3E}">
        <p14:creationId xmlns:p14="http://schemas.microsoft.com/office/powerpoint/2010/main" val="23727937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http://www.freeasestudyguides.com/index.html</a:t>
            </a:r>
          </a:p>
          <a:p>
            <a:r>
              <a:rPr lang="en-US" dirty="0"/>
              <a:t>To</a:t>
            </a:r>
            <a:r>
              <a:rPr lang="en-US" baseline="0" dirty="0"/>
              <a:t> try and create automotive procedure   </a:t>
            </a:r>
            <a:endParaRPr lang="en-US" dirty="0"/>
          </a:p>
        </p:txBody>
      </p:sp>
      <p:sp>
        <p:nvSpPr>
          <p:cNvPr id="4" name="Slide Number Placeholder 3"/>
          <p:cNvSpPr>
            <a:spLocks noGrp="1"/>
          </p:cNvSpPr>
          <p:nvPr>
            <p:ph type="sldNum" sz="quarter" idx="10"/>
          </p:nvPr>
        </p:nvSpPr>
        <p:spPr/>
        <p:txBody>
          <a:bodyPr/>
          <a:lstStyle/>
          <a:p>
            <a:fld id="{8F09D47B-E16A-48CF-A945-9185A33ABC3D}" type="slidenum">
              <a:rPr lang="en-US" smtClean="0"/>
              <a:t>13</a:t>
            </a:fld>
            <a:endParaRPr lang="en-US"/>
          </a:p>
        </p:txBody>
      </p:sp>
    </p:spTree>
    <p:extLst>
      <p:ext uri="{BB962C8B-B14F-4D97-AF65-F5344CB8AC3E}">
        <p14:creationId xmlns:p14="http://schemas.microsoft.com/office/powerpoint/2010/main" val="28752639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8F09D47B-E16A-48CF-A945-9185A33ABC3D}" type="slidenum">
              <a:rPr lang="en-US" smtClean="0"/>
              <a:t>15</a:t>
            </a:fld>
            <a:endParaRPr lang="en-US"/>
          </a:p>
        </p:txBody>
      </p:sp>
    </p:spTree>
    <p:extLst>
      <p:ext uri="{BB962C8B-B14F-4D97-AF65-F5344CB8AC3E}">
        <p14:creationId xmlns:p14="http://schemas.microsoft.com/office/powerpoint/2010/main" val="1652090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http://www.freeasestudyguides.com/index.html</a:t>
            </a:r>
          </a:p>
          <a:p>
            <a:r>
              <a:rPr lang="en-US" dirty="0"/>
              <a:t>To</a:t>
            </a:r>
            <a:r>
              <a:rPr lang="en-US" baseline="0" dirty="0"/>
              <a:t> try and create automotive procedure   </a:t>
            </a:r>
            <a:endParaRPr lang="en-US" dirty="0"/>
          </a:p>
          <a:p>
            <a:endParaRPr lang="en-US" dirty="0"/>
          </a:p>
        </p:txBody>
      </p:sp>
      <p:sp>
        <p:nvSpPr>
          <p:cNvPr id="4" name="Slide Number Placeholder 3"/>
          <p:cNvSpPr>
            <a:spLocks noGrp="1"/>
          </p:cNvSpPr>
          <p:nvPr>
            <p:ph type="sldNum" sz="quarter" idx="10"/>
          </p:nvPr>
        </p:nvSpPr>
        <p:spPr/>
        <p:txBody>
          <a:bodyPr/>
          <a:lstStyle/>
          <a:p>
            <a:fld id="{8F09D47B-E16A-48CF-A945-9185A33ABC3D}" type="slidenum">
              <a:rPr lang="en-US" smtClean="0"/>
              <a:t>18</a:t>
            </a:fld>
            <a:endParaRPr lang="en-US"/>
          </a:p>
        </p:txBody>
      </p:sp>
    </p:spTree>
    <p:extLst>
      <p:ext uri="{BB962C8B-B14F-4D97-AF65-F5344CB8AC3E}">
        <p14:creationId xmlns:p14="http://schemas.microsoft.com/office/powerpoint/2010/main" val="42255303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Use http://www.freeasestudyguides.com/index.html</a:t>
            </a:r>
          </a:p>
          <a:p>
            <a:r>
              <a:rPr lang="en-US" dirty="0"/>
              <a:t>To</a:t>
            </a:r>
            <a:r>
              <a:rPr lang="en-US" baseline="0" dirty="0"/>
              <a:t> try and create automotive procedure   </a:t>
            </a:r>
            <a:endParaRPr lang="en-US" dirty="0"/>
          </a:p>
          <a:p>
            <a:endParaRPr lang="en-US" dirty="0"/>
          </a:p>
        </p:txBody>
      </p:sp>
      <p:sp>
        <p:nvSpPr>
          <p:cNvPr id="4" name="Slide Number Placeholder 3"/>
          <p:cNvSpPr>
            <a:spLocks noGrp="1"/>
          </p:cNvSpPr>
          <p:nvPr>
            <p:ph type="sldNum" sz="quarter" idx="10"/>
          </p:nvPr>
        </p:nvSpPr>
        <p:spPr/>
        <p:txBody>
          <a:bodyPr/>
          <a:lstStyle/>
          <a:p>
            <a:fld id="{8F09D47B-E16A-48CF-A945-9185A33ABC3D}" type="slidenum">
              <a:rPr lang="en-US" smtClean="0"/>
              <a:t>27</a:t>
            </a:fld>
            <a:endParaRPr lang="en-US"/>
          </a:p>
        </p:txBody>
      </p:sp>
    </p:spTree>
    <p:extLst>
      <p:ext uri="{BB962C8B-B14F-4D97-AF65-F5344CB8AC3E}">
        <p14:creationId xmlns:p14="http://schemas.microsoft.com/office/powerpoint/2010/main" val="2490865706"/>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D2DB40EE-C352-46AE-9B64-4A96F91F60F0}"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C6DF91-F02A-4426-831C-89DA13591319}" type="slidenum">
              <a:rPr lang="en-US" smtClean="0"/>
              <a:t>‹#›</a:t>
            </a:fld>
            <a:endParaRPr lang="en-US"/>
          </a:p>
        </p:txBody>
      </p:sp>
      <p:pic>
        <p:nvPicPr>
          <p:cNvPr id="7" name="Picture 2" descr="C:\Users\msalama\Documents\dr.vladimir\logo11.png">
            <a:extLst>
              <a:ext uri="{FF2B5EF4-FFF2-40B4-BE49-F238E27FC236}">
                <a16:creationId xmlns:a16="http://schemas.microsoft.com/office/drawing/2014/main" xmlns="" id="{211C6592-475B-42FF-9A7E-8EE1265CDF34}"/>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82832" y="290001"/>
            <a:ext cx="1791340" cy="90580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UAB_WORDMARK_white_tagline.png">
            <a:extLst>
              <a:ext uri="{FF2B5EF4-FFF2-40B4-BE49-F238E27FC236}">
                <a16:creationId xmlns:a16="http://schemas.microsoft.com/office/drawing/2014/main" xmlns="" id="{DACCB93A-60A5-4DB0-B09A-AE6F27B31D6F}"/>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48394" y="350110"/>
            <a:ext cx="3866633" cy="881085"/>
          </a:xfrm>
          <a:prstGeom prst="rect">
            <a:avLst/>
          </a:prstGeom>
        </p:spPr>
      </p:pic>
    </p:spTree>
    <p:extLst>
      <p:ext uri="{BB962C8B-B14F-4D97-AF65-F5344CB8AC3E}">
        <p14:creationId xmlns:p14="http://schemas.microsoft.com/office/powerpoint/2010/main" val="215850324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61CF112-ED74-493F-8735-E8ED66444476}"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C6DF91-F02A-4426-831C-89DA13591319}" type="slidenum">
              <a:rPr lang="en-US" smtClean="0"/>
              <a:t>‹#›</a:t>
            </a:fld>
            <a:endParaRPr lang="en-US"/>
          </a:p>
        </p:txBody>
      </p:sp>
    </p:spTree>
    <p:extLst>
      <p:ext uri="{BB962C8B-B14F-4D97-AF65-F5344CB8AC3E}">
        <p14:creationId xmlns:p14="http://schemas.microsoft.com/office/powerpoint/2010/main" val="235041393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9E375DCA-EB47-4CFD-8025-57463FF95883}"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C6DF91-F02A-4426-831C-89DA13591319}" type="slidenum">
              <a:rPr lang="en-US" smtClean="0"/>
              <a:t>‹#›</a:t>
            </a:fld>
            <a:endParaRPr lang="en-US"/>
          </a:p>
        </p:txBody>
      </p:sp>
    </p:spTree>
    <p:extLst>
      <p:ext uri="{BB962C8B-B14F-4D97-AF65-F5344CB8AC3E}">
        <p14:creationId xmlns:p14="http://schemas.microsoft.com/office/powerpoint/2010/main" val="355914306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D92EE903-4155-414D-8231-9200F459FF88}"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C6DF91-F02A-4426-831C-89DA13591319}" type="slidenum">
              <a:rPr lang="en-US" smtClean="0"/>
              <a:t>‹#›</a:t>
            </a:fld>
            <a:endParaRPr lang="en-US"/>
          </a:p>
        </p:txBody>
      </p:sp>
    </p:spTree>
    <p:extLst>
      <p:ext uri="{BB962C8B-B14F-4D97-AF65-F5344CB8AC3E}">
        <p14:creationId xmlns:p14="http://schemas.microsoft.com/office/powerpoint/2010/main" val="19937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DAA6CCAA-FCC3-4B4D-9F50-82CC972BDA5A}"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6C6DF91-F02A-4426-831C-89DA13591319}" type="slidenum">
              <a:rPr lang="en-US" smtClean="0"/>
              <a:t>‹#›</a:t>
            </a:fld>
            <a:endParaRPr lang="en-US"/>
          </a:p>
        </p:txBody>
      </p:sp>
    </p:spTree>
    <p:extLst>
      <p:ext uri="{BB962C8B-B14F-4D97-AF65-F5344CB8AC3E}">
        <p14:creationId xmlns:p14="http://schemas.microsoft.com/office/powerpoint/2010/main" val="322067402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FDBD22A6-8DFC-4F6D-A200-6486A2E61B94}" type="datetime1">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C6DF91-F02A-4426-831C-89DA13591319}" type="slidenum">
              <a:rPr lang="en-US" smtClean="0"/>
              <a:t>‹#›</a:t>
            </a:fld>
            <a:endParaRPr lang="en-US"/>
          </a:p>
        </p:txBody>
      </p:sp>
    </p:spTree>
    <p:extLst>
      <p:ext uri="{BB962C8B-B14F-4D97-AF65-F5344CB8AC3E}">
        <p14:creationId xmlns:p14="http://schemas.microsoft.com/office/powerpoint/2010/main" val="1237294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E4CB5B91-C930-440E-AE85-0DA9F1A9BAB7}" type="datetime1">
              <a:rPr lang="en-US" smtClean="0"/>
              <a:t>8/1/2017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6C6DF91-F02A-4426-831C-89DA13591319}" type="slidenum">
              <a:rPr lang="en-US" smtClean="0"/>
              <a:t>‹#›</a:t>
            </a:fld>
            <a:endParaRPr lang="en-US"/>
          </a:p>
        </p:txBody>
      </p:sp>
    </p:spTree>
    <p:extLst>
      <p:ext uri="{BB962C8B-B14F-4D97-AF65-F5344CB8AC3E}">
        <p14:creationId xmlns:p14="http://schemas.microsoft.com/office/powerpoint/2010/main" val="7545251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922C945C-9FC6-4421-8B6C-B4E3DBE3E9FB}" type="datetime1">
              <a:rPr lang="en-US" smtClean="0"/>
              <a:t>8/1/2017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6C6DF91-F02A-4426-831C-89DA13591319}" type="slidenum">
              <a:rPr lang="en-US" smtClean="0"/>
              <a:t>‹#›</a:t>
            </a:fld>
            <a:endParaRPr lang="en-US"/>
          </a:p>
        </p:txBody>
      </p:sp>
    </p:spTree>
    <p:extLst>
      <p:ext uri="{BB962C8B-B14F-4D97-AF65-F5344CB8AC3E}">
        <p14:creationId xmlns:p14="http://schemas.microsoft.com/office/powerpoint/2010/main" val="1307960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BF8F974-277F-488C-9DF5-A5312C17C4CF}" type="datetime1">
              <a:rPr lang="en-US" smtClean="0"/>
              <a:t>8/1/2017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6C6DF91-F02A-4426-831C-89DA13591319}" type="slidenum">
              <a:rPr lang="en-US" smtClean="0"/>
              <a:t>‹#›</a:t>
            </a:fld>
            <a:endParaRPr lang="en-US"/>
          </a:p>
        </p:txBody>
      </p:sp>
      <p:pic>
        <p:nvPicPr>
          <p:cNvPr id="5" name="Picture 2" descr="C:\Users\msalama\Documents\dr.vladimir\logo11.png">
            <a:extLst>
              <a:ext uri="{FF2B5EF4-FFF2-40B4-BE49-F238E27FC236}">
                <a16:creationId xmlns:a16="http://schemas.microsoft.com/office/drawing/2014/main" xmlns="" id="{AB0FE89D-CA07-46CC-851B-C010773017A0}"/>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50526" y="0"/>
            <a:ext cx="1393474" cy="7046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066472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27FC1547-F4A7-486A-A041-CB781EC58DEF}" type="datetime1">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C6DF91-F02A-4426-831C-89DA13591319}" type="slidenum">
              <a:rPr lang="en-US" smtClean="0"/>
              <a:t>‹#›</a:t>
            </a:fld>
            <a:endParaRPr lang="en-US"/>
          </a:p>
        </p:txBody>
      </p:sp>
    </p:spTree>
    <p:extLst>
      <p:ext uri="{BB962C8B-B14F-4D97-AF65-F5344CB8AC3E}">
        <p14:creationId xmlns:p14="http://schemas.microsoft.com/office/powerpoint/2010/main" val="17163238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A3B6AF66-36D5-4F35-AA6E-84E4A53888EC}" type="datetime1">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6C6DF91-F02A-4426-831C-89DA13591319}" type="slidenum">
              <a:rPr lang="en-US" smtClean="0"/>
              <a:t>‹#›</a:t>
            </a:fld>
            <a:endParaRPr lang="en-US"/>
          </a:p>
        </p:txBody>
      </p:sp>
    </p:spTree>
    <p:extLst>
      <p:ext uri="{BB962C8B-B14F-4D97-AF65-F5344CB8AC3E}">
        <p14:creationId xmlns:p14="http://schemas.microsoft.com/office/powerpoint/2010/main" val="392101740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66C909C-0B56-42C4-987E-65CE8BA8D8E7}" type="datetime1">
              <a:rPr lang="en-US" smtClean="0"/>
              <a:t>8/1/2017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6C6DF91-F02A-4426-831C-89DA13591319}" type="slidenum">
              <a:rPr lang="en-US" smtClean="0"/>
              <a:t>‹#›</a:t>
            </a:fld>
            <a:endParaRPr lang="en-US"/>
          </a:p>
        </p:txBody>
      </p:sp>
    </p:spTree>
    <p:extLst>
      <p:ext uri="{BB962C8B-B14F-4D97-AF65-F5344CB8AC3E}">
        <p14:creationId xmlns:p14="http://schemas.microsoft.com/office/powerpoint/2010/main" val="299136182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3.xml"/><Relationship Id="rId1" Type="http://schemas.openxmlformats.org/officeDocument/2006/relationships/slideLayout" Target="../slideLayouts/slideLayout7.xml"/><Relationship Id="rId4" Type="http://schemas.openxmlformats.org/officeDocument/2006/relationships/image" Target="../media/image12.jp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image" Target="../media/image20.jp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3" Type="http://schemas.openxmlformats.org/officeDocument/2006/relationships/hyperlink" Target="http://www.iecpl.com.au/z_pdfs/lb1840-101.pdf" TargetMode="External"/><Relationship Id="rId2" Type="http://schemas.openxmlformats.org/officeDocument/2006/relationships/hyperlink" Target="http://www3.imperial.ac.uk/pls/portallive/docs/1/7293199.PDF" TargetMode="External"/><Relationship Id="rId1" Type="http://schemas.openxmlformats.org/officeDocument/2006/relationships/slideLayout" Target="../slideLayouts/slideLayout7.xml"/><Relationship Id="rId5" Type="http://schemas.openxmlformats.org/officeDocument/2006/relationships/hyperlink" Target="https://www.orau.org/ptp/collection/electrometers/quadrantelectrometer.htm" TargetMode="External"/><Relationship Id="rId4" Type="http://schemas.openxmlformats.org/officeDocument/2006/relationships/hyperlink" Target="http://www.adler-instrumentos.es/imagenes_web/productos/1-6517B.pdf" TargetMode="External"/></Relationships>
</file>

<file path=ppt/slides/_rels/slide42.xml.rels><?xml version="1.0" encoding="UTF-8" standalone="yes"?>
<Relationships xmlns="http://schemas.openxmlformats.org/package/2006/relationships"><Relationship Id="rId3" Type="http://schemas.openxmlformats.org/officeDocument/2006/relationships/hyperlink" Target="http://en-us.fluke.com/training/training-library/measurements/electricity/what-is-a-digital-multimeter.html" TargetMode="External"/><Relationship Id="rId2" Type="http://schemas.openxmlformats.org/officeDocument/2006/relationships/hyperlink" Target="http://publications.lib.chalmers.se/records/fulltext/208860/208860.pdf" TargetMode="External"/><Relationship Id="rId1" Type="http://schemas.openxmlformats.org/officeDocument/2006/relationships/slideLayout" Target="../slideLayouts/slideLayout7.xml"/><Relationship Id="rId4" Type="http://schemas.openxmlformats.org/officeDocument/2006/relationships/hyperlink" Target="http://www.sciencebuddies.org/science-fair-projects/how-to-use-a-multimeter.shtml" TargetMode="External"/></Relationships>
</file>

<file path=ppt/slides/_rels/slide43.xml.rels><?xml version="1.0" encoding="UTF-8" standalone="yes"?>
<Relationships xmlns="http://schemas.openxmlformats.org/package/2006/relationships"><Relationship Id="rId3" Type="http://schemas.openxmlformats.org/officeDocument/2006/relationships/hyperlink" Target="http://www.freeasestudyguides.com/index.html" TargetMode="External"/><Relationship Id="rId2" Type="http://schemas.openxmlformats.org/officeDocument/2006/relationships/hyperlink" Target="http://www.if.tugraz.at/bibliothek/handleitung/HANDBOOK-Low-Level.pdf" TargetMode="External"/><Relationship Id="rId1" Type="http://schemas.openxmlformats.org/officeDocument/2006/relationships/slideLayout" Target="../slideLayouts/slideLayout7.xml"/><Relationship Id="rId5" Type="http://schemas.openxmlformats.org/officeDocument/2006/relationships/hyperlink" Target="https://startingelectronics.org/articles/current-sourcing-sinking/" TargetMode="External"/><Relationship Id="rId4" Type="http://schemas.openxmlformats.org/officeDocument/2006/relationships/hyperlink" Target="http://www.tek.com/keithley-source-measure-units" TargetMode="External"/></Relationships>
</file>

<file path=ppt/slides/_rels/slide44.xml.rels><?xml version="1.0" encoding="UTF-8" standalone="yes"?>
<Relationships xmlns="http://schemas.openxmlformats.org/package/2006/relationships"><Relationship Id="rId3" Type="http://schemas.openxmlformats.org/officeDocument/2006/relationships/hyperlink" Target="http://www.adler-instrumentos.es/imagenes_web/productos/5-2401DataSht.pdf" TargetMode="External"/><Relationship Id="rId2" Type="http://schemas.openxmlformats.org/officeDocument/2006/relationships/hyperlink" Target="http://www.tek.com/sites/tek.com/files/media/document/resources/2450%202460%20Recharge%20Battery%20AppNote.pdf" TargetMode="External"/><Relationship Id="rId1" Type="http://schemas.openxmlformats.org/officeDocument/2006/relationships/slideLayout" Target="../slideLayouts/slideLayout7.xml"/><Relationship Id="rId4" Type="http://schemas.openxmlformats.org/officeDocument/2006/relationships/hyperlink" Target="http://www.aemc.com/products/html/moreinfo.asp?id=902&amp;dbname=products" TargetMode="External"/></Relationships>
</file>

<file path=ppt/slides/_rels/slide45.xml.rels><?xml version="1.0" encoding="UTF-8" standalone="yes"?>
<Relationships xmlns="http://schemas.openxmlformats.org/package/2006/relationships"><Relationship Id="rId3" Type="http://schemas.openxmlformats.org/officeDocument/2006/relationships/hyperlink" Target="https://en.wikipedia.org/wiki/Test_probe" TargetMode="External"/><Relationship Id="rId2" Type="http://schemas.openxmlformats.org/officeDocument/2006/relationships/hyperlink" Target="http://www.ietlabs.com/micro-ohmmeter/lom-510.html?gclid=CIzd_sWn5tICFVMdgQod62oMgA" TargetMode="External"/><Relationship Id="rId1" Type="http://schemas.openxmlformats.org/officeDocument/2006/relationships/slideLayout" Target="../slideLayouts/slideLayout7.xml"/><Relationship Id="rId4" Type="http://schemas.openxmlformats.org/officeDocument/2006/relationships/hyperlink" Target="http://www.techni-tool.com/Test-Leads-Probes-Plugs?gclid=CKHx_vCv5tICFZcbgQodxC4Djg&amp;s_kwcid=AL!2966!3!178301127997!b!!g!!_cat:techni-tool.com&amp;ef_id=WHlAogAAAYIXNy4g:20170321004747:s#!Test-Leads-Probes-Plugs?gclid=CKHx_vCv5tICFZcbgQodxC4Djg&amp;s_kwcid=AL!2966!3!178301127997!b!!g!!_cat%3Atechni-tool.com&amp;ef_id=WHlAogAAAYIXNy4g:20170321004747: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755431" y="4724400"/>
            <a:ext cx="8072583" cy="1249029"/>
          </a:xfrm>
          <a:prstGeom prst="rect">
            <a:avLst/>
          </a:prstGeom>
        </p:spPr>
        <p:txBody>
          <a:bodyPr>
            <a:noAutofit/>
          </a:bodyPr>
          <a:lstStyle>
            <a:lvl1pPr marL="0" indent="0" algn="r" defTabSz="457200" rtl="0" eaLnBrk="1" latinLnBrk="0" hangingPunct="1">
              <a:spcBef>
                <a:spcPct val="20000"/>
              </a:spcBef>
              <a:buFont typeface="Arial"/>
              <a:buNone/>
              <a:defRPr sz="2500" kern="1200">
                <a:solidFill>
                  <a:schemeClr val="bg1">
                    <a:lumMod val="85000"/>
                  </a:schemeClr>
                </a:solidFill>
                <a:latin typeface="Calibri"/>
                <a:ea typeface="+mn-ea"/>
                <a:cs typeface="Calibri"/>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800" b="1" dirty="0">
                <a:solidFill>
                  <a:schemeClr val="tx1"/>
                </a:solidFill>
                <a:latin typeface="+mj-lt"/>
                <a:cs typeface="Times New Roman" panose="02020603050405020304" pitchFamily="18" charset="0"/>
              </a:rPr>
              <a:t>Prof. Vladimir  V. Vantsevich</a:t>
            </a:r>
          </a:p>
          <a:p>
            <a:r>
              <a:rPr lang="en-US" sz="1800" b="1" dirty="0">
                <a:solidFill>
                  <a:schemeClr val="tx1"/>
                </a:solidFill>
                <a:latin typeface="+mj-lt"/>
                <a:cs typeface="Times New Roman" panose="02020603050405020304" pitchFamily="18" charset="0"/>
              </a:rPr>
              <a:t>Jesse Paldan, Research Assistant</a:t>
            </a:r>
          </a:p>
          <a:p>
            <a:r>
              <a:rPr lang="en-US" sz="1800" b="1" dirty="0" smtClean="0">
                <a:solidFill>
                  <a:schemeClr val="tx1"/>
                </a:solidFill>
                <a:latin typeface="+mj-lt"/>
                <a:cs typeface="Times New Roman" panose="02020603050405020304" pitchFamily="18" charset="0"/>
              </a:rPr>
              <a:t>Lloyd </a:t>
            </a:r>
            <a:r>
              <a:rPr lang="en-US" sz="1800" b="1" dirty="0">
                <a:solidFill>
                  <a:schemeClr val="tx1"/>
                </a:solidFill>
                <a:latin typeface="+mj-lt"/>
                <a:cs typeface="Times New Roman" panose="02020603050405020304" pitchFamily="18" charset="0"/>
              </a:rPr>
              <a:t>Balfour, Graduate Research Assistant</a:t>
            </a:r>
          </a:p>
          <a:p>
            <a:endParaRPr lang="en-US" sz="1800" b="1" dirty="0">
              <a:solidFill>
                <a:schemeClr val="tx1"/>
              </a:solidFill>
              <a:latin typeface="+mj-lt"/>
              <a:cs typeface="Times New Roman" panose="02020603050405020304" pitchFamily="18" charset="0"/>
            </a:endParaRPr>
          </a:p>
          <a:p>
            <a:r>
              <a:rPr lang="en-US" sz="1800" b="1" dirty="0">
                <a:solidFill>
                  <a:schemeClr val="tx1"/>
                </a:solidFill>
                <a:latin typeface="+mj-lt"/>
                <a:cs typeface="Times New Roman" panose="02020603050405020304" pitchFamily="18" charset="0"/>
              </a:rPr>
              <a:t>Vehicle and Robotics Engineering Laboratory</a:t>
            </a:r>
          </a:p>
          <a:p>
            <a:r>
              <a:rPr lang="en-US" sz="1800" b="1" dirty="0">
                <a:solidFill>
                  <a:schemeClr val="tx1"/>
                </a:solidFill>
                <a:latin typeface="+mj-lt"/>
                <a:cs typeface="Times New Roman" panose="02020603050405020304" pitchFamily="18" charset="0"/>
              </a:rPr>
              <a:t>University of Alabama at Birmingham</a:t>
            </a:r>
          </a:p>
        </p:txBody>
      </p:sp>
      <p:sp>
        <p:nvSpPr>
          <p:cNvPr id="12" name="Subtitle 2"/>
          <p:cNvSpPr txBox="1">
            <a:spLocks/>
          </p:cNvSpPr>
          <p:nvPr/>
        </p:nvSpPr>
        <p:spPr>
          <a:xfrm>
            <a:off x="-16042" y="3612097"/>
            <a:ext cx="9144000" cy="50270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US" sz="2800" dirty="0">
                <a:solidFill>
                  <a:schemeClr val="tx1"/>
                </a:solidFill>
                <a:cs typeface="Times New Roman" panose="02020603050405020304" pitchFamily="18" charset="0"/>
              </a:rPr>
              <a:t>Week 2. Lecture 2</a:t>
            </a:r>
          </a:p>
        </p:txBody>
      </p:sp>
      <p:sp>
        <p:nvSpPr>
          <p:cNvPr id="6" name="Rectangle 5"/>
          <p:cNvSpPr/>
          <p:nvPr/>
        </p:nvSpPr>
        <p:spPr>
          <a:xfrm>
            <a:off x="19252" y="1878288"/>
            <a:ext cx="9144000" cy="707886"/>
          </a:xfrm>
          <a:prstGeom prst="rect">
            <a:avLst/>
          </a:prstGeom>
        </p:spPr>
        <p:txBody>
          <a:bodyPr wrap="square">
            <a:spAutoFit/>
          </a:bodyPr>
          <a:lstStyle/>
          <a:p>
            <a:pPr algn="ctr"/>
            <a:r>
              <a:rPr lang="en-US" sz="4000" b="1" dirty="0">
                <a:latin typeface="Calibri" panose="020F0502020204030204" pitchFamily="34" charset="0"/>
              </a:rPr>
              <a:t>Experimental Testing of Vehicles </a:t>
            </a:r>
            <a:endParaRPr lang="en-US" sz="4000" dirty="0">
              <a:latin typeface="Calibri" panose="020F0502020204030204" pitchFamily="34" charset="0"/>
            </a:endParaRPr>
          </a:p>
        </p:txBody>
      </p:sp>
      <p:sp>
        <p:nvSpPr>
          <p:cNvPr id="9" name="Rectangle 8">
            <a:extLst>
              <a:ext uri="{FF2B5EF4-FFF2-40B4-BE49-F238E27FC236}">
                <a16:creationId xmlns:a16="http://schemas.microsoft.com/office/drawing/2014/main" xmlns="" id="{620B1388-0A64-411E-BD7C-F72BA2339DA9}"/>
              </a:ext>
            </a:extLst>
          </p:cNvPr>
          <p:cNvSpPr/>
          <p:nvPr/>
        </p:nvSpPr>
        <p:spPr>
          <a:xfrm>
            <a:off x="3559560" y="3088877"/>
            <a:ext cx="2063385" cy="523220"/>
          </a:xfrm>
          <a:prstGeom prst="rect">
            <a:avLst/>
          </a:prstGeom>
        </p:spPr>
        <p:txBody>
          <a:bodyPr wrap="none">
            <a:spAutoFit/>
          </a:bodyPr>
          <a:lstStyle/>
          <a:p>
            <a:pPr algn="ctr"/>
            <a:r>
              <a:rPr lang="en-US" sz="2800" dirty="0">
                <a:latin typeface="+mj-lt"/>
                <a:cs typeface="Times New Roman" panose="02020603050405020304" pitchFamily="18" charset="0"/>
              </a:rPr>
              <a:t>Instruments</a:t>
            </a:r>
            <a:endParaRPr lang="en-US" sz="2800" dirty="0">
              <a:latin typeface="+mj-lt"/>
            </a:endParaRPr>
          </a:p>
        </p:txBody>
      </p:sp>
    </p:spTree>
    <p:extLst>
      <p:ext uri="{BB962C8B-B14F-4D97-AF65-F5344CB8AC3E}">
        <p14:creationId xmlns:p14="http://schemas.microsoft.com/office/powerpoint/2010/main" val="3037091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10</a:t>
            </a:fld>
            <a:endParaRPr lang="en-US">
              <a:solidFill>
                <a:schemeClr val="tx1"/>
              </a:solidFill>
            </a:endParaRPr>
          </a:p>
        </p:txBody>
      </p:sp>
      <mc:AlternateContent xmlns:mc="http://schemas.openxmlformats.org/markup-compatibility/2006" xmlns:a14="http://schemas.microsoft.com/office/drawing/2010/main">
        <mc:Choice Requires="a14">
          <p:sp>
            <p:nvSpPr>
              <p:cNvPr id="5" name="TextBox 4"/>
              <p:cNvSpPr txBox="1"/>
              <p:nvPr/>
            </p:nvSpPr>
            <p:spPr>
              <a:xfrm>
                <a:off x="457200" y="1027610"/>
                <a:ext cx="8507896" cy="5693866"/>
              </a:xfrm>
              <a:prstGeom prst="rect">
                <a:avLst/>
              </a:prstGeom>
              <a:noFill/>
            </p:spPr>
            <p:txBody>
              <a:bodyPr wrap="square" rtlCol="0">
                <a:spAutoFit/>
              </a:bodyPr>
              <a:lstStyle/>
              <a:p>
                <a:r>
                  <a:rPr lang="en-US" sz="2800" b="1" u="sng" dirty="0"/>
                  <a:t>Parameters</a:t>
                </a:r>
              </a:p>
              <a:p>
                <a:endParaRPr lang="en-US" sz="2800" b="1" dirty="0">
                  <a:solidFill>
                    <a:schemeClr val="tx1"/>
                  </a:solidFill>
                </a:endParaRPr>
              </a:p>
              <a:p>
                <a:r>
                  <a:rPr lang="en-US" sz="2800" b="1" dirty="0">
                    <a:solidFill>
                      <a:schemeClr val="tx1"/>
                    </a:solidFill>
                  </a:rPr>
                  <a:t>Voltage </a:t>
                </a:r>
              </a:p>
              <a:p>
                <a:pPr marL="457200" indent="-457200">
                  <a:buFont typeface="Wingdings" panose="05000000000000000000" pitchFamily="2" charset="2"/>
                  <a:buChar char="Ø"/>
                </a:pPr>
                <a:r>
                  <a:rPr lang="en-US" sz="2800" dirty="0">
                    <a:solidFill>
                      <a:schemeClr val="tx1"/>
                    </a:solidFill>
                  </a:rPr>
                  <a:t>Voltage is the electric potential (also referred to as the electric difference).</a:t>
                </a:r>
              </a:p>
              <a:p>
                <a:pPr marL="457200" indent="-457200">
                  <a:buFont typeface="Wingdings" panose="05000000000000000000" pitchFamily="2" charset="2"/>
                  <a:buChar char="Ø"/>
                </a:pPr>
                <a:r>
                  <a:rPr lang="en-US" sz="2800" dirty="0"/>
                  <a:t>Measured in volts</a:t>
                </a:r>
                <a14:m>
                  <m:oMath xmlns:m="http://schemas.openxmlformats.org/officeDocument/2006/math">
                    <m:r>
                      <a:rPr lang="en-US" sz="2800" dirty="0">
                        <a:latin typeface="Cambria Math" panose="02040503050406030204" pitchFamily="18" charset="0"/>
                      </a:rPr>
                      <m:t> </m:t>
                    </m:r>
                    <m:r>
                      <a:rPr lang="en-US" sz="2800" i="1" dirty="0">
                        <a:latin typeface="Cambria Math" panose="02040503050406030204" pitchFamily="18" charset="0"/>
                      </a:rPr>
                      <m:t>(</m:t>
                    </m:r>
                    <m:r>
                      <a:rPr lang="en-US" sz="2800" i="1" dirty="0">
                        <a:latin typeface="Cambria Math" panose="02040503050406030204" pitchFamily="18" charset="0"/>
                      </a:rPr>
                      <m:t>𝑉</m:t>
                    </m:r>
                    <m:r>
                      <a:rPr lang="en-US" sz="2800" i="1" dirty="0">
                        <a:latin typeface="Cambria Math" panose="02040503050406030204" pitchFamily="18" charset="0"/>
                      </a:rPr>
                      <m:t>)</m:t>
                    </m:r>
                  </m:oMath>
                </a14:m>
                <a:endParaRPr lang="en-US" sz="2800" dirty="0"/>
              </a:p>
              <a:p>
                <a:pPr marL="457200" indent="-457200">
                  <a:buFont typeface="Wingdings" panose="05000000000000000000" pitchFamily="2" charset="2"/>
                  <a:buChar char="Ø"/>
                </a:pPr>
                <a:endParaRPr lang="en-US" sz="2800" dirty="0"/>
              </a:p>
              <a:p>
                <a:pPr algn="just"/>
                <a:r>
                  <a:rPr lang="en-US" sz="2800" b="1" dirty="0"/>
                  <a:t>Charge </a:t>
                </a:r>
              </a:p>
              <a:p>
                <a:pPr marL="457200" indent="-457200" algn="just">
                  <a:buFont typeface="Wingdings" panose="05000000000000000000" pitchFamily="2" charset="2"/>
                  <a:buChar char="Ø"/>
                </a:pPr>
                <a:r>
                  <a:rPr lang="en-US" sz="2800" dirty="0"/>
                  <a:t>Charge is the value that an electron carries </a:t>
                </a:r>
                <a14:m>
                  <m:oMath xmlns:m="http://schemas.openxmlformats.org/officeDocument/2006/math">
                    <m:r>
                      <a:rPr lang="en-US" sz="2800" i="1">
                        <a:latin typeface="Cambria Math" panose="02040503050406030204" pitchFamily="18" charset="0"/>
                      </a:rPr>
                      <m:t>1.602∗</m:t>
                    </m:r>
                    <m:sSup>
                      <m:sSupPr>
                        <m:ctrlPr>
                          <a:rPr lang="en-US" sz="2800" i="1">
                            <a:latin typeface="Cambria Math" panose="02040503050406030204" pitchFamily="18" charset="0"/>
                          </a:rPr>
                        </m:ctrlPr>
                      </m:sSupPr>
                      <m:e>
                        <m:r>
                          <a:rPr lang="en-US" sz="2800" i="1">
                            <a:latin typeface="Cambria Math" panose="02040503050406030204" pitchFamily="18" charset="0"/>
                          </a:rPr>
                          <m:t>10</m:t>
                        </m:r>
                      </m:e>
                      <m:sup>
                        <m:r>
                          <a:rPr lang="en-US" sz="2800" i="1">
                            <a:latin typeface="Cambria Math" panose="02040503050406030204" pitchFamily="18" charset="0"/>
                          </a:rPr>
                          <m:t>−19</m:t>
                        </m:r>
                      </m:sup>
                    </m:sSup>
                    <m:r>
                      <a:rPr lang="en-US" sz="2800" i="1">
                        <a:latin typeface="Cambria Math" panose="02040503050406030204" pitchFamily="18" charset="0"/>
                      </a:rPr>
                      <m:t>  </m:t>
                    </m:r>
                    <m:r>
                      <a:rPr lang="en-US" sz="2800" i="1">
                        <a:latin typeface="Cambria Math" panose="02040503050406030204" pitchFamily="18" charset="0"/>
                      </a:rPr>
                      <m:t>𝑐𝑜𝑢𝑙𝑜𝑚𝑏𝑠</m:t>
                    </m:r>
                    <m:r>
                      <a:rPr lang="en-US" sz="2800" i="1">
                        <a:latin typeface="Cambria Math" panose="02040503050406030204" pitchFamily="18" charset="0"/>
                      </a:rPr>
                      <m:t>. </m:t>
                    </m:r>
                  </m:oMath>
                </a14:m>
                <a:endParaRPr lang="en-US" sz="2800" dirty="0"/>
              </a:p>
              <a:p>
                <a:pPr marL="457200" indent="-457200" algn="just">
                  <a:buFont typeface="Wingdings" panose="05000000000000000000" pitchFamily="2" charset="2"/>
                  <a:buChar char="Ø"/>
                </a:pPr>
                <a:r>
                  <a:rPr lang="en-US" sz="2800" dirty="0"/>
                  <a:t>Measured in coulombs </a:t>
                </a:r>
                <a14:m>
                  <m:oMath xmlns:m="http://schemas.openxmlformats.org/officeDocument/2006/math">
                    <m:r>
                      <a:rPr lang="en-US" sz="2800" i="1" dirty="0">
                        <a:latin typeface="Cambria Math" panose="02040503050406030204" pitchFamily="18" charset="0"/>
                      </a:rPr>
                      <m:t>(</m:t>
                    </m:r>
                    <m:r>
                      <a:rPr lang="en-US" sz="2800" i="1" dirty="0">
                        <a:latin typeface="Cambria Math" panose="02040503050406030204" pitchFamily="18" charset="0"/>
                      </a:rPr>
                      <m:t>𝐶</m:t>
                    </m:r>
                    <m:r>
                      <a:rPr lang="en-US" sz="2800" i="1" dirty="0">
                        <a:latin typeface="Cambria Math" panose="02040503050406030204" pitchFamily="18" charset="0"/>
                      </a:rPr>
                      <m:t>) </m:t>
                    </m:r>
                  </m:oMath>
                </a14:m>
                <a:endParaRPr lang="en-US" sz="2800" dirty="0"/>
              </a:p>
              <a:p>
                <a:endParaRPr lang="en-US" sz="2800" dirty="0"/>
              </a:p>
              <a:p>
                <a:endParaRPr lang="en-US" sz="2800"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57200" y="1027610"/>
                <a:ext cx="8507896" cy="5693866"/>
              </a:xfrm>
              <a:prstGeom prst="rect">
                <a:avLst/>
              </a:prstGeom>
              <a:blipFill>
                <a:blip r:embed="rId2"/>
                <a:stretch>
                  <a:fillRect l="-1433" t="-1178" r="-1433"/>
                </a:stretch>
              </a:blipFill>
            </p:spPr>
            <p:txBody>
              <a:bodyPr/>
              <a:lstStyle/>
              <a:p>
                <a:r>
                  <a:rPr lang="en-US">
                    <a:noFill/>
                  </a:rPr>
                  <a:t> </a:t>
                </a:r>
              </a:p>
            </p:txBody>
          </p:sp>
        </mc:Fallback>
      </mc:AlternateContent>
      <p:sp>
        <p:nvSpPr>
          <p:cNvPr id="8" name="Title 1">
            <a:extLst>
              <a:ext uri="{FF2B5EF4-FFF2-40B4-BE49-F238E27FC236}">
                <a16:creationId xmlns:a16="http://schemas.microsoft.com/office/drawing/2014/main" xmlns="" id="{555C6C13-AB91-4211-BD9C-951C98329582}"/>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Electrometer</a:t>
            </a:r>
          </a:p>
        </p:txBody>
      </p:sp>
    </p:spTree>
    <p:extLst>
      <p:ext uri="{BB962C8B-B14F-4D97-AF65-F5344CB8AC3E}">
        <p14:creationId xmlns:p14="http://schemas.microsoft.com/office/powerpoint/2010/main" val="117894254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11</a:t>
            </a:fld>
            <a:endParaRPr lang="en-US">
              <a:solidFill>
                <a:schemeClr val="tx1"/>
              </a:solidFill>
            </a:endParaRPr>
          </a:p>
        </p:txBody>
      </p:sp>
      <mc:AlternateContent xmlns:mc="http://schemas.openxmlformats.org/markup-compatibility/2006" xmlns:a14="http://schemas.microsoft.com/office/drawing/2010/main">
        <mc:Choice Requires="a14">
          <p:sp>
            <p:nvSpPr>
              <p:cNvPr id="4" name="TextBox 3"/>
              <p:cNvSpPr txBox="1"/>
              <p:nvPr/>
            </p:nvSpPr>
            <p:spPr>
              <a:xfrm>
                <a:off x="457200" y="1022351"/>
                <a:ext cx="8379849" cy="5262979"/>
              </a:xfrm>
              <a:prstGeom prst="rect">
                <a:avLst/>
              </a:prstGeom>
              <a:noFill/>
            </p:spPr>
            <p:txBody>
              <a:bodyPr wrap="square" rtlCol="0">
                <a:spAutoFit/>
              </a:bodyPr>
              <a:lstStyle/>
              <a:p>
                <a:r>
                  <a:rPr lang="en-US" sz="2800" b="1" u="sng" dirty="0"/>
                  <a:t>Parameters</a:t>
                </a:r>
              </a:p>
              <a:p>
                <a:endParaRPr lang="en-US" sz="2800" b="1" dirty="0">
                  <a:solidFill>
                    <a:schemeClr val="tx1"/>
                  </a:solidFill>
                </a:endParaRPr>
              </a:p>
              <a:p>
                <a:r>
                  <a:rPr lang="en-US" sz="2800" b="1" dirty="0">
                    <a:solidFill>
                      <a:schemeClr val="tx1"/>
                    </a:solidFill>
                  </a:rPr>
                  <a:t>Current</a:t>
                </a:r>
              </a:p>
              <a:p>
                <a:pPr marL="457200" indent="-457200">
                  <a:buFont typeface="Wingdings" panose="05000000000000000000" pitchFamily="2" charset="2"/>
                  <a:buChar char="Ø"/>
                </a:pPr>
                <a:r>
                  <a:rPr lang="en-US" sz="2800" dirty="0">
                    <a:solidFill>
                      <a:schemeClr val="tx1"/>
                    </a:solidFill>
                  </a:rPr>
                  <a:t>Current is the rate of flow of electron charge.</a:t>
                </a:r>
              </a:p>
              <a:p>
                <a:pPr marL="457200" indent="-457200">
                  <a:buFont typeface="Wingdings" panose="05000000000000000000" pitchFamily="2" charset="2"/>
                  <a:buChar char="Ø"/>
                </a:pPr>
                <a:r>
                  <a:rPr lang="en-US" sz="2800" dirty="0">
                    <a:solidFill>
                      <a:schemeClr val="tx1"/>
                    </a:solidFill>
                  </a:rPr>
                  <a:t>Measured in amperes </a:t>
                </a:r>
                <a14:m>
                  <m:oMath xmlns:m="http://schemas.openxmlformats.org/officeDocument/2006/math">
                    <m:d>
                      <m:dPr>
                        <m:ctrlPr>
                          <a:rPr lang="en-US" sz="2800" i="1" dirty="0" smtClean="0">
                            <a:solidFill>
                              <a:schemeClr val="tx1"/>
                            </a:solidFill>
                            <a:latin typeface="Cambria Math" panose="02040503050406030204" pitchFamily="18" charset="0"/>
                          </a:rPr>
                        </m:ctrlPr>
                      </m:dPr>
                      <m:e>
                        <m:r>
                          <a:rPr lang="en-US" sz="2800" i="1" dirty="0" smtClean="0">
                            <a:solidFill>
                              <a:schemeClr val="tx1"/>
                            </a:solidFill>
                            <a:latin typeface="Cambria Math" panose="02040503050406030204" pitchFamily="18" charset="0"/>
                          </a:rPr>
                          <m:t>𝐴</m:t>
                        </m:r>
                      </m:e>
                    </m:d>
                  </m:oMath>
                </a14:m>
                <a:endParaRPr lang="en-US" sz="2800" i="1" dirty="0">
                  <a:solidFill>
                    <a:schemeClr val="tx1"/>
                  </a:solidFill>
                  <a:latin typeface="Cambria Math" panose="02040503050406030204" pitchFamily="18" charset="0"/>
                </a:endParaRPr>
              </a:p>
              <a:p>
                <a:pPr marL="457200" indent="-457200">
                  <a:buFont typeface="Wingdings" panose="05000000000000000000" pitchFamily="2" charset="2"/>
                  <a:buChar char="Ø"/>
                </a:pPr>
                <a:endParaRPr lang="en-US" sz="2800" i="1" dirty="0">
                  <a:solidFill>
                    <a:schemeClr val="tx1"/>
                  </a:solidFill>
                  <a:latin typeface="Cambria Math" panose="02040503050406030204" pitchFamily="18" charset="0"/>
                </a:endParaRPr>
              </a:p>
              <a:p>
                <a:r>
                  <a:rPr lang="en-US" sz="2800" b="1" dirty="0"/>
                  <a:t>Resistance</a:t>
                </a:r>
              </a:p>
              <a:p>
                <a:pPr marL="457200" indent="-457200">
                  <a:buFont typeface="Wingdings" panose="05000000000000000000" pitchFamily="2" charset="2"/>
                  <a:buChar char="Ø"/>
                </a:pPr>
                <a:r>
                  <a:rPr lang="en-US" sz="2800" dirty="0"/>
                  <a:t>Resistance is the value of a resistor. </a:t>
                </a:r>
              </a:p>
              <a:p>
                <a:pPr marL="457200" indent="-457200">
                  <a:buFont typeface="Wingdings" panose="05000000000000000000" pitchFamily="2" charset="2"/>
                  <a:buChar char="Ø"/>
                </a:pPr>
                <a:r>
                  <a:rPr lang="en-US" sz="2800" dirty="0"/>
                  <a:t>A resistor is a device that impedes the flow of the current.</a:t>
                </a:r>
              </a:p>
              <a:p>
                <a:pPr marL="457200" indent="-457200">
                  <a:buFont typeface="Wingdings" panose="05000000000000000000" pitchFamily="2" charset="2"/>
                  <a:buChar char="Ø"/>
                </a:pPr>
                <a:r>
                  <a:rPr lang="en-US" sz="2800" dirty="0"/>
                  <a:t>Measured in ohms </a:t>
                </a:r>
                <a14:m>
                  <m:oMath xmlns:m="http://schemas.openxmlformats.org/officeDocument/2006/math">
                    <m:r>
                      <a:rPr lang="en-US" sz="2800" i="1" dirty="0">
                        <a:latin typeface="Cambria Math" panose="02040503050406030204" pitchFamily="18" charset="0"/>
                      </a:rPr>
                      <m:t>(</m:t>
                    </m:r>
                    <m:r>
                      <m:rPr>
                        <m:sty m:val="p"/>
                      </m:rPr>
                      <a:rPr lang="el-GR" sz="2800" dirty="0">
                        <a:latin typeface="Cambria Math" panose="02040503050406030204" pitchFamily="18" charset="0"/>
                      </a:rPr>
                      <m:t>Ω</m:t>
                    </m:r>
                    <m:r>
                      <a:rPr lang="en-US" sz="2800" i="1" dirty="0">
                        <a:latin typeface="Cambria Math" panose="02040503050406030204" pitchFamily="18" charset="0"/>
                      </a:rPr>
                      <m:t>)</m:t>
                    </m:r>
                  </m:oMath>
                </a14:m>
                <a:r>
                  <a:rPr lang="en-US" sz="2800" dirty="0"/>
                  <a:t>. </a:t>
                </a:r>
              </a:p>
              <a:p>
                <a:pPr/>
                <a14:m>
                  <m:oMathPara xmlns:m="http://schemas.openxmlformats.org/officeDocument/2006/math">
                    <m:oMathParaPr>
                      <m:jc m:val="centerGroup"/>
                    </m:oMathParaPr>
                    <m:oMath xmlns:m="http://schemas.openxmlformats.org/officeDocument/2006/math">
                      <m:r>
                        <a:rPr lang="en-US" sz="2800" i="1" dirty="0" smtClean="0">
                          <a:solidFill>
                            <a:schemeClr val="tx1"/>
                          </a:solidFill>
                          <a:latin typeface="Cambria Math" panose="02040503050406030204" pitchFamily="18" charset="0"/>
                        </a:rPr>
                        <m:t> </m:t>
                      </m:r>
                    </m:oMath>
                  </m:oMathPara>
                </a14:m>
                <a:endParaRPr lang="en-US" sz="2800" dirty="0">
                  <a:solidFill>
                    <a:schemeClr val="tx1"/>
                  </a:solidFill>
                </a:endParaRPr>
              </a:p>
            </p:txBody>
          </p:sp>
        </mc:Choice>
        <mc:Fallback xmlns="">
          <p:sp>
            <p:nvSpPr>
              <p:cNvPr id="4" name="TextBox 3"/>
              <p:cNvSpPr txBox="1">
                <a:spLocks noRot="1" noChangeAspect="1" noMove="1" noResize="1" noEditPoints="1" noAdjustHandles="1" noChangeArrowheads="1" noChangeShapeType="1" noTextEdit="1"/>
              </p:cNvSpPr>
              <p:nvPr/>
            </p:nvSpPr>
            <p:spPr>
              <a:xfrm>
                <a:off x="457200" y="1022351"/>
                <a:ext cx="8379849" cy="5262979"/>
              </a:xfrm>
              <a:prstGeom prst="rect">
                <a:avLst/>
              </a:prstGeom>
              <a:blipFill>
                <a:blip r:embed="rId2"/>
                <a:stretch>
                  <a:fillRect l="-1455" t="-1275" r="-2327"/>
                </a:stretch>
              </a:blipFill>
            </p:spPr>
            <p:txBody>
              <a:bodyPr/>
              <a:lstStyle/>
              <a:p>
                <a:r>
                  <a:rPr lang="en-US">
                    <a:noFill/>
                  </a:rPr>
                  <a:t> </a:t>
                </a:r>
              </a:p>
            </p:txBody>
          </p:sp>
        </mc:Fallback>
      </mc:AlternateContent>
      <p:sp>
        <p:nvSpPr>
          <p:cNvPr id="8" name="Title 1">
            <a:extLst>
              <a:ext uri="{FF2B5EF4-FFF2-40B4-BE49-F238E27FC236}">
                <a16:creationId xmlns:a16="http://schemas.microsoft.com/office/drawing/2014/main" xmlns="" id="{497C0B27-C061-4257-89DA-1048A138705E}"/>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Electrometer</a:t>
            </a:r>
          </a:p>
        </p:txBody>
      </p:sp>
    </p:spTree>
    <p:extLst>
      <p:ext uri="{BB962C8B-B14F-4D97-AF65-F5344CB8AC3E}">
        <p14:creationId xmlns:p14="http://schemas.microsoft.com/office/powerpoint/2010/main" val="26407128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561975" y="2669288"/>
            <a:ext cx="8406574" cy="3581400"/>
          </a:xfrm>
          <a:prstGeom prst="rect">
            <a:avLst/>
          </a:prstGeom>
        </p:spPr>
      </p:pic>
      <p:sp>
        <p:nvSpPr>
          <p:cNvPr id="2" name="Slide Number Placeholder 1"/>
          <p:cNvSpPr>
            <a:spLocks noGrp="1"/>
          </p:cNvSpPr>
          <p:nvPr>
            <p:ph type="sldNum" sz="quarter" idx="12"/>
          </p:nvPr>
        </p:nvSpPr>
        <p:spPr/>
        <p:txBody>
          <a:bodyPr/>
          <a:lstStyle/>
          <a:p>
            <a:fld id="{66C6DF91-F02A-4426-831C-89DA13591319}" type="slidenum">
              <a:rPr lang="en-US" smtClean="0"/>
              <a:t>12</a:t>
            </a:fld>
            <a:endParaRPr lang="en-US"/>
          </a:p>
        </p:txBody>
      </p:sp>
      <p:sp>
        <p:nvSpPr>
          <p:cNvPr id="5" name="TextBox 4"/>
          <p:cNvSpPr txBox="1"/>
          <p:nvPr/>
        </p:nvSpPr>
        <p:spPr>
          <a:xfrm>
            <a:off x="561975" y="1229076"/>
            <a:ext cx="8406574" cy="1323439"/>
          </a:xfrm>
          <a:prstGeom prst="rect">
            <a:avLst/>
          </a:prstGeom>
          <a:noFill/>
        </p:spPr>
        <p:txBody>
          <a:bodyPr wrap="square" rtlCol="0">
            <a:spAutoFit/>
          </a:bodyPr>
          <a:lstStyle/>
          <a:p>
            <a:r>
              <a:rPr lang="en-US" sz="2800" b="1" u="sng" dirty="0"/>
              <a:t>Operation Procedure</a:t>
            </a:r>
          </a:p>
          <a:p>
            <a:r>
              <a:rPr lang="en-US" sz="2600" dirty="0"/>
              <a:t>Example: </a:t>
            </a:r>
          </a:p>
          <a:p>
            <a:r>
              <a:rPr lang="en-US" sz="2600" dirty="0"/>
              <a:t>Insulation Resistance of a Single Battery Module Test</a:t>
            </a:r>
          </a:p>
        </p:txBody>
      </p:sp>
      <p:sp>
        <p:nvSpPr>
          <p:cNvPr id="7" name="TextBox 6"/>
          <p:cNvSpPr txBox="1"/>
          <p:nvPr/>
        </p:nvSpPr>
        <p:spPr>
          <a:xfrm>
            <a:off x="593725" y="5892582"/>
            <a:ext cx="8006525" cy="646331"/>
          </a:xfrm>
          <a:prstGeom prst="rect">
            <a:avLst/>
          </a:prstGeom>
          <a:noFill/>
        </p:spPr>
        <p:txBody>
          <a:bodyPr wrap="square" rtlCol="0">
            <a:spAutoFit/>
          </a:bodyPr>
          <a:lstStyle/>
          <a:p>
            <a:r>
              <a:rPr lang="en-US" b="1" dirty="0"/>
              <a:t>Figure 3: Test setup for measuring insulation resistance of the battery module [5]. </a:t>
            </a:r>
          </a:p>
        </p:txBody>
      </p:sp>
      <p:sp>
        <p:nvSpPr>
          <p:cNvPr id="9" name="Title 1">
            <a:extLst>
              <a:ext uri="{FF2B5EF4-FFF2-40B4-BE49-F238E27FC236}">
                <a16:creationId xmlns:a16="http://schemas.microsoft.com/office/drawing/2014/main" xmlns="" id="{32F16743-24B0-4FF6-BE87-68C8D6CB8759}"/>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Electrometer</a:t>
            </a:r>
          </a:p>
        </p:txBody>
      </p:sp>
    </p:spTree>
    <p:extLst>
      <p:ext uri="{BB962C8B-B14F-4D97-AF65-F5344CB8AC3E}">
        <p14:creationId xmlns:p14="http://schemas.microsoft.com/office/powerpoint/2010/main" val="232349949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13</a:t>
            </a:fld>
            <a:endParaRPr lang="en-US"/>
          </a:p>
        </p:txBody>
      </p:sp>
      <p:sp>
        <p:nvSpPr>
          <p:cNvPr id="11" name="Title 1">
            <a:extLst>
              <a:ext uri="{FF2B5EF4-FFF2-40B4-BE49-F238E27FC236}">
                <a16:creationId xmlns:a16="http://schemas.microsoft.com/office/drawing/2014/main" xmlns="" id="{6A5E1F6D-6E19-40BE-965D-DA7229BEE32C}"/>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Electrometer</a:t>
            </a:r>
          </a:p>
        </p:txBody>
      </p:sp>
      <p:sp>
        <p:nvSpPr>
          <p:cNvPr id="12" name="TextBox 11">
            <a:extLst>
              <a:ext uri="{FF2B5EF4-FFF2-40B4-BE49-F238E27FC236}">
                <a16:creationId xmlns:a16="http://schemas.microsoft.com/office/drawing/2014/main" xmlns="" id="{69538973-5B50-49E2-8ED2-08062BC289A4}"/>
              </a:ext>
            </a:extLst>
          </p:cNvPr>
          <p:cNvSpPr txBox="1"/>
          <p:nvPr/>
        </p:nvSpPr>
        <p:spPr>
          <a:xfrm>
            <a:off x="561975" y="1282344"/>
            <a:ext cx="8124825" cy="5693866"/>
          </a:xfrm>
          <a:prstGeom prst="rect">
            <a:avLst/>
          </a:prstGeom>
          <a:noFill/>
        </p:spPr>
        <p:txBody>
          <a:bodyPr wrap="square" rtlCol="0">
            <a:spAutoFit/>
          </a:bodyPr>
          <a:lstStyle/>
          <a:p>
            <a:r>
              <a:rPr lang="en-US" sz="2800" b="1" u="sng" dirty="0"/>
              <a:t>Operation Procedure</a:t>
            </a:r>
          </a:p>
          <a:p>
            <a:r>
              <a:rPr lang="en-US" sz="2600" dirty="0"/>
              <a:t>Example: </a:t>
            </a:r>
          </a:p>
          <a:p>
            <a:r>
              <a:rPr lang="en-US" sz="2600" dirty="0"/>
              <a:t>Insulation Resistance of a Single Battery Module Test</a:t>
            </a:r>
          </a:p>
          <a:p>
            <a:endParaRPr lang="en-US" sz="2600" dirty="0"/>
          </a:p>
          <a:p>
            <a:pPr marL="342900" indent="-342900">
              <a:buFont typeface="Wingdings" panose="05000000000000000000" pitchFamily="2" charset="2"/>
              <a:buChar char="Ø"/>
            </a:pPr>
            <a:r>
              <a:rPr lang="en-US" sz="2600" dirty="0"/>
              <a:t>The insulation resistance test is conducted in order to determine if there are any imperfections or fractures due to dirt and or moisture [5]. </a:t>
            </a:r>
          </a:p>
          <a:p>
            <a:pPr marL="342900" indent="-342900">
              <a:buFont typeface="Wingdings" panose="05000000000000000000" pitchFamily="2" charset="2"/>
              <a:buChar char="Ø"/>
            </a:pPr>
            <a:endParaRPr lang="en-US" sz="2600" dirty="0"/>
          </a:p>
          <a:p>
            <a:pPr marL="342900" indent="-342900">
              <a:buFont typeface="Wingdings" panose="05000000000000000000" pitchFamily="2" charset="2"/>
              <a:buChar char="Ø"/>
            </a:pPr>
            <a:r>
              <a:rPr lang="en-US" sz="2600" dirty="0"/>
              <a:t>The test setup is shown in Figure 3. The electrometer is connected between the short-circuited terminals and the cooling fins of the battery [5]. </a:t>
            </a:r>
          </a:p>
          <a:p>
            <a:endParaRPr lang="en-US" sz="2400" dirty="0">
              <a:solidFill>
                <a:schemeClr val="accent2">
                  <a:lumMod val="75000"/>
                </a:schemeClr>
              </a:solidFill>
            </a:endParaRPr>
          </a:p>
          <a:p>
            <a:endParaRPr lang="en-US" sz="2600" dirty="0"/>
          </a:p>
        </p:txBody>
      </p:sp>
    </p:spTree>
    <p:extLst>
      <p:ext uri="{BB962C8B-B14F-4D97-AF65-F5344CB8AC3E}">
        <p14:creationId xmlns:p14="http://schemas.microsoft.com/office/powerpoint/2010/main" val="285873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14</a:t>
            </a:fld>
            <a:endParaRPr lang="en-US"/>
          </a:p>
        </p:txBody>
      </p:sp>
      <p:sp>
        <p:nvSpPr>
          <p:cNvPr id="4" name="TextBox 3"/>
          <p:cNvSpPr txBox="1"/>
          <p:nvPr/>
        </p:nvSpPr>
        <p:spPr>
          <a:xfrm>
            <a:off x="545977" y="1294865"/>
            <a:ext cx="8382000" cy="4524315"/>
          </a:xfrm>
          <a:prstGeom prst="rect">
            <a:avLst/>
          </a:prstGeom>
          <a:noFill/>
        </p:spPr>
        <p:txBody>
          <a:bodyPr wrap="square" rtlCol="0">
            <a:spAutoFit/>
          </a:bodyPr>
          <a:lstStyle/>
          <a:p>
            <a:r>
              <a:rPr lang="en-US" sz="2800" b="1" u="sng" dirty="0"/>
              <a:t>Operation Procedure</a:t>
            </a:r>
            <a:endParaRPr lang="en-US" sz="2600" b="1" u="sng" dirty="0"/>
          </a:p>
          <a:p>
            <a:r>
              <a:rPr lang="en-US" sz="2600" dirty="0"/>
              <a:t>Example: </a:t>
            </a:r>
          </a:p>
          <a:p>
            <a:r>
              <a:rPr lang="en-US" sz="2600" dirty="0"/>
              <a:t>Insulation Resistance of a Single Battery Module Test</a:t>
            </a:r>
          </a:p>
          <a:p>
            <a:endParaRPr lang="en-US" sz="2600" dirty="0"/>
          </a:p>
          <a:p>
            <a:pPr marL="457200" indent="-457200">
              <a:buFont typeface="Wingdings" panose="05000000000000000000" pitchFamily="2" charset="2"/>
              <a:buChar char="Ø"/>
            </a:pPr>
            <a:r>
              <a:rPr lang="en-US" sz="2600" dirty="0"/>
              <a:t>A minimum of two test voltages is recommended when measuring the resistance value of the battery module [5]. </a:t>
            </a:r>
          </a:p>
          <a:p>
            <a:pPr marL="457200" indent="-457200">
              <a:buFont typeface="Wingdings" panose="05000000000000000000" pitchFamily="2" charset="2"/>
              <a:buChar char="Ø"/>
            </a:pPr>
            <a:endParaRPr lang="en-US" sz="2600" dirty="0"/>
          </a:p>
          <a:p>
            <a:pPr marL="457200" indent="-457200">
              <a:buFont typeface="Wingdings" panose="05000000000000000000" pitchFamily="2" charset="2"/>
              <a:buChar char="Ø"/>
            </a:pPr>
            <a:r>
              <a:rPr lang="en-US" sz="2600" dirty="0"/>
              <a:t>Full details on the operation of the electrometer is described in the handout page 2-18 to 2-45 . </a:t>
            </a:r>
          </a:p>
          <a:p>
            <a:endParaRPr lang="en-US" sz="2600" dirty="0"/>
          </a:p>
        </p:txBody>
      </p:sp>
      <p:sp>
        <p:nvSpPr>
          <p:cNvPr id="9" name="Title 1">
            <a:extLst>
              <a:ext uri="{FF2B5EF4-FFF2-40B4-BE49-F238E27FC236}">
                <a16:creationId xmlns:a16="http://schemas.microsoft.com/office/drawing/2014/main" xmlns="" id="{D135C2D7-5CE3-4A0E-A13D-D13462210D0B}"/>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Electrometer</a:t>
            </a:r>
          </a:p>
        </p:txBody>
      </p:sp>
    </p:spTree>
    <p:extLst>
      <p:ext uri="{BB962C8B-B14F-4D97-AF65-F5344CB8AC3E}">
        <p14:creationId xmlns:p14="http://schemas.microsoft.com/office/powerpoint/2010/main" val="183839486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40374" y="2530561"/>
            <a:ext cx="3935895" cy="3885110"/>
          </a:xfrm>
          <a:prstGeom prst="rect">
            <a:avLst/>
          </a:prstGeom>
        </p:spPr>
      </p:pic>
      <p:sp>
        <p:nvSpPr>
          <p:cNvPr id="3" name="Slide Number Placeholder 2"/>
          <p:cNvSpPr>
            <a:spLocks noGrp="1"/>
          </p:cNvSpPr>
          <p:nvPr>
            <p:ph type="sldNum" sz="quarter" idx="12"/>
          </p:nvPr>
        </p:nvSpPr>
        <p:spPr/>
        <p:txBody>
          <a:bodyPr/>
          <a:lstStyle/>
          <a:p>
            <a:fld id="{66C6DF91-F02A-4426-831C-89DA13591319}" type="slidenum">
              <a:rPr lang="en-US" smtClean="0">
                <a:solidFill>
                  <a:schemeClr val="tx1"/>
                </a:solidFill>
              </a:rPr>
              <a:t>15</a:t>
            </a:fld>
            <a:endParaRPr lang="en-US">
              <a:solidFill>
                <a:schemeClr val="tx1"/>
              </a:solidFill>
            </a:endParaRPr>
          </a:p>
        </p:txBody>
      </p:sp>
      <p:sp>
        <p:nvSpPr>
          <p:cNvPr id="5" name="TextBox 4"/>
          <p:cNvSpPr txBox="1"/>
          <p:nvPr/>
        </p:nvSpPr>
        <p:spPr>
          <a:xfrm>
            <a:off x="185531" y="1107742"/>
            <a:ext cx="8653670" cy="1384995"/>
          </a:xfrm>
          <a:prstGeom prst="rect">
            <a:avLst/>
          </a:prstGeom>
          <a:noFill/>
        </p:spPr>
        <p:txBody>
          <a:bodyPr wrap="square" rtlCol="0">
            <a:spAutoFit/>
          </a:bodyPr>
          <a:lstStyle/>
          <a:p>
            <a:r>
              <a:rPr lang="en-US" sz="2800" dirty="0"/>
              <a:t>A Digital Multi-Meter is a device similar to the Electrometer in that it has the ability to measure voltage, current and resistance but not the charge [6].  </a:t>
            </a:r>
          </a:p>
        </p:txBody>
      </p:sp>
      <p:sp>
        <p:nvSpPr>
          <p:cNvPr id="7" name="TextBox 6"/>
          <p:cNvSpPr txBox="1"/>
          <p:nvPr/>
        </p:nvSpPr>
        <p:spPr>
          <a:xfrm>
            <a:off x="1200720" y="6348505"/>
            <a:ext cx="6025702" cy="369332"/>
          </a:xfrm>
          <a:prstGeom prst="rect">
            <a:avLst/>
          </a:prstGeom>
          <a:noFill/>
        </p:spPr>
        <p:txBody>
          <a:bodyPr wrap="square" rtlCol="0">
            <a:spAutoFit/>
          </a:bodyPr>
          <a:lstStyle/>
          <a:p>
            <a:r>
              <a:rPr lang="en-US" b="1" dirty="0"/>
              <a:t>Figure 4: Various types of digital multi-meters [6,7] </a:t>
            </a:r>
          </a:p>
        </p:txBody>
      </p:sp>
      <p:pic>
        <p:nvPicPr>
          <p:cNvPr id="9" name="Picture 8"/>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26314" y="2533103"/>
            <a:ext cx="2029606" cy="3782880"/>
          </a:xfrm>
          <a:prstGeom prst="rect">
            <a:avLst/>
          </a:prstGeom>
        </p:spPr>
      </p:pic>
      <p:sp>
        <p:nvSpPr>
          <p:cNvPr id="10" name="Title 1">
            <a:extLst>
              <a:ext uri="{FF2B5EF4-FFF2-40B4-BE49-F238E27FC236}">
                <a16:creationId xmlns:a16="http://schemas.microsoft.com/office/drawing/2014/main" xmlns="" id="{4F209E41-BD24-4896-9AF9-4984C38F3AB4}"/>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Digital Multi-Meter</a:t>
            </a:r>
          </a:p>
        </p:txBody>
      </p:sp>
    </p:spTree>
    <p:extLst>
      <p:ext uri="{BB962C8B-B14F-4D97-AF65-F5344CB8AC3E}">
        <p14:creationId xmlns:p14="http://schemas.microsoft.com/office/powerpoint/2010/main" val="46971313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6C6DF91-F02A-4426-831C-89DA13591319}" type="slidenum">
              <a:rPr lang="en-US" smtClean="0">
                <a:solidFill>
                  <a:schemeClr val="tx1"/>
                </a:solidFill>
              </a:rPr>
              <a:t>16</a:t>
            </a:fld>
            <a:endParaRPr lang="en-US">
              <a:solidFill>
                <a:schemeClr val="tx1"/>
              </a:solidFill>
            </a:endParaRPr>
          </a:p>
        </p:txBody>
      </p:sp>
      <p:sp>
        <p:nvSpPr>
          <p:cNvPr id="6" name="TextBox 5"/>
          <p:cNvSpPr txBox="1"/>
          <p:nvPr/>
        </p:nvSpPr>
        <p:spPr>
          <a:xfrm>
            <a:off x="408473" y="1364374"/>
            <a:ext cx="7913892" cy="4401205"/>
          </a:xfrm>
          <a:prstGeom prst="rect">
            <a:avLst/>
          </a:prstGeom>
          <a:noFill/>
        </p:spPr>
        <p:txBody>
          <a:bodyPr wrap="square" rtlCol="0">
            <a:spAutoFit/>
          </a:bodyPr>
          <a:lstStyle/>
          <a:p>
            <a:r>
              <a:rPr lang="en-US" sz="2800" b="1" u="sng" dirty="0"/>
              <a:t>Description</a:t>
            </a:r>
          </a:p>
          <a:p>
            <a:endParaRPr lang="en-US" sz="2800" dirty="0"/>
          </a:p>
          <a:p>
            <a:r>
              <a:rPr lang="en-US" sz="2800" dirty="0"/>
              <a:t>The difference between the digital multi-meter and the electrometer is that the digital multi-meter is not as sensitive as the electrometer.</a:t>
            </a:r>
          </a:p>
          <a:p>
            <a:endParaRPr lang="en-US" sz="2800" dirty="0"/>
          </a:p>
          <a:p>
            <a:r>
              <a:rPr lang="en-US" sz="2800" dirty="0"/>
              <a:t>This results in the digital multi-meter having a limited capacity to measure only smaller ranges of voltage, current and resistance [8]. </a:t>
            </a:r>
          </a:p>
          <a:p>
            <a:r>
              <a:rPr lang="en-US" sz="2800" dirty="0"/>
              <a:t> </a:t>
            </a:r>
          </a:p>
        </p:txBody>
      </p:sp>
      <p:sp>
        <p:nvSpPr>
          <p:cNvPr id="10" name="Title 1">
            <a:extLst>
              <a:ext uri="{FF2B5EF4-FFF2-40B4-BE49-F238E27FC236}">
                <a16:creationId xmlns:a16="http://schemas.microsoft.com/office/drawing/2014/main" xmlns="" id="{4722ED23-44A3-4F9F-A55B-F597A7F3FC54}"/>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Digital Multi-Meter</a:t>
            </a:r>
          </a:p>
        </p:txBody>
      </p:sp>
    </p:spTree>
    <p:extLst>
      <p:ext uri="{BB962C8B-B14F-4D97-AF65-F5344CB8AC3E}">
        <p14:creationId xmlns:p14="http://schemas.microsoft.com/office/powerpoint/2010/main" val="209999065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17</a:t>
            </a:fld>
            <a:endParaRPr lang="en-US">
              <a:solidFill>
                <a:schemeClr val="tx1"/>
              </a:solidFill>
            </a:endParaRPr>
          </a:p>
        </p:txBody>
      </p:sp>
      <mc:AlternateContent xmlns:mc="http://schemas.openxmlformats.org/markup-compatibility/2006" xmlns:a14="http://schemas.microsoft.com/office/drawing/2010/main">
        <mc:Choice Requires="a14">
          <p:sp>
            <p:nvSpPr>
              <p:cNvPr id="5" name="TextBox 4"/>
              <p:cNvSpPr txBox="1"/>
              <p:nvPr/>
            </p:nvSpPr>
            <p:spPr>
              <a:xfrm>
                <a:off x="452120" y="954484"/>
                <a:ext cx="9011477" cy="6494085"/>
              </a:xfrm>
              <a:prstGeom prst="rect">
                <a:avLst/>
              </a:prstGeom>
              <a:noFill/>
            </p:spPr>
            <p:txBody>
              <a:bodyPr wrap="square" rtlCol="0">
                <a:spAutoFit/>
              </a:bodyPr>
              <a:lstStyle/>
              <a:p>
                <a:r>
                  <a:rPr lang="en-US" sz="2800" b="1" u="sng" dirty="0"/>
                  <a:t>Parameters</a:t>
                </a:r>
              </a:p>
              <a:p>
                <a:endParaRPr lang="en-US" sz="2600" b="1" dirty="0">
                  <a:solidFill>
                    <a:schemeClr val="tx1"/>
                  </a:solidFill>
                </a:endParaRPr>
              </a:p>
              <a:p>
                <a:r>
                  <a:rPr lang="en-US" sz="2600" b="1" dirty="0">
                    <a:solidFill>
                      <a:schemeClr val="tx1"/>
                    </a:solidFill>
                  </a:rPr>
                  <a:t>Voltage </a:t>
                </a:r>
              </a:p>
              <a:p>
                <a:pPr marL="457200" indent="-457200">
                  <a:buFont typeface="Wingdings" panose="05000000000000000000" pitchFamily="2" charset="2"/>
                  <a:buChar char="Ø"/>
                </a:pPr>
                <a:r>
                  <a:rPr lang="en-US" sz="2600" dirty="0">
                    <a:solidFill>
                      <a:schemeClr val="tx1"/>
                    </a:solidFill>
                  </a:rPr>
                  <a:t>The electric potential (also referred to as the electric difference).</a:t>
                </a:r>
              </a:p>
              <a:p>
                <a:pPr marL="457200" indent="-457200">
                  <a:buFont typeface="Wingdings" panose="05000000000000000000" pitchFamily="2" charset="2"/>
                  <a:buChar char="Ø"/>
                </a:pPr>
                <a:r>
                  <a:rPr lang="en-US" sz="2600" dirty="0">
                    <a:solidFill>
                      <a:schemeClr val="tx1"/>
                    </a:solidFill>
                  </a:rPr>
                  <a:t>Measured in volts</a:t>
                </a:r>
                <a14:m>
                  <m:oMath xmlns:m="http://schemas.openxmlformats.org/officeDocument/2006/math">
                    <m:r>
                      <a:rPr lang="en-US" sz="2600" dirty="0" smtClean="0">
                        <a:solidFill>
                          <a:schemeClr val="tx1"/>
                        </a:solidFill>
                        <a:latin typeface="Cambria Math" panose="02040503050406030204" pitchFamily="18" charset="0"/>
                      </a:rPr>
                      <m:t> </m:t>
                    </m:r>
                    <m:d>
                      <m:dPr>
                        <m:ctrlPr>
                          <a:rPr lang="en-US" sz="2600" b="0" i="1" dirty="0" smtClean="0">
                            <a:solidFill>
                              <a:schemeClr val="tx1"/>
                            </a:solidFill>
                            <a:latin typeface="Cambria Math" panose="02040503050406030204" pitchFamily="18" charset="0"/>
                          </a:rPr>
                        </m:ctrlPr>
                      </m:dPr>
                      <m:e>
                        <m:r>
                          <a:rPr lang="en-US" sz="2600" b="0" i="1" dirty="0" smtClean="0">
                            <a:solidFill>
                              <a:schemeClr val="tx1"/>
                            </a:solidFill>
                            <a:latin typeface="Cambria Math" panose="02040503050406030204" pitchFamily="18" charset="0"/>
                          </a:rPr>
                          <m:t>𝑉</m:t>
                        </m:r>
                      </m:e>
                    </m:d>
                  </m:oMath>
                </a14:m>
                <a:endParaRPr lang="en-US" sz="2600" dirty="0">
                  <a:solidFill>
                    <a:schemeClr val="tx1"/>
                  </a:solidFill>
                </a:endParaRPr>
              </a:p>
              <a:p>
                <a:r>
                  <a:rPr lang="en-US" sz="2600" b="1" dirty="0"/>
                  <a:t>Resistance</a:t>
                </a:r>
              </a:p>
              <a:p>
                <a:pPr marL="457200" indent="-457200">
                  <a:buFont typeface="Wingdings" panose="05000000000000000000" pitchFamily="2" charset="2"/>
                  <a:buChar char="Ø"/>
                </a:pPr>
                <a:r>
                  <a:rPr lang="en-US" sz="2600" dirty="0"/>
                  <a:t>The value of a resistor. </a:t>
                </a:r>
              </a:p>
              <a:p>
                <a:pPr marL="457200" indent="-457200">
                  <a:buFont typeface="Wingdings" panose="05000000000000000000" pitchFamily="2" charset="2"/>
                  <a:buChar char="Ø"/>
                </a:pPr>
                <a:r>
                  <a:rPr lang="en-US" sz="2600" dirty="0"/>
                  <a:t>A resistor is a device that impedes the flow of the current.</a:t>
                </a:r>
              </a:p>
              <a:p>
                <a:pPr marL="457200" indent="-457200">
                  <a:buFont typeface="Wingdings" panose="05000000000000000000" pitchFamily="2" charset="2"/>
                  <a:buChar char="Ø"/>
                </a:pPr>
                <a:r>
                  <a:rPr lang="en-US" sz="2600" dirty="0"/>
                  <a:t>Measured in ohms </a:t>
                </a:r>
                <a14:m>
                  <m:oMath xmlns:m="http://schemas.openxmlformats.org/officeDocument/2006/math">
                    <m:r>
                      <a:rPr lang="en-US" sz="2600" i="1" dirty="0">
                        <a:latin typeface="Cambria Math" panose="02040503050406030204" pitchFamily="18" charset="0"/>
                      </a:rPr>
                      <m:t>(</m:t>
                    </m:r>
                    <m:r>
                      <m:rPr>
                        <m:sty m:val="p"/>
                      </m:rPr>
                      <a:rPr lang="el-GR" sz="2600" dirty="0">
                        <a:latin typeface="Cambria Math" panose="02040503050406030204" pitchFamily="18" charset="0"/>
                      </a:rPr>
                      <m:t>Ω</m:t>
                    </m:r>
                    <m:r>
                      <a:rPr lang="en-US" sz="2600" i="1" dirty="0">
                        <a:latin typeface="Cambria Math" panose="02040503050406030204" pitchFamily="18" charset="0"/>
                      </a:rPr>
                      <m:t>)</m:t>
                    </m:r>
                  </m:oMath>
                </a14:m>
                <a:r>
                  <a:rPr lang="en-US" sz="2600" dirty="0"/>
                  <a:t>. </a:t>
                </a:r>
              </a:p>
              <a:p>
                <a:r>
                  <a:rPr lang="en-US" sz="2600" b="1" dirty="0"/>
                  <a:t>Current</a:t>
                </a:r>
              </a:p>
              <a:p>
                <a:pPr marL="457200" indent="-457200">
                  <a:buFont typeface="Wingdings" panose="05000000000000000000" pitchFamily="2" charset="2"/>
                  <a:buChar char="Ø"/>
                </a:pPr>
                <a:r>
                  <a:rPr lang="en-US" sz="2600" dirty="0"/>
                  <a:t>The rate of flow of charge.</a:t>
                </a:r>
              </a:p>
              <a:p>
                <a:pPr marL="457200" indent="-457200">
                  <a:buFont typeface="Wingdings" panose="05000000000000000000" pitchFamily="2" charset="2"/>
                  <a:buChar char="Ø"/>
                </a:pPr>
                <a:r>
                  <a:rPr lang="en-US" sz="2600" dirty="0"/>
                  <a:t>Measured in amperes </a:t>
                </a:r>
                <a14:m>
                  <m:oMath xmlns:m="http://schemas.openxmlformats.org/officeDocument/2006/math">
                    <m:r>
                      <a:rPr lang="en-US" sz="2600" i="1" dirty="0">
                        <a:latin typeface="Cambria Math" panose="02040503050406030204" pitchFamily="18" charset="0"/>
                      </a:rPr>
                      <m:t>(</m:t>
                    </m:r>
                    <m:r>
                      <a:rPr lang="en-US" sz="2600" i="1" dirty="0">
                        <a:latin typeface="Cambria Math" panose="02040503050406030204" pitchFamily="18" charset="0"/>
                      </a:rPr>
                      <m:t>𝐴</m:t>
                    </m:r>
                    <m:r>
                      <a:rPr lang="en-US" sz="2600" i="1" dirty="0">
                        <a:latin typeface="Cambria Math" panose="02040503050406030204" pitchFamily="18" charset="0"/>
                      </a:rPr>
                      <m:t>) </m:t>
                    </m:r>
                  </m:oMath>
                </a14:m>
                <a:endParaRPr lang="en-US" sz="2600" dirty="0"/>
              </a:p>
              <a:p>
                <a:endParaRPr lang="en-US" sz="2600" dirty="0"/>
              </a:p>
              <a:p>
                <a:endParaRPr lang="en-US" sz="2600"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52120" y="954484"/>
                <a:ext cx="9011477" cy="6494085"/>
              </a:xfrm>
              <a:prstGeom prst="rect">
                <a:avLst/>
              </a:prstGeom>
              <a:blipFill>
                <a:blip r:embed="rId2"/>
                <a:stretch>
                  <a:fillRect l="-1353" t="-1033"/>
                </a:stretch>
              </a:blipFill>
            </p:spPr>
            <p:txBody>
              <a:bodyPr/>
              <a:lstStyle/>
              <a:p>
                <a:r>
                  <a:rPr lang="en-US">
                    <a:noFill/>
                  </a:rPr>
                  <a:t> </a:t>
                </a:r>
              </a:p>
            </p:txBody>
          </p:sp>
        </mc:Fallback>
      </mc:AlternateContent>
      <p:sp>
        <p:nvSpPr>
          <p:cNvPr id="10" name="Title 1">
            <a:extLst>
              <a:ext uri="{FF2B5EF4-FFF2-40B4-BE49-F238E27FC236}">
                <a16:creationId xmlns:a16="http://schemas.microsoft.com/office/drawing/2014/main" xmlns="" id="{8A74918A-C3BC-468B-878A-E40945D25F9A}"/>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Digital Multi-Meter</a:t>
            </a:r>
          </a:p>
        </p:txBody>
      </p:sp>
    </p:spTree>
    <p:extLst>
      <p:ext uri="{BB962C8B-B14F-4D97-AF65-F5344CB8AC3E}">
        <p14:creationId xmlns:p14="http://schemas.microsoft.com/office/powerpoint/2010/main" val="866506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18</a:t>
            </a:fld>
            <a:endParaRPr lang="en-US"/>
          </a:p>
        </p:txBody>
      </p:sp>
      <p:sp>
        <p:nvSpPr>
          <p:cNvPr id="4" name="TextBox 3"/>
          <p:cNvSpPr txBox="1"/>
          <p:nvPr/>
        </p:nvSpPr>
        <p:spPr>
          <a:xfrm>
            <a:off x="396737" y="1236819"/>
            <a:ext cx="8534199" cy="1261884"/>
          </a:xfrm>
          <a:prstGeom prst="rect">
            <a:avLst/>
          </a:prstGeom>
          <a:noFill/>
        </p:spPr>
        <p:txBody>
          <a:bodyPr wrap="square" rtlCol="0">
            <a:spAutoFit/>
          </a:bodyPr>
          <a:lstStyle/>
          <a:p>
            <a:r>
              <a:rPr lang="en-US" sz="2400" b="1" u="sng" dirty="0"/>
              <a:t>Operation Procedure</a:t>
            </a:r>
          </a:p>
          <a:p>
            <a:r>
              <a:rPr lang="en-US" sz="2600" dirty="0"/>
              <a:t>Example: Brake Switch Testing</a:t>
            </a:r>
          </a:p>
          <a:p>
            <a:endParaRPr lang="en-US" sz="2600" b="1" u="sng" dirty="0"/>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474833" y="2068496"/>
            <a:ext cx="5294442" cy="4381305"/>
          </a:xfrm>
          <a:prstGeom prst="rect">
            <a:avLst/>
          </a:prstGeom>
        </p:spPr>
      </p:pic>
      <p:sp>
        <p:nvSpPr>
          <p:cNvPr id="8" name="TextBox 7"/>
          <p:cNvSpPr txBox="1"/>
          <p:nvPr/>
        </p:nvSpPr>
        <p:spPr>
          <a:xfrm>
            <a:off x="1259628" y="6454009"/>
            <a:ext cx="6890072" cy="369332"/>
          </a:xfrm>
          <a:prstGeom prst="rect">
            <a:avLst/>
          </a:prstGeom>
          <a:noFill/>
        </p:spPr>
        <p:txBody>
          <a:bodyPr wrap="square" rtlCol="0">
            <a:spAutoFit/>
          </a:bodyPr>
          <a:lstStyle/>
          <a:p>
            <a:r>
              <a:rPr lang="en-US" b="1" dirty="0"/>
              <a:t>Figure 5: Digital multimeter connected to a brake pedal [9]</a:t>
            </a:r>
          </a:p>
        </p:txBody>
      </p:sp>
      <p:sp>
        <p:nvSpPr>
          <p:cNvPr id="10" name="Title 1">
            <a:extLst>
              <a:ext uri="{FF2B5EF4-FFF2-40B4-BE49-F238E27FC236}">
                <a16:creationId xmlns:a16="http://schemas.microsoft.com/office/drawing/2014/main" xmlns="" id="{03C3CDE3-CC89-48E4-A935-420A6CBDAEC9}"/>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Digital Multi-Meter</a:t>
            </a:r>
          </a:p>
        </p:txBody>
      </p:sp>
    </p:spTree>
    <p:extLst>
      <p:ext uri="{BB962C8B-B14F-4D97-AF65-F5344CB8AC3E}">
        <p14:creationId xmlns:p14="http://schemas.microsoft.com/office/powerpoint/2010/main" val="224586966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19</a:t>
            </a:fld>
            <a:endParaRPr lang="en-US"/>
          </a:p>
        </p:txBody>
      </p:sp>
      <p:sp>
        <p:nvSpPr>
          <p:cNvPr id="9" name="Title 1">
            <a:extLst>
              <a:ext uri="{FF2B5EF4-FFF2-40B4-BE49-F238E27FC236}">
                <a16:creationId xmlns:a16="http://schemas.microsoft.com/office/drawing/2014/main" xmlns="" id="{A12590E5-79BE-4D14-9D76-FE937B351FC9}"/>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Digital Multi-Meter</a:t>
            </a:r>
          </a:p>
        </p:txBody>
      </p:sp>
      <p:sp>
        <p:nvSpPr>
          <p:cNvPr id="12" name="TextBox 11">
            <a:extLst>
              <a:ext uri="{FF2B5EF4-FFF2-40B4-BE49-F238E27FC236}">
                <a16:creationId xmlns:a16="http://schemas.microsoft.com/office/drawing/2014/main" xmlns="" id="{2CD32C19-778C-428A-9A3E-6E2C5E1E924A}"/>
              </a:ext>
            </a:extLst>
          </p:cNvPr>
          <p:cNvSpPr txBox="1"/>
          <p:nvPr/>
        </p:nvSpPr>
        <p:spPr>
          <a:xfrm>
            <a:off x="396737" y="1236819"/>
            <a:ext cx="8290063" cy="6771084"/>
          </a:xfrm>
          <a:prstGeom prst="rect">
            <a:avLst/>
          </a:prstGeom>
          <a:noFill/>
        </p:spPr>
        <p:txBody>
          <a:bodyPr wrap="square" rtlCol="0">
            <a:spAutoFit/>
          </a:bodyPr>
          <a:lstStyle/>
          <a:p>
            <a:r>
              <a:rPr lang="en-US" sz="2800" b="1" u="sng" dirty="0"/>
              <a:t>Operation Procedure </a:t>
            </a:r>
          </a:p>
          <a:p>
            <a:r>
              <a:rPr lang="en-US" sz="2600" dirty="0"/>
              <a:t>Example: Brake Switch Testing</a:t>
            </a:r>
          </a:p>
          <a:p>
            <a:endParaRPr lang="en-US" sz="2800" b="1" dirty="0"/>
          </a:p>
          <a:p>
            <a:pPr marL="457200" indent="-457200">
              <a:buFont typeface="Wingdings" panose="05000000000000000000" pitchFamily="2" charset="2"/>
              <a:buChar char="Ø"/>
            </a:pPr>
            <a:r>
              <a:rPr lang="en-US" sz="2800" dirty="0"/>
              <a:t>Brake light switches are normally open. This means that when the pedal is depressed, the contact closes causing a complete circuit to form resulting in brake illumination [9]</a:t>
            </a:r>
          </a:p>
          <a:p>
            <a:pPr marL="457200" indent="-457200">
              <a:buFont typeface="Wingdings" panose="05000000000000000000" pitchFamily="2" charset="2"/>
              <a:buChar char="Ø"/>
            </a:pPr>
            <a:r>
              <a:rPr lang="en-US" sz="2800" dirty="0"/>
              <a:t>First check if the brake switch is adjusted properly before attempting to measure the voltage [9]. After checking the brake switch , apply a voltage to the circuit.</a:t>
            </a:r>
          </a:p>
          <a:p>
            <a:pPr marL="457200" indent="-457200">
              <a:buFont typeface="Wingdings" panose="05000000000000000000" pitchFamily="2" charset="2"/>
              <a:buChar char="Ø"/>
            </a:pPr>
            <a:r>
              <a:rPr lang="en-US" sz="2800" dirty="0"/>
              <a:t>Connect the DMM similar to Figure 5</a:t>
            </a:r>
          </a:p>
          <a:p>
            <a:pPr marL="457200" indent="-457200">
              <a:buFont typeface="Wingdings" panose="05000000000000000000" pitchFamily="2" charset="2"/>
              <a:buChar char="Ø"/>
            </a:pPr>
            <a:endParaRPr lang="en-US" sz="2400" dirty="0"/>
          </a:p>
          <a:p>
            <a:pPr marL="457200" indent="-457200">
              <a:buFont typeface="Wingdings" panose="05000000000000000000" pitchFamily="2" charset="2"/>
              <a:buChar char="Ø"/>
            </a:pPr>
            <a:endParaRPr lang="en-US" sz="2400" dirty="0"/>
          </a:p>
          <a:p>
            <a:endParaRPr lang="en-US" sz="2600" b="1" dirty="0"/>
          </a:p>
          <a:p>
            <a:endParaRPr lang="en-US" sz="2600" b="1" u="sng" dirty="0"/>
          </a:p>
        </p:txBody>
      </p:sp>
    </p:spTree>
    <p:extLst>
      <p:ext uri="{BB962C8B-B14F-4D97-AF65-F5344CB8AC3E}">
        <p14:creationId xmlns:p14="http://schemas.microsoft.com/office/powerpoint/2010/main" val="25928758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1422400" y="1828800"/>
            <a:ext cx="6343374" cy="3856936"/>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71550" lvl="1" indent="-514350"/>
            <a:r>
              <a:rPr lang="en-US" sz="3200" dirty="0">
                <a:cs typeface="Times New Roman" panose="02020603050405020304" pitchFamily="18" charset="0"/>
              </a:rPr>
              <a:t>Safety</a:t>
            </a:r>
          </a:p>
          <a:p>
            <a:pPr marL="971550" lvl="1" indent="-514350"/>
            <a:r>
              <a:rPr lang="en-US" sz="3200" dirty="0">
                <a:cs typeface="Times New Roman" panose="02020603050405020304" pitchFamily="18" charset="0"/>
              </a:rPr>
              <a:t>Electrometer</a:t>
            </a:r>
          </a:p>
          <a:p>
            <a:pPr marL="971550" lvl="1" indent="-514350"/>
            <a:r>
              <a:rPr lang="en-US" sz="3200" dirty="0">
                <a:cs typeface="Times New Roman" panose="02020603050405020304" pitchFamily="18" charset="0"/>
              </a:rPr>
              <a:t>Digital Multi-Meter</a:t>
            </a:r>
          </a:p>
          <a:p>
            <a:pPr marL="971550" lvl="1" indent="-514350"/>
            <a:r>
              <a:rPr lang="en-US" sz="3200" dirty="0">
                <a:cs typeface="Times New Roman" panose="02020603050405020304" pitchFamily="18" charset="0"/>
              </a:rPr>
              <a:t>Source-Measure Unit</a:t>
            </a:r>
          </a:p>
          <a:p>
            <a:pPr marL="971550" lvl="1" indent="-514350"/>
            <a:r>
              <a:rPr lang="en-US" sz="3200" dirty="0">
                <a:cs typeface="Times New Roman" panose="02020603050405020304" pitchFamily="18" charset="0"/>
              </a:rPr>
              <a:t>SourceMeter</a:t>
            </a:r>
          </a:p>
          <a:p>
            <a:pPr marL="971550" lvl="1" indent="-514350"/>
            <a:r>
              <a:rPr lang="en-US" sz="3200" dirty="0">
                <a:cs typeface="Times New Roman" panose="02020603050405020304" pitchFamily="18" charset="0"/>
              </a:rPr>
              <a:t>Micro-ohmmeter</a:t>
            </a:r>
          </a:p>
          <a:p>
            <a:endParaRPr lang="en-US" sz="3200" dirty="0">
              <a:cs typeface="Times New Roman" panose="02020603050405020304" pitchFamily="18" charset="0"/>
            </a:endParaRPr>
          </a:p>
        </p:txBody>
      </p:sp>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2</a:t>
            </a:fld>
            <a:endParaRPr lang="en-US">
              <a:solidFill>
                <a:schemeClr val="tx1"/>
              </a:solidFill>
            </a:endParaRPr>
          </a:p>
        </p:txBody>
      </p:sp>
      <p:sp>
        <p:nvSpPr>
          <p:cNvPr id="6" name="Title 1">
            <a:extLst>
              <a:ext uri="{FF2B5EF4-FFF2-40B4-BE49-F238E27FC236}">
                <a16:creationId xmlns:a16="http://schemas.microsoft.com/office/drawing/2014/main" xmlns="" id="{F50A7109-4095-49DA-A069-3361ED4E1E07}"/>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Outline</a:t>
            </a:r>
          </a:p>
        </p:txBody>
      </p:sp>
    </p:spTree>
    <p:extLst>
      <p:ext uri="{BB962C8B-B14F-4D97-AF65-F5344CB8AC3E}">
        <p14:creationId xmlns:p14="http://schemas.microsoft.com/office/powerpoint/2010/main" val="1841533870"/>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20</a:t>
            </a:fld>
            <a:endParaRPr lang="en-US" dirty="0"/>
          </a:p>
        </p:txBody>
      </p:sp>
      <p:sp>
        <p:nvSpPr>
          <p:cNvPr id="10" name="TextBox 9"/>
          <p:cNvSpPr txBox="1"/>
          <p:nvPr/>
        </p:nvSpPr>
        <p:spPr>
          <a:xfrm>
            <a:off x="265043" y="5688938"/>
            <a:ext cx="7103165" cy="523220"/>
          </a:xfrm>
          <a:prstGeom prst="rect">
            <a:avLst/>
          </a:prstGeom>
          <a:noFill/>
        </p:spPr>
        <p:txBody>
          <a:bodyPr wrap="square" rtlCol="0">
            <a:spAutoFit/>
          </a:bodyPr>
          <a:lstStyle/>
          <a:p>
            <a:endParaRPr lang="en-US" sz="2800" dirty="0">
              <a:solidFill>
                <a:schemeClr val="accent2">
                  <a:lumMod val="75000"/>
                </a:schemeClr>
              </a:solidFill>
            </a:endParaRPr>
          </a:p>
        </p:txBody>
      </p:sp>
      <p:sp>
        <p:nvSpPr>
          <p:cNvPr id="12" name="Title 1">
            <a:extLst>
              <a:ext uri="{FF2B5EF4-FFF2-40B4-BE49-F238E27FC236}">
                <a16:creationId xmlns:a16="http://schemas.microsoft.com/office/drawing/2014/main" xmlns="" id="{E25054DA-7048-4C42-B02F-F8B5DE451B0E}"/>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Digital Multi-Meter</a:t>
            </a:r>
          </a:p>
        </p:txBody>
      </p:sp>
      <p:sp>
        <p:nvSpPr>
          <p:cNvPr id="13" name="TextBox 12">
            <a:extLst>
              <a:ext uri="{FF2B5EF4-FFF2-40B4-BE49-F238E27FC236}">
                <a16:creationId xmlns:a16="http://schemas.microsoft.com/office/drawing/2014/main" xmlns="" id="{1FF2A525-5CC1-4A00-AED4-3CF6B80827F7}"/>
              </a:ext>
            </a:extLst>
          </p:cNvPr>
          <p:cNvSpPr txBox="1"/>
          <p:nvPr/>
        </p:nvSpPr>
        <p:spPr>
          <a:xfrm>
            <a:off x="396737" y="1236819"/>
            <a:ext cx="8290063" cy="6832640"/>
          </a:xfrm>
          <a:prstGeom prst="rect">
            <a:avLst/>
          </a:prstGeom>
          <a:noFill/>
        </p:spPr>
        <p:txBody>
          <a:bodyPr wrap="square" rtlCol="0">
            <a:spAutoFit/>
          </a:bodyPr>
          <a:lstStyle/>
          <a:p>
            <a:r>
              <a:rPr lang="en-US" sz="2800" b="1" u="sng" dirty="0"/>
              <a:t>Operation Procedure </a:t>
            </a:r>
          </a:p>
          <a:p>
            <a:r>
              <a:rPr lang="en-US" sz="2600" dirty="0"/>
              <a:t>Example: Brake Switch Testing</a:t>
            </a:r>
          </a:p>
          <a:p>
            <a:endParaRPr lang="en-US" sz="2600" b="1" dirty="0"/>
          </a:p>
          <a:p>
            <a:pPr marL="457200" indent="-457200">
              <a:buFont typeface="Wingdings" panose="05000000000000000000" pitchFamily="2" charset="2"/>
              <a:buChar char="Ø"/>
            </a:pPr>
            <a:r>
              <a:rPr lang="en-US" sz="2600" dirty="0"/>
              <a:t>When the pedal is released there should be a voltage entering the switch and no voltage out of the switch [9].  </a:t>
            </a:r>
          </a:p>
          <a:p>
            <a:pPr marL="457200" indent="-457200">
              <a:buFont typeface="Wingdings" panose="05000000000000000000" pitchFamily="2" charset="2"/>
              <a:buChar char="Ø"/>
            </a:pPr>
            <a:r>
              <a:rPr lang="en-US" sz="2600" dirty="0"/>
              <a:t>When the brake pedal is released, the output from the DMM should be zero [9].  </a:t>
            </a:r>
          </a:p>
          <a:p>
            <a:pPr marL="457200" indent="-457200">
              <a:buFont typeface="Wingdings" panose="05000000000000000000" pitchFamily="2" charset="2"/>
              <a:buChar char="Ø"/>
            </a:pPr>
            <a:r>
              <a:rPr lang="en-US" sz="2600" dirty="0"/>
              <a:t>When the brake pedal is depressed, the output from the DMM should be a nonzero voltage value [9]. </a:t>
            </a:r>
          </a:p>
          <a:p>
            <a:pPr marL="457200" indent="-457200">
              <a:buFont typeface="Wingdings" panose="05000000000000000000" pitchFamily="2" charset="2"/>
              <a:buChar char="Ø"/>
            </a:pPr>
            <a:r>
              <a:rPr lang="en-US" sz="2600" dirty="0"/>
              <a:t>For a more in-depth explanation, look at the handout that will be provided</a:t>
            </a:r>
          </a:p>
          <a:p>
            <a:pPr marL="457200" indent="-457200">
              <a:buFont typeface="Wingdings" panose="05000000000000000000" pitchFamily="2" charset="2"/>
              <a:buChar char="Ø"/>
            </a:pPr>
            <a:endParaRPr lang="en-US" sz="2400" dirty="0"/>
          </a:p>
          <a:p>
            <a:pPr marL="457200" indent="-457200">
              <a:buFont typeface="Wingdings" panose="05000000000000000000" pitchFamily="2" charset="2"/>
              <a:buChar char="Ø"/>
            </a:pPr>
            <a:endParaRPr lang="en-US" sz="2400" dirty="0"/>
          </a:p>
          <a:p>
            <a:pPr marL="457200" indent="-457200">
              <a:buFont typeface="Wingdings" panose="05000000000000000000" pitchFamily="2" charset="2"/>
              <a:buChar char="Ø"/>
            </a:pPr>
            <a:endParaRPr lang="en-US" sz="2400" dirty="0"/>
          </a:p>
          <a:p>
            <a:endParaRPr lang="en-US" sz="2600" b="1" dirty="0"/>
          </a:p>
          <a:p>
            <a:endParaRPr lang="en-US" sz="2600" b="1" u="sng" dirty="0"/>
          </a:p>
        </p:txBody>
      </p:sp>
    </p:spTree>
    <p:extLst>
      <p:ext uri="{BB962C8B-B14F-4D97-AF65-F5344CB8AC3E}">
        <p14:creationId xmlns:p14="http://schemas.microsoft.com/office/powerpoint/2010/main" val="346771282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6C6DF91-F02A-4426-831C-89DA13591319}" type="slidenum">
              <a:rPr lang="en-US" smtClean="0">
                <a:solidFill>
                  <a:schemeClr val="tx1"/>
                </a:solidFill>
              </a:rPr>
              <a:t>21</a:t>
            </a:fld>
            <a:endParaRPr lang="en-US">
              <a:solidFill>
                <a:schemeClr val="tx1"/>
              </a:solidFill>
            </a:endParaRPr>
          </a:p>
        </p:txBody>
      </p:sp>
      <p:sp>
        <p:nvSpPr>
          <p:cNvPr id="6" name="TextBox 5"/>
          <p:cNvSpPr txBox="1"/>
          <p:nvPr/>
        </p:nvSpPr>
        <p:spPr>
          <a:xfrm>
            <a:off x="291548" y="1256022"/>
            <a:ext cx="8415131" cy="1384995"/>
          </a:xfrm>
          <a:prstGeom prst="rect">
            <a:avLst/>
          </a:prstGeom>
          <a:noFill/>
        </p:spPr>
        <p:txBody>
          <a:bodyPr wrap="square" rtlCol="0">
            <a:spAutoFit/>
          </a:bodyPr>
          <a:lstStyle/>
          <a:p>
            <a:r>
              <a:rPr lang="en-US" sz="2800" dirty="0"/>
              <a:t>A Source measure unit (SMU) is a device that can both measure voltages and current while also having the sourcing capability [8].  </a:t>
            </a:r>
          </a:p>
        </p:txBody>
      </p:sp>
      <p:pic>
        <p:nvPicPr>
          <p:cNvPr id="9" name="Picture 8"/>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705165" y="2854386"/>
            <a:ext cx="4188770" cy="2560991"/>
          </a:xfrm>
          <a:prstGeom prst="rect">
            <a:avLst/>
          </a:prstGeom>
        </p:spPr>
      </p:pic>
      <p:pic>
        <p:nvPicPr>
          <p:cNvPr id="11" name="Picture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5530" y="3417903"/>
            <a:ext cx="4250858" cy="1955944"/>
          </a:xfrm>
          <a:prstGeom prst="rect">
            <a:avLst/>
          </a:prstGeom>
        </p:spPr>
      </p:pic>
      <p:sp>
        <p:nvSpPr>
          <p:cNvPr id="12" name="TextBox 11"/>
          <p:cNvSpPr txBox="1"/>
          <p:nvPr/>
        </p:nvSpPr>
        <p:spPr>
          <a:xfrm>
            <a:off x="693616" y="5462929"/>
            <a:ext cx="7821733" cy="369332"/>
          </a:xfrm>
          <a:prstGeom prst="rect">
            <a:avLst/>
          </a:prstGeom>
          <a:noFill/>
        </p:spPr>
        <p:txBody>
          <a:bodyPr wrap="square" rtlCol="0">
            <a:spAutoFit/>
          </a:bodyPr>
          <a:lstStyle/>
          <a:p>
            <a:r>
              <a:rPr lang="en-US" b="1" dirty="0"/>
              <a:t>Figures 6 and 7:  SMU Graphical (left) and SMU 2400 Series (right) [10]  </a:t>
            </a:r>
          </a:p>
        </p:txBody>
      </p:sp>
      <p:sp>
        <p:nvSpPr>
          <p:cNvPr id="14" name="Title 1">
            <a:extLst>
              <a:ext uri="{FF2B5EF4-FFF2-40B4-BE49-F238E27FC236}">
                <a16:creationId xmlns:a16="http://schemas.microsoft.com/office/drawing/2014/main" xmlns="" id="{4B38B75F-BFCB-4B4C-B6AD-33683A163D25}"/>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Source Measure Unit</a:t>
            </a:r>
          </a:p>
        </p:txBody>
      </p:sp>
    </p:spTree>
    <p:extLst>
      <p:ext uri="{BB962C8B-B14F-4D97-AF65-F5344CB8AC3E}">
        <p14:creationId xmlns:p14="http://schemas.microsoft.com/office/powerpoint/2010/main" val="250712412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265043" y="2167992"/>
            <a:ext cx="4624940" cy="4489355"/>
          </a:xfrm>
          <a:prstGeom prst="rect">
            <a:avLst/>
          </a:prstGeom>
        </p:spPr>
      </p:pic>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22</a:t>
            </a:fld>
            <a:endParaRPr lang="en-US">
              <a:solidFill>
                <a:schemeClr val="tx1"/>
              </a:solidFill>
            </a:endParaRPr>
          </a:p>
        </p:txBody>
      </p:sp>
      <p:sp>
        <p:nvSpPr>
          <p:cNvPr id="5" name="TextBox 4"/>
          <p:cNvSpPr txBox="1"/>
          <p:nvPr/>
        </p:nvSpPr>
        <p:spPr>
          <a:xfrm>
            <a:off x="357808" y="844553"/>
            <a:ext cx="8613913" cy="1323439"/>
          </a:xfrm>
          <a:prstGeom prst="rect">
            <a:avLst/>
          </a:prstGeom>
          <a:noFill/>
        </p:spPr>
        <p:txBody>
          <a:bodyPr wrap="square" rtlCol="0">
            <a:spAutoFit/>
          </a:bodyPr>
          <a:lstStyle/>
          <a:p>
            <a:r>
              <a:rPr lang="en-US" sz="2800" b="1" u="sng"/>
              <a:t>Sourcing</a:t>
            </a:r>
            <a:endParaRPr lang="en-US" sz="2800" b="1" u="sng" dirty="0"/>
          </a:p>
          <a:p>
            <a:r>
              <a:rPr lang="en-US" sz="2600" dirty="0"/>
              <a:t>When a load is connected to a device so that the device supplies energy (voltage or current in this example) [10].</a:t>
            </a:r>
          </a:p>
        </p:txBody>
      </p:sp>
      <p:sp>
        <p:nvSpPr>
          <p:cNvPr id="7" name="TextBox 6"/>
          <p:cNvSpPr txBox="1"/>
          <p:nvPr/>
        </p:nvSpPr>
        <p:spPr>
          <a:xfrm>
            <a:off x="265043" y="6488668"/>
            <a:ext cx="4513902" cy="369332"/>
          </a:xfrm>
          <a:prstGeom prst="rect">
            <a:avLst/>
          </a:prstGeom>
          <a:noFill/>
        </p:spPr>
        <p:txBody>
          <a:bodyPr wrap="square" rtlCol="0">
            <a:spAutoFit/>
          </a:bodyPr>
          <a:lstStyle/>
          <a:p>
            <a:r>
              <a:rPr lang="en-US" b="1" dirty="0"/>
              <a:t>Figure 8: Current Sourcing [11] </a:t>
            </a:r>
          </a:p>
        </p:txBody>
      </p:sp>
      <p:sp>
        <p:nvSpPr>
          <p:cNvPr id="8" name="TextBox 7"/>
          <p:cNvSpPr txBox="1"/>
          <p:nvPr/>
        </p:nvSpPr>
        <p:spPr>
          <a:xfrm>
            <a:off x="4664764" y="2589393"/>
            <a:ext cx="4522081" cy="3693319"/>
          </a:xfrm>
          <a:prstGeom prst="rect">
            <a:avLst/>
          </a:prstGeom>
          <a:noFill/>
        </p:spPr>
        <p:txBody>
          <a:bodyPr wrap="square" rtlCol="0">
            <a:spAutoFit/>
          </a:bodyPr>
          <a:lstStyle/>
          <a:p>
            <a:r>
              <a:rPr lang="en-US" sz="2600" dirty="0"/>
              <a:t>The device in Figure 8 can be any type of device (in this case it will be the Source measure unit) </a:t>
            </a:r>
          </a:p>
          <a:p>
            <a:endParaRPr lang="en-US" sz="2600" dirty="0"/>
          </a:p>
          <a:p>
            <a:r>
              <a:rPr lang="en-US" sz="2600" dirty="0"/>
              <a:t>The load is in Figure 8 is shown as a 1k ( 1000ohms) resistor.</a:t>
            </a:r>
          </a:p>
          <a:p>
            <a:endParaRPr lang="en-US" sz="2600" dirty="0"/>
          </a:p>
        </p:txBody>
      </p:sp>
      <p:sp>
        <p:nvSpPr>
          <p:cNvPr id="10" name="Title 1">
            <a:extLst>
              <a:ext uri="{FF2B5EF4-FFF2-40B4-BE49-F238E27FC236}">
                <a16:creationId xmlns:a16="http://schemas.microsoft.com/office/drawing/2014/main" xmlns="" id="{F6B33260-5F6D-435C-8F92-3A5E7FCA2291}"/>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Source Measure Unit</a:t>
            </a:r>
          </a:p>
        </p:txBody>
      </p:sp>
    </p:spTree>
    <p:extLst>
      <p:ext uri="{BB962C8B-B14F-4D97-AF65-F5344CB8AC3E}">
        <p14:creationId xmlns:p14="http://schemas.microsoft.com/office/powerpoint/2010/main" val="286043116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23</a:t>
            </a:fld>
            <a:endParaRPr lang="en-US">
              <a:solidFill>
                <a:schemeClr val="tx1"/>
              </a:solidFill>
            </a:endParaRPr>
          </a:p>
        </p:txBody>
      </p:sp>
      <p:sp>
        <p:nvSpPr>
          <p:cNvPr id="5" name="TextBox 4"/>
          <p:cNvSpPr txBox="1"/>
          <p:nvPr/>
        </p:nvSpPr>
        <p:spPr>
          <a:xfrm>
            <a:off x="457200" y="1152467"/>
            <a:ext cx="8396773" cy="5693866"/>
          </a:xfrm>
          <a:prstGeom prst="rect">
            <a:avLst/>
          </a:prstGeom>
          <a:noFill/>
        </p:spPr>
        <p:txBody>
          <a:bodyPr wrap="square" rtlCol="0">
            <a:spAutoFit/>
          </a:bodyPr>
          <a:lstStyle/>
          <a:p>
            <a:r>
              <a:rPr lang="en-US" sz="2800" b="1" u="sng" dirty="0"/>
              <a:t>Description</a:t>
            </a:r>
          </a:p>
          <a:p>
            <a:endParaRPr lang="en-US" sz="2800" dirty="0"/>
          </a:p>
          <a:p>
            <a:pPr marL="457200" indent="-457200">
              <a:buFont typeface="Wingdings" panose="05000000000000000000" pitchFamily="2" charset="2"/>
              <a:buChar char="Ø"/>
            </a:pPr>
            <a:r>
              <a:rPr lang="en-US" sz="2800" dirty="0"/>
              <a:t>The source measure unit has both measuring and sourcing abilities [8]. </a:t>
            </a:r>
          </a:p>
          <a:p>
            <a:pPr marL="457200" indent="-457200">
              <a:buFont typeface="Wingdings" panose="05000000000000000000" pitchFamily="2" charset="2"/>
              <a:buChar char="Ø"/>
            </a:pPr>
            <a:r>
              <a:rPr lang="en-US" sz="2800" dirty="0"/>
              <a:t>Adding current and voltage sourcing capabilities enables an extra degree of versatility in measurement applications [8].</a:t>
            </a:r>
          </a:p>
          <a:p>
            <a:pPr marL="457200" indent="-457200">
              <a:buFont typeface="Wingdings" panose="05000000000000000000" pitchFamily="2" charset="2"/>
              <a:buChar char="Ø"/>
            </a:pPr>
            <a:r>
              <a:rPr lang="en-US" sz="2800" dirty="0"/>
              <a:t>For example, very high resistance values can be measured by applying a voltage source across an arbitrary device while measuring the resulting current [8].</a:t>
            </a:r>
          </a:p>
          <a:p>
            <a:endParaRPr lang="en-US" sz="2800" dirty="0"/>
          </a:p>
          <a:p>
            <a:endParaRPr lang="en-US" sz="2800" dirty="0"/>
          </a:p>
        </p:txBody>
      </p:sp>
      <p:sp>
        <p:nvSpPr>
          <p:cNvPr id="8" name="Title 1">
            <a:extLst>
              <a:ext uri="{FF2B5EF4-FFF2-40B4-BE49-F238E27FC236}">
                <a16:creationId xmlns:a16="http://schemas.microsoft.com/office/drawing/2014/main" xmlns="" id="{2DAF5BFA-8CE8-4749-A41E-9BA46F66AC52}"/>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Source Measure Unit</a:t>
            </a:r>
          </a:p>
        </p:txBody>
      </p:sp>
    </p:spTree>
    <p:extLst>
      <p:ext uri="{BB962C8B-B14F-4D97-AF65-F5344CB8AC3E}">
        <p14:creationId xmlns:p14="http://schemas.microsoft.com/office/powerpoint/2010/main" val="65866781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24</a:t>
            </a:fld>
            <a:endParaRPr lang="en-US">
              <a:solidFill>
                <a:schemeClr val="tx1"/>
              </a:solidFill>
            </a:endParaRPr>
          </a:p>
        </p:txBody>
      </p:sp>
      <p:sp>
        <p:nvSpPr>
          <p:cNvPr id="5" name="TextBox 4"/>
          <p:cNvSpPr txBox="1"/>
          <p:nvPr/>
        </p:nvSpPr>
        <p:spPr>
          <a:xfrm>
            <a:off x="278848" y="1231032"/>
            <a:ext cx="4094370" cy="2677656"/>
          </a:xfrm>
          <a:prstGeom prst="rect">
            <a:avLst/>
          </a:prstGeom>
          <a:noFill/>
        </p:spPr>
        <p:txBody>
          <a:bodyPr wrap="square" rtlCol="0">
            <a:spAutoFit/>
          </a:bodyPr>
          <a:lstStyle/>
          <a:p>
            <a:r>
              <a:rPr lang="en-US" sz="2700" dirty="0"/>
              <a:t>The SMU provides four functions</a:t>
            </a:r>
          </a:p>
          <a:p>
            <a:pPr marL="514350" indent="-514350">
              <a:buFont typeface="+mj-lt"/>
              <a:buAutoNum type="arabicPeriod"/>
            </a:pPr>
            <a:r>
              <a:rPr lang="en-US" sz="2700" dirty="0"/>
              <a:t>Measure Voltage</a:t>
            </a:r>
          </a:p>
          <a:p>
            <a:pPr marL="514350" indent="-514350">
              <a:buFont typeface="+mj-lt"/>
              <a:buAutoNum type="arabicPeriod"/>
            </a:pPr>
            <a:r>
              <a:rPr lang="en-US" sz="2700" dirty="0"/>
              <a:t>Measure Current</a:t>
            </a:r>
          </a:p>
          <a:p>
            <a:pPr marL="514350" indent="-514350">
              <a:buFont typeface="+mj-lt"/>
              <a:buAutoNum type="arabicPeriod"/>
            </a:pPr>
            <a:r>
              <a:rPr lang="en-US" sz="2700" dirty="0"/>
              <a:t>Source Voltage</a:t>
            </a:r>
          </a:p>
          <a:p>
            <a:pPr marL="514350" indent="-514350">
              <a:buFont typeface="+mj-lt"/>
              <a:buAutoNum type="arabicPeriod"/>
            </a:pPr>
            <a:r>
              <a:rPr lang="en-US" sz="2700" dirty="0"/>
              <a:t>Source Current</a:t>
            </a:r>
          </a:p>
        </p:txBody>
      </p:sp>
      <p:sp>
        <p:nvSpPr>
          <p:cNvPr id="6" name="TextBox 5"/>
          <p:cNvSpPr txBox="1"/>
          <p:nvPr/>
        </p:nvSpPr>
        <p:spPr>
          <a:xfrm>
            <a:off x="278848" y="4382315"/>
            <a:ext cx="8751134" cy="2169825"/>
          </a:xfrm>
          <a:prstGeom prst="rect">
            <a:avLst/>
          </a:prstGeom>
          <a:noFill/>
        </p:spPr>
        <p:txBody>
          <a:bodyPr wrap="square" rtlCol="0">
            <a:spAutoFit/>
          </a:bodyPr>
          <a:lstStyle/>
          <a:p>
            <a:r>
              <a:rPr lang="en-US" sz="2700" dirty="0"/>
              <a:t>The SMU also allows for the following combinations [8].</a:t>
            </a:r>
          </a:p>
          <a:p>
            <a:pPr marL="457200" indent="-457200">
              <a:buFont typeface="Wingdings" panose="05000000000000000000" pitchFamily="2" charset="2"/>
              <a:buChar char="Ø"/>
            </a:pPr>
            <a:r>
              <a:rPr lang="en-US" sz="2700" dirty="0"/>
              <a:t>Simultaneously sourcing voltage and measuring current</a:t>
            </a:r>
          </a:p>
          <a:p>
            <a:pPr marL="457200" indent="-457200">
              <a:buFont typeface="Wingdings" panose="05000000000000000000" pitchFamily="2" charset="2"/>
              <a:buChar char="Ø"/>
            </a:pPr>
            <a:r>
              <a:rPr lang="en-US" sz="2700" dirty="0"/>
              <a:t>Simultaneously sourcing current and measuring voltage</a:t>
            </a:r>
          </a:p>
        </p:txBody>
      </p:sp>
      <p:sp>
        <p:nvSpPr>
          <p:cNvPr id="7" name="TextBox 6"/>
          <p:cNvSpPr txBox="1"/>
          <p:nvPr/>
        </p:nvSpPr>
        <p:spPr>
          <a:xfrm>
            <a:off x="4356856" y="1231032"/>
            <a:ext cx="4770782" cy="3000821"/>
          </a:xfrm>
          <a:prstGeom prst="rect">
            <a:avLst/>
          </a:prstGeom>
          <a:noFill/>
        </p:spPr>
        <p:txBody>
          <a:bodyPr wrap="square" rtlCol="0">
            <a:spAutoFit/>
          </a:bodyPr>
          <a:lstStyle/>
          <a:p>
            <a:r>
              <a:rPr lang="en-US" sz="2700" dirty="0"/>
              <a:t>The SMU has the ability to “sweep” [8]. This allows for either the voltage or the current to swept across a range of increments in order allow measurement at each step [8]. </a:t>
            </a:r>
          </a:p>
        </p:txBody>
      </p:sp>
      <p:sp>
        <p:nvSpPr>
          <p:cNvPr id="8" name="Title 1">
            <a:extLst>
              <a:ext uri="{FF2B5EF4-FFF2-40B4-BE49-F238E27FC236}">
                <a16:creationId xmlns:a16="http://schemas.microsoft.com/office/drawing/2014/main" xmlns="" id="{B3A33F7B-EE25-4774-B299-A463B7989B1A}"/>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Source Measure Unit</a:t>
            </a:r>
          </a:p>
        </p:txBody>
      </p:sp>
    </p:spTree>
    <p:extLst>
      <p:ext uri="{BB962C8B-B14F-4D97-AF65-F5344CB8AC3E}">
        <p14:creationId xmlns:p14="http://schemas.microsoft.com/office/powerpoint/2010/main" val="88264543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Group 4">
            <a:extLst>
              <a:ext uri="{FF2B5EF4-FFF2-40B4-BE49-F238E27FC236}">
                <a16:creationId xmlns:a16="http://schemas.microsoft.com/office/drawing/2014/main" xmlns="" id="{974088AF-5C8C-4751-9104-BEE0055D8E5C}"/>
              </a:ext>
            </a:extLst>
          </p:cNvPr>
          <p:cNvGrpSpPr/>
          <p:nvPr/>
        </p:nvGrpSpPr>
        <p:grpSpPr>
          <a:xfrm>
            <a:off x="788514" y="1988177"/>
            <a:ext cx="7181436" cy="4457011"/>
            <a:chOff x="788514" y="1988177"/>
            <a:chExt cx="7181436" cy="4457011"/>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88514" y="1988177"/>
              <a:ext cx="7181436" cy="4457011"/>
            </a:xfrm>
            <a:prstGeom prst="rect">
              <a:avLst/>
            </a:prstGeom>
          </p:spPr>
        </p:pic>
        <p:sp>
          <p:nvSpPr>
            <p:cNvPr id="12" name="TextBox 11">
              <a:extLst>
                <a:ext uri="{FF2B5EF4-FFF2-40B4-BE49-F238E27FC236}">
                  <a16:creationId xmlns:a16="http://schemas.microsoft.com/office/drawing/2014/main" xmlns="" id="{3A2CB690-0844-46F4-851A-661EDD0399F1}"/>
                </a:ext>
              </a:extLst>
            </p:cNvPr>
            <p:cNvSpPr txBox="1"/>
            <p:nvPr/>
          </p:nvSpPr>
          <p:spPr>
            <a:xfrm rot="20085239">
              <a:off x="3397748" y="3848618"/>
              <a:ext cx="2590871" cy="276999"/>
            </a:xfrm>
            <a:prstGeom prst="rect">
              <a:avLst/>
            </a:prstGeom>
            <a:noFill/>
          </p:spPr>
          <p:txBody>
            <a:bodyPr wrap="square" rtlCol="0">
              <a:spAutoFit/>
            </a:bodyPr>
            <a:lstStyle/>
            <a:p>
              <a:r>
                <a:rPr lang="en-US" sz="1200" dirty="0"/>
                <a:t>Low level measurements</a:t>
              </a:r>
            </a:p>
          </p:txBody>
        </p:sp>
      </p:grpSp>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25</a:t>
            </a:fld>
            <a:endParaRPr lang="en-US">
              <a:solidFill>
                <a:schemeClr val="tx1"/>
              </a:solidFill>
            </a:endParaRPr>
          </a:p>
        </p:txBody>
      </p:sp>
      <p:sp>
        <p:nvSpPr>
          <p:cNvPr id="4" name="TextBox 3"/>
          <p:cNvSpPr txBox="1"/>
          <p:nvPr/>
        </p:nvSpPr>
        <p:spPr>
          <a:xfrm>
            <a:off x="408472" y="1205782"/>
            <a:ext cx="8735527" cy="954107"/>
          </a:xfrm>
          <a:prstGeom prst="rect">
            <a:avLst/>
          </a:prstGeom>
          <a:noFill/>
        </p:spPr>
        <p:txBody>
          <a:bodyPr wrap="square" rtlCol="0">
            <a:spAutoFit/>
          </a:bodyPr>
          <a:lstStyle/>
          <a:p>
            <a:r>
              <a:rPr lang="en-US" sz="2800" dirty="0"/>
              <a:t>SMUs are more suitable for low level measurements</a:t>
            </a:r>
          </a:p>
          <a:p>
            <a:r>
              <a:rPr lang="en-US" sz="2800" dirty="0"/>
              <a:t>(ranges shown in Figure 9)</a:t>
            </a:r>
          </a:p>
        </p:txBody>
      </p:sp>
      <p:sp>
        <p:nvSpPr>
          <p:cNvPr id="10" name="TextBox 9"/>
          <p:cNvSpPr txBox="1"/>
          <p:nvPr/>
        </p:nvSpPr>
        <p:spPr>
          <a:xfrm>
            <a:off x="1220745" y="6356351"/>
            <a:ext cx="6585502" cy="369332"/>
          </a:xfrm>
          <a:prstGeom prst="rect">
            <a:avLst/>
          </a:prstGeom>
          <a:noFill/>
        </p:spPr>
        <p:txBody>
          <a:bodyPr wrap="square" rtlCol="0">
            <a:spAutoFit/>
          </a:bodyPr>
          <a:lstStyle/>
          <a:p>
            <a:r>
              <a:rPr lang="en-US" b="1" dirty="0"/>
              <a:t>Figure 9: Limits of Voltage measurements [8]</a:t>
            </a:r>
          </a:p>
        </p:txBody>
      </p:sp>
      <p:sp>
        <p:nvSpPr>
          <p:cNvPr id="11" name="Title 1">
            <a:extLst>
              <a:ext uri="{FF2B5EF4-FFF2-40B4-BE49-F238E27FC236}">
                <a16:creationId xmlns:a16="http://schemas.microsoft.com/office/drawing/2014/main" xmlns="" id="{CDFBD0C3-E461-48FB-A903-8D9BBF9E0B85}"/>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Source Measure Unit</a:t>
            </a:r>
          </a:p>
        </p:txBody>
      </p:sp>
    </p:spTree>
    <p:extLst>
      <p:ext uri="{BB962C8B-B14F-4D97-AF65-F5344CB8AC3E}">
        <p14:creationId xmlns:p14="http://schemas.microsoft.com/office/powerpoint/2010/main" val="37567027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26</a:t>
            </a:fld>
            <a:endParaRPr lang="en-US">
              <a:solidFill>
                <a:schemeClr val="tx1"/>
              </a:solidFill>
            </a:endParaRPr>
          </a:p>
        </p:txBody>
      </p:sp>
      <mc:AlternateContent xmlns:mc="http://schemas.openxmlformats.org/markup-compatibility/2006" xmlns:a14="http://schemas.microsoft.com/office/drawing/2010/main">
        <mc:Choice Requires="a14">
          <p:sp>
            <p:nvSpPr>
              <p:cNvPr id="5" name="TextBox 4"/>
              <p:cNvSpPr txBox="1"/>
              <p:nvPr/>
            </p:nvSpPr>
            <p:spPr>
              <a:xfrm>
                <a:off x="457200" y="1027610"/>
                <a:ext cx="8507896" cy="4832092"/>
              </a:xfrm>
              <a:prstGeom prst="rect">
                <a:avLst/>
              </a:prstGeom>
              <a:noFill/>
            </p:spPr>
            <p:txBody>
              <a:bodyPr wrap="square" rtlCol="0">
                <a:spAutoFit/>
              </a:bodyPr>
              <a:lstStyle/>
              <a:p>
                <a:r>
                  <a:rPr lang="en-US" sz="2800" b="1" u="sng" dirty="0"/>
                  <a:t>Parameters</a:t>
                </a:r>
              </a:p>
              <a:p>
                <a:endParaRPr lang="en-US" sz="2800" b="1" dirty="0">
                  <a:solidFill>
                    <a:schemeClr val="tx1"/>
                  </a:solidFill>
                </a:endParaRPr>
              </a:p>
              <a:p>
                <a:r>
                  <a:rPr lang="en-US" sz="2800" b="1" dirty="0">
                    <a:solidFill>
                      <a:schemeClr val="tx1"/>
                    </a:solidFill>
                  </a:rPr>
                  <a:t>Voltage </a:t>
                </a:r>
              </a:p>
              <a:p>
                <a:pPr marL="457200" indent="-457200">
                  <a:buFont typeface="Wingdings" panose="05000000000000000000" pitchFamily="2" charset="2"/>
                  <a:buChar char="Ø"/>
                </a:pPr>
                <a:r>
                  <a:rPr lang="en-US" sz="2800" dirty="0">
                    <a:solidFill>
                      <a:schemeClr val="tx1"/>
                    </a:solidFill>
                  </a:rPr>
                  <a:t>Voltage is the electric potential (also referred to as the electric difference).</a:t>
                </a:r>
              </a:p>
              <a:p>
                <a:pPr marL="457200" indent="-457200">
                  <a:buFont typeface="Wingdings" panose="05000000000000000000" pitchFamily="2" charset="2"/>
                  <a:buChar char="Ø"/>
                </a:pPr>
                <a:r>
                  <a:rPr lang="en-US" sz="2800" dirty="0"/>
                  <a:t>Measured in volts</a:t>
                </a:r>
                <a14:m>
                  <m:oMath xmlns:m="http://schemas.openxmlformats.org/officeDocument/2006/math">
                    <m:r>
                      <a:rPr lang="en-US" sz="2800" dirty="0">
                        <a:latin typeface="Cambria Math" panose="02040503050406030204" pitchFamily="18" charset="0"/>
                      </a:rPr>
                      <m:t> </m:t>
                    </m:r>
                    <m:r>
                      <a:rPr lang="en-US" sz="2800" i="1" dirty="0">
                        <a:latin typeface="Cambria Math" panose="02040503050406030204" pitchFamily="18" charset="0"/>
                      </a:rPr>
                      <m:t>(</m:t>
                    </m:r>
                    <m:r>
                      <a:rPr lang="en-US" sz="2800" i="1" dirty="0">
                        <a:latin typeface="Cambria Math" panose="02040503050406030204" pitchFamily="18" charset="0"/>
                      </a:rPr>
                      <m:t>𝑉</m:t>
                    </m:r>
                    <m:r>
                      <a:rPr lang="en-US" sz="2800" i="1" dirty="0">
                        <a:latin typeface="Cambria Math" panose="02040503050406030204" pitchFamily="18" charset="0"/>
                      </a:rPr>
                      <m:t>)</m:t>
                    </m:r>
                  </m:oMath>
                </a14:m>
                <a:endParaRPr lang="en-US" sz="2800" dirty="0"/>
              </a:p>
              <a:p>
                <a:pPr marL="457200" indent="-457200">
                  <a:buFont typeface="Wingdings" panose="05000000000000000000" pitchFamily="2" charset="2"/>
                  <a:buChar char="Ø"/>
                </a:pPr>
                <a:endParaRPr lang="en-US" sz="2800" dirty="0"/>
              </a:p>
              <a:p>
                <a:r>
                  <a:rPr lang="en-US" sz="2800" b="1" dirty="0"/>
                  <a:t>Current</a:t>
                </a:r>
              </a:p>
              <a:p>
                <a:pPr marL="457200" indent="-457200">
                  <a:buFont typeface="Wingdings" panose="05000000000000000000" pitchFamily="2" charset="2"/>
                  <a:buChar char="Ø"/>
                </a:pPr>
                <a:r>
                  <a:rPr lang="en-US" sz="2800" dirty="0"/>
                  <a:t>Current is the rate of flow of electron charge.</a:t>
                </a:r>
              </a:p>
              <a:p>
                <a:pPr marL="457200" indent="-457200">
                  <a:buFont typeface="Wingdings" panose="05000000000000000000" pitchFamily="2" charset="2"/>
                  <a:buChar char="Ø"/>
                </a:pPr>
                <a:r>
                  <a:rPr lang="en-US" sz="2800" dirty="0"/>
                  <a:t>Measured in amperes </a:t>
                </a:r>
                <a14:m>
                  <m:oMath xmlns:m="http://schemas.openxmlformats.org/officeDocument/2006/math">
                    <m:d>
                      <m:dPr>
                        <m:ctrlPr>
                          <a:rPr lang="en-US" sz="2800" i="1" dirty="0">
                            <a:latin typeface="Cambria Math" panose="02040503050406030204" pitchFamily="18" charset="0"/>
                          </a:rPr>
                        </m:ctrlPr>
                      </m:dPr>
                      <m:e>
                        <m:r>
                          <a:rPr lang="en-US" sz="2800" i="1" dirty="0">
                            <a:latin typeface="Cambria Math" panose="02040503050406030204" pitchFamily="18" charset="0"/>
                          </a:rPr>
                          <m:t>𝐴</m:t>
                        </m:r>
                      </m:e>
                    </m:d>
                  </m:oMath>
                </a14:m>
                <a:endParaRPr lang="en-US" sz="2800" dirty="0"/>
              </a:p>
              <a:p>
                <a:endParaRPr lang="en-US" sz="2800"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57200" y="1027610"/>
                <a:ext cx="8507896" cy="4832092"/>
              </a:xfrm>
              <a:prstGeom prst="rect">
                <a:avLst/>
              </a:prstGeom>
              <a:blipFill>
                <a:blip r:embed="rId2"/>
                <a:stretch>
                  <a:fillRect l="-1433" t="-1389"/>
                </a:stretch>
              </a:blipFill>
            </p:spPr>
            <p:txBody>
              <a:bodyPr/>
              <a:lstStyle/>
              <a:p>
                <a:r>
                  <a:rPr lang="en-US">
                    <a:noFill/>
                  </a:rPr>
                  <a:t> </a:t>
                </a:r>
              </a:p>
            </p:txBody>
          </p:sp>
        </mc:Fallback>
      </mc:AlternateContent>
      <p:sp>
        <p:nvSpPr>
          <p:cNvPr id="8" name="Title 1">
            <a:extLst>
              <a:ext uri="{FF2B5EF4-FFF2-40B4-BE49-F238E27FC236}">
                <a16:creationId xmlns:a16="http://schemas.microsoft.com/office/drawing/2014/main" xmlns="" id="{555C6C13-AB91-4211-BD9C-951C98329582}"/>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Source Measure Unit</a:t>
            </a:r>
          </a:p>
        </p:txBody>
      </p:sp>
    </p:spTree>
    <p:extLst>
      <p:ext uri="{BB962C8B-B14F-4D97-AF65-F5344CB8AC3E}">
        <p14:creationId xmlns:p14="http://schemas.microsoft.com/office/powerpoint/2010/main" val="138465993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27</a:t>
            </a:fld>
            <a:endParaRPr lang="en-US"/>
          </a:p>
        </p:txBody>
      </p:sp>
      <p:sp>
        <p:nvSpPr>
          <p:cNvPr id="5" name="TextBox 4"/>
          <p:cNvSpPr txBox="1"/>
          <p:nvPr/>
        </p:nvSpPr>
        <p:spPr>
          <a:xfrm>
            <a:off x="533152" y="1088707"/>
            <a:ext cx="7314708" cy="954107"/>
          </a:xfrm>
          <a:prstGeom prst="rect">
            <a:avLst/>
          </a:prstGeom>
          <a:noFill/>
        </p:spPr>
        <p:txBody>
          <a:bodyPr wrap="square" rtlCol="0">
            <a:spAutoFit/>
          </a:bodyPr>
          <a:lstStyle/>
          <a:p>
            <a:r>
              <a:rPr lang="en-US" sz="2800" b="1" u="sng" dirty="0"/>
              <a:t>Operation Procedure</a:t>
            </a:r>
          </a:p>
          <a:p>
            <a:r>
              <a:rPr lang="en-US" sz="2800" dirty="0"/>
              <a:t>Example: Battery test of a Vehicle </a:t>
            </a:r>
          </a:p>
        </p:txBody>
      </p:sp>
      <p:sp>
        <p:nvSpPr>
          <p:cNvPr id="7" name="TextBox 6"/>
          <p:cNvSpPr txBox="1"/>
          <p:nvPr/>
        </p:nvSpPr>
        <p:spPr>
          <a:xfrm>
            <a:off x="520700" y="1985814"/>
            <a:ext cx="7994650" cy="1384995"/>
          </a:xfrm>
          <a:prstGeom prst="rect">
            <a:avLst/>
          </a:prstGeom>
          <a:noFill/>
        </p:spPr>
        <p:txBody>
          <a:bodyPr wrap="square" rtlCol="0">
            <a:spAutoFit/>
          </a:bodyPr>
          <a:lstStyle/>
          <a:p>
            <a:r>
              <a:rPr lang="en-US" sz="2800" dirty="0"/>
              <a:t>Battery testing can be simplified by using a SMU. This is due to the SMU being able to charge than battery and then record the current. </a:t>
            </a:r>
          </a:p>
        </p:txBody>
      </p:sp>
      <p:pic>
        <p:nvPicPr>
          <p:cNvPr id="8" name="Pictur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37243" y="3408048"/>
            <a:ext cx="6762643" cy="2908664"/>
          </a:xfrm>
          <a:prstGeom prst="rect">
            <a:avLst/>
          </a:prstGeom>
        </p:spPr>
      </p:pic>
      <p:sp>
        <p:nvSpPr>
          <p:cNvPr id="9" name="TextBox 8"/>
          <p:cNvSpPr txBox="1"/>
          <p:nvPr/>
        </p:nvSpPr>
        <p:spPr>
          <a:xfrm>
            <a:off x="753325" y="6336783"/>
            <a:ext cx="7849138" cy="369332"/>
          </a:xfrm>
          <a:prstGeom prst="rect">
            <a:avLst/>
          </a:prstGeom>
          <a:noFill/>
        </p:spPr>
        <p:txBody>
          <a:bodyPr wrap="square" rtlCol="0">
            <a:spAutoFit/>
          </a:bodyPr>
          <a:lstStyle/>
          <a:p>
            <a:r>
              <a:rPr lang="en-US" b="1" dirty="0"/>
              <a:t>Figure 10: Four wire battery connected to the SMU instrument [12]</a:t>
            </a:r>
          </a:p>
        </p:txBody>
      </p:sp>
      <p:sp>
        <p:nvSpPr>
          <p:cNvPr id="10" name="Title 1">
            <a:extLst>
              <a:ext uri="{FF2B5EF4-FFF2-40B4-BE49-F238E27FC236}">
                <a16:creationId xmlns:a16="http://schemas.microsoft.com/office/drawing/2014/main" xmlns="" id="{5C405B46-A3D7-45C9-A39C-1ABFFE2424A1}"/>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Source Measure Unit</a:t>
            </a:r>
          </a:p>
        </p:txBody>
      </p:sp>
    </p:spTree>
    <p:extLst>
      <p:ext uri="{BB962C8B-B14F-4D97-AF65-F5344CB8AC3E}">
        <p14:creationId xmlns:p14="http://schemas.microsoft.com/office/powerpoint/2010/main" val="8509718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28</a:t>
            </a:fld>
            <a:endParaRPr lang="en-US"/>
          </a:p>
        </p:txBody>
      </p:sp>
      <p:sp>
        <p:nvSpPr>
          <p:cNvPr id="9" name="TextBox 8"/>
          <p:cNvSpPr txBox="1"/>
          <p:nvPr/>
        </p:nvSpPr>
        <p:spPr>
          <a:xfrm>
            <a:off x="510975" y="1993671"/>
            <a:ext cx="8386355" cy="5693866"/>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t>The SMU will be connected to the battery as shown in Figure 10. Once this is done, an input voltage is set on the SMU to prepare the sourcing of the battery.</a:t>
            </a:r>
          </a:p>
          <a:p>
            <a:pPr marL="457200" indent="-457200">
              <a:buFont typeface="Wingdings" panose="05000000000000000000" pitchFamily="2" charset="2"/>
              <a:buChar char="Ø"/>
            </a:pPr>
            <a:r>
              <a:rPr lang="en-US" sz="2800" dirty="0"/>
              <a:t>When the battery has been fully charged by the SMU, the current that the SMU is supplying to the battery will decrease until it the current reaches zero.</a:t>
            </a:r>
          </a:p>
          <a:p>
            <a:pPr marL="457200" indent="-457200">
              <a:buFont typeface="Wingdings" panose="05000000000000000000" pitchFamily="2" charset="2"/>
              <a:buChar char="Ø"/>
            </a:pPr>
            <a:r>
              <a:rPr lang="en-US" sz="2800" dirty="0"/>
              <a:t>When the battery is fully charged the SMU will operate as a sink (it dissipates the power from the battery instead of sourcing it) [12]. </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endParaRPr lang="en-US" sz="2800" dirty="0"/>
          </a:p>
        </p:txBody>
      </p:sp>
      <p:sp>
        <p:nvSpPr>
          <p:cNvPr id="10" name="Title 1">
            <a:extLst>
              <a:ext uri="{FF2B5EF4-FFF2-40B4-BE49-F238E27FC236}">
                <a16:creationId xmlns:a16="http://schemas.microsoft.com/office/drawing/2014/main" xmlns="" id="{BD9CFF2F-78BB-446B-90C8-66F4840847FA}"/>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Source Measure Unit</a:t>
            </a:r>
          </a:p>
        </p:txBody>
      </p:sp>
      <p:sp>
        <p:nvSpPr>
          <p:cNvPr id="12" name="TextBox 11">
            <a:extLst>
              <a:ext uri="{FF2B5EF4-FFF2-40B4-BE49-F238E27FC236}">
                <a16:creationId xmlns:a16="http://schemas.microsoft.com/office/drawing/2014/main" xmlns="" id="{D8EF2700-5271-47A6-8397-51B2D51B6CC8}"/>
              </a:ext>
            </a:extLst>
          </p:cNvPr>
          <p:cNvSpPr txBox="1"/>
          <p:nvPr/>
        </p:nvSpPr>
        <p:spPr>
          <a:xfrm>
            <a:off x="533152" y="1088707"/>
            <a:ext cx="7314708" cy="954107"/>
          </a:xfrm>
          <a:prstGeom prst="rect">
            <a:avLst/>
          </a:prstGeom>
          <a:noFill/>
        </p:spPr>
        <p:txBody>
          <a:bodyPr wrap="square" rtlCol="0">
            <a:spAutoFit/>
          </a:bodyPr>
          <a:lstStyle/>
          <a:p>
            <a:r>
              <a:rPr lang="en-US" sz="2800" b="1" u="sng" dirty="0"/>
              <a:t>Operation Procedure</a:t>
            </a:r>
          </a:p>
          <a:p>
            <a:r>
              <a:rPr lang="en-US" sz="2800" dirty="0"/>
              <a:t>Example: Battery test of a Vehicle </a:t>
            </a:r>
          </a:p>
        </p:txBody>
      </p:sp>
    </p:spTree>
    <p:extLst>
      <p:ext uri="{BB962C8B-B14F-4D97-AF65-F5344CB8AC3E}">
        <p14:creationId xmlns:p14="http://schemas.microsoft.com/office/powerpoint/2010/main" val="162853658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29</a:t>
            </a:fld>
            <a:endParaRPr lang="en-US"/>
          </a:p>
        </p:txBody>
      </p:sp>
      <p:sp>
        <p:nvSpPr>
          <p:cNvPr id="6" name="TextBox 5"/>
          <p:cNvSpPr txBox="1"/>
          <p:nvPr/>
        </p:nvSpPr>
        <p:spPr>
          <a:xfrm>
            <a:off x="500499" y="2104959"/>
            <a:ext cx="8545847" cy="4401205"/>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t>The output of the current value from the SMU will be negative due to the SMU sinking the battery [12]. </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The current discharge should stay constant until the battery has reached the input value of the SMU [12].</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For a more in-depth explanation of the procedure, look at the handout that is provided. </a:t>
            </a:r>
          </a:p>
        </p:txBody>
      </p:sp>
      <p:sp>
        <p:nvSpPr>
          <p:cNvPr id="9" name="Title 1">
            <a:extLst>
              <a:ext uri="{FF2B5EF4-FFF2-40B4-BE49-F238E27FC236}">
                <a16:creationId xmlns:a16="http://schemas.microsoft.com/office/drawing/2014/main" xmlns="" id="{F71C6347-DF77-4356-BE37-D5E673A63E80}"/>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Source Measure Unit</a:t>
            </a:r>
          </a:p>
        </p:txBody>
      </p:sp>
      <p:sp>
        <p:nvSpPr>
          <p:cNvPr id="10" name="TextBox 9">
            <a:extLst>
              <a:ext uri="{FF2B5EF4-FFF2-40B4-BE49-F238E27FC236}">
                <a16:creationId xmlns:a16="http://schemas.microsoft.com/office/drawing/2014/main" xmlns="" id="{808B240E-06AF-4284-B94B-90350FC4CEFF}"/>
              </a:ext>
            </a:extLst>
          </p:cNvPr>
          <p:cNvSpPr txBox="1"/>
          <p:nvPr/>
        </p:nvSpPr>
        <p:spPr>
          <a:xfrm>
            <a:off x="533152" y="1088707"/>
            <a:ext cx="7314708" cy="954107"/>
          </a:xfrm>
          <a:prstGeom prst="rect">
            <a:avLst/>
          </a:prstGeom>
          <a:noFill/>
        </p:spPr>
        <p:txBody>
          <a:bodyPr wrap="square" rtlCol="0">
            <a:spAutoFit/>
          </a:bodyPr>
          <a:lstStyle/>
          <a:p>
            <a:r>
              <a:rPr lang="en-US" sz="2800" b="1" u="sng" dirty="0"/>
              <a:t>Operation Procedure</a:t>
            </a:r>
          </a:p>
          <a:p>
            <a:r>
              <a:rPr lang="en-US" sz="2800" dirty="0"/>
              <a:t>Example: Battery test of a Vehicle </a:t>
            </a:r>
          </a:p>
        </p:txBody>
      </p:sp>
    </p:spTree>
    <p:extLst>
      <p:ext uri="{BB962C8B-B14F-4D97-AF65-F5344CB8AC3E}">
        <p14:creationId xmlns:p14="http://schemas.microsoft.com/office/powerpoint/2010/main" val="26141421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3</a:t>
            </a:fld>
            <a:endParaRPr lang="en-US">
              <a:solidFill>
                <a:schemeClr val="tx1"/>
              </a:solidFill>
            </a:endParaRPr>
          </a:p>
        </p:txBody>
      </p:sp>
      <p:sp>
        <p:nvSpPr>
          <p:cNvPr id="5" name="TextBox 4"/>
          <p:cNvSpPr txBox="1"/>
          <p:nvPr/>
        </p:nvSpPr>
        <p:spPr>
          <a:xfrm>
            <a:off x="457200" y="960072"/>
            <a:ext cx="8136835" cy="5693866"/>
          </a:xfrm>
          <a:prstGeom prst="rect">
            <a:avLst/>
          </a:prstGeom>
          <a:noFill/>
        </p:spPr>
        <p:txBody>
          <a:bodyPr wrap="square" rtlCol="0">
            <a:spAutoFit/>
          </a:bodyPr>
          <a:lstStyle/>
          <a:p>
            <a:r>
              <a:rPr lang="en-US" sz="2800" b="1" u="sng" dirty="0"/>
              <a:t>Safety</a:t>
            </a:r>
          </a:p>
          <a:p>
            <a:endParaRPr lang="en-US" sz="2800" b="1" dirty="0"/>
          </a:p>
          <a:p>
            <a:r>
              <a:rPr lang="en-US" sz="2800" b="1" dirty="0"/>
              <a:t>The Following Safety information should be noted before operation of the electrometer! </a:t>
            </a:r>
          </a:p>
          <a:p>
            <a:endParaRPr lang="en-US" sz="2800" b="1" dirty="0"/>
          </a:p>
          <a:p>
            <a:r>
              <a:rPr lang="en-US" sz="2800" b="1" dirty="0"/>
              <a:t>If the Electrometer is used in a manner that overrides the safety information, it will impair the electrometer from being able to provide protection to the operator! </a:t>
            </a:r>
          </a:p>
          <a:p>
            <a:endParaRPr lang="en-US" sz="2800" b="1" dirty="0"/>
          </a:p>
          <a:p>
            <a:r>
              <a:rPr lang="en-US" sz="2800" dirty="0"/>
              <a:t>More information can be found in the Safety handout </a:t>
            </a:r>
          </a:p>
          <a:p>
            <a:endParaRPr lang="en-US" sz="2800" b="1" dirty="0"/>
          </a:p>
        </p:txBody>
      </p:sp>
      <p:sp>
        <p:nvSpPr>
          <p:cNvPr id="7" name="Title 1">
            <a:extLst>
              <a:ext uri="{FF2B5EF4-FFF2-40B4-BE49-F238E27FC236}">
                <a16:creationId xmlns:a16="http://schemas.microsoft.com/office/drawing/2014/main" xmlns="" id="{8504A307-97A0-4023-944D-28364E3B467A}"/>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Electrometer</a:t>
            </a:r>
          </a:p>
        </p:txBody>
      </p:sp>
    </p:spTree>
    <p:extLst>
      <p:ext uri="{BB962C8B-B14F-4D97-AF65-F5344CB8AC3E}">
        <p14:creationId xmlns:p14="http://schemas.microsoft.com/office/powerpoint/2010/main" val="37672638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6C6DF91-F02A-4426-831C-89DA13591319}" type="slidenum">
              <a:rPr lang="en-US" smtClean="0">
                <a:solidFill>
                  <a:schemeClr val="tx1"/>
                </a:solidFill>
              </a:rPr>
              <a:t>30</a:t>
            </a:fld>
            <a:endParaRPr lang="en-US">
              <a:solidFill>
                <a:schemeClr val="tx1"/>
              </a:solidFill>
            </a:endParaRPr>
          </a:p>
        </p:txBody>
      </p:sp>
      <p:sp>
        <p:nvSpPr>
          <p:cNvPr id="5" name="TextBox 4"/>
          <p:cNvSpPr txBox="1"/>
          <p:nvPr/>
        </p:nvSpPr>
        <p:spPr>
          <a:xfrm>
            <a:off x="313130" y="1225213"/>
            <a:ext cx="8483600" cy="1384995"/>
          </a:xfrm>
          <a:prstGeom prst="rect">
            <a:avLst/>
          </a:prstGeom>
          <a:noFill/>
        </p:spPr>
        <p:txBody>
          <a:bodyPr wrap="square" rtlCol="0">
            <a:spAutoFit/>
          </a:bodyPr>
          <a:lstStyle/>
          <a:p>
            <a:r>
              <a:rPr lang="en-US" sz="2800" dirty="0"/>
              <a:t>The </a:t>
            </a:r>
            <a:r>
              <a:rPr lang="en-US" sz="2800" dirty="0" err="1"/>
              <a:t>SourceMeter</a:t>
            </a:r>
            <a:r>
              <a:rPr lang="en-US" sz="2800" dirty="0"/>
              <a:t> is a device that is almost identical to the SMU in that it can both measure voltages and current while also having the sourcing capability [8]. </a:t>
            </a:r>
          </a:p>
        </p:txBody>
      </p:sp>
      <p:pic>
        <p:nvPicPr>
          <p:cNvPr id="6" name="Picture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26469" y="2812192"/>
            <a:ext cx="6851364" cy="3456544"/>
          </a:xfrm>
          <a:prstGeom prst="rect">
            <a:avLst/>
          </a:prstGeom>
        </p:spPr>
      </p:pic>
      <p:sp>
        <p:nvSpPr>
          <p:cNvPr id="7" name="TextBox 6"/>
          <p:cNvSpPr txBox="1"/>
          <p:nvPr/>
        </p:nvSpPr>
        <p:spPr>
          <a:xfrm>
            <a:off x="925692" y="6290000"/>
            <a:ext cx="6144820" cy="369332"/>
          </a:xfrm>
          <a:prstGeom prst="rect">
            <a:avLst/>
          </a:prstGeom>
          <a:noFill/>
        </p:spPr>
        <p:txBody>
          <a:bodyPr wrap="square" rtlCol="0">
            <a:spAutoFit/>
          </a:bodyPr>
          <a:lstStyle/>
          <a:p>
            <a:r>
              <a:rPr lang="en-US" b="1" dirty="0"/>
              <a:t>Figure 11: </a:t>
            </a:r>
            <a:r>
              <a:rPr lang="en-US" b="1" dirty="0" err="1"/>
              <a:t>SourceMeter</a:t>
            </a:r>
            <a:r>
              <a:rPr lang="en-US" b="1" dirty="0"/>
              <a:t> model 2401 [13]</a:t>
            </a:r>
          </a:p>
        </p:txBody>
      </p:sp>
      <p:sp>
        <p:nvSpPr>
          <p:cNvPr id="8" name="Title 1">
            <a:extLst>
              <a:ext uri="{FF2B5EF4-FFF2-40B4-BE49-F238E27FC236}">
                <a16:creationId xmlns:a16="http://schemas.microsoft.com/office/drawing/2014/main" xmlns="" id="{A5782AFC-8468-4306-A5E1-3A2DF9075D33}"/>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err="1"/>
              <a:t>SourceMeter</a:t>
            </a:r>
            <a:endParaRPr lang="en-US" sz="3200" dirty="0">
              <a:cs typeface="Times New Roman" panose="02020603050405020304" pitchFamily="18" charset="0"/>
            </a:endParaRPr>
          </a:p>
        </p:txBody>
      </p:sp>
    </p:spTree>
    <p:extLst>
      <p:ext uri="{BB962C8B-B14F-4D97-AF65-F5344CB8AC3E}">
        <p14:creationId xmlns:p14="http://schemas.microsoft.com/office/powerpoint/2010/main" val="119007312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31</a:t>
            </a:fld>
            <a:endParaRPr lang="en-US">
              <a:solidFill>
                <a:schemeClr val="tx1"/>
              </a:solidFill>
            </a:endParaRPr>
          </a:p>
        </p:txBody>
      </p:sp>
      <p:sp>
        <p:nvSpPr>
          <p:cNvPr id="4" name="TextBox 3"/>
          <p:cNvSpPr txBox="1"/>
          <p:nvPr/>
        </p:nvSpPr>
        <p:spPr>
          <a:xfrm>
            <a:off x="205213" y="1063695"/>
            <a:ext cx="3293515" cy="523220"/>
          </a:xfrm>
          <a:prstGeom prst="rect">
            <a:avLst/>
          </a:prstGeom>
          <a:noFill/>
        </p:spPr>
        <p:txBody>
          <a:bodyPr wrap="square" rtlCol="0">
            <a:spAutoFit/>
          </a:bodyPr>
          <a:lstStyle/>
          <a:p>
            <a:r>
              <a:rPr lang="en-US" sz="2800" b="1" u="sng" dirty="0"/>
              <a:t>Description</a:t>
            </a:r>
          </a:p>
        </p:txBody>
      </p:sp>
      <p:sp>
        <p:nvSpPr>
          <p:cNvPr id="5" name="TextBox 4"/>
          <p:cNvSpPr txBox="1"/>
          <p:nvPr/>
        </p:nvSpPr>
        <p:spPr>
          <a:xfrm>
            <a:off x="205213" y="1800063"/>
            <a:ext cx="8877159" cy="4832092"/>
          </a:xfrm>
          <a:prstGeom prst="rect">
            <a:avLst/>
          </a:prstGeom>
          <a:noFill/>
        </p:spPr>
        <p:txBody>
          <a:bodyPr wrap="square" rtlCol="0">
            <a:spAutoFit/>
          </a:bodyPr>
          <a:lstStyle/>
          <a:p>
            <a:r>
              <a:rPr lang="en-US" sz="2800" b="1" u="sng" dirty="0"/>
              <a:t>The main differences</a:t>
            </a:r>
          </a:p>
          <a:p>
            <a:pPr marL="514350" indent="-514350">
              <a:buFont typeface="Wingdings" panose="05000000000000000000" pitchFamily="2" charset="2"/>
              <a:buChar char="Ø"/>
            </a:pPr>
            <a:r>
              <a:rPr lang="en-US" sz="2800" dirty="0"/>
              <a:t>The </a:t>
            </a:r>
            <a:r>
              <a:rPr lang="en-US" sz="2800" dirty="0" err="1"/>
              <a:t>SourceMeter</a:t>
            </a:r>
            <a:r>
              <a:rPr lang="en-US" sz="2800" dirty="0"/>
              <a:t> can display measurements results directly in resistance (ohms) [8]. </a:t>
            </a:r>
          </a:p>
          <a:p>
            <a:pPr marL="514350" indent="-514350">
              <a:buFont typeface="Wingdings" panose="05000000000000000000" pitchFamily="2" charset="2"/>
              <a:buChar char="Ø"/>
            </a:pPr>
            <a:r>
              <a:rPr lang="en-US" sz="2800" dirty="0"/>
              <a:t>The </a:t>
            </a:r>
            <a:r>
              <a:rPr lang="en-US" sz="2800" dirty="0" err="1"/>
              <a:t>SourceMeter</a:t>
            </a:r>
            <a:r>
              <a:rPr lang="en-US" sz="2800" dirty="0"/>
              <a:t> does not have as high of an input impedance as a SMU [8]. </a:t>
            </a:r>
          </a:p>
          <a:p>
            <a:r>
              <a:rPr lang="en-US" sz="2800" b="1" dirty="0"/>
              <a:t>Input Impedance</a:t>
            </a:r>
          </a:p>
          <a:p>
            <a:r>
              <a:rPr lang="en-US" sz="2800" dirty="0"/>
              <a:t>Measured value of the shunt resistor and capacitance [8]. </a:t>
            </a:r>
          </a:p>
          <a:p>
            <a:r>
              <a:rPr lang="en-US" sz="2800" b="1" dirty="0"/>
              <a:t>Shunt resistor</a:t>
            </a:r>
          </a:p>
          <a:p>
            <a:r>
              <a:rPr lang="en-US" sz="2800" dirty="0"/>
              <a:t>Shunt resistor are low resistance precession resistors that are used to measure AC or DC circuits</a:t>
            </a:r>
          </a:p>
        </p:txBody>
      </p:sp>
      <p:sp>
        <p:nvSpPr>
          <p:cNvPr id="8" name="TextBox 7"/>
          <p:cNvSpPr txBox="1"/>
          <p:nvPr/>
        </p:nvSpPr>
        <p:spPr>
          <a:xfrm>
            <a:off x="160823" y="3739346"/>
            <a:ext cx="8532604" cy="523220"/>
          </a:xfrm>
          <a:prstGeom prst="rect">
            <a:avLst/>
          </a:prstGeom>
          <a:noFill/>
        </p:spPr>
        <p:txBody>
          <a:bodyPr wrap="square" rtlCol="0">
            <a:spAutoFit/>
          </a:bodyPr>
          <a:lstStyle/>
          <a:p>
            <a:endParaRPr lang="en-US" sz="2800" dirty="0"/>
          </a:p>
        </p:txBody>
      </p:sp>
      <p:sp>
        <p:nvSpPr>
          <p:cNvPr id="9" name="TextBox 8"/>
          <p:cNvSpPr txBox="1"/>
          <p:nvPr/>
        </p:nvSpPr>
        <p:spPr>
          <a:xfrm>
            <a:off x="160823" y="4971356"/>
            <a:ext cx="8790818" cy="523220"/>
          </a:xfrm>
          <a:prstGeom prst="rect">
            <a:avLst/>
          </a:prstGeom>
          <a:noFill/>
        </p:spPr>
        <p:txBody>
          <a:bodyPr wrap="square" rtlCol="0">
            <a:spAutoFit/>
          </a:bodyPr>
          <a:lstStyle/>
          <a:p>
            <a:endParaRPr lang="en-US" sz="2800" dirty="0"/>
          </a:p>
        </p:txBody>
      </p:sp>
      <p:sp>
        <p:nvSpPr>
          <p:cNvPr id="10" name="Title 1">
            <a:extLst>
              <a:ext uri="{FF2B5EF4-FFF2-40B4-BE49-F238E27FC236}">
                <a16:creationId xmlns:a16="http://schemas.microsoft.com/office/drawing/2014/main" xmlns="" id="{64B89833-BB45-45DC-B2BB-D0F9DEA97896}"/>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err="1"/>
              <a:t>SourceMeter</a:t>
            </a:r>
            <a:endParaRPr lang="en-US" sz="3200" dirty="0">
              <a:cs typeface="Times New Roman" panose="02020603050405020304" pitchFamily="18" charset="0"/>
            </a:endParaRPr>
          </a:p>
        </p:txBody>
      </p:sp>
    </p:spTree>
    <p:extLst>
      <p:ext uri="{BB962C8B-B14F-4D97-AF65-F5344CB8AC3E}">
        <p14:creationId xmlns:p14="http://schemas.microsoft.com/office/powerpoint/2010/main" val="27345972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32</a:t>
            </a:fld>
            <a:endParaRPr lang="en-US">
              <a:solidFill>
                <a:schemeClr val="tx1"/>
              </a:solidFill>
            </a:endParaRPr>
          </a:p>
        </p:txBody>
      </p:sp>
      <mc:AlternateContent xmlns:mc="http://schemas.openxmlformats.org/markup-compatibility/2006" xmlns:a14="http://schemas.microsoft.com/office/drawing/2010/main">
        <mc:Choice Requires="a14">
          <p:sp>
            <p:nvSpPr>
              <p:cNvPr id="5" name="TextBox 4"/>
              <p:cNvSpPr txBox="1"/>
              <p:nvPr/>
            </p:nvSpPr>
            <p:spPr>
              <a:xfrm>
                <a:off x="452120" y="954484"/>
                <a:ext cx="9011477" cy="6494085"/>
              </a:xfrm>
              <a:prstGeom prst="rect">
                <a:avLst/>
              </a:prstGeom>
              <a:noFill/>
            </p:spPr>
            <p:txBody>
              <a:bodyPr wrap="square" rtlCol="0">
                <a:spAutoFit/>
              </a:bodyPr>
              <a:lstStyle/>
              <a:p>
                <a:r>
                  <a:rPr lang="en-US" sz="2800" b="1" u="sng" dirty="0"/>
                  <a:t>Parameters</a:t>
                </a:r>
              </a:p>
              <a:p>
                <a:endParaRPr lang="en-US" sz="2600" b="1" dirty="0">
                  <a:solidFill>
                    <a:schemeClr val="tx1"/>
                  </a:solidFill>
                </a:endParaRPr>
              </a:p>
              <a:p>
                <a:r>
                  <a:rPr lang="en-US" sz="2600" b="1" dirty="0">
                    <a:solidFill>
                      <a:schemeClr val="tx1"/>
                    </a:solidFill>
                  </a:rPr>
                  <a:t>Voltage </a:t>
                </a:r>
              </a:p>
              <a:p>
                <a:pPr marL="457200" indent="-457200">
                  <a:buFont typeface="Wingdings" panose="05000000000000000000" pitchFamily="2" charset="2"/>
                  <a:buChar char="Ø"/>
                </a:pPr>
                <a:r>
                  <a:rPr lang="en-US" sz="2600" dirty="0">
                    <a:solidFill>
                      <a:schemeClr val="tx1"/>
                    </a:solidFill>
                  </a:rPr>
                  <a:t>The electric potential (also referred to as the electric difference).</a:t>
                </a:r>
              </a:p>
              <a:p>
                <a:pPr marL="457200" indent="-457200">
                  <a:buFont typeface="Wingdings" panose="05000000000000000000" pitchFamily="2" charset="2"/>
                  <a:buChar char="Ø"/>
                </a:pPr>
                <a:r>
                  <a:rPr lang="en-US" sz="2600" dirty="0">
                    <a:solidFill>
                      <a:schemeClr val="tx1"/>
                    </a:solidFill>
                  </a:rPr>
                  <a:t>Measured in volts</a:t>
                </a:r>
                <a14:m>
                  <m:oMath xmlns:m="http://schemas.openxmlformats.org/officeDocument/2006/math">
                    <m:r>
                      <a:rPr lang="en-US" sz="2600" dirty="0" smtClean="0">
                        <a:solidFill>
                          <a:schemeClr val="tx1"/>
                        </a:solidFill>
                        <a:latin typeface="Cambria Math" panose="02040503050406030204" pitchFamily="18" charset="0"/>
                      </a:rPr>
                      <m:t> </m:t>
                    </m:r>
                    <m:d>
                      <m:dPr>
                        <m:ctrlPr>
                          <a:rPr lang="en-US" sz="2600" b="0" i="1" dirty="0" smtClean="0">
                            <a:solidFill>
                              <a:schemeClr val="tx1"/>
                            </a:solidFill>
                            <a:latin typeface="Cambria Math" panose="02040503050406030204" pitchFamily="18" charset="0"/>
                          </a:rPr>
                        </m:ctrlPr>
                      </m:dPr>
                      <m:e>
                        <m:r>
                          <a:rPr lang="en-US" sz="2600" b="0" i="1" dirty="0" smtClean="0">
                            <a:solidFill>
                              <a:schemeClr val="tx1"/>
                            </a:solidFill>
                            <a:latin typeface="Cambria Math" panose="02040503050406030204" pitchFamily="18" charset="0"/>
                          </a:rPr>
                          <m:t>𝑉</m:t>
                        </m:r>
                      </m:e>
                    </m:d>
                  </m:oMath>
                </a14:m>
                <a:endParaRPr lang="en-US" sz="2600" dirty="0">
                  <a:solidFill>
                    <a:schemeClr val="tx1"/>
                  </a:solidFill>
                </a:endParaRPr>
              </a:p>
              <a:p>
                <a:r>
                  <a:rPr lang="en-US" sz="2600" b="1" dirty="0"/>
                  <a:t>Resistance</a:t>
                </a:r>
              </a:p>
              <a:p>
                <a:pPr marL="457200" indent="-457200">
                  <a:buFont typeface="Wingdings" panose="05000000000000000000" pitchFamily="2" charset="2"/>
                  <a:buChar char="Ø"/>
                </a:pPr>
                <a:r>
                  <a:rPr lang="en-US" sz="2600" dirty="0"/>
                  <a:t>The value of a resistor. </a:t>
                </a:r>
              </a:p>
              <a:p>
                <a:pPr marL="457200" indent="-457200">
                  <a:buFont typeface="Wingdings" panose="05000000000000000000" pitchFamily="2" charset="2"/>
                  <a:buChar char="Ø"/>
                </a:pPr>
                <a:r>
                  <a:rPr lang="en-US" sz="2600" dirty="0"/>
                  <a:t>A resistor is a device that impedes the flow of the current.</a:t>
                </a:r>
              </a:p>
              <a:p>
                <a:pPr marL="457200" indent="-457200">
                  <a:buFont typeface="Wingdings" panose="05000000000000000000" pitchFamily="2" charset="2"/>
                  <a:buChar char="Ø"/>
                </a:pPr>
                <a:r>
                  <a:rPr lang="en-US" sz="2600" dirty="0"/>
                  <a:t>Measured in ohms </a:t>
                </a:r>
                <a14:m>
                  <m:oMath xmlns:m="http://schemas.openxmlformats.org/officeDocument/2006/math">
                    <m:r>
                      <a:rPr lang="en-US" sz="2600" i="1" dirty="0">
                        <a:latin typeface="Cambria Math" panose="02040503050406030204" pitchFamily="18" charset="0"/>
                      </a:rPr>
                      <m:t>(</m:t>
                    </m:r>
                    <m:r>
                      <m:rPr>
                        <m:sty m:val="p"/>
                      </m:rPr>
                      <a:rPr lang="el-GR" sz="2600" dirty="0">
                        <a:latin typeface="Cambria Math" panose="02040503050406030204" pitchFamily="18" charset="0"/>
                      </a:rPr>
                      <m:t>Ω</m:t>
                    </m:r>
                    <m:r>
                      <a:rPr lang="en-US" sz="2600" i="1" dirty="0">
                        <a:latin typeface="Cambria Math" panose="02040503050406030204" pitchFamily="18" charset="0"/>
                      </a:rPr>
                      <m:t>)</m:t>
                    </m:r>
                  </m:oMath>
                </a14:m>
                <a:r>
                  <a:rPr lang="en-US" sz="2600" dirty="0"/>
                  <a:t>. </a:t>
                </a:r>
              </a:p>
              <a:p>
                <a:r>
                  <a:rPr lang="en-US" sz="2600" b="1" dirty="0"/>
                  <a:t>Current</a:t>
                </a:r>
              </a:p>
              <a:p>
                <a:pPr marL="457200" indent="-457200">
                  <a:buFont typeface="Wingdings" panose="05000000000000000000" pitchFamily="2" charset="2"/>
                  <a:buChar char="Ø"/>
                </a:pPr>
                <a:r>
                  <a:rPr lang="en-US" sz="2600" dirty="0"/>
                  <a:t>The rate of flow of charge.</a:t>
                </a:r>
              </a:p>
              <a:p>
                <a:pPr marL="457200" indent="-457200">
                  <a:buFont typeface="Wingdings" panose="05000000000000000000" pitchFamily="2" charset="2"/>
                  <a:buChar char="Ø"/>
                </a:pPr>
                <a:r>
                  <a:rPr lang="en-US" sz="2600" dirty="0"/>
                  <a:t>Measured in amperes </a:t>
                </a:r>
                <a14:m>
                  <m:oMath xmlns:m="http://schemas.openxmlformats.org/officeDocument/2006/math">
                    <m:r>
                      <a:rPr lang="en-US" sz="2600" i="1" dirty="0">
                        <a:latin typeface="Cambria Math" panose="02040503050406030204" pitchFamily="18" charset="0"/>
                      </a:rPr>
                      <m:t>(</m:t>
                    </m:r>
                    <m:r>
                      <a:rPr lang="en-US" sz="2600" i="1" dirty="0">
                        <a:latin typeface="Cambria Math" panose="02040503050406030204" pitchFamily="18" charset="0"/>
                      </a:rPr>
                      <m:t>𝐴</m:t>
                    </m:r>
                    <m:r>
                      <a:rPr lang="en-US" sz="2600" i="1" dirty="0">
                        <a:latin typeface="Cambria Math" panose="02040503050406030204" pitchFamily="18" charset="0"/>
                      </a:rPr>
                      <m:t>) </m:t>
                    </m:r>
                  </m:oMath>
                </a14:m>
                <a:endParaRPr lang="en-US" sz="2600" dirty="0"/>
              </a:p>
              <a:p>
                <a:endParaRPr lang="en-US" sz="2600" dirty="0"/>
              </a:p>
              <a:p>
                <a:endParaRPr lang="en-US" sz="2600"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52120" y="954484"/>
                <a:ext cx="9011477" cy="6494085"/>
              </a:xfrm>
              <a:prstGeom prst="rect">
                <a:avLst/>
              </a:prstGeom>
              <a:blipFill>
                <a:blip r:embed="rId2"/>
                <a:stretch>
                  <a:fillRect l="-1353" t="-1033"/>
                </a:stretch>
              </a:blipFill>
            </p:spPr>
            <p:txBody>
              <a:bodyPr/>
              <a:lstStyle/>
              <a:p>
                <a:r>
                  <a:rPr lang="en-US">
                    <a:noFill/>
                  </a:rPr>
                  <a:t> </a:t>
                </a:r>
              </a:p>
            </p:txBody>
          </p:sp>
        </mc:Fallback>
      </mc:AlternateContent>
      <p:sp>
        <p:nvSpPr>
          <p:cNvPr id="10" name="Title 1">
            <a:extLst>
              <a:ext uri="{FF2B5EF4-FFF2-40B4-BE49-F238E27FC236}">
                <a16:creationId xmlns:a16="http://schemas.microsoft.com/office/drawing/2014/main" xmlns="" id="{8A74918A-C3BC-468B-878A-E40945D25F9A}"/>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err="1"/>
              <a:t>SourceMeter</a:t>
            </a:r>
            <a:endParaRPr lang="en-US" sz="3200" dirty="0">
              <a:cs typeface="Times New Roman" panose="02020603050405020304" pitchFamily="18" charset="0"/>
            </a:endParaRPr>
          </a:p>
        </p:txBody>
      </p:sp>
    </p:spTree>
    <p:extLst>
      <p:ext uri="{BB962C8B-B14F-4D97-AF65-F5344CB8AC3E}">
        <p14:creationId xmlns:p14="http://schemas.microsoft.com/office/powerpoint/2010/main" val="352634389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33</a:t>
            </a:fld>
            <a:endParaRPr lang="en-US"/>
          </a:p>
        </p:txBody>
      </p:sp>
      <p:sp>
        <p:nvSpPr>
          <p:cNvPr id="4" name="TextBox 3"/>
          <p:cNvSpPr txBox="1"/>
          <p:nvPr/>
        </p:nvSpPr>
        <p:spPr>
          <a:xfrm>
            <a:off x="225288" y="1165363"/>
            <a:ext cx="8461512" cy="1384995"/>
          </a:xfrm>
          <a:prstGeom prst="rect">
            <a:avLst/>
          </a:prstGeom>
          <a:noFill/>
        </p:spPr>
        <p:txBody>
          <a:bodyPr wrap="square" rtlCol="0">
            <a:spAutoFit/>
          </a:bodyPr>
          <a:lstStyle/>
          <a:p>
            <a:r>
              <a:rPr lang="en-US" sz="2800" b="1" u="sng" dirty="0"/>
              <a:t>Operation Procedure</a:t>
            </a:r>
          </a:p>
          <a:p>
            <a:r>
              <a:rPr lang="en-US" sz="2800" dirty="0"/>
              <a:t>Example: Return to the Battery test of a Vehicle</a:t>
            </a:r>
          </a:p>
          <a:p>
            <a:endParaRPr lang="en-US" sz="2800" u="sng" dirty="0"/>
          </a:p>
        </p:txBody>
      </p:sp>
      <p:sp>
        <p:nvSpPr>
          <p:cNvPr id="7" name="TextBox 6"/>
          <p:cNvSpPr txBox="1"/>
          <p:nvPr/>
        </p:nvSpPr>
        <p:spPr>
          <a:xfrm>
            <a:off x="225288" y="2777262"/>
            <a:ext cx="8290062" cy="3539430"/>
          </a:xfrm>
          <a:prstGeom prst="rect">
            <a:avLst/>
          </a:prstGeom>
          <a:noFill/>
        </p:spPr>
        <p:txBody>
          <a:bodyPr wrap="square" rtlCol="0">
            <a:spAutoFit/>
          </a:bodyPr>
          <a:lstStyle/>
          <a:p>
            <a:r>
              <a:rPr lang="en-US" sz="2800" dirty="0"/>
              <a:t>Instead of wanting to determine the current from a battery in a vehicle, one wants to determine the internal resistance of the battery.</a:t>
            </a:r>
          </a:p>
          <a:p>
            <a:endParaRPr lang="en-US" sz="2800" dirty="0"/>
          </a:p>
          <a:p>
            <a:r>
              <a:rPr lang="en-US" sz="2800" dirty="0"/>
              <a:t>The </a:t>
            </a:r>
            <a:r>
              <a:rPr lang="en-US" sz="2800" dirty="0" err="1"/>
              <a:t>SourceMeter</a:t>
            </a:r>
            <a:r>
              <a:rPr lang="en-US" sz="2800" dirty="0"/>
              <a:t> will be set up identical to the SMU from the previous example including charging and discharging the battery. </a:t>
            </a:r>
          </a:p>
          <a:p>
            <a:r>
              <a:rPr lang="en-US" sz="2800" dirty="0"/>
              <a:t> </a:t>
            </a:r>
          </a:p>
        </p:txBody>
      </p:sp>
      <p:sp>
        <p:nvSpPr>
          <p:cNvPr id="9" name="Title 1">
            <a:extLst>
              <a:ext uri="{FF2B5EF4-FFF2-40B4-BE49-F238E27FC236}">
                <a16:creationId xmlns:a16="http://schemas.microsoft.com/office/drawing/2014/main" xmlns="" id="{3E16DE8B-2661-4D3A-9E3C-7F95EBADFA33}"/>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err="1"/>
              <a:t>SourceMeter</a:t>
            </a:r>
            <a:endParaRPr lang="en-US" sz="3200" dirty="0">
              <a:cs typeface="Times New Roman" panose="02020603050405020304" pitchFamily="18" charset="0"/>
            </a:endParaRPr>
          </a:p>
        </p:txBody>
      </p:sp>
    </p:spTree>
    <p:extLst>
      <p:ext uri="{BB962C8B-B14F-4D97-AF65-F5344CB8AC3E}">
        <p14:creationId xmlns:p14="http://schemas.microsoft.com/office/powerpoint/2010/main" val="167810844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34</a:t>
            </a:fld>
            <a:endParaRPr lang="en-US"/>
          </a:p>
        </p:txBody>
      </p:sp>
      <p:sp>
        <p:nvSpPr>
          <p:cNvPr id="8" name="Title 1">
            <a:extLst>
              <a:ext uri="{FF2B5EF4-FFF2-40B4-BE49-F238E27FC236}">
                <a16:creationId xmlns:a16="http://schemas.microsoft.com/office/drawing/2014/main" xmlns="" id="{676FC2D5-3FC4-4619-8E56-5F04AF864027}"/>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err="1"/>
              <a:t>SourceMeter</a:t>
            </a:r>
            <a:endParaRPr lang="en-US" sz="3200" dirty="0">
              <a:cs typeface="Times New Roman" panose="02020603050405020304" pitchFamily="18" charset="0"/>
            </a:endParaRPr>
          </a:p>
        </p:txBody>
      </p:sp>
      <p:sp>
        <p:nvSpPr>
          <p:cNvPr id="9" name="TextBox 8">
            <a:extLst>
              <a:ext uri="{FF2B5EF4-FFF2-40B4-BE49-F238E27FC236}">
                <a16:creationId xmlns:a16="http://schemas.microsoft.com/office/drawing/2014/main" xmlns="" id="{0CF2B57B-690E-4160-993B-28F50FD600EA}"/>
              </a:ext>
            </a:extLst>
          </p:cNvPr>
          <p:cNvSpPr txBox="1"/>
          <p:nvPr/>
        </p:nvSpPr>
        <p:spPr>
          <a:xfrm>
            <a:off x="225288" y="1165363"/>
            <a:ext cx="8461512" cy="5693866"/>
          </a:xfrm>
          <a:prstGeom prst="rect">
            <a:avLst/>
          </a:prstGeom>
          <a:noFill/>
        </p:spPr>
        <p:txBody>
          <a:bodyPr wrap="square" rtlCol="0">
            <a:spAutoFit/>
          </a:bodyPr>
          <a:lstStyle/>
          <a:p>
            <a:r>
              <a:rPr lang="en-US" sz="2800" b="1" u="sng" dirty="0"/>
              <a:t>Operation Procedure</a:t>
            </a:r>
          </a:p>
          <a:p>
            <a:r>
              <a:rPr lang="en-US" sz="2800" dirty="0"/>
              <a:t>Example: Return to the Battery test of a Vehicle</a:t>
            </a:r>
          </a:p>
          <a:p>
            <a:endParaRPr lang="en-US" sz="2800" dirty="0"/>
          </a:p>
          <a:p>
            <a:endParaRPr lang="en-US" sz="2800" dirty="0"/>
          </a:p>
          <a:p>
            <a:r>
              <a:rPr lang="en-US" sz="2800" dirty="0"/>
              <a:t>The only difference will be that instead of current being outputted, resistance will be outputted from the </a:t>
            </a:r>
            <a:r>
              <a:rPr lang="en-US" sz="2800" dirty="0" err="1"/>
              <a:t>SourceMeter</a:t>
            </a:r>
            <a:r>
              <a:rPr lang="en-US" sz="2800" dirty="0"/>
              <a:t>. </a:t>
            </a:r>
          </a:p>
          <a:p>
            <a:endParaRPr lang="en-US" sz="2800" dirty="0"/>
          </a:p>
          <a:p>
            <a:r>
              <a:rPr lang="en-US" sz="2800" dirty="0"/>
              <a:t>For more information on operating a </a:t>
            </a:r>
            <a:r>
              <a:rPr lang="en-US" sz="2800" dirty="0" err="1"/>
              <a:t>SourceMeter</a:t>
            </a:r>
            <a:r>
              <a:rPr lang="en-US" sz="2800" dirty="0"/>
              <a:t>, look at the handout section 4 that was provided.</a:t>
            </a:r>
          </a:p>
          <a:p>
            <a:endParaRPr lang="en-US" sz="2800" dirty="0"/>
          </a:p>
          <a:p>
            <a:r>
              <a:rPr lang="en-US" sz="2800" dirty="0"/>
              <a:t> </a:t>
            </a:r>
          </a:p>
          <a:p>
            <a:endParaRPr lang="en-US" sz="2800" u="sng" dirty="0"/>
          </a:p>
        </p:txBody>
      </p:sp>
    </p:spTree>
    <p:extLst>
      <p:ext uri="{BB962C8B-B14F-4D97-AF65-F5344CB8AC3E}">
        <p14:creationId xmlns:p14="http://schemas.microsoft.com/office/powerpoint/2010/main" val="366467333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12033" y="3320253"/>
            <a:ext cx="4910285" cy="2865296"/>
          </a:xfrm>
          <a:prstGeom prst="rect">
            <a:avLst/>
          </a:prstGeom>
        </p:spPr>
      </p:pic>
      <p:pic>
        <p:nvPicPr>
          <p:cNvPr id="5" name="Picture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83343" y="2385102"/>
            <a:ext cx="2784113" cy="3971249"/>
          </a:xfrm>
          <a:prstGeom prst="rect">
            <a:avLst/>
          </a:prstGeom>
        </p:spPr>
      </p:pic>
      <p:sp>
        <p:nvSpPr>
          <p:cNvPr id="3" name="Slide Number Placeholder 2"/>
          <p:cNvSpPr>
            <a:spLocks noGrp="1"/>
          </p:cNvSpPr>
          <p:nvPr>
            <p:ph type="sldNum" sz="quarter" idx="12"/>
          </p:nvPr>
        </p:nvSpPr>
        <p:spPr/>
        <p:txBody>
          <a:bodyPr/>
          <a:lstStyle/>
          <a:p>
            <a:fld id="{66C6DF91-F02A-4426-831C-89DA13591319}" type="slidenum">
              <a:rPr lang="en-US" smtClean="0">
                <a:solidFill>
                  <a:schemeClr val="tx1"/>
                </a:solidFill>
              </a:rPr>
              <a:t>35</a:t>
            </a:fld>
            <a:endParaRPr lang="en-US">
              <a:solidFill>
                <a:schemeClr val="tx1"/>
              </a:solidFill>
            </a:endParaRPr>
          </a:p>
        </p:txBody>
      </p:sp>
      <p:sp>
        <p:nvSpPr>
          <p:cNvPr id="4" name="TextBox 3"/>
          <p:cNvSpPr txBox="1"/>
          <p:nvPr/>
        </p:nvSpPr>
        <p:spPr>
          <a:xfrm>
            <a:off x="212034" y="1322131"/>
            <a:ext cx="8587409" cy="1384995"/>
          </a:xfrm>
          <a:prstGeom prst="rect">
            <a:avLst/>
          </a:prstGeom>
          <a:noFill/>
        </p:spPr>
        <p:txBody>
          <a:bodyPr wrap="square" rtlCol="0">
            <a:spAutoFit/>
          </a:bodyPr>
          <a:lstStyle/>
          <a:p>
            <a:r>
              <a:rPr lang="en-US" sz="2800" dirty="0"/>
              <a:t>A Micro-Ohmmeter is a special type of ohmmeter designed specifically for low level resistance measurements [8]. </a:t>
            </a:r>
          </a:p>
        </p:txBody>
      </p:sp>
      <p:sp>
        <p:nvSpPr>
          <p:cNvPr id="7" name="TextBox 6"/>
          <p:cNvSpPr txBox="1"/>
          <p:nvPr/>
        </p:nvSpPr>
        <p:spPr>
          <a:xfrm>
            <a:off x="4873840" y="6053888"/>
            <a:ext cx="4174435" cy="366368"/>
          </a:xfrm>
          <a:prstGeom prst="rect">
            <a:avLst/>
          </a:prstGeom>
          <a:noFill/>
        </p:spPr>
        <p:txBody>
          <a:bodyPr wrap="square" rtlCol="0">
            <a:spAutoFit/>
          </a:bodyPr>
          <a:lstStyle/>
          <a:p>
            <a:r>
              <a:rPr lang="en-US" b="1" dirty="0"/>
              <a:t>Figure 13: 6250 Micro-ohmmeter [14]</a:t>
            </a:r>
          </a:p>
        </p:txBody>
      </p:sp>
      <p:sp>
        <p:nvSpPr>
          <p:cNvPr id="9" name="TextBox 8"/>
          <p:cNvSpPr txBox="1"/>
          <p:nvPr/>
        </p:nvSpPr>
        <p:spPr>
          <a:xfrm>
            <a:off x="93536" y="6043502"/>
            <a:ext cx="4780304" cy="369332"/>
          </a:xfrm>
          <a:prstGeom prst="rect">
            <a:avLst/>
          </a:prstGeom>
          <a:noFill/>
        </p:spPr>
        <p:txBody>
          <a:bodyPr wrap="square" rtlCol="0">
            <a:spAutoFit/>
          </a:bodyPr>
          <a:lstStyle/>
          <a:p>
            <a:r>
              <a:rPr lang="en-US" b="1" dirty="0"/>
              <a:t>Figure 12: LOM 510A Micro-ohmmeter [15]</a:t>
            </a:r>
          </a:p>
        </p:txBody>
      </p:sp>
      <p:sp>
        <p:nvSpPr>
          <p:cNvPr id="10" name="Title 1">
            <a:extLst>
              <a:ext uri="{FF2B5EF4-FFF2-40B4-BE49-F238E27FC236}">
                <a16:creationId xmlns:a16="http://schemas.microsoft.com/office/drawing/2014/main" xmlns="" id="{C8AF9774-A02B-484F-974E-E582AC6F176A}"/>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Micro-Ohmmeter</a:t>
            </a:r>
          </a:p>
        </p:txBody>
      </p:sp>
    </p:spTree>
    <p:extLst>
      <p:ext uri="{BB962C8B-B14F-4D97-AF65-F5344CB8AC3E}">
        <p14:creationId xmlns:p14="http://schemas.microsoft.com/office/powerpoint/2010/main" val="17481252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36</a:t>
            </a:fld>
            <a:endParaRPr lang="en-US">
              <a:solidFill>
                <a:schemeClr val="tx1"/>
              </a:solidFill>
            </a:endParaRPr>
          </a:p>
        </p:txBody>
      </p:sp>
      <mc:AlternateContent xmlns:mc="http://schemas.openxmlformats.org/markup-compatibility/2006" xmlns:a14="http://schemas.microsoft.com/office/drawing/2010/main">
        <mc:Choice Requires="a14">
          <p:sp>
            <p:nvSpPr>
              <p:cNvPr id="5" name="TextBox 4"/>
              <p:cNvSpPr txBox="1"/>
              <p:nvPr/>
            </p:nvSpPr>
            <p:spPr>
              <a:xfrm>
                <a:off x="457200" y="933699"/>
                <a:ext cx="8450312" cy="6555641"/>
              </a:xfrm>
              <a:prstGeom prst="rect">
                <a:avLst/>
              </a:prstGeom>
              <a:noFill/>
            </p:spPr>
            <p:txBody>
              <a:bodyPr wrap="square" rtlCol="0">
                <a:spAutoFit/>
              </a:bodyPr>
              <a:lstStyle/>
              <a:p>
                <a:r>
                  <a:rPr lang="en-US" sz="2800" b="1" u="sng" dirty="0"/>
                  <a:t>Description</a:t>
                </a:r>
              </a:p>
              <a:p>
                <a:endParaRPr lang="en-US" sz="2800" dirty="0"/>
              </a:p>
              <a:p>
                <a:pPr marL="457200" indent="-457200">
                  <a:buFont typeface="Wingdings" panose="05000000000000000000" pitchFamily="2" charset="2"/>
                  <a:buChar char="Ø"/>
                </a:pPr>
                <a:r>
                  <a:rPr lang="en-US" sz="2800" dirty="0"/>
                  <a:t>The purpose of an Ohmmeter is to measure the resistance of an object [8].</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The Micro-ohmmeter is able to measure resistances as low as </a:t>
                </a:r>
                <a14:m>
                  <m:oMath xmlns:m="http://schemas.openxmlformats.org/officeDocument/2006/math">
                    <m:r>
                      <a:rPr lang="en-US" sz="2800" i="1">
                        <a:latin typeface="Cambria Math" panose="02040503050406030204" pitchFamily="18" charset="0"/>
                      </a:rPr>
                      <m:t>10</m:t>
                    </m:r>
                    <m:r>
                      <m:rPr>
                        <m:sty m:val="p"/>
                      </m:rPr>
                      <a:rPr lang="el-GR" sz="2800" i="1">
                        <a:latin typeface="Cambria Math" panose="02040503050406030204" pitchFamily="18" charset="0"/>
                      </a:rPr>
                      <m:t>μΩ</m:t>
                    </m:r>
                  </m:oMath>
                </a14:m>
                <a:r>
                  <a:rPr lang="en-US" sz="2800" dirty="0"/>
                  <a:t> </a:t>
                </a:r>
              </a:p>
              <a:p>
                <a:r>
                  <a:rPr lang="en-US" sz="2800" dirty="0"/>
                  <a:t>	(micro ohms </a:t>
                </a:r>
                <a:r>
                  <a:rPr lang="en-US" sz="2800" dirty="0" err="1"/>
                  <a:t>i.e</a:t>
                </a:r>
                <a:r>
                  <a:rPr lang="en-US" sz="2800" dirty="0"/>
                  <a:t> </a:t>
                </a:r>
                <a14:m>
                  <m:oMath xmlns:m="http://schemas.openxmlformats.org/officeDocument/2006/math">
                    <m:sSup>
                      <m:sSupPr>
                        <m:ctrlPr>
                          <a:rPr lang="en-US" sz="2800" i="1">
                            <a:latin typeface="Cambria Math" panose="02040503050406030204" pitchFamily="18" charset="0"/>
                          </a:rPr>
                        </m:ctrlPr>
                      </m:sSupPr>
                      <m:e>
                        <m:r>
                          <a:rPr lang="en-US" sz="2800" i="1">
                            <a:latin typeface="Cambria Math" panose="02040503050406030204" pitchFamily="18" charset="0"/>
                          </a:rPr>
                          <m:t>10</m:t>
                        </m:r>
                      </m:e>
                      <m:sup>
                        <m:r>
                          <a:rPr lang="en-US" sz="2800" i="1">
                            <a:latin typeface="Cambria Math" panose="02040503050406030204" pitchFamily="18" charset="0"/>
                          </a:rPr>
                          <m:t>−6</m:t>
                        </m:r>
                      </m:sup>
                    </m:sSup>
                  </m:oMath>
                </a14:m>
                <a:r>
                  <a:rPr lang="en-US" sz="2800" dirty="0"/>
                  <a:t>) [8].</a:t>
                </a:r>
              </a:p>
              <a:p>
                <a:endParaRPr lang="en-US" sz="2800" dirty="0"/>
              </a:p>
              <a:p>
                <a:pPr marL="457200" indent="-457200">
                  <a:buFont typeface="Wingdings" panose="05000000000000000000" pitchFamily="2" charset="2"/>
                  <a:buChar char="Ø"/>
                </a:pPr>
                <a:r>
                  <a:rPr lang="en-US" sz="2800" dirty="0"/>
                  <a:t>In order to reduce errors caused by connections and test leads, the micro-ohmmeter implements measurements using the four wire techniques, also known as the Kelvin method [5,15]. </a:t>
                </a:r>
              </a:p>
              <a:p>
                <a:r>
                  <a:rPr lang="en-US" sz="2800" dirty="0"/>
                  <a:t> </a:t>
                </a:r>
              </a:p>
              <a:p>
                <a:r>
                  <a:rPr lang="en-US" sz="2800" dirty="0"/>
                  <a:t>   </a:t>
                </a:r>
              </a:p>
            </p:txBody>
          </p:sp>
        </mc:Choice>
        <mc:Fallback xmlns="">
          <p:sp>
            <p:nvSpPr>
              <p:cNvPr id="5" name="TextBox 4"/>
              <p:cNvSpPr txBox="1">
                <a:spLocks noRot="1" noChangeAspect="1" noMove="1" noResize="1" noEditPoints="1" noAdjustHandles="1" noChangeArrowheads="1" noChangeShapeType="1" noTextEdit="1"/>
              </p:cNvSpPr>
              <p:nvPr/>
            </p:nvSpPr>
            <p:spPr>
              <a:xfrm>
                <a:off x="457200" y="933699"/>
                <a:ext cx="8450312" cy="6555641"/>
              </a:xfrm>
              <a:prstGeom prst="rect">
                <a:avLst/>
              </a:prstGeom>
              <a:blipFill>
                <a:blip r:embed="rId2"/>
                <a:stretch>
                  <a:fillRect l="-1443" t="-929"/>
                </a:stretch>
              </a:blipFill>
            </p:spPr>
            <p:txBody>
              <a:bodyPr/>
              <a:lstStyle/>
              <a:p>
                <a:r>
                  <a:rPr lang="en-US">
                    <a:noFill/>
                  </a:rPr>
                  <a:t> </a:t>
                </a:r>
              </a:p>
            </p:txBody>
          </p:sp>
        </mc:Fallback>
      </mc:AlternateContent>
      <p:sp>
        <p:nvSpPr>
          <p:cNvPr id="8" name="Title 1">
            <a:extLst>
              <a:ext uri="{FF2B5EF4-FFF2-40B4-BE49-F238E27FC236}">
                <a16:creationId xmlns:a16="http://schemas.microsoft.com/office/drawing/2014/main" xmlns="" id="{DB11F126-464A-4DD0-A412-4AFFC8D0C04C}"/>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Micro-Ohmmeter</a:t>
            </a:r>
          </a:p>
        </p:txBody>
      </p:sp>
    </p:spTree>
    <p:extLst>
      <p:ext uri="{BB962C8B-B14F-4D97-AF65-F5344CB8AC3E}">
        <p14:creationId xmlns:p14="http://schemas.microsoft.com/office/powerpoint/2010/main" val="30577257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37</a:t>
            </a:fld>
            <a:endParaRPr lang="en-US">
              <a:solidFill>
                <a:schemeClr val="tx1"/>
              </a:solidFill>
            </a:endParaRPr>
          </a:p>
        </p:txBody>
      </p:sp>
      <p:sp>
        <p:nvSpPr>
          <p:cNvPr id="5" name="TextBox 4"/>
          <p:cNvSpPr txBox="1"/>
          <p:nvPr/>
        </p:nvSpPr>
        <p:spPr>
          <a:xfrm>
            <a:off x="222943" y="1891530"/>
            <a:ext cx="8735527" cy="1384995"/>
          </a:xfrm>
          <a:prstGeom prst="rect">
            <a:avLst/>
          </a:prstGeom>
          <a:noFill/>
        </p:spPr>
        <p:txBody>
          <a:bodyPr wrap="square" rtlCol="0">
            <a:spAutoFit/>
          </a:bodyPr>
          <a:lstStyle/>
          <a:p>
            <a:r>
              <a:rPr lang="en-US" sz="2800" dirty="0"/>
              <a:t>Test leads are physical devices that connect to test equipment and include a probe, a cable and a terminating connector [16]. </a:t>
            </a:r>
          </a:p>
        </p:txBody>
      </p:sp>
      <p:sp>
        <p:nvSpPr>
          <p:cNvPr id="6" name="TextBox 5"/>
          <p:cNvSpPr txBox="1"/>
          <p:nvPr/>
        </p:nvSpPr>
        <p:spPr>
          <a:xfrm>
            <a:off x="217713" y="1141610"/>
            <a:ext cx="2080592" cy="523220"/>
          </a:xfrm>
          <a:prstGeom prst="rect">
            <a:avLst/>
          </a:prstGeom>
          <a:noFill/>
        </p:spPr>
        <p:txBody>
          <a:bodyPr wrap="square" rtlCol="0">
            <a:spAutoFit/>
          </a:bodyPr>
          <a:lstStyle/>
          <a:p>
            <a:r>
              <a:rPr lang="en-US" sz="2800" b="1" u="sng" dirty="0"/>
              <a:t>Test Leads</a:t>
            </a:r>
          </a:p>
        </p:txBody>
      </p:sp>
      <p:pic>
        <p:nvPicPr>
          <p:cNvPr id="7" name="Picture 6"/>
          <p:cNvPicPr>
            <a:picLocks noChangeAspect="1"/>
          </p:cNvPicPr>
          <p:nvPr/>
        </p:nvPicPr>
        <p:blipFill>
          <a:blip r:embed="rId2"/>
          <a:stretch>
            <a:fillRect/>
          </a:stretch>
        </p:blipFill>
        <p:spPr>
          <a:xfrm>
            <a:off x="93795" y="3193408"/>
            <a:ext cx="4194120" cy="2785712"/>
          </a:xfrm>
          <a:prstGeom prst="rect">
            <a:avLst/>
          </a:prstGeom>
        </p:spPr>
      </p:pic>
      <p:pic>
        <p:nvPicPr>
          <p:cNvPr id="8" name="Picture 7"/>
          <p:cNvPicPr>
            <a:picLocks noChangeAspect="1"/>
          </p:cNvPicPr>
          <p:nvPr/>
        </p:nvPicPr>
        <p:blipFill>
          <a:blip r:embed="rId3"/>
          <a:stretch>
            <a:fillRect/>
          </a:stretch>
        </p:blipFill>
        <p:spPr>
          <a:xfrm>
            <a:off x="4885889" y="3009530"/>
            <a:ext cx="4072582" cy="3154255"/>
          </a:xfrm>
          <a:prstGeom prst="rect">
            <a:avLst/>
          </a:prstGeom>
        </p:spPr>
      </p:pic>
      <p:sp>
        <p:nvSpPr>
          <p:cNvPr id="9" name="TextBox 8"/>
          <p:cNvSpPr txBox="1"/>
          <p:nvPr/>
        </p:nvSpPr>
        <p:spPr>
          <a:xfrm>
            <a:off x="5139767" y="5979119"/>
            <a:ext cx="3818703" cy="646331"/>
          </a:xfrm>
          <a:prstGeom prst="rect">
            <a:avLst/>
          </a:prstGeom>
          <a:noFill/>
        </p:spPr>
        <p:txBody>
          <a:bodyPr wrap="square" rtlCol="0">
            <a:spAutoFit/>
          </a:bodyPr>
          <a:lstStyle/>
          <a:p>
            <a:r>
              <a:rPr lang="en-US" b="1" dirty="0"/>
              <a:t>Figure 15: White colored test lead [17]</a:t>
            </a:r>
          </a:p>
        </p:txBody>
      </p:sp>
      <p:sp>
        <p:nvSpPr>
          <p:cNvPr id="10" name="TextBox 9"/>
          <p:cNvSpPr txBox="1"/>
          <p:nvPr/>
        </p:nvSpPr>
        <p:spPr>
          <a:xfrm>
            <a:off x="217713" y="5987019"/>
            <a:ext cx="3818703" cy="646331"/>
          </a:xfrm>
          <a:prstGeom prst="rect">
            <a:avLst/>
          </a:prstGeom>
          <a:noFill/>
        </p:spPr>
        <p:txBody>
          <a:bodyPr wrap="square" rtlCol="0">
            <a:spAutoFit/>
          </a:bodyPr>
          <a:lstStyle/>
          <a:p>
            <a:r>
              <a:rPr lang="en-US" b="1" dirty="0"/>
              <a:t>Figure 14: Black and red colored test lead [16]</a:t>
            </a:r>
          </a:p>
        </p:txBody>
      </p:sp>
      <p:sp>
        <p:nvSpPr>
          <p:cNvPr id="11" name="Title 1">
            <a:extLst>
              <a:ext uri="{FF2B5EF4-FFF2-40B4-BE49-F238E27FC236}">
                <a16:creationId xmlns:a16="http://schemas.microsoft.com/office/drawing/2014/main" xmlns="" id="{ADD1A22B-32BD-4E46-875B-1D2C61F20D7B}"/>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Micro-Ohmmeter</a:t>
            </a:r>
          </a:p>
        </p:txBody>
      </p:sp>
    </p:spTree>
    <p:extLst>
      <p:ext uri="{BB962C8B-B14F-4D97-AF65-F5344CB8AC3E}">
        <p14:creationId xmlns:p14="http://schemas.microsoft.com/office/powerpoint/2010/main" val="1764675822"/>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38</a:t>
            </a:fld>
            <a:endParaRPr lang="en-US">
              <a:solidFill>
                <a:schemeClr val="tx1"/>
              </a:solidFill>
            </a:endParaRPr>
          </a:p>
        </p:txBody>
      </p:sp>
      <mc:AlternateContent xmlns:mc="http://schemas.openxmlformats.org/markup-compatibility/2006" xmlns:a14="http://schemas.microsoft.com/office/drawing/2010/main">
        <mc:Choice Requires="a14">
          <p:sp>
            <p:nvSpPr>
              <p:cNvPr id="5" name="TextBox 4"/>
              <p:cNvSpPr txBox="1"/>
              <p:nvPr/>
            </p:nvSpPr>
            <p:spPr>
              <a:xfrm>
                <a:off x="452120" y="954484"/>
                <a:ext cx="9011477" cy="6494085"/>
              </a:xfrm>
              <a:prstGeom prst="rect">
                <a:avLst/>
              </a:prstGeom>
              <a:noFill/>
            </p:spPr>
            <p:txBody>
              <a:bodyPr wrap="square" rtlCol="0">
                <a:spAutoFit/>
              </a:bodyPr>
              <a:lstStyle/>
              <a:p>
                <a:r>
                  <a:rPr lang="en-US" sz="2800" b="1" u="sng" dirty="0"/>
                  <a:t>Parameters</a:t>
                </a:r>
              </a:p>
              <a:p>
                <a:endParaRPr lang="en-US" sz="2600" b="1" dirty="0">
                  <a:solidFill>
                    <a:schemeClr val="tx1"/>
                  </a:solidFill>
                </a:endParaRPr>
              </a:p>
              <a:p>
                <a:r>
                  <a:rPr lang="en-US" sz="2600" b="1" dirty="0">
                    <a:solidFill>
                      <a:schemeClr val="tx1"/>
                    </a:solidFill>
                  </a:rPr>
                  <a:t>Voltage </a:t>
                </a:r>
              </a:p>
              <a:p>
                <a:pPr marL="457200" indent="-457200">
                  <a:buFont typeface="Wingdings" panose="05000000000000000000" pitchFamily="2" charset="2"/>
                  <a:buChar char="Ø"/>
                </a:pPr>
                <a:r>
                  <a:rPr lang="en-US" sz="2600" dirty="0">
                    <a:solidFill>
                      <a:schemeClr val="tx1"/>
                    </a:solidFill>
                  </a:rPr>
                  <a:t>The electric potential (also referred to as the electric difference).</a:t>
                </a:r>
              </a:p>
              <a:p>
                <a:pPr marL="457200" indent="-457200">
                  <a:buFont typeface="Wingdings" panose="05000000000000000000" pitchFamily="2" charset="2"/>
                  <a:buChar char="Ø"/>
                </a:pPr>
                <a:r>
                  <a:rPr lang="en-US" sz="2600" dirty="0">
                    <a:solidFill>
                      <a:schemeClr val="tx1"/>
                    </a:solidFill>
                  </a:rPr>
                  <a:t>Measured in volts</a:t>
                </a:r>
                <a14:m>
                  <m:oMath xmlns:m="http://schemas.openxmlformats.org/officeDocument/2006/math">
                    <m:r>
                      <a:rPr lang="en-US" sz="2600" dirty="0" smtClean="0">
                        <a:solidFill>
                          <a:schemeClr val="tx1"/>
                        </a:solidFill>
                        <a:latin typeface="Cambria Math" panose="02040503050406030204" pitchFamily="18" charset="0"/>
                      </a:rPr>
                      <m:t> </m:t>
                    </m:r>
                    <m:d>
                      <m:dPr>
                        <m:ctrlPr>
                          <a:rPr lang="en-US" sz="2600" b="0" i="1" dirty="0" smtClean="0">
                            <a:solidFill>
                              <a:schemeClr val="tx1"/>
                            </a:solidFill>
                            <a:latin typeface="Cambria Math" panose="02040503050406030204" pitchFamily="18" charset="0"/>
                          </a:rPr>
                        </m:ctrlPr>
                      </m:dPr>
                      <m:e>
                        <m:r>
                          <a:rPr lang="en-US" sz="2600" b="0" i="1" dirty="0" smtClean="0">
                            <a:solidFill>
                              <a:schemeClr val="tx1"/>
                            </a:solidFill>
                            <a:latin typeface="Cambria Math" panose="02040503050406030204" pitchFamily="18" charset="0"/>
                          </a:rPr>
                          <m:t>𝑉</m:t>
                        </m:r>
                      </m:e>
                    </m:d>
                  </m:oMath>
                </a14:m>
                <a:endParaRPr lang="en-US" sz="2600" dirty="0">
                  <a:solidFill>
                    <a:schemeClr val="tx1"/>
                  </a:solidFill>
                </a:endParaRPr>
              </a:p>
              <a:p>
                <a:r>
                  <a:rPr lang="en-US" sz="2600" b="1" dirty="0"/>
                  <a:t>Resistance</a:t>
                </a:r>
              </a:p>
              <a:p>
                <a:pPr marL="457200" indent="-457200">
                  <a:buFont typeface="Wingdings" panose="05000000000000000000" pitchFamily="2" charset="2"/>
                  <a:buChar char="Ø"/>
                </a:pPr>
                <a:r>
                  <a:rPr lang="en-US" sz="2600" dirty="0"/>
                  <a:t>The value of a resistor. </a:t>
                </a:r>
              </a:p>
              <a:p>
                <a:pPr marL="457200" indent="-457200">
                  <a:buFont typeface="Wingdings" panose="05000000000000000000" pitchFamily="2" charset="2"/>
                  <a:buChar char="Ø"/>
                </a:pPr>
                <a:r>
                  <a:rPr lang="en-US" sz="2600" dirty="0"/>
                  <a:t>A resistor is a device that impedes the flow of the current.</a:t>
                </a:r>
              </a:p>
              <a:p>
                <a:pPr marL="457200" indent="-457200">
                  <a:buFont typeface="Wingdings" panose="05000000000000000000" pitchFamily="2" charset="2"/>
                  <a:buChar char="Ø"/>
                </a:pPr>
                <a:r>
                  <a:rPr lang="en-US" sz="2600" dirty="0"/>
                  <a:t>Measured in ohms </a:t>
                </a:r>
                <a14:m>
                  <m:oMath xmlns:m="http://schemas.openxmlformats.org/officeDocument/2006/math">
                    <m:r>
                      <a:rPr lang="en-US" sz="2600" i="1" dirty="0">
                        <a:latin typeface="Cambria Math" panose="02040503050406030204" pitchFamily="18" charset="0"/>
                      </a:rPr>
                      <m:t>(</m:t>
                    </m:r>
                    <m:r>
                      <m:rPr>
                        <m:sty m:val="p"/>
                      </m:rPr>
                      <a:rPr lang="el-GR" sz="2600" dirty="0">
                        <a:latin typeface="Cambria Math" panose="02040503050406030204" pitchFamily="18" charset="0"/>
                      </a:rPr>
                      <m:t>Ω</m:t>
                    </m:r>
                    <m:r>
                      <a:rPr lang="en-US" sz="2600" i="1" dirty="0">
                        <a:latin typeface="Cambria Math" panose="02040503050406030204" pitchFamily="18" charset="0"/>
                      </a:rPr>
                      <m:t>)</m:t>
                    </m:r>
                  </m:oMath>
                </a14:m>
                <a:r>
                  <a:rPr lang="en-US" sz="2600" dirty="0"/>
                  <a:t>. </a:t>
                </a:r>
              </a:p>
              <a:p>
                <a:r>
                  <a:rPr lang="en-US" sz="2600" b="1" dirty="0"/>
                  <a:t>Current</a:t>
                </a:r>
              </a:p>
              <a:p>
                <a:pPr marL="457200" indent="-457200">
                  <a:buFont typeface="Wingdings" panose="05000000000000000000" pitchFamily="2" charset="2"/>
                  <a:buChar char="Ø"/>
                </a:pPr>
                <a:r>
                  <a:rPr lang="en-US" sz="2600" dirty="0"/>
                  <a:t>The rate of flow of charge.</a:t>
                </a:r>
              </a:p>
              <a:p>
                <a:pPr marL="457200" indent="-457200">
                  <a:buFont typeface="Wingdings" panose="05000000000000000000" pitchFamily="2" charset="2"/>
                  <a:buChar char="Ø"/>
                </a:pPr>
                <a:r>
                  <a:rPr lang="en-US" sz="2600" dirty="0"/>
                  <a:t>Measured in amperes </a:t>
                </a:r>
                <a14:m>
                  <m:oMath xmlns:m="http://schemas.openxmlformats.org/officeDocument/2006/math">
                    <m:r>
                      <a:rPr lang="en-US" sz="2600" i="1" dirty="0">
                        <a:latin typeface="Cambria Math" panose="02040503050406030204" pitchFamily="18" charset="0"/>
                      </a:rPr>
                      <m:t>(</m:t>
                    </m:r>
                    <m:r>
                      <a:rPr lang="en-US" sz="2600" i="1" dirty="0">
                        <a:latin typeface="Cambria Math" panose="02040503050406030204" pitchFamily="18" charset="0"/>
                      </a:rPr>
                      <m:t>𝐴</m:t>
                    </m:r>
                    <m:r>
                      <a:rPr lang="en-US" sz="2600" i="1" dirty="0">
                        <a:latin typeface="Cambria Math" panose="02040503050406030204" pitchFamily="18" charset="0"/>
                      </a:rPr>
                      <m:t>) </m:t>
                    </m:r>
                  </m:oMath>
                </a14:m>
                <a:endParaRPr lang="en-US" sz="2600" dirty="0"/>
              </a:p>
              <a:p>
                <a:endParaRPr lang="en-US" sz="2600" dirty="0"/>
              </a:p>
              <a:p>
                <a:endParaRPr lang="en-US" sz="2600"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52120" y="954484"/>
                <a:ext cx="9011477" cy="6494085"/>
              </a:xfrm>
              <a:prstGeom prst="rect">
                <a:avLst/>
              </a:prstGeom>
              <a:blipFill>
                <a:blip r:embed="rId2"/>
                <a:stretch>
                  <a:fillRect l="-1353" t="-1033"/>
                </a:stretch>
              </a:blipFill>
            </p:spPr>
            <p:txBody>
              <a:bodyPr/>
              <a:lstStyle/>
              <a:p>
                <a:r>
                  <a:rPr lang="en-US">
                    <a:noFill/>
                  </a:rPr>
                  <a:t> </a:t>
                </a:r>
              </a:p>
            </p:txBody>
          </p:sp>
        </mc:Fallback>
      </mc:AlternateContent>
      <p:sp>
        <p:nvSpPr>
          <p:cNvPr id="10" name="Title 1">
            <a:extLst>
              <a:ext uri="{FF2B5EF4-FFF2-40B4-BE49-F238E27FC236}">
                <a16:creationId xmlns:a16="http://schemas.microsoft.com/office/drawing/2014/main" xmlns="" id="{8A74918A-C3BC-468B-878A-E40945D25F9A}"/>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Micro-Ohmmeter</a:t>
            </a:r>
          </a:p>
        </p:txBody>
      </p:sp>
    </p:spTree>
    <p:extLst>
      <p:ext uri="{BB962C8B-B14F-4D97-AF65-F5344CB8AC3E}">
        <p14:creationId xmlns:p14="http://schemas.microsoft.com/office/powerpoint/2010/main" val="17570079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39</a:t>
            </a:fld>
            <a:endParaRPr lang="en-US"/>
          </a:p>
        </p:txBody>
      </p:sp>
      <p:sp>
        <p:nvSpPr>
          <p:cNvPr id="7" name="TextBox 6"/>
          <p:cNvSpPr txBox="1"/>
          <p:nvPr/>
        </p:nvSpPr>
        <p:spPr>
          <a:xfrm>
            <a:off x="229042" y="2276029"/>
            <a:ext cx="8918712" cy="3970318"/>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t>The same test of the brake light switch can be implemented by using a Micro-ohmmeter.</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Note, </a:t>
            </a:r>
            <a:r>
              <a:rPr lang="en-US" sz="2800" b="1" dirty="0"/>
              <a:t>Never</a:t>
            </a:r>
            <a:r>
              <a:rPr lang="en-US" sz="2800" dirty="0"/>
              <a:t> use an ohmmeter on a powered circuit [9]. Using an ohmmeter on a powered circuit can damage the device.</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Connect the tester lead of the micro-ohmmeter similar to way it was connected in the DMM test. </a:t>
            </a:r>
          </a:p>
        </p:txBody>
      </p:sp>
      <p:sp>
        <p:nvSpPr>
          <p:cNvPr id="10" name="Title 1">
            <a:extLst>
              <a:ext uri="{FF2B5EF4-FFF2-40B4-BE49-F238E27FC236}">
                <a16:creationId xmlns:a16="http://schemas.microsoft.com/office/drawing/2014/main" xmlns="" id="{6439882D-201B-4143-B425-45FEB3A3563E}"/>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Micro-Ohmmeter</a:t>
            </a:r>
          </a:p>
        </p:txBody>
      </p:sp>
      <p:sp>
        <p:nvSpPr>
          <p:cNvPr id="12" name="TextBox 11">
            <a:extLst>
              <a:ext uri="{FF2B5EF4-FFF2-40B4-BE49-F238E27FC236}">
                <a16:creationId xmlns:a16="http://schemas.microsoft.com/office/drawing/2014/main" xmlns="" id="{4EA42F65-EC75-4632-8B00-DCE7E1F5685B}"/>
              </a:ext>
            </a:extLst>
          </p:cNvPr>
          <p:cNvSpPr txBox="1"/>
          <p:nvPr/>
        </p:nvSpPr>
        <p:spPr>
          <a:xfrm>
            <a:off x="225288" y="1165363"/>
            <a:ext cx="8461512" cy="1384995"/>
          </a:xfrm>
          <a:prstGeom prst="rect">
            <a:avLst/>
          </a:prstGeom>
          <a:noFill/>
        </p:spPr>
        <p:txBody>
          <a:bodyPr wrap="square" rtlCol="0">
            <a:spAutoFit/>
          </a:bodyPr>
          <a:lstStyle/>
          <a:p>
            <a:r>
              <a:rPr lang="en-US" sz="2800" b="1" u="sng" dirty="0"/>
              <a:t>Operation Procedure</a:t>
            </a:r>
          </a:p>
          <a:p>
            <a:r>
              <a:rPr lang="en-US" sz="2800" dirty="0"/>
              <a:t>Example: Return to the Brake Switch Testing </a:t>
            </a:r>
          </a:p>
          <a:p>
            <a:endParaRPr lang="en-US" sz="2800" u="sng" dirty="0"/>
          </a:p>
        </p:txBody>
      </p:sp>
    </p:spTree>
    <p:extLst>
      <p:ext uri="{BB962C8B-B14F-4D97-AF65-F5344CB8AC3E}">
        <p14:creationId xmlns:p14="http://schemas.microsoft.com/office/powerpoint/2010/main" val="269858782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4</a:t>
            </a:fld>
            <a:endParaRPr lang="en-US">
              <a:solidFill>
                <a:schemeClr val="tx1"/>
              </a:solidFill>
            </a:endParaRPr>
          </a:p>
        </p:txBody>
      </p:sp>
      <mc:AlternateContent xmlns:mc="http://schemas.openxmlformats.org/markup-compatibility/2006" xmlns:a14="http://schemas.microsoft.com/office/drawing/2010/main">
        <mc:Choice Requires="a14">
          <p:sp>
            <p:nvSpPr>
              <p:cNvPr id="6" name="TextBox 5"/>
              <p:cNvSpPr txBox="1"/>
              <p:nvPr/>
            </p:nvSpPr>
            <p:spPr>
              <a:xfrm>
                <a:off x="457200" y="960783"/>
                <a:ext cx="8454886" cy="7070397"/>
              </a:xfrm>
              <a:prstGeom prst="rect">
                <a:avLst/>
              </a:prstGeom>
              <a:noFill/>
            </p:spPr>
            <p:txBody>
              <a:bodyPr wrap="square" rtlCol="0">
                <a:spAutoFit/>
              </a:bodyPr>
              <a:lstStyle/>
              <a:p>
                <a:r>
                  <a:rPr lang="en-US" sz="2800" b="1" u="sng" dirty="0">
                    <a:solidFill>
                      <a:schemeClr val="tx1"/>
                    </a:solidFill>
                  </a:rPr>
                  <a:t>Safety</a:t>
                </a:r>
              </a:p>
              <a:p>
                <a:endParaRPr lang="en-US" sz="2800" dirty="0">
                  <a:solidFill>
                    <a:schemeClr val="tx1"/>
                  </a:solidFill>
                </a:endParaRPr>
              </a:p>
              <a:p>
                <a:r>
                  <a:rPr lang="en-US" sz="2800" dirty="0">
                    <a:solidFill>
                      <a:schemeClr val="tx1"/>
                    </a:solidFill>
                  </a:rPr>
                  <a:t>ANSI (American National Standards Institute) states that a shock hazard exists when voltage levels are greater than </a:t>
                </a:r>
                <a14:m>
                  <m:oMath xmlns:m="http://schemas.openxmlformats.org/officeDocument/2006/math">
                    <m:r>
                      <a:rPr lang="en-US" sz="2800" i="1" dirty="0" smtClean="0">
                        <a:solidFill>
                          <a:schemeClr val="tx1"/>
                        </a:solidFill>
                        <a:latin typeface="Cambria Math" panose="02040503050406030204" pitchFamily="18" charset="0"/>
                      </a:rPr>
                      <m:t>30</m:t>
                    </m:r>
                    <m:r>
                      <a:rPr lang="en-US" sz="2800" i="1" dirty="0" smtClean="0">
                        <a:solidFill>
                          <a:schemeClr val="tx1"/>
                        </a:solidFill>
                        <a:latin typeface="Cambria Math" panose="02040503050406030204" pitchFamily="18" charset="0"/>
                      </a:rPr>
                      <m:t>𝑉</m:t>
                    </m:r>
                    <m:r>
                      <a:rPr lang="en-US" sz="2800" i="1" dirty="0" smtClean="0">
                        <a:solidFill>
                          <a:schemeClr val="tx1"/>
                        </a:solidFill>
                        <a:latin typeface="Cambria Math" panose="02040503050406030204" pitchFamily="18" charset="0"/>
                      </a:rPr>
                      <m:t> </m:t>
                    </m:r>
                    <m:r>
                      <a:rPr lang="en-US" sz="2800" i="1" dirty="0" smtClean="0">
                        <a:solidFill>
                          <a:schemeClr val="tx1"/>
                        </a:solidFill>
                        <a:latin typeface="Cambria Math" panose="02040503050406030204" pitchFamily="18" charset="0"/>
                      </a:rPr>
                      <m:t>𝑅𝑀𝑆</m:t>
                    </m:r>
                  </m:oMath>
                </a14:m>
                <a:r>
                  <a:rPr lang="en-US" sz="2800" dirty="0">
                    <a:solidFill>
                      <a:schemeClr val="tx1"/>
                    </a:solidFill>
                  </a:rPr>
                  <a:t> </a:t>
                </a:r>
                <a:endParaRPr lang="en-US" sz="2800" dirty="0"/>
              </a:p>
              <a:p>
                <a:r>
                  <a:rPr lang="en-US" sz="2800" dirty="0">
                    <a:solidFill>
                      <a:schemeClr val="tx1"/>
                    </a:solidFill>
                  </a:rPr>
                  <a:t>(RMS is root mean square </a:t>
                </a:r>
                <a14:m>
                  <m:oMath xmlns:m="http://schemas.openxmlformats.org/officeDocument/2006/math">
                    <m:rad>
                      <m:radPr>
                        <m:degHide m:val="on"/>
                        <m:ctrlPr>
                          <a:rPr lang="en-US" sz="2800" i="1" smtClean="0">
                            <a:solidFill>
                              <a:schemeClr val="tx1"/>
                            </a:solidFill>
                            <a:latin typeface="Cambria Math" panose="02040503050406030204" pitchFamily="18" charset="0"/>
                          </a:rPr>
                        </m:ctrlPr>
                      </m:radPr>
                      <m:deg/>
                      <m:e>
                        <m:r>
                          <a:rPr lang="en-US" sz="2800" b="0" i="1" smtClean="0">
                            <a:solidFill>
                              <a:schemeClr val="tx1"/>
                            </a:solidFill>
                            <a:latin typeface="Cambria Math" panose="02040503050406030204" pitchFamily="18" charset="0"/>
                          </a:rPr>
                          <m:t>2</m:t>
                        </m:r>
                      </m:e>
                    </m:rad>
                  </m:oMath>
                </a14:m>
                <a:r>
                  <a:rPr lang="en-US" sz="2800" dirty="0">
                    <a:solidFill>
                      <a:schemeClr val="tx1"/>
                    </a:solidFill>
                  </a:rPr>
                  <a:t>) [1].</a:t>
                </a:r>
              </a:p>
              <a:p>
                <a:r>
                  <a:rPr lang="en-US" sz="2800" dirty="0">
                    <a:solidFill>
                      <a:schemeClr val="tx1"/>
                    </a:solidFill>
                  </a:rPr>
                  <a:t>The peak voltage of 30V RMS is </a:t>
                </a:r>
                <a14:m>
                  <m:oMath xmlns:m="http://schemas.openxmlformats.org/officeDocument/2006/math">
                    <m:r>
                      <a:rPr lang="en-US" sz="2800" i="1">
                        <a:solidFill>
                          <a:schemeClr val="tx1"/>
                        </a:solidFill>
                        <a:latin typeface="Cambria Math" panose="02040503050406030204" pitchFamily="18" charset="0"/>
                      </a:rPr>
                      <m:t>30</m:t>
                    </m:r>
                    <m:rad>
                      <m:radPr>
                        <m:degHide m:val="on"/>
                        <m:ctrlPr>
                          <a:rPr lang="en-US" sz="2800" i="1">
                            <a:solidFill>
                              <a:schemeClr val="tx1"/>
                            </a:solidFill>
                            <a:latin typeface="Cambria Math" panose="02040503050406030204" pitchFamily="18" charset="0"/>
                          </a:rPr>
                        </m:ctrlPr>
                      </m:radPr>
                      <m:deg/>
                      <m:e>
                        <m:r>
                          <a:rPr lang="en-US" sz="2800" i="1">
                            <a:solidFill>
                              <a:schemeClr val="tx1"/>
                            </a:solidFill>
                            <a:latin typeface="Cambria Math" panose="02040503050406030204" pitchFamily="18" charset="0"/>
                          </a:rPr>
                          <m:t>2</m:t>
                        </m:r>
                      </m:e>
                    </m:rad>
                    <m:r>
                      <a:rPr lang="en-US" sz="2800" i="1">
                        <a:solidFill>
                          <a:schemeClr val="tx1"/>
                        </a:solidFill>
                        <a:latin typeface="Cambria Math" panose="02040503050406030204" pitchFamily="18" charset="0"/>
                      </a:rPr>
                      <m:t>=42 </m:t>
                    </m:r>
                    <m:r>
                      <a:rPr lang="en-US" sz="2800" i="1">
                        <a:solidFill>
                          <a:schemeClr val="tx1"/>
                        </a:solidFill>
                        <a:latin typeface="Cambria Math" panose="02040503050406030204" pitchFamily="18" charset="0"/>
                      </a:rPr>
                      <m:t>𝑣𝑜𝑙𝑡𝑠</m:t>
                    </m:r>
                  </m:oMath>
                </a14:m>
                <a:r>
                  <a:rPr lang="en-US" sz="2800" dirty="0">
                    <a:solidFill>
                      <a:schemeClr val="tx1"/>
                    </a:solidFill>
                  </a:rPr>
                  <a:t>.</a:t>
                </a:r>
              </a:p>
              <a:p>
                <a:r>
                  <a:rPr lang="en-US" sz="2800" dirty="0">
                    <a:solidFill>
                      <a:schemeClr val="tx1"/>
                    </a:solidFill>
                  </a:rPr>
                  <a:t>A shock Hazard is also present when a </a:t>
                </a:r>
                <a14:m>
                  <m:oMath xmlns:m="http://schemas.openxmlformats.org/officeDocument/2006/math">
                    <m:r>
                      <a:rPr lang="en-US" sz="2800" i="1" dirty="0">
                        <a:solidFill>
                          <a:schemeClr val="tx1"/>
                        </a:solidFill>
                        <a:latin typeface="Cambria Math" panose="02040503050406030204" pitchFamily="18" charset="0"/>
                      </a:rPr>
                      <m:t>60</m:t>
                    </m:r>
                    <m:r>
                      <a:rPr lang="en-US" sz="2800" i="1" dirty="0">
                        <a:solidFill>
                          <a:schemeClr val="tx1"/>
                        </a:solidFill>
                        <a:latin typeface="Cambria Math" panose="02040503050406030204" pitchFamily="18" charset="0"/>
                      </a:rPr>
                      <m:t>𝑉𝐷𝐶</m:t>
                    </m:r>
                  </m:oMath>
                </a14:m>
                <a:r>
                  <a:rPr lang="en-US" sz="2800" dirty="0">
                    <a:solidFill>
                      <a:schemeClr val="tx1"/>
                    </a:solidFill>
                  </a:rPr>
                  <a:t> (voltage of a direct current) level exists [1]. </a:t>
                </a:r>
              </a:p>
              <a:p>
                <a:endParaRPr lang="en-US" sz="2800" dirty="0">
                  <a:solidFill>
                    <a:schemeClr val="tx1"/>
                  </a:solidFill>
                </a:endParaRPr>
              </a:p>
              <a:p>
                <a:r>
                  <a:rPr lang="en-US" sz="2800" b="1" dirty="0">
                    <a:solidFill>
                      <a:schemeClr val="tx1"/>
                    </a:solidFill>
                  </a:rPr>
                  <a:t>Good safety practice is to assume that hazardous voltage is present in any unknown circuit before any measurements are made.</a:t>
                </a:r>
              </a:p>
              <a:p>
                <a:endParaRPr lang="en-US" sz="2800" dirty="0">
                  <a:solidFill>
                    <a:schemeClr val="tx1"/>
                  </a:solidFill>
                </a:endParaRPr>
              </a:p>
              <a:p>
                <a:r>
                  <a:rPr lang="en-US" sz="2800" dirty="0">
                    <a:solidFill>
                      <a:schemeClr val="tx1"/>
                    </a:solidFill>
                  </a:rPr>
                  <a:t> </a:t>
                </a:r>
              </a:p>
              <a:p>
                <a:r>
                  <a:rPr lang="en-US" sz="2800" dirty="0">
                    <a:solidFill>
                      <a:schemeClr val="tx1"/>
                    </a:solidFill>
                  </a:rPr>
                  <a:t> </a:t>
                </a:r>
              </a:p>
            </p:txBody>
          </p:sp>
        </mc:Choice>
        <mc:Fallback xmlns="">
          <p:sp>
            <p:nvSpPr>
              <p:cNvPr id="6" name="TextBox 5"/>
              <p:cNvSpPr txBox="1">
                <a:spLocks noRot="1" noChangeAspect="1" noMove="1" noResize="1" noEditPoints="1" noAdjustHandles="1" noChangeArrowheads="1" noChangeShapeType="1" noTextEdit="1"/>
              </p:cNvSpPr>
              <p:nvPr/>
            </p:nvSpPr>
            <p:spPr>
              <a:xfrm>
                <a:off x="457200" y="960783"/>
                <a:ext cx="8454886" cy="7070397"/>
              </a:xfrm>
              <a:prstGeom prst="rect">
                <a:avLst/>
              </a:prstGeom>
              <a:blipFill>
                <a:blip r:embed="rId2"/>
                <a:stretch>
                  <a:fillRect l="-1442" t="-949" r="-1658"/>
                </a:stretch>
              </a:blipFill>
            </p:spPr>
            <p:txBody>
              <a:bodyPr/>
              <a:lstStyle/>
              <a:p>
                <a:r>
                  <a:rPr lang="en-US">
                    <a:noFill/>
                  </a:rPr>
                  <a:t> </a:t>
                </a:r>
              </a:p>
            </p:txBody>
          </p:sp>
        </mc:Fallback>
      </mc:AlternateContent>
      <p:sp>
        <p:nvSpPr>
          <p:cNvPr id="11" name="Title 1">
            <a:extLst>
              <a:ext uri="{FF2B5EF4-FFF2-40B4-BE49-F238E27FC236}">
                <a16:creationId xmlns:a16="http://schemas.microsoft.com/office/drawing/2014/main" xmlns="" id="{4BA866D9-6664-4083-ACE0-30C85D1F9FD3}"/>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Electrometer</a:t>
            </a:r>
          </a:p>
        </p:txBody>
      </p:sp>
    </p:spTree>
    <p:extLst>
      <p:ext uri="{BB962C8B-B14F-4D97-AF65-F5344CB8AC3E}">
        <p14:creationId xmlns:p14="http://schemas.microsoft.com/office/powerpoint/2010/main" val="188960337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40</a:t>
            </a:fld>
            <a:endParaRPr lang="en-US"/>
          </a:p>
        </p:txBody>
      </p:sp>
      <p:sp>
        <p:nvSpPr>
          <p:cNvPr id="6" name="TextBox 5"/>
          <p:cNvSpPr txBox="1"/>
          <p:nvPr/>
        </p:nvSpPr>
        <p:spPr>
          <a:xfrm>
            <a:off x="225288" y="2233432"/>
            <a:ext cx="8415129" cy="4832092"/>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t>Bring the vehicle that is being tested to an idle of about 2000 rpms [9]. After that, turn on the other electric accessories like the headlights, A/C etc…[9]. </a:t>
            </a:r>
          </a:p>
          <a:p>
            <a:pPr marL="457200" indent="-457200">
              <a:buFont typeface="Wingdings" panose="05000000000000000000" pitchFamily="2" charset="2"/>
              <a:buChar char="Ø"/>
            </a:pPr>
            <a:r>
              <a:rPr lang="en-US" sz="2800" dirty="0"/>
              <a:t>If the brake switch is working properly, a resistance value should show up on the display of the Micro-ohmmeter. </a:t>
            </a:r>
          </a:p>
          <a:p>
            <a:pPr marL="457200" indent="-457200">
              <a:buFont typeface="Wingdings" panose="05000000000000000000" pitchFamily="2" charset="2"/>
              <a:buChar char="Ø"/>
            </a:pPr>
            <a:r>
              <a:rPr lang="en-US" sz="2800" dirty="0"/>
              <a:t>For a more detailed explanation of procedure, check  pages 15 to 23 of the handout</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endParaRPr lang="en-US" sz="2800" dirty="0"/>
          </a:p>
        </p:txBody>
      </p:sp>
      <p:sp>
        <p:nvSpPr>
          <p:cNvPr id="10" name="Title 1">
            <a:extLst>
              <a:ext uri="{FF2B5EF4-FFF2-40B4-BE49-F238E27FC236}">
                <a16:creationId xmlns:a16="http://schemas.microsoft.com/office/drawing/2014/main" xmlns="" id="{AD4B9110-BF6D-4F38-9BF6-60F2111B1963}"/>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Micro-Ohmmeter</a:t>
            </a:r>
          </a:p>
        </p:txBody>
      </p:sp>
      <p:sp>
        <p:nvSpPr>
          <p:cNvPr id="11" name="TextBox 10">
            <a:extLst>
              <a:ext uri="{FF2B5EF4-FFF2-40B4-BE49-F238E27FC236}">
                <a16:creationId xmlns:a16="http://schemas.microsoft.com/office/drawing/2014/main" xmlns="" id="{1C1D6511-C4FC-46D6-9D78-C8A1EAF35AC0}"/>
              </a:ext>
            </a:extLst>
          </p:cNvPr>
          <p:cNvSpPr txBox="1"/>
          <p:nvPr/>
        </p:nvSpPr>
        <p:spPr>
          <a:xfrm>
            <a:off x="225288" y="1165363"/>
            <a:ext cx="8461512" cy="1384995"/>
          </a:xfrm>
          <a:prstGeom prst="rect">
            <a:avLst/>
          </a:prstGeom>
          <a:noFill/>
        </p:spPr>
        <p:txBody>
          <a:bodyPr wrap="square" rtlCol="0">
            <a:spAutoFit/>
          </a:bodyPr>
          <a:lstStyle/>
          <a:p>
            <a:r>
              <a:rPr lang="en-US" sz="2800" b="1" u="sng" dirty="0"/>
              <a:t>Operation Procedure</a:t>
            </a:r>
          </a:p>
          <a:p>
            <a:r>
              <a:rPr lang="en-US" sz="2800" dirty="0"/>
              <a:t>Example: Return to the Brake Switch Testing </a:t>
            </a:r>
          </a:p>
          <a:p>
            <a:endParaRPr lang="en-US" sz="2800" u="sng" dirty="0"/>
          </a:p>
        </p:txBody>
      </p:sp>
    </p:spTree>
    <p:extLst>
      <p:ext uri="{BB962C8B-B14F-4D97-AF65-F5344CB8AC3E}">
        <p14:creationId xmlns:p14="http://schemas.microsoft.com/office/powerpoint/2010/main" val="110828222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66C6DF91-F02A-4426-831C-89DA13591319}" type="slidenum">
              <a:rPr lang="en-US" smtClean="0"/>
              <a:t>41</a:t>
            </a:fld>
            <a:endParaRPr lang="en-US"/>
          </a:p>
        </p:txBody>
      </p:sp>
      <p:sp>
        <p:nvSpPr>
          <p:cNvPr id="5" name="TextBox 4"/>
          <p:cNvSpPr txBox="1"/>
          <p:nvPr/>
        </p:nvSpPr>
        <p:spPr>
          <a:xfrm>
            <a:off x="198783" y="1092701"/>
            <a:ext cx="8693426" cy="6109365"/>
          </a:xfrm>
          <a:prstGeom prst="rect">
            <a:avLst/>
          </a:prstGeom>
          <a:noFill/>
        </p:spPr>
        <p:txBody>
          <a:bodyPr wrap="square" rtlCol="0">
            <a:spAutoFit/>
          </a:bodyPr>
          <a:lstStyle/>
          <a:p>
            <a:r>
              <a:rPr lang="en-US" sz="2300" dirty="0"/>
              <a:t>[1] </a:t>
            </a:r>
            <a:r>
              <a:rPr lang="en-US" sz="2300" dirty="0" err="1"/>
              <a:t>Keithley</a:t>
            </a:r>
            <a:r>
              <a:rPr lang="en-US" sz="2300" dirty="0"/>
              <a:t>. </a:t>
            </a:r>
            <a:r>
              <a:rPr lang="en-US" sz="2300" i="1" dirty="0"/>
              <a:t>Model 6517A Electrometer User’s Manual.</a:t>
            </a:r>
            <a:r>
              <a:rPr lang="en-US" sz="2300" dirty="0"/>
              <a:t> Retrieved From: </a:t>
            </a:r>
            <a:r>
              <a:rPr lang="en-US" sz="2300" u="sng" dirty="0">
                <a:hlinkClick r:id="rId2"/>
              </a:rPr>
              <a:t>http://www3.imperial.ac.uk/pls/portallive/docs/1/7293199.PDF</a:t>
            </a:r>
            <a:endParaRPr lang="en-US" sz="2300" u="sng" dirty="0"/>
          </a:p>
          <a:p>
            <a:endParaRPr lang="en-US" sz="2300" dirty="0"/>
          </a:p>
          <a:p>
            <a:r>
              <a:rPr lang="en-US" sz="2300" dirty="0"/>
              <a:t>[2] Industrial Equipment &amp; Control. </a:t>
            </a:r>
            <a:r>
              <a:rPr lang="en-US" sz="2300" i="1" dirty="0"/>
              <a:t>Instruction Sheet Electrometer.</a:t>
            </a:r>
            <a:r>
              <a:rPr lang="en-US" sz="2300" dirty="0"/>
              <a:t> Retrieved from: </a:t>
            </a:r>
            <a:r>
              <a:rPr lang="en-US" sz="2300" dirty="0">
                <a:hlinkClick r:id="rId3"/>
              </a:rPr>
              <a:t>http://www.iecpl.com.au/z_pdfs/lb1840-101.pdf</a:t>
            </a:r>
            <a:endParaRPr lang="en-US" sz="2300" dirty="0"/>
          </a:p>
          <a:p>
            <a:r>
              <a:rPr lang="en-US" sz="2300" dirty="0"/>
              <a:t>   </a:t>
            </a:r>
          </a:p>
          <a:p>
            <a:r>
              <a:rPr lang="en-US" sz="2300" dirty="0"/>
              <a:t>[3] Keithely, A Tektronix Company.</a:t>
            </a:r>
            <a:r>
              <a:rPr lang="en-US" sz="2300" i="1" dirty="0"/>
              <a:t> Electrometer/High Resistance Meter.</a:t>
            </a:r>
            <a:r>
              <a:rPr lang="en-US" sz="2300" dirty="0"/>
              <a:t> 2016. Retrieved from: </a:t>
            </a:r>
            <a:r>
              <a:rPr lang="en-US" sz="2300" dirty="0">
                <a:hlinkClick r:id="rId4"/>
              </a:rPr>
              <a:t>http://www.adler-instrumentos.es/imagenes_web/productos/1-6517B.pdf</a:t>
            </a:r>
            <a:endParaRPr lang="en-US" sz="2300" dirty="0"/>
          </a:p>
          <a:p>
            <a:endParaRPr lang="en-US" sz="2300" dirty="0"/>
          </a:p>
          <a:p>
            <a:r>
              <a:rPr lang="en-US" sz="2300" dirty="0"/>
              <a:t>[4] P. Frame. </a:t>
            </a:r>
            <a:r>
              <a:rPr lang="en-US" sz="2300" i="1" dirty="0"/>
              <a:t>Quadrant Electrometers.</a:t>
            </a:r>
            <a:r>
              <a:rPr lang="en-US" sz="2300" dirty="0"/>
              <a:t> Oak Ridge Associated Universities. 1999. Retrieved from: </a:t>
            </a:r>
            <a:r>
              <a:rPr lang="en-US" sz="2300" dirty="0">
                <a:hlinkClick r:id="rId5"/>
              </a:rPr>
              <a:t>https://www.orau.org/ptp/collection/electrometers/quadrantelectrometer.htm</a:t>
            </a:r>
            <a:endParaRPr lang="en-US" sz="2300" dirty="0"/>
          </a:p>
          <a:p>
            <a:endParaRPr lang="en-US" sz="2300" dirty="0"/>
          </a:p>
        </p:txBody>
      </p:sp>
      <p:sp>
        <p:nvSpPr>
          <p:cNvPr id="6" name="Title 1">
            <a:extLst>
              <a:ext uri="{FF2B5EF4-FFF2-40B4-BE49-F238E27FC236}">
                <a16:creationId xmlns:a16="http://schemas.microsoft.com/office/drawing/2014/main" xmlns="" id="{5B2C1857-5A80-4AB5-97CB-3A8D45107129}"/>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References</a:t>
            </a:r>
          </a:p>
        </p:txBody>
      </p:sp>
    </p:spTree>
    <p:extLst>
      <p:ext uri="{BB962C8B-B14F-4D97-AF65-F5344CB8AC3E}">
        <p14:creationId xmlns:p14="http://schemas.microsoft.com/office/powerpoint/2010/main" val="1836311807"/>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42</a:t>
            </a:fld>
            <a:endParaRPr lang="en-US"/>
          </a:p>
        </p:txBody>
      </p:sp>
      <p:sp>
        <p:nvSpPr>
          <p:cNvPr id="4" name="TextBox 3"/>
          <p:cNvSpPr txBox="1"/>
          <p:nvPr/>
        </p:nvSpPr>
        <p:spPr>
          <a:xfrm>
            <a:off x="225287" y="1147346"/>
            <a:ext cx="8693426" cy="4693593"/>
          </a:xfrm>
          <a:prstGeom prst="rect">
            <a:avLst/>
          </a:prstGeom>
          <a:noFill/>
        </p:spPr>
        <p:txBody>
          <a:bodyPr wrap="square" rtlCol="0">
            <a:spAutoFit/>
          </a:bodyPr>
          <a:lstStyle/>
          <a:p>
            <a:r>
              <a:rPr lang="en-US" sz="2300" dirty="0"/>
              <a:t>[5] M. </a:t>
            </a:r>
            <a:r>
              <a:rPr lang="en-US" sz="2300" dirty="0" err="1"/>
              <a:t>Memari</a:t>
            </a:r>
            <a:r>
              <a:rPr lang="en-US" sz="2300" dirty="0"/>
              <a:t> &amp; V. </a:t>
            </a:r>
            <a:r>
              <a:rPr lang="en-US" sz="2300" dirty="0" err="1"/>
              <a:t>Nakanwagi</a:t>
            </a:r>
            <a:r>
              <a:rPr lang="en-US" sz="2300" dirty="0"/>
              <a:t>. </a:t>
            </a:r>
            <a:r>
              <a:rPr lang="en-US" sz="2300" i="1" dirty="0"/>
              <a:t>Electrical Insulation in a 400 V Battery Module for Hybrid Vehicles. </a:t>
            </a:r>
            <a:r>
              <a:rPr lang="en-US" sz="2300" dirty="0"/>
              <a:t>Chalmers </a:t>
            </a:r>
            <a:r>
              <a:rPr lang="en-US" sz="2300" dirty="0" err="1"/>
              <a:t>Univeristy</a:t>
            </a:r>
            <a:r>
              <a:rPr lang="en-US" sz="2300" dirty="0"/>
              <a:t> of Technology. 2014. Retrieved from: </a:t>
            </a:r>
            <a:r>
              <a:rPr lang="en-US" sz="2300" dirty="0">
                <a:hlinkClick r:id="rId2"/>
              </a:rPr>
              <a:t>http://publications.lib.chalmers.se/records/fulltext/208860/208860.pdf</a:t>
            </a:r>
            <a:endParaRPr lang="en-US" sz="2300" dirty="0"/>
          </a:p>
          <a:p>
            <a:endParaRPr lang="en-US" sz="2300" dirty="0"/>
          </a:p>
          <a:p>
            <a:r>
              <a:rPr lang="en-US" sz="2300" dirty="0"/>
              <a:t>[6] Fluke Corporation. </a:t>
            </a:r>
            <a:r>
              <a:rPr lang="en-US" sz="2300" i="1" dirty="0"/>
              <a:t>What is a digital </a:t>
            </a:r>
            <a:r>
              <a:rPr lang="en-US" sz="2300" i="1" dirty="0" err="1"/>
              <a:t>multimeter</a:t>
            </a:r>
            <a:r>
              <a:rPr lang="en-US" sz="2300" i="1" dirty="0"/>
              <a:t>? </a:t>
            </a:r>
            <a:r>
              <a:rPr lang="en-US" sz="2300" dirty="0"/>
              <a:t>Retrieved from: </a:t>
            </a:r>
            <a:r>
              <a:rPr lang="en-US" sz="2300" dirty="0">
                <a:hlinkClick r:id="rId3"/>
              </a:rPr>
              <a:t>http://en-us.fluke.com/training/training-library/measurements/electricity/what-is-a-digital-multimeter.html</a:t>
            </a:r>
            <a:endParaRPr lang="en-US" sz="2300" dirty="0"/>
          </a:p>
          <a:p>
            <a:endParaRPr lang="en-US" sz="2300" dirty="0"/>
          </a:p>
          <a:p>
            <a:r>
              <a:rPr lang="en-US" sz="2300" dirty="0"/>
              <a:t>[7] </a:t>
            </a:r>
            <a:r>
              <a:rPr lang="en-US" sz="2300" i="1" dirty="0"/>
              <a:t>How to use a </a:t>
            </a:r>
            <a:r>
              <a:rPr lang="en-US" sz="2300" i="1" dirty="0" err="1"/>
              <a:t>multimeter</a:t>
            </a:r>
            <a:r>
              <a:rPr lang="en-US" sz="2300" i="1" dirty="0"/>
              <a:t>. </a:t>
            </a:r>
            <a:r>
              <a:rPr lang="en-US" sz="2300" dirty="0"/>
              <a:t>Science Buddies. 2017. Retrieved from: </a:t>
            </a:r>
            <a:r>
              <a:rPr lang="en-US" sz="2300" dirty="0">
                <a:hlinkClick r:id="rId4"/>
              </a:rPr>
              <a:t>http://www.sciencebuddies.org/science-fair-projects/how-to-use-a-multimeter.shtml</a:t>
            </a:r>
            <a:r>
              <a:rPr lang="en-US" sz="2300" i="1" dirty="0"/>
              <a:t> </a:t>
            </a:r>
            <a:endParaRPr lang="en-US" sz="2300" dirty="0"/>
          </a:p>
        </p:txBody>
      </p:sp>
      <p:sp>
        <p:nvSpPr>
          <p:cNvPr id="5" name="Title 1">
            <a:extLst>
              <a:ext uri="{FF2B5EF4-FFF2-40B4-BE49-F238E27FC236}">
                <a16:creationId xmlns:a16="http://schemas.microsoft.com/office/drawing/2014/main" xmlns="" id="{9125C1F4-0D41-4CA9-9D0C-EF4F172BFB1C}"/>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References</a:t>
            </a:r>
          </a:p>
        </p:txBody>
      </p:sp>
    </p:spTree>
    <p:extLst>
      <p:ext uri="{BB962C8B-B14F-4D97-AF65-F5344CB8AC3E}">
        <p14:creationId xmlns:p14="http://schemas.microsoft.com/office/powerpoint/2010/main" val="116153835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43</a:t>
            </a:fld>
            <a:endParaRPr lang="en-US"/>
          </a:p>
        </p:txBody>
      </p:sp>
      <p:sp>
        <p:nvSpPr>
          <p:cNvPr id="4" name="TextBox 3"/>
          <p:cNvSpPr txBox="1"/>
          <p:nvPr/>
        </p:nvSpPr>
        <p:spPr>
          <a:xfrm>
            <a:off x="198783" y="1154836"/>
            <a:ext cx="8693426" cy="5401479"/>
          </a:xfrm>
          <a:prstGeom prst="rect">
            <a:avLst/>
          </a:prstGeom>
          <a:noFill/>
        </p:spPr>
        <p:txBody>
          <a:bodyPr wrap="square" rtlCol="0">
            <a:spAutoFit/>
          </a:bodyPr>
          <a:lstStyle/>
          <a:p>
            <a:r>
              <a:rPr lang="en-US" sz="2300" dirty="0"/>
              <a:t>[8] </a:t>
            </a:r>
            <a:r>
              <a:rPr lang="en-US" sz="2300" dirty="0" err="1"/>
              <a:t>Keithely</a:t>
            </a:r>
            <a:r>
              <a:rPr lang="en-US" sz="2300" dirty="0"/>
              <a:t>, </a:t>
            </a:r>
            <a:r>
              <a:rPr lang="en-US" sz="2300" i="1" dirty="0"/>
              <a:t>Low Level Measurements Handbook Precession DC Current, Voltage, and Resistance Measurements 6</a:t>
            </a:r>
            <a:r>
              <a:rPr lang="en-US" sz="2300" i="1" baseline="30000" dirty="0"/>
              <a:t>th</a:t>
            </a:r>
            <a:r>
              <a:rPr lang="en-US" sz="2300" i="1" dirty="0"/>
              <a:t> edition.</a:t>
            </a:r>
            <a:r>
              <a:rPr lang="en-US" sz="2300" dirty="0"/>
              <a:t> Cleveland, Ohio. 2004. Retrieved from: </a:t>
            </a:r>
            <a:r>
              <a:rPr lang="en-US" sz="2300" dirty="0">
                <a:hlinkClick r:id="rId2"/>
              </a:rPr>
              <a:t>http://www.if.tugraz.at/bibliothek/handleitung/HANDBOOK-Low-Level.pdf</a:t>
            </a:r>
            <a:endParaRPr lang="en-US" sz="2300" dirty="0"/>
          </a:p>
          <a:p>
            <a:endParaRPr lang="en-US" sz="2300" u="sng" dirty="0"/>
          </a:p>
          <a:p>
            <a:r>
              <a:rPr lang="en-US" sz="2300" u="sng" dirty="0"/>
              <a:t>[9]</a:t>
            </a:r>
            <a:r>
              <a:rPr lang="en-US" sz="2300" dirty="0"/>
              <a:t> ASE. </a:t>
            </a:r>
            <a:r>
              <a:rPr lang="en-US" sz="2300" i="1" dirty="0"/>
              <a:t>ASE Certification Practice Tests. Brake Switch Testing. </a:t>
            </a:r>
            <a:r>
              <a:rPr lang="en-US" sz="2300" dirty="0"/>
              <a:t>Retrieved from: </a:t>
            </a:r>
            <a:r>
              <a:rPr lang="en-US" sz="2300" dirty="0">
                <a:hlinkClick r:id="rId3"/>
              </a:rPr>
              <a:t>http://www.freeasestudyguides.com/index.html</a:t>
            </a:r>
            <a:endParaRPr lang="en-US" sz="2300" dirty="0"/>
          </a:p>
          <a:p>
            <a:endParaRPr lang="en-US" sz="2300" dirty="0"/>
          </a:p>
          <a:p>
            <a:r>
              <a:rPr lang="en-US" sz="2300" dirty="0"/>
              <a:t>[10] Tektronix. </a:t>
            </a:r>
            <a:r>
              <a:rPr lang="en-US" sz="2300" i="1" dirty="0"/>
              <a:t> </a:t>
            </a:r>
            <a:r>
              <a:rPr lang="en-US" sz="2300" i="1" dirty="0" err="1"/>
              <a:t>Keithley</a:t>
            </a:r>
            <a:r>
              <a:rPr lang="en-US" sz="2300" i="1" dirty="0"/>
              <a:t> Source Measure Units.</a:t>
            </a:r>
            <a:r>
              <a:rPr lang="en-US" sz="2300" dirty="0"/>
              <a:t> 2017. Retrieved from : </a:t>
            </a:r>
            <a:r>
              <a:rPr lang="en-US" sz="2300" dirty="0">
                <a:hlinkClick r:id="rId4"/>
              </a:rPr>
              <a:t>http://www.tek.com/keithley-source-measure-units</a:t>
            </a:r>
            <a:endParaRPr lang="en-US" sz="2300" dirty="0"/>
          </a:p>
          <a:p>
            <a:endParaRPr lang="en-US" sz="2300" dirty="0"/>
          </a:p>
          <a:p>
            <a:r>
              <a:rPr lang="en-US" sz="2300" dirty="0"/>
              <a:t>[11] Starting Electronics. </a:t>
            </a:r>
            <a:r>
              <a:rPr lang="en-US" sz="2300" i="1" dirty="0"/>
              <a:t>Current Sourcing and Sinking.</a:t>
            </a:r>
            <a:r>
              <a:rPr lang="en-US" sz="2300" dirty="0"/>
              <a:t> 2013. Retrieved from: </a:t>
            </a:r>
            <a:r>
              <a:rPr lang="en-US" sz="2300" dirty="0">
                <a:hlinkClick r:id="rId5"/>
              </a:rPr>
              <a:t>https://startingelectronics.org/articles/current-sourcing-sinking/</a:t>
            </a:r>
            <a:endParaRPr lang="en-US" sz="2300" dirty="0"/>
          </a:p>
        </p:txBody>
      </p:sp>
      <p:sp>
        <p:nvSpPr>
          <p:cNvPr id="5" name="Title 1">
            <a:extLst>
              <a:ext uri="{FF2B5EF4-FFF2-40B4-BE49-F238E27FC236}">
                <a16:creationId xmlns:a16="http://schemas.microsoft.com/office/drawing/2014/main" xmlns="" id="{67A9B23A-E5EC-4E57-81B0-7C04C3EED223}"/>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References</a:t>
            </a:r>
          </a:p>
        </p:txBody>
      </p:sp>
    </p:spTree>
    <p:extLst>
      <p:ext uri="{BB962C8B-B14F-4D97-AF65-F5344CB8AC3E}">
        <p14:creationId xmlns:p14="http://schemas.microsoft.com/office/powerpoint/2010/main" val="3536200527"/>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44</a:t>
            </a:fld>
            <a:endParaRPr lang="en-US"/>
          </a:p>
        </p:txBody>
      </p:sp>
      <p:sp>
        <p:nvSpPr>
          <p:cNvPr id="4" name="TextBox 3"/>
          <p:cNvSpPr txBox="1"/>
          <p:nvPr/>
        </p:nvSpPr>
        <p:spPr>
          <a:xfrm>
            <a:off x="198783" y="1087410"/>
            <a:ext cx="8666921" cy="6109365"/>
          </a:xfrm>
          <a:prstGeom prst="rect">
            <a:avLst/>
          </a:prstGeom>
          <a:noFill/>
        </p:spPr>
        <p:txBody>
          <a:bodyPr wrap="square" rtlCol="0">
            <a:spAutoFit/>
          </a:bodyPr>
          <a:lstStyle/>
          <a:p>
            <a:r>
              <a:rPr lang="en-US" sz="2300" dirty="0"/>
              <a:t>[12] </a:t>
            </a:r>
            <a:r>
              <a:rPr lang="en-US" sz="2300" dirty="0" err="1"/>
              <a:t>Keithley</a:t>
            </a:r>
            <a:r>
              <a:rPr lang="en-US" sz="2300" dirty="0"/>
              <a:t>. </a:t>
            </a:r>
            <a:r>
              <a:rPr lang="en-US" sz="2300" i="1" dirty="0"/>
              <a:t>Rechargeable Battery Charge/Discharge (Galvanic) Cycling Using the </a:t>
            </a:r>
            <a:r>
              <a:rPr lang="en-US" sz="2300" i="1" dirty="0" err="1"/>
              <a:t>Keithley</a:t>
            </a:r>
            <a:r>
              <a:rPr lang="en-US" sz="2300" i="1" dirty="0"/>
              <a:t> Model 2450 or Model 2460 </a:t>
            </a:r>
            <a:r>
              <a:rPr lang="en-US" sz="2300" i="1" dirty="0" err="1"/>
              <a:t>SourceMeter</a:t>
            </a:r>
            <a:r>
              <a:rPr lang="en-US" sz="2300" i="1" dirty="0"/>
              <a:t> SMU instrument.</a:t>
            </a:r>
            <a:r>
              <a:rPr lang="en-US" sz="2300" dirty="0"/>
              <a:t> 2014. Retrieved from: </a:t>
            </a:r>
            <a:r>
              <a:rPr lang="en-US" sz="2300" dirty="0">
                <a:hlinkClick r:id="rId2"/>
              </a:rPr>
              <a:t>http://www.tek.com/sites/tek.com/files/media/document/resources/2450%202460%20Recharge%20Battery%20AppNote.pdf</a:t>
            </a:r>
            <a:endParaRPr lang="en-US" sz="2300" dirty="0"/>
          </a:p>
          <a:p>
            <a:endParaRPr lang="en-US" sz="2300" dirty="0"/>
          </a:p>
          <a:p>
            <a:r>
              <a:rPr lang="en-US" sz="2300" dirty="0"/>
              <a:t>[13] </a:t>
            </a:r>
            <a:r>
              <a:rPr lang="en-US" sz="2300" dirty="0" err="1"/>
              <a:t>Keithley</a:t>
            </a:r>
            <a:r>
              <a:rPr lang="en-US" sz="2300" dirty="0"/>
              <a:t>. </a:t>
            </a:r>
            <a:r>
              <a:rPr lang="en-US" sz="2300" i="1" dirty="0"/>
              <a:t>Low Voltage </a:t>
            </a:r>
            <a:r>
              <a:rPr lang="en-US" sz="2300" i="1" dirty="0" err="1"/>
              <a:t>SourceMeter</a:t>
            </a:r>
            <a:r>
              <a:rPr lang="en-US" sz="2300" i="1" dirty="0"/>
              <a:t> Instrument.</a:t>
            </a:r>
            <a:r>
              <a:rPr lang="en-US" sz="2300" dirty="0"/>
              <a:t> Retrieved from: </a:t>
            </a:r>
            <a:r>
              <a:rPr lang="en-US" sz="2300" dirty="0">
                <a:hlinkClick r:id="rId3"/>
              </a:rPr>
              <a:t>http://www.adler-instrumentos.es/imagenes_web/productos/5-2401DataSht.pdf</a:t>
            </a:r>
            <a:endParaRPr lang="en-US" sz="2300" dirty="0"/>
          </a:p>
          <a:p>
            <a:endParaRPr lang="en-US" sz="2300" dirty="0"/>
          </a:p>
          <a:p>
            <a:r>
              <a:rPr lang="en-US" sz="2300" dirty="0"/>
              <a:t>[14] Chauvin </a:t>
            </a:r>
            <a:r>
              <a:rPr lang="en-US" sz="2300" dirty="0" err="1"/>
              <a:t>Arnoux</a:t>
            </a:r>
            <a:r>
              <a:rPr lang="en-US" sz="2300" dirty="0"/>
              <a:t>. </a:t>
            </a:r>
            <a:r>
              <a:rPr lang="en-US" sz="2300" i="1" dirty="0"/>
              <a:t>6250 Micro-Ohmmeters.</a:t>
            </a:r>
            <a:r>
              <a:rPr lang="en-US" sz="2300" dirty="0"/>
              <a:t> 2016. Retrieved from: </a:t>
            </a:r>
            <a:r>
              <a:rPr lang="en-US" sz="2300" dirty="0">
                <a:hlinkClick r:id="rId4"/>
              </a:rPr>
              <a:t>http://www.aemc.com/products/html/moreinfo.asp?id=902&amp;dbname=products</a:t>
            </a:r>
            <a:endParaRPr lang="en-US" sz="2300" dirty="0"/>
          </a:p>
          <a:p>
            <a:endParaRPr lang="en-US" sz="2300" dirty="0"/>
          </a:p>
          <a:p>
            <a:endParaRPr lang="en-US" sz="2300" dirty="0"/>
          </a:p>
          <a:p>
            <a:endParaRPr lang="en-US" sz="2300" dirty="0"/>
          </a:p>
        </p:txBody>
      </p:sp>
      <p:sp>
        <p:nvSpPr>
          <p:cNvPr id="5" name="Title 1">
            <a:extLst>
              <a:ext uri="{FF2B5EF4-FFF2-40B4-BE49-F238E27FC236}">
                <a16:creationId xmlns:a16="http://schemas.microsoft.com/office/drawing/2014/main" xmlns="" id="{F96DF14E-49F1-4C33-8D9F-33DCF07EDA9E}"/>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References</a:t>
            </a:r>
          </a:p>
        </p:txBody>
      </p:sp>
    </p:spTree>
    <p:extLst>
      <p:ext uri="{BB962C8B-B14F-4D97-AF65-F5344CB8AC3E}">
        <p14:creationId xmlns:p14="http://schemas.microsoft.com/office/powerpoint/2010/main" val="320162424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t>45</a:t>
            </a:fld>
            <a:endParaRPr lang="en-US"/>
          </a:p>
        </p:txBody>
      </p:sp>
      <p:sp>
        <p:nvSpPr>
          <p:cNvPr id="4" name="TextBox 3"/>
          <p:cNvSpPr txBox="1"/>
          <p:nvPr/>
        </p:nvSpPr>
        <p:spPr>
          <a:xfrm>
            <a:off x="186083" y="1051899"/>
            <a:ext cx="8666921" cy="6109365"/>
          </a:xfrm>
          <a:prstGeom prst="rect">
            <a:avLst/>
          </a:prstGeom>
          <a:noFill/>
        </p:spPr>
        <p:txBody>
          <a:bodyPr wrap="square" rtlCol="0">
            <a:spAutoFit/>
          </a:bodyPr>
          <a:lstStyle/>
          <a:p>
            <a:r>
              <a:rPr lang="en-US" sz="2300" dirty="0"/>
              <a:t>[15] IET Labs </a:t>
            </a:r>
            <a:r>
              <a:rPr lang="en-US" sz="2300" dirty="0" err="1"/>
              <a:t>inc.</a:t>
            </a:r>
            <a:r>
              <a:rPr lang="en-US" sz="2300" dirty="0"/>
              <a:t> </a:t>
            </a:r>
            <a:r>
              <a:rPr lang="en-US" sz="2300" i="1" dirty="0"/>
              <a:t>Lom-510A Micro-Ohmmeter. </a:t>
            </a:r>
            <a:r>
              <a:rPr lang="en-US" sz="2300" dirty="0"/>
              <a:t>Retrieved from: </a:t>
            </a:r>
            <a:r>
              <a:rPr lang="en-US" sz="2300" dirty="0">
                <a:hlinkClick r:id="rId2"/>
              </a:rPr>
              <a:t>http://www.ietlabs.com/micro-ohmmeter/lom-510.html?gclid=CIzd_sWn5tICFVMdgQod62oMgA</a:t>
            </a:r>
            <a:endParaRPr lang="en-US" sz="2300" dirty="0"/>
          </a:p>
          <a:p>
            <a:endParaRPr lang="en-US" sz="2300" dirty="0"/>
          </a:p>
          <a:p>
            <a:r>
              <a:rPr lang="en-US" sz="2300" dirty="0"/>
              <a:t>[16] Wikipedia. </a:t>
            </a:r>
            <a:r>
              <a:rPr lang="en-US" sz="2300" i="1" dirty="0"/>
              <a:t>Test Probe.</a:t>
            </a:r>
            <a:r>
              <a:rPr lang="en-US" sz="2300" dirty="0"/>
              <a:t> 2017. Retrieved from: </a:t>
            </a:r>
            <a:r>
              <a:rPr lang="en-US" sz="2300" dirty="0">
                <a:hlinkClick r:id="rId3"/>
              </a:rPr>
              <a:t>https://en.wikipedia.org/wiki/Test_probe</a:t>
            </a:r>
            <a:endParaRPr lang="en-US" sz="2300" dirty="0"/>
          </a:p>
          <a:p>
            <a:endParaRPr lang="en-US" sz="2300" dirty="0"/>
          </a:p>
          <a:p>
            <a:r>
              <a:rPr lang="en-US" sz="2300" dirty="0"/>
              <a:t>[17] </a:t>
            </a:r>
            <a:r>
              <a:rPr lang="en-US" sz="2300" dirty="0" err="1"/>
              <a:t>Techni</a:t>
            </a:r>
            <a:r>
              <a:rPr lang="en-US" sz="2300" dirty="0"/>
              <a:t>-Tool </a:t>
            </a:r>
            <a:r>
              <a:rPr lang="en-US" sz="2300" dirty="0" err="1"/>
              <a:t>inc.</a:t>
            </a:r>
            <a:r>
              <a:rPr lang="en-US" sz="2300" dirty="0"/>
              <a:t> </a:t>
            </a:r>
            <a:r>
              <a:rPr lang="en-US" sz="2300" i="1" dirty="0"/>
              <a:t>Test Leads, Probes and Plugs.</a:t>
            </a:r>
            <a:r>
              <a:rPr lang="en-US" sz="2300" dirty="0"/>
              <a:t> 2017. Retrieved from: </a:t>
            </a:r>
            <a:r>
              <a:rPr lang="en-US" sz="2300" u="sng" dirty="0">
                <a:hlinkClick r:id="rId4"/>
              </a:rPr>
              <a:t>http://www.techni-tool.com/Test-Leads-Probes-Plugs?gclid=CKHx_vCv5tICFZcbgQodxC4Djg&amp;s_kwcid=AL!2966!3!178301127997!b!!g!!_cat%3Atechni-tool.com&amp;ef_id=WHlAogAAAYIXNy4g:20170321004747:s#!Test-Leads-Probes-Plugs?gclid=CKHx_vCv5tICFZcbgQodxC4Djg&amp;s_kwcid=AL!2966!3!178301127997!b!!g!!_cat%3Atechni-tool.com&amp;ef_id=WHlAogAAAYIXNy4g:20170321004747:s</a:t>
            </a:r>
            <a:endParaRPr lang="en-US" sz="2300" u="sng" dirty="0"/>
          </a:p>
          <a:p>
            <a:r>
              <a:rPr lang="en-US" sz="2300" dirty="0"/>
              <a:t> </a:t>
            </a:r>
          </a:p>
        </p:txBody>
      </p:sp>
      <p:sp>
        <p:nvSpPr>
          <p:cNvPr id="5" name="Title 1">
            <a:extLst>
              <a:ext uri="{FF2B5EF4-FFF2-40B4-BE49-F238E27FC236}">
                <a16:creationId xmlns:a16="http://schemas.microsoft.com/office/drawing/2014/main" xmlns="" id="{914389F3-B8B1-4482-B79F-A583924368EE}"/>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References</a:t>
            </a:r>
          </a:p>
        </p:txBody>
      </p:sp>
    </p:spTree>
    <p:extLst>
      <p:ext uri="{BB962C8B-B14F-4D97-AF65-F5344CB8AC3E}">
        <p14:creationId xmlns:p14="http://schemas.microsoft.com/office/powerpoint/2010/main" val="117091339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5</a:t>
            </a:fld>
            <a:endParaRPr lang="en-US">
              <a:solidFill>
                <a:schemeClr val="tx1"/>
              </a:solidFill>
            </a:endParaRPr>
          </a:p>
        </p:txBody>
      </p:sp>
      <p:sp>
        <p:nvSpPr>
          <p:cNvPr id="3" name="TextBox 2"/>
          <p:cNvSpPr txBox="1"/>
          <p:nvPr/>
        </p:nvSpPr>
        <p:spPr>
          <a:xfrm>
            <a:off x="457199" y="933529"/>
            <a:ext cx="8349449" cy="5693866"/>
          </a:xfrm>
          <a:prstGeom prst="rect">
            <a:avLst/>
          </a:prstGeom>
          <a:noFill/>
        </p:spPr>
        <p:txBody>
          <a:bodyPr wrap="square" rtlCol="0">
            <a:spAutoFit/>
          </a:bodyPr>
          <a:lstStyle/>
          <a:p>
            <a:r>
              <a:rPr lang="en-US" sz="2800" b="1" u="sng" dirty="0"/>
              <a:t>Safety</a:t>
            </a:r>
          </a:p>
          <a:p>
            <a:endParaRPr lang="en-US" sz="2800" dirty="0"/>
          </a:p>
          <a:p>
            <a:pPr marL="457200" indent="-457200">
              <a:buFont typeface="Wingdings" panose="05000000000000000000" pitchFamily="2" charset="2"/>
              <a:buChar char="Ø"/>
            </a:pPr>
            <a:r>
              <a:rPr lang="en-US" sz="2800" dirty="0"/>
              <a:t>Before operating any of the devices, make sure all line cords are connected properly to a grounded source [1].</a:t>
            </a:r>
          </a:p>
          <a:p>
            <a:pPr marL="457200" indent="-457200">
              <a:buFont typeface="Wingdings" panose="05000000000000000000" pitchFamily="2" charset="2"/>
              <a:buChar char="Ø"/>
            </a:pPr>
            <a:r>
              <a:rPr lang="en-US" sz="2800" dirty="0"/>
              <a:t>Inspect all cables, test leads ( discussed later in the slides) and jumpers for possible wear and tear before each use before operating the electrometer [1].  </a:t>
            </a:r>
          </a:p>
          <a:p>
            <a:pPr marL="457200" indent="-457200">
              <a:buFont typeface="Wingdings" panose="05000000000000000000" pitchFamily="2" charset="2"/>
              <a:buChar char="Ø"/>
            </a:pPr>
            <a:r>
              <a:rPr lang="en-US" sz="2800" dirty="0"/>
              <a:t>If any cables fail the safety check, immediately notify your Responsible body (individual or group responsible for the maintenance of the equipment) and or instructor [1].</a:t>
            </a:r>
          </a:p>
        </p:txBody>
      </p:sp>
      <p:sp>
        <p:nvSpPr>
          <p:cNvPr id="7" name="Title 1">
            <a:extLst>
              <a:ext uri="{FF2B5EF4-FFF2-40B4-BE49-F238E27FC236}">
                <a16:creationId xmlns:a16="http://schemas.microsoft.com/office/drawing/2014/main" xmlns="" id="{EE18A812-CAA3-41EF-A678-557265284A05}"/>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Electrometer</a:t>
            </a:r>
          </a:p>
        </p:txBody>
      </p:sp>
    </p:spTree>
    <p:extLst>
      <p:ext uri="{BB962C8B-B14F-4D97-AF65-F5344CB8AC3E}">
        <p14:creationId xmlns:p14="http://schemas.microsoft.com/office/powerpoint/2010/main" val="41184364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6</a:t>
            </a:fld>
            <a:endParaRPr lang="en-US">
              <a:solidFill>
                <a:schemeClr val="tx1"/>
              </a:solidFill>
            </a:endParaRPr>
          </a:p>
        </p:txBody>
      </p:sp>
      <p:sp>
        <p:nvSpPr>
          <p:cNvPr id="5" name="TextBox 4"/>
          <p:cNvSpPr txBox="1"/>
          <p:nvPr/>
        </p:nvSpPr>
        <p:spPr>
          <a:xfrm>
            <a:off x="457200" y="1027105"/>
            <a:ext cx="8706680" cy="5262979"/>
          </a:xfrm>
          <a:prstGeom prst="rect">
            <a:avLst/>
          </a:prstGeom>
          <a:noFill/>
        </p:spPr>
        <p:txBody>
          <a:bodyPr wrap="square" rtlCol="0">
            <a:spAutoFit/>
          </a:bodyPr>
          <a:lstStyle/>
          <a:p>
            <a:r>
              <a:rPr lang="en-US" sz="2800" b="1" u="sng" dirty="0"/>
              <a:t>Safety</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Do not touch the instruments or any other cables while power is applied to the test circuit [1]. </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Always remove power from the entire test system and discharge any capacitors before </a:t>
            </a:r>
          </a:p>
          <a:p>
            <a:pPr marL="457200" indent="-457200">
              <a:buFont typeface="Wingdings" panose="05000000000000000000" pitchFamily="2" charset="2"/>
              <a:buChar char="Ø"/>
            </a:pPr>
            <a:endParaRPr lang="en-US" sz="2800" dirty="0"/>
          </a:p>
          <a:p>
            <a:pPr marL="971550" lvl="1" indent="-514350">
              <a:buFont typeface="+mj-lt"/>
              <a:buAutoNum type="arabicPeriod"/>
            </a:pPr>
            <a:r>
              <a:rPr lang="en-US" sz="2800" dirty="0"/>
              <a:t>connecting or disconnecting cables [1].</a:t>
            </a:r>
          </a:p>
          <a:p>
            <a:pPr marL="971550" lvl="1" indent="-514350">
              <a:buFont typeface="+mj-lt"/>
              <a:buAutoNum type="arabicPeriod"/>
            </a:pPr>
            <a:endParaRPr lang="en-US" sz="2800" dirty="0"/>
          </a:p>
          <a:p>
            <a:pPr marL="971550" lvl="1" indent="-514350">
              <a:buFont typeface="+mj-lt"/>
              <a:buAutoNum type="arabicPeriod"/>
            </a:pPr>
            <a:r>
              <a:rPr lang="en-US" sz="2800" dirty="0"/>
              <a:t>Installing or removing any internal circuits components [1]. </a:t>
            </a:r>
          </a:p>
        </p:txBody>
      </p:sp>
      <p:sp>
        <p:nvSpPr>
          <p:cNvPr id="7" name="Title 1">
            <a:extLst>
              <a:ext uri="{FF2B5EF4-FFF2-40B4-BE49-F238E27FC236}">
                <a16:creationId xmlns:a16="http://schemas.microsoft.com/office/drawing/2014/main" xmlns="" id="{80FA0935-6E53-45AD-871C-F00424D1F6B9}"/>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Electrometer</a:t>
            </a:r>
          </a:p>
        </p:txBody>
      </p:sp>
    </p:spTree>
    <p:extLst>
      <p:ext uri="{BB962C8B-B14F-4D97-AF65-F5344CB8AC3E}">
        <p14:creationId xmlns:p14="http://schemas.microsoft.com/office/powerpoint/2010/main" val="253265517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66C6DF91-F02A-4426-831C-89DA13591319}" type="slidenum">
              <a:rPr lang="en-US" smtClean="0">
                <a:solidFill>
                  <a:schemeClr val="tx1"/>
                </a:solidFill>
              </a:rPr>
              <a:t>7</a:t>
            </a:fld>
            <a:endParaRPr lang="en-US">
              <a:solidFill>
                <a:schemeClr val="tx1"/>
              </a:solidFill>
            </a:endParaRPr>
          </a:p>
        </p:txBody>
      </p:sp>
      <p:sp>
        <p:nvSpPr>
          <p:cNvPr id="4" name="TextBox 3"/>
          <p:cNvSpPr txBox="1"/>
          <p:nvPr/>
        </p:nvSpPr>
        <p:spPr>
          <a:xfrm>
            <a:off x="97047" y="1154229"/>
            <a:ext cx="8746435" cy="1384995"/>
          </a:xfrm>
          <a:prstGeom prst="rect">
            <a:avLst/>
          </a:prstGeom>
          <a:noFill/>
        </p:spPr>
        <p:txBody>
          <a:bodyPr wrap="square" rtlCol="0">
            <a:spAutoFit/>
          </a:bodyPr>
          <a:lstStyle/>
          <a:p>
            <a:r>
              <a:rPr lang="en-US" sz="2800" dirty="0"/>
              <a:t>An Electrometer is a highly sensitive device that is used for the measurements of voltages, electric charges ,currents and resistance [2]. </a:t>
            </a: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7049" y="3116063"/>
            <a:ext cx="4441456" cy="2892787"/>
          </a:xfrm>
          <a:prstGeom prst="rect">
            <a:avLst/>
          </a:prstGeom>
        </p:spPr>
      </p:pic>
      <p:sp>
        <p:nvSpPr>
          <p:cNvPr id="6" name="TextBox 5"/>
          <p:cNvSpPr txBox="1"/>
          <p:nvPr/>
        </p:nvSpPr>
        <p:spPr>
          <a:xfrm>
            <a:off x="97047" y="6115228"/>
            <a:ext cx="4555916" cy="646331"/>
          </a:xfrm>
          <a:prstGeom prst="rect">
            <a:avLst/>
          </a:prstGeom>
          <a:noFill/>
        </p:spPr>
        <p:txBody>
          <a:bodyPr wrap="square" rtlCol="0">
            <a:spAutoFit/>
          </a:bodyPr>
          <a:lstStyle/>
          <a:p>
            <a:r>
              <a:rPr lang="en-US" b="1" dirty="0"/>
              <a:t>Figure 1: Electrometer model LB1840-001 [2]  </a:t>
            </a:r>
          </a:p>
        </p:txBody>
      </p:sp>
      <p:pic>
        <p:nvPicPr>
          <p:cNvPr id="7" name="Picture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2963" y="3116063"/>
            <a:ext cx="4461700" cy="2607567"/>
          </a:xfrm>
          <a:prstGeom prst="rect">
            <a:avLst/>
          </a:prstGeom>
        </p:spPr>
      </p:pic>
      <p:sp>
        <p:nvSpPr>
          <p:cNvPr id="8" name="TextBox 7"/>
          <p:cNvSpPr txBox="1"/>
          <p:nvPr/>
        </p:nvSpPr>
        <p:spPr>
          <a:xfrm>
            <a:off x="5093182" y="6102002"/>
            <a:ext cx="3927266" cy="646331"/>
          </a:xfrm>
          <a:prstGeom prst="rect">
            <a:avLst/>
          </a:prstGeom>
          <a:noFill/>
        </p:spPr>
        <p:txBody>
          <a:bodyPr wrap="square" rtlCol="0">
            <a:spAutoFit/>
          </a:bodyPr>
          <a:lstStyle/>
          <a:p>
            <a:r>
              <a:rPr lang="en-US" b="1" dirty="0"/>
              <a:t>Figure 2: Electrometer model 6517B [3]  </a:t>
            </a:r>
          </a:p>
        </p:txBody>
      </p:sp>
      <p:sp>
        <p:nvSpPr>
          <p:cNvPr id="10" name="Title 1">
            <a:extLst>
              <a:ext uri="{FF2B5EF4-FFF2-40B4-BE49-F238E27FC236}">
                <a16:creationId xmlns:a16="http://schemas.microsoft.com/office/drawing/2014/main" xmlns="" id="{B33ED439-15AD-415F-A268-954560502DFE}"/>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Electrometer</a:t>
            </a:r>
          </a:p>
        </p:txBody>
      </p:sp>
    </p:spTree>
    <p:extLst>
      <p:ext uri="{BB962C8B-B14F-4D97-AF65-F5344CB8AC3E}">
        <p14:creationId xmlns:p14="http://schemas.microsoft.com/office/powerpoint/2010/main" val="38649041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8</a:t>
            </a:fld>
            <a:endParaRPr lang="en-US">
              <a:solidFill>
                <a:schemeClr val="tx1"/>
              </a:solidFill>
            </a:endParaRPr>
          </a:p>
        </p:txBody>
      </p:sp>
      <p:sp>
        <p:nvSpPr>
          <p:cNvPr id="5" name="TextBox 4"/>
          <p:cNvSpPr txBox="1"/>
          <p:nvPr/>
        </p:nvSpPr>
        <p:spPr>
          <a:xfrm>
            <a:off x="457200" y="956756"/>
            <a:ext cx="8454887" cy="4832092"/>
          </a:xfrm>
          <a:prstGeom prst="rect">
            <a:avLst/>
          </a:prstGeom>
          <a:noFill/>
        </p:spPr>
        <p:txBody>
          <a:bodyPr wrap="square" rtlCol="0">
            <a:spAutoFit/>
          </a:bodyPr>
          <a:lstStyle/>
          <a:p>
            <a:r>
              <a:rPr lang="en-US" sz="2800" b="1" u="sng" dirty="0"/>
              <a:t>Description</a:t>
            </a:r>
          </a:p>
          <a:p>
            <a:endParaRPr lang="en-US" sz="2800" dirty="0"/>
          </a:p>
          <a:p>
            <a:pPr marL="457200" indent="-457200">
              <a:buFont typeface="Wingdings" panose="05000000000000000000" pitchFamily="2" charset="2"/>
              <a:buChar char="Ø"/>
            </a:pPr>
            <a:r>
              <a:rPr lang="en-US" sz="2800" dirty="0"/>
              <a:t>The primary function of an electrometer is to measure the electric potential (i.e. voltage) or the charge (i.e. Coulombs) [4]. </a:t>
            </a:r>
          </a:p>
          <a:p>
            <a:pPr marL="457200" indent="-457200">
              <a:buFont typeface="Wingdings" panose="05000000000000000000" pitchFamily="2" charset="2"/>
              <a:buChar char="Ø"/>
            </a:pPr>
            <a:r>
              <a:rPr lang="en-US" sz="2800" dirty="0"/>
              <a:t>The Resistor value (ohms) is set to vary in different type of voltage ranges</a:t>
            </a:r>
          </a:p>
          <a:p>
            <a:pPr marL="457200" indent="-457200">
              <a:buFont typeface="Wingdings" panose="05000000000000000000" pitchFamily="2" charset="2"/>
              <a:buChar char="Ø"/>
            </a:pPr>
            <a:r>
              <a:rPr lang="en-US" sz="2800" dirty="0"/>
              <a:t>The electrometer measures the change in the accumulated charge over time (i.e. current which is in amperes) [4]</a:t>
            </a:r>
          </a:p>
          <a:p>
            <a:endParaRPr lang="en-US" sz="2800" dirty="0"/>
          </a:p>
        </p:txBody>
      </p:sp>
      <mc:AlternateContent xmlns:mc="http://schemas.openxmlformats.org/markup-compatibility/2006" xmlns:a14="http://schemas.microsoft.com/office/drawing/2010/main">
        <mc:Choice Requires="a14">
          <p:sp>
            <p:nvSpPr>
              <p:cNvPr id="7" name="TextBox 6"/>
              <p:cNvSpPr txBox="1"/>
              <p:nvPr/>
            </p:nvSpPr>
            <p:spPr>
              <a:xfrm>
                <a:off x="649358" y="5301493"/>
                <a:ext cx="7421217" cy="91050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800" b="0" i="1" smtClean="0">
                          <a:solidFill>
                            <a:schemeClr val="tx1"/>
                          </a:solidFill>
                          <a:latin typeface="Cambria Math" panose="02040503050406030204" pitchFamily="18" charset="0"/>
                        </a:rPr>
                        <m:t>1 </m:t>
                      </m:r>
                      <m:r>
                        <a:rPr lang="en-US" sz="2800" b="0" i="1" smtClean="0">
                          <a:solidFill>
                            <a:schemeClr val="tx1"/>
                          </a:solidFill>
                          <a:latin typeface="Cambria Math" panose="02040503050406030204" pitchFamily="18" charset="0"/>
                        </a:rPr>
                        <m:t>𝑎𝑚𝑝𝑒𝑟𝑒</m:t>
                      </m:r>
                      <m:r>
                        <a:rPr lang="en-US" sz="2800" b="0" i="1" smtClean="0">
                          <a:solidFill>
                            <a:schemeClr val="tx1"/>
                          </a:solidFill>
                          <a:latin typeface="Cambria Math" panose="02040503050406030204" pitchFamily="18" charset="0"/>
                        </a:rPr>
                        <m:t>=1</m:t>
                      </m:r>
                      <m:f>
                        <m:fPr>
                          <m:ctrlPr>
                            <a:rPr lang="en-US" sz="2800" b="0" i="1" smtClean="0">
                              <a:solidFill>
                                <a:schemeClr val="tx1"/>
                              </a:solidFill>
                              <a:latin typeface="Cambria Math" panose="02040503050406030204" pitchFamily="18" charset="0"/>
                            </a:rPr>
                          </m:ctrlPr>
                        </m:fPr>
                        <m:num>
                          <m:r>
                            <a:rPr lang="en-US" sz="2800" b="0" i="1" smtClean="0">
                              <a:solidFill>
                                <a:schemeClr val="tx1"/>
                              </a:solidFill>
                              <a:latin typeface="Cambria Math" panose="02040503050406030204" pitchFamily="18" charset="0"/>
                            </a:rPr>
                            <m:t> </m:t>
                          </m:r>
                          <m:r>
                            <a:rPr lang="en-US" sz="2800" b="0" i="1" smtClean="0">
                              <a:solidFill>
                                <a:schemeClr val="tx1"/>
                              </a:solidFill>
                              <a:latin typeface="Cambria Math" panose="02040503050406030204" pitchFamily="18" charset="0"/>
                            </a:rPr>
                            <m:t>𝑐𝑜𝑢𝑙𝑜𝑚𝑏</m:t>
                          </m:r>
                          <m:r>
                            <a:rPr lang="en-US" sz="2800" b="0" i="1" smtClean="0">
                              <a:solidFill>
                                <a:schemeClr val="tx1"/>
                              </a:solidFill>
                              <a:latin typeface="Cambria Math" panose="02040503050406030204" pitchFamily="18" charset="0"/>
                            </a:rPr>
                            <m:t> </m:t>
                          </m:r>
                        </m:num>
                        <m:den>
                          <m:r>
                            <a:rPr lang="en-US" sz="2800" b="0" i="1" smtClean="0">
                              <a:solidFill>
                                <a:schemeClr val="tx1"/>
                              </a:solidFill>
                              <a:latin typeface="Cambria Math" panose="02040503050406030204" pitchFamily="18" charset="0"/>
                            </a:rPr>
                            <m:t>𝑠𝑒𝑐𝑜𝑛𝑑</m:t>
                          </m:r>
                        </m:den>
                      </m:f>
                    </m:oMath>
                  </m:oMathPara>
                </a14:m>
                <a:endParaRPr lang="en-US" sz="2800" dirty="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649358" y="5301493"/>
                <a:ext cx="7421217" cy="910506"/>
              </a:xfrm>
              <a:prstGeom prst="rect">
                <a:avLst/>
              </a:prstGeom>
              <a:blipFill>
                <a:blip r:embed="rId2"/>
                <a:stretch>
                  <a:fillRect/>
                </a:stretch>
              </a:blipFill>
            </p:spPr>
            <p:txBody>
              <a:bodyPr/>
              <a:lstStyle/>
              <a:p>
                <a:r>
                  <a:rPr lang="en-US">
                    <a:noFill/>
                  </a:rPr>
                  <a:t> </a:t>
                </a:r>
              </a:p>
            </p:txBody>
          </p:sp>
        </mc:Fallback>
      </mc:AlternateContent>
      <p:sp>
        <p:nvSpPr>
          <p:cNvPr id="9" name="Title 1">
            <a:extLst>
              <a:ext uri="{FF2B5EF4-FFF2-40B4-BE49-F238E27FC236}">
                <a16:creationId xmlns:a16="http://schemas.microsoft.com/office/drawing/2014/main" xmlns="" id="{CBE492BC-B5D2-440A-B4C1-F2A6CDC4A104}"/>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Electrometer</a:t>
            </a:r>
          </a:p>
        </p:txBody>
      </p:sp>
    </p:spTree>
    <p:extLst>
      <p:ext uri="{BB962C8B-B14F-4D97-AF65-F5344CB8AC3E}">
        <p14:creationId xmlns:p14="http://schemas.microsoft.com/office/powerpoint/2010/main" val="578407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6C6DF91-F02A-4426-831C-89DA13591319}" type="slidenum">
              <a:rPr lang="en-US" smtClean="0">
                <a:solidFill>
                  <a:schemeClr val="tx1"/>
                </a:solidFill>
              </a:rPr>
              <a:t>9</a:t>
            </a:fld>
            <a:endParaRPr lang="en-US">
              <a:solidFill>
                <a:schemeClr val="tx1"/>
              </a:solidFill>
            </a:endParaRPr>
          </a:p>
        </p:txBody>
      </p:sp>
      <mc:AlternateContent xmlns:mc="http://schemas.openxmlformats.org/markup-compatibility/2006" xmlns:a14="http://schemas.microsoft.com/office/drawing/2010/main">
        <mc:Choice Requires="a14">
          <p:sp>
            <p:nvSpPr>
              <p:cNvPr id="5" name="TextBox 4"/>
              <p:cNvSpPr txBox="1"/>
              <p:nvPr/>
            </p:nvSpPr>
            <p:spPr>
              <a:xfrm>
                <a:off x="457200" y="970428"/>
                <a:ext cx="8030817" cy="6129627"/>
              </a:xfrm>
              <a:prstGeom prst="rect">
                <a:avLst/>
              </a:prstGeom>
              <a:noFill/>
            </p:spPr>
            <p:txBody>
              <a:bodyPr wrap="square" rtlCol="0">
                <a:spAutoFit/>
              </a:bodyPr>
              <a:lstStyle/>
              <a:p>
                <a:r>
                  <a:rPr lang="en-US" sz="2800" b="1" u="sng" dirty="0"/>
                  <a:t>Description</a:t>
                </a:r>
              </a:p>
              <a:p>
                <a:endParaRPr lang="en-US" sz="2800" dirty="0">
                  <a:solidFill>
                    <a:schemeClr val="tx1"/>
                  </a:solidFill>
                </a:endParaRPr>
              </a:p>
              <a:p>
                <a:pPr marL="457200" indent="-457200">
                  <a:buFont typeface="Wingdings" panose="05000000000000000000" pitchFamily="2" charset="2"/>
                  <a:buChar char="Ø"/>
                </a:pPr>
                <a:r>
                  <a:rPr lang="en-US" sz="2800" dirty="0">
                    <a:solidFill>
                      <a:schemeClr val="tx1"/>
                    </a:solidFill>
                  </a:rPr>
                  <a:t>The voltages ranges for an electrometer are </a:t>
                </a:r>
                <a14:m>
                  <m:oMath xmlns:m="http://schemas.openxmlformats.org/officeDocument/2006/math">
                    <m:r>
                      <a:rPr lang="en-US" sz="2800" i="1" dirty="0" smtClean="0">
                        <a:solidFill>
                          <a:schemeClr val="tx1"/>
                        </a:solidFill>
                        <a:latin typeface="Cambria Math" panose="02040503050406030204" pitchFamily="18" charset="0"/>
                      </a:rPr>
                      <m:t>0</m:t>
                    </m:r>
                    <m:r>
                      <a:rPr lang="en-US" sz="2800" b="0" i="1" dirty="0" smtClean="0">
                        <a:solidFill>
                          <a:schemeClr val="tx1"/>
                        </a:solidFill>
                        <a:latin typeface="Cambria Math" panose="02040503050406030204" pitchFamily="18" charset="0"/>
                      </a:rPr>
                      <m:t>𝑉</m:t>
                    </m:r>
                  </m:oMath>
                </a14:m>
                <a:r>
                  <a:rPr lang="en-US" sz="2800" dirty="0">
                    <a:solidFill>
                      <a:schemeClr val="tx1"/>
                    </a:solidFill>
                  </a:rPr>
                  <a:t> to as high as </a:t>
                </a:r>
                <a14:m>
                  <m:oMath xmlns:m="http://schemas.openxmlformats.org/officeDocument/2006/math">
                    <m:r>
                      <a:rPr lang="en-US" sz="2800" i="1" dirty="0" smtClean="0">
                        <a:solidFill>
                          <a:schemeClr val="tx1"/>
                        </a:solidFill>
                        <a:latin typeface="Cambria Math" panose="02040503050406030204" pitchFamily="18" charset="0"/>
                      </a:rPr>
                      <m:t>2</m:t>
                    </m:r>
                    <m:r>
                      <a:rPr lang="en-US" sz="2800" b="0" i="1" dirty="0" smtClean="0">
                        <a:solidFill>
                          <a:schemeClr val="tx1"/>
                        </a:solidFill>
                        <a:latin typeface="Cambria Math" panose="02040503050406030204" pitchFamily="18" charset="0"/>
                      </a:rPr>
                      <m:t>00</m:t>
                    </m:r>
                    <m:r>
                      <a:rPr lang="en-US" sz="2800" i="1" dirty="0" smtClean="0">
                        <a:solidFill>
                          <a:schemeClr val="tx1"/>
                        </a:solidFill>
                        <a:latin typeface="Cambria Math" panose="02040503050406030204" pitchFamily="18" charset="0"/>
                      </a:rPr>
                      <m:t>𝑉</m:t>
                    </m:r>
                  </m:oMath>
                </a14:m>
                <a:r>
                  <a:rPr lang="en-US" sz="2800" dirty="0">
                    <a:solidFill>
                      <a:schemeClr val="tx1"/>
                    </a:solidFill>
                  </a:rPr>
                  <a:t> (volts) [2,3]. </a:t>
                </a:r>
              </a:p>
              <a:p>
                <a:pPr marL="457200" indent="-457200">
                  <a:buFont typeface="Wingdings" panose="05000000000000000000" pitchFamily="2" charset="2"/>
                  <a:buChar char="Ø"/>
                </a:pPr>
                <a:endParaRPr lang="en-US" sz="2800" dirty="0">
                  <a:solidFill>
                    <a:schemeClr val="tx1"/>
                  </a:solidFill>
                </a:endParaRPr>
              </a:p>
              <a:p>
                <a:pPr marL="457200" indent="-457200">
                  <a:buFont typeface="Wingdings" panose="05000000000000000000" pitchFamily="2" charset="2"/>
                  <a:buChar char="Ø"/>
                </a:pPr>
                <a:r>
                  <a:rPr lang="en-US" sz="2800" dirty="0">
                    <a:solidFill>
                      <a:schemeClr val="tx1"/>
                    </a:solidFill>
                  </a:rPr>
                  <a:t>The current ranges for an electrometer are </a:t>
                </a:r>
                <a14:m>
                  <m:oMath xmlns:m="http://schemas.openxmlformats.org/officeDocument/2006/math">
                    <m:r>
                      <a:rPr lang="en-US" sz="2800" i="1" dirty="0">
                        <a:solidFill>
                          <a:schemeClr val="tx1"/>
                        </a:solidFill>
                        <a:latin typeface="Cambria Math" panose="02040503050406030204" pitchFamily="18" charset="0"/>
                      </a:rPr>
                      <m:t>0</m:t>
                    </m:r>
                  </m:oMath>
                </a14:m>
                <a:r>
                  <a:rPr lang="en-US" sz="2800" dirty="0">
                    <a:solidFill>
                      <a:schemeClr val="tx1"/>
                    </a:solidFill>
                  </a:rPr>
                  <a:t> to as low as </a:t>
                </a:r>
                <a14:m>
                  <m:oMath xmlns:m="http://schemas.openxmlformats.org/officeDocument/2006/math">
                    <m:r>
                      <a:rPr lang="en-US" sz="2800" i="1" dirty="0">
                        <a:solidFill>
                          <a:schemeClr val="tx1"/>
                        </a:solidFill>
                        <a:latin typeface="Cambria Math" panose="02040503050406030204" pitchFamily="18" charset="0"/>
                      </a:rPr>
                      <m:t>2</m:t>
                    </m:r>
                    <m:r>
                      <a:rPr lang="en-US" sz="2800" i="1" dirty="0">
                        <a:solidFill>
                          <a:schemeClr val="tx1"/>
                        </a:solidFill>
                        <a:latin typeface="Cambria Math" panose="02040503050406030204" pitchFamily="18" charset="0"/>
                      </a:rPr>
                      <m:t>𝑎𝐴</m:t>
                    </m:r>
                  </m:oMath>
                </a14:m>
                <a:r>
                  <a:rPr lang="en-US" sz="2800" dirty="0">
                    <a:solidFill>
                      <a:schemeClr val="tx1"/>
                    </a:solidFill>
                  </a:rPr>
                  <a:t> (</a:t>
                </a:r>
                <a:r>
                  <a:rPr lang="en-US" sz="2800" dirty="0" err="1">
                    <a:solidFill>
                      <a:schemeClr val="tx1"/>
                    </a:solidFill>
                  </a:rPr>
                  <a:t>attoamps</a:t>
                </a:r>
                <a:r>
                  <a:rPr lang="en-US" sz="2800" dirty="0">
                    <a:solidFill>
                      <a:schemeClr val="tx1"/>
                    </a:solidFill>
                  </a:rPr>
                  <a:t> i.e. </a:t>
                </a:r>
                <a14:m>
                  <m:oMath xmlns:m="http://schemas.openxmlformats.org/officeDocument/2006/math">
                    <m:sSup>
                      <m:sSupPr>
                        <m:ctrlPr>
                          <a:rPr lang="en-US" sz="2800" i="1">
                            <a:solidFill>
                              <a:schemeClr val="tx1"/>
                            </a:solidFill>
                            <a:latin typeface="Cambria Math" panose="02040503050406030204" pitchFamily="18" charset="0"/>
                          </a:rPr>
                        </m:ctrlPr>
                      </m:sSupPr>
                      <m:e>
                        <m:r>
                          <a:rPr lang="en-US" sz="2800" i="1">
                            <a:solidFill>
                              <a:schemeClr val="tx1"/>
                            </a:solidFill>
                            <a:latin typeface="Cambria Math" panose="02040503050406030204" pitchFamily="18" charset="0"/>
                          </a:rPr>
                          <m:t>10</m:t>
                        </m:r>
                      </m:e>
                      <m:sup>
                        <m:r>
                          <a:rPr lang="en-US" sz="2800" i="1">
                            <a:solidFill>
                              <a:schemeClr val="tx1"/>
                            </a:solidFill>
                            <a:latin typeface="Cambria Math" panose="02040503050406030204" pitchFamily="18" charset="0"/>
                          </a:rPr>
                          <m:t>−18</m:t>
                        </m:r>
                      </m:sup>
                    </m:sSup>
                  </m:oMath>
                </a14:m>
                <a:r>
                  <a:rPr lang="en-US" sz="2800" dirty="0">
                    <a:solidFill>
                      <a:schemeClr val="tx1"/>
                    </a:solidFill>
                  </a:rPr>
                  <a:t>) [2,3]. </a:t>
                </a:r>
              </a:p>
              <a:p>
                <a:pPr marL="457200" indent="-457200">
                  <a:buFont typeface="Wingdings" panose="05000000000000000000" pitchFamily="2" charset="2"/>
                  <a:buChar char="Ø"/>
                </a:pPr>
                <a:endParaRPr lang="en-US" sz="2800" dirty="0">
                  <a:solidFill>
                    <a:schemeClr val="tx1"/>
                  </a:solidFill>
                </a:endParaRPr>
              </a:p>
              <a:p>
                <a:pPr marL="457200" indent="-457200">
                  <a:buFont typeface="Wingdings" panose="05000000000000000000" pitchFamily="2" charset="2"/>
                  <a:buChar char="Ø"/>
                </a:pPr>
                <a:r>
                  <a:rPr lang="en-US" sz="2800" dirty="0">
                    <a:solidFill>
                      <a:schemeClr val="tx1"/>
                    </a:solidFill>
                  </a:rPr>
                  <a:t>The charge ranges for an electrometer are </a:t>
                </a:r>
                <a14:m>
                  <m:oMath xmlns:m="http://schemas.openxmlformats.org/officeDocument/2006/math">
                    <m:r>
                      <a:rPr lang="en-US" sz="2800" i="1" dirty="0">
                        <a:solidFill>
                          <a:schemeClr val="tx1"/>
                        </a:solidFill>
                        <a:latin typeface="Cambria Math" panose="02040503050406030204" pitchFamily="18" charset="0"/>
                      </a:rPr>
                      <m:t>0</m:t>
                    </m:r>
                  </m:oMath>
                </a14:m>
                <a:r>
                  <a:rPr lang="en-US" sz="2800" dirty="0">
                    <a:solidFill>
                      <a:schemeClr val="tx1"/>
                    </a:solidFill>
                  </a:rPr>
                  <a:t> to as low as </a:t>
                </a:r>
                <a14:m>
                  <m:oMath xmlns:m="http://schemas.openxmlformats.org/officeDocument/2006/math">
                    <m:r>
                      <a:rPr lang="en-US" sz="2800" i="1" dirty="0">
                        <a:solidFill>
                          <a:schemeClr val="tx1"/>
                        </a:solidFill>
                        <a:latin typeface="Cambria Math" panose="02040503050406030204" pitchFamily="18" charset="0"/>
                      </a:rPr>
                      <m:t>1</m:t>
                    </m:r>
                    <m:r>
                      <a:rPr lang="en-US" sz="2800" i="1" dirty="0">
                        <a:solidFill>
                          <a:schemeClr val="tx1"/>
                        </a:solidFill>
                        <a:latin typeface="Cambria Math" panose="02040503050406030204" pitchFamily="18" charset="0"/>
                      </a:rPr>
                      <m:t>𝑓𝑐</m:t>
                    </m:r>
                  </m:oMath>
                </a14:m>
                <a:r>
                  <a:rPr lang="en-US" sz="2800" dirty="0">
                    <a:solidFill>
                      <a:schemeClr val="tx1"/>
                    </a:solidFill>
                  </a:rPr>
                  <a:t> (femtocolumb i.e.</a:t>
                </a:r>
                <a14:m>
                  <m:oMath xmlns:m="http://schemas.openxmlformats.org/officeDocument/2006/math">
                    <m:sSup>
                      <m:sSupPr>
                        <m:ctrlPr>
                          <a:rPr lang="en-US" sz="2800" i="1">
                            <a:solidFill>
                              <a:schemeClr val="tx1"/>
                            </a:solidFill>
                            <a:latin typeface="Cambria Math" panose="02040503050406030204" pitchFamily="18" charset="0"/>
                          </a:rPr>
                        </m:ctrlPr>
                      </m:sSupPr>
                      <m:e>
                        <m:r>
                          <a:rPr lang="en-US" sz="2800" i="1">
                            <a:solidFill>
                              <a:schemeClr val="tx1"/>
                            </a:solidFill>
                            <a:latin typeface="Cambria Math" panose="02040503050406030204" pitchFamily="18" charset="0"/>
                          </a:rPr>
                          <m:t>10</m:t>
                        </m:r>
                      </m:e>
                      <m:sup>
                        <m:r>
                          <a:rPr lang="en-US" sz="2800" i="1">
                            <a:solidFill>
                              <a:schemeClr val="tx1"/>
                            </a:solidFill>
                            <a:latin typeface="Cambria Math" panose="02040503050406030204" pitchFamily="18" charset="0"/>
                          </a:rPr>
                          <m:t>−15</m:t>
                        </m:r>
                      </m:sup>
                    </m:sSup>
                    <m:r>
                      <a:rPr lang="en-US" sz="2800" i="1">
                        <a:solidFill>
                          <a:schemeClr val="tx1"/>
                        </a:solidFill>
                        <a:latin typeface="Cambria Math" panose="02040503050406030204" pitchFamily="18" charset="0"/>
                      </a:rPr>
                      <m:t>) </m:t>
                    </m:r>
                    <m:d>
                      <m:dPr>
                        <m:begChr m:val="["/>
                        <m:endChr m:val="]"/>
                        <m:ctrlPr>
                          <a:rPr lang="en-US" sz="2800" i="1">
                            <a:solidFill>
                              <a:schemeClr val="tx1"/>
                            </a:solidFill>
                            <a:latin typeface="Cambria Math" panose="02040503050406030204" pitchFamily="18" charset="0"/>
                          </a:rPr>
                        </m:ctrlPr>
                      </m:dPr>
                      <m:e>
                        <m:r>
                          <m:rPr>
                            <m:nor/>
                          </m:rPr>
                          <a:rPr lang="en-US" sz="2800" dirty="0">
                            <a:solidFill>
                              <a:schemeClr val="tx1"/>
                            </a:solidFill>
                          </a:rPr>
                          <m:t>2,3</m:t>
                        </m:r>
                      </m:e>
                    </m:d>
                  </m:oMath>
                </a14:m>
                <a:r>
                  <a:rPr lang="en-US" sz="2800" dirty="0">
                    <a:solidFill>
                      <a:schemeClr val="tx1"/>
                    </a:solidFill>
                  </a:rPr>
                  <a:t> </a:t>
                </a:r>
              </a:p>
              <a:p>
                <a:pPr marL="457200" indent="-457200">
                  <a:buFont typeface="Wingdings" panose="05000000000000000000" pitchFamily="2" charset="2"/>
                  <a:buChar char="Ø"/>
                </a:pPr>
                <a:endParaRPr lang="en-US" sz="2800" dirty="0">
                  <a:solidFill>
                    <a:schemeClr val="tx1"/>
                  </a:solidFill>
                </a:endParaRPr>
              </a:p>
              <a:p>
                <a:pPr marL="457200" indent="-457200">
                  <a:buFont typeface="Wingdings" panose="05000000000000000000" pitchFamily="2" charset="2"/>
                  <a:buChar char="Ø"/>
                </a:pPr>
                <a:r>
                  <a:rPr lang="en-US" sz="2800" dirty="0">
                    <a:solidFill>
                      <a:schemeClr val="tx1"/>
                    </a:solidFill>
                  </a:rPr>
                  <a:t>The resistance range are </a:t>
                </a:r>
                <a14:m>
                  <m:oMath xmlns:m="http://schemas.openxmlformats.org/officeDocument/2006/math">
                    <m:r>
                      <a:rPr lang="en-US" sz="2800" i="1" dirty="0">
                        <a:solidFill>
                          <a:schemeClr val="tx1"/>
                        </a:solidFill>
                        <a:latin typeface="Cambria Math" panose="02040503050406030204" pitchFamily="18" charset="0"/>
                      </a:rPr>
                      <m:t>1</m:t>
                    </m:r>
                    <m:r>
                      <m:rPr>
                        <m:sty m:val="p"/>
                      </m:rPr>
                      <a:rPr lang="el-GR" sz="2800" dirty="0">
                        <a:solidFill>
                          <a:schemeClr val="tx1"/>
                        </a:solidFill>
                        <a:latin typeface="Cambria Math" panose="02040503050406030204" pitchFamily="18" charset="0"/>
                      </a:rPr>
                      <m:t>Ω</m:t>
                    </m:r>
                    <m:r>
                      <a:rPr lang="en-US" sz="2800" i="1" dirty="0">
                        <a:solidFill>
                          <a:schemeClr val="tx1"/>
                        </a:solidFill>
                        <a:latin typeface="Cambria Math" panose="02040503050406030204" pitchFamily="18" charset="0"/>
                      </a:rPr>
                      <m:t> </m:t>
                    </m:r>
                  </m:oMath>
                </a14:m>
                <a:r>
                  <a:rPr lang="en-US" sz="2800" dirty="0">
                    <a:solidFill>
                      <a:schemeClr val="tx1"/>
                    </a:solidFill>
                  </a:rPr>
                  <a:t>to as high as </a:t>
                </a:r>
                <a14:m>
                  <m:oMath xmlns:m="http://schemas.openxmlformats.org/officeDocument/2006/math">
                    <m:sSup>
                      <m:sSupPr>
                        <m:ctrlPr>
                          <a:rPr lang="en-US" sz="2800" i="1">
                            <a:solidFill>
                              <a:schemeClr val="tx1"/>
                            </a:solidFill>
                            <a:latin typeface="Cambria Math" panose="02040503050406030204" pitchFamily="18" charset="0"/>
                          </a:rPr>
                        </m:ctrlPr>
                      </m:sSupPr>
                      <m:e>
                        <m:r>
                          <a:rPr lang="en-US" sz="2800" i="1">
                            <a:solidFill>
                              <a:schemeClr val="tx1"/>
                            </a:solidFill>
                            <a:latin typeface="Cambria Math" panose="02040503050406030204" pitchFamily="18" charset="0"/>
                          </a:rPr>
                          <m:t>10</m:t>
                        </m:r>
                      </m:e>
                      <m:sup>
                        <m:r>
                          <a:rPr lang="en-US" sz="2800" i="1">
                            <a:solidFill>
                              <a:schemeClr val="tx1"/>
                            </a:solidFill>
                            <a:latin typeface="Cambria Math" panose="02040503050406030204" pitchFamily="18" charset="0"/>
                          </a:rPr>
                          <m:t>18</m:t>
                        </m:r>
                      </m:sup>
                    </m:sSup>
                    <m:r>
                      <m:rPr>
                        <m:sty m:val="p"/>
                      </m:rPr>
                      <a:rPr lang="el-GR" sz="2800" i="1">
                        <a:solidFill>
                          <a:schemeClr val="tx1"/>
                        </a:solidFill>
                        <a:latin typeface="Cambria Math" panose="02040503050406030204" pitchFamily="18" charset="0"/>
                      </a:rPr>
                      <m:t>Ω</m:t>
                    </m:r>
                    <m:r>
                      <a:rPr lang="en-US" sz="2800">
                        <a:solidFill>
                          <a:schemeClr val="tx1"/>
                        </a:solidFill>
                        <a:latin typeface="Cambria Math" panose="02040503050406030204" pitchFamily="18" charset="0"/>
                      </a:rPr>
                      <m:t> </m:t>
                    </m:r>
                  </m:oMath>
                </a14:m>
                <a:r>
                  <a:rPr lang="en-US" sz="2800" dirty="0">
                    <a:solidFill>
                      <a:schemeClr val="tx1"/>
                    </a:solidFill>
                  </a:rPr>
                  <a:t>(ohms) [3] </a:t>
                </a:r>
              </a:p>
              <a:p>
                <a:pPr marL="457200" indent="-457200">
                  <a:buFont typeface="Wingdings" panose="05000000000000000000" pitchFamily="2" charset="2"/>
                  <a:buChar char="Ø"/>
                </a:pPr>
                <a:endParaRPr lang="en-US" sz="2800"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457200" y="970428"/>
                <a:ext cx="8030817" cy="6129627"/>
              </a:xfrm>
              <a:prstGeom prst="rect">
                <a:avLst/>
              </a:prstGeom>
              <a:blipFill>
                <a:blip r:embed="rId2"/>
                <a:stretch>
                  <a:fillRect l="-1519" t="-994" r="-2733"/>
                </a:stretch>
              </a:blipFill>
            </p:spPr>
            <p:txBody>
              <a:bodyPr/>
              <a:lstStyle/>
              <a:p>
                <a:r>
                  <a:rPr lang="en-US">
                    <a:noFill/>
                  </a:rPr>
                  <a:t> </a:t>
                </a:r>
              </a:p>
            </p:txBody>
          </p:sp>
        </mc:Fallback>
      </mc:AlternateContent>
      <p:sp>
        <p:nvSpPr>
          <p:cNvPr id="10" name="Title 1">
            <a:extLst>
              <a:ext uri="{FF2B5EF4-FFF2-40B4-BE49-F238E27FC236}">
                <a16:creationId xmlns:a16="http://schemas.microsoft.com/office/drawing/2014/main" xmlns="" id="{EA2560DC-65CC-4BEF-9279-863AA7795400}"/>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Electrometer</a:t>
            </a:r>
          </a:p>
        </p:txBody>
      </p:sp>
    </p:spTree>
    <p:extLst>
      <p:ext uri="{BB962C8B-B14F-4D97-AF65-F5344CB8AC3E}">
        <p14:creationId xmlns:p14="http://schemas.microsoft.com/office/powerpoint/2010/main" val="60869759"/>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2443</TotalTime>
  <Words>2465</Words>
  <Application>Microsoft Office PowerPoint</Application>
  <PresentationFormat>On-screen Show (4:3)</PresentationFormat>
  <Paragraphs>403</Paragraphs>
  <Slides>45</Slides>
  <Notes>5</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45</vt:i4>
      </vt:variant>
    </vt:vector>
  </HeadingPairs>
  <TitlesOfParts>
    <vt:vector size="51" baseType="lpstr">
      <vt:lpstr>Arial</vt:lpstr>
      <vt:lpstr>Calibri</vt:lpstr>
      <vt:lpstr>Cambria Math</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UAB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Instruments</dc:title>
  <dc:creator>Balfour, Lloyd D</dc:creator>
  <cp:lastModifiedBy>Vladimir V Vantsevich</cp:lastModifiedBy>
  <cp:revision>375</cp:revision>
  <dcterms:created xsi:type="dcterms:W3CDTF">2017-03-14T14:59:26Z</dcterms:created>
  <dcterms:modified xsi:type="dcterms:W3CDTF">2017-08-01T15:42:58Z</dcterms:modified>
</cp:coreProperties>
</file>