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507" r:id="rId2"/>
    <p:sldId id="511" r:id="rId3"/>
    <p:sldId id="485" r:id="rId4"/>
    <p:sldId id="495" r:id="rId5"/>
    <p:sldId id="497" r:id="rId6"/>
    <p:sldId id="498" r:id="rId7"/>
    <p:sldId id="499" r:id="rId8"/>
    <p:sldId id="503" r:id="rId9"/>
    <p:sldId id="478" r:id="rId10"/>
    <p:sldId id="500" r:id="rId11"/>
    <p:sldId id="479" r:id="rId12"/>
    <p:sldId id="501" r:id="rId13"/>
    <p:sldId id="502" r:id="rId14"/>
    <p:sldId id="506" r:id="rId15"/>
    <p:sldId id="504" r:id="rId16"/>
    <p:sldId id="490" r:id="rId17"/>
    <p:sldId id="493" r:id="rId18"/>
    <p:sldId id="494" r:id="rId19"/>
    <p:sldId id="482" r:id="rId20"/>
    <p:sldId id="492" r:id="rId21"/>
    <p:sldId id="483" r:id="rId22"/>
    <p:sldId id="487" r:id="rId23"/>
    <p:sldId id="484" r:id="rId24"/>
    <p:sldId id="488" r:id="rId25"/>
    <p:sldId id="508" r:id="rId26"/>
    <p:sldId id="509" r:id="rId27"/>
    <p:sldId id="510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65" autoAdjust="0"/>
    <p:restoredTop sz="94660"/>
  </p:normalViewPr>
  <p:slideViewPr>
    <p:cSldViewPr>
      <p:cViewPr varScale="1">
        <p:scale>
          <a:sx n="71" d="100"/>
          <a:sy n="71" d="100"/>
        </p:scale>
        <p:origin x="1188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ADD74E-14D6-4EC2-9565-247DFAB1DCE0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141619-2376-410E-9587-5CB5D13B1B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966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09D47B-E16A-48CF-A945-9185A33ABC3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13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01588" y="2924850"/>
            <a:ext cx="8072584" cy="1036524"/>
          </a:xfrm>
          <a:prstGeom prst="rect">
            <a:avLst/>
          </a:prstGeom>
        </p:spPr>
        <p:txBody>
          <a:bodyPr>
            <a:noAutofit/>
          </a:bodyPr>
          <a:lstStyle>
            <a:lvl1pPr algn="r">
              <a:defRPr sz="400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1589" y="3961374"/>
            <a:ext cx="8072583" cy="100540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2500">
                <a:solidFill>
                  <a:schemeClr val="bg1">
                    <a:lumMod val="85000"/>
                  </a:schemeClr>
                </a:solidFill>
                <a:latin typeface="Calibri"/>
                <a:cs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subtitle</a:t>
            </a:r>
          </a:p>
        </p:txBody>
      </p:sp>
      <p:pic>
        <p:nvPicPr>
          <p:cNvPr id="4" name="Picture 3" descr="UAB_WORDMARK_white_taglin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394" y="350110"/>
            <a:ext cx="3866633" cy="881085"/>
          </a:xfrm>
          <a:prstGeom prst="rect">
            <a:avLst/>
          </a:prstGeom>
        </p:spPr>
      </p:pic>
      <p:pic>
        <p:nvPicPr>
          <p:cNvPr id="5" name="Picture 2" descr="C:\Users\msalama\Documents\dr.vladimir\logo11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832" y="290001"/>
            <a:ext cx="1791340" cy="905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9EFB2217-8159-4A93-83AD-DFA73C3883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725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016A1-7963-417D-A05A-58EF859757DD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1B27B-B052-413F-8529-2C8627BBFDD4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EADF5-277B-4388-B101-C920D4E25CE2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BB99-242E-4870-8B16-F581D9316DC2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54864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460CA-09E8-42AF-89FC-F67C4AADB0C4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 descr="C:\Users\msalama\Documents\dr.vladimir\logo1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0526" y="0"/>
            <a:ext cx="1393474" cy="704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16D0B-E693-4A5A-B0F8-43BA39F47E87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C3611-168D-487F-8BFC-A74FBEF72F0E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9093F-4868-49B0-8870-BDF8A53BF05E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56451-A4DA-4781-9C8F-6C8DE3CB82CF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CD91A-4D55-42F9-9C36-76D6203FC39A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485BA-99B1-4606-820C-80D3A6DD0B41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89A8DA-5576-4BE8-B665-69E9FA8C02BB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B2217-8159-4A93-83AD-DFA73C3883F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None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article.sapub.org/10.5923.j.instrument.20130202.03.html" TargetMode="External"/><Relationship Id="rId2" Type="http://schemas.openxmlformats.org/officeDocument/2006/relationships/hyperlink" Target="https://www.researchgate.net/publication/267941285_02TB-82_Design_Optimization_of_Heavy_Vehicles_by_Dynamic_Simulations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cvel.clemson.edu/auto/systems/traction_control.html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autoelexblog.blogspot.com/2013/11/ecu-development-measurement-and.html" TargetMode="External"/><Relationship Id="rId2" Type="http://schemas.openxmlformats.org/officeDocument/2006/relationships/hyperlink" Target="http://www.toyota-global.com/innovation/safety_technology/safety_technology/technology_file/active/" TargetMode="Externa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issan-global.com/EN/TECHNOLOGY/OVERVIEW/4was.html" TargetMode="External"/><Relationship Id="rId2" Type="http://schemas.openxmlformats.org/officeDocument/2006/relationships/hyperlink" Target="http://dynamicsystems.asmedigitalcollection.asme.org/article.aspx?articleid=1415349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755431" y="4724400"/>
            <a:ext cx="8072583" cy="124902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buFont typeface="Arial"/>
              <a:buNone/>
              <a:defRPr sz="2500" kern="1200">
                <a:solidFill>
                  <a:schemeClr val="bg1">
                    <a:lumMod val="85000"/>
                  </a:schemeClr>
                </a:solidFill>
                <a:latin typeface="Calibri"/>
                <a:ea typeface="+mn-ea"/>
                <a:cs typeface="Calibri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Prof. Vladimir  V. Vantsevich</a:t>
            </a:r>
          </a:p>
          <a:p>
            <a:r>
              <a:rPr lang="en-US" sz="1800" b="1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Jesse </a:t>
            </a:r>
            <a:r>
              <a:rPr lang="en-US" sz="1800" b="1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Paldan, Research </a:t>
            </a:r>
            <a:r>
              <a:rPr lang="en-US" sz="1800" b="1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Assistant</a:t>
            </a:r>
          </a:p>
          <a:p>
            <a:endParaRPr lang="en-US" sz="1800" b="1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  <a:p>
            <a:endParaRPr lang="en-US" sz="1800" b="1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  <a:p>
            <a:r>
              <a:rPr lang="en-US" sz="1800" b="1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Vehicle and Robotics Engineering Laboratory</a:t>
            </a:r>
          </a:p>
          <a:p>
            <a:r>
              <a:rPr lang="en-US" sz="1800" b="1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University of Alabama at Birmingham</a:t>
            </a: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-16042" y="3612097"/>
            <a:ext cx="9144000" cy="5027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tx1"/>
                </a:solidFill>
                <a:cs typeface="Times New Roman" panose="02020603050405020304" pitchFamily="18" charset="0"/>
              </a:rPr>
              <a:t>Week 6. Lecture 2</a:t>
            </a:r>
          </a:p>
        </p:txBody>
      </p:sp>
      <p:sp>
        <p:nvSpPr>
          <p:cNvPr id="6" name="Rectangle 5"/>
          <p:cNvSpPr/>
          <p:nvPr/>
        </p:nvSpPr>
        <p:spPr>
          <a:xfrm>
            <a:off x="19251" y="160020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latin typeface="Calibri" panose="020F0502020204030204" pitchFamily="34" charset="0"/>
              </a:rPr>
              <a:t>Experimental Testing of Vehicles </a:t>
            </a:r>
            <a:endParaRPr lang="en-US" sz="4000" dirty="0">
              <a:latin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620B1388-0A64-411E-BD7C-F72BA2339DA9}"/>
              </a:ext>
            </a:extLst>
          </p:cNvPr>
          <p:cNvSpPr/>
          <p:nvPr/>
        </p:nvSpPr>
        <p:spPr>
          <a:xfrm>
            <a:off x="2272346" y="3088877"/>
            <a:ext cx="46378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latin typeface="+mj-lt"/>
                <a:cs typeface="Times New Roman" panose="02020603050405020304" pitchFamily="18" charset="0"/>
              </a:rPr>
              <a:t>Overview of SAE Standards</a:t>
            </a:r>
          </a:p>
        </p:txBody>
      </p:sp>
    </p:spTree>
    <p:extLst>
      <p:ext uri="{BB962C8B-B14F-4D97-AF65-F5344CB8AC3E}">
        <p14:creationId xmlns:p14="http://schemas.microsoft.com/office/powerpoint/2010/main" val="30370916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Traction Control System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Content Placeholder 7"/>
          <p:cNvSpPr txBox="1">
            <a:spLocks noGrp="1"/>
          </p:cNvSpPr>
          <p:nvPr>
            <p:ph idx="1"/>
          </p:nvPr>
        </p:nvSpPr>
        <p:spPr>
          <a:xfrm>
            <a:off x="228600" y="1219200"/>
            <a:ext cx="8686800" cy="903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Requirements: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Is computer controlled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Has a means to determine if a drive wheel is spinning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Has the capability of applying brake force individually to the drive wheels to limit wheel spin (if brake traction control or engine and brake traction control)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Has the capability of controlling engine torque to reduce the brake torque needed to limit wheel spin (if engine only traction control or engine and brake traction control)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 marL="0" indent="0"/>
            <a:endParaRPr lang="en-US" b="1" dirty="0"/>
          </a:p>
          <a:p>
            <a:pPr marL="0" indent="0"/>
            <a:endParaRPr lang="en-US" b="1" dirty="0"/>
          </a:p>
          <a:p>
            <a:pPr marL="0" indent="0"/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51663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5459" y="1143000"/>
            <a:ext cx="5348026" cy="56698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Electronic Stability Control Systems (ESC)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Content Placeholder 7"/>
          <p:cNvSpPr txBox="1">
            <a:spLocks noGrp="1"/>
          </p:cNvSpPr>
          <p:nvPr>
            <p:ph idx="1"/>
          </p:nvPr>
        </p:nvSpPr>
        <p:spPr>
          <a:xfrm>
            <a:off x="152399" y="1219200"/>
            <a:ext cx="4343401" cy="5189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/>
            <a:r>
              <a:rPr lang="en-US" u="sng" dirty="0"/>
              <a:t>Requirements: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Computer controlled and contains closed-loop algorithm to limit understeer and oversteer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Has a means to determine yaw velocity ,side slip, and monitor driver steering input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Means of adjusting vehicle brakes to correct yaw torques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Operational over the full vehicle speed range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90826AEA-8AD9-401A-BBD4-3CD319290C52}"/>
              </a:ext>
            </a:extLst>
          </p:cNvPr>
          <p:cNvSpPr/>
          <p:nvPr/>
        </p:nvSpPr>
        <p:spPr>
          <a:xfrm>
            <a:off x="6705600" y="5706070"/>
            <a:ext cx="1600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Figure 4: Categories of ESC [4]</a:t>
            </a:r>
          </a:p>
        </p:txBody>
      </p:sp>
    </p:spTree>
    <p:extLst>
      <p:ext uri="{BB962C8B-B14F-4D97-AF65-F5344CB8AC3E}">
        <p14:creationId xmlns:p14="http://schemas.microsoft.com/office/powerpoint/2010/main" val="20557249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Antilock Brake Systems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Content Placeholder 7"/>
          <p:cNvSpPr txBox="1">
            <a:spLocks noGrp="1"/>
          </p:cNvSpPr>
          <p:nvPr>
            <p:ph idx="1"/>
          </p:nvPr>
        </p:nvSpPr>
        <p:spPr>
          <a:xfrm>
            <a:off x="228600" y="1219200"/>
            <a:ext cx="8686800" cy="5410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ABS systems monitor vehicle wheel speeds and regulate brake forces to control the slip between tire and road surface.</a:t>
            </a:r>
          </a:p>
          <a:p>
            <a:r>
              <a:rPr lang="en-US" dirty="0"/>
              <a:t>By controlling wheel slip, vehicle stability is improved and the driver retains the ability to steer the vehicle </a:t>
            </a:r>
          </a:p>
          <a:p>
            <a:r>
              <a:rPr lang="en-US" u="sng" dirty="0"/>
              <a:t>Requirements: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Is computer controlled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Has a means to determine if any wheel is about to lock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Has the capability of regulating brake torque at the wheels to limit wheel lock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Controls the brake torque to each of the front wheels independently and the rear wheels either independently or as a pair</a:t>
            </a:r>
          </a:p>
        </p:txBody>
      </p:sp>
    </p:spTree>
    <p:extLst>
      <p:ext uri="{BB962C8B-B14F-4D97-AF65-F5344CB8AC3E}">
        <p14:creationId xmlns:p14="http://schemas.microsoft.com/office/powerpoint/2010/main" val="16963571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7629849C-9088-4C80-9F61-A01AA5FC6A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719" y="3124751"/>
            <a:ext cx="5650951" cy="36564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Antilock Brake Systems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Content Placeholder 7"/>
          <p:cNvSpPr txBox="1">
            <a:spLocks noGrp="1"/>
          </p:cNvSpPr>
          <p:nvPr>
            <p:ph idx="1"/>
          </p:nvPr>
        </p:nvSpPr>
        <p:spPr>
          <a:xfrm>
            <a:off x="228600" y="1141678"/>
            <a:ext cx="8686800" cy="2973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Method: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Monitor speed of each wheel to detect locking (skidding with no rotation)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When suddenly braking, release braking pressure for a moment, then provide optimum braking pressure to each wheel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D91F0D4D-59B9-4166-95D1-8B76D45AA778}"/>
              </a:ext>
            </a:extLst>
          </p:cNvPr>
          <p:cNvSpPr/>
          <p:nvPr/>
        </p:nvSpPr>
        <p:spPr>
          <a:xfrm>
            <a:off x="228600" y="3581400"/>
            <a:ext cx="3352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3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Repeat the process over a short period of time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EB227319-AFE7-48E8-9996-DE7990D28D3E}"/>
              </a:ext>
            </a:extLst>
          </p:cNvPr>
          <p:cNvSpPr/>
          <p:nvPr/>
        </p:nvSpPr>
        <p:spPr>
          <a:xfrm>
            <a:off x="4953000" y="6412468"/>
            <a:ext cx="3429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Figure 5: Concept of ABS [5]</a:t>
            </a:r>
          </a:p>
        </p:txBody>
      </p:sp>
    </p:spTree>
    <p:extLst>
      <p:ext uri="{BB962C8B-B14F-4D97-AF65-F5344CB8AC3E}">
        <p14:creationId xmlns:p14="http://schemas.microsoft.com/office/powerpoint/2010/main" val="13626983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Stability Enhancement Features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Content Placeholder 7"/>
          <p:cNvSpPr txBox="1">
            <a:spLocks noGrp="1"/>
          </p:cNvSpPr>
          <p:nvPr>
            <p:ph idx="1"/>
          </p:nvPr>
        </p:nvSpPr>
        <p:spPr>
          <a:xfrm>
            <a:off x="3733800" y="1219200"/>
            <a:ext cx="5105400" cy="430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Drivetrain Controls: adjusts engine torque applied to the drive wheels to influence longitudinal and lateral forces of the tire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Integrated Vehicle Systems: combine vehicle stability features such as ABS, Traction Control, Electronic Stability Control, Suspension Controls, and/or Steering Controls on one vehicle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BABAEE61-6BBC-4CDD-9D87-1768074569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407" y="1075138"/>
            <a:ext cx="3256036" cy="547806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35932CFB-7100-4561-BE2C-56A0661A7F21}"/>
              </a:ext>
            </a:extLst>
          </p:cNvPr>
          <p:cNvSpPr/>
          <p:nvPr/>
        </p:nvSpPr>
        <p:spPr>
          <a:xfrm>
            <a:off x="1866900" y="4876800"/>
            <a:ext cx="7924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6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31FD2BE1-EC94-4458-903C-4F68614132F0}"/>
              </a:ext>
            </a:extLst>
          </p:cNvPr>
          <p:cNvSpPr/>
          <p:nvPr/>
        </p:nvSpPr>
        <p:spPr>
          <a:xfrm>
            <a:off x="304800" y="6477000"/>
            <a:ext cx="64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Figure 6: Signal Flows in a Vehicle Control System [6]</a:t>
            </a:r>
          </a:p>
        </p:txBody>
      </p:sp>
    </p:spTree>
    <p:extLst>
      <p:ext uri="{BB962C8B-B14F-4D97-AF65-F5344CB8AC3E}">
        <p14:creationId xmlns:p14="http://schemas.microsoft.com/office/powerpoint/2010/main" val="424853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Stability Enhancement Features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Content Placeholder 7"/>
          <p:cNvSpPr txBox="1">
            <a:spLocks noGrp="1"/>
          </p:cNvSpPr>
          <p:nvPr>
            <p:ph idx="1"/>
          </p:nvPr>
        </p:nvSpPr>
        <p:spPr>
          <a:xfrm>
            <a:off x="228600" y="1219200"/>
            <a:ext cx="868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Controlled Suspensions: ability to manage vertical wheel loads and thus influence longitudinal and lateral force capability of each tire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7F1A9432-9BBA-4EE7-A6CB-C5EE86D61B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410097"/>
            <a:ext cx="6908223" cy="391105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F0931381-779E-4A7E-9268-0A95E6184515}"/>
              </a:ext>
            </a:extLst>
          </p:cNvPr>
          <p:cNvSpPr/>
          <p:nvPr/>
        </p:nvSpPr>
        <p:spPr>
          <a:xfrm>
            <a:off x="228599" y="6382921"/>
            <a:ext cx="7924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6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FE9CBE74-3BB9-4659-92A4-5B2863BDBE74}"/>
              </a:ext>
            </a:extLst>
          </p:cNvPr>
          <p:cNvSpPr/>
          <p:nvPr/>
        </p:nvSpPr>
        <p:spPr>
          <a:xfrm>
            <a:off x="1371600" y="6387340"/>
            <a:ext cx="685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Figure 7: Passive, Active, and Semi-active Suspensions [7]</a:t>
            </a:r>
          </a:p>
        </p:txBody>
      </p:sp>
    </p:spTree>
    <p:extLst>
      <p:ext uri="{BB962C8B-B14F-4D97-AF65-F5344CB8AC3E}">
        <p14:creationId xmlns:p14="http://schemas.microsoft.com/office/powerpoint/2010/main" val="42435030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Stability Enhancement Features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Content Placeholder 7"/>
          <p:cNvSpPr txBox="1">
            <a:spLocks noGrp="1"/>
          </p:cNvSpPr>
          <p:nvPr>
            <p:ph idx="1"/>
          </p:nvPr>
        </p:nvSpPr>
        <p:spPr>
          <a:xfrm>
            <a:off x="228600" y="1219200"/>
            <a:ext cx="8686800" cy="2049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Controlled Steering: ability to actively adjust the steered angle or the camber angle of one or more wheels to influence the longitudinal and lateral forces of the tire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 marL="0" indent="0"/>
            <a:r>
              <a:rPr lang="en-US" sz="2200" dirty="0"/>
              <a:t>Example of steering action at high speed: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552A8BA4-76B8-4024-9038-68F128A80D5D}"/>
              </a:ext>
            </a:extLst>
          </p:cNvPr>
          <p:cNvSpPr/>
          <p:nvPr/>
        </p:nvSpPr>
        <p:spPr>
          <a:xfrm>
            <a:off x="3124200" y="3371433"/>
            <a:ext cx="60198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/>
              <a:t>Angle of the front wheels is increased when the driver begins to turn the steering wheel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The vehicle's direction is changed quickly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/>
          </a:p>
          <a:p>
            <a:r>
              <a:rPr lang="en-US" sz="2200" dirty="0"/>
              <a:t>The rear wheels are steered in the same direction as the front wheels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The vehicle quickly moves laterally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Body sideslip is reduced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738B43EA-6E2A-4829-B89C-C957A90C8D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258766"/>
            <a:ext cx="2543421" cy="298963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F6017241-0A8A-4494-B58C-658B40AFBB14}"/>
              </a:ext>
            </a:extLst>
          </p:cNvPr>
          <p:cNvSpPr/>
          <p:nvPr/>
        </p:nvSpPr>
        <p:spPr>
          <a:xfrm>
            <a:off x="228600" y="6248400"/>
            <a:ext cx="685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Figure 8: Steering Action at High Speed [8]</a:t>
            </a:r>
          </a:p>
        </p:txBody>
      </p:sp>
    </p:spTree>
    <p:extLst>
      <p:ext uri="{BB962C8B-B14F-4D97-AF65-F5344CB8AC3E}">
        <p14:creationId xmlns:p14="http://schemas.microsoft.com/office/powerpoint/2010/main" val="34711142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Critical Speed Formula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/>
              <a:t>Critical Speed</a:t>
            </a:r>
            <a:r>
              <a:rPr lang="en-US" dirty="0"/>
              <a:t>: Max speed at which a vehicle can traverse a path with a specific radius of curvature without loss of directional control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Speed of a vehicle undergoing a turn maneuver at which the tires leave visible sideslip marks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Vehicle center of mass traces out a near circular arc with the center of the arc located on a horizontal plane at distance r inside of the turn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Assumes vehicle is traveling along a surface that is possibly banked (</a:t>
            </a:r>
            <a:r>
              <a:rPr lang="en-US" dirty="0" err="1"/>
              <a:t>superelevation</a:t>
            </a:r>
            <a:r>
              <a:rPr lang="en-US" dirty="0"/>
              <a:t>) and uphill or downhill (road grade)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75823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Critical Speed Formula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424" y="1175785"/>
            <a:ext cx="3940576" cy="501153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52400" y="1143000"/>
            <a:ext cx="457200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u="sng" dirty="0">
                <a:latin typeface="Arial" panose="020B0604020202020204" pitchFamily="34" charset="0"/>
                <a:cs typeface="Arial" panose="020B0604020202020204" pitchFamily="34" charset="0"/>
              </a:rPr>
              <a:t>Critical Speed Formula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A formula that calculates the speed of a vehicle from the radius of curvature of its tires critical speed scuff marks, taking into account roadway grade,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superelevation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and frictional drag coefficient.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Tire mark shows diagonal striations that turn to parallel striations when the tire begins to skid</a:t>
            </a:r>
          </a:p>
          <a:p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C41F5913-3CB3-4314-BAF7-72A5D747C4BD}"/>
              </a:ext>
            </a:extLst>
          </p:cNvPr>
          <p:cNvSpPr/>
          <p:nvPr/>
        </p:nvSpPr>
        <p:spPr>
          <a:xfrm>
            <a:off x="4724400" y="6248400"/>
            <a:ext cx="3810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Figure 9: Tire mark striations [9]</a:t>
            </a:r>
          </a:p>
        </p:txBody>
      </p:sp>
    </p:spTree>
    <p:extLst>
      <p:ext uri="{BB962C8B-B14F-4D97-AF65-F5344CB8AC3E}">
        <p14:creationId xmlns:p14="http://schemas.microsoft.com/office/powerpoint/2010/main" val="22024133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799" y="1066800"/>
            <a:ext cx="6221049" cy="52675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Critical Speed Formula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655" y="1295400"/>
            <a:ext cx="2432700" cy="141146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400800" y="4451861"/>
            <a:ext cx="2286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 = acceleration due to gravity </a:t>
            </a:r>
          </a:p>
          <a:p>
            <a:endParaRPr lang="en-US" sz="2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 = radius </a:t>
            </a:r>
          </a:p>
        </p:txBody>
      </p:sp>
      <p:sp>
        <p:nvSpPr>
          <p:cNvPr id="10" name="Rectangle 9"/>
          <p:cNvSpPr/>
          <p:nvPr/>
        </p:nvSpPr>
        <p:spPr>
          <a:xfrm>
            <a:off x="6369587" y="1066800"/>
            <a:ext cx="250082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en-US" sz="2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US" sz="2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superelevation</a:t>
            </a:r>
            <a:r>
              <a:rPr lang="en-US" sz="2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the road (in percent)</a:t>
            </a:r>
          </a:p>
          <a:p>
            <a:endParaRPr lang="en-US" sz="2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l-GR" sz="22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sz="2200" baseline="-25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</a:t>
            </a:r>
            <a:r>
              <a:rPr lang="en-US" sz="2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equivalent road friction 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4609963"/>
            <a:ext cx="1842413" cy="946933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81000" y="3810000"/>
            <a:ext cx="2286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rgbClr val="000000"/>
                </a:solidFill>
                <a:latin typeface="Arial" panose="020B0604020202020204" pitchFamily="34" charset="0"/>
              </a:rPr>
              <a:t>On level surface: simplifies to</a:t>
            </a:r>
          </a:p>
        </p:txBody>
      </p:sp>
      <p:sp>
        <p:nvSpPr>
          <p:cNvPr id="3" name="Rectangle 2"/>
          <p:cNvSpPr/>
          <p:nvPr/>
        </p:nvSpPr>
        <p:spPr>
          <a:xfrm>
            <a:off x="7704795" y="3224480"/>
            <a:ext cx="12410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000" i="1" dirty="0">
                <a:solidFill>
                  <a:srgbClr val="000000"/>
                </a:solidFill>
                <a:latin typeface="+mj-lt"/>
              </a:rPr>
              <a:t>μ</a:t>
            </a:r>
            <a:r>
              <a:rPr lang="en-US" sz="2000" i="1" baseline="-25000" dirty="0" err="1">
                <a:solidFill>
                  <a:srgbClr val="000000"/>
                </a:solidFill>
                <a:latin typeface="+mj-lt"/>
              </a:rPr>
              <a:t>eq</a:t>
            </a:r>
            <a:r>
              <a:rPr lang="en-US" sz="2000" i="1" dirty="0" err="1">
                <a:latin typeface="+mj-lt"/>
              </a:rPr>
              <a:t>e</a:t>
            </a:r>
            <a:r>
              <a:rPr lang="en-US" sz="2000" dirty="0">
                <a:solidFill>
                  <a:srgbClr val="000000"/>
                </a:solidFill>
                <a:latin typeface="+mj-lt"/>
              </a:rPr>
              <a:t> &lt; 1</a:t>
            </a:r>
          </a:p>
          <a:p>
            <a:r>
              <a:rPr lang="el-GR" sz="2000" i="1" dirty="0">
                <a:solidFill>
                  <a:srgbClr val="000000"/>
                </a:solidFill>
                <a:latin typeface="+mj-lt"/>
              </a:rPr>
              <a:t>μ</a:t>
            </a:r>
            <a:r>
              <a:rPr lang="en-US" sz="2000" i="1" baseline="-25000" dirty="0" err="1">
                <a:solidFill>
                  <a:srgbClr val="000000"/>
                </a:solidFill>
                <a:latin typeface="+mj-lt"/>
              </a:rPr>
              <a:t>eq</a:t>
            </a:r>
            <a:r>
              <a:rPr lang="en-US" sz="2000" i="1" dirty="0" err="1">
                <a:latin typeface="+mj-lt"/>
              </a:rPr>
              <a:t>+e</a:t>
            </a:r>
            <a:r>
              <a:rPr lang="en-US" sz="2000" dirty="0">
                <a:latin typeface="+mj-lt"/>
              </a:rPr>
              <a:t> &gt; 0 </a:t>
            </a:r>
            <a:r>
              <a:rPr lang="en-US" sz="2000" dirty="0">
                <a:solidFill>
                  <a:srgbClr val="000000"/>
                </a:solidFill>
                <a:latin typeface="+mj-lt"/>
              </a:rPr>
              <a:t> </a:t>
            </a:r>
            <a:endParaRPr lang="en-US" sz="2000" dirty="0"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3018960E-EB7F-4E09-94D8-DB65E3E3D5F9}"/>
              </a:ext>
            </a:extLst>
          </p:cNvPr>
          <p:cNvSpPr/>
          <p:nvPr/>
        </p:nvSpPr>
        <p:spPr>
          <a:xfrm>
            <a:off x="2057400" y="6248400"/>
            <a:ext cx="609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Figure 10: Free body diagram of a car traveling on a banked, curved road with </a:t>
            </a:r>
            <a:r>
              <a:rPr lang="en-US" b="1" dirty="0" err="1"/>
              <a:t>superelevation</a:t>
            </a:r>
            <a:r>
              <a:rPr lang="en-US" b="1" dirty="0"/>
              <a:t> [9]</a:t>
            </a:r>
          </a:p>
        </p:txBody>
      </p:sp>
    </p:spTree>
    <p:extLst>
      <p:ext uri="{BB962C8B-B14F-4D97-AF65-F5344CB8AC3E}">
        <p14:creationId xmlns:p14="http://schemas.microsoft.com/office/powerpoint/2010/main" val="3401753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609600" y="1768612"/>
            <a:ext cx="8001000" cy="356538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3200" dirty="0">
                <a:cs typeface="Times New Roman" panose="02020603050405020304" pitchFamily="18" charset="0"/>
              </a:rPr>
              <a:t>Overview of SAE Standards and Topics</a:t>
            </a:r>
          </a:p>
          <a:p>
            <a:pPr lvl="1"/>
            <a:r>
              <a:rPr lang="en-US" sz="3200" dirty="0">
                <a:cs typeface="Times New Roman" panose="02020603050405020304" pitchFamily="18" charset="0"/>
              </a:rPr>
              <a:t>SAE Vehicle Axis System</a:t>
            </a:r>
          </a:p>
          <a:p>
            <a:pPr lvl="1"/>
            <a:r>
              <a:rPr lang="en-US" sz="3200" dirty="0">
                <a:cs typeface="Times New Roman" panose="02020603050405020304" pitchFamily="18" charset="0"/>
              </a:rPr>
              <a:t>SAE Classification of Stability Features</a:t>
            </a:r>
          </a:p>
          <a:p>
            <a:pPr lvl="1"/>
            <a:r>
              <a:rPr lang="en-US" sz="3200" dirty="0">
                <a:cs typeface="Times New Roman" panose="02020603050405020304" pitchFamily="18" charset="0"/>
              </a:rPr>
              <a:t>Critical Speed Measurement</a:t>
            </a:r>
          </a:p>
          <a:p>
            <a:pPr lvl="1"/>
            <a:r>
              <a:rPr lang="en-US" sz="3200" dirty="0">
                <a:cs typeface="Times New Roman" panose="02020603050405020304" pitchFamily="18" charset="0"/>
              </a:rPr>
              <a:t>Fuel Economy Testing</a:t>
            </a:r>
          </a:p>
          <a:p>
            <a:pPr lvl="1"/>
            <a:endParaRPr lang="en-US" sz="3200" dirty="0"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B0DBA-E367-4749-AABD-42031F17680F}" type="slidenum">
              <a:rPr lang="en-US" smtClean="0"/>
              <a:t>2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EA9AC13E-F9AA-4D5E-A32B-4AD32E89F281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9839458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676400"/>
            <a:ext cx="3362593" cy="4770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/>
              <a:t>Radius Measurement Methods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Content Placeholder 7"/>
          <p:cNvSpPr txBox="1">
            <a:spLocks noGrp="1"/>
          </p:cNvSpPr>
          <p:nvPr>
            <p:ph idx="1"/>
          </p:nvPr>
        </p:nvSpPr>
        <p:spPr>
          <a:xfrm>
            <a:off x="3429000" y="941431"/>
            <a:ext cx="5715000" cy="5336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Method 1</a:t>
            </a:r>
            <a:r>
              <a:rPr lang="en-US" dirty="0"/>
              <a:t>: Use a 15-m chord with three equally spaced ordinates. Middle ordinate should be the one used for the radius determination and the 3/4 ordinate will be larger than the 1/4 ordinate when the vehicle is decreasing in speed as it performed the critical speed maneuver. </a:t>
            </a:r>
          </a:p>
          <a:p>
            <a:r>
              <a:rPr lang="en-US" u="sng" dirty="0"/>
              <a:t>Method 2</a:t>
            </a:r>
            <a:r>
              <a:rPr lang="en-US" dirty="0"/>
              <a:t>: Use two 10-m chords with middle ordinates. The radius is calculated with both measurements and should decrease if the vehicle is slowing as the vehicle progresses through the maneuver.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33400" y="838200"/>
                <a:ext cx="2133600" cy="86459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838200"/>
                <a:ext cx="2133600" cy="86459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2A880D54-6CAC-4A68-A346-36B3133109EF}"/>
              </a:ext>
            </a:extLst>
          </p:cNvPr>
          <p:cNvSpPr/>
          <p:nvPr/>
        </p:nvSpPr>
        <p:spPr>
          <a:xfrm>
            <a:off x="76200" y="6488668"/>
            <a:ext cx="6096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Figure 11: Tire Mark Radius Measurement Methods [9]</a:t>
            </a:r>
          </a:p>
        </p:txBody>
      </p:sp>
    </p:spTree>
    <p:extLst>
      <p:ext uri="{BB962C8B-B14F-4D97-AF65-F5344CB8AC3E}">
        <p14:creationId xmlns:p14="http://schemas.microsoft.com/office/powerpoint/2010/main" val="25081349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Fuel Economy Tests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Content Placeholder 7"/>
          <p:cNvSpPr txBox="1">
            <a:spLocks noGrp="1"/>
          </p:cNvSpPr>
          <p:nvPr>
            <p:ph idx="1"/>
          </p:nvPr>
        </p:nvSpPr>
        <p:spPr>
          <a:xfrm>
            <a:off x="228600" y="1219200"/>
            <a:ext cx="8686800" cy="363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Purpose</a:t>
            </a:r>
            <a:r>
              <a:rPr lang="en-US" dirty="0"/>
              <a:t>: uniform testing procedures for measuring fuel economy of light-duty vehicles (primarily for transportation of persons or property and rated at 4500 kg) on suitable roads.</a:t>
            </a:r>
          </a:p>
          <a:p>
            <a:endParaRPr lang="en-US" dirty="0"/>
          </a:p>
          <a:p>
            <a:r>
              <a:rPr lang="en-US" dirty="0"/>
              <a:t>Average fuel economy is the total distance driven divided by the total volume of fuel consumed in a series of replicate tests. When distance driven in each test is identical, average fuel economy is determined by taking the harmonic average of the individual economies: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89130" y="5219629"/>
                <a:ext cx="8245270" cy="11367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3000" dirty="0" smtClean="0"/>
                      <m:t>Average</m:t>
                    </m:r>
                    <m:r>
                      <m:rPr>
                        <m:nor/>
                      </m:rPr>
                      <a:rPr lang="en-US" sz="3000" dirty="0" smtClean="0"/>
                      <m:t> </m:t>
                    </m:r>
                    <m:r>
                      <m:rPr>
                        <m:nor/>
                      </m:rPr>
                      <a:rPr lang="en-US" sz="3000" dirty="0" smtClean="0"/>
                      <m:t>Fuel</m:t>
                    </m:r>
                    <m:r>
                      <m:rPr>
                        <m:nor/>
                      </m:rPr>
                      <a:rPr lang="en-US" sz="3000" dirty="0" smtClean="0"/>
                      <m:t> </m:t>
                    </m:r>
                    <m:r>
                      <m:rPr>
                        <m:nor/>
                      </m:rPr>
                      <a:rPr lang="en-US" sz="3000" dirty="0" smtClean="0"/>
                      <m:t>Economoy</m:t>
                    </m:r>
                    <m:r>
                      <m:rPr>
                        <m:nor/>
                      </m:rPr>
                      <a:rPr lang="en-US" sz="3000" b="0" i="0" dirty="0" smtClean="0"/>
                      <m:t> = </m:t>
                    </m:r>
                  </m:oMath>
                </a14:m>
                <a:r>
                  <a:rPr lang="en-US" sz="30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0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000" b="0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num>
                      <m:den>
                        <m:f>
                          <m:fPr>
                            <m:type m:val="lin"/>
                            <m:ctrlPr>
                              <a:rPr lang="en-US" sz="3000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000" b="0" i="1" dirty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300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3000" b="0" i="1" dirty="0" smtClean="0">
                                    <a:latin typeface="Cambria Math" panose="02040503050406030204" pitchFamily="18" charset="0"/>
                                  </a:rPr>
                                  <m:t>𝑀𝑃𝐺</m:t>
                                </m:r>
                              </m:e>
                              <m:sub>
                                <m:r>
                                  <a:rPr lang="en-US" sz="3000" b="0" i="1" dirty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  <m:r>
                          <a:rPr lang="en-US" sz="3000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type m:val="lin"/>
                            <m:ctrlPr>
                              <a:rPr lang="en-US" sz="3000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000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3000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3000" i="1" dirty="0">
                                    <a:latin typeface="Cambria Math" panose="02040503050406030204" pitchFamily="18" charset="0"/>
                                  </a:rPr>
                                  <m:t>𝑀𝑃𝐺</m:t>
                                </m:r>
                              </m:e>
                              <m:sub>
                                <m:r>
                                  <a:rPr lang="en-US" sz="3000" b="0" i="1" dirty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  <m:r>
                          <a:rPr lang="en-US" sz="3000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type m:val="lin"/>
                            <m:ctrlPr>
                              <a:rPr lang="en-US" sz="3000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000" b="0" i="1" dirty="0" smtClean="0">
                                <a:latin typeface="Cambria Math" panose="02040503050406030204" pitchFamily="18" charset="0"/>
                              </a:rPr>
                              <m:t>…+</m:t>
                            </m:r>
                            <m:r>
                              <a:rPr lang="en-US" sz="3000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3000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3000" i="1" dirty="0">
                                    <a:latin typeface="Cambria Math" panose="02040503050406030204" pitchFamily="18" charset="0"/>
                                  </a:rPr>
                                  <m:t>𝑀𝑃𝐺</m:t>
                                </m:r>
                              </m:e>
                              <m:sub>
                                <m:r>
                                  <a:rPr lang="en-US" sz="3000" b="0" i="1" dirty="0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</m:den>
                        </m:f>
                      </m:den>
                    </m:f>
                  </m:oMath>
                </a14:m>
                <a:endParaRPr lang="en-US" sz="3000" dirty="0"/>
              </a:p>
              <a:p>
                <a:r>
                  <a:rPr lang="en-US" sz="3000" dirty="0"/>
                  <a:t>	n = number of tests</a:t>
                </a: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130" y="5219629"/>
                <a:ext cx="8245270" cy="1136721"/>
              </a:xfrm>
              <a:prstGeom prst="rect">
                <a:avLst/>
              </a:prstGeom>
              <a:blipFill>
                <a:blip r:embed="rId2"/>
                <a:stretch>
                  <a:fillRect r="-5617" b="-192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455640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Fuel Economy Tests: </a:t>
            </a:r>
            <a:br>
              <a:rPr lang="en-US" dirty="0"/>
            </a:br>
            <a:r>
              <a:rPr lang="en-US" dirty="0"/>
              <a:t>Instrumentation and Conditions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6" name="Content Placeholder 7"/>
          <p:cNvSpPr txBox="1">
            <a:spLocks noGrp="1"/>
          </p:cNvSpPr>
          <p:nvPr>
            <p:ph idx="1"/>
          </p:nvPr>
        </p:nvSpPr>
        <p:spPr>
          <a:xfrm>
            <a:off x="228600" y="1295400"/>
            <a:ext cx="8686800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Calibrated Instrumentation is needed to measure:</a:t>
            </a:r>
          </a:p>
          <a:p>
            <a:endParaRPr lang="en-US" u="sng" dirty="0"/>
          </a:p>
        </p:txBody>
      </p:sp>
      <p:sp>
        <p:nvSpPr>
          <p:cNvPr id="3" name="Rectangle 2"/>
          <p:cNvSpPr/>
          <p:nvPr/>
        </p:nvSpPr>
        <p:spPr>
          <a:xfrm>
            <a:off x="3505200" y="1676400"/>
            <a:ext cx="4876800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Absolute Barometric Pressure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Wind Speed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Distance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Vehicle Weight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Dynamometer Inertia Weight</a:t>
            </a:r>
          </a:p>
        </p:txBody>
      </p:sp>
      <p:sp>
        <p:nvSpPr>
          <p:cNvPr id="7" name="Rectangle 6"/>
          <p:cNvSpPr/>
          <p:nvPr/>
        </p:nvSpPr>
        <p:spPr>
          <a:xfrm>
            <a:off x="274468" y="1676400"/>
            <a:ext cx="2925932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Fuel used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Speed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Acceleration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Temperature</a:t>
            </a:r>
          </a:p>
        </p:txBody>
      </p:sp>
      <p:sp>
        <p:nvSpPr>
          <p:cNvPr id="8" name="Rectangle 7"/>
          <p:cNvSpPr/>
          <p:nvPr/>
        </p:nvSpPr>
        <p:spPr>
          <a:xfrm>
            <a:off x="228600" y="4039612"/>
            <a:ext cx="8534400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Ambient temperatures between 30 F and 90 F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Average wind speed not exceeding 15 mph and gusts not exceeding 20 mph (for Urban Cycle; limits reduced to 10 mph Average and 15 mph gusts for Suburban and Interstate Cycles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Roads dry, clean, smooth, and not exceeding 1.0% grade.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On a closed track, start and stop points elevation difference is 10 </a:t>
            </a:r>
            <a:r>
              <a:rPr lang="en-US" sz="23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 or less</a:t>
            </a:r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228600" y="3581400"/>
            <a:ext cx="8686800" cy="461665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u="sng" dirty="0"/>
              <a:t>Testing Conditions:</a:t>
            </a:r>
          </a:p>
        </p:txBody>
      </p:sp>
    </p:spTree>
    <p:extLst>
      <p:ext uri="{BB962C8B-B14F-4D97-AF65-F5344CB8AC3E}">
        <p14:creationId xmlns:p14="http://schemas.microsoft.com/office/powerpoint/2010/main" val="33145466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Characteristics of Driving Cycles</a:t>
            </a:r>
            <a:endParaRPr lang="en-US" dirty="0"/>
          </a:p>
        </p:txBody>
      </p:sp>
      <p:sp>
        <p:nvSpPr>
          <p:cNvPr id="10" name="Content Placeholder 7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/>
              <a:t>Urban</a:t>
            </a:r>
            <a:r>
              <a:rPr lang="en-US" dirty="0"/>
              <a:t>: Driving pattern similar to driving conditions in the central business district of a large city</a:t>
            </a:r>
          </a:p>
          <a:p>
            <a:r>
              <a:rPr lang="en-US" u="sng" dirty="0"/>
              <a:t>Suburban</a:t>
            </a:r>
            <a:r>
              <a:rPr lang="en-US" dirty="0"/>
              <a:t>: Similar to conditions in large city suburban areas</a:t>
            </a:r>
          </a:p>
          <a:p>
            <a:r>
              <a:rPr lang="en-US" u="sng" dirty="0"/>
              <a:t>Interstate</a:t>
            </a:r>
            <a:r>
              <a:rPr lang="en-US" dirty="0"/>
              <a:t>: Similar to driving conditions on expressways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23</a:t>
            </a:fld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5308802"/>
              </p:ext>
            </p:extLst>
          </p:nvPr>
        </p:nvGraphicFramePr>
        <p:xfrm>
          <a:off x="304800" y="3411855"/>
          <a:ext cx="8464551" cy="32937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6663">
                  <a:extLst>
                    <a:ext uri="{9D8B030D-6E8A-4147-A177-3AD203B41FA5}">
                      <a16:colId xmlns:a16="http://schemas.microsoft.com/office/drawing/2014/main" xmlns="" val="2033976432"/>
                    </a:ext>
                  </a:extLst>
                </a:gridCol>
                <a:gridCol w="1085850">
                  <a:extLst>
                    <a:ext uri="{9D8B030D-6E8A-4147-A177-3AD203B41FA5}">
                      <a16:colId xmlns:a16="http://schemas.microsoft.com/office/drawing/2014/main" xmlns="" val="1519047833"/>
                    </a:ext>
                  </a:extLst>
                </a:gridCol>
                <a:gridCol w="1085850">
                  <a:extLst>
                    <a:ext uri="{9D8B030D-6E8A-4147-A177-3AD203B41FA5}">
                      <a16:colId xmlns:a16="http://schemas.microsoft.com/office/drawing/2014/main" xmlns="" val="678926566"/>
                    </a:ext>
                  </a:extLst>
                </a:gridCol>
                <a:gridCol w="1085850">
                  <a:extLst>
                    <a:ext uri="{9D8B030D-6E8A-4147-A177-3AD203B41FA5}">
                      <a16:colId xmlns:a16="http://schemas.microsoft.com/office/drawing/2014/main" xmlns="" val="589793073"/>
                    </a:ext>
                  </a:extLst>
                </a:gridCol>
                <a:gridCol w="1220787">
                  <a:extLst>
                    <a:ext uri="{9D8B030D-6E8A-4147-A177-3AD203B41FA5}">
                      <a16:colId xmlns:a16="http://schemas.microsoft.com/office/drawing/2014/main" xmlns="" val="2791220816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xmlns="" val="4221020383"/>
                    </a:ext>
                  </a:extLst>
                </a:gridCol>
                <a:gridCol w="719138">
                  <a:extLst>
                    <a:ext uri="{9D8B030D-6E8A-4147-A177-3AD203B41FA5}">
                      <a16:colId xmlns:a16="http://schemas.microsoft.com/office/drawing/2014/main" xmlns="" val="2734038803"/>
                    </a:ext>
                  </a:extLst>
                </a:gridCol>
                <a:gridCol w="811213">
                  <a:extLst>
                    <a:ext uri="{9D8B030D-6E8A-4147-A177-3AD203B41FA5}">
                      <a16:colId xmlns:a16="http://schemas.microsoft.com/office/drawing/2014/main" xmlns="" val="40716800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Cycle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Average Speed (km/h)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Average Speed (mph)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Nominal Test </a:t>
                      </a:r>
                    </a:p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Time (s)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 Distance (km)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 Distance (mile)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Idle </a:t>
                      </a:r>
                    </a:p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Time (s)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Stops</a:t>
                      </a: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xmlns="" val="22901462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Urban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25.1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15.6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463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3.22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xmlns="" val="31870882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Suburban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66.1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41.1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455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8.37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5.2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xmlns="" val="18382114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 mile/h </a:t>
                      </a:r>
                    </a:p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Interstate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88.5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308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7.56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4.7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xmlns="" val="32098312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 mile/h </a:t>
                      </a:r>
                    </a:p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Interstate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112.6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242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7.56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4.7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xmlns="" val="520727622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A824E154-9FF8-49E7-B64F-9484300D259D}"/>
              </a:ext>
            </a:extLst>
          </p:cNvPr>
          <p:cNvSpPr/>
          <p:nvPr/>
        </p:nvSpPr>
        <p:spPr>
          <a:xfrm>
            <a:off x="228600" y="2983468"/>
            <a:ext cx="6096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Table 1: Driving Cycle Characteristics [10]</a:t>
            </a:r>
          </a:p>
        </p:txBody>
      </p:sp>
    </p:spTree>
    <p:extLst>
      <p:ext uri="{BB962C8B-B14F-4D97-AF65-F5344CB8AC3E}">
        <p14:creationId xmlns:p14="http://schemas.microsoft.com/office/powerpoint/2010/main" val="21056803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Vehicle should have accumulated a minimum of 2000 miles of operation prior to test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Engine oil has a minimum of 2000 miles use prior to testing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Tires must have operated on a road or track at least 100 miles prior to test.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Tires have at least 75% of the tread remaining and tread in good condition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Fuel measuring device and other instrumentation installed in a manner not to hinder vehicle operation or operating characteristics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Cold tire pressure minimum recommended by the manufacturer for the vehicle test weight and set immediately prior to the vehicle warm-up at the beginning of the test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/>
              <a:t>Other Test Considerations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3096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738BEEE4-AD90-412E-8E80-510C98786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F578717D-8503-46A1-B0D9-4BB4831F76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</a:pPr>
            <a:r>
              <a:rPr lang="en-US" sz="2100" dirty="0">
                <a:latin typeface="+mj-lt"/>
              </a:rPr>
              <a:t>[1] </a:t>
            </a:r>
            <a:r>
              <a:rPr lang="it-IT" sz="2100" dirty="0">
                <a:latin typeface="+mj-lt"/>
              </a:rPr>
              <a:t>Chandrasekaran, A., Rizzoni, G., Soliman, A., Josephson, J. et al., "Design Optimization of Heavy Vehicles by Dynamic Simulations," SAE Technical Paper 2002-01-3061, 2002</a:t>
            </a:r>
            <a:r>
              <a:rPr lang="en-US" sz="2100" dirty="0">
                <a:latin typeface="+mj-lt"/>
              </a:rPr>
              <a:t>.</a:t>
            </a:r>
          </a:p>
          <a:p>
            <a:pPr marL="0" indent="0">
              <a:spcBef>
                <a:spcPts val="0"/>
              </a:spcBef>
            </a:pPr>
            <a:r>
              <a:rPr lang="en-US" sz="2100" dirty="0">
                <a:latin typeface="+mj-lt"/>
                <a:hlinkClick r:id="rId2"/>
              </a:rPr>
              <a:t>https://www.researchgate.net/publication/267941285_02TB-82_Design_Optimization_of_Heavy_Vehicles_by_Dynamic_Simulations</a:t>
            </a:r>
            <a:endParaRPr lang="en-US" sz="2100" dirty="0">
              <a:latin typeface="+mj-lt"/>
            </a:endParaRPr>
          </a:p>
          <a:p>
            <a:pPr marL="0" indent="0">
              <a:spcBef>
                <a:spcPts val="0"/>
              </a:spcBef>
            </a:pPr>
            <a:endParaRPr lang="en-US" sz="2100" dirty="0">
              <a:latin typeface="+mj-lt"/>
            </a:endParaRPr>
          </a:p>
          <a:p>
            <a:pPr marL="0" indent="0">
              <a:spcBef>
                <a:spcPts val="0"/>
              </a:spcBef>
            </a:pPr>
            <a:r>
              <a:rPr lang="en-US" sz="2100" dirty="0">
                <a:latin typeface="+mj-lt"/>
              </a:rPr>
              <a:t>[2] Turnip, A., and </a:t>
            </a:r>
            <a:r>
              <a:rPr lang="en-US" sz="2100" dirty="0" err="1">
                <a:latin typeface="+mj-lt"/>
              </a:rPr>
              <a:t>Fakhrurroja</a:t>
            </a:r>
            <a:r>
              <a:rPr lang="en-US" sz="2100" dirty="0">
                <a:latin typeface="+mj-lt"/>
              </a:rPr>
              <a:t>, H., "Estimation of the Wheel-Ground </a:t>
            </a:r>
            <a:r>
              <a:rPr lang="en-US" sz="2100" dirty="0" err="1">
                <a:latin typeface="+mj-lt"/>
              </a:rPr>
              <a:t>Contacttire</a:t>
            </a:r>
            <a:r>
              <a:rPr lang="en-US" sz="2100" dirty="0">
                <a:latin typeface="+mj-lt"/>
              </a:rPr>
              <a:t> Forces using Extended Kalman Filter", International Journal of Instrumentation Science, 2013. </a:t>
            </a:r>
            <a:r>
              <a:rPr lang="en-US" sz="2100" dirty="0">
                <a:latin typeface="+mj-lt"/>
                <a:hlinkClick r:id="rId3"/>
              </a:rPr>
              <a:t>http://article.sapub.org/10.5923.j.instrument.20130202.03.html</a:t>
            </a:r>
            <a:endParaRPr lang="en-US" sz="2100" dirty="0">
              <a:latin typeface="+mj-lt"/>
            </a:endParaRPr>
          </a:p>
          <a:p>
            <a:pPr marL="0" indent="0">
              <a:spcBef>
                <a:spcPts val="0"/>
              </a:spcBef>
            </a:pPr>
            <a:endParaRPr lang="en-US" sz="2100" dirty="0">
              <a:latin typeface="+mj-lt"/>
            </a:endParaRPr>
          </a:p>
          <a:p>
            <a:pPr marL="0" indent="0">
              <a:spcBef>
                <a:spcPts val="0"/>
              </a:spcBef>
            </a:pPr>
            <a:r>
              <a:rPr lang="en-US" sz="2100" dirty="0">
                <a:latin typeface="+mj-lt"/>
              </a:rPr>
              <a:t>[3] The Clemson University Vehicular Electronics Laboratory, "CVEL Automotive Electronic Systems Page”, </a:t>
            </a:r>
            <a:r>
              <a:rPr lang="en-US" sz="2100" dirty="0"/>
              <a:t>Accessed 2017.</a:t>
            </a:r>
            <a:endParaRPr lang="en-US" sz="2100" dirty="0">
              <a:latin typeface="+mj-lt"/>
            </a:endParaRPr>
          </a:p>
          <a:p>
            <a:pPr marL="0" indent="0">
              <a:spcBef>
                <a:spcPts val="0"/>
              </a:spcBef>
            </a:pPr>
            <a:r>
              <a:rPr lang="en-US" sz="2100" dirty="0">
                <a:latin typeface="+mj-lt"/>
                <a:hlinkClick r:id="rId4"/>
              </a:rPr>
              <a:t>http://www.cvel.clemson.edu/auto/systems/traction_control.html</a:t>
            </a:r>
            <a:endParaRPr lang="en-US" sz="2100" dirty="0">
              <a:latin typeface="+mj-lt"/>
            </a:endParaRPr>
          </a:p>
          <a:p>
            <a:pPr marL="0" indent="0">
              <a:spcBef>
                <a:spcPts val="0"/>
              </a:spcBef>
            </a:pPr>
            <a:endParaRPr lang="en-US" sz="2100" dirty="0"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EC69-17A2-4312-AA5B-3BC5AB2B1DC2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2749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738BEEE4-AD90-412E-8E80-510C98786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F578717D-8503-46A1-B0D9-4BB4831F76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0"/>
              </a:spcBef>
            </a:pPr>
            <a:r>
              <a:rPr lang="en-US" sz="2100" dirty="0">
                <a:latin typeface="+mj-lt"/>
              </a:rPr>
              <a:t>[4] </a:t>
            </a:r>
            <a:r>
              <a:rPr lang="fr-FR" sz="2100" dirty="0">
                <a:latin typeface="+mj-lt"/>
              </a:rPr>
              <a:t>SAE International, "Surface </a:t>
            </a:r>
            <a:r>
              <a:rPr lang="fr-FR" sz="2100" dirty="0" err="1">
                <a:latin typeface="+mj-lt"/>
              </a:rPr>
              <a:t>Vehicle</a:t>
            </a:r>
            <a:r>
              <a:rPr lang="fr-FR" sz="2100" dirty="0">
                <a:latin typeface="+mj-lt"/>
              </a:rPr>
              <a:t> Information Report: Automotive </a:t>
            </a:r>
            <a:r>
              <a:rPr lang="fr-FR" sz="2100" dirty="0" err="1">
                <a:latin typeface="+mj-lt"/>
              </a:rPr>
              <a:t>Stability</a:t>
            </a:r>
            <a:r>
              <a:rPr lang="fr-FR" sz="2100" dirty="0">
                <a:latin typeface="+mj-lt"/>
              </a:rPr>
              <a:t> </a:t>
            </a:r>
            <a:r>
              <a:rPr lang="fr-FR" sz="2100" dirty="0" err="1">
                <a:latin typeface="+mj-lt"/>
              </a:rPr>
              <a:t>Enhancement</a:t>
            </a:r>
            <a:r>
              <a:rPr lang="fr-FR" sz="2100" dirty="0">
                <a:latin typeface="+mj-lt"/>
              </a:rPr>
              <a:t> </a:t>
            </a:r>
            <a:r>
              <a:rPr lang="fr-FR" sz="2100" dirty="0" err="1">
                <a:latin typeface="+mj-lt"/>
              </a:rPr>
              <a:t>Systems</a:t>
            </a:r>
            <a:r>
              <a:rPr lang="fr-FR" sz="2100" dirty="0">
                <a:latin typeface="+mj-lt"/>
              </a:rPr>
              <a:t>", SAE-J2564, 2014.</a:t>
            </a:r>
          </a:p>
          <a:p>
            <a:pPr marL="0" indent="0">
              <a:spcBef>
                <a:spcPts val="0"/>
              </a:spcBef>
            </a:pPr>
            <a:endParaRPr lang="fr-FR" sz="2100" dirty="0">
              <a:latin typeface="+mj-lt"/>
            </a:endParaRPr>
          </a:p>
          <a:p>
            <a:pPr marL="0" indent="0">
              <a:spcBef>
                <a:spcPts val="0"/>
              </a:spcBef>
            </a:pPr>
            <a:r>
              <a:rPr lang="en-US" sz="2100" dirty="0">
                <a:latin typeface="+mj-lt"/>
              </a:rPr>
              <a:t>[5] Toyota, "Anti-lock Brake System (ABS)", Accessed 2017.</a:t>
            </a:r>
          </a:p>
          <a:p>
            <a:pPr marL="0" indent="0">
              <a:spcBef>
                <a:spcPts val="0"/>
              </a:spcBef>
            </a:pPr>
            <a:r>
              <a:rPr lang="en-US" sz="2100" dirty="0">
                <a:latin typeface="+mj-lt"/>
                <a:hlinkClick r:id="rId2"/>
              </a:rPr>
              <a:t>http://www.toyota-global.com/innovation/safety_technology/safety_technology/technology_file/active/</a:t>
            </a:r>
            <a:endParaRPr lang="en-US" sz="2100" dirty="0">
              <a:latin typeface="+mj-lt"/>
            </a:endParaRPr>
          </a:p>
          <a:p>
            <a:pPr marL="0" indent="0">
              <a:spcBef>
                <a:spcPts val="0"/>
              </a:spcBef>
            </a:pPr>
            <a:endParaRPr lang="en-US" sz="2100" dirty="0">
              <a:latin typeface="+mj-lt"/>
            </a:endParaRPr>
          </a:p>
          <a:p>
            <a:pPr marL="0" indent="0">
              <a:spcBef>
                <a:spcPts val="0"/>
              </a:spcBef>
            </a:pPr>
            <a:r>
              <a:rPr lang="en-US" sz="2100" dirty="0">
                <a:latin typeface="+mj-lt"/>
              </a:rPr>
              <a:t>[6] </a:t>
            </a:r>
            <a:r>
              <a:rPr lang="en-US" sz="2100" dirty="0" err="1">
                <a:latin typeface="+mj-lt"/>
              </a:rPr>
              <a:t>Autoelex</a:t>
            </a:r>
            <a:r>
              <a:rPr lang="en-US" sz="2100" dirty="0">
                <a:latin typeface="+mj-lt"/>
              </a:rPr>
              <a:t>, "Signal Flows in a Vehicle Controls System", 2013.</a:t>
            </a:r>
          </a:p>
          <a:p>
            <a:pPr marL="0" indent="0">
              <a:spcBef>
                <a:spcPts val="0"/>
              </a:spcBef>
            </a:pPr>
            <a:r>
              <a:rPr lang="en-US" sz="2100" dirty="0">
                <a:latin typeface="+mj-lt"/>
                <a:hlinkClick r:id="rId3"/>
              </a:rPr>
              <a:t>http://autoelexblog.blogspot.com/2013/11/ecu-development-measurement-and.html</a:t>
            </a:r>
            <a:endParaRPr lang="en-US" sz="2100" dirty="0">
              <a:latin typeface="+mj-lt"/>
            </a:endParaRPr>
          </a:p>
          <a:p>
            <a:pPr marL="0" indent="0">
              <a:spcBef>
                <a:spcPts val="0"/>
              </a:spcBef>
            </a:pPr>
            <a:endParaRPr lang="en-US" sz="2100" dirty="0">
              <a:latin typeface="+mj-lt"/>
            </a:endParaRPr>
          </a:p>
          <a:p>
            <a:pPr marL="0" indent="0">
              <a:spcBef>
                <a:spcPts val="0"/>
              </a:spcBef>
            </a:pPr>
            <a:endParaRPr lang="en-US" sz="2100" dirty="0">
              <a:latin typeface="+mj-lt"/>
            </a:endParaRPr>
          </a:p>
          <a:p>
            <a:pPr marL="0" indent="0">
              <a:spcBef>
                <a:spcPts val="0"/>
              </a:spcBef>
            </a:pPr>
            <a:endParaRPr lang="en-US" sz="2100" dirty="0"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EC69-17A2-4312-AA5B-3BC5AB2B1DC2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0495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738BEEE4-AD90-412E-8E80-510C98786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F578717D-8503-46A1-B0D9-4BB4831F76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0"/>
              </a:spcBef>
            </a:pPr>
            <a:r>
              <a:rPr lang="en-US" sz="2100" dirty="0"/>
              <a:t>[7] Chen, Y., Wang, Z., </a:t>
            </a:r>
            <a:r>
              <a:rPr lang="en-US" sz="2100" dirty="0" err="1"/>
              <a:t>Qiu</a:t>
            </a:r>
            <a:r>
              <a:rPr lang="en-US" sz="2100" dirty="0"/>
              <a:t>, J., and Huang, H., "Hybrid Fuzzy Skyhook Surface Control Using Multi-Objective </a:t>
            </a:r>
            <a:r>
              <a:rPr lang="en-US" sz="2100" dirty="0" err="1"/>
              <a:t>Microgenetic</a:t>
            </a:r>
            <a:r>
              <a:rPr lang="en-US" sz="2100" dirty="0"/>
              <a:t> Algorithm for Semi-Active Vehicle Suspension System Ride Comfort Stability Analysis", J. </a:t>
            </a:r>
            <a:r>
              <a:rPr lang="en-US" sz="2100" dirty="0" err="1"/>
              <a:t>Dyn</a:t>
            </a:r>
            <a:r>
              <a:rPr lang="en-US" sz="2100" dirty="0"/>
              <a:t>. Sys., Meas., Control 134(4), 2012.</a:t>
            </a:r>
          </a:p>
          <a:p>
            <a:pPr marL="0" indent="0">
              <a:spcBef>
                <a:spcPts val="0"/>
              </a:spcBef>
            </a:pPr>
            <a:r>
              <a:rPr lang="en-US" sz="2100" dirty="0">
                <a:hlinkClick r:id="rId2"/>
              </a:rPr>
              <a:t>http://dynamicsystems.asmedigitalcollection.asme.org/article.aspx?articleid=1415349</a:t>
            </a:r>
            <a:endParaRPr lang="en-US" sz="2100" dirty="0"/>
          </a:p>
          <a:p>
            <a:pPr marL="0" indent="0">
              <a:spcBef>
                <a:spcPts val="0"/>
              </a:spcBef>
            </a:pPr>
            <a:endParaRPr lang="en-US" sz="2100" dirty="0">
              <a:latin typeface="+mj-lt"/>
            </a:endParaRPr>
          </a:p>
          <a:p>
            <a:pPr marL="0" indent="0">
              <a:spcBef>
                <a:spcPts val="0"/>
              </a:spcBef>
            </a:pPr>
            <a:r>
              <a:rPr lang="en-US" sz="2100" dirty="0">
                <a:latin typeface="+mj-lt"/>
              </a:rPr>
              <a:t>[8] Nissan Motor Corporation, "4 Wheel Active Steer", Accessed 2017. </a:t>
            </a:r>
            <a:r>
              <a:rPr lang="en-US" sz="2100" dirty="0">
                <a:latin typeface="+mj-lt"/>
                <a:hlinkClick r:id="rId3"/>
              </a:rPr>
              <a:t>http://www.nissan-global.com/EN/TECHNOLOGY/OVERVIEW/4was.html</a:t>
            </a:r>
            <a:endParaRPr lang="en-US" sz="2100" dirty="0">
              <a:latin typeface="+mj-lt"/>
            </a:endParaRPr>
          </a:p>
          <a:p>
            <a:pPr marL="0" indent="0">
              <a:spcBef>
                <a:spcPts val="0"/>
              </a:spcBef>
            </a:pPr>
            <a:endParaRPr lang="en-US" sz="2100" dirty="0">
              <a:latin typeface="+mj-lt"/>
            </a:endParaRPr>
          </a:p>
          <a:p>
            <a:pPr marL="0" indent="0">
              <a:spcBef>
                <a:spcPts val="0"/>
              </a:spcBef>
            </a:pPr>
            <a:r>
              <a:rPr lang="en-US" sz="2100" dirty="0">
                <a:latin typeface="+mj-lt"/>
              </a:rPr>
              <a:t>[9] </a:t>
            </a:r>
            <a:r>
              <a:rPr lang="fr-FR" sz="2100" dirty="0"/>
              <a:t>SAE International, </a:t>
            </a:r>
            <a:r>
              <a:rPr lang="en-US" sz="2100" dirty="0"/>
              <a:t> "</a:t>
            </a:r>
            <a:r>
              <a:rPr lang="fr-FR" sz="2100" dirty="0"/>
              <a:t>S</a:t>
            </a:r>
            <a:r>
              <a:rPr lang="en-US" sz="2100" dirty="0" err="1">
                <a:latin typeface="+mj-lt"/>
              </a:rPr>
              <a:t>urface</a:t>
            </a:r>
            <a:r>
              <a:rPr lang="en-US" sz="2100" dirty="0">
                <a:latin typeface="+mj-lt"/>
              </a:rPr>
              <a:t> Vehicle Recommended Practice: Use of the Critical Speed Formula</a:t>
            </a:r>
            <a:r>
              <a:rPr lang="en-US" sz="2100" dirty="0"/>
              <a:t>"</a:t>
            </a:r>
            <a:r>
              <a:rPr lang="en-US" sz="2100" dirty="0">
                <a:latin typeface="+mj-lt"/>
              </a:rPr>
              <a:t>, SAE-J2969, 2017.</a:t>
            </a:r>
          </a:p>
          <a:p>
            <a:pPr marL="0" indent="0">
              <a:spcBef>
                <a:spcPts val="0"/>
              </a:spcBef>
            </a:pPr>
            <a:endParaRPr lang="en-US" sz="2100" dirty="0">
              <a:latin typeface="+mj-lt"/>
            </a:endParaRPr>
          </a:p>
          <a:p>
            <a:pPr marL="0" indent="0">
              <a:spcBef>
                <a:spcPts val="0"/>
              </a:spcBef>
            </a:pPr>
            <a:r>
              <a:rPr lang="en-US" sz="2100" dirty="0"/>
              <a:t>[10] </a:t>
            </a:r>
            <a:r>
              <a:rPr lang="fr-FR" sz="2100" dirty="0"/>
              <a:t>SAE International, </a:t>
            </a:r>
            <a:r>
              <a:rPr lang="en-US" sz="2100" dirty="0"/>
              <a:t> "Surface Vehicle Recommended Practice: Fuel Economy Measurement Road Test</a:t>
            </a:r>
          </a:p>
          <a:p>
            <a:pPr marL="0" indent="0">
              <a:spcBef>
                <a:spcPts val="0"/>
              </a:spcBef>
            </a:pPr>
            <a:r>
              <a:rPr lang="en-US" sz="2100" dirty="0"/>
              <a:t>Procedure", SAE-J1082, 2008.</a:t>
            </a:r>
            <a:endParaRPr lang="en-US" sz="2100" dirty="0">
              <a:latin typeface="+mj-lt"/>
            </a:endParaRPr>
          </a:p>
          <a:p>
            <a:pPr marL="0" indent="0">
              <a:spcBef>
                <a:spcPts val="0"/>
              </a:spcBef>
            </a:pPr>
            <a:endParaRPr lang="en-US" sz="2100" dirty="0">
              <a:latin typeface="+mj-lt"/>
            </a:endParaRPr>
          </a:p>
          <a:p>
            <a:pPr marL="0" indent="0">
              <a:spcBef>
                <a:spcPts val="0"/>
              </a:spcBef>
            </a:pPr>
            <a:endParaRPr lang="en-US" sz="2100" dirty="0">
              <a:latin typeface="+mj-lt"/>
            </a:endParaRPr>
          </a:p>
          <a:p>
            <a:pPr marL="0" indent="0">
              <a:spcBef>
                <a:spcPts val="0"/>
              </a:spcBef>
            </a:pPr>
            <a:endParaRPr lang="en-US" sz="2100" dirty="0">
              <a:latin typeface="+mj-lt"/>
            </a:endParaRPr>
          </a:p>
          <a:p>
            <a:pPr marL="0" indent="0">
              <a:spcBef>
                <a:spcPts val="0"/>
              </a:spcBef>
            </a:pPr>
            <a:endParaRPr lang="en-US" sz="2100" dirty="0">
              <a:latin typeface="+mj-lt"/>
            </a:endParaRPr>
          </a:p>
          <a:p>
            <a:pPr marL="0" indent="0">
              <a:spcBef>
                <a:spcPts val="0"/>
              </a:spcBef>
            </a:pPr>
            <a:endParaRPr lang="en-US" sz="2100" dirty="0"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EC69-17A2-4312-AA5B-3BC5AB2B1DC2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909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SAE Standards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Content Placeholder 7"/>
          <p:cNvSpPr txBox="1">
            <a:spLocks noGrp="1"/>
          </p:cNvSpPr>
          <p:nvPr>
            <p:ph idx="1"/>
          </p:nvPr>
        </p:nvSpPr>
        <p:spPr>
          <a:xfrm>
            <a:off x="228600" y="4090142"/>
            <a:ext cx="8686800" cy="22344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Standards Categories:</a:t>
            </a:r>
          </a:p>
          <a:p>
            <a:r>
              <a:rPr lang="en-US" dirty="0"/>
              <a:t>Aerospace Standards</a:t>
            </a:r>
          </a:p>
          <a:p>
            <a:r>
              <a:rPr lang="en-US" dirty="0"/>
              <a:t>Aerospace Material Specifications</a:t>
            </a:r>
          </a:p>
          <a:p>
            <a:r>
              <a:rPr lang="en-US" dirty="0"/>
              <a:t>Ground Vehicle Standards</a:t>
            </a:r>
          </a:p>
          <a:p>
            <a:r>
              <a:rPr lang="en-US" dirty="0"/>
              <a:t>Commercial Vehicle Standards</a:t>
            </a:r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152400" y="1219200"/>
            <a:ext cx="8686800" cy="2529923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Largest automotive and aerospace standards setting body for safety, quality, and effectiveness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Database of 35,000+ standards </a:t>
            </a:r>
          </a:p>
          <a:p>
            <a:pPr marL="0" indent="0"/>
            <a:r>
              <a:rPr lang="en-US" dirty="0"/>
              <a:t>	(10,000 active and 25,000 historical standards.)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Created through consensus standards development by SAE Technical Committees with subcommittees and task groups. </a:t>
            </a:r>
          </a:p>
        </p:txBody>
      </p:sp>
    </p:spTree>
    <p:extLst>
      <p:ext uri="{BB962C8B-B14F-4D97-AF65-F5344CB8AC3E}">
        <p14:creationId xmlns:p14="http://schemas.microsoft.com/office/powerpoint/2010/main" val="1094135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SAE Standards (Topics)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Content Placeholder 7"/>
          <p:cNvSpPr txBox="1">
            <a:spLocks/>
          </p:cNvSpPr>
          <p:nvPr/>
        </p:nvSpPr>
        <p:spPr>
          <a:xfrm>
            <a:off x="152400" y="1143000"/>
            <a:ext cx="4719221" cy="5558445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Bodies and Structures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Chassis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Design Engineering and Styling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Electrical, Electronics, and Avionics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Environment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Fuels and Energy Sources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Human Factors and Ergonomics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Interiors, Cabins, and Cockpits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Maintenance and Aftermarket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Management and Organization</a:t>
            </a:r>
          </a:p>
        </p:txBody>
      </p:sp>
      <p:sp>
        <p:nvSpPr>
          <p:cNvPr id="8" name="Content Placeholder 7"/>
          <p:cNvSpPr txBox="1">
            <a:spLocks/>
          </p:cNvSpPr>
          <p:nvPr/>
        </p:nvSpPr>
        <p:spPr>
          <a:xfrm>
            <a:off x="4876800" y="1219200"/>
            <a:ext cx="4114799" cy="5189113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Manufacturing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Materials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Noise, Vibration, and Harshness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Parts and Components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Power and Propulsion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Quality, Reliability, and Durability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Safety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Tests and Testing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Transportation Systems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Vehicles and Performance</a:t>
            </a:r>
          </a:p>
        </p:txBody>
      </p:sp>
    </p:spTree>
    <p:extLst>
      <p:ext uri="{BB962C8B-B14F-4D97-AF65-F5344CB8AC3E}">
        <p14:creationId xmlns:p14="http://schemas.microsoft.com/office/powerpoint/2010/main" val="1595048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SAE Standards on Vehicle Testing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u="sng" dirty="0"/>
              <a:t>J2926_201108 </a:t>
            </a:r>
            <a:r>
              <a:rPr lang="en-US" u="sng" dirty="0"/>
              <a:t>Rollover Testing Methods</a:t>
            </a:r>
            <a:r>
              <a:rPr lang="en-US" dirty="0"/>
              <a:t>: information on techniques for rollover testing and evaluation of rollover protection systems</a:t>
            </a:r>
          </a:p>
          <a:p>
            <a:r>
              <a:rPr lang="en-US" dirty="0"/>
              <a:t> </a:t>
            </a:r>
          </a:p>
          <a:p>
            <a:r>
              <a:rPr lang="en-US" b="1" u="sng" dirty="0"/>
              <a:t>J2564_200406</a:t>
            </a:r>
            <a:r>
              <a:rPr lang="en-US" u="sng" dirty="0"/>
              <a:t> Automotive Stability Enhancement Systems</a:t>
            </a:r>
            <a:r>
              <a:rPr lang="en-US" dirty="0"/>
              <a:t>: describes automotive active stability enhancement systems, as well as common names to refer to systems and features</a:t>
            </a:r>
          </a:p>
          <a:p>
            <a:r>
              <a:rPr lang="en-US" dirty="0"/>
              <a:t> </a:t>
            </a:r>
          </a:p>
          <a:p>
            <a:r>
              <a:rPr lang="en-US" b="1" u="sng" dirty="0"/>
              <a:t>J2969_201701</a:t>
            </a:r>
            <a:r>
              <a:rPr lang="en-US" u="sng" dirty="0"/>
              <a:t> Use of the Critical Speed Formula</a:t>
            </a:r>
            <a:r>
              <a:rPr lang="en-US" dirty="0"/>
              <a:t>: guidelines for procedures used to analyze the results of the critical speed method for use at accident sites using manual or electronic measurements</a:t>
            </a:r>
          </a:p>
          <a:p>
            <a:r>
              <a:rPr lang="en-US" dirty="0"/>
              <a:t> </a:t>
            </a:r>
          </a:p>
          <a:p>
            <a:r>
              <a:rPr lang="en-US" b="1" u="sng" dirty="0"/>
              <a:t>J2481_201310 </a:t>
            </a:r>
            <a:r>
              <a:rPr lang="en-US" u="sng" dirty="0"/>
              <a:t>Dynamic Simulation Sled Testing</a:t>
            </a:r>
            <a:r>
              <a:rPr lang="en-US" dirty="0"/>
              <a:t>: sled tests conducted on automotive vehicle bodies or other structures to represent various automotive collision conditions</a:t>
            </a:r>
          </a:p>
          <a:p>
            <a:r>
              <a:rPr lang="en-US" dirty="0"/>
              <a:t> </a:t>
            </a:r>
          </a:p>
          <a:p>
            <a:r>
              <a:rPr lang="en-US" b="1" u="sng" dirty="0"/>
              <a:t>J2264_201401</a:t>
            </a:r>
            <a:r>
              <a:rPr lang="en-US" u="sng" dirty="0"/>
              <a:t> Chassis Dynamometer Simulation of Road Load Using </a:t>
            </a:r>
            <a:r>
              <a:rPr lang="en-US" u="sng" dirty="0" err="1"/>
              <a:t>Coastdown</a:t>
            </a:r>
            <a:r>
              <a:rPr lang="en-US" u="sng" dirty="0"/>
              <a:t> Techniques</a:t>
            </a:r>
            <a:r>
              <a:rPr lang="en-US" dirty="0"/>
              <a:t>: procedure for adjusting an electric chassis roll dynamometer to simulate the resistance which must be overcome by the vehicle powertrain to maintain steady speed on a flat road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195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SAE Standards on Vehicle Testing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u="sng" dirty="0"/>
              <a:t>J1082_200802</a:t>
            </a:r>
            <a:r>
              <a:rPr lang="en-US" u="sng" dirty="0"/>
              <a:t> Fuel Economy Measurement Road Test Procedure</a:t>
            </a:r>
            <a:r>
              <a:rPr lang="en-US" dirty="0"/>
              <a:t>: information on driving cycles used to determine fuel economy</a:t>
            </a:r>
          </a:p>
          <a:p>
            <a:r>
              <a:rPr lang="en-US" dirty="0"/>
              <a:t> </a:t>
            </a:r>
          </a:p>
          <a:p>
            <a:r>
              <a:rPr lang="en-US" b="1" u="sng" dirty="0"/>
              <a:t>J1711_201006 </a:t>
            </a:r>
            <a:r>
              <a:rPr lang="en-US" u="sng" dirty="0"/>
              <a:t>Recommended Practice for Measuring the Exhaust Emissions and Fuel Economy of Hybrid-Electric Vehicles, Including Plug-in Hybrid Vehicles</a:t>
            </a:r>
            <a:r>
              <a:rPr lang="en-US" dirty="0"/>
              <a:t>: establishes uniform chassis dynamometer test procedures for hybrid-electric vehicles designed to be driven on public roads</a:t>
            </a:r>
          </a:p>
          <a:p>
            <a:r>
              <a:rPr lang="en-US" dirty="0"/>
              <a:t> </a:t>
            </a:r>
          </a:p>
          <a:p>
            <a:r>
              <a:rPr lang="en-US" b="1" u="sng" dirty="0"/>
              <a:t>J1321_201202 </a:t>
            </a:r>
            <a:r>
              <a:rPr lang="en-US" u="sng" dirty="0"/>
              <a:t>Fuel Consumption Test Procedure - Type II</a:t>
            </a:r>
            <a:r>
              <a:rPr lang="en-US" dirty="0"/>
              <a:t>: fuel-consumption test procedure and statistical analysis for trucks and buses</a:t>
            </a:r>
          </a:p>
          <a:p>
            <a:r>
              <a:rPr lang="en-US" dirty="0"/>
              <a:t> </a:t>
            </a:r>
          </a:p>
          <a:p>
            <a:r>
              <a:rPr lang="en-US" b="1" u="sng" dirty="0"/>
              <a:t>J1634_201210</a:t>
            </a:r>
            <a:r>
              <a:rPr lang="en-US" u="sng" dirty="0"/>
              <a:t> Battery Electric Vehicle Energy Consumption and Range Test Procedure</a:t>
            </a:r>
            <a:r>
              <a:rPr lang="en-US" dirty="0"/>
              <a:t>: establishes uniform procedures for energy consumption and range testing of battery electric vehicles</a:t>
            </a:r>
          </a:p>
          <a:p>
            <a:r>
              <a:rPr lang="en-US" dirty="0"/>
              <a:t> </a:t>
            </a:r>
          </a:p>
          <a:p>
            <a:r>
              <a:rPr lang="en-US" b="1" u="sng" dirty="0"/>
              <a:t>J2084_201604</a:t>
            </a:r>
            <a:r>
              <a:rPr lang="en-US" u="sng" dirty="0"/>
              <a:t> Aerodynamic Testing of Road Vehicles - Testing Methods and Procedures</a:t>
            </a:r>
            <a:r>
              <a:rPr lang="en-US" dirty="0"/>
              <a:t>: aerodynamic requirements of a wind-tunnel for automotive testing, facility equipment needed, and test methods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3656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SAE Vehicle Axis System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84C5A7F6-E27C-4BFC-8B64-E55B920D0B8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1"/>
          <a:stretch/>
        </p:blipFill>
        <p:spPr>
          <a:xfrm>
            <a:off x="76199" y="1219200"/>
            <a:ext cx="8959559" cy="4953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65592FED-6978-4726-95D7-C01816E12D8D}"/>
              </a:ext>
            </a:extLst>
          </p:cNvPr>
          <p:cNvSpPr/>
          <p:nvPr/>
        </p:nvSpPr>
        <p:spPr>
          <a:xfrm>
            <a:off x="2977761" y="1371600"/>
            <a:ext cx="33636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Yaw, Pitch and Roll: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49093CE-591A-49D4-A9C1-F9B31DDA474C}"/>
              </a:ext>
            </a:extLst>
          </p:cNvPr>
          <p:cNvSpPr txBox="1"/>
          <p:nvPr/>
        </p:nvSpPr>
        <p:spPr>
          <a:xfrm>
            <a:off x="298939" y="6260068"/>
            <a:ext cx="465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1: SAE Vehicle Axis System [1]</a:t>
            </a:r>
          </a:p>
        </p:txBody>
      </p:sp>
    </p:spTree>
    <p:extLst>
      <p:ext uri="{BB962C8B-B14F-4D97-AF65-F5344CB8AC3E}">
        <p14:creationId xmlns:p14="http://schemas.microsoft.com/office/powerpoint/2010/main" val="18274584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E924C454-C6F8-43D6-BEBD-20D58D51536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8"/>
          <a:stretch/>
        </p:blipFill>
        <p:spPr>
          <a:xfrm>
            <a:off x="200878" y="2059052"/>
            <a:ext cx="8606534" cy="44145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/>
              <a:t>Steering Input and Side Slip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CA484F72-C65A-466F-9951-D77559DC6C4A}"/>
              </a:ext>
            </a:extLst>
          </p:cNvPr>
          <p:cNvSpPr/>
          <p:nvPr/>
        </p:nvSpPr>
        <p:spPr>
          <a:xfrm>
            <a:off x="152400" y="6412468"/>
            <a:ext cx="7924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Figure 2: Three degree-of-freedom full-vehicle model [2]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xmlns="" id="{E2C0B9FD-0FE5-440D-83A5-F311318353AD}"/>
                  </a:ext>
                </a:extLst>
              </p:cNvPr>
              <p:cNvSpPr/>
              <p:nvPr/>
            </p:nvSpPr>
            <p:spPr>
              <a:xfrm>
                <a:off x="228600" y="914400"/>
                <a:ext cx="4343400" cy="15696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𝛽</m:t>
                    </m:r>
                  </m:oMath>
                </a14:m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= Yaw Angle</a:t>
                </a:r>
                <a:endParaRPr lang="en-US" sz="2400" i="1" dirty="0">
                  <a:latin typeface="Cambria" panose="02040503050406030204" pitchFamily="18" charset="0"/>
                  <a:cs typeface="Arial" panose="020B0604020202020204" pitchFamily="34" charset="0"/>
                </a:endParaRPr>
              </a:p>
              <a:p>
                <a:r>
                  <a:rPr lang="el-GR" sz="2400" i="1" dirty="0">
                    <a:latin typeface="Cambria" panose="02040503050406030204" pitchFamily="18" charset="0"/>
                    <a:cs typeface="Arial" panose="020B0604020202020204" pitchFamily="34" charset="0"/>
                  </a:rPr>
                  <a:t>δ</a:t>
                </a:r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= Steering Input (from driver)</a:t>
                </a:r>
                <a:endParaRPr lang="en-US" sz="2400" i="1" dirty="0">
                  <a:latin typeface="Cambria" panose="02040503050406030204" pitchFamily="18" charset="0"/>
                  <a:cs typeface="Arial" panose="020B0604020202020204" pitchFamily="34" charset="0"/>
                </a:endParaRPr>
              </a:p>
              <a:p>
                <a:r>
                  <a:rPr lang="en-US" sz="2400" i="1" dirty="0">
                    <a:latin typeface="Cambria" panose="02040503050406030204" pitchFamily="18" charset="0"/>
                    <a:cs typeface="Arial" panose="020B0604020202020204" pitchFamily="34" charset="0"/>
                  </a:rPr>
                  <a:t>α</a:t>
                </a:r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= Side Slip Angle</a:t>
                </a:r>
              </a:p>
              <a:p>
                <a:endParaRPr lang="en-US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E2C0B9FD-0FE5-440D-83A5-F311318353A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914400"/>
                <a:ext cx="4343400" cy="1569660"/>
              </a:xfrm>
              <a:prstGeom prst="rect">
                <a:avLst/>
              </a:prstGeom>
              <a:blipFill>
                <a:blip r:embed="rId3"/>
                <a:stretch>
                  <a:fillRect l="-2247" t="-2724" r="-19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xmlns="" id="{901FD952-1CED-4F2C-A582-D242CF11ED66}"/>
                  </a:ext>
                </a:extLst>
              </p:cNvPr>
              <p:cNvSpPr/>
              <p:nvPr/>
            </p:nvSpPr>
            <p:spPr>
              <a:xfrm>
                <a:off x="4800600" y="921603"/>
                <a:ext cx="4343400" cy="15696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l-GR" sz="24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𝐹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= Longitudinal Forces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l-GR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𝐹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𝑙</m:t>
                        </m:r>
                      </m:sub>
                    </m:sSub>
                  </m:oMath>
                </a14:m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= Lateral Reaction Forces</a:t>
                </a:r>
              </a:p>
              <a:p>
                <a:endParaRPr lang="en-US" sz="24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901FD952-1CED-4F2C-A582-D242CF11ED6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0600" y="921603"/>
                <a:ext cx="4343400" cy="1569660"/>
              </a:xfrm>
              <a:prstGeom prst="rect">
                <a:avLst/>
              </a:prstGeom>
              <a:blipFill>
                <a:blip r:embed="rId4"/>
                <a:stretch>
                  <a:fillRect l="-421" t="-27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xmlns="" id="{9F37DFED-293A-4258-AD42-9BA0EC4A9EF8}"/>
                  </a:ext>
                </a:extLst>
              </p:cNvPr>
              <p:cNvSpPr/>
              <p:nvPr/>
            </p:nvSpPr>
            <p:spPr>
              <a:xfrm>
                <a:off x="6292663" y="1671935"/>
                <a:ext cx="1174937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l-GR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𝐹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𝑙</m:t>
                        </m:r>
                      </m:sub>
                    </m:sSub>
                  </m:oMath>
                </a14:m>
                <a:r>
                  <a:rPr lang="en-US" sz="24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= f(</a:t>
                </a:r>
                <a:r>
                  <a:rPr lang="en-US" sz="2400" i="1" dirty="0">
                    <a:latin typeface="Cambria" panose="02040503050406030204" pitchFamily="18" charset="0"/>
                    <a:cs typeface="Arial" panose="020B0604020202020204" pitchFamily="34" charset="0"/>
                  </a:rPr>
                  <a:t>α)</a:t>
                </a:r>
                <a:endParaRPr lang="en-US" sz="2400" dirty="0"/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9F37DFED-293A-4258-AD42-9BA0EC4A9E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2663" y="1671935"/>
                <a:ext cx="1174937" cy="461665"/>
              </a:xfrm>
              <a:prstGeom prst="rect">
                <a:avLst/>
              </a:prstGeom>
              <a:blipFill>
                <a:blip r:embed="rId5"/>
                <a:stretch>
                  <a:fillRect l="-1036" t="-13158" r="-7772" b="-27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4193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Traction Control System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Content Placeholder 7"/>
          <p:cNvSpPr txBox="1">
            <a:spLocks noGrp="1"/>
          </p:cNvSpPr>
          <p:nvPr>
            <p:ph idx="1"/>
          </p:nvPr>
        </p:nvSpPr>
        <p:spPr>
          <a:xfrm>
            <a:off x="228600" y="1219200"/>
            <a:ext cx="8686800" cy="4745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Traction Control Systems</a:t>
            </a:r>
            <a:r>
              <a:rPr lang="en-US" dirty="0"/>
              <a:t>: monitor the wheel speeds and apply brake torques and/or control engine torque to control wheel spin during acceleration.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 marL="0" indent="0"/>
            <a:endParaRPr lang="en-US" b="1" dirty="0"/>
          </a:p>
          <a:p>
            <a:pPr marL="0" indent="0"/>
            <a:endParaRPr lang="en-US" b="1" dirty="0"/>
          </a:p>
          <a:p>
            <a:pPr marL="0" indent="0"/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3A1293F8-068A-4A0A-BF4C-3DF5B89CC2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370725"/>
            <a:ext cx="8727142" cy="394411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B79C84FB-47B2-4DB8-A743-3669A82428DB}"/>
              </a:ext>
            </a:extLst>
          </p:cNvPr>
          <p:cNvSpPr/>
          <p:nvPr/>
        </p:nvSpPr>
        <p:spPr>
          <a:xfrm>
            <a:off x="381000" y="6031468"/>
            <a:ext cx="7924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Figure 3: With and Without Traction Control [3]</a:t>
            </a:r>
          </a:p>
        </p:txBody>
      </p:sp>
    </p:spTree>
    <p:extLst>
      <p:ext uri="{BB962C8B-B14F-4D97-AF65-F5344CB8AC3E}">
        <p14:creationId xmlns:p14="http://schemas.microsoft.com/office/powerpoint/2010/main" val="892094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3485</TotalTime>
  <Words>1781</Words>
  <Application>Microsoft Office PowerPoint</Application>
  <PresentationFormat>On-screen Show (4:3)</PresentationFormat>
  <Paragraphs>305</Paragraphs>
  <Slides>27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</vt:lpstr>
      <vt:lpstr>Calibri</vt:lpstr>
      <vt:lpstr>Cambria</vt:lpstr>
      <vt:lpstr>Cambria Math</vt:lpstr>
      <vt:lpstr>Times New Roman</vt:lpstr>
      <vt:lpstr>Wingdings</vt:lpstr>
      <vt:lpstr>Office Theme</vt:lpstr>
      <vt:lpstr>PowerPoint Presentation</vt:lpstr>
      <vt:lpstr>PowerPoint Presentation</vt:lpstr>
      <vt:lpstr>SAE Standards</vt:lpstr>
      <vt:lpstr>SAE Standards (Topics)</vt:lpstr>
      <vt:lpstr>SAE Standards on Vehicle Testing</vt:lpstr>
      <vt:lpstr>SAE Standards on Vehicle Testing</vt:lpstr>
      <vt:lpstr>SAE Vehicle Axis System</vt:lpstr>
      <vt:lpstr>Steering Input and Side Slip</vt:lpstr>
      <vt:lpstr>Traction Control System</vt:lpstr>
      <vt:lpstr>Traction Control System</vt:lpstr>
      <vt:lpstr>Electronic Stability Control Systems (ESC)</vt:lpstr>
      <vt:lpstr>Antilock Brake Systems</vt:lpstr>
      <vt:lpstr>Antilock Brake Systems</vt:lpstr>
      <vt:lpstr>Other Stability Enhancement Features</vt:lpstr>
      <vt:lpstr>Other Stability Enhancement Features</vt:lpstr>
      <vt:lpstr>Other Stability Enhancement Features</vt:lpstr>
      <vt:lpstr>Critical Speed Formula</vt:lpstr>
      <vt:lpstr>Critical Speed Formula</vt:lpstr>
      <vt:lpstr>Critical Speed Formula</vt:lpstr>
      <vt:lpstr>Radius Measurement Methods</vt:lpstr>
      <vt:lpstr>Fuel Economy Tests</vt:lpstr>
      <vt:lpstr>Fuel Economy Tests:  Instrumentation and Conditions</vt:lpstr>
      <vt:lpstr>Characteristics of Driving Cycles</vt:lpstr>
      <vt:lpstr>Other Test Considerations</vt:lpstr>
      <vt:lpstr>References</vt:lpstr>
      <vt:lpstr>References</vt:lpstr>
      <vt:lpstr>References</vt:lpstr>
    </vt:vector>
  </TitlesOfParts>
  <Manager>Dr. Vladimir Vantsevich</Manager>
  <Company>University of Alabama at Birmingham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</dc:title>
  <dc:creator>Jesse Paldan</dc:creator>
  <cp:lastModifiedBy>Vladimir V Vantsevich</cp:lastModifiedBy>
  <cp:revision>246</cp:revision>
  <dcterms:created xsi:type="dcterms:W3CDTF">2011-10-31T16:54:07Z</dcterms:created>
  <dcterms:modified xsi:type="dcterms:W3CDTF">2017-08-01T17:33:09Z</dcterms:modified>
  <cp:category>Course Development Slides</cp:category>
  <cp:version>0</cp:version>
</cp:coreProperties>
</file>