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4"/>
  </p:notesMasterIdLst>
  <p:sldIdLst>
    <p:sldId id="307" r:id="rId2"/>
    <p:sldId id="315" r:id="rId3"/>
    <p:sldId id="259" r:id="rId4"/>
    <p:sldId id="262" r:id="rId5"/>
    <p:sldId id="266" r:id="rId6"/>
    <p:sldId id="308" r:id="rId7"/>
    <p:sldId id="309" r:id="rId8"/>
    <p:sldId id="260" r:id="rId9"/>
    <p:sldId id="271" r:id="rId10"/>
    <p:sldId id="264" r:id="rId11"/>
    <p:sldId id="273" r:id="rId12"/>
    <p:sldId id="274" r:id="rId13"/>
    <p:sldId id="276" r:id="rId14"/>
    <p:sldId id="272" r:id="rId15"/>
    <p:sldId id="277" r:id="rId16"/>
    <p:sldId id="268" r:id="rId17"/>
    <p:sldId id="290" r:id="rId18"/>
    <p:sldId id="288" r:id="rId19"/>
    <p:sldId id="289" r:id="rId20"/>
    <p:sldId id="269" r:id="rId21"/>
    <p:sldId id="294" r:id="rId22"/>
    <p:sldId id="291" r:id="rId23"/>
    <p:sldId id="292" r:id="rId24"/>
    <p:sldId id="293" r:id="rId25"/>
    <p:sldId id="283" r:id="rId26"/>
    <p:sldId id="284" r:id="rId27"/>
    <p:sldId id="310" r:id="rId28"/>
    <p:sldId id="311" r:id="rId29"/>
    <p:sldId id="287" r:id="rId30"/>
    <p:sldId id="295" r:id="rId31"/>
    <p:sldId id="297" r:id="rId32"/>
    <p:sldId id="298" r:id="rId33"/>
    <p:sldId id="300" r:id="rId34"/>
    <p:sldId id="312" r:id="rId35"/>
    <p:sldId id="313" r:id="rId36"/>
    <p:sldId id="314" r:id="rId37"/>
    <p:sldId id="296" r:id="rId38"/>
    <p:sldId id="304" r:id="rId39"/>
    <p:sldId id="299" r:id="rId40"/>
    <p:sldId id="306" r:id="rId41"/>
    <p:sldId id="265" r:id="rId42"/>
    <p:sldId id="282"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88928" autoAdjust="0"/>
  </p:normalViewPr>
  <p:slideViewPr>
    <p:cSldViewPr snapToGrid="0">
      <p:cViewPr varScale="1">
        <p:scale>
          <a:sx n="67" d="100"/>
          <a:sy n="67" d="100"/>
        </p:scale>
        <p:origin x="1092" y="5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microsoft.com/office/2015/10/relationships/revisionInfo" Target="revisionInfo.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ableStyles" Target="tableStyle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219FC72-69DE-496E-80C9-C369F2462BEC}" type="datetimeFigureOut">
              <a:rPr lang="en-US" smtClean="0"/>
              <a:t>8/1/2017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FBA042D-A8EA-43E4-BE0B-14A4FB90F549}" type="slidenum">
              <a:rPr lang="en-US" smtClean="0"/>
              <a:t>‹#›</a:t>
            </a:fld>
            <a:endParaRPr lang="en-US"/>
          </a:p>
        </p:txBody>
      </p:sp>
    </p:spTree>
    <p:extLst>
      <p:ext uri="{BB962C8B-B14F-4D97-AF65-F5344CB8AC3E}">
        <p14:creationId xmlns:p14="http://schemas.microsoft.com/office/powerpoint/2010/main" val="77083040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371600" y="1143000"/>
            <a:ext cx="41148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2</a:t>
            </a:fld>
            <a:endParaRPr lang="en-US"/>
          </a:p>
        </p:txBody>
      </p:sp>
    </p:spTree>
    <p:extLst>
      <p:ext uri="{BB962C8B-B14F-4D97-AF65-F5344CB8AC3E}">
        <p14:creationId xmlns:p14="http://schemas.microsoft.com/office/powerpoint/2010/main" val="42454347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10</a:t>
            </a:fld>
            <a:endParaRPr lang="en-US"/>
          </a:p>
        </p:txBody>
      </p:sp>
    </p:spTree>
    <p:extLst>
      <p:ext uri="{BB962C8B-B14F-4D97-AF65-F5344CB8AC3E}">
        <p14:creationId xmlns:p14="http://schemas.microsoft.com/office/powerpoint/2010/main" val="35091760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Pg</a:t>
            </a:r>
            <a:r>
              <a:rPr lang="en-US" dirty="0"/>
              <a:t> 60-79</a:t>
            </a:r>
            <a:r>
              <a:rPr lang="en-US" baseline="0" dirty="0"/>
              <a:t> experiment methods </a:t>
            </a:r>
            <a:endParaRPr lang="en-US" dirty="0"/>
          </a:p>
          <a:p>
            <a:endParaRPr lang="en-US" dirty="0"/>
          </a:p>
          <a:p>
            <a:r>
              <a:rPr lang="en-US" sz="1200" b="0" i="0" u="none" strike="noStrike" kern="1200" baseline="0" dirty="0">
                <a:solidFill>
                  <a:schemeClr val="tx1"/>
                </a:solidFill>
                <a:latin typeface="+mn-lt"/>
                <a:ea typeface="+mn-ea"/>
                <a:cs typeface="+mn-cs"/>
              </a:rPr>
              <a:t>A reasonable definition of experimental</a:t>
            </a:r>
          </a:p>
          <a:p>
            <a:r>
              <a:rPr lang="en-US" sz="1200" b="0" i="0" u="none" strike="noStrike" kern="1200" baseline="0" dirty="0">
                <a:solidFill>
                  <a:schemeClr val="tx1"/>
                </a:solidFill>
                <a:latin typeface="+mn-lt"/>
                <a:ea typeface="+mn-ea"/>
                <a:cs typeface="+mn-cs"/>
              </a:rPr>
              <a:t>uncertainty may be taken as the </a:t>
            </a:r>
            <a:r>
              <a:rPr lang="en-US" sz="1200" b="0" i="1" u="none" strike="noStrike" kern="1200" baseline="0" dirty="0">
                <a:solidFill>
                  <a:schemeClr val="tx1"/>
                </a:solidFill>
                <a:latin typeface="+mn-lt"/>
                <a:ea typeface="+mn-ea"/>
                <a:cs typeface="+mn-cs"/>
              </a:rPr>
              <a:t>possible value </a:t>
            </a:r>
            <a:r>
              <a:rPr lang="en-US" sz="1200" b="0" i="0" u="none" strike="noStrike" kern="1200" baseline="0" dirty="0">
                <a:solidFill>
                  <a:schemeClr val="tx1"/>
                </a:solidFill>
                <a:latin typeface="+mn-lt"/>
                <a:ea typeface="+mn-ea"/>
                <a:cs typeface="+mn-cs"/>
              </a:rPr>
              <a:t>the error may have</a:t>
            </a:r>
          </a:p>
          <a:p>
            <a:endParaRPr lang="en-US" sz="1200" b="0" i="0" u="none" strike="noStrike" kern="1200" baseline="0" dirty="0">
              <a:solidFill>
                <a:schemeClr val="tx1"/>
              </a:solidFill>
              <a:latin typeface="+mn-lt"/>
              <a:ea typeface="+mn-ea"/>
              <a:cs typeface="+mn-cs"/>
            </a:endParaRPr>
          </a:p>
          <a:p>
            <a:r>
              <a:rPr lang="en-US" sz="1200" b="0" i="0" u="none" strike="noStrike" kern="1200" baseline="0" dirty="0">
                <a:solidFill>
                  <a:schemeClr val="tx1"/>
                </a:solidFill>
                <a:latin typeface="+mn-lt"/>
                <a:ea typeface="+mn-ea"/>
                <a:cs typeface="+mn-cs"/>
              </a:rPr>
              <a:t>The reason for this : determine how uncertain a value may be and create a way to </a:t>
            </a:r>
            <a:r>
              <a:rPr lang="en-US" sz="1200" b="0" i="0" u="none" strike="noStrike" kern="1200" baseline="0" dirty="0" err="1">
                <a:solidFill>
                  <a:schemeClr val="tx1"/>
                </a:solidFill>
                <a:latin typeface="+mn-lt"/>
                <a:ea typeface="+mn-ea"/>
                <a:cs typeface="+mn-cs"/>
              </a:rPr>
              <a:t>soecify</a:t>
            </a:r>
            <a:r>
              <a:rPr lang="en-US" sz="1200" b="0" i="0" u="none" strike="noStrike" kern="1200" baseline="0" dirty="0">
                <a:solidFill>
                  <a:schemeClr val="tx1"/>
                </a:solidFill>
                <a:latin typeface="+mn-lt"/>
                <a:ea typeface="+mn-ea"/>
                <a:cs typeface="+mn-cs"/>
              </a:rPr>
              <a:t> the uncertainty in an analytical form.  </a:t>
            </a:r>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16</a:t>
            </a:fld>
            <a:endParaRPr lang="en-US"/>
          </a:p>
        </p:txBody>
      </p:sp>
    </p:spTree>
    <p:extLst>
      <p:ext uri="{BB962C8B-B14F-4D97-AF65-F5344CB8AC3E}">
        <p14:creationId xmlns:p14="http://schemas.microsoft.com/office/powerpoint/2010/main" val="164810700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Calibration errors,</a:t>
            </a:r>
            <a:r>
              <a:rPr lang="en-US" baseline="0" dirty="0"/>
              <a:t> Data acquisition errors, Data reduction errors , systematic error and random error [1] </a:t>
            </a:r>
            <a:r>
              <a:rPr lang="en-US" baseline="0" dirty="0" err="1"/>
              <a:t>pg</a:t>
            </a:r>
            <a:r>
              <a:rPr lang="en-US" baseline="0" dirty="0"/>
              <a:t> 168</a:t>
            </a:r>
          </a:p>
          <a:p>
            <a:endParaRPr lang="en-US" baseline="0" dirty="0"/>
          </a:p>
          <a:p>
            <a:pPr marL="0" marR="0" indent="0" algn="l" defTabSz="914400" rtl="0" eaLnBrk="1" fontAlgn="auto" latinLnBrk="0" hangingPunct="1">
              <a:lnSpc>
                <a:spcPct val="100000"/>
              </a:lnSpc>
              <a:spcBef>
                <a:spcPts val="0"/>
              </a:spcBef>
              <a:spcAft>
                <a:spcPts val="0"/>
              </a:spcAft>
              <a:buClrTx/>
              <a:buSzTx/>
              <a:buFontTx/>
              <a:buNone/>
              <a:tabLst/>
              <a:defRPr/>
            </a:pPr>
            <a:r>
              <a:rPr lang="en-US" dirty="0"/>
              <a:t>Page 168 of mechanical measurement </a:t>
            </a:r>
          </a:p>
          <a:p>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20</a:t>
            </a:fld>
            <a:endParaRPr lang="en-US"/>
          </a:p>
        </p:txBody>
      </p:sp>
    </p:spTree>
    <p:extLst>
      <p:ext uri="{BB962C8B-B14F-4D97-AF65-F5344CB8AC3E}">
        <p14:creationId xmlns:p14="http://schemas.microsoft.com/office/powerpoint/2010/main" val="5966299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For example, the laboratory standard used for</a:t>
            </a:r>
          </a:p>
          <a:p>
            <a:r>
              <a:rPr lang="en-US" sz="1200" b="0" i="0" u="none" strike="noStrike" kern="1200" baseline="0" dirty="0">
                <a:solidFill>
                  <a:schemeClr val="tx1"/>
                </a:solidFill>
                <a:latin typeface="+mn-lt"/>
                <a:ea typeface="+mn-ea"/>
                <a:cs typeface="+mn-cs"/>
              </a:rPr>
              <a:t>calibration contains some inherent uncertainty, and this is passed along with the input value on</a:t>
            </a:r>
          </a:p>
          <a:p>
            <a:r>
              <a:rPr lang="en-US" sz="1200" b="0" i="0" u="none" strike="noStrike" kern="1200" baseline="0" dirty="0">
                <a:solidFill>
                  <a:schemeClr val="tx1"/>
                </a:solidFill>
                <a:latin typeface="+mn-lt"/>
                <a:ea typeface="+mn-ea"/>
                <a:cs typeface="+mn-cs"/>
              </a:rPr>
              <a:t>which the calibration is based. Measuring system errors, such as linearity, repeatability, hysteresis,</a:t>
            </a:r>
          </a:p>
          <a:p>
            <a:r>
              <a:rPr lang="en-US" sz="1200" b="0" i="0" u="none" strike="noStrike" kern="1200" baseline="0" dirty="0">
                <a:solidFill>
                  <a:schemeClr val="tx1"/>
                </a:solidFill>
                <a:latin typeface="+mn-lt"/>
                <a:ea typeface="+mn-ea"/>
                <a:cs typeface="+mn-cs"/>
              </a:rPr>
              <a:t>and so forth, contribute uncertainty.</a:t>
            </a:r>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22</a:t>
            </a:fld>
            <a:endParaRPr lang="en-US"/>
          </a:p>
        </p:txBody>
      </p:sp>
    </p:spTree>
    <p:extLst>
      <p:ext uri="{BB962C8B-B14F-4D97-AF65-F5344CB8AC3E}">
        <p14:creationId xmlns:p14="http://schemas.microsoft.com/office/powerpoint/2010/main" val="51005995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For</a:t>
            </a:r>
            <a:r>
              <a:rPr lang="en-US" baseline="0" dirty="0"/>
              <a:t> example, </a:t>
            </a:r>
            <a:r>
              <a:rPr lang="en-US" sz="1200" b="0" i="0" u="none" strike="noStrike" kern="1200" baseline="0" dirty="0">
                <a:solidFill>
                  <a:schemeClr val="tx1"/>
                </a:solidFill>
                <a:latin typeface="+mn-lt"/>
                <a:ea typeface="+mn-ea"/>
                <a:cs typeface="+mn-cs"/>
              </a:rPr>
              <a:t>these errors include sensor and instrument errors unaccounted for by calibration; uncontrolled</a:t>
            </a:r>
          </a:p>
          <a:p>
            <a:r>
              <a:rPr lang="en-US" sz="1200" b="0" i="0" u="none" strike="noStrike" kern="1200" baseline="0" dirty="0">
                <a:solidFill>
                  <a:schemeClr val="tx1"/>
                </a:solidFill>
                <a:latin typeface="+mn-lt"/>
                <a:ea typeface="+mn-ea"/>
                <a:cs typeface="+mn-cs"/>
              </a:rPr>
              <a:t>variables, such as changes or unknowns in measurement system operating conditions; and</a:t>
            </a:r>
          </a:p>
          <a:p>
            <a:r>
              <a:rPr lang="en-US" sz="1200" b="0" i="0" u="none" strike="noStrike" kern="1200" baseline="0" dirty="0">
                <a:solidFill>
                  <a:schemeClr val="tx1"/>
                </a:solidFill>
                <a:latin typeface="+mn-lt"/>
                <a:ea typeface="+mn-ea"/>
                <a:cs typeface="+mn-cs"/>
              </a:rPr>
              <a:t>sensor installation effects on the measured variable.</a:t>
            </a:r>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23</a:t>
            </a:fld>
            <a:endParaRPr lang="en-US"/>
          </a:p>
        </p:txBody>
      </p:sp>
    </p:spTree>
    <p:extLst>
      <p:ext uri="{BB962C8B-B14F-4D97-AF65-F5344CB8AC3E}">
        <p14:creationId xmlns:p14="http://schemas.microsoft.com/office/powerpoint/2010/main" val="15664804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a:solidFill>
                  <a:schemeClr val="tx1"/>
                </a:solidFill>
                <a:latin typeface="+mn-lt"/>
                <a:ea typeface="+mn-ea"/>
                <a:cs typeface="+mn-cs"/>
              </a:rPr>
              <a:t>Curve fits and correlations with their associated unknowns (Section 4.6) introduce data-reduction</a:t>
            </a:r>
          </a:p>
          <a:p>
            <a:r>
              <a:rPr lang="en-US" sz="1200" b="0" i="0" u="none" strike="noStrike" kern="1200" baseline="0" dirty="0">
                <a:solidFill>
                  <a:schemeClr val="tx1"/>
                </a:solidFill>
                <a:latin typeface="+mn-lt"/>
                <a:ea typeface="+mn-ea"/>
                <a:cs typeface="+mn-cs"/>
              </a:rPr>
              <a:t>errors into test results. Also, truncation errors, interpolation errors, and errors from assumed models</a:t>
            </a:r>
          </a:p>
          <a:p>
            <a:r>
              <a:rPr lang="en-US" sz="1200" b="0" i="0" u="none" strike="noStrike" kern="1200" baseline="0" dirty="0">
                <a:solidFill>
                  <a:schemeClr val="tx1"/>
                </a:solidFill>
                <a:latin typeface="+mn-lt"/>
                <a:ea typeface="+mn-ea"/>
                <a:cs typeface="+mn-cs"/>
              </a:rPr>
              <a:t>or functional relationships affect the quality of a result.</a:t>
            </a:r>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24</a:t>
            </a:fld>
            <a:endParaRPr lang="en-US"/>
          </a:p>
        </p:txBody>
      </p:sp>
    </p:spTree>
    <p:extLst>
      <p:ext uri="{BB962C8B-B14F-4D97-AF65-F5344CB8AC3E}">
        <p14:creationId xmlns:p14="http://schemas.microsoft.com/office/powerpoint/2010/main" val="396558526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Page</a:t>
            </a:r>
            <a:r>
              <a:rPr lang="en-US" baseline="0" dirty="0"/>
              <a:t> 74 of the experimental methods section 3.6 [2]</a:t>
            </a:r>
          </a:p>
          <a:p>
            <a:endParaRPr lang="en-US" baseline="0" dirty="0"/>
          </a:p>
          <a:p>
            <a:r>
              <a:rPr lang="en-US" baseline="0" dirty="0"/>
              <a:t>Also [7]</a:t>
            </a:r>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29</a:t>
            </a:fld>
            <a:endParaRPr lang="en-US"/>
          </a:p>
        </p:txBody>
      </p:sp>
    </p:spTree>
    <p:extLst>
      <p:ext uri="{BB962C8B-B14F-4D97-AF65-F5344CB8AC3E}">
        <p14:creationId xmlns:p14="http://schemas.microsoft.com/office/powerpoint/2010/main" val="35432148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t>Golden rule is Usually a number of  at least 3 times for</a:t>
            </a:r>
            <a:r>
              <a:rPr lang="en-US" baseline="0" dirty="0"/>
              <a:t> experiment, online is a source that calculates the number of experiments needed, I have to go find it. </a:t>
            </a:r>
            <a:endParaRPr lang="en-US" dirty="0"/>
          </a:p>
          <a:p>
            <a:endParaRPr lang="en-US" dirty="0"/>
          </a:p>
        </p:txBody>
      </p:sp>
      <p:sp>
        <p:nvSpPr>
          <p:cNvPr id="4" name="Slide Number Placeholder 3"/>
          <p:cNvSpPr>
            <a:spLocks noGrp="1"/>
          </p:cNvSpPr>
          <p:nvPr>
            <p:ph type="sldNum" sz="quarter" idx="10"/>
          </p:nvPr>
        </p:nvSpPr>
        <p:spPr/>
        <p:txBody>
          <a:bodyPr/>
          <a:lstStyle/>
          <a:p>
            <a:fld id="{5FBA042D-A8EA-43E4-BE0B-14A4FB90F549}" type="slidenum">
              <a:rPr lang="en-US" smtClean="0"/>
              <a:t>37</a:t>
            </a:fld>
            <a:endParaRPr lang="en-US"/>
          </a:p>
        </p:txBody>
      </p:sp>
    </p:spTree>
    <p:extLst>
      <p:ext uri="{BB962C8B-B14F-4D97-AF65-F5344CB8AC3E}">
        <p14:creationId xmlns:p14="http://schemas.microsoft.com/office/powerpoint/2010/main" val="831342164"/>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92CCFD78-C85F-4FDD-9D53-7F00A698ACEF}"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2A75C-5A2B-4DEB-AFA4-3C2956F5AC8C}" type="slidenum">
              <a:rPr lang="en-US" smtClean="0"/>
              <a:t>‹#›</a:t>
            </a:fld>
            <a:endParaRPr lang="en-US"/>
          </a:p>
        </p:txBody>
      </p:sp>
      <p:pic>
        <p:nvPicPr>
          <p:cNvPr id="7" name="Picture 2" descr="C:\Users\msalama\Documents\dr.vladimir\logo11.png">
            <a:extLst>
              <a:ext uri="{FF2B5EF4-FFF2-40B4-BE49-F238E27FC236}">
                <a16:creationId xmlns:a16="http://schemas.microsoft.com/office/drawing/2014/main" xmlns="" id="{7D5AB63E-C5AD-46CB-9933-278BB4CFABB0}"/>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82832" y="290001"/>
            <a:ext cx="1791340" cy="9058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UAB_WORDMARK_white_tagline.png">
            <a:extLst>
              <a:ext uri="{FF2B5EF4-FFF2-40B4-BE49-F238E27FC236}">
                <a16:creationId xmlns:a16="http://schemas.microsoft.com/office/drawing/2014/main" xmlns="" id="{58299D81-9388-4C92-882C-3D04A54C9B49}"/>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8394" y="350110"/>
            <a:ext cx="3866633" cy="881085"/>
          </a:xfrm>
          <a:prstGeom prst="rect">
            <a:avLst/>
          </a:prstGeom>
        </p:spPr>
      </p:pic>
    </p:spTree>
    <p:extLst>
      <p:ext uri="{BB962C8B-B14F-4D97-AF65-F5344CB8AC3E}">
        <p14:creationId xmlns:p14="http://schemas.microsoft.com/office/powerpoint/2010/main" val="216146927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4926AB8-AA02-4C72-8059-8B5F4855473E}"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7038948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32CCE160-E489-4B06-8D19-8F40266455A6}"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24690765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BE62B2-3647-438F-8D09-360185474EA1}"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12547499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51F33823-AE41-468B-B58B-07D59DA103F4}"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93706265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2182817-1BB2-4E09-BF5E-C3AAB6F18090}"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2890653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CDACC34-2CB4-4409-A98A-E6863CB6F7D9}" type="datetime1">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2360312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353BF16-A832-47D0-AC90-A8228ADAA509}" type="datetime1">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32570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77B57F7-A9E3-4411-ACF1-3A429ADC3CA2}" type="datetime1">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311837300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32A228C0-BE17-45B8-87FA-C3B24A646402}"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117980527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5B7B889-9EE4-4EB2-B5A5-38F2A50CAED5}"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5C2A75C-5A2B-4DEB-AFA4-3C2956F5AC8C}" type="slidenum">
              <a:rPr lang="en-US" smtClean="0"/>
              <a:t>‹#›</a:t>
            </a:fld>
            <a:endParaRPr lang="en-US"/>
          </a:p>
        </p:txBody>
      </p:sp>
    </p:spTree>
    <p:extLst>
      <p:ext uri="{BB962C8B-B14F-4D97-AF65-F5344CB8AC3E}">
        <p14:creationId xmlns:p14="http://schemas.microsoft.com/office/powerpoint/2010/main" val="11054582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F202F43-4863-4C5E-B9C5-0D8B638F061B}" type="datetime1">
              <a:rPr lang="en-US" smtClean="0"/>
              <a:t>8/1/2017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C2A75C-5A2B-4DEB-AFA4-3C2956F5AC8C}" type="slidenum">
              <a:rPr lang="en-US" smtClean="0"/>
              <a:t>‹#›</a:t>
            </a:fld>
            <a:endParaRPr lang="en-US"/>
          </a:p>
        </p:txBody>
      </p:sp>
    </p:spTree>
    <p:extLst>
      <p:ext uri="{BB962C8B-B14F-4D97-AF65-F5344CB8AC3E}">
        <p14:creationId xmlns:p14="http://schemas.microsoft.com/office/powerpoint/2010/main" val="311504698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5.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png"/><Relationship Id="rId2" Type="http://schemas.openxmlformats.org/officeDocument/2006/relationships/notesSlide" Target="../notesSlides/notesSlide2.xml"/><Relationship Id="rId1" Type="http://schemas.openxmlformats.org/officeDocument/2006/relationships/slideLayout" Target="../slideLayouts/slideLayout7.xml"/><Relationship Id="rId6" Type="http://schemas.openxmlformats.org/officeDocument/2006/relationships/image" Target="../media/image13.pn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png"/><Relationship Id="rId4" Type="http://schemas.openxmlformats.org/officeDocument/2006/relationships/image" Target="../media/image11.png"/><Relationship Id="rId9"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png"/><Relationship Id="rId1" Type="http://schemas.openxmlformats.org/officeDocument/2006/relationships/slideLayout" Target="../slideLayouts/slideLayout7.xml"/><Relationship Id="rId4" Type="http://schemas.openxmlformats.org/officeDocument/2006/relationships/image" Target="../media/image28.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29.png"/><Relationship Id="rId1" Type="http://schemas.openxmlformats.org/officeDocument/2006/relationships/slideLayout" Target="../slideLayouts/slideLayout7.xml"/><Relationship Id="rId5" Type="http://schemas.openxmlformats.org/officeDocument/2006/relationships/image" Target="../media/image32.png"/><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image" Target="../media/image26.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6.png"/><Relationship Id="rId1" Type="http://schemas.openxmlformats.org/officeDocument/2006/relationships/slideLayout" Target="../slideLayouts/slideLayout7.xml"/><Relationship Id="rId4" Type="http://schemas.openxmlformats.org/officeDocument/2006/relationships/image" Target="../media/image3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image" Target="../media/image40.png"/><Relationship Id="rId1" Type="http://schemas.openxmlformats.org/officeDocument/2006/relationships/slideLayout" Target="../slideLayouts/slideLayout7.xml"/><Relationship Id="rId4" Type="http://schemas.openxmlformats.org/officeDocument/2006/relationships/image" Target="../media/image42.png"/></Relationships>
</file>

<file path=ppt/slides/_rels/slide3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43.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47.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2" Type="http://schemas.openxmlformats.org/officeDocument/2006/relationships/image" Target="../media/image49.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s://www.mathworks.com/help/matlab/ref/stem.html?requestedDomain=www.mathworks.com" TargetMode="External"/><Relationship Id="rId2" Type="http://schemas.openxmlformats.org/officeDocument/2006/relationships/hyperlink" Target="http://www.hljp.edu.cn/attachment/20120831082417983.pdf" TargetMode="External"/><Relationship Id="rId1" Type="http://schemas.openxmlformats.org/officeDocument/2006/relationships/slideLayout" Target="../slideLayouts/slideLayout7.xml"/><Relationship Id="rId4" Type="http://schemas.openxmlformats.org/officeDocument/2006/relationships/hyperlink" Target="http://www.physics.nmsu.edu/research/lab110g/html/ERRORS.html"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s://www.princeton.edu/~cap/AEESP_Statchap_Peters.pdf" TargetMode="External"/><Relationship Id="rId2" Type="http://schemas.openxmlformats.org/officeDocument/2006/relationships/hyperlink" Target="https://www.slideshare.net/jamesmacroony/bias-and-errors" TargetMode="External"/><Relationship Id="rId1" Type="http://schemas.openxmlformats.org/officeDocument/2006/relationships/slideLayout" Target="../slideLayouts/slideLayout7.xml"/><Relationship Id="rId4" Type="http://schemas.openxmlformats.org/officeDocument/2006/relationships/hyperlink" Target="http://umich.edu/~elements/05chap/html/05prof2.htm"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7.png"/><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755431" y="4724400"/>
            <a:ext cx="8072583" cy="1249029"/>
          </a:xfrm>
          <a:prstGeom prst="rect">
            <a:avLst/>
          </a:prstGeom>
        </p:spPr>
        <p:txBody>
          <a:bodyPr>
            <a:noAutofit/>
          </a:bodyPr>
          <a:lstStyle>
            <a:lvl1pPr marL="0" indent="0" algn="r" defTabSz="457200" rtl="0" eaLnBrk="1" latinLnBrk="0" hangingPunct="1">
              <a:spcBef>
                <a:spcPct val="20000"/>
              </a:spcBef>
              <a:buFont typeface="Arial"/>
              <a:buNone/>
              <a:defRPr sz="2500" kern="1200">
                <a:solidFill>
                  <a:schemeClr val="bg1">
                    <a:lumMod val="85000"/>
                  </a:schemeClr>
                </a:solidFill>
                <a:latin typeface="Calibri"/>
                <a:ea typeface="+mn-ea"/>
                <a:cs typeface="Calibri"/>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dirty="0">
                <a:solidFill>
                  <a:schemeClr val="tx1"/>
                </a:solidFill>
                <a:latin typeface="+mj-lt"/>
                <a:cs typeface="Times New Roman" panose="02020603050405020304" pitchFamily="18" charset="0"/>
              </a:rPr>
              <a:t>Prof. Vladimir  V. Vantsevich</a:t>
            </a:r>
          </a:p>
          <a:p>
            <a:r>
              <a:rPr lang="en-US" sz="1800" b="1" dirty="0">
                <a:solidFill>
                  <a:schemeClr val="tx1"/>
                </a:solidFill>
                <a:latin typeface="+mj-lt"/>
                <a:cs typeface="Times New Roman" panose="02020603050405020304" pitchFamily="18" charset="0"/>
              </a:rPr>
              <a:t>Jesse Paldan, Research Assistant</a:t>
            </a:r>
          </a:p>
          <a:p>
            <a:r>
              <a:rPr lang="en-US" sz="1800" b="1" dirty="0" smtClean="0">
                <a:solidFill>
                  <a:schemeClr val="tx1"/>
                </a:solidFill>
                <a:latin typeface="+mj-lt"/>
                <a:cs typeface="Times New Roman" panose="02020603050405020304" pitchFamily="18" charset="0"/>
              </a:rPr>
              <a:t>Lloyd </a:t>
            </a:r>
            <a:r>
              <a:rPr lang="en-US" sz="1800" b="1" dirty="0">
                <a:solidFill>
                  <a:schemeClr val="tx1"/>
                </a:solidFill>
                <a:latin typeface="+mj-lt"/>
                <a:cs typeface="Times New Roman" panose="02020603050405020304" pitchFamily="18" charset="0"/>
              </a:rPr>
              <a:t>Balfour, Graduate Research Assistant</a:t>
            </a:r>
          </a:p>
          <a:p>
            <a:endParaRPr lang="en-US" sz="1800" b="1" dirty="0">
              <a:solidFill>
                <a:schemeClr val="tx1"/>
              </a:solidFill>
              <a:latin typeface="+mj-lt"/>
              <a:cs typeface="Times New Roman" panose="02020603050405020304" pitchFamily="18" charset="0"/>
            </a:endParaRPr>
          </a:p>
          <a:p>
            <a:r>
              <a:rPr lang="en-US" sz="1800" b="1" dirty="0">
                <a:solidFill>
                  <a:schemeClr val="tx1"/>
                </a:solidFill>
                <a:latin typeface="+mj-lt"/>
                <a:cs typeface="Times New Roman" panose="02020603050405020304" pitchFamily="18" charset="0"/>
              </a:rPr>
              <a:t>Vehicle and Robotics Engineering Laboratory</a:t>
            </a:r>
          </a:p>
          <a:p>
            <a:r>
              <a:rPr lang="en-US" sz="1800" b="1" dirty="0">
                <a:solidFill>
                  <a:schemeClr val="tx1"/>
                </a:solidFill>
                <a:latin typeface="+mj-lt"/>
                <a:cs typeface="Times New Roman" panose="02020603050405020304" pitchFamily="18" charset="0"/>
              </a:rPr>
              <a:t>University of Alabama at Birmingham</a:t>
            </a:r>
          </a:p>
        </p:txBody>
      </p:sp>
      <p:sp>
        <p:nvSpPr>
          <p:cNvPr id="12" name="Subtitle 2"/>
          <p:cNvSpPr txBox="1">
            <a:spLocks/>
          </p:cNvSpPr>
          <p:nvPr/>
        </p:nvSpPr>
        <p:spPr>
          <a:xfrm>
            <a:off x="-16042" y="3612097"/>
            <a:ext cx="9144000" cy="50270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800" dirty="0">
                <a:solidFill>
                  <a:schemeClr val="tx1"/>
                </a:solidFill>
                <a:cs typeface="Times New Roman" panose="02020603050405020304" pitchFamily="18" charset="0"/>
              </a:rPr>
              <a:t>Week 3. Lecture 2</a:t>
            </a:r>
          </a:p>
        </p:txBody>
      </p:sp>
      <p:sp>
        <p:nvSpPr>
          <p:cNvPr id="6" name="Rectangle 5"/>
          <p:cNvSpPr/>
          <p:nvPr/>
        </p:nvSpPr>
        <p:spPr>
          <a:xfrm>
            <a:off x="19252" y="2076191"/>
            <a:ext cx="9144000" cy="707886"/>
          </a:xfrm>
          <a:prstGeom prst="rect">
            <a:avLst/>
          </a:prstGeom>
        </p:spPr>
        <p:txBody>
          <a:bodyPr wrap="square">
            <a:spAutoFit/>
          </a:bodyPr>
          <a:lstStyle/>
          <a:p>
            <a:pPr algn="ctr"/>
            <a:r>
              <a:rPr lang="en-US" sz="4000" b="1" dirty="0">
                <a:latin typeface="Calibri" panose="020F0502020204030204" pitchFamily="34" charset="0"/>
              </a:rPr>
              <a:t>Experimental Testing of Vehicles </a:t>
            </a:r>
            <a:endParaRPr lang="en-US" sz="4000" dirty="0">
              <a:latin typeface="Calibri" panose="020F0502020204030204" pitchFamily="34" charset="0"/>
            </a:endParaRPr>
          </a:p>
        </p:txBody>
      </p:sp>
      <p:sp>
        <p:nvSpPr>
          <p:cNvPr id="9" name="Rectangle 8">
            <a:extLst>
              <a:ext uri="{FF2B5EF4-FFF2-40B4-BE49-F238E27FC236}">
                <a16:creationId xmlns:a16="http://schemas.microsoft.com/office/drawing/2014/main" xmlns="" id="{620B1388-0A64-411E-BD7C-F72BA2339DA9}"/>
              </a:ext>
            </a:extLst>
          </p:cNvPr>
          <p:cNvSpPr/>
          <p:nvPr/>
        </p:nvSpPr>
        <p:spPr>
          <a:xfrm>
            <a:off x="1458632" y="3088877"/>
            <a:ext cx="6265241" cy="523220"/>
          </a:xfrm>
          <a:prstGeom prst="rect">
            <a:avLst/>
          </a:prstGeom>
        </p:spPr>
        <p:txBody>
          <a:bodyPr wrap="none">
            <a:spAutoFit/>
          </a:bodyPr>
          <a:lstStyle/>
          <a:p>
            <a:pPr algn="ctr"/>
            <a:r>
              <a:rPr lang="en-US" sz="2800" dirty="0">
                <a:latin typeface="+mj-lt"/>
                <a:cs typeface="Times New Roman" panose="02020603050405020304" pitchFamily="18" charset="0"/>
              </a:rPr>
              <a:t>Signals: Static and Dynamic Characteristics</a:t>
            </a:r>
            <a:endParaRPr lang="en-US" sz="2800" dirty="0">
              <a:latin typeface="+mj-lt"/>
            </a:endParaRPr>
          </a:p>
        </p:txBody>
      </p:sp>
    </p:spTree>
    <p:extLst>
      <p:ext uri="{BB962C8B-B14F-4D97-AF65-F5344CB8AC3E}">
        <p14:creationId xmlns:p14="http://schemas.microsoft.com/office/powerpoint/2010/main" val="303709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10</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94095" y="1729396"/>
                <a:ext cx="5153766" cy="1226554"/>
              </a:xfrm>
              <a:prstGeom prst="rect">
                <a:avLst/>
              </a:prstGeom>
              <a:noFill/>
              <a:ln>
                <a:solidFill>
                  <a:schemeClr val="tx1"/>
                </a:solidFill>
              </a:ln>
            </p:spPr>
            <p:txBody>
              <a:bodyPr wrap="square" rtlCol="0">
                <a:spAutoFit/>
              </a:bodyPr>
              <a:lstStyle/>
              <a:p>
                <a:pPr/>
                <a14:m>
                  <m:oMathPara xmlns:m="http://schemas.openxmlformats.org/officeDocument/2006/math">
                    <m:oMathParaPr>
                      <m:jc m:val="left"/>
                    </m:oMathParaPr>
                    <m:oMath xmlns:m="http://schemas.openxmlformats.org/officeDocument/2006/math">
                      <m:r>
                        <a:rPr lang="en-US" sz="2400" i="1" smtClean="0">
                          <a:solidFill>
                            <a:schemeClr val="tx1"/>
                          </a:solidFill>
                          <a:latin typeface="Cambria Math" panose="02040503050406030204" pitchFamily="18" charset="0"/>
                        </a:rPr>
                        <m:t>ȳ</m:t>
                      </m:r>
                      <m:r>
                        <a:rPr lang="en-US" sz="2400" b="0" i="1" smtClean="0">
                          <a:solidFill>
                            <a:schemeClr val="tx1"/>
                          </a:solidFill>
                          <a:latin typeface="Cambria Math" panose="02040503050406030204" pitchFamily="18" charset="0"/>
                        </a:rPr>
                        <m:t>= </m:t>
                      </m:r>
                      <m:f>
                        <m:fPr>
                          <m:ctrlPr>
                            <a:rPr lang="en-US" sz="2400" b="0" i="1" smtClean="0">
                              <a:solidFill>
                                <a:schemeClr val="tx1"/>
                              </a:solidFill>
                              <a:latin typeface="Cambria Math" panose="02040503050406030204" pitchFamily="18" charset="0"/>
                            </a:rPr>
                          </m:ctrlPr>
                        </m:fPr>
                        <m:num>
                          <m:nary>
                            <m:naryPr>
                              <m:ctrlPr>
                                <a:rPr lang="en-US" sz="2400" b="0" i="1" smtClean="0">
                                  <a:solidFill>
                                    <a:schemeClr val="tx1"/>
                                  </a:solidFill>
                                  <a:latin typeface="Cambria Math" panose="02040503050406030204" pitchFamily="18" charset="0"/>
                                </a:rPr>
                              </m:ctrlPr>
                            </m:naryPr>
                            <m:sub>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𝑡</m:t>
                                  </m:r>
                                </m:e>
                                <m:sub>
                                  <m:r>
                                    <a:rPr lang="en-US" sz="2400" b="0" i="1" smtClean="0">
                                      <a:solidFill>
                                        <a:schemeClr val="tx1"/>
                                      </a:solidFill>
                                      <a:latin typeface="Cambria Math" panose="02040503050406030204" pitchFamily="18" charset="0"/>
                                    </a:rPr>
                                    <m:t>1</m:t>
                                  </m:r>
                                </m:sub>
                              </m:sSub>
                            </m:sub>
                            <m:sup>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𝑡</m:t>
                                  </m:r>
                                </m:e>
                                <m:sub>
                                  <m:r>
                                    <a:rPr lang="en-US" sz="2400" b="0" i="1" smtClean="0">
                                      <a:solidFill>
                                        <a:schemeClr val="tx1"/>
                                      </a:solidFill>
                                      <a:latin typeface="Cambria Math" panose="02040503050406030204" pitchFamily="18" charset="0"/>
                                    </a:rPr>
                                    <m:t>2</m:t>
                                  </m:r>
                                </m:sub>
                              </m:sSub>
                            </m:sup>
                            <m:e>
                              <m:r>
                                <a:rPr lang="en-US" sz="2400" b="0" i="1" smtClean="0">
                                  <a:solidFill>
                                    <a:schemeClr val="tx1"/>
                                  </a:solidFill>
                                  <a:latin typeface="Cambria Math" panose="02040503050406030204" pitchFamily="18" charset="0"/>
                                </a:rPr>
                                <m:t>𝑦</m:t>
                              </m:r>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𝑡</m:t>
                                  </m:r>
                                </m:e>
                              </m:d>
                              <m:r>
                                <a:rPr lang="en-US" sz="2400" b="0" i="1" smtClean="0">
                                  <a:solidFill>
                                    <a:schemeClr val="tx1"/>
                                  </a:solidFill>
                                  <a:latin typeface="Cambria Math" panose="02040503050406030204" pitchFamily="18" charset="0"/>
                                </a:rPr>
                                <m:t>𝑑𝑡</m:t>
                              </m:r>
                            </m:e>
                          </m:nary>
                        </m:num>
                        <m:den>
                          <m:nary>
                            <m:naryPr>
                              <m:ctrlPr>
                                <a:rPr lang="en-US" sz="2400" b="0" i="1" smtClean="0">
                                  <a:solidFill>
                                    <a:schemeClr val="tx1"/>
                                  </a:solidFill>
                                  <a:latin typeface="Cambria Math" panose="02040503050406030204" pitchFamily="18" charset="0"/>
                                </a:rPr>
                              </m:ctrlPr>
                            </m:naryPr>
                            <m:sub>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𝑡</m:t>
                                  </m:r>
                                </m:e>
                                <m:sub>
                                  <m:r>
                                    <a:rPr lang="en-US" sz="2400" b="0" i="1" smtClean="0">
                                      <a:solidFill>
                                        <a:schemeClr val="tx1"/>
                                      </a:solidFill>
                                      <a:latin typeface="Cambria Math" panose="02040503050406030204" pitchFamily="18" charset="0"/>
                                    </a:rPr>
                                    <m:t>1</m:t>
                                  </m:r>
                                </m:sub>
                              </m:sSub>
                            </m:sub>
                            <m:sup>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𝑡</m:t>
                                  </m:r>
                                </m:e>
                                <m:sub>
                                  <m:r>
                                    <a:rPr lang="en-US" sz="2400" b="0" i="1" smtClean="0">
                                      <a:solidFill>
                                        <a:schemeClr val="tx1"/>
                                      </a:solidFill>
                                      <a:latin typeface="Cambria Math" panose="02040503050406030204" pitchFamily="18" charset="0"/>
                                    </a:rPr>
                                    <m:t>2</m:t>
                                  </m:r>
                                </m:sub>
                              </m:sSub>
                            </m:sup>
                            <m:e>
                              <m:r>
                                <a:rPr lang="en-US" sz="2400" b="0" i="1" smtClean="0">
                                  <a:solidFill>
                                    <a:schemeClr val="tx1"/>
                                  </a:solidFill>
                                  <a:latin typeface="Cambria Math" panose="02040503050406030204" pitchFamily="18" charset="0"/>
                                </a:rPr>
                                <m:t>𝑑𝑡</m:t>
                              </m:r>
                            </m:e>
                          </m:nary>
                        </m:den>
                      </m:f>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ea typeface="Cambria Math" panose="02040503050406030204" pitchFamily="18" charset="0"/>
                            </a:rPr>
                          </m:ctrlPr>
                        </m:fPr>
                        <m:num>
                          <m:nary>
                            <m:naryPr>
                              <m:ctrlPr>
                                <a:rPr lang="en-US" sz="2400" i="1">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sup>
                            <m:e>
                              <m:r>
                                <a:rPr lang="en-US" sz="2400" i="1">
                                  <a:solidFill>
                                    <a:schemeClr val="tx1"/>
                                  </a:solidFill>
                                  <a:latin typeface="Cambria Math" panose="02040503050406030204" pitchFamily="18" charset="0"/>
                                </a:rPr>
                                <m:t>𝑦</m:t>
                              </m:r>
                              <m:d>
                                <m:dPr>
                                  <m:ctrlPr>
                                    <a:rPr lang="en-US"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𝑡</m:t>
                                  </m:r>
                                </m:e>
                              </m:d>
                              <m:r>
                                <a:rPr lang="en-US" sz="2400" i="1">
                                  <a:solidFill>
                                    <a:schemeClr val="tx1"/>
                                  </a:solidFill>
                                  <a:latin typeface="Cambria Math" panose="02040503050406030204" pitchFamily="18" charset="0"/>
                                </a:rPr>
                                <m:t>𝑑𝑡</m:t>
                              </m:r>
                            </m:e>
                          </m:nary>
                          <m:r>
                            <m:rPr>
                              <m:nor/>
                            </m:rPr>
                            <a:rPr lang="en-US" sz="2400" dirty="0">
                              <a:solidFill>
                                <a:schemeClr val="tx1"/>
                              </a:solidFill>
                            </a:rPr>
                            <m:t> </m:t>
                          </m:r>
                        </m:num>
                        <m:den>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r>
                            <a:rPr lang="en-US" sz="2400" b="0" i="1" smtClean="0">
                              <a:solidFill>
                                <a:schemeClr val="tx1"/>
                              </a:solidFill>
                              <a:latin typeface="Cambria Math" panose="02040503050406030204" pitchFamily="18" charset="0"/>
                            </a:rPr>
                            <m:t>−</m:t>
                          </m:r>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den>
                      </m:f>
                    </m:oMath>
                  </m:oMathPara>
                </a14:m>
                <a:endParaRPr lang="en-US" sz="24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94095" y="1729396"/>
                <a:ext cx="5153766" cy="1226554"/>
              </a:xfrm>
              <a:prstGeom prst="rect">
                <a:avLst/>
              </a:prstGeom>
              <a:blipFill>
                <a:blip r:embed="rId3"/>
                <a:stretch>
                  <a:fillRect/>
                </a:stretch>
              </a:blipFill>
              <a:ln>
                <a:solidFill>
                  <a:schemeClr val="tx1"/>
                </a:solidFill>
              </a:ln>
            </p:spPr>
            <p:txBody>
              <a:bodyPr/>
              <a:lstStyle/>
              <a:p>
                <a:r>
                  <a:rPr lang="en-US">
                    <a:noFill/>
                  </a:rPr>
                  <a:t> </a:t>
                </a:r>
              </a:p>
            </p:txBody>
          </p:sp>
        </mc:Fallback>
      </mc:AlternateContent>
      <p:sp>
        <p:nvSpPr>
          <p:cNvPr id="6" name="TextBox 5"/>
          <p:cNvSpPr txBox="1"/>
          <p:nvPr/>
        </p:nvSpPr>
        <p:spPr>
          <a:xfrm>
            <a:off x="94095" y="1143202"/>
            <a:ext cx="4404278" cy="461665"/>
          </a:xfrm>
          <a:prstGeom prst="rect">
            <a:avLst/>
          </a:prstGeom>
          <a:noFill/>
        </p:spPr>
        <p:txBody>
          <a:bodyPr wrap="square" rtlCol="0">
            <a:spAutoFit/>
          </a:bodyPr>
          <a:lstStyle/>
          <a:p>
            <a:r>
              <a:rPr lang="en-US" sz="2400" u="sng" dirty="0"/>
              <a:t>Average value equation [1]  </a:t>
            </a:r>
          </a:p>
        </p:txBody>
      </p:sp>
      <mc:AlternateContent xmlns:mc="http://schemas.openxmlformats.org/markup-compatibility/2006" xmlns:a14="http://schemas.microsoft.com/office/drawing/2010/main">
        <mc:Choice Requires="a14">
          <p:sp>
            <p:nvSpPr>
              <p:cNvPr id="8" name="Rectangle 7"/>
              <p:cNvSpPr/>
              <p:nvPr/>
            </p:nvSpPr>
            <p:spPr>
              <a:xfrm>
                <a:off x="-1" y="3134691"/>
                <a:ext cx="6042581" cy="461665"/>
              </a:xfrm>
              <a:prstGeom prst="rect">
                <a:avLst/>
              </a:prstGeom>
            </p:spPr>
            <p:txBody>
              <a:bodyPr wrap="square">
                <a:spAutoFit/>
              </a:bodyPr>
              <a:lstStyle/>
              <a:p>
                <a14:m>
                  <m:oMath xmlns:m="http://schemas.openxmlformats.org/officeDocument/2006/math">
                    <m:r>
                      <a:rPr lang="en-US" sz="2400" i="1" smtClean="0">
                        <a:solidFill>
                          <a:schemeClr val="tx1"/>
                        </a:solidFill>
                        <a:latin typeface="Cambria Math" panose="02040503050406030204" pitchFamily="18" charset="0"/>
                      </a:rPr>
                      <m:t>ȳ</m:t>
                    </m:r>
                    <m:r>
                      <a:rPr lang="en-US" sz="2400" b="0" i="1" smtClean="0">
                        <a:solidFill>
                          <a:schemeClr val="tx1"/>
                        </a:solidFill>
                        <a:latin typeface="Cambria Math" panose="02040503050406030204" pitchFamily="18" charset="0"/>
                      </a:rPr>
                      <m:t>:</m:t>
                    </m:r>
                  </m:oMath>
                </a14:m>
                <a:r>
                  <a:rPr lang="en-US" sz="2400" dirty="0">
                    <a:solidFill>
                      <a:schemeClr val="tx1"/>
                    </a:solidFill>
                  </a:rPr>
                  <a:t> average value of the analog signal</a:t>
                </a:r>
              </a:p>
            </p:txBody>
          </p:sp>
        </mc:Choice>
        <mc:Fallback xmlns="">
          <p:sp>
            <p:nvSpPr>
              <p:cNvPr id="8" name="Rectangle 7"/>
              <p:cNvSpPr>
                <a:spLocks noRot="1" noChangeAspect="1" noMove="1" noResize="1" noEditPoints="1" noAdjustHandles="1" noChangeArrowheads="1" noChangeShapeType="1" noTextEdit="1"/>
              </p:cNvSpPr>
              <p:nvPr/>
            </p:nvSpPr>
            <p:spPr>
              <a:xfrm>
                <a:off x="-1" y="3134691"/>
                <a:ext cx="6042581" cy="461665"/>
              </a:xfrm>
              <a:prstGeom prst="rect">
                <a:avLst/>
              </a:prstGeom>
              <a:blipFill>
                <a:blip r:embed="rId4"/>
                <a:stretch>
                  <a:fillRect l="-706" t="-9211"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flipH="1">
                <a:off x="0" y="3587863"/>
                <a:ext cx="2211785" cy="461665"/>
              </a:xfrm>
              <a:prstGeom prst="rect">
                <a:avLst/>
              </a:prstGeom>
            </p:spPr>
            <p:txBody>
              <a:bodyPr wrap="square">
                <a:spAutoFit/>
              </a:bodyPr>
              <a:lstStyle/>
              <a:p>
                <a14:m>
                  <m:oMath xmlns:m="http://schemas.openxmlformats.org/officeDocument/2006/math">
                    <m:r>
                      <a:rPr lang="en-US" sz="2400" i="1" smtClean="0">
                        <a:solidFill>
                          <a:schemeClr val="tx1"/>
                        </a:solidFill>
                        <a:latin typeface="Cambria Math" panose="02040503050406030204" pitchFamily="18" charset="0"/>
                      </a:rPr>
                      <m:t>𝑡</m:t>
                    </m:r>
                    <m:r>
                      <a:rPr lang="en-US" sz="2400" b="0" i="1" smtClean="0">
                        <a:solidFill>
                          <a:schemeClr val="tx1"/>
                        </a:solidFill>
                        <a:latin typeface="Cambria Math" panose="02040503050406030204" pitchFamily="18" charset="0"/>
                      </a:rPr>
                      <m:t>:</m:t>
                    </m:r>
                  </m:oMath>
                </a14:m>
                <a:r>
                  <a:rPr lang="en-US" sz="2400" dirty="0">
                    <a:solidFill>
                      <a:schemeClr val="tx1"/>
                    </a:solidFill>
                  </a:rPr>
                  <a:t> the time</a:t>
                </a:r>
              </a:p>
            </p:txBody>
          </p:sp>
        </mc:Choice>
        <mc:Fallback xmlns="">
          <p:sp>
            <p:nvSpPr>
              <p:cNvPr id="9" name="Rectangle 8"/>
              <p:cNvSpPr>
                <a:spLocks noRot="1" noChangeAspect="1" noMove="1" noResize="1" noEditPoints="1" noAdjustHandles="1" noChangeArrowheads="1" noChangeShapeType="1" noTextEdit="1"/>
              </p:cNvSpPr>
              <p:nvPr/>
            </p:nvSpPr>
            <p:spPr>
              <a:xfrm flipH="1">
                <a:off x="0" y="3587863"/>
                <a:ext cx="2211785" cy="461665"/>
              </a:xfrm>
              <a:prstGeom prst="rect">
                <a:avLst/>
              </a:prstGeom>
              <a:blipFill>
                <a:blip r:embed="rId5"/>
                <a:stretch>
                  <a:fillRect t="-9333" b="-32000"/>
                </a:stretch>
              </a:blipFill>
            </p:spPr>
            <p:txBody>
              <a:bodyPr/>
              <a:lstStyle/>
              <a:p>
                <a:r>
                  <a:rPr lang="en-US">
                    <a:noFill/>
                  </a:rPr>
                  <a:t> </a:t>
                </a:r>
              </a:p>
            </p:txBody>
          </p:sp>
        </mc:Fallback>
      </mc:AlternateContent>
      <p:cxnSp>
        <p:nvCxnSpPr>
          <p:cNvPr id="11" name="Straight Connector 10"/>
          <p:cNvCxnSpPr>
            <a:cxnSpLocks/>
          </p:cNvCxnSpPr>
          <p:nvPr/>
        </p:nvCxnSpPr>
        <p:spPr>
          <a:xfrm flipH="1">
            <a:off x="5364342" y="1291472"/>
            <a:ext cx="29277" cy="2758056"/>
          </a:xfrm>
          <a:prstGeom prst="line">
            <a:avLst/>
          </a:prstGeom>
        </p:spPr>
        <p:style>
          <a:lnRef idx="3">
            <a:schemeClr val="dk1"/>
          </a:lnRef>
          <a:fillRef idx="0">
            <a:schemeClr val="dk1"/>
          </a:fillRef>
          <a:effectRef idx="2">
            <a:schemeClr val="dk1"/>
          </a:effectRef>
          <a:fontRef idx="minor">
            <a:schemeClr val="tx1"/>
          </a:fontRef>
        </p:style>
      </p:cxnSp>
      <p:sp>
        <p:nvSpPr>
          <p:cNvPr id="10" name="TextBox 9"/>
          <p:cNvSpPr txBox="1"/>
          <p:nvPr/>
        </p:nvSpPr>
        <p:spPr>
          <a:xfrm>
            <a:off x="5552634" y="1143202"/>
            <a:ext cx="3126312" cy="461665"/>
          </a:xfrm>
          <a:prstGeom prst="rect">
            <a:avLst/>
          </a:prstGeom>
          <a:noFill/>
        </p:spPr>
        <p:txBody>
          <a:bodyPr wrap="square" rtlCol="0">
            <a:spAutoFit/>
          </a:bodyPr>
          <a:lstStyle/>
          <a:p>
            <a:r>
              <a:rPr lang="en-US" sz="2400" u="sng" dirty="0"/>
              <a:t>Power Equation [1]</a:t>
            </a:r>
          </a:p>
        </p:txBody>
      </p:sp>
      <mc:AlternateContent xmlns:mc="http://schemas.openxmlformats.org/markup-compatibility/2006" xmlns:a14="http://schemas.microsoft.com/office/drawing/2010/main">
        <mc:Choice Requires="a14">
          <p:sp>
            <p:nvSpPr>
              <p:cNvPr id="3" name="TextBox 2"/>
              <p:cNvSpPr txBox="1"/>
              <p:nvPr/>
            </p:nvSpPr>
            <p:spPr>
              <a:xfrm>
                <a:off x="5539824" y="1782489"/>
                <a:ext cx="3413945" cy="461665"/>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𝑃</m:t>
                      </m:r>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r>
                            <a:rPr lang="en-US" sz="2400" b="0" i="1" smtClean="0">
                              <a:solidFill>
                                <a:schemeClr val="tx1"/>
                              </a:solidFill>
                              <a:latin typeface="Cambria Math" panose="02040503050406030204" pitchFamily="18" charset="0"/>
                            </a:rPr>
                            <m:t>𝐼</m:t>
                          </m:r>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𝑅</m:t>
                      </m:r>
                    </m:oMath>
                  </m:oMathPara>
                </a14:m>
                <a:endParaRPr lang="en-US" sz="2400" dirty="0">
                  <a:solidFill>
                    <a:schemeClr val="tx1"/>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5539824" y="1782489"/>
                <a:ext cx="3413945" cy="461665"/>
              </a:xfrm>
              <a:prstGeom prst="rect">
                <a:avLst/>
              </a:prstGeom>
              <a:blipFill>
                <a:blip r:embed="rId6"/>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4" name="TextBox 3"/>
              <p:cNvSpPr txBox="1"/>
              <p:nvPr/>
            </p:nvSpPr>
            <p:spPr>
              <a:xfrm>
                <a:off x="5393619" y="2453731"/>
                <a:ext cx="4186062" cy="461665"/>
              </a:xfrm>
              <a:prstGeom prst="rect">
                <a:avLst/>
              </a:prstGeom>
              <a:noFill/>
            </p:spPr>
            <p:txBody>
              <a:bodyPr wrap="square" rtlCol="0">
                <a:spAutoFit/>
              </a:bodyPr>
              <a:lstStyle/>
              <a:p>
                <a14:m>
                  <m:oMath xmlns:m="http://schemas.openxmlformats.org/officeDocument/2006/math">
                    <m:r>
                      <a:rPr lang="en-US" sz="2400" b="0" i="1" smtClean="0">
                        <a:solidFill>
                          <a:schemeClr val="tx1"/>
                        </a:solidFill>
                        <a:latin typeface="Cambria Math" panose="02040503050406030204" pitchFamily="18" charset="0"/>
                      </a:rPr>
                      <m:t>𝑃</m:t>
                    </m:r>
                  </m:oMath>
                </a14:m>
                <a:r>
                  <a:rPr lang="en-US" sz="2400" dirty="0">
                    <a:solidFill>
                      <a:schemeClr val="tx1"/>
                    </a:solidFill>
                  </a:rPr>
                  <a:t>: is the power dissipated</a:t>
                </a:r>
              </a:p>
            </p:txBody>
          </p:sp>
        </mc:Choice>
        <mc:Fallback xmlns="">
          <p:sp>
            <p:nvSpPr>
              <p:cNvPr id="4" name="TextBox 3"/>
              <p:cNvSpPr txBox="1">
                <a:spLocks noRot="1" noChangeAspect="1" noMove="1" noResize="1" noEditPoints="1" noAdjustHandles="1" noChangeArrowheads="1" noChangeShapeType="1" noTextEdit="1"/>
              </p:cNvSpPr>
              <p:nvPr/>
            </p:nvSpPr>
            <p:spPr>
              <a:xfrm>
                <a:off x="5393619" y="2453731"/>
                <a:ext cx="4186062" cy="461665"/>
              </a:xfrm>
              <a:prstGeom prst="rect">
                <a:avLst/>
              </a:prstGeom>
              <a:blipFill>
                <a:blip r:embed="rId7"/>
                <a:stretch>
                  <a:fillRect l="-437" t="-9333" b="-32000"/>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5393619" y="3041861"/>
                <a:ext cx="2158351" cy="461665"/>
              </a:xfrm>
              <a:prstGeom prst="rect">
                <a:avLst/>
              </a:prstGeom>
              <a:noFill/>
            </p:spPr>
            <p:txBody>
              <a:bodyPr wrap="square" rtlCol="0">
                <a:spAutoFit/>
              </a:bodyPr>
              <a:lstStyle/>
              <a:p>
                <a14:m>
                  <m:oMath xmlns:m="http://schemas.openxmlformats.org/officeDocument/2006/math">
                    <m:r>
                      <a:rPr lang="en-US" sz="2400" b="0" i="1" smtClean="0">
                        <a:solidFill>
                          <a:schemeClr val="tx1"/>
                        </a:solidFill>
                        <a:latin typeface="Cambria Math" panose="02040503050406030204" pitchFamily="18" charset="0"/>
                      </a:rPr>
                      <m:t>𝐼</m:t>
                    </m:r>
                  </m:oMath>
                </a14:m>
                <a:r>
                  <a:rPr lang="en-US" sz="2400" dirty="0">
                    <a:solidFill>
                      <a:schemeClr val="tx1"/>
                    </a:solidFill>
                  </a:rPr>
                  <a:t>: the current </a:t>
                </a:r>
              </a:p>
            </p:txBody>
          </p:sp>
        </mc:Choice>
        <mc:Fallback xmlns="">
          <p:sp>
            <p:nvSpPr>
              <p:cNvPr id="12" name="TextBox 11"/>
              <p:cNvSpPr txBox="1">
                <a:spLocks noRot="1" noChangeAspect="1" noMove="1" noResize="1" noEditPoints="1" noAdjustHandles="1" noChangeArrowheads="1" noChangeShapeType="1" noTextEdit="1"/>
              </p:cNvSpPr>
              <p:nvPr/>
            </p:nvSpPr>
            <p:spPr>
              <a:xfrm>
                <a:off x="5393619" y="3041861"/>
                <a:ext cx="2158351" cy="461665"/>
              </a:xfrm>
              <a:prstGeom prst="rect">
                <a:avLst/>
              </a:prstGeom>
              <a:blipFill>
                <a:blip r:embed="rId8"/>
                <a:stretch>
                  <a:fillRect l="-847" t="-9211" b="-30263"/>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5364342" y="3621336"/>
                <a:ext cx="3563338" cy="461665"/>
              </a:xfrm>
              <a:prstGeom prst="rect">
                <a:avLst/>
              </a:prstGeom>
              <a:noFill/>
            </p:spPr>
            <p:txBody>
              <a:bodyPr wrap="square" rtlCol="0">
                <a:spAutoFit/>
              </a:bodyPr>
              <a:lstStyle/>
              <a:p>
                <a14:m>
                  <m:oMath xmlns:m="http://schemas.openxmlformats.org/officeDocument/2006/math">
                    <m:r>
                      <a:rPr lang="en-US" sz="2400" b="0" i="1" smtClean="0">
                        <a:solidFill>
                          <a:schemeClr val="tx1"/>
                        </a:solidFill>
                        <a:latin typeface="Cambria Math" panose="02040503050406030204" pitchFamily="18" charset="0"/>
                      </a:rPr>
                      <m:t>𝑅</m:t>
                    </m:r>
                  </m:oMath>
                </a14:m>
                <a:r>
                  <a:rPr lang="en-US" sz="2400" dirty="0">
                    <a:solidFill>
                      <a:schemeClr val="tx1"/>
                    </a:solidFill>
                  </a:rPr>
                  <a:t>: the resistance value</a:t>
                </a:r>
              </a:p>
            </p:txBody>
          </p:sp>
        </mc:Choice>
        <mc:Fallback xmlns="">
          <p:sp>
            <p:nvSpPr>
              <p:cNvPr id="13" name="TextBox 12"/>
              <p:cNvSpPr txBox="1">
                <a:spLocks noRot="1" noChangeAspect="1" noMove="1" noResize="1" noEditPoints="1" noAdjustHandles="1" noChangeArrowheads="1" noChangeShapeType="1" noTextEdit="1"/>
              </p:cNvSpPr>
              <p:nvPr/>
            </p:nvSpPr>
            <p:spPr>
              <a:xfrm>
                <a:off x="5364342" y="3621336"/>
                <a:ext cx="3563338" cy="461665"/>
              </a:xfrm>
              <a:prstGeom prst="rect">
                <a:avLst/>
              </a:prstGeom>
              <a:blipFill>
                <a:blip r:embed="rId9"/>
                <a:stretch>
                  <a:fillRect l="-513" t="-9211" b="-30263"/>
                </a:stretch>
              </a:blipFill>
            </p:spPr>
            <p:txBody>
              <a:bodyPr/>
              <a:lstStyle/>
              <a:p>
                <a:r>
                  <a:rPr lang="en-US">
                    <a:noFill/>
                  </a:rPr>
                  <a:t> </a:t>
                </a:r>
              </a:p>
            </p:txBody>
          </p:sp>
        </mc:Fallback>
      </mc:AlternateContent>
      <p:sp>
        <p:nvSpPr>
          <p:cNvPr id="14" name="TextBox 13"/>
          <p:cNvSpPr txBox="1"/>
          <p:nvPr/>
        </p:nvSpPr>
        <p:spPr>
          <a:xfrm>
            <a:off x="17058" y="4194114"/>
            <a:ext cx="5256407" cy="461665"/>
          </a:xfrm>
          <a:prstGeom prst="rect">
            <a:avLst/>
          </a:prstGeom>
          <a:noFill/>
        </p:spPr>
        <p:txBody>
          <a:bodyPr wrap="square" rtlCol="0">
            <a:spAutoFit/>
          </a:bodyPr>
          <a:lstStyle/>
          <a:p>
            <a:r>
              <a:rPr lang="en-US" sz="2400" u="sng" dirty="0"/>
              <a:t>Total Energy Dissipated equation [1]</a:t>
            </a:r>
          </a:p>
        </p:txBody>
      </p:sp>
      <p:cxnSp>
        <p:nvCxnSpPr>
          <p:cNvPr id="18" name="Straight Connector 17"/>
          <p:cNvCxnSpPr/>
          <p:nvPr/>
        </p:nvCxnSpPr>
        <p:spPr>
          <a:xfrm>
            <a:off x="0" y="4074508"/>
            <a:ext cx="9144000" cy="40035"/>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21" name="TextBox 20"/>
              <p:cNvSpPr txBox="1"/>
              <p:nvPr/>
            </p:nvSpPr>
            <p:spPr>
              <a:xfrm>
                <a:off x="154924" y="4713719"/>
                <a:ext cx="7769875" cy="961738"/>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𝑊</m:t>
                      </m:r>
                      <m:r>
                        <a:rPr lang="en-US" sz="2400" b="0" i="1" smtClean="0">
                          <a:solidFill>
                            <a:schemeClr val="tx1"/>
                          </a:solidFill>
                          <a:latin typeface="Cambria Math" panose="02040503050406030204" pitchFamily="18" charset="0"/>
                        </a:rPr>
                        <m:t>=</m:t>
                      </m:r>
                      <m:nary>
                        <m:naryPr>
                          <m:ctrlPr>
                            <a:rPr lang="en-US" sz="2400" i="1" smtClean="0">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sup>
                        <m:e>
                          <m:r>
                            <a:rPr lang="en-US" sz="2400" b="0" i="1" smtClean="0">
                              <a:solidFill>
                                <a:schemeClr val="tx1"/>
                              </a:solidFill>
                              <a:latin typeface="Cambria Math" panose="02040503050406030204" pitchFamily="18" charset="0"/>
                            </a:rPr>
                            <m:t>𝑃𝑑𝑡</m:t>
                          </m:r>
                        </m:e>
                      </m:nary>
                      <m:r>
                        <a:rPr lang="en-US" sz="2400" b="0" i="1" smtClean="0">
                          <a:solidFill>
                            <a:schemeClr val="tx1"/>
                          </a:solidFill>
                          <a:latin typeface="Cambria Math" panose="02040503050406030204" pitchFamily="18" charset="0"/>
                        </a:rPr>
                        <m:t>=</m:t>
                      </m:r>
                      <m:nary>
                        <m:naryPr>
                          <m:ctrlPr>
                            <a:rPr lang="en-US" sz="2400" i="1">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sup>
                        <m:e>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𝐼</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𝑡</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rPr>
                            <m:t>𝑅𝑑𝑡</m:t>
                          </m:r>
                        </m:e>
                      </m:nary>
                      <m:r>
                        <a:rPr lang="en-US" sz="2400" b="0" i="1" smtClean="0">
                          <a:solidFill>
                            <a:schemeClr val="tx1"/>
                          </a:solidFill>
                          <a:latin typeface="Cambria Math" panose="02040503050406030204" pitchFamily="18" charset="0"/>
                        </a:rPr>
                        <m:t>=</m:t>
                      </m:r>
                      <m:r>
                        <a:rPr lang="en-US" sz="2400" b="0" i="1" smtClean="0">
                          <a:solidFill>
                            <a:schemeClr val="tx1"/>
                          </a:solidFill>
                          <a:latin typeface="Cambria Math" panose="02040503050406030204" pitchFamily="18" charset="0"/>
                          <a:ea typeface="Cambria Math" panose="02040503050406030204" pitchFamily="18" charset="0"/>
                        </a:rPr>
                        <m:t>𝑅</m:t>
                      </m:r>
                      <m:nary>
                        <m:naryPr>
                          <m:ctrlPr>
                            <a:rPr lang="en-US" sz="2400" i="1">
                              <a:solidFill>
                                <a:schemeClr val="tx1"/>
                              </a:solidFill>
                              <a:latin typeface="Cambria Math" panose="02040503050406030204" pitchFamily="18" charset="0"/>
                            </a:rPr>
                          </m:ctrlPr>
                        </m:naryPr>
                        <m:sub>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sub>
                        <m:sup>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sup>
                        <m:e>
                          <m:r>
                            <a:rPr lang="en-US" sz="2400" i="1">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𝐼</m:t>
                          </m:r>
                          <m:sSup>
                            <m:sSupPr>
                              <m:ctrlPr>
                                <a:rPr lang="en-US" sz="2400" i="1">
                                  <a:solidFill>
                                    <a:schemeClr val="tx1"/>
                                  </a:solidFill>
                                  <a:latin typeface="Cambria Math" panose="02040503050406030204" pitchFamily="18" charset="0"/>
                                </a:rPr>
                              </m:ctrlPr>
                            </m:sSupPr>
                            <m:e>
                              <m:d>
                                <m:dPr>
                                  <m:ctrlPr>
                                    <a:rPr lang="en-US" sz="2400" i="1">
                                      <a:solidFill>
                                        <a:schemeClr val="tx1"/>
                                      </a:solidFill>
                                      <a:latin typeface="Cambria Math" panose="02040503050406030204" pitchFamily="18" charset="0"/>
                                    </a:rPr>
                                  </m:ctrlPr>
                                </m:dPr>
                                <m:e>
                                  <m:r>
                                    <a:rPr lang="en-US" sz="2400" i="1">
                                      <a:solidFill>
                                        <a:schemeClr val="tx1"/>
                                      </a:solidFill>
                                      <a:latin typeface="Cambria Math" panose="02040503050406030204" pitchFamily="18" charset="0"/>
                                    </a:rPr>
                                    <m:t>𝑡</m:t>
                                  </m:r>
                                </m:e>
                              </m:d>
                            </m:e>
                            <m:sup>
                              <m:r>
                                <a:rPr lang="en-US" sz="2400" i="1">
                                  <a:solidFill>
                                    <a:schemeClr val="tx1"/>
                                  </a:solidFill>
                                  <a:latin typeface="Cambria Math" panose="02040503050406030204" pitchFamily="18" charset="0"/>
                                </a:rPr>
                                <m:t>2</m:t>
                              </m:r>
                            </m:sup>
                          </m:sSup>
                          <m:r>
                            <a:rPr lang="en-US" sz="2400" i="1">
                              <a:solidFill>
                                <a:schemeClr val="tx1"/>
                              </a:solidFill>
                              <a:latin typeface="Cambria Math" panose="02040503050406030204" pitchFamily="18" charset="0"/>
                            </a:rPr>
                            <m:t>𝑑𝑡</m:t>
                          </m:r>
                        </m:e>
                      </m:nary>
                      <m:r>
                        <a:rPr lang="en-US" sz="2400" b="0" i="1" smtClean="0">
                          <a:solidFill>
                            <a:schemeClr val="tx1"/>
                          </a:solidFill>
                          <a:latin typeface="Cambria Math" panose="02040503050406030204" pitchFamily="18" charset="0"/>
                        </a:rPr>
                        <m:t>]</m:t>
                      </m:r>
                    </m:oMath>
                  </m:oMathPara>
                </a14:m>
                <a:endParaRPr lang="en-US" sz="2400" dirty="0">
                  <a:solidFill>
                    <a:schemeClr val="tx1"/>
                  </a:solidFill>
                </a:endParaRPr>
              </a:p>
            </p:txBody>
          </p:sp>
        </mc:Choice>
        <mc:Fallback xmlns="">
          <p:sp>
            <p:nvSpPr>
              <p:cNvPr id="21" name="TextBox 20"/>
              <p:cNvSpPr txBox="1">
                <a:spLocks noRot="1" noChangeAspect="1" noMove="1" noResize="1" noEditPoints="1" noAdjustHandles="1" noChangeArrowheads="1" noChangeShapeType="1" noTextEdit="1"/>
              </p:cNvSpPr>
              <p:nvPr/>
            </p:nvSpPr>
            <p:spPr>
              <a:xfrm>
                <a:off x="154924" y="4713719"/>
                <a:ext cx="7769875" cy="961738"/>
              </a:xfrm>
              <a:prstGeom prst="rect">
                <a:avLst/>
              </a:prstGeom>
              <a:blipFill>
                <a:blip r:embed="rId10"/>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3" name="TextBox 22"/>
              <p:cNvSpPr txBox="1"/>
              <p:nvPr/>
            </p:nvSpPr>
            <p:spPr>
              <a:xfrm>
                <a:off x="0" y="5805931"/>
                <a:ext cx="8678946" cy="461665"/>
              </a:xfrm>
              <a:prstGeom prst="rect">
                <a:avLst/>
              </a:prstGeom>
              <a:noFill/>
            </p:spPr>
            <p:txBody>
              <a:bodyPr wrap="square" rtlCol="0">
                <a:spAutoFit/>
              </a:bodyPr>
              <a:lstStyle/>
              <a:p>
                <a14:m>
                  <m:oMath xmlns:m="http://schemas.openxmlformats.org/officeDocument/2006/math">
                    <m:r>
                      <a:rPr lang="en-US" sz="2400" b="0" i="1" smtClean="0">
                        <a:solidFill>
                          <a:schemeClr val="tx1"/>
                        </a:solidFill>
                        <a:latin typeface="Cambria Math" panose="02040503050406030204" pitchFamily="18" charset="0"/>
                      </a:rPr>
                      <m:t>𝑊</m:t>
                    </m:r>
                  </m:oMath>
                </a14:m>
                <a:r>
                  <a:rPr lang="en-US" sz="2400" dirty="0">
                    <a:solidFill>
                      <a:schemeClr val="tx1"/>
                    </a:solidFill>
                  </a:rPr>
                  <a:t>: total energy dissipated over the time domain of </a:t>
                </a: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1</m:t>
                        </m:r>
                      </m:sub>
                    </m:sSub>
                  </m:oMath>
                </a14:m>
                <a:r>
                  <a:rPr lang="en-US" sz="2400" dirty="0">
                    <a:solidFill>
                      <a:schemeClr val="tx1"/>
                    </a:solidFill>
                  </a:rPr>
                  <a:t>to </a:t>
                </a: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𝑡</m:t>
                        </m:r>
                      </m:e>
                      <m:sub>
                        <m:r>
                          <a:rPr lang="en-US" sz="2400" i="1">
                            <a:solidFill>
                              <a:schemeClr val="tx1"/>
                            </a:solidFill>
                            <a:latin typeface="Cambria Math" panose="02040503050406030204" pitchFamily="18" charset="0"/>
                          </a:rPr>
                          <m:t>2</m:t>
                        </m:r>
                      </m:sub>
                    </m:sSub>
                  </m:oMath>
                </a14:m>
                <a:r>
                  <a:rPr lang="en-US" sz="2400" dirty="0">
                    <a:solidFill>
                      <a:schemeClr val="tx1"/>
                    </a:solidFill>
                  </a:rPr>
                  <a:t> </a:t>
                </a:r>
              </a:p>
            </p:txBody>
          </p:sp>
        </mc:Choice>
        <mc:Fallback xmlns="">
          <p:sp>
            <p:nvSpPr>
              <p:cNvPr id="23" name="TextBox 22"/>
              <p:cNvSpPr txBox="1">
                <a:spLocks noRot="1" noChangeAspect="1" noMove="1" noResize="1" noEditPoints="1" noAdjustHandles="1" noChangeArrowheads="1" noChangeShapeType="1" noTextEdit="1"/>
              </p:cNvSpPr>
              <p:nvPr/>
            </p:nvSpPr>
            <p:spPr>
              <a:xfrm>
                <a:off x="0" y="5805931"/>
                <a:ext cx="8678946" cy="461665"/>
              </a:xfrm>
              <a:prstGeom prst="rect">
                <a:avLst/>
              </a:prstGeom>
              <a:blipFill>
                <a:blip r:embed="rId11"/>
                <a:stretch>
                  <a:fillRect l="-140" t="-10526"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5" name="TextBox 24"/>
              <p:cNvSpPr txBox="1"/>
              <p:nvPr/>
            </p:nvSpPr>
            <p:spPr>
              <a:xfrm>
                <a:off x="0" y="6318069"/>
                <a:ext cx="4211502" cy="461665"/>
              </a:xfrm>
              <a:prstGeom prst="rect">
                <a:avLst/>
              </a:prstGeom>
              <a:noFill/>
            </p:spPr>
            <p:txBody>
              <a:bodyPr wrap="square" rtlCol="0">
                <a:spAutoFit/>
              </a:bodyPr>
              <a:lstStyle/>
              <a:p>
                <a14:m>
                  <m:oMath xmlns:m="http://schemas.openxmlformats.org/officeDocument/2006/math">
                    <m:r>
                      <a:rPr lang="en-US" sz="2400" b="0" i="1" smtClean="0">
                        <a:solidFill>
                          <a:schemeClr val="tx1"/>
                        </a:solidFill>
                        <a:latin typeface="Cambria Math" panose="02040503050406030204" pitchFamily="18" charset="0"/>
                      </a:rPr>
                      <m:t>𝐼</m:t>
                    </m:r>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𝑡</m:t>
                        </m:r>
                      </m:e>
                    </m:d>
                  </m:oMath>
                </a14:m>
                <a:r>
                  <a:rPr lang="en-US" sz="2400" dirty="0">
                    <a:solidFill>
                      <a:schemeClr val="tx1"/>
                    </a:solidFill>
                  </a:rPr>
                  <a:t>: Is time varying current </a:t>
                </a:r>
              </a:p>
            </p:txBody>
          </p:sp>
        </mc:Choice>
        <mc:Fallback xmlns="">
          <p:sp>
            <p:nvSpPr>
              <p:cNvPr id="25" name="TextBox 24"/>
              <p:cNvSpPr txBox="1">
                <a:spLocks noRot="1" noChangeAspect="1" noMove="1" noResize="1" noEditPoints="1" noAdjustHandles="1" noChangeArrowheads="1" noChangeShapeType="1" noTextEdit="1"/>
              </p:cNvSpPr>
              <p:nvPr/>
            </p:nvSpPr>
            <p:spPr>
              <a:xfrm>
                <a:off x="0" y="6318069"/>
                <a:ext cx="4211502" cy="461665"/>
              </a:xfrm>
              <a:prstGeom prst="rect">
                <a:avLst/>
              </a:prstGeom>
              <a:blipFill>
                <a:blip r:embed="rId12"/>
                <a:stretch>
                  <a:fillRect l="-289" t="-10526" b="-28947"/>
                </a:stretch>
              </a:blipFill>
            </p:spPr>
            <p:txBody>
              <a:bodyPr/>
              <a:lstStyle/>
              <a:p>
                <a:r>
                  <a:rPr lang="en-US">
                    <a:noFill/>
                  </a:rPr>
                  <a:t> </a:t>
                </a:r>
              </a:p>
            </p:txBody>
          </p:sp>
        </mc:Fallback>
      </mc:AlternateContent>
      <p:sp>
        <p:nvSpPr>
          <p:cNvPr id="16" name="TextBox 15"/>
          <p:cNvSpPr txBox="1"/>
          <p:nvPr/>
        </p:nvSpPr>
        <p:spPr>
          <a:xfrm>
            <a:off x="861391" y="-1099930"/>
            <a:ext cx="6798366" cy="923330"/>
          </a:xfrm>
          <a:prstGeom prst="rect">
            <a:avLst/>
          </a:prstGeom>
          <a:noFill/>
        </p:spPr>
        <p:txBody>
          <a:bodyPr wrap="square" rtlCol="0">
            <a:spAutoFit/>
          </a:bodyPr>
          <a:lstStyle/>
          <a:p>
            <a:r>
              <a:rPr lang="en-US" dirty="0">
                <a:solidFill>
                  <a:schemeClr val="accent1">
                    <a:lumMod val="75000"/>
                  </a:schemeClr>
                </a:solidFill>
              </a:rPr>
              <a:t>I made the corrections to the equations. If I have time, do you want me to create and or find a handout that explains the operation of an integral? If not I will leave the equation as it currently is.</a:t>
            </a:r>
          </a:p>
        </p:txBody>
      </p:sp>
      <p:sp>
        <p:nvSpPr>
          <p:cNvPr id="20" name="Title 1">
            <a:extLst>
              <a:ext uri="{FF2B5EF4-FFF2-40B4-BE49-F238E27FC236}">
                <a16:creationId xmlns:a16="http://schemas.microsoft.com/office/drawing/2014/main" xmlns="" id="{9893C79B-553A-46F3-8902-458B17D5769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47223921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11</a:t>
            </a:fld>
            <a:endParaRPr lang="en-US" dirty="0">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218364" y="1125446"/>
                <a:ext cx="8925636" cy="4401205"/>
              </a:xfrm>
              <a:prstGeom prst="rect">
                <a:avLst/>
              </a:prstGeom>
              <a:noFill/>
            </p:spPr>
            <p:txBody>
              <a:bodyPr wrap="square" rtlCol="0">
                <a:spAutoFit/>
              </a:bodyPr>
              <a:lstStyle/>
              <a:p>
                <a:r>
                  <a:rPr lang="en-US" sz="2800" b="1" u="sng" dirty="0"/>
                  <a:t>Signal Root Mean-Square Value (RMS)</a:t>
                </a:r>
              </a:p>
              <a:p>
                <a:endParaRPr lang="en-US" sz="2800" dirty="0">
                  <a:solidFill>
                    <a:schemeClr val="tx1"/>
                  </a:solidFill>
                </a:endParaRPr>
              </a:p>
              <a:p>
                <a:r>
                  <a:rPr lang="en-US" sz="2800" dirty="0">
                    <a:solidFill>
                      <a:schemeClr val="tx1"/>
                    </a:solidFill>
                  </a:rPr>
                  <a:t>Consider finding a magnitude of a constant effective current named </a:t>
                </a:r>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𝐼</m:t>
                        </m:r>
                      </m:e>
                      <m:sub>
                        <m:r>
                          <a:rPr lang="en-US" sz="2800" b="0" i="1" smtClean="0">
                            <a:solidFill>
                              <a:schemeClr val="tx1"/>
                            </a:solidFill>
                            <a:latin typeface="Cambria Math" panose="02040503050406030204" pitchFamily="18" charset="0"/>
                          </a:rPr>
                          <m:t>𝑒</m:t>
                        </m:r>
                      </m:sub>
                    </m:sSub>
                  </m:oMath>
                </a14:m>
                <a:r>
                  <a:rPr lang="en-US" sz="2800" dirty="0">
                    <a:solidFill>
                      <a:schemeClr val="tx1"/>
                    </a:solidFill>
                  </a:rPr>
                  <a:t> that produces the same total energy dissipation as the time varying current </a:t>
                </a:r>
                <a14:m>
                  <m:oMath xmlns:m="http://schemas.openxmlformats.org/officeDocument/2006/math">
                    <m:r>
                      <a:rPr lang="en-US" sz="2800" b="0" i="1" smtClean="0">
                        <a:solidFill>
                          <a:schemeClr val="tx1"/>
                        </a:solidFill>
                        <a:latin typeface="Cambria Math" panose="02040503050406030204" pitchFamily="18" charset="0"/>
                      </a:rPr>
                      <m:t>𝐼</m:t>
                    </m:r>
                    <m:d>
                      <m:dPr>
                        <m:ctrlPr>
                          <a:rPr lang="en-US" sz="2800" b="0" i="1" smtClean="0">
                            <a:solidFill>
                              <a:schemeClr val="tx1"/>
                            </a:solidFill>
                            <a:latin typeface="Cambria Math" panose="02040503050406030204" pitchFamily="18" charset="0"/>
                          </a:rPr>
                        </m:ctrlPr>
                      </m:dPr>
                      <m:e>
                        <m:r>
                          <a:rPr lang="en-US" sz="2800" b="0" i="1" smtClean="0">
                            <a:solidFill>
                              <a:schemeClr val="tx1"/>
                            </a:solidFill>
                            <a:latin typeface="Cambria Math" panose="02040503050406030204" pitchFamily="18" charset="0"/>
                          </a:rPr>
                          <m:t>𝑡</m:t>
                        </m:r>
                      </m:e>
                    </m:d>
                    <m:r>
                      <a:rPr lang="en-US" sz="2800" b="0" i="1" smtClean="0">
                        <a:solidFill>
                          <a:schemeClr val="tx1"/>
                        </a:solidFill>
                        <a:latin typeface="Cambria Math" panose="02040503050406030204" pitchFamily="18" charset="0"/>
                      </a:rPr>
                      <m:t> </m:t>
                    </m:r>
                  </m:oMath>
                </a14:m>
                <a:r>
                  <a:rPr lang="en-US" sz="2800" dirty="0">
                    <a:solidFill>
                      <a:schemeClr val="tx1"/>
                    </a:solidFill>
                  </a:rPr>
                  <a:t>over a specific time </a:t>
                </a:r>
                <a:r>
                  <a:rPr lang="en-US" sz="2800" dirty="0"/>
                  <a:t>period [1]. </a:t>
                </a:r>
              </a:p>
              <a:p>
                <a:r>
                  <a:rPr lang="en-US" sz="2800" dirty="0"/>
                  <a:t>Assuming that the resistance stays constant, the following equation is developed for constant effective current [1]. </a:t>
                </a:r>
              </a:p>
              <a:p>
                <a:endParaRPr lang="en-US" sz="28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18364" y="1125446"/>
                <a:ext cx="8925636" cy="4401205"/>
              </a:xfrm>
              <a:prstGeom prst="rect">
                <a:avLst/>
              </a:prstGeom>
              <a:blipFill>
                <a:blip r:embed="rId2"/>
                <a:stretch>
                  <a:fillRect l="-1434" t="-152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2004928" y="5173539"/>
                <a:ext cx="4896879" cy="1365374"/>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𝐼</m:t>
                          </m:r>
                        </m:e>
                        <m:sub>
                          <m:r>
                            <a:rPr lang="en-US" sz="2800" b="0" i="1" smtClean="0">
                              <a:solidFill>
                                <a:schemeClr val="tx1"/>
                              </a:solidFill>
                              <a:latin typeface="Cambria Math" panose="02040503050406030204" pitchFamily="18" charset="0"/>
                            </a:rPr>
                            <m:t>𝑒</m:t>
                          </m:r>
                        </m:sub>
                      </m:sSub>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r>
                                <a:rPr lang="en-US" sz="2800" b="0" i="1" smtClean="0">
                                  <a:solidFill>
                                    <a:schemeClr val="tx1"/>
                                  </a:solidFill>
                                  <a:latin typeface="Cambria Math" panose="02040503050406030204" pitchFamily="18" charset="0"/>
                                </a:rPr>
                                <m:t>−</m:t>
                              </m:r>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den>
                          </m:f>
                          <m:nary>
                            <m:naryPr>
                              <m:ctrlPr>
                                <a:rPr lang="en-US" sz="2800" b="0" i="1" smtClean="0">
                                  <a:solidFill>
                                    <a:schemeClr val="tx1"/>
                                  </a:solidFill>
                                  <a:latin typeface="Cambria Math" panose="02040503050406030204" pitchFamily="18" charset="0"/>
                                </a:rPr>
                              </m:ctrlPr>
                            </m:naryPr>
                            <m:sub>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sub>
                            <m:sup>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sup>
                            <m:e>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𝐼</m:t>
                              </m:r>
                              <m:sSup>
                                <m:sSupPr>
                                  <m:ctrlPr>
                                    <a:rPr lang="en-US" sz="2800" b="0" i="1" smtClean="0">
                                      <a:solidFill>
                                        <a:schemeClr val="tx1"/>
                                      </a:solidFill>
                                      <a:latin typeface="Cambria Math" panose="02040503050406030204" pitchFamily="18" charset="0"/>
                                    </a:rPr>
                                  </m:ctrlPr>
                                </m:sSupPr>
                                <m:e>
                                  <m:d>
                                    <m:dPr>
                                      <m:ctrlPr>
                                        <a:rPr lang="en-US" sz="2800" b="0" i="1" smtClean="0">
                                          <a:solidFill>
                                            <a:schemeClr val="tx1"/>
                                          </a:solidFill>
                                          <a:latin typeface="Cambria Math" panose="02040503050406030204" pitchFamily="18" charset="0"/>
                                        </a:rPr>
                                      </m:ctrlPr>
                                    </m:dPr>
                                    <m:e>
                                      <m:r>
                                        <a:rPr lang="en-US" sz="2800" b="0" i="1" smtClean="0">
                                          <a:solidFill>
                                            <a:schemeClr val="tx1"/>
                                          </a:solidFill>
                                          <a:latin typeface="Cambria Math" panose="02040503050406030204" pitchFamily="18" charset="0"/>
                                        </a:rPr>
                                        <m:t>𝑡</m:t>
                                      </m:r>
                                    </m:e>
                                  </m:d>
                                </m:e>
                                <m:sup>
                                  <m:r>
                                    <a:rPr lang="en-US" sz="2800" b="0" i="1" smtClean="0">
                                      <a:solidFill>
                                        <a:schemeClr val="tx1"/>
                                      </a:solidFill>
                                      <a:latin typeface="Cambria Math" panose="02040503050406030204" pitchFamily="18" charset="0"/>
                                    </a:rPr>
                                    <m:t>2</m:t>
                                  </m:r>
                                </m:sup>
                              </m:sSup>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𝑑𝑡</m:t>
                              </m:r>
                            </m:e>
                          </m:nary>
                        </m:e>
                      </m:rad>
                    </m:oMath>
                  </m:oMathPara>
                </a14:m>
                <a:endParaRPr lang="en-US"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2004928" y="5173539"/>
                <a:ext cx="4896879" cy="1365374"/>
              </a:xfrm>
              <a:prstGeom prst="rect">
                <a:avLst/>
              </a:prstGeom>
              <a:blipFill>
                <a:blip r:embed="rId3"/>
                <a:stretch>
                  <a:fillRect/>
                </a:stretch>
              </a:blipFill>
              <a:ln>
                <a:solidFill>
                  <a:schemeClr val="tx1"/>
                </a:solidFill>
              </a:ln>
            </p:spPr>
            <p:txBody>
              <a:bodyPr/>
              <a:lstStyle/>
              <a:p>
                <a:r>
                  <a:rPr lang="en-US">
                    <a:noFill/>
                  </a:rPr>
                  <a:t> </a:t>
                </a:r>
              </a:p>
            </p:txBody>
          </p:sp>
        </mc:Fallback>
      </mc:AlternateContent>
      <p:sp>
        <p:nvSpPr>
          <p:cNvPr id="8" name="Title 1">
            <a:extLst>
              <a:ext uri="{FF2B5EF4-FFF2-40B4-BE49-F238E27FC236}">
                <a16:creationId xmlns:a16="http://schemas.microsoft.com/office/drawing/2014/main" xmlns="" id="{FEEF106A-44F1-4F34-AA4E-FCACC4FC231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29325122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12</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276334" y="1444184"/>
                <a:ext cx="9018494" cy="2677656"/>
              </a:xfrm>
              <a:prstGeom prst="rect">
                <a:avLst/>
              </a:prstGeom>
              <a:noFill/>
            </p:spPr>
            <p:txBody>
              <a:bodyPr wrap="square" rtlCol="0">
                <a:spAutoFit/>
              </a:bodyPr>
              <a:lstStyle/>
              <a:p>
                <a:r>
                  <a:rPr lang="en-US" sz="2800" b="1" u="sng" dirty="0"/>
                  <a:t>Signal Root Mean-Square Value</a:t>
                </a:r>
              </a:p>
              <a:p>
                <a:endParaRPr lang="en-US" sz="2800" dirty="0">
                  <a:solidFill>
                    <a:schemeClr val="tx1"/>
                  </a:solidFill>
                </a:endParaRPr>
              </a:p>
              <a:p>
                <a:r>
                  <a:rPr lang="en-US" sz="2800" dirty="0">
                    <a:solidFill>
                      <a:schemeClr val="tx1"/>
                    </a:solidFill>
                  </a:rPr>
                  <a:t>Based on the reasoning used to calculate the effective current, the RMS value of any continuous analog variable </a:t>
                </a:r>
                <a14:m>
                  <m:oMath xmlns:m="http://schemas.openxmlformats.org/officeDocument/2006/math">
                    <m:r>
                      <a:rPr lang="en-US" sz="2800" b="0" i="1" smtClean="0">
                        <a:solidFill>
                          <a:schemeClr val="tx1"/>
                        </a:solidFill>
                        <a:latin typeface="Cambria Math" panose="02040503050406030204" pitchFamily="18" charset="0"/>
                      </a:rPr>
                      <m:t>𝑦</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𝑡</m:t>
                    </m:r>
                    <m:r>
                      <a:rPr lang="en-US" sz="2800" b="0" i="1" smtClean="0">
                        <a:solidFill>
                          <a:schemeClr val="tx1"/>
                        </a:solidFill>
                        <a:latin typeface="Cambria Math" panose="02040503050406030204" pitchFamily="18" charset="0"/>
                      </a:rPr>
                      <m:t>)</m:t>
                    </m:r>
                  </m:oMath>
                </a14:m>
                <a:r>
                  <a:rPr lang="en-US" sz="2800" dirty="0">
                    <a:solidFill>
                      <a:schemeClr val="tx1"/>
                    </a:solidFill>
                  </a:rPr>
                  <a:t> over  the time period </a:t>
                </a:r>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oMath>
                </a14:m>
                <a:r>
                  <a:rPr lang="en-US" sz="2800" dirty="0">
                    <a:solidFill>
                      <a:schemeClr val="tx1"/>
                    </a:solidFill>
                  </a:rPr>
                  <a:t> to </a:t>
                </a:r>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oMath>
                </a14:m>
                <a:r>
                  <a:rPr lang="en-US" sz="2800" dirty="0">
                    <a:solidFill>
                      <a:schemeClr val="tx1"/>
                    </a:solidFill>
                  </a:rPr>
                  <a:t> can be expressed  the following equation [1]. </a:t>
                </a:r>
              </a:p>
            </p:txBody>
          </p:sp>
        </mc:Choice>
        <mc:Fallback xmlns="">
          <p:sp>
            <p:nvSpPr>
              <p:cNvPr id="5" name="TextBox 4"/>
              <p:cNvSpPr txBox="1">
                <a:spLocks noRot="1" noChangeAspect="1" noMove="1" noResize="1" noEditPoints="1" noAdjustHandles="1" noChangeArrowheads="1" noChangeShapeType="1" noTextEdit="1"/>
              </p:cNvSpPr>
              <p:nvPr/>
            </p:nvSpPr>
            <p:spPr>
              <a:xfrm>
                <a:off x="276334" y="1444184"/>
                <a:ext cx="9018494" cy="2677656"/>
              </a:xfrm>
              <a:prstGeom prst="rect">
                <a:avLst/>
              </a:prstGeom>
              <a:blipFill>
                <a:blip r:embed="rId2"/>
                <a:stretch>
                  <a:fillRect l="-1351" t="-2506" b="-546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1716381" y="4990977"/>
                <a:ext cx="5229694" cy="1365374"/>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𝑚𝑠</m:t>
                          </m:r>
                        </m:sub>
                      </m:sSub>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r>
                                <a:rPr lang="en-US" sz="2800" b="0" i="1" smtClean="0">
                                  <a:solidFill>
                                    <a:schemeClr val="tx1"/>
                                  </a:solidFill>
                                  <a:latin typeface="Cambria Math" panose="02040503050406030204" pitchFamily="18" charset="0"/>
                                </a:rPr>
                                <m:t>−</m:t>
                              </m:r>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den>
                          </m:f>
                          <m:nary>
                            <m:naryPr>
                              <m:ctrlPr>
                                <a:rPr lang="en-US" sz="2800" b="0" i="1" smtClean="0">
                                  <a:solidFill>
                                    <a:schemeClr val="tx1"/>
                                  </a:solidFill>
                                  <a:latin typeface="Cambria Math" panose="02040503050406030204" pitchFamily="18" charset="0"/>
                                </a:rPr>
                              </m:ctrlPr>
                            </m:naryPr>
                            <m:sub>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sub>
                            <m:sup>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sup>
                            <m:e>
                              <m:sSup>
                                <m:sSupPr>
                                  <m:ctrlPr>
                                    <a:rPr lang="en-US" sz="2800" b="0" i="1" smtClean="0">
                                      <a:solidFill>
                                        <a:schemeClr val="tx1"/>
                                      </a:solidFill>
                                      <a:latin typeface="Cambria Math" panose="02040503050406030204" pitchFamily="18" charset="0"/>
                                    </a:rPr>
                                  </m:ctrlPr>
                                </m:sSupPr>
                                <m:e>
                                  <m:r>
                                    <a:rPr lang="en-US" sz="2800" b="0" i="1" smtClean="0">
                                      <a:solidFill>
                                        <a:schemeClr val="tx1"/>
                                      </a:solidFill>
                                      <a:latin typeface="Cambria Math" panose="02040503050406030204" pitchFamily="18" charset="0"/>
                                    </a:rPr>
                                    <m:t>𝑦</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𝑡</m:t>
                                  </m:r>
                                  <m:r>
                                    <a:rPr lang="en-US" sz="2800" b="0" i="1" smtClean="0">
                                      <a:solidFill>
                                        <a:schemeClr val="tx1"/>
                                      </a:solidFill>
                                      <a:latin typeface="Cambria Math" panose="02040503050406030204" pitchFamily="18" charset="0"/>
                                    </a:rPr>
                                    <m:t>)</m:t>
                                  </m:r>
                                </m:e>
                                <m:sup>
                                  <m:r>
                                    <a:rPr lang="en-US" sz="2800" b="0" i="1" smtClean="0">
                                      <a:solidFill>
                                        <a:schemeClr val="tx1"/>
                                      </a:solidFill>
                                      <a:latin typeface="Cambria Math" panose="02040503050406030204" pitchFamily="18" charset="0"/>
                                    </a:rPr>
                                    <m:t>2</m:t>
                                  </m:r>
                                </m:sup>
                              </m:sSup>
                              <m:r>
                                <a:rPr lang="en-US" sz="2800" b="0" i="1" smtClean="0">
                                  <a:solidFill>
                                    <a:schemeClr val="tx1"/>
                                  </a:solidFill>
                                  <a:latin typeface="Cambria Math" panose="02040503050406030204" pitchFamily="18" charset="0"/>
                                </a:rPr>
                                <m:t>𝑑𝑡</m:t>
                              </m:r>
                            </m:e>
                          </m:nary>
                        </m:e>
                      </m:rad>
                    </m:oMath>
                  </m:oMathPara>
                </a14:m>
                <a:endParaRPr lang="en-US" sz="2800"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16381" y="4990977"/>
                <a:ext cx="5229694" cy="1365374"/>
              </a:xfrm>
              <a:prstGeom prst="rect">
                <a:avLst/>
              </a:prstGeom>
              <a:blipFill>
                <a:blip r:embed="rId3"/>
                <a:stretch>
                  <a:fillRect/>
                </a:stretch>
              </a:blipFill>
              <a:ln>
                <a:solidFill>
                  <a:schemeClr val="tx1"/>
                </a:solidFill>
              </a:ln>
            </p:spPr>
            <p:txBody>
              <a:bodyPr/>
              <a:lstStyle/>
              <a:p>
                <a:r>
                  <a:rPr lang="en-US">
                    <a:noFill/>
                  </a:rPr>
                  <a:t> </a:t>
                </a:r>
              </a:p>
            </p:txBody>
          </p:sp>
        </mc:Fallback>
      </mc:AlternateContent>
      <p:sp>
        <p:nvSpPr>
          <p:cNvPr id="7" name="Title 1">
            <a:extLst>
              <a:ext uri="{FF2B5EF4-FFF2-40B4-BE49-F238E27FC236}">
                <a16:creationId xmlns:a16="http://schemas.microsoft.com/office/drawing/2014/main" xmlns="" id="{5109D287-D8EA-4B61-B916-C44BC291DD7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16167094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13</a:t>
            </a:fld>
            <a:endParaRPr lang="en-US">
              <a:solidFill>
                <a:schemeClr val="tx1"/>
              </a:solidFill>
            </a:endParaRPr>
          </a:p>
        </p:txBody>
      </p:sp>
      <p:sp>
        <p:nvSpPr>
          <p:cNvPr id="4" name="TextBox 3"/>
          <p:cNvSpPr txBox="1"/>
          <p:nvPr/>
        </p:nvSpPr>
        <p:spPr>
          <a:xfrm>
            <a:off x="253267" y="1210281"/>
            <a:ext cx="6524607" cy="523220"/>
          </a:xfrm>
          <a:prstGeom prst="rect">
            <a:avLst/>
          </a:prstGeom>
          <a:noFill/>
        </p:spPr>
        <p:txBody>
          <a:bodyPr wrap="square" rtlCol="0">
            <a:spAutoFit/>
          </a:bodyPr>
          <a:lstStyle/>
          <a:p>
            <a:r>
              <a:rPr lang="en-US" sz="2800" b="1" u="sng" dirty="0"/>
              <a:t>Discrete Time and Digital Signals</a:t>
            </a:r>
          </a:p>
        </p:txBody>
      </p:sp>
      <p:pic>
        <p:nvPicPr>
          <p:cNvPr id="6" name="Picture 5"/>
          <p:cNvPicPr>
            <a:picLocks noChangeAspect="1"/>
          </p:cNvPicPr>
          <p:nvPr/>
        </p:nvPicPr>
        <p:blipFill>
          <a:blip r:embed="rId2"/>
          <a:stretch>
            <a:fillRect/>
          </a:stretch>
        </p:blipFill>
        <p:spPr>
          <a:xfrm>
            <a:off x="4572785" y="1806525"/>
            <a:ext cx="4571215" cy="4393000"/>
          </a:xfrm>
          <a:prstGeom prst="rect">
            <a:avLst/>
          </a:prstGeom>
        </p:spPr>
      </p:pic>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200" y="2322705"/>
            <a:ext cx="4495800" cy="3943350"/>
          </a:xfrm>
          <a:prstGeom prst="rect">
            <a:avLst/>
          </a:prstGeom>
        </p:spPr>
      </p:pic>
      <p:sp>
        <p:nvSpPr>
          <p:cNvPr id="9" name="TextBox 8"/>
          <p:cNvSpPr txBox="1"/>
          <p:nvPr/>
        </p:nvSpPr>
        <p:spPr>
          <a:xfrm>
            <a:off x="892284" y="6193648"/>
            <a:ext cx="3334870" cy="369332"/>
          </a:xfrm>
          <a:prstGeom prst="rect">
            <a:avLst/>
          </a:prstGeom>
          <a:noFill/>
        </p:spPr>
        <p:txBody>
          <a:bodyPr wrap="square" rtlCol="0">
            <a:spAutoFit/>
          </a:bodyPr>
          <a:lstStyle/>
          <a:p>
            <a:r>
              <a:rPr lang="en-US" b="1" dirty="0"/>
              <a:t>Figure 3: Digital signal plot </a:t>
            </a:r>
          </a:p>
        </p:txBody>
      </p:sp>
      <p:sp>
        <p:nvSpPr>
          <p:cNvPr id="10" name="TextBox 9"/>
          <p:cNvSpPr txBox="1"/>
          <p:nvPr/>
        </p:nvSpPr>
        <p:spPr>
          <a:xfrm>
            <a:off x="4703976" y="6149803"/>
            <a:ext cx="4157005" cy="369332"/>
          </a:xfrm>
          <a:prstGeom prst="rect">
            <a:avLst/>
          </a:prstGeom>
          <a:noFill/>
        </p:spPr>
        <p:txBody>
          <a:bodyPr wrap="square" rtlCol="0">
            <a:spAutoFit/>
          </a:bodyPr>
          <a:lstStyle/>
          <a:p>
            <a:r>
              <a:rPr lang="en-US" b="1" dirty="0"/>
              <a:t>Figure 4: Discrete signal plot [3]</a:t>
            </a:r>
          </a:p>
        </p:txBody>
      </p:sp>
      <p:sp>
        <p:nvSpPr>
          <p:cNvPr id="11" name="Title 1">
            <a:extLst>
              <a:ext uri="{FF2B5EF4-FFF2-40B4-BE49-F238E27FC236}">
                <a16:creationId xmlns:a16="http://schemas.microsoft.com/office/drawing/2014/main" xmlns="" id="{CFBBEAEA-8CD2-4487-94A2-D3932B5B49D1}"/>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205131246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14</a:t>
            </a:fld>
            <a:endParaRPr lang="en-US">
              <a:solidFill>
                <a:schemeClr val="tx1"/>
              </a:solidFill>
            </a:endParaRPr>
          </a:p>
        </p:txBody>
      </p:sp>
      <mc:AlternateContent xmlns:mc="http://schemas.openxmlformats.org/markup-compatibility/2006" xmlns:a14="http://schemas.microsoft.com/office/drawing/2010/main">
        <mc:Choice Requires="a14">
          <p:sp>
            <p:nvSpPr>
              <p:cNvPr id="8" name="TextBox 7"/>
              <p:cNvSpPr txBox="1"/>
              <p:nvPr/>
            </p:nvSpPr>
            <p:spPr>
              <a:xfrm>
                <a:off x="303149" y="2057325"/>
                <a:ext cx="8468139" cy="1384995"/>
              </a:xfrm>
              <a:prstGeom prst="rect">
                <a:avLst/>
              </a:prstGeom>
              <a:noFill/>
            </p:spPr>
            <p:txBody>
              <a:bodyPr wrap="square" rtlCol="0">
                <a:spAutoFit/>
              </a:bodyPr>
              <a:lstStyle/>
              <a:p>
                <a:r>
                  <a:rPr lang="en-US" sz="2800" dirty="0">
                    <a:solidFill>
                      <a:schemeClr val="tx1"/>
                    </a:solidFill>
                  </a:rPr>
                  <a:t>A time dependent analog signal </a:t>
                </a:r>
                <a14:m>
                  <m:oMath xmlns:m="http://schemas.openxmlformats.org/officeDocument/2006/math">
                    <m:r>
                      <a:rPr lang="en-US" sz="2800" b="0" i="1" smtClean="0">
                        <a:solidFill>
                          <a:schemeClr val="tx1"/>
                        </a:solidFill>
                        <a:latin typeface="Cambria Math" panose="02040503050406030204" pitchFamily="18" charset="0"/>
                      </a:rPr>
                      <m:t>𝑦</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𝑡</m:t>
                    </m:r>
                    <m:r>
                      <a:rPr lang="en-US" sz="2800" b="0" i="1" smtClean="0">
                        <a:solidFill>
                          <a:schemeClr val="tx1"/>
                        </a:solidFill>
                        <a:latin typeface="Cambria Math" panose="02040503050406030204" pitchFamily="18" charset="0"/>
                      </a:rPr>
                      <m:t>)</m:t>
                    </m:r>
                  </m:oMath>
                </a14:m>
                <a:r>
                  <a:rPr lang="en-US" sz="2800" dirty="0">
                    <a:solidFill>
                      <a:schemeClr val="tx1"/>
                    </a:solidFill>
                  </a:rPr>
                  <a:t> can be represented by a discrete set of </a:t>
                </a:r>
                <a14:m>
                  <m:oMath xmlns:m="http://schemas.openxmlformats.org/officeDocument/2006/math">
                    <m:r>
                      <a:rPr lang="en-US" sz="2800" b="0" i="1" smtClean="0">
                        <a:solidFill>
                          <a:schemeClr val="tx1"/>
                        </a:solidFill>
                        <a:latin typeface="Cambria Math" panose="02040503050406030204" pitchFamily="18" charset="0"/>
                      </a:rPr>
                      <m:t>𝑁</m:t>
                    </m:r>
                  </m:oMath>
                </a14:m>
                <a:r>
                  <a:rPr lang="en-US" sz="2800" dirty="0">
                    <a:solidFill>
                      <a:schemeClr val="tx1"/>
                    </a:solidFill>
                  </a:rPr>
                  <a:t> values over a time period of </a:t>
                </a:r>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1</m:t>
                        </m:r>
                      </m:sub>
                    </m:sSub>
                  </m:oMath>
                </a14:m>
                <a:r>
                  <a:rPr lang="en-US" sz="2800" dirty="0">
                    <a:solidFill>
                      <a:schemeClr val="tx1"/>
                    </a:solidFill>
                  </a:rPr>
                  <a:t> to </a:t>
                </a:r>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𝑡</m:t>
                        </m:r>
                      </m:e>
                      <m:sub>
                        <m:r>
                          <a:rPr lang="en-US" sz="2800" b="0" i="1" smtClean="0">
                            <a:solidFill>
                              <a:schemeClr val="tx1"/>
                            </a:solidFill>
                            <a:latin typeface="Cambria Math" panose="02040503050406030204" pitchFamily="18" charset="0"/>
                          </a:rPr>
                          <m:t>2</m:t>
                        </m:r>
                      </m:sub>
                    </m:sSub>
                  </m:oMath>
                </a14:m>
                <a:r>
                  <a:rPr lang="en-US" sz="2800" dirty="0">
                    <a:solidFill>
                      <a:schemeClr val="tx1"/>
                    </a:solidFill>
                  </a:rPr>
                  <a:t> [1].</a:t>
                </a:r>
              </a:p>
            </p:txBody>
          </p:sp>
        </mc:Choice>
        <mc:Fallback xmlns="">
          <p:sp>
            <p:nvSpPr>
              <p:cNvPr id="8" name="TextBox 7"/>
              <p:cNvSpPr txBox="1">
                <a:spLocks noRot="1" noChangeAspect="1" noMove="1" noResize="1" noEditPoints="1" noAdjustHandles="1" noChangeArrowheads="1" noChangeShapeType="1" noTextEdit="1"/>
              </p:cNvSpPr>
              <p:nvPr/>
            </p:nvSpPr>
            <p:spPr>
              <a:xfrm>
                <a:off x="303149" y="2057325"/>
                <a:ext cx="8468139" cy="1384995"/>
              </a:xfrm>
              <a:prstGeom prst="rect">
                <a:avLst/>
              </a:prstGeom>
              <a:blipFill>
                <a:blip r:embed="rId2"/>
                <a:stretch>
                  <a:fillRect l="-1512" t="-4386" b="-109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1756375" y="3699008"/>
                <a:ext cx="4725569" cy="523220"/>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𝑖</m:t>
                          </m:r>
                        </m:sub>
                      </m:sSub>
                      <m:r>
                        <a:rPr lang="en-US" sz="2800" b="0" i="1" smtClean="0">
                          <a:solidFill>
                            <a:schemeClr val="tx1"/>
                          </a:solidFill>
                          <a:latin typeface="Cambria Math" panose="02040503050406030204" pitchFamily="18" charset="0"/>
                        </a:rPr>
                        <m:t>=</m:t>
                      </m:r>
                      <m:r>
                        <m:rPr>
                          <m:sty m:val="p"/>
                        </m:rPr>
                        <a:rPr lang="en-US" sz="2800" b="0" i="0" smtClean="0">
                          <a:solidFill>
                            <a:schemeClr val="tx1"/>
                          </a:solidFill>
                          <a:latin typeface="Cambria Math" panose="02040503050406030204" pitchFamily="18" charset="0"/>
                        </a:rPr>
                        <m:t>y</m:t>
                      </m:r>
                      <m:d>
                        <m:dPr>
                          <m:ctrlPr>
                            <a:rPr lang="en-US" sz="2800" b="0" i="1" smtClean="0">
                              <a:solidFill>
                                <a:schemeClr val="tx1"/>
                              </a:solidFill>
                              <a:latin typeface="Cambria Math" panose="02040503050406030204" pitchFamily="18" charset="0"/>
                            </a:rPr>
                          </m:ctrlPr>
                        </m:dPr>
                        <m:e>
                          <m:r>
                            <m:rPr>
                              <m:sty m:val="p"/>
                            </m:rPr>
                            <a:rPr lang="en-US" sz="2800" b="0" i="0" smtClean="0">
                              <a:solidFill>
                                <a:schemeClr val="tx1"/>
                              </a:solidFill>
                              <a:latin typeface="Cambria Math" panose="02040503050406030204" pitchFamily="18" charset="0"/>
                            </a:rPr>
                            <m:t>t</m:t>
                          </m:r>
                        </m:e>
                      </m:d>
                      <m:r>
                        <a:rPr lang="en-US" sz="2800" b="0" i="1" smtClean="0">
                          <a:solidFill>
                            <a:schemeClr val="tx1"/>
                          </a:solidFill>
                          <a:latin typeface="Cambria Math" panose="02040503050406030204" pitchFamily="18" charset="0"/>
                        </a:rPr>
                        <m:t>∗</m:t>
                      </m:r>
                      <m:r>
                        <m:rPr>
                          <m:sty m:val="p"/>
                        </m:rPr>
                        <a:rPr lang="el-GR" sz="2800" b="0" i="1" smtClean="0">
                          <a:solidFill>
                            <a:schemeClr val="tx1"/>
                          </a:solidFill>
                          <a:latin typeface="Cambria Math" panose="02040503050406030204" pitchFamily="18" charset="0"/>
                        </a:rPr>
                        <m:t>δ</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𝑡</m:t>
                      </m:r>
                      <m:r>
                        <a:rPr lang="en-US" sz="2800" b="0" i="1" smtClean="0">
                          <a:solidFill>
                            <a:schemeClr val="tx1"/>
                          </a:solidFill>
                          <a:latin typeface="Cambria Math" panose="02040503050406030204" pitchFamily="18" charset="0"/>
                        </a:rPr>
                        <m:t>−</m:t>
                      </m:r>
                      <m:r>
                        <a:rPr lang="en-US" sz="2800" b="0" i="1" smtClean="0">
                          <a:solidFill>
                            <a:schemeClr val="tx1"/>
                          </a:solidFill>
                          <a:latin typeface="Cambria Math" panose="02040503050406030204" pitchFamily="18" charset="0"/>
                        </a:rPr>
                        <m:t>𝑟</m:t>
                      </m:r>
                      <m:r>
                        <m:rPr>
                          <m:sty m:val="p"/>
                        </m:rPr>
                        <a:rPr lang="el-GR" sz="2800" b="0" i="1" smtClean="0">
                          <a:solidFill>
                            <a:schemeClr val="tx1"/>
                          </a:solidFill>
                          <a:latin typeface="Cambria Math" panose="02040503050406030204" pitchFamily="18" charset="0"/>
                        </a:rPr>
                        <m:t>δ</m:t>
                      </m:r>
                      <m:r>
                        <a:rPr lang="en-US" sz="2800" b="0" i="1" smtClean="0">
                          <a:solidFill>
                            <a:schemeClr val="tx1"/>
                          </a:solidFill>
                          <a:latin typeface="Cambria Math" panose="02040503050406030204" pitchFamily="18" charset="0"/>
                        </a:rPr>
                        <m:t>)</m:t>
                      </m:r>
                    </m:oMath>
                  </m:oMathPara>
                </a14:m>
                <a:endParaRPr lang="en-US" sz="2800" dirty="0">
                  <a:solidFill>
                    <a:schemeClr val="tx1"/>
                  </a:solidFill>
                </a:endParaRPr>
              </a:p>
            </p:txBody>
          </p:sp>
        </mc:Choice>
        <mc:Fallback xmlns="">
          <p:sp>
            <p:nvSpPr>
              <p:cNvPr id="9" name="TextBox 8"/>
              <p:cNvSpPr txBox="1">
                <a:spLocks noRot="1" noChangeAspect="1" noMove="1" noResize="1" noEditPoints="1" noAdjustHandles="1" noChangeArrowheads="1" noChangeShapeType="1" noTextEdit="1"/>
              </p:cNvSpPr>
              <p:nvPr/>
            </p:nvSpPr>
            <p:spPr>
              <a:xfrm>
                <a:off x="1756375" y="3699008"/>
                <a:ext cx="4725569" cy="523220"/>
              </a:xfrm>
              <a:prstGeom prst="rect">
                <a:avLst/>
              </a:prstGeom>
              <a:blipFill>
                <a:blip r:embed="rId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361208" y="4619336"/>
                <a:ext cx="6965724" cy="1815882"/>
              </a:xfrm>
              <a:prstGeom prst="rect">
                <a:avLst/>
              </a:prstGeom>
              <a:noFill/>
            </p:spPr>
            <p:txBody>
              <a:bodyPr wrap="square" rtlCol="0">
                <a:spAutoFit/>
              </a:bodyPr>
              <a:lstStyle/>
              <a:p>
                <a:pPr algn="just"/>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𝑖</m:t>
                        </m:r>
                      </m:sub>
                    </m:sSub>
                  </m:oMath>
                </a14:m>
                <a:r>
                  <a:rPr lang="en-US" sz="2800" dirty="0">
                    <a:solidFill>
                      <a:schemeClr val="tx1"/>
                    </a:solidFill>
                  </a:rPr>
                  <a:t>:is a discrete number in the data set [1]</a:t>
                </a:r>
              </a:p>
              <a:p>
                <a:pPr algn="just"/>
                <a14:m>
                  <m:oMath xmlns:m="http://schemas.openxmlformats.org/officeDocument/2006/math">
                    <m:r>
                      <a:rPr lang="en-US" sz="2800" i="1">
                        <a:solidFill>
                          <a:schemeClr val="tx1"/>
                        </a:solidFill>
                        <a:latin typeface="Cambria Math" panose="02040503050406030204" pitchFamily="18" charset="0"/>
                      </a:rPr>
                      <m:t>𝑦</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𝑡</m:t>
                    </m:r>
                    <m:r>
                      <a:rPr lang="en-US" sz="2800" i="1">
                        <a:solidFill>
                          <a:schemeClr val="tx1"/>
                        </a:solidFill>
                        <a:latin typeface="Cambria Math" panose="02040503050406030204" pitchFamily="18" charset="0"/>
                      </a:rPr>
                      <m:t>)</m:t>
                    </m:r>
                  </m:oMath>
                </a14:m>
                <a:r>
                  <a:rPr lang="en-US" sz="2800" dirty="0">
                    <a:solidFill>
                      <a:schemeClr val="tx1"/>
                    </a:solidFill>
                  </a:rPr>
                  <a:t>: analog time- dependent signal [1]</a:t>
                </a:r>
              </a:p>
              <a:p>
                <a:pPr algn="just"/>
                <a14:m>
                  <m:oMath xmlns:m="http://schemas.openxmlformats.org/officeDocument/2006/math">
                    <m:r>
                      <m:rPr>
                        <m:sty m:val="p"/>
                      </m:rPr>
                      <a:rPr lang="el-GR" sz="2800" i="1">
                        <a:solidFill>
                          <a:schemeClr val="tx1"/>
                        </a:solidFill>
                        <a:latin typeface="Cambria Math" panose="02040503050406030204" pitchFamily="18" charset="0"/>
                      </a:rPr>
                      <m:t>δ</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𝑡</m:t>
                    </m:r>
                    <m:r>
                      <a:rPr lang="en-US" sz="2800" i="1">
                        <a:solidFill>
                          <a:schemeClr val="tx1"/>
                        </a:solidFill>
                        <a:latin typeface="Cambria Math" panose="02040503050406030204" pitchFamily="18" charset="0"/>
                      </a:rPr>
                      <m:t>−</m:t>
                    </m:r>
                    <m:r>
                      <a:rPr lang="en-US" sz="2800" i="1">
                        <a:solidFill>
                          <a:schemeClr val="tx1"/>
                        </a:solidFill>
                        <a:latin typeface="Cambria Math" panose="02040503050406030204" pitchFamily="18" charset="0"/>
                      </a:rPr>
                      <m:t>𝑟</m:t>
                    </m:r>
                    <m:r>
                      <m:rPr>
                        <m:sty m:val="p"/>
                      </m:rPr>
                      <a:rPr lang="el-GR" sz="2800" i="1">
                        <a:solidFill>
                          <a:schemeClr val="tx1"/>
                        </a:solidFill>
                        <a:latin typeface="Cambria Math" panose="02040503050406030204" pitchFamily="18" charset="0"/>
                      </a:rPr>
                      <m:t>δ</m:t>
                    </m:r>
                    <m:r>
                      <a:rPr lang="en-US" sz="2800" i="1">
                        <a:solidFill>
                          <a:schemeClr val="tx1"/>
                        </a:solidFill>
                        <a:latin typeface="Cambria Math" panose="02040503050406030204" pitchFamily="18" charset="0"/>
                      </a:rPr>
                      <m:t>)</m:t>
                    </m:r>
                  </m:oMath>
                </a14:m>
                <a:r>
                  <a:rPr lang="en-US" sz="2800" dirty="0">
                    <a:solidFill>
                      <a:schemeClr val="tx1"/>
                    </a:solidFill>
                  </a:rPr>
                  <a:t>: delayed unit impulse function [1]</a:t>
                </a:r>
              </a:p>
              <a:p>
                <a:pPr algn="just"/>
                <a14:m>
                  <m:oMath xmlns:m="http://schemas.openxmlformats.org/officeDocument/2006/math">
                    <m:r>
                      <m:rPr>
                        <m:sty m:val="p"/>
                      </m:rPr>
                      <a:rPr lang="el-GR" sz="2800" i="1" smtClean="0">
                        <a:solidFill>
                          <a:schemeClr val="tx1"/>
                        </a:solidFill>
                        <a:latin typeface="Cambria Math" panose="02040503050406030204" pitchFamily="18" charset="0"/>
                      </a:rPr>
                      <m:t>δ</m:t>
                    </m:r>
                    <m:r>
                      <a:rPr lang="en-US" sz="2800" b="0" i="1" smtClean="0">
                        <a:solidFill>
                          <a:schemeClr val="tx1"/>
                        </a:solidFill>
                        <a:latin typeface="Cambria Math" panose="02040503050406030204" pitchFamily="18" charset="0"/>
                      </a:rPr>
                      <m:t>𝑡</m:t>
                    </m:r>
                  </m:oMath>
                </a14:m>
                <a:r>
                  <a:rPr lang="en-US" sz="2800" dirty="0">
                    <a:solidFill>
                      <a:schemeClr val="tx1"/>
                    </a:solidFill>
                  </a:rPr>
                  <a:t>: sample time increment [1] </a:t>
                </a:r>
              </a:p>
            </p:txBody>
          </p:sp>
        </mc:Choice>
        <mc:Fallback xmlns="">
          <p:sp>
            <p:nvSpPr>
              <p:cNvPr id="10" name="TextBox 9"/>
              <p:cNvSpPr txBox="1">
                <a:spLocks noRot="1" noChangeAspect="1" noMove="1" noResize="1" noEditPoints="1" noAdjustHandles="1" noChangeArrowheads="1" noChangeShapeType="1" noTextEdit="1"/>
              </p:cNvSpPr>
              <p:nvPr/>
            </p:nvSpPr>
            <p:spPr>
              <a:xfrm>
                <a:off x="361208" y="4619336"/>
                <a:ext cx="6965724" cy="1815882"/>
              </a:xfrm>
              <a:prstGeom prst="rect">
                <a:avLst/>
              </a:prstGeom>
              <a:blipFill>
                <a:blip r:embed="rId4"/>
                <a:stretch>
                  <a:fillRect t="-3691" r="-525" b="-8389"/>
                </a:stretch>
              </a:blipFill>
            </p:spPr>
            <p:txBody>
              <a:bodyPr/>
              <a:lstStyle/>
              <a:p>
                <a:r>
                  <a:rPr lang="en-US">
                    <a:noFill/>
                  </a:rPr>
                  <a:t> </a:t>
                </a:r>
              </a:p>
            </p:txBody>
          </p:sp>
        </mc:Fallback>
      </mc:AlternateContent>
      <p:sp>
        <p:nvSpPr>
          <p:cNvPr id="11" name="Title 1">
            <a:extLst>
              <a:ext uri="{FF2B5EF4-FFF2-40B4-BE49-F238E27FC236}">
                <a16:creationId xmlns:a16="http://schemas.microsoft.com/office/drawing/2014/main" xmlns="" id="{053857D5-68A9-4CC9-A5C6-CF464A462A28}"/>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
        <p:nvSpPr>
          <p:cNvPr id="12" name="TextBox 11">
            <a:extLst>
              <a:ext uri="{FF2B5EF4-FFF2-40B4-BE49-F238E27FC236}">
                <a16:creationId xmlns:a16="http://schemas.microsoft.com/office/drawing/2014/main" xmlns="" id="{A3C864EB-20A1-4BAC-B5C9-54D83039D45B}"/>
              </a:ext>
            </a:extLst>
          </p:cNvPr>
          <p:cNvSpPr txBox="1"/>
          <p:nvPr/>
        </p:nvSpPr>
        <p:spPr>
          <a:xfrm>
            <a:off x="253267" y="1210281"/>
            <a:ext cx="6524607" cy="523220"/>
          </a:xfrm>
          <a:prstGeom prst="rect">
            <a:avLst/>
          </a:prstGeom>
          <a:noFill/>
        </p:spPr>
        <p:txBody>
          <a:bodyPr wrap="square" rtlCol="0">
            <a:spAutoFit/>
          </a:bodyPr>
          <a:lstStyle/>
          <a:p>
            <a:r>
              <a:rPr lang="en-US" sz="2800" b="1" u="sng" dirty="0"/>
              <a:t>Discrete Time and Digital Signals</a:t>
            </a:r>
          </a:p>
        </p:txBody>
      </p:sp>
    </p:spTree>
    <p:extLst>
      <p:ext uri="{BB962C8B-B14F-4D97-AF65-F5344CB8AC3E}">
        <p14:creationId xmlns:p14="http://schemas.microsoft.com/office/powerpoint/2010/main" val="212658109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15</a:t>
            </a:fld>
            <a:endParaRPr lang="en-US">
              <a:solidFill>
                <a:schemeClr val="tx1"/>
              </a:solidFill>
            </a:endParaRPr>
          </a:p>
        </p:txBody>
      </p:sp>
      <p:sp>
        <p:nvSpPr>
          <p:cNvPr id="3" name="TextBox 2"/>
          <p:cNvSpPr txBox="1"/>
          <p:nvPr/>
        </p:nvSpPr>
        <p:spPr>
          <a:xfrm>
            <a:off x="253267" y="1783540"/>
            <a:ext cx="8812696" cy="1384995"/>
          </a:xfrm>
          <a:prstGeom prst="rect">
            <a:avLst/>
          </a:prstGeom>
          <a:noFill/>
        </p:spPr>
        <p:txBody>
          <a:bodyPr wrap="square" rtlCol="0">
            <a:spAutoFit/>
          </a:bodyPr>
          <a:lstStyle/>
          <a:p>
            <a:r>
              <a:rPr lang="en-US" sz="2800" dirty="0"/>
              <a:t>For either a discrete signal or a digital signal, the mean value  equation and the root mean square equation is given below [1]</a:t>
            </a:r>
          </a:p>
        </p:txBody>
      </p:sp>
      <mc:AlternateContent xmlns:mc="http://schemas.openxmlformats.org/markup-compatibility/2006" xmlns:a14="http://schemas.microsoft.com/office/drawing/2010/main">
        <mc:Choice Requires="a14">
          <p:sp>
            <p:nvSpPr>
              <p:cNvPr id="4" name="Rectangle 3"/>
              <p:cNvSpPr/>
              <p:nvPr/>
            </p:nvSpPr>
            <p:spPr>
              <a:xfrm>
                <a:off x="262057" y="3342134"/>
                <a:ext cx="2244631" cy="1304268"/>
              </a:xfrm>
              <a:prstGeom prst="rect">
                <a:avLst/>
              </a:prstGeom>
              <a:ln>
                <a:solidFill>
                  <a:schemeClr val="tx1"/>
                </a:solidFill>
              </a:ln>
            </p:spPr>
            <p:txBody>
              <a:bodyPr wrap="square">
                <a:spAutoFit/>
              </a:bodyPr>
              <a:lstStyle/>
              <a:p>
                <a:pPr/>
                <a14:m>
                  <m:oMathPara xmlns:m="http://schemas.openxmlformats.org/officeDocument/2006/math">
                    <m:oMathParaPr>
                      <m:jc m:val="left"/>
                    </m:oMathParaPr>
                    <m:oMath xmlns:m="http://schemas.openxmlformats.org/officeDocument/2006/math">
                      <m:r>
                        <a:rPr lang="en-US" sz="2800" i="1" smtClean="0">
                          <a:solidFill>
                            <a:schemeClr val="tx1"/>
                          </a:solidFill>
                          <a:latin typeface="Cambria Math" panose="02040503050406030204" pitchFamily="18" charset="0"/>
                        </a:rPr>
                        <m:t>ȳ</m:t>
                      </m:r>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𝑁</m:t>
                          </m:r>
                        </m:den>
                      </m:f>
                      <m:nary>
                        <m:naryPr>
                          <m:chr m:val="∑"/>
                          <m:ctrlPr>
                            <a:rPr lang="en-US" sz="2800" b="0" i="1" smtClean="0">
                              <a:solidFill>
                                <a:schemeClr val="tx1"/>
                              </a:solidFill>
                              <a:latin typeface="Cambria Math" panose="02040503050406030204" pitchFamily="18" charset="0"/>
                            </a:rPr>
                          </m:ctrlPr>
                        </m:naryPr>
                        <m:sub>
                          <m:r>
                            <m:rPr>
                              <m:brk m:alnAt="23"/>
                            </m:rPr>
                            <a:rPr lang="en-US" sz="2800" b="0" i="1" smtClean="0">
                              <a:solidFill>
                                <a:schemeClr val="tx1"/>
                              </a:solidFill>
                              <a:latin typeface="Cambria Math" panose="02040503050406030204" pitchFamily="18" charset="0"/>
                            </a:rPr>
                            <m:t>𝑖</m:t>
                          </m:r>
                          <m:r>
                            <a:rPr lang="en-US" sz="2800" b="0" i="1" smtClean="0">
                              <a:solidFill>
                                <a:schemeClr val="tx1"/>
                              </a:solidFill>
                              <a:latin typeface="Cambria Math" panose="02040503050406030204" pitchFamily="18" charset="0"/>
                            </a:rPr>
                            <m:t>=0</m:t>
                          </m:r>
                        </m:sub>
                        <m:sup>
                          <m:r>
                            <a:rPr lang="en-US" sz="2800" b="0" i="1" smtClean="0">
                              <a:solidFill>
                                <a:schemeClr val="tx1"/>
                              </a:solidFill>
                              <a:latin typeface="Cambria Math" panose="02040503050406030204" pitchFamily="18" charset="0"/>
                            </a:rPr>
                            <m:t>𝑁</m:t>
                          </m:r>
                          <m:r>
                            <a:rPr lang="en-US" sz="2800" b="0" i="1" smtClean="0">
                              <a:solidFill>
                                <a:schemeClr val="tx1"/>
                              </a:solidFill>
                              <a:latin typeface="Cambria Math" panose="02040503050406030204" pitchFamily="18" charset="0"/>
                            </a:rPr>
                            <m:t>−1</m:t>
                          </m:r>
                        </m:sup>
                        <m:e>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𝑖</m:t>
                              </m:r>
                            </m:sub>
                          </m:sSub>
                        </m:e>
                      </m:nary>
                    </m:oMath>
                  </m:oMathPara>
                </a14:m>
                <a:endParaRPr lang="en-US" sz="2800" dirty="0">
                  <a:solidFill>
                    <a:schemeClr val="tx1"/>
                  </a:solidFill>
                </a:endParaRPr>
              </a:p>
            </p:txBody>
          </p:sp>
        </mc:Choice>
        <mc:Fallback xmlns="">
          <p:sp>
            <p:nvSpPr>
              <p:cNvPr id="4" name="Rectangle 3"/>
              <p:cNvSpPr>
                <a:spLocks noRot="1" noChangeAspect="1" noMove="1" noResize="1" noEditPoints="1" noAdjustHandles="1" noChangeArrowheads="1" noChangeShapeType="1" noTextEdit="1"/>
              </p:cNvSpPr>
              <p:nvPr/>
            </p:nvSpPr>
            <p:spPr>
              <a:xfrm>
                <a:off x="262057" y="3342134"/>
                <a:ext cx="2244631" cy="1304268"/>
              </a:xfrm>
              <a:prstGeom prst="rect">
                <a:avLst/>
              </a:prstGeom>
              <a:blipFill>
                <a:blip r:embed="rId2"/>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TextBox 4"/>
              <p:cNvSpPr txBox="1"/>
              <p:nvPr/>
            </p:nvSpPr>
            <p:spPr>
              <a:xfrm>
                <a:off x="2679310" y="3400932"/>
                <a:ext cx="7049152" cy="1384995"/>
              </a:xfrm>
              <a:prstGeom prst="rect">
                <a:avLst/>
              </a:prstGeom>
              <a:noFill/>
            </p:spPr>
            <p:txBody>
              <a:bodyPr wrap="square" rtlCol="0">
                <a:spAutoFit/>
              </a:bodyPr>
              <a:lstStyle/>
              <a:p>
                <a14:m>
                  <m:oMath xmlns:m="http://schemas.openxmlformats.org/officeDocument/2006/math">
                    <m:sSub>
                      <m:sSubPr>
                        <m:ctrlPr>
                          <a:rPr lang="en-US" sz="2700" i="1" smtClean="0">
                            <a:solidFill>
                              <a:schemeClr val="tx1"/>
                            </a:solidFill>
                            <a:latin typeface="Cambria Math" panose="02040503050406030204" pitchFamily="18" charset="0"/>
                          </a:rPr>
                        </m:ctrlPr>
                      </m:sSubPr>
                      <m:e>
                        <m:r>
                          <a:rPr lang="en-US" sz="2700" b="0" i="1" smtClean="0">
                            <a:solidFill>
                              <a:schemeClr val="tx1"/>
                            </a:solidFill>
                            <a:latin typeface="Cambria Math" panose="02040503050406030204" pitchFamily="18" charset="0"/>
                          </a:rPr>
                          <m:t>𝑦</m:t>
                        </m:r>
                      </m:e>
                      <m:sub>
                        <m:r>
                          <a:rPr lang="en-US" sz="2700" b="0" i="1" smtClean="0">
                            <a:solidFill>
                              <a:schemeClr val="tx1"/>
                            </a:solidFill>
                            <a:latin typeface="Cambria Math" panose="02040503050406030204" pitchFamily="18" charset="0"/>
                          </a:rPr>
                          <m:t>𝑖</m:t>
                        </m:r>
                      </m:sub>
                    </m:sSub>
                  </m:oMath>
                </a14:m>
                <a:r>
                  <a:rPr lang="en-US" sz="2700" dirty="0">
                    <a:solidFill>
                      <a:schemeClr val="tx1"/>
                    </a:solidFill>
                  </a:rPr>
                  <a:t>: is a discrete number in the data set [1]</a:t>
                </a:r>
              </a:p>
              <a:p>
                <a14:m>
                  <m:oMath xmlns:m="http://schemas.openxmlformats.org/officeDocument/2006/math">
                    <m:r>
                      <a:rPr lang="en-US" sz="2700" i="1">
                        <a:latin typeface="Cambria Math" panose="02040503050406030204" pitchFamily="18" charset="0"/>
                      </a:rPr>
                      <m:t>𝑁</m:t>
                    </m:r>
                  </m:oMath>
                </a14:m>
                <a:r>
                  <a:rPr lang="en-US" sz="2700" dirty="0"/>
                  <a:t>: number of values [1]</a:t>
                </a:r>
              </a:p>
              <a:p>
                <a:endParaRPr lang="en-US" sz="27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2679310" y="3400932"/>
                <a:ext cx="7049152" cy="1384995"/>
              </a:xfrm>
              <a:prstGeom prst="rect">
                <a:avLst/>
              </a:prstGeom>
              <a:blipFill>
                <a:blip r:embed="rId3"/>
                <a:stretch>
                  <a:fillRect t="-3965"/>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666345" y="5286275"/>
                <a:ext cx="5265552" cy="954107"/>
              </a:xfrm>
              <a:prstGeom prst="rect">
                <a:avLst/>
              </a:prstGeom>
              <a:noFill/>
            </p:spPr>
            <p:txBody>
              <a:bodyPr wrap="square" rtlCol="0">
                <a:spAutoFit/>
              </a:bodyPr>
              <a:lstStyle/>
              <a:p>
                <a14:m>
                  <m:oMath xmlns:m="http://schemas.openxmlformats.org/officeDocument/2006/math">
                    <m:sSub>
                      <m:sSubPr>
                        <m:ctrlPr>
                          <a:rPr lang="en-US" sz="2700" i="1" smtClean="0">
                            <a:solidFill>
                              <a:schemeClr val="tx1"/>
                            </a:solidFill>
                            <a:latin typeface="Cambria Math" panose="02040503050406030204" pitchFamily="18" charset="0"/>
                          </a:rPr>
                        </m:ctrlPr>
                      </m:sSubPr>
                      <m:e>
                        <m:r>
                          <a:rPr lang="en-US" sz="2700" b="0" i="1" smtClean="0">
                            <a:solidFill>
                              <a:schemeClr val="tx1"/>
                            </a:solidFill>
                            <a:latin typeface="Cambria Math" panose="02040503050406030204" pitchFamily="18" charset="0"/>
                          </a:rPr>
                          <m:t>𝑦</m:t>
                        </m:r>
                      </m:e>
                      <m:sub>
                        <m:r>
                          <a:rPr lang="en-US" sz="2700" b="0" i="1" smtClean="0">
                            <a:solidFill>
                              <a:schemeClr val="tx1"/>
                            </a:solidFill>
                            <a:latin typeface="Cambria Math" panose="02040503050406030204" pitchFamily="18" charset="0"/>
                          </a:rPr>
                          <m:t>𝑟𝑚𝑠</m:t>
                        </m:r>
                      </m:sub>
                    </m:sSub>
                  </m:oMath>
                </a14:m>
                <a:r>
                  <a:rPr lang="en-US" sz="2700" dirty="0">
                    <a:solidFill>
                      <a:schemeClr val="tx1"/>
                    </a:solidFill>
                  </a:rPr>
                  <a:t>: the root means square of discrete time or digital signal [1]  </a:t>
                </a:r>
              </a:p>
            </p:txBody>
          </p:sp>
        </mc:Choice>
        <mc:Fallback xmlns="">
          <p:sp>
            <p:nvSpPr>
              <p:cNvPr id="8" name="TextBox 7"/>
              <p:cNvSpPr txBox="1">
                <a:spLocks noRot="1" noChangeAspect="1" noMove="1" noResize="1" noEditPoints="1" noAdjustHandles="1" noChangeArrowheads="1" noChangeShapeType="1" noTextEdit="1"/>
              </p:cNvSpPr>
              <p:nvPr/>
            </p:nvSpPr>
            <p:spPr>
              <a:xfrm>
                <a:off x="3666345" y="5286275"/>
                <a:ext cx="5265552" cy="954107"/>
              </a:xfrm>
              <a:prstGeom prst="rect">
                <a:avLst/>
              </a:prstGeom>
              <a:blipFill>
                <a:blip r:embed="rId4"/>
                <a:stretch>
                  <a:fillRect l="-2199" t="-5732" r="-463" b="-1273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262057" y="5111195"/>
                <a:ext cx="3072503" cy="1304268"/>
              </a:xfrm>
              <a:prstGeom prst="rect">
                <a:avLst/>
              </a:prstGeom>
              <a:ln>
                <a:solidFill>
                  <a:schemeClr val="tx1"/>
                </a:solidFill>
              </a:ln>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r>
                            <a:rPr lang="en-US" sz="2800" b="0" i="1" smtClean="0">
                              <a:solidFill>
                                <a:schemeClr val="tx1"/>
                              </a:solidFill>
                              <a:latin typeface="Cambria Math" panose="02040503050406030204" pitchFamily="18" charset="0"/>
                            </a:rPr>
                            <m:t>𝑟𝑚𝑠</m:t>
                          </m:r>
                        </m:sub>
                      </m:sSub>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𝑁</m:t>
                          </m:r>
                        </m:den>
                      </m:f>
                      <m:nary>
                        <m:naryPr>
                          <m:chr m:val="∑"/>
                          <m:ctrlPr>
                            <a:rPr lang="en-US" sz="2800" b="0" i="1" smtClean="0">
                              <a:solidFill>
                                <a:schemeClr val="tx1"/>
                              </a:solidFill>
                              <a:latin typeface="Cambria Math" panose="02040503050406030204" pitchFamily="18" charset="0"/>
                            </a:rPr>
                          </m:ctrlPr>
                        </m:naryPr>
                        <m:sub>
                          <m:r>
                            <m:rPr>
                              <m:brk m:alnAt="23"/>
                            </m:rPr>
                            <a:rPr lang="en-US" sz="2800" b="0" i="1" smtClean="0">
                              <a:solidFill>
                                <a:schemeClr val="tx1"/>
                              </a:solidFill>
                              <a:latin typeface="Cambria Math" panose="02040503050406030204" pitchFamily="18" charset="0"/>
                            </a:rPr>
                            <m:t>𝑖</m:t>
                          </m:r>
                          <m:r>
                            <a:rPr lang="en-US" sz="2800" b="0" i="1" smtClean="0">
                              <a:solidFill>
                                <a:schemeClr val="tx1"/>
                              </a:solidFill>
                              <a:latin typeface="Cambria Math" panose="02040503050406030204" pitchFamily="18" charset="0"/>
                            </a:rPr>
                            <m:t>=0</m:t>
                          </m:r>
                        </m:sub>
                        <m:sup>
                          <m:r>
                            <a:rPr lang="en-US" sz="2800" b="0" i="1" smtClean="0">
                              <a:solidFill>
                                <a:schemeClr val="tx1"/>
                              </a:solidFill>
                              <a:latin typeface="Cambria Math" panose="02040503050406030204" pitchFamily="18" charset="0"/>
                            </a:rPr>
                            <m:t>𝑁</m:t>
                          </m:r>
                          <m:r>
                            <a:rPr lang="en-US" sz="2800" b="0" i="1" smtClean="0">
                              <a:solidFill>
                                <a:schemeClr val="tx1"/>
                              </a:solidFill>
                              <a:latin typeface="Cambria Math" panose="02040503050406030204" pitchFamily="18" charset="0"/>
                            </a:rPr>
                            <m:t>−1</m:t>
                          </m:r>
                        </m:sup>
                        <m:e>
                          <m:sSub>
                            <m:sSubPr>
                              <m:ctrlPr>
                                <a:rPr lang="en-US" sz="2800" b="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𝑦</m:t>
                              </m:r>
                            </m:e>
                            <m:sub>
                              <m:sSup>
                                <m:sSupPr>
                                  <m:ctrlPr>
                                    <a:rPr lang="en-US" sz="2800" b="0" i="1" smtClean="0">
                                      <a:solidFill>
                                        <a:schemeClr val="tx1"/>
                                      </a:solidFill>
                                      <a:latin typeface="Cambria Math" panose="02040503050406030204" pitchFamily="18" charset="0"/>
                                    </a:rPr>
                                  </m:ctrlPr>
                                </m:sSupPr>
                                <m:e>
                                  <m:r>
                                    <a:rPr lang="en-US" sz="2800" b="0" i="1" smtClean="0">
                                      <a:solidFill>
                                        <a:schemeClr val="tx1"/>
                                      </a:solidFill>
                                      <a:latin typeface="Cambria Math" panose="02040503050406030204" pitchFamily="18" charset="0"/>
                                    </a:rPr>
                                    <m:t>𝑖</m:t>
                                  </m:r>
                                </m:e>
                                <m:sup>
                                  <m:r>
                                    <a:rPr lang="en-US" sz="2800" b="0" i="1" smtClean="0">
                                      <a:solidFill>
                                        <a:schemeClr val="tx1"/>
                                      </a:solidFill>
                                      <a:latin typeface="Cambria Math" panose="02040503050406030204" pitchFamily="18" charset="0"/>
                                    </a:rPr>
                                    <m:t>2</m:t>
                                  </m:r>
                                </m:sup>
                              </m:sSup>
                            </m:sub>
                          </m:sSub>
                        </m:e>
                      </m:nary>
                    </m:oMath>
                  </m:oMathPara>
                </a14:m>
                <a:endParaRPr lang="en-US" sz="2800" dirty="0">
                  <a:solidFill>
                    <a:schemeClr val="tx1"/>
                  </a:solidFill>
                </a:endParaRPr>
              </a:p>
            </p:txBody>
          </p:sp>
        </mc:Choice>
        <mc:Fallback xmlns="">
          <p:sp>
            <p:nvSpPr>
              <p:cNvPr id="10" name="Rectangle 9"/>
              <p:cNvSpPr>
                <a:spLocks noRot="1" noChangeAspect="1" noMove="1" noResize="1" noEditPoints="1" noAdjustHandles="1" noChangeArrowheads="1" noChangeShapeType="1" noTextEdit="1"/>
              </p:cNvSpPr>
              <p:nvPr/>
            </p:nvSpPr>
            <p:spPr>
              <a:xfrm>
                <a:off x="262057" y="5111195"/>
                <a:ext cx="3072503" cy="1304268"/>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11" name="Title 1">
            <a:extLst>
              <a:ext uri="{FF2B5EF4-FFF2-40B4-BE49-F238E27FC236}">
                <a16:creationId xmlns:a16="http://schemas.microsoft.com/office/drawing/2014/main" xmlns="" id="{E7693A76-CEDA-4B31-9E28-CA1B8823B578}"/>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
        <p:nvSpPr>
          <p:cNvPr id="12" name="TextBox 11">
            <a:extLst>
              <a:ext uri="{FF2B5EF4-FFF2-40B4-BE49-F238E27FC236}">
                <a16:creationId xmlns:a16="http://schemas.microsoft.com/office/drawing/2014/main" xmlns="" id="{51A9AC6D-E9D4-48E2-8295-D04C45BFFB00}"/>
              </a:ext>
            </a:extLst>
          </p:cNvPr>
          <p:cNvSpPr txBox="1"/>
          <p:nvPr/>
        </p:nvSpPr>
        <p:spPr>
          <a:xfrm>
            <a:off x="253267" y="1210281"/>
            <a:ext cx="6524607" cy="523220"/>
          </a:xfrm>
          <a:prstGeom prst="rect">
            <a:avLst/>
          </a:prstGeom>
          <a:noFill/>
        </p:spPr>
        <p:txBody>
          <a:bodyPr wrap="square" rtlCol="0">
            <a:spAutoFit/>
          </a:bodyPr>
          <a:lstStyle/>
          <a:p>
            <a:r>
              <a:rPr lang="en-US" sz="2800" b="1" u="sng" dirty="0"/>
              <a:t>Discrete Time and Digital Signals</a:t>
            </a:r>
          </a:p>
        </p:txBody>
      </p:sp>
    </p:spTree>
    <p:extLst>
      <p:ext uri="{BB962C8B-B14F-4D97-AF65-F5344CB8AC3E}">
        <p14:creationId xmlns:p14="http://schemas.microsoft.com/office/powerpoint/2010/main" val="19478492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16</a:t>
            </a:fld>
            <a:endParaRPr lang="en-US">
              <a:solidFill>
                <a:schemeClr val="tx1"/>
              </a:solidFill>
            </a:endParaRPr>
          </a:p>
        </p:txBody>
      </p:sp>
      <p:sp>
        <p:nvSpPr>
          <p:cNvPr id="9" name="TextBox 8"/>
          <p:cNvSpPr txBox="1"/>
          <p:nvPr/>
        </p:nvSpPr>
        <p:spPr>
          <a:xfrm>
            <a:off x="180837" y="1258404"/>
            <a:ext cx="8782326" cy="5693866"/>
          </a:xfrm>
          <a:prstGeom prst="rect">
            <a:avLst/>
          </a:prstGeom>
          <a:noFill/>
        </p:spPr>
        <p:txBody>
          <a:bodyPr wrap="square" rtlCol="0">
            <a:spAutoFit/>
          </a:bodyPr>
          <a:lstStyle/>
          <a:p>
            <a:r>
              <a:rPr lang="en-US" sz="2800" b="1" u="sng" dirty="0"/>
              <a:t>Experimental Error:</a:t>
            </a:r>
          </a:p>
          <a:p>
            <a:r>
              <a:rPr lang="en-US" sz="2800" dirty="0"/>
              <a:t>Factors that affect the experiment that are always vague and carry some form of uncertainty [2].  </a:t>
            </a:r>
          </a:p>
          <a:p>
            <a:endParaRPr lang="en-US" sz="2800" dirty="0"/>
          </a:p>
          <a:p>
            <a:r>
              <a:rPr lang="en-US" sz="2800" dirty="0"/>
              <a:t>Errors will always in some way show up in an experiment no matter how meticulous and careful one is.   </a:t>
            </a:r>
          </a:p>
          <a:p>
            <a:r>
              <a:rPr lang="en-US" sz="2800" dirty="0"/>
              <a:t>The purpose for all this discussion and emphasis on errors is to develop the ability to determine how uncertain a value may be and create a way to specify the uncertainty in an analytical form and use this knowledge to mitigate any errors.   </a:t>
            </a:r>
          </a:p>
          <a:p>
            <a:endParaRPr lang="en-US" sz="2800" dirty="0"/>
          </a:p>
        </p:txBody>
      </p:sp>
      <p:sp>
        <p:nvSpPr>
          <p:cNvPr id="7" name="Title 1">
            <a:extLst>
              <a:ext uri="{FF2B5EF4-FFF2-40B4-BE49-F238E27FC236}">
                <a16:creationId xmlns:a16="http://schemas.microsoft.com/office/drawing/2014/main" xmlns="" id="{6A2925BD-58C4-4DF8-B5A2-9E28642833A8}"/>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Experimental Errors</a:t>
            </a:r>
          </a:p>
        </p:txBody>
      </p:sp>
    </p:spTree>
    <p:extLst>
      <p:ext uri="{BB962C8B-B14F-4D97-AF65-F5344CB8AC3E}">
        <p14:creationId xmlns:p14="http://schemas.microsoft.com/office/powerpoint/2010/main" val="895996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17</a:t>
            </a:fld>
            <a:endParaRPr lang="en-US">
              <a:solidFill>
                <a:schemeClr val="tx1"/>
              </a:solidFill>
            </a:endParaRPr>
          </a:p>
        </p:txBody>
      </p:sp>
      <p:sp>
        <p:nvSpPr>
          <p:cNvPr id="3" name="Rectangle 2"/>
          <p:cNvSpPr/>
          <p:nvPr/>
        </p:nvSpPr>
        <p:spPr>
          <a:xfrm>
            <a:off x="1320544" y="2217938"/>
            <a:ext cx="6869300" cy="2308324"/>
          </a:xfrm>
          <a:prstGeom prst="rect">
            <a:avLst/>
          </a:prstGeom>
        </p:spPr>
        <p:txBody>
          <a:bodyPr wrap="square">
            <a:spAutoFit/>
          </a:bodyPr>
          <a:lstStyle/>
          <a:p>
            <a:r>
              <a:rPr lang="en-US" sz="3600" dirty="0"/>
              <a:t>For more information on uncertainty  and how example on calculating the uncertainties, refer to the handout</a:t>
            </a:r>
          </a:p>
        </p:txBody>
      </p:sp>
      <p:sp>
        <p:nvSpPr>
          <p:cNvPr id="5" name="Title 1">
            <a:extLst>
              <a:ext uri="{FF2B5EF4-FFF2-40B4-BE49-F238E27FC236}">
                <a16:creationId xmlns:a16="http://schemas.microsoft.com/office/drawing/2014/main" xmlns="" id="{09335028-8455-4668-A9DF-FF75B652D43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Experimental Errors</a:t>
            </a:r>
          </a:p>
        </p:txBody>
      </p:sp>
    </p:spTree>
    <p:extLst>
      <p:ext uri="{BB962C8B-B14F-4D97-AF65-F5344CB8AC3E}">
        <p14:creationId xmlns:p14="http://schemas.microsoft.com/office/powerpoint/2010/main" val="2282521693"/>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18</a:t>
            </a:fld>
            <a:endParaRPr lang="en-US">
              <a:solidFill>
                <a:schemeClr val="tx1"/>
              </a:solidFill>
            </a:endParaRPr>
          </a:p>
        </p:txBody>
      </p:sp>
      <p:sp>
        <p:nvSpPr>
          <p:cNvPr id="3" name="TextBox 2"/>
          <p:cNvSpPr txBox="1"/>
          <p:nvPr/>
        </p:nvSpPr>
        <p:spPr>
          <a:xfrm>
            <a:off x="215897" y="1177748"/>
            <a:ext cx="8739567" cy="6324808"/>
          </a:xfrm>
          <a:prstGeom prst="rect">
            <a:avLst/>
          </a:prstGeom>
          <a:noFill/>
        </p:spPr>
        <p:txBody>
          <a:bodyPr wrap="square" rtlCol="0">
            <a:spAutoFit/>
          </a:bodyPr>
          <a:lstStyle/>
          <a:p>
            <a:r>
              <a:rPr lang="en-US" sz="2700" b="1" u="sng" dirty="0"/>
              <a:t>The 3 types of experimental errors are as follows:</a:t>
            </a:r>
          </a:p>
          <a:p>
            <a:endParaRPr lang="en-US" sz="2700" b="1" dirty="0"/>
          </a:p>
          <a:p>
            <a:r>
              <a:rPr lang="en-US" sz="2700" b="1" dirty="0"/>
              <a:t>1. Fixed Errors</a:t>
            </a:r>
          </a:p>
          <a:p>
            <a:r>
              <a:rPr lang="en-US" sz="2700" dirty="0"/>
              <a:t>Errors that are caused by repeated readings [2]. Sometimes referred to as systematic errors </a:t>
            </a:r>
          </a:p>
          <a:p>
            <a:r>
              <a:rPr lang="en-US" sz="2700" dirty="0"/>
              <a:t>(aka bias errors) [2].  </a:t>
            </a:r>
          </a:p>
          <a:p>
            <a:endParaRPr lang="en-US" sz="2700" b="1" dirty="0"/>
          </a:p>
          <a:p>
            <a:r>
              <a:rPr lang="en-US" sz="2700" b="1" dirty="0"/>
              <a:t>2. Random Error</a:t>
            </a:r>
          </a:p>
          <a:p>
            <a:r>
              <a:rPr lang="en-US" sz="2700" dirty="0"/>
              <a:t>Errors that are the results of random fluctuations, whether electrical or personal [2]. </a:t>
            </a:r>
          </a:p>
          <a:p>
            <a:endParaRPr lang="en-US" sz="2700" dirty="0"/>
          </a:p>
          <a:p>
            <a:r>
              <a:rPr lang="en-US" sz="2700" b="1" dirty="0"/>
              <a:t>3. Blunders</a:t>
            </a:r>
          </a:p>
          <a:p>
            <a:r>
              <a:rPr lang="en-US" sz="2700" dirty="0"/>
              <a:t>Error resulting from an outright mistake [4].   </a:t>
            </a:r>
          </a:p>
          <a:p>
            <a:endParaRPr lang="en-US" sz="2700" dirty="0"/>
          </a:p>
          <a:p>
            <a:endParaRPr lang="en-US" sz="2700" dirty="0"/>
          </a:p>
        </p:txBody>
      </p:sp>
      <p:sp>
        <p:nvSpPr>
          <p:cNvPr id="8" name="Title 1">
            <a:extLst>
              <a:ext uri="{FF2B5EF4-FFF2-40B4-BE49-F238E27FC236}">
                <a16:creationId xmlns:a16="http://schemas.microsoft.com/office/drawing/2014/main" xmlns="" id="{6CEFFA0E-47D4-470D-A46A-551D0C0758B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Experimental Errors</a:t>
            </a:r>
          </a:p>
        </p:txBody>
      </p:sp>
    </p:spTree>
    <p:extLst>
      <p:ext uri="{BB962C8B-B14F-4D97-AF65-F5344CB8AC3E}">
        <p14:creationId xmlns:p14="http://schemas.microsoft.com/office/powerpoint/2010/main" val="1875216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19</a:t>
            </a:fld>
            <a:endParaRPr lang="en-US">
              <a:solidFill>
                <a:schemeClr val="tx1"/>
              </a:solidFill>
            </a:endParaRPr>
          </a:p>
        </p:txBody>
      </p:sp>
      <p:sp>
        <p:nvSpPr>
          <p:cNvPr id="4" name="TextBox 3"/>
          <p:cNvSpPr txBox="1"/>
          <p:nvPr/>
        </p:nvSpPr>
        <p:spPr>
          <a:xfrm>
            <a:off x="793770" y="2093843"/>
            <a:ext cx="7262191" cy="1754326"/>
          </a:xfrm>
          <a:prstGeom prst="rect">
            <a:avLst/>
          </a:prstGeom>
          <a:noFill/>
        </p:spPr>
        <p:txBody>
          <a:bodyPr wrap="square" rtlCol="0">
            <a:spAutoFit/>
          </a:bodyPr>
          <a:lstStyle/>
          <a:p>
            <a:r>
              <a:rPr lang="en-US" sz="3600" dirty="0"/>
              <a:t>For more information and examples on the types of experimental errors, refer to the handout </a:t>
            </a:r>
          </a:p>
        </p:txBody>
      </p:sp>
      <p:sp>
        <p:nvSpPr>
          <p:cNvPr id="5" name="Title 1">
            <a:extLst>
              <a:ext uri="{FF2B5EF4-FFF2-40B4-BE49-F238E27FC236}">
                <a16:creationId xmlns:a16="http://schemas.microsoft.com/office/drawing/2014/main" xmlns="" id="{CA0061DC-329E-44BA-A292-0ED5DD10A357}"/>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Experimental Errors</a:t>
            </a:r>
          </a:p>
        </p:txBody>
      </p:sp>
    </p:spTree>
    <p:extLst>
      <p:ext uri="{BB962C8B-B14F-4D97-AF65-F5344CB8AC3E}">
        <p14:creationId xmlns:p14="http://schemas.microsoft.com/office/powerpoint/2010/main" val="2945067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219200" y="1726613"/>
            <a:ext cx="7543800" cy="4320762"/>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lvl="1"/>
            <a:r>
              <a:rPr lang="en-US" sz="3200" dirty="0">
                <a:cs typeface="Times New Roman" panose="02020603050405020304" pitchFamily="18" charset="0"/>
              </a:rPr>
              <a:t>   Input/Outputs</a:t>
            </a:r>
          </a:p>
          <a:p>
            <a:pPr marL="971550" lvl="1" indent="-514350"/>
            <a:r>
              <a:rPr lang="en-US" sz="3200" dirty="0">
                <a:cs typeface="Times New Roman" panose="02020603050405020304" pitchFamily="18" charset="0"/>
              </a:rPr>
              <a:t>Signal analysis </a:t>
            </a:r>
          </a:p>
          <a:p>
            <a:pPr marL="971550" lvl="1" indent="-514350"/>
            <a:r>
              <a:rPr lang="en-US" sz="3200" dirty="0">
                <a:cs typeface="Times New Roman" panose="02020603050405020304" pitchFamily="18" charset="0"/>
              </a:rPr>
              <a:t>Types of Experimental Errors</a:t>
            </a:r>
          </a:p>
          <a:p>
            <a:pPr marL="971550" lvl="1" indent="-514350"/>
            <a:r>
              <a:rPr lang="en-US" sz="3200" dirty="0">
                <a:cs typeface="Times New Roman" panose="02020603050405020304" pitchFamily="18" charset="0"/>
              </a:rPr>
              <a:t>Sources of Errors</a:t>
            </a:r>
          </a:p>
          <a:p>
            <a:pPr marL="971550" lvl="1" indent="-514350"/>
            <a:r>
              <a:rPr lang="en-US" sz="3200" dirty="0">
                <a:cs typeface="Times New Roman" panose="02020603050405020304" pitchFamily="18" charset="0"/>
              </a:rPr>
              <a:t>Bias and Precession Errors</a:t>
            </a:r>
          </a:p>
          <a:p>
            <a:pPr marL="971550" lvl="1" indent="-514350"/>
            <a:r>
              <a:rPr lang="en-US" sz="3200" dirty="0">
                <a:cs typeface="Times New Roman" panose="02020603050405020304" pitchFamily="18" charset="0"/>
              </a:rPr>
              <a:t>Statistical Analysis</a:t>
            </a:r>
          </a:p>
          <a:p>
            <a:pPr marL="971550" lvl="1" indent="-514350"/>
            <a:r>
              <a:rPr lang="en-US" sz="3200" dirty="0">
                <a:cs typeface="Times New Roman" panose="02020603050405020304" pitchFamily="18" charset="0"/>
              </a:rPr>
              <a:t>Required Number of Experiments</a:t>
            </a:r>
          </a:p>
        </p:txBody>
      </p:sp>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a:t>
            </a:fld>
            <a:endParaRPr lang="en-US" dirty="0">
              <a:solidFill>
                <a:schemeClr val="tx1"/>
              </a:solidFill>
            </a:endParaRPr>
          </a:p>
        </p:txBody>
      </p:sp>
      <p:sp>
        <p:nvSpPr>
          <p:cNvPr id="6" name="Title 1">
            <a:extLst>
              <a:ext uri="{FF2B5EF4-FFF2-40B4-BE49-F238E27FC236}">
                <a16:creationId xmlns:a16="http://schemas.microsoft.com/office/drawing/2014/main" xmlns="" id="{CBC3E09B-6200-4A44-AE48-E6EF093C049B}"/>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Outline</a:t>
            </a:r>
          </a:p>
        </p:txBody>
      </p:sp>
    </p:spTree>
    <p:extLst>
      <p:ext uri="{BB962C8B-B14F-4D97-AF65-F5344CB8AC3E}">
        <p14:creationId xmlns:p14="http://schemas.microsoft.com/office/powerpoint/2010/main" val="264493937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20</a:t>
            </a:fld>
            <a:endParaRPr lang="en-US">
              <a:solidFill>
                <a:schemeClr val="tx1"/>
              </a:solidFill>
            </a:endParaRPr>
          </a:p>
        </p:txBody>
      </p:sp>
      <p:sp>
        <p:nvSpPr>
          <p:cNvPr id="4" name="TextBox 3"/>
          <p:cNvSpPr txBox="1"/>
          <p:nvPr/>
        </p:nvSpPr>
        <p:spPr>
          <a:xfrm>
            <a:off x="384403" y="1135406"/>
            <a:ext cx="4526961" cy="523220"/>
          </a:xfrm>
          <a:prstGeom prst="rect">
            <a:avLst/>
          </a:prstGeom>
          <a:noFill/>
        </p:spPr>
        <p:txBody>
          <a:bodyPr wrap="square" rtlCol="0">
            <a:spAutoFit/>
          </a:bodyPr>
          <a:lstStyle/>
          <a:p>
            <a:r>
              <a:rPr lang="en-US" sz="2800" b="1" u="sng" dirty="0"/>
              <a:t>Identify error sources: </a:t>
            </a:r>
          </a:p>
        </p:txBody>
      </p:sp>
      <p:sp>
        <p:nvSpPr>
          <p:cNvPr id="5" name="TextBox 4"/>
          <p:cNvSpPr txBox="1"/>
          <p:nvPr/>
        </p:nvSpPr>
        <p:spPr>
          <a:xfrm>
            <a:off x="384404" y="1746097"/>
            <a:ext cx="8222268" cy="5693866"/>
          </a:xfrm>
          <a:prstGeom prst="rect">
            <a:avLst/>
          </a:prstGeom>
          <a:noFill/>
        </p:spPr>
        <p:txBody>
          <a:bodyPr wrap="square" rtlCol="0">
            <a:spAutoFit/>
          </a:bodyPr>
          <a:lstStyle/>
          <a:p>
            <a:r>
              <a:rPr lang="en-US" sz="2800" dirty="0"/>
              <a:t>In order to identify error sources, think of the measurement process as being divided into three stages: calibration, data acquisition, and data reduction.</a:t>
            </a:r>
          </a:p>
          <a:p>
            <a:endParaRPr lang="en-US" sz="2800" dirty="0"/>
          </a:p>
          <a:p>
            <a:r>
              <a:rPr lang="en-US" sz="2800" dirty="0"/>
              <a:t>Within each of these error groups, list the types of errors that where encountered, these errors are known as elemental errors [1]. </a:t>
            </a:r>
          </a:p>
          <a:p>
            <a:endParaRPr lang="en-US" sz="2800" dirty="0"/>
          </a:p>
          <a:p>
            <a:r>
              <a:rPr lang="en-US" sz="2800" dirty="0"/>
              <a:t>An example of the group is shown later on in Tables 1,2 &amp;3. </a:t>
            </a:r>
          </a:p>
          <a:p>
            <a:endParaRPr lang="en-US" sz="2800" dirty="0"/>
          </a:p>
          <a:p>
            <a:endParaRPr lang="en-US" sz="2800" dirty="0"/>
          </a:p>
        </p:txBody>
      </p:sp>
      <p:sp>
        <p:nvSpPr>
          <p:cNvPr id="8" name="Title 1">
            <a:extLst>
              <a:ext uri="{FF2B5EF4-FFF2-40B4-BE49-F238E27FC236}">
                <a16:creationId xmlns:a16="http://schemas.microsoft.com/office/drawing/2014/main" xmlns="" id="{21433FDE-FEFD-4558-8121-1A0251C2BF8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Sources Errors</a:t>
            </a:r>
          </a:p>
        </p:txBody>
      </p:sp>
    </p:spTree>
    <p:extLst>
      <p:ext uri="{BB962C8B-B14F-4D97-AF65-F5344CB8AC3E}">
        <p14:creationId xmlns:p14="http://schemas.microsoft.com/office/powerpoint/2010/main" val="397954508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21</a:t>
            </a:fld>
            <a:endParaRPr lang="en-US">
              <a:solidFill>
                <a:schemeClr val="tx1"/>
              </a:solidFill>
            </a:endParaRPr>
          </a:p>
        </p:txBody>
      </p:sp>
      <p:sp>
        <p:nvSpPr>
          <p:cNvPr id="3" name="TextBox 2"/>
          <p:cNvSpPr txBox="1"/>
          <p:nvPr/>
        </p:nvSpPr>
        <p:spPr>
          <a:xfrm>
            <a:off x="384403" y="2102501"/>
            <a:ext cx="8413750" cy="3108543"/>
          </a:xfrm>
          <a:prstGeom prst="rect">
            <a:avLst/>
          </a:prstGeom>
          <a:noFill/>
        </p:spPr>
        <p:txBody>
          <a:bodyPr wrap="square" rtlCol="0">
            <a:spAutoFit/>
          </a:bodyPr>
          <a:lstStyle/>
          <a:p>
            <a:r>
              <a:rPr lang="en-US" sz="2800" dirty="0"/>
              <a:t>Do not become engrossed in the grouping or the errors, this group is only intended to  be used as a guide.</a:t>
            </a:r>
          </a:p>
          <a:p>
            <a:endParaRPr lang="en-US" sz="2800" dirty="0"/>
          </a:p>
          <a:p>
            <a:r>
              <a:rPr lang="en-US" sz="2800" dirty="0"/>
              <a:t>Placing an error in an incorrect group will not result in the uncertainty changing. </a:t>
            </a:r>
          </a:p>
          <a:p>
            <a:r>
              <a:rPr lang="en-US" sz="2800" dirty="0"/>
              <a:t> </a:t>
            </a:r>
          </a:p>
        </p:txBody>
      </p:sp>
      <p:sp>
        <p:nvSpPr>
          <p:cNvPr id="7" name="Title 1">
            <a:extLst>
              <a:ext uri="{FF2B5EF4-FFF2-40B4-BE49-F238E27FC236}">
                <a16:creationId xmlns:a16="http://schemas.microsoft.com/office/drawing/2014/main" xmlns="" id="{08ADBDAE-6D78-49C4-98E4-63E41C59DE4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Sources Errors</a:t>
            </a:r>
          </a:p>
        </p:txBody>
      </p:sp>
      <p:sp>
        <p:nvSpPr>
          <p:cNvPr id="9" name="TextBox 8">
            <a:extLst>
              <a:ext uri="{FF2B5EF4-FFF2-40B4-BE49-F238E27FC236}">
                <a16:creationId xmlns:a16="http://schemas.microsoft.com/office/drawing/2014/main" xmlns="" id="{4A9CE06A-B226-47B9-99A8-BE6FD88F594B}"/>
              </a:ext>
            </a:extLst>
          </p:cNvPr>
          <p:cNvSpPr txBox="1"/>
          <p:nvPr/>
        </p:nvSpPr>
        <p:spPr>
          <a:xfrm>
            <a:off x="384403" y="1135406"/>
            <a:ext cx="4526961" cy="523220"/>
          </a:xfrm>
          <a:prstGeom prst="rect">
            <a:avLst/>
          </a:prstGeom>
          <a:noFill/>
        </p:spPr>
        <p:txBody>
          <a:bodyPr wrap="square" rtlCol="0">
            <a:spAutoFit/>
          </a:bodyPr>
          <a:lstStyle/>
          <a:p>
            <a:r>
              <a:rPr lang="en-US" sz="2800" b="1" u="sng" dirty="0"/>
              <a:t>Identify error sources: </a:t>
            </a:r>
          </a:p>
        </p:txBody>
      </p:sp>
    </p:spTree>
    <p:extLst>
      <p:ext uri="{BB962C8B-B14F-4D97-AF65-F5344CB8AC3E}">
        <p14:creationId xmlns:p14="http://schemas.microsoft.com/office/powerpoint/2010/main" val="266759026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t>22</a:t>
            </a:fld>
            <a:endParaRPr lang="en-US"/>
          </a:p>
        </p:txBody>
      </p:sp>
      <p:graphicFrame>
        <p:nvGraphicFramePr>
          <p:cNvPr id="10" name="Table 9"/>
          <p:cNvGraphicFramePr>
            <a:graphicFrameLocks noGrp="1"/>
          </p:cNvGraphicFramePr>
          <p:nvPr>
            <p:extLst>
              <p:ext uri="{D42A27DB-BD31-4B8C-83A1-F6EECF244321}">
                <p14:modId xmlns:p14="http://schemas.microsoft.com/office/powerpoint/2010/main" val="33536135"/>
              </p:ext>
            </p:extLst>
          </p:nvPr>
        </p:nvGraphicFramePr>
        <p:xfrm>
          <a:off x="260625" y="2623996"/>
          <a:ext cx="7743688" cy="3535680"/>
        </p:xfrm>
        <a:graphic>
          <a:graphicData uri="http://schemas.openxmlformats.org/drawingml/2006/table">
            <a:tbl>
              <a:tblPr firstRow="1" bandRow="1">
                <a:tableStyleId>{5C22544A-7EE6-4342-B048-85BDC9FD1C3A}</a:tableStyleId>
              </a:tblPr>
              <a:tblGrid>
                <a:gridCol w="2376873">
                  <a:extLst>
                    <a:ext uri="{9D8B030D-6E8A-4147-A177-3AD203B41FA5}">
                      <a16:colId xmlns:a16="http://schemas.microsoft.com/office/drawing/2014/main" xmlns="" val="2242712974"/>
                    </a:ext>
                  </a:extLst>
                </a:gridCol>
                <a:gridCol w="5366815">
                  <a:extLst>
                    <a:ext uri="{9D8B030D-6E8A-4147-A177-3AD203B41FA5}">
                      <a16:colId xmlns:a16="http://schemas.microsoft.com/office/drawing/2014/main" xmlns="" val="1545422675"/>
                    </a:ext>
                  </a:extLst>
                </a:gridCol>
              </a:tblGrid>
              <a:tr h="370820">
                <a:tc>
                  <a:txBody>
                    <a:bodyPr/>
                    <a:lstStyle/>
                    <a:p>
                      <a:r>
                        <a:rPr lang="en-US" sz="2800" dirty="0"/>
                        <a:t>Element</a:t>
                      </a:r>
                    </a:p>
                  </a:txBody>
                  <a:tcPr/>
                </a:tc>
                <a:tc>
                  <a:txBody>
                    <a:bodyPr/>
                    <a:lstStyle/>
                    <a:p>
                      <a:r>
                        <a:rPr lang="en-US" sz="2800" dirty="0"/>
                        <a:t>Calibration Error Source</a:t>
                      </a:r>
                    </a:p>
                  </a:txBody>
                  <a:tcPr/>
                </a:tc>
                <a:extLst>
                  <a:ext uri="{0D108BD9-81ED-4DB2-BD59-A6C34878D82A}">
                    <a16:rowId xmlns:a16="http://schemas.microsoft.com/office/drawing/2014/main" xmlns="" val="2361278122"/>
                  </a:ext>
                </a:extLst>
              </a:tr>
              <a:tr h="370840">
                <a:tc>
                  <a:txBody>
                    <a:bodyPr/>
                    <a:lstStyle/>
                    <a:p>
                      <a:r>
                        <a:rPr lang="en-US" sz="2800" dirty="0"/>
                        <a:t>1</a:t>
                      </a:r>
                    </a:p>
                  </a:txBody>
                  <a:tcPr/>
                </a:tc>
                <a:tc>
                  <a:txBody>
                    <a:bodyPr/>
                    <a:lstStyle/>
                    <a:p>
                      <a:r>
                        <a:rPr lang="en-US" sz="2800" dirty="0"/>
                        <a:t>Standard or reference value errors</a:t>
                      </a:r>
                    </a:p>
                  </a:txBody>
                  <a:tcPr/>
                </a:tc>
                <a:extLst>
                  <a:ext uri="{0D108BD9-81ED-4DB2-BD59-A6C34878D82A}">
                    <a16:rowId xmlns:a16="http://schemas.microsoft.com/office/drawing/2014/main" xmlns="" val="1143088454"/>
                  </a:ext>
                </a:extLst>
              </a:tr>
              <a:tr h="370840">
                <a:tc>
                  <a:txBody>
                    <a:bodyPr/>
                    <a:lstStyle/>
                    <a:p>
                      <a:r>
                        <a:rPr lang="en-US" sz="2800" dirty="0"/>
                        <a:t>2</a:t>
                      </a:r>
                    </a:p>
                  </a:txBody>
                  <a:tcPr/>
                </a:tc>
                <a:tc>
                  <a:txBody>
                    <a:bodyPr/>
                    <a:lstStyle/>
                    <a:p>
                      <a:r>
                        <a:rPr lang="en-US" sz="2800" dirty="0"/>
                        <a:t>Instrument or system errors</a:t>
                      </a:r>
                    </a:p>
                  </a:txBody>
                  <a:tcPr/>
                </a:tc>
                <a:extLst>
                  <a:ext uri="{0D108BD9-81ED-4DB2-BD59-A6C34878D82A}">
                    <a16:rowId xmlns:a16="http://schemas.microsoft.com/office/drawing/2014/main" xmlns="" val="2863914897"/>
                  </a:ext>
                </a:extLst>
              </a:tr>
              <a:tr h="370840">
                <a:tc>
                  <a:txBody>
                    <a:bodyPr/>
                    <a:lstStyle/>
                    <a:p>
                      <a:r>
                        <a:rPr lang="en-US" sz="2800" dirty="0"/>
                        <a:t>3</a:t>
                      </a:r>
                    </a:p>
                  </a:txBody>
                  <a:tcPr/>
                </a:tc>
                <a:tc>
                  <a:txBody>
                    <a:bodyPr/>
                    <a:lstStyle/>
                    <a:p>
                      <a:r>
                        <a:rPr lang="en-US" sz="2800" dirty="0"/>
                        <a:t>Calibration process errors</a:t>
                      </a:r>
                    </a:p>
                  </a:txBody>
                  <a:tcPr/>
                </a:tc>
                <a:extLst>
                  <a:ext uri="{0D108BD9-81ED-4DB2-BD59-A6C34878D82A}">
                    <a16:rowId xmlns:a16="http://schemas.microsoft.com/office/drawing/2014/main" xmlns="" val="2037793356"/>
                  </a:ext>
                </a:extLst>
              </a:tr>
              <a:tr h="370840">
                <a:tc>
                  <a:txBody>
                    <a:bodyPr/>
                    <a:lstStyle/>
                    <a:p>
                      <a:r>
                        <a:rPr lang="en-US" sz="2800" dirty="0"/>
                        <a:t>4</a:t>
                      </a:r>
                    </a:p>
                  </a:txBody>
                  <a:tcPr/>
                </a:tc>
                <a:tc>
                  <a:txBody>
                    <a:bodyPr/>
                    <a:lstStyle/>
                    <a:p>
                      <a:r>
                        <a:rPr lang="en-US" sz="2800" dirty="0"/>
                        <a:t>Calibration curve fit errors</a:t>
                      </a:r>
                    </a:p>
                  </a:txBody>
                  <a:tcPr/>
                </a:tc>
                <a:extLst>
                  <a:ext uri="{0D108BD9-81ED-4DB2-BD59-A6C34878D82A}">
                    <a16:rowId xmlns:a16="http://schemas.microsoft.com/office/drawing/2014/main" xmlns="" val="583463588"/>
                  </a:ext>
                </a:extLst>
              </a:tr>
              <a:tr h="370840">
                <a:tc>
                  <a:txBody>
                    <a:bodyPr/>
                    <a:lstStyle/>
                    <a:p>
                      <a:endParaRPr lang="en-US" sz="2800" dirty="0"/>
                    </a:p>
                  </a:txBody>
                  <a:tcPr/>
                </a:tc>
                <a:tc>
                  <a:txBody>
                    <a:bodyPr/>
                    <a:lstStyle/>
                    <a:p>
                      <a:r>
                        <a:rPr lang="en-US" sz="2800" dirty="0"/>
                        <a:t>Other misc. calibration errors</a:t>
                      </a:r>
                    </a:p>
                  </a:txBody>
                  <a:tcPr/>
                </a:tc>
                <a:extLst>
                  <a:ext uri="{0D108BD9-81ED-4DB2-BD59-A6C34878D82A}">
                    <a16:rowId xmlns:a16="http://schemas.microsoft.com/office/drawing/2014/main" xmlns="" val="3146076288"/>
                  </a:ext>
                </a:extLst>
              </a:tr>
            </a:tbl>
          </a:graphicData>
        </a:graphic>
      </p:graphicFrame>
      <p:sp>
        <p:nvSpPr>
          <p:cNvPr id="13" name="TextBox 12"/>
          <p:cNvSpPr txBox="1"/>
          <p:nvPr/>
        </p:nvSpPr>
        <p:spPr>
          <a:xfrm>
            <a:off x="204063" y="1393556"/>
            <a:ext cx="8025536" cy="954107"/>
          </a:xfrm>
          <a:prstGeom prst="rect">
            <a:avLst/>
          </a:prstGeom>
          <a:noFill/>
        </p:spPr>
        <p:txBody>
          <a:bodyPr wrap="square" rtlCol="0">
            <a:spAutoFit/>
          </a:bodyPr>
          <a:lstStyle/>
          <a:p>
            <a:r>
              <a:rPr lang="en-US" sz="2800" dirty="0"/>
              <a:t>The source of calibration errors comes from the measurement system during its calibration.</a:t>
            </a:r>
          </a:p>
        </p:txBody>
      </p:sp>
      <p:sp>
        <p:nvSpPr>
          <p:cNvPr id="14" name="TextBox 13"/>
          <p:cNvSpPr txBox="1"/>
          <p:nvPr/>
        </p:nvSpPr>
        <p:spPr>
          <a:xfrm>
            <a:off x="260625" y="6112479"/>
            <a:ext cx="6913174" cy="369332"/>
          </a:xfrm>
          <a:prstGeom prst="rect">
            <a:avLst/>
          </a:prstGeom>
          <a:noFill/>
        </p:spPr>
        <p:txBody>
          <a:bodyPr wrap="square" rtlCol="0">
            <a:spAutoFit/>
          </a:bodyPr>
          <a:lstStyle/>
          <a:p>
            <a:r>
              <a:rPr lang="en-US" b="1" dirty="0"/>
              <a:t>Table 1: Calibration error source grouping [1]</a:t>
            </a:r>
          </a:p>
        </p:txBody>
      </p:sp>
      <p:sp>
        <p:nvSpPr>
          <p:cNvPr id="9" name="Title 1">
            <a:extLst>
              <a:ext uri="{FF2B5EF4-FFF2-40B4-BE49-F238E27FC236}">
                <a16:creationId xmlns:a16="http://schemas.microsoft.com/office/drawing/2014/main" xmlns="" id="{F3649331-330D-4ACE-B235-2E9AB786F32D}"/>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Calibration Error</a:t>
            </a:r>
          </a:p>
        </p:txBody>
      </p:sp>
    </p:spTree>
    <p:extLst>
      <p:ext uri="{BB962C8B-B14F-4D97-AF65-F5344CB8AC3E}">
        <p14:creationId xmlns:p14="http://schemas.microsoft.com/office/powerpoint/2010/main" val="332842087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t>23</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2226549598"/>
              </p:ext>
            </p:extLst>
          </p:nvPr>
        </p:nvGraphicFramePr>
        <p:xfrm>
          <a:off x="589138" y="1969927"/>
          <a:ext cx="7723392" cy="4526280"/>
        </p:xfrm>
        <a:graphic>
          <a:graphicData uri="http://schemas.openxmlformats.org/drawingml/2006/table">
            <a:tbl>
              <a:tblPr firstRow="1" bandRow="1">
                <a:tableStyleId>{5C22544A-7EE6-4342-B048-85BDC9FD1C3A}</a:tableStyleId>
              </a:tblPr>
              <a:tblGrid>
                <a:gridCol w="1864323">
                  <a:extLst>
                    <a:ext uri="{9D8B030D-6E8A-4147-A177-3AD203B41FA5}">
                      <a16:colId xmlns:a16="http://schemas.microsoft.com/office/drawing/2014/main" xmlns="" val="814760537"/>
                    </a:ext>
                  </a:extLst>
                </a:gridCol>
                <a:gridCol w="5859069">
                  <a:extLst>
                    <a:ext uri="{9D8B030D-6E8A-4147-A177-3AD203B41FA5}">
                      <a16:colId xmlns:a16="http://schemas.microsoft.com/office/drawing/2014/main" xmlns="" val="1545422675"/>
                    </a:ext>
                  </a:extLst>
                </a:gridCol>
              </a:tblGrid>
              <a:tr h="370820">
                <a:tc>
                  <a:txBody>
                    <a:bodyPr/>
                    <a:lstStyle/>
                    <a:p>
                      <a:r>
                        <a:rPr lang="en-US" sz="2100" dirty="0"/>
                        <a:t>Element </a:t>
                      </a:r>
                    </a:p>
                  </a:txBody>
                  <a:tcPr/>
                </a:tc>
                <a:tc>
                  <a:txBody>
                    <a:bodyPr/>
                    <a:lstStyle/>
                    <a:p>
                      <a:r>
                        <a:rPr lang="en-US" sz="2100" dirty="0"/>
                        <a:t>Data Acquisition Error Source</a:t>
                      </a:r>
                    </a:p>
                  </a:txBody>
                  <a:tcPr/>
                </a:tc>
                <a:extLst>
                  <a:ext uri="{0D108BD9-81ED-4DB2-BD59-A6C34878D82A}">
                    <a16:rowId xmlns:a16="http://schemas.microsoft.com/office/drawing/2014/main" xmlns="" val="2361278122"/>
                  </a:ext>
                </a:extLst>
              </a:tr>
              <a:tr h="370840">
                <a:tc>
                  <a:txBody>
                    <a:bodyPr/>
                    <a:lstStyle/>
                    <a:p>
                      <a:r>
                        <a:rPr lang="en-US" sz="2100" dirty="0"/>
                        <a:t>1</a:t>
                      </a:r>
                    </a:p>
                  </a:txBody>
                  <a:tcPr/>
                </a:tc>
                <a:tc>
                  <a:txBody>
                    <a:bodyPr/>
                    <a:lstStyle/>
                    <a:p>
                      <a:r>
                        <a:rPr lang="en-US" sz="2100" dirty="0"/>
                        <a:t>Measurement system</a:t>
                      </a:r>
                      <a:r>
                        <a:rPr lang="en-US" sz="2100" baseline="0" dirty="0"/>
                        <a:t> operating conditions </a:t>
                      </a:r>
                      <a:endParaRPr lang="en-US" sz="2100" dirty="0"/>
                    </a:p>
                  </a:txBody>
                  <a:tcPr/>
                </a:tc>
                <a:extLst>
                  <a:ext uri="{0D108BD9-81ED-4DB2-BD59-A6C34878D82A}">
                    <a16:rowId xmlns:a16="http://schemas.microsoft.com/office/drawing/2014/main" xmlns="" val="1143088454"/>
                  </a:ext>
                </a:extLst>
              </a:tr>
              <a:tr h="370840">
                <a:tc>
                  <a:txBody>
                    <a:bodyPr/>
                    <a:lstStyle/>
                    <a:p>
                      <a:r>
                        <a:rPr lang="en-US" sz="2100" dirty="0"/>
                        <a:t>2</a:t>
                      </a:r>
                    </a:p>
                  </a:txBody>
                  <a:tcPr/>
                </a:tc>
                <a:tc>
                  <a:txBody>
                    <a:bodyPr/>
                    <a:lstStyle/>
                    <a:p>
                      <a:r>
                        <a:rPr lang="en-US" sz="2100" dirty="0"/>
                        <a:t>Sensor transducer stage (instrument error)</a:t>
                      </a:r>
                    </a:p>
                  </a:txBody>
                  <a:tcPr/>
                </a:tc>
                <a:extLst>
                  <a:ext uri="{0D108BD9-81ED-4DB2-BD59-A6C34878D82A}">
                    <a16:rowId xmlns:a16="http://schemas.microsoft.com/office/drawing/2014/main" xmlns="" val="2863914897"/>
                  </a:ext>
                </a:extLst>
              </a:tr>
              <a:tr h="370840">
                <a:tc>
                  <a:txBody>
                    <a:bodyPr/>
                    <a:lstStyle/>
                    <a:p>
                      <a:r>
                        <a:rPr lang="en-US" sz="2100" dirty="0"/>
                        <a:t>3</a:t>
                      </a:r>
                    </a:p>
                  </a:txBody>
                  <a:tcPr/>
                </a:tc>
                <a:tc>
                  <a:txBody>
                    <a:bodyPr/>
                    <a:lstStyle/>
                    <a:p>
                      <a:r>
                        <a:rPr lang="en-US" sz="2100" dirty="0"/>
                        <a:t>Signal conditioning stage (instrument error)</a:t>
                      </a:r>
                    </a:p>
                  </a:txBody>
                  <a:tcPr/>
                </a:tc>
                <a:extLst>
                  <a:ext uri="{0D108BD9-81ED-4DB2-BD59-A6C34878D82A}">
                    <a16:rowId xmlns:a16="http://schemas.microsoft.com/office/drawing/2014/main" xmlns="" val="2037793356"/>
                  </a:ext>
                </a:extLst>
              </a:tr>
              <a:tr h="370840">
                <a:tc>
                  <a:txBody>
                    <a:bodyPr/>
                    <a:lstStyle/>
                    <a:p>
                      <a:r>
                        <a:rPr lang="en-US" sz="2100" dirty="0"/>
                        <a:t>4</a:t>
                      </a:r>
                    </a:p>
                  </a:txBody>
                  <a:tcPr/>
                </a:tc>
                <a:tc>
                  <a:txBody>
                    <a:bodyPr/>
                    <a:lstStyle/>
                    <a:p>
                      <a:r>
                        <a:rPr lang="en-US" sz="2100" dirty="0"/>
                        <a:t>Output stage (instrument error)</a:t>
                      </a:r>
                    </a:p>
                  </a:txBody>
                  <a:tcPr/>
                </a:tc>
                <a:extLst>
                  <a:ext uri="{0D108BD9-81ED-4DB2-BD59-A6C34878D82A}">
                    <a16:rowId xmlns:a16="http://schemas.microsoft.com/office/drawing/2014/main" xmlns="" val="583463588"/>
                  </a:ext>
                </a:extLst>
              </a:tr>
              <a:tr h="370840">
                <a:tc>
                  <a:txBody>
                    <a:bodyPr/>
                    <a:lstStyle/>
                    <a:p>
                      <a:r>
                        <a:rPr lang="en-US" sz="2100" dirty="0"/>
                        <a:t>5</a:t>
                      </a:r>
                    </a:p>
                  </a:txBody>
                  <a:tcPr/>
                </a:tc>
                <a:tc>
                  <a:txBody>
                    <a:bodyPr/>
                    <a:lstStyle/>
                    <a:p>
                      <a:r>
                        <a:rPr lang="en-US" sz="2100" dirty="0"/>
                        <a:t>Process operating</a:t>
                      </a:r>
                      <a:r>
                        <a:rPr lang="en-US" sz="2100" baseline="0" dirty="0"/>
                        <a:t> conditions </a:t>
                      </a:r>
                      <a:endParaRPr lang="en-US" sz="2100" dirty="0"/>
                    </a:p>
                  </a:txBody>
                  <a:tcPr/>
                </a:tc>
                <a:extLst>
                  <a:ext uri="{0D108BD9-81ED-4DB2-BD59-A6C34878D82A}">
                    <a16:rowId xmlns:a16="http://schemas.microsoft.com/office/drawing/2014/main" xmlns="" val="1155577795"/>
                  </a:ext>
                </a:extLst>
              </a:tr>
              <a:tr h="370840">
                <a:tc>
                  <a:txBody>
                    <a:bodyPr/>
                    <a:lstStyle/>
                    <a:p>
                      <a:r>
                        <a:rPr lang="en-US" sz="2100" dirty="0"/>
                        <a:t>6</a:t>
                      </a:r>
                    </a:p>
                  </a:txBody>
                  <a:tcPr/>
                </a:tc>
                <a:tc>
                  <a:txBody>
                    <a:bodyPr/>
                    <a:lstStyle/>
                    <a:p>
                      <a:r>
                        <a:rPr lang="en-US" sz="2100" dirty="0"/>
                        <a:t>Sensor installation effects</a:t>
                      </a:r>
                    </a:p>
                  </a:txBody>
                  <a:tcPr/>
                </a:tc>
                <a:extLst>
                  <a:ext uri="{0D108BD9-81ED-4DB2-BD59-A6C34878D82A}">
                    <a16:rowId xmlns:a16="http://schemas.microsoft.com/office/drawing/2014/main" xmlns="" val="847709531"/>
                  </a:ext>
                </a:extLst>
              </a:tr>
              <a:tr h="370840">
                <a:tc>
                  <a:txBody>
                    <a:bodyPr/>
                    <a:lstStyle/>
                    <a:p>
                      <a:r>
                        <a:rPr lang="en-US" sz="2100" dirty="0"/>
                        <a:t>7</a:t>
                      </a:r>
                    </a:p>
                  </a:txBody>
                  <a:tcPr/>
                </a:tc>
                <a:tc>
                  <a:txBody>
                    <a:bodyPr/>
                    <a:lstStyle/>
                    <a:p>
                      <a:r>
                        <a:rPr lang="en-US" sz="2100" dirty="0"/>
                        <a:t>Environmental</a:t>
                      </a:r>
                      <a:r>
                        <a:rPr lang="en-US" sz="2100" baseline="0" dirty="0"/>
                        <a:t> effects</a:t>
                      </a:r>
                      <a:endParaRPr lang="en-US" sz="2100" dirty="0"/>
                    </a:p>
                  </a:txBody>
                  <a:tcPr/>
                </a:tc>
                <a:extLst>
                  <a:ext uri="{0D108BD9-81ED-4DB2-BD59-A6C34878D82A}">
                    <a16:rowId xmlns:a16="http://schemas.microsoft.com/office/drawing/2014/main" xmlns="" val="2014420606"/>
                  </a:ext>
                </a:extLst>
              </a:tr>
              <a:tr h="370840">
                <a:tc>
                  <a:txBody>
                    <a:bodyPr/>
                    <a:lstStyle/>
                    <a:p>
                      <a:r>
                        <a:rPr lang="en-US" sz="2100" dirty="0"/>
                        <a:t>8</a:t>
                      </a:r>
                    </a:p>
                  </a:txBody>
                  <a:tcPr/>
                </a:tc>
                <a:tc>
                  <a:txBody>
                    <a:bodyPr/>
                    <a:lstStyle/>
                    <a:p>
                      <a:r>
                        <a:rPr lang="en-US" sz="2100" dirty="0"/>
                        <a:t>Spatial variation error</a:t>
                      </a:r>
                    </a:p>
                  </a:txBody>
                  <a:tcPr/>
                </a:tc>
                <a:extLst>
                  <a:ext uri="{0D108BD9-81ED-4DB2-BD59-A6C34878D82A}">
                    <a16:rowId xmlns:a16="http://schemas.microsoft.com/office/drawing/2014/main" xmlns="" val="2351500698"/>
                  </a:ext>
                </a:extLst>
              </a:tr>
              <a:tr h="370840">
                <a:tc>
                  <a:txBody>
                    <a:bodyPr/>
                    <a:lstStyle/>
                    <a:p>
                      <a:r>
                        <a:rPr lang="en-US" sz="2100" dirty="0"/>
                        <a:t>9</a:t>
                      </a:r>
                    </a:p>
                  </a:txBody>
                  <a:tcPr/>
                </a:tc>
                <a:tc>
                  <a:txBody>
                    <a:bodyPr/>
                    <a:lstStyle/>
                    <a:p>
                      <a:r>
                        <a:rPr lang="en-US" sz="2100" dirty="0"/>
                        <a:t>Temporal variation error </a:t>
                      </a:r>
                    </a:p>
                  </a:txBody>
                  <a:tcPr/>
                </a:tc>
                <a:extLst>
                  <a:ext uri="{0D108BD9-81ED-4DB2-BD59-A6C34878D82A}">
                    <a16:rowId xmlns:a16="http://schemas.microsoft.com/office/drawing/2014/main" xmlns="" val="2704118441"/>
                  </a:ext>
                </a:extLst>
              </a:tr>
              <a:tr h="370840">
                <a:tc>
                  <a:txBody>
                    <a:bodyPr/>
                    <a:lstStyle/>
                    <a:p>
                      <a:endParaRPr lang="en-US" sz="2100" dirty="0"/>
                    </a:p>
                  </a:txBody>
                  <a:tcPr/>
                </a:tc>
                <a:tc>
                  <a:txBody>
                    <a:bodyPr/>
                    <a:lstStyle/>
                    <a:p>
                      <a:r>
                        <a:rPr lang="en-US" sz="2100" dirty="0"/>
                        <a:t>Other</a:t>
                      </a:r>
                      <a:r>
                        <a:rPr lang="en-US" sz="2100" baseline="0" dirty="0"/>
                        <a:t> misc. data acquisition errors</a:t>
                      </a:r>
                      <a:endParaRPr lang="en-US" sz="2100" dirty="0"/>
                    </a:p>
                  </a:txBody>
                  <a:tcPr/>
                </a:tc>
                <a:extLst>
                  <a:ext uri="{0D108BD9-81ED-4DB2-BD59-A6C34878D82A}">
                    <a16:rowId xmlns:a16="http://schemas.microsoft.com/office/drawing/2014/main" xmlns="" val="3436639404"/>
                  </a:ext>
                </a:extLst>
              </a:tr>
            </a:tbl>
          </a:graphicData>
        </a:graphic>
      </p:graphicFrame>
      <p:sp>
        <p:nvSpPr>
          <p:cNvPr id="6" name="TextBox 5"/>
          <p:cNvSpPr txBox="1"/>
          <p:nvPr/>
        </p:nvSpPr>
        <p:spPr>
          <a:xfrm>
            <a:off x="457200" y="6447027"/>
            <a:ext cx="6697783" cy="369332"/>
          </a:xfrm>
          <a:prstGeom prst="rect">
            <a:avLst/>
          </a:prstGeom>
          <a:noFill/>
        </p:spPr>
        <p:txBody>
          <a:bodyPr wrap="square" rtlCol="0">
            <a:spAutoFit/>
          </a:bodyPr>
          <a:lstStyle/>
          <a:p>
            <a:r>
              <a:rPr lang="en-US" b="1" dirty="0"/>
              <a:t>Table 2: Data Acquisition error source grouping [1]</a:t>
            </a:r>
          </a:p>
        </p:txBody>
      </p:sp>
      <p:sp>
        <p:nvSpPr>
          <p:cNvPr id="7" name="TextBox 6"/>
          <p:cNvSpPr txBox="1"/>
          <p:nvPr/>
        </p:nvSpPr>
        <p:spPr>
          <a:xfrm>
            <a:off x="466590" y="1109751"/>
            <a:ext cx="7845940" cy="830997"/>
          </a:xfrm>
          <a:prstGeom prst="rect">
            <a:avLst/>
          </a:prstGeom>
          <a:noFill/>
        </p:spPr>
        <p:txBody>
          <a:bodyPr wrap="square" rtlCol="0">
            <a:spAutoFit/>
          </a:bodyPr>
          <a:lstStyle/>
          <a:p>
            <a:r>
              <a:rPr lang="en-US" sz="2400" dirty="0"/>
              <a:t>The source of data acquisition happens during the act of measurement [1]. </a:t>
            </a:r>
          </a:p>
        </p:txBody>
      </p:sp>
      <p:sp>
        <p:nvSpPr>
          <p:cNvPr id="8" name="Title 1">
            <a:extLst>
              <a:ext uri="{FF2B5EF4-FFF2-40B4-BE49-F238E27FC236}">
                <a16:creationId xmlns:a16="http://schemas.microsoft.com/office/drawing/2014/main" xmlns="" id="{52480C27-08F4-4A24-B16B-E50FF0210FC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Data Acquisition Error</a:t>
            </a:r>
          </a:p>
        </p:txBody>
      </p:sp>
    </p:spTree>
    <p:extLst>
      <p:ext uri="{BB962C8B-B14F-4D97-AF65-F5344CB8AC3E}">
        <p14:creationId xmlns:p14="http://schemas.microsoft.com/office/powerpoint/2010/main" val="85241396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t>24</a:t>
            </a:fld>
            <a:endParaRPr lang="en-US"/>
          </a:p>
        </p:txBody>
      </p:sp>
      <p:graphicFrame>
        <p:nvGraphicFramePr>
          <p:cNvPr id="3" name="Table 2"/>
          <p:cNvGraphicFramePr>
            <a:graphicFrameLocks noGrp="1"/>
          </p:cNvGraphicFramePr>
          <p:nvPr>
            <p:extLst>
              <p:ext uri="{D42A27DB-BD31-4B8C-83A1-F6EECF244321}">
                <p14:modId xmlns:p14="http://schemas.microsoft.com/office/powerpoint/2010/main" val="1802636830"/>
              </p:ext>
            </p:extLst>
          </p:nvPr>
        </p:nvGraphicFramePr>
        <p:xfrm>
          <a:off x="337102" y="3137590"/>
          <a:ext cx="7322654" cy="2590800"/>
        </p:xfrm>
        <a:graphic>
          <a:graphicData uri="http://schemas.openxmlformats.org/drawingml/2006/table">
            <a:tbl>
              <a:tblPr firstRow="1" bandRow="1">
                <a:tableStyleId>{5C22544A-7EE6-4342-B048-85BDC9FD1C3A}</a:tableStyleId>
              </a:tblPr>
              <a:tblGrid>
                <a:gridCol w="2046192">
                  <a:extLst>
                    <a:ext uri="{9D8B030D-6E8A-4147-A177-3AD203B41FA5}">
                      <a16:colId xmlns:a16="http://schemas.microsoft.com/office/drawing/2014/main" xmlns="" val="3530881384"/>
                    </a:ext>
                  </a:extLst>
                </a:gridCol>
                <a:gridCol w="5276462">
                  <a:extLst>
                    <a:ext uri="{9D8B030D-6E8A-4147-A177-3AD203B41FA5}">
                      <a16:colId xmlns:a16="http://schemas.microsoft.com/office/drawing/2014/main" xmlns="" val="2921794882"/>
                    </a:ext>
                  </a:extLst>
                </a:gridCol>
              </a:tblGrid>
              <a:tr h="370820">
                <a:tc>
                  <a:txBody>
                    <a:bodyPr/>
                    <a:lstStyle/>
                    <a:p>
                      <a:r>
                        <a:rPr lang="en-US" sz="2800" dirty="0"/>
                        <a:t>Element</a:t>
                      </a:r>
                    </a:p>
                  </a:txBody>
                  <a:tcPr/>
                </a:tc>
                <a:tc>
                  <a:txBody>
                    <a:bodyPr/>
                    <a:lstStyle/>
                    <a:p>
                      <a:r>
                        <a:rPr lang="en-US" sz="2800" dirty="0"/>
                        <a:t>Data Reduction Error Source</a:t>
                      </a:r>
                    </a:p>
                  </a:txBody>
                  <a:tcPr/>
                </a:tc>
                <a:extLst>
                  <a:ext uri="{0D108BD9-81ED-4DB2-BD59-A6C34878D82A}">
                    <a16:rowId xmlns:a16="http://schemas.microsoft.com/office/drawing/2014/main" xmlns="" val="2363523820"/>
                  </a:ext>
                </a:extLst>
              </a:tr>
              <a:tr h="370840">
                <a:tc>
                  <a:txBody>
                    <a:bodyPr/>
                    <a:lstStyle/>
                    <a:p>
                      <a:r>
                        <a:rPr lang="en-US" sz="2800" dirty="0"/>
                        <a:t>1</a:t>
                      </a:r>
                    </a:p>
                  </a:txBody>
                  <a:tcPr/>
                </a:tc>
                <a:tc>
                  <a:txBody>
                    <a:bodyPr/>
                    <a:lstStyle/>
                    <a:p>
                      <a:r>
                        <a:rPr lang="en-US" sz="2800" dirty="0"/>
                        <a:t>Curve</a:t>
                      </a:r>
                      <a:r>
                        <a:rPr lang="en-US" sz="2800" baseline="0" dirty="0"/>
                        <a:t> fit error</a:t>
                      </a:r>
                      <a:endParaRPr lang="en-US" sz="2800" dirty="0"/>
                    </a:p>
                  </a:txBody>
                  <a:tcPr/>
                </a:tc>
                <a:extLst>
                  <a:ext uri="{0D108BD9-81ED-4DB2-BD59-A6C34878D82A}">
                    <a16:rowId xmlns:a16="http://schemas.microsoft.com/office/drawing/2014/main" xmlns="" val="2003289164"/>
                  </a:ext>
                </a:extLst>
              </a:tr>
              <a:tr h="370840">
                <a:tc>
                  <a:txBody>
                    <a:bodyPr/>
                    <a:lstStyle/>
                    <a:p>
                      <a:r>
                        <a:rPr lang="en-US" sz="2800" dirty="0"/>
                        <a:t>2</a:t>
                      </a:r>
                    </a:p>
                  </a:txBody>
                  <a:tcPr/>
                </a:tc>
                <a:tc>
                  <a:txBody>
                    <a:bodyPr/>
                    <a:lstStyle/>
                    <a:p>
                      <a:r>
                        <a:rPr lang="en-US" sz="2800" dirty="0"/>
                        <a:t>Truncation error </a:t>
                      </a:r>
                    </a:p>
                  </a:txBody>
                  <a:tcPr/>
                </a:tc>
                <a:extLst>
                  <a:ext uri="{0D108BD9-81ED-4DB2-BD59-A6C34878D82A}">
                    <a16:rowId xmlns:a16="http://schemas.microsoft.com/office/drawing/2014/main" xmlns="" val="132416191"/>
                  </a:ext>
                </a:extLst>
              </a:tr>
              <a:tr h="370840">
                <a:tc>
                  <a:txBody>
                    <a:bodyPr/>
                    <a:lstStyle/>
                    <a:p>
                      <a:r>
                        <a:rPr lang="en-US" sz="2800" dirty="0"/>
                        <a:t>3</a:t>
                      </a:r>
                    </a:p>
                  </a:txBody>
                  <a:tcPr/>
                </a:tc>
                <a:tc>
                  <a:txBody>
                    <a:bodyPr/>
                    <a:lstStyle/>
                    <a:p>
                      <a:r>
                        <a:rPr lang="en-US" sz="2800" dirty="0"/>
                        <a:t>Modeling</a:t>
                      </a:r>
                      <a:r>
                        <a:rPr lang="en-US" sz="2800" baseline="0" dirty="0"/>
                        <a:t> error </a:t>
                      </a:r>
                      <a:endParaRPr lang="en-US" sz="2800" dirty="0"/>
                    </a:p>
                  </a:txBody>
                  <a:tcPr/>
                </a:tc>
                <a:extLst>
                  <a:ext uri="{0D108BD9-81ED-4DB2-BD59-A6C34878D82A}">
                    <a16:rowId xmlns:a16="http://schemas.microsoft.com/office/drawing/2014/main" xmlns="" val="3329228203"/>
                  </a:ext>
                </a:extLst>
              </a:tr>
              <a:tr h="370840">
                <a:tc>
                  <a:txBody>
                    <a:bodyPr/>
                    <a:lstStyle/>
                    <a:p>
                      <a:endParaRPr lang="en-US" sz="2800" dirty="0"/>
                    </a:p>
                  </a:txBody>
                  <a:tcPr/>
                </a:tc>
                <a:tc>
                  <a:txBody>
                    <a:bodyPr/>
                    <a:lstStyle/>
                    <a:p>
                      <a:r>
                        <a:rPr lang="en-US" sz="2800" dirty="0"/>
                        <a:t>Etc.</a:t>
                      </a:r>
                    </a:p>
                  </a:txBody>
                  <a:tcPr/>
                </a:tc>
                <a:extLst>
                  <a:ext uri="{0D108BD9-81ED-4DB2-BD59-A6C34878D82A}">
                    <a16:rowId xmlns:a16="http://schemas.microsoft.com/office/drawing/2014/main" xmlns="" val="3772386778"/>
                  </a:ext>
                </a:extLst>
              </a:tr>
            </a:tbl>
          </a:graphicData>
        </a:graphic>
      </p:graphicFrame>
      <p:sp>
        <p:nvSpPr>
          <p:cNvPr id="6" name="TextBox 5"/>
          <p:cNvSpPr txBox="1"/>
          <p:nvPr/>
        </p:nvSpPr>
        <p:spPr>
          <a:xfrm>
            <a:off x="262277" y="5857704"/>
            <a:ext cx="6195673" cy="369332"/>
          </a:xfrm>
          <a:prstGeom prst="rect">
            <a:avLst/>
          </a:prstGeom>
          <a:noFill/>
        </p:spPr>
        <p:txBody>
          <a:bodyPr wrap="square" rtlCol="0">
            <a:spAutoFit/>
          </a:bodyPr>
          <a:lstStyle/>
          <a:p>
            <a:r>
              <a:rPr lang="en-US" b="1" dirty="0"/>
              <a:t>Table 3: Data reduction error source grouping [1]</a:t>
            </a:r>
          </a:p>
        </p:txBody>
      </p:sp>
      <p:sp>
        <p:nvSpPr>
          <p:cNvPr id="7" name="TextBox 6"/>
          <p:cNvSpPr txBox="1"/>
          <p:nvPr/>
        </p:nvSpPr>
        <p:spPr>
          <a:xfrm>
            <a:off x="337102" y="1459912"/>
            <a:ext cx="8178248" cy="1384995"/>
          </a:xfrm>
          <a:prstGeom prst="rect">
            <a:avLst/>
          </a:prstGeom>
          <a:noFill/>
        </p:spPr>
        <p:txBody>
          <a:bodyPr wrap="square" rtlCol="0">
            <a:spAutoFit/>
          </a:bodyPr>
          <a:lstStyle/>
          <a:p>
            <a:r>
              <a:rPr lang="en-US" sz="2800" dirty="0"/>
              <a:t>The source of Data reduction errors comes from the curve fits and the correlations with their unknown values [1]. </a:t>
            </a:r>
          </a:p>
        </p:txBody>
      </p:sp>
      <p:sp>
        <p:nvSpPr>
          <p:cNvPr id="8" name="Title 1">
            <a:extLst>
              <a:ext uri="{FF2B5EF4-FFF2-40B4-BE49-F238E27FC236}">
                <a16:creationId xmlns:a16="http://schemas.microsoft.com/office/drawing/2014/main" xmlns="" id="{8620BDE8-A5F7-41C2-9D2E-FF5AF390D2E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Data Reduction Error</a:t>
            </a:r>
          </a:p>
        </p:txBody>
      </p:sp>
    </p:spTree>
    <p:extLst>
      <p:ext uri="{BB962C8B-B14F-4D97-AF65-F5344CB8AC3E}">
        <p14:creationId xmlns:p14="http://schemas.microsoft.com/office/powerpoint/2010/main" val="52281958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25</a:t>
            </a:fld>
            <a:endParaRPr lang="en-US">
              <a:solidFill>
                <a:schemeClr val="tx1"/>
              </a:solidFill>
            </a:endParaRPr>
          </a:p>
        </p:txBody>
      </p:sp>
      <p:sp>
        <p:nvSpPr>
          <p:cNvPr id="4" name="TextBox 3"/>
          <p:cNvSpPr txBox="1"/>
          <p:nvPr/>
        </p:nvSpPr>
        <p:spPr>
          <a:xfrm>
            <a:off x="278295" y="1466974"/>
            <a:ext cx="7553740" cy="2677656"/>
          </a:xfrm>
          <a:prstGeom prst="rect">
            <a:avLst/>
          </a:prstGeom>
          <a:noFill/>
        </p:spPr>
        <p:txBody>
          <a:bodyPr wrap="square" rtlCol="0">
            <a:spAutoFit/>
          </a:bodyPr>
          <a:lstStyle/>
          <a:p>
            <a:r>
              <a:rPr lang="en-US" sz="2800" b="1" u="sng" dirty="0"/>
              <a:t>Precision</a:t>
            </a:r>
            <a:endParaRPr lang="en-US" sz="2800" dirty="0"/>
          </a:p>
          <a:p>
            <a:r>
              <a:rPr lang="en-US" sz="2800" dirty="0"/>
              <a:t>Precision is the  amount of deviation expected with repeated measurements[1]. Precision is also how closely individual measured values agree with each other [5]. </a:t>
            </a:r>
          </a:p>
          <a:p>
            <a:endParaRPr lang="en-US" sz="2800" dirty="0"/>
          </a:p>
        </p:txBody>
      </p:sp>
      <p:sp>
        <p:nvSpPr>
          <p:cNvPr id="5" name="TextBox 4"/>
          <p:cNvSpPr txBox="1"/>
          <p:nvPr/>
        </p:nvSpPr>
        <p:spPr>
          <a:xfrm>
            <a:off x="278294" y="4612792"/>
            <a:ext cx="8237055" cy="1384995"/>
          </a:xfrm>
          <a:prstGeom prst="rect">
            <a:avLst/>
          </a:prstGeom>
          <a:noFill/>
        </p:spPr>
        <p:txBody>
          <a:bodyPr wrap="square" rtlCol="0">
            <a:spAutoFit/>
          </a:bodyPr>
          <a:lstStyle/>
          <a:p>
            <a:r>
              <a:rPr lang="en-US" sz="2800" b="1" u="sng" dirty="0"/>
              <a:t>Imprecision</a:t>
            </a:r>
          </a:p>
          <a:p>
            <a:r>
              <a:rPr lang="en-US" sz="2800" dirty="0"/>
              <a:t>Imprecision is the magnitude of the deviation, It is also called uncertainty [5].</a:t>
            </a:r>
          </a:p>
        </p:txBody>
      </p:sp>
      <p:sp>
        <p:nvSpPr>
          <p:cNvPr id="6" name="Title 1">
            <a:extLst>
              <a:ext uri="{FF2B5EF4-FFF2-40B4-BE49-F238E27FC236}">
                <a16:creationId xmlns:a16="http://schemas.microsoft.com/office/drawing/2014/main" xmlns="" id="{7102CD0F-CB6B-4F0C-AA73-F8E9B9FAEC7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Precision and Bias Errors</a:t>
            </a:r>
          </a:p>
        </p:txBody>
      </p:sp>
    </p:spTree>
    <p:extLst>
      <p:ext uri="{BB962C8B-B14F-4D97-AF65-F5344CB8AC3E}">
        <p14:creationId xmlns:p14="http://schemas.microsoft.com/office/powerpoint/2010/main" val="87298533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26</a:t>
            </a:fld>
            <a:endParaRPr lang="en-US">
              <a:solidFill>
                <a:schemeClr val="tx1"/>
              </a:solidFill>
            </a:endParaRPr>
          </a:p>
        </p:txBody>
      </p:sp>
      <p:sp>
        <p:nvSpPr>
          <p:cNvPr id="3" name="TextBox 2"/>
          <p:cNvSpPr txBox="1"/>
          <p:nvPr/>
        </p:nvSpPr>
        <p:spPr>
          <a:xfrm>
            <a:off x="132521" y="1577009"/>
            <a:ext cx="8382829" cy="3539430"/>
          </a:xfrm>
          <a:prstGeom prst="rect">
            <a:avLst/>
          </a:prstGeom>
          <a:noFill/>
        </p:spPr>
        <p:txBody>
          <a:bodyPr wrap="square" rtlCol="0">
            <a:spAutoFit/>
          </a:bodyPr>
          <a:lstStyle/>
          <a:p>
            <a:pPr algn="just"/>
            <a:r>
              <a:rPr lang="en-US" sz="2800" b="1" u="sng" dirty="0"/>
              <a:t>Bias Error</a:t>
            </a:r>
          </a:p>
          <a:p>
            <a:pPr algn="just"/>
            <a:r>
              <a:rPr lang="en-US" sz="2800" dirty="0"/>
              <a:t>Bias is an error in the execution or design of a test in which results are consistently distorted in a direction due to nonrandom factors [6]. I.e. it is a systematic deviation from the true value [5]. </a:t>
            </a:r>
          </a:p>
          <a:p>
            <a:pPr algn="just"/>
            <a:endParaRPr lang="en-US" sz="2800" dirty="0"/>
          </a:p>
          <a:p>
            <a:pPr algn="just"/>
            <a:r>
              <a:rPr lang="en-US" sz="2800" dirty="0"/>
              <a:t>Bias is also commonly referred to as inaccuracy [5].  </a:t>
            </a:r>
          </a:p>
          <a:p>
            <a:pPr algn="just"/>
            <a:endParaRPr lang="en-US" sz="2800" dirty="0"/>
          </a:p>
        </p:txBody>
      </p:sp>
      <p:sp>
        <p:nvSpPr>
          <p:cNvPr id="6" name="Title 1">
            <a:extLst>
              <a:ext uri="{FF2B5EF4-FFF2-40B4-BE49-F238E27FC236}">
                <a16:creationId xmlns:a16="http://schemas.microsoft.com/office/drawing/2014/main" xmlns="" id="{443DE999-230D-4B7E-A75E-A559F8CA163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Precision and Bias Errors</a:t>
            </a:r>
          </a:p>
        </p:txBody>
      </p:sp>
    </p:spTree>
    <p:extLst>
      <p:ext uri="{BB962C8B-B14F-4D97-AF65-F5344CB8AC3E}">
        <p14:creationId xmlns:p14="http://schemas.microsoft.com/office/powerpoint/2010/main" val="242377160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C7EFD8D1-EBE5-4BED-936F-FEBC9CDECF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26" y="824753"/>
            <a:ext cx="5460680" cy="5531598"/>
          </a:xfrm>
          <a:prstGeom prst="rect">
            <a:avLst/>
          </a:prstGeom>
        </p:spPr>
      </p:pic>
      <p:sp>
        <p:nvSpPr>
          <p:cNvPr id="2" name="Slide Number Placeholder 1"/>
          <p:cNvSpPr>
            <a:spLocks noGrp="1"/>
          </p:cNvSpPr>
          <p:nvPr>
            <p:ph type="sldNum" sz="quarter" idx="12"/>
          </p:nvPr>
        </p:nvSpPr>
        <p:spPr/>
        <p:txBody>
          <a:bodyPr/>
          <a:lstStyle/>
          <a:p>
            <a:fld id="{980EA89F-B63F-4356-B1A3-A96A8248D7EF}" type="slidenum">
              <a:rPr lang="en-US" smtClean="0"/>
              <a:t>27</a:t>
            </a:fld>
            <a:endParaRPr lang="en-US"/>
          </a:p>
        </p:txBody>
      </p:sp>
      <p:sp>
        <p:nvSpPr>
          <p:cNvPr id="5" name="TextBox 4"/>
          <p:cNvSpPr txBox="1"/>
          <p:nvPr/>
        </p:nvSpPr>
        <p:spPr>
          <a:xfrm>
            <a:off x="5956418" y="1216170"/>
            <a:ext cx="2597426" cy="1938992"/>
          </a:xfrm>
          <a:prstGeom prst="rect">
            <a:avLst/>
          </a:prstGeom>
          <a:noFill/>
        </p:spPr>
        <p:txBody>
          <a:bodyPr wrap="square" rtlCol="0">
            <a:spAutoFit/>
          </a:bodyPr>
          <a:lstStyle/>
          <a:p>
            <a:r>
              <a:rPr lang="en-US" sz="2400" dirty="0"/>
              <a:t>The black dots on each of the targets can be thought of as measured values</a:t>
            </a:r>
          </a:p>
        </p:txBody>
      </p:sp>
      <p:sp>
        <p:nvSpPr>
          <p:cNvPr id="6" name="TextBox 5"/>
          <p:cNvSpPr txBox="1"/>
          <p:nvPr/>
        </p:nvSpPr>
        <p:spPr>
          <a:xfrm>
            <a:off x="5956418" y="3860193"/>
            <a:ext cx="2279374" cy="1200329"/>
          </a:xfrm>
          <a:prstGeom prst="rect">
            <a:avLst/>
          </a:prstGeom>
          <a:noFill/>
        </p:spPr>
        <p:txBody>
          <a:bodyPr wrap="square" rtlCol="0">
            <a:spAutoFit/>
          </a:bodyPr>
          <a:lstStyle/>
          <a:p>
            <a:r>
              <a:rPr lang="en-US" sz="2400" dirty="0"/>
              <a:t>The bulls eye represents the true value. </a:t>
            </a:r>
          </a:p>
        </p:txBody>
      </p:sp>
      <p:sp>
        <p:nvSpPr>
          <p:cNvPr id="8" name="TextBox 7">
            <a:extLst>
              <a:ext uri="{FF2B5EF4-FFF2-40B4-BE49-F238E27FC236}">
                <a16:creationId xmlns:a16="http://schemas.microsoft.com/office/drawing/2014/main" xmlns="" id="{214D6043-A431-4BD5-BCB9-3AFB55198C6C}"/>
              </a:ext>
            </a:extLst>
          </p:cNvPr>
          <p:cNvSpPr txBox="1"/>
          <p:nvPr/>
        </p:nvSpPr>
        <p:spPr>
          <a:xfrm>
            <a:off x="272433" y="6410881"/>
            <a:ext cx="4376691" cy="369332"/>
          </a:xfrm>
          <a:prstGeom prst="rect">
            <a:avLst/>
          </a:prstGeom>
          <a:noFill/>
        </p:spPr>
        <p:txBody>
          <a:bodyPr wrap="square" rtlCol="0">
            <a:spAutoFit/>
          </a:bodyPr>
          <a:lstStyle/>
          <a:p>
            <a:r>
              <a:rPr lang="en-US" b="1" dirty="0"/>
              <a:t>Figure 3: Accuracy and precision [5]  </a:t>
            </a:r>
          </a:p>
        </p:txBody>
      </p:sp>
      <p:sp>
        <p:nvSpPr>
          <p:cNvPr id="9" name="Title 1">
            <a:extLst>
              <a:ext uri="{FF2B5EF4-FFF2-40B4-BE49-F238E27FC236}">
                <a16:creationId xmlns:a16="http://schemas.microsoft.com/office/drawing/2014/main" xmlns="" id="{E3F9647D-80A8-4DEB-8A3D-F4062DA5A01D}"/>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Precision and Bias Errors</a:t>
            </a:r>
          </a:p>
        </p:txBody>
      </p:sp>
    </p:spTree>
    <p:extLst>
      <p:ext uri="{BB962C8B-B14F-4D97-AF65-F5344CB8AC3E}">
        <p14:creationId xmlns:p14="http://schemas.microsoft.com/office/powerpoint/2010/main" val="396437993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28</a:t>
            </a:fld>
            <a:endParaRPr lang="en-US"/>
          </a:p>
        </p:txBody>
      </p:sp>
      <p:sp>
        <p:nvSpPr>
          <p:cNvPr id="10" name="Rectangle 9">
            <a:extLst>
              <a:ext uri="{FF2B5EF4-FFF2-40B4-BE49-F238E27FC236}">
                <a16:creationId xmlns:a16="http://schemas.microsoft.com/office/drawing/2014/main" xmlns="" id="{979D2044-A154-474A-A6C9-D5B13C2D8D37}"/>
              </a:ext>
            </a:extLst>
          </p:cNvPr>
          <p:cNvSpPr/>
          <p:nvPr/>
        </p:nvSpPr>
        <p:spPr>
          <a:xfrm>
            <a:off x="5579615" y="1164134"/>
            <a:ext cx="3564385" cy="5693866"/>
          </a:xfrm>
          <a:prstGeom prst="rect">
            <a:avLst/>
          </a:prstGeom>
        </p:spPr>
        <p:txBody>
          <a:bodyPr wrap="square">
            <a:spAutoFit/>
          </a:bodyPr>
          <a:lstStyle/>
          <a:p>
            <a:pPr marL="457200" indent="-457200">
              <a:buAutoNum type="alphaUcPeriod"/>
            </a:pPr>
            <a:r>
              <a:rPr lang="en-US" sz="2600" dirty="0"/>
              <a:t>Inaccurate and imprecise</a:t>
            </a:r>
          </a:p>
          <a:p>
            <a:pPr marL="457200" indent="-457200">
              <a:buAutoNum type="alphaUcPeriod"/>
            </a:pPr>
            <a:endParaRPr lang="en-US" sz="2600" dirty="0"/>
          </a:p>
          <a:p>
            <a:pPr marL="457200" indent="-457200">
              <a:buAutoNum type="alphaUcPeriod"/>
            </a:pPr>
            <a:r>
              <a:rPr lang="en-US" sz="2600" dirty="0"/>
              <a:t>Accurate and imprecise</a:t>
            </a:r>
          </a:p>
          <a:p>
            <a:pPr marL="457200" indent="-457200">
              <a:buAutoNum type="alphaUcPeriod"/>
            </a:pPr>
            <a:endParaRPr lang="en-US" sz="2600" dirty="0"/>
          </a:p>
          <a:p>
            <a:pPr marL="457200" indent="-457200">
              <a:buAutoNum type="alphaUcPeriod"/>
            </a:pPr>
            <a:r>
              <a:rPr lang="en-US" sz="2600" dirty="0"/>
              <a:t>Inaccurate and precise</a:t>
            </a:r>
          </a:p>
          <a:p>
            <a:pPr marL="457200" indent="-457200">
              <a:buAutoNum type="alphaUcPeriod"/>
            </a:pPr>
            <a:endParaRPr lang="en-US" sz="2600" dirty="0"/>
          </a:p>
          <a:p>
            <a:pPr marL="457200" indent="-457200">
              <a:buAutoNum type="alphaUcPeriod"/>
            </a:pPr>
            <a:r>
              <a:rPr lang="en-US" sz="2600" dirty="0"/>
              <a:t>Accurate and precise </a:t>
            </a:r>
          </a:p>
          <a:p>
            <a:r>
              <a:rPr lang="en-US" sz="2600" dirty="0"/>
              <a:t> </a:t>
            </a:r>
          </a:p>
          <a:p>
            <a:endParaRPr lang="en-US" sz="2600" dirty="0"/>
          </a:p>
          <a:p>
            <a:r>
              <a:rPr lang="en-US" sz="2600" dirty="0"/>
              <a:t> </a:t>
            </a:r>
          </a:p>
        </p:txBody>
      </p:sp>
      <p:sp>
        <p:nvSpPr>
          <p:cNvPr id="12" name="Title 1">
            <a:extLst>
              <a:ext uri="{FF2B5EF4-FFF2-40B4-BE49-F238E27FC236}">
                <a16:creationId xmlns:a16="http://schemas.microsoft.com/office/drawing/2014/main" xmlns="" id="{41E06744-D61D-4617-A806-AED2E776F3D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Precision and Bias Errors</a:t>
            </a:r>
          </a:p>
        </p:txBody>
      </p:sp>
      <p:pic>
        <p:nvPicPr>
          <p:cNvPr id="9" name="Picture 8">
            <a:extLst>
              <a:ext uri="{FF2B5EF4-FFF2-40B4-BE49-F238E27FC236}">
                <a16:creationId xmlns:a16="http://schemas.microsoft.com/office/drawing/2014/main" xmlns="" id="{5F9AA5CA-FE76-4208-82F8-18D696158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26" y="824753"/>
            <a:ext cx="5460680" cy="5531598"/>
          </a:xfrm>
          <a:prstGeom prst="rect">
            <a:avLst/>
          </a:prstGeom>
        </p:spPr>
      </p:pic>
      <p:sp>
        <p:nvSpPr>
          <p:cNvPr id="13" name="TextBox 12">
            <a:extLst>
              <a:ext uri="{FF2B5EF4-FFF2-40B4-BE49-F238E27FC236}">
                <a16:creationId xmlns:a16="http://schemas.microsoft.com/office/drawing/2014/main" xmlns="" id="{B8D4F414-70C8-4A70-AC02-10673C5961F5}"/>
              </a:ext>
            </a:extLst>
          </p:cNvPr>
          <p:cNvSpPr txBox="1"/>
          <p:nvPr/>
        </p:nvSpPr>
        <p:spPr>
          <a:xfrm>
            <a:off x="272433" y="6410881"/>
            <a:ext cx="4376691" cy="369332"/>
          </a:xfrm>
          <a:prstGeom prst="rect">
            <a:avLst/>
          </a:prstGeom>
          <a:noFill/>
        </p:spPr>
        <p:txBody>
          <a:bodyPr wrap="square" rtlCol="0">
            <a:spAutoFit/>
          </a:bodyPr>
          <a:lstStyle/>
          <a:p>
            <a:r>
              <a:rPr lang="en-US" b="1" dirty="0"/>
              <a:t>Figure 3: Accuracy and </a:t>
            </a:r>
            <a:r>
              <a:rPr lang="en-US" b="1"/>
              <a:t>precision [5]  </a:t>
            </a:r>
            <a:endParaRPr lang="en-US" b="1" dirty="0"/>
          </a:p>
        </p:txBody>
      </p:sp>
    </p:spTree>
    <p:extLst>
      <p:ext uri="{BB962C8B-B14F-4D97-AF65-F5344CB8AC3E}">
        <p14:creationId xmlns:p14="http://schemas.microsoft.com/office/powerpoint/2010/main" val="328811319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29</a:t>
            </a:fld>
            <a:endParaRPr lang="en-US">
              <a:solidFill>
                <a:schemeClr val="tx1"/>
              </a:solidFill>
            </a:endParaRPr>
          </a:p>
        </p:txBody>
      </p:sp>
      <p:sp>
        <p:nvSpPr>
          <p:cNvPr id="4" name="TextBox 3"/>
          <p:cNvSpPr txBox="1"/>
          <p:nvPr/>
        </p:nvSpPr>
        <p:spPr>
          <a:xfrm>
            <a:off x="712825" y="1516757"/>
            <a:ext cx="7802525" cy="4401205"/>
          </a:xfrm>
          <a:prstGeom prst="rect">
            <a:avLst/>
          </a:prstGeom>
          <a:noFill/>
        </p:spPr>
        <p:txBody>
          <a:bodyPr wrap="square" rtlCol="0">
            <a:spAutoFit/>
          </a:bodyPr>
          <a:lstStyle/>
          <a:p>
            <a:r>
              <a:rPr lang="en-US" sz="2800" dirty="0"/>
              <a:t>Statistical analysis is a mathematical tool for quantitative analysis of data that serves as the means for extracting useful information from data [7].</a:t>
            </a:r>
          </a:p>
          <a:p>
            <a:endParaRPr lang="en-US" sz="2800" b="1" dirty="0"/>
          </a:p>
          <a:p>
            <a:r>
              <a:rPr lang="en-US" sz="2800" dirty="0"/>
              <a:t>Statistical analysis can be used to summarize multiple measurements of the same thing (i.e. replicated measurements) by estimating the average [7]. </a:t>
            </a:r>
          </a:p>
          <a:p>
            <a:endParaRPr lang="en-US" sz="2800" b="1" dirty="0"/>
          </a:p>
        </p:txBody>
      </p:sp>
      <p:sp>
        <p:nvSpPr>
          <p:cNvPr id="6" name="Title 1">
            <a:extLst>
              <a:ext uri="{FF2B5EF4-FFF2-40B4-BE49-F238E27FC236}">
                <a16:creationId xmlns:a16="http://schemas.microsoft.com/office/drawing/2014/main" xmlns="" id="{032D449A-34A7-4566-B672-80AEE9C0929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p:spTree>
    <p:extLst>
      <p:ext uri="{BB962C8B-B14F-4D97-AF65-F5344CB8AC3E}">
        <p14:creationId xmlns:p14="http://schemas.microsoft.com/office/powerpoint/2010/main" val="42276322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a:t>
            </a:fld>
            <a:endParaRPr lang="en-US">
              <a:solidFill>
                <a:schemeClr val="tx1"/>
              </a:solidFill>
            </a:endParaRPr>
          </a:p>
        </p:txBody>
      </p:sp>
      <p:grpSp>
        <p:nvGrpSpPr>
          <p:cNvPr id="12" name="Group 11"/>
          <p:cNvGrpSpPr/>
          <p:nvPr/>
        </p:nvGrpSpPr>
        <p:grpSpPr>
          <a:xfrm>
            <a:off x="400638" y="1318837"/>
            <a:ext cx="8411761" cy="1205948"/>
            <a:chOff x="561758" y="3196966"/>
            <a:chExt cx="8060770" cy="1205948"/>
          </a:xfrm>
        </p:grpSpPr>
        <p:sp>
          <p:nvSpPr>
            <p:cNvPr id="5" name="TextBox 4"/>
            <p:cNvSpPr txBox="1"/>
            <p:nvPr/>
          </p:nvSpPr>
          <p:spPr>
            <a:xfrm>
              <a:off x="561758" y="3321285"/>
              <a:ext cx="2627032" cy="954107"/>
            </a:xfrm>
            <a:prstGeom prst="rect">
              <a:avLst/>
            </a:prstGeom>
            <a:noFill/>
          </p:spPr>
          <p:txBody>
            <a:bodyPr wrap="square" rtlCol="0">
              <a:spAutoFit/>
            </a:bodyPr>
            <a:lstStyle/>
            <a:p>
              <a:pPr algn="ctr"/>
              <a:r>
                <a:rPr lang="en-US" sz="2800" dirty="0"/>
                <a:t>Input </a:t>
              </a:r>
            </a:p>
            <a:p>
              <a:pPr algn="ctr"/>
              <a:r>
                <a:rPr lang="en-US" sz="2800" dirty="0"/>
                <a:t>(air flow )</a:t>
              </a:r>
            </a:p>
          </p:txBody>
        </p:sp>
        <p:sp>
          <p:nvSpPr>
            <p:cNvPr id="6" name="Rectangle 5"/>
            <p:cNvSpPr/>
            <p:nvPr/>
          </p:nvSpPr>
          <p:spPr>
            <a:xfrm>
              <a:off x="3101009" y="3196966"/>
              <a:ext cx="2623930" cy="1205948"/>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TextBox 6"/>
            <p:cNvSpPr txBox="1"/>
            <p:nvPr/>
          </p:nvSpPr>
          <p:spPr>
            <a:xfrm>
              <a:off x="5973262" y="3330478"/>
              <a:ext cx="2649266" cy="954107"/>
            </a:xfrm>
            <a:prstGeom prst="rect">
              <a:avLst/>
            </a:prstGeom>
            <a:noFill/>
          </p:spPr>
          <p:txBody>
            <a:bodyPr wrap="square" rtlCol="0">
              <a:spAutoFit/>
            </a:bodyPr>
            <a:lstStyle/>
            <a:p>
              <a:pPr algn="ctr"/>
              <a:r>
                <a:rPr lang="en-US" sz="2800" dirty="0"/>
                <a:t>Output</a:t>
              </a:r>
            </a:p>
            <a:p>
              <a:pPr algn="ctr"/>
              <a:r>
                <a:rPr lang="en-US" sz="2800" dirty="0"/>
                <a:t>(pressure)</a:t>
              </a:r>
            </a:p>
          </p:txBody>
        </p:sp>
        <p:cxnSp>
          <p:nvCxnSpPr>
            <p:cNvPr id="9" name="Straight Arrow Connector 8"/>
            <p:cNvCxnSpPr/>
            <p:nvPr/>
          </p:nvCxnSpPr>
          <p:spPr>
            <a:xfrm>
              <a:off x="2674752" y="3799939"/>
              <a:ext cx="426258" cy="15187"/>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cxnSp>
          <p:nvCxnSpPr>
            <p:cNvPr id="10" name="Straight Arrow Connector 9"/>
            <p:cNvCxnSpPr/>
            <p:nvPr/>
          </p:nvCxnSpPr>
          <p:spPr>
            <a:xfrm flipV="1">
              <a:off x="5808594" y="3799939"/>
              <a:ext cx="605120" cy="1"/>
            </a:xfrm>
            <a:prstGeom prst="straightConnector1">
              <a:avLst/>
            </a:prstGeom>
            <a:ln w="50800">
              <a:tailEnd type="triangle"/>
            </a:ln>
          </p:spPr>
          <p:style>
            <a:lnRef idx="3">
              <a:schemeClr val="dk1"/>
            </a:lnRef>
            <a:fillRef idx="0">
              <a:schemeClr val="dk1"/>
            </a:fillRef>
            <a:effectRef idx="2">
              <a:schemeClr val="dk1"/>
            </a:effectRef>
            <a:fontRef idx="minor">
              <a:schemeClr val="tx1"/>
            </a:fontRef>
          </p:style>
        </p:cxnSp>
        <p:sp>
          <p:nvSpPr>
            <p:cNvPr id="11" name="TextBox 10"/>
            <p:cNvSpPr txBox="1"/>
            <p:nvPr/>
          </p:nvSpPr>
          <p:spPr>
            <a:xfrm>
              <a:off x="3166441" y="3322886"/>
              <a:ext cx="2493065" cy="954107"/>
            </a:xfrm>
            <a:prstGeom prst="rect">
              <a:avLst/>
            </a:prstGeom>
            <a:noFill/>
          </p:spPr>
          <p:txBody>
            <a:bodyPr wrap="square" rtlCol="0">
              <a:spAutoFit/>
            </a:bodyPr>
            <a:lstStyle/>
            <a:p>
              <a:pPr algn="ctr"/>
              <a:r>
                <a:rPr lang="en-US" sz="2800" dirty="0"/>
                <a:t>Measurement Device</a:t>
              </a:r>
            </a:p>
          </p:txBody>
        </p:sp>
      </p:grpSp>
      <p:sp>
        <p:nvSpPr>
          <p:cNvPr id="13" name="Rectangle 12"/>
          <p:cNvSpPr/>
          <p:nvPr/>
        </p:nvSpPr>
        <p:spPr>
          <a:xfrm>
            <a:off x="245160" y="2667511"/>
            <a:ext cx="8441640" cy="4401205"/>
          </a:xfrm>
          <a:prstGeom prst="rect">
            <a:avLst/>
          </a:prstGeom>
        </p:spPr>
        <p:txBody>
          <a:bodyPr wrap="square">
            <a:spAutoFit/>
          </a:bodyPr>
          <a:lstStyle/>
          <a:p>
            <a:r>
              <a:rPr lang="en-US" sz="2800" dirty="0"/>
              <a:t>A measurement system takes an input quantity and transforms it into an output quantity [1]. </a:t>
            </a:r>
          </a:p>
          <a:p>
            <a:endParaRPr lang="en-US" sz="2800" dirty="0"/>
          </a:p>
          <a:p>
            <a:r>
              <a:rPr lang="en-US" sz="2800" dirty="0"/>
              <a:t>The two most Important aspects of physical measurement  are:</a:t>
            </a:r>
          </a:p>
          <a:p>
            <a:pPr marL="514350" indent="-514350">
              <a:buAutoNum type="arabicPeriod"/>
            </a:pPr>
            <a:r>
              <a:rPr lang="en-US" sz="2800" dirty="0"/>
              <a:t>Selecting a proper measurement device that is most suitable to measure the input[1]. </a:t>
            </a:r>
          </a:p>
          <a:p>
            <a:pPr marL="514350" indent="-514350">
              <a:buFontTx/>
              <a:buAutoNum type="arabicPeriod"/>
            </a:pPr>
            <a:r>
              <a:rPr lang="en-US" sz="2800" dirty="0"/>
              <a:t>Being able to interpret the output from the measurement device [1].</a:t>
            </a:r>
          </a:p>
          <a:p>
            <a:pPr marL="514350" indent="-514350">
              <a:buAutoNum type="arabicPeriod"/>
            </a:pPr>
            <a:endParaRPr lang="en-US" sz="2800" dirty="0"/>
          </a:p>
        </p:txBody>
      </p:sp>
      <p:sp>
        <p:nvSpPr>
          <p:cNvPr id="16" name="Title 1">
            <a:extLst>
              <a:ext uri="{FF2B5EF4-FFF2-40B4-BE49-F238E27FC236}">
                <a16:creationId xmlns:a16="http://schemas.microsoft.com/office/drawing/2014/main" xmlns="" id="{721E7A7E-F163-47C7-BD45-DE24980131A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Input/Outputs</a:t>
            </a:r>
          </a:p>
        </p:txBody>
      </p:sp>
    </p:spTree>
    <p:extLst>
      <p:ext uri="{BB962C8B-B14F-4D97-AF65-F5344CB8AC3E}">
        <p14:creationId xmlns:p14="http://schemas.microsoft.com/office/powerpoint/2010/main" val="345197326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30</a:t>
            </a:fld>
            <a:endParaRPr lang="en-US">
              <a:solidFill>
                <a:schemeClr val="tx1"/>
              </a:solidFill>
            </a:endParaRPr>
          </a:p>
        </p:txBody>
      </p:sp>
      <p:sp>
        <p:nvSpPr>
          <p:cNvPr id="4" name="TextBox 3"/>
          <p:cNvSpPr txBox="1"/>
          <p:nvPr/>
        </p:nvSpPr>
        <p:spPr>
          <a:xfrm>
            <a:off x="351182" y="1235710"/>
            <a:ext cx="8276734" cy="523220"/>
          </a:xfrm>
          <a:prstGeom prst="rect">
            <a:avLst/>
          </a:prstGeom>
          <a:noFill/>
        </p:spPr>
        <p:txBody>
          <a:bodyPr wrap="square" rtlCol="0">
            <a:spAutoFit/>
          </a:bodyPr>
          <a:lstStyle/>
          <a:p>
            <a:pPr algn="just"/>
            <a:r>
              <a:rPr lang="en-US" sz="2800" u="sng" dirty="0"/>
              <a:t>Sample average (Arithmetic mean Equation) [2,7]</a:t>
            </a:r>
          </a:p>
        </p:txBody>
      </p:sp>
      <mc:AlternateContent xmlns:mc="http://schemas.openxmlformats.org/markup-compatibility/2006" xmlns:a14="http://schemas.microsoft.com/office/drawing/2010/main">
        <mc:Choice Requires="a14">
          <p:sp>
            <p:nvSpPr>
              <p:cNvPr id="5" name="TextBox 4"/>
              <p:cNvSpPr txBox="1"/>
              <p:nvPr/>
            </p:nvSpPr>
            <p:spPr>
              <a:xfrm>
                <a:off x="539718" y="3898039"/>
                <a:ext cx="2392018" cy="1268552"/>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𝑥</m:t>
                          </m:r>
                        </m:e>
                      </m:acc>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𝑛</m:t>
                          </m:r>
                        </m:den>
                      </m:f>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nary>
                    </m:oMath>
                  </m:oMathPara>
                </a14:m>
                <a:endParaRPr lang="en-US" sz="28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539718" y="3898039"/>
                <a:ext cx="2392018" cy="1268552"/>
              </a:xfrm>
              <a:prstGeom prst="rect">
                <a:avLst/>
              </a:prstGeom>
              <a:blipFill>
                <a:blip r:embed="rId2"/>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454263" y="3699788"/>
                <a:ext cx="5234608" cy="1815882"/>
              </a:xfrm>
              <a:prstGeom prst="rect">
                <a:avLst/>
              </a:prstGeom>
              <a:noFill/>
            </p:spPr>
            <p:txBody>
              <a:bodyPr wrap="square" rtlCol="0">
                <a:spAutoFit/>
              </a:bodyPr>
              <a:lstStyle/>
              <a:p>
                <a14:m>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𝑥</m:t>
                        </m:r>
                      </m:e>
                    </m:acc>
                  </m:oMath>
                </a14:m>
                <a:r>
                  <a:rPr lang="en-US" sz="2800" b="0" dirty="0">
                    <a:solidFill>
                      <a:schemeClr val="tx1"/>
                    </a:solidFill>
                    <a:latin typeface="Cambria Math" panose="02040503050406030204" pitchFamily="18" charset="0"/>
                  </a:rPr>
                  <a:t>: </a:t>
                </a:r>
                <a:r>
                  <a:rPr lang="en-US" sz="2800" b="0" dirty="0">
                    <a:solidFill>
                      <a:schemeClr val="tx1"/>
                    </a:solidFill>
                    <a:latin typeface="+mj-lt"/>
                  </a:rPr>
                  <a:t>is th</a:t>
                </a:r>
                <a:r>
                  <a:rPr lang="en-US" sz="2800" dirty="0">
                    <a:solidFill>
                      <a:schemeClr val="tx1"/>
                    </a:solidFill>
                    <a:latin typeface="+mj-lt"/>
                  </a:rPr>
                  <a:t>e sample average </a:t>
                </a:r>
                <a:endParaRPr lang="en-US" sz="2800" b="0" i="1" dirty="0">
                  <a:solidFill>
                    <a:schemeClr val="tx1"/>
                  </a:solidFill>
                  <a:latin typeface="+mj-lt"/>
                </a:endParaRPr>
              </a:p>
              <a:p>
                <a14:m>
                  <m:oMath xmlns:m="http://schemas.openxmlformats.org/officeDocument/2006/math">
                    <m:r>
                      <a:rPr lang="en-US" sz="2800" b="0" i="1" smtClean="0">
                        <a:solidFill>
                          <a:schemeClr val="tx1"/>
                        </a:solidFill>
                        <a:latin typeface="Cambria Math" panose="02040503050406030204" pitchFamily="18" charset="0"/>
                      </a:rPr>
                      <m:t>𝑛</m:t>
                    </m:r>
                  </m:oMath>
                </a14:m>
                <a:r>
                  <a:rPr lang="en-US" sz="2800" dirty="0">
                    <a:solidFill>
                      <a:schemeClr val="tx1"/>
                    </a:solidFill>
                  </a:rPr>
                  <a:t>: is the number of values</a:t>
                </a:r>
              </a:p>
              <a:p>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𝑥</m:t>
                        </m:r>
                      </m:e>
                      <m:sub>
                        <m:r>
                          <a:rPr lang="en-US" sz="2800" b="0" i="1" smtClean="0">
                            <a:solidFill>
                              <a:schemeClr val="tx1"/>
                            </a:solidFill>
                            <a:latin typeface="Cambria Math" panose="02040503050406030204" pitchFamily="18" charset="0"/>
                          </a:rPr>
                          <m:t>𝑖</m:t>
                        </m:r>
                      </m:sub>
                    </m:sSub>
                  </m:oMath>
                </a14:m>
                <a:r>
                  <a:rPr lang="en-US" sz="2800" dirty="0">
                    <a:solidFill>
                      <a:schemeClr val="tx1"/>
                    </a:solidFill>
                  </a:rPr>
                  <a:t>: represents the </a:t>
                </a:r>
                <a:r>
                  <a:rPr lang="en-US" sz="2800" i="1" dirty="0" err="1">
                    <a:solidFill>
                      <a:schemeClr val="tx1"/>
                    </a:solidFill>
                    <a:latin typeface="Cambria" panose="02040503050406030204" pitchFamily="18" charset="0"/>
                  </a:rPr>
                  <a:t>i</a:t>
                </a:r>
                <a:r>
                  <a:rPr lang="en-US" sz="2800" dirty="0" err="1">
                    <a:solidFill>
                      <a:schemeClr val="tx1"/>
                    </a:solidFill>
                  </a:rPr>
                  <a:t>th</a:t>
                </a:r>
                <a:r>
                  <a:rPr lang="en-US" sz="2800" dirty="0">
                    <a:solidFill>
                      <a:schemeClr val="tx1"/>
                    </a:solidFill>
                  </a:rPr>
                  <a:t> individual value </a:t>
                </a:r>
              </a:p>
            </p:txBody>
          </p:sp>
        </mc:Choice>
        <mc:Fallback xmlns="">
          <p:sp>
            <p:nvSpPr>
              <p:cNvPr id="6" name="TextBox 5"/>
              <p:cNvSpPr txBox="1">
                <a:spLocks noRot="1" noChangeAspect="1" noMove="1" noResize="1" noEditPoints="1" noAdjustHandles="1" noChangeArrowheads="1" noChangeShapeType="1" noTextEdit="1"/>
              </p:cNvSpPr>
              <p:nvPr/>
            </p:nvSpPr>
            <p:spPr>
              <a:xfrm>
                <a:off x="3454263" y="3699788"/>
                <a:ext cx="5234608" cy="1815882"/>
              </a:xfrm>
              <a:prstGeom prst="rect">
                <a:avLst/>
              </a:prstGeom>
              <a:blipFill>
                <a:blip r:embed="rId3"/>
                <a:stretch>
                  <a:fillRect l="-2448" t="-3691" r="-466" b="-8389"/>
                </a:stretch>
              </a:blipFill>
            </p:spPr>
            <p:txBody>
              <a:bodyPr/>
              <a:lstStyle/>
              <a:p>
                <a:r>
                  <a:rPr lang="en-US">
                    <a:noFill/>
                  </a:rPr>
                  <a:t> </a:t>
                </a:r>
              </a:p>
            </p:txBody>
          </p:sp>
        </mc:Fallback>
      </mc:AlternateContent>
      <p:sp>
        <p:nvSpPr>
          <p:cNvPr id="10" name="TextBox 9"/>
          <p:cNvSpPr txBox="1"/>
          <p:nvPr/>
        </p:nvSpPr>
        <p:spPr>
          <a:xfrm>
            <a:off x="351182" y="2055086"/>
            <a:ext cx="7581900" cy="954107"/>
          </a:xfrm>
          <a:prstGeom prst="rect">
            <a:avLst/>
          </a:prstGeom>
          <a:noFill/>
        </p:spPr>
        <p:txBody>
          <a:bodyPr wrap="square" rtlCol="0">
            <a:spAutoFit/>
          </a:bodyPr>
          <a:lstStyle/>
          <a:p>
            <a:r>
              <a:rPr lang="en-US" sz="2800" dirty="0"/>
              <a:t>The sample average equation is the average of a group of arbitrary values. </a:t>
            </a:r>
          </a:p>
        </p:txBody>
      </p:sp>
      <p:sp>
        <p:nvSpPr>
          <p:cNvPr id="8" name="Title 1">
            <a:extLst>
              <a:ext uri="{FF2B5EF4-FFF2-40B4-BE49-F238E27FC236}">
                <a16:creationId xmlns:a16="http://schemas.microsoft.com/office/drawing/2014/main" xmlns="" id="{5594CB39-EC46-44A8-B7C1-B8C5F8ED8E6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p:spTree>
    <p:extLst>
      <p:ext uri="{BB962C8B-B14F-4D97-AF65-F5344CB8AC3E}">
        <p14:creationId xmlns:p14="http://schemas.microsoft.com/office/powerpoint/2010/main" val="17589853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31</a:t>
            </a:fld>
            <a:endParaRPr lang="en-US">
              <a:solidFill>
                <a:schemeClr val="tx1"/>
              </a:solidFill>
            </a:endParaRPr>
          </a:p>
        </p:txBody>
      </p:sp>
      <mc:AlternateContent xmlns:mc="http://schemas.openxmlformats.org/markup-compatibility/2006" xmlns:a14="http://schemas.microsoft.com/office/drawing/2010/main">
        <mc:Choice Requires="a14">
          <p:sp>
            <p:nvSpPr>
              <p:cNvPr id="3" name="TextBox 2"/>
              <p:cNvSpPr txBox="1"/>
              <p:nvPr/>
            </p:nvSpPr>
            <p:spPr>
              <a:xfrm>
                <a:off x="362930" y="2513900"/>
                <a:ext cx="3412435" cy="1768626"/>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m:rPr>
                          <m:sty m:val="p"/>
                        </m:rPr>
                        <a:rPr lang="el-GR" sz="2800" i="1" smtClean="0">
                          <a:solidFill>
                            <a:schemeClr val="tx1"/>
                          </a:solidFill>
                          <a:latin typeface="Cambria Math" panose="02040503050406030204" pitchFamily="18" charset="0"/>
                        </a:rPr>
                        <m:t>σ</m:t>
                      </m:r>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i="1">
                                  <a:solidFill>
                                    <a:schemeClr val="tx1"/>
                                  </a:solidFill>
                                  <a:latin typeface="Cambria Math" panose="02040503050406030204" pitchFamily="18" charset="0"/>
                                </a:rPr>
                                <m:t>𝑛</m:t>
                              </m:r>
                            </m:den>
                          </m:f>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p>
                                <m:sSupPr>
                                  <m:ctrlPr>
                                    <a:rPr lang="en-US" sz="2800" i="1">
                                      <a:solidFill>
                                        <a:schemeClr val="tx1"/>
                                      </a:solidFill>
                                      <a:latin typeface="Cambria Math" panose="02040503050406030204" pitchFamily="18" charset="0"/>
                                    </a:rPr>
                                  </m:ctrlPr>
                                </m:sSupPr>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e>
                                  </m:d>
                                </m:e>
                                <m:sup>
                                  <m:r>
                                    <a:rPr lang="en-US" sz="2800" i="1">
                                      <a:solidFill>
                                        <a:schemeClr val="tx1"/>
                                      </a:solidFill>
                                      <a:latin typeface="Cambria Math" panose="02040503050406030204" pitchFamily="18" charset="0"/>
                                    </a:rPr>
                                    <m:t>2</m:t>
                                  </m:r>
                                </m:sup>
                              </m:sSup>
                            </m:e>
                          </m:nary>
                        </m:e>
                      </m:rad>
                    </m:oMath>
                  </m:oMathPara>
                </a14:m>
                <a:endParaRPr lang="en-US" sz="2800" dirty="0">
                  <a:solidFill>
                    <a:schemeClr val="tx1"/>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362930" y="2513900"/>
                <a:ext cx="3412435" cy="1768626"/>
              </a:xfrm>
              <a:prstGeom prst="rect">
                <a:avLst/>
              </a:prstGeom>
              <a:blipFill>
                <a:blip r:embed="rId2"/>
                <a:stretch>
                  <a:fillRect/>
                </a:stretch>
              </a:blipFill>
              <a:ln>
                <a:solidFill>
                  <a:schemeClr val="tx1"/>
                </a:solidFill>
              </a:ln>
            </p:spPr>
            <p:txBody>
              <a:bodyPr/>
              <a:lstStyle/>
              <a:p>
                <a:r>
                  <a:rPr lang="en-US">
                    <a:noFill/>
                  </a:rPr>
                  <a:t> </a:t>
                </a:r>
              </a:p>
            </p:txBody>
          </p:sp>
        </mc:Fallback>
      </mc:AlternateContent>
      <p:sp>
        <p:nvSpPr>
          <p:cNvPr id="4" name="TextBox 3"/>
          <p:cNvSpPr txBox="1"/>
          <p:nvPr/>
        </p:nvSpPr>
        <p:spPr>
          <a:xfrm>
            <a:off x="28813" y="1032814"/>
            <a:ext cx="4514850" cy="1384995"/>
          </a:xfrm>
          <a:prstGeom prst="rect">
            <a:avLst/>
          </a:prstGeom>
          <a:noFill/>
        </p:spPr>
        <p:txBody>
          <a:bodyPr wrap="square" rtlCol="0">
            <a:spAutoFit/>
          </a:bodyPr>
          <a:lstStyle/>
          <a:p>
            <a:r>
              <a:rPr lang="en-US" sz="2800" u="sng" dirty="0"/>
              <a:t>Root mean square deviation equation </a:t>
            </a:r>
          </a:p>
          <a:p>
            <a:r>
              <a:rPr lang="en-US" sz="2800" u="sng" dirty="0"/>
              <a:t>(I.e. Standard deviation) [2] </a:t>
            </a:r>
          </a:p>
        </p:txBody>
      </p:sp>
      <p:sp>
        <p:nvSpPr>
          <p:cNvPr id="6" name="TextBox 5"/>
          <p:cNvSpPr txBox="1"/>
          <p:nvPr/>
        </p:nvSpPr>
        <p:spPr>
          <a:xfrm>
            <a:off x="4845325" y="1262391"/>
            <a:ext cx="4028661" cy="954107"/>
          </a:xfrm>
          <a:prstGeom prst="rect">
            <a:avLst/>
          </a:prstGeom>
          <a:noFill/>
        </p:spPr>
        <p:txBody>
          <a:bodyPr wrap="square" rtlCol="0">
            <a:spAutoFit/>
          </a:bodyPr>
          <a:lstStyle/>
          <a:p>
            <a:r>
              <a:rPr lang="en-US" sz="2800" u="sng" dirty="0"/>
              <a:t>Sample standard deviation equation [2] </a:t>
            </a:r>
          </a:p>
        </p:txBody>
      </p:sp>
      <mc:AlternateContent xmlns:mc="http://schemas.openxmlformats.org/markup-compatibility/2006" xmlns:a14="http://schemas.microsoft.com/office/drawing/2010/main">
        <mc:Choice Requires="a14">
          <p:sp>
            <p:nvSpPr>
              <p:cNvPr id="7" name="TextBox 6"/>
              <p:cNvSpPr txBox="1"/>
              <p:nvPr/>
            </p:nvSpPr>
            <p:spPr>
              <a:xfrm>
                <a:off x="4919868" y="2513900"/>
                <a:ext cx="3995531" cy="1768626"/>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𝑠</m:t>
                      </m:r>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i="1">
                                  <a:solidFill>
                                    <a:schemeClr val="tx1"/>
                                  </a:solidFill>
                                  <a:latin typeface="Cambria Math" panose="02040503050406030204" pitchFamily="18" charset="0"/>
                                </a:rPr>
                                <m:t>𝑛</m:t>
                              </m:r>
                              <m:r>
                                <a:rPr lang="en-US" sz="2800" b="0" i="1" smtClean="0">
                                  <a:solidFill>
                                    <a:schemeClr val="tx1"/>
                                  </a:solidFill>
                                  <a:latin typeface="Cambria Math" panose="02040503050406030204" pitchFamily="18" charset="0"/>
                                </a:rPr>
                                <m:t>−1</m:t>
                              </m:r>
                            </m:den>
                          </m:f>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p>
                                <m:sSupPr>
                                  <m:ctrlPr>
                                    <a:rPr lang="en-US" sz="2800" i="1">
                                      <a:solidFill>
                                        <a:schemeClr val="tx1"/>
                                      </a:solidFill>
                                      <a:latin typeface="Cambria Math" panose="02040503050406030204" pitchFamily="18" charset="0"/>
                                    </a:rPr>
                                  </m:ctrlPr>
                                </m:sSupPr>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e>
                                  </m:d>
                                </m:e>
                                <m:sup>
                                  <m:r>
                                    <a:rPr lang="en-US" sz="2800" i="1">
                                      <a:solidFill>
                                        <a:schemeClr val="tx1"/>
                                      </a:solidFill>
                                      <a:latin typeface="Cambria Math" panose="02040503050406030204" pitchFamily="18" charset="0"/>
                                    </a:rPr>
                                    <m:t>2</m:t>
                                  </m:r>
                                </m:sup>
                              </m:sSup>
                            </m:e>
                          </m:nary>
                        </m:e>
                      </m:rad>
                    </m:oMath>
                  </m:oMathPara>
                </a14:m>
                <a:endParaRPr lang="en-US" sz="280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4919868" y="2513900"/>
                <a:ext cx="3995531" cy="1768626"/>
              </a:xfrm>
              <a:prstGeom prst="rect">
                <a:avLst/>
              </a:prstGeom>
              <a:blipFill>
                <a:blip r:embed="rId3"/>
                <a:stretch>
                  <a:fillRect/>
                </a:stretch>
              </a:blipFill>
              <a:ln>
                <a:solidFill>
                  <a:schemeClr val="tx1"/>
                </a:solidFill>
              </a:ln>
            </p:spPr>
            <p:txBody>
              <a:bodyPr/>
              <a:lstStyle/>
              <a:p>
                <a:r>
                  <a:rPr lang="en-US">
                    <a:noFill/>
                  </a:rPr>
                  <a:t> </a:t>
                </a:r>
              </a:p>
            </p:txBody>
          </p:sp>
        </mc:Fallback>
      </mc:AlternateContent>
      <p:cxnSp>
        <p:nvCxnSpPr>
          <p:cNvPr id="9" name="Straight Connector 8"/>
          <p:cNvCxnSpPr>
            <a:cxnSpLocks/>
          </p:cNvCxnSpPr>
          <p:nvPr/>
        </p:nvCxnSpPr>
        <p:spPr>
          <a:xfrm>
            <a:off x="4609061" y="1262391"/>
            <a:ext cx="0" cy="2963053"/>
          </a:xfrm>
          <a:prstGeom prst="line">
            <a:avLst/>
          </a:prstGeom>
          <a:ln w="34925"/>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2" name="TextBox 11"/>
              <p:cNvSpPr txBox="1"/>
              <p:nvPr/>
            </p:nvSpPr>
            <p:spPr>
              <a:xfrm>
                <a:off x="1516545" y="4474707"/>
                <a:ext cx="6816749" cy="2246769"/>
              </a:xfrm>
              <a:prstGeom prst="rect">
                <a:avLst/>
              </a:prstGeom>
              <a:noFill/>
            </p:spPr>
            <p:txBody>
              <a:bodyPr wrap="square" rtlCol="0">
                <a:spAutoFit/>
              </a:bodyPr>
              <a:lstStyle/>
              <a:p>
                <a14:m>
                  <m:oMath xmlns:m="http://schemas.openxmlformats.org/officeDocument/2006/math">
                    <m:r>
                      <a:rPr lang="en-US" sz="2800" b="0" i="1" smtClean="0">
                        <a:solidFill>
                          <a:schemeClr val="tx1"/>
                        </a:solidFill>
                        <a:latin typeface="Cambria Math" panose="02040503050406030204" pitchFamily="18" charset="0"/>
                      </a:rPr>
                      <m:t>𝑠</m:t>
                    </m:r>
                  </m:oMath>
                </a14:m>
                <a:r>
                  <a:rPr lang="en-US" sz="2800" b="0" dirty="0">
                    <a:solidFill>
                      <a:schemeClr val="tx1"/>
                    </a:solidFill>
                    <a:latin typeface="Cambria Math" panose="02040503050406030204" pitchFamily="18" charset="0"/>
                  </a:rPr>
                  <a:t>: </a:t>
                </a:r>
                <a:r>
                  <a:rPr lang="en-US" sz="2800" b="0" dirty="0">
                    <a:solidFill>
                      <a:schemeClr val="tx1"/>
                    </a:solidFill>
                    <a:latin typeface="+mj-lt"/>
                  </a:rPr>
                  <a:t>sample standard deviation</a:t>
                </a:r>
                <a:endParaRPr lang="en-US" sz="2800" b="0" i="1" dirty="0">
                  <a:solidFill>
                    <a:schemeClr val="tx1"/>
                  </a:solidFill>
                  <a:latin typeface="+mj-lt"/>
                </a:endParaRPr>
              </a:p>
              <a:p>
                <a14:m>
                  <m:oMath xmlns:m="http://schemas.openxmlformats.org/officeDocument/2006/math">
                    <m:r>
                      <m:rPr>
                        <m:sty m:val="p"/>
                      </m:rPr>
                      <a:rPr lang="el-GR" sz="2800" b="0" i="1" smtClean="0">
                        <a:solidFill>
                          <a:schemeClr val="tx1"/>
                        </a:solidFill>
                        <a:latin typeface="Cambria Math" panose="02040503050406030204" pitchFamily="18" charset="0"/>
                      </a:rPr>
                      <m:t>σ</m:t>
                    </m:r>
                  </m:oMath>
                </a14:m>
                <a:r>
                  <a:rPr lang="en-US" sz="2800" b="0" dirty="0">
                    <a:solidFill>
                      <a:schemeClr val="tx1"/>
                    </a:solidFill>
                    <a:latin typeface="Cambria Math" panose="02040503050406030204" pitchFamily="18" charset="0"/>
                  </a:rPr>
                  <a:t>: </a:t>
                </a:r>
                <a:r>
                  <a:rPr lang="en-US" sz="2800" b="0" dirty="0">
                    <a:solidFill>
                      <a:schemeClr val="tx1"/>
                    </a:solidFill>
                    <a:latin typeface="+mj-lt"/>
                  </a:rPr>
                  <a:t>is the standard deviation </a:t>
                </a:r>
                <a:endParaRPr lang="en-US" sz="2800" b="0" i="1" dirty="0">
                  <a:solidFill>
                    <a:schemeClr val="tx1"/>
                  </a:solidFill>
                  <a:latin typeface="+mj-lt"/>
                </a:endParaRPr>
              </a:p>
              <a:p>
                <a14:m>
                  <m:oMath xmlns:m="http://schemas.openxmlformats.org/officeDocument/2006/math">
                    <m:acc>
                      <m:accPr>
                        <m:chr m:val="̅"/>
                        <m:ctrlPr>
                          <a:rPr lang="en-US" sz="2800" b="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𝑥</m:t>
                        </m:r>
                      </m:e>
                    </m:acc>
                  </m:oMath>
                </a14:m>
                <a:r>
                  <a:rPr lang="en-US" sz="2800" b="0" dirty="0">
                    <a:solidFill>
                      <a:schemeClr val="tx1"/>
                    </a:solidFill>
                    <a:latin typeface="Cambria Math" panose="02040503050406030204" pitchFamily="18" charset="0"/>
                  </a:rPr>
                  <a:t>: is th</a:t>
                </a:r>
                <a:r>
                  <a:rPr lang="en-US" sz="2800" dirty="0">
                    <a:solidFill>
                      <a:schemeClr val="tx1"/>
                    </a:solidFill>
                    <a:latin typeface="Cambria Math" panose="02040503050406030204" pitchFamily="18" charset="0"/>
                  </a:rPr>
                  <a:t>e sample average </a:t>
                </a:r>
                <a:endParaRPr lang="en-US" sz="2800" b="0" i="1" dirty="0">
                  <a:solidFill>
                    <a:schemeClr val="tx1"/>
                  </a:solidFill>
                  <a:latin typeface="Cambria Math" panose="02040503050406030204" pitchFamily="18" charset="0"/>
                </a:endParaRPr>
              </a:p>
              <a:p>
                <a14:m>
                  <m:oMath xmlns:m="http://schemas.openxmlformats.org/officeDocument/2006/math">
                    <m:r>
                      <a:rPr lang="en-US" sz="2800" b="0" i="1" smtClean="0">
                        <a:solidFill>
                          <a:schemeClr val="tx1"/>
                        </a:solidFill>
                        <a:latin typeface="Cambria Math" panose="02040503050406030204" pitchFamily="18" charset="0"/>
                      </a:rPr>
                      <m:t>𝑛</m:t>
                    </m:r>
                  </m:oMath>
                </a14:m>
                <a:r>
                  <a:rPr lang="en-US" sz="2800" dirty="0">
                    <a:solidFill>
                      <a:schemeClr val="tx1"/>
                    </a:solidFill>
                  </a:rPr>
                  <a:t>: is the number of values</a:t>
                </a:r>
              </a:p>
              <a:p>
                <a14:m>
                  <m:oMath xmlns:m="http://schemas.openxmlformats.org/officeDocument/2006/math">
                    <m:sSub>
                      <m:sSubPr>
                        <m:ctrlPr>
                          <a:rPr lang="en-US" sz="2800" i="1" smtClean="0">
                            <a:solidFill>
                              <a:schemeClr val="tx1"/>
                            </a:solidFill>
                            <a:latin typeface="Cambria Math" panose="02040503050406030204" pitchFamily="18" charset="0"/>
                          </a:rPr>
                        </m:ctrlPr>
                      </m:sSubPr>
                      <m:e>
                        <m:r>
                          <a:rPr lang="en-US" sz="2800" b="0" i="1" smtClean="0">
                            <a:solidFill>
                              <a:schemeClr val="tx1"/>
                            </a:solidFill>
                            <a:latin typeface="Cambria Math" panose="02040503050406030204" pitchFamily="18" charset="0"/>
                          </a:rPr>
                          <m:t>𝑥</m:t>
                        </m:r>
                      </m:e>
                      <m:sub>
                        <m:r>
                          <a:rPr lang="en-US" sz="2800" b="0" i="1" smtClean="0">
                            <a:solidFill>
                              <a:schemeClr val="tx1"/>
                            </a:solidFill>
                            <a:latin typeface="Cambria Math" panose="02040503050406030204" pitchFamily="18" charset="0"/>
                          </a:rPr>
                          <m:t>𝑖</m:t>
                        </m:r>
                      </m:sub>
                    </m:sSub>
                  </m:oMath>
                </a14:m>
                <a:r>
                  <a:rPr lang="en-US" sz="2800" dirty="0">
                    <a:solidFill>
                      <a:schemeClr val="tx1"/>
                    </a:solidFill>
                  </a:rPr>
                  <a:t>: represents the </a:t>
                </a:r>
                <a:r>
                  <a:rPr lang="en-US" sz="2800" i="1" dirty="0" err="1">
                    <a:solidFill>
                      <a:schemeClr val="tx1"/>
                    </a:solidFill>
                    <a:latin typeface="Cambria" panose="02040503050406030204" pitchFamily="18" charset="0"/>
                  </a:rPr>
                  <a:t>i</a:t>
                </a:r>
                <a:r>
                  <a:rPr lang="en-US" sz="2800" dirty="0" err="1">
                    <a:solidFill>
                      <a:schemeClr val="tx1"/>
                    </a:solidFill>
                  </a:rPr>
                  <a:t>th</a:t>
                </a:r>
                <a:r>
                  <a:rPr lang="en-US" sz="2800" dirty="0">
                    <a:solidFill>
                      <a:schemeClr val="tx1"/>
                    </a:solidFill>
                  </a:rPr>
                  <a:t> individual value </a:t>
                </a:r>
              </a:p>
            </p:txBody>
          </p:sp>
        </mc:Choice>
        <mc:Fallback xmlns="">
          <p:sp>
            <p:nvSpPr>
              <p:cNvPr id="12" name="TextBox 11"/>
              <p:cNvSpPr txBox="1">
                <a:spLocks noRot="1" noChangeAspect="1" noMove="1" noResize="1" noEditPoints="1" noAdjustHandles="1" noChangeArrowheads="1" noChangeShapeType="1" noTextEdit="1"/>
              </p:cNvSpPr>
              <p:nvPr/>
            </p:nvSpPr>
            <p:spPr>
              <a:xfrm>
                <a:off x="1516545" y="4474707"/>
                <a:ext cx="6816749" cy="2246769"/>
              </a:xfrm>
              <a:prstGeom prst="rect">
                <a:avLst/>
              </a:prstGeom>
              <a:blipFill>
                <a:blip r:embed="rId4"/>
                <a:stretch>
                  <a:fillRect t="-2710" b="-6504"/>
                </a:stretch>
              </a:blipFill>
            </p:spPr>
            <p:txBody>
              <a:bodyPr/>
              <a:lstStyle/>
              <a:p>
                <a:r>
                  <a:rPr lang="en-US">
                    <a:noFill/>
                  </a:rPr>
                  <a:t> </a:t>
                </a:r>
              </a:p>
            </p:txBody>
          </p:sp>
        </mc:Fallback>
      </mc:AlternateContent>
      <p:sp>
        <p:nvSpPr>
          <p:cNvPr id="10" name="Title 1">
            <a:extLst>
              <a:ext uri="{FF2B5EF4-FFF2-40B4-BE49-F238E27FC236}">
                <a16:creationId xmlns:a16="http://schemas.microsoft.com/office/drawing/2014/main" xmlns="" id="{1E1D2E54-E78E-4D25-8FFB-3B955076FBF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p:spTree>
    <p:extLst>
      <p:ext uri="{BB962C8B-B14F-4D97-AF65-F5344CB8AC3E}">
        <p14:creationId xmlns:p14="http://schemas.microsoft.com/office/powerpoint/2010/main" val="161171815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32</a:t>
            </a:fld>
            <a:endParaRPr lang="en-US">
              <a:solidFill>
                <a:schemeClr val="tx1"/>
              </a:solidFill>
            </a:endParaRPr>
          </a:p>
        </p:txBody>
      </p:sp>
      <p:sp>
        <p:nvSpPr>
          <p:cNvPr id="7" name="TextBox 6"/>
          <p:cNvSpPr txBox="1"/>
          <p:nvPr/>
        </p:nvSpPr>
        <p:spPr>
          <a:xfrm>
            <a:off x="155929" y="1132012"/>
            <a:ext cx="8884375" cy="6740307"/>
          </a:xfrm>
          <a:prstGeom prst="rect">
            <a:avLst/>
          </a:prstGeom>
          <a:noFill/>
        </p:spPr>
        <p:txBody>
          <a:bodyPr wrap="square" rtlCol="0">
            <a:spAutoFit/>
          </a:bodyPr>
          <a:lstStyle/>
          <a:p>
            <a:r>
              <a:rPr lang="en-US" sz="2700" b="1" u="sng" dirty="0"/>
              <a:t>Standard deviation:</a:t>
            </a:r>
            <a:endParaRPr lang="en-US" sz="2700" u="sng" dirty="0"/>
          </a:p>
          <a:p>
            <a:r>
              <a:rPr lang="en-US" sz="2700" dirty="0"/>
              <a:t>Standard deviation is sometimes referred to as population or biased standard deviation because the standard deviation only deals with large number of samples [2]. </a:t>
            </a:r>
          </a:p>
          <a:p>
            <a:endParaRPr lang="en-US" sz="2700" dirty="0"/>
          </a:p>
          <a:p>
            <a:r>
              <a:rPr lang="en-US" sz="2700" b="1" u="sng" dirty="0"/>
              <a:t>Sample standard deviation:</a:t>
            </a:r>
          </a:p>
          <a:p>
            <a:r>
              <a:rPr lang="en-US" sz="2700" dirty="0"/>
              <a:t>There may be a time when one will not be able to collect all the data points. </a:t>
            </a:r>
          </a:p>
          <a:p>
            <a:r>
              <a:rPr lang="en-US" sz="2700" dirty="0"/>
              <a:t>In this case the sample standard deviation should be used to calculate the standard deviation</a:t>
            </a:r>
          </a:p>
          <a:p>
            <a:r>
              <a:rPr lang="en-US" sz="2700" b="1" dirty="0"/>
              <a:t>Golden Rule</a:t>
            </a:r>
            <a:r>
              <a:rPr lang="en-US" sz="2700" dirty="0"/>
              <a:t>: if number of data is less than 20, it is more accurate to use the sample standard deviation [2]. </a:t>
            </a:r>
          </a:p>
          <a:p>
            <a:endParaRPr lang="en-US" sz="2700" dirty="0"/>
          </a:p>
          <a:p>
            <a:r>
              <a:rPr lang="en-US" sz="2700" b="1" dirty="0"/>
              <a:t> </a:t>
            </a:r>
          </a:p>
          <a:p>
            <a:r>
              <a:rPr lang="en-US" sz="2700" dirty="0"/>
              <a:t> </a:t>
            </a:r>
          </a:p>
        </p:txBody>
      </p:sp>
      <p:sp>
        <p:nvSpPr>
          <p:cNvPr id="10" name="Title 1">
            <a:extLst>
              <a:ext uri="{FF2B5EF4-FFF2-40B4-BE49-F238E27FC236}">
                <a16:creationId xmlns:a16="http://schemas.microsoft.com/office/drawing/2014/main" xmlns="" id="{58A6F4B7-6600-4FD8-81D1-1BB9BF79A944}"/>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p:spTree>
    <p:extLst>
      <p:ext uri="{BB962C8B-B14F-4D97-AF65-F5344CB8AC3E}">
        <p14:creationId xmlns:p14="http://schemas.microsoft.com/office/powerpoint/2010/main" val="63209398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33</a:t>
            </a:fld>
            <a:endParaRPr lang="en-US">
              <a:solidFill>
                <a:schemeClr val="tx1"/>
              </a:solidFill>
            </a:endParaRPr>
          </a:p>
        </p:txBody>
      </p:sp>
      <p:sp>
        <p:nvSpPr>
          <p:cNvPr id="4" name="TextBox 3"/>
          <p:cNvSpPr txBox="1"/>
          <p:nvPr/>
        </p:nvSpPr>
        <p:spPr>
          <a:xfrm>
            <a:off x="457200" y="967520"/>
            <a:ext cx="1961732" cy="523220"/>
          </a:xfrm>
          <a:prstGeom prst="rect">
            <a:avLst/>
          </a:prstGeom>
          <a:noFill/>
        </p:spPr>
        <p:txBody>
          <a:bodyPr wrap="square" rtlCol="0">
            <a:spAutoFit/>
          </a:bodyPr>
          <a:lstStyle/>
          <a:p>
            <a:r>
              <a:rPr lang="en-US" sz="2800" b="1" u="sng" dirty="0"/>
              <a:t>Example:</a:t>
            </a:r>
          </a:p>
        </p:txBody>
      </p:sp>
      <mc:AlternateContent xmlns:mc="http://schemas.openxmlformats.org/markup-compatibility/2006" xmlns:a14="http://schemas.microsoft.com/office/drawing/2010/main">
        <mc:Choice Requires="a14">
          <p:sp>
            <p:nvSpPr>
              <p:cNvPr id="6" name="TextBox 5"/>
              <p:cNvSpPr txBox="1"/>
              <p:nvPr/>
            </p:nvSpPr>
            <p:spPr>
              <a:xfrm>
                <a:off x="3986579" y="1888769"/>
                <a:ext cx="4615377" cy="3785652"/>
              </a:xfrm>
              <a:prstGeom prst="rect">
                <a:avLst/>
              </a:prstGeom>
              <a:noFill/>
            </p:spPr>
            <p:txBody>
              <a:bodyPr wrap="square" rtlCol="0">
                <a:spAutoFit/>
              </a:bodyPr>
              <a:lstStyle/>
              <a:p>
                <a:r>
                  <a:rPr lang="en-US" sz="2400" dirty="0">
                    <a:solidFill>
                      <a:schemeClr val="tx1"/>
                    </a:solidFill>
                  </a:rPr>
                  <a:t>You are tasked with organizing the data of a recent </a:t>
                </a:r>
                <a14:m>
                  <m:oMath xmlns:m="http://schemas.openxmlformats.org/officeDocument/2006/math">
                    <m:r>
                      <a:rPr lang="en-US" sz="2400" i="1">
                        <a:solidFill>
                          <a:schemeClr val="tx1"/>
                        </a:solidFill>
                        <a:latin typeface="Cambria Math" panose="02040503050406030204" pitchFamily="18" charset="0"/>
                      </a:rPr>
                      <m:t>0</m:t>
                    </m:r>
                    <m:r>
                      <a:rPr lang="en-US" sz="2400" i="1" smtClean="0">
                        <a:solidFill>
                          <a:schemeClr val="tx1"/>
                        </a:solidFill>
                        <a:latin typeface="Cambria Math" panose="02040503050406030204" pitchFamily="18" charset="0"/>
                      </a:rPr>
                      <m:t>−</m:t>
                    </m:r>
                    <m:r>
                      <a:rPr lang="en-US" sz="2400" i="1">
                        <a:solidFill>
                          <a:schemeClr val="tx1"/>
                        </a:solidFill>
                        <a:latin typeface="Cambria Math" panose="02040503050406030204" pitchFamily="18" charset="0"/>
                      </a:rPr>
                      <m:t>60 </m:t>
                    </m:r>
                    <m:r>
                      <a:rPr lang="en-US" sz="2400" i="1">
                        <a:solidFill>
                          <a:schemeClr val="tx1"/>
                        </a:solidFill>
                        <a:latin typeface="Cambria Math" panose="02040503050406030204" pitchFamily="18" charset="0"/>
                      </a:rPr>
                      <m:t>𝑚𝑝h</m:t>
                    </m:r>
                  </m:oMath>
                </a14:m>
                <a:r>
                  <a:rPr lang="en-US" sz="2400" dirty="0">
                    <a:solidFill>
                      <a:schemeClr val="tx1"/>
                    </a:solidFill>
                  </a:rPr>
                  <a:t> acceleration test of a new prototype vehicle called Omega123. Ten runs were done (Omega123 had some technical issues) and the values that were tabulated are given to you. Your boss wants the average and standard deviation of the time. </a:t>
                </a:r>
              </a:p>
            </p:txBody>
          </p:sp>
        </mc:Choice>
        <mc:Fallback xmlns="">
          <p:sp>
            <p:nvSpPr>
              <p:cNvPr id="6" name="TextBox 5"/>
              <p:cNvSpPr txBox="1">
                <a:spLocks noRot="1" noChangeAspect="1" noMove="1" noResize="1" noEditPoints="1" noAdjustHandles="1" noChangeArrowheads="1" noChangeShapeType="1" noTextEdit="1"/>
              </p:cNvSpPr>
              <p:nvPr/>
            </p:nvSpPr>
            <p:spPr>
              <a:xfrm>
                <a:off x="3986579" y="1888769"/>
                <a:ext cx="4615377" cy="3785652"/>
              </a:xfrm>
              <a:prstGeom prst="rect">
                <a:avLst/>
              </a:prstGeom>
              <a:blipFill>
                <a:blip r:embed="rId2"/>
                <a:stretch>
                  <a:fillRect l="-2114" t="-1127" r="-2510" b="-2899"/>
                </a:stretch>
              </a:blipFill>
            </p:spPr>
            <p:txBody>
              <a:bodyPr/>
              <a:lstStyle/>
              <a:p>
                <a:r>
                  <a:rPr lang="en-US">
                    <a:noFill/>
                  </a:rPr>
                  <a:t> </a:t>
                </a:r>
              </a:p>
            </p:txBody>
          </p:sp>
        </mc:Fallback>
      </mc:AlternateContent>
      <p:graphicFrame>
        <p:nvGraphicFramePr>
          <p:cNvPr id="7" name="Table 6"/>
          <p:cNvGraphicFramePr>
            <a:graphicFrameLocks noGrp="1"/>
          </p:cNvGraphicFramePr>
          <p:nvPr>
            <p:extLst>
              <p:ext uri="{D42A27DB-BD31-4B8C-83A1-F6EECF244321}">
                <p14:modId xmlns:p14="http://schemas.microsoft.com/office/powerpoint/2010/main" val="2994209942"/>
              </p:ext>
            </p:extLst>
          </p:nvPr>
        </p:nvGraphicFramePr>
        <p:xfrm>
          <a:off x="457200" y="1917377"/>
          <a:ext cx="2929557" cy="4079240"/>
        </p:xfrm>
        <a:graphic>
          <a:graphicData uri="http://schemas.openxmlformats.org/drawingml/2006/table">
            <a:tbl>
              <a:tblPr firstRow="1" bandRow="1">
                <a:tableStyleId>{5C22544A-7EE6-4342-B048-85BDC9FD1C3A}</a:tableStyleId>
              </a:tblPr>
              <a:tblGrid>
                <a:gridCol w="738438">
                  <a:extLst>
                    <a:ext uri="{9D8B030D-6E8A-4147-A177-3AD203B41FA5}">
                      <a16:colId xmlns:a16="http://schemas.microsoft.com/office/drawing/2014/main" xmlns="" val="3595651277"/>
                    </a:ext>
                  </a:extLst>
                </a:gridCol>
                <a:gridCol w="2191119">
                  <a:extLst>
                    <a:ext uri="{9D8B030D-6E8A-4147-A177-3AD203B41FA5}">
                      <a16:colId xmlns:a16="http://schemas.microsoft.com/office/drawing/2014/main" xmlns="" val="4047246234"/>
                    </a:ext>
                  </a:extLst>
                </a:gridCol>
              </a:tblGrid>
              <a:tr h="370840">
                <a:tc>
                  <a:txBody>
                    <a:bodyPr/>
                    <a:lstStyle/>
                    <a:p>
                      <a:r>
                        <a:rPr lang="en-US" sz="1800" dirty="0"/>
                        <a:t>Run</a:t>
                      </a:r>
                    </a:p>
                  </a:txBody>
                  <a:tcPr/>
                </a:tc>
                <a:tc>
                  <a:txBody>
                    <a:bodyPr/>
                    <a:lstStyle/>
                    <a:p>
                      <a:r>
                        <a:rPr lang="en-US" sz="1800" dirty="0"/>
                        <a:t>Time (seconds)</a:t>
                      </a:r>
                    </a:p>
                  </a:txBody>
                  <a:tcPr/>
                </a:tc>
                <a:extLst>
                  <a:ext uri="{0D108BD9-81ED-4DB2-BD59-A6C34878D82A}">
                    <a16:rowId xmlns:a16="http://schemas.microsoft.com/office/drawing/2014/main" xmlns="" val="2219785824"/>
                  </a:ext>
                </a:extLst>
              </a:tr>
              <a:tr h="370840">
                <a:tc>
                  <a:txBody>
                    <a:bodyPr/>
                    <a:lstStyle/>
                    <a:p>
                      <a:r>
                        <a:rPr lang="en-US" sz="1800" dirty="0"/>
                        <a:t>1</a:t>
                      </a:r>
                    </a:p>
                  </a:txBody>
                  <a:tcPr/>
                </a:tc>
                <a:tc>
                  <a:txBody>
                    <a:bodyPr/>
                    <a:lstStyle/>
                    <a:p>
                      <a:r>
                        <a:rPr lang="en-US" sz="1800" dirty="0"/>
                        <a:t>7.3</a:t>
                      </a:r>
                    </a:p>
                  </a:txBody>
                  <a:tcPr/>
                </a:tc>
                <a:extLst>
                  <a:ext uri="{0D108BD9-81ED-4DB2-BD59-A6C34878D82A}">
                    <a16:rowId xmlns:a16="http://schemas.microsoft.com/office/drawing/2014/main" xmlns="" val="716541343"/>
                  </a:ext>
                </a:extLst>
              </a:tr>
              <a:tr h="370840">
                <a:tc>
                  <a:txBody>
                    <a:bodyPr/>
                    <a:lstStyle/>
                    <a:p>
                      <a:r>
                        <a:rPr lang="en-US" sz="1800" dirty="0"/>
                        <a:t>2</a:t>
                      </a:r>
                    </a:p>
                  </a:txBody>
                  <a:tcPr/>
                </a:tc>
                <a:tc>
                  <a:txBody>
                    <a:bodyPr/>
                    <a:lstStyle/>
                    <a:p>
                      <a:r>
                        <a:rPr lang="en-US" sz="1800" dirty="0"/>
                        <a:t>7.1</a:t>
                      </a:r>
                    </a:p>
                  </a:txBody>
                  <a:tcPr/>
                </a:tc>
                <a:extLst>
                  <a:ext uri="{0D108BD9-81ED-4DB2-BD59-A6C34878D82A}">
                    <a16:rowId xmlns:a16="http://schemas.microsoft.com/office/drawing/2014/main" xmlns="" val="340868794"/>
                  </a:ext>
                </a:extLst>
              </a:tr>
              <a:tr h="370840">
                <a:tc>
                  <a:txBody>
                    <a:bodyPr/>
                    <a:lstStyle/>
                    <a:p>
                      <a:r>
                        <a:rPr lang="en-US" sz="1800" dirty="0"/>
                        <a:t>3</a:t>
                      </a:r>
                    </a:p>
                  </a:txBody>
                  <a:tcPr/>
                </a:tc>
                <a:tc>
                  <a:txBody>
                    <a:bodyPr/>
                    <a:lstStyle/>
                    <a:p>
                      <a:r>
                        <a:rPr lang="en-US" sz="1800" dirty="0"/>
                        <a:t>6.9</a:t>
                      </a:r>
                    </a:p>
                  </a:txBody>
                  <a:tcPr/>
                </a:tc>
                <a:extLst>
                  <a:ext uri="{0D108BD9-81ED-4DB2-BD59-A6C34878D82A}">
                    <a16:rowId xmlns:a16="http://schemas.microsoft.com/office/drawing/2014/main" xmlns="" val="503318209"/>
                  </a:ext>
                </a:extLst>
              </a:tr>
              <a:tr h="370840">
                <a:tc>
                  <a:txBody>
                    <a:bodyPr/>
                    <a:lstStyle/>
                    <a:p>
                      <a:r>
                        <a:rPr lang="en-US" sz="1800" dirty="0"/>
                        <a:t>4</a:t>
                      </a:r>
                    </a:p>
                  </a:txBody>
                  <a:tcPr/>
                </a:tc>
                <a:tc>
                  <a:txBody>
                    <a:bodyPr/>
                    <a:lstStyle/>
                    <a:p>
                      <a:r>
                        <a:rPr lang="en-US" sz="1800" dirty="0"/>
                        <a:t>7.1</a:t>
                      </a:r>
                    </a:p>
                  </a:txBody>
                  <a:tcPr/>
                </a:tc>
                <a:extLst>
                  <a:ext uri="{0D108BD9-81ED-4DB2-BD59-A6C34878D82A}">
                    <a16:rowId xmlns:a16="http://schemas.microsoft.com/office/drawing/2014/main" xmlns="" val="3172816163"/>
                  </a:ext>
                </a:extLst>
              </a:tr>
              <a:tr h="370840">
                <a:tc>
                  <a:txBody>
                    <a:bodyPr/>
                    <a:lstStyle/>
                    <a:p>
                      <a:r>
                        <a:rPr lang="en-US" sz="1800" dirty="0"/>
                        <a:t>5</a:t>
                      </a:r>
                    </a:p>
                  </a:txBody>
                  <a:tcPr/>
                </a:tc>
                <a:tc>
                  <a:txBody>
                    <a:bodyPr/>
                    <a:lstStyle/>
                    <a:p>
                      <a:r>
                        <a:rPr lang="en-US" sz="1800" dirty="0"/>
                        <a:t>6.0</a:t>
                      </a:r>
                    </a:p>
                  </a:txBody>
                  <a:tcPr/>
                </a:tc>
                <a:extLst>
                  <a:ext uri="{0D108BD9-81ED-4DB2-BD59-A6C34878D82A}">
                    <a16:rowId xmlns:a16="http://schemas.microsoft.com/office/drawing/2014/main" xmlns="" val="3124181626"/>
                  </a:ext>
                </a:extLst>
              </a:tr>
              <a:tr h="370840">
                <a:tc>
                  <a:txBody>
                    <a:bodyPr/>
                    <a:lstStyle/>
                    <a:p>
                      <a:r>
                        <a:rPr lang="en-US" sz="1800" dirty="0"/>
                        <a:t>6</a:t>
                      </a:r>
                    </a:p>
                  </a:txBody>
                  <a:tcPr/>
                </a:tc>
                <a:tc>
                  <a:txBody>
                    <a:bodyPr/>
                    <a:lstStyle/>
                    <a:p>
                      <a:r>
                        <a:rPr lang="en-US" sz="1800" dirty="0"/>
                        <a:t>5.9</a:t>
                      </a:r>
                    </a:p>
                  </a:txBody>
                  <a:tcPr/>
                </a:tc>
                <a:extLst>
                  <a:ext uri="{0D108BD9-81ED-4DB2-BD59-A6C34878D82A}">
                    <a16:rowId xmlns:a16="http://schemas.microsoft.com/office/drawing/2014/main" xmlns="" val="1389968069"/>
                  </a:ext>
                </a:extLst>
              </a:tr>
              <a:tr h="370840">
                <a:tc>
                  <a:txBody>
                    <a:bodyPr/>
                    <a:lstStyle/>
                    <a:p>
                      <a:r>
                        <a:rPr lang="en-US" sz="1800" dirty="0"/>
                        <a:t>7</a:t>
                      </a:r>
                    </a:p>
                  </a:txBody>
                  <a:tcPr/>
                </a:tc>
                <a:tc>
                  <a:txBody>
                    <a:bodyPr/>
                    <a:lstStyle/>
                    <a:p>
                      <a:r>
                        <a:rPr lang="en-US" sz="1800" dirty="0"/>
                        <a:t>9.4</a:t>
                      </a:r>
                    </a:p>
                  </a:txBody>
                  <a:tcPr/>
                </a:tc>
                <a:extLst>
                  <a:ext uri="{0D108BD9-81ED-4DB2-BD59-A6C34878D82A}">
                    <a16:rowId xmlns:a16="http://schemas.microsoft.com/office/drawing/2014/main" xmlns="" val="867274148"/>
                  </a:ext>
                </a:extLst>
              </a:tr>
              <a:tr h="370840">
                <a:tc>
                  <a:txBody>
                    <a:bodyPr/>
                    <a:lstStyle/>
                    <a:p>
                      <a:r>
                        <a:rPr lang="en-US" sz="1800" dirty="0"/>
                        <a:t>8</a:t>
                      </a:r>
                    </a:p>
                  </a:txBody>
                  <a:tcPr/>
                </a:tc>
                <a:tc>
                  <a:txBody>
                    <a:bodyPr/>
                    <a:lstStyle/>
                    <a:p>
                      <a:r>
                        <a:rPr lang="en-US" sz="1800" dirty="0"/>
                        <a:t>7.3</a:t>
                      </a:r>
                    </a:p>
                  </a:txBody>
                  <a:tcPr/>
                </a:tc>
                <a:extLst>
                  <a:ext uri="{0D108BD9-81ED-4DB2-BD59-A6C34878D82A}">
                    <a16:rowId xmlns:a16="http://schemas.microsoft.com/office/drawing/2014/main" xmlns="" val="2735229249"/>
                  </a:ext>
                </a:extLst>
              </a:tr>
              <a:tr h="370840">
                <a:tc>
                  <a:txBody>
                    <a:bodyPr/>
                    <a:lstStyle/>
                    <a:p>
                      <a:r>
                        <a:rPr lang="en-US" sz="1800" dirty="0"/>
                        <a:t>9</a:t>
                      </a:r>
                    </a:p>
                  </a:txBody>
                  <a:tcPr/>
                </a:tc>
                <a:tc>
                  <a:txBody>
                    <a:bodyPr/>
                    <a:lstStyle/>
                    <a:p>
                      <a:r>
                        <a:rPr lang="en-US" sz="1800" dirty="0"/>
                        <a:t>7.2</a:t>
                      </a:r>
                    </a:p>
                  </a:txBody>
                  <a:tcPr/>
                </a:tc>
                <a:extLst>
                  <a:ext uri="{0D108BD9-81ED-4DB2-BD59-A6C34878D82A}">
                    <a16:rowId xmlns:a16="http://schemas.microsoft.com/office/drawing/2014/main" xmlns="" val="1653721388"/>
                  </a:ext>
                </a:extLst>
              </a:tr>
              <a:tr h="370840">
                <a:tc>
                  <a:txBody>
                    <a:bodyPr/>
                    <a:lstStyle/>
                    <a:p>
                      <a:r>
                        <a:rPr lang="en-US" sz="1800" dirty="0"/>
                        <a:t>10</a:t>
                      </a:r>
                    </a:p>
                  </a:txBody>
                  <a:tcPr/>
                </a:tc>
                <a:tc>
                  <a:txBody>
                    <a:bodyPr/>
                    <a:lstStyle/>
                    <a:p>
                      <a:r>
                        <a:rPr lang="en-US" sz="1800" dirty="0"/>
                        <a:t>6.4</a:t>
                      </a:r>
                    </a:p>
                  </a:txBody>
                  <a:tcPr/>
                </a:tc>
                <a:extLst>
                  <a:ext uri="{0D108BD9-81ED-4DB2-BD59-A6C34878D82A}">
                    <a16:rowId xmlns:a16="http://schemas.microsoft.com/office/drawing/2014/main" xmlns="" val="2090239313"/>
                  </a:ext>
                </a:extLst>
              </a:tr>
            </a:tbl>
          </a:graphicData>
        </a:graphic>
      </p:graphicFrame>
      <p:sp>
        <p:nvSpPr>
          <p:cNvPr id="5" name="TextBox 4"/>
          <p:cNvSpPr txBox="1"/>
          <p:nvPr/>
        </p:nvSpPr>
        <p:spPr>
          <a:xfrm>
            <a:off x="457200" y="5996617"/>
            <a:ext cx="3054628" cy="369332"/>
          </a:xfrm>
          <a:prstGeom prst="rect">
            <a:avLst/>
          </a:prstGeom>
          <a:noFill/>
        </p:spPr>
        <p:txBody>
          <a:bodyPr wrap="square" rtlCol="0">
            <a:spAutoFit/>
          </a:bodyPr>
          <a:lstStyle/>
          <a:p>
            <a:r>
              <a:rPr lang="en-US" b="1" dirty="0"/>
              <a:t>Table 4: 0-60 times</a:t>
            </a:r>
          </a:p>
        </p:txBody>
      </p:sp>
      <p:sp>
        <p:nvSpPr>
          <p:cNvPr id="8" name="Title 1">
            <a:extLst>
              <a:ext uri="{FF2B5EF4-FFF2-40B4-BE49-F238E27FC236}">
                <a16:creationId xmlns:a16="http://schemas.microsoft.com/office/drawing/2014/main" xmlns="" id="{0F7A7FFB-2D5E-4B08-B2B8-A7FC6FD47636}"/>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p:spTree>
    <p:extLst>
      <p:ext uri="{BB962C8B-B14F-4D97-AF65-F5344CB8AC3E}">
        <p14:creationId xmlns:p14="http://schemas.microsoft.com/office/powerpoint/2010/main" val="221812169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34</a:t>
            </a:fld>
            <a:endParaRPr lang="en-US">
              <a:solidFill>
                <a:schemeClr val="tx1"/>
              </a:solidFill>
            </a:endParaRPr>
          </a:p>
        </p:txBody>
      </p:sp>
      <p:sp>
        <p:nvSpPr>
          <p:cNvPr id="4" name="TextBox 3"/>
          <p:cNvSpPr txBox="1"/>
          <p:nvPr/>
        </p:nvSpPr>
        <p:spPr>
          <a:xfrm>
            <a:off x="457200" y="967520"/>
            <a:ext cx="1961732" cy="523220"/>
          </a:xfrm>
          <a:prstGeom prst="rect">
            <a:avLst/>
          </a:prstGeom>
          <a:noFill/>
        </p:spPr>
        <p:txBody>
          <a:bodyPr wrap="square" rtlCol="0">
            <a:spAutoFit/>
          </a:bodyPr>
          <a:lstStyle/>
          <a:p>
            <a:r>
              <a:rPr lang="en-US" sz="2800" b="1" u="sng" dirty="0"/>
              <a:t>Example:</a:t>
            </a:r>
          </a:p>
        </p:txBody>
      </p:sp>
      <p:graphicFrame>
        <p:nvGraphicFramePr>
          <p:cNvPr id="7" name="Table 6"/>
          <p:cNvGraphicFramePr>
            <a:graphicFrameLocks noGrp="1"/>
          </p:cNvGraphicFramePr>
          <p:nvPr>
            <p:extLst/>
          </p:nvPr>
        </p:nvGraphicFramePr>
        <p:xfrm>
          <a:off x="457200" y="1917377"/>
          <a:ext cx="2929557" cy="4079240"/>
        </p:xfrm>
        <a:graphic>
          <a:graphicData uri="http://schemas.openxmlformats.org/drawingml/2006/table">
            <a:tbl>
              <a:tblPr firstRow="1" bandRow="1">
                <a:tableStyleId>{5C22544A-7EE6-4342-B048-85BDC9FD1C3A}</a:tableStyleId>
              </a:tblPr>
              <a:tblGrid>
                <a:gridCol w="738438">
                  <a:extLst>
                    <a:ext uri="{9D8B030D-6E8A-4147-A177-3AD203B41FA5}">
                      <a16:colId xmlns:a16="http://schemas.microsoft.com/office/drawing/2014/main" xmlns="" val="3595651277"/>
                    </a:ext>
                  </a:extLst>
                </a:gridCol>
                <a:gridCol w="2191119">
                  <a:extLst>
                    <a:ext uri="{9D8B030D-6E8A-4147-A177-3AD203B41FA5}">
                      <a16:colId xmlns:a16="http://schemas.microsoft.com/office/drawing/2014/main" xmlns="" val="4047246234"/>
                    </a:ext>
                  </a:extLst>
                </a:gridCol>
              </a:tblGrid>
              <a:tr h="370840">
                <a:tc>
                  <a:txBody>
                    <a:bodyPr/>
                    <a:lstStyle/>
                    <a:p>
                      <a:r>
                        <a:rPr lang="en-US" sz="1800" dirty="0"/>
                        <a:t>Run</a:t>
                      </a:r>
                    </a:p>
                  </a:txBody>
                  <a:tcPr/>
                </a:tc>
                <a:tc>
                  <a:txBody>
                    <a:bodyPr/>
                    <a:lstStyle/>
                    <a:p>
                      <a:r>
                        <a:rPr lang="en-US" sz="1800" dirty="0"/>
                        <a:t>Time (seconds)</a:t>
                      </a:r>
                    </a:p>
                  </a:txBody>
                  <a:tcPr/>
                </a:tc>
                <a:extLst>
                  <a:ext uri="{0D108BD9-81ED-4DB2-BD59-A6C34878D82A}">
                    <a16:rowId xmlns:a16="http://schemas.microsoft.com/office/drawing/2014/main" xmlns="" val="2219785824"/>
                  </a:ext>
                </a:extLst>
              </a:tr>
              <a:tr h="370840">
                <a:tc>
                  <a:txBody>
                    <a:bodyPr/>
                    <a:lstStyle/>
                    <a:p>
                      <a:r>
                        <a:rPr lang="en-US" sz="1800" dirty="0"/>
                        <a:t>1</a:t>
                      </a:r>
                    </a:p>
                  </a:txBody>
                  <a:tcPr/>
                </a:tc>
                <a:tc>
                  <a:txBody>
                    <a:bodyPr/>
                    <a:lstStyle/>
                    <a:p>
                      <a:r>
                        <a:rPr lang="en-US" sz="1800" dirty="0"/>
                        <a:t>7.3</a:t>
                      </a:r>
                    </a:p>
                  </a:txBody>
                  <a:tcPr/>
                </a:tc>
                <a:extLst>
                  <a:ext uri="{0D108BD9-81ED-4DB2-BD59-A6C34878D82A}">
                    <a16:rowId xmlns:a16="http://schemas.microsoft.com/office/drawing/2014/main" xmlns="" val="716541343"/>
                  </a:ext>
                </a:extLst>
              </a:tr>
              <a:tr h="370840">
                <a:tc>
                  <a:txBody>
                    <a:bodyPr/>
                    <a:lstStyle/>
                    <a:p>
                      <a:r>
                        <a:rPr lang="en-US" sz="1800" dirty="0"/>
                        <a:t>2</a:t>
                      </a:r>
                    </a:p>
                  </a:txBody>
                  <a:tcPr/>
                </a:tc>
                <a:tc>
                  <a:txBody>
                    <a:bodyPr/>
                    <a:lstStyle/>
                    <a:p>
                      <a:r>
                        <a:rPr lang="en-US" sz="1800" dirty="0"/>
                        <a:t>7.1</a:t>
                      </a:r>
                    </a:p>
                  </a:txBody>
                  <a:tcPr/>
                </a:tc>
                <a:extLst>
                  <a:ext uri="{0D108BD9-81ED-4DB2-BD59-A6C34878D82A}">
                    <a16:rowId xmlns:a16="http://schemas.microsoft.com/office/drawing/2014/main" xmlns="" val="340868794"/>
                  </a:ext>
                </a:extLst>
              </a:tr>
              <a:tr h="370840">
                <a:tc>
                  <a:txBody>
                    <a:bodyPr/>
                    <a:lstStyle/>
                    <a:p>
                      <a:r>
                        <a:rPr lang="en-US" sz="1800" dirty="0"/>
                        <a:t>3</a:t>
                      </a:r>
                    </a:p>
                  </a:txBody>
                  <a:tcPr/>
                </a:tc>
                <a:tc>
                  <a:txBody>
                    <a:bodyPr/>
                    <a:lstStyle/>
                    <a:p>
                      <a:r>
                        <a:rPr lang="en-US" sz="1800" dirty="0"/>
                        <a:t>6.9</a:t>
                      </a:r>
                    </a:p>
                  </a:txBody>
                  <a:tcPr/>
                </a:tc>
                <a:extLst>
                  <a:ext uri="{0D108BD9-81ED-4DB2-BD59-A6C34878D82A}">
                    <a16:rowId xmlns:a16="http://schemas.microsoft.com/office/drawing/2014/main" xmlns="" val="503318209"/>
                  </a:ext>
                </a:extLst>
              </a:tr>
              <a:tr h="370840">
                <a:tc>
                  <a:txBody>
                    <a:bodyPr/>
                    <a:lstStyle/>
                    <a:p>
                      <a:r>
                        <a:rPr lang="en-US" sz="1800" dirty="0"/>
                        <a:t>4</a:t>
                      </a:r>
                    </a:p>
                  </a:txBody>
                  <a:tcPr/>
                </a:tc>
                <a:tc>
                  <a:txBody>
                    <a:bodyPr/>
                    <a:lstStyle/>
                    <a:p>
                      <a:r>
                        <a:rPr lang="en-US" sz="1800" dirty="0"/>
                        <a:t>7.1</a:t>
                      </a:r>
                    </a:p>
                  </a:txBody>
                  <a:tcPr/>
                </a:tc>
                <a:extLst>
                  <a:ext uri="{0D108BD9-81ED-4DB2-BD59-A6C34878D82A}">
                    <a16:rowId xmlns:a16="http://schemas.microsoft.com/office/drawing/2014/main" xmlns="" val="3172816163"/>
                  </a:ext>
                </a:extLst>
              </a:tr>
              <a:tr h="370840">
                <a:tc>
                  <a:txBody>
                    <a:bodyPr/>
                    <a:lstStyle/>
                    <a:p>
                      <a:r>
                        <a:rPr lang="en-US" sz="1800" dirty="0"/>
                        <a:t>5</a:t>
                      </a:r>
                    </a:p>
                  </a:txBody>
                  <a:tcPr/>
                </a:tc>
                <a:tc>
                  <a:txBody>
                    <a:bodyPr/>
                    <a:lstStyle/>
                    <a:p>
                      <a:r>
                        <a:rPr lang="en-US" sz="1800" dirty="0"/>
                        <a:t>6.0</a:t>
                      </a:r>
                    </a:p>
                  </a:txBody>
                  <a:tcPr/>
                </a:tc>
                <a:extLst>
                  <a:ext uri="{0D108BD9-81ED-4DB2-BD59-A6C34878D82A}">
                    <a16:rowId xmlns:a16="http://schemas.microsoft.com/office/drawing/2014/main" xmlns="" val="3124181626"/>
                  </a:ext>
                </a:extLst>
              </a:tr>
              <a:tr h="370840">
                <a:tc>
                  <a:txBody>
                    <a:bodyPr/>
                    <a:lstStyle/>
                    <a:p>
                      <a:r>
                        <a:rPr lang="en-US" sz="1800" dirty="0"/>
                        <a:t>6</a:t>
                      </a:r>
                    </a:p>
                  </a:txBody>
                  <a:tcPr/>
                </a:tc>
                <a:tc>
                  <a:txBody>
                    <a:bodyPr/>
                    <a:lstStyle/>
                    <a:p>
                      <a:r>
                        <a:rPr lang="en-US" sz="1800" dirty="0"/>
                        <a:t>5.9</a:t>
                      </a:r>
                    </a:p>
                  </a:txBody>
                  <a:tcPr/>
                </a:tc>
                <a:extLst>
                  <a:ext uri="{0D108BD9-81ED-4DB2-BD59-A6C34878D82A}">
                    <a16:rowId xmlns:a16="http://schemas.microsoft.com/office/drawing/2014/main" xmlns="" val="1389968069"/>
                  </a:ext>
                </a:extLst>
              </a:tr>
              <a:tr h="370840">
                <a:tc>
                  <a:txBody>
                    <a:bodyPr/>
                    <a:lstStyle/>
                    <a:p>
                      <a:r>
                        <a:rPr lang="en-US" sz="1800" dirty="0"/>
                        <a:t>7</a:t>
                      </a:r>
                    </a:p>
                  </a:txBody>
                  <a:tcPr/>
                </a:tc>
                <a:tc>
                  <a:txBody>
                    <a:bodyPr/>
                    <a:lstStyle/>
                    <a:p>
                      <a:r>
                        <a:rPr lang="en-US" sz="1800" dirty="0"/>
                        <a:t>9.4</a:t>
                      </a:r>
                    </a:p>
                  </a:txBody>
                  <a:tcPr/>
                </a:tc>
                <a:extLst>
                  <a:ext uri="{0D108BD9-81ED-4DB2-BD59-A6C34878D82A}">
                    <a16:rowId xmlns:a16="http://schemas.microsoft.com/office/drawing/2014/main" xmlns="" val="867274148"/>
                  </a:ext>
                </a:extLst>
              </a:tr>
              <a:tr h="370840">
                <a:tc>
                  <a:txBody>
                    <a:bodyPr/>
                    <a:lstStyle/>
                    <a:p>
                      <a:r>
                        <a:rPr lang="en-US" sz="1800" dirty="0"/>
                        <a:t>8</a:t>
                      </a:r>
                    </a:p>
                  </a:txBody>
                  <a:tcPr/>
                </a:tc>
                <a:tc>
                  <a:txBody>
                    <a:bodyPr/>
                    <a:lstStyle/>
                    <a:p>
                      <a:r>
                        <a:rPr lang="en-US" sz="1800" dirty="0"/>
                        <a:t>7.3</a:t>
                      </a:r>
                    </a:p>
                  </a:txBody>
                  <a:tcPr/>
                </a:tc>
                <a:extLst>
                  <a:ext uri="{0D108BD9-81ED-4DB2-BD59-A6C34878D82A}">
                    <a16:rowId xmlns:a16="http://schemas.microsoft.com/office/drawing/2014/main" xmlns="" val="2735229249"/>
                  </a:ext>
                </a:extLst>
              </a:tr>
              <a:tr h="370840">
                <a:tc>
                  <a:txBody>
                    <a:bodyPr/>
                    <a:lstStyle/>
                    <a:p>
                      <a:r>
                        <a:rPr lang="en-US" sz="1800" dirty="0"/>
                        <a:t>9</a:t>
                      </a:r>
                    </a:p>
                  </a:txBody>
                  <a:tcPr/>
                </a:tc>
                <a:tc>
                  <a:txBody>
                    <a:bodyPr/>
                    <a:lstStyle/>
                    <a:p>
                      <a:r>
                        <a:rPr lang="en-US" sz="1800" dirty="0"/>
                        <a:t>7.2</a:t>
                      </a:r>
                    </a:p>
                  </a:txBody>
                  <a:tcPr/>
                </a:tc>
                <a:extLst>
                  <a:ext uri="{0D108BD9-81ED-4DB2-BD59-A6C34878D82A}">
                    <a16:rowId xmlns:a16="http://schemas.microsoft.com/office/drawing/2014/main" xmlns="" val="1653721388"/>
                  </a:ext>
                </a:extLst>
              </a:tr>
              <a:tr h="370840">
                <a:tc>
                  <a:txBody>
                    <a:bodyPr/>
                    <a:lstStyle/>
                    <a:p>
                      <a:r>
                        <a:rPr lang="en-US" sz="1800" dirty="0"/>
                        <a:t>10</a:t>
                      </a:r>
                    </a:p>
                  </a:txBody>
                  <a:tcPr/>
                </a:tc>
                <a:tc>
                  <a:txBody>
                    <a:bodyPr/>
                    <a:lstStyle/>
                    <a:p>
                      <a:r>
                        <a:rPr lang="en-US" sz="1800" dirty="0"/>
                        <a:t>6.4</a:t>
                      </a:r>
                    </a:p>
                  </a:txBody>
                  <a:tcPr/>
                </a:tc>
                <a:extLst>
                  <a:ext uri="{0D108BD9-81ED-4DB2-BD59-A6C34878D82A}">
                    <a16:rowId xmlns:a16="http://schemas.microsoft.com/office/drawing/2014/main" xmlns="" val="2090239313"/>
                  </a:ext>
                </a:extLst>
              </a:tr>
            </a:tbl>
          </a:graphicData>
        </a:graphic>
      </p:graphicFrame>
      <p:sp>
        <p:nvSpPr>
          <p:cNvPr id="5" name="TextBox 4"/>
          <p:cNvSpPr txBox="1"/>
          <p:nvPr/>
        </p:nvSpPr>
        <p:spPr>
          <a:xfrm>
            <a:off x="457200" y="5996617"/>
            <a:ext cx="3054628" cy="369332"/>
          </a:xfrm>
          <a:prstGeom prst="rect">
            <a:avLst/>
          </a:prstGeom>
          <a:noFill/>
        </p:spPr>
        <p:txBody>
          <a:bodyPr wrap="square" rtlCol="0">
            <a:spAutoFit/>
          </a:bodyPr>
          <a:lstStyle/>
          <a:p>
            <a:r>
              <a:rPr lang="en-US" b="1" dirty="0"/>
              <a:t>Table 4: 0-60 times</a:t>
            </a:r>
          </a:p>
        </p:txBody>
      </p:sp>
      <p:sp>
        <p:nvSpPr>
          <p:cNvPr id="8" name="Title 1">
            <a:extLst>
              <a:ext uri="{FF2B5EF4-FFF2-40B4-BE49-F238E27FC236}">
                <a16:creationId xmlns:a16="http://schemas.microsoft.com/office/drawing/2014/main" xmlns="" id="{0F7A7FFB-2D5E-4B08-B2B8-A7FC6FD47636}"/>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mc:AlternateContent xmlns:mc="http://schemas.openxmlformats.org/markup-compatibility/2006" xmlns:a14="http://schemas.microsoft.com/office/drawing/2010/main">
        <mc:Choice Requires="a14">
          <p:sp>
            <p:nvSpPr>
              <p:cNvPr id="9" name="Rectangle 8">
                <a:extLst>
                  <a:ext uri="{FF2B5EF4-FFF2-40B4-BE49-F238E27FC236}">
                    <a16:creationId xmlns:a16="http://schemas.microsoft.com/office/drawing/2014/main" xmlns="" id="{58C26D01-CD03-442F-AA00-3AA0F37062B1}"/>
                  </a:ext>
                </a:extLst>
              </p:cNvPr>
              <p:cNvSpPr/>
              <p:nvPr/>
            </p:nvSpPr>
            <p:spPr>
              <a:xfrm>
                <a:off x="3865326" y="2845027"/>
                <a:ext cx="4679803" cy="1565172"/>
              </a:xfrm>
              <a:prstGeom prst="rect">
                <a:avLst/>
              </a:prstGeom>
            </p:spPr>
            <p:txBody>
              <a:bodyPr wrap="square">
                <a:spAutoFit/>
              </a:bodyPr>
              <a:lstStyle/>
              <a:p>
                <a14:m>
                  <m:oMath xmlns:m="http://schemas.openxmlformats.org/officeDocument/2006/math">
                    <m:acc>
                      <m:accPr>
                        <m:chr m:val="̅"/>
                        <m:ctrlPr>
                          <a:rPr lang="en-US" sz="2800" i="1" smtClean="0">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b="0" i="1" smtClean="0">
                        <a:solidFill>
                          <a:schemeClr val="tx1"/>
                        </a:solidFill>
                        <a:latin typeface="Cambria Math" panose="02040503050406030204" pitchFamily="18" charset="0"/>
                      </a:rPr>
                      <m:t>= </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10</m:t>
                        </m:r>
                      </m:den>
                    </m:f>
                    <m:r>
                      <a:rPr lang="en-US" sz="2800" b="0" i="1" smtClean="0">
                        <a:solidFill>
                          <a:schemeClr val="tx1"/>
                        </a:solidFill>
                        <a:latin typeface="Cambria Math" panose="02040503050406030204" pitchFamily="18" charset="0"/>
                      </a:rPr>
                      <m:t>∗(</m:t>
                    </m:r>
                  </m:oMath>
                </a14:m>
                <a:r>
                  <a:rPr lang="en-US" sz="2800" dirty="0">
                    <a:solidFill>
                      <a:schemeClr val="tx1"/>
                    </a:solidFill>
                  </a:rPr>
                  <a:t>7.3+7.1+6.9+7.1+6.0+5.9+9.4+7.3+7.2+6.4)</a:t>
                </a:r>
              </a:p>
            </p:txBody>
          </p:sp>
        </mc:Choice>
        <mc:Fallback xmlns="">
          <p:sp>
            <p:nvSpPr>
              <p:cNvPr id="9" name="Rectangle 8">
                <a:extLst>
                  <a:ext uri="{FF2B5EF4-FFF2-40B4-BE49-F238E27FC236}">
                    <a16:creationId xmlns:a16="http://schemas.microsoft.com/office/drawing/2014/main" id="{58C26D01-CD03-442F-AA00-3AA0F37062B1}"/>
                  </a:ext>
                </a:extLst>
              </p:cNvPr>
              <p:cNvSpPr>
                <a:spLocks noRot="1" noChangeAspect="1" noMove="1" noResize="1" noEditPoints="1" noAdjustHandles="1" noChangeArrowheads="1" noChangeShapeType="1" noTextEdit="1"/>
              </p:cNvSpPr>
              <p:nvPr/>
            </p:nvSpPr>
            <p:spPr>
              <a:xfrm>
                <a:off x="3865326" y="2845027"/>
                <a:ext cx="4679803" cy="1565172"/>
              </a:xfrm>
              <a:prstGeom prst="rect">
                <a:avLst/>
              </a:prstGeom>
              <a:blipFill>
                <a:blip r:embed="rId2"/>
                <a:stretch>
                  <a:fillRect l="-2604" b="-10156"/>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a:extLst>
                  <a:ext uri="{FF2B5EF4-FFF2-40B4-BE49-F238E27FC236}">
                    <a16:creationId xmlns:a16="http://schemas.microsoft.com/office/drawing/2014/main" xmlns="" id="{B5CA9650-4275-40F5-A1E5-AAE08D56977B}"/>
                  </a:ext>
                </a:extLst>
              </p:cNvPr>
              <p:cNvSpPr/>
              <p:nvPr/>
            </p:nvSpPr>
            <p:spPr>
              <a:xfrm>
                <a:off x="3342407" y="5280045"/>
                <a:ext cx="5869492" cy="901785"/>
              </a:xfrm>
              <a:prstGeom prst="rect">
                <a:avLst/>
              </a:prstGeom>
            </p:spPr>
            <p:txBody>
              <a:bodyPr wrap="none">
                <a:spAutoFit/>
              </a:bodyPr>
              <a:lstStyle/>
              <a:p>
                <a:pPr/>
                <a14:m>
                  <m:oMathPara xmlns:m="http://schemas.openxmlformats.org/officeDocument/2006/math">
                    <m:oMathParaPr>
                      <m:jc m:val="centerGroup"/>
                    </m:oMathParaPr>
                    <m:oMath xmlns:m="http://schemas.openxmlformats.org/officeDocument/2006/math">
                      <m:acc>
                        <m:accPr>
                          <m:chr m:val="̅"/>
                          <m:ctrlPr>
                            <a:rPr lang="en-US" sz="2800" i="1" smtClean="0">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r>
                        <a:rPr lang="en-US" sz="2800" i="1">
                          <a:solidFill>
                            <a:schemeClr val="tx1"/>
                          </a:solidFill>
                          <a:latin typeface="Cambria Math" panose="02040503050406030204" pitchFamily="18" charset="0"/>
                        </a:rPr>
                        <m:t>= </m:t>
                      </m:r>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i="1">
                              <a:solidFill>
                                <a:schemeClr val="tx1"/>
                              </a:solidFill>
                              <a:latin typeface="Cambria Math" panose="02040503050406030204" pitchFamily="18" charset="0"/>
                            </a:rPr>
                            <m:t>10</m:t>
                          </m:r>
                        </m:den>
                      </m:f>
                      <m:r>
                        <a:rPr lang="en-US" sz="2800" b="0" i="1" smtClean="0">
                          <a:solidFill>
                            <a:schemeClr val="tx1"/>
                          </a:solidFill>
                          <a:latin typeface="Cambria Math" panose="02040503050406030204" pitchFamily="18" charset="0"/>
                        </a:rPr>
                        <m:t>∗70.6</m:t>
                      </m:r>
                      <m:r>
                        <a:rPr lang="en-US" sz="2800" b="0" i="0" smtClean="0">
                          <a:solidFill>
                            <a:schemeClr val="tx1"/>
                          </a:solidFill>
                          <a:latin typeface="Cambria Math" panose="02040503050406030204" pitchFamily="18" charset="0"/>
                        </a:rPr>
                        <m:t>=7.06</m:t>
                      </m:r>
                      <m:r>
                        <a:rPr lang="en-US" sz="2800" b="0" i="1" smtClean="0">
                          <a:solidFill>
                            <a:schemeClr val="tx1"/>
                          </a:solidFill>
                          <a:latin typeface="Cambria Math" panose="02040503050406030204" pitchFamily="18" charset="0"/>
                          <a:ea typeface="Cambria Math" panose="02040503050406030204" pitchFamily="18" charset="0"/>
                        </a:rPr>
                        <m:t>≈7.1 </m:t>
                      </m:r>
                      <m:r>
                        <a:rPr lang="en-US" sz="2800" b="0" i="1" smtClean="0">
                          <a:solidFill>
                            <a:schemeClr val="tx1"/>
                          </a:solidFill>
                          <a:latin typeface="Cambria Math" panose="02040503050406030204" pitchFamily="18" charset="0"/>
                          <a:ea typeface="Cambria Math" panose="02040503050406030204" pitchFamily="18" charset="0"/>
                        </a:rPr>
                        <m:t>𝑠𝑒𝑐𝑜𝑛𝑑𝑠</m:t>
                      </m:r>
                    </m:oMath>
                  </m:oMathPara>
                </a14:m>
                <a:endParaRPr lang="en-US" sz="2800" dirty="0">
                  <a:solidFill>
                    <a:schemeClr val="tx1"/>
                  </a:solidFill>
                </a:endParaRPr>
              </a:p>
            </p:txBody>
          </p:sp>
        </mc:Choice>
        <mc:Fallback xmlns="">
          <p:sp>
            <p:nvSpPr>
              <p:cNvPr id="10" name="Rectangle 9">
                <a:extLst>
                  <a:ext uri="{FF2B5EF4-FFF2-40B4-BE49-F238E27FC236}">
                    <a16:creationId xmlns:a16="http://schemas.microsoft.com/office/drawing/2014/main" id="{B5CA9650-4275-40F5-A1E5-AAE08D56977B}"/>
                  </a:ext>
                </a:extLst>
              </p:cNvPr>
              <p:cNvSpPr>
                <a:spLocks noRot="1" noChangeAspect="1" noMove="1" noResize="1" noEditPoints="1" noAdjustHandles="1" noChangeArrowheads="1" noChangeShapeType="1" noTextEdit="1"/>
              </p:cNvSpPr>
              <p:nvPr/>
            </p:nvSpPr>
            <p:spPr>
              <a:xfrm>
                <a:off x="3342407" y="5280045"/>
                <a:ext cx="5869492" cy="901785"/>
              </a:xfrm>
              <a:prstGeom prst="rect">
                <a:avLst/>
              </a:prstGeom>
              <a:blipFill>
                <a:blip r:embed="rId3"/>
                <a:stretch>
                  <a:fillRect/>
                </a:stretch>
              </a:blipFill>
            </p:spPr>
            <p:txBody>
              <a:bodyPr/>
              <a:lstStyle/>
              <a:p>
                <a:r>
                  <a:rPr lang="en-US">
                    <a:noFill/>
                  </a:rPr>
                  <a:t> </a:t>
                </a:r>
              </a:p>
            </p:txBody>
          </p:sp>
        </mc:Fallback>
      </mc:AlternateContent>
      <p:sp>
        <p:nvSpPr>
          <p:cNvPr id="11" name="Down Arrow 8">
            <a:extLst>
              <a:ext uri="{FF2B5EF4-FFF2-40B4-BE49-F238E27FC236}">
                <a16:creationId xmlns:a16="http://schemas.microsoft.com/office/drawing/2014/main" xmlns="" id="{A4F8B55A-6B1F-4197-AD02-CCFAE53826DA}"/>
              </a:ext>
            </a:extLst>
          </p:cNvPr>
          <p:cNvSpPr/>
          <p:nvPr/>
        </p:nvSpPr>
        <p:spPr>
          <a:xfrm>
            <a:off x="5887175" y="4732169"/>
            <a:ext cx="318053" cy="495316"/>
          </a:xfrm>
          <a:prstGeom prst="downArrow">
            <a:avLst/>
          </a:prstGeom>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solidFill>
                <a:schemeClr val="tx1"/>
              </a:solidFill>
            </a:endParaRPr>
          </a:p>
        </p:txBody>
      </p:sp>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xmlns="" id="{EDC6840C-4C6B-4FEE-A0B4-152D70311903}"/>
                  </a:ext>
                </a:extLst>
              </p:cNvPr>
              <p:cNvSpPr txBox="1"/>
              <p:nvPr/>
            </p:nvSpPr>
            <p:spPr>
              <a:xfrm>
                <a:off x="4850192" y="1389029"/>
                <a:ext cx="2392018" cy="1268552"/>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acc>
                        <m:accPr>
                          <m:chr m:val="̅"/>
                          <m:ctrlPr>
                            <a:rPr lang="en-US" sz="2800" i="1" smtClean="0">
                              <a:solidFill>
                                <a:schemeClr val="tx1"/>
                              </a:solidFill>
                              <a:latin typeface="Cambria Math" panose="02040503050406030204" pitchFamily="18" charset="0"/>
                            </a:rPr>
                          </m:ctrlPr>
                        </m:accPr>
                        <m:e>
                          <m:r>
                            <a:rPr lang="en-US" sz="2800" b="0" i="1" smtClean="0">
                              <a:solidFill>
                                <a:schemeClr val="tx1"/>
                              </a:solidFill>
                              <a:latin typeface="Cambria Math" panose="02040503050406030204" pitchFamily="18" charset="0"/>
                            </a:rPr>
                            <m:t>𝑥</m:t>
                          </m:r>
                        </m:e>
                      </m:acc>
                      <m:r>
                        <a:rPr lang="en-US" sz="2800" b="0" i="1" smtClean="0">
                          <a:solidFill>
                            <a:schemeClr val="tx1"/>
                          </a:solidFill>
                          <a:latin typeface="Cambria Math" panose="02040503050406030204" pitchFamily="18" charset="0"/>
                        </a:rPr>
                        <m:t>=</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𝑛</m:t>
                          </m:r>
                        </m:den>
                      </m:f>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e>
                      </m:nary>
                    </m:oMath>
                  </m:oMathPara>
                </a14:m>
                <a:endParaRPr lang="en-US" sz="2800" dirty="0">
                  <a:solidFill>
                    <a:schemeClr val="tx1"/>
                  </a:solidFill>
                </a:endParaRPr>
              </a:p>
            </p:txBody>
          </p:sp>
        </mc:Choice>
        <mc:Fallback xmlns="">
          <p:sp>
            <p:nvSpPr>
              <p:cNvPr id="12" name="TextBox 11">
                <a:extLst>
                  <a:ext uri="{FF2B5EF4-FFF2-40B4-BE49-F238E27FC236}">
                    <a16:creationId xmlns:a16="http://schemas.microsoft.com/office/drawing/2014/main" id="{EDC6840C-4C6B-4FEE-A0B4-152D70311903}"/>
                  </a:ext>
                </a:extLst>
              </p:cNvPr>
              <p:cNvSpPr txBox="1">
                <a:spLocks noRot="1" noChangeAspect="1" noMove="1" noResize="1" noEditPoints="1" noAdjustHandles="1" noChangeArrowheads="1" noChangeShapeType="1" noTextEdit="1"/>
              </p:cNvSpPr>
              <p:nvPr/>
            </p:nvSpPr>
            <p:spPr>
              <a:xfrm>
                <a:off x="4850192" y="1389029"/>
                <a:ext cx="2392018" cy="1268552"/>
              </a:xfrm>
              <a:prstGeom prst="rect">
                <a:avLst/>
              </a:prstGeom>
              <a:blipFill>
                <a:blip r:embed="rId4"/>
                <a:stretch>
                  <a:fillRect/>
                </a:stretch>
              </a:blipFill>
              <a:ln>
                <a:solidFill>
                  <a:schemeClr val="tx1"/>
                </a:solidFill>
              </a:ln>
            </p:spPr>
            <p:txBody>
              <a:bodyPr/>
              <a:lstStyle/>
              <a:p>
                <a:r>
                  <a:rPr lang="en-US">
                    <a:noFill/>
                  </a:rPr>
                  <a:t> </a:t>
                </a:r>
              </a:p>
            </p:txBody>
          </p:sp>
        </mc:Fallback>
      </mc:AlternateContent>
    </p:spTree>
    <p:extLst>
      <p:ext uri="{BB962C8B-B14F-4D97-AF65-F5344CB8AC3E}">
        <p14:creationId xmlns:p14="http://schemas.microsoft.com/office/powerpoint/2010/main" val="3488073242"/>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35</a:t>
            </a:fld>
            <a:endParaRPr lang="en-US">
              <a:solidFill>
                <a:schemeClr val="tx1"/>
              </a:solidFill>
            </a:endParaRPr>
          </a:p>
        </p:txBody>
      </p:sp>
      <p:sp>
        <p:nvSpPr>
          <p:cNvPr id="4" name="TextBox 3"/>
          <p:cNvSpPr txBox="1"/>
          <p:nvPr/>
        </p:nvSpPr>
        <p:spPr>
          <a:xfrm>
            <a:off x="457200" y="967520"/>
            <a:ext cx="1961732" cy="523220"/>
          </a:xfrm>
          <a:prstGeom prst="rect">
            <a:avLst/>
          </a:prstGeom>
          <a:noFill/>
        </p:spPr>
        <p:txBody>
          <a:bodyPr wrap="square" rtlCol="0">
            <a:spAutoFit/>
          </a:bodyPr>
          <a:lstStyle/>
          <a:p>
            <a:r>
              <a:rPr lang="en-US" sz="2800" b="1" u="sng" dirty="0"/>
              <a:t>Example:</a:t>
            </a:r>
          </a:p>
        </p:txBody>
      </p:sp>
      <p:graphicFrame>
        <p:nvGraphicFramePr>
          <p:cNvPr id="7" name="Table 6"/>
          <p:cNvGraphicFramePr>
            <a:graphicFrameLocks noGrp="1"/>
          </p:cNvGraphicFramePr>
          <p:nvPr>
            <p:extLst/>
          </p:nvPr>
        </p:nvGraphicFramePr>
        <p:xfrm>
          <a:off x="457200" y="1917377"/>
          <a:ext cx="2929557" cy="4079240"/>
        </p:xfrm>
        <a:graphic>
          <a:graphicData uri="http://schemas.openxmlformats.org/drawingml/2006/table">
            <a:tbl>
              <a:tblPr firstRow="1" bandRow="1">
                <a:tableStyleId>{5C22544A-7EE6-4342-B048-85BDC9FD1C3A}</a:tableStyleId>
              </a:tblPr>
              <a:tblGrid>
                <a:gridCol w="738438">
                  <a:extLst>
                    <a:ext uri="{9D8B030D-6E8A-4147-A177-3AD203B41FA5}">
                      <a16:colId xmlns:a16="http://schemas.microsoft.com/office/drawing/2014/main" xmlns="" val="3595651277"/>
                    </a:ext>
                  </a:extLst>
                </a:gridCol>
                <a:gridCol w="2191119">
                  <a:extLst>
                    <a:ext uri="{9D8B030D-6E8A-4147-A177-3AD203B41FA5}">
                      <a16:colId xmlns:a16="http://schemas.microsoft.com/office/drawing/2014/main" xmlns="" val="4047246234"/>
                    </a:ext>
                  </a:extLst>
                </a:gridCol>
              </a:tblGrid>
              <a:tr h="370840">
                <a:tc>
                  <a:txBody>
                    <a:bodyPr/>
                    <a:lstStyle/>
                    <a:p>
                      <a:r>
                        <a:rPr lang="en-US" sz="1800" dirty="0"/>
                        <a:t>Run</a:t>
                      </a:r>
                    </a:p>
                  </a:txBody>
                  <a:tcPr/>
                </a:tc>
                <a:tc>
                  <a:txBody>
                    <a:bodyPr/>
                    <a:lstStyle/>
                    <a:p>
                      <a:r>
                        <a:rPr lang="en-US" sz="1800" dirty="0"/>
                        <a:t>Time (seconds)</a:t>
                      </a:r>
                    </a:p>
                  </a:txBody>
                  <a:tcPr/>
                </a:tc>
                <a:extLst>
                  <a:ext uri="{0D108BD9-81ED-4DB2-BD59-A6C34878D82A}">
                    <a16:rowId xmlns:a16="http://schemas.microsoft.com/office/drawing/2014/main" xmlns="" val="2219785824"/>
                  </a:ext>
                </a:extLst>
              </a:tr>
              <a:tr h="370840">
                <a:tc>
                  <a:txBody>
                    <a:bodyPr/>
                    <a:lstStyle/>
                    <a:p>
                      <a:r>
                        <a:rPr lang="en-US" sz="1800" dirty="0"/>
                        <a:t>1</a:t>
                      </a:r>
                    </a:p>
                  </a:txBody>
                  <a:tcPr/>
                </a:tc>
                <a:tc>
                  <a:txBody>
                    <a:bodyPr/>
                    <a:lstStyle/>
                    <a:p>
                      <a:r>
                        <a:rPr lang="en-US" sz="1800" dirty="0"/>
                        <a:t>7.3</a:t>
                      </a:r>
                    </a:p>
                  </a:txBody>
                  <a:tcPr/>
                </a:tc>
                <a:extLst>
                  <a:ext uri="{0D108BD9-81ED-4DB2-BD59-A6C34878D82A}">
                    <a16:rowId xmlns:a16="http://schemas.microsoft.com/office/drawing/2014/main" xmlns="" val="716541343"/>
                  </a:ext>
                </a:extLst>
              </a:tr>
              <a:tr h="370840">
                <a:tc>
                  <a:txBody>
                    <a:bodyPr/>
                    <a:lstStyle/>
                    <a:p>
                      <a:r>
                        <a:rPr lang="en-US" sz="1800" dirty="0"/>
                        <a:t>2</a:t>
                      </a:r>
                    </a:p>
                  </a:txBody>
                  <a:tcPr/>
                </a:tc>
                <a:tc>
                  <a:txBody>
                    <a:bodyPr/>
                    <a:lstStyle/>
                    <a:p>
                      <a:r>
                        <a:rPr lang="en-US" sz="1800" dirty="0"/>
                        <a:t>7.1</a:t>
                      </a:r>
                    </a:p>
                  </a:txBody>
                  <a:tcPr/>
                </a:tc>
                <a:extLst>
                  <a:ext uri="{0D108BD9-81ED-4DB2-BD59-A6C34878D82A}">
                    <a16:rowId xmlns:a16="http://schemas.microsoft.com/office/drawing/2014/main" xmlns="" val="340868794"/>
                  </a:ext>
                </a:extLst>
              </a:tr>
              <a:tr h="370840">
                <a:tc>
                  <a:txBody>
                    <a:bodyPr/>
                    <a:lstStyle/>
                    <a:p>
                      <a:r>
                        <a:rPr lang="en-US" sz="1800" dirty="0"/>
                        <a:t>3</a:t>
                      </a:r>
                    </a:p>
                  </a:txBody>
                  <a:tcPr/>
                </a:tc>
                <a:tc>
                  <a:txBody>
                    <a:bodyPr/>
                    <a:lstStyle/>
                    <a:p>
                      <a:r>
                        <a:rPr lang="en-US" sz="1800" dirty="0"/>
                        <a:t>6.9</a:t>
                      </a:r>
                    </a:p>
                  </a:txBody>
                  <a:tcPr/>
                </a:tc>
                <a:extLst>
                  <a:ext uri="{0D108BD9-81ED-4DB2-BD59-A6C34878D82A}">
                    <a16:rowId xmlns:a16="http://schemas.microsoft.com/office/drawing/2014/main" xmlns="" val="503318209"/>
                  </a:ext>
                </a:extLst>
              </a:tr>
              <a:tr h="370840">
                <a:tc>
                  <a:txBody>
                    <a:bodyPr/>
                    <a:lstStyle/>
                    <a:p>
                      <a:r>
                        <a:rPr lang="en-US" sz="1800" dirty="0"/>
                        <a:t>4</a:t>
                      </a:r>
                    </a:p>
                  </a:txBody>
                  <a:tcPr/>
                </a:tc>
                <a:tc>
                  <a:txBody>
                    <a:bodyPr/>
                    <a:lstStyle/>
                    <a:p>
                      <a:r>
                        <a:rPr lang="en-US" sz="1800" dirty="0"/>
                        <a:t>7.1</a:t>
                      </a:r>
                    </a:p>
                  </a:txBody>
                  <a:tcPr/>
                </a:tc>
                <a:extLst>
                  <a:ext uri="{0D108BD9-81ED-4DB2-BD59-A6C34878D82A}">
                    <a16:rowId xmlns:a16="http://schemas.microsoft.com/office/drawing/2014/main" xmlns="" val="3172816163"/>
                  </a:ext>
                </a:extLst>
              </a:tr>
              <a:tr h="370840">
                <a:tc>
                  <a:txBody>
                    <a:bodyPr/>
                    <a:lstStyle/>
                    <a:p>
                      <a:r>
                        <a:rPr lang="en-US" sz="1800" dirty="0"/>
                        <a:t>5</a:t>
                      </a:r>
                    </a:p>
                  </a:txBody>
                  <a:tcPr/>
                </a:tc>
                <a:tc>
                  <a:txBody>
                    <a:bodyPr/>
                    <a:lstStyle/>
                    <a:p>
                      <a:r>
                        <a:rPr lang="en-US" sz="1800" dirty="0"/>
                        <a:t>6.0</a:t>
                      </a:r>
                    </a:p>
                  </a:txBody>
                  <a:tcPr/>
                </a:tc>
                <a:extLst>
                  <a:ext uri="{0D108BD9-81ED-4DB2-BD59-A6C34878D82A}">
                    <a16:rowId xmlns:a16="http://schemas.microsoft.com/office/drawing/2014/main" xmlns="" val="3124181626"/>
                  </a:ext>
                </a:extLst>
              </a:tr>
              <a:tr h="370840">
                <a:tc>
                  <a:txBody>
                    <a:bodyPr/>
                    <a:lstStyle/>
                    <a:p>
                      <a:r>
                        <a:rPr lang="en-US" sz="1800" dirty="0"/>
                        <a:t>6</a:t>
                      </a:r>
                    </a:p>
                  </a:txBody>
                  <a:tcPr/>
                </a:tc>
                <a:tc>
                  <a:txBody>
                    <a:bodyPr/>
                    <a:lstStyle/>
                    <a:p>
                      <a:r>
                        <a:rPr lang="en-US" sz="1800" dirty="0"/>
                        <a:t>5.9</a:t>
                      </a:r>
                    </a:p>
                  </a:txBody>
                  <a:tcPr/>
                </a:tc>
                <a:extLst>
                  <a:ext uri="{0D108BD9-81ED-4DB2-BD59-A6C34878D82A}">
                    <a16:rowId xmlns:a16="http://schemas.microsoft.com/office/drawing/2014/main" xmlns="" val="1389968069"/>
                  </a:ext>
                </a:extLst>
              </a:tr>
              <a:tr h="370840">
                <a:tc>
                  <a:txBody>
                    <a:bodyPr/>
                    <a:lstStyle/>
                    <a:p>
                      <a:r>
                        <a:rPr lang="en-US" sz="1800" dirty="0"/>
                        <a:t>7</a:t>
                      </a:r>
                    </a:p>
                  </a:txBody>
                  <a:tcPr/>
                </a:tc>
                <a:tc>
                  <a:txBody>
                    <a:bodyPr/>
                    <a:lstStyle/>
                    <a:p>
                      <a:r>
                        <a:rPr lang="en-US" sz="1800" dirty="0"/>
                        <a:t>9.4</a:t>
                      </a:r>
                    </a:p>
                  </a:txBody>
                  <a:tcPr/>
                </a:tc>
                <a:extLst>
                  <a:ext uri="{0D108BD9-81ED-4DB2-BD59-A6C34878D82A}">
                    <a16:rowId xmlns:a16="http://schemas.microsoft.com/office/drawing/2014/main" xmlns="" val="867274148"/>
                  </a:ext>
                </a:extLst>
              </a:tr>
              <a:tr h="370840">
                <a:tc>
                  <a:txBody>
                    <a:bodyPr/>
                    <a:lstStyle/>
                    <a:p>
                      <a:r>
                        <a:rPr lang="en-US" sz="1800" dirty="0"/>
                        <a:t>8</a:t>
                      </a:r>
                    </a:p>
                  </a:txBody>
                  <a:tcPr/>
                </a:tc>
                <a:tc>
                  <a:txBody>
                    <a:bodyPr/>
                    <a:lstStyle/>
                    <a:p>
                      <a:r>
                        <a:rPr lang="en-US" sz="1800" dirty="0"/>
                        <a:t>7.3</a:t>
                      </a:r>
                    </a:p>
                  </a:txBody>
                  <a:tcPr/>
                </a:tc>
                <a:extLst>
                  <a:ext uri="{0D108BD9-81ED-4DB2-BD59-A6C34878D82A}">
                    <a16:rowId xmlns:a16="http://schemas.microsoft.com/office/drawing/2014/main" xmlns="" val="2735229249"/>
                  </a:ext>
                </a:extLst>
              </a:tr>
              <a:tr h="370840">
                <a:tc>
                  <a:txBody>
                    <a:bodyPr/>
                    <a:lstStyle/>
                    <a:p>
                      <a:r>
                        <a:rPr lang="en-US" sz="1800" dirty="0"/>
                        <a:t>9</a:t>
                      </a:r>
                    </a:p>
                  </a:txBody>
                  <a:tcPr/>
                </a:tc>
                <a:tc>
                  <a:txBody>
                    <a:bodyPr/>
                    <a:lstStyle/>
                    <a:p>
                      <a:r>
                        <a:rPr lang="en-US" sz="1800" dirty="0"/>
                        <a:t>7.2</a:t>
                      </a:r>
                    </a:p>
                  </a:txBody>
                  <a:tcPr/>
                </a:tc>
                <a:extLst>
                  <a:ext uri="{0D108BD9-81ED-4DB2-BD59-A6C34878D82A}">
                    <a16:rowId xmlns:a16="http://schemas.microsoft.com/office/drawing/2014/main" xmlns="" val="1653721388"/>
                  </a:ext>
                </a:extLst>
              </a:tr>
              <a:tr h="370840">
                <a:tc>
                  <a:txBody>
                    <a:bodyPr/>
                    <a:lstStyle/>
                    <a:p>
                      <a:r>
                        <a:rPr lang="en-US" sz="1800" dirty="0"/>
                        <a:t>10</a:t>
                      </a:r>
                    </a:p>
                  </a:txBody>
                  <a:tcPr/>
                </a:tc>
                <a:tc>
                  <a:txBody>
                    <a:bodyPr/>
                    <a:lstStyle/>
                    <a:p>
                      <a:r>
                        <a:rPr lang="en-US" sz="1800" dirty="0"/>
                        <a:t>6.4</a:t>
                      </a:r>
                    </a:p>
                  </a:txBody>
                  <a:tcPr/>
                </a:tc>
                <a:extLst>
                  <a:ext uri="{0D108BD9-81ED-4DB2-BD59-A6C34878D82A}">
                    <a16:rowId xmlns:a16="http://schemas.microsoft.com/office/drawing/2014/main" xmlns="" val="2090239313"/>
                  </a:ext>
                </a:extLst>
              </a:tr>
            </a:tbl>
          </a:graphicData>
        </a:graphic>
      </p:graphicFrame>
      <p:sp>
        <p:nvSpPr>
          <p:cNvPr id="5" name="TextBox 4"/>
          <p:cNvSpPr txBox="1"/>
          <p:nvPr/>
        </p:nvSpPr>
        <p:spPr>
          <a:xfrm>
            <a:off x="457200" y="5996617"/>
            <a:ext cx="3054628" cy="369332"/>
          </a:xfrm>
          <a:prstGeom prst="rect">
            <a:avLst/>
          </a:prstGeom>
          <a:noFill/>
        </p:spPr>
        <p:txBody>
          <a:bodyPr wrap="square" rtlCol="0">
            <a:spAutoFit/>
          </a:bodyPr>
          <a:lstStyle/>
          <a:p>
            <a:r>
              <a:rPr lang="en-US" b="1" dirty="0"/>
              <a:t>Table 4: 0-60 times</a:t>
            </a:r>
          </a:p>
        </p:txBody>
      </p:sp>
      <p:sp>
        <p:nvSpPr>
          <p:cNvPr id="8" name="Title 1">
            <a:extLst>
              <a:ext uri="{FF2B5EF4-FFF2-40B4-BE49-F238E27FC236}">
                <a16:creationId xmlns:a16="http://schemas.microsoft.com/office/drawing/2014/main" xmlns="" id="{0F7A7FFB-2D5E-4B08-B2B8-A7FC6FD47636}"/>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xmlns="" id="{746488FB-5B2E-45EA-85D9-57CF26DA8943}"/>
                  </a:ext>
                </a:extLst>
              </p:cNvPr>
              <p:cNvSpPr txBox="1"/>
              <p:nvPr/>
            </p:nvSpPr>
            <p:spPr>
              <a:xfrm>
                <a:off x="4037874" y="1377655"/>
                <a:ext cx="3995531" cy="1768626"/>
              </a:xfrm>
              <a:prstGeom prst="rect">
                <a:avLst/>
              </a:prstGeom>
              <a:noFill/>
              <a:ln>
                <a:solidFill>
                  <a:schemeClr val="tx1"/>
                </a:solid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𝑠</m:t>
                      </m:r>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i="1">
                                  <a:solidFill>
                                    <a:schemeClr val="tx1"/>
                                  </a:solidFill>
                                  <a:latin typeface="Cambria Math" panose="02040503050406030204" pitchFamily="18" charset="0"/>
                                </a:rPr>
                                <m:t>𝑛</m:t>
                              </m:r>
                              <m:r>
                                <a:rPr lang="en-US" sz="2800" b="0" i="1" smtClean="0">
                                  <a:solidFill>
                                    <a:schemeClr val="tx1"/>
                                  </a:solidFill>
                                  <a:latin typeface="Cambria Math" panose="02040503050406030204" pitchFamily="18" charset="0"/>
                                </a:rPr>
                                <m:t>−1</m:t>
                              </m:r>
                            </m:den>
                          </m:f>
                          <m:nary>
                            <m:naryPr>
                              <m:chr m:val="∑"/>
                              <m:ctrlPr>
                                <a:rPr lang="en-US" sz="2800" i="1">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p>
                                <m:sSupPr>
                                  <m:ctrlPr>
                                    <a:rPr lang="en-US" sz="2800" i="1">
                                      <a:solidFill>
                                        <a:schemeClr val="tx1"/>
                                      </a:solidFill>
                                      <a:latin typeface="Cambria Math" panose="02040503050406030204" pitchFamily="18" charset="0"/>
                                    </a:rPr>
                                  </m:ctrlPr>
                                </m:sSupPr>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e>
                                  </m:d>
                                </m:e>
                                <m:sup>
                                  <m:r>
                                    <a:rPr lang="en-US" sz="2800" i="1">
                                      <a:solidFill>
                                        <a:schemeClr val="tx1"/>
                                      </a:solidFill>
                                      <a:latin typeface="Cambria Math" panose="02040503050406030204" pitchFamily="18" charset="0"/>
                                    </a:rPr>
                                    <m:t>2</m:t>
                                  </m:r>
                                </m:sup>
                              </m:sSup>
                            </m:e>
                          </m:nary>
                        </m:e>
                      </m:rad>
                    </m:oMath>
                  </m:oMathPara>
                </a14:m>
                <a:endParaRPr lang="en-US" sz="2800" dirty="0">
                  <a:solidFill>
                    <a:schemeClr val="tx1"/>
                  </a:solidFill>
                </a:endParaRPr>
              </a:p>
            </p:txBody>
          </p:sp>
        </mc:Choice>
        <mc:Fallback xmlns="">
          <p:sp>
            <p:nvSpPr>
              <p:cNvPr id="9" name="TextBox 8">
                <a:extLst>
                  <a:ext uri="{FF2B5EF4-FFF2-40B4-BE49-F238E27FC236}">
                    <a16:creationId xmlns:a16="http://schemas.microsoft.com/office/drawing/2014/main" id="{746488FB-5B2E-45EA-85D9-57CF26DA8943}"/>
                  </a:ext>
                </a:extLst>
              </p:cNvPr>
              <p:cNvSpPr txBox="1">
                <a:spLocks noRot="1" noChangeAspect="1" noMove="1" noResize="1" noEditPoints="1" noAdjustHandles="1" noChangeArrowheads="1" noChangeShapeType="1" noTextEdit="1"/>
              </p:cNvSpPr>
              <p:nvPr/>
            </p:nvSpPr>
            <p:spPr>
              <a:xfrm>
                <a:off x="4037874" y="1377655"/>
                <a:ext cx="3995531" cy="1768626"/>
              </a:xfrm>
              <a:prstGeom prst="rect">
                <a:avLst/>
              </a:prstGeom>
              <a:blipFill>
                <a:blip r:embed="rId2"/>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a:extLst>
                  <a:ext uri="{FF2B5EF4-FFF2-40B4-BE49-F238E27FC236}">
                    <a16:creationId xmlns:a16="http://schemas.microsoft.com/office/drawing/2014/main" xmlns="" id="{7C0013AC-1DD0-4DF7-94F1-B44C6CF6E958}"/>
                  </a:ext>
                </a:extLst>
              </p:cNvPr>
              <p:cNvSpPr txBox="1"/>
              <p:nvPr/>
            </p:nvSpPr>
            <p:spPr>
              <a:xfrm>
                <a:off x="3865595" y="3438459"/>
                <a:ext cx="4579455" cy="294285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nary>
                        <m:naryPr>
                          <m:chr m:val="∑"/>
                          <m:ctrlPr>
                            <a:rPr lang="en-US" sz="2400" i="1" smtClean="0">
                              <a:solidFill>
                                <a:schemeClr val="tx1"/>
                              </a:solidFill>
                              <a:latin typeface="Cambria Math" panose="02040503050406030204" pitchFamily="18" charset="0"/>
                            </a:rPr>
                          </m:ctrlPr>
                        </m:naryPr>
                        <m:sub>
                          <m:r>
                            <m:rPr>
                              <m:brk m:alnAt="23"/>
                            </m:rPr>
                            <a:rPr lang="en-US" sz="2400" i="1">
                              <a:solidFill>
                                <a:schemeClr val="tx1"/>
                              </a:solidFill>
                              <a:latin typeface="Cambria Math" panose="02040503050406030204" pitchFamily="18" charset="0"/>
                            </a:rPr>
                            <m:t>𝑖</m:t>
                          </m:r>
                          <m:r>
                            <a:rPr lang="en-US" sz="2400" i="1">
                              <a:solidFill>
                                <a:schemeClr val="tx1"/>
                              </a:solidFill>
                              <a:latin typeface="Cambria Math" panose="02040503050406030204" pitchFamily="18" charset="0"/>
                            </a:rPr>
                            <m:t>=1</m:t>
                          </m:r>
                        </m:sub>
                        <m:sup>
                          <m:r>
                            <a:rPr lang="en-US" sz="2400" i="1">
                              <a:solidFill>
                                <a:schemeClr val="tx1"/>
                              </a:solidFill>
                              <a:latin typeface="Cambria Math" panose="02040503050406030204" pitchFamily="18" charset="0"/>
                            </a:rPr>
                            <m:t>𝑛</m:t>
                          </m:r>
                        </m:sup>
                        <m:e>
                          <m:sSup>
                            <m:sSupPr>
                              <m:ctrlPr>
                                <a:rPr lang="en-US" sz="2400" i="1">
                                  <a:solidFill>
                                    <a:schemeClr val="tx1"/>
                                  </a:solidFill>
                                  <a:latin typeface="Cambria Math" panose="02040503050406030204" pitchFamily="18" charset="0"/>
                                </a:rPr>
                              </m:ctrlPr>
                            </m:sSupPr>
                            <m:e>
                              <m:d>
                                <m:dPr>
                                  <m:ctrlPr>
                                    <a:rPr lang="en-US" sz="2400" i="1">
                                      <a:solidFill>
                                        <a:schemeClr val="tx1"/>
                                      </a:solidFill>
                                      <a:latin typeface="Cambria Math" panose="02040503050406030204" pitchFamily="18" charset="0"/>
                                    </a:rPr>
                                  </m:ctrlPr>
                                </m:dPr>
                                <m:e>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𝑥</m:t>
                                      </m:r>
                                    </m:e>
                                    <m:sub>
                                      <m:r>
                                        <a:rPr lang="en-US" sz="2400" i="1">
                                          <a:solidFill>
                                            <a:schemeClr val="tx1"/>
                                          </a:solidFill>
                                          <a:latin typeface="Cambria Math" panose="02040503050406030204" pitchFamily="18" charset="0"/>
                                        </a:rPr>
                                        <m:t>𝑖</m:t>
                                      </m:r>
                                    </m:sub>
                                  </m:sSub>
                                  <m:r>
                                    <a:rPr lang="en-US" sz="2400" i="1">
                                      <a:solidFill>
                                        <a:schemeClr val="tx1"/>
                                      </a:solidFill>
                                      <a:latin typeface="Cambria Math" panose="02040503050406030204" pitchFamily="18" charset="0"/>
                                    </a:rPr>
                                    <m:t>−</m:t>
                                  </m:r>
                                  <m:acc>
                                    <m:accPr>
                                      <m:chr m:val="̅"/>
                                      <m:ctrlPr>
                                        <a:rPr lang="en-US" sz="2400" i="1">
                                          <a:solidFill>
                                            <a:schemeClr val="tx1"/>
                                          </a:solidFill>
                                          <a:latin typeface="Cambria Math" panose="02040503050406030204" pitchFamily="18" charset="0"/>
                                        </a:rPr>
                                      </m:ctrlPr>
                                    </m:accPr>
                                    <m:e>
                                      <m:r>
                                        <a:rPr lang="en-US" sz="2400" i="1">
                                          <a:solidFill>
                                            <a:schemeClr val="tx1"/>
                                          </a:solidFill>
                                          <a:latin typeface="Cambria Math" panose="02040503050406030204" pitchFamily="18" charset="0"/>
                                        </a:rPr>
                                        <m:t>𝑥</m:t>
                                      </m:r>
                                    </m:e>
                                  </m:acc>
                                </m:e>
                              </m:d>
                            </m:e>
                            <m:sup>
                              <m:r>
                                <a:rPr lang="en-US" sz="2400" i="1">
                                  <a:solidFill>
                                    <a:schemeClr val="tx1"/>
                                  </a:solidFill>
                                  <a:latin typeface="Cambria Math" panose="02040503050406030204" pitchFamily="18" charset="0"/>
                                </a:rPr>
                                <m:t>2</m:t>
                              </m:r>
                            </m:sup>
                          </m:sSup>
                        </m:e>
                      </m:nary>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7.3−7.1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7.1−7.1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6.9−7.1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7.1−7.1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6.0−7.1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5.9−7.1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9.4−7.1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7.3−7.1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7.2−7.1</m:t>
                              </m:r>
                            </m:e>
                          </m:d>
                        </m:e>
                        <m:sup>
                          <m:r>
                            <a:rPr lang="en-US" sz="2400" b="0" i="1" smtClean="0">
                              <a:solidFill>
                                <a:schemeClr val="tx1"/>
                              </a:solidFill>
                              <a:latin typeface="Cambria Math" panose="02040503050406030204" pitchFamily="18" charset="0"/>
                            </a:rPr>
                            <m:t>2</m:t>
                          </m:r>
                        </m:sup>
                      </m:sSup>
                      <m:r>
                        <a:rPr lang="en-US" sz="2400" b="0" i="1" smtClean="0">
                          <a:solidFill>
                            <a:schemeClr val="tx1"/>
                          </a:solidFill>
                          <a:latin typeface="Cambria Math" panose="02040503050406030204" pitchFamily="18" charset="0"/>
                        </a:rPr>
                        <m:t>+</m:t>
                      </m:r>
                      <m:sSup>
                        <m:sSupPr>
                          <m:ctrlPr>
                            <a:rPr lang="en-US" sz="2400" b="0" i="1" smtClean="0">
                              <a:solidFill>
                                <a:schemeClr val="tx1"/>
                              </a:solidFill>
                              <a:latin typeface="Cambria Math" panose="02040503050406030204" pitchFamily="18" charset="0"/>
                            </a:rPr>
                          </m:ctrlPr>
                        </m:sSupPr>
                        <m:e>
                          <m:d>
                            <m:dPr>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6.4−7.1</m:t>
                              </m:r>
                            </m:e>
                          </m:d>
                        </m:e>
                        <m:sup>
                          <m:r>
                            <a:rPr lang="en-US" sz="2400" b="0" i="1" smtClean="0">
                              <a:solidFill>
                                <a:schemeClr val="tx1"/>
                              </a:solidFill>
                              <a:latin typeface="Cambria Math" panose="02040503050406030204" pitchFamily="18" charset="0"/>
                            </a:rPr>
                            <m:t>2</m:t>
                          </m:r>
                        </m:sup>
                      </m:sSup>
                    </m:oMath>
                  </m:oMathPara>
                </a14:m>
                <a:endParaRPr lang="en-US" sz="2400" dirty="0">
                  <a:solidFill>
                    <a:schemeClr val="tx1"/>
                  </a:solidFill>
                </a:endParaRPr>
              </a:p>
            </p:txBody>
          </p:sp>
        </mc:Choice>
        <mc:Fallback xmlns="">
          <p:sp>
            <p:nvSpPr>
              <p:cNvPr id="10" name="TextBox 9">
                <a:extLst>
                  <a:ext uri="{FF2B5EF4-FFF2-40B4-BE49-F238E27FC236}">
                    <a16:creationId xmlns:a16="http://schemas.microsoft.com/office/drawing/2014/main" id="{7C0013AC-1DD0-4DF7-94F1-B44C6CF6E958}"/>
                  </a:ext>
                </a:extLst>
              </p:cNvPr>
              <p:cNvSpPr txBox="1">
                <a:spLocks noRot="1" noChangeAspect="1" noMove="1" noResize="1" noEditPoints="1" noAdjustHandles="1" noChangeArrowheads="1" noChangeShapeType="1" noTextEdit="1"/>
              </p:cNvSpPr>
              <p:nvPr/>
            </p:nvSpPr>
            <p:spPr>
              <a:xfrm>
                <a:off x="3865595" y="3438459"/>
                <a:ext cx="4579455" cy="2942857"/>
              </a:xfrm>
              <a:prstGeom prst="rect">
                <a:avLst/>
              </a:prstGeom>
              <a:blipFill>
                <a:blip r:embed="rId3"/>
                <a:stretch>
                  <a:fillRect/>
                </a:stretch>
              </a:blipFill>
            </p:spPr>
            <p:txBody>
              <a:bodyPr/>
              <a:lstStyle/>
              <a:p>
                <a:r>
                  <a:rPr lang="en-US">
                    <a:noFill/>
                  </a:rPr>
                  <a:t> </a:t>
                </a:r>
              </a:p>
            </p:txBody>
          </p:sp>
        </mc:Fallback>
      </mc:AlternateContent>
    </p:spTree>
    <p:extLst>
      <p:ext uri="{BB962C8B-B14F-4D97-AF65-F5344CB8AC3E}">
        <p14:creationId xmlns:p14="http://schemas.microsoft.com/office/powerpoint/2010/main" val="302311015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36</a:t>
            </a:fld>
            <a:endParaRPr lang="en-US">
              <a:solidFill>
                <a:schemeClr val="tx1"/>
              </a:solidFill>
            </a:endParaRPr>
          </a:p>
        </p:txBody>
      </p:sp>
      <p:sp>
        <p:nvSpPr>
          <p:cNvPr id="4" name="TextBox 3"/>
          <p:cNvSpPr txBox="1"/>
          <p:nvPr/>
        </p:nvSpPr>
        <p:spPr>
          <a:xfrm>
            <a:off x="457200" y="967520"/>
            <a:ext cx="1961732" cy="523220"/>
          </a:xfrm>
          <a:prstGeom prst="rect">
            <a:avLst/>
          </a:prstGeom>
          <a:noFill/>
        </p:spPr>
        <p:txBody>
          <a:bodyPr wrap="square" rtlCol="0">
            <a:spAutoFit/>
          </a:bodyPr>
          <a:lstStyle/>
          <a:p>
            <a:r>
              <a:rPr lang="en-US" sz="2800" b="1" u="sng" dirty="0"/>
              <a:t>Example:</a:t>
            </a:r>
          </a:p>
        </p:txBody>
      </p:sp>
      <p:graphicFrame>
        <p:nvGraphicFramePr>
          <p:cNvPr id="7" name="Table 6"/>
          <p:cNvGraphicFramePr>
            <a:graphicFrameLocks noGrp="1"/>
          </p:cNvGraphicFramePr>
          <p:nvPr>
            <p:extLst/>
          </p:nvPr>
        </p:nvGraphicFramePr>
        <p:xfrm>
          <a:off x="457200" y="1917377"/>
          <a:ext cx="2929557" cy="4079240"/>
        </p:xfrm>
        <a:graphic>
          <a:graphicData uri="http://schemas.openxmlformats.org/drawingml/2006/table">
            <a:tbl>
              <a:tblPr firstRow="1" bandRow="1">
                <a:tableStyleId>{5C22544A-7EE6-4342-B048-85BDC9FD1C3A}</a:tableStyleId>
              </a:tblPr>
              <a:tblGrid>
                <a:gridCol w="738438">
                  <a:extLst>
                    <a:ext uri="{9D8B030D-6E8A-4147-A177-3AD203B41FA5}">
                      <a16:colId xmlns:a16="http://schemas.microsoft.com/office/drawing/2014/main" xmlns="" val="3595651277"/>
                    </a:ext>
                  </a:extLst>
                </a:gridCol>
                <a:gridCol w="2191119">
                  <a:extLst>
                    <a:ext uri="{9D8B030D-6E8A-4147-A177-3AD203B41FA5}">
                      <a16:colId xmlns:a16="http://schemas.microsoft.com/office/drawing/2014/main" xmlns="" val="4047246234"/>
                    </a:ext>
                  </a:extLst>
                </a:gridCol>
              </a:tblGrid>
              <a:tr h="370840">
                <a:tc>
                  <a:txBody>
                    <a:bodyPr/>
                    <a:lstStyle/>
                    <a:p>
                      <a:r>
                        <a:rPr lang="en-US" sz="1800" dirty="0"/>
                        <a:t>Run</a:t>
                      </a:r>
                    </a:p>
                  </a:txBody>
                  <a:tcPr/>
                </a:tc>
                <a:tc>
                  <a:txBody>
                    <a:bodyPr/>
                    <a:lstStyle/>
                    <a:p>
                      <a:r>
                        <a:rPr lang="en-US" sz="1800" dirty="0"/>
                        <a:t>Time (seconds)</a:t>
                      </a:r>
                    </a:p>
                  </a:txBody>
                  <a:tcPr/>
                </a:tc>
                <a:extLst>
                  <a:ext uri="{0D108BD9-81ED-4DB2-BD59-A6C34878D82A}">
                    <a16:rowId xmlns:a16="http://schemas.microsoft.com/office/drawing/2014/main" xmlns="" val="2219785824"/>
                  </a:ext>
                </a:extLst>
              </a:tr>
              <a:tr h="370840">
                <a:tc>
                  <a:txBody>
                    <a:bodyPr/>
                    <a:lstStyle/>
                    <a:p>
                      <a:r>
                        <a:rPr lang="en-US" sz="1800" dirty="0"/>
                        <a:t>1</a:t>
                      </a:r>
                    </a:p>
                  </a:txBody>
                  <a:tcPr/>
                </a:tc>
                <a:tc>
                  <a:txBody>
                    <a:bodyPr/>
                    <a:lstStyle/>
                    <a:p>
                      <a:r>
                        <a:rPr lang="en-US" sz="1800" dirty="0"/>
                        <a:t>7.3</a:t>
                      </a:r>
                    </a:p>
                  </a:txBody>
                  <a:tcPr/>
                </a:tc>
                <a:extLst>
                  <a:ext uri="{0D108BD9-81ED-4DB2-BD59-A6C34878D82A}">
                    <a16:rowId xmlns:a16="http://schemas.microsoft.com/office/drawing/2014/main" xmlns="" val="716541343"/>
                  </a:ext>
                </a:extLst>
              </a:tr>
              <a:tr h="370840">
                <a:tc>
                  <a:txBody>
                    <a:bodyPr/>
                    <a:lstStyle/>
                    <a:p>
                      <a:r>
                        <a:rPr lang="en-US" sz="1800" dirty="0"/>
                        <a:t>2</a:t>
                      </a:r>
                    </a:p>
                  </a:txBody>
                  <a:tcPr/>
                </a:tc>
                <a:tc>
                  <a:txBody>
                    <a:bodyPr/>
                    <a:lstStyle/>
                    <a:p>
                      <a:r>
                        <a:rPr lang="en-US" sz="1800" dirty="0"/>
                        <a:t>7.1</a:t>
                      </a:r>
                    </a:p>
                  </a:txBody>
                  <a:tcPr/>
                </a:tc>
                <a:extLst>
                  <a:ext uri="{0D108BD9-81ED-4DB2-BD59-A6C34878D82A}">
                    <a16:rowId xmlns:a16="http://schemas.microsoft.com/office/drawing/2014/main" xmlns="" val="340868794"/>
                  </a:ext>
                </a:extLst>
              </a:tr>
              <a:tr h="370840">
                <a:tc>
                  <a:txBody>
                    <a:bodyPr/>
                    <a:lstStyle/>
                    <a:p>
                      <a:r>
                        <a:rPr lang="en-US" sz="1800" dirty="0"/>
                        <a:t>3</a:t>
                      </a:r>
                    </a:p>
                  </a:txBody>
                  <a:tcPr/>
                </a:tc>
                <a:tc>
                  <a:txBody>
                    <a:bodyPr/>
                    <a:lstStyle/>
                    <a:p>
                      <a:r>
                        <a:rPr lang="en-US" sz="1800" dirty="0"/>
                        <a:t>6.9</a:t>
                      </a:r>
                    </a:p>
                  </a:txBody>
                  <a:tcPr/>
                </a:tc>
                <a:extLst>
                  <a:ext uri="{0D108BD9-81ED-4DB2-BD59-A6C34878D82A}">
                    <a16:rowId xmlns:a16="http://schemas.microsoft.com/office/drawing/2014/main" xmlns="" val="503318209"/>
                  </a:ext>
                </a:extLst>
              </a:tr>
              <a:tr h="370840">
                <a:tc>
                  <a:txBody>
                    <a:bodyPr/>
                    <a:lstStyle/>
                    <a:p>
                      <a:r>
                        <a:rPr lang="en-US" sz="1800" dirty="0"/>
                        <a:t>4</a:t>
                      </a:r>
                    </a:p>
                  </a:txBody>
                  <a:tcPr/>
                </a:tc>
                <a:tc>
                  <a:txBody>
                    <a:bodyPr/>
                    <a:lstStyle/>
                    <a:p>
                      <a:r>
                        <a:rPr lang="en-US" sz="1800" dirty="0"/>
                        <a:t>7.1</a:t>
                      </a:r>
                    </a:p>
                  </a:txBody>
                  <a:tcPr/>
                </a:tc>
                <a:extLst>
                  <a:ext uri="{0D108BD9-81ED-4DB2-BD59-A6C34878D82A}">
                    <a16:rowId xmlns:a16="http://schemas.microsoft.com/office/drawing/2014/main" xmlns="" val="3172816163"/>
                  </a:ext>
                </a:extLst>
              </a:tr>
              <a:tr h="370840">
                <a:tc>
                  <a:txBody>
                    <a:bodyPr/>
                    <a:lstStyle/>
                    <a:p>
                      <a:r>
                        <a:rPr lang="en-US" sz="1800" dirty="0"/>
                        <a:t>5</a:t>
                      </a:r>
                    </a:p>
                  </a:txBody>
                  <a:tcPr/>
                </a:tc>
                <a:tc>
                  <a:txBody>
                    <a:bodyPr/>
                    <a:lstStyle/>
                    <a:p>
                      <a:r>
                        <a:rPr lang="en-US" sz="1800" dirty="0"/>
                        <a:t>6.0</a:t>
                      </a:r>
                    </a:p>
                  </a:txBody>
                  <a:tcPr/>
                </a:tc>
                <a:extLst>
                  <a:ext uri="{0D108BD9-81ED-4DB2-BD59-A6C34878D82A}">
                    <a16:rowId xmlns:a16="http://schemas.microsoft.com/office/drawing/2014/main" xmlns="" val="3124181626"/>
                  </a:ext>
                </a:extLst>
              </a:tr>
              <a:tr h="370840">
                <a:tc>
                  <a:txBody>
                    <a:bodyPr/>
                    <a:lstStyle/>
                    <a:p>
                      <a:r>
                        <a:rPr lang="en-US" sz="1800" dirty="0"/>
                        <a:t>6</a:t>
                      </a:r>
                    </a:p>
                  </a:txBody>
                  <a:tcPr/>
                </a:tc>
                <a:tc>
                  <a:txBody>
                    <a:bodyPr/>
                    <a:lstStyle/>
                    <a:p>
                      <a:r>
                        <a:rPr lang="en-US" sz="1800" dirty="0"/>
                        <a:t>5.9</a:t>
                      </a:r>
                    </a:p>
                  </a:txBody>
                  <a:tcPr/>
                </a:tc>
                <a:extLst>
                  <a:ext uri="{0D108BD9-81ED-4DB2-BD59-A6C34878D82A}">
                    <a16:rowId xmlns:a16="http://schemas.microsoft.com/office/drawing/2014/main" xmlns="" val="1389968069"/>
                  </a:ext>
                </a:extLst>
              </a:tr>
              <a:tr h="370840">
                <a:tc>
                  <a:txBody>
                    <a:bodyPr/>
                    <a:lstStyle/>
                    <a:p>
                      <a:r>
                        <a:rPr lang="en-US" sz="1800" dirty="0"/>
                        <a:t>7</a:t>
                      </a:r>
                    </a:p>
                  </a:txBody>
                  <a:tcPr/>
                </a:tc>
                <a:tc>
                  <a:txBody>
                    <a:bodyPr/>
                    <a:lstStyle/>
                    <a:p>
                      <a:r>
                        <a:rPr lang="en-US" sz="1800" dirty="0"/>
                        <a:t>9.4</a:t>
                      </a:r>
                    </a:p>
                  </a:txBody>
                  <a:tcPr/>
                </a:tc>
                <a:extLst>
                  <a:ext uri="{0D108BD9-81ED-4DB2-BD59-A6C34878D82A}">
                    <a16:rowId xmlns:a16="http://schemas.microsoft.com/office/drawing/2014/main" xmlns="" val="867274148"/>
                  </a:ext>
                </a:extLst>
              </a:tr>
              <a:tr h="370840">
                <a:tc>
                  <a:txBody>
                    <a:bodyPr/>
                    <a:lstStyle/>
                    <a:p>
                      <a:r>
                        <a:rPr lang="en-US" sz="1800" dirty="0"/>
                        <a:t>8</a:t>
                      </a:r>
                    </a:p>
                  </a:txBody>
                  <a:tcPr/>
                </a:tc>
                <a:tc>
                  <a:txBody>
                    <a:bodyPr/>
                    <a:lstStyle/>
                    <a:p>
                      <a:r>
                        <a:rPr lang="en-US" sz="1800" dirty="0"/>
                        <a:t>7.3</a:t>
                      </a:r>
                    </a:p>
                  </a:txBody>
                  <a:tcPr/>
                </a:tc>
                <a:extLst>
                  <a:ext uri="{0D108BD9-81ED-4DB2-BD59-A6C34878D82A}">
                    <a16:rowId xmlns:a16="http://schemas.microsoft.com/office/drawing/2014/main" xmlns="" val="2735229249"/>
                  </a:ext>
                </a:extLst>
              </a:tr>
              <a:tr h="370840">
                <a:tc>
                  <a:txBody>
                    <a:bodyPr/>
                    <a:lstStyle/>
                    <a:p>
                      <a:r>
                        <a:rPr lang="en-US" sz="1800" dirty="0"/>
                        <a:t>9</a:t>
                      </a:r>
                    </a:p>
                  </a:txBody>
                  <a:tcPr/>
                </a:tc>
                <a:tc>
                  <a:txBody>
                    <a:bodyPr/>
                    <a:lstStyle/>
                    <a:p>
                      <a:r>
                        <a:rPr lang="en-US" sz="1800" dirty="0"/>
                        <a:t>7.2</a:t>
                      </a:r>
                    </a:p>
                  </a:txBody>
                  <a:tcPr/>
                </a:tc>
                <a:extLst>
                  <a:ext uri="{0D108BD9-81ED-4DB2-BD59-A6C34878D82A}">
                    <a16:rowId xmlns:a16="http://schemas.microsoft.com/office/drawing/2014/main" xmlns="" val="1653721388"/>
                  </a:ext>
                </a:extLst>
              </a:tr>
              <a:tr h="370840">
                <a:tc>
                  <a:txBody>
                    <a:bodyPr/>
                    <a:lstStyle/>
                    <a:p>
                      <a:r>
                        <a:rPr lang="en-US" sz="1800" dirty="0"/>
                        <a:t>10</a:t>
                      </a:r>
                    </a:p>
                  </a:txBody>
                  <a:tcPr/>
                </a:tc>
                <a:tc>
                  <a:txBody>
                    <a:bodyPr/>
                    <a:lstStyle/>
                    <a:p>
                      <a:r>
                        <a:rPr lang="en-US" sz="1800" dirty="0"/>
                        <a:t>6.4</a:t>
                      </a:r>
                    </a:p>
                  </a:txBody>
                  <a:tcPr/>
                </a:tc>
                <a:extLst>
                  <a:ext uri="{0D108BD9-81ED-4DB2-BD59-A6C34878D82A}">
                    <a16:rowId xmlns:a16="http://schemas.microsoft.com/office/drawing/2014/main" xmlns="" val="2090239313"/>
                  </a:ext>
                </a:extLst>
              </a:tr>
            </a:tbl>
          </a:graphicData>
        </a:graphic>
      </p:graphicFrame>
      <p:sp>
        <p:nvSpPr>
          <p:cNvPr id="5" name="TextBox 4"/>
          <p:cNvSpPr txBox="1"/>
          <p:nvPr/>
        </p:nvSpPr>
        <p:spPr>
          <a:xfrm>
            <a:off x="457200" y="5996617"/>
            <a:ext cx="3054628" cy="369332"/>
          </a:xfrm>
          <a:prstGeom prst="rect">
            <a:avLst/>
          </a:prstGeom>
          <a:noFill/>
        </p:spPr>
        <p:txBody>
          <a:bodyPr wrap="square" rtlCol="0">
            <a:spAutoFit/>
          </a:bodyPr>
          <a:lstStyle/>
          <a:p>
            <a:r>
              <a:rPr lang="en-US" b="1" dirty="0"/>
              <a:t>Table 4: 0-60 times</a:t>
            </a:r>
          </a:p>
        </p:txBody>
      </p:sp>
      <p:sp>
        <p:nvSpPr>
          <p:cNvPr id="8" name="Title 1">
            <a:extLst>
              <a:ext uri="{FF2B5EF4-FFF2-40B4-BE49-F238E27FC236}">
                <a16:creationId xmlns:a16="http://schemas.microsoft.com/office/drawing/2014/main" xmlns="" id="{0F7A7FFB-2D5E-4B08-B2B8-A7FC6FD47636}"/>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Statistical Analysis</a:t>
            </a:r>
          </a:p>
        </p:txBody>
      </p:sp>
      <mc:AlternateContent xmlns:mc="http://schemas.openxmlformats.org/markup-compatibility/2006" xmlns:a14="http://schemas.microsoft.com/office/drawing/2010/main">
        <mc:Choice Requires="a14">
          <p:sp>
            <p:nvSpPr>
              <p:cNvPr id="11" name="Rectangle 10">
                <a:extLst>
                  <a:ext uri="{FF2B5EF4-FFF2-40B4-BE49-F238E27FC236}">
                    <a16:creationId xmlns:a16="http://schemas.microsoft.com/office/drawing/2014/main" xmlns="" id="{2B5539F5-2A14-4AB8-91B1-38424B303633}"/>
                  </a:ext>
                </a:extLst>
              </p:cNvPr>
              <p:cNvSpPr/>
              <p:nvPr/>
            </p:nvSpPr>
            <p:spPr>
              <a:xfrm>
                <a:off x="4091734" y="1811486"/>
                <a:ext cx="3941669" cy="1268552"/>
              </a:xfrm>
              <a:prstGeom prst="rect">
                <a:avLst/>
              </a:prstGeom>
            </p:spPr>
            <p:txBody>
              <a:bodyPr wrap="square">
                <a:spAutoFit/>
              </a:bodyPr>
              <a:lstStyle/>
              <a:p>
                <a:pPr/>
                <a14:m>
                  <m:oMathPara xmlns:m="http://schemas.openxmlformats.org/officeDocument/2006/math">
                    <m:oMathParaPr>
                      <m:jc m:val="centerGroup"/>
                    </m:oMathParaPr>
                    <m:oMath xmlns:m="http://schemas.openxmlformats.org/officeDocument/2006/math">
                      <m:nary>
                        <m:naryPr>
                          <m:chr m:val="∑"/>
                          <m:ctrlPr>
                            <a:rPr lang="en-US" sz="2800" i="1" smtClean="0">
                              <a:solidFill>
                                <a:schemeClr val="tx1"/>
                              </a:solidFill>
                              <a:latin typeface="Cambria Math" panose="02040503050406030204" pitchFamily="18" charset="0"/>
                            </a:rPr>
                          </m:ctrlPr>
                        </m:naryPr>
                        <m:sub>
                          <m:r>
                            <m:rPr>
                              <m:brk m:alnAt="23"/>
                            </m:rPr>
                            <a:rPr lang="en-US" sz="2800" i="1">
                              <a:solidFill>
                                <a:schemeClr val="tx1"/>
                              </a:solidFill>
                              <a:latin typeface="Cambria Math" panose="02040503050406030204" pitchFamily="18" charset="0"/>
                            </a:rPr>
                            <m:t>𝑖</m:t>
                          </m:r>
                          <m:r>
                            <a:rPr lang="en-US" sz="2800" i="1">
                              <a:solidFill>
                                <a:schemeClr val="tx1"/>
                              </a:solidFill>
                              <a:latin typeface="Cambria Math" panose="02040503050406030204" pitchFamily="18" charset="0"/>
                            </a:rPr>
                            <m:t>=1</m:t>
                          </m:r>
                        </m:sub>
                        <m:sup>
                          <m:r>
                            <a:rPr lang="en-US" sz="2800" i="1">
                              <a:solidFill>
                                <a:schemeClr val="tx1"/>
                              </a:solidFill>
                              <a:latin typeface="Cambria Math" panose="02040503050406030204" pitchFamily="18" charset="0"/>
                            </a:rPr>
                            <m:t>𝑛</m:t>
                          </m:r>
                        </m:sup>
                        <m:e>
                          <m:sSup>
                            <m:sSupPr>
                              <m:ctrlPr>
                                <a:rPr lang="en-US" sz="2800" i="1">
                                  <a:solidFill>
                                    <a:schemeClr val="tx1"/>
                                  </a:solidFill>
                                  <a:latin typeface="Cambria Math" panose="02040503050406030204" pitchFamily="18" charset="0"/>
                                </a:rPr>
                              </m:ctrlPr>
                            </m:sSupPr>
                            <m:e>
                              <m:d>
                                <m:dPr>
                                  <m:ctrlPr>
                                    <a:rPr lang="en-US" sz="2800" i="1">
                                      <a:solidFill>
                                        <a:schemeClr val="tx1"/>
                                      </a:solidFill>
                                      <a:latin typeface="Cambria Math" panose="02040503050406030204" pitchFamily="18" charset="0"/>
                                    </a:rPr>
                                  </m:ctrlPr>
                                </m:dPr>
                                <m:e>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𝑖</m:t>
                                      </m:r>
                                    </m:sub>
                                  </m:sSub>
                                  <m:r>
                                    <a:rPr lang="en-US" sz="2800" i="1">
                                      <a:solidFill>
                                        <a:schemeClr val="tx1"/>
                                      </a:solidFill>
                                      <a:latin typeface="Cambria Math" panose="02040503050406030204" pitchFamily="18" charset="0"/>
                                    </a:rPr>
                                    <m:t>−</m:t>
                                  </m:r>
                                  <m:acc>
                                    <m:accPr>
                                      <m:chr m:val="̅"/>
                                      <m:ctrlPr>
                                        <a:rPr lang="en-US" sz="2800" i="1">
                                          <a:solidFill>
                                            <a:schemeClr val="tx1"/>
                                          </a:solidFill>
                                          <a:latin typeface="Cambria Math" panose="02040503050406030204" pitchFamily="18" charset="0"/>
                                        </a:rPr>
                                      </m:ctrlPr>
                                    </m:accPr>
                                    <m:e>
                                      <m:r>
                                        <a:rPr lang="en-US" sz="2800" i="1">
                                          <a:solidFill>
                                            <a:schemeClr val="tx1"/>
                                          </a:solidFill>
                                          <a:latin typeface="Cambria Math" panose="02040503050406030204" pitchFamily="18" charset="0"/>
                                        </a:rPr>
                                        <m:t>𝑥</m:t>
                                      </m:r>
                                    </m:e>
                                  </m:acc>
                                </m:e>
                              </m:d>
                            </m:e>
                            <m:sup>
                              <m:r>
                                <a:rPr lang="en-US" sz="2800" i="1">
                                  <a:solidFill>
                                    <a:schemeClr val="tx1"/>
                                  </a:solidFill>
                                  <a:latin typeface="Cambria Math" panose="02040503050406030204" pitchFamily="18" charset="0"/>
                                </a:rPr>
                                <m:t>2</m:t>
                              </m:r>
                            </m:sup>
                          </m:sSup>
                        </m:e>
                      </m:nary>
                      <m:r>
                        <a:rPr lang="en-US" sz="2800" b="0" i="1" smtClean="0">
                          <a:solidFill>
                            <a:schemeClr val="tx1"/>
                          </a:solidFill>
                          <a:latin typeface="Cambria Math" panose="02040503050406030204" pitchFamily="18" charset="0"/>
                        </a:rPr>
                        <m:t>=8.56</m:t>
                      </m:r>
                    </m:oMath>
                  </m:oMathPara>
                </a14:m>
                <a:endParaRPr lang="en-US" sz="2800" dirty="0">
                  <a:solidFill>
                    <a:schemeClr val="tx1"/>
                  </a:solidFill>
                </a:endParaRPr>
              </a:p>
            </p:txBody>
          </p:sp>
        </mc:Choice>
        <mc:Fallback xmlns="">
          <p:sp>
            <p:nvSpPr>
              <p:cNvPr id="11" name="Rectangle 10">
                <a:extLst>
                  <a:ext uri="{FF2B5EF4-FFF2-40B4-BE49-F238E27FC236}">
                    <a16:creationId xmlns:a16="http://schemas.microsoft.com/office/drawing/2014/main" id="{2B5539F5-2A14-4AB8-91B1-38424B303633}"/>
                  </a:ext>
                </a:extLst>
              </p:cNvPr>
              <p:cNvSpPr>
                <a:spLocks noRot="1" noChangeAspect="1" noMove="1" noResize="1" noEditPoints="1" noAdjustHandles="1" noChangeArrowheads="1" noChangeShapeType="1" noTextEdit="1"/>
              </p:cNvSpPr>
              <p:nvPr/>
            </p:nvSpPr>
            <p:spPr>
              <a:xfrm>
                <a:off x="4091734" y="1811486"/>
                <a:ext cx="3941669" cy="1268552"/>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a:extLst>
                  <a:ext uri="{FF2B5EF4-FFF2-40B4-BE49-F238E27FC236}">
                    <a16:creationId xmlns:a16="http://schemas.microsoft.com/office/drawing/2014/main" xmlns="" id="{847B6BDD-3830-4D6F-A82E-3F1199EEFE7A}"/>
                  </a:ext>
                </a:extLst>
              </p:cNvPr>
              <p:cNvSpPr txBox="1"/>
              <p:nvPr/>
            </p:nvSpPr>
            <p:spPr>
              <a:xfrm>
                <a:off x="3905376" y="3851115"/>
                <a:ext cx="4128028" cy="1365374"/>
              </a:xfrm>
              <a:prstGeom prst="rect">
                <a:avLst/>
              </a:prstGeom>
              <a:noFill/>
              <a:ln>
                <a:noFill/>
              </a:ln>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𝑠</m:t>
                      </m:r>
                      <m:r>
                        <a:rPr lang="en-US" sz="2800" b="0" i="1" smtClean="0">
                          <a:solidFill>
                            <a:schemeClr val="tx1"/>
                          </a:solidFill>
                          <a:latin typeface="Cambria Math" panose="02040503050406030204" pitchFamily="18" charset="0"/>
                        </a:rPr>
                        <m:t>=</m:t>
                      </m:r>
                      <m:rad>
                        <m:radPr>
                          <m:degHide m:val="on"/>
                          <m:ctrlPr>
                            <a:rPr lang="en-US" sz="2800" b="0" i="1" smtClean="0">
                              <a:solidFill>
                                <a:schemeClr val="tx1"/>
                              </a:solidFill>
                              <a:latin typeface="Cambria Math" panose="02040503050406030204" pitchFamily="18" charset="0"/>
                            </a:rPr>
                          </m:ctrlPr>
                        </m:radPr>
                        <m:deg/>
                        <m:e>
                          <m:f>
                            <m:fPr>
                              <m:ctrlPr>
                                <a:rPr lang="en-US" sz="2800" i="1">
                                  <a:solidFill>
                                    <a:schemeClr val="tx1"/>
                                  </a:solidFill>
                                  <a:latin typeface="Cambria Math" panose="02040503050406030204" pitchFamily="18" charset="0"/>
                                </a:rPr>
                              </m:ctrlPr>
                            </m:fPr>
                            <m:num>
                              <m:r>
                                <a:rPr lang="en-US" sz="2800" i="1">
                                  <a:solidFill>
                                    <a:schemeClr val="tx1"/>
                                  </a:solidFill>
                                  <a:latin typeface="Cambria Math" panose="02040503050406030204" pitchFamily="18" charset="0"/>
                                </a:rPr>
                                <m:t>1</m:t>
                              </m:r>
                            </m:num>
                            <m:den>
                              <m:r>
                                <a:rPr lang="en-US" sz="2800" b="0" i="1" smtClean="0">
                                  <a:solidFill>
                                    <a:schemeClr val="tx1"/>
                                  </a:solidFill>
                                  <a:latin typeface="Cambria Math" panose="02040503050406030204" pitchFamily="18" charset="0"/>
                                </a:rPr>
                                <m:t>10−1</m:t>
                              </m:r>
                            </m:den>
                          </m:f>
                          <m:r>
                            <a:rPr lang="en-US" sz="2800" b="0" i="1" smtClean="0">
                              <a:solidFill>
                                <a:schemeClr val="tx1"/>
                              </a:solidFill>
                              <a:latin typeface="Cambria Math" panose="02040503050406030204" pitchFamily="18" charset="0"/>
                            </a:rPr>
                            <m:t>∗8.56</m:t>
                          </m:r>
                        </m:e>
                      </m:rad>
                      <m:r>
                        <a:rPr lang="en-US" sz="2800" b="0" i="1" smtClean="0">
                          <a:solidFill>
                            <a:schemeClr val="tx1"/>
                          </a:solidFill>
                          <a:latin typeface="Cambria Math" panose="02040503050406030204" pitchFamily="18" charset="0"/>
                        </a:rPr>
                        <m:t>=.97</m:t>
                      </m:r>
                    </m:oMath>
                  </m:oMathPara>
                </a14:m>
                <a:endParaRPr lang="en-US" sz="2800" dirty="0">
                  <a:solidFill>
                    <a:schemeClr val="tx1"/>
                  </a:solidFill>
                </a:endParaRPr>
              </a:p>
            </p:txBody>
          </p:sp>
        </mc:Choice>
        <mc:Fallback xmlns="">
          <p:sp>
            <p:nvSpPr>
              <p:cNvPr id="12" name="TextBox 11">
                <a:extLst>
                  <a:ext uri="{FF2B5EF4-FFF2-40B4-BE49-F238E27FC236}">
                    <a16:creationId xmlns:a16="http://schemas.microsoft.com/office/drawing/2014/main" id="{847B6BDD-3830-4D6F-A82E-3F1199EEFE7A}"/>
                  </a:ext>
                </a:extLst>
              </p:cNvPr>
              <p:cNvSpPr txBox="1">
                <a:spLocks noRot="1" noChangeAspect="1" noMove="1" noResize="1" noEditPoints="1" noAdjustHandles="1" noChangeArrowheads="1" noChangeShapeType="1" noTextEdit="1"/>
              </p:cNvSpPr>
              <p:nvPr/>
            </p:nvSpPr>
            <p:spPr>
              <a:xfrm>
                <a:off x="3905376" y="3851115"/>
                <a:ext cx="4128028" cy="1365374"/>
              </a:xfrm>
              <a:prstGeom prst="rect">
                <a:avLst/>
              </a:prstGeom>
              <a:blipFill>
                <a:blip r:embed="rId3"/>
                <a:stretch>
                  <a:fillRect/>
                </a:stretch>
              </a:blipFill>
              <a:ln>
                <a:noFill/>
              </a:ln>
            </p:spPr>
            <p:txBody>
              <a:bodyPr/>
              <a:lstStyle/>
              <a:p>
                <a:r>
                  <a:rPr lang="en-US">
                    <a:noFill/>
                  </a:rPr>
                  <a:t> </a:t>
                </a:r>
              </a:p>
            </p:txBody>
          </p:sp>
        </mc:Fallback>
      </mc:AlternateContent>
    </p:spTree>
    <p:extLst>
      <p:ext uri="{BB962C8B-B14F-4D97-AF65-F5344CB8AC3E}">
        <p14:creationId xmlns:p14="http://schemas.microsoft.com/office/powerpoint/2010/main" val="200423895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37</a:t>
            </a:fld>
            <a:endParaRPr lang="en-US">
              <a:solidFill>
                <a:schemeClr val="tx1"/>
              </a:solidFill>
            </a:endParaRPr>
          </a:p>
        </p:txBody>
      </p:sp>
      <p:sp>
        <p:nvSpPr>
          <p:cNvPr id="4" name="TextBox 3"/>
          <p:cNvSpPr txBox="1"/>
          <p:nvPr/>
        </p:nvSpPr>
        <p:spPr>
          <a:xfrm>
            <a:off x="498390" y="1678653"/>
            <a:ext cx="8080001" cy="4401205"/>
          </a:xfrm>
          <a:prstGeom prst="rect">
            <a:avLst/>
          </a:prstGeom>
          <a:noFill/>
        </p:spPr>
        <p:txBody>
          <a:bodyPr wrap="square" rtlCol="0">
            <a:spAutoFit/>
          </a:bodyPr>
          <a:lstStyle/>
          <a:p>
            <a:pPr algn="just"/>
            <a:r>
              <a:rPr lang="en-US" sz="2800" b="1" dirty="0"/>
              <a:t>Golden Rule</a:t>
            </a:r>
            <a:r>
              <a:rPr lang="en-US" sz="2800" dirty="0"/>
              <a:t>: The least number of times that an experiment should be run is three times.</a:t>
            </a:r>
          </a:p>
          <a:p>
            <a:pPr algn="just"/>
            <a:endParaRPr lang="en-US" sz="2800" dirty="0"/>
          </a:p>
          <a:p>
            <a:pPr algn="just"/>
            <a:r>
              <a:rPr lang="en-US" sz="2800" dirty="0"/>
              <a:t>However, there is a method that calculates the minimum number of times an experiment should be done.  </a:t>
            </a:r>
          </a:p>
          <a:p>
            <a:pPr algn="just"/>
            <a:endParaRPr lang="en-US" sz="2800" dirty="0"/>
          </a:p>
          <a:p>
            <a:pPr algn="just"/>
            <a:r>
              <a:rPr lang="en-US" sz="2800" dirty="0"/>
              <a:t>This method is related to the number of independent variables in the experiment [8]. </a:t>
            </a:r>
          </a:p>
          <a:p>
            <a:pPr algn="just"/>
            <a:endParaRPr lang="en-US" sz="2800" dirty="0"/>
          </a:p>
        </p:txBody>
      </p:sp>
      <p:sp>
        <p:nvSpPr>
          <p:cNvPr id="6" name="Title 1">
            <a:extLst>
              <a:ext uri="{FF2B5EF4-FFF2-40B4-BE49-F238E27FC236}">
                <a16:creationId xmlns:a16="http://schemas.microsoft.com/office/drawing/2014/main" xmlns="" id="{A1DECFA1-CD3C-4A9A-B5F2-EFCB89DE7F8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Required Number of Experiments</a:t>
            </a:r>
          </a:p>
        </p:txBody>
      </p:sp>
    </p:spTree>
    <p:extLst>
      <p:ext uri="{BB962C8B-B14F-4D97-AF65-F5344CB8AC3E}">
        <p14:creationId xmlns:p14="http://schemas.microsoft.com/office/powerpoint/2010/main" val="3696225764"/>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38</a:t>
            </a:fld>
            <a:endParaRPr lang="en-US">
              <a:solidFill>
                <a:schemeClr val="tx1"/>
              </a:solidFill>
            </a:endParaRPr>
          </a:p>
        </p:txBody>
      </p:sp>
      <mc:AlternateContent xmlns:mc="http://schemas.openxmlformats.org/markup-compatibility/2006" xmlns:a14="http://schemas.microsoft.com/office/drawing/2010/main">
        <mc:Choice Requires="a14">
          <p:sp>
            <p:nvSpPr>
              <p:cNvPr id="4" name="TextBox 3"/>
              <p:cNvSpPr txBox="1"/>
              <p:nvPr/>
            </p:nvSpPr>
            <p:spPr>
              <a:xfrm>
                <a:off x="457200" y="1509335"/>
                <a:ext cx="8058150" cy="4832092"/>
              </a:xfrm>
              <a:prstGeom prst="rect">
                <a:avLst/>
              </a:prstGeom>
              <a:noFill/>
            </p:spPr>
            <p:txBody>
              <a:bodyPr wrap="square" rtlCol="0">
                <a:spAutoFit/>
              </a:bodyPr>
              <a:lstStyle/>
              <a:p>
                <a:r>
                  <a:rPr lang="en-US" sz="2800" dirty="0">
                    <a:solidFill>
                      <a:schemeClr val="tx1"/>
                    </a:solidFill>
                  </a:rPr>
                  <a:t>The first step is to choose two levels for each independent variable. Levels are typically referred to as the extremes of the variable range </a:t>
                </a:r>
              </a:p>
              <a:p>
                <a:r>
                  <a:rPr lang="en-US" sz="2800" dirty="0">
                    <a:solidFill>
                      <a:schemeClr val="tx1"/>
                    </a:solidFill>
                  </a:rPr>
                  <a:t>(e.g. on/off, red/green, 1000rpm/10rpm, 40</a:t>
                </a:r>
                <a14:m>
                  <m:oMath xmlns:m="http://schemas.openxmlformats.org/officeDocument/2006/math">
                    <m:r>
                      <a:rPr lang="en-US" sz="2800" i="1" smtClean="0">
                        <a:solidFill>
                          <a:schemeClr val="tx1"/>
                        </a:solidFill>
                        <a:latin typeface="Cambria Math" panose="02040503050406030204" pitchFamily="18" charset="0"/>
                        <a:ea typeface="Cambria Math" panose="02040503050406030204" pitchFamily="18" charset="0"/>
                      </a:rPr>
                      <m:t>°</m:t>
                    </m:r>
                    <m:r>
                      <a:rPr lang="en-US" sz="2800" b="0" i="1" smtClean="0">
                        <a:solidFill>
                          <a:schemeClr val="tx1"/>
                        </a:solidFill>
                        <a:latin typeface="Cambria Math" panose="02040503050406030204" pitchFamily="18" charset="0"/>
                        <a:ea typeface="Cambria Math" panose="02040503050406030204" pitchFamily="18" charset="0"/>
                      </a:rPr>
                      <m:t>𝐹</m:t>
                    </m:r>
                  </m:oMath>
                </a14:m>
                <a:r>
                  <a:rPr lang="en-US" sz="2800" dirty="0">
                    <a:solidFill>
                      <a:schemeClr val="tx1"/>
                    </a:solidFill>
                  </a:rPr>
                  <a:t>/0</a:t>
                </a:r>
                <a14:m>
                  <m:oMath xmlns:m="http://schemas.openxmlformats.org/officeDocument/2006/math">
                    <m:r>
                      <a:rPr lang="en-US" sz="2800" i="1" smtClean="0">
                        <a:solidFill>
                          <a:schemeClr val="tx1"/>
                        </a:solidFill>
                        <a:latin typeface="Cambria Math" panose="02040503050406030204" pitchFamily="18" charset="0"/>
                        <a:ea typeface="Cambria Math" panose="02040503050406030204" pitchFamily="18" charset="0"/>
                      </a:rPr>
                      <m:t>°</m:t>
                    </m:r>
                    <m:r>
                      <a:rPr lang="en-US" sz="2800" b="0" i="1" smtClean="0">
                        <a:solidFill>
                          <a:schemeClr val="tx1"/>
                        </a:solidFill>
                        <a:latin typeface="Cambria Math" panose="02040503050406030204" pitchFamily="18" charset="0"/>
                        <a:ea typeface="Cambria Math" panose="02040503050406030204" pitchFamily="18" charset="0"/>
                      </a:rPr>
                      <m:t>𝐹</m:t>
                    </m:r>
                  </m:oMath>
                </a14:m>
                <a:r>
                  <a:rPr lang="en-US" sz="2800" dirty="0">
                    <a:solidFill>
                      <a:schemeClr val="tx1"/>
                    </a:solidFill>
                  </a:rPr>
                  <a:t>) [2]. </a:t>
                </a:r>
              </a:p>
              <a:p>
                <a:endParaRPr lang="en-US" sz="2800" dirty="0"/>
              </a:p>
              <a:p>
                <a:r>
                  <a:rPr lang="en-US" sz="2800" dirty="0"/>
                  <a:t>For example, consider an experiment where the dependent variable is a function of three independent variables ( A,B,C) and each of them have two possible levels [2].</a:t>
                </a:r>
              </a:p>
              <a:p>
                <a:endParaRPr lang="en-US" sz="2800" dirty="0">
                  <a:solidFill>
                    <a:schemeClr val="tx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57200" y="1509335"/>
                <a:ext cx="8058150" cy="4832092"/>
              </a:xfrm>
              <a:prstGeom prst="rect">
                <a:avLst/>
              </a:prstGeom>
              <a:blipFill>
                <a:blip r:embed="rId2"/>
                <a:stretch>
                  <a:fillRect l="-1513" t="-1389" r="-2723"/>
                </a:stretch>
              </a:blipFill>
            </p:spPr>
            <p:txBody>
              <a:bodyPr/>
              <a:lstStyle/>
              <a:p>
                <a:r>
                  <a:rPr lang="en-US">
                    <a:noFill/>
                  </a:rPr>
                  <a:t> </a:t>
                </a:r>
              </a:p>
            </p:txBody>
          </p:sp>
        </mc:Fallback>
      </mc:AlternateContent>
      <p:sp>
        <p:nvSpPr>
          <p:cNvPr id="6" name="Title 1">
            <a:extLst>
              <a:ext uri="{FF2B5EF4-FFF2-40B4-BE49-F238E27FC236}">
                <a16:creationId xmlns:a16="http://schemas.microsoft.com/office/drawing/2014/main" xmlns="" id="{03E08CC9-0B89-4D89-806B-D261D1E6C60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Required Number of Experiments</a:t>
            </a:r>
          </a:p>
        </p:txBody>
      </p:sp>
    </p:spTree>
    <p:extLst>
      <p:ext uri="{BB962C8B-B14F-4D97-AF65-F5344CB8AC3E}">
        <p14:creationId xmlns:p14="http://schemas.microsoft.com/office/powerpoint/2010/main" val="370828847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39</a:t>
            </a:fld>
            <a:endParaRPr lang="en-US">
              <a:solidFill>
                <a:schemeClr val="tx1"/>
              </a:solidFill>
            </a:endParaRPr>
          </a:p>
        </p:txBody>
      </p:sp>
      <p:graphicFrame>
        <p:nvGraphicFramePr>
          <p:cNvPr id="4" name="Table 3"/>
          <p:cNvGraphicFramePr>
            <a:graphicFrameLocks noGrp="1"/>
          </p:cNvGraphicFramePr>
          <p:nvPr>
            <p:extLst>
              <p:ext uri="{D42A27DB-BD31-4B8C-83A1-F6EECF244321}">
                <p14:modId xmlns:p14="http://schemas.microsoft.com/office/powerpoint/2010/main" val="455383549"/>
              </p:ext>
            </p:extLst>
          </p:nvPr>
        </p:nvGraphicFramePr>
        <p:xfrm>
          <a:off x="295693" y="1352877"/>
          <a:ext cx="8367540" cy="2499360"/>
        </p:xfrm>
        <a:graphic>
          <a:graphicData uri="http://schemas.openxmlformats.org/drawingml/2006/table">
            <a:tbl>
              <a:tblPr firstRow="1" bandRow="1">
                <a:tableStyleId>{5C22544A-7EE6-4342-B048-85BDC9FD1C3A}</a:tableStyleId>
              </a:tblPr>
              <a:tblGrid>
                <a:gridCol w="2856815">
                  <a:extLst>
                    <a:ext uri="{9D8B030D-6E8A-4147-A177-3AD203B41FA5}">
                      <a16:colId xmlns:a16="http://schemas.microsoft.com/office/drawing/2014/main" xmlns="" val="20000"/>
                    </a:ext>
                  </a:extLst>
                </a:gridCol>
                <a:gridCol w="1980641">
                  <a:extLst>
                    <a:ext uri="{9D8B030D-6E8A-4147-A177-3AD203B41FA5}">
                      <a16:colId xmlns:a16="http://schemas.microsoft.com/office/drawing/2014/main" xmlns="" val="20001"/>
                    </a:ext>
                  </a:extLst>
                </a:gridCol>
                <a:gridCol w="3530084">
                  <a:extLst>
                    <a:ext uri="{9D8B030D-6E8A-4147-A177-3AD203B41FA5}">
                      <a16:colId xmlns:a16="http://schemas.microsoft.com/office/drawing/2014/main" xmlns="" val="20002"/>
                    </a:ext>
                  </a:extLst>
                </a:gridCol>
              </a:tblGrid>
              <a:tr h="370840">
                <a:tc>
                  <a:txBody>
                    <a:bodyPr/>
                    <a:lstStyle/>
                    <a:p>
                      <a:r>
                        <a:rPr lang="en-US" sz="2800" dirty="0"/>
                        <a:t>Independent Variable Names</a:t>
                      </a:r>
                    </a:p>
                  </a:txBody>
                  <a:tcPr/>
                </a:tc>
                <a:tc gridSpan="2">
                  <a:txBody>
                    <a:bodyPr/>
                    <a:lstStyle/>
                    <a:p>
                      <a:r>
                        <a:rPr lang="en-US" sz="2800" dirty="0"/>
                        <a:t>Possible</a:t>
                      </a:r>
                      <a:r>
                        <a:rPr lang="en-US" sz="2800" baseline="0" dirty="0"/>
                        <a:t> levels</a:t>
                      </a:r>
                      <a:endParaRPr lang="en-US" sz="2800" dirty="0"/>
                    </a:p>
                  </a:txBody>
                  <a:tcPr/>
                </a:tc>
                <a:tc hMerge="1">
                  <a:txBody>
                    <a:bodyPr/>
                    <a:lstStyle/>
                    <a:p>
                      <a:endParaRPr lang="en-US" sz="2400" dirty="0"/>
                    </a:p>
                  </a:txBody>
                  <a:tcPr/>
                </a:tc>
                <a:extLst>
                  <a:ext uri="{0D108BD9-81ED-4DB2-BD59-A6C34878D82A}">
                    <a16:rowId xmlns:a16="http://schemas.microsoft.com/office/drawing/2014/main" xmlns="" val="10000"/>
                  </a:ext>
                </a:extLst>
              </a:tr>
              <a:tr h="370840">
                <a:tc>
                  <a:txBody>
                    <a:bodyPr/>
                    <a:lstStyle/>
                    <a:p>
                      <a:r>
                        <a:rPr lang="en-US" sz="2800" dirty="0"/>
                        <a:t>A</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1"/>
                  </a:ext>
                </a:extLst>
              </a:tr>
              <a:tr h="370840">
                <a:tc>
                  <a:txBody>
                    <a:bodyPr/>
                    <a:lstStyle/>
                    <a:p>
                      <a:r>
                        <a:rPr lang="en-US" sz="2800" dirty="0"/>
                        <a:t>B</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2"/>
                  </a:ext>
                </a:extLst>
              </a:tr>
              <a:tr h="343371">
                <a:tc>
                  <a:txBody>
                    <a:bodyPr/>
                    <a:lstStyle/>
                    <a:p>
                      <a:r>
                        <a:rPr lang="en-US" sz="2800" dirty="0"/>
                        <a:t>C</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3"/>
                  </a:ext>
                </a:extLst>
              </a:tr>
            </a:tbl>
          </a:graphicData>
        </a:graphic>
      </p:graphicFrame>
      <mc:AlternateContent xmlns:mc="http://schemas.openxmlformats.org/markup-compatibility/2006" xmlns:a14="http://schemas.microsoft.com/office/drawing/2010/main">
        <mc:Choice Requires="a14">
          <p:sp>
            <p:nvSpPr>
              <p:cNvPr id="5" name="TextBox 4"/>
              <p:cNvSpPr txBox="1"/>
              <p:nvPr/>
            </p:nvSpPr>
            <p:spPr>
              <a:xfrm>
                <a:off x="229705" y="4332009"/>
                <a:ext cx="8736495" cy="2246769"/>
              </a:xfrm>
              <a:prstGeom prst="rect">
                <a:avLst/>
              </a:prstGeom>
              <a:noFill/>
            </p:spPr>
            <p:txBody>
              <a:bodyPr wrap="square" rtlCol="0">
                <a:spAutoFit/>
              </a:bodyPr>
              <a:lstStyle/>
              <a:p>
                <a:r>
                  <a:rPr lang="en-US" sz="2800" dirty="0">
                    <a:solidFill>
                      <a:schemeClr val="tx1"/>
                    </a:solidFill>
                  </a:rPr>
                  <a:t>If all the combination were to be tested, the number of experiments (</a:t>
                </a:r>
                <a14:m>
                  <m:oMath xmlns:m="http://schemas.openxmlformats.org/officeDocument/2006/math">
                    <m:r>
                      <a:rPr lang="en-US" sz="2800" b="0" i="1" smtClean="0">
                        <a:solidFill>
                          <a:schemeClr val="tx1"/>
                        </a:solidFill>
                        <a:latin typeface="Cambria Math" panose="02040503050406030204" pitchFamily="18" charset="0"/>
                      </a:rPr>
                      <m:t>𝑁</m:t>
                    </m:r>
                  </m:oMath>
                </a14:m>
                <a:r>
                  <a:rPr lang="en-US" sz="2800" dirty="0">
                    <a:solidFill>
                      <a:schemeClr val="tx1"/>
                    </a:solidFill>
                  </a:rPr>
                  <a:t>) will be raised to the power of the number of independent variables (</a:t>
                </a:r>
                <a14:m>
                  <m:oMath xmlns:m="http://schemas.openxmlformats.org/officeDocument/2006/math">
                    <m:r>
                      <a:rPr lang="en-US" sz="2800" b="0" i="1" smtClean="0">
                        <a:solidFill>
                          <a:schemeClr val="tx1"/>
                        </a:solidFill>
                        <a:latin typeface="Cambria Math" panose="02040503050406030204" pitchFamily="18" charset="0"/>
                      </a:rPr>
                      <m:t>𝑚</m:t>
                    </m:r>
                  </m:oMath>
                </a14:m>
                <a:r>
                  <a:rPr lang="en-US" sz="2800" dirty="0">
                    <a:solidFill>
                      <a:schemeClr val="tx1"/>
                    </a:solidFill>
                  </a:rPr>
                  <a:t>) [2]. </a:t>
                </a:r>
              </a:p>
              <a:p>
                <a:r>
                  <a:rPr lang="en-US" sz="2800" dirty="0"/>
                  <a:t>The result of this will give the minimum number of experiments that is required to maintain accuracy.</a:t>
                </a:r>
              </a:p>
            </p:txBody>
          </p:sp>
        </mc:Choice>
        <mc:Fallback xmlns="">
          <p:sp>
            <p:nvSpPr>
              <p:cNvPr id="5" name="TextBox 4"/>
              <p:cNvSpPr txBox="1">
                <a:spLocks noRot="1" noChangeAspect="1" noMove="1" noResize="1" noEditPoints="1" noAdjustHandles="1" noChangeArrowheads="1" noChangeShapeType="1" noTextEdit="1"/>
              </p:cNvSpPr>
              <p:nvPr/>
            </p:nvSpPr>
            <p:spPr>
              <a:xfrm>
                <a:off x="229705" y="4332009"/>
                <a:ext cx="8736495" cy="2246769"/>
              </a:xfrm>
              <a:prstGeom prst="rect">
                <a:avLst/>
              </a:prstGeom>
              <a:blipFill>
                <a:blip r:embed="rId2"/>
                <a:stretch>
                  <a:fillRect l="-1465" t="-2989" r="-1814" b="-6793"/>
                </a:stretch>
              </a:blipFill>
            </p:spPr>
            <p:txBody>
              <a:bodyPr/>
              <a:lstStyle/>
              <a:p>
                <a:r>
                  <a:rPr lang="en-US">
                    <a:noFill/>
                  </a:rPr>
                  <a:t> </a:t>
                </a:r>
              </a:p>
            </p:txBody>
          </p:sp>
        </mc:Fallback>
      </mc:AlternateContent>
      <p:sp>
        <p:nvSpPr>
          <p:cNvPr id="7" name="TextBox 6"/>
          <p:cNvSpPr txBox="1"/>
          <p:nvPr/>
        </p:nvSpPr>
        <p:spPr>
          <a:xfrm>
            <a:off x="295693" y="3896555"/>
            <a:ext cx="4495931" cy="369332"/>
          </a:xfrm>
          <a:prstGeom prst="rect">
            <a:avLst/>
          </a:prstGeom>
          <a:noFill/>
        </p:spPr>
        <p:txBody>
          <a:bodyPr wrap="square" rtlCol="0">
            <a:spAutoFit/>
          </a:bodyPr>
          <a:lstStyle/>
          <a:p>
            <a:r>
              <a:rPr lang="en-US" b="1" dirty="0"/>
              <a:t>Table 5: Independent variables [2] </a:t>
            </a:r>
          </a:p>
        </p:txBody>
      </p:sp>
      <p:sp>
        <p:nvSpPr>
          <p:cNvPr id="8" name="Title 1">
            <a:extLst>
              <a:ext uri="{FF2B5EF4-FFF2-40B4-BE49-F238E27FC236}">
                <a16:creationId xmlns:a16="http://schemas.microsoft.com/office/drawing/2014/main" xmlns="" id="{76E0316B-945C-4A18-BC9F-7667FF239F9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Required Number of Experiments</a:t>
            </a:r>
          </a:p>
        </p:txBody>
      </p:sp>
    </p:spTree>
    <p:extLst>
      <p:ext uri="{BB962C8B-B14F-4D97-AF65-F5344CB8AC3E}">
        <p14:creationId xmlns:p14="http://schemas.microsoft.com/office/powerpoint/2010/main" val="22475211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4</a:t>
            </a:fld>
            <a:endParaRPr lang="en-US">
              <a:solidFill>
                <a:schemeClr val="tx1"/>
              </a:solidFill>
            </a:endParaRPr>
          </a:p>
        </p:txBody>
      </p:sp>
      <p:sp>
        <p:nvSpPr>
          <p:cNvPr id="3" name="TextBox 2"/>
          <p:cNvSpPr txBox="1"/>
          <p:nvPr/>
        </p:nvSpPr>
        <p:spPr>
          <a:xfrm>
            <a:off x="386499" y="958860"/>
            <a:ext cx="2123764" cy="523220"/>
          </a:xfrm>
          <a:prstGeom prst="rect">
            <a:avLst/>
          </a:prstGeom>
          <a:noFill/>
        </p:spPr>
        <p:txBody>
          <a:bodyPr wrap="square" rtlCol="0">
            <a:spAutoFit/>
          </a:bodyPr>
          <a:lstStyle/>
          <a:p>
            <a:r>
              <a:rPr lang="en-US" sz="2800" b="1" u="sng" dirty="0"/>
              <a:t>Example</a:t>
            </a:r>
          </a:p>
        </p:txBody>
      </p:sp>
      <p:pic>
        <p:nvPicPr>
          <p:cNvPr id="6" name="Picture 5"/>
          <p:cNvPicPr>
            <a:picLocks noChangeAspect="1"/>
          </p:cNvPicPr>
          <p:nvPr/>
        </p:nvPicPr>
        <p:blipFill>
          <a:blip r:embed="rId2"/>
          <a:stretch>
            <a:fillRect/>
          </a:stretch>
        </p:blipFill>
        <p:spPr>
          <a:xfrm>
            <a:off x="131979" y="3747555"/>
            <a:ext cx="8083826" cy="2936215"/>
          </a:xfrm>
          <a:prstGeom prst="rect">
            <a:avLst/>
          </a:prstGeom>
        </p:spPr>
      </p:pic>
      <p:sp>
        <p:nvSpPr>
          <p:cNvPr id="7" name="TextBox 6"/>
          <p:cNvSpPr txBox="1"/>
          <p:nvPr/>
        </p:nvSpPr>
        <p:spPr>
          <a:xfrm>
            <a:off x="589178" y="6428399"/>
            <a:ext cx="5152638" cy="369332"/>
          </a:xfrm>
          <a:prstGeom prst="rect">
            <a:avLst/>
          </a:prstGeom>
          <a:noFill/>
        </p:spPr>
        <p:txBody>
          <a:bodyPr wrap="square" rtlCol="0">
            <a:spAutoFit/>
          </a:bodyPr>
          <a:lstStyle/>
          <a:p>
            <a:r>
              <a:rPr lang="en-US" b="1" dirty="0"/>
              <a:t>Figure 1: Ranges of pressure in tires [1]</a:t>
            </a:r>
          </a:p>
        </p:txBody>
      </p:sp>
      <p:sp>
        <p:nvSpPr>
          <p:cNvPr id="9" name="Title 1">
            <a:extLst>
              <a:ext uri="{FF2B5EF4-FFF2-40B4-BE49-F238E27FC236}">
                <a16:creationId xmlns:a16="http://schemas.microsoft.com/office/drawing/2014/main" xmlns="" id="{E8D4DC15-7077-4CBC-86F0-BC8DB5E677BD}"/>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Input/Outputs</a:t>
            </a:r>
          </a:p>
        </p:txBody>
      </p:sp>
      <p:sp>
        <p:nvSpPr>
          <p:cNvPr id="5" name="TextBox 4"/>
          <p:cNvSpPr txBox="1"/>
          <p:nvPr/>
        </p:nvSpPr>
        <p:spPr>
          <a:xfrm>
            <a:off x="386499" y="1519788"/>
            <a:ext cx="8493550" cy="2492990"/>
          </a:xfrm>
          <a:prstGeom prst="rect">
            <a:avLst/>
          </a:prstGeom>
          <a:noFill/>
        </p:spPr>
        <p:txBody>
          <a:bodyPr wrap="square" rtlCol="0">
            <a:spAutoFit/>
          </a:bodyPr>
          <a:lstStyle/>
          <a:p>
            <a:pPr algn="just"/>
            <a:r>
              <a:rPr lang="en-US" sz="2600" dirty="0"/>
              <a:t>You are given the task to measure the pressure of two different tires; one belongs to a truck while the other belongs to a bicycle. </a:t>
            </a:r>
          </a:p>
          <a:p>
            <a:pPr algn="just"/>
            <a:r>
              <a:rPr lang="en-US" sz="2600" dirty="0"/>
              <a:t>You have a chart with the typical input ranges of  pressure, Figure 1 [1]. </a:t>
            </a:r>
          </a:p>
          <a:p>
            <a:pPr algn="just"/>
            <a:endParaRPr lang="en-US" sz="2600" dirty="0"/>
          </a:p>
        </p:txBody>
      </p:sp>
    </p:spTree>
    <p:extLst>
      <p:ext uri="{BB962C8B-B14F-4D97-AF65-F5344CB8AC3E}">
        <p14:creationId xmlns:p14="http://schemas.microsoft.com/office/powerpoint/2010/main" val="414827567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40</a:t>
            </a:fld>
            <a:endParaRPr lang="en-US">
              <a:solidFill>
                <a:schemeClr val="tx1"/>
              </a:solidFill>
            </a:endParaRPr>
          </a:p>
        </p:txBody>
      </p:sp>
      <mc:AlternateContent xmlns:mc="http://schemas.openxmlformats.org/markup-compatibility/2006" xmlns:a14="http://schemas.microsoft.com/office/drawing/2010/main">
        <mc:Choice Requires="a14">
          <p:sp>
            <p:nvSpPr>
              <p:cNvPr id="4" name="TextBox 3"/>
              <p:cNvSpPr txBox="1"/>
              <p:nvPr/>
            </p:nvSpPr>
            <p:spPr>
              <a:xfrm>
                <a:off x="1981752" y="4495427"/>
                <a:ext cx="4357205" cy="95410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 </m:t>
                      </m:r>
                      <m:r>
                        <a:rPr lang="en-US" sz="2800" b="0" i="1" smtClean="0">
                          <a:solidFill>
                            <a:schemeClr val="tx1"/>
                          </a:solidFill>
                          <a:latin typeface="Cambria Math" panose="02040503050406030204" pitchFamily="18" charset="0"/>
                        </a:rPr>
                        <m:t>𝑜𝑓</m:t>
                      </m:r>
                      <m:r>
                        <a:rPr lang="en-US" sz="2800" b="0" i="1" smtClean="0">
                          <a:solidFill>
                            <a:schemeClr val="tx1"/>
                          </a:solidFill>
                          <a:latin typeface="Cambria Math" panose="02040503050406030204" pitchFamily="18" charset="0"/>
                        </a:rPr>
                        <m:t> </m:t>
                      </m:r>
                      <m:r>
                        <a:rPr lang="en-US" sz="2800" b="0" i="1" smtClean="0">
                          <a:solidFill>
                            <a:schemeClr val="tx1"/>
                          </a:solidFill>
                          <a:latin typeface="Cambria Math" panose="02040503050406030204" pitchFamily="18" charset="0"/>
                        </a:rPr>
                        <m:t>𝑒𝑥𝑝𝑒𝑟𝑖𝑚𝑒𝑛𝑡𝑠</m:t>
                      </m:r>
                      <m:r>
                        <a:rPr lang="en-US" sz="2800" b="0" i="1" smtClean="0">
                          <a:solidFill>
                            <a:schemeClr val="tx1"/>
                          </a:solidFill>
                          <a:latin typeface="Cambria Math" panose="02040503050406030204" pitchFamily="18" charset="0"/>
                        </a:rPr>
                        <m:t>=</m:t>
                      </m:r>
                      <m:sSup>
                        <m:sSupPr>
                          <m:ctrlPr>
                            <a:rPr lang="en-US" sz="2800" b="0" i="1" smtClean="0">
                              <a:solidFill>
                                <a:schemeClr val="tx1"/>
                              </a:solidFill>
                              <a:latin typeface="Cambria Math" panose="02040503050406030204" pitchFamily="18" charset="0"/>
                            </a:rPr>
                          </m:ctrlPr>
                        </m:sSupPr>
                        <m:e>
                          <m:r>
                            <a:rPr lang="en-US" sz="2800" b="0" i="1" smtClean="0">
                              <a:solidFill>
                                <a:schemeClr val="tx1"/>
                              </a:solidFill>
                              <a:latin typeface="Cambria Math" panose="02040503050406030204" pitchFamily="18" charset="0"/>
                            </a:rPr>
                            <m:t>𝑁</m:t>
                          </m:r>
                        </m:e>
                        <m:sup>
                          <m:r>
                            <a:rPr lang="en-US" sz="2800" b="0" i="1" smtClean="0">
                              <a:solidFill>
                                <a:schemeClr val="tx1"/>
                              </a:solidFill>
                              <a:latin typeface="Cambria Math" panose="02040503050406030204" pitchFamily="18" charset="0"/>
                            </a:rPr>
                            <m:t>𝑚</m:t>
                          </m:r>
                        </m:sup>
                      </m:sSup>
                      <m:r>
                        <a:rPr lang="en-US" sz="2800" b="0" i="1" smtClean="0">
                          <a:solidFill>
                            <a:schemeClr val="tx1"/>
                          </a:solidFill>
                          <a:latin typeface="Cambria Math" panose="02040503050406030204" pitchFamily="18" charset="0"/>
                        </a:rPr>
                        <m:t> </m:t>
                      </m:r>
                    </m:oMath>
                  </m:oMathPara>
                </a14:m>
                <a:endParaRPr lang="en-US" sz="2800" dirty="0">
                  <a:solidFill>
                    <a:schemeClr val="tx1"/>
                  </a:solidFill>
                </a:endParaRPr>
              </a:p>
              <a:p>
                <a:pPr/>
                <a14:m>
                  <m:oMathPara xmlns:m="http://schemas.openxmlformats.org/officeDocument/2006/math">
                    <m:oMathParaPr>
                      <m:jc m:val="centerGroup"/>
                    </m:oMathParaPr>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2</m:t>
                          </m:r>
                        </m:e>
                        <m:sup>
                          <m:r>
                            <a:rPr lang="en-US" sz="2800" i="1">
                              <a:latin typeface="Cambria Math" panose="02040503050406030204" pitchFamily="18" charset="0"/>
                            </a:rPr>
                            <m:t>3</m:t>
                          </m:r>
                        </m:sup>
                      </m:sSup>
                      <m:r>
                        <a:rPr lang="en-US" sz="2800">
                          <a:latin typeface="Cambria Math" panose="02040503050406030204" pitchFamily="18" charset="0"/>
                        </a:rPr>
                        <m:t>=8</m:t>
                      </m:r>
                    </m:oMath>
                  </m:oMathPara>
                </a14:m>
                <a:endParaRPr lang="en-US" sz="2800" dirty="0"/>
              </a:p>
            </p:txBody>
          </p:sp>
        </mc:Choice>
        <mc:Fallback xmlns="">
          <p:sp>
            <p:nvSpPr>
              <p:cNvPr id="4" name="TextBox 3"/>
              <p:cNvSpPr txBox="1">
                <a:spLocks noRot="1" noChangeAspect="1" noMove="1" noResize="1" noEditPoints="1" noAdjustHandles="1" noChangeArrowheads="1" noChangeShapeType="1" noTextEdit="1"/>
              </p:cNvSpPr>
              <p:nvPr/>
            </p:nvSpPr>
            <p:spPr>
              <a:xfrm>
                <a:off x="1981752" y="4495427"/>
                <a:ext cx="4357205" cy="954107"/>
              </a:xfrm>
              <a:prstGeom prst="rect">
                <a:avLst/>
              </a:prstGeom>
              <a:blipFill>
                <a:blip r:embed="rId2"/>
                <a:stretch>
                  <a:fillRect/>
                </a:stretch>
              </a:blipFill>
            </p:spPr>
            <p:txBody>
              <a:bodyPr/>
              <a:lstStyle/>
              <a:p>
                <a:r>
                  <a:rPr lang="en-US">
                    <a:noFill/>
                  </a:rPr>
                  <a:t> </a:t>
                </a:r>
              </a:p>
            </p:txBody>
          </p:sp>
        </mc:Fallback>
      </mc:AlternateContent>
      <p:sp>
        <p:nvSpPr>
          <p:cNvPr id="8" name="TextBox 7"/>
          <p:cNvSpPr txBox="1"/>
          <p:nvPr/>
        </p:nvSpPr>
        <p:spPr>
          <a:xfrm>
            <a:off x="295693" y="5584806"/>
            <a:ext cx="7861300" cy="954107"/>
          </a:xfrm>
          <a:prstGeom prst="rect">
            <a:avLst/>
          </a:prstGeom>
          <a:noFill/>
        </p:spPr>
        <p:txBody>
          <a:bodyPr wrap="square" rtlCol="0">
            <a:spAutoFit/>
          </a:bodyPr>
          <a:lstStyle/>
          <a:p>
            <a:r>
              <a:rPr lang="en-US" sz="2800" dirty="0"/>
              <a:t>In this example, 8 experiment runs are needed to meet accuracy requirement </a:t>
            </a:r>
          </a:p>
        </p:txBody>
      </p:sp>
      <p:sp>
        <p:nvSpPr>
          <p:cNvPr id="9" name="Title 1">
            <a:extLst>
              <a:ext uri="{FF2B5EF4-FFF2-40B4-BE49-F238E27FC236}">
                <a16:creationId xmlns:a16="http://schemas.microsoft.com/office/drawing/2014/main" xmlns="" id="{C4A3E404-64DC-4CCD-8A5C-4B72C58BE2D0}"/>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Required Number of Experiments</a:t>
            </a:r>
          </a:p>
        </p:txBody>
      </p:sp>
      <p:graphicFrame>
        <p:nvGraphicFramePr>
          <p:cNvPr id="10" name="Table 9">
            <a:extLst>
              <a:ext uri="{FF2B5EF4-FFF2-40B4-BE49-F238E27FC236}">
                <a16:creationId xmlns:a16="http://schemas.microsoft.com/office/drawing/2014/main" xmlns="" id="{8C11C305-9666-4E4B-A51F-1BD9E3F81E65}"/>
              </a:ext>
            </a:extLst>
          </p:cNvPr>
          <p:cNvGraphicFramePr>
            <a:graphicFrameLocks noGrp="1"/>
          </p:cNvGraphicFramePr>
          <p:nvPr>
            <p:extLst>
              <p:ext uri="{D42A27DB-BD31-4B8C-83A1-F6EECF244321}">
                <p14:modId xmlns:p14="http://schemas.microsoft.com/office/powerpoint/2010/main" val="166169149"/>
              </p:ext>
            </p:extLst>
          </p:nvPr>
        </p:nvGraphicFramePr>
        <p:xfrm>
          <a:off x="295693" y="1352877"/>
          <a:ext cx="8367540" cy="2499360"/>
        </p:xfrm>
        <a:graphic>
          <a:graphicData uri="http://schemas.openxmlformats.org/drawingml/2006/table">
            <a:tbl>
              <a:tblPr firstRow="1" bandRow="1">
                <a:tableStyleId>{5C22544A-7EE6-4342-B048-85BDC9FD1C3A}</a:tableStyleId>
              </a:tblPr>
              <a:tblGrid>
                <a:gridCol w="2856815">
                  <a:extLst>
                    <a:ext uri="{9D8B030D-6E8A-4147-A177-3AD203B41FA5}">
                      <a16:colId xmlns:a16="http://schemas.microsoft.com/office/drawing/2014/main" xmlns="" val="20000"/>
                    </a:ext>
                  </a:extLst>
                </a:gridCol>
                <a:gridCol w="1980641">
                  <a:extLst>
                    <a:ext uri="{9D8B030D-6E8A-4147-A177-3AD203B41FA5}">
                      <a16:colId xmlns:a16="http://schemas.microsoft.com/office/drawing/2014/main" xmlns="" val="20001"/>
                    </a:ext>
                  </a:extLst>
                </a:gridCol>
                <a:gridCol w="3530084">
                  <a:extLst>
                    <a:ext uri="{9D8B030D-6E8A-4147-A177-3AD203B41FA5}">
                      <a16:colId xmlns:a16="http://schemas.microsoft.com/office/drawing/2014/main" xmlns="" val="20002"/>
                    </a:ext>
                  </a:extLst>
                </a:gridCol>
              </a:tblGrid>
              <a:tr h="370840">
                <a:tc>
                  <a:txBody>
                    <a:bodyPr/>
                    <a:lstStyle/>
                    <a:p>
                      <a:r>
                        <a:rPr lang="en-US" sz="2800" dirty="0"/>
                        <a:t>Independent Variable Names</a:t>
                      </a:r>
                    </a:p>
                  </a:txBody>
                  <a:tcPr/>
                </a:tc>
                <a:tc gridSpan="2">
                  <a:txBody>
                    <a:bodyPr/>
                    <a:lstStyle/>
                    <a:p>
                      <a:r>
                        <a:rPr lang="en-US" sz="2800" dirty="0"/>
                        <a:t>Possible</a:t>
                      </a:r>
                      <a:r>
                        <a:rPr lang="en-US" sz="2800" baseline="0" dirty="0"/>
                        <a:t> levels</a:t>
                      </a:r>
                      <a:endParaRPr lang="en-US" sz="2800" dirty="0"/>
                    </a:p>
                  </a:txBody>
                  <a:tcPr/>
                </a:tc>
                <a:tc hMerge="1">
                  <a:txBody>
                    <a:bodyPr/>
                    <a:lstStyle/>
                    <a:p>
                      <a:endParaRPr lang="en-US" sz="2400" dirty="0"/>
                    </a:p>
                  </a:txBody>
                  <a:tcPr/>
                </a:tc>
                <a:extLst>
                  <a:ext uri="{0D108BD9-81ED-4DB2-BD59-A6C34878D82A}">
                    <a16:rowId xmlns:a16="http://schemas.microsoft.com/office/drawing/2014/main" xmlns="" val="10000"/>
                  </a:ext>
                </a:extLst>
              </a:tr>
              <a:tr h="370840">
                <a:tc>
                  <a:txBody>
                    <a:bodyPr/>
                    <a:lstStyle/>
                    <a:p>
                      <a:r>
                        <a:rPr lang="en-US" sz="2800" dirty="0"/>
                        <a:t>A</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1"/>
                  </a:ext>
                </a:extLst>
              </a:tr>
              <a:tr h="370840">
                <a:tc>
                  <a:txBody>
                    <a:bodyPr/>
                    <a:lstStyle/>
                    <a:p>
                      <a:r>
                        <a:rPr lang="en-US" sz="2800" dirty="0"/>
                        <a:t>B</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2"/>
                  </a:ext>
                </a:extLst>
              </a:tr>
              <a:tr h="343371">
                <a:tc>
                  <a:txBody>
                    <a:bodyPr/>
                    <a:lstStyle/>
                    <a:p>
                      <a:r>
                        <a:rPr lang="en-US" sz="2800" dirty="0"/>
                        <a:t>C</a:t>
                      </a:r>
                    </a:p>
                  </a:txBody>
                  <a:tcPr/>
                </a:tc>
                <a:tc>
                  <a:txBody>
                    <a:bodyPr/>
                    <a:lstStyle/>
                    <a:p>
                      <a:r>
                        <a:rPr lang="en-US" sz="2800" dirty="0"/>
                        <a:t>High</a:t>
                      </a:r>
                    </a:p>
                  </a:txBody>
                  <a:tcPr/>
                </a:tc>
                <a:tc>
                  <a:txBody>
                    <a:bodyPr/>
                    <a:lstStyle/>
                    <a:p>
                      <a:r>
                        <a:rPr lang="en-US" sz="2800" dirty="0"/>
                        <a:t>Low</a:t>
                      </a:r>
                    </a:p>
                  </a:txBody>
                  <a:tcPr/>
                </a:tc>
                <a:extLst>
                  <a:ext uri="{0D108BD9-81ED-4DB2-BD59-A6C34878D82A}">
                    <a16:rowId xmlns:a16="http://schemas.microsoft.com/office/drawing/2014/main" xmlns="" val="10003"/>
                  </a:ext>
                </a:extLst>
              </a:tr>
            </a:tbl>
          </a:graphicData>
        </a:graphic>
      </p:graphicFrame>
      <p:sp>
        <p:nvSpPr>
          <p:cNvPr id="11" name="TextBox 10">
            <a:extLst>
              <a:ext uri="{FF2B5EF4-FFF2-40B4-BE49-F238E27FC236}">
                <a16:creationId xmlns:a16="http://schemas.microsoft.com/office/drawing/2014/main" xmlns="" id="{7F55FDFD-C4E9-4005-B19A-22F19655270F}"/>
              </a:ext>
            </a:extLst>
          </p:cNvPr>
          <p:cNvSpPr txBox="1"/>
          <p:nvPr/>
        </p:nvSpPr>
        <p:spPr>
          <a:xfrm>
            <a:off x="295693" y="3896555"/>
            <a:ext cx="4495931" cy="369332"/>
          </a:xfrm>
          <a:prstGeom prst="rect">
            <a:avLst/>
          </a:prstGeom>
          <a:noFill/>
        </p:spPr>
        <p:txBody>
          <a:bodyPr wrap="square" rtlCol="0">
            <a:spAutoFit/>
          </a:bodyPr>
          <a:lstStyle/>
          <a:p>
            <a:r>
              <a:rPr lang="en-US" b="1" dirty="0"/>
              <a:t>Table 5: Independent variables [2] </a:t>
            </a:r>
          </a:p>
        </p:txBody>
      </p:sp>
    </p:spTree>
    <p:extLst>
      <p:ext uri="{BB962C8B-B14F-4D97-AF65-F5344CB8AC3E}">
        <p14:creationId xmlns:p14="http://schemas.microsoft.com/office/powerpoint/2010/main" val="429362548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5A2CEC69-17A2-4312-AA5B-3BC5AB2B1DC2}" type="slidenum">
              <a:rPr lang="en-US" smtClean="0">
                <a:solidFill>
                  <a:schemeClr val="tx1"/>
                </a:solidFill>
              </a:rPr>
              <a:t>41</a:t>
            </a:fld>
            <a:endParaRPr lang="en-US">
              <a:solidFill>
                <a:schemeClr val="tx1"/>
              </a:solidFill>
            </a:endParaRPr>
          </a:p>
        </p:txBody>
      </p:sp>
      <p:sp>
        <p:nvSpPr>
          <p:cNvPr id="4" name="Rectangle 3"/>
          <p:cNvSpPr/>
          <p:nvPr/>
        </p:nvSpPr>
        <p:spPr>
          <a:xfrm>
            <a:off x="291548" y="1235126"/>
            <a:ext cx="8733182" cy="5170646"/>
          </a:xfrm>
          <a:prstGeom prst="rect">
            <a:avLst/>
          </a:prstGeom>
        </p:spPr>
        <p:txBody>
          <a:bodyPr wrap="square">
            <a:spAutoFit/>
          </a:bodyPr>
          <a:lstStyle/>
          <a:p>
            <a:r>
              <a:rPr lang="en-US" sz="2200" dirty="0"/>
              <a:t>[1] R. </a:t>
            </a:r>
            <a:r>
              <a:rPr lang="en-US" sz="2200" dirty="0" err="1"/>
              <a:t>Figliola</a:t>
            </a:r>
            <a:r>
              <a:rPr lang="en-US" sz="2200" dirty="0"/>
              <a:t> and D. </a:t>
            </a:r>
            <a:r>
              <a:rPr lang="en-US" sz="2200" dirty="0" err="1"/>
              <a:t>Besley</a:t>
            </a:r>
            <a:r>
              <a:rPr lang="en-US" sz="2200" dirty="0"/>
              <a:t>. </a:t>
            </a:r>
            <a:r>
              <a:rPr lang="en-US" sz="2200" i="1" dirty="0"/>
              <a:t>Theory and design for mechanical measurements</a:t>
            </a:r>
            <a:r>
              <a:rPr lang="en-US" sz="2200" dirty="0"/>
              <a:t>, 5</a:t>
            </a:r>
            <a:r>
              <a:rPr lang="en-US" sz="2200" baseline="30000" dirty="0"/>
              <a:t>th</a:t>
            </a:r>
            <a:r>
              <a:rPr lang="en-US" sz="2200" dirty="0"/>
              <a:t>  edition. New Jersey: J. Wiley &amp; Sons, </a:t>
            </a:r>
            <a:r>
              <a:rPr lang="en-US" sz="2200" dirty="0" err="1"/>
              <a:t>Ic</a:t>
            </a:r>
            <a:r>
              <a:rPr lang="en-US" sz="2200" dirty="0"/>
              <a:t>., 2011. Retrieved from: </a:t>
            </a:r>
            <a:r>
              <a:rPr lang="en-US" sz="2200" dirty="0">
                <a:hlinkClick r:id="rId2"/>
              </a:rPr>
              <a:t>http://www.hljp.edu.cn/attachment/20120831082417983.pdf</a:t>
            </a:r>
            <a:endParaRPr lang="en-US" sz="2200" dirty="0"/>
          </a:p>
          <a:p>
            <a:endParaRPr lang="en-US" sz="2200" dirty="0"/>
          </a:p>
          <a:p>
            <a:r>
              <a:rPr lang="en-US" sz="2200" dirty="0"/>
              <a:t>[2] J. Holman. </a:t>
            </a:r>
            <a:r>
              <a:rPr lang="en-US" sz="2200" i="1" dirty="0"/>
              <a:t>Experimental Methods for Engineers 8</a:t>
            </a:r>
            <a:r>
              <a:rPr lang="en-US" sz="2200" i="1" baseline="30000" dirty="0"/>
              <a:t>th</a:t>
            </a:r>
            <a:r>
              <a:rPr lang="en-US" sz="2200" i="1" dirty="0"/>
              <a:t> edition. </a:t>
            </a:r>
            <a:r>
              <a:rPr lang="en-US" sz="2200" dirty="0"/>
              <a:t>New York: McGraw-Hill </a:t>
            </a:r>
            <a:r>
              <a:rPr lang="en-US" sz="2200" dirty="0" err="1"/>
              <a:t>inc.</a:t>
            </a:r>
            <a:r>
              <a:rPr lang="en-US" sz="2200" dirty="0"/>
              <a:t> 2012. </a:t>
            </a:r>
          </a:p>
          <a:p>
            <a:endParaRPr lang="en-US" sz="2200" dirty="0"/>
          </a:p>
          <a:p>
            <a:r>
              <a:rPr lang="en-US" sz="2200" dirty="0"/>
              <a:t>[3] </a:t>
            </a:r>
            <a:r>
              <a:rPr lang="en-US" sz="2200" dirty="0" err="1"/>
              <a:t>MathWorks</a:t>
            </a:r>
            <a:r>
              <a:rPr lang="en-US" sz="2200" dirty="0"/>
              <a:t>. </a:t>
            </a:r>
            <a:r>
              <a:rPr lang="en-US" sz="2200" i="1" dirty="0"/>
              <a:t>Stem</a:t>
            </a:r>
            <a:r>
              <a:rPr lang="en-US" sz="2200" dirty="0"/>
              <a:t>. Retrieved from : </a:t>
            </a:r>
            <a:r>
              <a:rPr lang="en-US" sz="2200" dirty="0">
                <a:hlinkClick r:id="rId3"/>
              </a:rPr>
              <a:t>https://www.mathworks.com/help/matlab/ref/stem.html?requestedDomain=www.mathworks.com</a:t>
            </a:r>
            <a:endParaRPr lang="en-US" sz="2200" dirty="0"/>
          </a:p>
          <a:p>
            <a:endParaRPr lang="en-US" sz="2200" dirty="0"/>
          </a:p>
          <a:p>
            <a:r>
              <a:rPr lang="en-US" sz="2200" dirty="0"/>
              <a:t>[4] New Mexico State University Physics Department. </a:t>
            </a:r>
            <a:r>
              <a:rPr lang="en-US" sz="2200" i="1" dirty="0"/>
              <a:t>Types of Experimental Errors. </a:t>
            </a:r>
            <a:r>
              <a:rPr lang="en-US" sz="2200" dirty="0"/>
              <a:t>Retrieved from: </a:t>
            </a:r>
            <a:r>
              <a:rPr lang="en-US" sz="2200" dirty="0">
                <a:hlinkClick r:id="rId4"/>
              </a:rPr>
              <a:t>http://www.physics.nmsu.edu/research/lab110g/html/ERRORS.html</a:t>
            </a:r>
            <a:endParaRPr lang="en-US" sz="2200" dirty="0"/>
          </a:p>
        </p:txBody>
      </p:sp>
      <p:sp>
        <p:nvSpPr>
          <p:cNvPr id="5" name="Title 1">
            <a:extLst>
              <a:ext uri="{FF2B5EF4-FFF2-40B4-BE49-F238E27FC236}">
                <a16:creationId xmlns:a16="http://schemas.microsoft.com/office/drawing/2014/main" xmlns="" id="{D2B78FD1-7854-4CDE-9C49-082BF53FBC1F}"/>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425983618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42</a:t>
            </a:fld>
            <a:endParaRPr lang="en-US">
              <a:solidFill>
                <a:schemeClr val="tx1"/>
              </a:solidFill>
            </a:endParaRPr>
          </a:p>
        </p:txBody>
      </p:sp>
      <p:sp>
        <p:nvSpPr>
          <p:cNvPr id="3" name="Rectangle 2"/>
          <p:cNvSpPr/>
          <p:nvPr/>
        </p:nvSpPr>
        <p:spPr>
          <a:xfrm>
            <a:off x="287515" y="1240556"/>
            <a:ext cx="8515350" cy="5509200"/>
          </a:xfrm>
          <a:prstGeom prst="rect">
            <a:avLst/>
          </a:prstGeom>
        </p:spPr>
        <p:txBody>
          <a:bodyPr wrap="square">
            <a:spAutoFit/>
          </a:bodyPr>
          <a:lstStyle/>
          <a:p>
            <a:r>
              <a:rPr lang="en-US" sz="2200" dirty="0"/>
              <a:t>[5] S. </a:t>
            </a:r>
            <a:r>
              <a:rPr lang="en-US" sz="2200" dirty="0" err="1"/>
              <a:t>Chapra</a:t>
            </a:r>
            <a:r>
              <a:rPr lang="en-US" sz="2200" dirty="0"/>
              <a:t> and R. </a:t>
            </a:r>
            <a:r>
              <a:rPr lang="en-US" sz="2200" dirty="0" err="1"/>
              <a:t>Canale</a:t>
            </a:r>
            <a:r>
              <a:rPr lang="en-US" sz="2200" dirty="0"/>
              <a:t>. </a:t>
            </a:r>
            <a:r>
              <a:rPr lang="en-US" sz="2200" i="1" dirty="0"/>
              <a:t>Numerical Methods for Engineers,</a:t>
            </a:r>
            <a:r>
              <a:rPr lang="en-US" sz="2200" dirty="0"/>
              <a:t> 7</a:t>
            </a:r>
            <a:r>
              <a:rPr lang="en-US" sz="2200" baseline="30000" dirty="0"/>
              <a:t>th</a:t>
            </a:r>
            <a:r>
              <a:rPr lang="en-US" sz="2200" dirty="0"/>
              <a:t> edition. New York: McGraw-Hill Education, 2015. </a:t>
            </a:r>
          </a:p>
          <a:p>
            <a:endParaRPr lang="en-US" sz="2200" dirty="0"/>
          </a:p>
          <a:p>
            <a:r>
              <a:rPr lang="en-US" sz="2200" dirty="0"/>
              <a:t>[6] U. Sharma. </a:t>
            </a:r>
            <a:r>
              <a:rPr lang="en-US" sz="2200" i="1" dirty="0"/>
              <a:t>Biases and errors in Epidemiology.</a:t>
            </a:r>
            <a:r>
              <a:rPr lang="en-US" sz="2200" dirty="0"/>
              <a:t> Department of Community Medicine. Retrieved from: </a:t>
            </a:r>
            <a:r>
              <a:rPr lang="en-US" sz="2200" dirty="0">
                <a:hlinkClick r:id="rId2"/>
              </a:rPr>
              <a:t>https://www.slideshare.net/jamesmacroony/bias-and-errors</a:t>
            </a:r>
            <a:endParaRPr lang="en-US" sz="2200" dirty="0"/>
          </a:p>
          <a:p>
            <a:endParaRPr lang="en-US" sz="2200" dirty="0"/>
          </a:p>
          <a:p>
            <a:r>
              <a:rPr lang="en-US" sz="2200" dirty="0"/>
              <a:t>[7] C. A. Peters. </a:t>
            </a:r>
            <a:r>
              <a:rPr lang="en-US" sz="2200" i="1" dirty="0"/>
              <a:t>Statistic for Analysis of Experimental Data. </a:t>
            </a:r>
            <a:r>
              <a:rPr lang="en-US" sz="2200" dirty="0"/>
              <a:t>Department of Civil and Environmental Engineering Princeton University. 2001. Retrieved from: </a:t>
            </a:r>
            <a:r>
              <a:rPr lang="en-US" sz="2200" dirty="0">
                <a:hlinkClick r:id="rId3"/>
              </a:rPr>
              <a:t>https://www.princeton.edu/~cap/AEESP_Statchap_Peters.pdf</a:t>
            </a:r>
            <a:endParaRPr lang="en-US" sz="2200" dirty="0"/>
          </a:p>
          <a:p>
            <a:endParaRPr lang="en-US" sz="2200" dirty="0"/>
          </a:p>
          <a:p>
            <a:r>
              <a:rPr lang="en-US" sz="2200" dirty="0"/>
              <a:t>[8] </a:t>
            </a:r>
            <a:r>
              <a:rPr lang="en-US" sz="2200" dirty="0" err="1"/>
              <a:t>Fogler</a:t>
            </a:r>
            <a:r>
              <a:rPr lang="en-US" sz="2200" dirty="0"/>
              <a:t> &amp; </a:t>
            </a:r>
            <a:r>
              <a:rPr lang="en-US" sz="2200" dirty="0" err="1"/>
              <a:t>Gurmen</a:t>
            </a:r>
            <a:r>
              <a:rPr lang="en-US" sz="2200" dirty="0"/>
              <a:t>. </a:t>
            </a:r>
            <a:r>
              <a:rPr lang="en-US" sz="2200" i="1" dirty="0"/>
              <a:t>Collection and Analysis of Rate Data. “Professional Reference Shelf”. </a:t>
            </a:r>
            <a:r>
              <a:rPr lang="en-US" sz="2200" dirty="0"/>
              <a:t>University of Michigan. 2008. Retrieved from: </a:t>
            </a:r>
            <a:r>
              <a:rPr lang="en-US" sz="2200" dirty="0">
                <a:hlinkClick r:id="rId4"/>
              </a:rPr>
              <a:t>http://umich.edu/~elements/05chap/html/05prof2.htm</a:t>
            </a:r>
            <a:endParaRPr lang="en-US" sz="2200" dirty="0"/>
          </a:p>
        </p:txBody>
      </p:sp>
      <p:sp>
        <p:nvSpPr>
          <p:cNvPr id="5" name="Title 1">
            <a:extLst>
              <a:ext uri="{FF2B5EF4-FFF2-40B4-BE49-F238E27FC236}">
                <a16:creationId xmlns:a16="http://schemas.microsoft.com/office/drawing/2014/main" xmlns="" id="{1C4082F9-1871-4B9B-B6BE-7135EDBB5F5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3924486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5</a:t>
            </a:fld>
            <a:endParaRPr lang="en-US">
              <a:solidFill>
                <a:schemeClr val="tx1"/>
              </a:solidFill>
            </a:endParaRPr>
          </a:p>
        </p:txBody>
      </p:sp>
      <mc:AlternateContent xmlns:mc="http://schemas.openxmlformats.org/markup-compatibility/2006" xmlns:a14="http://schemas.microsoft.com/office/drawing/2010/main">
        <mc:Choice Requires="a14">
          <p:sp>
            <p:nvSpPr>
              <p:cNvPr id="10" name="TextBox 9"/>
              <p:cNvSpPr txBox="1"/>
              <p:nvPr/>
            </p:nvSpPr>
            <p:spPr>
              <a:xfrm>
                <a:off x="386499" y="1519102"/>
                <a:ext cx="8568965" cy="2492990"/>
              </a:xfrm>
              <a:prstGeom prst="rect">
                <a:avLst/>
              </a:prstGeom>
              <a:noFill/>
            </p:spPr>
            <p:txBody>
              <a:bodyPr wrap="square" rtlCol="0">
                <a:spAutoFit/>
              </a:bodyPr>
              <a:lstStyle/>
              <a:p>
                <a:r>
                  <a:rPr lang="en-US" sz="2600" dirty="0"/>
                  <a:t>You have at your disposal two pressure gauges with different ranges of pressure values. Which gauge should you use for each tire?</a:t>
                </a:r>
              </a:p>
              <a:p>
                <a:pPr marL="457200" indent="-457200">
                  <a:buFont typeface="Wingdings" panose="05000000000000000000" pitchFamily="2" charset="2"/>
                  <a:buChar char="Ø"/>
                </a:pPr>
                <a:r>
                  <a:rPr lang="en-US" sz="2600" dirty="0"/>
                  <a:t>Gauge A can measure pressure up to </a:t>
                </a:r>
                <a14:m>
                  <m:oMath xmlns:m="http://schemas.openxmlformats.org/officeDocument/2006/math">
                    <m:r>
                      <a:rPr lang="en-US" sz="2600" i="1">
                        <a:latin typeface="Cambria Math" panose="02040503050406030204" pitchFamily="18" charset="0"/>
                      </a:rPr>
                      <m:t>700</m:t>
                    </m:r>
                    <m:r>
                      <a:rPr lang="en-US" sz="2600" i="1">
                        <a:latin typeface="Cambria Math" panose="02040503050406030204" pitchFamily="18" charset="0"/>
                      </a:rPr>
                      <m:t>𝑘𝑝𝑎</m:t>
                    </m:r>
                  </m:oMath>
                </a14:m>
                <a:endParaRPr lang="en-US" sz="2600" dirty="0"/>
              </a:p>
              <a:p>
                <a:pPr marL="457200" indent="-457200">
                  <a:buFont typeface="Wingdings" panose="05000000000000000000" pitchFamily="2" charset="2"/>
                  <a:buChar char="Ø"/>
                </a:pPr>
                <a:r>
                  <a:rPr lang="en-US" sz="2600" dirty="0"/>
                  <a:t>Gauge B can measure pressure up to </a:t>
                </a:r>
                <a14:m>
                  <m:oMath xmlns:m="http://schemas.openxmlformats.org/officeDocument/2006/math">
                    <m:r>
                      <a:rPr lang="en-US" sz="2600" i="1">
                        <a:latin typeface="Cambria Math" panose="02040503050406030204" pitchFamily="18" charset="0"/>
                      </a:rPr>
                      <m:t>250</m:t>
                    </m:r>
                    <m:r>
                      <a:rPr lang="en-US" sz="2600" i="1">
                        <a:latin typeface="Cambria Math" panose="02040503050406030204" pitchFamily="18" charset="0"/>
                      </a:rPr>
                      <m:t>𝑘𝑝𝑎</m:t>
                    </m:r>
                  </m:oMath>
                </a14:m>
                <a:r>
                  <a:rPr lang="en-US" sz="2600" dirty="0"/>
                  <a:t>. </a:t>
                </a:r>
              </a:p>
              <a:p>
                <a:endParaRPr lang="en-US" sz="2600" dirty="0"/>
              </a:p>
            </p:txBody>
          </p:sp>
        </mc:Choice>
        <mc:Fallback xmlns="">
          <p:sp>
            <p:nvSpPr>
              <p:cNvPr id="10" name="TextBox 9"/>
              <p:cNvSpPr txBox="1">
                <a:spLocks noRot="1" noChangeAspect="1" noMove="1" noResize="1" noEditPoints="1" noAdjustHandles="1" noChangeArrowheads="1" noChangeShapeType="1" noTextEdit="1"/>
              </p:cNvSpPr>
              <p:nvPr/>
            </p:nvSpPr>
            <p:spPr>
              <a:xfrm>
                <a:off x="386499" y="1519102"/>
                <a:ext cx="8568965" cy="2492990"/>
              </a:xfrm>
              <a:prstGeom prst="rect">
                <a:avLst/>
              </a:prstGeom>
              <a:blipFill>
                <a:blip r:embed="rId2"/>
                <a:stretch>
                  <a:fillRect l="-1280" t="-2200" r="-925"/>
                </a:stretch>
              </a:blipFill>
            </p:spPr>
            <p:txBody>
              <a:bodyPr/>
              <a:lstStyle/>
              <a:p>
                <a:r>
                  <a:rPr lang="en-US">
                    <a:noFill/>
                  </a:rPr>
                  <a:t> </a:t>
                </a:r>
              </a:p>
            </p:txBody>
          </p:sp>
        </mc:Fallback>
      </mc:AlternateContent>
      <p:sp>
        <p:nvSpPr>
          <p:cNvPr id="11" name="Title 1">
            <a:extLst>
              <a:ext uri="{FF2B5EF4-FFF2-40B4-BE49-F238E27FC236}">
                <a16:creationId xmlns:a16="http://schemas.microsoft.com/office/drawing/2014/main" xmlns="" id="{CD58C879-5A29-4029-A33C-E048D8267E6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Input/Outputs</a:t>
            </a:r>
          </a:p>
        </p:txBody>
      </p:sp>
      <p:sp>
        <p:nvSpPr>
          <p:cNvPr id="12" name="TextBox 11">
            <a:extLst>
              <a:ext uri="{FF2B5EF4-FFF2-40B4-BE49-F238E27FC236}">
                <a16:creationId xmlns:a16="http://schemas.microsoft.com/office/drawing/2014/main" xmlns="" id="{793C9F22-7C96-4870-A63C-758F5AE7A1A3}"/>
              </a:ext>
            </a:extLst>
          </p:cNvPr>
          <p:cNvSpPr txBox="1"/>
          <p:nvPr/>
        </p:nvSpPr>
        <p:spPr>
          <a:xfrm>
            <a:off x="386499" y="958860"/>
            <a:ext cx="2123764" cy="523220"/>
          </a:xfrm>
          <a:prstGeom prst="rect">
            <a:avLst/>
          </a:prstGeom>
          <a:noFill/>
        </p:spPr>
        <p:txBody>
          <a:bodyPr wrap="square" rtlCol="0">
            <a:spAutoFit/>
          </a:bodyPr>
          <a:lstStyle/>
          <a:p>
            <a:r>
              <a:rPr lang="en-US" sz="2800" b="1" u="sng" dirty="0"/>
              <a:t>Example</a:t>
            </a:r>
          </a:p>
        </p:txBody>
      </p:sp>
      <p:pic>
        <p:nvPicPr>
          <p:cNvPr id="13" name="Picture 12">
            <a:extLst>
              <a:ext uri="{FF2B5EF4-FFF2-40B4-BE49-F238E27FC236}">
                <a16:creationId xmlns:a16="http://schemas.microsoft.com/office/drawing/2014/main" xmlns="" id="{00292B65-138A-48D7-8927-D85C9A5077EE}"/>
              </a:ext>
            </a:extLst>
          </p:cNvPr>
          <p:cNvPicPr>
            <a:picLocks noChangeAspect="1"/>
          </p:cNvPicPr>
          <p:nvPr/>
        </p:nvPicPr>
        <p:blipFill>
          <a:blip r:embed="rId3"/>
          <a:stretch>
            <a:fillRect/>
          </a:stretch>
        </p:blipFill>
        <p:spPr>
          <a:xfrm>
            <a:off x="131979" y="3747555"/>
            <a:ext cx="8083826" cy="2936215"/>
          </a:xfrm>
          <a:prstGeom prst="rect">
            <a:avLst/>
          </a:prstGeom>
        </p:spPr>
      </p:pic>
      <p:sp>
        <p:nvSpPr>
          <p:cNvPr id="14" name="TextBox 13">
            <a:extLst>
              <a:ext uri="{FF2B5EF4-FFF2-40B4-BE49-F238E27FC236}">
                <a16:creationId xmlns:a16="http://schemas.microsoft.com/office/drawing/2014/main" xmlns="" id="{7D49919B-AA20-4BDB-B242-2006A62C98AB}"/>
              </a:ext>
            </a:extLst>
          </p:cNvPr>
          <p:cNvSpPr txBox="1"/>
          <p:nvPr/>
        </p:nvSpPr>
        <p:spPr>
          <a:xfrm>
            <a:off x="589178" y="6428399"/>
            <a:ext cx="5152638" cy="369332"/>
          </a:xfrm>
          <a:prstGeom prst="rect">
            <a:avLst/>
          </a:prstGeom>
          <a:noFill/>
        </p:spPr>
        <p:txBody>
          <a:bodyPr wrap="square" rtlCol="0">
            <a:spAutoFit/>
          </a:bodyPr>
          <a:lstStyle/>
          <a:p>
            <a:r>
              <a:rPr lang="en-US" b="1" dirty="0"/>
              <a:t>Figure 1: Ranges of pressure in tires [1]</a:t>
            </a:r>
          </a:p>
        </p:txBody>
      </p:sp>
    </p:spTree>
    <p:extLst>
      <p:ext uri="{BB962C8B-B14F-4D97-AF65-F5344CB8AC3E}">
        <p14:creationId xmlns:p14="http://schemas.microsoft.com/office/powerpoint/2010/main" val="3724449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6</a:t>
            </a:fld>
            <a:endParaRPr lang="en-US">
              <a:solidFill>
                <a:schemeClr val="tx1"/>
              </a:solidFill>
            </a:endParaRPr>
          </a:p>
        </p:txBody>
      </p:sp>
      <p:sp>
        <p:nvSpPr>
          <p:cNvPr id="3" name="TextBox 2"/>
          <p:cNvSpPr txBox="1"/>
          <p:nvPr/>
        </p:nvSpPr>
        <p:spPr>
          <a:xfrm>
            <a:off x="386499" y="958860"/>
            <a:ext cx="2123764" cy="523220"/>
          </a:xfrm>
          <a:prstGeom prst="rect">
            <a:avLst/>
          </a:prstGeom>
          <a:noFill/>
        </p:spPr>
        <p:txBody>
          <a:bodyPr wrap="square" rtlCol="0">
            <a:spAutoFit/>
          </a:bodyPr>
          <a:lstStyle/>
          <a:p>
            <a:r>
              <a:rPr lang="en-US" sz="2800" b="1" u="sng" dirty="0"/>
              <a:t>Example</a:t>
            </a:r>
          </a:p>
        </p:txBody>
      </p:sp>
      <p:pic>
        <p:nvPicPr>
          <p:cNvPr id="6" name="Picture 5"/>
          <p:cNvPicPr>
            <a:picLocks noChangeAspect="1"/>
          </p:cNvPicPr>
          <p:nvPr/>
        </p:nvPicPr>
        <p:blipFill>
          <a:blip r:embed="rId2"/>
          <a:stretch>
            <a:fillRect/>
          </a:stretch>
        </p:blipFill>
        <p:spPr>
          <a:xfrm>
            <a:off x="131979" y="3747555"/>
            <a:ext cx="8083826" cy="2936215"/>
          </a:xfrm>
          <a:prstGeom prst="rect">
            <a:avLst/>
          </a:prstGeom>
        </p:spPr>
      </p:pic>
      <p:sp>
        <p:nvSpPr>
          <p:cNvPr id="7" name="TextBox 6"/>
          <p:cNvSpPr txBox="1"/>
          <p:nvPr/>
        </p:nvSpPr>
        <p:spPr>
          <a:xfrm>
            <a:off x="589178" y="6428399"/>
            <a:ext cx="5152638" cy="369332"/>
          </a:xfrm>
          <a:prstGeom prst="rect">
            <a:avLst/>
          </a:prstGeom>
          <a:noFill/>
        </p:spPr>
        <p:txBody>
          <a:bodyPr wrap="square" rtlCol="0">
            <a:spAutoFit/>
          </a:bodyPr>
          <a:lstStyle/>
          <a:p>
            <a:r>
              <a:rPr lang="en-US" b="1" dirty="0"/>
              <a:t>Figure 1: Ranges of pressure in tires [1]</a:t>
            </a:r>
          </a:p>
        </p:txBody>
      </p:sp>
      <p:sp>
        <p:nvSpPr>
          <p:cNvPr id="9" name="Title 1">
            <a:extLst>
              <a:ext uri="{FF2B5EF4-FFF2-40B4-BE49-F238E27FC236}">
                <a16:creationId xmlns:a16="http://schemas.microsoft.com/office/drawing/2014/main" xmlns="" id="{E8D4DC15-7077-4CBC-86F0-BC8DB5E677BD}"/>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Input/Outputs</a:t>
            </a:r>
          </a:p>
        </p:txBody>
      </p:sp>
      <mc:AlternateContent xmlns:mc="http://schemas.openxmlformats.org/markup-compatibility/2006" xmlns:a14="http://schemas.microsoft.com/office/drawing/2010/main">
        <mc:Choice Requires="a14">
          <p:sp>
            <p:nvSpPr>
              <p:cNvPr id="5" name="TextBox 4"/>
              <p:cNvSpPr txBox="1"/>
              <p:nvPr/>
            </p:nvSpPr>
            <p:spPr>
              <a:xfrm>
                <a:off x="386499" y="1519788"/>
                <a:ext cx="8493550" cy="2169825"/>
              </a:xfrm>
              <a:prstGeom prst="rect">
                <a:avLst/>
              </a:prstGeom>
              <a:noFill/>
            </p:spPr>
            <p:txBody>
              <a:bodyPr wrap="square" rtlCol="0">
                <a:spAutoFit/>
              </a:bodyPr>
              <a:lstStyle/>
              <a:p>
                <a:r>
                  <a:rPr lang="en-US" sz="2700" dirty="0"/>
                  <a:t>Since the bicycle wheel has a higher limit to its pressure reading, gauge A will be the ideal measurement system. Gauge B will not be able to read the pressure in the bicycle wheel if it is greater than its limit of </a:t>
                </a:r>
                <a14:m>
                  <m:oMath xmlns:m="http://schemas.openxmlformats.org/officeDocument/2006/math">
                    <m:r>
                      <a:rPr lang="en-US" sz="2700" i="1">
                        <a:latin typeface="Cambria Math" panose="02040503050406030204" pitchFamily="18" charset="0"/>
                      </a:rPr>
                      <m:t>250</m:t>
                    </m:r>
                    <m:r>
                      <a:rPr lang="en-US" sz="2700" i="1">
                        <a:latin typeface="Cambria Math" panose="02040503050406030204" pitchFamily="18" charset="0"/>
                      </a:rPr>
                      <m:t>𝑘𝑝𝑎</m:t>
                    </m:r>
                  </m:oMath>
                </a14:m>
                <a:r>
                  <a:rPr lang="en-US" sz="2700" dirty="0"/>
                  <a:t>. </a:t>
                </a:r>
              </a:p>
            </p:txBody>
          </p:sp>
        </mc:Choice>
        <mc:Fallback xmlns="">
          <p:sp>
            <p:nvSpPr>
              <p:cNvPr id="5" name="TextBox 4"/>
              <p:cNvSpPr txBox="1">
                <a:spLocks noRot="1" noChangeAspect="1" noMove="1" noResize="1" noEditPoints="1" noAdjustHandles="1" noChangeArrowheads="1" noChangeShapeType="1" noTextEdit="1"/>
              </p:cNvSpPr>
              <p:nvPr/>
            </p:nvSpPr>
            <p:spPr>
              <a:xfrm>
                <a:off x="386499" y="1519788"/>
                <a:ext cx="8493550" cy="2169825"/>
              </a:xfrm>
              <a:prstGeom prst="rect">
                <a:avLst/>
              </a:prstGeom>
              <a:blipFill>
                <a:blip r:embed="rId3"/>
                <a:stretch>
                  <a:fillRect l="-1363" t="-2247" b="-6742"/>
                </a:stretch>
              </a:blipFill>
            </p:spPr>
            <p:txBody>
              <a:bodyPr/>
              <a:lstStyle/>
              <a:p>
                <a:r>
                  <a:rPr lang="en-US">
                    <a:noFill/>
                  </a:rPr>
                  <a:t> </a:t>
                </a:r>
              </a:p>
            </p:txBody>
          </p:sp>
        </mc:Fallback>
      </mc:AlternateContent>
    </p:spTree>
    <p:extLst>
      <p:ext uri="{BB962C8B-B14F-4D97-AF65-F5344CB8AC3E}">
        <p14:creationId xmlns:p14="http://schemas.microsoft.com/office/powerpoint/2010/main" val="3325328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7</a:t>
            </a:fld>
            <a:endParaRPr lang="en-US">
              <a:solidFill>
                <a:schemeClr val="tx1"/>
              </a:solidFill>
            </a:endParaRPr>
          </a:p>
        </p:txBody>
      </p:sp>
      <p:sp>
        <p:nvSpPr>
          <p:cNvPr id="3" name="TextBox 2"/>
          <p:cNvSpPr txBox="1"/>
          <p:nvPr/>
        </p:nvSpPr>
        <p:spPr>
          <a:xfrm>
            <a:off x="386499" y="958860"/>
            <a:ext cx="2123764" cy="523220"/>
          </a:xfrm>
          <a:prstGeom prst="rect">
            <a:avLst/>
          </a:prstGeom>
          <a:noFill/>
        </p:spPr>
        <p:txBody>
          <a:bodyPr wrap="square" rtlCol="0">
            <a:spAutoFit/>
          </a:bodyPr>
          <a:lstStyle/>
          <a:p>
            <a:r>
              <a:rPr lang="en-US" sz="2800" b="1" u="sng" dirty="0"/>
              <a:t>Example</a:t>
            </a:r>
          </a:p>
        </p:txBody>
      </p:sp>
      <p:pic>
        <p:nvPicPr>
          <p:cNvPr id="6" name="Picture 5"/>
          <p:cNvPicPr>
            <a:picLocks noChangeAspect="1"/>
          </p:cNvPicPr>
          <p:nvPr/>
        </p:nvPicPr>
        <p:blipFill>
          <a:blip r:embed="rId2"/>
          <a:stretch>
            <a:fillRect/>
          </a:stretch>
        </p:blipFill>
        <p:spPr>
          <a:xfrm>
            <a:off x="131979" y="3747555"/>
            <a:ext cx="8083826" cy="2936215"/>
          </a:xfrm>
          <a:prstGeom prst="rect">
            <a:avLst/>
          </a:prstGeom>
        </p:spPr>
      </p:pic>
      <p:sp>
        <p:nvSpPr>
          <p:cNvPr id="7" name="TextBox 6"/>
          <p:cNvSpPr txBox="1"/>
          <p:nvPr/>
        </p:nvSpPr>
        <p:spPr>
          <a:xfrm>
            <a:off x="589178" y="6428399"/>
            <a:ext cx="5152638" cy="369332"/>
          </a:xfrm>
          <a:prstGeom prst="rect">
            <a:avLst/>
          </a:prstGeom>
          <a:noFill/>
        </p:spPr>
        <p:txBody>
          <a:bodyPr wrap="square" rtlCol="0">
            <a:spAutoFit/>
          </a:bodyPr>
          <a:lstStyle/>
          <a:p>
            <a:r>
              <a:rPr lang="en-US" b="1" dirty="0"/>
              <a:t>Figure 1: Ranges of pressure in tires [1]</a:t>
            </a:r>
          </a:p>
        </p:txBody>
      </p:sp>
      <p:sp>
        <p:nvSpPr>
          <p:cNvPr id="9" name="Title 1">
            <a:extLst>
              <a:ext uri="{FF2B5EF4-FFF2-40B4-BE49-F238E27FC236}">
                <a16:creationId xmlns:a16="http://schemas.microsoft.com/office/drawing/2014/main" xmlns="" id="{E8D4DC15-7077-4CBC-86F0-BC8DB5E677BD}"/>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Input/Outputs</a:t>
            </a:r>
          </a:p>
        </p:txBody>
      </p:sp>
      <p:sp>
        <p:nvSpPr>
          <p:cNvPr id="5" name="TextBox 4"/>
          <p:cNvSpPr txBox="1"/>
          <p:nvPr/>
        </p:nvSpPr>
        <p:spPr>
          <a:xfrm>
            <a:off x="386499" y="1519788"/>
            <a:ext cx="8493550" cy="923330"/>
          </a:xfrm>
          <a:prstGeom prst="rect">
            <a:avLst/>
          </a:prstGeom>
          <a:noFill/>
        </p:spPr>
        <p:txBody>
          <a:bodyPr wrap="square" rtlCol="0">
            <a:spAutoFit/>
          </a:bodyPr>
          <a:lstStyle/>
          <a:p>
            <a:r>
              <a:rPr lang="en-US" sz="2700" dirty="0"/>
              <a:t>Gauge B will be best to used on the truck tire due to the gauge having a lower range of pressure values. </a:t>
            </a:r>
          </a:p>
        </p:txBody>
      </p:sp>
    </p:spTree>
    <p:extLst>
      <p:ext uri="{BB962C8B-B14F-4D97-AF65-F5344CB8AC3E}">
        <p14:creationId xmlns:p14="http://schemas.microsoft.com/office/powerpoint/2010/main" val="311081222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8</a:t>
            </a:fld>
            <a:endParaRPr lang="en-US">
              <a:solidFill>
                <a:schemeClr val="tx1"/>
              </a:solidFill>
            </a:endParaRPr>
          </a:p>
        </p:txBody>
      </p:sp>
      <p:sp>
        <p:nvSpPr>
          <p:cNvPr id="9" name="TextBox 8"/>
          <p:cNvSpPr txBox="1"/>
          <p:nvPr/>
        </p:nvSpPr>
        <p:spPr>
          <a:xfrm>
            <a:off x="327576" y="1008756"/>
            <a:ext cx="8511624" cy="6124754"/>
          </a:xfrm>
          <a:prstGeom prst="rect">
            <a:avLst/>
          </a:prstGeom>
          <a:noFill/>
        </p:spPr>
        <p:txBody>
          <a:bodyPr wrap="square" rtlCol="0">
            <a:spAutoFit/>
          </a:bodyPr>
          <a:lstStyle/>
          <a:p>
            <a:r>
              <a:rPr lang="en-US" sz="2800" b="1" u="sng" dirty="0"/>
              <a:t>Signal</a:t>
            </a:r>
          </a:p>
          <a:p>
            <a:r>
              <a:rPr lang="en-US" sz="2800" dirty="0"/>
              <a:t>Signals are time-varying quantities that convey some type of information [2]. </a:t>
            </a:r>
          </a:p>
          <a:p>
            <a:endParaRPr lang="en-US" sz="2800" dirty="0"/>
          </a:p>
          <a:p>
            <a:r>
              <a:rPr lang="en-US" sz="2800" dirty="0"/>
              <a:t>When a measurement system produces a signal, that signal can be characterized as either an analog, discrete time, or digital signal [1].</a:t>
            </a:r>
          </a:p>
          <a:p>
            <a:endParaRPr lang="en-US" sz="2800" dirty="0"/>
          </a:p>
          <a:p>
            <a:r>
              <a:rPr lang="en-US" sz="2800" b="1" u="sng" dirty="0"/>
              <a:t>Analog </a:t>
            </a:r>
          </a:p>
          <a:p>
            <a:r>
              <a:rPr lang="en-US" sz="2800" dirty="0"/>
              <a:t>An analog signal is a signal that is both smooth and  continuous with time.  Its magnitude is equivalent to the physical variable being measured [1].</a:t>
            </a:r>
          </a:p>
          <a:p>
            <a:endParaRPr lang="en-US" sz="2800" dirty="0"/>
          </a:p>
          <a:p>
            <a:endParaRPr lang="en-US" sz="2800" dirty="0"/>
          </a:p>
        </p:txBody>
      </p:sp>
      <p:sp>
        <p:nvSpPr>
          <p:cNvPr id="10" name="Title 1">
            <a:extLst>
              <a:ext uri="{FF2B5EF4-FFF2-40B4-BE49-F238E27FC236}">
                <a16:creationId xmlns:a16="http://schemas.microsoft.com/office/drawing/2014/main" xmlns="" id="{64E5E32B-ECFC-4C8A-901A-F5D8209A289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422255879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p:cNvGrpSpPr/>
          <p:nvPr/>
        </p:nvGrpSpPr>
        <p:grpSpPr>
          <a:xfrm>
            <a:off x="605911" y="1282555"/>
            <a:ext cx="8256714" cy="3331887"/>
            <a:chOff x="2957512" y="1862137"/>
            <a:chExt cx="6276975" cy="3133725"/>
          </a:xfrm>
        </p:grpSpPr>
        <p:pic>
          <p:nvPicPr>
            <p:cNvPr id="8" name="Picture 7"/>
            <p:cNvPicPr>
              <a:picLocks noChangeAspect="1"/>
            </p:cNvPicPr>
            <p:nvPr/>
          </p:nvPicPr>
          <p:blipFill>
            <a:blip r:embed="rId2"/>
            <a:stretch>
              <a:fillRect/>
            </a:stretch>
          </p:blipFill>
          <p:spPr>
            <a:xfrm>
              <a:off x="2957512" y="1862137"/>
              <a:ext cx="6276975" cy="3133725"/>
            </a:xfrm>
            <a:prstGeom prst="rect">
              <a:avLst/>
            </a:prstGeom>
          </p:spPr>
        </p:pic>
        <p:sp>
          <p:nvSpPr>
            <p:cNvPr id="9" name="TextBox 8"/>
            <p:cNvSpPr txBox="1"/>
            <p:nvPr/>
          </p:nvSpPr>
          <p:spPr>
            <a:xfrm>
              <a:off x="6304682" y="1996674"/>
              <a:ext cx="2005955" cy="492102"/>
            </a:xfrm>
            <a:prstGeom prst="rect">
              <a:avLst/>
            </a:prstGeom>
            <a:noFill/>
          </p:spPr>
          <p:txBody>
            <a:bodyPr wrap="square" rtlCol="0">
              <a:spAutoFit/>
            </a:bodyPr>
            <a:lstStyle/>
            <a:p>
              <a:pPr algn="ctr"/>
              <a:r>
                <a:rPr lang="en-US" sz="1400" dirty="0"/>
                <a:t>Amplitude of the fluctuating ( AC component)</a:t>
              </a:r>
            </a:p>
          </p:txBody>
        </p:sp>
        <p:sp>
          <p:nvSpPr>
            <p:cNvPr id="10" name="TextBox 9"/>
            <p:cNvSpPr txBox="1"/>
            <p:nvPr/>
          </p:nvSpPr>
          <p:spPr>
            <a:xfrm>
              <a:off x="3371594" y="3997841"/>
              <a:ext cx="1350335" cy="492102"/>
            </a:xfrm>
            <a:prstGeom prst="rect">
              <a:avLst/>
            </a:prstGeom>
            <a:noFill/>
          </p:spPr>
          <p:txBody>
            <a:bodyPr wrap="square" rtlCol="0">
              <a:spAutoFit/>
            </a:bodyPr>
            <a:lstStyle/>
            <a:p>
              <a:pPr algn="ctr"/>
              <a:r>
                <a:rPr lang="en-US" sz="1400" dirty="0"/>
                <a:t>Average value (DC offset)</a:t>
              </a:r>
            </a:p>
          </p:txBody>
        </p:sp>
        <mc:AlternateContent xmlns:mc="http://schemas.openxmlformats.org/markup-compatibility/2006" xmlns:a14="http://schemas.microsoft.com/office/drawing/2010/main">
          <mc:Choice Requires="a14">
            <p:sp>
              <p:nvSpPr>
                <p:cNvPr id="11" name="TextBox 10"/>
                <p:cNvSpPr txBox="1"/>
                <p:nvPr/>
              </p:nvSpPr>
              <p:spPr>
                <a:xfrm>
                  <a:off x="2957512" y="1996674"/>
                  <a:ext cx="329609" cy="347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𝑦</m:t>
                        </m:r>
                      </m:oMath>
                    </m:oMathPara>
                  </a14:m>
                  <a:endParaRPr lang="en-US" dirty="0">
                    <a:solidFill>
                      <a:schemeClr val="tx1"/>
                    </a:solidFill>
                  </a:endParaRPr>
                </a:p>
              </p:txBody>
            </p:sp>
          </mc:Choice>
          <mc:Fallback xmlns="">
            <p:sp>
              <p:nvSpPr>
                <p:cNvPr id="11" name="TextBox 10"/>
                <p:cNvSpPr txBox="1">
                  <a:spLocks noRot="1" noChangeAspect="1" noMove="1" noResize="1" noEditPoints="1" noAdjustHandles="1" noChangeArrowheads="1" noChangeShapeType="1" noTextEdit="1"/>
                </p:cNvSpPr>
                <p:nvPr/>
              </p:nvSpPr>
              <p:spPr>
                <a:xfrm>
                  <a:off x="2957512" y="1996674"/>
                  <a:ext cx="329609" cy="347366"/>
                </a:xfrm>
                <a:prstGeom prst="rect">
                  <a:avLst/>
                </a:prstGeom>
                <a:blipFill>
                  <a:blip r:embed="rId3"/>
                  <a:stretch>
                    <a:fillRect b="-655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TextBox 11"/>
                <p:cNvSpPr txBox="1"/>
                <p:nvPr/>
              </p:nvSpPr>
              <p:spPr>
                <a:xfrm>
                  <a:off x="3249319" y="4573795"/>
                  <a:ext cx="244549" cy="347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𝑡</m:t>
                            </m:r>
                          </m:e>
                          <m:sub>
                            <m:r>
                              <a:rPr lang="en-US" b="0" i="1" smtClean="0">
                                <a:solidFill>
                                  <a:schemeClr val="tx1"/>
                                </a:solidFill>
                                <a:latin typeface="Cambria Math" panose="02040503050406030204" pitchFamily="18" charset="0"/>
                              </a:rPr>
                              <m:t>1</m:t>
                            </m:r>
                          </m:sub>
                        </m:sSub>
                      </m:oMath>
                    </m:oMathPara>
                  </a14:m>
                  <a:endParaRPr lang="en-US" dirty="0">
                    <a:solidFill>
                      <a:schemeClr val="tx1"/>
                    </a:solidFill>
                  </a:endParaRPr>
                </a:p>
              </p:txBody>
            </p:sp>
          </mc:Choice>
          <mc:Fallback xmlns="">
            <p:sp>
              <p:nvSpPr>
                <p:cNvPr id="12" name="TextBox 11"/>
                <p:cNvSpPr txBox="1">
                  <a:spLocks noRot="1" noChangeAspect="1" noMove="1" noResize="1" noEditPoints="1" noAdjustHandles="1" noChangeArrowheads="1" noChangeShapeType="1" noTextEdit="1"/>
                </p:cNvSpPr>
                <p:nvPr/>
              </p:nvSpPr>
              <p:spPr>
                <a:xfrm>
                  <a:off x="3249319" y="4573795"/>
                  <a:ext cx="244549" cy="347366"/>
                </a:xfrm>
                <a:prstGeom prst="rect">
                  <a:avLst/>
                </a:prstGeom>
                <a:blipFill>
                  <a:blip r:embed="rId4"/>
                  <a:stretch>
                    <a:fillRect r="-188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TextBox 12"/>
                <p:cNvSpPr txBox="1"/>
                <p:nvPr/>
              </p:nvSpPr>
              <p:spPr>
                <a:xfrm>
                  <a:off x="7857247" y="4626530"/>
                  <a:ext cx="308558" cy="347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
                          <m:sSubPr>
                            <m:ctrlPr>
                              <a:rPr lang="en-US" i="1" smtClean="0">
                                <a:solidFill>
                                  <a:schemeClr val="tx1"/>
                                </a:solidFill>
                                <a:latin typeface="Cambria Math" panose="02040503050406030204" pitchFamily="18" charset="0"/>
                              </a:rPr>
                            </m:ctrlPr>
                          </m:sSubPr>
                          <m:e>
                            <m:r>
                              <a:rPr lang="en-US" b="0" i="1" smtClean="0">
                                <a:solidFill>
                                  <a:schemeClr val="tx1"/>
                                </a:solidFill>
                                <a:latin typeface="Cambria Math" panose="02040503050406030204" pitchFamily="18" charset="0"/>
                              </a:rPr>
                              <m:t>𝑡</m:t>
                            </m:r>
                          </m:e>
                          <m:sub>
                            <m:r>
                              <a:rPr lang="en-US" b="0" i="1" smtClean="0">
                                <a:solidFill>
                                  <a:schemeClr val="tx1"/>
                                </a:solidFill>
                                <a:latin typeface="Cambria Math" panose="02040503050406030204" pitchFamily="18" charset="0"/>
                              </a:rPr>
                              <m:t>2</m:t>
                            </m:r>
                          </m:sub>
                        </m:sSub>
                      </m:oMath>
                    </m:oMathPara>
                  </a14:m>
                  <a:endParaRPr lang="en-US" dirty="0">
                    <a:solidFill>
                      <a:schemeClr val="tx1"/>
                    </a:solidFill>
                  </a:endParaRPr>
                </a:p>
              </p:txBody>
            </p:sp>
          </mc:Choice>
          <mc:Fallback xmlns="">
            <p:sp>
              <p:nvSpPr>
                <p:cNvPr id="13" name="TextBox 12"/>
                <p:cNvSpPr txBox="1">
                  <a:spLocks noRot="1" noChangeAspect="1" noMove="1" noResize="1" noEditPoints="1" noAdjustHandles="1" noChangeArrowheads="1" noChangeShapeType="1" noTextEdit="1"/>
                </p:cNvSpPr>
                <p:nvPr/>
              </p:nvSpPr>
              <p:spPr>
                <a:xfrm>
                  <a:off x="7857247" y="4626530"/>
                  <a:ext cx="308558" cy="347366"/>
                </a:xfrm>
                <a:prstGeom prst="rect">
                  <a:avLst/>
                </a:prstGeom>
                <a:blipFill>
                  <a:blip r:embed="rId5"/>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8814391" y="4626530"/>
                  <a:ext cx="255182" cy="34736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b="0" i="1" smtClean="0">
                            <a:solidFill>
                              <a:schemeClr val="tx1"/>
                            </a:solidFill>
                            <a:latin typeface="Cambria Math" panose="02040503050406030204" pitchFamily="18" charset="0"/>
                          </a:rPr>
                          <m:t>𝑡</m:t>
                        </m:r>
                      </m:oMath>
                    </m:oMathPara>
                  </a14:m>
                  <a:endParaRPr lang="en-US" dirty="0">
                    <a:solidFill>
                      <a:schemeClr val="tx1"/>
                    </a:solidFill>
                  </a:endParaRPr>
                </a:p>
              </p:txBody>
            </p:sp>
          </mc:Choice>
          <mc:Fallback xmlns="">
            <p:sp>
              <p:nvSpPr>
                <p:cNvPr id="14" name="TextBox 13"/>
                <p:cNvSpPr txBox="1">
                  <a:spLocks noRot="1" noChangeAspect="1" noMove="1" noResize="1" noEditPoints="1" noAdjustHandles="1" noChangeArrowheads="1" noChangeShapeType="1" noTextEdit="1"/>
                </p:cNvSpPr>
                <p:nvPr/>
              </p:nvSpPr>
              <p:spPr>
                <a:xfrm>
                  <a:off x="8814391" y="4626530"/>
                  <a:ext cx="255182" cy="347366"/>
                </a:xfrm>
                <a:prstGeom prst="rect">
                  <a:avLst/>
                </a:prstGeom>
                <a:blipFill>
                  <a:blip r:embed="rId6"/>
                  <a:stretch>
                    <a:fillRect/>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95C2A75C-5A2B-4DEB-AFA4-3C2956F5AC8C}" type="slidenum">
              <a:rPr lang="en-US" smtClean="0">
                <a:solidFill>
                  <a:schemeClr val="tx1"/>
                </a:solidFill>
              </a:rPr>
              <a:t>9</a:t>
            </a:fld>
            <a:endParaRPr lang="en-US">
              <a:solidFill>
                <a:schemeClr val="tx1"/>
              </a:solidFill>
            </a:endParaRPr>
          </a:p>
        </p:txBody>
      </p:sp>
      <p:sp>
        <p:nvSpPr>
          <p:cNvPr id="4" name="TextBox 3"/>
          <p:cNvSpPr txBox="1"/>
          <p:nvPr/>
        </p:nvSpPr>
        <p:spPr>
          <a:xfrm>
            <a:off x="281375" y="847142"/>
            <a:ext cx="4177289" cy="523220"/>
          </a:xfrm>
          <a:prstGeom prst="rect">
            <a:avLst/>
          </a:prstGeom>
          <a:noFill/>
        </p:spPr>
        <p:txBody>
          <a:bodyPr wrap="square" rtlCol="0">
            <a:spAutoFit/>
          </a:bodyPr>
          <a:lstStyle/>
          <a:p>
            <a:r>
              <a:rPr lang="en-US" sz="2800" b="1" u="sng" dirty="0"/>
              <a:t>Analog Signal: </a:t>
            </a:r>
          </a:p>
        </p:txBody>
      </p:sp>
      <p:sp>
        <p:nvSpPr>
          <p:cNvPr id="16" name="TextBox 15"/>
          <p:cNvSpPr txBox="1"/>
          <p:nvPr/>
        </p:nvSpPr>
        <p:spPr>
          <a:xfrm>
            <a:off x="1553999" y="4332229"/>
            <a:ext cx="5922773" cy="369332"/>
          </a:xfrm>
          <a:prstGeom prst="rect">
            <a:avLst/>
          </a:prstGeom>
          <a:noFill/>
        </p:spPr>
        <p:txBody>
          <a:bodyPr wrap="square" rtlCol="0">
            <a:spAutoFit/>
          </a:bodyPr>
          <a:lstStyle/>
          <a:p>
            <a:pPr algn="ctr"/>
            <a:r>
              <a:rPr lang="en-US" b="1" dirty="0"/>
              <a:t>Figure 2: Plot of an Analog signal [1]</a:t>
            </a:r>
          </a:p>
        </p:txBody>
      </p:sp>
      <p:sp>
        <p:nvSpPr>
          <p:cNvPr id="17" name="TextBox 16"/>
          <p:cNvSpPr txBox="1"/>
          <p:nvPr/>
        </p:nvSpPr>
        <p:spPr>
          <a:xfrm>
            <a:off x="172278" y="4678680"/>
            <a:ext cx="5068333" cy="2246769"/>
          </a:xfrm>
          <a:prstGeom prst="rect">
            <a:avLst/>
          </a:prstGeom>
          <a:noFill/>
        </p:spPr>
        <p:txBody>
          <a:bodyPr wrap="square" rtlCol="0">
            <a:spAutoFit/>
          </a:bodyPr>
          <a:lstStyle/>
          <a:p>
            <a:r>
              <a:rPr lang="en-US" sz="2700" dirty="0"/>
              <a:t>The average value (mean value) of the signal from Figure 2 is sometimes referred to as the DC component or DC offset [1].</a:t>
            </a:r>
          </a:p>
        </p:txBody>
      </p:sp>
      <p:sp>
        <p:nvSpPr>
          <p:cNvPr id="18" name="TextBox 17"/>
          <p:cNvSpPr txBox="1"/>
          <p:nvPr/>
        </p:nvSpPr>
        <p:spPr>
          <a:xfrm>
            <a:off x="5378763" y="4724916"/>
            <a:ext cx="3750365" cy="1384995"/>
          </a:xfrm>
          <a:prstGeom prst="rect">
            <a:avLst/>
          </a:prstGeom>
          <a:noFill/>
        </p:spPr>
        <p:txBody>
          <a:bodyPr wrap="square" rtlCol="0">
            <a:spAutoFit/>
          </a:bodyPr>
          <a:lstStyle/>
          <a:p>
            <a:r>
              <a:rPr lang="en-US" sz="2700" dirty="0"/>
              <a:t>The mean value of an analog signal provides a static value  </a:t>
            </a:r>
          </a:p>
        </p:txBody>
      </p:sp>
      <p:sp>
        <p:nvSpPr>
          <p:cNvPr id="19" name="Title 1">
            <a:extLst>
              <a:ext uri="{FF2B5EF4-FFF2-40B4-BE49-F238E27FC236}">
                <a16:creationId xmlns:a16="http://schemas.microsoft.com/office/drawing/2014/main" xmlns="" id="{20800CC1-C58F-43B5-A90F-044A45320994}"/>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Signal Analysis</a:t>
            </a:r>
          </a:p>
        </p:txBody>
      </p:sp>
    </p:spTree>
    <p:extLst>
      <p:ext uri="{BB962C8B-B14F-4D97-AF65-F5344CB8AC3E}">
        <p14:creationId xmlns:p14="http://schemas.microsoft.com/office/powerpoint/2010/main" val="65717950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2538</TotalTime>
  <Words>2604</Words>
  <Application>Microsoft Office PowerPoint</Application>
  <PresentationFormat>On-screen Show (4:3)</PresentationFormat>
  <Paragraphs>495</Paragraphs>
  <Slides>42</Slides>
  <Notes>9</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42</vt:i4>
      </vt:variant>
    </vt:vector>
  </HeadingPairs>
  <TitlesOfParts>
    <vt:vector size="49" baseType="lpstr">
      <vt:lpstr>Arial</vt:lpstr>
      <vt:lpstr>Calibri</vt:lpstr>
      <vt:lpstr>Cambria</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Signals: Static and Dynamic Characteristics</dc:title>
  <dc:creator>Balfour, Lloyd D</dc:creator>
  <cp:lastModifiedBy>Vladimir V Vantsevich</cp:lastModifiedBy>
  <cp:revision>308</cp:revision>
  <dcterms:created xsi:type="dcterms:W3CDTF">2017-03-30T17:58:34Z</dcterms:created>
  <dcterms:modified xsi:type="dcterms:W3CDTF">2017-08-01T15:47:24Z</dcterms:modified>
</cp:coreProperties>
</file>