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507" r:id="rId2"/>
    <p:sldId id="523" r:id="rId3"/>
    <p:sldId id="510" r:id="rId4"/>
    <p:sldId id="511" r:id="rId5"/>
    <p:sldId id="512" r:id="rId6"/>
    <p:sldId id="513" r:id="rId7"/>
    <p:sldId id="514" r:id="rId8"/>
    <p:sldId id="515" r:id="rId9"/>
    <p:sldId id="516" r:id="rId10"/>
    <p:sldId id="517" r:id="rId11"/>
    <p:sldId id="518" r:id="rId12"/>
    <p:sldId id="519" r:id="rId13"/>
    <p:sldId id="520" r:id="rId14"/>
    <p:sldId id="521" r:id="rId15"/>
    <p:sldId id="522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65" autoAdjust="0"/>
    <p:restoredTop sz="94660"/>
  </p:normalViewPr>
  <p:slideViewPr>
    <p:cSldViewPr>
      <p:cViewPr varScale="1">
        <p:scale>
          <a:sx n="71" d="100"/>
          <a:sy n="71" d="100"/>
        </p:scale>
        <p:origin x="1188" y="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4ADD74E-14D6-4EC2-9565-247DFAB1DCE0}" type="datetimeFigureOut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141619-2376-410E-9587-5CB5D13B1B3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49663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D47B-E16A-48CF-A945-9185A33ABC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25895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Title Slid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hasCustomPrompt="1"/>
          </p:nvPr>
        </p:nvSpPr>
        <p:spPr>
          <a:xfrm>
            <a:off x="601588" y="2924850"/>
            <a:ext cx="8072584" cy="1036524"/>
          </a:xfrm>
          <a:prstGeom prst="rect">
            <a:avLst/>
          </a:prstGeom>
        </p:spPr>
        <p:txBody>
          <a:bodyPr>
            <a:noAutofit/>
          </a:bodyPr>
          <a:lstStyle>
            <a:lvl1pPr algn="r">
              <a:defRPr sz="4000">
                <a:solidFill>
                  <a:schemeClr val="tx1"/>
                </a:solidFill>
                <a:latin typeface="Calibri"/>
                <a:cs typeface="Calibri"/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601589" y="3961374"/>
            <a:ext cx="8072583" cy="1005407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>
              <a:buNone/>
              <a:defRPr sz="2500">
                <a:solidFill>
                  <a:schemeClr val="bg1">
                    <a:lumMod val="85000"/>
                  </a:schemeClr>
                </a:solidFill>
                <a:latin typeface="Calibri"/>
                <a:cs typeface="Calibri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subtitle</a:t>
            </a:r>
          </a:p>
        </p:txBody>
      </p:sp>
      <p:pic>
        <p:nvPicPr>
          <p:cNvPr id="4" name="Picture 3" descr="UAB_WORDMARK_white_tagline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4" y="350110"/>
            <a:ext cx="3866633" cy="881085"/>
          </a:xfrm>
          <a:prstGeom prst="rect">
            <a:avLst/>
          </a:prstGeom>
        </p:spPr>
      </p:pic>
      <p:pic>
        <p:nvPicPr>
          <p:cNvPr id="5" name="Picture 2" descr="C:\Users\msalama\Documents\dr.vladimir\logo11.png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32" y="290001"/>
            <a:ext cx="1791340" cy="9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77251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5016A1-7963-417D-A05A-58EF859757DD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31B27B-B052-413F-8529-2C8627BBFDD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5EADF5-277B-4388-B101-C920D4E25CE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2BB99-242E-4870-8B16-F581D9316DC2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686800" cy="5486400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460CA-09E8-42AF-89FC-F67C4AADB0C4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2" descr="C:\Users\msalama\Documents\dr.vladimir\logo11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0526" y="0"/>
            <a:ext cx="1393474" cy="704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816D0B-E693-4A5A-B0F8-43BA39F47E87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7C3611-168D-487F-8BFC-A74FBEF72F0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C9093F-4868-49B0-8870-BDF8A53BF05E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E56451-A4DA-4781-9C8F-6C8DE3CB82CF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CD91A-4D55-42F9-9C36-76D6203FC39A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D485BA-99B1-4606-820C-80D3A6DD0B41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89A8DA-5576-4BE8-B665-69E9FA8C02BB}" type="datetime1">
              <a:rPr lang="en-US" smtClean="0"/>
              <a:pPr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FB2217-8159-4A93-83AD-DFA73C3883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3200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None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755431" y="4724400"/>
            <a:ext cx="8072583" cy="12490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500" kern="1200">
                <a:solidFill>
                  <a:schemeClr val="bg1">
                    <a:lumMod val="8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Prof. Vladimir  V. Vantsevich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Jesse Paldan, Research Assistant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Lloyd </a:t>
            </a:r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Balfour, Graduate Research Assistant</a:t>
            </a:r>
          </a:p>
          <a:p>
            <a:endParaRPr lang="en-US" sz="18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Vehicle and Robotics Engineering Laboratory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University of Alabama at Birmingham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-16042" y="3612097"/>
            <a:ext cx="9144000" cy="502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Week 5. Lecture 2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50" y="187828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</a:rPr>
              <a:t>Experimental Testing of Vehicles 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20B1388-0A64-411E-BD7C-F72BA2339DA9}"/>
              </a:ext>
            </a:extLst>
          </p:cNvPr>
          <p:cNvSpPr/>
          <p:nvPr/>
        </p:nvSpPr>
        <p:spPr>
          <a:xfrm>
            <a:off x="1563722" y="3088877"/>
            <a:ext cx="60550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Test Report Writing and Presentation</a:t>
            </a:r>
          </a:p>
        </p:txBody>
      </p:sp>
    </p:spTree>
    <p:extLst>
      <p:ext uri="{BB962C8B-B14F-4D97-AF65-F5344CB8AC3E}">
        <p14:creationId xmlns:p14="http://schemas.microsoft.com/office/powerpoint/2010/main" val="3037091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228600" y="1066800"/>
            <a:ext cx="8686800" cy="5486400"/>
          </a:xfrm>
        </p:spPr>
        <p:txBody>
          <a:bodyPr>
            <a:normAutofit lnSpcReduction="10000"/>
          </a:bodyPr>
          <a:lstStyle/>
          <a:p>
            <a:pPr marL="0" indent="0"/>
            <a:r>
              <a:rPr lang="en-US" sz="2800" b="1" u="sng" dirty="0"/>
              <a:t>Results: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Use clear tables and graphs with verbal discussion, interpretation of results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0" indent="0"/>
            <a:r>
              <a:rPr lang="en-US" sz="2800" b="1" u="sng" dirty="0"/>
              <a:t>Conclusions and Recommendations: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Collect all important results and interpretations in clear summary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Many readers only the abstract or conclusion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0" indent="0"/>
            <a:r>
              <a:rPr lang="en-US" sz="2800" b="1" u="sng" dirty="0"/>
              <a:t>References:</a:t>
            </a:r>
            <a:endParaRPr lang="en-US" sz="2800" u="sng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Follow the standard citation format for the journal or publisher for references and in-text citations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Contents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98847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63254" y="1568707"/>
            <a:ext cx="8152095" cy="4832093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Label graph coordinates consistently and with scale markings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Label for variables should include the units (unless variables have dimensionless units)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Try to maintain the same unit system for all variables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Recognize that some graphs may be reduced in size later because of space limitations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Place legend on graph, label curves with numbers or letters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Presentations:</a:t>
            </a:r>
            <a:br>
              <a:rPr lang="en-US" dirty="0"/>
            </a:br>
            <a:r>
              <a:rPr lang="en-US" dirty="0"/>
              <a:t>Graphs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267263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04800" y="1676400"/>
            <a:ext cx="8686800" cy="5486400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Caption with a number and title at the top of the table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Give units and symbols for variables consistent with the body of the report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Numbers always</a:t>
            </a:r>
            <a:r>
              <a:rPr lang="en-US" sz="2800" i="1" dirty="0"/>
              <a:t> </a:t>
            </a:r>
            <a:r>
              <a:rPr lang="en-US" sz="2800" dirty="0"/>
              <a:t>preceded by a zero and a decimal point (for example: 0.3432, not .3432)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Scale type size for report or presentation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Avoid complicated tables in oral presentations where the text would be too small to read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Graphical Presentations:</a:t>
            </a:r>
            <a:br>
              <a:rPr lang="en-US" dirty="0"/>
            </a:br>
            <a:r>
              <a:rPr lang="en-US" dirty="0"/>
              <a:t>Tables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636861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xmlns="" id="{BD438911-1D68-477A-B187-ABEBD63DDA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Processing of Reports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xmlns="" id="{C5B82AF6-07F4-43DE-99AF-F08939F5005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28600" y="1219200"/>
            <a:ext cx="8991600" cy="5486400"/>
          </a:xfrm>
        </p:spPr>
        <p:txBody>
          <a:bodyPr>
            <a:no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Know the eventual use for a report and the reproduction or processing required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Publishers may require technical papers to be submitted in a specific format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If published in a in technical papers or volumes, arrange size of graphs and labels to be legible in the printed format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Consider whether final report will be published in color or black and white, add labels to plot curves instead of only color differentiation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69564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Emphasize the importance of the work.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Determine allotted time and plan to stay within the time limit (including questions or discussions).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Use slides, graphs, and visuals for the presentation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Pay attention to the size of labels coordinates and data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Summarize complicated mathematical relations used in the report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800" dirty="0"/>
              <a:t>Use clear, concise statements to summarize results and conclusions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Oral Presentation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76156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xmlns="" id="{738BEEE4-AD90-412E-8E80-510C9878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F578717D-8503-46A1-B0D9-4BB4831F76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/>
            <a:r>
              <a:rPr lang="en-US" dirty="0"/>
              <a:t>[1] J. Holman. </a:t>
            </a:r>
            <a:r>
              <a:rPr lang="en-US" i="1" dirty="0"/>
              <a:t>Experimental Methods for Engineers 8</a:t>
            </a:r>
            <a:r>
              <a:rPr lang="en-US" i="1" baseline="30000" dirty="0"/>
              <a:t>th</a:t>
            </a:r>
            <a:r>
              <a:rPr lang="en-US" i="1" dirty="0"/>
              <a:t> edition. </a:t>
            </a:r>
            <a:r>
              <a:rPr lang="en-US" dirty="0"/>
              <a:t>New York: McGraw-Hill </a:t>
            </a:r>
            <a:r>
              <a:rPr lang="en-US" dirty="0" err="1"/>
              <a:t>inc.</a:t>
            </a:r>
            <a:r>
              <a:rPr lang="en-US" dirty="0"/>
              <a:t> 2012. </a:t>
            </a:r>
          </a:p>
          <a:p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02749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1600200" y="1692412"/>
            <a:ext cx="7086600" cy="35653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3200" dirty="0">
                <a:cs typeface="Times New Roman" panose="02020603050405020304" pitchFamily="18" charset="0"/>
              </a:rPr>
              <a:t>General Comments 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Types of Reports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Contents of a Report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Graphical Presentations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Processing of Reports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Oral Presentation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A9AC13E-F9AA-4D5E-A32B-4AD32E89F28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120335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457200" y="1752600"/>
            <a:ext cx="8880953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/>
              <a:t>“A man who uses a great many words to express his meaning is like a bad marksman who instead of aiming a single stone at an object takes up a handful and throws at it</a:t>
            </a:r>
          </a:p>
          <a:p>
            <a:r>
              <a:rPr lang="en-US" sz="3200" dirty="0"/>
              <a:t>in hopes he may hit”.—</a:t>
            </a:r>
            <a:r>
              <a:rPr lang="en-US" sz="3200" i="1" dirty="0"/>
              <a:t>Samuel Johnson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Comments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4951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63255" y="1447800"/>
            <a:ext cx="8630433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Another similar expression was said by Abraham Lincoln:</a:t>
            </a:r>
          </a:p>
          <a:p>
            <a:r>
              <a:rPr lang="en-US" sz="2800" dirty="0"/>
              <a:t>“I must apologize for this long letter, but I didn’t have time to write a short one”.</a:t>
            </a:r>
          </a:p>
          <a:p>
            <a:endParaRPr lang="en-US" sz="2800" dirty="0"/>
          </a:p>
          <a:p>
            <a:r>
              <a:rPr lang="en-US" sz="2800" dirty="0"/>
              <a:t>Those two quotes are to reiterate that when writing a report or making a presentation to take more care in getting the point across in a simple matter rather than attempting to make the report or presentation seem more intelligent by adding unnecessary words.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General Comments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67354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/>
            <a:r>
              <a:rPr lang="en-US" sz="2800" b="1" u="sng" dirty="0"/>
              <a:t>Informal Reports: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Letter or interoffice memo format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Brief and to the point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  <a:p>
            <a:pPr marL="0" indent="0"/>
            <a:r>
              <a:rPr lang="en-US" sz="2800" b="1" u="sng" dirty="0"/>
              <a:t>Formal Reports: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Lengths vary with complexity of the report.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Format may be specified by the person or organization to receive the document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Less discretion on the part of the writer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Types of Reports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3197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3254" y="1219200"/>
            <a:ext cx="8152095" cy="4832093"/>
          </a:xfrm>
        </p:spPr>
        <p:txBody>
          <a:bodyPr>
            <a:normAutofit/>
          </a:bodyPr>
          <a:lstStyle/>
          <a:p>
            <a:pPr marL="0" indent="0"/>
            <a:r>
              <a:rPr lang="en-US" sz="2800" b="1" u="sng" dirty="0"/>
              <a:t>Papers and Journal Articles: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Journal or organization specifies the format that writers need to follow</a:t>
            </a:r>
          </a:p>
          <a:p>
            <a:pPr marL="0" indent="0"/>
            <a:r>
              <a:rPr lang="en-US" sz="2800" b="1" u="sng" dirty="0"/>
              <a:t>Tutorial Reports: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Teaches someone not well informed in the subject matter. Example: company brochure to users</a:t>
            </a:r>
          </a:p>
          <a:p>
            <a:pPr marL="0" indent="0"/>
            <a:r>
              <a:rPr lang="en-US" sz="2800" b="1" u="sng" dirty="0"/>
              <a:t>Books and Monographs: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Book standards for format and style are often set by publishers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Formal Reports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875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363254" y="990600"/>
            <a:ext cx="8152095" cy="4832093"/>
          </a:xfrm>
        </p:spPr>
        <p:txBody>
          <a:bodyPr>
            <a:noAutofit/>
          </a:bodyPr>
          <a:lstStyle/>
          <a:p>
            <a:pPr marL="0" indent="0"/>
            <a:r>
              <a:rPr lang="en-US" sz="2600" b="1" u="sng" dirty="0"/>
              <a:t>Front Matter: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Includes title page, author affiliation(s), sponsor of report activity (if any), table of contents, list of nomenclature, list of figures, preface (if any), and a letter of transmittal if required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0" indent="0"/>
            <a:r>
              <a:rPr lang="en-US" sz="2600" b="1" u="sng" dirty="0"/>
              <a:t>Nomenclature: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Normally required for journal articles, conference papers, or comprehensive technical reports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Order: list in alphabetical order, followed by Greek or foreign symbols, and finally subscripts/superscripts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600" dirty="0"/>
              <a:t>Include units for all terms</a:t>
            </a:r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Contents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29239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b="1" u="sng" dirty="0"/>
              <a:t>Abstract:</a:t>
            </a:r>
            <a:endParaRPr lang="en-US" sz="2800" u="sng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Tell what was done, and conclusions resulting from the work.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Get reader’s interest in examining the report/paper in more detail.</a:t>
            </a:r>
          </a:p>
          <a:p>
            <a:pPr marL="0" indent="0">
              <a:buNone/>
            </a:pPr>
            <a:r>
              <a:rPr lang="en-US" sz="2800" b="1" u="sng" dirty="0"/>
              <a:t>Introduction:</a:t>
            </a:r>
            <a:endParaRPr lang="en-US" sz="2800" u="sng" dirty="0"/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Groundwork for the more detailed discussions in the body of the report.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Reviews previous work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Defines the problem, motivation for performing the work</a:t>
            </a:r>
          </a:p>
          <a:p>
            <a:pPr marL="457200" indent="-457200"/>
            <a:endParaRPr lang="en-US" sz="2800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8</a:t>
            </a:fld>
            <a:endParaRPr lang="en-US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xmlns="" id="{8377ACC0-F490-44D9-9B2D-FBE5277D1C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Contents</a:t>
            </a:r>
          </a:p>
        </p:txBody>
      </p:sp>
    </p:spTree>
    <p:extLst>
      <p:ext uri="{BB962C8B-B14F-4D97-AF65-F5344CB8AC3E}">
        <p14:creationId xmlns:p14="http://schemas.microsoft.com/office/powerpoint/2010/main" val="85780979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marL="0" indent="0"/>
            <a:r>
              <a:rPr lang="en-US" sz="2600" b="1" u="sng" dirty="0"/>
              <a:t>Theoretical Presentation(s):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Develops theoretical information applicable to the subject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Long derivations may be covered in appendices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  <a:p>
            <a:pPr marL="0" indent="0"/>
            <a:r>
              <a:rPr lang="en-US" sz="2600" b="1" u="sng" dirty="0"/>
              <a:t>Experimental Apparatus and Procedure: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Standard procedures (ASME, ASTM, etc.) can be cited while noting any deviation from the standard procedure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An extensive report includes all details of the apparatus and instrumentation while a paper or article may include a brief summary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2600" dirty="0"/>
              <a:t>Many readers only the abstract or conclusion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600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Report Contents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1419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3432</TotalTime>
  <Words>847</Words>
  <Application>Microsoft Office PowerPoint</Application>
  <PresentationFormat>On-screen Show (4:3)</PresentationFormat>
  <Paragraphs>117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Arial</vt:lpstr>
      <vt:lpstr>Calibri</vt:lpstr>
      <vt:lpstr>Times New Roman</vt:lpstr>
      <vt:lpstr>Wingdings</vt:lpstr>
      <vt:lpstr>Office Theme</vt:lpstr>
      <vt:lpstr>PowerPoint Presentation</vt:lpstr>
      <vt:lpstr>PowerPoint Presentation</vt:lpstr>
      <vt:lpstr>General Comments</vt:lpstr>
      <vt:lpstr>General Comments</vt:lpstr>
      <vt:lpstr>Types of Reports</vt:lpstr>
      <vt:lpstr>Formal Reports</vt:lpstr>
      <vt:lpstr>Report Contents</vt:lpstr>
      <vt:lpstr>Report Contents</vt:lpstr>
      <vt:lpstr>Report Contents</vt:lpstr>
      <vt:lpstr>Report Contents</vt:lpstr>
      <vt:lpstr>Graphical Presentations: Graphs</vt:lpstr>
      <vt:lpstr>Graphical Presentations: Tables</vt:lpstr>
      <vt:lpstr>Processing of Reports</vt:lpstr>
      <vt:lpstr>Oral Presentation</vt:lpstr>
      <vt:lpstr>References</vt:lpstr>
    </vt:vector>
  </TitlesOfParts>
  <Manager>Dr. Vladimir Vantsevich</Manager>
  <Company>University of Alabama at Birmingham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Template</dc:title>
  <dc:creator>Jesse Paldan</dc:creator>
  <cp:lastModifiedBy>Vladimir V Vantsevich</cp:lastModifiedBy>
  <cp:revision>233</cp:revision>
  <dcterms:created xsi:type="dcterms:W3CDTF">2011-10-31T16:54:07Z</dcterms:created>
  <dcterms:modified xsi:type="dcterms:W3CDTF">2017-08-01T17:17:27Z</dcterms:modified>
  <cp:category>Course Development Slides</cp:category>
  <cp:version>0</cp:version>
</cp:coreProperties>
</file>