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sldIdLst>
    <p:sldId id="295" r:id="rId2"/>
    <p:sldId id="297" r:id="rId3"/>
    <p:sldId id="259" r:id="rId4"/>
    <p:sldId id="260" r:id="rId5"/>
    <p:sldId id="261" r:id="rId6"/>
    <p:sldId id="263" r:id="rId7"/>
    <p:sldId id="264" r:id="rId8"/>
    <p:sldId id="262" r:id="rId9"/>
    <p:sldId id="265" r:id="rId10"/>
    <p:sldId id="266" r:id="rId11"/>
    <p:sldId id="279" r:id="rId12"/>
    <p:sldId id="271" r:id="rId13"/>
    <p:sldId id="272" r:id="rId14"/>
    <p:sldId id="273" r:id="rId15"/>
    <p:sldId id="274" r:id="rId16"/>
    <p:sldId id="281" r:id="rId17"/>
    <p:sldId id="282" r:id="rId18"/>
    <p:sldId id="283" r:id="rId19"/>
    <p:sldId id="285" r:id="rId20"/>
    <p:sldId id="287" r:id="rId21"/>
    <p:sldId id="288" r:id="rId22"/>
    <p:sldId id="267" r:id="rId23"/>
    <p:sldId id="268" r:id="rId24"/>
    <p:sldId id="296" r:id="rId25"/>
    <p:sldId id="269" r:id="rId26"/>
    <p:sldId id="291" r:id="rId27"/>
    <p:sldId id="292" r:id="rId28"/>
    <p:sldId id="293" r:id="rId29"/>
    <p:sldId id="294" r:id="rId30"/>
    <p:sldId id="270" r:id="rId31"/>
    <p:sldId id="280" r:id="rId32"/>
    <p:sldId id="289" r:id="rId3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alfour, Lloyd D" initials="BLD" lastIdx="2" clrIdx="0">
    <p:extLst>
      <p:ext uri="{19B8F6BF-5375-455C-9EA6-DF929625EA0E}">
        <p15:presenceInfo xmlns:p15="http://schemas.microsoft.com/office/powerpoint/2012/main" userId="S-1-5-21-484763869-1637723038-1801674531-194921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72" autoAdjust="0"/>
    <p:restoredTop sz="94660"/>
  </p:normalViewPr>
  <p:slideViewPr>
    <p:cSldViewPr snapToGrid="0">
      <p:cViewPr varScale="1">
        <p:scale>
          <a:sx n="71" d="100"/>
          <a:sy n="71" d="100"/>
        </p:scale>
        <p:origin x="972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40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7-04-20T14:13:49.338" idx="1">
    <p:pos x="4948" y="202"/>
    <p:text>Later take pic of a computer and put it on this slide</p:text>
    <p:extLst mod="1">
      <p:ext uri="{C676402C-5697-4E1C-873F-D02D1690AC5C}">
        <p15:threadingInfo xmlns:p15="http://schemas.microsoft.com/office/powerpoint/2012/main" timeZoneBias="30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83FA0F-8C94-40FC-A64F-A2733A0E6DE1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E42E59-E808-412F-BAA8-50F52E83F3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262379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D47B-E16A-48CF-A945-9185A33ABC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0815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DAQ</a:t>
            </a:r>
            <a:r>
              <a:rPr lang="en-US" baseline="0" dirty="0"/>
              <a:t> Concepts page 283- [1]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B947C-E0EA-4BA8-9019-339BDD9BEDE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958974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Components</a:t>
            </a:r>
          </a:p>
          <a:p>
            <a:r>
              <a:rPr lang="en-US" dirty="0"/>
              <a:t>	Signal</a:t>
            </a:r>
            <a:r>
              <a:rPr lang="en-US" baseline="0" dirty="0"/>
              <a:t> Conditioning  ( filters and amplification)</a:t>
            </a:r>
          </a:p>
          <a:p>
            <a:r>
              <a:rPr lang="en-US" baseline="0" dirty="0"/>
              <a:t>	Components for acquiring data</a:t>
            </a:r>
          </a:p>
          <a:p>
            <a:r>
              <a:rPr lang="en-US" baseline="0" dirty="0"/>
              <a:t>	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2E59-E808-412F-BAA8-50F52E83F38C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12730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Nyquist frequency: One-half of the sample rate or</a:t>
            </a:r>
          </a:p>
          <a:p>
            <a:r>
              <a:rPr lang="en-US" dirty="0"/>
              <a:t>sampling frequency.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2E59-E808-412F-BAA8-50F52E83F38C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99741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231 mechanical</a:t>
            </a:r>
            <a:r>
              <a:rPr lang="en-US" baseline="0" dirty="0"/>
              <a:t> measurement . </a:t>
            </a:r>
            <a:r>
              <a:rPr lang="en-US" dirty="0"/>
              <a:t>I don’t know why but the mechanical</a:t>
            </a:r>
            <a:r>
              <a:rPr lang="en-US" baseline="0" dirty="0"/>
              <a:t> measurement book has a separate section of discus amplifiers ????!!!!!!! Why not have it under one section instead of splitting it into 3s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0E42E59-E808-412F-BAA8-50F52E83F38C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58444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Page 288 section 7.8( Analog I/O communication) to 7.9( Digital I/O communication).</a:t>
            </a:r>
            <a:r>
              <a:rPr lang="en-US" baseline="0" dirty="0"/>
              <a:t> is 1 section that is two paragraphs on this Mechanical measurement</a:t>
            </a:r>
          </a:p>
          <a:p>
            <a:endParaRPr lang="en-US" baseline="0" dirty="0"/>
          </a:p>
          <a:p>
            <a:r>
              <a:rPr lang="en-US" baseline="0" dirty="0"/>
              <a:t>Picture form </a:t>
            </a:r>
            <a:r>
              <a:rPr lang="en-US" baseline="0" dirty="0" err="1"/>
              <a:t>exp</a:t>
            </a:r>
            <a:r>
              <a:rPr lang="en-US" baseline="0" dirty="0"/>
              <a:t> methods page 613 pdf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B947C-E0EA-4BA8-9019-339BDD9BEDE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925544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371600" y="1143000"/>
            <a:ext cx="41148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order to</a:t>
            </a:r>
            <a:r>
              <a:rPr lang="en-US" baseline="0" dirty="0"/>
              <a:t> understand real-time DAQ, it seems that one must know real-time computing first, so I should describe real time computing and then say that real-time DAQ is just the melding of a DAQ system with a real-time computing system. </a:t>
            </a:r>
          </a:p>
          <a:p>
            <a:endParaRPr lang="en-US" baseline="0" dirty="0"/>
          </a:p>
          <a:p>
            <a:r>
              <a:rPr lang="en-US" baseline="0" dirty="0"/>
              <a:t>I found a handout that explains a little bit about real time DAQ system by using it with a kinetic inductance senor, I can use it as a  handout to help explain. </a:t>
            </a:r>
            <a:endParaRPr lang="en-US" dirty="0"/>
          </a:p>
          <a:p>
            <a:r>
              <a:rPr lang="en-US" dirty="0"/>
              <a:t>Page I-4 data</a:t>
            </a:r>
            <a:r>
              <a:rPr lang="en-US" baseline="0" dirty="0"/>
              <a:t> acquisition book</a:t>
            </a:r>
          </a:p>
          <a:p>
            <a:r>
              <a:rPr lang="en-US" dirty="0"/>
              <a:t>I can try this video from national instrument http://www.ni.com/webcast/1246/en/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9B947C-E0EA-4BA8-9019-339BDD9BEDEB}" type="slidenum">
              <a:rPr lang="en-US" smtClean="0"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27593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3C03E-8417-46A7-9DB7-636B8E78E7D3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2" descr="C:\Users\msalama\Documents\dr.vladimir\logo11.png">
            <a:extLst>
              <a:ext uri="{FF2B5EF4-FFF2-40B4-BE49-F238E27FC236}">
                <a16:creationId xmlns:a16="http://schemas.microsoft.com/office/drawing/2014/main" xmlns="" id="{81F9C2FB-C433-4ED4-8908-48D1B1D1044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2" y="290001"/>
            <a:ext cx="1791340" cy="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UAB_WORDMARK_white_tagline.png">
            <a:extLst>
              <a:ext uri="{FF2B5EF4-FFF2-40B4-BE49-F238E27FC236}">
                <a16:creationId xmlns:a16="http://schemas.microsoft.com/office/drawing/2014/main" xmlns="" id="{C071ED33-AC32-4F83-BD43-03E303384808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4" y="350110"/>
            <a:ext cx="3866633" cy="88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93555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3A3678-6577-406E-9698-BBDF3BE7A1D0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487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573AB0-BEC8-4260-BF39-415846F8EE46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9195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6DFCA1-AAF7-4BF2-A6D2-FF79704EE0DD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3487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C5919C-6898-45A8-B5F9-69342AF7003C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50325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31F71F-732E-46D2-9760-44BA030CE71B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86085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8D3EDC-D608-4147-9510-74A790839BFE}" type="datetime1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12756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A3E09F-D3A2-4C7D-AD57-88A7EA684409}" type="datetime1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78164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DD597B-2035-45A0-AC58-AE9C7A42F6A2}" type="datetime1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19868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DC6B0E-0DB0-496E-AE6E-027FDCD992F4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77891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2460D4-A6E0-4AB4-AF75-767D6068B596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718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3257DE-FEBE-4F79-AF53-E7812DF02C7A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8720F-B667-4A4D-9159-5D919725A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893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20.png"/><Relationship Id="rId4" Type="http://schemas.openxmlformats.org/officeDocument/2006/relationships/image" Target="../media/image1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hljp.edu.cn/attachment/20120831082417983.pdf" TargetMode="External"/><Relationship Id="rId2" Type="http://schemas.openxmlformats.org/officeDocument/2006/relationships/hyperlink" Target="http://www.ni.com/data-acquisition/what-is/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ni.com/data-acquisition/?cid=Paid_Search-70131000001RoxrAAC-United_States-Google_DC1_DAQ_Broad&amp;gclid=CLvssPrVs9MCFVQ2gQodxe0PmA" TargetMode="External"/><Relationship Id="rId4" Type="http://schemas.openxmlformats.org/officeDocument/2006/relationships/hyperlink" Target="http://www.auto-repair-help.com/automotive_maintenance/automotive_sensors.php" TargetMode="Externa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llaboutcircuits.com/textbook/digital/chpt-13/digital-analog-conversion/" TargetMode="External"/><Relationship Id="rId2" Type="http://schemas.openxmlformats.org/officeDocument/2006/relationships/hyperlink" Target="http://sine.ni.com/np/app/main/p/ap/daq/lang/en/pg/1/sn/n17:daq,n21:11/fmid/2998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en.wikipedia.org/wiki/Input/output" TargetMode="Externa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Real-time_computing#History" TargetMode="External"/><Relationship Id="rId2" Type="http://schemas.openxmlformats.org/officeDocument/2006/relationships/hyperlink" Target="http://www.computerhope.com/issues/ch001355.htm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s://kabru.eecs.umich.edu/papers/publications/1994/ramanathan-shin-ieee-proceedings.pdf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55431" y="4724400"/>
            <a:ext cx="8072583" cy="12490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>
                    <a:lumMod val="8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Prof. Vladimir  V. Vantsevich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Lloyd Balfour, Graduate Research Assistant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Jesse Paldan, Research Assistant</a:t>
            </a: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Vehicle and Robotics Engineering Laboratory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University of Alabama at Birmingham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-16042" y="3913943"/>
            <a:ext cx="9144000" cy="502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Week 4. Lecture 1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51" y="187849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</a:rPr>
              <a:t>Experimental Testing of Vehicles 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20B1388-0A64-411E-BD7C-F72BA2339DA9}"/>
              </a:ext>
            </a:extLst>
          </p:cNvPr>
          <p:cNvSpPr/>
          <p:nvPr/>
        </p:nvSpPr>
        <p:spPr>
          <a:xfrm>
            <a:off x="919413" y="2946830"/>
            <a:ext cx="7343677" cy="9541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DAQ for Measuring Electrical Signals and</a:t>
            </a:r>
          </a:p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Recording Experimental Data in a Computer 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7091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172277" y="967408"/>
            <a:ext cx="8547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DAQ Device:</a:t>
            </a:r>
            <a:endParaRPr lang="en-US" sz="2800" b="1" dirty="0"/>
          </a:p>
          <a:p>
            <a:r>
              <a:rPr lang="en-US" sz="2800" dirty="0"/>
              <a:t>The DAQ devices behaves as the interface between the computer and the signals from the external source (</a:t>
            </a:r>
            <a:r>
              <a:rPr lang="en-US" sz="2800" dirty="0" err="1"/>
              <a:t>i.e</a:t>
            </a:r>
            <a:r>
              <a:rPr lang="en-US" sz="2800" dirty="0"/>
              <a:t> input from the sensor) [1]. </a:t>
            </a:r>
          </a:p>
          <a:p>
            <a:endParaRPr lang="en-US" sz="28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7" y="3614736"/>
            <a:ext cx="4576461" cy="229573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25277" y="3924193"/>
            <a:ext cx="3390073" cy="170953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11975" y="5910469"/>
            <a:ext cx="5088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6: Medium-Channel-Count DAQ system [4]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36052" y="5910469"/>
            <a:ext cx="360459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7: High Channel-Count DAQ system [4]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3333A486-F76D-4ABB-BCF6-8FC63EDB98A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3448542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11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l="531"/>
          <a:stretch/>
        </p:blipFill>
        <p:spPr>
          <a:xfrm>
            <a:off x="843379" y="2769833"/>
            <a:ext cx="6887349" cy="3437914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44490" y="6227855"/>
            <a:ext cx="66722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8: Picture of a desktop computer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1D91F065-0106-42D6-BB28-326970AC04B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19776CE3-E98E-4E0D-9A7A-FE5CEBECB83C}"/>
              </a:ext>
            </a:extLst>
          </p:cNvPr>
          <p:cNvSpPr txBox="1"/>
          <p:nvPr/>
        </p:nvSpPr>
        <p:spPr>
          <a:xfrm>
            <a:off x="172277" y="967408"/>
            <a:ext cx="8547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Computer</a:t>
            </a:r>
          </a:p>
          <a:p>
            <a:r>
              <a:rPr lang="en-US" sz="2800" dirty="0"/>
              <a:t>The computer’s role is to control the operation of the DAQ device while  processing, visualizing and storing the measurement data [1]. </a:t>
            </a:r>
          </a:p>
          <a:p>
            <a:endParaRPr lang="en-US" sz="2800" b="1" u="sng" dirty="0"/>
          </a:p>
        </p:txBody>
      </p:sp>
    </p:spTree>
    <p:extLst>
      <p:ext uri="{BB962C8B-B14F-4D97-AF65-F5344CB8AC3E}">
        <p14:creationId xmlns:p14="http://schemas.microsoft.com/office/powerpoint/2010/main" val="2938195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38538" y="1267475"/>
            <a:ext cx="8746435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/>
              <a:t>Analog signals require some form of signal conditioning to accurately be interfaced with a digital system [2]. </a:t>
            </a:r>
          </a:p>
          <a:p>
            <a:endParaRPr lang="en-US" sz="2700" dirty="0"/>
          </a:p>
          <a:p>
            <a:r>
              <a:rPr lang="en-US" sz="2700" dirty="0"/>
              <a:t>Conditioning a signal is manipulating the signal in order to prepare the signal for the next stage in processing (i.e. removing noise) [5].</a:t>
            </a:r>
          </a:p>
          <a:p>
            <a:endParaRPr lang="en-US" sz="2700" dirty="0"/>
          </a:p>
          <a:p>
            <a:r>
              <a:rPr lang="en-US" sz="2700" dirty="0"/>
              <a:t>This causes a need for more components to be added that can mitigate noise .</a:t>
            </a:r>
          </a:p>
          <a:p>
            <a:endParaRPr lang="en-US" sz="2700" dirty="0"/>
          </a:p>
          <a:p>
            <a:r>
              <a:rPr lang="en-US" sz="2700" dirty="0"/>
              <a:t>The most common components that are used for this process are Filters and Amplifiers [2].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12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7501B55E-82F3-4C26-9594-75FC3D93B5C2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3150376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2277" y="967408"/>
            <a:ext cx="854765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Analog Filters:</a:t>
            </a:r>
            <a:endParaRPr lang="en-US" sz="2800" b="1" dirty="0"/>
          </a:p>
          <a:p>
            <a:r>
              <a:rPr lang="en-US" sz="2800" dirty="0"/>
              <a:t>Analog Filters are used to control the frequency content of the signal that is being sampled [2]. </a:t>
            </a:r>
          </a:p>
          <a:p>
            <a:endParaRPr lang="en-US" sz="2800" dirty="0"/>
          </a:p>
          <a:p>
            <a:r>
              <a:rPr lang="en-US" sz="2800" dirty="0"/>
              <a:t>Anti-alias Analog filters are a specific type of analog filters that remove any information above the Nyquist frequency before sampling [2]. </a:t>
            </a:r>
          </a:p>
          <a:p>
            <a:endParaRPr lang="en-US" sz="2800" dirty="0"/>
          </a:p>
          <a:p>
            <a:r>
              <a:rPr lang="en-US" sz="2800" b="1" dirty="0"/>
              <a:t>Nyquist Frequency:</a:t>
            </a:r>
          </a:p>
          <a:p>
            <a:r>
              <a:rPr lang="en-US" sz="2800" dirty="0"/>
              <a:t>One half of the sample rate or sample frequency [2]. </a:t>
            </a:r>
          </a:p>
          <a:p>
            <a:endParaRPr lang="en-US" sz="2800" dirty="0"/>
          </a:p>
          <a:p>
            <a:endParaRPr lang="en-US" sz="2800" dirty="0"/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13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676BDFE3-ADD8-47B9-A8F1-C9518900CF6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1426748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72277" y="967408"/>
            <a:ext cx="8547653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Digital Filters:</a:t>
            </a:r>
          </a:p>
          <a:p>
            <a:endParaRPr lang="en-US" sz="2800" b="1" dirty="0"/>
          </a:p>
          <a:p>
            <a:r>
              <a:rPr lang="en-US" sz="2800" dirty="0"/>
              <a:t>Digital Filters are used to control the frequency content of the signal that is being sampled, however digital filters have better performance than analog filters. </a:t>
            </a:r>
          </a:p>
          <a:p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2277" y="1616765"/>
            <a:ext cx="8799445" cy="8613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F20700D7-2D7A-4DC2-8383-2C25EECC09A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3979913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15</a:t>
            </a:fld>
            <a:endParaRPr lang="en-US"/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2A9C3F51-6E6D-4B32-932E-FF8EE3B481A6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3B3FF976-57FA-4D29-89D2-DD2727A0E972}"/>
              </a:ext>
            </a:extLst>
          </p:cNvPr>
          <p:cNvSpPr txBox="1"/>
          <p:nvPr/>
        </p:nvSpPr>
        <p:spPr>
          <a:xfrm>
            <a:off x="172277" y="967408"/>
            <a:ext cx="8547653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Amplifiers:</a:t>
            </a:r>
          </a:p>
          <a:p>
            <a:r>
              <a:rPr lang="en-US" sz="2800" dirty="0"/>
              <a:t>An amplifier is a electronic device that boost the power of an incoming signal. </a:t>
            </a:r>
          </a:p>
          <a:p>
            <a:endParaRPr lang="en-US" sz="2800" dirty="0"/>
          </a:p>
          <a:p>
            <a:r>
              <a:rPr lang="en-US" sz="2800" dirty="0"/>
              <a:t>This is carried out by changing the amount of gain present  in the amplifier.</a:t>
            </a:r>
          </a:p>
          <a:p>
            <a:endParaRPr lang="en-US" sz="2800" dirty="0"/>
          </a:p>
          <a:p>
            <a:r>
              <a:rPr lang="en-US" sz="2800" b="1" dirty="0"/>
              <a:t>Gain</a:t>
            </a:r>
          </a:p>
          <a:p>
            <a:r>
              <a:rPr lang="en-US" sz="2800" dirty="0"/>
              <a:t>The gain is the factor by which an incoming signal is multiplied by in an amplifier [6].</a:t>
            </a:r>
          </a:p>
        </p:txBody>
      </p:sp>
    </p:spTree>
    <p:extLst>
      <p:ext uri="{BB962C8B-B14F-4D97-AF65-F5344CB8AC3E}">
        <p14:creationId xmlns:p14="http://schemas.microsoft.com/office/powerpoint/2010/main" val="1444413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213899" y="2601158"/>
            <a:ext cx="7944680" cy="3639780"/>
            <a:chOff x="630963" y="1502637"/>
            <a:chExt cx="7019925" cy="2886075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630963" y="1502637"/>
              <a:ext cx="7019925" cy="2886075"/>
            </a:xfrm>
            <a:prstGeom prst="rect">
              <a:avLst/>
            </a:prstGeom>
          </p:spPr>
        </p:pic>
        <p:sp>
          <p:nvSpPr>
            <p:cNvPr id="9" name="TextBox 8"/>
            <p:cNvSpPr txBox="1"/>
            <p:nvPr/>
          </p:nvSpPr>
          <p:spPr>
            <a:xfrm>
              <a:off x="911840" y="3797376"/>
              <a:ext cx="158060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Current Source</a:t>
              </a:r>
            </a:p>
          </p:txBody>
        </p: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0" name="TextBox 9"/>
                <p:cNvSpPr txBox="1"/>
                <p:nvPr/>
              </p:nvSpPr>
              <p:spPr>
                <a:xfrm>
                  <a:off x="4571999" y="2761008"/>
                  <a:ext cx="744583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𝑅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𝑠h𝑢𝑛𝑡</m:t>
                            </m:r>
                          </m:sub>
                        </m:sSub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10" name="TextBox 9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571999" y="2761008"/>
                  <a:ext cx="744583" cy="369332"/>
                </a:xfrm>
                <a:prstGeom prst="rect">
                  <a:avLst/>
                </a:prstGeom>
                <a:blipFill>
                  <a:blip r:embed="rId3"/>
                  <a:stretch>
                    <a:fillRect r="-4098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1" name="TextBox 10"/>
                <p:cNvSpPr txBox="1"/>
                <p:nvPr/>
              </p:nvSpPr>
              <p:spPr>
                <a:xfrm>
                  <a:off x="5904411" y="2761008"/>
                  <a:ext cx="796835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sz="2000" i="1" smtClean="0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𝐸</m:t>
                            </m:r>
                          </m:e>
                          <m:sub>
                            <m:r>
                              <a:rPr lang="en-US" sz="2000" b="0" i="1" smtClean="0">
                                <a:latin typeface="Cambria Math" panose="02040503050406030204" pitchFamily="18" charset="0"/>
                              </a:rPr>
                              <m:t>𝑜</m:t>
                            </m:r>
                          </m:sub>
                        </m:sSub>
                      </m:oMath>
                    </m:oMathPara>
                  </a14:m>
                  <a:endParaRPr lang="en-US" sz="2000" dirty="0"/>
                </a:p>
              </p:txBody>
            </p:sp>
          </mc:Choice>
          <mc:Fallback xmlns="">
            <p:sp>
              <p:nvSpPr>
                <p:cNvPr id="11" name="TextBox 10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904411" y="2761008"/>
                  <a:ext cx="796835" cy="400110"/>
                </a:xfrm>
                <a:prstGeom prst="rect">
                  <a:avLst/>
                </a:prstGeom>
                <a:blipFill>
                  <a:blip r:embed="rId4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12" name="TextBox 11"/>
                <p:cNvSpPr txBox="1"/>
                <p:nvPr/>
              </p:nvSpPr>
              <p:spPr>
                <a:xfrm>
                  <a:off x="3219995" y="2391676"/>
                  <a:ext cx="705393" cy="46166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oMath>
                    </m:oMathPara>
                  </a14:m>
                  <a:endParaRPr lang="en-US" sz="2400" dirty="0"/>
                </a:p>
              </p:txBody>
            </p:sp>
          </mc:Choice>
          <mc:Fallback xmlns="">
            <p:sp>
              <p:nvSpPr>
                <p:cNvPr id="12" name="TextBox 11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219995" y="2391676"/>
                  <a:ext cx="705393" cy="461665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3" name="TextBox 12"/>
            <p:cNvSpPr txBox="1"/>
            <p:nvPr/>
          </p:nvSpPr>
          <p:spPr>
            <a:xfrm>
              <a:off x="5653658" y="3822486"/>
              <a:ext cx="18157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/>
                <a:t>Interface to DAS</a:t>
              </a:r>
            </a:p>
          </p:txBody>
        </p:sp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16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05022" y="6232061"/>
            <a:ext cx="57607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9: Basic shunt resistor circuit [2] 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xmlns="" id="{CCDE5075-3F2B-487E-AACD-0B19A473A1D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xmlns="" id="{CC85D09F-32C2-4AF0-B58B-A5A0E070E2AF}"/>
              </a:ext>
            </a:extLst>
          </p:cNvPr>
          <p:cNvSpPr txBox="1"/>
          <p:nvPr/>
        </p:nvSpPr>
        <p:spPr>
          <a:xfrm>
            <a:off x="172277" y="967408"/>
            <a:ext cx="85476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Shunt Resistor:</a:t>
            </a:r>
          </a:p>
          <a:p>
            <a:r>
              <a:rPr lang="en-US" sz="2800" dirty="0"/>
              <a:t>It is an electric circuit that convert current signals into voltage signals by using a shunt resistor [2].  </a:t>
            </a:r>
          </a:p>
          <a:p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59023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17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4420" y="2840851"/>
            <a:ext cx="6153661" cy="3632046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172275" y="6462034"/>
            <a:ext cx="77199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10: Picture of a circuit applying a null offset voltage [2]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B16B87D0-17A5-4D81-8760-46E6FB00DE4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xmlns="" id="{9205C532-F345-41C7-A263-BF6FCF93CF31}"/>
              </a:ext>
            </a:extLst>
          </p:cNvPr>
          <p:cNvSpPr txBox="1"/>
          <p:nvPr/>
        </p:nvSpPr>
        <p:spPr>
          <a:xfrm>
            <a:off x="172277" y="967408"/>
            <a:ext cx="8890242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Offset Nulling Circuit:</a:t>
            </a:r>
          </a:p>
          <a:p>
            <a:r>
              <a:rPr lang="en-US" sz="2800" dirty="0"/>
              <a:t>This type of circuit is used to subtract a small voltage from a signal as to zero out the transducer output signal [2]. </a:t>
            </a:r>
          </a:p>
          <a:p>
            <a:endParaRPr lang="en-US" sz="2800" dirty="0"/>
          </a:p>
          <a:p>
            <a:endParaRPr lang="en-US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xmlns="" id="{5860B6EA-2682-40B1-9522-76414240AE30}"/>
                  </a:ext>
                </a:extLst>
              </p:cNvPr>
              <p:cNvSpPr/>
              <p:nvPr/>
            </p:nvSpPr>
            <p:spPr>
              <a:xfrm>
                <a:off x="6450224" y="2840851"/>
                <a:ext cx="2623350" cy="310854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sz="2800" dirty="0"/>
                  <a:t>This is accomplished by using a trim potentiometer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8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𝑅</m:t>
                        </m:r>
                      </m:e>
                      <m:sub>
                        <m:r>
                          <a:rPr lang="en-US" sz="2800" i="1">
                            <a:latin typeface="Cambria Math" panose="02040503050406030204" pitchFamily="18" charset="0"/>
                          </a:rPr>
                          <m:t>𝑛𝑢𝑙𝑙</m:t>
                        </m:r>
                      </m:sub>
                    </m:sSub>
                  </m:oMath>
                </a14:m>
                <a:r>
                  <a:rPr lang="en-US" sz="2800" dirty="0"/>
                  <a:t>) coupled to a bridge circuit [2].</a:t>
                </a:r>
              </a:p>
            </p:txBody>
          </p:sp>
        </mc:Choice>
        <mc:Fallback xmlns="">
          <p:sp>
            <p:nvSpPr>
              <p:cNvPr id="2" name="Rectangle 1">
                <a:extLst>
                  <a:ext uri="{FF2B5EF4-FFF2-40B4-BE49-F238E27FC236}">
                    <a16:creationId xmlns:a16="http://schemas.microsoft.com/office/drawing/2014/main" id="{5860B6EA-2682-40B1-9522-76414240AE30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450224" y="2840851"/>
                <a:ext cx="2623350" cy="3108543"/>
              </a:xfrm>
              <a:prstGeom prst="rect">
                <a:avLst/>
              </a:prstGeom>
              <a:blipFill>
                <a:blip r:embed="rId3"/>
                <a:stretch>
                  <a:fillRect l="-4651" t="-1961" r="-5349" b="-45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8400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18</a:t>
            </a:fld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2277" y="2783290"/>
            <a:ext cx="4659034" cy="377302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90729" y="6488668"/>
            <a:ext cx="6172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11: Picture of a four-channel  Multiplexer [2]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88602" y="3284805"/>
            <a:ext cx="3598198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A/D (Analog/Digital) converters will be discussed later on in the slides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BBA416BA-768D-4978-9B5D-8563649F552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AD1EFF76-97FF-44F9-85A6-A0DB1E3C5AC1}"/>
              </a:ext>
            </a:extLst>
          </p:cNvPr>
          <p:cNvSpPr txBox="1"/>
          <p:nvPr/>
        </p:nvSpPr>
        <p:spPr>
          <a:xfrm>
            <a:off x="172277" y="967408"/>
            <a:ext cx="854765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Multiplexer:</a:t>
            </a:r>
          </a:p>
          <a:p>
            <a:r>
              <a:rPr lang="en-US" sz="2800" dirty="0"/>
              <a:t>A Multiplexer is a device that switches between connections one at a time of multiple signals connected to a single A/D converter [2]. </a:t>
            </a:r>
          </a:p>
        </p:txBody>
      </p:sp>
    </p:spTree>
    <p:extLst>
      <p:ext uri="{BB962C8B-B14F-4D97-AF65-F5344CB8AC3E}">
        <p14:creationId xmlns:p14="http://schemas.microsoft.com/office/powerpoint/2010/main" val="3446683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16666" y="1156028"/>
            <a:ext cx="271669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A/D Converter</a:t>
            </a:r>
            <a:endParaRPr lang="en-US" sz="2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19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172276" y="1853150"/>
            <a:ext cx="427155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Converts an analog signal to a digital signal [2].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33390" y="1156028"/>
            <a:ext cx="37233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D/A Converter</a:t>
            </a:r>
            <a:endParaRPr lang="en-US" sz="2800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 flipH="1">
            <a:off x="4419602" y="1118587"/>
            <a:ext cx="24227" cy="5588493"/>
          </a:xfrm>
          <a:prstGeom prst="line">
            <a:avLst/>
          </a:prstGeom>
          <a:ln w="3492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656959" y="1868140"/>
            <a:ext cx="423846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Converts a digital signal to an analog signal [2].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7749" y="3333220"/>
            <a:ext cx="3876675" cy="260985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5554" y="3285595"/>
            <a:ext cx="3781425" cy="2657475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72276" y="5872053"/>
            <a:ext cx="4107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12: Block diagram of an A/D Converter [7]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797017" y="5854297"/>
            <a:ext cx="42199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13: Block diagram of a D/A Converter [7]</a:t>
            </a:r>
          </a:p>
        </p:txBody>
      </p: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0910C42-D084-4088-86A8-2A4C6CEC46B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2874744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1752600" y="1828800"/>
            <a:ext cx="7086600" cy="3565388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/>
            <a:r>
              <a:rPr lang="en-US" sz="3200" dirty="0">
                <a:cs typeface="Times New Roman" panose="02020603050405020304" pitchFamily="18" charset="0"/>
              </a:rPr>
              <a:t>DAQ Concepts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DAQ Structures</a:t>
            </a: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  <a:p>
            <a:pPr lvl="1"/>
            <a:r>
              <a:rPr lang="en-US" sz="3200" dirty="0" err="1">
                <a:cs typeface="Times New Roman" panose="02020603050405020304" pitchFamily="18" charset="0"/>
              </a:rPr>
              <a:t>Input/Output</a:t>
            </a:r>
            <a:endParaRPr lang="en-US" sz="3200" dirty="0">
              <a:cs typeface="Times New Roman" panose="02020603050405020304" pitchFamily="18" charset="0"/>
            </a:endParaRPr>
          </a:p>
          <a:p>
            <a:pPr lvl="1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2FB0DBA-E367-4749-AABD-42031F17680F}" type="slidenum">
              <a:rPr lang="en-US" smtClean="0"/>
              <a:t>2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EA9AC13E-F9AA-4D5E-A32B-4AD32E89F28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3200" kern="1200">
                <a:solidFill>
                  <a:schemeClr val="tx1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en-US" dirty="0"/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2871044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48064" y="1275516"/>
            <a:ext cx="7160549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Digital </a:t>
            </a:r>
            <a:r>
              <a:rPr lang="en-US" sz="2800" b="1" u="sng" dirty="0" err="1"/>
              <a:t>Input/Output</a:t>
            </a:r>
            <a:r>
              <a:rPr lang="en-US" sz="2800" b="1" u="sng" dirty="0"/>
              <a:t> Lines:</a:t>
            </a:r>
          </a:p>
          <a:p>
            <a:endParaRPr lang="en-US" sz="2800" b="1" dirty="0"/>
          </a:p>
          <a:p>
            <a:r>
              <a:rPr lang="en-US" sz="2800" dirty="0"/>
              <a:t>Digital </a:t>
            </a:r>
            <a:r>
              <a:rPr lang="en-US" sz="2800" dirty="0" err="1"/>
              <a:t>Input/Output</a:t>
            </a:r>
            <a:r>
              <a:rPr lang="en-US" sz="2800" dirty="0"/>
              <a:t> (I/O) Lines are used to communicate between instruments, control relays (to power the equipment on or off), or to indicate the status of a device [2].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20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1F99E8DC-1517-4670-AEB7-BCBF1910945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330807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21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5AD3C849-8637-4102-A8B7-A7CCB24E9F5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4E48B4CC-E767-49F4-9753-3A65C55D0D15}"/>
              </a:ext>
            </a:extLst>
          </p:cNvPr>
          <p:cNvSpPr txBox="1"/>
          <p:nvPr/>
        </p:nvSpPr>
        <p:spPr>
          <a:xfrm>
            <a:off x="248064" y="1275516"/>
            <a:ext cx="716054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Closed-Loop Controller:</a:t>
            </a:r>
          </a:p>
          <a:p>
            <a:endParaRPr lang="en-US" sz="2800" b="1" dirty="0"/>
          </a:p>
          <a:p>
            <a:r>
              <a:rPr lang="en-US" sz="2800" dirty="0"/>
              <a:t>A Closed-Loop Controller is a controller that is used to compare the states of a process (as determined through the value of a measured variable) with the value of a set condition and being able to take appropriate action to reduce the difference in the value of the two [2]. </a:t>
            </a:r>
          </a:p>
        </p:txBody>
      </p:sp>
    </p:spTree>
    <p:extLst>
      <p:ext uri="{BB962C8B-B14F-4D97-AF65-F5344CB8AC3E}">
        <p14:creationId xmlns:p14="http://schemas.microsoft.com/office/powerpoint/2010/main" val="332370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22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324678" y="1261146"/>
            <a:ext cx="849464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Input/output:</a:t>
            </a:r>
          </a:p>
          <a:p>
            <a:r>
              <a:rPr lang="en-US" sz="2800" dirty="0"/>
              <a:t>Defined as the communication between an information processing system (e.g. computer or human) and an external source (e.g. another computer, sensor, mouse, keyboard, etc…) [8]. </a:t>
            </a:r>
          </a:p>
          <a:p>
            <a:endParaRPr lang="en-US" sz="2800" dirty="0"/>
          </a:p>
          <a:p>
            <a:r>
              <a:rPr lang="en-US" sz="2800" b="1" u="sng" dirty="0"/>
              <a:t>I/O Devices:</a:t>
            </a:r>
          </a:p>
          <a:p>
            <a:r>
              <a:rPr lang="en-US" sz="2800" dirty="0"/>
              <a:t>The pieces of hardware or devices that are used as a means of communicating information to and from a processing system [8]. </a:t>
            </a:r>
          </a:p>
          <a:p>
            <a:endParaRPr lang="en-US" sz="2800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98207F75-6327-4B16-A666-D9133B0A8716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 err="1">
                <a:cs typeface="Times New Roman" panose="02020603050405020304" pitchFamily="18" charset="0"/>
              </a:rPr>
              <a:t>Input/Output</a:t>
            </a:r>
            <a:endParaRPr lang="en-US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86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23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174" y="1209338"/>
            <a:ext cx="8388626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Input devices vs Output devices:</a:t>
            </a:r>
            <a:endParaRPr lang="en-US" sz="2800" u="sng" dirty="0"/>
          </a:p>
          <a:p>
            <a:r>
              <a:rPr lang="en-US" sz="2800" dirty="0"/>
              <a:t>The main differences between an input device from an output devices are:</a:t>
            </a:r>
          </a:p>
          <a:p>
            <a:r>
              <a:rPr lang="en-US" sz="2800" dirty="0"/>
              <a:t>Input devices send data to another device while not being able to receive data from another device [9].</a:t>
            </a:r>
          </a:p>
          <a:p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1415914" y="4466147"/>
            <a:ext cx="29241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Keyboards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Gas pedals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Brakes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Mouse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64470" y="3840828"/>
            <a:ext cx="2054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Examples: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340088" y="4466147"/>
            <a:ext cx="2862471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Ignition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Buttons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Touch screen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Shift lever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AA4052ED-8DAC-4F5E-A7D9-2B1C35AC579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 err="1">
                <a:cs typeface="Times New Roman" panose="02020603050405020304" pitchFamily="18" charset="0"/>
              </a:rPr>
              <a:t>Input/Output</a:t>
            </a:r>
            <a:endParaRPr lang="en-US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84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24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98174" y="1209338"/>
            <a:ext cx="8388626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Input devices vs Output devices:</a:t>
            </a:r>
            <a:endParaRPr lang="en-US" sz="2800" u="sng" dirty="0"/>
          </a:p>
          <a:p>
            <a:r>
              <a:rPr lang="en-US" sz="2800" dirty="0"/>
              <a:t>Output devices receive data from another device but cannot send data to another device [9]. </a:t>
            </a:r>
          </a:p>
          <a:p>
            <a:endParaRPr lang="en-US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457126" y="4466147"/>
            <a:ext cx="450549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Monitor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Speakers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HUD (heads up display)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LED/ Headlights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64470" y="3840828"/>
            <a:ext cx="205408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/>
              <a:t>Examples: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032547" y="4466147"/>
            <a:ext cx="3482803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Speedometer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Haptic feedback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Vibrations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Artificial speech 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AA4052ED-8DAC-4F5E-A7D9-2B1C35AC579C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 err="1">
                <a:cs typeface="Times New Roman" panose="02020603050405020304" pitchFamily="18" charset="0"/>
              </a:rPr>
              <a:t>Input/Output</a:t>
            </a:r>
            <a:endParaRPr lang="en-US" sz="3200" dirty="0"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0210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25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390432" y="1275934"/>
            <a:ext cx="8296368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Real time DAQ:</a:t>
            </a:r>
          </a:p>
          <a:p>
            <a:r>
              <a:rPr lang="en-US" sz="2800" dirty="0"/>
              <a:t>Real-Time DAQ is the melding of data acquisition and real-time computing.</a:t>
            </a:r>
          </a:p>
          <a:p>
            <a:r>
              <a:rPr lang="en-US" sz="2800" dirty="0"/>
              <a:t>In order to understand real-time DAQ, an understanding of real-time computing is needed.</a:t>
            </a:r>
          </a:p>
          <a:p>
            <a:endParaRPr lang="en-US" sz="2800" dirty="0"/>
          </a:p>
          <a:p>
            <a:r>
              <a:rPr lang="en-US" sz="2800" b="1" u="sng" dirty="0"/>
              <a:t>Real-time computing:</a:t>
            </a:r>
          </a:p>
          <a:p>
            <a:r>
              <a:rPr lang="en-US" sz="2800" dirty="0"/>
              <a:t>Real-Time Computing is when hardware and software systems and or devices are subjected to a real-time constraints, (commonly referred to as deadlines) [10].</a:t>
            </a:r>
          </a:p>
          <a:p>
            <a:r>
              <a:rPr lang="en-US" sz="2800" dirty="0"/>
              <a:t>   </a:t>
            </a:r>
          </a:p>
          <a:p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65DD018F-14CB-475E-BB6C-EB01EFF64D4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</p:spTree>
    <p:extLst>
      <p:ext uri="{BB962C8B-B14F-4D97-AF65-F5344CB8AC3E}">
        <p14:creationId xmlns:p14="http://schemas.microsoft.com/office/powerpoint/2010/main" val="3495503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26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84313" y="1334997"/>
            <a:ext cx="837537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Real-time computing:</a:t>
            </a:r>
            <a:endParaRPr lang="en-US" sz="2800" u="sng" dirty="0"/>
          </a:p>
          <a:p>
            <a:r>
              <a:rPr lang="en-US" sz="2800" dirty="0"/>
              <a:t>There are three major components that characterize real-time systems: time, reliability, and the environment [11]. </a:t>
            </a:r>
          </a:p>
        </p:txBody>
      </p:sp>
      <p:sp>
        <p:nvSpPr>
          <p:cNvPr id="6" name="Oval 5"/>
          <p:cNvSpPr/>
          <p:nvPr/>
        </p:nvSpPr>
        <p:spPr>
          <a:xfrm>
            <a:off x="3319563" y="3499468"/>
            <a:ext cx="2622942" cy="845673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Real Time</a:t>
            </a:r>
          </a:p>
        </p:txBody>
      </p:sp>
      <p:sp>
        <p:nvSpPr>
          <p:cNvPr id="10" name="Rectangle 9"/>
          <p:cNvSpPr/>
          <p:nvPr/>
        </p:nvSpPr>
        <p:spPr>
          <a:xfrm>
            <a:off x="762000" y="5454651"/>
            <a:ext cx="1587500" cy="90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Time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3678011" y="5454651"/>
            <a:ext cx="1906046" cy="90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Reliability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457950" y="5454651"/>
            <a:ext cx="2275233" cy="9017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/>
              <a:t>Environment</a:t>
            </a:r>
          </a:p>
        </p:txBody>
      </p:sp>
      <p:cxnSp>
        <p:nvCxnSpPr>
          <p:cNvPr id="14" name="Straight Connector 13"/>
          <p:cNvCxnSpPr>
            <a:cxnSpLocks/>
            <a:stCxn id="6" idx="2"/>
            <a:endCxn id="10" idx="0"/>
          </p:cNvCxnSpPr>
          <p:nvPr/>
        </p:nvCxnSpPr>
        <p:spPr>
          <a:xfrm flipH="1">
            <a:off x="1555750" y="3922305"/>
            <a:ext cx="1763813" cy="15323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>
            <a:cxnSpLocks/>
            <a:stCxn id="6" idx="4"/>
            <a:endCxn id="11" idx="0"/>
          </p:cNvCxnSpPr>
          <p:nvPr/>
        </p:nvCxnSpPr>
        <p:spPr>
          <a:xfrm>
            <a:off x="4631034" y="4345141"/>
            <a:ext cx="0" cy="11095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>
            <a:cxnSpLocks/>
            <a:stCxn id="6" idx="6"/>
            <a:endCxn id="12" idx="0"/>
          </p:cNvCxnSpPr>
          <p:nvPr/>
        </p:nvCxnSpPr>
        <p:spPr>
          <a:xfrm>
            <a:off x="5942505" y="3922305"/>
            <a:ext cx="1653062" cy="1532346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">
            <a:extLst>
              <a:ext uri="{FF2B5EF4-FFF2-40B4-BE49-F238E27FC236}">
                <a16:creationId xmlns:a16="http://schemas.microsoft.com/office/drawing/2014/main" xmlns="" id="{93C7DE4F-619A-42E8-9D51-E9C2FDF6743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</p:spTree>
    <p:extLst>
      <p:ext uri="{BB962C8B-B14F-4D97-AF65-F5344CB8AC3E}">
        <p14:creationId xmlns:p14="http://schemas.microsoft.com/office/powerpoint/2010/main" val="2515231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27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2055" y="1115111"/>
            <a:ext cx="884755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Time:</a:t>
            </a:r>
            <a:endParaRPr lang="en-US" sz="2800" u="sng" dirty="0"/>
          </a:p>
          <a:p>
            <a:r>
              <a:rPr lang="en-US" sz="2800" dirty="0"/>
              <a:t>Time is not only the most important aspect of a real-time system, but also the most precious resource to manage.</a:t>
            </a:r>
          </a:p>
          <a:p>
            <a:endParaRPr lang="en-US" sz="2800" dirty="0"/>
          </a:p>
          <a:p>
            <a:r>
              <a:rPr lang="en-US" sz="2800" dirty="0"/>
              <a:t>The reason time is so important is that the accuracy of the measurement depends not only on the accuracy of the measurement but when it was measured.</a:t>
            </a:r>
          </a:p>
          <a:p>
            <a:r>
              <a:rPr lang="en-US" sz="2800" dirty="0"/>
              <a:t> </a:t>
            </a:r>
          </a:p>
          <a:p>
            <a:r>
              <a:rPr lang="en-US" sz="2800" dirty="0"/>
              <a:t>The measured value must be taken and outputted into in a certain amount of time (commonly referred to as deadline) in order to be considered a real-time system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6F6D5BA-CBDB-4F26-BFB7-DFAD97AB12A9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</p:spTree>
    <p:extLst>
      <p:ext uri="{BB962C8B-B14F-4D97-AF65-F5344CB8AC3E}">
        <p14:creationId xmlns:p14="http://schemas.microsoft.com/office/powerpoint/2010/main" val="2727935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28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258864" y="1267086"/>
            <a:ext cx="80789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Reliability:</a:t>
            </a:r>
            <a:endParaRPr lang="en-US" sz="2800" dirty="0"/>
          </a:p>
          <a:p>
            <a:r>
              <a:rPr lang="en-US" sz="2800" dirty="0"/>
              <a:t>Reliability of the system is crucial due to error developing in the measured data that can cause false values.</a:t>
            </a:r>
          </a:p>
          <a:p>
            <a:endParaRPr lang="en-US" sz="2800" dirty="0"/>
          </a:p>
          <a:p>
            <a:r>
              <a:rPr lang="en-US" sz="2800" dirty="0"/>
              <a:t>Failure of a real-time system can have detrimental effects, for example: incorrect part selected for a device, economical loss, possible loss of humans lives, etc.… [11]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6A7921B7-432A-4054-95EC-F91B74E2772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</p:spTree>
    <p:extLst>
      <p:ext uri="{BB962C8B-B14F-4D97-AF65-F5344CB8AC3E}">
        <p14:creationId xmlns:p14="http://schemas.microsoft.com/office/powerpoint/2010/main" val="186463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29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355888" y="1228725"/>
            <a:ext cx="8330912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Environment:</a:t>
            </a:r>
            <a:endParaRPr lang="en-US" sz="2800" u="sng" dirty="0"/>
          </a:p>
          <a:p>
            <a:r>
              <a:rPr lang="en-US" sz="2800" dirty="0"/>
              <a:t>The environment that the computer operates is an important component for any real-time system [11].</a:t>
            </a:r>
          </a:p>
          <a:p>
            <a:endParaRPr lang="en-US" sz="2800" dirty="0"/>
          </a:p>
          <a:p>
            <a:r>
              <a:rPr lang="en-US" sz="2800" dirty="0"/>
              <a:t>For example, consider a drive by wire throttle system:</a:t>
            </a:r>
          </a:p>
          <a:p>
            <a:endParaRPr lang="en-US" sz="2800" dirty="0"/>
          </a:p>
          <a:p>
            <a:r>
              <a:rPr lang="en-US" sz="2800" dirty="0"/>
              <a:t>The drive by wire system coupled with a computer is a real-time system, however if the real-time system is not implemented in a automobile then the real-time system is useless [11].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8BF4B262-5626-402D-ABFE-8F8FC3E2AD2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Real-Time DAQ</a:t>
            </a:r>
          </a:p>
        </p:txBody>
      </p:sp>
    </p:spTree>
    <p:extLst>
      <p:ext uri="{BB962C8B-B14F-4D97-AF65-F5344CB8AC3E}">
        <p14:creationId xmlns:p14="http://schemas.microsoft.com/office/powerpoint/2010/main" val="275322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96919" y="1130888"/>
            <a:ext cx="856090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u="sng" dirty="0"/>
              <a:t>DAQ (Data-Acquisition): </a:t>
            </a:r>
          </a:p>
          <a:p>
            <a:r>
              <a:rPr lang="en-US" sz="2700" dirty="0"/>
              <a:t>Data Acquisition is the process of measuring an electrical or physical quantity (e.g. temperature, pressure, voltage, force, </a:t>
            </a:r>
            <a:r>
              <a:rPr lang="en-US" sz="2700" dirty="0" err="1"/>
              <a:t>etc</a:t>
            </a:r>
            <a:r>
              <a:rPr lang="en-US" sz="2700" dirty="0"/>
              <a:t>…) with a computer [1]. </a:t>
            </a:r>
          </a:p>
          <a:p>
            <a:endParaRPr lang="en-US" sz="2700" dirty="0"/>
          </a:p>
          <a:p>
            <a:r>
              <a:rPr lang="en-US" sz="2700" b="1" u="sng"/>
              <a:t>DAQ system:</a:t>
            </a:r>
            <a:endParaRPr lang="en-US" sz="2700" b="1" u="sng" dirty="0"/>
          </a:p>
          <a:p>
            <a:r>
              <a:rPr lang="en-US" sz="2700" dirty="0"/>
              <a:t>It is the section of a measurement system that quantifies and stores data [2]. </a:t>
            </a:r>
          </a:p>
          <a:p>
            <a:endParaRPr lang="en-US" sz="2700" dirty="0"/>
          </a:p>
          <a:p>
            <a:r>
              <a:rPr lang="en-US" sz="2700" dirty="0"/>
              <a:t>Computer biased DAQ systems are hybrid systems that combines a DAQ instrument with the microprocessor and  the interface of capability of a PC (personal computer) [2].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3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1ACE7580-79E7-4C8B-A17F-5530E7A7596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Concepts</a:t>
            </a:r>
          </a:p>
        </p:txBody>
      </p:sp>
    </p:spTree>
    <p:extLst>
      <p:ext uri="{BB962C8B-B14F-4D97-AF65-F5344CB8AC3E}">
        <p14:creationId xmlns:p14="http://schemas.microsoft.com/office/powerpoint/2010/main" val="20938999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30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291548" y="1007514"/>
            <a:ext cx="8733182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[1] National Instruments. </a:t>
            </a:r>
            <a:r>
              <a:rPr lang="en-US" sz="2200" i="1" dirty="0"/>
              <a:t>What is Data Acquisition.</a:t>
            </a:r>
            <a:r>
              <a:rPr lang="en-US" sz="2200" dirty="0"/>
              <a:t> 2017. Retrieved from: </a:t>
            </a:r>
            <a:r>
              <a:rPr lang="en-US" sz="2200" dirty="0">
                <a:hlinkClick r:id="rId2"/>
              </a:rPr>
              <a:t>http://www.ni.com/data-acquisition/what-is/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[2] R. Figliola and D. Beasley. </a:t>
            </a:r>
            <a:r>
              <a:rPr lang="en-US" sz="2200" i="1" dirty="0"/>
              <a:t>Theory and design for mechanical measurements</a:t>
            </a:r>
            <a:r>
              <a:rPr lang="en-US" sz="2200" dirty="0"/>
              <a:t>, 5</a:t>
            </a:r>
            <a:r>
              <a:rPr lang="en-US" sz="2200" baseline="30000" dirty="0"/>
              <a:t>th</a:t>
            </a:r>
            <a:r>
              <a:rPr lang="en-US" sz="2200" dirty="0"/>
              <a:t>  edition. New Jersey: J. Wiley &amp; Sons, </a:t>
            </a:r>
            <a:r>
              <a:rPr lang="en-US" sz="2200" dirty="0" err="1"/>
              <a:t>Ic</a:t>
            </a:r>
            <a:r>
              <a:rPr lang="en-US" sz="2200" dirty="0"/>
              <a:t>., 2011. Retrieved from: </a:t>
            </a:r>
            <a:r>
              <a:rPr lang="en-US" sz="2200" dirty="0">
                <a:hlinkClick r:id="rId3"/>
              </a:rPr>
              <a:t>http://www.hljp.edu.cn/attachment/20120831082417983.pdf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[3] M. Davidson. </a:t>
            </a:r>
            <a:r>
              <a:rPr lang="en-US" sz="2200" i="1" dirty="0"/>
              <a:t>Automotive Sensors.</a:t>
            </a:r>
            <a:r>
              <a:rPr lang="en-US" sz="2200" dirty="0"/>
              <a:t> “Mark’s Corner-Auto Repair Help”. 2002. Retrieved from: </a:t>
            </a:r>
            <a:r>
              <a:rPr lang="en-US" sz="2200" dirty="0">
                <a:hlinkClick r:id="rId4"/>
              </a:rPr>
              <a:t>http://www.auto-repair-help.com/automotive_maintenance/automotive_sensors.php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[4] National Instrument. </a:t>
            </a:r>
            <a:r>
              <a:rPr lang="en-US" sz="2200" i="1" dirty="0"/>
              <a:t>Data Acquisition. Retrieved from: </a:t>
            </a:r>
            <a:r>
              <a:rPr lang="en-US" sz="2200" i="1" dirty="0">
                <a:hlinkClick r:id="rId5"/>
              </a:rPr>
              <a:t>http://www.ni.com/data-acquisition/?cid=Paid_Search-70131000001RoxrAAC-United_States-Google_DC1_DAQ_Broad&amp;gclid=CLvssPrVs9MCFVQ2gQodxe0PmA</a:t>
            </a:r>
            <a:endParaRPr lang="en-US" sz="2200" i="1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C27F5FD-E97D-4C57-A6AB-8FE492122A8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68150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291548" y="1167312"/>
            <a:ext cx="8733182" cy="55092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[5] National Instruments. </a:t>
            </a:r>
            <a:r>
              <a:rPr lang="en-US" sz="2200" i="1" dirty="0"/>
              <a:t> What is a Signal Conditioning.</a:t>
            </a:r>
            <a:r>
              <a:rPr lang="en-US" sz="2200" dirty="0"/>
              <a:t> 2017. Retrieved from: </a:t>
            </a:r>
            <a:r>
              <a:rPr lang="en-US" sz="2200" dirty="0">
                <a:hlinkClick r:id="rId2"/>
              </a:rPr>
              <a:t>http://sine.ni.com/np/app/main/p/ap/daq/lang/en/pg/1/sn/n17:daq,n21:11/fmid/2998/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[6] </a:t>
            </a:r>
            <a:r>
              <a:rPr lang="en-US" sz="2200" dirty="0" err="1"/>
              <a:t>Keithley</a:t>
            </a:r>
            <a:r>
              <a:rPr lang="en-US" sz="2200" dirty="0"/>
              <a:t>. </a:t>
            </a:r>
            <a:r>
              <a:rPr lang="en-US" sz="2200" i="1" dirty="0"/>
              <a:t>Data Acquisition and Control Handbook</a:t>
            </a:r>
            <a:r>
              <a:rPr lang="en-US" sz="2200" dirty="0"/>
              <a:t>. “ A Guide to Hardware and Software for Computer-Based Measurement and Control”, 1</a:t>
            </a:r>
            <a:r>
              <a:rPr lang="en-US" sz="2200" baseline="30000" dirty="0"/>
              <a:t>st</a:t>
            </a:r>
            <a:r>
              <a:rPr lang="en-US" sz="2200" dirty="0"/>
              <a:t> edition. Cleveland, Ohio. </a:t>
            </a:r>
            <a:r>
              <a:rPr lang="en-US" sz="2200" dirty="0" err="1"/>
              <a:t>Keithley</a:t>
            </a:r>
            <a:r>
              <a:rPr lang="en-US" sz="2200" dirty="0"/>
              <a:t> Instruments Inc. 2001</a:t>
            </a:r>
          </a:p>
          <a:p>
            <a:endParaRPr lang="en-US" sz="2200" dirty="0"/>
          </a:p>
          <a:p>
            <a:r>
              <a:rPr lang="en-US" sz="2200" dirty="0"/>
              <a:t>[7] All About Circuits. </a:t>
            </a:r>
            <a:r>
              <a:rPr lang="en-US" sz="2200" i="1" dirty="0"/>
              <a:t>Introduction to Digital-Analog Conversion. </a:t>
            </a:r>
            <a:r>
              <a:rPr lang="en-US" sz="2200" dirty="0"/>
              <a:t>“Chapter 13- Digital-Analog Conversion”. 2003. Retrieved from: </a:t>
            </a:r>
            <a:r>
              <a:rPr lang="en-US" sz="2200" dirty="0">
                <a:hlinkClick r:id="rId3"/>
              </a:rPr>
              <a:t>https://www.allaboutcircuits.com/textbook/digital/chpt-13/digital-analog-conversion/#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[8] Wikipedia. </a:t>
            </a:r>
            <a:r>
              <a:rPr lang="en-US" sz="2200" i="1" dirty="0"/>
              <a:t> Input/output. </a:t>
            </a:r>
            <a:r>
              <a:rPr lang="en-US" sz="2200" dirty="0"/>
              <a:t>2017. Retrieved from: </a:t>
            </a:r>
            <a:r>
              <a:rPr lang="en-US" sz="2200" dirty="0">
                <a:hlinkClick r:id="rId4"/>
              </a:rPr>
              <a:t>https://en.wikipedia.org/wiki/Input/output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31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C80C5C38-C824-431B-B33E-B7A215CF5B9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169838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8720F-B667-4A4D-9159-5D919725AFB4}" type="slidenum">
              <a:rPr lang="en-US" smtClean="0"/>
              <a:t>32</a:t>
            </a:fld>
            <a:endParaRPr lang="en-US"/>
          </a:p>
        </p:txBody>
      </p:sp>
      <p:sp>
        <p:nvSpPr>
          <p:cNvPr id="3" name="Rectangle 2"/>
          <p:cNvSpPr/>
          <p:nvPr/>
        </p:nvSpPr>
        <p:spPr>
          <a:xfrm>
            <a:off x="291548" y="1176190"/>
            <a:ext cx="8733182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[9] Computer Hope. </a:t>
            </a:r>
            <a:r>
              <a:rPr lang="en-US" sz="2200" i="1" dirty="0"/>
              <a:t>What is the difference between an input and output device?. </a:t>
            </a:r>
            <a:r>
              <a:rPr lang="en-US" sz="2200" dirty="0"/>
              <a:t>2017. Retrieved from: </a:t>
            </a:r>
            <a:r>
              <a:rPr lang="en-US" sz="2200" dirty="0">
                <a:hlinkClick r:id="rId2"/>
              </a:rPr>
              <a:t>http://www.computerhope.com/issues/ch001355.htm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[10] Wikipedia. </a:t>
            </a:r>
            <a:r>
              <a:rPr lang="en-US" sz="2200" i="1" dirty="0"/>
              <a:t>Real-time Computing.</a:t>
            </a:r>
            <a:r>
              <a:rPr lang="en-US" sz="2200" dirty="0"/>
              <a:t> 2014. Retrieved from: </a:t>
            </a:r>
            <a:r>
              <a:rPr lang="en-US" sz="2200" dirty="0">
                <a:hlinkClick r:id="rId3"/>
              </a:rPr>
              <a:t>https://en.wikipedia.org/wiki/Real-time_computing#History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[11] </a:t>
            </a:r>
            <a:r>
              <a:rPr lang="en-US" sz="2200" dirty="0" err="1"/>
              <a:t>K.G.Shin</a:t>
            </a:r>
            <a:r>
              <a:rPr lang="en-US" sz="2200" dirty="0"/>
              <a:t> &amp; P. </a:t>
            </a:r>
            <a:r>
              <a:rPr lang="en-US" sz="2200" dirty="0" err="1"/>
              <a:t>Ramanathan</a:t>
            </a:r>
            <a:r>
              <a:rPr lang="en-US" sz="2200" dirty="0"/>
              <a:t>. </a:t>
            </a:r>
            <a:r>
              <a:rPr lang="en-US" sz="2200" i="1" dirty="0"/>
              <a:t>Real-Time Computing: A New Discipline of Computer Science and Engineering. IEEE. 1994. Retrieved from: </a:t>
            </a:r>
            <a:r>
              <a:rPr lang="en-US" sz="2200" i="1" dirty="0">
                <a:hlinkClick r:id="rId4"/>
              </a:rPr>
              <a:t>https://kabru.eecs.umich.edu/papers/publications/1994/ramanathan-shin-ieee-proceedings.pdf</a:t>
            </a:r>
            <a:endParaRPr lang="en-US" sz="2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7344245D-31D2-41A7-9222-EC3B7343D45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548656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4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27819" y="1417638"/>
            <a:ext cx="870611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dedicated microprocessor system can perform programming instruction to: measure, store data, interpret data, and provide process control without the need for interventions [2].  </a:t>
            </a:r>
          </a:p>
          <a:p>
            <a:endParaRPr lang="en-US" sz="2800" dirty="0"/>
          </a:p>
          <a:p>
            <a:r>
              <a:rPr lang="en-US" sz="2800" dirty="0"/>
              <a:t>These microprocessors have I/O (input/ output) ports that interface with other devices to measure and output instructions [2].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516F0EF3-05DD-410C-BC26-FEA54A1F6EA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Concepts</a:t>
            </a:r>
          </a:p>
        </p:txBody>
      </p:sp>
    </p:spTree>
    <p:extLst>
      <p:ext uri="{BB962C8B-B14F-4D97-AF65-F5344CB8AC3E}">
        <p14:creationId xmlns:p14="http://schemas.microsoft.com/office/powerpoint/2010/main" val="24078404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5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457200" y="1417638"/>
            <a:ext cx="867802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 interface between an external instrument (measurement device or more DAQ devices) and the PC is done either through the use of the following [2]:</a:t>
            </a:r>
          </a:p>
          <a:p>
            <a:endParaRPr lang="en-US" sz="2800" dirty="0"/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dirty="0"/>
              <a:t>I/O board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dirty="0"/>
              <a:t>External serial  communication port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dirty="0"/>
              <a:t>Parallel communications port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dirty="0"/>
              <a:t>External serial bus</a:t>
            </a:r>
          </a:p>
          <a:p>
            <a:pPr marL="514350" indent="-514350">
              <a:buFont typeface="Wingdings" panose="05000000000000000000" pitchFamily="2" charset="2"/>
              <a:buChar char="Ø"/>
            </a:pPr>
            <a:r>
              <a:rPr lang="en-US" sz="2800" dirty="0"/>
              <a:t>Wireless port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2DBA38B6-0A12-43D0-9F78-D8F18C13EB9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Concepts</a:t>
            </a:r>
          </a:p>
        </p:txBody>
      </p:sp>
    </p:spTree>
    <p:extLst>
      <p:ext uri="{BB962C8B-B14F-4D97-AF65-F5344CB8AC3E}">
        <p14:creationId xmlns:p14="http://schemas.microsoft.com/office/powerpoint/2010/main" val="40401958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/>
          <a:srcRect l="3141" r="1573"/>
          <a:stretch/>
        </p:blipFill>
        <p:spPr>
          <a:xfrm>
            <a:off x="183657" y="2926040"/>
            <a:ext cx="8867992" cy="3143017"/>
          </a:xfrm>
          <a:prstGeom prst="rect">
            <a:avLst/>
          </a:prstGeo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6</a:t>
            </a:fld>
            <a:endParaRPr lang="en-US"/>
          </a:p>
        </p:txBody>
      </p:sp>
      <p:sp>
        <p:nvSpPr>
          <p:cNvPr id="6" name="TextBox 5"/>
          <p:cNvSpPr txBox="1"/>
          <p:nvPr/>
        </p:nvSpPr>
        <p:spPr>
          <a:xfrm>
            <a:off x="424815" y="5884391"/>
            <a:ext cx="777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1: Typical signal and measurement scheme [2]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3657" y="1269274"/>
            <a:ext cx="858918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Figure 1 shows a schematic (elements represented as abstract-graphic symbols) of how a DAQ device would be implemented into a measurement scheme.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CED76BA9-7E6D-4DAF-9D5D-CD00B9377A4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Structures</a:t>
            </a:r>
          </a:p>
        </p:txBody>
      </p:sp>
    </p:spTree>
    <p:extLst>
      <p:ext uri="{BB962C8B-B14F-4D97-AF65-F5344CB8AC3E}">
        <p14:creationId xmlns:p14="http://schemas.microsoft.com/office/powerpoint/2010/main" val="3618050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" y="2734073"/>
            <a:ext cx="8820147" cy="3643837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06062" y="6167105"/>
            <a:ext cx="77273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2: Signal flow scheme for an automated DAQ [2]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06064" y="1281813"/>
            <a:ext cx="8614085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Figure 2 shows the schematic of a measurement scheme for multiple input signals routed into a single microprocessor or DAQ device [2].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4C702B5B-DF6F-4173-BE08-6BBBE0C5BD8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Structures</a:t>
            </a:r>
          </a:p>
        </p:txBody>
      </p:sp>
    </p:spTree>
    <p:extLst>
      <p:ext uri="{BB962C8B-B14F-4D97-AF65-F5344CB8AC3E}">
        <p14:creationId xmlns:p14="http://schemas.microsoft.com/office/powerpoint/2010/main" val="40545257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864" y="3071674"/>
            <a:ext cx="8780272" cy="2857500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8F18F1-A039-48F1-A7E6-7622874C080C}" type="slidenum">
              <a:rPr lang="en-US" smtClean="0"/>
              <a:t>8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38539" y="5773430"/>
            <a:ext cx="52203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3: Basic DAQ system [1]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09561" y="1396373"/>
            <a:ext cx="837723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DAQ structure typically consists of at least 3 components, a sensor (sometimes refereed to as a transducer), DAQ device and a computer [1]. 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3DA24EEF-A37C-4282-B4E1-77126846BDE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153625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>
          <a:xfrm>
            <a:off x="6457950" y="6300234"/>
            <a:ext cx="2057400" cy="365125"/>
          </a:xfrm>
        </p:spPr>
        <p:txBody>
          <a:bodyPr/>
          <a:lstStyle/>
          <a:p>
            <a:fld id="{3C8F18F1-A039-48F1-A7E6-7622874C080C}" type="slidenum">
              <a:rPr lang="en-US" smtClean="0"/>
              <a:t>9</a:t>
            </a:fld>
            <a:endParaRPr lang="en-US"/>
          </a:p>
        </p:txBody>
      </p:sp>
      <p:grpSp>
        <p:nvGrpSpPr>
          <p:cNvPr id="4" name="Group 3"/>
          <p:cNvGrpSpPr/>
          <p:nvPr/>
        </p:nvGrpSpPr>
        <p:grpSpPr>
          <a:xfrm>
            <a:off x="467934" y="3329126"/>
            <a:ext cx="2843437" cy="2837402"/>
            <a:chOff x="1646736" y="1529851"/>
            <a:chExt cx="1200150" cy="1133475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46736" y="1529851"/>
              <a:ext cx="1200150" cy="1133475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1816789" y="1588845"/>
              <a:ext cx="860043" cy="2794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200" dirty="0"/>
                <a:t>Sensor</a:t>
              </a:r>
            </a:p>
          </p:txBody>
        </p:sp>
      </p:grpSp>
      <p:sp>
        <p:nvSpPr>
          <p:cNvPr id="7" name="TextBox 6"/>
          <p:cNvSpPr txBox="1"/>
          <p:nvPr/>
        </p:nvSpPr>
        <p:spPr>
          <a:xfrm>
            <a:off x="172277" y="967408"/>
            <a:ext cx="8547653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Sensor:</a:t>
            </a:r>
          </a:p>
          <a:p>
            <a:r>
              <a:rPr lang="en-US" sz="2800" dirty="0"/>
              <a:t>A sensor converts a physical identity into a measurable electric signal [1].  </a:t>
            </a:r>
          </a:p>
          <a:p>
            <a:r>
              <a:rPr lang="en-US" sz="2800" dirty="0"/>
              <a:t>Depending on the type of sensor, its output can vary (e.g. voltage, current, pressure, stress </a:t>
            </a:r>
            <a:r>
              <a:rPr lang="en-US" sz="2800" dirty="0" err="1"/>
              <a:t>etc</a:t>
            </a:r>
            <a:r>
              <a:rPr lang="en-US" sz="2800" dirty="0"/>
              <a:t>…)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5443" y="6166527"/>
            <a:ext cx="34586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4: Computer representation of a sensor [1]</a:t>
            </a: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5992" y="3591818"/>
            <a:ext cx="3452701" cy="2578100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069456" y="6169918"/>
            <a:ext cx="42844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5: Throttle position sensor [3]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B7B91808-9C4D-4CE9-B0C9-2992E7FCA6B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DAQ Components</a:t>
            </a:r>
          </a:p>
        </p:txBody>
      </p:sp>
    </p:spTree>
    <p:extLst>
      <p:ext uri="{BB962C8B-B14F-4D97-AF65-F5344CB8AC3E}">
        <p14:creationId xmlns:p14="http://schemas.microsoft.com/office/powerpoint/2010/main" val="50943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1596</TotalTime>
  <Words>2005</Words>
  <Application>Microsoft Office PowerPoint</Application>
  <PresentationFormat>On-screen Show (4:3)</PresentationFormat>
  <Paragraphs>265</Paragraphs>
  <Slides>32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Balfour, Lloyd D</dc:creator>
  <cp:lastModifiedBy>Vladimir V Vantsevich</cp:lastModifiedBy>
  <cp:revision>257</cp:revision>
  <dcterms:created xsi:type="dcterms:W3CDTF">2017-04-18T17:52:21Z</dcterms:created>
  <dcterms:modified xsi:type="dcterms:W3CDTF">2017-08-01T15:50:06Z</dcterms:modified>
</cp:coreProperties>
</file>