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17" r:id="rId2"/>
    <p:sldId id="257" r:id="rId3"/>
    <p:sldId id="278" r:id="rId4"/>
    <p:sldId id="279" r:id="rId5"/>
    <p:sldId id="285" r:id="rId6"/>
    <p:sldId id="303" r:id="rId7"/>
    <p:sldId id="305" r:id="rId8"/>
    <p:sldId id="269" r:id="rId9"/>
    <p:sldId id="267" r:id="rId10"/>
    <p:sldId id="314" r:id="rId11"/>
    <p:sldId id="309" r:id="rId12"/>
    <p:sldId id="310" r:id="rId13"/>
    <p:sldId id="280" r:id="rId14"/>
    <p:sldId id="307" r:id="rId15"/>
    <p:sldId id="306" r:id="rId16"/>
    <p:sldId id="273" r:id="rId17"/>
    <p:sldId id="311" r:id="rId18"/>
    <p:sldId id="294" r:id="rId19"/>
    <p:sldId id="312" r:id="rId20"/>
    <p:sldId id="282" r:id="rId21"/>
    <p:sldId id="301" r:id="rId22"/>
    <p:sldId id="297" r:id="rId23"/>
    <p:sldId id="295" r:id="rId24"/>
    <p:sldId id="284" r:id="rId25"/>
    <p:sldId id="298" r:id="rId26"/>
    <p:sldId id="321" r:id="rId27"/>
    <p:sldId id="322" r:id="rId28"/>
    <p:sldId id="323" r:id="rId29"/>
    <p:sldId id="324" r:id="rId30"/>
    <p:sldId id="326" r:id="rId31"/>
    <p:sldId id="327" r:id="rId32"/>
    <p:sldId id="325" r:id="rId33"/>
    <p:sldId id="328" r:id="rId34"/>
    <p:sldId id="277" r:id="rId35"/>
  </p:sldIdLst>
  <p:sldSz cx="9144000" cy="6858000" type="screen4x3"/>
  <p:notesSz cx="6858000" cy="931386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chemeClr val="tx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chemeClr val="tx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chemeClr val="tx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chemeClr val="tx1"/>
        </a:solidFill>
        <a:latin typeface="Times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40"/>
    <a:srgbClr val="FF66FF"/>
    <a:srgbClr val="FF8000"/>
    <a:srgbClr val="FAFAFA"/>
    <a:srgbClr val="FF6666"/>
    <a:srgbClr val="0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479" autoAdjust="0"/>
    <p:restoredTop sz="90929"/>
  </p:normalViewPr>
  <p:slideViewPr>
    <p:cSldViewPr>
      <p:cViewPr varScale="1">
        <p:scale>
          <a:sx n="97" d="100"/>
          <a:sy n="97" d="100"/>
        </p:scale>
        <p:origin x="-114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9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16643BB-80BA-46B1-BC7E-CAFF0828C391}" type="datetimeFigureOut">
              <a:rPr lang="en-US"/>
              <a:pPr>
                <a:defRPr/>
              </a:pPr>
              <a:t>7/15/2013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7138"/>
            <a:ext cx="2971800" cy="465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47138"/>
            <a:ext cx="2971800" cy="465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FBAFFE1-DDD5-446D-AFA5-E1D2B2DFD0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6116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1725" y="698500"/>
            <a:ext cx="4654550" cy="3492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24363"/>
            <a:ext cx="5029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872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84872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</a:defRPr>
            </a:lvl1pPr>
          </a:lstStyle>
          <a:p>
            <a:pPr>
              <a:defRPr/>
            </a:pPr>
            <a:fld id="{E4FC6E1E-C6BF-48D8-9278-CE6FB8907D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2808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FC6E1E-C6BF-48D8-9278-CE6FB8907D9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pitchFamily="18" charset="0"/>
              <a:ea typeface="ＭＳ Ｐゴシック" charset="-128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76A986-C71B-4927-B1A1-1B45AA174D75}" type="slidenum">
              <a:rPr lang="en-US" smtClean="0">
                <a:latin typeface="Times" pitchFamily="18" charset="0"/>
              </a:rPr>
              <a:pPr/>
              <a:t>10</a:t>
            </a:fld>
            <a:endParaRPr lang="en-US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071222-CDFB-4BB7-A753-BE1D8A87AAC9}" type="slidenum">
              <a:rPr lang="en-US" smtClean="0">
                <a:latin typeface="Times" pitchFamily="18" charset="0"/>
              </a:rPr>
              <a:pPr/>
              <a:t>11</a:t>
            </a:fld>
            <a:endParaRPr lang="en-US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03E2B4B-381D-4B8C-9AE4-0D677A009719}" type="slidenum">
              <a:rPr lang="en-US" smtClean="0">
                <a:latin typeface="Times" pitchFamily="18" charset="0"/>
              </a:rPr>
              <a:pPr/>
              <a:t>12</a:t>
            </a:fld>
            <a:endParaRPr lang="en-US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pitchFamily="18" charset="0"/>
            </a:endParaRP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3A8175-72A4-4C0B-B080-B359F9F4903A}" type="slidenum">
              <a:rPr lang="en-US" smtClean="0">
                <a:latin typeface="Times" pitchFamily="18" charset="0"/>
              </a:rPr>
              <a:pPr/>
              <a:t>13</a:t>
            </a:fld>
            <a:endParaRPr lang="en-US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The nucleus of an egg is replaced by the nucleus of the patient’s cell and grown in culture to form a blastocyst, from which stem cells are isolated and further grown in culture.</a:t>
            </a:r>
          </a:p>
          <a:p>
            <a:endParaRPr lang="en-US" dirty="0" smtClean="0">
              <a:latin typeface="Times" pitchFamily="18" charset="0"/>
            </a:endParaRPr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06F9A8-4CDD-4558-A51B-01B7DCA200ED}" type="slidenum">
              <a:rPr lang="en-US" smtClean="0">
                <a:latin typeface="Times" pitchFamily="18" charset="0"/>
              </a:rPr>
              <a:pPr/>
              <a:t>14</a:t>
            </a:fld>
            <a:endParaRPr lang="en-US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F052A9-B976-4486-92CF-40FCC30CDF51}" type="slidenum">
              <a:rPr lang="en-US" smtClean="0">
                <a:latin typeface="Times" pitchFamily="18" charset="0"/>
              </a:rPr>
              <a:pPr/>
              <a:t>15</a:t>
            </a:fld>
            <a:endParaRPr lang="en-US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pitchFamily="18" charset="0"/>
            </a:endParaRPr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930C49-3F7B-494C-8072-B442BFCA6389}" type="slidenum">
              <a:rPr lang="en-US" smtClean="0">
                <a:latin typeface="Times" pitchFamily="18" charset="0"/>
              </a:rPr>
              <a:pPr/>
              <a:t>16</a:t>
            </a:fld>
            <a:endParaRPr lang="en-US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FontTx/>
              <a:buAutoNum type="arabicPeriod"/>
              <a:defRPr/>
            </a:pPr>
            <a:r>
              <a:rPr lang="en-US" dirty="0" smtClean="0"/>
              <a:t>A Heart attack caused damage to the heart muscles of the female mouse</a:t>
            </a:r>
          </a:p>
          <a:p>
            <a:pPr marL="228600" indent="-228600">
              <a:buFontTx/>
              <a:buAutoNum type="arabicPeriod"/>
              <a:defRPr/>
            </a:pPr>
            <a:r>
              <a:rPr lang="en-US" dirty="0" smtClean="0"/>
              <a:t>Adult stem cells were taken from an adult male mouse and were injected into the females damaged heart</a:t>
            </a:r>
          </a:p>
          <a:p>
            <a:pPr marL="228600" indent="-228600">
              <a:buFontTx/>
              <a:buAutoNum type="arabicPeriod"/>
              <a:defRPr/>
            </a:pPr>
            <a:r>
              <a:rPr lang="en-US" dirty="0" smtClean="0"/>
              <a:t>In two weeks the damaged heart was regenerated partially. 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63CB95-2369-4FB4-AD6C-9D3B099DC885}" type="slidenum">
              <a:rPr lang="en-US" smtClean="0">
                <a:latin typeface="Times" pitchFamily="18" charset="0"/>
              </a:rPr>
              <a:pPr/>
              <a:t>17</a:t>
            </a:fld>
            <a:endParaRPr lang="en-US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pitchFamily="18" charset="0"/>
            </a:endParaRPr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AB98B3-A1DA-412B-AC04-F81A85D1DECF}" type="slidenum">
              <a:rPr lang="en-US" smtClean="0">
                <a:latin typeface="Times" pitchFamily="18" charset="0"/>
              </a:rPr>
              <a:pPr/>
              <a:t>18</a:t>
            </a:fld>
            <a:endParaRPr lang="en-US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>
                <a:latin typeface="Times" pitchFamily="18" charset="0"/>
              </a:rPr>
              <a:t>A layer of feeder cells are plated first. After a day when the feeders are attached to the plate. Stem cells are plated on top of the feeders. Factors secreted</a:t>
            </a:r>
            <a:r>
              <a:rPr lang="en-US" baseline="0" dirty="0" smtClean="0">
                <a:latin typeface="Times" pitchFamily="18" charset="0"/>
              </a:rPr>
              <a:t> by the feeders maintains the </a:t>
            </a:r>
            <a:r>
              <a:rPr lang="en-US" baseline="0" dirty="0" err="1" smtClean="0">
                <a:latin typeface="Times" pitchFamily="18" charset="0"/>
              </a:rPr>
              <a:t>pluripotency</a:t>
            </a:r>
            <a:r>
              <a:rPr lang="en-US" baseline="0" dirty="0" smtClean="0">
                <a:latin typeface="Times" pitchFamily="18" charset="0"/>
              </a:rPr>
              <a:t> of the stem cells.</a:t>
            </a:r>
            <a:endParaRPr lang="en-US" dirty="0" smtClean="0">
              <a:latin typeface="Times" pitchFamily="18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2DCEF4-2088-4E64-BB5E-156323FB3718}" type="slidenum">
              <a:rPr lang="en-US" smtClean="0">
                <a:latin typeface="Times" pitchFamily="18" charset="0"/>
              </a:rPr>
              <a:pPr/>
              <a:t>19</a:t>
            </a:fld>
            <a:endParaRPr lang="en-US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pitchFamily="18" charset="0"/>
            </a:endParaRP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380FB8-84B1-486F-B4B7-109A99778715}" type="slidenum">
              <a:rPr lang="en-US" smtClean="0">
                <a:latin typeface="Times" pitchFamily="18" charset="0"/>
              </a:rPr>
              <a:pPr/>
              <a:t>2</a:t>
            </a:fld>
            <a:endParaRPr lang="en-US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Times" pitchFamily="18" charset="0"/>
              </a:rPr>
              <a:t>Picture from Gladstone (</a:t>
            </a:r>
            <a:r>
              <a:rPr lang="en-US" dirty="0" err="1" smtClean="0">
                <a:latin typeface="Times" pitchFamily="18" charset="0"/>
              </a:rPr>
              <a:t>Carin</a:t>
            </a:r>
            <a:r>
              <a:rPr lang="en-US" baseline="0" dirty="0" smtClean="0">
                <a:latin typeface="Times" pitchFamily="18" charset="0"/>
              </a:rPr>
              <a:t> Z)</a:t>
            </a:r>
            <a:r>
              <a:rPr lang="en-US" dirty="0" smtClean="0">
                <a:latin typeface="Times" pitchFamily="18" charset="0"/>
              </a:rPr>
              <a:t> </a:t>
            </a: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A6D51-ABA1-4FBD-95B3-D6EC0C521A02}" type="slidenum">
              <a:rPr lang="en-US" smtClean="0">
                <a:latin typeface="Times" pitchFamily="18" charset="0"/>
              </a:rPr>
              <a:pPr/>
              <a:t>20</a:t>
            </a:fld>
            <a:endParaRPr lang="en-US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>
                <a:latin typeface="Times" pitchFamily="18" charset="0"/>
              </a:rPr>
              <a:t>Gladstone (</a:t>
            </a:r>
            <a:r>
              <a:rPr lang="en-US" dirty="0" err="1" smtClean="0">
                <a:latin typeface="Times" pitchFamily="18" charset="0"/>
              </a:rPr>
              <a:t>Golnar</a:t>
            </a:r>
            <a:r>
              <a:rPr lang="en-US" dirty="0" smtClean="0">
                <a:latin typeface="Times" pitchFamily="18" charset="0"/>
              </a:rPr>
              <a:t> A)</a:t>
            </a:r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68E221-B255-44A1-A5CA-FB5139077894}" type="slidenum">
              <a:rPr lang="en-US" smtClean="0">
                <a:latin typeface="Times" pitchFamily="18" charset="0"/>
              </a:rPr>
              <a:pPr/>
              <a:t>21</a:t>
            </a:fld>
            <a:endParaRPr lang="en-US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0E5DDA-21DD-4E43-A5F6-E9359AE5AC2C}" type="slidenum">
              <a:rPr lang="en-US" smtClean="0">
                <a:latin typeface="Times" pitchFamily="18" charset="0"/>
              </a:rPr>
              <a:pPr/>
              <a:t>22</a:t>
            </a:fld>
            <a:endParaRPr lang="en-US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pitchFamily="18" charset="0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B620A2-389F-4295-BB03-41B12FE2BB2D}" type="slidenum">
              <a:rPr lang="en-US" smtClean="0">
                <a:latin typeface="Times" pitchFamily="18" charset="0"/>
              </a:rPr>
              <a:pPr/>
              <a:t>23</a:t>
            </a:fld>
            <a:endParaRPr lang="en-US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36B6CB-11AE-44CF-8201-6DB7C7A8CF4E}" type="slidenum">
              <a:rPr lang="en-US" smtClean="0">
                <a:latin typeface="Times" pitchFamily="18" charset="0"/>
              </a:rPr>
              <a:pPr/>
              <a:t>24</a:t>
            </a:fld>
            <a:endParaRPr lang="en-US" smtClean="0">
              <a:latin typeface="Times" pitchFamily="18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Times" pitchFamily="18" charset="0"/>
              </a:rPr>
              <a:t>Photo</a:t>
            </a:r>
            <a:r>
              <a:rPr lang="en-US" baseline="0" dirty="0" smtClean="0">
                <a:latin typeface="Times" pitchFamily="18" charset="0"/>
              </a:rPr>
              <a:t> by </a:t>
            </a:r>
            <a:r>
              <a:rPr lang="en-US" baseline="0" dirty="0" err="1" smtClean="0">
                <a:latin typeface="Times" pitchFamily="18" charset="0"/>
              </a:rPr>
              <a:t>Golnar</a:t>
            </a:r>
            <a:r>
              <a:rPr lang="en-US" baseline="0" dirty="0" smtClean="0">
                <a:latin typeface="Times" pitchFamily="18" charset="0"/>
              </a:rPr>
              <a:t> A</a:t>
            </a:r>
            <a:endParaRPr lang="en-US" dirty="0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C6E429-02B7-4D5B-9546-9C3EAE3337F6}" type="slidenum">
              <a:rPr lang="en-US" smtClean="0">
                <a:latin typeface="Times" pitchFamily="18" charset="0"/>
              </a:rPr>
              <a:pPr/>
              <a:t>25</a:t>
            </a:fld>
            <a:endParaRPr lang="en-US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Adding retinoic acid to the media during differentiation, guides</a:t>
            </a:r>
            <a:r>
              <a:rPr lang="en-US" baseline="0" dirty="0" smtClean="0"/>
              <a:t> the stem cells to differentiate into neurons.</a:t>
            </a:r>
          </a:p>
          <a:p>
            <a:r>
              <a:rPr lang="en-US" baseline="0" dirty="0" smtClean="0"/>
              <a:t>Notice the long axons of the differentiated neurons.</a:t>
            </a:r>
          </a:p>
          <a:p>
            <a:r>
              <a:rPr lang="en-US" baseline="0" dirty="0" smtClean="0"/>
              <a:t>Photos by </a:t>
            </a:r>
            <a:r>
              <a:rPr lang="en-US" baseline="0" dirty="0" err="1" smtClean="0"/>
              <a:t>Golnar</a:t>
            </a:r>
            <a:r>
              <a:rPr lang="en-US" baseline="0" dirty="0" smtClean="0"/>
              <a:t> 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2BC47-4748-4CA1-9A59-2EC6308B709C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Differentiated neurons were fixed and stained with anti-MAP2.</a:t>
            </a:r>
            <a:r>
              <a:rPr lang="en-US" baseline="0" dirty="0" smtClean="0"/>
              <a:t> Fluorescent labeled secondary antibody was used to visualized MAP2 </a:t>
            </a:r>
            <a:r>
              <a:rPr lang="en-US" baseline="0" dirty="0" err="1" smtClean="0"/>
              <a:t>proein</a:t>
            </a:r>
            <a:r>
              <a:rPr lang="en-US" baseline="0" dirty="0" smtClean="0"/>
              <a:t>. MAP2 or Microtubule Associated protein-2 is found only in nerve cells. MAp2 is present I the cytoplasm.</a:t>
            </a:r>
          </a:p>
          <a:p>
            <a:r>
              <a:rPr lang="en-US" baseline="0" dirty="0" smtClean="0"/>
              <a:t>Photo by </a:t>
            </a:r>
            <a:r>
              <a:rPr lang="en-US" baseline="0" dirty="0" err="1" smtClean="0"/>
              <a:t>Golnar</a:t>
            </a:r>
            <a:r>
              <a:rPr lang="en-US" baseline="0" dirty="0" smtClean="0"/>
              <a:t> 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2BC47-4748-4CA1-9A59-2EC6308B709C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Differentiated neurons were fixed and stained with anti-MAP2.</a:t>
            </a:r>
            <a:r>
              <a:rPr lang="en-US" baseline="0" dirty="0" smtClean="0"/>
              <a:t> Fluorescent labeled secondary antibody was used to visualized MAP2 </a:t>
            </a:r>
            <a:r>
              <a:rPr lang="en-US" baseline="0" dirty="0" err="1" smtClean="0"/>
              <a:t>proein</a:t>
            </a:r>
            <a:r>
              <a:rPr lang="en-US" baseline="0" dirty="0" smtClean="0"/>
              <a:t>. MAP2 or Microtubule Associated protein-2 is found only in nerve cells. MAp2 is present I the cytoplasm.</a:t>
            </a:r>
          </a:p>
          <a:p>
            <a:r>
              <a:rPr lang="en-US" baseline="0" dirty="0" smtClean="0"/>
              <a:t>Photo by </a:t>
            </a:r>
            <a:r>
              <a:rPr lang="en-US" baseline="0" dirty="0" err="1" smtClean="0"/>
              <a:t>Golnar</a:t>
            </a:r>
            <a:r>
              <a:rPr lang="en-US" baseline="0" dirty="0" smtClean="0"/>
              <a:t> 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2BC47-4748-4CA1-9A59-2EC6308B709C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pitchFamily="18" charset="0"/>
            </a:endParaRPr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B80127-916D-4F5F-90B0-AD0E74BE3853}" type="slidenum">
              <a:rPr lang="en-US" smtClean="0">
                <a:latin typeface="Times" pitchFamily="18" charset="0"/>
              </a:rPr>
              <a:pPr/>
              <a:t>34</a:t>
            </a:fld>
            <a:endParaRPr lang="en-US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err="1" smtClean="0">
                <a:latin typeface="Times" pitchFamily="18" charset="0"/>
              </a:rPr>
              <a:t>Pluipotent</a:t>
            </a:r>
            <a:r>
              <a:rPr lang="en-US" dirty="0" smtClean="0">
                <a:latin typeface="Times" pitchFamily="18" charset="0"/>
              </a:rPr>
              <a:t> cells have the potential to become any cell type (except for </a:t>
            </a:r>
            <a:r>
              <a:rPr lang="en-US" dirty="0" err="1" smtClean="0">
                <a:latin typeface="Times" pitchFamily="18" charset="0"/>
              </a:rPr>
              <a:t>trophoblast</a:t>
            </a:r>
            <a:r>
              <a:rPr lang="en-US" dirty="0" smtClean="0">
                <a:latin typeface="Times" pitchFamily="18" charset="0"/>
              </a:rPr>
              <a:t>).</a:t>
            </a:r>
          </a:p>
          <a:p>
            <a:pPr eaLnBrk="1" hangingPunct="1"/>
            <a:r>
              <a:rPr lang="en-US" dirty="0" smtClean="0">
                <a:latin typeface="Times" pitchFamily="18" charset="0"/>
              </a:rPr>
              <a:t>Multipotent cells can differentiate</a:t>
            </a:r>
            <a:r>
              <a:rPr lang="en-US" baseline="0" dirty="0" smtClean="0">
                <a:latin typeface="Times" pitchFamily="18" charset="0"/>
              </a:rPr>
              <a:t> into cells within a specific tissue.</a:t>
            </a:r>
            <a:endParaRPr lang="en-US" dirty="0" smtClean="0">
              <a:latin typeface="Times" pitchFamily="18" charset="0"/>
            </a:endParaRPr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23C871-48B5-4789-8FFC-395FB4E623BB}" type="slidenum">
              <a:rPr lang="en-US" smtClean="0">
                <a:latin typeface="Times" pitchFamily="18" charset="0"/>
              </a:rPr>
              <a:pPr/>
              <a:t>3</a:t>
            </a:fld>
            <a:endParaRPr lang="en-US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Times" pitchFamily="18" charset="0"/>
              </a:rPr>
              <a:t>Sadava et al. </a:t>
            </a:r>
          </a:p>
          <a:p>
            <a:pPr eaLnBrk="1" hangingPunct="1"/>
            <a:r>
              <a:rPr lang="en-US" smtClean="0">
                <a:latin typeface="Times" pitchFamily="18" charset="0"/>
              </a:rPr>
              <a:t>Life Eighth edition Figure 43.4</a:t>
            </a: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C704F2-D511-4786-9BA0-26B5BE6AD2C5}" type="slidenum">
              <a:rPr lang="en-US" smtClean="0">
                <a:latin typeface="Times" pitchFamily="18" charset="0"/>
              </a:rPr>
              <a:pPr/>
              <a:t>4</a:t>
            </a:fld>
            <a:endParaRPr lang="en-US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4124DC-0CEB-4362-90AF-E1655EBC785A}" type="slidenum">
              <a:rPr lang="en-US" smtClean="0">
                <a:latin typeface="Times" pitchFamily="18" charset="0"/>
              </a:rPr>
              <a:pPr/>
              <a:t>5</a:t>
            </a:fld>
            <a:endParaRPr lang="en-US" smtClean="0">
              <a:latin typeface="Times" pitchFamily="18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Times" pitchFamily="18" charset="0"/>
              </a:rPr>
              <a:t>From Stanford stem cell</a:t>
            </a:r>
          </a:p>
          <a:p>
            <a:pPr eaLnBrk="1" hangingPunct="1"/>
            <a:endParaRPr lang="en-US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Times" pitchFamily="18" charset="0"/>
            </a:endParaRP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30240D-F479-42B1-AB1C-3A6D58E9C63A}" type="slidenum">
              <a:rPr lang="en-US" smtClean="0">
                <a:latin typeface="Times" pitchFamily="18" charset="0"/>
              </a:rPr>
              <a:pPr/>
              <a:t>6</a:t>
            </a:fld>
            <a:endParaRPr lang="en-US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Times" pitchFamily="18" charset="0"/>
              </a:rPr>
              <a:t>• ES cells from the inner cell mass can give rise to all three germ layers and are pluripotent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Times" pitchFamily="18" charset="0"/>
              </a:rPr>
              <a:t>• Cells in each germ layer retain the ability to proliferate and give rise to a more restricted spectrum of cells, and are said t be multipotent.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Times" pitchFamily="18" charset="0"/>
              </a:rPr>
              <a:t>• Eventually proliferating precursors or progenitors appear that have very limited eventual fates and are </a:t>
            </a:r>
            <a:r>
              <a:rPr lang="en-US" dirty="0" err="1" smtClean="0">
                <a:latin typeface="Times" pitchFamily="18" charset="0"/>
              </a:rPr>
              <a:t>unipotent</a:t>
            </a:r>
            <a:r>
              <a:rPr lang="en-US" dirty="0" smtClean="0">
                <a:latin typeface="Times" pitchFamily="18" charset="0"/>
              </a:rPr>
              <a:t>, such as a neuron or a skin cell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Times" pitchFamily="18" charset="0"/>
              </a:rPr>
              <a:t>• Stem cells or progenitors thus undergo successive steps of lineage restriction that limit the eventual cell types they can produce</a:t>
            </a:r>
          </a:p>
          <a:p>
            <a:pPr eaLnBrk="1" hangingPunct="1">
              <a:spcBef>
                <a:spcPct val="0"/>
              </a:spcBef>
            </a:pPr>
            <a:endParaRPr lang="en-US" dirty="0" smtClean="0">
              <a:latin typeface="Times" pitchFamily="18" charset="0"/>
            </a:endParaRP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B56E72-308D-47B9-B191-4608D0F29352}" type="slidenum">
              <a:rPr lang="en-US" smtClean="0">
                <a:latin typeface="Times" pitchFamily="18" charset="0"/>
              </a:rPr>
              <a:pPr/>
              <a:t>7</a:t>
            </a:fld>
            <a:endParaRPr lang="en-US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4FD796-1B7C-4B4F-96CF-43CD7D2F219C}" type="slidenum">
              <a:rPr lang="en-US" smtClean="0">
                <a:latin typeface="Times" pitchFamily="18" charset="0"/>
              </a:rPr>
              <a:pPr/>
              <a:t>8</a:t>
            </a:fld>
            <a:endParaRPr lang="en-US" smtClean="0">
              <a:latin typeface="Times" pitchFamily="18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latin typeface="Times" pitchFamily="18" charset="0"/>
              </a:rPr>
              <a:t>www.isscr.org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Times" pitchFamily="18" charset="0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A87766-2156-4D02-BD0D-805E1134BF09}" type="slidenum">
              <a:rPr lang="en-US" smtClean="0">
                <a:latin typeface="Times" pitchFamily="18" charset="0"/>
              </a:rPr>
              <a:pPr/>
              <a:t>9</a:t>
            </a:fld>
            <a:endParaRPr lang="en-US" smtClean="0">
              <a:latin typeface="Times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397409-294C-459C-B77F-D0DC8FC815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FB1F84-37D5-4955-9689-FE3073CA23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5BF186-69D3-4084-B6A0-A961771F13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3F61E-E020-45A5-AADA-8D3C0DAB48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8C08D8-07A1-439F-8C76-6E4352F1FF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CA2E1C-310A-4CDC-A2E6-DEA7CE031A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BBA9B-17DB-4234-B316-F95D706B93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07670E-AD0E-42D0-A256-B4FD092939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98CA8-A0B0-4CC4-9365-6B3DCACCDA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33D322-C51E-4A1C-8F5C-065F66AF56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26B41B-D9D1-44CE-931C-92FDB464AD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Time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Times" charset="0"/>
              </a:defRPr>
            </a:lvl1pPr>
          </a:lstStyle>
          <a:p>
            <a:pPr>
              <a:defRPr/>
            </a:pPr>
            <a:fld id="{01425159-6379-42F8-8A41-505D68E34F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2743200"/>
            <a:ext cx="7772400" cy="1143000"/>
          </a:xfrm>
          <a:solidFill>
            <a:schemeClr val="accent1"/>
          </a:solidFill>
          <a:ln w="19050">
            <a:solidFill>
              <a:schemeClr val="tx1"/>
            </a:solidFill>
          </a:ln>
        </p:spPr>
        <p:txBody>
          <a:bodyPr/>
          <a:lstStyle/>
          <a:p>
            <a:r>
              <a:rPr lang="en-US" sz="6600" b="1" dirty="0" smtClean="0"/>
              <a:t>Stem Cells</a:t>
            </a:r>
            <a:endParaRPr lang="en-US" sz="6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81000" y="5334000"/>
            <a:ext cx="8534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Key Words: </a:t>
            </a:r>
            <a:r>
              <a:rPr lang="en-US" sz="2000" b="0" dirty="0" smtClean="0"/>
              <a:t>Embryonic stem cells, Adult stem cells, </a:t>
            </a:r>
            <a:r>
              <a:rPr lang="en-US" sz="2000" b="0" dirty="0" err="1" smtClean="0"/>
              <a:t>iPS</a:t>
            </a:r>
            <a:r>
              <a:rPr lang="en-US" sz="2000" b="0" dirty="0" smtClean="0"/>
              <a:t> cells, self-renewal, differentiation, pluripotent, multipotent, Inner cell mass, Nuclear transfer (Therapeutic cloning),  Feeder cells, LIF, embryoid body.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sz="3200" b="1" u="sng" smtClean="0">
                <a:ea typeface="ＭＳ Ｐゴシック" charset="-128"/>
              </a:rPr>
              <a:t>Sources of ES cells</a:t>
            </a:r>
            <a:endParaRPr lang="en-US" sz="3200" u="sng" smtClean="0">
              <a:ea typeface="ＭＳ Ｐゴシック" charset="-128"/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4038600" cy="3276600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ea typeface="ＭＳ Ｐゴシック" charset="-128"/>
              </a:rPr>
              <a:t>In vitro fertilization (IVF):</a:t>
            </a:r>
          </a:p>
          <a:p>
            <a:pPr lvl="1" eaLnBrk="1" hangingPunct="1"/>
            <a:r>
              <a:rPr lang="en-US" sz="2400" dirty="0" smtClean="0"/>
              <a:t>Isolate sperm and egg from male and female, mix together </a:t>
            </a:r>
            <a:r>
              <a:rPr lang="en-US" sz="2400" dirty="0" smtClean="0">
                <a:sym typeface="Wingdings" pitchFamily="2" charset="2"/>
              </a:rPr>
              <a:t> fertilized egg (zygote)</a:t>
            </a:r>
            <a:endParaRPr lang="en-US" sz="2400" dirty="0" smtClean="0"/>
          </a:p>
          <a:p>
            <a:pPr lvl="1" eaLnBrk="1" hangingPunct="1"/>
            <a:r>
              <a:rPr lang="en-US" sz="2400" dirty="0" smtClean="0"/>
              <a:t>Cultured for 2-5 days </a:t>
            </a:r>
            <a:r>
              <a:rPr lang="en-US" sz="2400" dirty="0" smtClean="0">
                <a:sym typeface="Wingdings" pitchFamily="2" charset="2"/>
              </a:rPr>
              <a:t> </a:t>
            </a:r>
            <a:r>
              <a:rPr lang="en-US" sz="2400" dirty="0" err="1" smtClean="0"/>
              <a:t>blastocysts</a:t>
            </a:r>
            <a:endParaRPr lang="en-US" sz="2400" dirty="0" smtClean="0"/>
          </a:p>
          <a:p>
            <a:pPr lvl="1" eaLnBrk="1" hangingPunct="1"/>
            <a:r>
              <a:rPr lang="en-US" sz="2400" dirty="0" err="1" smtClean="0"/>
              <a:t>Blastocysts</a:t>
            </a:r>
            <a:r>
              <a:rPr lang="en-US" sz="2400" dirty="0" smtClean="0"/>
              <a:t> implanted into uterus</a:t>
            </a:r>
          </a:p>
          <a:p>
            <a:pPr lvl="1" eaLnBrk="1" hangingPunct="1"/>
            <a:r>
              <a:rPr lang="en-US" sz="2400" dirty="0" smtClean="0"/>
              <a:t>Many are not implanted into uterus, and can be used to make ES cells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57200" y="228600"/>
            <a:ext cx="8229600" cy="1143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 eaLnBrk="1" hangingPunct="1">
              <a:defRPr/>
            </a:pPr>
            <a:r>
              <a:rPr lang="en-US" sz="4400" dirty="0">
                <a:latin typeface="+mj-lt"/>
                <a:ea typeface="ＭＳ Ｐゴシック" pitchFamily="-111" charset="-128"/>
                <a:cs typeface="ＭＳ Ｐゴシック" pitchFamily="-111" charset="-128"/>
              </a:rPr>
              <a:t>Sources of ES cells </a:t>
            </a:r>
            <a:endParaRPr lang="en-US" sz="4400" b="0" dirty="0">
              <a:latin typeface="+mj-lt"/>
              <a:ea typeface="ＭＳ Ｐゴシック" pitchFamily="-111" charset="-128"/>
              <a:cs typeface="ＭＳ Ｐゴシック" pitchFamily="-111" charset="-128"/>
            </a:endParaRPr>
          </a:p>
        </p:txBody>
      </p:sp>
      <p:pic>
        <p:nvPicPr>
          <p:cNvPr id="12293" name="Picture 3" descr="IVF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0825" y="1981200"/>
            <a:ext cx="4854575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onut 5"/>
          <p:cNvSpPr/>
          <p:nvPr/>
        </p:nvSpPr>
        <p:spPr>
          <a:xfrm>
            <a:off x="7829550" y="4483100"/>
            <a:ext cx="457200" cy="457200"/>
          </a:xfrm>
          <a:prstGeom prst="donut">
            <a:avLst>
              <a:gd name="adj" fmla="val 2452"/>
            </a:avLst>
          </a:prstGeom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Life8e-Fig-19-07-1R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3413" y="457200"/>
            <a:ext cx="8510587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0" y="0"/>
            <a:ext cx="34290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/>
              <a:t>Isolation of embryonic stem cells from the blastocyst.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Life8e-Fig-19-07-2R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5913" y="381000"/>
            <a:ext cx="8510587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sz="3600" b="1" u="sng" smtClean="0"/>
              <a:t>Therapeutic or patient-specific cloning (Nuclear transfer)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0" y="1752600"/>
            <a:ext cx="9144000" cy="4114800"/>
          </a:xfrm>
        </p:spPr>
        <p:txBody>
          <a:bodyPr/>
          <a:lstStyle/>
          <a:p>
            <a:pPr eaLnBrk="1" hangingPunct="1"/>
            <a:r>
              <a:rPr lang="en-US" sz="2800" dirty="0" smtClean="0"/>
              <a:t>Used to avoid immune rejection from the patient. </a:t>
            </a:r>
          </a:p>
          <a:p>
            <a:pPr eaLnBrk="1" hangingPunct="1"/>
            <a:endParaRPr lang="en-US" sz="2800" dirty="0" smtClean="0"/>
          </a:p>
          <a:p>
            <a:pPr eaLnBrk="1" hangingPunct="1"/>
            <a:r>
              <a:rPr lang="en-US" sz="2800" dirty="0" smtClean="0"/>
              <a:t>The blastocyst that is generated this way is </a:t>
            </a:r>
            <a:r>
              <a:rPr lang="en-US" sz="2800" b="1" u="sng" dirty="0" smtClean="0"/>
              <a:t>not</a:t>
            </a:r>
            <a:r>
              <a:rPr lang="en-US" sz="2800" dirty="0" smtClean="0"/>
              <a:t> implanted in the uterus (reproductive cloning) and therefore it does not develop into an embryo.</a:t>
            </a:r>
          </a:p>
          <a:p>
            <a:pPr eaLnBrk="1" hangingPunct="1">
              <a:buNone/>
            </a:pPr>
            <a:endParaRPr lang="en-US" sz="2800" dirty="0" smtClean="0"/>
          </a:p>
          <a:p>
            <a:pPr eaLnBrk="1" hangingPunct="1"/>
            <a:r>
              <a:rPr lang="en-US" sz="2800" dirty="0" smtClean="0"/>
              <a:t>Has been successful in mice but difficult in humans.</a:t>
            </a:r>
          </a:p>
          <a:p>
            <a:pPr eaLnBrk="1" hangingPunct="1"/>
            <a:endParaRPr lang="en-US" sz="2800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Life8e-Fig-19-08-1R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57200"/>
            <a:ext cx="8510588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0" y="0"/>
            <a:ext cx="42751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u="sng" dirty="0">
                <a:solidFill>
                  <a:srgbClr val="800040"/>
                </a:solidFill>
              </a:rPr>
              <a:t>Therapeutic Cloning</a:t>
            </a:r>
            <a:endParaRPr 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5715000" y="3505200"/>
            <a:ext cx="3276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dirty="0" smtClean="0"/>
              <a:t> nucleus of an egg is replaced by the nucleus of the patient’s cell</a:t>
            </a:r>
            <a:endParaRPr lang="en-US" sz="2000" b="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Life8e-Fig-19-08-2R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5913" y="381000"/>
            <a:ext cx="8510587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pPr eaLnBrk="1" hangingPunct="1"/>
            <a:r>
              <a:rPr lang="en-US" sz="3600" b="1" u="sng" dirty="0" smtClean="0"/>
              <a:t>Disadvantages of embryonic stem cells</a:t>
            </a:r>
            <a:endParaRPr lang="en-US" dirty="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Difficult to induce certain differentiation pathways</a:t>
            </a:r>
          </a:p>
          <a:p>
            <a:pPr eaLnBrk="1" hangingPunct="1">
              <a:buNone/>
            </a:pPr>
            <a:endParaRPr lang="en-US" sz="2800" dirty="0" smtClean="0"/>
          </a:p>
          <a:p>
            <a:pPr eaLnBrk="1" hangingPunct="1"/>
            <a:r>
              <a:rPr lang="en-US" sz="2800" dirty="0" smtClean="0"/>
              <a:t>Can trigger immune response in the recipient individual  (unless therapeutic cloning is used to generate stem cells)</a:t>
            </a:r>
          </a:p>
          <a:p>
            <a:pPr eaLnBrk="1" hangingPunct="1">
              <a:buNone/>
            </a:pPr>
            <a:endParaRPr lang="en-US" sz="2800" dirty="0" smtClean="0"/>
          </a:p>
          <a:p>
            <a:pPr eaLnBrk="1" hangingPunct="1"/>
            <a:r>
              <a:rPr lang="en-US" sz="2800" dirty="0" smtClean="0"/>
              <a:t>Could become cancerous (</a:t>
            </a:r>
            <a:r>
              <a:rPr lang="en-US" sz="2800" dirty="0" err="1" smtClean="0"/>
              <a:t>teratoma</a:t>
            </a:r>
            <a:r>
              <a:rPr lang="en-US" sz="2800" dirty="0" smtClean="0"/>
              <a:t> tumors)</a:t>
            </a:r>
          </a:p>
          <a:p>
            <a:pPr eaLnBrk="1" hangingPunct="1">
              <a:buNone/>
            </a:pPr>
            <a:endParaRPr lang="en-US" sz="2800" dirty="0" smtClean="0"/>
          </a:p>
          <a:p>
            <a:pPr eaLnBrk="1" hangingPunct="1"/>
            <a:r>
              <a:rPr lang="en-US" sz="2800" dirty="0" smtClean="0"/>
              <a:t>Controversial ethical and political issues </a:t>
            </a:r>
          </a:p>
          <a:p>
            <a:pPr eaLnBrk="1" hangingPunct="1"/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Life8e-Fig-19-06-0R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4648200" y="3810000"/>
            <a:ext cx="4189413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/>
              <a:t>Adult stem cells from a healthy mouse are injected into damaged heart of another mouse.  </a:t>
            </a:r>
          </a:p>
        </p:txBody>
      </p:sp>
      <p:sp>
        <p:nvSpPr>
          <p:cNvPr id="23556" name="TextBox 3"/>
          <p:cNvSpPr txBox="1">
            <a:spLocks noChangeArrowheads="1"/>
          </p:cNvSpPr>
          <p:nvPr/>
        </p:nvSpPr>
        <p:spPr bwMode="auto">
          <a:xfrm>
            <a:off x="457200" y="5105400"/>
            <a:ext cx="152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0"/>
              <a:t>Repaired heart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1143000"/>
          </a:xfrm>
        </p:spPr>
        <p:txBody>
          <a:bodyPr/>
          <a:lstStyle/>
          <a:p>
            <a:pPr eaLnBrk="1" hangingPunct="1"/>
            <a:r>
              <a:rPr lang="en-US" b="1" u="sng" dirty="0" smtClean="0">
                <a:solidFill>
                  <a:schemeClr val="tx1"/>
                </a:solidFill>
              </a:rPr>
              <a:t>Culturing of embryonic stem cells</a:t>
            </a:r>
            <a:br>
              <a:rPr lang="en-US" b="1" u="sng" dirty="0" smtClean="0">
                <a:solidFill>
                  <a:schemeClr val="tx1"/>
                </a:solidFill>
              </a:rPr>
            </a:br>
            <a:endParaRPr lang="en-US" u="sng" dirty="0" smtClean="0">
              <a:solidFill>
                <a:schemeClr val="tx1"/>
              </a:solidFill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228600" y="1828800"/>
            <a:ext cx="8686800" cy="4114800"/>
          </a:xfrm>
        </p:spPr>
        <p:txBody>
          <a:bodyPr/>
          <a:lstStyle/>
          <a:p>
            <a:pPr marL="514350" indent="-514350" eaLnBrk="1" hangingPunct="1"/>
            <a:r>
              <a:rPr lang="en-US" sz="3600" dirty="0" smtClean="0"/>
              <a:t>The inner cell mass of the blastocyst is separated from the </a:t>
            </a:r>
            <a:r>
              <a:rPr lang="en-US" sz="3600" dirty="0" err="1" smtClean="0"/>
              <a:t>trophoectoderm</a:t>
            </a:r>
            <a:r>
              <a:rPr lang="en-US" sz="3600" dirty="0" smtClean="0"/>
              <a:t> that surrounds it.</a:t>
            </a:r>
          </a:p>
          <a:p>
            <a:pPr marL="514350" indent="-514350" eaLnBrk="1" hangingPunct="1">
              <a:buNone/>
            </a:pPr>
            <a:endParaRPr lang="en-US" sz="3600" dirty="0" smtClean="0"/>
          </a:p>
          <a:p>
            <a:pPr marL="514350" indent="-514350" eaLnBrk="1" hangingPunct="1"/>
            <a:r>
              <a:rPr lang="en-US" sz="3600" dirty="0" smtClean="0"/>
              <a:t>The cells are cultured in a culture dish with or without </a:t>
            </a:r>
            <a:r>
              <a:rPr lang="en-US" sz="3600" b="1" u="sng" dirty="0" smtClean="0"/>
              <a:t>feeder cells. </a:t>
            </a:r>
            <a:endParaRPr lang="en-US" sz="3600" dirty="0" smtClean="0"/>
          </a:p>
          <a:p>
            <a:pPr marL="514350" indent="-514350" eaLnBrk="1" hangingPunct="1">
              <a:buFontTx/>
              <a:buNone/>
            </a:pPr>
            <a:endParaRPr lang="en-US" sz="3600" dirty="0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772400" cy="1143000"/>
          </a:xfrm>
        </p:spPr>
        <p:txBody>
          <a:bodyPr/>
          <a:lstStyle/>
          <a:p>
            <a:r>
              <a:rPr lang="en-US" b="1" u="sng" smtClean="0"/>
              <a:t>Feeder Cells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458200" cy="4114800"/>
          </a:xfrm>
        </p:spPr>
        <p:txBody>
          <a:bodyPr/>
          <a:lstStyle/>
          <a:p>
            <a:pPr marL="514350" indent="-514350" eaLnBrk="1" hangingPunct="1">
              <a:defRPr/>
            </a:pPr>
            <a:r>
              <a:rPr lang="en-US" dirty="0" smtClean="0"/>
              <a:t>Feeder cells are non-invading cells, usually mouse embryonic fibroblasts that have been inactivated so they do not divide.</a:t>
            </a:r>
          </a:p>
          <a:p>
            <a:pPr marL="514350" indent="-514350" eaLnBrk="1" hangingPunct="1">
              <a:defRPr/>
            </a:pPr>
            <a:r>
              <a:rPr lang="en-US" dirty="0" smtClean="0"/>
              <a:t> Feeder cells provide various growth factors and contact embryonic stem cells. </a:t>
            </a:r>
          </a:p>
          <a:p>
            <a:pPr marL="514350" indent="-514350" eaLnBrk="1" hangingPunct="1">
              <a:defRPr/>
            </a:pPr>
            <a:r>
              <a:rPr lang="en-US" dirty="0" smtClean="0"/>
              <a:t>Feeders help the ESCs to maintain their </a:t>
            </a:r>
            <a:r>
              <a:rPr lang="en-US" dirty="0" err="1" smtClean="0"/>
              <a:t>pluripotency</a:t>
            </a:r>
            <a:r>
              <a:rPr lang="en-US" dirty="0" smtClean="0"/>
              <a:t>.</a:t>
            </a:r>
          </a:p>
          <a:p>
            <a:pPr marL="514350" indent="-514350" eaLnBrk="1" hangingPunct="1">
              <a:defRPr/>
            </a:pPr>
            <a:r>
              <a:rPr lang="en-US" dirty="0" smtClean="0"/>
              <a:t>Since feeder cells can potentially contaminate the stem cells it is preferred to grow stem cells without feeders.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 eaLnBrk="1" hangingPunct="1"/>
            <a:r>
              <a:rPr lang="en-US" sz="4800" b="1" u="sng" dirty="0" smtClean="0">
                <a:solidFill>
                  <a:srgbClr val="000080"/>
                </a:solidFill>
              </a:rPr>
              <a:t>What are stem cells?</a:t>
            </a:r>
            <a:endParaRPr lang="en-US" b="1" dirty="0" smtClean="0"/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5965825" y="4335463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7772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Cells that are able to renew themselves (</a:t>
            </a:r>
            <a:r>
              <a:rPr lang="en-US" dirty="0" smtClean="0">
                <a:solidFill>
                  <a:srgbClr val="800040"/>
                </a:solidFill>
              </a:rPr>
              <a:t>Self-renewal</a:t>
            </a:r>
            <a:r>
              <a:rPr lang="en-US" dirty="0" smtClean="0"/>
              <a:t>) indefinitely, while producing cell progeny that mature into specialized cells (</a:t>
            </a:r>
            <a:r>
              <a:rPr lang="en-US" dirty="0" smtClean="0">
                <a:solidFill>
                  <a:srgbClr val="800040"/>
                </a:solidFill>
              </a:rPr>
              <a:t>Differentiation</a:t>
            </a:r>
            <a:r>
              <a:rPr lang="en-US" dirty="0" smtClean="0"/>
              <a:t>).</a:t>
            </a:r>
          </a:p>
          <a:p>
            <a:pPr eaLnBrk="1" hangingPunct="1">
              <a:lnSpc>
                <a:spcPct val="90000"/>
              </a:lnSpc>
              <a:buNone/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Throughout our lives, stem cells in our body regenerate cells to renew damaged tissues such as skin and blood.</a:t>
            </a:r>
          </a:p>
          <a:p>
            <a:pPr eaLnBrk="1" hangingPunct="1">
              <a:lnSpc>
                <a:spcPct val="90000"/>
              </a:lnSpc>
              <a:buNone/>
            </a:pPr>
            <a:endParaRPr lang="en-US" dirty="0" smtClean="0"/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Found throughout your life in tissues, blood, bone marrow and adipose.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2800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04800"/>
            <a:ext cx="7772400" cy="1143000"/>
          </a:xfrm>
        </p:spPr>
        <p:txBody>
          <a:bodyPr/>
          <a:lstStyle/>
          <a:p>
            <a:r>
              <a:rPr lang="en-US" sz="4000" dirty="0" smtClean="0"/>
              <a:t>Mouse ES cells growing on feeders.</a:t>
            </a:r>
            <a:br>
              <a:rPr lang="en-US" sz="4000" dirty="0" smtClean="0"/>
            </a:br>
            <a:endParaRPr lang="en-US" sz="4000" dirty="0"/>
          </a:p>
        </p:txBody>
      </p:sp>
      <p:pic>
        <p:nvPicPr>
          <p:cNvPr id="29699" name="Picture 5" descr="stem cells on feeder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524000"/>
            <a:ext cx="6807567" cy="408622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9700" name="AutoShape 6"/>
          <p:cNvSpPr>
            <a:spLocks noChangeArrowheads="1"/>
          </p:cNvSpPr>
          <p:nvPr/>
        </p:nvSpPr>
        <p:spPr bwMode="auto">
          <a:xfrm>
            <a:off x="4191000" y="1981200"/>
            <a:ext cx="685800" cy="304800"/>
          </a:xfrm>
          <a:prstGeom prst="rightArrow">
            <a:avLst>
              <a:gd name="adj1" fmla="val 50000"/>
              <a:gd name="adj2" fmla="val 3214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01" name="Text Box 7"/>
          <p:cNvSpPr txBox="1">
            <a:spLocks noChangeArrowheads="1"/>
          </p:cNvSpPr>
          <p:nvPr/>
        </p:nvSpPr>
        <p:spPr bwMode="auto">
          <a:xfrm>
            <a:off x="1447800" y="1828800"/>
            <a:ext cx="2930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>
                <a:solidFill>
                  <a:srgbClr val="FFFF00"/>
                </a:solidFill>
              </a:rPr>
              <a:t>ES Cell Clusters</a:t>
            </a:r>
          </a:p>
        </p:txBody>
      </p:sp>
      <p:sp>
        <p:nvSpPr>
          <p:cNvPr id="29702" name="Text Box 9"/>
          <p:cNvSpPr txBox="1">
            <a:spLocks noChangeArrowheads="1"/>
          </p:cNvSpPr>
          <p:nvPr/>
        </p:nvSpPr>
        <p:spPr bwMode="auto">
          <a:xfrm>
            <a:off x="3886200" y="3505200"/>
            <a:ext cx="4724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/>
              <a:t>Feeders </a:t>
            </a:r>
            <a:r>
              <a:rPr lang="en-US" sz="1800" dirty="0" smtClean="0"/>
              <a:t>(Mouse </a:t>
            </a:r>
            <a:r>
              <a:rPr lang="en-US" sz="1800" dirty="0"/>
              <a:t>Embryonic </a:t>
            </a:r>
            <a:r>
              <a:rPr lang="en-US" sz="1800" dirty="0" smtClean="0"/>
              <a:t>Fibroblasts)</a:t>
            </a:r>
            <a:endParaRPr lang="en-US" sz="1800" dirty="0"/>
          </a:p>
          <a:p>
            <a:endParaRPr lang="en-US" sz="2400" dirty="0"/>
          </a:p>
        </p:txBody>
      </p:sp>
      <p:sp>
        <p:nvSpPr>
          <p:cNvPr id="29703" name="AutoShape 12"/>
          <p:cNvSpPr>
            <a:spLocks noChangeArrowheads="1"/>
          </p:cNvSpPr>
          <p:nvPr/>
        </p:nvSpPr>
        <p:spPr bwMode="auto">
          <a:xfrm rot="4335375">
            <a:off x="2217008" y="3255792"/>
            <a:ext cx="2203450" cy="364919"/>
          </a:xfrm>
          <a:prstGeom prst="rightArrow">
            <a:avLst>
              <a:gd name="adj1" fmla="val 50000"/>
              <a:gd name="adj2" fmla="val 103274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Human embryonic stem cell colony growing on feeders.</a:t>
            </a:r>
          </a:p>
        </p:txBody>
      </p:sp>
      <p:pic>
        <p:nvPicPr>
          <p:cNvPr id="31747" name="Content Placeholder 3" descr="hiPS-11-4-09(3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825625" y="1981200"/>
            <a:ext cx="5492750" cy="4114800"/>
          </a:xfrm>
          <a:ln w="381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62000"/>
            <a:ext cx="9144000" cy="5632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514350" indent="-514350" eaLnBrk="1" hangingPunct="1">
              <a:buFont typeface="Arial" pitchFamily="34" charset="0"/>
              <a:buChar char="•"/>
              <a:defRPr/>
            </a:pPr>
            <a:r>
              <a:rPr lang="en-US" sz="3600" b="0" dirty="0"/>
              <a:t>Stem cells in culture tend to aggregate to form colonies. In some colonies cells may differentiate spontaneously. </a:t>
            </a:r>
          </a:p>
          <a:p>
            <a:pPr marL="514350" indent="-514350" eaLnBrk="1" hangingPunct="1">
              <a:defRPr/>
            </a:pPr>
            <a:endParaRPr lang="en-US" sz="3600" b="0" dirty="0"/>
          </a:p>
          <a:p>
            <a:pPr marL="514350" indent="-514350" eaLnBrk="1" hangingPunct="1">
              <a:buFont typeface="Arial" pitchFamily="34" charset="0"/>
              <a:buChar char="•"/>
              <a:defRPr/>
            </a:pPr>
            <a:r>
              <a:rPr lang="en-US" sz="3600" b="0" dirty="0"/>
              <a:t>To prevent differentiation, cells need to be </a:t>
            </a:r>
            <a:r>
              <a:rPr lang="en-US" sz="3600" b="0" dirty="0" err="1"/>
              <a:t>passaged</a:t>
            </a:r>
            <a:r>
              <a:rPr lang="en-US" sz="3600" b="0" dirty="0"/>
              <a:t> (subcultured) frequently.</a:t>
            </a:r>
          </a:p>
          <a:p>
            <a:pPr marL="514350" indent="-514350" eaLnBrk="1" hangingPunct="1">
              <a:buFont typeface="Arial" pitchFamily="34" charset="0"/>
              <a:buChar char="•"/>
              <a:defRPr/>
            </a:pPr>
            <a:endParaRPr lang="en-US" sz="3600" b="0" dirty="0"/>
          </a:p>
          <a:p>
            <a:pPr marL="514350" indent="-514350" eaLnBrk="1" hangingPunct="1">
              <a:buFont typeface="Arial" pitchFamily="34" charset="0"/>
              <a:buChar char="•"/>
              <a:defRPr/>
            </a:pPr>
            <a:r>
              <a:rPr lang="en-US" sz="3600" b="0" dirty="0"/>
              <a:t>The colonies are removed and dispersed into single cells and cultured again.</a:t>
            </a:r>
          </a:p>
          <a:p>
            <a:pPr>
              <a:defRPr/>
            </a:pPr>
            <a:endParaRPr lang="en-US" sz="3600" b="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 idx="4294967295"/>
          </p:nvPr>
        </p:nvSpPr>
        <p:spPr>
          <a:xfrm>
            <a:off x="0" y="-228600"/>
            <a:ext cx="9144000" cy="1143000"/>
          </a:xfrm>
        </p:spPr>
        <p:txBody>
          <a:bodyPr/>
          <a:lstStyle/>
          <a:p>
            <a:pPr eaLnBrk="1" hangingPunct="1"/>
            <a:r>
              <a:rPr lang="en-US" sz="4000" b="1" u="sng" dirty="0" smtClean="0">
                <a:solidFill>
                  <a:schemeClr val="accent2"/>
                </a:solidFill>
              </a:rPr>
              <a:t>Leukemia Inhibitory Factor (LIF)</a:t>
            </a:r>
          </a:p>
        </p:txBody>
      </p:sp>
      <p:sp>
        <p:nvSpPr>
          <p:cNvPr id="27651" name="Content Placeholder 3"/>
          <p:cNvSpPr>
            <a:spLocks noGrp="1"/>
          </p:cNvSpPr>
          <p:nvPr>
            <p:ph idx="4294967295"/>
          </p:nvPr>
        </p:nvSpPr>
        <p:spPr>
          <a:xfrm>
            <a:off x="304800" y="634758"/>
            <a:ext cx="8305800" cy="6223242"/>
          </a:xfrm>
        </p:spPr>
        <p:txBody>
          <a:bodyPr>
            <a:spAutoFit/>
          </a:bodyPr>
          <a:lstStyle/>
          <a:p>
            <a:pPr marL="228600" indent="-228600" eaLnBrk="1" hangingPunct="1"/>
            <a:r>
              <a:rPr lang="en-US" sz="2400" dirty="0" smtClean="0"/>
              <a:t>Mouse embryonic stem cells can keep their </a:t>
            </a:r>
            <a:r>
              <a:rPr lang="en-US" sz="2400" dirty="0" err="1" smtClean="0"/>
              <a:t>pluripotency</a:t>
            </a:r>
            <a:r>
              <a:rPr lang="en-US" sz="2400" dirty="0" smtClean="0"/>
              <a:t> without feeder cells if </a:t>
            </a:r>
            <a:r>
              <a:rPr lang="en-US" sz="2400" b="1" dirty="0" smtClean="0"/>
              <a:t>LIF</a:t>
            </a:r>
            <a:r>
              <a:rPr lang="en-US" sz="2400" dirty="0" smtClean="0"/>
              <a:t> is added to the media. </a:t>
            </a:r>
          </a:p>
          <a:p>
            <a:pPr marL="228600" indent="-228600" eaLnBrk="1" hangingPunct="1">
              <a:buNone/>
            </a:pPr>
            <a:endParaRPr lang="en-US" sz="2400" dirty="0" smtClean="0"/>
          </a:p>
          <a:p>
            <a:pPr marL="228600" indent="-228600" eaLnBrk="1" hangingPunct="1"/>
            <a:r>
              <a:rPr lang="en-US" sz="2400" dirty="0" smtClean="0"/>
              <a:t>LIF binds LIF-receptors on the surface of mouse ES cells and triggers activation of the transcription factors that are necessary for continued proliferation.</a:t>
            </a:r>
          </a:p>
          <a:p>
            <a:pPr marL="228600" indent="-228600" eaLnBrk="1" hangingPunct="1">
              <a:buNone/>
            </a:pPr>
            <a:endParaRPr lang="en-US" sz="2400" dirty="0" smtClean="0"/>
          </a:p>
          <a:p>
            <a:pPr marL="228600" indent="-228600" eaLnBrk="1" hangingPunct="1"/>
            <a:r>
              <a:rPr lang="en-US" sz="2400" dirty="0" smtClean="0"/>
              <a:t>LIF is added to the media to inhibit differentiation of the cells and to maintain their self-renewal property (</a:t>
            </a:r>
            <a:r>
              <a:rPr lang="en-US" sz="2400" dirty="0" err="1" smtClean="0"/>
              <a:t>Pluripotency</a:t>
            </a:r>
            <a:r>
              <a:rPr lang="en-US" sz="2400" dirty="0" smtClean="0"/>
              <a:t>).</a:t>
            </a:r>
          </a:p>
          <a:p>
            <a:pPr marL="228600" indent="-228600" eaLnBrk="1" hangingPunct="1">
              <a:buNone/>
            </a:pPr>
            <a:endParaRPr lang="en-US" sz="2400" dirty="0" smtClean="0"/>
          </a:p>
          <a:p>
            <a:pPr marL="228600" indent="-228600" eaLnBrk="1" hangingPunct="1"/>
            <a:r>
              <a:rPr lang="en-US" sz="2400" dirty="0" smtClean="0"/>
              <a:t>To trigger differentiation, LIF is removed from the culture. </a:t>
            </a:r>
          </a:p>
          <a:p>
            <a:pPr marL="228600" indent="-228600" eaLnBrk="1" hangingPunct="1">
              <a:buNone/>
            </a:pPr>
            <a:endParaRPr lang="en-US" sz="2400" dirty="0" smtClean="0"/>
          </a:p>
          <a:p>
            <a:pPr marL="228600" indent="-228600" eaLnBrk="1" hangingPunct="1"/>
            <a:r>
              <a:rPr lang="en-US" sz="2400" dirty="0" smtClean="0"/>
              <a:t>Human ESCs are not responsive to LIF.  Human ESCs can grow in  undifferentiated state without feeders if the media has been conditioned with human or mouse cells before use.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/>
          <a:lstStyle/>
          <a:p>
            <a:pPr eaLnBrk="1" hangingPunct="1"/>
            <a:r>
              <a:rPr lang="en-US" sz="3200" dirty="0" smtClean="0"/>
              <a:t>Feeder Independent </a:t>
            </a:r>
            <a:r>
              <a:rPr lang="en-US" sz="3200" dirty="0" err="1" smtClean="0"/>
              <a:t>mESC</a:t>
            </a:r>
            <a:r>
              <a:rPr lang="en-US" sz="3200" dirty="0" smtClean="0"/>
              <a:t> cultured in the presence of LIF (</a:t>
            </a:r>
            <a:r>
              <a:rPr lang="en-US" sz="3200" u="sng" dirty="0" smtClean="0"/>
              <a:t>Leukemia Inhibitory Factor</a:t>
            </a:r>
            <a:r>
              <a:rPr lang="en-US" sz="3200" dirty="0" smtClean="0"/>
              <a:t>)</a:t>
            </a:r>
          </a:p>
        </p:txBody>
      </p:sp>
      <p:pic>
        <p:nvPicPr>
          <p:cNvPr id="1026" name="Picture 2" descr="C:\Users\Golnar\Desktop\HS class\Images\e14-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1600200"/>
            <a:ext cx="4243387" cy="482445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/>
          <a:lstStyle/>
          <a:p>
            <a:r>
              <a:rPr lang="en-US" b="1" u="sng" dirty="0" smtClean="0"/>
              <a:t>Differentiation Method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458200" cy="4114800"/>
          </a:xfrm>
        </p:spPr>
        <p:txBody>
          <a:bodyPr/>
          <a:lstStyle/>
          <a:p>
            <a:r>
              <a:rPr lang="en-US" sz="2800" smtClean="0"/>
              <a:t>ES cells differentiate spontaneously into all three forms of cells (ectoderm, mesoderm and endoderm) if the right conditions are provided</a:t>
            </a:r>
          </a:p>
          <a:p>
            <a:r>
              <a:rPr lang="en-US" sz="2800" smtClean="0"/>
              <a:t>To trigger differentiation,  ES cells are grown in the absence of LIF and on uncoated plates to prevent adhesion to the plates. </a:t>
            </a:r>
          </a:p>
          <a:p>
            <a:r>
              <a:rPr lang="en-US" sz="2800" smtClean="0"/>
              <a:t>The cells form aggregates (spheres) called </a:t>
            </a:r>
            <a:r>
              <a:rPr lang="en-US" sz="2800" b="1" smtClean="0"/>
              <a:t>embryoid bodies.</a:t>
            </a:r>
          </a:p>
          <a:p>
            <a:r>
              <a:rPr lang="en-US" sz="2800" smtClean="0"/>
              <a:t>Differentiation initiates spontaneously upon aggregation of cells. </a:t>
            </a:r>
          </a:p>
          <a:p>
            <a:r>
              <a:rPr lang="en-US" sz="2800" smtClean="0"/>
              <a:t>Under appropriate culturing conditions ESCs can be directed to differentiate into specific cell types.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Golnar\Desktop\HS class\Images\neuronday12-3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3048000"/>
            <a:ext cx="4649268" cy="348389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pic>
        <p:nvPicPr>
          <p:cNvPr id="1027" name="Picture 3" descr="C:\Users\Golnar\Desktop\HS class\Images\e14-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532012"/>
            <a:ext cx="2286000" cy="216625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pic>
        <p:nvPicPr>
          <p:cNvPr id="1028" name="Picture 4" descr="C:\Users\Golnar\Desktop\HS class\Images\E14-EB-2_DAY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537869"/>
            <a:ext cx="2286000" cy="215454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pic>
        <p:nvPicPr>
          <p:cNvPr id="1029" name="Picture 5" descr="C:\Users\Golnar\Desktop\HS class\Images\eb-day5-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4600" y="533400"/>
            <a:ext cx="2286000" cy="216348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sp>
        <p:nvSpPr>
          <p:cNvPr id="12" name="Right Arrow 11"/>
          <p:cNvSpPr/>
          <p:nvPr/>
        </p:nvSpPr>
        <p:spPr>
          <a:xfrm>
            <a:off x="2590800" y="1524000"/>
            <a:ext cx="685800" cy="4572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5562600" y="1524000"/>
            <a:ext cx="685800" cy="4572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 rot="8119346" flipV="1">
            <a:off x="6872598" y="2971152"/>
            <a:ext cx="792023" cy="415283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81000" y="0"/>
            <a:ext cx="21002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Pluripotent ESCs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00400" y="0"/>
            <a:ext cx="23070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ESCs in suspension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72200" y="0"/>
            <a:ext cx="25557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Week 1- Floating EBs</a:t>
            </a:r>
          </a:p>
          <a:p>
            <a:pPr algn="ctr"/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743200" y="6457890"/>
            <a:ext cx="35484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Week 2-Differentiated neurons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486400" y="1981200"/>
            <a:ext cx="7665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+ RA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14600" y="1981200"/>
            <a:ext cx="7970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-</a:t>
            </a:r>
            <a:r>
              <a:rPr lang="en-US" sz="2000" dirty="0" smtClean="0"/>
              <a:t> LIF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4434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6000" u="sng" dirty="0" smtClean="0">
                <a:latin typeface="Times New Roman" pitchFamily="18" charset="0"/>
                <a:cs typeface="Times New Roman" pitchFamily="18" charset="0"/>
              </a:rPr>
              <a:t>Differentiated neurons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MAP2 protein in red</a:t>
            </a:r>
            <a:endParaRPr lang="en-US" sz="3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Golnar\Desktop\HS class\Images\map2-20x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676400"/>
            <a:ext cx="5048250" cy="45053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9283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dirty="0" smtClean="0"/>
              <a:t>What’s Been Done to This Point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76400"/>
            <a:ext cx="7772400" cy="4953000"/>
          </a:xfrm>
        </p:spPr>
        <p:txBody>
          <a:bodyPr/>
          <a:lstStyle/>
          <a:p>
            <a:r>
              <a:rPr lang="en-US" dirty="0" err="1" smtClean="0"/>
              <a:t>mESC</a:t>
            </a:r>
            <a:r>
              <a:rPr lang="en-US" dirty="0" smtClean="0"/>
              <a:t> (E14) grown using enriched </a:t>
            </a:r>
            <a:r>
              <a:rPr lang="en-US" dirty="0" err="1" smtClean="0"/>
              <a:t>pluri</a:t>
            </a:r>
            <a:r>
              <a:rPr lang="en-US" dirty="0" smtClean="0"/>
              <a:t>-potent media (PPM)</a:t>
            </a:r>
          </a:p>
          <a:p>
            <a:pPr lvl="1"/>
            <a:r>
              <a:rPr lang="en-US" dirty="0" smtClean="0"/>
              <a:t>DMEM / high glucose </a:t>
            </a:r>
          </a:p>
          <a:p>
            <a:pPr lvl="2"/>
            <a:r>
              <a:rPr lang="en-US" dirty="0" smtClean="0"/>
              <a:t>L-glutamine</a:t>
            </a:r>
          </a:p>
          <a:p>
            <a:pPr lvl="2"/>
            <a:r>
              <a:rPr lang="en-US" dirty="0" smtClean="0"/>
              <a:t>Sodium </a:t>
            </a:r>
            <a:r>
              <a:rPr lang="en-US" dirty="0" err="1" smtClean="0"/>
              <a:t>pyruvate</a:t>
            </a:r>
            <a:endParaRPr lang="en-US" dirty="0" smtClean="0"/>
          </a:p>
          <a:p>
            <a:pPr lvl="2"/>
            <a:r>
              <a:rPr lang="en-US" dirty="0" smtClean="0"/>
              <a:t>Non-essential amino acids</a:t>
            </a:r>
          </a:p>
          <a:p>
            <a:pPr lvl="2"/>
            <a:r>
              <a:rPr lang="en-US" dirty="0" smtClean="0"/>
              <a:t>2-mercaptoethanol</a:t>
            </a:r>
          </a:p>
          <a:p>
            <a:pPr lvl="2"/>
            <a:r>
              <a:rPr lang="en-US" dirty="0" err="1" smtClean="0"/>
              <a:t>Luekemia</a:t>
            </a:r>
            <a:r>
              <a:rPr lang="en-US" dirty="0" smtClean="0"/>
              <a:t> Inhibitor Factor (LIF)</a:t>
            </a:r>
          </a:p>
          <a:p>
            <a:pPr lvl="1"/>
            <a:r>
              <a:rPr lang="en-US" dirty="0" smtClean="0"/>
              <a:t>T-25 tissue culture vessels to adhere</a:t>
            </a:r>
          </a:p>
        </p:txBody>
      </p:sp>
    </p:spTree>
    <p:extLst>
      <p:ext uri="{BB962C8B-B14F-4D97-AF65-F5344CB8AC3E}">
        <p14:creationId xmlns:p14="http://schemas.microsoft.com/office/powerpoint/2010/main" val="41688414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Been Done to This Point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Day 1 – Monday, 7/8</a:t>
            </a:r>
          </a:p>
          <a:p>
            <a:pPr lvl="1"/>
            <a:r>
              <a:rPr lang="en-US" dirty="0" smtClean="0"/>
              <a:t>Plated as suspension in low-binding plates =&gt; </a:t>
            </a:r>
            <a:r>
              <a:rPr lang="en-US" dirty="0" err="1" smtClean="0"/>
              <a:t>embryoid</a:t>
            </a:r>
            <a:r>
              <a:rPr lang="en-US" dirty="0" smtClean="0"/>
              <a:t> bodies (</a:t>
            </a:r>
            <a:r>
              <a:rPr lang="en-US" dirty="0" err="1" smtClean="0"/>
              <a:t>Ebs</a:t>
            </a:r>
            <a:r>
              <a:rPr lang="en-US" dirty="0" smtClean="0"/>
              <a:t>) in differentiation media</a:t>
            </a:r>
          </a:p>
          <a:p>
            <a:pPr lvl="1"/>
            <a:r>
              <a:rPr lang="en-US" dirty="0" smtClean="0"/>
              <a:t>Feed at day 3</a:t>
            </a:r>
          </a:p>
          <a:p>
            <a:r>
              <a:rPr lang="en-US" dirty="0" smtClean="0"/>
              <a:t> Begin Directed Differentiation</a:t>
            </a:r>
          </a:p>
          <a:p>
            <a:pPr lvl="1"/>
            <a:r>
              <a:rPr lang="en-US" dirty="0" smtClean="0"/>
              <a:t>day 5 of EB culture - transfer </a:t>
            </a:r>
            <a:r>
              <a:rPr lang="en-US" dirty="0" err="1" smtClean="0"/>
              <a:t>Ebs</a:t>
            </a:r>
            <a:endParaRPr lang="en-US" dirty="0" smtClean="0"/>
          </a:p>
          <a:p>
            <a:pPr lvl="1"/>
            <a:r>
              <a:rPr lang="en-US" dirty="0" smtClean="0"/>
              <a:t>Half in Differentiation Media =&gt; spontaneous </a:t>
            </a:r>
          </a:p>
          <a:p>
            <a:pPr lvl="1"/>
            <a:r>
              <a:rPr lang="en-US" dirty="0" smtClean="0"/>
              <a:t>Half in Differentiation Media w/ 5 </a:t>
            </a:r>
            <a:r>
              <a:rPr lang="en-US" dirty="0" err="1" smtClean="0"/>
              <a:t>uM</a:t>
            </a:r>
            <a:r>
              <a:rPr lang="en-US" dirty="0" smtClean="0"/>
              <a:t> Retinoic acid =&gt; directed to neurons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865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u="sng" dirty="0" smtClean="0"/>
              <a:t>Types of stem cells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648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600" b="1" i="1" dirty="0" smtClean="0"/>
              <a:t>Embryonic stem cells</a:t>
            </a:r>
            <a:r>
              <a:rPr lang="en-US" sz="2800" dirty="0" smtClean="0"/>
              <a:t>- </a:t>
            </a:r>
            <a:r>
              <a:rPr lang="en-US" dirty="0" smtClean="0"/>
              <a:t>can generate all cell types (</a:t>
            </a:r>
            <a:r>
              <a:rPr lang="en-US" dirty="0" smtClean="0">
                <a:solidFill>
                  <a:srgbClr val="800040"/>
                </a:solidFill>
              </a:rPr>
              <a:t>Pluripotent vs. Totipotent</a:t>
            </a:r>
            <a:r>
              <a:rPr lang="en-US" dirty="0" smtClean="0"/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en-US" sz="3600" b="1" i="1" dirty="0" smtClean="0"/>
              <a:t>Adult stem cells </a:t>
            </a:r>
            <a:r>
              <a:rPr lang="en-US" sz="3600" b="1" dirty="0" smtClean="0"/>
              <a:t>(also called somatic or tissue-specific stem cells)</a:t>
            </a:r>
            <a:r>
              <a:rPr lang="en-US" b="1" dirty="0" smtClean="0"/>
              <a:t>-</a:t>
            </a:r>
            <a:r>
              <a:rPr lang="en-US" b="1" i="1" dirty="0" smtClean="0"/>
              <a:t> </a:t>
            </a:r>
            <a:r>
              <a:rPr lang="en-US" dirty="0" smtClean="0"/>
              <a:t>can generate cell types within a specific tissue or organ (</a:t>
            </a:r>
            <a:r>
              <a:rPr lang="en-US" dirty="0" err="1" smtClean="0">
                <a:solidFill>
                  <a:srgbClr val="800040"/>
                </a:solidFill>
              </a:rPr>
              <a:t>Multipotent</a:t>
            </a:r>
            <a:r>
              <a:rPr lang="en-US" dirty="0" smtClean="0">
                <a:solidFill>
                  <a:srgbClr val="800040"/>
                </a:solidFill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en-US" sz="3600" b="1" i="1" dirty="0" smtClean="0"/>
              <a:t>Induced pluripotent stem cells (</a:t>
            </a:r>
            <a:r>
              <a:rPr lang="en-US" sz="3600" b="1" i="1" dirty="0" err="1" smtClean="0"/>
              <a:t>iPS</a:t>
            </a:r>
            <a:r>
              <a:rPr lang="en-US" sz="3600" b="1" i="1" dirty="0" smtClean="0"/>
              <a:t>)- </a:t>
            </a:r>
            <a:r>
              <a:rPr lang="en-US" dirty="0" smtClean="0"/>
              <a:t>engineered from specialized cells </a:t>
            </a:r>
            <a:r>
              <a:rPr lang="en-US" dirty="0" smtClean="0">
                <a:solidFill>
                  <a:srgbClr val="800040"/>
                </a:solidFill>
              </a:rPr>
              <a:t>(Pluripotent)</a:t>
            </a:r>
            <a:r>
              <a:rPr lang="en-US" dirty="0" smtClean="0">
                <a:solidFill>
                  <a:srgbClr val="FF66FF"/>
                </a:solidFill>
              </a:rPr>
              <a:t>.</a:t>
            </a:r>
            <a:endParaRPr lang="en-US" b="1" i="1" dirty="0" smtClean="0">
              <a:solidFill>
                <a:srgbClr val="FF66FF"/>
              </a:solidFill>
            </a:endParaRP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You Will Do Today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Treat 24-well TC plate with 0.1% gelatin</a:t>
            </a:r>
          </a:p>
          <a:p>
            <a:r>
              <a:rPr lang="en-US" dirty="0" smtClean="0"/>
              <a:t>Harvest </a:t>
            </a:r>
            <a:r>
              <a:rPr lang="en-US" dirty="0" err="1" smtClean="0"/>
              <a:t>Ebs</a:t>
            </a:r>
            <a:endParaRPr lang="en-US" dirty="0" smtClean="0"/>
          </a:p>
          <a:p>
            <a:pPr lvl="1"/>
            <a:r>
              <a:rPr lang="en-US" dirty="0" smtClean="0"/>
              <a:t>10 </a:t>
            </a:r>
            <a:r>
              <a:rPr lang="en-US" dirty="0" err="1" smtClean="0"/>
              <a:t>miutes</a:t>
            </a:r>
            <a:r>
              <a:rPr lang="en-US" dirty="0" smtClean="0"/>
              <a:t> in centrifuge tube (incubator)</a:t>
            </a:r>
          </a:p>
          <a:p>
            <a:pPr lvl="1"/>
            <a:r>
              <a:rPr lang="en-US" dirty="0" smtClean="0"/>
              <a:t>Aspirate and replace media</a:t>
            </a:r>
          </a:p>
          <a:p>
            <a:pPr lvl="1"/>
            <a:r>
              <a:rPr lang="en-US" dirty="0" smtClean="0"/>
              <a:t>Half in Differentiation Media =&gt; spontaneous </a:t>
            </a:r>
          </a:p>
          <a:p>
            <a:pPr lvl="1"/>
            <a:r>
              <a:rPr lang="en-US" dirty="0" smtClean="0"/>
              <a:t>Half in Differentiation Media w/ 5 </a:t>
            </a:r>
            <a:r>
              <a:rPr lang="en-US" dirty="0" err="1" smtClean="0"/>
              <a:t>uM</a:t>
            </a:r>
            <a:r>
              <a:rPr lang="en-US" dirty="0" smtClean="0"/>
              <a:t> Retinoic acid =&gt; directed to neurons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8653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You Will Do Today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Dispense into treated wells at 5 to 10 </a:t>
            </a:r>
            <a:r>
              <a:rPr lang="en-US" dirty="0" err="1" smtClean="0"/>
              <a:t>Ebs</a:t>
            </a:r>
            <a:r>
              <a:rPr lang="en-US" dirty="0" smtClean="0"/>
              <a:t> per well</a:t>
            </a:r>
          </a:p>
          <a:p>
            <a:r>
              <a:rPr lang="en-US" dirty="0" smtClean="0"/>
              <a:t>Issues</a:t>
            </a:r>
          </a:p>
          <a:p>
            <a:pPr lvl="1"/>
            <a:r>
              <a:rPr lang="en-US" dirty="0" smtClean="0"/>
              <a:t>Aseptic transfers</a:t>
            </a:r>
          </a:p>
          <a:p>
            <a:pPr lvl="1"/>
            <a:r>
              <a:rPr lang="en-US" dirty="0" smtClean="0"/>
              <a:t>Treat </a:t>
            </a:r>
            <a:r>
              <a:rPr lang="en-US" dirty="0" err="1" smtClean="0"/>
              <a:t>Ebs</a:t>
            </a:r>
            <a:r>
              <a:rPr lang="en-US" dirty="0" smtClean="0"/>
              <a:t> gently, especially when </a:t>
            </a:r>
            <a:r>
              <a:rPr lang="en-US" dirty="0" err="1" smtClean="0"/>
              <a:t>resuspending</a:t>
            </a:r>
            <a:endParaRPr lang="en-US" dirty="0" smtClean="0"/>
          </a:p>
          <a:p>
            <a:pPr lvl="1"/>
            <a:r>
              <a:rPr lang="en-US" dirty="0" smtClean="0"/>
              <a:t>Will the </a:t>
            </a:r>
            <a:r>
              <a:rPr lang="en-US" dirty="0" err="1" smtClean="0"/>
              <a:t>Ebs</a:t>
            </a:r>
            <a:r>
              <a:rPr lang="en-US" dirty="0" smtClean="0"/>
              <a:t> cooperate =&gt; </a:t>
            </a:r>
            <a:r>
              <a:rPr lang="en-US" dirty="0" err="1" smtClean="0"/>
              <a:t>cardiomyocytes</a:t>
            </a:r>
            <a:r>
              <a:rPr lang="en-US" dirty="0" smtClean="0"/>
              <a:t> and neurons</a:t>
            </a:r>
          </a:p>
        </p:txBody>
      </p:sp>
    </p:spTree>
    <p:extLst>
      <p:ext uri="{BB962C8B-B14F-4D97-AF65-F5344CB8AC3E}">
        <p14:creationId xmlns:p14="http://schemas.microsoft.com/office/powerpoint/2010/main" val="35878653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6000" u="sng" dirty="0" smtClean="0">
                <a:latin typeface="Times New Roman" pitchFamily="18" charset="0"/>
                <a:cs typeface="Times New Roman" pitchFamily="18" charset="0"/>
              </a:rPr>
              <a:t>Differentiated neurons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sz="3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neuronD920x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1295400"/>
            <a:ext cx="7162800" cy="539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83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Cardiomyocytes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/>
            <a:r>
              <a:rPr lang="en-US" sz="4000" b="1" u="sng" dirty="0" smtClean="0"/>
              <a:t>Glossary</a:t>
            </a:r>
            <a:br>
              <a:rPr lang="en-US" sz="4000" b="1" u="sng" dirty="0" smtClean="0"/>
            </a:br>
            <a:endParaRPr lang="en-US" sz="4000" b="1" u="sng" dirty="0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2000"/>
            <a:ext cx="9144000" cy="4114800"/>
          </a:xfrm>
        </p:spPr>
        <p:txBody>
          <a:bodyPr/>
          <a:lstStyle/>
          <a:p>
            <a:pPr eaLnBrk="1" hangingPunct="1"/>
            <a:r>
              <a:rPr lang="en-US" sz="2000" b="1" smtClean="0"/>
              <a:t>Stem cells- </a:t>
            </a:r>
            <a:r>
              <a:rPr lang="en-US" sz="2000" smtClean="0"/>
              <a:t>Cells that are able to renew themselves indefinitely, while producing cell progeny that mature into specialized cells. (Self renewal and differentiation)</a:t>
            </a:r>
          </a:p>
          <a:p>
            <a:pPr eaLnBrk="1" hangingPunct="1"/>
            <a:r>
              <a:rPr lang="en-US" sz="2000" b="1" smtClean="0"/>
              <a:t>Self-renewal- </a:t>
            </a:r>
            <a:r>
              <a:rPr lang="en-US" sz="2000" smtClean="0"/>
              <a:t>The ability of cells to divide and produce more of themselves</a:t>
            </a:r>
            <a:r>
              <a:rPr lang="en-US" sz="2000" b="1" smtClean="0"/>
              <a:t> </a:t>
            </a:r>
          </a:p>
          <a:p>
            <a:pPr eaLnBrk="1" hangingPunct="1"/>
            <a:r>
              <a:rPr lang="en-US" sz="2000" b="1" smtClean="0"/>
              <a:t>Differentiation- </a:t>
            </a:r>
            <a:r>
              <a:rPr lang="en-US" sz="2000" smtClean="0"/>
              <a:t>The process of development with an increase in specialization</a:t>
            </a:r>
          </a:p>
          <a:p>
            <a:pPr eaLnBrk="1" hangingPunct="1"/>
            <a:r>
              <a:rPr lang="en-US" sz="2000" b="1" smtClean="0"/>
              <a:t>Blastocyst- </a:t>
            </a:r>
            <a:r>
              <a:rPr lang="en-US" sz="2000" smtClean="0"/>
              <a:t>A very early embryo. Contains the inner cell mass which forms the embryo and trophoblast that forms the placenta.</a:t>
            </a:r>
          </a:p>
          <a:p>
            <a:pPr eaLnBrk="1" hangingPunct="1"/>
            <a:r>
              <a:rPr lang="en-US" sz="2000" b="1" smtClean="0"/>
              <a:t>Therapeutic cloning- </a:t>
            </a:r>
            <a:r>
              <a:rPr lang="en-US" sz="2000" smtClean="0"/>
              <a:t>The use of cloning by nuclear transfer to produce an embryo that will provide embryonic stem cells to be used in therapy.</a:t>
            </a:r>
          </a:p>
          <a:p>
            <a:pPr eaLnBrk="1" hangingPunct="1"/>
            <a:r>
              <a:rPr lang="en-US" sz="2000" b="1" smtClean="0"/>
              <a:t>Multipotent stem cells- </a:t>
            </a:r>
            <a:r>
              <a:rPr lang="en-US" sz="2000" smtClean="0"/>
              <a:t>Stem cells whose progeny are able to mature into multiple differentiated cells, but all within a particular tissue.</a:t>
            </a:r>
          </a:p>
          <a:p>
            <a:pPr eaLnBrk="1" hangingPunct="1"/>
            <a:r>
              <a:rPr lang="en-US" sz="2000" b="1" smtClean="0"/>
              <a:t>Pluripotent stem cells- </a:t>
            </a:r>
            <a:r>
              <a:rPr lang="en-US" sz="2000" smtClean="0"/>
              <a:t>Stem cells that can become all cell types. Except for trophoblast.</a:t>
            </a:r>
          </a:p>
          <a:p>
            <a:pPr eaLnBrk="1" hangingPunct="1"/>
            <a:r>
              <a:rPr lang="en-US" sz="2000" b="1" smtClean="0"/>
              <a:t>Totipotent cells- </a:t>
            </a:r>
            <a:r>
              <a:rPr lang="en-US" sz="2000" smtClean="0"/>
              <a:t>Zygote and the first cells that are produced  in the days of development before blastocyst formation . These Cells can  become all cell types.</a:t>
            </a:r>
            <a:endParaRPr lang="en-US" sz="2000" b="1" smtClean="0"/>
          </a:p>
          <a:p>
            <a:pPr eaLnBrk="1" hangingPunct="1"/>
            <a:r>
              <a:rPr lang="en-US" sz="2000" b="1" smtClean="0"/>
              <a:t>Embryoid body- </a:t>
            </a:r>
            <a:r>
              <a:rPr lang="en-US" sz="2000" smtClean="0"/>
              <a:t>Spheroid colonies seen in culture produced by the growth of embryonic stem cells in suspension. </a:t>
            </a:r>
            <a:endParaRPr lang="en-US" sz="2000" b="1" smtClean="0"/>
          </a:p>
          <a:p>
            <a:pPr eaLnBrk="1" hangingPunct="1">
              <a:buFontTx/>
              <a:buNone/>
            </a:pPr>
            <a:endParaRPr lang="en-US" sz="2000" b="1" smtClean="0"/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7642225" y="6386513"/>
            <a:ext cx="1350963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/>
              <a:t>Sadava et al 2007</a:t>
            </a:r>
          </a:p>
          <a:p>
            <a:r>
              <a:rPr lang="en-US" sz="1100" b="0"/>
              <a:t>www.isscr.org</a:t>
            </a:r>
            <a:endParaRPr lang="en-US" sz="1100"/>
          </a:p>
          <a:p>
            <a:endParaRPr lang="en-US" sz="1100"/>
          </a:p>
          <a:p>
            <a:endParaRPr lang="en-US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b="1" u="sng" dirty="0" smtClean="0"/>
              <a:t>Embryonic stem cells (ESC)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686800" cy="4114800"/>
          </a:xfrm>
        </p:spPr>
        <p:txBody>
          <a:bodyPr/>
          <a:lstStyle/>
          <a:p>
            <a:pPr eaLnBrk="1" hangingPunct="1"/>
            <a:r>
              <a:rPr lang="en-US" sz="2800" smtClean="0"/>
              <a:t>Embryonic stem cells are obtained from the inner cell mass of blastocysts</a:t>
            </a:r>
          </a:p>
          <a:p>
            <a:pPr eaLnBrk="1" hangingPunct="1"/>
            <a:r>
              <a:rPr lang="en-US" sz="2800" smtClean="0"/>
              <a:t>Blastocyst is formed early in the development (5 days after fertilization).</a:t>
            </a:r>
          </a:p>
        </p:txBody>
      </p:sp>
      <p:pic>
        <p:nvPicPr>
          <p:cNvPr id="4100" name="Picture 4" descr="Life8e-Fig-43-04-0RL"/>
          <p:cNvPicPr>
            <a:picLocks noChangeAspect="1" noChangeArrowheads="1"/>
          </p:cNvPicPr>
          <p:nvPr/>
        </p:nvPicPr>
        <p:blipFill>
          <a:blip r:embed="rId3" cstate="print"/>
          <a:srcRect t="46428" b="6821"/>
          <a:stretch>
            <a:fillRect/>
          </a:stretch>
        </p:blipFill>
        <p:spPr bwMode="auto">
          <a:xfrm>
            <a:off x="381000" y="3276600"/>
            <a:ext cx="8510588" cy="29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6400800" y="6019800"/>
            <a:ext cx="1828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Inner cell mass</a:t>
            </a:r>
          </a:p>
        </p:txBody>
      </p:sp>
      <p:cxnSp>
        <p:nvCxnSpPr>
          <p:cNvPr id="4102" name="Straight Arrow Connector 7"/>
          <p:cNvCxnSpPr>
            <a:cxnSpLocks noChangeShapeType="1"/>
          </p:cNvCxnSpPr>
          <p:nvPr/>
        </p:nvCxnSpPr>
        <p:spPr bwMode="auto">
          <a:xfrm rot="5400000" flipH="1" flipV="1">
            <a:off x="6477000" y="5334000"/>
            <a:ext cx="1066800" cy="304800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2400" smtClean="0"/>
              <a:t>Early Development:</a:t>
            </a:r>
            <a:br>
              <a:rPr lang="en-US" sz="2400" smtClean="0"/>
            </a:br>
            <a:r>
              <a:rPr lang="en-US" sz="2400" smtClean="0"/>
              <a:t> Cells are Segregated Into 4 Different Cell Types: </a:t>
            </a:r>
            <a:br>
              <a:rPr lang="en-US" sz="2400" smtClean="0"/>
            </a:br>
            <a:r>
              <a:rPr lang="en-US" sz="2400" smtClean="0"/>
              <a:t>Ectoderm, Endoderm, Mesoderm, and Primordial Germ Cells</a:t>
            </a:r>
          </a:p>
        </p:txBody>
      </p:sp>
      <p:pic>
        <p:nvPicPr>
          <p:cNvPr id="6147" name="Picture 38"/>
          <p:cNvPicPr>
            <a:picLocks noChangeAspect="1" noChangeArrowheads="1"/>
          </p:cNvPicPr>
          <p:nvPr/>
        </p:nvPicPr>
        <p:blipFill>
          <a:blip r:embed="rId3" cstate="print"/>
          <a:srcRect t="15120" b="23764"/>
          <a:stretch>
            <a:fillRect/>
          </a:stretch>
        </p:blipFill>
        <p:spPr bwMode="auto">
          <a:xfrm>
            <a:off x="381000" y="1981200"/>
            <a:ext cx="8458200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39"/>
          <p:cNvSpPr>
            <a:spLocks noChangeArrowheads="1"/>
          </p:cNvSpPr>
          <p:nvPr/>
        </p:nvSpPr>
        <p:spPr bwMode="auto">
          <a:xfrm>
            <a:off x="1981200" y="6019800"/>
            <a:ext cx="519906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/>
              <a:t>[Image taken from Gilbert’s “Developmental Biology”, 8th edition, Sinauer].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smtClean="0"/>
              <a:t>Differentiation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smtClean="0"/>
              <a:t>The process by which cells develop into specialized cells with specific functions and structures.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b="1" smtClean="0">
                <a:latin typeface="Garamond" charset="0"/>
              </a:rPr>
              <a:t>Differentiation into specialized cells</a:t>
            </a:r>
          </a:p>
        </p:txBody>
      </p:sp>
      <p:sp>
        <p:nvSpPr>
          <p:cNvPr id="8196" name="TextBox 66"/>
          <p:cNvSpPr txBox="1">
            <a:spLocks noChangeArrowheads="1"/>
          </p:cNvSpPr>
          <p:nvPr/>
        </p:nvSpPr>
        <p:spPr bwMode="auto">
          <a:xfrm>
            <a:off x="5791200" y="5913438"/>
            <a:ext cx="1447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rgbClr val="000000"/>
                </a:solidFill>
                <a:latin typeface="Garamond" charset="0"/>
              </a:rPr>
              <a:t>Primitive</a:t>
            </a:r>
          </a:p>
          <a:p>
            <a:pPr algn="ctr"/>
            <a:r>
              <a:rPr lang="en-US" sz="2000">
                <a:solidFill>
                  <a:srgbClr val="000000"/>
                </a:solidFill>
                <a:latin typeface="Garamond" charset="0"/>
              </a:rPr>
              <a:t>progenitor</a:t>
            </a:r>
          </a:p>
          <a:p>
            <a:pPr algn="ctr"/>
            <a:r>
              <a:rPr lang="en-US" sz="2000">
                <a:solidFill>
                  <a:srgbClr val="000000"/>
                </a:solidFill>
                <a:latin typeface="Garamond" charset="0"/>
              </a:rPr>
              <a:t> cells</a:t>
            </a:r>
          </a:p>
        </p:txBody>
      </p:sp>
      <p:sp>
        <p:nvSpPr>
          <p:cNvPr id="8197" name="Left Brace 6"/>
          <p:cNvSpPr>
            <a:spLocks/>
          </p:cNvSpPr>
          <p:nvPr/>
        </p:nvSpPr>
        <p:spPr bwMode="auto">
          <a:xfrm rot="-5400000">
            <a:off x="6353175" y="5092700"/>
            <a:ext cx="381000" cy="1504950"/>
          </a:xfrm>
          <a:prstGeom prst="leftBrace">
            <a:avLst>
              <a:gd name="adj1" fmla="val 2871"/>
              <a:gd name="adj2" fmla="val 50000"/>
            </a:avLst>
          </a:prstGeom>
          <a:noFill/>
          <a:ln w="25400">
            <a:solidFill>
              <a:srgbClr val="7F7F7F"/>
            </a:solidFill>
            <a:round/>
            <a:headEnd/>
            <a:tailEnd/>
          </a:ln>
        </p:spPr>
        <p:txBody>
          <a:bodyPr vert="eaVert" anchor="ctr"/>
          <a:lstStyle/>
          <a:p>
            <a:pPr algn="ctr"/>
            <a:endParaRPr lang="en-US" sz="1800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7067550" y="2454275"/>
            <a:ext cx="374650" cy="18097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7067550" y="3416300"/>
            <a:ext cx="374650" cy="18097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Right Arrow 9"/>
          <p:cNvSpPr/>
          <p:nvPr/>
        </p:nvSpPr>
        <p:spPr>
          <a:xfrm>
            <a:off x="7067550" y="4330700"/>
            <a:ext cx="374650" cy="18097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7073900" y="5321300"/>
            <a:ext cx="374650" cy="18097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8202" name="Picture 47" descr="neuron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39038" y="1982788"/>
            <a:ext cx="823912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49" descr="cardiomyocyte_aironly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0" y="5032375"/>
            <a:ext cx="87947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4" name="Picture 63" descr="hematopoietic_cell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77150" y="4146550"/>
            <a:ext cx="838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Picture 102" descr="hematopoietic_cell"/>
          <p:cNvPicPr>
            <a:picLocks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0" y="3155950"/>
            <a:ext cx="762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6" name="TextBox 109"/>
          <p:cNvSpPr txBox="1">
            <a:spLocks noChangeArrowheads="1"/>
          </p:cNvSpPr>
          <p:nvPr/>
        </p:nvSpPr>
        <p:spPr bwMode="auto">
          <a:xfrm>
            <a:off x="8248650" y="3062288"/>
            <a:ext cx="8191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Garamond" charset="0"/>
              </a:rPr>
              <a:t>skin</a:t>
            </a:r>
          </a:p>
        </p:txBody>
      </p:sp>
      <p:sp>
        <p:nvSpPr>
          <p:cNvPr id="8207" name="TextBox 113"/>
          <p:cNvSpPr txBox="1">
            <a:spLocks noChangeArrowheads="1"/>
          </p:cNvSpPr>
          <p:nvPr/>
        </p:nvSpPr>
        <p:spPr bwMode="auto">
          <a:xfrm>
            <a:off x="8334375" y="5000625"/>
            <a:ext cx="819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Garamond" charset="0"/>
              </a:rPr>
              <a:t>heart</a:t>
            </a:r>
          </a:p>
        </p:txBody>
      </p:sp>
      <p:sp>
        <p:nvSpPr>
          <p:cNvPr id="8208" name="TextBox 116"/>
          <p:cNvSpPr txBox="1">
            <a:spLocks noChangeArrowheads="1"/>
          </p:cNvSpPr>
          <p:nvPr/>
        </p:nvSpPr>
        <p:spPr bwMode="auto">
          <a:xfrm>
            <a:off x="8020050" y="1905000"/>
            <a:ext cx="819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Garamond" charset="0"/>
              </a:rPr>
              <a:t>brain</a:t>
            </a:r>
          </a:p>
        </p:txBody>
      </p:sp>
      <p:sp>
        <p:nvSpPr>
          <p:cNvPr id="19" name="Right Arrow 18"/>
          <p:cNvSpPr/>
          <p:nvPr/>
        </p:nvSpPr>
        <p:spPr>
          <a:xfrm rot="19022875">
            <a:off x="5472113" y="2936875"/>
            <a:ext cx="547687" cy="26987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20" name="Right Arrow 19"/>
          <p:cNvSpPr/>
          <p:nvPr/>
        </p:nvSpPr>
        <p:spPr>
          <a:xfrm rot="2540192">
            <a:off x="5461000" y="3225800"/>
            <a:ext cx="554038" cy="28733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21" name="Right Arrow 20"/>
          <p:cNvSpPr/>
          <p:nvPr/>
        </p:nvSpPr>
        <p:spPr>
          <a:xfrm rot="19022875">
            <a:off x="5548313" y="4470400"/>
            <a:ext cx="547687" cy="26987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22" name="Right Arrow 21"/>
          <p:cNvSpPr/>
          <p:nvPr/>
        </p:nvSpPr>
        <p:spPr>
          <a:xfrm rot="2540192">
            <a:off x="5537200" y="4759325"/>
            <a:ext cx="554038" cy="28575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23" name="Right Arrow 22"/>
          <p:cNvSpPr/>
          <p:nvPr/>
        </p:nvSpPr>
        <p:spPr>
          <a:xfrm rot="19022875">
            <a:off x="3795713" y="3711575"/>
            <a:ext cx="547687" cy="26987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24" name="Right Arrow 23"/>
          <p:cNvSpPr/>
          <p:nvPr/>
        </p:nvSpPr>
        <p:spPr>
          <a:xfrm rot="2540192">
            <a:off x="3713163" y="4073525"/>
            <a:ext cx="554037" cy="28575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8215" name="Picture 9" descr="stem cell"/>
          <p:cNvPicPr>
            <a:picLocks noChangeAspect="1"/>
          </p:cNvPicPr>
          <p:nvPr/>
        </p:nvPicPr>
        <p:blipFill>
          <a:blip r:embed="rId7" cstate="print"/>
          <a:srcRect l="15556" t="12222" r="23334" b="26666"/>
          <a:stretch>
            <a:fillRect/>
          </a:stretch>
        </p:blipFill>
        <p:spPr bwMode="auto">
          <a:xfrm>
            <a:off x="2514600" y="3597275"/>
            <a:ext cx="785813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Right Arrow 25"/>
          <p:cNvSpPr/>
          <p:nvPr/>
        </p:nvSpPr>
        <p:spPr>
          <a:xfrm>
            <a:off x="1603375" y="3849688"/>
            <a:ext cx="454025" cy="204787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8217" name="TextBox 21"/>
          <p:cNvSpPr txBox="1">
            <a:spLocks noChangeArrowheads="1"/>
          </p:cNvSpPr>
          <p:nvPr/>
        </p:nvSpPr>
        <p:spPr bwMode="auto">
          <a:xfrm>
            <a:off x="457200" y="4359275"/>
            <a:ext cx="1244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rgbClr val="000000"/>
                </a:solidFill>
                <a:latin typeface="Garamond" charset="0"/>
              </a:rPr>
              <a:t>Zygote</a:t>
            </a:r>
          </a:p>
        </p:txBody>
      </p:sp>
      <p:sp>
        <p:nvSpPr>
          <p:cNvPr id="8218" name="Curved Up Arrow 27"/>
          <p:cNvSpPr>
            <a:spLocks noChangeArrowheads="1"/>
          </p:cNvSpPr>
          <p:nvPr/>
        </p:nvSpPr>
        <p:spPr bwMode="auto">
          <a:xfrm rot="5400000">
            <a:off x="2159794" y="3799681"/>
            <a:ext cx="331788" cy="384175"/>
          </a:xfrm>
          <a:prstGeom prst="curvedUpArrow">
            <a:avLst>
              <a:gd name="adj1" fmla="val 25000"/>
              <a:gd name="adj2" fmla="val 50000"/>
              <a:gd name="adj3" fmla="val 25002"/>
            </a:avLst>
          </a:prstGeom>
          <a:solidFill>
            <a:srgbClr val="8C3836"/>
          </a:solidFill>
          <a:ln w="25400">
            <a:solidFill>
              <a:srgbClr val="8C3836"/>
            </a:solidFill>
            <a:miter lim="800000"/>
            <a:headEnd/>
            <a:tailEnd/>
          </a:ln>
        </p:spPr>
        <p:txBody>
          <a:bodyPr rot="10800000" vert="eaVert" anchor="ctr"/>
          <a:lstStyle/>
          <a:p>
            <a:pPr algn="ctr"/>
            <a:endParaRPr lang="en-US" sz="1800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8219" name="TextBox 25"/>
          <p:cNvSpPr txBox="1">
            <a:spLocks noChangeArrowheads="1"/>
          </p:cNvSpPr>
          <p:nvPr/>
        </p:nvSpPr>
        <p:spPr bwMode="auto">
          <a:xfrm>
            <a:off x="1981200" y="4419600"/>
            <a:ext cx="1833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rgbClr val="000000"/>
                </a:solidFill>
                <a:latin typeface="Garamond" charset="0"/>
              </a:rPr>
              <a:t>ES cell</a:t>
            </a:r>
          </a:p>
        </p:txBody>
      </p:sp>
      <p:sp>
        <p:nvSpPr>
          <p:cNvPr id="8220" name="Curved Up Arrow 29"/>
          <p:cNvSpPr>
            <a:spLocks noChangeArrowheads="1"/>
          </p:cNvSpPr>
          <p:nvPr/>
        </p:nvSpPr>
        <p:spPr bwMode="auto">
          <a:xfrm rot="5400000">
            <a:off x="3836194" y="3037681"/>
            <a:ext cx="331788" cy="384175"/>
          </a:xfrm>
          <a:prstGeom prst="curvedUpArrow">
            <a:avLst>
              <a:gd name="adj1" fmla="val 25000"/>
              <a:gd name="adj2" fmla="val 50000"/>
              <a:gd name="adj3" fmla="val 25002"/>
            </a:avLst>
          </a:prstGeom>
          <a:solidFill>
            <a:srgbClr val="8C3836"/>
          </a:solidFill>
          <a:ln w="12700">
            <a:solidFill>
              <a:srgbClr val="8C3836"/>
            </a:solidFill>
            <a:miter lim="800000"/>
            <a:headEnd/>
            <a:tailEnd/>
          </a:ln>
        </p:spPr>
        <p:txBody>
          <a:bodyPr rot="10800000" vert="eaVert" anchor="ctr"/>
          <a:lstStyle/>
          <a:p>
            <a:pPr algn="ctr"/>
            <a:endParaRPr lang="en-US" sz="1800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8221" name="Curved Up Arrow 30"/>
          <p:cNvSpPr>
            <a:spLocks noChangeArrowheads="1"/>
          </p:cNvSpPr>
          <p:nvPr/>
        </p:nvSpPr>
        <p:spPr bwMode="auto">
          <a:xfrm rot="-5400000">
            <a:off x="3375819" y="3799681"/>
            <a:ext cx="331788" cy="384175"/>
          </a:xfrm>
          <a:prstGeom prst="curvedUpArrow">
            <a:avLst>
              <a:gd name="adj1" fmla="val 25000"/>
              <a:gd name="adj2" fmla="val 50000"/>
              <a:gd name="adj3" fmla="val 25002"/>
            </a:avLst>
          </a:prstGeom>
          <a:solidFill>
            <a:srgbClr val="8C3836"/>
          </a:solidFill>
          <a:ln w="25400">
            <a:solidFill>
              <a:srgbClr val="8C3836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/>
            <a:endParaRPr lang="en-US" sz="1800">
              <a:solidFill>
                <a:srgbClr val="000000"/>
              </a:solidFill>
              <a:latin typeface="Calibri" charset="0"/>
            </a:endParaRPr>
          </a:p>
        </p:txBody>
      </p:sp>
      <p:pic>
        <p:nvPicPr>
          <p:cNvPr id="8222" name="Picture 8" descr="progenitor cell"/>
          <p:cNvPicPr>
            <a:picLocks noChangeAspect="1"/>
          </p:cNvPicPr>
          <p:nvPr/>
        </p:nvPicPr>
        <p:blipFill>
          <a:blip r:embed="rId8" cstate="print"/>
          <a:srcRect l="16667" t="13333" r="23334" b="26666"/>
          <a:stretch>
            <a:fillRect/>
          </a:stretch>
        </p:blipFill>
        <p:spPr bwMode="auto">
          <a:xfrm>
            <a:off x="4241800" y="2835275"/>
            <a:ext cx="78740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3" name="Picture 8" descr="progenitor cell"/>
          <p:cNvPicPr>
            <a:picLocks noChangeAspect="1"/>
          </p:cNvPicPr>
          <p:nvPr/>
        </p:nvPicPr>
        <p:blipFill>
          <a:blip r:embed="rId8" cstate="print"/>
          <a:srcRect l="16667" t="13333" r="23334" b="26666"/>
          <a:stretch>
            <a:fillRect/>
          </a:stretch>
        </p:blipFill>
        <p:spPr bwMode="auto">
          <a:xfrm>
            <a:off x="4318000" y="4259263"/>
            <a:ext cx="78740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4" name="Picture 8" descr="progenitor cell"/>
          <p:cNvPicPr>
            <a:picLocks noChangeAspect="1"/>
          </p:cNvPicPr>
          <p:nvPr/>
        </p:nvPicPr>
        <p:blipFill>
          <a:blip r:embed="rId8" cstate="print"/>
          <a:srcRect l="16667" t="13333" r="23334" b="26666"/>
          <a:stretch>
            <a:fillRect/>
          </a:stretch>
        </p:blipFill>
        <p:spPr bwMode="auto">
          <a:xfrm>
            <a:off x="6115050" y="2179638"/>
            <a:ext cx="78740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5" name="Picture 8" descr="progenitor cell"/>
          <p:cNvPicPr>
            <a:picLocks noChangeAspect="1"/>
          </p:cNvPicPr>
          <p:nvPr/>
        </p:nvPicPr>
        <p:blipFill>
          <a:blip r:embed="rId8" cstate="print"/>
          <a:srcRect l="16667" t="13333" r="23334" b="26666"/>
          <a:stretch>
            <a:fillRect/>
          </a:stretch>
        </p:blipFill>
        <p:spPr bwMode="auto">
          <a:xfrm>
            <a:off x="6146800" y="3140075"/>
            <a:ext cx="78740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6" name="Picture 8" descr="progenitor cell"/>
          <p:cNvPicPr>
            <a:picLocks noChangeAspect="1"/>
          </p:cNvPicPr>
          <p:nvPr/>
        </p:nvPicPr>
        <p:blipFill>
          <a:blip r:embed="rId8" cstate="print"/>
          <a:srcRect l="16667" t="13333" r="23334" b="26666"/>
          <a:stretch>
            <a:fillRect/>
          </a:stretch>
        </p:blipFill>
        <p:spPr bwMode="auto">
          <a:xfrm>
            <a:off x="6146800" y="4054475"/>
            <a:ext cx="78740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7" name="Picture 8" descr="progenitor cell"/>
          <p:cNvPicPr>
            <a:picLocks noChangeAspect="1"/>
          </p:cNvPicPr>
          <p:nvPr/>
        </p:nvPicPr>
        <p:blipFill>
          <a:blip r:embed="rId8" cstate="print"/>
          <a:srcRect l="16667" t="13333" r="23334" b="26666"/>
          <a:stretch>
            <a:fillRect/>
          </a:stretch>
        </p:blipFill>
        <p:spPr bwMode="auto">
          <a:xfrm>
            <a:off x="6146800" y="4968875"/>
            <a:ext cx="78740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28" name="Curved Up Arrow 44"/>
          <p:cNvSpPr>
            <a:spLocks noChangeArrowheads="1"/>
          </p:cNvSpPr>
          <p:nvPr/>
        </p:nvSpPr>
        <p:spPr bwMode="auto">
          <a:xfrm rot="-5400000">
            <a:off x="5204619" y="4485481"/>
            <a:ext cx="331788" cy="384175"/>
          </a:xfrm>
          <a:prstGeom prst="curvedUpArrow">
            <a:avLst>
              <a:gd name="adj1" fmla="val 25000"/>
              <a:gd name="adj2" fmla="val 50000"/>
              <a:gd name="adj3" fmla="val 25002"/>
            </a:avLst>
          </a:prstGeom>
          <a:solidFill>
            <a:srgbClr val="8C3836"/>
          </a:solidFill>
          <a:ln w="12700">
            <a:solidFill>
              <a:srgbClr val="8C3836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/>
            <a:endParaRPr lang="en-US" sz="1800">
              <a:solidFill>
                <a:srgbClr val="000000"/>
              </a:solidFill>
              <a:latin typeface="Calibri" charset="0"/>
            </a:endParaRPr>
          </a:p>
        </p:txBody>
      </p:sp>
      <p:pic>
        <p:nvPicPr>
          <p:cNvPr id="8229" name="Picture 9" descr="stem cell"/>
          <p:cNvPicPr>
            <a:picLocks noChangeAspect="1"/>
          </p:cNvPicPr>
          <p:nvPr/>
        </p:nvPicPr>
        <p:blipFill>
          <a:blip r:embed="rId9" cstate="print"/>
          <a:srcRect l="15556" t="12222" r="23334" b="26666"/>
          <a:stretch>
            <a:fillRect/>
          </a:stretch>
        </p:blipFill>
        <p:spPr bwMode="auto">
          <a:xfrm>
            <a:off x="661988" y="3573463"/>
            <a:ext cx="785812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30" name="Curved Up Arrow 43"/>
          <p:cNvSpPr>
            <a:spLocks noChangeArrowheads="1"/>
          </p:cNvSpPr>
          <p:nvPr/>
        </p:nvSpPr>
        <p:spPr bwMode="auto">
          <a:xfrm rot="5400000">
            <a:off x="3909219" y="4485481"/>
            <a:ext cx="331788" cy="384175"/>
          </a:xfrm>
          <a:prstGeom prst="curvedUpArrow">
            <a:avLst>
              <a:gd name="adj1" fmla="val 25000"/>
              <a:gd name="adj2" fmla="val 50000"/>
              <a:gd name="adj3" fmla="val 25002"/>
            </a:avLst>
          </a:prstGeom>
          <a:solidFill>
            <a:srgbClr val="8C3836"/>
          </a:solidFill>
          <a:ln w="12700">
            <a:solidFill>
              <a:srgbClr val="8C3836"/>
            </a:solidFill>
            <a:miter lim="800000"/>
            <a:headEnd/>
            <a:tailEnd/>
          </a:ln>
        </p:spPr>
        <p:txBody>
          <a:bodyPr rot="10800000" vert="eaVert" anchor="ctr"/>
          <a:lstStyle/>
          <a:p>
            <a:pPr algn="ctr"/>
            <a:endParaRPr lang="en-US" sz="1800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8231" name="Curved Up Arrow 44"/>
          <p:cNvSpPr>
            <a:spLocks noChangeArrowheads="1"/>
          </p:cNvSpPr>
          <p:nvPr/>
        </p:nvSpPr>
        <p:spPr bwMode="auto">
          <a:xfrm rot="-5400000">
            <a:off x="5055394" y="3010694"/>
            <a:ext cx="331787" cy="384175"/>
          </a:xfrm>
          <a:prstGeom prst="curvedUpArrow">
            <a:avLst>
              <a:gd name="adj1" fmla="val 25000"/>
              <a:gd name="adj2" fmla="val 50000"/>
              <a:gd name="adj3" fmla="val 25002"/>
            </a:avLst>
          </a:prstGeom>
          <a:solidFill>
            <a:srgbClr val="8C3836"/>
          </a:solidFill>
          <a:ln w="12700">
            <a:solidFill>
              <a:srgbClr val="8C3836"/>
            </a:solidFill>
            <a:miter lim="800000"/>
            <a:headEnd/>
            <a:tailEnd/>
          </a:ln>
        </p:spPr>
        <p:txBody>
          <a:bodyPr vert="eaVert" anchor="ctr"/>
          <a:lstStyle/>
          <a:p>
            <a:pPr algn="ctr"/>
            <a:endParaRPr lang="en-US" sz="1800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8232" name="TextBox 25"/>
          <p:cNvSpPr txBox="1">
            <a:spLocks noChangeArrowheads="1"/>
          </p:cNvSpPr>
          <p:nvPr/>
        </p:nvSpPr>
        <p:spPr bwMode="auto">
          <a:xfrm>
            <a:off x="3733800" y="2209800"/>
            <a:ext cx="1833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 err="1">
                <a:solidFill>
                  <a:srgbClr val="000000"/>
                </a:solidFill>
                <a:latin typeface="Garamond" charset="0"/>
              </a:rPr>
              <a:t>Ectodermal</a:t>
            </a:r>
            <a:r>
              <a:rPr lang="en-US" sz="2000" dirty="0">
                <a:solidFill>
                  <a:srgbClr val="000000"/>
                </a:solidFill>
                <a:latin typeface="Garamond" charset="0"/>
              </a:rPr>
              <a:t> cell</a:t>
            </a:r>
          </a:p>
        </p:txBody>
      </p:sp>
      <p:sp>
        <p:nvSpPr>
          <p:cNvPr id="8233" name="TextBox 25"/>
          <p:cNvSpPr txBox="1">
            <a:spLocks noChangeArrowheads="1"/>
          </p:cNvSpPr>
          <p:nvPr/>
        </p:nvSpPr>
        <p:spPr bwMode="auto">
          <a:xfrm>
            <a:off x="3805238" y="5045075"/>
            <a:ext cx="18335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rgbClr val="000000"/>
                </a:solidFill>
                <a:latin typeface="Garamond" charset="0"/>
              </a:rPr>
              <a:t>Mesodermal cell</a:t>
            </a:r>
          </a:p>
        </p:txBody>
      </p:sp>
      <p:sp>
        <p:nvSpPr>
          <p:cNvPr id="8234" name="TextBox 112"/>
          <p:cNvSpPr txBox="1">
            <a:spLocks noChangeArrowheads="1"/>
          </p:cNvSpPr>
          <p:nvPr/>
        </p:nvSpPr>
        <p:spPr bwMode="auto">
          <a:xfrm>
            <a:off x="8286750" y="4084638"/>
            <a:ext cx="1009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rgbClr val="000000"/>
                </a:solidFill>
                <a:latin typeface="Garamond" charset="0"/>
              </a:rPr>
              <a:t>bone</a:t>
            </a:r>
          </a:p>
          <a:p>
            <a:pPr algn="ctr"/>
            <a:r>
              <a:rPr lang="en-US" sz="1200">
                <a:solidFill>
                  <a:srgbClr val="000000"/>
                </a:solidFill>
                <a:latin typeface="Garamond" charset="0"/>
              </a:rPr>
              <a:t>marrow</a:t>
            </a:r>
          </a:p>
        </p:txBody>
      </p:sp>
      <p:sp>
        <p:nvSpPr>
          <p:cNvPr id="8235" name="TextBox 25"/>
          <p:cNvSpPr txBox="1">
            <a:spLocks noChangeArrowheads="1"/>
          </p:cNvSpPr>
          <p:nvPr/>
        </p:nvSpPr>
        <p:spPr bwMode="auto">
          <a:xfrm>
            <a:off x="1976438" y="1584325"/>
            <a:ext cx="18335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rgbClr val="000000"/>
                </a:solidFill>
                <a:latin typeface="Garamond" charset="0"/>
              </a:rPr>
              <a:t>Pluripotent</a:t>
            </a:r>
          </a:p>
        </p:txBody>
      </p:sp>
      <p:sp>
        <p:nvSpPr>
          <p:cNvPr id="8236" name="TextBox 25"/>
          <p:cNvSpPr txBox="1">
            <a:spLocks noChangeArrowheads="1"/>
          </p:cNvSpPr>
          <p:nvPr/>
        </p:nvSpPr>
        <p:spPr bwMode="auto">
          <a:xfrm>
            <a:off x="147638" y="1600200"/>
            <a:ext cx="18335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rgbClr val="000000"/>
                </a:solidFill>
                <a:latin typeface="Garamond" charset="0"/>
              </a:rPr>
              <a:t>Totipotent</a:t>
            </a:r>
          </a:p>
        </p:txBody>
      </p:sp>
      <p:sp>
        <p:nvSpPr>
          <p:cNvPr id="8237" name="TextBox 25"/>
          <p:cNvSpPr txBox="1">
            <a:spLocks noChangeArrowheads="1"/>
          </p:cNvSpPr>
          <p:nvPr/>
        </p:nvSpPr>
        <p:spPr bwMode="auto">
          <a:xfrm>
            <a:off x="3657600" y="1584325"/>
            <a:ext cx="1833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rgbClr val="000000"/>
                </a:solidFill>
                <a:latin typeface="Garamond" charset="0"/>
              </a:rPr>
              <a:t>Multipotent</a:t>
            </a:r>
          </a:p>
        </p:txBody>
      </p:sp>
      <p:sp>
        <p:nvSpPr>
          <p:cNvPr id="8238" name="TextBox 25"/>
          <p:cNvSpPr txBox="1">
            <a:spLocks noChangeArrowheads="1"/>
          </p:cNvSpPr>
          <p:nvPr/>
        </p:nvSpPr>
        <p:spPr bwMode="auto">
          <a:xfrm>
            <a:off x="5562600" y="1600200"/>
            <a:ext cx="18335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rgbClr val="000000"/>
                </a:solidFill>
                <a:latin typeface="Garamond" charset="0"/>
              </a:rPr>
              <a:t>Unipotent</a:t>
            </a:r>
          </a:p>
        </p:txBody>
      </p:sp>
      <p:sp>
        <p:nvSpPr>
          <p:cNvPr id="8239" name="Slide Number Placeholder 5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6D780F3-90CE-46CB-AA1F-ED965AA73249}" type="slidenum">
              <a:rPr lang="en-US" smtClean="0">
                <a:latin typeface="Times" pitchFamily="18" charset="0"/>
              </a:rPr>
              <a:pPr/>
              <a:t>7</a:t>
            </a:fld>
            <a:endParaRPr lang="en-US" smtClean="0">
              <a:latin typeface="Times" pitchFamily="18" charset="0"/>
            </a:endParaRPr>
          </a:p>
        </p:txBody>
      </p:sp>
      <p:sp>
        <p:nvSpPr>
          <p:cNvPr id="8240" name="TextBox 47"/>
          <p:cNvSpPr txBox="1">
            <a:spLocks noChangeArrowheads="1"/>
          </p:cNvSpPr>
          <p:nvPr/>
        </p:nvSpPr>
        <p:spPr bwMode="auto">
          <a:xfrm>
            <a:off x="0" y="6596063"/>
            <a:ext cx="190023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100" b="0"/>
              <a:t>Image from Stanford stem cell</a:t>
            </a:r>
          </a:p>
        </p:txBody>
      </p:sp>
      <p:sp>
        <p:nvSpPr>
          <p:cNvPr id="8195" name="TextBox 46"/>
          <p:cNvSpPr txBox="1">
            <a:spLocks noChangeArrowheads="1"/>
          </p:cNvSpPr>
          <p:nvPr/>
        </p:nvSpPr>
        <p:spPr bwMode="auto">
          <a:xfrm>
            <a:off x="7162800" y="5867400"/>
            <a:ext cx="1981200" cy="70788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000000"/>
                </a:solidFill>
                <a:latin typeface="Garamond" charset="0"/>
              </a:rPr>
              <a:t>Differentiated </a:t>
            </a:r>
          </a:p>
          <a:p>
            <a:pPr algn="ctr"/>
            <a:r>
              <a:rPr lang="en-US" sz="2000" dirty="0">
                <a:solidFill>
                  <a:srgbClr val="000000"/>
                </a:solidFill>
                <a:latin typeface="Garamond" charset="0"/>
              </a:rPr>
              <a:t>cells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sz="3600" b="1" u="sng" smtClean="0"/>
              <a:t>Applications for stem cells</a:t>
            </a:r>
            <a:endParaRPr lang="en-US" sz="360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91440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Potential to treat or cure diseases by tissue replacement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A model to study early human development and developmental disorders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A model to study gene regulation and development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Drug discovery and toxicology studies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Used to supply cells for the repair of damaged or diseased organs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i="1" dirty="0" smtClean="0"/>
              <a:t>Examples: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Bone marrow transplantation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Skin replacement</a:t>
            </a:r>
            <a:r>
              <a:rPr lang="en-US" sz="2800" i="1" dirty="0" smtClean="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Blood disorder treatments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(Dry) Macular degeneration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7921625" y="6553200"/>
            <a:ext cx="12223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0"/>
              <a:t>www.isscr.org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9600"/>
            <a:ext cx="9144000" cy="1143000"/>
          </a:xfrm>
        </p:spPr>
        <p:txBody>
          <a:bodyPr/>
          <a:lstStyle/>
          <a:p>
            <a:pPr eaLnBrk="1" hangingPunct="1"/>
            <a:r>
              <a:rPr lang="en-US" b="1" u="sng" smtClean="0"/>
              <a:t>Sources of Embryonic stem cells</a:t>
            </a:r>
            <a:endParaRPr lang="en-US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Blastocysts created in culture for </a:t>
            </a:r>
            <a:r>
              <a:rPr lang="en-US" i="1" smtClean="0"/>
              <a:t>IVF </a:t>
            </a:r>
            <a:r>
              <a:rPr lang="en-US" smtClean="0"/>
              <a:t>(in vitro fertilization)</a:t>
            </a:r>
            <a:r>
              <a:rPr lang="en-US" i="1" smtClean="0"/>
              <a:t> </a:t>
            </a:r>
            <a:r>
              <a:rPr lang="en-US" smtClean="0"/>
              <a:t>that are not implanted into uterus</a:t>
            </a:r>
          </a:p>
          <a:p>
            <a:pPr eaLnBrk="1" hangingPunct="1">
              <a:buFontTx/>
              <a:buNone/>
            </a:pPr>
            <a:endParaRPr lang="en-US" smtClean="0"/>
          </a:p>
          <a:p>
            <a:pPr eaLnBrk="1" hangingPunct="1"/>
            <a:r>
              <a:rPr lang="en-US" i="1" smtClean="0"/>
              <a:t>Therapeutic cloning</a:t>
            </a:r>
            <a:endParaRPr lang="en-US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5749</TotalTime>
  <Words>1731</Words>
  <Application>Microsoft Office PowerPoint</Application>
  <PresentationFormat>On-screen Show (4:3)</PresentationFormat>
  <Paragraphs>223</Paragraphs>
  <Slides>34</Slides>
  <Notes>29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Blank Presentation</vt:lpstr>
      <vt:lpstr>Stem Cells</vt:lpstr>
      <vt:lpstr>What are stem cells?</vt:lpstr>
      <vt:lpstr>Types of stem cells</vt:lpstr>
      <vt:lpstr>Embryonic stem cells (ESC)</vt:lpstr>
      <vt:lpstr>Early Development:  Cells are Segregated Into 4 Different Cell Types:  Ectoderm, Endoderm, Mesoderm, and Primordial Germ Cells</vt:lpstr>
      <vt:lpstr>Differentiation</vt:lpstr>
      <vt:lpstr>Differentiation into specialized cells</vt:lpstr>
      <vt:lpstr>Applications for stem cells</vt:lpstr>
      <vt:lpstr>Sources of Embryonic stem cells</vt:lpstr>
      <vt:lpstr>Sources of ES cells</vt:lpstr>
      <vt:lpstr>PowerPoint Presentation</vt:lpstr>
      <vt:lpstr>PowerPoint Presentation</vt:lpstr>
      <vt:lpstr>Therapeutic or patient-specific cloning (Nuclear transfer)</vt:lpstr>
      <vt:lpstr>PowerPoint Presentation</vt:lpstr>
      <vt:lpstr>PowerPoint Presentation</vt:lpstr>
      <vt:lpstr>Disadvantages of embryonic stem cells</vt:lpstr>
      <vt:lpstr>PowerPoint Presentation</vt:lpstr>
      <vt:lpstr>Culturing of embryonic stem cells </vt:lpstr>
      <vt:lpstr>Feeder Cells</vt:lpstr>
      <vt:lpstr>Mouse ES cells growing on feeders. </vt:lpstr>
      <vt:lpstr>Human embryonic stem cell colony growing on feeders.</vt:lpstr>
      <vt:lpstr>PowerPoint Presentation</vt:lpstr>
      <vt:lpstr>Leukemia Inhibitory Factor (LIF)</vt:lpstr>
      <vt:lpstr>Feeder Independent mESC cultured in the presence of LIF (Leukemia Inhibitory Factor)</vt:lpstr>
      <vt:lpstr>Differentiation Method</vt:lpstr>
      <vt:lpstr>PowerPoint Presentation</vt:lpstr>
      <vt:lpstr>Differentiated neurons MAP2 protein in red</vt:lpstr>
      <vt:lpstr>What’s Been Done to This Point</vt:lpstr>
      <vt:lpstr>What’s Been Done to This Point</vt:lpstr>
      <vt:lpstr>What You Will Do Today</vt:lpstr>
      <vt:lpstr>What You Will Do Today</vt:lpstr>
      <vt:lpstr>Differentiated neurons </vt:lpstr>
      <vt:lpstr>Cardiomyocytes</vt:lpstr>
      <vt:lpstr>Glossary </vt:lpstr>
    </vt:vector>
  </TitlesOfParts>
  <Company>countryside drive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Current and future application of stem cell research</dc:title>
  <dc:creator>sean negahban</dc:creator>
  <cp:lastModifiedBy>timothy kull</cp:lastModifiedBy>
  <cp:revision>91</cp:revision>
  <dcterms:created xsi:type="dcterms:W3CDTF">2007-04-23T18:54:55Z</dcterms:created>
  <dcterms:modified xsi:type="dcterms:W3CDTF">2013-07-15T18:59:54Z</dcterms:modified>
</cp:coreProperties>
</file>