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61" r:id="rId2"/>
    <p:sldId id="257" r:id="rId3"/>
    <p:sldId id="314" r:id="rId4"/>
    <p:sldId id="315" r:id="rId5"/>
    <p:sldId id="313" r:id="rId6"/>
    <p:sldId id="316" r:id="rId7"/>
    <p:sldId id="318" r:id="rId8"/>
    <p:sldId id="319" r:id="rId9"/>
    <p:sldId id="259" r:id="rId10"/>
    <p:sldId id="321" r:id="rId11"/>
    <p:sldId id="320" r:id="rId12"/>
    <p:sldId id="260" r:id="rId13"/>
    <p:sldId id="323" r:id="rId14"/>
    <p:sldId id="322" r:id="rId15"/>
    <p:sldId id="262" r:id="rId16"/>
    <p:sldId id="266" r:id="rId17"/>
    <p:sldId id="324" r:id="rId18"/>
    <p:sldId id="325" r:id="rId19"/>
    <p:sldId id="326" r:id="rId20"/>
    <p:sldId id="258" r:id="rId21"/>
  </p:sldIdLst>
  <p:sldSz cx="9144000" cy="6858000" type="screen4x3"/>
  <p:notesSz cx="6858000" cy="9144000"/>
  <p:defaultTextStyle>
    <a:defPPr>
      <a:defRPr lang="en-US"/>
    </a:defPPr>
    <a:lvl1pPr marL="0" algn="l" defTabSz="37969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1pPr>
    <a:lvl2pPr marL="189846" algn="l" defTabSz="37969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2pPr>
    <a:lvl3pPr marL="379692" algn="l" defTabSz="37969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3pPr>
    <a:lvl4pPr marL="569537" algn="l" defTabSz="37969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4pPr>
    <a:lvl5pPr marL="759383" algn="l" defTabSz="37969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5pPr>
    <a:lvl6pPr marL="949229" algn="l" defTabSz="37969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6pPr>
    <a:lvl7pPr marL="1139075" algn="l" defTabSz="37969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7pPr>
    <a:lvl8pPr marL="1328920" algn="l" defTabSz="37969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8pPr>
    <a:lvl9pPr marL="1518766" algn="l" defTabSz="379692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92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803"/>
    <a:srgbClr val="001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3" autoAdjust="0"/>
    <p:restoredTop sz="94660"/>
  </p:normalViewPr>
  <p:slideViewPr>
    <p:cSldViewPr snapToGrid="0">
      <p:cViewPr>
        <p:scale>
          <a:sx n="147" d="100"/>
          <a:sy n="147" d="100"/>
        </p:scale>
        <p:origin x="-80" y="-1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861B6-B0AC-4C5D-AA23-8B7BE45BAF2C}" type="datetimeFigureOut">
              <a:rPr lang="en-US" smtClean="0"/>
              <a:t>8/4/17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AAFF2-4B56-4299-AB5E-96D429F42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155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7969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89846" algn="l" defTabSz="37969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379692" algn="l" defTabSz="37969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569537" algn="l" defTabSz="37969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759383" algn="l" defTabSz="37969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949229" algn="l" defTabSz="37969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1139075" algn="l" defTabSz="37969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1328920" algn="l" defTabSz="37969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518766" algn="l" defTabSz="379692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971800" y="549275"/>
            <a:ext cx="3657600" cy="2743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1A5B9F-8D43-47A4-9476-91285C11C73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657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4"/>
            <a:ext cx="6858000" cy="2387600"/>
          </a:xfrm>
        </p:spPr>
        <p:txBody>
          <a:bodyPr anchor="b"/>
          <a:lstStyle>
            <a:lvl1pPr algn="ctr">
              <a:defRPr sz="2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40"/>
            <a:ext cx="6858000" cy="1655761"/>
          </a:xfrm>
        </p:spPr>
        <p:txBody>
          <a:bodyPr/>
          <a:lstStyle>
            <a:lvl1pPr marL="0" indent="0" algn="ctr">
              <a:buNone/>
              <a:defRPr sz="900"/>
            </a:lvl1pPr>
            <a:lvl2pPr marL="175784" indent="0" algn="ctr">
              <a:buNone/>
              <a:defRPr sz="800"/>
            </a:lvl2pPr>
            <a:lvl3pPr marL="351569" indent="0" algn="ctr">
              <a:buNone/>
              <a:defRPr sz="700"/>
            </a:lvl3pPr>
            <a:lvl4pPr marL="527353" indent="0" algn="ctr">
              <a:buNone/>
              <a:defRPr sz="600"/>
            </a:lvl4pPr>
            <a:lvl5pPr marL="703137" indent="0" algn="ctr">
              <a:buNone/>
              <a:defRPr sz="600"/>
            </a:lvl5pPr>
            <a:lvl6pPr marL="878921" indent="0" algn="ctr">
              <a:buNone/>
              <a:defRPr sz="600"/>
            </a:lvl6pPr>
            <a:lvl7pPr marL="1054706" indent="0" algn="ctr">
              <a:buNone/>
              <a:defRPr sz="600"/>
            </a:lvl7pPr>
            <a:lvl8pPr marL="1230490" indent="0" algn="ctr">
              <a:buNone/>
              <a:defRPr sz="600"/>
            </a:lvl8pPr>
            <a:lvl9pPr marL="1406274" indent="0" algn="ctr">
              <a:buNone/>
              <a:defRPr sz="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8/4/17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5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8/4/17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847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8/4/17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217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62DC0-95B0-D747-91FE-6E126010B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706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8/4/17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20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2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1pPr>
            <a:lvl2pPr marL="175784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2pPr>
            <a:lvl3pPr marL="35156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3pPr>
            <a:lvl4pPr marL="527353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4pPr>
            <a:lvl5pPr marL="703137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5pPr>
            <a:lvl6pPr marL="878921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6pPr>
            <a:lvl7pPr marL="1054706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7pPr>
            <a:lvl8pPr marL="1230490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8pPr>
            <a:lvl9pPr marL="1406274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8/4/17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088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8/4/17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65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1" cy="82391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5784" indent="0">
              <a:buNone/>
              <a:defRPr sz="800" b="1"/>
            </a:lvl2pPr>
            <a:lvl3pPr marL="351569" indent="0">
              <a:buNone/>
              <a:defRPr sz="700" b="1"/>
            </a:lvl3pPr>
            <a:lvl4pPr marL="527353" indent="0">
              <a:buNone/>
              <a:defRPr sz="600" b="1"/>
            </a:lvl4pPr>
            <a:lvl5pPr marL="703137" indent="0">
              <a:buNone/>
              <a:defRPr sz="600" b="1"/>
            </a:lvl5pPr>
            <a:lvl6pPr marL="878921" indent="0">
              <a:buNone/>
              <a:defRPr sz="600" b="1"/>
            </a:lvl6pPr>
            <a:lvl7pPr marL="1054706" indent="0">
              <a:buNone/>
              <a:defRPr sz="600" b="1"/>
            </a:lvl7pPr>
            <a:lvl8pPr marL="1230490" indent="0">
              <a:buNone/>
              <a:defRPr sz="600" b="1"/>
            </a:lvl8pPr>
            <a:lvl9pPr marL="1406274" indent="0">
              <a:buNone/>
              <a:defRPr sz="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75784" indent="0">
              <a:buNone/>
              <a:defRPr sz="800" b="1"/>
            </a:lvl2pPr>
            <a:lvl3pPr marL="351569" indent="0">
              <a:buNone/>
              <a:defRPr sz="700" b="1"/>
            </a:lvl3pPr>
            <a:lvl4pPr marL="527353" indent="0">
              <a:buNone/>
              <a:defRPr sz="600" b="1"/>
            </a:lvl4pPr>
            <a:lvl5pPr marL="703137" indent="0">
              <a:buNone/>
              <a:defRPr sz="600" b="1"/>
            </a:lvl5pPr>
            <a:lvl6pPr marL="878921" indent="0">
              <a:buNone/>
              <a:defRPr sz="600" b="1"/>
            </a:lvl6pPr>
            <a:lvl7pPr marL="1054706" indent="0">
              <a:buNone/>
              <a:defRPr sz="600" b="1"/>
            </a:lvl7pPr>
            <a:lvl8pPr marL="1230490" indent="0">
              <a:buNone/>
              <a:defRPr sz="600" b="1"/>
            </a:lvl8pPr>
            <a:lvl9pPr marL="1406274" indent="0">
              <a:buNone/>
              <a:defRPr sz="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8/4/17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392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8/4/17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272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8/4/17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616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1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1200"/>
            </a:lvl1pPr>
            <a:lvl2pPr>
              <a:defRPr sz="11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1"/>
            <a:ext cx="2949178" cy="3811588"/>
          </a:xfrm>
        </p:spPr>
        <p:txBody>
          <a:bodyPr/>
          <a:lstStyle>
            <a:lvl1pPr marL="0" indent="0">
              <a:buNone/>
              <a:defRPr sz="600"/>
            </a:lvl1pPr>
            <a:lvl2pPr marL="175784" indent="0">
              <a:buNone/>
              <a:defRPr sz="500"/>
            </a:lvl2pPr>
            <a:lvl3pPr marL="351569" indent="0">
              <a:buNone/>
              <a:defRPr sz="500"/>
            </a:lvl3pPr>
            <a:lvl4pPr marL="527353" indent="0">
              <a:buNone/>
              <a:defRPr sz="400"/>
            </a:lvl4pPr>
            <a:lvl5pPr marL="703137" indent="0">
              <a:buNone/>
              <a:defRPr sz="400"/>
            </a:lvl5pPr>
            <a:lvl6pPr marL="878921" indent="0">
              <a:buNone/>
              <a:defRPr sz="400"/>
            </a:lvl6pPr>
            <a:lvl7pPr marL="1054706" indent="0">
              <a:buNone/>
              <a:defRPr sz="400"/>
            </a:lvl7pPr>
            <a:lvl8pPr marL="1230490" indent="0">
              <a:buNone/>
              <a:defRPr sz="400"/>
            </a:lvl8pPr>
            <a:lvl9pPr marL="1406274" indent="0">
              <a:buNone/>
              <a:defRPr sz="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8/4/17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837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1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1200"/>
            </a:lvl1pPr>
            <a:lvl2pPr marL="175784" indent="0">
              <a:buNone/>
              <a:defRPr sz="1100"/>
            </a:lvl2pPr>
            <a:lvl3pPr marL="351569" indent="0">
              <a:buNone/>
              <a:defRPr sz="900"/>
            </a:lvl3pPr>
            <a:lvl4pPr marL="527353" indent="0">
              <a:buNone/>
              <a:defRPr sz="800"/>
            </a:lvl4pPr>
            <a:lvl5pPr marL="703137" indent="0">
              <a:buNone/>
              <a:defRPr sz="800"/>
            </a:lvl5pPr>
            <a:lvl6pPr marL="878921" indent="0">
              <a:buNone/>
              <a:defRPr sz="800"/>
            </a:lvl6pPr>
            <a:lvl7pPr marL="1054706" indent="0">
              <a:buNone/>
              <a:defRPr sz="800"/>
            </a:lvl7pPr>
            <a:lvl8pPr marL="1230490" indent="0">
              <a:buNone/>
              <a:defRPr sz="800"/>
            </a:lvl8pPr>
            <a:lvl9pPr marL="1406274" indent="0">
              <a:buNone/>
              <a:defRPr sz="8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1"/>
            <a:ext cx="2949178" cy="3811588"/>
          </a:xfrm>
        </p:spPr>
        <p:txBody>
          <a:bodyPr/>
          <a:lstStyle>
            <a:lvl1pPr marL="0" indent="0">
              <a:buNone/>
              <a:defRPr sz="600"/>
            </a:lvl1pPr>
            <a:lvl2pPr marL="175784" indent="0">
              <a:buNone/>
              <a:defRPr sz="500"/>
            </a:lvl2pPr>
            <a:lvl3pPr marL="351569" indent="0">
              <a:buNone/>
              <a:defRPr sz="500"/>
            </a:lvl3pPr>
            <a:lvl4pPr marL="527353" indent="0">
              <a:buNone/>
              <a:defRPr sz="400"/>
            </a:lvl4pPr>
            <a:lvl5pPr marL="703137" indent="0">
              <a:buNone/>
              <a:defRPr sz="400"/>
            </a:lvl5pPr>
            <a:lvl6pPr marL="878921" indent="0">
              <a:buNone/>
              <a:defRPr sz="400"/>
            </a:lvl6pPr>
            <a:lvl7pPr marL="1054706" indent="0">
              <a:buNone/>
              <a:defRPr sz="400"/>
            </a:lvl7pPr>
            <a:lvl8pPr marL="1230490" indent="0">
              <a:buNone/>
              <a:defRPr sz="400"/>
            </a:lvl8pPr>
            <a:lvl9pPr marL="1406274" indent="0">
              <a:buNone/>
              <a:defRPr sz="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B9708-0287-4B6E-AC0C-676A5E274C23}" type="datetimeFigureOut">
              <a:rPr lang="en-US" smtClean="0"/>
              <a:t>8/4/17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392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B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4"/>
          </a:xfrm>
          <a:prstGeom prst="rect">
            <a:avLst/>
          </a:prstGeom>
        </p:spPr>
        <p:txBody>
          <a:bodyPr vert="horz" lIns="21973" tIns="10987" rIns="21973" bIns="10987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21973" tIns="10987" rIns="21973" bIns="1098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21973" tIns="10987" rIns="21973" bIns="10987" rtlCol="0" anchor="ctr"/>
          <a:lstStyle>
            <a:lvl1pPr algn="l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B9708-0287-4B6E-AC0C-676A5E274C23}" type="datetimeFigureOut">
              <a:rPr lang="en-US" smtClean="0"/>
              <a:t>8/4/17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21973" tIns="10987" rIns="21973" bIns="10987" rtlCol="0" anchor="ctr"/>
          <a:lstStyle>
            <a:lvl1pPr algn="ct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21973" tIns="10987" rIns="21973" bIns="10987" rtlCol="0" anchor="ctr"/>
          <a:lstStyle>
            <a:lvl1pPr algn="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B96C6-B22B-4240-879D-73C036992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64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351569" rtl="0" eaLnBrk="1" latinLnBrk="0" hangingPunct="1">
        <a:lnSpc>
          <a:spcPct val="90000"/>
        </a:lnSpc>
        <a:spcBef>
          <a:spcPct val="0"/>
        </a:spcBef>
        <a:buNone/>
        <a:defRPr sz="1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7892" indent="-87892" algn="l" defTabSz="351569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63676" indent="-87892" algn="l" defTabSz="351569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39461" indent="-87892" algn="l" defTabSz="351569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15245" indent="-87892" algn="l" defTabSz="351569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791029" indent="-87892" algn="l" defTabSz="351569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966813" indent="-87892" algn="l" defTabSz="351569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142598" indent="-87892" algn="l" defTabSz="351569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318382" indent="-87892" algn="l" defTabSz="351569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494166" indent="-87892" algn="l" defTabSz="351569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1569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175784" algn="l" defTabSz="351569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351569" algn="l" defTabSz="351569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527353" algn="l" defTabSz="351569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703137" algn="l" defTabSz="351569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78921" algn="l" defTabSz="351569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54706" algn="l" defTabSz="351569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230490" algn="l" defTabSz="351569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406274" algn="l" defTabSz="351569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.png"/><Relationship Id="rId12" Type="http://schemas.openxmlformats.org/officeDocument/2006/relationships/image" Target="../media/image13.png"/><Relationship Id="rId13" Type="http://schemas.openxmlformats.org/officeDocument/2006/relationships/image" Target="../media/image14.png"/><Relationship Id="rId14" Type="http://schemas.openxmlformats.org/officeDocument/2006/relationships/image" Target="../media/image15.png"/><Relationship Id="rId15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jp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0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ctrTitle"/>
          </p:nvPr>
        </p:nvSpPr>
        <p:spPr>
          <a:xfrm>
            <a:off x="685800" y="423334"/>
            <a:ext cx="7772400" cy="1173237"/>
          </a:xfrm>
          <a:prstGeom prst="rect">
            <a:avLst/>
          </a:prstGeom>
          <a:noFill/>
          <a:ln>
            <a:noFill/>
          </a:ln>
        </p:spPr>
        <p:txBody>
          <a:bodyPr lIns="81599" tIns="40788" rIns="81599" bIns="40788" anchor="b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ct val="25000"/>
            </a:pPr>
            <a:r>
              <a:rPr lang="en-US" sz="4800" dirty="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Kenai Peninsula College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subTitle" idx="1"/>
          </p:nvPr>
        </p:nvSpPr>
        <p:spPr>
          <a:xfrm>
            <a:off x="185196" y="1596572"/>
            <a:ext cx="8849671" cy="1586461"/>
          </a:xfrm>
          <a:prstGeom prst="rect">
            <a:avLst/>
          </a:prstGeom>
          <a:noFill/>
          <a:ln>
            <a:noFill/>
          </a:ln>
        </p:spPr>
        <p:txBody>
          <a:bodyPr lIns="81599" tIns="40788" rIns="81599" bIns="40788" anchor="t" anchorCtr="0"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Clr>
                <a:schemeClr val="lt2"/>
              </a:buClr>
              <a:buSzPct val="25000"/>
            </a:pPr>
            <a:r>
              <a:rPr lang="en-US" sz="2500" dirty="0">
                <a:solidFill>
                  <a:schemeClr val="lt2"/>
                </a:solidFill>
                <a:latin typeface="Corbel"/>
                <a:ea typeface="Corbel"/>
                <a:cs typeface="Corbel"/>
                <a:sym typeface="Corbel"/>
              </a:rPr>
              <a:t>Low Cost </a:t>
            </a:r>
            <a:r>
              <a:rPr lang="en-US" sz="2500" dirty="0" smtClean="0">
                <a:solidFill>
                  <a:schemeClr val="lt2"/>
                </a:solidFill>
                <a:latin typeface="Corbel"/>
                <a:ea typeface="Corbel"/>
                <a:cs typeface="Corbel"/>
                <a:sym typeface="Corbel"/>
              </a:rPr>
              <a:t>Miniature Industrial </a:t>
            </a:r>
            <a:r>
              <a:rPr lang="en-US" sz="2500" dirty="0">
                <a:solidFill>
                  <a:schemeClr val="lt2"/>
                </a:solidFill>
                <a:latin typeface="Corbel"/>
                <a:ea typeface="Corbel"/>
                <a:cs typeface="Corbel"/>
                <a:sym typeface="Corbel"/>
              </a:rPr>
              <a:t>Equipment [LCMIE]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lt2"/>
              </a:buClr>
              <a:buSzPct val="25000"/>
            </a:pPr>
            <a:endParaRPr lang="en-US" sz="2500" dirty="0">
              <a:solidFill>
                <a:schemeClr val="lt2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86" name="Shape 86" descr="kpcLogoVectorMaster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74594" y="4628858"/>
            <a:ext cx="1725464" cy="114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 descr="E:\APICC\APICC\KRC\Final\KRC16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46499" y="2462675"/>
            <a:ext cx="5347949" cy="340441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2991462" y="6179843"/>
            <a:ext cx="5121180" cy="371002"/>
          </a:xfrm>
          <a:prstGeom prst="rect">
            <a:avLst/>
          </a:prstGeom>
        </p:spPr>
        <p:txBody>
          <a:bodyPr wrap="square" lIns="21973" tIns="10987" rIns="21973" bIns="10987">
            <a:spAutoFit/>
          </a:bodyPr>
          <a:lstStyle/>
          <a:p>
            <a:pPr>
              <a:lnSpc>
                <a:spcPct val="150000"/>
              </a:lnSpc>
              <a:buClr>
                <a:schemeClr val="lt2"/>
              </a:buClr>
              <a:buSzPct val="25000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Science Foundation ATE: 1601423 &amp;1601404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NSF logo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399" y="5961973"/>
            <a:ext cx="783644" cy="76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845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tmodels-3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0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5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9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203" y="-563282"/>
            <a:ext cx="6644916" cy="7421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138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1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3954" y="-887022"/>
            <a:ext cx="11206723" cy="782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213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rtmodels-3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0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18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tmodels-3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73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837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tmodels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07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53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tmodels-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151" y="1"/>
            <a:ext cx="9531469" cy="592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0135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tmodels-3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0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6876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tmodels-2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0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2440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tmodels-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0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967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0"/>
          <p:cNvSpPr txBox="1">
            <a:spLocks noChangeArrowheads="1"/>
          </p:cNvSpPr>
          <p:nvPr/>
        </p:nvSpPr>
        <p:spPr bwMode="auto">
          <a:xfrm>
            <a:off x="0" y="0"/>
            <a:ext cx="9144000" cy="77400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4517" tIns="2258" rIns="4517" bIns="2258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Portable Hands-on Interactive Learning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Collaborative 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Research: Enhancing Hands-on Interactive Learning in Process Technology Programs 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Low-Cost Miniature Industrial Equipment</a:t>
            </a:r>
            <a:endParaRPr lang="en-US" sz="1100" dirty="0">
              <a:solidFill>
                <a:srgbClr val="99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833813"/>
            <a:ext cx="9144000" cy="184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107936" y="893629"/>
            <a:ext cx="9036064" cy="4222968"/>
            <a:chOff x="388569" y="3935945"/>
            <a:chExt cx="32529831" cy="16328807"/>
          </a:xfrm>
        </p:grpSpPr>
        <p:sp>
          <p:nvSpPr>
            <p:cNvPr id="9" name="Rectangle 8"/>
            <p:cNvSpPr/>
            <p:nvPr/>
          </p:nvSpPr>
          <p:spPr>
            <a:xfrm>
              <a:off x="388570" y="3935945"/>
              <a:ext cx="16383000" cy="66294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kern="1200"/>
            </a:p>
          </p:txBody>
        </p:sp>
        <p:pic>
          <p:nvPicPr>
            <p:cNvPr id="10" name="Picture 9" descr="Screen Shot 2016-09-25 at 1.07.29 P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176" y="4163254"/>
              <a:ext cx="4560194" cy="5487691"/>
            </a:xfrm>
            <a:prstGeom prst="rect">
              <a:avLst/>
            </a:prstGeom>
          </p:spPr>
        </p:pic>
        <p:pic>
          <p:nvPicPr>
            <p:cNvPr id="11" name="Picture 10" descr="Screen Shot 2016-09-25 at 1.12.05 P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2489" y="4164545"/>
              <a:ext cx="5099281" cy="5486400"/>
            </a:xfrm>
            <a:prstGeom prst="rect">
              <a:avLst/>
            </a:prstGeom>
          </p:spPr>
        </p:pic>
        <p:pic>
          <p:nvPicPr>
            <p:cNvPr id="12" name="Picture 11" descr="Screen Shot 2016-09-25 at 1.09.33 P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6570" y="4163159"/>
              <a:ext cx="5512693" cy="5487786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3329305" y="9431730"/>
              <a:ext cx="13944600" cy="1368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>
                  <a:solidFill>
                    <a:srgbClr val="FFFFFF"/>
                  </a:solidFill>
                </a:rPr>
                <a:t>LOW COST MANUFACTURING 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61" r="43239"/>
            <a:stretch/>
          </p:blipFill>
          <p:spPr>
            <a:xfrm rot="5400000">
              <a:off x="2968483" y="8137832"/>
              <a:ext cx="3657600" cy="8817427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03970" y="10717745"/>
              <a:ext cx="7417547" cy="3657600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2750770" y="14299147"/>
              <a:ext cx="4267199" cy="1190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FFFFFF"/>
                  </a:solidFill>
                </a:rPr>
                <a:t>EDUCTOR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380170" y="14299147"/>
              <a:ext cx="7543800" cy="1190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FFFFFF"/>
                  </a:solidFill>
                </a:rPr>
                <a:t>HEAT EXCHANGER</a:t>
              </a:r>
            </a:p>
          </p:txBody>
        </p:sp>
        <p:pic>
          <p:nvPicPr>
            <p:cNvPr id="18" name="Picture 17" descr="Screen Shot 2016-09-24 at 11.14.35 AM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971" y="15365944"/>
              <a:ext cx="10031551" cy="3657598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912571" y="19074681"/>
              <a:ext cx="7238999" cy="1190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FFFFFF"/>
                  </a:solidFill>
                </a:rPr>
                <a:t>PRESSURE DROP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2504369" y="19074681"/>
              <a:ext cx="3962401" cy="1190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FFFFFF"/>
                  </a:solidFill>
                </a:rPr>
                <a:t>MOBILE</a:t>
              </a:r>
              <a:endParaRPr lang="en-US" sz="1400" b="1" dirty="0">
                <a:solidFill>
                  <a:srgbClr val="FFFFFF"/>
                </a:solidFill>
              </a:endParaRPr>
            </a:p>
          </p:txBody>
        </p:sp>
        <p:pic>
          <p:nvPicPr>
            <p:cNvPr id="21" name="Picture 20" descr="Screen Shot 2016-09-24 at 10.56.53 AM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7570" y="15442145"/>
              <a:ext cx="5323115" cy="3657600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17304969" y="3935945"/>
              <a:ext cx="15613431" cy="3094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300" b="1" dirty="0">
                  <a:solidFill>
                    <a:schemeClr val="bg1"/>
                  </a:solidFill>
                </a:rPr>
                <a:t>DEEPER LEARNING </a:t>
              </a:r>
              <a:r>
                <a:rPr lang="en-US" sz="2300" b="1" dirty="0">
                  <a:solidFill>
                    <a:schemeClr val="bg1"/>
                  </a:solidFill>
                </a:rPr>
                <a:t>WITH WORKING MODELS </a:t>
              </a:r>
            </a:p>
          </p:txBody>
        </p:sp>
        <p:pic>
          <p:nvPicPr>
            <p:cNvPr id="23" name="Picture 22" descr="Screen Shot 2016-09-25 at 12.42.28 PM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52571" y="7227607"/>
              <a:ext cx="15393507" cy="9263026"/>
            </a:xfrm>
            <a:prstGeom prst="rect">
              <a:avLst/>
            </a:prstGeom>
          </p:spPr>
        </p:pic>
        <p:pic>
          <p:nvPicPr>
            <p:cNvPr id="24" name="Picture 23" descr="Screen Shot 2016-09-25 at 12.26.57 PM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52570" y="16661345"/>
              <a:ext cx="15468600" cy="979971"/>
            </a:xfrm>
            <a:prstGeom prst="rect">
              <a:avLst/>
            </a:prstGeom>
          </p:spPr>
        </p:pic>
        <p:pic>
          <p:nvPicPr>
            <p:cNvPr id="25" name="Picture 24" descr="Screen Shot 2016-09-25 at 12.27.21 PM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52570" y="17575745"/>
              <a:ext cx="15468600" cy="1440152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19667171" y="19074681"/>
              <a:ext cx="10896599" cy="1190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FFFFFF"/>
                  </a:solidFill>
                </a:rPr>
                <a:t>ASSESSMENT - RESEARCH</a:t>
              </a:r>
              <a:endParaRPr lang="en-US" sz="14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19178" y="5150840"/>
            <a:ext cx="2533927" cy="768569"/>
          </a:xfrm>
          <a:prstGeom prst="rect">
            <a:avLst/>
          </a:prstGeom>
        </p:spPr>
      </p:pic>
      <p:pic>
        <p:nvPicPr>
          <p:cNvPr id="28" name="Picture 27" descr="Screen Shot 2016-09-24 at 11.42.12 AM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69" y="5149046"/>
            <a:ext cx="4885151" cy="768569"/>
          </a:xfrm>
          <a:prstGeom prst="rect">
            <a:avLst/>
          </a:prstGeom>
        </p:spPr>
      </p:pic>
      <p:pic>
        <p:nvPicPr>
          <p:cNvPr id="29" name="Picture 28" descr="NSF logo.jpe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553" y="5152562"/>
            <a:ext cx="819293" cy="768569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09769" y="5973266"/>
            <a:ext cx="8873837" cy="960907"/>
          </a:xfrm>
          <a:prstGeom prst="rect">
            <a:avLst/>
          </a:prstGeom>
        </p:spPr>
        <p:txBody>
          <a:bodyPr wrap="square" lIns="21973" tIns="10987" rIns="21973" bIns="10987" anchor="t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 PIs </a:t>
            </a: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 Jeffrey Laube</a:t>
            </a:r>
            <a:r>
              <a:rPr lang="en-US" sz="9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Paul Golter</a:t>
            </a:r>
            <a:r>
              <a:rPr lang="en-US" sz="9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Bernard Van Wie</a:t>
            </a:r>
            <a:r>
              <a:rPr lang="en-US" sz="9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 </a:t>
            </a: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 Funded by grants from the National Science Foundation ATE: 1601423 &amp;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1601404</a:t>
            </a:r>
          </a:p>
          <a:p>
            <a:r>
              <a:rPr lang="en-US" sz="900" b="1" dirty="0" smtClean="0">
                <a:solidFill>
                  <a:schemeClr val="bg1"/>
                </a:solidFill>
              </a:rPr>
              <a:t>Poster Co-Authors:</a:t>
            </a:r>
            <a:r>
              <a:rPr lang="en-US" sz="900" dirty="0" smtClean="0">
                <a:solidFill>
                  <a:schemeClr val="bg1"/>
                </a:solidFill>
              </a:rPr>
              <a:t> Thomas Jacroux</a:t>
            </a:r>
            <a:r>
              <a:rPr lang="en-US" sz="900" baseline="30000" dirty="0" smtClean="0">
                <a:solidFill>
                  <a:schemeClr val="bg1"/>
                </a:solidFill>
              </a:rPr>
              <a:t>2</a:t>
            </a:r>
            <a:r>
              <a:rPr lang="en-US" sz="900" dirty="0" smtClean="0">
                <a:solidFill>
                  <a:schemeClr val="bg1"/>
                </a:solidFill>
              </a:rPr>
              <a:t>, Jeffrey Laube</a:t>
            </a:r>
            <a:r>
              <a:rPr lang="en-US" sz="900" baseline="30000" dirty="0" smtClean="0">
                <a:solidFill>
                  <a:schemeClr val="bg1"/>
                </a:solidFill>
              </a:rPr>
              <a:t>1</a:t>
            </a:r>
            <a:r>
              <a:rPr lang="en-US" sz="900" dirty="0" smtClean="0">
                <a:solidFill>
                  <a:schemeClr val="bg1"/>
                </a:solidFill>
              </a:rPr>
              <a:t>, Bernard Van Wie</a:t>
            </a:r>
            <a:r>
              <a:rPr lang="en-US" sz="900" baseline="30000" dirty="0" smtClean="0">
                <a:solidFill>
                  <a:schemeClr val="bg1"/>
                </a:solidFill>
              </a:rPr>
              <a:t>2</a:t>
            </a:r>
            <a:r>
              <a:rPr lang="en-US" sz="900" dirty="0" smtClean="0">
                <a:solidFill>
                  <a:schemeClr val="bg1"/>
                </a:solidFill>
              </a:rPr>
              <a:t>, Paul Golter</a:t>
            </a:r>
            <a:r>
              <a:rPr lang="en-US" sz="900" baseline="30000" dirty="0" smtClean="0">
                <a:solidFill>
                  <a:schemeClr val="bg1"/>
                </a:solidFill>
              </a:rPr>
              <a:t>3</a:t>
            </a:r>
            <a:r>
              <a:rPr lang="en-US" sz="900" dirty="0" smtClean="0">
                <a:solidFill>
                  <a:schemeClr val="bg1"/>
                </a:solidFill>
              </a:rPr>
              <a:t>, Connor Appel</a:t>
            </a:r>
            <a:r>
              <a:rPr lang="en-US" sz="900" baseline="30000" dirty="0" smtClean="0">
                <a:solidFill>
                  <a:schemeClr val="bg1"/>
                </a:solidFill>
              </a:rPr>
              <a:t>2</a:t>
            </a:r>
            <a:r>
              <a:rPr lang="en-US" sz="900" dirty="0" smtClean="0">
                <a:solidFill>
                  <a:schemeClr val="bg1"/>
                </a:solidFill>
              </a:rPr>
              <a:t>, </a:t>
            </a:r>
            <a:r>
              <a:rPr lang="en-US" sz="900" dirty="0" err="1" smtClean="0">
                <a:solidFill>
                  <a:schemeClr val="bg1"/>
                </a:solidFill>
              </a:rPr>
              <a:t>Jameshia</a:t>
            </a:r>
            <a:r>
              <a:rPr lang="en-US" sz="900" dirty="0" smtClean="0">
                <a:solidFill>
                  <a:schemeClr val="bg1"/>
                </a:solidFill>
              </a:rPr>
              <a:t> Rice</a:t>
            </a:r>
            <a:r>
              <a:rPr lang="en-US" sz="900" baseline="30000" dirty="0" smtClean="0">
                <a:solidFill>
                  <a:schemeClr val="bg1"/>
                </a:solidFill>
              </a:rPr>
              <a:t>2  </a:t>
            </a:r>
          </a:p>
          <a:p>
            <a:r>
              <a:rPr lang="en-US" sz="900" b="1" dirty="0" smtClean="0">
                <a:solidFill>
                  <a:schemeClr val="bg1"/>
                </a:solidFill>
              </a:rPr>
              <a:t>Acknowledgements: </a:t>
            </a:r>
            <a:r>
              <a:rPr lang="en-US" sz="900" u="sng" dirty="0" smtClean="0">
                <a:solidFill>
                  <a:schemeClr val="bg1"/>
                </a:solidFill>
              </a:rPr>
              <a:t>3D Printing / Vacuum Forming &amp; Manufacturing Methods</a:t>
            </a:r>
            <a:r>
              <a:rPr lang="en-US" sz="900" dirty="0" smtClean="0">
                <a:solidFill>
                  <a:schemeClr val="bg1"/>
                </a:solidFill>
              </a:rPr>
              <a:t>: Prof. Robert Richards &amp; </a:t>
            </a:r>
            <a:r>
              <a:rPr lang="en-US" sz="900" dirty="0" err="1" smtClean="0">
                <a:solidFill>
                  <a:schemeClr val="bg1"/>
                </a:solidFill>
              </a:rPr>
              <a:t>Fanhe</a:t>
            </a:r>
            <a:r>
              <a:rPr lang="en-US" sz="900" dirty="0" smtClean="0">
                <a:solidFill>
                  <a:schemeClr val="bg1"/>
                </a:solidFill>
              </a:rPr>
              <a:t> </a:t>
            </a:r>
            <a:r>
              <a:rPr lang="en-US" sz="900" dirty="0" err="1" smtClean="0">
                <a:solidFill>
                  <a:schemeClr val="bg1"/>
                </a:solidFill>
              </a:rPr>
              <a:t>Meng</a:t>
            </a:r>
            <a:r>
              <a:rPr lang="en-US" sz="900" dirty="0" smtClean="0">
                <a:solidFill>
                  <a:schemeClr val="bg1"/>
                </a:solidFill>
              </a:rPr>
              <a:t>, School of Mechanical and Materials Engineering, WSU; Gary Held, Miles Pepper, Eric Barrow, </a:t>
            </a:r>
            <a:r>
              <a:rPr lang="en-US" sz="900" dirty="0" err="1" smtClean="0">
                <a:solidFill>
                  <a:schemeClr val="bg1"/>
                </a:solidFill>
              </a:rPr>
              <a:t>Voiland</a:t>
            </a:r>
            <a:r>
              <a:rPr lang="en-US" sz="900" dirty="0" smtClean="0">
                <a:solidFill>
                  <a:schemeClr val="bg1"/>
                </a:solidFill>
              </a:rPr>
              <a:t> College Machine Shop, WSU</a:t>
            </a:r>
          </a:p>
          <a:p>
            <a:r>
              <a:rPr lang="en-US" sz="900" baseline="30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 </a:t>
            </a: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Technology, Kenai Peninsula College;</a:t>
            </a:r>
            <a:r>
              <a:rPr lang="en-US" sz="9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Voiland School of Chemical and Bioengineering, Washington State University</a:t>
            </a:r>
            <a:r>
              <a:rPr lang="en-US" sz="900" dirty="0">
                <a:solidFill>
                  <a:schemeClr val="bg1"/>
                </a:solidFill>
              </a:rPr>
              <a:t>; </a:t>
            </a:r>
            <a:r>
              <a:rPr lang="en-US" sz="900" baseline="30000" dirty="0">
                <a:solidFill>
                  <a:schemeClr val="bg1"/>
                </a:solidFill>
              </a:rPr>
              <a:t>3</a:t>
            </a:r>
            <a:r>
              <a:rPr lang="en-US" sz="900" dirty="0">
                <a:solidFill>
                  <a:schemeClr val="bg1"/>
                </a:solidFill>
              </a:rPr>
              <a:t>Ohio University, Athens, OH</a:t>
            </a:r>
          </a:p>
          <a:p>
            <a:r>
              <a:rPr 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0" y="5081242"/>
            <a:ext cx="9144000" cy="184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508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7-05-24 at 2.32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23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35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acuum Form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534" y="0"/>
            <a:ext cx="473990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2532" y="630720"/>
            <a:ext cx="2263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Vacuum Forming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384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rm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24" y="0"/>
            <a:ext cx="744217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711" y="475200"/>
            <a:ext cx="23413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Cut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Assemble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183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sting for leak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382" y="0"/>
            <a:ext cx="5114291" cy="67810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2532" y="630720"/>
            <a:ext cx="2263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Leak Test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939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C-MIE 2-d S_and_T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116" y="138240"/>
            <a:ext cx="3663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Heat Exchanger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508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C-MIE Hydraulic Los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26190" y="-1708340"/>
            <a:ext cx="12870190" cy="79183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76283" y="-60480"/>
            <a:ext cx="4000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A40803"/>
                </a:solidFill>
              </a:rPr>
              <a:t>Pressure Drop</a:t>
            </a:r>
            <a:endParaRPr lang="en-US" sz="4000" b="1" dirty="0">
              <a:solidFill>
                <a:srgbClr val="A408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815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ducto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314" y="77760"/>
            <a:ext cx="4596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Eductor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317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tmodels-3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530" y="1"/>
            <a:ext cx="9322530" cy="5794617"/>
          </a:xfrm>
          <a:prstGeom prst="rect">
            <a:avLst/>
          </a:prstGeom>
        </p:spPr>
      </p:pic>
      <p:pic>
        <p:nvPicPr>
          <p:cNvPr id="3" name="Picture 2" descr="Screen Shot 2016-09-24 at 10.56.5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846" y="5237229"/>
            <a:ext cx="2271200" cy="145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665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5110</TotalTime>
  <Words>195</Words>
  <Application>Microsoft Macintosh PowerPoint</Application>
  <PresentationFormat>On-screen Show (4:3)</PresentationFormat>
  <Paragraphs>27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Kenai Peninsula College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thoma_000</dc:creator>
  <cp:lastModifiedBy>Jeff Laube</cp:lastModifiedBy>
  <cp:revision>58</cp:revision>
  <dcterms:created xsi:type="dcterms:W3CDTF">2016-09-21T22:28:56Z</dcterms:created>
  <dcterms:modified xsi:type="dcterms:W3CDTF">2017-08-05T00:35:40Z</dcterms:modified>
</cp:coreProperties>
</file>