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0" r:id="rId2"/>
  </p:sldIdLst>
  <p:sldSz cx="41605200" cy="20574000"/>
  <p:notesSz cx="6858000" cy="9144000"/>
  <p:defaultTextStyle>
    <a:defPPr>
      <a:defRPr lang="en-US"/>
    </a:defPPr>
    <a:lvl1pPr marL="0" algn="l" defTabSz="1580073" rtl="0" eaLnBrk="1" latinLnBrk="0" hangingPunct="1">
      <a:defRPr sz="3110" kern="1200">
        <a:solidFill>
          <a:schemeClr val="tx1"/>
        </a:solidFill>
        <a:latin typeface="+mn-lt"/>
        <a:ea typeface="+mn-ea"/>
        <a:cs typeface="+mn-cs"/>
      </a:defRPr>
    </a:lvl1pPr>
    <a:lvl2pPr marL="790036" algn="l" defTabSz="1580073" rtl="0" eaLnBrk="1" latinLnBrk="0" hangingPunct="1">
      <a:defRPr sz="3110" kern="1200">
        <a:solidFill>
          <a:schemeClr val="tx1"/>
        </a:solidFill>
        <a:latin typeface="+mn-lt"/>
        <a:ea typeface="+mn-ea"/>
        <a:cs typeface="+mn-cs"/>
      </a:defRPr>
    </a:lvl2pPr>
    <a:lvl3pPr marL="1580073" algn="l" defTabSz="1580073" rtl="0" eaLnBrk="1" latinLnBrk="0" hangingPunct="1">
      <a:defRPr sz="3110" kern="1200">
        <a:solidFill>
          <a:schemeClr val="tx1"/>
        </a:solidFill>
        <a:latin typeface="+mn-lt"/>
        <a:ea typeface="+mn-ea"/>
        <a:cs typeface="+mn-cs"/>
      </a:defRPr>
    </a:lvl3pPr>
    <a:lvl4pPr marL="2370109" algn="l" defTabSz="1580073" rtl="0" eaLnBrk="1" latinLnBrk="0" hangingPunct="1">
      <a:defRPr sz="3110" kern="1200">
        <a:solidFill>
          <a:schemeClr val="tx1"/>
        </a:solidFill>
        <a:latin typeface="+mn-lt"/>
        <a:ea typeface="+mn-ea"/>
        <a:cs typeface="+mn-cs"/>
      </a:defRPr>
    </a:lvl4pPr>
    <a:lvl5pPr marL="3160146" algn="l" defTabSz="1580073" rtl="0" eaLnBrk="1" latinLnBrk="0" hangingPunct="1">
      <a:defRPr sz="3110" kern="1200">
        <a:solidFill>
          <a:schemeClr val="tx1"/>
        </a:solidFill>
        <a:latin typeface="+mn-lt"/>
        <a:ea typeface="+mn-ea"/>
        <a:cs typeface="+mn-cs"/>
      </a:defRPr>
    </a:lvl5pPr>
    <a:lvl6pPr marL="3950182" algn="l" defTabSz="1580073" rtl="0" eaLnBrk="1" latinLnBrk="0" hangingPunct="1">
      <a:defRPr sz="3110" kern="1200">
        <a:solidFill>
          <a:schemeClr val="tx1"/>
        </a:solidFill>
        <a:latin typeface="+mn-lt"/>
        <a:ea typeface="+mn-ea"/>
        <a:cs typeface="+mn-cs"/>
      </a:defRPr>
    </a:lvl6pPr>
    <a:lvl7pPr marL="4740220" algn="l" defTabSz="1580073" rtl="0" eaLnBrk="1" latinLnBrk="0" hangingPunct="1">
      <a:defRPr sz="3110" kern="1200">
        <a:solidFill>
          <a:schemeClr val="tx1"/>
        </a:solidFill>
        <a:latin typeface="+mn-lt"/>
        <a:ea typeface="+mn-ea"/>
        <a:cs typeface="+mn-cs"/>
      </a:defRPr>
    </a:lvl7pPr>
    <a:lvl8pPr marL="5530255" algn="l" defTabSz="1580073" rtl="0" eaLnBrk="1" latinLnBrk="0" hangingPunct="1">
      <a:defRPr sz="3110" kern="1200">
        <a:solidFill>
          <a:schemeClr val="tx1"/>
        </a:solidFill>
        <a:latin typeface="+mn-lt"/>
        <a:ea typeface="+mn-ea"/>
        <a:cs typeface="+mn-cs"/>
      </a:defRPr>
    </a:lvl8pPr>
    <a:lvl9pPr marL="6320293" algn="l" defTabSz="1580073" rtl="0" eaLnBrk="1" latinLnBrk="0" hangingPunct="1">
      <a:defRPr sz="311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10368">
          <p15:clr>
            <a:srgbClr val="A4A3A4"/>
          </p15:clr>
        </p15:guide>
        <p15:guide id="3" orient="horz" pos="6912">
          <p15:clr>
            <a:srgbClr val="A4A3A4"/>
          </p15:clr>
        </p15:guide>
        <p15:guide id="4" orient="horz" pos="2430">
          <p15:clr>
            <a:srgbClr val="A4A3A4"/>
          </p15:clr>
        </p15:guide>
        <p15:guide id="5" orient="horz" pos="6480">
          <p15:clr>
            <a:srgbClr val="A4A3A4"/>
          </p15:clr>
        </p15:guide>
        <p15:guide id="6" pos="131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" d="100"/>
          <a:sy n="10" d="100"/>
        </p:scale>
        <p:origin x="96" y="282"/>
      </p:cViewPr>
      <p:guideLst>
        <p:guide orient="horz" pos="2592"/>
        <p:guide pos="10368"/>
        <p:guide orient="horz" pos="6912"/>
        <p:guide orient="horz" pos="2430"/>
        <p:guide orient="horz" pos="6480"/>
        <p:guide pos="131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861B6-B0AC-4C5D-AA23-8B7BE45BAF2C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9563" y="1143000"/>
            <a:ext cx="6238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AAFF2-4B56-4299-AB5E-96D429F4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15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80073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1pPr>
    <a:lvl2pPr marL="790036" algn="l" defTabSz="1580073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2pPr>
    <a:lvl3pPr marL="1580073" algn="l" defTabSz="1580073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3pPr>
    <a:lvl4pPr marL="2370109" algn="l" defTabSz="1580073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4pPr>
    <a:lvl5pPr marL="3160146" algn="l" defTabSz="1580073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5pPr>
    <a:lvl6pPr marL="3950182" algn="l" defTabSz="1580073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6pPr>
    <a:lvl7pPr marL="4740220" algn="l" defTabSz="1580073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7pPr>
    <a:lvl8pPr marL="5530255" algn="l" defTabSz="1580073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8pPr>
    <a:lvl9pPr marL="6320293" algn="l" defTabSz="1580073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27238" y="549275"/>
            <a:ext cx="5546725" cy="2743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1A5B9F-8D43-47A4-9476-91285C11C73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98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0650" y="3367090"/>
            <a:ext cx="31203900" cy="7162800"/>
          </a:xfrm>
        </p:spPr>
        <p:txBody>
          <a:bodyPr anchor="b"/>
          <a:lstStyle>
            <a:lvl1pPr algn="ctr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0650" y="10806117"/>
            <a:ext cx="31203900" cy="4967285"/>
          </a:xfrm>
        </p:spPr>
        <p:txBody>
          <a:bodyPr/>
          <a:lstStyle>
            <a:lvl1pPr marL="0" indent="0" algn="ctr">
              <a:buNone/>
              <a:defRPr sz="3840"/>
            </a:lvl1pPr>
            <a:lvl2pPr marL="731520" indent="0" algn="ctr">
              <a:buNone/>
              <a:defRPr sz="3200"/>
            </a:lvl2pPr>
            <a:lvl3pPr marL="1463040" indent="0" algn="ctr">
              <a:buNone/>
              <a:defRPr sz="2880"/>
            </a:lvl3pPr>
            <a:lvl4pPr marL="2194560" indent="0" algn="ctr">
              <a:buNone/>
              <a:defRPr sz="2560"/>
            </a:lvl4pPr>
            <a:lvl5pPr marL="2926080" indent="0" algn="ctr">
              <a:buNone/>
              <a:defRPr sz="2560"/>
            </a:lvl5pPr>
            <a:lvl6pPr marL="3657600" indent="0" algn="ctr">
              <a:buNone/>
              <a:defRPr sz="2560"/>
            </a:lvl6pPr>
            <a:lvl7pPr marL="4389120" indent="0" algn="ctr">
              <a:buNone/>
              <a:defRPr sz="2560"/>
            </a:lvl7pPr>
            <a:lvl8pPr marL="5120640" indent="0" algn="ctr">
              <a:buNone/>
              <a:defRPr sz="2560"/>
            </a:lvl8pPr>
            <a:lvl9pPr marL="5852160" indent="0" algn="ctr">
              <a:buNone/>
              <a:defRPr sz="25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5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847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9773721" y="1095376"/>
            <a:ext cx="8971121" cy="1743551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60357" y="1095376"/>
            <a:ext cx="26393299" cy="1743551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217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0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8688" y="5129218"/>
            <a:ext cx="35884485" cy="8558211"/>
          </a:xfrm>
        </p:spPr>
        <p:txBody>
          <a:bodyPr anchor="b"/>
          <a:lstStyle>
            <a:lvl1pPr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8688" y="13768393"/>
            <a:ext cx="35884485" cy="4500561"/>
          </a:xfrm>
        </p:spPr>
        <p:txBody>
          <a:bodyPr/>
          <a:lstStyle>
            <a:lvl1pPr marL="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1pPr>
            <a:lvl2pPr marL="7315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4630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3pPr>
            <a:lvl4pPr marL="21945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4pPr>
            <a:lvl5pPr marL="292608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5pPr>
            <a:lvl6pPr marL="365760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6pPr>
            <a:lvl7pPr marL="438912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7pPr>
            <a:lvl8pPr marL="512064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8pPr>
            <a:lvl9pPr marL="58521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088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60358" y="5476877"/>
            <a:ext cx="17682210" cy="130540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062633" y="5476877"/>
            <a:ext cx="17682210" cy="130540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65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5776" y="1095378"/>
            <a:ext cx="35884485" cy="39766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5778" y="5043489"/>
            <a:ext cx="17600950" cy="2471736"/>
          </a:xfrm>
        </p:spPr>
        <p:txBody>
          <a:bodyPr anchor="b"/>
          <a:lstStyle>
            <a:lvl1pPr marL="0" indent="0">
              <a:buNone/>
              <a:defRPr sz="384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880" b="1"/>
            </a:lvl3pPr>
            <a:lvl4pPr marL="2194560" indent="0">
              <a:buNone/>
              <a:defRPr sz="2560" b="1"/>
            </a:lvl4pPr>
            <a:lvl5pPr marL="2926080" indent="0">
              <a:buNone/>
              <a:defRPr sz="2560" b="1"/>
            </a:lvl5pPr>
            <a:lvl6pPr marL="3657600" indent="0">
              <a:buNone/>
              <a:defRPr sz="2560" b="1"/>
            </a:lvl6pPr>
            <a:lvl7pPr marL="4389120" indent="0">
              <a:buNone/>
              <a:defRPr sz="2560" b="1"/>
            </a:lvl7pPr>
            <a:lvl8pPr marL="5120640" indent="0">
              <a:buNone/>
              <a:defRPr sz="2560" b="1"/>
            </a:lvl8pPr>
            <a:lvl9pPr marL="5852160" indent="0">
              <a:buNone/>
              <a:defRPr sz="2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65778" y="7515227"/>
            <a:ext cx="17600950" cy="110537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062637" y="5043489"/>
            <a:ext cx="17687628" cy="2471736"/>
          </a:xfrm>
        </p:spPr>
        <p:txBody>
          <a:bodyPr anchor="b"/>
          <a:lstStyle>
            <a:lvl1pPr marL="0" indent="0">
              <a:buNone/>
              <a:defRPr sz="384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880" b="1"/>
            </a:lvl3pPr>
            <a:lvl4pPr marL="2194560" indent="0">
              <a:buNone/>
              <a:defRPr sz="2560" b="1"/>
            </a:lvl4pPr>
            <a:lvl5pPr marL="2926080" indent="0">
              <a:buNone/>
              <a:defRPr sz="2560" b="1"/>
            </a:lvl5pPr>
            <a:lvl6pPr marL="3657600" indent="0">
              <a:buNone/>
              <a:defRPr sz="2560" b="1"/>
            </a:lvl6pPr>
            <a:lvl7pPr marL="4389120" indent="0">
              <a:buNone/>
              <a:defRPr sz="2560" b="1"/>
            </a:lvl7pPr>
            <a:lvl8pPr marL="5120640" indent="0">
              <a:buNone/>
              <a:defRPr sz="2560" b="1"/>
            </a:lvl8pPr>
            <a:lvl9pPr marL="5852160" indent="0">
              <a:buNone/>
              <a:defRPr sz="2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062637" y="7515227"/>
            <a:ext cx="17687628" cy="110537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39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272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16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5783" y="1371600"/>
            <a:ext cx="13418760" cy="4800600"/>
          </a:xfrm>
        </p:spPr>
        <p:txBody>
          <a:bodyPr anchor="b"/>
          <a:lstStyle>
            <a:lvl1pPr>
              <a:defRPr sz="51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87628" y="2962279"/>
            <a:ext cx="21062633" cy="14620875"/>
          </a:xfrm>
        </p:spPr>
        <p:txBody>
          <a:bodyPr/>
          <a:lstStyle>
            <a:lvl1pPr>
              <a:defRPr sz="5120"/>
            </a:lvl1pPr>
            <a:lvl2pPr>
              <a:defRPr sz="4480"/>
            </a:lvl2pPr>
            <a:lvl3pPr>
              <a:defRPr sz="384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5783" y="6172202"/>
            <a:ext cx="13418760" cy="11434765"/>
          </a:xfrm>
        </p:spPr>
        <p:txBody>
          <a:bodyPr/>
          <a:lstStyle>
            <a:lvl1pPr marL="0" indent="0">
              <a:buNone/>
              <a:defRPr sz="2560"/>
            </a:lvl1pPr>
            <a:lvl2pPr marL="731520" indent="0">
              <a:buNone/>
              <a:defRPr sz="2240"/>
            </a:lvl2pPr>
            <a:lvl3pPr marL="1463040" indent="0">
              <a:buNone/>
              <a:defRPr sz="1920"/>
            </a:lvl3pPr>
            <a:lvl4pPr marL="2194560" indent="0">
              <a:buNone/>
              <a:defRPr sz="1600"/>
            </a:lvl4pPr>
            <a:lvl5pPr marL="2926080" indent="0">
              <a:buNone/>
              <a:defRPr sz="1600"/>
            </a:lvl5pPr>
            <a:lvl6pPr marL="3657600" indent="0">
              <a:buNone/>
              <a:defRPr sz="1600"/>
            </a:lvl6pPr>
            <a:lvl7pPr marL="4389120" indent="0">
              <a:buNone/>
              <a:defRPr sz="1600"/>
            </a:lvl7pPr>
            <a:lvl8pPr marL="5120640" indent="0">
              <a:buNone/>
              <a:defRPr sz="1600"/>
            </a:lvl8pPr>
            <a:lvl9pPr marL="585216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837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5783" y="1371600"/>
            <a:ext cx="13418760" cy="4800600"/>
          </a:xfrm>
        </p:spPr>
        <p:txBody>
          <a:bodyPr anchor="b"/>
          <a:lstStyle>
            <a:lvl1pPr>
              <a:defRPr sz="51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687628" y="2962279"/>
            <a:ext cx="21062633" cy="14620875"/>
          </a:xfrm>
        </p:spPr>
        <p:txBody>
          <a:bodyPr anchor="t"/>
          <a:lstStyle>
            <a:lvl1pPr marL="0" indent="0">
              <a:buNone/>
              <a:defRPr sz="5120"/>
            </a:lvl1pPr>
            <a:lvl2pPr marL="731520" indent="0">
              <a:buNone/>
              <a:defRPr sz="4480"/>
            </a:lvl2pPr>
            <a:lvl3pPr marL="1463040" indent="0">
              <a:buNone/>
              <a:defRPr sz="3840"/>
            </a:lvl3pPr>
            <a:lvl4pPr marL="2194560" indent="0">
              <a:buNone/>
              <a:defRPr sz="3200"/>
            </a:lvl4pPr>
            <a:lvl5pPr marL="2926080" indent="0">
              <a:buNone/>
              <a:defRPr sz="3200"/>
            </a:lvl5pPr>
            <a:lvl6pPr marL="3657600" indent="0">
              <a:buNone/>
              <a:defRPr sz="3200"/>
            </a:lvl6pPr>
            <a:lvl7pPr marL="4389120" indent="0">
              <a:buNone/>
              <a:defRPr sz="3200"/>
            </a:lvl7pPr>
            <a:lvl8pPr marL="5120640" indent="0">
              <a:buNone/>
              <a:defRPr sz="3200"/>
            </a:lvl8pPr>
            <a:lvl9pPr marL="5852160" indent="0">
              <a:buNone/>
              <a:defRPr sz="3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5783" y="6172202"/>
            <a:ext cx="13418760" cy="11434765"/>
          </a:xfrm>
        </p:spPr>
        <p:txBody>
          <a:bodyPr/>
          <a:lstStyle>
            <a:lvl1pPr marL="0" indent="0">
              <a:buNone/>
              <a:defRPr sz="2560"/>
            </a:lvl1pPr>
            <a:lvl2pPr marL="731520" indent="0">
              <a:buNone/>
              <a:defRPr sz="2240"/>
            </a:lvl2pPr>
            <a:lvl3pPr marL="1463040" indent="0">
              <a:buNone/>
              <a:defRPr sz="1920"/>
            </a:lvl3pPr>
            <a:lvl4pPr marL="2194560" indent="0">
              <a:buNone/>
              <a:defRPr sz="1600"/>
            </a:lvl4pPr>
            <a:lvl5pPr marL="2926080" indent="0">
              <a:buNone/>
              <a:defRPr sz="1600"/>
            </a:lvl5pPr>
            <a:lvl6pPr marL="3657600" indent="0">
              <a:buNone/>
              <a:defRPr sz="1600"/>
            </a:lvl6pPr>
            <a:lvl7pPr marL="4389120" indent="0">
              <a:buNone/>
              <a:defRPr sz="1600"/>
            </a:lvl7pPr>
            <a:lvl8pPr marL="5120640" indent="0">
              <a:buNone/>
              <a:defRPr sz="1600"/>
            </a:lvl8pPr>
            <a:lvl9pPr marL="585216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392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60358" y="1095378"/>
            <a:ext cx="35884485" cy="3976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358" y="5476877"/>
            <a:ext cx="35884485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860358" y="19069054"/>
            <a:ext cx="9361170" cy="1095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B9708-0287-4B6E-AC0C-676A5E274C2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781723" y="19069054"/>
            <a:ext cx="14041755" cy="1095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383673" y="19069054"/>
            <a:ext cx="9361170" cy="1095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4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63040" rtl="0" eaLnBrk="1" latinLnBrk="0" hangingPunct="1">
        <a:lnSpc>
          <a:spcPct val="90000"/>
        </a:lnSpc>
        <a:spcBef>
          <a:spcPct val="0"/>
        </a:spcBef>
        <a:buNone/>
        <a:defRPr sz="70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5760" indent="-365760" algn="l" defTabSz="146304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2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5pPr>
      <a:lvl6pPr marL="402336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6pPr>
      <a:lvl7pPr marL="475488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7pPr>
      <a:lvl8pPr marL="548640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8pPr>
      <a:lvl9pPr marL="621792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4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6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8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5pPr>
      <a:lvl6pPr marL="365760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6pPr>
      <a:lvl7pPr marL="438912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7pPr>
      <a:lvl8pPr marL="512064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8pPr>
      <a:lvl9pPr marL="585216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B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0"/>
          <p:cNvSpPr txBox="1">
            <a:spLocks noChangeArrowheads="1"/>
          </p:cNvSpPr>
          <p:nvPr/>
        </p:nvSpPr>
        <p:spPr bwMode="auto">
          <a:xfrm>
            <a:off x="0" y="0"/>
            <a:ext cx="41605200" cy="24658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18797" tIns="9398" rIns="18797" bIns="9398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Portable Hands-on Interactive Learning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Collaborative Research: Enhancing Hands-on Interactive Learning in Process Technology Programs with New Low-Cost Miniature Industrial Equipment</a:t>
            </a:r>
            <a:endParaRPr lang="en-US" sz="4400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2704043"/>
            <a:ext cx="41605200" cy="553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831006" y="17958124"/>
            <a:ext cx="39982386" cy="329320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/>
                <a:cs typeface="Arial"/>
              </a:rPr>
              <a:t>Co PIs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-- Jeffrey Laube</a:t>
            </a:r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1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, Paul Golter</a:t>
            </a:r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3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, Bernard Van Wie</a:t>
            </a:r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2 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-- Funded by grants from the National Science Foundation ATE: 1601423 &amp;1601404  </a:t>
            </a:r>
            <a:r>
              <a:rPr lang="en-US" sz="3600" b="1" dirty="0">
                <a:solidFill>
                  <a:schemeClr val="bg1"/>
                </a:solidFill>
                <a:latin typeface="Arial"/>
                <a:cs typeface="Arial"/>
              </a:rPr>
              <a:t>Poster Co-Authors: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 Travis Barnes</a:t>
            </a:r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1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, </a:t>
            </a:r>
            <a:r>
              <a:rPr lang="en-US" sz="3600" dirty="0" err="1">
                <a:solidFill>
                  <a:schemeClr val="bg1"/>
                </a:solidFill>
                <a:latin typeface="Arial"/>
                <a:cs typeface="Arial"/>
              </a:rPr>
              <a:t>Jameshia</a:t>
            </a:r>
            <a:r>
              <a:rPr lang="en-US" sz="3600">
                <a:solidFill>
                  <a:schemeClr val="bg1"/>
                </a:solidFill>
                <a:latin typeface="Arial"/>
                <a:cs typeface="Arial"/>
              </a:rPr>
              <a:t> Rice</a:t>
            </a:r>
            <a:r>
              <a:rPr lang="en-US" sz="3600" baseline="30000">
                <a:solidFill>
                  <a:schemeClr val="bg1"/>
                </a:solidFill>
                <a:latin typeface="Arial"/>
                <a:cs typeface="Arial"/>
              </a:rPr>
              <a:t>2</a:t>
            </a:r>
            <a:r>
              <a:rPr lang="en-US" sz="3600">
                <a:solidFill>
                  <a:schemeClr val="bg1"/>
                </a:solidFill>
                <a:latin typeface="Arial"/>
                <a:cs typeface="Arial"/>
              </a:rPr>
              <a:t>,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Jeffrey Laube</a:t>
            </a:r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1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, Bernard Van Wie</a:t>
            </a:r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2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, Paul Golter</a:t>
            </a:r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3  </a:t>
            </a:r>
            <a:r>
              <a:rPr lang="en-US" sz="3600" b="1" dirty="0">
                <a:solidFill>
                  <a:schemeClr val="bg1"/>
                </a:solidFill>
                <a:latin typeface="Arial"/>
                <a:cs typeface="Arial"/>
              </a:rPr>
              <a:t>Acknowledgements: </a:t>
            </a:r>
            <a:r>
              <a:rPr lang="en-US" sz="3600" u="sng" dirty="0">
                <a:solidFill>
                  <a:schemeClr val="bg1"/>
                </a:solidFill>
                <a:latin typeface="Arial"/>
                <a:cs typeface="Arial"/>
              </a:rPr>
              <a:t>3D Printing / Vacuum Forming &amp; Manufacturing Methods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: Prof. Robert Richards &amp; </a:t>
            </a:r>
            <a:r>
              <a:rPr lang="en-US" sz="3600" dirty="0" err="1">
                <a:solidFill>
                  <a:schemeClr val="bg1"/>
                </a:solidFill>
                <a:latin typeface="Arial"/>
                <a:cs typeface="Arial"/>
              </a:rPr>
              <a:t>Fanhe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Arial"/>
                <a:cs typeface="Arial"/>
              </a:rPr>
              <a:t>Meng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, School of Mechanical and Materials Engineering, WSU; Gary Held, Miles Pepper, Eric Barrow, </a:t>
            </a:r>
            <a:r>
              <a:rPr lang="en-US" sz="3600" dirty="0" err="1">
                <a:solidFill>
                  <a:schemeClr val="bg1"/>
                </a:solidFill>
                <a:latin typeface="Arial"/>
                <a:cs typeface="Arial"/>
              </a:rPr>
              <a:t>Voiland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 College Machine Shop, WSU </a:t>
            </a:r>
          </a:p>
          <a:p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1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Process Technology, Kenai Peninsula College;</a:t>
            </a:r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 2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Voiland School of Chemical and Bioengineering, Washington State University; </a:t>
            </a:r>
            <a:r>
              <a:rPr lang="en-US" sz="3600" baseline="30000" dirty="0">
                <a:solidFill>
                  <a:schemeClr val="bg1"/>
                </a:solidFill>
                <a:latin typeface="Arial"/>
                <a:cs typeface="Arial"/>
              </a:rPr>
              <a:t>3</a:t>
            </a:r>
            <a:r>
              <a:rPr lang="en-US" sz="3600" dirty="0">
                <a:solidFill>
                  <a:schemeClr val="bg1"/>
                </a:solidFill>
                <a:latin typeface="Arial"/>
                <a:cs typeface="Arial"/>
              </a:rPr>
              <a:t>Ohio University, Athens, OH</a:t>
            </a:r>
          </a:p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0" y="15299057"/>
            <a:ext cx="41605200" cy="256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989083" y="3086682"/>
            <a:ext cx="14375220" cy="13731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18797" tIns="9398" rIns="18797" bIns="9398">
            <a:spAutoFit/>
          </a:bodyPr>
          <a:lstStyle/>
          <a:p>
            <a:pPr algn="ctr"/>
            <a:r>
              <a:rPr lang="en-US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Low-Cost Working Models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88" y="4614143"/>
            <a:ext cx="14479972" cy="103149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0" t="31026" r="31933" b="4508"/>
          <a:stretch/>
        </p:blipFill>
        <p:spPr>
          <a:xfrm>
            <a:off x="23591370" y="3041612"/>
            <a:ext cx="7890627" cy="59209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2379" y="3035447"/>
            <a:ext cx="7453083" cy="592255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74"/>
          <a:stretch/>
        </p:blipFill>
        <p:spPr>
          <a:xfrm flipH="1">
            <a:off x="31806822" y="3041612"/>
            <a:ext cx="8802798" cy="5915777"/>
          </a:xfrm>
          <a:prstGeom prst="rect">
            <a:avLst/>
          </a:prstGeom>
        </p:spPr>
      </p:pic>
      <p:pic>
        <p:nvPicPr>
          <p:cNvPr id="14" name="Picture 13" descr="Screen Shot 2016-09-24 at 11.42.12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67" y="15602070"/>
            <a:ext cx="13173210" cy="22260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22792" y="15606978"/>
            <a:ext cx="6887287" cy="2243733"/>
          </a:xfrm>
          <a:prstGeom prst="rect">
            <a:avLst/>
          </a:prstGeom>
        </p:spPr>
      </p:pic>
      <p:pic>
        <p:nvPicPr>
          <p:cNvPr id="17" name="Picture 16" descr="NSF logo.jpe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1535" y="15621000"/>
            <a:ext cx="2219555" cy="2236369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23919549" y="15602045"/>
            <a:ext cx="16674955" cy="2255670"/>
            <a:chOff x="21678946" y="12554045"/>
            <a:chExt cx="19550592" cy="1826807"/>
          </a:xfrm>
        </p:grpSpPr>
        <p:pic>
          <p:nvPicPr>
            <p:cNvPr id="48" name="Picture 47" descr="Screen Shot 2016-09-25 at 12.26.57 PM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78946" y="12554045"/>
              <a:ext cx="19550592" cy="760322"/>
            </a:xfrm>
            <a:prstGeom prst="rect">
              <a:avLst/>
            </a:prstGeom>
          </p:spPr>
        </p:pic>
        <p:pic>
          <p:nvPicPr>
            <p:cNvPr id="49" name="Picture 48" descr="Screen Shot 2016-09-25 at 12.27.21 PM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78946" y="13263493"/>
              <a:ext cx="19550592" cy="1117359"/>
            </a:xfrm>
            <a:prstGeom prst="rect">
              <a:avLst/>
            </a:prstGeom>
          </p:spPr>
        </p:pic>
      </p:grpSp>
      <p:sp>
        <p:nvSpPr>
          <p:cNvPr id="21" name="Text Box 30"/>
          <p:cNvSpPr txBox="1">
            <a:spLocks noChangeArrowheads="1"/>
          </p:cNvSpPr>
          <p:nvPr/>
        </p:nvSpPr>
        <p:spPr bwMode="auto">
          <a:xfrm>
            <a:off x="15824305" y="14309655"/>
            <a:ext cx="7377032" cy="9423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18797" tIns="9398" rIns="18797" bIns="9398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Eductor</a:t>
            </a:r>
          </a:p>
        </p:txBody>
      </p:sp>
      <p:sp>
        <p:nvSpPr>
          <p:cNvPr id="22" name="Text Box 30"/>
          <p:cNvSpPr txBox="1">
            <a:spLocks noChangeArrowheads="1"/>
          </p:cNvSpPr>
          <p:nvPr/>
        </p:nvSpPr>
        <p:spPr bwMode="auto">
          <a:xfrm>
            <a:off x="23875692" y="14369136"/>
            <a:ext cx="7377032" cy="9423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18797" tIns="9398" rIns="18797" bIns="9398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Heat Exchanger</a:t>
            </a:r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32394206" y="14369135"/>
            <a:ext cx="7377032" cy="9423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18797" tIns="9398" rIns="18797" bIns="9398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 Loss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2380" y="9297298"/>
            <a:ext cx="7403188" cy="51377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3205"/>
          <a:stretch/>
        </p:blipFill>
        <p:spPr>
          <a:xfrm>
            <a:off x="23542961" y="9302899"/>
            <a:ext cx="7939036" cy="51369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" t="10245"/>
          <a:stretch/>
        </p:blipFill>
        <p:spPr>
          <a:xfrm>
            <a:off x="31826956" y="9297300"/>
            <a:ext cx="8751870" cy="514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06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3576</TotalTime>
  <Words>143</Words>
  <Application>Microsoft Office PowerPoint</Application>
  <PresentationFormat>Custom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thoma_000</dc:creator>
  <cp:lastModifiedBy>Rice, Jameshia</cp:lastModifiedBy>
  <cp:revision>79</cp:revision>
  <dcterms:created xsi:type="dcterms:W3CDTF">2016-09-21T22:28:56Z</dcterms:created>
  <dcterms:modified xsi:type="dcterms:W3CDTF">2017-04-25T22:53:29Z</dcterms:modified>
</cp:coreProperties>
</file>