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4" r:id="rId4"/>
    <p:sldMasterId id="2147483927" r:id="rId5"/>
  </p:sldMasterIdLst>
  <p:notesMasterIdLst>
    <p:notesMasterId r:id="rId68"/>
  </p:notesMasterIdLst>
  <p:sldIdLst>
    <p:sldId id="383" r:id="rId6"/>
    <p:sldId id="256" r:id="rId7"/>
    <p:sldId id="326" r:id="rId8"/>
    <p:sldId id="327" r:id="rId9"/>
    <p:sldId id="318" r:id="rId10"/>
    <p:sldId id="315" r:id="rId11"/>
    <p:sldId id="363" r:id="rId12"/>
    <p:sldId id="364" r:id="rId13"/>
    <p:sldId id="317" r:id="rId14"/>
    <p:sldId id="316" r:id="rId15"/>
    <p:sldId id="354" r:id="rId16"/>
    <p:sldId id="257" r:id="rId17"/>
    <p:sldId id="280" r:id="rId18"/>
    <p:sldId id="284" r:id="rId19"/>
    <p:sldId id="283" r:id="rId20"/>
    <p:sldId id="285" r:id="rId21"/>
    <p:sldId id="355" r:id="rId22"/>
    <p:sldId id="356" r:id="rId23"/>
    <p:sldId id="358" r:id="rId24"/>
    <p:sldId id="286" r:id="rId25"/>
    <p:sldId id="287" r:id="rId26"/>
    <p:sldId id="288" r:id="rId27"/>
    <p:sldId id="359" r:id="rId28"/>
    <p:sldId id="290" r:id="rId29"/>
    <p:sldId id="291" r:id="rId30"/>
    <p:sldId id="295" r:id="rId31"/>
    <p:sldId id="259" r:id="rId32"/>
    <p:sldId id="296" r:id="rId33"/>
    <p:sldId id="360" r:id="rId34"/>
    <p:sldId id="333" r:id="rId35"/>
    <p:sldId id="362" r:id="rId36"/>
    <p:sldId id="301" r:id="rId37"/>
    <p:sldId id="297" r:id="rId38"/>
    <p:sldId id="302" r:id="rId39"/>
    <p:sldId id="299" r:id="rId40"/>
    <p:sldId id="264" r:id="rId41"/>
    <p:sldId id="313" r:id="rId42"/>
    <p:sldId id="314" r:id="rId43"/>
    <p:sldId id="303" r:id="rId44"/>
    <p:sldId id="260" r:id="rId45"/>
    <p:sldId id="304" r:id="rId46"/>
    <p:sldId id="312" r:id="rId47"/>
    <p:sldId id="365" r:id="rId48"/>
    <p:sldId id="311" r:id="rId49"/>
    <p:sldId id="366" r:id="rId50"/>
    <p:sldId id="367" r:id="rId51"/>
    <p:sldId id="305" r:id="rId52"/>
    <p:sldId id="335" r:id="rId53"/>
    <p:sldId id="265" r:id="rId54"/>
    <p:sldId id="266" r:id="rId55"/>
    <p:sldId id="310" r:id="rId56"/>
    <p:sldId id="350" r:id="rId57"/>
    <p:sldId id="382" r:id="rId58"/>
    <p:sldId id="329" r:id="rId59"/>
    <p:sldId id="330" r:id="rId60"/>
    <p:sldId id="331" r:id="rId61"/>
    <p:sldId id="336" r:id="rId62"/>
    <p:sldId id="369" r:id="rId63"/>
    <p:sldId id="368" r:id="rId64"/>
    <p:sldId id="376" r:id="rId65"/>
    <p:sldId id="370" r:id="rId66"/>
    <p:sldId id="380" r:id="rId6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912" autoAdjust="0"/>
    <p:restoredTop sz="94660"/>
  </p:normalViewPr>
  <p:slideViewPr>
    <p:cSldViewPr>
      <p:cViewPr varScale="1">
        <p:scale>
          <a:sx n="65" d="100"/>
          <a:sy n="65" d="100"/>
        </p:scale>
        <p:origin x="-91" y="-3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94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openxmlformats.org/officeDocument/2006/relationships/slide" Target="slides/slide58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71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slide" Target="slides/slide6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61" Type="http://schemas.openxmlformats.org/officeDocument/2006/relationships/slide" Target="slides/slide56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slide" Target="slides/slide60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slide" Target="slides/slide59.xml"/><Relationship Id="rId69" Type="http://schemas.openxmlformats.org/officeDocument/2006/relationships/presProps" Target="presProps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72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slide" Target="slides/slide62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slide" Target="slides/slide57.xml"/><Relationship Id="rId7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C7A29FD-33EC-484A-A280-7F5E42D74EDA}" type="datetimeFigureOut">
              <a:rPr lang="en-US"/>
              <a:pPr>
                <a:defRPr/>
              </a:pPr>
              <a:t>3/5/2013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AC4CF52-B44C-4B30-BC56-EBF9CB1537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1022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E0DF-24E3-4AE2-9EC9-07FEF6D7A5D8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8167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57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From Westinghouse Functional Drawings, PDF Page 1 of 19</a:t>
            </a:r>
          </a:p>
        </p:txBody>
      </p:sp>
      <p:sp>
        <p:nvSpPr>
          <p:cNvPr id="1157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70BBC95-278A-4D8E-99E4-CDFB46B12F43}" type="slidenum">
              <a:rPr lang="en-US" smtClean="0"/>
              <a:pPr/>
              <a:t>54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67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From Westinghouse Functional Drawings, PDF Page  1 of 19</a:t>
            </a: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167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93EC9DB-C104-46E5-9B8C-8C971725A72E}" type="slidenum">
              <a:rPr lang="en-US" smtClean="0"/>
              <a:pPr/>
              <a:t>55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77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From Westinghouse Functional Drawings, PDF Page  1 of 19</a:t>
            </a:r>
          </a:p>
        </p:txBody>
      </p:sp>
      <p:sp>
        <p:nvSpPr>
          <p:cNvPr id="1177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2FA345C-F039-4466-90DE-133F74D31BF8}" type="slidenum">
              <a:rPr lang="en-US" smtClean="0"/>
              <a:pPr/>
              <a:t>56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87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From Westinghouse Functional Drawings, PDF Page  1 of 19</a:t>
            </a: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187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8ED1D5D-6A4D-4212-99E9-AAC0635BD728}" type="slidenum">
              <a:rPr lang="en-US" smtClean="0"/>
              <a:pPr/>
              <a:t>57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98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From Westinghouse Functional Drawings, PDF Page  2 of 19</a:t>
            </a: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198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813D45E-56BC-4AB3-99A3-AFC1B4AA4B48}" type="slidenum">
              <a:rPr lang="en-US" smtClean="0"/>
              <a:pPr/>
              <a:t>58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08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From Westinghouse Functional Drawings, PDF Page  6 of 19</a:t>
            </a: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208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3728DC9-922A-41F1-8EC1-1E086019C731}" type="slidenum">
              <a:rPr lang="en-US" smtClean="0"/>
              <a:pPr/>
              <a:t>59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8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From Westinghouse Functional Drawings, PDF Page  15 of 19</a:t>
            </a: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218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22D7633-5934-4AC9-AC8A-5AFE25AE0F7D}" type="slidenum">
              <a:rPr lang="en-US" smtClean="0"/>
              <a:pPr/>
              <a:t>61</a:t>
            </a:fld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04B2EA-F29C-4D8D-B857-32BD2578999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543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BAF57036-0CFF-4A46-84B4-46030030EF2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REV. 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6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96FBD306-6414-4EAC-A0C6-B851485D2D1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REV. 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69910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381000"/>
            <a:ext cx="82296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562DCE-2462-45DB-8250-57CC1A7B28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REV. 0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3931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8061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6529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8738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7910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6334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 descr="RCNET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1650" y="5961063"/>
            <a:ext cx="1044575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IRSC_NSFPoster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1A174E"/>
              </a:clrFrom>
              <a:clrTo>
                <a:srgbClr val="1A174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43663"/>
            <a:ext cx="4572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07160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FA4035BA-EECC-41AE-8A0D-5F94641AE21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REV. 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1761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4216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3398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296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3B81-8409-41A1-A868-C52B8C5F5AC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3/5/2013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6A1EB-A153-4B6F-8537-B505D48940F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805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BCA3B366-67C0-432E-8C51-7833C1A56C7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REV. 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393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98BB98B1-916C-4051-93A1-8F954D552DC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REV. 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112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7596766E-B3DB-4117-9CE7-AAA7DB85157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REV. 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8101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F513FA27-BF8E-4153-954F-90B0982DB67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REV. 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184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DD7DB66C-A4C7-455D-9339-3FA53EB430C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REV. 0</a:t>
            </a:r>
            <a:endParaRPr lang="en-US" dirty="0"/>
          </a:p>
        </p:txBody>
      </p:sp>
      <p:pic>
        <p:nvPicPr>
          <p:cNvPr id="5" name="Picture 4" descr="RCNET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1650" y="5961063"/>
            <a:ext cx="1044575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IRSC_NSFPoster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1A174E"/>
              </a:clrFrom>
              <a:clrTo>
                <a:srgbClr val="1A174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43663"/>
            <a:ext cx="4572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74933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F85F4C6C-AD64-4316-B09D-DB609431E5A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REV. 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319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C97D7CEC-A1D9-4ACA-8A32-980442222ED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REV. 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087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alphaModFix amt="25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9EDC6E8-0A98-4A78-AB59-7C914A4D064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REV. 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689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5" r:id="rId1"/>
    <p:sldLayoutId id="2147483916" r:id="rId2"/>
    <p:sldLayoutId id="2147483917" r:id="rId3"/>
    <p:sldLayoutId id="2147483918" r:id="rId4"/>
    <p:sldLayoutId id="2147483919" r:id="rId5"/>
    <p:sldLayoutId id="2147483920" r:id="rId6"/>
    <p:sldLayoutId id="2147483921" r:id="rId7"/>
    <p:sldLayoutId id="2147483922" r:id="rId8"/>
    <p:sldLayoutId id="2147483923" r:id="rId9"/>
    <p:sldLayoutId id="2147483924" r:id="rId10"/>
    <p:sldLayoutId id="2147483925" r:id="rId11"/>
    <p:sldLayoutId id="2147483926" r:id="rId12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5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3CBB3B81-8409-41A1-A868-C52B8C5F5AC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3/5/2013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56A1EB-A153-4B6F-8537-B505D48940F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76830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  <p:sldLayoutId id="214748393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398" y="1023516"/>
            <a:ext cx="8839199" cy="489654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eaLnBrk="1" hangingPunct="1"/>
            <a:r>
              <a:rPr lang="en-US" b="1" u="sng" dirty="0">
                <a:solidFill>
                  <a:srgbClr val="000000"/>
                </a:solidFill>
                <a:latin typeface="Calibri"/>
              </a:rPr>
              <a:t>ACADs (08-006)  Covered</a:t>
            </a:r>
          </a:p>
          <a:p>
            <a:pPr eaLnBrk="1" hangingPunct="1"/>
            <a:endParaRPr lang="en-US" b="1" u="sng" dirty="0">
              <a:solidFill>
                <a:srgbClr val="000000"/>
              </a:solidFill>
              <a:latin typeface="Calibri"/>
            </a:endParaRPr>
          </a:p>
          <a:p>
            <a:pPr eaLnBrk="1" hangingPunct="1"/>
            <a:endParaRPr lang="en-US" b="1" u="sng" dirty="0">
              <a:solidFill>
                <a:srgbClr val="000000"/>
              </a:solidFill>
              <a:latin typeface="Calibri"/>
            </a:endParaRPr>
          </a:p>
          <a:p>
            <a:pPr eaLnBrk="1" hangingPunct="1"/>
            <a:endParaRPr lang="en-US" b="1" u="sng" dirty="0" smtClean="0">
              <a:solidFill>
                <a:srgbClr val="000000"/>
              </a:solidFill>
              <a:latin typeface="Calibri"/>
            </a:endParaRPr>
          </a:p>
          <a:p>
            <a:pPr eaLnBrk="1" hangingPunct="1"/>
            <a:endParaRPr lang="en-US" b="1" u="sng" dirty="0" smtClean="0">
              <a:solidFill>
                <a:srgbClr val="000000"/>
              </a:solidFill>
              <a:latin typeface="Calibri"/>
            </a:endParaRPr>
          </a:p>
          <a:p>
            <a:pPr eaLnBrk="1" hangingPunct="1"/>
            <a:endParaRPr lang="en-US" b="1" u="sng" dirty="0">
              <a:solidFill>
                <a:srgbClr val="000000"/>
              </a:solidFill>
              <a:latin typeface="Calibri"/>
            </a:endParaRPr>
          </a:p>
          <a:p>
            <a:pPr eaLnBrk="1" hangingPunct="1"/>
            <a:endParaRPr lang="en-US" b="1" u="sng" dirty="0" smtClean="0">
              <a:solidFill>
                <a:srgbClr val="000000"/>
              </a:solidFill>
              <a:latin typeface="Calibri"/>
            </a:endParaRPr>
          </a:p>
          <a:p>
            <a:pPr eaLnBrk="1" hangingPunct="1"/>
            <a:endParaRPr lang="en-US" b="1" u="sng" dirty="0">
              <a:solidFill>
                <a:srgbClr val="000000"/>
              </a:solidFill>
              <a:latin typeface="Calibri"/>
            </a:endParaRPr>
          </a:p>
          <a:p>
            <a:pPr eaLnBrk="1" hangingPunct="1"/>
            <a:endParaRPr lang="en-US" b="1" u="sng" dirty="0" smtClean="0">
              <a:solidFill>
                <a:srgbClr val="000000"/>
              </a:solidFill>
              <a:latin typeface="Calibri"/>
            </a:endParaRPr>
          </a:p>
          <a:p>
            <a:pPr eaLnBrk="1" hangingPunct="1"/>
            <a:r>
              <a:rPr lang="en-US" b="1" u="sng" dirty="0" smtClean="0">
                <a:solidFill>
                  <a:srgbClr val="000000"/>
                </a:solidFill>
                <a:latin typeface="Calibri"/>
              </a:rPr>
              <a:t>Keywords</a:t>
            </a:r>
          </a:p>
          <a:p>
            <a:pPr eaLnBrk="1" hangingPunct="1"/>
            <a:r>
              <a:rPr lang="en-US" sz="1600" dirty="0" smtClean="0">
                <a:solidFill>
                  <a:srgbClr val="000000"/>
                </a:solidFill>
                <a:latin typeface="Calibri"/>
              </a:rPr>
              <a:t>Prints, drawings, piping and instrumentation, one-line drawing, elementary drawing, logic prints, drawing layout, document numbering system, revision record, symbols, logic.</a:t>
            </a:r>
            <a:endParaRPr lang="en-US" sz="1600" dirty="0" smtClean="0">
              <a:solidFill>
                <a:srgbClr val="000000"/>
              </a:solidFill>
              <a:latin typeface="Calibri"/>
            </a:endParaRPr>
          </a:p>
          <a:p>
            <a:pPr eaLnBrk="1" hangingPunct="1"/>
            <a:endParaRPr lang="en-US" b="1" u="sng" dirty="0">
              <a:solidFill>
                <a:srgbClr val="000000"/>
              </a:solidFill>
              <a:latin typeface="Calibri"/>
            </a:endParaRPr>
          </a:p>
          <a:p>
            <a:pPr eaLnBrk="1" hangingPunct="1"/>
            <a:r>
              <a:rPr lang="en-US" b="1" u="sng" dirty="0" smtClean="0">
                <a:solidFill>
                  <a:srgbClr val="000000"/>
                </a:solidFill>
                <a:latin typeface="Calibri"/>
              </a:rPr>
              <a:t>Description</a:t>
            </a:r>
          </a:p>
          <a:p>
            <a:pPr eaLnBrk="1" hangingPunct="1"/>
            <a:endParaRPr lang="en-US" dirty="0" smtClean="0">
              <a:solidFill>
                <a:srgbClr val="000000"/>
              </a:solidFill>
              <a:latin typeface="Calibri"/>
            </a:endParaRPr>
          </a:p>
          <a:p>
            <a:pPr eaLnBrk="1" hangingPunct="1"/>
            <a:endParaRPr lang="en-US" b="1" u="sng" dirty="0">
              <a:solidFill>
                <a:srgbClr val="000000"/>
              </a:solidFill>
              <a:latin typeface="Calibri"/>
            </a:endParaRPr>
          </a:p>
          <a:p>
            <a:pPr eaLnBrk="1" hangingPunct="1"/>
            <a:r>
              <a:rPr lang="en-US" b="1" u="sng" dirty="0" smtClean="0">
                <a:solidFill>
                  <a:srgbClr val="000000"/>
                </a:solidFill>
                <a:latin typeface="Calibri"/>
              </a:rPr>
              <a:t>Supporting Material</a:t>
            </a:r>
          </a:p>
          <a:p>
            <a:pPr eaLnBrk="1" hangingPunct="1"/>
            <a:endParaRPr lang="en-US" dirty="0">
              <a:solidFill>
                <a:srgbClr val="000000"/>
              </a:solidFill>
              <a:latin typeface="Calibri"/>
            </a:endParaRPr>
          </a:p>
          <a:p>
            <a:pPr eaLnBrk="1" hangingPunct="1"/>
            <a:endParaRPr lang="en-US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</p:spPr>
        <p:txBody>
          <a:bodyPr anchor="b" anchorCtr="0"/>
          <a:lstStyle/>
          <a:p>
            <a:pPr eaLnBrk="1" hangingPunct="1">
              <a:defRPr/>
            </a:pPr>
            <a:r>
              <a:rPr lang="en-US" sz="3600" b="1" kern="0" dirty="0" smtClean="0">
                <a:ln>
                  <a:solidFill>
                    <a:srgbClr val="000000">
                      <a:alpha val="50000"/>
                    </a:srgbClr>
                  </a:solidFill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Electrical Prints and Drawings</a:t>
            </a:r>
            <a:endParaRPr lang="en-US" sz="3600" b="1" kern="0" dirty="0">
              <a:ln>
                <a:solidFill>
                  <a:srgbClr val="000000">
                    <a:alpha val="50000"/>
                  </a:srgbClr>
                </a:solidFill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5852610"/>
              </p:ext>
            </p:extLst>
          </p:nvPr>
        </p:nvGraphicFramePr>
        <p:xfrm>
          <a:off x="237964" y="1524000"/>
          <a:ext cx="8668072" cy="1341120"/>
        </p:xfrm>
        <a:graphic>
          <a:graphicData uri="http://schemas.openxmlformats.org/drawingml/2006/table">
            <a:tbl>
              <a:tblPr>
                <a:effectLst/>
                <a:tableStyleId>{5C22544A-7EE6-4342-B048-85BDC9FD1C3A}</a:tableStyleId>
              </a:tblPr>
              <a:tblGrid>
                <a:gridCol w="1083509"/>
                <a:gridCol w="1083509"/>
                <a:gridCol w="1083509"/>
                <a:gridCol w="1083509"/>
                <a:gridCol w="1083509"/>
                <a:gridCol w="1083509"/>
                <a:gridCol w="1083509"/>
                <a:gridCol w="1083509"/>
              </a:tblGrid>
              <a:tr h="216024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2.2.16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5.1.1.2.1.7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5.1.2.18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mtClean="0">
                          <a:solidFill>
                            <a:schemeClr val="tx1"/>
                          </a:solidFill>
                        </a:rPr>
                        <a:t>5.4.1.3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6236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Obtaining Drawings/Prints</a:t>
            </a:r>
          </a:p>
        </p:txBody>
      </p:sp>
      <p:sp>
        <p:nvSpPr>
          <p:cNvPr id="1658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Previously printed drawing – must verify correct revision number </a:t>
            </a:r>
          </a:p>
          <a:p>
            <a:pPr lvl="1" eaLnBrk="1" hangingPunct="1">
              <a:defRPr/>
            </a:pPr>
            <a:r>
              <a:rPr lang="en-US" dirty="0" smtClean="0"/>
              <a:t>Verify revision number on Documentum after 7 days</a:t>
            </a:r>
          </a:p>
          <a:p>
            <a:pPr lvl="1" eaLnBrk="1" hangingPunct="1">
              <a:defRPr/>
            </a:pPr>
            <a:r>
              <a:rPr lang="en-US" dirty="0" smtClean="0"/>
              <a:t>Must check revision number correct every day after 7 days</a:t>
            </a:r>
          </a:p>
          <a:p>
            <a:pPr lvl="1" eaLnBrk="1" hangingPunct="1">
              <a:defRPr/>
            </a:pP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B5247C89-29D8-4982-BB7E-436C50A9CF78}" type="slidenum">
              <a:rPr lang="en-US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Engineering Drawing Layout</a:t>
            </a:r>
          </a:p>
        </p:txBody>
      </p:sp>
      <p:sp>
        <p:nvSpPr>
          <p:cNvPr id="2140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Engineering drawing can be divided into five major areas or parts</a:t>
            </a:r>
          </a:p>
          <a:p>
            <a:pPr lvl="1" eaLnBrk="1" hangingPunct="1">
              <a:defRPr/>
            </a:pPr>
            <a:r>
              <a:rPr lang="en-US" dirty="0" smtClean="0">
                <a:effectLst/>
              </a:rPr>
              <a:t>Title block</a:t>
            </a:r>
          </a:p>
          <a:p>
            <a:pPr lvl="1" eaLnBrk="1" hangingPunct="1">
              <a:defRPr/>
            </a:pPr>
            <a:r>
              <a:rPr lang="en-US" dirty="0" smtClean="0">
                <a:effectLst/>
              </a:rPr>
              <a:t>Grid system</a:t>
            </a:r>
          </a:p>
          <a:p>
            <a:pPr lvl="1" eaLnBrk="1" hangingPunct="1">
              <a:defRPr/>
            </a:pPr>
            <a:r>
              <a:rPr lang="en-US" dirty="0" smtClean="0">
                <a:effectLst/>
              </a:rPr>
              <a:t>Revision block</a:t>
            </a:r>
          </a:p>
          <a:p>
            <a:pPr lvl="1" eaLnBrk="1" hangingPunct="1">
              <a:defRPr/>
            </a:pPr>
            <a:r>
              <a:rPr lang="en-US" dirty="0" smtClean="0">
                <a:effectLst/>
              </a:rPr>
              <a:t>Notes and legends</a:t>
            </a:r>
          </a:p>
          <a:p>
            <a:pPr lvl="1" eaLnBrk="1" hangingPunct="1">
              <a:defRPr/>
            </a:pPr>
            <a:r>
              <a:rPr lang="en-US" dirty="0" smtClean="0">
                <a:effectLst/>
              </a:rPr>
              <a:t>Engineering drawing (graphic portion)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8541EE8C-AD01-4D30-9FCE-099E60446443}" type="slidenum">
              <a:rPr lang="en-US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Title Block</a:t>
            </a:r>
          </a:p>
        </p:txBody>
      </p:sp>
      <p:pic>
        <p:nvPicPr>
          <p:cNvPr id="22532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32093"/>
            <a:ext cx="8229600" cy="3062176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CBD70B16-040C-4885-84D3-8620E3DC5D13}" type="slidenum">
              <a:rPr lang="en-US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Document Numbering System</a:t>
            </a:r>
          </a:p>
        </p:txBody>
      </p:sp>
      <p:sp>
        <p:nvSpPr>
          <p:cNvPr id="120837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Consists of 6, 7, or 8 elements, depending on type of drawing</a:t>
            </a:r>
          </a:p>
          <a:p>
            <a:pPr lvl="1" eaLnBrk="1" hangingPunct="1">
              <a:defRPr/>
            </a:pPr>
            <a:r>
              <a:rPr lang="en-US" dirty="0" smtClean="0"/>
              <a:t>Mechanical Drawings - 6 elements</a:t>
            </a:r>
          </a:p>
          <a:p>
            <a:pPr lvl="1" eaLnBrk="1" hangingPunct="1">
              <a:defRPr/>
            </a:pPr>
            <a:r>
              <a:rPr lang="en-US" dirty="0" smtClean="0"/>
              <a:t>Certain Control Systems Drawings – </a:t>
            </a:r>
            <a:br>
              <a:rPr lang="en-US" dirty="0" smtClean="0"/>
            </a:br>
            <a:r>
              <a:rPr lang="en-US" dirty="0" smtClean="0"/>
              <a:t>7 elements</a:t>
            </a:r>
          </a:p>
          <a:p>
            <a:pPr lvl="1" eaLnBrk="1" hangingPunct="1">
              <a:defRPr/>
            </a:pPr>
            <a:r>
              <a:rPr lang="en-US" dirty="0" smtClean="0"/>
              <a:t>Architectural Drawings – 7 elements</a:t>
            </a:r>
          </a:p>
          <a:p>
            <a:pPr lvl="1" eaLnBrk="1" hangingPunct="1">
              <a:defRPr/>
            </a:pPr>
            <a:r>
              <a:rPr lang="en-US" dirty="0" smtClean="0"/>
              <a:t>Electrical Drawings - 8 elements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0D38B6E2-58DF-4D75-AADE-79C4B8B81271}" type="slidenum">
              <a:rPr lang="en-US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Document Numbering System</a:t>
            </a:r>
          </a:p>
        </p:txBody>
      </p:sp>
      <p:sp>
        <p:nvSpPr>
          <p:cNvPr id="1259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800" b="1" dirty="0" smtClean="0"/>
              <a:t>First 4 elements common to all types of drawings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dirty="0" smtClean="0"/>
              <a:t>1st Element – Unit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dirty="0" smtClean="0"/>
              <a:t>"1 or 2" designates unit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dirty="0" smtClean="0"/>
              <a:t>"A" designates - Shared by units 1 and 2 - Systems and structures specific to units 1 and 2 within the power block, or its proximity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dirty="0" smtClean="0"/>
              <a:t>"C" designates - Common to site -Items that require only one system, structure, or common location for both units 1 and 2 (entire site)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F7DC162D-1A2E-4CF2-AAFF-EFD53C1E19DA}" type="slidenum">
              <a:rPr lang="en-US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Document Numbering System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2nd Element - Project</a:t>
            </a:r>
          </a:p>
          <a:p>
            <a:pPr lvl="1" eaLnBrk="1" hangingPunct="1">
              <a:defRPr/>
            </a:pPr>
            <a:r>
              <a:rPr lang="en-US" dirty="0" smtClean="0"/>
              <a:t>Always "X" for drawings</a:t>
            </a:r>
          </a:p>
          <a:p>
            <a:pPr lvl="1" eaLnBrk="1" hangingPunct="1">
              <a:defRPr/>
            </a:pPr>
            <a:r>
              <a:rPr lang="en-US" dirty="0" smtClean="0"/>
              <a:t>Designates Bechtel job number for construction of Plant Vogtle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488CD910-3697-4FD6-96FE-E55178DBC532}" type="slidenum">
              <a:rPr lang="en-US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Document Numbering System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3rd Element – Discipline</a:t>
            </a:r>
          </a:p>
          <a:p>
            <a:pPr lvl="1" eaLnBrk="1" hangingPunct="1">
              <a:defRPr/>
            </a:pPr>
            <a:r>
              <a:rPr lang="en-US" sz="2400" dirty="0" smtClean="0"/>
              <a:t>"1" - Architectural</a:t>
            </a:r>
          </a:p>
          <a:p>
            <a:pPr lvl="1" eaLnBrk="1" hangingPunct="1">
              <a:defRPr/>
            </a:pPr>
            <a:r>
              <a:rPr lang="en-US" sz="2400" dirty="0" smtClean="0"/>
              <a:t>"2" - Civil-structural</a:t>
            </a:r>
          </a:p>
          <a:p>
            <a:pPr lvl="1" eaLnBrk="1" hangingPunct="1">
              <a:defRPr/>
            </a:pPr>
            <a:r>
              <a:rPr lang="en-US" sz="2400" dirty="0" smtClean="0"/>
              <a:t>"3" - Electrical</a:t>
            </a:r>
          </a:p>
          <a:p>
            <a:pPr lvl="1" eaLnBrk="1" hangingPunct="1">
              <a:defRPr/>
            </a:pPr>
            <a:r>
              <a:rPr lang="en-US" sz="2400" dirty="0" smtClean="0"/>
              <a:t>"4" - Mechanical</a:t>
            </a:r>
          </a:p>
          <a:p>
            <a:pPr lvl="1" eaLnBrk="1" hangingPunct="1">
              <a:defRPr/>
            </a:pPr>
            <a:r>
              <a:rPr lang="en-US" sz="2400" dirty="0" smtClean="0"/>
              <a:t>"5" – Control</a:t>
            </a:r>
          </a:p>
          <a:p>
            <a:pPr eaLnBrk="1" hangingPunct="1">
              <a:defRPr/>
            </a:pPr>
            <a:r>
              <a:rPr lang="en-US" sz="2800" dirty="0" smtClean="0"/>
              <a:t>4th Element - Bechtel drawing</a:t>
            </a:r>
          </a:p>
          <a:p>
            <a:pPr lvl="1" eaLnBrk="1" hangingPunct="1">
              <a:defRPr/>
            </a:pPr>
            <a:r>
              <a:rPr lang="en-US" sz="2400" dirty="0" smtClean="0"/>
              <a:t>Always "D"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A2B2F3B6-A630-4AE7-9B33-E383309A63F3}" type="slidenum">
              <a:rPr lang="en-US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Document Numbering System</a:t>
            </a:r>
          </a:p>
        </p:txBody>
      </p:sp>
      <p:sp>
        <p:nvSpPr>
          <p:cNvPr id="2150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b="1" dirty="0" smtClean="0"/>
              <a:t>Mechanical Drawings – Discipline 4</a:t>
            </a:r>
            <a:endParaRPr lang="en-US" sz="2400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5th Element - Subject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dirty="0" smtClean="0"/>
              <a:t>"A" not used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dirty="0" smtClean="0"/>
              <a:t>"B" - P&amp;ID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dirty="0" smtClean="0"/>
              <a:t>"C" - heat balance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dirty="0" smtClean="0"/>
              <a:t>"D" - general arrangements and mechanical plot plan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dirty="0" smtClean="0"/>
              <a:t>"E" - equipment locations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dirty="0" smtClean="0"/>
              <a:t>"F" - drawing indexes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dirty="0" smtClean="0"/>
              <a:t>"G" - critical piping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dirty="0" smtClean="0"/>
              <a:t>"R" - selected engineering documents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dirty="0" smtClean="0"/>
              <a:t>"T" - temporary systems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B98575E7-D7B6-48BF-8B6B-5DAB401E572B}" type="slidenum">
              <a:rPr lang="en-US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Document Numbering System</a:t>
            </a:r>
          </a:p>
        </p:txBody>
      </p:sp>
      <p:sp>
        <p:nvSpPr>
          <p:cNvPr id="2160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buFont typeface="Wingdings" pitchFamily="2" charset="2"/>
              <a:buNone/>
              <a:defRPr/>
            </a:pPr>
            <a:r>
              <a:rPr lang="en-US" b="1" dirty="0" smtClean="0"/>
              <a:t>Mechanical Drawings – Discipline 4</a:t>
            </a:r>
            <a:endParaRPr lang="en-US" dirty="0" smtClean="0"/>
          </a:p>
          <a:p>
            <a:pPr lvl="1" eaLnBrk="1" hangingPunct="1">
              <a:defRPr/>
            </a:pPr>
            <a:endParaRPr lang="en-US" dirty="0" smtClean="0"/>
          </a:p>
          <a:p>
            <a:pPr lvl="1" eaLnBrk="1" hangingPunct="1">
              <a:defRPr/>
            </a:pPr>
            <a:r>
              <a:rPr lang="en-US" dirty="0" smtClean="0"/>
              <a:t>6th Element – Drawing sequence number</a:t>
            </a:r>
            <a:endParaRPr lang="en-US" dirty="0"/>
          </a:p>
          <a:p>
            <a:pPr lvl="2" eaLnBrk="1" hangingPunct="1">
              <a:defRPr/>
            </a:pPr>
            <a:r>
              <a:rPr lang="en-US" dirty="0" smtClean="0"/>
              <a:t>3 digit number (i.e. 122)</a:t>
            </a:r>
          </a:p>
          <a:p>
            <a:pPr lvl="2" eaLnBrk="1" hangingPunct="1">
              <a:defRPr/>
            </a:pPr>
            <a:r>
              <a:rPr lang="en-US" dirty="0" smtClean="0"/>
              <a:t>May be followed by sheet number (i.e. 122-1, </a:t>
            </a:r>
            <a:br>
              <a:rPr lang="en-US" dirty="0" smtClean="0"/>
            </a:br>
            <a:r>
              <a:rPr lang="en-US" dirty="0" smtClean="0"/>
              <a:t>122-2, etc.)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EE752FC9-B401-4136-B79A-8E93E7DCB203}" type="slidenum">
              <a:rPr lang="en-US"/>
              <a:pPr>
                <a:defRPr/>
              </a:pPr>
              <a:t>18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Document Numbering System</a:t>
            </a:r>
          </a:p>
        </p:txBody>
      </p:sp>
      <p:sp>
        <p:nvSpPr>
          <p:cNvPr id="2181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buFont typeface="Wingdings" pitchFamily="2" charset="2"/>
              <a:buNone/>
              <a:defRPr/>
            </a:pPr>
            <a:r>
              <a:rPr lang="en-US" b="1" dirty="0" smtClean="0"/>
              <a:t>Example:</a:t>
            </a:r>
          </a:p>
          <a:p>
            <a:pPr lvl="1" eaLnBrk="1" hangingPunct="1">
              <a:defRPr/>
            </a:pPr>
            <a:r>
              <a:rPr lang="en-US" dirty="0" smtClean="0"/>
              <a:t>AX4DB001</a:t>
            </a:r>
          </a:p>
          <a:p>
            <a:pPr lvl="2" eaLnBrk="1" hangingPunct="1">
              <a:defRPr/>
            </a:pPr>
            <a:r>
              <a:rPr lang="en-US" dirty="0" smtClean="0"/>
              <a:t>"A“ - Common to both units</a:t>
            </a:r>
          </a:p>
          <a:p>
            <a:pPr lvl="2" eaLnBrk="1" hangingPunct="1">
              <a:defRPr/>
            </a:pPr>
            <a:r>
              <a:rPr lang="en-US" dirty="0" smtClean="0"/>
              <a:t>"X“ - Drawing</a:t>
            </a:r>
          </a:p>
          <a:p>
            <a:pPr lvl="2" eaLnBrk="1" hangingPunct="1">
              <a:defRPr/>
            </a:pPr>
            <a:r>
              <a:rPr lang="en-US" dirty="0" smtClean="0"/>
              <a:t>"4“ - Mechanical</a:t>
            </a:r>
          </a:p>
          <a:p>
            <a:pPr lvl="2" eaLnBrk="1" hangingPunct="1">
              <a:defRPr/>
            </a:pPr>
            <a:r>
              <a:rPr lang="en-US" dirty="0" smtClean="0"/>
              <a:t>"D“ - Plant Vogtle (Bechtel Drawing) </a:t>
            </a:r>
          </a:p>
          <a:p>
            <a:pPr lvl="2" eaLnBrk="1" hangingPunct="1">
              <a:defRPr/>
            </a:pPr>
            <a:r>
              <a:rPr lang="en-US" dirty="0" smtClean="0"/>
              <a:t>"B“ - P&amp;ID</a:t>
            </a:r>
          </a:p>
          <a:p>
            <a:pPr lvl="2" eaLnBrk="1" hangingPunct="1">
              <a:defRPr/>
            </a:pPr>
            <a:r>
              <a:rPr lang="en-US" dirty="0" smtClean="0"/>
              <a:t>"001“ - Sequence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B3502707-3485-4C52-8E34-ECB4FF18E7C3}" type="slidenum">
              <a:rPr lang="en-US"/>
              <a:pPr>
                <a:defRPr/>
              </a:pPr>
              <a:t>19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Electrical Prints and Drawings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n-US" dirty="0" smtClean="0">
                <a:solidFill>
                  <a:schemeClr val="tx1"/>
                </a:solidFill>
              </a:rPr>
              <a:t>Reading and Interpreting Prints and Drawings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Document Numbering System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buFont typeface="Wingdings" pitchFamily="2" charset="2"/>
              <a:buNone/>
              <a:defRPr/>
            </a:pPr>
            <a:r>
              <a:rPr lang="en-US" b="1" dirty="0" smtClean="0"/>
              <a:t>Electrical (Wiring) Drawings - Discipline 3</a:t>
            </a:r>
          </a:p>
          <a:p>
            <a:pPr lvl="1" eaLnBrk="1" hangingPunct="1">
              <a:defRPr/>
            </a:pPr>
            <a:r>
              <a:rPr lang="en-US" dirty="0" smtClean="0"/>
              <a:t>5th Element - Type of drawing</a:t>
            </a:r>
          </a:p>
          <a:p>
            <a:pPr lvl="2" eaLnBrk="1" hangingPunct="1">
              <a:defRPr/>
            </a:pPr>
            <a:r>
              <a:rPr lang="en-US" dirty="0" smtClean="0"/>
              <a:t>"A" - one-line diagram, general notes, symbols, numbering system, abbreviations, and main one-line</a:t>
            </a:r>
          </a:p>
          <a:p>
            <a:pPr lvl="2" eaLnBrk="1" hangingPunct="1">
              <a:defRPr/>
            </a:pPr>
            <a:r>
              <a:rPr lang="en-US" dirty="0" smtClean="0"/>
              <a:t>"B" - elementary</a:t>
            </a:r>
          </a:p>
          <a:p>
            <a:pPr lvl="2" eaLnBrk="1" hangingPunct="1">
              <a:defRPr/>
            </a:pPr>
            <a:r>
              <a:rPr lang="en-US" dirty="0" smtClean="0"/>
              <a:t>"C" - wiring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52495102-34A7-4134-9EED-9B9C80B88BC8}" type="slidenum">
              <a:rPr lang="en-US"/>
              <a:pPr>
                <a:defRPr/>
              </a:pPr>
              <a:t>20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Document Numbering System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buFont typeface="Wingdings" pitchFamily="2" charset="2"/>
              <a:buNone/>
              <a:defRPr/>
            </a:pPr>
            <a:r>
              <a:rPr lang="en-US" sz="2400" b="1" dirty="0" smtClean="0"/>
              <a:t>Electrical (Wiring) Drawings - Discipline 3</a:t>
            </a:r>
            <a:endParaRPr lang="en-US" sz="2400" dirty="0" smtClean="0"/>
          </a:p>
          <a:p>
            <a:pPr lvl="1" eaLnBrk="1" hangingPunct="1">
              <a:defRPr/>
            </a:pPr>
            <a:r>
              <a:rPr lang="en-US" sz="2400" dirty="0" smtClean="0"/>
              <a:t>6th Element - System</a:t>
            </a:r>
          </a:p>
          <a:p>
            <a:pPr lvl="2" eaLnBrk="1" hangingPunct="1">
              <a:defRPr/>
            </a:pPr>
            <a:r>
              <a:rPr lang="en-US" sz="2000" dirty="0" smtClean="0"/>
              <a:t>"A" - electrical systems/all systems</a:t>
            </a:r>
          </a:p>
          <a:p>
            <a:pPr lvl="2" eaLnBrk="1" hangingPunct="1">
              <a:defRPr/>
            </a:pPr>
            <a:r>
              <a:rPr lang="en-US" sz="2000" dirty="0" smtClean="0"/>
              <a:t>"B" - turbine/generator</a:t>
            </a:r>
          </a:p>
          <a:p>
            <a:pPr lvl="2" eaLnBrk="1" hangingPunct="1">
              <a:defRPr/>
            </a:pPr>
            <a:r>
              <a:rPr lang="en-US" sz="2000" dirty="0" smtClean="0"/>
              <a:t>"C" - balance of plant</a:t>
            </a:r>
          </a:p>
          <a:p>
            <a:pPr lvl="2" eaLnBrk="1" hangingPunct="1">
              <a:defRPr/>
            </a:pPr>
            <a:r>
              <a:rPr lang="en-US" sz="2000" dirty="0" smtClean="0"/>
              <a:t>"D" - reactor (Nuclear Steam Supply System [NSSS])</a:t>
            </a:r>
          </a:p>
          <a:p>
            <a:pPr lvl="2" eaLnBrk="1" hangingPunct="1">
              <a:defRPr/>
            </a:pPr>
            <a:r>
              <a:rPr lang="en-US" sz="2000" dirty="0" smtClean="0"/>
              <a:t>"E" - control boards, miscellaneous panels and systems</a:t>
            </a:r>
          </a:p>
          <a:p>
            <a:pPr lvl="2" eaLnBrk="1" hangingPunct="1">
              <a:defRPr/>
            </a:pPr>
            <a:r>
              <a:rPr lang="en-US" sz="2000" dirty="0" smtClean="0"/>
              <a:t>"F“ - not used</a:t>
            </a:r>
          </a:p>
          <a:p>
            <a:pPr lvl="2" eaLnBrk="1" hangingPunct="1">
              <a:defRPr/>
            </a:pPr>
            <a:r>
              <a:rPr lang="en-US" sz="2000" dirty="0" smtClean="0"/>
              <a:t>"G" - HVAC</a:t>
            </a:r>
          </a:p>
          <a:p>
            <a:pPr lvl="2" eaLnBrk="1" hangingPunct="1">
              <a:defRPr/>
            </a:pPr>
            <a:r>
              <a:rPr lang="en-US" sz="2000" dirty="0" smtClean="0"/>
              <a:t>"H" - miscellaneous auxiliary systems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BCDFCFB9-4471-4713-B2AF-F395F6E73D17}" type="slidenum">
              <a:rPr lang="en-US"/>
              <a:pPr>
                <a:defRPr/>
              </a:pPr>
              <a:t>21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Document Numbering System</a:t>
            </a:r>
          </a:p>
        </p:txBody>
      </p:sp>
      <p:sp>
        <p:nvSpPr>
          <p:cNvPr id="130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buFont typeface="Wingdings" pitchFamily="2" charset="2"/>
              <a:buNone/>
              <a:defRPr/>
            </a:pPr>
            <a:r>
              <a:rPr lang="en-US" b="1" dirty="0" smtClean="0"/>
              <a:t>Electrical Drawings - Discipline 3</a:t>
            </a:r>
            <a:endParaRPr lang="en-US" dirty="0" smtClean="0"/>
          </a:p>
          <a:p>
            <a:pPr lvl="1" eaLnBrk="1" hangingPunct="1">
              <a:defRPr/>
            </a:pPr>
            <a:r>
              <a:rPr lang="en-US" dirty="0" smtClean="0"/>
              <a:t>7th Element - Specific subject/system categories as listed under the general notes and symbol drawing (1X3D-AA-A00A)</a:t>
            </a:r>
          </a:p>
          <a:p>
            <a:pPr lvl="1" eaLnBrk="1" hangingPunct="1">
              <a:defRPr/>
            </a:pPr>
            <a:r>
              <a:rPr lang="en-US" dirty="0" smtClean="0"/>
              <a:t>8th Element - sequence number</a:t>
            </a:r>
          </a:p>
          <a:p>
            <a:pPr lvl="2" eaLnBrk="1" hangingPunct="1">
              <a:defRPr/>
            </a:pPr>
            <a:r>
              <a:rPr lang="en-US" dirty="0" smtClean="0"/>
              <a:t>3-character alphanumeric consisting of two numerals and a letter, i.e., 00A, 00B, etc.</a:t>
            </a:r>
          </a:p>
          <a:p>
            <a:pPr lvl="2" eaLnBrk="1" hangingPunct="1">
              <a:defRPr/>
            </a:pPr>
            <a:r>
              <a:rPr lang="en-US" dirty="0" smtClean="0"/>
              <a:t>Indicates sequence within subject/system category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6468807A-B463-45D9-AE2B-828BC95BC5C3}" type="slidenum">
              <a:rPr lang="en-US"/>
              <a:pPr>
                <a:defRPr/>
              </a:pPr>
              <a:t>22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Document Numbering System</a:t>
            </a:r>
          </a:p>
        </p:txBody>
      </p:sp>
      <p:sp>
        <p:nvSpPr>
          <p:cNvPr id="2191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b="1" dirty="0" smtClean="0"/>
              <a:t>Example: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1X3D-BD-C034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dirty="0" smtClean="0"/>
              <a:t>"1“ – Unit 1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dirty="0" smtClean="0"/>
              <a:t>"X“ - Drawing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dirty="0" smtClean="0"/>
              <a:t>"3“ - Electrical  Discipline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dirty="0" smtClean="0"/>
              <a:t>"D“ - Plant Vogtle (Bechtel Drawing) 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dirty="0" smtClean="0"/>
              <a:t>"B“ - Elementary diagram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dirty="0" smtClean="0"/>
              <a:t>"D“ - Reactor (Nuclear Steam Supply System {NSSS})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dirty="0" smtClean="0"/>
              <a:t>"C"  - CVCS - (from 1X3D-AA-A00A legend for drawing series)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dirty="0" smtClean="0"/>
              <a:t>"034“ - Sequence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7C4B40DF-D634-4D95-ADDD-86BE15FBCF75}" type="slidenum">
              <a:rPr lang="en-US"/>
              <a:pPr>
                <a:defRPr/>
              </a:pPr>
              <a:t>23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Document Numbering System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buFont typeface="Wingdings" pitchFamily="2" charset="2"/>
              <a:buNone/>
              <a:defRPr/>
            </a:pPr>
            <a:r>
              <a:rPr lang="en-US" b="1" dirty="0" smtClean="0"/>
              <a:t>Control Systems Drawings – Discipline 5</a:t>
            </a:r>
          </a:p>
          <a:p>
            <a:pPr lvl="1" eaLnBrk="1" hangingPunct="1">
              <a:defRPr/>
            </a:pPr>
            <a:r>
              <a:rPr lang="en-US" dirty="0" smtClean="0"/>
              <a:t>5th Element - Subject and/or type</a:t>
            </a:r>
          </a:p>
          <a:p>
            <a:pPr lvl="2" eaLnBrk="1" hangingPunct="1">
              <a:defRPr/>
            </a:pPr>
            <a:r>
              <a:rPr lang="en-US" dirty="0" smtClean="0"/>
              <a:t>“A/B/C/D”- data sheets for pressure/temperature/level/flow instruments</a:t>
            </a:r>
          </a:p>
          <a:p>
            <a:pPr lvl="2" eaLnBrk="1" hangingPunct="1">
              <a:defRPr/>
            </a:pPr>
            <a:r>
              <a:rPr lang="en-US" dirty="0" smtClean="0"/>
              <a:t>"N" - logic diagrams</a:t>
            </a:r>
          </a:p>
          <a:p>
            <a:pPr lvl="2" eaLnBrk="1" hangingPunct="1">
              <a:defRPr/>
            </a:pPr>
            <a:r>
              <a:rPr lang="en-US" dirty="0" smtClean="0"/>
              <a:t>"R/V" - loop diagrams for NSSS/BOP</a:t>
            </a:r>
          </a:p>
          <a:p>
            <a:pPr lvl="2" eaLnBrk="1" hangingPunct="1">
              <a:defRPr/>
            </a:pPr>
            <a:r>
              <a:rPr lang="en-US" dirty="0" smtClean="0"/>
              <a:t>"S/W/X" - locations</a:t>
            </a:r>
          </a:p>
          <a:p>
            <a:pPr lvl="2" eaLnBrk="1" hangingPunct="1">
              <a:defRPr/>
            </a:pPr>
            <a:r>
              <a:rPr lang="en-US" dirty="0" smtClean="0"/>
              <a:t>"T" - setpoints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87A8A10F-0626-4805-8872-902F3EADDD61}" type="slidenum">
              <a:rPr lang="en-US"/>
              <a:pPr>
                <a:defRPr/>
              </a:pPr>
              <a:t>24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Document Numbering System</a:t>
            </a:r>
          </a:p>
        </p:txBody>
      </p:sp>
      <p:sp>
        <p:nvSpPr>
          <p:cNvPr id="133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buFont typeface="Wingdings" pitchFamily="2" charset="2"/>
              <a:buNone/>
              <a:defRPr/>
            </a:pPr>
            <a:r>
              <a:rPr lang="en-US" b="1" dirty="0" smtClean="0"/>
              <a:t>Control Systems Drawings – Discipline 5</a:t>
            </a:r>
          </a:p>
          <a:p>
            <a:pPr lvl="1" eaLnBrk="1" hangingPunct="1">
              <a:defRPr/>
            </a:pPr>
            <a:r>
              <a:rPr lang="en-US" dirty="0" smtClean="0"/>
              <a:t>6th Element</a:t>
            </a:r>
          </a:p>
          <a:p>
            <a:pPr lvl="2" eaLnBrk="1" hangingPunct="1">
              <a:defRPr/>
            </a:pPr>
            <a:r>
              <a:rPr lang="en-US" dirty="0" smtClean="0"/>
              <a:t>For logics, setpoints, loops, and data sheets this is a three-digit sequence number</a:t>
            </a:r>
          </a:p>
          <a:p>
            <a:pPr lvl="2" eaLnBrk="1" hangingPunct="1">
              <a:defRPr/>
            </a:pPr>
            <a:r>
              <a:rPr lang="en-US" dirty="0" smtClean="0"/>
              <a:t>For locations this is the area</a:t>
            </a:r>
          </a:p>
          <a:p>
            <a:pPr lvl="1" eaLnBrk="1" hangingPunct="1">
              <a:defRPr/>
            </a:pPr>
            <a:endParaRPr lang="en-US" dirty="0" smtClean="0"/>
          </a:p>
          <a:p>
            <a:pPr lvl="1" eaLnBrk="1" hangingPunct="1">
              <a:defRPr/>
            </a:pPr>
            <a:r>
              <a:rPr lang="en-US" dirty="0" smtClean="0"/>
              <a:t>7th Element - two-digit sequence number for control systems location drawings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1505CAA1-F1A7-49E6-9D80-50A001785E26}" type="slidenum">
              <a:rPr lang="en-US"/>
              <a:pPr>
                <a:defRPr/>
              </a:pPr>
              <a:t>25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Document Numbering System</a:t>
            </a:r>
          </a:p>
        </p:txBody>
      </p:sp>
      <p:sp>
        <p:nvSpPr>
          <p:cNvPr id="137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buFont typeface="Wingdings" pitchFamily="2" charset="2"/>
              <a:buNone/>
              <a:defRPr/>
            </a:pPr>
            <a:r>
              <a:rPr lang="en-US" b="1" dirty="0" smtClean="0"/>
              <a:t>Example:</a:t>
            </a:r>
          </a:p>
          <a:p>
            <a:pPr lvl="1" eaLnBrk="1" hangingPunct="1">
              <a:defRPr/>
            </a:pPr>
            <a:r>
              <a:rPr lang="en-US" dirty="0" smtClean="0"/>
              <a:t>1X5DN001</a:t>
            </a:r>
          </a:p>
          <a:p>
            <a:pPr lvl="2" eaLnBrk="1" hangingPunct="1">
              <a:defRPr/>
            </a:pPr>
            <a:r>
              <a:rPr lang="en-US" dirty="0" smtClean="0"/>
              <a:t>"1“ - Unit 1</a:t>
            </a:r>
          </a:p>
          <a:p>
            <a:pPr lvl="2" eaLnBrk="1" hangingPunct="1">
              <a:defRPr/>
            </a:pPr>
            <a:r>
              <a:rPr lang="en-US" dirty="0" smtClean="0"/>
              <a:t>"X“ - Drawing</a:t>
            </a:r>
          </a:p>
          <a:p>
            <a:pPr lvl="2" eaLnBrk="1" hangingPunct="1">
              <a:defRPr/>
            </a:pPr>
            <a:r>
              <a:rPr lang="en-US" dirty="0" smtClean="0"/>
              <a:t>"5“ - Control system</a:t>
            </a:r>
          </a:p>
          <a:p>
            <a:pPr lvl="2" eaLnBrk="1" hangingPunct="1">
              <a:defRPr/>
            </a:pPr>
            <a:r>
              <a:rPr lang="en-US" dirty="0" smtClean="0"/>
              <a:t>"D“ - Plant Vogtle (Bechtel Drawing) </a:t>
            </a:r>
          </a:p>
          <a:p>
            <a:pPr lvl="2" eaLnBrk="1" hangingPunct="1">
              <a:defRPr/>
            </a:pPr>
            <a:r>
              <a:rPr lang="en-US" dirty="0" smtClean="0"/>
              <a:t>"N“ - Logic</a:t>
            </a:r>
          </a:p>
          <a:p>
            <a:pPr lvl="2" eaLnBrk="1" hangingPunct="1">
              <a:defRPr/>
            </a:pPr>
            <a:r>
              <a:rPr lang="en-US" dirty="0" smtClean="0"/>
              <a:t>"001“ - Sequence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FB955156-6B15-4A1A-8765-E3362333398A}" type="slidenum">
              <a:rPr lang="en-US"/>
              <a:pPr>
                <a:defRPr/>
              </a:pPr>
              <a:t>26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Revision Record</a:t>
            </a:r>
          </a:p>
        </p:txBody>
      </p:sp>
      <p:pic>
        <p:nvPicPr>
          <p:cNvPr id="37892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6285" y="3005812"/>
            <a:ext cx="6771429" cy="1714739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488CDE5A-8E9C-42E6-8201-1B676DE517BD}" type="slidenum">
              <a:rPr lang="en-US"/>
              <a:pPr>
                <a:defRPr/>
              </a:pPr>
              <a:t>27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Revision Record</a:t>
            </a:r>
          </a:p>
        </p:txBody>
      </p:sp>
      <p:sp>
        <p:nvSpPr>
          <p:cNvPr id="13824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Gives information on current version/revision of drawing</a:t>
            </a:r>
          </a:p>
          <a:p>
            <a:pPr lvl="1" eaLnBrk="1" hangingPunct="1">
              <a:defRPr/>
            </a:pPr>
            <a:r>
              <a:rPr lang="en-US" dirty="0" smtClean="0"/>
              <a:t>Reason for revision</a:t>
            </a:r>
          </a:p>
          <a:p>
            <a:pPr lvl="1" eaLnBrk="1" hangingPunct="1">
              <a:defRPr/>
            </a:pPr>
            <a:r>
              <a:rPr lang="en-US" dirty="0" smtClean="0"/>
              <a:t>Record of Review and Approval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C709E0CC-A55C-4A52-B420-2CDAB27C4E5C}" type="slidenum">
              <a:rPr lang="en-US"/>
              <a:pPr>
                <a:defRPr/>
              </a:pPr>
              <a:t>28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Revision Record</a:t>
            </a:r>
          </a:p>
        </p:txBody>
      </p:sp>
      <p:sp>
        <p:nvSpPr>
          <p:cNvPr id="2201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ABN – As Built Notice</a:t>
            </a:r>
          </a:p>
          <a:p>
            <a:pPr lvl="1" eaLnBrk="1" hangingPunct="1">
              <a:defRPr/>
            </a:pPr>
            <a:r>
              <a:rPr lang="en-US" sz="2400" dirty="0" smtClean="0"/>
              <a:t>Discovered condition (configuration) in field did/does not match latest revision of drawing</a:t>
            </a:r>
          </a:p>
          <a:p>
            <a:pPr eaLnBrk="1" hangingPunct="1">
              <a:defRPr/>
            </a:pPr>
            <a:r>
              <a:rPr lang="en-US" sz="2800" dirty="0" smtClean="0"/>
              <a:t>DCN (DCP) – Design Change Notice (Package)</a:t>
            </a:r>
          </a:p>
          <a:p>
            <a:pPr lvl="1" eaLnBrk="1" hangingPunct="1">
              <a:defRPr/>
            </a:pPr>
            <a:r>
              <a:rPr lang="en-US" sz="2400" dirty="0" smtClean="0"/>
              <a:t>Changes have been made to system configuration</a:t>
            </a:r>
          </a:p>
          <a:p>
            <a:pPr eaLnBrk="1" hangingPunct="1">
              <a:defRPr/>
            </a:pPr>
            <a:r>
              <a:rPr lang="en-US" sz="2800" dirty="0" smtClean="0"/>
              <a:t>Changes may be enclosed in “cloud” on drawing</a:t>
            </a:r>
          </a:p>
          <a:p>
            <a:pPr lvl="1" eaLnBrk="1" hangingPunct="1">
              <a:defRPr/>
            </a:pPr>
            <a:r>
              <a:rPr lang="en-US" sz="2400" dirty="0" smtClean="0"/>
              <a:t>Will have triangle with Rev # enclosed nearby</a:t>
            </a:r>
          </a:p>
          <a:p>
            <a:pPr lvl="1" eaLnBrk="1" hangingPunct="1">
              <a:buNone/>
              <a:defRPr/>
            </a:pPr>
            <a:endParaRPr lang="en-US" sz="24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BC70CBB9-D53C-4896-8F66-C78495B3F30F}" type="slidenum">
              <a:rPr lang="en-US"/>
              <a:pPr>
                <a:defRPr/>
              </a:pPr>
              <a:t>29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9205" name="Group 5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3407387439"/>
              </p:ext>
            </p:extLst>
          </p:nvPr>
        </p:nvGraphicFramePr>
        <p:xfrm>
          <a:off x="304800" y="776286"/>
          <a:ext cx="8229600" cy="2652714"/>
        </p:xfrm>
        <a:graphic>
          <a:graphicData uri="http://schemas.openxmlformats.org/drawingml/2006/table">
            <a:tbl>
              <a:tblPr/>
              <a:tblGrid>
                <a:gridCol w="1260475"/>
                <a:gridCol w="4892675"/>
                <a:gridCol w="1038225"/>
                <a:gridCol w="1038225"/>
              </a:tblGrid>
              <a:tr h="442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Title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Electrical Prints and Drawings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Number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AT-1160-LP-Elect P&amp;D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Program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NET NLO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Author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Alex Ramos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5/11/11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AWR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IT Review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Approved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8F0046C1-60B6-4D2B-B63E-AFD8B256EDD0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7920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981200"/>
            <a:ext cx="8229600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b="1" dirty="0" smtClean="0"/>
              <a:t>	</a:t>
            </a:r>
            <a:endParaRPr lang="en-US" dirty="0" smtClean="0"/>
          </a:p>
        </p:txBody>
      </p:sp>
      <p:sp>
        <p:nvSpPr>
          <p:cNvPr id="179237" name="Rectangle 37"/>
          <p:cNvSpPr>
            <a:spLocks noChangeArrowheads="1"/>
          </p:cNvSpPr>
          <p:nvPr/>
        </p:nvSpPr>
        <p:spPr bwMode="auto">
          <a:xfrm>
            <a:off x="381000" y="3733800"/>
            <a:ext cx="8686800" cy="2133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en-US" sz="1500" dirty="0">
                <a:latin typeface="Tahoma" charset="0"/>
              </a:rPr>
              <a:t>Instructor Guidelines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1500" dirty="0">
                <a:latin typeface="Tahoma" charset="0"/>
              </a:rPr>
              <a:t>Lesson Format – PowerPoint Presentation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1500" dirty="0">
                <a:latin typeface="Tahoma" charset="0"/>
              </a:rPr>
              <a:t>Materials – Computer, </a:t>
            </a:r>
            <a:r>
              <a:rPr lang="en-US" sz="1500" dirty="0" smtClean="0">
                <a:latin typeface="Tahoma" charset="0"/>
              </a:rPr>
              <a:t>Projector</a:t>
            </a:r>
            <a:endParaRPr lang="en-US" sz="1500" dirty="0">
              <a:latin typeface="Tahoma" charset="0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1500" dirty="0">
                <a:latin typeface="Tahoma" charset="0"/>
              </a:rPr>
              <a:t>Evaluation – None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1500" dirty="0">
                <a:latin typeface="Tahoma" charset="0"/>
              </a:rPr>
              <a:t>Remarks – None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1500" dirty="0">
                <a:latin typeface="Tahoma" charset="0"/>
              </a:rPr>
              <a:t>References – Various Plant Drawings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Component Symbology</a:t>
            </a:r>
          </a:p>
        </p:txBody>
      </p:sp>
      <p:pic>
        <p:nvPicPr>
          <p:cNvPr id="55300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2600" y="1981200"/>
            <a:ext cx="8170863" cy="4114800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2744EF52-85EB-4088-9CB9-092796BD5C78}" type="slidenum">
              <a:rPr lang="en-US"/>
              <a:pPr>
                <a:defRPr/>
              </a:pPr>
              <a:t>30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Component Symbology</a:t>
            </a:r>
          </a:p>
        </p:txBody>
      </p:sp>
      <p:sp>
        <p:nvSpPr>
          <p:cNvPr id="2222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Standard engineering symbology used on prints and drawings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Electrical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Mechanical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Instrumentation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First few prints in a series generally give a legend or key for interpreting symbology</a:t>
            </a:r>
          </a:p>
          <a:p>
            <a:pPr lvl="1" eaLnBrk="1" hangingPunct="1">
              <a:lnSpc>
                <a:spcPct val="90000"/>
              </a:lnSpc>
              <a:buNone/>
              <a:defRPr/>
            </a:pP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2B973138-3C73-4F1A-BBCD-FC5177BEEB0B}" type="slidenum">
              <a:rPr lang="en-US"/>
              <a:pPr>
                <a:defRPr/>
              </a:pPr>
              <a:t>31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Instrumentation</a:t>
            </a:r>
          </a:p>
        </p:txBody>
      </p:sp>
      <p:sp>
        <p:nvSpPr>
          <p:cNvPr id="146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Letter designations indicate type of instrument</a:t>
            </a:r>
          </a:p>
          <a:p>
            <a:pPr lvl="1" eaLnBrk="1" hangingPunct="1">
              <a:defRPr/>
            </a:pPr>
            <a:r>
              <a:rPr lang="en-US" dirty="0" smtClean="0"/>
              <a:t>LIC – Level indicating controller</a:t>
            </a:r>
          </a:p>
          <a:p>
            <a:pPr lvl="1" eaLnBrk="1" hangingPunct="1">
              <a:defRPr/>
            </a:pPr>
            <a:r>
              <a:rPr lang="en-US" dirty="0" smtClean="0"/>
              <a:t>TR – Temperature recorder</a:t>
            </a:r>
          </a:p>
          <a:p>
            <a:pPr lvl="1" eaLnBrk="1" hangingPunct="1">
              <a:defRPr/>
            </a:pPr>
            <a:r>
              <a:rPr lang="en-US" dirty="0" smtClean="0"/>
              <a:t>FT – “blind” flow transmitter (no indication)</a:t>
            </a:r>
          </a:p>
          <a:p>
            <a:pPr lvl="1" eaLnBrk="1" hangingPunct="1">
              <a:defRPr/>
            </a:pPr>
            <a:r>
              <a:rPr lang="en-US" dirty="0" smtClean="0"/>
              <a:t>PIT – Pressure indicating transmitter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372B7FE4-4880-44E9-AD17-7E2055E2810E}" type="slidenum">
              <a:rPr lang="en-US"/>
              <a:pPr>
                <a:defRPr/>
              </a:pPr>
              <a:t>32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Instrumentation</a:t>
            </a:r>
          </a:p>
        </p:txBody>
      </p:sp>
      <p:sp>
        <p:nvSpPr>
          <p:cNvPr id="140293" name="Rectangle 5"/>
          <p:cNvSpPr>
            <a:spLocks noGrp="1" noChangeArrowheads="1"/>
          </p:cNvSpPr>
          <p:nvPr>
            <p:ph idx="1"/>
          </p:nvPr>
        </p:nvSpPr>
        <p:spPr>
          <a:xfrm>
            <a:off x="457200" y="1981200"/>
            <a:ext cx="82296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Instrument Mounting Symbology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2CDCDE17-A7DF-4123-B376-D408EB2E3E1F}" type="slidenum">
              <a:rPr lang="en-US"/>
              <a:pPr>
                <a:defRPr/>
              </a:pPr>
              <a:t>33</a:t>
            </a:fld>
            <a:endParaRPr lang="en-US" dirty="0"/>
          </a:p>
        </p:txBody>
      </p:sp>
      <p:pic>
        <p:nvPicPr>
          <p:cNvPr id="6144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743200"/>
            <a:ext cx="4049713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0295" name="Rectangle 7"/>
          <p:cNvSpPr>
            <a:spLocks noChangeArrowheads="1"/>
          </p:cNvSpPr>
          <p:nvPr/>
        </p:nvSpPr>
        <p:spPr bwMode="auto">
          <a:xfrm>
            <a:off x="381000" y="4876800"/>
            <a:ext cx="8229600" cy="1219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Instrument Type / Number in circle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Loop Number also in nearby circle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Instrumentation</a:t>
            </a:r>
          </a:p>
        </p:txBody>
      </p:sp>
      <p:sp>
        <p:nvSpPr>
          <p:cNvPr id="1474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81200"/>
            <a:ext cx="8229600" cy="40386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Instrument Board Designations</a:t>
            </a:r>
          </a:p>
          <a:p>
            <a:pPr lvl="1" eaLnBrk="1" hangingPunct="1">
              <a:defRPr/>
            </a:pPr>
            <a:r>
              <a:rPr lang="en-US" dirty="0" smtClean="0"/>
              <a:t>Located next to instrument symbol</a:t>
            </a:r>
          </a:p>
          <a:p>
            <a:pPr lvl="1" eaLnBrk="1" hangingPunct="1">
              <a:defRPr/>
            </a:pPr>
            <a:r>
              <a:rPr lang="en-US" dirty="0" smtClean="0"/>
              <a:t>Give location of instrument (reading)</a:t>
            </a:r>
          </a:p>
          <a:p>
            <a:pPr lvl="1" eaLnBrk="1" hangingPunct="1">
              <a:defRPr/>
            </a:pPr>
            <a:r>
              <a:rPr lang="en-US" dirty="0" smtClean="0"/>
              <a:t>QMCB – Control Room Main Control Board</a:t>
            </a:r>
          </a:p>
          <a:p>
            <a:pPr lvl="1" eaLnBrk="1" hangingPunct="1">
              <a:defRPr/>
            </a:pPr>
            <a:r>
              <a:rPr lang="en-US" dirty="0" smtClean="0"/>
              <a:t>PSDA (PSDB) – Plant Shutdown Panel A (B)</a:t>
            </a:r>
          </a:p>
          <a:p>
            <a:pPr lvl="1" eaLnBrk="1" hangingPunct="1">
              <a:defRPr/>
            </a:pPr>
            <a:endParaRPr lang="en-US" dirty="0" smtClean="0"/>
          </a:p>
          <a:p>
            <a:pPr lvl="1" algn="ctr" eaLnBrk="1" hangingPunct="1">
              <a:buFont typeface="Wingdings" pitchFamily="2" charset="2"/>
              <a:buNone/>
              <a:defRPr/>
            </a:pPr>
            <a:r>
              <a:rPr lang="en-US" dirty="0" smtClean="0"/>
              <a:t>*See Note 16 on 1X4DB102*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DEC496D5-82BC-49B7-9A8E-ACDAB07BBD6F}" type="slidenum">
              <a:rPr lang="en-US"/>
              <a:pPr>
                <a:defRPr/>
              </a:pPr>
              <a:t>34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Instrumentation</a:t>
            </a:r>
          </a:p>
        </p:txBody>
      </p:sp>
      <p:sp>
        <p:nvSpPr>
          <p:cNvPr id="144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Computers – elliptical circle enclosing letter designations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IPC – integrated plant computer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Blank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E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PE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IPC and PSMS (PSMS designated by “S”)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PES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ES</a:t>
            </a:r>
          </a:p>
          <a:p>
            <a:pPr lvl="1" eaLnBrk="1" hangingPunct="1">
              <a:lnSpc>
                <a:spcPct val="90000"/>
              </a:lnSpc>
              <a:defRPr/>
            </a:pP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0923304F-A800-4397-9670-73FC2CD0A563}" type="slidenum">
              <a:rPr lang="en-US"/>
              <a:pPr>
                <a:defRPr/>
              </a:pPr>
              <a:t>35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Instrumentation</a:t>
            </a:r>
          </a:p>
        </p:txBody>
      </p:sp>
      <p:pic>
        <p:nvPicPr>
          <p:cNvPr id="6451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2600" y="1981200"/>
            <a:ext cx="8170863" cy="4114800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AA5E1AF9-452A-49FB-B7A4-B999A0D85697}" type="slidenum">
              <a:rPr lang="en-US"/>
              <a:pPr>
                <a:defRPr/>
              </a:pPr>
              <a:t>36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Controls and Indications</a:t>
            </a:r>
          </a:p>
        </p:txBody>
      </p:sp>
      <p:sp>
        <p:nvSpPr>
          <p:cNvPr id="162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HS – Hand Switch </a:t>
            </a:r>
          </a:p>
          <a:p>
            <a:pPr eaLnBrk="1" hangingPunct="1">
              <a:defRPr/>
            </a:pP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eaLnBrk="1" hangingPunct="1">
              <a:defRPr/>
            </a:pP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ZS - Position switch</a:t>
            </a:r>
          </a:p>
          <a:p>
            <a:pPr eaLnBrk="1" hangingPunct="1">
              <a:defRPr/>
            </a:pPr>
            <a:endParaRPr lang="en-US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eaLnBrk="1" hangingPunct="1">
              <a:defRPr/>
            </a:pP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ZL – Position Indication (Light)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C1CC0FC4-7DDB-45D4-A353-201E8010CE31}" type="slidenum">
              <a:rPr lang="en-US"/>
              <a:pPr>
                <a:defRPr/>
              </a:pPr>
              <a:t>37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Controls and Indications</a:t>
            </a:r>
          </a:p>
        </p:txBody>
      </p:sp>
      <p:pic>
        <p:nvPicPr>
          <p:cNvPr id="6656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700671"/>
            <a:ext cx="8229600" cy="4325020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FA662368-2F92-4E57-9D5C-1283350BAB8E}" type="slidenum">
              <a:rPr lang="en-US"/>
              <a:pPr>
                <a:defRPr/>
              </a:pPr>
              <a:t>38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Other Information</a:t>
            </a:r>
          </a:p>
        </p:txBody>
      </p:sp>
      <p:sp>
        <p:nvSpPr>
          <p:cNvPr id="14848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Piping Sizes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System Boundaries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Can distinguish safety-related vs. non-safety-related system based on numbering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1, 2, 3, 7 </a:t>
            </a:r>
            <a:r>
              <a:rPr lang="en-US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⇒ </a:t>
            </a:r>
            <a:r>
              <a:rPr lang="en-US" dirty="0" smtClean="0"/>
              <a:t>safety related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System Interfaces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Information enclosed in arrows gives follow-on (from) system (print) information i.e., </a:t>
            </a:r>
            <a:br>
              <a:rPr lang="en-US" dirty="0" smtClean="0"/>
            </a:br>
            <a:r>
              <a:rPr lang="en-US" dirty="0" smtClean="0"/>
              <a:t>(123-1 (G1) 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0D8BCF2B-87C6-41FB-8117-CAB36435250A}" type="slidenum">
              <a:rPr lang="en-US"/>
              <a:pPr>
                <a:defRPr/>
              </a:pPr>
              <a:t>39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Record of Revision</a:t>
            </a:r>
          </a:p>
        </p:txBody>
      </p:sp>
      <p:graphicFrame>
        <p:nvGraphicFramePr>
          <p:cNvPr id="180322" name="Group 9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162423"/>
        </p:xfrm>
        <a:graphic>
          <a:graphicData uri="http://schemas.openxmlformats.org/drawingml/2006/table">
            <a:tbl>
              <a:tblPr/>
              <a:tblGrid>
                <a:gridCol w="755650"/>
                <a:gridCol w="736600"/>
                <a:gridCol w="4797425"/>
                <a:gridCol w="1033463"/>
                <a:gridCol w="906462"/>
              </a:tblGrid>
              <a:tr h="4267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Rev</a:t>
                      </a:r>
                    </a:p>
                  </a:txBody>
                  <a:tcPr marT="45723" marB="4572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Date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Reason for Revision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Author</a:t>
                      </a: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/>
                        </a:rPr>
                        <a:t>’</a:t>
                      </a: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s Initials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Supv</a:t>
                      </a: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/>
                        </a:rPr>
                        <a:t>’</a:t>
                      </a: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s Initials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2825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0</a:t>
                      </a:r>
                    </a:p>
                  </a:txBody>
                  <a:tcPr marT="45723" marB="4572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5/04/11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Initial Development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</a:rPr>
                        <a:t>AWR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42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4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42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100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100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42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42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42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42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42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8E5423F7-B909-41EE-9F33-A7DC8277EDCC}" type="slidenum">
              <a:rPr lang="en-US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Other Information</a:t>
            </a:r>
          </a:p>
        </p:txBody>
      </p:sp>
      <p:pic>
        <p:nvPicPr>
          <p:cNvPr id="68612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712317"/>
            <a:ext cx="8229600" cy="4301728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6CEDA94E-D6E1-40C4-95B8-4F112335EA2A}" type="slidenum">
              <a:rPr lang="en-US"/>
              <a:pPr>
                <a:defRPr/>
              </a:pPr>
              <a:t>40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Other Information</a:t>
            </a:r>
          </a:p>
        </p:txBody>
      </p:sp>
      <p:sp>
        <p:nvSpPr>
          <p:cNvPr id="150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Alarms</a:t>
            </a:r>
          </a:p>
          <a:p>
            <a:pPr lvl="1" eaLnBrk="1" hangingPunct="1">
              <a:defRPr/>
            </a:pPr>
            <a:r>
              <a:rPr lang="en-US" sz="2400" dirty="0" smtClean="0"/>
              <a:t>Diamond-shaped with “A” in center</a:t>
            </a:r>
          </a:p>
          <a:p>
            <a:pPr lvl="1" eaLnBrk="1" hangingPunct="1">
              <a:defRPr/>
            </a:pPr>
            <a:r>
              <a:rPr lang="en-US" sz="2400" dirty="0" smtClean="0"/>
              <a:t>Type of alarm designated to left of symbol</a:t>
            </a:r>
          </a:p>
          <a:p>
            <a:pPr lvl="2" eaLnBrk="1" hangingPunct="1">
              <a:defRPr/>
            </a:pPr>
            <a:r>
              <a:rPr lang="en-US" sz="2000" dirty="0" smtClean="0"/>
              <a:t>H, H-H, L, etc.</a:t>
            </a:r>
          </a:p>
          <a:p>
            <a:pPr lvl="1" eaLnBrk="1" hangingPunct="1">
              <a:defRPr/>
            </a:pPr>
            <a:r>
              <a:rPr lang="en-US" sz="2400" dirty="0" smtClean="0">
                <a:solidFill>
                  <a:schemeClr val="folHlink"/>
                </a:solidFill>
              </a:rPr>
              <a:t>Panel where alarm received also designated – </a:t>
            </a:r>
            <a:br>
              <a:rPr lang="en-US" sz="2400" dirty="0" smtClean="0">
                <a:solidFill>
                  <a:schemeClr val="folHlink"/>
                </a:solidFill>
              </a:rPr>
            </a:br>
            <a:r>
              <a:rPr lang="en-US" sz="2400" dirty="0" smtClean="0">
                <a:solidFill>
                  <a:schemeClr val="folHlink"/>
                </a:solidFill>
              </a:rPr>
              <a:t>if no designation </a:t>
            </a:r>
            <a:r>
              <a:rPr lang="en-US" sz="2400" dirty="0" smtClean="0">
                <a:solidFill>
                  <a:schemeClr val="folHlink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⇒ control room alarm</a:t>
            </a:r>
          </a:p>
          <a:p>
            <a:pPr eaLnBrk="1" hangingPunct="1">
              <a:defRPr/>
            </a:pPr>
            <a:r>
              <a:rPr lang="en-US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Interlocks</a:t>
            </a:r>
          </a:p>
          <a:p>
            <a:pPr lvl="1" eaLnBrk="1" hangingPunct="1">
              <a:defRPr/>
            </a:pPr>
            <a:r>
              <a:rPr lang="en-US" sz="2400" dirty="0" smtClean="0"/>
              <a:t>Diamond-shaped with “I” in center</a:t>
            </a:r>
          </a:p>
          <a:p>
            <a:pPr lvl="1" eaLnBrk="1" hangingPunct="1">
              <a:defRPr/>
            </a:pPr>
            <a:r>
              <a:rPr lang="en-US" sz="2400" dirty="0" smtClean="0"/>
              <a:t>Coincidence next to diamond</a:t>
            </a:r>
            <a:endParaRPr lang="en-US" sz="240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lvl="1" eaLnBrk="1" hangingPunct="1">
              <a:defRPr/>
            </a:pPr>
            <a:endParaRPr lang="en-US" sz="24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043CC023-C394-47CF-A09E-74E04DF62428}" type="slidenum">
              <a:rPr lang="en-US"/>
              <a:pPr>
                <a:defRPr/>
              </a:pPr>
              <a:t>41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Other Information</a:t>
            </a:r>
          </a:p>
        </p:txBody>
      </p:sp>
      <p:sp>
        <p:nvSpPr>
          <p:cNvPr id="161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Dashed line indicates reactor containment boundary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IRC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ORC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“I” inside circle indicates safety-related (injection) component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Containment penetration numbers – number enclosed in diamond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Safety Train Designations (“A” or “B”)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68C96C1E-88E0-4090-AF24-4CFD0D6EB8E6}" type="slidenum">
              <a:rPr lang="en-US"/>
              <a:pPr>
                <a:defRPr/>
              </a:pPr>
              <a:t>42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Other Information</a:t>
            </a:r>
          </a:p>
        </p:txBody>
      </p:sp>
      <p:sp>
        <p:nvSpPr>
          <p:cNvPr id="2252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Commonly Used Abbreviations: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CI – Containment Isolation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SI – Safety Injection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CVI – Containment Ventilation Isolation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CRI – Control Room Isolation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SLI – Steam Line Isolation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TT – Turbine Trip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FI – Feed water Isolation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CS – Containment Spray actuation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FHBI – Fuel Handling Building Isolation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9D197497-8D93-4FE2-897F-87CF4F57C133}" type="slidenum">
              <a:rPr lang="en-US"/>
              <a:pPr>
                <a:defRPr/>
              </a:pPr>
              <a:t>43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Other Information</a:t>
            </a:r>
          </a:p>
        </p:txBody>
      </p:sp>
      <p:pic>
        <p:nvPicPr>
          <p:cNvPr id="72708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700671"/>
            <a:ext cx="8229600" cy="4325020"/>
          </a:xfrm>
          <a:noFill/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E8277F22-03DE-4BDC-BA45-6D638C802D3F}" type="slidenum">
              <a:rPr lang="en-US"/>
              <a:pPr>
                <a:defRPr/>
              </a:pPr>
              <a:t>44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Other Information</a:t>
            </a:r>
          </a:p>
        </p:txBody>
      </p:sp>
      <p:sp>
        <p:nvSpPr>
          <p:cNvPr id="22630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Rad Levels</a:t>
            </a:r>
          </a:p>
          <a:p>
            <a:pPr lvl="1" eaLnBrk="1" hangingPunct="1">
              <a:defRPr/>
            </a:pPr>
            <a:r>
              <a:rPr lang="en-US" dirty="0" smtClean="0"/>
              <a:t>Indicated by “R” and a Roman Numeral</a:t>
            </a:r>
          </a:p>
          <a:p>
            <a:pPr lvl="2" eaLnBrk="1" hangingPunct="1">
              <a:defRPr/>
            </a:pPr>
            <a:r>
              <a:rPr lang="en-US" dirty="0" smtClean="0"/>
              <a:t>R I - &lt;0.25 MR/HR</a:t>
            </a:r>
          </a:p>
          <a:p>
            <a:pPr lvl="2" eaLnBrk="1" hangingPunct="1">
              <a:defRPr/>
            </a:pPr>
            <a:r>
              <a:rPr lang="en-US" dirty="0" smtClean="0"/>
              <a:t>R II – 0.25 – 2.5 MR/HR</a:t>
            </a:r>
          </a:p>
          <a:p>
            <a:pPr lvl="2" eaLnBrk="1" hangingPunct="1">
              <a:defRPr/>
            </a:pPr>
            <a:r>
              <a:rPr lang="en-US" dirty="0" smtClean="0"/>
              <a:t>R III – 2.5 – 15 MR/HR</a:t>
            </a:r>
          </a:p>
          <a:p>
            <a:pPr lvl="2" eaLnBrk="1" hangingPunct="1">
              <a:defRPr/>
            </a:pPr>
            <a:r>
              <a:rPr lang="en-US" dirty="0" smtClean="0"/>
              <a:t>R IV – 15 – 100 MR/HR</a:t>
            </a:r>
          </a:p>
          <a:p>
            <a:pPr lvl="2" eaLnBrk="1" hangingPunct="1">
              <a:defRPr/>
            </a:pPr>
            <a:r>
              <a:rPr lang="en-US" dirty="0" smtClean="0"/>
              <a:t>R V – &gt; 100 MR/HR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FF49E854-DAB4-4899-9CAB-58F430C60F7D}" type="slidenum">
              <a:rPr lang="en-US"/>
              <a:pPr>
                <a:defRPr/>
              </a:pPr>
              <a:t>45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6858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Other Information</a:t>
            </a:r>
          </a:p>
        </p:txBody>
      </p:sp>
      <p:pic>
        <p:nvPicPr>
          <p:cNvPr id="74756" name="Picture 5" descr="CCF01122010_0000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8600" y="1371600"/>
            <a:ext cx="8153400" cy="5334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C6AF1AC5-9156-473B-9B74-12A62FF68B1D}" type="slidenum">
              <a:rPr lang="en-US"/>
              <a:pPr>
                <a:defRPr/>
              </a:pPr>
              <a:t>46</a:t>
            </a:fld>
            <a:endParaRPr lang="en-US" dirty="0"/>
          </a:p>
        </p:txBody>
      </p:sp>
      <p:sp>
        <p:nvSpPr>
          <p:cNvPr id="74757" name="Oval 6"/>
          <p:cNvSpPr>
            <a:spLocks noChangeArrowheads="1"/>
          </p:cNvSpPr>
          <p:nvPr/>
        </p:nvSpPr>
        <p:spPr bwMode="auto">
          <a:xfrm>
            <a:off x="1676400" y="5943600"/>
            <a:ext cx="304800" cy="2286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4758" name="Oval 7"/>
          <p:cNvSpPr>
            <a:spLocks noChangeArrowheads="1"/>
          </p:cNvSpPr>
          <p:nvPr/>
        </p:nvSpPr>
        <p:spPr bwMode="auto">
          <a:xfrm>
            <a:off x="2743200" y="5562600"/>
            <a:ext cx="304800" cy="2286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4759" name="Oval 8"/>
          <p:cNvSpPr>
            <a:spLocks noChangeArrowheads="1"/>
          </p:cNvSpPr>
          <p:nvPr/>
        </p:nvSpPr>
        <p:spPr bwMode="auto">
          <a:xfrm>
            <a:off x="3810000" y="5562600"/>
            <a:ext cx="304800" cy="2286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Notes Section</a:t>
            </a:r>
          </a:p>
        </p:txBody>
      </p:sp>
      <p:sp>
        <p:nvSpPr>
          <p:cNvPr id="151557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Notes referenced with “Note X” near pertinent component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b="1" dirty="0" smtClean="0"/>
              <a:t>Always read the notes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36BA3603-191A-4F3F-961B-F670F14121A1}" type="slidenum">
              <a:rPr lang="en-US"/>
              <a:pPr>
                <a:defRPr/>
              </a:pPr>
              <a:t>47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Notes Section</a:t>
            </a:r>
          </a:p>
        </p:txBody>
      </p:sp>
      <p:pic>
        <p:nvPicPr>
          <p:cNvPr id="7680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451391"/>
            <a:ext cx="8229600" cy="2823581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419384E7-202C-42A8-B473-735EC4EAEEC9}" type="slidenum">
              <a:rPr lang="en-US"/>
              <a:pPr>
                <a:defRPr/>
              </a:pPr>
              <a:t>48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Reading Electrical Prints</a:t>
            </a:r>
          </a:p>
        </p:txBody>
      </p:sp>
      <p:pic>
        <p:nvPicPr>
          <p:cNvPr id="86020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88070"/>
            <a:ext cx="8229600" cy="4350223"/>
          </a:xfrm>
          <a:noFill/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9DCB546A-708A-4401-9DD2-9F7D548CC53A}" type="slidenum">
              <a:rPr lang="en-US"/>
              <a:pPr>
                <a:defRPr/>
              </a:pPr>
              <a:t>49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Objectives</a:t>
            </a:r>
          </a:p>
        </p:txBody>
      </p:sp>
      <p:sp>
        <p:nvSpPr>
          <p:cNvPr id="1679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b="1" dirty="0" smtClean="0"/>
              <a:t>DESCRIBE</a:t>
            </a:r>
            <a:r>
              <a:rPr lang="en-US" sz="2400" dirty="0" smtClean="0"/>
              <a:t> the information found on the following types of prints and drawings: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P&amp;IDs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Electrical One-Line Drawings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Electrical Elementary Drawings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dirty="0" smtClean="0"/>
              <a:t>Logic Prints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b="1" dirty="0" smtClean="0"/>
              <a:t>RECOGNIZE</a:t>
            </a:r>
            <a:r>
              <a:rPr lang="en-US" sz="2400" dirty="0" smtClean="0"/>
              <a:t> commonly used print and drawing symbology.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400" dirty="0" smtClean="0"/>
          </a:p>
          <a:p>
            <a:pPr marL="342900" lvl="2" indent="-342900" eaLnBrk="1" hangingPunct="1">
              <a:lnSpc>
                <a:spcPct val="90000"/>
              </a:lnSpc>
              <a:defRPr/>
            </a:pPr>
            <a:r>
              <a:rPr lang="en-US" b="1" dirty="0" smtClean="0"/>
              <a:t>DESCRIBE</a:t>
            </a:r>
            <a:r>
              <a:rPr lang="en-US" dirty="0" smtClean="0"/>
              <a:t> how to obtain the latest approved version of plant prints and drawings.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  <a:defRPr/>
            </a:pP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0CF22178-D4B7-4C76-AE7D-579875D28862}" type="slidenum">
              <a:rPr lang="en-US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Reading Electrical Prints</a:t>
            </a:r>
          </a:p>
        </p:txBody>
      </p:sp>
      <p:pic>
        <p:nvPicPr>
          <p:cNvPr id="8704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72673" y="1600200"/>
            <a:ext cx="5798654" cy="4525963"/>
          </a:xfrm>
          <a:noFill/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24AF0A19-520A-4330-84FC-40CEAB000952}" type="slidenum">
              <a:rPr lang="en-US"/>
              <a:pPr>
                <a:defRPr/>
              </a:pPr>
              <a:t>50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Reading Electrical Prints</a:t>
            </a:r>
          </a:p>
        </p:txBody>
      </p:sp>
      <p:pic>
        <p:nvPicPr>
          <p:cNvPr id="93189" name="Picture 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90785" y="2443758"/>
            <a:ext cx="3971429" cy="2838846"/>
          </a:xfrm>
          <a:noFill/>
        </p:spPr>
      </p:pic>
      <p:pic>
        <p:nvPicPr>
          <p:cNvPr id="93188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424314" y="1615562"/>
            <a:ext cx="2486372" cy="4495238"/>
          </a:xfrm>
          <a:noFill/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06FA16BC-290F-4B6B-B434-EB3BDCB17997}" type="slidenum">
              <a:rPr lang="en-US"/>
              <a:pPr>
                <a:defRPr/>
              </a:pPr>
              <a:t>51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Logics</a:t>
            </a:r>
          </a:p>
        </p:txBody>
      </p:sp>
      <p:sp>
        <p:nvSpPr>
          <p:cNvPr id="2099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Provide information on control schemes for equipment using standard Boolean logic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Digital Output signals developed based on digital input signals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0 or 1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Off or On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Low or High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6EDABEB8-993B-4F75-82C8-718620969408}" type="slidenum">
              <a:rPr lang="en-US"/>
              <a:pPr>
                <a:defRPr/>
              </a:pPr>
              <a:t>52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881063" y="400050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LOGICS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Key symbols:</a:t>
            </a:r>
          </a:p>
          <a:p>
            <a:pPr lvl="1"/>
            <a:r>
              <a:rPr lang="en-US" b="1" dirty="0"/>
              <a:t>Square box = “and” box	</a:t>
            </a:r>
          </a:p>
          <a:p>
            <a:pPr lvl="2"/>
            <a:r>
              <a:rPr lang="en-US" b="1" dirty="0"/>
              <a:t>ALL inputs must be present to box in order to get an output</a:t>
            </a:r>
          </a:p>
          <a:p>
            <a:pPr lvl="3"/>
            <a:r>
              <a:rPr lang="en-US" b="1" dirty="0"/>
              <a:t>If “X” in box, opposite logic (all inputs required for no output)</a:t>
            </a:r>
          </a:p>
          <a:p>
            <a:pPr lvl="1"/>
            <a:r>
              <a:rPr lang="en-US" b="1" dirty="0"/>
              <a:t>Round box = “or” box</a:t>
            </a:r>
          </a:p>
          <a:p>
            <a:pPr lvl="2"/>
            <a:r>
              <a:rPr lang="en-US" b="1" dirty="0"/>
              <a:t>any input(s) result in an output</a:t>
            </a:r>
          </a:p>
          <a:p>
            <a:r>
              <a:rPr lang="en-US" dirty="0"/>
              <a:t>Various “memory” boxes, time-delay boxes, etc.</a:t>
            </a:r>
          </a:p>
        </p:txBody>
      </p:sp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6F9B4-3B98-459B-B434-B7685E709229}" type="slidenum">
              <a:rPr lang="en-US"/>
              <a:pPr/>
              <a:t>53</a:t>
            </a:fld>
            <a:endParaRPr lang="en-US" dirty="0"/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7289800" y="4206875"/>
            <a:ext cx="1265238" cy="933450"/>
            <a:chOff x="4592" y="2650"/>
            <a:chExt cx="797" cy="588"/>
          </a:xfrm>
        </p:grpSpPr>
        <p:sp>
          <p:nvSpPr>
            <p:cNvPr id="17417" name="Oval 9"/>
            <p:cNvSpPr>
              <a:spLocks noChangeArrowheads="1"/>
            </p:cNvSpPr>
            <p:nvPr/>
          </p:nvSpPr>
          <p:spPr bwMode="auto">
            <a:xfrm>
              <a:off x="4890" y="2714"/>
              <a:ext cx="499" cy="448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7418" name="Line 10"/>
            <p:cNvSpPr>
              <a:spLocks noChangeShapeType="1"/>
            </p:cNvSpPr>
            <p:nvPr/>
          </p:nvSpPr>
          <p:spPr bwMode="auto">
            <a:xfrm>
              <a:off x="4890" y="2650"/>
              <a:ext cx="0" cy="5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419" name="Line 11"/>
            <p:cNvSpPr>
              <a:spLocks noChangeShapeType="1"/>
            </p:cNvSpPr>
            <p:nvPr/>
          </p:nvSpPr>
          <p:spPr bwMode="auto">
            <a:xfrm>
              <a:off x="4608" y="2752"/>
              <a:ext cx="28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420" name="Line 12"/>
            <p:cNvSpPr>
              <a:spLocks noChangeShapeType="1"/>
            </p:cNvSpPr>
            <p:nvPr/>
          </p:nvSpPr>
          <p:spPr bwMode="auto">
            <a:xfrm>
              <a:off x="4600" y="2874"/>
              <a:ext cx="28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421" name="Line 13"/>
            <p:cNvSpPr>
              <a:spLocks noChangeShapeType="1"/>
            </p:cNvSpPr>
            <p:nvPr/>
          </p:nvSpPr>
          <p:spPr bwMode="auto">
            <a:xfrm>
              <a:off x="4592" y="2996"/>
              <a:ext cx="28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422" name="Line 14"/>
            <p:cNvSpPr>
              <a:spLocks noChangeShapeType="1"/>
            </p:cNvSpPr>
            <p:nvPr/>
          </p:nvSpPr>
          <p:spPr bwMode="auto">
            <a:xfrm>
              <a:off x="4610" y="3131"/>
              <a:ext cx="28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6934200" y="2093913"/>
            <a:ext cx="1066800" cy="873125"/>
            <a:chOff x="4368" y="1319"/>
            <a:chExt cx="672" cy="550"/>
          </a:xfrm>
        </p:grpSpPr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4368" y="1427"/>
              <a:ext cx="672" cy="336"/>
              <a:chOff x="4368" y="1440"/>
              <a:chExt cx="672" cy="336"/>
            </a:xfrm>
          </p:grpSpPr>
          <p:sp>
            <p:nvSpPr>
              <p:cNvPr id="17412" name="Rectangle 4"/>
              <p:cNvSpPr>
                <a:spLocks noChangeArrowheads="1"/>
              </p:cNvSpPr>
              <p:nvPr/>
            </p:nvSpPr>
            <p:spPr bwMode="auto">
              <a:xfrm>
                <a:off x="4656" y="1440"/>
                <a:ext cx="384" cy="336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7413" name="Line 5"/>
              <p:cNvSpPr>
                <a:spLocks noChangeShapeType="1"/>
              </p:cNvSpPr>
              <p:nvPr/>
            </p:nvSpPr>
            <p:spPr bwMode="auto">
              <a:xfrm>
                <a:off x="4368" y="1501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7414" name="Line 6"/>
              <p:cNvSpPr>
                <a:spLocks noChangeShapeType="1"/>
              </p:cNvSpPr>
              <p:nvPr/>
            </p:nvSpPr>
            <p:spPr bwMode="auto">
              <a:xfrm>
                <a:off x="4368" y="1619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7415" name="Line 7"/>
              <p:cNvSpPr>
                <a:spLocks noChangeShapeType="1"/>
              </p:cNvSpPr>
              <p:nvPr/>
            </p:nvSpPr>
            <p:spPr bwMode="auto">
              <a:xfrm>
                <a:off x="4368" y="1728"/>
                <a:ext cx="2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7423" name="Line 15"/>
            <p:cNvSpPr>
              <a:spLocks noChangeShapeType="1"/>
            </p:cNvSpPr>
            <p:nvPr/>
          </p:nvSpPr>
          <p:spPr bwMode="auto">
            <a:xfrm>
              <a:off x="4659" y="1319"/>
              <a:ext cx="0" cy="5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Logics</a:t>
            </a:r>
          </a:p>
        </p:txBody>
      </p:sp>
      <p:pic>
        <p:nvPicPr>
          <p:cNvPr id="98308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81000" y="1752600"/>
            <a:ext cx="8229600" cy="2033588"/>
          </a:xfrm>
          <a:noFill/>
        </p:spPr>
      </p:pic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275BD90A-5463-47E6-A9BD-54CAFC7157B1}" type="slidenum">
              <a:rPr lang="en-US"/>
              <a:pPr>
                <a:defRPr/>
              </a:pPr>
              <a:t>54</a:t>
            </a:fld>
            <a:endParaRPr lang="en-US" dirty="0"/>
          </a:p>
        </p:txBody>
      </p:sp>
      <p:pic>
        <p:nvPicPr>
          <p:cNvPr id="98309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4114800"/>
            <a:ext cx="8410575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Logics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01254A45-B452-45C1-8D64-FFF13835A2DA}" type="slidenum">
              <a:rPr lang="en-US"/>
              <a:pPr>
                <a:defRPr/>
              </a:pPr>
              <a:t>55</a:t>
            </a:fld>
            <a:endParaRPr lang="en-US" dirty="0"/>
          </a:p>
        </p:txBody>
      </p:sp>
      <p:pic>
        <p:nvPicPr>
          <p:cNvPr id="9933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09800"/>
            <a:ext cx="823595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Logics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1E6580D9-AF80-4261-844D-5FFC6DC45F35}" type="slidenum">
              <a:rPr lang="en-US"/>
              <a:pPr>
                <a:defRPr/>
              </a:pPr>
              <a:t>56</a:t>
            </a:fld>
            <a:endParaRPr lang="en-US" dirty="0"/>
          </a:p>
        </p:txBody>
      </p:sp>
      <p:pic>
        <p:nvPicPr>
          <p:cNvPr id="10035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905000"/>
            <a:ext cx="8053388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35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3505200"/>
            <a:ext cx="6297613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Logics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EE01500B-9165-46E9-AD37-F6E102C858FC}" type="slidenum">
              <a:rPr lang="en-US"/>
              <a:pPr>
                <a:defRPr/>
              </a:pPr>
              <a:t>57</a:t>
            </a:fld>
            <a:endParaRPr lang="en-US" dirty="0"/>
          </a:p>
        </p:txBody>
      </p:sp>
      <p:pic>
        <p:nvPicPr>
          <p:cNvPr id="10138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438400"/>
            <a:ext cx="8108950" cy="342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Logics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F1A126F0-48B7-4F8A-8524-D650F333A6A3}" type="slidenum">
              <a:rPr lang="en-US"/>
              <a:pPr>
                <a:defRPr/>
              </a:pPr>
              <a:t>58</a:t>
            </a:fld>
            <a:endParaRPr lang="en-US" dirty="0"/>
          </a:p>
        </p:txBody>
      </p:sp>
      <p:pic>
        <p:nvPicPr>
          <p:cNvPr id="10240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514600"/>
            <a:ext cx="8153400" cy="327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Logics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8385C00B-175A-4795-9F5D-78B836C51259}" type="slidenum">
              <a:rPr lang="en-US"/>
              <a:pPr>
                <a:defRPr/>
              </a:pPr>
              <a:t>59</a:t>
            </a:fld>
            <a:endParaRPr lang="en-US" dirty="0"/>
          </a:p>
        </p:txBody>
      </p:sp>
      <p:pic>
        <p:nvPicPr>
          <p:cNvPr id="1034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209800"/>
            <a:ext cx="4287838" cy="346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2362200"/>
            <a:ext cx="4168775" cy="273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Types of Prints/Drawings</a:t>
            </a:r>
          </a:p>
        </p:txBody>
      </p:sp>
      <p:sp>
        <p:nvSpPr>
          <p:cNvPr id="164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Piping and Instrumentation Drawing (P&amp;ID)</a:t>
            </a:r>
          </a:p>
          <a:p>
            <a:pPr lvl="1" eaLnBrk="1" hangingPunct="1">
              <a:defRPr/>
            </a:pPr>
            <a:r>
              <a:rPr lang="en-US" dirty="0" smtClean="0"/>
              <a:t>Present functional information about a system or component (Not drawn to scale)</a:t>
            </a:r>
          </a:p>
          <a:p>
            <a:pPr eaLnBrk="1" hangingPunct="1">
              <a:defRPr/>
            </a:pPr>
            <a:r>
              <a:rPr lang="en-US" dirty="0" smtClean="0"/>
              <a:t>Electrical One-Line Diagram</a:t>
            </a:r>
          </a:p>
          <a:p>
            <a:pPr lvl="1" eaLnBrk="1" hangingPunct="1">
              <a:defRPr/>
            </a:pPr>
            <a:r>
              <a:rPr lang="en-US" dirty="0" smtClean="0"/>
              <a:t>Present functional information about electrical design of a system or component (Not drawn to scale)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F7E24566-6F94-43E3-9037-92DF7FAD6636}" type="slidenum">
              <a:rPr lang="en-US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Logics</a:t>
            </a:r>
            <a:endParaRPr lang="en-US" dirty="0"/>
          </a:p>
        </p:txBody>
      </p:sp>
      <p:pic>
        <p:nvPicPr>
          <p:cNvPr id="104452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7824" b="2547"/>
          <a:stretch>
            <a:fillRect/>
          </a:stretch>
        </p:blipFill>
        <p:spPr>
          <a:xfrm>
            <a:off x="1524000" y="1447800"/>
            <a:ext cx="6065838" cy="52451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407A2B6C-389F-4178-A4C0-EE8D6811DC0C}" type="slidenum">
              <a:rPr lang="en-US" smtClean="0"/>
              <a:pPr>
                <a:defRPr/>
              </a:pPr>
              <a:t>60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4" name="Rectangle 6"/>
          <p:cNvSpPr>
            <a:spLocks noGrp="1" noChangeArrowheads="1"/>
          </p:cNvSpPr>
          <p:nvPr>
            <p:ph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99870BA0-D04E-4FF3-ACF7-70E1CB24877C}" type="slidenum">
              <a:rPr lang="en-US"/>
              <a:pPr>
                <a:defRPr/>
              </a:pPr>
              <a:t>61</a:t>
            </a:fld>
            <a:endParaRPr lang="en-US" dirty="0"/>
          </a:p>
        </p:txBody>
      </p:sp>
      <p:pic>
        <p:nvPicPr>
          <p:cNvPr id="10650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8610600" cy="606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Logics</a:t>
            </a:r>
            <a:endParaRPr lang="en-US" dirty="0"/>
          </a:p>
        </p:txBody>
      </p:sp>
      <p:pic>
        <p:nvPicPr>
          <p:cNvPr id="110596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9444"/>
          <a:stretch>
            <a:fillRect/>
          </a:stretch>
        </p:blipFill>
        <p:spPr>
          <a:xfrm>
            <a:off x="762000" y="1600200"/>
            <a:ext cx="7440613" cy="485298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EF677F0C-62BF-4D7E-85F1-A10DBFAA201D}" type="slidenum">
              <a:rPr lang="en-US" smtClean="0"/>
              <a:pPr>
                <a:defRPr/>
              </a:pPr>
              <a:t>62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Types of Prints/Drawings</a:t>
            </a:r>
          </a:p>
        </p:txBody>
      </p:sp>
      <p:sp>
        <p:nvSpPr>
          <p:cNvPr id="2232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Electrical Elementary Diagram</a:t>
            </a:r>
          </a:p>
          <a:p>
            <a:pPr lvl="1" eaLnBrk="1" hangingPunct="1">
              <a:defRPr/>
            </a:pPr>
            <a:r>
              <a:rPr lang="en-US" dirty="0" smtClean="0"/>
              <a:t>Present information such as individual relays, relay contacts, fuses, motors, lights, instrument sensors, etc.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Logic Prints (Logics)</a:t>
            </a:r>
          </a:p>
          <a:p>
            <a:pPr lvl="1" eaLnBrk="1" hangingPunct="1">
              <a:defRPr/>
            </a:pPr>
            <a:r>
              <a:rPr lang="en-US" dirty="0" smtClean="0"/>
              <a:t>Present “simplified” functional representation of a control (electrical) circuit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950978CF-53A7-43E5-B5D7-69B4E215A294}" type="slidenum">
              <a:rPr lang="en-US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Types of Prints/Drawings</a:t>
            </a:r>
          </a:p>
        </p:txBody>
      </p:sp>
      <p:sp>
        <p:nvSpPr>
          <p:cNvPr id="2242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Others</a:t>
            </a:r>
          </a:p>
          <a:p>
            <a:pPr lvl="1" eaLnBrk="1" hangingPunct="1">
              <a:defRPr/>
            </a:pPr>
            <a:r>
              <a:rPr lang="en-US" dirty="0" smtClean="0"/>
              <a:t>Data Sheets</a:t>
            </a:r>
          </a:p>
          <a:p>
            <a:pPr lvl="1" eaLnBrk="1" hangingPunct="1">
              <a:defRPr/>
            </a:pPr>
            <a:r>
              <a:rPr lang="en-US" dirty="0" smtClean="0"/>
              <a:t>Isometrics</a:t>
            </a:r>
          </a:p>
          <a:p>
            <a:pPr lvl="1" eaLnBrk="1" hangingPunct="1">
              <a:defRPr/>
            </a:pPr>
            <a:r>
              <a:rPr lang="en-US" dirty="0" smtClean="0"/>
              <a:t>Flow Diagrams</a:t>
            </a:r>
          </a:p>
          <a:p>
            <a:pPr lvl="1" eaLnBrk="1" hangingPunct="1">
              <a:defRPr/>
            </a:pPr>
            <a:r>
              <a:rPr lang="en-US" dirty="0" smtClean="0"/>
              <a:t>Architectural Drawings</a:t>
            </a:r>
          </a:p>
          <a:p>
            <a:pPr lvl="1" eaLnBrk="1" hangingPunct="1">
              <a:defRPr/>
            </a:pPr>
            <a:r>
              <a:rPr lang="en-US" dirty="0" smtClean="0"/>
              <a:t>Loop Diagrams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7F694355-6A4A-4C91-97A0-133F8BD2AF21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Obtaining Drawings/Prints</a:t>
            </a:r>
          </a:p>
        </p:txBody>
      </p:sp>
      <p:sp>
        <p:nvSpPr>
          <p:cNvPr id="1669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Existing Controlled Copies</a:t>
            </a:r>
          </a:p>
          <a:p>
            <a:pPr lvl="1" eaLnBrk="1" hangingPunct="1">
              <a:defRPr/>
            </a:pPr>
            <a:r>
              <a:rPr lang="en-US" dirty="0" smtClean="0"/>
              <a:t>Document Control</a:t>
            </a:r>
          </a:p>
          <a:p>
            <a:pPr lvl="1" eaLnBrk="1" hangingPunct="1">
              <a:defRPr/>
            </a:pPr>
            <a:r>
              <a:rPr lang="en-US" dirty="0" smtClean="0"/>
              <a:t>Controlled Records</a:t>
            </a:r>
          </a:p>
          <a:p>
            <a:pPr lvl="2" eaLnBrk="1" hangingPunct="1">
              <a:defRPr/>
            </a:pPr>
            <a:r>
              <a:rPr lang="en-US" dirty="0" smtClean="0"/>
              <a:t>Operations</a:t>
            </a:r>
          </a:p>
          <a:p>
            <a:pPr lvl="2" eaLnBrk="1" hangingPunct="1">
              <a:defRPr/>
            </a:pPr>
            <a:r>
              <a:rPr lang="en-US" dirty="0" smtClean="0"/>
              <a:t>“Documentum”</a:t>
            </a:r>
          </a:p>
          <a:p>
            <a:pPr eaLnBrk="1" hangingPunct="1">
              <a:defRPr/>
            </a:pPr>
            <a:r>
              <a:rPr lang="en-US" dirty="0" smtClean="0"/>
              <a:t>Printed from LAN (Documentum) – will be most current version of drawing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fld id="{A3ECB8B0-9543-4707-91E3-B45ACF4D99DB}" type="slidenum">
              <a:rPr lang="en-US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CNE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RCNE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E52582DE6CEE3488E2B36DA63C24266" ma:contentTypeVersion="2" ma:contentTypeDescription="Create a new document." ma:contentTypeScope="" ma:versionID="81379d60be5df44d8b7f8258964d0d4f">
  <xsd:schema xmlns:xsd="http://www.w3.org/2001/XMLSchema" xmlns:p="http://schemas.microsoft.com/office/2006/metadata/properties" targetNamespace="http://schemas.microsoft.com/office/2006/metadata/properties" ma:root="true" ma:fieldsID="e7a143b59dc4d8b40df7e8e9dbb086a0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8B58A4E-3E6A-4CCF-8076-575641CA6D2B}">
  <ds:schemaRefs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C456C92D-08FD-432B-A1D8-D8BCC804EA9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4464CAE-68EA-4347-A172-D8C33C73F07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RCNET</Template>
  <TotalTime>3316</TotalTime>
  <Words>1730</Words>
  <Application>Microsoft Office PowerPoint</Application>
  <PresentationFormat>On-screen Show (4:3)</PresentationFormat>
  <Paragraphs>413</Paragraphs>
  <Slides>62</Slides>
  <Notes>8</Notes>
  <HiddenSlides>2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62</vt:i4>
      </vt:variant>
    </vt:vector>
  </HeadingPairs>
  <TitlesOfParts>
    <vt:vector size="64" baseType="lpstr">
      <vt:lpstr>RCNET</vt:lpstr>
      <vt:lpstr>1_RCNET</vt:lpstr>
      <vt:lpstr>PowerPoint Presentation</vt:lpstr>
      <vt:lpstr>Electrical Prints and Drawings</vt:lpstr>
      <vt:lpstr>PowerPoint Presentation</vt:lpstr>
      <vt:lpstr>Record of Revision</vt:lpstr>
      <vt:lpstr>Objectives</vt:lpstr>
      <vt:lpstr>Types of Prints/Drawings</vt:lpstr>
      <vt:lpstr>Types of Prints/Drawings</vt:lpstr>
      <vt:lpstr>Types of Prints/Drawings</vt:lpstr>
      <vt:lpstr>Obtaining Drawings/Prints</vt:lpstr>
      <vt:lpstr>Obtaining Drawings/Prints</vt:lpstr>
      <vt:lpstr>Engineering Drawing Layout</vt:lpstr>
      <vt:lpstr>Title Block</vt:lpstr>
      <vt:lpstr>Document Numbering System</vt:lpstr>
      <vt:lpstr>Document Numbering System</vt:lpstr>
      <vt:lpstr>Document Numbering System</vt:lpstr>
      <vt:lpstr>Document Numbering System</vt:lpstr>
      <vt:lpstr>Document Numbering System</vt:lpstr>
      <vt:lpstr>Document Numbering System</vt:lpstr>
      <vt:lpstr>Document Numbering System</vt:lpstr>
      <vt:lpstr>Document Numbering System</vt:lpstr>
      <vt:lpstr>Document Numbering System</vt:lpstr>
      <vt:lpstr>Document Numbering System</vt:lpstr>
      <vt:lpstr>Document Numbering System</vt:lpstr>
      <vt:lpstr>Document Numbering System</vt:lpstr>
      <vt:lpstr>Document Numbering System</vt:lpstr>
      <vt:lpstr>Document Numbering System</vt:lpstr>
      <vt:lpstr>Revision Record</vt:lpstr>
      <vt:lpstr>Revision Record</vt:lpstr>
      <vt:lpstr>Revision Record</vt:lpstr>
      <vt:lpstr>Component Symbology</vt:lpstr>
      <vt:lpstr>Component Symbology</vt:lpstr>
      <vt:lpstr>Instrumentation</vt:lpstr>
      <vt:lpstr>Instrumentation</vt:lpstr>
      <vt:lpstr>Instrumentation</vt:lpstr>
      <vt:lpstr>Instrumentation</vt:lpstr>
      <vt:lpstr>Instrumentation</vt:lpstr>
      <vt:lpstr>Controls and Indications</vt:lpstr>
      <vt:lpstr>Controls and Indications</vt:lpstr>
      <vt:lpstr>Other Information</vt:lpstr>
      <vt:lpstr>Other Information</vt:lpstr>
      <vt:lpstr>Other Information</vt:lpstr>
      <vt:lpstr>Other Information</vt:lpstr>
      <vt:lpstr>Other Information</vt:lpstr>
      <vt:lpstr>Other Information</vt:lpstr>
      <vt:lpstr>Other Information</vt:lpstr>
      <vt:lpstr>Other Information</vt:lpstr>
      <vt:lpstr>Notes Section</vt:lpstr>
      <vt:lpstr>Notes Section</vt:lpstr>
      <vt:lpstr>Reading Electrical Prints</vt:lpstr>
      <vt:lpstr>Reading Electrical Prints</vt:lpstr>
      <vt:lpstr>Reading Electrical Prints</vt:lpstr>
      <vt:lpstr>Logics</vt:lpstr>
      <vt:lpstr>LOGICS</vt:lpstr>
      <vt:lpstr>Logics</vt:lpstr>
      <vt:lpstr>Logics</vt:lpstr>
      <vt:lpstr>Logics</vt:lpstr>
      <vt:lpstr>Logics</vt:lpstr>
      <vt:lpstr>Logics</vt:lpstr>
      <vt:lpstr>Logics</vt:lpstr>
      <vt:lpstr>Logics</vt:lpstr>
      <vt:lpstr>PowerPoint Presentation</vt:lpstr>
      <vt:lpstr>Logics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Tony Colbert</dc:creator>
  <cp:lastModifiedBy>Peggy Hines IRSC</cp:lastModifiedBy>
  <cp:revision>221</cp:revision>
  <dcterms:created xsi:type="dcterms:W3CDTF">2009-09-08T13:39:45Z</dcterms:created>
  <dcterms:modified xsi:type="dcterms:W3CDTF">2013-03-05T21:07:33Z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0x0101006E52582DE6CEE3488E2B36DA63C24266</vt:lpwstr>
  </property>
</Properties>
</file>