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268" r:id="rId3"/>
    <p:sldId id="258" r:id="rId4"/>
    <p:sldId id="259" r:id="rId5"/>
    <p:sldId id="260" r:id="rId6"/>
    <p:sldId id="264" r:id="rId7"/>
    <p:sldId id="261" r:id="rId8"/>
    <p:sldId id="277" r:id="rId9"/>
    <p:sldId id="262" r:id="rId10"/>
    <p:sldId id="265" r:id="rId11"/>
    <p:sldId id="266" r:id="rId12"/>
    <p:sldId id="279" r:id="rId13"/>
    <p:sldId id="263" r:id="rId14"/>
    <p:sldId id="267" r:id="rId15"/>
    <p:sldId id="269" r:id="rId16"/>
    <p:sldId id="270" r:id="rId17"/>
    <p:sldId id="271" r:id="rId18"/>
    <p:sldId id="272" r:id="rId19"/>
    <p:sldId id="273" r:id="rId20"/>
    <p:sldId id="274" r:id="rId21"/>
    <p:sldId id="275" r:id="rId22"/>
    <p:sldId id="276" r:id="rId23"/>
    <p:sldId id="280" r:id="rId24"/>
    <p:sldId id="281" r:id="rId25"/>
    <p:sldId id="282" r:id="rId26"/>
    <p:sldId id="28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482" autoAdjust="0"/>
  </p:normalViewPr>
  <p:slideViewPr>
    <p:cSldViewPr showGuides="1">
      <p:cViewPr>
        <p:scale>
          <a:sx n="90" d="100"/>
          <a:sy n="90" d="100"/>
        </p:scale>
        <p:origin x="840"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D41736-BA80-4B53-84D6-AD663DD78C3C}" type="datetimeFigureOut">
              <a:rPr lang="en-US" smtClean="0"/>
              <a:t>4/2/2013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DE3E6C-447A-496D-A965-1954D04FDC8E}" type="slidenum">
              <a:rPr lang="en-US" smtClean="0"/>
              <a:t>‹#›</a:t>
            </a:fld>
            <a:endParaRPr lang="en-US"/>
          </a:p>
        </p:txBody>
      </p:sp>
    </p:spTree>
    <p:extLst>
      <p:ext uri="{BB962C8B-B14F-4D97-AF65-F5344CB8AC3E}">
        <p14:creationId xmlns:p14="http://schemas.microsoft.com/office/powerpoint/2010/main" val="1116355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pub.iaea.org/MTCD/publications/PDF/Pub1376_web.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nrc.gov/about-nrc/emerg-preparedness/about-emerg-preparedness/potassium-iodide-use.html"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nrc.gov/about-nrc/emerg-preparedness/about-emerg-preparedness/potassium-iodide-use.html"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pa.gov/radiation/rert/pags.html"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nrc.gov/reading-rm/doc-collections/fact-sheets/emerg-plan-prep-nuc-power-bg.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nrc.gov/reading-rm/doc-collections/cfr/part052/"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www.nrc.gov/about-nrc/governing-laws.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pPr>
                <a:defRPr/>
              </a:pPr>
              <a:t>1</a:t>
            </a:fld>
            <a:endParaRPr lang="en-US"/>
          </a:p>
        </p:txBody>
      </p:sp>
    </p:spTree>
    <p:extLst>
      <p:ext uri="{BB962C8B-B14F-4D97-AF65-F5344CB8AC3E}">
        <p14:creationId xmlns:p14="http://schemas.microsoft.com/office/powerpoint/2010/main" val="2873816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hlinkClick r:id="rId3"/>
              </a:rPr>
              <a:t>http://www-pub.iaea.org/MTCD/publications/PDF/Pub1376_web.pdf</a:t>
            </a: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13</a:t>
            </a:fld>
            <a:endParaRPr lang="en-US"/>
          </a:p>
        </p:txBody>
      </p:sp>
    </p:spTree>
    <p:extLst>
      <p:ext uri="{BB962C8B-B14F-4D97-AF65-F5344CB8AC3E}">
        <p14:creationId xmlns:p14="http://schemas.microsoft.com/office/powerpoint/2010/main" val="195495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planning purposes, the NRC defines two emergency planning zones (EPZs) around each nuclear power plant. The exact size and configuration of the zones vary from plant to plant due to local emergency response needs and capabilities, population, land characteristics, access routes, and jurisdictional boundaries. The two types of EPZs are:</a:t>
            </a:r>
          </a:p>
          <a:p>
            <a:r>
              <a:rPr lang="en-US" dirty="0" smtClean="0"/>
              <a:t>The plume exposure pathway EPZ extends about 10 miles in radius around a plant. Its primary concern is the exposure of the public to, and the inhalation of, airborne radioactive contamination.</a:t>
            </a:r>
          </a:p>
          <a:p>
            <a:r>
              <a:rPr lang="en-US" dirty="0" smtClean="0"/>
              <a:t>The ingestion pathway EPZ extends about 50 miles in radius around a plant. Its primary concern is the ingestion of food and liquid that is contaminated by radioactivity.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14</a:t>
            </a:fld>
            <a:endParaRPr lang="en-US"/>
          </a:p>
        </p:txBody>
      </p:sp>
    </p:spTree>
    <p:extLst>
      <p:ext uri="{BB962C8B-B14F-4D97-AF65-F5344CB8AC3E}">
        <p14:creationId xmlns:p14="http://schemas.microsoft.com/office/powerpoint/2010/main" val="1261785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Protective Actions</a:t>
            </a:r>
          </a:p>
          <a:p>
            <a:r>
              <a:rPr lang="en-US" sz="1200" b="0" i="0" kern="1200" dirty="0" smtClean="0">
                <a:solidFill>
                  <a:schemeClr val="tx1"/>
                </a:solidFill>
                <a:effectLst/>
                <a:latin typeface="+mn-lt"/>
                <a:ea typeface="+mn-ea"/>
                <a:cs typeface="+mn-cs"/>
              </a:rPr>
              <a:t>The NRC's regulations are designed to mitigate accident consequences and minimize radiation exposure to the public through protective actions. When a radiological emergency occurs, nuclear power plant personnel evaluate plant conditions and make protective action recommendations to the state and local government agencies on how to protect the population. Based on the recommendation and independent assessment of other local factors, the state or local government agencies are responsible for making decisions on the actions necessary to protect the public and for relaying these decisions to the public.</a:t>
            </a:r>
          </a:p>
          <a:p>
            <a:r>
              <a:rPr lang="en-US" sz="1200" b="0" i="0" kern="1200" dirty="0" smtClean="0">
                <a:solidFill>
                  <a:schemeClr val="tx1"/>
                </a:solidFill>
                <a:effectLst/>
                <a:latin typeface="+mn-lt"/>
                <a:ea typeface="+mn-ea"/>
                <a:cs typeface="+mn-cs"/>
              </a:rPr>
              <a:t>Factors that affect protective action decisions include plant conditions, competing events, weather, evacuation times, shelter factors, how quickly an incident develops, how short-lived a release of radiation may be, and other conditions.</a:t>
            </a:r>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15</a:t>
            </a:fld>
            <a:endParaRPr lang="en-US"/>
          </a:p>
        </p:txBody>
      </p:sp>
    </p:spTree>
    <p:extLst>
      <p:ext uri="{BB962C8B-B14F-4D97-AF65-F5344CB8AC3E}">
        <p14:creationId xmlns:p14="http://schemas.microsoft.com/office/powerpoint/2010/main" val="29132574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Protective actions considered for a radiological emergency include evacuation, sheltering, and, as a supplement to these, the prophylactic use of potassium iodide (KI), as appropriate. Under most conditions, evacuation may be preferred to remove the public from further exposure to radioactive material. However, under some conditions, people may be instructed to take shelter in their homes, schools, or office buildings. Depending on the type of structure, sheltering can significantly reduce a person’s dose compared to remaining outside. In certain situations, KI is used as a supplement to sheltering.</a:t>
            </a:r>
          </a:p>
          <a:p>
            <a:r>
              <a:rPr lang="en-US" sz="1200" b="0" i="0" kern="1200" dirty="0" smtClean="0">
                <a:solidFill>
                  <a:schemeClr val="tx1"/>
                </a:solidFill>
                <a:effectLst/>
                <a:latin typeface="+mn-lt"/>
                <a:ea typeface="+mn-ea"/>
                <a:cs typeface="+mn-cs"/>
              </a:rPr>
              <a:t>Evacuation does not always call for completely emptying the 10-mile zone around a nuclear power plant. In most cases, the release of radioactive material from a plant during a major incident would move with the wind, not in all directions surrounding the plant. The release would also expand and become less concentrated as it travels away from a plant. Therefore, evacuations should be mapped to anticipate the path of the release. Generally as a minimum, in the event of a General Emergency, a two-mile ring around the plant is evacuated, along with people living in the 5-mile zone directly downwind and slightly to either side of the projected path of the release. This “keyhole” pattern (Figure 1) helps account for potential wind shifts and fluctuations in the release path (Figure 2). Evacuation beyond 5 miles is assessed as the accident progresses. Also in response to a General Emergency, people living in the remainder of the 10-mile zone will most likely be advised to go indoors to monitor Emergency Alert System broadcasts.</a:t>
            </a:r>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17</a:t>
            </a:fld>
            <a:endParaRPr lang="en-US"/>
          </a:p>
        </p:txBody>
      </p:sp>
    </p:spTree>
    <p:extLst>
      <p:ext uri="{BB962C8B-B14F-4D97-AF65-F5344CB8AC3E}">
        <p14:creationId xmlns:p14="http://schemas.microsoft.com/office/powerpoint/2010/main" val="1355380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http://www.nrc.gov/reading-rm/doc-collections/fact-sheets/emerg-plan-prep-nuc-power-bg.html</a:t>
            </a:r>
          </a:p>
          <a:p>
            <a:r>
              <a:rPr lang="en-US" dirty="0" smtClean="0"/>
              <a:t>Retrieved March 22, 2013 </a:t>
            </a:r>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19</a:t>
            </a:fld>
            <a:endParaRPr lang="en-US"/>
          </a:p>
        </p:txBody>
      </p:sp>
    </p:spTree>
    <p:extLst>
      <p:ext uri="{BB962C8B-B14F-4D97-AF65-F5344CB8AC3E}">
        <p14:creationId xmlns:p14="http://schemas.microsoft.com/office/powerpoint/2010/main" val="2541931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http://www.nrc.gov/reading-rm/doc-collections/fact-sheets/emerg-plan-prep-nuc-power-bg.html</a:t>
            </a:r>
          </a:p>
          <a:p>
            <a:r>
              <a:rPr lang="en-US" dirty="0" smtClean="0"/>
              <a:t>Retrieved March 22, 2013 </a:t>
            </a:r>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20</a:t>
            </a:fld>
            <a:endParaRPr lang="en-US"/>
          </a:p>
        </p:txBody>
      </p:sp>
    </p:spTree>
    <p:extLst>
      <p:ext uri="{BB962C8B-B14F-4D97-AF65-F5344CB8AC3E}">
        <p14:creationId xmlns:p14="http://schemas.microsoft.com/office/powerpoint/2010/main" val="32681795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Another protective action in the 10-mile EPZ involves KI, a compound that helps prevent the thyroid from absorbing radioactive iodine, one of several radioactive materials that could be present in a release from a nuclear power plant accident. If taken within the appropriate time and at the appropriate dosage, KI blocks the radioactive iodine from being absorbed by the thyroid gland and reduces the risk of thyroid cancers and other diseases. KI does not protect against any other inhaled radioactive materials, nor will it offer protection from external exposure to radiation. The Food and Drug Administration (FDA) has determined that KI is a safe and effective drug when used for this purpose. However, there may be risks and potential side effects in using KI, including gastrointestinal disturbances, allergic reactions, and iodide goiter and hypothyroidism. Please consult your physician if you have questions on the potential side effects.</a:t>
            </a:r>
          </a:p>
          <a:p>
            <a:r>
              <a:rPr lang="en-US" sz="1200" b="0" i="0" kern="1200" dirty="0" smtClean="0">
                <a:solidFill>
                  <a:schemeClr val="tx1"/>
                </a:solidFill>
                <a:effectLst/>
                <a:latin typeface="+mn-lt"/>
                <a:ea typeface="+mn-ea"/>
                <a:cs typeface="+mn-cs"/>
              </a:rPr>
              <a:t>In January 2001, the NRC modified its regulations to include considering the use of KI, and, later that year, the FDA issued guidance on using the drug. As of February 28, 2005, 20 states have received KI tablets from the NRC for their populations within 10 miles of a nuclear power plant. These states are: Alabama, Arizona, California, Connecticut, Delaware, Florida, Maryland, Massachusetts, Mississippi, New Hampshire, New Jersey, New York, North Carolina, Ohio, Pennsylvania, South Carolina, Tennessee, Vermont, Virginia, and West Virginia. Illinois has its own KI program in place; therefore, 21 of the 34 states with populations within the 10-mile EPZ have KI. Further information on KI is available on the NRC Web site </a:t>
            </a:r>
            <a:r>
              <a:rPr lang="en-US" sz="1200" b="0" i="0" kern="1200" dirty="0" err="1" smtClean="0">
                <a:solidFill>
                  <a:schemeClr val="tx1"/>
                </a:solidFill>
                <a:effectLst/>
                <a:latin typeface="+mn-lt"/>
                <a:ea typeface="+mn-ea"/>
                <a:cs typeface="+mn-cs"/>
              </a:rPr>
              <a:t>at:</a:t>
            </a:r>
            <a:r>
              <a:rPr lang="en-US" sz="1200" b="0" i="0" u="none" strike="noStrike" kern="1200" dirty="0" err="1" smtClean="0">
                <a:solidFill>
                  <a:schemeClr val="tx1"/>
                </a:solidFill>
                <a:effectLst/>
                <a:latin typeface="+mn-lt"/>
                <a:ea typeface="+mn-ea"/>
                <a:cs typeface="+mn-cs"/>
                <a:hlinkClick r:id="rId3"/>
              </a:rPr>
              <a:t>http</a:t>
            </a:r>
            <a:r>
              <a:rPr lang="en-US" sz="1200" b="0" i="0" u="none" strike="noStrike" kern="1200" dirty="0" smtClean="0">
                <a:solidFill>
                  <a:schemeClr val="tx1"/>
                </a:solidFill>
                <a:effectLst/>
                <a:latin typeface="+mn-lt"/>
                <a:ea typeface="+mn-ea"/>
                <a:cs typeface="+mn-cs"/>
                <a:hlinkClick r:id="rId3"/>
              </a:rPr>
              <a:t>://www.nrc.gov/about-nrc/emerg-preparedness/about-emerg-preparedness/potassium-iodide-use.html</a:t>
            </a:r>
            <a:r>
              <a:rPr lang="en-US" sz="1200" b="0" i="0" kern="1200" dirty="0" smtClean="0">
                <a:solidFill>
                  <a:schemeClr val="tx1"/>
                </a:solidFill>
                <a:effectLst/>
                <a:latin typeface="+mn-lt"/>
                <a:ea typeface="+mn-ea"/>
                <a:cs typeface="+mn-cs"/>
              </a:rPr>
              <a:t> . </a:t>
            </a:r>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21</a:t>
            </a:fld>
            <a:endParaRPr lang="en-US"/>
          </a:p>
        </p:txBody>
      </p:sp>
    </p:spTree>
    <p:extLst>
      <p:ext uri="{BB962C8B-B14F-4D97-AF65-F5344CB8AC3E}">
        <p14:creationId xmlns:p14="http://schemas.microsoft.com/office/powerpoint/2010/main" val="620330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NRC modified its regulations, January 2001, </a:t>
            </a:r>
          </a:p>
          <a:p>
            <a:r>
              <a:rPr lang="en-US" dirty="0" smtClean="0"/>
              <a:t>FDA issued guidance on using the drug. </a:t>
            </a:r>
          </a:p>
          <a:p>
            <a:r>
              <a:rPr lang="en-US" dirty="0" smtClean="0"/>
              <a:t>As of February 28, 2005, 20 states received KI tablets from the NRC Alabama, Arizona, California, Connecticut, Delaware, Florida, Maryland, Massachusetts, Mississippi, New Hampshire, New Jersey, New York, North Carolina, Ohio, Pennsylvania, South Carolina, Tennessee, Vermont, Virginia, and West Virginia. Illinois has its own KI program in place; therefore, 21 of the 34 states with populations within the 10-mile EPZ have KI. Further information on KI is available on the NRC Web site </a:t>
            </a:r>
            <a:r>
              <a:rPr lang="en-US" dirty="0" err="1" smtClean="0"/>
              <a:t>at:</a:t>
            </a:r>
            <a:r>
              <a:rPr lang="en-US" dirty="0" err="1" smtClean="0">
                <a:hlinkClick r:id="rId3"/>
              </a:rPr>
              <a:t>http</a:t>
            </a:r>
            <a:r>
              <a:rPr lang="en-US" dirty="0" smtClean="0">
                <a:hlinkClick r:id="rId3"/>
              </a:rPr>
              <a:t>://www.nrc.gov/about-nrc/emerg-preparedness/about-emerg-preparedness/potassium-iodide-use.html</a:t>
            </a:r>
            <a:r>
              <a:rPr lang="en-US" dirty="0" smtClean="0"/>
              <a:t> .</a:t>
            </a:r>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22</a:t>
            </a:fld>
            <a:endParaRPr lang="en-US"/>
          </a:p>
        </p:txBody>
      </p:sp>
    </p:spTree>
    <p:extLst>
      <p:ext uri="{BB962C8B-B14F-4D97-AF65-F5344CB8AC3E}">
        <p14:creationId xmlns:p14="http://schemas.microsoft.com/office/powerpoint/2010/main" val="32424605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http://www.nrc.gov/reading-rm/basic-ref/glossary/safety-limit.html</a:t>
            </a:r>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23</a:t>
            </a:fld>
            <a:endParaRPr lang="en-US"/>
          </a:p>
        </p:txBody>
      </p:sp>
    </p:spTree>
    <p:extLst>
      <p:ext uri="{BB962C8B-B14F-4D97-AF65-F5344CB8AC3E}">
        <p14:creationId xmlns:p14="http://schemas.microsoft.com/office/powerpoint/2010/main" val="39430060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http://www.nrc.gov/reading-rm/basic-ref/glossary/limiting-safety-system-settings.html</a:t>
            </a:r>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24</a:t>
            </a:fld>
            <a:endParaRPr lang="en-US"/>
          </a:p>
        </p:txBody>
      </p:sp>
    </p:spTree>
    <p:extLst>
      <p:ext uri="{BB962C8B-B14F-4D97-AF65-F5344CB8AC3E}">
        <p14:creationId xmlns:p14="http://schemas.microsoft.com/office/powerpoint/2010/main" val="304875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Emergency Classification</a:t>
            </a:r>
          </a:p>
          <a:p>
            <a:r>
              <a:rPr lang="en-US" sz="1200" b="0" i="0" kern="1200" dirty="0" smtClean="0">
                <a:solidFill>
                  <a:schemeClr val="tx1"/>
                </a:solidFill>
                <a:effectLst/>
                <a:latin typeface="+mn-lt"/>
                <a:ea typeface="+mn-ea"/>
                <a:cs typeface="+mn-cs"/>
              </a:rPr>
              <a:t>Emergency Classification is a set of plant conditions which indicate a level of risk to the public. Nuclear power plants use the four emergency classifications listed below in order of increasing severity.</a:t>
            </a:r>
          </a:p>
          <a:p>
            <a:r>
              <a:rPr lang="en-US" sz="1200" b="1" i="0" kern="1200" dirty="0" smtClean="0">
                <a:solidFill>
                  <a:schemeClr val="tx1"/>
                </a:solidFill>
                <a:effectLst/>
                <a:latin typeface="+mn-lt"/>
                <a:ea typeface="+mn-ea"/>
                <a:cs typeface="+mn-cs"/>
              </a:rPr>
              <a:t>Notification of Unusual Event -</a:t>
            </a:r>
            <a:r>
              <a:rPr lang="en-US" sz="1200" b="0" i="0" kern="1200" dirty="0" smtClean="0">
                <a:solidFill>
                  <a:schemeClr val="tx1"/>
                </a:solidFill>
                <a:effectLst/>
                <a:latin typeface="+mn-lt"/>
                <a:ea typeface="+mn-ea"/>
                <a:cs typeface="+mn-cs"/>
              </a:rPr>
              <a:t> Under this category, events are in process or have occurred which indicate potential degradation in the level of safety of the plant</a:t>
            </a:r>
            <a:r>
              <a:rPr lang="en-US" sz="1200" b="0" i="1"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No release of radioactive material requiring offsite response or monitoring is expected unless further degradation occurs.</a:t>
            </a:r>
          </a:p>
          <a:p>
            <a:r>
              <a:rPr lang="en-US" sz="1200" b="1" i="0" kern="1200" dirty="0" smtClean="0">
                <a:solidFill>
                  <a:schemeClr val="tx1"/>
                </a:solidFill>
                <a:effectLst/>
                <a:latin typeface="+mn-lt"/>
                <a:ea typeface="+mn-ea"/>
                <a:cs typeface="+mn-cs"/>
              </a:rPr>
              <a:t>Alert - </a:t>
            </a:r>
            <a:r>
              <a:rPr lang="en-US" sz="1200" b="0" i="0" kern="1200" dirty="0" smtClean="0">
                <a:solidFill>
                  <a:schemeClr val="tx1"/>
                </a:solidFill>
                <a:effectLst/>
                <a:latin typeface="+mn-lt"/>
                <a:ea typeface="+mn-ea"/>
                <a:cs typeface="+mn-cs"/>
              </a:rPr>
              <a:t>If an alert is declared, events are in process or have occurred that involve an actual or potential substantial degradation in the level of safety of the plant. Any releases of radioactive material from the plant are expected to be limited to a small fraction of the Environmental Protection Agency (EPA) protective action guides (PAGs). Additional information regarding PAGs can be found on the EPA Web site </a:t>
            </a:r>
            <a:r>
              <a:rPr lang="en-US" sz="1200" b="0" i="0" kern="1200" dirty="0" err="1" smtClean="0">
                <a:solidFill>
                  <a:schemeClr val="tx1"/>
                </a:solidFill>
                <a:effectLst/>
                <a:latin typeface="+mn-lt"/>
                <a:ea typeface="+mn-ea"/>
                <a:cs typeface="+mn-cs"/>
              </a:rPr>
              <a:t>at:</a:t>
            </a:r>
            <a:r>
              <a:rPr lang="en-US" sz="1200" b="0" i="0" u="none" strike="noStrike" kern="1200" dirty="0" err="1" smtClean="0">
                <a:solidFill>
                  <a:schemeClr val="tx1"/>
                </a:solidFill>
                <a:effectLst/>
                <a:latin typeface="+mn-lt"/>
                <a:ea typeface="+mn-ea"/>
                <a:cs typeface="+mn-cs"/>
                <a:hlinkClick r:id="rId3"/>
              </a:rPr>
              <a:t>http</a:t>
            </a:r>
            <a:r>
              <a:rPr lang="en-US" sz="1200" b="0" i="0" u="none" strike="noStrike" kern="1200" dirty="0" smtClean="0">
                <a:solidFill>
                  <a:schemeClr val="tx1"/>
                </a:solidFill>
                <a:effectLst/>
                <a:latin typeface="+mn-lt"/>
                <a:ea typeface="+mn-ea"/>
                <a:cs typeface="+mn-cs"/>
                <a:hlinkClick r:id="rId3"/>
              </a:rPr>
              <a:t>://www.epa.gov/radiation/rert/pags.html</a:t>
            </a:r>
            <a:r>
              <a:rPr lang="en-US" sz="1200" b="0" i="0" kern="1200" dirty="0" smtClean="0">
                <a:solidFill>
                  <a:schemeClr val="tx1"/>
                </a:solidFill>
                <a:effectLst/>
                <a:latin typeface="+mn-lt"/>
                <a:ea typeface="+mn-ea"/>
                <a:cs typeface="+mn-cs"/>
              </a:rPr>
              <a:t>  .</a:t>
            </a:r>
            <a:r>
              <a:rPr lang="en-US" sz="1200" b="1" i="0" kern="1200" dirty="0" smtClean="0">
                <a:solidFill>
                  <a:schemeClr val="tx1"/>
                </a:solidFill>
                <a:effectLst/>
                <a:latin typeface="+mn-lt"/>
                <a:ea typeface="+mn-ea"/>
                <a:cs typeface="+mn-cs"/>
              </a:rPr>
              <a:t>Site Area Emergency -</a:t>
            </a:r>
            <a:r>
              <a:rPr lang="en-US" sz="1200" b="0" i="0" kern="1200" dirty="0" smtClean="0">
                <a:solidFill>
                  <a:schemeClr val="tx1"/>
                </a:solidFill>
                <a:effectLst/>
                <a:latin typeface="+mn-lt"/>
                <a:ea typeface="+mn-ea"/>
                <a:cs typeface="+mn-cs"/>
              </a:rPr>
              <a:t> A site area emergency involves events in process or which have occurred that result in actual or likely major failures of plant functions needed for protection of the public. Any releases of radioactive material are not expected to exceed the EPA PAGs except near the site boundary.</a:t>
            </a:r>
          </a:p>
          <a:p>
            <a:r>
              <a:rPr lang="en-US" sz="1200" b="1" i="0" kern="1200" dirty="0" smtClean="0">
                <a:solidFill>
                  <a:schemeClr val="tx1"/>
                </a:solidFill>
                <a:effectLst/>
                <a:latin typeface="+mn-lt"/>
                <a:ea typeface="+mn-ea"/>
                <a:cs typeface="+mn-cs"/>
              </a:rPr>
              <a:t>General Emergency -</a:t>
            </a:r>
            <a:r>
              <a:rPr lang="en-US" sz="1200" b="0" i="0" kern="1200" dirty="0" smtClean="0">
                <a:solidFill>
                  <a:schemeClr val="tx1"/>
                </a:solidFill>
                <a:effectLst/>
                <a:latin typeface="+mn-lt"/>
                <a:ea typeface="+mn-ea"/>
                <a:cs typeface="+mn-cs"/>
              </a:rPr>
              <a:t>A general emergency involves actual or imminent substantial core damage or melting of reactor fuel with the potential for loss of containment integrity. Radioactive releases during a general emergency can reasonably be expected to exceed the EPA PAGs for more than the immediate site area.*</a:t>
            </a:r>
            <a:r>
              <a:rPr lang="en-US" sz="1200" b="0" i="0" kern="1200" baseline="0" dirty="0" smtClean="0">
                <a:solidFill>
                  <a:schemeClr val="tx1"/>
                </a:solidFill>
                <a:effectLst/>
                <a:latin typeface="+mn-lt"/>
                <a:ea typeface="+mn-ea"/>
                <a:cs typeface="+mn-cs"/>
              </a:rPr>
              <a:t> </a:t>
            </a:r>
          </a:p>
          <a:p>
            <a:r>
              <a:rPr lang="en-US" sz="1200" b="0" i="0" kern="1200" baseline="0" dirty="0" smtClean="0">
                <a:solidFill>
                  <a:schemeClr val="tx1"/>
                </a:solidFill>
                <a:effectLst/>
                <a:latin typeface="+mn-lt"/>
                <a:ea typeface="+mn-ea"/>
                <a:cs typeface="+mn-cs"/>
              </a:rPr>
              <a:t>Retrieved from: </a:t>
            </a:r>
            <a:r>
              <a:rPr lang="en-US" sz="1200" b="0" i="0" kern="1200" dirty="0" smtClean="0">
                <a:solidFill>
                  <a:schemeClr val="tx1"/>
                </a:solidFill>
                <a:effectLst/>
                <a:latin typeface="+mn-lt"/>
                <a:ea typeface="+mn-ea"/>
                <a:cs typeface="+mn-cs"/>
              </a:rPr>
              <a:t>http://www.nrc.gov/reading-rm/doc-collections/fact-sheets/emerg-plan-prep-nuc-power-bg.html </a:t>
            </a:r>
            <a:r>
              <a:rPr lang="en-US" sz="1200" b="0" i="0" kern="1200" baseline="0" dirty="0" smtClean="0">
                <a:solidFill>
                  <a:schemeClr val="tx1"/>
                </a:solidFill>
                <a:effectLst/>
                <a:latin typeface="+mn-lt"/>
                <a:ea typeface="+mn-ea"/>
                <a:cs typeface="+mn-cs"/>
              </a:rPr>
              <a:t> March 22, 2013 </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2</a:t>
            </a:fld>
            <a:endParaRPr lang="en-US"/>
          </a:p>
        </p:txBody>
      </p:sp>
    </p:spTree>
    <p:extLst>
      <p:ext uri="{BB962C8B-B14F-4D97-AF65-F5344CB8AC3E}">
        <p14:creationId xmlns:p14="http://schemas.microsoft.com/office/powerpoint/2010/main" val="1523070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concept of safety limits is based on the prevention of unacceptable releases</a:t>
            </a:r>
          </a:p>
          <a:p>
            <a:r>
              <a:rPr lang="en-US" dirty="0" smtClean="0"/>
              <a:t>of radioactive materials from the plant through the application of limits imposed on the</a:t>
            </a:r>
          </a:p>
          <a:p>
            <a:r>
              <a:rPr lang="en-US" dirty="0" smtClean="0"/>
              <a:t>temperatures of fuel and fuel cladding, coolant pressure, pressure boundary integrity</a:t>
            </a:r>
          </a:p>
          <a:p>
            <a:r>
              <a:rPr lang="en-US" dirty="0" smtClean="0"/>
              <a:t>and other operational characteristics influencing the release of radioactive material from</a:t>
            </a:r>
          </a:p>
          <a:p>
            <a:r>
              <a:rPr lang="en-US" dirty="0" smtClean="0"/>
              <a:t>the fuel. Established safety limits are to protect the integrity of certain physical barriers</a:t>
            </a:r>
          </a:p>
          <a:p>
            <a:r>
              <a:rPr lang="en-US" dirty="0" smtClean="0"/>
              <a:t>that guard against the uncontrolled release of radioactive material. The safety limits</a:t>
            </a:r>
          </a:p>
          <a:p>
            <a:r>
              <a:rPr lang="en-US" dirty="0" smtClean="0"/>
              <a:t>should be established by means of a conservative approach to ensure that all the uncertainties of safety analyses are taken into account. This implies that exceeding a single</a:t>
            </a:r>
          </a:p>
          <a:p>
            <a:r>
              <a:rPr lang="en-US" dirty="0" smtClean="0"/>
              <a:t>safety limit does not always lead to the unacceptable consequences mentioned earlier.</a:t>
            </a:r>
          </a:p>
          <a:p>
            <a:r>
              <a:rPr lang="en-US" dirty="0" smtClean="0"/>
              <a:t>Nevertheless if any safety limit is exceeded, the reactor should be shut down and normal power operation restored only after appropriate evaluation has been performed and</a:t>
            </a:r>
          </a:p>
          <a:p>
            <a:r>
              <a:rPr lang="en-US" dirty="0" smtClean="0"/>
              <a:t>approval for restarting has been given in accordance with established plant procedures.*</a:t>
            </a:r>
          </a:p>
          <a:p>
            <a:r>
              <a:rPr lang="en-US" dirty="0" smtClean="0"/>
              <a:t>http://www-pub.iaea.org/MTCD/Publications/PDF/Pub1100_scr.pdf</a:t>
            </a:r>
            <a:r>
              <a:rPr lang="en-US" baseline="0" dirty="0" smtClean="0"/>
              <a:t> March 22 2013</a:t>
            </a:r>
            <a:endParaRPr lang="en-US" dirty="0" smtClean="0"/>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25</a:t>
            </a:fld>
            <a:endParaRPr lang="en-US"/>
          </a:p>
        </p:txBody>
      </p:sp>
    </p:spTree>
    <p:extLst>
      <p:ext uri="{BB962C8B-B14F-4D97-AF65-F5344CB8AC3E}">
        <p14:creationId xmlns:p14="http://schemas.microsoft.com/office/powerpoint/2010/main" val="93736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Wingdings" pitchFamily="2" charset="2"/>
              <a:buChar char="§"/>
            </a:pPr>
            <a:r>
              <a:rPr lang="en-US" dirty="0" smtClean="0"/>
              <a:t>the principal requirements:  (e.g. sufficient defense in depth, accounting for the operating experience and safety research),</a:t>
            </a:r>
          </a:p>
          <a:p>
            <a:pPr marL="457200" marR="0" lvl="1" indent="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dirty="0" smtClean="0"/>
              <a:t>plant equipment requirements (e.g. equipment qualification and consideration of the ageing and reliability of systems through redundancy and diversity)</a:t>
            </a:r>
          </a:p>
          <a:p>
            <a:pPr marL="457200" marR="0" lvl="1" indent="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dirty="0" smtClean="0"/>
              <a:t>plant systems design requirements (e.g. specific  </a:t>
            </a:r>
            <a:r>
              <a:rPr lang="en-US" dirty="0" err="1" smtClean="0"/>
              <a:t>equipments</a:t>
            </a:r>
            <a:r>
              <a:rPr lang="en-US" dirty="0" smtClean="0"/>
              <a:t> on the reactor core, reactor coolant system, containment and engineered safety features).</a:t>
            </a:r>
          </a:p>
          <a:p>
            <a:pPr marL="457200" marR="0" lvl="1" indent="0" algn="l" defTabSz="914400" rtl="0" eaLnBrk="1" fontAlgn="auto" latinLnBrk="0" hangingPunct="1">
              <a:lnSpc>
                <a:spcPct val="100000"/>
              </a:lnSpc>
              <a:spcBef>
                <a:spcPts val="0"/>
              </a:spcBef>
              <a:spcAft>
                <a:spcPts val="0"/>
              </a:spcAft>
              <a:buClrTx/>
              <a:buSzTx/>
              <a:buFont typeface="Wingdings" pitchFamily="2" charset="2"/>
              <a:buChar char="§"/>
              <a:tabLst/>
              <a:defRPr/>
            </a:pPr>
            <a:endParaRPr lang="en-US" dirty="0" smtClean="0"/>
          </a:p>
          <a:p>
            <a:pPr lvl="1">
              <a:buFont typeface="Wingdings" pitchFamily="2" charset="2"/>
              <a:buChar char="§"/>
            </a:pPr>
            <a:endParaRPr lang="en-US" dirty="0" smtClean="0"/>
          </a:p>
        </p:txBody>
      </p:sp>
      <p:sp>
        <p:nvSpPr>
          <p:cNvPr id="4" name="Slide Number Placeholder 3"/>
          <p:cNvSpPr>
            <a:spLocks noGrp="1"/>
          </p:cNvSpPr>
          <p:nvPr>
            <p:ph type="sldNum" sz="quarter" idx="10"/>
          </p:nvPr>
        </p:nvSpPr>
        <p:spPr/>
        <p:txBody>
          <a:bodyPr/>
          <a:lstStyle/>
          <a:p>
            <a:fld id="{6CDE3E6C-447A-496D-A965-1954D04FDC8E}" type="slidenum">
              <a:rPr lang="en-US" smtClean="0"/>
              <a:t>3</a:t>
            </a:fld>
            <a:endParaRPr lang="en-US"/>
          </a:p>
        </p:txBody>
      </p:sp>
    </p:spTree>
    <p:extLst>
      <p:ext uri="{BB962C8B-B14F-4D97-AF65-F5344CB8AC3E}">
        <p14:creationId xmlns:p14="http://schemas.microsoft.com/office/powerpoint/2010/main" val="49861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4</a:t>
            </a:fld>
            <a:endParaRPr lang="en-US"/>
          </a:p>
        </p:txBody>
      </p:sp>
    </p:spTree>
    <p:extLst>
      <p:ext uri="{BB962C8B-B14F-4D97-AF65-F5344CB8AC3E}">
        <p14:creationId xmlns:p14="http://schemas.microsoft.com/office/powerpoint/2010/main" val="688518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the regulatory process strives to be as thorough as possible, "beyond design-basis" accident sequences are analyzed to fully understand the capability of a design.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200" dirty="0" smtClean="0"/>
              <a:t>http://www.nrc.gov/reading-rm/basic-ref/glossary/design-basis-accident.html</a:t>
            </a:r>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5</a:t>
            </a:fld>
            <a:endParaRPr lang="en-US"/>
          </a:p>
        </p:txBody>
      </p:sp>
    </p:spTree>
    <p:extLst>
      <p:ext uri="{BB962C8B-B14F-4D97-AF65-F5344CB8AC3E}">
        <p14:creationId xmlns:p14="http://schemas.microsoft.com/office/powerpoint/2010/main" val="1848183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DE: certain to occur under given conditions (e.g. individuals exposed to several grays over a short period of time will definitely suffer Acute Radiation Syndrome); and </a:t>
            </a:r>
          </a:p>
          <a:p>
            <a:pPr marL="0" indent="0">
              <a:buNone/>
            </a:pPr>
            <a:r>
              <a:rPr lang="en-US" dirty="0" smtClean="0"/>
              <a:t>SE:</a:t>
            </a:r>
            <a:r>
              <a:rPr lang="en-US" baseline="0" dirty="0" smtClean="0"/>
              <a:t> </a:t>
            </a:r>
            <a:r>
              <a:rPr lang="en-US" dirty="0" smtClean="0"/>
              <a:t>where the effect may or may not occur (e.g. an increase in radiation exposure may or may not induce a cancer in a particular individual but if a sufficiently large population receive a radiation exposure above a certain level, an increase in the incidence of cancer may become detectable in that population).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9</a:t>
            </a:fld>
            <a:endParaRPr lang="en-US"/>
          </a:p>
        </p:txBody>
      </p:sp>
    </p:spTree>
    <p:extLst>
      <p:ext uri="{BB962C8B-B14F-4D97-AF65-F5344CB8AC3E}">
        <p14:creationId xmlns:p14="http://schemas.microsoft.com/office/powerpoint/2010/main" val="2874232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U.S.</a:t>
            </a:r>
          </a:p>
          <a:p>
            <a:pPr lvl="1"/>
            <a:r>
              <a:rPr lang="en-US" dirty="0" smtClean="0"/>
              <a:t>104 commercial nuclear power reactors are licensed to operate </a:t>
            </a:r>
          </a:p>
          <a:p>
            <a:pPr lvl="1"/>
            <a:r>
              <a:rPr lang="en-US" dirty="0" smtClean="0"/>
              <a:t>65 sites </a:t>
            </a:r>
          </a:p>
          <a:p>
            <a:pPr lvl="1"/>
            <a:r>
              <a:rPr lang="en-US" dirty="0" smtClean="0"/>
              <a:t>31 States.</a:t>
            </a:r>
          </a:p>
          <a:p>
            <a:r>
              <a:rPr lang="en-US" dirty="0" smtClean="0"/>
              <a:t> For each site, there are onsite and offsite emergency plans to assure that adequate protective measures can be taken to protect the public in the event of a radiological emergency. Federal oversight of emergency preparedness for licensed nuclear power plants is shared by the NRC and Federal Emergency Management Agency (FEMA). This sharing is facilitated through a Memorandum of Understanding (MOU). The MOU is responsive to the President's decision of December 7, 1979, that FEMA take the lead in overseeing offsite planning and response, and that NRC assist FEMA in carrying out this role. The NRC has statutory responsibility for the radiological health and safety of the public by overseeing onsite preparedness and has overall authority for both onsite and offsite emergency preparedness.*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hlinkClick r:id="rId3"/>
              </a:rPr>
              <a:t>http://www.nrc.gov/reading-rm/doc-collections/fact-sheets/emerg-plan-prep-nuc-power-bg.html</a:t>
            </a:r>
            <a:r>
              <a:rPr lang="en-US" sz="1200" kern="1200" dirty="0" smtClean="0">
                <a:solidFill>
                  <a:schemeClr val="tx1"/>
                </a:solidFill>
                <a:effectLst/>
                <a:latin typeface="+mn-lt"/>
                <a:ea typeface="+mn-ea"/>
                <a:cs typeface="+mn-cs"/>
              </a:rPr>
              <a:t> </a:t>
            </a:r>
          </a:p>
          <a:p>
            <a:r>
              <a:rPr lang="en-US" dirty="0" smtClean="0"/>
              <a:t> retrieved March 22, 2013 </a:t>
            </a:r>
          </a:p>
          <a:p>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10</a:t>
            </a:fld>
            <a:endParaRPr lang="en-US"/>
          </a:p>
        </p:txBody>
      </p:sp>
    </p:spTree>
    <p:extLst>
      <p:ext uri="{BB962C8B-B14F-4D97-AF65-F5344CB8AC3E}">
        <p14:creationId xmlns:p14="http://schemas.microsoft.com/office/powerpoint/2010/main" val="1242295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 part of the Reactor Oversight Process, the NRC reviews licensees’ emergency planning procedures and training. These reviews include regular drills and exercises that assist licensees in identifying areas for improvement, such as in the interface of security operations and emergency preparedness. Each plant owner is required to exercise its emergency plan with the NRC, FEMA, and offsite authorities at least once every two years to ensure state and local officials remain proficient in implementing their emergency plans. Licensees also self-test their emergency plans regularly by conducting drills. Each plant’s performance in drills and exercises can be accessed through the NRC Web site at this address: http://www.nrc.gov/reading-rm/doc-collections/fact-sheets/emerg-plan-prep-nuc-power-bg.html</a:t>
            </a:r>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11</a:t>
            </a:fld>
            <a:endParaRPr lang="en-US"/>
          </a:p>
        </p:txBody>
      </p:sp>
    </p:spTree>
    <p:extLst>
      <p:ext uri="{BB962C8B-B14F-4D97-AF65-F5344CB8AC3E}">
        <p14:creationId xmlns:p14="http://schemas.microsoft.com/office/powerpoint/2010/main" val="15203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he applicant's final safety analysis report (FSAR) provides information to support the NRC's approval and certification of the standard U.S. EPR design, under the provisions of Title 10, Part 52, of the </a:t>
            </a:r>
            <a:r>
              <a:rPr lang="en-US" sz="1200" b="0" i="1" kern="1200" dirty="0" smtClean="0">
                <a:solidFill>
                  <a:schemeClr val="tx1"/>
                </a:solidFill>
                <a:effectLst/>
                <a:latin typeface="+mn-lt"/>
                <a:ea typeface="+mn-ea"/>
                <a:cs typeface="+mn-cs"/>
              </a:rPr>
              <a:t>Code of Federal Regulations</a:t>
            </a:r>
            <a:r>
              <a:rPr lang="en-US" sz="1200" b="0" i="0"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hlinkClick r:id="rId3"/>
              </a:rPr>
              <a:t>10 CFR Part 52</a:t>
            </a:r>
            <a:r>
              <a:rPr lang="en-US" sz="1200" b="0" i="0" kern="1200" dirty="0" smtClean="0">
                <a:solidFill>
                  <a:schemeClr val="tx1"/>
                </a:solidFill>
                <a:effectLst/>
                <a:latin typeface="+mn-lt"/>
                <a:ea typeface="+mn-ea"/>
                <a:cs typeface="+mn-cs"/>
              </a:rPr>
              <a:t>), "Licenses, Certifications, and Approvals for Nuclear Power Plants." The FSAR is divided into two parts (called "tiers"):</a:t>
            </a:r>
          </a:p>
          <a:p>
            <a:r>
              <a:rPr lang="en-US" sz="1200" b="0" i="0" kern="1200" dirty="0" smtClean="0">
                <a:solidFill>
                  <a:schemeClr val="tx1"/>
                </a:solidFill>
                <a:effectLst/>
                <a:latin typeface="+mn-lt"/>
                <a:ea typeface="+mn-ea"/>
                <a:cs typeface="+mn-cs"/>
              </a:rPr>
              <a:t>The Tier 1 material, which is derived from the more-detailed Tier 2 document, provides high-level information on the plant design. As such, it includes the principal performance characteristics and safety functions of the plant's structures, systems, and components (SSCs). It also includes inspections, tests, analyses, and acceptance criteria (ITAAC) to provide reasonable assurance that the as-built plant will operate in conformance with the combined license (COL), the provisions of the </a:t>
            </a:r>
            <a:r>
              <a:rPr lang="en-US" sz="1200" b="0" i="0" u="none" strike="noStrike" kern="1200" dirty="0" smtClean="0">
                <a:solidFill>
                  <a:schemeClr val="tx1"/>
                </a:solidFill>
                <a:effectLst/>
                <a:latin typeface="+mn-lt"/>
                <a:ea typeface="+mn-ea"/>
                <a:cs typeface="+mn-cs"/>
                <a:hlinkClick r:id="rId4"/>
              </a:rPr>
              <a:t>Atomic Energy Act</a:t>
            </a:r>
            <a:r>
              <a:rPr lang="en-US" sz="1200" b="0" i="0" kern="1200" dirty="0" smtClean="0">
                <a:solidFill>
                  <a:schemeClr val="tx1"/>
                </a:solidFill>
                <a:effectLst/>
                <a:latin typeface="+mn-lt"/>
                <a:ea typeface="+mn-ea"/>
                <a:cs typeface="+mn-cs"/>
              </a:rPr>
              <a:t>, and applicable NRC regulations. In addition, the Tier 1 document identifies significant site parameters and requirements for significant interfaces between the standard U.S. EPR design and those aspects of the plant design that are site-specific.</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separate Tier 2 document provides more-detailed information on the plant design. This information is to be approved, but not certified, by the NRC.</a:t>
            </a:r>
          </a:p>
          <a:p>
            <a:endParaRPr lang="en-US" dirty="0" smtClean="0"/>
          </a:p>
          <a:p>
            <a:r>
              <a:rPr lang="en-US" dirty="0" smtClean="0"/>
              <a:t>Retrieved http://www.nrc.gov/reactors/new-reactors/design-cert/epr/reports.html March</a:t>
            </a:r>
            <a:r>
              <a:rPr lang="en-US" baseline="0" dirty="0" smtClean="0"/>
              <a:t> 22, 2013 </a:t>
            </a:r>
            <a:endParaRPr lang="en-US" dirty="0"/>
          </a:p>
        </p:txBody>
      </p:sp>
      <p:sp>
        <p:nvSpPr>
          <p:cNvPr id="4" name="Slide Number Placeholder 3"/>
          <p:cNvSpPr>
            <a:spLocks noGrp="1"/>
          </p:cNvSpPr>
          <p:nvPr>
            <p:ph type="sldNum" sz="quarter" idx="10"/>
          </p:nvPr>
        </p:nvSpPr>
        <p:spPr/>
        <p:txBody>
          <a:bodyPr/>
          <a:lstStyle/>
          <a:p>
            <a:fld id="{6CDE3E6C-447A-496D-A965-1954D04FDC8E}" type="slidenum">
              <a:rPr lang="en-US" smtClean="0"/>
              <a:t>12</a:t>
            </a:fld>
            <a:endParaRPr lang="en-US"/>
          </a:p>
        </p:txBody>
      </p:sp>
    </p:spTree>
    <p:extLst>
      <p:ext uri="{BB962C8B-B14F-4D97-AF65-F5344CB8AC3E}">
        <p14:creationId xmlns:p14="http://schemas.microsoft.com/office/powerpoint/2010/main" val="927068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382699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2557176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B3B81-8409-41A1-A868-C52B8C5F5AC3}"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B3B81-8409-41A1-A868-C52B8C5F5AC3}" type="datetimeFigureOut">
              <a:rPr lang="en-US" smtClean="0"/>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B3B81-8409-41A1-A868-C52B8C5F5AC3}" type="datetimeFigureOut">
              <a:rPr lang="en-US" smtClean="0"/>
              <a:t>4/2/2013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B3B81-8409-41A1-A868-C52B8C5F5AC3}" type="datetimeFigureOut">
              <a:rPr lang="en-US" smtClean="0"/>
              <a:t>4/2/2013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B3B81-8409-41A1-A868-C52B8C5F5AC3}" type="datetimeFigureOut">
              <a:rPr lang="en-US" smtClean="0"/>
              <a:t>4/2/2013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56A1EB-A153-4B6F-8537-B505D48940F6}" type="slidenum">
              <a:rPr lang="en-US" smtClean="0"/>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56A1EB-A153-4B6F-8537-B505D48940F6}" type="slidenum">
              <a:rPr lang="en-US" smtClean="0"/>
              <a:t>‹#›</a:t>
            </a:fld>
            <a:endParaRPr lang="en-US"/>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B3B81-8409-41A1-A868-C52B8C5F5AC3}" type="datetimeFigureOut">
              <a:rPr lang="en-US" smtClean="0"/>
              <a:t>4/2/2013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56A1EB-A153-4B6F-8537-B505D48940F6}" type="slidenum">
              <a:rPr lang="en-US" smtClean="0"/>
              <a:t>‹#›</a:t>
            </a:fld>
            <a:endParaRPr lang="en-US"/>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fontAlgn="base">
              <a:spcBef>
                <a:spcPct val="0"/>
              </a:spcBef>
              <a:spcAft>
                <a:spcPct val="0"/>
              </a:spcAft>
            </a:pPr>
            <a:r>
              <a:rPr lang="en-US" sz="1800" b="1" u="sng" dirty="0">
                <a:solidFill>
                  <a:srgbClr val="000000"/>
                </a:solidFill>
                <a:latin typeface="+mn-lt"/>
              </a:rPr>
              <a:t>ACADs (08-006)  Covered</a:t>
            </a: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r>
              <a:rPr lang="en-US" sz="1800" b="1" u="sng" dirty="0" smtClean="0">
                <a:solidFill>
                  <a:srgbClr val="000000"/>
                </a:solidFill>
                <a:latin typeface="+mn-lt"/>
              </a:rPr>
              <a:t>Keywords</a:t>
            </a:r>
          </a:p>
          <a:p>
            <a:pPr fontAlgn="base">
              <a:spcBef>
                <a:spcPct val="0"/>
              </a:spcBef>
              <a:spcAft>
                <a:spcPct val="0"/>
              </a:spcAft>
            </a:pPr>
            <a:endParaRPr lang="en-US"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Description</a:t>
            </a:r>
          </a:p>
          <a:p>
            <a:pPr fontAlgn="base">
              <a:spcBef>
                <a:spcPct val="0"/>
              </a:spcBef>
              <a:spcAft>
                <a:spcPct val="0"/>
              </a:spcAft>
            </a:pPr>
            <a:endParaRPr lang="en-US" sz="1800"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Supporting Material</a:t>
            </a:r>
          </a:p>
          <a:p>
            <a:pPr fontAlgn="base">
              <a:spcBef>
                <a:spcPct val="0"/>
              </a:spcBef>
              <a:spcAft>
                <a:spcPct val="0"/>
              </a:spcAft>
            </a:pPr>
            <a:endParaRPr lang="en-US" dirty="0">
              <a:solidFill>
                <a:srgbClr val="000000"/>
              </a:solidFill>
            </a:endParaRPr>
          </a:p>
          <a:p>
            <a:pPr fontAlgn="base">
              <a:spcBef>
                <a:spcPct val="0"/>
              </a:spcBef>
              <a:spcAft>
                <a:spcPct val="0"/>
              </a:spcAft>
            </a:pPr>
            <a:endParaRPr lang="en-US" dirty="0">
              <a:solidFill>
                <a:srgbClr val="000000"/>
              </a:solidFill>
            </a:endParaRPr>
          </a:p>
        </p:txBody>
      </p:sp>
      <p:sp>
        <p:nvSpPr>
          <p:cNvPr id="8" name="Title 1"/>
          <p:cNvSpPr txBox="1">
            <a:spLocks/>
          </p:cNvSpPr>
          <p:nvPr/>
        </p:nvSpPr>
        <p:spPr>
          <a:xfrm>
            <a:off x="0" y="0"/>
            <a:ext cx="9144000" cy="990600"/>
          </a:xfrm>
          <a:prstGeom prst="rect">
            <a:avLst/>
          </a:prstGeom>
        </p:spPr>
        <p:txBody>
          <a:bodyPr anchor="b" anchorCtr="0"/>
          <a:lstStyle/>
          <a:p>
            <a:pPr fontAlgn="base">
              <a:spcBef>
                <a:spcPct val="0"/>
              </a:spcBef>
              <a:spcAft>
                <a:spcPct val="0"/>
              </a:spcAft>
              <a:defRPr/>
            </a:pPr>
            <a:r>
              <a:rPr lang="en-US" sz="3600" b="1" dirty="0" smtClean="0"/>
              <a:t>Accident Analysis </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729486575"/>
              </p:ext>
            </p:extLst>
          </p:nvPr>
        </p:nvGraphicFramePr>
        <p:xfrm>
          <a:off x="237964" y="1524000"/>
          <a:ext cx="8668072" cy="1463040"/>
        </p:xfrm>
        <a:graphic>
          <a:graphicData uri="http://schemas.openxmlformats.org/drawingml/2006/table">
            <a:tbl>
              <a:tblPr>
                <a:effectLst/>
                <a:tableStyleId>{5C22544A-7EE6-4342-B048-85BDC9FD1C3A}</a:tableStyleId>
              </a:tblPr>
              <a:tblGrid>
                <a:gridCol w="1083509"/>
                <a:gridCol w="1083509"/>
                <a:gridCol w="1083509"/>
                <a:gridCol w="1083509"/>
                <a:gridCol w="1083509"/>
                <a:gridCol w="1083509"/>
                <a:gridCol w="1083509"/>
                <a:gridCol w="1083509"/>
              </a:tblGrid>
              <a:tr h="216024">
                <a:tc>
                  <a:txBody>
                    <a:bodyPr/>
                    <a:lstStyle/>
                    <a:p>
                      <a:r>
                        <a:rPr lang="en-US" dirty="0" smtClean="0">
                          <a:solidFill>
                            <a:schemeClr val="tx1"/>
                          </a:solidFill>
                        </a:rPr>
                        <a:t>2.1.1.1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2.1.1.2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2.1.1.3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2.1.1.4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2.1.1.5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2.1.1.6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2.1.1.7</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2.1.1.8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r>
                        <a:rPr lang="en-US" dirty="0" smtClean="0">
                          <a:solidFill>
                            <a:schemeClr val="tx1"/>
                          </a:solidFill>
                        </a:rPr>
                        <a:t>2.1.1.9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297869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Federal Oversight </a:t>
            </a:r>
            <a:endParaRPr lang="en-US" sz="3200" b="1" dirty="0"/>
          </a:p>
        </p:txBody>
      </p:sp>
      <p:sp>
        <p:nvSpPr>
          <p:cNvPr id="3" name="Content Placeholder 2"/>
          <p:cNvSpPr>
            <a:spLocks noGrp="1"/>
          </p:cNvSpPr>
          <p:nvPr>
            <p:ph idx="1"/>
          </p:nvPr>
        </p:nvSpPr>
        <p:spPr/>
        <p:txBody>
          <a:bodyPr>
            <a:normAutofit fontScale="77500" lnSpcReduction="20000"/>
          </a:bodyPr>
          <a:lstStyle/>
          <a:p>
            <a:r>
              <a:rPr lang="en-US" dirty="0"/>
              <a:t>In the </a:t>
            </a:r>
            <a:r>
              <a:rPr lang="en-US" dirty="0" smtClean="0"/>
              <a:t>U.S.</a:t>
            </a:r>
          </a:p>
          <a:p>
            <a:pPr lvl="1"/>
            <a:r>
              <a:rPr lang="en-US" dirty="0" smtClean="0"/>
              <a:t>104 </a:t>
            </a:r>
            <a:r>
              <a:rPr lang="en-US" dirty="0"/>
              <a:t>commercial nuclear power reactors are licensed to operate </a:t>
            </a:r>
            <a:endParaRPr lang="en-US" dirty="0" smtClean="0"/>
          </a:p>
          <a:p>
            <a:pPr lvl="1"/>
            <a:r>
              <a:rPr lang="en-US" dirty="0" smtClean="0"/>
              <a:t>65 </a:t>
            </a:r>
            <a:r>
              <a:rPr lang="en-US" dirty="0"/>
              <a:t>sites </a:t>
            </a:r>
            <a:endParaRPr lang="en-US" dirty="0" smtClean="0"/>
          </a:p>
          <a:p>
            <a:pPr lvl="1"/>
            <a:r>
              <a:rPr lang="en-US" dirty="0" smtClean="0"/>
              <a:t>31 </a:t>
            </a:r>
            <a:r>
              <a:rPr lang="en-US" dirty="0"/>
              <a:t>States</a:t>
            </a:r>
            <a:r>
              <a:rPr lang="en-US" dirty="0" smtClean="0"/>
              <a:t>.</a:t>
            </a:r>
          </a:p>
          <a:p>
            <a:r>
              <a:rPr lang="en-US" dirty="0"/>
              <a:t>O</a:t>
            </a:r>
            <a:r>
              <a:rPr lang="en-US" dirty="0" smtClean="0"/>
              <a:t>nsite </a:t>
            </a:r>
            <a:r>
              <a:rPr lang="en-US" dirty="0"/>
              <a:t>and offsite emergency plans </a:t>
            </a:r>
            <a:r>
              <a:rPr lang="en-US" dirty="0" smtClean="0"/>
              <a:t> </a:t>
            </a:r>
          </a:p>
          <a:p>
            <a:r>
              <a:rPr lang="en-US" dirty="0" smtClean="0"/>
              <a:t>Shared </a:t>
            </a:r>
            <a:r>
              <a:rPr lang="en-US" dirty="0"/>
              <a:t>by the NRC and Federal Emergency Management Agency (FEMA). </a:t>
            </a:r>
            <a:endParaRPr lang="en-US" dirty="0" smtClean="0"/>
          </a:p>
          <a:p>
            <a:pPr lvl="1"/>
            <a:r>
              <a:rPr lang="en-US" dirty="0" smtClean="0"/>
              <a:t>facilitated </a:t>
            </a:r>
            <a:r>
              <a:rPr lang="en-US" dirty="0"/>
              <a:t>through a Memorandum of Understanding (MOU). </a:t>
            </a:r>
            <a:endParaRPr lang="en-US" dirty="0" smtClean="0"/>
          </a:p>
          <a:p>
            <a:pPr lvl="1"/>
            <a:r>
              <a:rPr lang="en-US" dirty="0" smtClean="0"/>
              <a:t>The </a:t>
            </a:r>
            <a:r>
              <a:rPr lang="en-US" dirty="0"/>
              <a:t>MOU is responsive to the President's decision of December 7, </a:t>
            </a:r>
            <a:r>
              <a:rPr lang="en-US" dirty="0" smtClean="0"/>
              <a:t>1979: </a:t>
            </a:r>
          </a:p>
          <a:p>
            <a:pPr lvl="2"/>
            <a:r>
              <a:rPr lang="en-US" dirty="0" smtClean="0"/>
              <a:t>FEMA--  lead </a:t>
            </a:r>
            <a:r>
              <a:rPr lang="en-US" dirty="0"/>
              <a:t>in overseeing offsite planning and response, </a:t>
            </a:r>
            <a:endParaRPr lang="en-US" dirty="0" smtClean="0"/>
          </a:p>
          <a:p>
            <a:pPr lvl="2"/>
            <a:r>
              <a:rPr lang="en-US" dirty="0" smtClean="0"/>
              <a:t>NRC </a:t>
            </a:r>
            <a:r>
              <a:rPr lang="en-US" dirty="0"/>
              <a:t>assist </a:t>
            </a:r>
            <a:r>
              <a:rPr lang="en-US" dirty="0" smtClean="0"/>
              <a:t>FEMA. </a:t>
            </a:r>
          </a:p>
        </p:txBody>
      </p:sp>
    </p:spTree>
    <p:extLst>
      <p:ext uri="{BB962C8B-B14F-4D97-AF65-F5344CB8AC3E}">
        <p14:creationId xmlns:p14="http://schemas.microsoft.com/office/powerpoint/2010/main" val="2297206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Federal Oversight </a:t>
            </a:r>
          </a:p>
        </p:txBody>
      </p:sp>
      <p:sp>
        <p:nvSpPr>
          <p:cNvPr id="3" name="Content Placeholder 2"/>
          <p:cNvSpPr>
            <a:spLocks noGrp="1"/>
          </p:cNvSpPr>
          <p:nvPr>
            <p:ph idx="1"/>
          </p:nvPr>
        </p:nvSpPr>
        <p:spPr/>
        <p:txBody>
          <a:bodyPr>
            <a:normAutofit/>
          </a:bodyPr>
          <a:lstStyle/>
          <a:p>
            <a:r>
              <a:rPr lang="en-US" sz="2400" dirty="0" smtClean="0"/>
              <a:t>Reactor </a:t>
            </a:r>
            <a:r>
              <a:rPr lang="en-US" sz="2400" dirty="0"/>
              <a:t>Oversight </a:t>
            </a:r>
            <a:r>
              <a:rPr lang="en-US" sz="2400" dirty="0" smtClean="0"/>
              <a:t>Process: </a:t>
            </a:r>
          </a:p>
          <a:p>
            <a:pPr lvl="1">
              <a:lnSpc>
                <a:spcPct val="150000"/>
              </a:lnSpc>
            </a:pPr>
            <a:r>
              <a:rPr lang="en-US" sz="2400" dirty="0" smtClean="0"/>
              <a:t>NRC reviews </a:t>
            </a:r>
            <a:r>
              <a:rPr lang="en-US" sz="2400" dirty="0"/>
              <a:t>emergency planning procedures and training. </a:t>
            </a:r>
            <a:endParaRPr lang="en-US" sz="2400" dirty="0" smtClean="0"/>
          </a:p>
          <a:p>
            <a:pPr lvl="2">
              <a:lnSpc>
                <a:spcPct val="150000"/>
              </a:lnSpc>
            </a:pPr>
            <a:r>
              <a:rPr lang="en-US" dirty="0" smtClean="0"/>
              <a:t>Regular drills </a:t>
            </a:r>
          </a:p>
          <a:p>
            <a:pPr lvl="2">
              <a:lnSpc>
                <a:spcPct val="150000"/>
              </a:lnSpc>
            </a:pPr>
            <a:r>
              <a:rPr lang="en-US" dirty="0"/>
              <a:t>E</a:t>
            </a:r>
            <a:r>
              <a:rPr lang="en-US" dirty="0" smtClean="0"/>
              <a:t>xercises </a:t>
            </a:r>
          </a:p>
          <a:p>
            <a:pPr lvl="1">
              <a:lnSpc>
                <a:spcPct val="150000"/>
              </a:lnSpc>
            </a:pPr>
            <a:r>
              <a:rPr lang="en-US" sz="2400" dirty="0" smtClean="0"/>
              <a:t>Each </a:t>
            </a:r>
            <a:r>
              <a:rPr lang="en-US" sz="2400" dirty="0"/>
              <a:t>plant owner is required to exercise its emergency plan </a:t>
            </a:r>
            <a:r>
              <a:rPr lang="en-US" sz="2400" dirty="0" smtClean="0"/>
              <a:t>once </a:t>
            </a:r>
            <a:r>
              <a:rPr lang="en-US" sz="2400" dirty="0"/>
              <a:t>every two </a:t>
            </a:r>
            <a:r>
              <a:rPr lang="en-US" sz="2400" dirty="0" smtClean="0"/>
              <a:t>years</a:t>
            </a:r>
          </a:p>
          <a:p>
            <a:pPr lvl="1">
              <a:lnSpc>
                <a:spcPct val="150000"/>
              </a:lnSpc>
            </a:pPr>
            <a:r>
              <a:rPr lang="en-US" sz="2400" dirty="0" smtClean="0"/>
              <a:t> Regular self-testing of emergency plans</a:t>
            </a:r>
            <a:endParaRPr lang="en-US" sz="2400" dirty="0"/>
          </a:p>
        </p:txBody>
      </p:sp>
    </p:spTree>
    <p:extLst>
      <p:ext uri="{BB962C8B-B14F-4D97-AF65-F5344CB8AC3E}">
        <p14:creationId xmlns:p14="http://schemas.microsoft.com/office/powerpoint/2010/main" val="1996463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Final Safety Analysis Report</a:t>
            </a:r>
            <a:br>
              <a:rPr lang="en-US" sz="3200" b="1" dirty="0"/>
            </a:br>
            <a:endParaRPr lang="en-US" sz="3200" dirty="0"/>
          </a:p>
        </p:txBody>
      </p:sp>
      <p:sp>
        <p:nvSpPr>
          <p:cNvPr id="3" name="Content Placeholder 2"/>
          <p:cNvSpPr>
            <a:spLocks noGrp="1"/>
          </p:cNvSpPr>
          <p:nvPr>
            <p:ph idx="1"/>
          </p:nvPr>
        </p:nvSpPr>
        <p:spPr/>
        <p:txBody>
          <a:bodyPr>
            <a:normAutofit fontScale="92500" lnSpcReduction="10000"/>
          </a:bodyPr>
          <a:lstStyle/>
          <a:p>
            <a:pPr>
              <a:lnSpc>
                <a:spcPct val="150000"/>
              </a:lnSpc>
            </a:pPr>
            <a:r>
              <a:rPr lang="en-US" sz="2400" dirty="0" smtClean="0"/>
              <a:t>FSAR is provided by applicant</a:t>
            </a:r>
          </a:p>
          <a:p>
            <a:pPr>
              <a:lnSpc>
                <a:spcPct val="150000"/>
              </a:lnSpc>
            </a:pPr>
            <a:r>
              <a:rPr lang="en-US" sz="2400" dirty="0" smtClean="0"/>
              <a:t>Supports  </a:t>
            </a:r>
            <a:r>
              <a:rPr lang="en-US" sz="2400" dirty="0"/>
              <a:t>the NRC's approval and certification of the standard U.S. EPR design, </a:t>
            </a:r>
            <a:endParaRPr lang="en-US" sz="2400" dirty="0" smtClean="0"/>
          </a:p>
          <a:p>
            <a:pPr>
              <a:lnSpc>
                <a:spcPct val="150000"/>
              </a:lnSpc>
            </a:pPr>
            <a:r>
              <a:rPr lang="en-US" sz="2400" dirty="0" smtClean="0"/>
              <a:t>Divided </a:t>
            </a:r>
            <a:r>
              <a:rPr lang="en-US" sz="2400" dirty="0"/>
              <a:t>into two parts (called "tiers"):</a:t>
            </a:r>
          </a:p>
          <a:p>
            <a:pPr lvl="1">
              <a:lnSpc>
                <a:spcPct val="150000"/>
              </a:lnSpc>
            </a:pPr>
            <a:r>
              <a:rPr lang="en-US" sz="2000" dirty="0"/>
              <a:t>The Tier 1 </a:t>
            </a:r>
            <a:r>
              <a:rPr lang="en-US" sz="2000" dirty="0" smtClean="0"/>
              <a:t>material :</a:t>
            </a:r>
          </a:p>
          <a:p>
            <a:pPr lvl="2">
              <a:lnSpc>
                <a:spcPct val="150000"/>
              </a:lnSpc>
            </a:pPr>
            <a:r>
              <a:rPr lang="en-US" sz="1800" dirty="0" smtClean="0"/>
              <a:t>high-level </a:t>
            </a:r>
            <a:r>
              <a:rPr lang="en-US" sz="1800" dirty="0"/>
              <a:t>information on the plant design. </a:t>
            </a:r>
            <a:endParaRPr lang="en-US" sz="1800" dirty="0" smtClean="0"/>
          </a:p>
          <a:p>
            <a:pPr lvl="1">
              <a:lnSpc>
                <a:spcPct val="150000"/>
              </a:lnSpc>
            </a:pPr>
            <a:endParaRPr lang="en-US" sz="2000" dirty="0"/>
          </a:p>
          <a:p>
            <a:pPr lvl="1">
              <a:lnSpc>
                <a:spcPct val="150000"/>
              </a:lnSpc>
            </a:pPr>
            <a:r>
              <a:rPr lang="en-US" sz="2000" dirty="0"/>
              <a:t>The </a:t>
            </a:r>
            <a:r>
              <a:rPr lang="en-US" sz="2000" dirty="0" smtClean="0"/>
              <a:t>Tier </a:t>
            </a:r>
            <a:r>
              <a:rPr lang="en-US" sz="2000" dirty="0"/>
              <a:t>2 document </a:t>
            </a:r>
            <a:r>
              <a:rPr lang="en-US" sz="2000" dirty="0" smtClean="0"/>
              <a:t>:</a:t>
            </a:r>
          </a:p>
          <a:p>
            <a:pPr lvl="2">
              <a:lnSpc>
                <a:spcPct val="150000"/>
              </a:lnSpc>
            </a:pPr>
            <a:r>
              <a:rPr lang="en-US" sz="1800" dirty="0" smtClean="0"/>
              <a:t>more-detailed </a:t>
            </a:r>
            <a:r>
              <a:rPr lang="en-US" sz="1800" dirty="0"/>
              <a:t>information on the plant design. </a:t>
            </a:r>
          </a:p>
          <a:p>
            <a:pPr marL="0" indent="0">
              <a:buNone/>
            </a:pPr>
            <a:endParaRPr lang="en-US" sz="2400" dirty="0"/>
          </a:p>
        </p:txBody>
      </p:sp>
    </p:spTree>
    <p:extLst>
      <p:ext uri="{BB962C8B-B14F-4D97-AF65-F5344CB8AC3E}">
        <p14:creationId xmlns:p14="http://schemas.microsoft.com/office/powerpoint/2010/main" val="754324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Accident </a:t>
            </a:r>
            <a:r>
              <a:rPr lang="en-US" sz="3200" b="1" dirty="0" smtClean="0"/>
              <a:t>management </a:t>
            </a:r>
            <a:endParaRPr lang="en-US" sz="3200" b="1" dirty="0"/>
          </a:p>
        </p:txBody>
      </p:sp>
      <p:sp>
        <p:nvSpPr>
          <p:cNvPr id="3" name="Content Placeholder 2"/>
          <p:cNvSpPr>
            <a:spLocks noGrp="1"/>
          </p:cNvSpPr>
          <p:nvPr>
            <p:ph idx="1"/>
          </p:nvPr>
        </p:nvSpPr>
        <p:spPr/>
        <p:txBody>
          <a:bodyPr>
            <a:normAutofit/>
          </a:bodyPr>
          <a:lstStyle/>
          <a:p>
            <a:pPr marL="0" indent="0">
              <a:buNone/>
            </a:pPr>
            <a:r>
              <a:rPr lang="en-US" sz="2400" dirty="0" smtClean="0"/>
              <a:t>1. set </a:t>
            </a:r>
            <a:r>
              <a:rPr lang="en-US" sz="2400" dirty="0"/>
              <a:t>of actions during </a:t>
            </a:r>
            <a:r>
              <a:rPr lang="en-US" sz="2400" dirty="0" smtClean="0"/>
              <a:t>the evolution </a:t>
            </a:r>
            <a:r>
              <a:rPr lang="en-US" sz="2400" dirty="0"/>
              <a:t>of a beyond design basis accident:</a:t>
            </a:r>
          </a:p>
          <a:p>
            <a:pPr marL="400050" lvl="1" indent="0">
              <a:buNone/>
            </a:pPr>
            <a:r>
              <a:rPr lang="en-US" sz="2400" dirty="0"/>
              <a:t>(</a:t>
            </a:r>
            <a:r>
              <a:rPr lang="en-US" sz="2000" dirty="0"/>
              <a:t>a) To prevent the escalation of the event into a severe accident;</a:t>
            </a:r>
          </a:p>
          <a:p>
            <a:pPr marL="400050" lvl="1" indent="0">
              <a:buNone/>
            </a:pPr>
            <a:r>
              <a:rPr lang="en-US" sz="2000" dirty="0"/>
              <a:t>(b) To mitigate the consequences of a severe accident;</a:t>
            </a:r>
          </a:p>
          <a:p>
            <a:pPr marL="400050" lvl="1" indent="0">
              <a:buNone/>
            </a:pPr>
            <a:r>
              <a:rPr lang="en-US" sz="2000" dirty="0"/>
              <a:t>(c) To achieve a long term safe stable </a:t>
            </a:r>
            <a:r>
              <a:rPr lang="en-US" sz="2000" dirty="0" smtClean="0"/>
              <a:t>state.</a:t>
            </a:r>
          </a:p>
          <a:p>
            <a:pPr marL="400050" lvl="1" indent="0">
              <a:buNone/>
            </a:pPr>
            <a:endParaRPr lang="en-US" sz="2000" dirty="0"/>
          </a:p>
          <a:p>
            <a:pPr marL="0" indent="0">
              <a:buNone/>
            </a:pPr>
            <a:r>
              <a:rPr lang="en-US" sz="2400" dirty="0" smtClean="0"/>
              <a:t>2.</a:t>
            </a:r>
            <a:r>
              <a:rPr lang="en-US" sz="2400" b="1" dirty="0" smtClean="0"/>
              <a:t> </a:t>
            </a:r>
            <a:r>
              <a:rPr lang="en-US" sz="2400" b="1" dirty="0"/>
              <a:t>severe accident </a:t>
            </a:r>
            <a:r>
              <a:rPr lang="en-US" sz="2400" b="1" dirty="0" smtClean="0"/>
              <a:t>management: </a:t>
            </a:r>
            <a:endParaRPr lang="en-US" sz="2400" b="1" dirty="0"/>
          </a:p>
          <a:p>
            <a:pPr marL="0" indent="0">
              <a:buNone/>
            </a:pPr>
            <a:r>
              <a:rPr lang="en-US" sz="2400" dirty="0" smtClean="0"/>
              <a:t> </a:t>
            </a:r>
            <a:r>
              <a:rPr lang="en-US" sz="2400" dirty="0"/>
              <a:t>mitigate the consequences of </a:t>
            </a:r>
            <a:r>
              <a:rPr lang="en-US" sz="2400" dirty="0" smtClean="0"/>
              <a:t>a severe accident</a:t>
            </a:r>
          </a:p>
          <a:p>
            <a:pPr marL="0" indent="0">
              <a:buNone/>
            </a:pPr>
            <a:endParaRPr lang="en-US" sz="2400" dirty="0" smtClean="0"/>
          </a:p>
          <a:p>
            <a:pPr marL="0" indent="0">
              <a:buNone/>
            </a:pPr>
            <a:r>
              <a:rPr lang="en-US" sz="2400" dirty="0" smtClean="0"/>
              <a:t>Accident management </a:t>
            </a:r>
            <a:r>
              <a:rPr lang="en-US" sz="2400" dirty="0"/>
              <a:t>is essential to ensure effective </a:t>
            </a:r>
            <a:r>
              <a:rPr lang="en-US" sz="2400" dirty="0" smtClean="0"/>
              <a:t>defense </a:t>
            </a:r>
            <a:r>
              <a:rPr lang="en-US" sz="2400" dirty="0"/>
              <a:t>in </a:t>
            </a:r>
            <a:r>
              <a:rPr lang="en-US" sz="2400" dirty="0" smtClean="0"/>
              <a:t>depth</a:t>
            </a:r>
            <a:endParaRPr lang="en-US" sz="2400" dirty="0"/>
          </a:p>
        </p:txBody>
      </p:sp>
    </p:spTree>
    <p:extLst>
      <p:ext uri="{BB962C8B-B14F-4D97-AF65-F5344CB8AC3E}">
        <p14:creationId xmlns:p14="http://schemas.microsoft.com/office/powerpoint/2010/main" val="1418569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Emergency Planning Zones </a:t>
            </a:r>
            <a:endParaRPr lang="en-US" sz="3200" b="1" dirty="0"/>
          </a:p>
        </p:txBody>
      </p:sp>
      <p:sp>
        <p:nvSpPr>
          <p:cNvPr id="3" name="Content Placeholder 2"/>
          <p:cNvSpPr>
            <a:spLocks noGrp="1"/>
          </p:cNvSpPr>
          <p:nvPr>
            <p:ph idx="1"/>
          </p:nvPr>
        </p:nvSpPr>
        <p:spPr/>
        <p:txBody>
          <a:bodyPr>
            <a:normAutofit/>
          </a:bodyPr>
          <a:lstStyle/>
          <a:p>
            <a:r>
              <a:rPr lang="en-US" sz="2400" dirty="0" smtClean="0"/>
              <a:t>NRC </a:t>
            </a:r>
            <a:r>
              <a:rPr lang="en-US" sz="2400" dirty="0"/>
              <a:t>defines </a:t>
            </a:r>
            <a:r>
              <a:rPr lang="en-US" sz="2400" b="1" dirty="0"/>
              <a:t>two </a:t>
            </a:r>
            <a:r>
              <a:rPr lang="en-US" sz="2400" b="1" dirty="0" smtClean="0"/>
              <a:t>EPZ </a:t>
            </a:r>
            <a:r>
              <a:rPr lang="en-US" sz="2400" dirty="0" smtClean="0"/>
              <a:t>around </a:t>
            </a:r>
            <a:r>
              <a:rPr lang="en-US" sz="2400" dirty="0"/>
              <a:t>each nuclear power plant. </a:t>
            </a:r>
            <a:endParaRPr lang="en-US" sz="2400" dirty="0" smtClean="0"/>
          </a:p>
          <a:p>
            <a:endParaRPr lang="en-US" sz="2400" dirty="0" smtClean="0"/>
          </a:p>
          <a:p>
            <a:pPr lvl="1"/>
            <a:r>
              <a:rPr lang="en-US" sz="2400" dirty="0" smtClean="0"/>
              <a:t>The </a:t>
            </a:r>
            <a:r>
              <a:rPr lang="en-US" sz="2400" dirty="0"/>
              <a:t>plume exposure pathway EPZ extends about 10 miles </a:t>
            </a:r>
            <a:r>
              <a:rPr lang="en-US" sz="2400" dirty="0" smtClean="0"/>
              <a:t>in </a:t>
            </a:r>
            <a:r>
              <a:rPr lang="en-US" sz="2400" dirty="0"/>
              <a:t>radius around a plant. </a:t>
            </a:r>
            <a:endParaRPr lang="en-US" sz="2400" dirty="0" smtClean="0"/>
          </a:p>
          <a:p>
            <a:pPr lvl="2"/>
            <a:r>
              <a:rPr lang="en-US" sz="2000" dirty="0" smtClean="0"/>
              <a:t>Exposure and </a:t>
            </a:r>
            <a:r>
              <a:rPr lang="en-US" sz="2000" dirty="0"/>
              <a:t>inhalation</a:t>
            </a:r>
            <a:r>
              <a:rPr lang="en-US" sz="2000" dirty="0" smtClean="0"/>
              <a:t> </a:t>
            </a:r>
            <a:r>
              <a:rPr lang="en-US" sz="2000" dirty="0"/>
              <a:t>of the public </a:t>
            </a:r>
            <a:r>
              <a:rPr lang="en-US" sz="2000" dirty="0" smtClean="0"/>
              <a:t>to airborne radioactive contamination.</a:t>
            </a:r>
          </a:p>
          <a:p>
            <a:pPr marL="914400" lvl="2" indent="0">
              <a:buNone/>
            </a:pPr>
            <a:r>
              <a:rPr lang="en-US" sz="2000" dirty="0" smtClean="0"/>
              <a:t> </a:t>
            </a:r>
          </a:p>
          <a:p>
            <a:pPr lvl="1"/>
            <a:r>
              <a:rPr lang="en-US" sz="2400" dirty="0" smtClean="0"/>
              <a:t>The </a:t>
            </a:r>
            <a:r>
              <a:rPr lang="en-US" sz="2400" dirty="0"/>
              <a:t>ingestion pathway EPZ extends about 50 miles in radius around a plant. </a:t>
            </a:r>
            <a:endParaRPr lang="en-US" sz="2400" dirty="0" smtClean="0"/>
          </a:p>
          <a:p>
            <a:pPr lvl="2"/>
            <a:r>
              <a:rPr lang="en-US" sz="2000" dirty="0" smtClean="0"/>
              <a:t>ingestion </a:t>
            </a:r>
            <a:r>
              <a:rPr lang="en-US" sz="2000" dirty="0"/>
              <a:t>of food and liquid that is contaminated by radioactivity.</a:t>
            </a:r>
          </a:p>
          <a:p>
            <a:endParaRPr lang="en-US" dirty="0"/>
          </a:p>
        </p:txBody>
      </p:sp>
    </p:spTree>
    <p:extLst>
      <p:ext uri="{BB962C8B-B14F-4D97-AF65-F5344CB8AC3E}">
        <p14:creationId xmlns:p14="http://schemas.microsoft.com/office/powerpoint/2010/main" val="2691456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Protective Actions</a:t>
            </a:r>
            <a:br>
              <a:rPr lang="en-US" sz="3200" b="1" dirty="0"/>
            </a:br>
            <a:endParaRPr lang="en-US" sz="3200" dirty="0"/>
          </a:p>
        </p:txBody>
      </p:sp>
      <p:sp>
        <p:nvSpPr>
          <p:cNvPr id="3" name="Content Placeholder 2"/>
          <p:cNvSpPr>
            <a:spLocks noGrp="1"/>
          </p:cNvSpPr>
          <p:nvPr>
            <p:ph idx="1"/>
          </p:nvPr>
        </p:nvSpPr>
        <p:spPr/>
        <p:txBody>
          <a:bodyPr>
            <a:noAutofit/>
          </a:bodyPr>
          <a:lstStyle/>
          <a:p>
            <a:r>
              <a:rPr lang="en-US" sz="2400" dirty="0" smtClean="0"/>
              <a:t>The </a:t>
            </a:r>
            <a:r>
              <a:rPr lang="en-US" sz="2400" dirty="0"/>
              <a:t>NRC's regulations are </a:t>
            </a:r>
            <a:r>
              <a:rPr lang="en-US" sz="2400" dirty="0" smtClean="0"/>
              <a:t>designed: </a:t>
            </a:r>
          </a:p>
          <a:p>
            <a:pPr lvl="1"/>
            <a:r>
              <a:rPr lang="en-US" sz="2400" dirty="0" smtClean="0"/>
              <a:t> </a:t>
            </a:r>
            <a:r>
              <a:rPr lang="en-US" sz="2400" dirty="0"/>
              <a:t>to mitigate accident consequences </a:t>
            </a:r>
          </a:p>
          <a:p>
            <a:pPr lvl="1"/>
            <a:r>
              <a:rPr lang="en-US" sz="2400" dirty="0" smtClean="0"/>
              <a:t> to minimize </a:t>
            </a:r>
            <a:r>
              <a:rPr lang="en-US" sz="2400" dirty="0"/>
              <a:t>radiation exposure </a:t>
            </a:r>
            <a:endParaRPr lang="en-US" sz="2400" dirty="0" smtClean="0"/>
          </a:p>
          <a:p>
            <a:pPr lvl="1"/>
            <a:endParaRPr lang="en-US" sz="2400" dirty="0" smtClean="0"/>
          </a:p>
          <a:p>
            <a:r>
              <a:rPr lang="en-US" sz="2400" dirty="0" smtClean="0"/>
              <a:t>When </a:t>
            </a:r>
            <a:r>
              <a:rPr lang="en-US" sz="2400" dirty="0"/>
              <a:t>a radiological emergency occurs, nuclear power </a:t>
            </a:r>
            <a:r>
              <a:rPr lang="en-US" sz="2400" dirty="0" smtClean="0"/>
              <a:t>plant:</a:t>
            </a:r>
          </a:p>
          <a:p>
            <a:pPr lvl="1" indent="-342900"/>
            <a:r>
              <a:rPr lang="en-US" sz="2000" dirty="0" smtClean="0"/>
              <a:t>evaluate </a:t>
            </a:r>
            <a:r>
              <a:rPr lang="en-US" sz="2000" dirty="0"/>
              <a:t>plant conditions </a:t>
            </a:r>
          </a:p>
          <a:p>
            <a:pPr lvl="1" indent="-342900"/>
            <a:r>
              <a:rPr lang="en-US" sz="2000" dirty="0" smtClean="0"/>
              <a:t>make </a:t>
            </a:r>
            <a:r>
              <a:rPr lang="en-US" sz="2000" dirty="0"/>
              <a:t>protective action </a:t>
            </a:r>
            <a:r>
              <a:rPr lang="en-US" sz="2000" dirty="0" smtClean="0"/>
              <a:t>recommendations.</a:t>
            </a:r>
          </a:p>
          <a:p>
            <a:pPr lvl="1" indent="-342900"/>
            <a:r>
              <a:rPr lang="en-US" sz="2000" dirty="0" smtClean="0"/>
              <a:t>the </a:t>
            </a:r>
            <a:r>
              <a:rPr lang="en-US" sz="2000" dirty="0"/>
              <a:t>state or local government agencies are responsible for making decisions on the actions </a:t>
            </a:r>
            <a:endParaRPr lang="en-US" sz="2000" dirty="0" smtClean="0"/>
          </a:p>
        </p:txBody>
      </p:sp>
    </p:spTree>
    <p:extLst>
      <p:ext uri="{BB962C8B-B14F-4D97-AF65-F5344CB8AC3E}">
        <p14:creationId xmlns:p14="http://schemas.microsoft.com/office/powerpoint/2010/main" val="3623809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Protective Actions</a:t>
            </a:r>
            <a:endParaRPr lang="en-US" sz="3200" dirty="0"/>
          </a:p>
        </p:txBody>
      </p:sp>
      <p:sp>
        <p:nvSpPr>
          <p:cNvPr id="3" name="Content Placeholder 2"/>
          <p:cNvSpPr>
            <a:spLocks noGrp="1"/>
          </p:cNvSpPr>
          <p:nvPr>
            <p:ph idx="1"/>
          </p:nvPr>
        </p:nvSpPr>
        <p:spPr/>
        <p:txBody>
          <a:bodyPr>
            <a:normAutofit/>
          </a:bodyPr>
          <a:lstStyle/>
          <a:p>
            <a:pPr marL="0" indent="0">
              <a:buNone/>
            </a:pPr>
            <a:r>
              <a:rPr lang="en-US" sz="2600" dirty="0"/>
              <a:t>Factors that affect protective action decisions </a:t>
            </a:r>
            <a:r>
              <a:rPr lang="en-US" sz="2600" dirty="0" smtClean="0"/>
              <a:t>include:</a:t>
            </a:r>
          </a:p>
          <a:p>
            <a:pPr marL="0" indent="0">
              <a:buNone/>
            </a:pPr>
            <a:r>
              <a:rPr lang="en-US" sz="2600" dirty="0" smtClean="0"/>
              <a:t> </a:t>
            </a:r>
            <a:endParaRPr lang="en-US" sz="2600" dirty="0"/>
          </a:p>
          <a:p>
            <a:pPr marL="914400" lvl="1" indent="-514350">
              <a:buFont typeface="+mj-lt"/>
              <a:buAutoNum type="arabicPeriod"/>
            </a:pPr>
            <a:r>
              <a:rPr lang="en-US" sz="2400" dirty="0"/>
              <a:t>plant conditions, </a:t>
            </a:r>
          </a:p>
          <a:p>
            <a:pPr marL="914400" lvl="1" indent="-514350">
              <a:buFont typeface="+mj-lt"/>
              <a:buAutoNum type="arabicPeriod"/>
            </a:pPr>
            <a:r>
              <a:rPr lang="en-US" sz="2400" dirty="0"/>
              <a:t>competing events, </a:t>
            </a:r>
          </a:p>
          <a:p>
            <a:pPr marL="914400" lvl="1" indent="-514350">
              <a:buFont typeface="+mj-lt"/>
              <a:buAutoNum type="arabicPeriod"/>
            </a:pPr>
            <a:r>
              <a:rPr lang="en-US" sz="2400" dirty="0"/>
              <a:t>weather,</a:t>
            </a:r>
          </a:p>
          <a:p>
            <a:pPr marL="914400" lvl="1" indent="-514350">
              <a:buFont typeface="+mj-lt"/>
              <a:buAutoNum type="arabicPeriod"/>
            </a:pPr>
            <a:r>
              <a:rPr lang="en-US" sz="2400" dirty="0"/>
              <a:t>evacuation times, </a:t>
            </a:r>
          </a:p>
          <a:p>
            <a:pPr marL="914400" lvl="1" indent="-514350">
              <a:buFont typeface="+mj-lt"/>
              <a:buAutoNum type="arabicPeriod"/>
            </a:pPr>
            <a:r>
              <a:rPr lang="en-US" sz="2400" dirty="0"/>
              <a:t>shelter factors, </a:t>
            </a:r>
          </a:p>
          <a:p>
            <a:pPr marL="914400" lvl="1" indent="-514350">
              <a:buFont typeface="+mj-lt"/>
              <a:buAutoNum type="arabicPeriod"/>
            </a:pPr>
            <a:r>
              <a:rPr lang="en-US" sz="2400" dirty="0"/>
              <a:t>how quickly an incident develops, </a:t>
            </a:r>
          </a:p>
          <a:p>
            <a:pPr marL="914400" lvl="1" indent="-514350">
              <a:buFont typeface="+mj-lt"/>
              <a:buAutoNum type="arabicPeriod"/>
            </a:pPr>
            <a:r>
              <a:rPr lang="en-US" sz="2400" dirty="0"/>
              <a:t>how short-lived a release of radiation may be, </a:t>
            </a:r>
          </a:p>
          <a:p>
            <a:pPr marL="914400" lvl="1" indent="-514350">
              <a:buFont typeface="+mj-lt"/>
              <a:buAutoNum type="arabicPeriod"/>
            </a:pPr>
            <a:r>
              <a:rPr lang="en-US" sz="2400" dirty="0"/>
              <a:t>other</a:t>
            </a:r>
          </a:p>
          <a:p>
            <a:pPr marL="914400" lvl="1" indent="-514350">
              <a:buFont typeface="+mj-lt"/>
              <a:buAutoNum type="arabicPeriod"/>
            </a:pPr>
            <a:endParaRPr lang="en-US" dirty="0"/>
          </a:p>
        </p:txBody>
      </p:sp>
    </p:spTree>
    <p:extLst>
      <p:ext uri="{BB962C8B-B14F-4D97-AF65-F5344CB8AC3E}">
        <p14:creationId xmlns:p14="http://schemas.microsoft.com/office/powerpoint/2010/main" val="601607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smtClean="0"/>
              <a:t/>
            </a:r>
            <a:br>
              <a:rPr lang="en-US" sz="2700" b="1" dirty="0" smtClean="0"/>
            </a:br>
            <a:r>
              <a:rPr lang="en-US" sz="3600" b="1" dirty="0" smtClean="0"/>
              <a:t>Evacuation</a:t>
            </a:r>
            <a:r>
              <a:rPr lang="en-US" sz="3600" b="1" dirty="0"/>
              <a:t>, </a:t>
            </a:r>
            <a:r>
              <a:rPr lang="en-US" sz="3600" b="1" dirty="0" smtClean="0"/>
              <a:t>Sheltering </a:t>
            </a:r>
            <a:br>
              <a:rPr lang="en-US" sz="3600" b="1" dirty="0" smtClean="0"/>
            </a:b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Protective measures :</a:t>
            </a:r>
          </a:p>
          <a:p>
            <a:pPr marL="1371600" lvl="2" indent="-174625">
              <a:buFont typeface="+mj-lt"/>
              <a:buAutoNum type="arabicPeriod"/>
            </a:pPr>
            <a:r>
              <a:rPr lang="en-US" dirty="0" smtClean="0"/>
              <a:t>evacuation</a:t>
            </a:r>
            <a:r>
              <a:rPr lang="en-US" dirty="0"/>
              <a:t>, </a:t>
            </a:r>
            <a:endParaRPr lang="en-US" dirty="0" smtClean="0"/>
          </a:p>
          <a:p>
            <a:pPr marL="1371600" lvl="2" indent="-174625">
              <a:buFont typeface="+mj-lt"/>
              <a:buAutoNum type="arabicPeriod"/>
            </a:pPr>
            <a:r>
              <a:rPr lang="en-US" dirty="0" smtClean="0"/>
              <a:t>sheltering</a:t>
            </a:r>
            <a:r>
              <a:rPr lang="en-US" dirty="0"/>
              <a:t>, </a:t>
            </a:r>
            <a:endParaRPr lang="en-US" dirty="0" smtClean="0"/>
          </a:p>
          <a:p>
            <a:pPr marL="1371600" lvl="2" indent="-174625">
              <a:buFont typeface="+mj-lt"/>
              <a:buAutoNum type="arabicPeriod"/>
            </a:pPr>
            <a:r>
              <a:rPr lang="en-US" dirty="0" smtClean="0"/>
              <a:t>the </a:t>
            </a:r>
            <a:r>
              <a:rPr lang="en-US" dirty="0"/>
              <a:t>prophylactic use of potassium iodide (KI), as appropriate. </a:t>
            </a:r>
            <a:endParaRPr lang="en-US" dirty="0" smtClean="0"/>
          </a:p>
          <a:p>
            <a:pPr lvl="1"/>
            <a:r>
              <a:rPr lang="en-US" dirty="0" smtClean="0"/>
              <a:t>Under </a:t>
            </a:r>
            <a:r>
              <a:rPr lang="en-US" dirty="0"/>
              <a:t>most conditions, evacuation may be </a:t>
            </a:r>
            <a:r>
              <a:rPr lang="en-US" dirty="0" smtClean="0"/>
              <a:t>preferred</a:t>
            </a:r>
          </a:p>
          <a:p>
            <a:pPr lvl="1"/>
            <a:r>
              <a:rPr lang="en-US" dirty="0" smtClean="0"/>
              <a:t>Under </a:t>
            </a:r>
            <a:r>
              <a:rPr lang="en-US" dirty="0"/>
              <a:t>some conditions, people may be instructed to take shelter </a:t>
            </a:r>
            <a:endParaRPr lang="en-US" dirty="0" smtClean="0"/>
          </a:p>
          <a:p>
            <a:pPr lvl="1"/>
            <a:r>
              <a:rPr lang="en-US" dirty="0" smtClean="0"/>
              <a:t>sheltering </a:t>
            </a:r>
            <a:r>
              <a:rPr lang="en-US" dirty="0"/>
              <a:t>can significantly reduce a person’s dose </a:t>
            </a:r>
            <a:endParaRPr lang="en-US" dirty="0" smtClean="0"/>
          </a:p>
          <a:p>
            <a:pPr lvl="1"/>
            <a:r>
              <a:rPr lang="en-US" dirty="0" smtClean="0"/>
              <a:t>Evacuations </a:t>
            </a:r>
            <a:r>
              <a:rPr lang="en-US" dirty="0"/>
              <a:t>should be mapped to anticipate the path of the release. </a:t>
            </a:r>
            <a:endParaRPr lang="en-US" dirty="0" smtClean="0"/>
          </a:p>
          <a:p>
            <a:pPr marL="0" indent="0">
              <a:buNone/>
            </a:pPr>
            <a:endParaRPr lang="en-US" dirty="0"/>
          </a:p>
        </p:txBody>
      </p:sp>
    </p:spTree>
    <p:extLst>
      <p:ext uri="{BB962C8B-B14F-4D97-AF65-F5344CB8AC3E}">
        <p14:creationId xmlns:p14="http://schemas.microsoft.com/office/powerpoint/2010/main" val="3876647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Evacuation, </a:t>
            </a:r>
            <a:r>
              <a:rPr lang="en-US" sz="3200" b="1" dirty="0" smtClean="0"/>
              <a:t>Sheltering </a:t>
            </a:r>
            <a:r>
              <a:rPr lang="en-US" sz="3200" b="1" dirty="0"/>
              <a:t/>
            </a:r>
            <a:br>
              <a:rPr lang="en-US" sz="3200" b="1" dirty="0"/>
            </a:br>
            <a:endParaRPr lang="en-US" sz="3200" dirty="0"/>
          </a:p>
        </p:txBody>
      </p:sp>
      <p:sp>
        <p:nvSpPr>
          <p:cNvPr id="3" name="Content Placeholder 2"/>
          <p:cNvSpPr>
            <a:spLocks noGrp="1"/>
          </p:cNvSpPr>
          <p:nvPr>
            <p:ph idx="1"/>
          </p:nvPr>
        </p:nvSpPr>
        <p:spPr/>
        <p:txBody>
          <a:bodyPr>
            <a:normAutofit lnSpcReduction="10000"/>
          </a:bodyPr>
          <a:lstStyle/>
          <a:p>
            <a:r>
              <a:rPr lang="en-US" dirty="0"/>
              <a:t>General Emergency:</a:t>
            </a:r>
          </a:p>
          <a:p>
            <a:pPr lvl="1"/>
            <a:r>
              <a:rPr lang="en-US" dirty="0" smtClean="0"/>
              <a:t>Evacuation: </a:t>
            </a:r>
          </a:p>
          <a:p>
            <a:pPr lvl="2"/>
            <a:r>
              <a:rPr lang="en-US" dirty="0" smtClean="0"/>
              <a:t>a </a:t>
            </a:r>
            <a:r>
              <a:rPr lang="en-US" dirty="0"/>
              <a:t>two-mile ring around the </a:t>
            </a:r>
            <a:r>
              <a:rPr lang="en-US" dirty="0" smtClean="0"/>
              <a:t>plant, </a:t>
            </a:r>
          </a:p>
          <a:p>
            <a:pPr lvl="2"/>
            <a:r>
              <a:rPr lang="en-US" dirty="0" smtClean="0"/>
              <a:t>the </a:t>
            </a:r>
            <a:r>
              <a:rPr lang="en-US" dirty="0"/>
              <a:t>5-mile zone directly downwind </a:t>
            </a:r>
          </a:p>
          <a:p>
            <a:pPr lvl="2"/>
            <a:r>
              <a:rPr lang="en-US" dirty="0" smtClean="0"/>
              <a:t>slightly </a:t>
            </a:r>
            <a:r>
              <a:rPr lang="en-US" dirty="0"/>
              <a:t>to either side of the projected path of the release.  </a:t>
            </a:r>
            <a:endParaRPr lang="en-US" dirty="0" smtClean="0"/>
          </a:p>
          <a:p>
            <a:pPr lvl="2"/>
            <a:r>
              <a:rPr lang="en-US" dirty="0" smtClean="0"/>
              <a:t>Evacuation </a:t>
            </a:r>
            <a:r>
              <a:rPr lang="en-US" dirty="0"/>
              <a:t>beyond 5 miles is assessed as the accident progresses. </a:t>
            </a:r>
            <a:endParaRPr lang="en-US" dirty="0" smtClean="0"/>
          </a:p>
          <a:p>
            <a:pPr lvl="1"/>
            <a:r>
              <a:rPr lang="en-US" dirty="0" smtClean="0"/>
              <a:t>Sheltering:</a:t>
            </a:r>
            <a:endParaRPr lang="en-US" dirty="0"/>
          </a:p>
          <a:p>
            <a:pPr lvl="2"/>
            <a:r>
              <a:rPr lang="en-US" dirty="0"/>
              <a:t>people living in the remainder of the 10-mile </a:t>
            </a:r>
            <a:r>
              <a:rPr lang="en-US" dirty="0" smtClean="0"/>
              <a:t>zone</a:t>
            </a:r>
            <a:endParaRPr lang="en-US" dirty="0"/>
          </a:p>
        </p:txBody>
      </p:sp>
    </p:spTree>
    <p:extLst>
      <p:ext uri="{BB962C8B-B14F-4D97-AF65-F5344CB8AC3E}">
        <p14:creationId xmlns:p14="http://schemas.microsoft.com/office/powerpoint/2010/main" val="1143865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“Keyhole” covering 2-mile radius and downwind sectors</a:t>
            </a:r>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622556"/>
            <a:ext cx="5572125" cy="4244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3697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a:t>Emergency Classification</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r>
              <a:rPr lang="en-US" dirty="0"/>
              <a:t>L</a:t>
            </a:r>
            <a:r>
              <a:rPr lang="en-US" dirty="0" smtClean="0"/>
              <a:t>evel </a:t>
            </a:r>
            <a:r>
              <a:rPr lang="en-US" dirty="0"/>
              <a:t>of risk to the public. </a:t>
            </a:r>
            <a:endParaRPr lang="en-US" dirty="0" smtClean="0"/>
          </a:p>
          <a:p>
            <a:r>
              <a:rPr lang="en-US" dirty="0" smtClean="0"/>
              <a:t>4 emergency classifications:</a:t>
            </a:r>
            <a:endParaRPr lang="en-US" dirty="0"/>
          </a:p>
          <a:p>
            <a:pPr marL="1314450" lvl="2" indent="-514350">
              <a:buFont typeface="+mj-lt"/>
              <a:buAutoNum type="arabicPeriod"/>
            </a:pPr>
            <a:r>
              <a:rPr lang="en-US" b="1" dirty="0"/>
              <a:t>Notification of Unusual Event </a:t>
            </a:r>
          </a:p>
          <a:p>
            <a:pPr marL="1314450" lvl="2" indent="-514350">
              <a:buFont typeface="+mj-lt"/>
              <a:buAutoNum type="arabicPeriod"/>
            </a:pPr>
            <a:r>
              <a:rPr lang="en-US" b="1" dirty="0" smtClean="0"/>
              <a:t>Alert</a:t>
            </a:r>
            <a:r>
              <a:rPr lang="en-US" b="1" dirty="0"/>
              <a:t> </a:t>
            </a:r>
          </a:p>
          <a:p>
            <a:pPr marL="1314450" lvl="2" indent="-514350">
              <a:buFont typeface="+mj-lt"/>
              <a:buAutoNum type="arabicPeriod"/>
            </a:pPr>
            <a:r>
              <a:rPr lang="en-US" b="1" dirty="0" smtClean="0"/>
              <a:t>Site </a:t>
            </a:r>
            <a:r>
              <a:rPr lang="en-US" b="1" dirty="0"/>
              <a:t>Area Emergency </a:t>
            </a:r>
            <a:endParaRPr lang="en-US" dirty="0"/>
          </a:p>
          <a:p>
            <a:pPr marL="1314450" lvl="2" indent="-514350">
              <a:buFont typeface="+mj-lt"/>
              <a:buAutoNum type="arabicPeriod"/>
            </a:pPr>
            <a:r>
              <a:rPr lang="en-US" b="1" dirty="0"/>
              <a:t>General Emergency </a:t>
            </a:r>
            <a:endParaRPr lang="en-US" dirty="0"/>
          </a:p>
        </p:txBody>
      </p:sp>
    </p:spTree>
    <p:extLst>
      <p:ext uri="{BB962C8B-B14F-4D97-AF65-F5344CB8AC3E}">
        <p14:creationId xmlns:p14="http://schemas.microsoft.com/office/powerpoint/2010/main" val="402889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Original </a:t>
            </a:r>
            <a:r>
              <a:rPr lang="en-US" sz="3200" b="1" dirty="0" smtClean="0"/>
              <a:t>and </a:t>
            </a:r>
            <a:r>
              <a:rPr lang="en-US" sz="3200" b="1" dirty="0"/>
              <a:t>revised keyhole following wind shift </a:t>
            </a:r>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804" y="1676399"/>
            <a:ext cx="3811335" cy="35640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1671637"/>
            <a:ext cx="3771900" cy="3568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74157" y="5508402"/>
            <a:ext cx="3290339" cy="369332"/>
          </a:xfrm>
          <a:prstGeom prst="rect">
            <a:avLst/>
          </a:prstGeom>
          <a:noFill/>
        </p:spPr>
        <p:txBody>
          <a:bodyPr wrap="square" rtlCol="0">
            <a:spAutoFit/>
          </a:bodyPr>
          <a:lstStyle/>
          <a:p>
            <a:pPr algn="ctr"/>
            <a:r>
              <a:rPr lang="en-US" b="1" dirty="0" smtClean="0"/>
              <a:t>Original</a:t>
            </a:r>
            <a:endParaRPr lang="en-US" b="1" dirty="0"/>
          </a:p>
        </p:txBody>
      </p:sp>
      <p:sp>
        <p:nvSpPr>
          <p:cNvPr id="8" name="TextBox 7"/>
          <p:cNvSpPr txBox="1"/>
          <p:nvPr/>
        </p:nvSpPr>
        <p:spPr>
          <a:xfrm>
            <a:off x="4888980" y="5502787"/>
            <a:ext cx="3290339" cy="369332"/>
          </a:xfrm>
          <a:prstGeom prst="rect">
            <a:avLst/>
          </a:prstGeom>
          <a:noFill/>
        </p:spPr>
        <p:txBody>
          <a:bodyPr wrap="square" rtlCol="0">
            <a:spAutoFit/>
          </a:bodyPr>
          <a:lstStyle/>
          <a:p>
            <a:pPr algn="ctr"/>
            <a:r>
              <a:rPr lang="en-US" b="1" dirty="0" smtClean="0"/>
              <a:t>Revised </a:t>
            </a:r>
            <a:endParaRPr lang="en-US" b="1" dirty="0"/>
          </a:p>
        </p:txBody>
      </p:sp>
    </p:spTree>
    <p:extLst>
      <p:ext uri="{BB962C8B-B14F-4D97-AF65-F5344CB8AC3E}">
        <p14:creationId xmlns:p14="http://schemas.microsoft.com/office/powerpoint/2010/main" val="883253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Use of Potassium Iodide</a:t>
            </a:r>
            <a:endParaRPr lang="en-US" sz="3200" dirty="0"/>
          </a:p>
        </p:txBody>
      </p:sp>
      <p:sp>
        <p:nvSpPr>
          <p:cNvPr id="3" name="Content Placeholder 2"/>
          <p:cNvSpPr>
            <a:spLocks noGrp="1"/>
          </p:cNvSpPr>
          <p:nvPr>
            <p:ph idx="1"/>
          </p:nvPr>
        </p:nvSpPr>
        <p:spPr/>
        <p:txBody>
          <a:bodyPr>
            <a:normAutofit fontScale="92500" lnSpcReduction="10000"/>
          </a:bodyPr>
          <a:lstStyle/>
          <a:p>
            <a:r>
              <a:rPr lang="en-US" dirty="0" smtClean="0"/>
              <a:t>Another protective </a:t>
            </a:r>
            <a:r>
              <a:rPr lang="en-US" dirty="0"/>
              <a:t>action in the 10-mile </a:t>
            </a:r>
            <a:r>
              <a:rPr lang="en-US" dirty="0" smtClean="0"/>
              <a:t>EPZ: </a:t>
            </a:r>
          </a:p>
          <a:p>
            <a:pPr lvl="1"/>
            <a:r>
              <a:rPr lang="en-US" dirty="0"/>
              <a:t>potassium iodide </a:t>
            </a:r>
            <a:r>
              <a:rPr lang="en-US" dirty="0" smtClean="0"/>
              <a:t> KI:</a:t>
            </a:r>
          </a:p>
          <a:p>
            <a:pPr lvl="2"/>
            <a:r>
              <a:rPr lang="en-US" dirty="0" smtClean="0"/>
              <a:t>helps </a:t>
            </a:r>
            <a:r>
              <a:rPr lang="en-US" dirty="0"/>
              <a:t>prevent the thyroid from absorbing radioactive </a:t>
            </a:r>
            <a:r>
              <a:rPr lang="en-US" dirty="0" smtClean="0"/>
              <a:t>iodine </a:t>
            </a:r>
          </a:p>
          <a:p>
            <a:pPr lvl="2"/>
            <a:r>
              <a:rPr lang="en-US" dirty="0" smtClean="0"/>
              <a:t>blocks </a:t>
            </a:r>
            <a:r>
              <a:rPr lang="en-US" dirty="0"/>
              <a:t>the radioactive iodine from being absorbed by the thyroid </a:t>
            </a:r>
            <a:r>
              <a:rPr lang="en-US" dirty="0" smtClean="0"/>
              <a:t>gland </a:t>
            </a:r>
          </a:p>
          <a:p>
            <a:pPr lvl="2"/>
            <a:r>
              <a:rPr lang="en-US" dirty="0" smtClean="0"/>
              <a:t>reduces </a:t>
            </a:r>
            <a:r>
              <a:rPr lang="en-US" dirty="0"/>
              <a:t>the risk of thyroid cancers and other diseases</a:t>
            </a:r>
            <a:r>
              <a:rPr lang="en-US" dirty="0" smtClean="0"/>
              <a:t>.</a:t>
            </a:r>
          </a:p>
          <a:p>
            <a:pPr lvl="2"/>
            <a:r>
              <a:rPr lang="en-US" dirty="0" smtClean="0"/>
              <a:t>does </a:t>
            </a:r>
            <a:r>
              <a:rPr lang="en-US" dirty="0"/>
              <a:t>not protect against </a:t>
            </a:r>
            <a:r>
              <a:rPr lang="en-US" dirty="0" smtClean="0"/>
              <a:t>inhaled </a:t>
            </a:r>
            <a:r>
              <a:rPr lang="en-US" dirty="0"/>
              <a:t>radioactive materials, </a:t>
            </a:r>
            <a:endParaRPr lang="en-US" dirty="0" smtClean="0"/>
          </a:p>
          <a:p>
            <a:pPr lvl="2"/>
            <a:r>
              <a:rPr lang="en-US" dirty="0"/>
              <a:t>d</a:t>
            </a:r>
            <a:r>
              <a:rPr lang="en-US" dirty="0" smtClean="0"/>
              <a:t>oes not offer </a:t>
            </a:r>
            <a:r>
              <a:rPr lang="en-US" dirty="0"/>
              <a:t>protection from external exposure to radiation. </a:t>
            </a:r>
            <a:endParaRPr lang="en-US" dirty="0" smtClean="0"/>
          </a:p>
          <a:p>
            <a:pPr lvl="2"/>
            <a:r>
              <a:rPr lang="en-US" dirty="0" smtClean="0"/>
              <a:t>risks </a:t>
            </a:r>
            <a:r>
              <a:rPr lang="en-US" dirty="0"/>
              <a:t>and potential side </a:t>
            </a:r>
            <a:r>
              <a:rPr lang="en-US" dirty="0" smtClean="0"/>
              <a:t>effects:</a:t>
            </a:r>
          </a:p>
          <a:p>
            <a:pPr lvl="3"/>
            <a:r>
              <a:rPr lang="en-US" dirty="0" smtClean="0"/>
              <a:t>gastrointestinal </a:t>
            </a:r>
            <a:r>
              <a:rPr lang="en-US" dirty="0"/>
              <a:t>disturbances, allergic reactions, and iodide goiter and hypothyroidism. </a:t>
            </a:r>
          </a:p>
        </p:txBody>
      </p:sp>
    </p:spTree>
    <p:extLst>
      <p:ext uri="{BB962C8B-B14F-4D97-AF65-F5344CB8AC3E}">
        <p14:creationId xmlns:p14="http://schemas.microsoft.com/office/powerpoint/2010/main" val="966252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Use of Potassium Iodide</a:t>
            </a:r>
          </a:p>
        </p:txBody>
      </p:sp>
      <p:sp>
        <p:nvSpPr>
          <p:cNvPr id="3" name="Content Placeholder 2"/>
          <p:cNvSpPr>
            <a:spLocks noGrp="1"/>
          </p:cNvSpPr>
          <p:nvPr>
            <p:ph idx="1"/>
          </p:nvPr>
        </p:nvSpPr>
        <p:spPr/>
        <p:txBody>
          <a:bodyPr>
            <a:normAutofit/>
          </a:bodyPr>
          <a:lstStyle/>
          <a:p>
            <a:r>
              <a:rPr lang="en-US" sz="2400" dirty="0"/>
              <a:t>NRC modified its </a:t>
            </a:r>
            <a:r>
              <a:rPr lang="en-US" sz="2400" dirty="0" smtClean="0"/>
              <a:t>regulations, January 2001</a:t>
            </a:r>
          </a:p>
          <a:p>
            <a:r>
              <a:rPr lang="en-US" sz="2400" dirty="0" smtClean="0"/>
              <a:t>FDA </a:t>
            </a:r>
            <a:r>
              <a:rPr lang="en-US" sz="2400" dirty="0"/>
              <a:t>issued guidance on using the drug. </a:t>
            </a:r>
            <a:endParaRPr lang="en-US" sz="2400" dirty="0" smtClean="0"/>
          </a:p>
          <a:p>
            <a:r>
              <a:rPr lang="en-US" sz="2400" dirty="0" smtClean="0"/>
              <a:t>As </a:t>
            </a:r>
            <a:r>
              <a:rPr lang="en-US" sz="2400" dirty="0"/>
              <a:t>of February 28, 2005, 20 states </a:t>
            </a:r>
            <a:r>
              <a:rPr lang="en-US" sz="2400" dirty="0" smtClean="0"/>
              <a:t>received </a:t>
            </a:r>
            <a:r>
              <a:rPr lang="en-US" sz="2400" dirty="0"/>
              <a:t>KI tablets from the </a:t>
            </a:r>
            <a:endParaRPr lang="en-US" sz="2400" dirty="0" smtClean="0"/>
          </a:p>
          <a:p>
            <a:r>
              <a:rPr lang="en-US" sz="2400" dirty="0" smtClean="0"/>
              <a:t>Illinois </a:t>
            </a:r>
            <a:r>
              <a:rPr lang="en-US" sz="2400" dirty="0"/>
              <a:t>has its own KI program in place; </a:t>
            </a:r>
            <a:endParaRPr lang="en-US" sz="2400" dirty="0" smtClean="0"/>
          </a:p>
          <a:p>
            <a:r>
              <a:rPr lang="en-US" sz="2400" dirty="0" smtClean="0"/>
              <a:t>21 </a:t>
            </a:r>
            <a:r>
              <a:rPr lang="en-US" sz="2400" dirty="0"/>
              <a:t>of the 34 states with populations within the 10-mile EPZ have KI.</a:t>
            </a:r>
            <a:r>
              <a:rPr lang="en-US" dirty="0"/>
              <a:t> </a:t>
            </a:r>
            <a:endParaRPr lang="en-US" dirty="0" smtClean="0"/>
          </a:p>
          <a:p>
            <a:pPr marL="0" indent="0">
              <a:buNone/>
            </a:pPr>
            <a:endParaRPr lang="en-US" dirty="0"/>
          </a:p>
          <a:p>
            <a:endParaRPr lang="en-US" dirty="0"/>
          </a:p>
        </p:txBody>
      </p:sp>
    </p:spTree>
    <p:extLst>
      <p:ext uri="{BB962C8B-B14F-4D97-AF65-F5344CB8AC3E}">
        <p14:creationId xmlns:p14="http://schemas.microsoft.com/office/powerpoint/2010/main" val="28996892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Safety limit </a:t>
            </a:r>
            <a:endParaRPr lang="en-US" sz="3200" b="1" dirty="0"/>
          </a:p>
        </p:txBody>
      </p:sp>
      <p:sp>
        <p:nvSpPr>
          <p:cNvPr id="3" name="Content Placeholder 2"/>
          <p:cNvSpPr>
            <a:spLocks noGrp="1"/>
          </p:cNvSpPr>
          <p:nvPr>
            <p:ph idx="1"/>
          </p:nvPr>
        </p:nvSpPr>
        <p:spPr/>
        <p:txBody>
          <a:bodyPr/>
          <a:lstStyle/>
          <a:p>
            <a:r>
              <a:rPr lang="en-US" sz="2400" b="1" dirty="0" smtClean="0"/>
              <a:t>Definition: </a:t>
            </a:r>
          </a:p>
          <a:p>
            <a:endParaRPr lang="en-US" sz="2400" dirty="0"/>
          </a:p>
          <a:p>
            <a:pPr marL="400050" lvl="1" indent="0">
              <a:buNone/>
            </a:pPr>
            <a:r>
              <a:rPr lang="en-US" sz="2400" dirty="0" smtClean="0"/>
              <a:t>“A </a:t>
            </a:r>
            <a:r>
              <a:rPr lang="en-US" sz="2400" dirty="0"/>
              <a:t>restriction or range placed upon important process variables that are necessary to reasonably protect the integrity of the physical barriers that guard against the uncontrolled release of radioactivity</a:t>
            </a:r>
            <a:r>
              <a:rPr lang="en-US" sz="2400" dirty="0" smtClean="0"/>
              <a:t>.” *</a:t>
            </a:r>
            <a:endParaRPr lang="en-US" sz="2400" dirty="0"/>
          </a:p>
          <a:p>
            <a:endParaRPr lang="en-US" dirty="0"/>
          </a:p>
        </p:txBody>
      </p:sp>
    </p:spTree>
    <p:extLst>
      <p:ext uri="{BB962C8B-B14F-4D97-AF65-F5344CB8AC3E}">
        <p14:creationId xmlns:p14="http://schemas.microsoft.com/office/powerpoint/2010/main" val="19049637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a:t>Limiting safety system settings</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a:lnSpc>
                <a:spcPct val="150000"/>
              </a:lnSpc>
            </a:pPr>
            <a:r>
              <a:rPr lang="en-US" sz="2400" b="1" dirty="0" smtClean="0"/>
              <a:t>Definition:</a:t>
            </a:r>
          </a:p>
          <a:p>
            <a:pPr marL="857250" lvl="2" indent="0">
              <a:lnSpc>
                <a:spcPct val="150000"/>
              </a:lnSpc>
              <a:buNone/>
            </a:pPr>
            <a:r>
              <a:rPr lang="en-US" dirty="0" smtClean="0"/>
              <a:t>Settings </a:t>
            </a:r>
            <a:r>
              <a:rPr lang="en-US" dirty="0"/>
              <a:t>for automatic protective devices related to those variables having significant safety functions. </a:t>
            </a:r>
            <a:r>
              <a:rPr lang="en-US" dirty="0" smtClean="0"/>
              <a:t> Where </a:t>
            </a:r>
            <a:r>
              <a:rPr lang="en-US" dirty="0"/>
              <a:t>a limiting safety system setting is specified for a variable on which a safety limit has been placed, the setting will ensure that automatic protective action will correct the abnormal situation before a safety limit is exceeded</a:t>
            </a:r>
            <a:r>
              <a:rPr lang="en-US" dirty="0" smtClean="0"/>
              <a:t>.</a:t>
            </a:r>
            <a:endParaRPr lang="en-US" dirty="0"/>
          </a:p>
        </p:txBody>
      </p:sp>
    </p:spTree>
    <p:extLst>
      <p:ext uri="{BB962C8B-B14F-4D97-AF65-F5344CB8AC3E}">
        <p14:creationId xmlns:p14="http://schemas.microsoft.com/office/powerpoint/2010/main" val="40448279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Limits </a:t>
            </a:r>
            <a:endParaRPr lang="en-US" dirty="0"/>
          </a:p>
        </p:txBody>
      </p:sp>
      <p:sp>
        <p:nvSpPr>
          <p:cNvPr id="3" name="Content Placeholder 2"/>
          <p:cNvSpPr>
            <a:spLocks noGrp="1"/>
          </p:cNvSpPr>
          <p:nvPr>
            <p:ph idx="1"/>
          </p:nvPr>
        </p:nvSpPr>
        <p:spPr/>
        <p:txBody>
          <a:bodyPr>
            <a:normAutofit/>
          </a:bodyPr>
          <a:lstStyle/>
          <a:p>
            <a:r>
              <a:rPr lang="en-US" sz="2400" dirty="0"/>
              <a:t>P</a:t>
            </a:r>
            <a:r>
              <a:rPr lang="en-US" sz="2400" dirty="0" smtClean="0"/>
              <a:t>revention </a:t>
            </a:r>
            <a:r>
              <a:rPr lang="en-US" sz="2400" dirty="0"/>
              <a:t>of unacceptable </a:t>
            </a:r>
            <a:r>
              <a:rPr lang="en-US" sz="2400" dirty="0" smtClean="0"/>
              <a:t>releases of </a:t>
            </a:r>
            <a:r>
              <a:rPr lang="en-US" sz="2400" dirty="0"/>
              <a:t>radioactive materials </a:t>
            </a:r>
            <a:r>
              <a:rPr lang="en-US" sz="2400" dirty="0" smtClean="0"/>
              <a:t> from </a:t>
            </a:r>
            <a:r>
              <a:rPr lang="en-US" sz="2400" dirty="0"/>
              <a:t>the plant </a:t>
            </a:r>
            <a:endParaRPr lang="en-US" sz="2400" dirty="0" smtClean="0"/>
          </a:p>
          <a:p>
            <a:r>
              <a:rPr lang="en-US" sz="2400" dirty="0" smtClean="0"/>
              <a:t>Limits imposed on:</a:t>
            </a:r>
          </a:p>
          <a:p>
            <a:pPr marL="857250" lvl="1" indent="-457200"/>
            <a:r>
              <a:rPr lang="en-US" sz="2400" dirty="0" smtClean="0"/>
              <a:t>temperatures </a:t>
            </a:r>
            <a:r>
              <a:rPr lang="en-US" sz="2400" dirty="0"/>
              <a:t>of fuel and fuel cladding, </a:t>
            </a:r>
            <a:endParaRPr lang="en-US" sz="2400" dirty="0" smtClean="0"/>
          </a:p>
          <a:p>
            <a:pPr marL="857250" lvl="1" indent="-457200"/>
            <a:r>
              <a:rPr lang="en-US" sz="2400" dirty="0" smtClean="0"/>
              <a:t>coolant </a:t>
            </a:r>
            <a:r>
              <a:rPr lang="en-US" sz="2400" dirty="0"/>
              <a:t>pressure, </a:t>
            </a:r>
            <a:endParaRPr lang="en-US" sz="2400" dirty="0" smtClean="0"/>
          </a:p>
          <a:p>
            <a:pPr marL="857250" lvl="1" indent="-457200"/>
            <a:r>
              <a:rPr lang="en-US" sz="2400" dirty="0" smtClean="0"/>
              <a:t>pressure </a:t>
            </a:r>
            <a:r>
              <a:rPr lang="en-US" sz="2400" dirty="0"/>
              <a:t>boundary </a:t>
            </a:r>
            <a:r>
              <a:rPr lang="en-US" sz="2400" dirty="0" smtClean="0"/>
              <a:t>integrity </a:t>
            </a:r>
          </a:p>
          <a:p>
            <a:pPr marL="857250" lvl="1" indent="-457200"/>
            <a:r>
              <a:rPr lang="en-US" sz="2400" dirty="0" smtClean="0"/>
              <a:t>other </a:t>
            </a:r>
            <a:r>
              <a:rPr lang="en-US" sz="2400" dirty="0"/>
              <a:t>operational characteristics influencing the release of radioactive material </a:t>
            </a:r>
            <a:r>
              <a:rPr lang="en-US" sz="2400" dirty="0" smtClean="0"/>
              <a:t>from the </a:t>
            </a:r>
            <a:r>
              <a:rPr lang="en-US" sz="2400" dirty="0"/>
              <a:t>fuel. </a:t>
            </a:r>
            <a:endParaRPr lang="en-US" sz="2400" dirty="0" smtClean="0"/>
          </a:p>
          <a:p>
            <a:r>
              <a:rPr lang="en-US" sz="2400" dirty="0"/>
              <a:t>P</a:t>
            </a:r>
            <a:r>
              <a:rPr lang="en-US" sz="2400" dirty="0" smtClean="0"/>
              <a:t>rotect </a:t>
            </a:r>
            <a:r>
              <a:rPr lang="en-US" sz="2400" dirty="0"/>
              <a:t>the integrity of certain physical </a:t>
            </a:r>
            <a:r>
              <a:rPr lang="en-US" sz="2400" dirty="0" smtClean="0"/>
              <a:t>barriers</a:t>
            </a:r>
            <a:endParaRPr lang="en-US" sz="2400" dirty="0"/>
          </a:p>
        </p:txBody>
      </p:sp>
    </p:spTree>
    <p:extLst>
      <p:ext uri="{BB962C8B-B14F-4D97-AF65-F5344CB8AC3E}">
        <p14:creationId xmlns:p14="http://schemas.microsoft.com/office/powerpoint/2010/main" val="36371590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Safety Limits </a:t>
            </a:r>
            <a:endParaRPr lang="en-US" sz="3200" b="1" dirty="0"/>
          </a:p>
        </p:txBody>
      </p:sp>
      <p:sp>
        <p:nvSpPr>
          <p:cNvPr id="3" name="Content Placeholder 2"/>
          <p:cNvSpPr>
            <a:spLocks noGrp="1"/>
          </p:cNvSpPr>
          <p:nvPr>
            <p:ph idx="1"/>
          </p:nvPr>
        </p:nvSpPr>
        <p:spPr/>
        <p:txBody>
          <a:bodyPr/>
          <a:lstStyle/>
          <a:p>
            <a:pPr marL="0" indent="0">
              <a:buNone/>
            </a:pPr>
            <a:r>
              <a:rPr lang="en-US" sz="2400" dirty="0"/>
              <a:t>if any safety limit is exceeded:</a:t>
            </a:r>
          </a:p>
          <a:p>
            <a:pPr marL="457200" indent="-457200">
              <a:buFont typeface="+mj-lt"/>
              <a:buAutoNum type="arabicPeriod"/>
            </a:pPr>
            <a:r>
              <a:rPr lang="en-US" sz="2400" dirty="0"/>
              <a:t>the reactor should be shut down </a:t>
            </a:r>
          </a:p>
          <a:p>
            <a:pPr marL="457200" indent="-457200">
              <a:buFont typeface="+mj-lt"/>
              <a:buAutoNum type="arabicPeriod"/>
            </a:pPr>
            <a:r>
              <a:rPr lang="en-US" sz="2400" dirty="0"/>
              <a:t>normal power operation restored only </a:t>
            </a:r>
            <a:endParaRPr lang="en-US" sz="2400" dirty="0" smtClean="0"/>
          </a:p>
          <a:p>
            <a:pPr marL="400050" lvl="1" indent="0">
              <a:buNone/>
            </a:pPr>
            <a:r>
              <a:rPr lang="en-US" sz="2000" dirty="0" smtClean="0"/>
              <a:t>after </a:t>
            </a:r>
            <a:r>
              <a:rPr lang="en-US" sz="2000" dirty="0"/>
              <a:t>appropriate evaluation </a:t>
            </a:r>
            <a:endParaRPr lang="en-US" sz="2000" dirty="0" smtClean="0"/>
          </a:p>
          <a:p>
            <a:pPr marL="400050" lvl="1" indent="0">
              <a:buNone/>
            </a:pPr>
            <a:r>
              <a:rPr lang="en-US" sz="2000" dirty="0" smtClean="0"/>
              <a:t>in </a:t>
            </a:r>
            <a:r>
              <a:rPr lang="en-US" sz="2000" dirty="0"/>
              <a:t>accordance with established </a:t>
            </a:r>
            <a:r>
              <a:rPr lang="en-US" sz="2000" dirty="0" smtClean="0"/>
              <a:t>plant procedures</a:t>
            </a:r>
            <a:r>
              <a:rPr lang="en-US" sz="2000" dirty="0"/>
              <a:t>.</a:t>
            </a:r>
          </a:p>
          <a:p>
            <a:pPr marL="0" indent="0">
              <a:buNone/>
            </a:pPr>
            <a:endParaRPr lang="en-US" dirty="0"/>
          </a:p>
        </p:txBody>
      </p:sp>
    </p:spTree>
    <p:extLst>
      <p:ext uri="{BB962C8B-B14F-4D97-AF65-F5344CB8AC3E}">
        <p14:creationId xmlns:p14="http://schemas.microsoft.com/office/powerpoint/2010/main" val="3956304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Accident Analysis</a:t>
            </a:r>
            <a:endParaRPr lang="en-US" sz="3200" b="1" dirty="0"/>
          </a:p>
        </p:txBody>
      </p:sp>
      <p:sp>
        <p:nvSpPr>
          <p:cNvPr id="3" name="Content Placeholder 2"/>
          <p:cNvSpPr>
            <a:spLocks noGrp="1"/>
          </p:cNvSpPr>
          <p:nvPr>
            <p:ph idx="1"/>
          </p:nvPr>
        </p:nvSpPr>
        <p:spPr/>
        <p:txBody>
          <a:bodyPr>
            <a:normAutofit/>
          </a:bodyPr>
          <a:lstStyle/>
          <a:p>
            <a:pPr marL="0" indent="0">
              <a:buNone/>
            </a:pPr>
            <a:r>
              <a:rPr lang="en-US" sz="2800" b="1" dirty="0" smtClean="0"/>
              <a:t>Assessment :</a:t>
            </a:r>
          </a:p>
          <a:p>
            <a:r>
              <a:rPr lang="en-US" sz="2400" i="1" dirty="0" smtClean="0"/>
              <a:t>systematic </a:t>
            </a:r>
            <a:r>
              <a:rPr lang="en-US" sz="2400" i="1" dirty="0"/>
              <a:t>process aimed at ensuring that all relevant safety requirements are met</a:t>
            </a:r>
            <a:r>
              <a:rPr lang="en-US" sz="2400" i="1" dirty="0" smtClean="0"/>
              <a:t>, including:</a:t>
            </a:r>
          </a:p>
          <a:p>
            <a:endParaRPr lang="en-US" sz="2400" i="1" dirty="0" smtClean="0"/>
          </a:p>
          <a:p>
            <a:pPr lvl="2">
              <a:buFont typeface="Wingdings" pitchFamily="2" charset="2"/>
              <a:buChar char="§"/>
            </a:pPr>
            <a:r>
              <a:rPr lang="en-US" sz="2000" dirty="0" smtClean="0"/>
              <a:t>principal </a:t>
            </a:r>
            <a:r>
              <a:rPr lang="en-US" sz="2000" dirty="0"/>
              <a:t>requirements </a:t>
            </a:r>
            <a:endParaRPr lang="en-US" sz="2000" dirty="0" smtClean="0"/>
          </a:p>
          <a:p>
            <a:pPr lvl="2">
              <a:buFont typeface="Wingdings" pitchFamily="2" charset="2"/>
              <a:buChar char="§"/>
            </a:pPr>
            <a:r>
              <a:rPr lang="en-US" sz="2000" dirty="0" smtClean="0"/>
              <a:t>plant </a:t>
            </a:r>
            <a:r>
              <a:rPr lang="en-US" sz="2000" dirty="0"/>
              <a:t>equipment requirements </a:t>
            </a:r>
            <a:endParaRPr lang="en-US" sz="2000" dirty="0" smtClean="0"/>
          </a:p>
          <a:p>
            <a:pPr lvl="2">
              <a:buFont typeface="Wingdings" pitchFamily="2" charset="2"/>
              <a:buChar char="§"/>
            </a:pPr>
            <a:r>
              <a:rPr lang="en-US" sz="2000" dirty="0" smtClean="0"/>
              <a:t>plant </a:t>
            </a:r>
            <a:r>
              <a:rPr lang="en-US" sz="2000" dirty="0"/>
              <a:t>systems design </a:t>
            </a:r>
            <a:r>
              <a:rPr lang="en-US" sz="2000" dirty="0" smtClean="0"/>
              <a:t>requirements</a:t>
            </a:r>
            <a:endParaRPr lang="en-US" sz="2000" dirty="0"/>
          </a:p>
        </p:txBody>
      </p:sp>
    </p:spTree>
    <p:extLst>
      <p:ext uri="{BB962C8B-B14F-4D97-AF65-F5344CB8AC3E}">
        <p14:creationId xmlns:p14="http://schemas.microsoft.com/office/powerpoint/2010/main" val="3391698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Accident Analysis</a:t>
            </a:r>
          </a:p>
        </p:txBody>
      </p:sp>
      <p:sp>
        <p:nvSpPr>
          <p:cNvPr id="3" name="Content Placeholder 2"/>
          <p:cNvSpPr>
            <a:spLocks noGrp="1"/>
          </p:cNvSpPr>
          <p:nvPr>
            <p:ph idx="1"/>
          </p:nvPr>
        </p:nvSpPr>
        <p:spPr/>
        <p:txBody>
          <a:bodyPr>
            <a:normAutofit/>
          </a:bodyPr>
          <a:lstStyle/>
          <a:p>
            <a:pPr marL="0" indent="0">
              <a:buNone/>
            </a:pPr>
            <a:r>
              <a:rPr lang="en-US" sz="2400" dirty="0"/>
              <a:t>According to the </a:t>
            </a:r>
            <a:r>
              <a:rPr lang="en-US" sz="2400" b="1" dirty="0"/>
              <a:t>probability</a:t>
            </a:r>
            <a:r>
              <a:rPr lang="en-US" sz="2400" dirty="0"/>
              <a:t> of its occurrence and potential consequences, </a:t>
            </a:r>
            <a:r>
              <a:rPr lang="en-US" sz="2400" dirty="0" smtClean="0"/>
              <a:t>an event </a:t>
            </a:r>
            <a:r>
              <a:rPr lang="en-US" sz="2400" dirty="0"/>
              <a:t>may be classified </a:t>
            </a:r>
            <a:r>
              <a:rPr lang="en-US" sz="2400" dirty="0" smtClean="0"/>
              <a:t>as:</a:t>
            </a:r>
          </a:p>
          <a:p>
            <a:pPr marL="0" indent="0">
              <a:buNone/>
            </a:pPr>
            <a:endParaRPr lang="en-US" sz="2400" dirty="0" smtClean="0"/>
          </a:p>
          <a:p>
            <a:pPr marL="514350" indent="-514350">
              <a:buFont typeface="+mj-lt"/>
              <a:buAutoNum type="arabicPeriod"/>
            </a:pPr>
            <a:r>
              <a:rPr lang="en-US" sz="2400" dirty="0"/>
              <a:t>A</a:t>
            </a:r>
            <a:r>
              <a:rPr lang="en-US" sz="2400" dirty="0" smtClean="0"/>
              <a:t>nticipated </a:t>
            </a:r>
            <a:r>
              <a:rPr lang="en-US" sz="2400" dirty="0"/>
              <a:t>O</a:t>
            </a:r>
            <a:r>
              <a:rPr lang="en-US" sz="2400" dirty="0" smtClean="0"/>
              <a:t>perational </a:t>
            </a:r>
            <a:r>
              <a:rPr lang="en-US" sz="2400" dirty="0"/>
              <a:t>O</a:t>
            </a:r>
            <a:r>
              <a:rPr lang="en-US" sz="2400" dirty="0" smtClean="0"/>
              <a:t>ccurrence (transient</a:t>
            </a:r>
            <a:r>
              <a:rPr lang="en-US" sz="2400" dirty="0"/>
              <a:t>) </a:t>
            </a:r>
            <a:endParaRPr lang="en-US" sz="2400" dirty="0" smtClean="0"/>
          </a:p>
          <a:p>
            <a:pPr marL="514350" indent="-514350">
              <a:buFont typeface="+mj-lt"/>
              <a:buAutoNum type="arabicPeriod"/>
            </a:pPr>
            <a:r>
              <a:rPr lang="en-US" sz="2400" dirty="0" smtClean="0"/>
              <a:t>Design </a:t>
            </a:r>
            <a:r>
              <a:rPr lang="en-US" sz="2400" dirty="0"/>
              <a:t>B</a:t>
            </a:r>
            <a:r>
              <a:rPr lang="en-US" sz="2400" dirty="0" smtClean="0"/>
              <a:t>asis Accident </a:t>
            </a:r>
            <a:r>
              <a:rPr lang="en-US" sz="2400" dirty="0"/>
              <a:t>(DBA</a:t>
            </a:r>
            <a:r>
              <a:rPr lang="en-US" sz="2400" dirty="0" smtClean="0"/>
              <a:t>).</a:t>
            </a:r>
          </a:p>
        </p:txBody>
      </p:sp>
    </p:spTree>
    <p:extLst>
      <p:ext uri="{BB962C8B-B14F-4D97-AF65-F5344CB8AC3E}">
        <p14:creationId xmlns:p14="http://schemas.microsoft.com/office/powerpoint/2010/main" val="1837535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Accident Analysis</a:t>
            </a:r>
          </a:p>
        </p:txBody>
      </p:sp>
      <p:sp>
        <p:nvSpPr>
          <p:cNvPr id="3" name="Content Placeholder 2"/>
          <p:cNvSpPr>
            <a:spLocks noGrp="1"/>
          </p:cNvSpPr>
          <p:nvPr>
            <p:ph idx="1"/>
          </p:nvPr>
        </p:nvSpPr>
        <p:spPr/>
        <p:txBody>
          <a:bodyPr>
            <a:normAutofit/>
          </a:bodyPr>
          <a:lstStyle/>
          <a:p>
            <a:r>
              <a:rPr lang="en-US" sz="2400" b="1" dirty="0"/>
              <a:t>Design-basis </a:t>
            </a:r>
            <a:r>
              <a:rPr lang="en-US" sz="2400" b="1" dirty="0" smtClean="0"/>
              <a:t>accident (DBA): </a:t>
            </a:r>
            <a:endParaRPr lang="en-US" sz="2400" b="1" dirty="0"/>
          </a:p>
          <a:p>
            <a:pPr marL="0" indent="0">
              <a:buNone/>
            </a:pPr>
            <a:r>
              <a:rPr lang="en-US" sz="2400" dirty="0"/>
              <a:t>A postulated accident that a nuclear facility must be designed and built to withstand without loss to the systems, structures, and components necessary to ensure public health and safety</a:t>
            </a:r>
            <a:r>
              <a:rPr lang="en-US" sz="2400" dirty="0" smtClean="0"/>
              <a:t>.*</a:t>
            </a:r>
          </a:p>
          <a:p>
            <a:pPr marL="0" indent="0">
              <a:buNone/>
            </a:pPr>
            <a:endParaRPr lang="en-US" sz="2400" dirty="0" smtClean="0"/>
          </a:p>
          <a:p>
            <a:r>
              <a:rPr lang="en-US" sz="2400" b="1" dirty="0"/>
              <a:t>Beyond design-basis accidents </a:t>
            </a:r>
            <a:r>
              <a:rPr lang="en-US" sz="2400" b="1" dirty="0" smtClean="0"/>
              <a:t>(BDBA):</a:t>
            </a:r>
            <a:endParaRPr lang="en-US" sz="2400" b="1" dirty="0"/>
          </a:p>
          <a:p>
            <a:pPr marL="0" indent="0">
              <a:buNone/>
            </a:pPr>
            <a:r>
              <a:rPr lang="en-US" sz="2400" dirty="0" smtClean="0"/>
              <a:t>Accident </a:t>
            </a:r>
            <a:r>
              <a:rPr lang="en-US" sz="2400" dirty="0"/>
              <a:t>sequences that are possible but were not fully considered in the design process because they were judged to be too unlikely. </a:t>
            </a:r>
            <a:endParaRPr lang="en-US" sz="2400" dirty="0" smtClean="0"/>
          </a:p>
          <a:p>
            <a:pPr marL="0" indent="0">
              <a:buNone/>
            </a:pPr>
            <a:endParaRPr lang="en-US" dirty="0"/>
          </a:p>
          <a:p>
            <a:endParaRPr lang="en-US" dirty="0"/>
          </a:p>
        </p:txBody>
      </p:sp>
    </p:spTree>
    <p:extLst>
      <p:ext uri="{BB962C8B-B14F-4D97-AF65-F5344CB8AC3E}">
        <p14:creationId xmlns:p14="http://schemas.microsoft.com/office/powerpoint/2010/main" val="3078955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Accident Analysis</a:t>
            </a:r>
          </a:p>
        </p:txBody>
      </p:sp>
      <p:sp>
        <p:nvSpPr>
          <p:cNvPr id="3" name="Content Placeholder 2"/>
          <p:cNvSpPr>
            <a:spLocks noGrp="1"/>
          </p:cNvSpPr>
          <p:nvPr>
            <p:ph idx="1"/>
          </p:nvPr>
        </p:nvSpPr>
        <p:spPr/>
        <p:txBody>
          <a:bodyPr/>
          <a:lstStyle/>
          <a:p>
            <a:pPr marL="0" indent="0">
              <a:buNone/>
            </a:pPr>
            <a:r>
              <a:rPr lang="en-US" sz="2400" dirty="0"/>
              <a:t>Complementary </a:t>
            </a:r>
            <a:r>
              <a:rPr lang="en-US" sz="2400" b="1" dirty="0"/>
              <a:t>methods</a:t>
            </a:r>
            <a:r>
              <a:rPr lang="en-US" sz="2400" dirty="0"/>
              <a:t> of safety analysis are used jointly in evaluating the safety of an NPP</a:t>
            </a:r>
            <a:r>
              <a:rPr lang="en-US" sz="2400" dirty="0" smtClean="0"/>
              <a:t>:</a:t>
            </a:r>
          </a:p>
          <a:p>
            <a:pPr marL="0" indent="0">
              <a:buNone/>
            </a:pPr>
            <a:endParaRPr lang="en-US" sz="2400" dirty="0"/>
          </a:p>
          <a:p>
            <a:pPr marL="514350" indent="-514350">
              <a:buFont typeface="+mj-lt"/>
              <a:buAutoNum type="arabicPeriod"/>
            </a:pPr>
            <a:r>
              <a:rPr lang="en-US" sz="2400" dirty="0" smtClean="0"/>
              <a:t>Deterministic </a:t>
            </a:r>
            <a:endParaRPr lang="en-US" sz="2400" dirty="0"/>
          </a:p>
          <a:p>
            <a:pPr marL="514350" indent="-514350">
              <a:buFont typeface="+mj-lt"/>
              <a:buAutoNum type="arabicPeriod"/>
            </a:pPr>
            <a:r>
              <a:rPr lang="en-US" sz="2400" dirty="0" smtClean="0"/>
              <a:t>Probabilistic</a:t>
            </a:r>
            <a:endParaRPr lang="en-US" sz="2400" dirty="0"/>
          </a:p>
          <a:p>
            <a:endParaRPr lang="en-US" dirty="0"/>
          </a:p>
        </p:txBody>
      </p:sp>
    </p:spTree>
    <p:extLst>
      <p:ext uri="{BB962C8B-B14F-4D97-AF65-F5344CB8AC3E}">
        <p14:creationId xmlns:p14="http://schemas.microsoft.com/office/powerpoint/2010/main" val="2946141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Accident Analysis</a:t>
            </a:r>
          </a:p>
        </p:txBody>
      </p:sp>
      <p:sp>
        <p:nvSpPr>
          <p:cNvPr id="3" name="Content Placeholder 2"/>
          <p:cNvSpPr>
            <a:spLocks noGrp="1"/>
          </p:cNvSpPr>
          <p:nvPr>
            <p:ph idx="1"/>
          </p:nvPr>
        </p:nvSpPr>
        <p:spPr/>
        <p:txBody>
          <a:bodyPr>
            <a:normAutofit/>
          </a:bodyPr>
          <a:lstStyle/>
          <a:p>
            <a:pPr marL="0" indent="0">
              <a:buNone/>
            </a:pPr>
            <a:r>
              <a:rPr lang="en-US" sz="2400" b="1" dirty="0"/>
              <a:t>Deterministic safety </a:t>
            </a:r>
            <a:r>
              <a:rPr lang="en-US" sz="2400" b="1" dirty="0" smtClean="0"/>
              <a:t>analysis</a:t>
            </a:r>
            <a:r>
              <a:rPr lang="en-US" sz="2400" dirty="0" smtClean="0"/>
              <a:t>:</a:t>
            </a:r>
          </a:p>
          <a:p>
            <a:pPr marL="0" indent="0">
              <a:buNone/>
            </a:pPr>
            <a:endParaRPr lang="en-US" sz="2400" dirty="0" smtClean="0"/>
          </a:p>
          <a:p>
            <a:r>
              <a:rPr lang="en-US" sz="2400" dirty="0" smtClean="0"/>
              <a:t>predicts </a:t>
            </a:r>
            <a:r>
              <a:rPr lang="en-US" sz="2400" dirty="0"/>
              <a:t>the response of an NPP in </a:t>
            </a:r>
            <a:r>
              <a:rPr lang="en-US" sz="2400" dirty="0" smtClean="0"/>
              <a:t>specific predetermined </a:t>
            </a:r>
            <a:r>
              <a:rPr lang="en-US" sz="2400" dirty="0"/>
              <a:t>operational states to postulated initiating events. </a:t>
            </a:r>
            <a:endParaRPr lang="en-US" sz="2400" dirty="0" smtClean="0"/>
          </a:p>
          <a:p>
            <a:endParaRPr lang="en-US" sz="2400" dirty="0" smtClean="0"/>
          </a:p>
          <a:p>
            <a:r>
              <a:rPr lang="en-US" sz="2400" dirty="0" smtClean="0"/>
              <a:t>applies </a:t>
            </a:r>
            <a:r>
              <a:rPr lang="en-US" sz="2400" dirty="0"/>
              <a:t>a specific set of rules and specific acceptance criteria. </a:t>
            </a:r>
            <a:endParaRPr lang="en-US" sz="2400" dirty="0" smtClean="0"/>
          </a:p>
          <a:p>
            <a:endParaRPr lang="en-US" sz="2400" dirty="0" smtClean="0"/>
          </a:p>
          <a:p>
            <a:r>
              <a:rPr lang="en-US" sz="2400" dirty="0" smtClean="0"/>
              <a:t>focused </a:t>
            </a:r>
            <a:r>
              <a:rPr lang="en-US" sz="2400" dirty="0"/>
              <a:t>on </a:t>
            </a:r>
            <a:r>
              <a:rPr lang="en-US" sz="2400" dirty="0" err="1" smtClean="0"/>
              <a:t>neutronic</a:t>
            </a:r>
            <a:r>
              <a:rPr lang="en-US" sz="2400" dirty="0"/>
              <a:t>, </a:t>
            </a:r>
            <a:r>
              <a:rPr lang="en-US" sz="2400" dirty="0" err="1"/>
              <a:t>thermohydraulic</a:t>
            </a:r>
            <a:r>
              <a:rPr lang="en-US" sz="2400" dirty="0"/>
              <a:t>, radiological </a:t>
            </a:r>
            <a:r>
              <a:rPr lang="en-US" sz="2400" dirty="0" smtClean="0"/>
              <a:t>and structural </a:t>
            </a:r>
            <a:r>
              <a:rPr lang="en-US" sz="2400" dirty="0"/>
              <a:t>aspects, </a:t>
            </a:r>
          </a:p>
        </p:txBody>
      </p:sp>
    </p:spTree>
    <p:extLst>
      <p:ext uri="{BB962C8B-B14F-4D97-AF65-F5344CB8AC3E}">
        <p14:creationId xmlns:p14="http://schemas.microsoft.com/office/powerpoint/2010/main" val="243869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Accident Analysis</a:t>
            </a:r>
            <a:endParaRPr lang="en-US" sz="3200" dirty="0"/>
          </a:p>
        </p:txBody>
      </p:sp>
      <p:sp>
        <p:nvSpPr>
          <p:cNvPr id="3" name="Content Placeholder 2"/>
          <p:cNvSpPr>
            <a:spLocks noGrp="1"/>
          </p:cNvSpPr>
          <p:nvPr>
            <p:ph idx="1"/>
          </p:nvPr>
        </p:nvSpPr>
        <p:spPr/>
        <p:txBody>
          <a:bodyPr>
            <a:normAutofit lnSpcReduction="10000"/>
          </a:bodyPr>
          <a:lstStyle/>
          <a:p>
            <a:pPr marL="0" indent="0">
              <a:buNone/>
            </a:pPr>
            <a:r>
              <a:rPr lang="en-US" sz="2400" b="1" dirty="0"/>
              <a:t>Probabilistic safety analysis (PSA) combines </a:t>
            </a:r>
          </a:p>
          <a:p>
            <a:pPr>
              <a:lnSpc>
                <a:spcPct val="150000"/>
              </a:lnSpc>
            </a:pPr>
            <a:r>
              <a:rPr lang="en-US" sz="2400" dirty="0"/>
              <a:t>the likelihood of an initiating </a:t>
            </a:r>
            <a:r>
              <a:rPr lang="en-US" sz="2400" dirty="0" smtClean="0"/>
              <a:t>event</a:t>
            </a:r>
            <a:endParaRPr lang="en-US" sz="2400" dirty="0"/>
          </a:p>
          <a:p>
            <a:pPr>
              <a:lnSpc>
                <a:spcPct val="150000"/>
              </a:lnSpc>
            </a:pPr>
            <a:r>
              <a:rPr lang="en-US" sz="2400" dirty="0"/>
              <a:t>potential scenarios in the development of the event </a:t>
            </a:r>
          </a:p>
          <a:p>
            <a:pPr>
              <a:lnSpc>
                <a:spcPct val="150000"/>
              </a:lnSpc>
            </a:pPr>
            <a:r>
              <a:rPr lang="en-US" sz="2400" dirty="0"/>
              <a:t>its consequences into an estimation of core damage </a:t>
            </a:r>
            <a:r>
              <a:rPr lang="en-US" sz="2400" dirty="0" smtClean="0"/>
              <a:t>frequency </a:t>
            </a:r>
            <a:endParaRPr lang="en-US" sz="2400" dirty="0"/>
          </a:p>
          <a:p>
            <a:pPr>
              <a:lnSpc>
                <a:spcPct val="150000"/>
              </a:lnSpc>
            </a:pPr>
            <a:r>
              <a:rPr lang="en-US" sz="2400" dirty="0"/>
              <a:t>source term </a:t>
            </a:r>
          </a:p>
          <a:p>
            <a:pPr>
              <a:lnSpc>
                <a:spcPct val="150000"/>
              </a:lnSpc>
            </a:pPr>
            <a:r>
              <a:rPr lang="en-US" sz="2400" dirty="0"/>
              <a:t>overall risk arising from operation of the </a:t>
            </a:r>
            <a:r>
              <a:rPr lang="en-US" sz="2400" dirty="0" smtClean="0"/>
              <a:t>NPP. </a:t>
            </a:r>
            <a:endParaRPr lang="en-US" sz="2400" dirty="0"/>
          </a:p>
          <a:p>
            <a:pPr>
              <a:lnSpc>
                <a:spcPct val="150000"/>
              </a:lnSpc>
            </a:pPr>
            <a:r>
              <a:rPr lang="en-US" sz="2400" dirty="0"/>
              <a:t>number of event sequences can be very large.</a:t>
            </a:r>
          </a:p>
          <a:p>
            <a:endParaRPr lang="en-US" dirty="0"/>
          </a:p>
        </p:txBody>
      </p:sp>
    </p:spTree>
    <p:extLst>
      <p:ext uri="{BB962C8B-B14F-4D97-AF65-F5344CB8AC3E}">
        <p14:creationId xmlns:p14="http://schemas.microsoft.com/office/powerpoint/2010/main" val="410451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Accident Analysis</a:t>
            </a:r>
          </a:p>
        </p:txBody>
      </p:sp>
      <p:sp>
        <p:nvSpPr>
          <p:cNvPr id="3" name="Content Placeholder 2"/>
          <p:cNvSpPr>
            <a:spLocks noGrp="1"/>
          </p:cNvSpPr>
          <p:nvPr>
            <p:ph idx="1"/>
          </p:nvPr>
        </p:nvSpPr>
        <p:spPr/>
        <p:txBody>
          <a:bodyPr>
            <a:normAutofit/>
          </a:bodyPr>
          <a:lstStyle/>
          <a:p>
            <a:pPr marL="0" indent="0">
              <a:buNone/>
            </a:pPr>
            <a:r>
              <a:rPr lang="en-US" sz="2400" dirty="0" smtClean="0"/>
              <a:t>Two classes of radiation exposure effects: </a:t>
            </a:r>
          </a:p>
          <a:p>
            <a:pPr marL="0" indent="0">
              <a:buNone/>
            </a:pPr>
            <a:r>
              <a:rPr lang="en-US" sz="2400" dirty="0" smtClean="0"/>
              <a:t>1. </a:t>
            </a:r>
            <a:r>
              <a:rPr lang="en-US" sz="2400" b="1" dirty="0" smtClean="0"/>
              <a:t>Deterministic effects</a:t>
            </a:r>
          </a:p>
          <a:p>
            <a:pPr lvl="1" indent="-342900"/>
            <a:r>
              <a:rPr lang="en-US" sz="2000" dirty="0" smtClean="0"/>
              <a:t>certain </a:t>
            </a:r>
            <a:r>
              <a:rPr lang="en-US" sz="2000" dirty="0"/>
              <a:t>to occur under given conditions </a:t>
            </a:r>
            <a:endParaRPr lang="en-US" sz="2000" dirty="0" smtClean="0"/>
          </a:p>
          <a:p>
            <a:pPr marL="0" indent="0">
              <a:buNone/>
            </a:pPr>
            <a:r>
              <a:rPr lang="en-US" sz="2400" dirty="0" smtClean="0"/>
              <a:t>2. </a:t>
            </a:r>
            <a:r>
              <a:rPr lang="en-US" sz="2400" b="1" dirty="0" smtClean="0"/>
              <a:t>Stochastic effects</a:t>
            </a:r>
          </a:p>
          <a:p>
            <a:pPr lvl="1" indent="-342900"/>
            <a:r>
              <a:rPr lang="en-US" sz="2000" dirty="0" smtClean="0"/>
              <a:t>where </a:t>
            </a:r>
            <a:r>
              <a:rPr lang="en-US" sz="2000" dirty="0"/>
              <a:t>the effect may or may not </a:t>
            </a:r>
            <a:r>
              <a:rPr lang="en-US" sz="2000" dirty="0" smtClean="0"/>
              <a:t>occur</a:t>
            </a:r>
            <a:endParaRPr lang="en-US" sz="2000" dirty="0"/>
          </a:p>
        </p:txBody>
      </p:sp>
    </p:spTree>
    <p:extLst>
      <p:ext uri="{BB962C8B-B14F-4D97-AF65-F5344CB8AC3E}">
        <p14:creationId xmlns:p14="http://schemas.microsoft.com/office/powerpoint/2010/main" val="4001106167"/>
      </p:ext>
    </p:extLst>
  </p:cSld>
  <p:clrMapOvr>
    <a:masterClrMapping/>
  </p:clrMapOvr>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Template>
  <TotalTime>678</TotalTime>
  <Words>2903</Words>
  <Application>Microsoft Office PowerPoint</Application>
  <PresentationFormat>On-screen Show (4:3)</PresentationFormat>
  <Paragraphs>280</Paragraphs>
  <Slides>26</Slides>
  <Notes>20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RCNET</vt:lpstr>
      <vt:lpstr>PowerPoint Presentation</vt:lpstr>
      <vt:lpstr>Emergency Classification </vt:lpstr>
      <vt:lpstr>Accident Analysis</vt:lpstr>
      <vt:lpstr>Accident Analysis</vt:lpstr>
      <vt:lpstr>Accident Analysis</vt:lpstr>
      <vt:lpstr>Accident Analysis</vt:lpstr>
      <vt:lpstr>Accident Analysis</vt:lpstr>
      <vt:lpstr>Accident Analysis</vt:lpstr>
      <vt:lpstr>Accident Analysis</vt:lpstr>
      <vt:lpstr>Federal Oversight </vt:lpstr>
      <vt:lpstr>Federal Oversight </vt:lpstr>
      <vt:lpstr>Final Safety Analysis Report </vt:lpstr>
      <vt:lpstr>Accident management </vt:lpstr>
      <vt:lpstr>Emergency Planning Zones </vt:lpstr>
      <vt:lpstr>Protective Actions </vt:lpstr>
      <vt:lpstr>Protective Actions</vt:lpstr>
      <vt:lpstr> Evacuation, Sheltering  </vt:lpstr>
      <vt:lpstr>Evacuation, Sheltering  </vt:lpstr>
      <vt:lpstr>“Keyhole” covering 2-mile radius and downwind sectors</vt:lpstr>
      <vt:lpstr>Original and revised keyhole following wind shift </vt:lpstr>
      <vt:lpstr>Use of Potassium Iodide</vt:lpstr>
      <vt:lpstr>Use of Potassium Iodide</vt:lpstr>
      <vt:lpstr>Safety limit </vt:lpstr>
      <vt:lpstr>Limiting safety system settings </vt:lpstr>
      <vt:lpstr>Safety Limits </vt:lpstr>
      <vt:lpstr>Safety Limits </vt:lpstr>
    </vt:vector>
  </TitlesOfParts>
  <Company>Indian River State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Peggy Hines IRSC</dc:creator>
  <cp:lastModifiedBy>Peggy Hines IRSC</cp:lastModifiedBy>
  <cp:revision>47</cp:revision>
  <dcterms:created xsi:type="dcterms:W3CDTF">2013-02-04T16:04:51Z</dcterms:created>
  <dcterms:modified xsi:type="dcterms:W3CDTF">2013-04-02T18:02:48Z</dcterms:modified>
</cp:coreProperties>
</file>