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 snapToGrid="0">
      <p:cViewPr varScale="1">
        <p:scale>
          <a:sx n="165" d="100"/>
          <a:sy n="165" d="100"/>
        </p:scale>
        <p:origin x="664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cced572065_0_8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cced572065_0_8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cced572065_0_8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cced572065_0_8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gcced572065_0_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gcced572065_0_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e03b7e96b6_0_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e03b7e96b6_0_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e03b7e96b6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e03b7e96b6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cced572065_0_5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cced572065_0_5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cced572065_0_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cced572065_0_4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cced572065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cced572065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cced572065_0_7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cced572065_0_7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cced572065_0_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cced572065_0_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cced572065_0_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cced572065_0_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e03b7e96b6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e03b7e96b6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>
                <a:solidFill>
                  <a:schemeClr val="dk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dark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Char char="●"/>
              <a:defRPr sz="1800">
                <a:solidFill>
                  <a:schemeClr val="lt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</a:defRPr>
            </a:lvl1pPr>
            <a:lvl2pPr lvl="1" algn="r">
              <a:buNone/>
              <a:defRPr sz="1000">
                <a:solidFill>
                  <a:schemeClr val="lt2"/>
                </a:solidFill>
              </a:defRPr>
            </a:lvl2pPr>
            <a:lvl3pPr lvl="2" algn="r">
              <a:buNone/>
              <a:defRPr sz="1000">
                <a:solidFill>
                  <a:schemeClr val="lt2"/>
                </a:solidFill>
              </a:defRPr>
            </a:lvl3pPr>
            <a:lvl4pPr lvl="3" algn="r">
              <a:buNone/>
              <a:defRPr sz="1000">
                <a:solidFill>
                  <a:schemeClr val="lt2"/>
                </a:solidFill>
              </a:defRPr>
            </a:lvl4pPr>
            <a:lvl5pPr lvl="4" algn="r">
              <a:buNone/>
              <a:defRPr sz="1000">
                <a:solidFill>
                  <a:schemeClr val="lt2"/>
                </a:solidFill>
              </a:defRPr>
            </a:lvl5pPr>
            <a:lvl6pPr lvl="5" algn="r">
              <a:buNone/>
              <a:defRPr sz="1000">
                <a:solidFill>
                  <a:schemeClr val="lt2"/>
                </a:solidFill>
              </a:defRPr>
            </a:lvl6pPr>
            <a:lvl7pPr lvl="6" algn="r">
              <a:buNone/>
              <a:defRPr sz="1000">
                <a:solidFill>
                  <a:schemeClr val="lt2"/>
                </a:solidFill>
              </a:defRPr>
            </a:lvl7pPr>
            <a:lvl8pPr lvl="7" algn="r">
              <a:buNone/>
              <a:defRPr sz="1000">
                <a:solidFill>
                  <a:schemeClr val="lt2"/>
                </a:solidFill>
              </a:defRPr>
            </a:lvl8pPr>
            <a:lvl9pPr lvl="8" algn="r">
              <a:buNone/>
              <a:defRPr sz="1000">
                <a:solidFill>
                  <a:schemeClr val="lt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sytoolkit.org/lessons/experiment_stroop.html" TargetMode="Externa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Relationship Id="rId4" Type="http://schemas.openxmlformats.org/officeDocument/2006/relationships/hyperlink" Target="https://www.happyneuronpro.com/en/free-cognitive-activities-for-adults/free-worksheets-3/memory-packet/" TargetMode="Externa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CYi2EzPkErs&amp;t=24s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6NehuwDA45Q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doe.virginia.gov/support/school-psychology-services/professional-development/2016/materials/dawson-executive-skills-questionnaire.pdf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</a:t>
            </a:r>
            <a:endParaRPr/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369"/>
              <a:t>SIPP Orientation</a:t>
            </a:r>
            <a:endParaRPr sz="4369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&amp; Autism</a:t>
            </a:r>
            <a:endParaRPr/>
          </a:p>
        </p:txBody>
      </p:sp>
      <p:sp>
        <p:nvSpPr>
          <p:cNvPr id="110" name="Google Shape;110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Difficulties with executive function are common for autistic people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Research shows autistic people have difficulties with: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planning 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cognitive flexibility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More important to address your individual strengths &amp; weaknesses in EF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Many factors in your life besides autism can influence your executive functioning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Ex. my ADHD greatly impacts my executive functioning</a:t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in Action</a:t>
            </a:r>
            <a:endParaRPr/>
          </a:p>
        </p:txBody>
      </p:sp>
      <p:sp>
        <p:nvSpPr>
          <p:cNvPr id="116" name="Google Shape;116;p2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Cognitive flexibility &amp; self-control:</a:t>
            </a:r>
            <a:endParaRPr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 sz="1100" u="sng">
                <a:solidFill>
                  <a:srgbClr val="1155CC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https://www.psytoolkit.org/lessons/experiment_stroop.html</a:t>
            </a:r>
            <a:r>
              <a:rPr lang="en" sz="1100">
                <a:solidFill>
                  <a:srgbClr val="000000"/>
                </a:solidFill>
              </a:rPr>
              <a:t> 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Working memory:</a:t>
            </a:r>
            <a:endParaRPr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 sz="1100" u="sng">
                <a:solidFill>
                  <a:srgbClr val="1155CC"/>
                </a:solidFill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https://www.happyneuronpro.com/en/free-cognitive-activities-for-adults/free-worksheets-3/memory-packet/</a:t>
            </a:r>
            <a:r>
              <a:rPr lang="en" sz="1100">
                <a:solidFill>
                  <a:srgbClr val="000000"/>
                </a:solidFill>
              </a:rPr>
              <a:t> </a:t>
            </a:r>
            <a:endParaRPr sz="1100">
              <a:solidFill>
                <a:srgbClr val="00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1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Reflection</a:t>
            </a:r>
            <a:endParaRPr/>
          </a:p>
        </p:txBody>
      </p:sp>
      <p:sp>
        <p:nvSpPr>
          <p:cNvPr id="122" name="Google Shape;122;p2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Take a moment to reflect on your top 3 EF strengths &amp; weaknesses:</a:t>
            </a:r>
            <a:endParaRPr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During what activities/actions do these abilities show up in your life?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Do you currently have any strategies to support these abilities?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If so, what are they?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If not, brainstorm on what you think might help you</a:t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Model Reflection </a:t>
            </a:r>
            <a:endParaRPr/>
          </a:p>
        </p:txBody>
      </p:sp>
      <p:sp>
        <p:nvSpPr>
          <p:cNvPr id="128" name="Google Shape;128;p2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Activities that my EF profile shows up in: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Planning my weekly &amp; monthly schedule - I always have my calendar mapped out, which makes remembering what activities &amp; events I have easier to manage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Task initiation - it can take me sometimes hours to begin a task, regardless of if I want to do it, such as doing yoga or washing the dishes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Strategies in place: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I keep my calendar &amp; a whiteboard hung up on a wall in my main hallway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I use “behavioral momentum” to get started on a task - instead of starting the full task right away, I may sit down and open my laptop to watch a video before starting my readings (this makes the transition to starting the task a little less daunting)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Strategies brainstorm: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For emotional control, it may help me to take a step back &amp; do 10 deep breaths before acting on an emotional impulse</a:t>
            </a: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48CD677D-5813-E048-9BEA-031E650AC97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3085" y="0"/>
            <a:ext cx="7797829" cy="5143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995853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Look Ahead</a:t>
            </a:r>
            <a:endParaRPr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Understand the </a:t>
            </a:r>
            <a:r>
              <a:rPr lang="en" i="1"/>
              <a:t>concepts</a:t>
            </a:r>
            <a:r>
              <a:rPr lang="en"/>
              <a:t> of executive functioning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Identify our </a:t>
            </a:r>
            <a:r>
              <a:rPr lang="en" i="1"/>
              <a:t>individual</a:t>
            </a:r>
            <a:r>
              <a:rPr lang="en"/>
              <a:t> strengths and weaknesses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Review </a:t>
            </a:r>
            <a:r>
              <a:rPr lang="en" i="1"/>
              <a:t>strategies</a:t>
            </a:r>
            <a:r>
              <a:rPr lang="en"/>
              <a:t> for each area within executive functioning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Try strategies in </a:t>
            </a:r>
            <a:r>
              <a:rPr lang="en" i="1"/>
              <a:t>our daily lives</a:t>
            </a:r>
            <a:endParaRPr i="1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 i="1"/>
              <a:t>Reflect</a:t>
            </a:r>
            <a:r>
              <a:rPr lang="en"/>
              <a:t> on which strategies work &amp; which do not work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Explained</a:t>
            </a:r>
            <a:endParaRPr/>
          </a:p>
        </p:txBody>
      </p:sp>
      <p:sp>
        <p:nvSpPr>
          <p:cNvPr id="67" name="Google Shape;67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https://www.youtube.com/watch?v=CYi2EzPkErs&amp;t=24s</a:t>
            </a:r>
            <a:r>
              <a:rPr lang="en"/>
              <a:t> 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is Executive Functioning (EF)?</a:t>
            </a:r>
            <a:endParaRPr/>
          </a:p>
        </p:txBody>
      </p:sp>
      <p:sp>
        <p:nvSpPr>
          <p:cNvPr id="73" name="Google Shape;73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Our brain’s “air traffic control system”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A set of mental processes that help us: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Organize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Plan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Set goals and attain them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Manage our emotions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Focus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&amp; more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Develops over time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Area of the brain (prefrontal cortex) that is responsible for EF fully develops when we are 25-years-old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We all have individual strengths &amp; weaknesses within EF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Why is Executive Functioning Important?</a:t>
            </a:r>
            <a:endParaRPr/>
          </a:p>
        </p:txBody>
      </p:sp>
      <p:sp>
        <p:nvSpPr>
          <p:cNvPr id="79" name="Google Shape;79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https://www.youtube.com/watch?v=6NehuwDA45Q</a:t>
            </a:r>
            <a:r>
              <a:rPr lang="en"/>
              <a:t> - core capabilities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Helps us manage our daily lives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Prioritizing, focusing, &amp; completing work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Personal hygiene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Managing our social lives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Preparing meals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Regulating our emotions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Learning about our own strengths &amp; weaknesses within EF allows us to come up with strategies for better overall functioning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 Abilities within Executive Functioning</a:t>
            </a:r>
            <a:endParaRPr/>
          </a:p>
        </p:txBody>
      </p:sp>
      <p:sp>
        <p:nvSpPr>
          <p:cNvPr id="85" name="Google Shape;85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lang="en" b="1"/>
              <a:t>Working memory: </a:t>
            </a:r>
            <a:endParaRPr b="1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Remember &amp; use individual pieces of information in a short time (around 10-15 seconds)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lang="en" b="1"/>
              <a:t>Mental (cognitive) flexibility: </a:t>
            </a:r>
            <a:endParaRPr b="1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See problems from multiple angles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Apply different rules in different settings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lang="en" b="1"/>
              <a:t>Inhibitory control (self-control):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Stop before you act: resist impulses/responses within a situation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Keep or change our attention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Manage our behavior and emotions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More Specific Abilities within Executive Functioning</a:t>
            </a:r>
            <a:endParaRPr/>
          </a:p>
        </p:txBody>
      </p:sp>
      <p:sp>
        <p:nvSpPr>
          <p:cNvPr id="91" name="Google Shape;91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Sustaining attention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Planning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Organization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Problem Solving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Goal-directed persistence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Initiating tasks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Monitoring tasks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Metacognition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Emotion regulation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Stress tolerance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Questionnaire</a:t>
            </a:r>
            <a:endParaRPr/>
          </a:p>
        </p:txBody>
      </p:sp>
      <p:sp>
        <p:nvSpPr>
          <p:cNvPr id="97" name="Google Shape;97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Identify our individual strengths &amp; weaknesses: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https://www.doe.virginia.gov/support/school-psychology-services/professional-development/2016/materials/dawson-executive-skills-questionnaire.pdf</a:t>
            </a:r>
            <a:r>
              <a:rPr lang="en"/>
              <a:t> 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My Executive Functioning Profile</a:t>
            </a:r>
            <a:endParaRPr/>
          </a:p>
        </p:txBody>
      </p:sp>
      <p:sp>
        <p:nvSpPr>
          <p:cNvPr id="103" name="Google Shape;103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6108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My strongest skills:</a:t>
            </a:r>
            <a:endParaRPr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Working memory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Goal-directed persistence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Planning/prioritization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Stress tolerance</a:t>
            </a:r>
            <a:endParaRPr/>
          </a:p>
        </p:txBody>
      </p:sp>
      <p:sp>
        <p:nvSpPr>
          <p:cNvPr id="104" name="Google Shape;104;p21"/>
          <p:cNvSpPr txBox="1"/>
          <p:nvPr/>
        </p:nvSpPr>
        <p:spPr>
          <a:xfrm>
            <a:off x="4279050" y="1177825"/>
            <a:ext cx="3911700" cy="1890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lt2"/>
                </a:solidFill>
              </a:rPr>
              <a:t>My weakest skills:</a:t>
            </a:r>
            <a:endParaRPr sz="1800">
              <a:solidFill>
                <a:schemeClr val="lt2"/>
              </a:solidFill>
            </a:endParaRPr>
          </a:p>
          <a:p>
            <a:pPr marL="457200" lvl="0" indent="-342900" algn="l" rtl="0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Emotional control</a:t>
            </a:r>
            <a:endParaRPr sz="1800">
              <a:solidFill>
                <a:schemeClr val="lt2"/>
              </a:solidFill>
            </a:endParaRPr>
          </a:p>
          <a:p>
            <a:pPr marL="45720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Task initiation</a:t>
            </a:r>
            <a:endParaRPr sz="1800">
              <a:solidFill>
                <a:schemeClr val="lt2"/>
              </a:solidFill>
            </a:endParaRPr>
          </a:p>
          <a:p>
            <a:pPr marL="45720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Flexibility</a:t>
            </a:r>
            <a:endParaRPr sz="1800">
              <a:solidFill>
                <a:schemeClr val="lt2"/>
              </a:solidFill>
            </a:endParaRPr>
          </a:p>
          <a:p>
            <a:pPr marL="45720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Sustained attention</a:t>
            </a:r>
            <a:endParaRPr sz="1800">
              <a:solidFill>
                <a:schemeClr val="lt2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Dark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673</Words>
  <Application>Microsoft Macintosh PowerPoint</Application>
  <PresentationFormat>On-screen Show (16:9)</PresentationFormat>
  <Paragraphs>95</Paragraphs>
  <Slides>14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6" baseType="lpstr">
      <vt:lpstr>Arial</vt:lpstr>
      <vt:lpstr>Simple Dark</vt:lpstr>
      <vt:lpstr>Executive Functioning</vt:lpstr>
      <vt:lpstr>Look Ahead</vt:lpstr>
      <vt:lpstr>Executive Functioning Explained</vt:lpstr>
      <vt:lpstr>What is Executive Functioning (EF)?</vt:lpstr>
      <vt:lpstr>Why is Executive Functioning Important?</vt:lpstr>
      <vt:lpstr>Main Abilities within Executive Functioning</vt:lpstr>
      <vt:lpstr>More Specific Abilities within Executive Functioning</vt:lpstr>
      <vt:lpstr>Executive Functioning Questionnaire</vt:lpstr>
      <vt:lpstr>My Executive Functioning Profile</vt:lpstr>
      <vt:lpstr>Executive Functioning &amp; Autism</vt:lpstr>
      <vt:lpstr>Executive Functioning in Action</vt:lpstr>
      <vt:lpstr>Reflection</vt:lpstr>
      <vt:lpstr>Model Reflection </vt:lpstr>
      <vt:lpstr>PowerPoint Presentation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Executive Functioning</dc:title>
  <cp:lastModifiedBy>Microsoft Office User</cp:lastModifiedBy>
  <cp:revision>1</cp:revision>
  <dcterms:modified xsi:type="dcterms:W3CDTF">2022-07-26T13:44:37Z</dcterms:modified>
</cp:coreProperties>
</file>