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01" r:id="rId3"/>
    <p:sldId id="300" r:id="rId4"/>
    <p:sldId id="298" r:id="rId5"/>
    <p:sldId id="272" r:id="rId6"/>
    <p:sldId id="273" r:id="rId7"/>
    <p:sldId id="292" r:id="rId8"/>
    <p:sldId id="293" r:id="rId9"/>
    <p:sldId id="297" r:id="rId10"/>
    <p:sldId id="302" r:id="rId11"/>
    <p:sldId id="29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 userDrawn="1">
          <p15:clr>
            <a:srgbClr val="A4A3A4"/>
          </p15:clr>
        </p15:guide>
        <p15:guide id="2" pos="264" userDrawn="1">
          <p15:clr>
            <a:srgbClr val="A4A3A4"/>
          </p15:clr>
        </p15:guide>
        <p15:guide id="3" pos="1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96"/>
      </p:cViewPr>
      <p:guideLst>
        <p:guide orient="horz" pos="936"/>
        <p:guide pos="264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8E5AAAA-D524-4DDB-8509-FEFD138E4238}"/>
              </a:ext>
            </a:extLst>
          </p:cNvPr>
          <p:cNvSpPr/>
          <p:nvPr userDrawn="1"/>
        </p:nvSpPr>
        <p:spPr>
          <a:xfrm>
            <a:off x="0" y="0"/>
            <a:ext cx="9144000" cy="5876035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7096125" cy="1477962"/>
          </a:xfrm>
          <a:prstGeom prst="rect">
            <a:avLst/>
          </a:prstGeom>
        </p:spPr>
        <p:txBody>
          <a:bodyPr anchor="b"/>
          <a:lstStyle>
            <a:lvl1pPr algn="l">
              <a:defRPr sz="3800" b="1">
                <a:solidFill>
                  <a:schemeClr val="bg1">
                    <a:lumMod val="95000"/>
                  </a:schemeClr>
                </a:solidFill>
                <a:latin typeface="Helvetica" panose="020B0504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  <a:latin typeface="Georgia" panose="020405020504050203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and conference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D9BFBF-0667-4AF7-A785-5FA7045C4E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7" y="5956485"/>
            <a:ext cx="824098" cy="824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C3D50D-0C68-4F77-A289-4157A723FA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48" y="5950039"/>
            <a:ext cx="3150102" cy="85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0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ue Bar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49" y="349249"/>
            <a:ext cx="7886701" cy="673099"/>
          </a:xfrm>
          <a:prstGeom prst="rect">
            <a:avLst/>
          </a:prstGeom>
        </p:spPr>
        <p:txBody>
          <a:bodyPr/>
          <a:lstStyle>
            <a:lvl1pPr>
              <a:defRPr sz="3500">
                <a:solidFill>
                  <a:srgbClr val="00529B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Slide Topic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28751"/>
            <a:ext cx="7886700" cy="453707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F5371D-C432-47EC-AF22-934A53496CC7}"/>
              </a:ext>
            </a:extLst>
          </p:cNvPr>
          <p:cNvSpPr/>
          <p:nvPr userDrawn="1"/>
        </p:nvSpPr>
        <p:spPr>
          <a:xfrm>
            <a:off x="0" y="6115049"/>
            <a:ext cx="9144000" cy="742951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80DA21-192C-4BDB-BFFA-9FEB7E4C2707}"/>
              </a:ext>
            </a:extLst>
          </p:cNvPr>
          <p:cNvCxnSpPr>
            <a:cxnSpLocks/>
          </p:cNvCxnSpPr>
          <p:nvPr userDrawn="1"/>
        </p:nvCxnSpPr>
        <p:spPr>
          <a:xfrm>
            <a:off x="628649" y="1171575"/>
            <a:ext cx="7886701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F1F46B5-C1C0-4071-AEFD-413BD6381F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5" y="6164119"/>
            <a:ext cx="2457449" cy="67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67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ar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084B79-1143-4E2E-AF18-1A19D96F2371}"/>
              </a:ext>
            </a:extLst>
          </p:cNvPr>
          <p:cNvSpPr/>
          <p:nvPr userDrawn="1"/>
        </p:nvSpPr>
        <p:spPr>
          <a:xfrm>
            <a:off x="0" y="0"/>
            <a:ext cx="9144000" cy="1057275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7B6EF1-BAA0-4097-8938-68318A35094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650" y="1400176"/>
            <a:ext cx="7886700" cy="4457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8C89A48-EA51-4EBF-8CD7-9502266B39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19077"/>
            <a:ext cx="7886700" cy="673099"/>
          </a:xfrm>
          <a:prstGeom prst="rect">
            <a:avLst/>
          </a:prstGeom>
        </p:spPr>
        <p:txBody>
          <a:bodyPr/>
          <a:lstStyle>
            <a:lvl1pPr>
              <a:defRPr sz="3500" b="1">
                <a:solidFill>
                  <a:schemeClr val="bg1"/>
                </a:solidFill>
                <a:latin typeface="Helvetica" panose="020B0504020202030204" pitchFamily="34" charset="0"/>
              </a:defRPr>
            </a:lvl1pPr>
          </a:lstStyle>
          <a:p>
            <a:r>
              <a:rPr lang="en-US" dirty="0"/>
              <a:t>SLIDE TOPIC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53AC70-1194-4F77-99AB-6DCB314CFB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48" y="5950039"/>
            <a:ext cx="3150102" cy="85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20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8E5AAAA-D524-4DDB-8509-FEFD138E4238}"/>
              </a:ext>
            </a:extLst>
          </p:cNvPr>
          <p:cNvSpPr/>
          <p:nvPr userDrawn="1"/>
        </p:nvSpPr>
        <p:spPr>
          <a:xfrm>
            <a:off x="0" y="0"/>
            <a:ext cx="9144000" cy="5876035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3937" y="410465"/>
            <a:ext cx="6858001" cy="704850"/>
          </a:xfrm>
          <a:prstGeom prst="rect">
            <a:avLst/>
          </a:prstGeom>
        </p:spPr>
        <p:txBody>
          <a:bodyPr anchor="b"/>
          <a:lstStyle>
            <a:lvl1pPr algn="l">
              <a:defRPr sz="3800" b="1">
                <a:solidFill>
                  <a:schemeClr val="bg1">
                    <a:lumMod val="95000"/>
                  </a:schemeClr>
                </a:solidFill>
                <a:latin typeface="Helvetica" panose="020B0504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00125" y="1439863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  <a:latin typeface="Georgia" panose="020405020504050203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Resources and email lists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D9BFBF-0667-4AF7-A785-5FA7045C4E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7" y="5956485"/>
            <a:ext cx="824098" cy="824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0700EE-F908-4EF6-A1EA-354788FB90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48" y="5950039"/>
            <a:ext cx="3150102" cy="85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2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06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D8D55-135B-43F5-95EC-BB4505677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772" y="3429000"/>
            <a:ext cx="8387940" cy="1477962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br>
              <a:rPr lang="en-US" dirty="0"/>
            </a:br>
            <a:r>
              <a:rPr lang="en-US" dirty="0"/>
              <a:t>Business &amp; Industry Leadership Team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BILT Orientation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0"/>
          </p:nvPr>
        </p:nvSpPr>
        <p:spPr>
          <a:xfrm>
            <a:off x="320895" y="1408463"/>
            <a:ext cx="4019877" cy="44577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The first convening - Orientation Meeting to explain the process and secure interest.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After that, the meetings follow an annual schedule:</a:t>
            </a:r>
          </a:p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r>
              <a:rPr lang="en-US" sz="2000" dirty="0"/>
              <a:t>One longer KSA analysis meeting 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Two-three shorter trends meetings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One of the trends meetings features detailed feedback to the BILT regarding the implementation of the KSA analysis and recommendations and some discussion of trends, depending on time available.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4265" y="247652"/>
            <a:ext cx="7886700" cy="673099"/>
          </a:xfrm>
        </p:spPr>
        <p:txBody>
          <a:bodyPr/>
          <a:lstStyle/>
          <a:p>
            <a:r>
              <a:rPr lang="en-US" dirty="0"/>
              <a:t>VISUAL MEETING MAP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C38A5D-C3E4-4DD7-AB1D-95FEAB3A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0" t="19157" r="8152" b="14463"/>
          <a:stretch/>
        </p:blipFill>
        <p:spPr>
          <a:xfrm>
            <a:off x="4461312" y="1313792"/>
            <a:ext cx="4361793" cy="455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32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1089-7561-4C9A-BB13-E03E1318FE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560" y="378934"/>
            <a:ext cx="6858001" cy="704850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B64A69-F387-4648-9B76-21953E8374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059" y="1429119"/>
            <a:ext cx="8141084" cy="2480153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BILT resources from the National Convergence Technology Center on “Businesses” tab</a:t>
            </a:r>
          </a:p>
          <a:p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http://connectedtech.org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60-minute “BILT Basics” webinar   		bit.ly/BILTbasic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10-minute “Job Skills Validation Vote” webinar    	bit.ly/</a:t>
            </a:r>
            <a:r>
              <a:rPr lang="en-US" sz="2000" dirty="0" err="1">
                <a:solidFill>
                  <a:schemeClr val="bg1"/>
                </a:solidFill>
                <a:latin typeface="Gill Sans MT" panose="020B0502020104020203" pitchFamily="34" charset="0"/>
              </a:rPr>
              <a:t>jobskillsvote</a:t>
            </a:r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25-minute “Common Barriers” webinar   		bit.ly/</a:t>
            </a:r>
            <a:r>
              <a:rPr lang="en-US" sz="2000" dirty="0" err="1">
                <a:solidFill>
                  <a:schemeClr val="bg1"/>
                </a:solidFill>
                <a:latin typeface="Gill Sans MT" panose="020B0502020104020203" pitchFamily="34" charset="0"/>
              </a:rPr>
              <a:t>BILTengagement</a:t>
            </a:r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abeheler@gmail.com</a:t>
            </a:r>
          </a:p>
          <a:p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http://www.connectedtech.org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A794D7-1AFC-454D-BD44-157FFFE928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3747" y="1400373"/>
            <a:ext cx="4668667" cy="4457700"/>
          </a:xfrm>
        </p:spPr>
        <p:txBody>
          <a:bodyPr/>
          <a:lstStyle/>
          <a:p>
            <a:r>
              <a:rPr lang="en-US" sz="2000" dirty="0"/>
              <a:t>Welcome and introductions</a:t>
            </a:r>
          </a:p>
          <a:p>
            <a:r>
              <a:rPr lang="en-US" sz="2000" dirty="0"/>
              <a:t>BILT model overview</a:t>
            </a:r>
          </a:p>
          <a:p>
            <a:r>
              <a:rPr lang="en-US" sz="2000" dirty="0"/>
              <a:t>How the BILT differs from an advisory council</a:t>
            </a:r>
          </a:p>
          <a:p>
            <a:r>
              <a:rPr lang="en-US" sz="2000" dirty="0"/>
              <a:t>What’s in it for you</a:t>
            </a:r>
          </a:p>
          <a:p>
            <a:r>
              <a:rPr lang="en-US" sz="2000" dirty="0"/>
              <a:t>Meeting format</a:t>
            </a:r>
          </a:p>
          <a:p>
            <a:r>
              <a:rPr lang="en-US" sz="2000" dirty="0"/>
              <a:t>Adjourn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BB1C5C-0F4C-42A2-B7D8-F42FC01C5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05" y="244931"/>
            <a:ext cx="8791399" cy="673099"/>
          </a:xfrm>
        </p:spPr>
        <p:txBody>
          <a:bodyPr/>
          <a:lstStyle/>
          <a:p>
            <a:r>
              <a:rPr lang="en-US" sz="3300" dirty="0"/>
              <a:t>AGENDA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F8DBF3-6736-47C2-BF5F-4454C80FBE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3" r="3035" b="10074"/>
          <a:stretch/>
        </p:blipFill>
        <p:spPr>
          <a:xfrm>
            <a:off x="5244662" y="1314756"/>
            <a:ext cx="3899338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70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A794D7-1AFC-454D-BD44-157FFFE928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3747" y="1400373"/>
            <a:ext cx="4668667" cy="4457700"/>
          </a:xfrm>
        </p:spPr>
        <p:txBody>
          <a:bodyPr/>
          <a:lstStyle/>
          <a:p>
            <a:r>
              <a:rPr lang="en-US" sz="2000" dirty="0"/>
              <a:t>National Science Foundation Center of Excellence in Convergence Technology (CTC) is based at Collin College, Frisco, TX (2012-2022)</a:t>
            </a:r>
          </a:p>
          <a:p>
            <a:r>
              <a:rPr lang="en-US" sz="2000" dirty="0"/>
              <a:t>The CTC works with a wide range of business leaders from across the nation to determine the Knowledge, Skills, and Abilities that they want “workforce ready” graduates to possess for the future</a:t>
            </a:r>
          </a:p>
          <a:p>
            <a:r>
              <a:rPr lang="en-US" sz="2000" dirty="0"/>
              <a:t>BILT information is disseminated nationally to colleges and universities, including 86+ who share curriculum and guidance with one another through a “mesh” network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BB1C5C-0F4C-42A2-B7D8-F42FC01C5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395" y="118811"/>
            <a:ext cx="8791399" cy="673099"/>
          </a:xfrm>
        </p:spPr>
        <p:txBody>
          <a:bodyPr/>
          <a:lstStyle/>
          <a:p>
            <a:r>
              <a:rPr lang="en-US" sz="2800" dirty="0"/>
              <a:t>NATIONAL CONVERGENCE </a:t>
            </a:r>
            <a:br>
              <a:rPr lang="en-US" sz="2800" dirty="0"/>
            </a:br>
            <a:r>
              <a:rPr lang="en-US" sz="2800" dirty="0"/>
              <a:t>TECHNOLOGY CENTER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217584-6E49-4BB8-B3B0-12FD250EF8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8" r="12301"/>
          <a:stretch/>
        </p:blipFill>
        <p:spPr>
          <a:xfrm>
            <a:off x="5244663" y="1314756"/>
            <a:ext cx="3899338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90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A794D7-1AFC-454D-BD44-157FFFE928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15228" y="1414449"/>
            <a:ext cx="4458792" cy="4457700"/>
          </a:xfrm>
        </p:spPr>
        <p:txBody>
          <a:bodyPr/>
          <a:lstStyle/>
          <a:p>
            <a:pPr marL="236538" indent="-236538"/>
            <a:r>
              <a:rPr lang="en-US" dirty="0"/>
              <a:t>STUDENTS complete certificates and degrees and are well-qualified for ready employment or transfer</a:t>
            </a:r>
          </a:p>
          <a:p>
            <a:pPr marL="236538" indent="-236538"/>
            <a:endParaRPr lang="en-US" dirty="0"/>
          </a:p>
          <a:p>
            <a:pPr marL="236538" indent="-236538"/>
            <a:r>
              <a:rPr lang="en-US" dirty="0"/>
              <a:t>EMPLOYERS are highly engaged and want to hire students</a:t>
            </a:r>
          </a:p>
          <a:p>
            <a:pPr marL="236538" indent="-236538"/>
            <a:endParaRPr lang="en-US" dirty="0"/>
          </a:p>
          <a:p>
            <a:pPr marL="36576" indent="0">
              <a:buNone/>
            </a:pPr>
            <a:r>
              <a:rPr lang="en-US" dirty="0"/>
              <a:t>Implementing the Business &amp; Industry Leadership Team (BILT) Model helps to meet both goals, and it’s proven effective.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BB1C5C-0F4C-42A2-B7D8-F42FC01C5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728" y="120080"/>
            <a:ext cx="7886700" cy="673099"/>
          </a:xfrm>
        </p:spPr>
        <p:txBody>
          <a:bodyPr/>
          <a:lstStyle/>
          <a:p>
            <a:r>
              <a:rPr lang="en-US" sz="2800" dirty="0"/>
              <a:t>MAJOR GOAL FOR ALL HIGHER EDUCATION PROGRAMS and EMPLOYERS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587466-4D6D-481D-9A9E-C861926969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9" r="16216"/>
          <a:stretch/>
        </p:blipFill>
        <p:spPr>
          <a:xfrm>
            <a:off x="5244663" y="1314756"/>
            <a:ext cx="3899337" cy="445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632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4" y="1418241"/>
            <a:ext cx="4747266" cy="4457700"/>
          </a:xfrm>
        </p:spPr>
        <p:txBody>
          <a:bodyPr/>
          <a:lstStyle/>
          <a:p>
            <a:r>
              <a:rPr lang="en-US" sz="2000" dirty="0"/>
              <a:t>Businesses must co-lead programs (not whole departments or divisions), typically via quarterly meetings</a:t>
            </a:r>
          </a:p>
          <a:p>
            <a:pPr lvl="1"/>
            <a:r>
              <a:rPr lang="en-US" sz="1800" b="1" dirty="0"/>
              <a:t>Prioritize Knowledge, Skills and Abilities (</a:t>
            </a:r>
            <a:r>
              <a:rPr lang="en-US" sz="1800" dirty="0"/>
              <a:t>KSAs) they want graduates to have </a:t>
            </a:r>
            <a:r>
              <a:rPr lang="en-US" sz="1800" b="1" dirty="0"/>
              <a:t>12-36 months into the future </a:t>
            </a:r>
            <a:r>
              <a:rPr lang="en-US" sz="1800" dirty="0"/>
              <a:t>using a </a:t>
            </a:r>
            <a:r>
              <a:rPr lang="en-US" sz="1800" b="1" dirty="0"/>
              <a:t>structured, repeatable voting process</a:t>
            </a:r>
          </a:p>
          <a:p>
            <a:pPr lvl="1"/>
            <a:r>
              <a:rPr lang="en-US" sz="1800" dirty="0"/>
              <a:t>Predict </a:t>
            </a:r>
            <a:r>
              <a:rPr lang="en-US" sz="1800" b="1" dirty="0"/>
              <a:t>labor market demand</a:t>
            </a:r>
          </a:p>
          <a:p>
            <a:pPr lvl="1"/>
            <a:r>
              <a:rPr lang="en-US" sz="1800" dirty="0"/>
              <a:t>Predict </a:t>
            </a:r>
            <a:r>
              <a:rPr lang="en-US" sz="1800" b="1" dirty="0"/>
              <a:t>trends</a:t>
            </a:r>
          </a:p>
          <a:p>
            <a:pPr lvl="1"/>
            <a:endParaRPr lang="en-US" dirty="0"/>
          </a:p>
          <a:p>
            <a:r>
              <a:rPr lang="en-US" sz="2000" dirty="0"/>
              <a:t>Faculty must</a:t>
            </a:r>
          </a:p>
          <a:p>
            <a:pPr lvl="1"/>
            <a:r>
              <a:rPr lang="en-US" sz="1800" b="1" dirty="0"/>
              <a:t>Cross-reference </a:t>
            </a:r>
            <a:r>
              <a:rPr lang="en-US" sz="1800" dirty="0"/>
              <a:t>KSAs to existing curriculum</a:t>
            </a:r>
          </a:p>
          <a:p>
            <a:pPr lvl="1"/>
            <a:r>
              <a:rPr lang="en-US" sz="1800" b="1" dirty="0"/>
              <a:t>Update </a:t>
            </a:r>
            <a:r>
              <a:rPr lang="en-US" sz="1800" dirty="0"/>
              <a:t>curriculum to address KSAs needed  by businesses</a:t>
            </a:r>
          </a:p>
          <a:p>
            <a:pPr lvl="1"/>
            <a:r>
              <a:rPr lang="en-US" sz="1800" dirty="0"/>
              <a:t>Provide businesses with </a:t>
            </a:r>
            <a:r>
              <a:rPr lang="en-US" sz="1800" b="1" dirty="0"/>
              <a:t>feedback</a:t>
            </a:r>
            <a:r>
              <a:rPr lang="en-US" sz="1800" dirty="0"/>
              <a:t> regarding implementation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ESSENTIAL ELEMENTS OF BILT MODEL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7570BD-8A23-43F7-BFB0-10B2AAB6DB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3" t="5781" r="28525"/>
          <a:stretch/>
        </p:blipFill>
        <p:spPr>
          <a:xfrm>
            <a:off x="5244663" y="1314757"/>
            <a:ext cx="3899337" cy="445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95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3354" y="1418240"/>
            <a:ext cx="4700940" cy="4457700"/>
          </a:xfrm>
        </p:spPr>
        <p:txBody>
          <a:bodyPr/>
          <a:lstStyle/>
          <a:p>
            <a:r>
              <a:rPr lang="en-US" sz="2200" b="1" dirty="0"/>
              <a:t>Employers report they are more likely to hire graduates </a:t>
            </a:r>
            <a:r>
              <a:rPr lang="en-US" sz="2200" dirty="0"/>
              <a:t>from programs for which they have curricular leadership responsibility</a:t>
            </a:r>
          </a:p>
          <a:p>
            <a:r>
              <a:rPr lang="en-US" sz="2200" b="1" dirty="0"/>
              <a:t>Employers report they will assume this rol</a:t>
            </a:r>
            <a:r>
              <a:rPr lang="en-US" sz="2200" dirty="0"/>
              <a:t>e (and more) if</a:t>
            </a:r>
          </a:p>
          <a:p>
            <a:pPr lvl="1"/>
            <a:r>
              <a:rPr lang="en-US" sz="2200" dirty="0"/>
              <a:t>Their time is respected</a:t>
            </a:r>
          </a:p>
          <a:p>
            <a:pPr lvl="1"/>
            <a:r>
              <a:rPr lang="en-US" sz="2200" dirty="0"/>
              <a:t>There is a method for ensuring that their input is consistently and seriously considered by the faculty members</a:t>
            </a:r>
          </a:p>
          <a:p>
            <a:pPr lvl="1"/>
            <a:r>
              <a:rPr lang="en-US" sz="2200" dirty="0"/>
              <a:t>They consistently receive feedback on their recommendations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99" y="143495"/>
            <a:ext cx="8382615" cy="673099"/>
          </a:xfrm>
        </p:spPr>
        <p:txBody>
          <a:bodyPr/>
          <a:lstStyle/>
          <a:p>
            <a:r>
              <a:rPr lang="en-US" sz="2800" dirty="0"/>
              <a:t>ESSENTIAL ELEMENT</a:t>
            </a:r>
            <a:br>
              <a:rPr lang="en-US" sz="2800" dirty="0"/>
            </a:br>
            <a:r>
              <a:rPr lang="en-US" sz="2800" dirty="0"/>
              <a:t>CO-LEADERSHIP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AB6F28-C8E9-43CB-85C2-5C4A3650E0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" t="1642" r="42954" b="15160"/>
          <a:stretch/>
        </p:blipFill>
        <p:spPr>
          <a:xfrm>
            <a:off x="5244663" y="1314756"/>
            <a:ext cx="3899338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83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84CF-B6AB-4A46-9407-115C75D10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92269EA-A169-4F83-A5DB-97BAFBBA01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45815"/>
          </a:xfrm>
        </p:spPr>
      </p:pic>
    </p:spTree>
    <p:extLst>
      <p:ext uri="{BB962C8B-B14F-4D97-AF65-F5344CB8AC3E}">
        <p14:creationId xmlns:p14="http://schemas.microsoft.com/office/powerpoint/2010/main" val="1477028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84CF-B6AB-4A46-9407-115C75D10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1F1323B-6445-4CD4-BAC8-4A8FBDBD2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2685"/>
          </a:xfrm>
        </p:spPr>
      </p:pic>
    </p:spTree>
    <p:extLst>
      <p:ext uri="{BB962C8B-B14F-4D97-AF65-F5344CB8AC3E}">
        <p14:creationId xmlns:p14="http://schemas.microsoft.com/office/powerpoint/2010/main" val="3846027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0"/>
          </p:nvPr>
        </p:nvSpPr>
        <p:spPr>
          <a:xfrm>
            <a:off x="320895" y="1408463"/>
            <a:ext cx="4829174" cy="44577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Building and maintaining a thriving BILT is a </a:t>
            </a:r>
            <a:r>
              <a:rPr lang="en-US" sz="2000" b="1" dirty="0"/>
              <a:t>HIGH-TOUCH</a:t>
            </a:r>
            <a:r>
              <a:rPr lang="en-US" sz="2000" dirty="0"/>
              <a:t> activity with communication both ways!</a:t>
            </a:r>
          </a:p>
          <a:p>
            <a:pPr marL="0" indent="0">
              <a:buNone/>
            </a:pPr>
            <a:r>
              <a:rPr lang="en-US" sz="2000" b="1" dirty="0"/>
              <a:t>Facilitating/holding the BILT meetings</a:t>
            </a:r>
          </a:p>
          <a:p>
            <a:pPr lvl="1"/>
            <a:r>
              <a:rPr lang="en-US" b="1" dirty="0"/>
              <a:t>Annual KSA analysis meetings </a:t>
            </a:r>
            <a:r>
              <a:rPr lang="en-US" dirty="0"/>
              <a:t>(2-3.5 hours using an electronic voting process) hosted in a face-to-face and hybrid mode </a:t>
            </a:r>
          </a:p>
          <a:p>
            <a:pPr lvl="2"/>
            <a:r>
              <a:rPr lang="en-US" dirty="0"/>
              <a:t>Face-to-face for whose who are able and also </a:t>
            </a:r>
          </a:p>
          <a:p>
            <a:pPr lvl="2"/>
            <a:r>
              <a:rPr lang="en-US" dirty="0"/>
              <a:t>Conference phone and web meeting software for those joining remotely</a:t>
            </a:r>
          </a:p>
          <a:p>
            <a:pPr lvl="1"/>
            <a:r>
              <a:rPr lang="en-US" b="1" dirty="0"/>
              <a:t>Trends meetings </a:t>
            </a:r>
            <a:r>
              <a:rPr lang="en-US" dirty="0"/>
              <a:t>are 2-3 times per year hosted virtually with web-meeting software </a:t>
            </a:r>
          </a:p>
          <a:p>
            <a:r>
              <a:rPr lang="en-US" sz="2000" b="1" dirty="0"/>
              <a:t>Emphasis is on enlarging the pipeline of right-skilled job candidates!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4265" y="247652"/>
            <a:ext cx="7886700" cy="673099"/>
          </a:xfrm>
        </p:spPr>
        <p:txBody>
          <a:bodyPr/>
          <a:lstStyle/>
          <a:p>
            <a:r>
              <a:rPr lang="en-US" dirty="0"/>
              <a:t>MEETINGS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AC05F5-B7D3-484A-9210-A02F020A3F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192" b="14753"/>
          <a:stretch/>
        </p:blipFill>
        <p:spPr>
          <a:xfrm>
            <a:off x="5244663" y="1314756"/>
            <a:ext cx="3899338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90343"/>
      </p:ext>
    </p:extLst>
  </p:cSld>
  <p:clrMapOvr>
    <a:masterClrMapping/>
  </p:clrMapOvr>
</p:sld>
</file>

<file path=ppt/theme/theme1.xml><?xml version="1.0" encoding="utf-8"?>
<a:theme xmlns:a="http://schemas.openxmlformats.org/drawingml/2006/main" name="Blue Bar at Top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396</TotalTime>
  <Words>538</Words>
  <Application>Microsoft Office PowerPoint</Application>
  <PresentationFormat>On-screen Show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Gill Sans MT</vt:lpstr>
      <vt:lpstr>Helvetica</vt:lpstr>
      <vt:lpstr>Wingdings</vt:lpstr>
      <vt:lpstr>Blue Bar at Top</vt:lpstr>
      <vt:lpstr> Business &amp; Industry Leadership Team   BILT Orientation  </vt:lpstr>
      <vt:lpstr>AGENDA</vt:lpstr>
      <vt:lpstr>NATIONAL CONVERGENCE  TECHNOLOGY CENTER</vt:lpstr>
      <vt:lpstr>MAJOR GOAL FOR ALL HIGHER EDUCATION PROGRAMS and EMPLOYERS</vt:lpstr>
      <vt:lpstr>ESSENTIAL ELEMENTS OF BILT MODEL</vt:lpstr>
      <vt:lpstr>ESSENTIAL ELEMENT CO-LEADERSHIP</vt:lpstr>
      <vt:lpstr>PowerPoint Presentation</vt:lpstr>
      <vt:lpstr>PowerPoint Presentation</vt:lpstr>
      <vt:lpstr>MEETINGS</vt:lpstr>
      <vt:lpstr>VISUAL MEETING MAP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Dempsey</dc:creator>
  <cp:lastModifiedBy>Mark Dempsey</cp:lastModifiedBy>
  <cp:revision>59</cp:revision>
  <dcterms:created xsi:type="dcterms:W3CDTF">2020-01-27T21:58:32Z</dcterms:created>
  <dcterms:modified xsi:type="dcterms:W3CDTF">2022-01-06T15:27:41Z</dcterms:modified>
</cp:coreProperties>
</file>