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2" r:id="rId2"/>
    <p:sldId id="314" r:id="rId3"/>
    <p:sldId id="316" r:id="rId4"/>
    <p:sldId id="317" r:id="rId5"/>
    <p:sldId id="318" r:id="rId6"/>
    <p:sldId id="31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A5"/>
    <a:srgbClr val="003087"/>
    <a:srgbClr val="CB333B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3" autoAdjust="0"/>
    <p:restoredTop sz="94660"/>
  </p:normalViewPr>
  <p:slideViewPr>
    <p:cSldViewPr snapToGrid="0">
      <p:cViewPr varScale="1">
        <p:scale>
          <a:sx n="94" d="100"/>
          <a:sy n="94" d="100"/>
        </p:scale>
        <p:origin x="13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8/18/2019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8/18/2019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8/18/2019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latech.ed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3019" y="3268073"/>
            <a:ext cx="4256621" cy="1374265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99710B4-D056-4441-9B91-94A1654E15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1684A10-B8E7-4973-B92F-F11C75B473CC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99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1B5B804-F55B-4C37-B9C4-AB044EE22FEF}"/>
              </a:ext>
            </a:extLst>
          </p:cNvPr>
          <p:cNvSpPr/>
          <p:nvPr/>
        </p:nvSpPr>
        <p:spPr>
          <a:xfrm>
            <a:off x="0" y="0"/>
            <a:ext cx="5007935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98950C-F9E2-4B32-B51D-C2BBFD97A8F0}"/>
              </a:ext>
            </a:extLst>
          </p:cNvPr>
          <p:cNvSpPr/>
          <p:nvPr/>
        </p:nvSpPr>
        <p:spPr>
          <a:xfrm>
            <a:off x="461772" y="492369"/>
            <a:ext cx="4046433" cy="5731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6878" y="629266"/>
            <a:ext cx="6422849" cy="1676603"/>
          </a:xfrm>
        </p:spPr>
        <p:txBody>
          <a:bodyPr>
            <a:normAutofit/>
          </a:bodyPr>
          <a:lstStyle/>
          <a:p>
            <a:r>
              <a:rPr lang="en-US" b="1"/>
              <a:t>DISCLAIMER &amp; USAGE</a:t>
            </a:r>
            <a:endParaRPr lang="en-US" dirty="0"/>
          </a:p>
        </p:txBody>
      </p:sp>
      <p:pic>
        <p:nvPicPr>
          <p:cNvPr id="13" name="Picture 1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427" y="3499308"/>
            <a:ext cx="2119079" cy="1928600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B6EB66-E005-471E-A6E1-8B0AB972C4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91" y="991146"/>
            <a:ext cx="3562594" cy="144320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6880" y="2169268"/>
            <a:ext cx="6422848" cy="4054551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 lvl="1"/>
            <a:r>
              <a:rPr lang="en-US" dirty="0"/>
              <a:t>This material is based upon work supported by the National Science Foundation's Advanced Technological Education Program under Grant No. 1801177.</a:t>
            </a:r>
          </a:p>
          <a:p>
            <a:pPr lvl="1"/>
            <a:r>
              <a:rPr lang="en-US" dirty="0"/>
              <a:t>Any opinions, findings, and conclusions or recommendations expressed in this material are those of the author(s) and do not necessarily reflect the views of the National Science Foundation.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F799B75-3963-4F77-BBA1-B252BFED32FF}"/>
              </a:ext>
            </a:extLst>
          </p:cNvPr>
          <p:cNvSpPr txBox="1">
            <a:spLocks/>
          </p:cNvSpPr>
          <p:nvPr/>
        </p:nvSpPr>
        <p:spPr>
          <a:xfrm>
            <a:off x="9220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F945A-7155-4828-81E1-72232999352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DE19E0-7915-40A8-8316-015D990C8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4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84" y="26134"/>
            <a:ext cx="10515600" cy="905675"/>
          </a:xfrm>
        </p:spPr>
        <p:txBody>
          <a:bodyPr/>
          <a:lstStyle/>
          <a:p>
            <a:r>
              <a:rPr lang="en-US" dirty="0"/>
              <a:t>Power is work performed per unit time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1984" y="1206284"/>
            <a:ext cx="6787897" cy="344801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Unit of work is a Joule (J)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Is there a relationship with units that will give us power?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3" name="Content Placeholder 3"/>
              <p:cNvGraphicFramePr>
                <a:graphicFrameLocks/>
              </p:cNvGraphicFramePr>
              <p:nvPr/>
            </p:nvGraphicFramePr>
            <p:xfrm>
              <a:off x="7572164" y="1561214"/>
              <a:ext cx="3813048" cy="30782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73351">
                      <a:extLst>
                        <a:ext uri="{9D8B030D-6E8A-4147-A177-3AD203B41FA5}">
                          <a16:colId xmlns:a16="http://schemas.microsoft.com/office/drawing/2014/main" val="3496115615"/>
                        </a:ext>
                      </a:extLst>
                    </a:gridCol>
                    <a:gridCol w="1138146">
                      <a:extLst>
                        <a:ext uri="{9D8B030D-6E8A-4147-A177-3AD203B41FA5}">
                          <a16:colId xmlns:a16="http://schemas.microsoft.com/office/drawing/2014/main" val="93326335"/>
                        </a:ext>
                      </a:extLst>
                    </a:gridCol>
                    <a:gridCol w="1001551">
                      <a:extLst>
                        <a:ext uri="{9D8B030D-6E8A-4147-A177-3AD203B41FA5}">
                          <a16:colId xmlns:a16="http://schemas.microsoft.com/office/drawing/2014/main" val="3738734640"/>
                        </a:ext>
                      </a:extLst>
                    </a:gridCol>
                  </a:tblGrid>
                  <a:tr h="89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Component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Unit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372675"/>
                      </a:ext>
                    </a:extLst>
                  </a:tr>
                  <a:tr h="7761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V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Volts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409970"/>
                      </a:ext>
                    </a:extLst>
                  </a:tr>
                  <a:tr h="778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Amperes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50553221"/>
                      </a:ext>
                    </a:extLst>
                  </a:tr>
                  <a:tr h="6262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Ohms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2400" dirty="0">
                              <a:latin typeface="Calibri" panose="020F0502020204030204" pitchFamily="34" charset="0"/>
                            </a:rPr>
                            <a:t>Ω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05136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3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78752086"/>
                  </p:ext>
                </p:extLst>
              </p:nvPr>
            </p:nvGraphicFramePr>
            <p:xfrm>
              <a:off x="7572164" y="1561214"/>
              <a:ext cx="3813048" cy="30782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73351">
                      <a:extLst>
                        <a:ext uri="{9D8B030D-6E8A-4147-A177-3AD203B41FA5}">
                          <a16:colId xmlns:a16="http://schemas.microsoft.com/office/drawing/2014/main" val="3496115615"/>
                        </a:ext>
                      </a:extLst>
                    </a:gridCol>
                    <a:gridCol w="1138146">
                      <a:extLst>
                        <a:ext uri="{9D8B030D-6E8A-4147-A177-3AD203B41FA5}">
                          <a16:colId xmlns:a16="http://schemas.microsoft.com/office/drawing/2014/main" val="93326335"/>
                        </a:ext>
                      </a:extLst>
                    </a:gridCol>
                    <a:gridCol w="1001551">
                      <a:extLst>
                        <a:ext uri="{9D8B030D-6E8A-4147-A177-3AD203B41FA5}">
                          <a16:colId xmlns:a16="http://schemas.microsoft.com/office/drawing/2014/main" val="3738734640"/>
                        </a:ext>
                      </a:extLst>
                    </a:gridCol>
                  </a:tblGrid>
                  <a:tr h="89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Component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Unit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372675"/>
                      </a:ext>
                    </a:extLst>
                  </a:tr>
                  <a:tr h="7761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V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Volts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82317" t="-115625" r="-1220" b="-1867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409970"/>
                      </a:ext>
                    </a:extLst>
                  </a:tr>
                  <a:tr h="778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Amperes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82317" t="-215625" r="-1220" b="-867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0553221"/>
                      </a:ext>
                    </a:extLst>
                  </a:tr>
                  <a:tr h="6262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Ohms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2400" dirty="0">
                              <a:latin typeface="Calibri" panose="020F0502020204030204" pitchFamily="34" charset="0"/>
                            </a:rPr>
                            <a:t>Ω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051361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02712" y="1803139"/>
                <a:ext cx="3690561" cy="584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𝑃𝑜𝑤𝑒𝑟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𝑇𝑖𝑚𝑒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𝑊𝑎𝑡𝑡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2712" y="1803139"/>
                <a:ext cx="3690561" cy="5845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Box 173"/>
              <p:cNvSpPr txBox="1"/>
              <p:nvPr/>
            </p:nvSpPr>
            <p:spPr>
              <a:xfrm>
                <a:off x="3194282" y="4582748"/>
                <a:ext cx="1609287" cy="615553"/>
              </a:xfrm>
              <a:prstGeom prst="rect">
                <a:avLst/>
              </a:prstGeom>
              <a:noFill/>
              <a:ln w="38100">
                <a:solidFill>
                  <a:srgbClr val="003087"/>
                </a:solidFill>
              </a:ln>
            </p:spPr>
            <p:txBody>
              <a:bodyPr wrap="none" lIns="91440" tIns="91440" rIns="9144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8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74" name="TextBox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282" y="4582748"/>
                <a:ext cx="1609287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00308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/>
              <p:cNvSpPr txBox="1"/>
              <p:nvPr/>
            </p:nvSpPr>
            <p:spPr>
              <a:xfrm>
                <a:off x="3166833" y="3544565"/>
                <a:ext cx="2118016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6" name="TextBox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833" y="3544565"/>
                <a:ext cx="2118016" cy="5783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/>
          <p:cNvCxnSpPr/>
          <p:nvPr/>
        </p:nvCxnSpPr>
        <p:spPr>
          <a:xfrm flipV="1">
            <a:off x="3616026" y="3544565"/>
            <a:ext cx="290567" cy="229457"/>
          </a:xfrm>
          <a:prstGeom prst="line">
            <a:avLst/>
          </a:prstGeom>
          <a:ln w="38100">
            <a:solidFill>
              <a:srgbClr val="CB3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4003157" y="3962237"/>
            <a:ext cx="290567" cy="229457"/>
          </a:xfrm>
          <a:prstGeom prst="line">
            <a:avLst/>
          </a:prstGeom>
          <a:ln w="38100">
            <a:solidFill>
              <a:srgbClr val="CB3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4498876" y="3544565"/>
            <a:ext cx="785974" cy="703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8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4" grpId="0" animBg="1"/>
      <p:bldP spid="176" grpId="0"/>
      <p:bldP spid="1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09" y="206912"/>
            <a:ext cx="10515600" cy="176963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>
                <a:solidFill>
                  <a:srgbClr val="CB333B"/>
                </a:solidFill>
              </a:rPr>
              <a:t>Class Problem</a:t>
            </a:r>
            <a:r>
              <a:rPr lang="en-US" dirty="0">
                <a:solidFill>
                  <a:srgbClr val="CB333B"/>
                </a:solidFill>
              </a:rPr>
              <a:t>: </a:t>
            </a:r>
            <a:r>
              <a:rPr lang="en-US" dirty="0"/>
              <a:t>If a D-Cell battery (1.5V) supplies 2W of power to a small bulb, find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The current through the bulb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The resistance of the bulb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223323" y="2270811"/>
            <a:ext cx="4447725" cy="488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Solution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223323" y="2759182"/>
            <a:ext cx="477983" cy="488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727453" y="2747053"/>
                <a:ext cx="3798989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1.333</m:t>
                      </m:r>
                      <m:r>
                        <a:rPr lang="en-US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453" y="2747053"/>
                <a:ext cx="3798989" cy="6127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2"/>
          <p:cNvSpPr txBox="1">
            <a:spLocks/>
          </p:cNvSpPr>
          <p:nvPr/>
        </p:nvSpPr>
        <p:spPr>
          <a:xfrm>
            <a:off x="6223323" y="3690576"/>
            <a:ext cx="477983" cy="488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b.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701306" y="3635189"/>
                <a:ext cx="4116640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1.333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1.125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306" y="3635189"/>
                <a:ext cx="4116640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41" y="2270809"/>
            <a:ext cx="2606040" cy="2702559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2440430" y="2482346"/>
            <a:ext cx="1225667" cy="2054797"/>
            <a:chOff x="9005777" y="3039447"/>
            <a:chExt cx="1571096" cy="2405046"/>
          </a:xfrm>
        </p:grpSpPr>
        <p:sp>
          <p:nvSpPr>
            <p:cNvPr id="24" name="Freeform 23"/>
            <p:cNvSpPr/>
            <p:nvPr/>
          </p:nvSpPr>
          <p:spPr>
            <a:xfrm>
              <a:off x="9072769" y="3039447"/>
              <a:ext cx="1504104" cy="2405046"/>
            </a:xfrm>
            <a:custGeom>
              <a:avLst/>
              <a:gdLst>
                <a:gd name="connsiteX0" fmla="*/ 135026 w 1504104"/>
                <a:gd name="connsiteY0" fmla="*/ 873335 h 2620273"/>
                <a:gd name="connsiteX1" fmla="*/ 273250 w 1504104"/>
                <a:gd name="connsiteY1" fmla="*/ 171587 h 2620273"/>
                <a:gd name="connsiteX2" fmla="*/ 1315240 w 1504104"/>
                <a:gd name="connsiteY2" fmla="*/ 203484 h 2620273"/>
                <a:gd name="connsiteX3" fmla="*/ 1400301 w 1504104"/>
                <a:gd name="connsiteY3" fmla="*/ 2393791 h 2620273"/>
                <a:gd name="connsiteX4" fmla="*/ 209454 w 1504104"/>
                <a:gd name="connsiteY4" fmla="*/ 2489484 h 2620273"/>
                <a:gd name="connsiteX5" fmla="*/ 7436 w 1504104"/>
                <a:gd name="connsiteY5" fmla="*/ 1851531 h 262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4104" h="2620273">
                  <a:moveTo>
                    <a:pt x="135026" y="873335"/>
                  </a:moveTo>
                  <a:cubicBezTo>
                    <a:pt x="105787" y="578282"/>
                    <a:pt x="76548" y="283229"/>
                    <a:pt x="273250" y="171587"/>
                  </a:cubicBezTo>
                  <a:cubicBezTo>
                    <a:pt x="469952" y="59945"/>
                    <a:pt x="1127398" y="-166883"/>
                    <a:pt x="1315240" y="203484"/>
                  </a:cubicBezTo>
                  <a:cubicBezTo>
                    <a:pt x="1503082" y="573851"/>
                    <a:pt x="1584599" y="2012791"/>
                    <a:pt x="1400301" y="2393791"/>
                  </a:cubicBezTo>
                  <a:cubicBezTo>
                    <a:pt x="1216003" y="2774791"/>
                    <a:pt x="441598" y="2579861"/>
                    <a:pt x="209454" y="2489484"/>
                  </a:cubicBezTo>
                  <a:cubicBezTo>
                    <a:pt x="-22690" y="2399107"/>
                    <a:pt x="-7627" y="2125319"/>
                    <a:pt x="7436" y="1851531"/>
                  </a:cubicBezTo>
                </a:path>
              </a:pathLst>
            </a:custGeom>
            <a:noFill/>
            <a:ln w="28575">
              <a:solidFill>
                <a:srgbClr val="003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9005777" y="4731488"/>
              <a:ext cx="74428" cy="127591"/>
            </a:xfrm>
            <a:prstGeom prst="line">
              <a:avLst/>
            </a:prstGeom>
            <a:ln w="28575">
              <a:solidFill>
                <a:srgbClr val="0030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4" idx="5"/>
            </p:cNvCxnSpPr>
            <p:nvPr/>
          </p:nvCxnSpPr>
          <p:spPr>
            <a:xfrm>
              <a:off x="9080205" y="4738895"/>
              <a:ext cx="95693" cy="120184"/>
            </a:xfrm>
            <a:prstGeom prst="line">
              <a:avLst/>
            </a:prstGeom>
            <a:ln w="28575">
              <a:solidFill>
                <a:srgbClr val="0030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1264021" y="3453863"/>
            <a:ext cx="956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400" dirty="0">
                <a:solidFill>
                  <a:srgbClr val="003087"/>
                </a:solidFill>
              </a:rPr>
              <a:t>1.5V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074373" y="3587335"/>
            <a:ext cx="88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400" dirty="0">
                <a:solidFill>
                  <a:srgbClr val="003087"/>
                </a:solidFill>
              </a:rPr>
              <a:t>R=?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696578" y="2785888"/>
            <a:ext cx="79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400" dirty="0">
                <a:solidFill>
                  <a:srgbClr val="003087"/>
                </a:solidFill>
              </a:rPr>
              <a:t>I=?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21520"/>
            <a:ext cx="10515600" cy="764500"/>
          </a:xfrm>
        </p:spPr>
        <p:txBody>
          <a:bodyPr/>
          <a:lstStyle/>
          <a:p>
            <a:r>
              <a:rPr lang="en-US" dirty="0"/>
              <a:t>Alternate forms of the power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68" y="1255250"/>
            <a:ext cx="10515600" cy="948747"/>
          </a:xfrm>
        </p:spPr>
        <p:txBody>
          <a:bodyPr/>
          <a:lstStyle/>
          <a:p>
            <a:pPr lvl="1"/>
            <a:r>
              <a:rPr lang="en-US" dirty="0"/>
              <a:t>Can you write the power equation to have R instead of V?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525965" y="2049180"/>
                <a:ext cx="1609287" cy="615553"/>
              </a:xfrm>
              <a:prstGeom prst="rect">
                <a:avLst/>
              </a:prstGeom>
              <a:noFill/>
              <a:ln w="38100">
                <a:solidFill>
                  <a:srgbClr val="003087"/>
                </a:solidFill>
              </a:ln>
            </p:spPr>
            <p:txBody>
              <a:bodyPr wrap="none" lIns="91440" tIns="91440" rIns="9144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965" y="2049180"/>
                <a:ext cx="1609287" cy="6155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rgbClr val="00308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9525965" y="1255250"/>
                <a:ext cx="1617430" cy="615553"/>
              </a:xfrm>
              <a:prstGeom prst="rect">
                <a:avLst/>
              </a:prstGeom>
              <a:noFill/>
              <a:ln w="38100">
                <a:solidFill>
                  <a:srgbClr val="003087"/>
                </a:solidFill>
              </a:ln>
            </p:spPr>
            <p:txBody>
              <a:bodyPr wrap="none" lIns="91440" tIns="91440" rIns="9144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800" b="0" dirty="0">
                  <a:solidFill>
                    <a:srgbClr val="CB333B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965" y="1255250"/>
                <a:ext cx="1617430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00308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/>
              <p:cNvSpPr txBox="1">
                <a:spLocks/>
              </p:cNvSpPr>
              <p:nvPr/>
            </p:nvSpPr>
            <p:spPr>
              <a:xfrm>
                <a:off x="810768" y="1923708"/>
                <a:ext cx="10515600" cy="4851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US" dirty="0"/>
                  <a:t>Substitute Ohm’s Law in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 in the Power equation.</a:t>
                </a:r>
              </a:p>
            </p:txBody>
          </p:sp>
        </mc:Choice>
        <mc:Fallback xmlns="">
          <p:sp>
            <p:nvSpPr>
              <p:cNvPr id="1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768" y="1923708"/>
                <a:ext cx="10515600" cy="485121"/>
              </a:xfrm>
              <a:prstGeom prst="rect">
                <a:avLst/>
              </a:prstGeom>
              <a:blipFill>
                <a:blip r:embed="rId4"/>
                <a:stretch>
                  <a:fillRect t="-17722" b="-16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>
          <a:xfrm rot="16200000">
            <a:off x="3690993" y="2611783"/>
            <a:ext cx="419128" cy="748595"/>
          </a:xfrm>
          <a:prstGeom prst="roundRect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Elbow Connector 6"/>
          <p:cNvCxnSpPr>
            <a:stCxn id="5" idx="3"/>
            <a:endCxn id="35" idx="0"/>
          </p:cNvCxnSpPr>
          <p:nvPr/>
        </p:nvCxnSpPr>
        <p:spPr>
          <a:xfrm rot="16200000" flipH="1">
            <a:off x="5210124" y="1466951"/>
            <a:ext cx="1542" cy="2620675"/>
          </a:xfrm>
          <a:prstGeom prst="bentConnector3">
            <a:avLst>
              <a:gd name="adj1" fmla="val -25508042"/>
            </a:avLst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ontent Placeholder 2"/>
              <p:cNvSpPr txBox="1">
                <a:spLocks/>
              </p:cNvSpPr>
              <p:nvPr/>
            </p:nvSpPr>
            <p:spPr>
              <a:xfrm>
                <a:off x="810768" y="3409280"/>
                <a:ext cx="10404765" cy="12884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US" dirty="0"/>
                  <a:t>Likewise, we can eliminate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from the power equation.</a:t>
                </a:r>
              </a:p>
            </p:txBody>
          </p:sp>
        </mc:Choice>
        <mc:Fallback xmlns="">
          <p:sp>
            <p:nvSpPr>
              <p:cNvPr id="3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768" y="3409280"/>
                <a:ext cx="10404765" cy="1288473"/>
              </a:xfrm>
              <a:prstGeom prst="rect">
                <a:avLst/>
              </a:prstGeom>
              <a:blipFill>
                <a:blip r:embed="rId5"/>
                <a:stretch>
                  <a:fillRect t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2864209" y="2733980"/>
                <a:ext cx="14106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209" y="2733980"/>
                <a:ext cx="1410643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298013" y="2778059"/>
                <a:ext cx="2446439" cy="430887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013" y="2778059"/>
                <a:ext cx="2446439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651455" y="4042279"/>
                <a:ext cx="2646558" cy="781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455" y="4042279"/>
                <a:ext cx="2646558" cy="78136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6174411" y="3961873"/>
                <a:ext cx="2303259" cy="86177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411" y="3961873"/>
                <a:ext cx="2303259" cy="86177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ounded Rectangle 39"/>
          <p:cNvSpPr/>
          <p:nvPr/>
        </p:nvSpPr>
        <p:spPr>
          <a:xfrm>
            <a:off x="4894246" y="4042280"/>
            <a:ext cx="329540" cy="855290"/>
          </a:xfrm>
          <a:prstGeom prst="roundRect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Elbow Connector 40"/>
          <p:cNvCxnSpPr>
            <a:stCxn id="40" idx="0"/>
          </p:cNvCxnSpPr>
          <p:nvPr/>
        </p:nvCxnSpPr>
        <p:spPr>
          <a:xfrm rot="16200000" flipH="1">
            <a:off x="5944360" y="3156935"/>
            <a:ext cx="167117" cy="1937807"/>
          </a:xfrm>
          <a:prstGeom prst="bentConnector4">
            <a:avLst>
              <a:gd name="adj1" fmla="val -136790"/>
              <a:gd name="adj2" fmla="val 99830"/>
            </a:avLst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706690" y="5377608"/>
                <a:ext cx="3770263" cy="1123384"/>
              </a:xfrm>
              <a:prstGeom prst="rect">
                <a:avLst/>
              </a:prstGeom>
              <a:noFill/>
              <a:ln w="38100">
                <a:solidFill>
                  <a:srgbClr val="003087"/>
                </a:solidFill>
              </a:ln>
            </p:spPr>
            <p:txBody>
              <a:bodyPr wrap="none" lIns="91440" tIns="91440" rIns="91440" bIns="9144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B333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B333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B333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690" y="5377608"/>
                <a:ext cx="3770263" cy="112338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rgbClr val="00308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0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 animBg="1"/>
      <p:bldP spid="32" grpId="0"/>
      <p:bldP spid="34" grpId="0"/>
      <p:bldP spid="35" grpId="0"/>
      <p:bldP spid="38" grpId="0"/>
      <p:bldP spid="39" grpId="0"/>
      <p:bldP spid="40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09" y="0"/>
            <a:ext cx="5034405" cy="843701"/>
          </a:xfrm>
        </p:spPr>
        <p:txBody>
          <a:bodyPr/>
          <a:lstStyle/>
          <a:p>
            <a:r>
              <a:rPr lang="en-US" dirty="0"/>
              <a:t>Equation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41595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Ohm’s Law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Power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3087"/>
                </a:solidFill>
              </a:rPr>
              <a:t>Tip: </a:t>
            </a:r>
            <a:r>
              <a:rPr lang="en-US" dirty="0"/>
              <a:t>If you know any </a:t>
            </a:r>
            <a:r>
              <a:rPr lang="en-US" u="sng" dirty="0"/>
              <a:t>two</a:t>
            </a:r>
            <a:r>
              <a:rPr lang="en-US" dirty="0"/>
              <a:t> of V, I, R, or P, then you can find the other </a:t>
            </a:r>
            <a:r>
              <a:rPr lang="en-US" u="sng" dirty="0"/>
              <a:t>two</a:t>
            </a:r>
            <a:r>
              <a:rPr lang="en-US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698819" y="2318265"/>
                <a:ext cx="1617430" cy="615553"/>
              </a:xfrm>
              <a:prstGeom prst="rect">
                <a:avLst/>
              </a:prstGeom>
              <a:noFill/>
              <a:ln w="38100">
                <a:solidFill>
                  <a:srgbClr val="003087"/>
                </a:solidFill>
              </a:ln>
            </p:spPr>
            <p:txBody>
              <a:bodyPr wrap="none" lIns="91440" tIns="91440" rIns="91440" bIns="9144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800" b="0" dirty="0">
                  <a:solidFill>
                    <a:srgbClr val="CB333B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819" y="2318265"/>
                <a:ext cx="1617430" cy="6155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rgbClr val="00308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449251" y="3500991"/>
                <a:ext cx="3770263" cy="1123384"/>
              </a:xfrm>
              <a:prstGeom prst="rect">
                <a:avLst/>
              </a:prstGeom>
              <a:noFill/>
              <a:ln w="38100">
                <a:solidFill>
                  <a:srgbClr val="003087"/>
                </a:solidFill>
              </a:ln>
            </p:spPr>
            <p:txBody>
              <a:bodyPr wrap="none" lIns="91440" tIns="91440" rIns="91440" bIns="9144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CB333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B333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CB333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251" y="3500991"/>
                <a:ext cx="3770263" cy="11233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003087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Content Placeholder 3"/>
              <p:cNvGraphicFramePr>
                <a:graphicFrameLocks/>
              </p:cNvGraphicFramePr>
              <p:nvPr/>
            </p:nvGraphicFramePr>
            <p:xfrm>
              <a:off x="5710373" y="901137"/>
              <a:ext cx="5643427" cy="38730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3133">
                      <a:extLst>
                        <a:ext uri="{9D8B030D-6E8A-4147-A177-3AD203B41FA5}">
                          <a16:colId xmlns:a16="http://schemas.microsoft.com/office/drawing/2014/main" val="1743547894"/>
                        </a:ext>
                      </a:extLst>
                    </a:gridCol>
                    <a:gridCol w="1343578">
                      <a:extLst>
                        <a:ext uri="{9D8B030D-6E8A-4147-A177-3AD203B41FA5}">
                          <a16:colId xmlns:a16="http://schemas.microsoft.com/office/drawing/2014/main" val="3496115615"/>
                        </a:ext>
                      </a:extLst>
                    </a:gridCol>
                    <a:gridCol w="1457712">
                      <a:extLst>
                        <a:ext uri="{9D8B030D-6E8A-4147-A177-3AD203B41FA5}">
                          <a16:colId xmlns:a16="http://schemas.microsoft.com/office/drawing/2014/main" val="93326335"/>
                        </a:ext>
                      </a:extLst>
                    </a:gridCol>
                    <a:gridCol w="1089004">
                      <a:extLst>
                        <a:ext uri="{9D8B030D-6E8A-4147-A177-3AD203B41FA5}">
                          <a16:colId xmlns:a16="http://schemas.microsoft.com/office/drawing/2014/main" val="3738734640"/>
                        </a:ext>
                      </a:extLst>
                    </a:gridCol>
                  </a:tblGrid>
                  <a:tr h="6589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Component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Symbol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Unit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372675"/>
                      </a:ext>
                    </a:extLst>
                  </a:tr>
                  <a:tr h="766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Voltage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V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Volts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409970"/>
                      </a:ext>
                    </a:extLst>
                  </a:tr>
                  <a:tr h="8126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Current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Amperes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50553221"/>
                      </a:ext>
                    </a:extLst>
                  </a:tr>
                  <a:tr h="8126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Resistan</a:t>
                          </a:r>
                          <a:r>
                            <a:rPr lang="en-US" sz="2400" baseline="0" dirty="0"/>
                            <a:t>ce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Ohms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2400" dirty="0">
                              <a:latin typeface="Calibri" panose="020F0502020204030204" pitchFamily="34" charset="0"/>
                            </a:rPr>
                            <a:t>Ω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0513612"/>
                      </a:ext>
                    </a:extLst>
                  </a:tr>
                  <a:tr h="8126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Power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P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Watts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9EBF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62850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41425716"/>
                  </p:ext>
                </p:extLst>
              </p:nvPr>
            </p:nvGraphicFramePr>
            <p:xfrm>
              <a:off x="5710373" y="901137"/>
              <a:ext cx="5643427" cy="38730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3133">
                      <a:extLst>
                        <a:ext uri="{9D8B030D-6E8A-4147-A177-3AD203B41FA5}">
                          <a16:colId xmlns:a16="http://schemas.microsoft.com/office/drawing/2014/main" val="1743547894"/>
                        </a:ext>
                      </a:extLst>
                    </a:gridCol>
                    <a:gridCol w="1343578">
                      <a:extLst>
                        <a:ext uri="{9D8B030D-6E8A-4147-A177-3AD203B41FA5}">
                          <a16:colId xmlns:a16="http://schemas.microsoft.com/office/drawing/2014/main" val="3496115615"/>
                        </a:ext>
                      </a:extLst>
                    </a:gridCol>
                    <a:gridCol w="1457712">
                      <a:extLst>
                        <a:ext uri="{9D8B030D-6E8A-4147-A177-3AD203B41FA5}">
                          <a16:colId xmlns:a16="http://schemas.microsoft.com/office/drawing/2014/main" val="93326335"/>
                        </a:ext>
                      </a:extLst>
                    </a:gridCol>
                    <a:gridCol w="1089004">
                      <a:extLst>
                        <a:ext uri="{9D8B030D-6E8A-4147-A177-3AD203B41FA5}">
                          <a16:colId xmlns:a16="http://schemas.microsoft.com/office/drawing/2014/main" val="3738734640"/>
                        </a:ext>
                      </a:extLst>
                    </a:gridCol>
                  </a:tblGrid>
                  <a:tr h="6589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Component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Symbol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Unit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308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372675"/>
                      </a:ext>
                    </a:extLst>
                  </a:tr>
                  <a:tr h="7761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Voltage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Volts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18436" t="-85156" r="-1117" b="-3148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409970"/>
                      </a:ext>
                    </a:extLst>
                  </a:tr>
                  <a:tr h="8126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Current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I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Amperes 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18436" t="-176866" r="-1117" b="-2007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0553221"/>
                      </a:ext>
                    </a:extLst>
                  </a:tr>
                  <a:tr h="8126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Resistan</a:t>
                          </a:r>
                          <a:r>
                            <a:rPr lang="en-US" sz="2400" baseline="0" dirty="0" smtClean="0"/>
                            <a:t>ce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R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Ohms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2400" dirty="0" smtClean="0">
                              <a:latin typeface="Calibri" panose="020F0502020204030204" pitchFamily="34" charset="0"/>
                            </a:rPr>
                            <a:t>Ω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30196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0513612"/>
                      </a:ext>
                    </a:extLst>
                  </a:tr>
                  <a:tr h="8126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Power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P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Watts</a:t>
                          </a:r>
                          <a:endParaRPr lang="en-US" sz="2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18436" t="-376119" r="-1117" b="-14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628509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60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323</Words>
  <Application>Microsoft Office PowerPoint</Application>
  <PresentationFormat>Widescreen</PresentationFormat>
  <Paragraphs>83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</vt:lpstr>
      <vt:lpstr>DISCLAIMER &amp; USAGE</vt:lpstr>
      <vt:lpstr>Power is work performed per unit time</vt:lpstr>
      <vt:lpstr>PowerPoint Presentation</vt:lpstr>
      <vt:lpstr>Alternate forms of the power equation</vt:lpstr>
      <vt:lpstr>Equation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Krystal Corbett</cp:lastModifiedBy>
  <cp:revision>56</cp:revision>
  <dcterms:created xsi:type="dcterms:W3CDTF">2017-03-05T23:41:57Z</dcterms:created>
  <dcterms:modified xsi:type="dcterms:W3CDTF">2019-08-18T18:55:26Z</dcterms:modified>
</cp:coreProperties>
</file>