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31"/>
  </p:notesMasterIdLst>
  <p:sldIdLst>
    <p:sldId id="1394" r:id="rId4"/>
    <p:sldId id="283" r:id="rId5"/>
    <p:sldId id="1375" r:id="rId6"/>
    <p:sldId id="1376" r:id="rId7"/>
    <p:sldId id="1395" r:id="rId8"/>
    <p:sldId id="264" r:id="rId9"/>
    <p:sldId id="257" r:id="rId10"/>
    <p:sldId id="1393" r:id="rId11"/>
    <p:sldId id="259" r:id="rId12"/>
    <p:sldId id="260" r:id="rId13"/>
    <p:sldId id="271" r:id="rId14"/>
    <p:sldId id="270" r:id="rId15"/>
    <p:sldId id="258" r:id="rId16"/>
    <p:sldId id="261" r:id="rId17"/>
    <p:sldId id="1392" r:id="rId18"/>
    <p:sldId id="1391" r:id="rId19"/>
    <p:sldId id="262" r:id="rId20"/>
    <p:sldId id="267" r:id="rId21"/>
    <p:sldId id="265" r:id="rId22"/>
    <p:sldId id="269" r:id="rId23"/>
    <p:sldId id="266" r:id="rId24"/>
    <p:sldId id="272" r:id="rId25"/>
    <p:sldId id="278" r:id="rId26"/>
    <p:sldId id="279" r:id="rId27"/>
    <p:sldId id="1390" r:id="rId28"/>
    <p:sldId id="1389" r:id="rId29"/>
    <p:sldId id="1382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1pPr>
    <a:lvl2pPr marL="0" marR="0" indent="228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2pPr>
    <a:lvl3pPr marL="0" marR="0" indent="457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3pPr>
    <a:lvl4pPr marL="0" marR="0" indent="685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4pPr>
    <a:lvl5pPr marL="0" marR="0" indent="9144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5pPr>
    <a:lvl6pPr marL="0" marR="0" indent="11430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6pPr>
    <a:lvl7pPr marL="0" marR="0" indent="13716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7pPr>
    <a:lvl8pPr marL="0" marR="0" indent="16002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8pPr>
    <a:lvl9pPr marL="0" marR="0" indent="1828800" algn="l" defTabSz="8255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-180" normalizeH="0" baseline="0">
        <a:ln>
          <a:noFill/>
        </a:ln>
        <a:solidFill>
          <a:schemeClr val="accent1">
            <a:satOff val="48611"/>
            <a:lumOff val="11764"/>
          </a:schemeClr>
        </a:solidFill>
        <a:effectLst/>
        <a:uFillTx/>
        <a:latin typeface="+mn-lt"/>
        <a:ea typeface="+mn-ea"/>
        <a:cs typeface="+mn-cs"/>
        <a:sym typeface="Pitch Sans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7B87C-4B39-4FDD-A903-F62B0DFEC612}" v="1" dt="2022-10-21T14:27:21.94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9422626"/>
              <a:satOff val="70833"/>
              <a:lumOff val="-43410"/>
            </a:schemeClr>
          </a:solidFill>
        </a:fill>
      </a:tcStyle>
    </a:lastRow>
    <a:fir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9422626"/>
              <a:satOff val="70833"/>
              <a:lumOff val="-4341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hueOff val="543463"/>
              <a:satOff val="33511"/>
              <a:lumOff val="4529"/>
              <a:alpha val="35000"/>
            </a:schemeClr>
          </a:solidFill>
        </a:fill>
      </a:tcStyle>
    </a:band2H>
    <a:firstCo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543463"/>
              <a:satOff val="33511"/>
              <a:lumOff val="4529"/>
            </a:schemeClr>
          </a:solidFill>
        </a:fill>
      </a:tcStyle>
    </a:lastRow>
    <a:fir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543463"/>
              <a:satOff val="33511"/>
              <a:lumOff val="452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itch Sans Light"/>
          <a:ea typeface="Pitch Sans Light"/>
          <a:cs typeface="Pitch Sans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Pitch Sans Bold"/>
          <a:ea typeface="Pitch Sans Bold"/>
          <a:cs typeface="Pitch Sans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itch Sans Bold"/>
          <a:ea typeface="Pitch Sans Bold"/>
          <a:cs typeface="Pitch Sans Bold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itch Sans Bold"/>
          <a:ea typeface="Pitch Sans Bold"/>
          <a:cs typeface="Pitch Sans Bold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19"/>
    <p:restoredTop sz="94648"/>
  </p:normalViewPr>
  <p:slideViewPr>
    <p:cSldViewPr snapToGrid="0">
      <p:cViewPr varScale="1">
        <p:scale>
          <a:sx n="33" d="100"/>
          <a:sy n="33" d="100"/>
        </p:scale>
        <p:origin x="3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Pitch Sans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746D-FDA3-49DA-AE24-BECB93BA6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2746D-FDA3-49DA-AE24-BECB93BA6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 mm 2000 microns, 4 million square microns, half give 2 million locations (133 pores on each)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Numerous studies point to a 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54544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Numerous studies point to a 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97207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Numerous studies point to a </a:t>
            </a:r>
            <a:endParaRPr sz="3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4" name="Shape 4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Numerous studies point to a </a:t>
            </a:r>
            <a:endParaRPr sz="3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Here we should outline how to protect the IP in a broad sense as well (Patents, IT, Physically)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llage.png" descr="Coll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1 May 2022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199114" y="419476"/>
            <a:ext cx="1985773" cy="4826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3307649" cy="67822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0783" y="9859982"/>
            <a:ext cx="11364147" cy="2517583"/>
          </a:xfrm>
          <a:prstGeom prst="rect">
            <a:avLst/>
          </a:prstGeom>
        </p:spPr>
        <p:txBody>
          <a:bodyPr anchor="b"/>
          <a:lstStyle>
            <a:lvl1pPr marL="0" algn="l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7;p25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rgbClr val="FAF6DE"/>
            </a:solidFill>
            <a:miter lim="400000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defRPr sz="14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0782" y="5587095"/>
            <a:ext cx="11364148" cy="68258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1600"/>
              </a:spcBef>
              <a:defRPr sz="3200"/>
            </a:lvl1pPr>
            <a:lvl2pPr algn="l">
              <a:lnSpc>
                <a:spcPct val="100000"/>
              </a:lnSpc>
              <a:spcBef>
                <a:spcPts val="1600"/>
              </a:spcBef>
              <a:defRPr sz="3200"/>
            </a:lvl2pPr>
            <a:lvl3pPr algn="l">
              <a:lnSpc>
                <a:spcPct val="100000"/>
              </a:lnSpc>
              <a:spcBef>
                <a:spcPts val="1600"/>
              </a:spcBef>
              <a:defRPr sz="3200"/>
            </a:lvl3pPr>
            <a:lvl4pPr algn="l">
              <a:lnSpc>
                <a:spcPct val="100000"/>
              </a:lnSpc>
              <a:spcBef>
                <a:spcPts val="1600"/>
              </a:spcBef>
              <a:defRPr sz="3200"/>
            </a:lvl4pPr>
            <a:lvl5pPr algn="l">
              <a:lnSpc>
                <a:spcPct val="100000"/>
              </a:lnSpc>
              <a:spcBef>
                <a:spcPts val="16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720782" y="2734759"/>
            <a:ext cx="11364148" cy="2551208"/>
          </a:xfrm>
          <a:prstGeom prst="rect">
            <a:avLst/>
          </a:prstGeom>
        </p:spPr>
        <p:txBody>
          <a:bodyPr anchor="t"/>
          <a:lstStyle>
            <a:lvl1pPr algn="l">
              <a:defRPr sz="6000" i="0"/>
            </a:lvl1pPr>
          </a:lstStyle>
          <a:p>
            <a:r>
              <a:t>Title Text</a:t>
            </a:r>
          </a:p>
        </p:txBody>
      </p:sp>
      <p:sp>
        <p:nvSpPr>
          <p:cNvPr id="137" name="Google Shape;99;p33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 defTabSz="914400">
              <a:lnSpc>
                <a:spcPct val="110000"/>
              </a:lnSpc>
              <a:defRPr spc="0">
                <a:solidFill>
                  <a:srgbClr val="FAF6DE"/>
                </a:solidFill>
              </a:defRPr>
            </a:pPr>
            <a:endParaRPr/>
          </a:p>
        </p:txBody>
      </p:sp>
      <p:pic>
        <p:nvPicPr>
          <p:cNvPr id="138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156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Boxes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733483" y="7010648"/>
            <a:ext cx="7504799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65" name="Rectangle"/>
          <p:cNvSpPr/>
          <p:nvPr/>
        </p:nvSpPr>
        <p:spPr>
          <a:xfrm>
            <a:off x="8441026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66" name="Rectangle"/>
          <p:cNvSpPr/>
          <p:nvPr/>
        </p:nvSpPr>
        <p:spPr>
          <a:xfrm>
            <a:off x="16166749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3301488" cy="3966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70" name="A"/>
          <p:cNvSpPr>
            <a:spLocks noGrp="1"/>
          </p:cNvSpPr>
          <p:nvPr>
            <p:ph type="body" sz="quarter" idx="21"/>
          </p:nvPr>
        </p:nvSpPr>
        <p:spPr>
          <a:xfrm>
            <a:off x="733483" y="7010648"/>
            <a:ext cx="7504799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171" name="B"/>
          <p:cNvSpPr>
            <a:spLocks noGrp="1"/>
          </p:cNvSpPr>
          <p:nvPr>
            <p:ph type="body" sz="quarter" idx="22"/>
          </p:nvPr>
        </p:nvSpPr>
        <p:spPr>
          <a:xfrm>
            <a:off x="8430517" y="7010648"/>
            <a:ext cx="7504800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172" name="C"/>
          <p:cNvSpPr>
            <a:spLocks noGrp="1"/>
          </p:cNvSpPr>
          <p:nvPr>
            <p:ph type="body" sz="quarter" idx="23"/>
          </p:nvPr>
        </p:nvSpPr>
        <p:spPr>
          <a:xfrm>
            <a:off x="16166749" y="7010648"/>
            <a:ext cx="7504800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</a:lstStyle>
          <a:p>
            <a:r>
              <a:t>C</a:t>
            </a:r>
          </a:p>
        </p:txBody>
      </p:sp>
      <p:sp>
        <p:nvSpPr>
          <p:cNvPr id="173" name="Text"/>
          <p:cNvSpPr txBox="1">
            <a:spLocks noGrp="1"/>
          </p:cNvSpPr>
          <p:nvPr>
            <p:ph type="body" sz="quarter" idx="24"/>
          </p:nvPr>
        </p:nvSpPr>
        <p:spPr>
          <a:xfrm>
            <a:off x="4105238" y="10341619"/>
            <a:ext cx="761290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sp>
        <p:nvSpPr>
          <p:cNvPr id="174" name="Text"/>
          <p:cNvSpPr txBox="1">
            <a:spLocks noGrp="1"/>
          </p:cNvSpPr>
          <p:nvPr>
            <p:ph type="body" sz="quarter" idx="25"/>
          </p:nvPr>
        </p:nvSpPr>
        <p:spPr>
          <a:xfrm>
            <a:off x="11821872" y="10341619"/>
            <a:ext cx="761289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sp>
        <p:nvSpPr>
          <p:cNvPr id="175" name="Text"/>
          <p:cNvSpPr txBox="1">
            <a:spLocks noGrp="1"/>
          </p:cNvSpPr>
          <p:nvPr>
            <p:ph type="body" sz="quarter" idx="26"/>
          </p:nvPr>
        </p:nvSpPr>
        <p:spPr>
          <a:xfrm>
            <a:off x="19538505" y="10341619"/>
            <a:ext cx="761290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pic>
        <p:nvPicPr>
          <p:cNvPr id="176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31;p17"/>
          <p:cNvSpPr/>
          <p:nvPr/>
        </p:nvSpPr>
        <p:spPr>
          <a:xfrm>
            <a:off x="711199" y="1303039"/>
            <a:ext cx="22961602" cy="1"/>
          </a:xfrm>
          <a:prstGeom prst="line">
            <a:avLst/>
          </a:prstGeom>
          <a:ln w="25400">
            <a:solidFill>
              <a:srgbClr val="FAF6DE"/>
            </a:solidFill>
            <a:miter lim="400000"/>
          </a:ln>
        </p:spPr>
        <p:txBody>
          <a:bodyPr lIns="121919" tIns="121919" rIns="121919" bIns="121919"/>
          <a:lstStyle/>
          <a:p>
            <a:pPr defTabSz="2438400">
              <a:lnSpc>
                <a:spcPct val="100000"/>
              </a:lnSpc>
              <a:defRPr sz="36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2438400">
              <a:defRPr sz="4800" i="0"/>
            </a:lvl1pPr>
          </a:lstStyle>
          <a:p>
            <a:r>
              <a:t>Title Text</a:t>
            </a:r>
          </a:p>
        </p:txBody>
      </p:sp>
      <p:pic>
        <p:nvPicPr>
          <p:cNvPr id="186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38107" y="487962"/>
            <a:ext cx="333444" cy="345630"/>
          </a:xfrm>
          <a:prstGeom prst="rect">
            <a:avLst/>
          </a:prstGeom>
        </p:spPr>
        <p:txBody>
          <a:bodyPr/>
          <a:lstStyle>
            <a:lvl1pPr defTabSz="2438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31;p17"/>
          <p:cNvSpPr/>
          <p:nvPr/>
        </p:nvSpPr>
        <p:spPr>
          <a:xfrm>
            <a:off x="711199" y="1303039"/>
            <a:ext cx="22961602" cy="1"/>
          </a:xfrm>
          <a:prstGeom prst="line">
            <a:avLst/>
          </a:prstGeom>
          <a:ln w="25400">
            <a:solidFill>
              <a:srgbClr val="FAF6DE"/>
            </a:solidFill>
            <a:miter lim="400000"/>
          </a:ln>
        </p:spPr>
        <p:txBody>
          <a:bodyPr lIns="121919" tIns="121919" rIns="121919" bIns="121919"/>
          <a:lstStyle/>
          <a:p>
            <a:pPr defTabSz="2438400">
              <a:lnSpc>
                <a:spcPct val="100000"/>
              </a:lnSpc>
              <a:defRPr sz="36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5" name="Picture 3" descr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416596" cy="76635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2438400">
              <a:defRPr sz="4800" i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38107" y="487962"/>
            <a:ext cx="333444" cy="345630"/>
          </a:xfrm>
          <a:prstGeom prst="rect">
            <a:avLst/>
          </a:prstGeom>
        </p:spPr>
        <p:txBody>
          <a:bodyPr/>
          <a:lstStyle>
            <a:lvl1pPr defTabSz="24384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er case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0783" y="5587095"/>
            <a:ext cx="11364147" cy="6825876"/>
          </a:xfrm>
          <a:prstGeom prst="rect">
            <a:avLst/>
          </a:prstGeom>
        </p:spPr>
        <p:txBody>
          <a:bodyPr/>
          <a:lstStyle>
            <a:lvl1pPr marL="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1364147" cy="25512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28" name="Object4"/>
          <p:cNvSpPr txBox="1">
            <a:spLocks noGrp="1"/>
          </p:cNvSpPr>
          <p:nvPr>
            <p:ph type="body" sz="quarter" idx="21"/>
          </p:nvPr>
        </p:nvSpPr>
        <p:spPr>
          <a:xfrm>
            <a:off x="711199" y="1895623"/>
            <a:ext cx="3340101" cy="5588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algn="l" defTabSz="1219200">
              <a:lnSpc>
                <a:spcPct val="100000"/>
              </a:lnSpc>
              <a:spcBef>
                <a:spcPts val="0"/>
              </a:spcBef>
              <a:defRPr sz="1800" spc="-53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</a:lstStyle>
          <a:p>
            <a:r>
              <a:t>Customer case: DNA banking</a:t>
            </a:r>
          </a:p>
        </p:txBody>
      </p:sp>
      <p:sp>
        <p:nvSpPr>
          <p:cNvPr id="229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230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9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240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9A9C6-B8E3-2A41-AF1C-B44611D7F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200" y="228600"/>
            <a:ext cx="11353800" cy="1348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4E5EF8-3F55-CC40-8877-5D48D7C06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7"/>
            <a:ext cx="18288000" cy="314192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648D3-80FB-6246-9942-F676252E6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386648"/>
            <a:ext cx="18288000" cy="1296784"/>
          </a:xfrm>
        </p:spPr>
        <p:txBody>
          <a:bodyPr/>
          <a:lstStyle>
            <a:lvl1pPr marL="0" indent="0" algn="l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06893D7-712D-DC74-D028-6DAFF52472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167" y="11628116"/>
            <a:ext cx="12405386" cy="18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2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D1FE8A-B770-A54B-BB1F-BB647AC8A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891" y="7986535"/>
            <a:ext cx="4823110" cy="5729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15303-0D88-FC4F-A64A-0DABCD2F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177231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8021D-5040-E443-B438-B5DF5DB17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01903"/>
            <a:ext cx="21031200" cy="856817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62243-C1CF-714B-A683-D890075FB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400" y="11185526"/>
            <a:ext cx="13033376" cy="1673224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42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0783" y="7010400"/>
            <a:ext cx="11364147" cy="5402571"/>
          </a:xfrm>
          <a:prstGeom prst="rect">
            <a:avLst/>
          </a:prstGeom>
        </p:spPr>
        <p:txBody>
          <a:bodyPr/>
          <a:lstStyle>
            <a:lvl1pPr marL="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1364147" cy="39669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32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Image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0783" y="5587095"/>
            <a:ext cx="11364147" cy="6825876"/>
          </a:xfrm>
          <a:prstGeom prst="rect">
            <a:avLst/>
          </a:prstGeom>
        </p:spPr>
        <p:txBody>
          <a:bodyPr/>
          <a:lstStyle>
            <a:lvl1pPr marL="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1364147" cy="25512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45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(with Image background)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94839" y="9850313"/>
            <a:ext cx="11402654" cy="2562658"/>
          </a:xfrm>
          <a:prstGeom prst="rect">
            <a:avLst/>
          </a:prstGeom>
        </p:spPr>
        <p:txBody>
          <a:bodyPr/>
          <a:lstStyle>
            <a:lvl1pPr marL="0" defTabSz="825500"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  <a:lvl2pPr marL="0" indent="228600" defTabSz="825500"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2pPr>
            <a:lvl3pPr marL="0" indent="457200" defTabSz="825500"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3pPr>
            <a:lvl4pPr marL="0" indent="685800" defTabSz="825500"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4pPr>
            <a:lvl5pPr marL="0" indent="914400" defTabSz="825500"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555954" y="2734759"/>
            <a:ext cx="15272092" cy="6815443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58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with Boxes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"/>
          <p:cNvSpPr/>
          <p:nvPr/>
        </p:nvSpPr>
        <p:spPr>
          <a:xfrm>
            <a:off x="733483" y="7010648"/>
            <a:ext cx="7504799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66" name="Rectangle"/>
          <p:cNvSpPr/>
          <p:nvPr/>
        </p:nvSpPr>
        <p:spPr>
          <a:xfrm>
            <a:off x="8441026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16166749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3301488" cy="3966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72" name="A"/>
          <p:cNvSpPr>
            <a:spLocks noGrp="1"/>
          </p:cNvSpPr>
          <p:nvPr>
            <p:ph type="body" sz="quarter" idx="21"/>
          </p:nvPr>
        </p:nvSpPr>
        <p:spPr>
          <a:xfrm>
            <a:off x="733483" y="7010648"/>
            <a:ext cx="7504799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  <a:latin typeface="Pitch Sans Bold"/>
                <a:ea typeface="Pitch Sans Bold"/>
                <a:cs typeface="Pitch Sans Bold"/>
                <a:sym typeface="Pitch Sans Bold"/>
              </a:defRPr>
            </a:lvl1pPr>
          </a:lstStyle>
          <a:p>
            <a:r>
              <a:t>A</a:t>
            </a:r>
          </a:p>
        </p:txBody>
      </p:sp>
      <p:sp>
        <p:nvSpPr>
          <p:cNvPr id="73" name="B"/>
          <p:cNvSpPr>
            <a:spLocks noGrp="1"/>
          </p:cNvSpPr>
          <p:nvPr>
            <p:ph type="body" sz="quarter" idx="22"/>
          </p:nvPr>
        </p:nvSpPr>
        <p:spPr>
          <a:xfrm>
            <a:off x="8430517" y="7010648"/>
            <a:ext cx="7504800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  <a:latin typeface="Pitch Sans Bold"/>
                <a:ea typeface="Pitch Sans Bold"/>
                <a:cs typeface="Pitch Sans Bold"/>
                <a:sym typeface="Pitch Sans Bold"/>
              </a:defRPr>
            </a:lvl1pPr>
          </a:lstStyle>
          <a:p>
            <a:r>
              <a:t>B</a:t>
            </a:r>
          </a:p>
        </p:txBody>
      </p:sp>
      <p:sp>
        <p:nvSpPr>
          <p:cNvPr id="74" name="C"/>
          <p:cNvSpPr>
            <a:spLocks noGrp="1"/>
          </p:cNvSpPr>
          <p:nvPr>
            <p:ph type="body" sz="quarter" idx="23"/>
          </p:nvPr>
        </p:nvSpPr>
        <p:spPr>
          <a:xfrm>
            <a:off x="16166749" y="7010648"/>
            <a:ext cx="7504800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</p:spPr>
        <p:txBody>
          <a:bodyPr lIns="254000" tIns="254000" rIns="254000" bIns="254000" anchor="ctr"/>
          <a:lstStyle>
            <a:lvl1pPr marL="0" defTabSz="825500">
              <a:lnSpc>
                <a:spcPct val="100000"/>
              </a:lnSpc>
              <a:defRPr sz="12800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  <a:latin typeface="Pitch Sans Bold"/>
                <a:ea typeface="Pitch Sans Bold"/>
                <a:cs typeface="Pitch Sans Bold"/>
                <a:sym typeface="Pitch Sans Bold"/>
              </a:defRPr>
            </a:lvl1pPr>
          </a:lstStyle>
          <a:p>
            <a:r>
              <a:t>C</a:t>
            </a:r>
          </a:p>
        </p:txBody>
      </p:sp>
      <p:sp>
        <p:nvSpPr>
          <p:cNvPr id="75" name="Text"/>
          <p:cNvSpPr txBox="1">
            <a:spLocks noGrp="1"/>
          </p:cNvSpPr>
          <p:nvPr>
            <p:ph type="body" sz="quarter" idx="24"/>
          </p:nvPr>
        </p:nvSpPr>
        <p:spPr>
          <a:xfrm>
            <a:off x="4105238" y="10341619"/>
            <a:ext cx="761290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sp>
        <p:nvSpPr>
          <p:cNvPr id="76" name="Text"/>
          <p:cNvSpPr txBox="1">
            <a:spLocks noGrp="1"/>
          </p:cNvSpPr>
          <p:nvPr>
            <p:ph type="body" sz="quarter" idx="25"/>
          </p:nvPr>
        </p:nvSpPr>
        <p:spPr>
          <a:xfrm>
            <a:off x="11821872" y="10341619"/>
            <a:ext cx="761289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sp>
        <p:nvSpPr>
          <p:cNvPr id="77" name="Text"/>
          <p:cNvSpPr txBox="1">
            <a:spLocks noGrp="1"/>
          </p:cNvSpPr>
          <p:nvPr>
            <p:ph type="body" sz="quarter" idx="26"/>
          </p:nvPr>
        </p:nvSpPr>
        <p:spPr>
          <a:xfrm>
            <a:off x="19538505" y="10341619"/>
            <a:ext cx="761290" cy="3810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</p:txBody>
      </p:sp>
      <p:pic>
        <p:nvPicPr>
          <p:cNvPr id="78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er case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0783" y="5587095"/>
            <a:ext cx="11364147" cy="6825876"/>
          </a:xfrm>
          <a:prstGeom prst="rect">
            <a:avLst/>
          </a:prstGeom>
        </p:spPr>
        <p:txBody>
          <a:bodyPr/>
          <a:lstStyle>
            <a:lvl1pPr marL="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1364147" cy="255120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90" name="Object4"/>
          <p:cNvSpPr txBox="1">
            <a:spLocks noGrp="1"/>
          </p:cNvSpPr>
          <p:nvPr>
            <p:ph type="body" sz="quarter" idx="21"/>
          </p:nvPr>
        </p:nvSpPr>
        <p:spPr>
          <a:xfrm>
            <a:off x="711199" y="1895623"/>
            <a:ext cx="3340101" cy="5588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algn="l" defTabSz="1219200">
              <a:lnSpc>
                <a:spcPct val="100000"/>
              </a:lnSpc>
              <a:spcBef>
                <a:spcPts val="0"/>
              </a:spcBef>
              <a:defRPr sz="1800" spc="-53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lvl1pPr>
          </a:lstStyle>
          <a:p>
            <a:r>
              <a:t>Customer case: DNA banking</a:t>
            </a:r>
          </a:p>
        </p:txBody>
      </p:sp>
      <p:sp>
        <p:nvSpPr>
          <p:cNvPr id="91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92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– Single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22942435" cy="6815443"/>
          </a:xfrm>
          <a:prstGeom prst="rect">
            <a:avLst/>
          </a:prstGeom>
        </p:spPr>
        <p:txBody>
          <a:bodyPr/>
          <a:lstStyle>
            <a:lvl1pPr defTabSz="825500">
              <a:defRPr spc="-431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93702" y="9850313"/>
            <a:ext cx="11396596" cy="2547852"/>
          </a:xfrm>
          <a:prstGeom prst="rect">
            <a:avLst/>
          </a:prstGeom>
        </p:spPr>
        <p:txBody>
          <a:bodyPr/>
          <a:lstStyle>
            <a:lvl1pPr marL="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defTabSz="825500">
              <a:defRPr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4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ollage.png" descr="Coll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Nanopec"/>
          <p:cNvSpPr txBox="1"/>
          <p:nvPr/>
        </p:nvSpPr>
        <p:spPr>
          <a:xfrm>
            <a:off x="11479834" y="212449"/>
            <a:ext cx="2750753" cy="8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rPr sz="4800" baseline="0" dirty="0">
                <a:latin typeface="+mj-lt"/>
              </a:rPr>
              <a:t>Nanopec</a:t>
            </a:r>
          </a:p>
        </p:txBody>
      </p:sp>
      <p:sp>
        <p:nvSpPr>
          <p:cNvPr id="114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0783" y="7016627"/>
            <a:ext cx="11364147" cy="5360938"/>
          </a:xfrm>
          <a:prstGeom prst="rect">
            <a:avLst/>
          </a:prstGeom>
        </p:spPr>
        <p:txBody>
          <a:bodyPr/>
          <a:lstStyle>
            <a:lvl1pPr marL="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  <a:lvl2pPr marL="0" indent="2286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2pPr>
            <a:lvl3pPr marL="0" indent="4572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3pPr>
            <a:lvl4pPr marL="0" indent="6858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4pPr>
            <a:lvl5pPr marL="0" indent="914400" algn="l" defTabSz="1219200">
              <a:lnSpc>
                <a:spcPct val="100000"/>
              </a:lnSpc>
              <a:spcBef>
                <a:spcPts val="1600"/>
              </a:spcBef>
              <a:defRPr sz="3200" spc="-88">
                <a:solidFill>
                  <a:schemeClr val="accent1">
                    <a:satOff val="48611"/>
                    <a:lumOff val="11764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720783" y="2734759"/>
            <a:ext cx="11364147" cy="39605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825500">
              <a:defRPr sz="6000" i="0" spc="-180">
                <a:solidFill>
                  <a:schemeClr val="accent1">
                    <a:satOff val="48611"/>
                    <a:lumOff val="11764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17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bg>
      <p:bgPr>
        <a:solidFill>
          <a:schemeClr val="accent3">
            <a:hueOff val="4693333"/>
            <a:satOff val="-20611"/>
            <a:lumOff val="-111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84554" y="470276"/>
            <a:ext cx="386995" cy="381001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1200"/>
              </a:spcBef>
              <a:defRPr spc="0">
                <a:solidFill>
                  <a:schemeClr val="accent1">
                    <a:satOff val="48611"/>
                    <a:lumOff val="11764"/>
                    <a:alpha val="50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126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F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28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rgbClr val="FAF6DE"/>
            </a:solidFill>
            <a:miter lim="400000"/>
          </a:ln>
        </p:spPr>
        <p:txBody>
          <a:bodyPr lIns="0" tIns="0" rIns="0" bIns="0"/>
          <a:lstStyle/>
          <a:p>
            <a:pPr defTabSz="914400">
              <a:lnSpc>
                <a:spcPct val="100000"/>
              </a:lnSpc>
              <a:defRPr sz="140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" name="Logotype.pdf" descr="Logotype.pdf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2842" y="470276"/>
            <a:ext cx="368707" cy="381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10000"/>
              </a:lnSpc>
              <a:defRPr sz="2400" spc="-72">
                <a:solidFill>
                  <a:srgbClr val="FAF6D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9" r:id="rId18"/>
    <p:sldLayoutId id="2147483670" r:id="rId19"/>
  </p:sldLayoutIdLst>
  <p:transition spd="med"/>
  <p:txStyles>
    <p:titleStyle>
      <a:lvl1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1pPr>
      <a:lvl2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2pPr>
      <a:lvl3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3pPr>
      <a:lvl4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4pPr>
      <a:lvl5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5pPr>
      <a:lvl6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6pPr>
      <a:lvl7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7pPr>
      <a:lvl8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8pPr>
      <a:lvl9pPr marL="0" marR="0" indent="0" algn="ctr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0" b="0" i="1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9pPr>
    </p:titleStyle>
    <p:bodyStyle>
      <a:lvl1pPr marL="228600" marR="0" indent="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1pPr>
      <a:lvl2pPr marL="228600" marR="0" indent="4572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2pPr>
      <a:lvl3pPr marL="228600" marR="0" indent="9144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3pPr>
      <a:lvl4pPr marL="228600" marR="0" indent="13716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4pPr>
      <a:lvl5pPr marL="228600" marR="0" indent="18288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5pPr>
      <a:lvl6pPr marL="228600" marR="0" indent="22860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6pPr>
      <a:lvl7pPr marL="228600" marR="0" indent="27432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7pPr>
      <a:lvl8pPr marL="228600" marR="0" indent="32004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8pPr>
      <a:lvl9pPr marL="228600" marR="0" indent="3657600" algn="ctr" defTabSz="91440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FAF6DE"/>
          </a:solidFill>
          <a:uFillTx/>
          <a:latin typeface="+mn-lt"/>
          <a:ea typeface="+mn-ea"/>
          <a:cs typeface="+mn-cs"/>
          <a:sym typeface="Pitch Sans Regular"/>
        </a:defRPr>
      </a:lvl9pPr>
    </p:bodyStyle>
    <p:otherStyle>
      <a:lvl1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1pPr>
      <a:lvl2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2pPr>
      <a:lvl3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3pPr>
      <a:lvl4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4pPr>
      <a:lvl5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5pPr>
      <a:lvl6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6pPr>
      <a:lvl7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7pPr>
      <a:lvl8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8pPr>
      <a:lvl9pPr marL="0" marR="0" indent="0" algn="r" defTabSz="914400" latinLnBrk="0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-72" baseline="0">
          <a:solidFill>
            <a:schemeClr val="tx1"/>
          </a:solidFill>
          <a:uFillTx/>
          <a:latin typeface="+mn-lt"/>
          <a:ea typeface="+mn-ea"/>
          <a:cs typeface="+mn-cs"/>
          <a:sym typeface="Pitch Sans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u.psu.edu/webinar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svg"/><Relationship Id="rId2" Type="http://schemas.openxmlformats.org/officeDocument/2006/relationships/hyperlink" Target="https://www.cneu.psu.edu/tag/webinar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Collage.png" descr="Coll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71701" y="470276"/>
            <a:ext cx="19984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273" name="October 11 2022"/>
          <p:cNvSpPr txBox="1">
            <a:spLocks noGrp="1"/>
          </p:cNvSpPr>
          <p:nvPr>
            <p:ph type="body" idx="21"/>
          </p:nvPr>
        </p:nvSpPr>
        <p:spPr>
          <a:xfrm>
            <a:off x="1742764" y="12262659"/>
            <a:ext cx="6155531" cy="896656"/>
          </a:xfrm>
          <a:prstGeom prst="rect">
            <a:avLst/>
          </a:prstGeom>
        </p:spPr>
        <p:txBody>
          <a:bodyPr/>
          <a:lstStyle/>
          <a:p>
            <a:r>
              <a:rPr sz="4800" dirty="0"/>
              <a:t>October </a:t>
            </a:r>
            <a:r>
              <a:rPr lang="en-US" sz="4800" dirty="0"/>
              <a:t>20,</a:t>
            </a:r>
            <a:r>
              <a:rPr sz="4800" dirty="0"/>
              <a:t> 2022</a:t>
            </a:r>
          </a:p>
        </p:txBody>
      </p:sp>
      <p:sp>
        <p:nvSpPr>
          <p:cNvPr id="274" name="Nanopec and Onsight Ventures…"/>
          <p:cNvSpPr txBox="1">
            <a:spLocks noGrp="1"/>
          </p:cNvSpPr>
          <p:nvPr>
            <p:ph type="ctrTitle"/>
          </p:nvPr>
        </p:nvSpPr>
        <p:spPr>
          <a:xfrm>
            <a:off x="720783" y="2734759"/>
            <a:ext cx="13375067" cy="678221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rPr lang="en-US" dirty="0"/>
              <a:t>DNA Automation with</a:t>
            </a:r>
            <a:br>
              <a:rPr lang="en-US" dirty="0"/>
            </a:br>
            <a:r>
              <a:rPr lang="en-US" dirty="0"/>
              <a:t>Nano-Structured Ceramics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275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76" name="Nils Oppelstrup and Mario Blanco, PhD"/>
          <p:cNvSpPr txBox="1">
            <a:spLocks noGrp="1"/>
          </p:cNvSpPr>
          <p:nvPr>
            <p:ph type="subTitle" sz="quarter" idx="1"/>
          </p:nvPr>
        </p:nvSpPr>
        <p:spPr>
          <a:xfrm>
            <a:off x="625632" y="6377096"/>
            <a:ext cx="11364147" cy="2517583"/>
          </a:xfrm>
          <a:prstGeom prst="rect">
            <a:avLst/>
          </a:prstGeom>
        </p:spPr>
        <p:txBody>
          <a:bodyPr/>
          <a:lstStyle/>
          <a:p>
            <a:r>
              <a:rPr sz="5400" dirty="0"/>
              <a:t>Mario Blanco, PhD</a:t>
            </a:r>
            <a:endParaRPr lang="en-US" sz="5400" dirty="0"/>
          </a:p>
          <a:p>
            <a:r>
              <a:rPr lang="en-US" sz="5400" dirty="0"/>
              <a:t>Nanopec CEO</a:t>
            </a:r>
            <a:endParaRPr sz="5400" dirty="0"/>
          </a:p>
        </p:txBody>
      </p:sp>
      <p:pic>
        <p:nvPicPr>
          <p:cNvPr id="277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"/>
          <p:cNvSpPr/>
          <p:nvPr/>
        </p:nvSpPr>
        <p:spPr>
          <a:xfrm>
            <a:off x="21945600" y="1308100"/>
            <a:ext cx="2448074" cy="255761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3698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169;p8"/>
          <p:cNvGrpSpPr/>
          <p:nvPr/>
        </p:nvGrpSpPr>
        <p:grpSpPr>
          <a:xfrm>
            <a:off x="2587455" y="2176946"/>
            <a:ext cx="2435017" cy="6224366"/>
            <a:chOff x="0" y="0"/>
            <a:chExt cx="2435016" cy="6224365"/>
          </a:xfrm>
        </p:grpSpPr>
        <p:sp>
          <p:nvSpPr>
            <p:cNvPr id="321" name="Google Shape;170;p8"/>
            <p:cNvSpPr/>
            <p:nvPr/>
          </p:nvSpPr>
          <p:spPr>
            <a:xfrm flipH="1">
              <a:off x="1658138" y="-1"/>
              <a:ext cx="2546" cy="6220980"/>
            </a:xfrm>
            <a:prstGeom prst="line">
              <a:avLst/>
            </a:prstGeom>
            <a:noFill/>
            <a:ln w="88900" cap="flat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2" name="Google Shape;171;p8"/>
            <p:cNvSpPr txBox="1"/>
            <p:nvPr/>
          </p:nvSpPr>
          <p:spPr>
            <a:xfrm rot="16200000">
              <a:off x="-1434752" y="2811313"/>
              <a:ext cx="4179452" cy="1170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66" tIns="121866" rIns="121866" bIns="121866" numCol="1" anchor="t">
              <a:spAutoFit/>
            </a:bodyPr>
            <a:lstStyle/>
            <a:p>
              <a:r>
                <a:t> 1 inch</a:t>
              </a:r>
            </a:p>
          </p:txBody>
        </p:sp>
        <p:sp>
          <p:nvSpPr>
            <p:cNvPr id="323" name="Google Shape;172;p8"/>
            <p:cNvSpPr/>
            <p:nvPr/>
          </p:nvSpPr>
          <p:spPr>
            <a:xfrm flipH="1" flipV="1">
              <a:off x="0" y="3386"/>
              <a:ext cx="2435017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4" name="Google Shape;173;p8"/>
            <p:cNvSpPr/>
            <p:nvPr/>
          </p:nvSpPr>
          <p:spPr>
            <a:xfrm flipH="1">
              <a:off x="0" y="6224365"/>
              <a:ext cx="2435017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326" name="Google Shape;163;p8" descr="Google Shape;163;p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3018" y="2002973"/>
            <a:ext cx="2572979" cy="6624598"/>
          </a:xfrm>
          <a:prstGeom prst="rect">
            <a:avLst/>
          </a:prstGeom>
          <a:ln w="12700">
            <a:miter lim="400000"/>
          </a:ln>
          <a:effectLst>
            <a:outerShdw blurRad="127000" dist="101600" rotWithShape="0">
              <a:srgbClr val="000000">
                <a:alpha val="40000"/>
              </a:srgbClr>
            </a:outerShdw>
          </a:effectLst>
        </p:spPr>
      </p:pic>
      <p:sp>
        <p:nvSpPr>
          <p:cNvPr id="327" name="Google Shape;164;p8"/>
          <p:cNvSpPr txBox="1"/>
          <p:nvPr/>
        </p:nvSpPr>
        <p:spPr>
          <a:xfrm>
            <a:off x="11593463" y="4696602"/>
            <a:ext cx="5406536" cy="117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>
            <a:spAutoFit/>
          </a:bodyPr>
          <a:lstStyle/>
          <a:p>
            <a:r>
              <a:t> 1/16 inch</a:t>
            </a:r>
          </a:p>
        </p:txBody>
      </p:sp>
      <p:grpSp>
        <p:nvGrpSpPr>
          <p:cNvPr id="331" name="Google Shape;165;p8"/>
          <p:cNvGrpSpPr/>
          <p:nvPr/>
        </p:nvGrpSpPr>
        <p:grpSpPr>
          <a:xfrm>
            <a:off x="15144551" y="4587962"/>
            <a:ext cx="2435017" cy="1725537"/>
            <a:chOff x="0" y="0"/>
            <a:chExt cx="2435016" cy="1725536"/>
          </a:xfrm>
        </p:grpSpPr>
        <p:sp>
          <p:nvSpPr>
            <p:cNvPr id="328" name="Google Shape;166;p8"/>
            <p:cNvSpPr/>
            <p:nvPr/>
          </p:nvSpPr>
          <p:spPr>
            <a:xfrm flipH="1">
              <a:off x="1658138" y="0"/>
              <a:ext cx="2545" cy="1722150"/>
            </a:xfrm>
            <a:prstGeom prst="line">
              <a:avLst/>
            </a:prstGeom>
            <a:noFill/>
            <a:ln w="88900" cap="flat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9" name="Google Shape;167;p8"/>
            <p:cNvSpPr/>
            <p:nvPr/>
          </p:nvSpPr>
          <p:spPr>
            <a:xfrm flipH="1" flipV="1">
              <a:off x="0" y="3386"/>
              <a:ext cx="2435017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0" name="Google Shape;168;p8"/>
            <p:cNvSpPr/>
            <p:nvPr/>
          </p:nvSpPr>
          <p:spPr>
            <a:xfrm flipH="1" flipV="1">
              <a:off x="0" y="1725536"/>
              <a:ext cx="2435017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2" name="Google Shape;174;p8"/>
          <p:cNvSpPr txBox="1"/>
          <p:nvPr/>
        </p:nvSpPr>
        <p:spPr>
          <a:xfrm>
            <a:off x="2081365" y="9449608"/>
            <a:ext cx="8530016" cy="3562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/>
          <a:p>
            <a:pPr defTabSz="2438400">
              <a:spcBef>
                <a:spcPts val="2600"/>
              </a:spcBef>
              <a:defRPr sz="4000" spc="-119"/>
            </a:pPr>
            <a:r>
              <a:t>Controlled Pore Glass 1934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column: 1 oligo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microplate: 726 oligos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scale: 1 micro mole</a:t>
            </a:r>
          </a:p>
        </p:txBody>
      </p:sp>
      <p:sp>
        <p:nvSpPr>
          <p:cNvPr id="333" name="Google Shape;175;p8"/>
          <p:cNvSpPr txBox="1"/>
          <p:nvPr/>
        </p:nvSpPr>
        <p:spPr>
          <a:xfrm>
            <a:off x="13280102" y="9449608"/>
            <a:ext cx="9157522" cy="4460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/>
          <a:p>
            <a:pPr defTabSz="2438400">
              <a:spcBef>
                <a:spcPts val="2600"/>
              </a:spcBef>
              <a:defRPr sz="4000" spc="-119"/>
            </a:pPr>
            <a:r>
              <a:t>DNAReax</a:t>
            </a:r>
            <a:r>
              <a:rPr baseline="31099"/>
              <a:t>TM</a:t>
            </a:r>
            <a:r>
              <a:t>  2021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chip: 1 oligo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plate: 180,000 oligos</a:t>
            </a:r>
          </a:p>
          <a:p>
            <a:pPr defTabSz="2438400">
              <a:spcBef>
                <a:spcPts val="2600"/>
              </a:spcBef>
              <a:defRPr sz="4000" spc="-119"/>
            </a:pPr>
            <a:r>
              <a:t>scale: 1.8 micro mole</a:t>
            </a:r>
          </a:p>
        </p:txBody>
      </p:sp>
      <p:grpSp>
        <p:nvGrpSpPr>
          <p:cNvPr id="336" name="Google Shape;176;p8"/>
          <p:cNvGrpSpPr/>
          <p:nvPr/>
        </p:nvGrpSpPr>
        <p:grpSpPr>
          <a:xfrm>
            <a:off x="17959525" y="4511037"/>
            <a:ext cx="2027129" cy="1835683"/>
            <a:chOff x="0" y="0"/>
            <a:chExt cx="2027128" cy="1835682"/>
          </a:xfrm>
        </p:grpSpPr>
        <p:pic>
          <p:nvPicPr>
            <p:cNvPr id="334" name="Google Shape;177;p8" descr="Google Shape;177;p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027130" cy="183568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  <p:pic>
          <p:nvPicPr>
            <p:cNvPr id="335" name="Google Shape;178;p8" descr="Google Shape;178;p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12" y="431042"/>
              <a:ext cx="1049594" cy="108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1219200">
              <a:lnSpc>
                <a:spcPct val="100000"/>
              </a:lnSpc>
              <a:spcBef>
                <a:spcPts val="1600"/>
              </a:spcBef>
              <a:defRPr sz="4000" spc="-111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Scale of DNA Automation: Present and Future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 animBg="1"/>
      <p:bldP spid="3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38" y="2059463"/>
            <a:ext cx="17507165" cy="103189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55672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825500"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Simplified Workflow</a:t>
            </a:r>
          </a:p>
        </p:txBody>
      </p:sp>
      <p:pic>
        <p:nvPicPr>
          <p:cNvPr id="442" name="Google Shape;185;p18" descr="Google Shape;185;p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677" y="2772229"/>
            <a:ext cx="20482478" cy="818514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Google Shape;188;p18"/>
          <p:cNvSpPr txBox="1"/>
          <p:nvPr/>
        </p:nvSpPr>
        <p:spPr>
          <a:xfrm>
            <a:off x="2694725" y="3027448"/>
            <a:ext cx="3295252" cy="114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>
            <a:lvl1pPr defTabSz="2438400">
              <a:spcBef>
                <a:spcPts val="2600"/>
              </a:spcBef>
              <a:defRPr sz="6400" spc="-19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nanopec</a:t>
            </a:r>
          </a:p>
        </p:txBody>
      </p:sp>
      <p:sp>
        <p:nvSpPr>
          <p:cNvPr id="444" name="Google Shape;189;p18"/>
          <p:cNvSpPr txBox="1"/>
          <p:nvPr/>
        </p:nvSpPr>
        <p:spPr>
          <a:xfrm>
            <a:off x="17827625" y="2963220"/>
            <a:ext cx="3442995" cy="114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>
            <a:lvl1pPr defTabSz="2438400">
              <a:spcBef>
                <a:spcPts val="2600"/>
              </a:spcBef>
              <a:defRPr sz="6400" spc="-19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customer</a:t>
            </a:r>
          </a:p>
        </p:txBody>
      </p:sp>
      <p:grpSp>
        <p:nvGrpSpPr>
          <p:cNvPr id="447" name="Title 1"/>
          <p:cNvGrpSpPr/>
          <p:nvPr/>
        </p:nvGrpSpPr>
        <p:grpSpPr>
          <a:xfrm>
            <a:off x="1327228" y="2129741"/>
            <a:ext cx="21482615" cy="2191475"/>
            <a:chOff x="0" y="0"/>
            <a:chExt cx="21482614" cy="2191474"/>
          </a:xfrm>
        </p:grpSpPr>
        <p:sp>
          <p:nvSpPr>
            <p:cNvPr id="445" name="Rectangle"/>
            <p:cNvSpPr/>
            <p:nvPr/>
          </p:nvSpPr>
          <p:spPr>
            <a:xfrm>
              <a:off x="-1" y="0"/>
              <a:ext cx="21482615" cy="2191475"/>
            </a:xfrm>
            <a:prstGeom prst="rect">
              <a:avLst/>
            </a:prstGeom>
            <a:solidFill>
              <a:srgbClr val="1E2E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4800" spc="0">
                  <a:solidFill>
                    <a:srgbClr val="F6ECB5"/>
                  </a:solidFill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6" name="nanopec                                  customer"/>
            <p:cNvSpPr txBox="1"/>
            <p:nvPr/>
          </p:nvSpPr>
          <p:spPr>
            <a:xfrm>
              <a:off x="-1" y="0"/>
              <a:ext cx="21482615" cy="2191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normAutofit/>
            </a:bodyPr>
            <a:lstStyle>
              <a:lvl1pPr>
                <a:defRPr sz="4000" spc="-119"/>
              </a:lvl1pPr>
            </a:lstStyle>
            <a:p>
              <a:r>
                <a:rPr dirty="0"/>
                <a:t>       </a:t>
              </a:r>
              <a:r>
                <a:rPr lang="en-US" dirty="0"/>
                <a:t>platform</a:t>
              </a:r>
              <a:r>
                <a:rPr dirty="0"/>
                <a:t>                                  customer</a:t>
              </a:r>
              <a:endParaRPr dirty="0">
                <a:solidFill>
                  <a:srgbClr val="FAF6DE"/>
                </a:solidFill>
              </a:endParaRPr>
            </a:p>
          </p:txBody>
        </p:sp>
      </p:grpSp>
      <p:sp>
        <p:nvSpPr>
          <p:cNvPr id="448" name="Straight Connector 3"/>
          <p:cNvSpPr/>
          <p:nvPr/>
        </p:nvSpPr>
        <p:spPr>
          <a:xfrm flipH="1">
            <a:off x="7571130" y="2253208"/>
            <a:ext cx="1" cy="10031393"/>
          </a:xfrm>
          <a:prstGeom prst="line">
            <a:avLst/>
          </a:prstGeom>
          <a:ln w="152400">
            <a:solidFill>
              <a:schemeClr val="accent2">
                <a:hueOff val="404083"/>
                <a:lumOff val="-11764"/>
              </a:schemeClr>
            </a:solidFill>
            <a:prstDash val="sysDot"/>
            <a:miter lim="400000"/>
          </a:ln>
        </p:spPr>
        <p:txBody>
          <a:bodyPr lIns="121919" tIns="121919" rIns="121919" bIns="121919"/>
          <a:lstStyle/>
          <a:p>
            <a:pPr defTabSz="2438400">
              <a:lnSpc>
                <a:spcPct val="100000"/>
              </a:lnSpc>
              <a:defRPr sz="36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9386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roup 1.png" descr="Group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600" y="0"/>
            <a:ext cx="15138400" cy="1200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289" name="Pore diameter…"/>
          <p:cNvSpPr txBox="1">
            <a:spLocks noGrp="1"/>
          </p:cNvSpPr>
          <p:nvPr>
            <p:ph type="body" sz="quarter" idx="1"/>
          </p:nvPr>
        </p:nvSpPr>
        <p:spPr>
          <a:xfrm>
            <a:off x="720783" y="7137400"/>
            <a:ext cx="11364147" cy="5402571"/>
          </a:xfrm>
          <a:prstGeom prst="rect">
            <a:avLst/>
          </a:prstGeom>
        </p:spPr>
        <p:txBody>
          <a:bodyPr/>
          <a:lstStyle/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600" spc="-100"/>
            </a:pPr>
            <a:r>
              <a:t>Pore diameter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600" spc="-100"/>
            </a:pPr>
            <a:r>
              <a:t>Pore length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600" spc="-100"/>
            </a:pPr>
            <a:r>
              <a:t>Controlled surface spacing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600" spc="-100"/>
            </a:pPr>
            <a:r>
              <a:t>Patented DNA automation platform</a:t>
            </a:r>
          </a:p>
        </p:txBody>
      </p:sp>
      <p:sp>
        <p:nvSpPr>
          <p:cNvPr id="290" name="The core of the technology is a patented nanoporous ceramic enabling precise DNA and RNA synthesis through pore size contro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 sz="5600" spc="-168"/>
            </a:lvl1pPr>
          </a:lstStyle>
          <a:p>
            <a:r>
              <a:t>The core of the technology is a patented nanoporous ceramic enabling precise DNA and RNA synthesis through pore size control</a:t>
            </a:r>
          </a:p>
        </p:txBody>
      </p:sp>
      <p:sp>
        <p:nvSpPr>
          <p:cNvPr id="29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292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Object3"/>
          <p:cNvSpPr txBox="1"/>
          <p:nvPr/>
        </p:nvSpPr>
        <p:spPr>
          <a:xfrm>
            <a:off x="17068800" y="12251690"/>
            <a:ext cx="3028014" cy="82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Pore length</a:t>
            </a:r>
          </a:p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10-250 microns</a:t>
            </a:r>
          </a:p>
        </p:txBody>
      </p:sp>
      <p:sp>
        <p:nvSpPr>
          <p:cNvPr id="294" name="Object4"/>
          <p:cNvSpPr txBox="1"/>
          <p:nvPr/>
        </p:nvSpPr>
        <p:spPr>
          <a:xfrm>
            <a:off x="22029241" y="6787838"/>
            <a:ext cx="1888250" cy="82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Diameter</a:t>
            </a:r>
          </a:p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60-300 nm</a:t>
            </a:r>
          </a:p>
        </p:txBody>
      </p:sp>
      <p:sp>
        <p:nvSpPr>
          <p:cNvPr id="295" name="Object5"/>
          <p:cNvSpPr txBox="1"/>
          <p:nvPr/>
        </p:nvSpPr>
        <p:spPr>
          <a:xfrm>
            <a:off x="22029241" y="9516291"/>
            <a:ext cx="2171701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Inter-distance</a:t>
            </a:r>
          </a:p>
          <a:p>
            <a:pPr>
              <a:defRPr sz="2800" spc="-84"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t>20-500 nm</a:t>
            </a:r>
          </a:p>
        </p:txBody>
      </p:sp>
      <p:sp>
        <p:nvSpPr>
          <p:cNvPr id="296" name="Line"/>
          <p:cNvSpPr/>
          <p:nvPr/>
        </p:nvSpPr>
        <p:spPr>
          <a:xfrm flipV="1">
            <a:off x="16954499" y="7198048"/>
            <a:ext cx="1" cy="4250978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prstDash val="sysDot"/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97" name="Line"/>
          <p:cNvSpPr/>
          <p:nvPr/>
        </p:nvSpPr>
        <p:spPr>
          <a:xfrm flipH="1">
            <a:off x="20057301" y="7082249"/>
            <a:ext cx="1869200" cy="1"/>
          </a:xfrm>
          <a:prstGeom prst="line">
            <a:avLst/>
          </a:prstGeom>
          <a:ln w="12700">
            <a:solidFill>
              <a:schemeClr val="accent1">
                <a:satOff val="48611"/>
                <a:lumOff val="11764"/>
              </a:schemeClr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98" name="Line"/>
          <p:cNvSpPr/>
          <p:nvPr/>
        </p:nvSpPr>
        <p:spPr>
          <a:xfrm>
            <a:off x="18995291" y="7082249"/>
            <a:ext cx="106455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prstDash val="sysDot"/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99" name="Line"/>
          <p:cNvSpPr/>
          <p:nvPr/>
        </p:nvSpPr>
        <p:spPr>
          <a:xfrm flipH="1">
            <a:off x="21023415" y="9850313"/>
            <a:ext cx="903087" cy="1"/>
          </a:xfrm>
          <a:prstGeom prst="line">
            <a:avLst/>
          </a:prstGeom>
          <a:ln w="12700">
            <a:solidFill>
              <a:schemeClr val="accent1">
                <a:satOff val="48611"/>
                <a:lumOff val="11764"/>
              </a:schemeClr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00" name="Line"/>
          <p:cNvSpPr/>
          <p:nvPr/>
        </p:nvSpPr>
        <p:spPr>
          <a:xfrm flipV="1">
            <a:off x="16954500" y="11446485"/>
            <a:ext cx="1" cy="1090980"/>
          </a:xfrm>
          <a:prstGeom prst="line">
            <a:avLst/>
          </a:prstGeom>
          <a:ln w="12700">
            <a:solidFill>
              <a:schemeClr val="accent1">
                <a:satOff val="48611"/>
                <a:lumOff val="11764"/>
              </a:schemeClr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128;p20"/>
          <p:cNvSpPr txBox="1">
            <a:spLocks noGrp="1"/>
          </p:cNvSpPr>
          <p:nvPr>
            <p:ph type="body" sz="half" idx="4294967295"/>
          </p:nvPr>
        </p:nvSpPr>
        <p:spPr>
          <a:xfrm>
            <a:off x="342899" y="3048000"/>
            <a:ext cx="15267740" cy="8115302"/>
          </a:xfrm>
          <a:prstGeom prst="rect">
            <a:avLst/>
          </a:prstGeom>
        </p:spPr>
        <p:txBody>
          <a:bodyPr lIns="121866" tIns="121866" rIns="121866" bIns="121866" anchor="ctr">
            <a:normAutofit/>
          </a:bodyPr>
          <a:lstStyle/>
          <a:p>
            <a:pPr marL="0" algn="l" defTabSz="825500">
              <a:lnSpc>
                <a:spcPct val="90000"/>
              </a:lnSpc>
              <a:spcBef>
                <a:spcPts val="0"/>
              </a:spcBef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endParaRPr/>
          </a:p>
          <a:p>
            <a:pPr marL="937260" indent="-822960" algn="l" defTabSz="825500">
              <a:lnSpc>
                <a:spcPct val="90000"/>
              </a:lnSpc>
              <a:spcBef>
                <a:spcPts val="0"/>
              </a:spcBef>
              <a:buClr>
                <a:schemeClr val="accent1">
                  <a:satOff val="48611"/>
                  <a:lumOff val="11764"/>
                </a:schemeClr>
              </a:buClr>
              <a:buSzPts val="4000"/>
              <a:buFont typeface="Helvetica Neue"/>
              <a:buChar char="✔"/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r>
              <a:t>Market ready technology</a:t>
            </a:r>
          </a:p>
          <a:p>
            <a:pPr marL="937260" indent="-822960" algn="l" defTabSz="825500">
              <a:lnSpc>
                <a:spcPct val="90000"/>
              </a:lnSpc>
              <a:spcBef>
                <a:spcPts val="0"/>
              </a:spcBef>
              <a:buClr>
                <a:schemeClr val="accent1">
                  <a:satOff val="48611"/>
                  <a:lumOff val="11764"/>
                </a:schemeClr>
              </a:buClr>
              <a:buSzPts val="4000"/>
              <a:buFont typeface="Helvetica Neue"/>
              <a:buChar char="✔"/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r>
              <a:t>Customer tested with high performance</a:t>
            </a:r>
          </a:p>
          <a:p>
            <a:pPr marL="937260" indent="-822960" algn="l" defTabSz="825500">
              <a:lnSpc>
                <a:spcPct val="90000"/>
              </a:lnSpc>
              <a:spcBef>
                <a:spcPts val="0"/>
              </a:spcBef>
              <a:buClr>
                <a:schemeClr val="accent1">
                  <a:satOff val="48611"/>
                  <a:lumOff val="11764"/>
                </a:schemeClr>
              </a:buClr>
              <a:buSzPts val="4000"/>
              <a:buFont typeface="Helvetica Neue"/>
              <a:buChar char="✔"/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r>
              <a:t>Low cost and scalable in-house production </a:t>
            </a:r>
          </a:p>
          <a:p>
            <a:pPr marL="937260" indent="-822960" algn="l" defTabSz="825500">
              <a:lnSpc>
                <a:spcPct val="90000"/>
              </a:lnSpc>
              <a:spcBef>
                <a:spcPts val="0"/>
              </a:spcBef>
              <a:buClr>
                <a:schemeClr val="accent1">
                  <a:satOff val="48611"/>
                  <a:lumOff val="11764"/>
                </a:schemeClr>
              </a:buClr>
              <a:buSzPts val="4000"/>
              <a:buFont typeface="Helvetica Neue"/>
              <a:buChar char="✔"/>
              <a:defRPr sz="4000" spc="-119">
                <a:solidFill>
                  <a:schemeClr val="accent1">
                    <a:satOff val="48611"/>
                    <a:lumOff val="11764"/>
                  </a:schemeClr>
                </a:solidFill>
              </a:defRPr>
            </a:pPr>
            <a:r>
              <a:t>Patented DNA automation platform</a:t>
            </a:r>
          </a:p>
        </p:txBody>
      </p:sp>
      <p:grpSp>
        <p:nvGrpSpPr>
          <p:cNvPr id="345" name="Google Shape;124;p20"/>
          <p:cNvGrpSpPr/>
          <p:nvPr/>
        </p:nvGrpSpPr>
        <p:grpSpPr>
          <a:xfrm>
            <a:off x="14015308" y="3383895"/>
            <a:ext cx="9926563" cy="7379548"/>
            <a:chOff x="0" y="0"/>
            <a:chExt cx="9926561" cy="7379546"/>
          </a:xfrm>
        </p:grpSpPr>
        <p:pic>
          <p:nvPicPr>
            <p:cNvPr id="342" name="Google Shape;125;p20" descr="Google Shape;125;p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838344" cy="7379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Google Shape;126;p20"/>
            <p:cNvSpPr txBox="1"/>
            <p:nvPr/>
          </p:nvSpPr>
          <p:spPr>
            <a:xfrm>
              <a:off x="7538363" y="4927968"/>
              <a:ext cx="2388199" cy="696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66" tIns="121866" rIns="121866" bIns="121866" numCol="1" anchor="t">
              <a:spAutoFit/>
            </a:bodyPr>
            <a:lstStyle>
              <a:lvl1pPr defTabSz="2438400">
                <a:defRPr sz="3200" b="1" spc="-96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200 nm</a:t>
              </a:r>
            </a:p>
          </p:txBody>
        </p:sp>
        <p:sp>
          <p:nvSpPr>
            <p:cNvPr id="344" name="Google Shape;127;p20"/>
            <p:cNvSpPr/>
            <p:nvPr/>
          </p:nvSpPr>
          <p:spPr>
            <a:xfrm>
              <a:off x="7206248" y="4768568"/>
              <a:ext cx="2632065" cy="39004"/>
            </a:xfrm>
            <a:prstGeom prst="line">
              <a:avLst/>
            </a:prstGeom>
            <a:noFill/>
            <a:ln w="101600" cap="flat">
              <a:solidFill>
                <a:srgbClr val="FFBE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46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1219200">
              <a:lnSpc>
                <a:spcPct val="100000"/>
              </a:lnSpc>
              <a:spcBef>
                <a:spcPts val="1600"/>
              </a:spcBef>
              <a:defRPr sz="4000" spc="-111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DNAReax™ can transform the synthetic biology market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1BC8-2390-FEB4-2987-7F3AA395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Nanostructured Ceramic vs CPG</a:t>
            </a:r>
          </a:p>
        </p:txBody>
      </p:sp>
      <p:pic>
        <p:nvPicPr>
          <p:cNvPr id="3" name="Google Shape;306;g1039d6e83eb_0_26" descr="Google Shape;306;g1039d6e83eb_0_26">
            <a:extLst>
              <a:ext uri="{FF2B5EF4-FFF2-40B4-BE49-F238E27FC236}">
                <a16:creationId xmlns:a16="http://schemas.microsoft.com/office/drawing/2014/main" id="{B1E7144B-CBC8-C8CE-4061-238181932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449" y="2203590"/>
            <a:ext cx="18921864" cy="10630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39557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B6169-C8BA-FC2E-9DA4-5B091DF8CB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4"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481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71701" y="470276"/>
            <a:ext cx="19984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49" name="Synthesizers handling 8000 chip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4000" spc="-111"/>
            </a:pPr>
            <a:r>
              <a:t>Synthesizers handling 8000 chips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4000" spc="-111"/>
            </a:pPr>
            <a:r>
              <a:t>Making 200 gene variants overnight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4000" spc="-111"/>
            </a:pPr>
            <a:r>
              <a:t>LOI signed, first orders placed</a:t>
            </a:r>
          </a:p>
        </p:txBody>
      </p:sp>
      <p:sp>
        <p:nvSpPr>
          <p:cNvPr id="350" name="One of the world’s largest gene banks is already using DNAReax™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of the world’s largest gene banks is already using DNAReax™</a:t>
            </a:r>
          </a:p>
        </p:txBody>
      </p:sp>
      <p:sp>
        <p:nvSpPr>
          <p:cNvPr id="35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52" name="Object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Customer case: DNA banking</a:t>
            </a:r>
          </a:p>
        </p:txBody>
      </p:sp>
      <p:sp>
        <p:nvSpPr>
          <p:cNvPr id="353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354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pic>
        <p:nvPicPr>
          <p:cNvPr id="356" name="image 2.jpg" descr="imag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991" y="4755727"/>
            <a:ext cx="8598818" cy="562694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“We get 460 times the yield compared to silicon*”"/>
          <p:cNvSpPr txBox="1"/>
          <p:nvPr/>
        </p:nvSpPr>
        <p:spPr>
          <a:xfrm>
            <a:off x="620302" y="8925071"/>
            <a:ext cx="11364146" cy="212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775969">
              <a:defRPr sz="5640" i="1" spc="-169"/>
            </a:lvl1pPr>
          </a:lstStyle>
          <a:p>
            <a:r>
              <a:t>“We get 460 times the yield compared to silicon*”</a:t>
            </a:r>
          </a:p>
        </p:txBody>
      </p:sp>
      <p:sp>
        <p:nvSpPr>
          <p:cNvPr id="358" name="*Only by changing consumables, i.e. no CAPEX"/>
          <p:cNvSpPr txBox="1"/>
          <p:nvPr/>
        </p:nvSpPr>
        <p:spPr>
          <a:xfrm>
            <a:off x="1668389" y="12156864"/>
            <a:ext cx="834877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*Only by changing consumables, i.e. no CAPEX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283;p21"/>
          <p:cNvSpPr txBox="1"/>
          <p:nvPr/>
        </p:nvSpPr>
        <p:spPr>
          <a:xfrm>
            <a:off x="715729" y="11500000"/>
            <a:ext cx="19860935" cy="1559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>
            <a:spAutoFit/>
          </a:bodyPr>
          <a:lstStyle/>
          <a:p>
            <a:pPr defTabSz="2438400">
              <a:defRPr sz="3000" spc="-90"/>
            </a:pPr>
            <a:r>
              <a:t>*   All Data provided by paying customers, independent laboratories</a:t>
            </a:r>
          </a:p>
          <a:p>
            <a:pPr defTabSz="2438400">
              <a:defRPr sz="3000" spc="-90"/>
            </a:pPr>
            <a:r>
              <a:t>** Experimentally validated data, over 50 tests, available under NDA</a:t>
            </a:r>
          </a:p>
          <a:p>
            <a:pPr defTabSz="2438400">
              <a:defRPr sz="3000" spc="-90"/>
            </a:pPr>
            <a:r>
              <a:t>*** Proprietary controlled surface silanization</a:t>
            </a:r>
          </a:p>
        </p:txBody>
      </p:sp>
      <p:grpSp>
        <p:nvGrpSpPr>
          <p:cNvPr id="413" name="Group 2"/>
          <p:cNvGrpSpPr/>
          <p:nvPr/>
        </p:nvGrpSpPr>
        <p:grpSpPr>
          <a:xfrm>
            <a:off x="2035637" y="1998133"/>
            <a:ext cx="14978020" cy="9416411"/>
            <a:chOff x="0" y="0"/>
            <a:chExt cx="14978018" cy="9416410"/>
          </a:xfrm>
        </p:grpSpPr>
        <p:sp>
          <p:nvSpPr>
            <p:cNvPr id="409" name="Google Shape;284;p21"/>
            <p:cNvSpPr/>
            <p:nvPr/>
          </p:nvSpPr>
          <p:spPr>
            <a:xfrm>
              <a:off x="10738018" y="7971428"/>
              <a:ext cx="4240001" cy="1175201"/>
            </a:xfrm>
            <a:prstGeom prst="ellipse">
              <a:avLst/>
            </a:prstGeom>
            <a:noFill/>
            <a:ln w="635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lnSpc>
                  <a:spcPct val="100000"/>
                </a:lnSpc>
                <a:defRPr sz="3600" spc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10" name="Google Shape;286;p21"/>
            <p:cNvSpPr/>
            <p:nvPr/>
          </p:nvSpPr>
          <p:spPr>
            <a:xfrm>
              <a:off x="3943520" y="825498"/>
              <a:ext cx="2919313" cy="863601"/>
            </a:xfrm>
            <a:prstGeom prst="ellipse">
              <a:avLst/>
            </a:prstGeom>
            <a:noFill/>
            <a:ln w="635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lnSpc>
                  <a:spcPct val="100000"/>
                </a:lnSpc>
                <a:defRPr sz="3600" spc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411" name="Google Shape;287;p21"/>
            <p:cNvSpPr/>
            <p:nvPr/>
          </p:nvSpPr>
          <p:spPr>
            <a:xfrm>
              <a:off x="7644421" y="3261298"/>
              <a:ext cx="2919201" cy="864001"/>
            </a:xfrm>
            <a:prstGeom prst="ellipse">
              <a:avLst/>
            </a:prstGeom>
            <a:noFill/>
            <a:ln w="635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lnSpc>
                  <a:spcPct val="100000"/>
                </a:lnSpc>
                <a:defRPr sz="3600" spc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pic>
          <p:nvPicPr>
            <p:cNvPr id="412" name="Google Shape;282;p21" descr="Google Shape;282;p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4724131" cy="9416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4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2267711">
              <a:defRPr sz="3720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rPr dirty="0"/>
              <a:t>Competitive analysis: automation outperforms current technologies</a:t>
            </a:r>
          </a:p>
        </p:txBody>
      </p:sp>
      <p:pic>
        <p:nvPicPr>
          <p:cNvPr id="415" name="Picture 8" descr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3880" y="4233333"/>
            <a:ext cx="4963703" cy="436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Rectangle"/>
          <p:cNvSpPr/>
          <p:nvPr/>
        </p:nvSpPr>
        <p:spPr>
          <a:xfrm>
            <a:off x="5948370" y="9086352"/>
            <a:ext cx="3319328" cy="595301"/>
          </a:xfrm>
          <a:prstGeom prst="rect">
            <a:avLst/>
          </a:prstGeom>
          <a:solidFill>
            <a:schemeClr val="accent3">
              <a:hueOff val="4693333"/>
              <a:satOff val="-20611"/>
              <a:lumOff val="-11176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417" name="Group 2" descr="Group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0093" y="9015216"/>
            <a:ext cx="3235881" cy="839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"/>
          <p:cNvSpPr/>
          <p:nvPr/>
        </p:nvSpPr>
        <p:spPr>
          <a:xfrm>
            <a:off x="733483" y="7010648"/>
            <a:ext cx="7504799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88" name="Rectangle"/>
          <p:cNvSpPr/>
          <p:nvPr/>
        </p:nvSpPr>
        <p:spPr>
          <a:xfrm>
            <a:off x="8441026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89" name="Rectangle"/>
          <p:cNvSpPr/>
          <p:nvPr/>
        </p:nvSpPr>
        <p:spPr>
          <a:xfrm>
            <a:off x="16166749" y="7010648"/>
            <a:ext cx="7504800" cy="3965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90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391" name="Current focus is on early adaptors and applications in biological therapeu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focus is on early adaptors and applications in biological therapeutics</a:t>
            </a:r>
          </a:p>
        </p:txBody>
      </p:sp>
      <p:sp>
        <p:nvSpPr>
          <p:cNvPr id="392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393" name="DNA banking"/>
          <p:cNvSpPr>
            <a:spLocks noGrp="1"/>
          </p:cNvSpPr>
          <p:nvPr>
            <p:ph type="body" idx="22"/>
          </p:nvPr>
        </p:nvSpPr>
        <p:spPr>
          <a:xfrm>
            <a:off x="733483" y="7328148"/>
            <a:ext cx="7504799" cy="3330972"/>
          </a:xfrm>
          <a:prstGeom prst="rect">
            <a:avLst/>
          </a:prstGeom>
        </p:spPr>
        <p:txBody>
          <a:bodyPr/>
          <a:lstStyle>
            <a:lvl1pPr defTabSz="1219200">
              <a:spcBef>
                <a:spcPts val="1600"/>
              </a:spcBef>
              <a:defRPr sz="4200" spc="-116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DNA banking</a:t>
            </a:r>
          </a:p>
        </p:txBody>
      </p:sp>
      <p:sp>
        <p:nvSpPr>
          <p:cNvPr id="394" name="In situ sequencing, sequencing, genomics"/>
          <p:cNvSpPr>
            <a:spLocks noGrp="1"/>
          </p:cNvSpPr>
          <p:nvPr>
            <p:ph type="body" idx="23"/>
          </p:nvPr>
        </p:nvSpPr>
        <p:spPr>
          <a:xfrm>
            <a:off x="8439600" y="7328148"/>
            <a:ext cx="7504799" cy="3330972"/>
          </a:xfrm>
          <a:prstGeom prst="rect">
            <a:avLst/>
          </a:prstGeom>
        </p:spPr>
        <p:txBody>
          <a:bodyPr/>
          <a:lstStyle>
            <a:lvl1pPr defTabSz="1219200">
              <a:spcBef>
                <a:spcPts val="1600"/>
              </a:spcBef>
              <a:defRPr sz="4200" spc="-116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rPr lang="en-US" dirty="0"/>
              <a:t>DNA Probes</a:t>
            </a:r>
            <a:endParaRPr dirty="0"/>
          </a:p>
        </p:txBody>
      </p:sp>
      <p:pic>
        <p:nvPicPr>
          <p:cNvPr id="395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Vaccines, DNA and RNA based therapeutics"/>
          <p:cNvSpPr/>
          <p:nvPr/>
        </p:nvSpPr>
        <p:spPr>
          <a:xfrm>
            <a:off x="16166749" y="7328148"/>
            <a:ext cx="7504800" cy="3330972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 anchor="ctr"/>
          <a:lstStyle>
            <a:lvl1pPr algn="ctr" defTabSz="1219200">
              <a:lnSpc>
                <a:spcPct val="100000"/>
              </a:lnSpc>
              <a:spcBef>
                <a:spcPts val="1600"/>
              </a:spcBef>
              <a:defRPr sz="4200" spc="-116"/>
            </a:lvl1pPr>
          </a:lstStyle>
          <a:p>
            <a:r>
              <a:t>Vaccines, DNA and RNA based therapeutics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11BF5-2181-4F63-951D-7D8CB04D2207}"/>
              </a:ext>
            </a:extLst>
          </p:cNvPr>
          <p:cNvSpPr txBox="1"/>
          <p:nvPr/>
        </p:nvSpPr>
        <p:spPr>
          <a:xfrm>
            <a:off x="1325880" y="1310186"/>
            <a:ext cx="1936242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lnSpc>
                <a:spcPct val="100000"/>
              </a:lnSpc>
              <a:defRPr/>
            </a:pPr>
            <a:r>
              <a:rPr lang="en-US" sz="4800" kern="1200" spc="0" dirty="0">
                <a:solidFill>
                  <a:srgbClr val="000000"/>
                </a:solidFill>
                <a:latin typeface="Franklin Gothic Book" panose="020B0503020102020204"/>
              </a:rPr>
              <a:t>This webinar is hosted by:</a:t>
            </a:r>
          </a:p>
          <a:p>
            <a:pPr defTabSz="1828800" hangingPunct="1">
              <a:lnSpc>
                <a:spcPct val="100000"/>
              </a:lnSpc>
              <a:defRPr/>
            </a:pPr>
            <a:endParaRPr lang="en-US" sz="480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endParaRPr lang="en-US" sz="4800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endParaRPr lang="en-US" sz="4800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endParaRPr lang="en-US" sz="480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endParaRPr lang="en-US" sz="4800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r>
              <a:rPr lang="en-US" sz="4800" kern="1200" spc="0" dirty="0">
                <a:solidFill>
                  <a:srgbClr val="000000"/>
                </a:solidFill>
                <a:latin typeface="Franklin Gothic Book" panose="020B0503020102020204"/>
              </a:rPr>
              <a:t>The Nanotechnology Application and Career Knowledge (NACK) Resource Center is a National Science Foundation (NSF) Advanced Technology Education (ATE) Regional Center for Nanofabrication Manufacturing Education. NACK is a subsidiary of the Center for Nanotechnology Education and Utilization (CNEU) in the Penn State College of Engineering’s department of Engineering Science and Mechanics.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FCA7A73-1E6C-41C5-A404-7E1F61F7F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187" y="2919022"/>
            <a:ext cx="9099806" cy="217681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AEC2234-CF7C-41FD-A7F6-BB53ABB88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037" y="551044"/>
            <a:ext cx="1581150" cy="1590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67A890-5FAB-434E-891E-D123C502A949}"/>
              </a:ext>
            </a:extLst>
          </p:cNvPr>
          <p:cNvSpPr txBox="1"/>
          <p:nvPr/>
        </p:nvSpPr>
        <p:spPr>
          <a:xfrm>
            <a:off x="21503610" y="2163650"/>
            <a:ext cx="2286000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</a:rPr>
              <a:t>DUE 2000725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132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427" name="No bovine serum, e-coli or mammalian cell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800" spc="-105"/>
            </a:pPr>
            <a:r>
              <a:t>No bovine serum, e-coli or mammalian cells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800" spc="-105"/>
            </a:pPr>
            <a:r>
              <a:t>No risk of cell/DNA contaminants leading to undesired immunological reactions</a:t>
            </a:r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  <a:defRPr sz="3800" spc="-105"/>
            </a:pPr>
            <a:r>
              <a:t>Sufficient yields to run pre-clinical and clinical tests directly from synthesis, no fermentation or amplification needed</a:t>
            </a:r>
          </a:p>
        </p:txBody>
      </p:sp>
      <p:sp>
        <p:nvSpPr>
          <p:cNvPr id="428" name="Nanopec is unique in being able to create pre-clinical amounts of cell free, animal free DNA overnigh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 spc="-132"/>
            </a:lvl1pPr>
          </a:lstStyle>
          <a:p>
            <a:r>
              <a:rPr lang="en-US" dirty="0"/>
              <a:t>Platform</a:t>
            </a:r>
            <a:r>
              <a:rPr dirty="0"/>
              <a:t> is unique in being able to create pre-clinical amounts of cell free, animal free DNA overnight</a:t>
            </a:r>
          </a:p>
        </p:txBody>
      </p:sp>
      <p:sp>
        <p:nvSpPr>
          <p:cNvPr id="429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30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431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433" name="Circle"/>
          <p:cNvSpPr/>
          <p:nvPr/>
        </p:nvSpPr>
        <p:spPr>
          <a:xfrm>
            <a:off x="16625761" y="4216400"/>
            <a:ext cx="5080001" cy="5080000"/>
          </a:xfrm>
          <a:prstGeom prst="ellipse">
            <a:avLst/>
          </a:prstGeom>
          <a:solidFill>
            <a:schemeClr val="accent3">
              <a:satOff val="5447"/>
              <a:lumOff val="5490"/>
              <a:alpha val="50000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34" name="Circle"/>
          <p:cNvSpPr/>
          <p:nvPr/>
        </p:nvSpPr>
        <p:spPr>
          <a:xfrm>
            <a:off x="15367000" y="6460032"/>
            <a:ext cx="5080000" cy="5080001"/>
          </a:xfrm>
          <a:prstGeom prst="ellipse">
            <a:avLst/>
          </a:prstGeom>
          <a:solidFill>
            <a:schemeClr val="accent3">
              <a:satOff val="5447"/>
              <a:lumOff val="5490"/>
              <a:alpha val="50000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35" name="Circle"/>
          <p:cNvSpPr/>
          <p:nvPr/>
        </p:nvSpPr>
        <p:spPr>
          <a:xfrm>
            <a:off x="17932400" y="6460032"/>
            <a:ext cx="5080000" cy="5080001"/>
          </a:xfrm>
          <a:prstGeom prst="ellipse">
            <a:avLst/>
          </a:prstGeom>
          <a:solidFill>
            <a:schemeClr val="accent3">
              <a:satOff val="5447"/>
              <a:lumOff val="5490"/>
              <a:alpha val="50000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36" name="Yield"/>
          <p:cNvSpPr txBox="1"/>
          <p:nvPr/>
        </p:nvSpPr>
        <p:spPr>
          <a:xfrm>
            <a:off x="18515268" y="5288644"/>
            <a:ext cx="130098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spc="-96">
                <a:solidFill>
                  <a:srgbClr val="000000"/>
                </a:solidFill>
              </a:defRPr>
            </a:lvl1pPr>
          </a:lstStyle>
          <a:p>
            <a:r>
              <a:t>Yield</a:t>
            </a:r>
          </a:p>
        </p:txBody>
      </p:sp>
      <p:sp>
        <p:nvSpPr>
          <p:cNvPr id="437" name="Cell free"/>
          <p:cNvSpPr txBox="1"/>
          <p:nvPr/>
        </p:nvSpPr>
        <p:spPr>
          <a:xfrm>
            <a:off x="15659650" y="9251751"/>
            <a:ext cx="2250339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spc="-96">
                <a:solidFill>
                  <a:srgbClr val="000000"/>
                </a:solidFill>
              </a:defRPr>
            </a:lvl1pPr>
          </a:lstStyle>
          <a:p>
            <a:r>
              <a:t>Cell free</a:t>
            </a:r>
          </a:p>
        </p:txBody>
      </p:sp>
      <p:sp>
        <p:nvSpPr>
          <p:cNvPr id="438" name="Animal free"/>
          <p:cNvSpPr txBox="1"/>
          <p:nvPr/>
        </p:nvSpPr>
        <p:spPr>
          <a:xfrm>
            <a:off x="20385630" y="9251751"/>
            <a:ext cx="2725014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spc="-96">
                <a:solidFill>
                  <a:srgbClr val="000000"/>
                </a:solidFill>
              </a:defRPr>
            </a:lvl1pPr>
          </a:lstStyle>
          <a:p>
            <a:r>
              <a:t>Animal free</a:t>
            </a:r>
          </a:p>
        </p:txBody>
      </p:sp>
      <p:pic>
        <p:nvPicPr>
          <p:cNvPr id="439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3597" y="7675412"/>
            <a:ext cx="1424332" cy="898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99" name="Current lead time from external supplier is 6-8 weeks for one gene…"/>
          <p:cNvSpPr txBox="1">
            <a:spLocks noGrp="1"/>
          </p:cNvSpPr>
          <p:nvPr>
            <p:ph type="body" sz="half" idx="1"/>
          </p:nvPr>
        </p:nvSpPr>
        <p:spPr>
          <a:xfrm>
            <a:off x="720783" y="5717715"/>
            <a:ext cx="12668646" cy="6825876"/>
          </a:xfrm>
          <a:prstGeom prst="rect">
            <a:avLst/>
          </a:prstGeom>
        </p:spPr>
        <p:txBody>
          <a:bodyPr/>
          <a:lstStyle/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</a:pPr>
            <a:r>
              <a:rPr sz="4000" dirty="0"/>
              <a:t>Synthesis supply chain and timing is the number one issue for progress</a:t>
            </a:r>
            <a:endParaRPr lang="en-US" sz="4000" dirty="0"/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FontTx/>
              <a:buChar char="·"/>
            </a:pPr>
            <a:r>
              <a:rPr lang="en-US" sz="4000" dirty="0"/>
              <a:t>Standard lead time from external supplier is 6-8 weeks for one gene</a:t>
            </a:r>
            <a:endParaRPr sz="4000" dirty="0"/>
          </a:p>
          <a:p>
            <a:pPr marL="406400" indent="-406400">
              <a:buClr>
                <a:schemeClr val="accent1">
                  <a:satOff val="48611"/>
                  <a:lumOff val="11764"/>
                </a:schemeClr>
              </a:buClr>
              <a:buSzPct val="100000"/>
              <a:buChar char="·"/>
            </a:pPr>
            <a:r>
              <a:rPr sz="4000" dirty="0"/>
              <a:t>Sufficient yields for required gene libraries and animal tests can be created on one 10x10 cm DNAReax™ substrate in one day</a:t>
            </a:r>
          </a:p>
        </p:txBody>
      </p:sp>
      <p:sp>
        <p:nvSpPr>
          <p:cNvPr id="400" name="Collaboration with first pharma client developing DNA based therapeutics"/>
          <p:cNvSpPr txBox="1">
            <a:spLocks noGrp="1"/>
          </p:cNvSpPr>
          <p:nvPr>
            <p:ph type="title"/>
          </p:nvPr>
        </p:nvSpPr>
        <p:spPr>
          <a:xfrm>
            <a:off x="827853" y="2758975"/>
            <a:ext cx="11364147" cy="2551207"/>
          </a:xfrm>
          <a:prstGeom prst="rect">
            <a:avLst/>
          </a:prstGeom>
        </p:spPr>
        <p:txBody>
          <a:bodyPr/>
          <a:lstStyle/>
          <a:p>
            <a:r>
              <a:rPr dirty="0"/>
              <a:t>Collaboration with pharma client developing DNA based therapeutics</a:t>
            </a:r>
          </a:p>
        </p:txBody>
      </p:sp>
      <p:sp>
        <p:nvSpPr>
          <p:cNvPr id="401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403" name="Rectangle"/>
          <p:cNvSpPr/>
          <p:nvPr/>
        </p:nvSpPr>
        <p:spPr>
          <a:xfrm>
            <a:off x="14224000" y="2734759"/>
            <a:ext cx="9448800" cy="966888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404" name="Logotype.pdf" descr="Logotyp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nanopec"/>
          <p:cNvSpPr txBox="1"/>
          <p:nvPr/>
        </p:nvSpPr>
        <p:spPr>
          <a:xfrm>
            <a:off x="10364562" y="235659"/>
            <a:ext cx="6049733" cy="995914"/>
          </a:xfrm>
          <a:prstGeom prst="rect">
            <a:avLst/>
          </a:prstGeom>
          <a:solidFill>
            <a:srgbClr val="1E2E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rPr lang="en-US" sz="5400" dirty="0"/>
              <a:t>COLLABORATIONS</a:t>
            </a:r>
            <a:endParaRPr sz="5400" dirty="0"/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8451" y="4735901"/>
            <a:ext cx="8499896" cy="5666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1219200">
              <a:lnSpc>
                <a:spcPct val="100000"/>
              </a:lnSpc>
              <a:spcBef>
                <a:spcPts val="1600"/>
              </a:spcBef>
              <a:defRPr sz="4000" spc="-111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Proprietary DNA Spacing on Nano-porous Substrate</a:t>
            </a:r>
          </a:p>
        </p:txBody>
      </p:sp>
      <p:pic>
        <p:nvPicPr>
          <p:cNvPr id="457" name="Google Shape;269;g109973e1feb_0_77" descr="Google Shape;269;g109973e1feb_0_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912" y="2634891"/>
            <a:ext cx="9487659" cy="7874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082" y="1635887"/>
            <a:ext cx="10886444" cy="10773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304;g1039d6e83eb_0_26"/>
          <p:cNvSpPr txBox="1"/>
          <p:nvPr/>
        </p:nvSpPr>
        <p:spPr>
          <a:xfrm>
            <a:off x="365388" y="2101325"/>
            <a:ext cx="13252002" cy="1098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/>
          <a:p>
            <a:pPr defTabSz="2438400">
              <a:lnSpc>
                <a:spcPct val="115000"/>
              </a:lnSpc>
              <a:defRPr sz="2800" spc="-84">
                <a:solidFill>
                  <a:srgbClr val="FAF6DE"/>
                </a:solidFill>
              </a:defRPr>
            </a:pPr>
            <a:r>
              <a:t>Blanco, M.; “Nano-porous anodic aluminum oxide membrane for healthcare and biotechnology”,  US20200392639A1, WO/2020/257092   (Granted)</a:t>
            </a:r>
          </a:p>
          <a:p>
            <a:pPr defTabSz="2438400">
              <a:lnSpc>
                <a:spcPct val="115000"/>
              </a:lnSpc>
              <a:spcBef>
                <a:spcPts val="2100"/>
              </a:spcBef>
              <a:defRPr sz="2800" spc="-84">
                <a:solidFill>
                  <a:srgbClr val="FAF6DE"/>
                </a:solidFill>
              </a:defRPr>
            </a:pPr>
            <a:r>
              <a:t>Blanco, M.; “Controlled Doping of Anodic Aluminum Oxide For Enhanced Fluorescence and Methods of Preparation”, US16799169 Application  </a:t>
            </a:r>
          </a:p>
          <a:p>
            <a:pPr defTabSz="2438400">
              <a:lnSpc>
                <a:spcPct val="115000"/>
              </a:lnSpc>
              <a:spcBef>
                <a:spcPts val="2100"/>
              </a:spcBef>
              <a:defRPr sz="2800" spc="-84">
                <a:solidFill>
                  <a:srgbClr val="FAF6DE"/>
                </a:solidFill>
              </a:defRPr>
            </a:pPr>
            <a:r>
              <a:t>Blanco, M.; “Enhanced signal to noise ratios for PCR testing within a FRET doped nano-structured ceramic film”, US63010268 Application</a:t>
            </a:r>
          </a:p>
          <a:p>
            <a:pPr defTabSz="2438400">
              <a:lnSpc>
                <a:spcPct val="115000"/>
              </a:lnSpc>
              <a:spcBef>
                <a:spcPts val="2100"/>
              </a:spcBef>
              <a:defRPr sz="2800" spc="-84">
                <a:solidFill>
                  <a:srgbClr val="FAF6DE"/>
                </a:solidFill>
              </a:defRPr>
            </a:pPr>
            <a:r>
              <a:t>“Nano-structured Aluminum Oxide Ceramic Chips for the Automation of Solid-State Oligonucleotide Synthesis”, PCT 63183723 Application</a:t>
            </a:r>
          </a:p>
          <a:p>
            <a:pPr defTabSz="2438400">
              <a:lnSpc>
                <a:spcPct val="115000"/>
              </a:lnSpc>
              <a:spcBef>
                <a:spcPts val="2100"/>
              </a:spcBef>
              <a:defRPr sz="2800" spc="-84">
                <a:solidFill>
                  <a:srgbClr val="FAF6DE"/>
                </a:solidFill>
              </a:defRPr>
            </a:pPr>
            <a:r>
              <a:t>Blanco, M.; “Doped Nano-porous ceramic films for high density bioassays”, PCT 63040245</a:t>
            </a:r>
          </a:p>
          <a:p>
            <a:pPr defTabSz="2438400">
              <a:lnSpc>
                <a:spcPct val="115000"/>
              </a:lnSpc>
              <a:spcBef>
                <a:spcPts val="4200"/>
              </a:spcBef>
              <a:defRPr sz="2800" spc="-84">
                <a:solidFill>
                  <a:srgbClr val="FAF6DE"/>
                </a:solidFill>
              </a:defRPr>
            </a:pPr>
            <a:r>
              <a:t>Blanco, M.; Oppelstrup, N.; Apparatus And Processes For High Throughput Automation Of Synthetic DNA And RNA on Nanostructured Ceramic Films, U.S. Provisional Application No. 63354727</a:t>
            </a:r>
          </a:p>
        </p:txBody>
      </p:sp>
      <p:pic>
        <p:nvPicPr>
          <p:cNvPr id="535" name="Google Shape;306;g1039d6e83eb_0_26" descr="Google Shape;306;g1039d6e83eb_0_2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7535" y="2758762"/>
            <a:ext cx="10152588" cy="5703919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Google Shape;307;g1039d6e83eb_0_26"/>
          <p:cNvSpPr txBox="1"/>
          <p:nvPr/>
        </p:nvSpPr>
        <p:spPr>
          <a:xfrm>
            <a:off x="14319623" y="8772690"/>
            <a:ext cx="9418919" cy="4353417"/>
          </a:xfrm>
          <a:prstGeom prst="rect">
            <a:avLst/>
          </a:prstGeom>
          <a:solidFill>
            <a:schemeClr val="accent3">
              <a:satOff val="-1315"/>
              <a:lumOff val="-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>
                <a:latin typeface="Pitch Sans Bold"/>
                <a:ea typeface="Pitch Sans Bold"/>
                <a:cs typeface="Pitch Sans Bold"/>
                <a:sym typeface="Pitch Sans Bold"/>
              </a:defRPr>
            </a:pPr>
            <a:r>
              <a:rPr sz="4400"/>
              <a:t>Patent:  All inventions that can be reversed engineered are patented</a:t>
            </a:r>
          </a:p>
          <a:p>
            <a:pPr>
              <a:lnSpc>
                <a:spcPct val="110000"/>
              </a:lnSpc>
              <a:spcBef>
                <a:spcPts val="1200"/>
              </a:spcBef>
              <a:defRPr sz="2400" spc="0">
                <a:latin typeface="Pitch Sans Bold"/>
                <a:ea typeface="Pitch Sans Bold"/>
                <a:cs typeface="Pitch Sans Bold"/>
                <a:sym typeface="Pitch Sans Bold"/>
              </a:defRPr>
            </a:pPr>
            <a:r>
              <a:rPr sz="4400"/>
              <a:t>Trade Secret:  Otherwise kept undisclosed </a:t>
            </a:r>
          </a:p>
        </p:txBody>
      </p:sp>
      <p:sp>
        <p:nvSpPr>
          <p:cNvPr id="537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 defTabSz="1219200">
              <a:lnSpc>
                <a:spcPct val="100000"/>
              </a:lnSpc>
              <a:spcBef>
                <a:spcPts val="1600"/>
              </a:spcBef>
              <a:defRPr sz="4000" spc="-111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t>nanopec protects IP: combination of patents and trade secrets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Collage.png" descr="Coll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43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544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545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pic>
        <p:nvPicPr>
          <p:cNvPr id="546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CA006-A3AE-461A-91FF-67E869B8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34" y="24176"/>
            <a:ext cx="24427134" cy="136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53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364003C-082E-E2F4-C263-CA78EA7AA5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42" y="5012580"/>
            <a:ext cx="11357684" cy="8112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72935-8F6F-82BC-889B-FADE05CE2B9D}"/>
              </a:ext>
            </a:extLst>
          </p:cNvPr>
          <p:cNvSpPr txBox="1"/>
          <p:nvPr/>
        </p:nvSpPr>
        <p:spPr>
          <a:xfrm>
            <a:off x="0" y="0"/>
            <a:ext cx="24384000" cy="3816429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n-US" sz="7200" b="1" kern="1200" spc="0" dirty="0">
                <a:solidFill>
                  <a:srgbClr val="000000"/>
                </a:solidFill>
                <a:latin typeface="Franklin Gothic Book" panose="020B0503020102020204"/>
              </a:rPr>
              <a:t>   Upcoming Webinar: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n-US" sz="2000" b="1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n-US" sz="5600" kern="1200" spc="0" dirty="0">
                <a:solidFill>
                  <a:srgbClr val="041E41"/>
                </a:solidFill>
                <a:latin typeface="Franklin Gothic Book" panose="020B0503020102020204"/>
              </a:rPr>
              <a:t>November 16, 2022 at 1 pm ET</a:t>
            </a:r>
          </a:p>
          <a:p>
            <a:pPr algn="ctr" defTabSz="1828800" hangingPunct="1">
              <a:lnSpc>
                <a:spcPct val="100000"/>
              </a:lnSpc>
              <a:defRPr/>
            </a:pPr>
            <a:endParaRPr lang="en-US" sz="1600" kern="1200" spc="0" dirty="0">
              <a:solidFill>
                <a:srgbClr val="041E41"/>
              </a:solidFill>
              <a:latin typeface="Franklin Gothic Book" panose="020B0503020102020204"/>
            </a:endParaRP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n-US" sz="7200" b="1" kern="1200" spc="0" dirty="0">
                <a:solidFill>
                  <a:srgbClr val="009CDE"/>
                </a:solidFill>
                <a:latin typeface="Franklin Gothic Book" panose="020B0503020102020204"/>
              </a:rPr>
              <a:t>      </a:t>
            </a:r>
            <a:endParaRPr lang="en-US" sz="4800" kern="1200" spc="0" dirty="0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9E31F-6C90-6463-F611-8F936B7CDA8A}"/>
              </a:ext>
            </a:extLst>
          </p:cNvPr>
          <p:cNvSpPr txBox="1"/>
          <p:nvPr/>
        </p:nvSpPr>
        <p:spPr>
          <a:xfrm>
            <a:off x="2" y="2312806"/>
            <a:ext cx="2438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n-US" sz="6400" kern="1200" spc="0" dirty="0">
                <a:solidFill>
                  <a:srgbClr val="000000"/>
                </a:solidFill>
                <a:latin typeface="Franklin Gothic Book" panose="020B0503020102020204"/>
              </a:rPr>
              <a:t>  </a:t>
            </a:r>
            <a:r>
              <a:rPr lang="en-US" sz="7200" kern="1200" spc="0" dirty="0">
                <a:solidFill>
                  <a:schemeClr val="accent5"/>
                </a:solidFill>
                <a:latin typeface="Franklin Gothic Book" panose="020B0503020102020204"/>
              </a:rPr>
              <a:t>“Standalone Stretchable Device Platform for Human Health Monitoring"</a:t>
            </a:r>
            <a:endParaRPr lang="en-US" sz="6400" kern="1200" spc="0" dirty="0">
              <a:solidFill>
                <a:schemeClr val="accent5"/>
              </a:solidFill>
              <a:latin typeface="Franklin Gothic Book" panose="020B05030201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943B4-7E85-EE4F-2626-0E464F9381B3}"/>
              </a:ext>
            </a:extLst>
          </p:cNvPr>
          <p:cNvSpPr txBox="1"/>
          <p:nvPr/>
        </p:nvSpPr>
        <p:spPr>
          <a:xfrm>
            <a:off x="13659718" y="11243997"/>
            <a:ext cx="815618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kern="1200" spc="0" dirty="0">
                <a:solidFill>
                  <a:srgbClr val="000000"/>
                </a:solidFill>
                <a:latin typeface="Franklin Gothic Book" panose="020B0503020102020204"/>
              </a:rPr>
              <a:t>Visit </a:t>
            </a:r>
            <a:r>
              <a:rPr lang="en-US" sz="3600" kern="1200" spc="0" dirty="0">
                <a:solidFill>
                  <a:srgbClr val="000000"/>
                </a:solidFill>
                <a:latin typeface="Franklin Gothic Book" panose="020B0503020102020204"/>
                <a:hlinkClick r:id="rId3"/>
              </a:rPr>
              <a:t>https://www.cneu.psu.edu/webinars/</a:t>
            </a:r>
            <a:r>
              <a:rPr lang="en-US" sz="3600" dirty="0">
                <a:solidFill>
                  <a:srgbClr val="000000"/>
                </a:solidFill>
                <a:latin typeface="Franklin Gothic Book" panose="020B0503020102020204"/>
              </a:rPr>
              <a:t> </a:t>
            </a:r>
            <a:r>
              <a:rPr lang="en-US" sz="3600" kern="1200" spc="0" dirty="0">
                <a:solidFill>
                  <a:srgbClr val="000000"/>
                </a:solidFill>
                <a:latin typeface="Franklin Gothic Book" panose="020B0503020102020204"/>
              </a:rPr>
              <a:t>for more details</a:t>
            </a:r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2CAB779-ABC4-42D2-ABCD-723C57FF0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010" y="4633754"/>
            <a:ext cx="36576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09D407-7D8C-3B92-CCDA-23FF32BA1089}"/>
              </a:ext>
            </a:extLst>
          </p:cNvPr>
          <p:cNvSpPr txBox="1"/>
          <p:nvPr/>
        </p:nvSpPr>
        <p:spPr>
          <a:xfrm>
            <a:off x="12817098" y="8291355"/>
            <a:ext cx="98414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 hangingPunct="1">
              <a:lnSpc>
                <a:spcPct val="100000"/>
              </a:lnSpc>
              <a:defRPr/>
            </a:pPr>
            <a:r>
              <a:rPr lang="en-US" sz="5600" b="1" kern="1200" spc="0" dirty="0">
                <a:solidFill>
                  <a:srgbClr val="009CDE"/>
                </a:solidFill>
                <a:latin typeface="Franklin Gothic Book" panose="020B0503020102020204"/>
              </a:rPr>
              <a:t>Dr. Huanyu Cheng</a:t>
            </a:r>
            <a:endParaRPr lang="en-US" sz="5600" b="1" dirty="0">
              <a:solidFill>
                <a:srgbClr val="009CDE"/>
              </a:solidFill>
              <a:latin typeface="Franklin Gothic Book" panose="020B0503020102020204"/>
            </a:endParaRPr>
          </a:p>
          <a:p>
            <a:pPr algn="ctr" defTabSz="1828800" hangingPunct="1">
              <a:lnSpc>
                <a:spcPct val="100000"/>
              </a:lnSpc>
              <a:defRPr/>
            </a:pPr>
            <a:r>
              <a:rPr lang="en-US" sz="5600" b="1" kern="1200" spc="0" dirty="0">
                <a:solidFill>
                  <a:srgbClr val="009CDE"/>
                </a:solidFill>
                <a:latin typeface="Franklin Gothic Book" panose="020B0503020102020204"/>
              </a:rPr>
              <a:t>     </a:t>
            </a:r>
            <a:r>
              <a:rPr lang="en-US" sz="3600" kern="1200" spc="0" dirty="0">
                <a:solidFill>
                  <a:srgbClr val="000000"/>
                </a:solidFill>
                <a:latin typeface="Franklin Gothic Book" panose="020B0503020102020204"/>
              </a:rPr>
              <a:t>James L. Henderson, Jr. Memorial Associate Professor of Engineering Science and Mechanics</a:t>
            </a:r>
          </a:p>
        </p:txBody>
      </p:sp>
    </p:spTree>
    <p:extLst>
      <p:ext uri="{BB962C8B-B14F-4D97-AF65-F5344CB8AC3E}">
        <p14:creationId xmlns:p14="http://schemas.microsoft.com/office/powerpoint/2010/main" val="79901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7DF9F6-0EB1-5BCF-886E-5EDB2AB0A05D}"/>
              </a:ext>
            </a:extLst>
          </p:cNvPr>
          <p:cNvSpPr txBox="1"/>
          <p:nvPr/>
        </p:nvSpPr>
        <p:spPr>
          <a:xfrm>
            <a:off x="-1775916" y="1798094"/>
            <a:ext cx="17345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4">
              <a:defRPr/>
            </a:pPr>
            <a:r>
              <a:rPr lang="en-US" sz="8000" dirty="0">
                <a:solidFill>
                  <a:srgbClr val="000000"/>
                </a:solidFill>
                <a:latin typeface="Franklin Gothic Book" panose="020B0503020102020204"/>
              </a:rPr>
              <a:t>Thank you for attending!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D30E3A-1239-38C9-5175-016F00E8A85D}"/>
              </a:ext>
            </a:extLst>
          </p:cNvPr>
          <p:cNvSpPr txBox="1"/>
          <p:nvPr/>
        </p:nvSpPr>
        <p:spPr>
          <a:xfrm>
            <a:off x="4226602" y="4033386"/>
            <a:ext cx="5340284" cy="277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</a:rPr>
              <a:t>We would love your feedback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4BC2CA4-2C7E-FC2B-E080-F33E643977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034" y="2742838"/>
            <a:ext cx="8230324" cy="82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B11BF5-2181-4F63-951D-7D8CB04D2207}"/>
              </a:ext>
            </a:extLst>
          </p:cNvPr>
          <p:cNvSpPr txBox="1"/>
          <p:nvPr/>
        </p:nvSpPr>
        <p:spPr>
          <a:xfrm>
            <a:off x="1508760" y="1013006"/>
            <a:ext cx="14516100" cy="922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600" kern="1200" spc="0" dirty="0">
                <a:solidFill>
                  <a:srgbClr val="000000"/>
                </a:solidFill>
                <a:latin typeface="Franklin Gothic Book" panose="020B0503020102020204"/>
              </a:rPr>
              <a:t>This webinar is being recorded and links will be available at: </a:t>
            </a:r>
          </a:p>
          <a:p>
            <a:pPr lvl="1">
              <a:defRPr/>
            </a:pPr>
            <a:r>
              <a:rPr lang="en-US" sz="5600" kern="1200" spc="0" dirty="0">
                <a:solidFill>
                  <a:srgbClr val="000000"/>
                </a:solidFill>
                <a:latin typeface="Franklin Gothic Book" panose="020B0503020102020204"/>
                <a:hlinkClick r:id="rId2"/>
              </a:rPr>
              <a:t>https://www.cneu.psu.edu/webinars/</a:t>
            </a:r>
            <a:br>
              <a:rPr lang="en-US" sz="5600" dirty="0">
                <a:solidFill>
                  <a:srgbClr val="000000"/>
                </a:solidFill>
                <a:latin typeface="Franklin Gothic Book" panose="020B0503020102020204"/>
              </a:rPr>
            </a:br>
            <a:r>
              <a:rPr lang="en-US" sz="5600" dirty="0">
                <a:solidFill>
                  <a:srgbClr val="000000"/>
                </a:solidFill>
                <a:latin typeface="Franklin Gothic Book" panose="020B0503020102020204"/>
              </a:rPr>
              <a:t>NACK Center YouTube channel</a:t>
            </a:r>
            <a:endParaRPr lang="en-US" sz="5600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endParaRPr lang="en-US" sz="5600" kern="1200" spc="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r>
              <a:rPr lang="en-US" sz="5600" kern="1200" spc="0" dirty="0">
                <a:solidFill>
                  <a:srgbClr val="000000"/>
                </a:solidFill>
                <a:latin typeface="Franklin Gothic Book" panose="020B0503020102020204"/>
              </a:rPr>
              <a:t>Please use the Q&amp;A module for questions related to the webinar topic. </a:t>
            </a:r>
          </a:p>
          <a:p>
            <a:pPr defTabSz="1828800" hangingPunct="1">
              <a:lnSpc>
                <a:spcPct val="100000"/>
              </a:lnSpc>
              <a:defRPr/>
            </a:pPr>
            <a:endParaRPr lang="en-US" sz="5600" dirty="0">
              <a:solidFill>
                <a:srgbClr val="000000"/>
              </a:solidFill>
              <a:latin typeface="Franklin Gothic Book" panose="020B0503020102020204"/>
            </a:endParaRPr>
          </a:p>
          <a:p>
            <a:pPr defTabSz="1828800" hangingPunct="1">
              <a:lnSpc>
                <a:spcPct val="100000"/>
              </a:lnSpc>
              <a:defRPr/>
            </a:pPr>
            <a:r>
              <a:rPr lang="en-US" sz="5600" kern="1200" spc="0" dirty="0">
                <a:solidFill>
                  <a:srgbClr val="000000"/>
                </a:solidFill>
                <a:latin typeface="Franklin Gothic Book" panose="020B0503020102020204"/>
              </a:rPr>
              <a:t>Zoom related questions (i.e. issues with the webinar controls, etc.) may be put in the chat window.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FC7129-C926-4B14-82DA-A7995A1C8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702" y="1013006"/>
            <a:ext cx="2377440" cy="2377440"/>
          </a:xfrm>
          <a:prstGeom prst="rect">
            <a:avLst/>
          </a:prstGeom>
        </p:spPr>
      </p:pic>
      <p:pic>
        <p:nvPicPr>
          <p:cNvPr id="5" name="Graphic 4" descr="Chat">
            <a:extLst>
              <a:ext uri="{FF2B5EF4-FFF2-40B4-BE49-F238E27FC236}">
                <a16:creationId xmlns:a16="http://schemas.microsoft.com/office/drawing/2014/main" id="{20D219C5-FC59-4E30-BEE3-D35E2AFF4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83224" y="7762630"/>
            <a:ext cx="2560320" cy="2560320"/>
          </a:xfrm>
          <a:prstGeom prst="rect">
            <a:avLst/>
          </a:prstGeom>
        </p:spPr>
      </p:pic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F2B0EEDC-0529-406B-9658-FE09CF578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25702" y="4628038"/>
            <a:ext cx="256032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22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C81B36-CE24-4C2E-B58B-ED8AD1F89C6F}"/>
              </a:ext>
            </a:extLst>
          </p:cNvPr>
          <p:cNvSpPr txBox="1"/>
          <p:nvPr/>
        </p:nvSpPr>
        <p:spPr>
          <a:xfrm>
            <a:off x="1920444" y="1743099"/>
            <a:ext cx="3657600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Host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51A5C-9F02-4D00-DA48-005A73E40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444" y="2973024"/>
            <a:ext cx="36576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220BDC-F26F-3374-6A57-1D04095EFD85}"/>
              </a:ext>
            </a:extLst>
          </p:cNvPr>
          <p:cNvSpPr txBox="1"/>
          <p:nvPr/>
        </p:nvSpPr>
        <p:spPr>
          <a:xfrm>
            <a:off x="1557191" y="7745099"/>
            <a:ext cx="4384110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Zac Gray</a:t>
            </a: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Managing Director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NACK Center / CNEU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36AC4-73B1-44D4-C1E9-F91F088AE0F6}"/>
              </a:ext>
            </a:extLst>
          </p:cNvPr>
          <p:cNvSpPr txBox="1"/>
          <p:nvPr/>
        </p:nvSpPr>
        <p:spPr>
          <a:xfrm>
            <a:off x="15780688" y="7719738"/>
            <a:ext cx="4389120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Mario Blanco</a:t>
            </a: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President &amp; CEO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Nanopec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BB4459-9EBB-4E7A-5FD1-AFFCE78F520A}"/>
              </a:ext>
            </a:extLst>
          </p:cNvPr>
          <p:cNvSpPr txBox="1"/>
          <p:nvPr/>
        </p:nvSpPr>
        <p:spPr>
          <a:xfrm>
            <a:off x="16146448" y="1743098"/>
            <a:ext cx="4389120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Presenter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D8ED7-72CB-0245-DAB7-4536DBD7A284}"/>
              </a:ext>
            </a:extLst>
          </p:cNvPr>
          <p:cNvSpPr txBox="1"/>
          <p:nvPr/>
        </p:nvSpPr>
        <p:spPr>
          <a:xfrm>
            <a:off x="9088446" y="1738712"/>
            <a:ext cx="3657600" cy="88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>
                <a:solidFill>
                  <a:schemeClr val="bg1"/>
                </a:solidFill>
              </a:rPr>
              <a:t>Co-host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C340A6-E28C-7B55-0A98-4A9A6C007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8446" y="2968638"/>
            <a:ext cx="36576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D876A-B33D-58C5-2291-5E27E68238F2}"/>
              </a:ext>
            </a:extLst>
          </p:cNvPr>
          <p:cNvSpPr txBox="1"/>
          <p:nvPr/>
        </p:nvSpPr>
        <p:spPr>
          <a:xfrm>
            <a:off x="8725193" y="7740712"/>
            <a:ext cx="438411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Vishal </a:t>
            </a:r>
            <a:r>
              <a:rPr lang="en-US" sz="3200" b="1" dirty="0" err="1">
                <a:solidFill>
                  <a:schemeClr val="bg1"/>
                </a:solidFill>
              </a:rPr>
              <a:t>Saravade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Assistant Teaching Professor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CNEU</a:t>
            </a:r>
          </a:p>
        </p:txBody>
      </p:sp>
      <p:pic>
        <p:nvPicPr>
          <p:cNvPr id="17" name="Picture 16" descr="A picture containing person, person, necktie, wall&#10;&#10;Description automatically generated">
            <a:extLst>
              <a:ext uri="{FF2B5EF4-FFF2-40B4-BE49-F238E27FC236}">
                <a16:creationId xmlns:a16="http://schemas.microsoft.com/office/drawing/2014/main" id="{3E453502-65E1-E41A-BB1E-F292AB4CE2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451" y="2968638"/>
            <a:ext cx="343759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98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Collage.png" descr="Coll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71701" y="470276"/>
            <a:ext cx="19984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273" name="October 11 2022"/>
          <p:cNvSpPr txBox="1">
            <a:spLocks noGrp="1"/>
          </p:cNvSpPr>
          <p:nvPr>
            <p:ph type="body" idx="21"/>
          </p:nvPr>
        </p:nvSpPr>
        <p:spPr>
          <a:xfrm>
            <a:off x="1742764" y="12262659"/>
            <a:ext cx="6155531" cy="896656"/>
          </a:xfrm>
          <a:prstGeom prst="rect">
            <a:avLst/>
          </a:prstGeom>
        </p:spPr>
        <p:txBody>
          <a:bodyPr/>
          <a:lstStyle/>
          <a:p>
            <a:r>
              <a:rPr sz="4800" dirty="0"/>
              <a:t>October </a:t>
            </a:r>
            <a:r>
              <a:rPr lang="en-US" sz="4800" dirty="0"/>
              <a:t>20,</a:t>
            </a:r>
            <a:r>
              <a:rPr sz="4800" dirty="0"/>
              <a:t> 2022</a:t>
            </a:r>
          </a:p>
        </p:txBody>
      </p:sp>
      <p:sp>
        <p:nvSpPr>
          <p:cNvPr id="274" name="Nanopec and Onsight Ventures…"/>
          <p:cNvSpPr txBox="1">
            <a:spLocks noGrp="1"/>
          </p:cNvSpPr>
          <p:nvPr>
            <p:ph type="ctrTitle"/>
          </p:nvPr>
        </p:nvSpPr>
        <p:spPr>
          <a:xfrm>
            <a:off x="720783" y="2734759"/>
            <a:ext cx="13375067" cy="678221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2">
                    <a:hueOff val="-81990"/>
                    <a:satOff val="-1632"/>
                    <a:lumOff val="8235"/>
                  </a:schemeClr>
                </a:solidFill>
              </a:defRPr>
            </a:pPr>
            <a:r>
              <a:rPr lang="en-US" dirty="0"/>
              <a:t>DNA Automation with</a:t>
            </a:r>
            <a:br>
              <a:rPr lang="en-US" dirty="0"/>
            </a:br>
            <a:r>
              <a:rPr lang="en-US" dirty="0"/>
              <a:t>Nano-Structured Ceramics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275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sp>
        <p:nvSpPr>
          <p:cNvPr id="276" name="Nils Oppelstrup and Mario Blanco, PhD"/>
          <p:cNvSpPr txBox="1">
            <a:spLocks noGrp="1"/>
          </p:cNvSpPr>
          <p:nvPr>
            <p:ph type="subTitle" sz="quarter" idx="1"/>
          </p:nvPr>
        </p:nvSpPr>
        <p:spPr>
          <a:xfrm>
            <a:off x="625632" y="6377096"/>
            <a:ext cx="11364147" cy="2517583"/>
          </a:xfrm>
          <a:prstGeom prst="rect">
            <a:avLst/>
          </a:prstGeom>
        </p:spPr>
        <p:txBody>
          <a:bodyPr/>
          <a:lstStyle/>
          <a:p>
            <a:r>
              <a:rPr sz="5400" dirty="0"/>
              <a:t>Mario Blanco, PhD</a:t>
            </a:r>
            <a:endParaRPr lang="en-US" sz="5400" dirty="0"/>
          </a:p>
          <a:p>
            <a:r>
              <a:rPr lang="en-US" sz="5400" dirty="0"/>
              <a:t>Nanopec CEO</a:t>
            </a:r>
            <a:endParaRPr sz="5400" dirty="0"/>
          </a:p>
        </p:txBody>
      </p:sp>
      <p:pic>
        <p:nvPicPr>
          <p:cNvPr id="277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Rectangle"/>
          <p:cNvSpPr/>
          <p:nvPr/>
        </p:nvSpPr>
        <p:spPr>
          <a:xfrm>
            <a:off x="21945600" y="1308100"/>
            <a:ext cx="2448074" cy="2557612"/>
          </a:xfrm>
          <a:prstGeom prst="rect">
            <a:avLst/>
          </a:prstGeom>
          <a:solidFill>
            <a:schemeClr val="accent1">
              <a:satOff val="48611"/>
              <a:lumOff val="11764"/>
            </a:schemeClr>
          </a:solidFill>
          <a:ln w="12700"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7103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uble Helix DNA Strands on a Blue Background with Copy Space 3D Rendering  Illustration. Genetics, Science, Genome, Medicine, Stock Illustration -  Illustration of blue, double: 208486083">
            <a:extLst>
              <a:ext uri="{FF2B5EF4-FFF2-40B4-BE49-F238E27FC236}">
                <a16:creationId xmlns:a16="http://schemas.microsoft.com/office/drawing/2014/main" id="{1643629F-08FE-9A65-57A6-791CF525F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5756" y="4676518"/>
            <a:ext cx="4643999" cy="457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There are numerous use cases to address"/>
          <p:cNvSpPr txBox="1">
            <a:spLocks noGrp="1"/>
          </p:cNvSpPr>
          <p:nvPr>
            <p:ph type="title"/>
          </p:nvPr>
        </p:nvSpPr>
        <p:spPr>
          <a:xfrm>
            <a:off x="1755139" y="303714"/>
            <a:ext cx="21295362" cy="980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z="5400" dirty="0"/>
              <a:t>DNA Synthesis Automation Goals</a:t>
            </a:r>
            <a:endParaRPr sz="5400" dirty="0"/>
          </a:p>
        </p:txBody>
      </p:sp>
      <p:sp>
        <p:nvSpPr>
          <p:cNvPr id="379" name="Circle"/>
          <p:cNvSpPr/>
          <p:nvPr/>
        </p:nvSpPr>
        <p:spPr>
          <a:xfrm>
            <a:off x="4903512" y="2482513"/>
            <a:ext cx="12368488" cy="10160001"/>
          </a:xfrm>
          <a:prstGeom prst="ellipse">
            <a:avLst/>
          </a:prstGeom>
          <a:ln w="50800">
            <a:solidFill>
              <a:schemeClr val="accent2">
                <a:hueOff val="-81990"/>
                <a:satOff val="-1632"/>
                <a:lumOff val="8235"/>
              </a:schemeClr>
            </a:solidFill>
            <a:miter lim="400000"/>
          </a:ln>
        </p:spPr>
        <p:txBody>
          <a:bodyPr lIns="254000" tIns="254000" rIns="254000" bIns="254000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 sz="3600"/>
          </a:p>
        </p:txBody>
      </p:sp>
      <p:sp>
        <p:nvSpPr>
          <p:cNvPr id="380" name="Synthesize genes that are difficult to clone"/>
          <p:cNvSpPr txBox="1"/>
          <p:nvPr/>
        </p:nvSpPr>
        <p:spPr>
          <a:xfrm>
            <a:off x="8428351" y="2122820"/>
            <a:ext cx="6248941" cy="1113638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Synthesize genes that are difficult to clone</a:t>
            </a:r>
          </a:p>
        </p:txBody>
      </p:sp>
      <p:sp>
        <p:nvSpPr>
          <p:cNvPr id="381" name="Generate humanised or recombinant antibodies"/>
          <p:cNvSpPr txBox="1"/>
          <p:nvPr/>
        </p:nvSpPr>
        <p:spPr>
          <a:xfrm>
            <a:off x="2516815" y="5733249"/>
            <a:ext cx="6248941" cy="1113638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Generate humanized or recombinant antibodies</a:t>
            </a:r>
          </a:p>
        </p:txBody>
      </p:sp>
      <p:sp>
        <p:nvSpPr>
          <p:cNvPr id="382" name="CRISPR CAS9 edited genes and gene variants"/>
          <p:cNvSpPr txBox="1"/>
          <p:nvPr/>
        </p:nvSpPr>
        <p:spPr>
          <a:xfrm>
            <a:off x="3165232" y="9735074"/>
            <a:ext cx="7277332" cy="1113638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CRISPR CAS9 edited genes and gene variants</a:t>
            </a:r>
          </a:p>
        </p:txBody>
      </p:sp>
      <p:sp>
        <p:nvSpPr>
          <p:cNvPr id="383" name="Optimize codon use to boost target protein expression"/>
          <p:cNvSpPr txBox="1"/>
          <p:nvPr/>
        </p:nvSpPr>
        <p:spPr>
          <a:xfrm>
            <a:off x="9236152" y="11726316"/>
            <a:ext cx="5384772" cy="1612236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Optimize codon use to boost target protein expression</a:t>
            </a:r>
          </a:p>
        </p:txBody>
      </p:sp>
      <p:sp>
        <p:nvSpPr>
          <p:cNvPr id="384" name="Provide large scale gene synthesis for DNA Banking/archiving"/>
          <p:cNvSpPr txBox="1"/>
          <p:nvPr/>
        </p:nvSpPr>
        <p:spPr>
          <a:xfrm>
            <a:off x="13690875" y="9485775"/>
            <a:ext cx="6136335" cy="1612236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Provide large scale gene synthesis for DNA Banking/archiving</a:t>
            </a:r>
          </a:p>
        </p:txBody>
      </p:sp>
      <p:sp>
        <p:nvSpPr>
          <p:cNvPr id="385" name="Synthesize vaccine and therapeutic candidates without animal products"/>
          <p:cNvSpPr txBox="1"/>
          <p:nvPr/>
        </p:nvSpPr>
        <p:spPr>
          <a:xfrm>
            <a:off x="14521238" y="5234651"/>
            <a:ext cx="7345947" cy="2110834"/>
          </a:xfrm>
          <a:prstGeom prst="rect">
            <a:avLst/>
          </a:prstGeom>
          <a:solidFill>
            <a:srgbClr val="1F2F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 spc="-90"/>
            </a:lvl1pPr>
          </a:lstStyle>
          <a:p>
            <a:r>
              <a:rPr sz="3600" dirty="0"/>
              <a:t>Synthesize vaccine and therapeutic candidates without animal products</a:t>
            </a:r>
            <a:r>
              <a:rPr lang="en-US" sz="3600" dirty="0"/>
              <a:t> or bacterial fermentation</a:t>
            </a:r>
            <a:endParaRPr sz="3600" dirty="0"/>
          </a:p>
        </p:txBody>
      </p:sp>
      <p:sp>
        <p:nvSpPr>
          <p:cNvPr id="2" name="There are numerous use cases to address">
            <a:extLst>
              <a:ext uri="{FF2B5EF4-FFF2-40B4-BE49-F238E27FC236}">
                <a16:creationId xmlns:a16="http://schemas.microsoft.com/office/drawing/2014/main" id="{84E910E7-4B5F-E536-CD31-4A66803E204C}"/>
              </a:ext>
            </a:extLst>
          </p:cNvPr>
          <p:cNvSpPr txBox="1">
            <a:spLocks/>
          </p:cNvSpPr>
          <p:nvPr/>
        </p:nvSpPr>
        <p:spPr>
          <a:xfrm>
            <a:off x="1580840" y="1327954"/>
            <a:ext cx="21295362" cy="12035062"/>
          </a:xfrm>
          <a:prstGeom prst="rect">
            <a:avLst/>
          </a:prstGeom>
          <a:solidFill>
            <a:srgbClr val="1E2E2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ctr" defTabSz="2438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1pPr>
            <a:lvl2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2pPr>
            <a:lvl3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3pPr>
            <a:lvl4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4pPr>
            <a:lvl5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5pPr>
            <a:lvl6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6pPr>
            <a:lvl7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7pPr>
            <a:lvl8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8pPr>
            <a:lvl9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6600" dirty="0"/>
              <a:t>Realize the full potential of </a:t>
            </a:r>
          </a:p>
          <a:p>
            <a:pPr hangingPunct="1">
              <a:lnSpc>
                <a:spcPct val="150000"/>
              </a:lnSpc>
            </a:pPr>
            <a:r>
              <a:rPr lang="en-US" sz="6600" dirty="0"/>
              <a:t>Synthetic Biology</a:t>
            </a:r>
          </a:p>
          <a:p>
            <a:pPr hangingPunct="1">
              <a:lnSpc>
                <a:spcPct val="150000"/>
              </a:lnSpc>
            </a:pPr>
            <a:r>
              <a:rPr lang="en-US" sz="6600" dirty="0"/>
              <a:t>to protect </a:t>
            </a:r>
          </a:p>
          <a:p>
            <a:pPr hangingPunct="1">
              <a:lnSpc>
                <a:spcPct val="150000"/>
              </a:lnSpc>
            </a:pPr>
            <a:r>
              <a:rPr lang="en-US" sz="6600" dirty="0"/>
              <a:t>to heal</a:t>
            </a:r>
          </a:p>
          <a:p>
            <a:pPr hangingPunct="1">
              <a:lnSpc>
                <a:spcPct val="150000"/>
              </a:lnSpc>
            </a:pPr>
            <a:r>
              <a:rPr lang="en-US" sz="6600" dirty="0"/>
              <a:t>to improve </a:t>
            </a:r>
          </a:p>
          <a:p>
            <a:pPr hangingPunct="1">
              <a:lnSpc>
                <a:spcPct val="150000"/>
              </a:lnSpc>
            </a:pPr>
            <a:r>
              <a:rPr lang="en-US" sz="6600" dirty="0"/>
              <a:t>the quality of our lives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71701" y="470276"/>
            <a:ext cx="19984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82" name="Nanopec"/>
          <p:cNvSpPr txBox="1"/>
          <p:nvPr/>
        </p:nvSpPr>
        <p:spPr>
          <a:xfrm>
            <a:off x="11479834" y="419476"/>
            <a:ext cx="14243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 spc="0"/>
            </a:lvl1pPr>
          </a:lstStyle>
          <a:p>
            <a:r>
              <a:t>Nanopec</a:t>
            </a:r>
          </a:p>
        </p:txBody>
      </p:sp>
      <p:sp>
        <p:nvSpPr>
          <p:cNvPr id="283" name="The fundamental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pPr algn="l">
              <a:buClr>
                <a:srgbClr val="B3B2BB"/>
              </a:buClr>
              <a:buSzPct val="100000"/>
            </a:pPr>
            <a:r>
              <a:rPr dirty="0"/>
              <a:t>The fundamentals</a:t>
            </a:r>
          </a:p>
          <a:p>
            <a:pPr marL="2222500" indent="-2222500" algn="l">
              <a:buClr>
                <a:srgbClr val="B3B2BB"/>
              </a:buClr>
              <a:buSzPct val="100000"/>
            </a:pPr>
            <a:r>
              <a:rPr dirty="0"/>
              <a:t>The applications</a:t>
            </a:r>
          </a:p>
          <a:p>
            <a:pPr marL="2222500" indent="-2222500" algn="l">
              <a:buClr>
                <a:srgbClr val="B3B2BB"/>
              </a:buClr>
              <a:buSzPct val="100000"/>
            </a:pPr>
            <a:r>
              <a:rPr dirty="0"/>
              <a:t>Comparative advantage</a:t>
            </a:r>
          </a:p>
          <a:p>
            <a:pPr marL="2222500" indent="-2222500" algn="l">
              <a:buClr>
                <a:srgbClr val="B3B2BB"/>
              </a:buClr>
              <a:buSzPct val="100000"/>
            </a:pPr>
            <a:r>
              <a:rPr dirty="0"/>
              <a:t>How it works</a:t>
            </a:r>
          </a:p>
          <a:p>
            <a:pPr marL="2222500" indent="-2222500" algn="l">
              <a:buClr>
                <a:srgbClr val="B3B2BB"/>
              </a:buClr>
              <a:buSzPct val="100000"/>
            </a:pPr>
            <a:r>
              <a:rPr dirty="0"/>
              <a:t>Next level automation</a:t>
            </a:r>
          </a:p>
        </p:txBody>
      </p:sp>
      <p:sp>
        <p:nvSpPr>
          <p:cNvPr id="284" name="Line"/>
          <p:cNvSpPr/>
          <p:nvPr/>
        </p:nvSpPr>
        <p:spPr>
          <a:xfrm>
            <a:off x="711200" y="1303038"/>
            <a:ext cx="22961600" cy="1"/>
          </a:xfrm>
          <a:prstGeom prst="line">
            <a:avLst/>
          </a:prstGeom>
          <a:ln w="25400">
            <a:solidFill>
              <a:schemeClr val="accent1">
                <a:satOff val="48611"/>
                <a:lumOff val="1176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spcBef>
                <a:spcPts val="1200"/>
              </a:spcBef>
              <a:defRPr sz="2400" spc="0"/>
            </a:pPr>
            <a:endParaRPr/>
          </a:p>
        </p:txBody>
      </p:sp>
      <p:pic>
        <p:nvPicPr>
          <p:cNvPr id="285" name="Logotype.pdf" descr="Logotyp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83" y="413374"/>
            <a:ext cx="784226" cy="49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A66212-7933-21AD-DFD5-1834C07A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898" y="-102221"/>
            <a:ext cx="9906000" cy="1478572"/>
          </a:xfrm>
        </p:spPr>
        <p:txBody>
          <a:bodyPr/>
          <a:lstStyle/>
          <a:p>
            <a:r>
              <a:rPr lang="en-US" sz="5400" spc="0" dirty="0">
                <a:solidFill>
                  <a:srgbClr val="FAF6DE"/>
                </a:solidFill>
              </a:rPr>
              <a:t>What is a nanometer ?  </a:t>
            </a:r>
          </a:p>
        </p:txBody>
      </p:sp>
      <p:pic>
        <p:nvPicPr>
          <p:cNvPr id="6" name="Picture 5" descr="Hair.jpg">
            <a:extLst>
              <a:ext uri="{FF2B5EF4-FFF2-40B4-BE49-F238E27FC236}">
                <a16:creationId xmlns:a16="http://schemas.microsoft.com/office/drawing/2014/main" id="{1A3DD4F5-C25A-7AA4-0E8E-146E6E62E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96" y="3498429"/>
            <a:ext cx="7263743" cy="81589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23345-B3E9-07FC-456D-EAF3D1F2F330}"/>
              </a:ext>
            </a:extLst>
          </p:cNvPr>
          <p:cNvSpPr txBox="1"/>
          <p:nvPr/>
        </p:nvSpPr>
        <p:spPr>
          <a:xfrm>
            <a:off x="1458837" y="6010401"/>
            <a:ext cx="3416320" cy="71865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80,000  nm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FEE84-B9C7-5450-98EA-B459299A9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9244" y="9369219"/>
            <a:ext cx="5139123" cy="4055422"/>
          </a:xfrm>
          <a:prstGeom prst="rect">
            <a:avLst/>
          </a:prstGeom>
        </p:spPr>
      </p:pic>
      <p:pic>
        <p:nvPicPr>
          <p:cNvPr id="10" name="Picture 9" descr="Nano2.jpg">
            <a:extLst>
              <a:ext uri="{FF2B5EF4-FFF2-40B4-BE49-F238E27FC236}">
                <a16:creationId xmlns:a16="http://schemas.microsoft.com/office/drawing/2014/main" id="{66DE2BEA-8EB2-043F-7B05-D255635FC1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8939" y="8900369"/>
            <a:ext cx="6259917" cy="4035560"/>
          </a:xfrm>
          <a:prstGeom prst="rect">
            <a:avLst/>
          </a:prstGeom>
        </p:spPr>
      </p:pic>
      <p:pic>
        <p:nvPicPr>
          <p:cNvPr id="11" name="Picture 10" descr="Nano2.jpg">
            <a:extLst>
              <a:ext uri="{FF2B5EF4-FFF2-40B4-BE49-F238E27FC236}">
                <a16:creationId xmlns:a16="http://schemas.microsoft.com/office/drawing/2014/main" id="{9656A7B8-4931-E890-CD1A-084451B57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94755" y="9433131"/>
            <a:ext cx="2064473" cy="3071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CAF3F4-1FD4-4487-F2B0-AFB09B8F08E1}"/>
              </a:ext>
            </a:extLst>
          </p:cNvPr>
          <p:cNvSpPr txBox="1"/>
          <p:nvPr/>
        </p:nvSpPr>
        <p:spPr>
          <a:xfrm>
            <a:off x="15220800" y="11396930"/>
            <a:ext cx="3093154" cy="71865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10,000 nm</a:t>
            </a:r>
          </a:p>
        </p:txBody>
      </p:sp>
      <p:pic>
        <p:nvPicPr>
          <p:cNvPr id="13" name="Picture 12" descr="Nano2.jpg">
            <a:extLst>
              <a:ext uri="{FF2B5EF4-FFF2-40B4-BE49-F238E27FC236}">
                <a16:creationId xmlns:a16="http://schemas.microsoft.com/office/drawing/2014/main" id="{8DD4876E-E744-33A7-1CE1-7914A0365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3027" y="2103368"/>
            <a:ext cx="4787931" cy="60357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275AA-BD1C-F34F-976C-EDB4A400B2F9}"/>
              </a:ext>
            </a:extLst>
          </p:cNvPr>
          <p:cNvSpPr txBox="1"/>
          <p:nvPr/>
        </p:nvSpPr>
        <p:spPr>
          <a:xfrm>
            <a:off x="20152851" y="11930507"/>
            <a:ext cx="3093154" cy="71865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/>
              <a:t>2,000  nm</a:t>
            </a:r>
          </a:p>
        </p:txBody>
      </p:sp>
      <p:pic>
        <p:nvPicPr>
          <p:cNvPr id="15" name="Picture 14" descr="Nano2.jpg">
            <a:extLst>
              <a:ext uri="{FF2B5EF4-FFF2-40B4-BE49-F238E27FC236}">
                <a16:creationId xmlns:a16="http://schemas.microsoft.com/office/drawing/2014/main" id="{826CCB71-7516-95D5-2F13-DA9530E03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8061" y="3572001"/>
            <a:ext cx="4216400" cy="48768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15D6C2B-8528-DCBE-9BF6-EEBD20C87668}"/>
              </a:ext>
            </a:extLst>
          </p:cNvPr>
          <p:cNvGrpSpPr/>
          <p:nvPr/>
        </p:nvGrpSpPr>
        <p:grpSpPr>
          <a:xfrm>
            <a:off x="15547502" y="3698350"/>
            <a:ext cx="4310949" cy="4750451"/>
            <a:chOff x="15547502" y="3698350"/>
            <a:chExt cx="4310949" cy="475045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A1AC4A6-E4AC-DCB3-1ABE-7F6FA31E7321}"/>
                </a:ext>
              </a:extLst>
            </p:cNvPr>
            <p:cNvCxnSpPr/>
            <p:nvPr/>
          </p:nvCxnSpPr>
          <p:spPr>
            <a:xfrm flipH="1" flipV="1">
              <a:off x="15547502" y="3698350"/>
              <a:ext cx="4182533" cy="592667"/>
            </a:xfrm>
            <a:prstGeom prst="straightConnector1">
              <a:avLst/>
            </a:prstGeom>
            <a:ln w="38100" cmpd="sng">
              <a:solidFill>
                <a:schemeClr val="accent2">
                  <a:lumMod val="40000"/>
                  <a:lumOff val="60000"/>
                </a:schemeClr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952DB66-A012-1C01-0BF4-86EC3301DA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2743" y="4752986"/>
              <a:ext cx="3355708" cy="3695815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nut 18">
            <a:extLst>
              <a:ext uri="{FF2B5EF4-FFF2-40B4-BE49-F238E27FC236}">
                <a16:creationId xmlns:a16="http://schemas.microsoft.com/office/drawing/2014/main" id="{CE5887D5-419E-BA72-6AB7-BB05D2AD1211}"/>
              </a:ext>
            </a:extLst>
          </p:cNvPr>
          <p:cNvSpPr/>
          <p:nvPr/>
        </p:nvSpPr>
        <p:spPr>
          <a:xfrm>
            <a:off x="13804318" y="5167348"/>
            <a:ext cx="1069533" cy="1037562"/>
          </a:xfrm>
          <a:prstGeom prst="donut">
            <a:avLst>
              <a:gd name="adj" fmla="val 12143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F3CA47-721D-58BD-E140-24EB7FC73F05}"/>
              </a:ext>
            </a:extLst>
          </p:cNvPr>
          <p:cNvSpPr txBox="1"/>
          <p:nvPr/>
        </p:nvSpPr>
        <p:spPr>
          <a:xfrm>
            <a:off x="13335543" y="4306141"/>
            <a:ext cx="2123658" cy="71865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50  nm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61018-6EB3-C43B-17F0-469C8C54DBE7}"/>
              </a:ext>
            </a:extLst>
          </p:cNvPr>
          <p:cNvSpPr txBox="1"/>
          <p:nvPr/>
        </p:nvSpPr>
        <p:spPr>
          <a:xfrm>
            <a:off x="12231529" y="6204834"/>
            <a:ext cx="5355312" cy="13280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 Nano-structured</a:t>
            </a:r>
          </a:p>
          <a:p>
            <a:pPr algn="ctr"/>
            <a:r>
              <a:rPr lang="en-US" sz="4400" dirty="0">
                <a:latin typeface="+mj-lt"/>
              </a:rPr>
              <a:t>ceramic pores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0597C09-3D9C-B38A-45D1-61E131C2FA42}"/>
              </a:ext>
            </a:extLst>
          </p:cNvPr>
          <p:cNvSpPr txBox="1">
            <a:spLocks/>
          </p:cNvSpPr>
          <p:nvPr/>
        </p:nvSpPr>
        <p:spPr>
          <a:xfrm>
            <a:off x="6301347" y="2058611"/>
            <a:ext cx="9906000" cy="91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Autofit/>
          </a:bodyPr>
          <a:lstStyle>
            <a:lvl1pPr marL="0" marR="0" indent="0" algn="ctr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-180" baseline="0">
                <a:solidFill>
                  <a:schemeClr val="accent1">
                    <a:satOff val="48611"/>
                    <a:lumOff val="11764"/>
                  </a:schemeClr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1pPr>
            <a:lvl2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2pPr>
            <a:lvl3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3pPr>
            <a:lvl4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4pPr>
            <a:lvl5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5pPr>
            <a:lvl6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6pPr>
            <a:lvl7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7pPr>
            <a:lvl8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8pPr>
            <a:lvl9pPr marL="0" marR="0" indent="0" algn="ctr" defTabSz="9144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0" b="0" i="1" u="none" strike="noStrike" cap="none" spc="0" baseline="0">
                <a:solidFill>
                  <a:srgbClr val="FAF6DE"/>
                </a:solidFill>
                <a:uFillTx/>
                <a:latin typeface="+mn-lt"/>
                <a:ea typeface="+mn-ea"/>
                <a:cs typeface="+mn-cs"/>
                <a:sym typeface="Pitch Sans Regular"/>
              </a:defRPr>
            </a:lvl9pPr>
          </a:lstStyle>
          <a:p>
            <a:pPr hangingPunct="1"/>
            <a:r>
              <a:rPr lang="en-US" sz="4400" dirty="0">
                <a:solidFill>
                  <a:schemeClr val="tx1"/>
                </a:solidFill>
                <a:latin typeface="+mj-lt"/>
                <a:ea typeface="Times" charset="0"/>
                <a:cs typeface="Times" charset="0"/>
              </a:rPr>
              <a:t>1 nm =0.000000001 meters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AD455E-3760-E4C4-232F-AAF4B4C477E0}"/>
              </a:ext>
            </a:extLst>
          </p:cNvPr>
          <p:cNvCxnSpPr>
            <a:cxnSpLocks/>
          </p:cNvCxnSpPr>
          <p:nvPr/>
        </p:nvCxnSpPr>
        <p:spPr>
          <a:xfrm flipV="1">
            <a:off x="8077483" y="10165723"/>
            <a:ext cx="8927904" cy="1614203"/>
          </a:xfrm>
          <a:prstGeom prst="straightConnector1">
            <a:avLst/>
          </a:prstGeom>
          <a:ln w="38100" cmpd="sng">
            <a:solidFill>
              <a:schemeClr val="accent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F3B5906-F4B1-3F48-96E7-800AB7E4A716}"/>
              </a:ext>
            </a:extLst>
          </p:cNvPr>
          <p:cNvCxnSpPr>
            <a:cxnSpLocks/>
          </p:cNvCxnSpPr>
          <p:nvPr/>
        </p:nvCxnSpPr>
        <p:spPr>
          <a:xfrm>
            <a:off x="1261813" y="7452673"/>
            <a:ext cx="3810367" cy="8292"/>
          </a:xfrm>
          <a:prstGeom prst="straightConnector1">
            <a:avLst/>
          </a:prstGeom>
          <a:ln w="82550" cap="flat" cmpd="sng">
            <a:solidFill>
              <a:schemeClr val="accent2">
                <a:lumMod val="40000"/>
                <a:lumOff val="60000"/>
              </a:schemeClr>
            </a:solidFill>
            <a:headEnd type="stealth" w="lg" len="lg"/>
            <a:tailEnd type="stealth" w="lg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AD04FF-03E2-2889-7813-09D72C0807D4}"/>
              </a:ext>
            </a:extLst>
          </p:cNvPr>
          <p:cNvSpPr txBox="1"/>
          <p:nvPr/>
        </p:nvSpPr>
        <p:spPr>
          <a:xfrm>
            <a:off x="20094261" y="6600893"/>
            <a:ext cx="2446824" cy="71865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/>
              <a:t>500  nm</a:t>
            </a:r>
          </a:p>
        </p:txBody>
      </p:sp>
    </p:spTree>
    <p:extLst>
      <p:ext uri="{BB962C8B-B14F-4D97-AF65-F5344CB8AC3E}">
        <p14:creationId xmlns:p14="http://schemas.microsoft.com/office/powerpoint/2010/main" val="2236857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  <p:bldP spid="19" grpId="0" animBg="1"/>
      <p:bldP spid="20" grpId="0" animBg="1"/>
      <p:bldP spid="21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137;p7"/>
          <p:cNvSpPr txBox="1"/>
          <p:nvPr/>
        </p:nvSpPr>
        <p:spPr>
          <a:xfrm>
            <a:off x="2655423" y="2776741"/>
            <a:ext cx="6583652" cy="281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/>
          <a:p>
            <a:pPr>
              <a:defRPr sz="4800" spc="-144"/>
            </a:pPr>
            <a:r>
              <a:rPr dirty="0"/>
              <a:t>1 transistor</a:t>
            </a:r>
          </a:p>
          <a:p>
            <a:pPr>
              <a:defRPr sz="4800" spc="-144"/>
            </a:pPr>
            <a:r>
              <a:rPr dirty="0"/>
              <a:t>1 bit: (0 , 1)</a:t>
            </a:r>
            <a:endParaRPr sz="6400" spc="-192" dirty="0">
              <a:solidFill>
                <a:srgbClr val="EDFFC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138;p7"/>
          <p:cNvSpPr txBox="1"/>
          <p:nvPr/>
        </p:nvSpPr>
        <p:spPr>
          <a:xfrm>
            <a:off x="11707799" y="3628507"/>
            <a:ext cx="10789852" cy="164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>
            <a:spAutoFit/>
          </a:bodyPr>
          <a:lstStyle/>
          <a:p>
            <a:pPr>
              <a:defRPr sz="4800" spc="-144"/>
            </a:pPr>
            <a:r>
              <a:rPr dirty="0"/>
              <a:t>11.8 billion transistors </a:t>
            </a:r>
          </a:p>
          <a:p>
            <a:pPr>
              <a:defRPr sz="4800" spc="-144"/>
            </a:pPr>
            <a:r>
              <a:rPr dirty="0"/>
              <a:t>4 full human genomes/s</a:t>
            </a:r>
          </a:p>
        </p:txBody>
      </p:sp>
      <p:pic>
        <p:nvPicPr>
          <p:cNvPr id="304" name="Google Shape;140;p7" descr="Google Shape;140;p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151" y="6380706"/>
            <a:ext cx="11391615" cy="5339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141;p7" descr="Google Shape;141;p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8671" y="4889476"/>
            <a:ext cx="6394030" cy="704426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142;p7"/>
          <p:cNvSpPr txBox="1"/>
          <p:nvPr/>
        </p:nvSpPr>
        <p:spPr>
          <a:xfrm rot="16200000">
            <a:off x="2216011" y="8189275"/>
            <a:ext cx="2108063" cy="96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>
            <a:spAutoFit/>
          </a:bodyPr>
          <a:lstStyle>
            <a:lvl1pPr defTabSz="2438400">
              <a:defRPr sz="5200" spc="-156">
                <a:solidFill>
                  <a:srgbClr val="EDFFC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 1 inch</a:t>
            </a:r>
          </a:p>
        </p:txBody>
      </p:sp>
      <p:grpSp>
        <p:nvGrpSpPr>
          <p:cNvPr id="310" name="Google Shape;143;p7"/>
          <p:cNvGrpSpPr/>
          <p:nvPr/>
        </p:nvGrpSpPr>
        <p:grpSpPr>
          <a:xfrm>
            <a:off x="4073234" y="7883290"/>
            <a:ext cx="533601" cy="2019871"/>
            <a:chOff x="0" y="0"/>
            <a:chExt cx="533600" cy="2019869"/>
          </a:xfrm>
        </p:grpSpPr>
        <p:sp>
          <p:nvSpPr>
            <p:cNvPr id="307" name="Google Shape;144;p7"/>
            <p:cNvSpPr/>
            <p:nvPr/>
          </p:nvSpPr>
          <p:spPr>
            <a:xfrm flipH="1">
              <a:off x="363358" y="-1"/>
              <a:ext cx="558" cy="2016484"/>
            </a:xfrm>
            <a:prstGeom prst="line">
              <a:avLst/>
            </a:prstGeom>
            <a:noFill/>
            <a:ln w="88900" cap="flat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8" name="Google Shape;145;p7"/>
            <p:cNvSpPr/>
            <p:nvPr/>
          </p:nvSpPr>
          <p:spPr>
            <a:xfrm flipH="1" flipV="1">
              <a:off x="0" y="3386"/>
              <a:ext cx="533601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9" name="Google Shape;146;p7"/>
            <p:cNvSpPr/>
            <p:nvPr/>
          </p:nvSpPr>
          <p:spPr>
            <a:xfrm flipH="1">
              <a:off x="0" y="2019869"/>
              <a:ext cx="533601" cy="1"/>
            </a:xfrm>
            <a:prstGeom prst="line">
              <a:avLst/>
            </a:prstGeom>
            <a:noFill/>
            <a:ln w="50800" cap="flat">
              <a:solidFill>
                <a:srgbClr val="FFFF00"/>
              </a:solidFill>
              <a:prstDash val="dash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lnSpc>
                  <a:spcPct val="100000"/>
                </a:lnSpc>
                <a:defRPr sz="3600" spc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316" name="Google Shape;147;p7"/>
          <p:cNvGrpSpPr/>
          <p:nvPr/>
        </p:nvGrpSpPr>
        <p:grpSpPr>
          <a:xfrm>
            <a:off x="13914755" y="8613912"/>
            <a:ext cx="6839124" cy="2110850"/>
            <a:chOff x="0" y="0"/>
            <a:chExt cx="6839122" cy="2110849"/>
          </a:xfrm>
        </p:grpSpPr>
        <p:sp>
          <p:nvSpPr>
            <p:cNvPr id="311" name="Google Shape;148;p7"/>
            <p:cNvSpPr/>
            <p:nvPr/>
          </p:nvSpPr>
          <p:spPr>
            <a:xfrm rot="20794731">
              <a:off x="-96010" y="1004571"/>
              <a:ext cx="703114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solidFill>
                <a:srgbClr val="FFFF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66" tIns="121866" rIns="121866" bIns="121866" numCol="1" anchor="t">
              <a:spAutoFit/>
            </a:bodyPr>
            <a:lstStyle>
              <a:lvl1pPr defTabSz="2438400">
                <a:lnSpc>
                  <a:spcPct val="100000"/>
                </a:lnSpc>
                <a:defRPr sz="5200" spc="0">
                  <a:solidFill>
                    <a:srgbClr val="EDFFC5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              1/4 inch</a:t>
              </a:r>
            </a:p>
          </p:txBody>
        </p:sp>
        <p:grpSp>
          <p:nvGrpSpPr>
            <p:cNvPr id="315" name="Google Shape;149;p7"/>
            <p:cNvGrpSpPr/>
            <p:nvPr/>
          </p:nvGrpSpPr>
          <p:grpSpPr>
            <a:xfrm>
              <a:off x="138753" y="-1"/>
              <a:ext cx="6033503" cy="2110851"/>
              <a:chOff x="0" y="0"/>
              <a:chExt cx="6033501" cy="2110849"/>
            </a:xfrm>
          </p:grpSpPr>
          <p:sp>
            <p:nvSpPr>
              <p:cNvPr id="312" name="Google Shape;150;p7"/>
              <p:cNvSpPr/>
              <p:nvPr/>
            </p:nvSpPr>
            <p:spPr>
              <a:xfrm flipH="1">
                <a:off x="117282" y="483250"/>
                <a:ext cx="5863867" cy="1398472"/>
              </a:xfrm>
              <a:prstGeom prst="line">
                <a:avLst/>
              </a:prstGeom>
              <a:noFill/>
              <a:ln w="88900" cap="flat">
                <a:solidFill>
                  <a:srgbClr val="FFFF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lnSpc>
                    <a:spcPct val="100000"/>
                  </a:lnSpc>
                  <a:defRPr sz="36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3" name="Google Shape;151;p7"/>
              <p:cNvSpPr/>
              <p:nvPr/>
            </p:nvSpPr>
            <p:spPr>
              <a:xfrm flipH="1" flipV="1">
                <a:off x="5863688" y="-1"/>
                <a:ext cx="169814" cy="711637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lnSpc>
                    <a:spcPct val="100000"/>
                  </a:lnSpc>
                  <a:defRPr sz="36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4" name="Google Shape;152;p7"/>
              <p:cNvSpPr/>
              <p:nvPr/>
            </p:nvSpPr>
            <p:spPr>
              <a:xfrm flipH="1" flipV="1">
                <a:off x="-1" y="1399213"/>
                <a:ext cx="169815" cy="711637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defTabSz="2438400">
                  <a:lnSpc>
                    <a:spcPct val="100000"/>
                  </a:lnSpc>
                  <a:defRPr sz="3600" spc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317" name="Google Shape;153;p7"/>
          <p:cNvSpPr txBox="1"/>
          <p:nvPr/>
        </p:nvSpPr>
        <p:spPr>
          <a:xfrm>
            <a:off x="4531636" y="11195669"/>
            <a:ext cx="3562970" cy="257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/>
          <a:p>
            <a:r>
              <a:rPr dirty="0"/>
              <a:t>1947</a:t>
            </a:r>
            <a:endParaRPr sz="10600" spc="-317" dirty="0">
              <a:solidFill>
                <a:srgbClr val="EDFFC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154;p7"/>
          <p:cNvSpPr txBox="1"/>
          <p:nvPr/>
        </p:nvSpPr>
        <p:spPr>
          <a:xfrm>
            <a:off x="14830973" y="11092618"/>
            <a:ext cx="3562969" cy="257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 anchor="ctr">
            <a:spAutoFit/>
          </a:bodyPr>
          <a:lstStyle/>
          <a:p>
            <a:r>
              <a:rPr dirty="0"/>
              <a:t>2020</a:t>
            </a:r>
            <a:endParaRPr sz="10600" spc="-317" dirty="0">
              <a:solidFill>
                <a:srgbClr val="EDFFC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Title 1"/>
          <p:cNvSpPr txBox="1">
            <a:spLocks noGrp="1"/>
          </p:cNvSpPr>
          <p:nvPr>
            <p:ph type="title"/>
          </p:nvPr>
        </p:nvSpPr>
        <p:spPr>
          <a:xfrm>
            <a:off x="1463039" y="303714"/>
            <a:ext cx="21295362" cy="98089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>
                    <a:satOff val="48611"/>
                    <a:lumOff val="11764"/>
                  </a:schemeClr>
                </a:solidFill>
                <a:latin typeface="+mn-lt"/>
                <a:ea typeface="+mn-ea"/>
                <a:cs typeface="+mn-cs"/>
                <a:sym typeface="Pitch Sans Regular"/>
              </a:defRPr>
            </a:lvl1pPr>
          </a:lstStyle>
          <a:p>
            <a:r>
              <a:rPr lang="en-US" dirty="0"/>
              <a:t>Small means fast: e</a:t>
            </a:r>
            <a:r>
              <a:rPr dirty="0"/>
              <a:t>lectronic chips automation analogy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3" grpId="0" animBg="1"/>
      <p:bldP spid="306" grpId="0" animBg="1"/>
      <p:bldP spid="317" grpId="0" animBg="1"/>
      <p:bldP spid="318" grpId="0" animBg="1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BF7DF"/>
      </a:lt1>
      <a:dk2>
        <a:srgbClr val="53585F"/>
      </a:dk2>
      <a:lt2>
        <a:srgbClr val="E6E7E7"/>
      </a:lt2>
      <a:accent1>
        <a:srgbClr val="DDD9C1"/>
      </a:accent1>
      <a:accent2>
        <a:srgbClr val="9BDF00"/>
      </a:accent2>
      <a:accent3>
        <a:srgbClr val="3E602A"/>
      </a:accent3>
      <a:accent4>
        <a:srgbClr val="E1AE9D"/>
      </a:accent4>
      <a:accent5>
        <a:srgbClr val="84A4CA"/>
      </a:accent5>
      <a:accent6>
        <a:srgbClr val="C16E50"/>
      </a:accent6>
      <a:hlink>
        <a:srgbClr val="0000FF"/>
      </a:hlink>
      <a:folHlink>
        <a:srgbClr val="FF00FF"/>
      </a:folHlink>
    </a:clrScheme>
    <a:fontScheme name="Black">
      <a:majorFont>
        <a:latin typeface="Pitch Sans Regular"/>
        <a:ea typeface="Pitch Sans Regular"/>
        <a:cs typeface="Pitch Sans Regular"/>
      </a:majorFont>
      <a:minorFont>
        <a:latin typeface="Pitch Sans Regular"/>
        <a:ea typeface="Pitch Sans Regular"/>
        <a:cs typeface="Pitch Sans Regular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81990"/>
            <a:satOff val="-1632"/>
            <a:lumOff val="823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54000" tIns="254000" rIns="254000" bIns="2540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10000"/>
          </a:lnSpc>
          <a:spcBef>
            <a:spcPts val="12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1">
                <a:satOff val="48611"/>
                <a:lumOff val="11764"/>
              </a:schemeClr>
            </a:solidFill>
            <a:effectLst/>
            <a:uFillTx/>
            <a:latin typeface="+mn-lt"/>
            <a:ea typeface="+mn-ea"/>
            <a:cs typeface="+mn-cs"/>
            <a:sym typeface="Pitch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48611"/>
              <a:lumOff val="11764"/>
            </a:schemeClr>
          </a:solidFill>
          <a:prstDash val="sysDot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-180" normalizeH="0" baseline="0">
            <a:ln>
              <a:noFill/>
            </a:ln>
            <a:solidFill>
              <a:schemeClr val="accent1">
                <a:satOff val="48611"/>
                <a:lumOff val="11764"/>
              </a:schemeClr>
            </a:solidFill>
            <a:effectLst/>
            <a:uFillTx/>
            <a:latin typeface="+mn-lt"/>
            <a:ea typeface="+mn-ea"/>
            <a:cs typeface="+mn-cs"/>
            <a:sym typeface="Pitch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E6E7E7"/>
      </a:lt2>
      <a:accent1>
        <a:srgbClr val="DDD9C1"/>
      </a:accent1>
      <a:accent2>
        <a:srgbClr val="9BDF00"/>
      </a:accent2>
      <a:accent3>
        <a:srgbClr val="3E602A"/>
      </a:accent3>
      <a:accent4>
        <a:srgbClr val="E1AE9D"/>
      </a:accent4>
      <a:accent5>
        <a:srgbClr val="84A4CA"/>
      </a:accent5>
      <a:accent6>
        <a:srgbClr val="C16E50"/>
      </a:accent6>
      <a:hlink>
        <a:srgbClr val="0000FF"/>
      </a:hlink>
      <a:folHlink>
        <a:srgbClr val="FF00FF"/>
      </a:folHlink>
    </a:clrScheme>
    <a:fontScheme name="Black">
      <a:majorFont>
        <a:latin typeface="Pitch Sans Regular"/>
        <a:ea typeface="Pitch Sans Regular"/>
        <a:cs typeface="Pitch Sans Regular"/>
      </a:majorFont>
      <a:minorFont>
        <a:latin typeface="Pitch Sans Regular"/>
        <a:ea typeface="Pitch Sans Regular"/>
        <a:cs typeface="Pitch Sans Regular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81990"/>
            <a:satOff val="-1632"/>
            <a:lumOff val="823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54000" tIns="254000" rIns="254000" bIns="254000" numCol="1" spcCol="38100" rtlCol="0" anchor="t">
        <a:spAutoFit/>
      </a:bodyPr>
      <a:lstStyle>
        <a:defPPr marL="0" marR="0" indent="0" algn="l" defTabSz="825500" rtl="0" fontAlgn="auto" latinLnBrk="0" hangingPunct="0">
          <a:lnSpc>
            <a:spcPct val="110000"/>
          </a:lnSpc>
          <a:spcBef>
            <a:spcPts val="12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chemeClr val="accent1">
                <a:satOff val="48611"/>
                <a:lumOff val="11764"/>
              </a:schemeClr>
            </a:solidFill>
            <a:effectLst/>
            <a:uFillTx/>
            <a:latin typeface="+mn-lt"/>
            <a:ea typeface="+mn-ea"/>
            <a:cs typeface="+mn-cs"/>
            <a:sym typeface="Pitch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48611"/>
              <a:lumOff val="11764"/>
            </a:schemeClr>
          </a:solidFill>
          <a:prstDash val="sysDot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-180" normalizeH="0" baseline="0">
            <a:ln>
              <a:noFill/>
            </a:ln>
            <a:solidFill>
              <a:schemeClr val="accent1">
                <a:satOff val="48611"/>
                <a:lumOff val="11764"/>
              </a:schemeClr>
            </a:solidFill>
            <a:effectLst/>
            <a:uFillTx/>
            <a:latin typeface="+mn-lt"/>
            <a:ea typeface="+mn-ea"/>
            <a:cs typeface="+mn-cs"/>
            <a:sym typeface="Pitch Sans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BB42567EA54743A33F0ADDD1C403A9" ma:contentTypeVersion="17" ma:contentTypeDescription="Create a new document." ma:contentTypeScope="" ma:versionID="7fe2fcfcb072ec3379759fbbfd4a5fc8">
  <xsd:schema xmlns:xsd="http://www.w3.org/2001/XMLSchema" xmlns:xs="http://www.w3.org/2001/XMLSchema" xmlns:p="http://schemas.microsoft.com/office/2006/metadata/properties" xmlns:ns2="794a8469-a790-4201-9567-48a2edcc7002" xmlns:ns3="944fb105-417f-4766-bb98-9a6943dc1ae2" targetNamespace="http://schemas.microsoft.com/office/2006/metadata/properties" ma:root="true" ma:fieldsID="9c9482608e6e974eb6eb69467f8ebbe7" ns2:_="" ns3:_="">
    <xsd:import namespace="794a8469-a790-4201-9567-48a2edcc7002"/>
    <xsd:import namespace="944fb105-417f-4766-bb98-9a6943dc1a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a8469-a790-4201-9567-48a2edcc70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b28469-8996-4088-bd89-44d87d638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fb105-417f-4766-bb98-9a6943dc1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e7ad8b-c6e9-4b75-b766-a21f4cf72f9a}" ma:internalName="TaxCatchAll" ma:showField="CatchAllData" ma:web="944fb105-417f-4766-bb98-9a6943dc1a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57283B-F2AD-4469-B19A-77FB8EE95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4a8469-a790-4201-9567-48a2edcc7002"/>
    <ds:schemaRef ds:uri="944fb105-417f-4766-bb98-9a6943dc1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F231E1-0744-494E-92EA-88989E6EBC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1008</Words>
  <Application>Microsoft Office PowerPoint</Application>
  <PresentationFormat>Custom</PresentationFormat>
  <Paragraphs>174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Franklin Gothic Book</vt:lpstr>
      <vt:lpstr>Helvetica Neue</vt:lpstr>
      <vt:lpstr>Pitch Sans Bold</vt:lpstr>
      <vt:lpstr>Pitch Sans Regular</vt:lpstr>
      <vt:lpstr>Times New Roman</vt:lpstr>
      <vt:lpstr>Black</vt:lpstr>
      <vt:lpstr>DNA Automation with Nano-Structured Ceramics  </vt:lpstr>
      <vt:lpstr>PowerPoint Presentation</vt:lpstr>
      <vt:lpstr>PowerPoint Presentation</vt:lpstr>
      <vt:lpstr>PowerPoint Presentation</vt:lpstr>
      <vt:lpstr>DNA Automation with Nano-Structured Ceramics  </vt:lpstr>
      <vt:lpstr>DNA Synthesis Automation Goals</vt:lpstr>
      <vt:lpstr>The fundamentals The applications Comparative advantage How it works Next level automation</vt:lpstr>
      <vt:lpstr>What is a nanometer ?  </vt:lpstr>
      <vt:lpstr>Small means fast: electronic chips automation analogy</vt:lpstr>
      <vt:lpstr>Scale of DNA Automation: Present and Future</vt:lpstr>
      <vt:lpstr>PowerPoint Presentation</vt:lpstr>
      <vt:lpstr>Simplified Workflow</vt:lpstr>
      <vt:lpstr>The core of the technology is a patented nanoporous ceramic enabling precise DNA and RNA synthesis through pore size control</vt:lpstr>
      <vt:lpstr>DNAReax™ can transform the synthetic biology market</vt:lpstr>
      <vt:lpstr>Nanostructured Ceramic vs CPG</vt:lpstr>
      <vt:lpstr>PowerPoint Presentation</vt:lpstr>
      <vt:lpstr>One of the world’s largest gene banks is already using DNAReax™</vt:lpstr>
      <vt:lpstr>Competitive analysis: automation outperforms current technologies</vt:lpstr>
      <vt:lpstr>Current focus is on early adaptors and applications in biological therapeutics</vt:lpstr>
      <vt:lpstr>Platform is unique in being able to create pre-clinical amounts of cell free, animal free DNA overnight</vt:lpstr>
      <vt:lpstr>Collaboration with pharma client developing DNA based therapeutics</vt:lpstr>
      <vt:lpstr>Proprietary DNA Spacing on Nano-porous Substrate</vt:lpstr>
      <vt:lpstr>nanopec protects IP: combination of patents and trade secrets</vt:lpstr>
      <vt:lpstr>Thank you!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Automation using Nano-structured Ceramics  Nanopec</dc:title>
  <cp:lastModifiedBy>Lindenberg, Renee</cp:lastModifiedBy>
  <cp:revision>23</cp:revision>
  <dcterms:modified xsi:type="dcterms:W3CDTF">2022-10-21T14:27:32Z</dcterms:modified>
</cp:coreProperties>
</file>